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9"/>
  </p:notesMasterIdLst>
  <p:sldIdLst>
    <p:sldId id="256" r:id="rId3"/>
    <p:sldId id="257" r:id="rId4"/>
    <p:sldId id="273" r:id="rId5"/>
    <p:sldId id="260" r:id="rId6"/>
    <p:sldId id="261" r:id="rId7"/>
    <p:sldId id="262" r:id="rId8"/>
    <p:sldId id="263" r:id="rId9"/>
    <p:sldId id="264" r:id="rId10"/>
    <p:sldId id="265" r:id="rId11"/>
    <p:sldId id="266" r:id="rId12"/>
    <p:sldId id="268" r:id="rId13"/>
    <p:sldId id="269" r:id="rId14"/>
    <p:sldId id="258" r:id="rId15"/>
    <p:sldId id="259" r:id="rId16"/>
    <p:sldId id="274" r:id="rId17"/>
    <p:sldId id="275" r:id="rId18"/>
    <p:sldId id="272" r:id="rId19"/>
    <p:sldId id="355" r:id="rId20"/>
    <p:sldId id="278" r:id="rId21"/>
    <p:sldId id="349" r:id="rId22"/>
    <p:sldId id="340" r:id="rId23"/>
    <p:sldId id="342" r:id="rId24"/>
    <p:sldId id="343" r:id="rId25"/>
    <p:sldId id="353" r:id="rId26"/>
    <p:sldId id="354" r:id="rId27"/>
    <p:sldId id="291" r:id="rId28"/>
    <p:sldId id="292" r:id="rId29"/>
    <p:sldId id="293" r:id="rId30"/>
    <p:sldId id="294" r:id="rId31"/>
    <p:sldId id="295" r:id="rId32"/>
    <p:sldId id="350" r:id="rId33"/>
    <p:sldId id="351" r:id="rId34"/>
    <p:sldId id="352" r:id="rId35"/>
    <p:sldId id="271" r:id="rId36"/>
    <p:sldId id="270" r:id="rId37"/>
    <p:sldId id="28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4673" autoAdjust="0"/>
  </p:normalViewPr>
  <p:slideViewPr>
    <p:cSldViewPr>
      <p:cViewPr varScale="1">
        <p:scale>
          <a:sx n="86" d="100"/>
          <a:sy n="86" d="100"/>
        </p:scale>
        <p:origin x="155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5/2/2023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extLst>
      <p:ext uri="{BB962C8B-B14F-4D97-AF65-F5344CB8AC3E}">
        <p14:creationId xmlns:p14="http://schemas.microsoft.com/office/powerpoint/2010/main" val="350604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13</a:t>
            </a:fld>
            <a:endParaRPr lang="en-US"/>
          </a:p>
        </p:txBody>
      </p:sp>
    </p:spTree>
    <p:extLst>
      <p:ext uri="{BB962C8B-B14F-4D97-AF65-F5344CB8AC3E}">
        <p14:creationId xmlns:p14="http://schemas.microsoft.com/office/powerpoint/2010/main" val="422247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14</a:t>
            </a:fld>
            <a:endParaRPr lang="en-US"/>
          </a:p>
        </p:txBody>
      </p:sp>
    </p:spTree>
    <p:extLst>
      <p:ext uri="{BB962C8B-B14F-4D97-AF65-F5344CB8AC3E}">
        <p14:creationId xmlns:p14="http://schemas.microsoft.com/office/powerpoint/2010/main" val="87252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Kliknutím můžete upravit styl předlohy.</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cs-CZ"/>
              <a:t>Kliknutím lze upravit styl.</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5/2/2023</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5/2/2023</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cs-CZ"/>
              <a:t>Kliknutím lze upravit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cs-CZ"/>
              <a:t>Kliknutím lze upravit styl.</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Upravte styly předlohy textu.</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5/2/2023</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cs-CZ"/>
              <a:t>Upravte styly předlohy textu.</a:t>
            </a:r>
          </a:p>
        </p:txBody>
      </p:sp>
      <p:sp>
        <p:nvSpPr>
          <p:cNvPr id="32" name="Content Placeholder 31"/>
          <p:cNvSpPr>
            <a:spLocks noGrp="1"/>
          </p:cNvSpPr>
          <p:nvPr>
            <p:ph sz="half" idx="2"/>
          </p:nvPr>
        </p:nvSpPr>
        <p:spPr>
          <a:xfrm>
            <a:off x="457200" y="2201896"/>
            <a:ext cx="4038600" cy="391363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cs-CZ"/>
              <a:t>Kliknutím lze upravit styl.</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cs-CZ"/>
              <a:t>Upravte styly předlohy textu.</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5/2/2023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5/2/2023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Upravte styly předlohy textu.</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cs-CZ"/>
              <a:t>Kliknutím lze upravit styl.</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5/2/2023</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cs-CZ"/>
              <a:t>Kliknutím lze upravit styl.</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cs-CZ"/>
              <a:t>Kliknutím na ikonu přidáte obrázek.</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cs-CZ"/>
              <a:t>Upravte styly předlohy textu.</a:t>
            </a:r>
          </a:p>
        </p:txBody>
      </p:sp>
      <p:sp>
        <p:nvSpPr>
          <p:cNvPr id="8" name="Date Placeholder 7"/>
          <p:cNvSpPr>
            <a:spLocks noGrp="1"/>
          </p:cNvSpPr>
          <p:nvPr>
            <p:ph type="dt" sz="half" idx="10"/>
          </p:nvPr>
        </p:nvSpPr>
        <p:spPr/>
        <p:txBody>
          <a:bodyPr/>
          <a:lstStyle/>
          <a:p>
            <a:fld id="{DCFA480D-CB17-4C49-BB2A-C7514E1C7CEA}" type="datetimeFigureOut">
              <a:rPr lang="en-US" smtClean="0"/>
              <a:pPr/>
              <a:t>5/2/2023</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5/2/2023</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cs-CZ"/>
              <a:t>Kliknutím lze upravit styl.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zakonyprolidi.cz/cs/2008-273#f387890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time_continue=125&amp;v=KJ7S_efao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zakonyprolidi.cz/cs/1967-36#f271816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a:t>Právní povědomí</a:t>
            </a:r>
          </a:p>
        </p:txBody>
      </p:sp>
      <p:sp>
        <p:nvSpPr>
          <p:cNvPr id="3" name="Subtitle 2"/>
          <p:cNvSpPr>
            <a:spLocks noGrp="1"/>
          </p:cNvSpPr>
          <p:nvPr>
            <p:ph type="subTitle" idx="1"/>
          </p:nvPr>
        </p:nvSpPr>
        <p:spPr/>
        <p:txBody>
          <a:bodyPr/>
          <a:lstStyle/>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3D4A03F4-142D-418A-8B27-BB56D2FF4164}"/>
              </a:ext>
            </a:extLst>
          </p:cNvPr>
          <p:cNvSpPr>
            <a:spLocks noGrp="1"/>
          </p:cNvSpPr>
          <p:nvPr>
            <p:ph idx="1"/>
          </p:nvPr>
        </p:nvSpPr>
        <p:spPr/>
        <p:txBody>
          <a:bodyPr/>
          <a:lstStyle/>
          <a:p>
            <a:pPr marL="0" indent="0">
              <a:buNone/>
            </a:pPr>
            <a:r>
              <a:rPr lang="cs-CZ" dirty="0"/>
              <a:t>§ 15</a:t>
            </a:r>
          </a:p>
          <a:p>
            <a:r>
              <a:rPr lang="cs-CZ" b="1" dirty="0"/>
              <a:t>Znalci (tlumočníci) jsou povinni vést znalecký (tlumočnický) deník. Do deníku zapisují provedení všech posudků (tlumočnických úkonů), jejich předmět, pro koho byla činnost provedena, výši odměny a výloh a den jejich proplacení.</a:t>
            </a:r>
            <a:r>
              <a:rPr lang="cs-CZ" dirty="0"/>
              <a:t> Deník je možno vést v listinné nebo elektronické podobě.</a:t>
            </a:r>
          </a:p>
          <a:p>
            <a:endParaRPr lang="cs-CZ" dirty="0"/>
          </a:p>
        </p:txBody>
      </p:sp>
      <p:sp>
        <p:nvSpPr>
          <p:cNvPr id="3" name="Nadpis 2">
            <a:extLst>
              <a:ext uri="{FF2B5EF4-FFF2-40B4-BE49-F238E27FC236}">
                <a16:creationId xmlns:a16="http://schemas.microsoft.com/office/drawing/2014/main" id="{304D56C5-8712-446D-B903-073F7389AB36}"/>
              </a:ext>
            </a:extLst>
          </p:cNvPr>
          <p:cNvSpPr>
            <a:spLocks noGrp="1"/>
          </p:cNvSpPr>
          <p:nvPr>
            <p:ph type="title"/>
          </p:nvPr>
        </p:nvSpPr>
        <p:spPr/>
        <p:txBody>
          <a:bodyPr/>
          <a:lstStyle/>
          <a:p>
            <a:r>
              <a:rPr lang="cs-CZ" u="sng" dirty="0"/>
              <a:t>Zákon č. 36/1967</a:t>
            </a:r>
          </a:p>
        </p:txBody>
      </p:sp>
    </p:spTree>
    <p:extLst>
      <p:ext uri="{BB962C8B-B14F-4D97-AF65-F5344CB8AC3E}">
        <p14:creationId xmlns:p14="http://schemas.microsoft.com/office/powerpoint/2010/main" val="184904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F20139D9-55F2-4624-8D1E-95EEE4A841A1}"/>
              </a:ext>
            </a:extLst>
          </p:cNvPr>
          <p:cNvSpPr>
            <a:spLocks noGrp="1"/>
          </p:cNvSpPr>
          <p:nvPr>
            <p:ph idx="1"/>
          </p:nvPr>
        </p:nvSpPr>
        <p:spPr>
          <a:xfrm>
            <a:off x="457200" y="1124744"/>
            <a:ext cx="8229600" cy="5181600"/>
          </a:xfrm>
        </p:spPr>
        <p:txBody>
          <a:bodyPr>
            <a:normAutofit fontScale="70000" lnSpcReduction="20000"/>
          </a:bodyPr>
          <a:lstStyle/>
          <a:p>
            <a:pPr marL="0" indent="0">
              <a:buNone/>
            </a:pPr>
            <a:r>
              <a:rPr lang="cs-CZ" dirty="0"/>
              <a:t>§ 20a</a:t>
            </a:r>
          </a:p>
          <a:p>
            <a:r>
              <a:rPr lang="cs-CZ" dirty="0"/>
              <a:t>Právo vykonávat znaleckou (tlumočnickou) </a:t>
            </a:r>
            <a:r>
              <a:rPr lang="cs-CZ" b="1" dirty="0"/>
              <a:t>činnost zaniká znalci </a:t>
            </a:r>
            <a:r>
              <a:rPr lang="cs-CZ" dirty="0"/>
              <a:t>(tlumočníkovi)</a:t>
            </a:r>
          </a:p>
          <a:p>
            <a:r>
              <a:rPr lang="cs-CZ" b="1" i="1" dirty="0"/>
              <a:t>a)</a:t>
            </a:r>
            <a:r>
              <a:rPr lang="cs-CZ" b="1" dirty="0"/>
              <a:t> smrtí</a:t>
            </a:r>
            <a:r>
              <a:rPr lang="cs-CZ" dirty="0"/>
              <a:t>,</a:t>
            </a:r>
          </a:p>
          <a:p>
            <a:r>
              <a:rPr lang="cs-CZ" b="1" i="1" dirty="0"/>
              <a:t>b)</a:t>
            </a:r>
            <a:r>
              <a:rPr lang="cs-CZ" b="1" dirty="0"/>
              <a:t> prohlášením za mrtvého</a:t>
            </a:r>
            <a:r>
              <a:rPr lang="cs-CZ" dirty="0"/>
              <a:t>, a to ke dni nabytí právní moci rozhodnutí soudu o prohlášení za mrtvého,</a:t>
            </a:r>
          </a:p>
          <a:p>
            <a:r>
              <a:rPr lang="cs-CZ" b="1" i="1" dirty="0"/>
              <a:t>c)</a:t>
            </a:r>
            <a:r>
              <a:rPr lang="cs-CZ" b="1" dirty="0"/>
              <a:t> zbavením způsobilosti k právním úkonům,</a:t>
            </a:r>
            <a:r>
              <a:rPr lang="cs-CZ" dirty="0"/>
              <a:t> nebo omezením způsobilosti k právním úkonům, a to ke dni nabytí právní moci rozhodnutí soudu, kterým byl způsobilosti k právním úkonům zbaven nebo kterým byla jeho způsobilost k právním úkonům omezena,</a:t>
            </a:r>
          </a:p>
          <a:p>
            <a:r>
              <a:rPr lang="cs-CZ" b="1" i="1" dirty="0"/>
              <a:t>d)</a:t>
            </a:r>
            <a:r>
              <a:rPr lang="cs-CZ" b="1" dirty="0"/>
              <a:t> pravomocným odsouzením za úmyslný trestný čin nebo pravomocným odsouzením za nedbalostní trestný čin spáchaný v souvislosti s výkonem činnosti znalce</a:t>
            </a:r>
            <a:r>
              <a:rPr lang="cs-CZ" dirty="0"/>
              <a:t> (tlumočníka),</a:t>
            </a:r>
          </a:p>
          <a:p>
            <a:r>
              <a:rPr lang="cs-CZ" b="1" i="1" dirty="0"/>
              <a:t>e)</a:t>
            </a:r>
            <a:r>
              <a:rPr lang="cs-CZ" b="1" dirty="0"/>
              <a:t> pravomocným uložením správního trestu vyškrtnutí ze seznamu znalců </a:t>
            </a:r>
            <a:r>
              <a:rPr lang="cs-CZ" dirty="0"/>
              <a:t>a tlumočníků podle § 25a odst. 3, nebo</a:t>
            </a:r>
          </a:p>
          <a:p>
            <a:r>
              <a:rPr lang="cs-CZ" b="1" i="1" dirty="0"/>
              <a:t>f)</a:t>
            </a:r>
            <a:r>
              <a:rPr lang="cs-CZ" b="1" dirty="0"/>
              <a:t> na základě písemné žádosti o vyškrtnutí ze seznamu znalců a tlumočníků podané ministerstvu spravedlnosti nebo předsedovi krajského soudu</a:t>
            </a:r>
            <a:r>
              <a:rPr lang="cs-CZ" dirty="0"/>
              <a:t>, a to uplynutím kalendářního měsíce, ve kterém byla žádost o vyškrtnutí ze seznamu znalců a tlumočníků ministerstvu spravedlnosti nebo předsedovi krajského soudu doručena.</a:t>
            </a:r>
          </a:p>
          <a:p>
            <a:endParaRPr lang="cs-CZ" dirty="0"/>
          </a:p>
        </p:txBody>
      </p:sp>
      <p:sp>
        <p:nvSpPr>
          <p:cNvPr id="4" name="Nadpis 2">
            <a:extLst>
              <a:ext uri="{FF2B5EF4-FFF2-40B4-BE49-F238E27FC236}">
                <a16:creationId xmlns:a16="http://schemas.microsoft.com/office/drawing/2014/main" id="{E221754A-366D-4F60-8ECA-586F3ADE8AA9}"/>
              </a:ext>
            </a:extLst>
          </p:cNvPr>
          <p:cNvSpPr>
            <a:spLocks noGrp="1"/>
          </p:cNvSpPr>
          <p:nvPr>
            <p:ph type="title"/>
          </p:nvPr>
        </p:nvSpPr>
        <p:spPr>
          <a:xfrm>
            <a:off x="435969" y="391378"/>
            <a:ext cx="8229600" cy="715144"/>
          </a:xfrm>
        </p:spPr>
        <p:txBody>
          <a:bodyPr>
            <a:normAutofit fontScale="90000"/>
          </a:bodyPr>
          <a:lstStyle/>
          <a:p>
            <a:r>
              <a:rPr lang="cs-CZ" u="sng" dirty="0"/>
              <a:t>Zákon č. 36/1967</a:t>
            </a:r>
          </a:p>
        </p:txBody>
      </p:sp>
    </p:spTree>
    <p:extLst>
      <p:ext uri="{BB962C8B-B14F-4D97-AF65-F5344CB8AC3E}">
        <p14:creationId xmlns:p14="http://schemas.microsoft.com/office/powerpoint/2010/main" val="179774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3253508F-CF5A-40CE-B79A-DF828EF5903E}"/>
              </a:ext>
            </a:extLst>
          </p:cNvPr>
          <p:cNvSpPr>
            <a:spLocks noGrp="1"/>
          </p:cNvSpPr>
          <p:nvPr>
            <p:ph idx="1"/>
          </p:nvPr>
        </p:nvSpPr>
        <p:spPr>
          <a:xfrm>
            <a:off x="457200" y="1556792"/>
            <a:ext cx="8229600" cy="4572000"/>
          </a:xfrm>
        </p:spPr>
        <p:txBody>
          <a:bodyPr>
            <a:normAutofit fontScale="92500" lnSpcReduction="20000"/>
          </a:bodyPr>
          <a:lstStyle/>
          <a:p>
            <a:pPr marL="0" indent="0">
              <a:buNone/>
            </a:pPr>
            <a:r>
              <a:rPr lang="cs-CZ" b="1" dirty="0"/>
              <a:t>ZNALECKÁ ČINNOST ÚSTAVŮ</a:t>
            </a:r>
          </a:p>
          <a:p>
            <a:pPr marL="0" indent="0">
              <a:buNone/>
            </a:pPr>
            <a:endParaRPr lang="cs-CZ" b="1" dirty="0"/>
          </a:p>
          <a:p>
            <a:pPr marL="0" indent="0">
              <a:buNone/>
            </a:pPr>
            <a:r>
              <a:rPr lang="cs-CZ" dirty="0"/>
              <a:t>§ 21b</a:t>
            </a:r>
          </a:p>
          <a:p>
            <a:r>
              <a:rPr lang="cs-CZ" b="1" i="1" dirty="0"/>
              <a:t>(1)</a:t>
            </a:r>
            <a:r>
              <a:rPr lang="cs-CZ" b="1" dirty="0"/>
              <a:t> Žadatele lze zapsat do prvního oddílu seznamu znaleckých ústavů, jen pokud</a:t>
            </a:r>
          </a:p>
          <a:p>
            <a:r>
              <a:rPr lang="cs-CZ" i="1" dirty="0"/>
              <a:t>a)</a:t>
            </a:r>
            <a:r>
              <a:rPr lang="cs-CZ" dirty="0"/>
              <a:t> </a:t>
            </a:r>
            <a:r>
              <a:rPr lang="cs-CZ" b="1" dirty="0"/>
              <a:t>alespoň tři jeho společníci, členové nebo zaměstnanci v pracovním poměru, kteří pro něj vykonávají znaleckou činnost, jsou znalci zapsanými pro požadované obory a nevykonávají znaleckou činnost v daném oboru v jiném znaleckém ústavu zapsaném v prvním oddílu</a:t>
            </a:r>
            <a:r>
              <a:rPr lang="cs-CZ" dirty="0"/>
              <a:t>; postačí však, pokud dvě z těchto osob jsou znalci zapsanými pro příbuzný obor, a</a:t>
            </a:r>
          </a:p>
          <a:p>
            <a:r>
              <a:rPr lang="cs-CZ" i="1" dirty="0"/>
              <a:t>b)</a:t>
            </a:r>
            <a:r>
              <a:rPr lang="cs-CZ" dirty="0"/>
              <a:t> má odpovídající materiální a personální vybavení pro výkon znalecké činnosti.</a:t>
            </a:r>
          </a:p>
          <a:p>
            <a:pPr marL="0" indent="0">
              <a:buNone/>
            </a:pPr>
            <a:endParaRPr lang="cs-CZ" b="1" dirty="0"/>
          </a:p>
          <a:p>
            <a:endParaRPr lang="cs-CZ" dirty="0"/>
          </a:p>
        </p:txBody>
      </p:sp>
      <p:sp>
        <p:nvSpPr>
          <p:cNvPr id="4" name="Nadpis 2">
            <a:extLst>
              <a:ext uri="{FF2B5EF4-FFF2-40B4-BE49-F238E27FC236}">
                <a16:creationId xmlns:a16="http://schemas.microsoft.com/office/drawing/2014/main" id="{85D97A40-1A51-47D7-BD1B-6E9ED39DC48A}"/>
              </a:ext>
            </a:extLst>
          </p:cNvPr>
          <p:cNvSpPr>
            <a:spLocks noGrp="1"/>
          </p:cNvSpPr>
          <p:nvPr>
            <p:ph type="title"/>
          </p:nvPr>
        </p:nvSpPr>
        <p:spPr>
          <a:xfrm>
            <a:off x="435969" y="391378"/>
            <a:ext cx="8229600" cy="715144"/>
          </a:xfrm>
        </p:spPr>
        <p:txBody>
          <a:bodyPr>
            <a:normAutofit fontScale="90000"/>
          </a:bodyPr>
          <a:lstStyle/>
          <a:p>
            <a:r>
              <a:rPr lang="cs-CZ" u="sng" dirty="0"/>
              <a:t>Zákon č. 36/1967</a:t>
            </a:r>
          </a:p>
        </p:txBody>
      </p:sp>
    </p:spTree>
    <p:extLst>
      <p:ext uri="{BB962C8B-B14F-4D97-AF65-F5344CB8AC3E}">
        <p14:creationId xmlns:p14="http://schemas.microsoft.com/office/powerpoint/2010/main" val="145986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8229600" cy="1224136"/>
          </a:xfrm>
        </p:spPr>
        <p:txBody>
          <a:bodyPr>
            <a:normAutofit fontScale="90000"/>
          </a:bodyPr>
          <a:lstStyle/>
          <a:p>
            <a:r>
              <a:rPr lang="cs-CZ" dirty="0"/>
              <a:t>Odběr bukálního stěru - </a:t>
            </a:r>
            <a:r>
              <a:rPr lang="cs-CZ" b="1" u="sng" dirty="0"/>
              <a:t>Zákon </a:t>
            </a:r>
            <a:br>
              <a:rPr lang="cs-CZ" b="1" u="sng" dirty="0"/>
            </a:br>
            <a:r>
              <a:rPr lang="cs-CZ" b="1" dirty="0"/>
              <a:t>				</a:t>
            </a:r>
            <a:r>
              <a:rPr lang="cs-CZ" b="1" u="sng" dirty="0"/>
              <a:t>č. 273/2008 Sb</a:t>
            </a:r>
            <a:r>
              <a:rPr lang="cs-CZ" b="1" dirty="0"/>
              <a:t>.</a:t>
            </a:r>
            <a:endParaRPr lang="cs-CZ" dirty="0"/>
          </a:p>
        </p:txBody>
      </p:sp>
      <p:sp>
        <p:nvSpPr>
          <p:cNvPr id="3" name="Content Placeholder 2"/>
          <p:cNvSpPr>
            <a:spLocks noGrp="1"/>
          </p:cNvSpPr>
          <p:nvPr>
            <p:ph idx="1"/>
          </p:nvPr>
        </p:nvSpPr>
        <p:spPr>
          <a:xfrm>
            <a:off x="414739" y="912168"/>
            <a:ext cx="8229600" cy="6621288"/>
          </a:xfrm>
        </p:spPr>
        <p:txBody>
          <a:bodyPr>
            <a:normAutofit fontScale="55000" lnSpcReduction="20000"/>
          </a:bodyPr>
          <a:lstStyle/>
          <a:p>
            <a:pPr marL="0" indent="0">
              <a:buNone/>
            </a:pPr>
            <a:r>
              <a:rPr lang="cs-CZ" dirty="0"/>
              <a:t>§ 63</a:t>
            </a:r>
          </a:p>
          <a:p>
            <a:r>
              <a:rPr lang="cs-CZ" b="1" dirty="0"/>
              <a:t>Prokázání totožnosti</a:t>
            </a:r>
          </a:p>
          <a:p>
            <a:r>
              <a:rPr lang="cs-CZ" i="1" dirty="0"/>
              <a:t>(1)</a:t>
            </a:r>
            <a:r>
              <a:rPr lang="cs-CZ" dirty="0"/>
              <a:t> Prokázáním totožnosti se rozumí prokázání jména, popřípadě jmen, příjmení, data narození a v případě potřeby také adresy místa trvalého pobytu, adresy místa pobytu nebo adresy bydliště v zahraničí, rodného čísla a státní příslušnosti. Rozsah a způsob zjišťování osobních údajů musí být přiměřené účelu zjišťování totožnosti.</a:t>
            </a:r>
          </a:p>
          <a:p>
            <a:r>
              <a:rPr lang="cs-CZ" i="1" dirty="0"/>
              <a:t>(2)</a:t>
            </a:r>
            <a:r>
              <a:rPr lang="cs-CZ" dirty="0"/>
              <a:t> Policista je oprávněn vyzvat k prokázání totožnosti osobu</a:t>
            </a:r>
          </a:p>
          <a:p>
            <a:r>
              <a:rPr lang="cs-CZ" i="1" dirty="0"/>
              <a:t>a)</a:t>
            </a:r>
            <a:r>
              <a:rPr lang="cs-CZ" dirty="0"/>
              <a:t> </a:t>
            </a:r>
            <a:r>
              <a:rPr lang="cs-CZ" b="1" dirty="0"/>
              <a:t>podezřelou ze spáchání trestného činu nebo přestupku</a:t>
            </a:r>
            <a:r>
              <a:rPr lang="cs-CZ" dirty="0"/>
              <a:t>,</a:t>
            </a:r>
          </a:p>
          <a:p>
            <a:r>
              <a:rPr lang="cs-CZ" i="1" dirty="0"/>
              <a:t>b)</a:t>
            </a:r>
            <a:r>
              <a:rPr lang="cs-CZ" dirty="0"/>
              <a:t> </a:t>
            </a:r>
            <a:r>
              <a:rPr lang="cs-CZ" b="1" dirty="0"/>
              <a:t>zdržující se v prostoru, o kterém lze důvodně předpokládat, že se v něm zdržují cizinci bez povolení opravňujícího k pobytu na území České republiky,</a:t>
            </a:r>
          </a:p>
          <a:p>
            <a:r>
              <a:rPr lang="cs-CZ" i="1" dirty="0"/>
              <a:t>c)</a:t>
            </a:r>
            <a:r>
              <a:rPr lang="cs-CZ" dirty="0"/>
              <a:t> </a:t>
            </a:r>
            <a:r>
              <a:rPr lang="cs-CZ" b="1" dirty="0"/>
              <a:t>bezdůvodně se zdržující v bezprostřední blízkosti policií chráněného prostoru nebo v místě, z něhož lze tento prostor účinně ohrozit,</a:t>
            </a:r>
          </a:p>
          <a:p>
            <a:r>
              <a:rPr lang="cs-CZ" i="1" dirty="0"/>
              <a:t>d)</a:t>
            </a:r>
            <a:r>
              <a:rPr lang="cs-CZ" dirty="0"/>
              <a:t> </a:t>
            </a:r>
            <a:r>
              <a:rPr lang="cs-CZ" b="1" dirty="0"/>
              <a:t>od níž je požadováno vysvětlení</a:t>
            </a:r>
            <a:r>
              <a:rPr lang="cs-CZ" dirty="0"/>
              <a:t>,</a:t>
            </a:r>
          </a:p>
          <a:p>
            <a:r>
              <a:rPr lang="cs-CZ" i="1" dirty="0"/>
              <a:t>e)</a:t>
            </a:r>
            <a:r>
              <a:rPr lang="cs-CZ" dirty="0"/>
              <a:t> </a:t>
            </a:r>
            <a:r>
              <a:rPr lang="cs-CZ" b="1" dirty="0"/>
              <a:t>odpovídající popisu hledané nebo pohřešované osob</a:t>
            </a:r>
            <a:r>
              <a:rPr lang="cs-CZ" dirty="0"/>
              <a:t>y,</a:t>
            </a:r>
          </a:p>
          <a:p>
            <a:r>
              <a:rPr lang="cs-CZ" i="1" dirty="0"/>
              <a:t>f)</a:t>
            </a:r>
            <a:r>
              <a:rPr lang="cs-CZ" dirty="0"/>
              <a:t> </a:t>
            </a:r>
            <a:r>
              <a:rPr lang="cs-CZ" b="1" dirty="0"/>
              <a:t>vstupující do policií chráněného objektu nebo prostoru anebo do místa, kam je policistou zakázán vstup, nebo z tohoto objektu, prostoru anebo místa vycházející</a:t>
            </a:r>
            <a:r>
              <a:rPr lang="cs-CZ" dirty="0"/>
              <a:t>,</a:t>
            </a:r>
          </a:p>
          <a:p>
            <a:r>
              <a:rPr lang="cs-CZ" i="1" dirty="0"/>
              <a:t>g)</a:t>
            </a:r>
            <a:r>
              <a:rPr lang="cs-CZ" dirty="0"/>
              <a:t> </a:t>
            </a:r>
            <a:r>
              <a:rPr lang="cs-CZ" b="1" dirty="0"/>
              <a:t>která má na místě veřejně přístupném zbraň a je důvodné podezření, že zbraně může být užito k násilí nebo pohrůžce násilím</a:t>
            </a:r>
            <a:r>
              <a:rPr lang="cs-CZ" dirty="0"/>
              <a:t>,</a:t>
            </a:r>
          </a:p>
          <a:p>
            <a:r>
              <a:rPr lang="cs-CZ" i="1" dirty="0"/>
              <a:t>h)</a:t>
            </a:r>
            <a:r>
              <a:rPr lang="cs-CZ" dirty="0"/>
              <a:t> </a:t>
            </a:r>
            <a:r>
              <a:rPr lang="cs-CZ" b="1" dirty="0"/>
              <a:t>zdržující se v blízkosti místa, kde došlo ke spáchání trestného činu nebo přestupku, k požáru anebo jiné mimořádné události,</a:t>
            </a:r>
          </a:p>
          <a:p>
            <a:r>
              <a:rPr lang="cs-CZ" i="1" dirty="0"/>
              <a:t>i)</a:t>
            </a:r>
            <a:r>
              <a:rPr lang="cs-CZ" dirty="0"/>
              <a:t> která má být předvedena na žádost příslušného orgánu podle jiného právního předpisu</a:t>
            </a:r>
            <a:r>
              <a:rPr lang="cs-CZ" baseline="30000" dirty="0">
                <a:hlinkClick r:id="rId3"/>
              </a:rPr>
              <a:t>6</a:t>
            </a:r>
            <a:r>
              <a:rPr lang="cs-CZ" dirty="0">
                <a:hlinkClick r:id="rId3"/>
              </a:rPr>
              <a:t>)</a:t>
            </a:r>
            <a:r>
              <a:rPr lang="cs-CZ" dirty="0"/>
              <a:t>,</a:t>
            </a:r>
          </a:p>
          <a:p>
            <a:r>
              <a:rPr lang="cs-CZ" i="1" dirty="0"/>
              <a:t>j)</a:t>
            </a:r>
            <a:r>
              <a:rPr lang="cs-CZ" dirty="0"/>
              <a:t> která je oznamovatelem podezření ze spáchání trestného činu nebo přestupku,</a:t>
            </a:r>
          </a:p>
          <a:p>
            <a:r>
              <a:rPr lang="cs-CZ" i="1" dirty="0"/>
              <a:t>k)</a:t>
            </a:r>
            <a:r>
              <a:rPr lang="cs-CZ" dirty="0"/>
              <a:t> na žádost jiné osoby, která má na zjištění totožnosti právní zájem, jakož i osobu, která o prokázání totožnosti policistu žádá, a zjištěné osobní údaje předat osobě, která o prokázání totožnosti požádala, nebo</a:t>
            </a:r>
          </a:p>
          <a:p>
            <a:r>
              <a:rPr lang="cs-CZ" i="1" dirty="0"/>
              <a:t>l)</a:t>
            </a:r>
            <a:r>
              <a:rPr lang="cs-CZ" dirty="0"/>
              <a:t> při plnění jiného úkolu, je-li to nezbytné k ochraně bezpečnosti osob a majetku, veřejného pořádku nebo pro předcházení trestné činnosti.</a:t>
            </a:r>
          </a:p>
        </p:txBody>
      </p:sp>
    </p:spTree>
    <p:extLst>
      <p:ext uri="{BB962C8B-B14F-4D97-AF65-F5344CB8AC3E}">
        <p14:creationId xmlns:p14="http://schemas.microsoft.com/office/powerpoint/2010/main" val="398145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a:xfrm>
            <a:off x="492494" y="440668"/>
            <a:ext cx="8229600" cy="5976664"/>
          </a:xfrm>
        </p:spPr>
        <p:txBody>
          <a:bodyPr>
            <a:normAutofit fontScale="55000" lnSpcReduction="20000"/>
          </a:bodyPr>
          <a:lstStyle/>
          <a:p>
            <a:r>
              <a:rPr lang="cs-CZ" i="1" dirty="0"/>
              <a:t>(3)</a:t>
            </a:r>
            <a:r>
              <a:rPr lang="cs-CZ" dirty="0"/>
              <a:t> Odmítne-li osoba uvedená v odstavci 2 prokázat svoji totožnost nebo nemůže-li ji prokázat ani po poskytnutí potřebné přiměřené součinnosti a policista nemůže její totožnost zjistit provedením úkonu na místě, je oprávněn osobu předvést k provedení úkonů směřujících ke zjištění její totožnosti. Potřebnou součinnost k prokázání totožnosti policista poskytne způsobem a v rozsahu, který nezmaří účel úkonu.</a:t>
            </a:r>
          </a:p>
          <a:p>
            <a:r>
              <a:rPr lang="cs-CZ" sz="4000" i="1" u="sng" dirty="0"/>
              <a:t>(4)</a:t>
            </a:r>
            <a:r>
              <a:rPr lang="cs-CZ" sz="4000" u="sng" dirty="0"/>
              <a:t> Nelze-li totožnost předvedené osoby zjistit na základě sdělených údajů ani v dostupných evidencích, je policista oprávněn získat informace potřebné k jejímu ztotožnění snímáním daktyloskopických otisků, zjišťováním tělesných znaků, měřením těla, pořizováním obrazových, zvukových a jiných záznamů a odebíráním biologických vzorků umožňujících získání informací o genetickém vybavení.</a:t>
            </a:r>
          </a:p>
          <a:p>
            <a:r>
              <a:rPr lang="cs-CZ" sz="4000" i="1" u="sng" dirty="0"/>
              <a:t>(5)</a:t>
            </a:r>
            <a:r>
              <a:rPr lang="cs-CZ" sz="4000" u="sng" dirty="0"/>
              <a:t> Nelze-li úkon podle odstavce 4 pro odpor osoby provést, je policista oprávněn tento odpor překonat. Způsob překonání odporu musí být přiměřený intenzitě odporu. Překonat odpor osoby nelze, jde-li o odběr krve nebo jiný obdobný úkon spojený se zásahem do tělesné integrity.</a:t>
            </a:r>
          </a:p>
          <a:p>
            <a:pPr marL="0" indent="0">
              <a:buNone/>
            </a:pPr>
            <a:endParaRPr lang="cs-CZ" sz="4000" dirty="0">
              <a:solidFill>
                <a:srgbClr val="FF0000"/>
              </a:solidFill>
            </a:endParaRPr>
          </a:p>
          <a:p>
            <a:r>
              <a:rPr lang="cs-CZ" i="1" dirty="0"/>
              <a:t>(6)</a:t>
            </a:r>
            <a:r>
              <a:rPr lang="cs-CZ" dirty="0"/>
              <a:t> Byla-li prokázáním totožnosti zjištěna osoba pohřešovaná, vyrozumí policista se souhlasem této osoby toho, kdo pohřešování osoby oznámil. Bez souhlasu pohřešované osoby policie oznamovateli sdělí, že pátrání po pohřešované osobě bylo ukončeno. Je-li svéprávnost pohřešované osoby omezena, vyrozumí policista o ztotožnění pohřešované osoby toho, kdo pohřešování osoby oznámil, a jejího opatrovníka.</a:t>
            </a:r>
          </a:p>
        </p:txBody>
      </p:sp>
    </p:spTree>
    <p:extLst>
      <p:ext uri="{BB962C8B-B14F-4D97-AF65-F5344CB8AC3E}">
        <p14:creationId xmlns:p14="http://schemas.microsoft.com/office/powerpoint/2010/main" val="388991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o identifikačních úkonech</a:t>
            </a:r>
          </a:p>
          <a:p>
            <a:r>
              <a:rPr lang="cs-CZ" dirty="0"/>
              <a:t>provozování databází, porovnávání, prověřování potřebnosti a likvidaci osobních údajů, profily DNA příslušníků a zaměstnanců</a:t>
            </a:r>
          </a:p>
          <a:p>
            <a:r>
              <a:rPr lang="cs-CZ" dirty="0"/>
              <a:t>FODAGEN</a:t>
            </a:r>
          </a:p>
          <a:p>
            <a:r>
              <a:rPr lang="cs-CZ" dirty="0"/>
              <a:t>AFIS</a:t>
            </a:r>
          </a:p>
          <a:p>
            <a:r>
              <a:rPr lang="cs-CZ" dirty="0"/>
              <a:t>CODIS, INFO DNA a SHODA – předcházení a odhalovaní TČ, pátrání po totožnosti neznámé osoby, mrtvoly, pohřešované osoby, zajištění bezpečnosti ČR;</a:t>
            </a:r>
          </a:p>
          <a:p>
            <a:pPr marL="0" indent="0">
              <a:buNone/>
            </a:pPr>
            <a:r>
              <a:rPr lang="cs-CZ" dirty="0"/>
              <a:t>    - zájmové osoby (i mezinárodně), zúčastněných   </a:t>
            </a:r>
          </a:p>
          <a:p>
            <a:pPr marL="0" indent="0">
              <a:buNone/>
            </a:pPr>
            <a:r>
              <a:rPr lang="cs-CZ" dirty="0"/>
              <a:t>    pracovníků a stopy</a:t>
            </a:r>
          </a:p>
        </p:txBody>
      </p:sp>
      <p:sp>
        <p:nvSpPr>
          <p:cNvPr id="3" name="Nadpis 2"/>
          <p:cNvSpPr>
            <a:spLocks noGrp="1"/>
          </p:cNvSpPr>
          <p:nvPr>
            <p:ph type="title"/>
          </p:nvPr>
        </p:nvSpPr>
        <p:spPr/>
        <p:txBody>
          <a:bodyPr>
            <a:normAutofit fontScale="90000"/>
          </a:bodyPr>
          <a:lstStyle/>
          <a:p>
            <a:pPr algn="ctr"/>
            <a:r>
              <a:rPr lang="cs-CZ" u="sng" dirty="0"/>
              <a:t>275/2016</a:t>
            </a:r>
            <a:r>
              <a:rPr lang="cs-CZ" dirty="0"/>
              <a:t> – Závazný pokyn policejního prezidenta</a:t>
            </a:r>
          </a:p>
        </p:txBody>
      </p:sp>
    </p:spTree>
    <p:extLst>
      <p:ext uri="{BB962C8B-B14F-4D97-AF65-F5344CB8AC3E}">
        <p14:creationId xmlns:p14="http://schemas.microsoft.com/office/powerpoint/2010/main" val="3365839089"/>
      </p:ext>
    </p:extLst>
  </p:cSld>
  <p:clrMapOvr>
    <a:masterClrMapping/>
  </p:clrMapOvr>
  <mc:AlternateContent xmlns:mc="http://schemas.openxmlformats.org/markup-compatibility/2006" xmlns:p14="http://schemas.microsoft.com/office/powerpoint/2010/main">
    <mc:Choice Requires="p14">
      <p:transition spd="slow" p14:dur="2000" advTm="133959"/>
    </mc:Choice>
    <mc:Fallback xmlns="">
      <p:transition spd="slow" advTm="13395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prověřovaný s úmyslným TČ, obviněný i v TŘ, podezřelý, odsouzených</a:t>
            </a:r>
          </a:p>
          <a:p>
            <a:r>
              <a:rPr lang="cs-CZ" dirty="0"/>
              <a:t>osoby v ochranném léčení</a:t>
            </a:r>
          </a:p>
          <a:p>
            <a:r>
              <a:rPr lang="cs-CZ" dirty="0"/>
              <a:t>osoby s omezenou svéprávností</a:t>
            </a:r>
          </a:p>
          <a:p>
            <a:r>
              <a:rPr lang="cs-CZ" dirty="0"/>
              <a:t>neznámé totožnosti</a:t>
            </a:r>
          </a:p>
          <a:p>
            <a:r>
              <a:rPr lang="cs-CZ" dirty="0"/>
              <a:t>mrtvoly neznámé totožnosti (FODAGEN na 100 let, ztotožnění na 3 roky)</a:t>
            </a:r>
          </a:p>
          <a:p>
            <a:r>
              <a:rPr lang="cs-CZ" dirty="0"/>
              <a:t>osoby biologicky příbuzní s osobou v pátrání (FODAGEN na 20 let)</a:t>
            </a:r>
          </a:p>
          <a:p>
            <a:r>
              <a:rPr lang="cs-CZ" dirty="0"/>
              <a:t>osoby se zneužitou identitou</a:t>
            </a:r>
          </a:p>
          <a:p>
            <a:r>
              <a:rPr lang="cs-CZ" dirty="0"/>
              <a:t>délka uložení profilu DNA v databázi: dle Úřad SKPV</a:t>
            </a:r>
          </a:p>
          <a:p>
            <a:endParaRPr lang="cs-CZ" dirty="0"/>
          </a:p>
        </p:txBody>
      </p:sp>
      <p:sp>
        <p:nvSpPr>
          <p:cNvPr id="3" name="Nadpis 2"/>
          <p:cNvSpPr>
            <a:spLocks noGrp="1"/>
          </p:cNvSpPr>
          <p:nvPr>
            <p:ph type="title"/>
          </p:nvPr>
        </p:nvSpPr>
        <p:spPr/>
        <p:txBody>
          <a:bodyPr/>
          <a:lstStyle/>
          <a:p>
            <a:r>
              <a:rPr lang="cs-CZ" u="sng" dirty="0"/>
              <a:t>Zájmová osoba</a:t>
            </a:r>
          </a:p>
        </p:txBody>
      </p:sp>
    </p:spTree>
    <p:extLst>
      <p:ext uri="{BB962C8B-B14F-4D97-AF65-F5344CB8AC3E}">
        <p14:creationId xmlns:p14="http://schemas.microsoft.com/office/powerpoint/2010/main" val="344235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D9EFE25F-F352-4247-A24E-D0E8D3002F10}"/>
              </a:ext>
            </a:extLst>
          </p:cNvPr>
          <p:cNvSpPr>
            <a:spLocks noGrp="1"/>
          </p:cNvSpPr>
          <p:nvPr>
            <p:ph idx="1"/>
          </p:nvPr>
        </p:nvSpPr>
        <p:spPr/>
        <p:txBody>
          <a:bodyPr/>
          <a:lstStyle/>
          <a:p>
            <a:r>
              <a:rPr lang="cs-CZ" dirty="0"/>
              <a:t>pravidla provozování databází DNA (INFO DNA, SHODA a CODIS – co obsahuje která databáze)</a:t>
            </a:r>
          </a:p>
          <a:p>
            <a:r>
              <a:rPr lang="cs-CZ" dirty="0"/>
              <a:t>15-ti </a:t>
            </a:r>
            <a:r>
              <a:rPr lang="cs-CZ" dirty="0" err="1"/>
              <a:t>místný</a:t>
            </a:r>
            <a:r>
              <a:rPr lang="cs-CZ" dirty="0"/>
              <a:t> alfanumerický kód, který na 12. a 13. označuje o jaký typ vzorku se jedná</a:t>
            </a:r>
          </a:p>
          <a:p>
            <a:pPr>
              <a:buFontTx/>
              <a:buChar char="-"/>
            </a:pPr>
            <a:r>
              <a:rPr lang="cs-CZ" dirty="0"/>
              <a:t>OF – </a:t>
            </a:r>
            <a:r>
              <a:rPr lang="cs-CZ" dirty="0" err="1"/>
              <a:t>offender</a:t>
            </a:r>
            <a:endParaRPr lang="cs-CZ" dirty="0"/>
          </a:p>
          <a:p>
            <a:pPr>
              <a:buFontTx/>
              <a:buChar char="-"/>
            </a:pPr>
            <a:r>
              <a:rPr lang="cs-CZ" dirty="0"/>
              <a:t>FU - </a:t>
            </a:r>
            <a:r>
              <a:rPr lang="cs-CZ" dirty="0" err="1"/>
              <a:t>forensic</a:t>
            </a:r>
            <a:r>
              <a:rPr lang="cs-CZ" dirty="0"/>
              <a:t> </a:t>
            </a:r>
            <a:r>
              <a:rPr lang="cs-CZ" dirty="0" err="1"/>
              <a:t>unknow</a:t>
            </a:r>
            <a:endParaRPr lang="cs-CZ" dirty="0"/>
          </a:p>
          <a:p>
            <a:pPr>
              <a:buFontTx/>
              <a:buChar char="-"/>
            </a:pPr>
            <a:r>
              <a:rPr lang="cs-CZ" dirty="0"/>
              <a:t>DD - </a:t>
            </a:r>
            <a:r>
              <a:rPr lang="cs-CZ" dirty="0" err="1"/>
              <a:t>deceased</a:t>
            </a:r>
            <a:endParaRPr lang="cs-CZ" dirty="0"/>
          </a:p>
          <a:p>
            <a:r>
              <a:rPr lang="cs-CZ" dirty="0"/>
              <a:t>pravidla: kolik alel max. v </a:t>
            </a:r>
            <a:r>
              <a:rPr lang="cs-CZ" dirty="0" err="1"/>
              <a:t>lokusu</a:t>
            </a:r>
            <a:r>
              <a:rPr lang="cs-CZ" dirty="0"/>
              <a:t>, kolik </a:t>
            </a:r>
            <a:r>
              <a:rPr lang="cs-CZ" dirty="0" err="1"/>
              <a:t>lokusů</a:t>
            </a:r>
            <a:r>
              <a:rPr lang="cs-CZ" dirty="0"/>
              <a:t> s větším počtem alel jak 2…</a:t>
            </a:r>
          </a:p>
        </p:txBody>
      </p:sp>
      <p:sp>
        <p:nvSpPr>
          <p:cNvPr id="3" name="Nadpis 2">
            <a:extLst>
              <a:ext uri="{FF2B5EF4-FFF2-40B4-BE49-F238E27FC236}">
                <a16:creationId xmlns:a16="http://schemas.microsoft.com/office/drawing/2014/main" id="{ED25B556-6CA6-4DDF-8E9F-943B5D8F83DF}"/>
              </a:ext>
            </a:extLst>
          </p:cNvPr>
          <p:cNvSpPr>
            <a:spLocks noGrp="1"/>
          </p:cNvSpPr>
          <p:nvPr>
            <p:ph type="title"/>
          </p:nvPr>
        </p:nvSpPr>
        <p:spPr/>
        <p:txBody>
          <a:bodyPr>
            <a:normAutofit fontScale="90000"/>
          </a:bodyPr>
          <a:lstStyle/>
          <a:p>
            <a:pPr algn="ctr"/>
            <a:r>
              <a:rPr lang="cs-CZ" b="1" u="sng" dirty="0"/>
              <a:t>51/2017</a:t>
            </a:r>
            <a:r>
              <a:rPr lang="cs-CZ" dirty="0"/>
              <a:t> – závazný pokyn ředitele Kriminalistického ústavu Praha</a:t>
            </a:r>
          </a:p>
        </p:txBody>
      </p:sp>
    </p:spTree>
    <p:extLst>
      <p:ext uri="{BB962C8B-B14F-4D97-AF65-F5344CB8AC3E}">
        <p14:creationId xmlns:p14="http://schemas.microsoft.com/office/powerpoint/2010/main" val="119150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9CCF1D56-B8CF-595A-4F9D-EB6E47FC1898}"/>
              </a:ext>
            </a:extLst>
          </p:cNvPr>
          <p:cNvSpPr>
            <a:spLocks noGrp="1"/>
          </p:cNvSpPr>
          <p:nvPr>
            <p:ph idx="1"/>
          </p:nvPr>
        </p:nvSpPr>
        <p:spPr/>
        <p:txBody>
          <a:bodyPr/>
          <a:lstStyle/>
          <a:p>
            <a:r>
              <a:rPr lang="cs-CZ" dirty="0" err="1"/>
              <a:t>Info</a:t>
            </a:r>
            <a:r>
              <a:rPr lang="cs-CZ" dirty="0"/>
              <a:t> DNA</a:t>
            </a:r>
          </a:p>
          <a:p>
            <a:r>
              <a:rPr lang="cs-CZ" dirty="0"/>
              <a:t>FODAGEN</a:t>
            </a:r>
          </a:p>
          <a:p>
            <a:r>
              <a:rPr lang="cs-CZ" dirty="0"/>
              <a:t>CODIS  (TRASIS)</a:t>
            </a:r>
          </a:p>
          <a:p>
            <a:r>
              <a:rPr lang="cs-CZ" dirty="0" err="1"/>
              <a:t>Info</a:t>
            </a:r>
            <a:r>
              <a:rPr lang="cs-CZ" dirty="0"/>
              <a:t> Shoda</a:t>
            </a:r>
          </a:p>
          <a:p>
            <a:r>
              <a:rPr lang="cs-CZ" dirty="0" err="1"/>
              <a:t>Info</a:t>
            </a:r>
            <a:r>
              <a:rPr lang="cs-CZ" dirty="0"/>
              <a:t> Web</a:t>
            </a:r>
          </a:p>
          <a:p>
            <a:endParaRPr lang="cs-CZ" dirty="0"/>
          </a:p>
        </p:txBody>
      </p:sp>
      <p:sp>
        <p:nvSpPr>
          <p:cNvPr id="3" name="Nadpis 2">
            <a:extLst>
              <a:ext uri="{FF2B5EF4-FFF2-40B4-BE49-F238E27FC236}">
                <a16:creationId xmlns:a16="http://schemas.microsoft.com/office/drawing/2014/main" id="{A24A8D42-4FBE-0263-EC61-2F17CFEF1059}"/>
              </a:ext>
            </a:extLst>
          </p:cNvPr>
          <p:cNvSpPr>
            <a:spLocks noGrp="1"/>
          </p:cNvSpPr>
          <p:nvPr>
            <p:ph type="title"/>
          </p:nvPr>
        </p:nvSpPr>
        <p:spPr/>
        <p:txBody>
          <a:bodyPr/>
          <a:lstStyle/>
          <a:p>
            <a:r>
              <a:rPr lang="cs-CZ"/>
              <a:t>IS databáze DNA</a:t>
            </a:r>
          </a:p>
        </p:txBody>
      </p:sp>
    </p:spTree>
    <p:extLst>
      <p:ext uri="{BB962C8B-B14F-4D97-AF65-F5344CB8AC3E}">
        <p14:creationId xmlns:p14="http://schemas.microsoft.com/office/powerpoint/2010/main" val="158040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5A46D13-BFA1-41E8-9CB7-B6D570C0197C}"/>
              </a:ext>
            </a:extLst>
          </p:cNvPr>
          <p:cNvSpPr>
            <a:spLocks noGrp="1"/>
          </p:cNvSpPr>
          <p:nvPr>
            <p:ph idx="1"/>
          </p:nvPr>
        </p:nvSpPr>
        <p:spPr/>
        <p:txBody>
          <a:bodyPr/>
          <a:lstStyle/>
          <a:p>
            <a:r>
              <a:rPr lang="cs-CZ" dirty="0">
                <a:hlinkClick r:id="rId2">
                  <a:extLst>
                    <a:ext uri="{A12FA001-AC4F-418D-AE19-62706E023703}">
                      <ahyp:hlinkClr xmlns:ahyp="http://schemas.microsoft.com/office/drawing/2018/hyperlinkcolor" val="tx"/>
                    </a:ext>
                  </a:extLst>
                </a:hlinkClick>
              </a:rPr>
              <a:t>https://www.youtube.com/watch?time_continue=125&amp;v=KJ7S_efaoI</a:t>
            </a:r>
            <a:endParaRPr lang="cs-CZ" dirty="0"/>
          </a:p>
          <a:p>
            <a:endParaRPr lang="cs-CZ" dirty="0"/>
          </a:p>
          <a:p>
            <a:r>
              <a:rPr lang="cs-CZ" dirty="0"/>
              <a:t>https://www.youtube.com/watch?v=zBPKj0mMcDg</a:t>
            </a:r>
          </a:p>
          <a:p>
            <a:endParaRPr lang="cs-CZ" dirty="0"/>
          </a:p>
        </p:txBody>
      </p:sp>
      <p:sp>
        <p:nvSpPr>
          <p:cNvPr id="3" name="Nadpis 2">
            <a:extLst>
              <a:ext uri="{FF2B5EF4-FFF2-40B4-BE49-F238E27FC236}">
                <a16:creationId xmlns:a16="http://schemas.microsoft.com/office/drawing/2014/main" id="{FD6A9AA1-425C-478D-B145-E1A494A2FEA0}"/>
              </a:ext>
            </a:extLst>
          </p:cNvPr>
          <p:cNvSpPr>
            <a:spLocks noGrp="1"/>
          </p:cNvSpPr>
          <p:nvPr>
            <p:ph type="title"/>
          </p:nvPr>
        </p:nvSpPr>
        <p:spPr/>
        <p:txBody>
          <a:bodyPr/>
          <a:lstStyle/>
          <a:p>
            <a:pPr algn="ctr"/>
            <a:r>
              <a:rPr lang="cs-CZ" b="1" u="sng" dirty="0">
                <a:effectLst/>
              </a:rPr>
              <a:t>MiSeq FGx - Illumina</a:t>
            </a:r>
            <a:endParaRPr lang="cs-CZ" b="1" u="sng" dirty="0"/>
          </a:p>
        </p:txBody>
      </p:sp>
    </p:spTree>
    <p:extLst>
      <p:ext uri="{BB962C8B-B14F-4D97-AF65-F5344CB8AC3E}">
        <p14:creationId xmlns:p14="http://schemas.microsoft.com/office/powerpoint/2010/main" val="659877041"/>
      </p:ext>
    </p:extLst>
  </p:cSld>
  <p:clrMapOvr>
    <a:masterClrMapping/>
  </p:clrMapOvr>
  <mc:AlternateContent xmlns:mc="http://schemas.openxmlformats.org/markup-compatibility/2006" xmlns:p14="http://schemas.microsoft.com/office/powerpoint/2010/main">
    <mc:Choice Requires="p14">
      <p:transition spd="slow" p14:dur="2000" advTm="97453"/>
    </mc:Choice>
    <mc:Fallback xmlns="">
      <p:transition spd="slow" advTm="974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u="sng" dirty="0"/>
              <a:t>Znalecká činnost</a:t>
            </a:r>
          </a:p>
        </p:txBody>
      </p:sp>
      <p:sp>
        <p:nvSpPr>
          <p:cNvPr id="3" name="Content Placeholder 2"/>
          <p:cNvSpPr>
            <a:spLocks noGrp="1"/>
          </p:cNvSpPr>
          <p:nvPr>
            <p:ph idx="1"/>
          </p:nvPr>
        </p:nvSpPr>
        <p:spPr/>
        <p:txBody>
          <a:bodyPr>
            <a:normAutofit fontScale="92500"/>
          </a:bodyPr>
          <a:lstStyle/>
          <a:p>
            <a:r>
              <a:rPr lang="cs-CZ" dirty="0"/>
              <a:t>upravena zákonem č. 36/1967</a:t>
            </a:r>
          </a:p>
          <a:p>
            <a:r>
              <a:rPr lang="cs-CZ" dirty="0"/>
              <a:t>zákon č. 444/2011 Sb., kterým se mění zákon č. 36/1967 Sb., o znalcích a tlumočnících, ve znění pozdějších předpisů</a:t>
            </a:r>
          </a:p>
          <a:p>
            <a:endParaRPr lang="cs-CZ" dirty="0"/>
          </a:p>
          <a:p>
            <a:endParaRPr lang="cs-CZ" dirty="0"/>
          </a:p>
          <a:p>
            <a:pPr>
              <a:spcBef>
                <a:spcPct val="0"/>
              </a:spcBef>
              <a:buFont typeface="Wingdings" panose="05000000000000000000" pitchFamily="2" charset="2"/>
              <a:buChar char="Ø"/>
            </a:pPr>
            <a:r>
              <a:rPr lang="cs-CZ" altLang="cs-CZ" dirty="0"/>
              <a:t> znalci zapsaní do seznamu znalců a tlumočníků</a:t>
            </a:r>
          </a:p>
          <a:p>
            <a:pPr>
              <a:spcBef>
                <a:spcPct val="0"/>
              </a:spcBef>
              <a:buNone/>
            </a:pPr>
            <a:endParaRPr lang="cs-CZ" altLang="cs-CZ" dirty="0"/>
          </a:p>
          <a:p>
            <a:pPr>
              <a:spcBef>
                <a:spcPct val="0"/>
              </a:spcBef>
              <a:buFont typeface="Wingdings" panose="05000000000000000000" pitchFamily="2" charset="2"/>
              <a:buChar char="Ø"/>
            </a:pPr>
            <a:r>
              <a:rPr lang="cs-CZ" altLang="cs-CZ" dirty="0"/>
              <a:t> znalecké ústavy zapsané do seznamu znaleckých ústavů</a:t>
            </a:r>
          </a:p>
          <a:p>
            <a:pPr>
              <a:spcBef>
                <a:spcPct val="0"/>
              </a:spcBef>
              <a:buNone/>
            </a:pPr>
            <a:endParaRPr lang="cs-CZ" altLang="cs-CZ" dirty="0"/>
          </a:p>
          <a:p>
            <a:pPr>
              <a:spcBef>
                <a:spcPct val="0"/>
              </a:spcBef>
              <a:buFont typeface="Wingdings" panose="05000000000000000000" pitchFamily="2" charset="2"/>
              <a:buChar char="Ø"/>
            </a:pPr>
            <a:r>
              <a:rPr lang="cs-CZ" altLang="cs-CZ" dirty="0"/>
              <a:t> znalci ad hoc (osoby nezapsané do seznamu znalců a tlumočníků)</a:t>
            </a:r>
          </a:p>
          <a:p>
            <a:endParaRPr lang="cs-CZ" dirty="0"/>
          </a:p>
          <a:p>
            <a:endParaRPr lang="cs-CZ" dirty="0"/>
          </a:p>
          <a:p>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126806-C58A-4310-8283-C9C042FED78E}"/>
              </a:ext>
            </a:extLst>
          </p:cNvPr>
          <p:cNvSpPr>
            <a:spLocks noGrp="1"/>
          </p:cNvSpPr>
          <p:nvPr>
            <p:ph type="title"/>
          </p:nvPr>
        </p:nvSpPr>
        <p:spPr/>
        <p:txBody>
          <a:bodyPr>
            <a:normAutofit fontScale="90000"/>
          </a:bodyPr>
          <a:lstStyle/>
          <a:p>
            <a:r>
              <a:rPr lang="cs-CZ" dirty="0" err="1">
                <a:solidFill>
                  <a:schemeClr val="tx1"/>
                </a:solidFill>
              </a:rPr>
              <a:t>MiSeq</a:t>
            </a:r>
            <a:r>
              <a:rPr lang="cs-CZ" dirty="0">
                <a:solidFill>
                  <a:schemeClr val="tx1"/>
                </a:solidFill>
              </a:rPr>
              <a:t> </a:t>
            </a:r>
            <a:r>
              <a:rPr lang="cs-CZ" dirty="0" err="1">
                <a:solidFill>
                  <a:schemeClr val="tx1"/>
                </a:solidFill>
              </a:rPr>
              <a:t>FGx</a:t>
            </a:r>
            <a:r>
              <a:rPr lang="cs-CZ" dirty="0">
                <a:solidFill>
                  <a:schemeClr val="tx1"/>
                </a:solidFill>
              </a:rPr>
              <a:t> </a:t>
            </a:r>
            <a:r>
              <a:rPr lang="cs-CZ" dirty="0" err="1">
                <a:solidFill>
                  <a:schemeClr val="tx1"/>
                </a:solidFill>
              </a:rPr>
              <a:t>Forensic</a:t>
            </a:r>
            <a:r>
              <a:rPr lang="cs-CZ" dirty="0">
                <a:solidFill>
                  <a:schemeClr val="tx1"/>
                </a:solidFill>
              </a:rPr>
              <a:t> </a:t>
            </a:r>
            <a:r>
              <a:rPr lang="cs-CZ" dirty="0" err="1">
                <a:solidFill>
                  <a:schemeClr val="tx1"/>
                </a:solidFill>
              </a:rPr>
              <a:t>Genomics</a:t>
            </a:r>
            <a:r>
              <a:rPr lang="cs-CZ" dirty="0">
                <a:solidFill>
                  <a:schemeClr val="tx1"/>
                </a:solidFill>
              </a:rPr>
              <a:t> </a:t>
            </a:r>
            <a:r>
              <a:rPr lang="cs-CZ" dirty="0" err="1">
                <a:solidFill>
                  <a:schemeClr val="tx1"/>
                </a:solidFill>
              </a:rPr>
              <a:t>System</a:t>
            </a:r>
            <a:r>
              <a:rPr lang="cs-CZ" dirty="0">
                <a:solidFill>
                  <a:schemeClr val="tx1"/>
                </a:solidFill>
              </a:rPr>
              <a:t> - </a:t>
            </a:r>
            <a:r>
              <a:rPr lang="cs-CZ" dirty="0" err="1">
                <a:solidFill>
                  <a:schemeClr val="tx1"/>
                </a:solidFill>
              </a:rPr>
              <a:t>Illumina</a:t>
            </a:r>
            <a:endParaRPr lang="cs-CZ" dirty="0">
              <a:solidFill>
                <a:schemeClr val="tx1"/>
              </a:solidFill>
            </a:endParaRPr>
          </a:p>
        </p:txBody>
      </p:sp>
      <p:pic>
        <p:nvPicPr>
          <p:cNvPr id="5" name="Obrázek 4">
            <a:extLst>
              <a:ext uri="{FF2B5EF4-FFF2-40B4-BE49-F238E27FC236}">
                <a16:creationId xmlns:a16="http://schemas.microsoft.com/office/drawing/2014/main" id="{7BBC7D62-7AB7-49C5-AE68-1EF482CC9ADF}"/>
              </a:ext>
            </a:extLst>
          </p:cNvPr>
          <p:cNvPicPr>
            <a:picLocks noChangeAspect="1"/>
          </p:cNvPicPr>
          <p:nvPr/>
        </p:nvPicPr>
        <p:blipFill>
          <a:blip r:embed="rId2"/>
          <a:stretch>
            <a:fillRect/>
          </a:stretch>
        </p:blipFill>
        <p:spPr>
          <a:xfrm>
            <a:off x="4932040" y="1700808"/>
            <a:ext cx="3995938" cy="3263504"/>
          </a:xfrm>
          <a:prstGeom prst="rect">
            <a:avLst/>
          </a:prstGeom>
        </p:spPr>
      </p:pic>
      <p:sp>
        <p:nvSpPr>
          <p:cNvPr id="9" name="Zástupný obsah 8">
            <a:extLst>
              <a:ext uri="{FF2B5EF4-FFF2-40B4-BE49-F238E27FC236}">
                <a16:creationId xmlns:a16="http://schemas.microsoft.com/office/drawing/2014/main" id="{C4511B52-DF7D-4CA6-9A9C-182F6239750C}"/>
              </a:ext>
            </a:extLst>
          </p:cNvPr>
          <p:cNvSpPr>
            <a:spLocks noGrp="1"/>
          </p:cNvSpPr>
          <p:nvPr>
            <p:ph idx="1"/>
          </p:nvPr>
        </p:nvSpPr>
        <p:spPr>
          <a:xfrm>
            <a:off x="395536" y="1797248"/>
            <a:ext cx="4430198" cy="3263504"/>
          </a:xfrm>
        </p:spPr>
        <p:txBody>
          <a:bodyPr>
            <a:normAutofit fontScale="92500" lnSpcReduction="10000"/>
          </a:bodyPr>
          <a:lstStyle/>
          <a:p>
            <a:r>
              <a:rPr lang="cs-CZ" dirty="0"/>
              <a:t>množství DNA 1 </a:t>
            </a:r>
            <a:r>
              <a:rPr lang="cs-CZ" dirty="0" err="1"/>
              <a:t>ng</a:t>
            </a:r>
            <a:endParaRPr lang="cs-CZ" dirty="0"/>
          </a:p>
          <a:p>
            <a:pPr marL="0" indent="0">
              <a:buFont typeface="Wingdings 2"/>
              <a:buNone/>
            </a:pPr>
            <a:endParaRPr lang="cs-CZ" dirty="0"/>
          </a:p>
          <a:p>
            <a:pPr marL="0" indent="0">
              <a:buFont typeface="Wingdings 2"/>
              <a:buNone/>
            </a:pPr>
            <a:r>
              <a:rPr lang="cs-CZ" dirty="0"/>
              <a:t>SNP</a:t>
            </a:r>
          </a:p>
          <a:p>
            <a:r>
              <a:rPr lang="cs-CZ" dirty="0"/>
              <a:t>bodové mutace v rámci celého genomu</a:t>
            </a:r>
          </a:p>
          <a:p>
            <a:r>
              <a:rPr lang="cs-CZ" dirty="0"/>
              <a:t>4 varianty, resp. 2</a:t>
            </a:r>
          </a:p>
          <a:p>
            <a:r>
              <a:rPr lang="cs-CZ" dirty="0"/>
              <a:t>diskriminace: 40 SNP = individuální shoda</a:t>
            </a:r>
          </a:p>
        </p:txBody>
      </p:sp>
    </p:spTree>
    <p:extLst>
      <p:ext uri="{BB962C8B-B14F-4D97-AF65-F5344CB8AC3E}">
        <p14:creationId xmlns:p14="http://schemas.microsoft.com/office/powerpoint/2010/main" val="190277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C20EC8-12E4-4BF9-8184-EDF678F7A452}"/>
              </a:ext>
            </a:extLst>
          </p:cNvPr>
          <p:cNvSpPr>
            <a:spLocks noGrp="1"/>
          </p:cNvSpPr>
          <p:nvPr>
            <p:ph type="title"/>
          </p:nvPr>
        </p:nvSpPr>
        <p:spPr>
          <a:xfrm>
            <a:off x="539552" y="371213"/>
            <a:ext cx="7886700" cy="994172"/>
          </a:xfrm>
        </p:spPr>
        <p:txBody>
          <a:bodyPr/>
          <a:lstStyle/>
          <a:p>
            <a:r>
              <a:rPr lang="cs-CZ" dirty="0" err="1">
                <a:solidFill>
                  <a:schemeClr val="tx1"/>
                </a:solidFill>
              </a:rPr>
              <a:t>MiSeq</a:t>
            </a:r>
            <a:r>
              <a:rPr lang="cs-CZ" dirty="0">
                <a:solidFill>
                  <a:schemeClr val="tx1"/>
                </a:solidFill>
              </a:rPr>
              <a:t> </a:t>
            </a:r>
            <a:r>
              <a:rPr lang="cs-CZ" dirty="0" err="1">
                <a:solidFill>
                  <a:schemeClr val="tx1"/>
                </a:solidFill>
              </a:rPr>
              <a:t>FGx</a:t>
            </a:r>
            <a:endParaRPr lang="cs-CZ" dirty="0">
              <a:solidFill>
                <a:schemeClr val="tx1"/>
              </a:solidFill>
            </a:endParaRPr>
          </a:p>
        </p:txBody>
      </p:sp>
      <p:pic>
        <p:nvPicPr>
          <p:cNvPr id="5" name="Zástupný obsah 4" descr="Obsah obrázku stůl&#10;&#10;Popis byl vytvořen automaticky">
            <a:extLst>
              <a:ext uri="{FF2B5EF4-FFF2-40B4-BE49-F238E27FC236}">
                <a16:creationId xmlns:a16="http://schemas.microsoft.com/office/drawing/2014/main" id="{FA1D0C05-B743-4E07-B664-EB298CACB1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4825" y="1248549"/>
            <a:ext cx="4740002" cy="4360901"/>
          </a:xfrm>
        </p:spPr>
      </p:pic>
      <p:pic>
        <p:nvPicPr>
          <p:cNvPr id="8" name="Zástupný obsah 8">
            <a:extLst>
              <a:ext uri="{FF2B5EF4-FFF2-40B4-BE49-F238E27FC236}">
                <a16:creationId xmlns:a16="http://schemas.microsoft.com/office/drawing/2014/main" id="{F93D58DA-8D3B-4314-81B4-6FC0C31C9411}"/>
              </a:ext>
            </a:extLst>
          </p:cNvPr>
          <p:cNvPicPr>
            <a:picLocks noChangeAspect="1"/>
          </p:cNvPicPr>
          <p:nvPr/>
        </p:nvPicPr>
        <p:blipFill>
          <a:blip r:embed="rId3"/>
          <a:stretch>
            <a:fillRect/>
          </a:stretch>
        </p:blipFill>
        <p:spPr>
          <a:xfrm>
            <a:off x="4716016" y="3212976"/>
            <a:ext cx="4276382" cy="3384376"/>
          </a:xfrm>
          <a:prstGeom prst="rect">
            <a:avLst/>
          </a:prstGeom>
        </p:spPr>
      </p:pic>
    </p:spTree>
    <p:extLst>
      <p:ext uri="{BB962C8B-B14F-4D97-AF65-F5344CB8AC3E}">
        <p14:creationId xmlns:p14="http://schemas.microsoft.com/office/powerpoint/2010/main" val="536165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DE1976-CF7A-4B0C-AF1F-19D807456318}"/>
              </a:ext>
            </a:extLst>
          </p:cNvPr>
          <p:cNvSpPr>
            <a:spLocks noGrp="1"/>
          </p:cNvSpPr>
          <p:nvPr>
            <p:ph type="title"/>
          </p:nvPr>
        </p:nvSpPr>
        <p:spPr/>
        <p:txBody>
          <a:bodyPr/>
          <a:lstStyle/>
          <a:p>
            <a:r>
              <a:rPr lang="cs-CZ" dirty="0" err="1">
                <a:solidFill>
                  <a:schemeClr val="tx1"/>
                </a:solidFill>
              </a:rPr>
              <a:t>MiSeq</a:t>
            </a:r>
            <a:r>
              <a:rPr lang="cs-CZ" dirty="0">
                <a:solidFill>
                  <a:schemeClr val="bg1"/>
                </a:solidFill>
              </a:rPr>
              <a:t> </a:t>
            </a:r>
            <a:r>
              <a:rPr lang="cs-CZ" dirty="0" err="1">
                <a:solidFill>
                  <a:schemeClr val="tx1"/>
                </a:solidFill>
              </a:rPr>
              <a:t>FGx</a:t>
            </a:r>
            <a:endParaRPr lang="cs-CZ" dirty="0">
              <a:solidFill>
                <a:schemeClr val="tx1"/>
              </a:solidFill>
            </a:endParaRPr>
          </a:p>
        </p:txBody>
      </p:sp>
      <p:pic>
        <p:nvPicPr>
          <p:cNvPr id="13" name="Zástupný obsah 12">
            <a:extLst>
              <a:ext uri="{FF2B5EF4-FFF2-40B4-BE49-F238E27FC236}">
                <a16:creationId xmlns:a16="http://schemas.microsoft.com/office/drawing/2014/main" id="{83BAFBA7-AFB9-4C5E-95F6-57A038E8B991}"/>
              </a:ext>
            </a:extLst>
          </p:cNvPr>
          <p:cNvPicPr>
            <a:picLocks noGrp="1" noChangeAspect="1"/>
          </p:cNvPicPr>
          <p:nvPr>
            <p:ph idx="1"/>
          </p:nvPr>
        </p:nvPicPr>
        <p:blipFill>
          <a:blip r:embed="rId2"/>
          <a:stretch>
            <a:fillRect/>
          </a:stretch>
        </p:blipFill>
        <p:spPr>
          <a:xfrm>
            <a:off x="611559" y="1628800"/>
            <a:ext cx="8021423" cy="4464496"/>
          </a:xfrm>
        </p:spPr>
      </p:pic>
    </p:spTree>
    <p:extLst>
      <p:ext uri="{BB962C8B-B14F-4D97-AF65-F5344CB8AC3E}">
        <p14:creationId xmlns:p14="http://schemas.microsoft.com/office/powerpoint/2010/main" val="2208465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C395A6-40F4-4349-BDCB-EFFB74863A9B}"/>
              </a:ext>
            </a:extLst>
          </p:cNvPr>
          <p:cNvSpPr>
            <a:spLocks noGrp="1"/>
          </p:cNvSpPr>
          <p:nvPr>
            <p:ph type="title"/>
          </p:nvPr>
        </p:nvSpPr>
        <p:spPr/>
        <p:txBody>
          <a:bodyPr/>
          <a:lstStyle/>
          <a:p>
            <a:r>
              <a:rPr lang="cs-CZ" dirty="0">
                <a:solidFill>
                  <a:schemeClr val="tx1"/>
                </a:solidFill>
              </a:rPr>
              <a:t>MPS</a:t>
            </a:r>
          </a:p>
        </p:txBody>
      </p:sp>
      <p:sp>
        <p:nvSpPr>
          <p:cNvPr id="3" name="Zástupný obsah 2">
            <a:extLst>
              <a:ext uri="{FF2B5EF4-FFF2-40B4-BE49-F238E27FC236}">
                <a16:creationId xmlns:a16="http://schemas.microsoft.com/office/drawing/2014/main" id="{514E701A-4F2B-4831-8CDE-4538146ED90B}"/>
              </a:ext>
            </a:extLst>
          </p:cNvPr>
          <p:cNvSpPr>
            <a:spLocks noGrp="1"/>
          </p:cNvSpPr>
          <p:nvPr>
            <p:ph idx="1"/>
          </p:nvPr>
        </p:nvSpPr>
        <p:spPr/>
        <p:txBody>
          <a:bodyPr/>
          <a:lstStyle/>
          <a:p>
            <a:r>
              <a:rPr lang="cs-CZ" dirty="0"/>
              <a:t>velké množství dat </a:t>
            </a:r>
          </a:p>
          <a:p>
            <a:r>
              <a:rPr lang="cs-CZ" dirty="0"/>
              <a:t>jednoznačné závěry u výstupů (barva vlasů a očí)</a:t>
            </a:r>
          </a:p>
          <a:p>
            <a:r>
              <a:rPr lang="cs-CZ" dirty="0"/>
              <a:t>kompatibilita se současnou databází (CODIS</a:t>
            </a:r>
            <a:r>
              <a:rPr lang="cs-CZ" dirty="0">
                <a:solidFill>
                  <a:schemeClr val="bg1"/>
                </a:solidFill>
              </a:rPr>
              <a:t>)</a:t>
            </a:r>
          </a:p>
          <a:p>
            <a:endParaRPr lang="cs-CZ" dirty="0"/>
          </a:p>
        </p:txBody>
      </p:sp>
    </p:spTree>
    <p:extLst>
      <p:ext uri="{BB962C8B-B14F-4D97-AF65-F5344CB8AC3E}">
        <p14:creationId xmlns:p14="http://schemas.microsoft.com/office/powerpoint/2010/main" val="3407185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2D39924-754B-EEBF-82CD-0BE6E86A1E12}"/>
              </a:ext>
            </a:extLst>
          </p:cNvPr>
          <p:cNvSpPr>
            <a:spLocks noGrp="1"/>
          </p:cNvSpPr>
          <p:nvPr>
            <p:ph idx="1"/>
          </p:nvPr>
        </p:nvSpPr>
        <p:spPr/>
        <p:txBody>
          <a:bodyPr/>
          <a:lstStyle/>
          <a:p>
            <a:r>
              <a:rPr lang="cs-CZ" sz="1800" dirty="0">
                <a:effectLst/>
                <a:latin typeface="Times New Roman" panose="02020603050405020304" pitchFamily="18" charset="0"/>
                <a:ea typeface="Calibri" panose="020F0502020204030204" pitchFamily="34" charset="0"/>
              </a:rPr>
              <a:t> sekvence DNA dlouhou několik tisíc nukleotidů obsahující pár </a:t>
            </a:r>
            <a:r>
              <a:rPr lang="cs-CZ" sz="1800" dirty="0" err="1">
                <a:effectLst/>
                <a:latin typeface="Times New Roman" panose="02020603050405020304" pitchFamily="18" charset="0"/>
                <a:ea typeface="Calibri" panose="020F0502020204030204" pitchFamily="34" charset="0"/>
              </a:rPr>
              <a:t>lokusů</a:t>
            </a:r>
            <a:r>
              <a:rPr lang="cs-CZ" sz="1800" dirty="0">
                <a:effectLst/>
                <a:latin typeface="Times New Roman" panose="02020603050405020304" pitchFamily="18" charset="0"/>
                <a:ea typeface="Calibri" panose="020F0502020204030204" pitchFamily="34" charset="0"/>
              </a:rPr>
              <a:t> SNP</a:t>
            </a:r>
          </a:p>
          <a:p>
            <a:r>
              <a:rPr lang="cs-CZ" sz="1800" dirty="0">
                <a:effectLst/>
                <a:latin typeface="Times New Roman" panose="02020603050405020304" pitchFamily="18" charset="0"/>
                <a:ea typeface="Calibri" panose="020F0502020204030204" pitchFamily="34" charset="0"/>
              </a:rPr>
              <a:t>sekvenci DNA kratší než 300 párů bází, ve které se nachází dva nebo více </a:t>
            </a:r>
            <a:r>
              <a:rPr lang="cs-CZ" sz="1800" dirty="0" err="1">
                <a:effectLst/>
                <a:latin typeface="Times New Roman" panose="02020603050405020304" pitchFamily="18" charset="0"/>
                <a:ea typeface="Calibri" panose="020F0502020204030204" pitchFamily="34" charset="0"/>
              </a:rPr>
              <a:t>lokusů</a:t>
            </a:r>
            <a:r>
              <a:rPr lang="cs-CZ" sz="1800" dirty="0">
                <a:effectLst/>
                <a:latin typeface="Times New Roman" panose="02020603050405020304" pitchFamily="18" charset="0"/>
                <a:ea typeface="Calibri" panose="020F0502020204030204" pitchFamily="34" charset="0"/>
              </a:rPr>
              <a:t> SNP</a:t>
            </a:r>
          </a:p>
          <a:p>
            <a:r>
              <a:rPr lang="cs-CZ" sz="1800" dirty="0">
                <a:effectLst/>
                <a:latin typeface="Times New Roman" panose="02020603050405020304" pitchFamily="18" charset="0"/>
                <a:ea typeface="Calibri" panose="020F0502020204030204" pitchFamily="34" charset="0"/>
              </a:rPr>
              <a:t>studium struktury populace z evolučního hlediska optikou vazebné nerovnováhy</a:t>
            </a:r>
            <a:r>
              <a:rPr lang="cs-CZ" sz="1800" dirty="0">
                <a:latin typeface="Times New Roman" panose="02020603050405020304" pitchFamily="18" charset="0"/>
                <a:ea typeface="Calibri" panose="020F0502020204030204" pitchFamily="34" charset="0"/>
              </a:rPr>
              <a:t> (LD)</a:t>
            </a:r>
          </a:p>
          <a:p>
            <a:r>
              <a:rPr lang="cs-CZ" sz="1800" dirty="0">
                <a:effectLst/>
                <a:latin typeface="Times New Roman" panose="02020603050405020304" pitchFamily="18" charset="0"/>
                <a:ea typeface="Calibri" panose="020F0502020204030204" pitchFamily="34" charset="0"/>
              </a:rPr>
              <a:t>existenci specifických míst v genomu s vysokou mírou LD, definovaných jako </a:t>
            </a:r>
            <a:r>
              <a:rPr lang="cs-CZ" sz="1800" dirty="0" err="1">
                <a:effectLst/>
                <a:latin typeface="Times New Roman" panose="02020603050405020304" pitchFamily="18" charset="0"/>
                <a:ea typeface="Calibri" panose="020F0502020204030204" pitchFamily="34" charset="0"/>
              </a:rPr>
              <a:t>haplotypové</a:t>
            </a:r>
            <a:r>
              <a:rPr lang="cs-CZ" sz="1800" dirty="0">
                <a:effectLst/>
                <a:latin typeface="Times New Roman" panose="02020603050405020304" pitchFamily="18" charset="0"/>
                <a:ea typeface="Calibri" panose="020F0502020204030204" pitchFamily="34" charset="0"/>
              </a:rPr>
              <a:t> bloky (také </a:t>
            </a:r>
            <a:r>
              <a:rPr lang="cs-CZ" sz="1800" dirty="0" err="1">
                <a:effectLst/>
                <a:latin typeface="Times New Roman" panose="02020603050405020304" pitchFamily="18" charset="0"/>
                <a:ea typeface="Calibri" panose="020F0502020204030204" pitchFamily="34" charset="0"/>
              </a:rPr>
              <a:t>haplobloky</a:t>
            </a:r>
            <a:r>
              <a:rPr lang="cs-CZ" sz="1800" dirty="0">
                <a:effectLst/>
                <a:latin typeface="Times New Roman" panose="02020603050405020304" pitchFamily="18" charset="0"/>
                <a:ea typeface="Calibri" panose="020F0502020204030204" pitchFamily="34" charset="0"/>
              </a:rPr>
              <a:t> nebo LD bloky) nebo jako oblasti, ve kterých se vyskytuje jen omezený počet </a:t>
            </a:r>
            <a:r>
              <a:rPr lang="cs-CZ" sz="1800" dirty="0" err="1">
                <a:effectLst/>
                <a:latin typeface="Times New Roman" panose="02020603050405020304" pitchFamily="18" charset="0"/>
                <a:ea typeface="Calibri" panose="020F0502020204030204" pitchFamily="34" charset="0"/>
              </a:rPr>
              <a:t>haplotypů</a:t>
            </a:r>
            <a:r>
              <a:rPr lang="cs-CZ" sz="1800" dirty="0">
                <a:effectLst/>
                <a:latin typeface="Times New Roman" panose="02020603050405020304" pitchFamily="18" charset="0"/>
                <a:ea typeface="Calibri" panose="020F0502020204030204" pitchFamily="34" charset="0"/>
              </a:rPr>
              <a:t>, patrně kvůli nedostatečnému množství dosud proběhlých rekombinací v rámci daného regionu</a:t>
            </a:r>
            <a:endParaRPr lang="cs-CZ" sz="1800" dirty="0">
              <a:latin typeface="Times New Roman" panose="02020603050405020304" pitchFamily="18" charset="0"/>
              <a:ea typeface="Calibri" panose="020F0502020204030204" pitchFamily="34" charset="0"/>
            </a:endParaRPr>
          </a:p>
          <a:p>
            <a:r>
              <a:rPr lang="cs-CZ" sz="1800" dirty="0">
                <a:latin typeface="Times New Roman" panose="02020603050405020304" pitchFamily="18" charset="0"/>
              </a:rPr>
              <a:t>MH </a:t>
            </a:r>
            <a:r>
              <a:rPr lang="cs-CZ" sz="1800" dirty="0" err="1">
                <a:latin typeface="Times New Roman" panose="02020603050405020304" pitchFamily="18" charset="0"/>
              </a:rPr>
              <a:t>haplotypy</a:t>
            </a:r>
            <a:r>
              <a:rPr lang="cs-CZ" sz="1800" dirty="0">
                <a:latin typeface="Times New Roman" panose="02020603050405020304" pitchFamily="18" charset="0"/>
              </a:rPr>
              <a:t> – zmapování jednotlivých populací – populační studie</a:t>
            </a:r>
          </a:p>
          <a:p>
            <a:r>
              <a:rPr lang="cs-CZ" sz="1800" dirty="0">
                <a:latin typeface="Times New Roman" panose="02020603050405020304" pitchFamily="18" charset="0"/>
              </a:rPr>
              <a:t>NGS – </a:t>
            </a:r>
            <a:r>
              <a:rPr lang="cs-CZ" sz="1800" dirty="0" err="1">
                <a:latin typeface="Times New Roman" panose="02020603050405020304" pitchFamily="18" charset="0"/>
              </a:rPr>
              <a:t>Illumina</a:t>
            </a:r>
            <a:r>
              <a:rPr lang="cs-CZ" sz="1800" dirty="0">
                <a:latin typeface="Times New Roman" panose="02020603050405020304" pitchFamily="18" charset="0"/>
              </a:rPr>
              <a:t> nebo Ion </a:t>
            </a:r>
            <a:r>
              <a:rPr lang="cs-CZ" sz="1800" dirty="0" err="1">
                <a:latin typeface="Times New Roman" panose="02020603050405020304" pitchFamily="18" charset="0"/>
              </a:rPr>
              <a:t>Torrent</a:t>
            </a:r>
            <a:r>
              <a:rPr lang="cs-CZ" sz="1800" dirty="0">
                <a:latin typeface="Times New Roman" panose="02020603050405020304" pitchFamily="18" charset="0"/>
              </a:rPr>
              <a:t> S5</a:t>
            </a:r>
          </a:p>
          <a:p>
            <a:r>
              <a:rPr lang="cs-CZ" sz="1800" dirty="0">
                <a:latin typeface="Times New Roman" panose="02020603050405020304" pitchFamily="18" charset="0"/>
                <a:ea typeface="Calibri" panose="020F0502020204030204" pitchFamily="34" charset="0"/>
              </a:rPr>
              <a:t>v</a:t>
            </a:r>
            <a:r>
              <a:rPr lang="cs-CZ" sz="1800" dirty="0">
                <a:effectLst/>
                <a:latin typeface="Times New Roman" panose="02020603050405020304" pitchFamily="18" charset="0"/>
                <a:ea typeface="Calibri" panose="020F0502020204030204" pitchFamily="34" charset="0"/>
              </a:rPr>
              <a:t> současné době eviduje celkem 198 </a:t>
            </a:r>
            <a:r>
              <a:rPr lang="cs-CZ" sz="1800" dirty="0" err="1">
                <a:effectLst/>
                <a:latin typeface="Times New Roman" panose="02020603050405020304" pitchFamily="18" charset="0"/>
                <a:ea typeface="Calibri" panose="020F0502020204030204" pitchFamily="34" charset="0"/>
              </a:rPr>
              <a:t>mikrohaplotypových</a:t>
            </a:r>
            <a:r>
              <a:rPr lang="cs-CZ" sz="1800" dirty="0">
                <a:effectLst/>
                <a:latin typeface="Times New Roman" panose="02020603050405020304" pitchFamily="18" charset="0"/>
                <a:ea typeface="Calibri" panose="020F0502020204030204" pitchFamily="34" charset="0"/>
              </a:rPr>
              <a:t> </a:t>
            </a:r>
            <a:r>
              <a:rPr lang="cs-CZ" sz="1800" dirty="0" err="1">
                <a:effectLst/>
                <a:latin typeface="Times New Roman" panose="02020603050405020304" pitchFamily="18" charset="0"/>
                <a:ea typeface="Calibri" panose="020F0502020204030204" pitchFamily="34" charset="0"/>
              </a:rPr>
              <a:t>lokusů</a:t>
            </a:r>
            <a:endParaRPr lang="cs-CZ" sz="1800" dirty="0">
              <a:latin typeface="Times New Roman" panose="02020603050405020304" pitchFamily="18" charset="0"/>
            </a:endParaRPr>
          </a:p>
          <a:p>
            <a:r>
              <a:rPr lang="cs-CZ" sz="1800" dirty="0">
                <a:latin typeface="Times New Roman" panose="02020603050405020304" pitchFamily="18" charset="0"/>
                <a:ea typeface="Calibri" panose="020F0502020204030204" pitchFamily="34" charset="0"/>
              </a:rPr>
              <a:t>v</a:t>
            </a:r>
            <a:r>
              <a:rPr lang="cs-CZ" sz="1800" dirty="0">
                <a:effectLst/>
                <a:latin typeface="Times New Roman" panose="02020603050405020304" pitchFamily="18" charset="0"/>
                <a:ea typeface="Calibri" panose="020F0502020204030204" pitchFamily="34" charset="0"/>
              </a:rPr>
              <a:t>yužití při určování původu nebo identifikaci osob, kdy se uplatnila rozlišná frekvence alel v závislosti na studované populaci a nízká míra rekombinace</a:t>
            </a:r>
            <a:endParaRPr lang="cs-CZ" dirty="0"/>
          </a:p>
        </p:txBody>
      </p:sp>
      <p:sp>
        <p:nvSpPr>
          <p:cNvPr id="3" name="Nadpis 2">
            <a:extLst>
              <a:ext uri="{FF2B5EF4-FFF2-40B4-BE49-F238E27FC236}">
                <a16:creationId xmlns:a16="http://schemas.microsoft.com/office/drawing/2014/main" id="{8DB072F8-8389-1E42-A4BE-51C3382E271D}"/>
              </a:ext>
            </a:extLst>
          </p:cNvPr>
          <p:cNvSpPr>
            <a:spLocks noGrp="1"/>
          </p:cNvSpPr>
          <p:nvPr>
            <p:ph type="title"/>
          </p:nvPr>
        </p:nvSpPr>
        <p:spPr/>
        <p:txBody>
          <a:bodyPr/>
          <a:lstStyle/>
          <a:p>
            <a:r>
              <a:rPr lang="cs-CZ" dirty="0" err="1"/>
              <a:t>Minihaplotypy</a:t>
            </a:r>
            <a:endParaRPr lang="cs-CZ" dirty="0"/>
          </a:p>
        </p:txBody>
      </p:sp>
    </p:spTree>
    <p:extLst>
      <p:ext uri="{BB962C8B-B14F-4D97-AF65-F5344CB8AC3E}">
        <p14:creationId xmlns:p14="http://schemas.microsoft.com/office/powerpoint/2010/main" val="404537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7537C50C-F8E2-FF3E-9275-32971FE60C53}"/>
              </a:ext>
            </a:extLst>
          </p:cNvPr>
          <p:cNvPicPr>
            <a:picLocks noGrp="1" noChangeAspect="1"/>
          </p:cNvPicPr>
          <p:nvPr>
            <p:ph idx="1"/>
          </p:nvPr>
        </p:nvPicPr>
        <p:blipFill>
          <a:blip r:embed="rId2"/>
          <a:stretch>
            <a:fillRect/>
          </a:stretch>
        </p:blipFill>
        <p:spPr>
          <a:xfrm>
            <a:off x="90488" y="1165836"/>
            <a:ext cx="8963025" cy="4526328"/>
          </a:xfrm>
          <a:prstGeom prst="rect">
            <a:avLst/>
          </a:prstGeom>
          <a:noFill/>
        </p:spPr>
      </p:pic>
    </p:spTree>
    <p:extLst>
      <p:ext uri="{BB962C8B-B14F-4D97-AF65-F5344CB8AC3E}">
        <p14:creationId xmlns:p14="http://schemas.microsoft.com/office/powerpoint/2010/main" val="1519350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5ADFC55-F2DC-5BDE-0361-EA161233B35D}"/>
              </a:ext>
            </a:extLst>
          </p:cNvPr>
          <p:cNvSpPr>
            <a:spLocks noGrp="1"/>
          </p:cNvSpPr>
          <p:nvPr>
            <p:ph idx="1"/>
          </p:nvPr>
        </p:nvSpPr>
        <p:spPr/>
        <p:txBody>
          <a:bodyPr>
            <a:normAutofit fontScale="92500" lnSpcReduction="10000"/>
          </a:bodyPr>
          <a:lstStyle/>
          <a:p>
            <a:r>
              <a:rPr lang="cs-CZ" dirty="0"/>
              <a:t>délka </a:t>
            </a:r>
            <a:r>
              <a:rPr lang="cs-CZ" dirty="0" err="1"/>
              <a:t>telomér</a:t>
            </a:r>
            <a:r>
              <a:rPr lang="cs-CZ" dirty="0"/>
              <a:t> - při narození - délka 15 až 20 tisíc párů bází </a:t>
            </a:r>
            <a:r>
              <a:rPr lang="cs-CZ" sz="2800" dirty="0"/>
              <a:t>(</a:t>
            </a:r>
            <a:r>
              <a:rPr lang="cs-CZ" dirty="0"/>
              <a:t>TTAGGG)</a:t>
            </a:r>
          </a:p>
          <a:p>
            <a:r>
              <a:rPr lang="cs-CZ" dirty="0"/>
              <a:t>prodlužování </a:t>
            </a:r>
            <a:r>
              <a:rPr lang="cs-CZ" dirty="0" err="1"/>
              <a:t>telomér</a:t>
            </a:r>
            <a:r>
              <a:rPr lang="cs-CZ" dirty="0"/>
              <a:t> mechanismem ATL - korelace mezi délkou </a:t>
            </a:r>
            <a:r>
              <a:rPr lang="cs-CZ" dirty="0" err="1"/>
              <a:t>telomér</a:t>
            </a:r>
            <a:r>
              <a:rPr lang="cs-CZ" dirty="0"/>
              <a:t> a věkem jedince (R2 = 0.692) při vyšetření 60 individuí a  aplikaci metody </a:t>
            </a:r>
            <a:r>
              <a:rPr lang="cs-CZ" dirty="0" err="1"/>
              <a:t>Southern</a:t>
            </a:r>
            <a:r>
              <a:rPr lang="cs-CZ" dirty="0"/>
              <a:t> </a:t>
            </a:r>
            <a:r>
              <a:rPr lang="cs-CZ" dirty="0" err="1"/>
              <a:t>blotu</a:t>
            </a:r>
            <a:r>
              <a:rPr lang="cs-CZ" dirty="0"/>
              <a:t> se sondou </a:t>
            </a:r>
            <a:r>
              <a:rPr lang="cs-CZ" dirty="0" err="1"/>
              <a:t>hybridizující</a:t>
            </a:r>
            <a:r>
              <a:rPr lang="cs-CZ" dirty="0"/>
              <a:t> k  </a:t>
            </a:r>
            <a:r>
              <a:rPr lang="cs-CZ" dirty="0" err="1"/>
              <a:t>repetetivní</a:t>
            </a:r>
            <a:r>
              <a:rPr lang="cs-CZ" dirty="0"/>
              <a:t> sekvenci </a:t>
            </a:r>
            <a:r>
              <a:rPr lang="cs-CZ" dirty="0" err="1"/>
              <a:t>telomery</a:t>
            </a:r>
            <a:r>
              <a:rPr lang="cs-CZ" dirty="0"/>
              <a:t> – zdlouhavé a náročné na materiál</a:t>
            </a:r>
          </a:p>
          <a:p>
            <a:r>
              <a:rPr lang="cs-CZ" dirty="0"/>
              <a:t>qPCR v kombinaci s unikátním genem, qPCR </a:t>
            </a:r>
            <a:r>
              <a:rPr lang="cs-CZ" dirty="0" err="1"/>
              <a:t>Taqman</a:t>
            </a:r>
            <a:r>
              <a:rPr lang="cs-CZ" dirty="0"/>
              <a:t> STELA (Single </a:t>
            </a:r>
            <a:r>
              <a:rPr lang="cs-CZ" dirty="0" err="1"/>
              <a:t>Telomere</a:t>
            </a:r>
            <a:r>
              <a:rPr lang="cs-CZ" dirty="0"/>
              <a:t> </a:t>
            </a:r>
            <a:r>
              <a:rPr lang="cs-CZ" dirty="0" err="1"/>
              <a:t>Length</a:t>
            </a:r>
            <a:r>
              <a:rPr lang="cs-CZ" dirty="0"/>
              <a:t> </a:t>
            </a:r>
            <a:r>
              <a:rPr lang="cs-CZ" dirty="0" err="1"/>
              <a:t>Analysis</a:t>
            </a:r>
            <a:r>
              <a:rPr lang="cs-CZ" dirty="0"/>
              <a:t>) zaměřené selektivně na určení délky </a:t>
            </a:r>
            <a:r>
              <a:rPr lang="cs-CZ" dirty="0" err="1"/>
              <a:t>telomér</a:t>
            </a:r>
            <a:r>
              <a:rPr lang="cs-CZ" dirty="0"/>
              <a:t> pohlavních chromozómů</a:t>
            </a:r>
          </a:p>
          <a:p>
            <a:r>
              <a:rPr lang="cs-CZ" dirty="0"/>
              <a:t>rozdílná délka a rychlost zkracování v různých typech tkání</a:t>
            </a:r>
          </a:p>
        </p:txBody>
      </p:sp>
      <p:sp>
        <p:nvSpPr>
          <p:cNvPr id="3" name="Nadpis 2">
            <a:extLst>
              <a:ext uri="{FF2B5EF4-FFF2-40B4-BE49-F238E27FC236}">
                <a16:creationId xmlns:a16="http://schemas.microsoft.com/office/drawing/2014/main" id="{CD58BD6E-F369-71CA-BA1D-8B3F2AFD2619}"/>
              </a:ext>
            </a:extLst>
          </p:cNvPr>
          <p:cNvSpPr>
            <a:spLocks noGrp="1"/>
          </p:cNvSpPr>
          <p:nvPr>
            <p:ph type="title"/>
          </p:nvPr>
        </p:nvSpPr>
        <p:spPr/>
        <p:txBody>
          <a:bodyPr/>
          <a:lstStyle/>
          <a:p>
            <a:r>
              <a:rPr lang="cs-CZ" dirty="0"/>
              <a:t>Určení věku jedince</a:t>
            </a:r>
          </a:p>
        </p:txBody>
      </p:sp>
    </p:spTree>
    <p:extLst>
      <p:ext uri="{BB962C8B-B14F-4D97-AF65-F5344CB8AC3E}">
        <p14:creationId xmlns:p14="http://schemas.microsoft.com/office/powerpoint/2010/main" val="1586264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3494DB79-9443-D141-C0A7-B6AC962C97EA}"/>
              </a:ext>
            </a:extLst>
          </p:cNvPr>
          <p:cNvSpPr>
            <a:spLocks noGrp="1"/>
          </p:cNvSpPr>
          <p:nvPr>
            <p:ph idx="1"/>
          </p:nvPr>
        </p:nvSpPr>
        <p:spPr/>
        <p:txBody>
          <a:bodyPr>
            <a:normAutofit lnSpcReduction="10000"/>
          </a:bodyPr>
          <a:lstStyle/>
          <a:p>
            <a:r>
              <a:rPr lang="cs-CZ" dirty="0" err="1"/>
              <a:t>mtDNA</a:t>
            </a:r>
            <a:r>
              <a:rPr lang="cs-CZ" dirty="0"/>
              <a:t> – vyšší věk spojen s vyšším počtem mutací</a:t>
            </a:r>
          </a:p>
          <a:p>
            <a:r>
              <a:rPr lang="cs-CZ" dirty="0"/>
              <a:t>novorozenec do 3 měsíců: průkazu přítomnosti transkriptů genů pro </a:t>
            </a:r>
            <a:r>
              <a:rPr lang="cs-CZ" dirty="0" err="1"/>
              <a:t>gamma</a:t>
            </a:r>
            <a:r>
              <a:rPr lang="cs-CZ" dirty="0"/>
              <a:t> hemoglobiny (HBG1n1, HBG1n2, HBG2n2 a  HBG2n3) – krve</a:t>
            </a:r>
          </a:p>
          <a:p>
            <a:r>
              <a:rPr lang="cs-CZ" dirty="0"/>
              <a:t>T-lymfocyty - detekci cirkulárních produktů somatické rekombinace probíhající v T-buňkách při somatických přestavbách v  genech pro receptory T-buněk (TCR), korelace - R2 = 0,835; se vzrůstajícím věkem se snižuje frekvence těchto přestaveb a tím i frekvence jejich vedlejších cirkulárních produktů vzniklých excizí (metoda pomocí qPCR, nevýhoda – materiál)</a:t>
            </a:r>
          </a:p>
        </p:txBody>
      </p:sp>
      <p:sp>
        <p:nvSpPr>
          <p:cNvPr id="3" name="Nadpis 2">
            <a:extLst>
              <a:ext uri="{FF2B5EF4-FFF2-40B4-BE49-F238E27FC236}">
                <a16:creationId xmlns:a16="http://schemas.microsoft.com/office/drawing/2014/main" id="{A3829CFF-62B6-68B8-9573-14F8AD12717F}"/>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322622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BE3AC6BD-F00B-F520-0148-00FCC35FA204}"/>
              </a:ext>
            </a:extLst>
          </p:cNvPr>
          <p:cNvSpPr>
            <a:spLocks noGrp="1"/>
          </p:cNvSpPr>
          <p:nvPr>
            <p:ph idx="1"/>
          </p:nvPr>
        </p:nvSpPr>
        <p:spPr/>
        <p:txBody>
          <a:bodyPr/>
          <a:lstStyle/>
          <a:p>
            <a:r>
              <a:rPr lang="cs-CZ" dirty="0"/>
              <a:t>metoda </a:t>
            </a:r>
            <a:r>
              <a:rPr lang="cs-CZ" dirty="0" err="1"/>
              <a:t>array</a:t>
            </a:r>
            <a:r>
              <a:rPr lang="cs-CZ" dirty="0"/>
              <a:t> - </a:t>
            </a:r>
            <a:r>
              <a:rPr lang="cs-CZ" dirty="0" err="1"/>
              <a:t>llumina</a:t>
            </a:r>
            <a:r>
              <a:rPr lang="cs-CZ" dirty="0"/>
              <a:t> </a:t>
            </a:r>
            <a:r>
              <a:rPr lang="cs-CZ" dirty="0" err="1"/>
              <a:t>Human</a:t>
            </a:r>
            <a:r>
              <a:rPr lang="cs-CZ" dirty="0"/>
              <a:t> </a:t>
            </a:r>
            <a:r>
              <a:rPr lang="cs-CZ" dirty="0" err="1"/>
              <a:t>Methylation</a:t>
            </a:r>
            <a:r>
              <a:rPr lang="cs-CZ" dirty="0"/>
              <a:t> </a:t>
            </a:r>
            <a:r>
              <a:rPr lang="cs-CZ" dirty="0" err="1"/>
              <a:t>Microarray</a:t>
            </a:r>
            <a:r>
              <a:rPr lang="cs-CZ" dirty="0"/>
              <a:t> poskytne výsledek informující o metylaci 27 578 </a:t>
            </a:r>
            <a:r>
              <a:rPr lang="cs-CZ" dirty="0" err="1"/>
              <a:t>CpG</a:t>
            </a:r>
            <a:r>
              <a:rPr lang="cs-CZ" dirty="0"/>
              <a:t> </a:t>
            </a:r>
            <a:r>
              <a:rPr lang="cs-CZ" dirty="0" err="1"/>
              <a:t>dinukleotidů</a:t>
            </a:r>
            <a:r>
              <a:rPr lang="cs-CZ" dirty="0"/>
              <a:t> umístěných celkem ve více než 14 000 lidských genech</a:t>
            </a:r>
          </a:p>
          <a:p>
            <a:r>
              <a:rPr lang="cs-CZ" dirty="0"/>
              <a:t>s postupujícím věkem dobře korelují změny metylace v  genech EDARADD, TOMA1L1 a NPTX2, byl vytvořen regresní model se schopností predikovat věk jedince s přesností 5,2 roku</a:t>
            </a:r>
          </a:p>
        </p:txBody>
      </p:sp>
      <p:sp>
        <p:nvSpPr>
          <p:cNvPr id="3" name="Nadpis 2">
            <a:extLst>
              <a:ext uri="{FF2B5EF4-FFF2-40B4-BE49-F238E27FC236}">
                <a16:creationId xmlns:a16="http://schemas.microsoft.com/office/drawing/2014/main" id="{A171B0AF-2C36-6771-4CEC-42EF43699D01}"/>
              </a:ext>
            </a:extLst>
          </p:cNvPr>
          <p:cNvSpPr>
            <a:spLocks noGrp="1"/>
          </p:cNvSpPr>
          <p:nvPr>
            <p:ph type="title"/>
          </p:nvPr>
        </p:nvSpPr>
        <p:spPr/>
        <p:txBody>
          <a:bodyPr/>
          <a:lstStyle/>
          <a:p>
            <a:r>
              <a:rPr lang="cs-CZ" dirty="0" err="1"/>
              <a:t>Epigenetika</a:t>
            </a:r>
            <a:r>
              <a:rPr lang="cs-CZ" dirty="0"/>
              <a:t> - metylace</a:t>
            </a:r>
          </a:p>
        </p:txBody>
      </p:sp>
    </p:spTree>
    <p:extLst>
      <p:ext uri="{BB962C8B-B14F-4D97-AF65-F5344CB8AC3E}">
        <p14:creationId xmlns:p14="http://schemas.microsoft.com/office/powerpoint/2010/main" val="518381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821F3E56-7427-F01F-01CD-5070FF7EB5B9}"/>
              </a:ext>
            </a:extLst>
          </p:cNvPr>
          <p:cNvPicPr>
            <a:picLocks noGrp="1" noChangeAspect="1"/>
          </p:cNvPicPr>
          <p:nvPr>
            <p:ph idx="1"/>
          </p:nvPr>
        </p:nvPicPr>
        <p:blipFill>
          <a:blip r:embed="rId2"/>
          <a:stretch>
            <a:fillRect/>
          </a:stretch>
        </p:blipFill>
        <p:spPr>
          <a:xfrm>
            <a:off x="468051" y="1412776"/>
            <a:ext cx="5688125" cy="3567820"/>
          </a:xfrm>
        </p:spPr>
      </p:pic>
      <p:sp>
        <p:nvSpPr>
          <p:cNvPr id="3" name="Nadpis 2">
            <a:extLst>
              <a:ext uri="{FF2B5EF4-FFF2-40B4-BE49-F238E27FC236}">
                <a16:creationId xmlns:a16="http://schemas.microsoft.com/office/drawing/2014/main" id="{34734188-692D-C142-5024-6295D35ED592}"/>
              </a:ext>
            </a:extLst>
          </p:cNvPr>
          <p:cNvSpPr>
            <a:spLocks noGrp="1"/>
          </p:cNvSpPr>
          <p:nvPr>
            <p:ph type="title"/>
          </p:nvPr>
        </p:nvSpPr>
        <p:spPr/>
        <p:txBody>
          <a:bodyPr/>
          <a:lstStyle/>
          <a:p>
            <a:r>
              <a:rPr lang="cs-CZ" dirty="0" err="1"/>
              <a:t>Qiagen</a:t>
            </a:r>
            <a:r>
              <a:rPr lang="cs-CZ" dirty="0"/>
              <a:t> - </a:t>
            </a:r>
            <a:r>
              <a:rPr lang="cs-CZ" dirty="0" err="1"/>
              <a:t>pyrosekvenování</a:t>
            </a:r>
            <a:r>
              <a:rPr lang="cs-CZ" dirty="0"/>
              <a:t> </a:t>
            </a:r>
          </a:p>
        </p:txBody>
      </p:sp>
      <p:pic>
        <p:nvPicPr>
          <p:cNvPr id="7" name="Obrázek 6">
            <a:extLst>
              <a:ext uri="{FF2B5EF4-FFF2-40B4-BE49-F238E27FC236}">
                <a16:creationId xmlns:a16="http://schemas.microsoft.com/office/drawing/2014/main" id="{29F048B2-DAF9-0217-F3DD-AF801AFCD910}"/>
              </a:ext>
            </a:extLst>
          </p:cNvPr>
          <p:cNvPicPr>
            <a:picLocks noChangeAspect="1"/>
          </p:cNvPicPr>
          <p:nvPr/>
        </p:nvPicPr>
        <p:blipFill>
          <a:blip r:embed="rId3"/>
          <a:stretch>
            <a:fillRect/>
          </a:stretch>
        </p:blipFill>
        <p:spPr>
          <a:xfrm>
            <a:off x="6372200" y="1556792"/>
            <a:ext cx="2379737" cy="1754431"/>
          </a:xfrm>
          <a:prstGeom prst="rect">
            <a:avLst/>
          </a:prstGeom>
        </p:spPr>
      </p:pic>
      <p:sp>
        <p:nvSpPr>
          <p:cNvPr id="8" name="TextovéPole 7">
            <a:extLst>
              <a:ext uri="{FF2B5EF4-FFF2-40B4-BE49-F238E27FC236}">
                <a16:creationId xmlns:a16="http://schemas.microsoft.com/office/drawing/2014/main" id="{070447CF-15F9-2F4D-152C-44C10EAFE0D8}"/>
              </a:ext>
            </a:extLst>
          </p:cNvPr>
          <p:cNvSpPr txBox="1"/>
          <p:nvPr/>
        </p:nvSpPr>
        <p:spPr>
          <a:xfrm>
            <a:off x="683569" y="5445224"/>
            <a:ext cx="7488832" cy="648072"/>
          </a:xfrm>
          <a:prstGeom prst="rect">
            <a:avLst/>
          </a:prstGeom>
          <a:noFill/>
        </p:spPr>
        <p:txBody>
          <a:bodyPr wrap="square" rtlCol="0">
            <a:spAutoFit/>
          </a:bodyPr>
          <a:lstStyle/>
          <a:p>
            <a:r>
              <a:rPr lang="cs-CZ" dirty="0"/>
              <a:t>- po izolaci dochází ke konverzi </a:t>
            </a:r>
            <a:r>
              <a:rPr lang="cs-CZ" dirty="0" err="1"/>
              <a:t>nemetylovaného</a:t>
            </a:r>
            <a:r>
              <a:rPr lang="cs-CZ" dirty="0"/>
              <a:t> C na U, </a:t>
            </a:r>
            <a:r>
              <a:rPr lang="cs-CZ" dirty="0" err="1"/>
              <a:t>pyrosekvenování</a:t>
            </a:r>
            <a:r>
              <a:rPr lang="cs-CZ" dirty="0"/>
              <a:t> a přepočet věku </a:t>
            </a:r>
          </a:p>
        </p:txBody>
      </p:sp>
      <p:pic>
        <p:nvPicPr>
          <p:cNvPr id="10" name="Obrázek 9">
            <a:extLst>
              <a:ext uri="{FF2B5EF4-FFF2-40B4-BE49-F238E27FC236}">
                <a16:creationId xmlns:a16="http://schemas.microsoft.com/office/drawing/2014/main" id="{E0071E62-8672-3977-CD55-5E7BCA1DB4C5}"/>
              </a:ext>
            </a:extLst>
          </p:cNvPr>
          <p:cNvPicPr>
            <a:picLocks noChangeAspect="1"/>
          </p:cNvPicPr>
          <p:nvPr/>
        </p:nvPicPr>
        <p:blipFill>
          <a:blip r:embed="rId4"/>
          <a:stretch>
            <a:fillRect/>
          </a:stretch>
        </p:blipFill>
        <p:spPr>
          <a:xfrm>
            <a:off x="6372200" y="3624226"/>
            <a:ext cx="2193213" cy="1356370"/>
          </a:xfrm>
          <a:prstGeom prst="rect">
            <a:avLst/>
          </a:prstGeom>
        </p:spPr>
      </p:pic>
    </p:spTree>
    <p:extLst>
      <p:ext uri="{BB962C8B-B14F-4D97-AF65-F5344CB8AC3E}">
        <p14:creationId xmlns:p14="http://schemas.microsoft.com/office/powerpoint/2010/main" val="228554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C5F013A3-ED31-4FD6-8C01-0740E4BF8EFF}"/>
              </a:ext>
            </a:extLst>
          </p:cNvPr>
          <p:cNvSpPr>
            <a:spLocks noGrp="1"/>
          </p:cNvSpPr>
          <p:nvPr>
            <p:ph idx="1"/>
          </p:nvPr>
        </p:nvSpPr>
        <p:spPr/>
        <p:txBody>
          <a:bodyPr/>
          <a:lstStyle/>
          <a:p>
            <a:pPr marL="0" indent="0">
              <a:buNone/>
            </a:pPr>
            <a:r>
              <a:rPr lang="cs-CZ" dirty="0"/>
              <a:t>§ 3</a:t>
            </a:r>
          </a:p>
          <a:p>
            <a:r>
              <a:rPr lang="cs-CZ" i="1" dirty="0"/>
              <a:t>(1)</a:t>
            </a:r>
            <a:r>
              <a:rPr lang="cs-CZ" dirty="0"/>
              <a:t> Znalce (tlumočníky) jmenuje pro jednotlivé obory (jazyky) ministr spravedlnosti nebo předseda krajského soudu v rozsahu, v němž je ministrem spravedlnosti k tomu pověřen.</a:t>
            </a:r>
          </a:p>
          <a:p>
            <a:endParaRPr lang="cs-CZ" dirty="0"/>
          </a:p>
        </p:txBody>
      </p:sp>
      <p:sp>
        <p:nvSpPr>
          <p:cNvPr id="3" name="Nadpis 2">
            <a:extLst>
              <a:ext uri="{FF2B5EF4-FFF2-40B4-BE49-F238E27FC236}">
                <a16:creationId xmlns:a16="http://schemas.microsoft.com/office/drawing/2014/main" id="{30806480-ADC2-4790-9A19-A0086EE6E6CC}"/>
              </a:ext>
            </a:extLst>
          </p:cNvPr>
          <p:cNvSpPr>
            <a:spLocks noGrp="1"/>
          </p:cNvSpPr>
          <p:nvPr>
            <p:ph type="title"/>
          </p:nvPr>
        </p:nvSpPr>
        <p:spPr/>
        <p:txBody>
          <a:bodyPr/>
          <a:lstStyle/>
          <a:p>
            <a:r>
              <a:rPr lang="cs-CZ" u="sng" dirty="0"/>
              <a:t>Zákon č. 36/1967</a:t>
            </a:r>
          </a:p>
        </p:txBody>
      </p:sp>
    </p:spTree>
    <p:extLst>
      <p:ext uri="{BB962C8B-B14F-4D97-AF65-F5344CB8AC3E}">
        <p14:creationId xmlns:p14="http://schemas.microsoft.com/office/powerpoint/2010/main" val="1452077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B0BAB0CB-C83E-7A2C-AC89-7065302815E6}"/>
              </a:ext>
            </a:extLst>
          </p:cNvPr>
          <p:cNvSpPr>
            <a:spLocks noGrp="1"/>
          </p:cNvSpPr>
          <p:nvPr>
            <p:ph idx="1"/>
          </p:nvPr>
        </p:nvSpPr>
        <p:spPr/>
        <p:txBody>
          <a:bodyPr/>
          <a:lstStyle/>
          <a:p>
            <a:r>
              <a:rPr lang="cs-CZ" dirty="0"/>
              <a:t>domácí a divoká </a:t>
            </a:r>
          </a:p>
          <a:p>
            <a:r>
              <a:rPr lang="cs-CZ" dirty="0"/>
              <a:t>identifikace konkrétního jedince</a:t>
            </a:r>
          </a:p>
          <a:p>
            <a:r>
              <a:rPr lang="cs-CZ" dirty="0"/>
              <a:t>podobná lidské – STR</a:t>
            </a:r>
          </a:p>
          <a:p>
            <a:r>
              <a:rPr lang="cs-CZ" dirty="0"/>
              <a:t>pro kočky STR </a:t>
            </a:r>
            <a:r>
              <a:rPr lang="cs-CZ" dirty="0" err="1"/>
              <a:t>kit</a:t>
            </a:r>
            <a:r>
              <a:rPr lang="cs-CZ" dirty="0"/>
              <a:t> - 14 </a:t>
            </a:r>
            <a:r>
              <a:rPr lang="cs-CZ" dirty="0" err="1"/>
              <a:t>lokusů</a:t>
            </a:r>
            <a:r>
              <a:rPr lang="cs-CZ" dirty="0"/>
              <a:t> (260 </a:t>
            </a:r>
            <a:r>
              <a:rPr lang="cs-CZ" dirty="0" err="1"/>
              <a:t>bp</a:t>
            </a:r>
            <a:r>
              <a:rPr lang="cs-CZ" dirty="0"/>
              <a:t>)(</a:t>
            </a:r>
            <a:r>
              <a:rPr lang="cs-CZ" dirty="0" err="1"/>
              <a:t>trichologický</a:t>
            </a:r>
            <a:r>
              <a:rPr lang="cs-CZ" dirty="0"/>
              <a:t> materiál na oblečení  majitele – identifikace), taktéž pro psy – 9 </a:t>
            </a:r>
            <a:r>
              <a:rPr lang="cs-CZ" dirty="0" err="1"/>
              <a:t>lokusů</a:t>
            </a:r>
            <a:r>
              <a:rPr lang="cs-CZ" dirty="0"/>
              <a:t> (350 </a:t>
            </a:r>
            <a:r>
              <a:rPr lang="cs-CZ" dirty="0" err="1"/>
              <a:t>bp</a:t>
            </a:r>
            <a:r>
              <a:rPr lang="cs-CZ" dirty="0"/>
              <a:t>), STR k využití identifikace - 21 di a 3 tetra</a:t>
            </a:r>
          </a:p>
          <a:p>
            <a:r>
              <a:rPr lang="cs-CZ" dirty="0"/>
              <a:t>podobně jsou STR pro ovce (16 STR), skot (di - 16 STR), koně, velbloudy  </a:t>
            </a:r>
          </a:p>
        </p:txBody>
      </p:sp>
      <p:sp>
        <p:nvSpPr>
          <p:cNvPr id="3" name="Nadpis 2">
            <a:extLst>
              <a:ext uri="{FF2B5EF4-FFF2-40B4-BE49-F238E27FC236}">
                <a16:creationId xmlns:a16="http://schemas.microsoft.com/office/drawing/2014/main" id="{85D34C8F-E25B-6F84-AE33-B2933EC64AE5}"/>
              </a:ext>
            </a:extLst>
          </p:cNvPr>
          <p:cNvSpPr>
            <a:spLocks noGrp="1"/>
          </p:cNvSpPr>
          <p:nvPr>
            <p:ph type="title"/>
          </p:nvPr>
        </p:nvSpPr>
        <p:spPr/>
        <p:txBody>
          <a:bodyPr/>
          <a:lstStyle/>
          <a:p>
            <a:r>
              <a:rPr lang="cs-CZ" dirty="0"/>
              <a:t>Forenzní genetika a zvířata</a:t>
            </a:r>
          </a:p>
        </p:txBody>
      </p:sp>
    </p:spTree>
    <p:extLst>
      <p:ext uri="{BB962C8B-B14F-4D97-AF65-F5344CB8AC3E}">
        <p14:creationId xmlns:p14="http://schemas.microsoft.com/office/powerpoint/2010/main" val="2367440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8F57EE8-C71E-250E-E7F9-4275A65E51AC}"/>
              </a:ext>
            </a:extLst>
          </p:cNvPr>
          <p:cNvSpPr>
            <a:spLocks noGrp="1"/>
          </p:cNvSpPr>
          <p:nvPr>
            <p:ph idx="1"/>
          </p:nvPr>
        </p:nvSpPr>
        <p:spPr/>
        <p:txBody>
          <a:bodyPr/>
          <a:lstStyle/>
          <a:p>
            <a:r>
              <a:rPr lang="cs-CZ" dirty="0"/>
              <a:t>slon – ve spojitosti se slonovinou, nález části těla</a:t>
            </a:r>
          </a:p>
          <a:p>
            <a:r>
              <a:rPr lang="cs-CZ" dirty="0"/>
              <a:t>nosorožci (12 STR)</a:t>
            </a:r>
          </a:p>
          <a:p>
            <a:endParaRPr lang="cs-CZ" dirty="0"/>
          </a:p>
          <a:p>
            <a:r>
              <a:rPr lang="cs-CZ" dirty="0" err="1"/>
              <a:t>mtDNA</a:t>
            </a:r>
            <a:endParaRPr lang="cs-CZ" dirty="0"/>
          </a:p>
          <a:p>
            <a:r>
              <a:rPr lang="cs-CZ" dirty="0"/>
              <a:t>sekvence - porovnání s referenční – určení druhu</a:t>
            </a:r>
          </a:p>
          <a:p>
            <a:r>
              <a:rPr lang="cs-CZ" dirty="0"/>
              <a:t>SNP</a:t>
            </a:r>
          </a:p>
          <a:p>
            <a:r>
              <a:rPr lang="cs-CZ" dirty="0"/>
              <a:t>hybridi – určená druhu (lama, vikuňa, alpaka a </a:t>
            </a:r>
            <a:r>
              <a:rPr lang="cs-CZ" dirty="0" err="1"/>
              <a:t>guanaco</a:t>
            </a:r>
            <a:r>
              <a:rPr lang="cs-CZ" dirty="0"/>
              <a:t>)</a:t>
            </a:r>
          </a:p>
          <a:p>
            <a:r>
              <a:rPr lang="cs-CZ" dirty="0"/>
              <a:t>CITES </a:t>
            </a:r>
          </a:p>
          <a:p>
            <a:endParaRPr lang="cs-CZ" dirty="0"/>
          </a:p>
          <a:p>
            <a:endParaRPr lang="cs-CZ" dirty="0"/>
          </a:p>
          <a:p>
            <a:endParaRPr lang="cs-CZ" dirty="0"/>
          </a:p>
        </p:txBody>
      </p:sp>
      <p:sp>
        <p:nvSpPr>
          <p:cNvPr id="3" name="Nadpis 2">
            <a:extLst>
              <a:ext uri="{FF2B5EF4-FFF2-40B4-BE49-F238E27FC236}">
                <a16:creationId xmlns:a16="http://schemas.microsoft.com/office/drawing/2014/main" id="{1A7EAF12-39E8-EA3A-03ED-03CAEE9F53A1}"/>
              </a:ext>
            </a:extLst>
          </p:cNvPr>
          <p:cNvSpPr>
            <a:spLocks noGrp="1"/>
          </p:cNvSpPr>
          <p:nvPr>
            <p:ph type="title"/>
          </p:nvPr>
        </p:nvSpPr>
        <p:spPr/>
        <p:txBody>
          <a:bodyPr/>
          <a:lstStyle/>
          <a:p>
            <a:r>
              <a:rPr lang="cs-CZ" dirty="0"/>
              <a:t>Divoce žijící zvířata</a:t>
            </a:r>
          </a:p>
        </p:txBody>
      </p:sp>
    </p:spTree>
    <p:extLst>
      <p:ext uri="{BB962C8B-B14F-4D97-AF65-F5344CB8AC3E}">
        <p14:creationId xmlns:p14="http://schemas.microsoft.com/office/powerpoint/2010/main" val="2880588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9D64AF19-97A7-55A0-819F-2A22C37D86DF}"/>
              </a:ext>
            </a:extLst>
          </p:cNvPr>
          <p:cNvSpPr>
            <a:spLocks noGrp="1"/>
          </p:cNvSpPr>
          <p:nvPr>
            <p:ph idx="1"/>
          </p:nvPr>
        </p:nvSpPr>
        <p:spPr/>
        <p:txBody>
          <a:bodyPr/>
          <a:lstStyle/>
          <a:p>
            <a:r>
              <a:rPr lang="cs-CZ" dirty="0"/>
              <a:t>cesta, jak zamezit šíření drogy</a:t>
            </a:r>
          </a:p>
          <a:p>
            <a:r>
              <a:rPr lang="cs-CZ" dirty="0"/>
              <a:t>technické konopí a s obsahem THC </a:t>
            </a:r>
          </a:p>
          <a:p>
            <a:r>
              <a:rPr lang="cs-CZ" dirty="0"/>
              <a:t>13 STR</a:t>
            </a:r>
          </a:p>
          <a:p>
            <a:r>
              <a:rPr lang="cs-CZ" dirty="0"/>
              <a:t>marihuana - nižší diverzita u technického konopí </a:t>
            </a:r>
          </a:p>
          <a:p>
            <a:r>
              <a:rPr lang="cs-CZ" dirty="0"/>
              <a:t>SNP pomocí NGS </a:t>
            </a:r>
          </a:p>
          <a:p>
            <a:r>
              <a:rPr lang="cs-CZ" dirty="0"/>
              <a:t>určení geografického původu více jak 100 STR</a:t>
            </a:r>
          </a:p>
          <a:p>
            <a:r>
              <a:rPr lang="cs-CZ" dirty="0"/>
              <a:t>Nutná databáze vzorků k porovnání</a:t>
            </a:r>
          </a:p>
        </p:txBody>
      </p:sp>
      <p:sp>
        <p:nvSpPr>
          <p:cNvPr id="3" name="Nadpis 2">
            <a:extLst>
              <a:ext uri="{FF2B5EF4-FFF2-40B4-BE49-F238E27FC236}">
                <a16:creationId xmlns:a16="http://schemas.microsoft.com/office/drawing/2014/main" id="{CDF0A269-419F-1748-A68D-2C8499162CEC}"/>
              </a:ext>
            </a:extLst>
          </p:cNvPr>
          <p:cNvSpPr>
            <a:spLocks noGrp="1"/>
          </p:cNvSpPr>
          <p:nvPr>
            <p:ph type="title"/>
          </p:nvPr>
        </p:nvSpPr>
        <p:spPr/>
        <p:txBody>
          <a:bodyPr/>
          <a:lstStyle/>
          <a:p>
            <a:r>
              <a:rPr lang="cs-CZ" dirty="0"/>
              <a:t>Rostlinný materiál - THC</a:t>
            </a:r>
          </a:p>
        </p:txBody>
      </p:sp>
    </p:spTree>
    <p:extLst>
      <p:ext uri="{BB962C8B-B14F-4D97-AF65-F5344CB8AC3E}">
        <p14:creationId xmlns:p14="http://schemas.microsoft.com/office/powerpoint/2010/main" val="2864382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9DF89928-0CCB-43AD-95D5-82A7284B390E}"/>
              </a:ext>
            </a:extLst>
          </p:cNvPr>
          <p:cNvSpPr>
            <a:spLocks noGrp="1"/>
          </p:cNvSpPr>
          <p:nvPr>
            <p:ph idx="1"/>
          </p:nvPr>
        </p:nvSpPr>
        <p:spPr/>
        <p:txBody>
          <a:bodyPr>
            <a:normAutofit lnSpcReduction="10000"/>
          </a:bodyPr>
          <a:lstStyle/>
          <a:p>
            <a:r>
              <a:rPr lang="cs-CZ" dirty="0"/>
              <a:t>NGS - díky rozvoji možná identifikace, interdisciplinární obor</a:t>
            </a:r>
          </a:p>
          <a:p>
            <a:r>
              <a:rPr lang="cs-CZ" dirty="0"/>
              <a:t>určení druhu hmyzu </a:t>
            </a:r>
          </a:p>
          <a:p>
            <a:r>
              <a:rPr lang="cs-CZ" dirty="0"/>
              <a:t>určení </a:t>
            </a:r>
            <a:r>
              <a:rPr lang="cs-CZ" dirty="0" err="1"/>
              <a:t>mikrobiomu</a:t>
            </a:r>
            <a:r>
              <a:rPr lang="cs-CZ" dirty="0"/>
              <a:t> v kosterních ostatcích</a:t>
            </a:r>
          </a:p>
          <a:p>
            <a:r>
              <a:rPr lang="cs-CZ" dirty="0"/>
              <a:t>určení smrti – </a:t>
            </a:r>
            <a:r>
              <a:rPr lang="cs-CZ" dirty="0" err="1"/>
              <a:t>postmortem</a:t>
            </a:r>
            <a:r>
              <a:rPr lang="cs-CZ" dirty="0"/>
              <a:t> intervalu</a:t>
            </a:r>
          </a:p>
          <a:p>
            <a:r>
              <a:rPr lang="cs-CZ" dirty="0"/>
              <a:t>určením tělesných tekutin, </a:t>
            </a:r>
            <a:r>
              <a:rPr lang="cs-CZ" dirty="0" err="1"/>
              <a:t>mikroflora</a:t>
            </a:r>
            <a:r>
              <a:rPr lang="cs-CZ" dirty="0"/>
              <a:t> </a:t>
            </a:r>
            <a:r>
              <a:rPr lang="cs-CZ" dirty="0" err="1"/>
              <a:t>indentifikační</a:t>
            </a:r>
            <a:r>
              <a:rPr lang="cs-CZ" dirty="0"/>
              <a:t> znak – přenos spolu s </a:t>
            </a:r>
            <a:r>
              <a:rPr lang="cs-CZ" dirty="0" err="1"/>
              <a:t>tDNA</a:t>
            </a:r>
            <a:r>
              <a:rPr lang="cs-CZ" dirty="0"/>
              <a:t> osoby</a:t>
            </a:r>
          </a:p>
          <a:p>
            <a:r>
              <a:rPr lang="cs-CZ" dirty="0"/>
              <a:t>mikroorganismy v půdě a jejich přenos </a:t>
            </a:r>
            <a:r>
              <a:rPr lang="cs-CZ"/>
              <a:t>na obuv</a:t>
            </a:r>
            <a:endParaRPr lang="cs-CZ" dirty="0"/>
          </a:p>
          <a:p>
            <a:r>
              <a:rPr lang="cs-CZ" dirty="0"/>
              <a:t>toxické látky – bioterorismus</a:t>
            </a:r>
          </a:p>
          <a:p>
            <a:r>
              <a:rPr lang="cs-CZ" dirty="0"/>
              <a:t>16S RNA – porovnání s databázemi + bioinformatika</a:t>
            </a:r>
          </a:p>
          <a:p>
            <a:endParaRPr lang="cs-CZ" dirty="0"/>
          </a:p>
          <a:p>
            <a:endParaRPr lang="cs-CZ" dirty="0"/>
          </a:p>
          <a:p>
            <a:endParaRPr lang="cs-CZ" dirty="0"/>
          </a:p>
        </p:txBody>
      </p:sp>
      <p:sp>
        <p:nvSpPr>
          <p:cNvPr id="3" name="Nadpis 2">
            <a:extLst>
              <a:ext uri="{FF2B5EF4-FFF2-40B4-BE49-F238E27FC236}">
                <a16:creationId xmlns:a16="http://schemas.microsoft.com/office/drawing/2014/main" id="{B806A7B9-AEDF-3E57-BB8D-0678988FB4F7}"/>
              </a:ext>
            </a:extLst>
          </p:cNvPr>
          <p:cNvSpPr>
            <a:spLocks noGrp="1"/>
          </p:cNvSpPr>
          <p:nvPr>
            <p:ph type="title"/>
          </p:nvPr>
        </p:nvSpPr>
        <p:spPr/>
        <p:txBody>
          <a:bodyPr/>
          <a:lstStyle/>
          <a:p>
            <a:r>
              <a:rPr lang="cs-CZ" dirty="0"/>
              <a:t>Mikroorganismy a FG</a:t>
            </a:r>
          </a:p>
        </p:txBody>
      </p:sp>
    </p:spTree>
    <p:extLst>
      <p:ext uri="{BB962C8B-B14F-4D97-AF65-F5344CB8AC3E}">
        <p14:creationId xmlns:p14="http://schemas.microsoft.com/office/powerpoint/2010/main" val="2252409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497D6ECD-CCDE-431A-8757-493619BF3AA5}"/>
              </a:ext>
            </a:extLst>
          </p:cNvPr>
          <p:cNvSpPr>
            <a:spLocks noGrp="1"/>
          </p:cNvSpPr>
          <p:nvPr>
            <p:ph idx="1"/>
          </p:nvPr>
        </p:nvSpPr>
        <p:spPr/>
        <p:txBody>
          <a:bodyPr/>
          <a:lstStyle/>
          <a:p>
            <a:r>
              <a:rPr lang="cs-CZ" dirty="0"/>
              <a:t>mnohem stručnější, než znalecký posudek</a:t>
            </a:r>
          </a:p>
          <a:p>
            <a:r>
              <a:rPr lang="cs-CZ" dirty="0"/>
              <a:t>prioritně zajímá odpověď na položenou otázku</a:t>
            </a:r>
          </a:p>
          <a:p>
            <a:r>
              <a:rPr lang="cs-CZ" dirty="0"/>
              <a:t>co, kdy, kde, kdo a komu</a:t>
            </a:r>
          </a:p>
          <a:p>
            <a:r>
              <a:rPr lang="cs-CZ" dirty="0"/>
              <a:t>co bylo předloženo</a:t>
            </a:r>
          </a:p>
          <a:p>
            <a:r>
              <a:rPr lang="cs-CZ" dirty="0"/>
              <a:t>otázky dožadujícího</a:t>
            </a:r>
          </a:p>
          <a:p>
            <a:r>
              <a:rPr lang="cs-CZ" dirty="0"/>
              <a:t>výsledky zkoumání dle otázek (výsledky testů, stav profilu DNA, jeho použitelnost, informace o porovnání, zda byl profil DNA uložen)</a:t>
            </a:r>
          </a:p>
          <a:p>
            <a:r>
              <a:rPr lang="cs-CZ" dirty="0"/>
              <a:t>co se stalo se stopami a srovnávacími vzorky</a:t>
            </a:r>
          </a:p>
          <a:p>
            <a:endParaRPr lang="cs-CZ" dirty="0"/>
          </a:p>
          <a:p>
            <a:endParaRPr lang="cs-CZ" dirty="0"/>
          </a:p>
        </p:txBody>
      </p:sp>
      <p:sp>
        <p:nvSpPr>
          <p:cNvPr id="3" name="Nadpis 2">
            <a:extLst>
              <a:ext uri="{FF2B5EF4-FFF2-40B4-BE49-F238E27FC236}">
                <a16:creationId xmlns:a16="http://schemas.microsoft.com/office/drawing/2014/main" id="{FD3A06C0-5586-4572-AED6-FE66A6194FF3}"/>
              </a:ext>
            </a:extLst>
          </p:cNvPr>
          <p:cNvSpPr>
            <a:spLocks noGrp="1"/>
          </p:cNvSpPr>
          <p:nvPr>
            <p:ph type="title"/>
          </p:nvPr>
        </p:nvSpPr>
        <p:spPr/>
        <p:txBody>
          <a:bodyPr/>
          <a:lstStyle/>
          <a:p>
            <a:r>
              <a:rPr lang="cs-CZ" u="sng" dirty="0"/>
              <a:t>Odborné vyjádření</a:t>
            </a:r>
          </a:p>
        </p:txBody>
      </p:sp>
    </p:spTree>
    <p:extLst>
      <p:ext uri="{BB962C8B-B14F-4D97-AF65-F5344CB8AC3E}">
        <p14:creationId xmlns:p14="http://schemas.microsoft.com/office/powerpoint/2010/main" val="3080526758"/>
      </p:ext>
    </p:extLst>
  </p:cSld>
  <p:clrMapOvr>
    <a:masterClrMapping/>
  </p:clrMapOvr>
  <mc:AlternateContent xmlns:mc="http://schemas.openxmlformats.org/markup-compatibility/2006" xmlns:p14="http://schemas.microsoft.com/office/powerpoint/2010/main">
    <mc:Choice Requires="p14">
      <p:transition spd="slow" p14:dur="2000" advTm="17375"/>
    </mc:Choice>
    <mc:Fallback xmlns="">
      <p:transition spd="slow" advTm="1737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FC92FBFD-A0E0-405C-B44E-04165A3B15D9}"/>
              </a:ext>
            </a:extLst>
          </p:cNvPr>
          <p:cNvSpPr>
            <a:spLocks noGrp="1"/>
          </p:cNvSpPr>
          <p:nvPr>
            <p:ph idx="1"/>
          </p:nvPr>
        </p:nvSpPr>
        <p:spPr/>
        <p:txBody>
          <a:bodyPr>
            <a:normAutofit fontScale="77500" lnSpcReduction="20000"/>
          </a:bodyPr>
          <a:lstStyle/>
          <a:p>
            <a:r>
              <a:rPr lang="cs-CZ" dirty="0"/>
              <a:t>pevnější struktura</a:t>
            </a:r>
          </a:p>
          <a:p>
            <a:r>
              <a:rPr lang="cs-CZ" altLang="cs-CZ" dirty="0"/>
              <a:t>soud není oprávněn hodnosti závěry znalce po věcné stránce, může však srovnávat obsah znaleckého posudku s ostatními provedenými důkazy</a:t>
            </a:r>
          </a:p>
          <a:p>
            <a:r>
              <a:rPr lang="cs-CZ" altLang="cs-CZ" dirty="0"/>
              <a:t>znalecký posudek by se zásadně neměl vyjadřovat k právním otázkám, ale omezit se pouze na řešení otázek odborných</a:t>
            </a:r>
          </a:p>
          <a:p>
            <a:r>
              <a:rPr lang="cs-CZ" altLang="cs-CZ" dirty="0"/>
              <a:t>znalecký posudek musí být prostý úvah a domněnek, musí však bezezbytku odpovídat na zadané dotazy.</a:t>
            </a:r>
          </a:p>
          <a:p>
            <a:endParaRPr lang="cs-CZ" dirty="0"/>
          </a:p>
          <a:p>
            <a:r>
              <a:rPr lang="cs-CZ" dirty="0"/>
              <a:t>I. Nález – co bylo ke zkoumání předložené, co má být zjištěno a jaké metody byly použity, výsledky </a:t>
            </a:r>
          </a:p>
          <a:p>
            <a:r>
              <a:rPr lang="cs-CZ" dirty="0"/>
              <a:t>II. Posudek – otázka – zkrácená odpověď</a:t>
            </a:r>
          </a:p>
          <a:p>
            <a:r>
              <a:rPr lang="cs-CZ" dirty="0"/>
              <a:t>z</a:t>
            </a:r>
            <a:r>
              <a:rPr lang="cs-CZ"/>
              <a:t>nalecká </a:t>
            </a:r>
            <a:r>
              <a:rPr lang="cs-CZ" dirty="0"/>
              <a:t>doložka, vč. Informace jak bylo se stopami a izoláty naloženo</a:t>
            </a:r>
          </a:p>
          <a:p>
            <a:r>
              <a:rPr lang="cs-CZ" dirty="0"/>
              <a:t>jiná razítka, jinak svázaný (vč. trikolórního provázku, přelepení hřbetu)</a:t>
            </a:r>
          </a:p>
          <a:p>
            <a:endParaRPr lang="cs-CZ" dirty="0"/>
          </a:p>
        </p:txBody>
      </p:sp>
      <p:sp>
        <p:nvSpPr>
          <p:cNvPr id="3" name="Nadpis 2">
            <a:extLst>
              <a:ext uri="{FF2B5EF4-FFF2-40B4-BE49-F238E27FC236}">
                <a16:creationId xmlns:a16="http://schemas.microsoft.com/office/drawing/2014/main" id="{946F88EB-C6F4-4BCB-85E4-70B6FE1282EB}"/>
              </a:ext>
            </a:extLst>
          </p:cNvPr>
          <p:cNvSpPr>
            <a:spLocks noGrp="1"/>
          </p:cNvSpPr>
          <p:nvPr>
            <p:ph type="title"/>
          </p:nvPr>
        </p:nvSpPr>
        <p:spPr/>
        <p:txBody>
          <a:bodyPr/>
          <a:lstStyle/>
          <a:p>
            <a:r>
              <a:rPr lang="cs-CZ" u="sng" dirty="0"/>
              <a:t>Znalecký posudek</a:t>
            </a:r>
          </a:p>
        </p:txBody>
      </p:sp>
    </p:spTree>
    <p:extLst>
      <p:ext uri="{BB962C8B-B14F-4D97-AF65-F5344CB8AC3E}">
        <p14:creationId xmlns:p14="http://schemas.microsoft.com/office/powerpoint/2010/main" val="3842528437"/>
      </p:ext>
    </p:extLst>
  </p:cSld>
  <p:clrMapOvr>
    <a:masterClrMapping/>
  </p:clrMapOvr>
  <mc:AlternateContent xmlns:mc="http://schemas.openxmlformats.org/markup-compatibility/2006" xmlns:p14="http://schemas.microsoft.com/office/powerpoint/2010/main">
    <mc:Choice Requires="p14">
      <p:transition spd="slow" p14:dur="2000" advTm="10929"/>
    </mc:Choice>
    <mc:Fallback xmlns="">
      <p:transition spd="slow" advTm="10929"/>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ohledání místa činu – vyhledání relevantních biologických stop - zajištění stopy přímo (např. na odběrový tampon) popř. i s nosičem (např. oblečení)</a:t>
            </a:r>
          </a:p>
          <a:p>
            <a:r>
              <a:rPr lang="cs-CZ" dirty="0"/>
              <a:t>v laboratoři provedení orientačních a specifických testů – určení druhu x latentní stěry</a:t>
            </a:r>
          </a:p>
          <a:p>
            <a:r>
              <a:rPr lang="cs-CZ" dirty="0"/>
              <a:t>izolace DNA -  dle typu materiálu</a:t>
            </a:r>
          </a:p>
          <a:p>
            <a:r>
              <a:rPr lang="cs-CZ" dirty="0"/>
              <a:t>kvantifikace DNA - určení několika parametrů v 1 kroku při minimální spotřebě materiálu</a:t>
            </a:r>
          </a:p>
          <a:p>
            <a:r>
              <a:rPr lang="cs-CZ" dirty="0"/>
              <a:t>amplifikace DNA – namnožení </a:t>
            </a:r>
            <a:r>
              <a:rPr lang="cs-CZ" dirty="0" err="1"/>
              <a:t>lokusů</a:t>
            </a:r>
            <a:r>
              <a:rPr lang="cs-CZ" dirty="0"/>
              <a:t> dle použitého </a:t>
            </a:r>
            <a:r>
              <a:rPr lang="cs-CZ" dirty="0" err="1"/>
              <a:t>kitu</a:t>
            </a:r>
            <a:endParaRPr lang="cs-CZ" dirty="0"/>
          </a:p>
          <a:p>
            <a:r>
              <a:rPr lang="cs-CZ" dirty="0"/>
              <a:t>kapilární elektroforéza – fragmentační analýza STR</a:t>
            </a:r>
          </a:p>
          <a:p>
            <a:r>
              <a:rPr lang="cs-CZ" dirty="0"/>
              <a:t>vyhodnocení – upotřebitelný x neupotřebitelný profil DNA; shoda s osobou x se stopou x není shoda</a:t>
            </a:r>
          </a:p>
          <a:p>
            <a:r>
              <a:rPr lang="cs-CZ" dirty="0"/>
              <a:t>databáze DNA (FODAGEN, </a:t>
            </a:r>
            <a:r>
              <a:rPr lang="cs-CZ" dirty="0" err="1"/>
              <a:t>Info</a:t>
            </a:r>
            <a:r>
              <a:rPr lang="cs-CZ" dirty="0"/>
              <a:t> DNA, CODIS, </a:t>
            </a:r>
            <a:r>
              <a:rPr lang="cs-CZ" dirty="0" err="1"/>
              <a:t>Info</a:t>
            </a:r>
            <a:r>
              <a:rPr lang="cs-CZ" dirty="0"/>
              <a:t> Web, IS Shoda)</a:t>
            </a:r>
          </a:p>
        </p:txBody>
      </p:sp>
      <p:sp>
        <p:nvSpPr>
          <p:cNvPr id="3" name="Nadpis 2"/>
          <p:cNvSpPr>
            <a:spLocks noGrp="1"/>
          </p:cNvSpPr>
          <p:nvPr>
            <p:ph type="title"/>
          </p:nvPr>
        </p:nvSpPr>
        <p:spPr/>
        <p:txBody>
          <a:bodyPr/>
          <a:lstStyle/>
          <a:p>
            <a:r>
              <a:rPr lang="cs-CZ" dirty="0"/>
              <a:t>Pro zopakování:</a:t>
            </a:r>
          </a:p>
        </p:txBody>
      </p:sp>
    </p:spTree>
    <p:extLst>
      <p:ext uri="{BB962C8B-B14F-4D97-AF65-F5344CB8AC3E}">
        <p14:creationId xmlns:p14="http://schemas.microsoft.com/office/powerpoint/2010/main" val="32210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a:t>Zákon č. 36/1967</a:t>
            </a:r>
          </a:p>
        </p:txBody>
      </p:sp>
      <p:sp>
        <p:nvSpPr>
          <p:cNvPr id="3" name="Content Placeholder 2"/>
          <p:cNvSpPr>
            <a:spLocks noGrp="1"/>
          </p:cNvSpPr>
          <p:nvPr>
            <p:ph idx="1"/>
          </p:nvPr>
        </p:nvSpPr>
        <p:spPr>
          <a:xfrm>
            <a:off x="457200" y="1524000"/>
            <a:ext cx="8229600" cy="5001344"/>
          </a:xfrm>
        </p:spPr>
        <p:txBody>
          <a:bodyPr>
            <a:normAutofit fontScale="55000" lnSpcReduction="20000"/>
          </a:bodyPr>
          <a:lstStyle/>
          <a:p>
            <a:pPr marL="0" indent="0">
              <a:buNone/>
            </a:pPr>
            <a:r>
              <a:rPr lang="cs-CZ" dirty="0"/>
              <a:t>§ 4</a:t>
            </a:r>
          </a:p>
          <a:p>
            <a:r>
              <a:rPr lang="cs-CZ" i="1" dirty="0"/>
              <a:t>(1)</a:t>
            </a:r>
            <a:r>
              <a:rPr lang="cs-CZ" dirty="0"/>
              <a:t> Jmenovat znalcem (tlumočníkem) lze toho, kdo:</a:t>
            </a:r>
          </a:p>
          <a:p>
            <a:r>
              <a:rPr lang="cs-CZ" i="1" dirty="0"/>
              <a:t>a)</a:t>
            </a:r>
            <a:r>
              <a:rPr lang="cs-CZ" dirty="0"/>
              <a:t> </a:t>
            </a:r>
            <a:r>
              <a:rPr lang="cs-CZ" b="1" dirty="0"/>
              <a:t>je státním občanem České republiky</a:t>
            </a:r>
            <a:r>
              <a:rPr lang="cs-CZ" dirty="0"/>
              <a:t>, občanem jiného členského státu Evropské unie, kterému bylo vydáno potvrzení o přechodném pobytu nebo povolení k trvalému pobytu na území České republiky, nebo státním příslušníkem jiného než členského státu Evropské unie, kterému bylo vydáno povolení k trvalému pobytu na území České republiky,</a:t>
            </a:r>
          </a:p>
          <a:p>
            <a:r>
              <a:rPr lang="cs-CZ" b="1" i="1" dirty="0"/>
              <a:t>b)</a:t>
            </a:r>
            <a:r>
              <a:rPr lang="cs-CZ" b="1" dirty="0"/>
              <a:t> je způsobilý k právním úkonům v plném rozsahu,</a:t>
            </a:r>
          </a:p>
          <a:p>
            <a:r>
              <a:rPr lang="cs-CZ" b="1" i="1" dirty="0"/>
              <a:t>c)</a:t>
            </a:r>
            <a:r>
              <a:rPr lang="cs-CZ" b="1" dirty="0"/>
              <a:t> je bezúhonný,</a:t>
            </a:r>
          </a:p>
          <a:p>
            <a:r>
              <a:rPr lang="cs-CZ" b="1" i="1" dirty="0"/>
              <a:t>d)</a:t>
            </a:r>
            <a:r>
              <a:rPr lang="cs-CZ" b="1" dirty="0"/>
              <a:t> nebyl v posledních 3 letech vyškrtnut ze seznamu znalců a tlumočníků pro porušení povinností podle tohoto zákona,</a:t>
            </a:r>
          </a:p>
          <a:p>
            <a:r>
              <a:rPr lang="cs-CZ" b="1" i="1" dirty="0"/>
              <a:t>e)</a:t>
            </a:r>
            <a:r>
              <a:rPr lang="cs-CZ" b="1" dirty="0"/>
              <a:t> má potřebné znalosti a zkušenosti z oboru</a:t>
            </a:r>
            <a:r>
              <a:rPr lang="cs-CZ" dirty="0"/>
              <a:t> (jazyka), v němž má jako znalec (tlumočník) působit, především toho, kdo absolvoval speciální výuku pro znaleckou (tlumočnickou) činnost, jde-li o jmenování pro obor (jazyk), v němž je taková výuka zavedena,</a:t>
            </a:r>
          </a:p>
          <a:p>
            <a:r>
              <a:rPr lang="cs-CZ" b="1" i="1" dirty="0"/>
              <a:t>f)</a:t>
            </a:r>
            <a:r>
              <a:rPr lang="cs-CZ" b="1" dirty="0"/>
              <a:t> má takové osobní vlastnosti, které dávají předpoklad pro to, že znaleckou (tlumočnickou) činnost může řádně vykonávat,</a:t>
            </a:r>
          </a:p>
          <a:p>
            <a:r>
              <a:rPr lang="cs-CZ" b="1" i="1" dirty="0"/>
              <a:t>g)</a:t>
            </a:r>
            <a:r>
              <a:rPr lang="cs-CZ" b="1" dirty="0"/>
              <a:t> se jmenováním souhlasí.</a:t>
            </a:r>
          </a:p>
          <a:p>
            <a:r>
              <a:rPr lang="cs-CZ" i="1" dirty="0"/>
              <a:t>(2)</a:t>
            </a:r>
            <a:r>
              <a:rPr lang="cs-CZ" dirty="0"/>
              <a:t> Podmínku bezúhonnosti podle odstavce 1 písm. c) nesplňuje fyzická osoba, která byla pravomocně odsouzena</a:t>
            </a:r>
          </a:p>
          <a:p>
            <a:r>
              <a:rPr lang="cs-CZ" b="1" i="1" dirty="0"/>
              <a:t>a)</a:t>
            </a:r>
            <a:r>
              <a:rPr lang="cs-CZ" b="1" dirty="0"/>
              <a:t> za úmyslný trestný čin, nebo</a:t>
            </a:r>
          </a:p>
          <a:p>
            <a:r>
              <a:rPr lang="cs-CZ" b="1" i="1" dirty="0"/>
              <a:t>b)</a:t>
            </a:r>
            <a:r>
              <a:rPr lang="cs-CZ" b="1" dirty="0"/>
              <a:t> za nedbalostní trestný čin spáchaný v souvislosti s výkonem činnosti znalce (tlumočníka),</a:t>
            </a:r>
          </a:p>
          <a:p>
            <a:r>
              <a:rPr lang="cs-CZ" b="1" dirty="0"/>
              <a:t>pokud se na ni nehledí, jako by nebyla odsouzena.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u="sng" dirty="0"/>
              <a:t>Zákon č. 36/1967</a:t>
            </a:r>
          </a:p>
        </p:txBody>
      </p:sp>
      <p:sp>
        <p:nvSpPr>
          <p:cNvPr id="3" name="Content Placeholder 2"/>
          <p:cNvSpPr>
            <a:spLocks noGrp="1"/>
          </p:cNvSpPr>
          <p:nvPr>
            <p:ph idx="1"/>
          </p:nvPr>
        </p:nvSpPr>
        <p:spPr/>
        <p:txBody>
          <a:bodyPr>
            <a:normAutofit fontScale="85000" lnSpcReduction="10000"/>
          </a:bodyPr>
          <a:lstStyle/>
          <a:p>
            <a:pPr marL="0" indent="0">
              <a:buNone/>
            </a:pPr>
            <a:r>
              <a:rPr lang="cs-CZ" dirty="0"/>
              <a:t>§ 5</a:t>
            </a:r>
          </a:p>
          <a:p>
            <a:r>
              <a:rPr lang="cs-CZ" i="1" dirty="0"/>
              <a:t>(1)</a:t>
            </a:r>
            <a:r>
              <a:rPr lang="cs-CZ" dirty="0"/>
              <a:t> Ke jmenování znalcem (tlumočníkem) dojde na základě výběru mezi osobami, které splňují podmínky pro jmenování.</a:t>
            </a:r>
          </a:p>
          <a:p>
            <a:r>
              <a:rPr lang="cs-CZ" b="1" i="1" dirty="0"/>
              <a:t>(2)</a:t>
            </a:r>
            <a:r>
              <a:rPr lang="cs-CZ" b="1" dirty="0"/>
              <a:t> Návrhy na jmenování znalce (tlumočníka) mohou podat orgány veřejné moci, vědecké instituce, vysoké školy, dále organizace, u nichž pracují osoby přicházející v úvahu, jakož i občanská sdružení, obecně prospěšné společnosti nebo nadace, </a:t>
            </a:r>
            <a:r>
              <a:rPr lang="cs-CZ" dirty="0"/>
              <a:t>jestliže to vyplývá z předmětu jejich činnosti. Znalcem (tlumočníkem) může být jmenován též ten, kdo sám o jmenování požádá.</a:t>
            </a:r>
          </a:p>
          <a:p>
            <a:r>
              <a:rPr lang="cs-CZ" i="1" dirty="0"/>
              <a:t>(3)</a:t>
            </a:r>
            <a:r>
              <a:rPr lang="cs-CZ" dirty="0"/>
              <a:t> Orgány a organizace uvedené v odstavci 2, jakož i sbory pro znalecké otázky (§ 16) se na žádost ministra spravedlnosti, popřípadě předsedy krajského soudu vyjadřují, zda navrhovaný znalec (tlumočník) splňuje podmínky pro jmenování.</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a:t>Zákon č. 36/1967</a:t>
            </a:r>
          </a:p>
        </p:txBody>
      </p:sp>
      <p:sp>
        <p:nvSpPr>
          <p:cNvPr id="3" name="Content Placeholder 2"/>
          <p:cNvSpPr>
            <a:spLocks noGrp="1"/>
          </p:cNvSpPr>
          <p:nvPr>
            <p:ph idx="1"/>
          </p:nvPr>
        </p:nvSpPr>
        <p:spPr/>
        <p:txBody>
          <a:bodyPr>
            <a:normAutofit fontScale="85000" lnSpcReduction="20000"/>
          </a:bodyPr>
          <a:lstStyle/>
          <a:p>
            <a:pPr marL="0" indent="0">
              <a:buNone/>
            </a:pPr>
            <a:r>
              <a:rPr lang="cs-CZ" dirty="0"/>
              <a:t>§ 7</a:t>
            </a:r>
          </a:p>
          <a:p>
            <a:r>
              <a:rPr lang="cs-CZ" b="1" i="1" dirty="0"/>
              <a:t>(1)</a:t>
            </a:r>
            <a:r>
              <a:rPr lang="cs-CZ" b="1" dirty="0"/>
              <a:t> Jmenovaní znalci (tlumočníci) se po složení slibu zapisují do seznamu znalců a tlumočníků.</a:t>
            </a:r>
          </a:p>
          <a:p>
            <a:r>
              <a:rPr lang="cs-CZ" i="1" dirty="0"/>
              <a:t>(2)</a:t>
            </a:r>
            <a:r>
              <a:rPr lang="cs-CZ" dirty="0"/>
              <a:t> Seznamy znalců a tlumočníků vedou krajské soudy, v jejichž obvodu má znalec (tlumočník) místo trvalého pobytu, popřípadě místo pobytu na území České republiky podle druhu pobytu cizince; krajský soud při zapsání do seznamu znalců a tlumočníků přidělí znalci (tlumočníkovi), který dosud nemá přiděleno identifikační číslo osoby, identifikační číslo osoby poskytnuté správcem základního registru osob</a:t>
            </a:r>
            <a:r>
              <a:rPr lang="cs-CZ" baseline="30000" dirty="0">
                <a:hlinkClick r:id="rId3"/>
              </a:rPr>
              <a:t>1</a:t>
            </a:r>
            <a:r>
              <a:rPr lang="cs-CZ" dirty="0">
                <a:hlinkClick r:id="rId3"/>
              </a:rPr>
              <a:t>)</a:t>
            </a:r>
            <a:r>
              <a:rPr lang="cs-CZ" dirty="0"/>
              <a:t>.</a:t>
            </a:r>
          </a:p>
          <a:p>
            <a:r>
              <a:rPr lang="cs-CZ" b="1" i="1" dirty="0"/>
              <a:t>(3)</a:t>
            </a:r>
            <a:r>
              <a:rPr lang="cs-CZ" b="1" dirty="0"/>
              <a:t> Ústřední seznam znalců a tlumočníků vede ministerstvo spravedlnosti; seznam se zasílá krajským soudům.</a:t>
            </a:r>
          </a:p>
          <a:p>
            <a:r>
              <a:rPr lang="cs-CZ" i="1" dirty="0"/>
              <a:t>(4)</a:t>
            </a:r>
            <a:r>
              <a:rPr lang="cs-CZ" dirty="0"/>
              <a:t> Seznamy znalců a tlumočníků jsou veřejně přístupné.</a:t>
            </a:r>
          </a:p>
          <a:p>
            <a:pPr marL="0" indent="0">
              <a:buNone/>
            </a:pP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BFEEB978-EC31-4857-91F3-9647BB2B6373}"/>
              </a:ext>
            </a:extLst>
          </p:cNvPr>
          <p:cNvSpPr>
            <a:spLocks noGrp="1"/>
          </p:cNvSpPr>
          <p:nvPr>
            <p:ph idx="1"/>
          </p:nvPr>
        </p:nvSpPr>
        <p:spPr/>
        <p:txBody>
          <a:bodyPr/>
          <a:lstStyle/>
          <a:p>
            <a:pPr marL="0" indent="0">
              <a:buNone/>
            </a:pPr>
            <a:r>
              <a:rPr lang="cs-CZ" dirty="0"/>
              <a:t>§ 10</a:t>
            </a:r>
          </a:p>
          <a:p>
            <a:r>
              <a:rPr lang="cs-CZ" b="1" i="1" dirty="0"/>
              <a:t>(1)</a:t>
            </a:r>
            <a:r>
              <a:rPr lang="cs-CZ" b="1" dirty="0"/>
              <a:t> Znalec (tlumočník) je povinen vykonávat svou činnost osobně.</a:t>
            </a:r>
          </a:p>
          <a:p>
            <a:r>
              <a:rPr lang="cs-CZ" i="1" dirty="0"/>
              <a:t>(2)</a:t>
            </a:r>
            <a:r>
              <a:rPr lang="cs-CZ" dirty="0"/>
              <a:t> Jestliže to vyžaduje povaha věci, je znalec (tlumočník) </a:t>
            </a:r>
            <a:r>
              <a:rPr lang="cs-CZ" b="1" dirty="0"/>
              <a:t>oprávněn přibrat konzultanta k posuzování zvláštních dílčích otázek</a:t>
            </a:r>
            <a:r>
              <a:rPr lang="cs-CZ" dirty="0"/>
              <a:t>; tuto okolnost spolu s důvody, které k ní vedly, musí uvést v posudku. Odpovědnost znalce (tlumočníka) není dotčena ani v oné části posudku (překladu), o níž bylo konzultováno.</a:t>
            </a:r>
          </a:p>
          <a:p>
            <a:endParaRPr lang="cs-CZ" dirty="0"/>
          </a:p>
        </p:txBody>
      </p:sp>
      <p:sp>
        <p:nvSpPr>
          <p:cNvPr id="3" name="Nadpis 2">
            <a:extLst>
              <a:ext uri="{FF2B5EF4-FFF2-40B4-BE49-F238E27FC236}">
                <a16:creationId xmlns:a16="http://schemas.microsoft.com/office/drawing/2014/main" id="{6E749E79-A1C2-4562-B178-3CE23A3A4010}"/>
              </a:ext>
            </a:extLst>
          </p:cNvPr>
          <p:cNvSpPr>
            <a:spLocks noGrp="1"/>
          </p:cNvSpPr>
          <p:nvPr>
            <p:ph type="title"/>
          </p:nvPr>
        </p:nvSpPr>
        <p:spPr/>
        <p:txBody>
          <a:bodyPr/>
          <a:lstStyle/>
          <a:p>
            <a:r>
              <a:rPr lang="cs-CZ" u="sng" dirty="0"/>
              <a:t>Zákon č. 36/1967</a:t>
            </a:r>
          </a:p>
        </p:txBody>
      </p:sp>
    </p:spTree>
    <p:extLst>
      <p:ext uri="{BB962C8B-B14F-4D97-AF65-F5344CB8AC3E}">
        <p14:creationId xmlns:p14="http://schemas.microsoft.com/office/powerpoint/2010/main" val="163132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8AF0B7A8-AEAD-40A0-B681-2DC308491CA3}"/>
              </a:ext>
            </a:extLst>
          </p:cNvPr>
          <p:cNvSpPr>
            <a:spLocks noGrp="1"/>
          </p:cNvSpPr>
          <p:nvPr>
            <p:ph idx="1"/>
          </p:nvPr>
        </p:nvSpPr>
        <p:spPr/>
        <p:txBody>
          <a:bodyPr>
            <a:normAutofit fontScale="85000" lnSpcReduction="20000"/>
          </a:bodyPr>
          <a:lstStyle/>
          <a:p>
            <a:pPr marL="0" indent="0">
              <a:buNone/>
            </a:pPr>
            <a:r>
              <a:rPr lang="cs-CZ" dirty="0"/>
              <a:t>§ 10a</a:t>
            </a:r>
          </a:p>
          <a:p>
            <a:r>
              <a:rPr lang="cs-CZ" b="1" i="1" dirty="0"/>
              <a:t>(1)</a:t>
            </a:r>
            <a:r>
              <a:rPr lang="cs-CZ" b="1" dirty="0"/>
              <a:t> Znalec (tlumočník) je povinen zachovávat mlčenlivost o skutečnostech, o kterých se dozvěděl v souvislosti s výkonem své znalecké (tlumočnické) činnosti, a to i po jejím skončení</a:t>
            </a:r>
            <a:r>
              <a:rPr lang="cs-CZ" dirty="0"/>
              <a:t>; to neplatí, použije-li informace o těchto skutečnostech přiměřeným způsobem pro vědecké nebo </a:t>
            </a:r>
            <a:r>
              <a:rPr lang="cs-CZ" b="1" dirty="0"/>
              <a:t>vzdělávací účely</a:t>
            </a:r>
            <a:r>
              <a:rPr lang="cs-CZ" dirty="0"/>
              <a:t>. Mlčenlivosti jej může zprostit orgán veřejné moci, který jej ustanovil, nebo ten, pro nějž znaleckou (tlumočnickou) činnost na základě smlouvy vykonal.</a:t>
            </a:r>
          </a:p>
          <a:p>
            <a:r>
              <a:rPr lang="cs-CZ" i="1" dirty="0"/>
              <a:t>(2)</a:t>
            </a:r>
            <a:r>
              <a:rPr lang="cs-CZ" dirty="0"/>
              <a:t> Povinnost mlčenlivosti podle odstavce 1 se vztahuje i na konzultanty a další osoby, které se na znalecké (tlumočnické) činnosti podílely. O povinnosti mlčenlivosti je znalec (tlumočník) povinen tyto osoby písemně poučit. Mlčenlivosti může tyto osoby zprostit orgán veřejné moci, který znalce (tlumočníka) ustanovil, nebo ten, pro nějž znalec (tlumočník) znaleckou (tlumočnickou) činnost na základě smlouvy vykonal.</a:t>
            </a:r>
          </a:p>
          <a:p>
            <a:endParaRPr lang="cs-CZ" dirty="0"/>
          </a:p>
        </p:txBody>
      </p:sp>
      <p:sp>
        <p:nvSpPr>
          <p:cNvPr id="3" name="Nadpis 2">
            <a:extLst>
              <a:ext uri="{FF2B5EF4-FFF2-40B4-BE49-F238E27FC236}">
                <a16:creationId xmlns:a16="http://schemas.microsoft.com/office/drawing/2014/main" id="{B496AFE2-2587-453C-B3F6-D581AA7566D5}"/>
              </a:ext>
            </a:extLst>
          </p:cNvPr>
          <p:cNvSpPr>
            <a:spLocks noGrp="1"/>
          </p:cNvSpPr>
          <p:nvPr>
            <p:ph type="title"/>
          </p:nvPr>
        </p:nvSpPr>
        <p:spPr/>
        <p:txBody>
          <a:bodyPr/>
          <a:lstStyle/>
          <a:p>
            <a:r>
              <a:rPr lang="cs-CZ" u="sng" dirty="0"/>
              <a:t>Zákon č. 36/1967</a:t>
            </a:r>
          </a:p>
        </p:txBody>
      </p:sp>
    </p:spTree>
    <p:extLst>
      <p:ext uri="{BB962C8B-B14F-4D97-AF65-F5344CB8AC3E}">
        <p14:creationId xmlns:p14="http://schemas.microsoft.com/office/powerpoint/2010/main" val="163875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7E728D58-D17F-4352-8096-C2293C6EEF81}"/>
              </a:ext>
            </a:extLst>
          </p:cNvPr>
          <p:cNvSpPr>
            <a:spLocks noGrp="1"/>
          </p:cNvSpPr>
          <p:nvPr>
            <p:ph idx="1"/>
          </p:nvPr>
        </p:nvSpPr>
        <p:spPr>
          <a:xfrm>
            <a:off x="457200" y="1083804"/>
            <a:ext cx="8229600" cy="5112568"/>
          </a:xfrm>
        </p:spPr>
        <p:txBody>
          <a:bodyPr>
            <a:normAutofit fontScale="92500" lnSpcReduction="20000"/>
          </a:bodyPr>
          <a:lstStyle/>
          <a:p>
            <a:pPr marL="0" indent="0">
              <a:buNone/>
            </a:pPr>
            <a:r>
              <a:rPr lang="cs-CZ" dirty="0"/>
              <a:t>§ 11</a:t>
            </a:r>
          </a:p>
          <a:p>
            <a:r>
              <a:rPr lang="cs-CZ" i="1" dirty="0"/>
              <a:t>(1)</a:t>
            </a:r>
            <a:r>
              <a:rPr lang="cs-CZ" dirty="0"/>
              <a:t> </a:t>
            </a:r>
            <a:r>
              <a:rPr lang="cs-CZ" b="1" dirty="0"/>
              <a:t>Znalec (tlumočník) nesmí podat posudek (provést tlumočnický úkon), jestliže lze mít pro jeho poměr k věci, k orgánům provádějícím řízení, k účastníkům nebo k jejich zástupcům pochybnost o jeho nepodjatosti.</a:t>
            </a:r>
          </a:p>
          <a:p>
            <a:r>
              <a:rPr lang="cs-CZ" i="1" dirty="0"/>
              <a:t>(2)</a:t>
            </a:r>
            <a:r>
              <a:rPr lang="cs-CZ" dirty="0"/>
              <a:t> </a:t>
            </a:r>
            <a:r>
              <a:rPr lang="cs-CZ" b="1" dirty="0"/>
              <a:t>Jakmile se znalec (tlumočník) dozví o skutečnostech, pro které je vyloučen, oznámí to neprodleně</a:t>
            </a:r>
            <a:r>
              <a:rPr lang="cs-CZ" dirty="0"/>
              <a:t>; stejnou povinnost mají i účastníci řízení. O tom, zda znalec (tlumočník) je vyloučen, rozhoduje orgán, který jej pro podání posudku (tlumočnický úkon) ustanovil.</a:t>
            </a:r>
          </a:p>
          <a:p>
            <a:r>
              <a:rPr lang="cs-CZ" i="1" dirty="0"/>
              <a:t>(3)</a:t>
            </a:r>
            <a:r>
              <a:rPr lang="cs-CZ" dirty="0"/>
              <a:t> O tom, kdy znalec (tlumočník) může odepřít podání posudku (překladu) a kdy mu nemůže být podání posudku (překladu) uloženo, platí pro jednotlivé druhy řízení obdobně ustanovení o svědcích.</a:t>
            </a:r>
          </a:p>
          <a:p>
            <a:endParaRPr lang="cs-CZ" dirty="0"/>
          </a:p>
        </p:txBody>
      </p:sp>
      <p:sp>
        <p:nvSpPr>
          <p:cNvPr id="5" name="Nadpis 2">
            <a:extLst>
              <a:ext uri="{FF2B5EF4-FFF2-40B4-BE49-F238E27FC236}">
                <a16:creationId xmlns:a16="http://schemas.microsoft.com/office/drawing/2014/main" id="{EE2BEA1E-0449-4B35-9801-0BA41FC145D1}"/>
              </a:ext>
            </a:extLst>
          </p:cNvPr>
          <p:cNvSpPr>
            <a:spLocks noGrp="1"/>
          </p:cNvSpPr>
          <p:nvPr>
            <p:ph type="title"/>
          </p:nvPr>
        </p:nvSpPr>
        <p:spPr>
          <a:xfrm>
            <a:off x="435969" y="391378"/>
            <a:ext cx="8229600" cy="715144"/>
          </a:xfrm>
        </p:spPr>
        <p:txBody>
          <a:bodyPr>
            <a:normAutofit fontScale="90000"/>
          </a:bodyPr>
          <a:lstStyle/>
          <a:p>
            <a:r>
              <a:rPr lang="cs-CZ" u="sng" dirty="0"/>
              <a:t>Zákon č. 36/1967</a:t>
            </a:r>
          </a:p>
        </p:txBody>
      </p:sp>
    </p:spTree>
    <p:extLst>
      <p:ext uri="{BB962C8B-B14F-4D97-AF65-F5344CB8AC3E}">
        <p14:creationId xmlns:p14="http://schemas.microsoft.com/office/powerpoint/2010/main" val="27898249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3FF3371-6D42-438B-8BF3-449CBD60F1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Den Země</Template>
  <TotalTime>0</TotalTime>
  <Words>3080</Words>
  <Application>Microsoft Office PowerPoint</Application>
  <PresentationFormat>Předvádění na obrazovce (4:3)</PresentationFormat>
  <Paragraphs>231</Paragraphs>
  <Slides>36</Slides>
  <Notes>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36</vt:i4>
      </vt:variant>
    </vt:vector>
  </HeadingPairs>
  <TitlesOfParts>
    <vt:vector size="42" baseType="lpstr">
      <vt:lpstr>Calibri</vt:lpstr>
      <vt:lpstr>Constantia</vt:lpstr>
      <vt:lpstr>Times New Roman</vt:lpstr>
      <vt:lpstr>Wingdings</vt:lpstr>
      <vt:lpstr>Wingdings 2</vt:lpstr>
      <vt:lpstr>Papír</vt:lpstr>
      <vt:lpstr>Právní povědomí</vt:lpstr>
      <vt:lpstr>Znalecká činnost</vt:lpstr>
      <vt:lpstr>Zákon č. 36/1967</vt:lpstr>
      <vt:lpstr>Zákon č. 36/1967</vt:lpstr>
      <vt:lpstr>Zákon č. 36/1967</vt:lpstr>
      <vt:lpstr>Zákon č. 36/1967</vt:lpstr>
      <vt:lpstr>Zákon č. 36/1967</vt:lpstr>
      <vt:lpstr>Zákon č. 36/1967</vt:lpstr>
      <vt:lpstr>Zákon č. 36/1967</vt:lpstr>
      <vt:lpstr>Zákon č. 36/1967</vt:lpstr>
      <vt:lpstr>Zákon č. 36/1967</vt:lpstr>
      <vt:lpstr>Zákon č. 36/1967</vt:lpstr>
      <vt:lpstr>Odběr bukálního stěru - Zákon      č. 273/2008 Sb.</vt:lpstr>
      <vt:lpstr>Prezentace aplikace PowerPoint</vt:lpstr>
      <vt:lpstr>275/2016 – Závazný pokyn policejního prezidenta</vt:lpstr>
      <vt:lpstr>Zájmová osoba</vt:lpstr>
      <vt:lpstr>51/2017 – závazný pokyn ředitele Kriminalistického ústavu Praha</vt:lpstr>
      <vt:lpstr>IS databáze DNA</vt:lpstr>
      <vt:lpstr>MiSeq FGx - Illumina</vt:lpstr>
      <vt:lpstr>MiSeq FGx Forensic Genomics System - Illumina</vt:lpstr>
      <vt:lpstr>MiSeq FGx</vt:lpstr>
      <vt:lpstr>MiSeq FGx</vt:lpstr>
      <vt:lpstr>MPS</vt:lpstr>
      <vt:lpstr>Minihaplotypy</vt:lpstr>
      <vt:lpstr>Prezentace aplikace PowerPoint</vt:lpstr>
      <vt:lpstr>Určení věku jedince</vt:lpstr>
      <vt:lpstr>Prezentace aplikace PowerPoint</vt:lpstr>
      <vt:lpstr>Epigenetika - metylace</vt:lpstr>
      <vt:lpstr>Qiagen - pyrosekvenování </vt:lpstr>
      <vt:lpstr>Forenzní genetika a zvířata</vt:lpstr>
      <vt:lpstr>Divoce žijící zvířata</vt:lpstr>
      <vt:lpstr>Rostlinný materiál - THC</vt:lpstr>
      <vt:lpstr>Mikroorganismy a FG</vt:lpstr>
      <vt:lpstr>Odborné vyjádření</vt:lpstr>
      <vt:lpstr>Znalecký posudek</vt:lpstr>
      <vt:lpstr>Pro zopakování: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2018-05-09T17:19:23Z</dcterms:created>
  <dcterms:modified xsi:type="dcterms:W3CDTF">2023-05-02T15:24:13Z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TC102513359990</vt:lpwstr>
  </property>
</Properties>
</file>