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91"/>
  </p:notesMasterIdLst>
  <p:handoutMasterIdLst>
    <p:handoutMasterId r:id="rId92"/>
  </p:handoutMasterIdLst>
  <p:sldIdLst>
    <p:sldId id="256" r:id="rId2"/>
    <p:sldId id="257" r:id="rId3"/>
    <p:sldId id="258" r:id="rId4"/>
    <p:sldId id="259" r:id="rId5"/>
    <p:sldId id="260" r:id="rId6"/>
    <p:sldId id="261" r:id="rId7"/>
    <p:sldId id="285" r:id="rId8"/>
    <p:sldId id="262" r:id="rId9"/>
    <p:sldId id="263" r:id="rId10"/>
    <p:sldId id="288" r:id="rId11"/>
    <p:sldId id="268" r:id="rId12"/>
    <p:sldId id="264" r:id="rId13"/>
    <p:sldId id="269" r:id="rId14"/>
    <p:sldId id="272" r:id="rId15"/>
    <p:sldId id="270" r:id="rId16"/>
    <p:sldId id="273" r:id="rId17"/>
    <p:sldId id="275" r:id="rId18"/>
    <p:sldId id="274" r:id="rId19"/>
    <p:sldId id="277" r:id="rId20"/>
    <p:sldId id="286" r:id="rId21"/>
    <p:sldId id="330" r:id="rId22"/>
    <p:sldId id="287" r:id="rId23"/>
    <p:sldId id="294" r:id="rId24"/>
    <p:sldId id="295" r:id="rId25"/>
    <p:sldId id="328" r:id="rId26"/>
    <p:sldId id="329" r:id="rId27"/>
    <p:sldId id="267" r:id="rId28"/>
    <p:sldId id="278" r:id="rId29"/>
    <p:sldId id="279" r:id="rId30"/>
    <p:sldId id="282" r:id="rId31"/>
    <p:sldId id="280" r:id="rId32"/>
    <p:sldId id="283" r:id="rId33"/>
    <p:sldId id="291" r:id="rId34"/>
    <p:sldId id="290" r:id="rId35"/>
    <p:sldId id="292" r:id="rId36"/>
    <p:sldId id="289" r:id="rId37"/>
    <p:sldId id="332" r:id="rId38"/>
    <p:sldId id="362" r:id="rId39"/>
    <p:sldId id="296" r:id="rId40"/>
    <p:sldId id="298" r:id="rId41"/>
    <p:sldId id="327" r:id="rId42"/>
    <p:sldId id="302" r:id="rId43"/>
    <p:sldId id="303" r:id="rId44"/>
    <p:sldId id="304" r:id="rId45"/>
    <p:sldId id="306" r:id="rId46"/>
    <p:sldId id="307" r:id="rId47"/>
    <p:sldId id="308" r:id="rId48"/>
    <p:sldId id="309" r:id="rId49"/>
    <p:sldId id="333" r:id="rId50"/>
    <p:sldId id="310" r:id="rId51"/>
    <p:sldId id="311" r:id="rId52"/>
    <p:sldId id="312" r:id="rId53"/>
    <p:sldId id="313" r:id="rId54"/>
    <p:sldId id="314" r:id="rId55"/>
    <p:sldId id="315" r:id="rId56"/>
    <p:sldId id="316" r:id="rId57"/>
    <p:sldId id="317" r:id="rId58"/>
    <p:sldId id="318" r:id="rId59"/>
    <p:sldId id="319" r:id="rId60"/>
    <p:sldId id="334" r:id="rId61"/>
    <p:sldId id="320" r:id="rId62"/>
    <p:sldId id="321" r:id="rId63"/>
    <p:sldId id="322" r:id="rId64"/>
    <p:sldId id="323" r:id="rId65"/>
    <p:sldId id="324" r:id="rId66"/>
    <p:sldId id="335" r:id="rId67"/>
    <p:sldId id="325" r:id="rId68"/>
    <p:sldId id="326" r:id="rId69"/>
    <p:sldId id="363" r:id="rId70"/>
    <p:sldId id="336" r:id="rId71"/>
    <p:sldId id="339" r:id="rId72"/>
    <p:sldId id="340" r:id="rId73"/>
    <p:sldId id="341" r:id="rId74"/>
    <p:sldId id="342" r:id="rId75"/>
    <p:sldId id="343" r:id="rId76"/>
    <p:sldId id="344" r:id="rId77"/>
    <p:sldId id="348" r:id="rId78"/>
    <p:sldId id="349" r:id="rId79"/>
    <p:sldId id="350" r:id="rId80"/>
    <p:sldId id="351" r:id="rId81"/>
    <p:sldId id="352" r:id="rId82"/>
    <p:sldId id="353" r:id="rId83"/>
    <p:sldId id="354" r:id="rId84"/>
    <p:sldId id="355" r:id="rId85"/>
    <p:sldId id="356" r:id="rId86"/>
    <p:sldId id="357" r:id="rId87"/>
    <p:sldId id="358" r:id="rId88"/>
    <p:sldId id="359" r:id="rId89"/>
    <p:sldId id="364" r:id="rId90"/>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36BF"/>
    <a:srgbClr val="87DAFB"/>
    <a:srgbClr val="F2967F"/>
    <a:srgbClr val="FDEA83"/>
    <a:srgbClr val="A8C79A"/>
    <a:srgbClr val="414837"/>
    <a:srgbClr val="FB967F"/>
    <a:srgbClr val="DC1F71"/>
    <a:srgbClr val="E8C14B"/>
    <a:srgbClr val="A1AA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646" autoAdjust="0"/>
  </p:normalViewPr>
  <p:slideViewPr>
    <p:cSldViewPr snapToGrid="0">
      <p:cViewPr varScale="1">
        <p:scale>
          <a:sx n="80" d="100"/>
          <a:sy n="80" d="100"/>
        </p:scale>
        <p:origin x="754" y="62"/>
      </p:cViewPr>
      <p:guideLst/>
    </p:cSldViewPr>
  </p:slideViewPr>
  <p:notesTextViewPr>
    <p:cViewPr>
      <p:scale>
        <a:sx n="1" d="1"/>
        <a:sy n="1" d="1"/>
      </p:scale>
      <p:origin x="0" y="-23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503E03E-4D0B-4099-9519-22372DFFA034}" type="datetimeFigureOut">
              <a:rPr lang="cs-CZ" smtClean="0"/>
              <a:t>19.07.2023</a:t>
            </a:fld>
            <a:endParaRPr lang="cs-CZ"/>
          </a:p>
        </p:txBody>
      </p:sp>
      <p:sp>
        <p:nvSpPr>
          <p:cNvPr id="4" name="Zástupný symbol pro zápatí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45D8DEB-4FF9-4D6D-80D1-35D78A2E1EF5}" type="slidenum">
              <a:rPr lang="cs-CZ" smtClean="0"/>
              <a:t>‹#›</a:t>
            </a:fld>
            <a:endParaRPr lang="cs-CZ"/>
          </a:p>
        </p:txBody>
      </p:sp>
    </p:spTree>
    <p:extLst>
      <p:ext uri="{BB962C8B-B14F-4D97-AF65-F5344CB8AC3E}">
        <p14:creationId xmlns:p14="http://schemas.microsoft.com/office/powerpoint/2010/main" val="103747377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C8033D-73D7-4C7D-B193-1AF676137CA8}" type="datetimeFigureOut">
              <a:rPr lang="cs-CZ" smtClean="0"/>
              <a:t>19.07.2023</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6722A9-D8D5-4CAA-826C-F9E49B0E5A00}" type="slidenum">
              <a:rPr lang="cs-CZ" smtClean="0"/>
              <a:t>‹#›</a:t>
            </a:fld>
            <a:endParaRPr lang="cs-CZ"/>
          </a:p>
        </p:txBody>
      </p:sp>
    </p:spTree>
    <p:extLst>
      <p:ext uri="{BB962C8B-B14F-4D97-AF65-F5344CB8AC3E}">
        <p14:creationId xmlns:p14="http://schemas.microsoft.com/office/powerpoint/2010/main" val="26310516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7A6722A9-D8D5-4CAA-826C-F9E49B0E5A00}" type="slidenum">
              <a:rPr lang="cs-CZ" smtClean="0"/>
              <a:t>1</a:t>
            </a:fld>
            <a:endParaRPr lang="cs-CZ"/>
          </a:p>
        </p:txBody>
      </p:sp>
    </p:spTree>
    <p:extLst>
      <p:ext uri="{BB962C8B-B14F-4D97-AF65-F5344CB8AC3E}">
        <p14:creationId xmlns:p14="http://schemas.microsoft.com/office/powerpoint/2010/main" val="3301328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p:cNvSpPr>
            <a:spLocks noGrp="1" noRot="1" noChangeAspect="1" noTextEdit="1"/>
          </p:cNvSpPr>
          <p:nvPr>
            <p:ph type="sldImg"/>
          </p:nvPr>
        </p:nvSpPr>
        <p:spPr>
          <a:ln/>
        </p:spPr>
      </p:sp>
      <p:sp>
        <p:nvSpPr>
          <p:cNvPr id="36867" name="Zástupný symbol pro poznámky 2"/>
          <p:cNvSpPr>
            <a:spLocks noGrp="1"/>
          </p:cNvSpPr>
          <p:nvPr>
            <p:ph type="body" idx="1"/>
          </p:nvPr>
        </p:nvSpPr>
        <p:spPr>
          <a:noFill/>
        </p:spPr>
        <p:txBody>
          <a:bodyPr/>
          <a:lstStyle/>
          <a:p>
            <a:r>
              <a:rPr lang="en-US" altLang="cs-CZ" smtClean="0"/>
              <a:t>For years it was assumed that the avian brain was limited in function because it lacked a neocortex.</a:t>
            </a:r>
            <a:endParaRPr lang="cs-CZ" altLang="cs-CZ" smtClean="0"/>
          </a:p>
          <a:p>
            <a:r>
              <a:rPr lang="en-US" altLang="cs-CZ" smtClean="0"/>
              <a:t>he mammalian cortex is organized into six layers containing vertical columns of neurons that communicate with one another both horizontally and vertically. The avian brain, on the other hand, was thought to be arranged into discrete collections of neurons called nuclei, including a region called the dorsal ventricular ridge, or DVR, and a single nucleus named the wulst.</a:t>
            </a:r>
            <a:endParaRPr lang="cs-CZ" altLang="cs-CZ" smtClean="0"/>
          </a:p>
        </p:txBody>
      </p:sp>
      <p:sp>
        <p:nvSpPr>
          <p:cNvPr id="36868" name="Zástupný symbol pro číslo snímku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C93B7D7-C8B0-4ECD-BE41-F11FC78F902D}" type="slidenum">
              <a:rPr lang="cs-CZ" altLang="cs-CZ" smtClean="0"/>
              <a:pPr/>
              <a:t>37</a:t>
            </a:fld>
            <a:endParaRPr lang="cs-CZ" altLang="cs-CZ" smtClean="0"/>
          </a:p>
        </p:txBody>
      </p:sp>
    </p:spTree>
    <p:extLst>
      <p:ext uri="{BB962C8B-B14F-4D97-AF65-F5344CB8AC3E}">
        <p14:creationId xmlns:p14="http://schemas.microsoft.com/office/powerpoint/2010/main" val="3733445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7A6722A9-D8D5-4CAA-826C-F9E49B0E5A00}" type="slidenum">
              <a:rPr lang="cs-CZ" smtClean="0"/>
              <a:t>39</a:t>
            </a:fld>
            <a:endParaRPr lang="cs-CZ"/>
          </a:p>
        </p:txBody>
      </p:sp>
    </p:spTree>
    <p:extLst>
      <p:ext uri="{BB962C8B-B14F-4D97-AF65-F5344CB8AC3E}">
        <p14:creationId xmlns:p14="http://schemas.microsoft.com/office/powerpoint/2010/main" val="3934225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A6722A9-D8D5-4CAA-826C-F9E49B0E5A00}" type="slidenum">
              <a:rPr lang="cs-CZ" smtClean="0"/>
              <a:t>46</a:t>
            </a:fld>
            <a:endParaRPr lang="cs-CZ"/>
          </a:p>
        </p:txBody>
      </p:sp>
    </p:spTree>
    <p:extLst>
      <p:ext uri="{BB962C8B-B14F-4D97-AF65-F5344CB8AC3E}">
        <p14:creationId xmlns:p14="http://schemas.microsoft.com/office/powerpoint/2010/main" val="3576338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7000 m/s</a:t>
            </a:r>
          </a:p>
          <a:p>
            <a:r>
              <a:rPr lang="cs-CZ" dirty="0" smtClean="0"/>
              <a:t>23W</a:t>
            </a:r>
          </a:p>
          <a:p>
            <a:endParaRPr lang="cs-CZ" dirty="0" smtClean="0"/>
          </a:p>
          <a:p>
            <a:r>
              <a:rPr lang="cs-CZ" dirty="0" smtClean="0"/>
              <a:t>576 </a:t>
            </a:r>
            <a:r>
              <a:rPr lang="cs-CZ" dirty="0" err="1" smtClean="0"/>
              <a:t>mega</a:t>
            </a:r>
            <a:r>
              <a:rPr lang="cs-CZ" dirty="0" smtClean="0"/>
              <a:t> </a:t>
            </a:r>
            <a:r>
              <a:rPr lang="cs-CZ" dirty="0" err="1" smtClean="0"/>
              <a:t>pixels</a:t>
            </a:r>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7A6722A9-D8D5-4CAA-826C-F9E49B0E5A00}" type="slidenum">
              <a:rPr lang="cs-CZ" smtClean="0"/>
              <a:t>89</a:t>
            </a:fld>
            <a:endParaRPr lang="cs-CZ"/>
          </a:p>
        </p:txBody>
      </p:sp>
    </p:spTree>
    <p:extLst>
      <p:ext uri="{BB962C8B-B14F-4D97-AF65-F5344CB8AC3E}">
        <p14:creationId xmlns:p14="http://schemas.microsoft.com/office/powerpoint/2010/main" val="4362995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cs-CZ" smtClean="0"/>
              <a:t>Kliknutím lze upravit styl.</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EE3692DF-B93F-4B89-8E81-6182AE655F73}" type="datetime1">
              <a:rPr lang="cs-CZ" smtClean="0"/>
              <a:t>19.07.2023</a:t>
            </a:fld>
            <a:endParaRPr lang="cs-CZ"/>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r>
              <a:rPr lang="cs-CZ" smtClean="0"/>
              <a:t>Bi6140 Embryologie</a:t>
            </a:r>
            <a:endParaRPr lang="cs-CZ"/>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52BC3EA-E2EC-40AA-BF67-C4C476FA0C99}" type="slidenum">
              <a:rPr lang="cs-CZ" smtClean="0"/>
              <a:t>‹#›</a:t>
            </a:fld>
            <a:endParaRPr lang="cs-CZ"/>
          </a:p>
        </p:txBody>
      </p:sp>
    </p:spTree>
    <p:extLst>
      <p:ext uri="{BB962C8B-B14F-4D97-AF65-F5344CB8AC3E}">
        <p14:creationId xmlns:p14="http://schemas.microsoft.com/office/powerpoint/2010/main" val="1886439417"/>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55431EE9-94F7-48BB-9219-21837AFCFEE6}" type="datetime1">
              <a:rPr lang="cs-CZ" smtClean="0"/>
              <a:t>19.07.2023</a:t>
            </a:fld>
            <a:endParaRPr lang="cs-CZ"/>
          </a:p>
        </p:txBody>
      </p:sp>
      <p:sp>
        <p:nvSpPr>
          <p:cNvPr id="5" name="Footer Placeholder 4"/>
          <p:cNvSpPr>
            <a:spLocks noGrp="1"/>
          </p:cNvSpPr>
          <p:nvPr>
            <p:ph type="ftr" sz="quarter" idx="11"/>
          </p:nvPr>
        </p:nvSpPr>
        <p:spPr/>
        <p:txBody>
          <a:bodyPr/>
          <a:lstStyle/>
          <a:p>
            <a:r>
              <a:rPr lang="cs-CZ" smtClean="0"/>
              <a:t>Bi6140 Embryologie</a:t>
            </a:r>
            <a:endParaRPr lang="cs-CZ"/>
          </a:p>
        </p:txBody>
      </p:sp>
      <p:sp>
        <p:nvSpPr>
          <p:cNvPr id="6" name="Slide Number Placeholder 5"/>
          <p:cNvSpPr>
            <a:spLocks noGrp="1"/>
          </p:cNvSpPr>
          <p:nvPr>
            <p:ph type="sldNum" sz="quarter" idx="12"/>
          </p:nvPr>
        </p:nvSpPr>
        <p:spPr/>
        <p:txBody>
          <a:bodyPr/>
          <a:lstStyle/>
          <a:p>
            <a:fld id="{452BC3EA-E2EC-40AA-BF67-C4C476FA0C99}" type="slidenum">
              <a:rPr lang="cs-CZ" smtClean="0"/>
              <a:t>‹#›</a:t>
            </a:fld>
            <a:endParaRPr lang="cs-CZ"/>
          </a:p>
        </p:txBody>
      </p:sp>
    </p:spTree>
    <p:extLst>
      <p:ext uri="{BB962C8B-B14F-4D97-AF65-F5344CB8AC3E}">
        <p14:creationId xmlns:p14="http://schemas.microsoft.com/office/powerpoint/2010/main" val="1839745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0CFD73CF-A441-42FE-883C-3F8202E8EEEA}" type="datetime1">
              <a:rPr lang="cs-CZ" smtClean="0"/>
              <a:t>19.07.2023</a:t>
            </a:fld>
            <a:endParaRPr lang="cs-CZ"/>
          </a:p>
        </p:txBody>
      </p:sp>
      <p:sp>
        <p:nvSpPr>
          <p:cNvPr id="5" name="Footer Placeholder 4"/>
          <p:cNvSpPr>
            <a:spLocks noGrp="1"/>
          </p:cNvSpPr>
          <p:nvPr>
            <p:ph type="ftr" sz="quarter" idx="11"/>
          </p:nvPr>
        </p:nvSpPr>
        <p:spPr/>
        <p:txBody>
          <a:bodyPr/>
          <a:lstStyle/>
          <a:p>
            <a:r>
              <a:rPr lang="cs-CZ" smtClean="0"/>
              <a:t>Bi6140 Embryologie</a:t>
            </a:r>
            <a:endParaRPr lang="cs-CZ"/>
          </a:p>
        </p:txBody>
      </p:sp>
      <p:sp>
        <p:nvSpPr>
          <p:cNvPr id="6" name="Slide Number Placeholder 5"/>
          <p:cNvSpPr>
            <a:spLocks noGrp="1"/>
          </p:cNvSpPr>
          <p:nvPr>
            <p:ph type="sldNum" sz="quarter" idx="12"/>
          </p:nvPr>
        </p:nvSpPr>
        <p:spPr/>
        <p:txBody>
          <a:bodyPr/>
          <a:lstStyle/>
          <a:p>
            <a:fld id="{452BC3EA-E2EC-40AA-BF67-C4C476FA0C99}" type="slidenum">
              <a:rPr lang="cs-CZ" smtClean="0"/>
              <a:t>‹#›</a:t>
            </a:fld>
            <a:endParaRPr lang="cs-CZ"/>
          </a:p>
        </p:txBody>
      </p:sp>
    </p:spTree>
    <p:extLst>
      <p:ext uri="{BB962C8B-B14F-4D97-AF65-F5344CB8AC3E}">
        <p14:creationId xmlns:p14="http://schemas.microsoft.com/office/powerpoint/2010/main" val="1203229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fld id="{B6AC5F3C-0088-4E6E-AA8D-690A3F8D0CF5}" type="datetime1">
              <a:rPr lang="cs-CZ" smtClean="0"/>
              <a:t>19.07.2023</a:t>
            </a:fld>
            <a:endParaRPr lang="cs-CZ"/>
          </a:p>
        </p:txBody>
      </p:sp>
      <p:sp>
        <p:nvSpPr>
          <p:cNvPr id="8" name="Footer Placeholder 7"/>
          <p:cNvSpPr>
            <a:spLocks noGrp="1"/>
          </p:cNvSpPr>
          <p:nvPr>
            <p:ph type="ftr" sz="quarter" idx="11"/>
          </p:nvPr>
        </p:nvSpPr>
        <p:spPr/>
        <p:txBody>
          <a:bodyPr/>
          <a:lstStyle/>
          <a:p>
            <a:r>
              <a:rPr lang="cs-CZ" smtClean="0"/>
              <a:t>Bi6140 Embryologie</a:t>
            </a:r>
            <a:endParaRPr lang="cs-CZ"/>
          </a:p>
        </p:txBody>
      </p:sp>
      <p:sp>
        <p:nvSpPr>
          <p:cNvPr id="9" name="Slide Number Placeholder 8"/>
          <p:cNvSpPr>
            <a:spLocks noGrp="1"/>
          </p:cNvSpPr>
          <p:nvPr>
            <p:ph type="sldNum" sz="quarter" idx="12"/>
          </p:nvPr>
        </p:nvSpPr>
        <p:spPr/>
        <p:txBody>
          <a:bodyPr/>
          <a:lstStyle/>
          <a:p>
            <a:fld id="{452BC3EA-E2EC-40AA-BF67-C4C476FA0C99}" type="slidenum">
              <a:rPr lang="cs-CZ" smtClean="0"/>
              <a:t>‹#›</a:t>
            </a:fld>
            <a:endParaRPr lang="cs-CZ"/>
          </a:p>
        </p:txBody>
      </p:sp>
    </p:spTree>
    <p:extLst>
      <p:ext uri="{BB962C8B-B14F-4D97-AF65-F5344CB8AC3E}">
        <p14:creationId xmlns:p14="http://schemas.microsoft.com/office/powerpoint/2010/main" val="1011413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cs-CZ" smtClean="0"/>
              <a:t>Kliknutím lze upravit styl.</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Upravte styly předlohy textu.</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FE844A56-BC50-4075-9821-9FFFC409C413}" type="datetime1">
              <a:rPr lang="cs-CZ" smtClean="0"/>
              <a:t>19.07.2023</a:t>
            </a:fld>
            <a:endParaRPr lang="cs-CZ"/>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r>
              <a:rPr lang="cs-CZ" smtClean="0"/>
              <a:t>Bi6140 Embryologie</a:t>
            </a:r>
            <a:endParaRPr lang="cs-CZ"/>
          </a:p>
        </p:txBody>
      </p:sp>
      <p:sp>
        <p:nvSpPr>
          <p:cNvPr id="6" name="Slide Number Placeholder 5"/>
          <p:cNvSpPr>
            <a:spLocks noGrp="1"/>
          </p:cNvSpPr>
          <p:nvPr>
            <p:ph type="sldNum" sz="quarter" idx="12"/>
          </p:nvPr>
        </p:nvSpPr>
        <p:spPr>
          <a:xfrm>
            <a:off x="8604504" y="5211060"/>
            <a:ext cx="2112264" cy="228600"/>
          </a:xfrm>
        </p:spPr>
        <p:txBody>
          <a:bodyPr/>
          <a:lstStyle/>
          <a:p>
            <a:fld id="{452BC3EA-E2EC-40AA-BF67-C4C476FA0C99}" type="slidenum">
              <a:rPr lang="cs-CZ" smtClean="0"/>
              <a:t>‹#›</a:t>
            </a:fld>
            <a:endParaRPr lang="cs-CZ"/>
          </a:p>
        </p:txBody>
      </p:sp>
    </p:spTree>
    <p:extLst>
      <p:ext uri="{BB962C8B-B14F-4D97-AF65-F5344CB8AC3E}">
        <p14:creationId xmlns:p14="http://schemas.microsoft.com/office/powerpoint/2010/main" val="674665936"/>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fld id="{47E414BE-9CDA-4A96-ABE9-FC0B8DD44E7B}" type="datetime1">
              <a:rPr lang="cs-CZ" smtClean="0"/>
              <a:t>19.07.2023</a:t>
            </a:fld>
            <a:endParaRPr lang="cs-CZ"/>
          </a:p>
        </p:txBody>
      </p:sp>
      <p:sp>
        <p:nvSpPr>
          <p:cNvPr id="6" name="Footer Placeholder 5"/>
          <p:cNvSpPr>
            <a:spLocks noGrp="1"/>
          </p:cNvSpPr>
          <p:nvPr>
            <p:ph type="ftr" sz="quarter" idx="11"/>
          </p:nvPr>
        </p:nvSpPr>
        <p:spPr/>
        <p:txBody>
          <a:bodyPr/>
          <a:lstStyle/>
          <a:p>
            <a:r>
              <a:rPr lang="cs-CZ" smtClean="0"/>
              <a:t>Bi6140 Embryologie</a:t>
            </a:r>
            <a:endParaRPr lang="cs-CZ"/>
          </a:p>
        </p:txBody>
      </p:sp>
      <p:sp>
        <p:nvSpPr>
          <p:cNvPr id="7" name="Slide Number Placeholder 6"/>
          <p:cNvSpPr>
            <a:spLocks noGrp="1"/>
          </p:cNvSpPr>
          <p:nvPr>
            <p:ph type="sldNum" sz="quarter" idx="12"/>
          </p:nvPr>
        </p:nvSpPr>
        <p:spPr/>
        <p:txBody>
          <a:bodyPr/>
          <a:lstStyle/>
          <a:p>
            <a:fld id="{452BC3EA-E2EC-40AA-BF67-C4C476FA0C99}" type="slidenum">
              <a:rPr lang="cs-CZ" smtClean="0"/>
              <a:t>‹#›</a:t>
            </a:fld>
            <a:endParaRPr lang="cs-CZ"/>
          </a:p>
        </p:txBody>
      </p:sp>
    </p:spTree>
    <p:extLst>
      <p:ext uri="{BB962C8B-B14F-4D97-AF65-F5344CB8AC3E}">
        <p14:creationId xmlns:p14="http://schemas.microsoft.com/office/powerpoint/2010/main" val="3622715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fld id="{F71131D1-49F6-4F49-89B4-20CB849B43E3}" type="datetime1">
              <a:rPr lang="cs-CZ" smtClean="0"/>
              <a:t>19.07.2023</a:t>
            </a:fld>
            <a:endParaRPr lang="cs-CZ"/>
          </a:p>
        </p:txBody>
      </p:sp>
      <p:sp>
        <p:nvSpPr>
          <p:cNvPr id="8" name="Footer Placeholder 7"/>
          <p:cNvSpPr>
            <a:spLocks noGrp="1"/>
          </p:cNvSpPr>
          <p:nvPr>
            <p:ph type="ftr" sz="quarter" idx="11"/>
          </p:nvPr>
        </p:nvSpPr>
        <p:spPr/>
        <p:txBody>
          <a:bodyPr/>
          <a:lstStyle/>
          <a:p>
            <a:r>
              <a:rPr lang="cs-CZ" smtClean="0"/>
              <a:t>Bi6140 Embryologie</a:t>
            </a:r>
            <a:endParaRPr lang="cs-CZ"/>
          </a:p>
        </p:txBody>
      </p:sp>
      <p:sp>
        <p:nvSpPr>
          <p:cNvPr id="9" name="Slide Number Placeholder 8"/>
          <p:cNvSpPr>
            <a:spLocks noGrp="1"/>
          </p:cNvSpPr>
          <p:nvPr>
            <p:ph type="sldNum" sz="quarter" idx="12"/>
          </p:nvPr>
        </p:nvSpPr>
        <p:spPr/>
        <p:txBody>
          <a:bodyPr/>
          <a:lstStyle/>
          <a:p>
            <a:fld id="{452BC3EA-E2EC-40AA-BF67-C4C476FA0C99}" type="slidenum">
              <a:rPr lang="cs-CZ" smtClean="0"/>
              <a:t>‹#›</a:t>
            </a:fld>
            <a:endParaRPr lang="cs-CZ"/>
          </a:p>
        </p:txBody>
      </p:sp>
    </p:spTree>
    <p:extLst>
      <p:ext uri="{BB962C8B-B14F-4D97-AF65-F5344CB8AC3E}">
        <p14:creationId xmlns:p14="http://schemas.microsoft.com/office/powerpoint/2010/main" val="2760224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fld id="{88332787-0878-4D1D-8A73-81664EFCBE24}" type="datetime1">
              <a:rPr lang="cs-CZ" smtClean="0"/>
              <a:t>19.07.2023</a:t>
            </a:fld>
            <a:endParaRPr lang="cs-CZ"/>
          </a:p>
        </p:txBody>
      </p:sp>
      <p:sp>
        <p:nvSpPr>
          <p:cNvPr id="4" name="Footer Placeholder 3"/>
          <p:cNvSpPr>
            <a:spLocks noGrp="1"/>
          </p:cNvSpPr>
          <p:nvPr>
            <p:ph type="ftr" sz="quarter" idx="11"/>
          </p:nvPr>
        </p:nvSpPr>
        <p:spPr/>
        <p:txBody>
          <a:bodyPr/>
          <a:lstStyle/>
          <a:p>
            <a:r>
              <a:rPr lang="cs-CZ" smtClean="0"/>
              <a:t>Bi6140 Embryologie</a:t>
            </a:r>
            <a:endParaRPr lang="cs-CZ"/>
          </a:p>
        </p:txBody>
      </p:sp>
      <p:sp>
        <p:nvSpPr>
          <p:cNvPr id="5" name="Slide Number Placeholder 4"/>
          <p:cNvSpPr>
            <a:spLocks noGrp="1"/>
          </p:cNvSpPr>
          <p:nvPr>
            <p:ph type="sldNum" sz="quarter" idx="12"/>
          </p:nvPr>
        </p:nvSpPr>
        <p:spPr/>
        <p:txBody>
          <a:bodyPr/>
          <a:lstStyle/>
          <a:p>
            <a:fld id="{452BC3EA-E2EC-40AA-BF67-C4C476FA0C99}" type="slidenum">
              <a:rPr lang="cs-CZ" smtClean="0"/>
              <a:t>‹#›</a:t>
            </a:fld>
            <a:endParaRPr lang="cs-CZ"/>
          </a:p>
        </p:txBody>
      </p:sp>
    </p:spTree>
    <p:extLst>
      <p:ext uri="{BB962C8B-B14F-4D97-AF65-F5344CB8AC3E}">
        <p14:creationId xmlns:p14="http://schemas.microsoft.com/office/powerpoint/2010/main" val="735239395"/>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840619-C455-47D7-BFA9-F011A393A428}" type="datetime1">
              <a:rPr lang="cs-CZ" smtClean="0"/>
              <a:t>19.07.2023</a:t>
            </a:fld>
            <a:endParaRPr lang="cs-CZ"/>
          </a:p>
        </p:txBody>
      </p:sp>
      <p:sp>
        <p:nvSpPr>
          <p:cNvPr id="3" name="Footer Placeholder 2"/>
          <p:cNvSpPr>
            <a:spLocks noGrp="1"/>
          </p:cNvSpPr>
          <p:nvPr>
            <p:ph type="ftr" sz="quarter" idx="11"/>
          </p:nvPr>
        </p:nvSpPr>
        <p:spPr/>
        <p:txBody>
          <a:bodyPr/>
          <a:lstStyle/>
          <a:p>
            <a:r>
              <a:rPr lang="cs-CZ" smtClean="0"/>
              <a:t>Bi6140 Embryologie</a:t>
            </a:r>
            <a:endParaRPr lang="cs-CZ"/>
          </a:p>
        </p:txBody>
      </p:sp>
      <p:sp>
        <p:nvSpPr>
          <p:cNvPr id="4" name="Slide Number Placeholder 3"/>
          <p:cNvSpPr>
            <a:spLocks noGrp="1"/>
          </p:cNvSpPr>
          <p:nvPr>
            <p:ph type="sldNum" sz="quarter" idx="12"/>
          </p:nvPr>
        </p:nvSpPr>
        <p:spPr/>
        <p:txBody>
          <a:bodyPr/>
          <a:lstStyle/>
          <a:p>
            <a:fld id="{452BC3EA-E2EC-40AA-BF67-C4C476FA0C99}" type="slidenum">
              <a:rPr lang="cs-CZ" smtClean="0"/>
              <a:t>‹#›</a:t>
            </a:fld>
            <a:endParaRPr lang="cs-CZ"/>
          </a:p>
        </p:txBody>
      </p:sp>
    </p:spTree>
    <p:extLst>
      <p:ext uri="{BB962C8B-B14F-4D97-AF65-F5344CB8AC3E}">
        <p14:creationId xmlns:p14="http://schemas.microsoft.com/office/powerpoint/2010/main" val="2273793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cs-CZ" smtClean="0"/>
              <a:t>Kliknutím lze upravit styl.</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Upravte styly předlohy textu.</a:t>
            </a:r>
          </a:p>
        </p:txBody>
      </p:sp>
      <p:sp>
        <p:nvSpPr>
          <p:cNvPr id="8" name="Date Placeholder 7"/>
          <p:cNvSpPr>
            <a:spLocks noGrp="1"/>
          </p:cNvSpPr>
          <p:nvPr>
            <p:ph type="dt" sz="half" idx="10"/>
          </p:nvPr>
        </p:nvSpPr>
        <p:spPr/>
        <p:txBody>
          <a:bodyPr/>
          <a:lstStyle/>
          <a:p>
            <a:fld id="{16ED06D5-CC1C-4548-8BCC-5FC5265FF982}" type="datetime1">
              <a:rPr lang="cs-CZ" smtClean="0"/>
              <a:t>19.07.2023</a:t>
            </a:fld>
            <a:endParaRPr lang="cs-CZ"/>
          </a:p>
        </p:txBody>
      </p:sp>
      <p:sp>
        <p:nvSpPr>
          <p:cNvPr id="9" name="Footer Placeholder 8"/>
          <p:cNvSpPr>
            <a:spLocks noGrp="1"/>
          </p:cNvSpPr>
          <p:nvPr>
            <p:ph type="ftr" sz="quarter" idx="11"/>
          </p:nvPr>
        </p:nvSpPr>
        <p:spPr/>
        <p:txBody>
          <a:bodyPr/>
          <a:lstStyle>
            <a:lvl1pPr algn="r">
              <a:defRPr/>
            </a:lvl1pPr>
          </a:lstStyle>
          <a:p>
            <a:r>
              <a:rPr lang="cs-CZ" smtClean="0"/>
              <a:t>Bi6140 Embryologie</a:t>
            </a:r>
            <a:endParaRPr lang="cs-CZ"/>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52BC3EA-E2EC-40AA-BF67-C4C476FA0C99}" type="slidenum">
              <a:rPr lang="cs-CZ" smtClean="0"/>
              <a:t>‹#›</a:t>
            </a:fld>
            <a:endParaRPr lang="cs-CZ"/>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46795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Upravte styly předlohy textu.</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44BAD02B-1320-43A4-8C33-DCA8EDE28EC5}" type="datetime1">
              <a:rPr lang="cs-CZ" smtClean="0"/>
              <a:t>19.07.2023</a:t>
            </a:fld>
            <a:endParaRPr lang="cs-CZ"/>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r>
              <a:rPr lang="cs-CZ" smtClean="0"/>
              <a:t>Bi6140 Embryologie</a:t>
            </a:r>
            <a:endParaRPr lang="cs-CZ"/>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52BC3EA-E2EC-40AA-BF67-C4C476FA0C99}" type="slidenum">
              <a:rPr lang="cs-CZ" smtClean="0"/>
              <a:t>‹#›</a:t>
            </a:fld>
            <a:endParaRPr lang="cs-CZ"/>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23142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cs-CZ" smtClean="0"/>
              <a:t>Kliknutím lze upravit styl.</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88332787-0878-4D1D-8A73-81664EFCBE24}" type="datetime1">
              <a:rPr lang="cs-CZ" smtClean="0"/>
              <a:t>19.07.2023</a:t>
            </a:fld>
            <a:endParaRPr lang="cs-CZ"/>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r>
              <a:rPr lang="cs-CZ" smtClean="0"/>
              <a:t>Bi6140 Embryologie</a:t>
            </a:r>
            <a:endParaRPr lang="cs-CZ"/>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52BC3EA-E2EC-40AA-BF67-C4C476FA0C99}" type="slidenum">
              <a:rPr lang="cs-CZ" smtClean="0"/>
              <a:t>‹#›</a:t>
            </a:fld>
            <a:endParaRPr lang="cs-CZ"/>
          </a:p>
        </p:txBody>
      </p:sp>
    </p:spTree>
    <p:extLst>
      <p:ext uri="{BB962C8B-B14F-4D97-AF65-F5344CB8AC3E}">
        <p14:creationId xmlns:p14="http://schemas.microsoft.com/office/powerpoint/2010/main" val="29073353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46.jpeg"/></Relationships>
</file>

<file path=ppt/slides/_rels/slide38.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gif"/></Relationships>
</file>

<file path=ppt/slides/_rels/slide43.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gif"/><Relationship Id="rId1" Type="http://schemas.openxmlformats.org/officeDocument/2006/relationships/slideLayout" Target="../slideLayouts/slideLayout2.xml"/><Relationship Id="rId4" Type="http://schemas.openxmlformats.org/officeDocument/2006/relationships/image" Target="../media/image52.gif"/></Relationships>
</file>

<file path=ppt/slides/_rels/slide44.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56.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5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4" Type="http://schemas.openxmlformats.org/officeDocument/2006/relationships/image" Target="../media/image86.gif"/></Relationships>
</file>

<file path=ppt/slides/_rels/slide63.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jpg"/><Relationship Id="rId1" Type="http://schemas.openxmlformats.org/officeDocument/2006/relationships/slideLayout" Target="../slideLayouts/slideLayout2.xml"/><Relationship Id="rId4" Type="http://schemas.openxmlformats.org/officeDocument/2006/relationships/image" Target="../media/image107.jpg"/></Relationships>
</file>

<file path=ppt/slides/_rels/slide78.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e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8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119.png"/></Relationships>
</file>

<file path=ppt/slides/_rels/slide8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8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126.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fontScale="90000"/>
          </a:bodyPr>
          <a:lstStyle/>
          <a:p>
            <a:pPr algn="ctr"/>
            <a:r>
              <a:rPr lang="cs-CZ" sz="6600" dirty="0" err="1" smtClean="0"/>
              <a:t>Development</a:t>
            </a:r>
            <a:r>
              <a:rPr lang="cs-CZ" sz="6600" dirty="0" smtClean="0"/>
              <a:t> </a:t>
            </a:r>
            <a:r>
              <a:rPr lang="cs-CZ" sz="6600" dirty="0" err="1"/>
              <a:t>of</a:t>
            </a:r>
            <a:r>
              <a:rPr lang="cs-CZ" sz="6600" dirty="0"/>
              <a:t> </a:t>
            </a:r>
            <a:r>
              <a:rPr lang="cs-CZ" sz="6600" dirty="0" err="1"/>
              <a:t>nervous</a:t>
            </a:r>
            <a:r>
              <a:rPr lang="cs-CZ" sz="6600" dirty="0"/>
              <a:t> </a:t>
            </a:r>
            <a:r>
              <a:rPr lang="cs-CZ" sz="6600" dirty="0" err="1" smtClean="0"/>
              <a:t>system</a:t>
            </a:r>
            <a:r>
              <a:rPr lang="cs-CZ" sz="6600" dirty="0" smtClean="0"/>
              <a:t> and </a:t>
            </a:r>
            <a:r>
              <a:rPr lang="cs-CZ" sz="6600" dirty="0" err="1" smtClean="0"/>
              <a:t>sensoric</a:t>
            </a:r>
            <a:r>
              <a:rPr lang="cs-CZ" sz="6600" dirty="0" smtClean="0"/>
              <a:t> </a:t>
            </a:r>
            <a:r>
              <a:rPr lang="cs-CZ" sz="6600" dirty="0" err="1" smtClean="0"/>
              <a:t>organs</a:t>
            </a:r>
            <a:endParaRPr lang="cs-CZ" sz="6600"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1</a:t>
            </a:fld>
            <a:endParaRPr lang="cs-CZ"/>
          </a:p>
        </p:txBody>
      </p:sp>
      <p:sp>
        <p:nvSpPr>
          <p:cNvPr id="6" name="Podnadpis 5"/>
          <p:cNvSpPr>
            <a:spLocks noGrp="1"/>
          </p:cNvSpPr>
          <p:nvPr>
            <p:ph type="subTitle" idx="1"/>
          </p:nvPr>
        </p:nvSpPr>
        <p:spPr/>
        <p:txBody>
          <a:bodyPr/>
          <a:lstStyle/>
          <a:p>
            <a:endParaRPr lang="cs-CZ"/>
          </a:p>
        </p:txBody>
      </p:sp>
    </p:spTree>
    <p:extLst>
      <p:ext uri="{BB962C8B-B14F-4D97-AF65-F5344CB8AC3E}">
        <p14:creationId xmlns:p14="http://schemas.microsoft.com/office/powerpoint/2010/main" val="3217891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DDCAE06-34C6-474F-AB25-371D5764B484}"/>
              </a:ext>
            </a:extLst>
          </p:cNvPr>
          <p:cNvSpPr>
            <a:spLocks noGrp="1"/>
          </p:cNvSpPr>
          <p:nvPr>
            <p:ph type="title"/>
          </p:nvPr>
        </p:nvSpPr>
        <p:spPr/>
        <p:txBody>
          <a:bodyPr/>
          <a:lstStyle/>
          <a:p>
            <a:r>
              <a:rPr lang="cs-CZ" dirty="0" err="1"/>
              <a:t>Neural</a:t>
            </a:r>
            <a:r>
              <a:rPr lang="cs-CZ" dirty="0"/>
              <a:t> tube </a:t>
            </a:r>
            <a:r>
              <a:rPr lang="cs-CZ" dirty="0" err="1"/>
              <a:t>wall</a:t>
            </a:r>
            <a:r>
              <a:rPr lang="cs-CZ" dirty="0"/>
              <a:t> </a:t>
            </a:r>
            <a:r>
              <a:rPr lang="cs-CZ" dirty="0" err="1"/>
              <a:t>histogenesis</a:t>
            </a:r>
            <a:endParaRPr lang="en-US" dirty="0"/>
          </a:p>
        </p:txBody>
      </p:sp>
      <p:sp>
        <p:nvSpPr>
          <p:cNvPr id="5" name="Zástupný symbol pro číslo snímku 4">
            <a:extLst>
              <a:ext uri="{FF2B5EF4-FFF2-40B4-BE49-F238E27FC236}">
                <a16:creationId xmlns:a16="http://schemas.microsoft.com/office/drawing/2014/main" id="{CED3A560-B9CA-48D5-A14E-BA1A2772A8EB}"/>
              </a:ext>
            </a:extLst>
          </p:cNvPr>
          <p:cNvSpPr>
            <a:spLocks noGrp="1"/>
          </p:cNvSpPr>
          <p:nvPr>
            <p:ph type="sldNum" sz="quarter" idx="12"/>
          </p:nvPr>
        </p:nvSpPr>
        <p:spPr/>
        <p:txBody>
          <a:bodyPr/>
          <a:lstStyle/>
          <a:p>
            <a:fld id="{452BC3EA-E2EC-40AA-BF67-C4C476FA0C99}" type="slidenum">
              <a:rPr lang="cs-CZ" smtClean="0"/>
              <a:t>10</a:t>
            </a:fld>
            <a:endParaRPr lang="cs-CZ"/>
          </a:p>
        </p:txBody>
      </p:sp>
      <p:pic>
        <p:nvPicPr>
          <p:cNvPr id="7" name="Obrázek 6">
            <a:extLst>
              <a:ext uri="{FF2B5EF4-FFF2-40B4-BE49-F238E27FC236}">
                <a16:creationId xmlns:a16="http://schemas.microsoft.com/office/drawing/2014/main" id="{0AD698FC-3760-4F81-BB34-C35CE84CA47E}"/>
              </a:ext>
            </a:extLst>
          </p:cNvPr>
          <p:cNvPicPr>
            <a:picLocks noChangeAspect="1"/>
          </p:cNvPicPr>
          <p:nvPr/>
        </p:nvPicPr>
        <p:blipFill rotWithShape="1">
          <a:blip r:embed="rId2">
            <a:extLst>
              <a:ext uri="{28A0092B-C50C-407E-A947-70E740481C1C}">
                <a14:useLocalDpi xmlns:a14="http://schemas.microsoft.com/office/drawing/2010/main" val="0"/>
              </a:ext>
            </a:extLst>
          </a:blip>
          <a:srcRect l="37980" t="14263" r="4778" b="2641"/>
          <a:stretch/>
        </p:blipFill>
        <p:spPr>
          <a:xfrm>
            <a:off x="7319404" y="1835252"/>
            <a:ext cx="3836276" cy="4176665"/>
          </a:xfrm>
          <a:prstGeom prst="rect">
            <a:avLst/>
          </a:prstGeom>
        </p:spPr>
      </p:pic>
      <p:sp>
        <p:nvSpPr>
          <p:cNvPr id="8" name="Zástupný obsah 2">
            <a:extLst>
              <a:ext uri="{FF2B5EF4-FFF2-40B4-BE49-F238E27FC236}">
                <a16:creationId xmlns:a16="http://schemas.microsoft.com/office/drawing/2014/main" id="{DB9FF8E0-8977-4891-9118-7444560E2B9B}"/>
              </a:ext>
            </a:extLst>
          </p:cNvPr>
          <p:cNvSpPr txBox="1">
            <a:spLocks/>
          </p:cNvSpPr>
          <p:nvPr/>
        </p:nvSpPr>
        <p:spPr>
          <a:xfrm>
            <a:off x="1097279" y="1809782"/>
            <a:ext cx="5794587" cy="37544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Differentiation</a:t>
            </a:r>
            <a:r>
              <a:rPr lang="cs-CZ" sz="1600" dirty="0"/>
              <a:t> </a:t>
            </a:r>
            <a:r>
              <a:rPr lang="cs-CZ" sz="1600" dirty="0" err="1"/>
              <a:t>of</a:t>
            </a:r>
            <a:r>
              <a:rPr lang="cs-CZ" sz="1600" dirty="0"/>
              <a:t> </a:t>
            </a:r>
            <a:r>
              <a:rPr lang="cs-CZ" sz="1600" dirty="0" err="1"/>
              <a:t>neural</a:t>
            </a:r>
            <a:r>
              <a:rPr lang="cs-CZ" sz="1600" dirty="0"/>
              <a:t> tube </a:t>
            </a:r>
            <a:r>
              <a:rPr lang="cs-CZ" sz="1600" dirty="0" err="1"/>
              <a:t>cells</a:t>
            </a:r>
            <a:r>
              <a:rPr lang="cs-CZ" sz="1600" dirty="0"/>
              <a:t> – </a:t>
            </a:r>
            <a:r>
              <a:rPr lang="cs-CZ" sz="1600" dirty="0" err="1"/>
              <a:t>from</a:t>
            </a:r>
            <a:r>
              <a:rPr lang="cs-CZ" sz="1600" dirty="0"/>
              <a:t> </a:t>
            </a:r>
            <a:r>
              <a:rPr lang="cs-CZ" sz="1600" dirty="0" err="1"/>
              <a:t>germinal</a:t>
            </a:r>
            <a:r>
              <a:rPr lang="cs-CZ" sz="1600" dirty="0"/>
              <a:t> </a:t>
            </a:r>
            <a:r>
              <a:rPr lang="cs-CZ" sz="1600" dirty="0" err="1"/>
              <a:t>neuroepithelium</a:t>
            </a:r>
            <a:endParaRPr lang="cs-CZ" sz="1200" dirty="0"/>
          </a:p>
        </p:txBody>
      </p:sp>
      <p:sp>
        <p:nvSpPr>
          <p:cNvPr id="9" name="Zástupný obsah 2">
            <a:extLst>
              <a:ext uri="{FF2B5EF4-FFF2-40B4-BE49-F238E27FC236}">
                <a16:creationId xmlns:a16="http://schemas.microsoft.com/office/drawing/2014/main" id="{AAC2DD34-0807-44F3-AF93-D16C405E637B}"/>
              </a:ext>
            </a:extLst>
          </p:cNvPr>
          <p:cNvSpPr txBox="1">
            <a:spLocks/>
          </p:cNvSpPr>
          <p:nvPr/>
        </p:nvSpPr>
        <p:spPr>
          <a:xfrm>
            <a:off x="1097280" y="2258477"/>
            <a:ext cx="5659120" cy="117052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Neuroblast</a:t>
            </a:r>
            <a:r>
              <a:rPr lang="cs-CZ" sz="1600" dirty="0"/>
              <a:t> </a:t>
            </a:r>
            <a:r>
              <a:rPr lang="cs-CZ" sz="1600" dirty="0" err="1"/>
              <a:t>lineage</a:t>
            </a:r>
            <a:r>
              <a:rPr lang="cs-CZ" sz="1600" dirty="0"/>
              <a:t> – </a:t>
            </a:r>
            <a:r>
              <a:rPr lang="cs-CZ" sz="1600" dirty="0" err="1"/>
              <a:t>development</a:t>
            </a:r>
            <a:r>
              <a:rPr lang="cs-CZ" sz="1600" dirty="0"/>
              <a:t> </a:t>
            </a:r>
            <a:r>
              <a:rPr lang="cs-CZ" sz="1600" dirty="0" err="1"/>
              <a:t>of</a:t>
            </a:r>
            <a:r>
              <a:rPr lang="cs-CZ" sz="1600" dirty="0"/>
              <a:t> </a:t>
            </a:r>
            <a:r>
              <a:rPr lang="cs-CZ" sz="1600" dirty="0" err="1"/>
              <a:t>neurons</a:t>
            </a:r>
            <a:endParaRPr lang="cs-CZ" sz="1600" dirty="0"/>
          </a:p>
          <a:p>
            <a:pPr lvl="1">
              <a:buSzPct val="50000"/>
              <a:buFont typeface="Courier New" panose="02070309020205020404" pitchFamily="49" charset="0"/>
              <a:buChar char="o"/>
            </a:pPr>
            <a:r>
              <a:rPr lang="cs-CZ" sz="1000" dirty="0" err="1"/>
              <a:t>Apolar</a:t>
            </a:r>
            <a:r>
              <a:rPr lang="cs-CZ" sz="1000" dirty="0"/>
              <a:t> </a:t>
            </a:r>
            <a:r>
              <a:rPr lang="cs-CZ" sz="1000" dirty="0" err="1"/>
              <a:t>neuroblast</a:t>
            </a:r>
            <a:r>
              <a:rPr lang="cs-CZ" sz="1000" dirty="0"/>
              <a:t> – </a:t>
            </a:r>
            <a:r>
              <a:rPr lang="cs-CZ" sz="1000" dirty="0" err="1"/>
              <a:t>progenitor</a:t>
            </a:r>
            <a:r>
              <a:rPr lang="cs-CZ" sz="1000" dirty="0"/>
              <a:t> </a:t>
            </a:r>
            <a:r>
              <a:rPr lang="cs-CZ" sz="1000" dirty="0" err="1"/>
              <a:t>without</a:t>
            </a:r>
            <a:r>
              <a:rPr lang="cs-CZ" sz="1000" dirty="0"/>
              <a:t> </a:t>
            </a:r>
            <a:r>
              <a:rPr lang="cs-CZ" sz="1000" dirty="0" err="1"/>
              <a:t>protrusions</a:t>
            </a:r>
            <a:endParaRPr lang="cs-CZ" sz="1000" dirty="0"/>
          </a:p>
          <a:p>
            <a:pPr lvl="1">
              <a:buSzPct val="50000"/>
              <a:buFont typeface="Courier New" panose="02070309020205020404" pitchFamily="49" charset="0"/>
              <a:buChar char="o"/>
            </a:pPr>
            <a:r>
              <a:rPr lang="cs-CZ" sz="1000" dirty="0" err="1"/>
              <a:t>Bipolar</a:t>
            </a:r>
            <a:r>
              <a:rPr lang="cs-CZ" sz="1000" dirty="0"/>
              <a:t> </a:t>
            </a:r>
            <a:r>
              <a:rPr lang="cs-CZ" sz="1000" dirty="0" err="1"/>
              <a:t>neuroblast</a:t>
            </a:r>
            <a:r>
              <a:rPr lang="cs-CZ" sz="1000" dirty="0"/>
              <a:t> – </a:t>
            </a:r>
            <a:r>
              <a:rPr lang="cs-CZ" sz="1000" dirty="0" err="1"/>
              <a:t>formation</a:t>
            </a:r>
            <a:r>
              <a:rPr lang="cs-CZ" sz="1000" dirty="0"/>
              <a:t> </a:t>
            </a:r>
            <a:r>
              <a:rPr lang="cs-CZ" sz="1000" dirty="0" err="1"/>
              <a:t>of</a:t>
            </a:r>
            <a:r>
              <a:rPr lang="cs-CZ" sz="1000" dirty="0"/>
              <a:t> </a:t>
            </a:r>
            <a:r>
              <a:rPr lang="cs-CZ" sz="1000" dirty="0" err="1"/>
              <a:t>two</a:t>
            </a:r>
            <a:r>
              <a:rPr lang="cs-CZ" sz="1000" dirty="0"/>
              <a:t> </a:t>
            </a:r>
            <a:r>
              <a:rPr lang="cs-CZ" sz="1000" dirty="0" err="1"/>
              <a:t>protrusions</a:t>
            </a:r>
            <a:endParaRPr lang="cs-CZ" sz="1000" dirty="0"/>
          </a:p>
          <a:p>
            <a:pPr lvl="1">
              <a:buSzPct val="50000"/>
              <a:buFont typeface="Courier New" panose="02070309020205020404" pitchFamily="49" charset="0"/>
              <a:buChar char="o"/>
            </a:pPr>
            <a:r>
              <a:rPr lang="cs-CZ" sz="1000" dirty="0" err="1"/>
              <a:t>Unipolar</a:t>
            </a:r>
            <a:r>
              <a:rPr lang="cs-CZ" sz="1000" dirty="0"/>
              <a:t> </a:t>
            </a:r>
            <a:r>
              <a:rPr lang="cs-CZ" sz="1000" dirty="0" err="1"/>
              <a:t>neuroblast</a:t>
            </a:r>
            <a:r>
              <a:rPr lang="cs-CZ" sz="1000" dirty="0"/>
              <a:t> – </a:t>
            </a:r>
            <a:r>
              <a:rPr lang="cs-CZ" sz="1000" dirty="0" err="1"/>
              <a:t>one</a:t>
            </a:r>
            <a:r>
              <a:rPr lang="cs-CZ" sz="1000" dirty="0"/>
              <a:t> </a:t>
            </a:r>
            <a:r>
              <a:rPr lang="cs-CZ" sz="1000" dirty="0" err="1"/>
              <a:t>protrusion</a:t>
            </a:r>
            <a:endParaRPr lang="cs-CZ" sz="1000" dirty="0"/>
          </a:p>
          <a:p>
            <a:pPr lvl="1">
              <a:buSzPct val="50000"/>
              <a:buFont typeface="Courier New" panose="02070309020205020404" pitchFamily="49" charset="0"/>
              <a:buChar char="o"/>
            </a:pPr>
            <a:r>
              <a:rPr lang="cs-CZ" sz="1000" dirty="0"/>
              <a:t>Neuron – </a:t>
            </a:r>
            <a:r>
              <a:rPr lang="cs-CZ" sz="1000" dirty="0" err="1"/>
              <a:t>formation</a:t>
            </a:r>
            <a:r>
              <a:rPr lang="cs-CZ" sz="1000" dirty="0"/>
              <a:t> </a:t>
            </a:r>
            <a:r>
              <a:rPr lang="cs-CZ" sz="1000" dirty="0" err="1"/>
              <a:t>of</a:t>
            </a:r>
            <a:r>
              <a:rPr lang="cs-CZ" sz="1000" dirty="0"/>
              <a:t> </a:t>
            </a:r>
            <a:r>
              <a:rPr lang="cs-CZ" sz="1000" dirty="0" err="1"/>
              <a:t>one</a:t>
            </a:r>
            <a:r>
              <a:rPr lang="cs-CZ" sz="1000" dirty="0"/>
              <a:t> axon, </a:t>
            </a:r>
            <a:r>
              <a:rPr lang="cs-CZ" sz="1000" dirty="0" err="1"/>
              <a:t>development</a:t>
            </a:r>
            <a:r>
              <a:rPr lang="cs-CZ" sz="1000" dirty="0"/>
              <a:t> </a:t>
            </a:r>
            <a:r>
              <a:rPr lang="cs-CZ" sz="1000" dirty="0" err="1"/>
              <a:t>of</a:t>
            </a:r>
            <a:r>
              <a:rPr lang="cs-CZ" sz="1000" dirty="0"/>
              <a:t> </a:t>
            </a:r>
            <a:r>
              <a:rPr lang="cs-CZ" sz="1000" dirty="0" err="1"/>
              <a:t>dendrites</a:t>
            </a:r>
            <a:endParaRPr lang="cs-CZ" sz="1000" dirty="0"/>
          </a:p>
        </p:txBody>
      </p:sp>
      <p:sp>
        <p:nvSpPr>
          <p:cNvPr id="10" name="Zástupný obsah 2">
            <a:extLst>
              <a:ext uri="{FF2B5EF4-FFF2-40B4-BE49-F238E27FC236}">
                <a16:creationId xmlns:a16="http://schemas.microsoft.com/office/drawing/2014/main" id="{C637FC23-5E66-4417-AC47-1FA7A8497220}"/>
              </a:ext>
            </a:extLst>
          </p:cNvPr>
          <p:cNvSpPr txBox="1">
            <a:spLocks/>
          </p:cNvSpPr>
          <p:nvPr/>
        </p:nvSpPr>
        <p:spPr>
          <a:xfrm>
            <a:off x="1097280" y="3548137"/>
            <a:ext cx="5659120" cy="111851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Glioblast</a:t>
            </a:r>
            <a:r>
              <a:rPr lang="cs-CZ" sz="1600" dirty="0"/>
              <a:t> </a:t>
            </a:r>
            <a:r>
              <a:rPr lang="cs-CZ" sz="1600" dirty="0" err="1"/>
              <a:t>lineage</a:t>
            </a:r>
            <a:r>
              <a:rPr lang="cs-CZ" sz="1600" dirty="0"/>
              <a:t> – </a:t>
            </a:r>
            <a:r>
              <a:rPr lang="cs-CZ" sz="1600" dirty="0" err="1"/>
              <a:t>development</a:t>
            </a:r>
            <a:r>
              <a:rPr lang="cs-CZ" sz="1600" dirty="0"/>
              <a:t> </a:t>
            </a:r>
            <a:r>
              <a:rPr lang="cs-CZ" sz="1600" dirty="0" err="1"/>
              <a:t>of</a:t>
            </a:r>
            <a:r>
              <a:rPr lang="cs-CZ" sz="1600" dirty="0"/>
              <a:t> </a:t>
            </a:r>
            <a:r>
              <a:rPr lang="cs-CZ" sz="1600" dirty="0" err="1"/>
              <a:t>supporting</a:t>
            </a:r>
            <a:r>
              <a:rPr lang="cs-CZ" sz="1600" dirty="0"/>
              <a:t> </a:t>
            </a:r>
            <a:r>
              <a:rPr lang="cs-CZ" sz="1600" dirty="0" err="1"/>
              <a:t>cells</a:t>
            </a:r>
            <a:endParaRPr lang="cs-CZ" sz="1600" dirty="0"/>
          </a:p>
          <a:p>
            <a:pPr lvl="1">
              <a:buSzPct val="50000"/>
              <a:buFont typeface="Courier New" panose="02070309020205020404" pitchFamily="49" charset="0"/>
              <a:buChar char="o"/>
            </a:pPr>
            <a:r>
              <a:rPr lang="cs-CZ" sz="1000" dirty="0" err="1"/>
              <a:t>Spongioblast</a:t>
            </a:r>
            <a:r>
              <a:rPr lang="cs-CZ" sz="1000" dirty="0"/>
              <a:t> – </a:t>
            </a:r>
            <a:r>
              <a:rPr lang="cs-CZ" sz="1000" dirty="0" err="1"/>
              <a:t>glial</a:t>
            </a:r>
            <a:r>
              <a:rPr lang="cs-CZ" sz="1000" dirty="0"/>
              <a:t> </a:t>
            </a:r>
            <a:r>
              <a:rPr lang="cs-CZ" sz="1000" dirty="0" err="1"/>
              <a:t>cells</a:t>
            </a:r>
            <a:r>
              <a:rPr lang="cs-CZ" sz="1000" dirty="0"/>
              <a:t> </a:t>
            </a:r>
            <a:r>
              <a:rPr lang="cs-CZ" sz="1000" dirty="0" err="1"/>
              <a:t>progenitor</a:t>
            </a:r>
            <a:endParaRPr lang="cs-CZ" sz="1000" dirty="0"/>
          </a:p>
          <a:p>
            <a:pPr lvl="1">
              <a:buSzPct val="50000"/>
              <a:buFont typeface="Courier New" panose="02070309020205020404" pitchFamily="49" charset="0"/>
              <a:buChar char="o"/>
            </a:pPr>
            <a:r>
              <a:rPr lang="cs-CZ" sz="1000" dirty="0" err="1"/>
              <a:t>Astroblast</a:t>
            </a:r>
            <a:r>
              <a:rPr lang="cs-CZ" sz="1000" dirty="0"/>
              <a:t> – </a:t>
            </a:r>
            <a:r>
              <a:rPr lang="cs-CZ" sz="1000" dirty="0" err="1"/>
              <a:t>astrocytic</a:t>
            </a:r>
            <a:r>
              <a:rPr lang="cs-CZ" sz="1000" dirty="0"/>
              <a:t> </a:t>
            </a:r>
            <a:r>
              <a:rPr lang="cs-CZ" sz="1000" dirty="0" err="1"/>
              <a:t>progenitor</a:t>
            </a:r>
            <a:r>
              <a:rPr lang="cs-CZ" sz="1000" dirty="0"/>
              <a:t> (</a:t>
            </a:r>
            <a:r>
              <a:rPr lang="cs-CZ" sz="1000" dirty="0" err="1"/>
              <a:t>blood</a:t>
            </a:r>
            <a:r>
              <a:rPr lang="cs-CZ" sz="1000" dirty="0"/>
              <a:t>-brain </a:t>
            </a:r>
            <a:r>
              <a:rPr lang="cs-CZ" sz="1000" dirty="0" err="1"/>
              <a:t>barrier</a:t>
            </a:r>
            <a:r>
              <a:rPr lang="cs-CZ" sz="1000" dirty="0"/>
              <a:t>)</a:t>
            </a:r>
          </a:p>
          <a:p>
            <a:pPr lvl="1">
              <a:buSzPct val="50000"/>
              <a:buFont typeface="Courier New" panose="02070309020205020404" pitchFamily="49" charset="0"/>
              <a:buChar char="o"/>
            </a:pPr>
            <a:r>
              <a:rPr lang="cs-CZ" sz="1000" dirty="0" err="1"/>
              <a:t>Oligodendroblast</a:t>
            </a:r>
            <a:r>
              <a:rPr lang="cs-CZ" sz="1000" dirty="0"/>
              <a:t> – </a:t>
            </a:r>
            <a:r>
              <a:rPr lang="cs-CZ" sz="1000" dirty="0" err="1"/>
              <a:t>progenitor</a:t>
            </a:r>
            <a:r>
              <a:rPr lang="cs-CZ" sz="1000" dirty="0"/>
              <a:t> </a:t>
            </a:r>
            <a:r>
              <a:rPr lang="cs-CZ" sz="1000" dirty="0" err="1"/>
              <a:t>of</a:t>
            </a:r>
            <a:r>
              <a:rPr lang="cs-CZ" sz="1000" dirty="0"/>
              <a:t> </a:t>
            </a:r>
            <a:r>
              <a:rPr lang="cs-CZ" sz="1000" dirty="0" err="1"/>
              <a:t>oligodendroglia</a:t>
            </a:r>
            <a:r>
              <a:rPr lang="cs-CZ" sz="1000" dirty="0"/>
              <a:t> (CNS </a:t>
            </a:r>
            <a:r>
              <a:rPr lang="cs-CZ" sz="1000" dirty="0" err="1"/>
              <a:t>neurons</a:t>
            </a:r>
            <a:r>
              <a:rPr lang="cs-CZ" sz="1000" dirty="0"/>
              <a:t> </a:t>
            </a:r>
            <a:r>
              <a:rPr lang="cs-CZ" sz="1000" dirty="0" err="1"/>
              <a:t>myelination</a:t>
            </a:r>
            <a:r>
              <a:rPr lang="cs-CZ" sz="1000" dirty="0"/>
              <a:t>)</a:t>
            </a:r>
          </a:p>
        </p:txBody>
      </p:sp>
      <p:sp>
        <p:nvSpPr>
          <p:cNvPr id="11" name="Zástupný obsah 2">
            <a:extLst>
              <a:ext uri="{FF2B5EF4-FFF2-40B4-BE49-F238E27FC236}">
                <a16:creationId xmlns:a16="http://schemas.microsoft.com/office/drawing/2014/main" id="{50D9293C-9ED0-4EDA-9FAF-64F167CE39B9}"/>
              </a:ext>
            </a:extLst>
          </p:cNvPr>
          <p:cNvSpPr txBox="1">
            <a:spLocks/>
          </p:cNvSpPr>
          <p:nvPr/>
        </p:nvSpPr>
        <p:spPr>
          <a:xfrm>
            <a:off x="1097280" y="4739037"/>
            <a:ext cx="5659120" cy="82414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ependyma</a:t>
            </a:r>
            <a:r>
              <a:rPr lang="cs-CZ" sz="1600" dirty="0"/>
              <a:t> – </a:t>
            </a:r>
            <a:r>
              <a:rPr lang="cs-CZ" sz="1600" dirty="0" err="1"/>
              <a:t>epithelial</a:t>
            </a:r>
            <a:r>
              <a:rPr lang="cs-CZ" sz="1600" dirty="0"/>
              <a:t> </a:t>
            </a:r>
            <a:r>
              <a:rPr lang="cs-CZ" sz="1600" dirty="0" err="1"/>
              <a:t>cells</a:t>
            </a:r>
            <a:r>
              <a:rPr lang="cs-CZ" sz="1600" dirty="0"/>
              <a:t> </a:t>
            </a:r>
            <a:r>
              <a:rPr lang="cs-CZ" sz="1600" dirty="0" err="1"/>
              <a:t>forming</a:t>
            </a:r>
            <a:r>
              <a:rPr lang="cs-CZ" sz="1600" dirty="0"/>
              <a:t> </a:t>
            </a:r>
            <a:r>
              <a:rPr lang="cs-CZ" sz="1600" dirty="0" err="1"/>
              <a:t>neural</a:t>
            </a:r>
            <a:r>
              <a:rPr lang="cs-CZ" sz="1600" dirty="0"/>
              <a:t> tube </a:t>
            </a:r>
            <a:r>
              <a:rPr lang="cs-CZ" sz="1600" dirty="0" err="1"/>
              <a:t>lining</a:t>
            </a:r>
            <a:r>
              <a:rPr lang="cs-CZ" sz="1600" dirty="0"/>
              <a:t> → </a:t>
            </a:r>
            <a:r>
              <a:rPr lang="cs-CZ" sz="1600" dirty="0" err="1"/>
              <a:t>important</a:t>
            </a:r>
            <a:r>
              <a:rPr lang="cs-CZ" sz="1600" dirty="0"/>
              <a:t> </a:t>
            </a:r>
            <a:r>
              <a:rPr lang="cs-CZ" sz="1600" dirty="0" err="1"/>
              <a:t>for</a:t>
            </a:r>
            <a:r>
              <a:rPr lang="cs-CZ" sz="1600" dirty="0"/>
              <a:t> </a:t>
            </a:r>
            <a:r>
              <a:rPr lang="cs-CZ" sz="1600" dirty="0" err="1"/>
              <a:t>development</a:t>
            </a:r>
            <a:r>
              <a:rPr lang="cs-CZ" sz="1600" dirty="0"/>
              <a:t> </a:t>
            </a:r>
            <a:r>
              <a:rPr lang="cs-CZ" sz="1600" dirty="0" err="1"/>
              <a:t>of</a:t>
            </a:r>
            <a:r>
              <a:rPr lang="cs-CZ" sz="1600" dirty="0"/>
              <a:t> </a:t>
            </a:r>
            <a:r>
              <a:rPr lang="cs-CZ" sz="1600" dirty="0" err="1"/>
              <a:t>choroid</a:t>
            </a:r>
            <a:r>
              <a:rPr lang="cs-CZ" sz="1600" dirty="0"/>
              <a:t> plexus</a:t>
            </a:r>
            <a:endParaRPr lang="cs-CZ" sz="1200" dirty="0"/>
          </a:p>
        </p:txBody>
      </p:sp>
      <p:sp>
        <p:nvSpPr>
          <p:cNvPr id="12" name="Zástupný obsah 2">
            <a:extLst>
              <a:ext uri="{FF2B5EF4-FFF2-40B4-BE49-F238E27FC236}">
                <a16:creationId xmlns:a16="http://schemas.microsoft.com/office/drawing/2014/main" id="{4BED40CC-F202-4A41-9814-86D38ED4D0BD}"/>
              </a:ext>
            </a:extLst>
          </p:cNvPr>
          <p:cNvSpPr txBox="1">
            <a:spLocks/>
          </p:cNvSpPr>
          <p:nvPr/>
        </p:nvSpPr>
        <p:spPr>
          <a:xfrm>
            <a:off x="1097279" y="5672681"/>
            <a:ext cx="6222125" cy="46565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a:t>mesenchyme – </a:t>
            </a:r>
            <a:r>
              <a:rPr lang="cs-CZ" sz="1600" dirty="0" err="1"/>
              <a:t>microglia</a:t>
            </a:r>
            <a:r>
              <a:rPr lang="cs-CZ" sz="1600" dirty="0"/>
              <a:t> </a:t>
            </a:r>
            <a:r>
              <a:rPr lang="cs-CZ" sz="1600" dirty="0" err="1"/>
              <a:t>development</a:t>
            </a:r>
            <a:r>
              <a:rPr lang="cs-CZ" sz="1600" dirty="0"/>
              <a:t> (</a:t>
            </a:r>
            <a:r>
              <a:rPr lang="cs-CZ" sz="1600" dirty="0" err="1"/>
              <a:t>nervous</a:t>
            </a:r>
            <a:r>
              <a:rPr lang="cs-CZ" sz="1600" dirty="0"/>
              <a:t> </a:t>
            </a:r>
            <a:r>
              <a:rPr lang="cs-CZ" sz="1600" dirty="0" err="1"/>
              <a:t>system</a:t>
            </a:r>
            <a:r>
              <a:rPr lang="cs-CZ" sz="1600" dirty="0"/>
              <a:t> </a:t>
            </a:r>
            <a:r>
              <a:rPr lang="cs-CZ" sz="1600" dirty="0" err="1"/>
              <a:t>monocytic</a:t>
            </a:r>
            <a:r>
              <a:rPr lang="cs-CZ" sz="1600" dirty="0"/>
              <a:t> </a:t>
            </a:r>
            <a:r>
              <a:rPr lang="cs-CZ" sz="1600" dirty="0" err="1"/>
              <a:t>cells</a:t>
            </a:r>
            <a:r>
              <a:rPr lang="cs-CZ" sz="1600" dirty="0"/>
              <a:t>)</a:t>
            </a:r>
            <a:endParaRPr lang="cs-CZ" sz="1200" dirty="0"/>
          </a:p>
        </p:txBody>
      </p:sp>
    </p:spTree>
    <p:extLst>
      <p:ext uri="{BB962C8B-B14F-4D97-AF65-F5344CB8AC3E}">
        <p14:creationId xmlns:p14="http://schemas.microsoft.com/office/powerpoint/2010/main" val="12657175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Radial</a:t>
            </a:r>
            <a:r>
              <a:rPr lang="cs-CZ" dirty="0"/>
              <a:t> </a:t>
            </a:r>
            <a:r>
              <a:rPr lang="cs-CZ" dirty="0" err="1"/>
              <a:t>glia</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11</a:t>
            </a:fld>
            <a:endParaRPr lang="cs-CZ"/>
          </a:p>
        </p:txBody>
      </p:sp>
      <p:sp>
        <p:nvSpPr>
          <p:cNvPr id="6" name="Zástupný obsah 2">
            <a:extLst>
              <a:ext uri="{FF2B5EF4-FFF2-40B4-BE49-F238E27FC236}">
                <a16:creationId xmlns:a16="http://schemas.microsoft.com/office/drawing/2014/main" id="{4E5D3161-1B0C-433F-991F-5E84B7E2CACE}"/>
              </a:ext>
            </a:extLst>
          </p:cNvPr>
          <p:cNvSpPr txBox="1">
            <a:spLocks/>
          </p:cNvSpPr>
          <p:nvPr/>
        </p:nvSpPr>
        <p:spPr>
          <a:xfrm>
            <a:off x="1097280" y="1809782"/>
            <a:ext cx="5538910" cy="54411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endParaRPr lang="cs-CZ" sz="1200" dirty="0"/>
          </a:p>
        </p:txBody>
      </p:sp>
      <p:sp>
        <p:nvSpPr>
          <p:cNvPr id="7" name="Zástupný obsah 2">
            <a:extLst>
              <a:ext uri="{FF2B5EF4-FFF2-40B4-BE49-F238E27FC236}">
                <a16:creationId xmlns:a16="http://schemas.microsoft.com/office/drawing/2014/main" id="{4E5D3161-1B0C-433F-991F-5E84B7E2CACE}"/>
              </a:ext>
            </a:extLst>
          </p:cNvPr>
          <p:cNvSpPr txBox="1">
            <a:spLocks/>
          </p:cNvSpPr>
          <p:nvPr/>
        </p:nvSpPr>
        <p:spPr>
          <a:xfrm>
            <a:off x="1097280" y="1882204"/>
            <a:ext cx="5538910" cy="54411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specialized</a:t>
            </a:r>
            <a:r>
              <a:rPr lang="cs-CZ" sz="1600" dirty="0"/>
              <a:t> </a:t>
            </a:r>
            <a:r>
              <a:rPr lang="cs-CZ" sz="1600" dirty="0" err="1"/>
              <a:t>neural</a:t>
            </a:r>
            <a:r>
              <a:rPr lang="cs-CZ" sz="1600" dirty="0"/>
              <a:t> </a:t>
            </a:r>
            <a:r>
              <a:rPr lang="cs-CZ" sz="1600" dirty="0" err="1"/>
              <a:t>cells</a:t>
            </a:r>
            <a:r>
              <a:rPr lang="cs-CZ" sz="1600" dirty="0"/>
              <a:t> (</a:t>
            </a:r>
            <a:r>
              <a:rPr lang="cs-CZ" sz="1600" b="1" dirty="0" err="1"/>
              <a:t>bipolar</a:t>
            </a:r>
            <a:r>
              <a:rPr lang="cs-CZ" sz="1600" dirty="0"/>
              <a:t> </a:t>
            </a:r>
            <a:r>
              <a:rPr lang="cs-CZ" sz="1600" dirty="0" err="1"/>
              <a:t>morphology</a:t>
            </a:r>
            <a:r>
              <a:rPr lang="cs-CZ" sz="1600" dirty="0"/>
              <a:t> – </a:t>
            </a:r>
            <a:r>
              <a:rPr lang="cs-CZ" sz="1600" dirty="0" err="1"/>
              <a:t>similiarly</a:t>
            </a:r>
            <a:r>
              <a:rPr lang="cs-CZ" sz="1600" dirty="0"/>
              <a:t> to </a:t>
            </a:r>
            <a:r>
              <a:rPr lang="cs-CZ" sz="1600" dirty="0" err="1"/>
              <a:t>neuroepithelial</a:t>
            </a:r>
            <a:r>
              <a:rPr lang="cs-CZ" sz="1600" dirty="0"/>
              <a:t> </a:t>
            </a:r>
            <a:r>
              <a:rPr lang="cs-CZ" sz="1600" dirty="0" err="1"/>
              <a:t>cells</a:t>
            </a:r>
            <a:endParaRPr lang="cs-CZ" sz="1200" dirty="0"/>
          </a:p>
        </p:txBody>
      </p:sp>
      <p:sp>
        <p:nvSpPr>
          <p:cNvPr id="8" name="Zástupný obsah 2">
            <a:extLst>
              <a:ext uri="{FF2B5EF4-FFF2-40B4-BE49-F238E27FC236}">
                <a16:creationId xmlns:a16="http://schemas.microsoft.com/office/drawing/2014/main" id="{9EC2792C-2853-4289-A1D7-674A96A22721}"/>
              </a:ext>
            </a:extLst>
          </p:cNvPr>
          <p:cNvSpPr txBox="1">
            <a:spLocks/>
          </p:cNvSpPr>
          <p:nvPr/>
        </p:nvSpPr>
        <p:spPr>
          <a:xfrm>
            <a:off x="1097280" y="2541123"/>
            <a:ext cx="5538910" cy="57218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a:t>Long </a:t>
            </a:r>
            <a:r>
              <a:rPr lang="cs-CZ" sz="1600" b="1" dirty="0" err="1"/>
              <a:t>protrusions</a:t>
            </a:r>
            <a:r>
              <a:rPr lang="cs-CZ" sz="1600" b="1" dirty="0"/>
              <a:t> </a:t>
            </a:r>
            <a:r>
              <a:rPr lang="cs-CZ" sz="1600" dirty="0" err="1"/>
              <a:t>from</a:t>
            </a:r>
            <a:r>
              <a:rPr lang="cs-CZ" sz="1600" dirty="0"/>
              <a:t> </a:t>
            </a:r>
            <a:r>
              <a:rPr lang="cs-CZ" sz="1600" dirty="0" err="1"/>
              <a:t>ventricular</a:t>
            </a:r>
            <a:r>
              <a:rPr lang="cs-CZ" sz="1600" dirty="0"/>
              <a:t> </a:t>
            </a:r>
            <a:r>
              <a:rPr lang="cs-CZ" sz="1600" dirty="0" err="1"/>
              <a:t>zone</a:t>
            </a:r>
            <a:r>
              <a:rPr lang="cs-CZ" sz="1600" dirty="0"/>
              <a:t> (</a:t>
            </a:r>
            <a:r>
              <a:rPr lang="cs-CZ" sz="1600" dirty="0" err="1"/>
              <a:t>germinal</a:t>
            </a:r>
            <a:r>
              <a:rPr lang="cs-CZ" sz="1600" dirty="0"/>
              <a:t> </a:t>
            </a:r>
            <a:r>
              <a:rPr lang="cs-CZ" sz="1600" dirty="0" err="1"/>
              <a:t>epithelium</a:t>
            </a:r>
            <a:r>
              <a:rPr lang="cs-CZ" sz="1600" dirty="0"/>
              <a:t>) to </a:t>
            </a:r>
            <a:r>
              <a:rPr lang="cs-CZ" sz="1600" dirty="0" err="1"/>
              <a:t>marginal</a:t>
            </a:r>
            <a:r>
              <a:rPr lang="cs-CZ" sz="1600" dirty="0"/>
              <a:t> </a:t>
            </a:r>
            <a:r>
              <a:rPr lang="cs-CZ" sz="1600" dirty="0" err="1"/>
              <a:t>layer</a:t>
            </a:r>
            <a:endParaRPr lang="cs-CZ" sz="1200" dirty="0"/>
          </a:p>
        </p:txBody>
      </p:sp>
      <p:sp>
        <p:nvSpPr>
          <p:cNvPr id="9" name="Zástupný obsah 2">
            <a:extLst>
              <a:ext uri="{FF2B5EF4-FFF2-40B4-BE49-F238E27FC236}">
                <a16:creationId xmlns:a16="http://schemas.microsoft.com/office/drawing/2014/main" id="{9B38661A-1769-4DDE-A595-578D4EAFA0E9}"/>
              </a:ext>
            </a:extLst>
          </p:cNvPr>
          <p:cNvSpPr txBox="1">
            <a:spLocks/>
          </p:cNvSpPr>
          <p:nvPr/>
        </p:nvSpPr>
        <p:spPr>
          <a:xfrm>
            <a:off x="1097280" y="3257402"/>
            <a:ext cx="5538910" cy="57218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supporting</a:t>
            </a:r>
            <a:r>
              <a:rPr lang="cs-CZ" sz="1600" dirty="0"/>
              <a:t> </a:t>
            </a:r>
            <a:r>
              <a:rPr lang="cs-CZ" sz="1600" dirty="0" err="1"/>
              <a:t>cells</a:t>
            </a:r>
            <a:r>
              <a:rPr lang="cs-CZ" sz="1600" dirty="0"/>
              <a:t> </a:t>
            </a:r>
            <a:r>
              <a:rPr lang="cs-CZ" sz="1600" dirty="0" err="1"/>
              <a:t>for</a:t>
            </a:r>
            <a:r>
              <a:rPr lang="cs-CZ" sz="1600" dirty="0"/>
              <a:t> </a:t>
            </a:r>
            <a:r>
              <a:rPr lang="cs-CZ" sz="1600" b="1" dirty="0" err="1"/>
              <a:t>migration</a:t>
            </a:r>
            <a:r>
              <a:rPr lang="cs-CZ" sz="1600" dirty="0"/>
              <a:t> </a:t>
            </a:r>
            <a:r>
              <a:rPr lang="cs-CZ" sz="1600" dirty="0" err="1"/>
              <a:t>of</a:t>
            </a:r>
            <a:r>
              <a:rPr lang="cs-CZ" sz="1600" dirty="0"/>
              <a:t> </a:t>
            </a:r>
            <a:r>
              <a:rPr lang="cs-CZ" sz="1600" dirty="0" err="1"/>
              <a:t>immature</a:t>
            </a:r>
            <a:r>
              <a:rPr lang="cs-CZ" sz="1600" dirty="0"/>
              <a:t> </a:t>
            </a:r>
            <a:r>
              <a:rPr lang="cs-CZ" sz="1600" dirty="0" err="1"/>
              <a:t>neurons</a:t>
            </a:r>
            <a:r>
              <a:rPr lang="cs-CZ" sz="1600" dirty="0"/>
              <a:t> </a:t>
            </a:r>
            <a:r>
              <a:rPr lang="cs-CZ" sz="1600" dirty="0" err="1"/>
              <a:t>from</a:t>
            </a:r>
            <a:r>
              <a:rPr lang="cs-CZ" sz="1600" dirty="0"/>
              <a:t> </a:t>
            </a:r>
            <a:r>
              <a:rPr lang="cs-CZ" sz="1600" dirty="0" err="1"/>
              <a:t>germinal</a:t>
            </a:r>
            <a:r>
              <a:rPr lang="cs-CZ" sz="1600" dirty="0"/>
              <a:t> </a:t>
            </a:r>
            <a:r>
              <a:rPr lang="cs-CZ" sz="1600" dirty="0" err="1"/>
              <a:t>epithelium</a:t>
            </a:r>
            <a:r>
              <a:rPr lang="cs-CZ" sz="1600" dirty="0"/>
              <a:t> to </a:t>
            </a:r>
            <a:r>
              <a:rPr lang="cs-CZ" sz="1600" dirty="0" err="1"/>
              <a:t>marginal</a:t>
            </a:r>
            <a:r>
              <a:rPr lang="cs-CZ" sz="1600" dirty="0"/>
              <a:t> </a:t>
            </a:r>
            <a:r>
              <a:rPr lang="cs-CZ" sz="1600" dirty="0" err="1"/>
              <a:t>layers</a:t>
            </a:r>
            <a:r>
              <a:rPr lang="cs-CZ" sz="1600" dirty="0"/>
              <a:t> </a:t>
            </a:r>
            <a:r>
              <a:rPr lang="cs-CZ" sz="1600" dirty="0" err="1"/>
              <a:t>of</a:t>
            </a:r>
            <a:r>
              <a:rPr lang="cs-CZ" sz="1600" dirty="0"/>
              <a:t> </a:t>
            </a:r>
            <a:r>
              <a:rPr lang="cs-CZ" sz="1600" dirty="0" err="1"/>
              <a:t>developing</a:t>
            </a:r>
            <a:r>
              <a:rPr lang="cs-CZ" sz="1600" dirty="0"/>
              <a:t> </a:t>
            </a:r>
            <a:r>
              <a:rPr lang="cs-CZ" sz="1600" dirty="0" err="1"/>
              <a:t>epithelium</a:t>
            </a:r>
            <a:endParaRPr lang="cs-CZ" sz="1200" dirty="0"/>
          </a:p>
        </p:txBody>
      </p:sp>
      <p:sp>
        <p:nvSpPr>
          <p:cNvPr id="10" name="Zástupný obsah 2">
            <a:extLst>
              <a:ext uri="{FF2B5EF4-FFF2-40B4-BE49-F238E27FC236}">
                <a16:creationId xmlns:a16="http://schemas.microsoft.com/office/drawing/2014/main" id="{0F0A7460-A639-4F3A-9E23-09A27B42D312}"/>
              </a:ext>
            </a:extLst>
          </p:cNvPr>
          <p:cNvSpPr txBox="1">
            <a:spLocks/>
          </p:cNvSpPr>
          <p:nvPr/>
        </p:nvSpPr>
        <p:spPr>
          <a:xfrm>
            <a:off x="1097280" y="4096725"/>
            <a:ext cx="5538910" cy="89729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progenitor</a:t>
            </a:r>
            <a:r>
              <a:rPr lang="cs-CZ" sz="1600" dirty="0"/>
              <a:t> cell </a:t>
            </a:r>
            <a:r>
              <a:rPr lang="cs-CZ" sz="1600" dirty="0" err="1"/>
              <a:t>for</a:t>
            </a:r>
            <a:r>
              <a:rPr lang="cs-CZ" sz="1600" dirty="0"/>
              <a:t> </a:t>
            </a:r>
            <a:r>
              <a:rPr lang="cs-CZ" sz="1600" dirty="0" err="1"/>
              <a:t>development</a:t>
            </a:r>
            <a:r>
              <a:rPr lang="cs-CZ" sz="1600" dirty="0"/>
              <a:t> </a:t>
            </a:r>
            <a:r>
              <a:rPr lang="cs-CZ" sz="1600" dirty="0" err="1"/>
              <a:t>of</a:t>
            </a:r>
            <a:r>
              <a:rPr lang="cs-CZ" sz="1600" dirty="0"/>
              <a:t>:</a:t>
            </a:r>
          </a:p>
          <a:p>
            <a:pPr lvl="1">
              <a:buSzPct val="50000"/>
              <a:buFont typeface="Courier New" panose="02070309020205020404" pitchFamily="49" charset="0"/>
              <a:buChar char="o"/>
            </a:pPr>
            <a:r>
              <a:rPr lang="cs-CZ" sz="1400" dirty="0" err="1"/>
              <a:t>neurons</a:t>
            </a:r>
            <a:endParaRPr lang="cs-CZ" sz="1400" dirty="0"/>
          </a:p>
          <a:p>
            <a:pPr lvl="1">
              <a:buSzPct val="50000"/>
              <a:buFont typeface="Courier New" panose="02070309020205020404" pitchFamily="49" charset="0"/>
              <a:buChar char="o"/>
            </a:pPr>
            <a:r>
              <a:rPr lang="cs-CZ" sz="1400" dirty="0" err="1"/>
              <a:t>Glial</a:t>
            </a:r>
            <a:r>
              <a:rPr lang="cs-CZ" sz="1400" dirty="0"/>
              <a:t> </a:t>
            </a:r>
            <a:r>
              <a:rPr lang="cs-CZ" sz="1400" dirty="0" err="1"/>
              <a:t>cells</a:t>
            </a:r>
            <a:endParaRPr lang="cs-CZ" sz="1400" dirty="0"/>
          </a:p>
        </p:txBody>
      </p:sp>
      <p:sp>
        <p:nvSpPr>
          <p:cNvPr id="11" name="Zástupný obsah 2">
            <a:extLst>
              <a:ext uri="{FF2B5EF4-FFF2-40B4-BE49-F238E27FC236}">
                <a16:creationId xmlns:a16="http://schemas.microsoft.com/office/drawing/2014/main" id="{1E92A6BC-D8A1-4D7A-B271-A094D0EBDAFF}"/>
              </a:ext>
            </a:extLst>
          </p:cNvPr>
          <p:cNvSpPr txBox="1">
            <a:spLocks/>
          </p:cNvSpPr>
          <p:nvPr/>
        </p:nvSpPr>
        <p:spPr>
          <a:xfrm>
            <a:off x="1097280" y="5166245"/>
            <a:ext cx="5538910" cy="36512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important</a:t>
            </a:r>
            <a:r>
              <a:rPr lang="cs-CZ" sz="1600" dirty="0"/>
              <a:t> </a:t>
            </a:r>
            <a:r>
              <a:rPr lang="cs-CZ" sz="1600" dirty="0" err="1"/>
              <a:t>for</a:t>
            </a:r>
            <a:r>
              <a:rPr lang="cs-CZ" sz="1600" dirty="0"/>
              <a:t> </a:t>
            </a:r>
            <a:r>
              <a:rPr lang="cs-CZ" sz="1600" b="1" dirty="0" err="1"/>
              <a:t>differentiation</a:t>
            </a:r>
            <a:r>
              <a:rPr lang="cs-CZ" sz="1600" dirty="0"/>
              <a:t> </a:t>
            </a:r>
            <a:r>
              <a:rPr lang="cs-CZ" sz="1600" dirty="0" err="1"/>
              <a:t>of</a:t>
            </a:r>
            <a:r>
              <a:rPr lang="cs-CZ" sz="1600" dirty="0"/>
              <a:t> </a:t>
            </a:r>
            <a:r>
              <a:rPr lang="cs-CZ" sz="1600" dirty="0" err="1"/>
              <a:t>cells</a:t>
            </a:r>
            <a:r>
              <a:rPr lang="cs-CZ" sz="1600" dirty="0"/>
              <a:t> in </a:t>
            </a:r>
            <a:r>
              <a:rPr lang="cs-CZ" sz="1600" dirty="0" err="1"/>
              <a:t>specific</a:t>
            </a:r>
            <a:r>
              <a:rPr lang="cs-CZ" sz="1600" dirty="0"/>
              <a:t> CNS </a:t>
            </a:r>
            <a:r>
              <a:rPr lang="cs-CZ" sz="1600" dirty="0" err="1"/>
              <a:t>regions</a:t>
            </a:r>
            <a:endParaRPr lang="cs-CZ" sz="1200" dirty="0"/>
          </a:p>
        </p:txBody>
      </p:sp>
      <p:pic>
        <p:nvPicPr>
          <p:cNvPr id="12" name="Obrázek 11">
            <a:extLst>
              <a:ext uri="{FF2B5EF4-FFF2-40B4-BE49-F238E27FC236}">
                <a16:creationId xmlns:a16="http://schemas.microsoft.com/office/drawing/2014/main" id="{F9A5E63D-6390-45A7-9480-86A1229195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4096" y="2629192"/>
            <a:ext cx="4156018" cy="2364832"/>
          </a:xfrm>
          <a:prstGeom prst="rect">
            <a:avLst/>
          </a:prstGeom>
        </p:spPr>
      </p:pic>
    </p:spTree>
    <p:extLst>
      <p:ext uri="{BB962C8B-B14F-4D97-AF65-F5344CB8AC3E}">
        <p14:creationId xmlns:p14="http://schemas.microsoft.com/office/powerpoint/2010/main" val="29898168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96091" y="286603"/>
            <a:ext cx="11636830" cy="1450757"/>
          </a:xfrm>
        </p:spPr>
        <p:txBody>
          <a:bodyPr>
            <a:normAutofit/>
          </a:bodyPr>
          <a:lstStyle/>
          <a:p>
            <a:r>
              <a:rPr lang="cs-CZ" sz="4000" dirty="0"/>
              <a:t>Brain </a:t>
            </a:r>
            <a:r>
              <a:rPr lang="cs-CZ" sz="4000" dirty="0" err="1"/>
              <a:t>development</a:t>
            </a:r>
            <a:r>
              <a:rPr lang="cs-CZ" sz="4000" dirty="0"/>
              <a:t> </a:t>
            </a:r>
            <a:r>
              <a:rPr lang="cs-CZ" sz="4000" dirty="0" smtClean="0"/>
              <a:t>– </a:t>
            </a:r>
            <a:r>
              <a:rPr lang="cs-CZ" sz="4000" dirty="0" err="1" smtClean="0"/>
              <a:t>primary</a:t>
            </a:r>
            <a:r>
              <a:rPr lang="cs-CZ" sz="4000" dirty="0" smtClean="0"/>
              <a:t> </a:t>
            </a:r>
            <a:r>
              <a:rPr lang="cs-CZ" sz="4000" dirty="0"/>
              <a:t>brain </a:t>
            </a:r>
            <a:r>
              <a:rPr lang="cs-CZ" sz="4000" dirty="0" err="1"/>
              <a:t>vesicles</a:t>
            </a:r>
            <a:endParaRPr lang="cs-CZ" sz="4000"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12</a:t>
            </a:fld>
            <a:endParaRPr lang="cs-CZ"/>
          </a:p>
        </p:txBody>
      </p:sp>
      <p:sp>
        <p:nvSpPr>
          <p:cNvPr id="6" name="Zástupný obsah 2">
            <a:extLst>
              <a:ext uri="{FF2B5EF4-FFF2-40B4-BE49-F238E27FC236}">
                <a16:creationId xmlns:a16="http://schemas.microsoft.com/office/drawing/2014/main" id="{4E5D3161-1B0C-433F-991F-5E84B7E2CACE}"/>
              </a:ext>
            </a:extLst>
          </p:cNvPr>
          <p:cNvSpPr txBox="1">
            <a:spLocks/>
          </p:cNvSpPr>
          <p:nvPr/>
        </p:nvSpPr>
        <p:spPr>
          <a:xfrm>
            <a:off x="1097280" y="1809782"/>
            <a:ext cx="5538910" cy="52442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a:t>Brain </a:t>
            </a:r>
            <a:r>
              <a:rPr lang="cs-CZ" sz="1600" dirty="0" err="1"/>
              <a:t>development</a:t>
            </a:r>
            <a:r>
              <a:rPr lang="cs-CZ" sz="1600" dirty="0"/>
              <a:t> in </a:t>
            </a:r>
            <a:r>
              <a:rPr lang="cs-CZ" sz="1600" dirty="0" err="1"/>
              <a:t>cranial</a:t>
            </a:r>
            <a:r>
              <a:rPr lang="cs-CZ" sz="1600" dirty="0"/>
              <a:t> region – region </a:t>
            </a:r>
            <a:r>
              <a:rPr lang="cs-CZ" sz="1600" dirty="0" err="1"/>
              <a:t>of</a:t>
            </a:r>
            <a:r>
              <a:rPr lang="cs-CZ" sz="1600" dirty="0"/>
              <a:t> </a:t>
            </a:r>
            <a:r>
              <a:rPr lang="cs-CZ" sz="1600" dirty="0" err="1"/>
              <a:t>neural</a:t>
            </a:r>
            <a:r>
              <a:rPr lang="cs-CZ" sz="1600" dirty="0"/>
              <a:t> plate </a:t>
            </a:r>
            <a:r>
              <a:rPr lang="cs-CZ" sz="1600" b="1" dirty="0" err="1"/>
              <a:t>extension</a:t>
            </a:r>
            <a:endParaRPr lang="cs-CZ" sz="1200" b="1" dirty="0"/>
          </a:p>
        </p:txBody>
      </p:sp>
      <p:sp>
        <p:nvSpPr>
          <p:cNvPr id="7" name="Zástupný obsah 2">
            <a:extLst>
              <a:ext uri="{FF2B5EF4-FFF2-40B4-BE49-F238E27FC236}">
                <a16:creationId xmlns:a16="http://schemas.microsoft.com/office/drawing/2014/main" id="{4E5D3161-1B0C-433F-991F-5E84B7E2CACE}"/>
              </a:ext>
            </a:extLst>
          </p:cNvPr>
          <p:cNvSpPr txBox="1">
            <a:spLocks/>
          </p:cNvSpPr>
          <p:nvPr/>
        </p:nvSpPr>
        <p:spPr>
          <a:xfrm>
            <a:off x="1097280" y="4413884"/>
            <a:ext cx="5538910" cy="98138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Formation</a:t>
            </a:r>
            <a:r>
              <a:rPr lang="cs-CZ" sz="1600" dirty="0"/>
              <a:t> </a:t>
            </a:r>
            <a:r>
              <a:rPr lang="cs-CZ" sz="1600" dirty="0" err="1"/>
              <a:t>of</a:t>
            </a:r>
            <a:r>
              <a:rPr lang="cs-CZ" sz="1600" dirty="0"/>
              <a:t> 2 </a:t>
            </a:r>
            <a:r>
              <a:rPr lang="cs-CZ" sz="1600" b="1" dirty="0" err="1"/>
              <a:t>flexures</a:t>
            </a:r>
            <a:r>
              <a:rPr lang="cs-CZ" sz="1600" dirty="0"/>
              <a:t> </a:t>
            </a:r>
            <a:r>
              <a:rPr lang="cs-CZ" sz="1600" dirty="0" err="1"/>
              <a:t>of</a:t>
            </a:r>
            <a:r>
              <a:rPr lang="cs-CZ" sz="1600" dirty="0"/>
              <a:t> </a:t>
            </a:r>
            <a:r>
              <a:rPr lang="cs-CZ" sz="1600" dirty="0" err="1"/>
              <a:t>neural</a:t>
            </a:r>
            <a:r>
              <a:rPr lang="cs-CZ" sz="1600" dirty="0"/>
              <a:t> tube:</a:t>
            </a:r>
          </a:p>
          <a:p>
            <a:pPr lvl="1">
              <a:buSzPct val="50000"/>
              <a:buFont typeface="Courier New" panose="02070309020205020404" pitchFamily="49" charset="0"/>
              <a:buChar char="o"/>
            </a:pPr>
            <a:r>
              <a:rPr lang="cs-CZ" sz="1400" b="1" dirty="0" err="1"/>
              <a:t>Cervical</a:t>
            </a:r>
            <a:r>
              <a:rPr lang="cs-CZ" sz="1400" b="1" dirty="0"/>
              <a:t> </a:t>
            </a:r>
            <a:r>
              <a:rPr lang="cs-CZ" sz="1400" dirty="0"/>
              <a:t>– </a:t>
            </a:r>
            <a:r>
              <a:rPr lang="cs-CZ" sz="1400" dirty="0" err="1"/>
              <a:t>flexure</a:t>
            </a:r>
            <a:r>
              <a:rPr lang="cs-CZ" sz="1400" dirty="0"/>
              <a:t> </a:t>
            </a:r>
            <a:r>
              <a:rPr lang="cs-CZ" sz="1400" dirty="0" err="1"/>
              <a:t>between</a:t>
            </a:r>
            <a:r>
              <a:rPr lang="cs-CZ" sz="1400" dirty="0"/>
              <a:t> </a:t>
            </a:r>
            <a:r>
              <a:rPr lang="cs-CZ" sz="1400" dirty="0" err="1"/>
              <a:t>hindbrain</a:t>
            </a:r>
            <a:r>
              <a:rPr lang="cs-CZ" sz="1400" dirty="0"/>
              <a:t> and </a:t>
            </a:r>
            <a:r>
              <a:rPr lang="cs-CZ" sz="1400" dirty="0" err="1"/>
              <a:t>spinal</a:t>
            </a:r>
            <a:r>
              <a:rPr lang="cs-CZ" sz="1400" dirty="0"/>
              <a:t> </a:t>
            </a:r>
            <a:r>
              <a:rPr lang="cs-CZ" sz="1400" dirty="0" err="1"/>
              <a:t>cord</a:t>
            </a:r>
            <a:endParaRPr lang="cs-CZ" sz="1400" dirty="0"/>
          </a:p>
          <a:p>
            <a:pPr lvl="1">
              <a:buSzPct val="50000"/>
              <a:buFont typeface="Courier New" panose="02070309020205020404" pitchFamily="49" charset="0"/>
              <a:buChar char="o"/>
            </a:pPr>
            <a:r>
              <a:rPr lang="cs-CZ" sz="1400" b="1" dirty="0" err="1"/>
              <a:t>Cephalic</a:t>
            </a:r>
            <a:r>
              <a:rPr lang="cs-CZ" sz="1400" dirty="0"/>
              <a:t> – </a:t>
            </a:r>
            <a:r>
              <a:rPr lang="cs-CZ" sz="1400" dirty="0" err="1"/>
              <a:t>ventral</a:t>
            </a:r>
            <a:r>
              <a:rPr lang="cs-CZ" sz="1400" dirty="0"/>
              <a:t> </a:t>
            </a:r>
            <a:r>
              <a:rPr lang="cs-CZ" sz="1400" dirty="0" err="1"/>
              <a:t>flexure</a:t>
            </a:r>
            <a:r>
              <a:rPr lang="cs-CZ" sz="1400" dirty="0"/>
              <a:t> in </a:t>
            </a:r>
            <a:r>
              <a:rPr lang="cs-CZ" sz="1400" dirty="0" err="1"/>
              <a:t>the</a:t>
            </a:r>
            <a:r>
              <a:rPr lang="cs-CZ" sz="1400" dirty="0"/>
              <a:t> </a:t>
            </a:r>
            <a:r>
              <a:rPr lang="cs-CZ" sz="1400" dirty="0" err="1"/>
              <a:t>midbrain</a:t>
            </a:r>
            <a:r>
              <a:rPr lang="cs-CZ" sz="1400" dirty="0"/>
              <a:t> region</a:t>
            </a:r>
          </a:p>
        </p:txBody>
      </p:sp>
      <p:sp>
        <p:nvSpPr>
          <p:cNvPr id="8" name="Zástupný obsah 2">
            <a:extLst>
              <a:ext uri="{FF2B5EF4-FFF2-40B4-BE49-F238E27FC236}">
                <a16:creationId xmlns:a16="http://schemas.microsoft.com/office/drawing/2014/main" id="{FD7C4965-1956-48FD-82ED-1B9D231CB5D7}"/>
              </a:ext>
            </a:extLst>
          </p:cNvPr>
          <p:cNvSpPr txBox="1">
            <a:spLocks/>
          </p:cNvSpPr>
          <p:nvPr/>
        </p:nvSpPr>
        <p:spPr>
          <a:xfrm>
            <a:off x="1097280" y="2334206"/>
            <a:ext cx="5538910" cy="123737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From</a:t>
            </a:r>
            <a:r>
              <a:rPr lang="cs-CZ" sz="1600" dirty="0"/>
              <a:t> </a:t>
            </a:r>
            <a:r>
              <a:rPr lang="cs-CZ" sz="1600" dirty="0" err="1"/>
              <a:t>neural</a:t>
            </a:r>
            <a:r>
              <a:rPr lang="cs-CZ" sz="1600" dirty="0"/>
              <a:t> plate </a:t>
            </a:r>
            <a:r>
              <a:rPr lang="cs-CZ" sz="1600" dirty="0" err="1"/>
              <a:t>extension</a:t>
            </a:r>
            <a:r>
              <a:rPr lang="cs-CZ" sz="1600" dirty="0"/>
              <a:t>, 3 </a:t>
            </a:r>
            <a:r>
              <a:rPr lang="cs-CZ" sz="1600" b="1" dirty="0" err="1"/>
              <a:t>primary</a:t>
            </a:r>
            <a:r>
              <a:rPr lang="cs-CZ" sz="1600" b="1" dirty="0"/>
              <a:t> brain </a:t>
            </a:r>
            <a:r>
              <a:rPr lang="cs-CZ" sz="1600" b="1" dirty="0" err="1"/>
              <a:t>vesicles</a:t>
            </a:r>
            <a:r>
              <a:rPr lang="cs-CZ" sz="1600" b="1" dirty="0"/>
              <a:t> </a:t>
            </a:r>
            <a:r>
              <a:rPr lang="cs-CZ" sz="1600" dirty="0" err="1"/>
              <a:t>formed</a:t>
            </a:r>
            <a:r>
              <a:rPr lang="cs-CZ" sz="1600" dirty="0"/>
              <a:t>:</a:t>
            </a:r>
          </a:p>
          <a:p>
            <a:pPr lvl="1">
              <a:buSzPct val="50000"/>
              <a:buFont typeface="Courier New" panose="02070309020205020404" pitchFamily="49" charset="0"/>
              <a:buChar char="o"/>
            </a:pPr>
            <a:r>
              <a:rPr lang="cs-CZ" sz="1200" b="1" dirty="0" err="1">
                <a:solidFill>
                  <a:srgbClr val="A1AAAF"/>
                </a:solidFill>
              </a:rPr>
              <a:t>prosencephalon</a:t>
            </a:r>
            <a:r>
              <a:rPr lang="cs-CZ" sz="1200" dirty="0"/>
              <a:t> – </a:t>
            </a:r>
            <a:r>
              <a:rPr lang="cs-CZ" sz="1200" dirty="0" err="1"/>
              <a:t>forebrain</a:t>
            </a:r>
            <a:endParaRPr lang="cs-CZ" sz="1200" dirty="0"/>
          </a:p>
          <a:p>
            <a:pPr lvl="1">
              <a:buSzPct val="50000"/>
              <a:buFont typeface="Courier New" panose="02070309020205020404" pitchFamily="49" charset="0"/>
              <a:buChar char="o"/>
            </a:pPr>
            <a:r>
              <a:rPr lang="cs-CZ" sz="1200" b="1" dirty="0" err="1">
                <a:solidFill>
                  <a:srgbClr val="E8C14B"/>
                </a:solidFill>
              </a:rPr>
              <a:t>mesencephalon</a:t>
            </a:r>
            <a:r>
              <a:rPr lang="cs-CZ" sz="1200" dirty="0"/>
              <a:t> – </a:t>
            </a:r>
            <a:r>
              <a:rPr lang="cs-CZ" sz="1200" dirty="0" err="1"/>
              <a:t>midbrain</a:t>
            </a:r>
            <a:endParaRPr lang="cs-CZ" sz="1200" dirty="0"/>
          </a:p>
          <a:p>
            <a:pPr lvl="1">
              <a:buSzPct val="50000"/>
              <a:buFont typeface="Courier New" panose="02070309020205020404" pitchFamily="49" charset="0"/>
              <a:buChar char="o"/>
            </a:pPr>
            <a:r>
              <a:rPr lang="cs-CZ" sz="1200" b="1" dirty="0" err="1">
                <a:solidFill>
                  <a:srgbClr val="DC1F71"/>
                </a:solidFill>
              </a:rPr>
              <a:t>rhombencephalon</a:t>
            </a:r>
            <a:r>
              <a:rPr lang="cs-CZ" sz="1200" dirty="0"/>
              <a:t> – </a:t>
            </a:r>
            <a:r>
              <a:rPr lang="cs-CZ" sz="1200" dirty="0" err="1"/>
              <a:t>hindbrain</a:t>
            </a:r>
            <a:endParaRPr lang="cs-CZ" sz="1200" dirty="0"/>
          </a:p>
        </p:txBody>
      </p:sp>
      <p:sp>
        <p:nvSpPr>
          <p:cNvPr id="9" name="Zástupný obsah 2">
            <a:extLst>
              <a:ext uri="{FF2B5EF4-FFF2-40B4-BE49-F238E27FC236}">
                <a16:creationId xmlns:a16="http://schemas.microsoft.com/office/drawing/2014/main" id="{AE8BC8F5-889B-408F-B43A-E541BE3C7F69}"/>
              </a:ext>
            </a:extLst>
          </p:cNvPr>
          <p:cNvSpPr txBox="1">
            <a:spLocks/>
          </p:cNvSpPr>
          <p:nvPr/>
        </p:nvSpPr>
        <p:spPr>
          <a:xfrm>
            <a:off x="1097280" y="3828994"/>
            <a:ext cx="4998720" cy="32934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a:t>Brain </a:t>
            </a:r>
            <a:r>
              <a:rPr lang="cs-CZ" sz="1600" dirty="0" err="1"/>
              <a:t>compactness</a:t>
            </a:r>
            <a:r>
              <a:rPr lang="cs-CZ" sz="1600" dirty="0"/>
              <a:t> and </a:t>
            </a:r>
            <a:r>
              <a:rPr lang="cs-CZ" sz="1600" dirty="0" err="1"/>
              <a:t>small</a:t>
            </a:r>
            <a:r>
              <a:rPr lang="cs-CZ" sz="1600" dirty="0"/>
              <a:t> </a:t>
            </a:r>
            <a:r>
              <a:rPr lang="cs-CZ" sz="1600" dirty="0" err="1"/>
              <a:t>space</a:t>
            </a:r>
            <a:r>
              <a:rPr lang="cs-CZ" sz="1600" dirty="0"/>
              <a:t> </a:t>
            </a:r>
            <a:r>
              <a:rPr lang="cs-CZ" sz="1600" dirty="0" err="1"/>
              <a:t>for</a:t>
            </a:r>
            <a:r>
              <a:rPr lang="cs-CZ" sz="1600" dirty="0"/>
              <a:t> </a:t>
            </a:r>
            <a:r>
              <a:rPr lang="cs-CZ" sz="1600" dirty="0" err="1"/>
              <a:t>its</a:t>
            </a:r>
            <a:r>
              <a:rPr lang="cs-CZ" sz="1600" dirty="0"/>
              <a:t> </a:t>
            </a:r>
            <a:r>
              <a:rPr lang="cs-CZ" sz="1600" dirty="0" err="1"/>
              <a:t>development</a:t>
            </a:r>
            <a:r>
              <a:rPr lang="cs-CZ" sz="1600" dirty="0"/>
              <a:t> →</a:t>
            </a:r>
            <a:endParaRPr lang="cs-CZ" sz="1200" dirty="0"/>
          </a:p>
        </p:txBody>
      </p:sp>
      <p:pic>
        <p:nvPicPr>
          <p:cNvPr id="10" name="Obrázek 9">
            <a:extLst>
              <a:ext uri="{FF2B5EF4-FFF2-40B4-BE49-F238E27FC236}">
                <a16:creationId xmlns:a16="http://schemas.microsoft.com/office/drawing/2014/main" id="{BDB8D0F4-C03A-44E5-ABFB-FED489889293}"/>
              </a:ext>
            </a:extLst>
          </p:cNvPr>
          <p:cNvPicPr>
            <a:picLocks noChangeAspect="1"/>
          </p:cNvPicPr>
          <p:nvPr/>
        </p:nvPicPr>
        <p:blipFill rotWithShape="1">
          <a:blip r:embed="rId2">
            <a:extLst>
              <a:ext uri="{28A0092B-C50C-407E-A947-70E740481C1C}">
                <a14:useLocalDpi xmlns:a14="http://schemas.microsoft.com/office/drawing/2010/main" val="0"/>
              </a:ext>
            </a:extLst>
          </a:blip>
          <a:srcRect l="14664" t="10951" r="65086" b="6052"/>
          <a:stretch/>
        </p:blipFill>
        <p:spPr>
          <a:xfrm rot="16200000">
            <a:off x="8306623" y="1270969"/>
            <a:ext cx="1276302" cy="2563263"/>
          </a:xfrm>
          <a:prstGeom prst="rect">
            <a:avLst/>
          </a:prstGeom>
        </p:spPr>
      </p:pic>
      <p:grpSp>
        <p:nvGrpSpPr>
          <p:cNvPr id="17" name="Skupina 16">
            <a:extLst>
              <a:ext uri="{FF2B5EF4-FFF2-40B4-BE49-F238E27FC236}">
                <a16:creationId xmlns:a16="http://schemas.microsoft.com/office/drawing/2014/main" id="{D8C32B59-FDF1-49E7-93F4-C58939B4082D}"/>
              </a:ext>
            </a:extLst>
          </p:cNvPr>
          <p:cNvGrpSpPr/>
          <p:nvPr/>
        </p:nvGrpSpPr>
        <p:grpSpPr>
          <a:xfrm>
            <a:off x="6290188" y="3667249"/>
            <a:ext cx="4865492" cy="2366118"/>
            <a:chOff x="6290188" y="3667249"/>
            <a:chExt cx="4865492" cy="2366118"/>
          </a:xfrm>
        </p:grpSpPr>
        <p:pic>
          <p:nvPicPr>
            <p:cNvPr id="14" name="Obrázek 13">
              <a:extLst>
                <a:ext uri="{FF2B5EF4-FFF2-40B4-BE49-F238E27FC236}">
                  <a16:creationId xmlns:a16="http://schemas.microsoft.com/office/drawing/2014/main" id="{D625351D-D8FB-47EE-8786-99BACB5E846A}"/>
                </a:ext>
              </a:extLst>
            </p:cNvPr>
            <p:cNvPicPr>
              <a:picLocks noChangeAspect="1"/>
            </p:cNvPicPr>
            <p:nvPr/>
          </p:nvPicPr>
          <p:blipFill rotWithShape="1">
            <a:blip r:embed="rId3">
              <a:extLst>
                <a:ext uri="{28A0092B-C50C-407E-A947-70E740481C1C}">
                  <a14:useLocalDpi xmlns:a14="http://schemas.microsoft.com/office/drawing/2010/main" val="0"/>
                </a:ext>
              </a:extLst>
            </a:blip>
            <a:srcRect t="25794" r="60119" b="18821"/>
            <a:stretch/>
          </p:blipFill>
          <p:spPr>
            <a:xfrm>
              <a:off x="7234508" y="3667249"/>
              <a:ext cx="3921172" cy="1951320"/>
            </a:xfrm>
            <a:prstGeom prst="rect">
              <a:avLst/>
            </a:prstGeom>
          </p:spPr>
        </p:pic>
        <p:sp>
          <p:nvSpPr>
            <p:cNvPr id="11" name="TextovéPole 10">
              <a:extLst>
                <a:ext uri="{FF2B5EF4-FFF2-40B4-BE49-F238E27FC236}">
                  <a16:creationId xmlns:a16="http://schemas.microsoft.com/office/drawing/2014/main" id="{7B49BA56-4114-44BC-8CAC-8AA58AD23A79}"/>
                </a:ext>
              </a:extLst>
            </p:cNvPr>
            <p:cNvSpPr txBox="1"/>
            <p:nvPr/>
          </p:nvSpPr>
          <p:spPr>
            <a:xfrm>
              <a:off x="8299614" y="5771757"/>
              <a:ext cx="1290320" cy="261610"/>
            </a:xfrm>
            <a:prstGeom prst="rect">
              <a:avLst/>
            </a:prstGeom>
            <a:solidFill>
              <a:schemeClr val="bg1"/>
            </a:solidFill>
            <a:ln w="19050">
              <a:solidFill>
                <a:srgbClr val="7030A0"/>
              </a:solidFill>
            </a:ln>
          </p:spPr>
          <p:txBody>
            <a:bodyPr wrap="square" rtlCol="0">
              <a:spAutoFit/>
            </a:bodyPr>
            <a:lstStyle/>
            <a:p>
              <a:pPr algn="ctr"/>
              <a:r>
                <a:rPr lang="cs-CZ" sz="1100" dirty="0" err="1"/>
                <a:t>Cervical</a:t>
              </a:r>
              <a:r>
                <a:rPr lang="cs-CZ" sz="1100" dirty="0"/>
                <a:t> </a:t>
              </a:r>
              <a:r>
                <a:rPr lang="cs-CZ" sz="1100" dirty="0" err="1"/>
                <a:t>flexure</a:t>
              </a:r>
              <a:endParaRPr lang="en-US" sz="1100" dirty="0"/>
            </a:p>
          </p:txBody>
        </p:sp>
        <p:sp>
          <p:nvSpPr>
            <p:cNvPr id="12" name="TextovéPole 11">
              <a:extLst>
                <a:ext uri="{FF2B5EF4-FFF2-40B4-BE49-F238E27FC236}">
                  <a16:creationId xmlns:a16="http://schemas.microsoft.com/office/drawing/2014/main" id="{19012D20-8D37-45DC-820B-ACA185607FF7}"/>
                </a:ext>
              </a:extLst>
            </p:cNvPr>
            <p:cNvSpPr txBox="1"/>
            <p:nvPr/>
          </p:nvSpPr>
          <p:spPr>
            <a:xfrm>
              <a:off x="6290188" y="4729719"/>
              <a:ext cx="1299331" cy="261610"/>
            </a:xfrm>
            <a:prstGeom prst="rect">
              <a:avLst/>
            </a:prstGeom>
            <a:solidFill>
              <a:schemeClr val="bg1"/>
            </a:solidFill>
            <a:ln w="19050">
              <a:solidFill>
                <a:srgbClr val="7030A0"/>
              </a:solidFill>
            </a:ln>
          </p:spPr>
          <p:txBody>
            <a:bodyPr wrap="square" rtlCol="0">
              <a:spAutoFit/>
            </a:bodyPr>
            <a:lstStyle/>
            <a:p>
              <a:pPr algn="ctr"/>
              <a:r>
                <a:rPr lang="cs-CZ" sz="1100" dirty="0" err="1"/>
                <a:t>Cephalic</a:t>
              </a:r>
              <a:r>
                <a:rPr lang="cs-CZ" sz="1100" dirty="0"/>
                <a:t> </a:t>
              </a:r>
              <a:r>
                <a:rPr lang="cs-CZ" sz="1100" dirty="0" err="1"/>
                <a:t>flexure</a:t>
              </a:r>
              <a:endParaRPr lang="en-US" sz="1100" dirty="0"/>
            </a:p>
          </p:txBody>
        </p:sp>
        <p:cxnSp>
          <p:nvCxnSpPr>
            <p:cNvPr id="13" name="Přímá spojnice se šipkou 12">
              <a:extLst>
                <a:ext uri="{FF2B5EF4-FFF2-40B4-BE49-F238E27FC236}">
                  <a16:creationId xmlns:a16="http://schemas.microsoft.com/office/drawing/2014/main" id="{30DD5857-8C42-4086-A647-7068E231AE18}"/>
                </a:ext>
              </a:extLst>
            </p:cNvPr>
            <p:cNvCxnSpPr/>
            <p:nvPr/>
          </p:nvCxnSpPr>
          <p:spPr>
            <a:xfrm flipV="1">
              <a:off x="7589520" y="4180977"/>
              <a:ext cx="355600" cy="703899"/>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Přímá spojnice se šipkou 14">
              <a:extLst>
                <a:ext uri="{FF2B5EF4-FFF2-40B4-BE49-F238E27FC236}">
                  <a16:creationId xmlns:a16="http://schemas.microsoft.com/office/drawing/2014/main" id="{F2AE5698-443F-4CED-B1C2-BAE57404BB96}"/>
                </a:ext>
              </a:extLst>
            </p:cNvPr>
            <p:cNvCxnSpPr>
              <a:cxnSpLocks/>
            </p:cNvCxnSpPr>
            <p:nvPr/>
          </p:nvCxnSpPr>
          <p:spPr>
            <a:xfrm flipH="1" flipV="1">
              <a:off x="8412480" y="5262880"/>
              <a:ext cx="532294" cy="508878"/>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443010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61256" y="286603"/>
            <a:ext cx="11671663" cy="1450757"/>
          </a:xfrm>
        </p:spPr>
        <p:txBody>
          <a:bodyPr>
            <a:normAutofit/>
          </a:bodyPr>
          <a:lstStyle/>
          <a:p>
            <a:r>
              <a:rPr lang="cs-CZ" sz="4000" dirty="0"/>
              <a:t>Brain </a:t>
            </a:r>
            <a:r>
              <a:rPr lang="cs-CZ" sz="4000" dirty="0" err="1"/>
              <a:t>development</a:t>
            </a:r>
            <a:r>
              <a:rPr lang="cs-CZ" sz="4000" dirty="0"/>
              <a:t> </a:t>
            </a:r>
            <a:r>
              <a:rPr lang="cs-CZ" sz="4000" dirty="0" smtClean="0"/>
              <a:t>– </a:t>
            </a:r>
            <a:r>
              <a:rPr lang="cs-CZ" sz="4000" dirty="0" err="1" smtClean="0"/>
              <a:t>secondary</a:t>
            </a:r>
            <a:r>
              <a:rPr lang="cs-CZ" sz="4000" dirty="0" smtClean="0"/>
              <a:t> </a:t>
            </a:r>
            <a:r>
              <a:rPr lang="cs-CZ" sz="4000" dirty="0"/>
              <a:t>brain </a:t>
            </a:r>
            <a:r>
              <a:rPr lang="cs-CZ" sz="4000" dirty="0" err="1"/>
              <a:t>vesicles</a:t>
            </a:r>
            <a:endParaRPr lang="cs-CZ" sz="4000"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13</a:t>
            </a:fld>
            <a:endParaRPr lang="cs-CZ"/>
          </a:p>
        </p:txBody>
      </p:sp>
      <p:sp>
        <p:nvSpPr>
          <p:cNvPr id="6" name="Zástupný obsah 2">
            <a:extLst>
              <a:ext uri="{FF2B5EF4-FFF2-40B4-BE49-F238E27FC236}">
                <a16:creationId xmlns:a16="http://schemas.microsoft.com/office/drawing/2014/main" id="{4E5D3161-1B0C-433F-991F-5E84B7E2CACE}"/>
              </a:ext>
            </a:extLst>
          </p:cNvPr>
          <p:cNvSpPr txBox="1">
            <a:spLocks/>
          </p:cNvSpPr>
          <p:nvPr/>
        </p:nvSpPr>
        <p:spPr>
          <a:xfrm>
            <a:off x="1097280" y="1809782"/>
            <a:ext cx="5749834" cy="35399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a:t>3 </a:t>
            </a:r>
            <a:r>
              <a:rPr lang="cs-CZ" sz="1600" dirty="0" err="1"/>
              <a:t>primary</a:t>
            </a:r>
            <a:r>
              <a:rPr lang="cs-CZ" sz="1600" dirty="0"/>
              <a:t> </a:t>
            </a:r>
            <a:r>
              <a:rPr lang="cs-CZ" sz="1600" dirty="0" err="1"/>
              <a:t>vesicles</a:t>
            </a:r>
            <a:r>
              <a:rPr lang="cs-CZ" sz="1600" dirty="0"/>
              <a:t> </a:t>
            </a:r>
            <a:r>
              <a:rPr lang="cs-CZ" sz="1600" dirty="0" err="1"/>
              <a:t>transform</a:t>
            </a:r>
            <a:r>
              <a:rPr lang="cs-CZ" sz="1600" dirty="0"/>
              <a:t> to </a:t>
            </a:r>
            <a:r>
              <a:rPr lang="cs-CZ" sz="1600" b="1" dirty="0"/>
              <a:t>5 </a:t>
            </a:r>
            <a:r>
              <a:rPr lang="cs-CZ" sz="1600" b="1" dirty="0" err="1"/>
              <a:t>secondary</a:t>
            </a:r>
            <a:r>
              <a:rPr lang="cs-CZ" sz="1600" dirty="0"/>
              <a:t> brain </a:t>
            </a:r>
            <a:r>
              <a:rPr lang="cs-CZ" sz="1600" dirty="0" err="1"/>
              <a:t>vesicles</a:t>
            </a:r>
            <a:endParaRPr lang="cs-CZ" sz="1200" dirty="0"/>
          </a:p>
        </p:txBody>
      </p:sp>
      <p:sp>
        <p:nvSpPr>
          <p:cNvPr id="7" name="Zástupný obsah 2">
            <a:extLst>
              <a:ext uri="{FF2B5EF4-FFF2-40B4-BE49-F238E27FC236}">
                <a16:creationId xmlns:a16="http://schemas.microsoft.com/office/drawing/2014/main" id="{4E5D3161-1B0C-433F-991F-5E84B7E2CACE}"/>
              </a:ext>
            </a:extLst>
          </p:cNvPr>
          <p:cNvSpPr txBox="1">
            <a:spLocks/>
          </p:cNvSpPr>
          <p:nvPr/>
        </p:nvSpPr>
        <p:spPr>
          <a:xfrm>
            <a:off x="1097280" y="4312187"/>
            <a:ext cx="4561136" cy="98138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Rhombencephalon</a:t>
            </a:r>
            <a:endParaRPr lang="cs-CZ" sz="1600" b="1" dirty="0"/>
          </a:p>
          <a:p>
            <a:pPr lvl="1">
              <a:buSzPct val="50000"/>
              <a:buFont typeface="Courier New" panose="02070309020205020404" pitchFamily="49" charset="0"/>
              <a:buChar char="o"/>
            </a:pPr>
            <a:r>
              <a:rPr lang="cs-CZ" sz="1200" dirty="0" err="1"/>
              <a:t>Metencephalon</a:t>
            </a:r>
            <a:r>
              <a:rPr lang="cs-CZ" sz="1200" dirty="0"/>
              <a:t> – </a:t>
            </a:r>
            <a:r>
              <a:rPr lang="cs-CZ" sz="1200" dirty="0" err="1"/>
              <a:t>cranial</a:t>
            </a:r>
            <a:r>
              <a:rPr lang="cs-CZ" sz="1200" dirty="0"/>
              <a:t> part; pons </a:t>
            </a:r>
            <a:r>
              <a:rPr lang="cs-CZ" sz="1200" dirty="0" err="1"/>
              <a:t>Varoli</a:t>
            </a:r>
            <a:r>
              <a:rPr lang="cs-CZ" sz="1200" dirty="0"/>
              <a:t>, Cerebellum</a:t>
            </a:r>
          </a:p>
          <a:p>
            <a:pPr lvl="1">
              <a:buSzPct val="50000"/>
              <a:buFont typeface="Courier New" panose="02070309020205020404" pitchFamily="49" charset="0"/>
              <a:buChar char="o"/>
            </a:pPr>
            <a:r>
              <a:rPr lang="cs-CZ" sz="1200" dirty="0" err="1"/>
              <a:t>Myelencephalon</a:t>
            </a:r>
            <a:r>
              <a:rPr lang="cs-CZ" sz="1200" dirty="0"/>
              <a:t> – </a:t>
            </a:r>
            <a:r>
              <a:rPr lang="cs-CZ" sz="1200" dirty="0" err="1"/>
              <a:t>caudal</a:t>
            </a:r>
            <a:r>
              <a:rPr lang="cs-CZ" sz="1200" dirty="0"/>
              <a:t> part; </a:t>
            </a:r>
            <a:r>
              <a:rPr lang="cs-CZ" sz="1200" dirty="0" err="1"/>
              <a:t>Medulla</a:t>
            </a:r>
            <a:r>
              <a:rPr lang="cs-CZ" sz="1200" dirty="0"/>
              <a:t> </a:t>
            </a:r>
            <a:r>
              <a:rPr lang="cs-CZ" sz="1200" dirty="0" err="1"/>
              <a:t>oblongata</a:t>
            </a:r>
            <a:endParaRPr lang="cs-CZ" sz="1200" dirty="0"/>
          </a:p>
        </p:txBody>
      </p:sp>
      <p:sp>
        <p:nvSpPr>
          <p:cNvPr id="8" name="Zástupný obsah 2">
            <a:extLst>
              <a:ext uri="{FF2B5EF4-FFF2-40B4-BE49-F238E27FC236}">
                <a16:creationId xmlns:a16="http://schemas.microsoft.com/office/drawing/2014/main" id="{FD7C4965-1956-48FD-82ED-1B9D231CB5D7}"/>
              </a:ext>
            </a:extLst>
          </p:cNvPr>
          <p:cNvSpPr txBox="1">
            <a:spLocks/>
          </p:cNvSpPr>
          <p:nvPr/>
        </p:nvSpPr>
        <p:spPr>
          <a:xfrm>
            <a:off x="1097280" y="2334206"/>
            <a:ext cx="5040970" cy="98138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Prosencephalon</a:t>
            </a:r>
            <a:r>
              <a:rPr lang="cs-CZ" sz="1600" dirty="0"/>
              <a:t>:</a:t>
            </a:r>
          </a:p>
          <a:p>
            <a:pPr lvl="1">
              <a:buSzPct val="50000"/>
              <a:buFont typeface="Courier New" panose="02070309020205020404" pitchFamily="49" charset="0"/>
              <a:buChar char="o"/>
            </a:pPr>
            <a:r>
              <a:rPr lang="cs-CZ" sz="1200" dirty="0" err="1"/>
              <a:t>Telencephalon</a:t>
            </a:r>
            <a:r>
              <a:rPr lang="cs-CZ" sz="1200" dirty="0"/>
              <a:t> – </a:t>
            </a:r>
            <a:r>
              <a:rPr lang="cs-CZ" sz="1200" dirty="0" err="1"/>
              <a:t>cranial</a:t>
            </a:r>
            <a:r>
              <a:rPr lang="cs-CZ" sz="1200" dirty="0"/>
              <a:t> part; brain </a:t>
            </a:r>
            <a:r>
              <a:rPr lang="cs-CZ" sz="1200" dirty="0" err="1"/>
              <a:t>hemispheres</a:t>
            </a:r>
            <a:r>
              <a:rPr lang="cs-CZ" sz="1200" dirty="0"/>
              <a:t>, </a:t>
            </a:r>
            <a:r>
              <a:rPr lang="cs-CZ" sz="1200" dirty="0" err="1"/>
              <a:t>olfactory</a:t>
            </a:r>
            <a:r>
              <a:rPr lang="cs-CZ" sz="1200" dirty="0"/>
              <a:t> lobe</a:t>
            </a:r>
          </a:p>
          <a:p>
            <a:pPr lvl="1">
              <a:buSzPct val="50000"/>
              <a:buFont typeface="Courier New" panose="02070309020205020404" pitchFamily="49" charset="0"/>
              <a:buChar char="o"/>
            </a:pPr>
            <a:r>
              <a:rPr lang="cs-CZ" sz="1200" dirty="0" err="1"/>
              <a:t>Diencephalon</a:t>
            </a:r>
            <a:r>
              <a:rPr lang="cs-CZ" sz="1200" dirty="0"/>
              <a:t> – </a:t>
            </a:r>
            <a:r>
              <a:rPr lang="cs-CZ" sz="1200" dirty="0" err="1"/>
              <a:t>caudal</a:t>
            </a:r>
            <a:r>
              <a:rPr lang="cs-CZ" sz="1200" dirty="0"/>
              <a:t> part; </a:t>
            </a:r>
            <a:r>
              <a:rPr lang="cs-CZ" sz="1200" dirty="0" err="1"/>
              <a:t>eye</a:t>
            </a:r>
            <a:r>
              <a:rPr lang="cs-CZ" sz="1200" dirty="0"/>
              <a:t> </a:t>
            </a:r>
            <a:r>
              <a:rPr lang="cs-CZ" sz="1200" dirty="0" err="1"/>
              <a:t>cups</a:t>
            </a:r>
            <a:r>
              <a:rPr lang="cs-CZ" sz="1200" dirty="0"/>
              <a:t>, thalamus, </a:t>
            </a:r>
            <a:r>
              <a:rPr lang="cs-CZ" sz="1200" dirty="0" err="1"/>
              <a:t>neurohypophysis</a:t>
            </a:r>
            <a:r>
              <a:rPr lang="cs-CZ" sz="1200" dirty="0"/>
              <a:t>, </a:t>
            </a:r>
            <a:r>
              <a:rPr lang="cs-CZ" sz="1200" dirty="0" err="1"/>
              <a:t>epiphysis</a:t>
            </a:r>
            <a:endParaRPr lang="cs-CZ" sz="1200" dirty="0"/>
          </a:p>
        </p:txBody>
      </p:sp>
      <p:sp>
        <p:nvSpPr>
          <p:cNvPr id="9" name="Zástupný obsah 2">
            <a:extLst>
              <a:ext uri="{FF2B5EF4-FFF2-40B4-BE49-F238E27FC236}">
                <a16:creationId xmlns:a16="http://schemas.microsoft.com/office/drawing/2014/main" id="{AE8BC8F5-889B-408F-B43A-E541BE3C7F69}"/>
              </a:ext>
            </a:extLst>
          </p:cNvPr>
          <p:cNvSpPr txBox="1">
            <a:spLocks/>
          </p:cNvSpPr>
          <p:nvPr/>
        </p:nvSpPr>
        <p:spPr>
          <a:xfrm>
            <a:off x="1097280" y="3513556"/>
            <a:ext cx="4561136" cy="32934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Mesencephalon</a:t>
            </a:r>
            <a:r>
              <a:rPr lang="cs-CZ" sz="1600" dirty="0"/>
              <a:t> – no </a:t>
            </a:r>
            <a:r>
              <a:rPr lang="cs-CZ" sz="1600" dirty="0" err="1"/>
              <a:t>division</a:t>
            </a:r>
            <a:endParaRPr lang="cs-CZ" sz="1200" dirty="0"/>
          </a:p>
        </p:txBody>
      </p:sp>
      <p:grpSp>
        <p:nvGrpSpPr>
          <p:cNvPr id="3" name="Skupina 2"/>
          <p:cNvGrpSpPr/>
          <p:nvPr/>
        </p:nvGrpSpPr>
        <p:grpSpPr>
          <a:xfrm>
            <a:off x="6310263" y="2620594"/>
            <a:ext cx="5445707" cy="2444622"/>
            <a:chOff x="6310263" y="2620594"/>
            <a:chExt cx="5445707" cy="2444622"/>
          </a:xfrm>
        </p:grpSpPr>
        <p:pic>
          <p:nvPicPr>
            <p:cNvPr id="11" name="Obrázek 10">
              <a:extLst>
                <a:ext uri="{FF2B5EF4-FFF2-40B4-BE49-F238E27FC236}">
                  <a16:creationId xmlns:a16="http://schemas.microsoft.com/office/drawing/2014/main" id="{9F937292-6FE1-4B2A-91CF-F2FB4EEB31E3}"/>
                </a:ext>
              </a:extLst>
            </p:cNvPr>
            <p:cNvPicPr>
              <a:picLocks noChangeAspect="1"/>
            </p:cNvPicPr>
            <p:nvPr/>
          </p:nvPicPr>
          <p:blipFill rotWithShape="1">
            <a:blip r:embed="rId2">
              <a:extLst>
                <a:ext uri="{28A0092B-C50C-407E-A947-70E740481C1C}">
                  <a14:useLocalDpi xmlns:a14="http://schemas.microsoft.com/office/drawing/2010/main" val="0"/>
                </a:ext>
              </a:extLst>
            </a:blip>
            <a:srcRect l="45407" t="11543" b="20064"/>
            <a:stretch/>
          </p:blipFill>
          <p:spPr>
            <a:xfrm>
              <a:off x="6310263" y="2620594"/>
              <a:ext cx="5445707" cy="2444622"/>
            </a:xfrm>
            <a:prstGeom prst="rect">
              <a:avLst/>
            </a:prstGeom>
          </p:spPr>
        </p:pic>
        <p:sp>
          <p:nvSpPr>
            <p:cNvPr id="10" name="TextovéPole 9"/>
            <p:cNvSpPr txBox="1"/>
            <p:nvPr/>
          </p:nvSpPr>
          <p:spPr>
            <a:xfrm>
              <a:off x="9033115" y="2694091"/>
              <a:ext cx="1034335" cy="261610"/>
            </a:xfrm>
            <a:prstGeom prst="rect">
              <a:avLst/>
            </a:prstGeom>
            <a:solidFill>
              <a:schemeClr val="bg1"/>
            </a:solidFill>
            <a:ln>
              <a:noFill/>
            </a:ln>
          </p:spPr>
          <p:txBody>
            <a:bodyPr wrap="square" rtlCol="0">
              <a:spAutoFit/>
            </a:bodyPr>
            <a:lstStyle/>
            <a:p>
              <a:r>
                <a:rPr lang="cs-CZ" sz="1100" dirty="0" err="1"/>
                <a:t>hemispheres</a:t>
              </a:r>
              <a:endParaRPr lang="cs-CZ" sz="1100" dirty="0"/>
            </a:p>
          </p:txBody>
        </p:sp>
      </p:grpSp>
    </p:spTree>
    <p:extLst>
      <p:ext uri="{BB962C8B-B14F-4D97-AF65-F5344CB8AC3E}">
        <p14:creationId xmlns:p14="http://schemas.microsoft.com/office/powerpoint/2010/main" val="2393142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61257" y="642594"/>
            <a:ext cx="10863943" cy="1371600"/>
          </a:xfrm>
        </p:spPr>
        <p:txBody>
          <a:bodyPr>
            <a:normAutofit/>
          </a:bodyPr>
          <a:lstStyle/>
          <a:p>
            <a:r>
              <a:rPr lang="cs-CZ" dirty="0" err="1" smtClean="0"/>
              <a:t>Rhombencephalon</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14</a:t>
            </a:fld>
            <a:endParaRPr lang="cs-CZ"/>
          </a:p>
        </p:txBody>
      </p:sp>
      <p:sp>
        <p:nvSpPr>
          <p:cNvPr id="6" name="Zástupný obsah 2">
            <a:extLst>
              <a:ext uri="{FF2B5EF4-FFF2-40B4-BE49-F238E27FC236}">
                <a16:creationId xmlns:a16="http://schemas.microsoft.com/office/drawing/2014/main" id="{4E5D3161-1B0C-433F-991F-5E84B7E2CACE}"/>
              </a:ext>
            </a:extLst>
          </p:cNvPr>
          <p:cNvSpPr txBox="1">
            <a:spLocks/>
          </p:cNvSpPr>
          <p:nvPr/>
        </p:nvSpPr>
        <p:spPr>
          <a:xfrm>
            <a:off x="1097279" y="1809782"/>
            <a:ext cx="5901049" cy="67086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after</a:t>
            </a:r>
            <a:r>
              <a:rPr lang="cs-CZ" sz="1600" dirty="0"/>
              <a:t> </a:t>
            </a:r>
            <a:r>
              <a:rPr lang="cs-CZ" sz="1600" b="1" dirty="0" err="1"/>
              <a:t>neuropore</a:t>
            </a:r>
            <a:r>
              <a:rPr lang="cs-CZ" sz="1600" dirty="0"/>
              <a:t> </a:t>
            </a:r>
            <a:r>
              <a:rPr lang="cs-CZ" sz="1600" dirty="0" err="1"/>
              <a:t>closure</a:t>
            </a:r>
            <a:r>
              <a:rPr lang="cs-CZ" sz="1600" dirty="0"/>
              <a:t> – </a:t>
            </a:r>
            <a:r>
              <a:rPr lang="cs-CZ" sz="1600" b="1" dirty="0" err="1"/>
              <a:t>expansion</a:t>
            </a:r>
            <a:r>
              <a:rPr lang="cs-CZ" sz="1600" dirty="0"/>
              <a:t> </a:t>
            </a:r>
            <a:r>
              <a:rPr lang="cs-CZ" sz="1600" dirty="0" err="1"/>
              <a:t>of</a:t>
            </a:r>
            <a:r>
              <a:rPr lang="cs-CZ" sz="1600" dirty="0"/>
              <a:t> </a:t>
            </a:r>
            <a:r>
              <a:rPr lang="cs-CZ" sz="1600" dirty="0" err="1"/>
              <a:t>lateral</a:t>
            </a:r>
            <a:r>
              <a:rPr lang="cs-CZ" sz="1600" dirty="0"/>
              <a:t> </a:t>
            </a:r>
            <a:r>
              <a:rPr lang="cs-CZ" sz="1600" dirty="0" err="1"/>
              <a:t>rhombencephalic</a:t>
            </a:r>
            <a:r>
              <a:rPr lang="cs-CZ" sz="1600" dirty="0"/>
              <a:t> </a:t>
            </a:r>
            <a:r>
              <a:rPr lang="cs-CZ" sz="1600" dirty="0" err="1"/>
              <a:t>walls</a:t>
            </a:r>
            <a:r>
              <a:rPr lang="cs-CZ" sz="1600" dirty="0"/>
              <a:t> </a:t>
            </a:r>
            <a:r>
              <a:rPr lang="cs-CZ" sz="1600" b="1" dirty="0" err="1"/>
              <a:t>dorsally</a:t>
            </a:r>
            <a:endParaRPr lang="cs-CZ" sz="1200" b="1" dirty="0"/>
          </a:p>
        </p:txBody>
      </p:sp>
      <p:sp>
        <p:nvSpPr>
          <p:cNvPr id="7" name="Zástupný obsah 2">
            <a:extLst>
              <a:ext uri="{FF2B5EF4-FFF2-40B4-BE49-F238E27FC236}">
                <a16:creationId xmlns:a16="http://schemas.microsoft.com/office/drawing/2014/main" id="{4E5D3161-1B0C-433F-991F-5E84B7E2CACE}"/>
              </a:ext>
            </a:extLst>
          </p:cNvPr>
          <p:cNvSpPr txBox="1">
            <a:spLocks/>
          </p:cNvSpPr>
          <p:nvPr/>
        </p:nvSpPr>
        <p:spPr>
          <a:xfrm>
            <a:off x="1097280" y="2720699"/>
            <a:ext cx="5749834" cy="53416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roof</a:t>
            </a:r>
            <a:r>
              <a:rPr lang="cs-CZ" sz="1600" b="1" dirty="0"/>
              <a:t> </a:t>
            </a:r>
            <a:r>
              <a:rPr lang="cs-CZ" sz="1600" b="1" dirty="0" err="1"/>
              <a:t>plates</a:t>
            </a:r>
            <a:r>
              <a:rPr lang="cs-CZ" sz="1600" dirty="0"/>
              <a:t> </a:t>
            </a:r>
            <a:r>
              <a:rPr lang="cs-CZ" sz="1600" dirty="0" err="1"/>
              <a:t>extend</a:t>
            </a:r>
            <a:r>
              <a:rPr lang="cs-CZ" sz="1600" dirty="0"/>
              <a:t> </a:t>
            </a:r>
            <a:r>
              <a:rPr lang="cs-CZ" sz="1600" b="1" dirty="0" err="1"/>
              <a:t>laterally</a:t>
            </a:r>
            <a:r>
              <a:rPr lang="cs-CZ" sz="1600" dirty="0"/>
              <a:t> and </a:t>
            </a:r>
            <a:r>
              <a:rPr lang="cs-CZ" sz="1600" b="1" dirty="0" err="1"/>
              <a:t>dorsally</a:t>
            </a:r>
            <a:r>
              <a:rPr lang="cs-CZ" sz="1600" b="1" dirty="0"/>
              <a:t> </a:t>
            </a:r>
            <a:r>
              <a:rPr lang="cs-CZ" sz="1600" dirty="0"/>
              <a:t>– </a:t>
            </a:r>
            <a:r>
              <a:rPr lang="cs-CZ" sz="1600" dirty="0" err="1"/>
              <a:t>formation</a:t>
            </a:r>
            <a:r>
              <a:rPr lang="cs-CZ" sz="1600" dirty="0"/>
              <a:t> </a:t>
            </a:r>
            <a:r>
              <a:rPr lang="cs-CZ" sz="1600" dirty="0" err="1"/>
              <a:t>of</a:t>
            </a:r>
            <a:r>
              <a:rPr lang="cs-CZ" sz="1600" dirty="0"/>
              <a:t> </a:t>
            </a:r>
            <a:r>
              <a:rPr lang="cs-CZ" sz="1600" b="1" dirty="0" err="1"/>
              <a:t>diamond-shaped</a:t>
            </a:r>
            <a:r>
              <a:rPr lang="cs-CZ" sz="1600" dirty="0"/>
              <a:t> </a:t>
            </a:r>
            <a:r>
              <a:rPr lang="cs-CZ" sz="1600" dirty="0" err="1"/>
              <a:t>structure</a:t>
            </a:r>
            <a:r>
              <a:rPr lang="cs-CZ" sz="1600" dirty="0"/>
              <a:t> – </a:t>
            </a:r>
            <a:r>
              <a:rPr lang="cs-CZ" sz="1600" dirty="0" err="1"/>
              <a:t>fourth</a:t>
            </a:r>
            <a:r>
              <a:rPr lang="cs-CZ" sz="1600" dirty="0"/>
              <a:t> </a:t>
            </a:r>
            <a:r>
              <a:rPr lang="cs-CZ" sz="1600" dirty="0" err="1"/>
              <a:t>ventricle</a:t>
            </a:r>
            <a:endParaRPr lang="cs-CZ" sz="1200" dirty="0"/>
          </a:p>
        </p:txBody>
      </p:sp>
      <p:sp>
        <p:nvSpPr>
          <p:cNvPr id="8" name="Zástupný obsah 2">
            <a:extLst>
              <a:ext uri="{FF2B5EF4-FFF2-40B4-BE49-F238E27FC236}">
                <a16:creationId xmlns:a16="http://schemas.microsoft.com/office/drawing/2014/main" id="{4E5D3161-1B0C-433F-991F-5E84B7E2CACE}"/>
              </a:ext>
            </a:extLst>
          </p:cNvPr>
          <p:cNvSpPr txBox="1">
            <a:spLocks/>
          </p:cNvSpPr>
          <p:nvPr/>
        </p:nvSpPr>
        <p:spPr>
          <a:xfrm>
            <a:off x="1097280" y="3654044"/>
            <a:ext cx="5749834" cy="38568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a:t>Brain </a:t>
            </a:r>
            <a:r>
              <a:rPr lang="cs-CZ" sz="1600" dirty="0" err="1"/>
              <a:t>ventricle</a:t>
            </a:r>
            <a:r>
              <a:rPr lang="cs-CZ" sz="1600" dirty="0"/>
              <a:t> </a:t>
            </a:r>
            <a:r>
              <a:rPr lang="cs-CZ" sz="1600" dirty="0" err="1"/>
              <a:t>covered</a:t>
            </a:r>
            <a:r>
              <a:rPr lang="cs-CZ" sz="1600" dirty="0"/>
              <a:t> by </a:t>
            </a:r>
            <a:r>
              <a:rPr lang="cs-CZ" sz="1600" dirty="0" err="1"/>
              <a:t>thin</a:t>
            </a:r>
            <a:r>
              <a:rPr lang="cs-CZ" sz="1600" dirty="0"/>
              <a:t> </a:t>
            </a:r>
            <a:r>
              <a:rPr lang="cs-CZ" sz="1600" b="1" dirty="0" err="1"/>
              <a:t>ependymal</a:t>
            </a:r>
            <a:r>
              <a:rPr lang="cs-CZ" sz="1600" dirty="0"/>
              <a:t> cell </a:t>
            </a:r>
            <a:r>
              <a:rPr lang="cs-CZ" sz="1600" dirty="0" err="1"/>
              <a:t>layer</a:t>
            </a:r>
            <a:endParaRPr lang="cs-CZ" sz="1200" dirty="0"/>
          </a:p>
        </p:txBody>
      </p:sp>
      <p:sp>
        <p:nvSpPr>
          <p:cNvPr id="10" name="Zástupný obsah 2">
            <a:extLst>
              <a:ext uri="{FF2B5EF4-FFF2-40B4-BE49-F238E27FC236}">
                <a16:creationId xmlns:a16="http://schemas.microsoft.com/office/drawing/2014/main" id="{4E5D3161-1B0C-433F-991F-5E84B7E2CACE}"/>
              </a:ext>
            </a:extLst>
          </p:cNvPr>
          <p:cNvSpPr txBox="1">
            <a:spLocks/>
          </p:cNvSpPr>
          <p:nvPr/>
        </p:nvSpPr>
        <p:spPr>
          <a:xfrm>
            <a:off x="1097280" y="4438910"/>
            <a:ext cx="5749834" cy="82115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cranialy</a:t>
            </a:r>
            <a:r>
              <a:rPr lang="cs-CZ" sz="1600" dirty="0"/>
              <a:t> – </a:t>
            </a:r>
            <a:r>
              <a:rPr lang="cs-CZ" sz="1600" dirty="0" err="1"/>
              <a:t>formation</a:t>
            </a:r>
            <a:r>
              <a:rPr lang="cs-CZ" sz="1600" dirty="0"/>
              <a:t> </a:t>
            </a:r>
            <a:r>
              <a:rPr lang="cs-CZ" sz="1600" dirty="0" err="1"/>
              <a:t>of</a:t>
            </a:r>
            <a:r>
              <a:rPr lang="cs-CZ" sz="1600" dirty="0"/>
              <a:t> </a:t>
            </a:r>
            <a:r>
              <a:rPr lang="cs-CZ" sz="1600" b="1" dirty="0" err="1"/>
              <a:t>metencephalon</a:t>
            </a:r>
            <a:endParaRPr lang="cs-CZ" sz="1600" b="1" dirty="0"/>
          </a:p>
          <a:p>
            <a:pPr>
              <a:buSzPct val="50000"/>
              <a:buFont typeface="Courier New" panose="02070309020205020404" pitchFamily="49" charset="0"/>
              <a:buChar char="o"/>
            </a:pPr>
            <a:r>
              <a:rPr lang="cs-CZ" sz="1600" dirty="0" err="1"/>
              <a:t>caudally</a:t>
            </a:r>
            <a:r>
              <a:rPr lang="cs-CZ" sz="1600" dirty="0"/>
              <a:t> – </a:t>
            </a:r>
            <a:r>
              <a:rPr lang="cs-CZ" sz="1600" dirty="0" err="1"/>
              <a:t>formation</a:t>
            </a:r>
            <a:r>
              <a:rPr lang="cs-CZ" sz="1600" dirty="0"/>
              <a:t> </a:t>
            </a:r>
            <a:r>
              <a:rPr lang="cs-CZ" sz="1600" dirty="0" err="1"/>
              <a:t>of</a:t>
            </a:r>
            <a:r>
              <a:rPr lang="cs-CZ" sz="1600" dirty="0"/>
              <a:t> </a:t>
            </a:r>
            <a:r>
              <a:rPr lang="cs-CZ" sz="1600" b="1" dirty="0" err="1"/>
              <a:t>myelencephalon</a:t>
            </a:r>
            <a:endParaRPr lang="cs-CZ" sz="1200" b="1" dirty="0"/>
          </a:p>
        </p:txBody>
      </p:sp>
      <p:grpSp>
        <p:nvGrpSpPr>
          <p:cNvPr id="11" name="Skupina 10">
            <a:extLst>
              <a:ext uri="{FF2B5EF4-FFF2-40B4-BE49-F238E27FC236}">
                <a16:creationId xmlns:a16="http://schemas.microsoft.com/office/drawing/2014/main" id="{AC2CF9C2-C473-4E53-8D4C-8EFD05316DE0}"/>
              </a:ext>
            </a:extLst>
          </p:cNvPr>
          <p:cNvGrpSpPr/>
          <p:nvPr/>
        </p:nvGrpSpPr>
        <p:grpSpPr>
          <a:xfrm>
            <a:off x="11009625" y="2368811"/>
            <a:ext cx="735730" cy="3014362"/>
            <a:chOff x="5758615" y="2447994"/>
            <a:chExt cx="735730" cy="3014362"/>
          </a:xfrm>
        </p:grpSpPr>
        <p:sp>
          <p:nvSpPr>
            <p:cNvPr id="12" name="Obousměrná svislá šipka 15">
              <a:extLst>
                <a:ext uri="{FF2B5EF4-FFF2-40B4-BE49-F238E27FC236}">
                  <a16:creationId xmlns:a16="http://schemas.microsoft.com/office/drawing/2014/main" id="{3883BD96-9BFC-48B3-9D06-99E8EA28EC4E}"/>
                </a:ext>
              </a:extLst>
            </p:cNvPr>
            <p:cNvSpPr/>
            <p:nvPr/>
          </p:nvSpPr>
          <p:spPr>
            <a:xfrm>
              <a:off x="6054090" y="2782976"/>
              <a:ext cx="144780" cy="231583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TextovéPole 12">
              <a:extLst>
                <a:ext uri="{FF2B5EF4-FFF2-40B4-BE49-F238E27FC236}">
                  <a16:creationId xmlns:a16="http://schemas.microsoft.com/office/drawing/2014/main" id="{8749B1C7-0B5A-4E45-B8FC-E72115AB7776}"/>
                </a:ext>
              </a:extLst>
            </p:cNvPr>
            <p:cNvSpPr txBox="1"/>
            <p:nvPr/>
          </p:nvSpPr>
          <p:spPr>
            <a:xfrm>
              <a:off x="5800872" y="2447994"/>
              <a:ext cx="658812" cy="246221"/>
            </a:xfrm>
            <a:prstGeom prst="rect">
              <a:avLst/>
            </a:prstGeom>
            <a:solidFill>
              <a:schemeClr val="bg1"/>
            </a:solidFill>
            <a:ln w="19050">
              <a:solidFill>
                <a:srgbClr val="7030A0"/>
              </a:solidFill>
            </a:ln>
          </p:spPr>
          <p:txBody>
            <a:bodyPr wrap="square" rtlCol="0">
              <a:spAutoFit/>
            </a:bodyPr>
            <a:lstStyle/>
            <a:p>
              <a:pPr algn="ctr"/>
              <a:r>
                <a:rPr lang="cs-CZ" sz="1000" dirty="0" err="1"/>
                <a:t>dorsal</a:t>
              </a:r>
              <a:endParaRPr lang="en-US" sz="1000" dirty="0"/>
            </a:p>
          </p:txBody>
        </p:sp>
        <p:sp>
          <p:nvSpPr>
            <p:cNvPr id="14" name="TextovéPole 13">
              <a:extLst>
                <a:ext uri="{FF2B5EF4-FFF2-40B4-BE49-F238E27FC236}">
                  <a16:creationId xmlns:a16="http://schemas.microsoft.com/office/drawing/2014/main" id="{2ACAC1ED-96FB-4EE3-9E50-0B8908B992F1}"/>
                </a:ext>
              </a:extLst>
            </p:cNvPr>
            <p:cNvSpPr txBox="1"/>
            <p:nvPr/>
          </p:nvSpPr>
          <p:spPr>
            <a:xfrm>
              <a:off x="5758615" y="5216135"/>
              <a:ext cx="735730" cy="246221"/>
            </a:xfrm>
            <a:prstGeom prst="rect">
              <a:avLst/>
            </a:prstGeom>
            <a:solidFill>
              <a:schemeClr val="bg1"/>
            </a:solidFill>
            <a:ln w="19050">
              <a:solidFill>
                <a:srgbClr val="7030A0"/>
              </a:solidFill>
            </a:ln>
          </p:spPr>
          <p:txBody>
            <a:bodyPr wrap="square" rtlCol="0">
              <a:spAutoFit/>
            </a:bodyPr>
            <a:lstStyle/>
            <a:p>
              <a:pPr algn="ctr"/>
              <a:r>
                <a:rPr lang="cs-CZ" sz="1000" dirty="0" err="1"/>
                <a:t>ventral</a:t>
              </a:r>
              <a:endParaRPr lang="en-US" sz="1000" dirty="0"/>
            </a:p>
          </p:txBody>
        </p:sp>
      </p:grpSp>
      <p:pic>
        <p:nvPicPr>
          <p:cNvPr id="9" name="Obrázek 8"/>
          <p:cNvPicPr>
            <a:picLocks noChangeAspect="1"/>
          </p:cNvPicPr>
          <p:nvPr/>
        </p:nvPicPr>
        <p:blipFill rotWithShape="1">
          <a:blip r:embed="rId2">
            <a:extLst>
              <a:ext uri="{28A0092B-C50C-407E-A947-70E740481C1C}">
                <a14:useLocalDpi xmlns:a14="http://schemas.microsoft.com/office/drawing/2010/main" val="0"/>
              </a:ext>
            </a:extLst>
          </a:blip>
          <a:srcRect r="55042" b="16814"/>
          <a:stretch/>
        </p:blipFill>
        <p:spPr>
          <a:xfrm>
            <a:off x="7332295" y="2480650"/>
            <a:ext cx="3385619" cy="2389871"/>
          </a:xfrm>
          <a:prstGeom prst="rect">
            <a:avLst/>
          </a:prstGeom>
        </p:spPr>
      </p:pic>
      <p:sp>
        <p:nvSpPr>
          <p:cNvPr id="21" name="TextovéPole 20"/>
          <p:cNvSpPr txBox="1"/>
          <p:nvPr/>
        </p:nvSpPr>
        <p:spPr>
          <a:xfrm>
            <a:off x="7938440" y="6050084"/>
            <a:ext cx="2723041" cy="246221"/>
          </a:xfrm>
          <a:prstGeom prst="rect">
            <a:avLst/>
          </a:prstGeom>
          <a:noFill/>
        </p:spPr>
        <p:txBody>
          <a:bodyPr wrap="square" rtlCol="0">
            <a:spAutoFit/>
          </a:bodyPr>
          <a:lstStyle/>
          <a:p>
            <a:pPr algn="ctr"/>
            <a:r>
              <a:rPr lang="cs-CZ" sz="1000" dirty="0" err="1"/>
              <a:t>Sadler</a:t>
            </a:r>
            <a:r>
              <a:rPr lang="cs-CZ" sz="1000" dirty="0"/>
              <a:t>, 1990. </a:t>
            </a:r>
            <a:r>
              <a:rPr lang="cs-CZ" sz="1000" dirty="0" err="1"/>
              <a:t>Langman</a:t>
            </a:r>
            <a:r>
              <a:rPr lang="en-US" sz="1000" dirty="0"/>
              <a:t>`</a:t>
            </a:r>
            <a:r>
              <a:rPr lang="cs-CZ" sz="1000" dirty="0"/>
              <a:t>s </a:t>
            </a:r>
            <a:r>
              <a:rPr lang="cs-CZ" sz="1000" dirty="0" err="1"/>
              <a:t>medical</a:t>
            </a:r>
            <a:r>
              <a:rPr lang="cs-CZ" sz="1000" dirty="0"/>
              <a:t> embryology</a:t>
            </a:r>
          </a:p>
        </p:txBody>
      </p:sp>
    </p:spTree>
    <p:extLst>
      <p:ext uri="{BB962C8B-B14F-4D97-AF65-F5344CB8AC3E}">
        <p14:creationId xmlns:p14="http://schemas.microsoft.com/office/powerpoint/2010/main" val="2800425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7F47231-C9A8-4635-9091-1CB81350E33B}"/>
              </a:ext>
            </a:extLst>
          </p:cNvPr>
          <p:cNvSpPr>
            <a:spLocks noGrp="1"/>
          </p:cNvSpPr>
          <p:nvPr>
            <p:ph type="title"/>
          </p:nvPr>
        </p:nvSpPr>
        <p:spPr>
          <a:xfrm>
            <a:off x="573584" y="-23952"/>
            <a:ext cx="10872651" cy="1371600"/>
          </a:xfrm>
        </p:spPr>
        <p:txBody>
          <a:bodyPr>
            <a:normAutofit/>
          </a:bodyPr>
          <a:lstStyle/>
          <a:p>
            <a:r>
              <a:rPr lang="cs-CZ" dirty="0" err="1" smtClean="0"/>
              <a:t>Myelencephalon</a:t>
            </a:r>
            <a:endParaRPr lang="en-US" dirty="0"/>
          </a:p>
        </p:txBody>
      </p:sp>
      <p:sp>
        <p:nvSpPr>
          <p:cNvPr id="5" name="Zástupný symbol pro číslo snímku 4">
            <a:extLst>
              <a:ext uri="{FF2B5EF4-FFF2-40B4-BE49-F238E27FC236}">
                <a16:creationId xmlns:a16="http://schemas.microsoft.com/office/drawing/2014/main" id="{CD89FB21-F55B-42EB-BA17-5CD973AEF1F0}"/>
              </a:ext>
            </a:extLst>
          </p:cNvPr>
          <p:cNvSpPr>
            <a:spLocks noGrp="1"/>
          </p:cNvSpPr>
          <p:nvPr>
            <p:ph type="sldNum" sz="quarter" idx="12"/>
          </p:nvPr>
        </p:nvSpPr>
        <p:spPr/>
        <p:txBody>
          <a:bodyPr/>
          <a:lstStyle/>
          <a:p>
            <a:fld id="{452BC3EA-E2EC-40AA-BF67-C4C476FA0C99}" type="slidenum">
              <a:rPr lang="cs-CZ" smtClean="0"/>
              <a:t>15</a:t>
            </a:fld>
            <a:endParaRPr lang="cs-CZ"/>
          </a:p>
        </p:txBody>
      </p:sp>
      <p:sp>
        <p:nvSpPr>
          <p:cNvPr id="6" name="Zástupný obsah 2">
            <a:extLst>
              <a:ext uri="{FF2B5EF4-FFF2-40B4-BE49-F238E27FC236}">
                <a16:creationId xmlns:a16="http://schemas.microsoft.com/office/drawing/2014/main" id="{4E5D3161-1B0C-433F-991F-5E84B7E2CACE}"/>
              </a:ext>
            </a:extLst>
          </p:cNvPr>
          <p:cNvSpPr txBox="1">
            <a:spLocks/>
          </p:cNvSpPr>
          <p:nvPr/>
        </p:nvSpPr>
        <p:spPr>
          <a:xfrm>
            <a:off x="906778" y="1375506"/>
            <a:ext cx="5258891" cy="30508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myelencephalon</a:t>
            </a:r>
            <a:r>
              <a:rPr lang="cs-CZ" sz="1600" b="1" dirty="0"/>
              <a:t> – </a:t>
            </a:r>
            <a:r>
              <a:rPr lang="cs-CZ" sz="1600" dirty="0" err="1"/>
              <a:t>caudal</a:t>
            </a:r>
            <a:r>
              <a:rPr lang="cs-CZ" sz="1600" dirty="0"/>
              <a:t> </a:t>
            </a:r>
            <a:r>
              <a:rPr lang="cs-CZ" sz="1600" dirty="0" err="1"/>
              <a:t>rhombencephalon</a:t>
            </a:r>
            <a:endParaRPr lang="cs-CZ" sz="1200" dirty="0"/>
          </a:p>
        </p:txBody>
      </p:sp>
      <p:sp>
        <p:nvSpPr>
          <p:cNvPr id="7" name="Zástupný obsah 2">
            <a:extLst>
              <a:ext uri="{FF2B5EF4-FFF2-40B4-BE49-F238E27FC236}">
                <a16:creationId xmlns:a16="http://schemas.microsoft.com/office/drawing/2014/main" id="{4E5D3161-1B0C-433F-991F-5E84B7E2CACE}"/>
              </a:ext>
            </a:extLst>
          </p:cNvPr>
          <p:cNvSpPr txBox="1">
            <a:spLocks/>
          </p:cNvSpPr>
          <p:nvPr/>
        </p:nvSpPr>
        <p:spPr>
          <a:xfrm>
            <a:off x="877507" y="1901051"/>
            <a:ext cx="6770209" cy="35307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myelencephalon</a:t>
            </a:r>
            <a:r>
              <a:rPr lang="cs-CZ" sz="1600" dirty="0"/>
              <a:t> – </a:t>
            </a:r>
            <a:r>
              <a:rPr lang="cs-CZ" sz="1600" dirty="0" err="1"/>
              <a:t>connection</a:t>
            </a:r>
            <a:r>
              <a:rPr lang="cs-CZ" sz="1600" dirty="0"/>
              <a:t> </a:t>
            </a:r>
            <a:r>
              <a:rPr lang="cs-CZ" sz="1600" dirty="0" err="1"/>
              <a:t>of</a:t>
            </a:r>
            <a:r>
              <a:rPr lang="cs-CZ" sz="1600" dirty="0"/>
              <a:t> </a:t>
            </a:r>
            <a:r>
              <a:rPr lang="cs-CZ" sz="1600" dirty="0" err="1"/>
              <a:t>spinal</a:t>
            </a:r>
            <a:r>
              <a:rPr lang="cs-CZ" sz="1600" dirty="0"/>
              <a:t> </a:t>
            </a:r>
            <a:r>
              <a:rPr lang="cs-CZ" sz="1600" dirty="0" err="1"/>
              <a:t>cord</a:t>
            </a:r>
            <a:r>
              <a:rPr lang="cs-CZ" sz="1600" dirty="0"/>
              <a:t> and brain → </a:t>
            </a:r>
            <a:r>
              <a:rPr lang="cs-CZ" sz="1600" b="1" dirty="0" err="1"/>
              <a:t>Medulla</a:t>
            </a:r>
            <a:r>
              <a:rPr lang="cs-CZ" sz="1600" b="1" dirty="0"/>
              <a:t> </a:t>
            </a:r>
            <a:r>
              <a:rPr lang="cs-CZ" sz="1600" b="1" dirty="0" err="1"/>
              <a:t>oblongata</a:t>
            </a:r>
            <a:endParaRPr lang="cs-CZ" sz="1200" b="1" dirty="0"/>
          </a:p>
        </p:txBody>
      </p:sp>
      <p:sp>
        <p:nvSpPr>
          <p:cNvPr id="8" name="Zástupný obsah 2">
            <a:extLst>
              <a:ext uri="{FF2B5EF4-FFF2-40B4-BE49-F238E27FC236}">
                <a16:creationId xmlns:a16="http://schemas.microsoft.com/office/drawing/2014/main" id="{4E5D3161-1B0C-433F-991F-5E84B7E2CACE}"/>
              </a:ext>
            </a:extLst>
          </p:cNvPr>
          <p:cNvSpPr txBox="1">
            <a:spLocks/>
          </p:cNvSpPr>
          <p:nvPr/>
        </p:nvSpPr>
        <p:spPr>
          <a:xfrm>
            <a:off x="906779" y="2623425"/>
            <a:ext cx="5874814" cy="98961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Extension</a:t>
            </a:r>
            <a:r>
              <a:rPr lang="cs-CZ" sz="1600" dirty="0"/>
              <a:t> </a:t>
            </a:r>
            <a:r>
              <a:rPr lang="cs-CZ" sz="1600" dirty="0" err="1"/>
              <a:t>of</a:t>
            </a:r>
            <a:r>
              <a:rPr lang="cs-CZ" sz="1600" dirty="0"/>
              <a:t> </a:t>
            </a:r>
            <a:r>
              <a:rPr lang="cs-CZ" sz="1600" dirty="0" err="1"/>
              <a:t>walls</a:t>
            </a:r>
            <a:r>
              <a:rPr lang="cs-CZ" sz="1600" dirty="0"/>
              <a:t> </a:t>
            </a:r>
            <a:r>
              <a:rPr lang="cs-CZ" sz="1600" dirty="0" err="1"/>
              <a:t>laterally</a:t>
            </a:r>
            <a:r>
              <a:rPr lang="cs-CZ" sz="1600" dirty="0"/>
              <a:t> – </a:t>
            </a:r>
            <a:r>
              <a:rPr lang="cs-CZ" sz="1600" dirty="0" err="1"/>
              <a:t>alar</a:t>
            </a:r>
            <a:r>
              <a:rPr lang="cs-CZ" sz="1600" dirty="0"/>
              <a:t> </a:t>
            </a:r>
            <a:r>
              <a:rPr lang="cs-CZ" sz="1600" dirty="0" err="1"/>
              <a:t>plates</a:t>
            </a:r>
            <a:r>
              <a:rPr lang="cs-CZ" sz="1600" dirty="0"/>
              <a:t> </a:t>
            </a:r>
            <a:r>
              <a:rPr lang="cs-CZ" sz="1600" dirty="0" err="1"/>
              <a:t>localized</a:t>
            </a:r>
            <a:r>
              <a:rPr lang="cs-CZ" sz="1600" dirty="0"/>
              <a:t> </a:t>
            </a:r>
            <a:r>
              <a:rPr lang="cs-CZ" sz="1600" dirty="0" err="1"/>
              <a:t>laterally</a:t>
            </a:r>
            <a:r>
              <a:rPr lang="cs-CZ" sz="1600" dirty="0"/>
              <a:t>, </a:t>
            </a:r>
            <a:r>
              <a:rPr lang="cs-CZ" sz="1600" dirty="0" err="1"/>
              <a:t>basal</a:t>
            </a:r>
            <a:r>
              <a:rPr lang="cs-CZ" sz="1600" dirty="0"/>
              <a:t> </a:t>
            </a:r>
            <a:r>
              <a:rPr lang="cs-CZ" sz="1600" dirty="0" err="1"/>
              <a:t>plates</a:t>
            </a:r>
            <a:r>
              <a:rPr lang="cs-CZ" sz="1600" dirty="0"/>
              <a:t> </a:t>
            </a:r>
            <a:r>
              <a:rPr lang="cs-CZ" sz="1600" dirty="0" err="1"/>
              <a:t>medially</a:t>
            </a:r>
            <a:endParaRPr lang="cs-CZ" sz="1200" dirty="0"/>
          </a:p>
          <a:p>
            <a:pPr>
              <a:buSzPct val="50000"/>
              <a:buFont typeface="Courier New" panose="02070309020205020404" pitchFamily="49" charset="0"/>
              <a:buChar char="o"/>
            </a:pPr>
            <a:r>
              <a:rPr lang="cs-CZ" sz="1600" dirty="0" err="1"/>
              <a:t>Formation</a:t>
            </a:r>
            <a:r>
              <a:rPr lang="cs-CZ" sz="1600" dirty="0"/>
              <a:t> </a:t>
            </a:r>
            <a:r>
              <a:rPr lang="cs-CZ" sz="1600" dirty="0" err="1"/>
              <a:t>of</a:t>
            </a:r>
            <a:r>
              <a:rPr lang="cs-CZ" sz="1600" dirty="0"/>
              <a:t> </a:t>
            </a:r>
            <a:r>
              <a:rPr lang="cs-CZ" sz="1600" dirty="0" err="1"/>
              <a:t>dorsal</a:t>
            </a:r>
            <a:r>
              <a:rPr lang="cs-CZ" sz="1600" dirty="0"/>
              <a:t> (</a:t>
            </a:r>
            <a:r>
              <a:rPr lang="cs-CZ" sz="1600" dirty="0" err="1"/>
              <a:t>roof</a:t>
            </a:r>
            <a:r>
              <a:rPr lang="cs-CZ" sz="1600" dirty="0"/>
              <a:t>) and </a:t>
            </a:r>
            <a:r>
              <a:rPr lang="cs-CZ" sz="1600" dirty="0" err="1"/>
              <a:t>ventral</a:t>
            </a:r>
            <a:r>
              <a:rPr lang="cs-CZ" sz="1600" dirty="0"/>
              <a:t> (</a:t>
            </a:r>
            <a:r>
              <a:rPr lang="cs-CZ" sz="1600" dirty="0" err="1"/>
              <a:t>floor</a:t>
            </a:r>
            <a:r>
              <a:rPr lang="cs-CZ" sz="1600" dirty="0"/>
              <a:t>) </a:t>
            </a:r>
            <a:r>
              <a:rPr lang="cs-CZ" sz="1600" dirty="0" err="1"/>
              <a:t>plates</a:t>
            </a:r>
            <a:endParaRPr lang="cs-CZ" sz="1600" b="1" dirty="0"/>
          </a:p>
        </p:txBody>
      </p:sp>
      <p:sp>
        <p:nvSpPr>
          <p:cNvPr id="9" name="Zástupný obsah 2">
            <a:extLst>
              <a:ext uri="{FF2B5EF4-FFF2-40B4-BE49-F238E27FC236}">
                <a16:creationId xmlns:a16="http://schemas.microsoft.com/office/drawing/2014/main" id="{4E5D3161-1B0C-433F-991F-5E84B7E2CACE}"/>
              </a:ext>
            </a:extLst>
          </p:cNvPr>
          <p:cNvSpPr txBox="1">
            <a:spLocks/>
          </p:cNvSpPr>
          <p:nvPr/>
        </p:nvSpPr>
        <p:spPr>
          <a:xfrm>
            <a:off x="906779" y="3814658"/>
            <a:ext cx="6142430" cy="74788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roof</a:t>
            </a:r>
            <a:r>
              <a:rPr lang="cs-CZ" sz="1600" dirty="0"/>
              <a:t> </a:t>
            </a:r>
            <a:r>
              <a:rPr lang="cs-CZ" sz="1600" b="1" dirty="0"/>
              <a:t>plate</a:t>
            </a:r>
            <a:r>
              <a:rPr lang="cs-CZ" sz="1600" dirty="0"/>
              <a:t> </a:t>
            </a:r>
            <a:r>
              <a:rPr lang="cs-CZ" sz="1600" dirty="0" err="1"/>
              <a:t>compose</a:t>
            </a:r>
            <a:r>
              <a:rPr lang="cs-CZ" sz="1600" dirty="0"/>
              <a:t> </a:t>
            </a:r>
            <a:r>
              <a:rPr lang="cs-CZ" sz="1600" dirty="0" err="1"/>
              <a:t>of</a:t>
            </a:r>
            <a:r>
              <a:rPr lang="cs-CZ" sz="1600" dirty="0"/>
              <a:t> </a:t>
            </a:r>
            <a:r>
              <a:rPr lang="cs-CZ" sz="1600" dirty="0" err="1"/>
              <a:t>one</a:t>
            </a:r>
            <a:r>
              <a:rPr lang="cs-CZ" sz="1600" dirty="0"/>
              <a:t> </a:t>
            </a:r>
            <a:r>
              <a:rPr lang="cs-CZ" sz="1600" dirty="0" err="1"/>
              <a:t>layer</a:t>
            </a:r>
            <a:r>
              <a:rPr lang="cs-CZ" sz="1600" dirty="0"/>
              <a:t> </a:t>
            </a:r>
            <a:r>
              <a:rPr lang="cs-CZ" sz="1600" dirty="0" err="1"/>
              <a:t>of</a:t>
            </a:r>
            <a:r>
              <a:rPr lang="cs-CZ" sz="1600" dirty="0"/>
              <a:t> </a:t>
            </a:r>
            <a:r>
              <a:rPr lang="cs-CZ" sz="1600" b="1" dirty="0" err="1"/>
              <a:t>ependymal</a:t>
            </a:r>
            <a:r>
              <a:rPr lang="cs-CZ" sz="1600" dirty="0"/>
              <a:t> </a:t>
            </a:r>
            <a:r>
              <a:rPr lang="cs-CZ" sz="1600" dirty="0" err="1"/>
              <a:t>cells</a:t>
            </a:r>
            <a:r>
              <a:rPr lang="cs-CZ" sz="1600" dirty="0"/>
              <a:t> </a:t>
            </a:r>
            <a:r>
              <a:rPr lang="cs-CZ" sz="1600" dirty="0" err="1"/>
              <a:t>covered</a:t>
            </a:r>
            <a:r>
              <a:rPr lang="cs-CZ" sz="1600" dirty="0"/>
              <a:t> by </a:t>
            </a:r>
            <a:r>
              <a:rPr lang="cs-CZ" sz="1600" dirty="0" err="1"/>
              <a:t>cells</a:t>
            </a:r>
            <a:r>
              <a:rPr lang="cs-CZ" sz="1600" dirty="0"/>
              <a:t> </a:t>
            </a:r>
            <a:r>
              <a:rPr lang="cs-CZ" sz="1600" dirty="0" err="1"/>
              <a:t>of</a:t>
            </a:r>
            <a:r>
              <a:rPr lang="cs-CZ" sz="1600" dirty="0"/>
              <a:t> </a:t>
            </a:r>
            <a:r>
              <a:rPr lang="cs-CZ" sz="1600" dirty="0" err="1"/>
              <a:t>developing</a:t>
            </a:r>
            <a:r>
              <a:rPr lang="cs-CZ" sz="1600" dirty="0"/>
              <a:t> </a:t>
            </a:r>
            <a:r>
              <a:rPr lang="cs-CZ" sz="1600" b="1" dirty="0" err="1"/>
              <a:t>vessels</a:t>
            </a:r>
            <a:r>
              <a:rPr lang="cs-CZ" sz="1600" dirty="0"/>
              <a:t> (mesoderm) – </a:t>
            </a:r>
            <a:r>
              <a:rPr lang="cs-CZ" sz="1600" b="1" dirty="0"/>
              <a:t>pia mater</a:t>
            </a:r>
            <a:r>
              <a:rPr lang="cs-CZ" sz="1600" dirty="0"/>
              <a:t> (</a:t>
            </a:r>
            <a:r>
              <a:rPr lang="cs-CZ" sz="1600" dirty="0" err="1"/>
              <a:t>vascular</a:t>
            </a:r>
            <a:r>
              <a:rPr lang="cs-CZ" sz="1600" dirty="0"/>
              <a:t> </a:t>
            </a:r>
            <a:r>
              <a:rPr lang="cs-CZ" sz="1600" dirty="0" err="1"/>
              <a:t>cover</a:t>
            </a:r>
            <a:r>
              <a:rPr lang="cs-CZ" sz="1600" dirty="0"/>
              <a:t> </a:t>
            </a:r>
            <a:r>
              <a:rPr lang="cs-CZ" sz="1600" dirty="0" err="1"/>
              <a:t>closely</a:t>
            </a:r>
            <a:r>
              <a:rPr lang="cs-CZ" sz="1600" dirty="0"/>
              <a:t> </a:t>
            </a:r>
            <a:r>
              <a:rPr lang="cs-CZ" sz="1600" dirty="0" err="1"/>
              <a:t>attached</a:t>
            </a:r>
            <a:r>
              <a:rPr lang="cs-CZ" sz="1600" dirty="0"/>
              <a:t> to brain)</a:t>
            </a:r>
            <a:endParaRPr lang="cs-CZ" sz="1200" dirty="0"/>
          </a:p>
        </p:txBody>
      </p:sp>
      <p:pic>
        <p:nvPicPr>
          <p:cNvPr id="13" name="Obrázek 12"/>
          <p:cNvPicPr>
            <a:picLocks noChangeAspect="1"/>
          </p:cNvPicPr>
          <p:nvPr/>
        </p:nvPicPr>
        <p:blipFill rotWithShape="1">
          <a:blip r:embed="rId2">
            <a:extLst>
              <a:ext uri="{28A0092B-C50C-407E-A947-70E740481C1C}">
                <a14:useLocalDpi xmlns:a14="http://schemas.microsoft.com/office/drawing/2010/main" val="0"/>
              </a:ext>
            </a:extLst>
          </a:blip>
          <a:srcRect r="55042"/>
          <a:stretch/>
        </p:blipFill>
        <p:spPr>
          <a:xfrm>
            <a:off x="7647716" y="1358536"/>
            <a:ext cx="3073906" cy="2608413"/>
          </a:xfrm>
          <a:prstGeom prst="rect">
            <a:avLst/>
          </a:prstGeom>
        </p:spPr>
      </p:pic>
      <p:sp>
        <p:nvSpPr>
          <p:cNvPr id="18" name="TextovéPole 17"/>
          <p:cNvSpPr txBox="1"/>
          <p:nvPr/>
        </p:nvSpPr>
        <p:spPr>
          <a:xfrm>
            <a:off x="7833429" y="6011941"/>
            <a:ext cx="2723041" cy="246221"/>
          </a:xfrm>
          <a:prstGeom prst="rect">
            <a:avLst/>
          </a:prstGeom>
          <a:noFill/>
        </p:spPr>
        <p:txBody>
          <a:bodyPr wrap="square" rtlCol="0">
            <a:spAutoFit/>
          </a:bodyPr>
          <a:lstStyle/>
          <a:p>
            <a:pPr algn="ctr"/>
            <a:r>
              <a:rPr lang="cs-CZ" sz="1000" dirty="0" err="1"/>
              <a:t>Sadler</a:t>
            </a:r>
            <a:r>
              <a:rPr lang="cs-CZ" sz="1000" dirty="0"/>
              <a:t>, 1990. </a:t>
            </a:r>
            <a:r>
              <a:rPr lang="cs-CZ" sz="1000" dirty="0" err="1"/>
              <a:t>Langman</a:t>
            </a:r>
            <a:r>
              <a:rPr lang="en-US" sz="1000" dirty="0"/>
              <a:t>`</a:t>
            </a:r>
            <a:r>
              <a:rPr lang="cs-CZ" sz="1000" dirty="0"/>
              <a:t>s </a:t>
            </a:r>
            <a:r>
              <a:rPr lang="cs-CZ" sz="1000" dirty="0" err="1"/>
              <a:t>medical</a:t>
            </a:r>
            <a:r>
              <a:rPr lang="cs-CZ" sz="1000" dirty="0"/>
              <a:t> embryology</a:t>
            </a:r>
          </a:p>
        </p:txBody>
      </p:sp>
      <p:sp>
        <p:nvSpPr>
          <p:cNvPr id="19" name="Zástupný obsah 2">
            <a:extLst>
              <a:ext uri="{FF2B5EF4-FFF2-40B4-BE49-F238E27FC236}">
                <a16:creationId xmlns:a16="http://schemas.microsoft.com/office/drawing/2014/main" id="{4E5D3161-1B0C-433F-991F-5E84B7E2CACE}"/>
              </a:ext>
            </a:extLst>
          </p:cNvPr>
          <p:cNvSpPr txBox="1">
            <a:spLocks/>
          </p:cNvSpPr>
          <p:nvPr/>
        </p:nvSpPr>
        <p:spPr>
          <a:xfrm>
            <a:off x="906779" y="4715998"/>
            <a:ext cx="5951930" cy="80102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ependyma</a:t>
            </a:r>
            <a:r>
              <a:rPr lang="cs-CZ" sz="1600" dirty="0"/>
              <a:t> and </a:t>
            </a:r>
            <a:r>
              <a:rPr lang="cs-CZ" sz="1600" b="1" dirty="0"/>
              <a:t>pia mater </a:t>
            </a:r>
            <a:r>
              <a:rPr lang="cs-CZ" sz="1600" dirty="0" err="1"/>
              <a:t>of</a:t>
            </a:r>
            <a:r>
              <a:rPr lang="cs-CZ" sz="1600" b="1" dirty="0"/>
              <a:t> 4. </a:t>
            </a:r>
            <a:r>
              <a:rPr lang="cs-CZ" sz="1600" b="1" dirty="0" err="1"/>
              <a:t>ventricle</a:t>
            </a:r>
            <a:r>
              <a:rPr lang="cs-CZ" sz="1600" dirty="0"/>
              <a:t> → </a:t>
            </a:r>
            <a:r>
              <a:rPr lang="cs-CZ" sz="1600" b="1" dirty="0" err="1"/>
              <a:t>tela</a:t>
            </a:r>
            <a:r>
              <a:rPr lang="cs-CZ" sz="1600" b="1" dirty="0"/>
              <a:t> </a:t>
            </a:r>
            <a:r>
              <a:rPr lang="cs-CZ" sz="1600" b="1" dirty="0" err="1"/>
              <a:t>choroidea</a:t>
            </a:r>
            <a:r>
              <a:rPr lang="cs-CZ" sz="1600" dirty="0"/>
              <a:t>, </a:t>
            </a:r>
            <a:r>
              <a:rPr lang="cs-CZ" sz="1600" b="1" dirty="0" err="1"/>
              <a:t>invagination</a:t>
            </a:r>
            <a:r>
              <a:rPr lang="cs-CZ" sz="1600" b="1" dirty="0"/>
              <a:t> to</a:t>
            </a:r>
            <a:r>
              <a:rPr lang="cs-CZ" sz="1600" dirty="0"/>
              <a:t> 4. </a:t>
            </a:r>
            <a:r>
              <a:rPr lang="cs-CZ" sz="1600" dirty="0" err="1"/>
              <a:t>ventricle</a:t>
            </a:r>
            <a:r>
              <a:rPr lang="cs-CZ" sz="1600" dirty="0"/>
              <a:t> – </a:t>
            </a:r>
            <a:r>
              <a:rPr lang="cs-CZ" sz="1600" dirty="0" err="1"/>
              <a:t>formation</a:t>
            </a:r>
            <a:r>
              <a:rPr lang="cs-CZ" sz="1600" dirty="0"/>
              <a:t> </a:t>
            </a:r>
            <a:r>
              <a:rPr lang="cs-CZ" sz="1600" dirty="0" err="1"/>
              <a:t>of</a:t>
            </a:r>
            <a:r>
              <a:rPr lang="cs-CZ" sz="1600" dirty="0"/>
              <a:t> </a:t>
            </a:r>
            <a:r>
              <a:rPr lang="cs-CZ" sz="1600" b="1" dirty="0" err="1"/>
              <a:t>choroid</a:t>
            </a:r>
            <a:r>
              <a:rPr lang="cs-CZ" sz="1600" b="1" dirty="0"/>
              <a:t> plexus </a:t>
            </a:r>
            <a:r>
              <a:rPr lang="cs-CZ" sz="1600" dirty="0"/>
              <a:t>(</a:t>
            </a:r>
            <a:r>
              <a:rPr lang="cs-CZ" sz="1600" dirty="0" err="1"/>
              <a:t>production</a:t>
            </a:r>
            <a:r>
              <a:rPr lang="cs-CZ" sz="1600" dirty="0"/>
              <a:t> </a:t>
            </a:r>
            <a:r>
              <a:rPr lang="cs-CZ" sz="1600" dirty="0" err="1"/>
              <a:t>of</a:t>
            </a:r>
            <a:r>
              <a:rPr lang="cs-CZ" sz="1600" dirty="0"/>
              <a:t> </a:t>
            </a:r>
            <a:r>
              <a:rPr lang="cs-CZ" sz="1600" dirty="0" err="1"/>
              <a:t>cerebrospinal</a:t>
            </a:r>
            <a:r>
              <a:rPr lang="cs-CZ" sz="1600" dirty="0"/>
              <a:t> fluid)</a:t>
            </a:r>
            <a:endParaRPr lang="cs-CZ" sz="1200" dirty="0"/>
          </a:p>
        </p:txBody>
      </p:sp>
      <p:sp>
        <p:nvSpPr>
          <p:cNvPr id="20" name="Zástupný obsah 2">
            <a:extLst>
              <a:ext uri="{FF2B5EF4-FFF2-40B4-BE49-F238E27FC236}">
                <a16:creationId xmlns:a16="http://schemas.microsoft.com/office/drawing/2014/main" id="{4E5D3161-1B0C-433F-991F-5E84B7E2CACE}"/>
              </a:ext>
            </a:extLst>
          </p:cNvPr>
          <p:cNvSpPr txBox="1">
            <a:spLocks/>
          </p:cNvSpPr>
          <p:nvPr/>
        </p:nvSpPr>
        <p:spPr>
          <a:xfrm>
            <a:off x="906779" y="5517022"/>
            <a:ext cx="6586221" cy="74114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development</a:t>
            </a:r>
            <a:r>
              <a:rPr lang="cs-CZ" sz="1600" dirty="0"/>
              <a:t> </a:t>
            </a:r>
            <a:r>
              <a:rPr lang="cs-CZ" sz="1600" dirty="0" err="1"/>
              <a:t>of</a:t>
            </a:r>
            <a:r>
              <a:rPr lang="cs-CZ" sz="1600" dirty="0"/>
              <a:t> </a:t>
            </a:r>
            <a:r>
              <a:rPr lang="cs-CZ" sz="1600" b="1" dirty="0" err="1"/>
              <a:t>cranial</a:t>
            </a:r>
            <a:r>
              <a:rPr lang="cs-CZ" sz="1600" b="1" dirty="0"/>
              <a:t> </a:t>
            </a:r>
            <a:r>
              <a:rPr lang="cs-CZ" sz="1600" b="1" dirty="0" err="1"/>
              <a:t>nerves</a:t>
            </a:r>
            <a:r>
              <a:rPr lang="cs-CZ" sz="1600" dirty="0"/>
              <a:t> -  VI. </a:t>
            </a:r>
            <a:r>
              <a:rPr lang="cs-CZ" sz="1600" dirty="0" err="1"/>
              <a:t>abducens</a:t>
            </a:r>
            <a:r>
              <a:rPr lang="cs-CZ" sz="1600" dirty="0"/>
              <a:t>, VII. </a:t>
            </a:r>
            <a:r>
              <a:rPr lang="cs-CZ" sz="1600" dirty="0" err="1"/>
              <a:t>facial</a:t>
            </a:r>
            <a:r>
              <a:rPr lang="cs-CZ" sz="1600" dirty="0"/>
              <a:t>, VIII. </a:t>
            </a:r>
            <a:r>
              <a:rPr lang="cs-CZ" sz="1600" dirty="0" err="1"/>
              <a:t>vestibulocochlear</a:t>
            </a:r>
            <a:r>
              <a:rPr lang="cs-CZ" sz="1600" dirty="0"/>
              <a:t>, IX. </a:t>
            </a:r>
            <a:r>
              <a:rPr lang="cs-CZ" sz="1600" dirty="0" err="1"/>
              <a:t>glossopharyngeal</a:t>
            </a:r>
            <a:r>
              <a:rPr lang="cs-CZ" sz="1600" dirty="0"/>
              <a:t>, X. vagus, XI. </a:t>
            </a:r>
            <a:r>
              <a:rPr lang="cs-CZ" sz="1600" dirty="0" err="1"/>
              <a:t>accessory</a:t>
            </a:r>
            <a:r>
              <a:rPr lang="cs-CZ" sz="1600" dirty="0"/>
              <a:t>, XII. </a:t>
            </a:r>
            <a:r>
              <a:rPr lang="cs-CZ" sz="1600" dirty="0" err="1"/>
              <a:t>hypoglossal</a:t>
            </a:r>
            <a:endParaRPr lang="cs-CZ" sz="1200" dirty="0"/>
          </a:p>
        </p:txBody>
      </p:sp>
      <p:grpSp>
        <p:nvGrpSpPr>
          <p:cNvPr id="21" name="Skupina 20">
            <a:extLst>
              <a:ext uri="{FF2B5EF4-FFF2-40B4-BE49-F238E27FC236}">
                <a16:creationId xmlns:a16="http://schemas.microsoft.com/office/drawing/2014/main" id="{AC2CF9C2-C473-4E53-8D4C-8EFD05316DE0}"/>
              </a:ext>
            </a:extLst>
          </p:cNvPr>
          <p:cNvGrpSpPr/>
          <p:nvPr/>
        </p:nvGrpSpPr>
        <p:grpSpPr>
          <a:xfrm>
            <a:off x="11009625" y="2368811"/>
            <a:ext cx="735730" cy="3014362"/>
            <a:chOff x="5758615" y="2447994"/>
            <a:chExt cx="735730" cy="3014362"/>
          </a:xfrm>
        </p:grpSpPr>
        <p:sp>
          <p:nvSpPr>
            <p:cNvPr id="22" name="Obousměrná svislá šipka 15">
              <a:extLst>
                <a:ext uri="{FF2B5EF4-FFF2-40B4-BE49-F238E27FC236}">
                  <a16:creationId xmlns:a16="http://schemas.microsoft.com/office/drawing/2014/main" id="{3883BD96-9BFC-48B3-9D06-99E8EA28EC4E}"/>
                </a:ext>
              </a:extLst>
            </p:cNvPr>
            <p:cNvSpPr/>
            <p:nvPr/>
          </p:nvSpPr>
          <p:spPr>
            <a:xfrm>
              <a:off x="6054090" y="2782976"/>
              <a:ext cx="144780" cy="231583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3" name="TextovéPole 22">
              <a:extLst>
                <a:ext uri="{FF2B5EF4-FFF2-40B4-BE49-F238E27FC236}">
                  <a16:creationId xmlns:a16="http://schemas.microsoft.com/office/drawing/2014/main" id="{8749B1C7-0B5A-4E45-B8FC-E72115AB7776}"/>
                </a:ext>
              </a:extLst>
            </p:cNvPr>
            <p:cNvSpPr txBox="1"/>
            <p:nvPr/>
          </p:nvSpPr>
          <p:spPr>
            <a:xfrm>
              <a:off x="5800872" y="2447994"/>
              <a:ext cx="658812" cy="246221"/>
            </a:xfrm>
            <a:prstGeom prst="rect">
              <a:avLst/>
            </a:prstGeom>
            <a:solidFill>
              <a:schemeClr val="bg1"/>
            </a:solidFill>
            <a:ln w="19050">
              <a:solidFill>
                <a:srgbClr val="7030A0"/>
              </a:solidFill>
            </a:ln>
          </p:spPr>
          <p:txBody>
            <a:bodyPr wrap="square" rtlCol="0">
              <a:spAutoFit/>
            </a:bodyPr>
            <a:lstStyle/>
            <a:p>
              <a:pPr algn="ctr"/>
              <a:r>
                <a:rPr lang="cs-CZ" sz="1000" dirty="0" err="1"/>
                <a:t>dorsal</a:t>
              </a:r>
              <a:endParaRPr lang="en-US" sz="1000" dirty="0"/>
            </a:p>
          </p:txBody>
        </p:sp>
        <p:sp>
          <p:nvSpPr>
            <p:cNvPr id="24" name="TextovéPole 23">
              <a:extLst>
                <a:ext uri="{FF2B5EF4-FFF2-40B4-BE49-F238E27FC236}">
                  <a16:creationId xmlns:a16="http://schemas.microsoft.com/office/drawing/2014/main" id="{2ACAC1ED-96FB-4EE3-9E50-0B8908B992F1}"/>
                </a:ext>
              </a:extLst>
            </p:cNvPr>
            <p:cNvSpPr txBox="1"/>
            <p:nvPr/>
          </p:nvSpPr>
          <p:spPr>
            <a:xfrm>
              <a:off x="5758615" y="5216135"/>
              <a:ext cx="735730" cy="246221"/>
            </a:xfrm>
            <a:prstGeom prst="rect">
              <a:avLst/>
            </a:prstGeom>
            <a:solidFill>
              <a:schemeClr val="bg1"/>
            </a:solidFill>
            <a:ln w="19050">
              <a:solidFill>
                <a:srgbClr val="7030A0"/>
              </a:solidFill>
            </a:ln>
          </p:spPr>
          <p:txBody>
            <a:bodyPr wrap="square" rtlCol="0">
              <a:spAutoFit/>
            </a:bodyPr>
            <a:lstStyle/>
            <a:p>
              <a:pPr algn="ctr"/>
              <a:r>
                <a:rPr lang="cs-CZ" sz="1000" dirty="0" err="1"/>
                <a:t>ventral</a:t>
              </a:r>
              <a:endParaRPr lang="en-US" sz="1000" dirty="0"/>
            </a:p>
          </p:txBody>
        </p:sp>
      </p:grpSp>
      <p:grpSp>
        <p:nvGrpSpPr>
          <p:cNvPr id="32" name="Skupina 31">
            <a:extLst>
              <a:ext uri="{FF2B5EF4-FFF2-40B4-BE49-F238E27FC236}">
                <a16:creationId xmlns:a16="http://schemas.microsoft.com/office/drawing/2014/main" id="{F4EF14B0-489F-4A88-AF9F-AE9B75803B17}"/>
              </a:ext>
            </a:extLst>
          </p:cNvPr>
          <p:cNvGrpSpPr/>
          <p:nvPr/>
        </p:nvGrpSpPr>
        <p:grpSpPr>
          <a:xfrm>
            <a:off x="7632687" y="3774374"/>
            <a:ext cx="3088935" cy="2184953"/>
            <a:chOff x="7632687" y="3833643"/>
            <a:chExt cx="3088935" cy="2184953"/>
          </a:xfrm>
        </p:grpSpPr>
        <p:pic>
          <p:nvPicPr>
            <p:cNvPr id="3" name="Obrázek 2"/>
            <p:cNvPicPr>
              <a:picLocks noChangeAspect="1"/>
            </p:cNvPicPr>
            <p:nvPr/>
          </p:nvPicPr>
          <p:blipFill rotWithShape="1">
            <a:blip r:embed="rId2">
              <a:extLst>
                <a:ext uri="{28A0092B-C50C-407E-A947-70E740481C1C}">
                  <a14:useLocalDpi xmlns:a14="http://schemas.microsoft.com/office/drawing/2010/main" val="0"/>
                </a:ext>
              </a:extLst>
            </a:blip>
            <a:srcRect l="44837"/>
            <a:stretch/>
          </p:blipFill>
          <p:spPr>
            <a:xfrm>
              <a:off x="7632687" y="3833643"/>
              <a:ext cx="3088935" cy="2136297"/>
            </a:xfrm>
            <a:prstGeom prst="rect">
              <a:avLst/>
            </a:prstGeom>
          </p:spPr>
        </p:pic>
        <p:sp>
          <p:nvSpPr>
            <p:cNvPr id="27" name="TextovéPole 26">
              <a:extLst>
                <a:ext uri="{FF2B5EF4-FFF2-40B4-BE49-F238E27FC236}">
                  <a16:creationId xmlns:a16="http://schemas.microsoft.com/office/drawing/2014/main" id="{B1C01C03-DDF4-4333-A80D-08E2C98CCA53}"/>
                </a:ext>
              </a:extLst>
            </p:cNvPr>
            <p:cNvSpPr txBox="1"/>
            <p:nvPr/>
          </p:nvSpPr>
          <p:spPr>
            <a:xfrm>
              <a:off x="7676988" y="5366909"/>
              <a:ext cx="747611" cy="400110"/>
            </a:xfrm>
            <a:prstGeom prst="rect">
              <a:avLst/>
            </a:prstGeom>
            <a:solidFill>
              <a:schemeClr val="bg1"/>
            </a:solidFill>
            <a:ln>
              <a:noFill/>
            </a:ln>
          </p:spPr>
          <p:txBody>
            <a:bodyPr wrap="square" rtlCol="0">
              <a:spAutoFit/>
            </a:bodyPr>
            <a:lstStyle/>
            <a:p>
              <a:pPr algn="ctr"/>
              <a:r>
                <a:rPr lang="cs-CZ" sz="1000" dirty="0"/>
                <a:t>9., 10., 11.</a:t>
              </a:r>
            </a:p>
            <a:p>
              <a:pPr algn="ctr"/>
              <a:endParaRPr lang="cs-CZ" sz="1000" dirty="0"/>
            </a:p>
          </p:txBody>
        </p:sp>
        <p:sp>
          <p:nvSpPr>
            <p:cNvPr id="31" name="TextovéPole 30">
              <a:extLst>
                <a:ext uri="{FF2B5EF4-FFF2-40B4-BE49-F238E27FC236}">
                  <a16:creationId xmlns:a16="http://schemas.microsoft.com/office/drawing/2014/main" id="{2A762FA9-B9DE-4F43-95C1-2D36B089F12C}"/>
                </a:ext>
              </a:extLst>
            </p:cNvPr>
            <p:cNvSpPr txBox="1"/>
            <p:nvPr/>
          </p:nvSpPr>
          <p:spPr>
            <a:xfrm>
              <a:off x="8260466" y="5618486"/>
              <a:ext cx="747611" cy="400110"/>
            </a:xfrm>
            <a:prstGeom prst="rect">
              <a:avLst/>
            </a:prstGeom>
            <a:solidFill>
              <a:schemeClr val="bg1"/>
            </a:solidFill>
            <a:ln>
              <a:noFill/>
            </a:ln>
          </p:spPr>
          <p:txBody>
            <a:bodyPr wrap="square" rtlCol="0">
              <a:spAutoFit/>
            </a:bodyPr>
            <a:lstStyle/>
            <a:p>
              <a:pPr algn="ctr"/>
              <a:r>
                <a:rPr lang="cs-CZ" sz="1000" dirty="0"/>
                <a:t>12.</a:t>
              </a:r>
            </a:p>
            <a:p>
              <a:pPr algn="ctr"/>
              <a:endParaRPr lang="cs-CZ" sz="1000" dirty="0"/>
            </a:p>
          </p:txBody>
        </p:sp>
      </p:grpSp>
    </p:spTree>
    <p:extLst>
      <p:ext uri="{BB962C8B-B14F-4D97-AF65-F5344CB8AC3E}">
        <p14:creationId xmlns:p14="http://schemas.microsoft.com/office/powerpoint/2010/main" val="1910959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4800" y="408326"/>
            <a:ext cx="11628120" cy="1371600"/>
          </a:xfrm>
        </p:spPr>
        <p:txBody>
          <a:bodyPr>
            <a:normAutofit/>
          </a:bodyPr>
          <a:lstStyle/>
          <a:p>
            <a:r>
              <a:rPr lang="cs-CZ" dirty="0" err="1"/>
              <a:t>M</a:t>
            </a:r>
            <a:r>
              <a:rPr lang="cs-CZ" dirty="0" err="1" smtClean="0"/>
              <a:t>etencephalon</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16</a:t>
            </a:fld>
            <a:endParaRPr lang="cs-CZ"/>
          </a:p>
        </p:txBody>
      </p:sp>
      <p:sp>
        <p:nvSpPr>
          <p:cNvPr id="6" name="Zástupný obsah 2">
            <a:extLst>
              <a:ext uri="{FF2B5EF4-FFF2-40B4-BE49-F238E27FC236}">
                <a16:creationId xmlns:a16="http://schemas.microsoft.com/office/drawing/2014/main" id="{4E5D3161-1B0C-433F-991F-5E84B7E2CACE}"/>
              </a:ext>
            </a:extLst>
          </p:cNvPr>
          <p:cNvSpPr txBox="1">
            <a:spLocks/>
          </p:cNvSpPr>
          <p:nvPr/>
        </p:nvSpPr>
        <p:spPr>
          <a:xfrm>
            <a:off x="1097279" y="1825098"/>
            <a:ext cx="5269654" cy="30508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metencephalon</a:t>
            </a:r>
            <a:r>
              <a:rPr lang="cs-CZ" sz="1600" b="1" dirty="0"/>
              <a:t> – </a:t>
            </a:r>
            <a:r>
              <a:rPr lang="cs-CZ" sz="1600" dirty="0" err="1"/>
              <a:t>cranial</a:t>
            </a:r>
            <a:r>
              <a:rPr lang="cs-CZ" sz="1600" dirty="0"/>
              <a:t> </a:t>
            </a:r>
            <a:r>
              <a:rPr lang="cs-CZ" sz="1600" dirty="0" err="1"/>
              <a:t>rhombencephalon</a:t>
            </a:r>
            <a:endParaRPr lang="cs-CZ" sz="1200" dirty="0"/>
          </a:p>
        </p:txBody>
      </p:sp>
      <p:sp>
        <p:nvSpPr>
          <p:cNvPr id="7" name="Zástupný obsah 2">
            <a:extLst>
              <a:ext uri="{FF2B5EF4-FFF2-40B4-BE49-F238E27FC236}">
                <a16:creationId xmlns:a16="http://schemas.microsoft.com/office/drawing/2014/main" id="{4E5D3161-1B0C-433F-991F-5E84B7E2CACE}"/>
              </a:ext>
            </a:extLst>
          </p:cNvPr>
          <p:cNvSpPr txBox="1">
            <a:spLocks/>
          </p:cNvSpPr>
          <p:nvPr/>
        </p:nvSpPr>
        <p:spPr>
          <a:xfrm>
            <a:off x="1097280" y="2251906"/>
            <a:ext cx="5587198" cy="54844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a:t>metencefalon</a:t>
            </a:r>
            <a:r>
              <a:rPr lang="cs-CZ" sz="1600" dirty="0"/>
              <a:t> – </a:t>
            </a:r>
            <a:r>
              <a:rPr lang="cs-CZ" sz="1600" dirty="0" err="1"/>
              <a:t>development</a:t>
            </a:r>
            <a:r>
              <a:rPr lang="cs-CZ" sz="1600" dirty="0"/>
              <a:t> </a:t>
            </a:r>
            <a:r>
              <a:rPr lang="cs-CZ" sz="1600" dirty="0" err="1"/>
              <a:t>of</a:t>
            </a:r>
            <a:r>
              <a:rPr lang="cs-CZ" sz="1600" dirty="0"/>
              <a:t> </a:t>
            </a:r>
            <a:r>
              <a:rPr lang="cs-CZ" sz="1600" dirty="0" err="1"/>
              <a:t>dorsally</a:t>
            </a:r>
            <a:r>
              <a:rPr lang="cs-CZ" sz="1600" dirty="0"/>
              <a:t> </a:t>
            </a:r>
            <a:r>
              <a:rPr lang="cs-CZ" sz="1600" dirty="0" err="1"/>
              <a:t>localized</a:t>
            </a:r>
            <a:r>
              <a:rPr lang="cs-CZ" sz="1600" dirty="0"/>
              <a:t> Cerebellum and </a:t>
            </a:r>
            <a:r>
              <a:rPr lang="cs-CZ" sz="1600" dirty="0" err="1"/>
              <a:t>ventrally</a:t>
            </a:r>
            <a:r>
              <a:rPr lang="cs-CZ" sz="1600" dirty="0"/>
              <a:t> </a:t>
            </a:r>
            <a:r>
              <a:rPr lang="cs-CZ" sz="1600" dirty="0" err="1"/>
              <a:t>localized</a:t>
            </a:r>
            <a:r>
              <a:rPr lang="cs-CZ" sz="1600" dirty="0"/>
              <a:t> pons </a:t>
            </a:r>
            <a:r>
              <a:rPr lang="cs-CZ" sz="1600" dirty="0" err="1"/>
              <a:t>Varoli</a:t>
            </a:r>
            <a:endParaRPr lang="cs-CZ" sz="1200" b="1" dirty="0"/>
          </a:p>
        </p:txBody>
      </p:sp>
      <p:sp>
        <p:nvSpPr>
          <p:cNvPr id="8" name="Zástupný obsah 2">
            <a:extLst>
              <a:ext uri="{FF2B5EF4-FFF2-40B4-BE49-F238E27FC236}">
                <a16:creationId xmlns:a16="http://schemas.microsoft.com/office/drawing/2014/main" id="{4E5D3161-1B0C-433F-991F-5E84B7E2CACE}"/>
              </a:ext>
            </a:extLst>
          </p:cNvPr>
          <p:cNvSpPr txBox="1">
            <a:spLocks/>
          </p:cNvSpPr>
          <p:nvPr/>
        </p:nvSpPr>
        <p:spPr>
          <a:xfrm>
            <a:off x="1097279" y="2922077"/>
            <a:ext cx="5379721" cy="72977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develops</a:t>
            </a:r>
            <a:r>
              <a:rPr lang="cs-CZ" sz="1600" dirty="0"/>
              <a:t> </a:t>
            </a:r>
            <a:r>
              <a:rPr lang="cs-CZ" sz="1600" dirty="0" err="1"/>
              <a:t>similarly</a:t>
            </a:r>
            <a:r>
              <a:rPr lang="cs-CZ" sz="1600" dirty="0"/>
              <a:t> to </a:t>
            </a:r>
            <a:r>
              <a:rPr lang="cs-CZ" sz="1600" dirty="0" err="1"/>
              <a:t>myelencephalon</a:t>
            </a:r>
            <a:r>
              <a:rPr lang="cs-CZ" sz="1600" dirty="0"/>
              <a:t> – </a:t>
            </a:r>
            <a:r>
              <a:rPr lang="cs-CZ" sz="1600" b="1" dirty="0" err="1"/>
              <a:t>extension</a:t>
            </a:r>
            <a:r>
              <a:rPr lang="cs-CZ" sz="1600" dirty="0"/>
              <a:t> </a:t>
            </a:r>
            <a:r>
              <a:rPr lang="cs-CZ" sz="1600" dirty="0" err="1"/>
              <a:t>of</a:t>
            </a:r>
            <a:r>
              <a:rPr lang="cs-CZ" sz="1600" dirty="0"/>
              <a:t> </a:t>
            </a:r>
            <a:r>
              <a:rPr lang="cs-CZ" sz="1600" dirty="0" err="1"/>
              <a:t>walls</a:t>
            </a:r>
            <a:r>
              <a:rPr lang="cs-CZ" sz="1600" dirty="0"/>
              <a:t> </a:t>
            </a:r>
            <a:r>
              <a:rPr lang="cs-CZ" sz="1600" dirty="0" err="1"/>
              <a:t>laterally</a:t>
            </a:r>
            <a:r>
              <a:rPr lang="cs-CZ" sz="1600" dirty="0"/>
              <a:t> – </a:t>
            </a:r>
            <a:r>
              <a:rPr lang="cs-CZ" sz="1600" dirty="0" err="1"/>
              <a:t>alar</a:t>
            </a:r>
            <a:r>
              <a:rPr lang="cs-CZ" sz="1600" dirty="0"/>
              <a:t> </a:t>
            </a:r>
            <a:r>
              <a:rPr lang="cs-CZ" sz="1600" dirty="0" err="1"/>
              <a:t>plates</a:t>
            </a:r>
            <a:r>
              <a:rPr lang="cs-CZ" sz="1600" dirty="0"/>
              <a:t> </a:t>
            </a:r>
            <a:r>
              <a:rPr lang="cs-CZ" sz="1600" dirty="0" err="1"/>
              <a:t>laterally</a:t>
            </a:r>
            <a:r>
              <a:rPr lang="cs-CZ" sz="1600" dirty="0"/>
              <a:t>, </a:t>
            </a:r>
            <a:r>
              <a:rPr lang="cs-CZ" sz="1600" dirty="0" err="1"/>
              <a:t>basal</a:t>
            </a:r>
            <a:r>
              <a:rPr lang="cs-CZ" sz="1600" dirty="0"/>
              <a:t> </a:t>
            </a:r>
            <a:r>
              <a:rPr lang="cs-CZ" sz="1600" dirty="0" err="1"/>
              <a:t>plates</a:t>
            </a:r>
            <a:r>
              <a:rPr lang="cs-CZ" sz="1600" dirty="0"/>
              <a:t> </a:t>
            </a:r>
            <a:r>
              <a:rPr lang="cs-CZ" sz="1600" dirty="0" err="1"/>
              <a:t>medially</a:t>
            </a:r>
            <a:endParaRPr lang="cs-CZ" sz="1200" dirty="0"/>
          </a:p>
        </p:txBody>
      </p:sp>
      <p:grpSp>
        <p:nvGrpSpPr>
          <p:cNvPr id="10" name="Skupina 9">
            <a:extLst>
              <a:ext uri="{FF2B5EF4-FFF2-40B4-BE49-F238E27FC236}">
                <a16:creationId xmlns:a16="http://schemas.microsoft.com/office/drawing/2014/main" id="{AC2CF9C2-C473-4E53-8D4C-8EFD05316DE0}"/>
              </a:ext>
            </a:extLst>
          </p:cNvPr>
          <p:cNvGrpSpPr/>
          <p:nvPr/>
        </p:nvGrpSpPr>
        <p:grpSpPr>
          <a:xfrm>
            <a:off x="11097621" y="2422036"/>
            <a:ext cx="735730" cy="3014362"/>
            <a:chOff x="5758615" y="2447994"/>
            <a:chExt cx="735730" cy="3014362"/>
          </a:xfrm>
        </p:grpSpPr>
        <p:sp>
          <p:nvSpPr>
            <p:cNvPr id="11" name="Obousměrná svislá šipka 15">
              <a:extLst>
                <a:ext uri="{FF2B5EF4-FFF2-40B4-BE49-F238E27FC236}">
                  <a16:creationId xmlns:a16="http://schemas.microsoft.com/office/drawing/2014/main" id="{3883BD96-9BFC-48B3-9D06-99E8EA28EC4E}"/>
                </a:ext>
              </a:extLst>
            </p:cNvPr>
            <p:cNvSpPr/>
            <p:nvPr/>
          </p:nvSpPr>
          <p:spPr>
            <a:xfrm>
              <a:off x="6054090" y="2782976"/>
              <a:ext cx="144780" cy="231583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TextovéPole 11">
              <a:extLst>
                <a:ext uri="{FF2B5EF4-FFF2-40B4-BE49-F238E27FC236}">
                  <a16:creationId xmlns:a16="http://schemas.microsoft.com/office/drawing/2014/main" id="{8749B1C7-0B5A-4E45-B8FC-E72115AB7776}"/>
                </a:ext>
              </a:extLst>
            </p:cNvPr>
            <p:cNvSpPr txBox="1"/>
            <p:nvPr/>
          </p:nvSpPr>
          <p:spPr>
            <a:xfrm>
              <a:off x="5800872" y="2447994"/>
              <a:ext cx="658812" cy="246221"/>
            </a:xfrm>
            <a:prstGeom prst="rect">
              <a:avLst/>
            </a:prstGeom>
            <a:solidFill>
              <a:schemeClr val="bg1"/>
            </a:solidFill>
            <a:ln w="19050">
              <a:solidFill>
                <a:srgbClr val="7030A0"/>
              </a:solidFill>
            </a:ln>
          </p:spPr>
          <p:txBody>
            <a:bodyPr wrap="square" rtlCol="0">
              <a:spAutoFit/>
            </a:bodyPr>
            <a:lstStyle/>
            <a:p>
              <a:pPr algn="ctr"/>
              <a:r>
                <a:rPr lang="cs-CZ" sz="1000" dirty="0" err="1"/>
                <a:t>dorsal</a:t>
              </a:r>
              <a:endParaRPr lang="en-US" sz="1000" dirty="0"/>
            </a:p>
          </p:txBody>
        </p:sp>
        <p:sp>
          <p:nvSpPr>
            <p:cNvPr id="13" name="TextovéPole 12">
              <a:extLst>
                <a:ext uri="{FF2B5EF4-FFF2-40B4-BE49-F238E27FC236}">
                  <a16:creationId xmlns:a16="http://schemas.microsoft.com/office/drawing/2014/main" id="{2ACAC1ED-96FB-4EE3-9E50-0B8908B992F1}"/>
                </a:ext>
              </a:extLst>
            </p:cNvPr>
            <p:cNvSpPr txBox="1"/>
            <p:nvPr/>
          </p:nvSpPr>
          <p:spPr>
            <a:xfrm>
              <a:off x="5758615" y="5216135"/>
              <a:ext cx="735730" cy="246221"/>
            </a:xfrm>
            <a:prstGeom prst="rect">
              <a:avLst/>
            </a:prstGeom>
            <a:solidFill>
              <a:schemeClr val="bg1"/>
            </a:solidFill>
            <a:ln w="19050">
              <a:solidFill>
                <a:srgbClr val="7030A0"/>
              </a:solidFill>
            </a:ln>
          </p:spPr>
          <p:txBody>
            <a:bodyPr wrap="square" rtlCol="0">
              <a:spAutoFit/>
            </a:bodyPr>
            <a:lstStyle/>
            <a:p>
              <a:pPr algn="ctr"/>
              <a:r>
                <a:rPr lang="cs-CZ" sz="1000" dirty="0" err="1"/>
                <a:t>ventral</a:t>
              </a:r>
              <a:endParaRPr lang="en-US" sz="1000" dirty="0"/>
            </a:p>
          </p:txBody>
        </p:sp>
      </p:grpSp>
      <p:sp>
        <p:nvSpPr>
          <p:cNvPr id="14" name="TextovéPole 13"/>
          <p:cNvSpPr txBox="1"/>
          <p:nvPr/>
        </p:nvSpPr>
        <p:spPr>
          <a:xfrm>
            <a:off x="7508400" y="6107113"/>
            <a:ext cx="2723041" cy="246221"/>
          </a:xfrm>
          <a:prstGeom prst="rect">
            <a:avLst/>
          </a:prstGeom>
          <a:noFill/>
        </p:spPr>
        <p:txBody>
          <a:bodyPr wrap="square" rtlCol="0">
            <a:spAutoFit/>
          </a:bodyPr>
          <a:lstStyle/>
          <a:p>
            <a:pPr algn="ctr"/>
            <a:r>
              <a:rPr lang="cs-CZ" sz="1000" dirty="0" err="1"/>
              <a:t>Sadler</a:t>
            </a:r>
            <a:r>
              <a:rPr lang="cs-CZ" sz="1000" dirty="0"/>
              <a:t>, 1990. </a:t>
            </a:r>
            <a:r>
              <a:rPr lang="cs-CZ" sz="1000" dirty="0" err="1"/>
              <a:t>Langman</a:t>
            </a:r>
            <a:r>
              <a:rPr lang="en-US" sz="1000" dirty="0"/>
              <a:t>`</a:t>
            </a:r>
            <a:r>
              <a:rPr lang="cs-CZ" sz="1000" dirty="0"/>
              <a:t>s </a:t>
            </a:r>
            <a:r>
              <a:rPr lang="cs-CZ" sz="1000" dirty="0" err="1"/>
              <a:t>medical</a:t>
            </a:r>
            <a:r>
              <a:rPr lang="cs-CZ" sz="1000" dirty="0"/>
              <a:t> embryology</a:t>
            </a:r>
          </a:p>
        </p:txBody>
      </p:sp>
      <p:sp>
        <p:nvSpPr>
          <p:cNvPr id="15" name="Zástupný obsah 2">
            <a:extLst>
              <a:ext uri="{FF2B5EF4-FFF2-40B4-BE49-F238E27FC236}">
                <a16:creationId xmlns:a16="http://schemas.microsoft.com/office/drawing/2014/main" id="{4E5D3161-1B0C-433F-991F-5E84B7E2CACE}"/>
              </a:ext>
            </a:extLst>
          </p:cNvPr>
          <p:cNvSpPr txBox="1">
            <a:spLocks/>
          </p:cNvSpPr>
          <p:nvPr/>
        </p:nvSpPr>
        <p:spPr>
          <a:xfrm>
            <a:off x="1097279" y="5006900"/>
            <a:ext cx="5379720" cy="51760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Development</a:t>
            </a:r>
            <a:r>
              <a:rPr lang="cs-CZ" sz="1600" dirty="0"/>
              <a:t> </a:t>
            </a:r>
            <a:r>
              <a:rPr lang="cs-CZ" sz="1600" dirty="0" err="1"/>
              <a:t>of</a:t>
            </a:r>
            <a:r>
              <a:rPr lang="cs-CZ" sz="1600" dirty="0"/>
              <a:t> V. </a:t>
            </a:r>
            <a:r>
              <a:rPr lang="cs-CZ" sz="1600" dirty="0" err="1"/>
              <a:t>cranial</a:t>
            </a:r>
            <a:r>
              <a:rPr lang="cs-CZ" sz="1600" dirty="0"/>
              <a:t> nerve - </a:t>
            </a:r>
            <a:r>
              <a:rPr lang="cs-CZ" sz="1600" b="1" dirty="0" err="1"/>
              <a:t>trigeminal</a:t>
            </a:r>
            <a:endParaRPr lang="cs-CZ" sz="1200" b="1" dirty="0"/>
          </a:p>
        </p:txBody>
      </p:sp>
      <p:sp>
        <p:nvSpPr>
          <p:cNvPr id="16" name="Zástupný obsah 2">
            <a:extLst>
              <a:ext uri="{FF2B5EF4-FFF2-40B4-BE49-F238E27FC236}">
                <a16:creationId xmlns:a16="http://schemas.microsoft.com/office/drawing/2014/main" id="{4E5D3161-1B0C-433F-991F-5E84B7E2CACE}"/>
              </a:ext>
            </a:extLst>
          </p:cNvPr>
          <p:cNvSpPr txBox="1">
            <a:spLocks/>
          </p:cNvSpPr>
          <p:nvPr/>
        </p:nvSpPr>
        <p:spPr>
          <a:xfrm>
            <a:off x="1097279" y="3713657"/>
            <a:ext cx="5379721" cy="39161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dorsolaterally</a:t>
            </a:r>
            <a:r>
              <a:rPr lang="cs-CZ" sz="1600" dirty="0"/>
              <a:t> – </a:t>
            </a:r>
            <a:r>
              <a:rPr lang="cs-CZ" sz="1600" dirty="0" err="1"/>
              <a:t>formation</a:t>
            </a:r>
            <a:r>
              <a:rPr lang="cs-CZ" sz="1600" dirty="0"/>
              <a:t> </a:t>
            </a:r>
            <a:r>
              <a:rPr lang="cs-CZ" sz="1600" dirty="0" err="1"/>
              <a:t>of</a:t>
            </a:r>
            <a:r>
              <a:rPr lang="cs-CZ" sz="1600" dirty="0"/>
              <a:t> </a:t>
            </a:r>
            <a:r>
              <a:rPr lang="cs-CZ" sz="1600" b="1" dirty="0" err="1"/>
              <a:t>rhombic</a:t>
            </a:r>
            <a:r>
              <a:rPr lang="cs-CZ" sz="1600" b="1" dirty="0"/>
              <a:t> </a:t>
            </a:r>
            <a:r>
              <a:rPr lang="cs-CZ" sz="1600" b="1" dirty="0" err="1"/>
              <a:t>lips</a:t>
            </a:r>
            <a:r>
              <a:rPr lang="cs-CZ" sz="1600" dirty="0"/>
              <a:t> (</a:t>
            </a:r>
            <a:r>
              <a:rPr lang="cs-CZ" sz="1600" dirty="0" err="1"/>
              <a:t>basis</a:t>
            </a:r>
            <a:r>
              <a:rPr lang="cs-CZ" sz="1600" dirty="0"/>
              <a:t> </a:t>
            </a:r>
            <a:r>
              <a:rPr lang="cs-CZ" sz="1600" dirty="0" err="1"/>
              <a:t>for</a:t>
            </a:r>
            <a:r>
              <a:rPr lang="cs-CZ" sz="1600" dirty="0"/>
              <a:t> Cerebellum)</a:t>
            </a:r>
            <a:endParaRPr lang="cs-CZ" sz="1200" dirty="0"/>
          </a:p>
        </p:txBody>
      </p:sp>
      <p:grpSp>
        <p:nvGrpSpPr>
          <p:cNvPr id="3" name="Skupina 2">
            <a:extLst>
              <a:ext uri="{FF2B5EF4-FFF2-40B4-BE49-F238E27FC236}">
                <a16:creationId xmlns:a16="http://schemas.microsoft.com/office/drawing/2014/main" id="{36D58616-93FA-4208-A2FA-BDFFFE957D54}"/>
              </a:ext>
            </a:extLst>
          </p:cNvPr>
          <p:cNvGrpSpPr/>
          <p:nvPr/>
        </p:nvGrpSpPr>
        <p:grpSpPr>
          <a:xfrm>
            <a:off x="6865940" y="2668257"/>
            <a:ext cx="3964419" cy="2772616"/>
            <a:chOff x="6865940" y="2668257"/>
            <a:chExt cx="3964419" cy="2772616"/>
          </a:xfrm>
        </p:grpSpPr>
        <p:pic>
          <p:nvPicPr>
            <p:cNvPr id="9" name="Obrázek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9484" y="2668257"/>
              <a:ext cx="3920875" cy="2661690"/>
            </a:xfrm>
            <a:prstGeom prst="rect">
              <a:avLst/>
            </a:prstGeom>
          </p:spPr>
        </p:pic>
        <p:sp>
          <p:nvSpPr>
            <p:cNvPr id="21" name="TextovéPole 20">
              <a:extLst>
                <a:ext uri="{FF2B5EF4-FFF2-40B4-BE49-F238E27FC236}">
                  <a16:creationId xmlns:a16="http://schemas.microsoft.com/office/drawing/2014/main" id="{02E4DC3E-0F7E-4598-A609-8C6F17478F41}"/>
                </a:ext>
              </a:extLst>
            </p:cNvPr>
            <p:cNvSpPr txBox="1"/>
            <p:nvPr/>
          </p:nvSpPr>
          <p:spPr>
            <a:xfrm>
              <a:off x="6865940" y="4538000"/>
              <a:ext cx="945563" cy="400110"/>
            </a:xfrm>
            <a:prstGeom prst="rect">
              <a:avLst/>
            </a:prstGeom>
            <a:solidFill>
              <a:schemeClr val="bg1"/>
            </a:solidFill>
            <a:ln>
              <a:noFill/>
            </a:ln>
          </p:spPr>
          <p:txBody>
            <a:bodyPr wrap="square" rtlCol="0">
              <a:spAutoFit/>
            </a:bodyPr>
            <a:lstStyle/>
            <a:p>
              <a:pPr algn="ctr"/>
              <a:r>
                <a:rPr lang="cs-CZ" sz="1000" dirty="0"/>
                <a:t>5., 7.</a:t>
              </a:r>
            </a:p>
            <a:p>
              <a:pPr algn="ctr"/>
              <a:endParaRPr lang="cs-CZ" sz="1000" dirty="0"/>
            </a:p>
          </p:txBody>
        </p:sp>
        <p:sp>
          <p:nvSpPr>
            <p:cNvPr id="23" name="TextovéPole 22">
              <a:extLst>
                <a:ext uri="{FF2B5EF4-FFF2-40B4-BE49-F238E27FC236}">
                  <a16:creationId xmlns:a16="http://schemas.microsoft.com/office/drawing/2014/main" id="{4E10EE3A-9CDB-4091-A096-CCE35E97986C}"/>
                </a:ext>
              </a:extLst>
            </p:cNvPr>
            <p:cNvSpPr txBox="1"/>
            <p:nvPr/>
          </p:nvSpPr>
          <p:spPr>
            <a:xfrm>
              <a:off x="7649527" y="5040763"/>
              <a:ext cx="945563" cy="400110"/>
            </a:xfrm>
            <a:prstGeom prst="rect">
              <a:avLst/>
            </a:prstGeom>
            <a:solidFill>
              <a:schemeClr val="bg1"/>
            </a:solidFill>
            <a:ln>
              <a:noFill/>
            </a:ln>
          </p:spPr>
          <p:txBody>
            <a:bodyPr wrap="square" rtlCol="0">
              <a:spAutoFit/>
            </a:bodyPr>
            <a:lstStyle/>
            <a:p>
              <a:pPr algn="ctr"/>
              <a:r>
                <a:rPr lang="cs-CZ" sz="1000" dirty="0"/>
                <a:t>6.</a:t>
              </a:r>
            </a:p>
            <a:p>
              <a:pPr algn="ctr"/>
              <a:endParaRPr lang="cs-CZ" sz="1000" dirty="0"/>
            </a:p>
          </p:txBody>
        </p:sp>
      </p:grpSp>
    </p:spTree>
    <p:extLst>
      <p:ext uri="{BB962C8B-B14F-4D97-AF65-F5344CB8AC3E}">
        <p14:creationId xmlns:p14="http://schemas.microsoft.com/office/powerpoint/2010/main" val="24136534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délník 18"/>
          <p:cNvSpPr/>
          <p:nvPr/>
        </p:nvSpPr>
        <p:spPr>
          <a:xfrm>
            <a:off x="4825717" y="2457449"/>
            <a:ext cx="2819417" cy="2915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bdélník 11"/>
          <p:cNvSpPr/>
          <p:nvPr/>
        </p:nvSpPr>
        <p:spPr>
          <a:xfrm>
            <a:off x="7754985" y="2429691"/>
            <a:ext cx="4437015" cy="2943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p:txBody>
          <a:bodyPr/>
          <a:lstStyle/>
          <a:p>
            <a:r>
              <a:rPr lang="cs-CZ" dirty="0"/>
              <a:t>Cerebellum </a:t>
            </a:r>
            <a:r>
              <a:rPr lang="cs-CZ" dirty="0" err="1"/>
              <a:t>development</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17</a:t>
            </a:fld>
            <a:endParaRPr lang="cs-CZ"/>
          </a:p>
        </p:txBody>
      </p:sp>
      <p:sp>
        <p:nvSpPr>
          <p:cNvPr id="6" name="Zástupný obsah 2">
            <a:extLst>
              <a:ext uri="{FF2B5EF4-FFF2-40B4-BE49-F238E27FC236}">
                <a16:creationId xmlns:a16="http://schemas.microsoft.com/office/drawing/2014/main" id="{4E5D3161-1B0C-433F-991F-5E84B7E2CACE}"/>
              </a:ext>
            </a:extLst>
          </p:cNvPr>
          <p:cNvSpPr txBox="1">
            <a:spLocks/>
          </p:cNvSpPr>
          <p:nvPr/>
        </p:nvSpPr>
        <p:spPr>
          <a:xfrm>
            <a:off x="699759" y="2061684"/>
            <a:ext cx="4636892" cy="62974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originates</a:t>
            </a:r>
            <a:r>
              <a:rPr lang="cs-CZ" sz="1600" dirty="0"/>
              <a:t> in </a:t>
            </a:r>
            <a:r>
              <a:rPr lang="cs-CZ" sz="1600" dirty="0" err="1"/>
              <a:t>dorsolateral</a:t>
            </a:r>
            <a:r>
              <a:rPr lang="cs-CZ" sz="1600" dirty="0"/>
              <a:t> </a:t>
            </a:r>
            <a:r>
              <a:rPr lang="cs-CZ" sz="1600" dirty="0" err="1"/>
              <a:t>parts</a:t>
            </a:r>
            <a:r>
              <a:rPr lang="cs-CZ" sz="1600" dirty="0"/>
              <a:t> </a:t>
            </a:r>
            <a:r>
              <a:rPr lang="cs-CZ" sz="1600" dirty="0" err="1"/>
              <a:t>of</a:t>
            </a:r>
            <a:r>
              <a:rPr lang="cs-CZ" sz="1600" dirty="0"/>
              <a:t> </a:t>
            </a:r>
            <a:r>
              <a:rPr lang="cs-CZ" sz="1600" dirty="0" err="1"/>
              <a:t>alar</a:t>
            </a:r>
            <a:r>
              <a:rPr lang="cs-CZ" sz="1600" dirty="0"/>
              <a:t> plate </a:t>
            </a:r>
            <a:r>
              <a:rPr lang="cs-CZ" sz="1600" dirty="0" err="1"/>
              <a:t>of</a:t>
            </a:r>
            <a:r>
              <a:rPr lang="cs-CZ" sz="1600" dirty="0"/>
              <a:t> </a:t>
            </a:r>
            <a:r>
              <a:rPr lang="cs-CZ" sz="1600" dirty="0" err="1"/>
              <a:t>rhombencephalon</a:t>
            </a:r>
            <a:r>
              <a:rPr lang="cs-CZ" sz="1600" dirty="0"/>
              <a:t> – </a:t>
            </a:r>
            <a:r>
              <a:rPr lang="cs-CZ" sz="1600" b="1" dirty="0" err="1"/>
              <a:t>rhombic</a:t>
            </a:r>
            <a:r>
              <a:rPr lang="cs-CZ" sz="1600" b="1" dirty="0"/>
              <a:t> </a:t>
            </a:r>
            <a:r>
              <a:rPr lang="cs-CZ" sz="1600" b="1" dirty="0" err="1"/>
              <a:t>lips</a:t>
            </a:r>
            <a:endParaRPr lang="cs-CZ" sz="1200" b="1" dirty="0"/>
          </a:p>
        </p:txBody>
      </p:sp>
      <p:sp>
        <p:nvSpPr>
          <p:cNvPr id="7" name="Zástupný obsah 2">
            <a:extLst>
              <a:ext uri="{FF2B5EF4-FFF2-40B4-BE49-F238E27FC236}">
                <a16:creationId xmlns:a16="http://schemas.microsoft.com/office/drawing/2014/main" id="{4E5D3161-1B0C-433F-991F-5E84B7E2CACE}"/>
              </a:ext>
            </a:extLst>
          </p:cNvPr>
          <p:cNvSpPr txBox="1">
            <a:spLocks/>
          </p:cNvSpPr>
          <p:nvPr/>
        </p:nvSpPr>
        <p:spPr>
          <a:xfrm>
            <a:off x="644442" y="3692794"/>
            <a:ext cx="4292285" cy="73342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Rhombic</a:t>
            </a:r>
            <a:r>
              <a:rPr lang="cs-CZ" sz="1600" dirty="0"/>
              <a:t> </a:t>
            </a:r>
            <a:r>
              <a:rPr lang="cs-CZ" sz="1600" dirty="0" err="1"/>
              <a:t>lips</a:t>
            </a:r>
            <a:r>
              <a:rPr lang="cs-CZ" sz="1600" dirty="0"/>
              <a:t> </a:t>
            </a:r>
            <a:r>
              <a:rPr lang="cs-CZ" sz="1600" dirty="0" err="1"/>
              <a:t>come</a:t>
            </a:r>
            <a:r>
              <a:rPr lang="cs-CZ" sz="1600" dirty="0"/>
              <a:t> </a:t>
            </a:r>
            <a:r>
              <a:rPr lang="cs-CZ" sz="1600" dirty="0" err="1"/>
              <a:t>together</a:t>
            </a:r>
            <a:r>
              <a:rPr lang="cs-CZ" sz="1600" dirty="0"/>
              <a:t> in </a:t>
            </a:r>
            <a:r>
              <a:rPr lang="cs-CZ" sz="1600" dirty="0" err="1"/>
              <a:t>mesencephalon</a:t>
            </a:r>
            <a:r>
              <a:rPr lang="cs-CZ" sz="1600" dirty="0"/>
              <a:t> region – </a:t>
            </a:r>
            <a:r>
              <a:rPr lang="cs-CZ" sz="1600" dirty="0" err="1"/>
              <a:t>proliferation</a:t>
            </a:r>
            <a:r>
              <a:rPr lang="cs-CZ" sz="1600" dirty="0"/>
              <a:t> </a:t>
            </a:r>
            <a:r>
              <a:rPr lang="cs-CZ" sz="1600" dirty="0" err="1"/>
              <a:t>of</a:t>
            </a:r>
            <a:r>
              <a:rPr lang="cs-CZ" sz="1600" dirty="0"/>
              <a:t> </a:t>
            </a:r>
            <a:r>
              <a:rPr lang="cs-CZ" sz="1600" dirty="0" err="1"/>
              <a:t>rhombic</a:t>
            </a:r>
            <a:r>
              <a:rPr lang="cs-CZ" sz="1600" dirty="0"/>
              <a:t> lip </a:t>
            </a:r>
            <a:r>
              <a:rPr lang="cs-CZ" sz="1600" dirty="0" err="1"/>
              <a:t>cells</a:t>
            </a:r>
            <a:r>
              <a:rPr lang="cs-CZ" sz="1600" dirty="0"/>
              <a:t> – </a:t>
            </a:r>
            <a:r>
              <a:rPr lang="cs-CZ" sz="1600" dirty="0" err="1"/>
              <a:t>formation</a:t>
            </a:r>
            <a:r>
              <a:rPr lang="cs-CZ" sz="1600" dirty="0"/>
              <a:t> </a:t>
            </a:r>
            <a:r>
              <a:rPr lang="cs-CZ" sz="1600" dirty="0" err="1"/>
              <a:t>of</a:t>
            </a:r>
            <a:r>
              <a:rPr lang="cs-CZ" sz="1600" dirty="0"/>
              <a:t> </a:t>
            </a:r>
            <a:r>
              <a:rPr lang="cs-CZ" sz="1600" dirty="0" err="1"/>
              <a:t>precursors</a:t>
            </a:r>
            <a:r>
              <a:rPr lang="cs-CZ" sz="1600" dirty="0"/>
              <a:t> </a:t>
            </a:r>
            <a:r>
              <a:rPr lang="cs-CZ" sz="1600" dirty="0" err="1"/>
              <a:t>of</a:t>
            </a:r>
            <a:r>
              <a:rPr lang="cs-CZ" sz="1600" dirty="0"/>
              <a:t> </a:t>
            </a:r>
            <a:r>
              <a:rPr lang="cs-CZ" sz="1600" b="1" dirty="0" err="1"/>
              <a:t>cerebellar</a:t>
            </a:r>
            <a:r>
              <a:rPr lang="cs-CZ" sz="1600" b="1" dirty="0"/>
              <a:t> </a:t>
            </a:r>
            <a:r>
              <a:rPr lang="cs-CZ" sz="1600" b="1" dirty="0" err="1"/>
              <a:t>hemispheres</a:t>
            </a:r>
            <a:endParaRPr lang="cs-CZ" sz="1200" b="1" dirty="0"/>
          </a:p>
        </p:txBody>
      </p:sp>
      <p:sp>
        <p:nvSpPr>
          <p:cNvPr id="8" name="Zástupný obsah 2">
            <a:extLst>
              <a:ext uri="{FF2B5EF4-FFF2-40B4-BE49-F238E27FC236}">
                <a16:creationId xmlns:a16="http://schemas.microsoft.com/office/drawing/2014/main" id="{4E5D3161-1B0C-433F-991F-5E84B7E2CACE}"/>
              </a:ext>
            </a:extLst>
          </p:cNvPr>
          <p:cNvSpPr txBox="1">
            <a:spLocks/>
          </p:cNvSpPr>
          <p:nvPr/>
        </p:nvSpPr>
        <p:spPr>
          <a:xfrm>
            <a:off x="685888" y="5440809"/>
            <a:ext cx="4636893" cy="82703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Further</a:t>
            </a:r>
            <a:r>
              <a:rPr lang="cs-CZ" sz="1600" dirty="0"/>
              <a:t> </a:t>
            </a:r>
            <a:r>
              <a:rPr lang="cs-CZ" sz="1600" dirty="0" err="1"/>
              <a:t>proliferation</a:t>
            </a:r>
            <a:r>
              <a:rPr lang="cs-CZ" sz="1600" dirty="0"/>
              <a:t> </a:t>
            </a:r>
            <a:r>
              <a:rPr lang="cs-CZ" sz="1600" dirty="0" err="1"/>
              <a:t>results</a:t>
            </a:r>
            <a:r>
              <a:rPr lang="cs-CZ" sz="1600" dirty="0"/>
              <a:t> in </a:t>
            </a:r>
            <a:r>
              <a:rPr lang="cs-CZ" sz="1600" dirty="0" err="1"/>
              <a:t>connection</a:t>
            </a:r>
            <a:r>
              <a:rPr lang="cs-CZ" sz="1600" dirty="0"/>
              <a:t> and </a:t>
            </a:r>
            <a:r>
              <a:rPr lang="cs-CZ" sz="1600" b="1" dirty="0" err="1"/>
              <a:t>fusion</a:t>
            </a:r>
            <a:r>
              <a:rPr lang="cs-CZ" sz="1600" b="1" dirty="0"/>
              <a:t> </a:t>
            </a:r>
            <a:r>
              <a:rPr lang="cs-CZ" sz="1600" b="1" dirty="0" err="1"/>
              <a:t>medially</a:t>
            </a:r>
            <a:r>
              <a:rPr lang="cs-CZ" sz="1600" dirty="0"/>
              <a:t> – </a:t>
            </a:r>
            <a:r>
              <a:rPr lang="cs-CZ" sz="1600" b="1" dirty="0" err="1"/>
              <a:t>one</a:t>
            </a:r>
            <a:r>
              <a:rPr lang="cs-CZ" sz="1600" dirty="0"/>
              <a:t> cerebellum </a:t>
            </a:r>
            <a:r>
              <a:rPr lang="cs-CZ" sz="1600" dirty="0" err="1"/>
              <a:t>formed</a:t>
            </a:r>
            <a:r>
              <a:rPr lang="cs-CZ" sz="1600" dirty="0"/>
              <a:t> </a:t>
            </a:r>
            <a:r>
              <a:rPr lang="cs-CZ" sz="1600" dirty="0" err="1"/>
              <a:t>covering</a:t>
            </a:r>
            <a:r>
              <a:rPr lang="cs-CZ" sz="1600" dirty="0"/>
              <a:t> 4. </a:t>
            </a:r>
            <a:r>
              <a:rPr lang="cs-CZ" sz="1600" dirty="0" err="1"/>
              <a:t>ventricle</a:t>
            </a:r>
            <a:endParaRPr lang="cs-CZ" sz="1200" b="1" dirty="0"/>
          </a:p>
        </p:txBody>
      </p:sp>
      <p:pic>
        <p:nvPicPr>
          <p:cNvPr id="9" name="Obráze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9434" y="2542895"/>
            <a:ext cx="1312915" cy="2391265"/>
          </a:xfrm>
          <a:prstGeom prst="rect">
            <a:avLst/>
          </a:prstGeom>
        </p:spPr>
      </p:pic>
      <p:sp>
        <p:nvSpPr>
          <p:cNvPr id="11" name="TextovéPole 10">
            <a:extLst>
              <a:ext uri="{FF2B5EF4-FFF2-40B4-BE49-F238E27FC236}">
                <a16:creationId xmlns:a16="http://schemas.microsoft.com/office/drawing/2014/main" id="{D9589848-B53B-4928-AA89-23F88562F010}"/>
              </a:ext>
            </a:extLst>
          </p:cNvPr>
          <p:cNvSpPr txBox="1"/>
          <p:nvPr/>
        </p:nvSpPr>
        <p:spPr>
          <a:xfrm>
            <a:off x="7515661" y="6025710"/>
            <a:ext cx="4051391" cy="253916"/>
          </a:xfrm>
          <a:prstGeom prst="rect">
            <a:avLst/>
          </a:prstGeom>
          <a:noFill/>
        </p:spPr>
        <p:txBody>
          <a:bodyPr wrap="square" rtlCol="0">
            <a:spAutoFit/>
          </a:bodyPr>
          <a:lstStyle/>
          <a:p>
            <a:pPr algn="ctr"/>
            <a:r>
              <a:rPr lang="cs-CZ" sz="1050" dirty="0" err="1"/>
              <a:t>Edited</a:t>
            </a:r>
            <a:r>
              <a:rPr lang="cs-CZ" sz="1050" dirty="0"/>
              <a:t>: </a:t>
            </a:r>
            <a:r>
              <a:rPr lang="cs-CZ" sz="1050" dirty="0" err="1"/>
              <a:t>McGeady</a:t>
            </a:r>
            <a:r>
              <a:rPr lang="cs-CZ" sz="1050" dirty="0"/>
              <a:t> et al. </a:t>
            </a:r>
            <a:r>
              <a:rPr lang="cs-CZ" sz="1050" dirty="0" err="1"/>
              <a:t>Veterinary</a:t>
            </a:r>
            <a:r>
              <a:rPr lang="cs-CZ" sz="1050" dirty="0"/>
              <a:t> Embryology. 2009</a:t>
            </a:r>
          </a:p>
        </p:txBody>
      </p:sp>
      <p:sp>
        <p:nvSpPr>
          <p:cNvPr id="13" name="TextovéPole 12">
            <a:extLst>
              <a:ext uri="{FF2B5EF4-FFF2-40B4-BE49-F238E27FC236}">
                <a16:creationId xmlns:a16="http://schemas.microsoft.com/office/drawing/2014/main" id="{95A9801E-BA36-4FBD-8D8B-4FECA9FEF23E}"/>
              </a:ext>
            </a:extLst>
          </p:cNvPr>
          <p:cNvSpPr txBox="1"/>
          <p:nvPr/>
        </p:nvSpPr>
        <p:spPr>
          <a:xfrm>
            <a:off x="4809067" y="2684243"/>
            <a:ext cx="1063913" cy="246221"/>
          </a:xfrm>
          <a:prstGeom prst="rect">
            <a:avLst/>
          </a:prstGeom>
          <a:noFill/>
          <a:ln>
            <a:noFill/>
          </a:ln>
        </p:spPr>
        <p:txBody>
          <a:bodyPr wrap="square" rtlCol="0">
            <a:spAutoFit/>
          </a:bodyPr>
          <a:lstStyle/>
          <a:p>
            <a:pPr algn="ctr"/>
            <a:r>
              <a:rPr lang="cs-CZ" sz="1000" dirty="0" err="1"/>
              <a:t>mesencephalon</a:t>
            </a:r>
            <a:endParaRPr lang="cs-CZ" sz="1000" dirty="0"/>
          </a:p>
        </p:txBody>
      </p:sp>
      <p:sp>
        <p:nvSpPr>
          <p:cNvPr id="14" name="TextovéPole 13">
            <a:extLst>
              <a:ext uri="{FF2B5EF4-FFF2-40B4-BE49-F238E27FC236}">
                <a16:creationId xmlns:a16="http://schemas.microsoft.com/office/drawing/2014/main" id="{40121071-94F9-435E-BFC7-8AD20D520EC4}"/>
              </a:ext>
            </a:extLst>
          </p:cNvPr>
          <p:cNvSpPr txBox="1"/>
          <p:nvPr/>
        </p:nvSpPr>
        <p:spPr>
          <a:xfrm>
            <a:off x="4899228" y="3318034"/>
            <a:ext cx="1037297" cy="246221"/>
          </a:xfrm>
          <a:prstGeom prst="rect">
            <a:avLst/>
          </a:prstGeom>
          <a:noFill/>
          <a:ln>
            <a:noFill/>
          </a:ln>
        </p:spPr>
        <p:txBody>
          <a:bodyPr wrap="square" rtlCol="0">
            <a:spAutoFit/>
          </a:bodyPr>
          <a:lstStyle/>
          <a:p>
            <a:pPr algn="ctr"/>
            <a:r>
              <a:rPr lang="cs-CZ" sz="1000" dirty="0" err="1"/>
              <a:t>metencephalon</a:t>
            </a:r>
            <a:endParaRPr lang="cs-CZ" sz="1000" dirty="0"/>
          </a:p>
        </p:txBody>
      </p:sp>
      <p:sp>
        <p:nvSpPr>
          <p:cNvPr id="15" name="TextovéPole 14">
            <a:extLst>
              <a:ext uri="{FF2B5EF4-FFF2-40B4-BE49-F238E27FC236}">
                <a16:creationId xmlns:a16="http://schemas.microsoft.com/office/drawing/2014/main" id="{60C4634A-F612-4216-93F1-5CC580A81EAE}"/>
              </a:ext>
            </a:extLst>
          </p:cNvPr>
          <p:cNvSpPr txBox="1"/>
          <p:nvPr/>
        </p:nvSpPr>
        <p:spPr>
          <a:xfrm>
            <a:off x="4809067" y="4163038"/>
            <a:ext cx="1055168" cy="246221"/>
          </a:xfrm>
          <a:prstGeom prst="rect">
            <a:avLst/>
          </a:prstGeom>
          <a:noFill/>
          <a:ln>
            <a:noFill/>
          </a:ln>
        </p:spPr>
        <p:txBody>
          <a:bodyPr wrap="square" rtlCol="0">
            <a:spAutoFit/>
          </a:bodyPr>
          <a:lstStyle/>
          <a:p>
            <a:pPr algn="ctr"/>
            <a:r>
              <a:rPr lang="cs-CZ" sz="1000" dirty="0" err="1"/>
              <a:t>myelencephalon</a:t>
            </a:r>
            <a:endParaRPr lang="cs-CZ" sz="1000" dirty="0"/>
          </a:p>
        </p:txBody>
      </p:sp>
      <p:sp>
        <p:nvSpPr>
          <p:cNvPr id="16" name="TextovéPole 15">
            <a:extLst>
              <a:ext uri="{FF2B5EF4-FFF2-40B4-BE49-F238E27FC236}">
                <a16:creationId xmlns:a16="http://schemas.microsoft.com/office/drawing/2014/main" id="{91D1A033-8281-4F8F-907B-0BC13190041C}"/>
              </a:ext>
            </a:extLst>
          </p:cNvPr>
          <p:cNvSpPr txBox="1"/>
          <p:nvPr/>
        </p:nvSpPr>
        <p:spPr>
          <a:xfrm>
            <a:off x="6947881" y="3962983"/>
            <a:ext cx="807104" cy="246221"/>
          </a:xfrm>
          <a:prstGeom prst="rect">
            <a:avLst/>
          </a:prstGeom>
          <a:noFill/>
          <a:ln>
            <a:noFill/>
          </a:ln>
        </p:spPr>
        <p:txBody>
          <a:bodyPr wrap="square" rtlCol="0">
            <a:spAutoFit/>
          </a:bodyPr>
          <a:lstStyle/>
          <a:p>
            <a:pPr algn="ctr"/>
            <a:r>
              <a:rPr lang="cs-CZ" sz="1000" dirty="0" err="1"/>
              <a:t>Alar</a:t>
            </a:r>
            <a:r>
              <a:rPr lang="cs-CZ" sz="1000" dirty="0"/>
              <a:t> plate</a:t>
            </a:r>
          </a:p>
        </p:txBody>
      </p:sp>
      <p:sp>
        <p:nvSpPr>
          <p:cNvPr id="17" name="TextovéPole 16">
            <a:extLst>
              <a:ext uri="{FF2B5EF4-FFF2-40B4-BE49-F238E27FC236}">
                <a16:creationId xmlns:a16="http://schemas.microsoft.com/office/drawing/2014/main" id="{9132F94B-FE46-463D-8C07-57340F2BFF70}"/>
              </a:ext>
            </a:extLst>
          </p:cNvPr>
          <p:cNvSpPr txBox="1"/>
          <p:nvPr/>
        </p:nvSpPr>
        <p:spPr>
          <a:xfrm>
            <a:off x="6947881" y="3560907"/>
            <a:ext cx="807104" cy="246221"/>
          </a:xfrm>
          <a:prstGeom prst="rect">
            <a:avLst/>
          </a:prstGeom>
          <a:noFill/>
          <a:ln>
            <a:noFill/>
          </a:ln>
        </p:spPr>
        <p:txBody>
          <a:bodyPr wrap="square" rtlCol="0">
            <a:spAutoFit/>
          </a:bodyPr>
          <a:lstStyle/>
          <a:p>
            <a:pPr algn="ctr"/>
            <a:r>
              <a:rPr lang="cs-CZ" sz="1000" dirty="0" err="1"/>
              <a:t>Basal</a:t>
            </a:r>
            <a:r>
              <a:rPr lang="cs-CZ" sz="1000" dirty="0"/>
              <a:t> plate</a:t>
            </a:r>
          </a:p>
        </p:txBody>
      </p:sp>
      <p:sp>
        <p:nvSpPr>
          <p:cNvPr id="18" name="TextovéPole 17">
            <a:extLst>
              <a:ext uri="{FF2B5EF4-FFF2-40B4-BE49-F238E27FC236}">
                <a16:creationId xmlns:a16="http://schemas.microsoft.com/office/drawing/2014/main" id="{14B12034-1C78-4CB7-A6DD-74342323863E}"/>
              </a:ext>
            </a:extLst>
          </p:cNvPr>
          <p:cNvSpPr txBox="1"/>
          <p:nvPr/>
        </p:nvSpPr>
        <p:spPr>
          <a:xfrm>
            <a:off x="6947881" y="3117979"/>
            <a:ext cx="807104" cy="246221"/>
          </a:xfrm>
          <a:prstGeom prst="rect">
            <a:avLst/>
          </a:prstGeom>
          <a:noFill/>
          <a:ln>
            <a:noFill/>
          </a:ln>
        </p:spPr>
        <p:txBody>
          <a:bodyPr wrap="square" rtlCol="0">
            <a:spAutoFit/>
          </a:bodyPr>
          <a:lstStyle/>
          <a:p>
            <a:pPr algn="ctr"/>
            <a:r>
              <a:rPr lang="cs-CZ" sz="1000" dirty="0" err="1"/>
              <a:t>Rhombic</a:t>
            </a:r>
            <a:r>
              <a:rPr lang="cs-CZ" sz="1000" dirty="0"/>
              <a:t> lip</a:t>
            </a:r>
          </a:p>
        </p:txBody>
      </p:sp>
      <p:sp>
        <p:nvSpPr>
          <p:cNvPr id="20" name="TextovéPole 19">
            <a:extLst>
              <a:ext uri="{FF2B5EF4-FFF2-40B4-BE49-F238E27FC236}">
                <a16:creationId xmlns:a16="http://schemas.microsoft.com/office/drawing/2014/main" id="{AD91C5AF-A1E1-494B-9961-E32246C200C3}"/>
              </a:ext>
            </a:extLst>
          </p:cNvPr>
          <p:cNvSpPr txBox="1"/>
          <p:nvPr/>
        </p:nvSpPr>
        <p:spPr>
          <a:xfrm>
            <a:off x="8396051" y="2703670"/>
            <a:ext cx="1052749" cy="246221"/>
          </a:xfrm>
          <a:prstGeom prst="rect">
            <a:avLst/>
          </a:prstGeom>
          <a:solidFill>
            <a:schemeClr val="bg1"/>
          </a:solidFill>
          <a:ln>
            <a:noFill/>
          </a:ln>
        </p:spPr>
        <p:txBody>
          <a:bodyPr wrap="square" rtlCol="0">
            <a:spAutoFit/>
          </a:bodyPr>
          <a:lstStyle/>
          <a:p>
            <a:pPr algn="ctr"/>
            <a:r>
              <a:rPr lang="cs-CZ" sz="1000" dirty="0"/>
              <a:t>diencefalon</a:t>
            </a:r>
          </a:p>
        </p:txBody>
      </p:sp>
      <p:grpSp>
        <p:nvGrpSpPr>
          <p:cNvPr id="3" name="Skupina 2">
            <a:extLst>
              <a:ext uri="{FF2B5EF4-FFF2-40B4-BE49-F238E27FC236}">
                <a16:creationId xmlns:a16="http://schemas.microsoft.com/office/drawing/2014/main" id="{2DF63A34-D7DD-4E42-856A-B9DB2EFD5064}"/>
              </a:ext>
            </a:extLst>
          </p:cNvPr>
          <p:cNvGrpSpPr/>
          <p:nvPr/>
        </p:nvGrpSpPr>
        <p:grpSpPr>
          <a:xfrm>
            <a:off x="7754986" y="2457449"/>
            <a:ext cx="4437014" cy="2841355"/>
            <a:chOff x="7754986" y="2457449"/>
            <a:chExt cx="4437014" cy="2841355"/>
          </a:xfrm>
          <a:solidFill>
            <a:schemeClr val="bg1"/>
          </a:solidFill>
        </p:grpSpPr>
        <p:pic>
          <p:nvPicPr>
            <p:cNvPr id="10" name="Obrázek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4986" y="2457449"/>
              <a:ext cx="3592283" cy="2841355"/>
            </a:xfrm>
            <a:prstGeom prst="rect">
              <a:avLst/>
            </a:prstGeom>
            <a:grpFill/>
            <a:ln>
              <a:noFill/>
            </a:ln>
          </p:spPr>
        </p:pic>
        <p:sp>
          <p:nvSpPr>
            <p:cNvPr id="29" name="TextovéPole 28">
              <a:extLst>
                <a:ext uri="{FF2B5EF4-FFF2-40B4-BE49-F238E27FC236}">
                  <a16:creationId xmlns:a16="http://schemas.microsoft.com/office/drawing/2014/main" id="{0327BFF6-E229-40FD-AB33-01CE1F35E020}"/>
                </a:ext>
              </a:extLst>
            </p:cNvPr>
            <p:cNvSpPr txBox="1"/>
            <p:nvPr/>
          </p:nvSpPr>
          <p:spPr>
            <a:xfrm>
              <a:off x="11032685" y="2568317"/>
              <a:ext cx="994248" cy="246221"/>
            </a:xfrm>
            <a:prstGeom prst="rect">
              <a:avLst/>
            </a:prstGeom>
            <a:grpFill/>
            <a:ln>
              <a:noFill/>
            </a:ln>
          </p:spPr>
          <p:txBody>
            <a:bodyPr wrap="square" rtlCol="0">
              <a:spAutoFit/>
            </a:bodyPr>
            <a:lstStyle/>
            <a:p>
              <a:pPr algn="ctr"/>
              <a:r>
                <a:rPr lang="cs-CZ" sz="1000" dirty="0" err="1"/>
                <a:t>Roof</a:t>
              </a:r>
              <a:r>
                <a:rPr lang="cs-CZ" sz="1000" dirty="0"/>
                <a:t> plate</a:t>
              </a:r>
            </a:p>
          </p:txBody>
        </p:sp>
        <p:sp>
          <p:nvSpPr>
            <p:cNvPr id="30" name="TextovéPole 29">
              <a:extLst>
                <a:ext uri="{FF2B5EF4-FFF2-40B4-BE49-F238E27FC236}">
                  <a16:creationId xmlns:a16="http://schemas.microsoft.com/office/drawing/2014/main" id="{58F5D431-FCF0-4667-91D6-D13BA00654EC}"/>
                </a:ext>
              </a:extLst>
            </p:cNvPr>
            <p:cNvSpPr txBox="1"/>
            <p:nvPr/>
          </p:nvSpPr>
          <p:spPr>
            <a:xfrm>
              <a:off x="11177417" y="2807353"/>
              <a:ext cx="1014583" cy="246221"/>
            </a:xfrm>
            <a:prstGeom prst="rect">
              <a:avLst/>
            </a:prstGeom>
            <a:grpFill/>
            <a:ln>
              <a:noFill/>
            </a:ln>
          </p:spPr>
          <p:txBody>
            <a:bodyPr wrap="square" rtlCol="0">
              <a:spAutoFit/>
            </a:bodyPr>
            <a:lstStyle/>
            <a:p>
              <a:pPr algn="ctr"/>
              <a:r>
                <a:rPr lang="cs-CZ" sz="1000" dirty="0"/>
                <a:t>4. </a:t>
              </a:r>
              <a:r>
                <a:rPr lang="cs-CZ" sz="1000" dirty="0" err="1"/>
                <a:t>ventricle</a:t>
              </a:r>
              <a:endParaRPr lang="cs-CZ" sz="1000" dirty="0"/>
            </a:p>
          </p:txBody>
        </p:sp>
        <p:sp>
          <p:nvSpPr>
            <p:cNvPr id="31" name="TextovéPole 30">
              <a:extLst>
                <a:ext uri="{FF2B5EF4-FFF2-40B4-BE49-F238E27FC236}">
                  <a16:creationId xmlns:a16="http://schemas.microsoft.com/office/drawing/2014/main" id="{A6847DA6-06F3-4853-8450-62F493195E71}"/>
                </a:ext>
              </a:extLst>
            </p:cNvPr>
            <p:cNvSpPr txBox="1"/>
            <p:nvPr/>
          </p:nvSpPr>
          <p:spPr>
            <a:xfrm>
              <a:off x="11168709" y="3086757"/>
              <a:ext cx="842674" cy="246221"/>
            </a:xfrm>
            <a:prstGeom prst="rect">
              <a:avLst/>
            </a:prstGeom>
            <a:grpFill/>
            <a:ln>
              <a:noFill/>
            </a:ln>
          </p:spPr>
          <p:txBody>
            <a:bodyPr wrap="square" rtlCol="0">
              <a:spAutoFit/>
            </a:bodyPr>
            <a:lstStyle/>
            <a:p>
              <a:pPr algn="ctr"/>
              <a:r>
                <a:rPr lang="cs-CZ" sz="1000" dirty="0" err="1"/>
                <a:t>Alar</a:t>
              </a:r>
              <a:r>
                <a:rPr lang="cs-CZ" sz="1000" dirty="0"/>
                <a:t> plate</a:t>
              </a:r>
            </a:p>
          </p:txBody>
        </p:sp>
        <p:sp>
          <p:nvSpPr>
            <p:cNvPr id="32" name="TextovéPole 31">
              <a:extLst>
                <a:ext uri="{FF2B5EF4-FFF2-40B4-BE49-F238E27FC236}">
                  <a16:creationId xmlns:a16="http://schemas.microsoft.com/office/drawing/2014/main" id="{0BA35786-FC55-49AE-B2E3-683D5AABF917}"/>
                </a:ext>
              </a:extLst>
            </p:cNvPr>
            <p:cNvSpPr txBox="1"/>
            <p:nvPr/>
          </p:nvSpPr>
          <p:spPr>
            <a:xfrm>
              <a:off x="10401474" y="3560907"/>
              <a:ext cx="681365" cy="400110"/>
            </a:xfrm>
            <a:prstGeom prst="rect">
              <a:avLst/>
            </a:prstGeom>
            <a:grpFill/>
            <a:ln>
              <a:noFill/>
            </a:ln>
          </p:spPr>
          <p:txBody>
            <a:bodyPr wrap="square" rtlCol="0">
              <a:spAutoFit/>
            </a:bodyPr>
            <a:lstStyle/>
            <a:p>
              <a:pPr algn="ctr"/>
              <a:r>
                <a:rPr lang="cs-CZ" sz="1000" dirty="0" err="1"/>
                <a:t>Floor</a:t>
              </a:r>
              <a:r>
                <a:rPr lang="cs-CZ" sz="1000" dirty="0"/>
                <a:t> plate</a:t>
              </a:r>
            </a:p>
          </p:txBody>
        </p:sp>
        <p:sp>
          <p:nvSpPr>
            <p:cNvPr id="33" name="TextovéPole 32">
              <a:extLst>
                <a:ext uri="{FF2B5EF4-FFF2-40B4-BE49-F238E27FC236}">
                  <a16:creationId xmlns:a16="http://schemas.microsoft.com/office/drawing/2014/main" id="{7240CCC5-9937-44C1-9BDF-6F4F7FB32949}"/>
                </a:ext>
              </a:extLst>
            </p:cNvPr>
            <p:cNvSpPr txBox="1"/>
            <p:nvPr/>
          </p:nvSpPr>
          <p:spPr>
            <a:xfrm>
              <a:off x="11192690" y="3953885"/>
              <a:ext cx="999309" cy="246221"/>
            </a:xfrm>
            <a:prstGeom prst="rect">
              <a:avLst/>
            </a:prstGeom>
            <a:grpFill/>
            <a:ln>
              <a:noFill/>
            </a:ln>
          </p:spPr>
          <p:txBody>
            <a:bodyPr wrap="square" rtlCol="0">
              <a:spAutoFit/>
            </a:bodyPr>
            <a:lstStyle/>
            <a:p>
              <a:pPr algn="ctr"/>
              <a:r>
                <a:rPr lang="cs-CZ" sz="1000" dirty="0"/>
                <a:t>Cerebellum</a:t>
              </a:r>
            </a:p>
          </p:txBody>
        </p:sp>
        <p:sp>
          <p:nvSpPr>
            <p:cNvPr id="34" name="TextovéPole 33">
              <a:extLst>
                <a:ext uri="{FF2B5EF4-FFF2-40B4-BE49-F238E27FC236}">
                  <a16:creationId xmlns:a16="http://schemas.microsoft.com/office/drawing/2014/main" id="{EAF3EABC-51D6-43A9-8AC0-030400625556}"/>
                </a:ext>
              </a:extLst>
            </p:cNvPr>
            <p:cNvSpPr txBox="1"/>
            <p:nvPr/>
          </p:nvSpPr>
          <p:spPr>
            <a:xfrm>
              <a:off x="11232223" y="4526902"/>
              <a:ext cx="794710" cy="400110"/>
            </a:xfrm>
            <a:prstGeom prst="rect">
              <a:avLst/>
            </a:prstGeom>
            <a:grpFill/>
            <a:ln>
              <a:noFill/>
            </a:ln>
          </p:spPr>
          <p:txBody>
            <a:bodyPr wrap="square" rtlCol="0">
              <a:spAutoFit/>
            </a:bodyPr>
            <a:lstStyle/>
            <a:p>
              <a:pPr algn="ctr"/>
              <a:r>
                <a:rPr lang="cs-CZ" sz="1000" dirty="0" err="1"/>
                <a:t>Choroid</a:t>
              </a:r>
              <a:r>
                <a:rPr lang="cs-CZ" sz="1000" dirty="0"/>
                <a:t> plexus</a:t>
              </a:r>
            </a:p>
          </p:txBody>
        </p:sp>
      </p:grpSp>
    </p:spTree>
    <p:extLst>
      <p:ext uri="{BB962C8B-B14F-4D97-AF65-F5344CB8AC3E}">
        <p14:creationId xmlns:p14="http://schemas.microsoft.com/office/powerpoint/2010/main" val="39168613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198" y="229619"/>
            <a:ext cx="10058400" cy="1371600"/>
          </a:xfrm>
        </p:spPr>
        <p:txBody>
          <a:bodyPr>
            <a:normAutofit/>
          </a:bodyPr>
          <a:lstStyle/>
          <a:p>
            <a:r>
              <a:rPr lang="cs-CZ" dirty="0" err="1" smtClean="0"/>
              <a:t>Mesencephalon</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18</a:t>
            </a:fld>
            <a:endParaRPr lang="cs-CZ"/>
          </a:p>
        </p:txBody>
      </p:sp>
      <p:pic>
        <p:nvPicPr>
          <p:cNvPr id="6" name="Obráze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1387" y="3736750"/>
            <a:ext cx="5575412" cy="2184850"/>
          </a:xfrm>
          <a:prstGeom prst="rect">
            <a:avLst/>
          </a:prstGeom>
        </p:spPr>
      </p:pic>
      <p:pic>
        <p:nvPicPr>
          <p:cNvPr id="7" name="Obráze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0280" y="1979202"/>
            <a:ext cx="2111580" cy="1219363"/>
          </a:xfrm>
          <a:prstGeom prst="rect">
            <a:avLst/>
          </a:prstGeom>
        </p:spPr>
      </p:pic>
      <p:pic>
        <p:nvPicPr>
          <p:cNvPr id="8" name="Obráze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9225" y="1929041"/>
            <a:ext cx="2282762" cy="1616027"/>
          </a:xfrm>
          <a:prstGeom prst="rect">
            <a:avLst/>
          </a:prstGeom>
        </p:spPr>
      </p:pic>
      <p:sp>
        <p:nvSpPr>
          <p:cNvPr id="9" name="Zástupný obsah 2">
            <a:extLst>
              <a:ext uri="{FF2B5EF4-FFF2-40B4-BE49-F238E27FC236}">
                <a16:creationId xmlns:a16="http://schemas.microsoft.com/office/drawing/2014/main" id="{4E5D3161-1B0C-433F-991F-5E84B7E2CACE}"/>
              </a:ext>
            </a:extLst>
          </p:cNvPr>
          <p:cNvSpPr txBox="1">
            <a:spLocks/>
          </p:cNvSpPr>
          <p:nvPr/>
        </p:nvSpPr>
        <p:spPr>
          <a:xfrm>
            <a:off x="765490" y="1482516"/>
            <a:ext cx="6349413" cy="34650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slight</a:t>
            </a:r>
            <a:r>
              <a:rPr lang="cs-CZ" sz="1600" dirty="0"/>
              <a:t> </a:t>
            </a:r>
            <a:r>
              <a:rPr lang="cs-CZ" sz="1600" dirty="0" err="1"/>
              <a:t>developmental</a:t>
            </a:r>
            <a:r>
              <a:rPr lang="cs-CZ" sz="1600" dirty="0"/>
              <a:t> </a:t>
            </a:r>
            <a:r>
              <a:rPr lang="cs-CZ" sz="1600" dirty="0" err="1"/>
              <a:t>changes</a:t>
            </a:r>
            <a:r>
              <a:rPr lang="cs-CZ" sz="1600" dirty="0"/>
              <a:t> </a:t>
            </a:r>
            <a:r>
              <a:rPr lang="cs-CZ" sz="1600" dirty="0" err="1"/>
              <a:t>compared</a:t>
            </a:r>
            <a:r>
              <a:rPr lang="cs-CZ" sz="1600" dirty="0"/>
              <a:t> to </a:t>
            </a:r>
            <a:r>
              <a:rPr lang="cs-CZ" sz="1600" dirty="0" err="1"/>
              <a:t>other</a:t>
            </a:r>
            <a:r>
              <a:rPr lang="cs-CZ" sz="1600" dirty="0"/>
              <a:t> </a:t>
            </a:r>
            <a:r>
              <a:rPr lang="cs-CZ" sz="1600" dirty="0" err="1"/>
              <a:t>parts</a:t>
            </a:r>
            <a:endParaRPr lang="cs-CZ" sz="1000" b="1" dirty="0"/>
          </a:p>
        </p:txBody>
      </p:sp>
      <p:sp>
        <p:nvSpPr>
          <p:cNvPr id="10" name="Zástupný obsah 2">
            <a:extLst>
              <a:ext uri="{FF2B5EF4-FFF2-40B4-BE49-F238E27FC236}">
                <a16:creationId xmlns:a16="http://schemas.microsoft.com/office/drawing/2014/main" id="{4E5D3161-1B0C-433F-991F-5E84B7E2CACE}"/>
              </a:ext>
            </a:extLst>
          </p:cNvPr>
          <p:cNvSpPr txBox="1">
            <a:spLocks/>
          </p:cNvSpPr>
          <p:nvPr/>
        </p:nvSpPr>
        <p:spPr>
          <a:xfrm>
            <a:off x="765488" y="2075548"/>
            <a:ext cx="5008245" cy="79245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medial</a:t>
            </a:r>
            <a:r>
              <a:rPr lang="cs-CZ" sz="1600" b="1" dirty="0"/>
              <a:t> </a:t>
            </a:r>
            <a:r>
              <a:rPr lang="cs-CZ" sz="1600" b="1" dirty="0" err="1"/>
              <a:t>expansion</a:t>
            </a:r>
            <a:r>
              <a:rPr lang="cs-CZ" sz="1600" b="1" dirty="0"/>
              <a:t> </a:t>
            </a:r>
            <a:r>
              <a:rPr lang="cs-CZ" sz="1600" dirty="0" err="1"/>
              <a:t>of</a:t>
            </a:r>
            <a:r>
              <a:rPr lang="cs-CZ" sz="1600" b="1" dirty="0"/>
              <a:t> </a:t>
            </a:r>
            <a:r>
              <a:rPr lang="cs-CZ" sz="1600" b="1" dirty="0" err="1"/>
              <a:t>alar</a:t>
            </a:r>
            <a:r>
              <a:rPr lang="cs-CZ" sz="1600" b="1" dirty="0"/>
              <a:t> </a:t>
            </a:r>
            <a:r>
              <a:rPr lang="cs-CZ" sz="1600" dirty="0"/>
              <a:t>and</a:t>
            </a:r>
            <a:r>
              <a:rPr lang="cs-CZ" sz="1600" b="1" dirty="0"/>
              <a:t> </a:t>
            </a:r>
            <a:r>
              <a:rPr lang="cs-CZ" sz="1600" b="1" dirty="0" err="1"/>
              <a:t>basal</a:t>
            </a:r>
            <a:r>
              <a:rPr lang="cs-CZ" sz="1600" b="1" dirty="0"/>
              <a:t> </a:t>
            </a:r>
            <a:r>
              <a:rPr lang="cs-CZ" sz="1600" b="1" dirty="0" err="1"/>
              <a:t>plates</a:t>
            </a:r>
            <a:r>
              <a:rPr lang="cs-CZ" sz="1600" b="1" dirty="0"/>
              <a:t> </a:t>
            </a:r>
            <a:r>
              <a:rPr lang="cs-CZ" sz="1600" dirty="0"/>
              <a:t>– </a:t>
            </a:r>
            <a:r>
              <a:rPr lang="cs-CZ" sz="1600" dirty="0" err="1"/>
              <a:t>reduction</a:t>
            </a:r>
            <a:r>
              <a:rPr lang="cs-CZ" sz="1600" dirty="0"/>
              <a:t> </a:t>
            </a:r>
            <a:r>
              <a:rPr lang="cs-CZ" sz="1600" dirty="0" err="1"/>
              <a:t>of</a:t>
            </a:r>
            <a:r>
              <a:rPr lang="cs-CZ" sz="1600" dirty="0"/>
              <a:t> </a:t>
            </a:r>
            <a:r>
              <a:rPr lang="cs-CZ" sz="1600" dirty="0" err="1"/>
              <a:t>neural</a:t>
            </a:r>
            <a:r>
              <a:rPr lang="cs-CZ" sz="1600" dirty="0"/>
              <a:t> </a:t>
            </a:r>
            <a:r>
              <a:rPr lang="cs-CZ" sz="1600" dirty="0" err="1"/>
              <a:t>canal</a:t>
            </a:r>
            <a:r>
              <a:rPr lang="cs-CZ" sz="1600" dirty="0"/>
              <a:t> – </a:t>
            </a:r>
            <a:r>
              <a:rPr lang="cs-CZ" sz="1600" dirty="0" err="1"/>
              <a:t>formation</a:t>
            </a:r>
            <a:r>
              <a:rPr lang="cs-CZ" sz="1600" dirty="0"/>
              <a:t> </a:t>
            </a:r>
            <a:r>
              <a:rPr lang="cs-CZ" sz="1600" dirty="0" err="1"/>
              <a:t>of</a:t>
            </a:r>
            <a:r>
              <a:rPr lang="cs-CZ" sz="1600" dirty="0"/>
              <a:t> </a:t>
            </a:r>
            <a:r>
              <a:rPr lang="cs-CZ" sz="1600" b="1" dirty="0" err="1"/>
              <a:t>mesencephalic</a:t>
            </a:r>
            <a:r>
              <a:rPr lang="cs-CZ" sz="1600" b="1" dirty="0"/>
              <a:t> </a:t>
            </a:r>
            <a:r>
              <a:rPr lang="cs-CZ" sz="1600" b="1" dirty="0" err="1"/>
              <a:t>aquaduct</a:t>
            </a:r>
            <a:endParaRPr lang="cs-CZ" sz="1000" b="1" dirty="0"/>
          </a:p>
        </p:txBody>
      </p:sp>
      <p:sp>
        <p:nvSpPr>
          <p:cNvPr id="15" name="Zástupný obsah 2">
            <a:extLst>
              <a:ext uri="{FF2B5EF4-FFF2-40B4-BE49-F238E27FC236}">
                <a16:creationId xmlns:a16="http://schemas.microsoft.com/office/drawing/2014/main" id="{4E5D3161-1B0C-433F-991F-5E84B7E2CACE}"/>
              </a:ext>
            </a:extLst>
          </p:cNvPr>
          <p:cNvSpPr txBox="1">
            <a:spLocks/>
          </p:cNvSpPr>
          <p:nvPr/>
        </p:nvSpPr>
        <p:spPr>
          <a:xfrm>
            <a:off x="765488" y="3173735"/>
            <a:ext cx="5101910" cy="44672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Basal</a:t>
            </a:r>
            <a:r>
              <a:rPr lang="cs-CZ" sz="1600" b="1" dirty="0"/>
              <a:t> plate</a:t>
            </a:r>
            <a:r>
              <a:rPr lang="cs-CZ" sz="1600" dirty="0"/>
              <a:t> – </a:t>
            </a:r>
            <a:r>
              <a:rPr lang="cs-CZ" sz="1600" dirty="0" err="1"/>
              <a:t>formation</a:t>
            </a:r>
            <a:r>
              <a:rPr lang="cs-CZ" sz="1600" dirty="0"/>
              <a:t> </a:t>
            </a:r>
            <a:r>
              <a:rPr lang="cs-CZ" sz="1600" dirty="0" err="1"/>
              <a:t>of</a:t>
            </a:r>
            <a:r>
              <a:rPr lang="cs-CZ" sz="1600" dirty="0"/>
              <a:t> </a:t>
            </a:r>
            <a:r>
              <a:rPr lang="cs-CZ" sz="1600" b="1" dirty="0" err="1"/>
              <a:t>motoric</a:t>
            </a:r>
            <a:r>
              <a:rPr lang="cs-CZ" sz="1600" dirty="0"/>
              <a:t> </a:t>
            </a:r>
            <a:r>
              <a:rPr lang="cs-CZ" sz="1600" dirty="0" err="1"/>
              <a:t>nuclei</a:t>
            </a:r>
            <a:r>
              <a:rPr lang="cs-CZ" sz="1600" dirty="0"/>
              <a:t> </a:t>
            </a:r>
            <a:r>
              <a:rPr lang="cs-CZ" sz="1600" dirty="0" err="1"/>
              <a:t>of</a:t>
            </a:r>
            <a:r>
              <a:rPr lang="cs-CZ" sz="1600" dirty="0"/>
              <a:t> </a:t>
            </a:r>
            <a:r>
              <a:rPr lang="cs-CZ" sz="1600" b="1" dirty="0" err="1"/>
              <a:t>cranial</a:t>
            </a:r>
            <a:r>
              <a:rPr lang="cs-CZ" sz="1600" dirty="0"/>
              <a:t> </a:t>
            </a:r>
            <a:r>
              <a:rPr lang="cs-CZ" sz="1600" dirty="0" err="1"/>
              <a:t>nerves</a:t>
            </a:r>
            <a:r>
              <a:rPr lang="cs-CZ" sz="1600" dirty="0"/>
              <a:t> (III. </a:t>
            </a:r>
            <a:r>
              <a:rPr lang="cs-CZ" sz="1600" dirty="0" err="1"/>
              <a:t>oculomotor</a:t>
            </a:r>
            <a:r>
              <a:rPr lang="cs-CZ" sz="1600" dirty="0"/>
              <a:t>, IV. </a:t>
            </a:r>
            <a:r>
              <a:rPr lang="cs-CZ" sz="1600" dirty="0" err="1"/>
              <a:t>trochlear</a:t>
            </a:r>
            <a:r>
              <a:rPr lang="cs-CZ" sz="1600" dirty="0"/>
              <a:t>)</a:t>
            </a:r>
            <a:endParaRPr lang="cs-CZ" sz="1000" b="1" dirty="0"/>
          </a:p>
        </p:txBody>
      </p:sp>
      <p:sp>
        <p:nvSpPr>
          <p:cNvPr id="16" name="Zástupný obsah 2">
            <a:extLst>
              <a:ext uri="{FF2B5EF4-FFF2-40B4-BE49-F238E27FC236}">
                <a16:creationId xmlns:a16="http://schemas.microsoft.com/office/drawing/2014/main" id="{4E5D3161-1B0C-433F-991F-5E84B7E2CACE}"/>
              </a:ext>
            </a:extLst>
          </p:cNvPr>
          <p:cNvSpPr txBox="1">
            <a:spLocks/>
          </p:cNvSpPr>
          <p:nvPr/>
        </p:nvSpPr>
        <p:spPr>
          <a:xfrm>
            <a:off x="765488" y="3794458"/>
            <a:ext cx="5187635" cy="78437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crura</a:t>
            </a:r>
            <a:r>
              <a:rPr lang="cs-CZ" sz="1600" b="1" dirty="0"/>
              <a:t> </a:t>
            </a:r>
            <a:r>
              <a:rPr lang="cs-CZ" sz="1600" b="1" dirty="0" err="1"/>
              <a:t>cerebri</a:t>
            </a:r>
            <a:r>
              <a:rPr lang="cs-CZ" sz="1600" dirty="0"/>
              <a:t> – </a:t>
            </a:r>
            <a:r>
              <a:rPr lang="cs-CZ" sz="1600" dirty="0" err="1"/>
              <a:t>expansion</a:t>
            </a:r>
            <a:r>
              <a:rPr lang="cs-CZ" sz="1600" dirty="0"/>
              <a:t> </a:t>
            </a:r>
            <a:r>
              <a:rPr lang="cs-CZ" sz="1600" dirty="0" err="1"/>
              <a:t>of</a:t>
            </a:r>
            <a:r>
              <a:rPr lang="cs-CZ" sz="1600" dirty="0"/>
              <a:t> </a:t>
            </a:r>
            <a:r>
              <a:rPr lang="cs-CZ" sz="1600" dirty="0" err="1"/>
              <a:t>peripheral</a:t>
            </a:r>
            <a:r>
              <a:rPr lang="cs-CZ" sz="1600" dirty="0"/>
              <a:t> </a:t>
            </a:r>
            <a:r>
              <a:rPr lang="cs-CZ" sz="1600" dirty="0" err="1"/>
              <a:t>parts</a:t>
            </a:r>
            <a:r>
              <a:rPr lang="cs-CZ" sz="1600" dirty="0"/>
              <a:t> </a:t>
            </a:r>
            <a:r>
              <a:rPr lang="cs-CZ" sz="1600" dirty="0" err="1"/>
              <a:t>of</a:t>
            </a:r>
            <a:r>
              <a:rPr lang="cs-CZ" sz="1600" dirty="0"/>
              <a:t> </a:t>
            </a:r>
            <a:r>
              <a:rPr lang="cs-CZ" sz="1600" dirty="0" err="1"/>
              <a:t>basal</a:t>
            </a:r>
            <a:r>
              <a:rPr lang="cs-CZ" sz="1600" dirty="0"/>
              <a:t> plate – </a:t>
            </a:r>
            <a:r>
              <a:rPr lang="cs-CZ" sz="1600" dirty="0" err="1" smtClean="0"/>
              <a:t>roots</a:t>
            </a:r>
            <a:r>
              <a:rPr lang="cs-CZ" sz="1600" dirty="0" smtClean="0"/>
              <a:t> </a:t>
            </a:r>
            <a:r>
              <a:rPr lang="cs-CZ" sz="1600" dirty="0" err="1"/>
              <a:t>for</a:t>
            </a:r>
            <a:r>
              <a:rPr lang="cs-CZ" sz="1600" dirty="0"/>
              <a:t> </a:t>
            </a:r>
            <a:r>
              <a:rPr lang="cs-CZ" sz="1600" dirty="0" err="1"/>
              <a:t>descending</a:t>
            </a:r>
            <a:r>
              <a:rPr lang="cs-CZ" sz="1600" dirty="0"/>
              <a:t> </a:t>
            </a:r>
            <a:r>
              <a:rPr lang="cs-CZ" sz="1600" dirty="0" err="1"/>
              <a:t>nerves</a:t>
            </a:r>
            <a:r>
              <a:rPr lang="cs-CZ" sz="1600" dirty="0"/>
              <a:t> </a:t>
            </a:r>
            <a:r>
              <a:rPr lang="cs-CZ" sz="1600" dirty="0" err="1"/>
              <a:t>from</a:t>
            </a:r>
            <a:r>
              <a:rPr lang="cs-CZ" sz="1600" dirty="0"/>
              <a:t> </a:t>
            </a:r>
            <a:r>
              <a:rPr lang="cs-CZ" sz="1600" dirty="0" err="1"/>
              <a:t>cereberal</a:t>
            </a:r>
            <a:r>
              <a:rPr lang="cs-CZ" sz="1600" dirty="0"/>
              <a:t> </a:t>
            </a:r>
            <a:r>
              <a:rPr lang="cs-CZ" sz="1600" dirty="0" err="1"/>
              <a:t>cortex</a:t>
            </a:r>
            <a:r>
              <a:rPr lang="cs-CZ" sz="1600" dirty="0"/>
              <a:t> to pons and </a:t>
            </a:r>
            <a:r>
              <a:rPr lang="cs-CZ" sz="1600" dirty="0" err="1"/>
              <a:t>spinal</a:t>
            </a:r>
            <a:r>
              <a:rPr lang="cs-CZ" sz="1600" dirty="0"/>
              <a:t> </a:t>
            </a:r>
            <a:r>
              <a:rPr lang="cs-CZ" sz="1600" dirty="0" err="1"/>
              <a:t>cord</a:t>
            </a:r>
            <a:endParaRPr lang="cs-CZ" sz="1000" b="1" dirty="0"/>
          </a:p>
        </p:txBody>
      </p:sp>
      <p:sp>
        <p:nvSpPr>
          <p:cNvPr id="17" name="TextovéPole 16"/>
          <p:cNvSpPr txBox="1"/>
          <p:nvPr/>
        </p:nvSpPr>
        <p:spPr>
          <a:xfrm>
            <a:off x="7508400" y="6107113"/>
            <a:ext cx="2723041" cy="246221"/>
          </a:xfrm>
          <a:prstGeom prst="rect">
            <a:avLst/>
          </a:prstGeom>
          <a:noFill/>
        </p:spPr>
        <p:txBody>
          <a:bodyPr wrap="square" rtlCol="0">
            <a:spAutoFit/>
          </a:bodyPr>
          <a:lstStyle/>
          <a:p>
            <a:pPr algn="ctr"/>
            <a:r>
              <a:rPr lang="cs-CZ" sz="1000" dirty="0" err="1"/>
              <a:t>Sadler</a:t>
            </a:r>
            <a:r>
              <a:rPr lang="cs-CZ" sz="1000" dirty="0"/>
              <a:t>, 1990. </a:t>
            </a:r>
            <a:r>
              <a:rPr lang="cs-CZ" sz="1000" dirty="0" err="1"/>
              <a:t>Langman</a:t>
            </a:r>
            <a:r>
              <a:rPr lang="en-US" sz="1000" dirty="0"/>
              <a:t>`</a:t>
            </a:r>
            <a:r>
              <a:rPr lang="cs-CZ" sz="1000" dirty="0"/>
              <a:t>s </a:t>
            </a:r>
            <a:r>
              <a:rPr lang="cs-CZ" sz="1000" dirty="0" err="1"/>
              <a:t>medical</a:t>
            </a:r>
            <a:r>
              <a:rPr lang="cs-CZ" sz="1000" dirty="0"/>
              <a:t> embryology</a:t>
            </a:r>
          </a:p>
        </p:txBody>
      </p:sp>
      <p:sp>
        <p:nvSpPr>
          <p:cNvPr id="18" name="Zástupný obsah 2">
            <a:extLst>
              <a:ext uri="{FF2B5EF4-FFF2-40B4-BE49-F238E27FC236}">
                <a16:creationId xmlns:a16="http://schemas.microsoft.com/office/drawing/2014/main" id="{4E5D3161-1B0C-433F-991F-5E84B7E2CACE}"/>
              </a:ext>
            </a:extLst>
          </p:cNvPr>
          <p:cNvSpPr txBox="1">
            <a:spLocks/>
          </p:cNvSpPr>
          <p:nvPr/>
        </p:nvSpPr>
        <p:spPr>
          <a:xfrm>
            <a:off x="765488" y="4578834"/>
            <a:ext cx="5187635" cy="77260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neuroblasts</a:t>
            </a:r>
            <a:r>
              <a:rPr lang="cs-CZ" sz="1600" dirty="0"/>
              <a:t> </a:t>
            </a:r>
            <a:r>
              <a:rPr lang="cs-CZ" sz="1600" dirty="0" err="1"/>
              <a:t>from</a:t>
            </a:r>
            <a:r>
              <a:rPr lang="cs-CZ" sz="1600" dirty="0"/>
              <a:t> </a:t>
            </a:r>
            <a:r>
              <a:rPr lang="cs-CZ" sz="1600" b="1" dirty="0" err="1"/>
              <a:t>alar</a:t>
            </a:r>
            <a:r>
              <a:rPr lang="cs-CZ" sz="1600" b="1" dirty="0"/>
              <a:t> </a:t>
            </a:r>
            <a:r>
              <a:rPr lang="cs-CZ" sz="1600" b="1" dirty="0" err="1"/>
              <a:t>plates</a:t>
            </a:r>
            <a:r>
              <a:rPr lang="cs-CZ" sz="1600" dirty="0"/>
              <a:t> </a:t>
            </a:r>
            <a:r>
              <a:rPr lang="cs-CZ" sz="1600" dirty="0" err="1"/>
              <a:t>settle</a:t>
            </a:r>
            <a:r>
              <a:rPr lang="cs-CZ" sz="1600" dirty="0"/>
              <a:t> </a:t>
            </a:r>
            <a:r>
              <a:rPr lang="cs-CZ" sz="1600" dirty="0" err="1"/>
              <a:t>tectum</a:t>
            </a:r>
            <a:r>
              <a:rPr lang="cs-CZ" sz="1600" dirty="0"/>
              <a:t> (</a:t>
            </a:r>
            <a:r>
              <a:rPr lang="cs-CZ" sz="1600" dirty="0" err="1"/>
              <a:t>dorsal</a:t>
            </a:r>
            <a:r>
              <a:rPr lang="cs-CZ" sz="1600" dirty="0"/>
              <a:t> part </a:t>
            </a:r>
            <a:r>
              <a:rPr lang="cs-CZ" sz="1600" dirty="0" err="1"/>
              <a:t>of</a:t>
            </a:r>
            <a:r>
              <a:rPr lang="cs-CZ" sz="1600" dirty="0"/>
              <a:t> </a:t>
            </a:r>
            <a:r>
              <a:rPr lang="cs-CZ" sz="1600" dirty="0" err="1"/>
              <a:t>mesencephalon</a:t>
            </a:r>
            <a:r>
              <a:rPr lang="cs-CZ" sz="1600" dirty="0"/>
              <a:t>) – </a:t>
            </a:r>
            <a:r>
              <a:rPr lang="cs-CZ" sz="1600" dirty="0" err="1"/>
              <a:t>formation</a:t>
            </a:r>
            <a:r>
              <a:rPr lang="cs-CZ" sz="1600" dirty="0"/>
              <a:t> </a:t>
            </a:r>
            <a:r>
              <a:rPr lang="cs-CZ" sz="1600" dirty="0" err="1"/>
              <a:t>of</a:t>
            </a:r>
            <a:r>
              <a:rPr lang="cs-CZ" sz="1600" dirty="0"/>
              <a:t> 4 </a:t>
            </a:r>
            <a:r>
              <a:rPr lang="cs-CZ" sz="1600" dirty="0" err="1"/>
              <a:t>nuclei</a:t>
            </a:r>
            <a:r>
              <a:rPr lang="cs-CZ" sz="1600" dirty="0"/>
              <a:t> </a:t>
            </a:r>
            <a:r>
              <a:rPr lang="cs-CZ" sz="1600" dirty="0" smtClean="0"/>
              <a:t>(</a:t>
            </a:r>
            <a:r>
              <a:rPr lang="cs-CZ" sz="1600" dirty="0" err="1" smtClean="0"/>
              <a:t>colliculi</a:t>
            </a:r>
            <a:r>
              <a:rPr lang="cs-CZ" sz="1600" dirty="0" smtClean="0"/>
              <a:t>) </a:t>
            </a:r>
            <a:r>
              <a:rPr lang="cs-CZ" sz="1600" dirty="0" err="1" smtClean="0"/>
              <a:t>with</a:t>
            </a:r>
            <a:r>
              <a:rPr lang="cs-CZ" sz="1600" dirty="0" smtClean="0"/>
              <a:t> </a:t>
            </a:r>
            <a:r>
              <a:rPr lang="cs-CZ" sz="1600" dirty="0" err="1"/>
              <a:t>visual</a:t>
            </a:r>
            <a:r>
              <a:rPr lang="cs-CZ" sz="1600" dirty="0"/>
              <a:t> and auditory </a:t>
            </a:r>
            <a:r>
              <a:rPr lang="cs-CZ" sz="1600" dirty="0" err="1"/>
              <a:t>function</a:t>
            </a:r>
            <a:endParaRPr lang="cs-CZ" sz="1000" b="1" dirty="0"/>
          </a:p>
        </p:txBody>
      </p:sp>
      <p:sp>
        <p:nvSpPr>
          <p:cNvPr id="19" name="Zástupný obsah 2">
            <a:extLst>
              <a:ext uri="{FF2B5EF4-FFF2-40B4-BE49-F238E27FC236}">
                <a16:creationId xmlns:a16="http://schemas.microsoft.com/office/drawing/2014/main" id="{4E5D3161-1B0C-433F-991F-5E84B7E2CACE}"/>
              </a:ext>
            </a:extLst>
          </p:cNvPr>
          <p:cNvSpPr txBox="1">
            <a:spLocks/>
          </p:cNvSpPr>
          <p:nvPr/>
        </p:nvSpPr>
        <p:spPr>
          <a:xfrm>
            <a:off x="765488" y="5503562"/>
            <a:ext cx="5187635" cy="57630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substancia</a:t>
            </a:r>
            <a:r>
              <a:rPr lang="cs-CZ" sz="1600" b="1" dirty="0"/>
              <a:t> </a:t>
            </a:r>
            <a:r>
              <a:rPr lang="cs-CZ" sz="1600" b="1" dirty="0" err="1"/>
              <a:t>nigra</a:t>
            </a:r>
            <a:r>
              <a:rPr lang="cs-CZ" sz="1600" b="1" dirty="0"/>
              <a:t> </a:t>
            </a:r>
            <a:r>
              <a:rPr lang="cs-CZ" sz="1600" dirty="0"/>
              <a:t>– </a:t>
            </a:r>
            <a:r>
              <a:rPr lang="cs-CZ" sz="1600" dirty="0" err="1"/>
              <a:t>migration</a:t>
            </a:r>
            <a:r>
              <a:rPr lang="cs-CZ" sz="1600" dirty="0"/>
              <a:t> </a:t>
            </a:r>
            <a:r>
              <a:rPr lang="cs-CZ" sz="1600" dirty="0" err="1"/>
              <a:t>of</a:t>
            </a:r>
            <a:r>
              <a:rPr lang="cs-CZ" sz="1600" dirty="0"/>
              <a:t> </a:t>
            </a:r>
            <a:r>
              <a:rPr lang="cs-CZ" sz="1600" dirty="0" err="1"/>
              <a:t>alar</a:t>
            </a:r>
            <a:r>
              <a:rPr lang="cs-CZ" sz="1600" dirty="0"/>
              <a:t> </a:t>
            </a:r>
            <a:r>
              <a:rPr lang="cs-CZ" sz="1600" dirty="0" err="1"/>
              <a:t>cells</a:t>
            </a:r>
            <a:r>
              <a:rPr lang="cs-CZ" sz="1600" dirty="0"/>
              <a:t> </a:t>
            </a:r>
            <a:r>
              <a:rPr lang="cs-CZ" sz="1600" dirty="0" err="1"/>
              <a:t>ventrally</a:t>
            </a:r>
            <a:r>
              <a:rPr lang="cs-CZ" sz="1600" dirty="0"/>
              <a:t> (dopamine </a:t>
            </a:r>
            <a:r>
              <a:rPr lang="cs-CZ" sz="1600" dirty="0" err="1"/>
              <a:t>production</a:t>
            </a:r>
            <a:r>
              <a:rPr lang="cs-CZ" sz="1600" dirty="0"/>
              <a:t>), </a:t>
            </a:r>
            <a:r>
              <a:rPr lang="cs-CZ" sz="1600" dirty="0" err="1"/>
              <a:t>motoric</a:t>
            </a:r>
            <a:r>
              <a:rPr lang="cs-CZ" sz="1600" dirty="0"/>
              <a:t> </a:t>
            </a:r>
            <a:r>
              <a:rPr lang="cs-CZ" sz="1600" dirty="0" err="1"/>
              <a:t>function</a:t>
            </a:r>
            <a:endParaRPr lang="cs-CZ" sz="1000" b="1" dirty="0"/>
          </a:p>
        </p:txBody>
      </p:sp>
      <p:sp>
        <p:nvSpPr>
          <p:cNvPr id="3" name="Obdélník 2"/>
          <p:cNvSpPr/>
          <p:nvPr/>
        </p:nvSpPr>
        <p:spPr>
          <a:xfrm>
            <a:off x="8974667" y="2099732"/>
            <a:ext cx="925791" cy="220134"/>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TextovéPole 10"/>
          <p:cNvSpPr txBox="1"/>
          <p:nvPr/>
        </p:nvSpPr>
        <p:spPr>
          <a:xfrm>
            <a:off x="9957511" y="1914414"/>
            <a:ext cx="1364476" cy="215444"/>
          </a:xfrm>
          <a:prstGeom prst="rect">
            <a:avLst/>
          </a:prstGeom>
          <a:solidFill>
            <a:schemeClr val="bg1"/>
          </a:solidFill>
          <a:ln>
            <a:noFill/>
          </a:ln>
        </p:spPr>
        <p:txBody>
          <a:bodyPr wrap="none" rtlCol="0">
            <a:spAutoFit/>
          </a:bodyPr>
          <a:lstStyle/>
          <a:p>
            <a:r>
              <a:rPr lang="cs-CZ" sz="800" dirty="0" err="1">
                <a:latin typeface="Arial" panose="020B0604020202020204" pitchFamily="34" charset="0"/>
                <a:cs typeface="Arial" panose="020B0604020202020204" pitchFamily="34" charset="0"/>
              </a:rPr>
              <a:t>r</a:t>
            </a:r>
            <a:r>
              <a:rPr lang="cs-CZ" sz="800" dirty="0" err="1" smtClean="0">
                <a:latin typeface="Arial" panose="020B0604020202020204" pitchFamily="34" charset="0"/>
                <a:cs typeface="Arial" panose="020B0604020202020204" pitchFamily="34" charset="0"/>
              </a:rPr>
              <a:t>ostral</a:t>
            </a:r>
            <a:r>
              <a:rPr lang="cs-CZ" sz="800" dirty="0" smtClean="0">
                <a:latin typeface="Arial" panose="020B0604020202020204" pitchFamily="34" charset="0"/>
                <a:cs typeface="Arial" panose="020B0604020202020204" pitchFamily="34" charset="0"/>
              </a:rPr>
              <a:t> and </a:t>
            </a:r>
            <a:r>
              <a:rPr lang="cs-CZ" sz="800" dirty="0" err="1" smtClean="0">
                <a:latin typeface="Arial" panose="020B0604020202020204" pitchFamily="34" charset="0"/>
                <a:cs typeface="Arial" panose="020B0604020202020204" pitchFamily="34" charset="0"/>
              </a:rPr>
              <a:t>caudal</a:t>
            </a:r>
            <a:r>
              <a:rPr lang="cs-CZ" sz="800" dirty="0" smtClean="0">
                <a:latin typeface="Arial" panose="020B0604020202020204" pitchFamily="34" charset="0"/>
                <a:cs typeface="Arial" panose="020B0604020202020204" pitchFamily="34" charset="0"/>
              </a:rPr>
              <a:t> </a:t>
            </a:r>
            <a:r>
              <a:rPr lang="cs-CZ" sz="800" dirty="0" err="1" smtClean="0">
                <a:latin typeface="Arial" panose="020B0604020202020204" pitchFamily="34" charset="0"/>
                <a:cs typeface="Arial" panose="020B0604020202020204" pitchFamily="34" charset="0"/>
              </a:rPr>
              <a:t>colliculi</a:t>
            </a:r>
            <a:endParaRPr lang="cs-CZ"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45702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62271" y="230988"/>
            <a:ext cx="10058400" cy="1371600"/>
          </a:xfrm>
        </p:spPr>
        <p:txBody>
          <a:bodyPr>
            <a:normAutofit/>
          </a:bodyPr>
          <a:lstStyle/>
          <a:p>
            <a:r>
              <a:rPr lang="cs-CZ" dirty="0" err="1"/>
              <a:t>P</a:t>
            </a:r>
            <a:r>
              <a:rPr lang="cs-CZ" dirty="0" err="1" smtClean="0"/>
              <a:t>rosencephalon</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19</a:t>
            </a:fld>
            <a:endParaRPr lang="cs-CZ"/>
          </a:p>
        </p:txBody>
      </p:sp>
      <p:sp>
        <p:nvSpPr>
          <p:cNvPr id="6" name="Zástupný obsah 2">
            <a:extLst>
              <a:ext uri="{FF2B5EF4-FFF2-40B4-BE49-F238E27FC236}">
                <a16:creationId xmlns:a16="http://schemas.microsoft.com/office/drawing/2014/main" id="{4E5D3161-1B0C-433F-991F-5E84B7E2CACE}"/>
              </a:ext>
            </a:extLst>
          </p:cNvPr>
          <p:cNvSpPr txBox="1">
            <a:spLocks/>
          </p:cNvSpPr>
          <p:nvPr/>
        </p:nvSpPr>
        <p:spPr>
          <a:xfrm>
            <a:off x="765490" y="2036746"/>
            <a:ext cx="5008245" cy="59508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rostral</a:t>
            </a:r>
            <a:r>
              <a:rPr lang="cs-CZ" sz="1600" dirty="0"/>
              <a:t> part </a:t>
            </a:r>
            <a:r>
              <a:rPr lang="cs-CZ" sz="1600" dirty="0" err="1"/>
              <a:t>of</a:t>
            </a:r>
            <a:r>
              <a:rPr lang="cs-CZ" sz="1600" dirty="0"/>
              <a:t> </a:t>
            </a:r>
            <a:r>
              <a:rPr lang="cs-CZ" sz="1600" b="1" dirty="0"/>
              <a:t>brain</a:t>
            </a:r>
            <a:r>
              <a:rPr lang="cs-CZ" sz="1600" dirty="0"/>
              <a:t> – </a:t>
            </a:r>
            <a:r>
              <a:rPr lang="cs-CZ" sz="1600" dirty="0" err="1"/>
              <a:t>telencephalon</a:t>
            </a:r>
            <a:r>
              <a:rPr lang="cs-CZ" sz="1600" dirty="0"/>
              <a:t> </a:t>
            </a:r>
            <a:r>
              <a:rPr lang="cs-CZ" sz="1600" dirty="0" err="1"/>
              <a:t>rostrally</a:t>
            </a:r>
            <a:r>
              <a:rPr lang="cs-CZ" sz="1600" dirty="0"/>
              <a:t>, </a:t>
            </a:r>
            <a:r>
              <a:rPr lang="cs-CZ" sz="1600" dirty="0" err="1"/>
              <a:t>diencephalon</a:t>
            </a:r>
            <a:r>
              <a:rPr lang="cs-CZ" sz="1600" dirty="0"/>
              <a:t> </a:t>
            </a:r>
            <a:r>
              <a:rPr lang="cs-CZ" sz="1600" dirty="0" err="1"/>
              <a:t>caudally</a:t>
            </a:r>
            <a:endParaRPr lang="cs-CZ" sz="1000" b="1" dirty="0"/>
          </a:p>
        </p:txBody>
      </p:sp>
      <p:sp>
        <p:nvSpPr>
          <p:cNvPr id="7" name="Zástupný obsah 2">
            <a:extLst>
              <a:ext uri="{FF2B5EF4-FFF2-40B4-BE49-F238E27FC236}">
                <a16:creationId xmlns:a16="http://schemas.microsoft.com/office/drawing/2014/main" id="{197AD95E-39B5-40B8-A936-01BB404AEE85}"/>
              </a:ext>
            </a:extLst>
          </p:cNvPr>
          <p:cNvSpPr txBox="1">
            <a:spLocks/>
          </p:cNvSpPr>
          <p:nvPr/>
        </p:nvSpPr>
        <p:spPr>
          <a:xfrm>
            <a:off x="765490" y="3065987"/>
            <a:ext cx="5040970" cy="116018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ln>
                  <a:solidFill>
                    <a:schemeClr val="tx1"/>
                  </a:solidFill>
                </a:ln>
                <a:solidFill>
                  <a:srgbClr val="FFFF00"/>
                </a:solidFill>
              </a:rPr>
              <a:t>Prosencephalon</a:t>
            </a:r>
            <a:r>
              <a:rPr lang="cs-CZ" sz="1600" dirty="0"/>
              <a:t>:</a:t>
            </a:r>
          </a:p>
          <a:p>
            <a:pPr lvl="1">
              <a:buSzPct val="50000"/>
              <a:buFont typeface="Courier New" panose="02070309020205020404" pitchFamily="49" charset="0"/>
              <a:buChar char="o"/>
            </a:pPr>
            <a:r>
              <a:rPr lang="cs-CZ" sz="1400" b="1" dirty="0" err="1"/>
              <a:t>Telencephalon</a:t>
            </a:r>
            <a:r>
              <a:rPr lang="cs-CZ" sz="1400" dirty="0"/>
              <a:t> – </a:t>
            </a:r>
            <a:r>
              <a:rPr lang="cs-CZ" sz="1400" dirty="0" err="1"/>
              <a:t>cranial</a:t>
            </a:r>
            <a:r>
              <a:rPr lang="cs-CZ" sz="1400" dirty="0"/>
              <a:t> part; </a:t>
            </a:r>
            <a:r>
              <a:rPr lang="cs-CZ" sz="1400" dirty="0" err="1"/>
              <a:t>hemispheres</a:t>
            </a:r>
            <a:r>
              <a:rPr lang="cs-CZ" sz="1400" dirty="0"/>
              <a:t>, </a:t>
            </a:r>
            <a:r>
              <a:rPr lang="cs-CZ" sz="1400" dirty="0" err="1"/>
              <a:t>olfactory</a:t>
            </a:r>
            <a:r>
              <a:rPr lang="cs-CZ" sz="1400" dirty="0"/>
              <a:t> lobe</a:t>
            </a:r>
          </a:p>
          <a:p>
            <a:pPr lvl="1">
              <a:buSzPct val="50000"/>
              <a:buFont typeface="Courier New" panose="02070309020205020404" pitchFamily="49" charset="0"/>
              <a:buChar char="o"/>
            </a:pPr>
            <a:r>
              <a:rPr lang="cs-CZ" sz="1400" b="1" dirty="0" err="1"/>
              <a:t>Diencephalon</a:t>
            </a:r>
            <a:r>
              <a:rPr lang="cs-CZ" sz="1400" dirty="0"/>
              <a:t> – </a:t>
            </a:r>
            <a:r>
              <a:rPr lang="cs-CZ" sz="1400" dirty="0" err="1"/>
              <a:t>caudal</a:t>
            </a:r>
            <a:r>
              <a:rPr lang="cs-CZ" sz="1400" dirty="0"/>
              <a:t> part; </a:t>
            </a:r>
            <a:r>
              <a:rPr lang="cs-CZ" sz="1400" dirty="0" err="1"/>
              <a:t>eye</a:t>
            </a:r>
            <a:r>
              <a:rPr lang="cs-CZ" sz="1400" dirty="0"/>
              <a:t> </a:t>
            </a:r>
            <a:r>
              <a:rPr lang="cs-CZ" sz="1400" dirty="0" err="1"/>
              <a:t>cups</a:t>
            </a:r>
            <a:r>
              <a:rPr lang="cs-CZ" sz="1400" dirty="0"/>
              <a:t>, thalamus, </a:t>
            </a:r>
            <a:r>
              <a:rPr lang="cs-CZ" sz="1400" dirty="0" err="1" smtClean="0"/>
              <a:t>hypothalamus</a:t>
            </a:r>
            <a:r>
              <a:rPr lang="cs-CZ" sz="1400" dirty="0" smtClean="0"/>
              <a:t>, </a:t>
            </a:r>
            <a:r>
              <a:rPr lang="cs-CZ" sz="1400" dirty="0" err="1" smtClean="0"/>
              <a:t>neurohypophysis</a:t>
            </a:r>
            <a:r>
              <a:rPr lang="cs-CZ" sz="1400" dirty="0"/>
              <a:t>, </a:t>
            </a:r>
            <a:r>
              <a:rPr lang="cs-CZ" sz="1400" dirty="0" err="1"/>
              <a:t>epiphysis</a:t>
            </a:r>
            <a:endParaRPr lang="cs-CZ" sz="1400" dirty="0"/>
          </a:p>
        </p:txBody>
      </p:sp>
      <p:sp>
        <p:nvSpPr>
          <p:cNvPr id="8" name="Zástupný obsah 2">
            <a:extLst>
              <a:ext uri="{FF2B5EF4-FFF2-40B4-BE49-F238E27FC236}">
                <a16:creationId xmlns:a16="http://schemas.microsoft.com/office/drawing/2014/main" id="{90A3A85A-D96E-4C78-97AA-852274C72103}"/>
              </a:ext>
            </a:extLst>
          </p:cNvPr>
          <p:cNvSpPr txBox="1">
            <a:spLocks/>
          </p:cNvSpPr>
          <p:nvPr/>
        </p:nvSpPr>
        <p:spPr>
          <a:xfrm>
            <a:off x="765490" y="4548139"/>
            <a:ext cx="5040970" cy="90778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Cavity</a:t>
            </a:r>
            <a:r>
              <a:rPr lang="cs-CZ" sz="1600" dirty="0"/>
              <a:t> </a:t>
            </a:r>
            <a:r>
              <a:rPr lang="cs-CZ" sz="1600" dirty="0" err="1"/>
              <a:t>of</a:t>
            </a:r>
            <a:r>
              <a:rPr lang="cs-CZ" sz="1600" dirty="0"/>
              <a:t> </a:t>
            </a:r>
            <a:r>
              <a:rPr lang="cs-CZ" sz="1600" b="1" dirty="0" err="1"/>
              <a:t>diencephalon</a:t>
            </a:r>
            <a:r>
              <a:rPr lang="cs-CZ" sz="1600" dirty="0"/>
              <a:t> – </a:t>
            </a:r>
            <a:r>
              <a:rPr lang="cs-CZ" sz="1600" b="1" dirty="0"/>
              <a:t>3.</a:t>
            </a:r>
            <a:r>
              <a:rPr lang="cs-CZ" sz="1600" dirty="0"/>
              <a:t> brain </a:t>
            </a:r>
            <a:r>
              <a:rPr lang="cs-CZ" sz="1600" dirty="0" err="1"/>
              <a:t>ventricle</a:t>
            </a:r>
            <a:endParaRPr lang="cs-CZ" sz="1600" dirty="0"/>
          </a:p>
          <a:p>
            <a:pPr>
              <a:buSzPct val="50000"/>
              <a:buFont typeface="Courier New" panose="02070309020205020404" pitchFamily="49" charset="0"/>
              <a:buChar char="o"/>
            </a:pPr>
            <a:r>
              <a:rPr lang="cs-CZ" sz="1600" dirty="0" err="1"/>
              <a:t>Cavity</a:t>
            </a:r>
            <a:r>
              <a:rPr lang="cs-CZ" sz="1600" dirty="0"/>
              <a:t> </a:t>
            </a:r>
            <a:r>
              <a:rPr lang="cs-CZ" sz="1600" dirty="0" err="1"/>
              <a:t>of</a:t>
            </a:r>
            <a:r>
              <a:rPr lang="cs-CZ" sz="1600" dirty="0"/>
              <a:t> </a:t>
            </a:r>
            <a:r>
              <a:rPr lang="cs-CZ" sz="1600" b="1" dirty="0" err="1"/>
              <a:t>telencephalon</a:t>
            </a:r>
            <a:r>
              <a:rPr lang="cs-CZ" sz="1600" dirty="0"/>
              <a:t> – </a:t>
            </a:r>
            <a:r>
              <a:rPr lang="cs-CZ" sz="1600" dirty="0" err="1"/>
              <a:t>paired</a:t>
            </a:r>
            <a:r>
              <a:rPr lang="cs-CZ" sz="1600" dirty="0"/>
              <a:t> </a:t>
            </a:r>
            <a:r>
              <a:rPr lang="cs-CZ" sz="1600" b="1" dirty="0" err="1"/>
              <a:t>lateral</a:t>
            </a:r>
            <a:r>
              <a:rPr lang="cs-CZ" sz="1600" b="1" dirty="0"/>
              <a:t> </a:t>
            </a:r>
            <a:r>
              <a:rPr lang="cs-CZ" sz="1600" b="1" dirty="0" err="1"/>
              <a:t>ventricles</a:t>
            </a:r>
            <a:endParaRPr lang="cs-CZ" sz="1200" b="1" dirty="0"/>
          </a:p>
        </p:txBody>
      </p:sp>
      <p:pic>
        <p:nvPicPr>
          <p:cNvPr id="9" name="Obrázek 8">
            <a:extLst>
              <a:ext uri="{FF2B5EF4-FFF2-40B4-BE49-F238E27FC236}">
                <a16:creationId xmlns:a16="http://schemas.microsoft.com/office/drawing/2014/main" id="{2CE20523-4266-43F7-870D-621805EB6BEF}"/>
              </a:ext>
            </a:extLst>
          </p:cNvPr>
          <p:cNvPicPr>
            <a:picLocks noChangeAspect="1"/>
          </p:cNvPicPr>
          <p:nvPr/>
        </p:nvPicPr>
        <p:blipFill rotWithShape="1">
          <a:blip r:embed="rId2">
            <a:extLst>
              <a:ext uri="{28A0092B-C50C-407E-A947-70E740481C1C}">
                <a14:useLocalDpi xmlns:a14="http://schemas.microsoft.com/office/drawing/2010/main" val="0"/>
              </a:ext>
            </a:extLst>
          </a:blip>
          <a:srcRect l="34453" t="1855" r="6723" b="2136"/>
          <a:stretch/>
        </p:blipFill>
        <p:spPr>
          <a:xfrm>
            <a:off x="6070726" y="2146554"/>
            <a:ext cx="5279604" cy="3434079"/>
          </a:xfrm>
          <a:prstGeom prst="rect">
            <a:avLst/>
          </a:prstGeom>
        </p:spPr>
      </p:pic>
      <p:sp>
        <p:nvSpPr>
          <p:cNvPr id="3" name="Obdélník 2"/>
          <p:cNvSpPr/>
          <p:nvPr/>
        </p:nvSpPr>
        <p:spPr>
          <a:xfrm>
            <a:off x="9900458" y="3437467"/>
            <a:ext cx="1063875" cy="23706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p:cNvSpPr/>
          <p:nvPr/>
        </p:nvSpPr>
        <p:spPr>
          <a:xfrm>
            <a:off x="9956796" y="2970403"/>
            <a:ext cx="1063875" cy="23706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9509699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Functions</a:t>
            </a:r>
            <a:r>
              <a:rPr lang="cs-CZ" dirty="0"/>
              <a:t> </a:t>
            </a:r>
            <a:r>
              <a:rPr lang="cs-CZ" dirty="0" err="1"/>
              <a:t>of</a:t>
            </a:r>
            <a:r>
              <a:rPr lang="cs-CZ" dirty="0"/>
              <a:t> </a:t>
            </a:r>
            <a:r>
              <a:rPr lang="cs-CZ" dirty="0" err="1"/>
              <a:t>nervous</a:t>
            </a:r>
            <a:r>
              <a:rPr lang="cs-CZ" dirty="0"/>
              <a:t> </a:t>
            </a:r>
            <a:r>
              <a:rPr lang="cs-CZ" dirty="0" err="1"/>
              <a:t>system</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2</a:t>
            </a:fld>
            <a:endParaRPr lang="cs-CZ"/>
          </a:p>
        </p:txBody>
      </p:sp>
      <p:sp>
        <p:nvSpPr>
          <p:cNvPr id="6" name="Zástupný obsah 2">
            <a:extLst>
              <a:ext uri="{FF2B5EF4-FFF2-40B4-BE49-F238E27FC236}">
                <a16:creationId xmlns:a16="http://schemas.microsoft.com/office/drawing/2014/main" id="{4CEC6EFB-ADD4-4635-A716-1598BA8DBDC3}"/>
              </a:ext>
            </a:extLst>
          </p:cNvPr>
          <p:cNvSpPr txBox="1">
            <a:spLocks/>
          </p:cNvSpPr>
          <p:nvPr/>
        </p:nvSpPr>
        <p:spPr>
          <a:xfrm>
            <a:off x="1066800" y="2227644"/>
            <a:ext cx="3931920" cy="36512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Control</a:t>
            </a:r>
            <a:r>
              <a:rPr lang="cs-CZ" sz="1600" dirty="0"/>
              <a:t> </a:t>
            </a:r>
            <a:r>
              <a:rPr lang="cs-CZ" sz="1600" dirty="0" err="1"/>
              <a:t>of</a:t>
            </a:r>
            <a:r>
              <a:rPr lang="cs-CZ" sz="1600" dirty="0"/>
              <a:t> </a:t>
            </a:r>
            <a:r>
              <a:rPr lang="cs-CZ" sz="1600" dirty="0" err="1"/>
              <a:t>other</a:t>
            </a:r>
            <a:r>
              <a:rPr lang="cs-CZ" sz="1600" dirty="0"/>
              <a:t> body </a:t>
            </a:r>
            <a:r>
              <a:rPr lang="cs-CZ" sz="1600" dirty="0" err="1"/>
              <a:t>tissues</a:t>
            </a:r>
            <a:r>
              <a:rPr lang="cs-CZ" sz="1600" dirty="0"/>
              <a:t> and </a:t>
            </a:r>
            <a:r>
              <a:rPr lang="cs-CZ" sz="1600" dirty="0" err="1"/>
              <a:t>organs</a:t>
            </a:r>
            <a:endParaRPr lang="cs-CZ" sz="1200" dirty="0"/>
          </a:p>
        </p:txBody>
      </p:sp>
      <p:sp>
        <p:nvSpPr>
          <p:cNvPr id="7" name="Zástupný obsah 2">
            <a:extLst>
              <a:ext uri="{FF2B5EF4-FFF2-40B4-BE49-F238E27FC236}">
                <a16:creationId xmlns:a16="http://schemas.microsoft.com/office/drawing/2014/main" id="{AC8AF6E0-74AF-469B-852B-58B5D6AD09AB}"/>
              </a:ext>
            </a:extLst>
          </p:cNvPr>
          <p:cNvSpPr txBox="1">
            <a:spLocks/>
          </p:cNvSpPr>
          <p:nvPr/>
        </p:nvSpPr>
        <p:spPr>
          <a:xfrm>
            <a:off x="1066800" y="3993606"/>
            <a:ext cx="3931920" cy="58657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Perception</a:t>
            </a:r>
            <a:r>
              <a:rPr lang="cs-CZ" sz="1600" dirty="0"/>
              <a:t> </a:t>
            </a:r>
            <a:r>
              <a:rPr lang="cs-CZ" sz="1600" dirty="0" err="1"/>
              <a:t>of</a:t>
            </a:r>
            <a:r>
              <a:rPr lang="cs-CZ" sz="1600" dirty="0"/>
              <a:t> </a:t>
            </a:r>
            <a:r>
              <a:rPr lang="cs-CZ" sz="1600" dirty="0" err="1"/>
              <a:t>stimuli</a:t>
            </a:r>
            <a:r>
              <a:rPr lang="cs-CZ" sz="1600" dirty="0"/>
              <a:t> </a:t>
            </a:r>
            <a:r>
              <a:rPr lang="cs-CZ" sz="1600" dirty="0" err="1"/>
              <a:t>from</a:t>
            </a:r>
            <a:r>
              <a:rPr lang="cs-CZ" sz="1600" dirty="0"/>
              <a:t> </a:t>
            </a:r>
            <a:r>
              <a:rPr lang="cs-CZ" sz="1600" dirty="0" err="1"/>
              <a:t>the</a:t>
            </a:r>
            <a:r>
              <a:rPr lang="cs-CZ" sz="1600" dirty="0"/>
              <a:t> </a:t>
            </a:r>
            <a:r>
              <a:rPr lang="cs-CZ" sz="1600" dirty="0" err="1"/>
              <a:t>environment</a:t>
            </a:r>
            <a:r>
              <a:rPr lang="cs-CZ" sz="1600" dirty="0"/>
              <a:t> and </a:t>
            </a:r>
            <a:r>
              <a:rPr lang="cs-CZ" sz="1600" dirty="0" err="1"/>
              <a:t>reactions</a:t>
            </a:r>
            <a:endParaRPr lang="cs-CZ" sz="1200" dirty="0"/>
          </a:p>
        </p:txBody>
      </p:sp>
      <p:sp>
        <p:nvSpPr>
          <p:cNvPr id="8" name="Zástupný obsah 2">
            <a:extLst>
              <a:ext uri="{FF2B5EF4-FFF2-40B4-BE49-F238E27FC236}">
                <a16:creationId xmlns:a16="http://schemas.microsoft.com/office/drawing/2014/main" id="{EE947CFE-D0EF-4530-BF8D-E353F7B4E357}"/>
              </a:ext>
            </a:extLst>
          </p:cNvPr>
          <p:cNvSpPr txBox="1">
            <a:spLocks/>
          </p:cNvSpPr>
          <p:nvPr/>
        </p:nvSpPr>
        <p:spPr>
          <a:xfrm>
            <a:off x="1097280" y="4807809"/>
            <a:ext cx="4673600" cy="42547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Perception</a:t>
            </a:r>
            <a:r>
              <a:rPr lang="cs-CZ" sz="1600" dirty="0"/>
              <a:t> </a:t>
            </a:r>
            <a:r>
              <a:rPr lang="cs-CZ" sz="1600" dirty="0" err="1"/>
              <a:t>of</a:t>
            </a:r>
            <a:r>
              <a:rPr lang="cs-CZ" sz="1600" dirty="0"/>
              <a:t> </a:t>
            </a:r>
            <a:r>
              <a:rPr lang="cs-CZ" sz="1600" dirty="0" err="1"/>
              <a:t>stimuli</a:t>
            </a:r>
            <a:r>
              <a:rPr lang="cs-CZ" sz="1600" dirty="0"/>
              <a:t> </a:t>
            </a:r>
            <a:r>
              <a:rPr lang="cs-CZ" sz="1600" dirty="0" err="1"/>
              <a:t>from</a:t>
            </a:r>
            <a:r>
              <a:rPr lang="cs-CZ" sz="1600" dirty="0"/>
              <a:t> body and </a:t>
            </a:r>
            <a:r>
              <a:rPr lang="cs-CZ" sz="1600" dirty="0" err="1"/>
              <a:t>reactions</a:t>
            </a:r>
            <a:endParaRPr lang="cs-CZ" sz="1200" dirty="0"/>
          </a:p>
        </p:txBody>
      </p:sp>
      <p:sp>
        <p:nvSpPr>
          <p:cNvPr id="9" name="Zástupný obsah 2">
            <a:extLst>
              <a:ext uri="{FF2B5EF4-FFF2-40B4-BE49-F238E27FC236}">
                <a16:creationId xmlns:a16="http://schemas.microsoft.com/office/drawing/2014/main" id="{87A8F292-7796-41A2-891C-E465E0D5ECC5}"/>
              </a:ext>
            </a:extLst>
          </p:cNvPr>
          <p:cNvSpPr txBox="1">
            <a:spLocks/>
          </p:cNvSpPr>
          <p:nvPr/>
        </p:nvSpPr>
        <p:spPr>
          <a:xfrm>
            <a:off x="1066800" y="5494449"/>
            <a:ext cx="4673600" cy="42547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Ability</a:t>
            </a:r>
            <a:r>
              <a:rPr lang="cs-CZ" sz="1600" dirty="0"/>
              <a:t> to </a:t>
            </a:r>
            <a:r>
              <a:rPr lang="cs-CZ" sz="1600" dirty="0" err="1"/>
              <a:t>learn</a:t>
            </a:r>
            <a:r>
              <a:rPr lang="cs-CZ" sz="1600" dirty="0"/>
              <a:t> and </a:t>
            </a:r>
            <a:r>
              <a:rPr lang="cs-CZ" sz="1600" dirty="0" err="1"/>
              <a:t>memory</a:t>
            </a:r>
            <a:r>
              <a:rPr lang="cs-CZ" sz="1600" dirty="0"/>
              <a:t> </a:t>
            </a:r>
            <a:r>
              <a:rPr lang="cs-CZ" sz="1600" dirty="0" err="1"/>
              <a:t>creation</a:t>
            </a:r>
            <a:endParaRPr lang="cs-CZ" sz="1200" dirty="0"/>
          </a:p>
        </p:txBody>
      </p:sp>
      <p:sp>
        <p:nvSpPr>
          <p:cNvPr id="10" name="Zástupný obsah 2">
            <a:extLst>
              <a:ext uri="{FF2B5EF4-FFF2-40B4-BE49-F238E27FC236}">
                <a16:creationId xmlns:a16="http://schemas.microsoft.com/office/drawing/2014/main" id="{48183439-522F-4E97-A78D-4379A406510F}"/>
              </a:ext>
            </a:extLst>
          </p:cNvPr>
          <p:cNvSpPr txBox="1">
            <a:spLocks/>
          </p:cNvSpPr>
          <p:nvPr/>
        </p:nvSpPr>
        <p:spPr>
          <a:xfrm>
            <a:off x="1066800" y="3171346"/>
            <a:ext cx="3931920" cy="36512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Perception</a:t>
            </a:r>
            <a:r>
              <a:rPr lang="cs-CZ" sz="1600" dirty="0"/>
              <a:t> </a:t>
            </a:r>
            <a:r>
              <a:rPr lang="cs-CZ" sz="1600" dirty="0" err="1"/>
              <a:t>of</a:t>
            </a:r>
            <a:r>
              <a:rPr lang="cs-CZ" sz="1600" dirty="0"/>
              <a:t> body and limb </a:t>
            </a:r>
            <a:r>
              <a:rPr lang="cs-CZ" sz="1600" dirty="0" err="1"/>
              <a:t>positition</a:t>
            </a:r>
            <a:endParaRPr lang="cs-CZ" sz="1200" dirty="0"/>
          </a:p>
        </p:txBody>
      </p:sp>
      <p:pic>
        <p:nvPicPr>
          <p:cNvPr id="1026" name="Picture 2" descr="Nervous system anatomy and physiology: Video | Osmo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793" y="2238283"/>
            <a:ext cx="5367751" cy="3019360"/>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6297748" y="5350927"/>
            <a:ext cx="6096000" cy="261610"/>
          </a:xfrm>
          <a:prstGeom prst="rect">
            <a:avLst/>
          </a:prstGeom>
        </p:spPr>
        <p:txBody>
          <a:bodyPr>
            <a:spAutoFit/>
          </a:bodyPr>
          <a:lstStyle/>
          <a:p>
            <a:r>
              <a:rPr lang="cs-CZ" sz="1100" dirty="0"/>
              <a:t>https://www.osmosis.org/learn/Nervous_system_anatomy_and_physiology</a:t>
            </a:r>
          </a:p>
        </p:txBody>
      </p:sp>
    </p:spTree>
    <p:extLst>
      <p:ext uri="{BB962C8B-B14F-4D97-AF65-F5344CB8AC3E}">
        <p14:creationId xmlns:p14="http://schemas.microsoft.com/office/powerpoint/2010/main" val="2434518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CD609E-7864-4CBA-BB35-70B7A05D7C20}"/>
              </a:ext>
            </a:extLst>
          </p:cNvPr>
          <p:cNvSpPr>
            <a:spLocks noGrp="1"/>
          </p:cNvSpPr>
          <p:nvPr>
            <p:ph type="title"/>
          </p:nvPr>
        </p:nvSpPr>
        <p:spPr>
          <a:xfrm>
            <a:off x="962297" y="226306"/>
            <a:ext cx="10058400" cy="1371600"/>
          </a:xfrm>
        </p:spPr>
        <p:txBody>
          <a:bodyPr>
            <a:normAutofit/>
          </a:bodyPr>
          <a:lstStyle/>
          <a:p>
            <a:r>
              <a:rPr lang="cs-CZ" dirty="0" err="1" smtClean="0"/>
              <a:t>Diencephalon</a:t>
            </a:r>
            <a:endParaRPr lang="en-US" dirty="0"/>
          </a:p>
        </p:txBody>
      </p:sp>
      <p:sp>
        <p:nvSpPr>
          <p:cNvPr id="5" name="Zástupný symbol pro číslo snímku 4">
            <a:extLst>
              <a:ext uri="{FF2B5EF4-FFF2-40B4-BE49-F238E27FC236}">
                <a16:creationId xmlns:a16="http://schemas.microsoft.com/office/drawing/2014/main" id="{3816D65F-6CD0-438D-BB07-558191FD3F88}"/>
              </a:ext>
            </a:extLst>
          </p:cNvPr>
          <p:cNvSpPr>
            <a:spLocks noGrp="1"/>
          </p:cNvSpPr>
          <p:nvPr>
            <p:ph type="sldNum" sz="quarter" idx="12"/>
          </p:nvPr>
        </p:nvSpPr>
        <p:spPr/>
        <p:txBody>
          <a:bodyPr/>
          <a:lstStyle/>
          <a:p>
            <a:fld id="{452BC3EA-E2EC-40AA-BF67-C4C476FA0C99}" type="slidenum">
              <a:rPr lang="cs-CZ" smtClean="0"/>
              <a:t>20</a:t>
            </a:fld>
            <a:endParaRPr lang="cs-CZ"/>
          </a:p>
        </p:txBody>
      </p:sp>
      <p:sp>
        <p:nvSpPr>
          <p:cNvPr id="6" name="Zástupný obsah 2">
            <a:extLst>
              <a:ext uri="{FF2B5EF4-FFF2-40B4-BE49-F238E27FC236}">
                <a16:creationId xmlns:a16="http://schemas.microsoft.com/office/drawing/2014/main" id="{8935FC62-BEB1-4BC2-A62C-688C4C93EB24}"/>
              </a:ext>
            </a:extLst>
          </p:cNvPr>
          <p:cNvSpPr txBox="1">
            <a:spLocks/>
          </p:cNvSpPr>
          <p:nvPr/>
        </p:nvSpPr>
        <p:spPr>
          <a:xfrm>
            <a:off x="1118232" y="1635323"/>
            <a:ext cx="5008245" cy="48293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Caudal</a:t>
            </a:r>
            <a:r>
              <a:rPr lang="cs-CZ" sz="1600" dirty="0"/>
              <a:t> part </a:t>
            </a:r>
            <a:r>
              <a:rPr lang="cs-CZ" sz="1600" dirty="0" err="1"/>
              <a:t>of</a:t>
            </a:r>
            <a:r>
              <a:rPr lang="cs-CZ" sz="1600" dirty="0"/>
              <a:t> </a:t>
            </a:r>
            <a:r>
              <a:rPr lang="cs-CZ" sz="1600" dirty="0" err="1"/>
              <a:t>forebrain</a:t>
            </a:r>
            <a:endParaRPr lang="cs-CZ" sz="1000" b="1" dirty="0"/>
          </a:p>
        </p:txBody>
      </p:sp>
      <p:sp>
        <p:nvSpPr>
          <p:cNvPr id="7" name="Zástupný obsah 2">
            <a:extLst>
              <a:ext uri="{FF2B5EF4-FFF2-40B4-BE49-F238E27FC236}">
                <a16:creationId xmlns:a16="http://schemas.microsoft.com/office/drawing/2014/main" id="{5E61921F-6FD6-4DB0-881D-ABA951987297}"/>
              </a:ext>
            </a:extLst>
          </p:cNvPr>
          <p:cNvSpPr txBox="1">
            <a:spLocks/>
          </p:cNvSpPr>
          <p:nvPr/>
        </p:nvSpPr>
        <p:spPr>
          <a:xfrm>
            <a:off x="1087755" y="2050047"/>
            <a:ext cx="5008245" cy="48293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smtClean="0"/>
              <a:t>Does</a:t>
            </a:r>
            <a:r>
              <a:rPr lang="cs-CZ" sz="1600" dirty="0" smtClean="0"/>
              <a:t> </a:t>
            </a:r>
            <a:r>
              <a:rPr lang="cs-CZ" sz="1600" b="1" dirty="0"/>
              <a:t>not</a:t>
            </a:r>
            <a:r>
              <a:rPr lang="cs-CZ" sz="1600" dirty="0"/>
              <a:t> </a:t>
            </a:r>
            <a:r>
              <a:rPr lang="cs-CZ" sz="1600" dirty="0" err="1"/>
              <a:t>form</a:t>
            </a:r>
            <a:r>
              <a:rPr lang="cs-CZ" sz="1600" dirty="0"/>
              <a:t> </a:t>
            </a:r>
            <a:r>
              <a:rPr lang="cs-CZ" sz="1600" dirty="0" err="1"/>
              <a:t>basal</a:t>
            </a:r>
            <a:r>
              <a:rPr lang="cs-CZ" sz="1600" dirty="0"/>
              <a:t> </a:t>
            </a:r>
            <a:r>
              <a:rPr lang="cs-CZ" sz="1600" dirty="0" err="1"/>
              <a:t>plates</a:t>
            </a:r>
            <a:r>
              <a:rPr lang="cs-CZ" sz="1600" dirty="0"/>
              <a:t> – </a:t>
            </a:r>
            <a:r>
              <a:rPr lang="cs-CZ" sz="1600" dirty="0" err="1"/>
              <a:t>formation</a:t>
            </a:r>
            <a:r>
              <a:rPr lang="cs-CZ" sz="1600" dirty="0"/>
              <a:t> </a:t>
            </a:r>
            <a:r>
              <a:rPr lang="cs-CZ" sz="1600" dirty="0" err="1"/>
              <a:t>from</a:t>
            </a:r>
            <a:r>
              <a:rPr lang="cs-CZ" sz="1600" dirty="0"/>
              <a:t> </a:t>
            </a:r>
            <a:r>
              <a:rPr lang="cs-CZ" sz="1600" b="1" dirty="0" err="1"/>
              <a:t>alar</a:t>
            </a:r>
            <a:r>
              <a:rPr lang="cs-CZ" sz="1600" dirty="0"/>
              <a:t> and </a:t>
            </a:r>
            <a:r>
              <a:rPr lang="cs-CZ" sz="1600" b="1" dirty="0" err="1"/>
              <a:t>roof</a:t>
            </a:r>
            <a:r>
              <a:rPr lang="cs-CZ" sz="1600" dirty="0"/>
              <a:t> </a:t>
            </a:r>
            <a:r>
              <a:rPr lang="cs-CZ" sz="1600" dirty="0" err="1"/>
              <a:t>plates</a:t>
            </a:r>
            <a:endParaRPr lang="cs-CZ" sz="1000" b="1" dirty="0"/>
          </a:p>
        </p:txBody>
      </p:sp>
      <p:sp>
        <p:nvSpPr>
          <p:cNvPr id="8" name="Zástupný obsah 2">
            <a:extLst>
              <a:ext uri="{FF2B5EF4-FFF2-40B4-BE49-F238E27FC236}">
                <a16:creationId xmlns:a16="http://schemas.microsoft.com/office/drawing/2014/main" id="{3CB43083-B1D3-4F77-819E-A864FB159761}"/>
              </a:ext>
            </a:extLst>
          </p:cNvPr>
          <p:cNvSpPr txBox="1">
            <a:spLocks/>
          </p:cNvSpPr>
          <p:nvPr/>
        </p:nvSpPr>
        <p:spPr>
          <a:xfrm>
            <a:off x="1087755" y="2700177"/>
            <a:ext cx="5008245" cy="109794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Formation</a:t>
            </a:r>
            <a:r>
              <a:rPr lang="cs-CZ" sz="1600" dirty="0"/>
              <a:t> </a:t>
            </a:r>
            <a:r>
              <a:rPr lang="cs-CZ" sz="1600" dirty="0" err="1"/>
              <a:t>of</a:t>
            </a:r>
            <a:r>
              <a:rPr lang="cs-CZ" sz="1600" dirty="0"/>
              <a:t> 3 </a:t>
            </a:r>
            <a:r>
              <a:rPr lang="cs-CZ" sz="1600" dirty="0" err="1"/>
              <a:t>medial</a:t>
            </a:r>
            <a:r>
              <a:rPr lang="cs-CZ" sz="1600" dirty="0"/>
              <a:t> </a:t>
            </a:r>
            <a:r>
              <a:rPr lang="cs-CZ" sz="1600" dirty="0" err="1"/>
              <a:t>protrusions</a:t>
            </a:r>
            <a:r>
              <a:rPr lang="cs-CZ" sz="1600" dirty="0"/>
              <a:t> </a:t>
            </a:r>
            <a:r>
              <a:rPr lang="cs-CZ" sz="1600" dirty="0" err="1"/>
              <a:t>from</a:t>
            </a:r>
            <a:r>
              <a:rPr lang="cs-CZ" sz="1600" dirty="0"/>
              <a:t> </a:t>
            </a:r>
            <a:r>
              <a:rPr lang="cs-CZ" sz="1600" dirty="0" err="1"/>
              <a:t>lateral</a:t>
            </a:r>
            <a:r>
              <a:rPr lang="cs-CZ" sz="1600" dirty="0"/>
              <a:t> </a:t>
            </a:r>
            <a:r>
              <a:rPr lang="cs-CZ" sz="1600" dirty="0" err="1"/>
              <a:t>walls</a:t>
            </a:r>
            <a:r>
              <a:rPr lang="cs-CZ" sz="1600" dirty="0"/>
              <a:t>:</a:t>
            </a:r>
          </a:p>
          <a:p>
            <a:pPr lvl="1">
              <a:buSzPct val="50000"/>
              <a:buFont typeface="Courier New" panose="02070309020205020404" pitchFamily="49" charset="0"/>
              <a:buChar char="o"/>
            </a:pPr>
            <a:r>
              <a:rPr lang="cs-CZ" sz="1400" b="1" dirty="0" err="1"/>
              <a:t>dorsally</a:t>
            </a:r>
            <a:r>
              <a:rPr lang="cs-CZ" sz="1400" b="1" dirty="0"/>
              <a:t> – </a:t>
            </a:r>
            <a:r>
              <a:rPr lang="cs-CZ" sz="1400" b="1" dirty="0" err="1">
                <a:solidFill>
                  <a:srgbClr val="A8C79A"/>
                </a:solidFill>
              </a:rPr>
              <a:t>epithalamus</a:t>
            </a:r>
            <a:r>
              <a:rPr lang="cs-CZ" sz="1400" b="1" dirty="0"/>
              <a:t> (1</a:t>
            </a:r>
            <a:r>
              <a:rPr lang="cs-CZ" sz="1400" b="1" dirty="0" smtClean="0"/>
              <a:t>)</a:t>
            </a:r>
            <a:endParaRPr lang="cs-CZ" sz="1400" b="1" dirty="0"/>
          </a:p>
          <a:p>
            <a:pPr lvl="1">
              <a:buSzPct val="50000"/>
              <a:buFont typeface="Courier New" panose="02070309020205020404" pitchFamily="49" charset="0"/>
              <a:buChar char="o"/>
            </a:pPr>
            <a:r>
              <a:rPr lang="cs-CZ" sz="1400" b="1" dirty="0" err="1"/>
              <a:t>middle</a:t>
            </a:r>
            <a:r>
              <a:rPr lang="cs-CZ" sz="1400" b="1" dirty="0"/>
              <a:t> – </a:t>
            </a:r>
            <a:r>
              <a:rPr lang="cs-CZ" sz="1400" b="1" dirty="0" err="1"/>
              <a:t>dorsal</a:t>
            </a:r>
            <a:r>
              <a:rPr lang="cs-CZ" sz="1400" b="1" dirty="0"/>
              <a:t> </a:t>
            </a:r>
            <a:r>
              <a:rPr lang="cs-CZ" sz="1400" b="1" dirty="0">
                <a:solidFill>
                  <a:schemeClr val="accent2">
                    <a:lumMod val="60000"/>
                    <a:lumOff val="40000"/>
                  </a:schemeClr>
                </a:solidFill>
              </a:rPr>
              <a:t>thalamus</a:t>
            </a:r>
            <a:r>
              <a:rPr lang="cs-CZ" sz="1400" b="1" dirty="0"/>
              <a:t> (2</a:t>
            </a:r>
            <a:r>
              <a:rPr lang="cs-CZ" sz="1400" b="1" dirty="0">
                <a:solidFill>
                  <a:schemeClr val="tx1"/>
                </a:solidFill>
              </a:rPr>
              <a:t>),</a:t>
            </a:r>
            <a:r>
              <a:rPr lang="cs-CZ" sz="1400" b="1" dirty="0">
                <a:solidFill>
                  <a:srgbClr val="FFC000"/>
                </a:solidFill>
              </a:rPr>
              <a:t> </a:t>
            </a:r>
            <a:r>
              <a:rPr lang="cs-CZ" sz="1400" b="1" dirty="0" err="1">
                <a:solidFill>
                  <a:srgbClr val="FFC000"/>
                </a:solidFill>
              </a:rPr>
              <a:t>subthalamus</a:t>
            </a:r>
            <a:r>
              <a:rPr lang="cs-CZ" sz="1400" b="1" dirty="0">
                <a:solidFill>
                  <a:srgbClr val="FFC000"/>
                </a:solidFill>
              </a:rPr>
              <a:t> </a:t>
            </a:r>
            <a:r>
              <a:rPr lang="cs-CZ" sz="1400" b="1" dirty="0"/>
              <a:t>(3)</a:t>
            </a:r>
          </a:p>
          <a:p>
            <a:pPr lvl="1">
              <a:buSzPct val="50000"/>
              <a:buFont typeface="Courier New" panose="02070309020205020404" pitchFamily="49" charset="0"/>
              <a:buChar char="o"/>
            </a:pPr>
            <a:r>
              <a:rPr lang="cs-CZ" sz="1400" b="1" dirty="0" err="1"/>
              <a:t>ventrally</a:t>
            </a:r>
            <a:r>
              <a:rPr lang="cs-CZ" sz="1400" b="1" dirty="0"/>
              <a:t> – </a:t>
            </a:r>
            <a:r>
              <a:rPr lang="cs-CZ" sz="1400" b="1" dirty="0" err="1">
                <a:solidFill>
                  <a:srgbClr val="F2967F"/>
                </a:solidFill>
              </a:rPr>
              <a:t>hypothalamus</a:t>
            </a:r>
            <a:r>
              <a:rPr lang="cs-CZ" sz="1400" b="1" dirty="0"/>
              <a:t> (4)</a:t>
            </a:r>
          </a:p>
        </p:txBody>
      </p:sp>
      <p:pic>
        <p:nvPicPr>
          <p:cNvPr id="10" name="Obrázek 9">
            <a:extLst>
              <a:ext uri="{FF2B5EF4-FFF2-40B4-BE49-F238E27FC236}">
                <a16:creationId xmlns:a16="http://schemas.microsoft.com/office/drawing/2014/main" id="{6CCBE8B9-D579-468A-9118-2E5F476B77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1275" y="1878992"/>
            <a:ext cx="5129530" cy="3939345"/>
          </a:xfrm>
          <a:prstGeom prst="rect">
            <a:avLst/>
          </a:prstGeom>
        </p:spPr>
      </p:pic>
      <p:sp>
        <p:nvSpPr>
          <p:cNvPr id="11" name="Zástupný obsah 2">
            <a:extLst>
              <a:ext uri="{FF2B5EF4-FFF2-40B4-BE49-F238E27FC236}">
                <a16:creationId xmlns:a16="http://schemas.microsoft.com/office/drawing/2014/main" id="{27DFB051-6B79-4147-B726-1A4036276EF2}"/>
              </a:ext>
            </a:extLst>
          </p:cNvPr>
          <p:cNvSpPr txBox="1">
            <a:spLocks/>
          </p:cNvSpPr>
          <p:nvPr/>
        </p:nvSpPr>
        <p:spPr>
          <a:xfrm>
            <a:off x="1066800" y="4129021"/>
            <a:ext cx="5008245" cy="206478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Growth</a:t>
            </a:r>
            <a:r>
              <a:rPr lang="cs-CZ" sz="1600" dirty="0"/>
              <a:t> </a:t>
            </a:r>
            <a:r>
              <a:rPr lang="cs-CZ" sz="1600" dirty="0" err="1"/>
              <a:t>of</a:t>
            </a:r>
            <a:r>
              <a:rPr lang="cs-CZ" sz="1600" dirty="0"/>
              <a:t> </a:t>
            </a:r>
            <a:r>
              <a:rPr lang="cs-CZ" sz="1600" b="1" dirty="0">
                <a:solidFill>
                  <a:schemeClr val="accent2">
                    <a:lumMod val="60000"/>
                    <a:lumOff val="40000"/>
                  </a:schemeClr>
                </a:solidFill>
              </a:rPr>
              <a:t>thalamus</a:t>
            </a:r>
            <a:r>
              <a:rPr lang="cs-CZ" sz="1600" dirty="0"/>
              <a:t> (</a:t>
            </a:r>
            <a:r>
              <a:rPr lang="cs-CZ" sz="1600" dirty="0" err="1"/>
              <a:t>sensoric</a:t>
            </a:r>
            <a:r>
              <a:rPr lang="cs-CZ" sz="1600" dirty="0"/>
              <a:t> center </a:t>
            </a:r>
            <a:r>
              <a:rPr lang="cs-CZ" sz="1600" dirty="0" err="1"/>
              <a:t>of</a:t>
            </a:r>
            <a:r>
              <a:rPr lang="cs-CZ" sz="1600" dirty="0"/>
              <a:t> brain) </a:t>
            </a:r>
            <a:r>
              <a:rPr lang="cs-CZ" sz="1600" dirty="0" err="1"/>
              <a:t>medially</a:t>
            </a:r>
            <a:r>
              <a:rPr lang="cs-CZ" sz="1600" dirty="0"/>
              <a:t> to </a:t>
            </a:r>
            <a:r>
              <a:rPr lang="cs-CZ" sz="1600" dirty="0" err="1"/>
              <a:t>ventricle</a:t>
            </a:r>
            <a:r>
              <a:rPr lang="cs-CZ" sz="1600" dirty="0"/>
              <a:t> – </a:t>
            </a:r>
            <a:r>
              <a:rPr lang="cs-CZ" sz="1600" dirty="0" err="1"/>
              <a:t>reduction</a:t>
            </a:r>
            <a:r>
              <a:rPr lang="cs-CZ" sz="1600" dirty="0"/>
              <a:t> </a:t>
            </a:r>
            <a:r>
              <a:rPr lang="cs-CZ" sz="1600" dirty="0" err="1"/>
              <a:t>of</a:t>
            </a:r>
            <a:r>
              <a:rPr lang="cs-CZ" sz="1600" dirty="0"/>
              <a:t> </a:t>
            </a:r>
            <a:r>
              <a:rPr lang="cs-CZ" sz="1600" dirty="0" err="1"/>
              <a:t>cavity</a:t>
            </a:r>
            <a:endParaRPr lang="cs-CZ" sz="1600" dirty="0"/>
          </a:p>
          <a:p>
            <a:pPr>
              <a:buSzPct val="50000"/>
              <a:buFont typeface="Courier New" panose="02070309020205020404" pitchFamily="49" charset="0"/>
              <a:buChar char="o"/>
            </a:pPr>
            <a:r>
              <a:rPr lang="cs-CZ" sz="1600" b="1" dirty="0" err="1">
                <a:solidFill>
                  <a:srgbClr val="FB967F"/>
                </a:solidFill>
              </a:rPr>
              <a:t>hypothalamus</a:t>
            </a:r>
            <a:r>
              <a:rPr lang="cs-CZ" sz="1600" dirty="0"/>
              <a:t> – center </a:t>
            </a:r>
            <a:r>
              <a:rPr lang="cs-CZ" sz="1600" dirty="0" err="1"/>
              <a:t>for</a:t>
            </a:r>
            <a:r>
              <a:rPr lang="cs-CZ" sz="1600" dirty="0"/>
              <a:t> </a:t>
            </a:r>
            <a:r>
              <a:rPr lang="cs-CZ" sz="1600" dirty="0" err="1"/>
              <a:t>sleep</a:t>
            </a:r>
            <a:r>
              <a:rPr lang="cs-CZ" sz="1600" dirty="0"/>
              <a:t>, </a:t>
            </a:r>
            <a:r>
              <a:rPr lang="cs-CZ" sz="1600" dirty="0" err="1"/>
              <a:t>digestions</a:t>
            </a:r>
            <a:r>
              <a:rPr lang="cs-CZ" sz="1600" dirty="0"/>
              <a:t>, </a:t>
            </a:r>
            <a:r>
              <a:rPr lang="cs-CZ" sz="1600" dirty="0" err="1"/>
              <a:t>termoregulation</a:t>
            </a:r>
            <a:r>
              <a:rPr lang="cs-CZ" sz="1600" dirty="0"/>
              <a:t>, </a:t>
            </a:r>
            <a:r>
              <a:rPr lang="cs-CZ" sz="1600" dirty="0" err="1"/>
              <a:t>behaviour</a:t>
            </a:r>
            <a:endParaRPr lang="cs-CZ" sz="1600" dirty="0"/>
          </a:p>
          <a:p>
            <a:pPr>
              <a:buSzPct val="50000"/>
              <a:buFont typeface="Courier New" panose="02070309020205020404" pitchFamily="49" charset="0"/>
              <a:buChar char="o"/>
            </a:pPr>
            <a:r>
              <a:rPr lang="cs-CZ" sz="1600" b="1" dirty="0" err="1"/>
              <a:t>ventrally</a:t>
            </a:r>
            <a:r>
              <a:rPr lang="cs-CZ" sz="1600" dirty="0"/>
              <a:t> – </a:t>
            </a:r>
            <a:r>
              <a:rPr lang="cs-CZ" sz="1600" dirty="0" err="1"/>
              <a:t>formation</a:t>
            </a:r>
            <a:r>
              <a:rPr lang="cs-CZ" sz="1600" dirty="0"/>
              <a:t> </a:t>
            </a:r>
            <a:r>
              <a:rPr lang="cs-CZ" sz="1600" dirty="0" err="1"/>
              <a:t>of</a:t>
            </a:r>
            <a:r>
              <a:rPr lang="cs-CZ" sz="1600" dirty="0"/>
              <a:t> </a:t>
            </a:r>
            <a:r>
              <a:rPr lang="cs-CZ" sz="1600" b="1" dirty="0" err="1"/>
              <a:t>neurohypophyseal</a:t>
            </a:r>
            <a:r>
              <a:rPr lang="cs-CZ" sz="1600" b="1" dirty="0"/>
              <a:t> </a:t>
            </a:r>
            <a:r>
              <a:rPr lang="cs-CZ" sz="1600" dirty="0" err="1"/>
              <a:t>infundibulum</a:t>
            </a:r>
            <a:endParaRPr lang="cs-CZ" sz="1600" dirty="0"/>
          </a:p>
          <a:p>
            <a:pPr>
              <a:buSzPct val="50000"/>
              <a:buFont typeface="Courier New" panose="02070309020205020404" pitchFamily="49" charset="0"/>
              <a:buChar char="o"/>
            </a:pPr>
            <a:r>
              <a:rPr lang="cs-CZ" sz="1600" b="1" dirty="0" err="1"/>
              <a:t>Caudal</a:t>
            </a:r>
            <a:r>
              <a:rPr lang="cs-CZ" sz="1600" dirty="0"/>
              <a:t> part </a:t>
            </a:r>
            <a:r>
              <a:rPr lang="cs-CZ" sz="1600" dirty="0" err="1"/>
              <a:t>of</a:t>
            </a:r>
            <a:r>
              <a:rPr lang="cs-CZ" sz="1600" dirty="0"/>
              <a:t> </a:t>
            </a:r>
            <a:r>
              <a:rPr lang="cs-CZ" sz="1600" b="1" dirty="0" err="1" smtClean="0"/>
              <a:t>epithalamus</a:t>
            </a:r>
            <a:r>
              <a:rPr lang="cs-CZ" sz="1600" b="1" dirty="0" smtClean="0"/>
              <a:t> </a:t>
            </a:r>
            <a:r>
              <a:rPr lang="cs-CZ" sz="1600" dirty="0" smtClean="0"/>
              <a:t>– </a:t>
            </a:r>
            <a:r>
              <a:rPr lang="cs-CZ" sz="1600" b="1" dirty="0" err="1" smtClean="0"/>
              <a:t>epiphysis</a:t>
            </a:r>
            <a:r>
              <a:rPr lang="cs-CZ" sz="1600" b="1" dirty="0" smtClean="0"/>
              <a:t> </a:t>
            </a:r>
            <a:r>
              <a:rPr lang="cs-CZ" sz="1600" b="1" dirty="0" err="1" smtClean="0"/>
              <a:t>cerebri</a:t>
            </a:r>
            <a:r>
              <a:rPr lang="cs-CZ" sz="1600" b="1" dirty="0" smtClean="0"/>
              <a:t> – </a:t>
            </a:r>
            <a:r>
              <a:rPr lang="cs-CZ" sz="1600" dirty="0" err="1" smtClean="0"/>
              <a:t>endocrine</a:t>
            </a:r>
            <a:r>
              <a:rPr lang="cs-CZ" sz="1600" dirty="0" smtClean="0"/>
              <a:t> </a:t>
            </a:r>
            <a:r>
              <a:rPr lang="cs-CZ" sz="1600" dirty="0" err="1" smtClean="0"/>
              <a:t>gland</a:t>
            </a:r>
            <a:r>
              <a:rPr lang="cs-CZ" sz="1600" dirty="0" smtClean="0"/>
              <a:t> (melatonin)</a:t>
            </a:r>
            <a:endParaRPr lang="cs-CZ" sz="1600" b="1" dirty="0"/>
          </a:p>
        </p:txBody>
      </p:sp>
      <p:sp>
        <p:nvSpPr>
          <p:cNvPr id="3" name="Obdélník 2"/>
          <p:cNvSpPr/>
          <p:nvPr/>
        </p:nvSpPr>
        <p:spPr>
          <a:xfrm>
            <a:off x="5991497" y="5932199"/>
            <a:ext cx="6096000" cy="261610"/>
          </a:xfrm>
          <a:prstGeom prst="rect">
            <a:avLst/>
          </a:prstGeom>
        </p:spPr>
        <p:txBody>
          <a:bodyPr>
            <a:spAutoFit/>
          </a:bodyPr>
          <a:lstStyle/>
          <a:p>
            <a:r>
              <a:rPr lang="cs-CZ" sz="1100" dirty="0"/>
              <a:t>https://www.brainkart.com/article/Subdivision-of-Diencephalon-s-Structure_14831/</a:t>
            </a:r>
          </a:p>
        </p:txBody>
      </p:sp>
    </p:spTree>
    <p:extLst>
      <p:ext uri="{BB962C8B-B14F-4D97-AF65-F5344CB8AC3E}">
        <p14:creationId xmlns:p14="http://schemas.microsoft.com/office/powerpoint/2010/main" val="41546390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66800" y="257025"/>
            <a:ext cx="10058400" cy="1371600"/>
          </a:xfrm>
        </p:spPr>
        <p:txBody>
          <a:bodyPr>
            <a:normAutofit/>
          </a:bodyPr>
          <a:lstStyle/>
          <a:p>
            <a:r>
              <a:rPr lang="cs-CZ" dirty="0" err="1" smtClean="0"/>
              <a:t>Hypothalamo-hypophysal</a:t>
            </a:r>
            <a:r>
              <a:rPr lang="cs-CZ" dirty="0" smtClean="0"/>
              <a:t> </a:t>
            </a:r>
            <a:r>
              <a:rPr lang="cs-CZ" dirty="0" err="1" smtClean="0"/>
              <a:t>system</a:t>
            </a:r>
            <a:endParaRPr lang="cs-CZ" dirty="0"/>
          </a:p>
        </p:txBody>
      </p:sp>
      <p:sp>
        <p:nvSpPr>
          <p:cNvPr id="4" name="Zástupný symbol pro číslo snímku 3"/>
          <p:cNvSpPr>
            <a:spLocks noGrp="1"/>
          </p:cNvSpPr>
          <p:nvPr>
            <p:ph type="sldNum" sz="quarter" idx="12"/>
          </p:nvPr>
        </p:nvSpPr>
        <p:spPr/>
        <p:txBody>
          <a:bodyPr/>
          <a:lstStyle/>
          <a:p>
            <a:fld id="{452BC3EA-E2EC-40AA-BF67-C4C476FA0C99}" type="slidenum">
              <a:rPr lang="cs-CZ" smtClean="0"/>
              <a:t>21</a:t>
            </a:fld>
            <a:endParaRPr lang="cs-CZ"/>
          </a:p>
        </p:txBody>
      </p:sp>
      <p:sp>
        <p:nvSpPr>
          <p:cNvPr id="5" name="Zástupný obsah 2">
            <a:extLst>
              <a:ext uri="{FF2B5EF4-FFF2-40B4-BE49-F238E27FC236}">
                <a16:creationId xmlns:a16="http://schemas.microsoft.com/office/drawing/2014/main" id="{4E5D3161-1B0C-433F-991F-5E84B7E2CACE}"/>
              </a:ext>
            </a:extLst>
          </p:cNvPr>
          <p:cNvSpPr txBox="1">
            <a:spLocks/>
          </p:cNvSpPr>
          <p:nvPr/>
        </p:nvSpPr>
        <p:spPr>
          <a:xfrm>
            <a:off x="504231" y="1722967"/>
            <a:ext cx="10512112" cy="79245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SzPct val="50000"/>
              <a:buNone/>
            </a:pPr>
            <a:r>
              <a:rPr lang="cs-CZ" sz="1600" b="1" dirty="0" smtClean="0"/>
              <a:t>HYPOTHALAMUS</a:t>
            </a:r>
            <a:endParaRPr lang="cs-CZ" sz="1600" b="1" dirty="0" smtClean="0"/>
          </a:p>
          <a:p>
            <a:pPr>
              <a:buSzPct val="50000"/>
              <a:buFont typeface="Courier New" panose="02070309020205020404" pitchFamily="49" charset="0"/>
              <a:buChar char="o"/>
            </a:pPr>
            <a:r>
              <a:rPr lang="cs-CZ" sz="1600" b="1" dirty="0" err="1" smtClean="0"/>
              <a:t>Ventral</a:t>
            </a:r>
            <a:r>
              <a:rPr lang="cs-CZ" sz="1600" b="1" dirty="0" smtClean="0"/>
              <a:t> part </a:t>
            </a:r>
            <a:r>
              <a:rPr lang="cs-CZ" sz="1600" b="1" dirty="0" err="1" smtClean="0"/>
              <a:t>of</a:t>
            </a:r>
            <a:r>
              <a:rPr lang="cs-CZ" sz="1600" b="1" dirty="0" smtClean="0"/>
              <a:t> </a:t>
            </a:r>
            <a:r>
              <a:rPr lang="cs-CZ" sz="1600" b="1" dirty="0" err="1" smtClean="0"/>
              <a:t>diencephalon</a:t>
            </a:r>
            <a:r>
              <a:rPr lang="cs-CZ" sz="1600" b="1" dirty="0" smtClean="0"/>
              <a:t> (</a:t>
            </a:r>
            <a:r>
              <a:rPr lang="cs-CZ" sz="1600" b="1" dirty="0" err="1" smtClean="0"/>
              <a:t>tuberal</a:t>
            </a:r>
            <a:r>
              <a:rPr lang="cs-CZ" sz="1600" b="1" dirty="0" smtClean="0"/>
              <a:t> </a:t>
            </a:r>
            <a:r>
              <a:rPr lang="cs-CZ" sz="1600" b="1" dirty="0" err="1" smtClean="0"/>
              <a:t>hypothalamus</a:t>
            </a:r>
            <a:r>
              <a:rPr lang="cs-CZ" sz="1600" b="1" dirty="0" smtClean="0"/>
              <a:t> </a:t>
            </a:r>
            <a:r>
              <a:rPr lang="cs-CZ" sz="1600" b="1" dirty="0" err="1" smtClean="0"/>
              <a:t>with</a:t>
            </a:r>
            <a:r>
              <a:rPr lang="cs-CZ" sz="1600" b="1" dirty="0" smtClean="0"/>
              <a:t> </a:t>
            </a:r>
            <a:r>
              <a:rPr lang="cs-CZ" sz="1600" b="1" dirty="0" err="1" smtClean="0"/>
              <a:t>the</a:t>
            </a:r>
            <a:r>
              <a:rPr lang="cs-CZ" sz="1600" b="1" dirty="0" smtClean="0"/>
              <a:t> </a:t>
            </a:r>
            <a:r>
              <a:rPr lang="cs-CZ" sz="1600" b="1" dirty="0" err="1" smtClean="0"/>
              <a:t>pituitary</a:t>
            </a:r>
            <a:r>
              <a:rPr lang="cs-CZ" sz="1600" b="1" dirty="0" smtClean="0"/>
              <a:t> </a:t>
            </a:r>
            <a:r>
              <a:rPr lang="cs-CZ" sz="1600" b="1" dirty="0" err="1" smtClean="0"/>
              <a:t>stalk</a:t>
            </a:r>
            <a:r>
              <a:rPr lang="cs-CZ" sz="1600" b="1" dirty="0" smtClean="0"/>
              <a:t>, </a:t>
            </a:r>
            <a:r>
              <a:rPr lang="cs-CZ" sz="1600" b="1" dirty="0" err="1" smtClean="0"/>
              <a:t>mammilary</a:t>
            </a:r>
            <a:r>
              <a:rPr lang="cs-CZ" sz="1600" b="1" dirty="0" smtClean="0"/>
              <a:t> </a:t>
            </a:r>
            <a:r>
              <a:rPr lang="cs-CZ" sz="1600" b="1" dirty="0" err="1" smtClean="0"/>
              <a:t>bodies</a:t>
            </a:r>
            <a:r>
              <a:rPr lang="cs-CZ" sz="1600" b="1" dirty="0" smtClean="0"/>
              <a:t>) </a:t>
            </a:r>
            <a:br>
              <a:rPr lang="cs-CZ" sz="1600" b="1" dirty="0" smtClean="0"/>
            </a:br>
            <a:r>
              <a:rPr lang="cs-CZ" sz="1600" b="1" dirty="0" smtClean="0"/>
              <a:t>+ </a:t>
            </a:r>
            <a:r>
              <a:rPr lang="cs-CZ" sz="1600" b="1" dirty="0" err="1" smtClean="0"/>
              <a:t>caudal</a:t>
            </a:r>
            <a:r>
              <a:rPr lang="cs-CZ" sz="1600" b="1" dirty="0" smtClean="0"/>
              <a:t> part </a:t>
            </a:r>
            <a:r>
              <a:rPr lang="cs-CZ" sz="1600" b="1" dirty="0" err="1" smtClean="0"/>
              <a:t>of</a:t>
            </a:r>
            <a:r>
              <a:rPr lang="cs-CZ" sz="1600" b="1" dirty="0" smtClean="0"/>
              <a:t> </a:t>
            </a:r>
            <a:r>
              <a:rPr lang="cs-CZ" sz="1600" b="1" dirty="0" err="1" smtClean="0"/>
              <a:t>telencephalon</a:t>
            </a:r>
            <a:r>
              <a:rPr lang="cs-CZ" sz="1600" b="1" dirty="0"/>
              <a:t> (</a:t>
            </a:r>
            <a:r>
              <a:rPr lang="cs-CZ" sz="1600" b="1" dirty="0" err="1"/>
              <a:t>preoptical</a:t>
            </a:r>
            <a:r>
              <a:rPr lang="cs-CZ" sz="1600" b="1" dirty="0"/>
              <a:t> </a:t>
            </a:r>
            <a:r>
              <a:rPr lang="cs-CZ" sz="1600" b="1" dirty="0" smtClean="0"/>
              <a:t>area)</a:t>
            </a:r>
            <a:endParaRPr lang="cs-CZ" sz="1600" b="1" dirty="0" smtClean="0"/>
          </a:p>
          <a:p>
            <a:pPr>
              <a:buSzPct val="50000"/>
              <a:buFont typeface="Courier New" panose="02070309020205020404" pitchFamily="49" charset="0"/>
              <a:buChar char="o"/>
            </a:pPr>
            <a:r>
              <a:rPr lang="cs-CZ" sz="1600" b="1" dirty="0" err="1" smtClean="0"/>
              <a:t>Symmetrically</a:t>
            </a:r>
            <a:r>
              <a:rPr lang="cs-CZ" sz="1600" b="1" dirty="0" smtClean="0"/>
              <a:t> </a:t>
            </a:r>
            <a:r>
              <a:rPr lang="cs-CZ" sz="1600" b="1" dirty="0" err="1" smtClean="0"/>
              <a:t>duplicated</a:t>
            </a:r>
            <a:r>
              <a:rPr lang="cs-CZ" sz="1600" b="1" dirty="0"/>
              <a:t> </a:t>
            </a:r>
            <a:r>
              <a:rPr lang="cs-CZ" sz="1600" b="1" dirty="0" err="1" smtClean="0"/>
              <a:t>parts</a:t>
            </a:r>
            <a:r>
              <a:rPr lang="cs-CZ" sz="1600" b="1" dirty="0" smtClean="0"/>
              <a:t> </a:t>
            </a:r>
            <a:r>
              <a:rPr lang="cs-CZ" sz="1600" b="1" dirty="0" err="1" smtClean="0"/>
              <a:t>divided</a:t>
            </a:r>
            <a:endParaRPr lang="cs-CZ" sz="1600" b="1" dirty="0" smtClean="0"/>
          </a:p>
          <a:p>
            <a:pPr marL="0" indent="0">
              <a:buSzPct val="50000"/>
              <a:buNone/>
            </a:pPr>
            <a:r>
              <a:rPr lang="cs-CZ" sz="1600" b="1" dirty="0" smtClean="0"/>
              <a:t>by </a:t>
            </a:r>
            <a:r>
              <a:rPr lang="cs-CZ" sz="1600" b="1" dirty="0" err="1" smtClean="0"/>
              <a:t>the</a:t>
            </a:r>
            <a:r>
              <a:rPr lang="cs-CZ" sz="1600" b="1" dirty="0" smtClean="0"/>
              <a:t> 3rd </a:t>
            </a:r>
            <a:r>
              <a:rPr lang="cs-CZ" sz="1600" b="1" dirty="0" err="1" smtClean="0"/>
              <a:t>ventricle</a:t>
            </a:r>
            <a:endParaRPr lang="cs-CZ" sz="1600" b="1" dirty="0" smtClean="0"/>
          </a:p>
          <a:p>
            <a:pPr>
              <a:buSzPct val="50000"/>
              <a:buFont typeface="Courier New" panose="02070309020205020404" pitchFamily="49" charset="0"/>
              <a:buChar char="o"/>
            </a:pPr>
            <a:endParaRPr lang="cs-CZ" sz="1600" b="1" dirty="0"/>
          </a:p>
          <a:p>
            <a:pPr marL="0" indent="0">
              <a:buSzPct val="50000"/>
              <a:buNone/>
            </a:pPr>
            <a:r>
              <a:rPr lang="cs-CZ" sz="1600" b="1" dirty="0" smtClean="0"/>
              <a:t>HYPOPHYSIS</a:t>
            </a:r>
          </a:p>
          <a:p>
            <a:pPr marL="0" indent="0">
              <a:buSzPct val="50000"/>
              <a:buNone/>
            </a:pPr>
            <a:r>
              <a:rPr lang="cs-CZ" sz="1600" b="1" dirty="0" err="1" smtClean="0"/>
              <a:t>Diencephalon</a:t>
            </a:r>
            <a:r>
              <a:rPr lang="cs-CZ" sz="1600" b="1" dirty="0" smtClean="0"/>
              <a:t> – </a:t>
            </a:r>
            <a:r>
              <a:rPr lang="cs-CZ" sz="1600" b="1" dirty="0" err="1" smtClean="0"/>
              <a:t>infundibulum</a:t>
            </a:r>
            <a:r>
              <a:rPr lang="cs-CZ" sz="1600" b="1" dirty="0" smtClean="0"/>
              <a:t> </a:t>
            </a:r>
          </a:p>
          <a:p>
            <a:pPr marL="0" indent="0">
              <a:buSzPct val="50000"/>
              <a:buNone/>
            </a:pPr>
            <a:r>
              <a:rPr lang="cs-CZ" sz="1600" b="1" dirty="0" smtClean="0"/>
              <a:t>- </a:t>
            </a:r>
            <a:r>
              <a:rPr lang="cs-CZ" sz="1600" b="1" dirty="0" err="1" smtClean="0"/>
              <a:t>Neurohypophysis</a:t>
            </a:r>
            <a:r>
              <a:rPr lang="cs-CZ" sz="1600" b="1" dirty="0" smtClean="0"/>
              <a:t> </a:t>
            </a:r>
            <a:r>
              <a:rPr lang="cs-CZ" sz="1600" b="1" dirty="0" smtClean="0">
                <a:solidFill>
                  <a:srgbClr val="FFC000"/>
                </a:solidFill>
              </a:rPr>
              <a:t>(</a:t>
            </a:r>
            <a:r>
              <a:rPr lang="cs-CZ" sz="1600" b="1" dirty="0" err="1" smtClean="0">
                <a:solidFill>
                  <a:srgbClr val="FFC000"/>
                </a:solidFill>
              </a:rPr>
              <a:t>pars</a:t>
            </a:r>
            <a:r>
              <a:rPr lang="cs-CZ" sz="1600" b="1" dirty="0" smtClean="0">
                <a:solidFill>
                  <a:srgbClr val="FFC000"/>
                </a:solidFill>
              </a:rPr>
              <a:t> </a:t>
            </a:r>
            <a:r>
              <a:rPr lang="cs-CZ" sz="1600" b="1" dirty="0" err="1" smtClean="0">
                <a:solidFill>
                  <a:srgbClr val="FFC000"/>
                </a:solidFill>
              </a:rPr>
              <a:t>nervosa</a:t>
            </a:r>
            <a:r>
              <a:rPr lang="cs-CZ" sz="1600" b="1" dirty="0" smtClean="0"/>
              <a:t>)</a:t>
            </a:r>
          </a:p>
          <a:p>
            <a:pPr marL="0" indent="0">
              <a:buSzPct val="50000"/>
              <a:buNone/>
            </a:pPr>
            <a:r>
              <a:rPr lang="cs-CZ" sz="1600" b="1" dirty="0" smtClean="0"/>
              <a:t>Oral </a:t>
            </a:r>
            <a:r>
              <a:rPr lang="cs-CZ" sz="1600" b="1" dirty="0" err="1" smtClean="0"/>
              <a:t>cavity</a:t>
            </a:r>
            <a:r>
              <a:rPr lang="cs-CZ" sz="1600" b="1" dirty="0" smtClean="0"/>
              <a:t> endoderm – </a:t>
            </a:r>
            <a:r>
              <a:rPr lang="cs-CZ" sz="1600" b="1" dirty="0" err="1" smtClean="0"/>
              <a:t>Rathke´s</a:t>
            </a:r>
            <a:r>
              <a:rPr lang="cs-CZ" sz="1600" b="1" dirty="0" smtClean="0"/>
              <a:t> </a:t>
            </a:r>
            <a:r>
              <a:rPr lang="cs-CZ" sz="1600" b="1" dirty="0" err="1" smtClean="0"/>
              <a:t>pouch</a:t>
            </a:r>
            <a:endParaRPr lang="cs-CZ" sz="1600" b="1" dirty="0" smtClean="0"/>
          </a:p>
          <a:p>
            <a:pPr marL="0" indent="0">
              <a:buSzPct val="50000"/>
              <a:buNone/>
            </a:pPr>
            <a:r>
              <a:rPr lang="cs-CZ" sz="1600" b="1" dirty="0" smtClean="0"/>
              <a:t>- </a:t>
            </a:r>
            <a:r>
              <a:rPr lang="cs-CZ" sz="1600" b="1" dirty="0" err="1" smtClean="0"/>
              <a:t>Adenohypophysis</a:t>
            </a:r>
            <a:r>
              <a:rPr lang="cs-CZ" sz="1600" b="1" dirty="0" smtClean="0"/>
              <a:t> (</a:t>
            </a:r>
            <a:r>
              <a:rPr lang="cs-CZ" sz="1600" b="1" dirty="0" err="1" smtClean="0">
                <a:solidFill>
                  <a:srgbClr val="EA36BF"/>
                </a:solidFill>
              </a:rPr>
              <a:t>pars</a:t>
            </a:r>
            <a:r>
              <a:rPr lang="cs-CZ" sz="1600" b="1" dirty="0" smtClean="0">
                <a:solidFill>
                  <a:srgbClr val="EA36BF"/>
                </a:solidFill>
              </a:rPr>
              <a:t> </a:t>
            </a:r>
            <a:r>
              <a:rPr lang="cs-CZ" sz="1600" b="1" dirty="0" err="1" smtClean="0">
                <a:solidFill>
                  <a:srgbClr val="EA36BF"/>
                </a:solidFill>
              </a:rPr>
              <a:t>distalis</a:t>
            </a:r>
            <a:r>
              <a:rPr lang="cs-CZ" sz="1600" b="1" dirty="0" smtClean="0"/>
              <a:t>)</a:t>
            </a:r>
          </a:p>
          <a:p>
            <a:pPr>
              <a:buSzPct val="50000"/>
              <a:buFont typeface="Courier New" panose="02070309020205020404" pitchFamily="49" charset="0"/>
              <a:buChar char="o"/>
            </a:pPr>
            <a:endParaRPr lang="cs-CZ" sz="1600" b="1" dirty="0" smtClean="0"/>
          </a:p>
          <a:p>
            <a:pPr>
              <a:buSzPct val="50000"/>
              <a:buFont typeface="Courier New" panose="02070309020205020404" pitchFamily="49" charset="0"/>
              <a:buChar char="o"/>
            </a:pPr>
            <a:r>
              <a:rPr lang="cs-CZ" sz="1600" b="1" dirty="0"/>
              <a:t> </a:t>
            </a:r>
            <a:endParaRPr lang="cs-CZ" sz="1600" b="1" dirty="0" smtClean="0"/>
          </a:p>
          <a:p>
            <a:pPr>
              <a:buSzPct val="50000"/>
              <a:buFont typeface="Courier New" panose="02070309020205020404" pitchFamily="49" charset="0"/>
              <a:buChar char="o"/>
            </a:pPr>
            <a:endParaRPr lang="cs-CZ" sz="1000" b="1" dirty="0"/>
          </a:p>
        </p:txBody>
      </p:sp>
      <p:pic>
        <p:nvPicPr>
          <p:cNvPr id="1026" name="Picture 2" descr="https://www.researchgate.net/publication/273833506/figure/fig13/AS:267977153052688@1440902140374/Normal-development-of-the-pituitary-gland_W6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8432" y="2479530"/>
            <a:ext cx="6096000" cy="3733800"/>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348343" y="6213330"/>
            <a:ext cx="11346089" cy="430887"/>
          </a:xfrm>
          <a:prstGeom prst="rect">
            <a:avLst/>
          </a:prstGeom>
        </p:spPr>
        <p:txBody>
          <a:bodyPr wrap="square">
            <a:spAutoFit/>
          </a:bodyPr>
          <a:lstStyle/>
          <a:p>
            <a:r>
              <a:rPr lang="cs-CZ" sz="1100" b="1" dirty="0"/>
              <a:t>https://www.researchgate.net/publication/273833506_Magnetic_resonance_imaging_of_sellar_and_juxtasellar_abnormalities_in_the_paediatric_population_an_imaging_review/figures?lo=1 </a:t>
            </a:r>
            <a:endParaRPr lang="cs-CZ" sz="1100" dirty="0"/>
          </a:p>
        </p:txBody>
      </p:sp>
    </p:spTree>
    <p:extLst>
      <p:ext uri="{BB962C8B-B14F-4D97-AF65-F5344CB8AC3E}">
        <p14:creationId xmlns:p14="http://schemas.microsoft.com/office/powerpoint/2010/main" val="27211548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D6A0D85-8750-45B7-B826-1D4F2CE91390}"/>
              </a:ext>
            </a:extLst>
          </p:cNvPr>
          <p:cNvSpPr>
            <a:spLocks noGrp="1"/>
          </p:cNvSpPr>
          <p:nvPr>
            <p:ph type="title"/>
          </p:nvPr>
        </p:nvSpPr>
        <p:spPr>
          <a:xfrm>
            <a:off x="1066800" y="232262"/>
            <a:ext cx="10058400" cy="1371600"/>
          </a:xfrm>
        </p:spPr>
        <p:txBody>
          <a:bodyPr>
            <a:normAutofit/>
          </a:bodyPr>
          <a:lstStyle/>
          <a:p>
            <a:r>
              <a:rPr lang="cs-CZ" dirty="0" err="1"/>
              <a:t>T</a:t>
            </a:r>
            <a:r>
              <a:rPr lang="cs-CZ" dirty="0" err="1" smtClean="0"/>
              <a:t>elencephalon</a:t>
            </a:r>
            <a:endParaRPr lang="en-US" dirty="0"/>
          </a:p>
        </p:txBody>
      </p:sp>
      <p:sp>
        <p:nvSpPr>
          <p:cNvPr id="5" name="Zástupný symbol pro číslo snímku 4">
            <a:extLst>
              <a:ext uri="{FF2B5EF4-FFF2-40B4-BE49-F238E27FC236}">
                <a16:creationId xmlns:a16="http://schemas.microsoft.com/office/drawing/2014/main" id="{2221E281-D0AF-43B4-A076-33EF33B74EFD}"/>
              </a:ext>
            </a:extLst>
          </p:cNvPr>
          <p:cNvSpPr>
            <a:spLocks noGrp="1"/>
          </p:cNvSpPr>
          <p:nvPr>
            <p:ph type="sldNum" sz="quarter" idx="12"/>
          </p:nvPr>
        </p:nvSpPr>
        <p:spPr/>
        <p:txBody>
          <a:bodyPr/>
          <a:lstStyle/>
          <a:p>
            <a:fld id="{452BC3EA-E2EC-40AA-BF67-C4C476FA0C99}" type="slidenum">
              <a:rPr lang="cs-CZ" smtClean="0"/>
              <a:t>22</a:t>
            </a:fld>
            <a:endParaRPr lang="cs-CZ"/>
          </a:p>
        </p:txBody>
      </p:sp>
      <p:sp>
        <p:nvSpPr>
          <p:cNvPr id="6" name="Zástupný obsah 2">
            <a:extLst>
              <a:ext uri="{FF2B5EF4-FFF2-40B4-BE49-F238E27FC236}">
                <a16:creationId xmlns:a16="http://schemas.microsoft.com/office/drawing/2014/main" id="{F9DE1A52-AA11-40F7-8F40-3C8B2C6BBB0E}"/>
              </a:ext>
            </a:extLst>
          </p:cNvPr>
          <p:cNvSpPr txBox="1">
            <a:spLocks/>
          </p:cNvSpPr>
          <p:nvPr/>
        </p:nvSpPr>
        <p:spPr>
          <a:xfrm>
            <a:off x="1133157" y="1440317"/>
            <a:ext cx="5008245" cy="48293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The</a:t>
            </a:r>
            <a:r>
              <a:rPr lang="cs-CZ" sz="1600" b="1" dirty="0"/>
              <a:t> most </a:t>
            </a:r>
            <a:r>
              <a:rPr lang="cs-CZ" sz="1600" b="1" dirty="0" err="1"/>
              <a:t>rostral</a:t>
            </a:r>
            <a:r>
              <a:rPr lang="cs-CZ" sz="1600" b="1" dirty="0"/>
              <a:t> </a:t>
            </a:r>
            <a:r>
              <a:rPr lang="cs-CZ" sz="1600" dirty="0"/>
              <a:t>brain region – </a:t>
            </a:r>
            <a:r>
              <a:rPr lang="cs-CZ" sz="1600" dirty="0" err="1"/>
              <a:t>central</a:t>
            </a:r>
            <a:r>
              <a:rPr lang="cs-CZ" sz="1600" dirty="0"/>
              <a:t> part lamina </a:t>
            </a:r>
            <a:r>
              <a:rPr lang="cs-CZ" sz="1600" dirty="0" err="1"/>
              <a:t>terminalis</a:t>
            </a:r>
            <a:r>
              <a:rPr lang="cs-CZ" sz="1600" dirty="0"/>
              <a:t>, 2 </a:t>
            </a:r>
            <a:r>
              <a:rPr lang="cs-CZ" sz="1600" dirty="0" err="1"/>
              <a:t>lateral</a:t>
            </a:r>
            <a:r>
              <a:rPr lang="cs-CZ" sz="1600" dirty="0"/>
              <a:t> </a:t>
            </a:r>
            <a:r>
              <a:rPr lang="cs-CZ" sz="1600" dirty="0" err="1"/>
              <a:t>diverticles</a:t>
            </a:r>
            <a:r>
              <a:rPr lang="cs-CZ" sz="1600" dirty="0"/>
              <a:t> – </a:t>
            </a:r>
            <a:r>
              <a:rPr lang="cs-CZ" sz="1600" dirty="0" err="1"/>
              <a:t>formation</a:t>
            </a:r>
            <a:r>
              <a:rPr lang="cs-CZ" sz="1600" dirty="0"/>
              <a:t> </a:t>
            </a:r>
            <a:r>
              <a:rPr lang="cs-CZ" sz="1600" dirty="0" err="1"/>
              <a:t>of</a:t>
            </a:r>
            <a:r>
              <a:rPr lang="cs-CZ" sz="1600" dirty="0"/>
              <a:t> </a:t>
            </a:r>
            <a:r>
              <a:rPr lang="cs-CZ" sz="1600" b="1" dirty="0" err="1"/>
              <a:t>hemispheres</a:t>
            </a:r>
            <a:endParaRPr lang="cs-CZ" sz="1000" b="1" dirty="0"/>
          </a:p>
        </p:txBody>
      </p:sp>
      <p:sp>
        <p:nvSpPr>
          <p:cNvPr id="7" name="Zástupný obsah 2">
            <a:extLst>
              <a:ext uri="{FF2B5EF4-FFF2-40B4-BE49-F238E27FC236}">
                <a16:creationId xmlns:a16="http://schemas.microsoft.com/office/drawing/2014/main" id="{D774B6FA-5ECB-4C72-9300-0F6559D000B2}"/>
              </a:ext>
            </a:extLst>
          </p:cNvPr>
          <p:cNvSpPr txBox="1">
            <a:spLocks/>
          </p:cNvSpPr>
          <p:nvPr/>
        </p:nvSpPr>
        <p:spPr>
          <a:xfrm>
            <a:off x="1097280" y="2354546"/>
            <a:ext cx="5008245" cy="48293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Cavities</a:t>
            </a:r>
            <a:r>
              <a:rPr lang="cs-CZ" sz="1600" dirty="0"/>
              <a:t> </a:t>
            </a:r>
            <a:r>
              <a:rPr lang="cs-CZ" sz="1600" dirty="0" err="1"/>
              <a:t>of</a:t>
            </a:r>
            <a:r>
              <a:rPr lang="cs-CZ" sz="1600" dirty="0"/>
              <a:t> </a:t>
            </a:r>
            <a:r>
              <a:rPr lang="cs-CZ" sz="1600" dirty="0" err="1"/>
              <a:t>lateral</a:t>
            </a:r>
            <a:r>
              <a:rPr lang="cs-CZ" sz="1600" dirty="0"/>
              <a:t> </a:t>
            </a:r>
            <a:r>
              <a:rPr lang="cs-CZ" sz="1600" dirty="0" err="1"/>
              <a:t>diverticles</a:t>
            </a:r>
            <a:r>
              <a:rPr lang="cs-CZ" sz="1600" dirty="0"/>
              <a:t> </a:t>
            </a:r>
            <a:r>
              <a:rPr lang="cs-CZ" sz="1600" dirty="0" err="1"/>
              <a:t>communicate</a:t>
            </a:r>
            <a:r>
              <a:rPr lang="cs-CZ" sz="1600" dirty="0"/>
              <a:t> </a:t>
            </a:r>
            <a:r>
              <a:rPr lang="cs-CZ" sz="1600" dirty="0" err="1"/>
              <a:t>with</a:t>
            </a:r>
            <a:r>
              <a:rPr lang="cs-CZ" sz="1600" dirty="0"/>
              <a:t> 3. </a:t>
            </a:r>
            <a:r>
              <a:rPr lang="cs-CZ" sz="1600" dirty="0" err="1"/>
              <a:t>ventricle</a:t>
            </a:r>
            <a:r>
              <a:rPr lang="cs-CZ" sz="1600" dirty="0"/>
              <a:t> </a:t>
            </a:r>
            <a:r>
              <a:rPr lang="cs-CZ" sz="1600" dirty="0" err="1"/>
              <a:t>of</a:t>
            </a:r>
            <a:r>
              <a:rPr lang="cs-CZ" sz="1600" dirty="0"/>
              <a:t> </a:t>
            </a:r>
            <a:r>
              <a:rPr lang="cs-CZ" sz="1600" dirty="0" err="1"/>
              <a:t>diencephalon</a:t>
            </a:r>
            <a:endParaRPr lang="cs-CZ" sz="1000" b="1" dirty="0"/>
          </a:p>
        </p:txBody>
      </p:sp>
      <p:sp>
        <p:nvSpPr>
          <p:cNvPr id="8" name="Zástupný obsah 2">
            <a:extLst>
              <a:ext uri="{FF2B5EF4-FFF2-40B4-BE49-F238E27FC236}">
                <a16:creationId xmlns:a16="http://schemas.microsoft.com/office/drawing/2014/main" id="{788E1022-0858-4DD4-B8D5-3E92C699A720}"/>
              </a:ext>
            </a:extLst>
          </p:cNvPr>
          <p:cNvSpPr txBox="1">
            <a:spLocks/>
          </p:cNvSpPr>
          <p:nvPr/>
        </p:nvSpPr>
        <p:spPr>
          <a:xfrm>
            <a:off x="1097280" y="2982002"/>
            <a:ext cx="5080000" cy="48293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expansion</a:t>
            </a:r>
            <a:r>
              <a:rPr lang="cs-CZ" sz="1600" dirty="0"/>
              <a:t> </a:t>
            </a:r>
            <a:r>
              <a:rPr lang="cs-CZ" sz="1600" dirty="0" err="1"/>
              <a:t>of</a:t>
            </a:r>
            <a:r>
              <a:rPr lang="cs-CZ" sz="1600" dirty="0"/>
              <a:t> </a:t>
            </a:r>
            <a:r>
              <a:rPr lang="cs-CZ" sz="1600" dirty="0" err="1"/>
              <a:t>hemispheres</a:t>
            </a:r>
            <a:r>
              <a:rPr lang="cs-CZ" sz="1600" dirty="0"/>
              <a:t> – </a:t>
            </a:r>
            <a:r>
              <a:rPr lang="cs-CZ" sz="1600" b="1" dirty="0" err="1"/>
              <a:t>reduction</a:t>
            </a:r>
            <a:r>
              <a:rPr lang="cs-CZ" sz="1600" dirty="0"/>
              <a:t> </a:t>
            </a:r>
            <a:r>
              <a:rPr lang="cs-CZ" sz="1600" dirty="0" err="1"/>
              <a:t>of</a:t>
            </a:r>
            <a:r>
              <a:rPr lang="cs-CZ" sz="1600" dirty="0"/>
              <a:t> </a:t>
            </a:r>
            <a:r>
              <a:rPr lang="cs-CZ" sz="1600" dirty="0" err="1"/>
              <a:t>lateral</a:t>
            </a:r>
            <a:r>
              <a:rPr lang="cs-CZ" sz="1600" dirty="0"/>
              <a:t> </a:t>
            </a:r>
            <a:r>
              <a:rPr lang="cs-CZ" sz="1600" dirty="0" err="1"/>
              <a:t>ventricles</a:t>
            </a:r>
            <a:r>
              <a:rPr lang="cs-CZ" sz="1600" dirty="0"/>
              <a:t> and 3. </a:t>
            </a:r>
            <a:r>
              <a:rPr lang="cs-CZ" sz="1600" dirty="0" err="1"/>
              <a:t>ventricle</a:t>
            </a:r>
            <a:endParaRPr lang="cs-CZ" sz="1000" b="1" dirty="0"/>
          </a:p>
        </p:txBody>
      </p:sp>
      <p:sp>
        <p:nvSpPr>
          <p:cNvPr id="9" name="Zástupný obsah 2">
            <a:extLst>
              <a:ext uri="{FF2B5EF4-FFF2-40B4-BE49-F238E27FC236}">
                <a16:creationId xmlns:a16="http://schemas.microsoft.com/office/drawing/2014/main" id="{A52E6326-654E-4DC3-B57F-D2BDCE74803E}"/>
              </a:ext>
            </a:extLst>
          </p:cNvPr>
          <p:cNvSpPr txBox="1">
            <a:spLocks/>
          </p:cNvSpPr>
          <p:nvPr/>
        </p:nvSpPr>
        <p:spPr>
          <a:xfrm>
            <a:off x="1097280" y="3804639"/>
            <a:ext cx="5080000" cy="78013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Development</a:t>
            </a:r>
            <a:r>
              <a:rPr lang="cs-CZ" sz="1600" dirty="0"/>
              <a:t> </a:t>
            </a:r>
            <a:r>
              <a:rPr lang="cs-CZ" sz="1600" dirty="0" err="1"/>
              <a:t>of</a:t>
            </a:r>
            <a:r>
              <a:rPr lang="cs-CZ" sz="1600" dirty="0"/>
              <a:t> </a:t>
            </a:r>
            <a:r>
              <a:rPr lang="cs-CZ" sz="1600" dirty="0" err="1"/>
              <a:t>telencephalon</a:t>
            </a:r>
            <a:r>
              <a:rPr lang="cs-CZ" sz="1600" dirty="0"/>
              <a:t> – </a:t>
            </a:r>
            <a:r>
              <a:rPr lang="cs-CZ" sz="1600" dirty="0" err="1"/>
              <a:t>first</a:t>
            </a:r>
            <a:r>
              <a:rPr lang="cs-CZ" sz="1600" dirty="0"/>
              <a:t> </a:t>
            </a:r>
            <a:r>
              <a:rPr lang="cs-CZ" sz="1600" b="1" dirty="0" err="1"/>
              <a:t>rostral</a:t>
            </a:r>
            <a:r>
              <a:rPr lang="cs-CZ" sz="1600" dirty="0"/>
              <a:t> </a:t>
            </a:r>
            <a:r>
              <a:rPr lang="cs-CZ" sz="1600" dirty="0" err="1"/>
              <a:t>expansion</a:t>
            </a:r>
            <a:r>
              <a:rPr lang="cs-CZ" sz="1600" dirty="0"/>
              <a:t>, </a:t>
            </a:r>
            <a:r>
              <a:rPr lang="cs-CZ" sz="1600" dirty="0" err="1"/>
              <a:t>further</a:t>
            </a:r>
            <a:r>
              <a:rPr lang="cs-CZ" sz="1600" dirty="0"/>
              <a:t> </a:t>
            </a:r>
            <a:r>
              <a:rPr lang="cs-CZ" sz="1600" b="1" dirty="0" err="1"/>
              <a:t>dorsal</a:t>
            </a:r>
            <a:r>
              <a:rPr lang="cs-CZ" sz="1600" dirty="0"/>
              <a:t> </a:t>
            </a:r>
            <a:r>
              <a:rPr lang="cs-CZ" sz="1600" dirty="0" err="1"/>
              <a:t>expansion</a:t>
            </a:r>
            <a:r>
              <a:rPr lang="cs-CZ" sz="1600" dirty="0"/>
              <a:t>, </a:t>
            </a:r>
            <a:r>
              <a:rPr lang="cs-CZ" sz="1600" dirty="0" err="1"/>
              <a:t>subsequent</a:t>
            </a:r>
            <a:r>
              <a:rPr lang="cs-CZ" sz="1600" dirty="0"/>
              <a:t> </a:t>
            </a:r>
            <a:r>
              <a:rPr lang="cs-CZ" sz="1600" b="1" dirty="0" err="1"/>
              <a:t>caudal</a:t>
            </a:r>
            <a:r>
              <a:rPr lang="cs-CZ" sz="1600" dirty="0"/>
              <a:t> </a:t>
            </a:r>
            <a:r>
              <a:rPr lang="cs-CZ" sz="1600" dirty="0" err="1"/>
              <a:t>expansion</a:t>
            </a:r>
            <a:r>
              <a:rPr lang="cs-CZ" sz="1600" dirty="0"/>
              <a:t>, </a:t>
            </a:r>
            <a:r>
              <a:rPr lang="cs-CZ" sz="1600" dirty="0" err="1"/>
              <a:t>finally</a:t>
            </a:r>
            <a:r>
              <a:rPr lang="cs-CZ" sz="1600" dirty="0"/>
              <a:t> </a:t>
            </a:r>
            <a:r>
              <a:rPr lang="cs-CZ" sz="1600" b="1" dirty="0" err="1"/>
              <a:t>ventral</a:t>
            </a:r>
            <a:r>
              <a:rPr lang="cs-CZ" sz="1600" dirty="0"/>
              <a:t> </a:t>
            </a:r>
            <a:r>
              <a:rPr lang="cs-CZ" sz="1600" dirty="0" err="1"/>
              <a:t>expansion</a:t>
            </a:r>
            <a:r>
              <a:rPr lang="cs-CZ" sz="1600" dirty="0"/>
              <a:t> – </a:t>
            </a:r>
            <a:r>
              <a:rPr lang="cs-CZ" sz="1600" dirty="0" err="1"/>
              <a:t>formation</a:t>
            </a:r>
            <a:r>
              <a:rPr lang="cs-CZ" sz="1600" dirty="0"/>
              <a:t> </a:t>
            </a:r>
            <a:r>
              <a:rPr lang="cs-CZ" sz="1600" dirty="0" err="1"/>
              <a:t>of</a:t>
            </a:r>
            <a:r>
              <a:rPr lang="cs-CZ" sz="1600" dirty="0"/>
              <a:t> C-</a:t>
            </a:r>
            <a:r>
              <a:rPr lang="cs-CZ" sz="1600" dirty="0" err="1"/>
              <a:t>shaped</a:t>
            </a:r>
            <a:r>
              <a:rPr lang="cs-CZ" sz="1600" dirty="0"/>
              <a:t> </a:t>
            </a:r>
            <a:r>
              <a:rPr lang="cs-CZ" sz="1600" dirty="0" err="1"/>
              <a:t>hemispheres</a:t>
            </a:r>
            <a:endParaRPr lang="cs-CZ" sz="1000" b="1" dirty="0"/>
          </a:p>
        </p:txBody>
      </p:sp>
      <p:sp>
        <p:nvSpPr>
          <p:cNvPr id="10" name="Zástupný obsah 2">
            <a:extLst>
              <a:ext uri="{FF2B5EF4-FFF2-40B4-BE49-F238E27FC236}">
                <a16:creationId xmlns:a16="http://schemas.microsoft.com/office/drawing/2014/main" id="{DC185F77-23E8-48C1-AC66-9DEF57FBAD24}"/>
              </a:ext>
            </a:extLst>
          </p:cNvPr>
          <p:cNvSpPr txBox="1">
            <a:spLocks/>
          </p:cNvSpPr>
          <p:nvPr/>
        </p:nvSpPr>
        <p:spPr>
          <a:xfrm>
            <a:off x="1097280" y="4740622"/>
            <a:ext cx="5080000" cy="55356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Hemispheres</a:t>
            </a:r>
            <a:r>
              <a:rPr lang="cs-CZ" sz="1600" dirty="0"/>
              <a:t> </a:t>
            </a:r>
            <a:r>
              <a:rPr lang="cs-CZ" sz="1600" dirty="0" err="1"/>
              <a:t>cover</a:t>
            </a:r>
            <a:r>
              <a:rPr lang="cs-CZ" sz="1600" dirty="0"/>
              <a:t> </a:t>
            </a:r>
            <a:r>
              <a:rPr lang="cs-CZ" sz="1600" dirty="0" err="1"/>
              <a:t>diencephalon</a:t>
            </a:r>
            <a:r>
              <a:rPr lang="cs-CZ" sz="1600" dirty="0"/>
              <a:t>, </a:t>
            </a:r>
            <a:r>
              <a:rPr lang="cs-CZ" sz="1600" dirty="0" err="1"/>
              <a:t>mesencephalon</a:t>
            </a:r>
            <a:r>
              <a:rPr lang="cs-CZ" sz="1600" dirty="0"/>
              <a:t> and </a:t>
            </a:r>
            <a:r>
              <a:rPr lang="cs-CZ" sz="1600" dirty="0" err="1"/>
              <a:t>rostral</a:t>
            </a:r>
            <a:r>
              <a:rPr lang="cs-CZ" sz="1600" dirty="0"/>
              <a:t> </a:t>
            </a:r>
            <a:r>
              <a:rPr lang="cs-CZ" sz="1600" dirty="0" err="1"/>
              <a:t>rhombencephalon</a:t>
            </a:r>
            <a:r>
              <a:rPr lang="cs-CZ" sz="1600" dirty="0"/>
              <a:t> – </a:t>
            </a:r>
            <a:r>
              <a:rPr lang="cs-CZ" sz="1600" dirty="0" err="1"/>
              <a:t>formation</a:t>
            </a:r>
            <a:r>
              <a:rPr lang="cs-CZ" sz="1600" dirty="0"/>
              <a:t> </a:t>
            </a:r>
            <a:r>
              <a:rPr lang="cs-CZ" sz="1600" dirty="0" err="1"/>
              <a:t>of</a:t>
            </a:r>
            <a:r>
              <a:rPr lang="cs-CZ" sz="1600" dirty="0"/>
              <a:t> </a:t>
            </a:r>
            <a:r>
              <a:rPr lang="cs-CZ" sz="1600" b="1" dirty="0"/>
              <a:t>brain </a:t>
            </a:r>
            <a:r>
              <a:rPr lang="cs-CZ" sz="1600" b="1" dirty="0" err="1"/>
              <a:t>cortex</a:t>
            </a:r>
            <a:endParaRPr lang="cs-CZ" sz="1000" b="1" dirty="0"/>
          </a:p>
        </p:txBody>
      </p:sp>
      <p:sp>
        <p:nvSpPr>
          <p:cNvPr id="13" name="TextovéPole 12">
            <a:extLst>
              <a:ext uri="{FF2B5EF4-FFF2-40B4-BE49-F238E27FC236}">
                <a16:creationId xmlns:a16="http://schemas.microsoft.com/office/drawing/2014/main" id="{7F3B772E-2CFD-47F7-963B-0AF9832B6186}"/>
              </a:ext>
            </a:extLst>
          </p:cNvPr>
          <p:cNvSpPr txBox="1"/>
          <p:nvPr/>
        </p:nvSpPr>
        <p:spPr>
          <a:xfrm>
            <a:off x="7104289" y="6036541"/>
            <a:ext cx="4051391" cy="253916"/>
          </a:xfrm>
          <a:prstGeom prst="rect">
            <a:avLst/>
          </a:prstGeom>
          <a:noFill/>
        </p:spPr>
        <p:txBody>
          <a:bodyPr wrap="square" rtlCol="0">
            <a:spAutoFit/>
          </a:bodyPr>
          <a:lstStyle/>
          <a:p>
            <a:pPr algn="ctr"/>
            <a:r>
              <a:rPr lang="cs-CZ" sz="1050" dirty="0" err="1"/>
              <a:t>Edited</a:t>
            </a:r>
            <a:r>
              <a:rPr lang="cs-CZ" sz="1050" dirty="0"/>
              <a:t>: </a:t>
            </a:r>
            <a:r>
              <a:rPr lang="cs-CZ" sz="1050" dirty="0" err="1"/>
              <a:t>McGeady</a:t>
            </a:r>
            <a:r>
              <a:rPr lang="cs-CZ" sz="1050" dirty="0"/>
              <a:t> et al. </a:t>
            </a:r>
            <a:r>
              <a:rPr lang="cs-CZ" sz="1050" dirty="0" err="1"/>
              <a:t>Veterinary</a:t>
            </a:r>
            <a:r>
              <a:rPr lang="cs-CZ" sz="1050" dirty="0"/>
              <a:t> Embryology. 2009</a:t>
            </a:r>
          </a:p>
        </p:txBody>
      </p:sp>
      <p:sp>
        <p:nvSpPr>
          <p:cNvPr id="14" name="Zástupný obsah 2">
            <a:extLst>
              <a:ext uri="{FF2B5EF4-FFF2-40B4-BE49-F238E27FC236}">
                <a16:creationId xmlns:a16="http://schemas.microsoft.com/office/drawing/2014/main" id="{C91725C3-5B06-4C89-B444-8BEAE1DA2D27}"/>
              </a:ext>
            </a:extLst>
          </p:cNvPr>
          <p:cNvSpPr txBox="1">
            <a:spLocks/>
          </p:cNvSpPr>
          <p:nvPr/>
        </p:nvSpPr>
        <p:spPr>
          <a:xfrm>
            <a:off x="1097280" y="5450032"/>
            <a:ext cx="5080000" cy="55356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Biggest</a:t>
            </a:r>
            <a:r>
              <a:rPr lang="cs-CZ" sz="1600" dirty="0"/>
              <a:t> region – </a:t>
            </a:r>
            <a:r>
              <a:rPr lang="cs-CZ" sz="1600" dirty="0" err="1"/>
              <a:t>development</a:t>
            </a:r>
            <a:r>
              <a:rPr lang="cs-CZ" sz="1600" dirty="0"/>
              <a:t> </a:t>
            </a:r>
            <a:r>
              <a:rPr lang="cs-CZ" sz="1600" dirty="0" err="1"/>
              <a:t>of</a:t>
            </a:r>
            <a:r>
              <a:rPr lang="cs-CZ" sz="1600" dirty="0"/>
              <a:t> </a:t>
            </a:r>
            <a:r>
              <a:rPr lang="cs-CZ" sz="1600" dirty="0" err="1"/>
              <a:t>centers</a:t>
            </a:r>
            <a:r>
              <a:rPr lang="cs-CZ" sz="1600" dirty="0"/>
              <a:t> </a:t>
            </a:r>
            <a:r>
              <a:rPr lang="cs-CZ" sz="1600" dirty="0" err="1"/>
              <a:t>for</a:t>
            </a:r>
            <a:r>
              <a:rPr lang="cs-CZ" sz="1600" dirty="0"/>
              <a:t> </a:t>
            </a:r>
            <a:r>
              <a:rPr lang="cs-CZ" sz="1600" b="1" dirty="0" err="1"/>
              <a:t>learning</a:t>
            </a:r>
            <a:r>
              <a:rPr lang="cs-CZ" sz="1600" dirty="0"/>
              <a:t> and </a:t>
            </a:r>
            <a:r>
              <a:rPr lang="cs-CZ" sz="1600" b="1" dirty="0" err="1"/>
              <a:t>memory</a:t>
            </a:r>
            <a:r>
              <a:rPr lang="cs-CZ" sz="1600" dirty="0"/>
              <a:t>, </a:t>
            </a:r>
            <a:r>
              <a:rPr lang="cs-CZ" sz="1600" b="1" dirty="0" err="1"/>
              <a:t>intellect</a:t>
            </a:r>
            <a:r>
              <a:rPr lang="cs-CZ" sz="1600" dirty="0"/>
              <a:t> and </a:t>
            </a:r>
            <a:r>
              <a:rPr lang="cs-CZ" sz="1600" b="1" dirty="0" err="1"/>
              <a:t>emotions</a:t>
            </a:r>
            <a:endParaRPr lang="cs-CZ" sz="1000" b="1" dirty="0"/>
          </a:p>
        </p:txBody>
      </p:sp>
      <p:grpSp>
        <p:nvGrpSpPr>
          <p:cNvPr id="3" name="Skupina 2">
            <a:extLst>
              <a:ext uri="{FF2B5EF4-FFF2-40B4-BE49-F238E27FC236}">
                <a16:creationId xmlns:a16="http://schemas.microsoft.com/office/drawing/2014/main" id="{C146D183-4B9F-475A-8FE6-DB59D2B2654D}"/>
              </a:ext>
            </a:extLst>
          </p:cNvPr>
          <p:cNvGrpSpPr/>
          <p:nvPr/>
        </p:nvGrpSpPr>
        <p:grpSpPr>
          <a:xfrm>
            <a:off x="6297282" y="2013105"/>
            <a:ext cx="2748106" cy="1672893"/>
            <a:chOff x="6297282" y="2013105"/>
            <a:chExt cx="2748106" cy="1672893"/>
          </a:xfrm>
        </p:grpSpPr>
        <p:pic>
          <p:nvPicPr>
            <p:cNvPr id="12" name="Obrázek 11">
              <a:extLst>
                <a:ext uri="{FF2B5EF4-FFF2-40B4-BE49-F238E27FC236}">
                  <a16:creationId xmlns:a16="http://schemas.microsoft.com/office/drawing/2014/main" id="{EBFEF89F-7AC0-4133-B2CE-CDB6F8DA22D1}"/>
                </a:ext>
              </a:extLst>
            </p:cNvPr>
            <p:cNvPicPr>
              <a:picLocks noChangeAspect="1"/>
            </p:cNvPicPr>
            <p:nvPr/>
          </p:nvPicPr>
          <p:blipFill rotWithShape="1">
            <a:blip r:embed="rId2">
              <a:extLst>
                <a:ext uri="{28A0092B-C50C-407E-A947-70E740481C1C}">
                  <a14:useLocalDpi xmlns:a14="http://schemas.microsoft.com/office/drawing/2010/main" val="0"/>
                </a:ext>
              </a:extLst>
            </a:blip>
            <a:srcRect b="66569"/>
            <a:stretch/>
          </p:blipFill>
          <p:spPr>
            <a:xfrm>
              <a:off x="6361130" y="2013105"/>
              <a:ext cx="2684258" cy="1672893"/>
            </a:xfrm>
            <a:prstGeom prst="rect">
              <a:avLst/>
            </a:prstGeom>
          </p:spPr>
        </p:pic>
        <p:sp>
          <p:nvSpPr>
            <p:cNvPr id="16" name="TextovéPole 15">
              <a:extLst>
                <a:ext uri="{FF2B5EF4-FFF2-40B4-BE49-F238E27FC236}">
                  <a16:creationId xmlns:a16="http://schemas.microsoft.com/office/drawing/2014/main" id="{3340C9B1-F319-4A4A-8D3A-E9E410248384}"/>
                </a:ext>
              </a:extLst>
            </p:cNvPr>
            <p:cNvSpPr txBox="1"/>
            <p:nvPr/>
          </p:nvSpPr>
          <p:spPr>
            <a:xfrm>
              <a:off x="6297282" y="3341825"/>
              <a:ext cx="1181476" cy="246221"/>
            </a:xfrm>
            <a:prstGeom prst="rect">
              <a:avLst/>
            </a:prstGeom>
            <a:solidFill>
              <a:schemeClr val="bg1"/>
            </a:solidFill>
            <a:ln w="19050">
              <a:solidFill>
                <a:srgbClr val="7030A0"/>
              </a:solidFill>
            </a:ln>
          </p:spPr>
          <p:txBody>
            <a:bodyPr wrap="square" rtlCol="0">
              <a:spAutoFit/>
            </a:bodyPr>
            <a:lstStyle/>
            <a:p>
              <a:pPr algn="ctr"/>
              <a:r>
                <a:rPr lang="cs-CZ" sz="1000" dirty="0" err="1"/>
                <a:t>telencephalon</a:t>
              </a:r>
              <a:endParaRPr lang="cs-CZ" sz="1000" dirty="0"/>
            </a:p>
          </p:txBody>
        </p:sp>
      </p:grpSp>
      <p:grpSp>
        <p:nvGrpSpPr>
          <p:cNvPr id="20" name="Skupina 19">
            <a:extLst>
              <a:ext uri="{FF2B5EF4-FFF2-40B4-BE49-F238E27FC236}">
                <a16:creationId xmlns:a16="http://schemas.microsoft.com/office/drawing/2014/main" id="{F22C2B21-0F08-439B-A17E-2002A0CDD973}"/>
              </a:ext>
            </a:extLst>
          </p:cNvPr>
          <p:cNvGrpSpPr/>
          <p:nvPr/>
        </p:nvGrpSpPr>
        <p:grpSpPr>
          <a:xfrm>
            <a:off x="8913030" y="2013105"/>
            <a:ext cx="2891043" cy="3452408"/>
            <a:chOff x="8843362" y="2093333"/>
            <a:chExt cx="2891043" cy="3422612"/>
          </a:xfrm>
        </p:grpSpPr>
        <p:pic>
          <p:nvPicPr>
            <p:cNvPr id="11" name="Obrázek 10">
              <a:extLst>
                <a:ext uri="{FF2B5EF4-FFF2-40B4-BE49-F238E27FC236}">
                  <a16:creationId xmlns:a16="http://schemas.microsoft.com/office/drawing/2014/main" id="{BA12B165-3656-4E84-864D-646C997E940E}"/>
                </a:ext>
              </a:extLst>
            </p:cNvPr>
            <p:cNvPicPr>
              <a:picLocks noChangeAspect="1"/>
            </p:cNvPicPr>
            <p:nvPr/>
          </p:nvPicPr>
          <p:blipFill rotWithShape="1">
            <a:blip r:embed="rId2">
              <a:extLst>
                <a:ext uri="{28A0092B-C50C-407E-A947-70E740481C1C}">
                  <a14:useLocalDpi xmlns:a14="http://schemas.microsoft.com/office/drawing/2010/main" val="0"/>
                </a:ext>
              </a:extLst>
            </a:blip>
            <a:srcRect t="34598"/>
            <a:stretch/>
          </p:blipFill>
          <p:spPr>
            <a:xfrm>
              <a:off x="8927244" y="2093333"/>
              <a:ext cx="2807161" cy="3422612"/>
            </a:xfrm>
            <a:prstGeom prst="rect">
              <a:avLst/>
            </a:prstGeom>
          </p:spPr>
        </p:pic>
        <p:sp>
          <p:nvSpPr>
            <p:cNvPr id="18" name="TextovéPole 17">
              <a:extLst>
                <a:ext uri="{FF2B5EF4-FFF2-40B4-BE49-F238E27FC236}">
                  <a16:creationId xmlns:a16="http://schemas.microsoft.com/office/drawing/2014/main" id="{B8E8D375-B5BA-413C-804D-27C7A3DD4D51}"/>
                </a:ext>
              </a:extLst>
            </p:cNvPr>
            <p:cNvSpPr txBox="1"/>
            <p:nvPr/>
          </p:nvSpPr>
          <p:spPr>
            <a:xfrm>
              <a:off x="8990241" y="2173085"/>
              <a:ext cx="1137828" cy="246221"/>
            </a:xfrm>
            <a:prstGeom prst="rect">
              <a:avLst/>
            </a:prstGeom>
            <a:solidFill>
              <a:schemeClr val="bg1"/>
            </a:solidFill>
            <a:ln w="19050">
              <a:solidFill>
                <a:srgbClr val="7030A0"/>
              </a:solidFill>
            </a:ln>
          </p:spPr>
          <p:txBody>
            <a:bodyPr wrap="square" rtlCol="0">
              <a:spAutoFit/>
            </a:bodyPr>
            <a:lstStyle/>
            <a:p>
              <a:pPr algn="ctr"/>
              <a:r>
                <a:rPr lang="cs-CZ" sz="1000" dirty="0" err="1"/>
                <a:t>telencephalon</a:t>
              </a:r>
              <a:endParaRPr lang="cs-CZ" sz="1000" dirty="0"/>
            </a:p>
          </p:txBody>
        </p:sp>
        <p:sp>
          <p:nvSpPr>
            <p:cNvPr id="19" name="TextovéPole 18">
              <a:extLst>
                <a:ext uri="{FF2B5EF4-FFF2-40B4-BE49-F238E27FC236}">
                  <a16:creationId xmlns:a16="http://schemas.microsoft.com/office/drawing/2014/main" id="{C32126D1-2952-4287-98FB-75572D8C15C0}"/>
                </a:ext>
              </a:extLst>
            </p:cNvPr>
            <p:cNvSpPr txBox="1"/>
            <p:nvPr/>
          </p:nvSpPr>
          <p:spPr>
            <a:xfrm>
              <a:off x="8843362" y="3948488"/>
              <a:ext cx="1162787" cy="246221"/>
            </a:xfrm>
            <a:prstGeom prst="rect">
              <a:avLst/>
            </a:prstGeom>
            <a:solidFill>
              <a:schemeClr val="bg1"/>
            </a:solidFill>
            <a:ln w="19050">
              <a:solidFill>
                <a:srgbClr val="7030A0"/>
              </a:solidFill>
            </a:ln>
          </p:spPr>
          <p:txBody>
            <a:bodyPr wrap="square" rtlCol="0">
              <a:spAutoFit/>
            </a:bodyPr>
            <a:lstStyle/>
            <a:p>
              <a:pPr algn="ctr"/>
              <a:r>
                <a:rPr lang="cs-CZ" sz="1000" dirty="0" err="1"/>
                <a:t>telencephalon</a:t>
              </a:r>
              <a:endParaRPr lang="cs-CZ" sz="1000" dirty="0"/>
            </a:p>
          </p:txBody>
        </p:sp>
      </p:grpSp>
    </p:spTree>
    <p:extLst>
      <p:ext uri="{BB962C8B-B14F-4D97-AF65-F5344CB8AC3E}">
        <p14:creationId xmlns:p14="http://schemas.microsoft.com/office/powerpoint/2010/main" val="36468145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5F60A5-E681-4B53-A3FD-4A951A626279}"/>
              </a:ext>
            </a:extLst>
          </p:cNvPr>
          <p:cNvSpPr>
            <a:spLocks noGrp="1"/>
          </p:cNvSpPr>
          <p:nvPr>
            <p:ph type="title"/>
          </p:nvPr>
        </p:nvSpPr>
        <p:spPr/>
        <p:txBody>
          <a:bodyPr>
            <a:normAutofit fontScale="90000"/>
          </a:bodyPr>
          <a:lstStyle/>
          <a:p>
            <a:r>
              <a:rPr lang="cs-CZ" dirty="0" err="1"/>
              <a:t>Differentiation</a:t>
            </a:r>
            <a:r>
              <a:rPr lang="cs-CZ" dirty="0"/>
              <a:t> </a:t>
            </a:r>
            <a:r>
              <a:rPr lang="cs-CZ" dirty="0" err="1"/>
              <a:t>of</a:t>
            </a:r>
            <a:r>
              <a:rPr lang="cs-CZ" dirty="0"/>
              <a:t> </a:t>
            </a:r>
            <a:r>
              <a:rPr lang="cs-CZ" dirty="0" err="1"/>
              <a:t>cells</a:t>
            </a:r>
            <a:r>
              <a:rPr lang="cs-CZ" dirty="0"/>
              <a:t> in brain </a:t>
            </a:r>
            <a:r>
              <a:rPr lang="cs-CZ" dirty="0" err="1"/>
              <a:t>cortex</a:t>
            </a:r>
            <a:endParaRPr lang="en-US" dirty="0"/>
          </a:p>
        </p:txBody>
      </p:sp>
      <p:sp>
        <p:nvSpPr>
          <p:cNvPr id="5" name="Zástupný symbol pro číslo snímku 4">
            <a:extLst>
              <a:ext uri="{FF2B5EF4-FFF2-40B4-BE49-F238E27FC236}">
                <a16:creationId xmlns:a16="http://schemas.microsoft.com/office/drawing/2014/main" id="{3C3EA246-5209-4CF2-8A64-C8125CEE6156}"/>
              </a:ext>
            </a:extLst>
          </p:cNvPr>
          <p:cNvSpPr>
            <a:spLocks noGrp="1"/>
          </p:cNvSpPr>
          <p:nvPr>
            <p:ph type="sldNum" sz="quarter" idx="12"/>
          </p:nvPr>
        </p:nvSpPr>
        <p:spPr/>
        <p:txBody>
          <a:bodyPr/>
          <a:lstStyle/>
          <a:p>
            <a:fld id="{452BC3EA-E2EC-40AA-BF67-C4C476FA0C99}" type="slidenum">
              <a:rPr lang="cs-CZ" smtClean="0"/>
              <a:t>23</a:t>
            </a:fld>
            <a:endParaRPr lang="cs-CZ"/>
          </a:p>
        </p:txBody>
      </p:sp>
      <p:pic>
        <p:nvPicPr>
          <p:cNvPr id="6" name="Picture 1">
            <a:extLst>
              <a:ext uri="{FF2B5EF4-FFF2-40B4-BE49-F238E27FC236}">
                <a16:creationId xmlns:a16="http://schemas.microsoft.com/office/drawing/2014/main" id="{7ECE7AF7-5F28-4CDC-B01F-D10584B23EF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21" t="28575" r="70270" b="44696"/>
          <a:stretch/>
        </p:blipFill>
        <p:spPr bwMode="auto">
          <a:xfrm>
            <a:off x="8221961" y="2028071"/>
            <a:ext cx="1978706" cy="1371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1">
            <a:extLst>
              <a:ext uri="{FF2B5EF4-FFF2-40B4-BE49-F238E27FC236}">
                <a16:creationId xmlns:a16="http://schemas.microsoft.com/office/drawing/2014/main" id="{DAE008FE-1C3E-4470-B9B9-56EC9C1F683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9132" t="60502" r="-1" b="5900"/>
          <a:stretch/>
        </p:blipFill>
        <p:spPr bwMode="auto">
          <a:xfrm>
            <a:off x="7234880" y="3872608"/>
            <a:ext cx="4112465" cy="16076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Zástupný obsah 2">
            <a:extLst>
              <a:ext uri="{FF2B5EF4-FFF2-40B4-BE49-F238E27FC236}">
                <a16:creationId xmlns:a16="http://schemas.microsoft.com/office/drawing/2014/main" id="{E9DB152B-6319-4DC9-AC83-5A6AAF186C2E}"/>
              </a:ext>
            </a:extLst>
          </p:cNvPr>
          <p:cNvSpPr txBox="1">
            <a:spLocks/>
          </p:cNvSpPr>
          <p:nvPr/>
        </p:nvSpPr>
        <p:spPr>
          <a:xfrm>
            <a:off x="923764" y="1845508"/>
            <a:ext cx="5080000" cy="36512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a:t>3 basic </a:t>
            </a:r>
            <a:r>
              <a:rPr lang="cs-CZ" sz="1600" dirty="0" err="1"/>
              <a:t>zones</a:t>
            </a:r>
            <a:r>
              <a:rPr lang="cs-CZ" sz="1600" dirty="0"/>
              <a:t> – </a:t>
            </a:r>
            <a:r>
              <a:rPr lang="cs-CZ" sz="1600" dirty="0" err="1"/>
              <a:t>ventricular</a:t>
            </a:r>
            <a:r>
              <a:rPr lang="cs-CZ" sz="1600" dirty="0"/>
              <a:t>, </a:t>
            </a:r>
            <a:r>
              <a:rPr lang="cs-CZ" sz="1600" dirty="0" err="1"/>
              <a:t>intermediate</a:t>
            </a:r>
            <a:r>
              <a:rPr lang="cs-CZ" sz="1600" dirty="0"/>
              <a:t>, </a:t>
            </a:r>
            <a:r>
              <a:rPr lang="cs-CZ" sz="1600" dirty="0" err="1"/>
              <a:t>marginal</a:t>
            </a:r>
            <a:endParaRPr lang="cs-CZ" sz="1000" b="1" dirty="0"/>
          </a:p>
        </p:txBody>
      </p:sp>
      <p:sp>
        <p:nvSpPr>
          <p:cNvPr id="9" name="Zástupný obsah 2">
            <a:extLst>
              <a:ext uri="{FF2B5EF4-FFF2-40B4-BE49-F238E27FC236}">
                <a16:creationId xmlns:a16="http://schemas.microsoft.com/office/drawing/2014/main" id="{3B74F986-258E-4A02-A8DF-23661D29C4EB}"/>
              </a:ext>
            </a:extLst>
          </p:cNvPr>
          <p:cNvSpPr txBox="1">
            <a:spLocks/>
          </p:cNvSpPr>
          <p:nvPr/>
        </p:nvSpPr>
        <p:spPr>
          <a:xfrm>
            <a:off x="923764" y="2232582"/>
            <a:ext cx="5080000" cy="57240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Onset</a:t>
            </a:r>
            <a:r>
              <a:rPr lang="cs-CZ" sz="1600" dirty="0"/>
              <a:t> </a:t>
            </a:r>
            <a:r>
              <a:rPr lang="cs-CZ" sz="1600" dirty="0" err="1"/>
              <a:t>of</a:t>
            </a:r>
            <a:r>
              <a:rPr lang="cs-CZ" sz="1600" dirty="0"/>
              <a:t> </a:t>
            </a:r>
            <a:r>
              <a:rPr lang="cs-CZ" sz="1600" b="1" dirty="0" err="1"/>
              <a:t>cortex</a:t>
            </a:r>
            <a:r>
              <a:rPr lang="cs-CZ" sz="1600" b="1" dirty="0"/>
              <a:t> </a:t>
            </a:r>
            <a:r>
              <a:rPr lang="cs-CZ" sz="1600" b="1" dirty="0" err="1"/>
              <a:t>formation</a:t>
            </a:r>
            <a:r>
              <a:rPr lang="cs-CZ" sz="1600" dirty="0"/>
              <a:t> – </a:t>
            </a:r>
            <a:r>
              <a:rPr lang="cs-CZ" sz="1600" b="1" dirty="0" err="1"/>
              <a:t>asymmetric</a:t>
            </a:r>
            <a:r>
              <a:rPr lang="cs-CZ" sz="1600" dirty="0"/>
              <a:t> </a:t>
            </a:r>
            <a:r>
              <a:rPr lang="cs-CZ" sz="1600" dirty="0" err="1"/>
              <a:t>division</a:t>
            </a:r>
            <a:r>
              <a:rPr lang="cs-CZ" sz="1600" dirty="0"/>
              <a:t> </a:t>
            </a:r>
            <a:r>
              <a:rPr lang="cs-CZ" sz="1600" dirty="0" err="1"/>
              <a:t>of</a:t>
            </a:r>
            <a:r>
              <a:rPr lang="cs-CZ" sz="1600" dirty="0"/>
              <a:t> </a:t>
            </a:r>
            <a:r>
              <a:rPr lang="cs-CZ" sz="1600" b="1" dirty="0" err="1"/>
              <a:t>radial</a:t>
            </a:r>
            <a:r>
              <a:rPr lang="cs-CZ" sz="1600" dirty="0"/>
              <a:t> </a:t>
            </a:r>
            <a:r>
              <a:rPr lang="cs-CZ" sz="1600" dirty="0" err="1"/>
              <a:t>glial</a:t>
            </a:r>
            <a:r>
              <a:rPr lang="cs-CZ" sz="1600" dirty="0"/>
              <a:t> </a:t>
            </a:r>
            <a:r>
              <a:rPr lang="cs-CZ" sz="1600" dirty="0" err="1"/>
              <a:t>cells</a:t>
            </a:r>
            <a:r>
              <a:rPr lang="cs-CZ" sz="1600" dirty="0"/>
              <a:t> – </a:t>
            </a:r>
            <a:r>
              <a:rPr lang="cs-CZ" sz="1600" dirty="0" err="1"/>
              <a:t>formation</a:t>
            </a:r>
            <a:r>
              <a:rPr lang="cs-CZ" sz="1600" dirty="0"/>
              <a:t> </a:t>
            </a:r>
            <a:r>
              <a:rPr lang="cs-CZ" sz="1600" dirty="0" err="1"/>
              <a:t>of</a:t>
            </a:r>
            <a:r>
              <a:rPr lang="cs-CZ" sz="1600" dirty="0"/>
              <a:t> </a:t>
            </a:r>
            <a:r>
              <a:rPr lang="cs-CZ" sz="1600" dirty="0" err="1"/>
              <a:t>radial</a:t>
            </a:r>
            <a:r>
              <a:rPr lang="cs-CZ" sz="1600" dirty="0"/>
              <a:t> </a:t>
            </a:r>
            <a:r>
              <a:rPr lang="cs-CZ" sz="1600" dirty="0" err="1"/>
              <a:t>glia</a:t>
            </a:r>
            <a:r>
              <a:rPr lang="cs-CZ" sz="1600" dirty="0"/>
              <a:t> and </a:t>
            </a:r>
            <a:r>
              <a:rPr lang="cs-CZ" sz="1600" dirty="0" err="1"/>
              <a:t>neurons</a:t>
            </a:r>
            <a:endParaRPr lang="cs-CZ" sz="1000" b="1" dirty="0"/>
          </a:p>
        </p:txBody>
      </p:sp>
      <p:sp>
        <p:nvSpPr>
          <p:cNvPr id="10" name="Zástupný obsah 2">
            <a:extLst>
              <a:ext uri="{FF2B5EF4-FFF2-40B4-BE49-F238E27FC236}">
                <a16:creationId xmlns:a16="http://schemas.microsoft.com/office/drawing/2014/main" id="{5CD8DA41-3EFB-4529-8134-F5C3EA04FF73}"/>
              </a:ext>
            </a:extLst>
          </p:cNvPr>
          <p:cNvSpPr txBox="1">
            <a:spLocks/>
          </p:cNvSpPr>
          <p:nvPr/>
        </p:nvSpPr>
        <p:spPr>
          <a:xfrm>
            <a:off x="923764" y="2826932"/>
            <a:ext cx="5080000" cy="75652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Intermediate</a:t>
            </a:r>
            <a:r>
              <a:rPr lang="cs-CZ" sz="1600" b="1" dirty="0"/>
              <a:t> </a:t>
            </a:r>
            <a:r>
              <a:rPr lang="cs-CZ" sz="1600" b="1" dirty="0" err="1"/>
              <a:t>progenitors</a:t>
            </a:r>
            <a:r>
              <a:rPr lang="cs-CZ" sz="1600" dirty="0"/>
              <a:t> (IP) </a:t>
            </a:r>
            <a:r>
              <a:rPr lang="cs-CZ" sz="1600" dirty="0" err="1"/>
              <a:t>migrate</a:t>
            </a:r>
            <a:r>
              <a:rPr lang="cs-CZ" sz="1600" dirty="0"/>
              <a:t> </a:t>
            </a:r>
            <a:r>
              <a:rPr lang="cs-CZ" sz="1600" dirty="0" err="1"/>
              <a:t>from</a:t>
            </a:r>
            <a:r>
              <a:rPr lang="cs-CZ" sz="1600" dirty="0"/>
              <a:t> </a:t>
            </a:r>
            <a:r>
              <a:rPr lang="cs-CZ" sz="1600" dirty="0" err="1"/>
              <a:t>ventricular</a:t>
            </a:r>
            <a:r>
              <a:rPr lang="cs-CZ" sz="1600" dirty="0"/>
              <a:t> to </a:t>
            </a:r>
            <a:r>
              <a:rPr lang="cs-CZ" sz="1600" dirty="0" err="1"/>
              <a:t>subventricular</a:t>
            </a:r>
            <a:r>
              <a:rPr lang="cs-CZ" sz="1600" dirty="0"/>
              <a:t> </a:t>
            </a:r>
            <a:r>
              <a:rPr lang="cs-CZ" sz="1600" dirty="0" err="1"/>
              <a:t>zone</a:t>
            </a:r>
            <a:r>
              <a:rPr lang="cs-CZ" sz="1600" dirty="0"/>
              <a:t> – </a:t>
            </a:r>
            <a:r>
              <a:rPr lang="cs-CZ" sz="1600" b="1" dirty="0" err="1"/>
              <a:t>symetric</a:t>
            </a:r>
            <a:r>
              <a:rPr lang="cs-CZ" sz="1600" dirty="0"/>
              <a:t> </a:t>
            </a:r>
            <a:r>
              <a:rPr lang="cs-CZ" sz="1600" dirty="0" err="1"/>
              <a:t>division</a:t>
            </a:r>
            <a:r>
              <a:rPr lang="cs-CZ" sz="1600" dirty="0"/>
              <a:t> </a:t>
            </a:r>
            <a:r>
              <a:rPr lang="cs-CZ" sz="1600" dirty="0" err="1"/>
              <a:t>of</a:t>
            </a:r>
            <a:r>
              <a:rPr lang="cs-CZ" sz="1600" dirty="0"/>
              <a:t> </a:t>
            </a:r>
            <a:r>
              <a:rPr lang="cs-CZ" sz="1600" dirty="0" err="1"/>
              <a:t>IPs</a:t>
            </a:r>
            <a:r>
              <a:rPr lang="cs-CZ" sz="1600" dirty="0"/>
              <a:t> – </a:t>
            </a:r>
            <a:r>
              <a:rPr lang="cs-CZ" sz="1600" dirty="0" err="1"/>
              <a:t>formation</a:t>
            </a:r>
            <a:r>
              <a:rPr lang="cs-CZ" sz="1600" dirty="0"/>
              <a:t> </a:t>
            </a:r>
            <a:r>
              <a:rPr lang="cs-CZ" sz="1600" dirty="0" err="1"/>
              <a:t>of</a:t>
            </a:r>
            <a:r>
              <a:rPr lang="cs-CZ" sz="1600" dirty="0"/>
              <a:t> </a:t>
            </a:r>
            <a:r>
              <a:rPr lang="cs-CZ" sz="1600" dirty="0" err="1"/>
              <a:t>identical</a:t>
            </a:r>
            <a:r>
              <a:rPr lang="cs-CZ" sz="1600" dirty="0"/>
              <a:t> </a:t>
            </a:r>
            <a:r>
              <a:rPr lang="cs-CZ" sz="1600" dirty="0" err="1"/>
              <a:t>neurons</a:t>
            </a:r>
            <a:endParaRPr lang="cs-CZ" sz="1000" b="1" dirty="0"/>
          </a:p>
        </p:txBody>
      </p:sp>
      <p:sp>
        <p:nvSpPr>
          <p:cNvPr id="11" name="Zástupný obsah 2">
            <a:extLst>
              <a:ext uri="{FF2B5EF4-FFF2-40B4-BE49-F238E27FC236}">
                <a16:creationId xmlns:a16="http://schemas.microsoft.com/office/drawing/2014/main" id="{D354250F-D9AC-41E2-8746-6B35C72189FB}"/>
              </a:ext>
            </a:extLst>
          </p:cNvPr>
          <p:cNvSpPr txBox="1">
            <a:spLocks/>
          </p:cNvSpPr>
          <p:nvPr/>
        </p:nvSpPr>
        <p:spPr>
          <a:xfrm>
            <a:off x="923764" y="3716925"/>
            <a:ext cx="5080000" cy="61030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migration</a:t>
            </a:r>
            <a:r>
              <a:rPr lang="cs-CZ" sz="1600" dirty="0"/>
              <a:t> </a:t>
            </a:r>
            <a:r>
              <a:rPr lang="cs-CZ" sz="1600" dirty="0" err="1"/>
              <a:t>of</a:t>
            </a:r>
            <a:r>
              <a:rPr lang="cs-CZ" sz="1600" dirty="0"/>
              <a:t> </a:t>
            </a:r>
            <a:r>
              <a:rPr lang="cs-CZ" sz="1600" b="1" dirty="0" err="1"/>
              <a:t>IPs</a:t>
            </a:r>
            <a:r>
              <a:rPr lang="cs-CZ" sz="1600" dirty="0"/>
              <a:t> to </a:t>
            </a:r>
            <a:r>
              <a:rPr lang="cs-CZ" sz="1600" dirty="0" err="1"/>
              <a:t>cortical</a:t>
            </a:r>
            <a:r>
              <a:rPr lang="cs-CZ" sz="1600" dirty="0"/>
              <a:t> </a:t>
            </a:r>
            <a:r>
              <a:rPr lang="cs-CZ" sz="1600" dirty="0" err="1"/>
              <a:t>zone</a:t>
            </a:r>
            <a:r>
              <a:rPr lang="cs-CZ" sz="1600" dirty="0"/>
              <a:t> </a:t>
            </a:r>
            <a:r>
              <a:rPr lang="cs-CZ" sz="1600" dirty="0" err="1"/>
              <a:t>through</a:t>
            </a:r>
            <a:r>
              <a:rPr lang="cs-CZ" sz="1600" dirty="0"/>
              <a:t> </a:t>
            </a:r>
            <a:r>
              <a:rPr lang="cs-CZ" sz="1600" b="1" dirty="0" err="1"/>
              <a:t>intermediate</a:t>
            </a:r>
            <a:r>
              <a:rPr lang="cs-CZ" sz="1600" dirty="0"/>
              <a:t> </a:t>
            </a:r>
            <a:r>
              <a:rPr lang="cs-CZ" sz="1600" dirty="0" err="1"/>
              <a:t>zone</a:t>
            </a:r>
            <a:r>
              <a:rPr lang="cs-CZ" sz="1600" dirty="0"/>
              <a:t> (</a:t>
            </a:r>
            <a:r>
              <a:rPr lang="cs-CZ" sz="1600" dirty="0" err="1"/>
              <a:t>future</a:t>
            </a:r>
            <a:r>
              <a:rPr lang="cs-CZ" sz="1600" dirty="0"/>
              <a:t> </a:t>
            </a:r>
            <a:r>
              <a:rPr lang="cs-CZ" sz="1600" b="1" dirty="0" err="1"/>
              <a:t>white</a:t>
            </a:r>
            <a:r>
              <a:rPr lang="cs-CZ" sz="1600" dirty="0"/>
              <a:t> </a:t>
            </a:r>
            <a:r>
              <a:rPr lang="cs-CZ" sz="1600" dirty="0" err="1"/>
              <a:t>matter</a:t>
            </a:r>
            <a:r>
              <a:rPr lang="cs-CZ" sz="1600" dirty="0"/>
              <a:t>)</a:t>
            </a:r>
            <a:endParaRPr lang="cs-CZ" sz="1000" b="1" dirty="0"/>
          </a:p>
        </p:txBody>
      </p:sp>
      <p:sp>
        <p:nvSpPr>
          <p:cNvPr id="12" name="Zástupný obsah 2">
            <a:extLst>
              <a:ext uri="{FF2B5EF4-FFF2-40B4-BE49-F238E27FC236}">
                <a16:creationId xmlns:a16="http://schemas.microsoft.com/office/drawing/2014/main" id="{71AF2184-3697-49AA-8B78-3261E9F2EE81}"/>
              </a:ext>
            </a:extLst>
          </p:cNvPr>
          <p:cNvSpPr txBox="1">
            <a:spLocks/>
          </p:cNvSpPr>
          <p:nvPr/>
        </p:nvSpPr>
        <p:spPr>
          <a:xfrm>
            <a:off x="923764" y="4464876"/>
            <a:ext cx="5080000" cy="174288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Cortical</a:t>
            </a:r>
            <a:r>
              <a:rPr lang="cs-CZ" sz="1600" dirty="0"/>
              <a:t> </a:t>
            </a:r>
            <a:r>
              <a:rPr lang="cs-CZ" sz="1600" dirty="0" err="1"/>
              <a:t>layer</a:t>
            </a:r>
            <a:r>
              <a:rPr lang="cs-CZ" sz="1600" dirty="0"/>
              <a:t> </a:t>
            </a:r>
            <a:r>
              <a:rPr lang="cs-CZ" sz="1600" dirty="0" err="1"/>
              <a:t>formed</a:t>
            </a:r>
            <a:r>
              <a:rPr lang="cs-CZ" sz="1600" dirty="0"/>
              <a:t> </a:t>
            </a:r>
            <a:r>
              <a:rPr lang="cs-CZ" sz="1600" dirty="0" err="1"/>
              <a:t>of</a:t>
            </a:r>
            <a:r>
              <a:rPr lang="cs-CZ" sz="1600" dirty="0"/>
              <a:t> (</a:t>
            </a:r>
            <a:r>
              <a:rPr lang="cs-CZ" sz="1600" dirty="0" err="1"/>
              <a:t>from</a:t>
            </a:r>
            <a:r>
              <a:rPr lang="cs-CZ" sz="1600" dirty="0"/>
              <a:t> </a:t>
            </a:r>
            <a:r>
              <a:rPr lang="cs-CZ" sz="1600" dirty="0" err="1"/>
              <a:t>inner</a:t>
            </a:r>
            <a:r>
              <a:rPr lang="cs-CZ" sz="1600" dirty="0"/>
              <a:t> to </a:t>
            </a:r>
            <a:r>
              <a:rPr lang="cs-CZ" sz="1600" dirty="0" err="1"/>
              <a:t>outer</a:t>
            </a:r>
            <a:r>
              <a:rPr lang="cs-CZ" sz="1600" dirty="0"/>
              <a:t> </a:t>
            </a:r>
            <a:r>
              <a:rPr lang="cs-CZ" sz="1600" dirty="0" err="1"/>
              <a:t>regions</a:t>
            </a:r>
            <a:r>
              <a:rPr lang="cs-CZ" sz="1600" dirty="0"/>
              <a:t>):</a:t>
            </a:r>
          </a:p>
          <a:p>
            <a:pPr lvl="1">
              <a:buSzPct val="50000"/>
              <a:buFont typeface="Courier New" panose="02070309020205020404" pitchFamily="49" charset="0"/>
              <a:buChar char="o"/>
            </a:pPr>
            <a:r>
              <a:rPr lang="cs-CZ" sz="1000" b="1" dirty="0" err="1"/>
              <a:t>Fusiform</a:t>
            </a:r>
            <a:r>
              <a:rPr lang="cs-CZ" sz="1000" b="1" dirty="0"/>
              <a:t> – </a:t>
            </a:r>
            <a:r>
              <a:rPr lang="cs-CZ" sz="1000" b="1" dirty="0" err="1"/>
              <a:t>smaller</a:t>
            </a:r>
            <a:r>
              <a:rPr lang="cs-CZ" sz="1000" b="1" dirty="0"/>
              <a:t> </a:t>
            </a:r>
            <a:r>
              <a:rPr lang="cs-CZ" sz="1000" b="1" dirty="0" err="1"/>
              <a:t>pyramidal</a:t>
            </a:r>
            <a:r>
              <a:rPr lang="cs-CZ" sz="1000" b="1" dirty="0"/>
              <a:t> </a:t>
            </a:r>
            <a:r>
              <a:rPr lang="cs-CZ" sz="1000" b="1" dirty="0" err="1"/>
              <a:t>cells</a:t>
            </a:r>
            <a:r>
              <a:rPr lang="cs-CZ" sz="1000" b="1" dirty="0"/>
              <a:t>, </a:t>
            </a:r>
            <a:r>
              <a:rPr lang="cs-CZ" sz="1000" b="1" dirty="0" err="1"/>
              <a:t>interneurons</a:t>
            </a:r>
            <a:endParaRPr lang="cs-CZ" sz="1000" b="1" dirty="0"/>
          </a:p>
          <a:p>
            <a:pPr lvl="1">
              <a:buSzPct val="50000"/>
              <a:buFont typeface="Courier New" panose="02070309020205020404" pitchFamily="49" charset="0"/>
              <a:buChar char="o"/>
            </a:pPr>
            <a:r>
              <a:rPr lang="cs-CZ" sz="1000" b="1" dirty="0" err="1"/>
              <a:t>Inner</a:t>
            </a:r>
            <a:r>
              <a:rPr lang="cs-CZ" sz="1000" b="1" dirty="0"/>
              <a:t> </a:t>
            </a:r>
            <a:r>
              <a:rPr lang="cs-CZ" sz="1000" b="1" dirty="0" err="1"/>
              <a:t>pyramidal</a:t>
            </a:r>
            <a:r>
              <a:rPr lang="cs-CZ" sz="1000" b="1" dirty="0"/>
              <a:t> </a:t>
            </a:r>
            <a:r>
              <a:rPr lang="cs-CZ" sz="1000" b="1" dirty="0" err="1"/>
              <a:t>layer</a:t>
            </a:r>
            <a:r>
              <a:rPr lang="cs-CZ" sz="1000" b="1" dirty="0"/>
              <a:t> – </a:t>
            </a:r>
            <a:r>
              <a:rPr lang="cs-CZ" sz="1000" b="1" dirty="0" err="1"/>
              <a:t>bigger</a:t>
            </a:r>
            <a:r>
              <a:rPr lang="cs-CZ" sz="1000" b="1" dirty="0"/>
              <a:t> </a:t>
            </a:r>
            <a:r>
              <a:rPr lang="cs-CZ" sz="1000" b="1" dirty="0" err="1"/>
              <a:t>pyramidal</a:t>
            </a:r>
            <a:r>
              <a:rPr lang="cs-CZ" sz="1000" b="1" dirty="0"/>
              <a:t> </a:t>
            </a:r>
            <a:r>
              <a:rPr lang="cs-CZ" sz="1000" b="1" dirty="0" err="1"/>
              <a:t>neurons</a:t>
            </a:r>
            <a:endParaRPr lang="cs-CZ" sz="1000" b="1" dirty="0"/>
          </a:p>
          <a:p>
            <a:pPr lvl="1">
              <a:buSzPct val="50000"/>
              <a:buFont typeface="Courier New" panose="02070309020205020404" pitchFamily="49" charset="0"/>
              <a:buChar char="o"/>
            </a:pPr>
            <a:r>
              <a:rPr lang="cs-CZ" sz="1000" b="1" dirty="0" err="1"/>
              <a:t>Inner</a:t>
            </a:r>
            <a:r>
              <a:rPr lang="cs-CZ" sz="1000" b="1" dirty="0"/>
              <a:t> </a:t>
            </a:r>
            <a:r>
              <a:rPr lang="cs-CZ" sz="1000" b="1" dirty="0" err="1"/>
              <a:t>granular</a:t>
            </a:r>
            <a:r>
              <a:rPr lang="cs-CZ" sz="1000" b="1" dirty="0"/>
              <a:t> – </a:t>
            </a:r>
            <a:r>
              <a:rPr lang="cs-CZ" sz="1000" b="1" dirty="0" err="1"/>
              <a:t>dense</a:t>
            </a:r>
            <a:r>
              <a:rPr lang="cs-CZ" sz="1000" b="1" dirty="0"/>
              <a:t> </a:t>
            </a:r>
            <a:r>
              <a:rPr lang="cs-CZ" sz="1000" b="1" dirty="0" err="1"/>
              <a:t>small</a:t>
            </a:r>
            <a:r>
              <a:rPr lang="cs-CZ" sz="1000" b="1" dirty="0"/>
              <a:t> </a:t>
            </a:r>
            <a:r>
              <a:rPr lang="cs-CZ" sz="1000" b="1" dirty="0" err="1"/>
              <a:t>granular</a:t>
            </a:r>
            <a:r>
              <a:rPr lang="cs-CZ" sz="1000" b="1" dirty="0"/>
              <a:t> </a:t>
            </a:r>
            <a:r>
              <a:rPr lang="cs-CZ" sz="1000" b="1" dirty="0" err="1"/>
              <a:t>cells</a:t>
            </a:r>
            <a:endParaRPr lang="cs-CZ" sz="1000" b="1" dirty="0"/>
          </a:p>
          <a:p>
            <a:pPr lvl="1">
              <a:buSzPct val="50000"/>
              <a:buFont typeface="Courier New" panose="02070309020205020404" pitchFamily="49" charset="0"/>
              <a:buChar char="o"/>
            </a:pPr>
            <a:r>
              <a:rPr lang="cs-CZ" sz="1000" b="1" dirty="0" err="1"/>
              <a:t>Outer</a:t>
            </a:r>
            <a:r>
              <a:rPr lang="cs-CZ" sz="1000" b="1" dirty="0"/>
              <a:t> </a:t>
            </a:r>
            <a:r>
              <a:rPr lang="cs-CZ" sz="1000" b="1" dirty="0" err="1"/>
              <a:t>pyramidal</a:t>
            </a:r>
            <a:r>
              <a:rPr lang="cs-CZ" sz="1000" b="1" dirty="0"/>
              <a:t> – </a:t>
            </a:r>
            <a:r>
              <a:rPr lang="cs-CZ" sz="1000" b="1" dirty="0" err="1"/>
              <a:t>pyramidal</a:t>
            </a:r>
            <a:r>
              <a:rPr lang="cs-CZ" sz="1000" b="1" dirty="0"/>
              <a:t> </a:t>
            </a:r>
            <a:r>
              <a:rPr lang="cs-CZ" sz="1000" b="1" dirty="0" err="1"/>
              <a:t>cells</a:t>
            </a:r>
            <a:r>
              <a:rPr lang="cs-CZ" sz="1000" b="1" dirty="0"/>
              <a:t>, </a:t>
            </a:r>
            <a:r>
              <a:rPr lang="cs-CZ" sz="1000" b="1" dirty="0" err="1"/>
              <a:t>short</a:t>
            </a:r>
            <a:r>
              <a:rPr lang="cs-CZ" sz="1000" b="1" dirty="0"/>
              <a:t> </a:t>
            </a:r>
            <a:r>
              <a:rPr lang="cs-CZ" sz="1000" b="1" dirty="0" err="1"/>
              <a:t>protrusions</a:t>
            </a:r>
            <a:endParaRPr lang="cs-CZ" sz="1000" b="1" dirty="0"/>
          </a:p>
          <a:p>
            <a:pPr lvl="1">
              <a:buSzPct val="50000"/>
              <a:buFont typeface="Courier New" panose="02070309020205020404" pitchFamily="49" charset="0"/>
              <a:buChar char="o"/>
            </a:pPr>
            <a:r>
              <a:rPr lang="cs-CZ" sz="1000" b="1" dirty="0" err="1"/>
              <a:t>Outer</a:t>
            </a:r>
            <a:r>
              <a:rPr lang="cs-CZ" sz="1000" b="1" dirty="0"/>
              <a:t> </a:t>
            </a:r>
            <a:r>
              <a:rPr lang="cs-CZ" sz="1000" b="1" dirty="0" err="1"/>
              <a:t>granular</a:t>
            </a:r>
            <a:r>
              <a:rPr lang="cs-CZ" sz="1000" b="1" dirty="0"/>
              <a:t> – </a:t>
            </a:r>
            <a:r>
              <a:rPr lang="cs-CZ" sz="1000" b="1" dirty="0" err="1"/>
              <a:t>dense</a:t>
            </a:r>
            <a:r>
              <a:rPr lang="cs-CZ" sz="1000" b="1" dirty="0"/>
              <a:t> </a:t>
            </a:r>
            <a:r>
              <a:rPr lang="cs-CZ" sz="1000" b="1" dirty="0" err="1"/>
              <a:t>small</a:t>
            </a:r>
            <a:r>
              <a:rPr lang="cs-CZ" sz="1000" b="1" dirty="0"/>
              <a:t> </a:t>
            </a:r>
            <a:r>
              <a:rPr lang="cs-CZ" sz="1000" b="1" dirty="0" err="1"/>
              <a:t>granular</a:t>
            </a:r>
            <a:r>
              <a:rPr lang="cs-CZ" sz="1000" b="1" dirty="0"/>
              <a:t> </a:t>
            </a:r>
            <a:r>
              <a:rPr lang="cs-CZ" sz="1000" b="1" dirty="0" err="1"/>
              <a:t>cells</a:t>
            </a:r>
            <a:endParaRPr lang="cs-CZ" sz="1000" b="1" dirty="0"/>
          </a:p>
          <a:p>
            <a:pPr lvl="1">
              <a:buSzPct val="50000"/>
              <a:buFont typeface="Courier New" panose="02070309020205020404" pitchFamily="49" charset="0"/>
              <a:buChar char="o"/>
            </a:pPr>
            <a:r>
              <a:rPr lang="cs-CZ" sz="1000" b="1" dirty="0" err="1"/>
              <a:t>molecular</a:t>
            </a:r>
            <a:r>
              <a:rPr lang="cs-CZ" sz="1000" b="1" dirty="0"/>
              <a:t> – </a:t>
            </a:r>
            <a:r>
              <a:rPr lang="cs-CZ" sz="1000" b="1" dirty="0" err="1"/>
              <a:t>stelate</a:t>
            </a:r>
            <a:r>
              <a:rPr lang="cs-CZ" sz="1000" b="1" dirty="0"/>
              <a:t> and basket </a:t>
            </a:r>
            <a:r>
              <a:rPr lang="cs-CZ" sz="1000" b="1" dirty="0" err="1"/>
              <a:t>cells</a:t>
            </a:r>
            <a:endParaRPr lang="cs-CZ" sz="800" b="1" dirty="0"/>
          </a:p>
        </p:txBody>
      </p:sp>
      <p:sp>
        <p:nvSpPr>
          <p:cNvPr id="13" name="TextovéPole 12">
            <a:extLst>
              <a:ext uri="{FF2B5EF4-FFF2-40B4-BE49-F238E27FC236}">
                <a16:creationId xmlns:a16="http://schemas.microsoft.com/office/drawing/2014/main" id="{79A49F80-EC27-475C-BB31-B9072D40057F}"/>
              </a:ext>
            </a:extLst>
          </p:cNvPr>
          <p:cNvSpPr txBox="1"/>
          <p:nvPr/>
        </p:nvSpPr>
        <p:spPr>
          <a:xfrm>
            <a:off x="7642071" y="5940854"/>
            <a:ext cx="2943225" cy="253916"/>
          </a:xfrm>
          <a:prstGeom prst="rect">
            <a:avLst/>
          </a:prstGeom>
          <a:noFill/>
        </p:spPr>
        <p:txBody>
          <a:bodyPr wrap="square" rtlCol="0">
            <a:spAutoFit/>
          </a:bodyPr>
          <a:lstStyle/>
          <a:p>
            <a:r>
              <a:rPr lang="cs-CZ" sz="1050" dirty="0" err="1"/>
              <a:t>Scott</a:t>
            </a:r>
            <a:r>
              <a:rPr lang="cs-CZ" sz="1050" dirty="0"/>
              <a:t> Gilbert. </a:t>
            </a:r>
            <a:r>
              <a:rPr lang="cs-CZ" sz="1050" dirty="0" err="1"/>
              <a:t>Developmental</a:t>
            </a:r>
            <a:r>
              <a:rPr lang="cs-CZ" sz="1050" dirty="0"/>
              <a:t> Biology 10th </a:t>
            </a:r>
            <a:r>
              <a:rPr lang="cs-CZ" sz="1050" dirty="0" err="1"/>
              <a:t>edition</a:t>
            </a:r>
            <a:endParaRPr lang="cs-CZ" sz="1050" dirty="0"/>
          </a:p>
        </p:txBody>
      </p:sp>
    </p:spTree>
    <p:extLst>
      <p:ext uri="{BB962C8B-B14F-4D97-AF65-F5344CB8AC3E}">
        <p14:creationId xmlns:p14="http://schemas.microsoft.com/office/powerpoint/2010/main" val="67994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08AC07C-B4FC-48A1-8D38-149CBD6ABDA6}"/>
              </a:ext>
            </a:extLst>
          </p:cNvPr>
          <p:cNvSpPr>
            <a:spLocks noGrp="1"/>
          </p:cNvSpPr>
          <p:nvPr>
            <p:ph type="title"/>
          </p:nvPr>
        </p:nvSpPr>
        <p:spPr/>
        <p:txBody>
          <a:bodyPr/>
          <a:lstStyle/>
          <a:p>
            <a:r>
              <a:rPr lang="cs-CZ" dirty="0" err="1"/>
              <a:t>Developmental</a:t>
            </a:r>
            <a:r>
              <a:rPr lang="cs-CZ" dirty="0"/>
              <a:t> </a:t>
            </a:r>
            <a:r>
              <a:rPr lang="cs-CZ" dirty="0" err="1"/>
              <a:t>defects</a:t>
            </a:r>
            <a:r>
              <a:rPr lang="cs-CZ" dirty="0"/>
              <a:t> </a:t>
            </a:r>
            <a:r>
              <a:rPr lang="cs-CZ" dirty="0" err="1"/>
              <a:t>of</a:t>
            </a:r>
            <a:r>
              <a:rPr lang="cs-CZ" dirty="0"/>
              <a:t> brain</a:t>
            </a:r>
            <a:endParaRPr lang="en-US" dirty="0"/>
          </a:p>
        </p:txBody>
      </p:sp>
      <p:sp>
        <p:nvSpPr>
          <p:cNvPr id="5" name="Zástupný symbol pro číslo snímku 4">
            <a:extLst>
              <a:ext uri="{FF2B5EF4-FFF2-40B4-BE49-F238E27FC236}">
                <a16:creationId xmlns:a16="http://schemas.microsoft.com/office/drawing/2014/main" id="{E12C82B5-7179-460E-97FD-349830C444CD}"/>
              </a:ext>
            </a:extLst>
          </p:cNvPr>
          <p:cNvSpPr>
            <a:spLocks noGrp="1"/>
          </p:cNvSpPr>
          <p:nvPr>
            <p:ph type="sldNum" sz="quarter" idx="12"/>
          </p:nvPr>
        </p:nvSpPr>
        <p:spPr/>
        <p:txBody>
          <a:bodyPr/>
          <a:lstStyle/>
          <a:p>
            <a:fld id="{452BC3EA-E2EC-40AA-BF67-C4C476FA0C99}" type="slidenum">
              <a:rPr lang="cs-CZ" smtClean="0"/>
              <a:t>24</a:t>
            </a:fld>
            <a:endParaRPr lang="cs-CZ"/>
          </a:p>
        </p:txBody>
      </p:sp>
      <p:sp>
        <p:nvSpPr>
          <p:cNvPr id="6" name="Zástupný obsah 2">
            <a:extLst>
              <a:ext uri="{FF2B5EF4-FFF2-40B4-BE49-F238E27FC236}">
                <a16:creationId xmlns:a16="http://schemas.microsoft.com/office/drawing/2014/main" id="{9E386BB5-9781-45BC-9E50-C4124153005D}"/>
              </a:ext>
            </a:extLst>
          </p:cNvPr>
          <p:cNvSpPr txBox="1">
            <a:spLocks/>
          </p:cNvSpPr>
          <p:nvPr/>
        </p:nvSpPr>
        <p:spPr>
          <a:xfrm>
            <a:off x="923764" y="1845508"/>
            <a:ext cx="5080000" cy="107943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Macrocephaly</a:t>
            </a:r>
            <a:endParaRPr lang="cs-CZ" sz="1600" b="1" dirty="0"/>
          </a:p>
          <a:p>
            <a:pPr lvl="1">
              <a:buSzPct val="50000"/>
              <a:buFont typeface="Courier New" panose="02070309020205020404" pitchFamily="49" charset="0"/>
              <a:buChar char="o"/>
            </a:pPr>
            <a:r>
              <a:rPr lang="cs-CZ" sz="1400" dirty="0" err="1"/>
              <a:t>Expansion</a:t>
            </a:r>
            <a:r>
              <a:rPr lang="cs-CZ" sz="1400" dirty="0"/>
              <a:t> </a:t>
            </a:r>
            <a:r>
              <a:rPr lang="cs-CZ" sz="1400" dirty="0" err="1"/>
              <a:t>of</a:t>
            </a:r>
            <a:r>
              <a:rPr lang="cs-CZ" sz="1400" dirty="0"/>
              <a:t> </a:t>
            </a:r>
            <a:r>
              <a:rPr lang="cs-CZ" sz="1400" dirty="0" err="1"/>
              <a:t>individual</a:t>
            </a:r>
            <a:r>
              <a:rPr lang="cs-CZ" sz="1400" dirty="0"/>
              <a:t> brain </a:t>
            </a:r>
            <a:r>
              <a:rPr lang="cs-CZ" sz="1400" dirty="0" err="1"/>
              <a:t>regions</a:t>
            </a:r>
            <a:endParaRPr lang="cs-CZ" sz="1400" dirty="0"/>
          </a:p>
          <a:p>
            <a:pPr lvl="1">
              <a:buSzPct val="50000"/>
              <a:buFont typeface="Courier New" panose="02070309020205020404" pitchFamily="49" charset="0"/>
              <a:buChar char="o"/>
            </a:pPr>
            <a:r>
              <a:rPr lang="cs-CZ" sz="1400" dirty="0"/>
              <a:t>Major cause – </a:t>
            </a:r>
            <a:r>
              <a:rPr lang="cs-CZ" sz="1400" dirty="0" err="1"/>
              <a:t>enhanced</a:t>
            </a:r>
            <a:r>
              <a:rPr lang="cs-CZ" sz="1400" dirty="0"/>
              <a:t> </a:t>
            </a:r>
            <a:r>
              <a:rPr lang="cs-CZ" sz="1400" dirty="0" err="1"/>
              <a:t>proliferation</a:t>
            </a:r>
            <a:r>
              <a:rPr lang="cs-CZ" sz="1400" dirty="0"/>
              <a:t> </a:t>
            </a:r>
            <a:r>
              <a:rPr lang="cs-CZ" sz="1400" dirty="0" err="1"/>
              <a:t>of</a:t>
            </a:r>
            <a:r>
              <a:rPr lang="cs-CZ" sz="1400" dirty="0"/>
              <a:t> </a:t>
            </a:r>
            <a:r>
              <a:rPr lang="cs-CZ" sz="1400" dirty="0" err="1"/>
              <a:t>neurons</a:t>
            </a:r>
            <a:r>
              <a:rPr lang="cs-CZ" sz="1400" dirty="0"/>
              <a:t> and </a:t>
            </a:r>
            <a:r>
              <a:rPr lang="cs-CZ" sz="1400" dirty="0" err="1"/>
              <a:t>glial</a:t>
            </a:r>
            <a:r>
              <a:rPr lang="cs-CZ" sz="1400" dirty="0"/>
              <a:t> </a:t>
            </a:r>
            <a:r>
              <a:rPr lang="cs-CZ" sz="1400" dirty="0" err="1"/>
              <a:t>cells</a:t>
            </a:r>
            <a:endParaRPr lang="cs-CZ" sz="800" dirty="0"/>
          </a:p>
        </p:txBody>
      </p:sp>
      <p:sp>
        <p:nvSpPr>
          <p:cNvPr id="7" name="Zástupný obsah 2">
            <a:extLst>
              <a:ext uri="{FF2B5EF4-FFF2-40B4-BE49-F238E27FC236}">
                <a16:creationId xmlns:a16="http://schemas.microsoft.com/office/drawing/2014/main" id="{10B6FD03-3BDA-4340-BE68-484D18F443E0}"/>
              </a:ext>
            </a:extLst>
          </p:cNvPr>
          <p:cNvSpPr txBox="1">
            <a:spLocks/>
          </p:cNvSpPr>
          <p:nvPr/>
        </p:nvSpPr>
        <p:spPr>
          <a:xfrm>
            <a:off x="923764" y="3679371"/>
            <a:ext cx="5172236" cy="159282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Hydrocephaly</a:t>
            </a:r>
            <a:endParaRPr lang="cs-CZ" sz="1600" b="1" dirty="0"/>
          </a:p>
          <a:p>
            <a:pPr lvl="1">
              <a:buSzPct val="50000"/>
              <a:buFont typeface="Courier New" panose="02070309020205020404" pitchFamily="49" charset="0"/>
              <a:buChar char="o"/>
            </a:pPr>
            <a:r>
              <a:rPr lang="cs-CZ" sz="1400" dirty="0" err="1"/>
              <a:t>Higher</a:t>
            </a:r>
            <a:r>
              <a:rPr lang="cs-CZ" sz="1400" dirty="0"/>
              <a:t> </a:t>
            </a:r>
            <a:r>
              <a:rPr lang="cs-CZ" sz="1400" dirty="0" err="1"/>
              <a:t>production</a:t>
            </a:r>
            <a:r>
              <a:rPr lang="cs-CZ" sz="1400" dirty="0"/>
              <a:t> and </a:t>
            </a:r>
            <a:r>
              <a:rPr lang="cs-CZ" sz="1400" dirty="0" err="1"/>
              <a:t>accumulation</a:t>
            </a:r>
            <a:r>
              <a:rPr lang="cs-CZ" sz="1400" dirty="0"/>
              <a:t> </a:t>
            </a:r>
            <a:r>
              <a:rPr lang="cs-CZ" sz="1400" dirty="0" err="1"/>
              <a:t>of</a:t>
            </a:r>
            <a:r>
              <a:rPr lang="cs-CZ" sz="1400" dirty="0"/>
              <a:t> </a:t>
            </a:r>
            <a:r>
              <a:rPr lang="cs-CZ" sz="1400" dirty="0" err="1"/>
              <a:t>cerebrospinal</a:t>
            </a:r>
            <a:r>
              <a:rPr lang="cs-CZ" sz="1400" dirty="0"/>
              <a:t> fluid in brain, </a:t>
            </a:r>
            <a:r>
              <a:rPr lang="cs-CZ" sz="1400" dirty="0" err="1"/>
              <a:t>often</a:t>
            </a:r>
            <a:r>
              <a:rPr lang="cs-CZ" sz="1400" dirty="0"/>
              <a:t> </a:t>
            </a:r>
            <a:r>
              <a:rPr lang="cs-CZ" sz="1400" dirty="0" err="1"/>
              <a:t>caused</a:t>
            </a:r>
            <a:r>
              <a:rPr lang="cs-CZ" sz="1400" dirty="0"/>
              <a:t> by </a:t>
            </a:r>
            <a:r>
              <a:rPr lang="cs-CZ" sz="1400" dirty="0" err="1"/>
              <a:t>altered</a:t>
            </a:r>
            <a:r>
              <a:rPr lang="cs-CZ" sz="1400" dirty="0"/>
              <a:t> </a:t>
            </a:r>
            <a:r>
              <a:rPr lang="cs-CZ" sz="1400" dirty="0" err="1"/>
              <a:t>connection</a:t>
            </a:r>
            <a:r>
              <a:rPr lang="cs-CZ" sz="1400" dirty="0"/>
              <a:t> </a:t>
            </a:r>
            <a:r>
              <a:rPr lang="cs-CZ" sz="1400" dirty="0" err="1"/>
              <a:t>between</a:t>
            </a:r>
            <a:r>
              <a:rPr lang="cs-CZ" sz="1400" dirty="0"/>
              <a:t> </a:t>
            </a:r>
            <a:r>
              <a:rPr lang="cs-CZ" sz="1400" dirty="0" err="1"/>
              <a:t>ventricles</a:t>
            </a:r>
            <a:endParaRPr lang="cs-CZ" sz="1400" dirty="0"/>
          </a:p>
          <a:p>
            <a:pPr lvl="1">
              <a:buSzPct val="50000"/>
              <a:buFont typeface="Courier New" panose="02070309020205020404" pitchFamily="49" charset="0"/>
              <a:buChar char="o"/>
            </a:pPr>
            <a:r>
              <a:rPr lang="cs-CZ" sz="1400" dirty="0" err="1"/>
              <a:t>Enlarged</a:t>
            </a:r>
            <a:r>
              <a:rPr lang="cs-CZ" sz="1400" dirty="0"/>
              <a:t> </a:t>
            </a:r>
            <a:r>
              <a:rPr lang="cs-CZ" sz="1400" dirty="0" err="1"/>
              <a:t>ventricles</a:t>
            </a:r>
            <a:r>
              <a:rPr lang="cs-CZ" sz="1400" dirty="0"/>
              <a:t> cause </a:t>
            </a:r>
            <a:r>
              <a:rPr lang="cs-CZ" sz="1400" dirty="0" err="1"/>
              <a:t>higher</a:t>
            </a:r>
            <a:r>
              <a:rPr lang="cs-CZ" sz="1400" dirty="0"/>
              <a:t> </a:t>
            </a:r>
            <a:r>
              <a:rPr lang="cs-CZ" sz="1400" dirty="0" err="1"/>
              <a:t>pressure</a:t>
            </a:r>
            <a:r>
              <a:rPr lang="cs-CZ" sz="1400" dirty="0"/>
              <a:t> in brain</a:t>
            </a:r>
          </a:p>
          <a:p>
            <a:pPr lvl="1">
              <a:buSzPct val="50000"/>
              <a:buFont typeface="Courier New" panose="02070309020205020404" pitchFamily="49" charset="0"/>
              <a:buChar char="o"/>
            </a:pPr>
            <a:r>
              <a:rPr lang="cs-CZ" sz="1400" dirty="0" err="1"/>
              <a:t>lead</a:t>
            </a:r>
            <a:r>
              <a:rPr lang="cs-CZ" sz="1400" dirty="0"/>
              <a:t> to </a:t>
            </a:r>
            <a:r>
              <a:rPr lang="cs-CZ" sz="1400" dirty="0" err="1"/>
              <a:t>headache</a:t>
            </a:r>
            <a:r>
              <a:rPr lang="cs-CZ" sz="1400" dirty="0"/>
              <a:t>, </a:t>
            </a:r>
            <a:r>
              <a:rPr lang="cs-CZ" sz="1400" dirty="0" err="1"/>
              <a:t>problems</a:t>
            </a:r>
            <a:r>
              <a:rPr lang="cs-CZ" sz="1400" dirty="0"/>
              <a:t> </a:t>
            </a:r>
            <a:r>
              <a:rPr lang="cs-CZ" sz="1400" dirty="0" err="1"/>
              <a:t>with</a:t>
            </a:r>
            <a:r>
              <a:rPr lang="cs-CZ" sz="1400" dirty="0"/>
              <a:t> balance, double vision, </a:t>
            </a:r>
            <a:r>
              <a:rPr lang="cs-CZ" sz="1400" dirty="0" err="1"/>
              <a:t>mental</a:t>
            </a:r>
            <a:r>
              <a:rPr lang="cs-CZ" sz="1400" dirty="0"/>
              <a:t> </a:t>
            </a:r>
            <a:r>
              <a:rPr lang="cs-CZ" sz="1400" dirty="0" err="1"/>
              <a:t>changes</a:t>
            </a:r>
            <a:endParaRPr lang="cs-CZ" sz="1400" dirty="0"/>
          </a:p>
        </p:txBody>
      </p:sp>
      <p:pic>
        <p:nvPicPr>
          <p:cNvPr id="8" name="Obrázek 7">
            <a:extLst>
              <a:ext uri="{FF2B5EF4-FFF2-40B4-BE49-F238E27FC236}">
                <a16:creationId xmlns:a16="http://schemas.microsoft.com/office/drawing/2014/main" id="{82E1F13F-786E-41B4-B71E-DA3F00837D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1205" y="1880686"/>
            <a:ext cx="2419350" cy="1895475"/>
          </a:xfrm>
          <a:prstGeom prst="rect">
            <a:avLst/>
          </a:prstGeom>
        </p:spPr>
      </p:pic>
      <p:pic>
        <p:nvPicPr>
          <p:cNvPr id="10" name="Obrázek 9">
            <a:extLst>
              <a:ext uri="{FF2B5EF4-FFF2-40B4-BE49-F238E27FC236}">
                <a16:creationId xmlns:a16="http://schemas.microsoft.com/office/drawing/2014/main" id="{B2DE0A87-0D04-4F05-8273-296C64CB0E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1920" y="4115707"/>
            <a:ext cx="3911282" cy="2004532"/>
          </a:xfrm>
          <a:prstGeom prst="rect">
            <a:avLst/>
          </a:prstGeom>
        </p:spPr>
      </p:pic>
    </p:spTree>
    <p:extLst>
      <p:ext uri="{BB962C8B-B14F-4D97-AF65-F5344CB8AC3E}">
        <p14:creationId xmlns:p14="http://schemas.microsoft.com/office/powerpoint/2010/main" val="77085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Obrázek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66988" y="579439"/>
            <a:ext cx="7034212" cy="573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6" name="Picture 6" descr="mouse brain atlas section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2063" y="561975"/>
            <a:ext cx="7105650"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ovéPole 5"/>
          <p:cNvSpPr txBox="1">
            <a:spLocks noChangeArrowheads="1"/>
          </p:cNvSpPr>
          <p:nvPr/>
        </p:nvSpPr>
        <p:spPr bwMode="auto">
          <a:xfrm>
            <a:off x="1682750" y="115888"/>
            <a:ext cx="8778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18"/>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18"/>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18"/>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18"/>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18"/>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18"/>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18"/>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18"/>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18"/>
              </a:defRPr>
            </a:lvl9pPr>
          </a:lstStyle>
          <a:p>
            <a:pPr>
              <a:lnSpc>
                <a:spcPct val="100000"/>
              </a:lnSpc>
              <a:spcBef>
                <a:spcPct val="0"/>
              </a:spcBef>
              <a:buClrTx/>
              <a:buFontTx/>
              <a:buNone/>
            </a:pPr>
            <a:r>
              <a:rPr lang="cs-CZ" altLang="cs-CZ" sz="1800">
                <a:latin typeface="Arial" panose="020B0604020202020204" pitchFamily="34" charset="0"/>
              </a:rPr>
              <a:t>mouse</a:t>
            </a:r>
          </a:p>
          <a:p>
            <a:pPr>
              <a:lnSpc>
                <a:spcPct val="100000"/>
              </a:lnSpc>
              <a:spcBef>
                <a:spcPct val="0"/>
              </a:spcBef>
              <a:buClrTx/>
              <a:buFontTx/>
              <a:buNone/>
            </a:pPr>
            <a:r>
              <a:rPr lang="cs-CZ" altLang="cs-CZ" sz="1800">
                <a:latin typeface="Arial" panose="020B0604020202020204" pitchFamily="34" charset="0"/>
              </a:rPr>
              <a:t>E12</a:t>
            </a:r>
          </a:p>
        </p:txBody>
      </p:sp>
    </p:spTree>
    <p:extLst>
      <p:ext uri="{BB962C8B-B14F-4D97-AF65-F5344CB8AC3E}">
        <p14:creationId xmlns:p14="http://schemas.microsoft.com/office/powerpoint/2010/main" val="1553635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07526"/>
                                        </p:tgtEl>
                                        <p:attrNameLst>
                                          <p:attrName>style.visibility</p:attrName>
                                        </p:attrNameLst>
                                      </p:cBhvr>
                                      <p:to>
                                        <p:strVal val="visible"/>
                                      </p:to>
                                    </p:set>
                                    <p:animEffect transition="in" filter="fade">
                                      <p:cBhvr>
                                        <p:cTn id="7" dur="1000"/>
                                        <p:tgtEl>
                                          <p:spTgt spid="107526"/>
                                        </p:tgtEl>
                                      </p:cBhvr>
                                    </p:animEffect>
                                    <p:anim calcmode="lin" valueType="num">
                                      <p:cBhvr>
                                        <p:cTn id="8" dur="1000" fill="hold"/>
                                        <p:tgtEl>
                                          <p:spTgt spid="107526"/>
                                        </p:tgtEl>
                                        <p:attrNameLst>
                                          <p:attrName>ppt_x</p:attrName>
                                        </p:attrNameLst>
                                      </p:cBhvr>
                                      <p:tavLst>
                                        <p:tav tm="0">
                                          <p:val>
                                            <p:strVal val="#ppt_x"/>
                                          </p:val>
                                        </p:tav>
                                        <p:tav tm="100000">
                                          <p:val>
                                            <p:strVal val="#ppt_x"/>
                                          </p:val>
                                        </p:tav>
                                      </p:tavLst>
                                    </p:anim>
                                    <p:anim calcmode="lin" valueType="num">
                                      <p:cBhvr>
                                        <p:cTn id="9" dur="1000" fill="hold"/>
                                        <p:tgtEl>
                                          <p:spTgt spid="1075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Obrázek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5914" y="981075"/>
            <a:ext cx="6192837" cy="539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Přímá spojnice 3"/>
          <p:cNvCxnSpPr/>
          <p:nvPr/>
        </p:nvCxnSpPr>
        <p:spPr>
          <a:xfrm flipV="1">
            <a:off x="2495551" y="3573464"/>
            <a:ext cx="1008063" cy="714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964" name="TextovéPole 4"/>
          <p:cNvSpPr txBox="1">
            <a:spLocks noChangeArrowheads="1"/>
          </p:cNvSpPr>
          <p:nvPr/>
        </p:nvSpPr>
        <p:spPr bwMode="auto">
          <a:xfrm>
            <a:off x="1435100" y="3679825"/>
            <a:ext cx="1428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18"/>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18"/>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18"/>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18"/>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18"/>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18"/>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18"/>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18"/>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18"/>
              </a:defRPr>
            </a:lvl9pPr>
          </a:lstStyle>
          <a:p>
            <a:pPr>
              <a:lnSpc>
                <a:spcPct val="100000"/>
              </a:lnSpc>
              <a:spcBef>
                <a:spcPct val="0"/>
              </a:spcBef>
              <a:buClrTx/>
              <a:buFontTx/>
              <a:buNone/>
            </a:pPr>
            <a:r>
              <a:rPr lang="cs-CZ" altLang="cs-CZ" sz="1800">
                <a:latin typeface="Arial" panose="020B0604020202020204" pitchFamily="34" charset="0"/>
              </a:rPr>
              <a:t>Nasal cavity</a:t>
            </a:r>
          </a:p>
        </p:txBody>
      </p:sp>
      <p:cxnSp>
        <p:nvCxnSpPr>
          <p:cNvPr id="6" name="Přímá spojnice 5"/>
          <p:cNvCxnSpPr/>
          <p:nvPr/>
        </p:nvCxnSpPr>
        <p:spPr>
          <a:xfrm flipV="1">
            <a:off x="2640013" y="1700213"/>
            <a:ext cx="1511300" cy="1444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966" name="TextovéPole 7"/>
          <p:cNvSpPr txBox="1">
            <a:spLocks noChangeArrowheads="1"/>
          </p:cNvSpPr>
          <p:nvPr/>
        </p:nvSpPr>
        <p:spPr bwMode="auto">
          <a:xfrm>
            <a:off x="1631951" y="1628775"/>
            <a:ext cx="110807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18"/>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18"/>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18"/>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18"/>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18"/>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18"/>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18"/>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18"/>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18"/>
              </a:defRPr>
            </a:lvl9pPr>
          </a:lstStyle>
          <a:p>
            <a:pPr>
              <a:lnSpc>
                <a:spcPct val="100000"/>
              </a:lnSpc>
              <a:spcBef>
                <a:spcPct val="0"/>
              </a:spcBef>
              <a:buClrTx/>
              <a:buFontTx/>
              <a:buNone/>
            </a:pPr>
            <a:r>
              <a:rPr lang="cs-CZ" altLang="cs-CZ" sz="1800">
                <a:latin typeface="Arial" panose="020B0604020202020204" pitchFamily="34" charset="0"/>
              </a:rPr>
              <a:t>Lateral </a:t>
            </a:r>
          </a:p>
          <a:p>
            <a:pPr>
              <a:lnSpc>
                <a:spcPct val="100000"/>
              </a:lnSpc>
              <a:spcBef>
                <a:spcPct val="0"/>
              </a:spcBef>
              <a:buClrTx/>
              <a:buFontTx/>
              <a:buNone/>
            </a:pPr>
            <a:r>
              <a:rPr lang="cs-CZ" altLang="cs-CZ" sz="1800">
                <a:latin typeface="Arial" panose="020B0604020202020204" pitchFamily="34" charset="0"/>
              </a:rPr>
              <a:t>Ventricle</a:t>
            </a:r>
          </a:p>
          <a:p>
            <a:pPr>
              <a:lnSpc>
                <a:spcPct val="100000"/>
              </a:lnSpc>
              <a:spcBef>
                <a:spcPct val="0"/>
              </a:spcBef>
              <a:buClrTx/>
              <a:buFontTx/>
              <a:buNone/>
            </a:pPr>
            <a:r>
              <a:rPr lang="cs-CZ" altLang="cs-CZ" sz="1800">
                <a:latin typeface="Arial" panose="020B0604020202020204" pitchFamily="34" charset="0"/>
              </a:rPr>
              <a:t>Septum</a:t>
            </a:r>
          </a:p>
          <a:p>
            <a:pPr>
              <a:lnSpc>
                <a:spcPct val="100000"/>
              </a:lnSpc>
              <a:spcBef>
                <a:spcPct val="0"/>
              </a:spcBef>
              <a:buClrTx/>
              <a:buFontTx/>
              <a:buNone/>
            </a:pPr>
            <a:endParaRPr lang="cs-CZ" altLang="cs-CZ" sz="1800">
              <a:latin typeface="Arial" panose="020B0604020202020204" pitchFamily="34" charset="0"/>
            </a:endParaRPr>
          </a:p>
          <a:p>
            <a:pPr>
              <a:lnSpc>
                <a:spcPct val="100000"/>
              </a:lnSpc>
              <a:spcBef>
                <a:spcPct val="0"/>
              </a:spcBef>
              <a:buClrTx/>
              <a:buFontTx/>
              <a:buNone/>
            </a:pPr>
            <a:r>
              <a:rPr lang="cs-CZ" altLang="cs-CZ" sz="1800">
                <a:latin typeface="Arial" panose="020B0604020202020204" pitchFamily="34" charset="0"/>
              </a:rPr>
              <a:t>Olfactory</a:t>
            </a:r>
          </a:p>
          <a:p>
            <a:pPr>
              <a:lnSpc>
                <a:spcPct val="100000"/>
              </a:lnSpc>
              <a:spcBef>
                <a:spcPct val="0"/>
              </a:spcBef>
              <a:buClrTx/>
              <a:buFontTx/>
              <a:buNone/>
            </a:pPr>
            <a:r>
              <a:rPr lang="cs-CZ" altLang="cs-CZ" sz="1800">
                <a:latin typeface="Arial" panose="020B0604020202020204" pitchFamily="34" charset="0"/>
              </a:rPr>
              <a:t>bulb</a:t>
            </a:r>
          </a:p>
        </p:txBody>
      </p:sp>
      <p:cxnSp>
        <p:nvCxnSpPr>
          <p:cNvPr id="11" name="Přímá spojnice 10"/>
          <p:cNvCxnSpPr/>
          <p:nvPr/>
        </p:nvCxnSpPr>
        <p:spPr>
          <a:xfrm>
            <a:off x="2640013" y="1243013"/>
            <a:ext cx="1511300" cy="1063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968" name="TextovéPole 12"/>
          <p:cNvSpPr txBox="1">
            <a:spLocks noChangeArrowheads="1"/>
          </p:cNvSpPr>
          <p:nvPr/>
        </p:nvSpPr>
        <p:spPr bwMode="auto">
          <a:xfrm>
            <a:off x="1631950" y="806450"/>
            <a:ext cx="10683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18"/>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18"/>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18"/>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18"/>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18"/>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18"/>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18"/>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18"/>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18"/>
              </a:defRPr>
            </a:lvl9pPr>
          </a:lstStyle>
          <a:p>
            <a:pPr>
              <a:lnSpc>
                <a:spcPct val="100000"/>
              </a:lnSpc>
              <a:spcBef>
                <a:spcPct val="0"/>
              </a:spcBef>
              <a:buClrTx/>
              <a:buFontTx/>
              <a:buNone/>
            </a:pPr>
            <a:r>
              <a:rPr lang="cs-CZ" altLang="cs-CZ" sz="1800">
                <a:latin typeface="Arial" panose="020B0604020202020204" pitchFamily="34" charset="0"/>
              </a:rPr>
              <a:t>Cerebral</a:t>
            </a:r>
          </a:p>
          <a:p>
            <a:pPr>
              <a:lnSpc>
                <a:spcPct val="100000"/>
              </a:lnSpc>
              <a:spcBef>
                <a:spcPct val="0"/>
              </a:spcBef>
              <a:buClrTx/>
              <a:buFontTx/>
              <a:buNone/>
            </a:pPr>
            <a:r>
              <a:rPr lang="cs-CZ" altLang="cs-CZ" sz="1800">
                <a:latin typeface="Arial" panose="020B0604020202020204" pitchFamily="34" charset="0"/>
              </a:rPr>
              <a:t>cortex</a:t>
            </a:r>
          </a:p>
        </p:txBody>
      </p:sp>
      <p:cxnSp>
        <p:nvCxnSpPr>
          <p:cNvPr id="14" name="Přímá spojnice 13"/>
          <p:cNvCxnSpPr/>
          <p:nvPr/>
        </p:nvCxnSpPr>
        <p:spPr>
          <a:xfrm flipV="1">
            <a:off x="2640014" y="2282825"/>
            <a:ext cx="1997075" cy="1031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Přímá spojnice 15"/>
          <p:cNvCxnSpPr/>
          <p:nvPr/>
        </p:nvCxnSpPr>
        <p:spPr>
          <a:xfrm flipV="1">
            <a:off x="2674939" y="2725738"/>
            <a:ext cx="1584325" cy="1254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Přímá spojnice 20"/>
          <p:cNvCxnSpPr/>
          <p:nvPr/>
        </p:nvCxnSpPr>
        <p:spPr>
          <a:xfrm flipH="1">
            <a:off x="5789613" y="709614"/>
            <a:ext cx="19050" cy="17430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972" name="TextovéPole 22"/>
          <p:cNvSpPr txBox="1">
            <a:spLocks noChangeArrowheads="1"/>
          </p:cNvSpPr>
          <p:nvPr/>
        </p:nvSpPr>
        <p:spPr bwMode="auto">
          <a:xfrm>
            <a:off x="3670300" y="285750"/>
            <a:ext cx="5784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18"/>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18"/>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18"/>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18"/>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18"/>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18"/>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18"/>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18"/>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18"/>
              </a:defRPr>
            </a:lvl9pPr>
          </a:lstStyle>
          <a:p>
            <a:pPr>
              <a:lnSpc>
                <a:spcPct val="100000"/>
              </a:lnSpc>
              <a:spcBef>
                <a:spcPct val="0"/>
              </a:spcBef>
              <a:buClrTx/>
              <a:buFontTx/>
              <a:buNone/>
            </a:pPr>
            <a:r>
              <a:rPr lang="cs-CZ" altLang="cs-CZ" sz="1800">
                <a:latin typeface="Arial" panose="020B0604020202020204" pitchFamily="34" charset="0"/>
              </a:rPr>
              <a:t>Hypothalamus   Thalamus  Midbrain  Aquaduct of sylvii</a:t>
            </a:r>
          </a:p>
        </p:txBody>
      </p:sp>
      <p:cxnSp>
        <p:nvCxnSpPr>
          <p:cNvPr id="24" name="Přímá spojnice 23"/>
          <p:cNvCxnSpPr/>
          <p:nvPr/>
        </p:nvCxnSpPr>
        <p:spPr>
          <a:xfrm>
            <a:off x="4637089" y="723900"/>
            <a:ext cx="815975" cy="26368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Přímá spojnice 27"/>
          <p:cNvCxnSpPr/>
          <p:nvPr/>
        </p:nvCxnSpPr>
        <p:spPr>
          <a:xfrm flipH="1">
            <a:off x="6311900" y="723901"/>
            <a:ext cx="596900" cy="11096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Přímá spojnice 29"/>
          <p:cNvCxnSpPr/>
          <p:nvPr/>
        </p:nvCxnSpPr>
        <p:spPr>
          <a:xfrm>
            <a:off x="6908801" y="723901"/>
            <a:ext cx="771525" cy="904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Přímá spojnice 32"/>
          <p:cNvCxnSpPr/>
          <p:nvPr/>
        </p:nvCxnSpPr>
        <p:spPr>
          <a:xfrm flipH="1">
            <a:off x="7680325" y="723900"/>
            <a:ext cx="503238" cy="13604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Přímá spojnice 34"/>
          <p:cNvCxnSpPr/>
          <p:nvPr/>
        </p:nvCxnSpPr>
        <p:spPr>
          <a:xfrm>
            <a:off x="7294564" y="4797425"/>
            <a:ext cx="20415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978" name="TextovéPole 36"/>
          <p:cNvSpPr txBox="1">
            <a:spLocks noChangeArrowheads="1"/>
          </p:cNvSpPr>
          <p:nvPr/>
        </p:nvSpPr>
        <p:spPr bwMode="auto">
          <a:xfrm>
            <a:off x="9264650" y="4049714"/>
            <a:ext cx="14795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18"/>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18"/>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18"/>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18"/>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18"/>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18"/>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18"/>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18"/>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18"/>
              </a:defRPr>
            </a:lvl9pPr>
          </a:lstStyle>
          <a:p>
            <a:pPr>
              <a:lnSpc>
                <a:spcPct val="100000"/>
              </a:lnSpc>
              <a:spcBef>
                <a:spcPct val="0"/>
              </a:spcBef>
              <a:buClrTx/>
              <a:buFontTx/>
              <a:buNone/>
            </a:pPr>
            <a:r>
              <a:rPr lang="cs-CZ" altLang="cs-CZ" sz="1800">
                <a:latin typeface="Arial" panose="020B0604020202020204" pitchFamily="34" charset="0"/>
              </a:rPr>
              <a:t>Cerebellum</a:t>
            </a:r>
          </a:p>
          <a:p>
            <a:pPr>
              <a:lnSpc>
                <a:spcPct val="100000"/>
              </a:lnSpc>
              <a:spcBef>
                <a:spcPct val="0"/>
              </a:spcBef>
              <a:buClrTx/>
              <a:buFontTx/>
              <a:buNone/>
            </a:pPr>
            <a:endParaRPr lang="cs-CZ" altLang="cs-CZ" sz="1800">
              <a:latin typeface="Arial" panose="020B0604020202020204" pitchFamily="34" charset="0"/>
            </a:endParaRPr>
          </a:p>
          <a:p>
            <a:pPr>
              <a:lnSpc>
                <a:spcPct val="100000"/>
              </a:lnSpc>
              <a:spcBef>
                <a:spcPct val="0"/>
              </a:spcBef>
              <a:buClrTx/>
              <a:buFontTx/>
              <a:buNone/>
            </a:pPr>
            <a:r>
              <a:rPr lang="cs-CZ" altLang="cs-CZ" sz="1800">
                <a:latin typeface="Arial" panose="020B0604020202020204" pitchFamily="34" charset="0"/>
              </a:rPr>
              <a:t>Fourth </a:t>
            </a:r>
          </a:p>
          <a:p>
            <a:pPr>
              <a:lnSpc>
                <a:spcPct val="100000"/>
              </a:lnSpc>
              <a:spcBef>
                <a:spcPct val="0"/>
              </a:spcBef>
              <a:buClrTx/>
              <a:buFontTx/>
              <a:buNone/>
            </a:pPr>
            <a:r>
              <a:rPr lang="cs-CZ" altLang="cs-CZ" sz="1800">
                <a:latin typeface="Arial" panose="020B0604020202020204" pitchFamily="34" charset="0"/>
              </a:rPr>
              <a:t>Ventricle</a:t>
            </a:r>
          </a:p>
          <a:p>
            <a:pPr>
              <a:lnSpc>
                <a:spcPct val="100000"/>
              </a:lnSpc>
              <a:spcBef>
                <a:spcPct val="0"/>
              </a:spcBef>
              <a:buClrTx/>
              <a:buFontTx/>
              <a:buNone/>
            </a:pPr>
            <a:endParaRPr lang="cs-CZ" altLang="cs-CZ" sz="1800">
              <a:latin typeface="Arial" panose="020B0604020202020204" pitchFamily="34" charset="0"/>
            </a:endParaRPr>
          </a:p>
          <a:p>
            <a:pPr>
              <a:lnSpc>
                <a:spcPct val="100000"/>
              </a:lnSpc>
              <a:spcBef>
                <a:spcPct val="0"/>
              </a:spcBef>
              <a:buClrTx/>
              <a:buFontTx/>
              <a:buNone/>
            </a:pPr>
            <a:r>
              <a:rPr lang="cs-CZ" altLang="cs-CZ" sz="1800">
                <a:latin typeface="Arial" panose="020B0604020202020204" pitchFamily="34" charset="0"/>
              </a:rPr>
              <a:t>Choroid plex</a:t>
            </a:r>
          </a:p>
          <a:p>
            <a:pPr>
              <a:lnSpc>
                <a:spcPct val="100000"/>
              </a:lnSpc>
              <a:spcBef>
                <a:spcPct val="0"/>
              </a:spcBef>
              <a:buClrTx/>
              <a:buFontTx/>
              <a:buNone/>
            </a:pPr>
            <a:endParaRPr lang="cs-CZ" altLang="cs-CZ" sz="1800">
              <a:latin typeface="Arial" panose="020B0604020202020204" pitchFamily="34" charset="0"/>
            </a:endParaRPr>
          </a:p>
          <a:p>
            <a:pPr>
              <a:lnSpc>
                <a:spcPct val="100000"/>
              </a:lnSpc>
              <a:spcBef>
                <a:spcPct val="0"/>
              </a:spcBef>
              <a:buClrTx/>
              <a:buFontTx/>
              <a:buNone/>
            </a:pPr>
            <a:r>
              <a:rPr lang="cs-CZ" altLang="cs-CZ" sz="1800">
                <a:latin typeface="Arial" panose="020B0604020202020204" pitchFamily="34" charset="0"/>
              </a:rPr>
              <a:t>Myelenceph.</a:t>
            </a:r>
          </a:p>
        </p:txBody>
      </p:sp>
      <p:cxnSp>
        <p:nvCxnSpPr>
          <p:cNvPr id="40" name="Přímá spojnice 39"/>
          <p:cNvCxnSpPr/>
          <p:nvPr/>
        </p:nvCxnSpPr>
        <p:spPr>
          <a:xfrm flipV="1">
            <a:off x="7680326" y="4221163"/>
            <a:ext cx="1655763" cy="2159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Přímá spojnice 42"/>
          <p:cNvCxnSpPr/>
          <p:nvPr/>
        </p:nvCxnSpPr>
        <p:spPr>
          <a:xfrm>
            <a:off x="7751764" y="5157789"/>
            <a:ext cx="1584325" cy="3587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Přímá spojnice 45"/>
          <p:cNvCxnSpPr/>
          <p:nvPr/>
        </p:nvCxnSpPr>
        <p:spPr>
          <a:xfrm flipV="1">
            <a:off x="6848475" y="3608389"/>
            <a:ext cx="2343150" cy="4159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982" name="TextovéPole 49"/>
          <p:cNvSpPr txBox="1">
            <a:spLocks noChangeArrowheads="1"/>
          </p:cNvSpPr>
          <p:nvPr/>
        </p:nvSpPr>
        <p:spPr bwMode="auto">
          <a:xfrm>
            <a:off x="9264651" y="3409950"/>
            <a:ext cx="709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18"/>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18"/>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18"/>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18"/>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18"/>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18"/>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18"/>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18"/>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18"/>
              </a:defRPr>
            </a:lvl9pPr>
          </a:lstStyle>
          <a:p>
            <a:pPr>
              <a:lnSpc>
                <a:spcPct val="100000"/>
              </a:lnSpc>
              <a:spcBef>
                <a:spcPct val="0"/>
              </a:spcBef>
              <a:buClrTx/>
              <a:buFontTx/>
              <a:buNone/>
            </a:pPr>
            <a:r>
              <a:rPr lang="cs-CZ" altLang="cs-CZ" sz="1800">
                <a:latin typeface="Arial" panose="020B0604020202020204" pitchFamily="34" charset="0"/>
              </a:rPr>
              <a:t>Pons</a:t>
            </a:r>
          </a:p>
        </p:txBody>
      </p:sp>
      <p:cxnSp>
        <p:nvCxnSpPr>
          <p:cNvPr id="51" name="Přímá spojnice 50"/>
          <p:cNvCxnSpPr/>
          <p:nvPr/>
        </p:nvCxnSpPr>
        <p:spPr>
          <a:xfrm>
            <a:off x="6908800" y="5773738"/>
            <a:ext cx="2355850" cy="3921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Přímá spojnice 55"/>
          <p:cNvCxnSpPr/>
          <p:nvPr/>
        </p:nvCxnSpPr>
        <p:spPr>
          <a:xfrm>
            <a:off x="3467100" y="911226"/>
            <a:ext cx="1536700" cy="27416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985" name="TextovéPole 57"/>
          <p:cNvSpPr txBox="1">
            <a:spLocks noChangeArrowheads="1"/>
          </p:cNvSpPr>
          <p:nvPr/>
        </p:nvSpPr>
        <p:spPr bwMode="auto">
          <a:xfrm>
            <a:off x="2765425" y="609600"/>
            <a:ext cx="160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18"/>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18"/>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18"/>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18"/>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18"/>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18"/>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18"/>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18"/>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18"/>
              </a:defRPr>
            </a:lvl9pPr>
          </a:lstStyle>
          <a:p>
            <a:pPr>
              <a:lnSpc>
                <a:spcPct val="100000"/>
              </a:lnSpc>
              <a:spcBef>
                <a:spcPct val="0"/>
              </a:spcBef>
              <a:buClrTx/>
              <a:buFontTx/>
              <a:buNone/>
            </a:pPr>
            <a:r>
              <a:rPr lang="cs-CZ" altLang="cs-CZ" sz="1800">
                <a:latin typeface="Arial" panose="020B0604020202020204" pitchFamily="34" charset="0"/>
              </a:rPr>
              <a:t>Rathke pouch</a:t>
            </a:r>
          </a:p>
        </p:txBody>
      </p:sp>
      <p:sp>
        <p:nvSpPr>
          <p:cNvPr id="40986" name="TextovéPole 58"/>
          <p:cNvSpPr txBox="1">
            <a:spLocks noChangeArrowheads="1"/>
          </p:cNvSpPr>
          <p:nvPr/>
        </p:nvSpPr>
        <p:spPr bwMode="auto">
          <a:xfrm>
            <a:off x="1682750" y="115888"/>
            <a:ext cx="8778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18"/>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18"/>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18"/>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18"/>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18"/>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18"/>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18"/>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18"/>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18"/>
              </a:defRPr>
            </a:lvl9pPr>
          </a:lstStyle>
          <a:p>
            <a:pPr>
              <a:lnSpc>
                <a:spcPct val="100000"/>
              </a:lnSpc>
              <a:spcBef>
                <a:spcPct val="0"/>
              </a:spcBef>
              <a:buClrTx/>
              <a:buFontTx/>
              <a:buNone/>
            </a:pPr>
            <a:r>
              <a:rPr lang="cs-CZ" altLang="cs-CZ" sz="1800">
                <a:latin typeface="Arial" panose="020B0604020202020204" pitchFamily="34" charset="0"/>
              </a:rPr>
              <a:t>mouse</a:t>
            </a:r>
          </a:p>
          <a:p>
            <a:pPr>
              <a:lnSpc>
                <a:spcPct val="100000"/>
              </a:lnSpc>
              <a:spcBef>
                <a:spcPct val="0"/>
              </a:spcBef>
              <a:buClrTx/>
              <a:buFontTx/>
              <a:buNone/>
            </a:pPr>
            <a:r>
              <a:rPr lang="cs-CZ" altLang="cs-CZ" sz="1800">
                <a:latin typeface="Arial" panose="020B0604020202020204" pitchFamily="34" charset="0"/>
              </a:rPr>
              <a:t>E12</a:t>
            </a:r>
          </a:p>
        </p:txBody>
      </p:sp>
    </p:spTree>
    <p:extLst>
      <p:ext uri="{BB962C8B-B14F-4D97-AF65-F5344CB8AC3E}">
        <p14:creationId xmlns:p14="http://schemas.microsoft.com/office/powerpoint/2010/main" val="9165284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76923" y="159802"/>
            <a:ext cx="10058400" cy="1371600"/>
          </a:xfrm>
        </p:spPr>
        <p:txBody>
          <a:bodyPr/>
          <a:lstStyle/>
          <a:p>
            <a:r>
              <a:rPr lang="cs-CZ" dirty="0" err="1"/>
              <a:t>Development</a:t>
            </a:r>
            <a:r>
              <a:rPr lang="cs-CZ" dirty="0"/>
              <a:t> </a:t>
            </a:r>
            <a:r>
              <a:rPr lang="cs-CZ" dirty="0" err="1"/>
              <a:t>of</a:t>
            </a:r>
            <a:r>
              <a:rPr lang="cs-CZ" dirty="0"/>
              <a:t> </a:t>
            </a:r>
            <a:r>
              <a:rPr lang="cs-CZ" dirty="0" err="1"/>
              <a:t>spinal</a:t>
            </a:r>
            <a:r>
              <a:rPr lang="cs-CZ" dirty="0"/>
              <a:t> </a:t>
            </a:r>
            <a:r>
              <a:rPr lang="cs-CZ" dirty="0" err="1"/>
              <a:t>cord</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27</a:t>
            </a:fld>
            <a:endParaRPr lang="cs-CZ"/>
          </a:p>
        </p:txBody>
      </p:sp>
      <p:sp>
        <p:nvSpPr>
          <p:cNvPr id="6" name="Zástupný obsah 2">
            <a:extLst>
              <a:ext uri="{FF2B5EF4-FFF2-40B4-BE49-F238E27FC236}">
                <a16:creationId xmlns:a16="http://schemas.microsoft.com/office/drawing/2014/main" id="{4E5D3161-1B0C-433F-991F-5E84B7E2CACE}"/>
              </a:ext>
            </a:extLst>
          </p:cNvPr>
          <p:cNvSpPr txBox="1">
            <a:spLocks/>
          </p:cNvSpPr>
          <p:nvPr/>
        </p:nvSpPr>
        <p:spPr>
          <a:xfrm>
            <a:off x="1097280" y="1511348"/>
            <a:ext cx="5187773" cy="44497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development</a:t>
            </a:r>
            <a:r>
              <a:rPr lang="cs-CZ" sz="1600" dirty="0"/>
              <a:t> </a:t>
            </a:r>
            <a:r>
              <a:rPr lang="cs-CZ" sz="1600" dirty="0" err="1"/>
              <a:t>of</a:t>
            </a:r>
            <a:r>
              <a:rPr lang="cs-CZ" sz="1600" dirty="0"/>
              <a:t> </a:t>
            </a:r>
            <a:r>
              <a:rPr lang="cs-CZ" sz="1600" dirty="0" err="1"/>
              <a:t>spinal</a:t>
            </a:r>
            <a:r>
              <a:rPr lang="cs-CZ" sz="1600" dirty="0"/>
              <a:t> </a:t>
            </a:r>
            <a:r>
              <a:rPr lang="cs-CZ" sz="1600" dirty="0" err="1"/>
              <a:t>cord</a:t>
            </a:r>
            <a:r>
              <a:rPr lang="cs-CZ" sz="1600" dirty="0"/>
              <a:t> </a:t>
            </a:r>
            <a:r>
              <a:rPr lang="cs-CZ" sz="1600" dirty="0" err="1"/>
              <a:t>from</a:t>
            </a:r>
            <a:r>
              <a:rPr lang="cs-CZ" sz="1600" dirty="0"/>
              <a:t> </a:t>
            </a:r>
            <a:r>
              <a:rPr lang="cs-CZ" sz="1600" dirty="0" err="1"/>
              <a:t>neural</a:t>
            </a:r>
            <a:r>
              <a:rPr lang="cs-CZ" sz="1600" dirty="0"/>
              <a:t> tube </a:t>
            </a:r>
            <a:r>
              <a:rPr lang="cs-CZ" sz="1600" b="1" dirty="0" err="1"/>
              <a:t>caudally</a:t>
            </a:r>
            <a:r>
              <a:rPr lang="cs-CZ" sz="1600" b="1" dirty="0"/>
              <a:t> </a:t>
            </a:r>
            <a:r>
              <a:rPr lang="cs-CZ" sz="1600" b="1" dirty="0" err="1"/>
              <a:t>from</a:t>
            </a:r>
            <a:r>
              <a:rPr lang="cs-CZ" sz="1600" dirty="0"/>
              <a:t> </a:t>
            </a:r>
            <a:r>
              <a:rPr lang="cs-CZ" sz="1600" dirty="0" err="1"/>
              <a:t>rhombencephalon</a:t>
            </a:r>
            <a:endParaRPr lang="cs-CZ" sz="1200" dirty="0"/>
          </a:p>
        </p:txBody>
      </p:sp>
      <p:sp>
        <p:nvSpPr>
          <p:cNvPr id="9" name="TextovéPole 8">
            <a:extLst>
              <a:ext uri="{FF2B5EF4-FFF2-40B4-BE49-F238E27FC236}">
                <a16:creationId xmlns:a16="http://schemas.microsoft.com/office/drawing/2014/main" id="{36D3D742-C188-4B5B-B4B2-BBF4E599B09A}"/>
              </a:ext>
            </a:extLst>
          </p:cNvPr>
          <p:cNvSpPr txBox="1"/>
          <p:nvPr/>
        </p:nvSpPr>
        <p:spPr>
          <a:xfrm>
            <a:off x="8020951" y="3922827"/>
            <a:ext cx="2263366" cy="246221"/>
          </a:xfrm>
          <a:prstGeom prst="rect">
            <a:avLst/>
          </a:prstGeom>
          <a:noFill/>
        </p:spPr>
        <p:txBody>
          <a:bodyPr wrap="square" rtlCol="0">
            <a:spAutoFit/>
          </a:bodyPr>
          <a:lstStyle/>
          <a:p>
            <a:pPr algn="ctr"/>
            <a:r>
              <a:rPr lang="cs-CZ" sz="1000" dirty="0"/>
              <a:t>O</a:t>
            </a:r>
            <a:r>
              <a:rPr lang="en-US" sz="1000" dirty="0"/>
              <a:t>`</a:t>
            </a:r>
            <a:r>
              <a:rPr lang="cs-CZ" sz="1000" dirty="0"/>
              <a:t>Kane and </a:t>
            </a:r>
            <a:r>
              <a:rPr lang="cs-CZ" sz="1000" dirty="0" err="1"/>
              <a:t>Begg</a:t>
            </a:r>
            <a:r>
              <a:rPr lang="cs-CZ" sz="1000" dirty="0"/>
              <a:t>. </a:t>
            </a:r>
            <a:r>
              <a:rPr lang="cs-CZ" sz="1000" dirty="0" err="1"/>
              <a:t>Clinical</a:t>
            </a:r>
            <a:r>
              <a:rPr lang="cs-CZ" sz="1000" dirty="0"/>
              <a:t> Embryology</a:t>
            </a:r>
          </a:p>
        </p:txBody>
      </p:sp>
      <p:grpSp>
        <p:nvGrpSpPr>
          <p:cNvPr id="10" name="Skupina 9">
            <a:extLst>
              <a:ext uri="{FF2B5EF4-FFF2-40B4-BE49-F238E27FC236}">
                <a16:creationId xmlns:a16="http://schemas.microsoft.com/office/drawing/2014/main" id="{AA4E956C-DCA5-4296-B312-34FDFA2FCB82}"/>
              </a:ext>
            </a:extLst>
          </p:cNvPr>
          <p:cNvGrpSpPr/>
          <p:nvPr/>
        </p:nvGrpSpPr>
        <p:grpSpPr>
          <a:xfrm>
            <a:off x="6636190" y="1996516"/>
            <a:ext cx="5110036" cy="1846304"/>
            <a:chOff x="6756393" y="4180478"/>
            <a:chExt cx="5110036" cy="1846304"/>
          </a:xfrm>
        </p:grpSpPr>
        <p:pic>
          <p:nvPicPr>
            <p:cNvPr id="11" name="Obrázek 10">
              <a:extLst>
                <a:ext uri="{FF2B5EF4-FFF2-40B4-BE49-F238E27FC236}">
                  <a16:creationId xmlns:a16="http://schemas.microsoft.com/office/drawing/2014/main" id="{D5D91ACC-0834-4CA0-B639-B02F716A01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61845" y="4261990"/>
              <a:ext cx="4675632" cy="1764792"/>
            </a:xfrm>
            <a:prstGeom prst="rect">
              <a:avLst/>
            </a:prstGeom>
          </p:spPr>
        </p:pic>
        <p:sp>
          <p:nvSpPr>
            <p:cNvPr id="12" name="TextovéPole 11">
              <a:extLst>
                <a:ext uri="{FF2B5EF4-FFF2-40B4-BE49-F238E27FC236}">
                  <a16:creationId xmlns:a16="http://schemas.microsoft.com/office/drawing/2014/main" id="{68B62C2C-5EF0-4FB6-A32D-A0BE604E0D34}"/>
                </a:ext>
              </a:extLst>
            </p:cNvPr>
            <p:cNvSpPr txBox="1"/>
            <p:nvPr/>
          </p:nvSpPr>
          <p:spPr>
            <a:xfrm>
              <a:off x="6756393" y="4180478"/>
              <a:ext cx="610903" cy="369332"/>
            </a:xfrm>
            <a:prstGeom prst="rect">
              <a:avLst/>
            </a:prstGeom>
            <a:solidFill>
              <a:schemeClr val="bg1"/>
            </a:solidFill>
          </p:spPr>
          <p:txBody>
            <a:bodyPr wrap="square" rtlCol="0">
              <a:spAutoFit/>
            </a:bodyPr>
            <a:lstStyle/>
            <a:p>
              <a:pPr algn="ctr"/>
              <a:r>
                <a:rPr lang="cs-CZ" sz="900" b="1" dirty="0" err="1"/>
                <a:t>Spinal</a:t>
              </a:r>
              <a:r>
                <a:rPr lang="cs-CZ" sz="900" b="1" dirty="0"/>
                <a:t> </a:t>
              </a:r>
              <a:r>
                <a:rPr lang="cs-CZ" sz="900" b="1" dirty="0" err="1"/>
                <a:t>cord</a:t>
              </a:r>
              <a:endParaRPr lang="cs-CZ" sz="900" b="1" dirty="0"/>
            </a:p>
          </p:txBody>
        </p:sp>
        <p:sp>
          <p:nvSpPr>
            <p:cNvPr id="13" name="TextovéPole 12">
              <a:extLst>
                <a:ext uri="{FF2B5EF4-FFF2-40B4-BE49-F238E27FC236}">
                  <a16:creationId xmlns:a16="http://schemas.microsoft.com/office/drawing/2014/main" id="{19CA5BBE-F051-47EF-B0C8-CA437B9BDD95}"/>
                </a:ext>
              </a:extLst>
            </p:cNvPr>
            <p:cNvSpPr txBox="1"/>
            <p:nvPr/>
          </p:nvSpPr>
          <p:spPr>
            <a:xfrm>
              <a:off x="11255526" y="4180478"/>
              <a:ext cx="610903" cy="230832"/>
            </a:xfrm>
            <a:prstGeom prst="rect">
              <a:avLst/>
            </a:prstGeom>
            <a:solidFill>
              <a:schemeClr val="bg1"/>
            </a:solidFill>
          </p:spPr>
          <p:txBody>
            <a:bodyPr wrap="square" rtlCol="0">
              <a:spAutoFit/>
            </a:bodyPr>
            <a:lstStyle/>
            <a:p>
              <a:pPr algn="ctr"/>
              <a:r>
                <a:rPr lang="cs-CZ" sz="900" b="1" dirty="0"/>
                <a:t>brain</a:t>
              </a:r>
            </a:p>
          </p:txBody>
        </p:sp>
      </p:grpSp>
      <p:sp>
        <p:nvSpPr>
          <p:cNvPr id="18" name="Zástupný obsah 2">
            <a:extLst>
              <a:ext uri="{FF2B5EF4-FFF2-40B4-BE49-F238E27FC236}">
                <a16:creationId xmlns:a16="http://schemas.microsoft.com/office/drawing/2014/main" id="{905BC4AD-3DC8-4DEF-9737-A119708A005F}"/>
              </a:ext>
            </a:extLst>
          </p:cNvPr>
          <p:cNvSpPr txBox="1">
            <a:spLocks/>
          </p:cNvSpPr>
          <p:nvPr/>
        </p:nvSpPr>
        <p:spPr>
          <a:xfrm>
            <a:off x="1097280" y="3954626"/>
            <a:ext cx="5538910" cy="54432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alar</a:t>
            </a:r>
            <a:r>
              <a:rPr lang="cs-CZ" sz="1600" dirty="0"/>
              <a:t> and </a:t>
            </a:r>
            <a:r>
              <a:rPr lang="cs-CZ" sz="1600" dirty="0" err="1"/>
              <a:t>basal</a:t>
            </a:r>
            <a:r>
              <a:rPr lang="cs-CZ" sz="1600" dirty="0"/>
              <a:t> </a:t>
            </a:r>
            <a:r>
              <a:rPr lang="cs-CZ" sz="1600" dirty="0" err="1"/>
              <a:t>plates</a:t>
            </a:r>
            <a:r>
              <a:rPr lang="cs-CZ" sz="1600" dirty="0"/>
              <a:t> – </a:t>
            </a:r>
            <a:r>
              <a:rPr lang="cs-CZ" sz="1600" dirty="0" err="1"/>
              <a:t>formed</a:t>
            </a:r>
            <a:r>
              <a:rPr lang="cs-CZ" sz="1600" dirty="0"/>
              <a:t> by </a:t>
            </a:r>
            <a:r>
              <a:rPr lang="cs-CZ" sz="1600" b="1" dirty="0" err="1"/>
              <a:t>proliferation</a:t>
            </a:r>
            <a:r>
              <a:rPr lang="cs-CZ" sz="1600" dirty="0"/>
              <a:t> </a:t>
            </a:r>
            <a:r>
              <a:rPr lang="cs-CZ" sz="1600" dirty="0" err="1"/>
              <a:t>of</a:t>
            </a:r>
            <a:r>
              <a:rPr lang="cs-CZ" sz="1600" dirty="0"/>
              <a:t> </a:t>
            </a:r>
            <a:r>
              <a:rPr lang="cs-CZ" sz="1600" dirty="0" err="1"/>
              <a:t>neuroblasts</a:t>
            </a:r>
            <a:r>
              <a:rPr lang="cs-CZ" sz="1600" dirty="0"/>
              <a:t> </a:t>
            </a:r>
            <a:r>
              <a:rPr lang="cs-CZ" sz="1600" b="1" dirty="0"/>
              <a:t>in mantle </a:t>
            </a:r>
            <a:r>
              <a:rPr lang="cs-CZ" sz="1600" b="1" dirty="0" err="1"/>
              <a:t>layer</a:t>
            </a:r>
            <a:endParaRPr lang="cs-CZ" sz="1200" dirty="0"/>
          </a:p>
        </p:txBody>
      </p:sp>
      <p:sp>
        <p:nvSpPr>
          <p:cNvPr id="19" name="Zástupný obsah 2">
            <a:extLst>
              <a:ext uri="{FF2B5EF4-FFF2-40B4-BE49-F238E27FC236}">
                <a16:creationId xmlns:a16="http://schemas.microsoft.com/office/drawing/2014/main" id="{D858D0FF-9303-47A3-91DE-AB57D313E374}"/>
              </a:ext>
            </a:extLst>
          </p:cNvPr>
          <p:cNvSpPr txBox="1">
            <a:spLocks/>
          </p:cNvSpPr>
          <p:nvPr/>
        </p:nvSpPr>
        <p:spPr>
          <a:xfrm>
            <a:off x="1097280" y="4743128"/>
            <a:ext cx="5538910" cy="76094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alar</a:t>
            </a:r>
            <a:r>
              <a:rPr lang="cs-CZ" sz="1600" dirty="0"/>
              <a:t> – </a:t>
            </a:r>
            <a:r>
              <a:rPr lang="cs-CZ" sz="1600" dirty="0" err="1"/>
              <a:t>formation</a:t>
            </a:r>
            <a:r>
              <a:rPr lang="cs-CZ" sz="1600" dirty="0"/>
              <a:t> </a:t>
            </a:r>
            <a:r>
              <a:rPr lang="cs-CZ" sz="1600" dirty="0" err="1"/>
              <a:t>of</a:t>
            </a:r>
            <a:r>
              <a:rPr lang="cs-CZ" sz="1600" dirty="0"/>
              <a:t> </a:t>
            </a:r>
            <a:r>
              <a:rPr lang="cs-CZ" sz="1600" b="1" dirty="0"/>
              <a:t>sensory</a:t>
            </a:r>
            <a:r>
              <a:rPr lang="cs-CZ" sz="1600" dirty="0"/>
              <a:t> and </a:t>
            </a:r>
            <a:r>
              <a:rPr lang="cs-CZ" sz="1600" b="1" dirty="0" err="1"/>
              <a:t>interneurons</a:t>
            </a:r>
            <a:endParaRPr lang="cs-CZ" sz="1600" b="1" dirty="0"/>
          </a:p>
          <a:p>
            <a:pPr>
              <a:buSzPct val="50000"/>
              <a:buFont typeface="Courier New" panose="02070309020205020404" pitchFamily="49" charset="0"/>
              <a:buChar char="o"/>
            </a:pPr>
            <a:r>
              <a:rPr lang="cs-CZ" sz="1600" b="1" dirty="0" err="1"/>
              <a:t>basal</a:t>
            </a:r>
            <a:r>
              <a:rPr lang="cs-CZ" sz="1600" dirty="0"/>
              <a:t> – </a:t>
            </a:r>
            <a:r>
              <a:rPr lang="cs-CZ" sz="1600" dirty="0" err="1"/>
              <a:t>formation</a:t>
            </a:r>
            <a:r>
              <a:rPr lang="cs-CZ" sz="1600" dirty="0"/>
              <a:t> </a:t>
            </a:r>
            <a:r>
              <a:rPr lang="cs-CZ" sz="1600" dirty="0" err="1"/>
              <a:t>of</a:t>
            </a:r>
            <a:r>
              <a:rPr lang="cs-CZ" sz="1600" dirty="0"/>
              <a:t> </a:t>
            </a:r>
            <a:r>
              <a:rPr lang="cs-CZ" sz="1600" b="1" dirty="0" err="1"/>
              <a:t>motoric</a:t>
            </a:r>
            <a:r>
              <a:rPr lang="cs-CZ" sz="1600" dirty="0"/>
              <a:t> </a:t>
            </a:r>
            <a:r>
              <a:rPr lang="cs-CZ" sz="1600" dirty="0" err="1"/>
              <a:t>neurons</a:t>
            </a:r>
            <a:endParaRPr lang="cs-CZ" sz="1200" dirty="0"/>
          </a:p>
        </p:txBody>
      </p:sp>
      <p:sp>
        <p:nvSpPr>
          <p:cNvPr id="20" name="Zástupný obsah 2">
            <a:extLst>
              <a:ext uri="{FF2B5EF4-FFF2-40B4-BE49-F238E27FC236}">
                <a16:creationId xmlns:a16="http://schemas.microsoft.com/office/drawing/2014/main" id="{6CF92A8A-E0D3-45DF-9F6F-00C085FC2149}"/>
              </a:ext>
            </a:extLst>
          </p:cNvPr>
          <p:cNvSpPr txBox="1">
            <a:spLocks/>
          </p:cNvSpPr>
          <p:nvPr/>
        </p:nvSpPr>
        <p:spPr>
          <a:xfrm>
            <a:off x="1097280" y="5670230"/>
            <a:ext cx="5538910" cy="54498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intensive</a:t>
            </a:r>
            <a:r>
              <a:rPr lang="cs-CZ" sz="1600" dirty="0"/>
              <a:t> </a:t>
            </a:r>
            <a:r>
              <a:rPr lang="cs-CZ" sz="1600" dirty="0" err="1"/>
              <a:t>proliferation</a:t>
            </a:r>
            <a:r>
              <a:rPr lang="cs-CZ" sz="1600" dirty="0"/>
              <a:t>, </a:t>
            </a:r>
            <a:r>
              <a:rPr lang="cs-CZ" sz="1600" dirty="0" err="1"/>
              <a:t>fusion</a:t>
            </a:r>
            <a:r>
              <a:rPr lang="cs-CZ" sz="1600" dirty="0"/>
              <a:t> </a:t>
            </a:r>
            <a:r>
              <a:rPr lang="cs-CZ" sz="1600" dirty="0" err="1"/>
              <a:t>of</a:t>
            </a:r>
            <a:r>
              <a:rPr lang="cs-CZ" sz="1600" dirty="0"/>
              <a:t> </a:t>
            </a:r>
            <a:r>
              <a:rPr lang="cs-CZ" sz="1600" dirty="0" err="1"/>
              <a:t>plates</a:t>
            </a:r>
            <a:r>
              <a:rPr lang="cs-CZ" sz="1600" dirty="0"/>
              <a:t> – </a:t>
            </a:r>
            <a:r>
              <a:rPr lang="cs-CZ" sz="1600" dirty="0" err="1"/>
              <a:t>typical</a:t>
            </a:r>
            <a:r>
              <a:rPr lang="cs-CZ" sz="1600" dirty="0"/>
              <a:t> </a:t>
            </a:r>
            <a:r>
              <a:rPr lang="cs-CZ" sz="1600" dirty="0" err="1"/>
              <a:t>butterfly</a:t>
            </a:r>
            <a:r>
              <a:rPr lang="cs-CZ" sz="1600" dirty="0"/>
              <a:t> </a:t>
            </a:r>
            <a:r>
              <a:rPr lang="cs-CZ" sz="1600" dirty="0" err="1"/>
              <a:t>shape</a:t>
            </a:r>
            <a:r>
              <a:rPr lang="cs-CZ" sz="1600" dirty="0"/>
              <a:t> </a:t>
            </a:r>
            <a:r>
              <a:rPr lang="cs-CZ" sz="1600" dirty="0" err="1"/>
              <a:t>of</a:t>
            </a:r>
            <a:r>
              <a:rPr lang="cs-CZ" sz="1600" dirty="0"/>
              <a:t> </a:t>
            </a:r>
            <a:r>
              <a:rPr lang="cs-CZ" sz="1600" dirty="0" err="1"/>
              <a:t>grey</a:t>
            </a:r>
            <a:r>
              <a:rPr lang="cs-CZ" sz="1600" dirty="0"/>
              <a:t> </a:t>
            </a:r>
            <a:r>
              <a:rPr lang="cs-CZ" sz="1600" dirty="0" err="1"/>
              <a:t>matter</a:t>
            </a:r>
            <a:endParaRPr lang="cs-CZ" sz="1200" dirty="0"/>
          </a:p>
        </p:txBody>
      </p:sp>
      <p:pic>
        <p:nvPicPr>
          <p:cNvPr id="21" name="Obrázek 20" descr="Obsah obrázku text, perokresba&#10;&#10;Popis byl vytvořen automaticky">
            <a:extLst>
              <a:ext uri="{FF2B5EF4-FFF2-40B4-BE49-F238E27FC236}">
                <a16:creationId xmlns:a16="http://schemas.microsoft.com/office/drawing/2014/main" id="{680A7F3A-66EA-4C81-BB32-79DAF3578E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2043" y="4284060"/>
            <a:ext cx="3441181" cy="2032321"/>
          </a:xfrm>
          <a:prstGeom prst="rect">
            <a:avLst/>
          </a:prstGeom>
        </p:spPr>
      </p:pic>
      <p:sp>
        <p:nvSpPr>
          <p:cNvPr id="22" name="Zástupný obsah 2">
            <a:extLst>
              <a:ext uri="{FF2B5EF4-FFF2-40B4-BE49-F238E27FC236}">
                <a16:creationId xmlns:a16="http://schemas.microsoft.com/office/drawing/2014/main" id="{4E5D3161-1B0C-433F-991F-5E84B7E2CACE}"/>
              </a:ext>
            </a:extLst>
          </p:cNvPr>
          <p:cNvSpPr txBox="1">
            <a:spLocks/>
          </p:cNvSpPr>
          <p:nvPr/>
        </p:nvSpPr>
        <p:spPr>
          <a:xfrm>
            <a:off x="1068977" y="2286656"/>
            <a:ext cx="5710926" cy="133763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Enclosed</a:t>
            </a:r>
            <a:r>
              <a:rPr lang="cs-CZ" sz="1600" dirty="0"/>
              <a:t> </a:t>
            </a:r>
            <a:r>
              <a:rPr lang="cs-CZ" sz="1600" dirty="0" err="1"/>
              <a:t>neural</a:t>
            </a:r>
            <a:r>
              <a:rPr lang="cs-CZ" sz="1600" dirty="0"/>
              <a:t> tube </a:t>
            </a:r>
            <a:r>
              <a:rPr lang="cs-CZ" sz="1600" dirty="0" err="1"/>
              <a:t>divided</a:t>
            </a:r>
            <a:r>
              <a:rPr lang="cs-CZ" sz="1600" dirty="0"/>
              <a:t> </a:t>
            </a:r>
            <a:r>
              <a:rPr lang="cs-CZ" sz="1600" dirty="0" err="1"/>
              <a:t>along</a:t>
            </a:r>
            <a:r>
              <a:rPr lang="cs-CZ" sz="1600" dirty="0"/>
              <a:t> </a:t>
            </a:r>
            <a:r>
              <a:rPr lang="cs-CZ" sz="1600" dirty="0" err="1"/>
              <a:t>dorsoventral</a:t>
            </a:r>
            <a:r>
              <a:rPr lang="cs-CZ" sz="1600" dirty="0"/>
              <a:t> axis:</a:t>
            </a:r>
          </a:p>
          <a:p>
            <a:pPr lvl="1">
              <a:buSzPct val="50000"/>
              <a:buFont typeface="Courier New" panose="02070309020205020404" pitchFamily="49" charset="0"/>
              <a:buChar char="o"/>
            </a:pPr>
            <a:r>
              <a:rPr lang="cs-CZ" sz="1000" b="1" dirty="0" err="1"/>
              <a:t>Ventral</a:t>
            </a:r>
            <a:r>
              <a:rPr lang="cs-CZ" sz="1000" b="1" dirty="0"/>
              <a:t> – </a:t>
            </a:r>
            <a:r>
              <a:rPr lang="cs-CZ" sz="1000" b="1" dirty="0" err="1"/>
              <a:t>floor</a:t>
            </a:r>
            <a:r>
              <a:rPr lang="cs-CZ" sz="1000" b="1" dirty="0"/>
              <a:t> plate, </a:t>
            </a:r>
            <a:r>
              <a:rPr lang="cs-CZ" sz="1000" dirty="0" err="1"/>
              <a:t>development</a:t>
            </a:r>
            <a:r>
              <a:rPr lang="cs-CZ" sz="1000" dirty="0"/>
              <a:t> </a:t>
            </a:r>
            <a:r>
              <a:rPr lang="cs-CZ" sz="1000" dirty="0" err="1"/>
              <a:t>influenced</a:t>
            </a:r>
            <a:r>
              <a:rPr lang="cs-CZ" sz="1000" dirty="0"/>
              <a:t> by </a:t>
            </a:r>
            <a:r>
              <a:rPr lang="cs-CZ" sz="1000" dirty="0" err="1"/>
              <a:t>notochord</a:t>
            </a:r>
            <a:endParaRPr lang="cs-CZ" sz="1000" dirty="0"/>
          </a:p>
          <a:p>
            <a:pPr lvl="1">
              <a:buSzPct val="50000"/>
              <a:buFont typeface="Courier New" panose="02070309020205020404" pitchFamily="49" charset="0"/>
              <a:buChar char="o"/>
            </a:pPr>
            <a:r>
              <a:rPr lang="cs-CZ" sz="1000" b="1" dirty="0" err="1"/>
              <a:t>ventrolateral</a:t>
            </a:r>
            <a:r>
              <a:rPr lang="cs-CZ" sz="1000" dirty="0"/>
              <a:t> – </a:t>
            </a:r>
            <a:r>
              <a:rPr lang="cs-CZ" sz="1000" b="1" dirty="0" err="1"/>
              <a:t>basal</a:t>
            </a:r>
            <a:r>
              <a:rPr lang="cs-CZ" sz="1000" b="1" dirty="0"/>
              <a:t> plate – motor </a:t>
            </a:r>
            <a:r>
              <a:rPr lang="cs-CZ" sz="1000" b="1" dirty="0" err="1"/>
              <a:t>neurons</a:t>
            </a:r>
            <a:endParaRPr lang="cs-CZ" sz="1000" b="1" dirty="0"/>
          </a:p>
          <a:p>
            <a:pPr lvl="1">
              <a:buSzPct val="50000"/>
              <a:buFont typeface="Courier New" panose="02070309020205020404" pitchFamily="49" charset="0"/>
              <a:buChar char="o"/>
            </a:pPr>
            <a:r>
              <a:rPr lang="cs-CZ" sz="1000" b="1" dirty="0" err="1"/>
              <a:t>dorsolateral</a:t>
            </a:r>
            <a:r>
              <a:rPr lang="cs-CZ" sz="1000" dirty="0"/>
              <a:t> – </a:t>
            </a:r>
            <a:r>
              <a:rPr lang="cs-CZ" sz="1000" b="1" dirty="0" err="1"/>
              <a:t>alar</a:t>
            </a:r>
            <a:r>
              <a:rPr lang="cs-CZ" sz="1000" b="1" dirty="0"/>
              <a:t> plate – sensory </a:t>
            </a:r>
            <a:r>
              <a:rPr lang="cs-CZ" sz="1000" b="1" dirty="0" err="1"/>
              <a:t>neurons</a:t>
            </a:r>
            <a:r>
              <a:rPr lang="cs-CZ" sz="1000" b="1" dirty="0"/>
              <a:t> and </a:t>
            </a:r>
            <a:r>
              <a:rPr lang="cs-CZ" sz="1000" b="1" dirty="0" err="1"/>
              <a:t>interneurons</a:t>
            </a:r>
            <a:endParaRPr lang="cs-CZ" sz="1000" b="1" dirty="0"/>
          </a:p>
          <a:p>
            <a:pPr lvl="1">
              <a:buSzPct val="50000"/>
              <a:buFont typeface="Courier New" panose="02070309020205020404" pitchFamily="49" charset="0"/>
              <a:buChar char="o"/>
            </a:pPr>
            <a:r>
              <a:rPr lang="cs-CZ" sz="1000" b="1" dirty="0" err="1"/>
              <a:t>dorsal</a:t>
            </a:r>
            <a:r>
              <a:rPr lang="cs-CZ" sz="1000" b="1" dirty="0"/>
              <a:t> – </a:t>
            </a:r>
            <a:r>
              <a:rPr lang="cs-CZ" sz="1000" b="1" dirty="0" err="1"/>
              <a:t>roof</a:t>
            </a:r>
            <a:r>
              <a:rPr lang="cs-CZ" sz="1000" b="1" dirty="0"/>
              <a:t> plate, </a:t>
            </a:r>
            <a:r>
              <a:rPr lang="cs-CZ" sz="1000" dirty="0" err="1"/>
              <a:t>development</a:t>
            </a:r>
            <a:r>
              <a:rPr lang="cs-CZ" sz="1000" dirty="0"/>
              <a:t> </a:t>
            </a:r>
            <a:r>
              <a:rPr lang="cs-CZ" sz="1000" dirty="0" err="1"/>
              <a:t>influenced</a:t>
            </a:r>
            <a:r>
              <a:rPr lang="cs-CZ" sz="1000" dirty="0"/>
              <a:t> by </a:t>
            </a:r>
            <a:r>
              <a:rPr lang="cs-CZ" sz="1000" dirty="0" err="1"/>
              <a:t>surface</a:t>
            </a:r>
            <a:r>
              <a:rPr lang="cs-CZ" sz="1000" dirty="0"/>
              <a:t> </a:t>
            </a:r>
            <a:r>
              <a:rPr lang="cs-CZ" sz="1000" dirty="0" err="1"/>
              <a:t>ectoderm</a:t>
            </a:r>
            <a:r>
              <a:rPr lang="cs-CZ" sz="1000" dirty="0"/>
              <a:t> (epidermis)</a:t>
            </a:r>
          </a:p>
          <a:p>
            <a:pPr lvl="1">
              <a:buSzPct val="50000"/>
              <a:buFont typeface="Courier New" panose="02070309020205020404" pitchFamily="49" charset="0"/>
              <a:buChar char="o"/>
            </a:pPr>
            <a:r>
              <a:rPr lang="cs-CZ" sz="1000" b="1" dirty="0" err="1"/>
              <a:t>Sulcus</a:t>
            </a:r>
            <a:r>
              <a:rPr lang="cs-CZ" sz="1000" b="1" dirty="0"/>
              <a:t> </a:t>
            </a:r>
            <a:r>
              <a:rPr lang="cs-CZ" sz="1000" b="1" dirty="0" err="1"/>
              <a:t>limitans</a:t>
            </a:r>
            <a:r>
              <a:rPr lang="cs-CZ" sz="1000" dirty="0"/>
              <a:t> – </a:t>
            </a:r>
            <a:r>
              <a:rPr lang="cs-CZ" sz="1000" dirty="0" err="1"/>
              <a:t>divide</a:t>
            </a:r>
            <a:r>
              <a:rPr lang="cs-CZ" sz="1000" dirty="0"/>
              <a:t> </a:t>
            </a:r>
            <a:r>
              <a:rPr lang="cs-CZ" sz="1000" dirty="0" err="1"/>
              <a:t>basal</a:t>
            </a:r>
            <a:r>
              <a:rPr lang="cs-CZ" sz="1000" dirty="0"/>
              <a:t> and </a:t>
            </a:r>
            <a:r>
              <a:rPr lang="cs-CZ" sz="1000" dirty="0" err="1"/>
              <a:t>lateral</a:t>
            </a:r>
            <a:r>
              <a:rPr lang="cs-CZ" sz="1000" dirty="0"/>
              <a:t> </a:t>
            </a:r>
            <a:r>
              <a:rPr lang="cs-CZ" sz="1000" dirty="0" err="1"/>
              <a:t>plates</a:t>
            </a:r>
            <a:endParaRPr lang="cs-CZ" sz="1000" dirty="0"/>
          </a:p>
        </p:txBody>
      </p:sp>
    </p:spTree>
    <p:extLst>
      <p:ext uri="{BB962C8B-B14F-4D97-AF65-F5344CB8AC3E}">
        <p14:creationId xmlns:p14="http://schemas.microsoft.com/office/powerpoint/2010/main" val="66901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0C97B50-3E23-405F-A77A-E3FD51A0F5F8}"/>
              </a:ext>
            </a:extLst>
          </p:cNvPr>
          <p:cNvSpPr>
            <a:spLocks noGrp="1"/>
          </p:cNvSpPr>
          <p:nvPr>
            <p:ph type="title"/>
          </p:nvPr>
        </p:nvSpPr>
        <p:spPr>
          <a:xfrm>
            <a:off x="1097279" y="251615"/>
            <a:ext cx="10058400" cy="1371600"/>
          </a:xfrm>
        </p:spPr>
        <p:txBody>
          <a:bodyPr>
            <a:normAutofit fontScale="90000"/>
          </a:bodyPr>
          <a:lstStyle/>
          <a:p>
            <a:r>
              <a:rPr lang="cs-CZ" dirty="0" err="1"/>
              <a:t>Development</a:t>
            </a:r>
            <a:r>
              <a:rPr lang="cs-CZ" dirty="0"/>
              <a:t> </a:t>
            </a:r>
            <a:r>
              <a:rPr lang="cs-CZ" dirty="0" err="1"/>
              <a:t>of</a:t>
            </a:r>
            <a:r>
              <a:rPr lang="cs-CZ" dirty="0"/>
              <a:t> </a:t>
            </a:r>
            <a:r>
              <a:rPr lang="cs-CZ" dirty="0" err="1"/>
              <a:t>ventral</a:t>
            </a:r>
            <a:r>
              <a:rPr lang="cs-CZ" dirty="0"/>
              <a:t> and </a:t>
            </a:r>
            <a:r>
              <a:rPr lang="cs-CZ" dirty="0" err="1"/>
              <a:t>dorsal</a:t>
            </a:r>
            <a:r>
              <a:rPr lang="cs-CZ" dirty="0"/>
              <a:t> </a:t>
            </a:r>
            <a:r>
              <a:rPr lang="cs-CZ" dirty="0" err="1"/>
              <a:t>spinal</a:t>
            </a:r>
            <a:r>
              <a:rPr lang="cs-CZ" dirty="0"/>
              <a:t> </a:t>
            </a:r>
            <a:r>
              <a:rPr lang="cs-CZ" dirty="0" err="1"/>
              <a:t>cords</a:t>
            </a:r>
            <a:endParaRPr lang="en-US" dirty="0"/>
          </a:p>
        </p:txBody>
      </p:sp>
      <p:sp>
        <p:nvSpPr>
          <p:cNvPr id="5" name="Zástupný symbol pro číslo snímku 4">
            <a:extLst>
              <a:ext uri="{FF2B5EF4-FFF2-40B4-BE49-F238E27FC236}">
                <a16:creationId xmlns:a16="http://schemas.microsoft.com/office/drawing/2014/main" id="{B560648B-F6D2-4C70-ACC3-FFEAFADA57E7}"/>
              </a:ext>
            </a:extLst>
          </p:cNvPr>
          <p:cNvSpPr>
            <a:spLocks noGrp="1"/>
          </p:cNvSpPr>
          <p:nvPr>
            <p:ph type="sldNum" sz="quarter" idx="12"/>
          </p:nvPr>
        </p:nvSpPr>
        <p:spPr/>
        <p:txBody>
          <a:bodyPr/>
          <a:lstStyle/>
          <a:p>
            <a:fld id="{452BC3EA-E2EC-40AA-BF67-C4C476FA0C99}" type="slidenum">
              <a:rPr lang="cs-CZ" smtClean="0"/>
              <a:t>28</a:t>
            </a:fld>
            <a:endParaRPr lang="cs-CZ"/>
          </a:p>
        </p:txBody>
      </p:sp>
      <p:sp>
        <p:nvSpPr>
          <p:cNvPr id="6" name="Zástupný obsah 2">
            <a:extLst>
              <a:ext uri="{FF2B5EF4-FFF2-40B4-BE49-F238E27FC236}">
                <a16:creationId xmlns:a16="http://schemas.microsoft.com/office/drawing/2014/main" id="{D5667F4F-9182-483D-9DD6-89CC717D6022}"/>
              </a:ext>
            </a:extLst>
          </p:cNvPr>
          <p:cNvSpPr txBox="1">
            <a:spLocks/>
          </p:cNvSpPr>
          <p:nvPr/>
        </p:nvSpPr>
        <p:spPr>
          <a:xfrm>
            <a:off x="1097280" y="1809782"/>
            <a:ext cx="5538910" cy="36512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Formation</a:t>
            </a:r>
            <a:r>
              <a:rPr lang="cs-CZ" sz="1600" dirty="0"/>
              <a:t> </a:t>
            </a:r>
            <a:r>
              <a:rPr lang="cs-CZ" sz="1600" dirty="0" err="1"/>
              <a:t>of</a:t>
            </a:r>
            <a:r>
              <a:rPr lang="cs-CZ" sz="1600" b="1" dirty="0"/>
              <a:t> motor </a:t>
            </a:r>
            <a:r>
              <a:rPr lang="cs-CZ" sz="1600" b="1" dirty="0" err="1"/>
              <a:t>neurons</a:t>
            </a:r>
            <a:r>
              <a:rPr lang="cs-CZ" sz="1600" b="1" dirty="0"/>
              <a:t> (</a:t>
            </a:r>
            <a:r>
              <a:rPr lang="cs-CZ" sz="1600" b="1" dirty="0" err="1"/>
              <a:t>basal</a:t>
            </a:r>
            <a:r>
              <a:rPr lang="cs-CZ" sz="1600" b="1" dirty="0"/>
              <a:t> plate):</a:t>
            </a:r>
            <a:endParaRPr lang="cs-CZ" sz="1200" dirty="0"/>
          </a:p>
        </p:txBody>
      </p:sp>
      <p:sp>
        <p:nvSpPr>
          <p:cNvPr id="7" name="Zástupný obsah 2">
            <a:extLst>
              <a:ext uri="{FF2B5EF4-FFF2-40B4-BE49-F238E27FC236}">
                <a16:creationId xmlns:a16="http://schemas.microsoft.com/office/drawing/2014/main" id="{81D25432-F0AE-4D39-837B-44C3C24AF515}"/>
              </a:ext>
            </a:extLst>
          </p:cNvPr>
          <p:cNvSpPr txBox="1">
            <a:spLocks/>
          </p:cNvSpPr>
          <p:nvPr/>
        </p:nvSpPr>
        <p:spPr>
          <a:xfrm>
            <a:off x="1097279" y="2109697"/>
            <a:ext cx="5385635" cy="134562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Ventral</a:t>
            </a:r>
            <a:r>
              <a:rPr lang="cs-CZ" sz="1600" b="1" dirty="0"/>
              <a:t> </a:t>
            </a:r>
            <a:r>
              <a:rPr lang="cs-CZ" sz="1600" b="1" dirty="0" err="1"/>
              <a:t>cord</a:t>
            </a:r>
            <a:r>
              <a:rPr lang="cs-CZ" sz="1600" b="1" dirty="0"/>
              <a:t> </a:t>
            </a:r>
            <a:r>
              <a:rPr lang="cs-CZ" sz="1600" dirty="0"/>
              <a:t>– motor axon </a:t>
            </a:r>
            <a:r>
              <a:rPr lang="cs-CZ" sz="1600" dirty="0" err="1"/>
              <a:t>outgrows</a:t>
            </a:r>
            <a:r>
              <a:rPr lang="cs-CZ" sz="1600" dirty="0"/>
              <a:t> </a:t>
            </a:r>
            <a:r>
              <a:rPr lang="cs-CZ" sz="1600" dirty="0" err="1"/>
              <a:t>from</a:t>
            </a:r>
            <a:r>
              <a:rPr lang="cs-CZ" sz="1600" dirty="0"/>
              <a:t> </a:t>
            </a:r>
            <a:r>
              <a:rPr lang="cs-CZ" sz="1600" dirty="0" err="1"/>
              <a:t>neuroblast</a:t>
            </a:r>
            <a:r>
              <a:rPr lang="cs-CZ" sz="1600" dirty="0"/>
              <a:t> – </a:t>
            </a:r>
            <a:r>
              <a:rPr lang="cs-CZ" sz="1600" dirty="0" err="1"/>
              <a:t>inervation</a:t>
            </a:r>
            <a:r>
              <a:rPr lang="cs-CZ" sz="1600" dirty="0"/>
              <a:t> </a:t>
            </a:r>
            <a:r>
              <a:rPr lang="cs-CZ" sz="1600" dirty="0" err="1"/>
              <a:t>of</a:t>
            </a:r>
            <a:r>
              <a:rPr lang="cs-CZ" sz="1600" dirty="0"/>
              <a:t> </a:t>
            </a:r>
            <a:r>
              <a:rPr lang="cs-CZ" sz="1600" b="1" dirty="0" err="1"/>
              <a:t>effector</a:t>
            </a:r>
            <a:r>
              <a:rPr lang="cs-CZ" sz="1600" dirty="0"/>
              <a:t> organ (</a:t>
            </a:r>
            <a:r>
              <a:rPr lang="cs-CZ" sz="1600" dirty="0" err="1"/>
              <a:t>muscle</a:t>
            </a:r>
            <a:r>
              <a:rPr lang="cs-CZ" sz="1600" dirty="0"/>
              <a:t>)</a:t>
            </a:r>
          </a:p>
          <a:p>
            <a:pPr>
              <a:buSzPct val="50000"/>
              <a:buFont typeface="Courier New" panose="02070309020205020404" pitchFamily="49" charset="0"/>
              <a:buChar char="o"/>
            </a:pPr>
            <a:r>
              <a:rPr lang="cs-CZ" sz="1600" b="1" dirty="0" err="1"/>
              <a:t>Lateral</a:t>
            </a:r>
            <a:r>
              <a:rPr lang="cs-CZ" sz="1600" b="1" dirty="0"/>
              <a:t> </a:t>
            </a:r>
            <a:r>
              <a:rPr lang="cs-CZ" sz="1600" b="1" dirty="0" err="1"/>
              <a:t>cord</a:t>
            </a:r>
            <a:r>
              <a:rPr lang="cs-CZ" sz="1600" b="1" dirty="0"/>
              <a:t> </a:t>
            </a:r>
            <a:r>
              <a:rPr lang="cs-CZ" sz="1600" dirty="0"/>
              <a:t>– </a:t>
            </a:r>
            <a:r>
              <a:rPr lang="cs-CZ" sz="1600" dirty="0" err="1"/>
              <a:t>motoric</a:t>
            </a:r>
            <a:r>
              <a:rPr lang="cs-CZ" sz="1600" dirty="0"/>
              <a:t> axon </a:t>
            </a:r>
            <a:r>
              <a:rPr lang="cs-CZ" sz="1600" dirty="0" err="1"/>
              <a:t>outgrows</a:t>
            </a:r>
            <a:r>
              <a:rPr lang="cs-CZ" sz="1600" dirty="0"/>
              <a:t> </a:t>
            </a:r>
            <a:r>
              <a:rPr lang="cs-CZ" sz="1600" dirty="0" err="1"/>
              <a:t>from</a:t>
            </a:r>
            <a:r>
              <a:rPr lang="cs-CZ" sz="1600" dirty="0"/>
              <a:t> </a:t>
            </a:r>
            <a:r>
              <a:rPr lang="cs-CZ" sz="1600" dirty="0" err="1"/>
              <a:t>neuroblast</a:t>
            </a:r>
            <a:r>
              <a:rPr lang="cs-CZ" sz="1600" dirty="0"/>
              <a:t> to </a:t>
            </a:r>
            <a:r>
              <a:rPr lang="cs-CZ" sz="1600" dirty="0" err="1"/>
              <a:t>autonomic</a:t>
            </a:r>
            <a:r>
              <a:rPr lang="cs-CZ" sz="1600" dirty="0"/>
              <a:t> ganglion, </a:t>
            </a:r>
            <a:r>
              <a:rPr lang="cs-CZ" sz="1600" dirty="0" err="1"/>
              <a:t>axons</a:t>
            </a:r>
            <a:r>
              <a:rPr lang="cs-CZ" sz="1600" dirty="0"/>
              <a:t> </a:t>
            </a:r>
            <a:r>
              <a:rPr lang="cs-CZ" sz="1600" dirty="0" err="1"/>
              <a:t>outgrows</a:t>
            </a:r>
            <a:r>
              <a:rPr lang="cs-CZ" sz="1600" dirty="0"/>
              <a:t> </a:t>
            </a:r>
            <a:r>
              <a:rPr lang="cs-CZ" sz="1600" dirty="0" err="1"/>
              <a:t>from</a:t>
            </a:r>
            <a:r>
              <a:rPr lang="cs-CZ" sz="1600" dirty="0"/>
              <a:t> </a:t>
            </a:r>
            <a:r>
              <a:rPr lang="cs-CZ" sz="1600" dirty="0" err="1"/>
              <a:t>axons</a:t>
            </a:r>
            <a:r>
              <a:rPr lang="cs-CZ" sz="1600" dirty="0"/>
              <a:t> </a:t>
            </a:r>
            <a:r>
              <a:rPr lang="cs-CZ" sz="1600" dirty="0" err="1"/>
              <a:t>of</a:t>
            </a:r>
            <a:r>
              <a:rPr lang="cs-CZ" sz="1600" dirty="0"/>
              <a:t> </a:t>
            </a:r>
            <a:r>
              <a:rPr lang="cs-CZ" sz="1600" dirty="0" err="1"/>
              <a:t>autonomic</a:t>
            </a:r>
            <a:r>
              <a:rPr lang="cs-CZ" sz="1600" dirty="0"/>
              <a:t> ganglion – </a:t>
            </a:r>
            <a:r>
              <a:rPr lang="cs-CZ" sz="1600" dirty="0" err="1"/>
              <a:t>inervation</a:t>
            </a:r>
            <a:r>
              <a:rPr lang="cs-CZ" sz="1600" dirty="0"/>
              <a:t> </a:t>
            </a:r>
            <a:r>
              <a:rPr lang="cs-CZ" sz="1600" dirty="0" err="1"/>
              <a:t>of</a:t>
            </a:r>
            <a:r>
              <a:rPr lang="cs-CZ" sz="1600" dirty="0"/>
              <a:t> </a:t>
            </a:r>
            <a:r>
              <a:rPr lang="cs-CZ" sz="1600" dirty="0" err="1"/>
              <a:t>autonomic</a:t>
            </a:r>
            <a:r>
              <a:rPr lang="cs-CZ" sz="1600" dirty="0"/>
              <a:t> organ (gut)</a:t>
            </a:r>
            <a:endParaRPr lang="cs-CZ" sz="1000" dirty="0"/>
          </a:p>
        </p:txBody>
      </p:sp>
      <p:sp>
        <p:nvSpPr>
          <p:cNvPr id="8" name="Zástupný obsah 2">
            <a:extLst>
              <a:ext uri="{FF2B5EF4-FFF2-40B4-BE49-F238E27FC236}">
                <a16:creationId xmlns:a16="http://schemas.microsoft.com/office/drawing/2014/main" id="{42BD84AD-FFC5-402B-BA2A-D2523BB1176C}"/>
              </a:ext>
            </a:extLst>
          </p:cNvPr>
          <p:cNvSpPr txBox="1">
            <a:spLocks/>
          </p:cNvSpPr>
          <p:nvPr/>
        </p:nvSpPr>
        <p:spPr>
          <a:xfrm>
            <a:off x="1097280" y="3804192"/>
            <a:ext cx="4998720" cy="118164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Formation</a:t>
            </a:r>
            <a:r>
              <a:rPr lang="cs-CZ" sz="1600" dirty="0"/>
              <a:t> </a:t>
            </a:r>
            <a:r>
              <a:rPr lang="cs-CZ" sz="1600" dirty="0" err="1"/>
              <a:t>of</a:t>
            </a:r>
            <a:r>
              <a:rPr lang="cs-CZ" sz="1600" dirty="0"/>
              <a:t> </a:t>
            </a:r>
            <a:r>
              <a:rPr lang="cs-CZ" sz="1600" b="1" dirty="0"/>
              <a:t>sensory </a:t>
            </a:r>
            <a:r>
              <a:rPr lang="cs-CZ" sz="1600" b="1" dirty="0" err="1"/>
              <a:t>neurons</a:t>
            </a:r>
            <a:r>
              <a:rPr lang="cs-CZ" sz="1600" b="1" dirty="0"/>
              <a:t> (</a:t>
            </a:r>
            <a:r>
              <a:rPr lang="cs-CZ" sz="1600" b="1" dirty="0" err="1"/>
              <a:t>neural</a:t>
            </a:r>
            <a:r>
              <a:rPr lang="cs-CZ" sz="1600" b="1" dirty="0"/>
              <a:t> </a:t>
            </a:r>
            <a:r>
              <a:rPr lang="cs-CZ" sz="1600" b="1" dirty="0" err="1"/>
              <a:t>crest</a:t>
            </a:r>
            <a:r>
              <a:rPr lang="cs-CZ" sz="1600" b="1" dirty="0"/>
              <a:t>)</a:t>
            </a:r>
            <a:r>
              <a:rPr lang="cs-CZ" sz="1600" dirty="0"/>
              <a:t>:</a:t>
            </a:r>
          </a:p>
          <a:p>
            <a:pPr>
              <a:buSzPct val="50000"/>
              <a:buFont typeface="Courier New" panose="02070309020205020404" pitchFamily="49" charset="0"/>
              <a:buChar char="o"/>
            </a:pPr>
            <a:r>
              <a:rPr lang="cs-CZ" sz="1600" b="1" dirty="0" err="1"/>
              <a:t>somatic</a:t>
            </a:r>
            <a:r>
              <a:rPr lang="cs-CZ" sz="1600" dirty="0"/>
              <a:t> </a:t>
            </a:r>
            <a:r>
              <a:rPr lang="cs-CZ" sz="1600" dirty="0" err="1"/>
              <a:t>neuroblast</a:t>
            </a:r>
            <a:r>
              <a:rPr lang="cs-CZ" sz="1600" dirty="0"/>
              <a:t> </a:t>
            </a:r>
            <a:r>
              <a:rPr lang="cs-CZ" sz="1600" dirty="0" err="1"/>
              <a:t>of</a:t>
            </a:r>
            <a:r>
              <a:rPr lang="cs-CZ" sz="1600" dirty="0"/>
              <a:t> </a:t>
            </a:r>
            <a:r>
              <a:rPr lang="cs-CZ" sz="1600" dirty="0" err="1"/>
              <a:t>dorsal</a:t>
            </a:r>
            <a:r>
              <a:rPr lang="cs-CZ" sz="1600" dirty="0"/>
              <a:t> ganglion – </a:t>
            </a:r>
            <a:r>
              <a:rPr lang="cs-CZ" sz="1600" dirty="0" err="1"/>
              <a:t>one</a:t>
            </a:r>
            <a:r>
              <a:rPr lang="cs-CZ" sz="1600" dirty="0"/>
              <a:t> </a:t>
            </a:r>
            <a:r>
              <a:rPr lang="cs-CZ" sz="1600" dirty="0" err="1"/>
              <a:t>protrusion</a:t>
            </a:r>
            <a:r>
              <a:rPr lang="cs-CZ" sz="1600" dirty="0"/>
              <a:t> </a:t>
            </a:r>
            <a:r>
              <a:rPr lang="cs-CZ" sz="1600" dirty="0" err="1"/>
              <a:t>outgrows</a:t>
            </a:r>
            <a:r>
              <a:rPr lang="cs-CZ" sz="1600" dirty="0"/>
              <a:t> </a:t>
            </a:r>
            <a:r>
              <a:rPr lang="cs-CZ" sz="1600" dirty="0" err="1"/>
              <a:t>towards</a:t>
            </a:r>
            <a:r>
              <a:rPr lang="cs-CZ" sz="1600" dirty="0"/>
              <a:t> </a:t>
            </a:r>
            <a:r>
              <a:rPr lang="cs-CZ" sz="1600" dirty="0" err="1"/>
              <a:t>dorsal</a:t>
            </a:r>
            <a:r>
              <a:rPr lang="cs-CZ" sz="1600" dirty="0"/>
              <a:t> </a:t>
            </a:r>
            <a:r>
              <a:rPr lang="cs-CZ" sz="1600" dirty="0" err="1"/>
              <a:t>spinal</a:t>
            </a:r>
            <a:r>
              <a:rPr lang="cs-CZ" sz="1600" dirty="0"/>
              <a:t> </a:t>
            </a:r>
            <a:r>
              <a:rPr lang="cs-CZ" sz="1600" dirty="0" err="1"/>
              <a:t>cord</a:t>
            </a:r>
            <a:r>
              <a:rPr lang="cs-CZ" sz="1600" dirty="0"/>
              <a:t>, </a:t>
            </a:r>
            <a:r>
              <a:rPr lang="cs-CZ" sz="1600" dirty="0" err="1"/>
              <a:t>other</a:t>
            </a:r>
            <a:r>
              <a:rPr lang="cs-CZ" sz="1600" dirty="0"/>
              <a:t> </a:t>
            </a:r>
            <a:r>
              <a:rPr lang="cs-CZ" sz="1600" dirty="0" err="1"/>
              <a:t>protrusion</a:t>
            </a:r>
            <a:r>
              <a:rPr lang="cs-CZ" sz="1600" dirty="0"/>
              <a:t> </a:t>
            </a:r>
            <a:r>
              <a:rPr lang="cs-CZ" sz="1600" dirty="0" err="1"/>
              <a:t>terminates</a:t>
            </a:r>
            <a:r>
              <a:rPr lang="cs-CZ" sz="1600" dirty="0"/>
              <a:t> in </a:t>
            </a:r>
            <a:r>
              <a:rPr lang="cs-CZ" sz="1600" dirty="0" err="1"/>
              <a:t>somatic</a:t>
            </a:r>
            <a:r>
              <a:rPr lang="cs-CZ" sz="1600" dirty="0"/>
              <a:t> sensory receptor (skin)</a:t>
            </a:r>
            <a:endParaRPr lang="cs-CZ" sz="1000" dirty="0"/>
          </a:p>
        </p:txBody>
      </p:sp>
      <p:pic>
        <p:nvPicPr>
          <p:cNvPr id="10" name="Obrázek 9">
            <a:extLst>
              <a:ext uri="{FF2B5EF4-FFF2-40B4-BE49-F238E27FC236}">
                <a16:creationId xmlns:a16="http://schemas.microsoft.com/office/drawing/2014/main" id="{3BA89759-5FCA-4778-9EED-926092C387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2914" y="1869563"/>
            <a:ext cx="5454184" cy="3465145"/>
          </a:xfrm>
          <a:prstGeom prst="rect">
            <a:avLst/>
          </a:prstGeom>
        </p:spPr>
      </p:pic>
      <p:sp>
        <p:nvSpPr>
          <p:cNvPr id="11" name="TextovéPole 10">
            <a:extLst>
              <a:ext uri="{FF2B5EF4-FFF2-40B4-BE49-F238E27FC236}">
                <a16:creationId xmlns:a16="http://schemas.microsoft.com/office/drawing/2014/main" id="{D9589848-B53B-4928-AA89-23F88562F010}"/>
              </a:ext>
            </a:extLst>
          </p:cNvPr>
          <p:cNvSpPr txBox="1"/>
          <p:nvPr/>
        </p:nvSpPr>
        <p:spPr>
          <a:xfrm>
            <a:off x="7104289" y="6036541"/>
            <a:ext cx="4051391" cy="253916"/>
          </a:xfrm>
          <a:prstGeom prst="rect">
            <a:avLst/>
          </a:prstGeom>
          <a:noFill/>
        </p:spPr>
        <p:txBody>
          <a:bodyPr wrap="square" rtlCol="0">
            <a:spAutoFit/>
          </a:bodyPr>
          <a:lstStyle/>
          <a:p>
            <a:pPr algn="ctr"/>
            <a:r>
              <a:rPr lang="cs-CZ" sz="1050" dirty="0" err="1"/>
              <a:t>Edited</a:t>
            </a:r>
            <a:r>
              <a:rPr lang="cs-CZ" sz="1050" dirty="0"/>
              <a:t>: </a:t>
            </a:r>
            <a:r>
              <a:rPr lang="cs-CZ" sz="1050" dirty="0" err="1"/>
              <a:t>McGeady</a:t>
            </a:r>
            <a:r>
              <a:rPr lang="cs-CZ" sz="1050" dirty="0"/>
              <a:t> et al. </a:t>
            </a:r>
            <a:r>
              <a:rPr lang="cs-CZ" sz="1050" dirty="0" err="1"/>
              <a:t>Veterinary</a:t>
            </a:r>
            <a:r>
              <a:rPr lang="cs-CZ" sz="1050" dirty="0"/>
              <a:t> Embryology. 2009</a:t>
            </a:r>
          </a:p>
        </p:txBody>
      </p:sp>
      <p:sp>
        <p:nvSpPr>
          <p:cNvPr id="13" name="Zástupný obsah 2">
            <a:extLst>
              <a:ext uri="{FF2B5EF4-FFF2-40B4-BE49-F238E27FC236}">
                <a16:creationId xmlns:a16="http://schemas.microsoft.com/office/drawing/2014/main" id="{42BD84AD-FFC5-402B-BA2A-D2523BB1176C}"/>
              </a:ext>
            </a:extLst>
          </p:cNvPr>
          <p:cNvSpPr txBox="1">
            <a:spLocks/>
          </p:cNvSpPr>
          <p:nvPr/>
        </p:nvSpPr>
        <p:spPr>
          <a:xfrm>
            <a:off x="1097280" y="5144554"/>
            <a:ext cx="4998720" cy="82037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viscelar</a:t>
            </a:r>
            <a:r>
              <a:rPr lang="cs-CZ" sz="1600" dirty="0"/>
              <a:t> </a:t>
            </a:r>
            <a:r>
              <a:rPr lang="cs-CZ" sz="1600" dirty="0" err="1"/>
              <a:t>neuroblast</a:t>
            </a:r>
            <a:r>
              <a:rPr lang="cs-CZ" sz="1600" dirty="0"/>
              <a:t> </a:t>
            </a:r>
            <a:r>
              <a:rPr lang="cs-CZ" sz="1600" dirty="0" err="1"/>
              <a:t>of</a:t>
            </a:r>
            <a:r>
              <a:rPr lang="cs-CZ" sz="1600" dirty="0"/>
              <a:t> </a:t>
            </a:r>
            <a:r>
              <a:rPr lang="cs-CZ" sz="1600" dirty="0" err="1"/>
              <a:t>dorsal</a:t>
            </a:r>
            <a:r>
              <a:rPr lang="cs-CZ" sz="1600" dirty="0"/>
              <a:t> ganglion - </a:t>
            </a:r>
            <a:r>
              <a:rPr lang="cs-CZ" sz="1600" dirty="0" err="1"/>
              <a:t>one</a:t>
            </a:r>
            <a:r>
              <a:rPr lang="cs-CZ" sz="1600" dirty="0"/>
              <a:t> </a:t>
            </a:r>
            <a:r>
              <a:rPr lang="cs-CZ" sz="1600" dirty="0" err="1"/>
              <a:t>protrusion</a:t>
            </a:r>
            <a:r>
              <a:rPr lang="cs-CZ" sz="1600" dirty="0"/>
              <a:t> </a:t>
            </a:r>
            <a:r>
              <a:rPr lang="cs-CZ" sz="1600" dirty="0" err="1"/>
              <a:t>outgrows</a:t>
            </a:r>
            <a:r>
              <a:rPr lang="cs-CZ" sz="1600" dirty="0"/>
              <a:t> </a:t>
            </a:r>
            <a:r>
              <a:rPr lang="cs-CZ" sz="1600" dirty="0" err="1"/>
              <a:t>towards</a:t>
            </a:r>
            <a:r>
              <a:rPr lang="cs-CZ" sz="1600" dirty="0"/>
              <a:t> </a:t>
            </a:r>
            <a:r>
              <a:rPr lang="cs-CZ" sz="1600" dirty="0" err="1"/>
              <a:t>dorsal</a:t>
            </a:r>
            <a:r>
              <a:rPr lang="cs-CZ" sz="1600" dirty="0"/>
              <a:t> </a:t>
            </a:r>
            <a:r>
              <a:rPr lang="cs-CZ" sz="1600" dirty="0" err="1"/>
              <a:t>spinal</a:t>
            </a:r>
            <a:r>
              <a:rPr lang="cs-CZ" sz="1600" dirty="0"/>
              <a:t> </a:t>
            </a:r>
            <a:r>
              <a:rPr lang="cs-CZ" sz="1600" dirty="0" err="1"/>
              <a:t>cord</a:t>
            </a:r>
            <a:r>
              <a:rPr lang="cs-CZ" sz="1600" dirty="0"/>
              <a:t>, </a:t>
            </a:r>
            <a:r>
              <a:rPr lang="cs-CZ" sz="1600" dirty="0" err="1"/>
              <a:t>other</a:t>
            </a:r>
            <a:r>
              <a:rPr lang="cs-CZ" sz="1600" dirty="0"/>
              <a:t> </a:t>
            </a:r>
            <a:r>
              <a:rPr lang="cs-CZ" sz="1600" dirty="0" err="1"/>
              <a:t>protrusion</a:t>
            </a:r>
            <a:r>
              <a:rPr lang="cs-CZ" sz="1600" dirty="0"/>
              <a:t> </a:t>
            </a:r>
            <a:r>
              <a:rPr lang="cs-CZ" sz="1600" dirty="0" err="1"/>
              <a:t>terminates</a:t>
            </a:r>
            <a:r>
              <a:rPr lang="cs-CZ" sz="1600" dirty="0"/>
              <a:t> in </a:t>
            </a:r>
            <a:r>
              <a:rPr lang="cs-CZ" sz="1600" dirty="0" err="1"/>
              <a:t>visceral</a:t>
            </a:r>
            <a:r>
              <a:rPr lang="cs-CZ" sz="1600" dirty="0"/>
              <a:t> sensory receptor (gut)</a:t>
            </a:r>
            <a:endParaRPr lang="cs-CZ" sz="1000" dirty="0"/>
          </a:p>
        </p:txBody>
      </p:sp>
    </p:spTree>
    <p:extLst>
      <p:ext uri="{BB962C8B-B14F-4D97-AF65-F5344CB8AC3E}">
        <p14:creationId xmlns:p14="http://schemas.microsoft.com/office/powerpoint/2010/main" val="10180476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66800" y="230489"/>
            <a:ext cx="10058400" cy="1371600"/>
          </a:xfrm>
        </p:spPr>
        <p:txBody>
          <a:bodyPr/>
          <a:lstStyle/>
          <a:p>
            <a:r>
              <a:rPr lang="cs-CZ" dirty="0" err="1"/>
              <a:t>Development</a:t>
            </a:r>
            <a:r>
              <a:rPr lang="cs-CZ" dirty="0"/>
              <a:t> </a:t>
            </a:r>
            <a:r>
              <a:rPr lang="cs-CZ" dirty="0" err="1"/>
              <a:t>of</a:t>
            </a:r>
            <a:r>
              <a:rPr lang="cs-CZ" dirty="0"/>
              <a:t> </a:t>
            </a:r>
            <a:r>
              <a:rPr lang="cs-CZ" dirty="0" err="1"/>
              <a:t>spinal</a:t>
            </a:r>
            <a:r>
              <a:rPr lang="cs-CZ" dirty="0"/>
              <a:t> </a:t>
            </a:r>
            <a:r>
              <a:rPr lang="cs-CZ" dirty="0" err="1"/>
              <a:t>nerves</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29</a:t>
            </a:fld>
            <a:endParaRPr lang="cs-CZ"/>
          </a:p>
        </p:txBody>
      </p:sp>
      <p:sp>
        <p:nvSpPr>
          <p:cNvPr id="6" name="Zástupný obsah 2">
            <a:extLst>
              <a:ext uri="{FF2B5EF4-FFF2-40B4-BE49-F238E27FC236}">
                <a16:creationId xmlns:a16="http://schemas.microsoft.com/office/drawing/2014/main" id="{D5667F4F-9182-483D-9DD6-89CC717D6022}"/>
              </a:ext>
            </a:extLst>
          </p:cNvPr>
          <p:cNvSpPr txBox="1">
            <a:spLocks/>
          </p:cNvSpPr>
          <p:nvPr/>
        </p:nvSpPr>
        <p:spPr>
          <a:xfrm>
            <a:off x="1097277" y="1848541"/>
            <a:ext cx="4944533" cy="78101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interneurons</a:t>
            </a:r>
            <a:r>
              <a:rPr lang="cs-CZ" sz="1600" dirty="0"/>
              <a:t> – </a:t>
            </a:r>
            <a:r>
              <a:rPr lang="cs-CZ" sz="1600" dirty="0" err="1"/>
              <a:t>connection</a:t>
            </a:r>
            <a:r>
              <a:rPr lang="cs-CZ" sz="1600" dirty="0"/>
              <a:t> </a:t>
            </a:r>
            <a:r>
              <a:rPr lang="cs-CZ" sz="1600" dirty="0" err="1"/>
              <a:t>between</a:t>
            </a:r>
            <a:r>
              <a:rPr lang="cs-CZ" sz="1600" dirty="0"/>
              <a:t> CNS </a:t>
            </a:r>
            <a:r>
              <a:rPr lang="cs-CZ" sz="1600" dirty="0" err="1"/>
              <a:t>neurons</a:t>
            </a:r>
            <a:endParaRPr lang="cs-CZ" sz="1600" dirty="0"/>
          </a:p>
          <a:p>
            <a:pPr lvl="1">
              <a:buSzPct val="50000"/>
              <a:buFont typeface="Courier New" panose="02070309020205020404" pitchFamily="49" charset="0"/>
              <a:buChar char="o"/>
            </a:pPr>
            <a:r>
              <a:rPr lang="cs-CZ" sz="1200" dirty="0" err="1"/>
              <a:t>Receive</a:t>
            </a:r>
            <a:r>
              <a:rPr lang="cs-CZ" sz="1200" dirty="0"/>
              <a:t> </a:t>
            </a:r>
            <a:r>
              <a:rPr lang="cs-CZ" sz="1200" dirty="0" err="1"/>
              <a:t>information</a:t>
            </a:r>
            <a:r>
              <a:rPr lang="cs-CZ" sz="1200" dirty="0"/>
              <a:t> </a:t>
            </a:r>
            <a:r>
              <a:rPr lang="cs-CZ" sz="1200" dirty="0" err="1"/>
              <a:t>from</a:t>
            </a:r>
            <a:r>
              <a:rPr lang="cs-CZ" sz="1200" dirty="0"/>
              <a:t> sensory </a:t>
            </a:r>
            <a:r>
              <a:rPr lang="cs-CZ" sz="1200" dirty="0" err="1"/>
              <a:t>neurons</a:t>
            </a:r>
            <a:r>
              <a:rPr lang="cs-CZ" sz="1200" dirty="0"/>
              <a:t> </a:t>
            </a:r>
            <a:r>
              <a:rPr lang="cs-CZ" sz="1200" dirty="0" err="1"/>
              <a:t>or</a:t>
            </a:r>
            <a:r>
              <a:rPr lang="cs-CZ" sz="1200" dirty="0"/>
              <a:t> </a:t>
            </a:r>
            <a:r>
              <a:rPr lang="cs-CZ" sz="1200" dirty="0" err="1"/>
              <a:t>interneurons</a:t>
            </a:r>
            <a:endParaRPr lang="cs-CZ" sz="1200" dirty="0"/>
          </a:p>
          <a:p>
            <a:pPr lvl="1">
              <a:buSzPct val="50000"/>
              <a:buFont typeface="Courier New" panose="02070309020205020404" pitchFamily="49" charset="0"/>
              <a:buChar char="o"/>
            </a:pPr>
            <a:r>
              <a:rPr lang="cs-CZ" sz="1200" dirty="0" err="1"/>
              <a:t>Transmission</a:t>
            </a:r>
            <a:r>
              <a:rPr lang="cs-CZ" sz="1200" dirty="0"/>
              <a:t> </a:t>
            </a:r>
            <a:r>
              <a:rPr lang="cs-CZ" sz="1200" dirty="0" err="1"/>
              <a:t>of</a:t>
            </a:r>
            <a:r>
              <a:rPr lang="cs-CZ" sz="1200" dirty="0"/>
              <a:t> </a:t>
            </a:r>
            <a:r>
              <a:rPr lang="cs-CZ" sz="1200" dirty="0" err="1"/>
              <a:t>information</a:t>
            </a:r>
            <a:r>
              <a:rPr lang="cs-CZ" sz="1200" dirty="0"/>
              <a:t> to motor </a:t>
            </a:r>
            <a:r>
              <a:rPr lang="cs-CZ" sz="1200" dirty="0" err="1"/>
              <a:t>neurons</a:t>
            </a:r>
            <a:r>
              <a:rPr lang="cs-CZ" sz="1200" dirty="0"/>
              <a:t> </a:t>
            </a:r>
            <a:r>
              <a:rPr lang="cs-CZ" sz="1200" dirty="0" err="1"/>
              <a:t>or</a:t>
            </a:r>
            <a:r>
              <a:rPr lang="cs-CZ" sz="1200" dirty="0"/>
              <a:t> </a:t>
            </a:r>
            <a:r>
              <a:rPr lang="cs-CZ" sz="1200" dirty="0" err="1"/>
              <a:t>interneurons</a:t>
            </a:r>
            <a:endParaRPr lang="cs-CZ" sz="1200" dirty="0"/>
          </a:p>
        </p:txBody>
      </p:sp>
      <p:pic>
        <p:nvPicPr>
          <p:cNvPr id="8" name="Obráze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1813" y="1809782"/>
            <a:ext cx="5508937" cy="3896751"/>
          </a:xfrm>
          <a:prstGeom prst="rect">
            <a:avLst/>
          </a:prstGeom>
        </p:spPr>
      </p:pic>
      <p:sp>
        <p:nvSpPr>
          <p:cNvPr id="9" name="Zástupný obsah 2">
            <a:extLst>
              <a:ext uri="{FF2B5EF4-FFF2-40B4-BE49-F238E27FC236}">
                <a16:creationId xmlns:a16="http://schemas.microsoft.com/office/drawing/2014/main" id="{D5667F4F-9182-483D-9DD6-89CC717D6022}"/>
              </a:ext>
            </a:extLst>
          </p:cNvPr>
          <p:cNvSpPr txBox="1">
            <a:spLocks/>
          </p:cNvSpPr>
          <p:nvPr/>
        </p:nvSpPr>
        <p:spPr>
          <a:xfrm>
            <a:off x="1097277" y="3006185"/>
            <a:ext cx="4944533" cy="57781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efferent</a:t>
            </a:r>
            <a:r>
              <a:rPr lang="cs-CZ" sz="1600" b="1" dirty="0"/>
              <a:t> </a:t>
            </a:r>
            <a:r>
              <a:rPr lang="cs-CZ" sz="1600" b="1" dirty="0" err="1"/>
              <a:t>fibers</a:t>
            </a:r>
            <a:r>
              <a:rPr lang="cs-CZ" sz="1600" b="1" dirty="0"/>
              <a:t> – </a:t>
            </a:r>
            <a:r>
              <a:rPr lang="cs-CZ" sz="1600" dirty="0" err="1"/>
              <a:t>lead</a:t>
            </a:r>
            <a:r>
              <a:rPr lang="cs-CZ" sz="1600" dirty="0"/>
              <a:t> </a:t>
            </a:r>
            <a:r>
              <a:rPr lang="cs-CZ" sz="1600" b="1" dirty="0" err="1"/>
              <a:t>signals</a:t>
            </a:r>
            <a:r>
              <a:rPr lang="cs-CZ" sz="1600" b="1" dirty="0"/>
              <a:t> </a:t>
            </a:r>
            <a:r>
              <a:rPr lang="cs-CZ" sz="1600" b="1" dirty="0" err="1"/>
              <a:t>from</a:t>
            </a:r>
            <a:r>
              <a:rPr lang="cs-CZ" sz="1600" b="1" dirty="0"/>
              <a:t> CNS </a:t>
            </a:r>
            <a:r>
              <a:rPr lang="cs-CZ" sz="1600" dirty="0"/>
              <a:t>to </a:t>
            </a:r>
            <a:r>
              <a:rPr lang="cs-CZ" sz="1600" dirty="0" err="1"/>
              <a:t>tissues</a:t>
            </a:r>
            <a:r>
              <a:rPr lang="cs-CZ" sz="1600" dirty="0"/>
              <a:t> and </a:t>
            </a:r>
            <a:r>
              <a:rPr lang="cs-CZ" sz="1600" dirty="0" err="1"/>
              <a:t>organs</a:t>
            </a:r>
            <a:r>
              <a:rPr lang="cs-CZ" sz="1600" b="1" dirty="0"/>
              <a:t>, </a:t>
            </a:r>
            <a:r>
              <a:rPr lang="cs-CZ" sz="1600" b="1" dirty="0" err="1"/>
              <a:t>formed</a:t>
            </a:r>
            <a:r>
              <a:rPr lang="cs-CZ" sz="1600" b="1" dirty="0"/>
              <a:t> </a:t>
            </a:r>
            <a:r>
              <a:rPr lang="cs-CZ" sz="1600" dirty="0" err="1"/>
              <a:t>from</a:t>
            </a:r>
            <a:r>
              <a:rPr lang="cs-CZ" sz="1600" b="1" dirty="0"/>
              <a:t> </a:t>
            </a:r>
            <a:r>
              <a:rPr lang="cs-CZ" sz="1600" b="1" dirty="0" err="1"/>
              <a:t>basal</a:t>
            </a:r>
            <a:r>
              <a:rPr lang="cs-CZ" sz="1600" b="1" dirty="0"/>
              <a:t> </a:t>
            </a:r>
            <a:r>
              <a:rPr lang="cs-CZ" sz="1600" dirty="0" err="1"/>
              <a:t>plates</a:t>
            </a:r>
            <a:endParaRPr lang="cs-CZ" sz="1200" dirty="0"/>
          </a:p>
        </p:txBody>
      </p:sp>
      <p:sp>
        <p:nvSpPr>
          <p:cNvPr id="10" name="Zástupný obsah 2">
            <a:extLst>
              <a:ext uri="{FF2B5EF4-FFF2-40B4-BE49-F238E27FC236}">
                <a16:creationId xmlns:a16="http://schemas.microsoft.com/office/drawing/2014/main" id="{D5667F4F-9182-483D-9DD6-89CC717D6022}"/>
              </a:ext>
            </a:extLst>
          </p:cNvPr>
          <p:cNvSpPr txBox="1">
            <a:spLocks/>
          </p:cNvSpPr>
          <p:nvPr/>
        </p:nvSpPr>
        <p:spPr>
          <a:xfrm>
            <a:off x="1097277" y="3947474"/>
            <a:ext cx="4944533" cy="57781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afferent</a:t>
            </a:r>
            <a:r>
              <a:rPr lang="cs-CZ" sz="1600" b="1" dirty="0"/>
              <a:t> </a:t>
            </a:r>
            <a:r>
              <a:rPr lang="cs-CZ" sz="1600" b="1" dirty="0" err="1"/>
              <a:t>fibers</a:t>
            </a:r>
            <a:r>
              <a:rPr lang="cs-CZ" sz="1600" b="1" dirty="0"/>
              <a:t> – </a:t>
            </a:r>
            <a:r>
              <a:rPr lang="cs-CZ" sz="1600" dirty="0" err="1"/>
              <a:t>lead</a:t>
            </a:r>
            <a:r>
              <a:rPr lang="cs-CZ" sz="1600" b="1" dirty="0"/>
              <a:t> </a:t>
            </a:r>
            <a:r>
              <a:rPr lang="cs-CZ" sz="1600" b="1" dirty="0" err="1"/>
              <a:t>signals</a:t>
            </a:r>
            <a:r>
              <a:rPr lang="cs-CZ" sz="1600" b="1" dirty="0"/>
              <a:t> </a:t>
            </a:r>
            <a:r>
              <a:rPr lang="cs-CZ" sz="1600" b="1" dirty="0" err="1"/>
              <a:t>from</a:t>
            </a:r>
            <a:r>
              <a:rPr lang="cs-CZ" sz="1600" b="1" dirty="0"/>
              <a:t> </a:t>
            </a:r>
            <a:r>
              <a:rPr lang="cs-CZ" sz="1600" b="1" dirty="0" err="1"/>
              <a:t>periphery</a:t>
            </a:r>
            <a:r>
              <a:rPr lang="cs-CZ" sz="1600" b="1" dirty="0"/>
              <a:t> </a:t>
            </a:r>
            <a:r>
              <a:rPr lang="cs-CZ" sz="1600" dirty="0"/>
              <a:t>to CNS</a:t>
            </a:r>
            <a:r>
              <a:rPr lang="cs-CZ" sz="1600" b="1" dirty="0"/>
              <a:t>, </a:t>
            </a:r>
            <a:r>
              <a:rPr lang="cs-CZ" sz="1600" b="1" dirty="0" err="1"/>
              <a:t>formed</a:t>
            </a:r>
            <a:r>
              <a:rPr lang="cs-CZ" sz="1600" b="1" dirty="0"/>
              <a:t> </a:t>
            </a:r>
            <a:r>
              <a:rPr lang="cs-CZ" sz="1600" dirty="0" err="1"/>
              <a:t>from</a:t>
            </a:r>
            <a:r>
              <a:rPr lang="cs-CZ" sz="1600" b="1" dirty="0"/>
              <a:t> </a:t>
            </a:r>
            <a:r>
              <a:rPr lang="cs-CZ" sz="1600" b="1" dirty="0" err="1"/>
              <a:t>neural</a:t>
            </a:r>
            <a:r>
              <a:rPr lang="cs-CZ" sz="1600" b="1" dirty="0"/>
              <a:t> </a:t>
            </a:r>
            <a:r>
              <a:rPr lang="cs-CZ" sz="1600" b="1" dirty="0" err="1"/>
              <a:t>crest</a:t>
            </a:r>
            <a:r>
              <a:rPr lang="cs-CZ" sz="1600" b="1" dirty="0"/>
              <a:t> </a:t>
            </a:r>
            <a:r>
              <a:rPr lang="cs-CZ" sz="1600" dirty="0" err="1"/>
              <a:t>cells</a:t>
            </a:r>
            <a:endParaRPr lang="cs-CZ" sz="1200" dirty="0"/>
          </a:p>
        </p:txBody>
      </p:sp>
      <p:sp>
        <p:nvSpPr>
          <p:cNvPr id="11" name="Zástupný obsah 2">
            <a:extLst>
              <a:ext uri="{FF2B5EF4-FFF2-40B4-BE49-F238E27FC236}">
                <a16:creationId xmlns:a16="http://schemas.microsoft.com/office/drawing/2014/main" id="{D5667F4F-9182-483D-9DD6-89CC717D6022}"/>
              </a:ext>
            </a:extLst>
          </p:cNvPr>
          <p:cNvSpPr txBox="1">
            <a:spLocks/>
          </p:cNvSpPr>
          <p:nvPr/>
        </p:nvSpPr>
        <p:spPr>
          <a:xfrm>
            <a:off x="1097278" y="4940678"/>
            <a:ext cx="4944533" cy="57781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together</a:t>
            </a:r>
            <a:r>
              <a:rPr lang="cs-CZ" sz="1600" dirty="0"/>
              <a:t> – </a:t>
            </a:r>
            <a:r>
              <a:rPr lang="cs-CZ" sz="1600" b="1" dirty="0" err="1"/>
              <a:t>spinal</a:t>
            </a:r>
            <a:r>
              <a:rPr lang="cs-CZ" sz="1600" b="1" dirty="0"/>
              <a:t> nerve</a:t>
            </a:r>
            <a:r>
              <a:rPr lang="cs-CZ" sz="1600" dirty="0"/>
              <a:t>, </a:t>
            </a:r>
            <a:r>
              <a:rPr lang="cs-CZ" sz="1600" dirty="0" err="1"/>
              <a:t>formed</a:t>
            </a:r>
            <a:r>
              <a:rPr lang="cs-CZ" sz="1600" dirty="0"/>
              <a:t> </a:t>
            </a:r>
            <a:r>
              <a:rPr lang="cs-CZ" sz="1600" dirty="0" err="1"/>
              <a:t>of</a:t>
            </a:r>
            <a:r>
              <a:rPr lang="cs-CZ" sz="1600" dirty="0"/>
              <a:t> </a:t>
            </a:r>
            <a:r>
              <a:rPr lang="cs-CZ" sz="1600" b="1" dirty="0" err="1"/>
              <a:t>dorsal</a:t>
            </a:r>
            <a:r>
              <a:rPr lang="cs-CZ" sz="1600" dirty="0"/>
              <a:t> (</a:t>
            </a:r>
            <a:r>
              <a:rPr lang="cs-CZ" sz="1600" dirty="0" err="1"/>
              <a:t>afferent</a:t>
            </a:r>
            <a:r>
              <a:rPr lang="cs-CZ" sz="1600" dirty="0"/>
              <a:t>) and </a:t>
            </a:r>
            <a:r>
              <a:rPr lang="cs-CZ" sz="1600" b="1" dirty="0" err="1"/>
              <a:t>ventral</a:t>
            </a:r>
            <a:r>
              <a:rPr lang="cs-CZ" sz="1600" b="1" dirty="0"/>
              <a:t> </a:t>
            </a:r>
            <a:r>
              <a:rPr lang="cs-CZ" sz="1600" dirty="0"/>
              <a:t>(</a:t>
            </a:r>
            <a:r>
              <a:rPr lang="cs-CZ" sz="1600" dirty="0" err="1"/>
              <a:t>efferent</a:t>
            </a:r>
            <a:r>
              <a:rPr lang="cs-CZ" sz="1600" dirty="0"/>
              <a:t>) </a:t>
            </a:r>
            <a:r>
              <a:rPr lang="cs-CZ" sz="1600" b="1" dirty="0" err="1"/>
              <a:t>fibers</a:t>
            </a:r>
            <a:endParaRPr lang="cs-CZ" sz="1200" b="1" dirty="0"/>
          </a:p>
        </p:txBody>
      </p:sp>
      <p:sp>
        <p:nvSpPr>
          <p:cNvPr id="12" name="TextovéPole 11">
            <a:extLst>
              <a:ext uri="{FF2B5EF4-FFF2-40B4-BE49-F238E27FC236}">
                <a16:creationId xmlns:a16="http://schemas.microsoft.com/office/drawing/2014/main" id="{D9589848-B53B-4928-AA89-23F88562F010}"/>
              </a:ext>
            </a:extLst>
          </p:cNvPr>
          <p:cNvSpPr txBox="1"/>
          <p:nvPr/>
        </p:nvSpPr>
        <p:spPr>
          <a:xfrm>
            <a:off x="7104289" y="6036541"/>
            <a:ext cx="4051391" cy="253916"/>
          </a:xfrm>
          <a:prstGeom prst="rect">
            <a:avLst/>
          </a:prstGeom>
          <a:noFill/>
        </p:spPr>
        <p:txBody>
          <a:bodyPr wrap="square" rtlCol="0">
            <a:spAutoFit/>
          </a:bodyPr>
          <a:lstStyle/>
          <a:p>
            <a:pPr algn="ctr"/>
            <a:r>
              <a:rPr lang="cs-CZ" sz="1050" dirty="0" err="1"/>
              <a:t>Edited</a:t>
            </a:r>
            <a:r>
              <a:rPr lang="cs-CZ" sz="1050" dirty="0"/>
              <a:t>: </a:t>
            </a:r>
            <a:r>
              <a:rPr lang="cs-CZ" sz="1050" dirty="0" err="1"/>
              <a:t>McGeady</a:t>
            </a:r>
            <a:r>
              <a:rPr lang="cs-CZ" sz="1050" dirty="0"/>
              <a:t> et al. </a:t>
            </a:r>
            <a:r>
              <a:rPr lang="cs-CZ" sz="1050" dirty="0" err="1"/>
              <a:t>Veterinary</a:t>
            </a:r>
            <a:r>
              <a:rPr lang="cs-CZ" sz="1050" dirty="0"/>
              <a:t> Embryology. 2009</a:t>
            </a:r>
          </a:p>
        </p:txBody>
      </p:sp>
    </p:spTree>
    <p:extLst>
      <p:ext uri="{BB962C8B-B14F-4D97-AF65-F5344CB8AC3E}">
        <p14:creationId xmlns:p14="http://schemas.microsoft.com/office/powerpoint/2010/main" val="36050979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66800" y="233827"/>
            <a:ext cx="10058400" cy="1371600"/>
          </a:xfrm>
        </p:spPr>
        <p:txBody>
          <a:bodyPr>
            <a:normAutofit fontScale="90000"/>
          </a:bodyPr>
          <a:lstStyle/>
          <a:p>
            <a:r>
              <a:rPr lang="cs-CZ" dirty="0" err="1"/>
              <a:t>Embryonic</a:t>
            </a:r>
            <a:r>
              <a:rPr lang="cs-CZ" dirty="0"/>
              <a:t> </a:t>
            </a:r>
            <a:r>
              <a:rPr lang="cs-CZ" dirty="0" err="1"/>
              <a:t>origin</a:t>
            </a:r>
            <a:r>
              <a:rPr lang="cs-CZ" dirty="0"/>
              <a:t> </a:t>
            </a:r>
            <a:r>
              <a:rPr lang="cs-CZ" dirty="0" err="1"/>
              <a:t>of</a:t>
            </a:r>
            <a:r>
              <a:rPr lang="cs-CZ" dirty="0"/>
              <a:t> </a:t>
            </a:r>
            <a:r>
              <a:rPr lang="cs-CZ" dirty="0" err="1"/>
              <a:t>nervous</a:t>
            </a:r>
            <a:r>
              <a:rPr lang="cs-CZ" dirty="0"/>
              <a:t> </a:t>
            </a:r>
            <a:r>
              <a:rPr lang="cs-CZ" dirty="0" err="1"/>
              <a:t>system</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3</a:t>
            </a:fld>
            <a:endParaRPr lang="cs-CZ"/>
          </a:p>
        </p:txBody>
      </p:sp>
      <p:sp>
        <p:nvSpPr>
          <p:cNvPr id="6" name="Zástupný obsah 2">
            <a:extLst>
              <a:ext uri="{FF2B5EF4-FFF2-40B4-BE49-F238E27FC236}">
                <a16:creationId xmlns:a16="http://schemas.microsoft.com/office/drawing/2014/main" id="{4E5D3161-1B0C-433F-991F-5E84B7E2CACE}"/>
              </a:ext>
            </a:extLst>
          </p:cNvPr>
          <p:cNvSpPr txBox="1">
            <a:spLocks/>
          </p:cNvSpPr>
          <p:nvPr/>
        </p:nvSpPr>
        <p:spPr>
          <a:xfrm>
            <a:off x="1097280" y="1873157"/>
            <a:ext cx="5538910" cy="36512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a:t>Primitive </a:t>
            </a:r>
            <a:r>
              <a:rPr lang="cs-CZ" sz="1600" b="1" dirty="0" err="1"/>
              <a:t>streak</a:t>
            </a:r>
            <a:r>
              <a:rPr lang="cs-CZ" sz="1600" dirty="0"/>
              <a:t> </a:t>
            </a:r>
            <a:r>
              <a:rPr lang="cs-CZ" sz="1600" dirty="0" err="1"/>
              <a:t>formation</a:t>
            </a:r>
            <a:r>
              <a:rPr lang="cs-CZ" sz="1600" dirty="0"/>
              <a:t> in </a:t>
            </a:r>
            <a:r>
              <a:rPr lang="cs-CZ" sz="1600" b="1" dirty="0"/>
              <a:t>epiblast</a:t>
            </a:r>
            <a:r>
              <a:rPr lang="cs-CZ" sz="1600" dirty="0"/>
              <a:t> </a:t>
            </a:r>
            <a:r>
              <a:rPr lang="cs-CZ" sz="1600" dirty="0" err="1"/>
              <a:t>layer</a:t>
            </a:r>
            <a:r>
              <a:rPr lang="cs-CZ" sz="1600" dirty="0"/>
              <a:t> </a:t>
            </a:r>
            <a:r>
              <a:rPr lang="cs-CZ" sz="1600" dirty="0" err="1"/>
              <a:t>of</a:t>
            </a:r>
            <a:r>
              <a:rPr lang="cs-CZ" sz="1600" dirty="0"/>
              <a:t> </a:t>
            </a:r>
            <a:r>
              <a:rPr lang="cs-CZ" sz="1600" dirty="0" err="1"/>
              <a:t>bilaminar</a:t>
            </a:r>
            <a:r>
              <a:rPr lang="cs-CZ" sz="1600" dirty="0"/>
              <a:t> </a:t>
            </a:r>
            <a:r>
              <a:rPr lang="cs-CZ" sz="1600" dirty="0" err="1"/>
              <a:t>disc</a:t>
            </a:r>
            <a:endParaRPr lang="cs-CZ" sz="1400" b="1" dirty="0"/>
          </a:p>
        </p:txBody>
      </p:sp>
      <p:grpSp>
        <p:nvGrpSpPr>
          <p:cNvPr id="15" name="Skupina 14"/>
          <p:cNvGrpSpPr/>
          <p:nvPr/>
        </p:nvGrpSpPr>
        <p:grpSpPr>
          <a:xfrm>
            <a:off x="6706330" y="1805258"/>
            <a:ext cx="4201728" cy="1921342"/>
            <a:chOff x="6706330" y="1805258"/>
            <a:chExt cx="4201728" cy="1921342"/>
          </a:xfrm>
        </p:grpSpPr>
        <p:pic>
          <p:nvPicPr>
            <p:cNvPr id="7" name="Obrázek 6"/>
            <p:cNvPicPr>
              <a:picLocks noChangeAspect="1"/>
            </p:cNvPicPr>
            <p:nvPr/>
          </p:nvPicPr>
          <p:blipFill rotWithShape="1">
            <a:blip r:embed="rId2" cstate="print">
              <a:extLst>
                <a:ext uri="{28A0092B-C50C-407E-A947-70E740481C1C}">
                  <a14:useLocalDpi xmlns:a14="http://schemas.microsoft.com/office/drawing/2010/main" val="0"/>
                </a:ext>
              </a:extLst>
            </a:blip>
            <a:srcRect r="22598" b="60355"/>
            <a:stretch/>
          </p:blipFill>
          <p:spPr>
            <a:xfrm>
              <a:off x="6706330" y="1805258"/>
              <a:ext cx="4201728" cy="1921342"/>
            </a:xfrm>
            <a:prstGeom prst="rect">
              <a:avLst/>
            </a:prstGeom>
          </p:spPr>
        </p:pic>
        <p:sp>
          <p:nvSpPr>
            <p:cNvPr id="14" name="Obdélník 13"/>
            <p:cNvSpPr/>
            <p:nvPr/>
          </p:nvSpPr>
          <p:spPr>
            <a:xfrm>
              <a:off x="6815879" y="1937442"/>
              <a:ext cx="1167507" cy="300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22" name="Skupina 21"/>
          <p:cNvGrpSpPr/>
          <p:nvPr/>
        </p:nvGrpSpPr>
        <p:grpSpPr>
          <a:xfrm>
            <a:off x="7311547" y="3794498"/>
            <a:ext cx="2991295" cy="2401281"/>
            <a:chOff x="7311547" y="3794498"/>
            <a:chExt cx="2991295" cy="2401281"/>
          </a:xfrm>
        </p:grpSpPr>
        <p:pic>
          <p:nvPicPr>
            <p:cNvPr id="8" name="Obrázek 7"/>
            <p:cNvPicPr>
              <a:picLocks noChangeAspect="1"/>
            </p:cNvPicPr>
            <p:nvPr/>
          </p:nvPicPr>
          <p:blipFill rotWithShape="1">
            <a:blip r:embed="rId2" cstate="print">
              <a:extLst>
                <a:ext uri="{28A0092B-C50C-407E-A947-70E740481C1C}">
                  <a14:useLocalDpi xmlns:a14="http://schemas.microsoft.com/office/drawing/2010/main" val="0"/>
                </a:ext>
              </a:extLst>
            </a:blip>
            <a:srcRect t="50451" r="44896"/>
            <a:stretch/>
          </p:blipFill>
          <p:spPr>
            <a:xfrm>
              <a:off x="7311547" y="3794498"/>
              <a:ext cx="2991295" cy="2401281"/>
            </a:xfrm>
            <a:prstGeom prst="rect">
              <a:avLst/>
            </a:prstGeom>
          </p:spPr>
        </p:pic>
        <p:sp>
          <p:nvSpPr>
            <p:cNvPr id="21" name="Obdélník 20"/>
            <p:cNvSpPr/>
            <p:nvPr/>
          </p:nvSpPr>
          <p:spPr>
            <a:xfrm>
              <a:off x="7399633" y="3864247"/>
              <a:ext cx="839020" cy="300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23" name="Zástupný obsah 2">
            <a:extLst>
              <a:ext uri="{FF2B5EF4-FFF2-40B4-BE49-F238E27FC236}">
                <a16:creationId xmlns:a16="http://schemas.microsoft.com/office/drawing/2014/main" id="{4E5D3161-1B0C-433F-991F-5E84B7E2CACE}"/>
              </a:ext>
            </a:extLst>
          </p:cNvPr>
          <p:cNvSpPr txBox="1">
            <a:spLocks/>
          </p:cNvSpPr>
          <p:nvPr/>
        </p:nvSpPr>
        <p:spPr>
          <a:xfrm>
            <a:off x="1096360" y="2509509"/>
            <a:ext cx="5538910" cy="57582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a:t>Epiblast </a:t>
            </a:r>
            <a:r>
              <a:rPr lang="cs-CZ" sz="1600" dirty="0" err="1"/>
              <a:t>layer</a:t>
            </a:r>
            <a:r>
              <a:rPr lang="cs-CZ" sz="1600" dirty="0"/>
              <a:t> </a:t>
            </a:r>
            <a:r>
              <a:rPr lang="cs-CZ" sz="1600" dirty="0" err="1"/>
              <a:t>cells</a:t>
            </a:r>
            <a:r>
              <a:rPr lang="cs-CZ" sz="1600" dirty="0"/>
              <a:t> </a:t>
            </a:r>
            <a:r>
              <a:rPr lang="cs-CZ" sz="1600" b="1" dirty="0" err="1"/>
              <a:t>migrate</a:t>
            </a:r>
            <a:r>
              <a:rPr lang="cs-CZ" sz="1600" dirty="0"/>
              <a:t> </a:t>
            </a:r>
            <a:r>
              <a:rPr lang="cs-CZ" sz="1600" dirty="0" err="1"/>
              <a:t>through</a:t>
            </a:r>
            <a:r>
              <a:rPr lang="cs-CZ" sz="1600" dirty="0"/>
              <a:t> primitive </a:t>
            </a:r>
            <a:r>
              <a:rPr lang="cs-CZ" sz="1600" dirty="0" err="1"/>
              <a:t>streak</a:t>
            </a:r>
            <a:r>
              <a:rPr lang="cs-CZ" sz="1600" dirty="0"/>
              <a:t> to </a:t>
            </a:r>
            <a:r>
              <a:rPr lang="cs-CZ" sz="1600" dirty="0" err="1"/>
              <a:t>space</a:t>
            </a:r>
            <a:r>
              <a:rPr lang="cs-CZ" sz="1600" dirty="0"/>
              <a:t> </a:t>
            </a:r>
            <a:r>
              <a:rPr lang="cs-CZ" sz="1600" dirty="0" err="1"/>
              <a:t>between</a:t>
            </a:r>
            <a:r>
              <a:rPr lang="cs-CZ" sz="1600" dirty="0"/>
              <a:t> epiblast and hypoblast, </a:t>
            </a:r>
            <a:r>
              <a:rPr lang="cs-CZ" sz="1600" b="1" dirty="0" err="1"/>
              <a:t>replacement</a:t>
            </a:r>
            <a:r>
              <a:rPr lang="cs-CZ" sz="1600" dirty="0"/>
              <a:t> </a:t>
            </a:r>
            <a:r>
              <a:rPr lang="cs-CZ" sz="1600" dirty="0" err="1"/>
              <a:t>of</a:t>
            </a:r>
            <a:r>
              <a:rPr lang="cs-CZ" sz="1600" dirty="0"/>
              <a:t> hypoblast </a:t>
            </a:r>
            <a:r>
              <a:rPr lang="cs-CZ" sz="1600" dirty="0" err="1"/>
              <a:t>cells</a:t>
            </a:r>
            <a:endParaRPr lang="cs-CZ" sz="1400" b="1" dirty="0"/>
          </a:p>
        </p:txBody>
      </p:sp>
      <p:sp>
        <p:nvSpPr>
          <p:cNvPr id="24" name="Zástupný obsah 2">
            <a:extLst>
              <a:ext uri="{FF2B5EF4-FFF2-40B4-BE49-F238E27FC236}">
                <a16:creationId xmlns:a16="http://schemas.microsoft.com/office/drawing/2014/main" id="{4E5D3161-1B0C-433F-991F-5E84B7E2CACE}"/>
              </a:ext>
            </a:extLst>
          </p:cNvPr>
          <p:cNvSpPr txBox="1">
            <a:spLocks/>
          </p:cNvSpPr>
          <p:nvPr/>
        </p:nvSpPr>
        <p:spPr>
          <a:xfrm>
            <a:off x="1096360" y="3386424"/>
            <a:ext cx="5304440" cy="111308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Formation</a:t>
            </a:r>
            <a:r>
              <a:rPr lang="cs-CZ" sz="1600" dirty="0"/>
              <a:t> </a:t>
            </a:r>
            <a:r>
              <a:rPr lang="cs-CZ" sz="1600" dirty="0" err="1"/>
              <a:t>of</a:t>
            </a:r>
            <a:r>
              <a:rPr lang="cs-CZ" sz="1600" dirty="0"/>
              <a:t> </a:t>
            </a:r>
            <a:r>
              <a:rPr lang="cs-CZ" sz="1600" dirty="0" err="1"/>
              <a:t>trilaminar</a:t>
            </a:r>
            <a:r>
              <a:rPr lang="cs-CZ" sz="1600" dirty="0"/>
              <a:t> </a:t>
            </a:r>
            <a:r>
              <a:rPr lang="cs-CZ" sz="1600" dirty="0" err="1"/>
              <a:t>disc</a:t>
            </a:r>
            <a:r>
              <a:rPr lang="cs-CZ" sz="1600" dirty="0"/>
              <a:t>:</a:t>
            </a:r>
          </a:p>
          <a:p>
            <a:pPr lvl="1">
              <a:buSzPct val="50000"/>
              <a:buFont typeface="Courier New" panose="02070309020205020404" pitchFamily="49" charset="0"/>
              <a:buChar char="o"/>
            </a:pPr>
            <a:r>
              <a:rPr lang="cs-CZ" sz="1200" b="1" dirty="0"/>
              <a:t>Endoderm</a:t>
            </a:r>
            <a:r>
              <a:rPr lang="cs-CZ" sz="1200" dirty="0"/>
              <a:t> – </a:t>
            </a:r>
            <a:r>
              <a:rPr lang="cs-CZ" sz="1200" dirty="0" err="1"/>
              <a:t>inner</a:t>
            </a:r>
            <a:r>
              <a:rPr lang="cs-CZ" sz="1200" dirty="0"/>
              <a:t> </a:t>
            </a:r>
            <a:r>
              <a:rPr lang="cs-CZ" sz="1200" dirty="0" err="1"/>
              <a:t>layer</a:t>
            </a:r>
            <a:endParaRPr lang="cs-CZ" sz="1200" dirty="0"/>
          </a:p>
          <a:p>
            <a:pPr lvl="1">
              <a:buSzPct val="50000"/>
              <a:buFont typeface="Courier New" panose="02070309020205020404" pitchFamily="49" charset="0"/>
              <a:buChar char="o"/>
            </a:pPr>
            <a:r>
              <a:rPr lang="cs-CZ" sz="1200" b="1" dirty="0"/>
              <a:t>Mesoderm</a:t>
            </a:r>
            <a:r>
              <a:rPr lang="cs-CZ" sz="1200" dirty="0"/>
              <a:t> – </a:t>
            </a:r>
            <a:r>
              <a:rPr lang="cs-CZ" sz="1200" dirty="0" err="1"/>
              <a:t>middle</a:t>
            </a:r>
            <a:r>
              <a:rPr lang="cs-CZ" sz="1200" dirty="0"/>
              <a:t> </a:t>
            </a:r>
            <a:r>
              <a:rPr lang="cs-CZ" sz="1200" dirty="0" err="1"/>
              <a:t>layer</a:t>
            </a:r>
            <a:endParaRPr lang="cs-CZ" sz="1200" dirty="0"/>
          </a:p>
          <a:p>
            <a:pPr lvl="1">
              <a:buSzPct val="50000"/>
              <a:buFont typeface="Courier New" panose="02070309020205020404" pitchFamily="49" charset="0"/>
              <a:buChar char="o"/>
            </a:pPr>
            <a:r>
              <a:rPr lang="cs-CZ" sz="1200" b="1" dirty="0" err="1"/>
              <a:t>Ectoderm</a:t>
            </a:r>
            <a:r>
              <a:rPr lang="cs-CZ" sz="1200" dirty="0"/>
              <a:t> – </a:t>
            </a:r>
            <a:r>
              <a:rPr lang="cs-CZ" sz="1200" dirty="0" err="1"/>
              <a:t>outer</a:t>
            </a:r>
            <a:r>
              <a:rPr lang="cs-CZ" sz="1200" dirty="0"/>
              <a:t> </a:t>
            </a:r>
            <a:r>
              <a:rPr lang="cs-CZ" sz="1200" dirty="0" err="1"/>
              <a:t>layer</a:t>
            </a:r>
            <a:endParaRPr lang="cs-CZ" sz="1200" dirty="0"/>
          </a:p>
        </p:txBody>
      </p:sp>
      <p:sp>
        <p:nvSpPr>
          <p:cNvPr id="25" name="Zástupný obsah 2">
            <a:extLst>
              <a:ext uri="{FF2B5EF4-FFF2-40B4-BE49-F238E27FC236}">
                <a16:creationId xmlns:a16="http://schemas.microsoft.com/office/drawing/2014/main" id="{4E5D3161-1B0C-433F-991F-5E84B7E2CACE}"/>
              </a:ext>
            </a:extLst>
          </p:cNvPr>
          <p:cNvSpPr txBox="1">
            <a:spLocks/>
          </p:cNvSpPr>
          <p:nvPr/>
        </p:nvSpPr>
        <p:spPr>
          <a:xfrm>
            <a:off x="1096360" y="4982168"/>
            <a:ext cx="5304440" cy="35933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Nervous</a:t>
            </a:r>
            <a:r>
              <a:rPr lang="cs-CZ" sz="1600" b="1" dirty="0"/>
              <a:t> </a:t>
            </a:r>
            <a:r>
              <a:rPr lang="cs-CZ" sz="1600" dirty="0" err="1"/>
              <a:t>system</a:t>
            </a:r>
            <a:r>
              <a:rPr lang="cs-CZ" sz="1600" dirty="0"/>
              <a:t> </a:t>
            </a:r>
            <a:r>
              <a:rPr lang="cs-CZ" sz="1600" dirty="0" err="1"/>
              <a:t>forms</a:t>
            </a:r>
            <a:r>
              <a:rPr lang="cs-CZ" sz="1600" dirty="0"/>
              <a:t> </a:t>
            </a:r>
            <a:r>
              <a:rPr lang="cs-CZ" sz="1600" dirty="0" err="1"/>
              <a:t>from</a:t>
            </a:r>
            <a:r>
              <a:rPr lang="cs-CZ" sz="1600" dirty="0"/>
              <a:t> </a:t>
            </a:r>
            <a:r>
              <a:rPr lang="cs-CZ" sz="1600" b="1" dirty="0" err="1"/>
              <a:t>ectoderm</a:t>
            </a:r>
            <a:r>
              <a:rPr lang="cs-CZ" sz="1600" dirty="0"/>
              <a:t>, </a:t>
            </a:r>
            <a:r>
              <a:rPr lang="cs-CZ" sz="1600" dirty="0" err="1"/>
              <a:t>originally</a:t>
            </a:r>
            <a:r>
              <a:rPr lang="cs-CZ" sz="1600" dirty="0"/>
              <a:t> epiblast</a:t>
            </a:r>
            <a:endParaRPr lang="cs-CZ" sz="1200" b="1" dirty="0"/>
          </a:p>
        </p:txBody>
      </p:sp>
      <p:sp>
        <p:nvSpPr>
          <p:cNvPr id="26" name="TextovéPole 25"/>
          <p:cNvSpPr txBox="1"/>
          <p:nvPr/>
        </p:nvSpPr>
        <p:spPr>
          <a:xfrm>
            <a:off x="10472208" y="6072668"/>
            <a:ext cx="1366944" cy="246221"/>
          </a:xfrm>
          <a:prstGeom prst="rect">
            <a:avLst/>
          </a:prstGeom>
          <a:noFill/>
        </p:spPr>
        <p:txBody>
          <a:bodyPr wrap="square" rtlCol="0">
            <a:spAutoFit/>
          </a:bodyPr>
          <a:lstStyle/>
          <a:p>
            <a:pPr algn="ctr"/>
            <a:r>
              <a:rPr lang="cs-CZ" sz="1000" dirty="0" err="1"/>
              <a:t>Teach</a:t>
            </a:r>
            <a:r>
              <a:rPr lang="cs-CZ" sz="1000" dirty="0"/>
              <a:t> </a:t>
            </a:r>
            <a:r>
              <a:rPr lang="cs-CZ" sz="1000" dirty="0" err="1"/>
              <a:t>Me</a:t>
            </a:r>
            <a:r>
              <a:rPr lang="cs-CZ" sz="1000" dirty="0"/>
              <a:t> Anatomy</a:t>
            </a:r>
          </a:p>
        </p:txBody>
      </p:sp>
    </p:spTree>
    <p:extLst>
      <p:ext uri="{BB962C8B-B14F-4D97-AF65-F5344CB8AC3E}">
        <p14:creationId xmlns:p14="http://schemas.microsoft.com/office/powerpoint/2010/main" val="84408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9601" y="324491"/>
            <a:ext cx="11444831" cy="1371600"/>
          </a:xfrm>
        </p:spPr>
        <p:txBody>
          <a:bodyPr>
            <a:normAutofit/>
          </a:bodyPr>
          <a:lstStyle/>
          <a:p>
            <a:r>
              <a:rPr lang="cs-CZ" sz="4000" dirty="0" err="1"/>
              <a:t>Development</a:t>
            </a:r>
            <a:r>
              <a:rPr lang="cs-CZ" sz="4000" dirty="0"/>
              <a:t> </a:t>
            </a:r>
            <a:r>
              <a:rPr lang="cs-CZ" sz="4000" dirty="0" err="1"/>
              <a:t>of</a:t>
            </a:r>
            <a:r>
              <a:rPr lang="cs-CZ" sz="4000" dirty="0"/>
              <a:t> </a:t>
            </a:r>
            <a:r>
              <a:rPr lang="cs-CZ" sz="4000" dirty="0" err="1"/>
              <a:t>peripheral</a:t>
            </a:r>
            <a:r>
              <a:rPr lang="cs-CZ" sz="4000" dirty="0"/>
              <a:t> </a:t>
            </a:r>
            <a:r>
              <a:rPr lang="cs-CZ" sz="4000" dirty="0" err="1"/>
              <a:t>nervous</a:t>
            </a:r>
            <a:r>
              <a:rPr lang="cs-CZ" sz="4000" dirty="0"/>
              <a:t> </a:t>
            </a:r>
            <a:r>
              <a:rPr lang="cs-CZ" sz="4000" dirty="0" err="1"/>
              <a:t>system</a:t>
            </a:r>
            <a:endParaRPr lang="cs-CZ" sz="4000"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30</a:t>
            </a:fld>
            <a:endParaRPr lang="cs-CZ"/>
          </a:p>
        </p:txBody>
      </p:sp>
      <p:sp>
        <p:nvSpPr>
          <p:cNvPr id="6" name="Zástupný obsah 2">
            <a:extLst>
              <a:ext uri="{FF2B5EF4-FFF2-40B4-BE49-F238E27FC236}">
                <a16:creationId xmlns:a16="http://schemas.microsoft.com/office/drawing/2014/main" id="{42BD84AD-FFC5-402B-BA2A-D2523BB1176C}"/>
              </a:ext>
            </a:extLst>
          </p:cNvPr>
          <p:cNvSpPr txBox="1">
            <a:spLocks/>
          </p:cNvSpPr>
          <p:nvPr/>
        </p:nvSpPr>
        <p:spPr>
          <a:xfrm>
            <a:off x="1097280" y="1788027"/>
            <a:ext cx="4998720" cy="107844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Nervous</a:t>
            </a:r>
            <a:r>
              <a:rPr lang="cs-CZ" sz="1600" dirty="0"/>
              <a:t> </a:t>
            </a:r>
            <a:r>
              <a:rPr lang="cs-CZ" sz="1600" dirty="0" err="1"/>
              <a:t>system</a:t>
            </a:r>
            <a:r>
              <a:rPr lang="cs-CZ" sz="1600" dirty="0"/>
              <a:t> </a:t>
            </a:r>
            <a:r>
              <a:rPr lang="cs-CZ" sz="1600" dirty="0" err="1"/>
              <a:t>outside</a:t>
            </a:r>
            <a:r>
              <a:rPr lang="cs-CZ" sz="1600" dirty="0"/>
              <a:t> </a:t>
            </a:r>
            <a:r>
              <a:rPr lang="cs-CZ" sz="1600" dirty="0" err="1"/>
              <a:t>the</a:t>
            </a:r>
            <a:r>
              <a:rPr lang="cs-CZ" sz="1600" dirty="0"/>
              <a:t> brain and </a:t>
            </a:r>
            <a:r>
              <a:rPr lang="cs-CZ" sz="1600" dirty="0" err="1"/>
              <a:t>spinal</a:t>
            </a:r>
            <a:r>
              <a:rPr lang="cs-CZ" sz="1600" dirty="0"/>
              <a:t> </a:t>
            </a:r>
            <a:r>
              <a:rPr lang="cs-CZ" sz="1600" dirty="0" err="1"/>
              <a:t>cord</a:t>
            </a:r>
            <a:r>
              <a:rPr lang="cs-CZ" sz="1600" dirty="0"/>
              <a:t>:</a:t>
            </a:r>
          </a:p>
          <a:p>
            <a:pPr lvl="1">
              <a:buSzPct val="50000"/>
              <a:buFont typeface="Courier New" panose="02070309020205020404" pitchFamily="49" charset="0"/>
              <a:buChar char="o"/>
            </a:pPr>
            <a:r>
              <a:rPr lang="cs-CZ" sz="1200" dirty="0" err="1"/>
              <a:t>Cranial</a:t>
            </a:r>
            <a:r>
              <a:rPr lang="cs-CZ" sz="1200" dirty="0"/>
              <a:t> and </a:t>
            </a:r>
            <a:r>
              <a:rPr lang="cs-CZ" sz="1200" dirty="0" err="1"/>
              <a:t>spinal</a:t>
            </a:r>
            <a:r>
              <a:rPr lang="cs-CZ" sz="1200" dirty="0"/>
              <a:t> </a:t>
            </a:r>
            <a:r>
              <a:rPr lang="cs-CZ" sz="1200" dirty="0" err="1"/>
              <a:t>nerves</a:t>
            </a:r>
            <a:endParaRPr lang="cs-CZ" sz="1200" dirty="0"/>
          </a:p>
          <a:p>
            <a:pPr lvl="1">
              <a:buSzPct val="50000"/>
              <a:buFont typeface="Courier New" panose="02070309020205020404" pitchFamily="49" charset="0"/>
              <a:buChar char="o"/>
            </a:pPr>
            <a:r>
              <a:rPr lang="cs-CZ" sz="1200" dirty="0"/>
              <a:t>Sensory and </a:t>
            </a:r>
            <a:r>
              <a:rPr lang="cs-CZ" sz="1200" dirty="0" err="1"/>
              <a:t>autonomic</a:t>
            </a:r>
            <a:r>
              <a:rPr lang="cs-CZ" sz="1200" dirty="0"/>
              <a:t> ganglia</a:t>
            </a:r>
          </a:p>
          <a:p>
            <a:pPr lvl="1">
              <a:buSzPct val="50000"/>
              <a:buFont typeface="Courier New" panose="02070309020205020404" pitchFamily="49" charset="0"/>
              <a:buChar char="o"/>
            </a:pPr>
            <a:r>
              <a:rPr lang="cs-CZ" sz="1200" dirty="0" err="1"/>
              <a:t>Supporting</a:t>
            </a:r>
            <a:r>
              <a:rPr lang="cs-CZ" sz="1200" dirty="0"/>
              <a:t> </a:t>
            </a:r>
            <a:r>
              <a:rPr lang="cs-CZ" sz="1200" dirty="0" err="1"/>
              <a:t>cells</a:t>
            </a:r>
            <a:endParaRPr lang="cs-CZ" sz="1200" dirty="0"/>
          </a:p>
        </p:txBody>
      </p:sp>
      <p:sp>
        <p:nvSpPr>
          <p:cNvPr id="11" name="Zástupný obsah 2">
            <a:extLst>
              <a:ext uri="{FF2B5EF4-FFF2-40B4-BE49-F238E27FC236}">
                <a16:creationId xmlns:a16="http://schemas.microsoft.com/office/drawing/2014/main" id="{42BD84AD-FFC5-402B-BA2A-D2523BB1176C}"/>
              </a:ext>
            </a:extLst>
          </p:cNvPr>
          <p:cNvSpPr txBox="1">
            <a:spLocks/>
          </p:cNvSpPr>
          <p:nvPr/>
        </p:nvSpPr>
        <p:spPr>
          <a:xfrm>
            <a:off x="1097280" y="3801552"/>
            <a:ext cx="4998720" cy="131423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Neural</a:t>
            </a:r>
            <a:r>
              <a:rPr lang="cs-CZ" sz="1600" b="1" dirty="0"/>
              <a:t> </a:t>
            </a:r>
            <a:r>
              <a:rPr lang="cs-CZ" sz="1600" b="1" dirty="0" err="1"/>
              <a:t>crest</a:t>
            </a:r>
            <a:r>
              <a:rPr lang="cs-CZ" sz="1600" dirty="0"/>
              <a:t>:</a:t>
            </a:r>
          </a:p>
          <a:p>
            <a:pPr lvl="1">
              <a:buSzPct val="50000"/>
              <a:buFont typeface="Courier New" panose="02070309020205020404" pitchFamily="49" charset="0"/>
              <a:buChar char="o"/>
            </a:pPr>
            <a:r>
              <a:rPr lang="cs-CZ" sz="1200" dirty="0" err="1"/>
              <a:t>Afferent</a:t>
            </a:r>
            <a:r>
              <a:rPr lang="cs-CZ" sz="1200" dirty="0"/>
              <a:t> nerve </a:t>
            </a:r>
            <a:r>
              <a:rPr lang="cs-CZ" sz="1200" dirty="0" err="1"/>
              <a:t>fibers</a:t>
            </a:r>
            <a:endParaRPr lang="cs-CZ" sz="1200" dirty="0"/>
          </a:p>
          <a:p>
            <a:pPr lvl="1">
              <a:buSzPct val="50000"/>
              <a:buFont typeface="Courier New" panose="02070309020205020404" pitchFamily="49" charset="0"/>
              <a:buChar char="o"/>
            </a:pPr>
            <a:r>
              <a:rPr lang="cs-CZ" sz="1200" dirty="0" err="1"/>
              <a:t>Postganglionic</a:t>
            </a:r>
            <a:r>
              <a:rPr lang="cs-CZ" sz="1200" dirty="0"/>
              <a:t> </a:t>
            </a:r>
            <a:r>
              <a:rPr lang="cs-CZ" sz="1200" dirty="0" err="1"/>
              <a:t>neurons</a:t>
            </a:r>
            <a:endParaRPr lang="cs-CZ" sz="1200" dirty="0"/>
          </a:p>
          <a:p>
            <a:pPr lvl="1">
              <a:buSzPct val="50000"/>
              <a:buFont typeface="Courier New" panose="02070309020205020404" pitchFamily="49" charset="0"/>
              <a:buChar char="o"/>
            </a:pPr>
            <a:r>
              <a:rPr lang="cs-CZ" sz="1200" dirty="0" err="1"/>
              <a:t>Spinal</a:t>
            </a:r>
            <a:r>
              <a:rPr lang="cs-CZ" sz="1200" dirty="0"/>
              <a:t>, </a:t>
            </a:r>
            <a:r>
              <a:rPr lang="cs-CZ" sz="1200" dirty="0" err="1"/>
              <a:t>head</a:t>
            </a:r>
            <a:r>
              <a:rPr lang="cs-CZ" sz="1200" dirty="0"/>
              <a:t> and </a:t>
            </a:r>
            <a:r>
              <a:rPr lang="cs-CZ" sz="1200" dirty="0" err="1"/>
              <a:t>autonomic</a:t>
            </a:r>
            <a:r>
              <a:rPr lang="cs-CZ" sz="1200" dirty="0"/>
              <a:t> ganglia</a:t>
            </a:r>
          </a:p>
          <a:p>
            <a:pPr lvl="1">
              <a:buSzPct val="50000"/>
              <a:buFont typeface="Courier New" panose="02070309020205020404" pitchFamily="49" charset="0"/>
              <a:buChar char="o"/>
            </a:pPr>
            <a:r>
              <a:rPr lang="cs-CZ" sz="1200" dirty="0" err="1"/>
              <a:t>Glial</a:t>
            </a:r>
            <a:r>
              <a:rPr lang="cs-CZ" sz="1200" dirty="0"/>
              <a:t> </a:t>
            </a:r>
            <a:r>
              <a:rPr lang="cs-CZ" sz="1200" dirty="0" err="1"/>
              <a:t>cells</a:t>
            </a:r>
            <a:endParaRPr lang="cs-CZ" sz="1200" dirty="0"/>
          </a:p>
        </p:txBody>
      </p:sp>
      <p:sp>
        <p:nvSpPr>
          <p:cNvPr id="12" name="Zástupný obsah 2">
            <a:extLst>
              <a:ext uri="{FF2B5EF4-FFF2-40B4-BE49-F238E27FC236}">
                <a16:creationId xmlns:a16="http://schemas.microsoft.com/office/drawing/2014/main" id="{42BD84AD-FFC5-402B-BA2A-D2523BB1176C}"/>
              </a:ext>
            </a:extLst>
          </p:cNvPr>
          <p:cNvSpPr txBox="1">
            <a:spLocks/>
          </p:cNvSpPr>
          <p:nvPr/>
        </p:nvSpPr>
        <p:spPr>
          <a:xfrm>
            <a:off x="1097280" y="5299656"/>
            <a:ext cx="4180841" cy="74496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Placodal</a:t>
            </a:r>
            <a:r>
              <a:rPr lang="cs-CZ" sz="1600" b="1" dirty="0"/>
              <a:t> </a:t>
            </a:r>
            <a:r>
              <a:rPr lang="cs-CZ" sz="1600" b="1" dirty="0" err="1"/>
              <a:t>tissues</a:t>
            </a:r>
            <a:r>
              <a:rPr lang="cs-CZ" sz="1600" b="1" dirty="0"/>
              <a:t> </a:t>
            </a:r>
            <a:r>
              <a:rPr lang="cs-CZ" sz="1600" dirty="0"/>
              <a:t>(</a:t>
            </a:r>
            <a:r>
              <a:rPr lang="cs-CZ" sz="1600" dirty="0" err="1"/>
              <a:t>ectodermal</a:t>
            </a:r>
            <a:r>
              <a:rPr lang="cs-CZ" sz="1600" dirty="0"/>
              <a:t> </a:t>
            </a:r>
            <a:r>
              <a:rPr lang="cs-CZ" sz="1600" dirty="0" err="1"/>
              <a:t>placodes</a:t>
            </a:r>
            <a:r>
              <a:rPr lang="cs-CZ" sz="1600" dirty="0"/>
              <a:t> </a:t>
            </a:r>
            <a:r>
              <a:rPr lang="cs-CZ" sz="1600" dirty="0" err="1"/>
              <a:t>of</a:t>
            </a:r>
            <a:r>
              <a:rPr lang="cs-CZ" sz="1600" dirty="0"/>
              <a:t> sensory </a:t>
            </a:r>
            <a:r>
              <a:rPr lang="cs-CZ" sz="1600" dirty="0" err="1"/>
              <a:t>system</a:t>
            </a:r>
            <a:r>
              <a:rPr lang="cs-CZ" sz="1600" dirty="0"/>
              <a:t>):</a:t>
            </a:r>
          </a:p>
          <a:p>
            <a:pPr lvl="1">
              <a:buSzPct val="50000"/>
              <a:buFont typeface="Courier New" panose="02070309020205020404" pitchFamily="49" charset="0"/>
              <a:buChar char="o"/>
            </a:pPr>
            <a:r>
              <a:rPr lang="cs-CZ" sz="1200" dirty="0"/>
              <a:t>part </a:t>
            </a:r>
            <a:r>
              <a:rPr lang="cs-CZ" sz="1200" dirty="0" err="1"/>
              <a:t>of</a:t>
            </a:r>
            <a:r>
              <a:rPr lang="cs-CZ" sz="1200" dirty="0"/>
              <a:t> </a:t>
            </a:r>
            <a:r>
              <a:rPr lang="cs-CZ" sz="1200" dirty="0" err="1"/>
              <a:t>cranial</a:t>
            </a:r>
            <a:r>
              <a:rPr lang="cs-CZ" sz="1200" dirty="0"/>
              <a:t> </a:t>
            </a:r>
            <a:r>
              <a:rPr lang="cs-CZ" sz="1200" dirty="0" err="1"/>
              <a:t>neurons</a:t>
            </a:r>
            <a:r>
              <a:rPr lang="cs-CZ" sz="1200" dirty="0"/>
              <a:t> and ganglia</a:t>
            </a:r>
          </a:p>
        </p:txBody>
      </p:sp>
      <p:pic>
        <p:nvPicPr>
          <p:cNvPr id="7" name="Obrázek 6">
            <a:extLst>
              <a:ext uri="{FF2B5EF4-FFF2-40B4-BE49-F238E27FC236}">
                <a16:creationId xmlns:a16="http://schemas.microsoft.com/office/drawing/2014/main" id="{E119ACC6-BCA4-426B-AB84-0F2E49A550BD}"/>
              </a:ext>
            </a:extLst>
          </p:cNvPr>
          <p:cNvPicPr>
            <a:picLocks noChangeAspect="1"/>
          </p:cNvPicPr>
          <p:nvPr/>
        </p:nvPicPr>
        <p:blipFill rotWithShape="1">
          <a:blip r:embed="rId2">
            <a:extLst>
              <a:ext uri="{28A0092B-C50C-407E-A947-70E740481C1C}">
                <a14:useLocalDpi xmlns:a14="http://schemas.microsoft.com/office/drawing/2010/main" val="0"/>
              </a:ext>
            </a:extLst>
          </a:blip>
          <a:srcRect t="17523"/>
          <a:stretch/>
        </p:blipFill>
        <p:spPr>
          <a:xfrm>
            <a:off x="5458505" y="2726161"/>
            <a:ext cx="6238875" cy="2945977"/>
          </a:xfrm>
          <a:prstGeom prst="rect">
            <a:avLst/>
          </a:prstGeom>
        </p:spPr>
      </p:pic>
      <p:sp>
        <p:nvSpPr>
          <p:cNvPr id="18" name="Zástupný obsah 2">
            <a:extLst>
              <a:ext uri="{FF2B5EF4-FFF2-40B4-BE49-F238E27FC236}">
                <a16:creationId xmlns:a16="http://schemas.microsoft.com/office/drawing/2014/main" id="{716FA015-B416-4D7B-B8FB-E0EAE63C4B51}"/>
              </a:ext>
            </a:extLst>
          </p:cNvPr>
          <p:cNvSpPr txBox="1">
            <a:spLocks/>
          </p:cNvSpPr>
          <p:nvPr/>
        </p:nvSpPr>
        <p:spPr>
          <a:xfrm>
            <a:off x="1097280" y="3046690"/>
            <a:ext cx="4473787" cy="46448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a:t>CNS</a:t>
            </a:r>
            <a:r>
              <a:rPr lang="cs-CZ" sz="1600" dirty="0"/>
              <a:t> – </a:t>
            </a:r>
            <a:r>
              <a:rPr lang="cs-CZ" sz="1600" dirty="0" err="1"/>
              <a:t>efferent</a:t>
            </a:r>
            <a:r>
              <a:rPr lang="cs-CZ" sz="1600" dirty="0"/>
              <a:t> </a:t>
            </a:r>
            <a:r>
              <a:rPr lang="cs-CZ" sz="1600" dirty="0" err="1"/>
              <a:t>somatic</a:t>
            </a:r>
            <a:r>
              <a:rPr lang="cs-CZ" sz="1600" dirty="0"/>
              <a:t> and </a:t>
            </a:r>
            <a:r>
              <a:rPr lang="cs-CZ" sz="1600" dirty="0" err="1"/>
              <a:t>autonomic</a:t>
            </a:r>
            <a:r>
              <a:rPr lang="cs-CZ" sz="1600" dirty="0"/>
              <a:t> </a:t>
            </a:r>
            <a:r>
              <a:rPr lang="cs-CZ" sz="1600" dirty="0" err="1"/>
              <a:t>fibers</a:t>
            </a:r>
            <a:r>
              <a:rPr lang="cs-CZ" sz="1600" dirty="0"/>
              <a:t> </a:t>
            </a:r>
            <a:r>
              <a:rPr lang="cs-CZ" sz="1600" dirty="0" err="1"/>
              <a:t>from</a:t>
            </a:r>
            <a:r>
              <a:rPr lang="cs-CZ" sz="1600" dirty="0"/>
              <a:t> </a:t>
            </a:r>
            <a:r>
              <a:rPr lang="cs-CZ" sz="1600" dirty="0" err="1"/>
              <a:t>basal</a:t>
            </a:r>
            <a:r>
              <a:rPr lang="cs-CZ" sz="1600" dirty="0"/>
              <a:t> </a:t>
            </a:r>
            <a:r>
              <a:rPr lang="cs-CZ" sz="1600" dirty="0" err="1"/>
              <a:t>plates</a:t>
            </a:r>
            <a:endParaRPr lang="cs-CZ" sz="1000" dirty="0"/>
          </a:p>
        </p:txBody>
      </p:sp>
    </p:spTree>
    <p:extLst>
      <p:ext uri="{BB962C8B-B14F-4D97-AF65-F5344CB8AC3E}">
        <p14:creationId xmlns:p14="http://schemas.microsoft.com/office/powerpoint/2010/main" val="20683799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56627" y="286185"/>
            <a:ext cx="10281920" cy="1450757"/>
          </a:xfrm>
        </p:spPr>
        <p:txBody>
          <a:bodyPr/>
          <a:lstStyle/>
          <a:p>
            <a:r>
              <a:rPr lang="cs-CZ" dirty="0" err="1"/>
              <a:t>Development</a:t>
            </a:r>
            <a:r>
              <a:rPr lang="cs-CZ" dirty="0"/>
              <a:t> </a:t>
            </a:r>
            <a:r>
              <a:rPr lang="cs-CZ" dirty="0" err="1"/>
              <a:t>of</a:t>
            </a:r>
            <a:r>
              <a:rPr lang="cs-CZ" dirty="0"/>
              <a:t> </a:t>
            </a:r>
            <a:r>
              <a:rPr lang="cs-CZ" dirty="0" err="1"/>
              <a:t>dorsal</a:t>
            </a:r>
            <a:r>
              <a:rPr lang="cs-CZ" dirty="0"/>
              <a:t> </a:t>
            </a:r>
            <a:r>
              <a:rPr lang="cs-CZ" dirty="0" err="1"/>
              <a:t>root</a:t>
            </a:r>
            <a:r>
              <a:rPr lang="cs-CZ" dirty="0"/>
              <a:t> ganglia (DRG)</a:t>
            </a:r>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31</a:t>
            </a:fld>
            <a:endParaRPr lang="cs-CZ"/>
          </a:p>
        </p:txBody>
      </p:sp>
      <p:sp>
        <p:nvSpPr>
          <p:cNvPr id="6" name="Zástupný obsah 2">
            <a:extLst>
              <a:ext uri="{FF2B5EF4-FFF2-40B4-BE49-F238E27FC236}">
                <a16:creationId xmlns:a16="http://schemas.microsoft.com/office/drawing/2014/main" id="{D5667F4F-9182-483D-9DD6-89CC717D6022}"/>
              </a:ext>
            </a:extLst>
          </p:cNvPr>
          <p:cNvSpPr txBox="1">
            <a:spLocks/>
          </p:cNvSpPr>
          <p:nvPr/>
        </p:nvSpPr>
        <p:spPr>
          <a:xfrm>
            <a:off x="1097276" y="1909187"/>
            <a:ext cx="4507656" cy="98920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Bodies</a:t>
            </a:r>
            <a:r>
              <a:rPr lang="cs-CZ" sz="1600" b="1" dirty="0"/>
              <a:t> </a:t>
            </a:r>
            <a:r>
              <a:rPr lang="cs-CZ" sz="1600" b="1" dirty="0" err="1"/>
              <a:t>of</a:t>
            </a:r>
            <a:r>
              <a:rPr lang="cs-CZ" sz="1600" b="1" dirty="0"/>
              <a:t> </a:t>
            </a:r>
            <a:r>
              <a:rPr lang="cs-CZ" sz="1600" b="1" dirty="0" err="1"/>
              <a:t>neurons</a:t>
            </a:r>
            <a:r>
              <a:rPr lang="cs-CZ" sz="1600" b="1" dirty="0"/>
              <a:t> </a:t>
            </a:r>
            <a:r>
              <a:rPr lang="cs-CZ" sz="1600" dirty="0" err="1"/>
              <a:t>responsible</a:t>
            </a:r>
            <a:r>
              <a:rPr lang="cs-CZ" sz="1600" dirty="0"/>
              <a:t> </a:t>
            </a:r>
            <a:r>
              <a:rPr lang="cs-CZ" sz="1600" dirty="0" err="1"/>
              <a:t>for</a:t>
            </a:r>
            <a:r>
              <a:rPr lang="cs-CZ" sz="1600" dirty="0"/>
              <a:t> </a:t>
            </a:r>
            <a:r>
              <a:rPr lang="cs-CZ" sz="1600" dirty="0" err="1"/>
              <a:t>transmission</a:t>
            </a:r>
            <a:r>
              <a:rPr lang="cs-CZ" sz="1600" dirty="0"/>
              <a:t> </a:t>
            </a:r>
            <a:r>
              <a:rPr lang="cs-CZ" sz="1600" dirty="0" err="1"/>
              <a:t>of</a:t>
            </a:r>
            <a:r>
              <a:rPr lang="cs-CZ" sz="1600" dirty="0"/>
              <a:t> sensory </a:t>
            </a:r>
            <a:r>
              <a:rPr lang="cs-CZ" sz="1600" dirty="0" err="1"/>
              <a:t>information</a:t>
            </a:r>
            <a:r>
              <a:rPr lang="cs-CZ" sz="1600" dirty="0"/>
              <a:t> </a:t>
            </a:r>
            <a:r>
              <a:rPr lang="cs-CZ" sz="1600" dirty="0" err="1"/>
              <a:t>from</a:t>
            </a:r>
            <a:r>
              <a:rPr lang="cs-CZ" sz="1600" dirty="0"/>
              <a:t> </a:t>
            </a:r>
            <a:r>
              <a:rPr lang="cs-CZ" sz="1600" dirty="0" err="1"/>
              <a:t>receptors</a:t>
            </a:r>
            <a:r>
              <a:rPr lang="cs-CZ" sz="1600" dirty="0"/>
              <a:t> (</a:t>
            </a:r>
            <a:r>
              <a:rPr lang="cs-CZ" sz="1600" dirty="0" err="1"/>
              <a:t>termoreceptors</a:t>
            </a:r>
            <a:r>
              <a:rPr lang="cs-CZ" sz="1600" dirty="0"/>
              <a:t>, </a:t>
            </a:r>
            <a:r>
              <a:rPr lang="cs-CZ" sz="1600" dirty="0" err="1"/>
              <a:t>nociceptors</a:t>
            </a:r>
            <a:r>
              <a:rPr lang="cs-CZ" sz="1600" dirty="0"/>
              <a:t>, </a:t>
            </a:r>
            <a:r>
              <a:rPr lang="cs-CZ" sz="1600" dirty="0" err="1"/>
              <a:t>proprioreceptors</a:t>
            </a:r>
            <a:r>
              <a:rPr lang="cs-CZ" sz="1600" dirty="0"/>
              <a:t>, </a:t>
            </a:r>
            <a:r>
              <a:rPr lang="cs-CZ" sz="1600" dirty="0" err="1"/>
              <a:t>chemoreceptors</a:t>
            </a:r>
            <a:r>
              <a:rPr lang="cs-CZ" sz="1600" dirty="0"/>
              <a:t>) to CNS</a:t>
            </a:r>
          </a:p>
        </p:txBody>
      </p:sp>
      <p:sp>
        <p:nvSpPr>
          <p:cNvPr id="7" name="Zástupný obsah 2">
            <a:extLst>
              <a:ext uri="{FF2B5EF4-FFF2-40B4-BE49-F238E27FC236}">
                <a16:creationId xmlns:a16="http://schemas.microsoft.com/office/drawing/2014/main" id="{D5667F4F-9182-483D-9DD6-89CC717D6022}"/>
              </a:ext>
            </a:extLst>
          </p:cNvPr>
          <p:cNvSpPr txBox="1">
            <a:spLocks/>
          </p:cNvSpPr>
          <p:nvPr/>
        </p:nvSpPr>
        <p:spPr>
          <a:xfrm>
            <a:off x="1097275" y="2978343"/>
            <a:ext cx="4944533" cy="57350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Bodies</a:t>
            </a:r>
            <a:r>
              <a:rPr lang="cs-CZ" sz="1600" b="1" dirty="0"/>
              <a:t> </a:t>
            </a:r>
            <a:r>
              <a:rPr lang="cs-CZ" sz="1600" b="1" dirty="0" err="1"/>
              <a:t>of</a:t>
            </a:r>
            <a:r>
              <a:rPr lang="cs-CZ" sz="1600" b="1" dirty="0"/>
              <a:t> </a:t>
            </a:r>
            <a:r>
              <a:rPr lang="cs-CZ" sz="1600" b="1" dirty="0" err="1"/>
              <a:t>neurons</a:t>
            </a:r>
            <a:r>
              <a:rPr lang="cs-CZ" sz="1600" dirty="0"/>
              <a:t> </a:t>
            </a:r>
            <a:r>
              <a:rPr lang="cs-CZ" sz="1600" b="1" dirty="0" err="1"/>
              <a:t>separated</a:t>
            </a:r>
            <a:r>
              <a:rPr lang="cs-CZ" sz="1600" b="1" dirty="0"/>
              <a:t> by </a:t>
            </a:r>
            <a:r>
              <a:rPr lang="cs-CZ" sz="1600" b="1" dirty="0" err="1"/>
              <a:t>satellite</a:t>
            </a:r>
            <a:r>
              <a:rPr lang="cs-CZ" sz="1600" b="1" dirty="0"/>
              <a:t> </a:t>
            </a:r>
            <a:r>
              <a:rPr lang="cs-CZ" sz="1600" dirty="0" err="1"/>
              <a:t>glial</a:t>
            </a:r>
            <a:r>
              <a:rPr lang="cs-CZ" sz="1600" dirty="0"/>
              <a:t> </a:t>
            </a:r>
            <a:r>
              <a:rPr lang="cs-CZ" sz="1600" dirty="0" err="1"/>
              <a:t>cells</a:t>
            </a:r>
            <a:r>
              <a:rPr lang="cs-CZ" sz="1600" dirty="0"/>
              <a:t> – </a:t>
            </a:r>
            <a:r>
              <a:rPr lang="cs-CZ" sz="1600" dirty="0" err="1"/>
              <a:t>preventing</a:t>
            </a:r>
            <a:r>
              <a:rPr lang="cs-CZ" sz="1600" dirty="0"/>
              <a:t> </a:t>
            </a:r>
            <a:r>
              <a:rPr lang="cs-CZ" sz="1600" dirty="0" err="1"/>
              <a:t>transmission</a:t>
            </a:r>
            <a:r>
              <a:rPr lang="cs-CZ" sz="1600" dirty="0"/>
              <a:t> </a:t>
            </a:r>
            <a:r>
              <a:rPr lang="cs-CZ" sz="1600" dirty="0" err="1"/>
              <a:t>of</a:t>
            </a:r>
            <a:r>
              <a:rPr lang="cs-CZ" sz="1600" dirty="0"/>
              <a:t> </a:t>
            </a:r>
            <a:r>
              <a:rPr lang="cs-CZ" sz="1600" dirty="0" err="1"/>
              <a:t>signals</a:t>
            </a:r>
            <a:r>
              <a:rPr lang="cs-CZ" sz="1600" dirty="0"/>
              <a:t> </a:t>
            </a:r>
            <a:r>
              <a:rPr lang="cs-CZ" sz="1600" dirty="0" err="1"/>
              <a:t>between</a:t>
            </a:r>
            <a:r>
              <a:rPr lang="cs-CZ" sz="1600" dirty="0"/>
              <a:t> </a:t>
            </a:r>
            <a:r>
              <a:rPr lang="cs-CZ" sz="1600" dirty="0" err="1"/>
              <a:t>bodies</a:t>
            </a:r>
            <a:endParaRPr lang="cs-CZ" sz="1600" dirty="0"/>
          </a:p>
        </p:txBody>
      </p:sp>
      <p:sp>
        <p:nvSpPr>
          <p:cNvPr id="8" name="Zástupný obsah 2">
            <a:extLst>
              <a:ext uri="{FF2B5EF4-FFF2-40B4-BE49-F238E27FC236}">
                <a16:creationId xmlns:a16="http://schemas.microsoft.com/office/drawing/2014/main" id="{D5667F4F-9182-483D-9DD6-89CC717D6022}"/>
              </a:ext>
            </a:extLst>
          </p:cNvPr>
          <p:cNvSpPr txBox="1">
            <a:spLocks/>
          </p:cNvSpPr>
          <p:nvPr/>
        </p:nvSpPr>
        <p:spPr>
          <a:xfrm>
            <a:off x="1097275" y="3734291"/>
            <a:ext cx="4507657" cy="164204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Trunk</a:t>
            </a:r>
            <a:r>
              <a:rPr lang="cs-CZ" sz="1600" b="1" dirty="0"/>
              <a:t> </a:t>
            </a:r>
            <a:r>
              <a:rPr lang="cs-CZ" sz="1600" b="1" dirty="0" err="1"/>
              <a:t>neural</a:t>
            </a:r>
            <a:r>
              <a:rPr lang="cs-CZ" sz="1600" b="1" dirty="0"/>
              <a:t> </a:t>
            </a:r>
            <a:r>
              <a:rPr lang="cs-CZ" sz="1600" b="1" dirty="0" err="1"/>
              <a:t>crest</a:t>
            </a:r>
            <a:r>
              <a:rPr lang="cs-CZ" sz="1600" b="1" dirty="0"/>
              <a:t> </a:t>
            </a:r>
            <a:r>
              <a:rPr lang="cs-CZ" sz="1600" dirty="0" err="1"/>
              <a:t>cells</a:t>
            </a:r>
            <a:r>
              <a:rPr lang="cs-CZ" sz="1600" b="1" dirty="0"/>
              <a:t> </a:t>
            </a:r>
            <a:r>
              <a:rPr lang="cs-CZ" sz="1600" b="1" dirty="0" err="1"/>
              <a:t>migrate</a:t>
            </a:r>
            <a:r>
              <a:rPr lang="cs-CZ" sz="1600" dirty="0"/>
              <a:t> </a:t>
            </a:r>
            <a:r>
              <a:rPr lang="cs-CZ" sz="1600" dirty="0" err="1"/>
              <a:t>ventrally</a:t>
            </a:r>
            <a:endParaRPr lang="cs-CZ" sz="1600" dirty="0"/>
          </a:p>
          <a:p>
            <a:pPr>
              <a:buSzPct val="50000"/>
              <a:buFont typeface="Courier New" panose="02070309020205020404" pitchFamily="49" charset="0"/>
              <a:buChar char="o"/>
            </a:pPr>
            <a:r>
              <a:rPr lang="cs-CZ" sz="1600" dirty="0" err="1"/>
              <a:t>migration</a:t>
            </a:r>
            <a:r>
              <a:rPr lang="cs-CZ" sz="1600" dirty="0"/>
              <a:t> </a:t>
            </a:r>
            <a:r>
              <a:rPr lang="cs-CZ" sz="1600" b="1" dirty="0" err="1"/>
              <a:t>terminated</a:t>
            </a:r>
            <a:r>
              <a:rPr lang="cs-CZ" sz="1600" b="1" dirty="0"/>
              <a:t> </a:t>
            </a:r>
            <a:r>
              <a:rPr lang="cs-CZ" sz="1600" b="1" dirty="0" err="1"/>
              <a:t>medially</a:t>
            </a:r>
            <a:r>
              <a:rPr lang="cs-CZ" sz="1600" dirty="0"/>
              <a:t> </a:t>
            </a:r>
            <a:r>
              <a:rPr lang="cs-CZ" sz="1600" dirty="0" err="1"/>
              <a:t>from</a:t>
            </a:r>
            <a:r>
              <a:rPr lang="cs-CZ" sz="1600" dirty="0"/>
              <a:t> </a:t>
            </a:r>
            <a:r>
              <a:rPr lang="cs-CZ" sz="1600" b="1" dirty="0" err="1"/>
              <a:t>somites</a:t>
            </a:r>
            <a:endParaRPr lang="cs-CZ" sz="1600" b="1" dirty="0"/>
          </a:p>
          <a:p>
            <a:pPr>
              <a:buSzPct val="50000"/>
              <a:buFont typeface="Courier New" panose="02070309020205020404" pitchFamily="49" charset="0"/>
              <a:buChar char="o"/>
            </a:pPr>
            <a:r>
              <a:rPr lang="cs-CZ" sz="1600" dirty="0" err="1"/>
              <a:t>formation</a:t>
            </a:r>
            <a:r>
              <a:rPr lang="cs-CZ" sz="1600" dirty="0"/>
              <a:t> </a:t>
            </a:r>
            <a:r>
              <a:rPr lang="cs-CZ" sz="1600" dirty="0" err="1"/>
              <a:t>of</a:t>
            </a:r>
            <a:r>
              <a:rPr lang="cs-CZ" sz="1600" dirty="0"/>
              <a:t> </a:t>
            </a:r>
            <a:r>
              <a:rPr lang="cs-CZ" sz="1600" dirty="0" err="1"/>
              <a:t>two</a:t>
            </a:r>
            <a:r>
              <a:rPr lang="cs-CZ" sz="1600" dirty="0"/>
              <a:t> cell </a:t>
            </a:r>
            <a:r>
              <a:rPr lang="cs-CZ" sz="1600" dirty="0" err="1"/>
              <a:t>populations</a:t>
            </a:r>
            <a:r>
              <a:rPr lang="cs-CZ" sz="1600" dirty="0"/>
              <a:t>:</a:t>
            </a:r>
          </a:p>
          <a:p>
            <a:pPr lvl="1">
              <a:buSzPct val="50000"/>
              <a:buFont typeface="Courier New" panose="02070309020205020404" pitchFamily="49" charset="0"/>
              <a:buChar char="o"/>
            </a:pPr>
            <a:r>
              <a:rPr lang="cs-CZ" sz="1400" b="1" dirty="0"/>
              <a:t>Sensory </a:t>
            </a:r>
            <a:r>
              <a:rPr lang="cs-CZ" sz="1400" b="1" dirty="0" err="1"/>
              <a:t>neurons</a:t>
            </a:r>
            <a:endParaRPr lang="cs-CZ" sz="1400" b="1" dirty="0"/>
          </a:p>
          <a:p>
            <a:pPr lvl="1">
              <a:buSzPct val="50000"/>
              <a:buFont typeface="Courier New" panose="02070309020205020404" pitchFamily="49" charset="0"/>
              <a:buChar char="o"/>
            </a:pPr>
            <a:r>
              <a:rPr lang="cs-CZ" sz="1400" b="1" dirty="0" err="1"/>
              <a:t>Glial</a:t>
            </a:r>
            <a:r>
              <a:rPr lang="cs-CZ" sz="1400" b="1" dirty="0"/>
              <a:t> </a:t>
            </a:r>
            <a:r>
              <a:rPr lang="cs-CZ" sz="1400" b="1" dirty="0" err="1"/>
              <a:t>cells</a:t>
            </a:r>
            <a:r>
              <a:rPr lang="cs-CZ" sz="1400" b="1" dirty="0"/>
              <a:t> </a:t>
            </a:r>
            <a:r>
              <a:rPr lang="cs-CZ" sz="1400" dirty="0"/>
              <a:t>(</a:t>
            </a:r>
            <a:r>
              <a:rPr lang="cs-CZ" sz="1400" dirty="0" err="1"/>
              <a:t>Satellite</a:t>
            </a:r>
            <a:r>
              <a:rPr lang="cs-CZ" sz="1400" dirty="0"/>
              <a:t> </a:t>
            </a:r>
            <a:r>
              <a:rPr lang="cs-CZ" sz="1400" dirty="0" err="1"/>
              <a:t>glia</a:t>
            </a:r>
            <a:r>
              <a:rPr lang="cs-CZ" sz="1400" dirty="0"/>
              <a:t>, </a:t>
            </a:r>
            <a:r>
              <a:rPr lang="cs-CZ" sz="1400" dirty="0" err="1"/>
              <a:t>Schwann</a:t>
            </a:r>
            <a:r>
              <a:rPr lang="cs-CZ" sz="1400" dirty="0"/>
              <a:t> </a:t>
            </a:r>
            <a:r>
              <a:rPr lang="cs-CZ" sz="1400" dirty="0" err="1"/>
              <a:t>cells</a:t>
            </a:r>
            <a:r>
              <a:rPr lang="cs-CZ" sz="1400" dirty="0"/>
              <a:t>)</a:t>
            </a:r>
          </a:p>
        </p:txBody>
      </p:sp>
      <p:pic>
        <p:nvPicPr>
          <p:cNvPr id="9" name="Obrázek 8"/>
          <p:cNvPicPr>
            <a:picLocks noChangeAspect="1"/>
          </p:cNvPicPr>
          <p:nvPr/>
        </p:nvPicPr>
        <p:blipFill rotWithShape="1">
          <a:blip r:embed="rId2">
            <a:extLst>
              <a:ext uri="{28A0092B-C50C-407E-A947-70E740481C1C}">
                <a14:useLocalDpi xmlns:a14="http://schemas.microsoft.com/office/drawing/2010/main" val="0"/>
              </a:ext>
            </a:extLst>
          </a:blip>
          <a:srcRect b="50447"/>
          <a:stretch/>
        </p:blipFill>
        <p:spPr>
          <a:xfrm>
            <a:off x="5779342" y="2618465"/>
            <a:ext cx="3081184" cy="2496669"/>
          </a:xfrm>
          <a:prstGeom prst="rect">
            <a:avLst/>
          </a:prstGeom>
        </p:spPr>
      </p:pic>
      <p:pic>
        <p:nvPicPr>
          <p:cNvPr id="10" name="Obrázek 9"/>
          <p:cNvPicPr>
            <a:picLocks noChangeAspect="1"/>
          </p:cNvPicPr>
          <p:nvPr/>
        </p:nvPicPr>
        <p:blipFill rotWithShape="1">
          <a:blip r:embed="rId2">
            <a:extLst>
              <a:ext uri="{28A0092B-C50C-407E-A947-70E740481C1C}">
                <a14:useLocalDpi xmlns:a14="http://schemas.microsoft.com/office/drawing/2010/main" val="0"/>
              </a:ext>
            </a:extLst>
          </a:blip>
          <a:srcRect t="51916"/>
          <a:stretch/>
        </p:blipFill>
        <p:spPr>
          <a:xfrm>
            <a:off x="8860525" y="2705870"/>
            <a:ext cx="3059958" cy="2405941"/>
          </a:xfrm>
          <a:prstGeom prst="rect">
            <a:avLst/>
          </a:prstGeom>
        </p:spPr>
      </p:pic>
      <p:sp>
        <p:nvSpPr>
          <p:cNvPr id="11" name="Zástupný obsah 2">
            <a:extLst>
              <a:ext uri="{FF2B5EF4-FFF2-40B4-BE49-F238E27FC236}">
                <a16:creationId xmlns:a16="http://schemas.microsoft.com/office/drawing/2014/main" id="{D5667F4F-9182-483D-9DD6-89CC717D6022}"/>
              </a:ext>
            </a:extLst>
          </p:cNvPr>
          <p:cNvSpPr txBox="1">
            <a:spLocks/>
          </p:cNvSpPr>
          <p:nvPr/>
        </p:nvSpPr>
        <p:spPr>
          <a:xfrm>
            <a:off x="1097274" y="5381193"/>
            <a:ext cx="5134193" cy="85874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a:t>neuron:</a:t>
            </a:r>
          </a:p>
          <a:p>
            <a:pPr lvl="1">
              <a:buSzPct val="50000"/>
              <a:buFont typeface="Courier New" panose="02070309020205020404" pitchFamily="49" charset="0"/>
              <a:buChar char="o"/>
            </a:pPr>
            <a:r>
              <a:rPr lang="cs-CZ" sz="1400" dirty="0" err="1"/>
              <a:t>Dorsomedial</a:t>
            </a:r>
            <a:r>
              <a:rPr lang="cs-CZ" sz="1400" dirty="0"/>
              <a:t> </a:t>
            </a:r>
            <a:r>
              <a:rPr lang="cs-CZ" sz="1400" dirty="0" err="1"/>
              <a:t>outgrowth</a:t>
            </a:r>
            <a:r>
              <a:rPr lang="cs-CZ" sz="1400" dirty="0"/>
              <a:t> (</a:t>
            </a:r>
            <a:r>
              <a:rPr lang="cs-CZ" sz="1400" dirty="0" err="1"/>
              <a:t>neural</a:t>
            </a:r>
            <a:r>
              <a:rPr lang="cs-CZ" sz="1400" dirty="0"/>
              <a:t> tube)</a:t>
            </a:r>
          </a:p>
          <a:p>
            <a:pPr lvl="1">
              <a:buSzPct val="50000"/>
              <a:buFont typeface="Courier New" panose="02070309020205020404" pitchFamily="49" charset="0"/>
              <a:buChar char="o"/>
            </a:pPr>
            <a:r>
              <a:rPr lang="cs-CZ" sz="1400" dirty="0" err="1"/>
              <a:t>Ventrolateral</a:t>
            </a:r>
            <a:r>
              <a:rPr lang="cs-CZ" sz="1400" dirty="0"/>
              <a:t> </a:t>
            </a:r>
            <a:r>
              <a:rPr lang="cs-CZ" sz="1400" dirty="0" err="1"/>
              <a:t>outgrowth</a:t>
            </a:r>
            <a:r>
              <a:rPr lang="cs-CZ" sz="1400" dirty="0"/>
              <a:t> (</a:t>
            </a:r>
            <a:r>
              <a:rPr lang="cs-CZ" sz="1400" dirty="0" err="1"/>
              <a:t>connected</a:t>
            </a:r>
            <a:r>
              <a:rPr lang="cs-CZ" sz="1400" dirty="0"/>
              <a:t> to </a:t>
            </a:r>
            <a:r>
              <a:rPr lang="cs-CZ" sz="1400" dirty="0" err="1"/>
              <a:t>developing</a:t>
            </a:r>
            <a:r>
              <a:rPr lang="cs-CZ" sz="1400" dirty="0"/>
              <a:t> </a:t>
            </a:r>
            <a:r>
              <a:rPr lang="cs-CZ" sz="1400" dirty="0" err="1"/>
              <a:t>spinal</a:t>
            </a:r>
            <a:r>
              <a:rPr lang="cs-CZ" sz="1400" dirty="0"/>
              <a:t> nerve)</a:t>
            </a:r>
          </a:p>
        </p:txBody>
      </p:sp>
    </p:spTree>
    <p:extLst>
      <p:ext uri="{BB962C8B-B14F-4D97-AF65-F5344CB8AC3E}">
        <p14:creationId xmlns:p14="http://schemas.microsoft.com/office/powerpoint/2010/main" val="20093723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66800" y="121251"/>
            <a:ext cx="10058400" cy="1371600"/>
          </a:xfrm>
        </p:spPr>
        <p:txBody>
          <a:bodyPr/>
          <a:lstStyle/>
          <a:p>
            <a:r>
              <a:rPr lang="cs-CZ" dirty="0" err="1"/>
              <a:t>Autonomic</a:t>
            </a:r>
            <a:r>
              <a:rPr lang="cs-CZ" dirty="0"/>
              <a:t> </a:t>
            </a:r>
            <a:r>
              <a:rPr lang="cs-CZ" dirty="0" err="1"/>
              <a:t>nervous</a:t>
            </a:r>
            <a:r>
              <a:rPr lang="cs-CZ" dirty="0"/>
              <a:t> </a:t>
            </a:r>
            <a:r>
              <a:rPr lang="cs-CZ" dirty="0" err="1"/>
              <a:t>system</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32</a:t>
            </a:fld>
            <a:endParaRPr lang="cs-CZ"/>
          </a:p>
        </p:txBody>
      </p:sp>
      <p:sp>
        <p:nvSpPr>
          <p:cNvPr id="6" name="Zástupný obsah 2">
            <a:extLst>
              <a:ext uri="{FF2B5EF4-FFF2-40B4-BE49-F238E27FC236}">
                <a16:creationId xmlns:a16="http://schemas.microsoft.com/office/drawing/2014/main" id="{D5667F4F-9182-483D-9DD6-89CC717D6022}"/>
              </a:ext>
            </a:extLst>
          </p:cNvPr>
          <p:cNvSpPr txBox="1">
            <a:spLocks/>
          </p:cNvSpPr>
          <p:nvPr/>
        </p:nvSpPr>
        <p:spPr>
          <a:xfrm>
            <a:off x="1097277" y="1592703"/>
            <a:ext cx="4944533" cy="80152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a:t>General </a:t>
            </a:r>
            <a:r>
              <a:rPr lang="cs-CZ" sz="1600" dirty="0" err="1"/>
              <a:t>visceral</a:t>
            </a:r>
            <a:r>
              <a:rPr lang="cs-CZ" sz="1600" dirty="0"/>
              <a:t> </a:t>
            </a:r>
            <a:r>
              <a:rPr lang="cs-CZ" sz="1600" dirty="0" err="1"/>
              <a:t>efferent</a:t>
            </a:r>
            <a:r>
              <a:rPr lang="cs-CZ" sz="1600" dirty="0"/>
              <a:t> </a:t>
            </a:r>
            <a:r>
              <a:rPr lang="cs-CZ" sz="1600" dirty="0" err="1"/>
              <a:t>system</a:t>
            </a:r>
            <a:r>
              <a:rPr lang="cs-CZ" sz="1600" dirty="0"/>
              <a:t> – </a:t>
            </a:r>
            <a:r>
              <a:rPr lang="cs-CZ" sz="1600" dirty="0" err="1"/>
              <a:t>involuntary</a:t>
            </a:r>
            <a:r>
              <a:rPr lang="cs-CZ" sz="1600" dirty="0"/>
              <a:t> </a:t>
            </a:r>
            <a:r>
              <a:rPr lang="cs-CZ" sz="1600" dirty="0" err="1"/>
              <a:t>regulation</a:t>
            </a:r>
            <a:r>
              <a:rPr lang="cs-CZ" sz="1600" dirty="0"/>
              <a:t> </a:t>
            </a:r>
            <a:r>
              <a:rPr lang="cs-CZ" sz="1600" dirty="0" err="1"/>
              <a:t>of</a:t>
            </a:r>
            <a:r>
              <a:rPr lang="cs-CZ" sz="1600" dirty="0"/>
              <a:t> </a:t>
            </a:r>
            <a:r>
              <a:rPr lang="cs-CZ" sz="1600" dirty="0" err="1"/>
              <a:t>systems</a:t>
            </a:r>
            <a:r>
              <a:rPr lang="cs-CZ" sz="1600" dirty="0"/>
              <a:t> (</a:t>
            </a:r>
            <a:r>
              <a:rPr lang="cs-CZ" sz="1600" dirty="0" err="1"/>
              <a:t>smooth</a:t>
            </a:r>
            <a:r>
              <a:rPr lang="cs-CZ" sz="1600" dirty="0"/>
              <a:t> and </a:t>
            </a:r>
            <a:r>
              <a:rPr lang="cs-CZ" sz="1600" dirty="0" err="1"/>
              <a:t>cardiac</a:t>
            </a:r>
            <a:r>
              <a:rPr lang="cs-CZ" sz="1600" dirty="0"/>
              <a:t> </a:t>
            </a:r>
            <a:r>
              <a:rPr lang="cs-CZ" sz="1600" dirty="0" err="1"/>
              <a:t>muscles</a:t>
            </a:r>
            <a:r>
              <a:rPr lang="cs-CZ" sz="1600" dirty="0"/>
              <a:t>, </a:t>
            </a:r>
            <a:r>
              <a:rPr lang="cs-CZ" sz="1600" dirty="0" err="1"/>
              <a:t>exocrine</a:t>
            </a:r>
            <a:r>
              <a:rPr lang="cs-CZ" sz="1600" dirty="0"/>
              <a:t> and </a:t>
            </a:r>
            <a:r>
              <a:rPr lang="cs-CZ" sz="1600" dirty="0" err="1"/>
              <a:t>endocrine</a:t>
            </a:r>
            <a:r>
              <a:rPr lang="cs-CZ" sz="1600" dirty="0"/>
              <a:t> </a:t>
            </a:r>
            <a:r>
              <a:rPr lang="cs-CZ" sz="1600" dirty="0" err="1"/>
              <a:t>glands</a:t>
            </a:r>
            <a:r>
              <a:rPr lang="cs-CZ" sz="1600" dirty="0"/>
              <a:t>)</a:t>
            </a:r>
          </a:p>
        </p:txBody>
      </p:sp>
      <p:sp>
        <p:nvSpPr>
          <p:cNvPr id="7" name="Zástupný obsah 2">
            <a:extLst>
              <a:ext uri="{FF2B5EF4-FFF2-40B4-BE49-F238E27FC236}">
                <a16:creationId xmlns:a16="http://schemas.microsoft.com/office/drawing/2014/main" id="{D5667F4F-9182-483D-9DD6-89CC717D6022}"/>
              </a:ext>
            </a:extLst>
          </p:cNvPr>
          <p:cNvSpPr txBox="1">
            <a:spLocks/>
          </p:cNvSpPr>
          <p:nvPr/>
        </p:nvSpPr>
        <p:spPr>
          <a:xfrm>
            <a:off x="1097277" y="2810502"/>
            <a:ext cx="4944533" cy="80152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Divided</a:t>
            </a:r>
            <a:r>
              <a:rPr lang="cs-CZ" sz="1600" dirty="0"/>
              <a:t> to:</a:t>
            </a:r>
          </a:p>
          <a:p>
            <a:pPr lvl="1">
              <a:buSzPct val="50000"/>
              <a:buFont typeface="Courier New" panose="02070309020205020404" pitchFamily="49" charset="0"/>
              <a:buChar char="o"/>
            </a:pPr>
            <a:r>
              <a:rPr lang="cs-CZ" sz="1400" b="1" dirty="0" err="1"/>
              <a:t>sympathetic</a:t>
            </a:r>
            <a:endParaRPr lang="cs-CZ" sz="1400" b="1" dirty="0"/>
          </a:p>
          <a:p>
            <a:pPr lvl="1">
              <a:buSzPct val="50000"/>
              <a:buFont typeface="Courier New" panose="02070309020205020404" pitchFamily="49" charset="0"/>
              <a:buChar char="o"/>
            </a:pPr>
            <a:r>
              <a:rPr lang="cs-CZ" sz="1400" b="1" dirty="0" err="1"/>
              <a:t>parasympathetic</a:t>
            </a:r>
            <a:endParaRPr lang="cs-CZ" sz="1400" b="1" dirty="0"/>
          </a:p>
        </p:txBody>
      </p:sp>
      <p:sp>
        <p:nvSpPr>
          <p:cNvPr id="8" name="Zástupný obsah 2">
            <a:extLst>
              <a:ext uri="{FF2B5EF4-FFF2-40B4-BE49-F238E27FC236}">
                <a16:creationId xmlns:a16="http://schemas.microsoft.com/office/drawing/2014/main" id="{D5667F4F-9182-483D-9DD6-89CC717D6022}"/>
              </a:ext>
            </a:extLst>
          </p:cNvPr>
          <p:cNvSpPr txBox="1">
            <a:spLocks/>
          </p:cNvSpPr>
          <p:nvPr/>
        </p:nvSpPr>
        <p:spPr>
          <a:xfrm>
            <a:off x="1097277" y="4179317"/>
            <a:ext cx="5100323" cy="599203"/>
          </a:xfrm>
          <a:prstGeom prst="rect">
            <a:avLst/>
          </a:prstGeom>
          <a:ln w="28575">
            <a:solidFill>
              <a:srgbClr val="FF0000"/>
            </a:solidFill>
          </a:ln>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a:t>in </a:t>
            </a:r>
            <a:r>
              <a:rPr lang="cs-CZ" sz="1600" dirty="0" err="1"/>
              <a:t>contrast</a:t>
            </a:r>
            <a:r>
              <a:rPr lang="cs-CZ" sz="1600" dirty="0"/>
              <a:t> </a:t>
            </a:r>
            <a:r>
              <a:rPr lang="cs-CZ" sz="1600" dirty="0" err="1"/>
              <a:t>with</a:t>
            </a:r>
            <a:r>
              <a:rPr lang="cs-CZ" sz="1600" dirty="0"/>
              <a:t> </a:t>
            </a:r>
            <a:r>
              <a:rPr lang="cs-CZ" sz="1600" b="1" dirty="0" err="1">
                <a:solidFill>
                  <a:srgbClr val="00B050"/>
                </a:solidFill>
              </a:rPr>
              <a:t>somatic</a:t>
            </a:r>
            <a:r>
              <a:rPr lang="cs-CZ" sz="1600" dirty="0"/>
              <a:t> </a:t>
            </a:r>
            <a:r>
              <a:rPr lang="cs-CZ" sz="1600" dirty="0" err="1"/>
              <a:t>efferent</a:t>
            </a:r>
            <a:r>
              <a:rPr lang="cs-CZ" sz="1600" dirty="0"/>
              <a:t> </a:t>
            </a:r>
            <a:r>
              <a:rPr lang="cs-CZ" sz="1600" dirty="0" err="1"/>
              <a:t>system</a:t>
            </a:r>
            <a:r>
              <a:rPr lang="cs-CZ" sz="1600" dirty="0"/>
              <a:t> (</a:t>
            </a:r>
            <a:r>
              <a:rPr lang="cs-CZ" sz="1600" dirty="0" err="1"/>
              <a:t>one</a:t>
            </a:r>
            <a:r>
              <a:rPr lang="cs-CZ" sz="1600" dirty="0"/>
              <a:t> neuron), </a:t>
            </a:r>
            <a:r>
              <a:rPr lang="cs-CZ" sz="1600" b="1" dirty="0" err="1"/>
              <a:t>autonomic</a:t>
            </a:r>
            <a:r>
              <a:rPr lang="cs-CZ" sz="1600" dirty="0"/>
              <a:t> </a:t>
            </a:r>
            <a:r>
              <a:rPr lang="cs-CZ" sz="1600" dirty="0" err="1"/>
              <a:t>system</a:t>
            </a:r>
            <a:r>
              <a:rPr lang="cs-CZ" sz="1600" dirty="0"/>
              <a:t> </a:t>
            </a:r>
            <a:r>
              <a:rPr lang="cs-CZ" sz="1600" dirty="0" err="1"/>
              <a:t>formed</a:t>
            </a:r>
            <a:r>
              <a:rPr lang="cs-CZ" sz="1600" dirty="0"/>
              <a:t> </a:t>
            </a:r>
            <a:r>
              <a:rPr lang="cs-CZ" sz="1600" dirty="0" err="1"/>
              <a:t>of</a:t>
            </a:r>
            <a:r>
              <a:rPr lang="cs-CZ" sz="1600" dirty="0"/>
              <a:t> </a:t>
            </a:r>
            <a:r>
              <a:rPr lang="cs-CZ" sz="1600" b="1" dirty="0" err="1"/>
              <a:t>two</a:t>
            </a:r>
            <a:r>
              <a:rPr lang="cs-CZ" sz="1600" b="1" dirty="0"/>
              <a:t> </a:t>
            </a:r>
            <a:r>
              <a:rPr lang="cs-CZ" sz="1600" b="1" dirty="0" err="1"/>
              <a:t>neurons</a:t>
            </a:r>
            <a:endParaRPr lang="cs-CZ" sz="1600" b="1" dirty="0"/>
          </a:p>
        </p:txBody>
      </p:sp>
      <p:sp>
        <p:nvSpPr>
          <p:cNvPr id="9" name="Zástupný obsah 2">
            <a:extLst>
              <a:ext uri="{FF2B5EF4-FFF2-40B4-BE49-F238E27FC236}">
                <a16:creationId xmlns:a16="http://schemas.microsoft.com/office/drawing/2014/main" id="{D5667F4F-9182-483D-9DD6-89CC717D6022}"/>
              </a:ext>
            </a:extLst>
          </p:cNvPr>
          <p:cNvSpPr txBox="1">
            <a:spLocks/>
          </p:cNvSpPr>
          <p:nvPr/>
        </p:nvSpPr>
        <p:spPr>
          <a:xfrm>
            <a:off x="1097276" y="5345808"/>
            <a:ext cx="5100324" cy="57993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connection</a:t>
            </a:r>
            <a:r>
              <a:rPr lang="cs-CZ" sz="1600" b="1" dirty="0"/>
              <a:t> </a:t>
            </a:r>
            <a:r>
              <a:rPr lang="cs-CZ" sz="1600" dirty="0" err="1"/>
              <a:t>takes</a:t>
            </a:r>
            <a:r>
              <a:rPr lang="cs-CZ" sz="1600" dirty="0"/>
              <a:t> place in </a:t>
            </a:r>
            <a:r>
              <a:rPr lang="cs-CZ" sz="1600" b="1" dirty="0" err="1"/>
              <a:t>autonomic</a:t>
            </a:r>
            <a:r>
              <a:rPr lang="cs-CZ" sz="1600" b="1" dirty="0"/>
              <a:t> ganglion </a:t>
            </a:r>
            <a:r>
              <a:rPr lang="cs-CZ" sz="1600" dirty="0"/>
              <a:t>(</a:t>
            </a:r>
            <a:r>
              <a:rPr lang="cs-CZ" sz="1600" dirty="0" err="1"/>
              <a:t>neural</a:t>
            </a:r>
            <a:r>
              <a:rPr lang="cs-CZ" sz="1600" dirty="0"/>
              <a:t> </a:t>
            </a:r>
            <a:r>
              <a:rPr lang="cs-CZ" sz="1600" dirty="0" err="1"/>
              <a:t>crest</a:t>
            </a:r>
            <a:r>
              <a:rPr lang="cs-CZ" sz="1600" dirty="0"/>
              <a:t>)</a:t>
            </a:r>
          </a:p>
        </p:txBody>
      </p:sp>
      <p:sp>
        <p:nvSpPr>
          <p:cNvPr id="14" name="TextovéPole 13">
            <a:extLst>
              <a:ext uri="{FF2B5EF4-FFF2-40B4-BE49-F238E27FC236}">
                <a16:creationId xmlns:a16="http://schemas.microsoft.com/office/drawing/2014/main" id="{D9589848-B53B-4928-AA89-23F88562F010}"/>
              </a:ext>
            </a:extLst>
          </p:cNvPr>
          <p:cNvSpPr txBox="1"/>
          <p:nvPr/>
        </p:nvSpPr>
        <p:spPr>
          <a:xfrm>
            <a:off x="7104289" y="6036541"/>
            <a:ext cx="4051391" cy="253916"/>
          </a:xfrm>
          <a:prstGeom prst="rect">
            <a:avLst/>
          </a:prstGeom>
          <a:noFill/>
        </p:spPr>
        <p:txBody>
          <a:bodyPr wrap="square" rtlCol="0">
            <a:spAutoFit/>
          </a:bodyPr>
          <a:lstStyle/>
          <a:p>
            <a:pPr algn="ctr"/>
            <a:r>
              <a:rPr lang="cs-CZ" sz="1050" dirty="0" err="1"/>
              <a:t>Delloye-Bourgeois</a:t>
            </a:r>
            <a:r>
              <a:rPr lang="cs-CZ" sz="1050" dirty="0"/>
              <a:t> and </a:t>
            </a:r>
            <a:r>
              <a:rPr lang="cs-CZ" sz="1050" dirty="0" err="1"/>
              <a:t>Castellani</a:t>
            </a:r>
            <a:r>
              <a:rPr lang="cs-CZ" sz="1050" dirty="0"/>
              <a:t>, 2019. Front Mol </a:t>
            </a:r>
            <a:r>
              <a:rPr lang="cs-CZ" sz="1050" dirty="0" err="1"/>
              <a:t>Neurosci</a:t>
            </a:r>
            <a:endParaRPr lang="cs-CZ" sz="1050" dirty="0"/>
          </a:p>
        </p:txBody>
      </p:sp>
      <p:pic>
        <p:nvPicPr>
          <p:cNvPr id="20" name="Obrázek 19"/>
          <p:cNvPicPr>
            <a:picLocks noChangeAspect="1"/>
          </p:cNvPicPr>
          <p:nvPr/>
        </p:nvPicPr>
        <p:blipFill rotWithShape="1">
          <a:blip r:embed="rId2">
            <a:extLst>
              <a:ext uri="{28A0092B-C50C-407E-A947-70E740481C1C}">
                <a14:useLocalDpi xmlns:a14="http://schemas.microsoft.com/office/drawing/2010/main" val="0"/>
              </a:ext>
            </a:extLst>
          </a:blip>
          <a:srcRect b="77267"/>
          <a:stretch/>
        </p:blipFill>
        <p:spPr>
          <a:xfrm>
            <a:off x="6381680" y="2462295"/>
            <a:ext cx="4830803" cy="696413"/>
          </a:xfrm>
          <a:prstGeom prst="rect">
            <a:avLst/>
          </a:prstGeom>
        </p:spPr>
      </p:pic>
      <p:pic>
        <p:nvPicPr>
          <p:cNvPr id="21" name="Obrázek 20"/>
          <p:cNvPicPr>
            <a:picLocks noChangeAspect="1"/>
          </p:cNvPicPr>
          <p:nvPr/>
        </p:nvPicPr>
        <p:blipFill rotWithShape="1">
          <a:blip r:embed="rId2">
            <a:extLst>
              <a:ext uri="{28A0092B-C50C-407E-A947-70E740481C1C}">
                <a14:useLocalDpi xmlns:a14="http://schemas.microsoft.com/office/drawing/2010/main" val="0"/>
              </a:ext>
            </a:extLst>
          </a:blip>
          <a:srcRect t="81449"/>
          <a:stretch/>
        </p:blipFill>
        <p:spPr>
          <a:xfrm>
            <a:off x="6381680" y="3897622"/>
            <a:ext cx="4789037" cy="563390"/>
          </a:xfrm>
          <a:prstGeom prst="rect">
            <a:avLst/>
          </a:prstGeom>
        </p:spPr>
      </p:pic>
      <p:sp>
        <p:nvSpPr>
          <p:cNvPr id="3" name="Obdélník 2"/>
          <p:cNvSpPr/>
          <p:nvPr/>
        </p:nvSpPr>
        <p:spPr>
          <a:xfrm>
            <a:off x="6197600" y="2175933"/>
            <a:ext cx="5240867" cy="12954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9314742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délník 8"/>
          <p:cNvSpPr/>
          <p:nvPr/>
        </p:nvSpPr>
        <p:spPr>
          <a:xfrm>
            <a:off x="5921829" y="1783131"/>
            <a:ext cx="5704114" cy="4253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992545" y="408143"/>
            <a:ext cx="10058400" cy="1371600"/>
          </a:xfrm>
        </p:spPr>
        <p:txBody>
          <a:bodyPr/>
          <a:lstStyle/>
          <a:p>
            <a:r>
              <a:rPr lang="cs-CZ" dirty="0" err="1"/>
              <a:t>Sympathetic</a:t>
            </a:r>
            <a:r>
              <a:rPr lang="cs-CZ" dirty="0"/>
              <a:t> </a:t>
            </a:r>
            <a:r>
              <a:rPr lang="cs-CZ" dirty="0" err="1"/>
              <a:t>nervous</a:t>
            </a:r>
            <a:r>
              <a:rPr lang="cs-CZ" dirty="0"/>
              <a:t> </a:t>
            </a:r>
            <a:r>
              <a:rPr lang="cs-CZ" dirty="0" err="1"/>
              <a:t>system</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33</a:t>
            </a:fld>
            <a:endParaRPr lang="cs-CZ"/>
          </a:p>
        </p:txBody>
      </p:sp>
      <p:sp>
        <p:nvSpPr>
          <p:cNvPr id="8" name="Zástupný obsah 2">
            <a:extLst>
              <a:ext uri="{FF2B5EF4-FFF2-40B4-BE49-F238E27FC236}">
                <a16:creationId xmlns:a16="http://schemas.microsoft.com/office/drawing/2014/main" id="{D5667F4F-9182-483D-9DD6-89CC717D6022}"/>
              </a:ext>
            </a:extLst>
          </p:cNvPr>
          <p:cNvSpPr txBox="1">
            <a:spLocks/>
          </p:cNvSpPr>
          <p:nvPr/>
        </p:nvSpPr>
        <p:spPr>
          <a:xfrm>
            <a:off x="1092745" y="3497377"/>
            <a:ext cx="4944533" cy="122503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Sympathetic</a:t>
            </a:r>
            <a:r>
              <a:rPr lang="cs-CZ" sz="1600" dirty="0"/>
              <a:t> </a:t>
            </a:r>
            <a:r>
              <a:rPr lang="cs-CZ" sz="1600" dirty="0" err="1"/>
              <a:t>fibers</a:t>
            </a:r>
            <a:r>
              <a:rPr lang="cs-CZ" sz="1600" dirty="0"/>
              <a:t>:</a:t>
            </a:r>
          </a:p>
          <a:p>
            <a:pPr lvl="1">
              <a:buSzPct val="50000"/>
              <a:buFont typeface="Courier New" panose="02070309020205020404" pitchFamily="49" charset="0"/>
              <a:buChar char="o"/>
            </a:pPr>
            <a:r>
              <a:rPr lang="cs-CZ" sz="1400" dirty="0" err="1"/>
              <a:t>preganglionic</a:t>
            </a:r>
            <a:r>
              <a:rPr lang="cs-CZ" sz="1400" dirty="0"/>
              <a:t> - </a:t>
            </a:r>
            <a:r>
              <a:rPr lang="cs-CZ" sz="1400" b="1" dirty="0" err="1"/>
              <a:t>short</a:t>
            </a:r>
            <a:endParaRPr lang="cs-CZ" sz="1400" b="1" dirty="0"/>
          </a:p>
          <a:p>
            <a:pPr lvl="1">
              <a:buSzPct val="50000"/>
              <a:buFont typeface="Courier New" panose="02070309020205020404" pitchFamily="49" charset="0"/>
              <a:buChar char="o"/>
            </a:pPr>
            <a:r>
              <a:rPr lang="cs-CZ" sz="1400" dirty="0" err="1"/>
              <a:t>postganglionic</a:t>
            </a:r>
            <a:r>
              <a:rPr lang="cs-CZ" sz="1400" dirty="0"/>
              <a:t> - </a:t>
            </a:r>
            <a:r>
              <a:rPr lang="cs-CZ" sz="1400" b="1" dirty="0"/>
              <a:t>long</a:t>
            </a:r>
          </a:p>
          <a:p>
            <a:pPr lvl="1">
              <a:buSzPct val="50000"/>
              <a:buFont typeface="Courier New" panose="02070309020205020404" pitchFamily="49" charset="0"/>
              <a:buChar char="o"/>
            </a:pPr>
            <a:r>
              <a:rPr lang="cs-CZ" sz="1400" dirty="0"/>
              <a:t>Ganglia </a:t>
            </a:r>
            <a:r>
              <a:rPr lang="cs-CZ" sz="1400" dirty="0" err="1"/>
              <a:t>formed</a:t>
            </a:r>
            <a:r>
              <a:rPr lang="cs-CZ" sz="1400" dirty="0"/>
              <a:t> </a:t>
            </a:r>
            <a:r>
              <a:rPr lang="cs-CZ" sz="1400" b="1" dirty="0" err="1"/>
              <a:t>close</a:t>
            </a:r>
            <a:r>
              <a:rPr lang="cs-CZ" sz="1400" dirty="0"/>
              <a:t> to </a:t>
            </a:r>
            <a:r>
              <a:rPr lang="cs-CZ" sz="1400" b="1" dirty="0" err="1"/>
              <a:t>neural</a:t>
            </a:r>
            <a:r>
              <a:rPr lang="cs-CZ" sz="1400" b="1" dirty="0"/>
              <a:t> tube</a:t>
            </a:r>
          </a:p>
        </p:txBody>
      </p:sp>
      <p:sp>
        <p:nvSpPr>
          <p:cNvPr id="14" name="TextovéPole 13">
            <a:extLst>
              <a:ext uri="{FF2B5EF4-FFF2-40B4-BE49-F238E27FC236}">
                <a16:creationId xmlns:a16="http://schemas.microsoft.com/office/drawing/2014/main" id="{D9589848-B53B-4928-AA89-23F88562F010}"/>
              </a:ext>
            </a:extLst>
          </p:cNvPr>
          <p:cNvSpPr txBox="1"/>
          <p:nvPr/>
        </p:nvSpPr>
        <p:spPr>
          <a:xfrm>
            <a:off x="7104289" y="6036541"/>
            <a:ext cx="4051391" cy="253916"/>
          </a:xfrm>
          <a:prstGeom prst="rect">
            <a:avLst/>
          </a:prstGeom>
          <a:noFill/>
        </p:spPr>
        <p:txBody>
          <a:bodyPr wrap="square" rtlCol="0">
            <a:spAutoFit/>
          </a:bodyPr>
          <a:lstStyle/>
          <a:p>
            <a:pPr algn="ctr"/>
            <a:r>
              <a:rPr lang="cs-CZ" sz="1050" dirty="0" err="1"/>
              <a:t>Delloye-Bourgeois</a:t>
            </a:r>
            <a:r>
              <a:rPr lang="cs-CZ" sz="1050" dirty="0"/>
              <a:t> and </a:t>
            </a:r>
            <a:r>
              <a:rPr lang="cs-CZ" sz="1050" dirty="0" err="1"/>
              <a:t>Castellani</a:t>
            </a:r>
            <a:r>
              <a:rPr lang="cs-CZ" sz="1050" dirty="0"/>
              <a:t>, 2019. Front Mol </a:t>
            </a:r>
            <a:r>
              <a:rPr lang="cs-CZ" sz="1050" dirty="0" err="1"/>
              <a:t>Neurosci</a:t>
            </a:r>
            <a:endParaRPr lang="cs-CZ" sz="1050" dirty="0"/>
          </a:p>
        </p:txBody>
      </p:sp>
      <p:pic>
        <p:nvPicPr>
          <p:cNvPr id="3" name="Obrázek 2"/>
          <p:cNvPicPr>
            <a:picLocks noChangeAspect="1"/>
          </p:cNvPicPr>
          <p:nvPr/>
        </p:nvPicPr>
        <p:blipFill rotWithShape="1">
          <a:blip r:embed="rId2">
            <a:extLst>
              <a:ext uri="{28A0092B-C50C-407E-A947-70E740481C1C}">
                <a14:useLocalDpi xmlns:a14="http://schemas.microsoft.com/office/drawing/2010/main" val="0"/>
              </a:ext>
            </a:extLst>
          </a:blip>
          <a:srcRect b="44642"/>
          <a:stretch/>
        </p:blipFill>
        <p:spPr>
          <a:xfrm>
            <a:off x="6041810" y="4859672"/>
            <a:ext cx="3246267" cy="1074181"/>
          </a:xfrm>
          <a:prstGeom prst="rect">
            <a:avLst/>
          </a:prstGeom>
        </p:spPr>
      </p:pic>
      <p:sp>
        <p:nvSpPr>
          <p:cNvPr id="17" name="Zástupný obsah 2">
            <a:extLst>
              <a:ext uri="{FF2B5EF4-FFF2-40B4-BE49-F238E27FC236}">
                <a16:creationId xmlns:a16="http://schemas.microsoft.com/office/drawing/2014/main" id="{D5667F4F-9182-483D-9DD6-89CC717D6022}"/>
              </a:ext>
            </a:extLst>
          </p:cNvPr>
          <p:cNvSpPr txBox="1">
            <a:spLocks/>
          </p:cNvSpPr>
          <p:nvPr/>
        </p:nvSpPr>
        <p:spPr>
          <a:xfrm>
            <a:off x="1092745" y="5184458"/>
            <a:ext cx="4944533" cy="82937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Myelination</a:t>
            </a:r>
            <a:r>
              <a:rPr lang="cs-CZ" sz="1600" dirty="0"/>
              <a:t>:</a:t>
            </a:r>
          </a:p>
          <a:p>
            <a:pPr lvl="1">
              <a:buSzPct val="50000"/>
              <a:buFont typeface="Courier New" panose="02070309020205020404" pitchFamily="49" charset="0"/>
              <a:buChar char="o"/>
            </a:pPr>
            <a:r>
              <a:rPr lang="cs-CZ" sz="1200" dirty="0"/>
              <a:t>Myeline </a:t>
            </a:r>
            <a:r>
              <a:rPr lang="cs-CZ" sz="1200" dirty="0" err="1"/>
              <a:t>sheet</a:t>
            </a:r>
            <a:r>
              <a:rPr lang="cs-CZ" sz="1200" dirty="0"/>
              <a:t> </a:t>
            </a:r>
            <a:r>
              <a:rPr lang="cs-CZ" sz="1200" dirty="0" err="1"/>
              <a:t>formed</a:t>
            </a:r>
            <a:r>
              <a:rPr lang="cs-CZ" sz="1200" dirty="0"/>
              <a:t> </a:t>
            </a:r>
            <a:r>
              <a:rPr lang="cs-CZ" sz="1200" dirty="0" err="1"/>
              <a:t>from</a:t>
            </a:r>
            <a:r>
              <a:rPr lang="cs-CZ" sz="1200" dirty="0"/>
              <a:t> </a:t>
            </a:r>
            <a:r>
              <a:rPr lang="cs-CZ" sz="1200" dirty="0" err="1"/>
              <a:t>Schwann</a:t>
            </a:r>
            <a:r>
              <a:rPr lang="cs-CZ" sz="1200" dirty="0"/>
              <a:t> </a:t>
            </a:r>
            <a:r>
              <a:rPr lang="cs-CZ" sz="1200" dirty="0" err="1"/>
              <a:t>cells</a:t>
            </a:r>
            <a:endParaRPr lang="cs-CZ" sz="1200" dirty="0"/>
          </a:p>
          <a:p>
            <a:pPr lvl="1">
              <a:buSzPct val="50000"/>
              <a:buFont typeface="Courier New" panose="02070309020205020404" pitchFamily="49" charset="0"/>
              <a:buChar char="o"/>
            </a:pPr>
            <a:r>
              <a:rPr lang="cs-CZ" sz="1200" dirty="0" err="1"/>
              <a:t>Postganlionic</a:t>
            </a:r>
            <a:r>
              <a:rPr lang="cs-CZ" sz="1200" dirty="0"/>
              <a:t> axon not </a:t>
            </a:r>
            <a:r>
              <a:rPr lang="cs-CZ" sz="1200" dirty="0" err="1"/>
              <a:t>myelinated</a:t>
            </a:r>
            <a:endParaRPr lang="cs-CZ" sz="1200" dirty="0"/>
          </a:p>
        </p:txBody>
      </p:sp>
      <p:sp>
        <p:nvSpPr>
          <p:cNvPr id="13" name="Zástupný obsah 2">
            <a:extLst>
              <a:ext uri="{FF2B5EF4-FFF2-40B4-BE49-F238E27FC236}">
                <a16:creationId xmlns:a16="http://schemas.microsoft.com/office/drawing/2014/main" id="{C6B842D8-9544-4B22-8BB6-72F7B884635E}"/>
              </a:ext>
            </a:extLst>
          </p:cNvPr>
          <p:cNvSpPr txBox="1">
            <a:spLocks/>
          </p:cNvSpPr>
          <p:nvPr/>
        </p:nvSpPr>
        <p:spPr>
          <a:xfrm>
            <a:off x="1092745" y="1978674"/>
            <a:ext cx="4944533" cy="104850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Sympathetic</a:t>
            </a:r>
            <a:r>
              <a:rPr lang="cs-CZ" sz="1600" dirty="0"/>
              <a:t> </a:t>
            </a:r>
            <a:r>
              <a:rPr lang="cs-CZ" sz="1600" dirty="0" err="1"/>
              <a:t>system</a:t>
            </a:r>
            <a:r>
              <a:rPr lang="cs-CZ" sz="1600" dirty="0"/>
              <a:t> </a:t>
            </a:r>
            <a:r>
              <a:rPr lang="cs-CZ" sz="1600" dirty="0" err="1"/>
              <a:t>develops</a:t>
            </a:r>
            <a:r>
              <a:rPr lang="cs-CZ" sz="1600" dirty="0"/>
              <a:t>:</a:t>
            </a:r>
          </a:p>
          <a:p>
            <a:pPr lvl="1">
              <a:buSzPct val="50000"/>
              <a:buFont typeface="Courier New" panose="02070309020205020404" pitchFamily="49" charset="0"/>
              <a:buChar char="o"/>
            </a:pPr>
            <a:r>
              <a:rPr lang="cs-CZ" sz="1200" b="1" dirty="0" err="1"/>
              <a:t>preganglionic</a:t>
            </a:r>
            <a:r>
              <a:rPr lang="cs-CZ" sz="1200" dirty="0"/>
              <a:t> </a:t>
            </a:r>
            <a:r>
              <a:rPr lang="cs-CZ" sz="1200" dirty="0" err="1"/>
              <a:t>neurons</a:t>
            </a:r>
            <a:r>
              <a:rPr lang="cs-CZ" sz="1200" dirty="0"/>
              <a:t> – </a:t>
            </a:r>
            <a:r>
              <a:rPr lang="cs-CZ" sz="1200" b="1" dirty="0" err="1"/>
              <a:t>trunk</a:t>
            </a:r>
            <a:r>
              <a:rPr lang="cs-CZ" sz="1200" dirty="0"/>
              <a:t> and </a:t>
            </a:r>
            <a:r>
              <a:rPr lang="cs-CZ" sz="1200" b="1" dirty="0" err="1"/>
              <a:t>lumbar</a:t>
            </a:r>
            <a:r>
              <a:rPr lang="cs-CZ" sz="1200" b="1" dirty="0"/>
              <a:t> </a:t>
            </a:r>
            <a:r>
              <a:rPr lang="cs-CZ" sz="1200" dirty="0" err="1"/>
              <a:t>spinal</a:t>
            </a:r>
            <a:r>
              <a:rPr lang="cs-CZ" sz="1200" dirty="0"/>
              <a:t> </a:t>
            </a:r>
            <a:r>
              <a:rPr lang="cs-CZ" sz="1200" dirty="0" err="1"/>
              <a:t>cord</a:t>
            </a:r>
            <a:endParaRPr lang="cs-CZ" sz="1200" dirty="0"/>
          </a:p>
          <a:p>
            <a:pPr lvl="1">
              <a:buSzPct val="50000"/>
              <a:buFont typeface="Courier New" panose="02070309020205020404" pitchFamily="49" charset="0"/>
              <a:buChar char="o"/>
            </a:pPr>
            <a:r>
              <a:rPr lang="cs-CZ" sz="1200" b="1" dirty="0" err="1"/>
              <a:t>postganglionic</a:t>
            </a:r>
            <a:r>
              <a:rPr lang="cs-CZ" sz="1200" dirty="0"/>
              <a:t> </a:t>
            </a:r>
            <a:r>
              <a:rPr lang="cs-CZ" sz="1200" dirty="0" err="1"/>
              <a:t>neurons</a:t>
            </a:r>
            <a:r>
              <a:rPr lang="cs-CZ" sz="1200" dirty="0"/>
              <a:t> and </a:t>
            </a:r>
            <a:r>
              <a:rPr lang="cs-CZ" sz="1200" b="1" dirty="0"/>
              <a:t>ganglion</a:t>
            </a:r>
            <a:r>
              <a:rPr lang="cs-CZ" sz="1200" dirty="0"/>
              <a:t> - </a:t>
            </a:r>
            <a:r>
              <a:rPr lang="cs-CZ" sz="1200" b="1" dirty="0" err="1"/>
              <a:t>sympatoadrenal</a:t>
            </a:r>
            <a:r>
              <a:rPr lang="cs-CZ" sz="1200" dirty="0"/>
              <a:t> </a:t>
            </a:r>
            <a:r>
              <a:rPr lang="cs-CZ" sz="1200" dirty="0" err="1"/>
              <a:t>population</a:t>
            </a:r>
            <a:r>
              <a:rPr lang="cs-CZ" sz="1200" dirty="0"/>
              <a:t> </a:t>
            </a:r>
            <a:r>
              <a:rPr lang="cs-CZ" sz="1200" dirty="0" err="1"/>
              <a:t>of</a:t>
            </a:r>
            <a:r>
              <a:rPr lang="cs-CZ" sz="1200" dirty="0"/>
              <a:t> </a:t>
            </a:r>
            <a:r>
              <a:rPr lang="cs-CZ" sz="1200" dirty="0" err="1"/>
              <a:t>trunk</a:t>
            </a:r>
            <a:r>
              <a:rPr lang="cs-CZ" sz="1200" dirty="0"/>
              <a:t> </a:t>
            </a:r>
            <a:r>
              <a:rPr lang="cs-CZ" sz="1200" b="1" dirty="0" err="1"/>
              <a:t>neural</a:t>
            </a:r>
            <a:r>
              <a:rPr lang="cs-CZ" sz="1200" b="1" dirty="0"/>
              <a:t> </a:t>
            </a:r>
            <a:r>
              <a:rPr lang="cs-CZ" sz="1200" b="1" dirty="0" err="1"/>
              <a:t>crest</a:t>
            </a:r>
            <a:endParaRPr lang="cs-CZ" sz="1200" dirty="0"/>
          </a:p>
        </p:txBody>
      </p:sp>
      <p:grpSp>
        <p:nvGrpSpPr>
          <p:cNvPr id="7" name="Skupina 6">
            <a:extLst>
              <a:ext uri="{FF2B5EF4-FFF2-40B4-BE49-F238E27FC236}">
                <a16:creationId xmlns:a16="http://schemas.microsoft.com/office/drawing/2014/main" id="{CBD130AD-6A66-4CF8-9582-5EA8AB478EBC}"/>
              </a:ext>
            </a:extLst>
          </p:cNvPr>
          <p:cNvGrpSpPr/>
          <p:nvPr/>
        </p:nvGrpSpPr>
        <p:grpSpPr>
          <a:xfrm>
            <a:off x="6021745" y="1783131"/>
            <a:ext cx="5360590" cy="3107489"/>
            <a:chOff x="6095999" y="1769158"/>
            <a:chExt cx="5360590" cy="3107489"/>
          </a:xfrm>
        </p:grpSpPr>
        <p:grpSp>
          <p:nvGrpSpPr>
            <p:cNvPr id="19" name="Skupina 18"/>
            <p:cNvGrpSpPr/>
            <p:nvPr/>
          </p:nvGrpSpPr>
          <p:grpSpPr>
            <a:xfrm>
              <a:off x="6138932" y="1769158"/>
              <a:ext cx="5317657" cy="3107489"/>
              <a:chOff x="6298114" y="2185804"/>
              <a:chExt cx="5317657" cy="3107489"/>
            </a:xfrm>
          </p:grpSpPr>
          <p:pic>
            <p:nvPicPr>
              <p:cNvPr id="16" name="Obrázek 15"/>
              <p:cNvPicPr>
                <a:picLocks noChangeAspect="1"/>
              </p:cNvPicPr>
              <p:nvPr/>
            </p:nvPicPr>
            <p:blipFill rotWithShape="1">
              <a:blip r:embed="rId3">
                <a:extLst>
                  <a:ext uri="{28A0092B-C50C-407E-A947-70E740481C1C}">
                    <a14:useLocalDpi xmlns:a14="http://schemas.microsoft.com/office/drawing/2010/main" val="0"/>
                  </a:ext>
                </a:extLst>
              </a:blip>
              <a:srcRect l="34467"/>
              <a:stretch/>
            </p:blipFill>
            <p:spPr>
              <a:xfrm>
                <a:off x="7916333" y="2324501"/>
                <a:ext cx="3699438" cy="2919233"/>
              </a:xfrm>
              <a:prstGeom prst="rect">
                <a:avLst/>
              </a:prstGeom>
            </p:spPr>
          </p:pic>
          <p:pic>
            <p:nvPicPr>
              <p:cNvPr id="18" name="Obrázek 17"/>
              <p:cNvPicPr>
                <a:picLocks noChangeAspect="1"/>
              </p:cNvPicPr>
              <p:nvPr/>
            </p:nvPicPr>
            <p:blipFill rotWithShape="1">
              <a:blip r:embed="rId4">
                <a:extLst>
                  <a:ext uri="{28A0092B-C50C-407E-A947-70E740481C1C}">
                    <a14:useLocalDpi xmlns:a14="http://schemas.microsoft.com/office/drawing/2010/main" val="0"/>
                  </a:ext>
                </a:extLst>
              </a:blip>
              <a:srcRect r="64760"/>
              <a:stretch/>
            </p:blipFill>
            <p:spPr>
              <a:xfrm>
                <a:off x="6298114" y="2185804"/>
                <a:ext cx="1966912" cy="3107489"/>
              </a:xfrm>
              <a:prstGeom prst="rect">
                <a:avLst/>
              </a:prstGeom>
            </p:spPr>
          </p:pic>
        </p:grpSp>
        <p:sp>
          <p:nvSpPr>
            <p:cNvPr id="6" name="Obdélník 5">
              <a:extLst>
                <a:ext uri="{FF2B5EF4-FFF2-40B4-BE49-F238E27FC236}">
                  <a16:creationId xmlns:a16="http://schemas.microsoft.com/office/drawing/2014/main" id="{56DA495A-3CA9-4C60-8F65-8A4E6B20EF9B}"/>
                </a:ext>
              </a:extLst>
            </p:cNvPr>
            <p:cNvSpPr/>
            <p:nvPr/>
          </p:nvSpPr>
          <p:spPr>
            <a:xfrm>
              <a:off x="6096000" y="1828800"/>
              <a:ext cx="656929" cy="931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bdélník 14">
              <a:extLst>
                <a:ext uri="{FF2B5EF4-FFF2-40B4-BE49-F238E27FC236}">
                  <a16:creationId xmlns:a16="http://schemas.microsoft.com/office/drawing/2014/main" id="{D5742883-2C7E-4F5A-A631-4D51F2149856}"/>
                </a:ext>
              </a:extLst>
            </p:cNvPr>
            <p:cNvSpPr/>
            <p:nvPr/>
          </p:nvSpPr>
          <p:spPr>
            <a:xfrm>
              <a:off x="6095999" y="3705257"/>
              <a:ext cx="656929" cy="931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809573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66800" y="206350"/>
            <a:ext cx="10058400" cy="1371600"/>
          </a:xfrm>
        </p:spPr>
        <p:txBody>
          <a:bodyPr/>
          <a:lstStyle/>
          <a:p>
            <a:r>
              <a:rPr lang="cs-CZ" dirty="0" err="1"/>
              <a:t>Parasympathetic</a:t>
            </a:r>
            <a:r>
              <a:rPr lang="cs-CZ" dirty="0"/>
              <a:t> </a:t>
            </a:r>
            <a:r>
              <a:rPr lang="cs-CZ" dirty="0" err="1"/>
              <a:t>nervous</a:t>
            </a:r>
            <a:r>
              <a:rPr lang="cs-CZ" dirty="0"/>
              <a:t> </a:t>
            </a:r>
            <a:r>
              <a:rPr lang="cs-CZ" dirty="0" err="1"/>
              <a:t>system</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34</a:t>
            </a:fld>
            <a:endParaRPr lang="cs-CZ"/>
          </a:p>
        </p:txBody>
      </p:sp>
      <p:sp>
        <p:nvSpPr>
          <p:cNvPr id="6" name="Zástupný obsah 2">
            <a:extLst>
              <a:ext uri="{FF2B5EF4-FFF2-40B4-BE49-F238E27FC236}">
                <a16:creationId xmlns:a16="http://schemas.microsoft.com/office/drawing/2014/main" id="{D5667F4F-9182-483D-9DD6-89CC717D6022}"/>
              </a:ext>
            </a:extLst>
          </p:cNvPr>
          <p:cNvSpPr txBox="1">
            <a:spLocks/>
          </p:cNvSpPr>
          <p:nvPr/>
        </p:nvSpPr>
        <p:spPr>
          <a:xfrm>
            <a:off x="1097277" y="1923173"/>
            <a:ext cx="4944533" cy="126132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Parasympathetic</a:t>
            </a:r>
            <a:r>
              <a:rPr lang="cs-CZ" sz="1600" dirty="0"/>
              <a:t> </a:t>
            </a:r>
            <a:r>
              <a:rPr lang="cs-CZ" sz="1600" dirty="0" err="1"/>
              <a:t>system</a:t>
            </a:r>
            <a:r>
              <a:rPr lang="cs-CZ" sz="1600" dirty="0"/>
              <a:t> </a:t>
            </a:r>
            <a:r>
              <a:rPr lang="cs-CZ" sz="1600" dirty="0" err="1"/>
              <a:t>develops</a:t>
            </a:r>
            <a:r>
              <a:rPr lang="cs-CZ" sz="1600" dirty="0"/>
              <a:t>:</a:t>
            </a:r>
          </a:p>
          <a:p>
            <a:pPr lvl="1">
              <a:buSzPct val="50000"/>
              <a:buFont typeface="Courier New" panose="02070309020205020404" pitchFamily="49" charset="0"/>
              <a:buChar char="o"/>
            </a:pPr>
            <a:r>
              <a:rPr lang="cs-CZ" sz="1400" b="1" dirty="0" err="1"/>
              <a:t>Preganglionic</a:t>
            </a:r>
            <a:r>
              <a:rPr lang="cs-CZ" sz="1400" dirty="0"/>
              <a:t> </a:t>
            </a:r>
            <a:r>
              <a:rPr lang="cs-CZ" sz="1400" dirty="0" err="1"/>
              <a:t>axons</a:t>
            </a:r>
            <a:r>
              <a:rPr lang="cs-CZ" sz="1400" dirty="0"/>
              <a:t> – brain stem (part </a:t>
            </a:r>
            <a:r>
              <a:rPr lang="cs-CZ" sz="1400" dirty="0" err="1"/>
              <a:t>of</a:t>
            </a:r>
            <a:r>
              <a:rPr lang="cs-CZ" sz="1400" dirty="0"/>
              <a:t> </a:t>
            </a:r>
            <a:r>
              <a:rPr lang="cs-CZ" sz="1400" dirty="0" err="1"/>
              <a:t>cranial</a:t>
            </a:r>
            <a:r>
              <a:rPr lang="cs-CZ" sz="1400" dirty="0"/>
              <a:t> </a:t>
            </a:r>
            <a:r>
              <a:rPr lang="cs-CZ" sz="1400" dirty="0" err="1"/>
              <a:t>nerves</a:t>
            </a:r>
            <a:r>
              <a:rPr lang="cs-CZ" sz="1400" dirty="0"/>
              <a:t> – </a:t>
            </a:r>
            <a:r>
              <a:rPr lang="cs-CZ" sz="1400" dirty="0" err="1"/>
              <a:t>Oculomotor</a:t>
            </a:r>
            <a:r>
              <a:rPr lang="cs-CZ" sz="1400" dirty="0"/>
              <a:t>, </a:t>
            </a:r>
            <a:r>
              <a:rPr lang="cs-CZ" sz="1400" dirty="0" err="1"/>
              <a:t>Facial</a:t>
            </a:r>
            <a:r>
              <a:rPr lang="cs-CZ" sz="1400" dirty="0"/>
              <a:t>, </a:t>
            </a:r>
            <a:r>
              <a:rPr lang="cs-CZ" sz="1400" dirty="0" err="1"/>
              <a:t>Glossopharyngeal</a:t>
            </a:r>
            <a:r>
              <a:rPr lang="cs-CZ" sz="1400" dirty="0"/>
              <a:t>, Vagus)</a:t>
            </a:r>
          </a:p>
          <a:p>
            <a:pPr lvl="1">
              <a:buSzPct val="50000"/>
              <a:buFont typeface="Courier New" panose="02070309020205020404" pitchFamily="49" charset="0"/>
              <a:buChar char="o"/>
            </a:pPr>
            <a:r>
              <a:rPr lang="cs-CZ" sz="1400" b="1" dirty="0"/>
              <a:t>Ganglia</a:t>
            </a:r>
            <a:r>
              <a:rPr lang="cs-CZ" sz="1400" dirty="0"/>
              <a:t> and </a:t>
            </a:r>
            <a:r>
              <a:rPr lang="cs-CZ" sz="1400" b="1" dirty="0" err="1"/>
              <a:t>postganglionic</a:t>
            </a:r>
            <a:r>
              <a:rPr lang="cs-CZ" sz="1400" b="1" dirty="0"/>
              <a:t> </a:t>
            </a:r>
            <a:r>
              <a:rPr lang="cs-CZ" sz="1400" b="1" dirty="0" err="1"/>
              <a:t>neurons</a:t>
            </a:r>
            <a:r>
              <a:rPr lang="cs-CZ" sz="1400" dirty="0"/>
              <a:t> – </a:t>
            </a:r>
            <a:r>
              <a:rPr lang="cs-CZ" sz="1400" dirty="0" err="1"/>
              <a:t>from</a:t>
            </a:r>
            <a:r>
              <a:rPr lang="cs-CZ" sz="1400" dirty="0"/>
              <a:t> </a:t>
            </a:r>
            <a:r>
              <a:rPr lang="cs-CZ" sz="1400" dirty="0" err="1"/>
              <a:t>cranial</a:t>
            </a:r>
            <a:r>
              <a:rPr lang="cs-CZ" sz="1400" dirty="0"/>
              <a:t>, </a:t>
            </a:r>
            <a:r>
              <a:rPr lang="cs-CZ" sz="1400" dirty="0" err="1"/>
              <a:t>vagal</a:t>
            </a:r>
            <a:r>
              <a:rPr lang="cs-CZ" sz="1400" dirty="0"/>
              <a:t> and </a:t>
            </a:r>
            <a:r>
              <a:rPr lang="cs-CZ" sz="1400" dirty="0" err="1"/>
              <a:t>lumbosacral</a:t>
            </a:r>
            <a:r>
              <a:rPr lang="cs-CZ" sz="1400" dirty="0"/>
              <a:t> </a:t>
            </a:r>
            <a:r>
              <a:rPr lang="cs-CZ" sz="1400" dirty="0" err="1"/>
              <a:t>neural</a:t>
            </a:r>
            <a:r>
              <a:rPr lang="cs-CZ" sz="1400" dirty="0"/>
              <a:t> </a:t>
            </a:r>
            <a:r>
              <a:rPr lang="cs-CZ" sz="1400" dirty="0" err="1"/>
              <a:t>crest</a:t>
            </a:r>
            <a:endParaRPr lang="cs-CZ" sz="1400" dirty="0"/>
          </a:p>
        </p:txBody>
      </p:sp>
      <p:sp>
        <p:nvSpPr>
          <p:cNvPr id="7" name="Zástupný obsah 2">
            <a:extLst>
              <a:ext uri="{FF2B5EF4-FFF2-40B4-BE49-F238E27FC236}">
                <a16:creationId xmlns:a16="http://schemas.microsoft.com/office/drawing/2014/main" id="{D5667F4F-9182-483D-9DD6-89CC717D6022}"/>
              </a:ext>
            </a:extLst>
          </p:cNvPr>
          <p:cNvSpPr txBox="1">
            <a:spLocks/>
          </p:cNvSpPr>
          <p:nvPr/>
        </p:nvSpPr>
        <p:spPr>
          <a:xfrm>
            <a:off x="1097278" y="4107994"/>
            <a:ext cx="4944533" cy="94291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Parasympathetic</a:t>
            </a:r>
            <a:r>
              <a:rPr lang="cs-CZ" sz="1600" dirty="0"/>
              <a:t> </a:t>
            </a:r>
            <a:r>
              <a:rPr lang="cs-CZ" sz="1600" dirty="0" err="1"/>
              <a:t>fibers</a:t>
            </a:r>
            <a:r>
              <a:rPr lang="cs-CZ" sz="1600" dirty="0"/>
              <a:t>:</a:t>
            </a:r>
          </a:p>
          <a:p>
            <a:pPr lvl="1">
              <a:buSzPct val="50000"/>
              <a:buFont typeface="Courier New" panose="02070309020205020404" pitchFamily="49" charset="0"/>
              <a:buChar char="o"/>
            </a:pPr>
            <a:r>
              <a:rPr lang="cs-CZ" sz="1400" dirty="0" err="1"/>
              <a:t>Preganglionic</a:t>
            </a:r>
            <a:r>
              <a:rPr lang="cs-CZ" sz="1400" dirty="0"/>
              <a:t> – </a:t>
            </a:r>
            <a:r>
              <a:rPr lang="cs-CZ" sz="1400" b="1" dirty="0"/>
              <a:t>long</a:t>
            </a:r>
          </a:p>
          <a:p>
            <a:pPr lvl="1">
              <a:buSzPct val="50000"/>
              <a:buFont typeface="Courier New" panose="02070309020205020404" pitchFamily="49" charset="0"/>
              <a:buChar char="o"/>
            </a:pPr>
            <a:r>
              <a:rPr lang="cs-CZ" sz="1400" dirty="0" err="1"/>
              <a:t>Postganglionic</a:t>
            </a:r>
            <a:r>
              <a:rPr lang="cs-CZ" sz="1400" dirty="0"/>
              <a:t> – </a:t>
            </a:r>
            <a:r>
              <a:rPr lang="cs-CZ" sz="1400" b="1" dirty="0" err="1"/>
              <a:t>short</a:t>
            </a:r>
            <a:endParaRPr lang="cs-CZ" sz="1400" b="1" dirty="0"/>
          </a:p>
        </p:txBody>
      </p:sp>
      <p:sp>
        <p:nvSpPr>
          <p:cNvPr id="8" name="Zástupný obsah 2">
            <a:extLst>
              <a:ext uri="{FF2B5EF4-FFF2-40B4-BE49-F238E27FC236}">
                <a16:creationId xmlns:a16="http://schemas.microsoft.com/office/drawing/2014/main" id="{D5667F4F-9182-483D-9DD6-89CC717D6022}"/>
              </a:ext>
            </a:extLst>
          </p:cNvPr>
          <p:cNvSpPr txBox="1">
            <a:spLocks/>
          </p:cNvSpPr>
          <p:nvPr/>
        </p:nvSpPr>
        <p:spPr>
          <a:xfrm>
            <a:off x="1097277" y="3451254"/>
            <a:ext cx="4944533" cy="52001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Parasympathetic</a:t>
            </a:r>
            <a:r>
              <a:rPr lang="cs-CZ" sz="1600" dirty="0"/>
              <a:t> ganglia </a:t>
            </a:r>
            <a:r>
              <a:rPr lang="cs-CZ" sz="1600" dirty="0" err="1"/>
              <a:t>formed</a:t>
            </a:r>
            <a:r>
              <a:rPr lang="cs-CZ" sz="1600" dirty="0"/>
              <a:t> </a:t>
            </a:r>
            <a:r>
              <a:rPr lang="cs-CZ" sz="1600" b="1" dirty="0" err="1"/>
              <a:t>close</a:t>
            </a:r>
            <a:r>
              <a:rPr lang="cs-CZ" sz="1600" dirty="0"/>
              <a:t> to </a:t>
            </a:r>
            <a:r>
              <a:rPr lang="cs-CZ" sz="1600" dirty="0" err="1"/>
              <a:t>or</a:t>
            </a:r>
            <a:r>
              <a:rPr lang="cs-CZ" sz="1600" dirty="0"/>
              <a:t> </a:t>
            </a:r>
            <a:r>
              <a:rPr lang="cs-CZ" sz="1600" b="1" dirty="0" err="1"/>
              <a:t>directly</a:t>
            </a:r>
            <a:r>
              <a:rPr lang="cs-CZ" sz="1600" dirty="0"/>
              <a:t> in </a:t>
            </a:r>
            <a:r>
              <a:rPr lang="cs-CZ" sz="1600" dirty="0" err="1"/>
              <a:t>innervated</a:t>
            </a:r>
            <a:r>
              <a:rPr lang="cs-CZ" sz="1600" dirty="0"/>
              <a:t> </a:t>
            </a:r>
            <a:r>
              <a:rPr lang="cs-CZ" sz="1600" b="1" dirty="0" err="1"/>
              <a:t>tissue</a:t>
            </a:r>
            <a:endParaRPr lang="cs-CZ" sz="1600" b="1" dirty="0"/>
          </a:p>
        </p:txBody>
      </p:sp>
      <p:pic>
        <p:nvPicPr>
          <p:cNvPr id="9" name="Obrázek 8"/>
          <p:cNvPicPr>
            <a:picLocks noChangeAspect="1"/>
          </p:cNvPicPr>
          <p:nvPr/>
        </p:nvPicPr>
        <p:blipFill rotWithShape="1">
          <a:blip r:embed="rId2">
            <a:extLst>
              <a:ext uri="{28A0092B-C50C-407E-A947-70E740481C1C}">
                <a14:useLocalDpi xmlns:a14="http://schemas.microsoft.com/office/drawing/2010/main" val="0"/>
              </a:ext>
            </a:extLst>
          </a:blip>
          <a:srcRect t="51273"/>
          <a:stretch/>
        </p:blipFill>
        <p:spPr>
          <a:xfrm>
            <a:off x="6556692" y="1844707"/>
            <a:ext cx="4598988" cy="1339514"/>
          </a:xfrm>
          <a:prstGeom prst="rect">
            <a:avLst/>
          </a:prstGeom>
        </p:spPr>
      </p:pic>
      <p:sp>
        <p:nvSpPr>
          <p:cNvPr id="10" name="Zástupný obsah 2">
            <a:extLst>
              <a:ext uri="{FF2B5EF4-FFF2-40B4-BE49-F238E27FC236}">
                <a16:creationId xmlns:a16="http://schemas.microsoft.com/office/drawing/2014/main" id="{D5667F4F-9182-483D-9DD6-89CC717D6022}"/>
              </a:ext>
            </a:extLst>
          </p:cNvPr>
          <p:cNvSpPr txBox="1">
            <a:spLocks/>
          </p:cNvSpPr>
          <p:nvPr/>
        </p:nvSpPr>
        <p:spPr>
          <a:xfrm>
            <a:off x="1097278" y="5273135"/>
            <a:ext cx="4944533" cy="84177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Myelination</a:t>
            </a:r>
            <a:r>
              <a:rPr lang="cs-CZ" sz="1600" dirty="0"/>
              <a:t>:</a:t>
            </a:r>
          </a:p>
          <a:p>
            <a:pPr lvl="1">
              <a:buSzPct val="50000"/>
              <a:buFont typeface="Courier New" panose="02070309020205020404" pitchFamily="49" charset="0"/>
              <a:buChar char="o"/>
            </a:pPr>
            <a:r>
              <a:rPr lang="cs-CZ" sz="1200" dirty="0" err="1"/>
              <a:t>Formation</a:t>
            </a:r>
            <a:r>
              <a:rPr lang="cs-CZ" sz="1200" dirty="0"/>
              <a:t> </a:t>
            </a:r>
            <a:r>
              <a:rPr lang="cs-CZ" sz="1200" dirty="0" err="1"/>
              <a:t>of</a:t>
            </a:r>
            <a:r>
              <a:rPr lang="cs-CZ" sz="1200" dirty="0"/>
              <a:t> myeline </a:t>
            </a:r>
            <a:r>
              <a:rPr lang="cs-CZ" sz="1200" dirty="0" err="1"/>
              <a:t>sheet</a:t>
            </a:r>
            <a:r>
              <a:rPr lang="cs-CZ" sz="1200" dirty="0"/>
              <a:t> </a:t>
            </a:r>
            <a:r>
              <a:rPr lang="cs-CZ" sz="1200" dirty="0" err="1"/>
              <a:t>from</a:t>
            </a:r>
            <a:r>
              <a:rPr lang="cs-CZ" sz="1200" dirty="0"/>
              <a:t> </a:t>
            </a:r>
            <a:r>
              <a:rPr lang="cs-CZ" sz="1200" dirty="0" err="1"/>
              <a:t>Schwann</a:t>
            </a:r>
            <a:r>
              <a:rPr lang="cs-CZ" sz="1200" dirty="0"/>
              <a:t> </a:t>
            </a:r>
            <a:r>
              <a:rPr lang="cs-CZ" sz="1200" dirty="0" err="1"/>
              <a:t>cells</a:t>
            </a:r>
            <a:endParaRPr lang="cs-CZ" sz="1200" dirty="0"/>
          </a:p>
          <a:p>
            <a:pPr lvl="1">
              <a:buSzPct val="50000"/>
              <a:buFont typeface="Courier New" panose="02070309020205020404" pitchFamily="49" charset="0"/>
              <a:buChar char="o"/>
            </a:pPr>
            <a:r>
              <a:rPr lang="cs-CZ" sz="1200" dirty="0"/>
              <a:t>Post-</a:t>
            </a:r>
            <a:r>
              <a:rPr lang="cs-CZ" sz="1200" dirty="0" err="1"/>
              <a:t>ganglionic</a:t>
            </a:r>
            <a:r>
              <a:rPr lang="cs-CZ" sz="1200" dirty="0"/>
              <a:t> axon not </a:t>
            </a:r>
            <a:r>
              <a:rPr lang="cs-CZ" sz="1200" dirty="0" err="1"/>
              <a:t>myelinated</a:t>
            </a:r>
            <a:endParaRPr lang="cs-CZ" sz="1200" dirty="0"/>
          </a:p>
        </p:txBody>
      </p:sp>
      <p:grpSp>
        <p:nvGrpSpPr>
          <p:cNvPr id="16" name="Skupina 15">
            <a:extLst>
              <a:ext uri="{FF2B5EF4-FFF2-40B4-BE49-F238E27FC236}">
                <a16:creationId xmlns:a16="http://schemas.microsoft.com/office/drawing/2014/main" id="{F338FEE7-BBF5-4142-98A8-89522342CCFD}"/>
              </a:ext>
            </a:extLst>
          </p:cNvPr>
          <p:cNvGrpSpPr/>
          <p:nvPr/>
        </p:nvGrpSpPr>
        <p:grpSpPr>
          <a:xfrm>
            <a:off x="7609921" y="3298568"/>
            <a:ext cx="1688707" cy="2894757"/>
            <a:chOff x="7644755" y="3291568"/>
            <a:chExt cx="1688707" cy="2894757"/>
          </a:xfrm>
        </p:grpSpPr>
        <p:grpSp>
          <p:nvGrpSpPr>
            <p:cNvPr id="14" name="Skupina 13">
              <a:extLst>
                <a:ext uri="{FF2B5EF4-FFF2-40B4-BE49-F238E27FC236}">
                  <a16:creationId xmlns:a16="http://schemas.microsoft.com/office/drawing/2014/main" id="{65A9B8B1-6425-445F-B031-CC74062D1F7F}"/>
                </a:ext>
              </a:extLst>
            </p:cNvPr>
            <p:cNvGrpSpPr/>
            <p:nvPr/>
          </p:nvGrpSpPr>
          <p:grpSpPr>
            <a:xfrm>
              <a:off x="7644755" y="3291568"/>
              <a:ext cx="1688707" cy="2894757"/>
              <a:chOff x="7644755" y="3291568"/>
              <a:chExt cx="1688707" cy="2894757"/>
            </a:xfrm>
          </p:grpSpPr>
          <p:grpSp>
            <p:nvGrpSpPr>
              <p:cNvPr id="3" name="Skupina 2">
                <a:extLst>
                  <a:ext uri="{FF2B5EF4-FFF2-40B4-BE49-F238E27FC236}">
                    <a16:creationId xmlns:a16="http://schemas.microsoft.com/office/drawing/2014/main" id="{A39823F1-A062-4932-834F-DF6DAB426DE1}"/>
                  </a:ext>
                </a:extLst>
              </p:cNvPr>
              <p:cNvGrpSpPr/>
              <p:nvPr/>
            </p:nvGrpSpPr>
            <p:grpSpPr>
              <a:xfrm>
                <a:off x="7644755" y="3291568"/>
                <a:ext cx="1688707" cy="2894757"/>
                <a:chOff x="7644755" y="3291568"/>
                <a:chExt cx="1688707" cy="2894757"/>
              </a:xfrm>
            </p:grpSpPr>
            <p:pic>
              <p:nvPicPr>
                <p:cNvPr id="11" name="Obrázek 10">
                  <a:extLst>
                    <a:ext uri="{FF2B5EF4-FFF2-40B4-BE49-F238E27FC236}">
                      <a16:creationId xmlns:a16="http://schemas.microsoft.com/office/drawing/2014/main" id="{59E05D8B-A9D1-47D5-92BA-3EE1CC1FBD9A}"/>
                    </a:ext>
                  </a:extLst>
                </p:cNvPr>
                <p:cNvPicPr>
                  <a:picLocks noChangeAspect="1"/>
                </p:cNvPicPr>
                <p:nvPr/>
              </p:nvPicPr>
              <p:blipFill rotWithShape="1">
                <a:blip r:embed="rId3">
                  <a:extLst>
                    <a:ext uri="{28A0092B-C50C-407E-A947-70E740481C1C}">
                      <a14:useLocalDpi xmlns:a14="http://schemas.microsoft.com/office/drawing/2010/main" val="0"/>
                    </a:ext>
                  </a:extLst>
                </a:blip>
                <a:srcRect r="70456" b="6845"/>
                <a:stretch/>
              </p:blipFill>
              <p:spPr>
                <a:xfrm>
                  <a:off x="7684515" y="3291568"/>
                  <a:ext cx="1648947" cy="2894757"/>
                </a:xfrm>
                <a:prstGeom prst="rect">
                  <a:avLst/>
                </a:prstGeom>
              </p:spPr>
            </p:pic>
            <p:sp>
              <p:nvSpPr>
                <p:cNvPr id="12" name="Obdélník 11">
                  <a:extLst>
                    <a:ext uri="{FF2B5EF4-FFF2-40B4-BE49-F238E27FC236}">
                      <a16:creationId xmlns:a16="http://schemas.microsoft.com/office/drawing/2014/main" id="{58213435-2C6E-488E-8F3E-120DF69F2AD4}"/>
                    </a:ext>
                  </a:extLst>
                </p:cNvPr>
                <p:cNvSpPr/>
                <p:nvPr/>
              </p:nvSpPr>
              <p:spPr>
                <a:xfrm>
                  <a:off x="7644755" y="4464420"/>
                  <a:ext cx="656929" cy="931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Obdélník 12">
                <a:extLst>
                  <a:ext uri="{FF2B5EF4-FFF2-40B4-BE49-F238E27FC236}">
                    <a16:creationId xmlns:a16="http://schemas.microsoft.com/office/drawing/2014/main" id="{A0F7D2FF-6007-4054-B9F9-898F6ED28852}"/>
                  </a:ext>
                </a:extLst>
              </p:cNvPr>
              <p:cNvSpPr/>
              <p:nvPr/>
            </p:nvSpPr>
            <p:spPr>
              <a:xfrm>
                <a:off x="8358484" y="4861655"/>
                <a:ext cx="302759" cy="6816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Obdélník 14">
              <a:extLst>
                <a:ext uri="{FF2B5EF4-FFF2-40B4-BE49-F238E27FC236}">
                  <a16:creationId xmlns:a16="http://schemas.microsoft.com/office/drawing/2014/main" id="{C75183F7-988D-48A9-A0A3-EF968CE6913B}"/>
                </a:ext>
              </a:extLst>
            </p:cNvPr>
            <p:cNvSpPr/>
            <p:nvPr/>
          </p:nvSpPr>
          <p:spPr>
            <a:xfrm>
              <a:off x="8871382" y="4986678"/>
              <a:ext cx="87231" cy="409181"/>
            </a:xfrm>
            <a:prstGeom prst="rect">
              <a:avLst/>
            </a:prstGeom>
            <a:solidFill>
              <a:srgbClr val="D1BB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937165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66800" y="198597"/>
            <a:ext cx="10058400" cy="1371600"/>
          </a:xfrm>
        </p:spPr>
        <p:txBody>
          <a:bodyPr/>
          <a:lstStyle/>
          <a:p>
            <a:r>
              <a:rPr lang="cs-CZ" dirty="0" err="1"/>
              <a:t>Enteric</a:t>
            </a:r>
            <a:r>
              <a:rPr lang="cs-CZ" dirty="0"/>
              <a:t> </a:t>
            </a:r>
            <a:r>
              <a:rPr lang="cs-CZ" dirty="0" err="1"/>
              <a:t>nervous</a:t>
            </a:r>
            <a:r>
              <a:rPr lang="cs-CZ" dirty="0"/>
              <a:t> </a:t>
            </a:r>
            <a:r>
              <a:rPr lang="cs-CZ" dirty="0" err="1"/>
              <a:t>system</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35</a:t>
            </a:fld>
            <a:endParaRPr lang="cs-CZ"/>
          </a:p>
        </p:txBody>
      </p:sp>
      <p:sp>
        <p:nvSpPr>
          <p:cNvPr id="6" name="Zástupný obsah 2">
            <a:extLst>
              <a:ext uri="{FF2B5EF4-FFF2-40B4-BE49-F238E27FC236}">
                <a16:creationId xmlns:a16="http://schemas.microsoft.com/office/drawing/2014/main" id="{4D3EB67E-EB37-419B-89A4-997745375669}"/>
              </a:ext>
            </a:extLst>
          </p:cNvPr>
          <p:cNvSpPr txBox="1">
            <a:spLocks/>
          </p:cNvSpPr>
          <p:nvPr/>
        </p:nvSpPr>
        <p:spPr>
          <a:xfrm>
            <a:off x="1097280" y="2826499"/>
            <a:ext cx="4406126" cy="133119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Formed</a:t>
            </a:r>
            <a:r>
              <a:rPr lang="cs-CZ" sz="1600" dirty="0"/>
              <a:t> </a:t>
            </a:r>
            <a:r>
              <a:rPr lang="cs-CZ" sz="1600" dirty="0" err="1"/>
              <a:t>from</a:t>
            </a:r>
            <a:r>
              <a:rPr lang="cs-CZ" sz="1600" dirty="0"/>
              <a:t> 2 </a:t>
            </a:r>
            <a:r>
              <a:rPr lang="cs-CZ" sz="1600" dirty="0" err="1"/>
              <a:t>sources</a:t>
            </a:r>
            <a:r>
              <a:rPr lang="cs-CZ" sz="1600" dirty="0"/>
              <a:t>:</a:t>
            </a:r>
          </a:p>
          <a:p>
            <a:pPr lvl="1">
              <a:buSzPct val="50000"/>
              <a:buFont typeface="Courier New" panose="02070309020205020404" pitchFamily="49" charset="0"/>
              <a:buChar char="o"/>
            </a:pPr>
            <a:r>
              <a:rPr lang="cs-CZ" sz="1400" b="1" dirty="0" err="1"/>
              <a:t>Vagal</a:t>
            </a:r>
            <a:r>
              <a:rPr lang="cs-CZ" sz="1400" b="1" dirty="0"/>
              <a:t> </a:t>
            </a:r>
            <a:r>
              <a:rPr lang="cs-CZ" sz="1400" b="1" dirty="0" err="1"/>
              <a:t>neural</a:t>
            </a:r>
            <a:r>
              <a:rPr lang="cs-CZ" sz="1400" b="1" dirty="0"/>
              <a:t> </a:t>
            </a:r>
            <a:r>
              <a:rPr lang="cs-CZ" sz="1400" b="1" dirty="0" err="1"/>
              <a:t>crest</a:t>
            </a:r>
            <a:r>
              <a:rPr lang="cs-CZ" sz="1400" b="1" dirty="0"/>
              <a:t> </a:t>
            </a:r>
            <a:r>
              <a:rPr lang="cs-CZ" sz="1400" dirty="0"/>
              <a:t>(hind brain), </a:t>
            </a:r>
            <a:r>
              <a:rPr lang="cs-CZ" sz="1400" dirty="0" err="1"/>
              <a:t>inervation</a:t>
            </a:r>
            <a:r>
              <a:rPr lang="cs-CZ" sz="1400" dirty="0"/>
              <a:t> </a:t>
            </a:r>
            <a:r>
              <a:rPr lang="cs-CZ" sz="1400" dirty="0" err="1"/>
              <a:t>of</a:t>
            </a:r>
            <a:r>
              <a:rPr lang="cs-CZ" sz="1400" dirty="0"/>
              <a:t> </a:t>
            </a:r>
            <a:r>
              <a:rPr lang="cs-CZ" sz="1400" dirty="0" err="1"/>
              <a:t>almost</a:t>
            </a:r>
            <a:r>
              <a:rPr lang="cs-CZ" sz="1400" dirty="0"/>
              <a:t> </a:t>
            </a:r>
            <a:r>
              <a:rPr lang="cs-CZ" sz="1400" dirty="0" err="1"/>
              <a:t>the</a:t>
            </a:r>
            <a:r>
              <a:rPr lang="cs-CZ" sz="1400" dirty="0"/>
              <a:t> </a:t>
            </a:r>
            <a:r>
              <a:rPr lang="cs-CZ" sz="1400" dirty="0" err="1"/>
              <a:t>whole</a:t>
            </a:r>
            <a:r>
              <a:rPr lang="cs-CZ" sz="1400" dirty="0"/>
              <a:t> gut – </a:t>
            </a:r>
            <a:r>
              <a:rPr lang="cs-CZ" sz="1400" dirty="0" err="1"/>
              <a:t>including</a:t>
            </a:r>
            <a:r>
              <a:rPr lang="cs-CZ" sz="1400" dirty="0"/>
              <a:t> </a:t>
            </a:r>
            <a:r>
              <a:rPr lang="cs-CZ" sz="1400" dirty="0" err="1"/>
              <a:t>first</a:t>
            </a:r>
            <a:r>
              <a:rPr lang="cs-CZ" sz="1400" dirty="0"/>
              <a:t> 2/3 </a:t>
            </a:r>
            <a:r>
              <a:rPr lang="cs-CZ" sz="1400" dirty="0" err="1"/>
              <a:t>of</a:t>
            </a:r>
            <a:r>
              <a:rPr lang="cs-CZ" sz="1400" dirty="0"/>
              <a:t> </a:t>
            </a:r>
            <a:r>
              <a:rPr lang="cs-CZ" sz="1400" dirty="0" err="1"/>
              <a:t>colon</a:t>
            </a:r>
            <a:endParaRPr lang="cs-CZ" sz="1400" dirty="0"/>
          </a:p>
          <a:p>
            <a:pPr lvl="1">
              <a:buSzPct val="50000"/>
              <a:buFont typeface="Courier New" panose="02070309020205020404" pitchFamily="49" charset="0"/>
              <a:buChar char="o"/>
            </a:pPr>
            <a:r>
              <a:rPr lang="cs-CZ" sz="1400" b="1" dirty="0" err="1"/>
              <a:t>Lumbosacral</a:t>
            </a:r>
            <a:r>
              <a:rPr lang="cs-CZ" sz="1400" b="1" dirty="0"/>
              <a:t> </a:t>
            </a:r>
            <a:r>
              <a:rPr lang="cs-CZ" sz="1400" b="1" dirty="0" err="1"/>
              <a:t>neural</a:t>
            </a:r>
            <a:r>
              <a:rPr lang="cs-CZ" sz="1400" b="1" dirty="0"/>
              <a:t> </a:t>
            </a:r>
            <a:r>
              <a:rPr lang="cs-CZ" sz="1400" b="1" dirty="0" err="1"/>
              <a:t>crest</a:t>
            </a:r>
            <a:r>
              <a:rPr lang="cs-CZ" sz="1400" dirty="0"/>
              <a:t>, </a:t>
            </a:r>
            <a:r>
              <a:rPr lang="cs-CZ" sz="1400" dirty="0" err="1"/>
              <a:t>inervation</a:t>
            </a:r>
            <a:r>
              <a:rPr lang="cs-CZ" sz="1400" dirty="0"/>
              <a:t> </a:t>
            </a:r>
            <a:r>
              <a:rPr lang="cs-CZ" sz="1400" dirty="0" err="1"/>
              <a:t>of</a:t>
            </a:r>
            <a:r>
              <a:rPr lang="cs-CZ" sz="1400" dirty="0"/>
              <a:t> last 1/3 </a:t>
            </a:r>
            <a:r>
              <a:rPr lang="cs-CZ" sz="1400" dirty="0" err="1"/>
              <a:t>of</a:t>
            </a:r>
            <a:r>
              <a:rPr lang="cs-CZ" sz="1400" dirty="0"/>
              <a:t> </a:t>
            </a:r>
            <a:r>
              <a:rPr lang="cs-CZ" sz="1400" dirty="0" err="1"/>
              <a:t>colon</a:t>
            </a:r>
            <a:r>
              <a:rPr lang="cs-CZ" sz="1400" dirty="0"/>
              <a:t> and </a:t>
            </a:r>
            <a:r>
              <a:rPr lang="cs-CZ" sz="1400" dirty="0" err="1"/>
              <a:t>rectum</a:t>
            </a:r>
            <a:endParaRPr lang="cs-CZ" sz="1400" dirty="0"/>
          </a:p>
        </p:txBody>
      </p:sp>
      <p:pic>
        <p:nvPicPr>
          <p:cNvPr id="7" name="Obrázek 6">
            <a:extLst>
              <a:ext uri="{FF2B5EF4-FFF2-40B4-BE49-F238E27FC236}">
                <a16:creationId xmlns:a16="http://schemas.microsoft.com/office/drawing/2014/main" id="{826C7BE0-6369-4E87-B193-5E6E161815F2}"/>
              </a:ext>
            </a:extLst>
          </p:cNvPr>
          <p:cNvPicPr>
            <a:picLocks noChangeAspect="1"/>
          </p:cNvPicPr>
          <p:nvPr/>
        </p:nvPicPr>
        <p:blipFill rotWithShape="1">
          <a:blip r:embed="rId2">
            <a:extLst>
              <a:ext uri="{28A0092B-C50C-407E-A947-70E740481C1C}">
                <a14:useLocalDpi xmlns:a14="http://schemas.microsoft.com/office/drawing/2010/main" val="0"/>
              </a:ext>
            </a:extLst>
          </a:blip>
          <a:srcRect b="6873"/>
          <a:stretch/>
        </p:blipFill>
        <p:spPr>
          <a:xfrm>
            <a:off x="5503406" y="1906934"/>
            <a:ext cx="6263414" cy="3579466"/>
          </a:xfrm>
          <a:prstGeom prst="rect">
            <a:avLst/>
          </a:prstGeom>
        </p:spPr>
      </p:pic>
      <p:sp>
        <p:nvSpPr>
          <p:cNvPr id="8" name="TextovéPole 7">
            <a:extLst>
              <a:ext uri="{FF2B5EF4-FFF2-40B4-BE49-F238E27FC236}">
                <a16:creationId xmlns:a16="http://schemas.microsoft.com/office/drawing/2014/main" id="{D4E7DAF0-FCC3-4D80-84F6-A129B9C12D14}"/>
              </a:ext>
            </a:extLst>
          </p:cNvPr>
          <p:cNvSpPr txBox="1"/>
          <p:nvPr/>
        </p:nvSpPr>
        <p:spPr>
          <a:xfrm>
            <a:off x="7104289" y="6036541"/>
            <a:ext cx="4051391" cy="253916"/>
          </a:xfrm>
          <a:prstGeom prst="rect">
            <a:avLst/>
          </a:prstGeom>
          <a:noFill/>
        </p:spPr>
        <p:txBody>
          <a:bodyPr wrap="square" rtlCol="0">
            <a:spAutoFit/>
          </a:bodyPr>
          <a:lstStyle/>
          <a:p>
            <a:pPr algn="ctr"/>
            <a:r>
              <a:rPr lang="cs-CZ" sz="1050" dirty="0" err="1"/>
              <a:t>Larsen</a:t>
            </a:r>
            <a:r>
              <a:rPr lang="cs-CZ" sz="1050" dirty="0"/>
              <a:t> </a:t>
            </a:r>
            <a:r>
              <a:rPr lang="cs-CZ" sz="1050" dirty="0" err="1"/>
              <a:t>Human</a:t>
            </a:r>
            <a:r>
              <a:rPr lang="cs-CZ" sz="1050" dirty="0"/>
              <a:t> Embryology, 2008</a:t>
            </a:r>
          </a:p>
        </p:txBody>
      </p:sp>
      <p:sp>
        <p:nvSpPr>
          <p:cNvPr id="9" name="Zástupný obsah 2">
            <a:extLst>
              <a:ext uri="{FF2B5EF4-FFF2-40B4-BE49-F238E27FC236}">
                <a16:creationId xmlns:a16="http://schemas.microsoft.com/office/drawing/2014/main" id="{210C721F-8AEC-44FD-9D32-9045DE1D8C95}"/>
              </a:ext>
            </a:extLst>
          </p:cNvPr>
          <p:cNvSpPr txBox="1">
            <a:spLocks/>
          </p:cNvSpPr>
          <p:nvPr/>
        </p:nvSpPr>
        <p:spPr>
          <a:xfrm>
            <a:off x="1097280" y="4528374"/>
            <a:ext cx="4406126" cy="105119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Neural</a:t>
            </a:r>
            <a:r>
              <a:rPr lang="cs-CZ" sz="1600" b="1" dirty="0"/>
              <a:t> </a:t>
            </a:r>
            <a:r>
              <a:rPr lang="cs-CZ" sz="1600" b="1" dirty="0" err="1"/>
              <a:t>crest</a:t>
            </a:r>
            <a:r>
              <a:rPr lang="cs-CZ" sz="1600" b="1" dirty="0"/>
              <a:t> </a:t>
            </a:r>
            <a:r>
              <a:rPr lang="cs-CZ" sz="1600" b="1" dirty="0" err="1"/>
              <a:t>cells</a:t>
            </a:r>
            <a:r>
              <a:rPr lang="cs-CZ" sz="1600" b="1" dirty="0"/>
              <a:t> </a:t>
            </a:r>
            <a:r>
              <a:rPr lang="cs-CZ" sz="1600" b="1" dirty="0" err="1"/>
              <a:t>migrate</a:t>
            </a:r>
            <a:r>
              <a:rPr lang="cs-CZ" sz="1600" b="1" dirty="0"/>
              <a:t> to</a:t>
            </a:r>
            <a:r>
              <a:rPr lang="cs-CZ" sz="1600" dirty="0"/>
              <a:t> </a:t>
            </a:r>
            <a:r>
              <a:rPr lang="cs-CZ" sz="1600" dirty="0" err="1"/>
              <a:t>wall</a:t>
            </a:r>
            <a:r>
              <a:rPr lang="cs-CZ" sz="1600" dirty="0"/>
              <a:t> </a:t>
            </a:r>
            <a:r>
              <a:rPr lang="cs-CZ" sz="1600" dirty="0" err="1"/>
              <a:t>of</a:t>
            </a:r>
            <a:r>
              <a:rPr lang="cs-CZ" sz="1600" dirty="0"/>
              <a:t> </a:t>
            </a:r>
            <a:r>
              <a:rPr lang="cs-CZ" sz="1600" dirty="0" err="1"/>
              <a:t>developing</a:t>
            </a:r>
            <a:r>
              <a:rPr lang="cs-CZ" sz="1600" dirty="0"/>
              <a:t> gut, </a:t>
            </a:r>
            <a:r>
              <a:rPr lang="cs-CZ" sz="1600" dirty="0" err="1"/>
              <a:t>formation</a:t>
            </a:r>
            <a:r>
              <a:rPr lang="cs-CZ" sz="1600" dirty="0"/>
              <a:t> </a:t>
            </a:r>
            <a:r>
              <a:rPr lang="cs-CZ" sz="1600" dirty="0" err="1"/>
              <a:t>of</a:t>
            </a:r>
            <a:r>
              <a:rPr lang="cs-CZ" sz="1600" dirty="0"/>
              <a:t> nerve plexus:</a:t>
            </a:r>
          </a:p>
          <a:p>
            <a:pPr lvl="1">
              <a:buSzPct val="50000"/>
              <a:buFont typeface="Courier New" panose="02070309020205020404" pitchFamily="49" charset="0"/>
              <a:buChar char="o"/>
            </a:pPr>
            <a:r>
              <a:rPr lang="cs-CZ" sz="1400" dirty="0" err="1"/>
              <a:t>submucosa</a:t>
            </a:r>
            <a:r>
              <a:rPr lang="cs-CZ" sz="1400" dirty="0"/>
              <a:t> – </a:t>
            </a:r>
            <a:r>
              <a:rPr lang="cs-CZ" sz="1400" b="1" dirty="0"/>
              <a:t>Meissner</a:t>
            </a:r>
            <a:r>
              <a:rPr lang="en-US" sz="1400" b="1" dirty="0"/>
              <a:t>`</a:t>
            </a:r>
            <a:r>
              <a:rPr lang="cs-CZ" sz="1400" b="1" dirty="0"/>
              <a:t>s</a:t>
            </a:r>
            <a:r>
              <a:rPr lang="cs-CZ" sz="1400" dirty="0"/>
              <a:t> plexus</a:t>
            </a:r>
          </a:p>
          <a:p>
            <a:pPr lvl="1">
              <a:buSzPct val="50000"/>
              <a:buFont typeface="Courier New" panose="02070309020205020404" pitchFamily="49" charset="0"/>
              <a:buChar char="o"/>
            </a:pPr>
            <a:r>
              <a:rPr lang="cs-CZ" sz="1400" dirty="0" err="1"/>
              <a:t>External</a:t>
            </a:r>
            <a:r>
              <a:rPr lang="cs-CZ" sz="1400" dirty="0"/>
              <a:t> </a:t>
            </a:r>
            <a:r>
              <a:rPr lang="cs-CZ" sz="1400" dirty="0" err="1"/>
              <a:t>muscle</a:t>
            </a:r>
            <a:r>
              <a:rPr lang="cs-CZ" sz="1400" dirty="0"/>
              <a:t> </a:t>
            </a:r>
            <a:r>
              <a:rPr lang="cs-CZ" sz="1400" dirty="0" err="1"/>
              <a:t>layer</a:t>
            </a:r>
            <a:r>
              <a:rPr lang="cs-CZ" sz="1400" dirty="0"/>
              <a:t> – </a:t>
            </a:r>
            <a:r>
              <a:rPr lang="cs-CZ" sz="1400" b="1" dirty="0"/>
              <a:t>Auerbach</a:t>
            </a:r>
            <a:r>
              <a:rPr lang="en-US" sz="1400" b="1" dirty="0"/>
              <a:t>`</a:t>
            </a:r>
            <a:r>
              <a:rPr lang="cs-CZ" sz="1400" b="1" dirty="0"/>
              <a:t>s</a:t>
            </a:r>
            <a:r>
              <a:rPr lang="cs-CZ" sz="1400" dirty="0"/>
              <a:t> plexus</a:t>
            </a:r>
            <a:endParaRPr lang="cs-CZ" sz="1200" dirty="0"/>
          </a:p>
        </p:txBody>
      </p:sp>
      <p:sp>
        <p:nvSpPr>
          <p:cNvPr id="10" name="Zástupný obsah 2">
            <a:extLst>
              <a:ext uri="{FF2B5EF4-FFF2-40B4-BE49-F238E27FC236}">
                <a16:creationId xmlns:a16="http://schemas.microsoft.com/office/drawing/2014/main" id="{E0898726-DE77-4C6E-9448-087EA26C7BEB}"/>
              </a:ext>
            </a:extLst>
          </p:cNvPr>
          <p:cNvSpPr txBox="1">
            <a:spLocks/>
          </p:cNvSpPr>
          <p:nvPr/>
        </p:nvSpPr>
        <p:spPr>
          <a:xfrm>
            <a:off x="1097280" y="1908868"/>
            <a:ext cx="4406126" cy="58089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Control</a:t>
            </a:r>
            <a:r>
              <a:rPr lang="cs-CZ" sz="1600" dirty="0"/>
              <a:t> </a:t>
            </a:r>
            <a:r>
              <a:rPr lang="cs-CZ" sz="1600" dirty="0" err="1"/>
              <a:t>of</a:t>
            </a:r>
            <a:r>
              <a:rPr lang="cs-CZ" sz="1600" dirty="0"/>
              <a:t> gut motility, </a:t>
            </a:r>
            <a:r>
              <a:rPr lang="cs-CZ" sz="1600" dirty="0" err="1"/>
              <a:t>secretion</a:t>
            </a:r>
            <a:r>
              <a:rPr lang="cs-CZ" sz="1600" dirty="0"/>
              <a:t>, transport </a:t>
            </a:r>
            <a:r>
              <a:rPr lang="cs-CZ" sz="1600" dirty="0" err="1"/>
              <a:t>of</a:t>
            </a:r>
            <a:r>
              <a:rPr lang="cs-CZ" sz="1600" dirty="0"/>
              <a:t> </a:t>
            </a:r>
            <a:r>
              <a:rPr lang="cs-CZ" sz="1600" dirty="0" err="1"/>
              <a:t>water</a:t>
            </a:r>
            <a:r>
              <a:rPr lang="cs-CZ" sz="1600" dirty="0"/>
              <a:t> and </a:t>
            </a:r>
            <a:r>
              <a:rPr lang="cs-CZ" sz="1600" dirty="0" err="1"/>
              <a:t>electrolytes</a:t>
            </a:r>
            <a:r>
              <a:rPr lang="cs-CZ" sz="1600" dirty="0"/>
              <a:t>, </a:t>
            </a:r>
            <a:r>
              <a:rPr lang="cs-CZ" sz="1600" dirty="0" err="1"/>
              <a:t>vascularization</a:t>
            </a:r>
            <a:r>
              <a:rPr lang="cs-CZ" sz="1600" dirty="0"/>
              <a:t> </a:t>
            </a:r>
            <a:r>
              <a:rPr lang="cs-CZ" sz="1600" dirty="0" err="1"/>
              <a:t>of</a:t>
            </a:r>
            <a:r>
              <a:rPr lang="cs-CZ" sz="1600" dirty="0"/>
              <a:t> </a:t>
            </a:r>
            <a:r>
              <a:rPr lang="cs-CZ" sz="1600" dirty="0" err="1"/>
              <a:t>mucosa</a:t>
            </a:r>
            <a:endParaRPr lang="cs-CZ" sz="1400" dirty="0"/>
          </a:p>
        </p:txBody>
      </p:sp>
    </p:spTree>
    <p:extLst>
      <p:ext uri="{BB962C8B-B14F-4D97-AF65-F5344CB8AC3E}">
        <p14:creationId xmlns:p14="http://schemas.microsoft.com/office/powerpoint/2010/main" val="35531337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F3627A-79F3-4CE5-AF0B-4808C4429196}"/>
              </a:ext>
            </a:extLst>
          </p:cNvPr>
          <p:cNvSpPr>
            <a:spLocks noGrp="1"/>
          </p:cNvSpPr>
          <p:nvPr>
            <p:ph type="title"/>
          </p:nvPr>
        </p:nvSpPr>
        <p:spPr>
          <a:xfrm>
            <a:off x="1097277" y="13467"/>
            <a:ext cx="10058400" cy="1371600"/>
          </a:xfrm>
        </p:spPr>
        <p:txBody>
          <a:bodyPr/>
          <a:lstStyle/>
          <a:p>
            <a:r>
              <a:rPr lang="cs-CZ" dirty="0" err="1"/>
              <a:t>Development</a:t>
            </a:r>
            <a:r>
              <a:rPr lang="cs-CZ" dirty="0"/>
              <a:t> </a:t>
            </a:r>
            <a:r>
              <a:rPr lang="cs-CZ" dirty="0" err="1"/>
              <a:t>of</a:t>
            </a:r>
            <a:r>
              <a:rPr lang="cs-CZ" dirty="0"/>
              <a:t> CNS </a:t>
            </a:r>
            <a:r>
              <a:rPr lang="cs-CZ" dirty="0" err="1"/>
              <a:t>meninges</a:t>
            </a:r>
            <a:endParaRPr lang="en-US" dirty="0"/>
          </a:p>
        </p:txBody>
      </p:sp>
      <p:sp>
        <p:nvSpPr>
          <p:cNvPr id="5" name="Zástupný symbol pro číslo snímku 4">
            <a:extLst>
              <a:ext uri="{FF2B5EF4-FFF2-40B4-BE49-F238E27FC236}">
                <a16:creationId xmlns:a16="http://schemas.microsoft.com/office/drawing/2014/main" id="{B17CBFCF-B166-4508-91B7-6E9B3019EBB9}"/>
              </a:ext>
            </a:extLst>
          </p:cNvPr>
          <p:cNvSpPr>
            <a:spLocks noGrp="1"/>
          </p:cNvSpPr>
          <p:nvPr>
            <p:ph type="sldNum" sz="quarter" idx="12"/>
          </p:nvPr>
        </p:nvSpPr>
        <p:spPr/>
        <p:txBody>
          <a:bodyPr/>
          <a:lstStyle/>
          <a:p>
            <a:fld id="{452BC3EA-E2EC-40AA-BF67-C4C476FA0C99}" type="slidenum">
              <a:rPr lang="cs-CZ" smtClean="0"/>
              <a:t>36</a:t>
            </a:fld>
            <a:endParaRPr lang="cs-CZ"/>
          </a:p>
        </p:txBody>
      </p:sp>
      <p:sp>
        <p:nvSpPr>
          <p:cNvPr id="6" name="Zástupný obsah 2">
            <a:extLst>
              <a:ext uri="{FF2B5EF4-FFF2-40B4-BE49-F238E27FC236}">
                <a16:creationId xmlns:a16="http://schemas.microsoft.com/office/drawing/2014/main" id="{5ECC8F26-0BA2-4AF6-94FC-CD44B8938EF6}"/>
              </a:ext>
            </a:extLst>
          </p:cNvPr>
          <p:cNvSpPr txBox="1">
            <a:spLocks/>
          </p:cNvSpPr>
          <p:nvPr/>
        </p:nvSpPr>
        <p:spPr>
          <a:xfrm>
            <a:off x="1097277" y="2483935"/>
            <a:ext cx="4944533" cy="92818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Origin</a:t>
            </a:r>
            <a:r>
              <a:rPr lang="cs-CZ" sz="1600" dirty="0"/>
              <a:t> </a:t>
            </a:r>
            <a:r>
              <a:rPr lang="cs-CZ" sz="1600" dirty="0" err="1"/>
              <a:t>of</a:t>
            </a:r>
            <a:r>
              <a:rPr lang="cs-CZ" sz="1600" dirty="0"/>
              <a:t> </a:t>
            </a:r>
            <a:r>
              <a:rPr lang="cs-CZ" sz="1600" dirty="0" err="1"/>
              <a:t>meninges</a:t>
            </a:r>
            <a:r>
              <a:rPr lang="cs-CZ" sz="1600" dirty="0"/>
              <a:t> – </a:t>
            </a:r>
            <a:r>
              <a:rPr lang="cs-CZ" sz="1600" b="1" dirty="0" err="1"/>
              <a:t>different</a:t>
            </a:r>
            <a:r>
              <a:rPr lang="cs-CZ" sz="1600" dirty="0"/>
              <a:t> </a:t>
            </a:r>
            <a:r>
              <a:rPr lang="cs-CZ" sz="1600" dirty="0" err="1"/>
              <a:t>for</a:t>
            </a:r>
            <a:r>
              <a:rPr lang="cs-CZ" sz="1600" dirty="0"/>
              <a:t> </a:t>
            </a:r>
            <a:r>
              <a:rPr lang="cs-CZ" sz="1600" b="1" dirty="0"/>
              <a:t>brain</a:t>
            </a:r>
            <a:r>
              <a:rPr lang="cs-CZ" sz="1600" dirty="0"/>
              <a:t> and </a:t>
            </a:r>
            <a:r>
              <a:rPr lang="cs-CZ" sz="1600" b="1" dirty="0" err="1"/>
              <a:t>spinal</a:t>
            </a:r>
            <a:r>
              <a:rPr lang="cs-CZ" sz="1600" b="1" dirty="0"/>
              <a:t> </a:t>
            </a:r>
            <a:r>
              <a:rPr lang="cs-CZ" sz="1600" b="1" dirty="0" err="1"/>
              <a:t>cord</a:t>
            </a:r>
            <a:endParaRPr lang="cs-CZ" sz="1600" b="1" dirty="0"/>
          </a:p>
          <a:p>
            <a:pPr lvl="1">
              <a:buSzPct val="50000"/>
              <a:buFont typeface="Courier New" panose="02070309020205020404" pitchFamily="49" charset="0"/>
              <a:buChar char="o"/>
            </a:pPr>
            <a:r>
              <a:rPr lang="cs-CZ" sz="1400" b="1" dirty="0" err="1" smtClean="0"/>
              <a:t>Cranial</a:t>
            </a:r>
            <a:r>
              <a:rPr lang="cs-CZ" sz="1400" b="1" dirty="0" smtClean="0"/>
              <a:t> </a:t>
            </a:r>
            <a:r>
              <a:rPr lang="cs-CZ" sz="1400" b="1" dirty="0"/>
              <a:t>brain</a:t>
            </a:r>
            <a:r>
              <a:rPr lang="cs-CZ" sz="1400" dirty="0"/>
              <a:t> – </a:t>
            </a:r>
            <a:r>
              <a:rPr lang="cs-CZ" sz="1400" b="1" dirty="0" err="1"/>
              <a:t>neural</a:t>
            </a:r>
            <a:r>
              <a:rPr lang="cs-CZ" sz="1400" b="1" dirty="0"/>
              <a:t> </a:t>
            </a:r>
            <a:r>
              <a:rPr lang="cs-CZ" sz="1400" b="1" dirty="0" err="1"/>
              <a:t>crest</a:t>
            </a:r>
            <a:r>
              <a:rPr lang="cs-CZ" sz="1400" b="1" dirty="0"/>
              <a:t> </a:t>
            </a:r>
            <a:r>
              <a:rPr lang="cs-CZ" sz="1400" dirty="0"/>
              <a:t>(</a:t>
            </a:r>
            <a:r>
              <a:rPr lang="cs-CZ" sz="1400" dirty="0" err="1"/>
              <a:t>forebrain</a:t>
            </a:r>
            <a:r>
              <a:rPr lang="cs-CZ" sz="1400" dirty="0"/>
              <a:t>)</a:t>
            </a:r>
          </a:p>
          <a:p>
            <a:pPr lvl="1">
              <a:buSzPct val="50000"/>
              <a:buFont typeface="Courier New" panose="02070309020205020404" pitchFamily="49" charset="0"/>
              <a:buChar char="o"/>
            </a:pPr>
            <a:r>
              <a:rPr lang="cs-CZ" sz="1400" b="1" dirty="0" err="1"/>
              <a:t>Caudal</a:t>
            </a:r>
            <a:r>
              <a:rPr lang="cs-CZ" sz="1400" b="1" dirty="0"/>
              <a:t> brain </a:t>
            </a:r>
            <a:r>
              <a:rPr lang="cs-CZ" sz="1400" dirty="0"/>
              <a:t>and</a:t>
            </a:r>
            <a:r>
              <a:rPr lang="cs-CZ" sz="1400" b="1" dirty="0"/>
              <a:t> </a:t>
            </a:r>
            <a:r>
              <a:rPr lang="cs-CZ" sz="1400" b="1" dirty="0" err="1"/>
              <a:t>spinal</a:t>
            </a:r>
            <a:r>
              <a:rPr lang="cs-CZ" sz="1400" b="1" dirty="0"/>
              <a:t> </a:t>
            </a:r>
            <a:r>
              <a:rPr lang="cs-CZ" sz="1400" b="1" dirty="0" err="1"/>
              <a:t>cord</a:t>
            </a:r>
            <a:r>
              <a:rPr lang="cs-CZ" sz="1400" dirty="0"/>
              <a:t> – </a:t>
            </a:r>
            <a:r>
              <a:rPr lang="cs-CZ" sz="1400" b="1" dirty="0" err="1"/>
              <a:t>paraxial</a:t>
            </a:r>
            <a:r>
              <a:rPr lang="cs-CZ" sz="1400" b="1" dirty="0"/>
              <a:t> mesoderm</a:t>
            </a:r>
          </a:p>
        </p:txBody>
      </p:sp>
      <p:sp>
        <p:nvSpPr>
          <p:cNvPr id="9" name="Zástupný obsah 2">
            <a:extLst>
              <a:ext uri="{FF2B5EF4-FFF2-40B4-BE49-F238E27FC236}">
                <a16:creationId xmlns:a16="http://schemas.microsoft.com/office/drawing/2014/main" id="{9332EE74-08F7-430A-A716-ECF1682C7092}"/>
              </a:ext>
            </a:extLst>
          </p:cNvPr>
          <p:cNvSpPr txBox="1">
            <a:spLocks/>
          </p:cNvSpPr>
          <p:nvPr/>
        </p:nvSpPr>
        <p:spPr>
          <a:xfrm>
            <a:off x="1097277" y="3544696"/>
            <a:ext cx="4944533" cy="116381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a:t>CNS </a:t>
            </a:r>
            <a:r>
              <a:rPr lang="cs-CZ" sz="1600" dirty="0" err="1"/>
              <a:t>meninges</a:t>
            </a:r>
            <a:r>
              <a:rPr lang="cs-CZ" sz="1600" dirty="0"/>
              <a:t>:</a:t>
            </a:r>
          </a:p>
          <a:p>
            <a:pPr lvl="1">
              <a:buSzPct val="50000"/>
              <a:buFont typeface="Courier New" panose="02070309020205020404" pitchFamily="49" charset="0"/>
              <a:buChar char="o"/>
            </a:pPr>
            <a:r>
              <a:rPr lang="cs-CZ" sz="1200" dirty="0" err="1"/>
              <a:t>Outer</a:t>
            </a:r>
            <a:r>
              <a:rPr lang="cs-CZ" sz="1200" dirty="0"/>
              <a:t> </a:t>
            </a:r>
            <a:r>
              <a:rPr lang="cs-CZ" sz="1200" dirty="0" err="1"/>
              <a:t>layer</a:t>
            </a:r>
            <a:r>
              <a:rPr lang="cs-CZ" sz="1200" dirty="0"/>
              <a:t> – </a:t>
            </a:r>
            <a:r>
              <a:rPr lang="cs-CZ" sz="1200" b="1" dirty="0" err="1"/>
              <a:t>dura</a:t>
            </a:r>
            <a:r>
              <a:rPr lang="cs-CZ" sz="1200" b="1" dirty="0"/>
              <a:t> mater</a:t>
            </a:r>
          </a:p>
          <a:p>
            <a:pPr lvl="1">
              <a:buSzPct val="50000"/>
              <a:buFont typeface="Courier New" panose="02070309020205020404" pitchFamily="49" charset="0"/>
              <a:buChar char="o"/>
            </a:pPr>
            <a:r>
              <a:rPr lang="cs-CZ" sz="1200" dirty="0" err="1"/>
              <a:t>Middle</a:t>
            </a:r>
            <a:r>
              <a:rPr lang="cs-CZ" sz="1200" dirty="0"/>
              <a:t> </a:t>
            </a:r>
            <a:r>
              <a:rPr lang="cs-CZ" sz="1200" dirty="0" err="1"/>
              <a:t>layer</a:t>
            </a:r>
            <a:r>
              <a:rPr lang="cs-CZ" sz="1200" dirty="0"/>
              <a:t> – </a:t>
            </a:r>
            <a:r>
              <a:rPr lang="cs-CZ" sz="1200" b="1" dirty="0" err="1"/>
              <a:t>arachnoidea</a:t>
            </a:r>
            <a:endParaRPr lang="cs-CZ" sz="1200" b="1" dirty="0"/>
          </a:p>
          <a:p>
            <a:pPr lvl="1">
              <a:buSzPct val="50000"/>
              <a:buFont typeface="Courier New" panose="02070309020205020404" pitchFamily="49" charset="0"/>
              <a:buChar char="o"/>
            </a:pPr>
            <a:r>
              <a:rPr lang="cs-CZ" sz="1200" dirty="0" err="1"/>
              <a:t>Inner</a:t>
            </a:r>
            <a:r>
              <a:rPr lang="cs-CZ" sz="1200" dirty="0"/>
              <a:t> </a:t>
            </a:r>
            <a:r>
              <a:rPr lang="cs-CZ" sz="1200" dirty="0" err="1"/>
              <a:t>layer</a:t>
            </a:r>
            <a:r>
              <a:rPr lang="cs-CZ" sz="1200" dirty="0"/>
              <a:t> – </a:t>
            </a:r>
            <a:r>
              <a:rPr lang="cs-CZ" sz="1200" b="1" dirty="0"/>
              <a:t>pia mater</a:t>
            </a:r>
          </a:p>
        </p:txBody>
      </p:sp>
      <p:sp>
        <p:nvSpPr>
          <p:cNvPr id="10" name="Zástupný obsah 2">
            <a:extLst>
              <a:ext uri="{FF2B5EF4-FFF2-40B4-BE49-F238E27FC236}">
                <a16:creationId xmlns:a16="http://schemas.microsoft.com/office/drawing/2014/main" id="{E415A366-CFA6-4A2E-88FF-171482197934}"/>
              </a:ext>
            </a:extLst>
          </p:cNvPr>
          <p:cNvSpPr txBox="1">
            <a:spLocks/>
          </p:cNvSpPr>
          <p:nvPr/>
        </p:nvSpPr>
        <p:spPr>
          <a:xfrm>
            <a:off x="1097277" y="1807927"/>
            <a:ext cx="4944533" cy="55783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neural</a:t>
            </a:r>
            <a:r>
              <a:rPr lang="cs-CZ" sz="1600" dirty="0"/>
              <a:t> </a:t>
            </a:r>
            <a:r>
              <a:rPr lang="cs-CZ" sz="1600" dirty="0" err="1"/>
              <a:t>tissue</a:t>
            </a:r>
            <a:r>
              <a:rPr lang="cs-CZ" sz="1600" dirty="0"/>
              <a:t> </a:t>
            </a:r>
            <a:r>
              <a:rPr lang="cs-CZ" sz="1600" b="1" dirty="0" err="1"/>
              <a:t>protection</a:t>
            </a:r>
            <a:r>
              <a:rPr lang="cs-CZ" sz="1600" dirty="0"/>
              <a:t>, </a:t>
            </a:r>
            <a:r>
              <a:rPr lang="cs-CZ" sz="1600" b="1" dirty="0" err="1"/>
              <a:t>attachement</a:t>
            </a:r>
            <a:r>
              <a:rPr lang="cs-CZ" sz="1600" dirty="0"/>
              <a:t> to </a:t>
            </a:r>
            <a:r>
              <a:rPr lang="cs-CZ" sz="1600" dirty="0" err="1"/>
              <a:t>bones</a:t>
            </a:r>
            <a:r>
              <a:rPr lang="cs-CZ" sz="1600" dirty="0"/>
              <a:t> (</a:t>
            </a:r>
            <a:r>
              <a:rPr lang="cs-CZ" sz="1600" dirty="0" err="1"/>
              <a:t>cranium</a:t>
            </a:r>
            <a:r>
              <a:rPr lang="cs-CZ" sz="1600" dirty="0"/>
              <a:t>, </a:t>
            </a:r>
            <a:r>
              <a:rPr lang="cs-CZ" sz="1600" dirty="0" err="1"/>
              <a:t>backbone</a:t>
            </a:r>
            <a:r>
              <a:rPr lang="cs-CZ" sz="1600" dirty="0"/>
              <a:t>), </a:t>
            </a:r>
            <a:r>
              <a:rPr lang="cs-CZ" sz="1600" b="1" dirty="0" err="1"/>
              <a:t>flow</a:t>
            </a:r>
            <a:r>
              <a:rPr lang="cs-CZ" sz="1600" dirty="0"/>
              <a:t> </a:t>
            </a:r>
            <a:r>
              <a:rPr lang="cs-CZ" sz="1600" dirty="0" err="1"/>
              <a:t>of</a:t>
            </a:r>
            <a:r>
              <a:rPr lang="cs-CZ" sz="1400" dirty="0"/>
              <a:t> </a:t>
            </a:r>
            <a:r>
              <a:rPr lang="cs-CZ" sz="1600" dirty="0" err="1"/>
              <a:t>cerebrospinal</a:t>
            </a:r>
            <a:r>
              <a:rPr lang="cs-CZ" sz="1600" dirty="0"/>
              <a:t> fluid</a:t>
            </a:r>
            <a:endParaRPr lang="cs-CZ" sz="1400" dirty="0"/>
          </a:p>
        </p:txBody>
      </p:sp>
      <p:pic>
        <p:nvPicPr>
          <p:cNvPr id="11" name="Obrázek 10">
            <a:extLst>
              <a:ext uri="{FF2B5EF4-FFF2-40B4-BE49-F238E27FC236}">
                <a16:creationId xmlns:a16="http://schemas.microsoft.com/office/drawing/2014/main" id="{9E2096B3-DCB8-4BFB-A576-C2EFDCE00464}"/>
              </a:ext>
            </a:extLst>
          </p:cNvPr>
          <p:cNvPicPr>
            <a:picLocks noChangeAspect="1"/>
          </p:cNvPicPr>
          <p:nvPr/>
        </p:nvPicPr>
        <p:blipFill rotWithShape="1">
          <a:blip r:embed="rId2">
            <a:extLst>
              <a:ext uri="{28A0092B-C50C-407E-A947-70E740481C1C}">
                <a14:useLocalDpi xmlns:a14="http://schemas.microsoft.com/office/drawing/2010/main" val="0"/>
              </a:ext>
            </a:extLst>
          </a:blip>
          <a:srcRect t="19409" b="55831"/>
          <a:stretch/>
        </p:blipFill>
        <p:spPr>
          <a:xfrm>
            <a:off x="6356304" y="1807927"/>
            <a:ext cx="2438400" cy="1240073"/>
          </a:xfrm>
          <a:prstGeom prst="rect">
            <a:avLst/>
          </a:prstGeom>
        </p:spPr>
      </p:pic>
      <p:sp>
        <p:nvSpPr>
          <p:cNvPr id="12" name="TextovéPole 11">
            <a:extLst>
              <a:ext uri="{FF2B5EF4-FFF2-40B4-BE49-F238E27FC236}">
                <a16:creationId xmlns:a16="http://schemas.microsoft.com/office/drawing/2014/main" id="{EE4285AE-35B9-424A-8D8B-32EFE1F20EA2}"/>
              </a:ext>
            </a:extLst>
          </p:cNvPr>
          <p:cNvSpPr txBox="1"/>
          <p:nvPr/>
        </p:nvSpPr>
        <p:spPr>
          <a:xfrm>
            <a:off x="7373067" y="5989375"/>
            <a:ext cx="2527391" cy="253916"/>
          </a:xfrm>
          <a:prstGeom prst="rect">
            <a:avLst/>
          </a:prstGeom>
          <a:noFill/>
        </p:spPr>
        <p:txBody>
          <a:bodyPr wrap="square" rtlCol="0">
            <a:spAutoFit/>
          </a:bodyPr>
          <a:lstStyle/>
          <a:p>
            <a:pPr algn="ctr"/>
            <a:r>
              <a:rPr lang="cs-CZ" sz="1050" dirty="0" err="1"/>
              <a:t>Dasgubta</a:t>
            </a:r>
            <a:r>
              <a:rPr lang="cs-CZ" sz="1050" dirty="0"/>
              <a:t> and </a:t>
            </a:r>
            <a:r>
              <a:rPr lang="cs-CZ" sz="1050" dirty="0" err="1"/>
              <a:t>Jeong</a:t>
            </a:r>
            <a:r>
              <a:rPr lang="cs-CZ" sz="1050" dirty="0"/>
              <a:t>, 2019. Genesis</a:t>
            </a:r>
          </a:p>
        </p:txBody>
      </p:sp>
      <p:sp>
        <p:nvSpPr>
          <p:cNvPr id="15" name="Zástupný obsah 2">
            <a:extLst>
              <a:ext uri="{FF2B5EF4-FFF2-40B4-BE49-F238E27FC236}">
                <a16:creationId xmlns:a16="http://schemas.microsoft.com/office/drawing/2014/main" id="{984DCFD1-CBAF-4A58-BA3D-9B2E3CDC9AFC}"/>
              </a:ext>
            </a:extLst>
          </p:cNvPr>
          <p:cNvSpPr txBox="1">
            <a:spLocks/>
          </p:cNvSpPr>
          <p:nvPr/>
        </p:nvSpPr>
        <p:spPr>
          <a:xfrm>
            <a:off x="1097277" y="4841090"/>
            <a:ext cx="5259027" cy="116381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Development</a:t>
            </a:r>
            <a:r>
              <a:rPr lang="cs-CZ" sz="1600" dirty="0"/>
              <a:t> </a:t>
            </a:r>
            <a:r>
              <a:rPr lang="cs-CZ" sz="1600" dirty="0" err="1"/>
              <a:t>from</a:t>
            </a:r>
            <a:r>
              <a:rPr lang="cs-CZ" sz="1600" dirty="0"/>
              <a:t> </a:t>
            </a:r>
            <a:r>
              <a:rPr lang="cs-CZ" sz="1600" dirty="0" err="1"/>
              <a:t>mesenchymal</a:t>
            </a:r>
            <a:r>
              <a:rPr lang="cs-CZ" sz="1600" dirty="0"/>
              <a:t> </a:t>
            </a:r>
            <a:r>
              <a:rPr lang="cs-CZ" sz="1600" dirty="0" err="1"/>
              <a:t>sheath</a:t>
            </a:r>
            <a:r>
              <a:rPr lang="cs-CZ" sz="1600" dirty="0"/>
              <a:t> - </a:t>
            </a:r>
            <a:r>
              <a:rPr lang="cs-CZ" sz="1600" b="1" dirty="0" err="1"/>
              <a:t>primary</a:t>
            </a:r>
            <a:r>
              <a:rPr lang="cs-CZ" sz="1600" b="1" dirty="0"/>
              <a:t> </a:t>
            </a:r>
            <a:r>
              <a:rPr lang="cs-CZ" sz="1600" b="1" dirty="0" err="1"/>
              <a:t>meninx</a:t>
            </a:r>
            <a:endParaRPr lang="cs-CZ" sz="1600" b="1" dirty="0"/>
          </a:p>
          <a:p>
            <a:pPr>
              <a:buSzPct val="50000"/>
              <a:buFont typeface="Courier New" panose="02070309020205020404" pitchFamily="49" charset="0"/>
              <a:buChar char="o"/>
            </a:pPr>
            <a:r>
              <a:rPr lang="cs-CZ" sz="1600" dirty="0" err="1"/>
              <a:t>Differentiation</a:t>
            </a:r>
            <a:r>
              <a:rPr lang="cs-CZ" sz="1600" dirty="0"/>
              <a:t> </a:t>
            </a:r>
            <a:r>
              <a:rPr lang="cs-CZ" sz="1600" dirty="0" err="1"/>
              <a:t>of</a:t>
            </a:r>
            <a:r>
              <a:rPr lang="cs-CZ" sz="1600" dirty="0"/>
              <a:t> </a:t>
            </a:r>
            <a:r>
              <a:rPr lang="cs-CZ" sz="1600" dirty="0" err="1"/>
              <a:t>primary</a:t>
            </a:r>
            <a:r>
              <a:rPr lang="cs-CZ" sz="1600" dirty="0"/>
              <a:t> </a:t>
            </a:r>
            <a:r>
              <a:rPr lang="cs-CZ" sz="1600" dirty="0" err="1"/>
              <a:t>meninx</a:t>
            </a:r>
            <a:r>
              <a:rPr lang="cs-CZ" sz="1600" dirty="0"/>
              <a:t>:</a:t>
            </a:r>
          </a:p>
          <a:p>
            <a:pPr lvl="1">
              <a:buSzPct val="50000"/>
              <a:buFont typeface="Courier New" panose="02070309020205020404" pitchFamily="49" charset="0"/>
              <a:buChar char="o"/>
            </a:pPr>
            <a:r>
              <a:rPr lang="cs-CZ" sz="1200" b="1" dirty="0" err="1"/>
              <a:t>Pachymeninx</a:t>
            </a:r>
            <a:r>
              <a:rPr lang="cs-CZ" sz="1200" dirty="0"/>
              <a:t> – </a:t>
            </a:r>
            <a:r>
              <a:rPr lang="cs-CZ" sz="1200" dirty="0" err="1"/>
              <a:t>dura</a:t>
            </a:r>
            <a:r>
              <a:rPr lang="cs-CZ" sz="1200" dirty="0"/>
              <a:t> mater</a:t>
            </a:r>
          </a:p>
          <a:p>
            <a:pPr lvl="1">
              <a:buSzPct val="50000"/>
              <a:buFont typeface="Courier New" panose="02070309020205020404" pitchFamily="49" charset="0"/>
              <a:buChar char="o"/>
            </a:pPr>
            <a:r>
              <a:rPr lang="cs-CZ" sz="1200" b="1" dirty="0" err="1"/>
              <a:t>Leptomeninges</a:t>
            </a:r>
            <a:r>
              <a:rPr lang="cs-CZ" sz="1200" dirty="0"/>
              <a:t> – </a:t>
            </a:r>
            <a:r>
              <a:rPr lang="cs-CZ" sz="1200" dirty="0" err="1"/>
              <a:t>arachnoidea</a:t>
            </a:r>
            <a:r>
              <a:rPr lang="cs-CZ" sz="1200" dirty="0"/>
              <a:t> and pia mater</a:t>
            </a:r>
            <a:endParaRPr lang="cs-CZ" sz="1000" dirty="0"/>
          </a:p>
        </p:txBody>
      </p:sp>
      <p:pic>
        <p:nvPicPr>
          <p:cNvPr id="16" name="Obrázek 15">
            <a:extLst>
              <a:ext uri="{FF2B5EF4-FFF2-40B4-BE49-F238E27FC236}">
                <a16:creationId xmlns:a16="http://schemas.microsoft.com/office/drawing/2014/main" id="{33B3A9FD-3FE2-45AE-944E-395AE72E9242}"/>
              </a:ext>
            </a:extLst>
          </p:cNvPr>
          <p:cNvPicPr>
            <a:picLocks noChangeAspect="1"/>
          </p:cNvPicPr>
          <p:nvPr/>
        </p:nvPicPr>
        <p:blipFill rotWithShape="1">
          <a:blip r:embed="rId2">
            <a:extLst>
              <a:ext uri="{28A0092B-C50C-407E-A947-70E740481C1C}">
                <a14:useLocalDpi xmlns:a14="http://schemas.microsoft.com/office/drawing/2010/main" val="0"/>
              </a:ext>
            </a:extLst>
          </a:blip>
          <a:srcRect t="45431" b="28984"/>
          <a:stretch/>
        </p:blipFill>
        <p:spPr>
          <a:xfrm>
            <a:off x="9017758" y="1787258"/>
            <a:ext cx="2438400" cy="1281410"/>
          </a:xfrm>
          <a:prstGeom prst="rect">
            <a:avLst/>
          </a:prstGeom>
        </p:spPr>
      </p:pic>
      <p:pic>
        <p:nvPicPr>
          <p:cNvPr id="18" name="Obrázek 17">
            <a:extLst>
              <a:ext uri="{FF2B5EF4-FFF2-40B4-BE49-F238E27FC236}">
                <a16:creationId xmlns:a16="http://schemas.microsoft.com/office/drawing/2014/main" id="{EB51B3AF-C8AB-4C25-8545-E7CEBEA46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7338" y="3139322"/>
            <a:ext cx="5034732" cy="2745490"/>
          </a:xfrm>
          <a:prstGeom prst="rect">
            <a:avLst/>
          </a:prstGeom>
        </p:spPr>
      </p:pic>
    </p:spTree>
    <p:extLst>
      <p:ext uri="{BB962C8B-B14F-4D97-AF65-F5344CB8AC3E}">
        <p14:creationId xmlns:p14="http://schemas.microsoft.com/office/powerpoint/2010/main" val="27748093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endParaRPr lang="cs-CZ"/>
          </a:p>
        </p:txBody>
      </p:sp>
      <p:pic>
        <p:nvPicPr>
          <p:cNvPr id="35843" name="Picture 2" descr="Early Development of the Br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9439" y="115888"/>
            <a:ext cx="8491537" cy="683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Obdélník 2"/>
          <p:cNvSpPr>
            <a:spLocks noChangeArrowheads="1"/>
          </p:cNvSpPr>
          <p:nvPr/>
        </p:nvSpPr>
        <p:spPr bwMode="auto">
          <a:xfrm>
            <a:off x="1992313" y="-17463"/>
            <a:ext cx="4572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18"/>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18"/>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18"/>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18"/>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18"/>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18"/>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18"/>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18"/>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18"/>
              </a:defRPr>
            </a:lvl9pPr>
          </a:lstStyle>
          <a:p>
            <a:pPr>
              <a:lnSpc>
                <a:spcPct val="100000"/>
              </a:lnSpc>
              <a:spcBef>
                <a:spcPct val="0"/>
              </a:spcBef>
              <a:buClrTx/>
              <a:buFontTx/>
              <a:buNone/>
            </a:pPr>
            <a:r>
              <a:rPr lang="cs-CZ" altLang="cs-CZ" sz="1000">
                <a:latin typeface="Arial" panose="020B0604020202020204" pitchFamily="34" charset="0"/>
              </a:rPr>
              <a:t>https://www.notesonzoology.com/zoology/development-of-brain-in-chick/2697</a:t>
            </a:r>
          </a:p>
        </p:txBody>
      </p:sp>
      <p:pic>
        <p:nvPicPr>
          <p:cNvPr id="35845" name="Picture 7" descr="Three-Part Division of the Bra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787" y="1052513"/>
            <a:ext cx="2541588" cy="187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bdélník 2"/>
          <p:cNvSpPr/>
          <p:nvPr/>
        </p:nvSpPr>
        <p:spPr>
          <a:xfrm>
            <a:off x="4583114" y="5876926"/>
            <a:ext cx="1152525" cy="288925"/>
          </a:xfrm>
          <a:prstGeom prst="rect">
            <a:avLst/>
          </a:prstGeom>
          <a:noFill/>
          <a:ln w="28575">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extLst>
      <p:ext uri="{BB962C8B-B14F-4D97-AF65-F5344CB8AC3E}">
        <p14:creationId xmlns:p14="http://schemas.microsoft.com/office/powerpoint/2010/main" val="2403193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4915" y="535188"/>
            <a:ext cx="10058400" cy="1371600"/>
          </a:xfrm>
        </p:spPr>
        <p:txBody>
          <a:bodyPr/>
          <a:lstStyle/>
          <a:p>
            <a:pPr>
              <a:defRPr/>
            </a:pPr>
            <a:r>
              <a:rPr lang="cs-CZ" dirty="0" err="1" smtClean="0"/>
              <a:t>Avian</a:t>
            </a:r>
            <a:r>
              <a:rPr lang="cs-CZ" dirty="0" smtClean="0"/>
              <a:t> brain</a:t>
            </a:r>
            <a:endParaRPr lang="cs-CZ" dirty="0"/>
          </a:p>
        </p:txBody>
      </p:sp>
      <p:sp>
        <p:nvSpPr>
          <p:cNvPr id="4" name="Obdélník 3"/>
          <p:cNvSpPr/>
          <p:nvPr/>
        </p:nvSpPr>
        <p:spPr>
          <a:xfrm>
            <a:off x="512627" y="1997839"/>
            <a:ext cx="8011886" cy="4247317"/>
          </a:xfrm>
          <a:prstGeom prst="rect">
            <a:avLst/>
          </a:prstGeom>
        </p:spPr>
        <p:txBody>
          <a:bodyPr wrap="square">
            <a:spAutoFit/>
          </a:bodyPr>
          <a:lstStyle/>
          <a:p>
            <a:pPr marL="285750" indent="-285750">
              <a:buFont typeface="Arial" panose="020B0604020202020204" pitchFamily="34" charset="0"/>
              <a:buChar char="•"/>
            </a:pPr>
            <a:r>
              <a:rPr lang="cs-CZ" altLang="cs-CZ" dirty="0" smtClean="0"/>
              <a:t>Early </a:t>
            </a:r>
            <a:r>
              <a:rPr lang="cs-CZ" altLang="cs-CZ" dirty="0" err="1" smtClean="0"/>
              <a:t>development</a:t>
            </a:r>
            <a:r>
              <a:rPr lang="cs-CZ" altLang="cs-CZ" dirty="0" smtClean="0"/>
              <a:t> </a:t>
            </a:r>
            <a:r>
              <a:rPr lang="cs-CZ" altLang="cs-CZ" dirty="0" err="1" smtClean="0"/>
              <a:t>resembles</a:t>
            </a:r>
            <a:r>
              <a:rPr lang="cs-CZ" altLang="cs-CZ" dirty="0" smtClean="0"/>
              <a:t> </a:t>
            </a:r>
            <a:br>
              <a:rPr lang="cs-CZ" altLang="cs-CZ" dirty="0" smtClean="0"/>
            </a:br>
            <a:r>
              <a:rPr lang="cs-CZ" altLang="cs-CZ" dirty="0" err="1" smtClean="0"/>
              <a:t>the</a:t>
            </a:r>
            <a:r>
              <a:rPr lang="cs-CZ" altLang="cs-CZ" dirty="0" smtClean="0"/>
              <a:t> </a:t>
            </a:r>
            <a:r>
              <a:rPr lang="cs-CZ" altLang="cs-CZ" dirty="0" err="1" smtClean="0"/>
              <a:t>mammal</a:t>
            </a:r>
            <a:r>
              <a:rPr lang="cs-CZ" altLang="cs-CZ" dirty="0" smtClean="0"/>
              <a:t> brain</a:t>
            </a:r>
          </a:p>
          <a:p>
            <a:pPr marL="285750" indent="-285750">
              <a:buFont typeface="Arial" panose="020B0604020202020204" pitchFamily="34" charset="0"/>
              <a:buChar char="•"/>
            </a:pPr>
            <a:endParaRPr lang="cs-CZ" altLang="cs-CZ" dirty="0"/>
          </a:p>
          <a:p>
            <a:pPr marL="285750" indent="-285750">
              <a:buFont typeface="Arial" panose="020B0604020202020204" pitchFamily="34" charset="0"/>
              <a:buChar char="•"/>
            </a:pPr>
            <a:r>
              <a:rPr lang="cs-CZ" altLang="cs-CZ" dirty="0" err="1" smtClean="0"/>
              <a:t>Main</a:t>
            </a:r>
            <a:r>
              <a:rPr lang="cs-CZ" altLang="cs-CZ" dirty="0" smtClean="0"/>
              <a:t> </a:t>
            </a:r>
            <a:r>
              <a:rPr lang="cs-CZ" altLang="cs-CZ" dirty="0" err="1" smtClean="0"/>
              <a:t>difference</a:t>
            </a:r>
            <a:r>
              <a:rPr lang="cs-CZ" altLang="cs-CZ" dirty="0" smtClean="0"/>
              <a:t> – </a:t>
            </a:r>
            <a:r>
              <a:rPr lang="cs-CZ" altLang="cs-CZ" dirty="0" err="1" smtClean="0"/>
              <a:t>lack</a:t>
            </a:r>
            <a:r>
              <a:rPr lang="cs-CZ" altLang="cs-CZ" dirty="0" smtClean="0"/>
              <a:t> </a:t>
            </a:r>
            <a:r>
              <a:rPr lang="cs-CZ" altLang="cs-CZ" dirty="0" err="1" smtClean="0"/>
              <a:t>of</a:t>
            </a:r>
            <a:r>
              <a:rPr lang="cs-CZ" altLang="cs-CZ" dirty="0" smtClean="0"/>
              <a:t> </a:t>
            </a:r>
            <a:r>
              <a:rPr lang="cs-CZ" altLang="cs-CZ" dirty="0" err="1" smtClean="0"/>
              <a:t>neocortex</a:t>
            </a:r>
            <a:endParaRPr lang="cs-CZ" altLang="cs-CZ" dirty="0" smtClean="0"/>
          </a:p>
          <a:p>
            <a:pPr marL="285750" indent="-285750">
              <a:buFont typeface="Arial" panose="020B0604020202020204" pitchFamily="34" charset="0"/>
              <a:buChar char="•"/>
            </a:pPr>
            <a:endParaRPr lang="cs-CZ" altLang="cs-CZ" dirty="0"/>
          </a:p>
          <a:p>
            <a:pPr marL="285750" indent="-285750">
              <a:buFont typeface="Arial" panose="020B0604020202020204" pitchFamily="34" charset="0"/>
              <a:buChar char="•"/>
            </a:pPr>
            <a:r>
              <a:rPr lang="cs-CZ" dirty="0" smtClean="0"/>
              <a:t>In </a:t>
            </a:r>
            <a:r>
              <a:rPr lang="cs-CZ" dirty="0" err="1" smtClean="0"/>
              <a:t>mammals</a:t>
            </a:r>
            <a:r>
              <a:rPr lang="cs-CZ" dirty="0" smtClean="0"/>
              <a:t> - i</a:t>
            </a:r>
            <a:r>
              <a:rPr lang="en-US" dirty="0" err="1" smtClean="0"/>
              <a:t>nformation</a:t>
            </a:r>
            <a:r>
              <a:rPr lang="en-US" dirty="0" smtClean="0"/>
              <a:t> </a:t>
            </a:r>
            <a:r>
              <a:rPr lang="en-US" dirty="0"/>
              <a:t>flow among the </a:t>
            </a:r>
            <a:r>
              <a:rPr lang="cs-CZ" dirty="0" smtClean="0"/>
              <a:t/>
            </a:r>
            <a:br>
              <a:rPr lang="cs-CZ" dirty="0" smtClean="0"/>
            </a:br>
            <a:r>
              <a:rPr lang="en-US" dirty="0" smtClean="0"/>
              <a:t>brain's </a:t>
            </a:r>
            <a:r>
              <a:rPr lang="en-US" dirty="0"/>
              <a:t>layers </a:t>
            </a:r>
            <a:endParaRPr lang="cs-CZ" dirty="0" smtClean="0"/>
          </a:p>
          <a:p>
            <a:pPr marL="285750" indent="-285750">
              <a:buFont typeface="Arial" panose="020B0604020202020204" pitchFamily="34" charset="0"/>
              <a:buChar char="•"/>
            </a:pPr>
            <a:endParaRPr lang="cs-CZ" altLang="cs-CZ" dirty="0"/>
          </a:p>
          <a:p>
            <a:pPr marL="285750" indent="-285750">
              <a:buFont typeface="Arial" panose="020B0604020202020204" pitchFamily="34" charset="0"/>
              <a:buChar char="•"/>
            </a:pPr>
            <a:r>
              <a:rPr lang="cs-CZ" dirty="0" smtClean="0"/>
              <a:t>In </a:t>
            </a:r>
            <a:r>
              <a:rPr lang="cs-CZ" dirty="0" err="1" smtClean="0"/>
              <a:t>birds</a:t>
            </a:r>
            <a:r>
              <a:rPr lang="cs-CZ" dirty="0" smtClean="0"/>
              <a:t> - i</a:t>
            </a:r>
            <a:r>
              <a:rPr lang="en-US" dirty="0" err="1" smtClean="0"/>
              <a:t>nterconnected</a:t>
            </a:r>
            <a:r>
              <a:rPr lang="en-US" dirty="0" smtClean="0"/>
              <a:t> </a:t>
            </a:r>
            <a:r>
              <a:rPr lang="en-US" dirty="0"/>
              <a:t>nuclei </a:t>
            </a:r>
            <a:r>
              <a:rPr lang="cs-CZ" dirty="0"/>
              <a:t/>
            </a:r>
            <a:br>
              <a:rPr lang="cs-CZ" dirty="0"/>
            </a:br>
            <a:r>
              <a:rPr lang="en-US" dirty="0" smtClean="0"/>
              <a:t>with </a:t>
            </a:r>
            <a:r>
              <a:rPr lang="en-US" dirty="0"/>
              <a:t>bands of </a:t>
            </a:r>
            <a:r>
              <a:rPr lang="en-US" dirty="0" smtClean="0"/>
              <a:t>neurons</a:t>
            </a:r>
            <a:endParaRPr lang="cs-CZ" dirty="0" smtClean="0"/>
          </a:p>
          <a:p>
            <a:pPr marL="285750" indent="-285750">
              <a:buFont typeface="Arial" panose="020B0604020202020204" pitchFamily="34" charset="0"/>
              <a:buChar char="•"/>
            </a:pPr>
            <a:endParaRPr lang="cs-CZ" dirty="0"/>
          </a:p>
          <a:p>
            <a:pPr marL="285750" indent="-285750">
              <a:buFont typeface="Arial" panose="020B0604020202020204" pitchFamily="34" charset="0"/>
              <a:buChar char="•"/>
            </a:pPr>
            <a:r>
              <a:rPr lang="cs-CZ" dirty="0" err="1" smtClean="0"/>
              <a:t>Both</a:t>
            </a:r>
            <a:r>
              <a:rPr lang="cs-CZ" dirty="0" smtClean="0"/>
              <a:t> </a:t>
            </a:r>
            <a:r>
              <a:rPr lang="en-US" dirty="0" smtClean="0"/>
              <a:t>microcircuit</a:t>
            </a:r>
            <a:r>
              <a:rPr lang="cs-CZ" dirty="0" smtClean="0"/>
              <a:t>s </a:t>
            </a:r>
            <a:r>
              <a:rPr lang="cs-CZ" dirty="0" err="1" smtClean="0"/>
              <a:t>of</a:t>
            </a:r>
            <a:r>
              <a:rPr lang="cs-CZ" dirty="0" smtClean="0"/>
              <a:t> </a:t>
            </a:r>
            <a:r>
              <a:rPr lang="cs-CZ" dirty="0" err="1" smtClean="0"/>
              <a:t>info</a:t>
            </a:r>
            <a:r>
              <a:rPr lang="cs-CZ" dirty="0" smtClean="0"/>
              <a:t> are </a:t>
            </a:r>
            <a:r>
              <a:rPr lang="cs-CZ" dirty="0" err="1" smtClean="0"/>
              <a:t>analogic</a:t>
            </a:r>
            <a:endParaRPr lang="cs-CZ" dirty="0" smtClean="0"/>
          </a:p>
          <a:p>
            <a:pPr marL="285750" indent="-285750">
              <a:buFont typeface="Arial" panose="020B0604020202020204" pitchFamily="34" charset="0"/>
              <a:buChar char="•"/>
            </a:pPr>
            <a:endParaRPr lang="cs-CZ" dirty="0"/>
          </a:p>
          <a:p>
            <a:pPr marL="285750" indent="-285750">
              <a:buFont typeface="Arial" panose="020B0604020202020204" pitchFamily="34" charset="0"/>
              <a:buChar char="•"/>
            </a:pPr>
            <a:r>
              <a:rPr lang="cs-CZ" dirty="0" err="1" smtClean="0"/>
              <a:t>Increased</a:t>
            </a:r>
            <a:r>
              <a:rPr lang="cs-CZ" dirty="0" smtClean="0"/>
              <a:t> </a:t>
            </a:r>
            <a:r>
              <a:rPr lang="cs-CZ" dirty="0" err="1" smtClean="0"/>
              <a:t>optic</a:t>
            </a:r>
            <a:r>
              <a:rPr lang="cs-CZ" dirty="0" smtClean="0"/>
              <a:t> region</a:t>
            </a:r>
          </a:p>
          <a:p>
            <a:endParaRPr lang="cs-CZ" altLang="cs-CZ" dirty="0"/>
          </a:p>
        </p:txBody>
      </p:sp>
      <p:pic>
        <p:nvPicPr>
          <p:cNvPr id="2050" name="Picture 2" descr="Study finds mammalian and avian brains share corticosensory microcircu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7447" y="444137"/>
            <a:ext cx="6814898" cy="4720046"/>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5704115" y="5362360"/>
            <a:ext cx="6096000" cy="430887"/>
          </a:xfrm>
          <a:prstGeom prst="rect">
            <a:avLst/>
          </a:prstGeom>
        </p:spPr>
        <p:txBody>
          <a:bodyPr>
            <a:spAutoFit/>
          </a:bodyPr>
          <a:lstStyle/>
          <a:p>
            <a:r>
              <a:rPr lang="cs-CZ" sz="1100" dirty="0"/>
              <a:t>https://medicalxpress.com/news/2015-02-mammalian-avian-brains-corticosensory-microcircuit.html</a:t>
            </a:r>
          </a:p>
        </p:txBody>
      </p:sp>
    </p:spTree>
    <p:extLst>
      <p:ext uri="{BB962C8B-B14F-4D97-AF65-F5344CB8AC3E}">
        <p14:creationId xmlns:p14="http://schemas.microsoft.com/office/powerpoint/2010/main" val="33352684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a:bodyPr>
          <a:lstStyle/>
          <a:p>
            <a:pPr algn="ctr"/>
            <a:r>
              <a:rPr lang="cs-CZ" sz="6600" dirty="0" err="1" smtClean="0"/>
              <a:t>Development</a:t>
            </a:r>
            <a:r>
              <a:rPr lang="cs-CZ" sz="6600" dirty="0" smtClean="0"/>
              <a:t> </a:t>
            </a:r>
            <a:r>
              <a:rPr lang="cs-CZ" sz="6600" dirty="0" err="1"/>
              <a:t>of</a:t>
            </a:r>
            <a:r>
              <a:rPr lang="cs-CZ" sz="6600" dirty="0"/>
              <a:t> sensory </a:t>
            </a:r>
            <a:r>
              <a:rPr lang="cs-CZ" sz="6600" dirty="0" err="1"/>
              <a:t>organs</a:t>
            </a:r>
            <a:endParaRPr lang="cs-CZ" sz="6600"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39</a:t>
            </a:fld>
            <a:endParaRPr lang="cs-CZ"/>
          </a:p>
        </p:txBody>
      </p:sp>
      <p:sp>
        <p:nvSpPr>
          <p:cNvPr id="6" name="Podnadpis 5"/>
          <p:cNvSpPr>
            <a:spLocks noGrp="1"/>
          </p:cNvSpPr>
          <p:nvPr>
            <p:ph type="subTitle" idx="1"/>
          </p:nvPr>
        </p:nvSpPr>
        <p:spPr/>
        <p:txBody>
          <a:bodyPr/>
          <a:lstStyle/>
          <a:p>
            <a:endParaRPr lang="cs-CZ"/>
          </a:p>
        </p:txBody>
      </p:sp>
    </p:spTree>
    <p:extLst>
      <p:ext uri="{BB962C8B-B14F-4D97-AF65-F5344CB8AC3E}">
        <p14:creationId xmlns:p14="http://schemas.microsoft.com/office/powerpoint/2010/main" val="15959593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Neurulation</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4</a:t>
            </a:fld>
            <a:endParaRPr lang="cs-CZ"/>
          </a:p>
        </p:txBody>
      </p:sp>
      <p:sp>
        <p:nvSpPr>
          <p:cNvPr id="6" name="Zástupný obsah 2">
            <a:extLst>
              <a:ext uri="{FF2B5EF4-FFF2-40B4-BE49-F238E27FC236}">
                <a16:creationId xmlns:a16="http://schemas.microsoft.com/office/drawing/2014/main" id="{4E5D3161-1B0C-433F-991F-5E84B7E2CACE}"/>
              </a:ext>
            </a:extLst>
          </p:cNvPr>
          <p:cNvSpPr txBox="1">
            <a:spLocks/>
          </p:cNvSpPr>
          <p:nvPr/>
        </p:nvSpPr>
        <p:spPr>
          <a:xfrm>
            <a:off x="1097280" y="1873156"/>
            <a:ext cx="5538910" cy="56222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Ectoderm</a:t>
            </a:r>
            <a:r>
              <a:rPr lang="cs-CZ" sz="1600" b="1" dirty="0"/>
              <a:t> </a:t>
            </a:r>
            <a:r>
              <a:rPr lang="cs-CZ" sz="1600" dirty="0" err="1"/>
              <a:t>influenced</a:t>
            </a:r>
            <a:r>
              <a:rPr lang="cs-CZ" sz="1600" dirty="0"/>
              <a:t> by </a:t>
            </a:r>
            <a:r>
              <a:rPr lang="cs-CZ" sz="1600" dirty="0" err="1"/>
              <a:t>factors</a:t>
            </a:r>
            <a:r>
              <a:rPr lang="cs-CZ" sz="1600" dirty="0"/>
              <a:t> </a:t>
            </a:r>
            <a:r>
              <a:rPr lang="cs-CZ" sz="1600" dirty="0" err="1"/>
              <a:t>produced</a:t>
            </a:r>
            <a:r>
              <a:rPr lang="cs-CZ" sz="1600" dirty="0"/>
              <a:t> by </a:t>
            </a:r>
            <a:r>
              <a:rPr lang="cs-CZ" sz="1600" b="1" dirty="0" err="1" smtClean="0"/>
              <a:t>notochord</a:t>
            </a:r>
            <a:endParaRPr lang="cs-CZ" sz="1400" b="1" dirty="0"/>
          </a:p>
        </p:txBody>
      </p:sp>
      <p:sp>
        <p:nvSpPr>
          <p:cNvPr id="7" name="Zástupný obsah 2">
            <a:extLst>
              <a:ext uri="{FF2B5EF4-FFF2-40B4-BE49-F238E27FC236}">
                <a16:creationId xmlns:a16="http://schemas.microsoft.com/office/drawing/2014/main" id="{4E5D3161-1B0C-433F-991F-5E84B7E2CACE}"/>
              </a:ext>
            </a:extLst>
          </p:cNvPr>
          <p:cNvSpPr txBox="1">
            <a:spLocks/>
          </p:cNvSpPr>
          <p:nvPr/>
        </p:nvSpPr>
        <p:spPr>
          <a:xfrm>
            <a:off x="1097280" y="2571178"/>
            <a:ext cx="5538910" cy="36214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adjacent</a:t>
            </a:r>
            <a:r>
              <a:rPr lang="cs-CZ" sz="1600" b="1" dirty="0"/>
              <a:t> </a:t>
            </a:r>
            <a:r>
              <a:rPr lang="cs-CZ" sz="1600" dirty="0" err="1"/>
              <a:t>ectoderm</a:t>
            </a:r>
            <a:r>
              <a:rPr lang="cs-CZ" sz="1600" b="1" dirty="0"/>
              <a:t> </a:t>
            </a:r>
            <a:r>
              <a:rPr lang="cs-CZ" sz="1600" b="1" dirty="0" err="1"/>
              <a:t>differentiate</a:t>
            </a:r>
            <a:r>
              <a:rPr lang="cs-CZ" sz="1600" b="1" dirty="0"/>
              <a:t> </a:t>
            </a:r>
            <a:r>
              <a:rPr lang="cs-CZ" sz="1600" dirty="0" err="1"/>
              <a:t>into</a:t>
            </a:r>
            <a:r>
              <a:rPr lang="cs-CZ" sz="1600" dirty="0"/>
              <a:t> </a:t>
            </a:r>
            <a:r>
              <a:rPr lang="cs-CZ" sz="1600" b="1" dirty="0" err="1"/>
              <a:t>neuroectoderm</a:t>
            </a:r>
            <a:endParaRPr lang="cs-CZ" sz="1400" b="1" dirty="0"/>
          </a:p>
        </p:txBody>
      </p:sp>
      <p:sp>
        <p:nvSpPr>
          <p:cNvPr id="8" name="Zástupný obsah 2">
            <a:extLst>
              <a:ext uri="{FF2B5EF4-FFF2-40B4-BE49-F238E27FC236}">
                <a16:creationId xmlns:a16="http://schemas.microsoft.com/office/drawing/2014/main" id="{4E5D3161-1B0C-433F-991F-5E84B7E2CACE}"/>
              </a:ext>
            </a:extLst>
          </p:cNvPr>
          <p:cNvSpPr txBox="1">
            <a:spLocks/>
          </p:cNvSpPr>
          <p:nvPr/>
        </p:nvSpPr>
        <p:spPr>
          <a:xfrm>
            <a:off x="1097280" y="3138444"/>
            <a:ext cx="5267306" cy="38140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formation</a:t>
            </a:r>
            <a:r>
              <a:rPr lang="cs-CZ" sz="1600" dirty="0"/>
              <a:t> </a:t>
            </a:r>
            <a:r>
              <a:rPr lang="cs-CZ" sz="1600" dirty="0" err="1"/>
              <a:t>of</a:t>
            </a:r>
            <a:r>
              <a:rPr lang="cs-CZ" sz="1600" dirty="0"/>
              <a:t> </a:t>
            </a:r>
            <a:r>
              <a:rPr lang="cs-CZ" sz="1600" dirty="0" err="1"/>
              <a:t>thickened</a:t>
            </a:r>
            <a:r>
              <a:rPr lang="cs-CZ" sz="1600" dirty="0"/>
              <a:t> </a:t>
            </a:r>
            <a:r>
              <a:rPr lang="cs-CZ" sz="1600" dirty="0" err="1"/>
              <a:t>neuroectoderm</a:t>
            </a:r>
            <a:r>
              <a:rPr lang="cs-CZ" sz="1600" dirty="0"/>
              <a:t> </a:t>
            </a:r>
            <a:r>
              <a:rPr lang="cs-CZ" sz="1600" dirty="0" err="1"/>
              <a:t>layer</a:t>
            </a:r>
            <a:r>
              <a:rPr lang="cs-CZ" sz="1600" dirty="0"/>
              <a:t> – </a:t>
            </a:r>
            <a:r>
              <a:rPr lang="cs-CZ" sz="1600" b="1" dirty="0" err="1"/>
              <a:t>neural</a:t>
            </a:r>
            <a:r>
              <a:rPr lang="cs-CZ" sz="1600" b="1" dirty="0"/>
              <a:t> plate</a:t>
            </a:r>
            <a:endParaRPr lang="cs-CZ" sz="1400" b="1" dirty="0"/>
          </a:p>
        </p:txBody>
      </p:sp>
      <p:sp>
        <p:nvSpPr>
          <p:cNvPr id="10" name="Zástupný obsah 2">
            <a:extLst>
              <a:ext uri="{FF2B5EF4-FFF2-40B4-BE49-F238E27FC236}">
                <a16:creationId xmlns:a16="http://schemas.microsoft.com/office/drawing/2014/main" id="{4E5D3161-1B0C-433F-991F-5E84B7E2CACE}"/>
              </a:ext>
            </a:extLst>
          </p:cNvPr>
          <p:cNvSpPr txBox="1">
            <a:spLocks/>
          </p:cNvSpPr>
          <p:nvPr/>
        </p:nvSpPr>
        <p:spPr>
          <a:xfrm>
            <a:off x="1097280" y="3727569"/>
            <a:ext cx="5538910" cy="103920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lateraly</a:t>
            </a:r>
            <a:r>
              <a:rPr lang="cs-CZ" sz="1600" dirty="0"/>
              <a:t> in </a:t>
            </a:r>
            <a:r>
              <a:rPr lang="cs-CZ" sz="1600" dirty="0" err="1"/>
              <a:t>neural</a:t>
            </a:r>
            <a:r>
              <a:rPr lang="cs-CZ" sz="1600" dirty="0"/>
              <a:t> plate – </a:t>
            </a:r>
            <a:r>
              <a:rPr lang="cs-CZ" sz="1600" b="1" dirty="0" err="1"/>
              <a:t>neural</a:t>
            </a:r>
            <a:r>
              <a:rPr lang="cs-CZ" sz="1600" b="1" dirty="0"/>
              <a:t> </a:t>
            </a:r>
            <a:r>
              <a:rPr lang="cs-CZ" sz="1600" b="1" dirty="0" err="1"/>
              <a:t>ridges</a:t>
            </a:r>
            <a:r>
              <a:rPr lang="cs-CZ" sz="1600" b="1" dirty="0"/>
              <a:t>, </a:t>
            </a:r>
            <a:r>
              <a:rPr lang="cs-CZ" sz="1600" b="1" dirty="0" err="1"/>
              <a:t>neural</a:t>
            </a:r>
            <a:r>
              <a:rPr lang="cs-CZ" sz="1600" b="1" dirty="0"/>
              <a:t> </a:t>
            </a:r>
            <a:r>
              <a:rPr lang="cs-CZ" sz="1600" b="1" dirty="0" err="1"/>
              <a:t>groove</a:t>
            </a:r>
            <a:r>
              <a:rPr lang="cs-CZ" sz="1600" b="1" dirty="0"/>
              <a:t> </a:t>
            </a:r>
            <a:r>
              <a:rPr lang="cs-CZ" sz="1600" dirty="0" err="1"/>
              <a:t>between</a:t>
            </a:r>
            <a:r>
              <a:rPr lang="cs-CZ" sz="1600" dirty="0"/>
              <a:t> </a:t>
            </a:r>
            <a:r>
              <a:rPr lang="cs-CZ" sz="1600" dirty="0" err="1"/>
              <a:t>them</a:t>
            </a:r>
            <a:r>
              <a:rPr lang="cs-CZ" sz="1600" dirty="0"/>
              <a:t> </a:t>
            </a:r>
            <a:r>
              <a:rPr lang="cs-CZ" sz="1600" b="1" dirty="0"/>
              <a:t> </a:t>
            </a:r>
            <a:r>
              <a:rPr lang="cs-CZ" sz="1600" dirty="0"/>
              <a:t>→ </a:t>
            </a:r>
            <a:r>
              <a:rPr lang="cs-CZ" sz="1600" dirty="0" err="1"/>
              <a:t>neural</a:t>
            </a:r>
            <a:r>
              <a:rPr lang="cs-CZ" sz="1600" dirty="0"/>
              <a:t> </a:t>
            </a:r>
            <a:r>
              <a:rPr lang="cs-CZ" sz="1600" dirty="0" err="1"/>
              <a:t>ridges</a:t>
            </a:r>
            <a:r>
              <a:rPr lang="cs-CZ" sz="1600" dirty="0"/>
              <a:t> </a:t>
            </a:r>
            <a:r>
              <a:rPr lang="cs-CZ" sz="1600" dirty="0" err="1"/>
              <a:t>move</a:t>
            </a:r>
            <a:r>
              <a:rPr lang="cs-CZ" sz="1600" dirty="0"/>
              <a:t> </a:t>
            </a:r>
            <a:r>
              <a:rPr lang="cs-CZ" sz="1600" b="1" dirty="0" err="1"/>
              <a:t>towards</a:t>
            </a:r>
            <a:r>
              <a:rPr lang="cs-CZ" sz="1600" b="1" dirty="0"/>
              <a:t> </a:t>
            </a:r>
            <a:r>
              <a:rPr lang="cs-CZ" sz="1600" b="1" dirty="0" err="1"/>
              <a:t>each</a:t>
            </a:r>
            <a:r>
              <a:rPr lang="cs-CZ" sz="1600" b="1" dirty="0"/>
              <a:t> </a:t>
            </a:r>
            <a:r>
              <a:rPr lang="cs-CZ" sz="1600" b="1" dirty="0" err="1"/>
              <a:t>other</a:t>
            </a:r>
            <a:r>
              <a:rPr lang="cs-CZ" sz="1600" dirty="0"/>
              <a:t>, </a:t>
            </a:r>
            <a:r>
              <a:rPr lang="cs-CZ" sz="1600" b="1" dirty="0" err="1"/>
              <a:t>fusion</a:t>
            </a:r>
            <a:r>
              <a:rPr lang="cs-CZ" sz="1600" dirty="0"/>
              <a:t> </a:t>
            </a:r>
            <a:r>
              <a:rPr lang="cs-CZ" sz="1600" dirty="0" err="1"/>
              <a:t>along</a:t>
            </a:r>
            <a:r>
              <a:rPr lang="cs-CZ" sz="1600" dirty="0"/>
              <a:t> </a:t>
            </a:r>
            <a:r>
              <a:rPr lang="cs-CZ" sz="1600" dirty="0" err="1"/>
              <a:t>midline</a:t>
            </a:r>
            <a:r>
              <a:rPr lang="cs-CZ" sz="1600" dirty="0"/>
              <a:t> – </a:t>
            </a:r>
            <a:r>
              <a:rPr lang="cs-CZ" sz="1600" dirty="0" err="1"/>
              <a:t>formation</a:t>
            </a:r>
            <a:r>
              <a:rPr lang="cs-CZ" sz="1600" dirty="0"/>
              <a:t> </a:t>
            </a:r>
            <a:r>
              <a:rPr lang="cs-CZ" sz="1600" dirty="0" err="1"/>
              <a:t>of</a:t>
            </a:r>
            <a:r>
              <a:rPr lang="cs-CZ" sz="1600" dirty="0"/>
              <a:t> </a:t>
            </a:r>
            <a:r>
              <a:rPr lang="cs-CZ" sz="1600" b="1" dirty="0" err="1"/>
              <a:t>neural</a:t>
            </a:r>
            <a:r>
              <a:rPr lang="cs-CZ" sz="1600" b="1" dirty="0"/>
              <a:t> tube</a:t>
            </a:r>
            <a:r>
              <a:rPr lang="cs-CZ" sz="1600" dirty="0"/>
              <a:t> (</a:t>
            </a:r>
            <a:r>
              <a:rPr lang="cs-CZ" sz="1600" dirty="0" err="1"/>
              <a:t>basis</a:t>
            </a:r>
            <a:r>
              <a:rPr lang="cs-CZ" sz="1600" dirty="0"/>
              <a:t> </a:t>
            </a:r>
            <a:r>
              <a:rPr lang="cs-CZ" sz="1600" dirty="0" err="1"/>
              <a:t>for</a:t>
            </a:r>
            <a:r>
              <a:rPr lang="cs-CZ" sz="1600" dirty="0"/>
              <a:t> </a:t>
            </a:r>
            <a:r>
              <a:rPr lang="cs-CZ" sz="1600" dirty="0" err="1"/>
              <a:t>central</a:t>
            </a:r>
            <a:r>
              <a:rPr lang="cs-CZ" sz="1600" dirty="0"/>
              <a:t> </a:t>
            </a:r>
            <a:r>
              <a:rPr lang="cs-CZ" sz="1600" dirty="0" err="1"/>
              <a:t>nervous</a:t>
            </a:r>
            <a:r>
              <a:rPr lang="cs-CZ" sz="1600" dirty="0"/>
              <a:t> </a:t>
            </a:r>
            <a:r>
              <a:rPr lang="cs-CZ" sz="1600" dirty="0" err="1"/>
              <a:t>system</a:t>
            </a:r>
            <a:r>
              <a:rPr lang="cs-CZ" sz="1600" dirty="0"/>
              <a:t>)</a:t>
            </a:r>
            <a:endParaRPr lang="cs-CZ" sz="1400" b="1" dirty="0"/>
          </a:p>
        </p:txBody>
      </p:sp>
      <p:sp>
        <p:nvSpPr>
          <p:cNvPr id="11" name="Zástupný obsah 2">
            <a:extLst>
              <a:ext uri="{FF2B5EF4-FFF2-40B4-BE49-F238E27FC236}">
                <a16:creationId xmlns:a16="http://schemas.microsoft.com/office/drawing/2014/main" id="{4E5D3161-1B0C-433F-991F-5E84B7E2CACE}"/>
              </a:ext>
            </a:extLst>
          </p:cNvPr>
          <p:cNvSpPr txBox="1">
            <a:spLocks/>
          </p:cNvSpPr>
          <p:nvPr/>
        </p:nvSpPr>
        <p:spPr>
          <a:xfrm>
            <a:off x="1097280" y="4766769"/>
            <a:ext cx="5538910" cy="83292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a:t>interface</a:t>
            </a:r>
            <a:r>
              <a:rPr lang="cs-CZ" sz="1600" dirty="0"/>
              <a:t> </a:t>
            </a:r>
            <a:r>
              <a:rPr lang="cs-CZ" sz="1600" dirty="0" err="1"/>
              <a:t>between</a:t>
            </a:r>
            <a:r>
              <a:rPr lang="cs-CZ" sz="1600" dirty="0"/>
              <a:t> </a:t>
            </a:r>
            <a:r>
              <a:rPr lang="cs-CZ" sz="1600" dirty="0" err="1"/>
              <a:t>ectoderm</a:t>
            </a:r>
            <a:r>
              <a:rPr lang="cs-CZ" sz="1600" dirty="0"/>
              <a:t> and </a:t>
            </a:r>
            <a:r>
              <a:rPr lang="cs-CZ" sz="1600" dirty="0" err="1"/>
              <a:t>neuroectoderm</a:t>
            </a:r>
            <a:r>
              <a:rPr lang="cs-CZ" sz="1600" dirty="0"/>
              <a:t> – region </a:t>
            </a:r>
            <a:r>
              <a:rPr lang="cs-CZ" sz="1600" dirty="0" err="1"/>
              <a:t>of</a:t>
            </a:r>
            <a:r>
              <a:rPr lang="cs-CZ" sz="1600" b="1" dirty="0"/>
              <a:t> </a:t>
            </a:r>
            <a:r>
              <a:rPr lang="cs-CZ" sz="1600" b="1" dirty="0" err="1"/>
              <a:t>neural</a:t>
            </a:r>
            <a:r>
              <a:rPr lang="cs-CZ" sz="1600" b="1" dirty="0"/>
              <a:t> tube </a:t>
            </a:r>
            <a:r>
              <a:rPr lang="cs-CZ" sz="1600" b="1" dirty="0" err="1"/>
              <a:t>fusion</a:t>
            </a:r>
            <a:r>
              <a:rPr lang="cs-CZ" sz="1600" dirty="0"/>
              <a:t> – </a:t>
            </a:r>
            <a:r>
              <a:rPr lang="cs-CZ" sz="1600" dirty="0" err="1"/>
              <a:t>formation</a:t>
            </a:r>
            <a:r>
              <a:rPr lang="cs-CZ" sz="1600" dirty="0"/>
              <a:t> </a:t>
            </a:r>
            <a:r>
              <a:rPr lang="cs-CZ" sz="1600" dirty="0" err="1"/>
              <a:t>of</a:t>
            </a:r>
            <a:r>
              <a:rPr lang="cs-CZ" sz="1600" dirty="0"/>
              <a:t> </a:t>
            </a:r>
            <a:r>
              <a:rPr lang="cs-CZ" sz="1600" b="1" dirty="0" err="1"/>
              <a:t>neural</a:t>
            </a:r>
            <a:r>
              <a:rPr lang="cs-CZ" sz="1600" b="1" dirty="0"/>
              <a:t> </a:t>
            </a:r>
            <a:r>
              <a:rPr lang="cs-CZ" sz="1600" b="1" dirty="0" err="1"/>
              <a:t>crest</a:t>
            </a:r>
            <a:r>
              <a:rPr lang="cs-CZ" sz="1600" b="1" dirty="0"/>
              <a:t> </a:t>
            </a:r>
            <a:r>
              <a:rPr lang="cs-CZ" sz="1600" dirty="0" err="1"/>
              <a:t>cells</a:t>
            </a:r>
            <a:r>
              <a:rPr lang="cs-CZ" sz="1600" dirty="0"/>
              <a:t> </a:t>
            </a:r>
            <a:r>
              <a:rPr lang="cs-CZ" sz="1600" dirty="0" err="1"/>
              <a:t>population</a:t>
            </a:r>
            <a:r>
              <a:rPr lang="cs-CZ" sz="1600" b="1" dirty="0"/>
              <a:t> </a:t>
            </a:r>
            <a:r>
              <a:rPr lang="cs-CZ" sz="1600" dirty="0"/>
              <a:t>(</a:t>
            </a:r>
            <a:r>
              <a:rPr lang="cs-CZ" sz="1600" dirty="0" err="1"/>
              <a:t>basis</a:t>
            </a:r>
            <a:r>
              <a:rPr lang="cs-CZ" sz="1600" dirty="0"/>
              <a:t> </a:t>
            </a:r>
            <a:r>
              <a:rPr lang="cs-CZ" sz="1600" dirty="0" err="1"/>
              <a:t>for</a:t>
            </a:r>
            <a:r>
              <a:rPr lang="cs-CZ" sz="1600" dirty="0"/>
              <a:t> </a:t>
            </a:r>
            <a:r>
              <a:rPr lang="cs-CZ" sz="1600" dirty="0" err="1"/>
              <a:t>peripheral</a:t>
            </a:r>
            <a:r>
              <a:rPr lang="cs-CZ" sz="1600" dirty="0"/>
              <a:t> </a:t>
            </a:r>
            <a:r>
              <a:rPr lang="cs-CZ" sz="1600" dirty="0" err="1"/>
              <a:t>nervous</a:t>
            </a:r>
            <a:r>
              <a:rPr lang="cs-CZ" sz="1600" dirty="0"/>
              <a:t> </a:t>
            </a:r>
            <a:r>
              <a:rPr lang="cs-CZ" sz="1600" dirty="0" err="1"/>
              <a:t>system</a:t>
            </a:r>
            <a:r>
              <a:rPr lang="cs-CZ" sz="1600" dirty="0"/>
              <a:t>)</a:t>
            </a:r>
            <a:endParaRPr lang="cs-CZ" sz="1400" b="1" dirty="0"/>
          </a:p>
        </p:txBody>
      </p:sp>
      <p:sp>
        <p:nvSpPr>
          <p:cNvPr id="12" name="TextovéPole 11"/>
          <p:cNvSpPr txBox="1"/>
          <p:nvPr/>
        </p:nvSpPr>
        <p:spPr>
          <a:xfrm>
            <a:off x="8550049" y="6054561"/>
            <a:ext cx="1366944" cy="246221"/>
          </a:xfrm>
          <a:prstGeom prst="rect">
            <a:avLst/>
          </a:prstGeom>
          <a:noFill/>
        </p:spPr>
        <p:txBody>
          <a:bodyPr wrap="square" rtlCol="0">
            <a:spAutoFit/>
          </a:bodyPr>
          <a:lstStyle/>
          <a:p>
            <a:pPr algn="ctr"/>
            <a:r>
              <a:rPr lang="cs-CZ" sz="1000" dirty="0" err="1"/>
              <a:t>Teach</a:t>
            </a:r>
            <a:r>
              <a:rPr lang="cs-CZ" sz="1000" dirty="0"/>
              <a:t> </a:t>
            </a:r>
            <a:r>
              <a:rPr lang="cs-CZ" sz="1000" dirty="0" err="1"/>
              <a:t>Me</a:t>
            </a:r>
            <a:r>
              <a:rPr lang="cs-CZ" sz="1000" dirty="0"/>
              <a:t> Anatomy</a:t>
            </a:r>
          </a:p>
        </p:txBody>
      </p:sp>
      <p:grpSp>
        <p:nvGrpSpPr>
          <p:cNvPr id="24" name="Skupina 23"/>
          <p:cNvGrpSpPr/>
          <p:nvPr/>
        </p:nvGrpSpPr>
        <p:grpSpPr>
          <a:xfrm>
            <a:off x="6707625" y="1927997"/>
            <a:ext cx="5484375" cy="3447321"/>
            <a:chOff x="6491334" y="1947255"/>
            <a:chExt cx="5484375" cy="3447321"/>
          </a:xfrm>
        </p:grpSpPr>
        <p:pic>
          <p:nvPicPr>
            <p:cNvPr id="9" name="Obráze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91334" y="1947255"/>
              <a:ext cx="5484375" cy="3447321"/>
            </a:xfrm>
            <a:prstGeom prst="rect">
              <a:avLst/>
            </a:prstGeom>
          </p:spPr>
        </p:pic>
        <p:sp>
          <p:nvSpPr>
            <p:cNvPr id="13" name="TextovéPole 12"/>
            <p:cNvSpPr txBox="1"/>
            <p:nvPr/>
          </p:nvSpPr>
          <p:spPr>
            <a:xfrm>
              <a:off x="6563891" y="3119680"/>
              <a:ext cx="1022913" cy="230832"/>
            </a:xfrm>
            <a:prstGeom prst="rect">
              <a:avLst/>
            </a:prstGeom>
            <a:solidFill>
              <a:schemeClr val="bg1"/>
            </a:solidFill>
          </p:spPr>
          <p:txBody>
            <a:bodyPr wrap="square" rtlCol="0">
              <a:spAutoFit/>
            </a:bodyPr>
            <a:lstStyle/>
            <a:p>
              <a:pPr algn="ctr"/>
              <a:r>
                <a:rPr lang="cs-CZ" sz="900" dirty="0" err="1"/>
                <a:t>Neural</a:t>
              </a:r>
              <a:r>
                <a:rPr lang="cs-CZ" sz="900" dirty="0"/>
                <a:t> </a:t>
              </a:r>
              <a:r>
                <a:rPr lang="cs-CZ" sz="900" dirty="0" err="1"/>
                <a:t>groove</a:t>
              </a:r>
              <a:endParaRPr lang="cs-CZ" sz="900" dirty="0"/>
            </a:p>
          </p:txBody>
        </p:sp>
        <p:sp>
          <p:nvSpPr>
            <p:cNvPr id="19" name="TextovéPole 18"/>
            <p:cNvSpPr txBox="1"/>
            <p:nvPr/>
          </p:nvSpPr>
          <p:spPr>
            <a:xfrm>
              <a:off x="9251528" y="2056115"/>
              <a:ext cx="798403" cy="507831"/>
            </a:xfrm>
            <a:prstGeom prst="rect">
              <a:avLst/>
            </a:prstGeom>
            <a:solidFill>
              <a:schemeClr val="bg1"/>
            </a:solidFill>
          </p:spPr>
          <p:txBody>
            <a:bodyPr wrap="square" rtlCol="0">
              <a:spAutoFit/>
            </a:bodyPr>
            <a:lstStyle/>
            <a:p>
              <a:pPr algn="ctr"/>
              <a:r>
                <a:rPr lang="cs-CZ" sz="900" dirty="0" err="1"/>
                <a:t>Convergence</a:t>
              </a:r>
              <a:r>
                <a:rPr lang="cs-CZ" sz="900" dirty="0"/>
                <a:t> </a:t>
              </a:r>
              <a:r>
                <a:rPr lang="cs-CZ" sz="900" dirty="0" err="1"/>
                <a:t>of</a:t>
              </a:r>
              <a:r>
                <a:rPr lang="cs-CZ" sz="900" dirty="0"/>
                <a:t> </a:t>
              </a:r>
              <a:r>
                <a:rPr lang="cs-CZ" sz="900" dirty="0" err="1"/>
                <a:t>neural</a:t>
              </a:r>
              <a:r>
                <a:rPr lang="cs-CZ" sz="900" dirty="0"/>
                <a:t> </a:t>
              </a:r>
              <a:r>
                <a:rPr lang="cs-CZ" sz="900" dirty="0" err="1"/>
                <a:t>ridges</a:t>
              </a:r>
              <a:endParaRPr lang="cs-CZ" sz="900" dirty="0"/>
            </a:p>
          </p:txBody>
        </p:sp>
      </p:grpSp>
    </p:spTree>
    <p:extLst>
      <p:ext uri="{BB962C8B-B14F-4D97-AF65-F5344CB8AC3E}">
        <p14:creationId xmlns:p14="http://schemas.microsoft.com/office/powerpoint/2010/main" val="3157068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66800" y="343482"/>
            <a:ext cx="10058400" cy="1371600"/>
          </a:xfrm>
        </p:spPr>
        <p:txBody>
          <a:bodyPr/>
          <a:lstStyle/>
          <a:p>
            <a:r>
              <a:rPr lang="cs-CZ" dirty="0" err="1" smtClean="0"/>
              <a:t>Functions</a:t>
            </a:r>
            <a:r>
              <a:rPr lang="cs-CZ" dirty="0" smtClean="0"/>
              <a:t> </a:t>
            </a:r>
            <a:r>
              <a:rPr lang="cs-CZ" dirty="0" err="1"/>
              <a:t>of</a:t>
            </a:r>
            <a:r>
              <a:rPr lang="cs-CZ" dirty="0"/>
              <a:t> sensory </a:t>
            </a:r>
            <a:r>
              <a:rPr lang="cs-CZ" dirty="0" err="1"/>
              <a:t>organs</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40</a:t>
            </a:fld>
            <a:endParaRPr lang="cs-CZ"/>
          </a:p>
        </p:txBody>
      </p:sp>
      <p:sp>
        <p:nvSpPr>
          <p:cNvPr id="6" name="Zástupný symbol pro obsah 2">
            <a:extLst>
              <a:ext uri="{FF2B5EF4-FFF2-40B4-BE49-F238E27FC236}">
                <a16:creationId xmlns:a16="http://schemas.microsoft.com/office/drawing/2014/main" id="{61A46669-7432-4B14-AE15-A92BEB8C3D5F}"/>
              </a:ext>
            </a:extLst>
          </p:cNvPr>
          <p:cNvSpPr txBox="1">
            <a:spLocks/>
          </p:cNvSpPr>
          <p:nvPr/>
        </p:nvSpPr>
        <p:spPr>
          <a:xfrm>
            <a:off x="1097279" y="1833060"/>
            <a:ext cx="6722417" cy="601081"/>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a:t>Development </a:t>
            </a:r>
            <a:r>
              <a:rPr lang="cs-CZ" sz="1600" dirty="0" err="1"/>
              <a:t>of</a:t>
            </a:r>
            <a:r>
              <a:rPr lang="cs-CZ" sz="1600" dirty="0"/>
              <a:t> </a:t>
            </a:r>
            <a:r>
              <a:rPr lang="cs-CZ" sz="1600" dirty="0" err="1"/>
              <a:t>structures</a:t>
            </a:r>
            <a:r>
              <a:rPr lang="cs-CZ" sz="1600" dirty="0"/>
              <a:t> </a:t>
            </a:r>
            <a:r>
              <a:rPr lang="cs-CZ" sz="1600" dirty="0" err="1"/>
              <a:t>specific</a:t>
            </a:r>
            <a:r>
              <a:rPr lang="cs-CZ" sz="1600" dirty="0"/>
              <a:t> </a:t>
            </a:r>
            <a:r>
              <a:rPr lang="cs-CZ" sz="1600" dirty="0" err="1"/>
              <a:t>for</a:t>
            </a:r>
            <a:r>
              <a:rPr lang="cs-CZ" sz="1600" dirty="0"/>
              <a:t> </a:t>
            </a:r>
            <a:r>
              <a:rPr lang="cs-CZ" sz="1600" dirty="0" err="1"/>
              <a:t>perception</a:t>
            </a:r>
            <a:r>
              <a:rPr lang="cs-CZ" sz="1600" dirty="0"/>
              <a:t> </a:t>
            </a:r>
            <a:r>
              <a:rPr lang="cs-CZ" sz="1600" dirty="0" err="1"/>
              <a:t>of</a:t>
            </a:r>
            <a:r>
              <a:rPr lang="cs-CZ" sz="1600" dirty="0"/>
              <a:t> </a:t>
            </a:r>
            <a:r>
              <a:rPr lang="cs-CZ" sz="1600" dirty="0" err="1"/>
              <a:t>stimuli</a:t>
            </a:r>
            <a:endParaRPr lang="cs-CZ" sz="1600" dirty="0"/>
          </a:p>
        </p:txBody>
      </p:sp>
      <p:sp>
        <p:nvSpPr>
          <p:cNvPr id="7" name="Zástupný symbol pro obsah 2">
            <a:extLst>
              <a:ext uri="{FF2B5EF4-FFF2-40B4-BE49-F238E27FC236}">
                <a16:creationId xmlns:a16="http://schemas.microsoft.com/office/drawing/2014/main" id="{6715A446-CFF4-4C60-889F-DEABC1D2B1AC}"/>
              </a:ext>
            </a:extLst>
          </p:cNvPr>
          <p:cNvSpPr txBox="1">
            <a:spLocks/>
          </p:cNvSpPr>
          <p:nvPr/>
        </p:nvSpPr>
        <p:spPr>
          <a:xfrm>
            <a:off x="1097280" y="2434141"/>
            <a:ext cx="4871878" cy="36512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smtClean="0"/>
              <a:t>Tastes</a:t>
            </a:r>
            <a:r>
              <a:rPr lang="cs-CZ" sz="1600" dirty="0" smtClean="0"/>
              <a:t> </a:t>
            </a:r>
            <a:r>
              <a:rPr lang="cs-CZ" sz="1600" dirty="0"/>
              <a:t>and </a:t>
            </a:r>
            <a:r>
              <a:rPr lang="cs-CZ" sz="1600" dirty="0" err="1"/>
              <a:t>smells</a:t>
            </a:r>
            <a:r>
              <a:rPr lang="cs-CZ" sz="1600" dirty="0"/>
              <a:t> </a:t>
            </a:r>
            <a:r>
              <a:rPr lang="cs-CZ" sz="1600" dirty="0" err="1"/>
              <a:t>perception</a:t>
            </a:r>
            <a:endParaRPr lang="cs-CZ" sz="1600" dirty="0"/>
          </a:p>
        </p:txBody>
      </p:sp>
      <p:sp>
        <p:nvSpPr>
          <p:cNvPr id="8" name="Zástupný symbol pro obsah 2">
            <a:extLst>
              <a:ext uri="{FF2B5EF4-FFF2-40B4-BE49-F238E27FC236}">
                <a16:creationId xmlns:a16="http://schemas.microsoft.com/office/drawing/2014/main" id="{01702A99-86E8-427B-AF8A-157A42F4B458}"/>
              </a:ext>
            </a:extLst>
          </p:cNvPr>
          <p:cNvSpPr txBox="1">
            <a:spLocks/>
          </p:cNvSpPr>
          <p:nvPr/>
        </p:nvSpPr>
        <p:spPr>
          <a:xfrm>
            <a:off x="1097280" y="3035222"/>
            <a:ext cx="4871878" cy="36512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Sounds</a:t>
            </a:r>
            <a:r>
              <a:rPr lang="cs-CZ" sz="1600" dirty="0"/>
              <a:t> </a:t>
            </a:r>
            <a:r>
              <a:rPr lang="cs-CZ" sz="1600" dirty="0" err="1"/>
              <a:t>perception</a:t>
            </a:r>
            <a:endParaRPr lang="cs-CZ" sz="1600" dirty="0"/>
          </a:p>
        </p:txBody>
      </p:sp>
      <p:sp>
        <p:nvSpPr>
          <p:cNvPr id="9" name="Zástupný symbol pro obsah 2">
            <a:extLst>
              <a:ext uri="{FF2B5EF4-FFF2-40B4-BE49-F238E27FC236}">
                <a16:creationId xmlns:a16="http://schemas.microsoft.com/office/drawing/2014/main" id="{271FE058-F1FF-465B-958E-78C868FA814A}"/>
              </a:ext>
            </a:extLst>
          </p:cNvPr>
          <p:cNvSpPr txBox="1">
            <a:spLocks/>
          </p:cNvSpPr>
          <p:nvPr/>
        </p:nvSpPr>
        <p:spPr>
          <a:xfrm>
            <a:off x="1097280" y="3603557"/>
            <a:ext cx="4871878" cy="36512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Optical</a:t>
            </a:r>
            <a:r>
              <a:rPr lang="cs-CZ" sz="1600" dirty="0"/>
              <a:t> </a:t>
            </a:r>
            <a:r>
              <a:rPr lang="cs-CZ" sz="1600" dirty="0" err="1"/>
              <a:t>perception</a:t>
            </a:r>
            <a:endParaRPr lang="cs-CZ" sz="1600" dirty="0"/>
          </a:p>
        </p:txBody>
      </p:sp>
      <p:sp>
        <p:nvSpPr>
          <p:cNvPr id="10" name="Zástupný symbol pro obsah 2">
            <a:extLst>
              <a:ext uri="{FF2B5EF4-FFF2-40B4-BE49-F238E27FC236}">
                <a16:creationId xmlns:a16="http://schemas.microsoft.com/office/drawing/2014/main" id="{AFEBEEBD-508C-48F0-8C3B-C11C3461EAF0}"/>
              </a:ext>
            </a:extLst>
          </p:cNvPr>
          <p:cNvSpPr txBox="1">
            <a:spLocks/>
          </p:cNvSpPr>
          <p:nvPr/>
        </p:nvSpPr>
        <p:spPr>
          <a:xfrm>
            <a:off x="1097280" y="4197956"/>
            <a:ext cx="4871878" cy="365125"/>
          </a:xfrm>
          <a:prstGeom prst="rect">
            <a:avLst/>
          </a:prstGeom>
        </p:spPr>
        <p:txBody>
          <a:bodyPr vert="horz" lIns="0" tIns="45720" rIns="0" bIns="45720" rtlCol="0">
            <a:normAutofit fontScale="850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Water</a:t>
            </a:r>
            <a:r>
              <a:rPr lang="cs-CZ" sz="1600" dirty="0"/>
              <a:t> </a:t>
            </a:r>
            <a:r>
              <a:rPr lang="cs-CZ" sz="1600" dirty="0" err="1"/>
              <a:t>flow</a:t>
            </a:r>
            <a:r>
              <a:rPr lang="cs-CZ" sz="1600" dirty="0"/>
              <a:t> </a:t>
            </a:r>
            <a:r>
              <a:rPr lang="cs-CZ" sz="1600" dirty="0" err="1"/>
              <a:t>perception</a:t>
            </a:r>
            <a:r>
              <a:rPr lang="cs-CZ" sz="1600" dirty="0"/>
              <a:t> and </a:t>
            </a:r>
            <a:r>
              <a:rPr lang="cs-CZ" sz="1600" dirty="0" err="1"/>
              <a:t>electric</a:t>
            </a:r>
            <a:r>
              <a:rPr lang="cs-CZ" sz="1600" dirty="0"/>
              <a:t> </a:t>
            </a:r>
            <a:r>
              <a:rPr lang="cs-CZ" sz="1600" dirty="0" err="1"/>
              <a:t>field</a:t>
            </a:r>
            <a:r>
              <a:rPr lang="cs-CZ" sz="1600" dirty="0"/>
              <a:t> </a:t>
            </a:r>
            <a:r>
              <a:rPr lang="cs-CZ" sz="1600" dirty="0" err="1"/>
              <a:t>perception</a:t>
            </a:r>
            <a:endParaRPr lang="cs-CZ" sz="1600" dirty="0"/>
          </a:p>
        </p:txBody>
      </p:sp>
      <p:sp>
        <p:nvSpPr>
          <p:cNvPr id="11" name="Zástupný symbol pro obsah 2">
            <a:extLst>
              <a:ext uri="{FF2B5EF4-FFF2-40B4-BE49-F238E27FC236}">
                <a16:creationId xmlns:a16="http://schemas.microsoft.com/office/drawing/2014/main" id="{215D1426-076F-4C45-9339-009AAAEDB3F8}"/>
              </a:ext>
            </a:extLst>
          </p:cNvPr>
          <p:cNvSpPr txBox="1">
            <a:spLocks/>
          </p:cNvSpPr>
          <p:nvPr/>
        </p:nvSpPr>
        <p:spPr>
          <a:xfrm>
            <a:off x="1097280" y="4791376"/>
            <a:ext cx="4871878" cy="365125"/>
          </a:xfrm>
          <a:prstGeom prst="rect">
            <a:avLst/>
          </a:prstGeom>
        </p:spPr>
        <p:txBody>
          <a:bodyPr vert="horz" lIns="0" tIns="45720" rIns="0" bIns="45720" rtlCol="0">
            <a:normAutofit fontScale="850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Structures</a:t>
            </a:r>
            <a:r>
              <a:rPr lang="cs-CZ" sz="1600" dirty="0"/>
              <a:t> </a:t>
            </a:r>
            <a:r>
              <a:rPr lang="cs-CZ" sz="1600" dirty="0" err="1"/>
              <a:t>for</a:t>
            </a:r>
            <a:r>
              <a:rPr lang="cs-CZ" sz="1600" dirty="0"/>
              <a:t> </a:t>
            </a:r>
            <a:r>
              <a:rPr lang="cs-CZ" sz="1600" dirty="0" err="1"/>
              <a:t>perceving</a:t>
            </a:r>
            <a:r>
              <a:rPr lang="cs-CZ" sz="1600" dirty="0"/>
              <a:t> body </a:t>
            </a:r>
            <a:r>
              <a:rPr lang="cs-CZ" sz="1600" dirty="0" err="1"/>
              <a:t>position</a:t>
            </a:r>
            <a:r>
              <a:rPr lang="cs-CZ" sz="1600" dirty="0"/>
              <a:t> and </a:t>
            </a:r>
            <a:r>
              <a:rPr lang="cs-CZ" sz="1600" dirty="0" err="1"/>
              <a:t>balancing</a:t>
            </a:r>
            <a:endParaRPr lang="cs-CZ" sz="1600" dirty="0"/>
          </a:p>
        </p:txBody>
      </p:sp>
      <p:pic>
        <p:nvPicPr>
          <p:cNvPr id="1026" name="Picture 2" descr="Sensory Organs Brain Images: Browse 6,746 Stock Photos &amp; Vectors Free  Download with Trial | Shutterstoc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75819" y="1731548"/>
            <a:ext cx="3625581" cy="3744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99494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75062" y="2094310"/>
            <a:ext cx="5853465" cy="2587752"/>
          </a:xfrm>
        </p:spPr>
        <p:txBody>
          <a:bodyPr/>
          <a:lstStyle/>
          <a:p>
            <a:r>
              <a:rPr lang="cs-CZ" dirty="0" err="1" smtClean="0"/>
              <a:t>Eye</a:t>
            </a:r>
            <a:endParaRPr lang="cs-CZ" dirty="0"/>
          </a:p>
        </p:txBody>
      </p:sp>
      <p:sp>
        <p:nvSpPr>
          <p:cNvPr id="3" name="Zástupný symbol pro text 2"/>
          <p:cNvSpPr>
            <a:spLocks noGrp="1"/>
          </p:cNvSpPr>
          <p:nvPr>
            <p:ph type="body" idx="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41</a:t>
            </a:fld>
            <a:endParaRPr lang="cs-CZ"/>
          </a:p>
        </p:txBody>
      </p:sp>
      <p:pic>
        <p:nvPicPr>
          <p:cNvPr id="2050" name="Picture 2" descr="Anatomy Of Human Eye And Descriptions Stock Illustration - Download Image  Now - Anatomy, Human Eye, Diagram - iStoc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59158" y="2094310"/>
            <a:ext cx="3895035" cy="2753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6847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6692" y="287868"/>
            <a:ext cx="10837817" cy="1371600"/>
          </a:xfrm>
        </p:spPr>
        <p:txBody>
          <a:bodyPr>
            <a:normAutofit fontScale="90000"/>
          </a:bodyPr>
          <a:lstStyle/>
          <a:p>
            <a:r>
              <a:rPr lang="cs-CZ" dirty="0" err="1"/>
              <a:t>Embryonic</a:t>
            </a:r>
            <a:r>
              <a:rPr lang="cs-CZ" dirty="0"/>
              <a:t> </a:t>
            </a:r>
            <a:r>
              <a:rPr lang="cs-CZ" dirty="0" err="1"/>
              <a:t>origins</a:t>
            </a:r>
            <a:r>
              <a:rPr lang="cs-CZ" dirty="0"/>
              <a:t> </a:t>
            </a:r>
            <a:r>
              <a:rPr lang="cs-CZ" dirty="0" err="1"/>
              <a:t>of</a:t>
            </a:r>
            <a:r>
              <a:rPr lang="cs-CZ" dirty="0"/>
              <a:t> </a:t>
            </a:r>
            <a:r>
              <a:rPr lang="cs-CZ" dirty="0" err="1"/>
              <a:t>individual</a:t>
            </a:r>
            <a:r>
              <a:rPr lang="cs-CZ" dirty="0"/>
              <a:t> </a:t>
            </a:r>
            <a:r>
              <a:rPr lang="cs-CZ" dirty="0" err="1"/>
              <a:t>eye</a:t>
            </a:r>
            <a:r>
              <a:rPr lang="cs-CZ" dirty="0"/>
              <a:t> </a:t>
            </a:r>
            <a:r>
              <a:rPr lang="cs-CZ" dirty="0" err="1"/>
              <a:t>parts</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42</a:t>
            </a:fld>
            <a:endParaRPr lang="cs-CZ"/>
          </a:p>
        </p:txBody>
      </p:sp>
      <p:sp>
        <p:nvSpPr>
          <p:cNvPr id="6" name="Zástupný symbol pro obsah 2"/>
          <p:cNvSpPr txBox="1">
            <a:spLocks/>
          </p:cNvSpPr>
          <p:nvPr/>
        </p:nvSpPr>
        <p:spPr>
          <a:xfrm>
            <a:off x="601170" y="1832876"/>
            <a:ext cx="2433571" cy="95888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solidFill>
                  <a:srgbClr val="73B2DD"/>
                </a:solidFill>
              </a:rPr>
              <a:t>N</a:t>
            </a:r>
            <a:r>
              <a:rPr lang="cs-CZ" sz="1600" b="1" dirty="0" err="1" smtClean="0">
                <a:solidFill>
                  <a:srgbClr val="73B2DD"/>
                </a:solidFill>
              </a:rPr>
              <a:t>eural</a:t>
            </a:r>
            <a:r>
              <a:rPr lang="cs-CZ" sz="1600" b="1" dirty="0" smtClean="0">
                <a:solidFill>
                  <a:srgbClr val="73B2DD"/>
                </a:solidFill>
              </a:rPr>
              <a:t> </a:t>
            </a:r>
            <a:r>
              <a:rPr lang="cs-CZ" sz="1600" b="1" dirty="0" err="1">
                <a:solidFill>
                  <a:srgbClr val="73B2DD"/>
                </a:solidFill>
              </a:rPr>
              <a:t>epithelium</a:t>
            </a:r>
            <a:r>
              <a:rPr lang="cs-CZ" sz="1600" b="1" dirty="0">
                <a:solidFill>
                  <a:srgbClr val="73B2DD"/>
                </a:solidFill>
              </a:rPr>
              <a:t> </a:t>
            </a:r>
            <a:r>
              <a:rPr lang="cs-CZ" sz="1600" b="1" dirty="0" err="1">
                <a:solidFill>
                  <a:srgbClr val="73B2DD"/>
                </a:solidFill>
              </a:rPr>
              <a:t>of</a:t>
            </a:r>
            <a:r>
              <a:rPr lang="cs-CZ" sz="1600" b="1" dirty="0">
                <a:solidFill>
                  <a:srgbClr val="73B2DD"/>
                </a:solidFill>
              </a:rPr>
              <a:t> diencephalon</a:t>
            </a:r>
            <a:r>
              <a:rPr lang="cs-CZ" sz="1400" dirty="0"/>
              <a:t> </a:t>
            </a:r>
            <a:r>
              <a:rPr lang="cs-CZ" sz="1200" dirty="0"/>
              <a:t>– retina, iris </a:t>
            </a:r>
            <a:r>
              <a:rPr lang="cs-CZ" sz="1200" dirty="0" err="1"/>
              <a:t>including</a:t>
            </a:r>
            <a:r>
              <a:rPr lang="cs-CZ" sz="1200" dirty="0"/>
              <a:t> </a:t>
            </a:r>
            <a:r>
              <a:rPr lang="cs-CZ" sz="1200" dirty="0" err="1"/>
              <a:t>smooth</a:t>
            </a:r>
            <a:r>
              <a:rPr lang="cs-CZ" sz="1200" dirty="0"/>
              <a:t> </a:t>
            </a:r>
            <a:r>
              <a:rPr lang="cs-CZ" sz="1200" dirty="0" err="1"/>
              <a:t>muscles</a:t>
            </a:r>
            <a:r>
              <a:rPr lang="cs-CZ" sz="1200" dirty="0"/>
              <a:t>, </a:t>
            </a:r>
            <a:r>
              <a:rPr lang="cs-CZ" sz="1200" dirty="0" err="1"/>
              <a:t>optic</a:t>
            </a:r>
            <a:r>
              <a:rPr lang="cs-CZ" sz="1200" dirty="0"/>
              <a:t> nerve, part </a:t>
            </a:r>
            <a:r>
              <a:rPr lang="cs-CZ" sz="1200" dirty="0" err="1"/>
              <a:t>of</a:t>
            </a:r>
            <a:r>
              <a:rPr lang="cs-CZ" sz="1200" dirty="0"/>
              <a:t> </a:t>
            </a:r>
            <a:r>
              <a:rPr lang="cs-CZ" sz="1200" dirty="0" err="1"/>
              <a:t>vitreous</a:t>
            </a:r>
            <a:r>
              <a:rPr lang="cs-CZ" sz="1200" dirty="0"/>
              <a:t> body</a:t>
            </a:r>
          </a:p>
          <a:p>
            <a:pPr>
              <a:buSzPct val="50000"/>
              <a:buFont typeface="Courier New" panose="02070309020205020404" pitchFamily="49" charset="0"/>
              <a:buChar char="o"/>
            </a:pPr>
            <a:endParaRPr lang="cs-CZ" sz="1400" dirty="0"/>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24964" y="2664325"/>
            <a:ext cx="1930716" cy="3128476"/>
          </a:xfrm>
          <a:prstGeom prst="rect">
            <a:avLst/>
          </a:prstGeom>
        </p:spPr>
      </p:pic>
      <p:sp>
        <p:nvSpPr>
          <p:cNvPr id="8" name="Zástupný symbol pro obsah 2"/>
          <p:cNvSpPr txBox="1">
            <a:spLocks/>
          </p:cNvSpPr>
          <p:nvPr/>
        </p:nvSpPr>
        <p:spPr>
          <a:xfrm>
            <a:off x="3112857" y="1832876"/>
            <a:ext cx="2533140" cy="53508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solidFill>
                  <a:srgbClr val="F46950"/>
                </a:solidFill>
              </a:rPr>
              <a:t>Surface</a:t>
            </a:r>
            <a:r>
              <a:rPr lang="cs-CZ" sz="1600" b="1" dirty="0">
                <a:solidFill>
                  <a:srgbClr val="F46950"/>
                </a:solidFill>
              </a:rPr>
              <a:t> </a:t>
            </a:r>
            <a:r>
              <a:rPr lang="cs-CZ" sz="1600" b="1" dirty="0" err="1">
                <a:solidFill>
                  <a:srgbClr val="F46950"/>
                </a:solidFill>
              </a:rPr>
              <a:t>ectoderm</a:t>
            </a:r>
            <a:r>
              <a:rPr lang="cs-CZ" sz="1600" dirty="0"/>
              <a:t> </a:t>
            </a:r>
            <a:r>
              <a:rPr lang="cs-CZ" sz="1200" dirty="0"/>
              <a:t>– </a:t>
            </a:r>
            <a:r>
              <a:rPr lang="cs-CZ" sz="1200" dirty="0" err="1"/>
              <a:t>lens</a:t>
            </a:r>
            <a:r>
              <a:rPr lang="cs-CZ" sz="1200" dirty="0"/>
              <a:t>, </a:t>
            </a:r>
            <a:r>
              <a:rPr lang="cs-CZ" sz="1200" dirty="0" err="1"/>
              <a:t>cornea</a:t>
            </a:r>
            <a:r>
              <a:rPr lang="cs-CZ" sz="1200" dirty="0"/>
              <a:t>, </a:t>
            </a:r>
            <a:r>
              <a:rPr lang="cs-CZ" sz="1200" dirty="0" err="1"/>
              <a:t>conjunctiva</a:t>
            </a:r>
            <a:r>
              <a:rPr lang="cs-CZ" sz="1200" dirty="0"/>
              <a:t>, </a:t>
            </a:r>
            <a:r>
              <a:rPr lang="cs-CZ" sz="1200" dirty="0" err="1"/>
              <a:t>eyelids</a:t>
            </a:r>
            <a:r>
              <a:rPr lang="cs-CZ" sz="1200" dirty="0"/>
              <a:t>, </a:t>
            </a:r>
            <a:r>
              <a:rPr lang="cs-CZ" sz="1200" dirty="0" err="1"/>
              <a:t>lacrimal</a:t>
            </a:r>
            <a:r>
              <a:rPr lang="cs-CZ" sz="1200" dirty="0"/>
              <a:t> </a:t>
            </a:r>
            <a:r>
              <a:rPr lang="cs-CZ" sz="1200" dirty="0" err="1"/>
              <a:t>duct</a:t>
            </a:r>
            <a:endParaRPr lang="cs-CZ" sz="1100" dirty="0"/>
          </a:p>
        </p:txBody>
      </p:sp>
      <p:sp>
        <p:nvSpPr>
          <p:cNvPr id="9" name="Zástupný symbol pro obsah 2"/>
          <p:cNvSpPr txBox="1">
            <a:spLocks/>
          </p:cNvSpPr>
          <p:nvPr/>
        </p:nvSpPr>
        <p:spPr>
          <a:xfrm>
            <a:off x="5724114" y="1832876"/>
            <a:ext cx="2974997" cy="51197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smtClean="0">
                <a:solidFill>
                  <a:srgbClr val="8A569C"/>
                </a:solidFill>
              </a:rPr>
              <a:t>Prechordal</a:t>
            </a:r>
            <a:r>
              <a:rPr lang="cs-CZ" sz="1600" b="1" dirty="0" smtClean="0">
                <a:solidFill>
                  <a:srgbClr val="8A569C"/>
                </a:solidFill>
              </a:rPr>
              <a:t> </a:t>
            </a:r>
            <a:r>
              <a:rPr lang="cs-CZ" sz="1600" b="1" dirty="0">
                <a:solidFill>
                  <a:srgbClr val="8A569C"/>
                </a:solidFill>
              </a:rPr>
              <a:t>mesoderm</a:t>
            </a:r>
            <a:r>
              <a:rPr lang="cs-CZ" sz="1600" b="1" dirty="0"/>
              <a:t> </a:t>
            </a:r>
            <a:r>
              <a:rPr lang="cs-CZ" sz="1200" dirty="0"/>
              <a:t>(</a:t>
            </a:r>
            <a:r>
              <a:rPr lang="cs-CZ" sz="1200" dirty="0" err="1"/>
              <a:t>preotic</a:t>
            </a:r>
            <a:r>
              <a:rPr lang="cs-CZ" sz="1200" dirty="0"/>
              <a:t> mesoderm) – </a:t>
            </a:r>
            <a:r>
              <a:rPr lang="cs-CZ" sz="1200" dirty="0" err="1"/>
              <a:t>external</a:t>
            </a:r>
            <a:r>
              <a:rPr lang="cs-CZ" sz="1200" dirty="0"/>
              <a:t> </a:t>
            </a:r>
            <a:r>
              <a:rPr lang="cs-CZ" sz="1200" dirty="0" err="1"/>
              <a:t>occulomotor</a:t>
            </a:r>
            <a:r>
              <a:rPr lang="cs-CZ" sz="1200" dirty="0"/>
              <a:t> </a:t>
            </a:r>
            <a:r>
              <a:rPr lang="cs-CZ" sz="1200" dirty="0" err="1"/>
              <a:t>muscles</a:t>
            </a:r>
            <a:endParaRPr lang="cs-CZ" sz="1100" dirty="0"/>
          </a:p>
        </p:txBody>
      </p:sp>
      <p:sp>
        <p:nvSpPr>
          <p:cNvPr id="10" name="Zástupný symbol pro obsah 2"/>
          <p:cNvSpPr txBox="1">
            <a:spLocks/>
          </p:cNvSpPr>
          <p:nvPr/>
        </p:nvSpPr>
        <p:spPr>
          <a:xfrm>
            <a:off x="8699112" y="1832875"/>
            <a:ext cx="3260516" cy="83144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Neural</a:t>
            </a:r>
            <a:r>
              <a:rPr lang="cs-CZ" sz="1600" b="1" dirty="0"/>
              <a:t> </a:t>
            </a:r>
            <a:r>
              <a:rPr lang="cs-CZ" sz="1600" b="1" dirty="0" err="1"/>
              <a:t>crest</a:t>
            </a:r>
            <a:r>
              <a:rPr lang="cs-CZ" sz="1600" b="1" dirty="0"/>
              <a:t> </a:t>
            </a:r>
            <a:r>
              <a:rPr lang="cs-CZ" sz="1200" dirty="0"/>
              <a:t>(</a:t>
            </a:r>
            <a:r>
              <a:rPr lang="cs-CZ" sz="1200" dirty="0" err="1">
                <a:solidFill>
                  <a:srgbClr val="FF0000"/>
                </a:solidFill>
              </a:rPr>
              <a:t>prosencephalon</a:t>
            </a:r>
            <a:r>
              <a:rPr lang="cs-CZ" sz="1200" dirty="0"/>
              <a:t> a </a:t>
            </a:r>
            <a:r>
              <a:rPr lang="cs-CZ" sz="1200" dirty="0" err="1">
                <a:solidFill>
                  <a:srgbClr val="FF0000"/>
                </a:solidFill>
              </a:rPr>
              <a:t>mesencephalon</a:t>
            </a:r>
            <a:r>
              <a:rPr lang="cs-CZ" sz="1200" dirty="0"/>
              <a:t>)</a:t>
            </a:r>
            <a:r>
              <a:rPr lang="cs-CZ" sz="1200" b="1" dirty="0"/>
              <a:t> </a:t>
            </a:r>
            <a:r>
              <a:rPr lang="cs-CZ" sz="1200" dirty="0"/>
              <a:t>– part </a:t>
            </a:r>
            <a:r>
              <a:rPr lang="cs-CZ" sz="1200" dirty="0" err="1"/>
              <a:t>of</a:t>
            </a:r>
            <a:r>
              <a:rPr lang="cs-CZ" sz="1200" dirty="0"/>
              <a:t> </a:t>
            </a:r>
            <a:r>
              <a:rPr lang="cs-CZ" sz="1200" dirty="0" err="1"/>
              <a:t>epithelium</a:t>
            </a:r>
            <a:r>
              <a:rPr lang="cs-CZ" sz="1200" dirty="0"/>
              <a:t> and stroma </a:t>
            </a:r>
            <a:r>
              <a:rPr lang="cs-CZ" sz="1200" dirty="0" err="1"/>
              <a:t>of</a:t>
            </a:r>
            <a:r>
              <a:rPr lang="cs-CZ" sz="1200" dirty="0"/>
              <a:t>  </a:t>
            </a:r>
            <a:r>
              <a:rPr lang="cs-CZ" sz="1200" dirty="0" err="1"/>
              <a:t>cornea</a:t>
            </a:r>
            <a:r>
              <a:rPr lang="cs-CZ" sz="1200" dirty="0"/>
              <a:t>, stroma </a:t>
            </a:r>
            <a:r>
              <a:rPr lang="cs-CZ" sz="1200" dirty="0" err="1"/>
              <a:t>of</a:t>
            </a:r>
            <a:r>
              <a:rPr lang="cs-CZ" sz="1200" dirty="0"/>
              <a:t> iris, stroma and </a:t>
            </a:r>
            <a:r>
              <a:rPr lang="cs-CZ" sz="1200" dirty="0" err="1"/>
              <a:t>muscles</a:t>
            </a:r>
            <a:r>
              <a:rPr lang="cs-CZ" sz="1200" dirty="0"/>
              <a:t> </a:t>
            </a:r>
            <a:r>
              <a:rPr lang="cs-CZ" sz="1200" dirty="0" err="1"/>
              <a:t>of</a:t>
            </a:r>
            <a:r>
              <a:rPr lang="cs-CZ" sz="1200" dirty="0"/>
              <a:t> </a:t>
            </a:r>
            <a:r>
              <a:rPr lang="cs-CZ" sz="1200" dirty="0" err="1"/>
              <a:t>ciliary</a:t>
            </a:r>
            <a:r>
              <a:rPr lang="cs-CZ" sz="1200" dirty="0"/>
              <a:t> body, </a:t>
            </a:r>
            <a:r>
              <a:rPr lang="cs-CZ" sz="1200" dirty="0" err="1"/>
              <a:t>sclera</a:t>
            </a:r>
            <a:endParaRPr lang="cs-CZ" sz="1200" dirty="0"/>
          </a:p>
        </p:txBody>
      </p:sp>
      <p:sp>
        <p:nvSpPr>
          <p:cNvPr id="11" name="TextovéPole 10"/>
          <p:cNvSpPr txBox="1"/>
          <p:nvPr/>
        </p:nvSpPr>
        <p:spPr>
          <a:xfrm>
            <a:off x="9279406" y="5810900"/>
            <a:ext cx="2042159" cy="415498"/>
          </a:xfrm>
          <a:prstGeom prst="rect">
            <a:avLst/>
          </a:prstGeom>
          <a:noFill/>
        </p:spPr>
        <p:txBody>
          <a:bodyPr wrap="square" rtlCol="0">
            <a:spAutoFit/>
          </a:bodyPr>
          <a:lstStyle/>
          <a:p>
            <a:pPr algn="ctr"/>
            <a:r>
              <a:rPr lang="cs-CZ" sz="1050" dirty="0" err="1"/>
              <a:t>Williams</a:t>
            </a:r>
            <a:r>
              <a:rPr lang="cs-CZ" sz="1050" dirty="0"/>
              <a:t> and </a:t>
            </a:r>
            <a:r>
              <a:rPr lang="cs-CZ" sz="1050" dirty="0" err="1"/>
              <a:t>Bohnsack</a:t>
            </a:r>
            <a:r>
              <a:rPr lang="cs-CZ" sz="1050" dirty="0"/>
              <a:t>, 2015.</a:t>
            </a:r>
          </a:p>
          <a:p>
            <a:pPr algn="ctr"/>
            <a:r>
              <a:rPr lang="en-US" sz="1050" dirty="0"/>
              <a:t>Birth Defects Res C Embryo Today</a:t>
            </a:r>
          </a:p>
        </p:txBody>
      </p:sp>
      <p:grpSp>
        <p:nvGrpSpPr>
          <p:cNvPr id="12" name="Skupina 11"/>
          <p:cNvGrpSpPr/>
          <p:nvPr/>
        </p:nvGrpSpPr>
        <p:grpSpPr>
          <a:xfrm>
            <a:off x="6251357" y="2901574"/>
            <a:ext cx="1931707" cy="3209515"/>
            <a:chOff x="4949481" y="3792923"/>
            <a:chExt cx="3337765" cy="5853730"/>
          </a:xfrm>
        </p:grpSpPr>
        <p:pic>
          <p:nvPicPr>
            <p:cNvPr id="13" name="Obrázek 12"/>
            <p:cNvPicPr>
              <a:picLocks noChangeAspect="1"/>
            </p:cNvPicPr>
            <p:nvPr/>
          </p:nvPicPr>
          <p:blipFill rotWithShape="1">
            <a:blip r:embed="rId3" cstate="print">
              <a:extLst>
                <a:ext uri="{28A0092B-C50C-407E-A947-70E740481C1C}">
                  <a14:useLocalDpi xmlns:a14="http://schemas.microsoft.com/office/drawing/2010/main" val="0"/>
                </a:ext>
              </a:extLst>
            </a:blip>
            <a:srcRect r="72407" b="10002"/>
            <a:stretch/>
          </p:blipFill>
          <p:spPr>
            <a:xfrm>
              <a:off x="5550997" y="3792923"/>
              <a:ext cx="2134730" cy="4852208"/>
            </a:xfrm>
            <a:prstGeom prst="rect">
              <a:avLst/>
            </a:prstGeom>
          </p:spPr>
        </p:pic>
        <p:sp>
          <p:nvSpPr>
            <p:cNvPr id="14" name="TextovéPole 13">
              <a:extLst>
                <a:ext uri="{FF2B5EF4-FFF2-40B4-BE49-F238E27FC236}">
                  <a16:creationId xmlns:a16="http://schemas.microsoft.com/office/drawing/2014/main" id="{88B8200F-807E-473D-BC07-A82F3C9E2C2B}"/>
                </a:ext>
              </a:extLst>
            </p:cNvPr>
            <p:cNvSpPr txBox="1"/>
            <p:nvPr/>
          </p:nvSpPr>
          <p:spPr>
            <a:xfrm>
              <a:off x="4949481" y="9149370"/>
              <a:ext cx="3337765" cy="497283"/>
            </a:xfrm>
            <a:prstGeom prst="rect">
              <a:avLst/>
            </a:prstGeom>
            <a:noFill/>
          </p:spPr>
          <p:txBody>
            <a:bodyPr wrap="square" rtlCol="0">
              <a:spAutoFit/>
            </a:bodyPr>
            <a:lstStyle/>
            <a:p>
              <a:pPr algn="ctr"/>
              <a:r>
                <a:rPr lang="cs-CZ" sz="1050" dirty="0" err="1"/>
                <a:t>Randolph</a:t>
              </a:r>
              <a:r>
                <a:rPr lang="cs-CZ" sz="1050" dirty="0"/>
                <a:t> and </a:t>
              </a:r>
              <a:r>
                <a:rPr lang="cs-CZ" sz="1050" dirty="0" err="1"/>
                <a:t>Pavlath</a:t>
              </a:r>
              <a:r>
                <a:rPr lang="cs-CZ" sz="1050" dirty="0"/>
                <a:t>, 2015</a:t>
              </a:r>
            </a:p>
          </p:txBody>
        </p:sp>
      </p:grpSp>
      <p:sp>
        <p:nvSpPr>
          <p:cNvPr id="16" name="TextovéPole 15"/>
          <p:cNvSpPr txBox="1"/>
          <p:nvPr/>
        </p:nvSpPr>
        <p:spPr>
          <a:xfrm>
            <a:off x="2091776" y="5984131"/>
            <a:ext cx="2042159" cy="253916"/>
          </a:xfrm>
          <a:prstGeom prst="rect">
            <a:avLst/>
          </a:prstGeom>
          <a:noFill/>
        </p:spPr>
        <p:txBody>
          <a:bodyPr wrap="square" rtlCol="0">
            <a:spAutoFit/>
          </a:bodyPr>
          <a:lstStyle/>
          <a:p>
            <a:pPr algn="ctr"/>
            <a:r>
              <a:rPr lang="cs-CZ" sz="1050" dirty="0" err="1"/>
              <a:t>Veterian</a:t>
            </a:r>
            <a:r>
              <a:rPr lang="cs-CZ" sz="1050" dirty="0"/>
              <a:t> </a:t>
            </a:r>
            <a:r>
              <a:rPr lang="cs-CZ" sz="1050" dirty="0" err="1"/>
              <a:t>Key</a:t>
            </a:r>
            <a:endParaRPr lang="en-US" sz="1050" dirty="0"/>
          </a:p>
        </p:txBody>
      </p:sp>
      <p:pic>
        <p:nvPicPr>
          <p:cNvPr id="15" name="Obrázek 14"/>
          <p:cNvPicPr>
            <a:picLocks noChangeAspect="1"/>
          </p:cNvPicPr>
          <p:nvPr/>
        </p:nvPicPr>
        <p:blipFill rotWithShape="1">
          <a:blip r:embed="rId4">
            <a:extLst>
              <a:ext uri="{28A0092B-C50C-407E-A947-70E740481C1C}">
                <a14:useLocalDpi xmlns:a14="http://schemas.microsoft.com/office/drawing/2010/main" val="0"/>
              </a:ext>
            </a:extLst>
          </a:blip>
          <a:srcRect t="13169" r="50272" b="5671"/>
          <a:stretch/>
        </p:blipFill>
        <p:spPr>
          <a:xfrm>
            <a:off x="1376098" y="2861489"/>
            <a:ext cx="3473513" cy="2734148"/>
          </a:xfrm>
          <a:prstGeom prst="rect">
            <a:avLst/>
          </a:prstGeom>
        </p:spPr>
      </p:pic>
      <p:sp>
        <p:nvSpPr>
          <p:cNvPr id="22" name="Ovál 21">
            <a:extLst>
              <a:ext uri="{FF2B5EF4-FFF2-40B4-BE49-F238E27FC236}">
                <a16:creationId xmlns:a16="http://schemas.microsoft.com/office/drawing/2014/main" id="{267B0C05-DA1A-4EEA-B49E-6A89F01BAD40}"/>
              </a:ext>
            </a:extLst>
          </p:cNvPr>
          <p:cNvSpPr/>
          <p:nvPr/>
        </p:nvSpPr>
        <p:spPr>
          <a:xfrm rot="981850">
            <a:off x="10275119" y="2821526"/>
            <a:ext cx="1003472" cy="654391"/>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17862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65760" y="363033"/>
            <a:ext cx="11453301" cy="1371600"/>
          </a:xfrm>
        </p:spPr>
        <p:txBody>
          <a:bodyPr>
            <a:normAutofit fontScale="90000"/>
          </a:bodyPr>
          <a:lstStyle/>
          <a:p>
            <a:r>
              <a:rPr lang="cs-CZ" dirty="0"/>
              <a:t>Development </a:t>
            </a:r>
            <a:r>
              <a:rPr lang="cs-CZ" dirty="0" err="1"/>
              <a:t>of</a:t>
            </a:r>
            <a:r>
              <a:rPr lang="cs-CZ" dirty="0"/>
              <a:t> </a:t>
            </a:r>
            <a:r>
              <a:rPr lang="cs-CZ" dirty="0" err="1"/>
              <a:t>optic</a:t>
            </a:r>
            <a:r>
              <a:rPr lang="cs-CZ" dirty="0"/>
              <a:t> </a:t>
            </a:r>
            <a:r>
              <a:rPr lang="cs-CZ" dirty="0" err="1"/>
              <a:t>groove</a:t>
            </a:r>
            <a:r>
              <a:rPr lang="cs-CZ" dirty="0"/>
              <a:t> and </a:t>
            </a:r>
            <a:r>
              <a:rPr lang="cs-CZ" dirty="0" err="1" smtClean="0"/>
              <a:t>optic</a:t>
            </a:r>
            <a:r>
              <a:rPr lang="cs-CZ" dirty="0" smtClean="0"/>
              <a:t> </a:t>
            </a:r>
            <a:r>
              <a:rPr lang="cs-CZ" dirty="0" err="1"/>
              <a:t>vesicle</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43</a:t>
            </a:fld>
            <a:endParaRPr lang="cs-CZ"/>
          </a:p>
        </p:txBody>
      </p:sp>
      <p:sp>
        <p:nvSpPr>
          <p:cNvPr id="6" name="Zástupný symbol pro obsah 2"/>
          <p:cNvSpPr txBox="1">
            <a:spLocks/>
          </p:cNvSpPr>
          <p:nvPr/>
        </p:nvSpPr>
        <p:spPr>
          <a:xfrm>
            <a:off x="1097280" y="1844419"/>
            <a:ext cx="4787472" cy="56380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formation</a:t>
            </a:r>
            <a:r>
              <a:rPr lang="cs-CZ" sz="1600" dirty="0"/>
              <a:t> </a:t>
            </a:r>
            <a:r>
              <a:rPr lang="cs-CZ" sz="1600" dirty="0" err="1"/>
              <a:t>of</a:t>
            </a:r>
            <a:r>
              <a:rPr lang="cs-CZ" sz="1600" dirty="0"/>
              <a:t> </a:t>
            </a:r>
            <a:r>
              <a:rPr lang="cs-CZ" sz="1600" b="1" dirty="0" err="1"/>
              <a:t>optic</a:t>
            </a:r>
            <a:r>
              <a:rPr lang="cs-CZ" sz="1600" b="1" dirty="0"/>
              <a:t> </a:t>
            </a:r>
            <a:r>
              <a:rPr lang="cs-CZ" sz="1600" b="1" dirty="0" err="1"/>
              <a:t>grooves</a:t>
            </a:r>
            <a:r>
              <a:rPr lang="cs-CZ" sz="1600" dirty="0"/>
              <a:t> on </a:t>
            </a:r>
            <a:r>
              <a:rPr lang="cs-CZ" sz="1600" dirty="0" err="1"/>
              <a:t>both</a:t>
            </a:r>
            <a:r>
              <a:rPr lang="cs-CZ" sz="1600" dirty="0"/>
              <a:t> </a:t>
            </a:r>
            <a:r>
              <a:rPr lang="cs-CZ" sz="1600" dirty="0" err="1"/>
              <a:t>sides</a:t>
            </a:r>
            <a:r>
              <a:rPr lang="cs-CZ" sz="1600" dirty="0"/>
              <a:t> </a:t>
            </a:r>
            <a:r>
              <a:rPr lang="cs-CZ" sz="1600" dirty="0" err="1"/>
              <a:t>of</a:t>
            </a:r>
            <a:r>
              <a:rPr lang="cs-CZ" sz="1600" dirty="0"/>
              <a:t> </a:t>
            </a:r>
            <a:r>
              <a:rPr lang="cs-CZ" sz="1600" b="1" dirty="0" err="1"/>
              <a:t>forebrain</a:t>
            </a:r>
            <a:r>
              <a:rPr lang="cs-CZ" sz="1600" dirty="0"/>
              <a:t> (</a:t>
            </a:r>
            <a:r>
              <a:rPr lang="cs-CZ" sz="1600" dirty="0" err="1"/>
              <a:t>neural</a:t>
            </a:r>
            <a:r>
              <a:rPr lang="cs-CZ" sz="1600" dirty="0"/>
              <a:t> </a:t>
            </a:r>
            <a:r>
              <a:rPr lang="cs-CZ" sz="1600" dirty="0" err="1"/>
              <a:t>ridges</a:t>
            </a:r>
            <a:r>
              <a:rPr lang="cs-CZ" sz="1600" dirty="0"/>
              <a:t>)</a:t>
            </a:r>
          </a:p>
        </p:txBody>
      </p:sp>
      <p:sp>
        <p:nvSpPr>
          <p:cNvPr id="8" name="Zástupný symbol pro obsah 2"/>
          <p:cNvSpPr txBox="1">
            <a:spLocks/>
          </p:cNvSpPr>
          <p:nvPr/>
        </p:nvSpPr>
        <p:spPr>
          <a:xfrm>
            <a:off x="1097279" y="2622698"/>
            <a:ext cx="4568229" cy="56380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Enclosure</a:t>
            </a:r>
            <a:r>
              <a:rPr lang="cs-CZ" sz="1600" dirty="0"/>
              <a:t> </a:t>
            </a:r>
            <a:r>
              <a:rPr lang="cs-CZ" sz="1600" dirty="0" err="1"/>
              <a:t>of</a:t>
            </a:r>
            <a:r>
              <a:rPr lang="cs-CZ" sz="1600" dirty="0"/>
              <a:t> </a:t>
            </a:r>
            <a:r>
              <a:rPr lang="cs-CZ" sz="1600" dirty="0" err="1"/>
              <a:t>neural</a:t>
            </a:r>
            <a:r>
              <a:rPr lang="cs-CZ" sz="1600" dirty="0"/>
              <a:t> tube – </a:t>
            </a:r>
            <a:r>
              <a:rPr lang="cs-CZ" sz="1600" dirty="0" err="1"/>
              <a:t>formation</a:t>
            </a:r>
            <a:r>
              <a:rPr lang="cs-CZ" sz="1600" dirty="0"/>
              <a:t> </a:t>
            </a:r>
            <a:r>
              <a:rPr lang="cs-CZ" sz="1600" dirty="0" err="1"/>
              <a:t>of</a:t>
            </a:r>
            <a:r>
              <a:rPr lang="cs-CZ" sz="1600" dirty="0"/>
              <a:t> </a:t>
            </a:r>
            <a:r>
              <a:rPr lang="cs-CZ" sz="1600" dirty="0" err="1"/>
              <a:t>sacs</a:t>
            </a:r>
            <a:r>
              <a:rPr lang="cs-CZ" sz="1600" dirty="0"/>
              <a:t> </a:t>
            </a:r>
            <a:r>
              <a:rPr lang="cs-CZ" sz="1600" dirty="0" err="1"/>
              <a:t>from</a:t>
            </a:r>
            <a:r>
              <a:rPr lang="cs-CZ" sz="1600" dirty="0"/>
              <a:t> </a:t>
            </a:r>
            <a:r>
              <a:rPr lang="cs-CZ" sz="1600" dirty="0" err="1"/>
              <a:t>grooves</a:t>
            </a:r>
            <a:r>
              <a:rPr lang="cs-CZ" sz="1600" dirty="0"/>
              <a:t> – </a:t>
            </a:r>
            <a:r>
              <a:rPr lang="cs-CZ" sz="1600" b="1" dirty="0" err="1"/>
              <a:t>optic</a:t>
            </a:r>
            <a:r>
              <a:rPr lang="cs-CZ" sz="1600" b="1" dirty="0"/>
              <a:t> </a:t>
            </a:r>
            <a:r>
              <a:rPr lang="cs-CZ" sz="1600" b="1" dirty="0" err="1"/>
              <a:t>vesicles</a:t>
            </a:r>
            <a:endParaRPr lang="cs-CZ" sz="1600" b="1" dirty="0"/>
          </a:p>
        </p:txBody>
      </p:sp>
      <p:sp>
        <p:nvSpPr>
          <p:cNvPr id="9" name="Zástupný symbol pro obsah 2"/>
          <p:cNvSpPr txBox="1">
            <a:spLocks/>
          </p:cNvSpPr>
          <p:nvPr/>
        </p:nvSpPr>
        <p:spPr>
          <a:xfrm>
            <a:off x="1097279" y="3400978"/>
            <a:ext cx="4568229" cy="56380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Optic</a:t>
            </a:r>
            <a:r>
              <a:rPr lang="cs-CZ" sz="1600" dirty="0"/>
              <a:t> </a:t>
            </a:r>
            <a:r>
              <a:rPr lang="cs-CZ" sz="1600" dirty="0" err="1"/>
              <a:t>vesicles</a:t>
            </a:r>
            <a:r>
              <a:rPr lang="cs-CZ" sz="1600" dirty="0"/>
              <a:t> </a:t>
            </a:r>
            <a:r>
              <a:rPr lang="cs-CZ" sz="1600" dirty="0" err="1"/>
              <a:t>grow</a:t>
            </a:r>
            <a:r>
              <a:rPr lang="cs-CZ" sz="1600" dirty="0"/>
              <a:t> </a:t>
            </a:r>
            <a:r>
              <a:rPr lang="cs-CZ" sz="1600" dirty="0" err="1"/>
              <a:t>from</a:t>
            </a:r>
            <a:r>
              <a:rPr lang="cs-CZ" sz="1600" dirty="0"/>
              <a:t> </a:t>
            </a:r>
            <a:r>
              <a:rPr lang="cs-CZ" sz="1600" dirty="0" err="1"/>
              <a:t>forebrain</a:t>
            </a:r>
            <a:r>
              <a:rPr lang="cs-CZ" sz="1600" dirty="0"/>
              <a:t> </a:t>
            </a:r>
            <a:r>
              <a:rPr lang="cs-CZ" sz="1600" dirty="0" err="1" smtClean="0"/>
              <a:t>through</a:t>
            </a:r>
            <a:r>
              <a:rPr lang="cs-CZ" sz="1600" dirty="0" smtClean="0"/>
              <a:t> mesenchyme </a:t>
            </a:r>
            <a:r>
              <a:rPr lang="cs-CZ" sz="1600" dirty="0" err="1" smtClean="0"/>
              <a:t>towards</a:t>
            </a:r>
            <a:r>
              <a:rPr lang="cs-CZ" sz="1600" dirty="0" smtClean="0"/>
              <a:t> </a:t>
            </a:r>
            <a:r>
              <a:rPr lang="cs-CZ" sz="1600" dirty="0" err="1" smtClean="0"/>
              <a:t>the</a:t>
            </a:r>
            <a:r>
              <a:rPr lang="cs-CZ" sz="1600" dirty="0" smtClean="0"/>
              <a:t> </a:t>
            </a:r>
            <a:r>
              <a:rPr lang="cs-CZ" sz="1600" dirty="0" err="1" smtClean="0"/>
              <a:t>surface</a:t>
            </a:r>
            <a:r>
              <a:rPr lang="cs-CZ" sz="1600" dirty="0" smtClean="0"/>
              <a:t> </a:t>
            </a:r>
            <a:r>
              <a:rPr lang="cs-CZ" sz="1600" dirty="0" err="1" smtClean="0"/>
              <a:t>ectoderm</a:t>
            </a:r>
            <a:endParaRPr lang="cs-CZ" sz="1600" dirty="0"/>
          </a:p>
        </p:txBody>
      </p:sp>
      <p:sp>
        <p:nvSpPr>
          <p:cNvPr id="12" name="Zástupný symbol pro obsah 2"/>
          <p:cNvSpPr txBox="1">
            <a:spLocks/>
          </p:cNvSpPr>
          <p:nvPr/>
        </p:nvSpPr>
        <p:spPr>
          <a:xfrm>
            <a:off x="1097278" y="4179258"/>
            <a:ext cx="4568229" cy="85568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smtClean="0"/>
              <a:t>During</a:t>
            </a:r>
            <a:r>
              <a:rPr lang="cs-CZ" sz="1600" dirty="0" smtClean="0"/>
              <a:t> </a:t>
            </a:r>
            <a:r>
              <a:rPr lang="cs-CZ" sz="1600" dirty="0" err="1" smtClean="0"/>
              <a:t>growth</a:t>
            </a:r>
            <a:r>
              <a:rPr lang="cs-CZ" sz="1600" dirty="0"/>
              <a:t> </a:t>
            </a:r>
            <a:r>
              <a:rPr lang="cs-CZ" sz="1600" dirty="0" smtClean="0"/>
              <a:t>– </a:t>
            </a:r>
            <a:r>
              <a:rPr lang="cs-CZ" sz="1600" dirty="0" err="1" smtClean="0"/>
              <a:t>connection</a:t>
            </a:r>
            <a:r>
              <a:rPr lang="cs-CZ" sz="1600" dirty="0" smtClean="0"/>
              <a:t> </a:t>
            </a:r>
            <a:r>
              <a:rPr lang="cs-CZ" sz="1600" dirty="0" err="1" smtClean="0"/>
              <a:t>between</a:t>
            </a:r>
            <a:r>
              <a:rPr lang="cs-CZ" sz="1600" dirty="0" smtClean="0"/>
              <a:t> </a:t>
            </a:r>
            <a:r>
              <a:rPr lang="cs-CZ" sz="1600" dirty="0" err="1" smtClean="0"/>
              <a:t>forebrain</a:t>
            </a:r>
            <a:r>
              <a:rPr lang="cs-CZ" sz="1600" dirty="0" smtClean="0"/>
              <a:t> and </a:t>
            </a:r>
            <a:r>
              <a:rPr lang="cs-CZ" sz="1600" dirty="0" err="1" smtClean="0"/>
              <a:t>optic</a:t>
            </a:r>
            <a:r>
              <a:rPr lang="cs-CZ" sz="1600" dirty="0" smtClean="0"/>
              <a:t> </a:t>
            </a:r>
            <a:r>
              <a:rPr lang="cs-CZ" sz="1600" dirty="0" err="1" smtClean="0"/>
              <a:t>vesicle</a:t>
            </a:r>
            <a:r>
              <a:rPr lang="cs-CZ" sz="1600" dirty="0" smtClean="0"/>
              <a:t> </a:t>
            </a:r>
            <a:r>
              <a:rPr lang="cs-CZ" sz="1600" dirty="0" err="1" smtClean="0"/>
              <a:t>is</a:t>
            </a:r>
            <a:r>
              <a:rPr lang="cs-CZ" sz="1600" dirty="0" smtClean="0"/>
              <a:t> </a:t>
            </a:r>
            <a:r>
              <a:rPr lang="cs-CZ" sz="1600" b="1" dirty="0" err="1" smtClean="0"/>
              <a:t>prolonged</a:t>
            </a:r>
            <a:r>
              <a:rPr lang="cs-CZ" sz="1600" dirty="0" smtClean="0"/>
              <a:t> </a:t>
            </a:r>
            <a:r>
              <a:rPr lang="cs-CZ" sz="1600" dirty="0"/>
              <a:t>– </a:t>
            </a:r>
            <a:r>
              <a:rPr lang="cs-CZ" sz="1600" b="1" dirty="0" err="1" smtClean="0"/>
              <a:t>optic</a:t>
            </a:r>
            <a:r>
              <a:rPr lang="cs-CZ" sz="1600" b="1" dirty="0" smtClean="0"/>
              <a:t> </a:t>
            </a:r>
            <a:r>
              <a:rPr lang="cs-CZ" sz="1600" b="1" dirty="0" err="1" smtClean="0"/>
              <a:t>stalk</a:t>
            </a:r>
            <a:r>
              <a:rPr lang="cs-CZ" sz="1600" dirty="0" smtClean="0"/>
              <a:t> (</a:t>
            </a:r>
            <a:r>
              <a:rPr lang="cs-CZ" sz="1600" dirty="0" err="1" smtClean="0"/>
              <a:t>basis</a:t>
            </a:r>
            <a:r>
              <a:rPr lang="cs-CZ" sz="1600" dirty="0" smtClean="0"/>
              <a:t> </a:t>
            </a:r>
            <a:r>
              <a:rPr lang="cs-CZ" sz="1600" dirty="0" err="1" smtClean="0"/>
              <a:t>for</a:t>
            </a:r>
            <a:r>
              <a:rPr lang="cs-CZ" sz="1600" dirty="0" smtClean="0"/>
              <a:t> </a:t>
            </a:r>
            <a:r>
              <a:rPr lang="cs-CZ" sz="1600" dirty="0" err="1" smtClean="0"/>
              <a:t>optic</a:t>
            </a:r>
            <a:r>
              <a:rPr lang="cs-CZ" sz="1600" dirty="0" smtClean="0"/>
              <a:t> nerve)</a:t>
            </a:r>
            <a:endParaRPr lang="cs-CZ" sz="1600" dirty="0"/>
          </a:p>
        </p:txBody>
      </p:sp>
      <p:sp>
        <p:nvSpPr>
          <p:cNvPr id="13" name="Zástupný symbol pro obsah 2"/>
          <p:cNvSpPr txBox="1">
            <a:spLocks/>
          </p:cNvSpPr>
          <p:nvPr/>
        </p:nvSpPr>
        <p:spPr>
          <a:xfrm>
            <a:off x="1097279" y="5217267"/>
            <a:ext cx="4568229" cy="72517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smtClean="0"/>
              <a:t>interaction</a:t>
            </a:r>
            <a:r>
              <a:rPr lang="cs-CZ" sz="1600" dirty="0" smtClean="0"/>
              <a:t> </a:t>
            </a:r>
            <a:r>
              <a:rPr lang="cs-CZ" sz="1600" dirty="0" err="1" smtClean="0"/>
              <a:t>between</a:t>
            </a:r>
            <a:r>
              <a:rPr lang="cs-CZ" sz="1600" dirty="0" smtClean="0"/>
              <a:t> </a:t>
            </a:r>
            <a:r>
              <a:rPr lang="cs-CZ" sz="1600" b="1" dirty="0" err="1" smtClean="0"/>
              <a:t>optic</a:t>
            </a:r>
            <a:r>
              <a:rPr lang="cs-CZ" sz="1600" b="1" dirty="0" smtClean="0"/>
              <a:t> </a:t>
            </a:r>
            <a:r>
              <a:rPr lang="cs-CZ" sz="1600" b="1" dirty="0" err="1" smtClean="0"/>
              <a:t>vesicle</a:t>
            </a:r>
            <a:r>
              <a:rPr lang="cs-CZ" sz="1600" b="1" dirty="0" smtClean="0"/>
              <a:t> </a:t>
            </a:r>
            <a:r>
              <a:rPr lang="cs-CZ" sz="1600" dirty="0" smtClean="0"/>
              <a:t>and </a:t>
            </a:r>
            <a:r>
              <a:rPr lang="cs-CZ" sz="1600" b="1" dirty="0" err="1" smtClean="0"/>
              <a:t>surface</a:t>
            </a:r>
            <a:r>
              <a:rPr lang="cs-CZ" sz="1600" b="1" dirty="0" smtClean="0"/>
              <a:t> </a:t>
            </a:r>
            <a:r>
              <a:rPr lang="cs-CZ" sz="1600" b="1" dirty="0" err="1" smtClean="0"/>
              <a:t>ectoderm</a:t>
            </a:r>
            <a:r>
              <a:rPr lang="cs-CZ" sz="1600" dirty="0" smtClean="0"/>
              <a:t> </a:t>
            </a:r>
            <a:r>
              <a:rPr lang="cs-CZ" sz="1600" dirty="0"/>
              <a:t>– </a:t>
            </a:r>
            <a:r>
              <a:rPr lang="cs-CZ" sz="1600" dirty="0" err="1" smtClean="0"/>
              <a:t>induction</a:t>
            </a:r>
            <a:r>
              <a:rPr lang="cs-CZ" sz="1600" dirty="0" smtClean="0"/>
              <a:t> </a:t>
            </a:r>
            <a:r>
              <a:rPr lang="cs-CZ" sz="1600" dirty="0" err="1" smtClean="0"/>
              <a:t>of</a:t>
            </a:r>
            <a:r>
              <a:rPr lang="cs-CZ" sz="1600" dirty="0" smtClean="0"/>
              <a:t> </a:t>
            </a:r>
            <a:r>
              <a:rPr lang="cs-CZ" sz="1600" b="1" dirty="0" err="1" smtClean="0"/>
              <a:t>epithelial</a:t>
            </a:r>
            <a:r>
              <a:rPr lang="cs-CZ" sz="1600" b="1" dirty="0" smtClean="0"/>
              <a:t> </a:t>
            </a:r>
            <a:r>
              <a:rPr lang="cs-CZ" sz="1600" b="1" dirty="0" err="1" smtClean="0"/>
              <a:t>thickening</a:t>
            </a:r>
            <a:r>
              <a:rPr lang="cs-CZ" sz="1600" b="1" dirty="0" smtClean="0"/>
              <a:t>  </a:t>
            </a:r>
            <a:r>
              <a:rPr lang="cs-CZ" sz="1600" dirty="0" smtClean="0"/>
              <a:t>(</a:t>
            </a:r>
            <a:r>
              <a:rPr lang="cs-CZ" sz="1600" b="1" dirty="0" err="1" smtClean="0"/>
              <a:t>lens</a:t>
            </a:r>
            <a:r>
              <a:rPr lang="cs-CZ" sz="1600" b="1" dirty="0" smtClean="0"/>
              <a:t> </a:t>
            </a:r>
            <a:r>
              <a:rPr lang="cs-CZ" sz="1600" b="1" dirty="0" err="1" smtClean="0"/>
              <a:t>placode</a:t>
            </a:r>
            <a:r>
              <a:rPr lang="cs-CZ" sz="1600" dirty="0" smtClean="0"/>
              <a:t>) in </a:t>
            </a:r>
            <a:r>
              <a:rPr lang="cs-CZ" sz="1600" dirty="0" err="1" smtClean="0"/>
              <a:t>ectoderm</a:t>
            </a:r>
            <a:r>
              <a:rPr lang="cs-CZ" sz="1600" dirty="0" smtClean="0"/>
              <a:t> (</a:t>
            </a:r>
            <a:r>
              <a:rPr lang="cs-CZ" sz="1600" dirty="0" err="1" smtClean="0"/>
              <a:t>lens</a:t>
            </a:r>
            <a:r>
              <a:rPr lang="cs-CZ" sz="1600" dirty="0" smtClean="0"/>
              <a:t> </a:t>
            </a:r>
            <a:r>
              <a:rPr lang="cs-CZ" sz="1600" dirty="0" err="1" smtClean="0"/>
              <a:t>precursor</a:t>
            </a:r>
            <a:r>
              <a:rPr lang="cs-CZ" sz="1600" dirty="0" smtClean="0"/>
              <a:t>)</a:t>
            </a:r>
            <a:endParaRPr lang="cs-CZ" sz="1600" dirty="0"/>
          </a:p>
        </p:txBody>
      </p:sp>
      <p:sp>
        <p:nvSpPr>
          <p:cNvPr id="14" name="TextovéPole 13"/>
          <p:cNvSpPr txBox="1"/>
          <p:nvPr/>
        </p:nvSpPr>
        <p:spPr>
          <a:xfrm>
            <a:off x="7843280" y="6048340"/>
            <a:ext cx="2042159" cy="253916"/>
          </a:xfrm>
          <a:prstGeom prst="rect">
            <a:avLst/>
          </a:prstGeom>
          <a:noFill/>
        </p:spPr>
        <p:txBody>
          <a:bodyPr wrap="square" rtlCol="0">
            <a:spAutoFit/>
          </a:bodyPr>
          <a:lstStyle/>
          <a:p>
            <a:pPr algn="ctr"/>
            <a:r>
              <a:rPr lang="cs-CZ" sz="1050" dirty="0" err="1"/>
              <a:t>Veterian</a:t>
            </a:r>
            <a:r>
              <a:rPr lang="cs-CZ" sz="1050" dirty="0"/>
              <a:t> </a:t>
            </a:r>
            <a:r>
              <a:rPr lang="cs-CZ" sz="1050" dirty="0" err="1"/>
              <a:t>Key</a:t>
            </a:r>
            <a:endParaRPr lang="en-US" sz="1050" dirty="0"/>
          </a:p>
        </p:txBody>
      </p:sp>
      <p:grpSp>
        <p:nvGrpSpPr>
          <p:cNvPr id="3" name="Skupina 2">
            <a:extLst>
              <a:ext uri="{FF2B5EF4-FFF2-40B4-BE49-F238E27FC236}">
                <a16:creationId xmlns:a16="http://schemas.microsoft.com/office/drawing/2014/main" id="{7233D29B-E7EF-4A04-8BD7-A0CF842EA178}"/>
              </a:ext>
            </a:extLst>
          </p:cNvPr>
          <p:cNvGrpSpPr/>
          <p:nvPr/>
        </p:nvGrpSpPr>
        <p:grpSpPr>
          <a:xfrm>
            <a:off x="7180001" y="1793842"/>
            <a:ext cx="4204186" cy="2120362"/>
            <a:chOff x="7180001" y="1793842"/>
            <a:chExt cx="4204186" cy="2120362"/>
          </a:xfrm>
        </p:grpSpPr>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0001" y="1793842"/>
              <a:ext cx="3975679" cy="2120362"/>
            </a:xfrm>
            <a:prstGeom prst="rect">
              <a:avLst/>
            </a:prstGeom>
          </p:spPr>
        </p:pic>
        <p:sp>
          <p:nvSpPr>
            <p:cNvPr id="15" name="TextovéPole 14">
              <a:extLst>
                <a:ext uri="{FF2B5EF4-FFF2-40B4-BE49-F238E27FC236}">
                  <a16:creationId xmlns:a16="http://schemas.microsoft.com/office/drawing/2014/main" id="{1802CC54-A475-4C3D-AD1A-8261C1E28891}"/>
                </a:ext>
              </a:extLst>
            </p:cNvPr>
            <p:cNvSpPr txBox="1"/>
            <p:nvPr/>
          </p:nvSpPr>
          <p:spPr>
            <a:xfrm>
              <a:off x="8864359" y="2208167"/>
              <a:ext cx="663381" cy="400110"/>
            </a:xfrm>
            <a:prstGeom prst="rect">
              <a:avLst/>
            </a:prstGeom>
            <a:solidFill>
              <a:schemeClr val="bg1"/>
            </a:solidFill>
          </p:spPr>
          <p:txBody>
            <a:bodyPr wrap="square" rtlCol="0">
              <a:spAutoFit/>
            </a:bodyPr>
            <a:lstStyle/>
            <a:p>
              <a:pPr algn="ctr"/>
              <a:r>
                <a:rPr lang="cs-CZ" sz="1000" dirty="0" err="1"/>
                <a:t>Optic</a:t>
              </a:r>
              <a:r>
                <a:rPr lang="cs-CZ" sz="1000" dirty="0"/>
                <a:t> </a:t>
              </a:r>
              <a:r>
                <a:rPr lang="cs-CZ" sz="1000" dirty="0" err="1"/>
                <a:t>groove</a:t>
              </a:r>
              <a:endParaRPr lang="en-US" sz="1000" dirty="0"/>
            </a:p>
          </p:txBody>
        </p:sp>
        <p:sp>
          <p:nvSpPr>
            <p:cNvPr id="16" name="TextovéPole 15">
              <a:extLst>
                <a:ext uri="{FF2B5EF4-FFF2-40B4-BE49-F238E27FC236}">
                  <a16:creationId xmlns:a16="http://schemas.microsoft.com/office/drawing/2014/main" id="{26F3B7ED-661D-42F6-ABA1-EB43919D2C9E}"/>
                </a:ext>
              </a:extLst>
            </p:cNvPr>
            <p:cNvSpPr txBox="1"/>
            <p:nvPr/>
          </p:nvSpPr>
          <p:spPr>
            <a:xfrm>
              <a:off x="8716212" y="2584752"/>
              <a:ext cx="663381" cy="400110"/>
            </a:xfrm>
            <a:prstGeom prst="rect">
              <a:avLst/>
            </a:prstGeom>
            <a:solidFill>
              <a:schemeClr val="bg1"/>
            </a:solidFill>
          </p:spPr>
          <p:txBody>
            <a:bodyPr wrap="square" rtlCol="0">
              <a:spAutoFit/>
            </a:bodyPr>
            <a:lstStyle/>
            <a:p>
              <a:pPr algn="ctr"/>
              <a:r>
                <a:rPr lang="cs-CZ" sz="1000" dirty="0" err="1"/>
                <a:t>Neural</a:t>
              </a:r>
              <a:r>
                <a:rPr lang="cs-CZ" sz="1000" dirty="0"/>
                <a:t> </a:t>
              </a:r>
              <a:r>
                <a:rPr lang="cs-CZ" sz="1000" dirty="0" err="1"/>
                <a:t>ridge</a:t>
              </a:r>
              <a:endParaRPr lang="en-US" sz="1000" dirty="0"/>
            </a:p>
          </p:txBody>
        </p:sp>
        <p:sp>
          <p:nvSpPr>
            <p:cNvPr id="17" name="TextovéPole 16">
              <a:extLst>
                <a:ext uri="{FF2B5EF4-FFF2-40B4-BE49-F238E27FC236}">
                  <a16:creationId xmlns:a16="http://schemas.microsoft.com/office/drawing/2014/main" id="{5D6729CA-AFFF-43D8-A2BE-02FEA4024529}"/>
                </a:ext>
              </a:extLst>
            </p:cNvPr>
            <p:cNvSpPr txBox="1"/>
            <p:nvPr/>
          </p:nvSpPr>
          <p:spPr>
            <a:xfrm>
              <a:off x="8618713" y="2961337"/>
              <a:ext cx="663381" cy="400110"/>
            </a:xfrm>
            <a:prstGeom prst="rect">
              <a:avLst/>
            </a:prstGeom>
            <a:solidFill>
              <a:schemeClr val="bg1"/>
            </a:solidFill>
          </p:spPr>
          <p:txBody>
            <a:bodyPr wrap="square" rtlCol="0">
              <a:spAutoFit/>
            </a:bodyPr>
            <a:lstStyle/>
            <a:p>
              <a:pPr algn="ctr"/>
              <a:r>
                <a:rPr lang="cs-CZ" sz="1000" dirty="0" err="1"/>
                <a:t>Neural</a:t>
              </a:r>
              <a:r>
                <a:rPr lang="cs-CZ" sz="1000" dirty="0"/>
                <a:t> </a:t>
              </a:r>
              <a:r>
                <a:rPr lang="cs-CZ" sz="1000" dirty="0" err="1"/>
                <a:t>groove</a:t>
              </a:r>
              <a:endParaRPr lang="en-US" sz="1000" dirty="0"/>
            </a:p>
          </p:txBody>
        </p:sp>
        <p:sp>
          <p:nvSpPr>
            <p:cNvPr id="18" name="TextovéPole 17">
              <a:extLst>
                <a:ext uri="{FF2B5EF4-FFF2-40B4-BE49-F238E27FC236}">
                  <a16:creationId xmlns:a16="http://schemas.microsoft.com/office/drawing/2014/main" id="{3B8D12C6-1ED9-4F26-BF91-65E92F29044D}"/>
                </a:ext>
              </a:extLst>
            </p:cNvPr>
            <p:cNvSpPr txBox="1"/>
            <p:nvPr/>
          </p:nvSpPr>
          <p:spPr>
            <a:xfrm>
              <a:off x="9694421" y="2258334"/>
              <a:ext cx="721788" cy="400110"/>
            </a:xfrm>
            <a:prstGeom prst="rect">
              <a:avLst/>
            </a:prstGeom>
            <a:solidFill>
              <a:schemeClr val="bg1"/>
            </a:solidFill>
          </p:spPr>
          <p:txBody>
            <a:bodyPr wrap="square" rtlCol="0">
              <a:spAutoFit/>
            </a:bodyPr>
            <a:lstStyle/>
            <a:p>
              <a:pPr algn="ctr"/>
              <a:r>
                <a:rPr lang="cs-CZ" sz="1000" dirty="0" err="1"/>
                <a:t>Optic</a:t>
              </a:r>
              <a:r>
                <a:rPr lang="cs-CZ" sz="1000" dirty="0"/>
                <a:t> </a:t>
              </a:r>
              <a:r>
                <a:rPr lang="cs-CZ" sz="1000" dirty="0" err="1"/>
                <a:t>grooves</a:t>
              </a:r>
              <a:endParaRPr lang="en-US" sz="1000" dirty="0"/>
            </a:p>
          </p:txBody>
        </p:sp>
        <p:sp>
          <p:nvSpPr>
            <p:cNvPr id="19" name="TextovéPole 18">
              <a:extLst>
                <a:ext uri="{FF2B5EF4-FFF2-40B4-BE49-F238E27FC236}">
                  <a16:creationId xmlns:a16="http://schemas.microsoft.com/office/drawing/2014/main" id="{74B51A1F-B294-49E2-B908-5F054F12E87E}"/>
                </a:ext>
              </a:extLst>
            </p:cNvPr>
            <p:cNvSpPr txBox="1"/>
            <p:nvPr/>
          </p:nvSpPr>
          <p:spPr>
            <a:xfrm>
              <a:off x="10720806" y="2854023"/>
              <a:ext cx="663381" cy="400110"/>
            </a:xfrm>
            <a:prstGeom prst="rect">
              <a:avLst/>
            </a:prstGeom>
            <a:solidFill>
              <a:schemeClr val="bg1"/>
            </a:solidFill>
          </p:spPr>
          <p:txBody>
            <a:bodyPr wrap="square" rtlCol="0">
              <a:spAutoFit/>
            </a:bodyPr>
            <a:lstStyle/>
            <a:p>
              <a:pPr algn="ctr"/>
              <a:r>
                <a:rPr lang="cs-CZ" sz="1000" dirty="0" err="1"/>
                <a:t>Neural</a:t>
              </a:r>
              <a:r>
                <a:rPr lang="cs-CZ" sz="1000" dirty="0"/>
                <a:t> </a:t>
              </a:r>
              <a:r>
                <a:rPr lang="cs-CZ" sz="1000" dirty="0" err="1"/>
                <a:t>groove</a:t>
              </a:r>
              <a:endParaRPr lang="en-US" sz="1000" dirty="0"/>
            </a:p>
          </p:txBody>
        </p:sp>
      </p:grpSp>
      <p:grpSp>
        <p:nvGrpSpPr>
          <p:cNvPr id="28" name="Skupina 27">
            <a:extLst>
              <a:ext uri="{FF2B5EF4-FFF2-40B4-BE49-F238E27FC236}">
                <a16:creationId xmlns:a16="http://schemas.microsoft.com/office/drawing/2014/main" id="{EA1EE0C3-3771-4B93-892A-81044F1DBD0E}"/>
              </a:ext>
            </a:extLst>
          </p:cNvPr>
          <p:cNvGrpSpPr/>
          <p:nvPr/>
        </p:nvGrpSpPr>
        <p:grpSpPr>
          <a:xfrm>
            <a:off x="7180001" y="4179258"/>
            <a:ext cx="2199592" cy="1871343"/>
            <a:chOff x="7180001" y="4179258"/>
            <a:chExt cx="2199592" cy="1871343"/>
          </a:xfrm>
        </p:grpSpPr>
        <p:pic>
          <p:nvPicPr>
            <p:cNvPr id="10" name="Obrázek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0001" y="4232364"/>
              <a:ext cx="1907659" cy="1818237"/>
            </a:xfrm>
            <a:prstGeom prst="rect">
              <a:avLst/>
            </a:prstGeom>
          </p:spPr>
        </p:pic>
        <p:sp>
          <p:nvSpPr>
            <p:cNvPr id="20" name="TextovéPole 19">
              <a:extLst>
                <a:ext uri="{FF2B5EF4-FFF2-40B4-BE49-F238E27FC236}">
                  <a16:creationId xmlns:a16="http://schemas.microsoft.com/office/drawing/2014/main" id="{A1C7778B-58EB-4E42-B5A6-9E358F17F2A7}"/>
                </a:ext>
              </a:extLst>
            </p:cNvPr>
            <p:cNvSpPr txBox="1"/>
            <p:nvPr/>
          </p:nvSpPr>
          <p:spPr>
            <a:xfrm>
              <a:off x="8716212" y="4224198"/>
              <a:ext cx="663381" cy="400110"/>
            </a:xfrm>
            <a:prstGeom prst="rect">
              <a:avLst/>
            </a:prstGeom>
            <a:solidFill>
              <a:schemeClr val="bg1"/>
            </a:solidFill>
          </p:spPr>
          <p:txBody>
            <a:bodyPr wrap="square" rtlCol="0">
              <a:spAutoFit/>
            </a:bodyPr>
            <a:lstStyle/>
            <a:p>
              <a:pPr algn="ctr"/>
              <a:r>
                <a:rPr lang="cs-CZ" sz="1000" dirty="0" err="1"/>
                <a:t>Optic</a:t>
              </a:r>
              <a:r>
                <a:rPr lang="cs-CZ" sz="1000" dirty="0"/>
                <a:t> </a:t>
              </a:r>
              <a:r>
                <a:rPr lang="cs-CZ" sz="1000" dirty="0" err="1"/>
                <a:t>vesicle</a:t>
              </a:r>
              <a:endParaRPr lang="en-US" sz="1000" dirty="0"/>
            </a:p>
          </p:txBody>
        </p:sp>
        <p:sp>
          <p:nvSpPr>
            <p:cNvPr id="23" name="TextovéPole 22">
              <a:extLst>
                <a:ext uri="{FF2B5EF4-FFF2-40B4-BE49-F238E27FC236}">
                  <a16:creationId xmlns:a16="http://schemas.microsoft.com/office/drawing/2014/main" id="{D142796D-7B79-4C9D-9C29-0E596EBE0509}"/>
                </a:ext>
              </a:extLst>
            </p:cNvPr>
            <p:cNvSpPr txBox="1"/>
            <p:nvPr/>
          </p:nvSpPr>
          <p:spPr>
            <a:xfrm>
              <a:off x="8666178" y="5588685"/>
              <a:ext cx="713415" cy="246221"/>
            </a:xfrm>
            <a:prstGeom prst="rect">
              <a:avLst/>
            </a:prstGeom>
            <a:solidFill>
              <a:schemeClr val="bg1"/>
            </a:solidFill>
          </p:spPr>
          <p:txBody>
            <a:bodyPr wrap="square" rtlCol="0">
              <a:spAutoFit/>
            </a:bodyPr>
            <a:lstStyle/>
            <a:p>
              <a:pPr algn="ctr"/>
              <a:r>
                <a:rPr lang="cs-CZ" sz="1000" dirty="0" err="1"/>
                <a:t>ectoderm</a:t>
              </a:r>
              <a:endParaRPr lang="en-US" sz="1000" dirty="0"/>
            </a:p>
          </p:txBody>
        </p:sp>
        <p:sp>
          <p:nvSpPr>
            <p:cNvPr id="27" name="Obdélník 26">
              <a:extLst>
                <a:ext uri="{FF2B5EF4-FFF2-40B4-BE49-F238E27FC236}">
                  <a16:creationId xmlns:a16="http://schemas.microsoft.com/office/drawing/2014/main" id="{41469C9B-D222-4070-B144-527F268783D3}"/>
                </a:ext>
              </a:extLst>
            </p:cNvPr>
            <p:cNvSpPr/>
            <p:nvPr/>
          </p:nvSpPr>
          <p:spPr>
            <a:xfrm>
              <a:off x="8508989" y="4179258"/>
              <a:ext cx="288561" cy="230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Skupina 32">
            <a:extLst>
              <a:ext uri="{FF2B5EF4-FFF2-40B4-BE49-F238E27FC236}">
                <a16:creationId xmlns:a16="http://schemas.microsoft.com/office/drawing/2014/main" id="{CD08D8BD-51E9-4F97-9E56-CCDD19AF2C15}"/>
              </a:ext>
            </a:extLst>
          </p:cNvPr>
          <p:cNvGrpSpPr/>
          <p:nvPr/>
        </p:nvGrpSpPr>
        <p:grpSpPr>
          <a:xfrm>
            <a:off x="9294940" y="4097510"/>
            <a:ext cx="2649642" cy="2185741"/>
            <a:chOff x="9294940" y="4097510"/>
            <a:chExt cx="2649642" cy="2185741"/>
          </a:xfrm>
        </p:grpSpPr>
        <p:grpSp>
          <p:nvGrpSpPr>
            <p:cNvPr id="29" name="Skupina 28">
              <a:extLst>
                <a:ext uri="{FF2B5EF4-FFF2-40B4-BE49-F238E27FC236}">
                  <a16:creationId xmlns:a16="http://schemas.microsoft.com/office/drawing/2014/main" id="{8486C9D4-96F7-46A4-9E1F-5D7452892125}"/>
                </a:ext>
              </a:extLst>
            </p:cNvPr>
            <p:cNvGrpSpPr/>
            <p:nvPr/>
          </p:nvGrpSpPr>
          <p:grpSpPr>
            <a:xfrm>
              <a:off x="9294940" y="4097510"/>
              <a:ext cx="2649642" cy="2025030"/>
              <a:chOff x="9294940" y="4097510"/>
              <a:chExt cx="2649642" cy="2025030"/>
            </a:xfrm>
          </p:grpSpPr>
          <p:pic>
            <p:nvPicPr>
              <p:cNvPr id="11" name="Obrázek 10"/>
              <p:cNvPicPr>
                <a:picLocks noChangeAspect="1"/>
              </p:cNvPicPr>
              <p:nvPr/>
            </p:nvPicPr>
            <p:blipFill rotWithShape="1">
              <a:blip r:embed="rId4">
                <a:extLst>
                  <a:ext uri="{28A0092B-C50C-407E-A947-70E740481C1C}">
                    <a14:useLocalDpi xmlns:a14="http://schemas.microsoft.com/office/drawing/2010/main" val="0"/>
                  </a:ext>
                </a:extLst>
              </a:blip>
              <a:srcRect t="14330" r="50825" b="6222"/>
              <a:stretch/>
            </p:blipFill>
            <p:spPr>
              <a:xfrm>
                <a:off x="9571458" y="4297565"/>
                <a:ext cx="2166126" cy="1687834"/>
              </a:xfrm>
              <a:prstGeom prst="rect">
                <a:avLst/>
              </a:prstGeom>
            </p:spPr>
          </p:pic>
          <p:sp>
            <p:nvSpPr>
              <p:cNvPr id="21" name="TextovéPole 20">
                <a:extLst>
                  <a:ext uri="{FF2B5EF4-FFF2-40B4-BE49-F238E27FC236}">
                    <a16:creationId xmlns:a16="http://schemas.microsoft.com/office/drawing/2014/main" id="{809756C4-4D0E-4BC5-B999-421BF9CE0AED}"/>
                  </a:ext>
                </a:extLst>
              </p:cNvPr>
              <p:cNvSpPr txBox="1"/>
              <p:nvPr/>
            </p:nvSpPr>
            <p:spPr>
              <a:xfrm>
                <a:off x="9752828" y="4097510"/>
                <a:ext cx="663381" cy="400110"/>
              </a:xfrm>
              <a:prstGeom prst="rect">
                <a:avLst/>
              </a:prstGeom>
              <a:solidFill>
                <a:schemeClr val="bg1"/>
              </a:solidFill>
            </p:spPr>
            <p:txBody>
              <a:bodyPr wrap="square" rtlCol="0">
                <a:spAutoFit/>
              </a:bodyPr>
              <a:lstStyle/>
              <a:p>
                <a:pPr algn="ctr"/>
                <a:r>
                  <a:rPr lang="cs-CZ" sz="1000" dirty="0" err="1"/>
                  <a:t>Optic</a:t>
                </a:r>
                <a:r>
                  <a:rPr lang="cs-CZ" sz="1000" dirty="0"/>
                  <a:t> </a:t>
                </a:r>
                <a:r>
                  <a:rPr lang="cs-CZ" sz="1000" dirty="0" err="1"/>
                  <a:t>vesicle</a:t>
                </a:r>
                <a:endParaRPr lang="en-US" sz="1000" dirty="0"/>
              </a:p>
            </p:txBody>
          </p:sp>
          <p:sp>
            <p:nvSpPr>
              <p:cNvPr id="22" name="TextovéPole 21">
                <a:extLst>
                  <a:ext uri="{FF2B5EF4-FFF2-40B4-BE49-F238E27FC236}">
                    <a16:creationId xmlns:a16="http://schemas.microsoft.com/office/drawing/2014/main" id="{8162D560-FF8A-4F23-B469-A2FC009E9786}"/>
                  </a:ext>
                </a:extLst>
              </p:cNvPr>
              <p:cNvSpPr txBox="1"/>
              <p:nvPr/>
            </p:nvSpPr>
            <p:spPr>
              <a:xfrm>
                <a:off x="10866530" y="4179258"/>
                <a:ext cx="974553" cy="246221"/>
              </a:xfrm>
              <a:prstGeom prst="rect">
                <a:avLst/>
              </a:prstGeom>
              <a:solidFill>
                <a:schemeClr val="bg1"/>
              </a:solidFill>
            </p:spPr>
            <p:txBody>
              <a:bodyPr wrap="square" rtlCol="0">
                <a:spAutoFit/>
              </a:bodyPr>
              <a:lstStyle/>
              <a:p>
                <a:pPr algn="ctr"/>
                <a:r>
                  <a:rPr lang="cs-CZ" sz="1000" dirty="0" err="1"/>
                  <a:t>forebrain</a:t>
                </a:r>
                <a:endParaRPr lang="en-US" sz="1000" dirty="0"/>
              </a:p>
            </p:txBody>
          </p:sp>
          <p:sp>
            <p:nvSpPr>
              <p:cNvPr id="24" name="TextovéPole 23">
                <a:extLst>
                  <a:ext uri="{FF2B5EF4-FFF2-40B4-BE49-F238E27FC236}">
                    <a16:creationId xmlns:a16="http://schemas.microsoft.com/office/drawing/2014/main" id="{D94A9A50-188C-4BD1-9EBF-87DD683339C0}"/>
                  </a:ext>
                </a:extLst>
              </p:cNvPr>
              <p:cNvSpPr txBox="1"/>
              <p:nvPr/>
            </p:nvSpPr>
            <p:spPr>
              <a:xfrm>
                <a:off x="9571458" y="5876319"/>
                <a:ext cx="713415" cy="246221"/>
              </a:xfrm>
              <a:prstGeom prst="rect">
                <a:avLst/>
              </a:prstGeom>
              <a:solidFill>
                <a:schemeClr val="bg1"/>
              </a:solidFill>
            </p:spPr>
            <p:txBody>
              <a:bodyPr wrap="square" rtlCol="0">
                <a:spAutoFit/>
              </a:bodyPr>
              <a:lstStyle/>
              <a:p>
                <a:pPr algn="ctr"/>
                <a:r>
                  <a:rPr lang="cs-CZ" sz="1000" dirty="0" err="1"/>
                  <a:t>ectoderm</a:t>
                </a:r>
                <a:endParaRPr lang="en-US" sz="1000" dirty="0"/>
              </a:p>
            </p:txBody>
          </p:sp>
          <p:sp>
            <p:nvSpPr>
              <p:cNvPr id="25" name="TextovéPole 24">
                <a:extLst>
                  <a:ext uri="{FF2B5EF4-FFF2-40B4-BE49-F238E27FC236}">
                    <a16:creationId xmlns:a16="http://schemas.microsoft.com/office/drawing/2014/main" id="{54B70FE2-F137-467F-ADF3-F1A0DA225A99}"/>
                  </a:ext>
                </a:extLst>
              </p:cNvPr>
              <p:cNvSpPr txBox="1"/>
              <p:nvPr/>
            </p:nvSpPr>
            <p:spPr>
              <a:xfrm>
                <a:off x="11281201" y="4434706"/>
                <a:ext cx="663381" cy="400110"/>
              </a:xfrm>
              <a:prstGeom prst="rect">
                <a:avLst/>
              </a:prstGeom>
              <a:solidFill>
                <a:schemeClr val="bg1"/>
              </a:solidFill>
            </p:spPr>
            <p:txBody>
              <a:bodyPr wrap="square" rtlCol="0">
                <a:spAutoFit/>
              </a:bodyPr>
              <a:lstStyle/>
              <a:p>
                <a:pPr algn="ctr"/>
                <a:r>
                  <a:rPr lang="cs-CZ" sz="1000" dirty="0" err="1"/>
                  <a:t>Lens</a:t>
                </a:r>
                <a:r>
                  <a:rPr lang="cs-CZ" sz="1000" dirty="0"/>
                  <a:t> </a:t>
                </a:r>
                <a:r>
                  <a:rPr lang="cs-CZ" sz="1000" dirty="0" err="1"/>
                  <a:t>placode</a:t>
                </a:r>
                <a:endParaRPr lang="en-US" sz="1000" dirty="0"/>
              </a:p>
            </p:txBody>
          </p:sp>
          <p:sp>
            <p:nvSpPr>
              <p:cNvPr id="26" name="TextovéPole 25">
                <a:extLst>
                  <a:ext uri="{FF2B5EF4-FFF2-40B4-BE49-F238E27FC236}">
                    <a16:creationId xmlns:a16="http://schemas.microsoft.com/office/drawing/2014/main" id="{75294DB9-B71C-482B-A386-A0BC6D572A9A}"/>
                  </a:ext>
                </a:extLst>
              </p:cNvPr>
              <p:cNvSpPr txBox="1"/>
              <p:nvPr/>
            </p:nvSpPr>
            <p:spPr>
              <a:xfrm>
                <a:off x="9294940" y="4434103"/>
                <a:ext cx="663381" cy="400110"/>
              </a:xfrm>
              <a:prstGeom prst="rect">
                <a:avLst/>
              </a:prstGeom>
              <a:solidFill>
                <a:schemeClr val="bg1"/>
              </a:solidFill>
            </p:spPr>
            <p:txBody>
              <a:bodyPr wrap="square" rtlCol="0">
                <a:spAutoFit/>
              </a:bodyPr>
              <a:lstStyle/>
              <a:p>
                <a:pPr algn="ctr"/>
                <a:r>
                  <a:rPr lang="cs-CZ" sz="1000" dirty="0" err="1"/>
                  <a:t>Lens</a:t>
                </a:r>
                <a:r>
                  <a:rPr lang="cs-CZ" sz="1000" dirty="0"/>
                  <a:t> </a:t>
                </a:r>
                <a:r>
                  <a:rPr lang="cs-CZ" sz="1000" dirty="0" err="1"/>
                  <a:t>placode</a:t>
                </a:r>
                <a:endParaRPr lang="en-US" sz="1000" dirty="0"/>
              </a:p>
            </p:txBody>
          </p:sp>
        </p:grpSp>
        <p:sp>
          <p:nvSpPr>
            <p:cNvPr id="30" name="TextovéPole 29">
              <a:extLst>
                <a:ext uri="{FF2B5EF4-FFF2-40B4-BE49-F238E27FC236}">
                  <a16:creationId xmlns:a16="http://schemas.microsoft.com/office/drawing/2014/main" id="{E5DF360E-F0FC-4DAF-9111-F07F9D678E5F}"/>
                </a:ext>
              </a:extLst>
            </p:cNvPr>
            <p:cNvSpPr txBox="1"/>
            <p:nvPr/>
          </p:nvSpPr>
          <p:spPr>
            <a:xfrm>
              <a:off x="11155680" y="5883141"/>
              <a:ext cx="663381" cy="400110"/>
            </a:xfrm>
            <a:prstGeom prst="rect">
              <a:avLst/>
            </a:prstGeom>
            <a:solidFill>
              <a:schemeClr val="bg1"/>
            </a:solidFill>
          </p:spPr>
          <p:txBody>
            <a:bodyPr wrap="square" rtlCol="0">
              <a:spAutoFit/>
            </a:bodyPr>
            <a:lstStyle/>
            <a:p>
              <a:pPr algn="ctr"/>
              <a:r>
                <a:rPr lang="cs-CZ" sz="1000" dirty="0" err="1"/>
                <a:t>Optic</a:t>
              </a:r>
              <a:r>
                <a:rPr lang="cs-CZ" sz="1000" dirty="0"/>
                <a:t> </a:t>
              </a:r>
              <a:r>
                <a:rPr lang="cs-CZ" sz="1000" dirty="0" err="1"/>
                <a:t>stalk</a:t>
              </a:r>
              <a:endParaRPr lang="en-US" sz="1000" dirty="0"/>
            </a:p>
          </p:txBody>
        </p:sp>
        <p:cxnSp>
          <p:nvCxnSpPr>
            <p:cNvPr id="32" name="Přímá spojnice 31">
              <a:extLst>
                <a:ext uri="{FF2B5EF4-FFF2-40B4-BE49-F238E27FC236}">
                  <a16:creationId xmlns:a16="http://schemas.microsoft.com/office/drawing/2014/main" id="{BC7CC1BA-E9B0-4329-9103-47AC6460B050}"/>
                </a:ext>
              </a:extLst>
            </p:cNvPr>
            <p:cNvCxnSpPr>
              <a:stCxn id="30" idx="0"/>
            </p:cNvCxnSpPr>
            <p:nvPr/>
          </p:nvCxnSpPr>
          <p:spPr>
            <a:xfrm flipH="1" flipV="1">
              <a:off x="11212483" y="5350604"/>
              <a:ext cx="274888" cy="5325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145046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bdélník 19"/>
          <p:cNvSpPr/>
          <p:nvPr/>
        </p:nvSpPr>
        <p:spPr>
          <a:xfrm>
            <a:off x="6183086" y="1565574"/>
            <a:ext cx="5313417" cy="47353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970918" y="155360"/>
            <a:ext cx="10058400" cy="1371600"/>
          </a:xfrm>
        </p:spPr>
        <p:txBody>
          <a:bodyPr/>
          <a:lstStyle/>
          <a:p>
            <a:r>
              <a:rPr lang="cs-CZ" dirty="0" err="1" smtClean="0"/>
              <a:t>Development</a:t>
            </a:r>
            <a:r>
              <a:rPr lang="cs-CZ" dirty="0" smtClean="0"/>
              <a:t> </a:t>
            </a:r>
            <a:r>
              <a:rPr lang="cs-CZ" dirty="0" err="1" smtClean="0"/>
              <a:t>of</a:t>
            </a:r>
            <a:r>
              <a:rPr lang="cs-CZ" dirty="0" smtClean="0"/>
              <a:t> </a:t>
            </a:r>
            <a:r>
              <a:rPr lang="cs-CZ" dirty="0" err="1" smtClean="0"/>
              <a:t>eye</a:t>
            </a:r>
            <a:r>
              <a:rPr lang="cs-CZ" dirty="0" smtClean="0"/>
              <a:t> </a:t>
            </a:r>
            <a:r>
              <a:rPr lang="cs-CZ" dirty="0" err="1" smtClean="0"/>
              <a:t>basis</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44</a:t>
            </a:fld>
            <a:endParaRPr lang="cs-CZ"/>
          </a:p>
        </p:txBody>
      </p:sp>
      <p:sp>
        <p:nvSpPr>
          <p:cNvPr id="6" name="Zástupný symbol pro obsah 2"/>
          <p:cNvSpPr txBox="1">
            <a:spLocks/>
          </p:cNvSpPr>
          <p:nvPr/>
        </p:nvSpPr>
        <p:spPr>
          <a:xfrm>
            <a:off x="1097280" y="1806035"/>
            <a:ext cx="4568229" cy="56380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i</a:t>
            </a:r>
            <a:r>
              <a:rPr lang="cs-CZ" sz="1600" dirty="0" err="1" smtClean="0"/>
              <a:t>nduction</a:t>
            </a:r>
            <a:r>
              <a:rPr lang="cs-CZ" sz="1600" dirty="0" smtClean="0"/>
              <a:t> </a:t>
            </a:r>
            <a:r>
              <a:rPr lang="cs-CZ" sz="1600" dirty="0" err="1" smtClean="0"/>
              <a:t>of</a:t>
            </a:r>
            <a:r>
              <a:rPr lang="cs-CZ" sz="1600" dirty="0" smtClean="0"/>
              <a:t> </a:t>
            </a:r>
            <a:r>
              <a:rPr lang="cs-CZ" sz="1600" b="1" dirty="0" err="1" smtClean="0"/>
              <a:t>invagination</a:t>
            </a:r>
            <a:r>
              <a:rPr lang="cs-CZ" sz="1600" b="1" dirty="0" smtClean="0"/>
              <a:t> </a:t>
            </a:r>
            <a:r>
              <a:rPr lang="cs-CZ" sz="1600" b="1" dirty="0" err="1" smtClean="0"/>
              <a:t>epithelium</a:t>
            </a:r>
            <a:r>
              <a:rPr lang="cs-CZ" sz="1600" b="1" dirty="0" smtClean="0"/>
              <a:t> </a:t>
            </a:r>
            <a:r>
              <a:rPr lang="cs-CZ" sz="1600" dirty="0" err="1" smtClean="0"/>
              <a:t>of</a:t>
            </a:r>
            <a:r>
              <a:rPr lang="cs-CZ" sz="1600" dirty="0" smtClean="0"/>
              <a:t> </a:t>
            </a:r>
            <a:r>
              <a:rPr lang="cs-CZ" sz="1600" b="1" dirty="0" err="1" smtClean="0"/>
              <a:t>lens</a:t>
            </a:r>
            <a:r>
              <a:rPr lang="cs-CZ" sz="1600" b="1" dirty="0" smtClean="0"/>
              <a:t> </a:t>
            </a:r>
            <a:r>
              <a:rPr lang="cs-CZ" sz="1600" b="1" dirty="0" err="1" smtClean="0"/>
              <a:t>placode</a:t>
            </a:r>
            <a:r>
              <a:rPr lang="cs-CZ" sz="1600" dirty="0" smtClean="0"/>
              <a:t> </a:t>
            </a:r>
            <a:r>
              <a:rPr lang="cs-CZ" sz="1600" dirty="0"/>
              <a:t>– </a:t>
            </a:r>
            <a:r>
              <a:rPr lang="cs-CZ" sz="1600" dirty="0" err="1" smtClean="0"/>
              <a:t>formation</a:t>
            </a:r>
            <a:r>
              <a:rPr lang="cs-CZ" sz="1600" dirty="0" smtClean="0"/>
              <a:t> </a:t>
            </a:r>
            <a:r>
              <a:rPr lang="cs-CZ" sz="1600" dirty="0" err="1" smtClean="0"/>
              <a:t>of</a:t>
            </a:r>
            <a:r>
              <a:rPr lang="cs-CZ" sz="1600" dirty="0" smtClean="0"/>
              <a:t> </a:t>
            </a:r>
            <a:r>
              <a:rPr lang="cs-CZ" sz="1600" b="1" dirty="0" err="1" smtClean="0"/>
              <a:t>lens</a:t>
            </a:r>
            <a:r>
              <a:rPr lang="cs-CZ" sz="1600" b="1" dirty="0" smtClean="0"/>
              <a:t> </a:t>
            </a:r>
            <a:r>
              <a:rPr lang="cs-CZ" sz="1600" b="1" dirty="0" err="1" smtClean="0"/>
              <a:t>depression</a:t>
            </a:r>
            <a:endParaRPr lang="cs-CZ" sz="1600" b="1" dirty="0"/>
          </a:p>
        </p:txBody>
      </p:sp>
      <p:sp>
        <p:nvSpPr>
          <p:cNvPr id="8" name="Zástupný symbol pro obsah 2"/>
          <p:cNvSpPr txBox="1">
            <a:spLocks/>
          </p:cNvSpPr>
          <p:nvPr/>
        </p:nvSpPr>
        <p:spPr>
          <a:xfrm>
            <a:off x="1134916" y="2801394"/>
            <a:ext cx="4568229" cy="79357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f</a:t>
            </a:r>
            <a:r>
              <a:rPr lang="cs-CZ" sz="1600" dirty="0" err="1" smtClean="0"/>
              <a:t>rom</a:t>
            </a:r>
            <a:r>
              <a:rPr lang="cs-CZ" sz="1600" dirty="0" smtClean="0"/>
              <a:t> </a:t>
            </a:r>
            <a:r>
              <a:rPr lang="cs-CZ" sz="1600" dirty="0" err="1" smtClean="0"/>
              <a:t>lens</a:t>
            </a:r>
            <a:r>
              <a:rPr lang="cs-CZ" sz="1600" dirty="0" smtClean="0"/>
              <a:t> </a:t>
            </a:r>
            <a:r>
              <a:rPr lang="cs-CZ" sz="1600" dirty="0" err="1" smtClean="0"/>
              <a:t>placode</a:t>
            </a:r>
            <a:r>
              <a:rPr lang="cs-CZ" sz="1600" dirty="0" smtClean="0"/>
              <a:t> </a:t>
            </a:r>
            <a:r>
              <a:rPr lang="cs-CZ" sz="1600" dirty="0" err="1" smtClean="0"/>
              <a:t>is</a:t>
            </a:r>
            <a:r>
              <a:rPr lang="cs-CZ" sz="1600" dirty="0" smtClean="0"/>
              <a:t> </a:t>
            </a:r>
            <a:r>
              <a:rPr lang="cs-CZ" sz="1600" dirty="0" err="1" smtClean="0"/>
              <a:t>formed</a:t>
            </a:r>
            <a:r>
              <a:rPr lang="cs-CZ" sz="1600" dirty="0" smtClean="0"/>
              <a:t> </a:t>
            </a:r>
            <a:r>
              <a:rPr lang="cs-CZ" sz="1600" b="1" dirty="0" err="1" smtClean="0"/>
              <a:t>circular</a:t>
            </a:r>
            <a:r>
              <a:rPr lang="cs-CZ" sz="1600" dirty="0" smtClean="0"/>
              <a:t> </a:t>
            </a:r>
            <a:r>
              <a:rPr lang="cs-CZ" sz="1600" dirty="0" err="1" smtClean="0"/>
              <a:t>structure</a:t>
            </a:r>
            <a:r>
              <a:rPr lang="cs-CZ" sz="1600" dirty="0" smtClean="0"/>
              <a:t> – </a:t>
            </a:r>
            <a:r>
              <a:rPr lang="cs-CZ" sz="1600" dirty="0" err="1" smtClean="0"/>
              <a:t>further</a:t>
            </a:r>
            <a:r>
              <a:rPr lang="cs-CZ" sz="1600" dirty="0" smtClean="0"/>
              <a:t> </a:t>
            </a:r>
            <a:r>
              <a:rPr lang="cs-CZ" sz="1600" b="1" dirty="0" err="1" smtClean="0"/>
              <a:t>invagination</a:t>
            </a:r>
            <a:r>
              <a:rPr lang="cs-CZ" sz="1600" dirty="0" smtClean="0"/>
              <a:t> </a:t>
            </a:r>
            <a:r>
              <a:rPr lang="cs-CZ" sz="1600" dirty="0"/>
              <a:t>– </a:t>
            </a:r>
            <a:r>
              <a:rPr lang="cs-CZ" sz="1600" dirty="0" err="1" smtClean="0"/>
              <a:t>separation</a:t>
            </a:r>
            <a:r>
              <a:rPr lang="cs-CZ" sz="1600" dirty="0" smtClean="0"/>
              <a:t> </a:t>
            </a:r>
            <a:r>
              <a:rPr lang="cs-CZ" sz="1600" dirty="0" err="1" smtClean="0"/>
              <a:t>of</a:t>
            </a:r>
            <a:r>
              <a:rPr lang="cs-CZ" sz="1600" dirty="0" smtClean="0"/>
              <a:t> </a:t>
            </a:r>
            <a:r>
              <a:rPr lang="cs-CZ" sz="1600" dirty="0" err="1" smtClean="0"/>
              <a:t>structure</a:t>
            </a:r>
            <a:r>
              <a:rPr lang="cs-CZ" sz="1600" dirty="0" smtClean="0"/>
              <a:t> </a:t>
            </a:r>
            <a:r>
              <a:rPr lang="cs-CZ" sz="1600" dirty="0" err="1" smtClean="0"/>
              <a:t>from</a:t>
            </a:r>
            <a:r>
              <a:rPr lang="cs-CZ" sz="1600" dirty="0" smtClean="0"/>
              <a:t> </a:t>
            </a:r>
            <a:r>
              <a:rPr lang="cs-CZ" sz="1600" dirty="0" err="1" smtClean="0"/>
              <a:t>surface</a:t>
            </a:r>
            <a:r>
              <a:rPr lang="cs-CZ" sz="1600" dirty="0" smtClean="0"/>
              <a:t> </a:t>
            </a:r>
            <a:r>
              <a:rPr lang="cs-CZ" sz="1600" dirty="0" err="1" smtClean="0"/>
              <a:t>ectoderm</a:t>
            </a:r>
            <a:r>
              <a:rPr lang="cs-CZ" sz="1600" dirty="0" smtClean="0"/>
              <a:t> </a:t>
            </a:r>
            <a:r>
              <a:rPr lang="cs-CZ" sz="1600" dirty="0"/>
              <a:t>– </a:t>
            </a:r>
            <a:r>
              <a:rPr lang="cs-CZ" sz="1600" dirty="0" err="1" smtClean="0"/>
              <a:t>formation</a:t>
            </a:r>
            <a:r>
              <a:rPr lang="cs-CZ" sz="1600" dirty="0" smtClean="0"/>
              <a:t> </a:t>
            </a:r>
            <a:r>
              <a:rPr lang="cs-CZ" sz="1600" dirty="0" err="1" smtClean="0"/>
              <a:t>of</a:t>
            </a:r>
            <a:r>
              <a:rPr lang="cs-CZ" sz="1600" dirty="0" smtClean="0"/>
              <a:t> </a:t>
            </a:r>
            <a:r>
              <a:rPr lang="cs-CZ" sz="1600" b="1" dirty="0" err="1" smtClean="0"/>
              <a:t>lens</a:t>
            </a:r>
            <a:r>
              <a:rPr lang="cs-CZ" sz="1600" b="1" dirty="0" smtClean="0"/>
              <a:t> </a:t>
            </a:r>
            <a:r>
              <a:rPr lang="cs-CZ" sz="1600" b="1" dirty="0" err="1" smtClean="0"/>
              <a:t>vesicle</a:t>
            </a:r>
            <a:endParaRPr lang="cs-CZ" sz="1600" b="1" dirty="0"/>
          </a:p>
        </p:txBody>
      </p:sp>
      <p:sp>
        <p:nvSpPr>
          <p:cNvPr id="9" name="Zástupný symbol pro obsah 2"/>
          <p:cNvSpPr txBox="1">
            <a:spLocks/>
          </p:cNvSpPr>
          <p:nvPr/>
        </p:nvSpPr>
        <p:spPr>
          <a:xfrm>
            <a:off x="1097278" y="4056914"/>
            <a:ext cx="4568229" cy="77755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smtClean="0"/>
              <a:t>concurrently</a:t>
            </a:r>
            <a:r>
              <a:rPr lang="cs-CZ" sz="1600" dirty="0" smtClean="0"/>
              <a:t> </a:t>
            </a:r>
            <a:r>
              <a:rPr lang="cs-CZ" sz="1600" b="1" dirty="0" err="1" smtClean="0"/>
              <a:t>invagination</a:t>
            </a:r>
            <a:r>
              <a:rPr lang="cs-CZ" sz="1600" dirty="0" smtClean="0"/>
              <a:t> </a:t>
            </a:r>
            <a:r>
              <a:rPr lang="cs-CZ" sz="1600" dirty="0" err="1" smtClean="0"/>
              <a:t>of</a:t>
            </a:r>
            <a:r>
              <a:rPr lang="cs-CZ" sz="1600" dirty="0" smtClean="0"/>
              <a:t> </a:t>
            </a:r>
            <a:r>
              <a:rPr lang="cs-CZ" sz="1600" b="1" dirty="0" err="1" smtClean="0"/>
              <a:t>optic</a:t>
            </a:r>
            <a:r>
              <a:rPr lang="cs-CZ" sz="1600" b="1" dirty="0" smtClean="0"/>
              <a:t> </a:t>
            </a:r>
            <a:r>
              <a:rPr lang="cs-CZ" sz="1600" b="1" dirty="0" err="1" smtClean="0"/>
              <a:t>vesicle</a:t>
            </a:r>
            <a:r>
              <a:rPr lang="cs-CZ" sz="1600" b="1" dirty="0" smtClean="0"/>
              <a:t> </a:t>
            </a:r>
            <a:r>
              <a:rPr lang="cs-CZ" sz="1600" dirty="0" err="1" smtClean="0"/>
              <a:t>epithelium</a:t>
            </a:r>
            <a:r>
              <a:rPr lang="cs-CZ" sz="1600" b="1" dirty="0" smtClean="0"/>
              <a:t> </a:t>
            </a:r>
            <a:r>
              <a:rPr lang="cs-CZ" sz="1600" dirty="0" smtClean="0"/>
              <a:t>– </a:t>
            </a:r>
            <a:r>
              <a:rPr lang="cs-CZ" sz="1600" dirty="0" err="1" smtClean="0"/>
              <a:t>formation</a:t>
            </a:r>
            <a:r>
              <a:rPr lang="cs-CZ" sz="1600" dirty="0" smtClean="0"/>
              <a:t> </a:t>
            </a:r>
            <a:r>
              <a:rPr lang="cs-CZ" sz="1600" dirty="0" err="1" smtClean="0"/>
              <a:t>of</a:t>
            </a:r>
            <a:r>
              <a:rPr lang="cs-CZ" sz="1600" dirty="0" smtClean="0"/>
              <a:t> </a:t>
            </a:r>
            <a:r>
              <a:rPr lang="cs-CZ" sz="1600" b="1" dirty="0" err="1" smtClean="0"/>
              <a:t>doublelayered</a:t>
            </a:r>
            <a:r>
              <a:rPr lang="cs-CZ" sz="1600" dirty="0" smtClean="0"/>
              <a:t> </a:t>
            </a:r>
            <a:r>
              <a:rPr lang="cs-CZ" sz="1600" dirty="0" err="1" smtClean="0"/>
              <a:t>epithelial</a:t>
            </a:r>
            <a:r>
              <a:rPr lang="cs-CZ" sz="1600" dirty="0" smtClean="0"/>
              <a:t> </a:t>
            </a:r>
            <a:r>
              <a:rPr lang="cs-CZ" sz="1600" dirty="0" err="1" smtClean="0"/>
              <a:t>structure</a:t>
            </a:r>
            <a:r>
              <a:rPr lang="cs-CZ" sz="1600" dirty="0" smtClean="0"/>
              <a:t> – </a:t>
            </a:r>
            <a:r>
              <a:rPr lang="cs-CZ" sz="1600" b="1" dirty="0" err="1" smtClean="0"/>
              <a:t>optic</a:t>
            </a:r>
            <a:r>
              <a:rPr lang="cs-CZ" sz="1600" b="1" dirty="0" smtClean="0"/>
              <a:t> cup</a:t>
            </a:r>
            <a:endParaRPr lang="cs-CZ" sz="1600" b="1" dirty="0"/>
          </a:p>
        </p:txBody>
      </p:sp>
      <p:sp>
        <p:nvSpPr>
          <p:cNvPr id="14" name="Zástupný symbol pro obsah 2"/>
          <p:cNvSpPr txBox="1">
            <a:spLocks/>
          </p:cNvSpPr>
          <p:nvPr/>
        </p:nvSpPr>
        <p:spPr>
          <a:xfrm>
            <a:off x="1097278" y="5088267"/>
            <a:ext cx="4568229" cy="58725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e</a:t>
            </a:r>
            <a:r>
              <a:rPr lang="cs-CZ" sz="1600" dirty="0" err="1" smtClean="0"/>
              <a:t>pithelial</a:t>
            </a:r>
            <a:r>
              <a:rPr lang="cs-CZ" sz="1600" dirty="0" smtClean="0"/>
              <a:t> </a:t>
            </a:r>
            <a:r>
              <a:rPr lang="cs-CZ" sz="1600" b="1" dirty="0" smtClean="0"/>
              <a:t>double</a:t>
            </a:r>
            <a:r>
              <a:rPr lang="cs-CZ" sz="1600" dirty="0" smtClean="0"/>
              <a:t> </a:t>
            </a:r>
            <a:r>
              <a:rPr lang="cs-CZ" sz="1600" dirty="0" err="1" smtClean="0"/>
              <a:t>layer</a:t>
            </a:r>
            <a:r>
              <a:rPr lang="cs-CZ" sz="1600" dirty="0" smtClean="0"/>
              <a:t> </a:t>
            </a:r>
            <a:r>
              <a:rPr lang="cs-CZ" sz="1600" dirty="0" err="1" smtClean="0"/>
              <a:t>of</a:t>
            </a:r>
            <a:r>
              <a:rPr lang="cs-CZ" sz="1600" dirty="0" smtClean="0"/>
              <a:t> </a:t>
            </a:r>
            <a:r>
              <a:rPr lang="cs-CZ" sz="1600" b="1" dirty="0" err="1" smtClean="0"/>
              <a:t>optic</a:t>
            </a:r>
            <a:r>
              <a:rPr lang="cs-CZ" sz="1600" b="1" dirty="0" smtClean="0"/>
              <a:t> cup </a:t>
            </a:r>
            <a:r>
              <a:rPr lang="cs-CZ" sz="1600" dirty="0"/>
              <a:t>– </a:t>
            </a:r>
            <a:r>
              <a:rPr lang="cs-CZ" sz="1600" dirty="0" err="1" smtClean="0"/>
              <a:t>basis</a:t>
            </a:r>
            <a:r>
              <a:rPr lang="cs-CZ" sz="1600" dirty="0" smtClean="0"/>
              <a:t> </a:t>
            </a:r>
            <a:r>
              <a:rPr lang="cs-CZ" sz="1600" dirty="0" err="1" smtClean="0"/>
              <a:t>for</a:t>
            </a:r>
            <a:r>
              <a:rPr lang="cs-CZ" sz="1600" dirty="0" smtClean="0"/>
              <a:t> </a:t>
            </a:r>
            <a:r>
              <a:rPr lang="cs-CZ" sz="1600" dirty="0" err="1" smtClean="0"/>
              <a:t>development</a:t>
            </a:r>
            <a:r>
              <a:rPr lang="cs-CZ" sz="1600" dirty="0" smtClean="0"/>
              <a:t> </a:t>
            </a:r>
            <a:r>
              <a:rPr lang="cs-CZ" sz="1600" dirty="0" err="1" smtClean="0"/>
              <a:t>of</a:t>
            </a:r>
            <a:r>
              <a:rPr lang="cs-CZ" sz="1600" dirty="0" smtClean="0"/>
              <a:t> </a:t>
            </a:r>
            <a:r>
              <a:rPr lang="cs-CZ" sz="1600" b="1" dirty="0" smtClean="0"/>
              <a:t>retina</a:t>
            </a:r>
            <a:endParaRPr lang="cs-CZ" sz="1600" b="1" dirty="0"/>
          </a:p>
        </p:txBody>
      </p:sp>
      <p:sp>
        <p:nvSpPr>
          <p:cNvPr id="15" name="TextovéPole 14"/>
          <p:cNvSpPr txBox="1"/>
          <p:nvPr/>
        </p:nvSpPr>
        <p:spPr>
          <a:xfrm>
            <a:off x="7926137" y="6351949"/>
            <a:ext cx="2042159" cy="253916"/>
          </a:xfrm>
          <a:prstGeom prst="rect">
            <a:avLst/>
          </a:prstGeom>
          <a:noFill/>
        </p:spPr>
        <p:txBody>
          <a:bodyPr wrap="square" rtlCol="0">
            <a:spAutoFit/>
          </a:bodyPr>
          <a:lstStyle/>
          <a:p>
            <a:pPr algn="ctr"/>
            <a:r>
              <a:rPr lang="cs-CZ" sz="1050" dirty="0" err="1"/>
              <a:t>Veterian</a:t>
            </a:r>
            <a:r>
              <a:rPr lang="cs-CZ" sz="1050" dirty="0"/>
              <a:t> </a:t>
            </a:r>
            <a:r>
              <a:rPr lang="cs-CZ" sz="1050" dirty="0" err="1"/>
              <a:t>Key</a:t>
            </a:r>
            <a:endParaRPr lang="en-US" sz="1050" dirty="0"/>
          </a:p>
        </p:txBody>
      </p:sp>
      <p:grpSp>
        <p:nvGrpSpPr>
          <p:cNvPr id="3" name="Skupina 2">
            <a:extLst>
              <a:ext uri="{FF2B5EF4-FFF2-40B4-BE49-F238E27FC236}">
                <a16:creationId xmlns:a16="http://schemas.microsoft.com/office/drawing/2014/main" id="{EAB60CBF-D5F8-4F5E-A5D6-B5A4E75FA0C2}"/>
              </a:ext>
            </a:extLst>
          </p:cNvPr>
          <p:cNvGrpSpPr/>
          <p:nvPr/>
        </p:nvGrpSpPr>
        <p:grpSpPr>
          <a:xfrm>
            <a:off x="6274868" y="1817571"/>
            <a:ext cx="2565606" cy="2083370"/>
            <a:chOff x="6274868" y="1845971"/>
            <a:chExt cx="2565606" cy="2083370"/>
          </a:xfrm>
        </p:grpSpPr>
        <p:pic>
          <p:nvPicPr>
            <p:cNvPr id="7" name="Obrázek 6"/>
            <p:cNvPicPr>
              <a:picLocks noChangeAspect="1"/>
            </p:cNvPicPr>
            <p:nvPr/>
          </p:nvPicPr>
          <p:blipFill rotWithShape="1">
            <a:blip r:embed="rId2">
              <a:extLst>
                <a:ext uri="{28A0092B-C50C-407E-A947-70E740481C1C}">
                  <a14:useLocalDpi xmlns:a14="http://schemas.microsoft.com/office/drawing/2010/main" val="0"/>
                </a:ext>
              </a:extLst>
            </a:blip>
            <a:srcRect l="50759" b="5400"/>
            <a:stretch/>
          </p:blipFill>
          <p:spPr>
            <a:xfrm>
              <a:off x="6681457" y="1927464"/>
              <a:ext cx="2159017" cy="2000451"/>
            </a:xfrm>
            <a:prstGeom prst="rect">
              <a:avLst/>
            </a:prstGeom>
          </p:spPr>
        </p:pic>
        <p:sp>
          <p:nvSpPr>
            <p:cNvPr id="13" name="Obdélník 12"/>
            <p:cNvSpPr/>
            <p:nvPr/>
          </p:nvSpPr>
          <p:spPr>
            <a:xfrm>
              <a:off x="6599976" y="2571182"/>
              <a:ext cx="860079" cy="888669"/>
            </a:xfrm>
            <a:prstGeom prst="rect">
              <a:avLst/>
            </a:prstGeom>
            <a:no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TextovéPole 15">
              <a:extLst>
                <a:ext uri="{FF2B5EF4-FFF2-40B4-BE49-F238E27FC236}">
                  <a16:creationId xmlns:a16="http://schemas.microsoft.com/office/drawing/2014/main" id="{A14518BF-029B-4479-A4A1-1B49CBB294CF}"/>
                </a:ext>
              </a:extLst>
            </p:cNvPr>
            <p:cNvSpPr txBox="1"/>
            <p:nvPr/>
          </p:nvSpPr>
          <p:spPr>
            <a:xfrm>
              <a:off x="6274868" y="2046632"/>
              <a:ext cx="958007" cy="338554"/>
            </a:xfrm>
            <a:prstGeom prst="rect">
              <a:avLst/>
            </a:prstGeom>
            <a:solidFill>
              <a:schemeClr val="bg1"/>
            </a:solidFill>
          </p:spPr>
          <p:txBody>
            <a:bodyPr wrap="square" rtlCol="0">
              <a:spAutoFit/>
            </a:bodyPr>
            <a:lstStyle/>
            <a:p>
              <a:pPr algn="ctr"/>
              <a:r>
                <a:rPr lang="cs-CZ" sz="800" dirty="0" err="1" smtClean="0"/>
                <a:t>Invaginating</a:t>
              </a:r>
              <a:r>
                <a:rPr lang="cs-CZ" sz="800" dirty="0" smtClean="0"/>
                <a:t> </a:t>
              </a:r>
              <a:r>
                <a:rPr lang="cs-CZ" sz="800" dirty="0" err="1" smtClean="0"/>
                <a:t>lens</a:t>
              </a:r>
              <a:r>
                <a:rPr lang="cs-CZ" sz="800" dirty="0" smtClean="0"/>
                <a:t> </a:t>
              </a:r>
              <a:r>
                <a:rPr lang="cs-CZ" sz="800" dirty="0" err="1" smtClean="0"/>
                <a:t>placode</a:t>
              </a:r>
              <a:endParaRPr lang="en-US" sz="800" dirty="0"/>
            </a:p>
          </p:txBody>
        </p:sp>
        <p:sp>
          <p:nvSpPr>
            <p:cNvPr id="18" name="TextovéPole 17">
              <a:extLst>
                <a:ext uri="{FF2B5EF4-FFF2-40B4-BE49-F238E27FC236}">
                  <a16:creationId xmlns:a16="http://schemas.microsoft.com/office/drawing/2014/main" id="{CC9E53E5-A61F-4E5E-AE3E-D79ACBD43F74}"/>
                </a:ext>
              </a:extLst>
            </p:cNvPr>
            <p:cNvSpPr txBox="1"/>
            <p:nvPr/>
          </p:nvSpPr>
          <p:spPr>
            <a:xfrm>
              <a:off x="7352738" y="1845971"/>
              <a:ext cx="860080" cy="215444"/>
            </a:xfrm>
            <a:prstGeom prst="rect">
              <a:avLst/>
            </a:prstGeom>
            <a:solidFill>
              <a:schemeClr val="bg1"/>
            </a:solidFill>
          </p:spPr>
          <p:txBody>
            <a:bodyPr wrap="square" rtlCol="0">
              <a:spAutoFit/>
            </a:bodyPr>
            <a:lstStyle/>
            <a:p>
              <a:pPr algn="ctr"/>
              <a:r>
                <a:rPr lang="cs-CZ" sz="800" dirty="0" err="1" smtClean="0"/>
                <a:t>forebrain</a:t>
              </a:r>
              <a:endParaRPr lang="en-US" sz="800" dirty="0"/>
            </a:p>
          </p:txBody>
        </p:sp>
        <p:sp>
          <p:nvSpPr>
            <p:cNvPr id="19" name="Obdélník 18">
              <a:extLst>
                <a:ext uri="{FF2B5EF4-FFF2-40B4-BE49-F238E27FC236}">
                  <a16:creationId xmlns:a16="http://schemas.microsoft.com/office/drawing/2014/main" id="{DFE90E75-AA5E-461C-94FB-B5FABC15221E}"/>
                </a:ext>
              </a:extLst>
            </p:cNvPr>
            <p:cNvSpPr/>
            <p:nvPr/>
          </p:nvSpPr>
          <p:spPr>
            <a:xfrm>
              <a:off x="8367548" y="2115277"/>
              <a:ext cx="472926" cy="230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ovéPole 20">
              <a:extLst>
                <a:ext uri="{FF2B5EF4-FFF2-40B4-BE49-F238E27FC236}">
                  <a16:creationId xmlns:a16="http://schemas.microsoft.com/office/drawing/2014/main" id="{A8590397-85EF-4385-BC75-146F86469090}"/>
                </a:ext>
              </a:extLst>
            </p:cNvPr>
            <p:cNvSpPr txBox="1"/>
            <p:nvPr/>
          </p:nvSpPr>
          <p:spPr>
            <a:xfrm>
              <a:off x="6425843" y="3713897"/>
              <a:ext cx="860080" cy="215444"/>
            </a:xfrm>
            <a:prstGeom prst="rect">
              <a:avLst/>
            </a:prstGeom>
            <a:solidFill>
              <a:schemeClr val="bg1"/>
            </a:solidFill>
          </p:spPr>
          <p:txBody>
            <a:bodyPr wrap="square" rtlCol="0">
              <a:spAutoFit/>
            </a:bodyPr>
            <a:lstStyle/>
            <a:p>
              <a:pPr algn="ctr"/>
              <a:r>
                <a:rPr lang="cs-CZ" sz="800" dirty="0" err="1" smtClean="0"/>
                <a:t>Optic</a:t>
              </a:r>
              <a:r>
                <a:rPr lang="cs-CZ" sz="800" dirty="0" smtClean="0"/>
                <a:t> </a:t>
              </a:r>
              <a:r>
                <a:rPr lang="cs-CZ" sz="800" dirty="0" err="1" smtClean="0"/>
                <a:t>vesicle</a:t>
              </a:r>
              <a:endParaRPr lang="en-US" sz="800" dirty="0"/>
            </a:p>
          </p:txBody>
        </p:sp>
      </p:grpSp>
      <p:grpSp>
        <p:nvGrpSpPr>
          <p:cNvPr id="27" name="Skupina 26">
            <a:extLst>
              <a:ext uri="{FF2B5EF4-FFF2-40B4-BE49-F238E27FC236}">
                <a16:creationId xmlns:a16="http://schemas.microsoft.com/office/drawing/2014/main" id="{E7367519-7507-4CEA-95EB-272CF94DA0A2}"/>
              </a:ext>
            </a:extLst>
          </p:cNvPr>
          <p:cNvGrpSpPr/>
          <p:nvPr/>
        </p:nvGrpSpPr>
        <p:grpSpPr>
          <a:xfrm>
            <a:off x="8820180" y="1812023"/>
            <a:ext cx="2676323" cy="2216432"/>
            <a:chOff x="8820180" y="1851783"/>
            <a:chExt cx="2676323" cy="2216432"/>
          </a:xfrm>
        </p:grpSpPr>
        <p:pic>
          <p:nvPicPr>
            <p:cNvPr id="12" name="Obrázek 11"/>
            <p:cNvPicPr>
              <a:picLocks noChangeAspect="1"/>
            </p:cNvPicPr>
            <p:nvPr/>
          </p:nvPicPr>
          <p:blipFill rotWithShape="1">
            <a:blip r:embed="rId3" cstate="print">
              <a:extLst>
                <a:ext uri="{28A0092B-C50C-407E-A947-70E740481C1C}">
                  <a14:useLocalDpi xmlns:a14="http://schemas.microsoft.com/office/drawing/2010/main" val="0"/>
                </a:ext>
              </a:extLst>
            </a:blip>
            <a:srcRect b="65823"/>
            <a:stretch/>
          </p:blipFill>
          <p:spPr>
            <a:xfrm>
              <a:off x="9019883" y="1927464"/>
              <a:ext cx="2274969" cy="2140751"/>
            </a:xfrm>
            <a:prstGeom prst="rect">
              <a:avLst/>
            </a:prstGeom>
          </p:spPr>
        </p:pic>
        <p:sp>
          <p:nvSpPr>
            <p:cNvPr id="17" name="TextovéPole 16">
              <a:extLst>
                <a:ext uri="{FF2B5EF4-FFF2-40B4-BE49-F238E27FC236}">
                  <a16:creationId xmlns:a16="http://schemas.microsoft.com/office/drawing/2014/main" id="{7D6A96F2-A225-4A30-8AF9-DE02A8E7298F}"/>
                </a:ext>
              </a:extLst>
            </p:cNvPr>
            <p:cNvSpPr txBox="1"/>
            <p:nvPr/>
          </p:nvSpPr>
          <p:spPr>
            <a:xfrm>
              <a:off x="8820180" y="2828562"/>
              <a:ext cx="652379" cy="338554"/>
            </a:xfrm>
            <a:prstGeom prst="rect">
              <a:avLst/>
            </a:prstGeom>
            <a:solidFill>
              <a:schemeClr val="bg1"/>
            </a:solidFill>
          </p:spPr>
          <p:txBody>
            <a:bodyPr wrap="square" rtlCol="0">
              <a:spAutoFit/>
            </a:bodyPr>
            <a:lstStyle/>
            <a:p>
              <a:pPr algn="ctr"/>
              <a:r>
                <a:rPr lang="cs-CZ" sz="800" dirty="0" err="1" smtClean="0"/>
                <a:t>Lens</a:t>
              </a:r>
              <a:r>
                <a:rPr lang="cs-CZ" sz="800" dirty="0" smtClean="0"/>
                <a:t> </a:t>
              </a:r>
              <a:r>
                <a:rPr lang="cs-CZ" sz="800" dirty="0" err="1" smtClean="0"/>
                <a:t>placode</a:t>
              </a:r>
              <a:endParaRPr lang="en-US" sz="800" dirty="0"/>
            </a:p>
          </p:txBody>
        </p:sp>
        <p:sp>
          <p:nvSpPr>
            <p:cNvPr id="22" name="TextovéPole 21">
              <a:extLst>
                <a:ext uri="{FF2B5EF4-FFF2-40B4-BE49-F238E27FC236}">
                  <a16:creationId xmlns:a16="http://schemas.microsoft.com/office/drawing/2014/main" id="{A4189275-18A9-461A-B27C-81736C848071}"/>
                </a:ext>
              </a:extLst>
            </p:cNvPr>
            <p:cNvSpPr txBox="1"/>
            <p:nvPr/>
          </p:nvSpPr>
          <p:spPr>
            <a:xfrm>
              <a:off x="8947217" y="2018632"/>
              <a:ext cx="659696" cy="338554"/>
            </a:xfrm>
            <a:prstGeom prst="rect">
              <a:avLst/>
            </a:prstGeom>
            <a:solidFill>
              <a:schemeClr val="bg1"/>
            </a:solidFill>
          </p:spPr>
          <p:txBody>
            <a:bodyPr wrap="square" rtlCol="0">
              <a:spAutoFit/>
            </a:bodyPr>
            <a:lstStyle/>
            <a:p>
              <a:pPr algn="ctr"/>
              <a:r>
                <a:rPr lang="cs-CZ" sz="800" dirty="0" err="1" smtClean="0"/>
                <a:t>Surface</a:t>
              </a:r>
              <a:r>
                <a:rPr lang="cs-CZ" sz="800" dirty="0" smtClean="0"/>
                <a:t> </a:t>
              </a:r>
              <a:r>
                <a:rPr lang="cs-CZ" sz="800" dirty="0" err="1" smtClean="0"/>
                <a:t>ectoderm</a:t>
              </a:r>
              <a:endParaRPr lang="en-US" sz="800" dirty="0"/>
            </a:p>
          </p:txBody>
        </p:sp>
        <p:sp>
          <p:nvSpPr>
            <p:cNvPr id="23" name="TextovéPole 22">
              <a:extLst>
                <a:ext uri="{FF2B5EF4-FFF2-40B4-BE49-F238E27FC236}">
                  <a16:creationId xmlns:a16="http://schemas.microsoft.com/office/drawing/2014/main" id="{166D4305-2A60-4F67-844C-9CAB6C53C42F}"/>
                </a:ext>
              </a:extLst>
            </p:cNvPr>
            <p:cNvSpPr txBox="1"/>
            <p:nvPr/>
          </p:nvSpPr>
          <p:spPr>
            <a:xfrm>
              <a:off x="9516738" y="1851783"/>
              <a:ext cx="860080" cy="215444"/>
            </a:xfrm>
            <a:prstGeom prst="rect">
              <a:avLst/>
            </a:prstGeom>
            <a:solidFill>
              <a:schemeClr val="bg1"/>
            </a:solidFill>
          </p:spPr>
          <p:txBody>
            <a:bodyPr wrap="square" rtlCol="0">
              <a:spAutoFit/>
            </a:bodyPr>
            <a:lstStyle/>
            <a:p>
              <a:pPr algn="ctr"/>
              <a:r>
                <a:rPr lang="cs-CZ" sz="800" dirty="0" err="1" smtClean="0"/>
                <a:t>Optic</a:t>
              </a:r>
              <a:r>
                <a:rPr lang="cs-CZ" sz="800" dirty="0" smtClean="0"/>
                <a:t> cup</a:t>
              </a:r>
              <a:endParaRPr lang="en-US" sz="800" dirty="0"/>
            </a:p>
          </p:txBody>
        </p:sp>
        <p:sp>
          <p:nvSpPr>
            <p:cNvPr id="24" name="TextovéPole 23">
              <a:extLst>
                <a:ext uri="{FF2B5EF4-FFF2-40B4-BE49-F238E27FC236}">
                  <a16:creationId xmlns:a16="http://schemas.microsoft.com/office/drawing/2014/main" id="{ACBAD5EE-16AD-40A1-B2F8-9DF2741FAE39}"/>
                </a:ext>
              </a:extLst>
            </p:cNvPr>
            <p:cNvSpPr txBox="1"/>
            <p:nvPr/>
          </p:nvSpPr>
          <p:spPr>
            <a:xfrm>
              <a:off x="10547172" y="2007555"/>
              <a:ext cx="784403" cy="215444"/>
            </a:xfrm>
            <a:prstGeom prst="rect">
              <a:avLst/>
            </a:prstGeom>
            <a:solidFill>
              <a:schemeClr val="bg1"/>
            </a:solidFill>
          </p:spPr>
          <p:txBody>
            <a:bodyPr wrap="square" rtlCol="0">
              <a:spAutoFit/>
            </a:bodyPr>
            <a:lstStyle/>
            <a:p>
              <a:pPr algn="ctr"/>
              <a:r>
                <a:rPr lang="cs-CZ" sz="800" dirty="0" smtClean="0"/>
                <a:t>mesenchyme</a:t>
              </a:r>
              <a:endParaRPr lang="en-US" sz="800" dirty="0"/>
            </a:p>
          </p:txBody>
        </p:sp>
        <p:sp>
          <p:nvSpPr>
            <p:cNvPr id="25" name="TextovéPole 24">
              <a:extLst>
                <a:ext uri="{FF2B5EF4-FFF2-40B4-BE49-F238E27FC236}">
                  <a16:creationId xmlns:a16="http://schemas.microsoft.com/office/drawing/2014/main" id="{805B7914-C85D-4748-8EA7-A91CB7050C23}"/>
                </a:ext>
              </a:extLst>
            </p:cNvPr>
            <p:cNvSpPr txBox="1"/>
            <p:nvPr/>
          </p:nvSpPr>
          <p:spPr>
            <a:xfrm>
              <a:off x="11031635" y="2463460"/>
              <a:ext cx="464868" cy="215444"/>
            </a:xfrm>
            <a:prstGeom prst="rect">
              <a:avLst/>
            </a:prstGeom>
            <a:solidFill>
              <a:schemeClr val="bg1"/>
            </a:solidFill>
          </p:spPr>
          <p:txBody>
            <a:bodyPr wrap="square" rtlCol="0">
              <a:spAutoFit/>
            </a:bodyPr>
            <a:lstStyle/>
            <a:p>
              <a:pPr algn="ctr"/>
              <a:r>
                <a:rPr lang="cs-CZ" sz="800" dirty="0" err="1" smtClean="0"/>
                <a:t>stalk</a:t>
              </a:r>
              <a:endParaRPr lang="en-US" sz="800" dirty="0"/>
            </a:p>
          </p:txBody>
        </p:sp>
        <p:sp>
          <p:nvSpPr>
            <p:cNvPr id="26" name="Obdélník 25">
              <a:extLst>
                <a:ext uri="{FF2B5EF4-FFF2-40B4-BE49-F238E27FC236}">
                  <a16:creationId xmlns:a16="http://schemas.microsoft.com/office/drawing/2014/main" id="{BFEB1A2C-1E04-4748-A582-35F6BADF3398}"/>
                </a:ext>
              </a:extLst>
            </p:cNvPr>
            <p:cNvSpPr/>
            <p:nvPr/>
          </p:nvSpPr>
          <p:spPr>
            <a:xfrm>
              <a:off x="10851624" y="3805539"/>
              <a:ext cx="472926" cy="230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Skupina 32">
            <a:extLst>
              <a:ext uri="{FF2B5EF4-FFF2-40B4-BE49-F238E27FC236}">
                <a16:creationId xmlns:a16="http://schemas.microsoft.com/office/drawing/2014/main" id="{703AAAB3-0CBE-4FEA-9E4B-6F10C371E9C4}"/>
              </a:ext>
            </a:extLst>
          </p:cNvPr>
          <p:cNvGrpSpPr/>
          <p:nvPr/>
        </p:nvGrpSpPr>
        <p:grpSpPr>
          <a:xfrm>
            <a:off x="6267520" y="4053716"/>
            <a:ext cx="2517655" cy="2082298"/>
            <a:chOff x="6322819" y="4068215"/>
            <a:chExt cx="2517655" cy="2082298"/>
          </a:xfrm>
        </p:grpSpPr>
        <p:pic>
          <p:nvPicPr>
            <p:cNvPr id="10" name="Obrázek 9"/>
            <p:cNvPicPr>
              <a:picLocks noChangeAspect="1"/>
            </p:cNvPicPr>
            <p:nvPr/>
          </p:nvPicPr>
          <p:blipFill rotWithShape="1">
            <a:blip r:embed="rId3" cstate="print">
              <a:extLst>
                <a:ext uri="{28A0092B-C50C-407E-A947-70E740481C1C}">
                  <a14:useLocalDpi xmlns:a14="http://schemas.microsoft.com/office/drawing/2010/main" val="0"/>
                </a:ext>
              </a:extLst>
            </a:blip>
            <a:srcRect t="35907" b="33729"/>
            <a:stretch/>
          </p:blipFill>
          <p:spPr>
            <a:xfrm>
              <a:off x="6349648" y="4068215"/>
              <a:ext cx="2490826" cy="2082298"/>
            </a:xfrm>
            <a:prstGeom prst="rect">
              <a:avLst/>
            </a:prstGeom>
          </p:spPr>
        </p:pic>
        <p:sp>
          <p:nvSpPr>
            <p:cNvPr id="29" name="TextovéPole 28">
              <a:extLst>
                <a:ext uri="{FF2B5EF4-FFF2-40B4-BE49-F238E27FC236}">
                  <a16:creationId xmlns:a16="http://schemas.microsoft.com/office/drawing/2014/main" id="{8997DF71-3E90-4C0E-BA0B-45B0D88A72DF}"/>
                </a:ext>
              </a:extLst>
            </p:cNvPr>
            <p:cNvSpPr txBox="1"/>
            <p:nvPr/>
          </p:nvSpPr>
          <p:spPr>
            <a:xfrm>
              <a:off x="6349648" y="5212615"/>
              <a:ext cx="596384" cy="338554"/>
            </a:xfrm>
            <a:prstGeom prst="rect">
              <a:avLst/>
            </a:prstGeom>
            <a:solidFill>
              <a:schemeClr val="bg1"/>
            </a:solidFill>
          </p:spPr>
          <p:txBody>
            <a:bodyPr wrap="square" rtlCol="0">
              <a:spAutoFit/>
            </a:bodyPr>
            <a:lstStyle/>
            <a:p>
              <a:pPr algn="ctr"/>
              <a:r>
                <a:rPr lang="cs-CZ" sz="800" dirty="0" err="1" smtClean="0"/>
                <a:t>Lens</a:t>
              </a:r>
              <a:r>
                <a:rPr lang="cs-CZ" sz="800" dirty="0" smtClean="0"/>
                <a:t> </a:t>
              </a:r>
              <a:r>
                <a:rPr lang="cs-CZ" sz="800" dirty="0" err="1" smtClean="0"/>
                <a:t>vesicle</a:t>
              </a:r>
              <a:endParaRPr lang="en-US" sz="800" dirty="0"/>
            </a:p>
          </p:txBody>
        </p:sp>
        <p:sp>
          <p:nvSpPr>
            <p:cNvPr id="30" name="TextovéPole 29">
              <a:extLst>
                <a:ext uri="{FF2B5EF4-FFF2-40B4-BE49-F238E27FC236}">
                  <a16:creationId xmlns:a16="http://schemas.microsoft.com/office/drawing/2014/main" id="{A8DAF026-7C2C-4824-82A0-F7AFD04FE942}"/>
                </a:ext>
              </a:extLst>
            </p:cNvPr>
            <p:cNvSpPr txBox="1"/>
            <p:nvPr/>
          </p:nvSpPr>
          <p:spPr>
            <a:xfrm>
              <a:off x="6322819" y="4238928"/>
              <a:ext cx="702156" cy="338554"/>
            </a:xfrm>
            <a:prstGeom prst="rect">
              <a:avLst/>
            </a:prstGeom>
            <a:solidFill>
              <a:schemeClr val="bg1"/>
            </a:solidFill>
          </p:spPr>
          <p:txBody>
            <a:bodyPr wrap="square" rtlCol="0">
              <a:spAutoFit/>
            </a:bodyPr>
            <a:lstStyle/>
            <a:p>
              <a:pPr algn="ctr"/>
              <a:r>
                <a:rPr lang="cs-CZ" sz="800" dirty="0" err="1" smtClean="0"/>
                <a:t>Surface</a:t>
              </a:r>
              <a:r>
                <a:rPr lang="cs-CZ" sz="800" dirty="0" smtClean="0"/>
                <a:t> </a:t>
              </a:r>
              <a:r>
                <a:rPr lang="cs-CZ" sz="800" dirty="0" err="1" smtClean="0"/>
                <a:t>ectoderm</a:t>
              </a:r>
              <a:endParaRPr lang="en-US" sz="800" dirty="0"/>
            </a:p>
          </p:txBody>
        </p:sp>
        <p:sp>
          <p:nvSpPr>
            <p:cNvPr id="32" name="Obdélník 31">
              <a:extLst>
                <a:ext uri="{FF2B5EF4-FFF2-40B4-BE49-F238E27FC236}">
                  <a16:creationId xmlns:a16="http://schemas.microsoft.com/office/drawing/2014/main" id="{1E905087-CDFD-4AF8-AA8C-ED3985CE2CB1}"/>
                </a:ext>
              </a:extLst>
            </p:cNvPr>
            <p:cNvSpPr/>
            <p:nvPr/>
          </p:nvSpPr>
          <p:spPr>
            <a:xfrm>
              <a:off x="7916439" y="4093288"/>
              <a:ext cx="592549" cy="230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7" name="Skupina 36">
            <a:extLst>
              <a:ext uri="{FF2B5EF4-FFF2-40B4-BE49-F238E27FC236}">
                <a16:creationId xmlns:a16="http://schemas.microsoft.com/office/drawing/2014/main" id="{CC171399-0A6A-49A6-9B22-32728A9AC6B5}"/>
              </a:ext>
            </a:extLst>
          </p:cNvPr>
          <p:cNvGrpSpPr/>
          <p:nvPr/>
        </p:nvGrpSpPr>
        <p:grpSpPr>
          <a:xfrm>
            <a:off x="8812004" y="4006240"/>
            <a:ext cx="2512546" cy="2248060"/>
            <a:chOff x="8812004" y="4006240"/>
            <a:chExt cx="2512546" cy="2248060"/>
          </a:xfrm>
        </p:grpSpPr>
        <p:pic>
          <p:nvPicPr>
            <p:cNvPr id="11" name="Obrázek 10"/>
            <p:cNvPicPr>
              <a:picLocks noChangeAspect="1"/>
            </p:cNvPicPr>
            <p:nvPr/>
          </p:nvPicPr>
          <p:blipFill rotWithShape="1">
            <a:blip r:embed="rId3" cstate="print">
              <a:extLst>
                <a:ext uri="{28A0092B-C50C-407E-A947-70E740481C1C}">
                  <a14:useLocalDpi xmlns:a14="http://schemas.microsoft.com/office/drawing/2010/main" val="0"/>
                </a:ext>
              </a:extLst>
            </a:blip>
            <a:srcRect l="4755" t="69948" r="7474"/>
            <a:stretch/>
          </p:blipFill>
          <p:spPr>
            <a:xfrm>
              <a:off x="9138320" y="4193332"/>
              <a:ext cx="2186230" cy="2060968"/>
            </a:xfrm>
            <a:prstGeom prst="rect">
              <a:avLst/>
            </a:prstGeom>
          </p:spPr>
        </p:pic>
        <p:sp>
          <p:nvSpPr>
            <p:cNvPr id="34" name="TextovéPole 33">
              <a:extLst>
                <a:ext uri="{FF2B5EF4-FFF2-40B4-BE49-F238E27FC236}">
                  <a16:creationId xmlns:a16="http://schemas.microsoft.com/office/drawing/2014/main" id="{BA7774CB-F514-499C-8A65-AE5418CC9ED4}"/>
                </a:ext>
              </a:extLst>
            </p:cNvPr>
            <p:cNvSpPr txBox="1"/>
            <p:nvPr/>
          </p:nvSpPr>
          <p:spPr>
            <a:xfrm>
              <a:off x="8812004" y="5212615"/>
              <a:ext cx="763254" cy="338554"/>
            </a:xfrm>
            <a:prstGeom prst="rect">
              <a:avLst/>
            </a:prstGeom>
            <a:solidFill>
              <a:schemeClr val="bg1"/>
            </a:solidFill>
          </p:spPr>
          <p:txBody>
            <a:bodyPr wrap="square" rtlCol="0">
              <a:spAutoFit/>
            </a:bodyPr>
            <a:lstStyle/>
            <a:p>
              <a:pPr algn="ctr"/>
              <a:r>
                <a:rPr lang="cs-CZ" sz="800" dirty="0" err="1" smtClean="0"/>
                <a:t>Developing</a:t>
              </a:r>
              <a:r>
                <a:rPr lang="cs-CZ" sz="800" dirty="0" smtClean="0"/>
                <a:t> </a:t>
              </a:r>
              <a:r>
                <a:rPr lang="cs-CZ" sz="800" dirty="0" err="1" smtClean="0"/>
                <a:t>lens</a:t>
              </a:r>
              <a:endParaRPr lang="en-US" sz="800" dirty="0"/>
            </a:p>
          </p:txBody>
        </p:sp>
        <p:sp>
          <p:nvSpPr>
            <p:cNvPr id="35" name="TextovéPole 34">
              <a:extLst>
                <a:ext uri="{FF2B5EF4-FFF2-40B4-BE49-F238E27FC236}">
                  <a16:creationId xmlns:a16="http://schemas.microsoft.com/office/drawing/2014/main" id="{2FC06B07-9EC8-4D75-9B23-C97D805C05D9}"/>
                </a:ext>
              </a:extLst>
            </p:cNvPr>
            <p:cNvSpPr txBox="1"/>
            <p:nvPr/>
          </p:nvSpPr>
          <p:spPr>
            <a:xfrm>
              <a:off x="8864359" y="4311516"/>
              <a:ext cx="774210" cy="338554"/>
            </a:xfrm>
            <a:prstGeom prst="rect">
              <a:avLst/>
            </a:prstGeom>
            <a:solidFill>
              <a:schemeClr val="bg1"/>
            </a:solidFill>
          </p:spPr>
          <p:txBody>
            <a:bodyPr wrap="square" rtlCol="0">
              <a:spAutoFit/>
            </a:bodyPr>
            <a:lstStyle/>
            <a:p>
              <a:pPr algn="ctr"/>
              <a:r>
                <a:rPr lang="cs-CZ" sz="800" dirty="0" err="1" smtClean="0"/>
                <a:t>Surface</a:t>
              </a:r>
              <a:r>
                <a:rPr lang="cs-CZ" sz="800" dirty="0" smtClean="0"/>
                <a:t> </a:t>
              </a:r>
              <a:r>
                <a:rPr lang="cs-CZ" sz="800" dirty="0" err="1" smtClean="0"/>
                <a:t>ectoderm</a:t>
              </a:r>
              <a:endParaRPr lang="en-US" sz="800" dirty="0"/>
            </a:p>
          </p:txBody>
        </p:sp>
        <p:sp>
          <p:nvSpPr>
            <p:cNvPr id="36" name="TextovéPole 35">
              <a:extLst>
                <a:ext uri="{FF2B5EF4-FFF2-40B4-BE49-F238E27FC236}">
                  <a16:creationId xmlns:a16="http://schemas.microsoft.com/office/drawing/2014/main" id="{B77FD263-A2A8-4F23-82A3-8984537EE7F9}"/>
                </a:ext>
              </a:extLst>
            </p:cNvPr>
            <p:cNvSpPr txBox="1"/>
            <p:nvPr/>
          </p:nvSpPr>
          <p:spPr>
            <a:xfrm>
              <a:off x="9621896" y="4006240"/>
              <a:ext cx="1407422" cy="215444"/>
            </a:xfrm>
            <a:prstGeom prst="rect">
              <a:avLst/>
            </a:prstGeom>
            <a:solidFill>
              <a:schemeClr val="bg1"/>
            </a:solidFill>
          </p:spPr>
          <p:txBody>
            <a:bodyPr wrap="square" rtlCol="0">
              <a:spAutoFit/>
            </a:bodyPr>
            <a:lstStyle/>
            <a:p>
              <a:pPr algn="ctr"/>
              <a:r>
                <a:rPr lang="cs-CZ" sz="800" dirty="0" err="1" smtClean="0"/>
                <a:t>Epithelial</a:t>
              </a:r>
              <a:r>
                <a:rPr lang="cs-CZ" sz="800" dirty="0" smtClean="0"/>
                <a:t> double </a:t>
              </a:r>
              <a:r>
                <a:rPr lang="cs-CZ" sz="800" dirty="0" err="1" smtClean="0"/>
                <a:t>layer</a:t>
              </a:r>
              <a:r>
                <a:rPr lang="cs-CZ" sz="800" dirty="0" smtClean="0"/>
                <a:t> </a:t>
              </a:r>
              <a:r>
                <a:rPr lang="cs-CZ" sz="800" dirty="0" err="1" smtClean="0"/>
                <a:t>of</a:t>
              </a:r>
              <a:r>
                <a:rPr lang="cs-CZ" sz="800" dirty="0" smtClean="0"/>
                <a:t> cup</a:t>
              </a:r>
              <a:endParaRPr lang="en-US" sz="800" dirty="0"/>
            </a:p>
          </p:txBody>
        </p:sp>
      </p:grpSp>
    </p:spTree>
    <p:extLst>
      <p:ext uri="{BB962C8B-B14F-4D97-AF65-F5344CB8AC3E}">
        <p14:creationId xmlns:p14="http://schemas.microsoft.com/office/powerpoint/2010/main" val="27822492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délník 16"/>
          <p:cNvSpPr/>
          <p:nvPr/>
        </p:nvSpPr>
        <p:spPr>
          <a:xfrm>
            <a:off x="6810103" y="1663376"/>
            <a:ext cx="4003663" cy="3849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1097278" y="95581"/>
            <a:ext cx="10058400" cy="1371600"/>
          </a:xfrm>
        </p:spPr>
        <p:txBody>
          <a:bodyPr/>
          <a:lstStyle/>
          <a:p>
            <a:r>
              <a:rPr lang="cs-CZ" dirty="0" err="1" smtClean="0"/>
              <a:t>Development</a:t>
            </a:r>
            <a:r>
              <a:rPr lang="cs-CZ" dirty="0" smtClean="0"/>
              <a:t> </a:t>
            </a:r>
            <a:r>
              <a:rPr lang="cs-CZ" dirty="0" err="1" smtClean="0"/>
              <a:t>of</a:t>
            </a:r>
            <a:r>
              <a:rPr lang="cs-CZ" dirty="0" smtClean="0"/>
              <a:t> retina</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45</a:t>
            </a:fld>
            <a:endParaRPr lang="cs-CZ"/>
          </a:p>
        </p:txBody>
      </p:sp>
      <p:sp>
        <p:nvSpPr>
          <p:cNvPr id="6" name="Zástupný symbol pro obsah 2"/>
          <p:cNvSpPr txBox="1">
            <a:spLocks/>
          </p:cNvSpPr>
          <p:nvPr/>
        </p:nvSpPr>
        <p:spPr>
          <a:xfrm>
            <a:off x="1097278" y="2037029"/>
            <a:ext cx="4568229" cy="59048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smtClean="0"/>
              <a:t>basis</a:t>
            </a:r>
            <a:r>
              <a:rPr lang="cs-CZ" sz="1600" dirty="0" smtClean="0"/>
              <a:t> </a:t>
            </a:r>
            <a:r>
              <a:rPr lang="cs-CZ" sz="1600" dirty="0"/>
              <a:t>– </a:t>
            </a:r>
            <a:r>
              <a:rPr lang="cs-CZ" sz="1600" b="1" dirty="0" err="1" smtClean="0"/>
              <a:t>epithelial</a:t>
            </a:r>
            <a:r>
              <a:rPr lang="cs-CZ" sz="1600" b="1" dirty="0" smtClean="0"/>
              <a:t> double </a:t>
            </a:r>
            <a:r>
              <a:rPr lang="cs-CZ" sz="1600" b="1" dirty="0" err="1" smtClean="0"/>
              <a:t>layer</a:t>
            </a:r>
            <a:r>
              <a:rPr lang="cs-CZ" sz="1600" b="1" dirty="0" smtClean="0"/>
              <a:t> </a:t>
            </a:r>
            <a:r>
              <a:rPr lang="cs-CZ" sz="1600" dirty="0" smtClean="0"/>
              <a:t>(</a:t>
            </a:r>
            <a:r>
              <a:rPr lang="cs-CZ" sz="1600" dirty="0" err="1" smtClean="0"/>
              <a:t>outer</a:t>
            </a:r>
            <a:r>
              <a:rPr lang="cs-CZ" sz="1600" dirty="0" smtClean="0"/>
              <a:t> </a:t>
            </a:r>
            <a:r>
              <a:rPr lang="cs-CZ" sz="1600" dirty="0" err="1" smtClean="0"/>
              <a:t>thinner</a:t>
            </a:r>
            <a:r>
              <a:rPr lang="cs-CZ" sz="1600" dirty="0" smtClean="0"/>
              <a:t>, </a:t>
            </a:r>
            <a:r>
              <a:rPr lang="cs-CZ" sz="1600" dirty="0" err="1" smtClean="0"/>
              <a:t>inner</a:t>
            </a:r>
            <a:r>
              <a:rPr lang="cs-CZ" sz="1600" dirty="0" smtClean="0"/>
              <a:t> </a:t>
            </a:r>
            <a:r>
              <a:rPr lang="cs-CZ" sz="1600" dirty="0" err="1" smtClean="0"/>
              <a:t>thicker</a:t>
            </a:r>
            <a:r>
              <a:rPr lang="cs-CZ" sz="1600" dirty="0" smtClean="0"/>
              <a:t>) </a:t>
            </a:r>
            <a:r>
              <a:rPr lang="cs-CZ" sz="1600" dirty="0" err="1" smtClean="0"/>
              <a:t>of</a:t>
            </a:r>
            <a:r>
              <a:rPr lang="cs-CZ" sz="1600" dirty="0" smtClean="0"/>
              <a:t> </a:t>
            </a:r>
            <a:r>
              <a:rPr lang="cs-CZ" sz="1600" b="1" dirty="0" err="1" smtClean="0"/>
              <a:t>optic</a:t>
            </a:r>
            <a:r>
              <a:rPr lang="cs-CZ" sz="1600" b="1" dirty="0" smtClean="0"/>
              <a:t> cup</a:t>
            </a:r>
            <a:endParaRPr lang="cs-CZ" sz="1600" b="1" dirty="0"/>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72251" y="2037029"/>
            <a:ext cx="3384219" cy="3281881"/>
          </a:xfrm>
          <a:prstGeom prst="rect">
            <a:avLst/>
          </a:prstGeom>
        </p:spPr>
      </p:pic>
      <p:sp>
        <p:nvSpPr>
          <p:cNvPr id="8" name="Zástupný symbol pro obsah 2"/>
          <p:cNvSpPr txBox="1">
            <a:spLocks/>
          </p:cNvSpPr>
          <p:nvPr/>
        </p:nvSpPr>
        <p:spPr>
          <a:xfrm>
            <a:off x="1097279" y="2942558"/>
            <a:ext cx="4568229" cy="69436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smtClean="0"/>
              <a:t>smaller</a:t>
            </a:r>
            <a:r>
              <a:rPr lang="cs-CZ" sz="1600" dirty="0" smtClean="0"/>
              <a:t> </a:t>
            </a:r>
            <a:r>
              <a:rPr lang="cs-CZ" sz="1600" b="1" dirty="0" err="1" smtClean="0"/>
              <a:t>anterior</a:t>
            </a:r>
            <a:r>
              <a:rPr lang="cs-CZ" sz="1600" b="1" dirty="0" smtClean="0"/>
              <a:t> </a:t>
            </a:r>
            <a:r>
              <a:rPr lang="cs-CZ" sz="1600" dirty="0"/>
              <a:t>(</a:t>
            </a:r>
            <a:r>
              <a:rPr lang="cs-CZ" sz="1600" b="1" dirty="0"/>
              <a:t>A</a:t>
            </a:r>
            <a:r>
              <a:rPr lang="cs-CZ" sz="1600" dirty="0"/>
              <a:t>) </a:t>
            </a:r>
            <a:r>
              <a:rPr lang="cs-CZ" sz="1600" dirty="0" smtClean="0"/>
              <a:t>part </a:t>
            </a:r>
            <a:r>
              <a:rPr lang="cs-CZ" sz="1600" dirty="0"/>
              <a:t>– </a:t>
            </a:r>
            <a:r>
              <a:rPr lang="cs-CZ" sz="1600" dirty="0" smtClean="0"/>
              <a:t>iris and </a:t>
            </a:r>
            <a:r>
              <a:rPr lang="cs-CZ" sz="1600" dirty="0" err="1" smtClean="0"/>
              <a:t>ciliary</a:t>
            </a:r>
            <a:r>
              <a:rPr lang="cs-CZ" sz="1600" dirty="0" smtClean="0"/>
              <a:t> body</a:t>
            </a:r>
            <a:endParaRPr lang="cs-CZ" sz="1600" dirty="0"/>
          </a:p>
          <a:p>
            <a:pPr>
              <a:buSzPct val="50000"/>
              <a:buFont typeface="Courier New" panose="02070309020205020404" pitchFamily="49" charset="0"/>
              <a:buChar char="o"/>
            </a:pPr>
            <a:r>
              <a:rPr lang="cs-CZ" sz="1600" dirty="0" err="1" smtClean="0"/>
              <a:t>larger</a:t>
            </a:r>
            <a:r>
              <a:rPr lang="cs-CZ" sz="1600" dirty="0" smtClean="0"/>
              <a:t> </a:t>
            </a:r>
            <a:r>
              <a:rPr lang="cs-CZ" sz="1600" b="1" dirty="0" err="1" smtClean="0"/>
              <a:t>posterior</a:t>
            </a:r>
            <a:r>
              <a:rPr lang="cs-CZ" sz="1600" dirty="0" smtClean="0"/>
              <a:t> </a:t>
            </a:r>
            <a:r>
              <a:rPr lang="cs-CZ" sz="1600" dirty="0"/>
              <a:t>(</a:t>
            </a:r>
            <a:r>
              <a:rPr lang="cs-CZ" sz="1600" b="1" dirty="0"/>
              <a:t>B</a:t>
            </a:r>
            <a:r>
              <a:rPr lang="cs-CZ" sz="1600" dirty="0"/>
              <a:t>) </a:t>
            </a:r>
            <a:r>
              <a:rPr lang="cs-CZ" sz="1600" dirty="0" smtClean="0"/>
              <a:t>part </a:t>
            </a:r>
            <a:r>
              <a:rPr lang="cs-CZ" sz="1600" dirty="0"/>
              <a:t>- </a:t>
            </a:r>
            <a:r>
              <a:rPr lang="cs-CZ" sz="1600" dirty="0" smtClean="0"/>
              <a:t>retina</a:t>
            </a:r>
            <a:endParaRPr lang="cs-CZ" sz="1600" dirty="0"/>
          </a:p>
        </p:txBody>
      </p:sp>
      <p:sp>
        <p:nvSpPr>
          <p:cNvPr id="3" name="TextovéPole 2"/>
          <p:cNvSpPr txBox="1"/>
          <p:nvPr/>
        </p:nvSpPr>
        <p:spPr>
          <a:xfrm>
            <a:off x="7985155" y="5021088"/>
            <a:ext cx="651850" cy="261610"/>
          </a:xfrm>
          <a:prstGeom prst="rect">
            <a:avLst/>
          </a:prstGeom>
          <a:solidFill>
            <a:srgbClr val="FBFDFB"/>
          </a:solidFill>
        </p:spPr>
        <p:txBody>
          <a:bodyPr wrap="square" rtlCol="0">
            <a:spAutoFit/>
          </a:bodyPr>
          <a:lstStyle/>
          <a:p>
            <a:pPr algn="ctr"/>
            <a:r>
              <a:rPr lang="cs-CZ" sz="1100" dirty="0" err="1" smtClean="0"/>
              <a:t>lens</a:t>
            </a:r>
            <a:endParaRPr lang="cs-CZ" sz="1100" dirty="0"/>
          </a:p>
        </p:txBody>
      </p:sp>
      <p:sp>
        <p:nvSpPr>
          <p:cNvPr id="9" name="TextovéPole 8"/>
          <p:cNvSpPr txBox="1"/>
          <p:nvPr/>
        </p:nvSpPr>
        <p:spPr>
          <a:xfrm>
            <a:off x="8566703" y="5057300"/>
            <a:ext cx="1412277" cy="261610"/>
          </a:xfrm>
          <a:prstGeom prst="rect">
            <a:avLst/>
          </a:prstGeom>
          <a:solidFill>
            <a:srgbClr val="FBFDFB"/>
          </a:solidFill>
        </p:spPr>
        <p:txBody>
          <a:bodyPr wrap="square" rtlCol="0">
            <a:spAutoFit/>
          </a:bodyPr>
          <a:lstStyle/>
          <a:p>
            <a:pPr algn="ctr"/>
            <a:r>
              <a:rPr lang="cs-CZ" sz="1100" dirty="0" smtClean="0"/>
              <a:t>Intra-</a:t>
            </a:r>
            <a:r>
              <a:rPr lang="cs-CZ" sz="1100" dirty="0" err="1" smtClean="0"/>
              <a:t>retinal</a:t>
            </a:r>
            <a:r>
              <a:rPr lang="cs-CZ" sz="1100" dirty="0" smtClean="0"/>
              <a:t> </a:t>
            </a:r>
            <a:r>
              <a:rPr lang="cs-CZ" sz="1100" dirty="0" err="1" smtClean="0"/>
              <a:t>space</a:t>
            </a:r>
            <a:endParaRPr lang="cs-CZ" sz="1100" dirty="0"/>
          </a:p>
        </p:txBody>
      </p:sp>
      <p:sp>
        <p:nvSpPr>
          <p:cNvPr id="10" name="TextovéPole 9"/>
          <p:cNvSpPr txBox="1"/>
          <p:nvPr/>
        </p:nvSpPr>
        <p:spPr>
          <a:xfrm>
            <a:off x="9730965" y="4758555"/>
            <a:ext cx="651850" cy="261610"/>
          </a:xfrm>
          <a:prstGeom prst="rect">
            <a:avLst/>
          </a:prstGeom>
          <a:solidFill>
            <a:srgbClr val="FBFDFB"/>
          </a:solidFill>
        </p:spPr>
        <p:txBody>
          <a:bodyPr wrap="square" rtlCol="0">
            <a:spAutoFit/>
          </a:bodyPr>
          <a:lstStyle/>
          <a:p>
            <a:pPr algn="ctr"/>
            <a:r>
              <a:rPr lang="cs-CZ" sz="1100" dirty="0" err="1" smtClean="0"/>
              <a:t>vessels</a:t>
            </a:r>
            <a:endParaRPr lang="cs-CZ" sz="1100" dirty="0"/>
          </a:p>
        </p:txBody>
      </p:sp>
      <p:sp>
        <p:nvSpPr>
          <p:cNvPr id="11" name="TextovéPole 10"/>
          <p:cNvSpPr txBox="1"/>
          <p:nvPr/>
        </p:nvSpPr>
        <p:spPr>
          <a:xfrm>
            <a:off x="9989789" y="3748177"/>
            <a:ext cx="644306" cy="430887"/>
          </a:xfrm>
          <a:prstGeom prst="rect">
            <a:avLst/>
          </a:prstGeom>
          <a:solidFill>
            <a:srgbClr val="FBFDFB"/>
          </a:solidFill>
        </p:spPr>
        <p:txBody>
          <a:bodyPr wrap="square" rtlCol="0">
            <a:spAutoFit/>
          </a:bodyPr>
          <a:lstStyle/>
          <a:p>
            <a:pPr algn="ctr"/>
            <a:r>
              <a:rPr lang="cs-CZ" sz="1100" dirty="0" err="1" smtClean="0"/>
              <a:t>Optic</a:t>
            </a:r>
            <a:r>
              <a:rPr lang="cs-CZ" sz="1100" dirty="0" smtClean="0"/>
              <a:t> nerve</a:t>
            </a:r>
            <a:endParaRPr lang="cs-CZ" sz="1100" dirty="0"/>
          </a:p>
        </p:txBody>
      </p:sp>
      <p:sp>
        <p:nvSpPr>
          <p:cNvPr id="12" name="TextovéPole 11"/>
          <p:cNvSpPr txBox="1"/>
          <p:nvPr/>
        </p:nvSpPr>
        <p:spPr>
          <a:xfrm>
            <a:off x="6810102" y="3838216"/>
            <a:ext cx="1033177" cy="430887"/>
          </a:xfrm>
          <a:prstGeom prst="rect">
            <a:avLst/>
          </a:prstGeom>
          <a:solidFill>
            <a:srgbClr val="FBFDFB"/>
          </a:solidFill>
        </p:spPr>
        <p:txBody>
          <a:bodyPr wrap="square" rtlCol="0">
            <a:spAutoFit/>
          </a:bodyPr>
          <a:lstStyle/>
          <a:p>
            <a:pPr algn="ctr"/>
            <a:r>
              <a:rPr lang="cs-CZ" sz="1100" dirty="0" err="1" smtClean="0"/>
              <a:t>Developing</a:t>
            </a:r>
            <a:r>
              <a:rPr lang="cs-CZ" sz="1100" dirty="0" smtClean="0"/>
              <a:t> </a:t>
            </a:r>
            <a:r>
              <a:rPr lang="cs-CZ" sz="1100" dirty="0" err="1" smtClean="0"/>
              <a:t>eyelid</a:t>
            </a:r>
            <a:endParaRPr lang="cs-CZ" sz="1100" dirty="0"/>
          </a:p>
        </p:txBody>
      </p:sp>
      <p:sp>
        <p:nvSpPr>
          <p:cNvPr id="13" name="TextovéPole 12"/>
          <p:cNvSpPr txBox="1"/>
          <p:nvPr/>
        </p:nvSpPr>
        <p:spPr>
          <a:xfrm>
            <a:off x="6914956" y="2489087"/>
            <a:ext cx="911050" cy="261610"/>
          </a:xfrm>
          <a:prstGeom prst="rect">
            <a:avLst/>
          </a:prstGeom>
          <a:solidFill>
            <a:srgbClr val="FBFDFB"/>
          </a:solidFill>
        </p:spPr>
        <p:txBody>
          <a:bodyPr wrap="square" rtlCol="0">
            <a:spAutoFit/>
          </a:bodyPr>
          <a:lstStyle/>
          <a:p>
            <a:pPr algn="ctr"/>
            <a:r>
              <a:rPr lang="cs-CZ" sz="1100" dirty="0" err="1" smtClean="0"/>
              <a:t>ectoderm</a:t>
            </a:r>
            <a:endParaRPr lang="cs-CZ" sz="1100" dirty="0"/>
          </a:p>
        </p:txBody>
      </p:sp>
      <p:sp>
        <p:nvSpPr>
          <p:cNvPr id="14" name="TextovéPole 13"/>
          <p:cNvSpPr txBox="1"/>
          <p:nvPr/>
        </p:nvSpPr>
        <p:spPr>
          <a:xfrm>
            <a:off x="7489371" y="1908365"/>
            <a:ext cx="1374989" cy="430887"/>
          </a:xfrm>
          <a:prstGeom prst="rect">
            <a:avLst/>
          </a:prstGeom>
          <a:solidFill>
            <a:srgbClr val="FBFDFB"/>
          </a:solidFill>
        </p:spPr>
        <p:txBody>
          <a:bodyPr wrap="square" rtlCol="0">
            <a:spAutoFit/>
          </a:bodyPr>
          <a:lstStyle/>
          <a:p>
            <a:pPr algn="ctr"/>
            <a:r>
              <a:rPr lang="cs-CZ" sz="1100" dirty="0" err="1" smtClean="0"/>
              <a:t>Undifferentiated</a:t>
            </a:r>
            <a:r>
              <a:rPr lang="cs-CZ" sz="1100" dirty="0" smtClean="0"/>
              <a:t> mesenchyme</a:t>
            </a:r>
            <a:endParaRPr lang="cs-CZ" sz="1100" dirty="0"/>
          </a:p>
        </p:txBody>
      </p:sp>
      <p:sp>
        <p:nvSpPr>
          <p:cNvPr id="15" name="TextovéPole 14"/>
          <p:cNvSpPr txBox="1"/>
          <p:nvPr/>
        </p:nvSpPr>
        <p:spPr>
          <a:xfrm>
            <a:off x="8837443" y="2010940"/>
            <a:ext cx="959171" cy="430887"/>
          </a:xfrm>
          <a:prstGeom prst="rect">
            <a:avLst/>
          </a:prstGeom>
          <a:solidFill>
            <a:srgbClr val="FBFDFB"/>
          </a:solidFill>
        </p:spPr>
        <p:txBody>
          <a:bodyPr wrap="square" rtlCol="0">
            <a:spAutoFit/>
          </a:bodyPr>
          <a:lstStyle/>
          <a:p>
            <a:pPr algn="ctr"/>
            <a:r>
              <a:rPr lang="cs-CZ" sz="1100" dirty="0" err="1" smtClean="0"/>
              <a:t>Pigmented</a:t>
            </a:r>
            <a:r>
              <a:rPr lang="cs-CZ" sz="1100" dirty="0" smtClean="0"/>
              <a:t> retina </a:t>
            </a:r>
            <a:r>
              <a:rPr lang="cs-CZ" sz="1100" dirty="0" err="1" smtClean="0"/>
              <a:t>layer</a:t>
            </a:r>
            <a:endParaRPr lang="cs-CZ" sz="1100" dirty="0"/>
          </a:p>
        </p:txBody>
      </p:sp>
      <p:sp>
        <p:nvSpPr>
          <p:cNvPr id="16" name="TextovéPole 15"/>
          <p:cNvSpPr txBox="1"/>
          <p:nvPr/>
        </p:nvSpPr>
        <p:spPr>
          <a:xfrm>
            <a:off x="9780019" y="2116828"/>
            <a:ext cx="1033747" cy="430887"/>
          </a:xfrm>
          <a:prstGeom prst="rect">
            <a:avLst/>
          </a:prstGeom>
          <a:solidFill>
            <a:srgbClr val="FBFDFB"/>
          </a:solidFill>
        </p:spPr>
        <p:txBody>
          <a:bodyPr wrap="square" rtlCol="0">
            <a:spAutoFit/>
          </a:bodyPr>
          <a:lstStyle/>
          <a:p>
            <a:pPr algn="ctr"/>
            <a:r>
              <a:rPr lang="cs-CZ" sz="1100" dirty="0" err="1" smtClean="0"/>
              <a:t>Neural</a:t>
            </a:r>
            <a:r>
              <a:rPr lang="cs-CZ" sz="1100" dirty="0" smtClean="0"/>
              <a:t> </a:t>
            </a:r>
            <a:r>
              <a:rPr lang="cs-CZ" sz="1100" dirty="0" err="1" smtClean="0"/>
              <a:t>layer</a:t>
            </a:r>
            <a:r>
              <a:rPr lang="cs-CZ" sz="1100" dirty="0" smtClean="0"/>
              <a:t> </a:t>
            </a:r>
            <a:r>
              <a:rPr lang="cs-CZ" sz="1100" dirty="0" err="1" smtClean="0"/>
              <a:t>of</a:t>
            </a:r>
            <a:r>
              <a:rPr lang="cs-CZ" sz="1100" dirty="0" smtClean="0"/>
              <a:t> retina</a:t>
            </a:r>
            <a:endParaRPr lang="cs-CZ" sz="1100" dirty="0"/>
          </a:p>
        </p:txBody>
      </p:sp>
      <p:cxnSp>
        <p:nvCxnSpPr>
          <p:cNvPr id="18" name="Přímá spojnice 17"/>
          <p:cNvCxnSpPr/>
          <p:nvPr/>
        </p:nvCxnSpPr>
        <p:spPr>
          <a:xfrm flipH="1">
            <a:off x="8391073" y="2638921"/>
            <a:ext cx="314567" cy="2280870"/>
          </a:xfrm>
          <a:prstGeom prst="line">
            <a:avLst/>
          </a:prstGeom>
          <a:ln w="38100">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21" name="TextovéPole 20"/>
          <p:cNvSpPr txBox="1"/>
          <p:nvPr/>
        </p:nvSpPr>
        <p:spPr>
          <a:xfrm>
            <a:off x="8247437" y="2856170"/>
            <a:ext cx="292404" cy="261610"/>
          </a:xfrm>
          <a:prstGeom prst="rect">
            <a:avLst/>
          </a:prstGeom>
          <a:solidFill>
            <a:srgbClr val="FBFDFB"/>
          </a:solidFill>
          <a:ln w="28575">
            <a:solidFill>
              <a:srgbClr val="00B050"/>
            </a:solidFill>
          </a:ln>
        </p:spPr>
        <p:txBody>
          <a:bodyPr wrap="square" rtlCol="0">
            <a:spAutoFit/>
          </a:bodyPr>
          <a:lstStyle/>
          <a:p>
            <a:pPr algn="ctr"/>
            <a:r>
              <a:rPr lang="cs-CZ" sz="1100" b="1" dirty="0"/>
              <a:t>A</a:t>
            </a:r>
          </a:p>
        </p:txBody>
      </p:sp>
      <p:sp>
        <p:nvSpPr>
          <p:cNvPr id="22" name="TextovéPole 21"/>
          <p:cNvSpPr txBox="1"/>
          <p:nvPr/>
        </p:nvSpPr>
        <p:spPr>
          <a:xfrm>
            <a:off x="9438561" y="2856170"/>
            <a:ext cx="292404" cy="261610"/>
          </a:xfrm>
          <a:prstGeom prst="rect">
            <a:avLst/>
          </a:prstGeom>
          <a:solidFill>
            <a:srgbClr val="FBFDFB"/>
          </a:solidFill>
          <a:ln w="28575">
            <a:solidFill>
              <a:srgbClr val="00B050"/>
            </a:solidFill>
          </a:ln>
        </p:spPr>
        <p:txBody>
          <a:bodyPr wrap="square" rtlCol="0">
            <a:spAutoFit/>
          </a:bodyPr>
          <a:lstStyle/>
          <a:p>
            <a:pPr algn="ctr"/>
            <a:r>
              <a:rPr lang="cs-CZ" sz="1100" b="1" dirty="0"/>
              <a:t>B</a:t>
            </a:r>
          </a:p>
        </p:txBody>
      </p:sp>
      <p:sp>
        <p:nvSpPr>
          <p:cNvPr id="23" name="Zástupný symbol pro obsah 2"/>
          <p:cNvSpPr txBox="1">
            <a:spLocks/>
          </p:cNvSpPr>
          <p:nvPr/>
        </p:nvSpPr>
        <p:spPr>
          <a:xfrm>
            <a:off x="1097279" y="4179064"/>
            <a:ext cx="5038988" cy="119643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smtClean="0"/>
              <a:t>Posterior</a:t>
            </a:r>
            <a:r>
              <a:rPr lang="cs-CZ" sz="1600" dirty="0" smtClean="0"/>
              <a:t> part:</a:t>
            </a:r>
            <a:endParaRPr lang="cs-CZ" sz="1600" dirty="0"/>
          </a:p>
          <a:p>
            <a:pPr lvl="1">
              <a:buSzPct val="50000"/>
              <a:buFont typeface="Courier New" panose="02070309020205020404" pitchFamily="49" charset="0"/>
              <a:buChar char="o"/>
            </a:pPr>
            <a:r>
              <a:rPr lang="cs-CZ" sz="1400" dirty="0" err="1" smtClean="0"/>
              <a:t>Inner</a:t>
            </a:r>
            <a:r>
              <a:rPr lang="cs-CZ" sz="1400" dirty="0" smtClean="0"/>
              <a:t> </a:t>
            </a:r>
            <a:r>
              <a:rPr lang="cs-CZ" sz="1400" dirty="0" err="1" smtClean="0"/>
              <a:t>epithelial</a:t>
            </a:r>
            <a:r>
              <a:rPr lang="cs-CZ" sz="1400" dirty="0" smtClean="0"/>
              <a:t> </a:t>
            </a:r>
            <a:r>
              <a:rPr lang="cs-CZ" sz="1400" dirty="0" err="1" smtClean="0"/>
              <a:t>layer</a:t>
            </a:r>
            <a:r>
              <a:rPr lang="cs-CZ" sz="1400" dirty="0" smtClean="0"/>
              <a:t> </a:t>
            </a:r>
            <a:r>
              <a:rPr lang="cs-CZ" sz="1400" dirty="0"/>
              <a:t>– </a:t>
            </a:r>
            <a:r>
              <a:rPr lang="cs-CZ" sz="1400" b="1" dirty="0" err="1" smtClean="0">
                <a:solidFill>
                  <a:srgbClr val="96D6F8"/>
                </a:solidFill>
              </a:rPr>
              <a:t>neural</a:t>
            </a:r>
            <a:r>
              <a:rPr lang="cs-CZ" sz="1400" dirty="0" smtClean="0"/>
              <a:t> </a:t>
            </a:r>
            <a:r>
              <a:rPr lang="cs-CZ" sz="1400" dirty="0" err="1" smtClean="0"/>
              <a:t>layer</a:t>
            </a:r>
            <a:r>
              <a:rPr lang="cs-CZ" sz="1400" dirty="0" smtClean="0"/>
              <a:t> </a:t>
            </a:r>
            <a:r>
              <a:rPr lang="cs-CZ" sz="1400" dirty="0" err="1" smtClean="0"/>
              <a:t>of</a:t>
            </a:r>
            <a:r>
              <a:rPr lang="cs-CZ" sz="1400" dirty="0" smtClean="0"/>
              <a:t> retina (</a:t>
            </a:r>
            <a:r>
              <a:rPr lang="cs-CZ" sz="1400" dirty="0" err="1" smtClean="0"/>
              <a:t>photosensory</a:t>
            </a:r>
            <a:r>
              <a:rPr lang="cs-CZ" sz="1400" dirty="0" smtClean="0"/>
              <a:t>)</a:t>
            </a:r>
            <a:endParaRPr lang="cs-CZ" sz="1400" dirty="0"/>
          </a:p>
          <a:p>
            <a:pPr lvl="1">
              <a:buSzPct val="50000"/>
              <a:buFont typeface="Courier New" panose="02070309020205020404" pitchFamily="49" charset="0"/>
              <a:buChar char="o"/>
            </a:pPr>
            <a:r>
              <a:rPr lang="cs-CZ" sz="1400" dirty="0" err="1" smtClean="0"/>
              <a:t>Outer</a:t>
            </a:r>
            <a:r>
              <a:rPr lang="cs-CZ" sz="1400" dirty="0" smtClean="0"/>
              <a:t> </a:t>
            </a:r>
            <a:r>
              <a:rPr lang="cs-CZ" sz="1400" dirty="0" err="1" smtClean="0"/>
              <a:t>epithelial</a:t>
            </a:r>
            <a:r>
              <a:rPr lang="cs-CZ" sz="1400" dirty="0" smtClean="0"/>
              <a:t> </a:t>
            </a:r>
            <a:r>
              <a:rPr lang="cs-CZ" sz="1400" dirty="0" err="1" smtClean="0"/>
              <a:t>layer</a:t>
            </a:r>
            <a:r>
              <a:rPr lang="cs-CZ" sz="1400" dirty="0" smtClean="0"/>
              <a:t> </a:t>
            </a:r>
            <a:r>
              <a:rPr lang="cs-CZ" sz="1400" dirty="0"/>
              <a:t>– </a:t>
            </a:r>
            <a:r>
              <a:rPr lang="cs-CZ" sz="1400" b="1" dirty="0" err="1" smtClean="0"/>
              <a:t>pigmented</a:t>
            </a:r>
            <a:r>
              <a:rPr lang="cs-CZ" sz="1400" dirty="0" smtClean="0"/>
              <a:t> retina </a:t>
            </a:r>
            <a:r>
              <a:rPr lang="cs-CZ" sz="1400" dirty="0" err="1" smtClean="0"/>
              <a:t>layer</a:t>
            </a:r>
            <a:endParaRPr lang="cs-CZ" sz="1400" dirty="0"/>
          </a:p>
          <a:p>
            <a:pPr lvl="1">
              <a:buSzPct val="50000"/>
              <a:buFont typeface="Courier New" panose="02070309020205020404" pitchFamily="49" charset="0"/>
              <a:buChar char="o"/>
            </a:pPr>
            <a:r>
              <a:rPr lang="cs-CZ" sz="1400" dirty="0" err="1"/>
              <a:t>s</a:t>
            </a:r>
            <a:r>
              <a:rPr lang="cs-CZ" sz="1400" dirty="0" err="1" smtClean="0"/>
              <a:t>eparated</a:t>
            </a:r>
            <a:r>
              <a:rPr lang="cs-CZ" sz="1400" dirty="0" smtClean="0"/>
              <a:t> by </a:t>
            </a:r>
            <a:r>
              <a:rPr lang="cs-CZ" sz="1400" b="1" dirty="0" err="1" smtClean="0"/>
              <a:t>intraretinal</a:t>
            </a:r>
            <a:r>
              <a:rPr lang="cs-CZ" sz="1400" dirty="0" smtClean="0"/>
              <a:t> </a:t>
            </a:r>
            <a:r>
              <a:rPr lang="cs-CZ" sz="1400" dirty="0" err="1" smtClean="0"/>
              <a:t>space</a:t>
            </a:r>
            <a:endParaRPr lang="cs-CZ" sz="1400" dirty="0"/>
          </a:p>
        </p:txBody>
      </p:sp>
      <p:sp>
        <p:nvSpPr>
          <p:cNvPr id="24" name="TextovéPole 23"/>
          <p:cNvSpPr txBox="1"/>
          <p:nvPr/>
        </p:nvSpPr>
        <p:spPr>
          <a:xfrm>
            <a:off x="7843280" y="6048340"/>
            <a:ext cx="2042159" cy="253916"/>
          </a:xfrm>
          <a:prstGeom prst="rect">
            <a:avLst/>
          </a:prstGeom>
          <a:noFill/>
        </p:spPr>
        <p:txBody>
          <a:bodyPr wrap="square" rtlCol="0">
            <a:spAutoFit/>
          </a:bodyPr>
          <a:lstStyle/>
          <a:p>
            <a:pPr algn="ctr"/>
            <a:r>
              <a:rPr lang="cs-CZ" sz="1050" dirty="0" err="1"/>
              <a:t>Veterian</a:t>
            </a:r>
            <a:r>
              <a:rPr lang="cs-CZ" sz="1050" dirty="0"/>
              <a:t> </a:t>
            </a:r>
            <a:r>
              <a:rPr lang="cs-CZ" sz="1050" dirty="0" err="1"/>
              <a:t>Key</a:t>
            </a:r>
            <a:endParaRPr lang="en-US" sz="1050" dirty="0"/>
          </a:p>
        </p:txBody>
      </p:sp>
    </p:spTree>
    <p:extLst>
      <p:ext uri="{BB962C8B-B14F-4D97-AF65-F5344CB8AC3E}">
        <p14:creationId xmlns:p14="http://schemas.microsoft.com/office/powerpoint/2010/main" val="7577251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délník 21"/>
          <p:cNvSpPr/>
          <p:nvPr/>
        </p:nvSpPr>
        <p:spPr>
          <a:xfrm>
            <a:off x="6061166" y="1572962"/>
            <a:ext cx="5871754" cy="4427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80339" y="201362"/>
            <a:ext cx="10058400" cy="1371600"/>
          </a:xfrm>
        </p:spPr>
        <p:txBody>
          <a:bodyPr/>
          <a:lstStyle/>
          <a:p>
            <a:r>
              <a:rPr lang="cs-CZ" dirty="0" err="1" smtClean="0"/>
              <a:t>Neural</a:t>
            </a:r>
            <a:r>
              <a:rPr lang="cs-CZ" dirty="0" smtClean="0"/>
              <a:t> retina </a:t>
            </a:r>
            <a:r>
              <a:rPr lang="cs-CZ" dirty="0" err="1" smtClean="0"/>
              <a:t>histogenesis</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46</a:t>
            </a:fld>
            <a:endParaRPr lang="cs-CZ"/>
          </a:p>
        </p:txBody>
      </p:sp>
      <p:sp>
        <p:nvSpPr>
          <p:cNvPr id="8" name="Zástupný symbol pro obsah 2"/>
          <p:cNvSpPr txBox="1">
            <a:spLocks/>
          </p:cNvSpPr>
          <p:nvPr/>
        </p:nvSpPr>
        <p:spPr>
          <a:xfrm>
            <a:off x="853248" y="1797726"/>
            <a:ext cx="4568229" cy="50513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l</a:t>
            </a:r>
            <a:r>
              <a:rPr lang="cs-CZ" sz="1600" dirty="0" err="1" smtClean="0"/>
              <a:t>ayer</a:t>
            </a:r>
            <a:r>
              <a:rPr lang="cs-CZ" sz="1600" dirty="0" smtClean="0"/>
              <a:t> </a:t>
            </a:r>
            <a:r>
              <a:rPr lang="cs-CZ" sz="1600" dirty="0" err="1" smtClean="0"/>
              <a:t>adjacent</a:t>
            </a:r>
            <a:r>
              <a:rPr lang="cs-CZ" sz="1600" dirty="0" smtClean="0"/>
              <a:t> to </a:t>
            </a:r>
            <a:r>
              <a:rPr lang="cs-CZ" sz="1600" dirty="0" err="1" smtClean="0"/>
              <a:t>intraretinal</a:t>
            </a:r>
            <a:r>
              <a:rPr lang="cs-CZ" sz="1600" dirty="0" smtClean="0"/>
              <a:t> </a:t>
            </a:r>
            <a:r>
              <a:rPr lang="cs-CZ" sz="1600" dirty="0" err="1" smtClean="0"/>
              <a:t>space</a:t>
            </a:r>
            <a:r>
              <a:rPr lang="cs-CZ" sz="1600" dirty="0" smtClean="0"/>
              <a:t> </a:t>
            </a:r>
            <a:r>
              <a:rPr lang="cs-CZ" sz="1600" dirty="0"/>
              <a:t>– </a:t>
            </a:r>
            <a:r>
              <a:rPr lang="cs-CZ" sz="1600" dirty="0" err="1" smtClean="0"/>
              <a:t>photoreceptors</a:t>
            </a:r>
            <a:r>
              <a:rPr lang="cs-CZ" sz="1600" dirty="0" smtClean="0"/>
              <a:t> (</a:t>
            </a:r>
            <a:r>
              <a:rPr lang="cs-CZ" sz="1600" b="1" dirty="0" err="1" smtClean="0"/>
              <a:t>rods</a:t>
            </a:r>
            <a:r>
              <a:rPr lang="cs-CZ" sz="1600" dirty="0" smtClean="0"/>
              <a:t> and </a:t>
            </a:r>
            <a:r>
              <a:rPr lang="cs-CZ" sz="1600" b="1" dirty="0" err="1" smtClean="0"/>
              <a:t>cones</a:t>
            </a:r>
            <a:r>
              <a:rPr lang="cs-CZ" sz="1600" dirty="0" smtClean="0"/>
              <a:t>)</a:t>
            </a:r>
            <a:endParaRPr lang="cs-CZ" sz="1600" dirty="0"/>
          </a:p>
        </p:txBody>
      </p:sp>
      <p:sp>
        <p:nvSpPr>
          <p:cNvPr id="9" name="Zástupný symbol pro obsah 2"/>
          <p:cNvSpPr txBox="1">
            <a:spLocks/>
          </p:cNvSpPr>
          <p:nvPr/>
        </p:nvSpPr>
        <p:spPr>
          <a:xfrm>
            <a:off x="853248" y="2397968"/>
            <a:ext cx="4850847" cy="36242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smtClean="0"/>
              <a:t>Outer</a:t>
            </a:r>
            <a:r>
              <a:rPr lang="cs-CZ" sz="1600" b="1" dirty="0" smtClean="0"/>
              <a:t> </a:t>
            </a:r>
            <a:r>
              <a:rPr lang="cs-CZ" sz="1600" b="1" dirty="0" err="1" smtClean="0"/>
              <a:t>nuclear</a:t>
            </a:r>
            <a:r>
              <a:rPr lang="cs-CZ" sz="1600" b="1" dirty="0" smtClean="0"/>
              <a:t> </a:t>
            </a:r>
            <a:r>
              <a:rPr lang="cs-CZ" sz="1600" b="1" dirty="0" err="1" smtClean="0"/>
              <a:t>layer</a:t>
            </a:r>
            <a:r>
              <a:rPr lang="cs-CZ" sz="1600" dirty="0" smtClean="0"/>
              <a:t> </a:t>
            </a:r>
            <a:r>
              <a:rPr lang="cs-CZ" sz="1600" dirty="0"/>
              <a:t>– </a:t>
            </a:r>
            <a:r>
              <a:rPr lang="cs-CZ" sz="1600" dirty="0" err="1" smtClean="0"/>
              <a:t>bodies</a:t>
            </a:r>
            <a:r>
              <a:rPr lang="cs-CZ" sz="1600" dirty="0" smtClean="0"/>
              <a:t> </a:t>
            </a:r>
            <a:r>
              <a:rPr lang="cs-CZ" sz="1600" dirty="0" err="1" smtClean="0"/>
              <a:t>of</a:t>
            </a:r>
            <a:r>
              <a:rPr lang="cs-CZ" sz="1600" dirty="0" smtClean="0"/>
              <a:t> receptor </a:t>
            </a:r>
            <a:r>
              <a:rPr lang="cs-CZ" sz="1600" dirty="0" err="1" smtClean="0"/>
              <a:t>cells</a:t>
            </a:r>
            <a:r>
              <a:rPr lang="cs-CZ" sz="1600" dirty="0" smtClean="0"/>
              <a:t> </a:t>
            </a:r>
            <a:endParaRPr lang="cs-CZ" sz="1600" dirty="0"/>
          </a:p>
        </p:txBody>
      </p:sp>
      <p:sp>
        <p:nvSpPr>
          <p:cNvPr id="10" name="Zástupný symbol pro obsah 2"/>
          <p:cNvSpPr txBox="1">
            <a:spLocks/>
          </p:cNvSpPr>
          <p:nvPr/>
        </p:nvSpPr>
        <p:spPr>
          <a:xfrm>
            <a:off x="853248" y="2791640"/>
            <a:ext cx="5056291" cy="56298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smtClean="0"/>
              <a:t>Outer</a:t>
            </a:r>
            <a:r>
              <a:rPr lang="cs-CZ" sz="1600" b="1" dirty="0" smtClean="0"/>
              <a:t> </a:t>
            </a:r>
            <a:r>
              <a:rPr lang="cs-CZ" sz="1600" b="1" dirty="0" err="1" smtClean="0"/>
              <a:t>plexiform</a:t>
            </a:r>
            <a:r>
              <a:rPr lang="cs-CZ" sz="1600" b="1" dirty="0" smtClean="0"/>
              <a:t> </a:t>
            </a:r>
            <a:r>
              <a:rPr lang="cs-CZ" sz="1600" b="1" dirty="0" err="1" smtClean="0"/>
              <a:t>layer</a:t>
            </a:r>
            <a:r>
              <a:rPr lang="cs-CZ" sz="1600" b="1" dirty="0" smtClean="0"/>
              <a:t> </a:t>
            </a:r>
            <a:r>
              <a:rPr lang="cs-CZ" sz="1600" dirty="0"/>
              <a:t>– </a:t>
            </a:r>
            <a:r>
              <a:rPr lang="cs-CZ" sz="1600" dirty="0" err="1" smtClean="0"/>
              <a:t>formation</a:t>
            </a:r>
            <a:r>
              <a:rPr lang="cs-CZ" sz="1600" dirty="0" smtClean="0"/>
              <a:t> </a:t>
            </a:r>
            <a:r>
              <a:rPr lang="cs-CZ" sz="1600" dirty="0" err="1" smtClean="0"/>
              <a:t>of</a:t>
            </a:r>
            <a:r>
              <a:rPr lang="cs-CZ" sz="1600" dirty="0" smtClean="0"/>
              <a:t> </a:t>
            </a:r>
            <a:r>
              <a:rPr lang="cs-CZ" sz="1600" dirty="0" err="1" smtClean="0"/>
              <a:t>synapses</a:t>
            </a:r>
            <a:r>
              <a:rPr lang="cs-CZ" sz="1600" dirty="0" smtClean="0"/>
              <a:t> </a:t>
            </a:r>
            <a:r>
              <a:rPr lang="cs-CZ" sz="1600" dirty="0" err="1" smtClean="0"/>
              <a:t>between</a:t>
            </a:r>
            <a:r>
              <a:rPr lang="cs-CZ" sz="1600" dirty="0" smtClean="0"/>
              <a:t> </a:t>
            </a:r>
            <a:r>
              <a:rPr lang="cs-CZ" sz="1600" dirty="0" err="1" smtClean="0"/>
              <a:t>photoreceptors</a:t>
            </a:r>
            <a:r>
              <a:rPr lang="cs-CZ" sz="1600" dirty="0" smtClean="0"/>
              <a:t> and </a:t>
            </a:r>
            <a:r>
              <a:rPr lang="cs-CZ" sz="1600" dirty="0" err="1" smtClean="0"/>
              <a:t>bipolar</a:t>
            </a:r>
            <a:r>
              <a:rPr lang="cs-CZ" sz="1600" dirty="0" smtClean="0"/>
              <a:t> </a:t>
            </a:r>
            <a:r>
              <a:rPr lang="cs-CZ" sz="1600" dirty="0" err="1" smtClean="0"/>
              <a:t>neurons</a:t>
            </a:r>
            <a:r>
              <a:rPr lang="cs-CZ" sz="1600" dirty="0" smtClean="0"/>
              <a:t>, </a:t>
            </a:r>
            <a:r>
              <a:rPr lang="cs-CZ" sz="1600" dirty="0" err="1" smtClean="0"/>
              <a:t>horizontal</a:t>
            </a:r>
            <a:r>
              <a:rPr lang="cs-CZ" sz="1600" dirty="0" smtClean="0"/>
              <a:t> </a:t>
            </a:r>
            <a:r>
              <a:rPr lang="cs-CZ" sz="1600" dirty="0" err="1" smtClean="0"/>
              <a:t>cells</a:t>
            </a:r>
            <a:r>
              <a:rPr lang="cs-CZ" sz="1600" dirty="0" smtClean="0"/>
              <a:t> (</a:t>
            </a:r>
            <a:r>
              <a:rPr lang="cs-CZ" sz="1600" dirty="0" err="1" smtClean="0"/>
              <a:t>signal</a:t>
            </a:r>
            <a:r>
              <a:rPr lang="cs-CZ" sz="1600" dirty="0" smtClean="0"/>
              <a:t> </a:t>
            </a:r>
            <a:r>
              <a:rPr lang="cs-CZ" sz="1600" dirty="0" err="1" smtClean="0"/>
              <a:t>integration</a:t>
            </a:r>
            <a:r>
              <a:rPr lang="cs-CZ" sz="1600" dirty="0" smtClean="0"/>
              <a:t>)</a:t>
            </a:r>
            <a:endParaRPr lang="cs-CZ" sz="1600" dirty="0"/>
          </a:p>
        </p:txBody>
      </p:sp>
      <p:sp>
        <p:nvSpPr>
          <p:cNvPr id="16" name="Obdélník 15"/>
          <p:cNvSpPr/>
          <p:nvPr/>
        </p:nvSpPr>
        <p:spPr>
          <a:xfrm>
            <a:off x="9306957" y="5681490"/>
            <a:ext cx="2221458" cy="8556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Zástupný symbol pro obsah 2"/>
          <p:cNvSpPr txBox="1">
            <a:spLocks/>
          </p:cNvSpPr>
          <p:nvPr/>
        </p:nvSpPr>
        <p:spPr>
          <a:xfrm>
            <a:off x="853248" y="3620191"/>
            <a:ext cx="4999489" cy="56298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smtClean="0"/>
              <a:t>Inner</a:t>
            </a:r>
            <a:r>
              <a:rPr lang="cs-CZ" sz="1600" b="1" dirty="0" smtClean="0"/>
              <a:t> </a:t>
            </a:r>
            <a:r>
              <a:rPr lang="cs-CZ" sz="1600" b="1" dirty="0" err="1" smtClean="0"/>
              <a:t>nuclear</a:t>
            </a:r>
            <a:r>
              <a:rPr lang="cs-CZ" sz="1600" b="1" dirty="0" smtClean="0"/>
              <a:t> </a:t>
            </a:r>
            <a:r>
              <a:rPr lang="cs-CZ" sz="1600" b="1" dirty="0" err="1" smtClean="0"/>
              <a:t>layer</a:t>
            </a:r>
            <a:r>
              <a:rPr lang="cs-CZ" sz="1600" b="1" dirty="0" smtClean="0"/>
              <a:t> </a:t>
            </a:r>
            <a:r>
              <a:rPr lang="cs-CZ" sz="1600" dirty="0"/>
              <a:t>– </a:t>
            </a:r>
            <a:r>
              <a:rPr lang="cs-CZ" sz="1600" dirty="0" err="1" smtClean="0"/>
              <a:t>bipolar</a:t>
            </a:r>
            <a:r>
              <a:rPr lang="cs-CZ" sz="1600" dirty="0" smtClean="0"/>
              <a:t>, </a:t>
            </a:r>
            <a:r>
              <a:rPr lang="cs-CZ" sz="1600" dirty="0" err="1" smtClean="0"/>
              <a:t>horizontal</a:t>
            </a:r>
            <a:r>
              <a:rPr lang="cs-CZ" sz="1600" dirty="0" smtClean="0"/>
              <a:t> and </a:t>
            </a:r>
            <a:r>
              <a:rPr lang="cs-CZ" sz="1600" dirty="0" err="1" smtClean="0"/>
              <a:t>amacrine</a:t>
            </a:r>
            <a:r>
              <a:rPr lang="cs-CZ" sz="1600" dirty="0" smtClean="0"/>
              <a:t> cell </a:t>
            </a:r>
            <a:r>
              <a:rPr lang="cs-CZ" sz="1600" dirty="0" err="1" smtClean="0"/>
              <a:t>bodies</a:t>
            </a:r>
            <a:r>
              <a:rPr lang="cs-CZ" sz="1600" dirty="0" smtClean="0"/>
              <a:t> (</a:t>
            </a:r>
            <a:r>
              <a:rPr lang="cs-CZ" sz="1600" dirty="0" err="1" smtClean="0"/>
              <a:t>signal</a:t>
            </a:r>
            <a:r>
              <a:rPr lang="cs-CZ" sz="1600" dirty="0" smtClean="0"/>
              <a:t> </a:t>
            </a:r>
            <a:r>
              <a:rPr lang="cs-CZ" sz="1600" dirty="0" err="1" smtClean="0"/>
              <a:t>transmission</a:t>
            </a:r>
            <a:r>
              <a:rPr lang="cs-CZ" sz="1600" dirty="0" smtClean="0"/>
              <a:t> to ganglion </a:t>
            </a:r>
            <a:r>
              <a:rPr lang="cs-CZ" sz="1600" dirty="0" err="1" smtClean="0"/>
              <a:t>cells</a:t>
            </a:r>
            <a:r>
              <a:rPr lang="cs-CZ" sz="1600" dirty="0" smtClean="0"/>
              <a:t>)</a:t>
            </a:r>
            <a:endParaRPr lang="cs-CZ" sz="1600" dirty="0"/>
          </a:p>
        </p:txBody>
      </p:sp>
      <p:sp>
        <p:nvSpPr>
          <p:cNvPr id="18" name="Zástupný symbol pro obsah 2"/>
          <p:cNvSpPr txBox="1">
            <a:spLocks/>
          </p:cNvSpPr>
          <p:nvPr/>
        </p:nvSpPr>
        <p:spPr>
          <a:xfrm>
            <a:off x="833508" y="4406384"/>
            <a:ext cx="4999489" cy="56298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smtClean="0"/>
              <a:t>Inner</a:t>
            </a:r>
            <a:r>
              <a:rPr lang="cs-CZ" sz="1600" b="1" dirty="0" smtClean="0"/>
              <a:t> </a:t>
            </a:r>
            <a:r>
              <a:rPr lang="cs-CZ" sz="1600" b="1" dirty="0" err="1" smtClean="0"/>
              <a:t>plexiform</a:t>
            </a:r>
            <a:r>
              <a:rPr lang="cs-CZ" sz="1600" b="1" dirty="0" smtClean="0"/>
              <a:t> </a:t>
            </a:r>
            <a:r>
              <a:rPr lang="cs-CZ" sz="1600" b="1" dirty="0" err="1" smtClean="0"/>
              <a:t>layer</a:t>
            </a:r>
            <a:r>
              <a:rPr lang="cs-CZ" sz="1600" b="1" dirty="0" smtClean="0"/>
              <a:t> </a:t>
            </a:r>
            <a:r>
              <a:rPr lang="cs-CZ" sz="1600" dirty="0"/>
              <a:t>– </a:t>
            </a:r>
            <a:r>
              <a:rPr lang="cs-CZ" sz="1600" dirty="0" err="1" smtClean="0"/>
              <a:t>synapses</a:t>
            </a:r>
            <a:r>
              <a:rPr lang="cs-CZ" sz="1600" dirty="0" smtClean="0"/>
              <a:t> </a:t>
            </a:r>
            <a:r>
              <a:rPr lang="cs-CZ" sz="1600" dirty="0" err="1" smtClean="0"/>
              <a:t>between</a:t>
            </a:r>
            <a:r>
              <a:rPr lang="cs-CZ" sz="1600" dirty="0" smtClean="0"/>
              <a:t> </a:t>
            </a:r>
            <a:r>
              <a:rPr lang="cs-CZ" sz="1600" dirty="0" err="1" smtClean="0"/>
              <a:t>bipolar</a:t>
            </a:r>
            <a:r>
              <a:rPr lang="cs-CZ" sz="1600" dirty="0" smtClean="0"/>
              <a:t>, </a:t>
            </a:r>
            <a:r>
              <a:rPr lang="cs-CZ" sz="1600" dirty="0" err="1" smtClean="0"/>
              <a:t>amacrine</a:t>
            </a:r>
            <a:r>
              <a:rPr lang="cs-CZ" sz="1600" dirty="0" smtClean="0"/>
              <a:t> and ganglion </a:t>
            </a:r>
            <a:r>
              <a:rPr lang="cs-CZ" sz="1600" dirty="0" err="1" smtClean="0"/>
              <a:t>cells</a:t>
            </a:r>
            <a:endParaRPr lang="cs-CZ" sz="1600" dirty="0"/>
          </a:p>
        </p:txBody>
      </p:sp>
      <p:sp>
        <p:nvSpPr>
          <p:cNvPr id="19" name="Zástupný symbol pro obsah 2"/>
          <p:cNvSpPr txBox="1">
            <a:spLocks/>
          </p:cNvSpPr>
          <p:nvPr/>
        </p:nvSpPr>
        <p:spPr>
          <a:xfrm>
            <a:off x="833508" y="5051455"/>
            <a:ext cx="4999489" cy="30220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smtClean="0"/>
              <a:t>Ganglion cell </a:t>
            </a:r>
            <a:r>
              <a:rPr lang="cs-CZ" sz="1600" b="1" dirty="0" err="1" smtClean="0"/>
              <a:t>layer</a:t>
            </a:r>
            <a:r>
              <a:rPr lang="cs-CZ" sz="1600" b="1" dirty="0" smtClean="0"/>
              <a:t> </a:t>
            </a:r>
            <a:r>
              <a:rPr lang="cs-CZ" sz="1600" dirty="0"/>
              <a:t>– </a:t>
            </a:r>
            <a:r>
              <a:rPr lang="cs-CZ" sz="1600" dirty="0" smtClean="0"/>
              <a:t>ganglion cell </a:t>
            </a:r>
            <a:r>
              <a:rPr lang="cs-CZ" sz="1600" dirty="0" err="1" smtClean="0"/>
              <a:t>bodies</a:t>
            </a:r>
            <a:endParaRPr lang="cs-CZ" sz="1600" dirty="0"/>
          </a:p>
        </p:txBody>
      </p:sp>
      <p:sp>
        <p:nvSpPr>
          <p:cNvPr id="20" name="Zástupný symbol pro obsah 2"/>
          <p:cNvSpPr txBox="1">
            <a:spLocks/>
          </p:cNvSpPr>
          <p:nvPr/>
        </p:nvSpPr>
        <p:spPr>
          <a:xfrm>
            <a:off x="833508" y="5486447"/>
            <a:ext cx="4999489" cy="30220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smtClean="0"/>
              <a:t>Nerve </a:t>
            </a:r>
            <a:r>
              <a:rPr lang="cs-CZ" sz="1600" b="1" dirty="0" err="1" smtClean="0"/>
              <a:t>fiber</a:t>
            </a:r>
            <a:r>
              <a:rPr lang="cs-CZ" sz="1600" b="1" dirty="0" smtClean="0"/>
              <a:t> </a:t>
            </a:r>
            <a:r>
              <a:rPr lang="cs-CZ" sz="1600" b="1" dirty="0" err="1" smtClean="0"/>
              <a:t>layer</a:t>
            </a:r>
            <a:r>
              <a:rPr lang="cs-CZ" sz="1600" b="1" dirty="0" smtClean="0"/>
              <a:t> </a:t>
            </a:r>
            <a:r>
              <a:rPr lang="cs-CZ" sz="1600" dirty="0"/>
              <a:t>– </a:t>
            </a:r>
            <a:r>
              <a:rPr lang="cs-CZ" sz="1600" dirty="0" smtClean="0"/>
              <a:t>ganglion cell </a:t>
            </a:r>
            <a:r>
              <a:rPr lang="cs-CZ" sz="1600" dirty="0" err="1" smtClean="0"/>
              <a:t>axons</a:t>
            </a:r>
            <a:endParaRPr lang="cs-CZ" sz="1600" dirty="0"/>
          </a:p>
        </p:txBody>
      </p:sp>
      <p:sp>
        <p:nvSpPr>
          <p:cNvPr id="21" name="Zástupný symbol pro obsah 2"/>
          <p:cNvSpPr txBox="1">
            <a:spLocks/>
          </p:cNvSpPr>
          <p:nvPr/>
        </p:nvSpPr>
        <p:spPr>
          <a:xfrm>
            <a:off x="853248" y="5915762"/>
            <a:ext cx="5723618" cy="30220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u="sng" dirty="0" err="1" smtClean="0"/>
              <a:t>Müllerian</a:t>
            </a:r>
            <a:r>
              <a:rPr lang="cs-CZ" sz="1600" b="1" u="sng" dirty="0" smtClean="0"/>
              <a:t> cell </a:t>
            </a:r>
            <a:r>
              <a:rPr lang="cs-CZ" sz="1600" b="1" u="sng" dirty="0"/>
              <a:t>(M) </a:t>
            </a:r>
            <a:r>
              <a:rPr lang="cs-CZ" sz="1600" dirty="0"/>
              <a:t>– </a:t>
            </a:r>
            <a:r>
              <a:rPr lang="cs-CZ" sz="1600" dirty="0" err="1" smtClean="0"/>
              <a:t>glial</a:t>
            </a:r>
            <a:r>
              <a:rPr lang="cs-CZ" sz="1600" dirty="0" smtClean="0"/>
              <a:t> cell, </a:t>
            </a:r>
            <a:r>
              <a:rPr lang="cs-CZ" sz="1600" dirty="0" err="1" smtClean="0"/>
              <a:t>supporting</a:t>
            </a:r>
            <a:r>
              <a:rPr lang="cs-CZ" sz="1600" dirty="0" smtClean="0"/>
              <a:t> </a:t>
            </a:r>
            <a:r>
              <a:rPr lang="cs-CZ" sz="1600" dirty="0" err="1" smtClean="0"/>
              <a:t>retinal</a:t>
            </a:r>
            <a:r>
              <a:rPr lang="cs-CZ" sz="1600" dirty="0" smtClean="0"/>
              <a:t> cell</a:t>
            </a:r>
            <a:endParaRPr lang="cs-CZ" sz="1600" dirty="0"/>
          </a:p>
        </p:txBody>
      </p:sp>
      <p:grpSp>
        <p:nvGrpSpPr>
          <p:cNvPr id="3" name="Skupina 2">
            <a:extLst>
              <a:ext uri="{FF2B5EF4-FFF2-40B4-BE49-F238E27FC236}">
                <a16:creationId xmlns:a16="http://schemas.microsoft.com/office/drawing/2014/main" id="{5367F3AD-55F9-4576-9DCF-314736C7CB7A}"/>
              </a:ext>
            </a:extLst>
          </p:cNvPr>
          <p:cNvGrpSpPr/>
          <p:nvPr/>
        </p:nvGrpSpPr>
        <p:grpSpPr>
          <a:xfrm>
            <a:off x="8736182" y="1938925"/>
            <a:ext cx="3045271" cy="3742566"/>
            <a:chOff x="8736182" y="1938925"/>
            <a:chExt cx="3045271" cy="3742566"/>
          </a:xfrm>
        </p:grpSpPr>
        <p:pic>
          <p:nvPicPr>
            <p:cNvPr id="11" name="Obráze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6182" y="1938925"/>
              <a:ext cx="2328551" cy="3742565"/>
            </a:xfrm>
            <a:prstGeom prst="rect">
              <a:avLst/>
            </a:prstGeom>
          </p:spPr>
        </p:pic>
        <p:grpSp>
          <p:nvGrpSpPr>
            <p:cNvPr id="15" name="Skupina 14"/>
            <p:cNvGrpSpPr/>
            <p:nvPr/>
          </p:nvGrpSpPr>
          <p:grpSpPr>
            <a:xfrm>
              <a:off x="11086611" y="2428471"/>
              <a:ext cx="694842" cy="3253020"/>
              <a:chOff x="11086611" y="2428471"/>
              <a:chExt cx="694842" cy="3253020"/>
            </a:xfrm>
          </p:grpSpPr>
          <p:pic>
            <p:nvPicPr>
              <p:cNvPr id="12" name="Obrázek 11"/>
              <p:cNvPicPr>
                <a:picLocks noChangeAspect="1"/>
              </p:cNvPicPr>
              <p:nvPr/>
            </p:nvPicPr>
            <p:blipFill rotWithShape="1">
              <a:blip r:embed="rId4">
                <a:extLst>
                  <a:ext uri="{28A0092B-C50C-407E-A947-70E740481C1C}">
                    <a14:useLocalDpi xmlns:a14="http://schemas.microsoft.com/office/drawing/2010/main" val="0"/>
                  </a:ext>
                </a:extLst>
              </a:blip>
              <a:srcRect l="52812" t="10748" r="41723" b="30846"/>
              <a:stretch/>
            </p:blipFill>
            <p:spPr>
              <a:xfrm>
                <a:off x="11212483" y="2428471"/>
                <a:ext cx="568970" cy="3253019"/>
              </a:xfrm>
              <a:prstGeom prst="rect">
                <a:avLst/>
              </a:prstGeom>
            </p:spPr>
          </p:pic>
          <p:sp>
            <p:nvSpPr>
              <p:cNvPr id="13" name="Obdélník 12"/>
              <p:cNvSpPr/>
              <p:nvPr/>
            </p:nvSpPr>
            <p:spPr>
              <a:xfrm>
                <a:off x="11155680" y="4581050"/>
                <a:ext cx="260740" cy="525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Obdélník 13"/>
              <p:cNvSpPr/>
              <p:nvPr/>
            </p:nvSpPr>
            <p:spPr>
              <a:xfrm>
                <a:off x="11086611" y="5413973"/>
                <a:ext cx="260740" cy="2675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grpSp>
        <p:nvGrpSpPr>
          <p:cNvPr id="44" name="Skupina 43">
            <a:extLst>
              <a:ext uri="{FF2B5EF4-FFF2-40B4-BE49-F238E27FC236}">
                <a16:creationId xmlns:a16="http://schemas.microsoft.com/office/drawing/2014/main" id="{0259AD2C-9224-4D6A-AF06-57718640A3A9}"/>
              </a:ext>
            </a:extLst>
          </p:cNvPr>
          <p:cNvGrpSpPr/>
          <p:nvPr/>
        </p:nvGrpSpPr>
        <p:grpSpPr>
          <a:xfrm>
            <a:off x="6244518" y="2080637"/>
            <a:ext cx="2209046" cy="3519353"/>
            <a:chOff x="6244518" y="2080637"/>
            <a:chExt cx="2209046" cy="3519353"/>
          </a:xfrm>
        </p:grpSpPr>
        <p:pic>
          <p:nvPicPr>
            <p:cNvPr id="6" name="Obrázek 5"/>
            <p:cNvPicPr>
              <a:picLocks noChangeAspect="1"/>
            </p:cNvPicPr>
            <p:nvPr/>
          </p:nvPicPr>
          <p:blipFill rotWithShape="1">
            <a:blip r:embed="rId4">
              <a:extLst>
                <a:ext uri="{28A0092B-C50C-407E-A947-70E740481C1C}">
                  <a14:useLocalDpi xmlns:a14="http://schemas.microsoft.com/office/drawing/2010/main" val="0"/>
                </a:ext>
              </a:extLst>
            </a:blip>
            <a:srcRect r="65834"/>
            <a:stretch/>
          </p:blipFill>
          <p:spPr>
            <a:xfrm>
              <a:off x="6244518" y="2080637"/>
              <a:ext cx="2209046" cy="3459140"/>
            </a:xfrm>
            <a:prstGeom prst="rect">
              <a:avLst/>
            </a:prstGeom>
          </p:spPr>
        </p:pic>
        <p:sp>
          <p:nvSpPr>
            <p:cNvPr id="7" name="Obdélník 6">
              <a:extLst>
                <a:ext uri="{FF2B5EF4-FFF2-40B4-BE49-F238E27FC236}">
                  <a16:creationId xmlns:a16="http://schemas.microsoft.com/office/drawing/2014/main" id="{84431F84-BE86-4A81-B5B1-26EC70685D62}"/>
                </a:ext>
              </a:extLst>
            </p:cNvPr>
            <p:cNvSpPr/>
            <p:nvPr/>
          </p:nvSpPr>
          <p:spPr>
            <a:xfrm>
              <a:off x="7105057" y="4623957"/>
              <a:ext cx="1254732" cy="976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bdélník 41">
              <a:extLst>
                <a:ext uri="{FF2B5EF4-FFF2-40B4-BE49-F238E27FC236}">
                  <a16:creationId xmlns:a16="http://schemas.microsoft.com/office/drawing/2014/main" id="{F2B2BAA2-65E4-4C8F-90B9-9976E568474E}"/>
                </a:ext>
              </a:extLst>
            </p:cNvPr>
            <p:cNvSpPr/>
            <p:nvPr/>
          </p:nvSpPr>
          <p:spPr>
            <a:xfrm>
              <a:off x="7788805" y="4429425"/>
              <a:ext cx="555916" cy="148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bdélník 42">
              <a:extLst>
                <a:ext uri="{FF2B5EF4-FFF2-40B4-BE49-F238E27FC236}">
                  <a16:creationId xmlns:a16="http://schemas.microsoft.com/office/drawing/2014/main" id="{9C43C531-0C8B-4A94-92EC-3A2B31FBFCE3}"/>
                </a:ext>
              </a:extLst>
            </p:cNvPr>
            <p:cNvSpPr/>
            <p:nvPr/>
          </p:nvSpPr>
          <p:spPr>
            <a:xfrm>
              <a:off x="6804044" y="4075153"/>
              <a:ext cx="321922" cy="2055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532573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17D6C9-1891-44CA-AE9F-8A6AF68B1BB3}"/>
              </a:ext>
            </a:extLst>
          </p:cNvPr>
          <p:cNvSpPr>
            <a:spLocks noGrp="1"/>
          </p:cNvSpPr>
          <p:nvPr>
            <p:ph type="title"/>
          </p:nvPr>
        </p:nvSpPr>
        <p:spPr/>
        <p:txBody>
          <a:bodyPr/>
          <a:lstStyle/>
          <a:p>
            <a:r>
              <a:rPr lang="cs-CZ" dirty="0" err="1" smtClean="0"/>
              <a:t>Origin</a:t>
            </a:r>
            <a:r>
              <a:rPr lang="cs-CZ" dirty="0" smtClean="0"/>
              <a:t> </a:t>
            </a:r>
            <a:r>
              <a:rPr lang="cs-CZ" dirty="0" err="1" smtClean="0"/>
              <a:t>of</a:t>
            </a:r>
            <a:r>
              <a:rPr lang="cs-CZ" dirty="0" smtClean="0"/>
              <a:t> </a:t>
            </a:r>
            <a:r>
              <a:rPr lang="cs-CZ" dirty="0" err="1" smtClean="0"/>
              <a:t>extraocular</a:t>
            </a:r>
            <a:r>
              <a:rPr lang="cs-CZ" dirty="0" smtClean="0"/>
              <a:t> </a:t>
            </a:r>
            <a:r>
              <a:rPr lang="cs-CZ" dirty="0" err="1" smtClean="0"/>
              <a:t>muscles</a:t>
            </a:r>
            <a:endParaRPr lang="en-US" dirty="0"/>
          </a:p>
        </p:txBody>
      </p:sp>
      <p:sp>
        <p:nvSpPr>
          <p:cNvPr id="5" name="Zástupný symbol pro číslo snímku 4">
            <a:extLst>
              <a:ext uri="{FF2B5EF4-FFF2-40B4-BE49-F238E27FC236}">
                <a16:creationId xmlns:a16="http://schemas.microsoft.com/office/drawing/2014/main" id="{99C44311-16BC-4C02-9521-5EAC289A24D0}"/>
              </a:ext>
            </a:extLst>
          </p:cNvPr>
          <p:cNvSpPr>
            <a:spLocks noGrp="1"/>
          </p:cNvSpPr>
          <p:nvPr>
            <p:ph type="sldNum" sz="quarter" idx="12"/>
          </p:nvPr>
        </p:nvSpPr>
        <p:spPr/>
        <p:txBody>
          <a:bodyPr/>
          <a:lstStyle/>
          <a:p>
            <a:fld id="{452BC3EA-E2EC-40AA-BF67-C4C476FA0C99}" type="slidenum">
              <a:rPr lang="cs-CZ" smtClean="0"/>
              <a:t>47</a:t>
            </a:fld>
            <a:endParaRPr lang="cs-CZ"/>
          </a:p>
        </p:txBody>
      </p:sp>
      <p:sp>
        <p:nvSpPr>
          <p:cNvPr id="6" name="Zástupný symbol pro obsah 2">
            <a:extLst>
              <a:ext uri="{FF2B5EF4-FFF2-40B4-BE49-F238E27FC236}">
                <a16:creationId xmlns:a16="http://schemas.microsoft.com/office/drawing/2014/main" id="{083A0A61-0BE0-4CCD-90AE-02A3E71DFB04}"/>
              </a:ext>
            </a:extLst>
          </p:cNvPr>
          <p:cNvSpPr txBox="1">
            <a:spLocks/>
          </p:cNvSpPr>
          <p:nvPr/>
        </p:nvSpPr>
        <p:spPr>
          <a:xfrm>
            <a:off x="861171" y="2041639"/>
            <a:ext cx="4568229" cy="90597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smtClean="0"/>
              <a:t>Extraocular</a:t>
            </a:r>
            <a:r>
              <a:rPr lang="cs-CZ" sz="1600" dirty="0" smtClean="0"/>
              <a:t> </a:t>
            </a:r>
            <a:r>
              <a:rPr lang="cs-CZ" sz="1600" dirty="0" err="1" smtClean="0"/>
              <a:t>muscles</a:t>
            </a:r>
            <a:r>
              <a:rPr lang="cs-CZ" sz="1600" dirty="0" smtClean="0"/>
              <a:t> </a:t>
            </a:r>
            <a:r>
              <a:rPr lang="cs-CZ" sz="1600" dirty="0" err="1" smtClean="0"/>
              <a:t>develop</a:t>
            </a:r>
            <a:r>
              <a:rPr lang="cs-CZ" sz="1600" dirty="0" smtClean="0"/>
              <a:t> </a:t>
            </a:r>
            <a:r>
              <a:rPr lang="cs-CZ" sz="1600" dirty="0" err="1" smtClean="0"/>
              <a:t>from</a:t>
            </a:r>
            <a:r>
              <a:rPr lang="cs-CZ" sz="1600" dirty="0" smtClean="0"/>
              <a:t> 2 </a:t>
            </a:r>
            <a:r>
              <a:rPr lang="cs-CZ" sz="1600" dirty="0" err="1" smtClean="0"/>
              <a:t>sources</a:t>
            </a:r>
            <a:r>
              <a:rPr lang="cs-CZ" sz="1600" dirty="0" smtClean="0"/>
              <a:t>:</a:t>
            </a:r>
            <a:endParaRPr lang="cs-CZ" sz="1600" dirty="0"/>
          </a:p>
          <a:p>
            <a:pPr lvl="1">
              <a:buSzPct val="50000"/>
              <a:buFont typeface="Courier New" panose="02070309020205020404" pitchFamily="49" charset="0"/>
              <a:buChar char="o"/>
            </a:pPr>
            <a:r>
              <a:rPr lang="cs-CZ" sz="1400" dirty="0" err="1" smtClean="0"/>
              <a:t>nonsegmented</a:t>
            </a:r>
            <a:r>
              <a:rPr lang="cs-CZ" sz="1400" dirty="0" smtClean="0"/>
              <a:t> </a:t>
            </a:r>
            <a:r>
              <a:rPr lang="cs-CZ" sz="1400" b="1" dirty="0" err="1" smtClean="0"/>
              <a:t>cranial</a:t>
            </a:r>
            <a:r>
              <a:rPr lang="cs-CZ" sz="1400" b="1" dirty="0" smtClean="0"/>
              <a:t> mesoderm</a:t>
            </a:r>
            <a:endParaRPr lang="cs-CZ" sz="1400" b="1" dirty="0"/>
          </a:p>
          <a:p>
            <a:pPr lvl="1">
              <a:buSzPct val="50000"/>
              <a:buFont typeface="Courier New" panose="02070309020205020404" pitchFamily="49" charset="0"/>
              <a:buChar char="o"/>
            </a:pPr>
            <a:r>
              <a:rPr lang="cs-CZ" sz="1400" dirty="0" err="1" smtClean="0"/>
              <a:t>cranial</a:t>
            </a:r>
            <a:r>
              <a:rPr lang="cs-CZ" sz="1400" dirty="0" smtClean="0"/>
              <a:t> </a:t>
            </a:r>
            <a:r>
              <a:rPr lang="cs-CZ" sz="1400" b="1" dirty="0" err="1" smtClean="0"/>
              <a:t>neural</a:t>
            </a:r>
            <a:r>
              <a:rPr lang="cs-CZ" sz="1400" b="1" dirty="0" smtClean="0"/>
              <a:t> </a:t>
            </a:r>
            <a:r>
              <a:rPr lang="cs-CZ" sz="1400" b="1" dirty="0" err="1" smtClean="0"/>
              <a:t>crest</a:t>
            </a:r>
            <a:endParaRPr lang="cs-CZ" sz="1400" b="1" dirty="0"/>
          </a:p>
        </p:txBody>
      </p:sp>
      <p:pic>
        <p:nvPicPr>
          <p:cNvPr id="14" name="Obrázek 13">
            <a:extLst>
              <a:ext uri="{FF2B5EF4-FFF2-40B4-BE49-F238E27FC236}">
                <a16:creationId xmlns:a16="http://schemas.microsoft.com/office/drawing/2014/main" id="{F6F8F9EE-BD36-4EAD-BC7B-83DCDF088EC3}"/>
              </a:ext>
            </a:extLst>
          </p:cNvPr>
          <p:cNvPicPr>
            <a:picLocks noChangeAspect="1"/>
          </p:cNvPicPr>
          <p:nvPr/>
        </p:nvPicPr>
        <p:blipFill rotWithShape="1">
          <a:blip r:embed="rId2">
            <a:extLst>
              <a:ext uri="{28A0092B-C50C-407E-A947-70E740481C1C}">
                <a14:useLocalDpi xmlns:a14="http://schemas.microsoft.com/office/drawing/2010/main" val="0"/>
              </a:ext>
            </a:extLst>
          </a:blip>
          <a:srcRect b="58377"/>
          <a:stretch/>
        </p:blipFill>
        <p:spPr>
          <a:xfrm>
            <a:off x="7430701" y="1845733"/>
            <a:ext cx="4360786" cy="1735667"/>
          </a:xfrm>
          <a:prstGeom prst="rect">
            <a:avLst/>
          </a:prstGeom>
        </p:spPr>
      </p:pic>
      <p:sp>
        <p:nvSpPr>
          <p:cNvPr id="22" name="Zástupný symbol pro obsah 2">
            <a:extLst>
              <a:ext uri="{FF2B5EF4-FFF2-40B4-BE49-F238E27FC236}">
                <a16:creationId xmlns:a16="http://schemas.microsoft.com/office/drawing/2014/main" id="{D190FD64-A76F-4F12-AFD0-441C634793FB}"/>
              </a:ext>
            </a:extLst>
          </p:cNvPr>
          <p:cNvSpPr txBox="1">
            <a:spLocks/>
          </p:cNvSpPr>
          <p:nvPr/>
        </p:nvSpPr>
        <p:spPr>
          <a:xfrm>
            <a:off x="861171" y="3307268"/>
            <a:ext cx="4568229" cy="65782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smtClean="0"/>
              <a:t>Nonsegmented</a:t>
            </a:r>
            <a:r>
              <a:rPr lang="cs-CZ" sz="1600" dirty="0" smtClean="0"/>
              <a:t> </a:t>
            </a:r>
            <a:r>
              <a:rPr lang="cs-CZ" sz="1600" dirty="0" err="1" smtClean="0"/>
              <a:t>cranial</a:t>
            </a:r>
            <a:r>
              <a:rPr lang="cs-CZ" sz="1600" dirty="0" smtClean="0"/>
              <a:t> mesoderm</a:t>
            </a:r>
            <a:endParaRPr lang="cs-CZ" sz="1600" dirty="0"/>
          </a:p>
          <a:p>
            <a:pPr lvl="1">
              <a:buSzPct val="50000"/>
              <a:buFont typeface="Courier New" panose="02070309020205020404" pitchFamily="49" charset="0"/>
              <a:buChar char="o"/>
            </a:pPr>
            <a:r>
              <a:rPr lang="cs-CZ" sz="1400" b="1" dirty="0" err="1" smtClean="0"/>
              <a:t>Muscle</a:t>
            </a:r>
            <a:r>
              <a:rPr lang="cs-CZ" sz="1400" b="1" dirty="0" smtClean="0"/>
              <a:t> </a:t>
            </a:r>
            <a:r>
              <a:rPr lang="cs-CZ" sz="1400" b="1" dirty="0" err="1" smtClean="0"/>
              <a:t>cells</a:t>
            </a:r>
            <a:endParaRPr lang="cs-CZ" sz="1400" b="1" dirty="0"/>
          </a:p>
        </p:txBody>
      </p:sp>
      <p:sp>
        <p:nvSpPr>
          <p:cNvPr id="23" name="Zástupný symbol pro obsah 2">
            <a:extLst>
              <a:ext uri="{FF2B5EF4-FFF2-40B4-BE49-F238E27FC236}">
                <a16:creationId xmlns:a16="http://schemas.microsoft.com/office/drawing/2014/main" id="{FDD62DF3-609D-46FC-BA86-B9B44A7F6AC2}"/>
              </a:ext>
            </a:extLst>
          </p:cNvPr>
          <p:cNvSpPr txBox="1">
            <a:spLocks/>
          </p:cNvSpPr>
          <p:nvPr/>
        </p:nvSpPr>
        <p:spPr>
          <a:xfrm>
            <a:off x="861171" y="4244958"/>
            <a:ext cx="4568229" cy="74157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smtClean="0"/>
              <a:t>Cranial</a:t>
            </a:r>
            <a:r>
              <a:rPr lang="cs-CZ" sz="1600" dirty="0" smtClean="0"/>
              <a:t> </a:t>
            </a:r>
            <a:r>
              <a:rPr lang="cs-CZ" sz="1600" dirty="0" err="1" smtClean="0"/>
              <a:t>neural</a:t>
            </a:r>
            <a:r>
              <a:rPr lang="cs-CZ" sz="1600" dirty="0" smtClean="0"/>
              <a:t> </a:t>
            </a:r>
            <a:r>
              <a:rPr lang="cs-CZ" sz="1600" dirty="0" err="1" smtClean="0"/>
              <a:t>crest</a:t>
            </a:r>
            <a:endParaRPr lang="cs-CZ" sz="1600" dirty="0"/>
          </a:p>
          <a:p>
            <a:pPr lvl="1">
              <a:buSzPct val="50000"/>
              <a:buFont typeface="Courier New" panose="02070309020205020404" pitchFamily="49" charset="0"/>
              <a:buChar char="o"/>
            </a:pPr>
            <a:r>
              <a:rPr lang="cs-CZ" sz="1400" b="1" dirty="0" err="1" smtClean="0"/>
              <a:t>Muscle</a:t>
            </a:r>
            <a:r>
              <a:rPr lang="cs-CZ" sz="1400" b="1" dirty="0" smtClean="0"/>
              <a:t> </a:t>
            </a:r>
            <a:r>
              <a:rPr lang="cs-CZ" sz="1400" b="1" dirty="0" err="1" smtClean="0"/>
              <a:t>connective</a:t>
            </a:r>
            <a:r>
              <a:rPr lang="cs-CZ" sz="1400" b="1" dirty="0" smtClean="0"/>
              <a:t> </a:t>
            </a:r>
            <a:r>
              <a:rPr lang="cs-CZ" sz="1400" b="1" dirty="0" err="1" smtClean="0"/>
              <a:t>tissue</a:t>
            </a:r>
            <a:r>
              <a:rPr lang="cs-CZ" sz="1400" b="1" dirty="0" smtClean="0"/>
              <a:t> </a:t>
            </a:r>
            <a:r>
              <a:rPr lang="cs-CZ" sz="1400" dirty="0" smtClean="0"/>
              <a:t>(</a:t>
            </a:r>
            <a:r>
              <a:rPr lang="cs-CZ" sz="1400" dirty="0" err="1" smtClean="0"/>
              <a:t>muscle</a:t>
            </a:r>
            <a:r>
              <a:rPr lang="cs-CZ" sz="1400" dirty="0" smtClean="0"/>
              <a:t> </a:t>
            </a:r>
            <a:r>
              <a:rPr lang="cs-CZ" sz="1400" dirty="0" err="1" smtClean="0"/>
              <a:t>coat</a:t>
            </a:r>
            <a:r>
              <a:rPr lang="cs-CZ" sz="1400" dirty="0" smtClean="0"/>
              <a:t>)</a:t>
            </a:r>
            <a:endParaRPr lang="cs-CZ" sz="1400" dirty="0"/>
          </a:p>
        </p:txBody>
      </p:sp>
      <p:grpSp>
        <p:nvGrpSpPr>
          <p:cNvPr id="3" name="Skupina 2">
            <a:extLst>
              <a:ext uri="{FF2B5EF4-FFF2-40B4-BE49-F238E27FC236}">
                <a16:creationId xmlns:a16="http://schemas.microsoft.com/office/drawing/2014/main" id="{44A7EF40-54E7-433F-9444-6AF4B2358312}"/>
              </a:ext>
            </a:extLst>
          </p:cNvPr>
          <p:cNvGrpSpPr/>
          <p:nvPr/>
        </p:nvGrpSpPr>
        <p:grpSpPr>
          <a:xfrm>
            <a:off x="7954543" y="3344394"/>
            <a:ext cx="3585590" cy="2893365"/>
            <a:chOff x="7954543" y="3344394"/>
            <a:chExt cx="3585590" cy="2893365"/>
          </a:xfrm>
        </p:grpSpPr>
        <p:grpSp>
          <p:nvGrpSpPr>
            <p:cNvPr id="10" name="Skupina 9">
              <a:extLst>
                <a:ext uri="{FF2B5EF4-FFF2-40B4-BE49-F238E27FC236}">
                  <a16:creationId xmlns:a16="http://schemas.microsoft.com/office/drawing/2014/main" id="{9402CAC7-27F0-455D-A6C2-D84808422ECF}"/>
                </a:ext>
              </a:extLst>
            </p:cNvPr>
            <p:cNvGrpSpPr/>
            <p:nvPr/>
          </p:nvGrpSpPr>
          <p:grpSpPr>
            <a:xfrm>
              <a:off x="7954543" y="3344394"/>
              <a:ext cx="2920417" cy="2893365"/>
              <a:chOff x="5783071" y="3319201"/>
              <a:chExt cx="2920417" cy="2893365"/>
            </a:xfrm>
          </p:grpSpPr>
          <p:sp>
            <p:nvSpPr>
              <p:cNvPr id="12" name="TextovéPole 11">
                <a:extLst>
                  <a:ext uri="{FF2B5EF4-FFF2-40B4-BE49-F238E27FC236}">
                    <a16:creationId xmlns:a16="http://schemas.microsoft.com/office/drawing/2014/main" id="{3A5F2B2B-4E3A-4FD6-8966-6967143A723A}"/>
                  </a:ext>
                </a:extLst>
              </p:cNvPr>
              <p:cNvSpPr txBox="1"/>
              <p:nvPr/>
            </p:nvSpPr>
            <p:spPr>
              <a:xfrm>
                <a:off x="5783071" y="5958650"/>
                <a:ext cx="2920417" cy="253916"/>
              </a:xfrm>
              <a:prstGeom prst="rect">
                <a:avLst/>
              </a:prstGeom>
              <a:noFill/>
            </p:spPr>
            <p:txBody>
              <a:bodyPr wrap="square" rtlCol="0">
                <a:spAutoFit/>
              </a:bodyPr>
              <a:lstStyle/>
              <a:p>
                <a:pPr algn="ctr"/>
                <a:r>
                  <a:rPr lang="cs-CZ" sz="1050" dirty="0" err="1"/>
                  <a:t>Sefton</a:t>
                </a:r>
                <a:r>
                  <a:rPr lang="cs-CZ" sz="1050" dirty="0"/>
                  <a:t> and </a:t>
                </a:r>
                <a:r>
                  <a:rPr lang="cs-CZ" sz="1050" dirty="0" err="1"/>
                  <a:t>Kardon</a:t>
                </a:r>
                <a:r>
                  <a:rPr lang="cs-CZ" sz="1050" dirty="0"/>
                  <a:t>, 2019. </a:t>
                </a:r>
                <a:r>
                  <a:rPr lang="cs-CZ" sz="1050" dirty="0" err="1"/>
                  <a:t>Curr</a:t>
                </a:r>
                <a:r>
                  <a:rPr lang="cs-CZ" sz="1050" dirty="0"/>
                  <a:t> Top </a:t>
                </a:r>
                <a:r>
                  <a:rPr lang="cs-CZ" sz="1050" dirty="0" err="1"/>
                  <a:t>Dev</a:t>
                </a:r>
                <a:r>
                  <a:rPr lang="cs-CZ" sz="1050" dirty="0"/>
                  <a:t> </a:t>
                </a:r>
                <a:r>
                  <a:rPr lang="cs-CZ" sz="1050" dirty="0" err="1"/>
                  <a:t>Biol</a:t>
                </a:r>
                <a:endParaRPr lang="cs-CZ" sz="1050" dirty="0"/>
              </a:p>
            </p:txBody>
          </p:sp>
          <p:pic>
            <p:nvPicPr>
              <p:cNvPr id="11" name="Obrázek 10">
                <a:extLst>
                  <a:ext uri="{FF2B5EF4-FFF2-40B4-BE49-F238E27FC236}">
                    <a16:creationId xmlns:a16="http://schemas.microsoft.com/office/drawing/2014/main" id="{0F8CE31B-0E36-46E8-AB4D-34FD5A51D488}"/>
                  </a:ext>
                </a:extLst>
              </p:cNvPr>
              <p:cNvPicPr>
                <a:picLocks noChangeAspect="1"/>
              </p:cNvPicPr>
              <p:nvPr/>
            </p:nvPicPr>
            <p:blipFill rotWithShape="1">
              <a:blip r:embed="rId2">
                <a:extLst>
                  <a:ext uri="{28A0092B-C50C-407E-A947-70E740481C1C}">
                    <a14:useLocalDpi xmlns:a14="http://schemas.microsoft.com/office/drawing/2010/main" val="0"/>
                  </a:ext>
                </a:extLst>
              </a:blip>
              <a:srcRect l="6548" t="51493" r="59714" b="2169"/>
              <a:stretch/>
            </p:blipFill>
            <p:spPr>
              <a:xfrm>
                <a:off x="5783071" y="3319201"/>
                <a:ext cx="1945915" cy="2555663"/>
              </a:xfrm>
              <a:prstGeom prst="rect">
                <a:avLst/>
              </a:prstGeom>
            </p:spPr>
          </p:pic>
        </p:grpSp>
        <p:cxnSp>
          <p:nvCxnSpPr>
            <p:cNvPr id="20" name="Přímá spojnice se šipkou 19">
              <a:extLst>
                <a:ext uri="{FF2B5EF4-FFF2-40B4-BE49-F238E27FC236}">
                  <a16:creationId xmlns:a16="http://schemas.microsoft.com/office/drawing/2014/main" id="{2B50659F-A6AE-4D69-930C-09B8464A8DA6}"/>
                </a:ext>
              </a:extLst>
            </p:cNvPr>
            <p:cNvCxnSpPr>
              <a:cxnSpLocks/>
            </p:cNvCxnSpPr>
            <p:nvPr/>
          </p:nvCxnSpPr>
          <p:spPr>
            <a:xfrm flipH="1">
              <a:off x="9383486" y="4299857"/>
              <a:ext cx="816428" cy="0"/>
            </a:xfrm>
            <a:prstGeom prst="straightConnector1">
              <a:avLst/>
            </a:prstGeom>
            <a:ln w="28575">
              <a:solidFill>
                <a:srgbClr val="369BD8"/>
              </a:solidFill>
              <a:tailEnd type="triangle"/>
            </a:ln>
          </p:spPr>
          <p:style>
            <a:lnRef idx="1">
              <a:schemeClr val="accent1"/>
            </a:lnRef>
            <a:fillRef idx="0">
              <a:schemeClr val="accent1"/>
            </a:fillRef>
            <a:effectRef idx="0">
              <a:schemeClr val="accent1"/>
            </a:effectRef>
            <a:fontRef idx="minor">
              <a:schemeClr val="tx1"/>
            </a:fontRef>
          </p:style>
        </p:cxnSp>
        <p:sp>
          <p:nvSpPr>
            <p:cNvPr id="17" name="TextovéPole 16">
              <a:extLst>
                <a:ext uri="{FF2B5EF4-FFF2-40B4-BE49-F238E27FC236}">
                  <a16:creationId xmlns:a16="http://schemas.microsoft.com/office/drawing/2014/main" id="{42A5E54D-8CDA-4A65-A4F1-79ED5B09D602}"/>
                </a:ext>
              </a:extLst>
            </p:cNvPr>
            <p:cNvSpPr txBox="1"/>
            <p:nvPr/>
          </p:nvSpPr>
          <p:spPr>
            <a:xfrm>
              <a:off x="10209786" y="4169571"/>
              <a:ext cx="1330347" cy="246221"/>
            </a:xfrm>
            <a:prstGeom prst="rect">
              <a:avLst/>
            </a:prstGeom>
            <a:solidFill>
              <a:schemeClr val="bg1"/>
            </a:solidFill>
            <a:ln w="28575">
              <a:solidFill>
                <a:srgbClr val="369BD8"/>
              </a:solidFill>
            </a:ln>
          </p:spPr>
          <p:txBody>
            <a:bodyPr wrap="square" rtlCol="0">
              <a:spAutoFit/>
            </a:bodyPr>
            <a:lstStyle/>
            <a:p>
              <a:pPr algn="ctr"/>
              <a:r>
                <a:rPr lang="cs-CZ" sz="1000" dirty="0" err="1" smtClean="0"/>
                <a:t>Extraocular</a:t>
              </a:r>
              <a:r>
                <a:rPr lang="cs-CZ" sz="1000" dirty="0" smtClean="0"/>
                <a:t> </a:t>
              </a:r>
              <a:r>
                <a:rPr lang="cs-CZ" sz="1000" dirty="0" err="1" smtClean="0"/>
                <a:t>muscles</a:t>
              </a:r>
              <a:endParaRPr lang="en-US" sz="1000" dirty="0"/>
            </a:p>
          </p:txBody>
        </p:sp>
      </p:grpSp>
      <p:grpSp>
        <p:nvGrpSpPr>
          <p:cNvPr id="15" name="Skupina 14">
            <a:extLst>
              <a:ext uri="{FF2B5EF4-FFF2-40B4-BE49-F238E27FC236}">
                <a16:creationId xmlns:a16="http://schemas.microsoft.com/office/drawing/2014/main" id="{C0BE0E39-9B8C-4C7B-8B78-4588ECC7E74B}"/>
              </a:ext>
            </a:extLst>
          </p:cNvPr>
          <p:cNvGrpSpPr/>
          <p:nvPr/>
        </p:nvGrpSpPr>
        <p:grpSpPr>
          <a:xfrm>
            <a:off x="5064197" y="2183024"/>
            <a:ext cx="3190315" cy="3832710"/>
            <a:chOff x="5064197" y="2183024"/>
            <a:chExt cx="3190315" cy="3832710"/>
          </a:xfrm>
        </p:grpSpPr>
        <p:grpSp>
          <p:nvGrpSpPr>
            <p:cNvPr id="7" name="Skupina 6">
              <a:extLst>
                <a:ext uri="{FF2B5EF4-FFF2-40B4-BE49-F238E27FC236}">
                  <a16:creationId xmlns:a16="http://schemas.microsoft.com/office/drawing/2014/main" id="{49FE9387-3B5E-49CF-9D20-6219BB09387F}"/>
                </a:ext>
              </a:extLst>
            </p:cNvPr>
            <p:cNvGrpSpPr/>
            <p:nvPr/>
          </p:nvGrpSpPr>
          <p:grpSpPr>
            <a:xfrm>
              <a:off x="5064197" y="2183024"/>
              <a:ext cx="2124566" cy="3832710"/>
              <a:chOff x="5124886" y="1910779"/>
              <a:chExt cx="2124566" cy="3832710"/>
            </a:xfrm>
          </p:grpSpPr>
          <p:pic>
            <p:nvPicPr>
              <p:cNvPr id="8" name="Obrázek 7">
                <a:extLst>
                  <a:ext uri="{FF2B5EF4-FFF2-40B4-BE49-F238E27FC236}">
                    <a16:creationId xmlns:a16="http://schemas.microsoft.com/office/drawing/2014/main" id="{004D6995-F452-4FA5-A024-9011884662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2407"/>
              <a:stretch/>
            </p:blipFill>
            <p:spPr>
              <a:xfrm>
                <a:off x="5490089" y="1910779"/>
                <a:ext cx="1394159" cy="3521097"/>
              </a:xfrm>
              <a:prstGeom prst="rect">
                <a:avLst/>
              </a:prstGeom>
            </p:spPr>
          </p:pic>
          <p:sp>
            <p:nvSpPr>
              <p:cNvPr id="9" name="TextovéPole 8">
                <a:extLst>
                  <a:ext uri="{FF2B5EF4-FFF2-40B4-BE49-F238E27FC236}">
                    <a16:creationId xmlns:a16="http://schemas.microsoft.com/office/drawing/2014/main" id="{38DDCF5C-F2C5-4709-9166-08C7ACAC64ED}"/>
                  </a:ext>
                </a:extLst>
              </p:cNvPr>
              <p:cNvSpPr txBox="1"/>
              <p:nvPr/>
            </p:nvSpPr>
            <p:spPr>
              <a:xfrm>
                <a:off x="5124886" y="5489573"/>
                <a:ext cx="2124566" cy="253916"/>
              </a:xfrm>
              <a:prstGeom prst="rect">
                <a:avLst/>
              </a:prstGeom>
              <a:noFill/>
            </p:spPr>
            <p:txBody>
              <a:bodyPr wrap="square" rtlCol="0">
                <a:spAutoFit/>
              </a:bodyPr>
              <a:lstStyle/>
              <a:p>
                <a:pPr algn="ctr"/>
                <a:r>
                  <a:rPr lang="cs-CZ" sz="1050" dirty="0" err="1"/>
                  <a:t>Randolph</a:t>
                </a:r>
                <a:r>
                  <a:rPr lang="cs-CZ" sz="1050" dirty="0"/>
                  <a:t> and </a:t>
                </a:r>
                <a:r>
                  <a:rPr lang="cs-CZ" sz="1050" dirty="0" err="1"/>
                  <a:t>Pavlath</a:t>
                </a:r>
                <a:r>
                  <a:rPr lang="cs-CZ" sz="1050" dirty="0"/>
                  <a:t>, 2015</a:t>
                </a:r>
              </a:p>
            </p:txBody>
          </p:sp>
        </p:grpSp>
        <p:cxnSp>
          <p:nvCxnSpPr>
            <p:cNvPr id="19" name="Přímá spojnice se šipkou 18">
              <a:extLst>
                <a:ext uri="{FF2B5EF4-FFF2-40B4-BE49-F238E27FC236}">
                  <a16:creationId xmlns:a16="http://schemas.microsoft.com/office/drawing/2014/main" id="{A79FA049-ABD6-4FDE-AF2C-E6895E2A3FD7}"/>
                </a:ext>
              </a:extLst>
            </p:cNvPr>
            <p:cNvCxnSpPr>
              <a:cxnSpLocks/>
            </p:cNvCxnSpPr>
            <p:nvPr/>
          </p:nvCxnSpPr>
          <p:spPr>
            <a:xfrm flipH="1" flipV="1">
              <a:off x="6361043" y="2567135"/>
              <a:ext cx="656534" cy="1009343"/>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1" name="TextovéPole 20">
              <a:extLst>
                <a:ext uri="{FF2B5EF4-FFF2-40B4-BE49-F238E27FC236}">
                  <a16:creationId xmlns:a16="http://schemas.microsoft.com/office/drawing/2014/main" id="{1026DF2F-1F88-46D6-8848-7C7759BD2630}"/>
                </a:ext>
              </a:extLst>
            </p:cNvPr>
            <p:cNvSpPr txBox="1"/>
            <p:nvPr/>
          </p:nvSpPr>
          <p:spPr>
            <a:xfrm>
              <a:off x="6924165" y="3429172"/>
              <a:ext cx="1330347" cy="246221"/>
            </a:xfrm>
            <a:prstGeom prst="rect">
              <a:avLst/>
            </a:prstGeom>
            <a:solidFill>
              <a:schemeClr val="bg1"/>
            </a:solidFill>
            <a:ln w="28575">
              <a:solidFill>
                <a:srgbClr val="7030A0"/>
              </a:solidFill>
            </a:ln>
          </p:spPr>
          <p:txBody>
            <a:bodyPr wrap="square" rtlCol="0">
              <a:spAutoFit/>
            </a:bodyPr>
            <a:lstStyle/>
            <a:p>
              <a:pPr algn="ctr"/>
              <a:r>
                <a:rPr lang="cs-CZ" sz="1000" dirty="0" err="1" smtClean="0"/>
                <a:t>Cranial</a:t>
              </a:r>
              <a:r>
                <a:rPr lang="cs-CZ" sz="1000" dirty="0" smtClean="0"/>
                <a:t> mesoderm</a:t>
              </a:r>
              <a:endParaRPr lang="en-US" sz="1000" dirty="0"/>
            </a:p>
          </p:txBody>
        </p:sp>
      </p:grpSp>
    </p:spTree>
    <p:extLst>
      <p:ext uri="{BB962C8B-B14F-4D97-AF65-F5344CB8AC3E}">
        <p14:creationId xmlns:p14="http://schemas.microsoft.com/office/powerpoint/2010/main" val="421562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Developmental</a:t>
            </a:r>
            <a:r>
              <a:rPr lang="cs-CZ" dirty="0" smtClean="0"/>
              <a:t> </a:t>
            </a:r>
            <a:r>
              <a:rPr lang="cs-CZ" dirty="0" err="1" smtClean="0"/>
              <a:t>defects</a:t>
            </a:r>
            <a:r>
              <a:rPr lang="cs-CZ" dirty="0" smtClean="0"/>
              <a:t> </a:t>
            </a:r>
            <a:r>
              <a:rPr lang="cs-CZ" dirty="0" err="1" smtClean="0"/>
              <a:t>of</a:t>
            </a:r>
            <a:r>
              <a:rPr lang="cs-CZ" dirty="0" smtClean="0"/>
              <a:t> </a:t>
            </a:r>
            <a:r>
              <a:rPr lang="cs-CZ" dirty="0" err="1" smtClean="0"/>
              <a:t>eye</a:t>
            </a:r>
            <a:endParaRPr lang="cs-CZ" dirty="0"/>
          </a:p>
        </p:txBody>
      </p:sp>
      <p:sp>
        <p:nvSpPr>
          <p:cNvPr id="4" name="Zástupný symbol pro zápatí 3"/>
          <p:cNvSpPr>
            <a:spLocks noGrp="1"/>
          </p:cNvSpPr>
          <p:nvPr>
            <p:ph type="ftr" sz="quarter" idx="11"/>
          </p:nvPr>
        </p:nvSpPr>
        <p:spPr/>
        <p:txBody>
          <a:bodyPr/>
          <a:lstStyle/>
          <a:p>
            <a:r>
              <a:rPr lang="cs-CZ" dirty="0"/>
              <a:t>Bi6140 </a:t>
            </a:r>
            <a:r>
              <a:rPr lang="cs-CZ" dirty="0" smtClean="0"/>
              <a:t>Embryology</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48</a:t>
            </a:fld>
            <a:endParaRPr lang="cs-CZ"/>
          </a:p>
        </p:txBody>
      </p:sp>
      <p:sp>
        <p:nvSpPr>
          <p:cNvPr id="7" name="Zástupný obsah 2">
            <a:extLst>
              <a:ext uri="{FF2B5EF4-FFF2-40B4-BE49-F238E27FC236}">
                <a16:creationId xmlns:a16="http://schemas.microsoft.com/office/drawing/2014/main" id="{0FA9FE40-ADF5-49C4-802B-EA28527262A5}"/>
              </a:ext>
            </a:extLst>
          </p:cNvPr>
          <p:cNvSpPr txBox="1">
            <a:spLocks/>
          </p:cNvSpPr>
          <p:nvPr/>
        </p:nvSpPr>
        <p:spPr>
          <a:xfrm>
            <a:off x="1097280" y="2128393"/>
            <a:ext cx="5198745" cy="145075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smtClean="0"/>
              <a:t>Microphthalmia</a:t>
            </a:r>
            <a:endParaRPr lang="cs-CZ" sz="1600" b="1" dirty="0"/>
          </a:p>
          <a:p>
            <a:pPr lvl="1">
              <a:buSzPct val="50000"/>
              <a:buFont typeface="Courier New" panose="02070309020205020404" pitchFamily="49" charset="0"/>
              <a:buChar char="o"/>
            </a:pPr>
            <a:r>
              <a:rPr lang="cs-CZ" sz="1400" dirty="0" err="1" smtClean="0"/>
              <a:t>Congenital</a:t>
            </a:r>
            <a:r>
              <a:rPr lang="cs-CZ" sz="1400" dirty="0" smtClean="0"/>
              <a:t> </a:t>
            </a:r>
            <a:r>
              <a:rPr lang="cs-CZ" sz="1400" dirty="0" err="1" smtClean="0"/>
              <a:t>eye</a:t>
            </a:r>
            <a:r>
              <a:rPr lang="cs-CZ" sz="1400" dirty="0" smtClean="0"/>
              <a:t> </a:t>
            </a:r>
            <a:r>
              <a:rPr lang="cs-CZ" sz="1400" dirty="0" err="1" smtClean="0"/>
              <a:t>defect</a:t>
            </a:r>
            <a:endParaRPr lang="cs-CZ" sz="1400" dirty="0"/>
          </a:p>
          <a:p>
            <a:pPr lvl="1">
              <a:buSzPct val="50000"/>
              <a:buFont typeface="Courier New" panose="02070309020205020404" pitchFamily="49" charset="0"/>
              <a:buChar char="o"/>
            </a:pPr>
            <a:r>
              <a:rPr lang="cs-CZ" sz="1400" dirty="0" err="1" smtClean="0"/>
              <a:t>Small</a:t>
            </a:r>
            <a:r>
              <a:rPr lang="cs-CZ" sz="1400" dirty="0" smtClean="0"/>
              <a:t> and </a:t>
            </a:r>
            <a:r>
              <a:rPr lang="cs-CZ" sz="1400" dirty="0" err="1" smtClean="0"/>
              <a:t>insufficiently</a:t>
            </a:r>
            <a:r>
              <a:rPr lang="cs-CZ" sz="1400" dirty="0" smtClean="0"/>
              <a:t> </a:t>
            </a:r>
            <a:r>
              <a:rPr lang="cs-CZ" sz="1400" dirty="0" err="1" smtClean="0"/>
              <a:t>developed</a:t>
            </a:r>
            <a:r>
              <a:rPr lang="cs-CZ" sz="1400" dirty="0" smtClean="0"/>
              <a:t> </a:t>
            </a:r>
            <a:r>
              <a:rPr lang="cs-CZ" sz="1400" dirty="0" err="1" smtClean="0"/>
              <a:t>eye</a:t>
            </a:r>
            <a:endParaRPr lang="cs-CZ" sz="1400" dirty="0"/>
          </a:p>
          <a:p>
            <a:pPr lvl="1">
              <a:buSzPct val="50000"/>
              <a:buFont typeface="Courier New" panose="02070309020205020404" pitchFamily="49" charset="0"/>
              <a:buChar char="o"/>
            </a:pPr>
            <a:r>
              <a:rPr lang="cs-CZ" sz="1400" dirty="0" err="1" smtClean="0"/>
              <a:t>Defect</a:t>
            </a:r>
            <a:r>
              <a:rPr lang="cs-CZ" sz="1400" dirty="0" smtClean="0"/>
              <a:t> in </a:t>
            </a:r>
            <a:r>
              <a:rPr lang="cs-CZ" sz="1400" dirty="0" err="1" smtClean="0"/>
              <a:t>formation</a:t>
            </a:r>
            <a:r>
              <a:rPr lang="cs-CZ" sz="1400" dirty="0" smtClean="0"/>
              <a:t> </a:t>
            </a:r>
            <a:r>
              <a:rPr lang="cs-CZ" sz="1400" dirty="0" err="1" smtClean="0"/>
              <a:t>of</a:t>
            </a:r>
            <a:r>
              <a:rPr lang="cs-CZ" sz="1400" dirty="0" smtClean="0"/>
              <a:t> </a:t>
            </a:r>
            <a:r>
              <a:rPr lang="cs-CZ" sz="1400" dirty="0" err="1" smtClean="0"/>
              <a:t>optic</a:t>
            </a:r>
            <a:r>
              <a:rPr lang="cs-CZ" sz="1400" dirty="0" smtClean="0"/>
              <a:t> </a:t>
            </a:r>
            <a:r>
              <a:rPr lang="cs-CZ" sz="1400" dirty="0" err="1" smtClean="0"/>
              <a:t>vesicle</a:t>
            </a:r>
            <a:endParaRPr lang="cs-CZ" sz="1400" dirty="0"/>
          </a:p>
          <a:p>
            <a:pPr lvl="1">
              <a:buSzPct val="50000"/>
              <a:buFont typeface="Courier New" panose="02070309020205020404" pitchFamily="49" charset="0"/>
              <a:buChar char="o"/>
            </a:pPr>
            <a:r>
              <a:rPr lang="cs-CZ" sz="1400" dirty="0" err="1" smtClean="0"/>
              <a:t>Unilateral</a:t>
            </a:r>
            <a:r>
              <a:rPr lang="cs-CZ" sz="1400" dirty="0" smtClean="0"/>
              <a:t> </a:t>
            </a:r>
            <a:r>
              <a:rPr lang="cs-CZ" sz="1400" dirty="0" err="1" smtClean="0"/>
              <a:t>or</a:t>
            </a:r>
            <a:r>
              <a:rPr lang="cs-CZ" sz="1400" dirty="0" smtClean="0"/>
              <a:t> </a:t>
            </a:r>
            <a:r>
              <a:rPr lang="cs-CZ" sz="1400" dirty="0" err="1" smtClean="0"/>
              <a:t>bilateral</a:t>
            </a:r>
            <a:endParaRPr lang="cs-CZ" sz="1000" dirty="0"/>
          </a:p>
        </p:txBody>
      </p:sp>
      <p:sp>
        <p:nvSpPr>
          <p:cNvPr id="8" name="Zástupný obsah 2">
            <a:extLst>
              <a:ext uri="{FF2B5EF4-FFF2-40B4-BE49-F238E27FC236}">
                <a16:creationId xmlns:a16="http://schemas.microsoft.com/office/drawing/2014/main" id="{7DEE292F-89F8-4ACC-8C4C-C628581EE803}"/>
              </a:ext>
            </a:extLst>
          </p:cNvPr>
          <p:cNvSpPr txBox="1">
            <a:spLocks/>
          </p:cNvSpPr>
          <p:nvPr/>
        </p:nvSpPr>
        <p:spPr>
          <a:xfrm>
            <a:off x="1086812" y="3954842"/>
            <a:ext cx="5198745" cy="165347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smtClean="0"/>
              <a:t>Anophthalmia</a:t>
            </a:r>
            <a:endParaRPr lang="cs-CZ" sz="1600" b="1" dirty="0"/>
          </a:p>
          <a:p>
            <a:pPr lvl="1">
              <a:buSzPct val="50000"/>
              <a:buFont typeface="Courier New" panose="02070309020205020404" pitchFamily="49" charset="0"/>
              <a:buChar char="o"/>
            </a:pPr>
            <a:r>
              <a:rPr lang="cs-CZ" sz="1400" dirty="0" err="1" smtClean="0"/>
              <a:t>Congenital</a:t>
            </a:r>
            <a:r>
              <a:rPr lang="cs-CZ" sz="1400" dirty="0" smtClean="0"/>
              <a:t> </a:t>
            </a:r>
            <a:r>
              <a:rPr lang="cs-CZ" sz="1400" dirty="0" err="1" smtClean="0"/>
              <a:t>eye</a:t>
            </a:r>
            <a:r>
              <a:rPr lang="cs-CZ" sz="1400" dirty="0" smtClean="0"/>
              <a:t> </a:t>
            </a:r>
            <a:r>
              <a:rPr lang="cs-CZ" sz="1400" dirty="0" err="1" smtClean="0"/>
              <a:t>defect</a:t>
            </a:r>
            <a:endParaRPr lang="cs-CZ" sz="1400" dirty="0"/>
          </a:p>
          <a:p>
            <a:pPr lvl="1">
              <a:buSzPct val="50000"/>
              <a:buFont typeface="Courier New" panose="02070309020205020404" pitchFamily="49" charset="0"/>
              <a:buChar char="o"/>
            </a:pPr>
            <a:r>
              <a:rPr lang="cs-CZ" sz="1400" dirty="0" err="1" smtClean="0"/>
              <a:t>Missing</a:t>
            </a:r>
            <a:r>
              <a:rPr lang="cs-CZ" sz="1400" dirty="0" smtClean="0"/>
              <a:t> </a:t>
            </a:r>
            <a:r>
              <a:rPr lang="cs-CZ" sz="1400" dirty="0" err="1" smtClean="0"/>
              <a:t>eye</a:t>
            </a:r>
            <a:r>
              <a:rPr lang="cs-CZ" sz="1400" dirty="0" smtClean="0"/>
              <a:t>, </a:t>
            </a:r>
            <a:r>
              <a:rPr lang="cs-CZ" sz="1400" dirty="0" err="1" smtClean="0"/>
              <a:t>ultrasound</a:t>
            </a:r>
            <a:r>
              <a:rPr lang="cs-CZ" sz="1400" dirty="0" smtClean="0"/>
              <a:t> </a:t>
            </a:r>
            <a:r>
              <a:rPr lang="cs-CZ" sz="1400" dirty="0" err="1" smtClean="0"/>
              <a:t>often</a:t>
            </a:r>
            <a:r>
              <a:rPr lang="cs-CZ" sz="1400" dirty="0" smtClean="0"/>
              <a:t> </a:t>
            </a:r>
            <a:r>
              <a:rPr lang="cs-CZ" sz="1400" dirty="0" err="1" smtClean="0"/>
              <a:t>reveals</a:t>
            </a:r>
            <a:r>
              <a:rPr lang="cs-CZ" sz="1400" dirty="0" smtClean="0"/>
              <a:t> rest </a:t>
            </a:r>
            <a:r>
              <a:rPr lang="cs-CZ" sz="1400" dirty="0" err="1" smtClean="0"/>
              <a:t>of</a:t>
            </a:r>
            <a:r>
              <a:rPr lang="cs-CZ" sz="1400" dirty="0" smtClean="0"/>
              <a:t> </a:t>
            </a:r>
            <a:r>
              <a:rPr lang="cs-CZ" sz="1400" dirty="0" err="1" smtClean="0"/>
              <a:t>the</a:t>
            </a:r>
            <a:r>
              <a:rPr lang="cs-CZ" sz="1400" dirty="0" smtClean="0"/>
              <a:t> </a:t>
            </a:r>
            <a:r>
              <a:rPr lang="cs-CZ" sz="1400" dirty="0" err="1" smtClean="0"/>
              <a:t>eye</a:t>
            </a:r>
            <a:r>
              <a:rPr lang="cs-CZ" sz="1400" dirty="0" smtClean="0"/>
              <a:t> </a:t>
            </a:r>
            <a:r>
              <a:rPr lang="cs-CZ" sz="1400" dirty="0" err="1" smtClean="0"/>
              <a:t>basis</a:t>
            </a:r>
            <a:r>
              <a:rPr lang="cs-CZ" sz="1400" dirty="0" smtClean="0"/>
              <a:t> </a:t>
            </a:r>
            <a:r>
              <a:rPr lang="cs-CZ" sz="1400" dirty="0" err="1" smtClean="0"/>
              <a:t>inside</a:t>
            </a:r>
            <a:r>
              <a:rPr lang="cs-CZ" sz="1400" dirty="0" smtClean="0"/>
              <a:t> </a:t>
            </a:r>
            <a:r>
              <a:rPr lang="cs-CZ" sz="1400" dirty="0" err="1" smtClean="0"/>
              <a:t>the</a:t>
            </a:r>
            <a:r>
              <a:rPr lang="cs-CZ" sz="1400" dirty="0" smtClean="0"/>
              <a:t> </a:t>
            </a:r>
            <a:r>
              <a:rPr lang="cs-CZ" sz="1400" dirty="0" err="1" smtClean="0"/>
              <a:t>head</a:t>
            </a:r>
            <a:endParaRPr lang="cs-CZ" sz="1400" dirty="0"/>
          </a:p>
          <a:p>
            <a:pPr lvl="1">
              <a:buSzPct val="50000"/>
              <a:buFont typeface="Courier New" panose="02070309020205020404" pitchFamily="49" charset="0"/>
              <a:buChar char="o"/>
            </a:pPr>
            <a:r>
              <a:rPr lang="cs-CZ" sz="1400" dirty="0" err="1" smtClean="0"/>
              <a:t>Defective</a:t>
            </a:r>
            <a:r>
              <a:rPr lang="cs-CZ" sz="1400" dirty="0" smtClean="0"/>
              <a:t> </a:t>
            </a:r>
            <a:r>
              <a:rPr lang="cs-CZ" sz="1400" dirty="0" err="1" smtClean="0"/>
              <a:t>formation</a:t>
            </a:r>
            <a:r>
              <a:rPr lang="cs-CZ" sz="1400" dirty="0" smtClean="0"/>
              <a:t> </a:t>
            </a:r>
            <a:r>
              <a:rPr lang="cs-CZ" sz="1400" dirty="0" err="1" smtClean="0"/>
              <a:t>of</a:t>
            </a:r>
            <a:r>
              <a:rPr lang="cs-CZ" sz="1400" dirty="0" smtClean="0"/>
              <a:t> </a:t>
            </a:r>
            <a:r>
              <a:rPr lang="cs-CZ" sz="1400" dirty="0" err="1" smtClean="0"/>
              <a:t>optic</a:t>
            </a:r>
            <a:r>
              <a:rPr lang="cs-CZ" sz="1400" dirty="0" smtClean="0"/>
              <a:t> </a:t>
            </a:r>
            <a:r>
              <a:rPr lang="cs-CZ" sz="1400" dirty="0" err="1" smtClean="0"/>
              <a:t>vesicle</a:t>
            </a:r>
            <a:endParaRPr lang="cs-CZ" sz="1400" dirty="0"/>
          </a:p>
          <a:p>
            <a:pPr lvl="1">
              <a:buSzPct val="50000"/>
              <a:buFont typeface="Courier New" panose="02070309020205020404" pitchFamily="49" charset="0"/>
              <a:buChar char="o"/>
            </a:pPr>
            <a:r>
              <a:rPr lang="cs-CZ" sz="1400" dirty="0" err="1" smtClean="0"/>
              <a:t>Unilateral</a:t>
            </a:r>
            <a:r>
              <a:rPr lang="cs-CZ" sz="1400" dirty="0" smtClean="0"/>
              <a:t> </a:t>
            </a:r>
            <a:r>
              <a:rPr lang="cs-CZ" sz="1400" dirty="0" err="1" smtClean="0"/>
              <a:t>or</a:t>
            </a:r>
            <a:r>
              <a:rPr lang="cs-CZ" sz="1400" dirty="0" smtClean="0"/>
              <a:t> </a:t>
            </a:r>
            <a:r>
              <a:rPr lang="cs-CZ" sz="1400" dirty="0" err="1" smtClean="0"/>
              <a:t>bilateral</a:t>
            </a:r>
            <a:endParaRPr lang="cs-CZ" sz="1000" dirty="0"/>
          </a:p>
        </p:txBody>
      </p:sp>
      <p:pic>
        <p:nvPicPr>
          <p:cNvPr id="9" name="Obrázek 8" descr="Obsah obrázku osoba, dítě, interiér, vysoký&#10;&#10;Popis byl vytvořen automaticky">
            <a:extLst>
              <a:ext uri="{FF2B5EF4-FFF2-40B4-BE49-F238E27FC236}">
                <a16:creationId xmlns:a16="http://schemas.microsoft.com/office/drawing/2014/main" id="{E75156C4-1CA8-4C33-8021-AF1FAE031FFF}"/>
              </a:ext>
            </a:extLst>
          </p:cNvPr>
          <p:cNvPicPr>
            <a:picLocks noChangeAspect="1"/>
          </p:cNvPicPr>
          <p:nvPr/>
        </p:nvPicPr>
        <p:blipFill rotWithShape="1">
          <a:blip r:embed="rId2">
            <a:extLst>
              <a:ext uri="{28A0092B-C50C-407E-A947-70E740481C1C}">
                <a14:useLocalDpi xmlns:a14="http://schemas.microsoft.com/office/drawing/2010/main" val="0"/>
              </a:ext>
            </a:extLst>
          </a:blip>
          <a:srcRect t="3105" b="2299"/>
          <a:stretch/>
        </p:blipFill>
        <p:spPr>
          <a:xfrm>
            <a:off x="7842229" y="3954842"/>
            <a:ext cx="2301578" cy="2263078"/>
          </a:xfrm>
          <a:prstGeom prst="rect">
            <a:avLst/>
          </a:prstGeom>
        </p:spPr>
      </p:pic>
      <p:pic>
        <p:nvPicPr>
          <p:cNvPr id="11" name="Obrázek 10" descr="Obsah obrázku osoba, zubní kartáček, mladý, štětec&#10;&#10;Popis byl vytvořen automaticky">
            <a:extLst>
              <a:ext uri="{FF2B5EF4-FFF2-40B4-BE49-F238E27FC236}">
                <a16:creationId xmlns:a16="http://schemas.microsoft.com/office/drawing/2014/main" id="{F500EBA9-462E-4FB4-9C3A-575ED08041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0720" y="1912822"/>
            <a:ext cx="3434080" cy="2053580"/>
          </a:xfrm>
          <a:prstGeom prst="rect">
            <a:avLst/>
          </a:prstGeom>
        </p:spPr>
      </p:pic>
    </p:spTree>
    <p:extLst>
      <p:ext uri="{BB962C8B-B14F-4D97-AF65-F5344CB8AC3E}">
        <p14:creationId xmlns:p14="http://schemas.microsoft.com/office/powerpoint/2010/main" val="179591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0891" y="2094310"/>
            <a:ext cx="5705420" cy="2587752"/>
          </a:xfrm>
        </p:spPr>
        <p:txBody>
          <a:bodyPr/>
          <a:lstStyle/>
          <a:p>
            <a:r>
              <a:rPr lang="cs-CZ" dirty="0" smtClean="0"/>
              <a:t>EAR</a:t>
            </a:r>
            <a:endParaRPr lang="cs-CZ" dirty="0"/>
          </a:p>
        </p:txBody>
      </p:sp>
      <p:sp>
        <p:nvSpPr>
          <p:cNvPr id="3" name="Zástupný symbol pro text 2"/>
          <p:cNvSpPr>
            <a:spLocks noGrp="1"/>
          </p:cNvSpPr>
          <p:nvPr>
            <p:ph type="body" idx="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49</a:t>
            </a:fld>
            <a:endParaRPr lang="cs-CZ"/>
          </a:p>
        </p:txBody>
      </p:sp>
      <p:pic>
        <p:nvPicPr>
          <p:cNvPr id="3074" name="Picture 2" descr="Human ear | Structure, Function, &amp; Parts | Britannic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9048" y="2382998"/>
            <a:ext cx="3726954" cy="2299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850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66800" y="317872"/>
            <a:ext cx="10058400" cy="1371600"/>
          </a:xfrm>
        </p:spPr>
        <p:txBody>
          <a:bodyPr/>
          <a:lstStyle/>
          <a:p>
            <a:r>
              <a:rPr lang="cs-CZ" dirty="0" err="1"/>
              <a:t>Nervous</a:t>
            </a:r>
            <a:r>
              <a:rPr lang="cs-CZ" dirty="0"/>
              <a:t> </a:t>
            </a:r>
            <a:r>
              <a:rPr lang="cs-CZ" dirty="0" err="1"/>
              <a:t>system</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5</a:t>
            </a:fld>
            <a:endParaRPr lang="cs-CZ"/>
          </a:p>
        </p:txBody>
      </p:sp>
      <p:sp>
        <p:nvSpPr>
          <p:cNvPr id="6" name="Zástupný obsah 2">
            <a:extLst>
              <a:ext uri="{FF2B5EF4-FFF2-40B4-BE49-F238E27FC236}">
                <a16:creationId xmlns:a16="http://schemas.microsoft.com/office/drawing/2014/main" id="{4E5D3161-1B0C-433F-991F-5E84B7E2CACE}"/>
              </a:ext>
            </a:extLst>
          </p:cNvPr>
          <p:cNvSpPr txBox="1">
            <a:spLocks/>
          </p:cNvSpPr>
          <p:nvPr/>
        </p:nvSpPr>
        <p:spPr>
          <a:xfrm>
            <a:off x="947282" y="1820274"/>
            <a:ext cx="6514011" cy="90625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Structures</a:t>
            </a:r>
            <a:r>
              <a:rPr lang="cs-CZ" sz="1600" dirty="0"/>
              <a:t> </a:t>
            </a:r>
            <a:r>
              <a:rPr lang="cs-CZ" sz="1600" dirty="0" err="1"/>
              <a:t>formed</a:t>
            </a:r>
            <a:r>
              <a:rPr lang="cs-CZ" sz="1600" dirty="0"/>
              <a:t> </a:t>
            </a:r>
            <a:r>
              <a:rPr lang="cs-CZ" sz="1600" dirty="0" err="1"/>
              <a:t>during</a:t>
            </a:r>
            <a:r>
              <a:rPr lang="cs-CZ" sz="1600" dirty="0"/>
              <a:t> </a:t>
            </a:r>
            <a:r>
              <a:rPr lang="cs-CZ" sz="1600" dirty="0" err="1"/>
              <a:t>neurulation</a:t>
            </a:r>
            <a:r>
              <a:rPr lang="cs-CZ" sz="1600" dirty="0"/>
              <a:t>:</a:t>
            </a:r>
          </a:p>
          <a:p>
            <a:pPr lvl="1">
              <a:buSzPct val="50000"/>
              <a:buFont typeface="Courier New" panose="02070309020205020404" pitchFamily="49" charset="0"/>
              <a:buChar char="o"/>
            </a:pPr>
            <a:r>
              <a:rPr lang="cs-CZ" sz="1400" b="1" dirty="0" err="1"/>
              <a:t>Neural</a:t>
            </a:r>
            <a:r>
              <a:rPr lang="cs-CZ" sz="1400" b="1" dirty="0"/>
              <a:t> tube</a:t>
            </a:r>
            <a:r>
              <a:rPr lang="cs-CZ" sz="1400" dirty="0"/>
              <a:t> – </a:t>
            </a:r>
            <a:r>
              <a:rPr lang="cs-CZ" sz="1400" dirty="0" err="1"/>
              <a:t>basis</a:t>
            </a:r>
            <a:r>
              <a:rPr lang="cs-CZ" sz="1400" dirty="0"/>
              <a:t> </a:t>
            </a:r>
            <a:r>
              <a:rPr lang="cs-CZ" sz="1400" dirty="0" err="1"/>
              <a:t>for</a:t>
            </a:r>
            <a:r>
              <a:rPr lang="cs-CZ" sz="1400" dirty="0"/>
              <a:t> </a:t>
            </a:r>
            <a:r>
              <a:rPr lang="cs-CZ" sz="1400" dirty="0" err="1"/>
              <a:t>development</a:t>
            </a:r>
            <a:r>
              <a:rPr lang="cs-CZ" sz="1400" dirty="0"/>
              <a:t> </a:t>
            </a:r>
            <a:r>
              <a:rPr lang="cs-CZ" sz="1400" dirty="0" err="1"/>
              <a:t>of</a:t>
            </a:r>
            <a:r>
              <a:rPr lang="cs-CZ" sz="1400" dirty="0"/>
              <a:t> </a:t>
            </a:r>
            <a:r>
              <a:rPr lang="cs-CZ" sz="1400" b="1" dirty="0" err="1"/>
              <a:t>central</a:t>
            </a:r>
            <a:r>
              <a:rPr lang="cs-CZ" sz="1400" b="1" dirty="0"/>
              <a:t> </a:t>
            </a:r>
            <a:r>
              <a:rPr lang="cs-CZ" sz="1400" b="1" dirty="0" err="1"/>
              <a:t>nervous</a:t>
            </a:r>
            <a:r>
              <a:rPr lang="cs-CZ" sz="1400" b="1" dirty="0"/>
              <a:t> </a:t>
            </a:r>
            <a:r>
              <a:rPr lang="cs-CZ" sz="1400" b="1" dirty="0" err="1"/>
              <a:t>system</a:t>
            </a:r>
            <a:endParaRPr lang="cs-CZ" sz="1400" b="1" dirty="0"/>
          </a:p>
          <a:p>
            <a:pPr lvl="1">
              <a:buSzPct val="50000"/>
              <a:buFont typeface="Courier New" panose="02070309020205020404" pitchFamily="49" charset="0"/>
              <a:buChar char="o"/>
            </a:pPr>
            <a:r>
              <a:rPr lang="cs-CZ" sz="1400" b="1" dirty="0" err="1"/>
              <a:t>Neural</a:t>
            </a:r>
            <a:r>
              <a:rPr lang="cs-CZ" sz="1400" b="1" dirty="0"/>
              <a:t> </a:t>
            </a:r>
            <a:r>
              <a:rPr lang="cs-CZ" sz="1400" b="1" dirty="0" err="1"/>
              <a:t>crest</a:t>
            </a:r>
            <a:r>
              <a:rPr lang="cs-CZ" sz="1400" dirty="0"/>
              <a:t> – </a:t>
            </a:r>
            <a:r>
              <a:rPr lang="cs-CZ" sz="1400" dirty="0" err="1"/>
              <a:t>basis</a:t>
            </a:r>
            <a:r>
              <a:rPr lang="cs-CZ" sz="1400" dirty="0"/>
              <a:t> </a:t>
            </a:r>
            <a:r>
              <a:rPr lang="cs-CZ" sz="1400" dirty="0" err="1"/>
              <a:t>for</a:t>
            </a:r>
            <a:r>
              <a:rPr lang="cs-CZ" sz="1400" dirty="0"/>
              <a:t> </a:t>
            </a:r>
            <a:r>
              <a:rPr lang="cs-CZ" sz="1400" dirty="0" err="1"/>
              <a:t>development</a:t>
            </a:r>
            <a:r>
              <a:rPr lang="cs-CZ" sz="1400" dirty="0"/>
              <a:t> </a:t>
            </a:r>
            <a:r>
              <a:rPr lang="cs-CZ" sz="1400" dirty="0" err="1"/>
              <a:t>of</a:t>
            </a:r>
            <a:r>
              <a:rPr lang="cs-CZ" sz="1400" dirty="0"/>
              <a:t> </a:t>
            </a:r>
            <a:r>
              <a:rPr lang="cs-CZ" sz="1400" b="1" dirty="0" err="1"/>
              <a:t>peripheral</a:t>
            </a:r>
            <a:r>
              <a:rPr lang="cs-CZ" sz="1400" b="1" dirty="0"/>
              <a:t> </a:t>
            </a:r>
            <a:r>
              <a:rPr lang="cs-CZ" sz="1400" b="1" dirty="0" err="1"/>
              <a:t>nervous</a:t>
            </a:r>
            <a:r>
              <a:rPr lang="cs-CZ" sz="1400" b="1" dirty="0"/>
              <a:t> </a:t>
            </a:r>
            <a:r>
              <a:rPr lang="cs-CZ" sz="1400" b="1" dirty="0" err="1"/>
              <a:t>system</a:t>
            </a:r>
            <a:endParaRPr lang="cs-CZ" sz="1200" b="1" dirty="0"/>
          </a:p>
        </p:txBody>
      </p:sp>
      <p:sp>
        <p:nvSpPr>
          <p:cNvPr id="7" name="Zástupný obsah 2">
            <a:extLst>
              <a:ext uri="{FF2B5EF4-FFF2-40B4-BE49-F238E27FC236}">
                <a16:creationId xmlns:a16="http://schemas.microsoft.com/office/drawing/2014/main" id="{4E5D3161-1B0C-433F-991F-5E84B7E2CACE}"/>
              </a:ext>
            </a:extLst>
          </p:cNvPr>
          <p:cNvSpPr txBox="1">
            <a:spLocks/>
          </p:cNvSpPr>
          <p:nvPr/>
        </p:nvSpPr>
        <p:spPr>
          <a:xfrm>
            <a:off x="1097280" y="3106305"/>
            <a:ext cx="5538910" cy="79573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Neural</a:t>
            </a:r>
            <a:r>
              <a:rPr lang="cs-CZ" sz="1600" dirty="0"/>
              <a:t> tube:</a:t>
            </a:r>
          </a:p>
          <a:p>
            <a:pPr lvl="1">
              <a:buSzPct val="50000"/>
              <a:buFont typeface="Courier New" panose="02070309020205020404" pitchFamily="49" charset="0"/>
              <a:buChar char="o"/>
            </a:pPr>
            <a:r>
              <a:rPr lang="cs-CZ" sz="1200" b="1" dirty="0"/>
              <a:t>brain</a:t>
            </a:r>
          </a:p>
          <a:p>
            <a:pPr lvl="1">
              <a:buSzPct val="50000"/>
              <a:buFont typeface="Courier New" panose="02070309020205020404" pitchFamily="49" charset="0"/>
              <a:buChar char="o"/>
            </a:pPr>
            <a:r>
              <a:rPr lang="cs-CZ" sz="1200" b="1" dirty="0" err="1"/>
              <a:t>Spinal</a:t>
            </a:r>
            <a:r>
              <a:rPr lang="cs-CZ" sz="1200" b="1" dirty="0"/>
              <a:t> </a:t>
            </a:r>
            <a:r>
              <a:rPr lang="cs-CZ" sz="1200" b="1" dirty="0" err="1"/>
              <a:t>cord</a:t>
            </a:r>
            <a:endParaRPr lang="cs-CZ" sz="1200" b="1" dirty="0"/>
          </a:p>
        </p:txBody>
      </p:sp>
      <p:sp>
        <p:nvSpPr>
          <p:cNvPr id="8" name="Zástupný obsah 2">
            <a:extLst>
              <a:ext uri="{FF2B5EF4-FFF2-40B4-BE49-F238E27FC236}">
                <a16:creationId xmlns:a16="http://schemas.microsoft.com/office/drawing/2014/main" id="{4E5D3161-1B0C-433F-991F-5E84B7E2CACE}"/>
              </a:ext>
            </a:extLst>
          </p:cNvPr>
          <p:cNvSpPr txBox="1">
            <a:spLocks/>
          </p:cNvSpPr>
          <p:nvPr/>
        </p:nvSpPr>
        <p:spPr>
          <a:xfrm>
            <a:off x="1097280" y="4228934"/>
            <a:ext cx="5538910" cy="98586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Neural</a:t>
            </a:r>
            <a:r>
              <a:rPr lang="cs-CZ" sz="1600" dirty="0"/>
              <a:t> </a:t>
            </a:r>
            <a:r>
              <a:rPr lang="cs-CZ" sz="1600" dirty="0" err="1"/>
              <a:t>crest</a:t>
            </a:r>
            <a:r>
              <a:rPr lang="cs-CZ" sz="1600" dirty="0"/>
              <a:t>:</a:t>
            </a:r>
          </a:p>
          <a:p>
            <a:pPr lvl="1">
              <a:buSzPct val="50000"/>
              <a:buFont typeface="Courier New" panose="02070309020205020404" pitchFamily="49" charset="0"/>
              <a:buChar char="o"/>
            </a:pPr>
            <a:r>
              <a:rPr lang="cs-CZ" sz="1200" b="1" dirty="0" err="1"/>
              <a:t>Peripheral</a:t>
            </a:r>
            <a:r>
              <a:rPr lang="cs-CZ" sz="1200" b="1" dirty="0"/>
              <a:t> </a:t>
            </a:r>
            <a:r>
              <a:rPr lang="cs-CZ" sz="1200" b="1" dirty="0" err="1"/>
              <a:t>neurons</a:t>
            </a:r>
            <a:endParaRPr lang="cs-CZ" sz="1200" b="1" dirty="0"/>
          </a:p>
          <a:p>
            <a:pPr lvl="1">
              <a:buSzPct val="50000"/>
              <a:buFont typeface="Courier New" panose="02070309020205020404" pitchFamily="49" charset="0"/>
              <a:buChar char="o"/>
            </a:pPr>
            <a:r>
              <a:rPr lang="cs-CZ" sz="1200" b="1" dirty="0" err="1"/>
              <a:t>Enteric</a:t>
            </a:r>
            <a:r>
              <a:rPr lang="cs-CZ" sz="1200" b="1" dirty="0"/>
              <a:t> </a:t>
            </a:r>
            <a:r>
              <a:rPr lang="cs-CZ" sz="1200" b="1" dirty="0" err="1"/>
              <a:t>neurons</a:t>
            </a:r>
            <a:endParaRPr lang="cs-CZ" sz="1200" b="1" dirty="0"/>
          </a:p>
          <a:p>
            <a:pPr lvl="1">
              <a:buSzPct val="50000"/>
              <a:buFont typeface="Courier New" panose="02070309020205020404" pitchFamily="49" charset="0"/>
              <a:buChar char="o"/>
            </a:pPr>
            <a:r>
              <a:rPr lang="cs-CZ" sz="1200" b="1" dirty="0" err="1"/>
              <a:t>Glial</a:t>
            </a:r>
            <a:r>
              <a:rPr lang="cs-CZ" sz="1200" b="1" dirty="0"/>
              <a:t> </a:t>
            </a:r>
            <a:r>
              <a:rPr lang="cs-CZ" sz="1200" b="1" dirty="0" err="1"/>
              <a:t>cells</a:t>
            </a:r>
            <a:endParaRPr lang="cs-CZ" sz="1200" b="1" dirty="0"/>
          </a:p>
        </p:txBody>
      </p:sp>
      <p:pic>
        <p:nvPicPr>
          <p:cNvPr id="9" name="Obrázek 8"/>
          <p:cNvPicPr>
            <a:picLocks noChangeAspect="1"/>
          </p:cNvPicPr>
          <p:nvPr/>
        </p:nvPicPr>
        <p:blipFill rotWithShape="1">
          <a:blip r:embed="rId2">
            <a:extLst>
              <a:ext uri="{28A0092B-C50C-407E-A947-70E740481C1C}">
                <a14:useLocalDpi xmlns:a14="http://schemas.microsoft.com/office/drawing/2010/main" val="0"/>
              </a:ext>
            </a:extLst>
          </a:blip>
          <a:srcRect l="31172" t="45510" r="4494" b="-1"/>
          <a:stretch/>
        </p:blipFill>
        <p:spPr>
          <a:xfrm>
            <a:off x="3395050" y="3106305"/>
            <a:ext cx="3841527" cy="2441820"/>
          </a:xfrm>
          <a:prstGeom prst="rect">
            <a:avLst/>
          </a:prstGeom>
        </p:spPr>
      </p:pic>
      <p:pic>
        <p:nvPicPr>
          <p:cNvPr id="10" name="Obrázek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1293" y="2729760"/>
            <a:ext cx="4552670" cy="3137026"/>
          </a:xfrm>
          <a:prstGeom prst="rect">
            <a:avLst/>
          </a:prstGeom>
        </p:spPr>
      </p:pic>
    </p:spTree>
    <p:extLst>
      <p:ext uri="{BB962C8B-B14F-4D97-AF65-F5344CB8AC3E}">
        <p14:creationId xmlns:p14="http://schemas.microsoft.com/office/powerpoint/2010/main" val="3003110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délník 12"/>
          <p:cNvSpPr/>
          <p:nvPr/>
        </p:nvSpPr>
        <p:spPr>
          <a:xfrm>
            <a:off x="5826034" y="1628503"/>
            <a:ext cx="5617029" cy="4679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a:extLst>
              <a:ext uri="{FF2B5EF4-FFF2-40B4-BE49-F238E27FC236}">
                <a16:creationId xmlns:a16="http://schemas.microsoft.com/office/drawing/2014/main" id="{91FDB48C-6A88-428A-99C5-635BC5C01A89}"/>
              </a:ext>
            </a:extLst>
          </p:cNvPr>
          <p:cNvSpPr>
            <a:spLocks noGrp="1"/>
          </p:cNvSpPr>
          <p:nvPr>
            <p:ph type="title"/>
          </p:nvPr>
        </p:nvSpPr>
        <p:spPr>
          <a:xfrm>
            <a:off x="861170" y="328860"/>
            <a:ext cx="10058400" cy="1371600"/>
          </a:xfrm>
        </p:spPr>
        <p:txBody>
          <a:bodyPr/>
          <a:lstStyle/>
          <a:p>
            <a:r>
              <a:rPr lang="cs-CZ" dirty="0" err="1" smtClean="0"/>
              <a:t>Development</a:t>
            </a:r>
            <a:r>
              <a:rPr lang="cs-CZ" dirty="0" smtClean="0"/>
              <a:t> </a:t>
            </a:r>
            <a:r>
              <a:rPr lang="cs-CZ" dirty="0" err="1" smtClean="0"/>
              <a:t>of</a:t>
            </a:r>
            <a:r>
              <a:rPr lang="cs-CZ" dirty="0" smtClean="0"/>
              <a:t> </a:t>
            </a:r>
            <a:r>
              <a:rPr lang="cs-CZ" dirty="0" err="1" smtClean="0"/>
              <a:t>ear</a:t>
            </a:r>
            <a:endParaRPr lang="en-US" dirty="0"/>
          </a:p>
        </p:txBody>
      </p:sp>
      <p:sp>
        <p:nvSpPr>
          <p:cNvPr id="5" name="Zástupný symbol pro číslo snímku 4">
            <a:extLst>
              <a:ext uri="{FF2B5EF4-FFF2-40B4-BE49-F238E27FC236}">
                <a16:creationId xmlns:a16="http://schemas.microsoft.com/office/drawing/2014/main" id="{92F4569B-64FA-44D3-A949-407A80A7765F}"/>
              </a:ext>
            </a:extLst>
          </p:cNvPr>
          <p:cNvSpPr>
            <a:spLocks noGrp="1"/>
          </p:cNvSpPr>
          <p:nvPr>
            <p:ph type="sldNum" sz="quarter" idx="12"/>
          </p:nvPr>
        </p:nvSpPr>
        <p:spPr/>
        <p:txBody>
          <a:bodyPr/>
          <a:lstStyle/>
          <a:p>
            <a:fld id="{452BC3EA-E2EC-40AA-BF67-C4C476FA0C99}" type="slidenum">
              <a:rPr lang="cs-CZ" smtClean="0"/>
              <a:t>50</a:t>
            </a:fld>
            <a:endParaRPr lang="cs-CZ"/>
          </a:p>
        </p:txBody>
      </p:sp>
      <p:sp>
        <p:nvSpPr>
          <p:cNvPr id="6" name="Zástupný symbol pro obsah 2">
            <a:extLst>
              <a:ext uri="{FF2B5EF4-FFF2-40B4-BE49-F238E27FC236}">
                <a16:creationId xmlns:a16="http://schemas.microsoft.com/office/drawing/2014/main" id="{1DF70B94-C71E-4466-BE5F-53B70AE4EEF1}"/>
              </a:ext>
            </a:extLst>
          </p:cNvPr>
          <p:cNvSpPr txBox="1">
            <a:spLocks/>
          </p:cNvSpPr>
          <p:nvPr/>
        </p:nvSpPr>
        <p:spPr>
          <a:xfrm>
            <a:off x="861171" y="2041638"/>
            <a:ext cx="4665869" cy="138736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smtClean="0"/>
              <a:t>Ear</a:t>
            </a:r>
            <a:r>
              <a:rPr lang="cs-CZ" sz="1600" dirty="0" smtClean="0"/>
              <a:t> </a:t>
            </a:r>
            <a:r>
              <a:rPr lang="cs-CZ" sz="1600" dirty="0" err="1" smtClean="0"/>
              <a:t>formed</a:t>
            </a:r>
            <a:r>
              <a:rPr lang="cs-CZ" sz="1600" dirty="0" smtClean="0"/>
              <a:t> </a:t>
            </a:r>
            <a:r>
              <a:rPr lang="cs-CZ" sz="1600" dirty="0" err="1" smtClean="0"/>
              <a:t>of</a:t>
            </a:r>
            <a:r>
              <a:rPr lang="cs-CZ" sz="1600" dirty="0" smtClean="0"/>
              <a:t> 3 </a:t>
            </a:r>
            <a:r>
              <a:rPr lang="cs-CZ" sz="1600" dirty="0" err="1" smtClean="0"/>
              <a:t>parts</a:t>
            </a:r>
            <a:r>
              <a:rPr lang="cs-CZ" sz="1600" dirty="0" smtClean="0"/>
              <a:t>:</a:t>
            </a:r>
            <a:endParaRPr lang="cs-CZ" sz="1600" dirty="0"/>
          </a:p>
          <a:p>
            <a:pPr lvl="1">
              <a:buSzPct val="50000"/>
              <a:buFont typeface="Courier New" panose="02070309020205020404" pitchFamily="49" charset="0"/>
              <a:buChar char="o"/>
            </a:pPr>
            <a:r>
              <a:rPr lang="cs-CZ" sz="1400" b="1" dirty="0" err="1" smtClean="0">
                <a:solidFill>
                  <a:srgbClr val="D08702"/>
                </a:solidFill>
              </a:rPr>
              <a:t>external</a:t>
            </a:r>
            <a:r>
              <a:rPr lang="cs-CZ" sz="1400" dirty="0" smtClean="0"/>
              <a:t> </a:t>
            </a:r>
            <a:r>
              <a:rPr lang="cs-CZ" sz="1400" dirty="0"/>
              <a:t>– </a:t>
            </a:r>
            <a:r>
              <a:rPr lang="cs-CZ" sz="1400" dirty="0" err="1" smtClean="0"/>
              <a:t>auricle</a:t>
            </a:r>
            <a:r>
              <a:rPr lang="cs-CZ" sz="1400" dirty="0" smtClean="0"/>
              <a:t>, </a:t>
            </a:r>
            <a:r>
              <a:rPr lang="cs-CZ" sz="1400" dirty="0" err="1" smtClean="0"/>
              <a:t>external</a:t>
            </a:r>
            <a:r>
              <a:rPr lang="cs-CZ" sz="1400" dirty="0" smtClean="0"/>
              <a:t> </a:t>
            </a:r>
            <a:r>
              <a:rPr lang="cs-CZ" sz="1400" dirty="0" err="1" smtClean="0"/>
              <a:t>canal</a:t>
            </a:r>
            <a:endParaRPr lang="cs-CZ" sz="1400" dirty="0"/>
          </a:p>
          <a:p>
            <a:pPr lvl="1">
              <a:buSzPct val="50000"/>
              <a:buFont typeface="Courier New" panose="02070309020205020404" pitchFamily="49" charset="0"/>
              <a:buChar char="o"/>
            </a:pPr>
            <a:r>
              <a:rPr lang="cs-CZ" sz="1400" b="1" dirty="0" err="1" smtClean="0">
                <a:solidFill>
                  <a:srgbClr val="FF0000"/>
                </a:solidFill>
              </a:rPr>
              <a:t>middle</a:t>
            </a:r>
            <a:r>
              <a:rPr lang="cs-CZ" sz="1400" b="1" dirty="0" smtClean="0"/>
              <a:t> </a:t>
            </a:r>
            <a:r>
              <a:rPr lang="cs-CZ" sz="1400" dirty="0"/>
              <a:t>– </a:t>
            </a:r>
            <a:r>
              <a:rPr lang="cs-CZ" sz="1400" dirty="0" err="1" smtClean="0"/>
              <a:t>middle</a:t>
            </a:r>
            <a:r>
              <a:rPr lang="cs-CZ" sz="1400" dirty="0" smtClean="0"/>
              <a:t> </a:t>
            </a:r>
            <a:r>
              <a:rPr lang="cs-CZ" sz="1400" dirty="0" err="1" smtClean="0"/>
              <a:t>ear</a:t>
            </a:r>
            <a:r>
              <a:rPr lang="cs-CZ" sz="1400" dirty="0" smtClean="0"/>
              <a:t> </a:t>
            </a:r>
            <a:r>
              <a:rPr lang="cs-CZ" sz="1400" dirty="0" err="1" smtClean="0"/>
              <a:t>cavity</a:t>
            </a:r>
            <a:r>
              <a:rPr lang="cs-CZ" sz="1400" dirty="0" smtClean="0"/>
              <a:t>, </a:t>
            </a:r>
            <a:r>
              <a:rPr lang="cs-CZ" sz="1400" dirty="0" err="1" smtClean="0"/>
              <a:t>Eustachian</a:t>
            </a:r>
            <a:r>
              <a:rPr lang="cs-CZ" sz="1400" dirty="0" smtClean="0"/>
              <a:t> tube, </a:t>
            </a:r>
            <a:r>
              <a:rPr lang="cs-CZ" sz="1400" dirty="0" err="1" smtClean="0"/>
              <a:t>bones</a:t>
            </a:r>
            <a:r>
              <a:rPr lang="cs-CZ" sz="1400" dirty="0" smtClean="0"/>
              <a:t> and </a:t>
            </a:r>
            <a:r>
              <a:rPr lang="cs-CZ" sz="1400" dirty="0" err="1" smtClean="0"/>
              <a:t>muscles</a:t>
            </a:r>
            <a:endParaRPr lang="cs-CZ" sz="1400" dirty="0"/>
          </a:p>
          <a:p>
            <a:pPr lvl="1">
              <a:buSzPct val="50000"/>
              <a:buFont typeface="Courier New" panose="02070309020205020404" pitchFamily="49" charset="0"/>
              <a:buChar char="o"/>
            </a:pPr>
            <a:r>
              <a:rPr lang="cs-CZ" sz="1400" b="1" dirty="0" err="1" smtClean="0">
                <a:solidFill>
                  <a:srgbClr val="ABABC3"/>
                </a:solidFill>
              </a:rPr>
              <a:t>inner</a:t>
            </a:r>
            <a:r>
              <a:rPr lang="cs-CZ" sz="1400" dirty="0" smtClean="0"/>
              <a:t> </a:t>
            </a:r>
            <a:r>
              <a:rPr lang="cs-CZ" sz="1400" dirty="0"/>
              <a:t>– </a:t>
            </a:r>
            <a:r>
              <a:rPr lang="cs-CZ" sz="1400" dirty="0" err="1" smtClean="0"/>
              <a:t>saccule</a:t>
            </a:r>
            <a:r>
              <a:rPr lang="cs-CZ" sz="1400" dirty="0" smtClean="0"/>
              <a:t>, </a:t>
            </a:r>
            <a:r>
              <a:rPr lang="cs-CZ" sz="1400" dirty="0" err="1" smtClean="0"/>
              <a:t>cochlea</a:t>
            </a:r>
            <a:r>
              <a:rPr lang="cs-CZ" sz="1400" dirty="0" smtClean="0"/>
              <a:t>, organ </a:t>
            </a:r>
            <a:r>
              <a:rPr lang="cs-CZ" sz="1400" dirty="0" err="1" smtClean="0"/>
              <a:t>of</a:t>
            </a:r>
            <a:r>
              <a:rPr lang="cs-CZ" sz="1400" dirty="0" smtClean="0"/>
              <a:t> Corti</a:t>
            </a:r>
            <a:endParaRPr lang="cs-CZ" sz="1400" dirty="0"/>
          </a:p>
        </p:txBody>
      </p:sp>
      <p:pic>
        <p:nvPicPr>
          <p:cNvPr id="8" name="Obrázek 7">
            <a:extLst>
              <a:ext uri="{FF2B5EF4-FFF2-40B4-BE49-F238E27FC236}">
                <a16:creationId xmlns:a16="http://schemas.microsoft.com/office/drawing/2014/main" id="{B9F721E2-315F-4267-A734-FDD6B02E4D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1933" y="1799689"/>
            <a:ext cx="3265203" cy="1956077"/>
          </a:xfrm>
          <a:prstGeom prst="rect">
            <a:avLst/>
          </a:prstGeom>
        </p:spPr>
      </p:pic>
      <p:sp>
        <p:nvSpPr>
          <p:cNvPr id="9" name="Zástupný symbol pro obsah 2">
            <a:extLst>
              <a:ext uri="{FF2B5EF4-FFF2-40B4-BE49-F238E27FC236}">
                <a16:creationId xmlns:a16="http://schemas.microsoft.com/office/drawing/2014/main" id="{39206313-D4F7-495E-ABDB-6AA67EE5F6AA}"/>
              </a:ext>
            </a:extLst>
          </p:cNvPr>
          <p:cNvSpPr txBox="1">
            <a:spLocks/>
          </p:cNvSpPr>
          <p:nvPr/>
        </p:nvSpPr>
        <p:spPr>
          <a:xfrm>
            <a:off x="861170" y="4099242"/>
            <a:ext cx="4568229" cy="138736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smtClean="0"/>
              <a:t>Ear</a:t>
            </a:r>
            <a:r>
              <a:rPr lang="cs-CZ" sz="1600" dirty="0" smtClean="0"/>
              <a:t> </a:t>
            </a:r>
            <a:r>
              <a:rPr lang="cs-CZ" sz="1600" dirty="0" err="1" smtClean="0"/>
              <a:t>basis</a:t>
            </a:r>
            <a:r>
              <a:rPr lang="cs-CZ" sz="1600" dirty="0" smtClean="0"/>
              <a:t> </a:t>
            </a:r>
            <a:r>
              <a:rPr lang="cs-CZ" sz="1600" dirty="0" err="1" smtClean="0"/>
              <a:t>develops</a:t>
            </a:r>
            <a:r>
              <a:rPr lang="cs-CZ" sz="1600" dirty="0" smtClean="0"/>
              <a:t>:</a:t>
            </a:r>
            <a:endParaRPr lang="cs-CZ" sz="1600" dirty="0"/>
          </a:p>
          <a:p>
            <a:pPr lvl="1">
              <a:buSzPct val="50000"/>
              <a:buFont typeface="Courier New" panose="02070309020205020404" pitchFamily="49" charset="0"/>
              <a:buChar char="o"/>
            </a:pPr>
            <a:r>
              <a:rPr lang="cs-CZ" sz="1400" dirty="0" smtClean="0"/>
              <a:t>in </a:t>
            </a:r>
            <a:r>
              <a:rPr lang="cs-CZ" sz="1400" b="1" dirty="0" smtClean="0"/>
              <a:t>region </a:t>
            </a:r>
            <a:r>
              <a:rPr lang="cs-CZ" sz="1400" dirty="0" err="1" smtClean="0"/>
              <a:t>of</a:t>
            </a:r>
            <a:r>
              <a:rPr lang="cs-CZ" sz="1400" b="1" dirty="0" smtClean="0"/>
              <a:t> </a:t>
            </a:r>
            <a:r>
              <a:rPr lang="cs-CZ" sz="1400" b="1" dirty="0" err="1" smtClean="0"/>
              <a:t>pharyngeal</a:t>
            </a:r>
            <a:r>
              <a:rPr lang="cs-CZ" sz="1400" b="1" dirty="0" smtClean="0"/>
              <a:t> </a:t>
            </a:r>
            <a:r>
              <a:rPr lang="cs-CZ" sz="1400" b="1" dirty="0" err="1" smtClean="0"/>
              <a:t>arches</a:t>
            </a:r>
            <a:r>
              <a:rPr lang="cs-CZ" sz="1400" b="1" dirty="0" smtClean="0"/>
              <a:t> </a:t>
            </a:r>
            <a:r>
              <a:rPr lang="cs-CZ" sz="1400" dirty="0" smtClean="0"/>
              <a:t>and</a:t>
            </a:r>
            <a:r>
              <a:rPr lang="cs-CZ" sz="1400" b="1" dirty="0" smtClean="0"/>
              <a:t> </a:t>
            </a:r>
            <a:r>
              <a:rPr lang="cs-CZ" sz="1400" b="1" dirty="0" err="1" smtClean="0"/>
              <a:t>hindbrain</a:t>
            </a:r>
            <a:endParaRPr lang="cs-CZ" sz="1400" dirty="0"/>
          </a:p>
          <a:p>
            <a:pPr lvl="1">
              <a:buSzPct val="50000"/>
              <a:buFont typeface="Courier New" panose="02070309020205020404" pitchFamily="49" charset="0"/>
              <a:buChar char="o"/>
            </a:pPr>
            <a:r>
              <a:rPr lang="cs-CZ" sz="1400" dirty="0" err="1"/>
              <a:t>f</a:t>
            </a:r>
            <a:r>
              <a:rPr lang="cs-CZ" sz="1400" dirty="0" err="1" smtClean="0"/>
              <a:t>ormation</a:t>
            </a:r>
            <a:r>
              <a:rPr lang="cs-CZ" sz="1400" dirty="0" smtClean="0"/>
              <a:t> </a:t>
            </a:r>
            <a:r>
              <a:rPr lang="cs-CZ" sz="1400" dirty="0" err="1" smtClean="0"/>
              <a:t>of</a:t>
            </a:r>
            <a:r>
              <a:rPr lang="cs-CZ" sz="1400" dirty="0" smtClean="0"/>
              <a:t> </a:t>
            </a:r>
            <a:r>
              <a:rPr lang="cs-CZ" sz="1400" b="1" dirty="0" err="1" smtClean="0"/>
              <a:t>ectodermal</a:t>
            </a:r>
            <a:r>
              <a:rPr lang="cs-CZ" sz="1400" b="1" dirty="0" smtClean="0"/>
              <a:t> </a:t>
            </a:r>
            <a:r>
              <a:rPr lang="cs-CZ" sz="1400" b="1" dirty="0" err="1" smtClean="0"/>
              <a:t>thickening</a:t>
            </a:r>
            <a:r>
              <a:rPr lang="cs-CZ" sz="1400" b="1" dirty="0" smtClean="0"/>
              <a:t> </a:t>
            </a:r>
            <a:r>
              <a:rPr lang="cs-CZ" sz="1400" dirty="0" smtClean="0"/>
              <a:t>(</a:t>
            </a:r>
            <a:r>
              <a:rPr lang="cs-CZ" sz="1400" dirty="0" err="1" smtClean="0"/>
              <a:t>ear</a:t>
            </a:r>
            <a:r>
              <a:rPr lang="cs-CZ" sz="1400" dirty="0" smtClean="0"/>
              <a:t> </a:t>
            </a:r>
            <a:r>
              <a:rPr lang="cs-CZ" sz="1400" dirty="0" err="1" smtClean="0"/>
              <a:t>placode</a:t>
            </a:r>
            <a:r>
              <a:rPr lang="cs-CZ" sz="1400" dirty="0" smtClean="0"/>
              <a:t>)</a:t>
            </a:r>
            <a:endParaRPr lang="cs-CZ" sz="1400" dirty="0"/>
          </a:p>
          <a:p>
            <a:pPr lvl="1">
              <a:buSzPct val="50000"/>
              <a:buFont typeface="Courier New" panose="02070309020205020404" pitchFamily="49" charset="0"/>
              <a:buChar char="o"/>
            </a:pPr>
            <a:r>
              <a:rPr lang="cs-CZ" sz="1400" b="1" dirty="0" err="1" smtClean="0"/>
              <a:t>placode</a:t>
            </a:r>
            <a:r>
              <a:rPr lang="cs-CZ" sz="1400" dirty="0" smtClean="0"/>
              <a:t> </a:t>
            </a:r>
            <a:r>
              <a:rPr lang="cs-CZ" sz="1400" dirty="0"/>
              <a:t>– </a:t>
            </a:r>
            <a:r>
              <a:rPr lang="cs-CZ" sz="1400" dirty="0" err="1" smtClean="0"/>
              <a:t>basis</a:t>
            </a:r>
            <a:r>
              <a:rPr lang="cs-CZ" sz="1400" dirty="0" smtClean="0"/>
              <a:t> </a:t>
            </a:r>
            <a:r>
              <a:rPr lang="cs-CZ" sz="1400" dirty="0" err="1" smtClean="0"/>
              <a:t>for</a:t>
            </a:r>
            <a:r>
              <a:rPr lang="cs-CZ" sz="1400" dirty="0" smtClean="0"/>
              <a:t> </a:t>
            </a:r>
            <a:r>
              <a:rPr lang="cs-CZ" sz="1400" dirty="0" err="1" smtClean="0"/>
              <a:t>development</a:t>
            </a:r>
            <a:r>
              <a:rPr lang="cs-CZ" sz="1400" dirty="0" smtClean="0"/>
              <a:t> </a:t>
            </a:r>
            <a:r>
              <a:rPr lang="cs-CZ" sz="1400" dirty="0" err="1" smtClean="0"/>
              <a:t>of</a:t>
            </a:r>
            <a:r>
              <a:rPr lang="cs-CZ" sz="1400" dirty="0" smtClean="0"/>
              <a:t> </a:t>
            </a:r>
            <a:r>
              <a:rPr lang="cs-CZ" sz="1400" b="1" dirty="0" err="1" smtClean="0"/>
              <a:t>inner</a:t>
            </a:r>
            <a:r>
              <a:rPr lang="cs-CZ" sz="1400" dirty="0" smtClean="0"/>
              <a:t> </a:t>
            </a:r>
            <a:r>
              <a:rPr lang="cs-CZ" sz="1400" dirty="0" err="1" smtClean="0"/>
              <a:t>ear</a:t>
            </a:r>
            <a:endParaRPr lang="cs-CZ" sz="1000" dirty="0"/>
          </a:p>
        </p:txBody>
      </p:sp>
      <p:sp>
        <p:nvSpPr>
          <p:cNvPr id="12" name="TextovéPole 11">
            <a:extLst>
              <a:ext uri="{FF2B5EF4-FFF2-40B4-BE49-F238E27FC236}">
                <a16:creationId xmlns:a16="http://schemas.microsoft.com/office/drawing/2014/main" id="{A1051A0D-171B-4BDE-AB42-D71E656B2765}"/>
              </a:ext>
            </a:extLst>
          </p:cNvPr>
          <p:cNvSpPr txBox="1"/>
          <p:nvPr/>
        </p:nvSpPr>
        <p:spPr>
          <a:xfrm>
            <a:off x="6832680" y="3786804"/>
            <a:ext cx="2407625" cy="253916"/>
          </a:xfrm>
          <a:prstGeom prst="rect">
            <a:avLst/>
          </a:prstGeom>
          <a:noFill/>
        </p:spPr>
        <p:txBody>
          <a:bodyPr wrap="square" rtlCol="0">
            <a:spAutoFit/>
          </a:bodyPr>
          <a:lstStyle/>
          <a:p>
            <a:pPr algn="ctr"/>
            <a:r>
              <a:rPr lang="cs-CZ" sz="1050" dirty="0" err="1"/>
              <a:t>Anthwal</a:t>
            </a:r>
            <a:r>
              <a:rPr lang="cs-CZ" sz="1050" dirty="0"/>
              <a:t> and Thompson, 2015. J Anat</a:t>
            </a:r>
            <a:endParaRPr lang="en-US" sz="1050" dirty="0"/>
          </a:p>
        </p:txBody>
      </p:sp>
      <p:grpSp>
        <p:nvGrpSpPr>
          <p:cNvPr id="7" name="Skupina 6">
            <a:extLst>
              <a:ext uri="{FF2B5EF4-FFF2-40B4-BE49-F238E27FC236}">
                <a16:creationId xmlns:a16="http://schemas.microsoft.com/office/drawing/2014/main" id="{4F1D26D9-701F-4FDC-B473-9E41B5E8BF18}"/>
              </a:ext>
            </a:extLst>
          </p:cNvPr>
          <p:cNvGrpSpPr/>
          <p:nvPr/>
        </p:nvGrpSpPr>
        <p:grpSpPr>
          <a:xfrm>
            <a:off x="6010006" y="4091179"/>
            <a:ext cx="2412868" cy="2127887"/>
            <a:chOff x="6044840" y="4043389"/>
            <a:chExt cx="2412868" cy="2127887"/>
          </a:xfrm>
        </p:grpSpPr>
        <p:pic>
          <p:nvPicPr>
            <p:cNvPr id="11" name="Obrázek 10">
              <a:extLst>
                <a:ext uri="{FF2B5EF4-FFF2-40B4-BE49-F238E27FC236}">
                  <a16:creationId xmlns:a16="http://schemas.microsoft.com/office/drawing/2014/main" id="{32FE2F5C-482F-4FAF-807C-A01B1DD84919}"/>
                </a:ext>
              </a:extLst>
            </p:cNvPr>
            <p:cNvPicPr>
              <a:picLocks noChangeAspect="1"/>
            </p:cNvPicPr>
            <p:nvPr/>
          </p:nvPicPr>
          <p:blipFill rotWithShape="1">
            <a:blip r:embed="rId3">
              <a:extLst>
                <a:ext uri="{28A0092B-C50C-407E-A947-70E740481C1C}">
                  <a14:useLocalDpi xmlns:a14="http://schemas.microsoft.com/office/drawing/2010/main" val="0"/>
                </a:ext>
              </a:extLst>
            </a:blip>
            <a:srcRect l="7741" t="5702" r="66199" b="54473"/>
            <a:stretch/>
          </p:blipFill>
          <p:spPr>
            <a:xfrm>
              <a:off x="6228704" y="4099242"/>
              <a:ext cx="1807788" cy="2072034"/>
            </a:xfrm>
            <a:prstGeom prst="rect">
              <a:avLst/>
            </a:prstGeom>
          </p:spPr>
        </p:pic>
        <p:sp>
          <p:nvSpPr>
            <p:cNvPr id="14" name="TextovéPole 13">
              <a:extLst>
                <a:ext uri="{FF2B5EF4-FFF2-40B4-BE49-F238E27FC236}">
                  <a16:creationId xmlns:a16="http://schemas.microsoft.com/office/drawing/2014/main" id="{33755106-7330-4C8F-BB43-65187E5A6E2E}"/>
                </a:ext>
              </a:extLst>
            </p:cNvPr>
            <p:cNvSpPr txBox="1"/>
            <p:nvPr/>
          </p:nvSpPr>
          <p:spPr>
            <a:xfrm>
              <a:off x="6579410" y="4043389"/>
              <a:ext cx="1106376" cy="206860"/>
            </a:xfrm>
            <a:prstGeom prst="rect">
              <a:avLst/>
            </a:prstGeom>
            <a:solidFill>
              <a:schemeClr val="bg1"/>
            </a:solidFill>
          </p:spPr>
          <p:txBody>
            <a:bodyPr wrap="square" rtlCol="0">
              <a:spAutoFit/>
            </a:bodyPr>
            <a:lstStyle/>
            <a:p>
              <a:pPr algn="ctr"/>
              <a:r>
                <a:rPr lang="cs-CZ" sz="700" dirty="0" smtClean="0"/>
                <a:t>Otic </a:t>
              </a:r>
              <a:r>
                <a:rPr lang="cs-CZ" sz="700" dirty="0" err="1" smtClean="0"/>
                <a:t>placode</a:t>
              </a:r>
              <a:endParaRPr lang="en-US" sz="700" dirty="0"/>
            </a:p>
          </p:txBody>
        </p:sp>
        <p:sp>
          <p:nvSpPr>
            <p:cNvPr id="15" name="TextovéPole 14">
              <a:extLst>
                <a:ext uri="{FF2B5EF4-FFF2-40B4-BE49-F238E27FC236}">
                  <a16:creationId xmlns:a16="http://schemas.microsoft.com/office/drawing/2014/main" id="{B5D83539-FDC5-4ADF-B8CA-87AD7ACEEBCD}"/>
                </a:ext>
              </a:extLst>
            </p:cNvPr>
            <p:cNvSpPr txBox="1"/>
            <p:nvPr/>
          </p:nvSpPr>
          <p:spPr>
            <a:xfrm>
              <a:off x="7435633" y="4246747"/>
              <a:ext cx="1022075" cy="200055"/>
            </a:xfrm>
            <a:prstGeom prst="rect">
              <a:avLst/>
            </a:prstGeom>
            <a:solidFill>
              <a:schemeClr val="bg1"/>
            </a:solidFill>
          </p:spPr>
          <p:txBody>
            <a:bodyPr wrap="square" rtlCol="0">
              <a:spAutoFit/>
            </a:bodyPr>
            <a:lstStyle/>
            <a:p>
              <a:pPr algn="ctr"/>
              <a:r>
                <a:rPr lang="cs-CZ" sz="700" dirty="0" err="1" smtClean="0"/>
                <a:t>Pharyngeal</a:t>
              </a:r>
              <a:r>
                <a:rPr lang="cs-CZ" sz="700" dirty="0" smtClean="0"/>
                <a:t> </a:t>
              </a:r>
              <a:r>
                <a:rPr lang="cs-CZ" sz="700" dirty="0" err="1" smtClean="0"/>
                <a:t>arches</a:t>
              </a:r>
              <a:endParaRPr lang="en-US" sz="700" dirty="0"/>
            </a:p>
          </p:txBody>
        </p:sp>
        <p:sp>
          <p:nvSpPr>
            <p:cNvPr id="3" name="Obdélník 2">
              <a:extLst>
                <a:ext uri="{FF2B5EF4-FFF2-40B4-BE49-F238E27FC236}">
                  <a16:creationId xmlns:a16="http://schemas.microsoft.com/office/drawing/2014/main" id="{4FCC2317-83AC-47CE-B1C7-17D47AC55517}"/>
                </a:ext>
              </a:extLst>
            </p:cNvPr>
            <p:cNvSpPr/>
            <p:nvPr/>
          </p:nvSpPr>
          <p:spPr>
            <a:xfrm>
              <a:off x="6417839" y="4935488"/>
              <a:ext cx="443241" cy="993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ovéPole 15">
              <a:extLst>
                <a:ext uri="{FF2B5EF4-FFF2-40B4-BE49-F238E27FC236}">
                  <a16:creationId xmlns:a16="http://schemas.microsoft.com/office/drawing/2014/main" id="{E4F1A4CA-73BE-430E-BF09-914F02182665}"/>
                </a:ext>
              </a:extLst>
            </p:cNvPr>
            <p:cNvSpPr txBox="1"/>
            <p:nvPr/>
          </p:nvSpPr>
          <p:spPr>
            <a:xfrm>
              <a:off x="6044840" y="4781599"/>
              <a:ext cx="556863" cy="307777"/>
            </a:xfrm>
            <a:prstGeom prst="rect">
              <a:avLst/>
            </a:prstGeom>
            <a:solidFill>
              <a:schemeClr val="bg1"/>
            </a:solidFill>
          </p:spPr>
          <p:txBody>
            <a:bodyPr wrap="square" rtlCol="0">
              <a:spAutoFit/>
            </a:bodyPr>
            <a:lstStyle/>
            <a:p>
              <a:pPr algn="ctr"/>
              <a:r>
                <a:rPr lang="cs-CZ" sz="700" dirty="0" err="1" smtClean="0"/>
                <a:t>Lens</a:t>
              </a:r>
              <a:endParaRPr lang="cs-CZ" sz="700" dirty="0"/>
            </a:p>
            <a:p>
              <a:pPr algn="ctr"/>
              <a:r>
                <a:rPr lang="cs-CZ" sz="700" dirty="0" err="1" smtClean="0"/>
                <a:t>placode</a:t>
              </a:r>
              <a:endParaRPr lang="en-US" sz="700" dirty="0"/>
            </a:p>
          </p:txBody>
        </p:sp>
      </p:grpSp>
      <p:grpSp>
        <p:nvGrpSpPr>
          <p:cNvPr id="19" name="Skupina 18">
            <a:extLst>
              <a:ext uri="{FF2B5EF4-FFF2-40B4-BE49-F238E27FC236}">
                <a16:creationId xmlns:a16="http://schemas.microsoft.com/office/drawing/2014/main" id="{ACA25294-29C7-48D7-A46F-385CEFA44F22}"/>
              </a:ext>
            </a:extLst>
          </p:cNvPr>
          <p:cNvGrpSpPr/>
          <p:nvPr/>
        </p:nvGrpSpPr>
        <p:grpSpPr>
          <a:xfrm>
            <a:off x="9083408" y="4117875"/>
            <a:ext cx="2129075" cy="1915352"/>
            <a:chOff x="9153612" y="4099242"/>
            <a:chExt cx="2129075" cy="1915352"/>
          </a:xfrm>
        </p:grpSpPr>
        <p:pic>
          <p:nvPicPr>
            <p:cNvPr id="10" name="Obrázek 9">
              <a:extLst>
                <a:ext uri="{FF2B5EF4-FFF2-40B4-BE49-F238E27FC236}">
                  <a16:creationId xmlns:a16="http://schemas.microsoft.com/office/drawing/2014/main" id="{86814C1B-4A46-47C3-AD31-8335F4486268}"/>
                </a:ext>
              </a:extLst>
            </p:cNvPr>
            <p:cNvPicPr>
              <a:picLocks noChangeAspect="1"/>
            </p:cNvPicPr>
            <p:nvPr/>
          </p:nvPicPr>
          <p:blipFill rotWithShape="1">
            <a:blip r:embed="rId3">
              <a:extLst>
                <a:ext uri="{28A0092B-C50C-407E-A947-70E740481C1C}">
                  <a14:useLocalDpi xmlns:a14="http://schemas.microsoft.com/office/drawing/2010/main" val="0"/>
                </a:ext>
              </a:extLst>
            </a:blip>
            <a:srcRect l="34107" t="5702" r="37192" b="57485"/>
            <a:stretch/>
          </p:blipFill>
          <p:spPr>
            <a:xfrm>
              <a:off x="9291667" y="4099242"/>
              <a:ext cx="1991020" cy="1915352"/>
            </a:xfrm>
            <a:prstGeom prst="rect">
              <a:avLst/>
            </a:prstGeom>
          </p:spPr>
        </p:pic>
        <p:sp>
          <p:nvSpPr>
            <p:cNvPr id="17" name="TextovéPole 16">
              <a:extLst>
                <a:ext uri="{FF2B5EF4-FFF2-40B4-BE49-F238E27FC236}">
                  <a16:creationId xmlns:a16="http://schemas.microsoft.com/office/drawing/2014/main" id="{169CCF57-35AD-4953-801C-9E6F59AB3C3B}"/>
                </a:ext>
              </a:extLst>
            </p:cNvPr>
            <p:cNvSpPr txBox="1"/>
            <p:nvPr/>
          </p:nvSpPr>
          <p:spPr>
            <a:xfrm>
              <a:off x="9673257" y="4103562"/>
              <a:ext cx="1373798" cy="200055"/>
            </a:xfrm>
            <a:prstGeom prst="rect">
              <a:avLst/>
            </a:prstGeom>
            <a:solidFill>
              <a:schemeClr val="bg1"/>
            </a:solidFill>
          </p:spPr>
          <p:txBody>
            <a:bodyPr wrap="square" rtlCol="0">
              <a:spAutoFit/>
            </a:bodyPr>
            <a:lstStyle/>
            <a:p>
              <a:pPr algn="ctr"/>
              <a:r>
                <a:rPr lang="cs-CZ" sz="700" dirty="0" err="1" smtClean="0"/>
                <a:t>Invaginating</a:t>
              </a:r>
              <a:r>
                <a:rPr lang="cs-CZ" sz="700" dirty="0" smtClean="0"/>
                <a:t> </a:t>
              </a:r>
              <a:r>
                <a:rPr lang="cs-CZ" sz="700" dirty="0" err="1" smtClean="0"/>
                <a:t>neural</a:t>
              </a:r>
              <a:r>
                <a:rPr lang="cs-CZ" sz="700" dirty="0" smtClean="0"/>
                <a:t> tube</a:t>
              </a:r>
              <a:endParaRPr lang="en-US" sz="700" dirty="0"/>
            </a:p>
          </p:txBody>
        </p:sp>
        <p:sp>
          <p:nvSpPr>
            <p:cNvPr id="18" name="TextovéPole 17">
              <a:extLst>
                <a:ext uri="{FF2B5EF4-FFF2-40B4-BE49-F238E27FC236}">
                  <a16:creationId xmlns:a16="http://schemas.microsoft.com/office/drawing/2014/main" id="{17F35821-F7AE-4302-BC3E-FD7F5454D4B5}"/>
                </a:ext>
              </a:extLst>
            </p:cNvPr>
            <p:cNvSpPr txBox="1"/>
            <p:nvPr/>
          </p:nvSpPr>
          <p:spPr>
            <a:xfrm>
              <a:off x="9153612" y="4475959"/>
              <a:ext cx="531005" cy="307777"/>
            </a:xfrm>
            <a:prstGeom prst="rect">
              <a:avLst/>
            </a:prstGeom>
            <a:solidFill>
              <a:schemeClr val="bg1"/>
            </a:solidFill>
          </p:spPr>
          <p:txBody>
            <a:bodyPr wrap="square" rtlCol="0">
              <a:spAutoFit/>
            </a:bodyPr>
            <a:lstStyle/>
            <a:p>
              <a:pPr algn="ctr"/>
              <a:r>
                <a:rPr lang="cs-CZ" sz="700" dirty="0" smtClean="0"/>
                <a:t>Otic </a:t>
              </a:r>
              <a:r>
                <a:rPr lang="cs-CZ" sz="700" dirty="0" err="1" smtClean="0"/>
                <a:t>placode</a:t>
              </a:r>
              <a:endParaRPr lang="en-US" sz="700" dirty="0"/>
            </a:p>
          </p:txBody>
        </p:sp>
      </p:grpSp>
    </p:spTree>
    <p:extLst>
      <p:ext uri="{BB962C8B-B14F-4D97-AF65-F5344CB8AC3E}">
        <p14:creationId xmlns:p14="http://schemas.microsoft.com/office/powerpoint/2010/main" val="67424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FB43220-6B1E-4636-9B83-83F73B34815E}"/>
              </a:ext>
            </a:extLst>
          </p:cNvPr>
          <p:cNvSpPr>
            <a:spLocks noGrp="1"/>
          </p:cNvSpPr>
          <p:nvPr>
            <p:ph type="title"/>
          </p:nvPr>
        </p:nvSpPr>
        <p:spPr/>
        <p:txBody>
          <a:bodyPr/>
          <a:lstStyle/>
          <a:p>
            <a:r>
              <a:rPr lang="cs-CZ" dirty="0" err="1" smtClean="0"/>
              <a:t>Development</a:t>
            </a:r>
            <a:r>
              <a:rPr lang="cs-CZ" dirty="0" smtClean="0"/>
              <a:t> </a:t>
            </a:r>
            <a:r>
              <a:rPr lang="cs-CZ" dirty="0" err="1" smtClean="0"/>
              <a:t>of</a:t>
            </a:r>
            <a:r>
              <a:rPr lang="cs-CZ" dirty="0" smtClean="0"/>
              <a:t> </a:t>
            </a:r>
            <a:r>
              <a:rPr lang="cs-CZ" dirty="0" err="1" smtClean="0"/>
              <a:t>inner</a:t>
            </a:r>
            <a:r>
              <a:rPr lang="cs-CZ" dirty="0" smtClean="0"/>
              <a:t> </a:t>
            </a:r>
            <a:r>
              <a:rPr lang="cs-CZ" dirty="0" err="1" smtClean="0"/>
              <a:t>ear</a:t>
            </a:r>
            <a:endParaRPr lang="en-US" dirty="0"/>
          </a:p>
        </p:txBody>
      </p:sp>
      <p:sp>
        <p:nvSpPr>
          <p:cNvPr id="4" name="Zástupný symbol pro zápatí 3">
            <a:extLst>
              <a:ext uri="{FF2B5EF4-FFF2-40B4-BE49-F238E27FC236}">
                <a16:creationId xmlns:a16="http://schemas.microsoft.com/office/drawing/2014/main" id="{870D2510-E7ED-4475-A211-D58E170F350A}"/>
              </a:ext>
            </a:extLst>
          </p:cNvPr>
          <p:cNvSpPr>
            <a:spLocks noGrp="1"/>
          </p:cNvSpPr>
          <p:nvPr>
            <p:ph type="ftr" sz="quarter" idx="11"/>
          </p:nvPr>
        </p:nvSpPr>
        <p:spPr/>
        <p:txBody>
          <a:bodyPr/>
          <a:lstStyle/>
          <a:p>
            <a:r>
              <a:rPr lang="cs-CZ" dirty="0"/>
              <a:t>Bi6140 </a:t>
            </a:r>
            <a:r>
              <a:rPr lang="cs-CZ" dirty="0" smtClean="0"/>
              <a:t>Embryology</a:t>
            </a:r>
            <a:endParaRPr lang="cs-CZ" dirty="0"/>
          </a:p>
        </p:txBody>
      </p:sp>
      <p:sp>
        <p:nvSpPr>
          <p:cNvPr id="5" name="Zástupný symbol pro číslo snímku 4">
            <a:extLst>
              <a:ext uri="{FF2B5EF4-FFF2-40B4-BE49-F238E27FC236}">
                <a16:creationId xmlns:a16="http://schemas.microsoft.com/office/drawing/2014/main" id="{C4C6AF0F-0A03-4011-A6BA-09D4447047D1}"/>
              </a:ext>
            </a:extLst>
          </p:cNvPr>
          <p:cNvSpPr>
            <a:spLocks noGrp="1"/>
          </p:cNvSpPr>
          <p:nvPr>
            <p:ph type="sldNum" sz="quarter" idx="12"/>
          </p:nvPr>
        </p:nvSpPr>
        <p:spPr/>
        <p:txBody>
          <a:bodyPr/>
          <a:lstStyle/>
          <a:p>
            <a:fld id="{452BC3EA-E2EC-40AA-BF67-C4C476FA0C99}" type="slidenum">
              <a:rPr lang="cs-CZ" smtClean="0"/>
              <a:t>51</a:t>
            </a:fld>
            <a:endParaRPr lang="cs-CZ"/>
          </a:p>
        </p:txBody>
      </p:sp>
      <p:sp>
        <p:nvSpPr>
          <p:cNvPr id="6" name="TextovéPole 5">
            <a:extLst>
              <a:ext uri="{FF2B5EF4-FFF2-40B4-BE49-F238E27FC236}">
                <a16:creationId xmlns:a16="http://schemas.microsoft.com/office/drawing/2014/main" id="{EE0D076C-5F79-45E0-9F08-6233999CFB2D}"/>
              </a:ext>
            </a:extLst>
          </p:cNvPr>
          <p:cNvSpPr txBox="1"/>
          <p:nvPr/>
        </p:nvSpPr>
        <p:spPr>
          <a:xfrm>
            <a:off x="7325922" y="6012246"/>
            <a:ext cx="3147567" cy="253916"/>
          </a:xfrm>
          <a:prstGeom prst="rect">
            <a:avLst/>
          </a:prstGeom>
          <a:noFill/>
        </p:spPr>
        <p:txBody>
          <a:bodyPr wrap="square" rtlCol="0">
            <a:spAutoFit/>
          </a:bodyPr>
          <a:lstStyle/>
          <a:p>
            <a:pPr algn="ctr"/>
            <a:r>
              <a:rPr lang="cs-CZ" sz="1050" dirty="0" err="1"/>
              <a:t>Moore</a:t>
            </a:r>
            <a:r>
              <a:rPr lang="cs-CZ" sz="1050" dirty="0"/>
              <a:t> and </a:t>
            </a:r>
            <a:r>
              <a:rPr lang="cs-CZ" sz="1050" dirty="0" err="1"/>
              <a:t>Persaud</a:t>
            </a:r>
            <a:r>
              <a:rPr lang="cs-CZ" sz="1050" dirty="0"/>
              <a:t>. </a:t>
            </a:r>
            <a:r>
              <a:rPr lang="cs-CZ" sz="1050" dirty="0" err="1"/>
              <a:t>The</a:t>
            </a:r>
            <a:r>
              <a:rPr lang="cs-CZ" sz="1050" dirty="0"/>
              <a:t> </a:t>
            </a:r>
            <a:r>
              <a:rPr lang="cs-CZ" sz="1050" dirty="0" err="1"/>
              <a:t>developing</a:t>
            </a:r>
            <a:r>
              <a:rPr lang="cs-CZ" sz="1050" dirty="0"/>
              <a:t> </a:t>
            </a:r>
            <a:r>
              <a:rPr lang="cs-CZ" sz="1050" dirty="0" err="1"/>
              <a:t>Human</a:t>
            </a:r>
            <a:r>
              <a:rPr lang="cs-CZ" sz="1050" dirty="0"/>
              <a:t> 8e</a:t>
            </a:r>
            <a:endParaRPr lang="en-US" sz="1050" dirty="0"/>
          </a:p>
        </p:txBody>
      </p:sp>
      <p:sp>
        <p:nvSpPr>
          <p:cNvPr id="7" name="Zástupný symbol pro obsah 2">
            <a:extLst>
              <a:ext uri="{FF2B5EF4-FFF2-40B4-BE49-F238E27FC236}">
                <a16:creationId xmlns:a16="http://schemas.microsoft.com/office/drawing/2014/main" id="{3603B3CC-8500-4ECD-8EAA-E88851E7D0DB}"/>
              </a:ext>
            </a:extLst>
          </p:cNvPr>
          <p:cNvSpPr txBox="1">
            <a:spLocks/>
          </p:cNvSpPr>
          <p:nvPr/>
        </p:nvSpPr>
        <p:spPr>
          <a:xfrm>
            <a:off x="855155" y="1894889"/>
            <a:ext cx="4568229" cy="57760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f</a:t>
            </a:r>
            <a:r>
              <a:rPr lang="cs-CZ" sz="1600" dirty="0" err="1" smtClean="0"/>
              <a:t>ormation</a:t>
            </a:r>
            <a:r>
              <a:rPr lang="cs-CZ" sz="1600" dirty="0" smtClean="0"/>
              <a:t> </a:t>
            </a:r>
            <a:r>
              <a:rPr lang="cs-CZ" sz="1600" dirty="0" err="1" smtClean="0"/>
              <a:t>of</a:t>
            </a:r>
            <a:r>
              <a:rPr lang="cs-CZ" sz="1600" dirty="0" smtClean="0"/>
              <a:t> </a:t>
            </a:r>
            <a:r>
              <a:rPr lang="cs-CZ" sz="1600" b="1" dirty="0" err="1" smtClean="0"/>
              <a:t>ectodermal</a:t>
            </a:r>
            <a:r>
              <a:rPr lang="cs-CZ" sz="1600" b="1" dirty="0" smtClean="0"/>
              <a:t> </a:t>
            </a:r>
            <a:r>
              <a:rPr lang="cs-CZ" sz="1600" b="1" dirty="0" err="1" smtClean="0"/>
              <a:t>thickening</a:t>
            </a:r>
            <a:r>
              <a:rPr lang="cs-CZ" sz="1600" b="1" dirty="0" smtClean="0"/>
              <a:t> </a:t>
            </a:r>
            <a:r>
              <a:rPr lang="cs-CZ" sz="1600" dirty="0" smtClean="0"/>
              <a:t>in </a:t>
            </a:r>
            <a:r>
              <a:rPr lang="cs-CZ" sz="1600" dirty="0" err="1" smtClean="0"/>
              <a:t>the</a:t>
            </a:r>
            <a:r>
              <a:rPr lang="cs-CZ" sz="1600" dirty="0" smtClean="0"/>
              <a:t> </a:t>
            </a:r>
            <a:r>
              <a:rPr lang="cs-CZ" sz="1600" dirty="0" err="1" smtClean="0"/>
              <a:t>hindbrain</a:t>
            </a:r>
            <a:r>
              <a:rPr lang="cs-CZ" sz="1600" dirty="0" smtClean="0"/>
              <a:t> region – </a:t>
            </a:r>
            <a:r>
              <a:rPr lang="cs-CZ" sz="1600" b="1" dirty="0" err="1" smtClean="0"/>
              <a:t>otic</a:t>
            </a:r>
            <a:r>
              <a:rPr lang="cs-CZ" sz="1600" dirty="0" smtClean="0"/>
              <a:t> </a:t>
            </a:r>
            <a:r>
              <a:rPr lang="cs-CZ" sz="1600" b="1" dirty="0" err="1" smtClean="0"/>
              <a:t>placode</a:t>
            </a:r>
            <a:endParaRPr lang="cs-CZ" sz="1200" b="1" dirty="0"/>
          </a:p>
        </p:txBody>
      </p:sp>
      <p:sp>
        <p:nvSpPr>
          <p:cNvPr id="10" name="Zástupný symbol pro obsah 2">
            <a:extLst>
              <a:ext uri="{FF2B5EF4-FFF2-40B4-BE49-F238E27FC236}">
                <a16:creationId xmlns:a16="http://schemas.microsoft.com/office/drawing/2014/main" id="{8E3C0882-91F4-4C08-8C7C-A792344BD408}"/>
              </a:ext>
            </a:extLst>
          </p:cNvPr>
          <p:cNvSpPr txBox="1">
            <a:spLocks/>
          </p:cNvSpPr>
          <p:nvPr/>
        </p:nvSpPr>
        <p:spPr>
          <a:xfrm>
            <a:off x="855155" y="2631136"/>
            <a:ext cx="4822804" cy="57760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e</a:t>
            </a:r>
            <a:r>
              <a:rPr lang="cs-CZ" sz="1600" dirty="0" err="1" smtClean="0"/>
              <a:t>pithelial</a:t>
            </a:r>
            <a:r>
              <a:rPr lang="cs-CZ" sz="1600" dirty="0" smtClean="0"/>
              <a:t> </a:t>
            </a:r>
            <a:r>
              <a:rPr lang="cs-CZ" sz="1600" b="1" dirty="0" err="1" smtClean="0"/>
              <a:t>cells</a:t>
            </a:r>
            <a:r>
              <a:rPr lang="cs-CZ" sz="1600" dirty="0" smtClean="0"/>
              <a:t> </a:t>
            </a:r>
            <a:r>
              <a:rPr lang="cs-CZ" sz="1600" dirty="0" err="1" smtClean="0"/>
              <a:t>of</a:t>
            </a:r>
            <a:r>
              <a:rPr lang="cs-CZ" sz="1600" dirty="0" smtClean="0"/>
              <a:t> </a:t>
            </a:r>
            <a:r>
              <a:rPr lang="cs-CZ" sz="1600" dirty="0" err="1" smtClean="0"/>
              <a:t>otic</a:t>
            </a:r>
            <a:r>
              <a:rPr lang="cs-CZ" sz="1600" dirty="0" smtClean="0"/>
              <a:t> </a:t>
            </a:r>
            <a:r>
              <a:rPr lang="cs-CZ" sz="1600" b="1" dirty="0" err="1" smtClean="0"/>
              <a:t>placode</a:t>
            </a:r>
            <a:r>
              <a:rPr lang="cs-CZ" sz="1600" dirty="0" smtClean="0"/>
              <a:t> start to </a:t>
            </a:r>
            <a:r>
              <a:rPr lang="cs-CZ" sz="1600" b="1" dirty="0" err="1" smtClean="0"/>
              <a:t>invaginate</a:t>
            </a:r>
            <a:r>
              <a:rPr lang="cs-CZ" sz="1600" dirty="0" smtClean="0"/>
              <a:t> to mesenchyme </a:t>
            </a:r>
            <a:r>
              <a:rPr lang="cs-CZ" sz="1600" dirty="0" err="1" smtClean="0"/>
              <a:t>around</a:t>
            </a:r>
            <a:r>
              <a:rPr lang="cs-CZ" sz="1600" dirty="0" smtClean="0"/>
              <a:t> </a:t>
            </a:r>
            <a:r>
              <a:rPr lang="cs-CZ" sz="1600" dirty="0" err="1" smtClean="0"/>
              <a:t>hindbrain</a:t>
            </a:r>
            <a:r>
              <a:rPr lang="cs-CZ" sz="1600" dirty="0" smtClean="0"/>
              <a:t> </a:t>
            </a:r>
            <a:r>
              <a:rPr lang="cs-CZ" sz="1600" dirty="0"/>
              <a:t>– </a:t>
            </a:r>
            <a:r>
              <a:rPr lang="cs-CZ" sz="1600" dirty="0" err="1" smtClean="0"/>
              <a:t>formation</a:t>
            </a:r>
            <a:r>
              <a:rPr lang="cs-CZ" sz="1600" dirty="0" smtClean="0"/>
              <a:t> </a:t>
            </a:r>
            <a:r>
              <a:rPr lang="cs-CZ" sz="1600" dirty="0" err="1" smtClean="0"/>
              <a:t>of</a:t>
            </a:r>
            <a:r>
              <a:rPr lang="cs-CZ" sz="1600" dirty="0" smtClean="0"/>
              <a:t> </a:t>
            </a:r>
            <a:r>
              <a:rPr lang="cs-CZ" sz="1600" b="1" dirty="0" err="1" smtClean="0"/>
              <a:t>otic</a:t>
            </a:r>
            <a:r>
              <a:rPr lang="cs-CZ" sz="1600" b="1" dirty="0" smtClean="0"/>
              <a:t> pit</a:t>
            </a:r>
            <a:endParaRPr lang="cs-CZ" sz="1200" b="1" dirty="0"/>
          </a:p>
        </p:txBody>
      </p:sp>
      <p:sp>
        <p:nvSpPr>
          <p:cNvPr id="11" name="Zástupný symbol pro obsah 2">
            <a:extLst>
              <a:ext uri="{FF2B5EF4-FFF2-40B4-BE49-F238E27FC236}">
                <a16:creationId xmlns:a16="http://schemas.microsoft.com/office/drawing/2014/main" id="{8C976202-A7BC-46F9-8200-DF456572858A}"/>
              </a:ext>
            </a:extLst>
          </p:cNvPr>
          <p:cNvSpPr txBox="1">
            <a:spLocks/>
          </p:cNvSpPr>
          <p:nvPr/>
        </p:nvSpPr>
        <p:spPr>
          <a:xfrm>
            <a:off x="855155" y="3378605"/>
            <a:ext cx="4822804" cy="79867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smtClean="0"/>
              <a:t>Otic pit </a:t>
            </a:r>
            <a:r>
              <a:rPr lang="cs-CZ" sz="1600" b="1" dirty="0" err="1" smtClean="0"/>
              <a:t>separates</a:t>
            </a:r>
            <a:r>
              <a:rPr lang="cs-CZ" sz="1600" dirty="0" smtClean="0"/>
              <a:t> </a:t>
            </a:r>
            <a:r>
              <a:rPr lang="cs-CZ" sz="1600" dirty="0" err="1" smtClean="0"/>
              <a:t>from</a:t>
            </a:r>
            <a:r>
              <a:rPr lang="cs-CZ" sz="1600" dirty="0" smtClean="0"/>
              <a:t> </a:t>
            </a:r>
            <a:r>
              <a:rPr lang="cs-CZ" sz="1600" dirty="0" err="1" smtClean="0"/>
              <a:t>surface</a:t>
            </a:r>
            <a:r>
              <a:rPr lang="cs-CZ" sz="1600" dirty="0" smtClean="0"/>
              <a:t> </a:t>
            </a:r>
            <a:r>
              <a:rPr lang="cs-CZ" sz="1600" dirty="0" err="1" smtClean="0"/>
              <a:t>ectoderm</a:t>
            </a:r>
            <a:r>
              <a:rPr lang="cs-CZ" sz="1600" dirty="0" smtClean="0"/>
              <a:t> </a:t>
            </a:r>
            <a:r>
              <a:rPr lang="cs-CZ" sz="1600" dirty="0"/>
              <a:t>– </a:t>
            </a:r>
            <a:r>
              <a:rPr lang="cs-CZ" sz="1600" dirty="0" err="1" smtClean="0"/>
              <a:t>formation</a:t>
            </a:r>
            <a:r>
              <a:rPr lang="cs-CZ" sz="1600" dirty="0" smtClean="0"/>
              <a:t> </a:t>
            </a:r>
            <a:r>
              <a:rPr lang="cs-CZ" sz="1600" dirty="0" err="1" smtClean="0"/>
              <a:t>of</a:t>
            </a:r>
            <a:r>
              <a:rPr lang="cs-CZ" sz="1600" dirty="0" smtClean="0"/>
              <a:t> </a:t>
            </a:r>
            <a:r>
              <a:rPr lang="cs-CZ" sz="1600" b="1" dirty="0" err="1" smtClean="0"/>
              <a:t>hollow</a:t>
            </a:r>
            <a:r>
              <a:rPr lang="cs-CZ" sz="1600" b="1" dirty="0" smtClean="0"/>
              <a:t> </a:t>
            </a:r>
            <a:r>
              <a:rPr lang="cs-CZ" sz="1600" b="1" dirty="0" err="1" smtClean="0"/>
              <a:t>structure</a:t>
            </a:r>
            <a:r>
              <a:rPr lang="cs-CZ" sz="1600" b="1" dirty="0" smtClean="0"/>
              <a:t> </a:t>
            </a:r>
            <a:r>
              <a:rPr lang="cs-CZ" sz="1600" dirty="0" err="1" smtClean="0"/>
              <a:t>lined</a:t>
            </a:r>
            <a:r>
              <a:rPr lang="cs-CZ" sz="1600" dirty="0" smtClean="0"/>
              <a:t> by </a:t>
            </a:r>
            <a:r>
              <a:rPr lang="cs-CZ" sz="1600" dirty="0" err="1" smtClean="0"/>
              <a:t>cylindrical</a:t>
            </a:r>
            <a:r>
              <a:rPr lang="cs-CZ" sz="1600" dirty="0" smtClean="0"/>
              <a:t> </a:t>
            </a:r>
            <a:r>
              <a:rPr lang="cs-CZ" sz="1600" dirty="0" err="1" smtClean="0"/>
              <a:t>epithelium</a:t>
            </a:r>
            <a:r>
              <a:rPr lang="cs-CZ" sz="1600" dirty="0" smtClean="0"/>
              <a:t> </a:t>
            </a:r>
            <a:r>
              <a:rPr lang="cs-CZ" sz="1600" dirty="0"/>
              <a:t>– </a:t>
            </a:r>
            <a:r>
              <a:rPr lang="cs-CZ" sz="1600" b="1" dirty="0" err="1" smtClean="0"/>
              <a:t>otic</a:t>
            </a:r>
            <a:r>
              <a:rPr lang="cs-CZ" sz="1600" b="1" dirty="0" smtClean="0"/>
              <a:t> </a:t>
            </a:r>
            <a:r>
              <a:rPr lang="cs-CZ" sz="1600" b="1" dirty="0" err="1" smtClean="0"/>
              <a:t>vesicle</a:t>
            </a:r>
            <a:r>
              <a:rPr lang="cs-CZ" sz="1600" dirty="0" smtClean="0"/>
              <a:t>, </a:t>
            </a:r>
            <a:r>
              <a:rPr lang="cs-CZ" sz="1600" dirty="0" err="1" smtClean="0"/>
              <a:t>cavity</a:t>
            </a:r>
            <a:r>
              <a:rPr lang="cs-CZ" sz="1600" dirty="0" smtClean="0"/>
              <a:t> </a:t>
            </a:r>
            <a:r>
              <a:rPr lang="cs-CZ" sz="1600" dirty="0" err="1" smtClean="0"/>
              <a:t>filled</a:t>
            </a:r>
            <a:r>
              <a:rPr lang="cs-CZ" sz="1600" dirty="0" smtClean="0"/>
              <a:t> </a:t>
            </a:r>
            <a:r>
              <a:rPr lang="cs-CZ" sz="1600" dirty="0" err="1" smtClean="0"/>
              <a:t>with</a:t>
            </a:r>
            <a:r>
              <a:rPr lang="cs-CZ" sz="1600" dirty="0" smtClean="0"/>
              <a:t> </a:t>
            </a:r>
            <a:r>
              <a:rPr lang="cs-CZ" sz="1600" dirty="0" err="1" smtClean="0"/>
              <a:t>endolymph</a:t>
            </a:r>
            <a:endParaRPr lang="cs-CZ" sz="1200" dirty="0"/>
          </a:p>
        </p:txBody>
      </p:sp>
      <p:sp>
        <p:nvSpPr>
          <p:cNvPr id="12" name="Zástupný symbol pro obsah 2">
            <a:extLst>
              <a:ext uri="{FF2B5EF4-FFF2-40B4-BE49-F238E27FC236}">
                <a16:creationId xmlns:a16="http://schemas.microsoft.com/office/drawing/2014/main" id="{846C0CF1-7B6E-46B7-B59D-9CDCAD70423F}"/>
              </a:ext>
            </a:extLst>
          </p:cNvPr>
          <p:cNvSpPr txBox="1">
            <a:spLocks/>
          </p:cNvSpPr>
          <p:nvPr/>
        </p:nvSpPr>
        <p:spPr>
          <a:xfrm>
            <a:off x="855155" y="4347148"/>
            <a:ext cx="4822804" cy="79867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smtClean="0"/>
              <a:t>Otic </a:t>
            </a:r>
            <a:r>
              <a:rPr lang="cs-CZ" sz="1600" b="1" dirty="0" err="1" smtClean="0"/>
              <a:t>vesicle</a:t>
            </a:r>
            <a:r>
              <a:rPr lang="cs-CZ" sz="1600" b="1" dirty="0" smtClean="0"/>
              <a:t> </a:t>
            </a:r>
            <a:r>
              <a:rPr lang="cs-CZ" sz="1600" dirty="0" err="1" smtClean="0"/>
              <a:t>localized</a:t>
            </a:r>
            <a:r>
              <a:rPr lang="cs-CZ" sz="1600" dirty="0" smtClean="0"/>
              <a:t> in region </a:t>
            </a:r>
            <a:r>
              <a:rPr lang="cs-CZ" sz="1600" dirty="0" err="1" smtClean="0"/>
              <a:t>between</a:t>
            </a:r>
            <a:r>
              <a:rPr lang="cs-CZ" sz="1600" dirty="0" smtClean="0"/>
              <a:t> </a:t>
            </a:r>
            <a:r>
              <a:rPr lang="cs-CZ" sz="1600" dirty="0" err="1" smtClean="0"/>
              <a:t>surface</a:t>
            </a:r>
            <a:r>
              <a:rPr lang="cs-CZ" sz="1600" dirty="0" smtClean="0"/>
              <a:t> </a:t>
            </a:r>
            <a:r>
              <a:rPr lang="cs-CZ" sz="1600" dirty="0" err="1" smtClean="0"/>
              <a:t>ectoderm</a:t>
            </a:r>
            <a:r>
              <a:rPr lang="cs-CZ" sz="1600" dirty="0" smtClean="0"/>
              <a:t> </a:t>
            </a:r>
            <a:r>
              <a:rPr lang="cs-CZ" sz="1600" b="1" dirty="0" err="1" smtClean="0"/>
              <a:t>covered</a:t>
            </a:r>
            <a:r>
              <a:rPr lang="cs-CZ" sz="1600" dirty="0" smtClean="0"/>
              <a:t> by </a:t>
            </a:r>
            <a:r>
              <a:rPr lang="cs-CZ" sz="1600" b="1" dirty="0" err="1" smtClean="0"/>
              <a:t>mesenchymal</a:t>
            </a:r>
            <a:r>
              <a:rPr lang="cs-CZ" sz="1600" dirty="0" smtClean="0"/>
              <a:t> </a:t>
            </a:r>
            <a:r>
              <a:rPr lang="cs-CZ" sz="1600" dirty="0" err="1" smtClean="0"/>
              <a:t>cells</a:t>
            </a:r>
            <a:r>
              <a:rPr lang="cs-CZ" sz="1600" dirty="0" smtClean="0"/>
              <a:t> – </a:t>
            </a:r>
            <a:r>
              <a:rPr lang="cs-CZ" sz="1600" b="1" dirty="0" err="1" smtClean="0"/>
              <a:t>ear</a:t>
            </a:r>
            <a:r>
              <a:rPr lang="cs-CZ" sz="1600" b="1" dirty="0" smtClean="0"/>
              <a:t> </a:t>
            </a:r>
            <a:r>
              <a:rPr lang="cs-CZ" sz="1600" b="1" dirty="0" err="1" smtClean="0"/>
              <a:t>capsule</a:t>
            </a:r>
            <a:endParaRPr lang="cs-CZ" sz="1200" b="1" dirty="0"/>
          </a:p>
        </p:txBody>
      </p:sp>
      <p:sp>
        <p:nvSpPr>
          <p:cNvPr id="13" name="Zástupný symbol pro obsah 2">
            <a:extLst>
              <a:ext uri="{FF2B5EF4-FFF2-40B4-BE49-F238E27FC236}">
                <a16:creationId xmlns:a16="http://schemas.microsoft.com/office/drawing/2014/main" id="{F24A9218-DDBF-4521-ADF7-D57D034C026C}"/>
              </a:ext>
            </a:extLst>
          </p:cNvPr>
          <p:cNvSpPr txBox="1">
            <a:spLocks/>
          </p:cNvSpPr>
          <p:nvPr/>
        </p:nvSpPr>
        <p:spPr>
          <a:xfrm>
            <a:off x="855155" y="5315691"/>
            <a:ext cx="4822804" cy="79867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s</a:t>
            </a:r>
            <a:r>
              <a:rPr lang="cs-CZ" sz="1600" b="1" dirty="0" err="1" smtClean="0"/>
              <a:t>ome</a:t>
            </a:r>
            <a:r>
              <a:rPr lang="cs-CZ" sz="1600" b="1" dirty="0" smtClean="0"/>
              <a:t> </a:t>
            </a:r>
            <a:r>
              <a:rPr lang="cs-CZ" sz="1600" b="1" dirty="0" err="1" smtClean="0"/>
              <a:t>epithelial</a:t>
            </a:r>
            <a:r>
              <a:rPr lang="cs-CZ" sz="1600" b="1" dirty="0" smtClean="0"/>
              <a:t> </a:t>
            </a:r>
            <a:r>
              <a:rPr lang="cs-CZ" sz="1600" dirty="0" err="1" smtClean="0"/>
              <a:t>cells</a:t>
            </a:r>
            <a:r>
              <a:rPr lang="cs-CZ" sz="1600" dirty="0" smtClean="0"/>
              <a:t> </a:t>
            </a:r>
            <a:r>
              <a:rPr lang="cs-CZ" sz="1600" dirty="0"/>
              <a:t>– </a:t>
            </a:r>
            <a:r>
              <a:rPr lang="cs-CZ" sz="1600" dirty="0" err="1" smtClean="0"/>
              <a:t>leave</a:t>
            </a:r>
            <a:r>
              <a:rPr lang="cs-CZ" sz="1600" dirty="0" smtClean="0"/>
              <a:t> </a:t>
            </a:r>
            <a:r>
              <a:rPr lang="cs-CZ" sz="1600" dirty="0" err="1" smtClean="0"/>
              <a:t>vesicle</a:t>
            </a:r>
            <a:r>
              <a:rPr lang="cs-CZ" sz="1600" dirty="0" smtClean="0"/>
              <a:t> and </a:t>
            </a:r>
            <a:r>
              <a:rPr lang="cs-CZ" sz="1600" b="1" dirty="0" err="1" smtClean="0"/>
              <a:t>form</a:t>
            </a:r>
            <a:r>
              <a:rPr lang="cs-CZ" sz="1600" dirty="0" smtClean="0"/>
              <a:t> sensory </a:t>
            </a:r>
            <a:r>
              <a:rPr lang="cs-CZ" sz="1600" b="1" dirty="0" smtClean="0"/>
              <a:t>ganglia</a:t>
            </a:r>
            <a:r>
              <a:rPr lang="cs-CZ" sz="1600" dirty="0" smtClean="0"/>
              <a:t> </a:t>
            </a:r>
            <a:r>
              <a:rPr lang="cs-CZ" sz="1600" dirty="0" err="1" smtClean="0"/>
              <a:t>of</a:t>
            </a:r>
            <a:r>
              <a:rPr lang="cs-CZ" sz="1600" dirty="0" smtClean="0"/>
              <a:t> </a:t>
            </a:r>
            <a:r>
              <a:rPr lang="cs-CZ" sz="1600" b="1" dirty="0"/>
              <a:t>VIII. </a:t>
            </a:r>
            <a:r>
              <a:rPr lang="cs-CZ" sz="1600" b="1" dirty="0" err="1"/>
              <a:t>c</a:t>
            </a:r>
            <a:r>
              <a:rPr lang="cs-CZ" sz="1600" b="1" dirty="0" err="1" smtClean="0"/>
              <a:t>ranial</a:t>
            </a:r>
            <a:r>
              <a:rPr lang="cs-CZ" sz="1600" b="1" dirty="0" smtClean="0"/>
              <a:t> nerve </a:t>
            </a:r>
            <a:r>
              <a:rPr lang="cs-CZ" sz="1600" dirty="0" smtClean="0"/>
              <a:t>(</a:t>
            </a:r>
            <a:r>
              <a:rPr lang="cs-CZ" sz="1600" dirty="0" err="1" smtClean="0"/>
              <a:t>vestibulocochlear</a:t>
            </a:r>
            <a:r>
              <a:rPr lang="cs-CZ" sz="1600" dirty="0" smtClean="0"/>
              <a:t>)</a:t>
            </a:r>
            <a:endParaRPr lang="cs-CZ" sz="1600" dirty="0"/>
          </a:p>
        </p:txBody>
      </p:sp>
      <p:grpSp>
        <p:nvGrpSpPr>
          <p:cNvPr id="35" name="Skupina 34">
            <a:extLst>
              <a:ext uri="{FF2B5EF4-FFF2-40B4-BE49-F238E27FC236}">
                <a16:creationId xmlns:a16="http://schemas.microsoft.com/office/drawing/2014/main" id="{E4FA17F2-E8EF-4B27-A767-CE7AAD700807}"/>
              </a:ext>
            </a:extLst>
          </p:cNvPr>
          <p:cNvGrpSpPr/>
          <p:nvPr/>
        </p:nvGrpSpPr>
        <p:grpSpPr>
          <a:xfrm>
            <a:off x="6288258" y="1876293"/>
            <a:ext cx="4967382" cy="3746415"/>
            <a:chOff x="6288258" y="1876293"/>
            <a:chExt cx="4967382" cy="3746415"/>
          </a:xfrm>
        </p:grpSpPr>
        <p:pic>
          <p:nvPicPr>
            <p:cNvPr id="9" name="Obrázek 8">
              <a:extLst>
                <a:ext uri="{FF2B5EF4-FFF2-40B4-BE49-F238E27FC236}">
                  <a16:creationId xmlns:a16="http://schemas.microsoft.com/office/drawing/2014/main" id="{06C3FDE0-C86B-44C4-9EDC-16735E68C909}"/>
                </a:ext>
              </a:extLst>
            </p:cNvPr>
            <p:cNvPicPr>
              <a:picLocks noChangeAspect="1"/>
            </p:cNvPicPr>
            <p:nvPr/>
          </p:nvPicPr>
          <p:blipFill rotWithShape="1">
            <a:blip r:embed="rId2">
              <a:extLst>
                <a:ext uri="{28A0092B-C50C-407E-A947-70E740481C1C}">
                  <a14:useLocalDpi xmlns:a14="http://schemas.microsoft.com/office/drawing/2010/main" val="0"/>
                </a:ext>
              </a:extLst>
            </a:blip>
            <a:srcRect b="2678"/>
            <a:stretch/>
          </p:blipFill>
          <p:spPr>
            <a:xfrm>
              <a:off x="6288258" y="1918332"/>
              <a:ext cx="4867422" cy="3704376"/>
            </a:xfrm>
            <a:prstGeom prst="rect">
              <a:avLst/>
            </a:prstGeom>
          </p:spPr>
        </p:pic>
        <p:sp>
          <p:nvSpPr>
            <p:cNvPr id="14" name="TextovéPole 13">
              <a:extLst>
                <a:ext uri="{FF2B5EF4-FFF2-40B4-BE49-F238E27FC236}">
                  <a16:creationId xmlns:a16="http://schemas.microsoft.com/office/drawing/2014/main" id="{44D90BA3-E98A-49E7-A162-29738E895E25}"/>
                </a:ext>
              </a:extLst>
            </p:cNvPr>
            <p:cNvSpPr txBox="1"/>
            <p:nvPr/>
          </p:nvSpPr>
          <p:spPr>
            <a:xfrm>
              <a:off x="7455461" y="1876293"/>
              <a:ext cx="735456" cy="200055"/>
            </a:xfrm>
            <a:prstGeom prst="rect">
              <a:avLst/>
            </a:prstGeom>
            <a:solidFill>
              <a:schemeClr val="bg1"/>
            </a:solidFill>
          </p:spPr>
          <p:txBody>
            <a:bodyPr wrap="square" rtlCol="0">
              <a:spAutoFit/>
            </a:bodyPr>
            <a:lstStyle/>
            <a:p>
              <a:pPr algn="ctr"/>
              <a:r>
                <a:rPr lang="cs-CZ" sz="700" dirty="0" err="1" smtClean="0"/>
                <a:t>Optic</a:t>
              </a:r>
              <a:r>
                <a:rPr lang="cs-CZ" sz="700" dirty="0" smtClean="0"/>
                <a:t> </a:t>
              </a:r>
              <a:r>
                <a:rPr lang="cs-CZ" sz="700" dirty="0" err="1" smtClean="0"/>
                <a:t>groove</a:t>
              </a:r>
              <a:endParaRPr lang="en-US" sz="700" dirty="0"/>
            </a:p>
          </p:txBody>
        </p:sp>
        <p:sp>
          <p:nvSpPr>
            <p:cNvPr id="15" name="TextovéPole 14">
              <a:extLst>
                <a:ext uri="{FF2B5EF4-FFF2-40B4-BE49-F238E27FC236}">
                  <a16:creationId xmlns:a16="http://schemas.microsoft.com/office/drawing/2014/main" id="{835BB240-5E31-4320-989F-1273679F3D0E}"/>
                </a:ext>
              </a:extLst>
            </p:cNvPr>
            <p:cNvSpPr txBox="1"/>
            <p:nvPr/>
          </p:nvSpPr>
          <p:spPr>
            <a:xfrm>
              <a:off x="7455461" y="2076348"/>
              <a:ext cx="735456" cy="200055"/>
            </a:xfrm>
            <a:prstGeom prst="rect">
              <a:avLst/>
            </a:prstGeom>
            <a:solidFill>
              <a:schemeClr val="bg1"/>
            </a:solidFill>
          </p:spPr>
          <p:txBody>
            <a:bodyPr wrap="square" rtlCol="0">
              <a:spAutoFit/>
            </a:bodyPr>
            <a:lstStyle/>
            <a:p>
              <a:pPr algn="ctr"/>
              <a:r>
                <a:rPr lang="cs-CZ" sz="700" dirty="0" err="1" smtClean="0"/>
                <a:t>Neural</a:t>
              </a:r>
              <a:r>
                <a:rPr lang="cs-CZ" sz="700" dirty="0" smtClean="0"/>
                <a:t> </a:t>
              </a:r>
              <a:r>
                <a:rPr lang="cs-CZ" sz="700" dirty="0" err="1" smtClean="0"/>
                <a:t>ridge</a:t>
              </a:r>
              <a:endParaRPr lang="en-US" sz="700" dirty="0"/>
            </a:p>
          </p:txBody>
        </p:sp>
        <p:sp>
          <p:nvSpPr>
            <p:cNvPr id="16" name="TextovéPole 15">
              <a:extLst>
                <a:ext uri="{FF2B5EF4-FFF2-40B4-BE49-F238E27FC236}">
                  <a16:creationId xmlns:a16="http://schemas.microsoft.com/office/drawing/2014/main" id="{9158376D-C240-4521-AC0D-5E6FD8CCA049}"/>
                </a:ext>
              </a:extLst>
            </p:cNvPr>
            <p:cNvSpPr txBox="1"/>
            <p:nvPr/>
          </p:nvSpPr>
          <p:spPr>
            <a:xfrm>
              <a:off x="10277228" y="1936614"/>
              <a:ext cx="735456" cy="200055"/>
            </a:xfrm>
            <a:prstGeom prst="rect">
              <a:avLst/>
            </a:prstGeom>
            <a:solidFill>
              <a:schemeClr val="bg1"/>
            </a:solidFill>
          </p:spPr>
          <p:txBody>
            <a:bodyPr wrap="square" rtlCol="0">
              <a:spAutoFit/>
            </a:bodyPr>
            <a:lstStyle/>
            <a:p>
              <a:pPr algn="ctr"/>
              <a:r>
                <a:rPr lang="cs-CZ" sz="700" dirty="0" smtClean="0"/>
                <a:t>Otic </a:t>
              </a:r>
              <a:r>
                <a:rPr lang="cs-CZ" sz="700" dirty="0" err="1" smtClean="0"/>
                <a:t>placode</a:t>
              </a:r>
              <a:endParaRPr lang="en-US" sz="700" dirty="0"/>
            </a:p>
          </p:txBody>
        </p:sp>
        <p:sp>
          <p:nvSpPr>
            <p:cNvPr id="17" name="TextovéPole 16">
              <a:extLst>
                <a:ext uri="{FF2B5EF4-FFF2-40B4-BE49-F238E27FC236}">
                  <a16:creationId xmlns:a16="http://schemas.microsoft.com/office/drawing/2014/main" id="{5BD53E7E-F008-4C8D-94EE-462CE420AA0A}"/>
                </a:ext>
              </a:extLst>
            </p:cNvPr>
            <p:cNvSpPr txBox="1"/>
            <p:nvPr/>
          </p:nvSpPr>
          <p:spPr>
            <a:xfrm>
              <a:off x="7455461" y="2633436"/>
              <a:ext cx="735456" cy="200055"/>
            </a:xfrm>
            <a:prstGeom prst="rect">
              <a:avLst/>
            </a:prstGeom>
            <a:solidFill>
              <a:schemeClr val="bg1"/>
            </a:solidFill>
          </p:spPr>
          <p:txBody>
            <a:bodyPr wrap="square" rtlCol="0">
              <a:spAutoFit/>
            </a:bodyPr>
            <a:lstStyle/>
            <a:p>
              <a:pPr algn="ctr"/>
              <a:r>
                <a:rPr lang="cs-CZ" sz="700" dirty="0" smtClean="0"/>
                <a:t>Otic </a:t>
              </a:r>
              <a:r>
                <a:rPr lang="cs-CZ" sz="700" dirty="0" err="1" smtClean="0"/>
                <a:t>placode</a:t>
              </a:r>
              <a:endParaRPr lang="en-US" sz="700" dirty="0"/>
            </a:p>
          </p:txBody>
        </p:sp>
        <p:sp>
          <p:nvSpPr>
            <p:cNvPr id="18" name="TextovéPole 17">
              <a:extLst>
                <a:ext uri="{FF2B5EF4-FFF2-40B4-BE49-F238E27FC236}">
                  <a16:creationId xmlns:a16="http://schemas.microsoft.com/office/drawing/2014/main" id="{E8EA6DF5-21F8-437C-BF18-2FF1DAF2DCB9}"/>
                </a:ext>
              </a:extLst>
            </p:cNvPr>
            <p:cNvSpPr txBox="1"/>
            <p:nvPr/>
          </p:nvSpPr>
          <p:spPr>
            <a:xfrm>
              <a:off x="7321529" y="2397588"/>
              <a:ext cx="735456" cy="200055"/>
            </a:xfrm>
            <a:prstGeom prst="rect">
              <a:avLst/>
            </a:prstGeom>
            <a:solidFill>
              <a:schemeClr val="bg1"/>
            </a:solidFill>
          </p:spPr>
          <p:txBody>
            <a:bodyPr wrap="square" rtlCol="0">
              <a:spAutoFit/>
            </a:bodyPr>
            <a:lstStyle/>
            <a:p>
              <a:pPr algn="ctr"/>
              <a:r>
                <a:rPr lang="cs-CZ" sz="700" dirty="0" err="1" smtClean="0"/>
                <a:t>section</a:t>
              </a:r>
              <a:endParaRPr lang="en-US" sz="700" dirty="0"/>
            </a:p>
          </p:txBody>
        </p:sp>
        <p:cxnSp>
          <p:nvCxnSpPr>
            <p:cNvPr id="8" name="Přímá spojnice se šipkou 7">
              <a:extLst>
                <a:ext uri="{FF2B5EF4-FFF2-40B4-BE49-F238E27FC236}">
                  <a16:creationId xmlns:a16="http://schemas.microsoft.com/office/drawing/2014/main" id="{3C2045B8-AB99-45B5-966F-B28AB7204058}"/>
                </a:ext>
              </a:extLst>
            </p:cNvPr>
            <p:cNvCxnSpPr/>
            <p:nvPr/>
          </p:nvCxnSpPr>
          <p:spPr>
            <a:xfrm>
              <a:off x="8246639" y="2472489"/>
              <a:ext cx="516834" cy="0"/>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Přímá spojnice se šipkou 18">
              <a:extLst>
                <a:ext uri="{FF2B5EF4-FFF2-40B4-BE49-F238E27FC236}">
                  <a16:creationId xmlns:a16="http://schemas.microsoft.com/office/drawing/2014/main" id="{2D5D0A0E-43D9-469C-BC31-E33F46D1153F}"/>
                </a:ext>
              </a:extLst>
            </p:cNvPr>
            <p:cNvCxnSpPr/>
            <p:nvPr/>
          </p:nvCxnSpPr>
          <p:spPr>
            <a:xfrm>
              <a:off x="8177212" y="3914136"/>
              <a:ext cx="516834" cy="0"/>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Přímá spojnice se šipkou 19">
              <a:extLst>
                <a:ext uri="{FF2B5EF4-FFF2-40B4-BE49-F238E27FC236}">
                  <a16:creationId xmlns:a16="http://schemas.microsoft.com/office/drawing/2014/main" id="{E9FF561E-2867-4891-A6C7-3FCB52957C4D}"/>
                </a:ext>
              </a:extLst>
            </p:cNvPr>
            <p:cNvCxnSpPr/>
            <p:nvPr/>
          </p:nvCxnSpPr>
          <p:spPr>
            <a:xfrm>
              <a:off x="8341297" y="5247873"/>
              <a:ext cx="516834" cy="0"/>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1" name="TextovéPole 20">
              <a:extLst>
                <a:ext uri="{FF2B5EF4-FFF2-40B4-BE49-F238E27FC236}">
                  <a16:creationId xmlns:a16="http://schemas.microsoft.com/office/drawing/2014/main" id="{17ECBD4F-607C-4A85-B7B1-8E8672845647}"/>
                </a:ext>
              </a:extLst>
            </p:cNvPr>
            <p:cNvSpPr txBox="1"/>
            <p:nvPr/>
          </p:nvSpPr>
          <p:spPr>
            <a:xfrm>
              <a:off x="10289723" y="2154951"/>
              <a:ext cx="865957" cy="200055"/>
            </a:xfrm>
            <a:prstGeom prst="rect">
              <a:avLst/>
            </a:prstGeom>
            <a:solidFill>
              <a:schemeClr val="bg1"/>
            </a:solidFill>
          </p:spPr>
          <p:txBody>
            <a:bodyPr wrap="square" rtlCol="0">
              <a:spAutoFit/>
            </a:bodyPr>
            <a:lstStyle/>
            <a:p>
              <a:pPr algn="ctr"/>
              <a:r>
                <a:rPr lang="cs-CZ" sz="700" dirty="0" err="1" smtClean="0"/>
                <a:t>hindbrain</a:t>
              </a:r>
              <a:endParaRPr lang="en-US" sz="700" dirty="0"/>
            </a:p>
          </p:txBody>
        </p:sp>
        <p:sp>
          <p:nvSpPr>
            <p:cNvPr id="22" name="TextovéPole 21">
              <a:extLst>
                <a:ext uri="{FF2B5EF4-FFF2-40B4-BE49-F238E27FC236}">
                  <a16:creationId xmlns:a16="http://schemas.microsoft.com/office/drawing/2014/main" id="{AFBF26A3-7814-444F-AA98-8875BEE361FF}"/>
                </a:ext>
              </a:extLst>
            </p:cNvPr>
            <p:cNvSpPr txBox="1"/>
            <p:nvPr/>
          </p:nvSpPr>
          <p:spPr>
            <a:xfrm>
              <a:off x="10289723" y="2356615"/>
              <a:ext cx="965917" cy="200055"/>
            </a:xfrm>
            <a:prstGeom prst="rect">
              <a:avLst/>
            </a:prstGeom>
            <a:solidFill>
              <a:schemeClr val="bg1"/>
            </a:solidFill>
          </p:spPr>
          <p:txBody>
            <a:bodyPr wrap="square" rtlCol="0">
              <a:spAutoFit/>
            </a:bodyPr>
            <a:lstStyle/>
            <a:p>
              <a:pPr algn="ctr"/>
              <a:r>
                <a:rPr lang="cs-CZ" sz="700" dirty="0" err="1" smtClean="0"/>
                <a:t>Surface</a:t>
              </a:r>
              <a:r>
                <a:rPr lang="cs-CZ" sz="700" dirty="0" smtClean="0"/>
                <a:t> </a:t>
              </a:r>
              <a:r>
                <a:rPr lang="cs-CZ" sz="700" dirty="0" err="1" smtClean="0"/>
                <a:t>ectoderm</a:t>
              </a:r>
              <a:endParaRPr lang="en-US" sz="700" dirty="0"/>
            </a:p>
          </p:txBody>
        </p:sp>
        <p:sp>
          <p:nvSpPr>
            <p:cNvPr id="23" name="TextovéPole 22">
              <a:extLst>
                <a:ext uri="{FF2B5EF4-FFF2-40B4-BE49-F238E27FC236}">
                  <a16:creationId xmlns:a16="http://schemas.microsoft.com/office/drawing/2014/main" id="{412C1ED5-FB79-44F4-A767-C3879C0161B5}"/>
                </a:ext>
              </a:extLst>
            </p:cNvPr>
            <p:cNvSpPr txBox="1"/>
            <p:nvPr/>
          </p:nvSpPr>
          <p:spPr>
            <a:xfrm>
              <a:off x="10296538" y="2561611"/>
              <a:ext cx="778493" cy="200055"/>
            </a:xfrm>
            <a:prstGeom prst="rect">
              <a:avLst/>
            </a:prstGeom>
            <a:solidFill>
              <a:schemeClr val="bg1"/>
            </a:solidFill>
          </p:spPr>
          <p:txBody>
            <a:bodyPr wrap="square" rtlCol="0">
              <a:spAutoFit/>
            </a:bodyPr>
            <a:lstStyle/>
            <a:p>
              <a:pPr algn="ctr"/>
              <a:r>
                <a:rPr lang="cs-CZ" sz="700" dirty="0" smtClean="0"/>
                <a:t>mesenchyme</a:t>
              </a:r>
              <a:endParaRPr lang="en-US" sz="700" dirty="0"/>
            </a:p>
          </p:txBody>
        </p:sp>
        <p:sp>
          <p:nvSpPr>
            <p:cNvPr id="24" name="TextovéPole 23">
              <a:extLst>
                <a:ext uri="{FF2B5EF4-FFF2-40B4-BE49-F238E27FC236}">
                  <a16:creationId xmlns:a16="http://schemas.microsoft.com/office/drawing/2014/main" id="{67287D80-37AA-435C-8567-AF0DFD329EBA}"/>
                </a:ext>
              </a:extLst>
            </p:cNvPr>
            <p:cNvSpPr txBox="1"/>
            <p:nvPr/>
          </p:nvSpPr>
          <p:spPr>
            <a:xfrm>
              <a:off x="6902027" y="3125259"/>
              <a:ext cx="674432" cy="200055"/>
            </a:xfrm>
            <a:prstGeom prst="rect">
              <a:avLst/>
            </a:prstGeom>
            <a:solidFill>
              <a:schemeClr val="bg1"/>
            </a:solidFill>
          </p:spPr>
          <p:txBody>
            <a:bodyPr wrap="square" rtlCol="0">
              <a:spAutoFit/>
            </a:bodyPr>
            <a:lstStyle/>
            <a:p>
              <a:pPr algn="ctr"/>
              <a:r>
                <a:rPr lang="cs-CZ" sz="700" dirty="0" err="1" smtClean="0"/>
                <a:t>section</a:t>
              </a:r>
              <a:endParaRPr lang="en-US" sz="700" dirty="0"/>
            </a:p>
          </p:txBody>
        </p:sp>
        <p:sp>
          <p:nvSpPr>
            <p:cNvPr id="25" name="TextovéPole 24">
              <a:extLst>
                <a:ext uri="{FF2B5EF4-FFF2-40B4-BE49-F238E27FC236}">
                  <a16:creationId xmlns:a16="http://schemas.microsoft.com/office/drawing/2014/main" id="{1E98A450-74B5-489C-9EF2-205F0CEBD59C}"/>
                </a:ext>
              </a:extLst>
            </p:cNvPr>
            <p:cNvSpPr txBox="1"/>
            <p:nvPr/>
          </p:nvSpPr>
          <p:spPr>
            <a:xfrm>
              <a:off x="7340231" y="3317939"/>
              <a:ext cx="674432" cy="200055"/>
            </a:xfrm>
            <a:prstGeom prst="rect">
              <a:avLst/>
            </a:prstGeom>
            <a:solidFill>
              <a:schemeClr val="bg1"/>
            </a:solidFill>
          </p:spPr>
          <p:txBody>
            <a:bodyPr wrap="square" rtlCol="0">
              <a:spAutoFit/>
            </a:bodyPr>
            <a:lstStyle/>
            <a:p>
              <a:pPr algn="ctr"/>
              <a:r>
                <a:rPr lang="cs-CZ" sz="700" dirty="0" smtClean="0"/>
                <a:t>Otic </a:t>
              </a:r>
              <a:r>
                <a:rPr lang="cs-CZ" sz="700" dirty="0" err="1" smtClean="0"/>
                <a:t>placode</a:t>
              </a:r>
              <a:endParaRPr lang="en-US" sz="700" dirty="0"/>
            </a:p>
          </p:txBody>
        </p:sp>
        <p:sp>
          <p:nvSpPr>
            <p:cNvPr id="26" name="TextovéPole 25">
              <a:extLst>
                <a:ext uri="{FF2B5EF4-FFF2-40B4-BE49-F238E27FC236}">
                  <a16:creationId xmlns:a16="http://schemas.microsoft.com/office/drawing/2014/main" id="{49CB8C2C-C6EF-4BC3-A04C-A10955456847}"/>
                </a:ext>
              </a:extLst>
            </p:cNvPr>
            <p:cNvSpPr txBox="1"/>
            <p:nvPr/>
          </p:nvSpPr>
          <p:spPr>
            <a:xfrm>
              <a:off x="10296538" y="2928710"/>
              <a:ext cx="674432" cy="200055"/>
            </a:xfrm>
            <a:prstGeom prst="rect">
              <a:avLst/>
            </a:prstGeom>
            <a:solidFill>
              <a:schemeClr val="bg1"/>
            </a:solidFill>
          </p:spPr>
          <p:txBody>
            <a:bodyPr wrap="square" rtlCol="0">
              <a:spAutoFit/>
            </a:bodyPr>
            <a:lstStyle/>
            <a:p>
              <a:pPr algn="ctr"/>
              <a:r>
                <a:rPr lang="cs-CZ" sz="700" dirty="0" smtClean="0"/>
                <a:t>Otic pit</a:t>
              </a:r>
              <a:endParaRPr lang="en-US" sz="700" dirty="0"/>
            </a:p>
          </p:txBody>
        </p:sp>
        <p:sp>
          <p:nvSpPr>
            <p:cNvPr id="27" name="TextovéPole 26">
              <a:extLst>
                <a:ext uri="{FF2B5EF4-FFF2-40B4-BE49-F238E27FC236}">
                  <a16:creationId xmlns:a16="http://schemas.microsoft.com/office/drawing/2014/main" id="{A3625969-F48B-41FC-8BC4-54B4C306F01E}"/>
                </a:ext>
              </a:extLst>
            </p:cNvPr>
            <p:cNvSpPr txBox="1"/>
            <p:nvPr/>
          </p:nvSpPr>
          <p:spPr>
            <a:xfrm>
              <a:off x="10307740" y="3151060"/>
              <a:ext cx="674432" cy="200055"/>
            </a:xfrm>
            <a:prstGeom prst="rect">
              <a:avLst/>
            </a:prstGeom>
            <a:solidFill>
              <a:schemeClr val="bg1"/>
            </a:solidFill>
          </p:spPr>
          <p:txBody>
            <a:bodyPr wrap="square" rtlCol="0">
              <a:spAutoFit/>
            </a:bodyPr>
            <a:lstStyle/>
            <a:p>
              <a:pPr algn="ctr"/>
              <a:r>
                <a:rPr lang="cs-CZ" sz="700" dirty="0" smtClean="0"/>
                <a:t>Otic </a:t>
              </a:r>
              <a:r>
                <a:rPr lang="cs-CZ" sz="700" dirty="0" err="1" smtClean="0"/>
                <a:t>placode</a:t>
              </a:r>
              <a:endParaRPr lang="en-US" sz="700" dirty="0"/>
            </a:p>
          </p:txBody>
        </p:sp>
        <p:sp>
          <p:nvSpPr>
            <p:cNvPr id="28" name="TextovéPole 27">
              <a:extLst>
                <a:ext uri="{FF2B5EF4-FFF2-40B4-BE49-F238E27FC236}">
                  <a16:creationId xmlns:a16="http://schemas.microsoft.com/office/drawing/2014/main" id="{87DB56D0-A86F-4DD6-8474-7937DCC285F7}"/>
                </a:ext>
              </a:extLst>
            </p:cNvPr>
            <p:cNvSpPr txBox="1"/>
            <p:nvPr/>
          </p:nvSpPr>
          <p:spPr>
            <a:xfrm>
              <a:off x="10298115" y="3426498"/>
              <a:ext cx="776915" cy="200055"/>
            </a:xfrm>
            <a:prstGeom prst="rect">
              <a:avLst/>
            </a:prstGeom>
            <a:solidFill>
              <a:schemeClr val="bg1"/>
            </a:solidFill>
          </p:spPr>
          <p:txBody>
            <a:bodyPr wrap="square" rtlCol="0">
              <a:spAutoFit/>
            </a:bodyPr>
            <a:lstStyle/>
            <a:p>
              <a:pPr algn="ctr"/>
              <a:r>
                <a:rPr lang="cs-CZ" sz="700" dirty="0" err="1" smtClean="0"/>
                <a:t>Neural</a:t>
              </a:r>
              <a:r>
                <a:rPr lang="cs-CZ" sz="700" dirty="0" smtClean="0"/>
                <a:t> tube</a:t>
              </a:r>
              <a:endParaRPr lang="en-US" sz="700" dirty="0"/>
            </a:p>
          </p:txBody>
        </p:sp>
        <p:sp>
          <p:nvSpPr>
            <p:cNvPr id="29" name="TextovéPole 28">
              <a:extLst>
                <a:ext uri="{FF2B5EF4-FFF2-40B4-BE49-F238E27FC236}">
                  <a16:creationId xmlns:a16="http://schemas.microsoft.com/office/drawing/2014/main" id="{E273F617-67C8-4BED-8657-4C8722A51744}"/>
                </a:ext>
              </a:extLst>
            </p:cNvPr>
            <p:cNvSpPr txBox="1"/>
            <p:nvPr/>
          </p:nvSpPr>
          <p:spPr>
            <a:xfrm>
              <a:off x="6424002" y="4478973"/>
              <a:ext cx="834402" cy="200055"/>
            </a:xfrm>
            <a:prstGeom prst="rect">
              <a:avLst/>
            </a:prstGeom>
            <a:solidFill>
              <a:schemeClr val="bg1"/>
            </a:solidFill>
          </p:spPr>
          <p:txBody>
            <a:bodyPr wrap="square" rtlCol="0">
              <a:spAutoFit/>
            </a:bodyPr>
            <a:lstStyle/>
            <a:p>
              <a:pPr algn="ctr"/>
              <a:r>
                <a:rPr lang="cs-CZ" sz="700" dirty="0" err="1" smtClean="0"/>
                <a:t>section</a:t>
              </a:r>
              <a:endParaRPr lang="en-US" sz="700" dirty="0"/>
            </a:p>
          </p:txBody>
        </p:sp>
        <p:sp>
          <p:nvSpPr>
            <p:cNvPr id="30" name="TextovéPole 29">
              <a:extLst>
                <a:ext uri="{FF2B5EF4-FFF2-40B4-BE49-F238E27FC236}">
                  <a16:creationId xmlns:a16="http://schemas.microsoft.com/office/drawing/2014/main" id="{817225E9-85E7-483E-B021-0F09CF0B03DE}"/>
                </a:ext>
              </a:extLst>
            </p:cNvPr>
            <p:cNvSpPr txBox="1"/>
            <p:nvPr/>
          </p:nvSpPr>
          <p:spPr>
            <a:xfrm>
              <a:off x="7653615" y="4592752"/>
              <a:ext cx="834402" cy="307777"/>
            </a:xfrm>
            <a:prstGeom prst="rect">
              <a:avLst/>
            </a:prstGeom>
            <a:solidFill>
              <a:schemeClr val="bg1"/>
            </a:solidFill>
          </p:spPr>
          <p:txBody>
            <a:bodyPr wrap="square" rtlCol="0">
              <a:spAutoFit/>
            </a:bodyPr>
            <a:lstStyle/>
            <a:p>
              <a:pPr algn="ctr"/>
              <a:r>
                <a:rPr lang="cs-CZ" sz="700" dirty="0" err="1" smtClean="0"/>
                <a:t>Formation</a:t>
              </a:r>
              <a:r>
                <a:rPr lang="cs-CZ" sz="700" dirty="0" smtClean="0"/>
                <a:t> </a:t>
              </a:r>
              <a:r>
                <a:rPr lang="cs-CZ" sz="700" dirty="0" err="1" smtClean="0"/>
                <a:t>of</a:t>
              </a:r>
              <a:r>
                <a:rPr lang="cs-CZ" sz="700" dirty="0" smtClean="0"/>
                <a:t> </a:t>
              </a:r>
              <a:r>
                <a:rPr lang="cs-CZ" sz="700" dirty="0" err="1" smtClean="0"/>
                <a:t>otic</a:t>
              </a:r>
              <a:r>
                <a:rPr lang="cs-CZ" sz="700" dirty="0" smtClean="0"/>
                <a:t> </a:t>
              </a:r>
              <a:r>
                <a:rPr lang="cs-CZ" sz="700" dirty="0" err="1" smtClean="0"/>
                <a:t>vesicle</a:t>
              </a:r>
              <a:endParaRPr lang="en-US" sz="700" dirty="0"/>
            </a:p>
          </p:txBody>
        </p:sp>
        <p:sp>
          <p:nvSpPr>
            <p:cNvPr id="31" name="TextovéPole 30">
              <a:extLst>
                <a:ext uri="{FF2B5EF4-FFF2-40B4-BE49-F238E27FC236}">
                  <a16:creationId xmlns:a16="http://schemas.microsoft.com/office/drawing/2014/main" id="{6479DD7A-9CCE-40E4-993D-A2BF68F5015E}"/>
                </a:ext>
              </a:extLst>
            </p:cNvPr>
            <p:cNvSpPr txBox="1"/>
            <p:nvPr/>
          </p:nvSpPr>
          <p:spPr>
            <a:xfrm>
              <a:off x="10264913" y="4836465"/>
              <a:ext cx="834402" cy="200055"/>
            </a:xfrm>
            <a:prstGeom prst="rect">
              <a:avLst/>
            </a:prstGeom>
            <a:solidFill>
              <a:schemeClr val="bg1"/>
            </a:solidFill>
          </p:spPr>
          <p:txBody>
            <a:bodyPr wrap="square" rtlCol="0">
              <a:spAutoFit/>
            </a:bodyPr>
            <a:lstStyle/>
            <a:p>
              <a:pPr algn="ctr"/>
              <a:r>
                <a:rPr lang="cs-CZ" sz="700" dirty="0" err="1" smtClean="0"/>
                <a:t>Surface</a:t>
              </a:r>
              <a:r>
                <a:rPr lang="cs-CZ" sz="700" dirty="0" smtClean="0"/>
                <a:t> </a:t>
              </a:r>
              <a:r>
                <a:rPr lang="cs-CZ" sz="700" dirty="0" err="1" smtClean="0"/>
                <a:t>ectoderm</a:t>
              </a:r>
              <a:endParaRPr lang="en-US" sz="700" dirty="0"/>
            </a:p>
          </p:txBody>
        </p:sp>
        <p:sp>
          <p:nvSpPr>
            <p:cNvPr id="32" name="TextovéPole 31">
              <a:extLst>
                <a:ext uri="{FF2B5EF4-FFF2-40B4-BE49-F238E27FC236}">
                  <a16:creationId xmlns:a16="http://schemas.microsoft.com/office/drawing/2014/main" id="{3D3FD5F2-57BA-4B31-A0E2-E846663ADE04}"/>
                </a:ext>
              </a:extLst>
            </p:cNvPr>
            <p:cNvSpPr txBox="1"/>
            <p:nvPr/>
          </p:nvSpPr>
          <p:spPr>
            <a:xfrm>
              <a:off x="10321405" y="5226003"/>
              <a:ext cx="834402" cy="200055"/>
            </a:xfrm>
            <a:prstGeom prst="rect">
              <a:avLst/>
            </a:prstGeom>
            <a:solidFill>
              <a:schemeClr val="bg1"/>
            </a:solidFill>
          </p:spPr>
          <p:txBody>
            <a:bodyPr wrap="square" rtlCol="0">
              <a:spAutoFit/>
            </a:bodyPr>
            <a:lstStyle/>
            <a:p>
              <a:pPr algn="ctr"/>
              <a:r>
                <a:rPr lang="cs-CZ" sz="700" dirty="0" smtClean="0"/>
                <a:t>Otic </a:t>
              </a:r>
              <a:r>
                <a:rPr lang="cs-CZ" sz="700" dirty="0" err="1" smtClean="0"/>
                <a:t>vesicle</a:t>
              </a:r>
              <a:endParaRPr lang="en-US" sz="700" dirty="0"/>
            </a:p>
          </p:txBody>
        </p:sp>
        <p:sp>
          <p:nvSpPr>
            <p:cNvPr id="33" name="TextovéPole 32">
              <a:extLst>
                <a:ext uri="{FF2B5EF4-FFF2-40B4-BE49-F238E27FC236}">
                  <a16:creationId xmlns:a16="http://schemas.microsoft.com/office/drawing/2014/main" id="{0A7557C6-65DA-46DE-8877-6FDD8AA2A722}"/>
                </a:ext>
              </a:extLst>
            </p:cNvPr>
            <p:cNvSpPr txBox="1"/>
            <p:nvPr/>
          </p:nvSpPr>
          <p:spPr>
            <a:xfrm>
              <a:off x="10307740" y="3888171"/>
              <a:ext cx="834402" cy="200055"/>
            </a:xfrm>
            <a:prstGeom prst="rect">
              <a:avLst/>
            </a:prstGeom>
            <a:solidFill>
              <a:schemeClr val="bg1"/>
            </a:solidFill>
          </p:spPr>
          <p:txBody>
            <a:bodyPr wrap="square" rtlCol="0">
              <a:spAutoFit/>
            </a:bodyPr>
            <a:lstStyle/>
            <a:p>
              <a:pPr algn="ctr"/>
              <a:r>
                <a:rPr lang="cs-CZ" sz="700" dirty="0" smtClean="0"/>
                <a:t>Otic </a:t>
              </a:r>
              <a:r>
                <a:rPr lang="cs-CZ" sz="700" dirty="0" err="1" smtClean="0"/>
                <a:t>vesicle</a:t>
              </a:r>
              <a:endParaRPr lang="en-US" sz="700" dirty="0"/>
            </a:p>
          </p:txBody>
        </p:sp>
      </p:grpSp>
    </p:spTree>
    <p:extLst>
      <p:ext uri="{BB962C8B-B14F-4D97-AF65-F5344CB8AC3E}">
        <p14:creationId xmlns:p14="http://schemas.microsoft.com/office/powerpoint/2010/main" val="18096109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8550C0-AC97-4E11-9F0E-1E8A7514DA4E}"/>
              </a:ext>
            </a:extLst>
          </p:cNvPr>
          <p:cNvSpPr>
            <a:spLocks noGrp="1"/>
          </p:cNvSpPr>
          <p:nvPr>
            <p:ph type="title"/>
          </p:nvPr>
        </p:nvSpPr>
        <p:spPr>
          <a:xfrm>
            <a:off x="964931" y="572592"/>
            <a:ext cx="10058400" cy="1371600"/>
          </a:xfrm>
        </p:spPr>
        <p:txBody>
          <a:bodyPr/>
          <a:lstStyle/>
          <a:p>
            <a:r>
              <a:rPr lang="cs-CZ" dirty="0" err="1" smtClean="0"/>
              <a:t>Differentiation</a:t>
            </a:r>
            <a:r>
              <a:rPr lang="cs-CZ" dirty="0" smtClean="0"/>
              <a:t> </a:t>
            </a:r>
            <a:r>
              <a:rPr lang="cs-CZ" dirty="0" err="1" smtClean="0"/>
              <a:t>of</a:t>
            </a:r>
            <a:r>
              <a:rPr lang="cs-CZ" dirty="0" smtClean="0"/>
              <a:t> </a:t>
            </a:r>
            <a:r>
              <a:rPr lang="cs-CZ" dirty="0" err="1" smtClean="0"/>
              <a:t>otic</a:t>
            </a:r>
            <a:r>
              <a:rPr lang="cs-CZ" dirty="0" smtClean="0"/>
              <a:t> </a:t>
            </a:r>
            <a:r>
              <a:rPr lang="cs-CZ" dirty="0" err="1" smtClean="0"/>
              <a:t>vesicle</a:t>
            </a:r>
            <a:endParaRPr lang="en-US" dirty="0"/>
          </a:p>
        </p:txBody>
      </p:sp>
      <p:sp>
        <p:nvSpPr>
          <p:cNvPr id="5" name="Zástupný symbol pro číslo snímku 4">
            <a:extLst>
              <a:ext uri="{FF2B5EF4-FFF2-40B4-BE49-F238E27FC236}">
                <a16:creationId xmlns:a16="http://schemas.microsoft.com/office/drawing/2014/main" id="{D3F82DF1-FFF1-4BC9-8F1D-FE47AA594C89}"/>
              </a:ext>
            </a:extLst>
          </p:cNvPr>
          <p:cNvSpPr>
            <a:spLocks noGrp="1"/>
          </p:cNvSpPr>
          <p:nvPr>
            <p:ph type="sldNum" sz="quarter" idx="12"/>
          </p:nvPr>
        </p:nvSpPr>
        <p:spPr/>
        <p:txBody>
          <a:bodyPr/>
          <a:lstStyle/>
          <a:p>
            <a:fld id="{452BC3EA-E2EC-40AA-BF67-C4C476FA0C99}" type="slidenum">
              <a:rPr lang="cs-CZ" smtClean="0"/>
              <a:t>52</a:t>
            </a:fld>
            <a:endParaRPr lang="cs-CZ"/>
          </a:p>
        </p:txBody>
      </p:sp>
      <p:sp>
        <p:nvSpPr>
          <p:cNvPr id="6" name="Zástupný symbol pro obsah 2">
            <a:extLst>
              <a:ext uri="{FF2B5EF4-FFF2-40B4-BE49-F238E27FC236}">
                <a16:creationId xmlns:a16="http://schemas.microsoft.com/office/drawing/2014/main" id="{CE21ED56-524A-4754-96A1-37DEDB0A6333}"/>
              </a:ext>
            </a:extLst>
          </p:cNvPr>
          <p:cNvSpPr txBox="1">
            <a:spLocks/>
          </p:cNvSpPr>
          <p:nvPr/>
        </p:nvSpPr>
        <p:spPr>
          <a:xfrm>
            <a:off x="964932" y="1928801"/>
            <a:ext cx="4822804" cy="58579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f</a:t>
            </a:r>
            <a:r>
              <a:rPr lang="cs-CZ" sz="1600" dirty="0" err="1" smtClean="0"/>
              <a:t>rom</a:t>
            </a:r>
            <a:r>
              <a:rPr lang="cs-CZ" sz="1600" dirty="0" smtClean="0"/>
              <a:t> </a:t>
            </a:r>
            <a:r>
              <a:rPr lang="cs-CZ" sz="1600" b="1" dirty="0" err="1" smtClean="0"/>
              <a:t>otic</a:t>
            </a:r>
            <a:r>
              <a:rPr lang="cs-CZ" sz="1600" b="1" dirty="0" smtClean="0"/>
              <a:t> </a:t>
            </a:r>
            <a:r>
              <a:rPr lang="cs-CZ" sz="1600" b="1" dirty="0" err="1" smtClean="0"/>
              <a:t>vesicle</a:t>
            </a:r>
            <a:r>
              <a:rPr lang="cs-CZ" sz="1600" b="1" dirty="0" smtClean="0"/>
              <a:t> </a:t>
            </a:r>
            <a:r>
              <a:rPr lang="cs-CZ" sz="1600" dirty="0" smtClean="0"/>
              <a:t>–</a:t>
            </a:r>
            <a:r>
              <a:rPr lang="cs-CZ" sz="1600" b="1" dirty="0" smtClean="0"/>
              <a:t> </a:t>
            </a:r>
            <a:r>
              <a:rPr lang="cs-CZ" sz="1600" dirty="0" err="1" smtClean="0"/>
              <a:t>formation</a:t>
            </a:r>
            <a:r>
              <a:rPr lang="cs-CZ" sz="1600" dirty="0" smtClean="0"/>
              <a:t> </a:t>
            </a:r>
            <a:r>
              <a:rPr lang="cs-CZ" sz="1600" dirty="0" err="1" smtClean="0"/>
              <a:t>of</a:t>
            </a:r>
            <a:r>
              <a:rPr lang="cs-CZ" sz="1600" dirty="0" smtClean="0"/>
              <a:t> </a:t>
            </a:r>
            <a:r>
              <a:rPr lang="cs-CZ" sz="1600" dirty="0" err="1" smtClean="0"/>
              <a:t>membranous</a:t>
            </a:r>
            <a:r>
              <a:rPr lang="cs-CZ" sz="1600" dirty="0" smtClean="0"/>
              <a:t> </a:t>
            </a:r>
            <a:r>
              <a:rPr lang="cs-CZ" sz="1600" b="1" dirty="0" err="1" smtClean="0"/>
              <a:t>labyrinth</a:t>
            </a:r>
            <a:r>
              <a:rPr lang="cs-CZ" sz="1600" dirty="0" smtClean="0"/>
              <a:t> </a:t>
            </a:r>
            <a:r>
              <a:rPr lang="cs-CZ" sz="1600" dirty="0" err="1" smtClean="0"/>
              <a:t>lined</a:t>
            </a:r>
            <a:r>
              <a:rPr lang="cs-CZ" sz="1600" dirty="0" smtClean="0"/>
              <a:t> </a:t>
            </a:r>
            <a:r>
              <a:rPr lang="cs-CZ" sz="1600" dirty="0" err="1" smtClean="0"/>
              <a:t>with</a:t>
            </a:r>
            <a:r>
              <a:rPr lang="cs-CZ" sz="1600" dirty="0" smtClean="0"/>
              <a:t> </a:t>
            </a:r>
            <a:r>
              <a:rPr lang="cs-CZ" sz="1600" dirty="0" err="1" smtClean="0"/>
              <a:t>epithelium</a:t>
            </a:r>
            <a:endParaRPr lang="cs-CZ" sz="1200" dirty="0"/>
          </a:p>
        </p:txBody>
      </p:sp>
      <p:sp>
        <p:nvSpPr>
          <p:cNvPr id="7" name="Zástupný symbol pro obsah 2">
            <a:extLst>
              <a:ext uri="{FF2B5EF4-FFF2-40B4-BE49-F238E27FC236}">
                <a16:creationId xmlns:a16="http://schemas.microsoft.com/office/drawing/2014/main" id="{50301FA7-918A-4702-95D8-7ED3E69AD646}"/>
              </a:ext>
            </a:extLst>
          </p:cNvPr>
          <p:cNvSpPr txBox="1">
            <a:spLocks/>
          </p:cNvSpPr>
          <p:nvPr/>
        </p:nvSpPr>
        <p:spPr>
          <a:xfrm>
            <a:off x="964932" y="2825084"/>
            <a:ext cx="4822804" cy="58579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e</a:t>
            </a:r>
            <a:r>
              <a:rPr lang="cs-CZ" sz="1600" dirty="0" err="1" smtClean="0"/>
              <a:t>pithelium</a:t>
            </a:r>
            <a:r>
              <a:rPr lang="cs-CZ" sz="1600" dirty="0" smtClean="0"/>
              <a:t> </a:t>
            </a:r>
            <a:r>
              <a:rPr lang="cs-CZ" sz="1600" b="1" dirty="0" err="1" smtClean="0"/>
              <a:t>differentiation</a:t>
            </a:r>
            <a:r>
              <a:rPr lang="cs-CZ" sz="1600" dirty="0" smtClean="0"/>
              <a:t> </a:t>
            </a:r>
            <a:r>
              <a:rPr lang="cs-CZ" sz="1600" dirty="0"/>
              <a:t>– </a:t>
            </a:r>
            <a:r>
              <a:rPr lang="cs-CZ" sz="1600" dirty="0" err="1" smtClean="0"/>
              <a:t>regions</a:t>
            </a:r>
            <a:r>
              <a:rPr lang="cs-CZ" sz="1600" dirty="0" smtClean="0"/>
              <a:t> </a:t>
            </a:r>
            <a:r>
              <a:rPr lang="cs-CZ" sz="1600" dirty="0" err="1" smtClean="0"/>
              <a:t>with</a:t>
            </a:r>
            <a:r>
              <a:rPr lang="cs-CZ" sz="1600" dirty="0" smtClean="0"/>
              <a:t> </a:t>
            </a:r>
            <a:r>
              <a:rPr lang="cs-CZ" sz="1600" dirty="0" err="1" smtClean="0"/>
              <a:t>different</a:t>
            </a:r>
            <a:r>
              <a:rPr lang="cs-CZ" sz="1600" dirty="0" smtClean="0"/>
              <a:t> </a:t>
            </a:r>
            <a:r>
              <a:rPr lang="cs-CZ" sz="1600" dirty="0" err="1" smtClean="0"/>
              <a:t>thickness</a:t>
            </a:r>
            <a:r>
              <a:rPr lang="cs-CZ" sz="1600" dirty="0" smtClean="0"/>
              <a:t> </a:t>
            </a:r>
            <a:r>
              <a:rPr lang="cs-CZ" sz="1600" dirty="0" err="1" smtClean="0"/>
              <a:t>of</a:t>
            </a:r>
            <a:r>
              <a:rPr lang="cs-CZ" sz="1600" dirty="0" smtClean="0"/>
              <a:t> </a:t>
            </a:r>
            <a:r>
              <a:rPr lang="cs-CZ" sz="1600" dirty="0" err="1" smtClean="0"/>
              <a:t>epithelium</a:t>
            </a:r>
            <a:endParaRPr lang="cs-CZ" sz="1200" dirty="0"/>
          </a:p>
        </p:txBody>
      </p:sp>
      <p:sp>
        <p:nvSpPr>
          <p:cNvPr id="8" name="Zástupný symbol pro obsah 2">
            <a:extLst>
              <a:ext uri="{FF2B5EF4-FFF2-40B4-BE49-F238E27FC236}">
                <a16:creationId xmlns:a16="http://schemas.microsoft.com/office/drawing/2014/main" id="{281DB3A2-971F-460E-A199-D166A3E17ED6}"/>
              </a:ext>
            </a:extLst>
          </p:cNvPr>
          <p:cNvSpPr txBox="1">
            <a:spLocks/>
          </p:cNvSpPr>
          <p:nvPr/>
        </p:nvSpPr>
        <p:spPr>
          <a:xfrm>
            <a:off x="964931" y="3721367"/>
            <a:ext cx="5074619" cy="111938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smtClean="0"/>
              <a:t>Otic </a:t>
            </a:r>
            <a:r>
              <a:rPr lang="cs-CZ" sz="1600" dirty="0" err="1" smtClean="0"/>
              <a:t>vesicle</a:t>
            </a:r>
            <a:r>
              <a:rPr lang="cs-CZ" sz="1600" dirty="0" smtClean="0"/>
              <a:t> </a:t>
            </a:r>
            <a:r>
              <a:rPr lang="cs-CZ" sz="1600" dirty="0" err="1" smtClean="0"/>
              <a:t>divides</a:t>
            </a:r>
            <a:r>
              <a:rPr lang="cs-CZ" sz="1600" dirty="0" smtClean="0"/>
              <a:t> </a:t>
            </a:r>
            <a:r>
              <a:rPr lang="cs-CZ" sz="1600" dirty="0" err="1" smtClean="0"/>
              <a:t>into</a:t>
            </a:r>
            <a:r>
              <a:rPr lang="cs-CZ" sz="1600" dirty="0" smtClean="0"/>
              <a:t> 2 </a:t>
            </a:r>
            <a:r>
              <a:rPr lang="cs-CZ" sz="1600" dirty="0" err="1" smtClean="0"/>
              <a:t>parts</a:t>
            </a:r>
            <a:r>
              <a:rPr lang="cs-CZ" sz="1600" dirty="0" smtClean="0"/>
              <a:t>:</a:t>
            </a:r>
            <a:endParaRPr lang="cs-CZ" sz="1600" dirty="0"/>
          </a:p>
          <a:p>
            <a:pPr lvl="1">
              <a:buSzPct val="50000"/>
              <a:buFont typeface="Courier New" panose="02070309020205020404" pitchFamily="49" charset="0"/>
              <a:buChar char="o"/>
            </a:pPr>
            <a:r>
              <a:rPr lang="cs-CZ" sz="1400" b="1" dirty="0" err="1" smtClean="0"/>
              <a:t>dorsal</a:t>
            </a:r>
            <a:r>
              <a:rPr lang="cs-CZ" sz="1400" dirty="0" smtClean="0"/>
              <a:t> </a:t>
            </a:r>
            <a:r>
              <a:rPr lang="cs-CZ" sz="1400" dirty="0"/>
              <a:t>– </a:t>
            </a:r>
            <a:r>
              <a:rPr lang="cs-CZ" sz="1400" b="1" dirty="0" err="1" smtClean="0"/>
              <a:t>utricular</a:t>
            </a:r>
            <a:r>
              <a:rPr lang="cs-CZ" sz="1400" dirty="0" smtClean="0"/>
              <a:t> (</a:t>
            </a:r>
            <a:r>
              <a:rPr lang="cs-CZ" sz="1400" dirty="0" err="1" smtClean="0"/>
              <a:t>vestibular</a:t>
            </a:r>
            <a:r>
              <a:rPr lang="cs-CZ" sz="1400" dirty="0" smtClean="0"/>
              <a:t> </a:t>
            </a:r>
            <a:r>
              <a:rPr lang="cs-CZ" sz="1400" dirty="0" err="1" smtClean="0"/>
              <a:t>basis</a:t>
            </a:r>
            <a:r>
              <a:rPr lang="cs-CZ" sz="1400" dirty="0" smtClean="0"/>
              <a:t> </a:t>
            </a:r>
            <a:r>
              <a:rPr lang="cs-CZ" sz="1400" dirty="0"/>
              <a:t>– </a:t>
            </a:r>
            <a:r>
              <a:rPr lang="cs-CZ" sz="1400" dirty="0" err="1" smtClean="0"/>
              <a:t>vestibular</a:t>
            </a:r>
            <a:r>
              <a:rPr lang="cs-CZ" sz="1400" dirty="0"/>
              <a:t>/</a:t>
            </a:r>
            <a:r>
              <a:rPr lang="cs-CZ" sz="1400" dirty="0" err="1" smtClean="0"/>
              <a:t>balancing</a:t>
            </a:r>
            <a:r>
              <a:rPr lang="cs-CZ" sz="1400" dirty="0" smtClean="0"/>
              <a:t> </a:t>
            </a:r>
            <a:r>
              <a:rPr lang="cs-CZ" sz="1400" dirty="0" err="1" smtClean="0"/>
              <a:t>system</a:t>
            </a:r>
            <a:r>
              <a:rPr lang="cs-CZ" sz="1400" dirty="0" smtClean="0"/>
              <a:t>)</a:t>
            </a:r>
            <a:endParaRPr lang="cs-CZ" sz="1400" dirty="0"/>
          </a:p>
          <a:p>
            <a:pPr lvl="1">
              <a:buSzPct val="50000"/>
              <a:buFont typeface="Courier New" panose="02070309020205020404" pitchFamily="49" charset="0"/>
              <a:buChar char="o"/>
            </a:pPr>
            <a:r>
              <a:rPr lang="cs-CZ" sz="1400" b="1" dirty="0" err="1" smtClean="0"/>
              <a:t>ventral</a:t>
            </a:r>
            <a:r>
              <a:rPr lang="cs-CZ" sz="1400" b="1" dirty="0" smtClean="0"/>
              <a:t> </a:t>
            </a:r>
            <a:r>
              <a:rPr lang="cs-CZ" sz="1400" dirty="0"/>
              <a:t>– </a:t>
            </a:r>
            <a:r>
              <a:rPr lang="cs-CZ" sz="1400" b="1" dirty="0" err="1" smtClean="0"/>
              <a:t>saccular</a:t>
            </a:r>
            <a:r>
              <a:rPr lang="cs-CZ" sz="1400" dirty="0" smtClean="0"/>
              <a:t> (</a:t>
            </a:r>
            <a:r>
              <a:rPr lang="cs-CZ" sz="1400" dirty="0" err="1" smtClean="0"/>
              <a:t>inner</a:t>
            </a:r>
            <a:r>
              <a:rPr lang="cs-CZ" sz="1400" dirty="0" smtClean="0"/>
              <a:t> </a:t>
            </a:r>
            <a:r>
              <a:rPr lang="cs-CZ" sz="1400" dirty="0" err="1" smtClean="0"/>
              <a:t>ear</a:t>
            </a:r>
            <a:r>
              <a:rPr lang="cs-CZ" sz="1400" dirty="0" smtClean="0"/>
              <a:t> </a:t>
            </a:r>
            <a:r>
              <a:rPr lang="cs-CZ" sz="1400" dirty="0" err="1" smtClean="0"/>
              <a:t>basis</a:t>
            </a:r>
            <a:r>
              <a:rPr lang="cs-CZ" sz="1400" dirty="0" smtClean="0"/>
              <a:t> </a:t>
            </a:r>
            <a:r>
              <a:rPr lang="cs-CZ" sz="1400" dirty="0"/>
              <a:t>– </a:t>
            </a:r>
            <a:r>
              <a:rPr lang="cs-CZ" sz="1400" dirty="0" err="1" smtClean="0"/>
              <a:t>hearing</a:t>
            </a:r>
            <a:r>
              <a:rPr lang="cs-CZ" sz="1400" dirty="0" smtClean="0"/>
              <a:t>)</a:t>
            </a:r>
            <a:endParaRPr lang="cs-CZ" sz="1400" dirty="0"/>
          </a:p>
        </p:txBody>
      </p:sp>
      <p:sp>
        <p:nvSpPr>
          <p:cNvPr id="13" name="Zástupný symbol pro obsah 2">
            <a:extLst>
              <a:ext uri="{FF2B5EF4-FFF2-40B4-BE49-F238E27FC236}">
                <a16:creationId xmlns:a16="http://schemas.microsoft.com/office/drawing/2014/main" id="{ED7D572C-DD1F-461D-ADC6-298BD1906C1C}"/>
              </a:ext>
            </a:extLst>
          </p:cNvPr>
          <p:cNvSpPr txBox="1">
            <a:spLocks/>
          </p:cNvSpPr>
          <p:nvPr/>
        </p:nvSpPr>
        <p:spPr>
          <a:xfrm>
            <a:off x="964932" y="5096745"/>
            <a:ext cx="5074618" cy="93979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smtClean="0"/>
              <a:t>dorsomedial</a:t>
            </a:r>
            <a:r>
              <a:rPr lang="cs-CZ" sz="1600" dirty="0" smtClean="0"/>
              <a:t> </a:t>
            </a:r>
            <a:r>
              <a:rPr lang="cs-CZ" sz="1600" dirty="0"/>
              <a:t>– </a:t>
            </a:r>
            <a:r>
              <a:rPr lang="cs-CZ" sz="1600" dirty="0" err="1" smtClean="0"/>
              <a:t>evagination</a:t>
            </a:r>
            <a:r>
              <a:rPr lang="cs-CZ" sz="1600" dirty="0" smtClean="0"/>
              <a:t> </a:t>
            </a:r>
            <a:r>
              <a:rPr lang="cs-CZ" sz="1600" dirty="0" err="1" smtClean="0"/>
              <a:t>leads</a:t>
            </a:r>
            <a:r>
              <a:rPr lang="cs-CZ" sz="1600" dirty="0" smtClean="0"/>
              <a:t> to </a:t>
            </a:r>
            <a:r>
              <a:rPr lang="cs-CZ" sz="1600" dirty="0" err="1" smtClean="0"/>
              <a:t>formation</a:t>
            </a:r>
            <a:r>
              <a:rPr lang="cs-CZ" sz="1600" dirty="0" smtClean="0"/>
              <a:t> </a:t>
            </a:r>
            <a:r>
              <a:rPr lang="cs-CZ" sz="1600" dirty="0" err="1" smtClean="0"/>
              <a:t>of</a:t>
            </a:r>
            <a:r>
              <a:rPr lang="cs-CZ" sz="1600" dirty="0" smtClean="0"/>
              <a:t> </a:t>
            </a:r>
            <a:r>
              <a:rPr lang="cs-CZ" sz="1600" b="1" dirty="0" err="1" smtClean="0"/>
              <a:t>endolymphatic</a:t>
            </a:r>
            <a:r>
              <a:rPr lang="cs-CZ" sz="1600" b="1" dirty="0" smtClean="0"/>
              <a:t> </a:t>
            </a:r>
            <a:r>
              <a:rPr lang="cs-CZ" sz="1600" b="1" dirty="0" err="1" smtClean="0"/>
              <a:t>duct</a:t>
            </a:r>
            <a:r>
              <a:rPr lang="cs-CZ" sz="1600" dirty="0" smtClean="0"/>
              <a:t>, </a:t>
            </a:r>
            <a:r>
              <a:rPr lang="cs-CZ" sz="1600" dirty="0" err="1" smtClean="0"/>
              <a:t>with</a:t>
            </a:r>
            <a:r>
              <a:rPr lang="cs-CZ" sz="1600" dirty="0" smtClean="0"/>
              <a:t> </a:t>
            </a:r>
            <a:r>
              <a:rPr lang="cs-CZ" sz="1600" dirty="0" err="1" smtClean="0"/>
              <a:t>terminal</a:t>
            </a:r>
            <a:r>
              <a:rPr lang="cs-CZ" sz="1600" dirty="0" smtClean="0"/>
              <a:t> </a:t>
            </a:r>
            <a:r>
              <a:rPr lang="cs-CZ" sz="1600" dirty="0" err="1" smtClean="0"/>
              <a:t>extension</a:t>
            </a:r>
            <a:r>
              <a:rPr lang="cs-CZ" sz="1600" dirty="0" smtClean="0"/>
              <a:t> </a:t>
            </a:r>
            <a:r>
              <a:rPr lang="cs-CZ" sz="1600" dirty="0"/>
              <a:t>– </a:t>
            </a:r>
            <a:r>
              <a:rPr lang="cs-CZ" sz="1600" b="1" dirty="0" err="1" smtClean="0"/>
              <a:t>endolymphatic</a:t>
            </a:r>
            <a:r>
              <a:rPr lang="cs-CZ" sz="1600" b="1" dirty="0" smtClean="0"/>
              <a:t> </a:t>
            </a:r>
            <a:r>
              <a:rPr lang="cs-CZ" sz="1600" b="1" dirty="0" err="1" smtClean="0"/>
              <a:t>vesicle</a:t>
            </a:r>
            <a:r>
              <a:rPr lang="cs-CZ" sz="1600" b="1" dirty="0" smtClean="0"/>
              <a:t> </a:t>
            </a:r>
            <a:r>
              <a:rPr lang="cs-CZ" sz="1600" dirty="0" smtClean="0"/>
              <a:t>(</a:t>
            </a:r>
            <a:r>
              <a:rPr lang="cs-CZ" sz="1600" dirty="0" err="1" smtClean="0"/>
              <a:t>regulation</a:t>
            </a:r>
            <a:r>
              <a:rPr lang="cs-CZ" sz="1600" dirty="0" smtClean="0"/>
              <a:t> </a:t>
            </a:r>
            <a:r>
              <a:rPr lang="cs-CZ" sz="1600" dirty="0" err="1" smtClean="0"/>
              <a:t>of</a:t>
            </a:r>
            <a:r>
              <a:rPr lang="cs-CZ" sz="1600" dirty="0" smtClean="0"/>
              <a:t> </a:t>
            </a:r>
            <a:r>
              <a:rPr lang="cs-CZ" sz="1600" dirty="0" err="1" smtClean="0"/>
              <a:t>volume</a:t>
            </a:r>
            <a:r>
              <a:rPr lang="cs-CZ" sz="1600" dirty="0" smtClean="0"/>
              <a:t> and </a:t>
            </a:r>
            <a:r>
              <a:rPr lang="cs-CZ" sz="1600" dirty="0" err="1" smtClean="0"/>
              <a:t>pressure</a:t>
            </a:r>
            <a:r>
              <a:rPr lang="cs-CZ" sz="1600" dirty="0" smtClean="0"/>
              <a:t> </a:t>
            </a:r>
            <a:r>
              <a:rPr lang="cs-CZ" sz="1600" dirty="0" err="1" smtClean="0"/>
              <a:t>of</a:t>
            </a:r>
            <a:r>
              <a:rPr lang="cs-CZ" sz="1600" dirty="0" smtClean="0"/>
              <a:t> </a:t>
            </a:r>
            <a:r>
              <a:rPr lang="cs-CZ" sz="1600" dirty="0" err="1" smtClean="0"/>
              <a:t>endolymph</a:t>
            </a:r>
            <a:r>
              <a:rPr lang="cs-CZ" sz="1600" dirty="0" smtClean="0"/>
              <a:t>)</a:t>
            </a:r>
            <a:endParaRPr lang="cs-CZ" sz="1200" dirty="0"/>
          </a:p>
        </p:txBody>
      </p:sp>
      <p:pic>
        <p:nvPicPr>
          <p:cNvPr id="12" name="Obrázek 11">
            <a:extLst>
              <a:ext uri="{FF2B5EF4-FFF2-40B4-BE49-F238E27FC236}">
                <a16:creationId xmlns:a16="http://schemas.microsoft.com/office/drawing/2014/main" id="{8AD6FBD9-FD2D-42F1-B814-C56D937F9A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844012" y="2511617"/>
            <a:ext cx="3045198" cy="2654119"/>
          </a:xfrm>
          <a:prstGeom prst="rect">
            <a:avLst/>
          </a:prstGeom>
        </p:spPr>
      </p:pic>
      <p:grpSp>
        <p:nvGrpSpPr>
          <p:cNvPr id="9" name="Skupina 8">
            <a:extLst>
              <a:ext uri="{FF2B5EF4-FFF2-40B4-BE49-F238E27FC236}">
                <a16:creationId xmlns:a16="http://schemas.microsoft.com/office/drawing/2014/main" id="{8725CB35-7F54-46B9-88CC-9B8F0880E349}"/>
              </a:ext>
            </a:extLst>
          </p:cNvPr>
          <p:cNvGrpSpPr/>
          <p:nvPr/>
        </p:nvGrpSpPr>
        <p:grpSpPr>
          <a:xfrm>
            <a:off x="8905727" y="1858627"/>
            <a:ext cx="2596547" cy="3865846"/>
            <a:chOff x="8905727" y="1858627"/>
            <a:chExt cx="2596547" cy="3865846"/>
          </a:xfrm>
        </p:grpSpPr>
        <p:pic>
          <p:nvPicPr>
            <p:cNvPr id="10" name="Obrázek 9" descr="Obsah obrázku text&#10;&#10;Popis byl vytvořen automaticky">
              <a:extLst>
                <a:ext uri="{FF2B5EF4-FFF2-40B4-BE49-F238E27FC236}">
                  <a16:creationId xmlns:a16="http://schemas.microsoft.com/office/drawing/2014/main" id="{6FE485FE-53A1-4350-8A59-06EE176017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394631" y="2616830"/>
              <a:ext cx="3658496" cy="2556790"/>
            </a:xfrm>
            <a:prstGeom prst="rect">
              <a:avLst/>
            </a:prstGeom>
          </p:spPr>
        </p:pic>
        <p:sp>
          <p:nvSpPr>
            <p:cNvPr id="17" name="TextovéPole 16">
              <a:extLst>
                <a:ext uri="{FF2B5EF4-FFF2-40B4-BE49-F238E27FC236}">
                  <a16:creationId xmlns:a16="http://schemas.microsoft.com/office/drawing/2014/main" id="{E3EDA1E2-50C7-494F-889A-4A77ECC61B8A}"/>
                </a:ext>
              </a:extLst>
            </p:cNvPr>
            <p:cNvSpPr txBox="1"/>
            <p:nvPr/>
          </p:nvSpPr>
          <p:spPr>
            <a:xfrm>
              <a:off x="10653917" y="3715565"/>
              <a:ext cx="750525" cy="246221"/>
            </a:xfrm>
            <a:prstGeom prst="rect">
              <a:avLst/>
            </a:prstGeom>
            <a:solidFill>
              <a:schemeClr val="bg1"/>
            </a:solidFill>
          </p:spPr>
          <p:txBody>
            <a:bodyPr wrap="square" rtlCol="0">
              <a:spAutoFit/>
            </a:bodyPr>
            <a:lstStyle/>
            <a:p>
              <a:pPr algn="ctr"/>
              <a:r>
                <a:rPr lang="cs-CZ" sz="1000" dirty="0" err="1" smtClean="0"/>
                <a:t>saccule</a:t>
              </a:r>
              <a:endParaRPr lang="en-US" sz="1000" dirty="0"/>
            </a:p>
          </p:txBody>
        </p:sp>
        <p:sp>
          <p:nvSpPr>
            <p:cNvPr id="18" name="TextovéPole 17">
              <a:extLst>
                <a:ext uri="{FF2B5EF4-FFF2-40B4-BE49-F238E27FC236}">
                  <a16:creationId xmlns:a16="http://schemas.microsoft.com/office/drawing/2014/main" id="{79247D24-836F-42AD-BBC2-54886B19AEE2}"/>
                </a:ext>
              </a:extLst>
            </p:cNvPr>
            <p:cNvSpPr txBox="1"/>
            <p:nvPr/>
          </p:nvSpPr>
          <p:spPr>
            <a:xfrm>
              <a:off x="8905727" y="5418435"/>
              <a:ext cx="1129955" cy="246221"/>
            </a:xfrm>
            <a:prstGeom prst="rect">
              <a:avLst/>
            </a:prstGeom>
            <a:solidFill>
              <a:schemeClr val="bg1"/>
            </a:solidFill>
          </p:spPr>
          <p:txBody>
            <a:bodyPr wrap="square" rtlCol="0">
              <a:spAutoFit/>
            </a:bodyPr>
            <a:lstStyle/>
            <a:p>
              <a:pPr algn="ctr"/>
              <a:r>
                <a:rPr lang="cs-CZ" sz="1000" dirty="0" err="1" smtClean="0"/>
                <a:t>Cochlear</a:t>
              </a:r>
              <a:r>
                <a:rPr lang="cs-CZ" sz="1000" dirty="0" smtClean="0"/>
                <a:t> </a:t>
              </a:r>
              <a:r>
                <a:rPr lang="cs-CZ" sz="1000" dirty="0" err="1" smtClean="0"/>
                <a:t>canal</a:t>
              </a:r>
              <a:endParaRPr lang="en-US" sz="1000" dirty="0"/>
            </a:p>
          </p:txBody>
        </p:sp>
        <p:sp>
          <p:nvSpPr>
            <p:cNvPr id="19" name="TextovéPole 18">
              <a:extLst>
                <a:ext uri="{FF2B5EF4-FFF2-40B4-BE49-F238E27FC236}">
                  <a16:creationId xmlns:a16="http://schemas.microsoft.com/office/drawing/2014/main" id="{902E726A-8362-4EB0-8C05-850C4ABC40FC}"/>
                </a:ext>
              </a:extLst>
            </p:cNvPr>
            <p:cNvSpPr txBox="1"/>
            <p:nvPr/>
          </p:nvSpPr>
          <p:spPr>
            <a:xfrm>
              <a:off x="10035682" y="1858627"/>
              <a:ext cx="1398869" cy="553998"/>
            </a:xfrm>
            <a:prstGeom prst="rect">
              <a:avLst/>
            </a:prstGeom>
            <a:solidFill>
              <a:schemeClr val="bg1"/>
            </a:solidFill>
          </p:spPr>
          <p:txBody>
            <a:bodyPr wrap="square" rtlCol="0">
              <a:spAutoFit/>
            </a:bodyPr>
            <a:lstStyle/>
            <a:p>
              <a:pPr algn="ctr"/>
              <a:r>
                <a:rPr lang="cs-CZ" sz="1000" dirty="0" err="1" smtClean="0"/>
                <a:t>Utricular</a:t>
              </a:r>
              <a:r>
                <a:rPr lang="cs-CZ" sz="1000" dirty="0" smtClean="0"/>
                <a:t> part (</a:t>
              </a:r>
              <a:r>
                <a:rPr lang="cs-CZ" sz="1000" dirty="0" err="1" smtClean="0"/>
                <a:t>developing</a:t>
              </a:r>
              <a:r>
                <a:rPr lang="cs-CZ" sz="1000" dirty="0" smtClean="0"/>
                <a:t> </a:t>
              </a:r>
              <a:r>
                <a:rPr lang="cs-CZ" sz="1000" dirty="0" err="1" smtClean="0"/>
                <a:t>semicicular</a:t>
              </a:r>
              <a:r>
                <a:rPr lang="cs-CZ" sz="1000" dirty="0" smtClean="0"/>
                <a:t> </a:t>
              </a:r>
              <a:r>
                <a:rPr lang="cs-CZ" sz="1000" dirty="0" err="1" smtClean="0"/>
                <a:t>duct</a:t>
              </a:r>
              <a:r>
                <a:rPr lang="cs-CZ" sz="1000" dirty="0" smtClean="0"/>
                <a:t>)</a:t>
              </a:r>
              <a:endParaRPr lang="en-US" sz="1000" dirty="0"/>
            </a:p>
          </p:txBody>
        </p:sp>
      </p:grpSp>
      <p:sp>
        <p:nvSpPr>
          <p:cNvPr id="20" name="TextovéPole 19">
            <a:extLst>
              <a:ext uri="{FF2B5EF4-FFF2-40B4-BE49-F238E27FC236}">
                <a16:creationId xmlns:a16="http://schemas.microsoft.com/office/drawing/2014/main" id="{ECC93822-37F4-4382-AC34-4A8D2DF6AD7A}"/>
              </a:ext>
            </a:extLst>
          </p:cNvPr>
          <p:cNvSpPr txBox="1"/>
          <p:nvPr/>
        </p:nvSpPr>
        <p:spPr>
          <a:xfrm>
            <a:off x="7104289" y="6036541"/>
            <a:ext cx="4051391" cy="253916"/>
          </a:xfrm>
          <a:prstGeom prst="rect">
            <a:avLst/>
          </a:prstGeom>
          <a:noFill/>
        </p:spPr>
        <p:txBody>
          <a:bodyPr wrap="square" rtlCol="0">
            <a:spAutoFit/>
          </a:bodyPr>
          <a:lstStyle/>
          <a:p>
            <a:pPr algn="ctr"/>
            <a:r>
              <a:rPr lang="cs-CZ" sz="1050" dirty="0" err="1" smtClean="0"/>
              <a:t>Edited</a:t>
            </a:r>
            <a:r>
              <a:rPr lang="cs-CZ" sz="1050" dirty="0" smtClean="0"/>
              <a:t>: </a:t>
            </a:r>
            <a:r>
              <a:rPr lang="cs-CZ" sz="1050" dirty="0" err="1"/>
              <a:t>McGeady</a:t>
            </a:r>
            <a:r>
              <a:rPr lang="cs-CZ" sz="1050" dirty="0"/>
              <a:t> et al. </a:t>
            </a:r>
            <a:r>
              <a:rPr lang="cs-CZ" sz="1050" dirty="0" err="1"/>
              <a:t>Veterinary</a:t>
            </a:r>
            <a:r>
              <a:rPr lang="cs-CZ" sz="1050" dirty="0"/>
              <a:t> Embryology. 2009</a:t>
            </a:r>
          </a:p>
        </p:txBody>
      </p:sp>
    </p:spTree>
    <p:extLst>
      <p:ext uri="{BB962C8B-B14F-4D97-AF65-F5344CB8AC3E}">
        <p14:creationId xmlns:p14="http://schemas.microsoft.com/office/powerpoint/2010/main" val="368440702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8A2CAA-123C-4C1C-BE26-B530F3C0B7AA}"/>
              </a:ext>
            </a:extLst>
          </p:cNvPr>
          <p:cNvSpPr>
            <a:spLocks noGrp="1"/>
          </p:cNvSpPr>
          <p:nvPr>
            <p:ph type="title"/>
          </p:nvPr>
        </p:nvSpPr>
        <p:spPr>
          <a:xfrm>
            <a:off x="1066800" y="217575"/>
            <a:ext cx="10058400" cy="1371600"/>
          </a:xfrm>
        </p:spPr>
        <p:txBody>
          <a:bodyPr>
            <a:normAutofit fontScale="90000"/>
          </a:bodyPr>
          <a:lstStyle/>
          <a:p>
            <a:r>
              <a:rPr lang="cs-CZ" dirty="0" err="1" smtClean="0"/>
              <a:t>Development</a:t>
            </a:r>
            <a:r>
              <a:rPr lang="cs-CZ" dirty="0" smtClean="0"/>
              <a:t> </a:t>
            </a:r>
            <a:r>
              <a:rPr lang="cs-CZ" dirty="0" err="1" smtClean="0"/>
              <a:t>of</a:t>
            </a:r>
            <a:r>
              <a:rPr lang="cs-CZ" dirty="0" smtClean="0"/>
              <a:t> </a:t>
            </a:r>
            <a:r>
              <a:rPr lang="cs-CZ" dirty="0" err="1" smtClean="0"/>
              <a:t>vestibular</a:t>
            </a:r>
            <a:r>
              <a:rPr lang="cs-CZ" dirty="0" smtClean="0"/>
              <a:t> </a:t>
            </a:r>
            <a:r>
              <a:rPr lang="cs-CZ" dirty="0" err="1" smtClean="0"/>
              <a:t>system</a:t>
            </a:r>
            <a:endParaRPr lang="en-US" dirty="0"/>
          </a:p>
        </p:txBody>
      </p:sp>
      <p:sp>
        <p:nvSpPr>
          <p:cNvPr id="5" name="Zástupný symbol pro číslo snímku 4">
            <a:extLst>
              <a:ext uri="{FF2B5EF4-FFF2-40B4-BE49-F238E27FC236}">
                <a16:creationId xmlns:a16="http://schemas.microsoft.com/office/drawing/2014/main" id="{EE790ED8-C61A-4271-AAE2-0DA278958AA5}"/>
              </a:ext>
            </a:extLst>
          </p:cNvPr>
          <p:cNvSpPr>
            <a:spLocks noGrp="1"/>
          </p:cNvSpPr>
          <p:nvPr>
            <p:ph type="sldNum" sz="quarter" idx="12"/>
          </p:nvPr>
        </p:nvSpPr>
        <p:spPr/>
        <p:txBody>
          <a:bodyPr/>
          <a:lstStyle/>
          <a:p>
            <a:fld id="{452BC3EA-E2EC-40AA-BF67-C4C476FA0C99}" type="slidenum">
              <a:rPr lang="cs-CZ" smtClean="0"/>
              <a:t>53</a:t>
            </a:fld>
            <a:endParaRPr lang="cs-CZ"/>
          </a:p>
        </p:txBody>
      </p:sp>
      <p:sp>
        <p:nvSpPr>
          <p:cNvPr id="8" name="Zástupný symbol pro obsah 2">
            <a:extLst>
              <a:ext uri="{FF2B5EF4-FFF2-40B4-BE49-F238E27FC236}">
                <a16:creationId xmlns:a16="http://schemas.microsoft.com/office/drawing/2014/main" id="{8B3EB239-4AF0-4B19-8CB7-BFBF95F6E5F3}"/>
              </a:ext>
            </a:extLst>
          </p:cNvPr>
          <p:cNvSpPr txBox="1">
            <a:spLocks/>
          </p:cNvSpPr>
          <p:nvPr/>
        </p:nvSpPr>
        <p:spPr>
          <a:xfrm>
            <a:off x="964932" y="1928801"/>
            <a:ext cx="4822804" cy="54254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f</a:t>
            </a:r>
            <a:r>
              <a:rPr lang="cs-CZ" sz="1600" dirty="0" err="1" smtClean="0"/>
              <a:t>rom</a:t>
            </a:r>
            <a:r>
              <a:rPr lang="cs-CZ" sz="1600" dirty="0" smtClean="0"/>
              <a:t> </a:t>
            </a:r>
            <a:r>
              <a:rPr lang="cs-CZ" sz="1600" dirty="0" err="1" smtClean="0"/>
              <a:t>dorsal</a:t>
            </a:r>
            <a:r>
              <a:rPr lang="cs-CZ" sz="1600" dirty="0" smtClean="0"/>
              <a:t> </a:t>
            </a:r>
            <a:r>
              <a:rPr lang="cs-CZ" sz="1600" b="1" dirty="0" err="1" smtClean="0"/>
              <a:t>utricle</a:t>
            </a:r>
            <a:r>
              <a:rPr lang="cs-CZ" sz="1600" dirty="0" smtClean="0"/>
              <a:t> - </a:t>
            </a:r>
            <a:r>
              <a:rPr lang="cs-CZ" sz="1600" b="1" dirty="0" err="1" smtClean="0"/>
              <a:t>semicircular</a:t>
            </a:r>
            <a:r>
              <a:rPr lang="cs-CZ" sz="1600" b="1" dirty="0" smtClean="0"/>
              <a:t> </a:t>
            </a:r>
            <a:r>
              <a:rPr lang="cs-CZ" sz="1600" b="1" dirty="0" err="1" smtClean="0"/>
              <a:t>ducts</a:t>
            </a:r>
            <a:endParaRPr lang="cs-CZ" sz="1200" b="1" dirty="0"/>
          </a:p>
        </p:txBody>
      </p:sp>
      <p:sp>
        <p:nvSpPr>
          <p:cNvPr id="9" name="Zástupný symbol pro obsah 2">
            <a:extLst>
              <a:ext uri="{FF2B5EF4-FFF2-40B4-BE49-F238E27FC236}">
                <a16:creationId xmlns:a16="http://schemas.microsoft.com/office/drawing/2014/main" id="{EF2CD8F8-FF61-4086-B742-572BCB368E50}"/>
              </a:ext>
            </a:extLst>
          </p:cNvPr>
          <p:cNvSpPr txBox="1">
            <a:spLocks/>
          </p:cNvSpPr>
          <p:nvPr/>
        </p:nvSpPr>
        <p:spPr>
          <a:xfrm>
            <a:off x="964932" y="2946175"/>
            <a:ext cx="4822804" cy="89677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smtClean="0"/>
              <a:t>Formation</a:t>
            </a:r>
            <a:r>
              <a:rPr lang="cs-CZ" sz="1600" dirty="0" smtClean="0"/>
              <a:t> </a:t>
            </a:r>
            <a:r>
              <a:rPr lang="cs-CZ" sz="1600" dirty="0" err="1" smtClean="0"/>
              <a:t>of</a:t>
            </a:r>
            <a:r>
              <a:rPr lang="cs-CZ" sz="1600" dirty="0" smtClean="0"/>
              <a:t> 3</a:t>
            </a:r>
            <a:r>
              <a:rPr lang="cs-CZ" sz="1600" b="1" dirty="0" smtClean="0"/>
              <a:t> </a:t>
            </a:r>
            <a:r>
              <a:rPr lang="cs-CZ" sz="1600" b="1" dirty="0" err="1" smtClean="0"/>
              <a:t>semicircular</a:t>
            </a:r>
            <a:r>
              <a:rPr lang="cs-CZ" sz="1600" b="1" dirty="0" smtClean="0"/>
              <a:t> </a:t>
            </a:r>
            <a:r>
              <a:rPr lang="cs-CZ" sz="1600" b="1" dirty="0" err="1" smtClean="0"/>
              <a:t>ducts</a:t>
            </a:r>
            <a:r>
              <a:rPr lang="cs-CZ" sz="1600" b="1" dirty="0" smtClean="0"/>
              <a:t>:</a:t>
            </a:r>
            <a:endParaRPr lang="cs-CZ" sz="1600" b="1" dirty="0"/>
          </a:p>
          <a:p>
            <a:pPr lvl="1">
              <a:buSzPct val="50000"/>
              <a:buFont typeface="Courier New" panose="02070309020205020404" pitchFamily="49" charset="0"/>
              <a:buChar char="o"/>
            </a:pPr>
            <a:r>
              <a:rPr lang="cs-CZ" sz="1400" b="1" dirty="0"/>
              <a:t>2 </a:t>
            </a:r>
            <a:r>
              <a:rPr lang="cs-CZ" sz="1400" b="1" dirty="0" err="1" smtClean="0"/>
              <a:t>vertically</a:t>
            </a:r>
            <a:r>
              <a:rPr lang="cs-CZ" sz="1400" b="1" dirty="0" smtClean="0"/>
              <a:t> </a:t>
            </a:r>
            <a:r>
              <a:rPr lang="cs-CZ" sz="1400" dirty="0" err="1" smtClean="0"/>
              <a:t>oriented</a:t>
            </a:r>
            <a:endParaRPr lang="cs-CZ" sz="1400" dirty="0"/>
          </a:p>
          <a:p>
            <a:pPr lvl="1">
              <a:buSzPct val="50000"/>
              <a:buFont typeface="Courier New" panose="02070309020205020404" pitchFamily="49" charset="0"/>
              <a:buChar char="o"/>
            </a:pPr>
            <a:r>
              <a:rPr lang="cs-CZ" sz="1400" b="1" dirty="0"/>
              <a:t>1</a:t>
            </a:r>
            <a:r>
              <a:rPr lang="cs-CZ" sz="1400" dirty="0"/>
              <a:t> </a:t>
            </a:r>
            <a:r>
              <a:rPr lang="cs-CZ" sz="1400" dirty="0" err="1" smtClean="0"/>
              <a:t>oriented</a:t>
            </a:r>
            <a:r>
              <a:rPr lang="cs-CZ" sz="1400" dirty="0" smtClean="0"/>
              <a:t> </a:t>
            </a:r>
            <a:r>
              <a:rPr lang="cs-CZ" sz="1400" dirty="0" err="1" smtClean="0"/>
              <a:t>under</a:t>
            </a:r>
            <a:r>
              <a:rPr lang="cs-CZ" sz="1400" dirty="0" smtClean="0"/>
              <a:t> </a:t>
            </a:r>
            <a:r>
              <a:rPr lang="cs-CZ" sz="1400" b="1" dirty="0" smtClean="0"/>
              <a:t>90 </a:t>
            </a:r>
            <a:r>
              <a:rPr lang="cs-CZ" sz="1400" b="1" baseline="30000" dirty="0" smtClean="0"/>
              <a:t>O</a:t>
            </a:r>
            <a:r>
              <a:rPr lang="cs-CZ" sz="1400" b="1" dirty="0" smtClean="0"/>
              <a:t> </a:t>
            </a:r>
            <a:r>
              <a:rPr lang="cs-CZ" sz="1400" dirty="0" err="1" smtClean="0"/>
              <a:t>angle</a:t>
            </a:r>
            <a:r>
              <a:rPr lang="cs-CZ" sz="1400" dirty="0" smtClean="0"/>
              <a:t> to </a:t>
            </a:r>
            <a:r>
              <a:rPr lang="cs-CZ" sz="1400" b="1" dirty="0" err="1" smtClean="0"/>
              <a:t>vertical</a:t>
            </a:r>
            <a:r>
              <a:rPr lang="cs-CZ" sz="1400" dirty="0" smtClean="0"/>
              <a:t> </a:t>
            </a:r>
            <a:r>
              <a:rPr lang="cs-CZ" sz="1400" dirty="0" err="1" smtClean="0"/>
              <a:t>ducts</a:t>
            </a:r>
            <a:endParaRPr lang="cs-CZ" sz="1400" dirty="0"/>
          </a:p>
        </p:txBody>
      </p:sp>
      <p:sp>
        <p:nvSpPr>
          <p:cNvPr id="10" name="Zástupný symbol pro obsah 2">
            <a:extLst>
              <a:ext uri="{FF2B5EF4-FFF2-40B4-BE49-F238E27FC236}">
                <a16:creationId xmlns:a16="http://schemas.microsoft.com/office/drawing/2014/main" id="{355C8EC5-54F2-4ECF-98BC-A6C6CB6B9BE5}"/>
              </a:ext>
            </a:extLst>
          </p:cNvPr>
          <p:cNvSpPr txBox="1">
            <a:spLocks/>
          </p:cNvSpPr>
          <p:nvPr/>
        </p:nvSpPr>
        <p:spPr>
          <a:xfrm>
            <a:off x="964932" y="4130364"/>
            <a:ext cx="4822804" cy="89677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smtClean="0"/>
              <a:t>at</a:t>
            </a:r>
            <a:r>
              <a:rPr lang="cs-CZ" sz="1600" dirty="0" smtClean="0"/>
              <a:t> </a:t>
            </a:r>
            <a:r>
              <a:rPr lang="cs-CZ" sz="1600" dirty="0" err="1" smtClean="0"/>
              <a:t>the</a:t>
            </a:r>
            <a:r>
              <a:rPr lang="cs-CZ" sz="1600" dirty="0" smtClean="0"/>
              <a:t> end </a:t>
            </a:r>
            <a:r>
              <a:rPr lang="cs-CZ" sz="1600" dirty="0" err="1" smtClean="0"/>
              <a:t>of</a:t>
            </a:r>
            <a:r>
              <a:rPr lang="cs-CZ" sz="1600" dirty="0" smtClean="0"/>
              <a:t> </a:t>
            </a:r>
            <a:r>
              <a:rPr lang="cs-CZ" sz="1600" dirty="0" err="1" smtClean="0"/>
              <a:t>each</a:t>
            </a:r>
            <a:r>
              <a:rPr lang="cs-CZ" sz="1600" dirty="0" smtClean="0"/>
              <a:t> </a:t>
            </a:r>
            <a:r>
              <a:rPr lang="cs-CZ" sz="1600" dirty="0" err="1" smtClean="0"/>
              <a:t>canal</a:t>
            </a:r>
            <a:r>
              <a:rPr lang="cs-CZ" sz="1600" dirty="0" smtClean="0"/>
              <a:t> - </a:t>
            </a:r>
            <a:r>
              <a:rPr lang="cs-CZ" sz="1600" b="1" dirty="0" err="1" smtClean="0"/>
              <a:t>extension</a:t>
            </a:r>
            <a:r>
              <a:rPr lang="cs-CZ" sz="1600" dirty="0" smtClean="0"/>
              <a:t> </a:t>
            </a:r>
            <a:r>
              <a:rPr lang="cs-CZ" sz="1600" dirty="0" err="1" smtClean="0"/>
              <a:t>called</a:t>
            </a:r>
            <a:r>
              <a:rPr lang="cs-CZ" sz="1600" dirty="0" smtClean="0"/>
              <a:t> </a:t>
            </a:r>
            <a:r>
              <a:rPr lang="cs-CZ" sz="1600" b="1" dirty="0" err="1" smtClean="0"/>
              <a:t>ampullae</a:t>
            </a:r>
            <a:r>
              <a:rPr lang="cs-CZ" sz="1600" dirty="0" smtClean="0"/>
              <a:t> </a:t>
            </a:r>
            <a:r>
              <a:rPr lang="cs-CZ" sz="1600" dirty="0" err="1" smtClean="0"/>
              <a:t>containing</a:t>
            </a:r>
            <a:r>
              <a:rPr lang="cs-CZ" sz="1600" dirty="0" smtClean="0"/>
              <a:t> sensory </a:t>
            </a:r>
            <a:r>
              <a:rPr lang="cs-CZ" sz="1600" dirty="0" err="1" smtClean="0"/>
              <a:t>organs</a:t>
            </a:r>
            <a:endParaRPr lang="cs-CZ" sz="1000" dirty="0"/>
          </a:p>
        </p:txBody>
      </p:sp>
      <p:grpSp>
        <p:nvGrpSpPr>
          <p:cNvPr id="6" name="Skupina 5">
            <a:extLst>
              <a:ext uri="{FF2B5EF4-FFF2-40B4-BE49-F238E27FC236}">
                <a16:creationId xmlns:a16="http://schemas.microsoft.com/office/drawing/2014/main" id="{4B2C0800-FB48-446B-9A6E-1D2E6B6A765B}"/>
              </a:ext>
            </a:extLst>
          </p:cNvPr>
          <p:cNvGrpSpPr/>
          <p:nvPr/>
        </p:nvGrpSpPr>
        <p:grpSpPr>
          <a:xfrm>
            <a:off x="6503120" y="1746871"/>
            <a:ext cx="5501925" cy="2139076"/>
            <a:chOff x="6503120" y="1809351"/>
            <a:chExt cx="5501925" cy="2139076"/>
          </a:xfrm>
        </p:grpSpPr>
        <p:pic>
          <p:nvPicPr>
            <p:cNvPr id="12" name="Obrázek 11">
              <a:extLst>
                <a:ext uri="{FF2B5EF4-FFF2-40B4-BE49-F238E27FC236}">
                  <a16:creationId xmlns:a16="http://schemas.microsoft.com/office/drawing/2014/main" id="{B43A169E-A659-4086-B4A4-A0782B334F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03120" y="1820017"/>
              <a:ext cx="5076721" cy="1900554"/>
            </a:xfrm>
            <a:prstGeom prst="rect">
              <a:avLst/>
            </a:prstGeom>
          </p:spPr>
        </p:pic>
        <p:sp>
          <p:nvSpPr>
            <p:cNvPr id="3" name="Obdélník 2">
              <a:extLst>
                <a:ext uri="{FF2B5EF4-FFF2-40B4-BE49-F238E27FC236}">
                  <a16:creationId xmlns:a16="http://schemas.microsoft.com/office/drawing/2014/main" id="{5EA44C8E-7ADE-4BEF-ACED-78753398C8AF}"/>
                </a:ext>
              </a:extLst>
            </p:cNvPr>
            <p:cNvSpPr/>
            <p:nvPr/>
          </p:nvSpPr>
          <p:spPr>
            <a:xfrm>
              <a:off x="9609719" y="1809351"/>
              <a:ext cx="653143" cy="212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ovéPole 18">
              <a:extLst>
                <a:ext uri="{FF2B5EF4-FFF2-40B4-BE49-F238E27FC236}">
                  <a16:creationId xmlns:a16="http://schemas.microsoft.com/office/drawing/2014/main" id="{044CEDDC-BF16-44B9-A71C-195E6408CDB4}"/>
                </a:ext>
              </a:extLst>
            </p:cNvPr>
            <p:cNvSpPr txBox="1"/>
            <p:nvPr/>
          </p:nvSpPr>
          <p:spPr>
            <a:xfrm>
              <a:off x="11029918" y="3548317"/>
              <a:ext cx="975127" cy="400110"/>
            </a:xfrm>
            <a:prstGeom prst="rect">
              <a:avLst/>
            </a:prstGeom>
            <a:solidFill>
              <a:schemeClr val="bg1"/>
            </a:solidFill>
          </p:spPr>
          <p:txBody>
            <a:bodyPr wrap="square" rtlCol="0">
              <a:spAutoFit/>
            </a:bodyPr>
            <a:lstStyle/>
            <a:p>
              <a:pPr algn="ctr"/>
              <a:r>
                <a:rPr lang="cs-CZ" sz="1000" dirty="0" err="1" smtClean="0"/>
                <a:t>Semicircular</a:t>
              </a:r>
              <a:r>
                <a:rPr lang="cs-CZ" sz="1000" dirty="0" smtClean="0"/>
                <a:t> </a:t>
              </a:r>
              <a:r>
                <a:rPr lang="cs-CZ" sz="1000" dirty="0" err="1" smtClean="0"/>
                <a:t>ducts</a:t>
              </a:r>
              <a:endParaRPr lang="en-US" sz="1000" dirty="0"/>
            </a:p>
          </p:txBody>
        </p:sp>
      </p:grpSp>
      <p:grpSp>
        <p:nvGrpSpPr>
          <p:cNvPr id="7" name="Skupina 6">
            <a:extLst>
              <a:ext uri="{FF2B5EF4-FFF2-40B4-BE49-F238E27FC236}">
                <a16:creationId xmlns:a16="http://schemas.microsoft.com/office/drawing/2014/main" id="{808C31DB-D60E-4F41-8E41-D342536414B4}"/>
              </a:ext>
            </a:extLst>
          </p:cNvPr>
          <p:cNvGrpSpPr/>
          <p:nvPr/>
        </p:nvGrpSpPr>
        <p:grpSpPr>
          <a:xfrm>
            <a:off x="6839465" y="3737711"/>
            <a:ext cx="4387603" cy="2403936"/>
            <a:chOff x="6839465" y="3800191"/>
            <a:chExt cx="4387603" cy="2403936"/>
          </a:xfrm>
        </p:grpSpPr>
        <p:pic>
          <p:nvPicPr>
            <p:cNvPr id="14" name="Obrázek 13">
              <a:extLst>
                <a:ext uri="{FF2B5EF4-FFF2-40B4-BE49-F238E27FC236}">
                  <a16:creationId xmlns:a16="http://schemas.microsoft.com/office/drawing/2014/main" id="{4C6E63A6-133B-4B65-89EB-6D549FFA2F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9465" y="3800191"/>
              <a:ext cx="4387603" cy="2403936"/>
            </a:xfrm>
            <a:prstGeom prst="rect">
              <a:avLst/>
            </a:prstGeom>
          </p:spPr>
        </p:pic>
        <p:sp>
          <p:nvSpPr>
            <p:cNvPr id="20" name="Obdélník 19">
              <a:extLst>
                <a:ext uri="{FF2B5EF4-FFF2-40B4-BE49-F238E27FC236}">
                  <a16:creationId xmlns:a16="http://schemas.microsoft.com/office/drawing/2014/main" id="{8984CEC0-1EF8-4D09-AAF9-D399485BBDAB}"/>
                </a:ext>
              </a:extLst>
            </p:cNvPr>
            <p:cNvSpPr/>
            <p:nvPr/>
          </p:nvSpPr>
          <p:spPr>
            <a:xfrm>
              <a:off x="9129984" y="5250171"/>
              <a:ext cx="653143" cy="212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ovéPole 10">
            <a:extLst>
              <a:ext uri="{FF2B5EF4-FFF2-40B4-BE49-F238E27FC236}">
                <a16:creationId xmlns:a16="http://schemas.microsoft.com/office/drawing/2014/main" id="{16C3118B-00A7-4330-AA50-82B704248347}"/>
              </a:ext>
            </a:extLst>
          </p:cNvPr>
          <p:cNvSpPr txBox="1"/>
          <p:nvPr/>
        </p:nvSpPr>
        <p:spPr>
          <a:xfrm>
            <a:off x="7104288" y="6094315"/>
            <a:ext cx="4051391" cy="253916"/>
          </a:xfrm>
          <a:prstGeom prst="rect">
            <a:avLst/>
          </a:prstGeom>
          <a:noFill/>
        </p:spPr>
        <p:txBody>
          <a:bodyPr wrap="square" rtlCol="0">
            <a:spAutoFit/>
          </a:bodyPr>
          <a:lstStyle/>
          <a:p>
            <a:pPr algn="ctr"/>
            <a:r>
              <a:rPr lang="cs-CZ" sz="1050" dirty="0" err="1" smtClean="0"/>
              <a:t>Edited</a:t>
            </a:r>
            <a:r>
              <a:rPr lang="cs-CZ" sz="1050" dirty="0" smtClean="0"/>
              <a:t>: </a:t>
            </a:r>
            <a:r>
              <a:rPr lang="cs-CZ" sz="1050" dirty="0" err="1"/>
              <a:t>McGeady</a:t>
            </a:r>
            <a:r>
              <a:rPr lang="cs-CZ" sz="1050" dirty="0"/>
              <a:t> et al. </a:t>
            </a:r>
            <a:r>
              <a:rPr lang="cs-CZ" sz="1050" dirty="0" err="1"/>
              <a:t>Veterinary</a:t>
            </a:r>
            <a:r>
              <a:rPr lang="cs-CZ" sz="1050" dirty="0"/>
              <a:t> Embryology. 2009</a:t>
            </a:r>
          </a:p>
        </p:txBody>
      </p:sp>
    </p:spTree>
    <p:extLst>
      <p:ext uri="{BB962C8B-B14F-4D97-AF65-F5344CB8AC3E}">
        <p14:creationId xmlns:p14="http://schemas.microsoft.com/office/powerpoint/2010/main" val="266621488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011C98B-BCC9-478E-B430-05FCC1E5AD31}"/>
              </a:ext>
            </a:extLst>
          </p:cNvPr>
          <p:cNvSpPr>
            <a:spLocks noGrp="1"/>
          </p:cNvSpPr>
          <p:nvPr>
            <p:ph type="title"/>
          </p:nvPr>
        </p:nvSpPr>
        <p:spPr/>
        <p:txBody>
          <a:bodyPr/>
          <a:lstStyle/>
          <a:p>
            <a:r>
              <a:rPr lang="cs-CZ" dirty="0" err="1" smtClean="0"/>
              <a:t>Development</a:t>
            </a:r>
            <a:r>
              <a:rPr lang="cs-CZ" dirty="0" smtClean="0"/>
              <a:t> </a:t>
            </a:r>
            <a:r>
              <a:rPr lang="cs-CZ" dirty="0" err="1" smtClean="0"/>
              <a:t>of</a:t>
            </a:r>
            <a:r>
              <a:rPr lang="cs-CZ" dirty="0" smtClean="0"/>
              <a:t> </a:t>
            </a:r>
            <a:r>
              <a:rPr lang="cs-CZ" dirty="0" err="1" smtClean="0"/>
              <a:t>cochlear</a:t>
            </a:r>
            <a:r>
              <a:rPr lang="cs-CZ" dirty="0" smtClean="0"/>
              <a:t> </a:t>
            </a:r>
            <a:r>
              <a:rPr lang="cs-CZ" dirty="0" err="1" smtClean="0"/>
              <a:t>system</a:t>
            </a:r>
            <a:endParaRPr lang="en-US" dirty="0"/>
          </a:p>
        </p:txBody>
      </p:sp>
      <p:sp>
        <p:nvSpPr>
          <p:cNvPr id="5" name="Zástupný symbol pro číslo snímku 4">
            <a:extLst>
              <a:ext uri="{FF2B5EF4-FFF2-40B4-BE49-F238E27FC236}">
                <a16:creationId xmlns:a16="http://schemas.microsoft.com/office/drawing/2014/main" id="{A853B50C-88E3-423D-9122-0D6A6335E11D}"/>
              </a:ext>
            </a:extLst>
          </p:cNvPr>
          <p:cNvSpPr>
            <a:spLocks noGrp="1"/>
          </p:cNvSpPr>
          <p:nvPr>
            <p:ph type="sldNum" sz="quarter" idx="12"/>
          </p:nvPr>
        </p:nvSpPr>
        <p:spPr/>
        <p:txBody>
          <a:bodyPr/>
          <a:lstStyle/>
          <a:p>
            <a:fld id="{452BC3EA-E2EC-40AA-BF67-C4C476FA0C99}" type="slidenum">
              <a:rPr lang="cs-CZ" smtClean="0"/>
              <a:t>54</a:t>
            </a:fld>
            <a:endParaRPr lang="cs-CZ"/>
          </a:p>
        </p:txBody>
      </p:sp>
      <p:sp>
        <p:nvSpPr>
          <p:cNvPr id="8" name="Zástupný symbol pro obsah 2">
            <a:extLst>
              <a:ext uri="{FF2B5EF4-FFF2-40B4-BE49-F238E27FC236}">
                <a16:creationId xmlns:a16="http://schemas.microsoft.com/office/drawing/2014/main" id="{FBE2D069-283F-40A2-B309-5612ABFE9BEE}"/>
              </a:ext>
            </a:extLst>
          </p:cNvPr>
          <p:cNvSpPr txBox="1">
            <a:spLocks/>
          </p:cNvSpPr>
          <p:nvPr/>
        </p:nvSpPr>
        <p:spPr>
          <a:xfrm>
            <a:off x="964932" y="1928801"/>
            <a:ext cx="4363355" cy="54254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f</a:t>
            </a:r>
            <a:r>
              <a:rPr lang="cs-CZ" sz="1600" dirty="0" err="1" smtClean="0"/>
              <a:t>rom</a:t>
            </a:r>
            <a:r>
              <a:rPr lang="cs-CZ" sz="1600" dirty="0" smtClean="0"/>
              <a:t> </a:t>
            </a:r>
            <a:r>
              <a:rPr lang="cs-CZ" sz="1600" dirty="0" err="1" smtClean="0"/>
              <a:t>ventraly</a:t>
            </a:r>
            <a:r>
              <a:rPr lang="cs-CZ" sz="1600" dirty="0" smtClean="0"/>
              <a:t> </a:t>
            </a:r>
            <a:r>
              <a:rPr lang="cs-CZ" sz="1600" dirty="0" err="1" smtClean="0"/>
              <a:t>oriented</a:t>
            </a:r>
            <a:r>
              <a:rPr lang="cs-CZ" sz="1600" dirty="0" smtClean="0"/>
              <a:t> </a:t>
            </a:r>
            <a:r>
              <a:rPr lang="cs-CZ" sz="1600" b="1" dirty="0" err="1" smtClean="0"/>
              <a:t>saccule</a:t>
            </a:r>
            <a:r>
              <a:rPr lang="cs-CZ" sz="1600" dirty="0" smtClean="0"/>
              <a:t> </a:t>
            </a:r>
            <a:r>
              <a:rPr lang="cs-CZ" sz="1600" dirty="0" err="1" smtClean="0"/>
              <a:t>formation</a:t>
            </a:r>
            <a:r>
              <a:rPr lang="cs-CZ" sz="1600" dirty="0" smtClean="0"/>
              <a:t> </a:t>
            </a:r>
            <a:r>
              <a:rPr lang="cs-CZ" sz="1600" dirty="0" err="1" smtClean="0"/>
              <a:t>of</a:t>
            </a:r>
            <a:r>
              <a:rPr lang="cs-CZ" sz="1600" dirty="0" smtClean="0"/>
              <a:t> </a:t>
            </a:r>
            <a:r>
              <a:rPr lang="cs-CZ" sz="1600" b="1" dirty="0" err="1" smtClean="0"/>
              <a:t>evagination</a:t>
            </a:r>
            <a:r>
              <a:rPr lang="cs-CZ" sz="1600" dirty="0" smtClean="0"/>
              <a:t> </a:t>
            </a:r>
            <a:r>
              <a:rPr lang="cs-CZ" sz="1600" dirty="0"/>
              <a:t>– </a:t>
            </a:r>
            <a:r>
              <a:rPr lang="cs-CZ" sz="1600" b="1" dirty="0" err="1" smtClean="0"/>
              <a:t>cochlear</a:t>
            </a:r>
            <a:r>
              <a:rPr lang="cs-CZ" sz="1600" b="1" dirty="0" smtClean="0"/>
              <a:t> </a:t>
            </a:r>
            <a:r>
              <a:rPr lang="cs-CZ" sz="1600" b="1" dirty="0" err="1" smtClean="0"/>
              <a:t>duct</a:t>
            </a:r>
            <a:endParaRPr lang="cs-CZ" sz="1200" b="1" dirty="0"/>
          </a:p>
        </p:txBody>
      </p:sp>
      <p:sp>
        <p:nvSpPr>
          <p:cNvPr id="12" name="Zástupný symbol pro obsah 2">
            <a:extLst>
              <a:ext uri="{FF2B5EF4-FFF2-40B4-BE49-F238E27FC236}">
                <a16:creationId xmlns:a16="http://schemas.microsoft.com/office/drawing/2014/main" id="{1B159799-0F64-4C1E-8FB6-E7DF11E4DEE7}"/>
              </a:ext>
            </a:extLst>
          </p:cNvPr>
          <p:cNvSpPr txBox="1">
            <a:spLocks/>
          </p:cNvSpPr>
          <p:nvPr/>
        </p:nvSpPr>
        <p:spPr>
          <a:xfrm>
            <a:off x="955807" y="2942376"/>
            <a:ext cx="4363355" cy="54254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smtClean="0"/>
              <a:t>duct</a:t>
            </a:r>
            <a:r>
              <a:rPr lang="cs-CZ" sz="1600" dirty="0" smtClean="0"/>
              <a:t> </a:t>
            </a:r>
            <a:r>
              <a:rPr lang="cs-CZ" sz="1600" dirty="0" err="1" smtClean="0"/>
              <a:t>first</a:t>
            </a:r>
            <a:r>
              <a:rPr lang="cs-CZ" sz="1600" dirty="0" smtClean="0"/>
              <a:t> </a:t>
            </a:r>
            <a:r>
              <a:rPr lang="cs-CZ" sz="1600" b="1" dirty="0" err="1" smtClean="0"/>
              <a:t>prolongates</a:t>
            </a:r>
            <a:r>
              <a:rPr lang="cs-CZ" sz="1600" dirty="0" smtClean="0"/>
              <a:t> and </a:t>
            </a:r>
            <a:r>
              <a:rPr lang="cs-CZ" sz="1600" b="1" dirty="0" err="1" smtClean="0"/>
              <a:t>narrows</a:t>
            </a:r>
            <a:r>
              <a:rPr lang="cs-CZ" sz="1600" dirty="0" smtClean="0"/>
              <a:t> and </a:t>
            </a:r>
            <a:r>
              <a:rPr lang="cs-CZ" sz="1600" dirty="0" err="1" smtClean="0"/>
              <a:t>later</a:t>
            </a:r>
            <a:r>
              <a:rPr lang="cs-CZ" sz="1600" dirty="0" smtClean="0"/>
              <a:t> </a:t>
            </a:r>
            <a:r>
              <a:rPr lang="cs-CZ" sz="1600" b="1" dirty="0" err="1" smtClean="0"/>
              <a:t>convolutes</a:t>
            </a:r>
            <a:endParaRPr lang="cs-CZ" sz="1200" b="1" dirty="0"/>
          </a:p>
        </p:txBody>
      </p:sp>
      <p:sp>
        <p:nvSpPr>
          <p:cNvPr id="14" name="Zástupný symbol pro obsah 2">
            <a:extLst>
              <a:ext uri="{FF2B5EF4-FFF2-40B4-BE49-F238E27FC236}">
                <a16:creationId xmlns:a16="http://schemas.microsoft.com/office/drawing/2014/main" id="{330C860A-2B32-4FDD-A8A6-DBAD5FEFB320}"/>
              </a:ext>
            </a:extLst>
          </p:cNvPr>
          <p:cNvSpPr txBox="1">
            <a:spLocks/>
          </p:cNvSpPr>
          <p:nvPr/>
        </p:nvSpPr>
        <p:spPr>
          <a:xfrm>
            <a:off x="955809" y="4945421"/>
            <a:ext cx="4363355" cy="54254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smtClean="0"/>
              <a:t>adjacent</a:t>
            </a:r>
            <a:r>
              <a:rPr lang="cs-CZ" sz="1600" dirty="0" smtClean="0"/>
              <a:t> </a:t>
            </a:r>
            <a:r>
              <a:rPr lang="cs-CZ" sz="1600" b="1" dirty="0" smtClean="0"/>
              <a:t>mesenchyme</a:t>
            </a:r>
            <a:r>
              <a:rPr lang="cs-CZ" sz="1600" dirty="0" smtClean="0"/>
              <a:t> </a:t>
            </a:r>
            <a:r>
              <a:rPr lang="cs-CZ" sz="1600" dirty="0"/>
              <a:t>– </a:t>
            </a:r>
            <a:r>
              <a:rPr lang="cs-CZ" sz="1600" b="1" dirty="0" err="1" smtClean="0"/>
              <a:t>differentiation</a:t>
            </a:r>
            <a:r>
              <a:rPr lang="cs-CZ" sz="1600" dirty="0" smtClean="0"/>
              <a:t> </a:t>
            </a:r>
            <a:r>
              <a:rPr lang="cs-CZ" sz="1600" dirty="0"/>
              <a:t>t</a:t>
            </a:r>
            <a:r>
              <a:rPr lang="cs-CZ" sz="1600" dirty="0" smtClean="0"/>
              <a:t>o </a:t>
            </a:r>
            <a:r>
              <a:rPr lang="cs-CZ" sz="1600" b="1" dirty="0" smtClean="0"/>
              <a:t>auditory </a:t>
            </a:r>
            <a:r>
              <a:rPr lang="cs-CZ" sz="1600" b="1" dirty="0" err="1" smtClean="0"/>
              <a:t>cartilage</a:t>
            </a:r>
            <a:endParaRPr lang="cs-CZ" sz="1200" b="1" dirty="0"/>
          </a:p>
        </p:txBody>
      </p:sp>
      <p:sp>
        <p:nvSpPr>
          <p:cNvPr id="15" name="TextovéPole 14">
            <a:extLst>
              <a:ext uri="{FF2B5EF4-FFF2-40B4-BE49-F238E27FC236}">
                <a16:creationId xmlns:a16="http://schemas.microsoft.com/office/drawing/2014/main" id="{9DA27ADC-1E94-4C7E-A33D-1608C30B3059}"/>
              </a:ext>
            </a:extLst>
          </p:cNvPr>
          <p:cNvSpPr txBox="1"/>
          <p:nvPr/>
        </p:nvSpPr>
        <p:spPr>
          <a:xfrm>
            <a:off x="7104289" y="6036541"/>
            <a:ext cx="4051391" cy="253916"/>
          </a:xfrm>
          <a:prstGeom prst="rect">
            <a:avLst/>
          </a:prstGeom>
          <a:noFill/>
        </p:spPr>
        <p:txBody>
          <a:bodyPr wrap="square" rtlCol="0">
            <a:spAutoFit/>
          </a:bodyPr>
          <a:lstStyle/>
          <a:p>
            <a:pPr algn="ctr"/>
            <a:r>
              <a:rPr lang="cs-CZ" sz="1050" dirty="0" err="1" smtClean="0"/>
              <a:t>Edited</a:t>
            </a:r>
            <a:r>
              <a:rPr lang="cs-CZ" sz="1050" dirty="0" smtClean="0"/>
              <a:t>: </a:t>
            </a:r>
            <a:r>
              <a:rPr lang="cs-CZ" sz="1050" dirty="0" err="1"/>
              <a:t>McGeady</a:t>
            </a:r>
            <a:r>
              <a:rPr lang="cs-CZ" sz="1050" dirty="0"/>
              <a:t> et al. </a:t>
            </a:r>
            <a:r>
              <a:rPr lang="cs-CZ" sz="1050" dirty="0" err="1"/>
              <a:t>Veterinary</a:t>
            </a:r>
            <a:r>
              <a:rPr lang="cs-CZ" sz="1050" dirty="0"/>
              <a:t> Embryology. 2009</a:t>
            </a:r>
          </a:p>
        </p:txBody>
      </p:sp>
      <p:pic>
        <p:nvPicPr>
          <p:cNvPr id="10" name="Obrázek 9">
            <a:extLst>
              <a:ext uri="{FF2B5EF4-FFF2-40B4-BE49-F238E27FC236}">
                <a16:creationId xmlns:a16="http://schemas.microsoft.com/office/drawing/2014/main" id="{52D1C0B0-E680-40F3-9013-2A3B73DD61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5304458" y="2357129"/>
            <a:ext cx="2307175" cy="2010876"/>
          </a:xfrm>
          <a:prstGeom prst="rect">
            <a:avLst/>
          </a:prstGeom>
        </p:spPr>
      </p:pic>
      <p:pic>
        <p:nvPicPr>
          <p:cNvPr id="9" name="Obrázek 8" descr="Obsah obrázku text&#10;&#10;Popis byl vytvořen automaticky">
            <a:extLst>
              <a:ext uri="{FF2B5EF4-FFF2-40B4-BE49-F238E27FC236}">
                <a16:creationId xmlns:a16="http://schemas.microsoft.com/office/drawing/2014/main" id="{F3306F1E-4D35-48A1-AFA2-CEF49739C7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7116097" y="2505778"/>
            <a:ext cx="2307176" cy="1612401"/>
          </a:xfrm>
          <a:prstGeom prst="rect">
            <a:avLst/>
          </a:prstGeom>
        </p:spPr>
      </p:pic>
      <p:grpSp>
        <p:nvGrpSpPr>
          <p:cNvPr id="3" name="Skupina 2">
            <a:extLst>
              <a:ext uri="{FF2B5EF4-FFF2-40B4-BE49-F238E27FC236}">
                <a16:creationId xmlns:a16="http://schemas.microsoft.com/office/drawing/2014/main" id="{26F0F918-356C-467B-9D36-94F0413CBDF2}"/>
              </a:ext>
            </a:extLst>
          </p:cNvPr>
          <p:cNvGrpSpPr/>
          <p:nvPr/>
        </p:nvGrpSpPr>
        <p:grpSpPr>
          <a:xfrm>
            <a:off x="8719127" y="2419125"/>
            <a:ext cx="2888086" cy="2810397"/>
            <a:chOff x="8588490" y="2208979"/>
            <a:chExt cx="2888086" cy="2810397"/>
          </a:xfrm>
        </p:grpSpPr>
        <p:pic>
          <p:nvPicPr>
            <p:cNvPr id="11" name="Obrázek 10">
              <a:extLst>
                <a:ext uri="{FF2B5EF4-FFF2-40B4-BE49-F238E27FC236}">
                  <a16:creationId xmlns:a16="http://schemas.microsoft.com/office/drawing/2014/main" id="{2D498729-4418-4AF2-9746-8636D5A675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2"/>
            <a:stretch/>
          </p:blipFill>
          <p:spPr>
            <a:xfrm>
              <a:off x="9200206" y="2208979"/>
              <a:ext cx="2276370" cy="2810397"/>
            </a:xfrm>
            <a:prstGeom prst="rect">
              <a:avLst/>
            </a:prstGeom>
          </p:spPr>
        </p:pic>
        <p:sp>
          <p:nvSpPr>
            <p:cNvPr id="32" name="TextovéPole 31">
              <a:extLst>
                <a:ext uri="{FF2B5EF4-FFF2-40B4-BE49-F238E27FC236}">
                  <a16:creationId xmlns:a16="http://schemas.microsoft.com/office/drawing/2014/main" id="{726E5B9B-BF06-43A4-8B2F-4BFB35F89D0E}"/>
                </a:ext>
              </a:extLst>
            </p:cNvPr>
            <p:cNvSpPr txBox="1"/>
            <p:nvPr/>
          </p:nvSpPr>
          <p:spPr>
            <a:xfrm>
              <a:off x="8588490" y="3940315"/>
              <a:ext cx="1222980" cy="246221"/>
            </a:xfrm>
            <a:prstGeom prst="rect">
              <a:avLst/>
            </a:prstGeom>
            <a:solidFill>
              <a:schemeClr val="bg1"/>
            </a:solidFill>
          </p:spPr>
          <p:txBody>
            <a:bodyPr wrap="square" rtlCol="0">
              <a:spAutoFit/>
            </a:bodyPr>
            <a:lstStyle/>
            <a:p>
              <a:pPr algn="ctr"/>
              <a:r>
                <a:rPr lang="cs-CZ" sz="1000" dirty="0" err="1" smtClean="0"/>
                <a:t>ductus</a:t>
              </a:r>
              <a:r>
                <a:rPr lang="cs-CZ" sz="1000" dirty="0" smtClean="0"/>
                <a:t> </a:t>
              </a:r>
              <a:r>
                <a:rPr lang="cs-CZ" sz="1000" dirty="0" err="1" smtClean="0"/>
                <a:t>reuniens</a:t>
              </a:r>
              <a:endParaRPr lang="en-US" sz="1000" dirty="0"/>
            </a:p>
          </p:txBody>
        </p:sp>
      </p:grpSp>
      <p:grpSp>
        <p:nvGrpSpPr>
          <p:cNvPr id="34" name="Skupina 33">
            <a:extLst>
              <a:ext uri="{FF2B5EF4-FFF2-40B4-BE49-F238E27FC236}">
                <a16:creationId xmlns:a16="http://schemas.microsoft.com/office/drawing/2014/main" id="{3CB05EEC-D32D-47BB-A63D-2EA0840147D8}"/>
              </a:ext>
            </a:extLst>
          </p:cNvPr>
          <p:cNvGrpSpPr/>
          <p:nvPr/>
        </p:nvGrpSpPr>
        <p:grpSpPr>
          <a:xfrm>
            <a:off x="955808" y="3923018"/>
            <a:ext cx="8889498" cy="542549"/>
            <a:chOff x="955808" y="3923018"/>
            <a:chExt cx="8889498" cy="542549"/>
          </a:xfrm>
        </p:grpSpPr>
        <p:sp>
          <p:nvSpPr>
            <p:cNvPr id="13" name="Zástupný symbol pro obsah 2">
              <a:extLst>
                <a:ext uri="{FF2B5EF4-FFF2-40B4-BE49-F238E27FC236}">
                  <a16:creationId xmlns:a16="http://schemas.microsoft.com/office/drawing/2014/main" id="{B9EE3816-E7B4-4F66-AD73-0EAB94BF93A0}"/>
                </a:ext>
              </a:extLst>
            </p:cNvPr>
            <p:cNvSpPr txBox="1">
              <a:spLocks/>
            </p:cNvSpPr>
            <p:nvPr/>
          </p:nvSpPr>
          <p:spPr>
            <a:xfrm>
              <a:off x="955808" y="3923018"/>
              <a:ext cx="4363355" cy="54254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n</a:t>
              </a:r>
              <a:r>
                <a:rPr lang="cs-CZ" sz="1600" dirty="0" err="1" smtClean="0"/>
                <a:t>arrow</a:t>
              </a:r>
              <a:r>
                <a:rPr lang="cs-CZ" sz="1600" dirty="0" smtClean="0"/>
                <a:t> </a:t>
              </a:r>
              <a:r>
                <a:rPr lang="cs-CZ" sz="1600" dirty="0" err="1" smtClean="0"/>
                <a:t>duct</a:t>
              </a:r>
              <a:r>
                <a:rPr lang="cs-CZ" sz="1600" dirty="0" smtClean="0"/>
                <a:t> </a:t>
              </a:r>
              <a:r>
                <a:rPr lang="cs-CZ" sz="1600" dirty="0" err="1" smtClean="0"/>
                <a:t>connecting</a:t>
              </a:r>
              <a:r>
                <a:rPr lang="cs-CZ" sz="1600" dirty="0" smtClean="0"/>
                <a:t> </a:t>
              </a:r>
              <a:r>
                <a:rPr lang="cs-CZ" sz="1600" b="1" dirty="0" err="1" smtClean="0"/>
                <a:t>saccule</a:t>
              </a:r>
              <a:r>
                <a:rPr lang="cs-CZ" sz="1600" dirty="0" smtClean="0"/>
                <a:t> and </a:t>
              </a:r>
              <a:r>
                <a:rPr lang="cs-CZ" sz="1600" b="1" dirty="0" err="1" smtClean="0"/>
                <a:t>cochlear</a:t>
              </a:r>
              <a:r>
                <a:rPr lang="cs-CZ" sz="1600" dirty="0" smtClean="0"/>
                <a:t> </a:t>
              </a:r>
              <a:r>
                <a:rPr lang="cs-CZ" sz="1600" dirty="0" err="1" smtClean="0"/>
                <a:t>duct</a:t>
              </a:r>
              <a:r>
                <a:rPr lang="cs-CZ" sz="1600" dirty="0" smtClean="0"/>
                <a:t> </a:t>
              </a:r>
              <a:r>
                <a:rPr lang="cs-CZ" sz="1600" dirty="0"/>
                <a:t>– </a:t>
              </a:r>
              <a:r>
                <a:rPr lang="cs-CZ" sz="1600" b="1" dirty="0" err="1" smtClean="0">
                  <a:solidFill>
                    <a:srgbClr val="7030A0"/>
                  </a:solidFill>
                </a:rPr>
                <a:t>ductus</a:t>
              </a:r>
              <a:r>
                <a:rPr lang="cs-CZ" sz="1600" b="1" dirty="0" smtClean="0">
                  <a:solidFill>
                    <a:srgbClr val="7030A0"/>
                  </a:solidFill>
                </a:rPr>
                <a:t> </a:t>
              </a:r>
              <a:r>
                <a:rPr lang="cs-CZ" sz="1600" b="1" dirty="0" err="1">
                  <a:solidFill>
                    <a:srgbClr val="7030A0"/>
                  </a:solidFill>
                </a:rPr>
                <a:t>reuniens</a:t>
              </a:r>
              <a:endParaRPr lang="cs-CZ" sz="1200" b="1" dirty="0">
                <a:solidFill>
                  <a:srgbClr val="7030A0"/>
                </a:solidFill>
              </a:endParaRPr>
            </a:p>
          </p:txBody>
        </p:sp>
        <p:sp>
          <p:nvSpPr>
            <p:cNvPr id="33" name="Obdélník 32">
              <a:extLst>
                <a:ext uri="{FF2B5EF4-FFF2-40B4-BE49-F238E27FC236}">
                  <a16:creationId xmlns:a16="http://schemas.microsoft.com/office/drawing/2014/main" id="{53F843BD-D4AB-4812-8F84-C2945CEF4496}"/>
                </a:ext>
              </a:extLst>
            </p:cNvPr>
            <p:cNvSpPr/>
            <p:nvPr/>
          </p:nvSpPr>
          <p:spPr>
            <a:xfrm>
              <a:off x="8815929" y="4125167"/>
              <a:ext cx="1029377" cy="24622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4409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D83653-E1BD-4503-B6F8-961531789DC3}"/>
              </a:ext>
            </a:extLst>
          </p:cNvPr>
          <p:cNvSpPr>
            <a:spLocks noGrp="1"/>
          </p:cNvSpPr>
          <p:nvPr>
            <p:ph type="title"/>
          </p:nvPr>
        </p:nvSpPr>
        <p:spPr>
          <a:xfrm>
            <a:off x="859422" y="335042"/>
            <a:ext cx="10058400" cy="1371600"/>
          </a:xfrm>
        </p:spPr>
        <p:txBody>
          <a:bodyPr/>
          <a:lstStyle/>
          <a:p>
            <a:r>
              <a:rPr lang="cs-CZ" dirty="0" err="1" smtClean="0"/>
              <a:t>Development</a:t>
            </a:r>
            <a:r>
              <a:rPr lang="cs-CZ" dirty="0" smtClean="0"/>
              <a:t> </a:t>
            </a:r>
            <a:r>
              <a:rPr lang="cs-CZ" dirty="0" err="1" smtClean="0"/>
              <a:t>of</a:t>
            </a:r>
            <a:r>
              <a:rPr lang="cs-CZ" dirty="0" smtClean="0"/>
              <a:t> </a:t>
            </a:r>
            <a:r>
              <a:rPr lang="cs-CZ" dirty="0" err="1" smtClean="0"/>
              <a:t>cochlear</a:t>
            </a:r>
            <a:r>
              <a:rPr lang="cs-CZ" dirty="0" smtClean="0"/>
              <a:t> </a:t>
            </a:r>
            <a:r>
              <a:rPr lang="cs-CZ" dirty="0" err="1" smtClean="0"/>
              <a:t>system</a:t>
            </a:r>
            <a:endParaRPr lang="en-US" dirty="0"/>
          </a:p>
        </p:txBody>
      </p:sp>
      <p:sp>
        <p:nvSpPr>
          <p:cNvPr id="5" name="Zástupný symbol pro číslo snímku 4">
            <a:extLst>
              <a:ext uri="{FF2B5EF4-FFF2-40B4-BE49-F238E27FC236}">
                <a16:creationId xmlns:a16="http://schemas.microsoft.com/office/drawing/2014/main" id="{25CD1BA1-9E96-4A90-80CF-44E4433036A3}"/>
              </a:ext>
            </a:extLst>
          </p:cNvPr>
          <p:cNvSpPr>
            <a:spLocks noGrp="1"/>
          </p:cNvSpPr>
          <p:nvPr>
            <p:ph type="sldNum" sz="quarter" idx="12"/>
          </p:nvPr>
        </p:nvSpPr>
        <p:spPr/>
        <p:txBody>
          <a:bodyPr/>
          <a:lstStyle/>
          <a:p>
            <a:fld id="{452BC3EA-E2EC-40AA-BF67-C4C476FA0C99}" type="slidenum">
              <a:rPr lang="cs-CZ" smtClean="0"/>
              <a:t>55</a:t>
            </a:fld>
            <a:endParaRPr lang="cs-CZ"/>
          </a:p>
        </p:txBody>
      </p:sp>
      <p:sp>
        <p:nvSpPr>
          <p:cNvPr id="14" name="Zástupný symbol pro obsah 2">
            <a:extLst>
              <a:ext uri="{FF2B5EF4-FFF2-40B4-BE49-F238E27FC236}">
                <a16:creationId xmlns:a16="http://schemas.microsoft.com/office/drawing/2014/main" id="{7EADAC60-06DE-407A-A9BC-7298712E1204}"/>
              </a:ext>
            </a:extLst>
          </p:cNvPr>
          <p:cNvSpPr txBox="1">
            <a:spLocks/>
          </p:cNvSpPr>
          <p:nvPr/>
        </p:nvSpPr>
        <p:spPr>
          <a:xfrm>
            <a:off x="921683" y="1845534"/>
            <a:ext cx="5564310" cy="34065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a:t>p</a:t>
            </a:r>
            <a:r>
              <a:rPr lang="cs-CZ" sz="1600" b="1" dirty="0" smtClean="0"/>
              <a:t>art </a:t>
            </a:r>
            <a:r>
              <a:rPr lang="cs-CZ" sz="1600" dirty="0" err="1" smtClean="0"/>
              <a:t>of</a:t>
            </a:r>
            <a:r>
              <a:rPr lang="cs-CZ" sz="1600" b="1" dirty="0" smtClean="0"/>
              <a:t> </a:t>
            </a:r>
            <a:r>
              <a:rPr lang="cs-CZ" sz="1600" b="1" dirty="0" err="1" smtClean="0"/>
              <a:t>cartilage</a:t>
            </a:r>
            <a:r>
              <a:rPr lang="cs-CZ" sz="1600" b="1" dirty="0" smtClean="0"/>
              <a:t> </a:t>
            </a:r>
            <a:r>
              <a:rPr lang="cs-CZ" sz="1600" dirty="0" err="1" smtClean="0"/>
              <a:t>adjacent</a:t>
            </a:r>
            <a:r>
              <a:rPr lang="cs-CZ" sz="1600" dirty="0" smtClean="0"/>
              <a:t> to </a:t>
            </a:r>
            <a:r>
              <a:rPr lang="cs-CZ" sz="1600" dirty="0" err="1" smtClean="0"/>
              <a:t>basillary</a:t>
            </a:r>
            <a:r>
              <a:rPr lang="cs-CZ" sz="1600" dirty="0" smtClean="0"/>
              <a:t> </a:t>
            </a:r>
            <a:r>
              <a:rPr lang="cs-CZ" sz="1600" dirty="0" err="1" smtClean="0"/>
              <a:t>membrane</a:t>
            </a:r>
            <a:r>
              <a:rPr lang="cs-CZ" sz="1600" dirty="0" smtClean="0"/>
              <a:t> </a:t>
            </a:r>
            <a:r>
              <a:rPr lang="cs-CZ" sz="1600" dirty="0" err="1" smtClean="0"/>
              <a:t>is</a:t>
            </a:r>
            <a:r>
              <a:rPr lang="cs-CZ" sz="1600" dirty="0" smtClean="0"/>
              <a:t> </a:t>
            </a:r>
            <a:r>
              <a:rPr lang="cs-CZ" sz="1600" b="1" dirty="0" err="1" smtClean="0"/>
              <a:t>vacuolated</a:t>
            </a:r>
            <a:endParaRPr lang="cs-CZ" sz="1200" b="1" dirty="0"/>
          </a:p>
        </p:txBody>
      </p:sp>
      <p:sp>
        <p:nvSpPr>
          <p:cNvPr id="15" name="Zástupný symbol pro obsah 2">
            <a:extLst>
              <a:ext uri="{FF2B5EF4-FFF2-40B4-BE49-F238E27FC236}">
                <a16:creationId xmlns:a16="http://schemas.microsoft.com/office/drawing/2014/main" id="{FA87A9A8-2133-45BB-9F3A-DE9E7DA4FDC4}"/>
              </a:ext>
            </a:extLst>
          </p:cNvPr>
          <p:cNvSpPr txBox="1">
            <a:spLocks/>
          </p:cNvSpPr>
          <p:nvPr/>
        </p:nvSpPr>
        <p:spPr>
          <a:xfrm>
            <a:off x="921683" y="2390210"/>
            <a:ext cx="5716184" cy="70845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f</a:t>
            </a:r>
            <a:r>
              <a:rPr lang="cs-CZ" sz="1600" dirty="0" err="1" smtClean="0"/>
              <a:t>ormation</a:t>
            </a:r>
            <a:r>
              <a:rPr lang="cs-CZ" sz="1600" dirty="0" smtClean="0"/>
              <a:t> </a:t>
            </a:r>
            <a:r>
              <a:rPr lang="cs-CZ" sz="1600" dirty="0" err="1" smtClean="0"/>
              <a:t>of</a:t>
            </a:r>
            <a:r>
              <a:rPr lang="cs-CZ" sz="1600" dirty="0" smtClean="0"/>
              <a:t> </a:t>
            </a:r>
            <a:r>
              <a:rPr lang="cs-CZ" sz="1600" b="1" dirty="0" err="1" smtClean="0"/>
              <a:t>cavity</a:t>
            </a:r>
            <a:r>
              <a:rPr lang="cs-CZ" sz="1600" b="1" dirty="0" smtClean="0"/>
              <a:t> </a:t>
            </a:r>
            <a:r>
              <a:rPr lang="cs-CZ" sz="1600" b="1" dirty="0" err="1" smtClean="0"/>
              <a:t>between</a:t>
            </a:r>
            <a:r>
              <a:rPr lang="cs-CZ" sz="1600" dirty="0" smtClean="0"/>
              <a:t> </a:t>
            </a:r>
            <a:r>
              <a:rPr lang="cs-CZ" sz="1600" dirty="0" err="1" smtClean="0"/>
              <a:t>outer</a:t>
            </a:r>
            <a:r>
              <a:rPr lang="cs-CZ" sz="1600" dirty="0" smtClean="0"/>
              <a:t> </a:t>
            </a:r>
            <a:r>
              <a:rPr lang="cs-CZ" sz="1600" b="1" dirty="0" err="1" smtClean="0"/>
              <a:t>cartilaginous</a:t>
            </a:r>
            <a:r>
              <a:rPr lang="cs-CZ" sz="1600" dirty="0" smtClean="0"/>
              <a:t> </a:t>
            </a:r>
            <a:r>
              <a:rPr lang="cs-CZ" sz="1600" dirty="0" err="1" smtClean="0"/>
              <a:t>layer</a:t>
            </a:r>
            <a:r>
              <a:rPr lang="cs-CZ" sz="1600" dirty="0" smtClean="0"/>
              <a:t> and </a:t>
            </a:r>
            <a:r>
              <a:rPr lang="cs-CZ" sz="1600" dirty="0" err="1" smtClean="0"/>
              <a:t>membranous</a:t>
            </a:r>
            <a:r>
              <a:rPr lang="cs-CZ" sz="1600" dirty="0" smtClean="0"/>
              <a:t> </a:t>
            </a:r>
            <a:r>
              <a:rPr lang="cs-CZ" sz="1600" b="1" dirty="0" err="1" smtClean="0"/>
              <a:t>labyrinth</a:t>
            </a:r>
            <a:r>
              <a:rPr lang="cs-CZ" sz="1600" dirty="0" smtClean="0"/>
              <a:t> </a:t>
            </a:r>
            <a:r>
              <a:rPr lang="cs-CZ" sz="1600" dirty="0"/>
              <a:t>– </a:t>
            </a:r>
            <a:r>
              <a:rPr lang="cs-CZ" sz="1600" b="1" dirty="0" err="1" smtClean="0"/>
              <a:t>perilymphatic</a:t>
            </a:r>
            <a:r>
              <a:rPr lang="cs-CZ" sz="1600" b="1" dirty="0" smtClean="0"/>
              <a:t> </a:t>
            </a:r>
            <a:r>
              <a:rPr lang="cs-CZ" sz="1600" b="1" dirty="0" err="1" smtClean="0"/>
              <a:t>space</a:t>
            </a:r>
            <a:r>
              <a:rPr lang="cs-CZ" sz="1600" b="1" dirty="0" smtClean="0"/>
              <a:t> </a:t>
            </a:r>
            <a:r>
              <a:rPr lang="cs-CZ" sz="1600" dirty="0" err="1" smtClean="0"/>
              <a:t>filled</a:t>
            </a:r>
            <a:r>
              <a:rPr lang="cs-CZ" sz="1600" dirty="0" smtClean="0"/>
              <a:t> </a:t>
            </a:r>
            <a:r>
              <a:rPr lang="cs-CZ" sz="1600" dirty="0" err="1" smtClean="0"/>
              <a:t>with</a:t>
            </a:r>
            <a:r>
              <a:rPr lang="cs-CZ" sz="1600" dirty="0" smtClean="0"/>
              <a:t> </a:t>
            </a:r>
            <a:r>
              <a:rPr lang="cs-CZ" sz="1600" dirty="0" err="1" smtClean="0"/>
              <a:t>perilymph</a:t>
            </a:r>
            <a:endParaRPr lang="cs-CZ" sz="1200" dirty="0"/>
          </a:p>
        </p:txBody>
      </p:sp>
      <p:sp>
        <p:nvSpPr>
          <p:cNvPr id="16" name="Zástupný symbol pro obsah 2">
            <a:extLst>
              <a:ext uri="{FF2B5EF4-FFF2-40B4-BE49-F238E27FC236}">
                <a16:creationId xmlns:a16="http://schemas.microsoft.com/office/drawing/2014/main" id="{882750C4-F20E-4684-80C9-13F1000CA705}"/>
              </a:ext>
            </a:extLst>
          </p:cNvPr>
          <p:cNvSpPr txBox="1">
            <a:spLocks/>
          </p:cNvSpPr>
          <p:nvPr/>
        </p:nvSpPr>
        <p:spPr>
          <a:xfrm>
            <a:off x="921683" y="3124996"/>
            <a:ext cx="5299944" cy="83359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smtClean="0"/>
              <a:t>Perilymphatic</a:t>
            </a:r>
            <a:r>
              <a:rPr lang="cs-CZ" sz="1600" dirty="0" smtClean="0"/>
              <a:t> </a:t>
            </a:r>
            <a:r>
              <a:rPr lang="cs-CZ" sz="1600" dirty="0" err="1" smtClean="0"/>
              <a:t>space</a:t>
            </a:r>
            <a:r>
              <a:rPr lang="cs-CZ" sz="1600" dirty="0" smtClean="0"/>
              <a:t> </a:t>
            </a:r>
            <a:r>
              <a:rPr lang="cs-CZ" sz="1600" dirty="0" err="1" smtClean="0"/>
              <a:t>divided</a:t>
            </a:r>
            <a:r>
              <a:rPr lang="cs-CZ" sz="1600" dirty="0" smtClean="0"/>
              <a:t> to:</a:t>
            </a:r>
            <a:endParaRPr lang="cs-CZ" sz="1600" dirty="0"/>
          </a:p>
          <a:p>
            <a:pPr lvl="1">
              <a:buSzPct val="50000"/>
              <a:buFont typeface="Courier New" panose="02070309020205020404" pitchFamily="49" charset="0"/>
              <a:buChar char="o"/>
            </a:pPr>
            <a:r>
              <a:rPr lang="cs-CZ" sz="1200" b="1" dirty="0" err="1"/>
              <a:t>Scala</a:t>
            </a:r>
            <a:r>
              <a:rPr lang="cs-CZ" sz="1200" b="1" dirty="0"/>
              <a:t> </a:t>
            </a:r>
            <a:r>
              <a:rPr lang="cs-CZ" sz="1200" b="1" dirty="0" err="1"/>
              <a:t>vestibuli</a:t>
            </a:r>
            <a:r>
              <a:rPr lang="cs-CZ" sz="1200" b="1" dirty="0"/>
              <a:t> </a:t>
            </a:r>
            <a:r>
              <a:rPr lang="cs-CZ" sz="1200" dirty="0"/>
              <a:t>– </a:t>
            </a:r>
            <a:r>
              <a:rPr lang="cs-CZ" sz="1200" dirty="0" err="1" smtClean="0"/>
              <a:t>cochlear</a:t>
            </a:r>
            <a:r>
              <a:rPr lang="cs-CZ" sz="1200" dirty="0" smtClean="0"/>
              <a:t> </a:t>
            </a:r>
            <a:r>
              <a:rPr lang="cs-CZ" sz="1200" dirty="0" err="1" smtClean="0"/>
              <a:t>duct</a:t>
            </a:r>
            <a:r>
              <a:rPr lang="cs-CZ" sz="1200" dirty="0" smtClean="0"/>
              <a:t> </a:t>
            </a:r>
            <a:r>
              <a:rPr lang="cs-CZ" sz="1200" dirty="0" err="1" smtClean="0"/>
              <a:t>separated</a:t>
            </a:r>
            <a:r>
              <a:rPr lang="cs-CZ" sz="1200" dirty="0" smtClean="0"/>
              <a:t> by </a:t>
            </a:r>
            <a:r>
              <a:rPr lang="cs-CZ" sz="1200" dirty="0" err="1" smtClean="0"/>
              <a:t>vestibular</a:t>
            </a:r>
            <a:r>
              <a:rPr lang="cs-CZ" sz="1200" dirty="0" smtClean="0"/>
              <a:t> </a:t>
            </a:r>
            <a:r>
              <a:rPr lang="cs-CZ" sz="1200" dirty="0" err="1" smtClean="0"/>
              <a:t>membrane</a:t>
            </a:r>
            <a:endParaRPr lang="cs-CZ" sz="1200" dirty="0"/>
          </a:p>
          <a:p>
            <a:pPr lvl="1">
              <a:buSzPct val="50000"/>
              <a:buFont typeface="Courier New" panose="02070309020205020404" pitchFamily="49" charset="0"/>
              <a:buChar char="o"/>
            </a:pPr>
            <a:r>
              <a:rPr lang="cs-CZ" sz="1200" b="1" dirty="0" err="1"/>
              <a:t>Scala</a:t>
            </a:r>
            <a:r>
              <a:rPr lang="cs-CZ" sz="1200" b="1" dirty="0"/>
              <a:t> </a:t>
            </a:r>
            <a:r>
              <a:rPr lang="cs-CZ" sz="1200" b="1" dirty="0" err="1"/>
              <a:t>tympani</a:t>
            </a:r>
            <a:r>
              <a:rPr lang="cs-CZ" sz="1200" b="1" dirty="0"/>
              <a:t> </a:t>
            </a:r>
            <a:r>
              <a:rPr lang="cs-CZ" sz="1200" dirty="0"/>
              <a:t>– </a:t>
            </a:r>
            <a:r>
              <a:rPr lang="cs-CZ" sz="1200" dirty="0" err="1" smtClean="0"/>
              <a:t>cochlear</a:t>
            </a:r>
            <a:r>
              <a:rPr lang="cs-CZ" sz="1200" dirty="0" smtClean="0"/>
              <a:t> </a:t>
            </a:r>
            <a:r>
              <a:rPr lang="cs-CZ" sz="1200" dirty="0" err="1" smtClean="0"/>
              <a:t>duct</a:t>
            </a:r>
            <a:r>
              <a:rPr lang="cs-CZ" sz="1200" dirty="0" smtClean="0"/>
              <a:t> </a:t>
            </a:r>
            <a:r>
              <a:rPr lang="cs-CZ" sz="1200" dirty="0" err="1" smtClean="0"/>
              <a:t>separated</a:t>
            </a:r>
            <a:r>
              <a:rPr lang="cs-CZ" sz="1200" dirty="0" smtClean="0"/>
              <a:t> by </a:t>
            </a:r>
            <a:r>
              <a:rPr lang="cs-CZ" sz="1200" dirty="0" err="1" smtClean="0"/>
              <a:t>basilar</a:t>
            </a:r>
            <a:r>
              <a:rPr lang="cs-CZ" sz="1200" dirty="0" smtClean="0"/>
              <a:t> </a:t>
            </a:r>
            <a:r>
              <a:rPr lang="cs-CZ" sz="1200" dirty="0" err="1" smtClean="0"/>
              <a:t>membrane</a:t>
            </a:r>
            <a:endParaRPr lang="cs-CZ" sz="1200" dirty="0"/>
          </a:p>
        </p:txBody>
      </p:sp>
      <p:sp>
        <p:nvSpPr>
          <p:cNvPr id="17" name="Zástupný symbol pro obsah 2">
            <a:extLst>
              <a:ext uri="{FF2B5EF4-FFF2-40B4-BE49-F238E27FC236}">
                <a16:creationId xmlns:a16="http://schemas.microsoft.com/office/drawing/2014/main" id="{2EE10EF6-5FA0-46C6-9366-625A62823A6A}"/>
              </a:ext>
            </a:extLst>
          </p:cNvPr>
          <p:cNvSpPr txBox="1">
            <a:spLocks/>
          </p:cNvSpPr>
          <p:nvPr/>
        </p:nvSpPr>
        <p:spPr>
          <a:xfrm>
            <a:off x="921683" y="4775851"/>
            <a:ext cx="5299944" cy="36512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smtClean="0"/>
              <a:t>cartilaginous</a:t>
            </a:r>
            <a:r>
              <a:rPr lang="cs-CZ" sz="1600" dirty="0" smtClean="0"/>
              <a:t> </a:t>
            </a:r>
            <a:r>
              <a:rPr lang="cs-CZ" sz="1600" dirty="0" err="1" smtClean="0"/>
              <a:t>labyrinth</a:t>
            </a:r>
            <a:r>
              <a:rPr lang="cs-CZ" sz="1600" dirty="0" smtClean="0"/>
              <a:t> </a:t>
            </a:r>
            <a:r>
              <a:rPr lang="cs-CZ" sz="1600" b="1" dirty="0" err="1" smtClean="0"/>
              <a:t>ossify</a:t>
            </a:r>
            <a:r>
              <a:rPr lang="cs-CZ" sz="1600" dirty="0" smtClean="0"/>
              <a:t> </a:t>
            </a:r>
            <a:r>
              <a:rPr lang="cs-CZ" sz="1600" dirty="0"/>
              <a:t>– </a:t>
            </a:r>
            <a:r>
              <a:rPr lang="cs-CZ" sz="1600" dirty="0" err="1" smtClean="0"/>
              <a:t>formation</a:t>
            </a:r>
            <a:r>
              <a:rPr lang="cs-CZ" sz="1600" dirty="0" smtClean="0"/>
              <a:t> </a:t>
            </a:r>
            <a:r>
              <a:rPr lang="cs-CZ" sz="1600" dirty="0" err="1" smtClean="0"/>
              <a:t>of</a:t>
            </a:r>
            <a:r>
              <a:rPr lang="cs-CZ" sz="1600" dirty="0" smtClean="0"/>
              <a:t> </a:t>
            </a:r>
            <a:r>
              <a:rPr lang="cs-CZ" sz="1600" b="1" dirty="0" smtClean="0"/>
              <a:t>bony </a:t>
            </a:r>
            <a:r>
              <a:rPr lang="cs-CZ" sz="1600" b="1" dirty="0" err="1" smtClean="0"/>
              <a:t>labyrinth</a:t>
            </a:r>
            <a:endParaRPr lang="cs-CZ" sz="1000" b="1" dirty="0"/>
          </a:p>
        </p:txBody>
      </p:sp>
      <p:sp>
        <p:nvSpPr>
          <p:cNvPr id="18" name="Zástupný symbol pro obsah 2">
            <a:extLst>
              <a:ext uri="{FF2B5EF4-FFF2-40B4-BE49-F238E27FC236}">
                <a16:creationId xmlns:a16="http://schemas.microsoft.com/office/drawing/2014/main" id="{59A65D12-5C77-446F-BDB4-15EEEE01A07C}"/>
              </a:ext>
            </a:extLst>
          </p:cNvPr>
          <p:cNvSpPr txBox="1">
            <a:spLocks/>
          </p:cNvSpPr>
          <p:nvPr/>
        </p:nvSpPr>
        <p:spPr>
          <a:xfrm>
            <a:off x="926232" y="5343842"/>
            <a:ext cx="4768889" cy="81965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smtClean="0"/>
              <a:t>migration</a:t>
            </a:r>
            <a:r>
              <a:rPr lang="cs-CZ" sz="1600" dirty="0" smtClean="0"/>
              <a:t> </a:t>
            </a:r>
            <a:r>
              <a:rPr lang="cs-CZ" sz="1600" dirty="0" err="1" smtClean="0"/>
              <a:t>of</a:t>
            </a:r>
            <a:r>
              <a:rPr lang="cs-CZ" sz="1600" dirty="0" smtClean="0"/>
              <a:t> </a:t>
            </a:r>
            <a:r>
              <a:rPr lang="cs-CZ" sz="1600" dirty="0" err="1" smtClean="0"/>
              <a:t>cells</a:t>
            </a:r>
            <a:r>
              <a:rPr lang="cs-CZ" sz="1600" dirty="0" smtClean="0"/>
              <a:t> </a:t>
            </a:r>
            <a:r>
              <a:rPr lang="cs-CZ" sz="1600" dirty="0" err="1" smtClean="0"/>
              <a:t>from</a:t>
            </a:r>
            <a:r>
              <a:rPr lang="cs-CZ" sz="1600" dirty="0" smtClean="0"/>
              <a:t> </a:t>
            </a:r>
            <a:r>
              <a:rPr lang="cs-CZ" sz="1600" b="1" dirty="0" err="1" smtClean="0"/>
              <a:t>medial</a:t>
            </a:r>
            <a:r>
              <a:rPr lang="cs-CZ" sz="1600" b="1" dirty="0" smtClean="0"/>
              <a:t> </a:t>
            </a:r>
            <a:r>
              <a:rPr lang="cs-CZ" sz="1600" b="1" dirty="0" err="1" smtClean="0"/>
              <a:t>sac</a:t>
            </a:r>
            <a:r>
              <a:rPr lang="cs-CZ" sz="1600" b="1" dirty="0" smtClean="0"/>
              <a:t> </a:t>
            </a:r>
            <a:r>
              <a:rPr lang="cs-CZ" sz="1600" b="1" dirty="0" err="1" smtClean="0"/>
              <a:t>wall</a:t>
            </a:r>
            <a:r>
              <a:rPr lang="cs-CZ" sz="1600" b="1" dirty="0" smtClean="0"/>
              <a:t> </a:t>
            </a:r>
            <a:r>
              <a:rPr lang="cs-CZ" sz="1600" b="1" dirty="0" err="1" smtClean="0"/>
              <a:t>medialy</a:t>
            </a:r>
            <a:r>
              <a:rPr lang="cs-CZ" sz="1600" b="1" dirty="0" smtClean="0"/>
              <a:t> </a:t>
            </a:r>
            <a:r>
              <a:rPr lang="cs-CZ" sz="1600" dirty="0"/>
              <a:t>– </a:t>
            </a:r>
            <a:r>
              <a:rPr lang="cs-CZ" sz="1600" dirty="0" err="1" smtClean="0"/>
              <a:t>formation</a:t>
            </a:r>
            <a:r>
              <a:rPr lang="cs-CZ" sz="1600" dirty="0" smtClean="0"/>
              <a:t> </a:t>
            </a:r>
            <a:r>
              <a:rPr lang="cs-CZ" sz="1600" dirty="0" err="1" smtClean="0"/>
              <a:t>of</a:t>
            </a:r>
            <a:r>
              <a:rPr lang="cs-CZ" sz="1600" dirty="0" smtClean="0"/>
              <a:t> </a:t>
            </a:r>
            <a:r>
              <a:rPr lang="cs-CZ" sz="1600" b="1" dirty="0" err="1" smtClean="0"/>
              <a:t>statoacoustic</a:t>
            </a:r>
            <a:r>
              <a:rPr lang="cs-CZ" sz="1600" b="1" dirty="0" smtClean="0"/>
              <a:t> ganglion </a:t>
            </a:r>
            <a:r>
              <a:rPr lang="cs-CZ" sz="1600" dirty="0" smtClean="0"/>
              <a:t>(</a:t>
            </a:r>
            <a:r>
              <a:rPr lang="cs-CZ" sz="1600" dirty="0" err="1" smtClean="0"/>
              <a:t>together</a:t>
            </a:r>
            <a:r>
              <a:rPr lang="cs-CZ" sz="1600" dirty="0" smtClean="0"/>
              <a:t> </a:t>
            </a:r>
            <a:r>
              <a:rPr lang="cs-CZ" sz="1600" dirty="0" err="1" smtClean="0"/>
              <a:t>with</a:t>
            </a:r>
            <a:r>
              <a:rPr lang="cs-CZ" sz="1600" dirty="0" smtClean="0"/>
              <a:t> </a:t>
            </a:r>
            <a:r>
              <a:rPr lang="cs-CZ" sz="1600" dirty="0" err="1" smtClean="0"/>
              <a:t>neural</a:t>
            </a:r>
            <a:r>
              <a:rPr lang="cs-CZ" sz="1600" dirty="0" smtClean="0"/>
              <a:t> </a:t>
            </a:r>
            <a:r>
              <a:rPr lang="cs-CZ" sz="1600" dirty="0" err="1" smtClean="0"/>
              <a:t>crest</a:t>
            </a:r>
            <a:r>
              <a:rPr lang="cs-CZ" sz="1600" dirty="0" smtClean="0"/>
              <a:t> </a:t>
            </a:r>
            <a:r>
              <a:rPr lang="cs-CZ" sz="1600" dirty="0" err="1" smtClean="0"/>
              <a:t>cells</a:t>
            </a:r>
            <a:r>
              <a:rPr lang="cs-CZ" sz="1600" dirty="0" smtClean="0"/>
              <a:t>)</a:t>
            </a:r>
            <a:endParaRPr lang="cs-CZ" sz="1000" dirty="0"/>
          </a:p>
        </p:txBody>
      </p:sp>
      <p:sp>
        <p:nvSpPr>
          <p:cNvPr id="19" name="TextovéPole 18">
            <a:extLst>
              <a:ext uri="{FF2B5EF4-FFF2-40B4-BE49-F238E27FC236}">
                <a16:creationId xmlns:a16="http://schemas.microsoft.com/office/drawing/2014/main" id="{66719433-3361-41B9-9690-0BEF3108EFB3}"/>
              </a:ext>
            </a:extLst>
          </p:cNvPr>
          <p:cNvSpPr txBox="1"/>
          <p:nvPr/>
        </p:nvSpPr>
        <p:spPr>
          <a:xfrm>
            <a:off x="7104289" y="6036541"/>
            <a:ext cx="4051391" cy="253916"/>
          </a:xfrm>
          <a:prstGeom prst="rect">
            <a:avLst/>
          </a:prstGeom>
          <a:noFill/>
        </p:spPr>
        <p:txBody>
          <a:bodyPr wrap="square" rtlCol="0">
            <a:spAutoFit/>
          </a:bodyPr>
          <a:lstStyle/>
          <a:p>
            <a:pPr algn="ctr"/>
            <a:r>
              <a:rPr lang="cs-CZ" sz="1050" dirty="0" err="1" smtClean="0"/>
              <a:t>Edited</a:t>
            </a:r>
            <a:r>
              <a:rPr lang="cs-CZ" sz="1050" dirty="0" smtClean="0"/>
              <a:t>: </a:t>
            </a:r>
            <a:r>
              <a:rPr lang="cs-CZ" sz="1050" dirty="0" err="1"/>
              <a:t>McGeady</a:t>
            </a:r>
            <a:r>
              <a:rPr lang="cs-CZ" sz="1050" dirty="0"/>
              <a:t> et al. </a:t>
            </a:r>
            <a:r>
              <a:rPr lang="cs-CZ" sz="1050" dirty="0" err="1"/>
              <a:t>Veterinary</a:t>
            </a:r>
            <a:r>
              <a:rPr lang="cs-CZ" sz="1050" dirty="0"/>
              <a:t> Embryology. 2009</a:t>
            </a:r>
          </a:p>
        </p:txBody>
      </p:sp>
      <p:grpSp>
        <p:nvGrpSpPr>
          <p:cNvPr id="7" name="Skupina 6">
            <a:extLst>
              <a:ext uri="{FF2B5EF4-FFF2-40B4-BE49-F238E27FC236}">
                <a16:creationId xmlns:a16="http://schemas.microsoft.com/office/drawing/2014/main" id="{83422CDA-75BB-4D47-A604-4D640EB66D5A}"/>
              </a:ext>
            </a:extLst>
          </p:cNvPr>
          <p:cNvGrpSpPr/>
          <p:nvPr/>
        </p:nvGrpSpPr>
        <p:grpSpPr>
          <a:xfrm>
            <a:off x="6288786" y="1871919"/>
            <a:ext cx="2220203" cy="2063137"/>
            <a:chOff x="6288786" y="1871919"/>
            <a:chExt cx="2220203" cy="2063137"/>
          </a:xfrm>
        </p:grpSpPr>
        <p:pic>
          <p:nvPicPr>
            <p:cNvPr id="6" name="Obrázek 5">
              <a:extLst>
                <a:ext uri="{FF2B5EF4-FFF2-40B4-BE49-F238E27FC236}">
                  <a16:creationId xmlns:a16="http://schemas.microsoft.com/office/drawing/2014/main" id="{A38F1427-A64C-41C0-ACD9-A20C028CDC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622"/>
            <a:stretch/>
          </p:blipFill>
          <p:spPr>
            <a:xfrm>
              <a:off x="6553152" y="1929687"/>
              <a:ext cx="1624312" cy="2005369"/>
            </a:xfrm>
            <a:prstGeom prst="rect">
              <a:avLst/>
            </a:prstGeom>
          </p:spPr>
        </p:pic>
        <p:sp>
          <p:nvSpPr>
            <p:cNvPr id="20" name="TextovéPole 19">
              <a:extLst>
                <a:ext uri="{FF2B5EF4-FFF2-40B4-BE49-F238E27FC236}">
                  <a16:creationId xmlns:a16="http://schemas.microsoft.com/office/drawing/2014/main" id="{D64CFFAA-E213-48BD-810B-DBB41D9526A4}"/>
                </a:ext>
              </a:extLst>
            </p:cNvPr>
            <p:cNvSpPr txBox="1"/>
            <p:nvPr/>
          </p:nvSpPr>
          <p:spPr>
            <a:xfrm>
              <a:off x="7104288" y="1871919"/>
              <a:ext cx="1011721" cy="200055"/>
            </a:xfrm>
            <a:prstGeom prst="rect">
              <a:avLst/>
            </a:prstGeom>
            <a:solidFill>
              <a:schemeClr val="bg1"/>
            </a:solidFill>
          </p:spPr>
          <p:txBody>
            <a:bodyPr wrap="square" rtlCol="0">
              <a:spAutoFit/>
            </a:bodyPr>
            <a:lstStyle/>
            <a:p>
              <a:pPr algn="ctr"/>
              <a:r>
                <a:rPr lang="cs-CZ" sz="700" dirty="0" err="1" smtClean="0"/>
                <a:t>Endolymphatic</a:t>
              </a:r>
              <a:r>
                <a:rPr lang="cs-CZ" sz="700" dirty="0" smtClean="0"/>
                <a:t> </a:t>
              </a:r>
              <a:r>
                <a:rPr lang="cs-CZ" sz="700" dirty="0" err="1" smtClean="0"/>
                <a:t>vesicle</a:t>
              </a:r>
              <a:endParaRPr lang="en-US" sz="700" dirty="0"/>
            </a:p>
          </p:txBody>
        </p:sp>
        <p:sp>
          <p:nvSpPr>
            <p:cNvPr id="21" name="TextovéPole 20">
              <a:extLst>
                <a:ext uri="{FF2B5EF4-FFF2-40B4-BE49-F238E27FC236}">
                  <a16:creationId xmlns:a16="http://schemas.microsoft.com/office/drawing/2014/main" id="{DA1FB229-6992-4DFA-8CE5-3D30E99E2269}"/>
                </a:ext>
              </a:extLst>
            </p:cNvPr>
            <p:cNvSpPr txBox="1"/>
            <p:nvPr/>
          </p:nvSpPr>
          <p:spPr>
            <a:xfrm>
              <a:off x="7780197" y="2124031"/>
              <a:ext cx="728792" cy="307777"/>
            </a:xfrm>
            <a:prstGeom prst="rect">
              <a:avLst/>
            </a:prstGeom>
            <a:solidFill>
              <a:schemeClr val="bg1"/>
            </a:solidFill>
          </p:spPr>
          <p:txBody>
            <a:bodyPr wrap="square" rtlCol="0">
              <a:spAutoFit/>
            </a:bodyPr>
            <a:lstStyle/>
            <a:p>
              <a:pPr algn="ctr"/>
              <a:r>
                <a:rPr lang="cs-CZ" sz="700" dirty="0" err="1" smtClean="0"/>
                <a:t>Semicircular</a:t>
              </a:r>
              <a:r>
                <a:rPr lang="cs-CZ" sz="700" dirty="0" smtClean="0"/>
                <a:t> </a:t>
              </a:r>
              <a:r>
                <a:rPr lang="cs-CZ" sz="700" dirty="0" err="1" smtClean="0"/>
                <a:t>canal</a:t>
              </a:r>
              <a:endParaRPr lang="en-US" sz="700" dirty="0"/>
            </a:p>
          </p:txBody>
        </p:sp>
        <p:sp>
          <p:nvSpPr>
            <p:cNvPr id="22" name="TextovéPole 21">
              <a:extLst>
                <a:ext uri="{FF2B5EF4-FFF2-40B4-BE49-F238E27FC236}">
                  <a16:creationId xmlns:a16="http://schemas.microsoft.com/office/drawing/2014/main" id="{CE706997-CD3B-4E39-AEC0-5EEC068C349D}"/>
                </a:ext>
              </a:extLst>
            </p:cNvPr>
            <p:cNvSpPr txBox="1"/>
            <p:nvPr/>
          </p:nvSpPr>
          <p:spPr>
            <a:xfrm>
              <a:off x="7763158" y="2575748"/>
              <a:ext cx="559428" cy="200055"/>
            </a:xfrm>
            <a:prstGeom prst="rect">
              <a:avLst/>
            </a:prstGeom>
            <a:solidFill>
              <a:schemeClr val="bg1"/>
            </a:solidFill>
          </p:spPr>
          <p:txBody>
            <a:bodyPr wrap="square" rtlCol="0">
              <a:spAutoFit/>
            </a:bodyPr>
            <a:lstStyle/>
            <a:p>
              <a:pPr algn="ctr"/>
              <a:r>
                <a:rPr lang="cs-CZ" sz="700" dirty="0" err="1" smtClean="0"/>
                <a:t>ampullae</a:t>
              </a:r>
              <a:endParaRPr lang="en-US" sz="700" dirty="0"/>
            </a:p>
          </p:txBody>
        </p:sp>
        <p:sp>
          <p:nvSpPr>
            <p:cNvPr id="23" name="TextovéPole 22">
              <a:extLst>
                <a:ext uri="{FF2B5EF4-FFF2-40B4-BE49-F238E27FC236}">
                  <a16:creationId xmlns:a16="http://schemas.microsoft.com/office/drawing/2014/main" id="{5B8591AE-61D1-43AA-82B7-7FC751EF0982}"/>
                </a:ext>
              </a:extLst>
            </p:cNvPr>
            <p:cNvSpPr txBox="1"/>
            <p:nvPr/>
          </p:nvSpPr>
          <p:spPr>
            <a:xfrm>
              <a:off x="7573580" y="2862451"/>
              <a:ext cx="542429" cy="200055"/>
            </a:xfrm>
            <a:prstGeom prst="rect">
              <a:avLst/>
            </a:prstGeom>
            <a:solidFill>
              <a:schemeClr val="bg1"/>
            </a:solidFill>
          </p:spPr>
          <p:txBody>
            <a:bodyPr wrap="square" rtlCol="0">
              <a:spAutoFit/>
            </a:bodyPr>
            <a:lstStyle/>
            <a:p>
              <a:pPr algn="ctr"/>
              <a:r>
                <a:rPr lang="cs-CZ" sz="700" dirty="0" err="1" smtClean="0"/>
                <a:t>saccule</a:t>
              </a:r>
              <a:endParaRPr lang="en-US" sz="700" dirty="0"/>
            </a:p>
          </p:txBody>
        </p:sp>
        <p:sp>
          <p:nvSpPr>
            <p:cNvPr id="24" name="TextovéPole 23">
              <a:extLst>
                <a:ext uri="{FF2B5EF4-FFF2-40B4-BE49-F238E27FC236}">
                  <a16:creationId xmlns:a16="http://schemas.microsoft.com/office/drawing/2014/main" id="{3E985C85-08C8-4BFC-B2FA-6E7D6A17F459}"/>
                </a:ext>
              </a:extLst>
            </p:cNvPr>
            <p:cNvSpPr txBox="1"/>
            <p:nvPr/>
          </p:nvSpPr>
          <p:spPr>
            <a:xfrm>
              <a:off x="6288786" y="3062506"/>
              <a:ext cx="623047" cy="307777"/>
            </a:xfrm>
            <a:prstGeom prst="rect">
              <a:avLst/>
            </a:prstGeom>
            <a:solidFill>
              <a:schemeClr val="bg1"/>
            </a:solidFill>
          </p:spPr>
          <p:txBody>
            <a:bodyPr wrap="square" rtlCol="0">
              <a:spAutoFit/>
            </a:bodyPr>
            <a:lstStyle/>
            <a:p>
              <a:pPr algn="ctr"/>
              <a:r>
                <a:rPr lang="cs-CZ" sz="700" dirty="0" err="1" smtClean="0"/>
                <a:t>ductus</a:t>
              </a:r>
              <a:r>
                <a:rPr lang="cs-CZ" sz="700" dirty="0" smtClean="0"/>
                <a:t> </a:t>
              </a:r>
              <a:r>
                <a:rPr lang="cs-CZ" sz="700" dirty="0" err="1"/>
                <a:t>reuniens</a:t>
              </a:r>
              <a:endParaRPr lang="en-US" sz="700" dirty="0"/>
            </a:p>
          </p:txBody>
        </p:sp>
        <p:sp>
          <p:nvSpPr>
            <p:cNvPr id="26" name="TextovéPole 25">
              <a:extLst>
                <a:ext uri="{FF2B5EF4-FFF2-40B4-BE49-F238E27FC236}">
                  <a16:creationId xmlns:a16="http://schemas.microsoft.com/office/drawing/2014/main" id="{D4B5220F-845F-44DB-888E-EDB578BF0B75}"/>
                </a:ext>
              </a:extLst>
            </p:cNvPr>
            <p:cNvSpPr txBox="1"/>
            <p:nvPr/>
          </p:nvSpPr>
          <p:spPr>
            <a:xfrm>
              <a:off x="7542038" y="3511044"/>
              <a:ext cx="623047" cy="307777"/>
            </a:xfrm>
            <a:prstGeom prst="rect">
              <a:avLst/>
            </a:prstGeom>
            <a:solidFill>
              <a:schemeClr val="bg1"/>
            </a:solidFill>
          </p:spPr>
          <p:txBody>
            <a:bodyPr wrap="square" rtlCol="0">
              <a:spAutoFit/>
            </a:bodyPr>
            <a:lstStyle/>
            <a:p>
              <a:pPr algn="ctr"/>
              <a:r>
                <a:rPr lang="cs-CZ" sz="700" dirty="0" err="1" smtClean="0"/>
                <a:t>Cochlear</a:t>
              </a:r>
              <a:r>
                <a:rPr lang="cs-CZ" sz="700" dirty="0" smtClean="0"/>
                <a:t> </a:t>
              </a:r>
              <a:r>
                <a:rPr lang="cs-CZ" sz="700" dirty="0" err="1" smtClean="0"/>
                <a:t>duct</a:t>
              </a:r>
              <a:endParaRPr lang="en-US" sz="700" dirty="0"/>
            </a:p>
          </p:txBody>
        </p:sp>
      </p:grpSp>
      <p:sp>
        <p:nvSpPr>
          <p:cNvPr id="29" name="TextovéPole 28">
            <a:extLst>
              <a:ext uri="{FF2B5EF4-FFF2-40B4-BE49-F238E27FC236}">
                <a16:creationId xmlns:a16="http://schemas.microsoft.com/office/drawing/2014/main" id="{2F6FEB47-9BE5-4E7F-BBA4-411A220D9A0E}"/>
              </a:ext>
            </a:extLst>
          </p:cNvPr>
          <p:cNvSpPr txBox="1"/>
          <p:nvPr/>
        </p:nvSpPr>
        <p:spPr>
          <a:xfrm>
            <a:off x="10466226" y="2251203"/>
            <a:ext cx="1202088" cy="200055"/>
          </a:xfrm>
          <a:prstGeom prst="rect">
            <a:avLst/>
          </a:prstGeom>
          <a:solidFill>
            <a:schemeClr val="bg1"/>
          </a:solidFill>
        </p:spPr>
        <p:txBody>
          <a:bodyPr wrap="square" rtlCol="0">
            <a:spAutoFit/>
          </a:bodyPr>
          <a:lstStyle/>
          <a:p>
            <a:pPr algn="ctr"/>
            <a:endParaRPr lang="en-US" sz="700" dirty="0"/>
          </a:p>
        </p:txBody>
      </p:sp>
      <p:grpSp>
        <p:nvGrpSpPr>
          <p:cNvPr id="11" name="Skupina 10">
            <a:extLst>
              <a:ext uri="{FF2B5EF4-FFF2-40B4-BE49-F238E27FC236}">
                <a16:creationId xmlns:a16="http://schemas.microsoft.com/office/drawing/2014/main" id="{6F17D4E0-3477-4F60-B1BB-33151E0458BC}"/>
              </a:ext>
            </a:extLst>
          </p:cNvPr>
          <p:cNvGrpSpPr/>
          <p:nvPr/>
        </p:nvGrpSpPr>
        <p:grpSpPr>
          <a:xfrm>
            <a:off x="8508989" y="1929687"/>
            <a:ext cx="3159325" cy="1708849"/>
            <a:chOff x="8508989" y="1929687"/>
            <a:chExt cx="3159325" cy="1708849"/>
          </a:xfrm>
        </p:grpSpPr>
        <p:grpSp>
          <p:nvGrpSpPr>
            <p:cNvPr id="3" name="Skupina 2">
              <a:extLst>
                <a:ext uri="{FF2B5EF4-FFF2-40B4-BE49-F238E27FC236}">
                  <a16:creationId xmlns:a16="http://schemas.microsoft.com/office/drawing/2014/main" id="{4186F637-147E-4C39-9031-205B4ED151BC}"/>
                </a:ext>
              </a:extLst>
            </p:cNvPr>
            <p:cNvGrpSpPr/>
            <p:nvPr/>
          </p:nvGrpSpPr>
          <p:grpSpPr>
            <a:xfrm>
              <a:off x="8508989" y="1929687"/>
              <a:ext cx="3159325" cy="1708849"/>
              <a:chOff x="8508989" y="1929687"/>
              <a:chExt cx="3159325" cy="1708849"/>
            </a:xfrm>
          </p:grpSpPr>
          <p:pic>
            <p:nvPicPr>
              <p:cNvPr id="8" name="Obrázek 7">
                <a:extLst>
                  <a:ext uri="{FF2B5EF4-FFF2-40B4-BE49-F238E27FC236}">
                    <a16:creationId xmlns:a16="http://schemas.microsoft.com/office/drawing/2014/main" id="{D12B433A-E548-49C1-8AAC-129BC27DEC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08989" y="1929687"/>
                <a:ext cx="3159325" cy="1708849"/>
              </a:xfrm>
              <a:prstGeom prst="rect">
                <a:avLst/>
              </a:prstGeom>
            </p:spPr>
          </p:pic>
          <p:sp>
            <p:nvSpPr>
              <p:cNvPr id="27" name="TextovéPole 26">
                <a:extLst>
                  <a:ext uri="{FF2B5EF4-FFF2-40B4-BE49-F238E27FC236}">
                    <a16:creationId xmlns:a16="http://schemas.microsoft.com/office/drawing/2014/main" id="{E29BBC34-0A11-4C7D-863A-6D6CED6254F3}"/>
                  </a:ext>
                </a:extLst>
              </p:cNvPr>
              <p:cNvSpPr txBox="1"/>
              <p:nvPr/>
            </p:nvSpPr>
            <p:spPr>
              <a:xfrm>
                <a:off x="10204779" y="3016339"/>
                <a:ext cx="950901" cy="200055"/>
              </a:xfrm>
              <a:prstGeom prst="rect">
                <a:avLst/>
              </a:prstGeom>
              <a:solidFill>
                <a:schemeClr val="bg1"/>
              </a:solidFill>
            </p:spPr>
            <p:txBody>
              <a:bodyPr wrap="square" rtlCol="0">
                <a:spAutoFit/>
              </a:bodyPr>
              <a:lstStyle/>
              <a:p>
                <a:pPr algn="ctr"/>
                <a:r>
                  <a:rPr lang="cs-CZ" sz="700" dirty="0" err="1" smtClean="0"/>
                  <a:t>Cochlear</a:t>
                </a:r>
                <a:r>
                  <a:rPr lang="cs-CZ" sz="700" dirty="0" smtClean="0"/>
                  <a:t> </a:t>
                </a:r>
                <a:r>
                  <a:rPr lang="cs-CZ" sz="700" dirty="0" err="1" smtClean="0"/>
                  <a:t>duct</a:t>
                </a:r>
                <a:endParaRPr lang="en-US" sz="700" dirty="0"/>
              </a:p>
            </p:txBody>
          </p:sp>
          <p:sp>
            <p:nvSpPr>
              <p:cNvPr id="28" name="TextovéPole 27">
                <a:extLst>
                  <a:ext uri="{FF2B5EF4-FFF2-40B4-BE49-F238E27FC236}">
                    <a16:creationId xmlns:a16="http://schemas.microsoft.com/office/drawing/2014/main" id="{567D9243-01A5-41E6-8AA2-D80C5FE16818}"/>
                  </a:ext>
                </a:extLst>
              </p:cNvPr>
              <p:cNvSpPr txBox="1"/>
              <p:nvPr/>
            </p:nvSpPr>
            <p:spPr>
              <a:xfrm>
                <a:off x="10442372" y="2010683"/>
                <a:ext cx="950901" cy="200055"/>
              </a:xfrm>
              <a:prstGeom prst="rect">
                <a:avLst/>
              </a:prstGeom>
              <a:solidFill>
                <a:schemeClr val="bg1"/>
              </a:solidFill>
            </p:spPr>
            <p:txBody>
              <a:bodyPr wrap="square" rtlCol="0">
                <a:spAutoFit/>
              </a:bodyPr>
              <a:lstStyle/>
              <a:p>
                <a:pPr algn="ctr"/>
                <a:r>
                  <a:rPr lang="cs-CZ" sz="700" dirty="0" err="1" smtClean="0"/>
                  <a:t>cartilage</a:t>
                </a:r>
                <a:endParaRPr lang="en-US" sz="700" dirty="0"/>
              </a:p>
            </p:txBody>
          </p:sp>
          <p:sp>
            <p:nvSpPr>
              <p:cNvPr id="30" name="TextovéPole 29">
                <a:extLst>
                  <a:ext uri="{FF2B5EF4-FFF2-40B4-BE49-F238E27FC236}">
                    <a16:creationId xmlns:a16="http://schemas.microsoft.com/office/drawing/2014/main" id="{9D30EBA4-876E-4279-B149-05B3BFB843E2}"/>
                  </a:ext>
                </a:extLst>
              </p:cNvPr>
              <p:cNvSpPr txBox="1"/>
              <p:nvPr/>
            </p:nvSpPr>
            <p:spPr>
              <a:xfrm>
                <a:off x="10466226" y="2487217"/>
                <a:ext cx="1202088" cy="200055"/>
              </a:xfrm>
              <a:prstGeom prst="rect">
                <a:avLst/>
              </a:prstGeom>
              <a:solidFill>
                <a:schemeClr val="bg1"/>
              </a:solidFill>
            </p:spPr>
            <p:txBody>
              <a:bodyPr wrap="square" rtlCol="0">
                <a:spAutoFit/>
              </a:bodyPr>
              <a:lstStyle/>
              <a:p>
                <a:pPr algn="ctr"/>
                <a:r>
                  <a:rPr lang="cs-CZ" sz="700" dirty="0" err="1" smtClean="0"/>
                  <a:t>Basilar</a:t>
                </a:r>
                <a:r>
                  <a:rPr lang="cs-CZ" sz="700" dirty="0" smtClean="0"/>
                  <a:t> </a:t>
                </a:r>
                <a:r>
                  <a:rPr lang="cs-CZ" sz="700" dirty="0" err="1" smtClean="0"/>
                  <a:t>membrane</a:t>
                </a:r>
                <a:endParaRPr lang="en-US" sz="700" dirty="0"/>
              </a:p>
            </p:txBody>
          </p:sp>
        </p:grpSp>
        <p:sp>
          <p:nvSpPr>
            <p:cNvPr id="9" name="Obdélník 8">
              <a:extLst>
                <a:ext uri="{FF2B5EF4-FFF2-40B4-BE49-F238E27FC236}">
                  <a16:creationId xmlns:a16="http://schemas.microsoft.com/office/drawing/2014/main" id="{65BCC5D5-BB78-4EA7-BD39-6B5E118337B1}"/>
                </a:ext>
              </a:extLst>
            </p:cNvPr>
            <p:cNvSpPr/>
            <p:nvPr/>
          </p:nvSpPr>
          <p:spPr>
            <a:xfrm>
              <a:off x="10466226" y="2255199"/>
              <a:ext cx="1040447" cy="1733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Zástupný symbol pro obsah 2">
            <a:extLst>
              <a:ext uri="{FF2B5EF4-FFF2-40B4-BE49-F238E27FC236}">
                <a16:creationId xmlns:a16="http://schemas.microsoft.com/office/drawing/2014/main" id="{E911E1A8-6E26-424F-BD49-970B4C3390AB}"/>
              </a:ext>
            </a:extLst>
          </p:cNvPr>
          <p:cNvSpPr txBox="1">
            <a:spLocks/>
          </p:cNvSpPr>
          <p:nvPr/>
        </p:nvSpPr>
        <p:spPr>
          <a:xfrm>
            <a:off x="921683" y="4140236"/>
            <a:ext cx="4768889" cy="50716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d</a:t>
            </a:r>
            <a:r>
              <a:rPr lang="cs-CZ" sz="1600" dirty="0" err="1" smtClean="0"/>
              <a:t>ifferentiation</a:t>
            </a:r>
            <a:r>
              <a:rPr lang="cs-CZ" sz="1600" dirty="0" smtClean="0"/>
              <a:t> </a:t>
            </a:r>
            <a:r>
              <a:rPr lang="cs-CZ" sz="1600" dirty="0" err="1" smtClean="0"/>
              <a:t>of</a:t>
            </a:r>
            <a:r>
              <a:rPr lang="cs-CZ" sz="1600" dirty="0" smtClean="0"/>
              <a:t> </a:t>
            </a:r>
            <a:r>
              <a:rPr lang="cs-CZ" sz="1600" dirty="0" err="1" smtClean="0"/>
              <a:t>basal</a:t>
            </a:r>
            <a:r>
              <a:rPr lang="cs-CZ" sz="1600" dirty="0" smtClean="0"/>
              <a:t> </a:t>
            </a:r>
            <a:r>
              <a:rPr lang="cs-CZ" sz="1600" dirty="0" err="1" smtClean="0"/>
              <a:t>cells</a:t>
            </a:r>
            <a:r>
              <a:rPr lang="cs-CZ" sz="1600" dirty="0" smtClean="0"/>
              <a:t> in </a:t>
            </a:r>
            <a:r>
              <a:rPr lang="cs-CZ" sz="1600" dirty="0" err="1" smtClean="0"/>
              <a:t>cochlear</a:t>
            </a:r>
            <a:r>
              <a:rPr lang="cs-CZ" sz="1600" dirty="0" smtClean="0"/>
              <a:t> </a:t>
            </a:r>
            <a:r>
              <a:rPr lang="cs-CZ" sz="1600" dirty="0" err="1" smtClean="0"/>
              <a:t>duct</a:t>
            </a:r>
            <a:r>
              <a:rPr lang="cs-CZ" sz="1600" dirty="0" smtClean="0"/>
              <a:t> </a:t>
            </a:r>
            <a:r>
              <a:rPr lang="cs-CZ" sz="1600" dirty="0"/>
              <a:t>– </a:t>
            </a:r>
            <a:r>
              <a:rPr lang="cs-CZ" sz="1600" dirty="0" err="1" smtClean="0"/>
              <a:t>formation</a:t>
            </a:r>
            <a:r>
              <a:rPr lang="cs-CZ" sz="1600" dirty="0" smtClean="0"/>
              <a:t> </a:t>
            </a:r>
            <a:r>
              <a:rPr lang="cs-CZ" sz="1600" dirty="0" err="1" smtClean="0"/>
              <a:t>of</a:t>
            </a:r>
            <a:r>
              <a:rPr lang="cs-CZ" sz="1600" dirty="0" smtClean="0"/>
              <a:t> organ </a:t>
            </a:r>
            <a:r>
              <a:rPr lang="cs-CZ" sz="1600" dirty="0" err="1" smtClean="0"/>
              <a:t>of</a:t>
            </a:r>
            <a:r>
              <a:rPr lang="cs-CZ" sz="1600" dirty="0" smtClean="0"/>
              <a:t> </a:t>
            </a:r>
            <a:r>
              <a:rPr lang="cs-CZ" sz="1600" b="1" dirty="0" smtClean="0"/>
              <a:t>Corti</a:t>
            </a:r>
            <a:endParaRPr lang="cs-CZ" sz="1200" b="1" dirty="0"/>
          </a:p>
        </p:txBody>
      </p:sp>
      <p:grpSp>
        <p:nvGrpSpPr>
          <p:cNvPr id="44" name="Skupina 43">
            <a:extLst>
              <a:ext uri="{FF2B5EF4-FFF2-40B4-BE49-F238E27FC236}">
                <a16:creationId xmlns:a16="http://schemas.microsoft.com/office/drawing/2014/main" id="{F09C9790-BC1E-47D7-8263-5D6AB8709310}"/>
              </a:ext>
            </a:extLst>
          </p:cNvPr>
          <p:cNvGrpSpPr/>
          <p:nvPr/>
        </p:nvGrpSpPr>
        <p:grpSpPr>
          <a:xfrm>
            <a:off x="8711392" y="3697647"/>
            <a:ext cx="3167531" cy="2245581"/>
            <a:chOff x="8711392" y="3902115"/>
            <a:chExt cx="3167531" cy="2245581"/>
          </a:xfrm>
        </p:grpSpPr>
        <p:pic>
          <p:nvPicPr>
            <p:cNvPr id="12" name="Obrázek 11">
              <a:extLst>
                <a:ext uri="{FF2B5EF4-FFF2-40B4-BE49-F238E27FC236}">
                  <a16:creationId xmlns:a16="http://schemas.microsoft.com/office/drawing/2014/main" id="{763697C3-9DF5-41C3-9F61-7E0D64A6C1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1392" y="3979743"/>
              <a:ext cx="3105374" cy="2106691"/>
            </a:xfrm>
            <a:prstGeom prst="rect">
              <a:avLst/>
            </a:prstGeom>
          </p:spPr>
        </p:pic>
        <p:sp>
          <p:nvSpPr>
            <p:cNvPr id="36" name="TextovéPole 35">
              <a:extLst>
                <a:ext uri="{FF2B5EF4-FFF2-40B4-BE49-F238E27FC236}">
                  <a16:creationId xmlns:a16="http://schemas.microsoft.com/office/drawing/2014/main" id="{22D98CAD-C558-46E8-A7DB-BB7E2CA8B9AD}"/>
                </a:ext>
              </a:extLst>
            </p:cNvPr>
            <p:cNvSpPr txBox="1"/>
            <p:nvPr/>
          </p:nvSpPr>
          <p:spPr>
            <a:xfrm>
              <a:off x="9901657" y="3902115"/>
              <a:ext cx="1129137" cy="200055"/>
            </a:xfrm>
            <a:prstGeom prst="rect">
              <a:avLst/>
            </a:prstGeom>
            <a:solidFill>
              <a:schemeClr val="bg1"/>
            </a:solidFill>
          </p:spPr>
          <p:txBody>
            <a:bodyPr wrap="square" rtlCol="0">
              <a:spAutoFit/>
            </a:bodyPr>
            <a:lstStyle/>
            <a:p>
              <a:pPr algn="ctr"/>
              <a:r>
                <a:rPr lang="cs-CZ" sz="700" dirty="0" err="1" smtClean="0"/>
                <a:t>Vestibular</a:t>
              </a:r>
              <a:r>
                <a:rPr lang="cs-CZ" sz="700" dirty="0" smtClean="0"/>
                <a:t> </a:t>
              </a:r>
              <a:r>
                <a:rPr lang="cs-CZ" sz="700" dirty="0" err="1" smtClean="0"/>
                <a:t>membrane</a:t>
              </a:r>
              <a:endParaRPr lang="en-US" sz="700" dirty="0"/>
            </a:p>
          </p:txBody>
        </p:sp>
        <p:sp>
          <p:nvSpPr>
            <p:cNvPr id="37" name="TextovéPole 36">
              <a:extLst>
                <a:ext uri="{FF2B5EF4-FFF2-40B4-BE49-F238E27FC236}">
                  <a16:creationId xmlns:a16="http://schemas.microsoft.com/office/drawing/2014/main" id="{CE9A4021-667D-4F2D-A6B4-DCD152114348}"/>
                </a:ext>
              </a:extLst>
            </p:cNvPr>
            <p:cNvSpPr txBox="1"/>
            <p:nvPr/>
          </p:nvSpPr>
          <p:spPr>
            <a:xfrm>
              <a:off x="10658114" y="4103589"/>
              <a:ext cx="745359" cy="199457"/>
            </a:xfrm>
            <a:prstGeom prst="rect">
              <a:avLst/>
            </a:prstGeom>
            <a:solidFill>
              <a:schemeClr val="bg1"/>
            </a:solidFill>
          </p:spPr>
          <p:txBody>
            <a:bodyPr wrap="square" rtlCol="0">
              <a:spAutoFit/>
            </a:bodyPr>
            <a:lstStyle/>
            <a:p>
              <a:pPr algn="ctr"/>
              <a:r>
                <a:rPr lang="cs-CZ" sz="700" dirty="0" err="1"/>
                <a:t>scala</a:t>
              </a:r>
              <a:r>
                <a:rPr lang="cs-CZ" sz="700" dirty="0"/>
                <a:t> </a:t>
              </a:r>
              <a:r>
                <a:rPr lang="cs-CZ" sz="700" dirty="0" err="1"/>
                <a:t>vestibuli</a:t>
              </a:r>
              <a:endParaRPr lang="en-US" sz="700" dirty="0"/>
            </a:p>
          </p:txBody>
        </p:sp>
        <p:sp>
          <p:nvSpPr>
            <p:cNvPr id="38" name="TextovéPole 37">
              <a:extLst>
                <a:ext uri="{FF2B5EF4-FFF2-40B4-BE49-F238E27FC236}">
                  <a16:creationId xmlns:a16="http://schemas.microsoft.com/office/drawing/2014/main" id="{9E443104-F538-4948-8768-402E84EABBCC}"/>
                </a:ext>
              </a:extLst>
            </p:cNvPr>
            <p:cNvSpPr txBox="1"/>
            <p:nvPr/>
          </p:nvSpPr>
          <p:spPr>
            <a:xfrm>
              <a:off x="10928022" y="4330174"/>
              <a:ext cx="950901" cy="200055"/>
            </a:xfrm>
            <a:prstGeom prst="rect">
              <a:avLst/>
            </a:prstGeom>
            <a:solidFill>
              <a:schemeClr val="bg1"/>
            </a:solidFill>
          </p:spPr>
          <p:txBody>
            <a:bodyPr wrap="square" rtlCol="0">
              <a:spAutoFit/>
            </a:bodyPr>
            <a:lstStyle/>
            <a:p>
              <a:pPr algn="ctr"/>
              <a:r>
                <a:rPr lang="cs-CZ" sz="700" dirty="0" err="1" smtClean="0"/>
                <a:t>Cochlear</a:t>
              </a:r>
              <a:r>
                <a:rPr lang="cs-CZ" sz="700" dirty="0" smtClean="0"/>
                <a:t> </a:t>
              </a:r>
              <a:r>
                <a:rPr lang="cs-CZ" sz="700" dirty="0" err="1" smtClean="0"/>
                <a:t>duct</a:t>
              </a:r>
              <a:endParaRPr lang="en-US" sz="700" dirty="0"/>
            </a:p>
          </p:txBody>
        </p:sp>
        <p:sp>
          <p:nvSpPr>
            <p:cNvPr id="39" name="TextovéPole 38">
              <a:extLst>
                <a:ext uri="{FF2B5EF4-FFF2-40B4-BE49-F238E27FC236}">
                  <a16:creationId xmlns:a16="http://schemas.microsoft.com/office/drawing/2014/main" id="{D14DE9E9-1A04-47B3-A9FD-86D71C640C09}"/>
                </a:ext>
              </a:extLst>
            </p:cNvPr>
            <p:cNvSpPr txBox="1"/>
            <p:nvPr/>
          </p:nvSpPr>
          <p:spPr>
            <a:xfrm>
              <a:off x="11176622" y="4615283"/>
              <a:ext cx="702301" cy="200055"/>
            </a:xfrm>
            <a:prstGeom prst="rect">
              <a:avLst/>
            </a:prstGeom>
            <a:solidFill>
              <a:schemeClr val="bg1"/>
            </a:solidFill>
          </p:spPr>
          <p:txBody>
            <a:bodyPr wrap="square" rtlCol="0">
              <a:spAutoFit/>
            </a:bodyPr>
            <a:lstStyle/>
            <a:p>
              <a:pPr algn="ctr"/>
              <a:r>
                <a:rPr lang="cs-CZ" sz="700" dirty="0" smtClean="0"/>
                <a:t>Nerve </a:t>
              </a:r>
              <a:r>
                <a:rPr lang="cs-CZ" sz="700" dirty="0" err="1" smtClean="0"/>
                <a:t>fibers</a:t>
              </a:r>
              <a:endParaRPr lang="en-US" sz="700" dirty="0"/>
            </a:p>
          </p:txBody>
        </p:sp>
        <p:sp>
          <p:nvSpPr>
            <p:cNvPr id="40" name="TextovéPole 39">
              <a:extLst>
                <a:ext uri="{FF2B5EF4-FFF2-40B4-BE49-F238E27FC236}">
                  <a16:creationId xmlns:a16="http://schemas.microsoft.com/office/drawing/2014/main" id="{B1EDEC1D-7188-4333-88E0-FAD5658FB41F}"/>
                </a:ext>
              </a:extLst>
            </p:cNvPr>
            <p:cNvSpPr txBox="1"/>
            <p:nvPr/>
          </p:nvSpPr>
          <p:spPr>
            <a:xfrm>
              <a:off x="10986449" y="5625023"/>
              <a:ext cx="702301" cy="200055"/>
            </a:xfrm>
            <a:prstGeom prst="rect">
              <a:avLst/>
            </a:prstGeom>
            <a:solidFill>
              <a:schemeClr val="bg1"/>
            </a:solidFill>
          </p:spPr>
          <p:txBody>
            <a:bodyPr wrap="square" rtlCol="0">
              <a:spAutoFit/>
            </a:bodyPr>
            <a:lstStyle/>
            <a:p>
              <a:pPr algn="ctr"/>
              <a:r>
                <a:rPr lang="cs-CZ" sz="700" dirty="0"/>
                <a:t>ganglion</a:t>
              </a:r>
              <a:endParaRPr lang="en-US" sz="700" dirty="0"/>
            </a:p>
          </p:txBody>
        </p:sp>
        <p:sp>
          <p:nvSpPr>
            <p:cNvPr id="41" name="TextovéPole 40">
              <a:extLst>
                <a:ext uri="{FF2B5EF4-FFF2-40B4-BE49-F238E27FC236}">
                  <a16:creationId xmlns:a16="http://schemas.microsoft.com/office/drawing/2014/main" id="{4572BC79-3A0B-4C6B-9ACA-E8F89C3FFB82}"/>
                </a:ext>
              </a:extLst>
            </p:cNvPr>
            <p:cNvSpPr txBox="1"/>
            <p:nvPr/>
          </p:nvSpPr>
          <p:spPr>
            <a:xfrm>
              <a:off x="10740864" y="5948239"/>
              <a:ext cx="745359" cy="199457"/>
            </a:xfrm>
            <a:prstGeom prst="rect">
              <a:avLst/>
            </a:prstGeom>
            <a:solidFill>
              <a:schemeClr val="bg1"/>
            </a:solidFill>
          </p:spPr>
          <p:txBody>
            <a:bodyPr wrap="square" rtlCol="0">
              <a:spAutoFit/>
            </a:bodyPr>
            <a:lstStyle/>
            <a:p>
              <a:pPr algn="ctr"/>
              <a:r>
                <a:rPr lang="cs-CZ" sz="700" dirty="0" err="1"/>
                <a:t>scala</a:t>
              </a:r>
              <a:r>
                <a:rPr lang="cs-CZ" sz="700" dirty="0"/>
                <a:t> </a:t>
              </a:r>
              <a:r>
                <a:rPr lang="cs-CZ" sz="700" dirty="0" err="1"/>
                <a:t>vestibuli</a:t>
              </a:r>
              <a:endParaRPr lang="en-US" sz="700" dirty="0"/>
            </a:p>
          </p:txBody>
        </p:sp>
        <p:sp>
          <p:nvSpPr>
            <p:cNvPr id="43" name="Obdélník 42">
              <a:extLst>
                <a:ext uri="{FF2B5EF4-FFF2-40B4-BE49-F238E27FC236}">
                  <a16:creationId xmlns:a16="http://schemas.microsoft.com/office/drawing/2014/main" id="{6CF17E5E-DB0E-4834-93BB-D514BD729C80}"/>
                </a:ext>
              </a:extLst>
            </p:cNvPr>
            <p:cNvSpPr/>
            <p:nvPr/>
          </p:nvSpPr>
          <p:spPr>
            <a:xfrm>
              <a:off x="8722251" y="5625023"/>
              <a:ext cx="444468" cy="197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TextovéPole 44">
            <a:extLst>
              <a:ext uri="{FF2B5EF4-FFF2-40B4-BE49-F238E27FC236}">
                <a16:creationId xmlns:a16="http://schemas.microsoft.com/office/drawing/2014/main" id="{3411EBBC-78E3-4AD0-AA61-12ECC8265C6B}"/>
              </a:ext>
            </a:extLst>
          </p:cNvPr>
          <p:cNvSpPr txBox="1"/>
          <p:nvPr/>
        </p:nvSpPr>
        <p:spPr>
          <a:xfrm>
            <a:off x="8849703" y="5753670"/>
            <a:ext cx="735517" cy="200055"/>
          </a:xfrm>
          <a:prstGeom prst="rect">
            <a:avLst/>
          </a:prstGeom>
          <a:solidFill>
            <a:schemeClr val="bg1"/>
          </a:solidFill>
        </p:spPr>
        <p:txBody>
          <a:bodyPr wrap="square" rtlCol="0">
            <a:spAutoFit/>
          </a:bodyPr>
          <a:lstStyle/>
          <a:p>
            <a:pPr algn="ctr"/>
            <a:r>
              <a:rPr lang="cs-CZ" sz="700" dirty="0" smtClean="0"/>
              <a:t>Organ </a:t>
            </a:r>
            <a:r>
              <a:rPr lang="cs-CZ" sz="700" dirty="0" err="1" smtClean="0"/>
              <a:t>of</a:t>
            </a:r>
            <a:r>
              <a:rPr lang="cs-CZ" sz="700" dirty="0" smtClean="0"/>
              <a:t> Corti</a:t>
            </a:r>
            <a:endParaRPr lang="en-US" sz="700" dirty="0"/>
          </a:p>
        </p:txBody>
      </p:sp>
      <p:grpSp>
        <p:nvGrpSpPr>
          <p:cNvPr id="47" name="Skupina 46">
            <a:extLst>
              <a:ext uri="{FF2B5EF4-FFF2-40B4-BE49-F238E27FC236}">
                <a16:creationId xmlns:a16="http://schemas.microsoft.com/office/drawing/2014/main" id="{F0F1DCCC-607E-42A4-8B41-6DA925FCBD86}"/>
              </a:ext>
            </a:extLst>
          </p:cNvPr>
          <p:cNvGrpSpPr/>
          <p:nvPr/>
        </p:nvGrpSpPr>
        <p:grpSpPr>
          <a:xfrm>
            <a:off x="5624565" y="3969583"/>
            <a:ext cx="3350093" cy="2012384"/>
            <a:chOff x="5499610" y="3969583"/>
            <a:chExt cx="3350093" cy="2012384"/>
          </a:xfrm>
        </p:grpSpPr>
        <p:grpSp>
          <p:nvGrpSpPr>
            <p:cNvPr id="13" name="Skupina 12">
              <a:extLst>
                <a:ext uri="{FF2B5EF4-FFF2-40B4-BE49-F238E27FC236}">
                  <a16:creationId xmlns:a16="http://schemas.microsoft.com/office/drawing/2014/main" id="{9752DF1E-DDF6-4A15-AAE4-3715AEBE584D}"/>
                </a:ext>
              </a:extLst>
            </p:cNvPr>
            <p:cNvGrpSpPr/>
            <p:nvPr/>
          </p:nvGrpSpPr>
          <p:grpSpPr>
            <a:xfrm>
              <a:off x="5880912" y="3969583"/>
              <a:ext cx="2968791" cy="1957811"/>
              <a:chOff x="5777264" y="4128623"/>
              <a:chExt cx="2968791" cy="1957811"/>
            </a:xfrm>
          </p:grpSpPr>
          <p:pic>
            <p:nvPicPr>
              <p:cNvPr id="10" name="Obrázek 9">
                <a:extLst>
                  <a:ext uri="{FF2B5EF4-FFF2-40B4-BE49-F238E27FC236}">
                    <a16:creationId xmlns:a16="http://schemas.microsoft.com/office/drawing/2014/main" id="{4FDCD4F8-0981-4935-8F17-08FBB94928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77264" y="4128623"/>
                <a:ext cx="2847436" cy="1957811"/>
              </a:xfrm>
              <a:prstGeom prst="rect">
                <a:avLst/>
              </a:prstGeom>
            </p:spPr>
          </p:pic>
          <p:sp>
            <p:nvSpPr>
              <p:cNvPr id="32" name="TextovéPole 31">
                <a:extLst>
                  <a:ext uri="{FF2B5EF4-FFF2-40B4-BE49-F238E27FC236}">
                    <a16:creationId xmlns:a16="http://schemas.microsoft.com/office/drawing/2014/main" id="{746311F9-D7DA-42EE-BF07-F27ECD738D10}"/>
                  </a:ext>
                </a:extLst>
              </p:cNvPr>
              <p:cNvSpPr txBox="1"/>
              <p:nvPr/>
            </p:nvSpPr>
            <p:spPr>
              <a:xfrm>
                <a:off x="7763158" y="4214873"/>
                <a:ext cx="861542" cy="307777"/>
              </a:xfrm>
              <a:prstGeom prst="rect">
                <a:avLst/>
              </a:prstGeom>
              <a:solidFill>
                <a:schemeClr val="bg1"/>
              </a:solidFill>
            </p:spPr>
            <p:txBody>
              <a:bodyPr wrap="square" rtlCol="0">
                <a:spAutoFit/>
              </a:bodyPr>
              <a:lstStyle/>
              <a:p>
                <a:pPr algn="ctr"/>
                <a:endParaRPr lang="cs-CZ" sz="700" dirty="0"/>
              </a:p>
              <a:p>
                <a:pPr algn="ctr"/>
                <a:r>
                  <a:rPr lang="cs-CZ" sz="700" dirty="0" err="1"/>
                  <a:t>scala</a:t>
                </a:r>
                <a:r>
                  <a:rPr lang="cs-CZ" sz="700" dirty="0"/>
                  <a:t> </a:t>
                </a:r>
                <a:r>
                  <a:rPr lang="cs-CZ" sz="700" dirty="0" err="1"/>
                  <a:t>vestibuli</a:t>
                </a:r>
                <a:endParaRPr lang="en-US" sz="700" dirty="0"/>
              </a:p>
            </p:txBody>
          </p:sp>
          <p:sp>
            <p:nvSpPr>
              <p:cNvPr id="33" name="TextovéPole 32">
                <a:extLst>
                  <a:ext uri="{FF2B5EF4-FFF2-40B4-BE49-F238E27FC236}">
                    <a16:creationId xmlns:a16="http://schemas.microsoft.com/office/drawing/2014/main" id="{6F37E7EE-1766-4A0D-B1FF-2EB4D1249E04}"/>
                  </a:ext>
                </a:extLst>
              </p:cNvPr>
              <p:cNvSpPr txBox="1"/>
              <p:nvPr/>
            </p:nvSpPr>
            <p:spPr>
              <a:xfrm>
                <a:off x="7795154" y="4683436"/>
                <a:ext cx="950901" cy="200055"/>
              </a:xfrm>
              <a:prstGeom prst="rect">
                <a:avLst/>
              </a:prstGeom>
              <a:solidFill>
                <a:schemeClr val="bg1"/>
              </a:solidFill>
            </p:spPr>
            <p:txBody>
              <a:bodyPr wrap="square" rtlCol="0">
                <a:spAutoFit/>
              </a:bodyPr>
              <a:lstStyle/>
              <a:p>
                <a:pPr algn="ctr"/>
                <a:r>
                  <a:rPr lang="cs-CZ" sz="700" dirty="0" err="1" smtClean="0"/>
                  <a:t>Cochlear</a:t>
                </a:r>
                <a:r>
                  <a:rPr lang="cs-CZ" sz="700" dirty="0" smtClean="0"/>
                  <a:t> </a:t>
                </a:r>
                <a:r>
                  <a:rPr lang="cs-CZ" sz="700" dirty="0" err="1" smtClean="0"/>
                  <a:t>duct</a:t>
                </a:r>
                <a:endParaRPr lang="en-US" sz="700" dirty="0"/>
              </a:p>
            </p:txBody>
          </p:sp>
          <p:sp>
            <p:nvSpPr>
              <p:cNvPr id="34" name="Obdélník 33">
                <a:extLst>
                  <a:ext uri="{FF2B5EF4-FFF2-40B4-BE49-F238E27FC236}">
                    <a16:creationId xmlns:a16="http://schemas.microsoft.com/office/drawing/2014/main" id="{FA9A8E73-2407-47CA-8C1F-F49E40F4B8B2}"/>
                  </a:ext>
                </a:extLst>
              </p:cNvPr>
              <p:cNvSpPr/>
              <p:nvPr/>
            </p:nvSpPr>
            <p:spPr>
              <a:xfrm>
                <a:off x="7644861" y="5139673"/>
                <a:ext cx="1040447" cy="1733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ovéPole 34">
                <a:extLst>
                  <a:ext uri="{FF2B5EF4-FFF2-40B4-BE49-F238E27FC236}">
                    <a16:creationId xmlns:a16="http://schemas.microsoft.com/office/drawing/2014/main" id="{D2111338-D4B0-4FE3-A4AF-80998EF20C4E}"/>
                  </a:ext>
                </a:extLst>
              </p:cNvPr>
              <p:cNvSpPr txBox="1"/>
              <p:nvPr/>
            </p:nvSpPr>
            <p:spPr>
              <a:xfrm>
                <a:off x="7746693" y="5425473"/>
                <a:ext cx="861542" cy="307777"/>
              </a:xfrm>
              <a:prstGeom prst="rect">
                <a:avLst/>
              </a:prstGeom>
              <a:solidFill>
                <a:schemeClr val="bg1"/>
              </a:solidFill>
            </p:spPr>
            <p:txBody>
              <a:bodyPr wrap="square" rtlCol="0">
                <a:spAutoFit/>
              </a:bodyPr>
              <a:lstStyle/>
              <a:p>
                <a:pPr algn="ctr"/>
                <a:endParaRPr lang="cs-CZ" sz="700" dirty="0"/>
              </a:p>
              <a:p>
                <a:pPr algn="ctr"/>
                <a:r>
                  <a:rPr lang="cs-CZ" sz="700" dirty="0" err="1"/>
                  <a:t>scala</a:t>
                </a:r>
                <a:r>
                  <a:rPr lang="cs-CZ" sz="700" dirty="0"/>
                  <a:t> </a:t>
                </a:r>
                <a:r>
                  <a:rPr lang="cs-CZ" sz="700" dirty="0" err="1"/>
                  <a:t>tympani</a:t>
                </a:r>
                <a:endParaRPr lang="en-US" sz="700" dirty="0"/>
              </a:p>
            </p:txBody>
          </p:sp>
        </p:grpSp>
        <p:sp>
          <p:nvSpPr>
            <p:cNvPr id="46" name="TextovéPole 45">
              <a:extLst>
                <a:ext uri="{FF2B5EF4-FFF2-40B4-BE49-F238E27FC236}">
                  <a16:creationId xmlns:a16="http://schemas.microsoft.com/office/drawing/2014/main" id="{01ED0887-6BEE-4DEE-B0E6-6556D963C94D}"/>
                </a:ext>
              </a:extLst>
            </p:cNvPr>
            <p:cNvSpPr txBox="1"/>
            <p:nvPr/>
          </p:nvSpPr>
          <p:spPr>
            <a:xfrm>
              <a:off x="5499610" y="5781912"/>
              <a:ext cx="1186907" cy="200055"/>
            </a:xfrm>
            <a:prstGeom prst="rect">
              <a:avLst/>
            </a:prstGeom>
            <a:solidFill>
              <a:schemeClr val="bg1"/>
            </a:solidFill>
          </p:spPr>
          <p:txBody>
            <a:bodyPr wrap="square" rtlCol="0">
              <a:spAutoFit/>
            </a:bodyPr>
            <a:lstStyle/>
            <a:p>
              <a:pPr algn="ctr"/>
              <a:r>
                <a:rPr lang="cs-CZ" sz="700" dirty="0" err="1"/>
                <a:t>d</a:t>
              </a:r>
              <a:r>
                <a:rPr lang="cs-CZ" sz="700" dirty="0" err="1" smtClean="0"/>
                <a:t>eveloping</a:t>
              </a:r>
              <a:r>
                <a:rPr lang="cs-CZ" sz="700" dirty="0" smtClean="0"/>
                <a:t> organ </a:t>
              </a:r>
              <a:r>
                <a:rPr lang="cs-CZ" sz="700" dirty="0" err="1" smtClean="0"/>
                <a:t>of</a:t>
              </a:r>
              <a:r>
                <a:rPr lang="cs-CZ" sz="700" dirty="0" smtClean="0"/>
                <a:t> Corti</a:t>
              </a:r>
              <a:endParaRPr lang="en-US" sz="700" dirty="0"/>
            </a:p>
          </p:txBody>
        </p:sp>
      </p:grpSp>
    </p:spTree>
    <p:extLst>
      <p:ext uri="{BB962C8B-B14F-4D97-AF65-F5344CB8AC3E}">
        <p14:creationId xmlns:p14="http://schemas.microsoft.com/office/powerpoint/2010/main" val="1249685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23AFD26-DE77-45C8-A847-7C57EB730B95}"/>
              </a:ext>
            </a:extLst>
          </p:cNvPr>
          <p:cNvSpPr>
            <a:spLocks noGrp="1"/>
          </p:cNvSpPr>
          <p:nvPr>
            <p:ph type="title"/>
          </p:nvPr>
        </p:nvSpPr>
        <p:spPr/>
        <p:txBody>
          <a:bodyPr/>
          <a:lstStyle/>
          <a:p>
            <a:r>
              <a:rPr lang="cs-CZ" dirty="0" err="1" smtClean="0"/>
              <a:t>Development</a:t>
            </a:r>
            <a:r>
              <a:rPr lang="cs-CZ" dirty="0" smtClean="0"/>
              <a:t> </a:t>
            </a:r>
            <a:r>
              <a:rPr lang="cs-CZ" dirty="0" err="1" smtClean="0"/>
              <a:t>of</a:t>
            </a:r>
            <a:r>
              <a:rPr lang="cs-CZ" dirty="0" smtClean="0"/>
              <a:t> </a:t>
            </a:r>
            <a:r>
              <a:rPr lang="cs-CZ" dirty="0" err="1" smtClean="0"/>
              <a:t>middle</a:t>
            </a:r>
            <a:r>
              <a:rPr lang="cs-CZ" dirty="0" smtClean="0"/>
              <a:t> </a:t>
            </a:r>
            <a:r>
              <a:rPr lang="cs-CZ" dirty="0" err="1" smtClean="0"/>
              <a:t>ear</a:t>
            </a:r>
            <a:endParaRPr lang="en-US" dirty="0"/>
          </a:p>
        </p:txBody>
      </p:sp>
      <p:sp>
        <p:nvSpPr>
          <p:cNvPr id="5" name="Zástupný symbol pro číslo snímku 4">
            <a:extLst>
              <a:ext uri="{FF2B5EF4-FFF2-40B4-BE49-F238E27FC236}">
                <a16:creationId xmlns:a16="http://schemas.microsoft.com/office/drawing/2014/main" id="{204FA08C-ACB2-47F2-945C-C4457E03B18D}"/>
              </a:ext>
            </a:extLst>
          </p:cNvPr>
          <p:cNvSpPr>
            <a:spLocks noGrp="1"/>
          </p:cNvSpPr>
          <p:nvPr>
            <p:ph type="sldNum" sz="quarter" idx="12"/>
          </p:nvPr>
        </p:nvSpPr>
        <p:spPr/>
        <p:txBody>
          <a:bodyPr/>
          <a:lstStyle/>
          <a:p>
            <a:fld id="{452BC3EA-E2EC-40AA-BF67-C4C476FA0C99}" type="slidenum">
              <a:rPr lang="cs-CZ" smtClean="0"/>
              <a:t>56</a:t>
            </a:fld>
            <a:endParaRPr lang="cs-CZ"/>
          </a:p>
        </p:txBody>
      </p:sp>
      <p:sp>
        <p:nvSpPr>
          <p:cNvPr id="6" name="Zástupný symbol pro obsah 2">
            <a:extLst>
              <a:ext uri="{FF2B5EF4-FFF2-40B4-BE49-F238E27FC236}">
                <a16:creationId xmlns:a16="http://schemas.microsoft.com/office/drawing/2014/main" id="{A9C96A74-E30A-43D9-8AB9-41BFCC5C2099}"/>
              </a:ext>
            </a:extLst>
          </p:cNvPr>
          <p:cNvSpPr txBox="1">
            <a:spLocks/>
          </p:cNvSpPr>
          <p:nvPr/>
        </p:nvSpPr>
        <p:spPr>
          <a:xfrm>
            <a:off x="826536" y="1904140"/>
            <a:ext cx="4221714" cy="36512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smtClean="0"/>
              <a:t>Tympanic</a:t>
            </a:r>
            <a:r>
              <a:rPr lang="cs-CZ" sz="1600" dirty="0" smtClean="0"/>
              <a:t> </a:t>
            </a:r>
            <a:r>
              <a:rPr lang="cs-CZ" sz="1600" dirty="0" err="1" smtClean="0"/>
              <a:t>cavity</a:t>
            </a:r>
            <a:r>
              <a:rPr lang="cs-CZ" sz="1600" dirty="0" smtClean="0"/>
              <a:t>, </a:t>
            </a:r>
            <a:r>
              <a:rPr lang="cs-CZ" sz="1600" dirty="0" err="1" smtClean="0"/>
              <a:t>Eustachian</a:t>
            </a:r>
            <a:r>
              <a:rPr lang="cs-CZ" sz="1600" dirty="0" smtClean="0"/>
              <a:t> tube, </a:t>
            </a:r>
            <a:r>
              <a:rPr lang="cs-CZ" sz="1600" dirty="0" err="1" smtClean="0"/>
              <a:t>bones</a:t>
            </a:r>
            <a:r>
              <a:rPr lang="cs-CZ" sz="1600" dirty="0" smtClean="0"/>
              <a:t> and </a:t>
            </a:r>
            <a:r>
              <a:rPr lang="cs-CZ" sz="1600" dirty="0" err="1" smtClean="0"/>
              <a:t>muscles</a:t>
            </a:r>
            <a:endParaRPr lang="cs-CZ" sz="1000" dirty="0"/>
          </a:p>
        </p:txBody>
      </p:sp>
      <p:sp>
        <p:nvSpPr>
          <p:cNvPr id="7" name="Zástupný symbol pro obsah 2">
            <a:extLst>
              <a:ext uri="{FF2B5EF4-FFF2-40B4-BE49-F238E27FC236}">
                <a16:creationId xmlns:a16="http://schemas.microsoft.com/office/drawing/2014/main" id="{611EA56D-F3D2-497C-B689-9B9A37985FE7}"/>
              </a:ext>
            </a:extLst>
          </p:cNvPr>
          <p:cNvSpPr txBox="1">
            <a:spLocks/>
          </p:cNvSpPr>
          <p:nvPr/>
        </p:nvSpPr>
        <p:spPr>
          <a:xfrm>
            <a:off x="826536" y="2877406"/>
            <a:ext cx="4595194" cy="117723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smtClean="0"/>
              <a:t>Epithelium</a:t>
            </a:r>
            <a:r>
              <a:rPr lang="cs-CZ" sz="1600" b="1" dirty="0" smtClean="0"/>
              <a:t> </a:t>
            </a:r>
            <a:r>
              <a:rPr lang="cs-CZ" sz="1600" b="1" dirty="0" err="1" smtClean="0"/>
              <a:t>of</a:t>
            </a:r>
            <a:r>
              <a:rPr lang="cs-CZ" sz="1600" b="1" dirty="0" smtClean="0"/>
              <a:t> 1. </a:t>
            </a:r>
            <a:r>
              <a:rPr lang="cs-CZ" sz="1600" b="1" dirty="0" err="1" smtClean="0"/>
              <a:t>pharyngeal</a:t>
            </a:r>
            <a:r>
              <a:rPr lang="cs-CZ" sz="1600" b="1" dirty="0" smtClean="0"/>
              <a:t> arch </a:t>
            </a:r>
            <a:r>
              <a:rPr lang="cs-CZ" sz="1600" b="1" dirty="0" err="1" smtClean="0"/>
              <a:t>pouch</a:t>
            </a:r>
            <a:r>
              <a:rPr lang="cs-CZ" sz="1600" dirty="0" smtClean="0"/>
              <a:t> (</a:t>
            </a:r>
            <a:r>
              <a:rPr lang="cs-CZ" sz="1600" b="1" dirty="0"/>
              <a:t>endoderm</a:t>
            </a:r>
            <a:r>
              <a:rPr lang="cs-CZ" sz="1600" dirty="0"/>
              <a:t>)</a:t>
            </a:r>
          </a:p>
          <a:p>
            <a:pPr lvl="1">
              <a:buSzPct val="50000"/>
              <a:buFont typeface="Courier New" panose="02070309020205020404" pitchFamily="49" charset="0"/>
              <a:buChar char="o"/>
            </a:pPr>
            <a:r>
              <a:rPr lang="cs-CZ" sz="1400" b="1" dirty="0" err="1" smtClean="0"/>
              <a:t>Tympanic</a:t>
            </a:r>
            <a:r>
              <a:rPr lang="cs-CZ" sz="1400" b="1" dirty="0" smtClean="0"/>
              <a:t> </a:t>
            </a:r>
            <a:r>
              <a:rPr lang="cs-CZ" sz="1400" b="1" dirty="0" err="1" smtClean="0"/>
              <a:t>cavity</a:t>
            </a:r>
            <a:endParaRPr lang="cs-CZ" sz="1400" b="1" dirty="0"/>
          </a:p>
          <a:p>
            <a:pPr lvl="1">
              <a:buSzPct val="50000"/>
              <a:buFont typeface="Courier New" panose="02070309020205020404" pitchFamily="49" charset="0"/>
              <a:buChar char="o"/>
            </a:pPr>
            <a:r>
              <a:rPr lang="cs-CZ" sz="1400" b="1" dirty="0" err="1" smtClean="0"/>
              <a:t>Eustachian</a:t>
            </a:r>
            <a:r>
              <a:rPr lang="cs-CZ" sz="1400" b="1" dirty="0" smtClean="0"/>
              <a:t> tube</a:t>
            </a:r>
            <a:endParaRPr lang="cs-CZ" sz="1400" b="1" dirty="0"/>
          </a:p>
        </p:txBody>
      </p:sp>
      <p:sp>
        <p:nvSpPr>
          <p:cNvPr id="9" name="Zástupný symbol pro obsah 2">
            <a:extLst>
              <a:ext uri="{FF2B5EF4-FFF2-40B4-BE49-F238E27FC236}">
                <a16:creationId xmlns:a16="http://schemas.microsoft.com/office/drawing/2014/main" id="{5F4D6541-EC59-454A-827F-E77A915E152D}"/>
              </a:ext>
            </a:extLst>
          </p:cNvPr>
          <p:cNvSpPr txBox="1">
            <a:spLocks/>
          </p:cNvSpPr>
          <p:nvPr/>
        </p:nvSpPr>
        <p:spPr>
          <a:xfrm>
            <a:off x="826536" y="4483601"/>
            <a:ext cx="4595194" cy="67754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m</a:t>
            </a:r>
            <a:r>
              <a:rPr lang="cs-CZ" sz="1600" b="1" dirty="0" err="1" smtClean="0"/>
              <a:t>iddle</a:t>
            </a:r>
            <a:r>
              <a:rPr lang="cs-CZ" sz="1600" b="1" dirty="0" smtClean="0"/>
              <a:t> </a:t>
            </a:r>
            <a:r>
              <a:rPr lang="cs-CZ" sz="1600" b="1" dirty="0" err="1" smtClean="0"/>
              <a:t>ear</a:t>
            </a:r>
            <a:r>
              <a:rPr lang="cs-CZ" sz="1600" b="1" dirty="0" smtClean="0"/>
              <a:t> </a:t>
            </a:r>
            <a:r>
              <a:rPr lang="cs-CZ" sz="1600" b="1" dirty="0" err="1" smtClean="0"/>
              <a:t>ossicles</a:t>
            </a:r>
            <a:r>
              <a:rPr lang="cs-CZ" sz="1600" dirty="0" smtClean="0"/>
              <a:t> </a:t>
            </a:r>
            <a:r>
              <a:rPr lang="cs-CZ" sz="1600" dirty="0"/>
              <a:t>– </a:t>
            </a:r>
            <a:r>
              <a:rPr lang="cs-CZ" sz="1600" b="1" dirty="0" smtClean="0"/>
              <a:t>mesenchyme</a:t>
            </a:r>
            <a:r>
              <a:rPr lang="cs-CZ" sz="1600" dirty="0" smtClean="0"/>
              <a:t> </a:t>
            </a:r>
            <a:r>
              <a:rPr lang="cs-CZ" sz="1600" dirty="0" err="1" smtClean="0"/>
              <a:t>of</a:t>
            </a:r>
            <a:r>
              <a:rPr lang="cs-CZ" sz="1600" dirty="0" smtClean="0"/>
              <a:t> </a:t>
            </a:r>
            <a:r>
              <a:rPr lang="cs-CZ" sz="1600" dirty="0" err="1" smtClean="0"/>
              <a:t>pharyngeal</a:t>
            </a:r>
            <a:r>
              <a:rPr lang="cs-CZ" sz="1600" dirty="0" smtClean="0"/>
              <a:t> </a:t>
            </a:r>
            <a:r>
              <a:rPr lang="cs-CZ" sz="1600" dirty="0" err="1" smtClean="0"/>
              <a:t>arches</a:t>
            </a:r>
            <a:endParaRPr lang="cs-CZ" sz="1400" dirty="0"/>
          </a:p>
        </p:txBody>
      </p:sp>
      <p:sp>
        <p:nvSpPr>
          <p:cNvPr id="10" name="TextovéPole 9">
            <a:extLst>
              <a:ext uri="{FF2B5EF4-FFF2-40B4-BE49-F238E27FC236}">
                <a16:creationId xmlns:a16="http://schemas.microsoft.com/office/drawing/2014/main" id="{A3D8B932-F946-4A16-9995-338F83A6620B}"/>
              </a:ext>
            </a:extLst>
          </p:cNvPr>
          <p:cNvSpPr txBox="1"/>
          <p:nvPr/>
        </p:nvSpPr>
        <p:spPr>
          <a:xfrm>
            <a:off x="7418468" y="2877406"/>
            <a:ext cx="1225736" cy="400110"/>
          </a:xfrm>
          <a:prstGeom prst="rect">
            <a:avLst/>
          </a:prstGeom>
          <a:solidFill>
            <a:schemeClr val="bg1"/>
          </a:solidFill>
        </p:spPr>
        <p:txBody>
          <a:bodyPr wrap="square" rtlCol="0">
            <a:spAutoFit/>
          </a:bodyPr>
          <a:lstStyle/>
          <a:p>
            <a:pPr algn="ctr"/>
            <a:r>
              <a:rPr lang="cs-CZ" sz="1000" dirty="0"/>
              <a:t>epitel 1. </a:t>
            </a:r>
            <a:r>
              <a:rPr lang="cs-CZ" sz="1000" dirty="0" err="1"/>
              <a:t>faryngeální</a:t>
            </a:r>
            <a:r>
              <a:rPr lang="cs-CZ" sz="1000" dirty="0"/>
              <a:t> výchlipky</a:t>
            </a:r>
            <a:endParaRPr lang="en-US" sz="1000" dirty="0"/>
          </a:p>
        </p:txBody>
      </p:sp>
      <p:grpSp>
        <p:nvGrpSpPr>
          <p:cNvPr id="3" name="Skupina 2">
            <a:extLst>
              <a:ext uri="{FF2B5EF4-FFF2-40B4-BE49-F238E27FC236}">
                <a16:creationId xmlns:a16="http://schemas.microsoft.com/office/drawing/2014/main" id="{7D5059AD-81AB-4B5A-9383-976C5458B12F}"/>
              </a:ext>
            </a:extLst>
          </p:cNvPr>
          <p:cNvGrpSpPr/>
          <p:nvPr/>
        </p:nvGrpSpPr>
        <p:grpSpPr>
          <a:xfrm>
            <a:off x="5421730" y="1978418"/>
            <a:ext cx="6076950" cy="3506143"/>
            <a:chOff x="5421730" y="1978418"/>
            <a:chExt cx="6076950" cy="3506143"/>
          </a:xfrm>
        </p:grpSpPr>
        <p:pic>
          <p:nvPicPr>
            <p:cNvPr id="8" name="Obrázek 7">
              <a:extLst>
                <a:ext uri="{FF2B5EF4-FFF2-40B4-BE49-F238E27FC236}">
                  <a16:creationId xmlns:a16="http://schemas.microsoft.com/office/drawing/2014/main" id="{3B87F4CB-E702-4052-B07D-5348D2B93954}"/>
                </a:ext>
              </a:extLst>
            </p:cNvPr>
            <p:cNvPicPr>
              <a:picLocks noChangeAspect="1"/>
            </p:cNvPicPr>
            <p:nvPr/>
          </p:nvPicPr>
          <p:blipFill rotWithShape="1">
            <a:blip r:embed="rId2">
              <a:extLst>
                <a:ext uri="{28A0092B-C50C-407E-A947-70E740481C1C}">
                  <a14:useLocalDpi xmlns:a14="http://schemas.microsoft.com/office/drawing/2010/main" val="0"/>
                </a:ext>
              </a:extLst>
            </a:blip>
            <a:srcRect t="16578" b="8203"/>
            <a:stretch/>
          </p:blipFill>
          <p:spPr>
            <a:xfrm>
              <a:off x="5421730" y="1978418"/>
              <a:ext cx="6076950" cy="3431865"/>
            </a:xfrm>
            <a:prstGeom prst="rect">
              <a:avLst/>
            </a:prstGeom>
          </p:spPr>
        </p:pic>
        <p:sp>
          <p:nvSpPr>
            <p:cNvPr id="11" name="TextovéPole 10">
              <a:extLst>
                <a:ext uri="{FF2B5EF4-FFF2-40B4-BE49-F238E27FC236}">
                  <a16:creationId xmlns:a16="http://schemas.microsoft.com/office/drawing/2014/main" id="{54FBA021-BF90-4236-9A4D-4552F79A738F}"/>
                </a:ext>
              </a:extLst>
            </p:cNvPr>
            <p:cNvSpPr txBox="1"/>
            <p:nvPr/>
          </p:nvSpPr>
          <p:spPr>
            <a:xfrm>
              <a:off x="7497034" y="2877406"/>
              <a:ext cx="1300515" cy="400110"/>
            </a:xfrm>
            <a:prstGeom prst="rect">
              <a:avLst/>
            </a:prstGeom>
            <a:solidFill>
              <a:schemeClr val="bg1"/>
            </a:solidFill>
            <a:ln w="28575">
              <a:solidFill>
                <a:srgbClr val="FF0000"/>
              </a:solidFill>
            </a:ln>
          </p:spPr>
          <p:txBody>
            <a:bodyPr wrap="square" rtlCol="0">
              <a:spAutoFit/>
            </a:bodyPr>
            <a:lstStyle/>
            <a:p>
              <a:pPr algn="ctr"/>
              <a:r>
                <a:rPr lang="cs-CZ" sz="1000" b="1" dirty="0" err="1" smtClean="0"/>
                <a:t>Epithelium</a:t>
              </a:r>
              <a:r>
                <a:rPr lang="cs-CZ" sz="1000" b="1" dirty="0" smtClean="0"/>
                <a:t> </a:t>
              </a:r>
              <a:r>
                <a:rPr lang="cs-CZ" sz="1000" b="1" dirty="0" err="1" smtClean="0"/>
                <a:t>of</a:t>
              </a:r>
              <a:r>
                <a:rPr lang="cs-CZ" sz="1000" b="1" dirty="0" smtClean="0"/>
                <a:t> </a:t>
              </a:r>
              <a:r>
                <a:rPr lang="cs-CZ" sz="1000" b="1" dirty="0"/>
                <a:t>1. </a:t>
              </a:r>
              <a:r>
                <a:rPr lang="cs-CZ" sz="1000" b="1" dirty="0" err="1" smtClean="0"/>
                <a:t>pharyngeal</a:t>
              </a:r>
              <a:r>
                <a:rPr lang="cs-CZ" sz="1000" b="1" dirty="0" smtClean="0"/>
                <a:t> </a:t>
              </a:r>
              <a:r>
                <a:rPr lang="cs-CZ" sz="1000" b="1" dirty="0" err="1" smtClean="0"/>
                <a:t>pouch</a:t>
              </a:r>
              <a:endParaRPr lang="en-US" sz="1000" b="1" dirty="0"/>
            </a:p>
          </p:txBody>
        </p:sp>
        <p:sp>
          <p:nvSpPr>
            <p:cNvPr id="14" name="TextovéPole 13">
              <a:extLst>
                <a:ext uri="{FF2B5EF4-FFF2-40B4-BE49-F238E27FC236}">
                  <a16:creationId xmlns:a16="http://schemas.microsoft.com/office/drawing/2014/main" id="{EEFB062F-4AF1-4FAF-9DF9-C813D42F05B2}"/>
                </a:ext>
              </a:extLst>
            </p:cNvPr>
            <p:cNvSpPr txBox="1"/>
            <p:nvPr/>
          </p:nvSpPr>
          <p:spPr>
            <a:xfrm>
              <a:off x="5421730" y="2517017"/>
              <a:ext cx="777245" cy="707886"/>
            </a:xfrm>
            <a:prstGeom prst="rect">
              <a:avLst/>
            </a:prstGeom>
            <a:solidFill>
              <a:schemeClr val="bg1"/>
            </a:solidFill>
            <a:ln w="28575">
              <a:solidFill>
                <a:srgbClr val="FF0000"/>
              </a:solidFill>
            </a:ln>
          </p:spPr>
          <p:txBody>
            <a:bodyPr wrap="square" rtlCol="0">
              <a:spAutoFit/>
            </a:bodyPr>
            <a:lstStyle/>
            <a:p>
              <a:pPr algn="ctr"/>
              <a:r>
                <a:rPr lang="cs-CZ" sz="1000" b="1" dirty="0" err="1"/>
                <a:t>e</a:t>
              </a:r>
              <a:r>
                <a:rPr lang="cs-CZ" sz="1000" b="1" dirty="0" err="1" smtClean="0"/>
                <a:t>pithelium</a:t>
              </a:r>
              <a:r>
                <a:rPr lang="cs-CZ" sz="1000" b="1" dirty="0" smtClean="0"/>
                <a:t> </a:t>
              </a:r>
              <a:r>
                <a:rPr lang="cs-CZ" sz="1000" b="1" dirty="0" err="1" smtClean="0"/>
                <a:t>of</a:t>
              </a:r>
              <a:r>
                <a:rPr lang="cs-CZ" sz="1000" b="1" dirty="0" smtClean="0"/>
                <a:t> </a:t>
              </a:r>
              <a:r>
                <a:rPr lang="cs-CZ" sz="1000" b="1" dirty="0"/>
                <a:t>1. </a:t>
              </a:r>
              <a:r>
                <a:rPr lang="cs-CZ" sz="1000" b="1" dirty="0" err="1" smtClean="0"/>
                <a:t>pharyngeal</a:t>
              </a:r>
              <a:r>
                <a:rPr lang="cs-CZ" sz="1000" b="1" dirty="0" smtClean="0"/>
                <a:t> </a:t>
              </a:r>
              <a:r>
                <a:rPr lang="cs-CZ" sz="1000" b="1" dirty="0" err="1" smtClean="0"/>
                <a:t>cleft</a:t>
              </a:r>
              <a:endParaRPr lang="en-US" sz="1000" b="1" dirty="0"/>
            </a:p>
          </p:txBody>
        </p:sp>
        <p:sp>
          <p:nvSpPr>
            <p:cNvPr id="15" name="TextovéPole 14">
              <a:extLst>
                <a:ext uri="{FF2B5EF4-FFF2-40B4-BE49-F238E27FC236}">
                  <a16:creationId xmlns:a16="http://schemas.microsoft.com/office/drawing/2014/main" id="{11B7BF18-78F0-4C4D-A682-39E4904435F4}"/>
                </a:ext>
              </a:extLst>
            </p:cNvPr>
            <p:cNvSpPr txBox="1"/>
            <p:nvPr/>
          </p:nvSpPr>
          <p:spPr>
            <a:xfrm>
              <a:off x="8061452" y="2202086"/>
              <a:ext cx="1085542" cy="400110"/>
            </a:xfrm>
            <a:prstGeom prst="rect">
              <a:avLst/>
            </a:prstGeom>
            <a:solidFill>
              <a:schemeClr val="bg1"/>
            </a:solidFill>
            <a:ln w="28575">
              <a:solidFill>
                <a:srgbClr val="FF0000"/>
              </a:solidFill>
            </a:ln>
          </p:spPr>
          <p:txBody>
            <a:bodyPr wrap="square" rtlCol="0">
              <a:spAutoFit/>
            </a:bodyPr>
            <a:lstStyle/>
            <a:p>
              <a:pPr algn="ctr"/>
              <a:r>
                <a:rPr lang="cs-CZ" sz="1000" b="1" dirty="0" err="1" smtClean="0"/>
                <a:t>Basis</a:t>
              </a:r>
              <a:r>
                <a:rPr lang="cs-CZ" sz="1000" b="1" dirty="0" smtClean="0"/>
                <a:t> </a:t>
              </a:r>
              <a:r>
                <a:rPr lang="cs-CZ" sz="1000" b="1" dirty="0" err="1" smtClean="0"/>
                <a:t>of</a:t>
              </a:r>
              <a:r>
                <a:rPr lang="cs-CZ" sz="1000" b="1" dirty="0" smtClean="0"/>
                <a:t> </a:t>
              </a:r>
              <a:r>
                <a:rPr lang="cs-CZ" sz="1000" b="1" dirty="0" err="1" smtClean="0"/>
                <a:t>malleus</a:t>
              </a:r>
              <a:r>
                <a:rPr lang="cs-CZ" sz="1000" b="1" dirty="0" smtClean="0"/>
                <a:t> and </a:t>
              </a:r>
              <a:r>
                <a:rPr lang="cs-CZ" sz="1000" b="1" dirty="0" err="1" smtClean="0"/>
                <a:t>incus</a:t>
              </a:r>
              <a:endParaRPr lang="en-US" sz="1000" b="1" dirty="0"/>
            </a:p>
          </p:txBody>
        </p:sp>
        <p:sp>
          <p:nvSpPr>
            <p:cNvPr id="16" name="TextovéPole 15">
              <a:extLst>
                <a:ext uri="{FF2B5EF4-FFF2-40B4-BE49-F238E27FC236}">
                  <a16:creationId xmlns:a16="http://schemas.microsoft.com/office/drawing/2014/main" id="{7E0B3573-241E-4B88-B717-4485DAF569B3}"/>
                </a:ext>
              </a:extLst>
            </p:cNvPr>
            <p:cNvSpPr txBox="1"/>
            <p:nvPr/>
          </p:nvSpPr>
          <p:spPr>
            <a:xfrm>
              <a:off x="10272944" y="2232864"/>
              <a:ext cx="1225736" cy="246221"/>
            </a:xfrm>
            <a:prstGeom prst="rect">
              <a:avLst/>
            </a:prstGeom>
            <a:solidFill>
              <a:schemeClr val="bg1"/>
            </a:solidFill>
            <a:ln w="28575">
              <a:solidFill>
                <a:srgbClr val="FF0000"/>
              </a:solidFill>
            </a:ln>
          </p:spPr>
          <p:txBody>
            <a:bodyPr wrap="square" rtlCol="0">
              <a:spAutoFit/>
            </a:bodyPr>
            <a:lstStyle/>
            <a:p>
              <a:pPr algn="ctr"/>
              <a:r>
                <a:rPr lang="cs-CZ" sz="1000" b="1" dirty="0" err="1" smtClean="0"/>
                <a:t>Basis</a:t>
              </a:r>
              <a:r>
                <a:rPr lang="cs-CZ" sz="1000" b="1" dirty="0" smtClean="0"/>
                <a:t> </a:t>
              </a:r>
              <a:r>
                <a:rPr lang="cs-CZ" sz="1000" b="1" dirty="0" err="1" smtClean="0"/>
                <a:t>of</a:t>
              </a:r>
              <a:r>
                <a:rPr lang="cs-CZ" sz="1000" b="1" dirty="0" smtClean="0"/>
                <a:t> </a:t>
              </a:r>
              <a:r>
                <a:rPr lang="cs-CZ" sz="1000" b="1" dirty="0" err="1" smtClean="0"/>
                <a:t>stapes</a:t>
              </a:r>
              <a:endParaRPr lang="en-US" sz="1000" b="1" dirty="0"/>
            </a:p>
          </p:txBody>
        </p:sp>
        <p:sp>
          <p:nvSpPr>
            <p:cNvPr id="17" name="TextovéPole 16">
              <a:extLst>
                <a:ext uri="{FF2B5EF4-FFF2-40B4-BE49-F238E27FC236}">
                  <a16:creationId xmlns:a16="http://schemas.microsoft.com/office/drawing/2014/main" id="{5005530C-8AE0-4A8F-A71F-30028662FD53}"/>
                </a:ext>
              </a:extLst>
            </p:cNvPr>
            <p:cNvSpPr txBox="1"/>
            <p:nvPr/>
          </p:nvSpPr>
          <p:spPr>
            <a:xfrm>
              <a:off x="8508989" y="5161142"/>
              <a:ext cx="1225736" cy="246221"/>
            </a:xfrm>
            <a:prstGeom prst="rect">
              <a:avLst/>
            </a:prstGeom>
            <a:solidFill>
              <a:schemeClr val="bg1"/>
            </a:solidFill>
            <a:ln w="28575">
              <a:solidFill>
                <a:srgbClr val="FF0000"/>
              </a:solidFill>
            </a:ln>
          </p:spPr>
          <p:txBody>
            <a:bodyPr wrap="square" rtlCol="0">
              <a:spAutoFit/>
            </a:bodyPr>
            <a:lstStyle/>
            <a:p>
              <a:pPr algn="ctr"/>
              <a:r>
                <a:rPr lang="cs-CZ" sz="1000" b="1" dirty="0" err="1" smtClean="0"/>
                <a:t>Tympanic</a:t>
              </a:r>
              <a:r>
                <a:rPr lang="cs-CZ" sz="1000" b="1" dirty="0" smtClean="0"/>
                <a:t> </a:t>
              </a:r>
              <a:r>
                <a:rPr lang="cs-CZ" sz="1000" b="1" dirty="0" err="1" smtClean="0"/>
                <a:t>cavity</a:t>
              </a:r>
              <a:endParaRPr lang="en-US" sz="1000" b="1" dirty="0"/>
            </a:p>
          </p:txBody>
        </p:sp>
        <p:sp>
          <p:nvSpPr>
            <p:cNvPr id="18" name="TextovéPole 17">
              <a:extLst>
                <a:ext uri="{FF2B5EF4-FFF2-40B4-BE49-F238E27FC236}">
                  <a16:creationId xmlns:a16="http://schemas.microsoft.com/office/drawing/2014/main" id="{FCAAE549-7DCE-4738-9D42-E1A31D86DB79}"/>
                </a:ext>
              </a:extLst>
            </p:cNvPr>
            <p:cNvSpPr txBox="1"/>
            <p:nvPr/>
          </p:nvSpPr>
          <p:spPr>
            <a:xfrm>
              <a:off x="9791610" y="5238340"/>
              <a:ext cx="1225736" cy="246221"/>
            </a:xfrm>
            <a:prstGeom prst="rect">
              <a:avLst/>
            </a:prstGeom>
            <a:solidFill>
              <a:schemeClr val="bg1"/>
            </a:solidFill>
            <a:ln w="28575">
              <a:solidFill>
                <a:srgbClr val="FF0000"/>
              </a:solidFill>
            </a:ln>
          </p:spPr>
          <p:txBody>
            <a:bodyPr wrap="square" rtlCol="0">
              <a:spAutoFit/>
            </a:bodyPr>
            <a:lstStyle/>
            <a:p>
              <a:pPr algn="ctr"/>
              <a:r>
                <a:rPr lang="cs-CZ" sz="1000" b="1" dirty="0" err="1" smtClean="0"/>
                <a:t>Eustachian</a:t>
              </a:r>
              <a:r>
                <a:rPr lang="cs-CZ" sz="1000" b="1" dirty="0" smtClean="0"/>
                <a:t> tube</a:t>
              </a:r>
              <a:endParaRPr lang="en-US" sz="1000" b="1" dirty="0"/>
            </a:p>
          </p:txBody>
        </p:sp>
      </p:grpSp>
    </p:spTree>
    <p:extLst>
      <p:ext uri="{BB962C8B-B14F-4D97-AF65-F5344CB8AC3E}">
        <p14:creationId xmlns:p14="http://schemas.microsoft.com/office/powerpoint/2010/main" val="25256768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B30CB69-5904-4536-8A5B-C7E2D0CBF561}"/>
              </a:ext>
            </a:extLst>
          </p:cNvPr>
          <p:cNvSpPr>
            <a:spLocks noGrp="1"/>
          </p:cNvSpPr>
          <p:nvPr>
            <p:ph type="title"/>
          </p:nvPr>
        </p:nvSpPr>
        <p:spPr/>
        <p:txBody>
          <a:bodyPr>
            <a:normAutofit fontScale="90000"/>
          </a:bodyPr>
          <a:lstStyle/>
          <a:p>
            <a:r>
              <a:rPr lang="cs-CZ" dirty="0" err="1" smtClean="0"/>
              <a:t>Development</a:t>
            </a:r>
            <a:r>
              <a:rPr lang="cs-CZ" dirty="0" smtClean="0"/>
              <a:t> </a:t>
            </a:r>
            <a:r>
              <a:rPr lang="cs-CZ" dirty="0" err="1" smtClean="0"/>
              <a:t>of</a:t>
            </a:r>
            <a:r>
              <a:rPr lang="cs-CZ" dirty="0" smtClean="0"/>
              <a:t> </a:t>
            </a:r>
            <a:r>
              <a:rPr lang="cs-CZ" dirty="0" err="1" smtClean="0"/>
              <a:t>middle</a:t>
            </a:r>
            <a:r>
              <a:rPr lang="cs-CZ" dirty="0" smtClean="0"/>
              <a:t> </a:t>
            </a:r>
            <a:r>
              <a:rPr lang="cs-CZ" dirty="0" err="1" smtClean="0"/>
              <a:t>ear</a:t>
            </a:r>
            <a:r>
              <a:rPr lang="cs-CZ" dirty="0" smtClean="0"/>
              <a:t> </a:t>
            </a:r>
            <a:r>
              <a:rPr lang="cs-CZ" dirty="0" err="1" smtClean="0"/>
              <a:t>ossicles</a:t>
            </a:r>
            <a:endParaRPr lang="en-US" dirty="0"/>
          </a:p>
        </p:txBody>
      </p:sp>
      <p:sp>
        <p:nvSpPr>
          <p:cNvPr id="5" name="Zástupný symbol pro číslo snímku 4">
            <a:extLst>
              <a:ext uri="{FF2B5EF4-FFF2-40B4-BE49-F238E27FC236}">
                <a16:creationId xmlns:a16="http://schemas.microsoft.com/office/drawing/2014/main" id="{9FFB9F7D-484A-47AE-A409-76043F466A59}"/>
              </a:ext>
            </a:extLst>
          </p:cNvPr>
          <p:cNvSpPr>
            <a:spLocks noGrp="1"/>
          </p:cNvSpPr>
          <p:nvPr>
            <p:ph type="sldNum" sz="quarter" idx="12"/>
          </p:nvPr>
        </p:nvSpPr>
        <p:spPr/>
        <p:txBody>
          <a:bodyPr/>
          <a:lstStyle/>
          <a:p>
            <a:fld id="{452BC3EA-E2EC-40AA-BF67-C4C476FA0C99}" type="slidenum">
              <a:rPr lang="cs-CZ" smtClean="0"/>
              <a:t>57</a:t>
            </a:fld>
            <a:endParaRPr lang="cs-CZ"/>
          </a:p>
        </p:txBody>
      </p:sp>
      <p:sp>
        <p:nvSpPr>
          <p:cNvPr id="6" name="Zástupný symbol pro obsah 2">
            <a:extLst>
              <a:ext uri="{FF2B5EF4-FFF2-40B4-BE49-F238E27FC236}">
                <a16:creationId xmlns:a16="http://schemas.microsoft.com/office/drawing/2014/main" id="{E4758E3C-EBDA-488A-9A81-AAEBE47FAFDC}"/>
              </a:ext>
            </a:extLst>
          </p:cNvPr>
          <p:cNvSpPr txBox="1">
            <a:spLocks/>
          </p:cNvSpPr>
          <p:nvPr/>
        </p:nvSpPr>
        <p:spPr>
          <a:xfrm>
            <a:off x="957778" y="1904139"/>
            <a:ext cx="5299944" cy="54428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smtClean="0"/>
              <a:t>Malleus</a:t>
            </a:r>
            <a:r>
              <a:rPr lang="cs-CZ" sz="1600" dirty="0" smtClean="0"/>
              <a:t>, </a:t>
            </a:r>
            <a:r>
              <a:rPr lang="cs-CZ" sz="1600" dirty="0" err="1" smtClean="0"/>
              <a:t>incus</a:t>
            </a:r>
            <a:r>
              <a:rPr lang="cs-CZ" sz="1600" dirty="0" smtClean="0"/>
              <a:t> and </a:t>
            </a:r>
            <a:r>
              <a:rPr lang="cs-CZ" sz="1600" dirty="0" err="1" smtClean="0"/>
              <a:t>stapes</a:t>
            </a:r>
            <a:r>
              <a:rPr lang="cs-CZ" sz="1600" dirty="0" smtClean="0"/>
              <a:t> </a:t>
            </a:r>
            <a:r>
              <a:rPr lang="cs-CZ" sz="1600" dirty="0" err="1" smtClean="0"/>
              <a:t>develop</a:t>
            </a:r>
            <a:r>
              <a:rPr lang="cs-CZ" sz="1600" dirty="0" smtClean="0"/>
              <a:t> </a:t>
            </a:r>
            <a:r>
              <a:rPr lang="cs-CZ" sz="1600" dirty="0" err="1" smtClean="0"/>
              <a:t>from</a:t>
            </a:r>
            <a:r>
              <a:rPr lang="cs-CZ" sz="1600" dirty="0" smtClean="0"/>
              <a:t> </a:t>
            </a:r>
            <a:r>
              <a:rPr lang="cs-CZ" sz="1600" dirty="0"/>
              <a:t>1. </a:t>
            </a:r>
            <a:r>
              <a:rPr lang="cs-CZ" sz="1600" dirty="0" smtClean="0"/>
              <a:t>and </a:t>
            </a:r>
            <a:r>
              <a:rPr lang="cs-CZ" sz="1600" dirty="0"/>
              <a:t>2. </a:t>
            </a:r>
            <a:r>
              <a:rPr lang="cs-CZ" sz="1600" dirty="0" err="1" smtClean="0"/>
              <a:t>pharyngeal</a:t>
            </a:r>
            <a:r>
              <a:rPr lang="cs-CZ" sz="1600" dirty="0" smtClean="0"/>
              <a:t> </a:t>
            </a:r>
            <a:r>
              <a:rPr lang="cs-CZ" sz="1600" dirty="0" err="1" smtClean="0"/>
              <a:t>arches</a:t>
            </a:r>
            <a:endParaRPr lang="cs-CZ" sz="1000" dirty="0"/>
          </a:p>
        </p:txBody>
      </p:sp>
      <p:sp>
        <p:nvSpPr>
          <p:cNvPr id="7" name="Zástupný symbol pro obsah 2">
            <a:extLst>
              <a:ext uri="{FF2B5EF4-FFF2-40B4-BE49-F238E27FC236}">
                <a16:creationId xmlns:a16="http://schemas.microsoft.com/office/drawing/2014/main" id="{4938A1D5-B8F4-4BA2-98D6-58897DF47C72}"/>
              </a:ext>
            </a:extLst>
          </p:cNvPr>
          <p:cNvSpPr txBox="1">
            <a:spLocks/>
          </p:cNvSpPr>
          <p:nvPr/>
        </p:nvSpPr>
        <p:spPr>
          <a:xfrm>
            <a:off x="957778" y="2730307"/>
            <a:ext cx="5299944" cy="98745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a:solidFill>
                  <a:srgbClr val="D16E6C"/>
                </a:solidFill>
              </a:rPr>
              <a:t>1. </a:t>
            </a:r>
            <a:r>
              <a:rPr lang="cs-CZ" sz="1600" b="1" dirty="0" err="1" smtClean="0">
                <a:solidFill>
                  <a:srgbClr val="D16E6C"/>
                </a:solidFill>
              </a:rPr>
              <a:t>pharyngeal</a:t>
            </a:r>
            <a:r>
              <a:rPr lang="cs-CZ" sz="1600" b="1" dirty="0" smtClean="0">
                <a:solidFill>
                  <a:srgbClr val="D16E6C"/>
                </a:solidFill>
              </a:rPr>
              <a:t> arch </a:t>
            </a:r>
            <a:r>
              <a:rPr lang="cs-CZ" sz="1600" dirty="0"/>
              <a:t>– </a:t>
            </a:r>
            <a:r>
              <a:rPr lang="cs-CZ" sz="1600" dirty="0" err="1" smtClean="0"/>
              <a:t>endochondral</a:t>
            </a:r>
            <a:r>
              <a:rPr lang="cs-CZ" sz="1600" dirty="0" smtClean="0"/>
              <a:t> </a:t>
            </a:r>
            <a:r>
              <a:rPr lang="cs-CZ" sz="1600" dirty="0" err="1" smtClean="0"/>
              <a:t>ossification</a:t>
            </a:r>
            <a:r>
              <a:rPr lang="cs-CZ" sz="1600" dirty="0" smtClean="0"/>
              <a:t> </a:t>
            </a:r>
            <a:r>
              <a:rPr lang="cs-CZ" sz="1600" dirty="0" err="1" smtClean="0"/>
              <a:t>of</a:t>
            </a:r>
            <a:r>
              <a:rPr lang="cs-CZ" sz="1600" dirty="0" smtClean="0"/>
              <a:t> </a:t>
            </a:r>
            <a:r>
              <a:rPr lang="cs-CZ" sz="1600" dirty="0" err="1" smtClean="0"/>
              <a:t>Meckel</a:t>
            </a:r>
            <a:r>
              <a:rPr lang="en-US" sz="1600" dirty="0" smtClean="0"/>
              <a:t>`</a:t>
            </a:r>
            <a:r>
              <a:rPr lang="cs-CZ" sz="1600" dirty="0" smtClean="0"/>
              <a:t>s </a:t>
            </a:r>
            <a:r>
              <a:rPr lang="cs-CZ" sz="1600" dirty="0" err="1" smtClean="0"/>
              <a:t>cartilage</a:t>
            </a:r>
            <a:r>
              <a:rPr lang="cs-CZ" sz="1600" dirty="0" smtClean="0"/>
              <a:t>:</a:t>
            </a:r>
            <a:endParaRPr lang="cs-CZ" sz="1600" dirty="0"/>
          </a:p>
          <a:p>
            <a:pPr lvl="1">
              <a:buSzPct val="50000"/>
              <a:buFont typeface="Courier New" panose="02070309020205020404" pitchFamily="49" charset="0"/>
              <a:buChar char="o"/>
            </a:pPr>
            <a:r>
              <a:rPr lang="cs-CZ" sz="1400" b="1" dirty="0" err="1" smtClean="0">
                <a:solidFill>
                  <a:srgbClr val="FF0000"/>
                </a:solidFill>
              </a:rPr>
              <a:t>Malleus</a:t>
            </a:r>
            <a:endParaRPr lang="cs-CZ" sz="1400" dirty="0"/>
          </a:p>
          <a:p>
            <a:pPr lvl="1">
              <a:buSzPct val="50000"/>
              <a:buFont typeface="Courier New" panose="02070309020205020404" pitchFamily="49" charset="0"/>
              <a:buChar char="o"/>
            </a:pPr>
            <a:r>
              <a:rPr lang="cs-CZ" sz="1400" b="1" dirty="0" err="1" smtClean="0">
                <a:solidFill>
                  <a:srgbClr val="FF0000"/>
                </a:solidFill>
              </a:rPr>
              <a:t>incus</a:t>
            </a:r>
            <a:endParaRPr lang="cs-CZ" sz="1400" dirty="0"/>
          </a:p>
        </p:txBody>
      </p:sp>
      <p:sp>
        <p:nvSpPr>
          <p:cNvPr id="8" name="Zástupný symbol pro obsah 2">
            <a:extLst>
              <a:ext uri="{FF2B5EF4-FFF2-40B4-BE49-F238E27FC236}">
                <a16:creationId xmlns:a16="http://schemas.microsoft.com/office/drawing/2014/main" id="{B255F9EE-9BCC-436D-960D-A2004C3631DD}"/>
              </a:ext>
            </a:extLst>
          </p:cNvPr>
          <p:cNvSpPr txBox="1">
            <a:spLocks/>
          </p:cNvSpPr>
          <p:nvPr/>
        </p:nvSpPr>
        <p:spPr>
          <a:xfrm>
            <a:off x="957778" y="4003650"/>
            <a:ext cx="5299944" cy="81700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a:t>2. </a:t>
            </a:r>
            <a:r>
              <a:rPr lang="cs-CZ" sz="1600" b="1" dirty="0" err="1" smtClean="0"/>
              <a:t>pharyngeal</a:t>
            </a:r>
            <a:r>
              <a:rPr lang="cs-CZ" sz="1600" b="1" dirty="0" smtClean="0"/>
              <a:t> arch </a:t>
            </a:r>
            <a:r>
              <a:rPr lang="cs-CZ" sz="1600" dirty="0"/>
              <a:t>– </a:t>
            </a:r>
            <a:r>
              <a:rPr lang="cs-CZ" sz="1600" dirty="0" err="1" smtClean="0"/>
              <a:t>endochondral</a:t>
            </a:r>
            <a:r>
              <a:rPr lang="cs-CZ" sz="1600" dirty="0" smtClean="0"/>
              <a:t> </a:t>
            </a:r>
            <a:r>
              <a:rPr lang="cs-CZ" sz="1600" dirty="0" err="1" smtClean="0"/>
              <a:t>ossification</a:t>
            </a:r>
            <a:r>
              <a:rPr lang="cs-CZ" sz="1600" dirty="0" smtClean="0"/>
              <a:t> </a:t>
            </a:r>
            <a:r>
              <a:rPr lang="cs-CZ" sz="1600" dirty="0" err="1" smtClean="0"/>
              <a:t>of</a:t>
            </a:r>
            <a:r>
              <a:rPr lang="cs-CZ" sz="1600" dirty="0" smtClean="0"/>
              <a:t> </a:t>
            </a:r>
            <a:r>
              <a:rPr lang="cs-CZ" sz="1600" dirty="0" err="1" smtClean="0"/>
              <a:t>Reichert</a:t>
            </a:r>
            <a:r>
              <a:rPr lang="cs-CZ" sz="1600" dirty="0" smtClean="0"/>
              <a:t> </a:t>
            </a:r>
            <a:r>
              <a:rPr lang="cs-CZ" sz="1600" dirty="0" err="1" smtClean="0"/>
              <a:t>cartilage</a:t>
            </a:r>
            <a:r>
              <a:rPr lang="cs-CZ" sz="1600" dirty="0" smtClean="0"/>
              <a:t>:</a:t>
            </a:r>
            <a:endParaRPr lang="cs-CZ" sz="1600" dirty="0"/>
          </a:p>
          <a:p>
            <a:pPr lvl="1">
              <a:buSzPct val="50000"/>
              <a:buFont typeface="Courier New" panose="02070309020205020404" pitchFamily="49" charset="0"/>
              <a:buChar char="o"/>
            </a:pPr>
            <a:r>
              <a:rPr lang="cs-CZ" sz="1400" b="1" dirty="0" err="1" smtClean="0">
                <a:solidFill>
                  <a:srgbClr val="FFC000"/>
                </a:solidFill>
              </a:rPr>
              <a:t>stapes</a:t>
            </a:r>
            <a:endParaRPr lang="cs-CZ" sz="2000" dirty="0"/>
          </a:p>
        </p:txBody>
      </p:sp>
      <p:sp>
        <p:nvSpPr>
          <p:cNvPr id="12" name="TextovéPole 11"/>
          <p:cNvSpPr txBox="1"/>
          <p:nvPr/>
        </p:nvSpPr>
        <p:spPr>
          <a:xfrm>
            <a:off x="7869705" y="6052041"/>
            <a:ext cx="2943225" cy="253916"/>
          </a:xfrm>
          <a:prstGeom prst="rect">
            <a:avLst/>
          </a:prstGeom>
          <a:noFill/>
        </p:spPr>
        <p:txBody>
          <a:bodyPr wrap="square" rtlCol="0">
            <a:spAutoFit/>
          </a:bodyPr>
          <a:lstStyle/>
          <a:p>
            <a:r>
              <a:rPr lang="cs-CZ" sz="1050" dirty="0" err="1"/>
              <a:t>Scott</a:t>
            </a:r>
            <a:r>
              <a:rPr lang="cs-CZ" sz="1050" dirty="0"/>
              <a:t> Gilbert. </a:t>
            </a:r>
            <a:r>
              <a:rPr lang="cs-CZ" sz="1050" dirty="0" err="1"/>
              <a:t>Developmental</a:t>
            </a:r>
            <a:r>
              <a:rPr lang="cs-CZ" sz="1050" dirty="0"/>
              <a:t> Biology 10th </a:t>
            </a:r>
            <a:r>
              <a:rPr lang="cs-CZ" sz="1050" dirty="0" err="1"/>
              <a:t>edition</a:t>
            </a:r>
            <a:endParaRPr lang="cs-CZ" sz="1050" dirty="0"/>
          </a:p>
        </p:txBody>
      </p:sp>
      <p:grpSp>
        <p:nvGrpSpPr>
          <p:cNvPr id="20" name="Skupina 19"/>
          <p:cNvGrpSpPr/>
          <p:nvPr/>
        </p:nvGrpSpPr>
        <p:grpSpPr>
          <a:xfrm>
            <a:off x="7232818" y="1990348"/>
            <a:ext cx="4216998" cy="3820379"/>
            <a:chOff x="7232818" y="1990348"/>
            <a:chExt cx="4216998" cy="3820379"/>
          </a:xfrm>
        </p:grpSpPr>
        <p:pic>
          <p:nvPicPr>
            <p:cNvPr id="11" name="Obrázek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2818" y="1990348"/>
              <a:ext cx="4216998" cy="3820379"/>
            </a:xfrm>
            <a:prstGeom prst="rect">
              <a:avLst/>
            </a:prstGeom>
          </p:spPr>
        </p:pic>
        <p:sp>
          <p:nvSpPr>
            <p:cNvPr id="13" name="TextovéPole 12"/>
            <p:cNvSpPr txBox="1"/>
            <p:nvPr/>
          </p:nvSpPr>
          <p:spPr>
            <a:xfrm>
              <a:off x="9922858" y="4600706"/>
              <a:ext cx="1493823" cy="253916"/>
            </a:xfrm>
            <a:prstGeom prst="rect">
              <a:avLst/>
            </a:prstGeom>
            <a:solidFill>
              <a:schemeClr val="bg1"/>
            </a:solidFill>
            <a:ln w="19050">
              <a:solidFill>
                <a:srgbClr val="D16E6C"/>
              </a:solidFill>
            </a:ln>
          </p:spPr>
          <p:txBody>
            <a:bodyPr wrap="square" rtlCol="0">
              <a:spAutoFit/>
            </a:bodyPr>
            <a:lstStyle/>
            <a:p>
              <a:pPr algn="ctr"/>
              <a:r>
                <a:rPr lang="cs-CZ" sz="1050" dirty="0" err="1" smtClean="0"/>
                <a:t>Meckel</a:t>
              </a:r>
              <a:r>
                <a:rPr lang="en-US" sz="1050" dirty="0" smtClean="0"/>
                <a:t>`</a:t>
              </a:r>
              <a:r>
                <a:rPr lang="cs-CZ" sz="1050" dirty="0" smtClean="0"/>
                <a:t>s </a:t>
              </a:r>
              <a:r>
                <a:rPr lang="cs-CZ" sz="1050" dirty="0" err="1" smtClean="0"/>
                <a:t>cartilage</a:t>
              </a:r>
              <a:endParaRPr lang="cs-CZ" sz="1050" dirty="0"/>
            </a:p>
          </p:txBody>
        </p:sp>
        <p:sp>
          <p:nvSpPr>
            <p:cNvPr id="14" name="TextovéPole 13"/>
            <p:cNvSpPr txBox="1"/>
            <p:nvPr/>
          </p:nvSpPr>
          <p:spPr>
            <a:xfrm>
              <a:off x="7594590" y="3536073"/>
              <a:ext cx="788920" cy="253916"/>
            </a:xfrm>
            <a:prstGeom prst="rect">
              <a:avLst/>
            </a:prstGeom>
            <a:solidFill>
              <a:schemeClr val="bg1"/>
            </a:solidFill>
            <a:ln w="38100">
              <a:solidFill>
                <a:srgbClr val="FF0000"/>
              </a:solidFill>
            </a:ln>
          </p:spPr>
          <p:txBody>
            <a:bodyPr wrap="square" rtlCol="0">
              <a:spAutoFit/>
            </a:bodyPr>
            <a:lstStyle/>
            <a:p>
              <a:pPr algn="ctr"/>
              <a:r>
                <a:rPr lang="cs-CZ" sz="1050" dirty="0" err="1" smtClean="0"/>
                <a:t>malleus</a:t>
              </a:r>
              <a:endParaRPr lang="cs-CZ" sz="1050" dirty="0"/>
            </a:p>
          </p:txBody>
        </p:sp>
        <p:sp>
          <p:nvSpPr>
            <p:cNvPr id="15" name="TextovéPole 14"/>
            <p:cNvSpPr txBox="1"/>
            <p:nvPr/>
          </p:nvSpPr>
          <p:spPr>
            <a:xfrm>
              <a:off x="7594590" y="3860602"/>
              <a:ext cx="788920" cy="253916"/>
            </a:xfrm>
            <a:prstGeom prst="rect">
              <a:avLst/>
            </a:prstGeom>
            <a:solidFill>
              <a:schemeClr val="bg1"/>
            </a:solidFill>
            <a:ln w="38100">
              <a:solidFill>
                <a:srgbClr val="FF0000"/>
              </a:solidFill>
            </a:ln>
          </p:spPr>
          <p:txBody>
            <a:bodyPr wrap="square" rtlCol="0">
              <a:spAutoFit/>
            </a:bodyPr>
            <a:lstStyle/>
            <a:p>
              <a:pPr algn="ctr"/>
              <a:r>
                <a:rPr lang="cs-CZ" sz="1050" dirty="0" err="1" smtClean="0"/>
                <a:t>incus</a:t>
              </a:r>
              <a:endParaRPr lang="cs-CZ" sz="1050" dirty="0"/>
            </a:p>
          </p:txBody>
        </p:sp>
        <p:sp>
          <p:nvSpPr>
            <p:cNvPr id="17" name="Obdélník 16"/>
            <p:cNvSpPr/>
            <p:nvPr/>
          </p:nvSpPr>
          <p:spPr>
            <a:xfrm>
              <a:off x="7887811" y="4399984"/>
              <a:ext cx="621178" cy="420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Obdélník 17"/>
            <p:cNvSpPr/>
            <p:nvPr/>
          </p:nvSpPr>
          <p:spPr>
            <a:xfrm>
              <a:off x="9321943" y="4968816"/>
              <a:ext cx="2094738" cy="8419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Obdélník 18"/>
            <p:cNvSpPr/>
            <p:nvPr/>
          </p:nvSpPr>
          <p:spPr>
            <a:xfrm>
              <a:off x="10058723" y="3213342"/>
              <a:ext cx="1357958" cy="420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TextovéPole 15"/>
            <p:cNvSpPr txBox="1"/>
            <p:nvPr/>
          </p:nvSpPr>
          <p:spPr>
            <a:xfrm>
              <a:off x="7687670" y="4158068"/>
              <a:ext cx="689330" cy="253916"/>
            </a:xfrm>
            <a:prstGeom prst="rect">
              <a:avLst/>
            </a:prstGeom>
            <a:solidFill>
              <a:schemeClr val="bg1"/>
            </a:solidFill>
            <a:ln w="38100">
              <a:solidFill>
                <a:srgbClr val="FFC000"/>
              </a:solidFill>
            </a:ln>
          </p:spPr>
          <p:txBody>
            <a:bodyPr wrap="square" rtlCol="0">
              <a:spAutoFit/>
            </a:bodyPr>
            <a:lstStyle/>
            <a:p>
              <a:pPr algn="ctr"/>
              <a:r>
                <a:rPr lang="cs-CZ" sz="1050" dirty="0" err="1" smtClean="0"/>
                <a:t>stapes</a:t>
              </a:r>
              <a:endParaRPr lang="cs-CZ" sz="1050" dirty="0"/>
            </a:p>
          </p:txBody>
        </p:sp>
      </p:grpSp>
      <p:sp>
        <p:nvSpPr>
          <p:cNvPr id="22" name="Volný tvar 21"/>
          <p:cNvSpPr/>
          <p:nvPr/>
        </p:nvSpPr>
        <p:spPr>
          <a:xfrm>
            <a:off x="8464990" y="4200808"/>
            <a:ext cx="669957" cy="832919"/>
          </a:xfrm>
          <a:custGeom>
            <a:avLst/>
            <a:gdLst>
              <a:gd name="connsiteX0" fmla="*/ 117695 w 669957"/>
              <a:gd name="connsiteY0" fmla="*/ 0 h 832919"/>
              <a:gd name="connsiteX1" fmla="*/ 144856 w 669957"/>
              <a:gd name="connsiteY1" fmla="*/ 181069 h 832919"/>
              <a:gd name="connsiteX2" fmla="*/ 172016 w 669957"/>
              <a:gd name="connsiteY2" fmla="*/ 253497 h 832919"/>
              <a:gd name="connsiteX3" fmla="*/ 208230 w 669957"/>
              <a:gd name="connsiteY3" fmla="*/ 344032 h 832919"/>
              <a:gd name="connsiteX4" fmla="*/ 271604 w 669957"/>
              <a:gd name="connsiteY4" fmla="*/ 479834 h 832919"/>
              <a:gd name="connsiteX5" fmla="*/ 334978 w 669957"/>
              <a:gd name="connsiteY5" fmla="*/ 579422 h 832919"/>
              <a:gd name="connsiteX6" fmla="*/ 425513 w 669957"/>
              <a:gd name="connsiteY6" fmla="*/ 679010 h 832919"/>
              <a:gd name="connsiteX7" fmla="*/ 525101 w 669957"/>
              <a:gd name="connsiteY7" fmla="*/ 724277 h 832919"/>
              <a:gd name="connsiteX8" fmla="*/ 624689 w 669957"/>
              <a:gd name="connsiteY8" fmla="*/ 769544 h 832919"/>
              <a:gd name="connsiteX9" fmla="*/ 669957 w 669957"/>
              <a:gd name="connsiteY9" fmla="*/ 823865 h 832919"/>
              <a:gd name="connsiteX10" fmla="*/ 579422 w 669957"/>
              <a:gd name="connsiteY10" fmla="*/ 832919 h 832919"/>
              <a:gd name="connsiteX11" fmla="*/ 389299 w 669957"/>
              <a:gd name="connsiteY11" fmla="*/ 778598 h 832919"/>
              <a:gd name="connsiteX12" fmla="*/ 253497 w 669957"/>
              <a:gd name="connsiteY12" fmla="*/ 706170 h 832919"/>
              <a:gd name="connsiteX13" fmla="*/ 190123 w 669957"/>
              <a:gd name="connsiteY13" fmla="*/ 615636 h 832919"/>
              <a:gd name="connsiteX14" fmla="*/ 135802 w 669957"/>
              <a:gd name="connsiteY14" fmla="*/ 497941 h 832919"/>
              <a:gd name="connsiteX15" fmla="*/ 90535 w 669957"/>
              <a:gd name="connsiteY15" fmla="*/ 362139 h 832919"/>
              <a:gd name="connsiteX16" fmla="*/ 54321 w 669957"/>
              <a:gd name="connsiteY16" fmla="*/ 235390 h 832919"/>
              <a:gd name="connsiteX17" fmla="*/ 18107 w 669957"/>
              <a:gd name="connsiteY17" fmla="*/ 117695 h 832919"/>
              <a:gd name="connsiteX18" fmla="*/ 18107 w 669957"/>
              <a:gd name="connsiteY18" fmla="*/ 117695 h 832919"/>
              <a:gd name="connsiteX19" fmla="*/ 0 w 669957"/>
              <a:gd name="connsiteY19" fmla="*/ 0 h 832919"/>
              <a:gd name="connsiteX20" fmla="*/ 117695 w 669957"/>
              <a:gd name="connsiteY20" fmla="*/ 0 h 83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9957" h="832919">
                <a:moveTo>
                  <a:pt x="117695" y="0"/>
                </a:moveTo>
                <a:lnTo>
                  <a:pt x="144856" y="181069"/>
                </a:lnTo>
                <a:lnTo>
                  <a:pt x="172016" y="253497"/>
                </a:lnTo>
                <a:lnTo>
                  <a:pt x="208230" y="344032"/>
                </a:lnTo>
                <a:lnTo>
                  <a:pt x="271604" y="479834"/>
                </a:lnTo>
                <a:lnTo>
                  <a:pt x="334978" y="579422"/>
                </a:lnTo>
                <a:lnTo>
                  <a:pt x="425513" y="679010"/>
                </a:lnTo>
                <a:lnTo>
                  <a:pt x="525101" y="724277"/>
                </a:lnTo>
                <a:lnTo>
                  <a:pt x="624689" y="769544"/>
                </a:lnTo>
                <a:lnTo>
                  <a:pt x="669957" y="823865"/>
                </a:lnTo>
                <a:lnTo>
                  <a:pt x="579422" y="832919"/>
                </a:lnTo>
                <a:lnTo>
                  <a:pt x="389299" y="778598"/>
                </a:lnTo>
                <a:lnTo>
                  <a:pt x="253497" y="706170"/>
                </a:lnTo>
                <a:lnTo>
                  <a:pt x="190123" y="615636"/>
                </a:lnTo>
                <a:lnTo>
                  <a:pt x="135802" y="497941"/>
                </a:lnTo>
                <a:lnTo>
                  <a:pt x="90535" y="362139"/>
                </a:lnTo>
                <a:lnTo>
                  <a:pt x="54321" y="235390"/>
                </a:lnTo>
                <a:lnTo>
                  <a:pt x="18107" y="117695"/>
                </a:lnTo>
                <a:lnTo>
                  <a:pt x="18107" y="117695"/>
                </a:lnTo>
                <a:lnTo>
                  <a:pt x="0" y="0"/>
                </a:lnTo>
                <a:lnTo>
                  <a:pt x="117695" y="0"/>
                </a:lnTo>
                <a:close/>
              </a:path>
            </a:pathLst>
          </a:custGeom>
          <a:solidFill>
            <a:srgbClr val="FFC000">
              <a:alpha val="31000"/>
            </a:srgbClr>
          </a:solid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3" name="TextovéPole 22"/>
          <p:cNvSpPr txBox="1"/>
          <p:nvPr/>
        </p:nvSpPr>
        <p:spPr>
          <a:xfrm>
            <a:off x="9912267" y="4951800"/>
            <a:ext cx="1520982" cy="253916"/>
          </a:xfrm>
          <a:prstGeom prst="rect">
            <a:avLst/>
          </a:prstGeom>
          <a:solidFill>
            <a:schemeClr val="bg1"/>
          </a:solidFill>
          <a:ln w="19050">
            <a:solidFill>
              <a:srgbClr val="7030A0"/>
            </a:solidFill>
            <a:prstDash val="sysDash"/>
          </a:ln>
        </p:spPr>
        <p:txBody>
          <a:bodyPr wrap="square" rtlCol="0">
            <a:spAutoFit/>
          </a:bodyPr>
          <a:lstStyle/>
          <a:p>
            <a:pPr algn="ctr"/>
            <a:r>
              <a:rPr lang="cs-CZ" sz="1050" dirty="0" err="1" smtClean="0"/>
              <a:t>Reichert</a:t>
            </a:r>
            <a:r>
              <a:rPr lang="cs-CZ" sz="1050" dirty="0" smtClean="0"/>
              <a:t> </a:t>
            </a:r>
            <a:r>
              <a:rPr lang="cs-CZ" sz="1050" dirty="0" err="1" smtClean="0"/>
              <a:t>cartilage</a:t>
            </a:r>
            <a:endParaRPr lang="cs-CZ" sz="1050" dirty="0"/>
          </a:p>
        </p:txBody>
      </p:sp>
      <p:cxnSp>
        <p:nvCxnSpPr>
          <p:cNvPr id="25" name="Přímá spojnice 24"/>
          <p:cNvCxnSpPr/>
          <p:nvPr/>
        </p:nvCxnSpPr>
        <p:spPr>
          <a:xfrm flipH="1" flipV="1">
            <a:off x="9134947" y="4987866"/>
            <a:ext cx="777320" cy="109942"/>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17869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F50515A-47B2-478C-BBE5-9B8B16FEDF90}"/>
              </a:ext>
            </a:extLst>
          </p:cNvPr>
          <p:cNvSpPr>
            <a:spLocks noGrp="1"/>
          </p:cNvSpPr>
          <p:nvPr>
            <p:ph type="title"/>
          </p:nvPr>
        </p:nvSpPr>
        <p:spPr/>
        <p:txBody>
          <a:bodyPr/>
          <a:lstStyle/>
          <a:p>
            <a:r>
              <a:rPr lang="cs-CZ" dirty="0" err="1" smtClean="0"/>
              <a:t>Development</a:t>
            </a:r>
            <a:r>
              <a:rPr lang="cs-CZ" dirty="0" smtClean="0"/>
              <a:t> </a:t>
            </a:r>
            <a:r>
              <a:rPr lang="cs-CZ" dirty="0" err="1" smtClean="0"/>
              <a:t>of</a:t>
            </a:r>
            <a:r>
              <a:rPr lang="cs-CZ" dirty="0" smtClean="0"/>
              <a:t> </a:t>
            </a:r>
            <a:r>
              <a:rPr lang="cs-CZ" dirty="0" err="1" smtClean="0"/>
              <a:t>external</a:t>
            </a:r>
            <a:r>
              <a:rPr lang="cs-CZ" dirty="0" smtClean="0"/>
              <a:t> </a:t>
            </a:r>
            <a:r>
              <a:rPr lang="cs-CZ" dirty="0" err="1" smtClean="0"/>
              <a:t>ear</a:t>
            </a:r>
            <a:endParaRPr lang="en-US" dirty="0"/>
          </a:p>
        </p:txBody>
      </p:sp>
      <p:sp>
        <p:nvSpPr>
          <p:cNvPr id="5" name="Zástupný symbol pro číslo snímku 4">
            <a:extLst>
              <a:ext uri="{FF2B5EF4-FFF2-40B4-BE49-F238E27FC236}">
                <a16:creationId xmlns:a16="http://schemas.microsoft.com/office/drawing/2014/main" id="{2A1B83D4-F278-41EA-8125-C7C598C51A41}"/>
              </a:ext>
            </a:extLst>
          </p:cNvPr>
          <p:cNvSpPr>
            <a:spLocks noGrp="1"/>
          </p:cNvSpPr>
          <p:nvPr>
            <p:ph type="sldNum" sz="quarter" idx="12"/>
          </p:nvPr>
        </p:nvSpPr>
        <p:spPr/>
        <p:txBody>
          <a:bodyPr/>
          <a:lstStyle/>
          <a:p>
            <a:fld id="{452BC3EA-E2EC-40AA-BF67-C4C476FA0C99}" type="slidenum">
              <a:rPr lang="cs-CZ" smtClean="0"/>
              <a:t>58</a:t>
            </a:fld>
            <a:endParaRPr lang="cs-CZ"/>
          </a:p>
        </p:txBody>
      </p:sp>
      <p:sp>
        <p:nvSpPr>
          <p:cNvPr id="8" name="Zástupný symbol pro obsah 2">
            <a:extLst>
              <a:ext uri="{FF2B5EF4-FFF2-40B4-BE49-F238E27FC236}">
                <a16:creationId xmlns:a16="http://schemas.microsoft.com/office/drawing/2014/main" id="{8917D9C9-1FA2-4528-AFAC-856F103B36FA}"/>
              </a:ext>
            </a:extLst>
          </p:cNvPr>
          <p:cNvSpPr txBox="1">
            <a:spLocks/>
          </p:cNvSpPr>
          <p:nvPr/>
        </p:nvSpPr>
        <p:spPr>
          <a:xfrm>
            <a:off x="957778" y="1904140"/>
            <a:ext cx="5299944" cy="36512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e</a:t>
            </a:r>
            <a:r>
              <a:rPr lang="cs-CZ" sz="1600" dirty="0" err="1" smtClean="0"/>
              <a:t>xternal</a:t>
            </a:r>
            <a:r>
              <a:rPr lang="cs-CZ" sz="1600" dirty="0" smtClean="0"/>
              <a:t> </a:t>
            </a:r>
            <a:r>
              <a:rPr lang="cs-CZ" sz="1600" dirty="0" err="1" smtClean="0"/>
              <a:t>canal</a:t>
            </a:r>
            <a:r>
              <a:rPr lang="cs-CZ" sz="1600" dirty="0" smtClean="0"/>
              <a:t>, </a:t>
            </a:r>
            <a:r>
              <a:rPr lang="cs-CZ" sz="1600" dirty="0" err="1" smtClean="0"/>
              <a:t>auricle</a:t>
            </a:r>
            <a:r>
              <a:rPr lang="cs-CZ" sz="1600" dirty="0" smtClean="0"/>
              <a:t>, </a:t>
            </a:r>
            <a:r>
              <a:rPr lang="cs-CZ" sz="1600" dirty="0" err="1" smtClean="0"/>
              <a:t>tympanic</a:t>
            </a:r>
            <a:r>
              <a:rPr lang="cs-CZ" sz="1600" dirty="0" smtClean="0"/>
              <a:t> </a:t>
            </a:r>
            <a:r>
              <a:rPr lang="cs-CZ" sz="1600" dirty="0" err="1" smtClean="0"/>
              <a:t>membrane</a:t>
            </a:r>
            <a:endParaRPr lang="cs-CZ" sz="1000" dirty="0"/>
          </a:p>
        </p:txBody>
      </p:sp>
      <p:sp>
        <p:nvSpPr>
          <p:cNvPr id="6" name="Zástupný symbol pro obsah 2">
            <a:extLst>
              <a:ext uri="{FF2B5EF4-FFF2-40B4-BE49-F238E27FC236}">
                <a16:creationId xmlns:a16="http://schemas.microsoft.com/office/drawing/2014/main" id="{55DA67DD-45E1-4B45-8873-725D90FE040E}"/>
              </a:ext>
            </a:extLst>
          </p:cNvPr>
          <p:cNvSpPr txBox="1">
            <a:spLocks/>
          </p:cNvSpPr>
          <p:nvPr/>
        </p:nvSpPr>
        <p:spPr>
          <a:xfrm>
            <a:off x="957778" y="2333266"/>
            <a:ext cx="4733084" cy="109573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e</a:t>
            </a:r>
            <a:r>
              <a:rPr lang="cs-CZ" sz="1600" dirty="0" err="1" smtClean="0"/>
              <a:t>pithelium</a:t>
            </a:r>
            <a:r>
              <a:rPr lang="cs-CZ" sz="1600" dirty="0" smtClean="0"/>
              <a:t> </a:t>
            </a:r>
            <a:r>
              <a:rPr lang="cs-CZ" sz="1600" dirty="0" err="1" smtClean="0"/>
              <a:t>of</a:t>
            </a:r>
            <a:r>
              <a:rPr lang="cs-CZ" sz="1600" dirty="0" smtClean="0"/>
              <a:t> </a:t>
            </a:r>
            <a:r>
              <a:rPr lang="cs-CZ" sz="1600" b="1" dirty="0" smtClean="0"/>
              <a:t>1. </a:t>
            </a:r>
            <a:r>
              <a:rPr lang="cs-CZ" sz="1600" b="1" dirty="0" err="1" smtClean="0"/>
              <a:t>pharyngeal</a:t>
            </a:r>
            <a:r>
              <a:rPr lang="cs-CZ" sz="1600" b="1" dirty="0" smtClean="0"/>
              <a:t> arch </a:t>
            </a:r>
            <a:r>
              <a:rPr lang="cs-CZ" sz="1600" b="1" dirty="0" err="1" smtClean="0"/>
              <a:t>cleft</a:t>
            </a:r>
            <a:r>
              <a:rPr lang="cs-CZ" sz="1600" b="1" dirty="0" smtClean="0"/>
              <a:t> </a:t>
            </a:r>
            <a:r>
              <a:rPr lang="cs-CZ" sz="1600" dirty="0" smtClean="0"/>
              <a:t>(</a:t>
            </a:r>
            <a:r>
              <a:rPr lang="cs-CZ" sz="1600" b="1" dirty="0" err="1" smtClean="0"/>
              <a:t>ectoderm</a:t>
            </a:r>
            <a:r>
              <a:rPr lang="cs-CZ" sz="1600" dirty="0"/>
              <a:t>)</a:t>
            </a:r>
          </a:p>
          <a:p>
            <a:pPr lvl="1">
              <a:buSzPct val="50000"/>
              <a:buFont typeface="Courier New" panose="02070309020205020404" pitchFamily="49" charset="0"/>
              <a:buChar char="o"/>
            </a:pPr>
            <a:r>
              <a:rPr lang="cs-CZ" sz="1400" b="1" dirty="0" err="1" smtClean="0"/>
              <a:t>External</a:t>
            </a:r>
            <a:r>
              <a:rPr lang="cs-CZ" sz="1400" b="1" dirty="0" smtClean="0"/>
              <a:t> auditory </a:t>
            </a:r>
            <a:r>
              <a:rPr lang="cs-CZ" sz="1400" b="1" dirty="0" err="1" smtClean="0"/>
              <a:t>canal</a:t>
            </a:r>
            <a:endParaRPr lang="cs-CZ" sz="1400" b="1" dirty="0"/>
          </a:p>
          <a:p>
            <a:pPr lvl="1">
              <a:buSzPct val="50000"/>
              <a:buFont typeface="Courier New" panose="02070309020205020404" pitchFamily="49" charset="0"/>
              <a:buChar char="o"/>
            </a:pPr>
            <a:r>
              <a:rPr lang="cs-CZ" sz="1400" b="1" dirty="0" err="1"/>
              <a:t>p</a:t>
            </a:r>
            <a:r>
              <a:rPr lang="cs-CZ" sz="1400" b="1" dirty="0" err="1" smtClean="0"/>
              <a:t>artly</a:t>
            </a:r>
            <a:r>
              <a:rPr lang="cs-CZ" sz="1400" b="1" dirty="0" smtClean="0"/>
              <a:t> </a:t>
            </a:r>
            <a:r>
              <a:rPr lang="cs-CZ" sz="1400" b="1" dirty="0" err="1" smtClean="0"/>
              <a:t>tympanic</a:t>
            </a:r>
            <a:r>
              <a:rPr lang="cs-CZ" sz="1400" b="1" dirty="0" smtClean="0"/>
              <a:t> </a:t>
            </a:r>
            <a:r>
              <a:rPr lang="cs-CZ" sz="1400" b="1" dirty="0" err="1" smtClean="0"/>
              <a:t>membrane</a:t>
            </a:r>
            <a:r>
              <a:rPr lang="cs-CZ" sz="1400" b="1" dirty="0" smtClean="0"/>
              <a:t> </a:t>
            </a:r>
            <a:r>
              <a:rPr lang="cs-CZ" sz="1400" dirty="0" smtClean="0"/>
              <a:t>and</a:t>
            </a:r>
            <a:r>
              <a:rPr lang="cs-CZ" sz="1400" b="1" dirty="0" smtClean="0"/>
              <a:t> </a:t>
            </a:r>
            <a:r>
              <a:rPr lang="cs-CZ" sz="1400" b="1" dirty="0" err="1" smtClean="0"/>
              <a:t>auricle</a:t>
            </a:r>
            <a:endParaRPr lang="cs-CZ" sz="1400" b="1" dirty="0"/>
          </a:p>
        </p:txBody>
      </p:sp>
      <p:sp>
        <p:nvSpPr>
          <p:cNvPr id="7" name="Zástupný symbol pro obsah 2">
            <a:extLst>
              <a:ext uri="{FF2B5EF4-FFF2-40B4-BE49-F238E27FC236}">
                <a16:creationId xmlns:a16="http://schemas.microsoft.com/office/drawing/2014/main" id="{27327909-D0E8-4FB8-A27B-554F38F843E2}"/>
              </a:ext>
            </a:extLst>
          </p:cNvPr>
          <p:cNvSpPr txBox="1">
            <a:spLocks/>
          </p:cNvSpPr>
          <p:nvPr/>
        </p:nvSpPr>
        <p:spPr>
          <a:xfrm>
            <a:off x="957778" y="3572917"/>
            <a:ext cx="5299944" cy="61377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p</a:t>
            </a:r>
            <a:r>
              <a:rPr lang="cs-CZ" sz="1600" b="1" dirty="0" err="1" smtClean="0"/>
              <a:t>roliferation</a:t>
            </a:r>
            <a:r>
              <a:rPr lang="cs-CZ" sz="1600" b="1" dirty="0" smtClean="0"/>
              <a:t> </a:t>
            </a:r>
            <a:r>
              <a:rPr lang="cs-CZ" sz="1600" dirty="0" err="1" smtClean="0"/>
              <a:t>of</a:t>
            </a:r>
            <a:r>
              <a:rPr lang="cs-CZ" sz="1600" b="1" dirty="0" smtClean="0"/>
              <a:t> </a:t>
            </a:r>
            <a:r>
              <a:rPr lang="cs-CZ" sz="1600" dirty="0" err="1" smtClean="0"/>
              <a:t>pharyngeal</a:t>
            </a:r>
            <a:r>
              <a:rPr lang="cs-CZ" sz="1600" dirty="0" smtClean="0"/>
              <a:t> </a:t>
            </a:r>
            <a:r>
              <a:rPr lang="cs-CZ" sz="1600" dirty="0" err="1" smtClean="0"/>
              <a:t>cleft</a:t>
            </a:r>
            <a:r>
              <a:rPr lang="cs-CZ" sz="1600" dirty="0" smtClean="0"/>
              <a:t> </a:t>
            </a:r>
            <a:r>
              <a:rPr lang="cs-CZ" sz="1600" b="1" dirty="0" err="1" smtClean="0"/>
              <a:t>cells</a:t>
            </a:r>
            <a:r>
              <a:rPr lang="cs-CZ" sz="1600" b="1" dirty="0" smtClean="0"/>
              <a:t> –</a:t>
            </a:r>
            <a:r>
              <a:rPr lang="cs-CZ" sz="1600" dirty="0" smtClean="0"/>
              <a:t> </a:t>
            </a:r>
            <a:r>
              <a:rPr lang="cs-CZ" sz="1600" dirty="0" err="1" smtClean="0"/>
              <a:t>formation</a:t>
            </a:r>
            <a:r>
              <a:rPr lang="cs-CZ" sz="1600" dirty="0" smtClean="0"/>
              <a:t> </a:t>
            </a:r>
            <a:r>
              <a:rPr lang="cs-CZ" sz="1600" dirty="0" err="1" smtClean="0"/>
              <a:t>of</a:t>
            </a:r>
            <a:r>
              <a:rPr lang="cs-CZ" sz="1600" dirty="0" smtClean="0"/>
              <a:t> </a:t>
            </a:r>
            <a:r>
              <a:rPr lang="cs-CZ" sz="1600" b="1" dirty="0" err="1" smtClean="0"/>
              <a:t>transitional</a:t>
            </a:r>
            <a:r>
              <a:rPr lang="cs-CZ" sz="1600" b="1" dirty="0" smtClean="0"/>
              <a:t> </a:t>
            </a:r>
            <a:r>
              <a:rPr lang="cs-CZ" sz="1600" b="1" dirty="0" err="1" smtClean="0"/>
              <a:t>epithelial</a:t>
            </a:r>
            <a:r>
              <a:rPr lang="cs-CZ" sz="1600" b="1" dirty="0" smtClean="0"/>
              <a:t> </a:t>
            </a:r>
            <a:r>
              <a:rPr lang="cs-CZ" sz="1600" b="1" dirty="0" err="1" smtClean="0"/>
              <a:t>plug</a:t>
            </a:r>
            <a:r>
              <a:rPr lang="cs-CZ" sz="1600" b="1" dirty="0" smtClean="0"/>
              <a:t> </a:t>
            </a:r>
            <a:r>
              <a:rPr lang="cs-CZ" sz="1600" dirty="0" err="1" smtClean="0"/>
              <a:t>of</a:t>
            </a:r>
            <a:r>
              <a:rPr lang="cs-CZ" sz="1600" dirty="0" smtClean="0"/>
              <a:t> </a:t>
            </a:r>
            <a:r>
              <a:rPr lang="cs-CZ" sz="1600" dirty="0" err="1" smtClean="0"/>
              <a:t>ear</a:t>
            </a:r>
            <a:r>
              <a:rPr lang="cs-CZ" sz="1600" dirty="0" smtClean="0"/>
              <a:t> </a:t>
            </a:r>
            <a:r>
              <a:rPr lang="cs-CZ" sz="1600" dirty="0" err="1" smtClean="0"/>
              <a:t>canal</a:t>
            </a:r>
            <a:r>
              <a:rPr lang="cs-CZ" sz="1600" dirty="0" smtClean="0"/>
              <a:t> - </a:t>
            </a:r>
            <a:r>
              <a:rPr lang="cs-CZ" sz="1600" b="1" dirty="0" err="1" smtClean="0"/>
              <a:t>meatal</a:t>
            </a:r>
            <a:r>
              <a:rPr lang="cs-CZ" sz="1600" b="1" dirty="0" smtClean="0"/>
              <a:t> </a:t>
            </a:r>
            <a:r>
              <a:rPr lang="cs-CZ" sz="1600" b="1" dirty="0" err="1" smtClean="0"/>
              <a:t>plug</a:t>
            </a:r>
            <a:endParaRPr lang="cs-CZ" sz="1400" b="1" dirty="0"/>
          </a:p>
        </p:txBody>
      </p:sp>
      <p:sp>
        <p:nvSpPr>
          <p:cNvPr id="9" name="Zástupný symbol pro obsah 2">
            <a:extLst>
              <a:ext uri="{FF2B5EF4-FFF2-40B4-BE49-F238E27FC236}">
                <a16:creationId xmlns:a16="http://schemas.microsoft.com/office/drawing/2014/main" id="{3EFF68D9-4607-4D0B-B7BE-827CD4C71AE0}"/>
              </a:ext>
            </a:extLst>
          </p:cNvPr>
          <p:cNvSpPr txBox="1">
            <a:spLocks/>
          </p:cNvSpPr>
          <p:nvPr/>
        </p:nvSpPr>
        <p:spPr>
          <a:xfrm>
            <a:off x="957778" y="4330613"/>
            <a:ext cx="5299944" cy="72265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smtClean="0"/>
              <a:t>ectodermal</a:t>
            </a:r>
            <a:r>
              <a:rPr lang="cs-CZ" sz="1600" dirty="0" smtClean="0"/>
              <a:t> </a:t>
            </a:r>
            <a:r>
              <a:rPr lang="cs-CZ" sz="1600" dirty="0" err="1" smtClean="0"/>
              <a:t>wall</a:t>
            </a:r>
            <a:r>
              <a:rPr lang="cs-CZ" sz="1600" dirty="0" smtClean="0"/>
              <a:t> </a:t>
            </a:r>
            <a:r>
              <a:rPr lang="cs-CZ" sz="1600" dirty="0" err="1" smtClean="0"/>
              <a:t>get</a:t>
            </a:r>
            <a:r>
              <a:rPr lang="cs-CZ" sz="1600" dirty="0" smtClean="0"/>
              <a:t> to </a:t>
            </a:r>
            <a:r>
              <a:rPr lang="cs-CZ" sz="1600" b="1" dirty="0" err="1" smtClean="0"/>
              <a:t>contact</a:t>
            </a:r>
            <a:r>
              <a:rPr lang="cs-CZ" sz="1600" dirty="0" smtClean="0"/>
              <a:t> </a:t>
            </a:r>
            <a:r>
              <a:rPr lang="cs-CZ" sz="1600" dirty="0" err="1" smtClean="0"/>
              <a:t>with</a:t>
            </a:r>
            <a:r>
              <a:rPr lang="cs-CZ" sz="1600" dirty="0" smtClean="0"/>
              <a:t> </a:t>
            </a:r>
            <a:r>
              <a:rPr lang="cs-CZ" sz="1600" b="1" dirty="0" err="1" smtClean="0"/>
              <a:t>endodermal</a:t>
            </a:r>
            <a:r>
              <a:rPr lang="cs-CZ" sz="1600" b="1" dirty="0" smtClean="0"/>
              <a:t> </a:t>
            </a:r>
            <a:r>
              <a:rPr lang="cs-CZ" sz="1600" dirty="0" err="1" smtClean="0"/>
              <a:t>wall</a:t>
            </a:r>
            <a:r>
              <a:rPr lang="cs-CZ" sz="1600" dirty="0" smtClean="0"/>
              <a:t>, </a:t>
            </a:r>
            <a:r>
              <a:rPr lang="cs-CZ" sz="1600" b="1" dirty="0" err="1" smtClean="0"/>
              <a:t>separated</a:t>
            </a:r>
            <a:r>
              <a:rPr lang="cs-CZ" sz="1600" dirty="0" smtClean="0"/>
              <a:t> by </a:t>
            </a:r>
            <a:r>
              <a:rPr lang="cs-CZ" sz="1600" dirty="0" err="1" smtClean="0"/>
              <a:t>thin</a:t>
            </a:r>
            <a:r>
              <a:rPr lang="cs-CZ" sz="1600" dirty="0" smtClean="0"/>
              <a:t> </a:t>
            </a:r>
            <a:r>
              <a:rPr lang="cs-CZ" sz="1600" b="1" dirty="0" err="1" smtClean="0"/>
              <a:t>mesenchymal</a:t>
            </a:r>
            <a:r>
              <a:rPr lang="cs-CZ" sz="1600" dirty="0" smtClean="0"/>
              <a:t> </a:t>
            </a:r>
            <a:r>
              <a:rPr lang="cs-CZ" sz="1600" dirty="0" err="1" smtClean="0"/>
              <a:t>layer</a:t>
            </a:r>
            <a:r>
              <a:rPr lang="cs-CZ" sz="1600" dirty="0" smtClean="0"/>
              <a:t> </a:t>
            </a:r>
            <a:r>
              <a:rPr lang="cs-CZ" sz="1600" dirty="0"/>
              <a:t>– </a:t>
            </a:r>
            <a:r>
              <a:rPr lang="cs-CZ" sz="1600" dirty="0" err="1" smtClean="0"/>
              <a:t>basis</a:t>
            </a:r>
            <a:r>
              <a:rPr lang="cs-CZ" sz="1600" dirty="0" smtClean="0"/>
              <a:t> </a:t>
            </a:r>
            <a:r>
              <a:rPr lang="cs-CZ" sz="1600" dirty="0" err="1" smtClean="0"/>
              <a:t>for</a:t>
            </a:r>
            <a:r>
              <a:rPr lang="cs-CZ" sz="1600" dirty="0" smtClean="0"/>
              <a:t> </a:t>
            </a:r>
            <a:r>
              <a:rPr lang="cs-CZ" sz="1600" dirty="0" err="1" smtClean="0"/>
              <a:t>formation</a:t>
            </a:r>
            <a:r>
              <a:rPr lang="cs-CZ" sz="1600" dirty="0" smtClean="0"/>
              <a:t> </a:t>
            </a:r>
            <a:r>
              <a:rPr lang="cs-CZ" sz="1600" dirty="0" err="1" smtClean="0"/>
              <a:t>of</a:t>
            </a:r>
            <a:r>
              <a:rPr lang="cs-CZ" sz="1600" dirty="0" smtClean="0"/>
              <a:t> </a:t>
            </a:r>
            <a:r>
              <a:rPr lang="cs-CZ" sz="1600" b="1" dirty="0" err="1" smtClean="0"/>
              <a:t>tympanic</a:t>
            </a:r>
            <a:r>
              <a:rPr lang="cs-CZ" sz="1600" b="1" dirty="0" smtClean="0"/>
              <a:t> </a:t>
            </a:r>
            <a:r>
              <a:rPr lang="cs-CZ" sz="1600" b="1" dirty="0" err="1" smtClean="0"/>
              <a:t>membrane</a:t>
            </a:r>
            <a:endParaRPr lang="cs-CZ" sz="1400" b="1" dirty="0"/>
          </a:p>
        </p:txBody>
      </p:sp>
      <p:sp>
        <p:nvSpPr>
          <p:cNvPr id="10" name="Zástupný symbol pro obsah 2">
            <a:extLst>
              <a:ext uri="{FF2B5EF4-FFF2-40B4-BE49-F238E27FC236}">
                <a16:creationId xmlns:a16="http://schemas.microsoft.com/office/drawing/2014/main" id="{64071D47-7787-4526-BD27-930ADD19EFB2}"/>
              </a:ext>
            </a:extLst>
          </p:cNvPr>
          <p:cNvSpPr txBox="1">
            <a:spLocks/>
          </p:cNvSpPr>
          <p:nvPr/>
        </p:nvSpPr>
        <p:spPr>
          <a:xfrm>
            <a:off x="957778" y="5205229"/>
            <a:ext cx="4955743" cy="72265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a:t>i</a:t>
            </a:r>
            <a:r>
              <a:rPr lang="cs-CZ" sz="1600" dirty="0" smtClean="0"/>
              <a:t>n </a:t>
            </a:r>
            <a:r>
              <a:rPr lang="cs-CZ" sz="1600" dirty="0" err="1" smtClean="0"/>
              <a:t>human</a:t>
            </a:r>
            <a:r>
              <a:rPr lang="cs-CZ" sz="1600" dirty="0" smtClean="0"/>
              <a:t> – </a:t>
            </a:r>
            <a:r>
              <a:rPr lang="cs-CZ" sz="1600" b="1" dirty="0" err="1" smtClean="0"/>
              <a:t>external</a:t>
            </a:r>
            <a:r>
              <a:rPr lang="cs-CZ" sz="1600" b="1" dirty="0" smtClean="0"/>
              <a:t> </a:t>
            </a:r>
            <a:r>
              <a:rPr lang="cs-CZ" sz="1600" b="1" dirty="0" err="1" smtClean="0"/>
              <a:t>ear</a:t>
            </a:r>
            <a:r>
              <a:rPr lang="cs-CZ" sz="1600" dirty="0" smtClean="0"/>
              <a:t> (</a:t>
            </a:r>
            <a:r>
              <a:rPr lang="cs-CZ" sz="1600" b="1" dirty="0" err="1" smtClean="0"/>
              <a:t>auricle</a:t>
            </a:r>
            <a:r>
              <a:rPr lang="cs-CZ" sz="1600" dirty="0" smtClean="0"/>
              <a:t>) </a:t>
            </a:r>
            <a:r>
              <a:rPr lang="cs-CZ" sz="1600" dirty="0" err="1" smtClean="0"/>
              <a:t>develops</a:t>
            </a:r>
            <a:r>
              <a:rPr lang="cs-CZ" sz="1600" dirty="0" smtClean="0"/>
              <a:t> </a:t>
            </a:r>
            <a:r>
              <a:rPr lang="cs-CZ" sz="1600" dirty="0" err="1" smtClean="0"/>
              <a:t>from</a:t>
            </a:r>
            <a:r>
              <a:rPr lang="cs-CZ" sz="1600" dirty="0" smtClean="0"/>
              <a:t> </a:t>
            </a:r>
            <a:r>
              <a:rPr lang="cs-CZ" sz="1600" b="1" dirty="0" smtClean="0"/>
              <a:t>mesenchyme </a:t>
            </a:r>
            <a:r>
              <a:rPr lang="cs-CZ" sz="1600" b="1" dirty="0" err="1" smtClean="0"/>
              <a:t>of</a:t>
            </a:r>
            <a:r>
              <a:rPr lang="cs-CZ" sz="1600" b="1" dirty="0" smtClean="0"/>
              <a:t> 1. and 2. </a:t>
            </a:r>
            <a:r>
              <a:rPr lang="cs-CZ" sz="1600" b="1" dirty="0" err="1" smtClean="0"/>
              <a:t>pharyngeal</a:t>
            </a:r>
            <a:r>
              <a:rPr lang="cs-CZ" sz="1600" b="1" dirty="0" smtClean="0"/>
              <a:t> arch </a:t>
            </a:r>
            <a:r>
              <a:rPr lang="cs-CZ" sz="1600" dirty="0" err="1" smtClean="0"/>
              <a:t>covered</a:t>
            </a:r>
            <a:r>
              <a:rPr lang="cs-CZ" sz="1600" dirty="0" smtClean="0"/>
              <a:t> by </a:t>
            </a:r>
            <a:r>
              <a:rPr lang="cs-CZ" sz="1600" b="1" dirty="0" err="1" smtClean="0"/>
              <a:t>ectoderm</a:t>
            </a:r>
            <a:r>
              <a:rPr lang="cs-CZ" sz="1600" dirty="0" smtClean="0"/>
              <a:t> </a:t>
            </a:r>
            <a:r>
              <a:rPr lang="cs-CZ" sz="1600" dirty="0"/>
              <a:t>– </a:t>
            </a:r>
            <a:r>
              <a:rPr lang="cs-CZ" sz="1600" dirty="0" err="1" smtClean="0"/>
              <a:t>basis</a:t>
            </a:r>
            <a:r>
              <a:rPr lang="cs-CZ" sz="1600" dirty="0" smtClean="0"/>
              <a:t> </a:t>
            </a:r>
            <a:r>
              <a:rPr lang="cs-CZ" sz="1600" dirty="0" err="1" smtClean="0"/>
              <a:t>for</a:t>
            </a:r>
            <a:r>
              <a:rPr lang="cs-CZ" sz="1600" dirty="0" smtClean="0"/>
              <a:t> 6 </a:t>
            </a:r>
            <a:r>
              <a:rPr lang="cs-CZ" sz="1600" b="1" dirty="0" err="1" smtClean="0"/>
              <a:t>auricular</a:t>
            </a:r>
            <a:r>
              <a:rPr lang="cs-CZ" sz="1600" b="1" dirty="0" smtClean="0"/>
              <a:t> </a:t>
            </a:r>
            <a:r>
              <a:rPr lang="cs-CZ" sz="1600" b="1" dirty="0" err="1" smtClean="0"/>
              <a:t>swellings</a:t>
            </a:r>
            <a:endParaRPr lang="cs-CZ" sz="1400" b="1" dirty="0"/>
          </a:p>
        </p:txBody>
      </p:sp>
      <p:pic>
        <p:nvPicPr>
          <p:cNvPr id="11" name="Obrázek 10">
            <a:extLst>
              <a:ext uri="{FF2B5EF4-FFF2-40B4-BE49-F238E27FC236}">
                <a16:creationId xmlns:a16="http://schemas.microsoft.com/office/drawing/2014/main" id="{020310EA-B993-4A30-A6B3-110CFD8D77C3}"/>
              </a:ext>
            </a:extLst>
          </p:cNvPr>
          <p:cNvPicPr>
            <a:picLocks noChangeAspect="1"/>
          </p:cNvPicPr>
          <p:nvPr/>
        </p:nvPicPr>
        <p:blipFill rotWithShape="1">
          <a:blip r:embed="rId2">
            <a:extLst>
              <a:ext uri="{28A0092B-C50C-407E-A947-70E740481C1C}">
                <a14:useLocalDpi xmlns:a14="http://schemas.microsoft.com/office/drawing/2010/main" val="0"/>
              </a:ext>
            </a:extLst>
          </a:blip>
          <a:srcRect t="18478" b="15253"/>
          <a:stretch/>
        </p:blipFill>
        <p:spPr>
          <a:xfrm>
            <a:off x="7285121" y="3980649"/>
            <a:ext cx="3180012" cy="2102321"/>
          </a:xfrm>
          <a:prstGeom prst="rect">
            <a:avLst/>
          </a:prstGeom>
        </p:spPr>
      </p:pic>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9935" y="2126487"/>
            <a:ext cx="1611443" cy="1530871"/>
          </a:xfrm>
          <a:prstGeom prst="rect">
            <a:avLst/>
          </a:prstGeom>
        </p:spPr>
      </p:pic>
      <p:pic>
        <p:nvPicPr>
          <p:cNvPr id="12" name="Obrázek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6233" y="2050664"/>
            <a:ext cx="1771068" cy="1682515"/>
          </a:xfrm>
          <a:prstGeom prst="rect">
            <a:avLst/>
          </a:prstGeom>
        </p:spPr>
      </p:pic>
      <p:pic>
        <p:nvPicPr>
          <p:cNvPr id="13" name="Obrázek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0458" y="2126487"/>
            <a:ext cx="1660150" cy="1669412"/>
          </a:xfrm>
          <a:prstGeom prst="rect">
            <a:avLst/>
          </a:prstGeom>
        </p:spPr>
      </p:pic>
      <p:sp>
        <p:nvSpPr>
          <p:cNvPr id="14" name="TextovéPole 13">
            <a:extLst>
              <a:ext uri="{FF2B5EF4-FFF2-40B4-BE49-F238E27FC236}">
                <a16:creationId xmlns:a16="http://schemas.microsoft.com/office/drawing/2014/main" id="{3B52CFF1-4E8A-4305-BABF-1AA65E175A53}"/>
              </a:ext>
            </a:extLst>
          </p:cNvPr>
          <p:cNvSpPr txBox="1"/>
          <p:nvPr/>
        </p:nvSpPr>
        <p:spPr>
          <a:xfrm>
            <a:off x="7104289" y="6036541"/>
            <a:ext cx="4051391" cy="253916"/>
          </a:xfrm>
          <a:prstGeom prst="rect">
            <a:avLst/>
          </a:prstGeom>
          <a:noFill/>
        </p:spPr>
        <p:txBody>
          <a:bodyPr wrap="square" rtlCol="0">
            <a:spAutoFit/>
          </a:bodyPr>
          <a:lstStyle/>
          <a:p>
            <a:pPr algn="ctr"/>
            <a:r>
              <a:rPr lang="cs-CZ" sz="1050" dirty="0" err="1" smtClean="0"/>
              <a:t>Edited</a:t>
            </a:r>
            <a:r>
              <a:rPr lang="cs-CZ" sz="1050" dirty="0" smtClean="0"/>
              <a:t>: </a:t>
            </a:r>
            <a:r>
              <a:rPr lang="cs-CZ" sz="1050" dirty="0" err="1"/>
              <a:t>McGeady</a:t>
            </a:r>
            <a:r>
              <a:rPr lang="cs-CZ" sz="1050" dirty="0"/>
              <a:t> et al. </a:t>
            </a:r>
            <a:r>
              <a:rPr lang="cs-CZ" sz="1050" dirty="0" err="1"/>
              <a:t>Veterinary</a:t>
            </a:r>
            <a:r>
              <a:rPr lang="cs-CZ" sz="1050" dirty="0"/>
              <a:t> Embryology. 2009</a:t>
            </a:r>
          </a:p>
        </p:txBody>
      </p:sp>
      <p:sp>
        <p:nvSpPr>
          <p:cNvPr id="15" name="TextovéPole 14">
            <a:extLst>
              <a:ext uri="{FF2B5EF4-FFF2-40B4-BE49-F238E27FC236}">
                <a16:creationId xmlns:a16="http://schemas.microsoft.com/office/drawing/2014/main" id="{21F35C89-E1BB-4C4C-A6A6-F61395004A0C}"/>
              </a:ext>
            </a:extLst>
          </p:cNvPr>
          <p:cNvSpPr txBox="1"/>
          <p:nvPr/>
        </p:nvSpPr>
        <p:spPr>
          <a:xfrm>
            <a:off x="11112595" y="2835432"/>
            <a:ext cx="691170" cy="215444"/>
          </a:xfrm>
          <a:prstGeom prst="rect">
            <a:avLst/>
          </a:prstGeom>
          <a:solidFill>
            <a:schemeClr val="bg1"/>
          </a:solidFill>
          <a:ln w="28575">
            <a:solidFill>
              <a:srgbClr val="7030A0"/>
            </a:solidFill>
          </a:ln>
        </p:spPr>
        <p:txBody>
          <a:bodyPr wrap="square" rtlCol="0">
            <a:spAutoFit/>
          </a:bodyPr>
          <a:lstStyle/>
          <a:p>
            <a:pPr algn="ctr"/>
            <a:r>
              <a:rPr lang="cs-CZ" sz="800" b="1" dirty="0" err="1"/>
              <a:t>m</a:t>
            </a:r>
            <a:r>
              <a:rPr lang="cs-CZ" sz="800" b="1" dirty="0" err="1" smtClean="0"/>
              <a:t>eatal</a:t>
            </a:r>
            <a:r>
              <a:rPr lang="cs-CZ" sz="800" b="1" dirty="0" smtClean="0"/>
              <a:t> </a:t>
            </a:r>
            <a:r>
              <a:rPr lang="cs-CZ" sz="800" b="1" dirty="0" err="1" smtClean="0"/>
              <a:t>plug</a:t>
            </a:r>
            <a:endParaRPr lang="en-US" sz="800" b="1" dirty="0"/>
          </a:p>
        </p:txBody>
      </p:sp>
      <p:cxnSp>
        <p:nvCxnSpPr>
          <p:cNvPr id="17" name="Přímá spojnice se šipkou 16">
            <a:extLst>
              <a:ext uri="{FF2B5EF4-FFF2-40B4-BE49-F238E27FC236}">
                <a16:creationId xmlns:a16="http://schemas.microsoft.com/office/drawing/2014/main" id="{6EACEEC4-4E9E-49FB-AF72-A6BF6207F378}"/>
              </a:ext>
            </a:extLst>
          </p:cNvPr>
          <p:cNvCxnSpPr>
            <a:stCxn id="15" idx="1"/>
          </p:cNvCxnSpPr>
          <p:nvPr/>
        </p:nvCxnSpPr>
        <p:spPr>
          <a:xfrm flipH="1">
            <a:off x="10939317" y="2943154"/>
            <a:ext cx="173278" cy="144576"/>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8" name="TextovéPole 17">
            <a:extLst>
              <a:ext uri="{FF2B5EF4-FFF2-40B4-BE49-F238E27FC236}">
                <a16:creationId xmlns:a16="http://schemas.microsoft.com/office/drawing/2014/main" id="{8BD46A09-5165-4E3F-8CC7-74C6FDB9ED11}"/>
              </a:ext>
            </a:extLst>
          </p:cNvPr>
          <p:cNvSpPr txBox="1"/>
          <p:nvPr/>
        </p:nvSpPr>
        <p:spPr>
          <a:xfrm>
            <a:off x="8929137" y="2491038"/>
            <a:ext cx="841503" cy="461665"/>
          </a:xfrm>
          <a:prstGeom prst="rect">
            <a:avLst/>
          </a:prstGeom>
          <a:solidFill>
            <a:schemeClr val="bg1"/>
          </a:solidFill>
          <a:ln w="28575">
            <a:solidFill>
              <a:srgbClr val="7030A0"/>
            </a:solidFill>
          </a:ln>
        </p:spPr>
        <p:txBody>
          <a:bodyPr wrap="square" rtlCol="0">
            <a:spAutoFit/>
          </a:bodyPr>
          <a:lstStyle/>
          <a:p>
            <a:pPr algn="ctr"/>
            <a:r>
              <a:rPr lang="cs-CZ" sz="800" b="1" dirty="0" err="1" smtClean="0"/>
              <a:t>Developing</a:t>
            </a:r>
            <a:r>
              <a:rPr lang="cs-CZ" sz="800" b="1" dirty="0" smtClean="0"/>
              <a:t> </a:t>
            </a:r>
            <a:r>
              <a:rPr lang="cs-CZ" sz="800" b="1" dirty="0" err="1" smtClean="0"/>
              <a:t>external</a:t>
            </a:r>
            <a:r>
              <a:rPr lang="cs-CZ" sz="800" b="1" dirty="0" smtClean="0"/>
              <a:t> auditory </a:t>
            </a:r>
            <a:r>
              <a:rPr lang="cs-CZ" sz="800" b="1" dirty="0" err="1" smtClean="0"/>
              <a:t>canal</a:t>
            </a:r>
            <a:endParaRPr lang="en-US" sz="800" b="1" dirty="0"/>
          </a:p>
        </p:txBody>
      </p:sp>
      <p:sp>
        <p:nvSpPr>
          <p:cNvPr id="19" name="TextovéPole 18">
            <a:extLst>
              <a:ext uri="{FF2B5EF4-FFF2-40B4-BE49-F238E27FC236}">
                <a16:creationId xmlns:a16="http://schemas.microsoft.com/office/drawing/2014/main" id="{2B91E352-70B3-49F5-B0AC-D4BDED0B617C}"/>
              </a:ext>
            </a:extLst>
          </p:cNvPr>
          <p:cNvSpPr txBox="1"/>
          <p:nvPr/>
        </p:nvSpPr>
        <p:spPr>
          <a:xfrm>
            <a:off x="7104289" y="2499528"/>
            <a:ext cx="841503" cy="461665"/>
          </a:xfrm>
          <a:prstGeom prst="rect">
            <a:avLst/>
          </a:prstGeom>
          <a:solidFill>
            <a:schemeClr val="bg1"/>
          </a:solidFill>
          <a:ln w="28575">
            <a:solidFill>
              <a:srgbClr val="7030A0"/>
            </a:solidFill>
          </a:ln>
        </p:spPr>
        <p:txBody>
          <a:bodyPr wrap="square" rtlCol="0">
            <a:spAutoFit/>
          </a:bodyPr>
          <a:lstStyle/>
          <a:p>
            <a:pPr algn="ctr"/>
            <a:r>
              <a:rPr lang="cs-CZ" sz="800" b="1" dirty="0" err="1" smtClean="0"/>
              <a:t>Developing</a:t>
            </a:r>
            <a:r>
              <a:rPr lang="cs-CZ" sz="800" b="1" dirty="0" smtClean="0"/>
              <a:t> </a:t>
            </a:r>
            <a:r>
              <a:rPr lang="cs-CZ" sz="800" b="1" dirty="0" err="1" smtClean="0"/>
              <a:t>external</a:t>
            </a:r>
            <a:r>
              <a:rPr lang="cs-CZ" sz="800" b="1" dirty="0" smtClean="0"/>
              <a:t> auditory </a:t>
            </a:r>
            <a:r>
              <a:rPr lang="cs-CZ" sz="800" b="1" dirty="0" err="1" smtClean="0"/>
              <a:t>canal</a:t>
            </a:r>
            <a:endParaRPr lang="en-US" sz="800" b="1" dirty="0"/>
          </a:p>
        </p:txBody>
      </p:sp>
    </p:spTree>
    <p:extLst>
      <p:ext uri="{BB962C8B-B14F-4D97-AF65-F5344CB8AC3E}">
        <p14:creationId xmlns:p14="http://schemas.microsoft.com/office/powerpoint/2010/main" val="2530566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94BC1CC-3632-4984-8536-CA2E9A2CDB05}"/>
              </a:ext>
            </a:extLst>
          </p:cNvPr>
          <p:cNvSpPr>
            <a:spLocks noGrp="1"/>
          </p:cNvSpPr>
          <p:nvPr>
            <p:ph type="title"/>
          </p:nvPr>
        </p:nvSpPr>
        <p:spPr/>
        <p:txBody>
          <a:bodyPr/>
          <a:lstStyle/>
          <a:p>
            <a:r>
              <a:rPr lang="cs-CZ" dirty="0" err="1" smtClean="0"/>
              <a:t>Developmental</a:t>
            </a:r>
            <a:r>
              <a:rPr lang="cs-CZ" dirty="0" smtClean="0"/>
              <a:t> </a:t>
            </a:r>
            <a:r>
              <a:rPr lang="cs-CZ" dirty="0" err="1" smtClean="0"/>
              <a:t>defects</a:t>
            </a:r>
            <a:r>
              <a:rPr lang="cs-CZ" dirty="0" smtClean="0"/>
              <a:t> </a:t>
            </a:r>
            <a:r>
              <a:rPr lang="cs-CZ" dirty="0" err="1" smtClean="0"/>
              <a:t>of</a:t>
            </a:r>
            <a:r>
              <a:rPr lang="cs-CZ" dirty="0" smtClean="0"/>
              <a:t> </a:t>
            </a:r>
            <a:r>
              <a:rPr lang="cs-CZ" dirty="0" err="1" smtClean="0"/>
              <a:t>ear</a:t>
            </a:r>
            <a:endParaRPr lang="en-US" dirty="0"/>
          </a:p>
        </p:txBody>
      </p:sp>
      <p:sp>
        <p:nvSpPr>
          <p:cNvPr id="5" name="Zástupný symbol pro číslo snímku 4">
            <a:extLst>
              <a:ext uri="{FF2B5EF4-FFF2-40B4-BE49-F238E27FC236}">
                <a16:creationId xmlns:a16="http://schemas.microsoft.com/office/drawing/2014/main" id="{8D2D5841-3EDE-4DED-B869-8EC280A262F8}"/>
              </a:ext>
            </a:extLst>
          </p:cNvPr>
          <p:cNvSpPr>
            <a:spLocks noGrp="1"/>
          </p:cNvSpPr>
          <p:nvPr>
            <p:ph type="sldNum" sz="quarter" idx="12"/>
          </p:nvPr>
        </p:nvSpPr>
        <p:spPr/>
        <p:txBody>
          <a:bodyPr/>
          <a:lstStyle/>
          <a:p>
            <a:fld id="{452BC3EA-E2EC-40AA-BF67-C4C476FA0C99}" type="slidenum">
              <a:rPr lang="cs-CZ" smtClean="0"/>
              <a:t>59</a:t>
            </a:fld>
            <a:endParaRPr lang="cs-CZ"/>
          </a:p>
        </p:txBody>
      </p:sp>
      <p:sp>
        <p:nvSpPr>
          <p:cNvPr id="6" name="Zástupný obsah 2">
            <a:extLst>
              <a:ext uri="{FF2B5EF4-FFF2-40B4-BE49-F238E27FC236}">
                <a16:creationId xmlns:a16="http://schemas.microsoft.com/office/drawing/2014/main" id="{4033EE51-32F5-4426-9FD4-11A8205F0C56}"/>
              </a:ext>
            </a:extLst>
          </p:cNvPr>
          <p:cNvSpPr txBox="1">
            <a:spLocks/>
          </p:cNvSpPr>
          <p:nvPr/>
        </p:nvSpPr>
        <p:spPr>
          <a:xfrm>
            <a:off x="1097280" y="2057272"/>
            <a:ext cx="4152053" cy="134632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smtClean="0"/>
              <a:t>Anotia</a:t>
            </a:r>
            <a:r>
              <a:rPr lang="cs-CZ" sz="1600" b="1" dirty="0" smtClean="0"/>
              <a:t>/</a:t>
            </a:r>
            <a:r>
              <a:rPr lang="cs-CZ" sz="1600" b="1" dirty="0" err="1" smtClean="0"/>
              <a:t>microtia</a:t>
            </a:r>
            <a:endParaRPr lang="cs-CZ" sz="1600" b="1" dirty="0"/>
          </a:p>
          <a:p>
            <a:pPr lvl="1">
              <a:buSzPct val="50000"/>
              <a:buFont typeface="Courier New" panose="02070309020205020404" pitchFamily="49" charset="0"/>
              <a:buChar char="o"/>
            </a:pPr>
            <a:r>
              <a:rPr lang="cs-CZ" sz="1400" dirty="0" err="1" smtClean="0"/>
              <a:t>Insufficient</a:t>
            </a:r>
            <a:r>
              <a:rPr lang="cs-CZ" sz="1400" dirty="0" smtClean="0"/>
              <a:t> </a:t>
            </a:r>
            <a:r>
              <a:rPr lang="cs-CZ" sz="1400" dirty="0" err="1" smtClean="0"/>
              <a:t>development</a:t>
            </a:r>
            <a:r>
              <a:rPr lang="cs-CZ" sz="1400" dirty="0" smtClean="0"/>
              <a:t> </a:t>
            </a:r>
            <a:r>
              <a:rPr lang="cs-CZ" sz="1400" dirty="0" err="1" smtClean="0"/>
              <a:t>of</a:t>
            </a:r>
            <a:r>
              <a:rPr lang="cs-CZ" sz="1400" dirty="0" smtClean="0"/>
              <a:t> </a:t>
            </a:r>
            <a:r>
              <a:rPr lang="cs-CZ" sz="1400" dirty="0" err="1" smtClean="0"/>
              <a:t>auricle</a:t>
            </a:r>
            <a:r>
              <a:rPr lang="cs-CZ" sz="1400" dirty="0" smtClean="0"/>
              <a:t> and </a:t>
            </a:r>
            <a:r>
              <a:rPr lang="cs-CZ" sz="1400" dirty="0" err="1" smtClean="0"/>
              <a:t>external</a:t>
            </a:r>
            <a:r>
              <a:rPr lang="cs-CZ" sz="1400" dirty="0" smtClean="0"/>
              <a:t> auditory </a:t>
            </a:r>
            <a:r>
              <a:rPr lang="cs-CZ" sz="1400" dirty="0" err="1" smtClean="0"/>
              <a:t>canal</a:t>
            </a:r>
            <a:endParaRPr lang="cs-CZ" sz="1400" dirty="0"/>
          </a:p>
          <a:p>
            <a:pPr lvl="1">
              <a:buSzPct val="50000"/>
              <a:buFont typeface="Courier New" panose="02070309020205020404" pitchFamily="49" charset="0"/>
              <a:buChar char="o"/>
            </a:pPr>
            <a:r>
              <a:rPr lang="cs-CZ" sz="1400" dirty="0" err="1" smtClean="0"/>
              <a:t>Anotia</a:t>
            </a:r>
            <a:r>
              <a:rPr lang="cs-CZ" sz="1400" dirty="0" smtClean="0"/>
              <a:t> </a:t>
            </a:r>
            <a:r>
              <a:rPr lang="cs-CZ" sz="1400" dirty="0"/>
              <a:t>– </a:t>
            </a:r>
            <a:r>
              <a:rPr lang="cs-CZ" sz="1400" dirty="0" err="1" smtClean="0"/>
              <a:t>complete</a:t>
            </a:r>
            <a:r>
              <a:rPr lang="cs-CZ" sz="1400" dirty="0" smtClean="0"/>
              <a:t> </a:t>
            </a:r>
            <a:r>
              <a:rPr lang="cs-CZ" sz="1400" dirty="0" err="1" smtClean="0"/>
              <a:t>missing</a:t>
            </a:r>
            <a:r>
              <a:rPr lang="cs-CZ" sz="1400" dirty="0" smtClean="0"/>
              <a:t> </a:t>
            </a:r>
            <a:r>
              <a:rPr lang="cs-CZ" sz="1400" dirty="0" err="1" smtClean="0"/>
              <a:t>of</a:t>
            </a:r>
            <a:r>
              <a:rPr lang="cs-CZ" sz="1400" dirty="0" smtClean="0"/>
              <a:t> </a:t>
            </a:r>
            <a:r>
              <a:rPr lang="cs-CZ" sz="1400" dirty="0" err="1" smtClean="0"/>
              <a:t>external</a:t>
            </a:r>
            <a:r>
              <a:rPr lang="cs-CZ" sz="1400" dirty="0" smtClean="0"/>
              <a:t> </a:t>
            </a:r>
            <a:r>
              <a:rPr lang="cs-CZ" sz="1400" dirty="0" err="1" smtClean="0"/>
              <a:t>ear</a:t>
            </a:r>
            <a:r>
              <a:rPr lang="cs-CZ" sz="1400" dirty="0" smtClean="0"/>
              <a:t> (</a:t>
            </a:r>
            <a:r>
              <a:rPr lang="cs-CZ" sz="1400" dirty="0" err="1" smtClean="0"/>
              <a:t>rare</a:t>
            </a:r>
            <a:r>
              <a:rPr lang="cs-CZ" sz="1400" dirty="0" smtClean="0"/>
              <a:t>)</a:t>
            </a:r>
            <a:endParaRPr lang="cs-CZ" sz="1400" dirty="0"/>
          </a:p>
          <a:p>
            <a:pPr lvl="1">
              <a:buSzPct val="50000"/>
              <a:buFont typeface="Courier New" panose="02070309020205020404" pitchFamily="49" charset="0"/>
              <a:buChar char="o"/>
            </a:pPr>
            <a:r>
              <a:rPr lang="cs-CZ" sz="1400" dirty="0" err="1" smtClean="0"/>
              <a:t>Microtia</a:t>
            </a:r>
            <a:r>
              <a:rPr lang="cs-CZ" sz="1400" dirty="0" smtClean="0"/>
              <a:t> </a:t>
            </a:r>
            <a:r>
              <a:rPr lang="cs-CZ" sz="1400" dirty="0"/>
              <a:t>– </a:t>
            </a:r>
            <a:r>
              <a:rPr lang="cs-CZ" sz="1400" dirty="0" err="1" smtClean="0"/>
              <a:t>small</a:t>
            </a:r>
            <a:r>
              <a:rPr lang="cs-CZ" sz="1400" dirty="0" smtClean="0"/>
              <a:t> </a:t>
            </a:r>
            <a:r>
              <a:rPr lang="cs-CZ" sz="1400" dirty="0" err="1" smtClean="0"/>
              <a:t>insufficiently</a:t>
            </a:r>
            <a:r>
              <a:rPr lang="cs-CZ" sz="1400" dirty="0" smtClean="0"/>
              <a:t> </a:t>
            </a:r>
            <a:r>
              <a:rPr lang="cs-CZ" sz="1400" dirty="0" err="1" smtClean="0"/>
              <a:t>developed</a:t>
            </a:r>
            <a:r>
              <a:rPr lang="cs-CZ" sz="1400" dirty="0" smtClean="0"/>
              <a:t> </a:t>
            </a:r>
            <a:r>
              <a:rPr lang="cs-CZ" sz="1400" dirty="0" err="1" smtClean="0"/>
              <a:t>ear</a:t>
            </a:r>
            <a:r>
              <a:rPr lang="cs-CZ" sz="1400" dirty="0" smtClean="0"/>
              <a:t> </a:t>
            </a:r>
            <a:endParaRPr lang="cs-CZ" sz="1400" dirty="0"/>
          </a:p>
        </p:txBody>
      </p:sp>
      <p:pic>
        <p:nvPicPr>
          <p:cNvPr id="7" name="Obrázek 6">
            <a:extLst>
              <a:ext uri="{FF2B5EF4-FFF2-40B4-BE49-F238E27FC236}">
                <a16:creationId xmlns:a16="http://schemas.microsoft.com/office/drawing/2014/main" id="{FC3D9F10-D2C5-411F-9C9C-A028BB8B041F}"/>
              </a:ext>
            </a:extLst>
          </p:cNvPr>
          <p:cNvPicPr>
            <a:picLocks noChangeAspect="1"/>
          </p:cNvPicPr>
          <p:nvPr/>
        </p:nvPicPr>
        <p:blipFill rotWithShape="1">
          <a:blip r:embed="rId2">
            <a:extLst>
              <a:ext uri="{28A0092B-C50C-407E-A947-70E740481C1C}">
                <a14:useLocalDpi xmlns:a14="http://schemas.microsoft.com/office/drawing/2010/main" val="0"/>
              </a:ext>
            </a:extLst>
          </a:blip>
          <a:srcRect t="22692" b="39710"/>
          <a:stretch/>
        </p:blipFill>
        <p:spPr>
          <a:xfrm>
            <a:off x="5316015" y="1914433"/>
            <a:ext cx="6141436" cy="1731808"/>
          </a:xfrm>
          <a:prstGeom prst="rect">
            <a:avLst/>
          </a:prstGeom>
        </p:spPr>
      </p:pic>
      <p:sp>
        <p:nvSpPr>
          <p:cNvPr id="8" name="Zástupný obsah 2">
            <a:extLst>
              <a:ext uri="{FF2B5EF4-FFF2-40B4-BE49-F238E27FC236}">
                <a16:creationId xmlns:a16="http://schemas.microsoft.com/office/drawing/2014/main" id="{C19399F9-D231-4ADA-8336-CA51B0E13F26}"/>
              </a:ext>
            </a:extLst>
          </p:cNvPr>
          <p:cNvSpPr txBox="1">
            <a:spLocks/>
          </p:cNvSpPr>
          <p:nvPr/>
        </p:nvSpPr>
        <p:spPr>
          <a:xfrm>
            <a:off x="1097279" y="4139956"/>
            <a:ext cx="4519749" cy="119404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smtClean="0"/>
              <a:t>Cochlear</a:t>
            </a:r>
            <a:r>
              <a:rPr lang="cs-CZ" sz="1600" b="1" dirty="0" smtClean="0"/>
              <a:t> </a:t>
            </a:r>
            <a:r>
              <a:rPr lang="cs-CZ" sz="1600" b="1" dirty="0" err="1" smtClean="0"/>
              <a:t>aplasia</a:t>
            </a:r>
            <a:r>
              <a:rPr lang="cs-CZ" sz="1600" b="1" dirty="0" smtClean="0"/>
              <a:t>/</a:t>
            </a:r>
            <a:r>
              <a:rPr lang="cs-CZ" sz="1600" b="1" dirty="0" err="1" smtClean="0"/>
              <a:t>hypoplasia</a:t>
            </a:r>
            <a:endParaRPr lang="cs-CZ" sz="1600" b="1" dirty="0"/>
          </a:p>
          <a:p>
            <a:pPr lvl="1">
              <a:buSzPct val="50000"/>
              <a:buFont typeface="Courier New" panose="02070309020205020404" pitchFamily="49" charset="0"/>
              <a:buChar char="o"/>
            </a:pPr>
            <a:r>
              <a:rPr lang="cs-CZ" sz="1200" dirty="0" err="1" smtClean="0"/>
              <a:t>Altered</a:t>
            </a:r>
            <a:r>
              <a:rPr lang="cs-CZ" sz="1200" dirty="0" smtClean="0"/>
              <a:t> </a:t>
            </a:r>
            <a:r>
              <a:rPr lang="cs-CZ" sz="1200" dirty="0" err="1" smtClean="0"/>
              <a:t>development</a:t>
            </a:r>
            <a:r>
              <a:rPr lang="cs-CZ" sz="1200" dirty="0" smtClean="0"/>
              <a:t> </a:t>
            </a:r>
            <a:r>
              <a:rPr lang="cs-CZ" sz="1200" dirty="0" err="1" smtClean="0"/>
              <a:t>of</a:t>
            </a:r>
            <a:r>
              <a:rPr lang="cs-CZ" sz="1200" dirty="0" smtClean="0"/>
              <a:t> </a:t>
            </a:r>
            <a:r>
              <a:rPr lang="cs-CZ" sz="1200" dirty="0" err="1" smtClean="0"/>
              <a:t>middle</a:t>
            </a:r>
            <a:r>
              <a:rPr lang="cs-CZ" sz="1200" dirty="0" smtClean="0"/>
              <a:t> </a:t>
            </a:r>
            <a:r>
              <a:rPr lang="cs-CZ" sz="1200" dirty="0" err="1" smtClean="0"/>
              <a:t>ear</a:t>
            </a:r>
            <a:r>
              <a:rPr lang="cs-CZ" sz="1200" dirty="0" smtClean="0"/>
              <a:t> </a:t>
            </a:r>
            <a:r>
              <a:rPr lang="cs-CZ" sz="1200" dirty="0" err="1" smtClean="0"/>
              <a:t>labyrinth</a:t>
            </a:r>
            <a:r>
              <a:rPr lang="cs-CZ" sz="1200" dirty="0" smtClean="0"/>
              <a:t> and </a:t>
            </a:r>
            <a:r>
              <a:rPr lang="cs-CZ" sz="1200" dirty="0" err="1" smtClean="0"/>
              <a:t>adjacent</a:t>
            </a:r>
            <a:r>
              <a:rPr lang="cs-CZ" sz="1200" dirty="0" smtClean="0"/>
              <a:t> </a:t>
            </a:r>
            <a:r>
              <a:rPr lang="cs-CZ" sz="1200" dirty="0" err="1" smtClean="0"/>
              <a:t>structures</a:t>
            </a:r>
            <a:endParaRPr lang="cs-CZ" sz="1200" dirty="0"/>
          </a:p>
          <a:p>
            <a:pPr lvl="1">
              <a:buSzPct val="50000"/>
              <a:buFont typeface="Courier New" panose="02070309020205020404" pitchFamily="49" charset="0"/>
              <a:buChar char="o"/>
            </a:pPr>
            <a:r>
              <a:rPr lang="cs-CZ" sz="1200" dirty="0" err="1" smtClean="0"/>
              <a:t>Aplasia</a:t>
            </a:r>
            <a:r>
              <a:rPr lang="cs-CZ" sz="1200" dirty="0" smtClean="0"/>
              <a:t> </a:t>
            </a:r>
            <a:r>
              <a:rPr lang="cs-CZ" sz="1200" dirty="0"/>
              <a:t>– </a:t>
            </a:r>
            <a:r>
              <a:rPr lang="cs-CZ" sz="1200" dirty="0" err="1" smtClean="0"/>
              <a:t>complete</a:t>
            </a:r>
            <a:r>
              <a:rPr lang="cs-CZ" sz="1200" dirty="0" smtClean="0"/>
              <a:t> absence </a:t>
            </a:r>
            <a:r>
              <a:rPr lang="cs-CZ" sz="1200" dirty="0" err="1" smtClean="0"/>
              <a:t>of</a:t>
            </a:r>
            <a:r>
              <a:rPr lang="cs-CZ" sz="1200" dirty="0" smtClean="0"/>
              <a:t> </a:t>
            </a:r>
            <a:r>
              <a:rPr lang="cs-CZ" sz="1200" dirty="0" err="1" smtClean="0"/>
              <a:t>cochlear</a:t>
            </a:r>
            <a:r>
              <a:rPr lang="cs-CZ" sz="1200" dirty="0" smtClean="0"/>
              <a:t> and </a:t>
            </a:r>
            <a:r>
              <a:rPr lang="cs-CZ" sz="1200" dirty="0" err="1" smtClean="0"/>
              <a:t>vestibular</a:t>
            </a:r>
            <a:r>
              <a:rPr lang="cs-CZ" sz="1200" dirty="0" smtClean="0"/>
              <a:t> </a:t>
            </a:r>
            <a:r>
              <a:rPr lang="cs-CZ" sz="1200" dirty="0" err="1" smtClean="0"/>
              <a:t>apparatus</a:t>
            </a:r>
            <a:endParaRPr lang="cs-CZ" sz="1200" dirty="0"/>
          </a:p>
          <a:p>
            <a:pPr lvl="1">
              <a:buSzPct val="50000"/>
              <a:buFont typeface="Courier New" panose="02070309020205020404" pitchFamily="49" charset="0"/>
              <a:buChar char="o"/>
            </a:pPr>
            <a:r>
              <a:rPr lang="cs-CZ" sz="1200" dirty="0" err="1" smtClean="0"/>
              <a:t>Hypoplasia</a:t>
            </a:r>
            <a:r>
              <a:rPr lang="cs-CZ" sz="1200" dirty="0" smtClean="0"/>
              <a:t> </a:t>
            </a:r>
            <a:r>
              <a:rPr lang="cs-CZ" sz="1200" dirty="0"/>
              <a:t>– </a:t>
            </a:r>
            <a:r>
              <a:rPr lang="cs-CZ" sz="1200" dirty="0" err="1" smtClean="0"/>
              <a:t>smaller</a:t>
            </a:r>
            <a:r>
              <a:rPr lang="cs-CZ" sz="1200" dirty="0" smtClean="0"/>
              <a:t> </a:t>
            </a:r>
            <a:r>
              <a:rPr lang="cs-CZ" sz="1200" dirty="0" err="1" smtClean="0"/>
              <a:t>cochlear</a:t>
            </a:r>
            <a:r>
              <a:rPr lang="cs-CZ" sz="1200" dirty="0" smtClean="0"/>
              <a:t> and </a:t>
            </a:r>
            <a:r>
              <a:rPr lang="cs-CZ" sz="1200" dirty="0" err="1" smtClean="0"/>
              <a:t>vestibular</a:t>
            </a:r>
            <a:r>
              <a:rPr lang="cs-CZ" sz="1200" dirty="0" smtClean="0"/>
              <a:t> </a:t>
            </a:r>
            <a:r>
              <a:rPr lang="cs-CZ" sz="1200" dirty="0" err="1" smtClean="0"/>
              <a:t>apparatus</a:t>
            </a:r>
            <a:endParaRPr lang="cs-CZ" sz="1200" dirty="0"/>
          </a:p>
        </p:txBody>
      </p:sp>
      <p:pic>
        <p:nvPicPr>
          <p:cNvPr id="10" name="Obrázek 9">
            <a:extLst>
              <a:ext uri="{FF2B5EF4-FFF2-40B4-BE49-F238E27FC236}">
                <a16:creationId xmlns:a16="http://schemas.microsoft.com/office/drawing/2014/main" id="{B2196369-5CA8-4AD7-9E5B-A0FB57727AF8}"/>
              </a:ext>
            </a:extLst>
          </p:cNvPr>
          <p:cNvPicPr>
            <a:picLocks noChangeAspect="1"/>
          </p:cNvPicPr>
          <p:nvPr/>
        </p:nvPicPr>
        <p:blipFill rotWithShape="1">
          <a:blip r:embed="rId3">
            <a:extLst>
              <a:ext uri="{28A0092B-C50C-407E-A947-70E740481C1C}">
                <a14:useLocalDpi xmlns:a14="http://schemas.microsoft.com/office/drawing/2010/main" val="0"/>
              </a:ext>
            </a:extLst>
          </a:blip>
          <a:srcRect r="42454"/>
          <a:stretch/>
        </p:blipFill>
        <p:spPr>
          <a:xfrm>
            <a:off x="6574973" y="4139956"/>
            <a:ext cx="3892514" cy="1476594"/>
          </a:xfrm>
          <a:prstGeom prst="rect">
            <a:avLst/>
          </a:prstGeom>
        </p:spPr>
      </p:pic>
    </p:spTree>
    <p:extLst>
      <p:ext uri="{BB962C8B-B14F-4D97-AF65-F5344CB8AC3E}">
        <p14:creationId xmlns:p14="http://schemas.microsoft.com/office/powerpoint/2010/main" val="198902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66800" y="312891"/>
            <a:ext cx="10058400" cy="1371600"/>
          </a:xfrm>
        </p:spPr>
        <p:txBody>
          <a:bodyPr/>
          <a:lstStyle/>
          <a:p>
            <a:r>
              <a:rPr lang="cs-CZ" dirty="0" err="1"/>
              <a:t>Development</a:t>
            </a:r>
            <a:r>
              <a:rPr lang="cs-CZ" dirty="0"/>
              <a:t> </a:t>
            </a:r>
            <a:r>
              <a:rPr lang="cs-CZ" dirty="0" err="1"/>
              <a:t>of</a:t>
            </a:r>
            <a:r>
              <a:rPr lang="cs-CZ" dirty="0"/>
              <a:t> </a:t>
            </a:r>
            <a:r>
              <a:rPr lang="cs-CZ" dirty="0" err="1"/>
              <a:t>neural</a:t>
            </a:r>
            <a:r>
              <a:rPr lang="cs-CZ" dirty="0"/>
              <a:t> tube</a:t>
            </a:r>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6</a:t>
            </a:fld>
            <a:endParaRPr lang="cs-CZ"/>
          </a:p>
        </p:txBody>
      </p:sp>
      <p:sp>
        <p:nvSpPr>
          <p:cNvPr id="6" name="Zástupný obsah 2">
            <a:extLst>
              <a:ext uri="{FF2B5EF4-FFF2-40B4-BE49-F238E27FC236}">
                <a16:creationId xmlns:a16="http://schemas.microsoft.com/office/drawing/2014/main" id="{4E5D3161-1B0C-433F-991F-5E84B7E2CACE}"/>
              </a:ext>
            </a:extLst>
          </p:cNvPr>
          <p:cNvSpPr txBox="1">
            <a:spLocks/>
          </p:cNvSpPr>
          <p:nvPr/>
        </p:nvSpPr>
        <p:spPr>
          <a:xfrm>
            <a:off x="925264" y="1590866"/>
            <a:ext cx="5538910" cy="32683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a:t>brain</a:t>
            </a:r>
            <a:r>
              <a:rPr lang="cs-CZ" sz="1600" dirty="0"/>
              <a:t> </a:t>
            </a:r>
            <a:r>
              <a:rPr lang="cs-CZ" sz="1600" dirty="0" err="1"/>
              <a:t>forms</a:t>
            </a:r>
            <a:r>
              <a:rPr lang="cs-CZ" sz="1600" dirty="0"/>
              <a:t> </a:t>
            </a:r>
            <a:r>
              <a:rPr lang="cs-CZ" sz="1600" dirty="0" err="1"/>
              <a:t>from</a:t>
            </a:r>
            <a:r>
              <a:rPr lang="cs-CZ" sz="1600" dirty="0"/>
              <a:t> </a:t>
            </a:r>
            <a:r>
              <a:rPr lang="cs-CZ" sz="1600" b="1" dirty="0" err="1"/>
              <a:t>cranial</a:t>
            </a:r>
            <a:r>
              <a:rPr lang="cs-CZ" sz="1600" dirty="0"/>
              <a:t> </a:t>
            </a:r>
            <a:r>
              <a:rPr lang="cs-CZ" sz="1600" dirty="0" err="1"/>
              <a:t>neural</a:t>
            </a:r>
            <a:r>
              <a:rPr lang="cs-CZ" sz="1600" dirty="0"/>
              <a:t> tube, </a:t>
            </a:r>
            <a:r>
              <a:rPr lang="cs-CZ" sz="1600" b="1" dirty="0" err="1"/>
              <a:t>spinal</a:t>
            </a:r>
            <a:r>
              <a:rPr lang="cs-CZ" sz="1600" b="1" dirty="0"/>
              <a:t> </a:t>
            </a:r>
            <a:r>
              <a:rPr lang="cs-CZ" sz="1600" b="1" dirty="0" err="1"/>
              <a:t>cord</a:t>
            </a:r>
            <a:r>
              <a:rPr lang="cs-CZ" sz="1600" dirty="0"/>
              <a:t> </a:t>
            </a:r>
            <a:r>
              <a:rPr lang="cs-CZ" sz="1600" dirty="0" err="1"/>
              <a:t>from</a:t>
            </a:r>
            <a:r>
              <a:rPr lang="cs-CZ" sz="1600" dirty="0"/>
              <a:t> </a:t>
            </a:r>
            <a:r>
              <a:rPr lang="cs-CZ" sz="1600" b="1" dirty="0" err="1"/>
              <a:t>caudal</a:t>
            </a:r>
            <a:endParaRPr lang="cs-CZ" sz="1200" b="1" dirty="0"/>
          </a:p>
        </p:txBody>
      </p:sp>
      <p:sp>
        <p:nvSpPr>
          <p:cNvPr id="7" name="Zástupný obsah 2">
            <a:extLst>
              <a:ext uri="{FF2B5EF4-FFF2-40B4-BE49-F238E27FC236}">
                <a16:creationId xmlns:a16="http://schemas.microsoft.com/office/drawing/2014/main" id="{4E5D3161-1B0C-433F-991F-5E84B7E2CACE}"/>
              </a:ext>
            </a:extLst>
          </p:cNvPr>
          <p:cNvSpPr txBox="1">
            <a:spLocks/>
          </p:cNvSpPr>
          <p:nvPr/>
        </p:nvSpPr>
        <p:spPr>
          <a:xfrm>
            <a:off x="925264" y="2489146"/>
            <a:ext cx="5538910" cy="102304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closing</a:t>
            </a:r>
            <a:r>
              <a:rPr lang="cs-CZ" sz="1600" dirty="0"/>
              <a:t> </a:t>
            </a:r>
            <a:r>
              <a:rPr lang="cs-CZ" sz="1600" dirty="0" err="1"/>
              <a:t>neural</a:t>
            </a:r>
            <a:r>
              <a:rPr lang="cs-CZ" sz="1600" dirty="0"/>
              <a:t> tube </a:t>
            </a:r>
            <a:r>
              <a:rPr lang="cs-CZ" sz="1600" dirty="0" err="1"/>
              <a:t>from</a:t>
            </a:r>
            <a:r>
              <a:rPr lang="cs-CZ" sz="1600" dirty="0"/>
              <a:t> </a:t>
            </a:r>
            <a:r>
              <a:rPr lang="cs-CZ" sz="1600" b="1" dirty="0" err="1"/>
              <a:t>cranial</a:t>
            </a:r>
            <a:r>
              <a:rPr lang="cs-CZ" sz="1600" dirty="0"/>
              <a:t> region (4. </a:t>
            </a:r>
            <a:r>
              <a:rPr lang="cs-CZ" sz="1600" dirty="0" err="1"/>
              <a:t>somite</a:t>
            </a:r>
            <a:r>
              <a:rPr lang="cs-CZ" sz="1600" dirty="0"/>
              <a:t>) to </a:t>
            </a:r>
            <a:r>
              <a:rPr lang="cs-CZ" sz="1600" b="1" dirty="0" err="1"/>
              <a:t>caudal</a:t>
            </a:r>
            <a:r>
              <a:rPr lang="cs-CZ" sz="1600" dirty="0"/>
              <a:t> – </a:t>
            </a:r>
            <a:r>
              <a:rPr lang="cs-CZ" sz="1600" dirty="0" err="1"/>
              <a:t>cranial</a:t>
            </a:r>
            <a:r>
              <a:rPr lang="cs-CZ" sz="1600" dirty="0"/>
              <a:t> and </a:t>
            </a:r>
            <a:r>
              <a:rPr lang="cs-CZ" sz="1600" dirty="0" err="1"/>
              <a:t>caudal</a:t>
            </a:r>
            <a:r>
              <a:rPr lang="cs-CZ" sz="1600" dirty="0"/>
              <a:t> </a:t>
            </a:r>
            <a:r>
              <a:rPr lang="cs-CZ" sz="1600" dirty="0" err="1"/>
              <a:t>parts</a:t>
            </a:r>
            <a:r>
              <a:rPr lang="cs-CZ" sz="1600" dirty="0"/>
              <a:t> </a:t>
            </a:r>
            <a:r>
              <a:rPr lang="cs-CZ" sz="1600" dirty="0" err="1"/>
              <a:t>stay</a:t>
            </a:r>
            <a:r>
              <a:rPr lang="cs-CZ" sz="1600" dirty="0"/>
              <a:t> </a:t>
            </a:r>
            <a:r>
              <a:rPr lang="cs-CZ" sz="1600" dirty="0" err="1"/>
              <a:t>temporarily</a:t>
            </a:r>
            <a:r>
              <a:rPr lang="cs-CZ" sz="1600" dirty="0"/>
              <a:t> open, </a:t>
            </a:r>
            <a:r>
              <a:rPr lang="cs-CZ" sz="1600" dirty="0" err="1"/>
              <a:t>formation</a:t>
            </a:r>
            <a:r>
              <a:rPr lang="cs-CZ" sz="1600" dirty="0"/>
              <a:t> </a:t>
            </a:r>
            <a:r>
              <a:rPr lang="cs-CZ" sz="1600" dirty="0" err="1"/>
              <a:t>of</a:t>
            </a:r>
            <a:r>
              <a:rPr lang="cs-CZ" sz="1600" dirty="0"/>
              <a:t> </a:t>
            </a:r>
            <a:r>
              <a:rPr lang="cs-CZ" sz="1600" dirty="0" err="1"/>
              <a:t>cranial</a:t>
            </a:r>
            <a:r>
              <a:rPr lang="cs-CZ" sz="1600" dirty="0"/>
              <a:t> and </a:t>
            </a:r>
            <a:r>
              <a:rPr lang="cs-CZ" sz="1600" dirty="0" err="1"/>
              <a:t>caudal</a:t>
            </a:r>
            <a:r>
              <a:rPr lang="cs-CZ" sz="1600" dirty="0"/>
              <a:t> </a:t>
            </a:r>
            <a:r>
              <a:rPr lang="cs-CZ" sz="1600" b="1" dirty="0" err="1"/>
              <a:t>neuropores</a:t>
            </a:r>
            <a:r>
              <a:rPr lang="cs-CZ" sz="1600" dirty="0"/>
              <a:t> (</a:t>
            </a:r>
            <a:r>
              <a:rPr lang="cs-CZ" sz="1600" dirty="0" err="1"/>
              <a:t>communication</a:t>
            </a:r>
            <a:r>
              <a:rPr lang="cs-CZ" sz="1600" dirty="0"/>
              <a:t> </a:t>
            </a:r>
            <a:r>
              <a:rPr lang="cs-CZ" sz="1600" dirty="0" err="1"/>
              <a:t>of</a:t>
            </a:r>
            <a:r>
              <a:rPr lang="cs-CZ" sz="1600" dirty="0"/>
              <a:t> </a:t>
            </a:r>
            <a:r>
              <a:rPr lang="cs-CZ" sz="1600" dirty="0" err="1"/>
              <a:t>neural</a:t>
            </a:r>
            <a:r>
              <a:rPr lang="cs-CZ" sz="1600" dirty="0"/>
              <a:t> tube </a:t>
            </a:r>
            <a:r>
              <a:rPr lang="cs-CZ" sz="1600" dirty="0" err="1"/>
              <a:t>with</a:t>
            </a:r>
            <a:r>
              <a:rPr lang="cs-CZ" sz="1600" dirty="0"/>
              <a:t> amnion)</a:t>
            </a:r>
            <a:endParaRPr lang="cs-CZ" sz="1200" b="1" dirty="0"/>
          </a:p>
        </p:txBody>
      </p:sp>
      <p:sp>
        <p:nvSpPr>
          <p:cNvPr id="8" name="Zástupný obsah 2">
            <a:extLst>
              <a:ext uri="{FF2B5EF4-FFF2-40B4-BE49-F238E27FC236}">
                <a16:creationId xmlns:a16="http://schemas.microsoft.com/office/drawing/2014/main" id="{4E5D3161-1B0C-433F-991F-5E84B7E2CACE}"/>
              </a:ext>
            </a:extLst>
          </p:cNvPr>
          <p:cNvSpPr txBox="1">
            <a:spLocks/>
          </p:cNvSpPr>
          <p:nvPr/>
        </p:nvSpPr>
        <p:spPr>
          <a:xfrm>
            <a:off x="925264" y="3664455"/>
            <a:ext cx="5538910" cy="59753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first</a:t>
            </a:r>
            <a:r>
              <a:rPr lang="cs-CZ" sz="1600" dirty="0"/>
              <a:t> </a:t>
            </a:r>
            <a:r>
              <a:rPr lang="cs-CZ" sz="1600" b="1" dirty="0" err="1"/>
              <a:t>closure</a:t>
            </a:r>
            <a:r>
              <a:rPr lang="cs-CZ" sz="1600" dirty="0"/>
              <a:t> </a:t>
            </a:r>
            <a:r>
              <a:rPr lang="cs-CZ" sz="1600" dirty="0" err="1"/>
              <a:t>of</a:t>
            </a:r>
            <a:r>
              <a:rPr lang="cs-CZ" sz="1600" dirty="0"/>
              <a:t> </a:t>
            </a:r>
            <a:r>
              <a:rPr lang="cs-CZ" sz="1600" dirty="0" err="1"/>
              <a:t>cranial</a:t>
            </a:r>
            <a:r>
              <a:rPr lang="cs-CZ" sz="1600" dirty="0"/>
              <a:t> </a:t>
            </a:r>
            <a:r>
              <a:rPr lang="cs-CZ" sz="1600" dirty="0" err="1"/>
              <a:t>neuropore</a:t>
            </a:r>
            <a:r>
              <a:rPr lang="cs-CZ" sz="1600" dirty="0"/>
              <a:t>, </a:t>
            </a:r>
            <a:r>
              <a:rPr lang="cs-CZ" sz="1600" dirty="0" err="1"/>
              <a:t>later</a:t>
            </a:r>
            <a:r>
              <a:rPr lang="cs-CZ" sz="1600" dirty="0"/>
              <a:t> </a:t>
            </a:r>
            <a:r>
              <a:rPr lang="cs-CZ" sz="1600" dirty="0" err="1"/>
              <a:t>caudal</a:t>
            </a:r>
            <a:r>
              <a:rPr lang="cs-CZ" sz="1600" dirty="0"/>
              <a:t> </a:t>
            </a:r>
            <a:r>
              <a:rPr lang="cs-CZ" sz="1600" dirty="0" err="1"/>
              <a:t>neuropore</a:t>
            </a:r>
            <a:endParaRPr lang="cs-CZ" sz="1200" b="1" dirty="0"/>
          </a:p>
        </p:txBody>
      </p:sp>
      <p:sp>
        <p:nvSpPr>
          <p:cNvPr id="9" name="Zástupný obsah 2">
            <a:extLst>
              <a:ext uri="{FF2B5EF4-FFF2-40B4-BE49-F238E27FC236}">
                <a16:creationId xmlns:a16="http://schemas.microsoft.com/office/drawing/2014/main" id="{4E5D3161-1B0C-433F-991F-5E84B7E2CACE}"/>
              </a:ext>
            </a:extLst>
          </p:cNvPr>
          <p:cNvSpPr txBox="1">
            <a:spLocks/>
          </p:cNvSpPr>
          <p:nvPr/>
        </p:nvSpPr>
        <p:spPr>
          <a:xfrm>
            <a:off x="925264" y="4566513"/>
            <a:ext cx="5710926" cy="128998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Enclosed</a:t>
            </a:r>
            <a:r>
              <a:rPr lang="cs-CZ" sz="1600" dirty="0"/>
              <a:t> </a:t>
            </a:r>
            <a:r>
              <a:rPr lang="cs-CZ" sz="1600" dirty="0" err="1"/>
              <a:t>neural</a:t>
            </a:r>
            <a:r>
              <a:rPr lang="cs-CZ" sz="1600" dirty="0"/>
              <a:t> tube </a:t>
            </a:r>
            <a:r>
              <a:rPr lang="cs-CZ" sz="1600" dirty="0" err="1"/>
              <a:t>divided</a:t>
            </a:r>
            <a:r>
              <a:rPr lang="cs-CZ" sz="1600" dirty="0"/>
              <a:t> </a:t>
            </a:r>
            <a:r>
              <a:rPr lang="cs-CZ" sz="1600" dirty="0" err="1"/>
              <a:t>along</a:t>
            </a:r>
            <a:r>
              <a:rPr lang="cs-CZ" sz="1600" dirty="0"/>
              <a:t> </a:t>
            </a:r>
            <a:r>
              <a:rPr lang="cs-CZ" sz="1600" dirty="0" err="1"/>
              <a:t>dorsoventral</a:t>
            </a:r>
            <a:r>
              <a:rPr lang="cs-CZ" sz="1600" dirty="0"/>
              <a:t> axis:</a:t>
            </a:r>
          </a:p>
          <a:p>
            <a:pPr lvl="1">
              <a:buSzPct val="50000"/>
              <a:buFont typeface="Courier New" panose="02070309020205020404" pitchFamily="49" charset="0"/>
              <a:buChar char="o"/>
            </a:pPr>
            <a:r>
              <a:rPr lang="cs-CZ" sz="1000" b="1" dirty="0" err="1"/>
              <a:t>Ventral</a:t>
            </a:r>
            <a:r>
              <a:rPr lang="cs-CZ" sz="1000" b="1" dirty="0"/>
              <a:t> – </a:t>
            </a:r>
            <a:r>
              <a:rPr lang="cs-CZ" sz="1000" b="1" dirty="0" err="1"/>
              <a:t>floor</a:t>
            </a:r>
            <a:r>
              <a:rPr lang="cs-CZ" sz="1000" b="1" dirty="0"/>
              <a:t> plate, </a:t>
            </a:r>
            <a:r>
              <a:rPr lang="cs-CZ" sz="1000" dirty="0" err="1"/>
              <a:t>development</a:t>
            </a:r>
            <a:r>
              <a:rPr lang="cs-CZ" sz="1000" dirty="0"/>
              <a:t> </a:t>
            </a:r>
            <a:r>
              <a:rPr lang="cs-CZ" sz="1000" dirty="0" err="1"/>
              <a:t>influenced</a:t>
            </a:r>
            <a:r>
              <a:rPr lang="cs-CZ" sz="1000" dirty="0"/>
              <a:t> by </a:t>
            </a:r>
            <a:r>
              <a:rPr lang="cs-CZ" sz="1000" dirty="0" err="1"/>
              <a:t>notochord</a:t>
            </a:r>
            <a:endParaRPr lang="cs-CZ" sz="1000" dirty="0"/>
          </a:p>
          <a:p>
            <a:pPr lvl="1">
              <a:buSzPct val="50000"/>
              <a:buFont typeface="Courier New" panose="02070309020205020404" pitchFamily="49" charset="0"/>
              <a:buChar char="o"/>
            </a:pPr>
            <a:r>
              <a:rPr lang="cs-CZ" sz="1000" b="1" dirty="0" err="1"/>
              <a:t>ventrolateral</a:t>
            </a:r>
            <a:r>
              <a:rPr lang="cs-CZ" sz="1000" dirty="0"/>
              <a:t> – </a:t>
            </a:r>
            <a:r>
              <a:rPr lang="cs-CZ" sz="1000" b="1" dirty="0" err="1"/>
              <a:t>basal</a:t>
            </a:r>
            <a:r>
              <a:rPr lang="cs-CZ" sz="1000" b="1" dirty="0"/>
              <a:t> lamina/plate – motor </a:t>
            </a:r>
            <a:r>
              <a:rPr lang="cs-CZ" sz="1000" b="1" dirty="0" err="1"/>
              <a:t>neurons</a:t>
            </a:r>
            <a:endParaRPr lang="cs-CZ" sz="1000" b="1" dirty="0"/>
          </a:p>
          <a:p>
            <a:pPr lvl="1">
              <a:buSzPct val="50000"/>
              <a:buFont typeface="Courier New" panose="02070309020205020404" pitchFamily="49" charset="0"/>
              <a:buChar char="o"/>
            </a:pPr>
            <a:r>
              <a:rPr lang="cs-CZ" sz="1000" b="1" dirty="0" err="1"/>
              <a:t>dorsolateral</a:t>
            </a:r>
            <a:r>
              <a:rPr lang="cs-CZ" sz="1000" dirty="0"/>
              <a:t> – </a:t>
            </a:r>
            <a:r>
              <a:rPr lang="cs-CZ" sz="1000" b="1" dirty="0" err="1"/>
              <a:t>alar</a:t>
            </a:r>
            <a:r>
              <a:rPr lang="cs-CZ" sz="1000" b="1" dirty="0"/>
              <a:t> lamina/plate – sensory </a:t>
            </a:r>
            <a:r>
              <a:rPr lang="cs-CZ" sz="1000" b="1" dirty="0" err="1"/>
              <a:t>neurons</a:t>
            </a:r>
            <a:endParaRPr lang="cs-CZ" sz="1000" b="1" dirty="0"/>
          </a:p>
          <a:p>
            <a:pPr lvl="1">
              <a:buSzPct val="50000"/>
              <a:buFont typeface="Courier New" panose="02070309020205020404" pitchFamily="49" charset="0"/>
              <a:buChar char="o"/>
            </a:pPr>
            <a:r>
              <a:rPr lang="cs-CZ" sz="1000" b="1" dirty="0" err="1"/>
              <a:t>dorsal</a:t>
            </a:r>
            <a:r>
              <a:rPr lang="cs-CZ" sz="1000" b="1" dirty="0"/>
              <a:t> – </a:t>
            </a:r>
            <a:r>
              <a:rPr lang="cs-CZ" sz="1000" b="1" dirty="0" err="1"/>
              <a:t>roof</a:t>
            </a:r>
            <a:r>
              <a:rPr lang="cs-CZ" sz="1000" b="1" dirty="0"/>
              <a:t> plate, </a:t>
            </a:r>
            <a:r>
              <a:rPr lang="cs-CZ" sz="1000" dirty="0" err="1"/>
              <a:t>development</a:t>
            </a:r>
            <a:r>
              <a:rPr lang="cs-CZ" sz="1000" dirty="0"/>
              <a:t> </a:t>
            </a:r>
            <a:r>
              <a:rPr lang="cs-CZ" sz="1000" dirty="0" err="1"/>
              <a:t>influenced</a:t>
            </a:r>
            <a:r>
              <a:rPr lang="cs-CZ" sz="1000" dirty="0"/>
              <a:t> by </a:t>
            </a:r>
            <a:r>
              <a:rPr lang="cs-CZ" sz="1000" dirty="0" err="1"/>
              <a:t>surface</a:t>
            </a:r>
            <a:r>
              <a:rPr lang="cs-CZ" sz="1000" dirty="0"/>
              <a:t> </a:t>
            </a:r>
            <a:r>
              <a:rPr lang="cs-CZ" sz="1000" dirty="0" err="1"/>
              <a:t>ectoderm</a:t>
            </a:r>
            <a:r>
              <a:rPr lang="cs-CZ" sz="1000" dirty="0"/>
              <a:t> (epidermis)</a:t>
            </a:r>
          </a:p>
          <a:p>
            <a:pPr lvl="1">
              <a:buSzPct val="50000"/>
              <a:buFont typeface="Courier New" panose="02070309020205020404" pitchFamily="49" charset="0"/>
              <a:buChar char="o"/>
            </a:pPr>
            <a:r>
              <a:rPr lang="cs-CZ" sz="1000" b="1" dirty="0" err="1"/>
              <a:t>Sulcus</a:t>
            </a:r>
            <a:r>
              <a:rPr lang="cs-CZ" sz="1000" b="1" dirty="0"/>
              <a:t> </a:t>
            </a:r>
            <a:r>
              <a:rPr lang="cs-CZ" sz="1000" b="1" dirty="0" err="1"/>
              <a:t>limitans</a:t>
            </a:r>
            <a:r>
              <a:rPr lang="cs-CZ" sz="1000" dirty="0"/>
              <a:t> – </a:t>
            </a:r>
            <a:r>
              <a:rPr lang="cs-CZ" sz="1000" dirty="0" err="1"/>
              <a:t>divide</a:t>
            </a:r>
            <a:r>
              <a:rPr lang="cs-CZ" sz="1000" dirty="0"/>
              <a:t> </a:t>
            </a:r>
            <a:r>
              <a:rPr lang="cs-CZ" sz="1000" dirty="0" err="1"/>
              <a:t>basal</a:t>
            </a:r>
            <a:r>
              <a:rPr lang="cs-CZ" sz="1000" dirty="0"/>
              <a:t> and </a:t>
            </a:r>
            <a:r>
              <a:rPr lang="cs-CZ" sz="1000" dirty="0" err="1"/>
              <a:t>alar</a:t>
            </a:r>
            <a:r>
              <a:rPr lang="cs-CZ" sz="1000" dirty="0"/>
              <a:t> lamina</a:t>
            </a:r>
          </a:p>
        </p:txBody>
      </p:sp>
      <p:sp>
        <p:nvSpPr>
          <p:cNvPr id="12" name="TextovéPole 11"/>
          <p:cNvSpPr txBox="1"/>
          <p:nvPr/>
        </p:nvSpPr>
        <p:spPr>
          <a:xfrm>
            <a:off x="9768690" y="6108294"/>
            <a:ext cx="2263366" cy="246221"/>
          </a:xfrm>
          <a:prstGeom prst="rect">
            <a:avLst/>
          </a:prstGeom>
          <a:noFill/>
        </p:spPr>
        <p:txBody>
          <a:bodyPr wrap="square" rtlCol="0">
            <a:spAutoFit/>
          </a:bodyPr>
          <a:lstStyle/>
          <a:p>
            <a:pPr algn="ctr"/>
            <a:r>
              <a:rPr lang="cs-CZ" sz="1000" dirty="0"/>
              <a:t>O</a:t>
            </a:r>
            <a:r>
              <a:rPr lang="en-US" sz="1000" dirty="0"/>
              <a:t>`</a:t>
            </a:r>
            <a:r>
              <a:rPr lang="cs-CZ" sz="1000" dirty="0"/>
              <a:t>Kane and </a:t>
            </a:r>
            <a:r>
              <a:rPr lang="cs-CZ" sz="1000" dirty="0" err="1"/>
              <a:t>Begg</a:t>
            </a:r>
            <a:r>
              <a:rPr lang="cs-CZ" sz="1000" dirty="0"/>
              <a:t>. </a:t>
            </a:r>
            <a:r>
              <a:rPr lang="cs-CZ" sz="1000" dirty="0" err="1"/>
              <a:t>Clinical</a:t>
            </a:r>
            <a:r>
              <a:rPr lang="cs-CZ" sz="1000" dirty="0"/>
              <a:t> Embryology</a:t>
            </a:r>
          </a:p>
        </p:txBody>
      </p:sp>
      <p:grpSp>
        <p:nvGrpSpPr>
          <p:cNvPr id="19" name="Skupina 18"/>
          <p:cNvGrpSpPr/>
          <p:nvPr/>
        </p:nvGrpSpPr>
        <p:grpSpPr>
          <a:xfrm>
            <a:off x="6746233" y="4271918"/>
            <a:ext cx="5110036" cy="1846304"/>
            <a:chOff x="6756393" y="4180478"/>
            <a:chExt cx="5110036" cy="1846304"/>
          </a:xfrm>
        </p:grpSpPr>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61845" y="4261990"/>
              <a:ext cx="4675632" cy="1764792"/>
            </a:xfrm>
            <a:prstGeom prst="rect">
              <a:avLst/>
            </a:prstGeom>
          </p:spPr>
        </p:pic>
        <p:sp>
          <p:nvSpPr>
            <p:cNvPr id="13" name="TextovéPole 12"/>
            <p:cNvSpPr txBox="1"/>
            <p:nvPr/>
          </p:nvSpPr>
          <p:spPr>
            <a:xfrm>
              <a:off x="6756393" y="4180478"/>
              <a:ext cx="610903" cy="369332"/>
            </a:xfrm>
            <a:prstGeom prst="rect">
              <a:avLst/>
            </a:prstGeom>
            <a:solidFill>
              <a:schemeClr val="bg1"/>
            </a:solidFill>
          </p:spPr>
          <p:txBody>
            <a:bodyPr wrap="square" rtlCol="0">
              <a:spAutoFit/>
            </a:bodyPr>
            <a:lstStyle/>
            <a:p>
              <a:pPr algn="ctr"/>
              <a:r>
                <a:rPr lang="cs-CZ" sz="900" b="1" dirty="0" err="1"/>
                <a:t>Spinal</a:t>
              </a:r>
              <a:r>
                <a:rPr lang="cs-CZ" sz="900" b="1" dirty="0"/>
                <a:t> </a:t>
              </a:r>
              <a:r>
                <a:rPr lang="cs-CZ" sz="900" b="1" dirty="0" err="1"/>
                <a:t>cord</a:t>
              </a:r>
              <a:endParaRPr lang="cs-CZ" sz="900" b="1" dirty="0"/>
            </a:p>
          </p:txBody>
        </p:sp>
        <p:sp>
          <p:nvSpPr>
            <p:cNvPr id="14" name="TextovéPole 13"/>
            <p:cNvSpPr txBox="1"/>
            <p:nvPr/>
          </p:nvSpPr>
          <p:spPr>
            <a:xfrm>
              <a:off x="11255526" y="4180478"/>
              <a:ext cx="610903" cy="230832"/>
            </a:xfrm>
            <a:prstGeom prst="rect">
              <a:avLst/>
            </a:prstGeom>
            <a:solidFill>
              <a:schemeClr val="bg1"/>
            </a:solidFill>
          </p:spPr>
          <p:txBody>
            <a:bodyPr wrap="square" rtlCol="0">
              <a:spAutoFit/>
            </a:bodyPr>
            <a:lstStyle/>
            <a:p>
              <a:pPr algn="ctr"/>
              <a:r>
                <a:rPr lang="cs-CZ" sz="900" b="1" dirty="0"/>
                <a:t>brain</a:t>
              </a:r>
            </a:p>
          </p:txBody>
        </p:sp>
      </p:grpSp>
      <p:grpSp>
        <p:nvGrpSpPr>
          <p:cNvPr id="24" name="Skupina 23">
            <a:extLst>
              <a:ext uri="{FF2B5EF4-FFF2-40B4-BE49-F238E27FC236}">
                <a16:creationId xmlns:a16="http://schemas.microsoft.com/office/drawing/2014/main" id="{8A354D25-FE98-4304-887C-BE10742F36C9}"/>
              </a:ext>
            </a:extLst>
          </p:cNvPr>
          <p:cNvGrpSpPr/>
          <p:nvPr/>
        </p:nvGrpSpPr>
        <p:grpSpPr>
          <a:xfrm>
            <a:off x="6767566" y="1766065"/>
            <a:ext cx="5324204" cy="2490857"/>
            <a:chOff x="6767566" y="1766065"/>
            <a:chExt cx="5324204" cy="2490857"/>
          </a:xfrm>
        </p:grpSpPr>
        <p:grpSp>
          <p:nvGrpSpPr>
            <p:cNvPr id="21" name="Skupina 20">
              <a:extLst>
                <a:ext uri="{FF2B5EF4-FFF2-40B4-BE49-F238E27FC236}">
                  <a16:creationId xmlns:a16="http://schemas.microsoft.com/office/drawing/2014/main" id="{16C22EE2-BBD4-44EE-896C-322E90898576}"/>
                </a:ext>
              </a:extLst>
            </p:cNvPr>
            <p:cNvGrpSpPr/>
            <p:nvPr/>
          </p:nvGrpSpPr>
          <p:grpSpPr>
            <a:xfrm>
              <a:off x="6767566" y="1910080"/>
              <a:ext cx="4929271" cy="2217537"/>
              <a:chOff x="6808206" y="1798320"/>
              <a:chExt cx="4929271" cy="2217537"/>
            </a:xfrm>
          </p:grpSpPr>
          <p:pic>
            <p:nvPicPr>
              <p:cNvPr id="10" name="Obrázek 9"/>
              <p:cNvPicPr>
                <a:picLocks noChangeAspect="1"/>
              </p:cNvPicPr>
              <p:nvPr/>
            </p:nvPicPr>
            <p:blipFill rotWithShape="1">
              <a:blip r:embed="rId3">
                <a:extLst>
                  <a:ext uri="{28A0092B-C50C-407E-A947-70E740481C1C}">
                    <a14:useLocalDpi xmlns:a14="http://schemas.microsoft.com/office/drawing/2010/main" val="0"/>
                  </a:ext>
                </a:extLst>
              </a:blip>
              <a:srcRect l="891" t="5953" b="5593"/>
              <a:stretch/>
            </p:blipFill>
            <p:spPr>
              <a:xfrm>
                <a:off x="6808206" y="1807540"/>
                <a:ext cx="4929271" cy="2155682"/>
              </a:xfrm>
              <a:prstGeom prst="rect">
                <a:avLst/>
              </a:prstGeom>
            </p:spPr>
          </p:pic>
          <p:sp>
            <p:nvSpPr>
              <p:cNvPr id="11" name="Obdélník 10">
                <a:extLst>
                  <a:ext uri="{FF2B5EF4-FFF2-40B4-BE49-F238E27FC236}">
                    <a16:creationId xmlns:a16="http://schemas.microsoft.com/office/drawing/2014/main" id="{D7D743D1-2FA3-4FEB-93AE-CE41AE894252}"/>
                  </a:ext>
                </a:extLst>
              </p:cNvPr>
              <p:cNvSpPr/>
              <p:nvPr/>
            </p:nvSpPr>
            <p:spPr>
              <a:xfrm>
                <a:off x="9910618" y="1798320"/>
                <a:ext cx="716742" cy="3268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bdélník 19">
                <a:extLst>
                  <a:ext uri="{FF2B5EF4-FFF2-40B4-BE49-F238E27FC236}">
                    <a16:creationId xmlns:a16="http://schemas.microsoft.com/office/drawing/2014/main" id="{CE70C13E-8DDB-4A2B-A836-72BFAE824EE3}"/>
                  </a:ext>
                </a:extLst>
              </p:cNvPr>
              <p:cNvSpPr/>
              <p:nvPr/>
            </p:nvSpPr>
            <p:spPr>
              <a:xfrm>
                <a:off x="9981738" y="3689022"/>
                <a:ext cx="716742" cy="3268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ovéPole 21">
              <a:extLst>
                <a:ext uri="{FF2B5EF4-FFF2-40B4-BE49-F238E27FC236}">
                  <a16:creationId xmlns:a16="http://schemas.microsoft.com/office/drawing/2014/main" id="{C6484C5C-9D08-40EC-A615-B5119700F72E}"/>
                </a:ext>
              </a:extLst>
            </p:cNvPr>
            <p:cNvSpPr txBox="1"/>
            <p:nvPr/>
          </p:nvSpPr>
          <p:spPr>
            <a:xfrm>
              <a:off x="10801450" y="1766065"/>
              <a:ext cx="1290320" cy="261610"/>
            </a:xfrm>
            <a:prstGeom prst="rect">
              <a:avLst/>
            </a:prstGeom>
            <a:solidFill>
              <a:schemeClr val="bg1"/>
            </a:solidFill>
            <a:ln w="19050">
              <a:solidFill>
                <a:srgbClr val="7030A0"/>
              </a:solidFill>
            </a:ln>
          </p:spPr>
          <p:txBody>
            <a:bodyPr wrap="square" rtlCol="0">
              <a:spAutoFit/>
            </a:bodyPr>
            <a:lstStyle/>
            <a:p>
              <a:pPr algn="ctr"/>
              <a:r>
                <a:rPr lang="cs-CZ" sz="1100" dirty="0" err="1"/>
                <a:t>Cranial</a:t>
              </a:r>
              <a:r>
                <a:rPr lang="cs-CZ" sz="1100" dirty="0"/>
                <a:t> </a:t>
              </a:r>
              <a:r>
                <a:rPr lang="cs-CZ" sz="1100" dirty="0" err="1"/>
                <a:t>neuropore</a:t>
              </a:r>
              <a:endParaRPr lang="en-US" sz="1100" dirty="0"/>
            </a:p>
          </p:txBody>
        </p:sp>
        <p:sp>
          <p:nvSpPr>
            <p:cNvPr id="23" name="TextovéPole 22">
              <a:extLst>
                <a:ext uri="{FF2B5EF4-FFF2-40B4-BE49-F238E27FC236}">
                  <a16:creationId xmlns:a16="http://schemas.microsoft.com/office/drawing/2014/main" id="{E8B602F6-3F82-42E0-AF17-4CE333C3C8E8}"/>
                </a:ext>
              </a:extLst>
            </p:cNvPr>
            <p:cNvSpPr txBox="1"/>
            <p:nvPr/>
          </p:nvSpPr>
          <p:spPr>
            <a:xfrm>
              <a:off x="11082874" y="3826035"/>
              <a:ext cx="811430" cy="430887"/>
            </a:xfrm>
            <a:prstGeom prst="rect">
              <a:avLst/>
            </a:prstGeom>
            <a:solidFill>
              <a:schemeClr val="bg1"/>
            </a:solidFill>
            <a:ln w="19050">
              <a:solidFill>
                <a:srgbClr val="7030A0"/>
              </a:solidFill>
            </a:ln>
          </p:spPr>
          <p:txBody>
            <a:bodyPr wrap="square" rtlCol="0">
              <a:spAutoFit/>
            </a:bodyPr>
            <a:lstStyle/>
            <a:p>
              <a:pPr algn="ctr"/>
              <a:r>
                <a:rPr lang="cs-CZ" sz="1100" dirty="0" err="1"/>
                <a:t>Caudal</a:t>
              </a:r>
              <a:r>
                <a:rPr lang="cs-CZ" sz="1100" dirty="0"/>
                <a:t> </a:t>
              </a:r>
              <a:r>
                <a:rPr lang="cs-CZ" sz="1100" dirty="0" err="1"/>
                <a:t>neuropore</a:t>
              </a:r>
              <a:endParaRPr lang="en-US" sz="1100" dirty="0"/>
            </a:p>
          </p:txBody>
        </p:sp>
      </p:grpSp>
    </p:spTree>
    <p:extLst>
      <p:ext uri="{BB962C8B-B14F-4D97-AF65-F5344CB8AC3E}">
        <p14:creationId xmlns:p14="http://schemas.microsoft.com/office/powerpoint/2010/main" val="215721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61565" y="1961552"/>
            <a:ext cx="9070848" cy="2587752"/>
          </a:xfrm>
        </p:spPr>
        <p:txBody>
          <a:bodyPr/>
          <a:lstStyle/>
          <a:p>
            <a:r>
              <a:rPr lang="cs-CZ" dirty="0" err="1" smtClean="0"/>
              <a:t>NoSE</a:t>
            </a:r>
            <a:endParaRPr lang="cs-CZ" dirty="0"/>
          </a:p>
        </p:txBody>
      </p:sp>
      <p:sp>
        <p:nvSpPr>
          <p:cNvPr id="3" name="Zástupný symbol pro text 2"/>
          <p:cNvSpPr>
            <a:spLocks noGrp="1"/>
          </p:cNvSpPr>
          <p:nvPr>
            <p:ph type="body" idx="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60</a:t>
            </a:fld>
            <a:endParaRPr lang="cs-CZ"/>
          </a:p>
        </p:txBody>
      </p:sp>
      <p:pic>
        <p:nvPicPr>
          <p:cNvPr id="8194" name="Picture 2" descr="Topic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16212" y="2058166"/>
            <a:ext cx="3830592" cy="2562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6891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délník 15"/>
          <p:cNvSpPr/>
          <p:nvPr/>
        </p:nvSpPr>
        <p:spPr>
          <a:xfrm>
            <a:off x="6453051" y="1759131"/>
            <a:ext cx="4963886" cy="4323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a:extLst>
              <a:ext uri="{FF2B5EF4-FFF2-40B4-BE49-F238E27FC236}">
                <a16:creationId xmlns:a16="http://schemas.microsoft.com/office/drawing/2014/main" id="{03502B43-60E0-4A45-A622-7EF30B133B60}"/>
              </a:ext>
            </a:extLst>
          </p:cNvPr>
          <p:cNvSpPr>
            <a:spLocks noGrp="1"/>
          </p:cNvSpPr>
          <p:nvPr>
            <p:ph type="title"/>
          </p:nvPr>
        </p:nvSpPr>
        <p:spPr/>
        <p:txBody>
          <a:bodyPr/>
          <a:lstStyle/>
          <a:p>
            <a:r>
              <a:rPr lang="cs-CZ" dirty="0" err="1" smtClean="0"/>
              <a:t>Development</a:t>
            </a:r>
            <a:r>
              <a:rPr lang="cs-CZ" dirty="0" smtClean="0"/>
              <a:t> </a:t>
            </a:r>
            <a:r>
              <a:rPr lang="cs-CZ" dirty="0" err="1" smtClean="0"/>
              <a:t>of</a:t>
            </a:r>
            <a:r>
              <a:rPr lang="cs-CZ" dirty="0" smtClean="0"/>
              <a:t> </a:t>
            </a:r>
            <a:r>
              <a:rPr lang="cs-CZ" dirty="0" err="1" smtClean="0"/>
              <a:t>nasal</a:t>
            </a:r>
            <a:r>
              <a:rPr lang="cs-CZ" dirty="0" smtClean="0"/>
              <a:t> </a:t>
            </a:r>
            <a:r>
              <a:rPr lang="cs-CZ" dirty="0" err="1" smtClean="0"/>
              <a:t>cavity</a:t>
            </a:r>
            <a:endParaRPr lang="en-US" dirty="0"/>
          </a:p>
        </p:txBody>
      </p:sp>
      <p:sp>
        <p:nvSpPr>
          <p:cNvPr id="5" name="Zástupný symbol pro číslo snímku 4">
            <a:extLst>
              <a:ext uri="{FF2B5EF4-FFF2-40B4-BE49-F238E27FC236}">
                <a16:creationId xmlns:a16="http://schemas.microsoft.com/office/drawing/2014/main" id="{B61B9C28-6BE6-4FA2-BA1C-743A3389D170}"/>
              </a:ext>
            </a:extLst>
          </p:cNvPr>
          <p:cNvSpPr>
            <a:spLocks noGrp="1"/>
          </p:cNvSpPr>
          <p:nvPr>
            <p:ph type="sldNum" sz="quarter" idx="12"/>
          </p:nvPr>
        </p:nvSpPr>
        <p:spPr/>
        <p:txBody>
          <a:bodyPr/>
          <a:lstStyle/>
          <a:p>
            <a:fld id="{452BC3EA-E2EC-40AA-BF67-C4C476FA0C99}" type="slidenum">
              <a:rPr lang="cs-CZ" smtClean="0"/>
              <a:t>61</a:t>
            </a:fld>
            <a:endParaRPr lang="cs-CZ"/>
          </a:p>
        </p:txBody>
      </p:sp>
      <p:sp>
        <p:nvSpPr>
          <p:cNvPr id="6" name="Zástupný obsah 2">
            <a:extLst>
              <a:ext uri="{FF2B5EF4-FFF2-40B4-BE49-F238E27FC236}">
                <a16:creationId xmlns:a16="http://schemas.microsoft.com/office/drawing/2014/main" id="{D693BD60-0BA7-4E91-B0B7-F92787896D8A}"/>
              </a:ext>
            </a:extLst>
          </p:cNvPr>
          <p:cNvSpPr txBox="1">
            <a:spLocks/>
          </p:cNvSpPr>
          <p:nvPr/>
        </p:nvSpPr>
        <p:spPr>
          <a:xfrm>
            <a:off x="1097279" y="1886997"/>
            <a:ext cx="5236845" cy="80594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dirty="0" err="1"/>
              <a:t>f</a:t>
            </a:r>
            <a:r>
              <a:rPr lang="cs-CZ" sz="1800" dirty="0" err="1" smtClean="0"/>
              <a:t>ormation</a:t>
            </a:r>
            <a:r>
              <a:rPr lang="cs-CZ" sz="1800" dirty="0" smtClean="0"/>
              <a:t> </a:t>
            </a:r>
            <a:r>
              <a:rPr lang="cs-CZ" sz="1800" dirty="0" err="1" smtClean="0"/>
              <a:t>of</a:t>
            </a:r>
            <a:r>
              <a:rPr lang="cs-CZ" sz="1800" dirty="0" smtClean="0"/>
              <a:t> </a:t>
            </a:r>
            <a:r>
              <a:rPr lang="cs-CZ" sz="1800" b="1" dirty="0" err="1" smtClean="0"/>
              <a:t>nasal</a:t>
            </a:r>
            <a:r>
              <a:rPr lang="cs-CZ" sz="1800" b="1" dirty="0" smtClean="0"/>
              <a:t> </a:t>
            </a:r>
            <a:r>
              <a:rPr lang="cs-CZ" sz="1800" b="1" dirty="0" err="1" smtClean="0"/>
              <a:t>placodes</a:t>
            </a:r>
            <a:r>
              <a:rPr lang="cs-CZ" sz="1800" dirty="0" smtClean="0"/>
              <a:t> </a:t>
            </a:r>
            <a:r>
              <a:rPr lang="cs-CZ" sz="1800" dirty="0"/>
              <a:t>– </a:t>
            </a:r>
            <a:r>
              <a:rPr lang="cs-CZ" sz="1800" b="1" dirty="0" err="1" smtClean="0"/>
              <a:t>ectodermal</a:t>
            </a:r>
            <a:r>
              <a:rPr lang="cs-CZ" sz="1800" b="1" dirty="0" smtClean="0"/>
              <a:t> </a:t>
            </a:r>
            <a:r>
              <a:rPr lang="cs-CZ" sz="1800" b="1" dirty="0" err="1" smtClean="0"/>
              <a:t>thickening</a:t>
            </a:r>
            <a:r>
              <a:rPr lang="cs-CZ" sz="1800" dirty="0" smtClean="0"/>
              <a:t>, </a:t>
            </a:r>
            <a:r>
              <a:rPr lang="cs-CZ" sz="1800" dirty="0" err="1" smtClean="0"/>
              <a:t>epithelium</a:t>
            </a:r>
            <a:r>
              <a:rPr lang="cs-CZ" sz="1800" dirty="0" smtClean="0"/>
              <a:t> </a:t>
            </a:r>
            <a:r>
              <a:rPr lang="cs-CZ" sz="1800" dirty="0" err="1" smtClean="0"/>
              <a:t>growth</a:t>
            </a:r>
            <a:r>
              <a:rPr lang="cs-CZ" sz="1800" dirty="0" smtClean="0"/>
              <a:t> and </a:t>
            </a:r>
            <a:r>
              <a:rPr lang="cs-CZ" sz="1800" dirty="0" err="1" smtClean="0"/>
              <a:t>mesenchymal</a:t>
            </a:r>
            <a:r>
              <a:rPr lang="cs-CZ" sz="1800" dirty="0" smtClean="0"/>
              <a:t> </a:t>
            </a:r>
            <a:r>
              <a:rPr lang="cs-CZ" sz="1800" dirty="0" err="1" smtClean="0"/>
              <a:t>proliferation</a:t>
            </a:r>
            <a:r>
              <a:rPr lang="cs-CZ" sz="1800" dirty="0" smtClean="0"/>
              <a:t> </a:t>
            </a:r>
            <a:r>
              <a:rPr lang="cs-CZ" sz="1800" dirty="0" err="1" smtClean="0"/>
              <a:t>around</a:t>
            </a:r>
            <a:r>
              <a:rPr lang="cs-CZ" sz="1800" dirty="0" smtClean="0"/>
              <a:t> </a:t>
            </a:r>
            <a:r>
              <a:rPr lang="cs-CZ" sz="1800" dirty="0" err="1" smtClean="0"/>
              <a:t>placodes</a:t>
            </a:r>
            <a:endParaRPr lang="cs-CZ" sz="1800" b="1" dirty="0"/>
          </a:p>
        </p:txBody>
      </p:sp>
      <p:sp>
        <p:nvSpPr>
          <p:cNvPr id="9" name="Zástupný obsah 2">
            <a:extLst>
              <a:ext uri="{FF2B5EF4-FFF2-40B4-BE49-F238E27FC236}">
                <a16:creationId xmlns:a16="http://schemas.microsoft.com/office/drawing/2014/main" id="{EEF11E50-75E0-4908-8BD5-4BDACD5EB2D7}"/>
              </a:ext>
            </a:extLst>
          </p:cNvPr>
          <p:cNvSpPr txBox="1">
            <a:spLocks/>
          </p:cNvSpPr>
          <p:nvPr/>
        </p:nvSpPr>
        <p:spPr>
          <a:xfrm>
            <a:off x="1097279" y="2804622"/>
            <a:ext cx="5236845" cy="89733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dirty="0" err="1" smtClean="0"/>
              <a:t>Placode</a:t>
            </a:r>
            <a:r>
              <a:rPr lang="cs-CZ" sz="1800" b="1" dirty="0" smtClean="0"/>
              <a:t> </a:t>
            </a:r>
            <a:r>
              <a:rPr lang="cs-CZ" sz="1800" b="1" dirty="0" err="1" smtClean="0"/>
              <a:t>deepening</a:t>
            </a:r>
            <a:r>
              <a:rPr lang="cs-CZ" sz="1800" dirty="0" smtClean="0"/>
              <a:t> </a:t>
            </a:r>
            <a:r>
              <a:rPr lang="cs-CZ" sz="1800" dirty="0"/>
              <a:t>– </a:t>
            </a:r>
            <a:r>
              <a:rPr lang="cs-CZ" sz="1800" dirty="0" err="1" smtClean="0"/>
              <a:t>formation</a:t>
            </a:r>
            <a:r>
              <a:rPr lang="cs-CZ" sz="1800" dirty="0" smtClean="0"/>
              <a:t> </a:t>
            </a:r>
            <a:r>
              <a:rPr lang="cs-CZ" sz="1800" dirty="0" err="1" smtClean="0"/>
              <a:t>of</a:t>
            </a:r>
            <a:r>
              <a:rPr lang="cs-CZ" sz="1800" dirty="0" smtClean="0"/>
              <a:t> </a:t>
            </a:r>
            <a:r>
              <a:rPr lang="cs-CZ" sz="1800" b="1" dirty="0" err="1" smtClean="0"/>
              <a:t>nasal</a:t>
            </a:r>
            <a:r>
              <a:rPr lang="cs-CZ" sz="1800" b="1" dirty="0" smtClean="0"/>
              <a:t> pit</a:t>
            </a:r>
            <a:r>
              <a:rPr lang="cs-CZ" sz="1800" dirty="0" smtClean="0"/>
              <a:t>, </a:t>
            </a:r>
            <a:r>
              <a:rPr lang="cs-CZ" sz="1800" b="1" dirty="0" smtClean="0"/>
              <a:t>lateral </a:t>
            </a:r>
            <a:r>
              <a:rPr lang="cs-CZ" sz="1800" b="1" dirty="0" err="1" smtClean="0"/>
              <a:t>nasal</a:t>
            </a:r>
            <a:r>
              <a:rPr lang="cs-CZ" sz="1800" b="1" dirty="0" smtClean="0"/>
              <a:t> </a:t>
            </a:r>
            <a:r>
              <a:rPr lang="cs-CZ" sz="1800" b="1" dirty="0" err="1" smtClean="0"/>
              <a:t>processes</a:t>
            </a:r>
            <a:r>
              <a:rPr lang="cs-CZ" sz="1800" dirty="0" smtClean="0"/>
              <a:t> on </a:t>
            </a:r>
            <a:r>
              <a:rPr lang="cs-CZ" sz="1800" dirty="0" err="1" smtClean="0"/>
              <a:t>sides</a:t>
            </a:r>
            <a:r>
              <a:rPr lang="cs-CZ" sz="1800" dirty="0" smtClean="0"/>
              <a:t>, </a:t>
            </a:r>
            <a:r>
              <a:rPr lang="cs-CZ" sz="1800" b="1" dirty="0" err="1" smtClean="0"/>
              <a:t>medial</a:t>
            </a:r>
            <a:r>
              <a:rPr lang="cs-CZ" sz="1800" b="1" dirty="0" smtClean="0"/>
              <a:t> </a:t>
            </a:r>
            <a:r>
              <a:rPr lang="cs-CZ" sz="1800" b="1" dirty="0" err="1" smtClean="0"/>
              <a:t>nasal</a:t>
            </a:r>
            <a:r>
              <a:rPr lang="cs-CZ" sz="1800" b="1" dirty="0" smtClean="0"/>
              <a:t> </a:t>
            </a:r>
            <a:r>
              <a:rPr lang="cs-CZ" sz="1800" b="1" dirty="0" err="1" smtClean="0"/>
              <a:t>processes</a:t>
            </a:r>
            <a:r>
              <a:rPr lang="cs-CZ" sz="1800" b="1" dirty="0" smtClean="0"/>
              <a:t> </a:t>
            </a:r>
            <a:r>
              <a:rPr lang="cs-CZ" sz="1800" dirty="0" smtClean="0"/>
              <a:t>are </a:t>
            </a:r>
            <a:r>
              <a:rPr lang="cs-CZ" sz="1800" dirty="0" err="1" smtClean="0"/>
              <a:t>formed</a:t>
            </a:r>
            <a:r>
              <a:rPr lang="cs-CZ" sz="1800" dirty="0" smtClean="0"/>
              <a:t> </a:t>
            </a:r>
            <a:r>
              <a:rPr lang="cs-CZ" sz="1800" b="1" dirty="0" err="1" smtClean="0"/>
              <a:t>later</a:t>
            </a:r>
            <a:endParaRPr lang="cs-CZ" sz="1800" b="1" dirty="0"/>
          </a:p>
        </p:txBody>
      </p:sp>
      <p:sp>
        <p:nvSpPr>
          <p:cNvPr id="10" name="Zástupný obsah 2">
            <a:extLst>
              <a:ext uri="{FF2B5EF4-FFF2-40B4-BE49-F238E27FC236}">
                <a16:creationId xmlns:a16="http://schemas.microsoft.com/office/drawing/2014/main" id="{312585E6-A5AB-4A40-BC09-DC54106A88DD}"/>
              </a:ext>
            </a:extLst>
          </p:cNvPr>
          <p:cNvSpPr txBox="1">
            <a:spLocks/>
          </p:cNvSpPr>
          <p:nvPr/>
        </p:nvSpPr>
        <p:spPr>
          <a:xfrm>
            <a:off x="1097279" y="3978289"/>
            <a:ext cx="5236845" cy="44712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dirty="0" err="1"/>
              <a:t>d</a:t>
            </a:r>
            <a:r>
              <a:rPr lang="cs-CZ" sz="1800" dirty="0" err="1" smtClean="0"/>
              <a:t>eepening</a:t>
            </a:r>
            <a:r>
              <a:rPr lang="cs-CZ" sz="1800" dirty="0" smtClean="0"/>
              <a:t> and </a:t>
            </a:r>
            <a:r>
              <a:rPr lang="cs-CZ" sz="1800" dirty="0" err="1" smtClean="0"/>
              <a:t>extension</a:t>
            </a:r>
            <a:r>
              <a:rPr lang="cs-CZ" sz="1800" dirty="0" smtClean="0"/>
              <a:t> </a:t>
            </a:r>
            <a:r>
              <a:rPr lang="cs-CZ" sz="1800" dirty="0" err="1" smtClean="0"/>
              <a:t>of</a:t>
            </a:r>
            <a:r>
              <a:rPr lang="cs-CZ" sz="1800" dirty="0" smtClean="0"/>
              <a:t> </a:t>
            </a:r>
            <a:r>
              <a:rPr lang="cs-CZ" sz="1800" dirty="0" err="1" smtClean="0"/>
              <a:t>nasal</a:t>
            </a:r>
            <a:r>
              <a:rPr lang="cs-CZ" sz="1800" dirty="0" smtClean="0"/>
              <a:t> pit </a:t>
            </a:r>
            <a:r>
              <a:rPr lang="cs-CZ" sz="1800" dirty="0"/>
              <a:t>– </a:t>
            </a:r>
            <a:r>
              <a:rPr lang="cs-CZ" sz="1800" b="1" dirty="0" err="1" smtClean="0"/>
              <a:t>nasal</a:t>
            </a:r>
            <a:r>
              <a:rPr lang="cs-CZ" sz="1800" b="1" dirty="0" smtClean="0"/>
              <a:t> </a:t>
            </a:r>
            <a:r>
              <a:rPr lang="cs-CZ" sz="1800" b="1" dirty="0" err="1" smtClean="0"/>
              <a:t>groove</a:t>
            </a:r>
            <a:endParaRPr lang="cs-CZ" sz="1800" b="1" dirty="0"/>
          </a:p>
        </p:txBody>
      </p:sp>
      <p:sp>
        <p:nvSpPr>
          <p:cNvPr id="11" name="Zástupný obsah 2">
            <a:extLst>
              <a:ext uri="{FF2B5EF4-FFF2-40B4-BE49-F238E27FC236}">
                <a16:creationId xmlns:a16="http://schemas.microsoft.com/office/drawing/2014/main" id="{EFB4BCDF-0A9A-4DAE-9732-13118461EBB8}"/>
              </a:ext>
            </a:extLst>
          </p:cNvPr>
          <p:cNvSpPr txBox="1">
            <a:spLocks/>
          </p:cNvSpPr>
          <p:nvPr/>
        </p:nvSpPr>
        <p:spPr>
          <a:xfrm>
            <a:off x="1097279" y="4955836"/>
            <a:ext cx="5236845" cy="74996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dirty="0" err="1"/>
              <a:t>d</a:t>
            </a:r>
            <a:r>
              <a:rPr lang="cs-CZ" sz="1800" dirty="0" err="1" smtClean="0"/>
              <a:t>eepening</a:t>
            </a:r>
            <a:r>
              <a:rPr lang="cs-CZ" sz="1800" dirty="0" smtClean="0"/>
              <a:t> </a:t>
            </a:r>
            <a:r>
              <a:rPr lang="cs-CZ" sz="1800" dirty="0" err="1" smtClean="0"/>
              <a:t>of</a:t>
            </a:r>
            <a:r>
              <a:rPr lang="cs-CZ" sz="1800" dirty="0" smtClean="0"/>
              <a:t> </a:t>
            </a:r>
            <a:r>
              <a:rPr lang="cs-CZ" sz="1800" dirty="0" err="1" smtClean="0"/>
              <a:t>nasal</a:t>
            </a:r>
            <a:r>
              <a:rPr lang="cs-CZ" sz="1800" dirty="0" smtClean="0"/>
              <a:t> </a:t>
            </a:r>
            <a:r>
              <a:rPr lang="cs-CZ" sz="1800" dirty="0" err="1" smtClean="0"/>
              <a:t>groove</a:t>
            </a:r>
            <a:r>
              <a:rPr lang="cs-CZ" sz="1800" dirty="0" smtClean="0"/>
              <a:t>, </a:t>
            </a:r>
            <a:r>
              <a:rPr lang="cs-CZ" sz="1800" dirty="0" err="1" smtClean="0"/>
              <a:t>approaching</a:t>
            </a:r>
            <a:r>
              <a:rPr lang="cs-CZ" sz="1800" dirty="0" smtClean="0"/>
              <a:t> </a:t>
            </a:r>
            <a:r>
              <a:rPr lang="cs-CZ" sz="1800" dirty="0" err="1" smtClean="0"/>
              <a:t>stomodeum</a:t>
            </a:r>
            <a:r>
              <a:rPr lang="cs-CZ" sz="1800" dirty="0" smtClean="0"/>
              <a:t> </a:t>
            </a:r>
            <a:r>
              <a:rPr lang="cs-CZ" sz="1800" dirty="0"/>
              <a:t>– </a:t>
            </a:r>
            <a:r>
              <a:rPr lang="cs-CZ" sz="1800" dirty="0" err="1" smtClean="0"/>
              <a:t>formation</a:t>
            </a:r>
            <a:r>
              <a:rPr lang="cs-CZ" sz="1800" dirty="0" smtClean="0"/>
              <a:t> </a:t>
            </a:r>
            <a:r>
              <a:rPr lang="cs-CZ" sz="1800" dirty="0" err="1" smtClean="0"/>
              <a:t>of</a:t>
            </a:r>
            <a:r>
              <a:rPr lang="cs-CZ" sz="1800" dirty="0" smtClean="0"/>
              <a:t> </a:t>
            </a:r>
            <a:r>
              <a:rPr lang="cs-CZ" sz="1800" b="1" dirty="0" err="1" smtClean="0"/>
              <a:t>nasal</a:t>
            </a:r>
            <a:r>
              <a:rPr lang="cs-CZ" sz="1800" b="1" dirty="0" smtClean="0"/>
              <a:t> </a:t>
            </a:r>
            <a:r>
              <a:rPr lang="cs-CZ" sz="1800" b="1" dirty="0" err="1" smtClean="0"/>
              <a:t>sac</a:t>
            </a:r>
            <a:endParaRPr lang="cs-CZ" sz="1800" b="1" dirty="0"/>
          </a:p>
        </p:txBody>
      </p:sp>
      <p:sp>
        <p:nvSpPr>
          <p:cNvPr id="14" name="TextovéPole 13">
            <a:extLst>
              <a:ext uri="{FF2B5EF4-FFF2-40B4-BE49-F238E27FC236}">
                <a16:creationId xmlns:a16="http://schemas.microsoft.com/office/drawing/2014/main" id="{36ED705D-F194-4278-8983-1AE6A5CE7ABF}"/>
              </a:ext>
            </a:extLst>
          </p:cNvPr>
          <p:cNvSpPr txBox="1"/>
          <p:nvPr/>
        </p:nvSpPr>
        <p:spPr>
          <a:xfrm>
            <a:off x="7111001" y="6065856"/>
            <a:ext cx="2958727"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err="1">
                <a:ln>
                  <a:noFill/>
                </a:ln>
                <a:solidFill>
                  <a:prstClr val="black"/>
                </a:solidFill>
                <a:effectLst/>
                <a:uLnTx/>
                <a:uFillTx/>
                <a:latin typeface="Calibri" panose="020F0502020204030204"/>
                <a:ea typeface="+mn-ea"/>
                <a:cs typeface="+mn-cs"/>
              </a:rPr>
              <a:t>Som</a:t>
            </a: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cs-CZ" sz="1050" b="0" i="0" u="none" strike="noStrike" kern="1200" cap="none" spc="0" normalizeH="0" baseline="0" noProof="0" dirty="0" err="1">
                <a:ln>
                  <a:noFill/>
                </a:ln>
                <a:solidFill>
                  <a:prstClr val="black"/>
                </a:solidFill>
                <a:effectLst/>
                <a:uLnTx/>
                <a:uFillTx/>
                <a:latin typeface="Calibri" panose="020F0502020204030204"/>
                <a:ea typeface="+mn-ea"/>
                <a:cs typeface="+mn-cs"/>
              </a:rPr>
              <a:t>Naidich</a:t>
            </a: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 2013. </a:t>
            </a:r>
            <a:r>
              <a:rPr kumimoji="0" lang="cs-CZ" sz="1050" b="0" i="0" u="none" strike="noStrike" kern="1200" cap="none" spc="0" normalizeH="0" baseline="0" noProof="0" dirty="0" err="1">
                <a:ln>
                  <a:noFill/>
                </a:ln>
                <a:solidFill>
                  <a:prstClr val="black"/>
                </a:solidFill>
                <a:effectLst/>
                <a:uLnTx/>
                <a:uFillTx/>
                <a:latin typeface="Calibri" panose="020F0502020204030204"/>
                <a:ea typeface="+mn-ea"/>
                <a:cs typeface="+mn-cs"/>
              </a:rPr>
              <a:t>Am</a:t>
            </a: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 J </a:t>
            </a:r>
            <a:r>
              <a:rPr kumimoji="0" lang="cs-CZ" sz="1050" b="0" i="0" u="none" strike="noStrike" kern="1200" cap="none" spc="0" normalizeH="0" baseline="0" noProof="0" dirty="0" err="1">
                <a:ln>
                  <a:noFill/>
                </a:ln>
                <a:solidFill>
                  <a:prstClr val="black"/>
                </a:solidFill>
                <a:effectLst/>
                <a:uLnTx/>
                <a:uFillTx/>
                <a:latin typeface="Calibri" panose="020F0502020204030204"/>
                <a:ea typeface="+mn-ea"/>
                <a:cs typeface="+mn-cs"/>
              </a:rPr>
              <a:t>Neurorad</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8" name="Skupina 17">
            <a:extLst>
              <a:ext uri="{FF2B5EF4-FFF2-40B4-BE49-F238E27FC236}">
                <a16:creationId xmlns:a16="http://schemas.microsoft.com/office/drawing/2014/main" id="{334CC367-8520-486C-B4FC-59AA2C209F4B}"/>
              </a:ext>
            </a:extLst>
          </p:cNvPr>
          <p:cNvGrpSpPr/>
          <p:nvPr/>
        </p:nvGrpSpPr>
        <p:grpSpPr>
          <a:xfrm>
            <a:off x="8539095" y="1974505"/>
            <a:ext cx="2716181" cy="1895856"/>
            <a:chOff x="8539095" y="1974505"/>
            <a:chExt cx="2716181" cy="1895856"/>
          </a:xfrm>
        </p:grpSpPr>
        <p:pic>
          <p:nvPicPr>
            <p:cNvPr id="12" name="Obrázek 11">
              <a:extLst>
                <a:ext uri="{FF2B5EF4-FFF2-40B4-BE49-F238E27FC236}">
                  <a16:creationId xmlns:a16="http://schemas.microsoft.com/office/drawing/2014/main" id="{67C7255E-066F-4B5D-AE46-BA326ACB4C3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2361"/>
            <a:stretch/>
          </p:blipFill>
          <p:spPr>
            <a:xfrm>
              <a:off x="9396689" y="1974505"/>
              <a:ext cx="1858587" cy="1895856"/>
            </a:xfrm>
            <a:prstGeom prst="rect">
              <a:avLst/>
            </a:prstGeom>
          </p:spPr>
        </p:pic>
        <p:sp>
          <p:nvSpPr>
            <p:cNvPr id="15" name="TextovéPole 14">
              <a:extLst>
                <a:ext uri="{FF2B5EF4-FFF2-40B4-BE49-F238E27FC236}">
                  <a16:creationId xmlns:a16="http://schemas.microsoft.com/office/drawing/2014/main" id="{074E26E1-5C82-4B47-B440-C2DD80E0C536}"/>
                </a:ext>
              </a:extLst>
            </p:cNvPr>
            <p:cNvSpPr txBox="1"/>
            <p:nvPr/>
          </p:nvSpPr>
          <p:spPr>
            <a:xfrm>
              <a:off x="8539095" y="2021364"/>
              <a:ext cx="827490" cy="369332"/>
            </a:xfrm>
            <a:prstGeom prst="rect">
              <a:avLst/>
            </a:prstGeom>
            <a:noFill/>
          </p:spPr>
          <p:txBody>
            <a:bodyPr wrap="square" rtlCol="0">
              <a:spAutoFit/>
            </a:bodyPr>
            <a:lstStyle/>
            <a:p>
              <a:pPr algn="ctr"/>
              <a:r>
                <a:rPr lang="cs-CZ" sz="900" b="1" dirty="0" err="1" smtClean="0"/>
                <a:t>Medial</a:t>
              </a:r>
              <a:r>
                <a:rPr lang="cs-CZ" sz="900" b="1" dirty="0" smtClean="0"/>
                <a:t> </a:t>
              </a:r>
              <a:r>
                <a:rPr lang="cs-CZ" sz="900" b="1" dirty="0" err="1" smtClean="0"/>
                <a:t>nasal</a:t>
              </a:r>
              <a:r>
                <a:rPr lang="cs-CZ" sz="900" b="1" dirty="0" smtClean="0"/>
                <a:t> </a:t>
              </a:r>
              <a:r>
                <a:rPr lang="cs-CZ" sz="900" b="1" dirty="0" err="1" smtClean="0"/>
                <a:t>processes</a:t>
              </a:r>
              <a:endParaRPr lang="en-US" sz="900" b="1" dirty="0"/>
            </a:p>
          </p:txBody>
        </p:sp>
      </p:grpSp>
      <p:grpSp>
        <p:nvGrpSpPr>
          <p:cNvPr id="7" name="Skupina 6">
            <a:extLst>
              <a:ext uri="{FF2B5EF4-FFF2-40B4-BE49-F238E27FC236}">
                <a16:creationId xmlns:a16="http://schemas.microsoft.com/office/drawing/2014/main" id="{4D9FCD6E-61F7-427A-948E-3422071F21F6}"/>
              </a:ext>
            </a:extLst>
          </p:cNvPr>
          <p:cNvGrpSpPr/>
          <p:nvPr/>
        </p:nvGrpSpPr>
        <p:grpSpPr>
          <a:xfrm>
            <a:off x="6519329" y="1974505"/>
            <a:ext cx="1989660" cy="1895856"/>
            <a:chOff x="6519329" y="1974505"/>
            <a:chExt cx="1989660" cy="1895856"/>
          </a:xfrm>
        </p:grpSpPr>
        <p:pic>
          <p:nvPicPr>
            <p:cNvPr id="8" name="Obrázek 7">
              <a:extLst>
                <a:ext uri="{FF2B5EF4-FFF2-40B4-BE49-F238E27FC236}">
                  <a16:creationId xmlns:a16="http://schemas.microsoft.com/office/drawing/2014/main" id="{F2463A4A-D161-4B89-B14A-EA7F5B2A1F0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0304"/>
            <a:stretch/>
          </p:blipFill>
          <p:spPr>
            <a:xfrm>
              <a:off x="6519329" y="1974505"/>
              <a:ext cx="1938871" cy="1895856"/>
            </a:xfrm>
            <a:prstGeom prst="rect">
              <a:avLst/>
            </a:prstGeom>
          </p:spPr>
        </p:pic>
        <p:sp>
          <p:nvSpPr>
            <p:cNvPr id="3" name="Obdélník 2">
              <a:extLst>
                <a:ext uri="{FF2B5EF4-FFF2-40B4-BE49-F238E27FC236}">
                  <a16:creationId xmlns:a16="http://schemas.microsoft.com/office/drawing/2014/main" id="{521FF9E5-6217-41C7-8B47-9833E9328FDC}"/>
                </a:ext>
              </a:extLst>
            </p:cNvPr>
            <p:cNvSpPr/>
            <p:nvPr/>
          </p:nvSpPr>
          <p:spPr>
            <a:xfrm>
              <a:off x="8181474" y="1977010"/>
              <a:ext cx="327515" cy="375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Skupina 23">
            <a:extLst>
              <a:ext uri="{FF2B5EF4-FFF2-40B4-BE49-F238E27FC236}">
                <a16:creationId xmlns:a16="http://schemas.microsoft.com/office/drawing/2014/main" id="{B2D46EA8-628C-4111-B925-08617BFA0F6C}"/>
              </a:ext>
            </a:extLst>
          </p:cNvPr>
          <p:cNvGrpSpPr/>
          <p:nvPr/>
        </p:nvGrpSpPr>
        <p:grpSpPr>
          <a:xfrm>
            <a:off x="7081177" y="4015322"/>
            <a:ext cx="3743325" cy="2067472"/>
            <a:chOff x="7081177" y="4015322"/>
            <a:chExt cx="3743325" cy="2067472"/>
          </a:xfrm>
        </p:grpSpPr>
        <p:pic>
          <p:nvPicPr>
            <p:cNvPr id="13" name="Obrázek 12" descr="Obsah obrázku osoba&#10;&#10;Popis byl vytvořen automaticky">
              <a:extLst>
                <a:ext uri="{FF2B5EF4-FFF2-40B4-BE49-F238E27FC236}">
                  <a16:creationId xmlns:a16="http://schemas.microsoft.com/office/drawing/2014/main" id="{D7567ED4-446A-4287-A72E-A651D5AF2389}"/>
                </a:ext>
              </a:extLst>
            </p:cNvPr>
            <p:cNvPicPr>
              <a:picLocks noChangeAspect="1"/>
            </p:cNvPicPr>
            <p:nvPr/>
          </p:nvPicPr>
          <p:blipFill rotWithShape="1">
            <a:blip r:embed="rId3">
              <a:extLst>
                <a:ext uri="{28A0092B-C50C-407E-A947-70E740481C1C}">
                  <a14:useLocalDpi xmlns:a14="http://schemas.microsoft.com/office/drawing/2010/main" val="0"/>
                </a:ext>
              </a:extLst>
            </a:blip>
            <a:srcRect b="50669"/>
            <a:stretch/>
          </p:blipFill>
          <p:spPr>
            <a:xfrm>
              <a:off x="7081177" y="4015322"/>
              <a:ext cx="3743325" cy="2067472"/>
            </a:xfrm>
            <a:prstGeom prst="rect">
              <a:avLst/>
            </a:prstGeom>
          </p:spPr>
        </p:pic>
        <p:sp>
          <p:nvSpPr>
            <p:cNvPr id="23" name="Obdélník 22">
              <a:extLst>
                <a:ext uri="{FF2B5EF4-FFF2-40B4-BE49-F238E27FC236}">
                  <a16:creationId xmlns:a16="http://schemas.microsoft.com/office/drawing/2014/main" id="{A9BA010E-19AE-46B7-867C-41DA67C87A0E}"/>
                </a:ext>
              </a:extLst>
            </p:cNvPr>
            <p:cNvSpPr/>
            <p:nvPr/>
          </p:nvSpPr>
          <p:spPr>
            <a:xfrm>
              <a:off x="7091887" y="4520764"/>
              <a:ext cx="652701" cy="458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6246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délník 13"/>
          <p:cNvSpPr/>
          <p:nvPr/>
        </p:nvSpPr>
        <p:spPr>
          <a:xfrm>
            <a:off x="6252754" y="1576251"/>
            <a:ext cx="5294812" cy="44896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a:extLst>
              <a:ext uri="{FF2B5EF4-FFF2-40B4-BE49-F238E27FC236}">
                <a16:creationId xmlns:a16="http://schemas.microsoft.com/office/drawing/2014/main" id="{B1368583-BFCD-480C-8A2D-3323EC0C1D88}"/>
              </a:ext>
            </a:extLst>
          </p:cNvPr>
          <p:cNvSpPr>
            <a:spLocks noGrp="1"/>
          </p:cNvSpPr>
          <p:nvPr>
            <p:ph type="title"/>
          </p:nvPr>
        </p:nvSpPr>
        <p:spPr>
          <a:xfrm>
            <a:off x="365759" y="235997"/>
            <a:ext cx="11773989" cy="1371600"/>
          </a:xfrm>
        </p:spPr>
        <p:txBody>
          <a:bodyPr>
            <a:normAutofit/>
          </a:bodyPr>
          <a:lstStyle/>
          <a:p>
            <a:r>
              <a:rPr lang="cs-CZ" sz="4000" dirty="0" err="1" smtClean="0"/>
              <a:t>Separation</a:t>
            </a:r>
            <a:r>
              <a:rPr lang="cs-CZ" sz="4000" dirty="0" smtClean="0"/>
              <a:t> </a:t>
            </a:r>
            <a:r>
              <a:rPr lang="cs-CZ" sz="4000" dirty="0" err="1" smtClean="0"/>
              <a:t>of</a:t>
            </a:r>
            <a:r>
              <a:rPr lang="cs-CZ" sz="4000" dirty="0" smtClean="0"/>
              <a:t> primitive </a:t>
            </a:r>
            <a:r>
              <a:rPr lang="cs-CZ" sz="4000" dirty="0" err="1" smtClean="0"/>
              <a:t>nasal</a:t>
            </a:r>
            <a:r>
              <a:rPr lang="cs-CZ" sz="4000" dirty="0" smtClean="0"/>
              <a:t> and oral </a:t>
            </a:r>
            <a:r>
              <a:rPr lang="cs-CZ" sz="4000" dirty="0" err="1" smtClean="0"/>
              <a:t>cavities</a:t>
            </a:r>
            <a:endParaRPr lang="en-US" sz="4000" dirty="0"/>
          </a:p>
        </p:txBody>
      </p:sp>
      <p:sp>
        <p:nvSpPr>
          <p:cNvPr id="5" name="Zástupný symbol pro číslo snímku 4">
            <a:extLst>
              <a:ext uri="{FF2B5EF4-FFF2-40B4-BE49-F238E27FC236}">
                <a16:creationId xmlns:a16="http://schemas.microsoft.com/office/drawing/2014/main" id="{AF176BD9-E0FF-4F59-AD24-A4A82787FE21}"/>
              </a:ext>
            </a:extLst>
          </p:cNvPr>
          <p:cNvSpPr>
            <a:spLocks noGrp="1"/>
          </p:cNvSpPr>
          <p:nvPr>
            <p:ph type="sldNum" sz="quarter" idx="12"/>
          </p:nvPr>
        </p:nvSpPr>
        <p:spPr/>
        <p:txBody>
          <a:bodyPr/>
          <a:lstStyle/>
          <a:p>
            <a:fld id="{452BC3EA-E2EC-40AA-BF67-C4C476FA0C99}" type="slidenum">
              <a:rPr lang="cs-CZ" smtClean="0"/>
              <a:t>62</a:t>
            </a:fld>
            <a:endParaRPr lang="cs-CZ"/>
          </a:p>
        </p:txBody>
      </p:sp>
      <p:sp>
        <p:nvSpPr>
          <p:cNvPr id="6" name="Zástupný obsah 2">
            <a:extLst>
              <a:ext uri="{FF2B5EF4-FFF2-40B4-BE49-F238E27FC236}">
                <a16:creationId xmlns:a16="http://schemas.microsoft.com/office/drawing/2014/main" id="{F93AB9B2-6AC9-468F-B77C-EC993AD53EEB}"/>
              </a:ext>
            </a:extLst>
          </p:cNvPr>
          <p:cNvSpPr txBox="1">
            <a:spLocks/>
          </p:cNvSpPr>
          <p:nvPr/>
        </p:nvSpPr>
        <p:spPr>
          <a:xfrm>
            <a:off x="1097280" y="2020130"/>
            <a:ext cx="5236845" cy="62209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err="1"/>
              <a:t>m</a:t>
            </a:r>
            <a:r>
              <a:rPr lang="cs-CZ" sz="1800" b="1" dirty="0" err="1" smtClean="0"/>
              <a:t>axillary</a:t>
            </a:r>
            <a:r>
              <a:rPr lang="cs-CZ" sz="1800" b="1" dirty="0" smtClean="0"/>
              <a:t> </a:t>
            </a:r>
            <a:r>
              <a:rPr lang="cs-CZ" sz="1800" dirty="0" err="1" smtClean="0"/>
              <a:t>prominences</a:t>
            </a:r>
            <a:r>
              <a:rPr lang="cs-CZ" sz="1800" dirty="0" smtClean="0"/>
              <a:t> </a:t>
            </a:r>
            <a:r>
              <a:rPr lang="cs-CZ" sz="1800" dirty="0" err="1" smtClean="0"/>
              <a:t>grow</a:t>
            </a:r>
            <a:r>
              <a:rPr lang="cs-CZ" sz="1800" dirty="0" smtClean="0"/>
              <a:t> </a:t>
            </a:r>
            <a:r>
              <a:rPr lang="cs-CZ" sz="1800" b="1" dirty="0" err="1" smtClean="0"/>
              <a:t>medially</a:t>
            </a:r>
            <a:r>
              <a:rPr lang="cs-CZ" sz="1800" dirty="0" smtClean="0"/>
              <a:t> </a:t>
            </a:r>
            <a:r>
              <a:rPr lang="cs-CZ" sz="1800" dirty="0"/>
              <a:t>– </a:t>
            </a:r>
            <a:r>
              <a:rPr lang="cs-CZ" sz="1800" dirty="0" err="1" smtClean="0"/>
              <a:t>nasal</a:t>
            </a:r>
            <a:r>
              <a:rPr lang="cs-CZ" sz="1800" dirty="0" smtClean="0"/>
              <a:t> </a:t>
            </a:r>
            <a:r>
              <a:rPr lang="cs-CZ" sz="1800" b="1" dirty="0" err="1" smtClean="0"/>
              <a:t>sacs</a:t>
            </a:r>
            <a:r>
              <a:rPr lang="cs-CZ" sz="1800" dirty="0" smtClean="0"/>
              <a:t> are </a:t>
            </a:r>
            <a:r>
              <a:rPr lang="cs-CZ" sz="1800" dirty="0" err="1" smtClean="0"/>
              <a:t>pushed</a:t>
            </a:r>
            <a:r>
              <a:rPr lang="cs-CZ" sz="1800" dirty="0" smtClean="0"/>
              <a:t> </a:t>
            </a:r>
            <a:r>
              <a:rPr lang="cs-CZ" sz="1800" b="1" dirty="0" err="1" smtClean="0"/>
              <a:t>medially</a:t>
            </a:r>
            <a:endParaRPr lang="cs-CZ" sz="1800" b="1" dirty="0"/>
          </a:p>
        </p:txBody>
      </p:sp>
      <p:sp>
        <p:nvSpPr>
          <p:cNvPr id="7" name="Zástupný obsah 2">
            <a:extLst>
              <a:ext uri="{FF2B5EF4-FFF2-40B4-BE49-F238E27FC236}">
                <a16:creationId xmlns:a16="http://schemas.microsoft.com/office/drawing/2014/main" id="{34718233-0299-4826-9FA5-1AD383E75805}"/>
              </a:ext>
            </a:extLst>
          </p:cNvPr>
          <p:cNvSpPr txBox="1">
            <a:spLocks/>
          </p:cNvSpPr>
          <p:nvPr/>
        </p:nvSpPr>
        <p:spPr>
          <a:xfrm>
            <a:off x="1097280" y="2770096"/>
            <a:ext cx="5236845" cy="53856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dirty="0" err="1"/>
              <a:t>m</a:t>
            </a:r>
            <a:r>
              <a:rPr lang="cs-CZ" sz="1800" dirty="0" err="1" smtClean="0"/>
              <a:t>edial</a:t>
            </a:r>
            <a:r>
              <a:rPr lang="cs-CZ" sz="1800" dirty="0" smtClean="0"/>
              <a:t> </a:t>
            </a:r>
            <a:r>
              <a:rPr lang="cs-CZ" sz="1800" dirty="0" err="1" smtClean="0"/>
              <a:t>nasal</a:t>
            </a:r>
            <a:r>
              <a:rPr lang="cs-CZ" sz="1800" dirty="0" smtClean="0"/>
              <a:t> prominence </a:t>
            </a:r>
            <a:r>
              <a:rPr lang="cs-CZ" sz="1800" dirty="0" err="1" smtClean="0"/>
              <a:t>form</a:t>
            </a:r>
            <a:r>
              <a:rPr lang="cs-CZ" sz="1800" dirty="0" smtClean="0"/>
              <a:t> </a:t>
            </a:r>
            <a:r>
              <a:rPr lang="cs-CZ" sz="1800" b="1" dirty="0" err="1" smtClean="0"/>
              <a:t>intermaxillary</a:t>
            </a:r>
            <a:r>
              <a:rPr lang="cs-CZ" sz="1800" b="1" dirty="0" smtClean="0"/>
              <a:t> </a:t>
            </a:r>
            <a:r>
              <a:rPr lang="cs-CZ" sz="1800" b="1" dirty="0"/>
              <a:t>segment</a:t>
            </a:r>
          </a:p>
        </p:txBody>
      </p:sp>
      <p:sp>
        <p:nvSpPr>
          <p:cNvPr id="8" name="Zástupný obsah 2">
            <a:extLst>
              <a:ext uri="{FF2B5EF4-FFF2-40B4-BE49-F238E27FC236}">
                <a16:creationId xmlns:a16="http://schemas.microsoft.com/office/drawing/2014/main" id="{AF47D5A3-0D3C-4F85-884F-FAF90B7D6EA0}"/>
              </a:ext>
            </a:extLst>
          </p:cNvPr>
          <p:cNvSpPr txBox="1">
            <a:spLocks/>
          </p:cNvSpPr>
          <p:nvPr/>
        </p:nvSpPr>
        <p:spPr>
          <a:xfrm>
            <a:off x="1097280" y="3626343"/>
            <a:ext cx="5236845" cy="74996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err="1"/>
              <a:t>c</a:t>
            </a:r>
            <a:r>
              <a:rPr lang="cs-CZ" sz="1800" b="1" dirty="0" err="1" smtClean="0"/>
              <a:t>losing</a:t>
            </a:r>
            <a:r>
              <a:rPr lang="cs-CZ" sz="1800" b="1" dirty="0" smtClean="0"/>
              <a:t> </a:t>
            </a:r>
            <a:r>
              <a:rPr lang="cs-CZ" sz="1800" dirty="0" err="1" smtClean="0"/>
              <a:t>space</a:t>
            </a:r>
            <a:r>
              <a:rPr lang="cs-CZ" sz="1800" dirty="0" smtClean="0"/>
              <a:t> </a:t>
            </a:r>
            <a:r>
              <a:rPr lang="cs-CZ" sz="1800" dirty="0" err="1" smtClean="0"/>
              <a:t>between</a:t>
            </a:r>
            <a:r>
              <a:rPr lang="cs-CZ" sz="1800" dirty="0" smtClean="0"/>
              <a:t> </a:t>
            </a:r>
            <a:r>
              <a:rPr lang="cs-CZ" sz="1800" b="1" dirty="0" err="1" smtClean="0"/>
              <a:t>maxillary</a:t>
            </a:r>
            <a:r>
              <a:rPr lang="cs-CZ" sz="1800" dirty="0" smtClean="0"/>
              <a:t> and </a:t>
            </a:r>
            <a:r>
              <a:rPr lang="cs-CZ" sz="1800" b="1" dirty="0" err="1" smtClean="0"/>
              <a:t>medial</a:t>
            </a:r>
            <a:r>
              <a:rPr lang="cs-CZ" sz="1800" b="1" dirty="0" smtClean="0"/>
              <a:t> </a:t>
            </a:r>
            <a:r>
              <a:rPr lang="cs-CZ" sz="1800" b="1" dirty="0" err="1" smtClean="0"/>
              <a:t>nasal</a:t>
            </a:r>
            <a:r>
              <a:rPr lang="cs-CZ" sz="1800" b="1" dirty="0" smtClean="0"/>
              <a:t> </a:t>
            </a:r>
            <a:r>
              <a:rPr lang="cs-CZ" sz="1800" b="1" dirty="0" err="1" smtClean="0"/>
              <a:t>prominences</a:t>
            </a:r>
            <a:r>
              <a:rPr lang="cs-CZ" sz="1800" dirty="0" smtClean="0"/>
              <a:t> </a:t>
            </a:r>
            <a:r>
              <a:rPr lang="cs-CZ" sz="1800" dirty="0"/>
              <a:t>– </a:t>
            </a:r>
            <a:r>
              <a:rPr lang="cs-CZ" sz="1800" b="1" dirty="0" err="1" smtClean="0"/>
              <a:t>buconasal</a:t>
            </a:r>
            <a:r>
              <a:rPr lang="cs-CZ" sz="1800" b="1" dirty="0" smtClean="0"/>
              <a:t> </a:t>
            </a:r>
            <a:r>
              <a:rPr lang="cs-CZ" sz="1800" b="1" dirty="0" err="1" smtClean="0"/>
              <a:t>groove</a:t>
            </a:r>
            <a:r>
              <a:rPr lang="cs-CZ" sz="1800" dirty="0" smtClean="0"/>
              <a:t> </a:t>
            </a:r>
            <a:r>
              <a:rPr lang="cs-CZ" sz="1800" dirty="0" err="1" smtClean="0"/>
              <a:t>disappears</a:t>
            </a:r>
            <a:r>
              <a:rPr lang="cs-CZ" sz="1800" b="1" dirty="0" smtClean="0"/>
              <a:t> </a:t>
            </a:r>
            <a:r>
              <a:rPr lang="cs-CZ" sz="1800" dirty="0"/>
              <a:t>→ </a:t>
            </a:r>
            <a:r>
              <a:rPr lang="cs-CZ" sz="1800" b="1" dirty="0" err="1" smtClean="0"/>
              <a:t>closing</a:t>
            </a:r>
            <a:r>
              <a:rPr lang="cs-CZ" sz="1800" b="1" dirty="0" smtClean="0"/>
              <a:t> </a:t>
            </a:r>
            <a:r>
              <a:rPr lang="cs-CZ" sz="1800" dirty="0" err="1" smtClean="0"/>
              <a:t>of</a:t>
            </a:r>
            <a:r>
              <a:rPr lang="cs-CZ" sz="1800" dirty="0" smtClean="0"/>
              <a:t> </a:t>
            </a:r>
            <a:r>
              <a:rPr lang="cs-CZ" sz="1800" dirty="0" err="1" smtClean="0"/>
              <a:t>the</a:t>
            </a:r>
            <a:r>
              <a:rPr lang="cs-CZ" sz="1800" dirty="0" smtClean="0"/>
              <a:t> </a:t>
            </a:r>
            <a:r>
              <a:rPr lang="cs-CZ" sz="1800" b="1" dirty="0" err="1" smtClean="0"/>
              <a:t>nasal</a:t>
            </a:r>
            <a:r>
              <a:rPr lang="cs-CZ" sz="1800" b="1" dirty="0" smtClean="0"/>
              <a:t> </a:t>
            </a:r>
            <a:r>
              <a:rPr lang="cs-CZ" sz="1800" b="1" dirty="0" err="1" smtClean="0"/>
              <a:t>sac</a:t>
            </a:r>
            <a:r>
              <a:rPr lang="cs-CZ" sz="1800" b="1" dirty="0" smtClean="0"/>
              <a:t> </a:t>
            </a:r>
            <a:r>
              <a:rPr lang="cs-CZ" sz="1800" dirty="0" err="1" smtClean="0"/>
              <a:t>lower</a:t>
            </a:r>
            <a:r>
              <a:rPr lang="cs-CZ" sz="1800" dirty="0" smtClean="0"/>
              <a:t> part</a:t>
            </a:r>
            <a:endParaRPr lang="cs-CZ" sz="1800" b="1" dirty="0"/>
          </a:p>
        </p:txBody>
      </p:sp>
      <p:sp>
        <p:nvSpPr>
          <p:cNvPr id="9" name="Zástupný obsah 2">
            <a:extLst>
              <a:ext uri="{FF2B5EF4-FFF2-40B4-BE49-F238E27FC236}">
                <a16:creationId xmlns:a16="http://schemas.microsoft.com/office/drawing/2014/main" id="{44F39D28-73AB-4E44-8551-809D21FE60D9}"/>
              </a:ext>
            </a:extLst>
          </p:cNvPr>
          <p:cNvSpPr txBox="1">
            <a:spLocks/>
          </p:cNvSpPr>
          <p:nvPr/>
        </p:nvSpPr>
        <p:spPr>
          <a:xfrm>
            <a:off x="1097280" y="4871619"/>
            <a:ext cx="5236845" cy="74996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dirty="0" smtClean="0"/>
              <a:t>primitive </a:t>
            </a:r>
            <a:r>
              <a:rPr lang="cs-CZ" sz="1800" dirty="0" err="1" smtClean="0"/>
              <a:t>nasal</a:t>
            </a:r>
            <a:r>
              <a:rPr lang="cs-CZ" sz="1800" dirty="0" smtClean="0"/>
              <a:t> and oral </a:t>
            </a:r>
            <a:r>
              <a:rPr lang="cs-CZ" sz="1800" dirty="0" err="1" smtClean="0"/>
              <a:t>cavities</a:t>
            </a:r>
            <a:r>
              <a:rPr lang="cs-CZ" sz="1800" dirty="0" smtClean="0"/>
              <a:t> </a:t>
            </a:r>
            <a:r>
              <a:rPr lang="cs-CZ" sz="1800" b="1" dirty="0" err="1" smtClean="0"/>
              <a:t>separated</a:t>
            </a:r>
            <a:endParaRPr lang="cs-CZ" sz="1800" b="1" dirty="0"/>
          </a:p>
        </p:txBody>
      </p:sp>
      <p:pic>
        <p:nvPicPr>
          <p:cNvPr id="11" name="Obrázek 10" descr="Obsah obrázku klipart&#10;&#10;Popis byl vytvořen automaticky">
            <a:extLst>
              <a:ext uri="{FF2B5EF4-FFF2-40B4-BE49-F238E27FC236}">
                <a16:creationId xmlns:a16="http://schemas.microsoft.com/office/drawing/2014/main" id="{B95E62DD-C0CA-48D1-9993-253E3AE996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34125" y="1865229"/>
            <a:ext cx="2985667" cy="1315560"/>
          </a:xfrm>
          <a:prstGeom prst="rect">
            <a:avLst/>
          </a:prstGeom>
        </p:spPr>
      </p:pic>
      <p:sp>
        <p:nvSpPr>
          <p:cNvPr id="12" name="TextovéPole 11">
            <a:extLst>
              <a:ext uri="{FF2B5EF4-FFF2-40B4-BE49-F238E27FC236}">
                <a16:creationId xmlns:a16="http://schemas.microsoft.com/office/drawing/2014/main" id="{0DF2E2BD-A329-4AB9-A6AD-444A92F696AF}"/>
              </a:ext>
            </a:extLst>
          </p:cNvPr>
          <p:cNvSpPr txBox="1"/>
          <p:nvPr/>
        </p:nvSpPr>
        <p:spPr>
          <a:xfrm>
            <a:off x="7111001" y="6065856"/>
            <a:ext cx="2958727"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err="1">
                <a:ln>
                  <a:noFill/>
                </a:ln>
                <a:solidFill>
                  <a:prstClr val="black"/>
                </a:solidFill>
                <a:effectLst/>
                <a:uLnTx/>
                <a:uFillTx/>
                <a:latin typeface="Calibri" panose="020F0502020204030204"/>
                <a:ea typeface="+mn-ea"/>
                <a:cs typeface="+mn-cs"/>
              </a:rPr>
              <a:t>Som</a:t>
            </a: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cs-CZ" sz="1050" b="0" i="0" u="none" strike="noStrike" kern="1200" cap="none" spc="0" normalizeH="0" baseline="0" noProof="0" dirty="0" err="1">
                <a:ln>
                  <a:noFill/>
                </a:ln>
                <a:solidFill>
                  <a:prstClr val="black"/>
                </a:solidFill>
                <a:effectLst/>
                <a:uLnTx/>
                <a:uFillTx/>
                <a:latin typeface="Calibri" panose="020F0502020204030204"/>
                <a:ea typeface="+mn-ea"/>
                <a:cs typeface="+mn-cs"/>
              </a:rPr>
              <a:t>Naidich</a:t>
            </a: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 2013. </a:t>
            </a:r>
            <a:r>
              <a:rPr kumimoji="0" lang="cs-CZ" sz="1050" b="0" i="0" u="none" strike="noStrike" kern="1200" cap="none" spc="0" normalizeH="0" baseline="0" noProof="0" dirty="0" err="1">
                <a:ln>
                  <a:noFill/>
                </a:ln>
                <a:solidFill>
                  <a:prstClr val="black"/>
                </a:solidFill>
                <a:effectLst/>
                <a:uLnTx/>
                <a:uFillTx/>
                <a:latin typeface="Calibri" panose="020F0502020204030204"/>
                <a:ea typeface="+mn-ea"/>
                <a:cs typeface="+mn-cs"/>
              </a:rPr>
              <a:t>Am</a:t>
            </a: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 J </a:t>
            </a:r>
            <a:r>
              <a:rPr kumimoji="0" lang="cs-CZ" sz="1050" b="0" i="0" u="none" strike="noStrike" kern="1200" cap="none" spc="0" normalizeH="0" baseline="0" noProof="0" dirty="0" err="1">
                <a:ln>
                  <a:noFill/>
                </a:ln>
                <a:solidFill>
                  <a:prstClr val="black"/>
                </a:solidFill>
                <a:effectLst/>
                <a:uLnTx/>
                <a:uFillTx/>
                <a:latin typeface="Calibri" panose="020F0502020204030204"/>
                <a:ea typeface="+mn-ea"/>
                <a:cs typeface="+mn-cs"/>
              </a:rPr>
              <a:t>Neurorad</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 name="Skupina 9">
            <a:extLst>
              <a:ext uri="{FF2B5EF4-FFF2-40B4-BE49-F238E27FC236}">
                <a16:creationId xmlns:a16="http://schemas.microsoft.com/office/drawing/2014/main" id="{87EFDEA3-E2F0-417A-A71A-7B85CA08E33E}"/>
              </a:ext>
            </a:extLst>
          </p:cNvPr>
          <p:cNvGrpSpPr/>
          <p:nvPr/>
        </p:nvGrpSpPr>
        <p:grpSpPr>
          <a:xfrm>
            <a:off x="6341474" y="3611373"/>
            <a:ext cx="2810085" cy="2149782"/>
            <a:chOff x="6341474" y="3611373"/>
            <a:chExt cx="2810085" cy="2149782"/>
          </a:xfrm>
        </p:grpSpPr>
        <p:pic>
          <p:nvPicPr>
            <p:cNvPr id="13" name="Obrázek 12">
              <a:extLst>
                <a:ext uri="{FF2B5EF4-FFF2-40B4-BE49-F238E27FC236}">
                  <a16:creationId xmlns:a16="http://schemas.microsoft.com/office/drawing/2014/main" id="{37AE3C99-F7B1-403B-8AD2-B94961C5DA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1474" y="3632457"/>
              <a:ext cx="2786026" cy="2128698"/>
            </a:xfrm>
            <a:prstGeom prst="rect">
              <a:avLst/>
            </a:prstGeom>
          </p:spPr>
        </p:pic>
        <p:sp>
          <p:nvSpPr>
            <p:cNvPr id="3" name="Obdélník 2">
              <a:extLst>
                <a:ext uri="{FF2B5EF4-FFF2-40B4-BE49-F238E27FC236}">
                  <a16:creationId xmlns:a16="http://schemas.microsoft.com/office/drawing/2014/main" id="{22912E2E-5ED6-455E-92A8-5B49B37121A2}"/>
                </a:ext>
              </a:extLst>
            </p:cNvPr>
            <p:cNvSpPr/>
            <p:nvPr/>
          </p:nvSpPr>
          <p:spPr>
            <a:xfrm>
              <a:off x="8139362" y="3611373"/>
              <a:ext cx="1012197" cy="338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Skupina 21">
            <a:extLst>
              <a:ext uri="{FF2B5EF4-FFF2-40B4-BE49-F238E27FC236}">
                <a16:creationId xmlns:a16="http://schemas.microsoft.com/office/drawing/2014/main" id="{CB0B3187-5D42-41F3-A472-B6A8CD484871}"/>
              </a:ext>
            </a:extLst>
          </p:cNvPr>
          <p:cNvGrpSpPr/>
          <p:nvPr/>
        </p:nvGrpSpPr>
        <p:grpSpPr>
          <a:xfrm>
            <a:off x="9375264" y="1865229"/>
            <a:ext cx="1903101" cy="3825708"/>
            <a:chOff x="9375264" y="1865229"/>
            <a:chExt cx="1903101" cy="3825708"/>
          </a:xfrm>
        </p:grpSpPr>
        <p:pic>
          <p:nvPicPr>
            <p:cNvPr id="15" name="Obrázek 14" descr="Obsah obrázku osoba&#10;&#10;Popis byl vytvořen automaticky">
              <a:extLst>
                <a:ext uri="{FF2B5EF4-FFF2-40B4-BE49-F238E27FC236}">
                  <a16:creationId xmlns:a16="http://schemas.microsoft.com/office/drawing/2014/main" id="{1FFDCAE3-A9CA-46DD-95D0-442832811F08}"/>
                </a:ext>
              </a:extLst>
            </p:cNvPr>
            <p:cNvPicPr>
              <a:picLocks noChangeAspect="1"/>
            </p:cNvPicPr>
            <p:nvPr/>
          </p:nvPicPr>
          <p:blipFill rotWithShape="1">
            <a:blip r:embed="rId4">
              <a:extLst>
                <a:ext uri="{28A0092B-C50C-407E-A947-70E740481C1C}">
                  <a14:useLocalDpi xmlns:a14="http://schemas.microsoft.com/office/drawing/2010/main" val="0"/>
                </a:ext>
              </a:extLst>
            </a:blip>
            <a:srcRect r="44306"/>
            <a:stretch/>
          </p:blipFill>
          <p:spPr>
            <a:xfrm>
              <a:off x="9375264" y="1865229"/>
              <a:ext cx="1903101" cy="3825708"/>
            </a:xfrm>
            <a:prstGeom prst="rect">
              <a:avLst/>
            </a:prstGeom>
          </p:spPr>
        </p:pic>
        <p:sp>
          <p:nvSpPr>
            <p:cNvPr id="21" name="Obdélník 20">
              <a:extLst>
                <a:ext uri="{FF2B5EF4-FFF2-40B4-BE49-F238E27FC236}">
                  <a16:creationId xmlns:a16="http://schemas.microsoft.com/office/drawing/2014/main" id="{7997F232-EF82-4690-B2CF-E5569CD90D32}"/>
                </a:ext>
              </a:extLst>
            </p:cNvPr>
            <p:cNvSpPr/>
            <p:nvPr/>
          </p:nvSpPr>
          <p:spPr>
            <a:xfrm>
              <a:off x="9474868" y="2391798"/>
              <a:ext cx="504181" cy="378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8839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40AB175-5612-49F7-A6BD-75933530D006}"/>
              </a:ext>
            </a:extLst>
          </p:cNvPr>
          <p:cNvSpPr>
            <a:spLocks noGrp="1"/>
          </p:cNvSpPr>
          <p:nvPr>
            <p:ph type="title"/>
          </p:nvPr>
        </p:nvSpPr>
        <p:spPr/>
        <p:txBody>
          <a:bodyPr>
            <a:normAutofit fontScale="90000"/>
          </a:bodyPr>
          <a:lstStyle/>
          <a:p>
            <a:r>
              <a:rPr lang="cs-CZ" dirty="0" err="1" smtClean="0"/>
              <a:t>Formation</a:t>
            </a:r>
            <a:r>
              <a:rPr lang="cs-CZ" dirty="0" smtClean="0"/>
              <a:t> </a:t>
            </a:r>
            <a:r>
              <a:rPr lang="cs-CZ" dirty="0" err="1" smtClean="0"/>
              <a:t>of</a:t>
            </a:r>
            <a:r>
              <a:rPr lang="cs-CZ" dirty="0" smtClean="0"/>
              <a:t> </a:t>
            </a:r>
            <a:r>
              <a:rPr lang="cs-CZ" dirty="0" err="1" smtClean="0"/>
              <a:t>nasal</a:t>
            </a:r>
            <a:r>
              <a:rPr lang="cs-CZ" dirty="0" smtClean="0"/>
              <a:t> and oral </a:t>
            </a:r>
            <a:r>
              <a:rPr lang="cs-CZ" dirty="0" err="1" smtClean="0"/>
              <a:t>cavities</a:t>
            </a:r>
            <a:endParaRPr lang="en-US" dirty="0"/>
          </a:p>
        </p:txBody>
      </p:sp>
      <p:sp>
        <p:nvSpPr>
          <p:cNvPr id="5" name="Zástupný symbol pro číslo snímku 4">
            <a:extLst>
              <a:ext uri="{FF2B5EF4-FFF2-40B4-BE49-F238E27FC236}">
                <a16:creationId xmlns:a16="http://schemas.microsoft.com/office/drawing/2014/main" id="{649DC1A3-64ED-4CBF-B11E-2FCB6B1F6C0B}"/>
              </a:ext>
            </a:extLst>
          </p:cNvPr>
          <p:cNvSpPr>
            <a:spLocks noGrp="1"/>
          </p:cNvSpPr>
          <p:nvPr>
            <p:ph type="sldNum" sz="quarter" idx="12"/>
          </p:nvPr>
        </p:nvSpPr>
        <p:spPr/>
        <p:txBody>
          <a:bodyPr/>
          <a:lstStyle/>
          <a:p>
            <a:fld id="{452BC3EA-E2EC-40AA-BF67-C4C476FA0C99}" type="slidenum">
              <a:rPr lang="cs-CZ" smtClean="0"/>
              <a:t>63</a:t>
            </a:fld>
            <a:endParaRPr lang="cs-CZ"/>
          </a:p>
        </p:txBody>
      </p:sp>
      <p:sp>
        <p:nvSpPr>
          <p:cNvPr id="8" name="Zástupný obsah 2">
            <a:extLst>
              <a:ext uri="{FF2B5EF4-FFF2-40B4-BE49-F238E27FC236}">
                <a16:creationId xmlns:a16="http://schemas.microsoft.com/office/drawing/2014/main" id="{31A1E40C-FC90-406E-9F94-3329D38B26CB}"/>
              </a:ext>
            </a:extLst>
          </p:cNvPr>
          <p:cNvSpPr txBox="1">
            <a:spLocks/>
          </p:cNvSpPr>
          <p:nvPr/>
        </p:nvSpPr>
        <p:spPr>
          <a:xfrm>
            <a:off x="1097280" y="2089785"/>
            <a:ext cx="4586828" cy="177668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dirty="0"/>
              <a:t>p</a:t>
            </a:r>
            <a:r>
              <a:rPr lang="cs-CZ" sz="1800" dirty="0" smtClean="0"/>
              <a:t>rimitive </a:t>
            </a:r>
            <a:r>
              <a:rPr lang="cs-CZ" sz="1800" dirty="0" err="1" smtClean="0"/>
              <a:t>nasal</a:t>
            </a:r>
            <a:r>
              <a:rPr lang="cs-CZ" sz="1800" dirty="0" smtClean="0"/>
              <a:t> </a:t>
            </a:r>
            <a:r>
              <a:rPr lang="cs-CZ" sz="1800" dirty="0" err="1" smtClean="0"/>
              <a:t>cavity</a:t>
            </a:r>
            <a:r>
              <a:rPr lang="cs-CZ" sz="1800" dirty="0" smtClean="0"/>
              <a:t> </a:t>
            </a:r>
            <a:r>
              <a:rPr lang="cs-CZ" sz="1800" dirty="0" err="1" smtClean="0"/>
              <a:t>epithelium</a:t>
            </a:r>
            <a:r>
              <a:rPr lang="cs-CZ" sz="1800" dirty="0" smtClean="0"/>
              <a:t> </a:t>
            </a:r>
            <a:r>
              <a:rPr lang="cs-CZ" sz="1800" b="1" dirty="0" err="1" smtClean="0"/>
              <a:t>grows</a:t>
            </a:r>
            <a:r>
              <a:rPr lang="cs-CZ" sz="1800" b="1" dirty="0" smtClean="0"/>
              <a:t> to</a:t>
            </a:r>
            <a:r>
              <a:rPr lang="cs-CZ" sz="1800" dirty="0" smtClean="0"/>
              <a:t> </a:t>
            </a:r>
            <a:r>
              <a:rPr lang="cs-CZ" sz="1800" dirty="0" err="1" smtClean="0"/>
              <a:t>underlying</a:t>
            </a:r>
            <a:r>
              <a:rPr lang="cs-CZ" sz="1800" dirty="0" smtClean="0"/>
              <a:t> </a:t>
            </a:r>
            <a:r>
              <a:rPr lang="cs-CZ" sz="1800" b="1" dirty="0" smtClean="0"/>
              <a:t>mesenchyme</a:t>
            </a:r>
            <a:r>
              <a:rPr lang="cs-CZ" sz="1800" dirty="0" smtClean="0"/>
              <a:t> </a:t>
            </a:r>
            <a:r>
              <a:rPr lang="cs-CZ" sz="1800" dirty="0"/>
              <a:t>– </a:t>
            </a:r>
            <a:r>
              <a:rPr lang="cs-CZ" sz="1800" dirty="0" err="1" smtClean="0"/>
              <a:t>formation</a:t>
            </a:r>
            <a:r>
              <a:rPr lang="cs-CZ" sz="1800" dirty="0" smtClean="0"/>
              <a:t> </a:t>
            </a:r>
            <a:r>
              <a:rPr lang="cs-CZ" sz="1800" dirty="0" err="1" smtClean="0"/>
              <a:t>of</a:t>
            </a:r>
            <a:r>
              <a:rPr lang="cs-CZ" sz="1800" dirty="0" smtClean="0"/>
              <a:t> </a:t>
            </a:r>
            <a:r>
              <a:rPr lang="cs-CZ" sz="1800" b="1" dirty="0" err="1" smtClean="0"/>
              <a:t>oronasal</a:t>
            </a:r>
            <a:r>
              <a:rPr lang="cs-CZ" sz="1800" b="1" dirty="0" smtClean="0"/>
              <a:t> </a:t>
            </a:r>
            <a:r>
              <a:rPr lang="cs-CZ" sz="1800" b="1" dirty="0" err="1" smtClean="0"/>
              <a:t>membrane</a:t>
            </a:r>
            <a:r>
              <a:rPr lang="cs-CZ" sz="1800" b="1" dirty="0" smtClean="0"/>
              <a:t> </a:t>
            </a:r>
            <a:r>
              <a:rPr lang="cs-CZ" sz="1800" dirty="0" smtClean="0"/>
              <a:t>(</a:t>
            </a:r>
            <a:r>
              <a:rPr lang="cs-CZ" sz="1800" dirty="0" err="1" smtClean="0"/>
              <a:t>connection</a:t>
            </a:r>
            <a:r>
              <a:rPr lang="cs-CZ" sz="1800" dirty="0" smtClean="0"/>
              <a:t> </a:t>
            </a:r>
            <a:r>
              <a:rPr lang="cs-CZ" sz="1800" dirty="0" err="1" smtClean="0"/>
              <a:t>of</a:t>
            </a:r>
            <a:r>
              <a:rPr lang="cs-CZ" sz="1800" dirty="0" smtClean="0"/>
              <a:t> primitive </a:t>
            </a:r>
            <a:r>
              <a:rPr lang="cs-CZ" sz="1800" dirty="0" err="1" smtClean="0"/>
              <a:t>nasal</a:t>
            </a:r>
            <a:r>
              <a:rPr lang="cs-CZ" sz="1800" dirty="0" smtClean="0"/>
              <a:t> and oral </a:t>
            </a:r>
            <a:r>
              <a:rPr lang="cs-CZ" sz="1800" dirty="0" err="1" smtClean="0"/>
              <a:t>epithelium</a:t>
            </a:r>
            <a:r>
              <a:rPr lang="cs-CZ" sz="1800" dirty="0" smtClean="0"/>
              <a:t>)</a:t>
            </a:r>
            <a:endParaRPr lang="cs-CZ" sz="1800" dirty="0"/>
          </a:p>
          <a:p>
            <a:pPr>
              <a:buSzPct val="50000"/>
              <a:buFont typeface="Courier New" panose="02070309020205020404" pitchFamily="49" charset="0"/>
              <a:buChar char="o"/>
            </a:pPr>
            <a:r>
              <a:rPr lang="cs-CZ" sz="1800" b="1" dirty="0" err="1"/>
              <a:t>d</a:t>
            </a:r>
            <a:r>
              <a:rPr lang="cs-CZ" sz="1800" b="1" dirty="0" err="1" smtClean="0"/>
              <a:t>ifferentiation</a:t>
            </a:r>
            <a:r>
              <a:rPr lang="cs-CZ" sz="1800" b="1" dirty="0" smtClean="0"/>
              <a:t> </a:t>
            </a:r>
            <a:r>
              <a:rPr lang="cs-CZ" sz="1800" dirty="0" err="1" smtClean="0"/>
              <a:t>of</a:t>
            </a:r>
            <a:r>
              <a:rPr lang="cs-CZ" sz="1800" dirty="0" smtClean="0"/>
              <a:t> </a:t>
            </a:r>
            <a:r>
              <a:rPr lang="cs-CZ" sz="1800" dirty="0" err="1" smtClean="0"/>
              <a:t>the</a:t>
            </a:r>
            <a:r>
              <a:rPr lang="cs-CZ" sz="1800" dirty="0" smtClean="0"/>
              <a:t> </a:t>
            </a:r>
            <a:r>
              <a:rPr lang="cs-CZ" sz="1800" b="1" dirty="0" err="1" smtClean="0"/>
              <a:t>olfactory</a:t>
            </a:r>
            <a:r>
              <a:rPr lang="cs-CZ" sz="1800" b="1" dirty="0" smtClean="0"/>
              <a:t> </a:t>
            </a:r>
            <a:r>
              <a:rPr lang="cs-CZ" sz="1800" b="1" dirty="0" err="1" smtClean="0"/>
              <a:t>epithelium</a:t>
            </a:r>
            <a:r>
              <a:rPr lang="cs-CZ" sz="1800" b="1" dirty="0" smtClean="0"/>
              <a:t> </a:t>
            </a:r>
            <a:r>
              <a:rPr lang="cs-CZ" sz="1800" dirty="0" err="1" smtClean="0"/>
              <a:t>dorsally</a:t>
            </a:r>
            <a:endParaRPr lang="cs-CZ" sz="1800" dirty="0"/>
          </a:p>
        </p:txBody>
      </p:sp>
      <p:sp>
        <p:nvSpPr>
          <p:cNvPr id="9" name="Zástupný obsah 2">
            <a:extLst>
              <a:ext uri="{FF2B5EF4-FFF2-40B4-BE49-F238E27FC236}">
                <a16:creationId xmlns:a16="http://schemas.microsoft.com/office/drawing/2014/main" id="{281A0F61-3C24-4968-B6BE-8CEF0C35D9FD}"/>
              </a:ext>
            </a:extLst>
          </p:cNvPr>
          <p:cNvSpPr txBox="1">
            <a:spLocks/>
          </p:cNvSpPr>
          <p:nvPr/>
        </p:nvSpPr>
        <p:spPr>
          <a:xfrm>
            <a:off x="1097280" y="4110915"/>
            <a:ext cx="4586828" cy="36512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err="1" smtClean="0"/>
              <a:t>oronasal</a:t>
            </a:r>
            <a:r>
              <a:rPr lang="cs-CZ" sz="1800" b="1" dirty="0" smtClean="0"/>
              <a:t> </a:t>
            </a:r>
            <a:r>
              <a:rPr lang="cs-CZ" sz="1800" b="1" dirty="0" err="1" smtClean="0"/>
              <a:t>membrane</a:t>
            </a:r>
            <a:r>
              <a:rPr lang="cs-CZ" sz="1800" b="1" dirty="0" smtClean="0"/>
              <a:t> </a:t>
            </a:r>
            <a:r>
              <a:rPr lang="cs-CZ" sz="1800" b="1" dirty="0" err="1" smtClean="0"/>
              <a:t>breakdown</a:t>
            </a:r>
            <a:endParaRPr lang="cs-CZ" sz="1800" dirty="0"/>
          </a:p>
        </p:txBody>
      </p:sp>
      <p:sp>
        <p:nvSpPr>
          <p:cNvPr id="10" name="Zástupný obsah 2">
            <a:extLst>
              <a:ext uri="{FF2B5EF4-FFF2-40B4-BE49-F238E27FC236}">
                <a16:creationId xmlns:a16="http://schemas.microsoft.com/office/drawing/2014/main" id="{4914394E-8D9A-4E3A-BE09-4F106894445B}"/>
              </a:ext>
            </a:extLst>
          </p:cNvPr>
          <p:cNvSpPr txBox="1">
            <a:spLocks/>
          </p:cNvSpPr>
          <p:nvPr/>
        </p:nvSpPr>
        <p:spPr>
          <a:xfrm>
            <a:off x="1097280" y="4720487"/>
            <a:ext cx="4586828" cy="64947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err="1"/>
              <a:t>c</a:t>
            </a:r>
            <a:r>
              <a:rPr lang="cs-CZ" sz="1800" b="1" dirty="0" err="1" smtClean="0"/>
              <a:t>ommunication</a:t>
            </a:r>
            <a:r>
              <a:rPr lang="cs-CZ" sz="1800" b="1" dirty="0" smtClean="0"/>
              <a:t> </a:t>
            </a:r>
            <a:r>
              <a:rPr lang="cs-CZ" sz="1800" dirty="0" err="1" smtClean="0"/>
              <a:t>between</a:t>
            </a:r>
            <a:r>
              <a:rPr lang="cs-CZ" sz="1800" dirty="0" smtClean="0"/>
              <a:t> oral and </a:t>
            </a:r>
            <a:r>
              <a:rPr lang="cs-CZ" sz="1800" dirty="0" err="1" smtClean="0"/>
              <a:t>nasal</a:t>
            </a:r>
            <a:r>
              <a:rPr lang="cs-CZ" sz="1800" dirty="0" smtClean="0"/>
              <a:t> </a:t>
            </a:r>
            <a:r>
              <a:rPr lang="cs-CZ" sz="1800" dirty="0" err="1" smtClean="0"/>
              <a:t>cavitites</a:t>
            </a:r>
            <a:r>
              <a:rPr lang="cs-CZ" sz="1800" dirty="0" smtClean="0"/>
              <a:t> </a:t>
            </a:r>
            <a:r>
              <a:rPr lang="cs-CZ" sz="1800" dirty="0" err="1" smtClean="0"/>
              <a:t>through</a:t>
            </a:r>
            <a:r>
              <a:rPr lang="cs-CZ" sz="1800" dirty="0" smtClean="0"/>
              <a:t> </a:t>
            </a:r>
            <a:r>
              <a:rPr lang="cs-CZ" sz="1800" b="1" dirty="0" smtClean="0"/>
              <a:t>primitive choana</a:t>
            </a:r>
            <a:endParaRPr lang="cs-CZ" sz="1800" b="1" dirty="0"/>
          </a:p>
        </p:txBody>
      </p:sp>
      <p:sp>
        <p:nvSpPr>
          <p:cNvPr id="11" name="Zástupný obsah 2">
            <a:extLst>
              <a:ext uri="{FF2B5EF4-FFF2-40B4-BE49-F238E27FC236}">
                <a16:creationId xmlns:a16="http://schemas.microsoft.com/office/drawing/2014/main" id="{0F582FF8-07D1-4C9F-99A2-B3310E3629D6}"/>
              </a:ext>
            </a:extLst>
          </p:cNvPr>
          <p:cNvSpPr txBox="1">
            <a:spLocks/>
          </p:cNvSpPr>
          <p:nvPr/>
        </p:nvSpPr>
        <p:spPr>
          <a:xfrm>
            <a:off x="1097280" y="5493728"/>
            <a:ext cx="4755542" cy="64947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err="1"/>
              <a:t>s</a:t>
            </a:r>
            <a:r>
              <a:rPr lang="cs-CZ" sz="1800" b="1" dirty="0" err="1" smtClean="0"/>
              <a:t>econdary</a:t>
            </a:r>
            <a:r>
              <a:rPr lang="cs-CZ" sz="1800" b="1" dirty="0" smtClean="0"/>
              <a:t> </a:t>
            </a:r>
            <a:r>
              <a:rPr lang="cs-CZ" sz="1800" b="1" dirty="0" err="1" smtClean="0"/>
              <a:t>palate</a:t>
            </a:r>
            <a:r>
              <a:rPr lang="cs-CZ" sz="1800" dirty="0" smtClean="0"/>
              <a:t> </a:t>
            </a:r>
            <a:r>
              <a:rPr lang="cs-CZ" sz="1800" dirty="0" err="1" smtClean="0"/>
              <a:t>formed</a:t>
            </a:r>
            <a:r>
              <a:rPr lang="cs-CZ" sz="1800" dirty="0" smtClean="0"/>
              <a:t> </a:t>
            </a:r>
            <a:r>
              <a:rPr lang="cs-CZ" sz="1800" dirty="0" err="1" smtClean="0"/>
              <a:t>from</a:t>
            </a:r>
            <a:r>
              <a:rPr lang="cs-CZ" sz="1800" dirty="0" smtClean="0"/>
              <a:t> </a:t>
            </a:r>
            <a:r>
              <a:rPr lang="cs-CZ" sz="1800" b="1" dirty="0" err="1" smtClean="0"/>
              <a:t>maxillary</a:t>
            </a:r>
            <a:r>
              <a:rPr lang="cs-CZ" sz="1800" b="1" dirty="0" smtClean="0"/>
              <a:t> </a:t>
            </a:r>
            <a:r>
              <a:rPr lang="cs-CZ" sz="1800" b="1" dirty="0" err="1" smtClean="0"/>
              <a:t>prominences</a:t>
            </a:r>
            <a:r>
              <a:rPr lang="cs-CZ" sz="1800" dirty="0" smtClean="0"/>
              <a:t>,</a:t>
            </a:r>
            <a:r>
              <a:rPr lang="cs-CZ" sz="1800" b="1" dirty="0" smtClean="0"/>
              <a:t> </a:t>
            </a:r>
            <a:r>
              <a:rPr lang="cs-CZ" sz="1800" b="1" dirty="0" err="1" smtClean="0"/>
              <a:t>definitive</a:t>
            </a:r>
            <a:r>
              <a:rPr lang="cs-CZ" sz="1800" b="1" dirty="0" smtClean="0"/>
              <a:t> choana</a:t>
            </a:r>
            <a:r>
              <a:rPr lang="cs-CZ" sz="1800" dirty="0" smtClean="0"/>
              <a:t> </a:t>
            </a:r>
            <a:r>
              <a:rPr lang="cs-CZ" sz="1800" dirty="0" err="1" smtClean="0"/>
              <a:t>formed</a:t>
            </a:r>
            <a:r>
              <a:rPr lang="cs-CZ" sz="1800" dirty="0" smtClean="0"/>
              <a:t> </a:t>
            </a:r>
            <a:r>
              <a:rPr lang="cs-CZ" sz="1800" dirty="0" err="1" smtClean="0"/>
              <a:t>caudally</a:t>
            </a:r>
            <a:endParaRPr lang="cs-CZ" sz="1800" dirty="0"/>
          </a:p>
        </p:txBody>
      </p:sp>
      <p:sp>
        <p:nvSpPr>
          <p:cNvPr id="12" name="TextovéPole 11">
            <a:extLst>
              <a:ext uri="{FF2B5EF4-FFF2-40B4-BE49-F238E27FC236}">
                <a16:creationId xmlns:a16="http://schemas.microsoft.com/office/drawing/2014/main" id="{9EE230A4-6CA3-4A50-9C00-C29709733FFA}"/>
              </a:ext>
            </a:extLst>
          </p:cNvPr>
          <p:cNvSpPr txBox="1"/>
          <p:nvPr/>
        </p:nvSpPr>
        <p:spPr>
          <a:xfrm>
            <a:off x="7136291" y="5973180"/>
            <a:ext cx="2958727"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err="1">
                <a:ln>
                  <a:noFill/>
                </a:ln>
                <a:solidFill>
                  <a:prstClr val="black"/>
                </a:solidFill>
                <a:effectLst/>
                <a:uLnTx/>
                <a:uFillTx/>
                <a:latin typeface="Calibri" panose="020F0502020204030204"/>
                <a:ea typeface="+mn-ea"/>
                <a:cs typeface="+mn-cs"/>
              </a:rPr>
              <a:t>McGraw-Hill</a:t>
            </a: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 2006</a:t>
            </a:r>
          </a:p>
        </p:txBody>
      </p:sp>
      <p:grpSp>
        <p:nvGrpSpPr>
          <p:cNvPr id="22" name="Skupina 21">
            <a:extLst>
              <a:ext uri="{FF2B5EF4-FFF2-40B4-BE49-F238E27FC236}">
                <a16:creationId xmlns:a16="http://schemas.microsoft.com/office/drawing/2014/main" id="{A162003D-155B-4638-A778-303CCD0FBE13}"/>
              </a:ext>
            </a:extLst>
          </p:cNvPr>
          <p:cNvGrpSpPr/>
          <p:nvPr/>
        </p:nvGrpSpPr>
        <p:grpSpPr>
          <a:xfrm>
            <a:off x="5504935" y="2098176"/>
            <a:ext cx="3410465" cy="1601550"/>
            <a:chOff x="5504935" y="2098176"/>
            <a:chExt cx="3410465" cy="1601550"/>
          </a:xfrm>
        </p:grpSpPr>
        <p:pic>
          <p:nvPicPr>
            <p:cNvPr id="7" name="Obrázek 6">
              <a:extLst>
                <a:ext uri="{FF2B5EF4-FFF2-40B4-BE49-F238E27FC236}">
                  <a16:creationId xmlns:a16="http://schemas.microsoft.com/office/drawing/2014/main" id="{8F31006A-0EAA-42D4-9D8D-3D8A7FAC2D96}"/>
                </a:ext>
              </a:extLst>
            </p:cNvPr>
            <p:cNvPicPr>
              <a:picLocks noChangeAspect="1"/>
            </p:cNvPicPr>
            <p:nvPr/>
          </p:nvPicPr>
          <p:blipFill rotWithShape="1">
            <a:blip r:embed="rId2">
              <a:extLst>
                <a:ext uri="{28A0092B-C50C-407E-A947-70E740481C1C}">
                  <a14:useLocalDpi xmlns:a14="http://schemas.microsoft.com/office/drawing/2010/main" val="0"/>
                </a:ext>
              </a:extLst>
            </a:blip>
            <a:srcRect t="28829" r="48234" b="39555"/>
            <a:stretch/>
          </p:blipFill>
          <p:spPr>
            <a:xfrm>
              <a:off x="5504935" y="2137513"/>
              <a:ext cx="3410464" cy="1562213"/>
            </a:xfrm>
            <a:prstGeom prst="rect">
              <a:avLst/>
            </a:prstGeom>
          </p:spPr>
        </p:pic>
        <p:sp>
          <p:nvSpPr>
            <p:cNvPr id="16" name="TextovéPole 15">
              <a:extLst>
                <a:ext uri="{FF2B5EF4-FFF2-40B4-BE49-F238E27FC236}">
                  <a16:creationId xmlns:a16="http://schemas.microsoft.com/office/drawing/2014/main" id="{A04944B6-FF11-40FC-8105-C78D10F304AF}"/>
                </a:ext>
              </a:extLst>
            </p:cNvPr>
            <p:cNvSpPr txBox="1"/>
            <p:nvPr/>
          </p:nvSpPr>
          <p:spPr>
            <a:xfrm>
              <a:off x="7070451" y="2098176"/>
              <a:ext cx="866513" cy="415498"/>
            </a:xfrm>
            <a:prstGeom prst="rect">
              <a:avLst/>
            </a:prstGeom>
            <a:solidFill>
              <a:schemeClr val="bg1"/>
            </a:solidFill>
          </p:spPr>
          <p:txBody>
            <a:bodyPr wrap="square" rtlCol="0">
              <a:spAutoFit/>
            </a:bodyPr>
            <a:lstStyle/>
            <a:p>
              <a:pPr algn="ctr"/>
              <a:r>
                <a:rPr lang="cs-CZ" sz="1050" dirty="0"/>
                <a:t>b</a:t>
              </a:r>
              <a:r>
                <a:rPr lang="cs-CZ" sz="1050" dirty="0" smtClean="0"/>
                <a:t>rain </a:t>
              </a:r>
              <a:r>
                <a:rPr lang="cs-CZ" sz="1050" dirty="0" err="1" smtClean="0"/>
                <a:t>epithelium</a:t>
              </a:r>
              <a:endParaRPr lang="cs-CZ" sz="1050" dirty="0"/>
            </a:p>
          </p:txBody>
        </p:sp>
        <p:sp>
          <p:nvSpPr>
            <p:cNvPr id="17" name="TextovéPole 16">
              <a:extLst>
                <a:ext uri="{FF2B5EF4-FFF2-40B4-BE49-F238E27FC236}">
                  <a16:creationId xmlns:a16="http://schemas.microsoft.com/office/drawing/2014/main" id="{58B9C5AC-E01D-445E-8161-71FAD41E208C}"/>
                </a:ext>
              </a:extLst>
            </p:cNvPr>
            <p:cNvSpPr txBox="1"/>
            <p:nvPr/>
          </p:nvSpPr>
          <p:spPr>
            <a:xfrm>
              <a:off x="8323958" y="2931719"/>
              <a:ext cx="591442" cy="415498"/>
            </a:xfrm>
            <a:prstGeom prst="rect">
              <a:avLst/>
            </a:prstGeom>
            <a:solidFill>
              <a:schemeClr val="bg1"/>
            </a:solidFill>
          </p:spPr>
          <p:txBody>
            <a:bodyPr wrap="square" rtlCol="0">
              <a:spAutoFit/>
            </a:bodyPr>
            <a:lstStyle/>
            <a:p>
              <a:pPr algn="ctr"/>
              <a:r>
                <a:rPr lang="cs-CZ" sz="1050" dirty="0"/>
                <a:t>o</a:t>
              </a:r>
              <a:r>
                <a:rPr lang="cs-CZ" sz="1050" dirty="0" smtClean="0"/>
                <a:t>ral </a:t>
              </a:r>
              <a:r>
                <a:rPr lang="cs-CZ" sz="1050" dirty="0" err="1" smtClean="0"/>
                <a:t>cavity</a:t>
              </a:r>
              <a:endParaRPr lang="cs-CZ" sz="1050" dirty="0"/>
            </a:p>
          </p:txBody>
        </p:sp>
      </p:grpSp>
      <p:pic>
        <p:nvPicPr>
          <p:cNvPr id="13" name="Obrázek 12">
            <a:extLst>
              <a:ext uri="{FF2B5EF4-FFF2-40B4-BE49-F238E27FC236}">
                <a16:creationId xmlns:a16="http://schemas.microsoft.com/office/drawing/2014/main" id="{4D23DB4F-D9B8-4E52-BD63-F38749FBF5C8}"/>
              </a:ext>
            </a:extLst>
          </p:cNvPr>
          <p:cNvPicPr>
            <a:picLocks noChangeAspect="1"/>
          </p:cNvPicPr>
          <p:nvPr/>
        </p:nvPicPr>
        <p:blipFill rotWithShape="1">
          <a:blip r:embed="rId2">
            <a:extLst>
              <a:ext uri="{28A0092B-C50C-407E-A947-70E740481C1C}">
                <a14:useLocalDpi xmlns:a14="http://schemas.microsoft.com/office/drawing/2010/main" val="0"/>
              </a:ext>
            </a:extLst>
          </a:blip>
          <a:srcRect l="54893" t="28829" r="8814" b="40197"/>
          <a:stretch/>
        </p:blipFill>
        <p:spPr>
          <a:xfrm>
            <a:off x="9181070" y="2098331"/>
            <a:ext cx="2391033" cy="1530491"/>
          </a:xfrm>
          <a:prstGeom prst="rect">
            <a:avLst/>
          </a:prstGeom>
        </p:spPr>
      </p:pic>
      <p:pic>
        <p:nvPicPr>
          <p:cNvPr id="14" name="Obrázek 13">
            <a:extLst>
              <a:ext uri="{FF2B5EF4-FFF2-40B4-BE49-F238E27FC236}">
                <a16:creationId xmlns:a16="http://schemas.microsoft.com/office/drawing/2014/main" id="{6C9F2C30-8780-4C4E-90AA-B96C821DF416}"/>
              </a:ext>
            </a:extLst>
          </p:cNvPr>
          <p:cNvPicPr>
            <a:picLocks noChangeAspect="1"/>
          </p:cNvPicPr>
          <p:nvPr/>
        </p:nvPicPr>
        <p:blipFill rotWithShape="1">
          <a:blip r:embed="rId2">
            <a:extLst>
              <a:ext uri="{28A0092B-C50C-407E-A947-70E740481C1C}">
                <a14:useLocalDpi xmlns:a14="http://schemas.microsoft.com/office/drawing/2010/main" val="0"/>
              </a:ext>
            </a:extLst>
          </a:blip>
          <a:srcRect l="8034" t="61589" r="53515" b="9100"/>
          <a:stretch/>
        </p:blipFill>
        <p:spPr>
          <a:xfrm>
            <a:off x="5943599" y="4235163"/>
            <a:ext cx="2533135" cy="1448308"/>
          </a:xfrm>
          <a:prstGeom prst="rect">
            <a:avLst/>
          </a:prstGeom>
        </p:spPr>
      </p:pic>
      <p:grpSp>
        <p:nvGrpSpPr>
          <p:cNvPr id="38" name="Skupina 37">
            <a:extLst>
              <a:ext uri="{FF2B5EF4-FFF2-40B4-BE49-F238E27FC236}">
                <a16:creationId xmlns:a16="http://schemas.microsoft.com/office/drawing/2014/main" id="{52C753E2-4101-486D-97D3-2C519A1158C7}"/>
              </a:ext>
            </a:extLst>
          </p:cNvPr>
          <p:cNvGrpSpPr/>
          <p:nvPr/>
        </p:nvGrpSpPr>
        <p:grpSpPr>
          <a:xfrm>
            <a:off x="8748677" y="4099879"/>
            <a:ext cx="3255818" cy="1681942"/>
            <a:chOff x="8748677" y="4099879"/>
            <a:chExt cx="3255818" cy="1681942"/>
          </a:xfrm>
        </p:grpSpPr>
        <p:pic>
          <p:nvPicPr>
            <p:cNvPr id="15" name="Obrázek 14">
              <a:extLst>
                <a:ext uri="{FF2B5EF4-FFF2-40B4-BE49-F238E27FC236}">
                  <a16:creationId xmlns:a16="http://schemas.microsoft.com/office/drawing/2014/main" id="{E1ECA621-230E-465E-AE4F-829B7B8E29F7}"/>
                </a:ext>
              </a:extLst>
            </p:cNvPr>
            <p:cNvPicPr>
              <a:picLocks noChangeAspect="1"/>
            </p:cNvPicPr>
            <p:nvPr/>
          </p:nvPicPr>
          <p:blipFill rotWithShape="1">
            <a:blip r:embed="rId2">
              <a:extLst>
                <a:ext uri="{28A0092B-C50C-407E-A947-70E740481C1C}">
                  <a14:useLocalDpi xmlns:a14="http://schemas.microsoft.com/office/drawing/2010/main" val="0"/>
                </a:ext>
              </a:extLst>
            </a:blip>
            <a:srcRect l="50266" t="56861" r="315" b="9100"/>
            <a:stretch/>
          </p:blipFill>
          <p:spPr>
            <a:xfrm>
              <a:off x="8748677" y="4099879"/>
              <a:ext cx="3255818" cy="1681942"/>
            </a:xfrm>
            <a:prstGeom prst="rect">
              <a:avLst/>
            </a:prstGeom>
          </p:spPr>
        </p:pic>
        <p:sp>
          <p:nvSpPr>
            <p:cNvPr id="31" name="TextovéPole 30">
              <a:extLst>
                <a:ext uri="{FF2B5EF4-FFF2-40B4-BE49-F238E27FC236}">
                  <a16:creationId xmlns:a16="http://schemas.microsoft.com/office/drawing/2014/main" id="{2C860662-87C7-45B7-991B-98BA85C21498}"/>
                </a:ext>
              </a:extLst>
            </p:cNvPr>
            <p:cNvSpPr txBox="1"/>
            <p:nvPr/>
          </p:nvSpPr>
          <p:spPr>
            <a:xfrm>
              <a:off x="10896301" y="4291562"/>
              <a:ext cx="983175" cy="253916"/>
            </a:xfrm>
            <a:prstGeom prst="rect">
              <a:avLst/>
            </a:prstGeom>
            <a:solidFill>
              <a:schemeClr val="bg1"/>
            </a:solidFill>
          </p:spPr>
          <p:txBody>
            <a:bodyPr wrap="square" rtlCol="0">
              <a:spAutoFit/>
            </a:bodyPr>
            <a:lstStyle/>
            <a:p>
              <a:pPr algn="ctr"/>
              <a:endParaRPr lang="cs-CZ" sz="1050" dirty="0"/>
            </a:p>
          </p:txBody>
        </p:sp>
      </p:grpSp>
    </p:spTree>
    <p:extLst>
      <p:ext uri="{BB962C8B-B14F-4D97-AF65-F5344CB8AC3E}">
        <p14:creationId xmlns:p14="http://schemas.microsoft.com/office/powerpoint/2010/main" val="678408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smtClean="0"/>
              <a:t>Differentiation</a:t>
            </a:r>
            <a:r>
              <a:rPr lang="cs-CZ" dirty="0" smtClean="0"/>
              <a:t> </a:t>
            </a:r>
            <a:r>
              <a:rPr lang="cs-CZ" dirty="0" err="1" smtClean="0"/>
              <a:t>of</a:t>
            </a:r>
            <a:r>
              <a:rPr lang="cs-CZ" dirty="0" smtClean="0"/>
              <a:t> </a:t>
            </a:r>
            <a:r>
              <a:rPr lang="cs-CZ" dirty="0" err="1" smtClean="0"/>
              <a:t>olfactory</a:t>
            </a:r>
            <a:r>
              <a:rPr lang="cs-CZ" dirty="0" smtClean="0"/>
              <a:t> </a:t>
            </a:r>
            <a:r>
              <a:rPr lang="cs-CZ" dirty="0" err="1" smtClean="0"/>
              <a:t>epithelium</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64</a:t>
            </a:fld>
            <a:endParaRPr lang="cs-CZ"/>
          </a:p>
        </p:txBody>
      </p:sp>
      <p:sp>
        <p:nvSpPr>
          <p:cNvPr id="6" name="Zástupný obsah 2">
            <a:extLst>
              <a:ext uri="{FF2B5EF4-FFF2-40B4-BE49-F238E27FC236}">
                <a16:creationId xmlns:a16="http://schemas.microsoft.com/office/drawing/2014/main" id="{281A0F61-3C24-4968-B6BE-8CEF0C35D9FD}"/>
              </a:ext>
            </a:extLst>
          </p:cNvPr>
          <p:cNvSpPr txBox="1">
            <a:spLocks/>
          </p:cNvSpPr>
          <p:nvPr/>
        </p:nvSpPr>
        <p:spPr>
          <a:xfrm>
            <a:off x="1097279" y="1838463"/>
            <a:ext cx="5684521" cy="36004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smtClean="0"/>
              <a:t>dorsal</a:t>
            </a:r>
            <a:r>
              <a:rPr lang="cs-CZ" sz="1600" dirty="0" smtClean="0"/>
              <a:t> part </a:t>
            </a:r>
            <a:r>
              <a:rPr lang="cs-CZ" sz="1600" dirty="0" err="1" smtClean="0"/>
              <a:t>of</a:t>
            </a:r>
            <a:r>
              <a:rPr lang="cs-CZ" sz="1600" dirty="0" smtClean="0"/>
              <a:t> </a:t>
            </a:r>
            <a:r>
              <a:rPr lang="cs-CZ" sz="1600" b="1" dirty="0" err="1" smtClean="0"/>
              <a:t>nasal</a:t>
            </a:r>
            <a:r>
              <a:rPr lang="cs-CZ" sz="1600" b="1" dirty="0" smtClean="0"/>
              <a:t> </a:t>
            </a:r>
            <a:r>
              <a:rPr lang="cs-CZ" sz="1600" b="1" dirty="0" err="1" smtClean="0"/>
              <a:t>cavity</a:t>
            </a:r>
            <a:r>
              <a:rPr lang="cs-CZ" sz="1600" b="1" dirty="0" smtClean="0"/>
              <a:t> </a:t>
            </a:r>
            <a:r>
              <a:rPr lang="cs-CZ" sz="1600" dirty="0"/>
              <a:t>– </a:t>
            </a:r>
            <a:r>
              <a:rPr lang="cs-CZ" sz="1600" dirty="0" err="1" smtClean="0"/>
              <a:t>differentiation</a:t>
            </a:r>
            <a:r>
              <a:rPr lang="cs-CZ" sz="1600" dirty="0" smtClean="0"/>
              <a:t> </a:t>
            </a:r>
            <a:r>
              <a:rPr lang="cs-CZ" sz="1600" dirty="0" err="1" smtClean="0"/>
              <a:t>of</a:t>
            </a:r>
            <a:r>
              <a:rPr lang="cs-CZ" sz="1600" dirty="0" smtClean="0"/>
              <a:t> </a:t>
            </a:r>
            <a:r>
              <a:rPr lang="cs-CZ" sz="1600" b="1" dirty="0" err="1" smtClean="0"/>
              <a:t>olfactory</a:t>
            </a:r>
            <a:r>
              <a:rPr lang="cs-CZ" sz="1600" b="1" dirty="0" smtClean="0"/>
              <a:t> </a:t>
            </a:r>
            <a:r>
              <a:rPr lang="cs-CZ" sz="1600" b="1" dirty="0" err="1" smtClean="0"/>
              <a:t>epithelium</a:t>
            </a:r>
            <a:endParaRPr lang="cs-CZ" sz="1600" b="1" dirty="0"/>
          </a:p>
        </p:txBody>
      </p:sp>
      <p:sp>
        <p:nvSpPr>
          <p:cNvPr id="7" name="Zástupný obsah 2">
            <a:extLst>
              <a:ext uri="{FF2B5EF4-FFF2-40B4-BE49-F238E27FC236}">
                <a16:creationId xmlns:a16="http://schemas.microsoft.com/office/drawing/2014/main" id="{281A0F61-3C24-4968-B6BE-8CEF0C35D9FD}"/>
              </a:ext>
            </a:extLst>
          </p:cNvPr>
          <p:cNvSpPr txBox="1">
            <a:spLocks/>
          </p:cNvSpPr>
          <p:nvPr/>
        </p:nvSpPr>
        <p:spPr>
          <a:xfrm>
            <a:off x="1097278" y="2299612"/>
            <a:ext cx="5024121" cy="102504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smtClean="0"/>
              <a:t>2 </a:t>
            </a:r>
            <a:r>
              <a:rPr lang="cs-CZ" sz="1600" dirty="0" err="1" smtClean="0"/>
              <a:t>sources</a:t>
            </a:r>
            <a:r>
              <a:rPr lang="cs-CZ" sz="1600" dirty="0" smtClean="0"/>
              <a:t>:</a:t>
            </a:r>
            <a:endParaRPr lang="cs-CZ" sz="1600" dirty="0"/>
          </a:p>
          <a:p>
            <a:pPr lvl="1">
              <a:buSzPct val="50000"/>
              <a:buFont typeface="Courier New" panose="02070309020205020404" pitchFamily="49" charset="0"/>
              <a:buChar char="o"/>
            </a:pPr>
            <a:r>
              <a:rPr lang="cs-CZ" sz="1400" b="1" dirty="0" err="1" smtClean="0"/>
              <a:t>ectoderm</a:t>
            </a:r>
            <a:r>
              <a:rPr lang="cs-CZ" sz="1400" dirty="0" smtClean="0"/>
              <a:t> </a:t>
            </a:r>
            <a:r>
              <a:rPr lang="cs-CZ" sz="1400" dirty="0"/>
              <a:t>– </a:t>
            </a:r>
            <a:r>
              <a:rPr lang="cs-CZ" sz="1400" dirty="0" smtClean="0"/>
              <a:t>sensory </a:t>
            </a:r>
            <a:r>
              <a:rPr lang="cs-CZ" sz="1400" dirty="0" err="1" smtClean="0"/>
              <a:t>bipolar</a:t>
            </a:r>
            <a:r>
              <a:rPr lang="cs-CZ" sz="1400" dirty="0" smtClean="0"/>
              <a:t> </a:t>
            </a:r>
            <a:r>
              <a:rPr lang="cs-CZ" sz="1400" dirty="0" err="1" smtClean="0"/>
              <a:t>neurons</a:t>
            </a:r>
            <a:r>
              <a:rPr lang="cs-CZ" sz="1400" dirty="0" smtClean="0"/>
              <a:t>, </a:t>
            </a:r>
            <a:r>
              <a:rPr lang="cs-CZ" sz="1400" dirty="0" err="1" smtClean="0"/>
              <a:t>basal</a:t>
            </a:r>
            <a:r>
              <a:rPr lang="cs-CZ" sz="1400" dirty="0" smtClean="0"/>
              <a:t> </a:t>
            </a:r>
            <a:r>
              <a:rPr lang="cs-CZ" sz="1400" dirty="0" err="1" smtClean="0"/>
              <a:t>epithelial</a:t>
            </a:r>
            <a:r>
              <a:rPr lang="cs-CZ" sz="1400" dirty="0" smtClean="0"/>
              <a:t> </a:t>
            </a:r>
            <a:r>
              <a:rPr lang="cs-CZ" sz="1400" dirty="0" err="1" smtClean="0"/>
              <a:t>cells</a:t>
            </a:r>
            <a:endParaRPr lang="cs-CZ" sz="1400" dirty="0"/>
          </a:p>
          <a:p>
            <a:pPr lvl="1">
              <a:buSzPct val="50000"/>
              <a:buFont typeface="Courier New" panose="02070309020205020404" pitchFamily="49" charset="0"/>
              <a:buChar char="o"/>
            </a:pPr>
            <a:r>
              <a:rPr lang="cs-CZ" sz="1400" b="1" dirty="0" err="1"/>
              <a:t>n</a:t>
            </a:r>
            <a:r>
              <a:rPr lang="cs-CZ" sz="1400" b="1" dirty="0" err="1" smtClean="0"/>
              <a:t>eural</a:t>
            </a:r>
            <a:r>
              <a:rPr lang="cs-CZ" sz="1400" b="1" dirty="0" smtClean="0"/>
              <a:t> </a:t>
            </a:r>
            <a:r>
              <a:rPr lang="cs-CZ" sz="1400" b="1" dirty="0" err="1" smtClean="0"/>
              <a:t>crest</a:t>
            </a:r>
            <a:r>
              <a:rPr lang="cs-CZ" sz="1400" b="1" dirty="0" smtClean="0"/>
              <a:t> </a:t>
            </a:r>
            <a:r>
              <a:rPr lang="cs-CZ" sz="1400" dirty="0" smtClean="0"/>
              <a:t>– </a:t>
            </a:r>
            <a:r>
              <a:rPr lang="cs-CZ" sz="1400" dirty="0" err="1" smtClean="0"/>
              <a:t>ensheathing</a:t>
            </a:r>
            <a:r>
              <a:rPr lang="cs-CZ" sz="1400" dirty="0" smtClean="0"/>
              <a:t> </a:t>
            </a:r>
            <a:r>
              <a:rPr lang="cs-CZ" sz="1400" dirty="0" err="1" smtClean="0"/>
              <a:t>supporting</a:t>
            </a:r>
            <a:r>
              <a:rPr lang="cs-CZ" sz="1400" dirty="0" smtClean="0"/>
              <a:t> </a:t>
            </a:r>
            <a:r>
              <a:rPr lang="cs-CZ" sz="1400" dirty="0" err="1" smtClean="0"/>
              <a:t>cells</a:t>
            </a:r>
            <a:endParaRPr lang="cs-CZ" sz="1400" dirty="0"/>
          </a:p>
        </p:txBody>
      </p:sp>
      <p:sp>
        <p:nvSpPr>
          <p:cNvPr id="8" name="Zástupný obsah 2">
            <a:extLst>
              <a:ext uri="{FF2B5EF4-FFF2-40B4-BE49-F238E27FC236}">
                <a16:creationId xmlns:a16="http://schemas.microsoft.com/office/drawing/2014/main" id="{281A0F61-3C24-4968-B6BE-8CEF0C35D9FD}"/>
              </a:ext>
            </a:extLst>
          </p:cNvPr>
          <p:cNvSpPr txBox="1">
            <a:spLocks/>
          </p:cNvSpPr>
          <p:nvPr/>
        </p:nvSpPr>
        <p:spPr>
          <a:xfrm>
            <a:off x="1086812" y="3557310"/>
            <a:ext cx="5198745" cy="85673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smtClean="0"/>
              <a:t>Sensory </a:t>
            </a:r>
            <a:r>
              <a:rPr lang="cs-CZ" sz="1600" b="1" dirty="0" err="1" smtClean="0"/>
              <a:t>bipolar</a:t>
            </a:r>
            <a:r>
              <a:rPr lang="cs-CZ" sz="1600" b="1" dirty="0" smtClean="0"/>
              <a:t> </a:t>
            </a:r>
            <a:r>
              <a:rPr lang="cs-CZ" sz="1600" dirty="0" err="1" smtClean="0"/>
              <a:t>neurons</a:t>
            </a:r>
            <a:r>
              <a:rPr lang="cs-CZ" sz="1600" dirty="0" smtClean="0"/>
              <a:t>:</a:t>
            </a:r>
            <a:endParaRPr lang="cs-CZ" sz="1600" dirty="0"/>
          </a:p>
          <a:p>
            <a:pPr lvl="1">
              <a:buSzPct val="50000"/>
              <a:buFont typeface="Courier New" panose="02070309020205020404" pitchFamily="49" charset="0"/>
              <a:buChar char="o"/>
            </a:pPr>
            <a:r>
              <a:rPr lang="cs-CZ" sz="1200" b="1" dirty="0"/>
              <a:t>1. </a:t>
            </a:r>
            <a:r>
              <a:rPr lang="cs-CZ" sz="1200" b="1" dirty="0" err="1" smtClean="0"/>
              <a:t>outgrowth</a:t>
            </a:r>
            <a:r>
              <a:rPr lang="cs-CZ" sz="1200" b="1" dirty="0" smtClean="0"/>
              <a:t> </a:t>
            </a:r>
            <a:r>
              <a:rPr lang="cs-CZ" sz="1200" dirty="0"/>
              <a:t>– </a:t>
            </a:r>
            <a:r>
              <a:rPr lang="cs-CZ" sz="1200" dirty="0" err="1" smtClean="0"/>
              <a:t>nasal</a:t>
            </a:r>
            <a:r>
              <a:rPr lang="cs-CZ" sz="1200" dirty="0" smtClean="0"/>
              <a:t> </a:t>
            </a:r>
            <a:r>
              <a:rPr lang="cs-CZ" sz="1200" dirty="0" err="1" smtClean="0"/>
              <a:t>cavity</a:t>
            </a:r>
            <a:endParaRPr lang="cs-CZ" sz="1200" dirty="0"/>
          </a:p>
          <a:p>
            <a:pPr lvl="1">
              <a:buSzPct val="50000"/>
              <a:buFont typeface="Courier New" panose="02070309020205020404" pitchFamily="49" charset="0"/>
              <a:buChar char="o"/>
            </a:pPr>
            <a:r>
              <a:rPr lang="cs-CZ" sz="1200" b="1" dirty="0"/>
              <a:t>2. </a:t>
            </a:r>
            <a:r>
              <a:rPr lang="cs-CZ" sz="1200" b="1" dirty="0" err="1" smtClean="0"/>
              <a:t>outgrowth</a:t>
            </a:r>
            <a:r>
              <a:rPr lang="cs-CZ" sz="1200" b="1" dirty="0" smtClean="0"/>
              <a:t> </a:t>
            </a:r>
            <a:r>
              <a:rPr lang="cs-CZ" sz="1200" dirty="0"/>
              <a:t>– </a:t>
            </a:r>
            <a:r>
              <a:rPr lang="cs-CZ" sz="1200" dirty="0" smtClean="0"/>
              <a:t>axon </a:t>
            </a:r>
            <a:r>
              <a:rPr lang="cs-CZ" sz="1200" dirty="0" err="1" smtClean="0"/>
              <a:t>leading</a:t>
            </a:r>
            <a:r>
              <a:rPr lang="cs-CZ" sz="1200" dirty="0" smtClean="0"/>
              <a:t> to </a:t>
            </a:r>
            <a:r>
              <a:rPr lang="cs-CZ" sz="1200" dirty="0" err="1" smtClean="0"/>
              <a:t>olfactory</a:t>
            </a:r>
            <a:r>
              <a:rPr lang="cs-CZ" sz="1200" dirty="0" smtClean="0"/>
              <a:t> lobe in brain</a:t>
            </a:r>
            <a:endParaRPr lang="cs-CZ" sz="1200" dirty="0"/>
          </a:p>
        </p:txBody>
      </p:sp>
      <p:sp>
        <p:nvSpPr>
          <p:cNvPr id="10" name="Zástupný obsah 2">
            <a:extLst>
              <a:ext uri="{FF2B5EF4-FFF2-40B4-BE49-F238E27FC236}">
                <a16:creationId xmlns:a16="http://schemas.microsoft.com/office/drawing/2014/main" id="{281A0F61-3C24-4968-B6BE-8CEF0C35D9FD}"/>
              </a:ext>
            </a:extLst>
          </p:cNvPr>
          <p:cNvSpPr txBox="1">
            <a:spLocks/>
          </p:cNvSpPr>
          <p:nvPr/>
        </p:nvSpPr>
        <p:spPr>
          <a:xfrm>
            <a:off x="1097280" y="4646703"/>
            <a:ext cx="5198745" cy="72368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smtClean="0"/>
              <a:t>basal</a:t>
            </a:r>
            <a:r>
              <a:rPr lang="cs-CZ" sz="1600" dirty="0" smtClean="0"/>
              <a:t> </a:t>
            </a:r>
            <a:r>
              <a:rPr lang="cs-CZ" sz="1600" dirty="0" err="1" smtClean="0"/>
              <a:t>epithelial</a:t>
            </a:r>
            <a:r>
              <a:rPr lang="cs-CZ" sz="1600" dirty="0" smtClean="0"/>
              <a:t> </a:t>
            </a:r>
            <a:r>
              <a:rPr lang="cs-CZ" sz="1600" dirty="0" err="1" smtClean="0"/>
              <a:t>cells</a:t>
            </a:r>
            <a:r>
              <a:rPr lang="cs-CZ" sz="1600" dirty="0" smtClean="0"/>
              <a:t> </a:t>
            </a:r>
            <a:r>
              <a:rPr lang="cs-CZ" sz="1600" dirty="0"/>
              <a:t>– </a:t>
            </a:r>
            <a:r>
              <a:rPr lang="cs-CZ" sz="1600" b="1" dirty="0" smtClean="0"/>
              <a:t>stem </a:t>
            </a:r>
            <a:r>
              <a:rPr lang="cs-CZ" sz="1600" b="1" dirty="0" err="1" smtClean="0"/>
              <a:t>cells</a:t>
            </a:r>
            <a:r>
              <a:rPr lang="cs-CZ" sz="1600" b="1" dirty="0" smtClean="0"/>
              <a:t> </a:t>
            </a:r>
            <a:r>
              <a:rPr lang="cs-CZ" sz="1600" dirty="0" err="1" smtClean="0"/>
              <a:t>of</a:t>
            </a:r>
            <a:r>
              <a:rPr lang="cs-CZ" sz="1600" b="1" dirty="0" smtClean="0"/>
              <a:t> sensory </a:t>
            </a:r>
            <a:r>
              <a:rPr lang="cs-CZ" sz="1600" b="1" dirty="0" err="1" smtClean="0"/>
              <a:t>olfactory</a:t>
            </a:r>
            <a:r>
              <a:rPr lang="cs-CZ" sz="1600" b="1" dirty="0" smtClean="0"/>
              <a:t> </a:t>
            </a:r>
            <a:r>
              <a:rPr lang="cs-CZ" sz="1600" b="1" dirty="0" err="1" smtClean="0"/>
              <a:t>neurons</a:t>
            </a:r>
            <a:r>
              <a:rPr lang="cs-CZ" sz="1600" b="1" dirty="0" smtClean="0"/>
              <a:t> </a:t>
            </a:r>
            <a:r>
              <a:rPr lang="cs-CZ" sz="1600" dirty="0" smtClean="0"/>
              <a:t>(</a:t>
            </a:r>
            <a:r>
              <a:rPr lang="cs-CZ" sz="1600" dirty="0" err="1" smtClean="0"/>
              <a:t>basis</a:t>
            </a:r>
            <a:r>
              <a:rPr lang="cs-CZ" sz="1600" dirty="0" smtClean="0"/>
              <a:t> </a:t>
            </a:r>
            <a:r>
              <a:rPr lang="cs-CZ" sz="1600" dirty="0" err="1" smtClean="0"/>
              <a:t>for</a:t>
            </a:r>
            <a:r>
              <a:rPr lang="cs-CZ" sz="1600" dirty="0" smtClean="0"/>
              <a:t> </a:t>
            </a:r>
            <a:r>
              <a:rPr lang="cs-CZ" sz="1600" dirty="0" err="1" smtClean="0"/>
              <a:t>recovery</a:t>
            </a:r>
            <a:r>
              <a:rPr lang="cs-CZ" sz="1600" dirty="0" smtClean="0"/>
              <a:t> </a:t>
            </a:r>
            <a:r>
              <a:rPr lang="cs-CZ" sz="1600" dirty="0" err="1" smtClean="0"/>
              <a:t>of</a:t>
            </a:r>
            <a:r>
              <a:rPr lang="cs-CZ" sz="1600" dirty="0" smtClean="0"/>
              <a:t> sensory </a:t>
            </a:r>
            <a:r>
              <a:rPr lang="cs-CZ" sz="1600" dirty="0" err="1" smtClean="0"/>
              <a:t>neurons</a:t>
            </a:r>
            <a:r>
              <a:rPr lang="cs-CZ" sz="1600" dirty="0" smtClean="0"/>
              <a:t>)</a:t>
            </a:r>
            <a:endParaRPr lang="cs-CZ" sz="1200" dirty="0"/>
          </a:p>
        </p:txBody>
      </p:sp>
      <p:sp>
        <p:nvSpPr>
          <p:cNvPr id="11" name="Zástupný obsah 2">
            <a:extLst>
              <a:ext uri="{FF2B5EF4-FFF2-40B4-BE49-F238E27FC236}">
                <a16:creationId xmlns:a16="http://schemas.microsoft.com/office/drawing/2014/main" id="{281A0F61-3C24-4968-B6BE-8CEF0C35D9FD}"/>
              </a:ext>
            </a:extLst>
          </p:cNvPr>
          <p:cNvSpPr txBox="1">
            <a:spLocks/>
          </p:cNvSpPr>
          <p:nvPr/>
        </p:nvSpPr>
        <p:spPr>
          <a:xfrm>
            <a:off x="1086811" y="5577850"/>
            <a:ext cx="5467336" cy="52280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smtClean="0"/>
              <a:t>Supporting</a:t>
            </a:r>
            <a:r>
              <a:rPr lang="cs-CZ" sz="1600" b="1" dirty="0" smtClean="0"/>
              <a:t> </a:t>
            </a:r>
            <a:r>
              <a:rPr lang="cs-CZ" sz="1600" b="1" dirty="0" err="1" smtClean="0"/>
              <a:t>cells</a:t>
            </a:r>
            <a:r>
              <a:rPr lang="cs-CZ" sz="1600" b="1" dirty="0" smtClean="0"/>
              <a:t> </a:t>
            </a:r>
            <a:r>
              <a:rPr lang="cs-CZ" sz="1600" dirty="0"/>
              <a:t>– </a:t>
            </a:r>
            <a:r>
              <a:rPr lang="cs-CZ" sz="1600" b="1" dirty="0" err="1" smtClean="0"/>
              <a:t>glial</a:t>
            </a:r>
            <a:r>
              <a:rPr lang="cs-CZ" sz="1600" dirty="0" smtClean="0"/>
              <a:t> </a:t>
            </a:r>
            <a:r>
              <a:rPr lang="cs-CZ" sz="1600" dirty="0" err="1" smtClean="0"/>
              <a:t>cells</a:t>
            </a:r>
            <a:r>
              <a:rPr lang="cs-CZ" sz="1600" dirty="0" smtClean="0"/>
              <a:t> </a:t>
            </a:r>
            <a:r>
              <a:rPr lang="cs-CZ" sz="1600" dirty="0" err="1" smtClean="0"/>
              <a:t>of</a:t>
            </a:r>
            <a:r>
              <a:rPr lang="cs-CZ" sz="1600" dirty="0" smtClean="0"/>
              <a:t> sensory </a:t>
            </a:r>
            <a:r>
              <a:rPr lang="cs-CZ" sz="1600" dirty="0" err="1" smtClean="0"/>
              <a:t>olfactory</a:t>
            </a:r>
            <a:r>
              <a:rPr lang="cs-CZ" sz="1600" dirty="0" smtClean="0"/>
              <a:t> </a:t>
            </a:r>
            <a:r>
              <a:rPr lang="cs-CZ" sz="1600" dirty="0" err="1" smtClean="0"/>
              <a:t>neurons</a:t>
            </a:r>
            <a:endParaRPr lang="cs-CZ" sz="1200" dirty="0"/>
          </a:p>
        </p:txBody>
      </p:sp>
      <p:grpSp>
        <p:nvGrpSpPr>
          <p:cNvPr id="3" name="Skupina 2">
            <a:extLst>
              <a:ext uri="{FF2B5EF4-FFF2-40B4-BE49-F238E27FC236}">
                <a16:creationId xmlns:a16="http://schemas.microsoft.com/office/drawing/2014/main" id="{F10F986F-E1DB-45EE-893D-2ACA4F05B3BA}"/>
              </a:ext>
            </a:extLst>
          </p:cNvPr>
          <p:cNvGrpSpPr/>
          <p:nvPr/>
        </p:nvGrpSpPr>
        <p:grpSpPr>
          <a:xfrm>
            <a:off x="7126257" y="1987797"/>
            <a:ext cx="4352926" cy="3791119"/>
            <a:chOff x="7126257" y="1987797"/>
            <a:chExt cx="4352926" cy="3791119"/>
          </a:xfrm>
        </p:grpSpPr>
        <p:pic>
          <p:nvPicPr>
            <p:cNvPr id="9" name="Obrázek 8"/>
            <p:cNvPicPr>
              <a:picLocks noChangeAspect="1"/>
            </p:cNvPicPr>
            <p:nvPr/>
          </p:nvPicPr>
          <p:blipFill rotWithShape="1">
            <a:blip r:embed="rId2">
              <a:extLst>
                <a:ext uri="{28A0092B-C50C-407E-A947-70E740481C1C}">
                  <a14:useLocalDpi xmlns:a14="http://schemas.microsoft.com/office/drawing/2010/main" val="0"/>
                </a:ext>
              </a:extLst>
            </a:blip>
            <a:srcRect t="1387" r="48055" b="4371"/>
            <a:stretch/>
          </p:blipFill>
          <p:spPr>
            <a:xfrm>
              <a:off x="7126257" y="1987797"/>
              <a:ext cx="4352926" cy="3791119"/>
            </a:xfrm>
            <a:prstGeom prst="rect">
              <a:avLst/>
            </a:prstGeom>
          </p:spPr>
        </p:pic>
        <p:sp>
          <p:nvSpPr>
            <p:cNvPr id="22" name="TextovéPole 21">
              <a:extLst>
                <a:ext uri="{FF2B5EF4-FFF2-40B4-BE49-F238E27FC236}">
                  <a16:creationId xmlns:a16="http://schemas.microsoft.com/office/drawing/2014/main" id="{6198F97A-DA23-4DE9-AC4B-1E8EB25BF0A1}"/>
                </a:ext>
              </a:extLst>
            </p:cNvPr>
            <p:cNvSpPr txBox="1"/>
            <p:nvPr/>
          </p:nvSpPr>
          <p:spPr>
            <a:xfrm>
              <a:off x="10725469" y="2294273"/>
              <a:ext cx="666970" cy="338554"/>
            </a:xfrm>
            <a:prstGeom prst="rect">
              <a:avLst/>
            </a:prstGeom>
            <a:solidFill>
              <a:schemeClr val="bg1"/>
            </a:solidFill>
            <a:ln w="28575">
              <a:noFill/>
            </a:ln>
          </p:spPr>
          <p:txBody>
            <a:bodyPr wrap="square" rtlCol="0">
              <a:spAutoFit/>
            </a:bodyPr>
            <a:lstStyle/>
            <a:p>
              <a:pPr algn="ctr"/>
              <a:endParaRPr lang="cs-CZ" sz="800" dirty="0"/>
            </a:p>
            <a:p>
              <a:pPr algn="ctr"/>
              <a:endParaRPr lang="en-US" sz="800" dirty="0"/>
            </a:p>
          </p:txBody>
        </p:sp>
      </p:grpSp>
    </p:spTree>
    <p:extLst>
      <p:ext uri="{BB962C8B-B14F-4D97-AF65-F5344CB8AC3E}">
        <p14:creationId xmlns:p14="http://schemas.microsoft.com/office/powerpoint/2010/main" val="35108821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smtClean="0"/>
              <a:t>Developmental</a:t>
            </a:r>
            <a:r>
              <a:rPr lang="cs-CZ" dirty="0" smtClean="0"/>
              <a:t> </a:t>
            </a:r>
            <a:r>
              <a:rPr lang="cs-CZ" dirty="0" err="1" smtClean="0"/>
              <a:t>defects</a:t>
            </a:r>
            <a:r>
              <a:rPr lang="cs-CZ" dirty="0" smtClean="0"/>
              <a:t> </a:t>
            </a:r>
            <a:r>
              <a:rPr lang="cs-CZ" dirty="0" err="1" smtClean="0"/>
              <a:t>of</a:t>
            </a:r>
            <a:r>
              <a:rPr lang="cs-CZ" dirty="0" smtClean="0"/>
              <a:t> </a:t>
            </a:r>
            <a:r>
              <a:rPr lang="cs-CZ" dirty="0" err="1" smtClean="0"/>
              <a:t>olfactory</a:t>
            </a:r>
            <a:r>
              <a:rPr lang="cs-CZ" dirty="0" smtClean="0"/>
              <a:t> </a:t>
            </a:r>
            <a:r>
              <a:rPr lang="cs-CZ" dirty="0" err="1" smtClean="0"/>
              <a:t>epithelium</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65</a:t>
            </a:fld>
            <a:endParaRPr lang="cs-CZ"/>
          </a:p>
        </p:txBody>
      </p:sp>
      <p:sp>
        <p:nvSpPr>
          <p:cNvPr id="6" name="Zástupný obsah 2">
            <a:extLst>
              <a:ext uri="{FF2B5EF4-FFF2-40B4-BE49-F238E27FC236}">
                <a16:creationId xmlns:a16="http://schemas.microsoft.com/office/drawing/2014/main" id="{281A0F61-3C24-4968-B6BE-8CEF0C35D9FD}"/>
              </a:ext>
            </a:extLst>
          </p:cNvPr>
          <p:cNvSpPr txBox="1">
            <a:spLocks/>
          </p:cNvSpPr>
          <p:nvPr/>
        </p:nvSpPr>
        <p:spPr>
          <a:xfrm>
            <a:off x="1097280" y="1923288"/>
            <a:ext cx="5198745" cy="201260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smtClean="0"/>
              <a:t>Anosmia</a:t>
            </a:r>
            <a:r>
              <a:rPr lang="cs-CZ" sz="1600" b="1" dirty="0" smtClean="0"/>
              <a:t>/</a:t>
            </a:r>
            <a:r>
              <a:rPr lang="cs-CZ" sz="1600" b="1" dirty="0" err="1" smtClean="0"/>
              <a:t>hyposmia</a:t>
            </a:r>
            <a:endParaRPr lang="cs-CZ" sz="1600" b="1" dirty="0"/>
          </a:p>
          <a:p>
            <a:pPr lvl="1">
              <a:buSzPct val="50000"/>
              <a:buFont typeface="Courier New" panose="02070309020205020404" pitchFamily="49" charset="0"/>
              <a:buChar char="o"/>
            </a:pPr>
            <a:r>
              <a:rPr lang="cs-CZ" sz="1400" dirty="0" err="1" smtClean="0"/>
              <a:t>Altered</a:t>
            </a:r>
            <a:r>
              <a:rPr lang="cs-CZ" sz="1400" dirty="0" smtClean="0"/>
              <a:t> </a:t>
            </a:r>
            <a:r>
              <a:rPr lang="cs-CZ" sz="1400" dirty="0" err="1" smtClean="0"/>
              <a:t>development</a:t>
            </a:r>
            <a:r>
              <a:rPr lang="cs-CZ" sz="1400" dirty="0" smtClean="0"/>
              <a:t> </a:t>
            </a:r>
            <a:r>
              <a:rPr lang="cs-CZ" sz="1400" dirty="0" err="1" smtClean="0"/>
              <a:t>of</a:t>
            </a:r>
            <a:r>
              <a:rPr lang="cs-CZ" sz="1400" dirty="0" smtClean="0"/>
              <a:t> </a:t>
            </a:r>
            <a:r>
              <a:rPr lang="cs-CZ" sz="1400" dirty="0" err="1" smtClean="0"/>
              <a:t>olfactory</a:t>
            </a:r>
            <a:r>
              <a:rPr lang="cs-CZ" sz="1400" dirty="0" smtClean="0"/>
              <a:t> </a:t>
            </a:r>
            <a:r>
              <a:rPr lang="cs-CZ" sz="1400" dirty="0" err="1" smtClean="0"/>
              <a:t>epithelium</a:t>
            </a:r>
            <a:endParaRPr lang="cs-CZ" sz="1400" dirty="0"/>
          </a:p>
          <a:p>
            <a:pPr lvl="1">
              <a:buSzPct val="50000"/>
              <a:buFont typeface="Courier New" panose="02070309020205020404" pitchFamily="49" charset="0"/>
              <a:buChar char="o"/>
            </a:pPr>
            <a:r>
              <a:rPr lang="cs-CZ" sz="1400" dirty="0" err="1" smtClean="0"/>
              <a:t>Mostly</a:t>
            </a:r>
            <a:r>
              <a:rPr lang="cs-CZ" sz="1400" dirty="0" smtClean="0"/>
              <a:t> no </a:t>
            </a:r>
            <a:r>
              <a:rPr lang="cs-CZ" sz="1400" dirty="0" err="1" smtClean="0"/>
              <a:t>differentiation</a:t>
            </a:r>
            <a:r>
              <a:rPr lang="cs-CZ" sz="1400" dirty="0" smtClean="0"/>
              <a:t> </a:t>
            </a:r>
            <a:r>
              <a:rPr lang="cs-CZ" sz="1400" dirty="0" err="1" smtClean="0"/>
              <a:t>of</a:t>
            </a:r>
            <a:r>
              <a:rPr lang="cs-CZ" sz="1400" dirty="0" smtClean="0"/>
              <a:t> </a:t>
            </a:r>
            <a:r>
              <a:rPr lang="cs-CZ" sz="1400" dirty="0" err="1" smtClean="0"/>
              <a:t>olfactory</a:t>
            </a:r>
            <a:r>
              <a:rPr lang="cs-CZ" sz="1400" dirty="0" smtClean="0"/>
              <a:t> </a:t>
            </a:r>
            <a:r>
              <a:rPr lang="cs-CZ" sz="1400" dirty="0" err="1" smtClean="0"/>
              <a:t>epithelium</a:t>
            </a:r>
            <a:endParaRPr lang="cs-CZ" sz="1400" dirty="0"/>
          </a:p>
          <a:p>
            <a:pPr lvl="1">
              <a:buSzPct val="50000"/>
              <a:buFont typeface="Courier New" panose="02070309020205020404" pitchFamily="49" charset="0"/>
              <a:buChar char="o"/>
            </a:pPr>
            <a:r>
              <a:rPr lang="cs-CZ" sz="1400" dirty="0" err="1" smtClean="0"/>
              <a:t>Defective</a:t>
            </a:r>
            <a:r>
              <a:rPr lang="cs-CZ" sz="1400" dirty="0" smtClean="0"/>
              <a:t> </a:t>
            </a:r>
            <a:r>
              <a:rPr lang="cs-CZ" sz="1400" dirty="0" err="1" smtClean="0"/>
              <a:t>communication</a:t>
            </a:r>
            <a:r>
              <a:rPr lang="cs-CZ" sz="1400" dirty="0" smtClean="0"/>
              <a:t> </a:t>
            </a:r>
            <a:r>
              <a:rPr lang="cs-CZ" sz="1400" dirty="0" err="1" smtClean="0"/>
              <a:t>between</a:t>
            </a:r>
            <a:r>
              <a:rPr lang="cs-CZ" sz="1400" dirty="0" smtClean="0"/>
              <a:t> </a:t>
            </a:r>
            <a:r>
              <a:rPr lang="cs-CZ" sz="1400" dirty="0" err="1" smtClean="0"/>
              <a:t>epithelium</a:t>
            </a:r>
            <a:r>
              <a:rPr lang="cs-CZ" sz="1400" dirty="0" smtClean="0"/>
              <a:t> and brain</a:t>
            </a:r>
            <a:endParaRPr lang="cs-CZ" sz="1400" dirty="0"/>
          </a:p>
          <a:p>
            <a:pPr lvl="1">
              <a:buSzPct val="50000"/>
              <a:buFont typeface="Courier New" panose="02070309020205020404" pitchFamily="49" charset="0"/>
              <a:buChar char="o"/>
            </a:pPr>
            <a:r>
              <a:rPr lang="cs-CZ" sz="1400" dirty="0" err="1" smtClean="0"/>
              <a:t>Can</a:t>
            </a:r>
            <a:r>
              <a:rPr lang="cs-CZ" sz="1400" dirty="0" smtClean="0"/>
              <a:t> </a:t>
            </a:r>
            <a:r>
              <a:rPr lang="cs-CZ" sz="1400" dirty="0" err="1" smtClean="0"/>
              <a:t>be</a:t>
            </a:r>
            <a:r>
              <a:rPr lang="cs-CZ" sz="1400" dirty="0" smtClean="0"/>
              <a:t> </a:t>
            </a:r>
            <a:r>
              <a:rPr lang="cs-CZ" sz="1400" dirty="0" err="1" smtClean="0"/>
              <a:t>also</a:t>
            </a:r>
            <a:r>
              <a:rPr lang="cs-CZ" sz="1400" dirty="0" smtClean="0"/>
              <a:t> </a:t>
            </a:r>
            <a:r>
              <a:rPr lang="cs-CZ" sz="1400" dirty="0" err="1" smtClean="0"/>
              <a:t>caused</a:t>
            </a:r>
            <a:r>
              <a:rPr lang="cs-CZ" sz="1400" dirty="0" smtClean="0"/>
              <a:t> by </a:t>
            </a:r>
            <a:r>
              <a:rPr lang="cs-CZ" sz="1400" dirty="0" err="1" smtClean="0"/>
              <a:t>infections</a:t>
            </a:r>
            <a:r>
              <a:rPr lang="cs-CZ" sz="1400" dirty="0" smtClean="0"/>
              <a:t> </a:t>
            </a:r>
            <a:r>
              <a:rPr lang="cs-CZ" sz="1400" dirty="0"/>
              <a:t>– </a:t>
            </a:r>
            <a:r>
              <a:rPr lang="cs-CZ" sz="1400" dirty="0" err="1" smtClean="0"/>
              <a:t>ability</a:t>
            </a:r>
            <a:r>
              <a:rPr lang="cs-CZ" sz="1400" dirty="0" smtClean="0"/>
              <a:t> to </a:t>
            </a:r>
            <a:r>
              <a:rPr lang="cs-CZ" sz="1400" dirty="0" err="1" smtClean="0"/>
              <a:t>regenerate</a:t>
            </a:r>
            <a:endParaRPr lang="cs-CZ" sz="1400" dirty="0"/>
          </a:p>
          <a:p>
            <a:pPr lvl="1">
              <a:buSzPct val="50000"/>
              <a:buFont typeface="Courier New" panose="02070309020205020404" pitchFamily="49" charset="0"/>
              <a:buChar char="o"/>
            </a:pPr>
            <a:r>
              <a:rPr lang="cs-CZ" sz="1400" dirty="0" err="1" smtClean="0"/>
              <a:t>Anosmia</a:t>
            </a:r>
            <a:r>
              <a:rPr lang="cs-CZ" sz="1400" dirty="0" smtClean="0"/>
              <a:t> </a:t>
            </a:r>
            <a:r>
              <a:rPr lang="cs-CZ" sz="1400" dirty="0"/>
              <a:t>– </a:t>
            </a:r>
            <a:r>
              <a:rPr lang="cs-CZ" sz="1400" dirty="0" err="1" smtClean="0"/>
              <a:t>complete</a:t>
            </a:r>
            <a:r>
              <a:rPr lang="cs-CZ" sz="1400" dirty="0" smtClean="0"/>
              <a:t> absence </a:t>
            </a:r>
            <a:r>
              <a:rPr lang="cs-CZ" sz="1400" dirty="0" err="1" smtClean="0"/>
              <a:t>of</a:t>
            </a:r>
            <a:r>
              <a:rPr lang="cs-CZ" sz="1400" dirty="0" smtClean="0"/>
              <a:t> </a:t>
            </a:r>
            <a:r>
              <a:rPr lang="cs-CZ" sz="1400" dirty="0" err="1" smtClean="0"/>
              <a:t>olfactory</a:t>
            </a:r>
            <a:r>
              <a:rPr lang="cs-CZ" sz="1400" dirty="0" smtClean="0"/>
              <a:t> </a:t>
            </a:r>
            <a:r>
              <a:rPr lang="cs-CZ" sz="1400" dirty="0" err="1" smtClean="0"/>
              <a:t>epithelium</a:t>
            </a:r>
            <a:endParaRPr lang="cs-CZ" sz="1400" dirty="0"/>
          </a:p>
          <a:p>
            <a:pPr lvl="1">
              <a:buSzPct val="50000"/>
              <a:buFont typeface="Courier New" panose="02070309020205020404" pitchFamily="49" charset="0"/>
              <a:buChar char="o"/>
            </a:pPr>
            <a:r>
              <a:rPr lang="cs-CZ" sz="1400" dirty="0" err="1" smtClean="0"/>
              <a:t>Hyposmia</a:t>
            </a:r>
            <a:r>
              <a:rPr lang="cs-CZ" sz="1400" dirty="0" smtClean="0"/>
              <a:t> </a:t>
            </a:r>
            <a:r>
              <a:rPr lang="cs-CZ" sz="1400" dirty="0"/>
              <a:t>– </a:t>
            </a:r>
            <a:r>
              <a:rPr lang="cs-CZ" sz="1400" dirty="0" err="1" smtClean="0"/>
              <a:t>partial</a:t>
            </a:r>
            <a:r>
              <a:rPr lang="cs-CZ" sz="1400" dirty="0" smtClean="0"/>
              <a:t> </a:t>
            </a:r>
            <a:r>
              <a:rPr lang="cs-CZ" sz="1400" dirty="0" err="1" smtClean="0"/>
              <a:t>defect</a:t>
            </a:r>
            <a:r>
              <a:rPr lang="cs-CZ" sz="1400" dirty="0" smtClean="0"/>
              <a:t> in </a:t>
            </a:r>
            <a:r>
              <a:rPr lang="cs-CZ" sz="1400" dirty="0" err="1" smtClean="0"/>
              <a:t>olfactory</a:t>
            </a:r>
            <a:r>
              <a:rPr lang="cs-CZ" sz="1400" dirty="0" smtClean="0"/>
              <a:t> </a:t>
            </a:r>
            <a:r>
              <a:rPr lang="cs-CZ" sz="1400" dirty="0" err="1" smtClean="0"/>
              <a:t>epithelium</a:t>
            </a:r>
            <a:r>
              <a:rPr lang="cs-CZ" sz="1400" dirty="0" smtClean="0"/>
              <a:t> </a:t>
            </a:r>
            <a:r>
              <a:rPr lang="cs-CZ" sz="1400" dirty="0" err="1" smtClean="0"/>
              <a:t>differentiation</a:t>
            </a:r>
            <a:endParaRPr lang="cs-CZ" sz="1400" dirty="0"/>
          </a:p>
        </p:txBody>
      </p:sp>
      <p:grpSp>
        <p:nvGrpSpPr>
          <p:cNvPr id="11" name="Skupina 10">
            <a:extLst>
              <a:ext uri="{FF2B5EF4-FFF2-40B4-BE49-F238E27FC236}">
                <a16:creationId xmlns:a16="http://schemas.microsoft.com/office/drawing/2014/main" id="{122E2CBF-177A-45E6-B899-665DDC7DA822}"/>
              </a:ext>
            </a:extLst>
          </p:cNvPr>
          <p:cNvGrpSpPr/>
          <p:nvPr/>
        </p:nvGrpSpPr>
        <p:grpSpPr>
          <a:xfrm>
            <a:off x="6296025" y="1923288"/>
            <a:ext cx="5243835" cy="3932877"/>
            <a:chOff x="6296025" y="1923288"/>
            <a:chExt cx="5243835" cy="3932877"/>
          </a:xfrm>
        </p:grpSpPr>
        <p:pic>
          <p:nvPicPr>
            <p:cNvPr id="7" name="Obrázek 6">
              <a:extLst>
                <a:ext uri="{FF2B5EF4-FFF2-40B4-BE49-F238E27FC236}">
                  <a16:creationId xmlns:a16="http://schemas.microsoft.com/office/drawing/2014/main" id="{EC135CD2-154E-4420-9C3B-6A934A3989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6025" y="1923288"/>
              <a:ext cx="5243835" cy="3932877"/>
            </a:xfrm>
            <a:prstGeom prst="rect">
              <a:avLst/>
            </a:prstGeom>
          </p:spPr>
        </p:pic>
        <p:sp>
          <p:nvSpPr>
            <p:cNvPr id="9" name="Obdélník 8">
              <a:extLst>
                <a:ext uri="{FF2B5EF4-FFF2-40B4-BE49-F238E27FC236}">
                  <a16:creationId xmlns:a16="http://schemas.microsoft.com/office/drawing/2014/main" id="{612327BC-253B-476F-858B-6CEE03B39F76}"/>
                </a:ext>
              </a:extLst>
            </p:cNvPr>
            <p:cNvSpPr/>
            <p:nvPr/>
          </p:nvSpPr>
          <p:spPr>
            <a:xfrm>
              <a:off x="9785784" y="1923288"/>
              <a:ext cx="1198375" cy="212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délník 9">
              <a:extLst>
                <a:ext uri="{FF2B5EF4-FFF2-40B4-BE49-F238E27FC236}">
                  <a16:creationId xmlns:a16="http://schemas.microsoft.com/office/drawing/2014/main" id="{56D821C2-4CEF-4090-BA0A-EA74E2F43E4E}"/>
                </a:ext>
              </a:extLst>
            </p:cNvPr>
            <p:cNvSpPr/>
            <p:nvPr/>
          </p:nvSpPr>
          <p:spPr>
            <a:xfrm>
              <a:off x="9438385" y="3773430"/>
              <a:ext cx="1774097" cy="212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82373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61565" y="1961552"/>
            <a:ext cx="9070848" cy="2587752"/>
          </a:xfrm>
        </p:spPr>
        <p:txBody>
          <a:bodyPr/>
          <a:lstStyle/>
          <a:p>
            <a:r>
              <a:rPr lang="cs-CZ" dirty="0" smtClean="0"/>
              <a:t>Taste</a:t>
            </a:r>
            <a:endParaRPr lang="cs-CZ" dirty="0"/>
          </a:p>
        </p:txBody>
      </p:sp>
      <p:sp>
        <p:nvSpPr>
          <p:cNvPr id="3" name="Zástupný symbol pro text 2"/>
          <p:cNvSpPr>
            <a:spLocks noGrp="1"/>
          </p:cNvSpPr>
          <p:nvPr>
            <p:ph type="body" idx="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66</a:t>
            </a:fld>
            <a:endParaRPr lang="cs-CZ"/>
          </a:p>
        </p:txBody>
      </p:sp>
      <p:pic>
        <p:nvPicPr>
          <p:cNvPr id="9218" name="Picture 2" descr="Anatomy of Taste, Illustration - Stock Image - F031/7042 - Science Photo  Libra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2408" y="1961552"/>
            <a:ext cx="3355552" cy="2596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78305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0678" y="144782"/>
            <a:ext cx="10058400" cy="1371600"/>
          </a:xfrm>
        </p:spPr>
        <p:txBody>
          <a:bodyPr/>
          <a:lstStyle/>
          <a:p>
            <a:r>
              <a:rPr lang="cs-CZ" dirty="0" err="1" smtClean="0"/>
              <a:t>Development</a:t>
            </a:r>
            <a:r>
              <a:rPr lang="cs-CZ" dirty="0" smtClean="0"/>
              <a:t> </a:t>
            </a:r>
            <a:r>
              <a:rPr lang="cs-CZ" dirty="0" err="1" smtClean="0"/>
              <a:t>of</a:t>
            </a:r>
            <a:r>
              <a:rPr lang="cs-CZ" dirty="0" smtClean="0"/>
              <a:t> taste </a:t>
            </a:r>
            <a:r>
              <a:rPr lang="cs-CZ" dirty="0" err="1" smtClean="0"/>
              <a:t>system</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67</a:t>
            </a:fld>
            <a:endParaRPr lang="cs-CZ"/>
          </a:p>
        </p:txBody>
      </p:sp>
      <p:sp>
        <p:nvSpPr>
          <p:cNvPr id="8" name="Zástupný obsah 2">
            <a:extLst>
              <a:ext uri="{FF2B5EF4-FFF2-40B4-BE49-F238E27FC236}">
                <a16:creationId xmlns:a16="http://schemas.microsoft.com/office/drawing/2014/main" id="{7CADC557-F524-4A7A-8A74-7F280704C04B}"/>
              </a:ext>
            </a:extLst>
          </p:cNvPr>
          <p:cNvSpPr txBox="1">
            <a:spLocks/>
          </p:cNvSpPr>
          <p:nvPr/>
        </p:nvSpPr>
        <p:spPr>
          <a:xfrm>
            <a:off x="830678" y="1910367"/>
            <a:ext cx="5198745" cy="72295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f</a:t>
            </a:r>
            <a:r>
              <a:rPr lang="cs-CZ" sz="1600" dirty="0" err="1" smtClean="0"/>
              <a:t>ormation</a:t>
            </a:r>
            <a:r>
              <a:rPr lang="cs-CZ" sz="1600" dirty="0" smtClean="0"/>
              <a:t> </a:t>
            </a:r>
            <a:r>
              <a:rPr lang="cs-CZ" sz="1600" dirty="0" err="1" smtClean="0"/>
              <a:t>of</a:t>
            </a:r>
            <a:r>
              <a:rPr lang="cs-CZ" sz="1600" dirty="0" smtClean="0"/>
              <a:t> </a:t>
            </a:r>
            <a:r>
              <a:rPr lang="cs-CZ" sz="1600" b="1" dirty="0" smtClean="0"/>
              <a:t>taste </a:t>
            </a:r>
            <a:r>
              <a:rPr lang="cs-CZ" sz="1600" b="1" dirty="0" err="1" smtClean="0"/>
              <a:t>placodes</a:t>
            </a:r>
            <a:r>
              <a:rPr lang="cs-CZ" sz="1600" b="1" dirty="0" smtClean="0"/>
              <a:t> </a:t>
            </a:r>
            <a:r>
              <a:rPr lang="cs-CZ" sz="1600" dirty="0"/>
              <a:t>– </a:t>
            </a:r>
            <a:r>
              <a:rPr lang="cs-CZ" sz="1600" b="1" dirty="0" err="1" smtClean="0"/>
              <a:t>cylindrical</a:t>
            </a:r>
            <a:r>
              <a:rPr lang="cs-CZ" sz="1600" b="1" dirty="0" smtClean="0"/>
              <a:t> </a:t>
            </a:r>
            <a:r>
              <a:rPr lang="cs-CZ" sz="1600" b="1" dirty="0" err="1" smtClean="0"/>
              <a:t>cells</a:t>
            </a:r>
            <a:r>
              <a:rPr lang="cs-CZ" sz="1600" b="1" dirty="0" smtClean="0"/>
              <a:t> </a:t>
            </a:r>
            <a:r>
              <a:rPr lang="cs-CZ" sz="1600" dirty="0" smtClean="0"/>
              <a:t>in </a:t>
            </a:r>
            <a:r>
              <a:rPr lang="cs-CZ" sz="1600" dirty="0" err="1" smtClean="0"/>
              <a:t>cubic</a:t>
            </a:r>
            <a:r>
              <a:rPr lang="cs-CZ" sz="1600" dirty="0" smtClean="0"/>
              <a:t> </a:t>
            </a:r>
            <a:r>
              <a:rPr lang="cs-CZ" sz="1600" dirty="0" err="1" smtClean="0"/>
              <a:t>tongue</a:t>
            </a:r>
            <a:r>
              <a:rPr lang="cs-CZ" sz="1600" dirty="0" smtClean="0"/>
              <a:t> </a:t>
            </a:r>
            <a:r>
              <a:rPr lang="cs-CZ" sz="1600" dirty="0" err="1" smtClean="0"/>
              <a:t>epithelium</a:t>
            </a:r>
            <a:r>
              <a:rPr lang="cs-CZ" sz="1600" dirty="0" smtClean="0"/>
              <a:t> – </a:t>
            </a:r>
            <a:r>
              <a:rPr lang="cs-CZ" sz="1600" b="1" dirty="0" err="1" smtClean="0"/>
              <a:t>invagination</a:t>
            </a:r>
            <a:r>
              <a:rPr lang="cs-CZ" sz="1600" dirty="0" smtClean="0"/>
              <a:t> to </a:t>
            </a:r>
            <a:r>
              <a:rPr lang="cs-CZ" sz="1600" dirty="0" err="1" smtClean="0"/>
              <a:t>underlying</a:t>
            </a:r>
            <a:r>
              <a:rPr lang="cs-CZ" sz="1600" dirty="0" smtClean="0"/>
              <a:t> mesenchyme – </a:t>
            </a:r>
            <a:r>
              <a:rPr lang="cs-CZ" sz="1600" b="1" dirty="0" smtClean="0"/>
              <a:t>taste </a:t>
            </a:r>
            <a:r>
              <a:rPr lang="cs-CZ" sz="1600" b="1" dirty="0" err="1" smtClean="0"/>
              <a:t>papilla</a:t>
            </a:r>
            <a:endParaRPr lang="cs-CZ" sz="1200" b="1" dirty="0"/>
          </a:p>
        </p:txBody>
      </p:sp>
      <p:sp>
        <p:nvSpPr>
          <p:cNvPr id="10" name="Zástupný obsah 2">
            <a:extLst>
              <a:ext uri="{FF2B5EF4-FFF2-40B4-BE49-F238E27FC236}">
                <a16:creationId xmlns:a16="http://schemas.microsoft.com/office/drawing/2014/main" id="{83B5F215-3708-4BB0-AD65-51DDD60BECA4}"/>
              </a:ext>
            </a:extLst>
          </p:cNvPr>
          <p:cNvSpPr txBox="1">
            <a:spLocks/>
          </p:cNvSpPr>
          <p:nvPr/>
        </p:nvSpPr>
        <p:spPr>
          <a:xfrm>
            <a:off x="830680" y="5316166"/>
            <a:ext cx="5537669" cy="53688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smtClean="0"/>
              <a:t>epithelial</a:t>
            </a:r>
            <a:r>
              <a:rPr lang="cs-CZ" sz="1600" dirty="0" smtClean="0"/>
              <a:t> </a:t>
            </a:r>
            <a:r>
              <a:rPr lang="cs-CZ" sz="1600" dirty="0" err="1" smtClean="0"/>
              <a:t>placodal</a:t>
            </a:r>
            <a:r>
              <a:rPr lang="cs-CZ" sz="1600" dirty="0" smtClean="0"/>
              <a:t> </a:t>
            </a:r>
            <a:r>
              <a:rPr lang="cs-CZ" sz="1600" dirty="0" err="1" smtClean="0"/>
              <a:t>cells</a:t>
            </a:r>
            <a:r>
              <a:rPr lang="cs-CZ" sz="1600" dirty="0" smtClean="0"/>
              <a:t> in </a:t>
            </a:r>
            <a:r>
              <a:rPr lang="cs-CZ" sz="1600" dirty="0" err="1" smtClean="0"/>
              <a:t>papilla</a:t>
            </a:r>
            <a:r>
              <a:rPr lang="cs-CZ" sz="1600" dirty="0" smtClean="0"/>
              <a:t> </a:t>
            </a:r>
            <a:r>
              <a:rPr lang="cs-CZ" sz="1600" b="1" dirty="0" err="1" smtClean="0"/>
              <a:t>differentiate</a:t>
            </a:r>
            <a:r>
              <a:rPr lang="cs-CZ" sz="1600" b="1" dirty="0" smtClean="0"/>
              <a:t> </a:t>
            </a:r>
            <a:r>
              <a:rPr lang="cs-CZ" sz="1600" dirty="0" smtClean="0"/>
              <a:t>to</a:t>
            </a:r>
            <a:r>
              <a:rPr lang="cs-CZ" sz="1600" b="1" dirty="0" smtClean="0"/>
              <a:t> sensory </a:t>
            </a:r>
            <a:r>
              <a:rPr lang="cs-CZ" sz="1600" dirty="0" err="1" smtClean="0"/>
              <a:t>cells</a:t>
            </a:r>
            <a:r>
              <a:rPr lang="cs-CZ" sz="1600" dirty="0" smtClean="0"/>
              <a:t> and </a:t>
            </a:r>
            <a:r>
              <a:rPr lang="cs-CZ" sz="1600" dirty="0" err="1" smtClean="0"/>
              <a:t>form</a:t>
            </a:r>
            <a:r>
              <a:rPr lang="cs-CZ" sz="1600" dirty="0" smtClean="0"/>
              <a:t> </a:t>
            </a:r>
            <a:r>
              <a:rPr lang="cs-CZ" sz="1600" b="1" dirty="0" smtClean="0"/>
              <a:t>taste </a:t>
            </a:r>
            <a:r>
              <a:rPr lang="cs-CZ" sz="1600" b="1" dirty="0" err="1" smtClean="0"/>
              <a:t>buds</a:t>
            </a:r>
            <a:endParaRPr lang="cs-CZ" sz="1200" b="1" dirty="0"/>
          </a:p>
        </p:txBody>
      </p:sp>
      <p:sp>
        <p:nvSpPr>
          <p:cNvPr id="11" name="Zástupný obsah 2">
            <a:extLst>
              <a:ext uri="{FF2B5EF4-FFF2-40B4-BE49-F238E27FC236}">
                <a16:creationId xmlns:a16="http://schemas.microsoft.com/office/drawing/2014/main" id="{A72AFD87-5DE4-40BB-BA86-FD0D2B2F56FE}"/>
              </a:ext>
            </a:extLst>
          </p:cNvPr>
          <p:cNvSpPr txBox="1">
            <a:spLocks/>
          </p:cNvSpPr>
          <p:nvPr/>
        </p:nvSpPr>
        <p:spPr>
          <a:xfrm>
            <a:off x="830683" y="3626278"/>
            <a:ext cx="5198745" cy="139426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c</a:t>
            </a:r>
            <a:r>
              <a:rPr lang="cs-CZ" sz="1600" dirty="0" err="1" smtClean="0"/>
              <a:t>ells</a:t>
            </a:r>
            <a:r>
              <a:rPr lang="cs-CZ" sz="1600" dirty="0" smtClean="0"/>
              <a:t> in </a:t>
            </a:r>
            <a:r>
              <a:rPr lang="cs-CZ" sz="1600" dirty="0" err="1" smtClean="0"/>
              <a:t>placode</a:t>
            </a:r>
            <a:r>
              <a:rPr lang="cs-CZ" sz="1600" dirty="0" smtClean="0"/>
              <a:t> and </a:t>
            </a:r>
            <a:r>
              <a:rPr lang="cs-CZ" sz="1600" dirty="0" err="1" smtClean="0"/>
              <a:t>adjacent</a:t>
            </a:r>
            <a:r>
              <a:rPr lang="cs-CZ" sz="1600" dirty="0" smtClean="0"/>
              <a:t> </a:t>
            </a:r>
            <a:r>
              <a:rPr lang="cs-CZ" sz="1600" dirty="0" err="1" smtClean="0"/>
              <a:t>epithelial</a:t>
            </a:r>
            <a:r>
              <a:rPr lang="cs-CZ" sz="1600" dirty="0" smtClean="0"/>
              <a:t> </a:t>
            </a:r>
            <a:r>
              <a:rPr lang="cs-CZ" sz="1600" dirty="0" err="1" smtClean="0"/>
              <a:t>cells</a:t>
            </a:r>
            <a:r>
              <a:rPr lang="cs-CZ" sz="1600" dirty="0" smtClean="0"/>
              <a:t> </a:t>
            </a:r>
            <a:r>
              <a:rPr lang="cs-CZ" sz="1600" dirty="0" err="1" smtClean="0"/>
              <a:t>undergo</a:t>
            </a:r>
            <a:r>
              <a:rPr lang="cs-CZ" sz="1600" dirty="0" smtClean="0"/>
              <a:t> </a:t>
            </a:r>
            <a:r>
              <a:rPr lang="cs-CZ" sz="1600" dirty="0" err="1" smtClean="0"/>
              <a:t>morphogenesis</a:t>
            </a:r>
            <a:r>
              <a:rPr lang="cs-CZ" sz="1600" dirty="0" smtClean="0"/>
              <a:t> </a:t>
            </a:r>
            <a:r>
              <a:rPr lang="cs-CZ" sz="1600" dirty="0" err="1" smtClean="0"/>
              <a:t>which</a:t>
            </a:r>
            <a:r>
              <a:rPr lang="cs-CZ" sz="1600" dirty="0" smtClean="0"/>
              <a:t> </a:t>
            </a:r>
            <a:r>
              <a:rPr lang="cs-CZ" sz="1600" dirty="0" err="1" smtClean="0"/>
              <a:t>give</a:t>
            </a:r>
            <a:r>
              <a:rPr lang="cs-CZ" sz="1600" dirty="0" smtClean="0"/>
              <a:t> </a:t>
            </a:r>
            <a:r>
              <a:rPr lang="cs-CZ" sz="1600" dirty="0" err="1" smtClean="0"/>
              <a:t>rise</a:t>
            </a:r>
            <a:r>
              <a:rPr lang="cs-CZ" sz="1600" dirty="0" smtClean="0"/>
              <a:t> to </a:t>
            </a:r>
            <a:r>
              <a:rPr lang="cs-CZ" sz="1600" dirty="0" err="1" smtClean="0"/>
              <a:t>morphologically</a:t>
            </a:r>
            <a:r>
              <a:rPr lang="cs-CZ" sz="1600" dirty="0" smtClean="0"/>
              <a:t> diverse taste </a:t>
            </a:r>
            <a:r>
              <a:rPr lang="cs-CZ" sz="1600" dirty="0" err="1" smtClean="0"/>
              <a:t>papilla</a:t>
            </a:r>
            <a:r>
              <a:rPr lang="cs-CZ" sz="1600" dirty="0" smtClean="0"/>
              <a:t>:</a:t>
            </a:r>
            <a:endParaRPr lang="cs-CZ" sz="1600" dirty="0"/>
          </a:p>
          <a:p>
            <a:pPr lvl="1">
              <a:buSzPct val="50000"/>
              <a:buFont typeface="Courier New" panose="02070309020205020404" pitchFamily="49" charset="0"/>
              <a:buChar char="o"/>
            </a:pPr>
            <a:r>
              <a:rPr lang="cs-CZ" sz="1200" b="1" dirty="0" err="1" smtClean="0"/>
              <a:t>circumvallate</a:t>
            </a:r>
            <a:r>
              <a:rPr lang="cs-CZ" sz="1200" dirty="0" smtClean="0"/>
              <a:t> </a:t>
            </a:r>
            <a:r>
              <a:rPr lang="cs-CZ" sz="1200" dirty="0"/>
              <a:t>– </a:t>
            </a:r>
            <a:r>
              <a:rPr lang="cs-CZ" sz="1200" dirty="0" err="1" smtClean="0"/>
              <a:t>posterior</a:t>
            </a:r>
            <a:r>
              <a:rPr lang="cs-CZ" sz="1200" dirty="0" smtClean="0"/>
              <a:t> </a:t>
            </a:r>
            <a:r>
              <a:rPr lang="cs-CZ" sz="1200" dirty="0" err="1" smtClean="0"/>
              <a:t>tongue</a:t>
            </a:r>
            <a:endParaRPr lang="cs-CZ" sz="1200" dirty="0"/>
          </a:p>
          <a:p>
            <a:pPr lvl="1">
              <a:buSzPct val="50000"/>
              <a:buFont typeface="Courier New" panose="02070309020205020404" pitchFamily="49" charset="0"/>
              <a:buChar char="o"/>
            </a:pPr>
            <a:r>
              <a:rPr lang="cs-CZ" sz="1200" b="1" dirty="0" err="1" smtClean="0"/>
              <a:t>foliate</a:t>
            </a:r>
            <a:r>
              <a:rPr lang="cs-CZ" sz="1200" dirty="0" smtClean="0"/>
              <a:t> </a:t>
            </a:r>
            <a:r>
              <a:rPr lang="cs-CZ" sz="1200" dirty="0"/>
              <a:t>– </a:t>
            </a:r>
            <a:r>
              <a:rPr lang="cs-CZ" sz="1200" dirty="0" err="1" smtClean="0"/>
              <a:t>lateral</a:t>
            </a:r>
            <a:r>
              <a:rPr lang="cs-CZ" sz="1200" dirty="0" smtClean="0"/>
              <a:t> </a:t>
            </a:r>
            <a:r>
              <a:rPr lang="cs-CZ" sz="1200" dirty="0" err="1" smtClean="0"/>
              <a:t>tongue</a:t>
            </a:r>
            <a:endParaRPr lang="cs-CZ" sz="1200" dirty="0"/>
          </a:p>
          <a:p>
            <a:pPr lvl="1">
              <a:buSzPct val="50000"/>
              <a:buFont typeface="Courier New" panose="02070309020205020404" pitchFamily="49" charset="0"/>
              <a:buChar char="o"/>
            </a:pPr>
            <a:r>
              <a:rPr lang="cs-CZ" sz="1200" b="1" dirty="0" err="1" smtClean="0"/>
              <a:t>fungiform</a:t>
            </a:r>
            <a:r>
              <a:rPr lang="cs-CZ" sz="1200" dirty="0" smtClean="0"/>
              <a:t> </a:t>
            </a:r>
            <a:r>
              <a:rPr lang="cs-CZ" sz="1200" dirty="0"/>
              <a:t>– </a:t>
            </a:r>
            <a:r>
              <a:rPr lang="cs-CZ" sz="1200" dirty="0" err="1" smtClean="0"/>
              <a:t>anterior</a:t>
            </a:r>
            <a:r>
              <a:rPr lang="cs-CZ" sz="1200" dirty="0" smtClean="0"/>
              <a:t> </a:t>
            </a:r>
            <a:r>
              <a:rPr lang="cs-CZ" sz="1200" dirty="0" err="1" smtClean="0"/>
              <a:t>tongue</a:t>
            </a:r>
            <a:endParaRPr lang="cs-CZ" sz="1000" dirty="0"/>
          </a:p>
        </p:txBody>
      </p:sp>
      <p:pic>
        <p:nvPicPr>
          <p:cNvPr id="14" name="Obrázek 13">
            <a:extLst>
              <a:ext uri="{FF2B5EF4-FFF2-40B4-BE49-F238E27FC236}">
                <a16:creationId xmlns:a16="http://schemas.microsoft.com/office/drawing/2014/main" id="{5F1FD03F-2C3C-424C-B39D-D4C17C22E08D}"/>
              </a:ext>
            </a:extLst>
          </p:cNvPr>
          <p:cNvPicPr>
            <a:picLocks noChangeAspect="1"/>
          </p:cNvPicPr>
          <p:nvPr/>
        </p:nvPicPr>
        <p:blipFill rotWithShape="1">
          <a:blip r:embed="rId2">
            <a:extLst>
              <a:ext uri="{28A0092B-C50C-407E-A947-70E740481C1C}">
                <a14:useLocalDpi xmlns:a14="http://schemas.microsoft.com/office/drawing/2010/main" val="0"/>
              </a:ext>
            </a:extLst>
          </a:blip>
          <a:srcRect b="16390"/>
          <a:stretch/>
        </p:blipFill>
        <p:spPr>
          <a:xfrm>
            <a:off x="6372225" y="1858013"/>
            <a:ext cx="5112204" cy="2457730"/>
          </a:xfrm>
          <a:prstGeom prst="rect">
            <a:avLst/>
          </a:prstGeom>
        </p:spPr>
      </p:pic>
      <p:sp>
        <p:nvSpPr>
          <p:cNvPr id="15" name="Zástupný obsah 2">
            <a:extLst>
              <a:ext uri="{FF2B5EF4-FFF2-40B4-BE49-F238E27FC236}">
                <a16:creationId xmlns:a16="http://schemas.microsoft.com/office/drawing/2014/main" id="{B7A5A3AB-C263-4D52-91C7-78B57C0474BE}"/>
              </a:ext>
            </a:extLst>
          </p:cNvPr>
          <p:cNvSpPr txBox="1">
            <a:spLocks/>
          </p:cNvSpPr>
          <p:nvPr/>
        </p:nvSpPr>
        <p:spPr>
          <a:xfrm>
            <a:off x="830678" y="2936691"/>
            <a:ext cx="5198745" cy="32461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a:t>t</a:t>
            </a:r>
            <a:r>
              <a:rPr lang="cs-CZ" sz="1600" b="1" dirty="0" smtClean="0"/>
              <a:t>aste </a:t>
            </a:r>
            <a:r>
              <a:rPr lang="cs-CZ" sz="1600" b="1" dirty="0" err="1" smtClean="0"/>
              <a:t>papilla</a:t>
            </a:r>
            <a:r>
              <a:rPr lang="cs-CZ" sz="1600" b="1" dirty="0" smtClean="0"/>
              <a:t> </a:t>
            </a:r>
            <a:r>
              <a:rPr lang="cs-CZ" sz="1600" dirty="0"/>
              <a:t>– </a:t>
            </a:r>
            <a:r>
              <a:rPr lang="cs-CZ" sz="1600" dirty="0" err="1" smtClean="0"/>
              <a:t>mesenchymal</a:t>
            </a:r>
            <a:r>
              <a:rPr lang="cs-CZ" sz="1600" dirty="0" smtClean="0"/>
              <a:t> </a:t>
            </a:r>
            <a:r>
              <a:rPr lang="cs-CZ" sz="1600" dirty="0" err="1" smtClean="0"/>
              <a:t>basis</a:t>
            </a:r>
            <a:r>
              <a:rPr lang="cs-CZ" sz="1600" dirty="0" smtClean="0"/>
              <a:t> </a:t>
            </a:r>
            <a:r>
              <a:rPr lang="cs-CZ" sz="1600" dirty="0" err="1" smtClean="0"/>
              <a:t>covered</a:t>
            </a:r>
            <a:r>
              <a:rPr lang="cs-CZ" sz="1600" dirty="0" smtClean="0"/>
              <a:t> by </a:t>
            </a:r>
            <a:r>
              <a:rPr lang="cs-CZ" sz="1600" dirty="0" err="1" smtClean="0"/>
              <a:t>epithelium</a:t>
            </a:r>
            <a:endParaRPr lang="cs-CZ" sz="1200" dirty="0"/>
          </a:p>
        </p:txBody>
      </p:sp>
      <p:pic>
        <p:nvPicPr>
          <p:cNvPr id="18" name="Obrázek 17">
            <a:extLst>
              <a:ext uri="{FF2B5EF4-FFF2-40B4-BE49-F238E27FC236}">
                <a16:creationId xmlns:a16="http://schemas.microsoft.com/office/drawing/2014/main" id="{4044D292-6804-4F56-8F3E-FAB39B0312C4}"/>
              </a:ext>
            </a:extLst>
          </p:cNvPr>
          <p:cNvPicPr>
            <a:picLocks noChangeAspect="1"/>
          </p:cNvPicPr>
          <p:nvPr/>
        </p:nvPicPr>
        <p:blipFill rotWithShape="1">
          <a:blip r:embed="rId3">
            <a:extLst>
              <a:ext uri="{28A0092B-C50C-407E-A947-70E740481C1C}">
                <a14:useLocalDpi xmlns:a14="http://schemas.microsoft.com/office/drawing/2010/main" val="0"/>
              </a:ext>
            </a:extLst>
          </a:blip>
          <a:srcRect l="65637" t="5995" r="13" b="39996"/>
          <a:stretch/>
        </p:blipFill>
        <p:spPr>
          <a:xfrm>
            <a:off x="6543954" y="4199941"/>
            <a:ext cx="1262025" cy="1984319"/>
          </a:xfrm>
          <a:prstGeom prst="rect">
            <a:avLst/>
          </a:prstGeom>
        </p:spPr>
      </p:pic>
      <p:pic>
        <p:nvPicPr>
          <p:cNvPr id="19" name="Obrázek 18">
            <a:extLst>
              <a:ext uri="{FF2B5EF4-FFF2-40B4-BE49-F238E27FC236}">
                <a16:creationId xmlns:a16="http://schemas.microsoft.com/office/drawing/2014/main" id="{24977C0C-28A3-470C-B259-5C354BC51493}"/>
              </a:ext>
            </a:extLst>
          </p:cNvPr>
          <p:cNvPicPr>
            <a:picLocks noChangeAspect="1"/>
          </p:cNvPicPr>
          <p:nvPr/>
        </p:nvPicPr>
        <p:blipFill rotWithShape="1">
          <a:blip r:embed="rId3">
            <a:extLst>
              <a:ext uri="{28A0092B-C50C-407E-A947-70E740481C1C}">
                <a14:useLocalDpi xmlns:a14="http://schemas.microsoft.com/office/drawing/2010/main" val="0"/>
              </a:ext>
            </a:extLst>
          </a:blip>
          <a:srcRect l="32055" t="5995" r="38683" b="73767"/>
          <a:stretch/>
        </p:blipFill>
        <p:spPr>
          <a:xfrm>
            <a:off x="7981584" y="4723052"/>
            <a:ext cx="1573930" cy="1088572"/>
          </a:xfrm>
          <a:prstGeom prst="rect">
            <a:avLst/>
          </a:prstGeom>
        </p:spPr>
      </p:pic>
      <p:pic>
        <p:nvPicPr>
          <p:cNvPr id="20" name="Obrázek 19">
            <a:extLst>
              <a:ext uri="{FF2B5EF4-FFF2-40B4-BE49-F238E27FC236}">
                <a16:creationId xmlns:a16="http://schemas.microsoft.com/office/drawing/2014/main" id="{9AD46A19-8CD7-4952-A48A-D5FEB70AD0DD}"/>
              </a:ext>
            </a:extLst>
          </p:cNvPr>
          <p:cNvPicPr>
            <a:picLocks noChangeAspect="1"/>
          </p:cNvPicPr>
          <p:nvPr/>
        </p:nvPicPr>
        <p:blipFill rotWithShape="1">
          <a:blip r:embed="rId3">
            <a:extLst>
              <a:ext uri="{28A0092B-C50C-407E-A947-70E740481C1C}">
                <a14:useLocalDpi xmlns:a14="http://schemas.microsoft.com/office/drawing/2010/main" val="0"/>
              </a:ext>
            </a:extLst>
          </a:blip>
          <a:srcRect l="37617" t="27462" r="43315" b="51176"/>
          <a:stretch/>
        </p:blipFill>
        <p:spPr>
          <a:xfrm>
            <a:off x="9640396" y="4723051"/>
            <a:ext cx="971667" cy="1088572"/>
          </a:xfrm>
          <a:prstGeom prst="rect">
            <a:avLst/>
          </a:prstGeom>
        </p:spPr>
      </p:pic>
      <p:pic>
        <p:nvPicPr>
          <p:cNvPr id="21" name="Obrázek 20">
            <a:extLst>
              <a:ext uri="{FF2B5EF4-FFF2-40B4-BE49-F238E27FC236}">
                <a16:creationId xmlns:a16="http://schemas.microsoft.com/office/drawing/2014/main" id="{7A9085F1-94B4-4A0E-8F92-EEA87E5FE5CF}"/>
              </a:ext>
            </a:extLst>
          </p:cNvPr>
          <p:cNvPicPr>
            <a:picLocks noChangeAspect="1"/>
          </p:cNvPicPr>
          <p:nvPr/>
        </p:nvPicPr>
        <p:blipFill rotWithShape="1">
          <a:blip r:embed="rId3">
            <a:extLst>
              <a:ext uri="{28A0092B-C50C-407E-A947-70E740481C1C}">
                <a14:useLocalDpi xmlns:a14="http://schemas.microsoft.com/office/drawing/2010/main" val="0"/>
              </a:ext>
            </a:extLst>
          </a:blip>
          <a:srcRect l="36551" t="48870" r="43215" b="32056"/>
          <a:stretch/>
        </p:blipFill>
        <p:spPr>
          <a:xfrm>
            <a:off x="10618012" y="4706116"/>
            <a:ext cx="1243787" cy="1172509"/>
          </a:xfrm>
          <a:prstGeom prst="rect">
            <a:avLst/>
          </a:prstGeom>
        </p:spPr>
      </p:pic>
      <p:sp>
        <p:nvSpPr>
          <p:cNvPr id="22" name="TextovéPole 21">
            <a:extLst>
              <a:ext uri="{FF2B5EF4-FFF2-40B4-BE49-F238E27FC236}">
                <a16:creationId xmlns:a16="http://schemas.microsoft.com/office/drawing/2014/main" id="{E24336B7-865B-404F-8822-9A4E7550E300}"/>
              </a:ext>
            </a:extLst>
          </p:cNvPr>
          <p:cNvSpPr txBox="1"/>
          <p:nvPr/>
        </p:nvSpPr>
        <p:spPr>
          <a:xfrm>
            <a:off x="8066466" y="4196450"/>
            <a:ext cx="1573930" cy="253916"/>
          </a:xfrm>
          <a:prstGeom prst="rect">
            <a:avLst/>
          </a:prstGeom>
          <a:noFill/>
        </p:spPr>
        <p:txBody>
          <a:bodyPr wrap="square" rtlCol="0">
            <a:spAutoFit/>
          </a:bodyPr>
          <a:lstStyle/>
          <a:p>
            <a:pPr algn="ctr"/>
            <a:r>
              <a:rPr lang="cs-CZ" sz="1050" dirty="0" err="1"/>
              <a:t>Kramer</a:t>
            </a:r>
            <a:r>
              <a:rPr lang="cs-CZ" sz="1050" dirty="0"/>
              <a:t> et al. 2019</a:t>
            </a:r>
            <a:endParaRPr lang="en-US" sz="1050" dirty="0"/>
          </a:p>
        </p:txBody>
      </p:sp>
      <p:sp>
        <p:nvSpPr>
          <p:cNvPr id="23" name="TextovéPole 22">
            <a:extLst>
              <a:ext uri="{FF2B5EF4-FFF2-40B4-BE49-F238E27FC236}">
                <a16:creationId xmlns:a16="http://schemas.microsoft.com/office/drawing/2014/main" id="{AC07DD9B-948A-4CA8-92D3-4AE76DD220AE}"/>
              </a:ext>
            </a:extLst>
          </p:cNvPr>
          <p:cNvSpPr txBox="1"/>
          <p:nvPr/>
        </p:nvSpPr>
        <p:spPr>
          <a:xfrm>
            <a:off x="8570190" y="6008745"/>
            <a:ext cx="2292881" cy="253916"/>
          </a:xfrm>
          <a:prstGeom prst="rect">
            <a:avLst/>
          </a:prstGeom>
          <a:noFill/>
        </p:spPr>
        <p:txBody>
          <a:bodyPr wrap="square" rtlCol="0">
            <a:spAutoFit/>
          </a:bodyPr>
          <a:lstStyle/>
          <a:p>
            <a:pPr algn="ctr"/>
            <a:r>
              <a:rPr lang="cs-CZ" sz="1050" dirty="0" err="1"/>
              <a:t>Chandrashekar</a:t>
            </a:r>
            <a:r>
              <a:rPr lang="cs-CZ" sz="1050" dirty="0"/>
              <a:t> et al. 2016. </a:t>
            </a:r>
            <a:r>
              <a:rPr lang="cs-CZ" sz="1050" dirty="0" err="1"/>
              <a:t>Nature</a:t>
            </a:r>
            <a:endParaRPr lang="en-US" sz="1050" dirty="0"/>
          </a:p>
        </p:txBody>
      </p:sp>
    </p:spTree>
    <p:extLst>
      <p:ext uri="{BB962C8B-B14F-4D97-AF65-F5344CB8AC3E}">
        <p14:creationId xmlns:p14="http://schemas.microsoft.com/office/powerpoint/2010/main" val="39463580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5BF34D-8854-4851-A2F1-10C21761B966}"/>
              </a:ext>
            </a:extLst>
          </p:cNvPr>
          <p:cNvSpPr>
            <a:spLocks noGrp="1"/>
          </p:cNvSpPr>
          <p:nvPr>
            <p:ph type="title"/>
          </p:nvPr>
        </p:nvSpPr>
        <p:spPr>
          <a:xfrm>
            <a:off x="1066800" y="160222"/>
            <a:ext cx="10058400" cy="1371600"/>
          </a:xfrm>
        </p:spPr>
        <p:txBody>
          <a:bodyPr/>
          <a:lstStyle/>
          <a:p>
            <a:r>
              <a:rPr lang="cs-CZ" dirty="0" err="1" smtClean="0"/>
              <a:t>Cells</a:t>
            </a:r>
            <a:r>
              <a:rPr lang="cs-CZ" dirty="0" smtClean="0"/>
              <a:t> </a:t>
            </a:r>
            <a:r>
              <a:rPr lang="cs-CZ" dirty="0" err="1" smtClean="0"/>
              <a:t>forming</a:t>
            </a:r>
            <a:r>
              <a:rPr lang="cs-CZ" dirty="0" smtClean="0"/>
              <a:t> taste bud</a:t>
            </a:r>
            <a:endParaRPr lang="en-US" dirty="0"/>
          </a:p>
        </p:txBody>
      </p:sp>
      <p:sp>
        <p:nvSpPr>
          <p:cNvPr id="5" name="Zástupný symbol pro číslo snímku 4">
            <a:extLst>
              <a:ext uri="{FF2B5EF4-FFF2-40B4-BE49-F238E27FC236}">
                <a16:creationId xmlns:a16="http://schemas.microsoft.com/office/drawing/2014/main" id="{4E097420-22E7-4711-8104-38F4B95BD466}"/>
              </a:ext>
            </a:extLst>
          </p:cNvPr>
          <p:cNvSpPr>
            <a:spLocks noGrp="1"/>
          </p:cNvSpPr>
          <p:nvPr>
            <p:ph type="sldNum" sz="quarter" idx="12"/>
          </p:nvPr>
        </p:nvSpPr>
        <p:spPr/>
        <p:txBody>
          <a:bodyPr/>
          <a:lstStyle/>
          <a:p>
            <a:fld id="{452BC3EA-E2EC-40AA-BF67-C4C476FA0C99}" type="slidenum">
              <a:rPr lang="cs-CZ" smtClean="0"/>
              <a:t>68</a:t>
            </a:fld>
            <a:endParaRPr lang="cs-CZ"/>
          </a:p>
        </p:txBody>
      </p:sp>
      <p:pic>
        <p:nvPicPr>
          <p:cNvPr id="7" name="Obrázek 6">
            <a:extLst>
              <a:ext uri="{FF2B5EF4-FFF2-40B4-BE49-F238E27FC236}">
                <a16:creationId xmlns:a16="http://schemas.microsoft.com/office/drawing/2014/main" id="{1BDD34C9-956A-433B-BA12-B5FBE366A7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9302" y="2237051"/>
            <a:ext cx="5693551" cy="2900153"/>
          </a:xfrm>
          <a:prstGeom prst="rect">
            <a:avLst/>
          </a:prstGeom>
        </p:spPr>
      </p:pic>
      <p:sp>
        <p:nvSpPr>
          <p:cNvPr id="8" name="Zástupný obsah 2">
            <a:extLst>
              <a:ext uri="{FF2B5EF4-FFF2-40B4-BE49-F238E27FC236}">
                <a16:creationId xmlns:a16="http://schemas.microsoft.com/office/drawing/2014/main" id="{1E1670F0-CBC0-4EC6-B990-B7DC29685942}"/>
              </a:ext>
            </a:extLst>
          </p:cNvPr>
          <p:cNvSpPr txBox="1">
            <a:spLocks/>
          </p:cNvSpPr>
          <p:nvPr/>
        </p:nvSpPr>
        <p:spPr>
          <a:xfrm>
            <a:off x="1097280" y="1847088"/>
            <a:ext cx="5198745" cy="57611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a:t>t</a:t>
            </a:r>
            <a:r>
              <a:rPr lang="cs-CZ" sz="1600" dirty="0" smtClean="0"/>
              <a:t>aste </a:t>
            </a:r>
            <a:r>
              <a:rPr lang="cs-CZ" sz="1600" dirty="0" err="1" smtClean="0"/>
              <a:t>buds</a:t>
            </a:r>
            <a:r>
              <a:rPr lang="cs-CZ" sz="1600" dirty="0" smtClean="0"/>
              <a:t> </a:t>
            </a:r>
            <a:r>
              <a:rPr lang="cs-CZ" sz="1600" dirty="0" err="1" smtClean="0"/>
              <a:t>localized</a:t>
            </a:r>
            <a:r>
              <a:rPr lang="cs-CZ" sz="1600" dirty="0" smtClean="0"/>
              <a:t> in </a:t>
            </a:r>
            <a:r>
              <a:rPr lang="cs-CZ" sz="1600" dirty="0" err="1" smtClean="0"/>
              <a:t>multilayered</a:t>
            </a:r>
            <a:r>
              <a:rPr lang="cs-CZ" sz="1600" dirty="0" smtClean="0"/>
              <a:t> </a:t>
            </a:r>
            <a:r>
              <a:rPr lang="cs-CZ" sz="1600" dirty="0" err="1" smtClean="0"/>
              <a:t>epithelium</a:t>
            </a:r>
            <a:r>
              <a:rPr lang="cs-CZ" sz="1600" dirty="0" smtClean="0"/>
              <a:t>, taste bud </a:t>
            </a:r>
            <a:r>
              <a:rPr lang="cs-CZ" sz="1600" b="1" dirty="0" err="1" smtClean="0"/>
              <a:t>connected</a:t>
            </a:r>
            <a:r>
              <a:rPr lang="cs-CZ" sz="1600" dirty="0" smtClean="0"/>
              <a:t> </a:t>
            </a:r>
            <a:r>
              <a:rPr lang="cs-CZ" sz="1600" dirty="0" err="1" smtClean="0"/>
              <a:t>with</a:t>
            </a:r>
            <a:r>
              <a:rPr lang="cs-CZ" sz="1600" dirty="0" smtClean="0"/>
              <a:t> oral </a:t>
            </a:r>
            <a:r>
              <a:rPr lang="cs-CZ" sz="1600" dirty="0" err="1" smtClean="0"/>
              <a:t>cavity</a:t>
            </a:r>
            <a:r>
              <a:rPr lang="cs-CZ" sz="1600" dirty="0" smtClean="0"/>
              <a:t> </a:t>
            </a:r>
            <a:r>
              <a:rPr lang="cs-CZ" sz="1600" dirty="0" err="1" smtClean="0"/>
              <a:t>through</a:t>
            </a:r>
            <a:r>
              <a:rPr lang="cs-CZ" sz="1600" dirty="0" smtClean="0"/>
              <a:t> </a:t>
            </a:r>
            <a:r>
              <a:rPr lang="cs-CZ" sz="1600" b="1" dirty="0" smtClean="0"/>
              <a:t>taste </a:t>
            </a:r>
            <a:r>
              <a:rPr lang="cs-CZ" sz="1600" b="1" dirty="0" err="1" smtClean="0"/>
              <a:t>pore</a:t>
            </a:r>
            <a:endParaRPr lang="cs-CZ" sz="1200" b="1" dirty="0"/>
          </a:p>
        </p:txBody>
      </p:sp>
      <p:sp>
        <p:nvSpPr>
          <p:cNvPr id="9" name="Zástupný obsah 2">
            <a:extLst>
              <a:ext uri="{FF2B5EF4-FFF2-40B4-BE49-F238E27FC236}">
                <a16:creationId xmlns:a16="http://schemas.microsoft.com/office/drawing/2014/main" id="{336A5A13-398F-42F4-805F-19EA3FAE21C8}"/>
              </a:ext>
            </a:extLst>
          </p:cNvPr>
          <p:cNvSpPr txBox="1">
            <a:spLocks/>
          </p:cNvSpPr>
          <p:nvPr/>
        </p:nvSpPr>
        <p:spPr>
          <a:xfrm>
            <a:off x="1097280" y="2873791"/>
            <a:ext cx="5198745" cy="74994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smtClean="0">
                <a:solidFill>
                  <a:srgbClr val="E9AE51"/>
                </a:solidFill>
              </a:rPr>
              <a:t>Receptor</a:t>
            </a:r>
            <a:r>
              <a:rPr lang="cs-CZ" sz="1600" dirty="0" smtClean="0"/>
              <a:t> </a:t>
            </a:r>
            <a:r>
              <a:rPr lang="cs-CZ" sz="1600" dirty="0" err="1" smtClean="0"/>
              <a:t>cells</a:t>
            </a:r>
            <a:r>
              <a:rPr lang="cs-CZ" sz="1600" dirty="0" smtClean="0"/>
              <a:t> </a:t>
            </a:r>
            <a:r>
              <a:rPr lang="cs-CZ" sz="1600" dirty="0"/>
              <a:t>– </a:t>
            </a:r>
            <a:r>
              <a:rPr lang="cs-CZ" sz="1600" dirty="0" err="1" smtClean="0"/>
              <a:t>individual</a:t>
            </a:r>
            <a:r>
              <a:rPr lang="cs-CZ" sz="1600" dirty="0" smtClean="0"/>
              <a:t> </a:t>
            </a:r>
            <a:r>
              <a:rPr lang="cs-CZ" sz="1600" dirty="0" err="1" smtClean="0"/>
              <a:t>types</a:t>
            </a:r>
            <a:r>
              <a:rPr lang="cs-CZ" sz="1600" dirty="0" smtClean="0"/>
              <a:t> </a:t>
            </a:r>
            <a:r>
              <a:rPr lang="cs-CZ" sz="1600" dirty="0" err="1" smtClean="0"/>
              <a:t>of</a:t>
            </a:r>
            <a:r>
              <a:rPr lang="cs-CZ" sz="1600" dirty="0" smtClean="0"/>
              <a:t> receptor taste </a:t>
            </a:r>
            <a:r>
              <a:rPr lang="cs-CZ" sz="1600" dirty="0" err="1" smtClean="0"/>
              <a:t>cells</a:t>
            </a:r>
            <a:r>
              <a:rPr lang="cs-CZ" sz="1600" dirty="0" smtClean="0"/>
              <a:t>, </a:t>
            </a:r>
            <a:r>
              <a:rPr lang="cs-CZ" sz="1600" dirty="0" err="1" smtClean="0"/>
              <a:t>connected</a:t>
            </a:r>
            <a:r>
              <a:rPr lang="cs-CZ" sz="1600" dirty="0" smtClean="0"/>
              <a:t> to </a:t>
            </a:r>
            <a:r>
              <a:rPr lang="cs-CZ" sz="1600" dirty="0" err="1" smtClean="0"/>
              <a:t>afferent</a:t>
            </a:r>
            <a:r>
              <a:rPr lang="cs-CZ" sz="1600" dirty="0" smtClean="0"/>
              <a:t> sensory nerve </a:t>
            </a:r>
            <a:r>
              <a:rPr lang="cs-CZ" sz="1600" dirty="0" err="1" smtClean="0"/>
              <a:t>fibers</a:t>
            </a:r>
            <a:r>
              <a:rPr lang="cs-CZ" sz="1600" dirty="0" smtClean="0"/>
              <a:t>, </a:t>
            </a:r>
            <a:r>
              <a:rPr lang="cs-CZ" sz="1600" dirty="0" err="1" smtClean="0"/>
              <a:t>differentiate</a:t>
            </a:r>
            <a:r>
              <a:rPr lang="cs-CZ" sz="1600" dirty="0" smtClean="0"/>
              <a:t> </a:t>
            </a:r>
            <a:r>
              <a:rPr lang="cs-CZ" sz="1600" dirty="0" err="1" smtClean="0"/>
              <a:t>from</a:t>
            </a:r>
            <a:r>
              <a:rPr lang="cs-CZ" sz="1600" dirty="0" smtClean="0"/>
              <a:t> </a:t>
            </a:r>
            <a:r>
              <a:rPr lang="cs-CZ" sz="1600" dirty="0" err="1" smtClean="0"/>
              <a:t>ectoderm</a:t>
            </a:r>
            <a:endParaRPr lang="cs-CZ" sz="1200" dirty="0"/>
          </a:p>
        </p:txBody>
      </p:sp>
      <p:sp>
        <p:nvSpPr>
          <p:cNvPr id="10" name="Zástupný obsah 2">
            <a:extLst>
              <a:ext uri="{FF2B5EF4-FFF2-40B4-BE49-F238E27FC236}">
                <a16:creationId xmlns:a16="http://schemas.microsoft.com/office/drawing/2014/main" id="{3D99F928-9E61-4622-AC9F-F1512E054E8F}"/>
              </a:ext>
            </a:extLst>
          </p:cNvPr>
          <p:cNvSpPr txBox="1">
            <a:spLocks/>
          </p:cNvSpPr>
          <p:nvPr/>
        </p:nvSpPr>
        <p:spPr>
          <a:xfrm>
            <a:off x="1097280" y="3900495"/>
            <a:ext cx="5198745" cy="32461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smtClean="0">
                <a:solidFill>
                  <a:srgbClr val="D462CA"/>
                </a:solidFill>
              </a:rPr>
              <a:t>Support</a:t>
            </a:r>
            <a:r>
              <a:rPr lang="cs-CZ" sz="1600" dirty="0" smtClean="0"/>
              <a:t> </a:t>
            </a:r>
            <a:r>
              <a:rPr lang="cs-CZ" sz="1600" dirty="0" err="1" smtClean="0"/>
              <a:t>cells</a:t>
            </a:r>
            <a:r>
              <a:rPr lang="cs-CZ" sz="1600" dirty="0" smtClean="0"/>
              <a:t> </a:t>
            </a:r>
            <a:r>
              <a:rPr lang="cs-CZ" sz="1600" dirty="0"/>
              <a:t>– </a:t>
            </a:r>
            <a:r>
              <a:rPr lang="cs-CZ" sz="1600" dirty="0" err="1" smtClean="0"/>
              <a:t>glia-like</a:t>
            </a:r>
            <a:r>
              <a:rPr lang="cs-CZ" sz="1600" dirty="0" smtClean="0"/>
              <a:t> </a:t>
            </a:r>
            <a:r>
              <a:rPr lang="cs-CZ" sz="1600" dirty="0" err="1" smtClean="0"/>
              <a:t>cells</a:t>
            </a:r>
            <a:r>
              <a:rPr lang="cs-CZ" sz="1600" dirty="0" smtClean="0"/>
              <a:t> </a:t>
            </a:r>
            <a:r>
              <a:rPr lang="cs-CZ" sz="1600" dirty="0" err="1" smtClean="0"/>
              <a:t>covering</a:t>
            </a:r>
            <a:r>
              <a:rPr lang="cs-CZ" sz="1600" dirty="0" smtClean="0"/>
              <a:t> receptor </a:t>
            </a:r>
            <a:r>
              <a:rPr lang="cs-CZ" sz="1600" dirty="0" err="1" smtClean="0"/>
              <a:t>cells</a:t>
            </a:r>
            <a:endParaRPr lang="cs-CZ" sz="1600" dirty="0"/>
          </a:p>
          <a:p>
            <a:pPr lvl="1">
              <a:buSzPct val="50000"/>
              <a:buFont typeface="Courier New" panose="02070309020205020404" pitchFamily="49" charset="0"/>
              <a:buChar char="o"/>
            </a:pPr>
            <a:r>
              <a:rPr lang="cs-CZ" sz="1200" dirty="0"/>
              <a:t>m</a:t>
            </a:r>
            <a:r>
              <a:rPr lang="cs-CZ" sz="1200" dirty="0" smtClean="0"/>
              <a:t>ost </a:t>
            </a:r>
            <a:r>
              <a:rPr lang="cs-CZ" sz="1200" dirty="0" err="1" smtClean="0"/>
              <a:t>numerous</a:t>
            </a:r>
            <a:endParaRPr lang="cs-CZ" sz="1200" dirty="0"/>
          </a:p>
          <a:p>
            <a:pPr lvl="1">
              <a:buSzPct val="50000"/>
              <a:buFont typeface="Courier New" panose="02070309020205020404" pitchFamily="49" charset="0"/>
              <a:buChar char="o"/>
            </a:pPr>
            <a:r>
              <a:rPr lang="cs-CZ" sz="1200" dirty="0" err="1"/>
              <a:t>d</a:t>
            </a:r>
            <a:r>
              <a:rPr lang="cs-CZ" sz="1200" dirty="0" err="1" smtClean="0"/>
              <a:t>evelops</a:t>
            </a:r>
            <a:r>
              <a:rPr lang="cs-CZ" sz="1200" dirty="0" smtClean="0"/>
              <a:t> </a:t>
            </a:r>
            <a:r>
              <a:rPr lang="cs-CZ" sz="1200" dirty="0" err="1" smtClean="0"/>
              <a:t>from</a:t>
            </a:r>
            <a:r>
              <a:rPr lang="cs-CZ" sz="1200" dirty="0" smtClean="0"/>
              <a:t> </a:t>
            </a:r>
            <a:r>
              <a:rPr lang="cs-CZ" sz="1200" dirty="0" err="1" smtClean="0"/>
              <a:t>precursors</a:t>
            </a:r>
            <a:r>
              <a:rPr lang="cs-CZ" sz="1200" dirty="0" smtClean="0"/>
              <a:t> </a:t>
            </a:r>
            <a:r>
              <a:rPr lang="cs-CZ" sz="1200" dirty="0" err="1" smtClean="0"/>
              <a:t>originating</a:t>
            </a:r>
            <a:r>
              <a:rPr lang="cs-CZ" sz="1200" dirty="0" smtClean="0"/>
              <a:t> in </a:t>
            </a:r>
            <a:r>
              <a:rPr lang="cs-CZ" sz="1200" dirty="0" err="1" smtClean="0"/>
              <a:t>neural</a:t>
            </a:r>
            <a:r>
              <a:rPr lang="cs-CZ" sz="1200" dirty="0" smtClean="0"/>
              <a:t> </a:t>
            </a:r>
            <a:r>
              <a:rPr lang="cs-CZ" sz="1200" dirty="0" err="1" smtClean="0"/>
              <a:t>crest</a:t>
            </a:r>
            <a:endParaRPr lang="cs-CZ" sz="1200" dirty="0"/>
          </a:p>
        </p:txBody>
      </p:sp>
      <p:sp>
        <p:nvSpPr>
          <p:cNvPr id="11" name="Zástupný obsah 2">
            <a:extLst>
              <a:ext uri="{FF2B5EF4-FFF2-40B4-BE49-F238E27FC236}">
                <a16:creationId xmlns:a16="http://schemas.microsoft.com/office/drawing/2014/main" id="{47665781-E363-4AC0-A0A8-3B6475B6C19F}"/>
              </a:ext>
            </a:extLst>
          </p:cNvPr>
          <p:cNvSpPr txBox="1">
            <a:spLocks/>
          </p:cNvSpPr>
          <p:nvPr/>
        </p:nvSpPr>
        <p:spPr>
          <a:xfrm>
            <a:off x="1097280" y="5239638"/>
            <a:ext cx="5198745" cy="53430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smtClean="0">
                <a:solidFill>
                  <a:srgbClr val="1BAE67"/>
                </a:solidFill>
              </a:rPr>
              <a:t>Basal</a:t>
            </a:r>
            <a:r>
              <a:rPr lang="cs-CZ" sz="1600" dirty="0" smtClean="0"/>
              <a:t> </a:t>
            </a:r>
            <a:r>
              <a:rPr lang="cs-CZ" sz="1600" dirty="0" err="1" smtClean="0"/>
              <a:t>cells</a:t>
            </a:r>
            <a:r>
              <a:rPr lang="cs-CZ" sz="1600" dirty="0" smtClean="0"/>
              <a:t> </a:t>
            </a:r>
            <a:r>
              <a:rPr lang="cs-CZ" sz="1600" dirty="0"/>
              <a:t>– </a:t>
            </a:r>
            <a:r>
              <a:rPr lang="cs-CZ" sz="1600" dirty="0" smtClean="0"/>
              <a:t>stem </a:t>
            </a:r>
            <a:r>
              <a:rPr lang="cs-CZ" sz="1600" dirty="0" err="1" smtClean="0"/>
              <a:t>cells</a:t>
            </a:r>
            <a:r>
              <a:rPr lang="cs-CZ" sz="1600" dirty="0" smtClean="0"/>
              <a:t> </a:t>
            </a:r>
            <a:r>
              <a:rPr lang="cs-CZ" sz="1600" dirty="0" err="1" smtClean="0"/>
              <a:t>of</a:t>
            </a:r>
            <a:r>
              <a:rPr lang="cs-CZ" sz="1600" dirty="0" smtClean="0"/>
              <a:t> taste </a:t>
            </a:r>
            <a:r>
              <a:rPr lang="cs-CZ" sz="1600" dirty="0" err="1" smtClean="0"/>
              <a:t>buds</a:t>
            </a:r>
            <a:r>
              <a:rPr lang="cs-CZ" sz="1600" dirty="0" smtClean="0"/>
              <a:t> </a:t>
            </a:r>
            <a:r>
              <a:rPr lang="cs-CZ" sz="1600" dirty="0"/>
              <a:t>– </a:t>
            </a:r>
            <a:r>
              <a:rPr lang="cs-CZ" sz="1600" dirty="0" err="1" smtClean="0"/>
              <a:t>ability</a:t>
            </a:r>
            <a:r>
              <a:rPr lang="cs-CZ" sz="1600" dirty="0" smtClean="0"/>
              <a:t> to </a:t>
            </a:r>
            <a:r>
              <a:rPr lang="cs-CZ" sz="1600" dirty="0" err="1" smtClean="0"/>
              <a:t>recover</a:t>
            </a:r>
            <a:r>
              <a:rPr lang="cs-CZ" sz="1600" dirty="0" smtClean="0"/>
              <a:t> taste </a:t>
            </a:r>
            <a:r>
              <a:rPr lang="cs-CZ" sz="1600" dirty="0" err="1" smtClean="0"/>
              <a:t>cells</a:t>
            </a:r>
            <a:endParaRPr lang="cs-CZ" sz="1200" dirty="0"/>
          </a:p>
        </p:txBody>
      </p:sp>
      <p:sp>
        <p:nvSpPr>
          <p:cNvPr id="12" name="TextovéPole 11">
            <a:extLst>
              <a:ext uri="{FF2B5EF4-FFF2-40B4-BE49-F238E27FC236}">
                <a16:creationId xmlns:a16="http://schemas.microsoft.com/office/drawing/2014/main" id="{60FEE071-5C95-45FB-9398-DAD7A5918240}"/>
              </a:ext>
            </a:extLst>
          </p:cNvPr>
          <p:cNvSpPr txBox="1"/>
          <p:nvPr/>
        </p:nvSpPr>
        <p:spPr>
          <a:xfrm>
            <a:off x="7606591" y="6048340"/>
            <a:ext cx="2900920" cy="253916"/>
          </a:xfrm>
          <a:prstGeom prst="rect">
            <a:avLst/>
          </a:prstGeom>
          <a:noFill/>
        </p:spPr>
        <p:txBody>
          <a:bodyPr wrap="square" rtlCol="0">
            <a:spAutoFit/>
          </a:bodyPr>
          <a:lstStyle/>
          <a:p>
            <a:pPr algn="ctr"/>
            <a:r>
              <a:rPr lang="cs-CZ" sz="1050" dirty="0" err="1"/>
              <a:t>Pagella</a:t>
            </a:r>
            <a:r>
              <a:rPr lang="cs-CZ" sz="1050" dirty="0"/>
              <a:t> et al. 2014. Cell Mol </a:t>
            </a:r>
            <a:r>
              <a:rPr lang="cs-CZ" sz="1050" dirty="0" err="1"/>
              <a:t>Life</a:t>
            </a:r>
            <a:r>
              <a:rPr lang="cs-CZ" sz="1050" dirty="0"/>
              <a:t> </a:t>
            </a:r>
            <a:r>
              <a:rPr lang="cs-CZ" sz="1050" dirty="0" err="1"/>
              <a:t>Sci</a:t>
            </a:r>
            <a:endParaRPr lang="en-US" sz="1050" dirty="0"/>
          </a:p>
        </p:txBody>
      </p:sp>
    </p:spTree>
    <p:extLst>
      <p:ext uri="{BB962C8B-B14F-4D97-AF65-F5344CB8AC3E}">
        <p14:creationId xmlns:p14="http://schemas.microsoft.com/office/powerpoint/2010/main" val="25894498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6344" y="2006058"/>
            <a:ext cx="9070848" cy="2587752"/>
          </a:xfrm>
        </p:spPr>
        <p:txBody>
          <a:bodyPr/>
          <a:lstStyle/>
          <a:p>
            <a:r>
              <a:rPr lang="cs-CZ" dirty="0" smtClean="0"/>
              <a:t>Integument</a:t>
            </a:r>
            <a:endParaRPr lang="cs-CZ" dirty="0"/>
          </a:p>
        </p:txBody>
      </p:sp>
      <p:sp>
        <p:nvSpPr>
          <p:cNvPr id="3" name="Zástupný symbol pro text 2"/>
          <p:cNvSpPr>
            <a:spLocks noGrp="1"/>
          </p:cNvSpPr>
          <p:nvPr>
            <p:ph type="body" idx="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69</a:t>
            </a:fld>
            <a:endParaRPr lang="cs-CZ"/>
          </a:p>
        </p:txBody>
      </p:sp>
      <p:pic>
        <p:nvPicPr>
          <p:cNvPr id="3074" name="Picture 2" descr="1,615 Integument Images, Stock Photos &amp; Vectors | Shutterstoc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92725" y="1550352"/>
            <a:ext cx="3724043" cy="3227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630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D5B67A5-EE59-4D3E-BEC0-9EB44AB628F7}"/>
              </a:ext>
            </a:extLst>
          </p:cNvPr>
          <p:cNvSpPr>
            <a:spLocks noGrp="1"/>
          </p:cNvSpPr>
          <p:nvPr>
            <p:ph type="title"/>
          </p:nvPr>
        </p:nvSpPr>
        <p:spPr>
          <a:xfrm>
            <a:off x="339634" y="642594"/>
            <a:ext cx="11469189" cy="1371600"/>
          </a:xfrm>
        </p:spPr>
        <p:txBody>
          <a:bodyPr>
            <a:normAutofit/>
          </a:bodyPr>
          <a:lstStyle/>
          <a:p>
            <a:r>
              <a:rPr lang="cs-CZ" sz="3900" dirty="0" err="1"/>
              <a:t>Developmental</a:t>
            </a:r>
            <a:r>
              <a:rPr lang="cs-CZ" sz="3900" dirty="0"/>
              <a:t> </a:t>
            </a:r>
            <a:r>
              <a:rPr lang="cs-CZ" sz="3900" dirty="0" err="1"/>
              <a:t>defects</a:t>
            </a:r>
            <a:r>
              <a:rPr lang="cs-CZ" sz="3900" dirty="0"/>
              <a:t> </a:t>
            </a:r>
            <a:r>
              <a:rPr lang="cs-CZ" sz="3900" dirty="0" err="1"/>
              <a:t>of</a:t>
            </a:r>
            <a:r>
              <a:rPr lang="cs-CZ" sz="3900" dirty="0"/>
              <a:t> </a:t>
            </a:r>
            <a:r>
              <a:rPr lang="cs-CZ" sz="3900" dirty="0" err="1"/>
              <a:t>neural</a:t>
            </a:r>
            <a:r>
              <a:rPr lang="cs-CZ" sz="3900" dirty="0"/>
              <a:t> tube </a:t>
            </a:r>
            <a:r>
              <a:rPr lang="cs-CZ" sz="3900" dirty="0" err="1"/>
              <a:t>closure</a:t>
            </a:r>
            <a:endParaRPr lang="en-US" sz="3900" dirty="0"/>
          </a:p>
        </p:txBody>
      </p:sp>
      <p:sp>
        <p:nvSpPr>
          <p:cNvPr id="5" name="Zástupný symbol pro číslo snímku 4">
            <a:extLst>
              <a:ext uri="{FF2B5EF4-FFF2-40B4-BE49-F238E27FC236}">
                <a16:creationId xmlns:a16="http://schemas.microsoft.com/office/drawing/2014/main" id="{0DF0BDA7-7AAD-4FC1-AF29-D6AF44DCD4A6}"/>
              </a:ext>
            </a:extLst>
          </p:cNvPr>
          <p:cNvSpPr>
            <a:spLocks noGrp="1"/>
          </p:cNvSpPr>
          <p:nvPr>
            <p:ph type="sldNum" sz="quarter" idx="12"/>
          </p:nvPr>
        </p:nvSpPr>
        <p:spPr/>
        <p:txBody>
          <a:bodyPr/>
          <a:lstStyle/>
          <a:p>
            <a:fld id="{452BC3EA-E2EC-40AA-BF67-C4C476FA0C99}" type="slidenum">
              <a:rPr lang="cs-CZ" smtClean="0"/>
              <a:t>7</a:t>
            </a:fld>
            <a:endParaRPr lang="cs-CZ"/>
          </a:p>
        </p:txBody>
      </p:sp>
      <p:sp>
        <p:nvSpPr>
          <p:cNvPr id="6" name="Zástupný obsah 2">
            <a:extLst>
              <a:ext uri="{FF2B5EF4-FFF2-40B4-BE49-F238E27FC236}">
                <a16:creationId xmlns:a16="http://schemas.microsoft.com/office/drawing/2014/main" id="{7DB04FA8-0FD9-4B21-AA7D-ABA4B7D3E116}"/>
              </a:ext>
            </a:extLst>
          </p:cNvPr>
          <p:cNvSpPr txBox="1">
            <a:spLocks/>
          </p:cNvSpPr>
          <p:nvPr/>
        </p:nvSpPr>
        <p:spPr>
          <a:xfrm>
            <a:off x="925264" y="1875588"/>
            <a:ext cx="4327456" cy="92857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Anencephaly</a:t>
            </a:r>
            <a:endParaRPr lang="cs-CZ" sz="1600" b="1" dirty="0"/>
          </a:p>
          <a:p>
            <a:pPr lvl="1">
              <a:buSzPct val="50000"/>
              <a:buFont typeface="Courier New" panose="02070309020205020404" pitchFamily="49" charset="0"/>
              <a:buChar char="o"/>
            </a:pPr>
            <a:r>
              <a:rPr lang="cs-CZ" sz="1000" b="1" dirty="0" err="1"/>
              <a:t>Cranial</a:t>
            </a:r>
            <a:r>
              <a:rPr lang="cs-CZ" sz="1000" b="1" dirty="0"/>
              <a:t> </a:t>
            </a:r>
            <a:r>
              <a:rPr lang="cs-CZ" sz="1000" b="1" dirty="0" err="1"/>
              <a:t>neuropore</a:t>
            </a:r>
            <a:r>
              <a:rPr lang="cs-CZ" sz="1000" b="1" dirty="0"/>
              <a:t> </a:t>
            </a:r>
            <a:r>
              <a:rPr lang="cs-CZ" sz="1000" b="1" dirty="0" err="1"/>
              <a:t>closure</a:t>
            </a:r>
            <a:r>
              <a:rPr lang="cs-CZ" sz="1000" b="1" dirty="0"/>
              <a:t> </a:t>
            </a:r>
            <a:r>
              <a:rPr lang="cs-CZ" sz="1000" b="1" dirty="0" err="1"/>
              <a:t>defect</a:t>
            </a:r>
            <a:endParaRPr lang="cs-CZ" sz="1000" b="1" dirty="0"/>
          </a:p>
          <a:p>
            <a:pPr lvl="1">
              <a:buSzPct val="50000"/>
              <a:buFont typeface="Courier New" panose="02070309020205020404" pitchFamily="49" charset="0"/>
              <a:buChar char="o"/>
            </a:pPr>
            <a:r>
              <a:rPr lang="cs-CZ" sz="1000" b="1" dirty="0" err="1"/>
              <a:t>Reduced</a:t>
            </a:r>
            <a:r>
              <a:rPr lang="cs-CZ" sz="1000" b="1" dirty="0"/>
              <a:t> </a:t>
            </a:r>
            <a:r>
              <a:rPr lang="cs-CZ" sz="1000" b="1" dirty="0" err="1"/>
              <a:t>formation</a:t>
            </a:r>
            <a:r>
              <a:rPr lang="cs-CZ" sz="1000" b="1" dirty="0"/>
              <a:t> </a:t>
            </a:r>
            <a:r>
              <a:rPr lang="cs-CZ" sz="1000" b="1" dirty="0" err="1"/>
              <a:t>of</a:t>
            </a:r>
            <a:r>
              <a:rPr lang="cs-CZ" sz="1000" b="1" dirty="0"/>
              <a:t> brain, </a:t>
            </a:r>
            <a:r>
              <a:rPr lang="cs-CZ" sz="1000" b="1" dirty="0" err="1"/>
              <a:t>or</a:t>
            </a:r>
            <a:r>
              <a:rPr lang="cs-CZ" sz="1000" b="1" dirty="0"/>
              <a:t> </a:t>
            </a:r>
            <a:r>
              <a:rPr lang="cs-CZ" sz="1000" b="1" dirty="0" err="1"/>
              <a:t>its</a:t>
            </a:r>
            <a:r>
              <a:rPr lang="cs-CZ" sz="1000" b="1" dirty="0"/>
              <a:t> part (</a:t>
            </a:r>
            <a:r>
              <a:rPr lang="cs-CZ" sz="1000" b="1" dirty="0" err="1"/>
              <a:t>telencephalon</a:t>
            </a:r>
            <a:r>
              <a:rPr lang="cs-CZ" sz="1000" b="1" dirty="0"/>
              <a:t>)</a:t>
            </a:r>
          </a:p>
          <a:p>
            <a:pPr lvl="1">
              <a:buSzPct val="50000"/>
              <a:buFont typeface="Courier New" panose="02070309020205020404" pitchFamily="49" charset="0"/>
              <a:buChar char="o"/>
            </a:pPr>
            <a:r>
              <a:rPr lang="cs-CZ" sz="1000" b="1" dirty="0" err="1"/>
              <a:t>Often</a:t>
            </a:r>
            <a:r>
              <a:rPr lang="cs-CZ" sz="1000" b="1" dirty="0"/>
              <a:t> </a:t>
            </a:r>
            <a:r>
              <a:rPr lang="cs-CZ" sz="1000" b="1" dirty="0" err="1"/>
              <a:t>lethal</a:t>
            </a:r>
            <a:endParaRPr lang="cs-CZ" sz="1000" b="1" dirty="0"/>
          </a:p>
        </p:txBody>
      </p:sp>
      <p:pic>
        <p:nvPicPr>
          <p:cNvPr id="8" name="Obrázek 7">
            <a:extLst>
              <a:ext uri="{FF2B5EF4-FFF2-40B4-BE49-F238E27FC236}">
                <a16:creationId xmlns:a16="http://schemas.microsoft.com/office/drawing/2014/main" id="{07A3705B-BA44-442F-B8AD-798C4E758E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6016" y="2022757"/>
            <a:ext cx="4238625" cy="1895475"/>
          </a:xfrm>
          <a:prstGeom prst="rect">
            <a:avLst/>
          </a:prstGeom>
        </p:spPr>
      </p:pic>
      <p:sp>
        <p:nvSpPr>
          <p:cNvPr id="9" name="Zástupný obsah 2">
            <a:extLst>
              <a:ext uri="{FF2B5EF4-FFF2-40B4-BE49-F238E27FC236}">
                <a16:creationId xmlns:a16="http://schemas.microsoft.com/office/drawing/2014/main" id="{33B89602-DE4A-4D84-A706-02503BB533FF}"/>
              </a:ext>
            </a:extLst>
          </p:cNvPr>
          <p:cNvSpPr txBox="1">
            <a:spLocks/>
          </p:cNvSpPr>
          <p:nvPr/>
        </p:nvSpPr>
        <p:spPr>
          <a:xfrm>
            <a:off x="925264" y="4278913"/>
            <a:ext cx="4256336" cy="92857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a:t>Spina </a:t>
            </a:r>
            <a:r>
              <a:rPr lang="cs-CZ" sz="1600" b="1" dirty="0" err="1"/>
              <a:t>bifida</a:t>
            </a:r>
            <a:endParaRPr lang="cs-CZ" sz="1600" b="1" dirty="0"/>
          </a:p>
          <a:p>
            <a:pPr lvl="1">
              <a:buSzPct val="50000"/>
              <a:buFont typeface="Courier New" panose="02070309020205020404" pitchFamily="49" charset="0"/>
              <a:buChar char="o"/>
            </a:pPr>
            <a:r>
              <a:rPr lang="cs-CZ" sz="1000" b="1" dirty="0" err="1"/>
              <a:t>Defect</a:t>
            </a:r>
            <a:r>
              <a:rPr lang="cs-CZ" sz="1000" b="1" dirty="0"/>
              <a:t> </a:t>
            </a:r>
            <a:r>
              <a:rPr lang="cs-CZ" sz="1000" b="1" dirty="0" err="1"/>
              <a:t>of</a:t>
            </a:r>
            <a:r>
              <a:rPr lang="cs-CZ" sz="1000" b="1" dirty="0"/>
              <a:t> </a:t>
            </a:r>
            <a:r>
              <a:rPr lang="cs-CZ" sz="1000" b="1" dirty="0" err="1"/>
              <a:t>caudal</a:t>
            </a:r>
            <a:r>
              <a:rPr lang="cs-CZ" sz="1000" b="1" dirty="0"/>
              <a:t> </a:t>
            </a:r>
            <a:r>
              <a:rPr lang="cs-CZ" sz="1000" b="1" dirty="0" err="1"/>
              <a:t>neuropore</a:t>
            </a:r>
            <a:r>
              <a:rPr lang="cs-CZ" sz="1000" b="1" dirty="0"/>
              <a:t> </a:t>
            </a:r>
            <a:r>
              <a:rPr lang="cs-CZ" sz="1000" b="1" dirty="0" err="1"/>
              <a:t>closure</a:t>
            </a:r>
            <a:endParaRPr lang="cs-CZ" sz="1000" b="1" dirty="0"/>
          </a:p>
          <a:p>
            <a:pPr lvl="1">
              <a:buSzPct val="50000"/>
              <a:buFont typeface="Courier New" panose="02070309020205020404" pitchFamily="49" charset="0"/>
              <a:buChar char="o"/>
            </a:pPr>
            <a:r>
              <a:rPr lang="cs-CZ" sz="1000" b="1" dirty="0" err="1"/>
              <a:t>Cleft</a:t>
            </a:r>
            <a:r>
              <a:rPr lang="cs-CZ" sz="1000" b="1" dirty="0"/>
              <a:t>, prolapse </a:t>
            </a:r>
            <a:r>
              <a:rPr lang="cs-CZ" sz="1000" b="1" dirty="0" err="1"/>
              <a:t>of</a:t>
            </a:r>
            <a:r>
              <a:rPr lang="cs-CZ" sz="1000" b="1" dirty="0"/>
              <a:t> </a:t>
            </a:r>
            <a:r>
              <a:rPr lang="cs-CZ" sz="1000" b="1" dirty="0" err="1"/>
              <a:t>spinal</a:t>
            </a:r>
            <a:r>
              <a:rPr lang="cs-CZ" sz="1000" b="1" dirty="0"/>
              <a:t> </a:t>
            </a:r>
            <a:r>
              <a:rPr lang="cs-CZ" sz="1000" b="1" dirty="0" err="1"/>
              <a:t>cord</a:t>
            </a:r>
            <a:endParaRPr lang="cs-CZ" sz="1000" b="1" dirty="0"/>
          </a:p>
          <a:p>
            <a:pPr lvl="1">
              <a:buSzPct val="50000"/>
              <a:buFont typeface="Courier New" panose="02070309020205020404" pitchFamily="49" charset="0"/>
              <a:buChar char="o"/>
            </a:pPr>
            <a:r>
              <a:rPr lang="cs-CZ" sz="1000" b="1" dirty="0" err="1"/>
              <a:t>surgery</a:t>
            </a:r>
            <a:endParaRPr lang="cs-CZ" sz="1000" b="1" dirty="0"/>
          </a:p>
        </p:txBody>
      </p:sp>
      <p:pic>
        <p:nvPicPr>
          <p:cNvPr id="11" name="Obrázek 10">
            <a:extLst>
              <a:ext uri="{FF2B5EF4-FFF2-40B4-BE49-F238E27FC236}">
                <a16:creationId xmlns:a16="http://schemas.microsoft.com/office/drawing/2014/main" id="{D266D07F-DED6-46EC-BD2E-2892719E245B}"/>
              </a:ext>
            </a:extLst>
          </p:cNvPr>
          <p:cNvPicPr>
            <a:picLocks noChangeAspect="1"/>
          </p:cNvPicPr>
          <p:nvPr/>
        </p:nvPicPr>
        <p:blipFill rotWithShape="1">
          <a:blip r:embed="rId3">
            <a:extLst>
              <a:ext uri="{28A0092B-C50C-407E-A947-70E740481C1C}">
                <a14:useLocalDpi xmlns:a14="http://schemas.microsoft.com/office/drawing/2010/main" val="0"/>
              </a:ext>
            </a:extLst>
          </a:blip>
          <a:srcRect l="12570" t="54370" r="12715" b="2223"/>
          <a:stretch/>
        </p:blipFill>
        <p:spPr>
          <a:xfrm>
            <a:off x="8641596" y="4091933"/>
            <a:ext cx="2698869" cy="1895475"/>
          </a:xfrm>
          <a:prstGeom prst="rect">
            <a:avLst/>
          </a:prstGeom>
        </p:spPr>
      </p:pic>
      <p:pic>
        <p:nvPicPr>
          <p:cNvPr id="12" name="Obrázek 11">
            <a:extLst>
              <a:ext uri="{FF2B5EF4-FFF2-40B4-BE49-F238E27FC236}">
                <a16:creationId xmlns:a16="http://schemas.microsoft.com/office/drawing/2014/main" id="{14F922FB-2819-4F2C-8EBE-A5398FD622C9}"/>
              </a:ext>
            </a:extLst>
          </p:cNvPr>
          <p:cNvPicPr>
            <a:picLocks noChangeAspect="1"/>
          </p:cNvPicPr>
          <p:nvPr/>
        </p:nvPicPr>
        <p:blipFill rotWithShape="1">
          <a:blip r:embed="rId3">
            <a:extLst>
              <a:ext uri="{28A0092B-C50C-407E-A947-70E740481C1C}">
                <a14:useLocalDpi xmlns:a14="http://schemas.microsoft.com/office/drawing/2010/main" val="0"/>
              </a:ext>
            </a:extLst>
          </a:blip>
          <a:srcRect l="3515" t="7407" r="3370" b="49185"/>
          <a:stretch/>
        </p:blipFill>
        <p:spPr>
          <a:xfrm>
            <a:off x="5181600" y="4091933"/>
            <a:ext cx="3183565" cy="1794055"/>
          </a:xfrm>
          <a:prstGeom prst="rect">
            <a:avLst/>
          </a:prstGeom>
        </p:spPr>
      </p:pic>
    </p:spTree>
    <p:extLst>
      <p:ext uri="{BB962C8B-B14F-4D97-AF65-F5344CB8AC3E}">
        <p14:creationId xmlns:p14="http://schemas.microsoft.com/office/powerpoint/2010/main" val="93645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Functions</a:t>
            </a:r>
            <a:r>
              <a:rPr lang="cs-CZ" dirty="0" smtClean="0"/>
              <a:t> </a:t>
            </a:r>
            <a:r>
              <a:rPr lang="cs-CZ" dirty="0" err="1" smtClean="0"/>
              <a:t>of</a:t>
            </a:r>
            <a:r>
              <a:rPr lang="cs-CZ" dirty="0" smtClean="0"/>
              <a:t> skin</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70</a:t>
            </a:fld>
            <a:endParaRPr lang="cs-CZ"/>
          </a:p>
        </p:txBody>
      </p:sp>
      <p:sp>
        <p:nvSpPr>
          <p:cNvPr id="6" name="Zástupný symbol pro obsah 2">
            <a:extLst>
              <a:ext uri="{FF2B5EF4-FFF2-40B4-BE49-F238E27FC236}">
                <a16:creationId xmlns:a16="http://schemas.microsoft.com/office/drawing/2014/main" id="{4A9E07C7-10DB-4B69-871A-49B2BBCAD398}"/>
              </a:ext>
            </a:extLst>
          </p:cNvPr>
          <p:cNvSpPr>
            <a:spLocks noGrp="1"/>
          </p:cNvSpPr>
          <p:nvPr>
            <p:ph idx="1"/>
          </p:nvPr>
        </p:nvSpPr>
        <p:spPr>
          <a:xfrm>
            <a:off x="1097279" y="2057166"/>
            <a:ext cx="7882759" cy="572912"/>
          </a:xfrm>
        </p:spPr>
        <p:txBody>
          <a:bodyPr>
            <a:noAutofit/>
          </a:bodyPr>
          <a:lstStyle/>
          <a:p>
            <a:pPr>
              <a:buSzPct val="50000"/>
              <a:buFont typeface="Courier New" panose="02070309020205020404" pitchFamily="49" charset="0"/>
              <a:buChar char="o"/>
            </a:pPr>
            <a:r>
              <a:rPr lang="cs-CZ" sz="1800" dirty="0" err="1"/>
              <a:t>f</a:t>
            </a:r>
            <a:r>
              <a:rPr lang="cs-CZ" sz="1800" dirty="0" err="1" smtClean="0"/>
              <a:t>ormation</a:t>
            </a:r>
            <a:r>
              <a:rPr lang="cs-CZ" sz="1800" dirty="0" smtClean="0"/>
              <a:t> </a:t>
            </a:r>
            <a:r>
              <a:rPr lang="cs-CZ" sz="1800" dirty="0" err="1" smtClean="0"/>
              <a:t>of</a:t>
            </a:r>
            <a:r>
              <a:rPr lang="cs-CZ" sz="1800" dirty="0" smtClean="0"/>
              <a:t> </a:t>
            </a:r>
            <a:r>
              <a:rPr lang="cs-CZ" sz="1800" dirty="0" err="1" smtClean="0"/>
              <a:t>outer</a:t>
            </a:r>
            <a:r>
              <a:rPr lang="cs-CZ" sz="1800" dirty="0" smtClean="0"/>
              <a:t> </a:t>
            </a:r>
            <a:r>
              <a:rPr lang="cs-CZ" sz="1800" dirty="0" err="1" smtClean="0"/>
              <a:t>layer</a:t>
            </a:r>
            <a:r>
              <a:rPr lang="cs-CZ" sz="1800" dirty="0" smtClean="0"/>
              <a:t> </a:t>
            </a:r>
            <a:r>
              <a:rPr lang="cs-CZ" sz="1800" dirty="0" err="1" smtClean="0"/>
              <a:t>of</a:t>
            </a:r>
            <a:r>
              <a:rPr lang="cs-CZ" sz="1800" dirty="0" smtClean="0"/>
              <a:t> </a:t>
            </a:r>
            <a:r>
              <a:rPr lang="cs-CZ" sz="1800" dirty="0" err="1" smtClean="0"/>
              <a:t>individuals</a:t>
            </a:r>
            <a:r>
              <a:rPr lang="cs-CZ" sz="1800" dirty="0" smtClean="0"/>
              <a:t> body and </a:t>
            </a:r>
            <a:r>
              <a:rPr lang="cs-CZ" sz="1800" dirty="0" err="1" smtClean="0"/>
              <a:t>other</a:t>
            </a:r>
            <a:r>
              <a:rPr lang="cs-CZ" sz="1800" dirty="0" smtClean="0"/>
              <a:t> </a:t>
            </a:r>
            <a:r>
              <a:rPr lang="cs-CZ" sz="1800" dirty="0" err="1" smtClean="0"/>
              <a:t>structures</a:t>
            </a:r>
            <a:r>
              <a:rPr lang="cs-CZ" sz="1800" dirty="0" smtClean="0"/>
              <a:t> (</a:t>
            </a:r>
            <a:r>
              <a:rPr lang="cs-CZ" sz="1800" dirty="0" err="1" smtClean="0"/>
              <a:t>hair</a:t>
            </a:r>
            <a:r>
              <a:rPr lang="cs-CZ" sz="1800" dirty="0" smtClean="0"/>
              <a:t>, </a:t>
            </a:r>
            <a:r>
              <a:rPr lang="cs-CZ" sz="1800" dirty="0" err="1" smtClean="0"/>
              <a:t>fingernails</a:t>
            </a:r>
            <a:r>
              <a:rPr lang="cs-CZ" sz="1800" dirty="0" smtClean="0"/>
              <a:t>, </a:t>
            </a:r>
            <a:r>
              <a:rPr lang="cs-CZ" sz="1800" dirty="0" err="1" smtClean="0"/>
              <a:t>feathers</a:t>
            </a:r>
            <a:r>
              <a:rPr lang="cs-CZ" sz="1800" dirty="0" smtClean="0"/>
              <a:t>)</a:t>
            </a:r>
            <a:endParaRPr lang="cs-CZ" sz="1800" dirty="0"/>
          </a:p>
        </p:txBody>
      </p:sp>
      <p:sp>
        <p:nvSpPr>
          <p:cNvPr id="7" name="Zástupný symbol pro obsah 2">
            <a:extLst>
              <a:ext uri="{FF2B5EF4-FFF2-40B4-BE49-F238E27FC236}">
                <a16:creationId xmlns:a16="http://schemas.microsoft.com/office/drawing/2014/main" id="{302DAA57-30D0-4778-A78D-C36501AC4551}"/>
              </a:ext>
            </a:extLst>
          </p:cNvPr>
          <p:cNvSpPr txBox="1">
            <a:spLocks/>
          </p:cNvSpPr>
          <p:nvPr/>
        </p:nvSpPr>
        <p:spPr>
          <a:xfrm>
            <a:off x="1097280" y="2830385"/>
            <a:ext cx="5190398" cy="2655381"/>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dirty="0" err="1" smtClean="0"/>
              <a:t>Formation</a:t>
            </a:r>
            <a:r>
              <a:rPr lang="cs-CZ" sz="1800" dirty="0" smtClean="0"/>
              <a:t> </a:t>
            </a:r>
            <a:r>
              <a:rPr lang="cs-CZ" sz="1800" dirty="0" err="1" smtClean="0"/>
              <a:t>of</a:t>
            </a:r>
            <a:r>
              <a:rPr lang="cs-CZ" sz="1800" dirty="0" smtClean="0"/>
              <a:t> </a:t>
            </a:r>
            <a:r>
              <a:rPr lang="cs-CZ" sz="1800" dirty="0" err="1" smtClean="0"/>
              <a:t>protective</a:t>
            </a:r>
            <a:r>
              <a:rPr lang="cs-CZ" sz="1800" dirty="0" smtClean="0"/>
              <a:t> </a:t>
            </a:r>
            <a:r>
              <a:rPr lang="cs-CZ" sz="1800" dirty="0" err="1" smtClean="0"/>
              <a:t>layer</a:t>
            </a:r>
            <a:r>
              <a:rPr lang="cs-CZ" sz="1800" dirty="0" smtClean="0"/>
              <a:t> </a:t>
            </a:r>
            <a:r>
              <a:rPr lang="cs-CZ" sz="1800" dirty="0" err="1" smtClean="0"/>
              <a:t>with</a:t>
            </a:r>
            <a:r>
              <a:rPr lang="cs-CZ" sz="1800" dirty="0" smtClean="0"/>
              <a:t> </a:t>
            </a:r>
            <a:r>
              <a:rPr lang="cs-CZ" sz="1800" dirty="0" err="1" smtClean="0"/>
              <a:t>multiple</a:t>
            </a:r>
            <a:r>
              <a:rPr lang="cs-CZ" sz="1800" dirty="0" smtClean="0"/>
              <a:t> </a:t>
            </a:r>
            <a:r>
              <a:rPr lang="cs-CZ" sz="1800" dirty="0" err="1" smtClean="0"/>
              <a:t>functions</a:t>
            </a:r>
            <a:r>
              <a:rPr lang="cs-CZ" sz="1800" dirty="0" smtClean="0"/>
              <a:t>:</a:t>
            </a:r>
            <a:endParaRPr lang="cs-CZ" sz="1800" dirty="0"/>
          </a:p>
          <a:p>
            <a:pPr lvl="1">
              <a:buSzPct val="50000"/>
              <a:buFont typeface="Courier New" panose="02070309020205020404" pitchFamily="49" charset="0"/>
              <a:buChar char="o"/>
            </a:pPr>
            <a:r>
              <a:rPr lang="cs-CZ" sz="1600" dirty="0" err="1"/>
              <a:t>b</a:t>
            </a:r>
            <a:r>
              <a:rPr lang="cs-CZ" sz="1600" dirty="0" err="1" smtClean="0"/>
              <a:t>arrier</a:t>
            </a:r>
            <a:r>
              <a:rPr lang="cs-CZ" sz="1600" dirty="0" smtClean="0"/>
              <a:t> </a:t>
            </a:r>
            <a:r>
              <a:rPr lang="cs-CZ" sz="1600" dirty="0" err="1" smtClean="0"/>
              <a:t>against</a:t>
            </a:r>
            <a:r>
              <a:rPr lang="cs-CZ" sz="1600" dirty="0" smtClean="0"/>
              <a:t> </a:t>
            </a:r>
            <a:r>
              <a:rPr lang="cs-CZ" sz="1600" dirty="0" err="1" smtClean="0"/>
              <a:t>physical</a:t>
            </a:r>
            <a:r>
              <a:rPr lang="cs-CZ" sz="1600" dirty="0" smtClean="0"/>
              <a:t>, </a:t>
            </a:r>
            <a:r>
              <a:rPr lang="cs-CZ" sz="1600" dirty="0" err="1" smtClean="0"/>
              <a:t>chemical</a:t>
            </a:r>
            <a:r>
              <a:rPr lang="cs-CZ" sz="1600" dirty="0" smtClean="0"/>
              <a:t>, </a:t>
            </a:r>
            <a:r>
              <a:rPr lang="cs-CZ" sz="1600" dirty="0" err="1" smtClean="0"/>
              <a:t>mechanical</a:t>
            </a:r>
            <a:r>
              <a:rPr lang="cs-CZ" sz="1600" dirty="0" smtClean="0"/>
              <a:t> and </a:t>
            </a:r>
            <a:r>
              <a:rPr lang="cs-CZ" sz="1600" dirty="0" err="1" smtClean="0"/>
              <a:t>biological</a:t>
            </a:r>
            <a:r>
              <a:rPr lang="cs-CZ" sz="1600" dirty="0" smtClean="0"/>
              <a:t> </a:t>
            </a:r>
            <a:r>
              <a:rPr lang="cs-CZ" sz="1600" dirty="0" err="1" smtClean="0"/>
              <a:t>factors</a:t>
            </a:r>
            <a:endParaRPr lang="cs-CZ" sz="1600" dirty="0"/>
          </a:p>
          <a:p>
            <a:pPr lvl="1">
              <a:buSzPct val="50000"/>
              <a:buFont typeface="Courier New" panose="02070309020205020404" pitchFamily="49" charset="0"/>
              <a:buChar char="o"/>
            </a:pPr>
            <a:r>
              <a:rPr lang="cs-CZ" sz="1600" dirty="0" err="1" smtClean="0"/>
              <a:t>termoregulation</a:t>
            </a:r>
            <a:endParaRPr lang="cs-CZ" sz="1600" dirty="0"/>
          </a:p>
          <a:p>
            <a:pPr lvl="1">
              <a:buSzPct val="50000"/>
              <a:buFont typeface="Courier New" panose="02070309020205020404" pitchFamily="49" charset="0"/>
              <a:buChar char="o"/>
            </a:pPr>
            <a:r>
              <a:rPr lang="cs-CZ" sz="1600" dirty="0" err="1" smtClean="0"/>
              <a:t>secretion</a:t>
            </a:r>
            <a:endParaRPr lang="cs-CZ" sz="1600" dirty="0"/>
          </a:p>
          <a:p>
            <a:pPr lvl="1">
              <a:buSzPct val="50000"/>
              <a:buFont typeface="Courier New" panose="02070309020205020404" pitchFamily="49" charset="0"/>
              <a:buChar char="o"/>
            </a:pPr>
            <a:r>
              <a:rPr lang="cs-CZ" sz="1600" dirty="0" err="1"/>
              <a:t>i</a:t>
            </a:r>
            <a:r>
              <a:rPr lang="cs-CZ" sz="1600" dirty="0" err="1" smtClean="0"/>
              <a:t>mmune</a:t>
            </a:r>
            <a:r>
              <a:rPr lang="cs-CZ" sz="1600" dirty="0" smtClean="0"/>
              <a:t> response</a:t>
            </a:r>
            <a:endParaRPr lang="cs-CZ" sz="1600" dirty="0"/>
          </a:p>
          <a:p>
            <a:pPr lvl="1">
              <a:buSzPct val="50000"/>
              <a:buFont typeface="Courier New" panose="02070309020205020404" pitchFamily="49" charset="0"/>
              <a:buChar char="o"/>
            </a:pPr>
            <a:r>
              <a:rPr lang="cs-CZ" sz="1600" dirty="0" err="1" smtClean="0"/>
              <a:t>pigmentation</a:t>
            </a:r>
            <a:endParaRPr lang="cs-CZ" sz="1600" dirty="0"/>
          </a:p>
        </p:txBody>
      </p:sp>
    </p:spTree>
    <p:extLst>
      <p:ext uri="{BB962C8B-B14F-4D97-AF65-F5344CB8AC3E}">
        <p14:creationId xmlns:p14="http://schemas.microsoft.com/office/powerpoint/2010/main" val="56741748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8430D1-2709-4EF2-87CC-6318755F3506}"/>
              </a:ext>
            </a:extLst>
          </p:cNvPr>
          <p:cNvSpPr>
            <a:spLocks noGrp="1"/>
          </p:cNvSpPr>
          <p:nvPr>
            <p:ph type="title"/>
          </p:nvPr>
        </p:nvSpPr>
        <p:spPr/>
        <p:txBody>
          <a:bodyPr>
            <a:normAutofit fontScale="90000"/>
          </a:bodyPr>
          <a:lstStyle/>
          <a:p>
            <a:r>
              <a:rPr lang="cs-CZ" dirty="0" err="1" smtClean="0"/>
              <a:t>Origin</a:t>
            </a:r>
            <a:r>
              <a:rPr lang="cs-CZ" dirty="0" smtClean="0"/>
              <a:t> and </a:t>
            </a:r>
            <a:r>
              <a:rPr lang="cs-CZ" dirty="0" err="1" smtClean="0"/>
              <a:t>development</a:t>
            </a:r>
            <a:r>
              <a:rPr lang="cs-CZ" dirty="0" smtClean="0"/>
              <a:t> </a:t>
            </a:r>
            <a:r>
              <a:rPr lang="cs-CZ" dirty="0" err="1" smtClean="0"/>
              <a:t>of</a:t>
            </a:r>
            <a:r>
              <a:rPr lang="cs-CZ" dirty="0" smtClean="0"/>
              <a:t> skin and </a:t>
            </a:r>
            <a:r>
              <a:rPr lang="cs-CZ" dirty="0" err="1" smtClean="0"/>
              <a:t>its</a:t>
            </a:r>
            <a:r>
              <a:rPr lang="cs-CZ" dirty="0" smtClean="0"/>
              <a:t> </a:t>
            </a:r>
            <a:r>
              <a:rPr lang="cs-CZ" dirty="0" err="1" smtClean="0"/>
              <a:t>derivatives</a:t>
            </a:r>
            <a:endParaRPr lang="en-US" dirty="0"/>
          </a:p>
        </p:txBody>
      </p:sp>
      <p:sp>
        <p:nvSpPr>
          <p:cNvPr id="4" name="Zástupný symbol pro zápatí 3">
            <a:extLst>
              <a:ext uri="{FF2B5EF4-FFF2-40B4-BE49-F238E27FC236}">
                <a16:creationId xmlns:a16="http://schemas.microsoft.com/office/drawing/2014/main" id="{E4B0AF9D-78CB-4D96-9F8D-B49EBD28194E}"/>
              </a:ext>
            </a:extLst>
          </p:cNvPr>
          <p:cNvSpPr>
            <a:spLocks noGrp="1"/>
          </p:cNvSpPr>
          <p:nvPr>
            <p:ph type="ftr" sz="quarter" idx="11"/>
          </p:nvPr>
        </p:nvSpPr>
        <p:spPr/>
        <p:txBody>
          <a:bodyPr/>
          <a:lstStyle/>
          <a:p>
            <a:r>
              <a:rPr lang="cs-CZ" dirty="0"/>
              <a:t>Bi6140 </a:t>
            </a:r>
            <a:r>
              <a:rPr lang="cs-CZ" dirty="0" smtClean="0"/>
              <a:t>Embryology</a:t>
            </a:r>
            <a:endParaRPr lang="cs-CZ" dirty="0"/>
          </a:p>
        </p:txBody>
      </p:sp>
      <p:sp>
        <p:nvSpPr>
          <p:cNvPr id="5" name="Zástupný symbol pro číslo snímku 4">
            <a:extLst>
              <a:ext uri="{FF2B5EF4-FFF2-40B4-BE49-F238E27FC236}">
                <a16:creationId xmlns:a16="http://schemas.microsoft.com/office/drawing/2014/main" id="{F0E6F2DD-7685-49D6-AACD-F11CC4088FCA}"/>
              </a:ext>
            </a:extLst>
          </p:cNvPr>
          <p:cNvSpPr>
            <a:spLocks noGrp="1"/>
          </p:cNvSpPr>
          <p:nvPr>
            <p:ph type="sldNum" sz="quarter" idx="12"/>
          </p:nvPr>
        </p:nvSpPr>
        <p:spPr/>
        <p:txBody>
          <a:bodyPr/>
          <a:lstStyle/>
          <a:p>
            <a:fld id="{452BC3EA-E2EC-40AA-BF67-C4C476FA0C99}" type="slidenum">
              <a:rPr lang="cs-CZ" smtClean="0"/>
              <a:t>71</a:t>
            </a:fld>
            <a:endParaRPr lang="cs-CZ"/>
          </a:p>
        </p:txBody>
      </p:sp>
      <p:sp>
        <p:nvSpPr>
          <p:cNvPr id="6" name="Zástupný symbol pro obsah 2">
            <a:extLst>
              <a:ext uri="{FF2B5EF4-FFF2-40B4-BE49-F238E27FC236}">
                <a16:creationId xmlns:a16="http://schemas.microsoft.com/office/drawing/2014/main" id="{692B989C-1F4A-4B94-B863-E79A44A2FBE3}"/>
              </a:ext>
            </a:extLst>
          </p:cNvPr>
          <p:cNvSpPr>
            <a:spLocks noGrp="1"/>
          </p:cNvSpPr>
          <p:nvPr>
            <p:ph idx="1"/>
          </p:nvPr>
        </p:nvSpPr>
        <p:spPr>
          <a:xfrm>
            <a:off x="912222" y="1854762"/>
            <a:ext cx="4706153" cy="784743"/>
          </a:xfrm>
        </p:spPr>
        <p:txBody>
          <a:bodyPr>
            <a:normAutofit fontScale="92500" lnSpcReduction="20000"/>
          </a:bodyPr>
          <a:lstStyle/>
          <a:p>
            <a:pPr>
              <a:buSzPct val="50000"/>
              <a:buFont typeface="Courier New" panose="02070309020205020404" pitchFamily="49" charset="0"/>
              <a:buChar char="o"/>
            </a:pPr>
            <a:r>
              <a:rPr lang="cs-CZ" sz="1800" dirty="0" err="1"/>
              <a:t>m</a:t>
            </a:r>
            <a:r>
              <a:rPr lang="cs-CZ" sz="1800" dirty="0" err="1" smtClean="0"/>
              <a:t>ain</a:t>
            </a:r>
            <a:r>
              <a:rPr lang="cs-CZ" sz="1800" dirty="0" smtClean="0"/>
              <a:t> source </a:t>
            </a:r>
            <a:r>
              <a:rPr lang="cs-CZ" sz="1800" dirty="0" err="1" smtClean="0"/>
              <a:t>for</a:t>
            </a:r>
            <a:r>
              <a:rPr lang="cs-CZ" sz="1800" dirty="0" smtClean="0"/>
              <a:t> </a:t>
            </a:r>
            <a:r>
              <a:rPr lang="cs-CZ" sz="1800" dirty="0" err="1" smtClean="0"/>
              <a:t>development</a:t>
            </a:r>
            <a:r>
              <a:rPr lang="cs-CZ" sz="1800" dirty="0" smtClean="0"/>
              <a:t> </a:t>
            </a:r>
            <a:r>
              <a:rPr lang="cs-CZ" sz="1800" dirty="0" err="1" smtClean="0"/>
              <a:t>of</a:t>
            </a:r>
            <a:r>
              <a:rPr lang="cs-CZ" sz="1800" dirty="0" smtClean="0"/>
              <a:t> </a:t>
            </a:r>
            <a:r>
              <a:rPr lang="cs-CZ" sz="1800" dirty="0" err="1" smtClean="0"/>
              <a:t>external</a:t>
            </a:r>
            <a:r>
              <a:rPr lang="cs-CZ" sz="1800" dirty="0" smtClean="0"/>
              <a:t> </a:t>
            </a:r>
            <a:r>
              <a:rPr lang="cs-CZ" sz="1800" dirty="0" err="1" smtClean="0"/>
              <a:t>surface</a:t>
            </a:r>
            <a:r>
              <a:rPr lang="cs-CZ" sz="1800" dirty="0" smtClean="0"/>
              <a:t>:</a:t>
            </a:r>
            <a:endParaRPr lang="cs-CZ" sz="1800" dirty="0"/>
          </a:p>
          <a:p>
            <a:pPr lvl="1">
              <a:buSzPct val="50000"/>
              <a:buFont typeface="Courier New" panose="02070309020205020404" pitchFamily="49" charset="0"/>
              <a:buChar char="o"/>
            </a:pPr>
            <a:r>
              <a:rPr lang="cs-CZ" sz="1600" b="1" dirty="0">
                <a:solidFill>
                  <a:schemeClr val="tx1">
                    <a:lumMod val="50000"/>
                    <a:lumOff val="50000"/>
                  </a:schemeClr>
                </a:solidFill>
              </a:rPr>
              <a:t>epidermis</a:t>
            </a:r>
            <a:r>
              <a:rPr lang="cs-CZ" sz="1600" b="1" dirty="0"/>
              <a:t> - </a:t>
            </a:r>
            <a:r>
              <a:rPr lang="cs-CZ" sz="1600" b="1" dirty="0" err="1" smtClean="0"/>
              <a:t>ectoderm</a:t>
            </a:r>
            <a:endParaRPr lang="cs-CZ" sz="1600" dirty="0"/>
          </a:p>
        </p:txBody>
      </p:sp>
      <p:sp>
        <p:nvSpPr>
          <p:cNvPr id="7" name="Zástupný symbol pro obsah 2">
            <a:extLst>
              <a:ext uri="{FF2B5EF4-FFF2-40B4-BE49-F238E27FC236}">
                <a16:creationId xmlns:a16="http://schemas.microsoft.com/office/drawing/2014/main" id="{0657EA0A-DA42-40FA-8BAE-2122410B9C15}"/>
              </a:ext>
            </a:extLst>
          </p:cNvPr>
          <p:cNvSpPr txBox="1">
            <a:spLocks/>
          </p:cNvSpPr>
          <p:nvPr/>
        </p:nvSpPr>
        <p:spPr>
          <a:xfrm>
            <a:off x="912222" y="3990572"/>
            <a:ext cx="4568229" cy="145075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buSzPct val="50000"/>
              <a:buFont typeface="Courier New" panose="02070309020205020404" pitchFamily="49" charset="0"/>
              <a:buChar char="o"/>
            </a:pPr>
            <a:r>
              <a:rPr lang="cs-CZ" sz="1600" b="1" dirty="0"/>
              <a:t>dermis</a:t>
            </a:r>
          </a:p>
          <a:p>
            <a:pPr lvl="2">
              <a:buSzPct val="50000"/>
              <a:buFont typeface="Courier New" panose="02070309020205020404" pitchFamily="49" charset="0"/>
              <a:buChar char="o"/>
            </a:pPr>
            <a:r>
              <a:rPr lang="cs-CZ" b="1" dirty="0" err="1" smtClean="0">
                <a:highlight>
                  <a:srgbClr val="FFFF00"/>
                </a:highlight>
              </a:rPr>
              <a:t>paraxial</a:t>
            </a:r>
            <a:r>
              <a:rPr lang="cs-CZ" b="1" dirty="0" smtClean="0">
                <a:highlight>
                  <a:srgbClr val="FFFF00"/>
                </a:highlight>
              </a:rPr>
              <a:t> mesoderm </a:t>
            </a:r>
            <a:r>
              <a:rPr lang="cs-CZ" dirty="0"/>
              <a:t>– </a:t>
            </a:r>
            <a:r>
              <a:rPr lang="cs-CZ" dirty="0" err="1" smtClean="0"/>
              <a:t>trunk</a:t>
            </a:r>
            <a:endParaRPr lang="cs-CZ" dirty="0"/>
          </a:p>
          <a:p>
            <a:pPr lvl="2">
              <a:buSzPct val="50000"/>
              <a:buFont typeface="Courier New" panose="02070309020205020404" pitchFamily="49" charset="0"/>
              <a:buChar char="o"/>
            </a:pPr>
            <a:r>
              <a:rPr lang="cs-CZ" b="1" dirty="0" err="1" smtClean="0">
                <a:solidFill>
                  <a:srgbClr val="473F95"/>
                </a:solidFill>
              </a:rPr>
              <a:t>somatic</a:t>
            </a:r>
            <a:r>
              <a:rPr lang="cs-CZ" dirty="0" smtClean="0">
                <a:solidFill>
                  <a:srgbClr val="473F95"/>
                </a:solidFill>
              </a:rPr>
              <a:t> part </a:t>
            </a:r>
            <a:r>
              <a:rPr lang="cs-CZ" dirty="0" err="1" smtClean="0">
                <a:solidFill>
                  <a:srgbClr val="473F95"/>
                </a:solidFill>
              </a:rPr>
              <a:t>of</a:t>
            </a:r>
            <a:r>
              <a:rPr lang="cs-CZ" dirty="0" smtClean="0">
                <a:solidFill>
                  <a:srgbClr val="473F95"/>
                </a:solidFill>
              </a:rPr>
              <a:t> </a:t>
            </a:r>
            <a:r>
              <a:rPr lang="cs-CZ" b="1" dirty="0" err="1" smtClean="0">
                <a:solidFill>
                  <a:srgbClr val="473F95"/>
                </a:solidFill>
              </a:rPr>
              <a:t>lateral</a:t>
            </a:r>
            <a:r>
              <a:rPr lang="cs-CZ" b="1" dirty="0" smtClean="0">
                <a:solidFill>
                  <a:srgbClr val="473F95"/>
                </a:solidFill>
              </a:rPr>
              <a:t> plate mesoderm</a:t>
            </a:r>
            <a:r>
              <a:rPr lang="cs-CZ" b="1" dirty="0" smtClean="0">
                <a:solidFill>
                  <a:srgbClr val="FFFFFF"/>
                </a:solidFill>
              </a:rPr>
              <a:t> </a:t>
            </a:r>
            <a:r>
              <a:rPr lang="cs-CZ" dirty="0"/>
              <a:t>– </a:t>
            </a:r>
            <a:r>
              <a:rPr lang="cs-CZ" dirty="0" err="1" smtClean="0"/>
              <a:t>trunk</a:t>
            </a:r>
            <a:r>
              <a:rPr lang="cs-CZ" dirty="0" smtClean="0"/>
              <a:t>, </a:t>
            </a:r>
            <a:r>
              <a:rPr lang="cs-CZ" dirty="0" err="1" smtClean="0"/>
              <a:t>limbs</a:t>
            </a:r>
            <a:endParaRPr lang="cs-CZ" dirty="0"/>
          </a:p>
          <a:p>
            <a:pPr lvl="2">
              <a:buSzPct val="50000"/>
              <a:buFont typeface="Courier New" panose="02070309020205020404" pitchFamily="49" charset="0"/>
              <a:buChar char="o"/>
            </a:pPr>
            <a:r>
              <a:rPr lang="cs-CZ" b="1" dirty="0" err="1" smtClean="0"/>
              <a:t>cranial</a:t>
            </a:r>
            <a:r>
              <a:rPr lang="cs-CZ" b="1" dirty="0" smtClean="0"/>
              <a:t> </a:t>
            </a:r>
            <a:r>
              <a:rPr lang="cs-CZ" b="1" dirty="0" err="1" smtClean="0">
                <a:solidFill>
                  <a:srgbClr val="00B050"/>
                </a:solidFill>
              </a:rPr>
              <a:t>neural</a:t>
            </a:r>
            <a:r>
              <a:rPr lang="cs-CZ" b="1" dirty="0" smtClean="0">
                <a:solidFill>
                  <a:srgbClr val="00B050"/>
                </a:solidFill>
              </a:rPr>
              <a:t> </a:t>
            </a:r>
            <a:r>
              <a:rPr lang="cs-CZ" b="1" dirty="0" err="1" smtClean="0">
                <a:solidFill>
                  <a:srgbClr val="00B050"/>
                </a:solidFill>
              </a:rPr>
              <a:t>crest</a:t>
            </a:r>
            <a:r>
              <a:rPr lang="cs-CZ" b="1" dirty="0" smtClean="0">
                <a:solidFill>
                  <a:srgbClr val="00B050"/>
                </a:solidFill>
              </a:rPr>
              <a:t> </a:t>
            </a:r>
            <a:r>
              <a:rPr lang="cs-CZ" dirty="0"/>
              <a:t>- </a:t>
            </a:r>
            <a:r>
              <a:rPr lang="cs-CZ" dirty="0" err="1" smtClean="0"/>
              <a:t>head</a:t>
            </a:r>
            <a:endParaRPr lang="cs-CZ" dirty="0"/>
          </a:p>
          <a:p>
            <a:pPr lvl="2">
              <a:buSzPct val="50000"/>
              <a:buFont typeface="Courier New" panose="02070309020205020404" pitchFamily="49" charset="0"/>
              <a:buChar char="o"/>
            </a:pPr>
            <a:endParaRPr lang="cs-CZ" sz="800" dirty="0"/>
          </a:p>
        </p:txBody>
      </p:sp>
      <p:pic>
        <p:nvPicPr>
          <p:cNvPr id="8" name="Obrázek 7">
            <a:extLst>
              <a:ext uri="{FF2B5EF4-FFF2-40B4-BE49-F238E27FC236}">
                <a16:creationId xmlns:a16="http://schemas.microsoft.com/office/drawing/2014/main" id="{C95C2FB1-2F2E-42CA-84B3-706A1AFC8779}"/>
              </a:ext>
            </a:extLst>
          </p:cNvPr>
          <p:cNvPicPr>
            <a:picLocks noChangeAspect="1"/>
          </p:cNvPicPr>
          <p:nvPr/>
        </p:nvPicPr>
        <p:blipFill rotWithShape="1">
          <a:blip r:embed="rId2">
            <a:extLst>
              <a:ext uri="{28A0092B-C50C-407E-A947-70E740481C1C}">
                <a14:useLocalDpi xmlns:a14="http://schemas.microsoft.com/office/drawing/2010/main" val="0"/>
              </a:ext>
            </a:extLst>
          </a:blip>
          <a:srcRect l="7096" t="72613" r="12923" b="1052"/>
          <a:stretch/>
        </p:blipFill>
        <p:spPr>
          <a:xfrm>
            <a:off x="5697076" y="1818366"/>
            <a:ext cx="5623826" cy="2238267"/>
          </a:xfrm>
          <a:prstGeom prst="rect">
            <a:avLst/>
          </a:prstGeom>
        </p:spPr>
      </p:pic>
      <p:sp>
        <p:nvSpPr>
          <p:cNvPr id="9" name="TextovéPole 8">
            <a:extLst>
              <a:ext uri="{FF2B5EF4-FFF2-40B4-BE49-F238E27FC236}">
                <a16:creationId xmlns:a16="http://schemas.microsoft.com/office/drawing/2014/main" id="{0DF96C2D-6D5C-4F6B-88EB-248330997F41}"/>
              </a:ext>
            </a:extLst>
          </p:cNvPr>
          <p:cNvSpPr txBox="1"/>
          <p:nvPr/>
        </p:nvSpPr>
        <p:spPr>
          <a:xfrm>
            <a:off x="6443176" y="4128090"/>
            <a:ext cx="4131626" cy="253916"/>
          </a:xfrm>
          <a:prstGeom prst="rect">
            <a:avLst/>
          </a:prstGeom>
          <a:noFill/>
        </p:spPr>
        <p:txBody>
          <a:bodyPr wrap="square" rtlCol="0">
            <a:spAutoFit/>
          </a:bodyPr>
          <a:lstStyle/>
          <a:p>
            <a:pPr algn="ctr"/>
            <a:r>
              <a:rPr lang="cs-CZ" sz="1050" dirty="0" err="1"/>
              <a:t>Introduction</a:t>
            </a:r>
            <a:r>
              <a:rPr lang="cs-CZ" sz="1050" dirty="0"/>
              <a:t> to Anatomy and </a:t>
            </a:r>
            <a:r>
              <a:rPr lang="cs-CZ" sz="1050" dirty="0" err="1"/>
              <a:t>Development</a:t>
            </a:r>
            <a:r>
              <a:rPr lang="cs-CZ" sz="1050" dirty="0"/>
              <a:t>, University </a:t>
            </a:r>
            <a:r>
              <a:rPr lang="cs-CZ" sz="1050" dirty="0" err="1"/>
              <a:t>College</a:t>
            </a:r>
            <a:r>
              <a:rPr lang="cs-CZ" sz="1050" dirty="0"/>
              <a:t> London</a:t>
            </a:r>
          </a:p>
        </p:txBody>
      </p:sp>
      <p:sp>
        <p:nvSpPr>
          <p:cNvPr id="10" name="TextovéPole 9">
            <a:extLst>
              <a:ext uri="{FF2B5EF4-FFF2-40B4-BE49-F238E27FC236}">
                <a16:creationId xmlns:a16="http://schemas.microsoft.com/office/drawing/2014/main" id="{6A2BC247-DD5E-4170-95D5-B68B1931177C}"/>
              </a:ext>
            </a:extLst>
          </p:cNvPr>
          <p:cNvSpPr txBox="1"/>
          <p:nvPr/>
        </p:nvSpPr>
        <p:spPr>
          <a:xfrm>
            <a:off x="7469157" y="6090565"/>
            <a:ext cx="2079664" cy="253916"/>
          </a:xfrm>
          <a:prstGeom prst="rect">
            <a:avLst/>
          </a:prstGeom>
          <a:noFill/>
        </p:spPr>
        <p:txBody>
          <a:bodyPr wrap="square" rtlCol="0">
            <a:spAutoFit/>
          </a:bodyPr>
          <a:lstStyle/>
          <a:p>
            <a:pPr algn="ctr"/>
            <a:r>
              <a:rPr lang="cs-CZ" sz="1050" dirty="0"/>
              <a:t>Green et al. 2015. </a:t>
            </a:r>
            <a:r>
              <a:rPr lang="cs-CZ" sz="1050" dirty="0" err="1"/>
              <a:t>Nature</a:t>
            </a:r>
            <a:endParaRPr lang="cs-CZ" sz="1050" dirty="0"/>
          </a:p>
        </p:txBody>
      </p:sp>
      <p:pic>
        <p:nvPicPr>
          <p:cNvPr id="11" name="Obrázek 10">
            <a:extLst>
              <a:ext uri="{FF2B5EF4-FFF2-40B4-BE49-F238E27FC236}">
                <a16:creationId xmlns:a16="http://schemas.microsoft.com/office/drawing/2014/main" id="{7A18D8F2-5467-4B88-B0BB-CD985A2494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098" t="74663" r="33398"/>
          <a:stretch/>
        </p:blipFill>
        <p:spPr>
          <a:xfrm>
            <a:off x="7437327" y="4505299"/>
            <a:ext cx="2577529" cy="1414910"/>
          </a:xfrm>
          <a:prstGeom prst="rect">
            <a:avLst/>
          </a:prstGeom>
        </p:spPr>
      </p:pic>
    </p:spTree>
    <p:extLst>
      <p:ext uri="{BB962C8B-B14F-4D97-AF65-F5344CB8AC3E}">
        <p14:creationId xmlns:p14="http://schemas.microsoft.com/office/powerpoint/2010/main" val="249909777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8A8FC0D-D115-470B-ACB6-2795190BBB84}"/>
              </a:ext>
            </a:extLst>
          </p:cNvPr>
          <p:cNvSpPr>
            <a:spLocks noGrp="1"/>
          </p:cNvSpPr>
          <p:nvPr>
            <p:ph type="title"/>
          </p:nvPr>
        </p:nvSpPr>
        <p:spPr/>
        <p:txBody>
          <a:bodyPr/>
          <a:lstStyle/>
          <a:p>
            <a:r>
              <a:rPr lang="cs-CZ" dirty="0" smtClean="0"/>
              <a:t>Epidermis </a:t>
            </a:r>
            <a:r>
              <a:rPr lang="cs-CZ" dirty="0" err="1" smtClean="0"/>
              <a:t>development</a:t>
            </a:r>
            <a:endParaRPr lang="en-US" dirty="0"/>
          </a:p>
        </p:txBody>
      </p:sp>
      <p:sp>
        <p:nvSpPr>
          <p:cNvPr id="5" name="Zástupný symbol pro číslo snímku 4">
            <a:extLst>
              <a:ext uri="{FF2B5EF4-FFF2-40B4-BE49-F238E27FC236}">
                <a16:creationId xmlns:a16="http://schemas.microsoft.com/office/drawing/2014/main" id="{D4950135-AD71-4D9B-8322-A061B32E918E}"/>
              </a:ext>
            </a:extLst>
          </p:cNvPr>
          <p:cNvSpPr>
            <a:spLocks noGrp="1"/>
          </p:cNvSpPr>
          <p:nvPr>
            <p:ph type="sldNum" sz="quarter" idx="12"/>
          </p:nvPr>
        </p:nvSpPr>
        <p:spPr/>
        <p:txBody>
          <a:bodyPr/>
          <a:lstStyle/>
          <a:p>
            <a:fld id="{452BC3EA-E2EC-40AA-BF67-C4C476FA0C99}" type="slidenum">
              <a:rPr lang="cs-CZ" smtClean="0"/>
              <a:t>72</a:t>
            </a:fld>
            <a:endParaRPr lang="cs-CZ"/>
          </a:p>
        </p:txBody>
      </p:sp>
      <p:sp>
        <p:nvSpPr>
          <p:cNvPr id="6" name="Zástupný symbol pro obsah 2"/>
          <p:cNvSpPr txBox="1">
            <a:spLocks/>
          </p:cNvSpPr>
          <p:nvPr/>
        </p:nvSpPr>
        <p:spPr>
          <a:xfrm>
            <a:off x="1097280" y="1752698"/>
            <a:ext cx="3719164" cy="301533"/>
          </a:xfrm>
          <a:prstGeom prst="rect">
            <a:avLst/>
          </a:prstGeom>
        </p:spPr>
        <p:txBody>
          <a:bodyPr vert="horz" lIns="0" tIns="45720" rIns="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a:t>epidermis – </a:t>
            </a:r>
            <a:r>
              <a:rPr lang="cs-CZ" sz="1600" b="1" dirty="0" err="1" smtClean="0"/>
              <a:t>outer</a:t>
            </a:r>
            <a:r>
              <a:rPr lang="cs-CZ" sz="1600" b="1" dirty="0" smtClean="0"/>
              <a:t> </a:t>
            </a:r>
            <a:r>
              <a:rPr lang="cs-CZ" sz="1600" dirty="0" err="1" smtClean="0"/>
              <a:t>layer</a:t>
            </a:r>
            <a:r>
              <a:rPr lang="cs-CZ" sz="1600" dirty="0" smtClean="0"/>
              <a:t> </a:t>
            </a:r>
            <a:r>
              <a:rPr lang="cs-CZ" sz="1600" dirty="0" err="1" smtClean="0"/>
              <a:t>of</a:t>
            </a:r>
            <a:r>
              <a:rPr lang="cs-CZ" sz="1600" dirty="0" smtClean="0"/>
              <a:t> skin</a:t>
            </a:r>
            <a:endParaRPr lang="cs-CZ" sz="1600" dirty="0"/>
          </a:p>
        </p:txBody>
      </p:sp>
      <p:sp>
        <p:nvSpPr>
          <p:cNvPr id="7" name="Zástupný symbol pro obsah 2"/>
          <p:cNvSpPr txBox="1">
            <a:spLocks/>
          </p:cNvSpPr>
          <p:nvPr/>
        </p:nvSpPr>
        <p:spPr>
          <a:xfrm>
            <a:off x="1097280" y="2134754"/>
            <a:ext cx="4235211" cy="54748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smtClean="0"/>
              <a:t>cuboidal</a:t>
            </a:r>
            <a:r>
              <a:rPr lang="cs-CZ" sz="1600" dirty="0" smtClean="0"/>
              <a:t> </a:t>
            </a:r>
            <a:r>
              <a:rPr lang="cs-CZ" sz="1600" dirty="0" err="1" smtClean="0"/>
              <a:t>epithelium</a:t>
            </a:r>
            <a:r>
              <a:rPr lang="cs-CZ" sz="1600" dirty="0" smtClean="0"/>
              <a:t>, </a:t>
            </a:r>
            <a:r>
              <a:rPr lang="cs-CZ" sz="1600" dirty="0" err="1" smtClean="0"/>
              <a:t>basal</a:t>
            </a:r>
            <a:r>
              <a:rPr lang="cs-CZ" sz="1600" dirty="0" smtClean="0"/>
              <a:t> </a:t>
            </a:r>
            <a:r>
              <a:rPr lang="cs-CZ" sz="1600" dirty="0" err="1" smtClean="0"/>
              <a:t>membrane</a:t>
            </a:r>
            <a:r>
              <a:rPr lang="cs-CZ" sz="1600" dirty="0" smtClean="0"/>
              <a:t> in </a:t>
            </a:r>
            <a:r>
              <a:rPr lang="cs-CZ" sz="1600" b="1" dirty="0" err="1" smtClean="0"/>
              <a:t>contact</a:t>
            </a:r>
            <a:r>
              <a:rPr lang="cs-CZ" sz="1600" dirty="0" smtClean="0"/>
              <a:t> </a:t>
            </a:r>
            <a:r>
              <a:rPr lang="cs-CZ" sz="1600" dirty="0" err="1" smtClean="0"/>
              <a:t>with</a:t>
            </a:r>
            <a:r>
              <a:rPr lang="cs-CZ" sz="1600" dirty="0" smtClean="0"/>
              <a:t> mesenchyme</a:t>
            </a:r>
            <a:endParaRPr lang="cs-CZ" sz="1600" dirty="0"/>
          </a:p>
        </p:txBody>
      </p:sp>
      <p:sp>
        <p:nvSpPr>
          <p:cNvPr id="8" name="Zástupný symbol pro obsah 2"/>
          <p:cNvSpPr txBox="1">
            <a:spLocks/>
          </p:cNvSpPr>
          <p:nvPr/>
        </p:nvSpPr>
        <p:spPr>
          <a:xfrm>
            <a:off x="1097280" y="2805890"/>
            <a:ext cx="4235211" cy="103923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a</a:t>
            </a:r>
            <a:r>
              <a:rPr lang="cs-CZ" sz="1600" dirty="0" err="1" smtClean="0"/>
              <a:t>fter</a:t>
            </a:r>
            <a:r>
              <a:rPr lang="cs-CZ" sz="1600" dirty="0" smtClean="0"/>
              <a:t> </a:t>
            </a:r>
            <a:r>
              <a:rPr lang="cs-CZ" sz="1600" dirty="0" err="1" smtClean="0"/>
              <a:t>neurulation</a:t>
            </a:r>
            <a:r>
              <a:rPr lang="cs-CZ" sz="1600" dirty="0" smtClean="0"/>
              <a:t> </a:t>
            </a:r>
            <a:r>
              <a:rPr lang="cs-CZ" sz="1600" dirty="0"/>
              <a:t>– </a:t>
            </a:r>
            <a:r>
              <a:rPr lang="cs-CZ" sz="1600" dirty="0" smtClean="0"/>
              <a:t>2 </a:t>
            </a:r>
            <a:r>
              <a:rPr lang="cs-CZ" sz="1600" dirty="0" err="1" smtClean="0"/>
              <a:t>layers</a:t>
            </a:r>
            <a:r>
              <a:rPr lang="cs-CZ" sz="1600" dirty="0" smtClean="0"/>
              <a:t>:</a:t>
            </a:r>
            <a:endParaRPr lang="cs-CZ" sz="1600" dirty="0"/>
          </a:p>
          <a:p>
            <a:pPr lvl="1">
              <a:buSzPct val="50000"/>
              <a:buFont typeface="Courier New" panose="02070309020205020404" pitchFamily="49" charset="0"/>
              <a:buChar char="o"/>
            </a:pPr>
            <a:r>
              <a:rPr lang="cs-CZ" sz="1400" b="1" dirty="0" err="1"/>
              <a:t>Basal</a:t>
            </a:r>
            <a:r>
              <a:rPr lang="cs-CZ" sz="1400" b="1" dirty="0"/>
              <a:t> </a:t>
            </a:r>
            <a:r>
              <a:rPr lang="cs-CZ" sz="1400" b="1" dirty="0" err="1"/>
              <a:t>layer</a:t>
            </a:r>
            <a:r>
              <a:rPr lang="cs-CZ" sz="1400" b="1" dirty="0"/>
              <a:t> </a:t>
            </a:r>
            <a:r>
              <a:rPr lang="cs-CZ" sz="1400" dirty="0"/>
              <a:t>– </a:t>
            </a:r>
            <a:r>
              <a:rPr lang="cs-CZ" sz="1400" dirty="0" err="1" smtClean="0"/>
              <a:t>cuboidal</a:t>
            </a:r>
            <a:r>
              <a:rPr lang="cs-CZ" sz="1400" dirty="0" smtClean="0"/>
              <a:t> </a:t>
            </a:r>
            <a:r>
              <a:rPr lang="cs-CZ" sz="1400" dirty="0" err="1" smtClean="0"/>
              <a:t>epithelium</a:t>
            </a:r>
            <a:r>
              <a:rPr lang="cs-CZ" sz="1400" dirty="0" smtClean="0"/>
              <a:t>, </a:t>
            </a:r>
            <a:r>
              <a:rPr lang="cs-CZ" sz="1400" dirty="0" err="1" smtClean="0"/>
              <a:t>mitotically</a:t>
            </a:r>
            <a:r>
              <a:rPr lang="cs-CZ" sz="1400" dirty="0" smtClean="0"/>
              <a:t> </a:t>
            </a:r>
            <a:r>
              <a:rPr lang="cs-CZ" sz="1400" dirty="0" err="1" smtClean="0"/>
              <a:t>active</a:t>
            </a:r>
            <a:endParaRPr lang="cs-CZ" sz="1400" dirty="0"/>
          </a:p>
          <a:p>
            <a:pPr lvl="1">
              <a:buSzPct val="50000"/>
              <a:buFont typeface="Courier New" panose="02070309020205020404" pitchFamily="49" charset="0"/>
              <a:buChar char="o"/>
            </a:pPr>
            <a:r>
              <a:rPr lang="cs-CZ" sz="1400" b="1" dirty="0" smtClean="0"/>
              <a:t>periderm</a:t>
            </a:r>
            <a:r>
              <a:rPr lang="cs-CZ" sz="1400" dirty="0" smtClean="0"/>
              <a:t> </a:t>
            </a:r>
            <a:r>
              <a:rPr lang="cs-CZ" sz="1400" dirty="0"/>
              <a:t>– </a:t>
            </a:r>
            <a:r>
              <a:rPr lang="cs-CZ" sz="1400" dirty="0" err="1" smtClean="0"/>
              <a:t>flat</a:t>
            </a:r>
            <a:r>
              <a:rPr lang="cs-CZ" sz="1400" dirty="0" smtClean="0"/>
              <a:t> </a:t>
            </a:r>
            <a:r>
              <a:rPr lang="cs-CZ" sz="1400" dirty="0" err="1" smtClean="0"/>
              <a:t>cells</a:t>
            </a:r>
            <a:r>
              <a:rPr lang="cs-CZ" sz="1400" dirty="0" smtClean="0"/>
              <a:t> on </a:t>
            </a:r>
            <a:r>
              <a:rPr lang="cs-CZ" sz="1400" dirty="0" err="1" smtClean="0"/>
              <a:t>surface</a:t>
            </a:r>
            <a:r>
              <a:rPr lang="cs-CZ" sz="1400" dirty="0" smtClean="0"/>
              <a:t>, </a:t>
            </a:r>
            <a:r>
              <a:rPr lang="cs-CZ" sz="1400" dirty="0" err="1" smtClean="0"/>
              <a:t>first</a:t>
            </a:r>
            <a:r>
              <a:rPr lang="cs-CZ" sz="1400" dirty="0" smtClean="0"/>
              <a:t> </a:t>
            </a:r>
            <a:r>
              <a:rPr lang="cs-CZ" sz="1400" b="1" dirty="0" err="1" smtClean="0"/>
              <a:t>differentiation</a:t>
            </a:r>
            <a:r>
              <a:rPr lang="cs-CZ" sz="1400" dirty="0" smtClean="0"/>
              <a:t> </a:t>
            </a:r>
            <a:r>
              <a:rPr lang="cs-CZ" sz="1400" dirty="0" err="1" smtClean="0"/>
              <a:t>of</a:t>
            </a:r>
            <a:r>
              <a:rPr lang="cs-CZ" sz="1400" dirty="0" smtClean="0"/>
              <a:t> </a:t>
            </a:r>
            <a:r>
              <a:rPr lang="cs-CZ" sz="1400" dirty="0" err="1" smtClean="0"/>
              <a:t>basal</a:t>
            </a:r>
            <a:r>
              <a:rPr lang="cs-CZ" sz="1400" dirty="0" smtClean="0"/>
              <a:t> </a:t>
            </a:r>
            <a:r>
              <a:rPr lang="cs-CZ" sz="1400" dirty="0" err="1" smtClean="0"/>
              <a:t>cells</a:t>
            </a:r>
            <a:r>
              <a:rPr lang="cs-CZ" sz="1400" dirty="0" smtClean="0"/>
              <a:t>, </a:t>
            </a:r>
            <a:r>
              <a:rPr lang="cs-CZ" sz="1400" dirty="0" err="1" smtClean="0"/>
              <a:t>cover</a:t>
            </a:r>
            <a:r>
              <a:rPr lang="cs-CZ" sz="1400" dirty="0" smtClean="0"/>
              <a:t> </a:t>
            </a:r>
            <a:r>
              <a:rPr lang="cs-CZ" sz="1400" dirty="0" err="1" smtClean="0"/>
              <a:t>developing</a:t>
            </a:r>
            <a:r>
              <a:rPr lang="cs-CZ" sz="1400" dirty="0" smtClean="0"/>
              <a:t> body</a:t>
            </a:r>
            <a:endParaRPr lang="cs-CZ" sz="1400" dirty="0"/>
          </a:p>
        </p:txBody>
      </p:sp>
      <p:sp>
        <p:nvSpPr>
          <p:cNvPr id="9" name="Zástupný symbol pro obsah 2"/>
          <p:cNvSpPr txBox="1">
            <a:spLocks/>
          </p:cNvSpPr>
          <p:nvPr/>
        </p:nvSpPr>
        <p:spPr>
          <a:xfrm>
            <a:off x="1136467" y="4171695"/>
            <a:ext cx="4156832" cy="73909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smtClean="0"/>
              <a:t>Basal</a:t>
            </a:r>
            <a:r>
              <a:rPr lang="cs-CZ" sz="1600" b="1" dirty="0" smtClean="0"/>
              <a:t> </a:t>
            </a:r>
            <a:r>
              <a:rPr lang="cs-CZ" sz="1600" dirty="0" err="1" smtClean="0"/>
              <a:t>cells</a:t>
            </a:r>
            <a:r>
              <a:rPr lang="cs-CZ" sz="1600" b="1" dirty="0" smtClean="0"/>
              <a:t> </a:t>
            </a:r>
            <a:r>
              <a:rPr lang="cs-CZ" sz="1600" b="1" dirty="0" err="1" smtClean="0"/>
              <a:t>proliferate</a:t>
            </a:r>
            <a:r>
              <a:rPr lang="cs-CZ" sz="1600" dirty="0" smtClean="0"/>
              <a:t> </a:t>
            </a:r>
            <a:r>
              <a:rPr lang="cs-CZ" sz="1600" dirty="0"/>
              <a:t>– </a:t>
            </a:r>
            <a:r>
              <a:rPr lang="cs-CZ" sz="1600" dirty="0" err="1" smtClean="0"/>
              <a:t>formation</a:t>
            </a:r>
            <a:r>
              <a:rPr lang="cs-CZ" sz="1600" dirty="0" smtClean="0"/>
              <a:t> </a:t>
            </a:r>
            <a:r>
              <a:rPr lang="cs-CZ" sz="1600" dirty="0" err="1" smtClean="0"/>
              <a:t>of</a:t>
            </a:r>
            <a:r>
              <a:rPr lang="cs-CZ" sz="1600" dirty="0" smtClean="0"/>
              <a:t> </a:t>
            </a:r>
            <a:r>
              <a:rPr lang="cs-CZ" sz="1600" b="1" dirty="0" err="1" smtClean="0"/>
              <a:t>intermediate</a:t>
            </a:r>
            <a:r>
              <a:rPr lang="cs-CZ" sz="1600" b="1" dirty="0" smtClean="0"/>
              <a:t> </a:t>
            </a:r>
            <a:r>
              <a:rPr lang="cs-CZ" sz="1600" dirty="0" err="1" smtClean="0"/>
              <a:t>layer</a:t>
            </a:r>
            <a:r>
              <a:rPr lang="cs-CZ" sz="1600" dirty="0" smtClean="0"/>
              <a:t> </a:t>
            </a:r>
            <a:r>
              <a:rPr lang="cs-CZ" sz="1600" dirty="0"/>
              <a:t>– </a:t>
            </a:r>
            <a:r>
              <a:rPr lang="cs-CZ" sz="1600" dirty="0" err="1" smtClean="0"/>
              <a:t>onset</a:t>
            </a:r>
            <a:r>
              <a:rPr lang="cs-CZ" sz="1600" dirty="0" smtClean="0"/>
              <a:t> </a:t>
            </a:r>
            <a:r>
              <a:rPr lang="cs-CZ" sz="1600" dirty="0" err="1" smtClean="0"/>
              <a:t>of</a:t>
            </a:r>
            <a:r>
              <a:rPr lang="cs-CZ" sz="1600" dirty="0" smtClean="0"/>
              <a:t> </a:t>
            </a:r>
            <a:r>
              <a:rPr lang="cs-CZ" sz="1600" b="1" dirty="0" err="1"/>
              <a:t>multilayered</a:t>
            </a:r>
            <a:r>
              <a:rPr lang="cs-CZ" sz="1600" dirty="0"/>
              <a:t> </a:t>
            </a:r>
            <a:r>
              <a:rPr lang="cs-CZ" sz="1600" dirty="0" smtClean="0"/>
              <a:t>epidermis </a:t>
            </a:r>
            <a:r>
              <a:rPr lang="cs-CZ" sz="1600" dirty="0" err="1" smtClean="0"/>
              <a:t>formation</a:t>
            </a:r>
            <a:endParaRPr lang="cs-CZ" sz="1400" dirty="0"/>
          </a:p>
        </p:txBody>
      </p:sp>
      <p:sp>
        <p:nvSpPr>
          <p:cNvPr id="11" name="Zástupný symbol pro obsah 2"/>
          <p:cNvSpPr txBox="1">
            <a:spLocks/>
          </p:cNvSpPr>
          <p:nvPr/>
        </p:nvSpPr>
        <p:spPr>
          <a:xfrm>
            <a:off x="1097278" y="5141826"/>
            <a:ext cx="4235211" cy="116584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smtClean="0"/>
              <a:t>Basal</a:t>
            </a:r>
            <a:r>
              <a:rPr lang="cs-CZ" sz="1600" dirty="0" smtClean="0"/>
              <a:t> </a:t>
            </a:r>
            <a:r>
              <a:rPr lang="cs-CZ" sz="1600" dirty="0" err="1" smtClean="0"/>
              <a:t>layer</a:t>
            </a:r>
            <a:r>
              <a:rPr lang="cs-CZ" sz="1600" dirty="0" smtClean="0"/>
              <a:t> </a:t>
            </a:r>
            <a:r>
              <a:rPr lang="cs-CZ" sz="1600" dirty="0" err="1" smtClean="0"/>
              <a:t>cells</a:t>
            </a:r>
            <a:r>
              <a:rPr lang="cs-CZ" sz="1600" dirty="0" smtClean="0"/>
              <a:t> </a:t>
            </a:r>
            <a:r>
              <a:rPr lang="cs-CZ" sz="1600" b="1" dirty="0" err="1" smtClean="0"/>
              <a:t>differentiate</a:t>
            </a:r>
            <a:r>
              <a:rPr lang="cs-CZ" sz="1600" dirty="0" smtClean="0"/>
              <a:t> </a:t>
            </a:r>
            <a:r>
              <a:rPr lang="cs-CZ" sz="1600" dirty="0" err="1" smtClean="0"/>
              <a:t>into</a:t>
            </a:r>
            <a:r>
              <a:rPr lang="cs-CZ" sz="1600" dirty="0" smtClean="0"/>
              <a:t> </a:t>
            </a:r>
            <a:r>
              <a:rPr lang="cs-CZ" sz="1600" dirty="0" err="1" smtClean="0"/>
              <a:t>cells</a:t>
            </a:r>
            <a:r>
              <a:rPr lang="cs-CZ" sz="1600" dirty="0" smtClean="0"/>
              <a:t> </a:t>
            </a:r>
            <a:r>
              <a:rPr lang="cs-CZ" sz="1600" dirty="0" err="1" smtClean="0"/>
              <a:t>specific</a:t>
            </a:r>
            <a:r>
              <a:rPr lang="cs-CZ" sz="1600" dirty="0" smtClean="0"/>
              <a:t> </a:t>
            </a:r>
            <a:r>
              <a:rPr lang="cs-CZ" sz="1600" dirty="0" err="1" smtClean="0"/>
              <a:t>for</a:t>
            </a:r>
            <a:r>
              <a:rPr lang="cs-CZ" sz="1600" dirty="0" smtClean="0"/>
              <a:t> </a:t>
            </a:r>
            <a:r>
              <a:rPr lang="cs-CZ" sz="1600" dirty="0" err="1" smtClean="0"/>
              <a:t>individual</a:t>
            </a:r>
            <a:r>
              <a:rPr lang="cs-CZ" sz="1600" dirty="0" smtClean="0"/>
              <a:t> </a:t>
            </a:r>
            <a:r>
              <a:rPr lang="cs-CZ" sz="1600" b="1" dirty="0" err="1" smtClean="0"/>
              <a:t>layers</a:t>
            </a:r>
            <a:endParaRPr lang="cs-CZ" sz="1600" b="1" dirty="0"/>
          </a:p>
          <a:p>
            <a:pPr>
              <a:buSzPct val="50000"/>
              <a:buFont typeface="Courier New" panose="02070309020205020404" pitchFamily="49" charset="0"/>
              <a:buChar char="o"/>
            </a:pPr>
            <a:r>
              <a:rPr lang="cs-CZ" sz="1600" dirty="0" err="1"/>
              <a:t>d</a:t>
            </a:r>
            <a:r>
              <a:rPr lang="cs-CZ" sz="1600" dirty="0" err="1" smtClean="0"/>
              <a:t>uring</a:t>
            </a:r>
            <a:r>
              <a:rPr lang="cs-CZ" sz="1600" dirty="0" smtClean="0"/>
              <a:t> </a:t>
            </a:r>
            <a:r>
              <a:rPr lang="cs-CZ" sz="1600" dirty="0" err="1" smtClean="0"/>
              <a:t>differentiation</a:t>
            </a:r>
            <a:r>
              <a:rPr lang="cs-CZ" sz="1600" dirty="0" smtClean="0"/>
              <a:t> – </a:t>
            </a:r>
            <a:r>
              <a:rPr lang="cs-CZ" sz="1600" b="1" dirty="0" err="1" smtClean="0"/>
              <a:t>peridermal</a:t>
            </a:r>
            <a:r>
              <a:rPr lang="cs-CZ" sz="1600" b="1" dirty="0" smtClean="0"/>
              <a:t> </a:t>
            </a:r>
            <a:r>
              <a:rPr lang="cs-CZ" sz="1600" dirty="0" err="1" smtClean="0"/>
              <a:t>cells</a:t>
            </a:r>
            <a:r>
              <a:rPr lang="cs-CZ" sz="1600" dirty="0" smtClean="0"/>
              <a:t> </a:t>
            </a:r>
            <a:r>
              <a:rPr lang="cs-CZ" sz="1600" b="1" dirty="0" err="1" smtClean="0"/>
              <a:t>detach</a:t>
            </a:r>
            <a:r>
              <a:rPr lang="cs-CZ" sz="1600" b="1" dirty="0" smtClean="0"/>
              <a:t> </a:t>
            </a:r>
            <a:r>
              <a:rPr lang="cs-CZ" sz="1600" dirty="0" err="1" smtClean="0"/>
              <a:t>from</a:t>
            </a:r>
            <a:r>
              <a:rPr lang="cs-CZ" sz="1600" dirty="0" smtClean="0"/>
              <a:t> </a:t>
            </a:r>
            <a:r>
              <a:rPr lang="cs-CZ" sz="1600" b="1" dirty="0" smtClean="0"/>
              <a:t>epidermis </a:t>
            </a:r>
            <a:r>
              <a:rPr lang="cs-CZ" sz="1600" b="1" dirty="0" err="1" smtClean="0"/>
              <a:t>surface</a:t>
            </a:r>
            <a:endParaRPr lang="cs-CZ" sz="1400" dirty="0"/>
          </a:p>
        </p:txBody>
      </p:sp>
      <p:sp>
        <p:nvSpPr>
          <p:cNvPr id="12" name="TextovéPole 11">
            <a:extLst>
              <a:ext uri="{FF2B5EF4-FFF2-40B4-BE49-F238E27FC236}">
                <a16:creationId xmlns:a16="http://schemas.microsoft.com/office/drawing/2014/main" id="{6953D216-8298-48E1-B489-CB6F3367B421}"/>
              </a:ext>
            </a:extLst>
          </p:cNvPr>
          <p:cNvSpPr txBox="1"/>
          <p:nvPr/>
        </p:nvSpPr>
        <p:spPr>
          <a:xfrm>
            <a:off x="7104289" y="6036541"/>
            <a:ext cx="4051391" cy="253916"/>
          </a:xfrm>
          <a:prstGeom prst="rect">
            <a:avLst/>
          </a:prstGeom>
          <a:noFill/>
        </p:spPr>
        <p:txBody>
          <a:bodyPr wrap="square" rtlCol="0">
            <a:spAutoFit/>
          </a:bodyPr>
          <a:lstStyle/>
          <a:p>
            <a:pPr algn="ctr"/>
            <a:r>
              <a:rPr lang="cs-CZ" sz="1050" dirty="0" err="1" smtClean="0"/>
              <a:t>Edited</a:t>
            </a:r>
            <a:r>
              <a:rPr lang="cs-CZ" sz="1050" dirty="0" smtClean="0"/>
              <a:t>: </a:t>
            </a:r>
            <a:r>
              <a:rPr lang="cs-CZ" sz="1050" dirty="0" err="1"/>
              <a:t>McGeady</a:t>
            </a:r>
            <a:r>
              <a:rPr lang="cs-CZ" sz="1050" dirty="0"/>
              <a:t> et al. </a:t>
            </a:r>
            <a:r>
              <a:rPr lang="cs-CZ" sz="1050" dirty="0" err="1"/>
              <a:t>Veterinary</a:t>
            </a:r>
            <a:r>
              <a:rPr lang="cs-CZ" sz="1050" dirty="0"/>
              <a:t> Embryology. 2009</a:t>
            </a:r>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1571" y="1870824"/>
            <a:ext cx="4714835" cy="1535745"/>
          </a:xfrm>
          <a:prstGeom prst="rect">
            <a:avLst/>
          </a:prstGeom>
        </p:spPr>
      </p:pic>
      <p:grpSp>
        <p:nvGrpSpPr>
          <p:cNvPr id="25" name="Skupina 24">
            <a:extLst>
              <a:ext uri="{FF2B5EF4-FFF2-40B4-BE49-F238E27FC236}">
                <a16:creationId xmlns:a16="http://schemas.microsoft.com/office/drawing/2014/main" id="{A6B190A7-B3E6-4899-9509-ADBC16FB308C}"/>
              </a:ext>
            </a:extLst>
          </p:cNvPr>
          <p:cNvGrpSpPr/>
          <p:nvPr/>
        </p:nvGrpSpPr>
        <p:grpSpPr>
          <a:xfrm>
            <a:off x="5946274" y="3546877"/>
            <a:ext cx="5477619" cy="2317138"/>
            <a:chOff x="5946274" y="3394473"/>
            <a:chExt cx="5477619" cy="2317138"/>
          </a:xfrm>
        </p:grpSpPr>
        <p:pic>
          <p:nvPicPr>
            <p:cNvPr id="10" name="Obrázek 9"/>
            <p:cNvPicPr>
              <a:picLocks noChangeAspect="1"/>
            </p:cNvPicPr>
            <p:nvPr/>
          </p:nvPicPr>
          <p:blipFill rotWithShape="1">
            <a:blip r:embed="rId3">
              <a:extLst>
                <a:ext uri="{28A0092B-C50C-407E-A947-70E740481C1C}">
                  <a14:useLocalDpi xmlns:a14="http://schemas.microsoft.com/office/drawing/2010/main" val="0"/>
                </a:ext>
              </a:extLst>
            </a:blip>
            <a:srcRect t="7795" b="11704"/>
            <a:stretch/>
          </p:blipFill>
          <p:spPr>
            <a:xfrm>
              <a:off x="5946274" y="3602687"/>
              <a:ext cx="5477619" cy="2108924"/>
            </a:xfrm>
            <a:prstGeom prst="rect">
              <a:avLst/>
            </a:prstGeom>
          </p:spPr>
        </p:pic>
        <p:sp>
          <p:nvSpPr>
            <p:cNvPr id="19" name="TextovéPole 18">
              <a:extLst>
                <a:ext uri="{FF2B5EF4-FFF2-40B4-BE49-F238E27FC236}">
                  <a16:creationId xmlns:a16="http://schemas.microsoft.com/office/drawing/2014/main" id="{F412A96B-E371-4843-9FA8-1EAD00D06860}"/>
                </a:ext>
              </a:extLst>
            </p:cNvPr>
            <p:cNvSpPr txBox="1"/>
            <p:nvPr/>
          </p:nvSpPr>
          <p:spPr>
            <a:xfrm>
              <a:off x="8867614" y="3394473"/>
              <a:ext cx="1594963" cy="261610"/>
            </a:xfrm>
            <a:prstGeom prst="rect">
              <a:avLst/>
            </a:prstGeom>
            <a:solidFill>
              <a:schemeClr val="bg1"/>
            </a:solidFill>
          </p:spPr>
          <p:txBody>
            <a:bodyPr wrap="square" rtlCol="0">
              <a:spAutoFit/>
            </a:bodyPr>
            <a:lstStyle/>
            <a:p>
              <a:pPr algn="ctr"/>
              <a:r>
                <a:rPr lang="cs-CZ" sz="1100" dirty="0" smtClean="0"/>
                <a:t>Periderm </a:t>
              </a:r>
              <a:r>
                <a:rPr lang="cs-CZ" sz="1100" dirty="0" err="1" smtClean="0"/>
                <a:t>detachment</a:t>
              </a:r>
              <a:endParaRPr lang="en-US" sz="1100" dirty="0"/>
            </a:p>
          </p:txBody>
        </p:sp>
      </p:grpSp>
    </p:spTree>
    <p:extLst>
      <p:ext uri="{BB962C8B-B14F-4D97-AF65-F5344CB8AC3E}">
        <p14:creationId xmlns:p14="http://schemas.microsoft.com/office/powerpoint/2010/main" val="372737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8A8FC0D-D115-470B-ACB6-2795190BBB84}"/>
              </a:ext>
            </a:extLst>
          </p:cNvPr>
          <p:cNvSpPr>
            <a:spLocks noGrp="1"/>
          </p:cNvSpPr>
          <p:nvPr>
            <p:ph type="title"/>
          </p:nvPr>
        </p:nvSpPr>
        <p:spPr/>
        <p:txBody>
          <a:bodyPr/>
          <a:lstStyle/>
          <a:p>
            <a:r>
              <a:rPr lang="cs-CZ" dirty="0" smtClean="0"/>
              <a:t>Epidermis </a:t>
            </a:r>
            <a:r>
              <a:rPr lang="cs-CZ" dirty="0" err="1" smtClean="0"/>
              <a:t>development</a:t>
            </a:r>
            <a:endParaRPr lang="en-US" dirty="0"/>
          </a:p>
        </p:txBody>
      </p:sp>
      <p:sp>
        <p:nvSpPr>
          <p:cNvPr id="5" name="Zástupný symbol pro číslo snímku 4">
            <a:extLst>
              <a:ext uri="{FF2B5EF4-FFF2-40B4-BE49-F238E27FC236}">
                <a16:creationId xmlns:a16="http://schemas.microsoft.com/office/drawing/2014/main" id="{D4950135-AD71-4D9B-8322-A061B32E918E}"/>
              </a:ext>
            </a:extLst>
          </p:cNvPr>
          <p:cNvSpPr>
            <a:spLocks noGrp="1"/>
          </p:cNvSpPr>
          <p:nvPr>
            <p:ph type="sldNum" sz="quarter" idx="12"/>
          </p:nvPr>
        </p:nvSpPr>
        <p:spPr/>
        <p:txBody>
          <a:bodyPr/>
          <a:lstStyle/>
          <a:p>
            <a:fld id="{452BC3EA-E2EC-40AA-BF67-C4C476FA0C99}" type="slidenum">
              <a:rPr lang="cs-CZ" smtClean="0"/>
              <a:t>73</a:t>
            </a:fld>
            <a:endParaRPr lang="cs-CZ"/>
          </a:p>
        </p:txBody>
      </p:sp>
      <p:sp>
        <p:nvSpPr>
          <p:cNvPr id="12" name="Zástupný symbol pro obsah 2"/>
          <p:cNvSpPr txBox="1">
            <a:spLocks/>
          </p:cNvSpPr>
          <p:nvPr/>
        </p:nvSpPr>
        <p:spPr>
          <a:xfrm>
            <a:off x="1097279" y="1785389"/>
            <a:ext cx="4235211" cy="161871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d</a:t>
            </a:r>
            <a:r>
              <a:rPr lang="cs-CZ" sz="1600" b="1" dirty="0" err="1" smtClean="0"/>
              <a:t>ifferentiation</a:t>
            </a:r>
            <a:r>
              <a:rPr lang="cs-CZ" sz="1600" b="1" dirty="0" smtClean="0"/>
              <a:t> </a:t>
            </a:r>
            <a:r>
              <a:rPr lang="cs-CZ" sz="1600" dirty="0" err="1" smtClean="0"/>
              <a:t>of</a:t>
            </a:r>
            <a:r>
              <a:rPr lang="cs-CZ" sz="1600" dirty="0" smtClean="0"/>
              <a:t> </a:t>
            </a:r>
            <a:r>
              <a:rPr lang="cs-CZ" sz="1600" b="1" dirty="0" err="1" smtClean="0"/>
              <a:t>basal</a:t>
            </a:r>
            <a:r>
              <a:rPr lang="cs-CZ" sz="1600" b="1" dirty="0" smtClean="0"/>
              <a:t> </a:t>
            </a:r>
            <a:r>
              <a:rPr lang="cs-CZ" sz="1600" dirty="0" smtClean="0"/>
              <a:t>cell </a:t>
            </a:r>
            <a:r>
              <a:rPr lang="cs-CZ" sz="1600" dirty="0" err="1" smtClean="0"/>
              <a:t>layer</a:t>
            </a:r>
            <a:r>
              <a:rPr lang="cs-CZ" sz="1600" dirty="0" smtClean="0"/>
              <a:t> </a:t>
            </a:r>
            <a:r>
              <a:rPr lang="cs-CZ" sz="1600" dirty="0" err="1" smtClean="0"/>
              <a:t>below</a:t>
            </a:r>
            <a:r>
              <a:rPr lang="cs-CZ" sz="1600" dirty="0" smtClean="0"/>
              <a:t> </a:t>
            </a:r>
            <a:r>
              <a:rPr lang="cs-CZ" sz="1600" dirty="0" err="1" smtClean="0"/>
              <a:t>the</a:t>
            </a:r>
            <a:r>
              <a:rPr lang="cs-CZ" sz="1600" dirty="0" smtClean="0"/>
              <a:t> periderm </a:t>
            </a:r>
            <a:r>
              <a:rPr lang="cs-CZ" sz="1600" dirty="0"/>
              <a:t>– </a:t>
            </a:r>
            <a:r>
              <a:rPr lang="cs-CZ" sz="1600" dirty="0" err="1" smtClean="0"/>
              <a:t>formation</a:t>
            </a:r>
            <a:r>
              <a:rPr lang="cs-CZ" sz="1600" dirty="0" smtClean="0"/>
              <a:t> </a:t>
            </a:r>
            <a:r>
              <a:rPr lang="cs-CZ" sz="1600" dirty="0" err="1" smtClean="0"/>
              <a:t>of</a:t>
            </a:r>
            <a:r>
              <a:rPr lang="cs-CZ" sz="1600" dirty="0" smtClean="0"/>
              <a:t> epidermis </a:t>
            </a:r>
            <a:r>
              <a:rPr lang="cs-CZ" sz="1600" b="1" dirty="0" err="1" smtClean="0"/>
              <a:t>layers</a:t>
            </a:r>
            <a:r>
              <a:rPr lang="cs-CZ" sz="1600" dirty="0" smtClean="0"/>
              <a:t>:</a:t>
            </a:r>
            <a:endParaRPr lang="cs-CZ" sz="1600" dirty="0"/>
          </a:p>
          <a:p>
            <a:pPr lvl="1">
              <a:buSzPct val="50000"/>
              <a:buFont typeface="Courier New" panose="02070309020205020404" pitchFamily="49" charset="0"/>
              <a:buChar char="o"/>
            </a:pPr>
            <a:r>
              <a:rPr lang="cs-CZ" sz="1400" dirty="0" err="1"/>
              <a:t>stratum</a:t>
            </a:r>
            <a:r>
              <a:rPr lang="cs-CZ" sz="1400" dirty="0"/>
              <a:t> </a:t>
            </a:r>
            <a:r>
              <a:rPr lang="cs-CZ" sz="1400" b="1" dirty="0" err="1"/>
              <a:t>basale</a:t>
            </a:r>
            <a:endParaRPr lang="cs-CZ" sz="1400" b="1" dirty="0"/>
          </a:p>
          <a:p>
            <a:pPr lvl="1">
              <a:buSzPct val="50000"/>
              <a:buFont typeface="Courier New" panose="02070309020205020404" pitchFamily="49" charset="0"/>
              <a:buChar char="o"/>
            </a:pPr>
            <a:r>
              <a:rPr lang="cs-CZ" sz="1400" dirty="0" err="1"/>
              <a:t>stratum</a:t>
            </a:r>
            <a:r>
              <a:rPr lang="cs-CZ" sz="1400" dirty="0"/>
              <a:t> </a:t>
            </a:r>
            <a:r>
              <a:rPr lang="cs-CZ" sz="1400" b="1" dirty="0" err="1"/>
              <a:t>spinosum</a:t>
            </a:r>
            <a:endParaRPr lang="cs-CZ" sz="1400" b="1" dirty="0"/>
          </a:p>
          <a:p>
            <a:pPr lvl="1">
              <a:buSzPct val="50000"/>
              <a:buFont typeface="Courier New" panose="02070309020205020404" pitchFamily="49" charset="0"/>
              <a:buChar char="o"/>
            </a:pPr>
            <a:r>
              <a:rPr lang="cs-CZ" sz="1400" dirty="0" err="1"/>
              <a:t>stratum</a:t>
            </a:r>
            <a:r>
              <a:rPr lang="cs-CZ" sz="1400" dirty="0"/>
              <a:t> </a:t>
            </a:r>
            <a:r>
              <a:rPr lang="cs-CZ" sz="1400" b="1" dirty="0" err="1"/>
              <a:t>granulosum</a:t>
            </a:r>
            <a:endParaRPr lang="cs-CZ" sz="1400" b="1" dirty="0"/>
          </a:p>
          <a:p>
            <a:pPr lvl="1">
              <a:buSzPct val="50000"/>
              <a:buFont typeface="Courier New" panose="02070309020205020404" pitchFamily="49" charset="0"/>
              <a:buChar char="o"/>
            </a:pPr>
            <a:r>
              <a:rPr lang="cs-CZ" sz="1400" dirty="0" err="1"/>
              <a:t>stratum</a:t>
            </a:r>
            <a:r>
              <a:rPr lang="cs-CZ" sz="1400" dirty="0"/>
              <a:t> </a:t>
            </a:r>
            <a:r>
              <a:rPr lang="cs-CZ" sz="1400" b="1" dirty="0" err="1"/>
              <a:t>corneum</a:t>
            </a:r>
            <a:endParaRPr lang="cs-CZ" sz="1200" b="1" dirty="0"/>
          </a:p>
        </p:txBody>
      </p:sp>
      <p:sp>
        <p:nvSpPr>
          <p:cNvPr id="13" name="Zástupný symbol pro obsah 2"/>
          <p:cNvSpPr txBox="1">
            <a:spLocks/>
          </p:cNvSpPr>
          <p:nvPr/>
        </p:nvSpPr>
        <p:spPr>
          <a:xfrm>
            <a:off x="1097279" y="3631832"/>
            <a:ext cx="4425335" cy="101831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smtClean="0"/>
              <a:t>differentiation</a:t>
            </a:r>
            <a:r>
              <a:rPr lang="cs-CZ" sz="1600" b="1" dirty="0" smtClean="0"/>
              <a:t> </a:t>
            </a:r>
            <a:r>
              <a:rPr lang="cs-CZ" sz="1600" dirty="0" err="1" smtClean="0"/>
              <a:t>of</a:t>
            </a:r>
            <a:r>
              <a:rPr lang="cs-CZ" sz="1600" b="1" dirty="0" smtClean="0"/>
              <a:t> </a:t>
            </a:r>
            <a:r>
              <a:rPr lang="cs-CZ" sz="1600" b="1" dirty="0" err="1" smtClean="0"/>
              <a:t>basal</a:t>
            </a:r>
            <a:r>
              <a:rPr lang="cs-CZ" sz="1600" b="1" dirty="0" smtClean="0"/>
              <a:t> </a:t>
            </a:r>
            <a:r>
              <a:rPr lang="cs-CZ" sz="1600" dirty="0" err="1" smtClean="0"/>
              <a:t>cells</a:t>
            </a:r>
            <a:r>
              <a:rPr lang="cs-CZ" sz="1600" dirty="0" smtClean="0"/>
              <a:t> </a:t>
            </a:r>
            <a:r>
              <a:rPr lang="cs-CZ" sz="1600" b="1" dirty="0" err="1" smtClean="0"/>
              <a:t>induced</a:t>
            </a:r>
            <a:r>
              <a:rPr lang="cs-CZ" sz="1600" b="1" dirty="0" smtClean="0"/>
              <a:t> </a:t>
            </a:r>
            <a:r>
              <a:rPr lang="cs-CZ" sz="1600" dirty="0" smtClean="0"/>
              <a:t>by</a:t>
            </a:r>
            <a:r>
              <a:rPr lang="cs-CZ" sz="1600" b="1" dirty="0" smtClean="0"/>
              <a:t> </a:t>
            </a:r>
            <a:r>
              <a:rPr lang="cs-CZ" sz="1600" b="1" dirty="0" err="1" smtClean="0"/>
              <a:t>factors</a:t>
            </a:r>
            <a:r>
              <a:rPr lang="cs-CZ" sz="1600" b="1" dirty="0" smtClean="0"/>
              <a:t> </a:t>
            </a:r>
            <a:r>
              <a:rPr lang="cs-CZ" sz="1600" b="1" dirty="0" err="1" smtClean="0"/>
              <a:t>produced</a:t>
            </a:r>
            <a:r>
              <a:rPr lang="cs-CZ" sz="1600" b="1" dirty="0" smtClean="0"/>
              <a:t> </a:t>
            </a:r>
            <a:r>
              <a:rPr lang="cs-CZ" sz="1600" dirty="0" smtClean="0"/>
              <a:t>in </a:t>
            </a:r>
            <a:r>
              <a:rPr lang="cs-CZ" sz="1600" dirty="0" err="1" smtClean="0"/>
              <a:t>underlying</a:t>
            </a:r>
            <a:r>
              <a:rPr lang="cs-CZ" sz="1600" dirty="0" smtClean="0"/>
              <a:t> </a:t>
            </a:r>
            <a:r>
              <a:rPr lang="cs-CZ" sz="1600" b="1" dirty="0" smtClean="0"/>
              <a:t>mesenchyme </a:t>
            </a:r>
            <a:r>
              <a:rPr lang="cs-CZ" sz="1600" dirty="0" smtClean="0"/>
              <a:t>(mesoderm</a:t>
            </a:r>
            <a:r>
              <a:rPr lang="cs-CZ" sz="1600" dirty="0"/>
              <a:t>) – </a:t>
            </a:r>
            <a:r>
              <a:rPr lang="cs-CZ" sz="1600" dirty="0" err="1" smtClean="0"/>
              <a:t>formation</a:t>
            </a:r>
            <a:r>
              <a:rPr lang="cs-CZ" sz="1600" dirty="0" smtClean="0"/>
              <a:t> </a:t>
            </a:r>
            <a:r>
              <a:rPr lang="cs-CZ" sz="1600" dirty="0" err="1" smtClean="0"/>
              <a:t>of</a:t>
            </a:r>
            <a:r>
              <a:rPr lang="cs-CZ" sz="1600" dirty="0" smtClean="0"/>
              <a:t> </a:t>
            </a:r>
            <a:r>
              <a:rPr lang="cs-CZ" sz="1600" b="1" dirty="0" err="1" smtClean="0"/>
              <a:t>keratinocytes</a:t>
            </a:r>
            <a:r>
              <a:rPr lang="cs-CZ" sz="1600" dirty="0" smtClean="0"/>
              <a:t> in epidermis (keratin </a:t>
            </a:r>
            <a:r>
              <a:rPr lang="cs-CZ" sz="1600" dirty="0" err="1" smtClean="0"/>
              <a:t>production</a:t>
            </a:r>
            <a:r>
              <a:rPr lang="cs-CZ" sz="1600" dirty="0" smtClean="0"/>
              <a:t>)</a:t>
            </a:r>
            <a:endParaRPr lang="cs-CZ" sz="1400" dirty="0"/>
          </a:p>
        </p:txBody>
      </p:sp>
      <p:sp>
        <p:nvSpPr>
          <p:cNvPr id="14" name="Zástupný symbol pro obsah 2"/>
          <p:cNvSpPr txBox="1">
            <a:spLocks/>
          </p:cNvSpPr>
          <p:nvPr/>
        </p:nvSpPr>
        <p:spPr>
          <a:xfrm>
            <a:off x="1097279" y="4650143"/>
            <a:ext cx="4597351" cy="51574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f</a:t>
            </a:r>
            <a:r>
              <a:rPr lang="cs-CZ" sz="1600" dirty="0" err="1" smtClean="0"/>
              <a:t>ormation</a:t>
            </a:r>
            <a:r>
              <a:rPr lang="cs-CZ" sz="1600" dirty="0" smtClean="0"/>
              <a:t> </a:t>
            </a:r>
            <a:r>
              <a:rPr lang="cs-CZ" sz="1600" dirty="0" err="1" smtClean="0"/>
              <a:t>of</a:t>
            </a:r>
            <a:r>
              <a:rPr lang="cs-CZ" sz="1600" dirty="0" smtClean="0"/>
              <a:t> </a:t>
            </a:r>
            <a:r>
              <a:rPr lang="cs-CZ" sz="1600" b="1" dirty="0" err="1" smtClean="0"/>
              <a:t>keratinizing</a:t>
            </a:r>
            <a:r>
              <a:rPr lang="cs-CZ" sz="1600" b="1" dirty="0" smtClean="0"/>
              <a:t> </a:t>
            </a:r>
            <a:r>
              <a:rPr lang="cs-CZ" sz="1600" b="1" dirty="0" err="1" smtClean="0"/>
              <a:t>multilayered</a:t>
            </a:r>
            <a:r>
              <a:rPr lang="cs-CZ" sz="1600" b="1" dirty="0" smtClean="0"/>
              <a:t> </a:t>
            </a:r>
            <a:r>
              <a:rPr lang="cs-CZ" sz="1600" b="1" dirty="0" err="1" smtClean="0"/>
              <a:t>squamous</a:t>
            </a:r>
            <a:r>
              <a:rPr lang="cs-CZ" sz="1600" b="1" dirty="0" smtClean="0"/>
              <a:t> </a:t>
            </a:r>
            <a:r>
              <a:rPr lang="cs-CZ" sz="1600" dirty="0" err="1" smtClean="0"/>
              <a:t>epithelium</a:t>
            </a:r>
            <a:endParaRPr lang="cs-CZ" sz="1400" dirty="0"/>
          </a:p>
        </p:txBody>
      </p:sp>
      <p:sp>
        <p:nvSpPr>
          <p:cNvPr id="15" name="Zástupný symbol pro obsah 2"/>
          <p:cNvSpPr txBox="1">
            <a:spLocks/>
          </p:cNvSpPr>
          <p:nvPr/>
        </p:nvSpPr>
        <p:spPr>
          <a:xfrm>
            <a:off x="1097278" y="5240542"/>
            <a:ext cx="4597351" cy="104991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m</a:t>
            </a:r>
            <a:r>
              <a:rPr lang="cs-CZ" sz="1600" b="1" dirty="0" err="1" smtClean="0"/>
              <a:t>elanoblasts</a:t>
            </a:r>
            <a:r>
              <a:rPr lang="cs-CZ" sz="1600" b="1" dirty="0" smtClean="0"/>
              <a:t> </a:t>
            </a:r>
            <a:r>
              <a:rPr lang="cs-CZ" sz="1600" b="1" dirty="0" err="1" smtClean="0"/>
              <a:t>migration</a:t>
            </a:r>
            <a:r>
              <a:rPr lang="cs-CZ" sz="1600" b="1" dirty="0" smtClean="0"/>
              <a:t> </a:t>
            </a:r>
            <a:r>
              <a:rPr lang="cs-CZ" sz="1600" dirty="0" smtClean="0"/>
              <a:t>(</a:t>
            </a:r>
            <a:r>
              <a:rPr lang="cs-CZ" sz="1600" dirty="0" err="1" smtClean="0"/>
              <a:t>neural</a:t>
            </a:r>
            <a:r>
              <a:rPr lang="cs-CZ" sz="1600" dirty="0" smtClean="0"/>
              <a:t> </a:t>
            </a:r>
            <a:r>
              <a:rPr lang="cs-CZ" sz="1600" dirty="0" err="1" smtClean="0"/>
              <a:t>crest</a:t>
            </a:r>
            <a:r>
              <a:rPr lang="cs-CZ" sz="1600" dirty="0" smtClean="0"/>
              <a:t>) to </a:t>
            </a:r>
            <a:r>
              <a:rPr lang="cs-CZ" sz="1600" dirty="0" err="1" smtClean="0"/>
              <a:t>forming</a:t>
            </a:r>
            <a:r>
              <a:rPr lang="cs-CZ" sz="1600" dirty="0" smtClean="0"/>
              <a:t> epidermis </a:t>
            </a:r>
            <a:r>
              <a:rPr lang="cs-CZ" sz="1600" dirty="0"/>
              <a:t>– </a:t>
            </a:r>
            <a:r>
              <a:rPr lang="cs-CZ" sz="1600" dirty="0" err="1" smtClean="0"/>
              <a:t>formation</a:t>
            </a:r>
            <a:r>
              <a:rPr lang="cs-CZ" sz="1600" dirty="0" smtClean="0"/>
              <a:t> </a:t>
            </a:r>
            <a:r>
              <a:rPr lang="cs-CZ" sz="1600" dirty="0" err="1" smtClean="0"/>
              <a:t>of</a:t>
            </a:r>
            <a:r>
              <a:rPr lang="cs-CZ" sz="1600" dirty="0" smtClean="0"/>
              <a:t> </a:t>
            </a:r>
            <a:r>
              <a:rPr lang="cs-CZ" sz="1600" b="1" dirty="0" err="1" smtClean="0"/>
              <a:t>melanocytes</a:t>
            </a:r>
            <a:r>
              <a:rPr lang="cs-CZ" sz="1600" dirty="0" smtClean="0"/>
              <a:t> (</a:t>
            </a:r>
            <a:r>
              <a:rPr lang="cs-CZ" sz="1600" b="1" dirty="0" smtClean="0"/>
              <a:t>pigment</a:t>
            </a:r>
            <a:r>
              <a:rPr lang="cs-CZ" sz="1600" dirty="0" smtClean="0"/>
              <a:t> </a:t>
            </a:r>
            <a:r>
              <a:rPr lang="cs-CZ" sz="1600" dirty="0" err="1" smtClean="0"/>
              <a:t>production</a:t>
            </a:r>
            <a:r>
              <a:rPr lang="cs-CZ" sz="1600" dirty="0" smtClean="0"/>
              <a:t>), </a:t>
            </a:r>
            <a:r>
              <a:rPr lang="cs-CZ" sz="1600" dirty="0" err="1" smtClean="0"/>
              <a:t>or</a:t>
            </a:r>
            <a:r>
              <a:rPr lang="cs-CZ" sz="1600" dirty="0" smtClean="0"/>
              <a:t> </a:t>
            </a:r>
            <a:r>
              <a:rPr lang="cs-CZ" sz="1600" dirty="0" err="1" smtClean="0"/>
              <a:t>migration</a:t>
            </a:r>
            <a:r>
              <a:rPr lang="cs-CZ" sz="1600" dirty="0" smtClean="0"/>
              <a:t> </a:t>
            </a:r>
            <a:r>
              <a:rPr lang="cs-CZ" sz="1600" dirty="0" err="1" smtClean="0"/>
              <a:t>of</a:t>
            </a:r>
            <a:r>
              <a:rPr lang="cs-CZ" sz="1600" dirty="0" smtClean="0"/>
              <a:t> </a:t>
            </a:r>
            <a:r>
              <a:rPr lang="cs-CZ" sz="1600" b="1" dirty="0" err="1" smtClean="0"/>
              <a:t>Schwann</a:t>
            </a:r>
            <a:r>
              <a:rPr lang="cs-CZ" sz="1600" b="1" dirty="0" smtClean="0"/>
              <a:t> cell </a:t>
            </a:r>
            <a:r>
              <a:rPr lang="cs-CZ" sz="1600" b="1" dirty="0" err="1" smtClean="0"/>
              <a:t>precursors</a:t>
            </a:r>
            <a:r>
              <a:rPr lang="cs-CZ" sz="1600" b="1" dirty="0" smtClean="0"/>
              <a:t> </a:t>
            </a:r>
            <a:r>
              <a:rPr lang="cs-CZ" sz="1600" dirty="0" smtClean="0"/>
              <a:t>(</a:t>
            </a:r>
            <a:r>
              <a:rPr lang="cs-CZ" sz="1600" dirty="0" err="1" smtClean="0"/>
              <a:t>also</a:t>
            </a:r>
            <a:r>
              <a:rPr lang="cs-CZ" sz="1600" dirty="0" smtClean="0"/>
              <a:t> </a:t>
            </a:r>
            <a:r>
              <a:rPr lang="cs-CZ" sz="1600" dirty="0" err="1" smtClean="0"/>
              <a:t>formation</a:t>
            </a:r>
            <a:r>
              <a:rPr lang="cs-CZ" sz="1600" dirty="0" smtClean="0"/>
              <a:t> </a:t>
            </a:r>
            <a:r>
              <a:rPr lang="cs-CZ" sz="1600" dirty="0" err="1" smtClean="0"/>
              <a:t>of</a:t>
            </a:r>
            <a:r>
              <a:rPr lang="cs-CZ" sz="1600" dirty="0" smtClean="0"/>
              <a:t> </a:t>
            </a:r>
            <a:r>
              <a:rPr lang="cs-CZ" sz="1600" b="1" dirty="0" err="1" smtClean="0"/>
              <a:t>melanocytes</a:t>
            </a:r>
            <a:r>
              <a:rPr lang="cs-CZ" sz="1600" dirty="0" smtClean="0"/>
              <a:t>)</a:t>
            </a:r>
            <a:endParaRPr lang="cs-CZ" sz="1400" dirty="0"/>
          </a:p>
        </p:txBody>
      </p:sp>
      <p:sp>
        <p:nvSpPr>
          <p:cNvPr id="10" name="TextovéPole 9">
            <a:extLst>
              <a:ext uri="{FF2B5EF4-FFF2-40B4-BE49-F238E27FC236}">
                <a16:creationId xmlns:a16="http://schemas.microsoft.com/office/drawing/2014/main" id="{B19D88F4-6546-4F3A-95C6-9795BD340D15}"/>
              </a:ext>
            </a:extLst>
          </p:cNvPr>
          <p:cNvSpPr txBox="1"/>
          <p:nvPr/>
        </p:nvSpPr>
        <p:spPr>
          <a:xfrm>
            <a:off x="7104289" y="6036541"/>
            <a:ext cx="4051391" cy="253916"/>
          </a:xfrm>
          <a:prstGeom prst="rect">
            <a:avLst/>
          </a:prstGeom>
          <a:noFill/>
        </p:spPr>
        <p:txBody>
          <a:bodyPr wrap="square" rtlCol="0">
            <a:spAutoFit/>
          </a:bodyPr>
          <a:lstStyle/>
          <a:p>
            <a:pPr algn="ctr"/>
            <a:r>
              <a:rPr lang="cs-CZ" sz="1050" dirty="0" err="1" smtClean="0"/>
              <a:t>Edited</a:t>
            </a:r>
            <a:r>
              <a:rPr lang="cs-CZ" sz="1050" dirty="0" smtClean="0"/>
              <a:t>: </a:t>
            </a:r>
            <a:r>
              <a:rPr lang="cs-CZ" sz="1050" dirty="0" err="1"/>
              <a:t>McGeady</a:t>
            </a:r>
            <a:r>
              <a:rPr lang="cs-CZ" sz="1050" dirty="0"/>
              <a:t> et al. </a:t>
            </a:r>
            <a:r>
              <a:rPr lang="cs-CZ" sz="1050" dirty="0" err="1"/>
              <a:t>Veterinary</a:t>
            </a:r>
            <a:r>
              <a:rPr lang="cs-CZ" sz="1050" dirty="0"/>
              <a:t> Embryology. 2009</a:t>
            </a:r>
          </a:p>
        </p:txBody>
      </p:sp>
      <p:grpSp>
        <p:nvGrpSpPr>
          <p:cNvPr id="3" name="Skupina 2">
            <a:extLst>
              <a:ext uri="{FF2B5EF4-FFF2-40B4-BE49-F238E27FC236}">
                <a16:creationId xmlns:a16="http://schemas.microsoft.com/office/drawing/2014/main" id="{4A718E4A-060C-4D4D-A52F-20BE8C4C7EC6}"/>
              </a:ext>
            </a:extLst>
          </p:cNvPr>
          <p:cNvGrpSpPr/>
          <p:nvPr/>
        </p:nvGrpSpPr>
        <p:grpSpPr>
          <a:xfrm>
            <a:off x="6435265" y="2070844"/>
            <a:ext cx="5541504" cy="3547250"/>
            <a:chOff x="6250203" y="2070844"/>
            <a:chExt cx="5541504" cy="3547250"/>
          </a:xfrm>
        </p:grpSpPr>
        <p:pic>
          <p:nvPicPr>
            <p:cNvPr id="11" name="Obrázek 10"/>
            <p:cNvPicPr>
              <a:picLocks noChangeAspect="1"/>
            </p:cNvPicPr>
            <p:nvPr/>
          </p:nvPicPr>
          <p:blipFill rotWithShape="1">
            <a:blip r:embed="rId2">
              <a:extLst>
                <a:ext uri="{28A0092B-C50C-407E-A947-70E740481C1C}">
                  <a14:useLocalDpi xmlns:a14="http://schemas.microsoft.com/office/drawing/2010/main" val="0"/>
                </a:ext>
              </a:extLst>
            </a:blip>
            <a:srcRect r="17038"/>
            <a:stretch/>
          </p:blipFill>
          <p:spPr>
            <a:xfrm>
              <a:off x="6250203" y="2070844"/>
              <a:ext cx="4597351" cy="3547250"/>
            </a:xfrm>
            <a:prstGeom prst="rect">
              <a:avLst/>
            </a:prstGeom>
          </p:spPr>
        </p:pic>
        <p:sp>
          <p:nvSpPr>
            <p:cNvPr id="16" name="TextovéPole 15">
              <a:extLst>
                <a:ext uri="{FF2B5EF4-FFF2-40B4-BE49-F238E27FC236}">
                  <a16:creationId xmlns:a16="http://schemas.microsoft.com/office/drawing/2014/main" id="{6843CE82-4F8B-46C6-8559-C3BE49477312}"/>
                </a:ext>
              </a:extLst>
            </p:cNvPr>
            <p:cNvSpPr txBox="1"/>
            <p:nvPr/>
          </p:nvSpPr>
          <p:spPr>
            <a:xfrm>
              <a:off x="10812278" y="2448246"/>
              <a:ext cx="979429" cy="430887"/>
            </a:xfrm>
            <a:prstGeom prst="rect">
              <a:avLst/>
            </a:prstGeom>
            <a:solidFill>
              <a:schemeClr val="bg1"/>
            </a:solidFill>
          </p:spPr>
          <p:txBody>
            <a:bodyPr wrap="square" rtlCol="0">
              <a:spAutoFit/>
            </a:bodyPr>
            <a:lstStyle/>
            <a:p>
              <a:r>
                <a:rPr lang="cs-CZ" sz="1100" dirty="0" err="1" smtClean="0"/>
                <a:t>Keratinizing</a:t>
              </a:r>
              <a:r>
                <a:rPr lang="cs-CZ" sz="1100" dirty="0" smtClean="0"/>
                <a:t> </a:t>
              </a:r>
              <a:r>
                <a:rPr lang="cs-CZ" sz="1100" dirty="0" err="1" smtClean="0"/>
                <a:t>layer</a:t>
              </a:r>
              <a:endParaRPr lang="en-US" sz="1100" dirty="0"/>
            </a:p>
          </p:txBody>
        </p:sp>
        <p:sp>
          <p:nvSpPr>
            <p:cNvPr id="17" name="TextovéPole 16">
              <a:extLst>
                <a:ext uri="{FF2B5EF4-FFF2-40B4-BE49-F238E27FC236}">
                  <a16:creationId xmlns:a16="http://schemas.microsoft.com/office/drawing/2014/main" id="{C2A10BF4-86EA-458F-9927-EA81B01E6C66}"/>
                </a:ext>
              </a:extLst>
            </p:cNvPr>
            <p:cNvSpPr txBox="1"/>
            <p:nvPr/>
          </p:nvSpPr>
          <p:spPr>
            <a:xfrm>
              <a:off x="10812275" y="3156000"/>
              <a:ext cx="979429" cy="430887"/>
            </a:xfrm>
            <a:prstGeom prst="rect">
              <a:avLst/>
            </a:prstGeom>
            <a:solidFill>
              <a:schemeClr val="bg1"/>
            </a:solidFill>
          </p:spPr>
          <p:txBody>
            <a:bodyPr wrap="square" rtlCol="0">
              <a:spAutoFit/>
            </a:bodyPr>
            <a:lstStyle/>
            <a:p>
              <a:r>
                <a:rPr lang="cs-CZ" sz="1100" dirty="0" err="1" smtClean="0"/>
                <a:t>Intermediate</a:t>
              </a:r>
              <a:r>
                <a:rPr lang="cs-CZ" sz="1100" dirty="0" smtClean="0"/>
                <a:t> </a:t>
              </a:r>
              <a:r>
                <a:rPr lang="cs-CZ" sz="1100" dirty="0" err="1" smtClean="0"/>
                <a:t>layer</a:t>
              </a:r>
              <a:endParaRPr lang="en-US" sz="1100" dirty="0"/>
            </a:p>
          </p:txBody>
        </p:sp>
        <p:sp>
          <p:nvSpPr>
            <p:cNvPr id="18" name="TextovéPole 17">
              <a:extLst>
                <a:ext uri="{FF2B5EF4-FFF2-40B4-BE49-F238E27FC236}">
                  <a16:creationId xmlns:a16="http://schemas.microsoft.com/office/drawing/2014/main" id="{A0C637FC-6296-41FA-B83D-79E1004C2D6B}"/>
                </a:ext>
              </a:extLst>
            </p:cNvPr>
            <p:cNvSpPr txBox="1"/>
            <p:nvPr/>
          </p:nvSpPr>
          <p:spPr>
            <a:xfrm>
              <a:off x="10812275" y="3722115"/>
              <a:ext cx="979429" cy="261610"/>
            </a:xfrm>
            <a:prstGeom prst="rect">
              <a:avLst/>
            </a:prstGeom>
            <a:solidFill>
              <a:schemeClr val="bg1"/>
            </a:solidFill>
          </p:spPr>
          <p:txBody>
            <a:bodyPr wrap="square" rtlCol="0">
              <a:spAutoFit/>
            </a:bodyPr>
            <a:lstStyle/>
            <a:p>
              <a:r>
                <a:rPr lang="cs-CZ" sz="1100" dirty="0" err="1" smtClean="0"/>
                <a:t>Basal</a:t>
              </a:r>
              <a:r>
                <a:rPr lang="cs-CZ" sz="1100" dirty="0" smtClean="0"/>
                <a:t> </a:t>
              </a:r>
              <a:r>
                <a:rPr lang="cs-CZ" sz="1100" dirty="0" err="1" smtClean="0"/>
                <a:t>layer</a:t>
              </a:r>
              <a:endParaRPr lang="en-US" sz="1100" dirty="0"/>
            </a:p>
          </p:txBody>
        </p:sp>
        <p:sp>
          <p:nvSpPr>
            <p:cNvPr id="19" name="TextovéPole 18">
              <a:extLst>
                <a:ext uri="{FF2B5EF4-FFF2-40B4-BE49-F238E27FC236}">
                  <a16:creationId xmlns:a16="http://schemas.microsoft.com/office/drawing/2014/main" id="{05A64425-C3AB-4D32-98A8-1550E2015596}"/>
                </a:ext>
              </a:extLst>
            </p:cNvPr>
            <p:cNvSpPr txBox="1"/>
            <p:nvPr/>
          </p:nvSpPr>
          <p:spPr>
            <a:xfrm>
              <a:off x="10812275" y="3961953"/>
              <a:ext cx="979429" cy="261610"/>
            </a:xfrm>
            <a:prstGeom prst="rect">
              <a:avLst/>
            </a:prstGeom>
            <a:solidFill>
              <a:schemeClr val="bg1"/>
            </a:solidFill>
          </p:spPr>
          <p:txBody>
            <a:bodyPr wrap="square" rtlCol="0">
              <a:spAutoFit/>
            </a:bodyPr>
            <a:lstStyle/>
            <a:p>
              <a:r>
                <a:rPr lang="cs-CZ" sz="1100" dirty="0" err="1" smtClean="0"/>
                <a:t>Basal</a:t>
              </a:r>
              <a:r>
                <a:rPr lang="cs-CZ" sz="1100" dirty="0" smtClean="0"/>
                <a:t> lamina</a:t>
              </a:r>
              <a:endParaRPr lang="en-US" sz="1100" dirty="0"/>
            </a:p>
          </p:txBody>
        </p:sp>
        <p:sp>
          <p:nvSpPr>
            <p:cNvPr id="20" name="TextovéPole 19">
              <a:extLst>
                <a:ext uri="{FF2B5EF4-FFF2-40B4-BE49-F238E27FC236}">
                  <a16:creationId xmlns:a16="http://schemas.microsoft.com/office/drawing/2014/main" id="{8FD7D68B-AEE1-41C2-BCD5-96166D4F18DC}"/>
                </a:ext>
              </a:extLst>
            </p:cNvPr>
            <p:cNvSpPr txBox="1"/>
            <p:nvPr/>
          </p:nvSpPr>
          <p:spPr>
            <a:xfrm>
              <a:off x="10812275" y="4808242"/>
              <a:ext cx="979429" cy="261610"/>
            </a:xfrm>
            <a:prstGeom prst="rect">
              <a:avLst/>
            </a:prstGeom>
            <a:solidFill>
              <a:schemeClr val="bg1"/>
            </a:solidFill>
          </p:spPr>
          <p:txBody>
            <a:bodyPr wrap="square" rtlCol="0">
              <a:spAutoFit/>
            </a:bodyPr>
            <a:lstStyle/>
            <a:p>
              <a:r>
                <a:rPr lang="cs-CZ" sz="1100" dirty="0"/>
                <a:t>dermis</a:t>
              </a:r>
              <a:endParaRPr lang="en-US" sz="1100" dirty="0"/>
            </a:p>
          </p:txBody>
        </p:sp>
      </p:grpSp>
    </p:spTree>
    <p:extLst>
      <p:ext uri="{BB962C8B-B14F-4D97-AF65-F5344CB8AC3E}">
        <p14:creationId xmlns:p14="http://schemas.microsoft.com/office/powerpoint/2010/main" val="58969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90154" y="333990"/>
            <a:ext cx="10811691" cy="1371600"/>
          </a:xfrm>
        </p:spPr>
        <p:txBody>
          <a:bodyPr>
            <a:noAutofit/>
          </a:bodyPr>
          <a:lstStyle/>
          <a:p>
            <a:r>
              <a:rPr lang="cs-CZ" sz="4000" dirty="0" err="1"/>
              <a:t>Migration</a:t>
            </a:r>
            <a:r>
              <a:rPr lang="cs-CZ" sz="4000" dirty="0"/>
              <a:t> – </a:t>
            </a:r>
            <a:r>
              <a:rPr lang="cs-CZ" sz="4000" dirty="0" err="1"/>
              <a:t>important</a:t>
            </a:r>
            <a:r>
              <a:rPr lang="cs-CZ" sz="4000" dirty="0"/>
              <a:t> </a:t>
            </a:r>
            <a:r>
              <a:rPr lang="cs-CZ" sz="4000" dirty="0" err="1"/>
              <a:t>mechanism</a:t>
            </a:r>
            <a:r>
              <a:rPr lang="cs-CZ" sz="4000" dirty="0"/>
              <a:t> </a:t>
            </a:r>
            <a:r>
              <a:rPr lang="cs-CZ" sz="4000" dirty="0" err="1"/>
              <a:t>for</a:t>
            </a:r>
            <a:r>
              <a:rPr lang="cs-CZ" sz="4000" dirty="0"/>
              <a:t> </a:t>
            </a:r>
            <a:r>
              <a:rPr lang="cs-CZ" sz="4000" dirty="0" err="1"/>
              <a:t>development</a:t>
            </a:r>
            <a:r>
              <a:rPr lang="cs-CZ" sz="4000" dirty="0"/>
              <a:t> </a:t>
            </a:r>
            <a:r>
              <a:rPr lang="cs-CZ" sz="4000" dirty="0" err="1"/>
              <a:t>of</a:t>
            </a:r>
            <a:r>
              <a:rPr lang="cs-CZ" sz="4000" dirty="0"/>
              <a:t> diverse </a:t>
            </a:r>
            <a:r>
              <a:rPr lang="cs-CZ" sz="4000" dirty="0" err="1"/>
              <a:t>tissues</a:t>
            </a:r>
            <a:r>
              <a:rPr lang="cs-CZ" sz="4000" dirty="0"/>
              <a:t> and </a:t>
            </a:r>
            <a:r>
              <a:rPr lang="cs-CZ" sz="4000" dirty="0" err="1"/>
              <a:t>organs</a:t>
            </a:r>
            <a:endParaRPr lang="cs-CZ" sz="4000"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74</a:t>
            </a:fld>
            <a:endParaRPr lang="cs-CZ"/>
          </a:p>
        </p:txBody>
      </p:sp>
      <p:sp>
        <p:nvSpPr>
          <p:cNvPr id="6" name="Zástupný symbol pro obsah 2"/>
          <p:cNvSpPr>
            <a:spLocks noGrp="1"/>
          </p:cNvSpPr>
          <p:nvPr>
            <p:ph idx="1"/>
          </p:nvPr>
        </p:nvSpPr>
        <p:spPr>
          <a:xfrm>
            <a:off x="657130" y="1879950"/>
            <a:ext cx="4535609" cy="1162019"/>
          </a:xfrm>
        </p:spPr>
        <p:txBody>
          <a:bodyPr>
            <a:normAutofit fontScale="92500" lnSpcReduction="10000"/>
          </a:bodyPr>
          <a:lstStyle/>
          <a:p>
            <a:pPr marL="0" indent="0">
              <a:buNone/>
            </a:pPr>
            <a:r>
              <a:rPr lang="cs-CZ" sz="2600" b="1" dirty="0"/>
              <a:t>f</a:t>
            </a:r>
            <a:r>
              <a:rPr lang="cs-CZ" sz="2600" b="1" dirty="0" smtClean="0"/>
              <a:t>ree</a:t>
            </a:r>
            <a:r>
              <a:rPr lang="cs-CZ" sz="2600" dirty="0" smtClean="0"/>
              <a:t> </a:t>
            </a:r>
            <a:r>
              <a:rPr lang="cs-CZ" sz="2600" dirty="0" err="1" smtClean="0"/>
              <a:t>migration</a:t>
            </a:r>
            <a:r>
              <a:rPr lang="cs-CZ" sz="2600" dirty="0" smtClean="0"/>
              <a:t> – </a:t>
            </a:r>
            <a:r>
              <a:rPr lang="cs-CZ" sz="2600" b="1" dirty="0" err="1" smtClean="0"/>
              <a:t>small</a:t>
            </a:r>
            <a:r>
              <a:rPr lang="cs-CZ" sz="2600" dirty="0" smtClean="0"/>
              <a:t> body </a:t>
            </a:r>
            <a:r>
              <a:rPr lang="cs-CZ" sz="2600" dirty="0" err="1" smtClean="0"/>
              <a:t>size</a:t>
            </a:r>
            <a:r>
              <a:rPr lang="cs-CZ" sz="2600" dirty="0" smtClean="0"/>
              <a:t> (</a:t>
            </a:r>
            <a:r>
              <a:rPr lang="cs-CZ" sz="2600" dirty="0" err="1" smtClean="0"/>
              <a:t>earlier</a:t>
            </a:r>
            <a:r>
              <a:rPr lang="cs-CZ" sz="2600" dirty="0" smtClean="0"/>
              <a:t> </a:t>
            </a:r>
            <a:r>
              <a:rPr lang="cs-CZ" sz="2600" dirty="0" err="1" smtClean="0"/>
              <a:t>then</a:t>
            </a:r>
            <a:r>
              <a:rPr lang="cs-CZ" sz="2600" dirty="0" smtClean="0"/>
              <a:t> E12 </a:t>
            </a:r>
            <a:r>
              <a:rPr lang="cs-CZ" sz="2600" dirty="0" err="1" smtClean="0"/>
              <a:t>stage</a:t>
            </a:r>
            <a:r>
              <a:rPr lang="cs-CZ" sz="2600" dirty="0" smtClean="0"/>
              <a:t>), </a:t>
            </a:r>
            <a:r>
              <a:rPr lang="cs-CZ" sz="2600" dirty="0" err="1" smtClean="0"/>
              <a:t>cells</a:t>
            </a:r>
            <a:r>
              <a:rPr lang="cs-CZ" sz="2600" dirty="0" smtClean="0"/>
              <a:t> </a:t>
            </a:r>
            <a:r>
              <a:rPr lang="cs-CZ" sz="2600" dirty="0" err="1" smtClean="0"/>
              <a:t>migrate</a:t>
            </a:r>
            <a:r>
              <a:rPr lang="cs-CZ" sz="2600" dirty="0" smtClean="0"/>
              <a:t> </a:t>
            </a:r>
            <a:r>
              <a:rPr lang="cs-CZ" sz="2600" b="1" dirty="0" err="1" smtClean="0"/>
              <a:t>efficiently</a:t>
            </a:r>
            <a:endParaRPr lang="cs-CZ" sz="2600" b="1" dirty="0"/>
          </a:p>
        </p:txBody>
      </p:sp>
      <p:pic>
        <p:nvPicPr>
          <p:cNvPr id="7" name="Obrázek 6"/>
          <p:cNvPicPr>
            <a:picLocks noChangeAspect="1"/>
          </p:cNvPicPr>
          <p:nvPr/>
        </p:nvPicPr>
        <p:blipFill rotWithShape="1">
          <a:blip r:embed="rId2"/>
          <a:srcRect l="14777" t="12146" r="14753" b="56188"/>
          <a:stretch/>
        </p:blipFill>
        <p:spPr>
          <a:xfrm>
            <a:off x="5437184" y="1801832"/>
            <a:ext cx="6492612" cy="1641121"/>
          </a:xfrm>
          <a:prstGeom prst="rect">
            <a:avLst/>
          </a:prstGeom>
        </p:spPr>
      </p:pic>
      <p:sp>
        <p:nvSpPr>
          <p:cNvPr id="8" name="Zástupný symbol pro obsah 2"/>
          <p:cNvSpPr txBox="1">
            <a:spLocks/>
          </p:cNvSpPr>
          <p:nvPr/>
        </p:nvSpPr>
        <p:spPr>
          <a:xfrm>
            <a:off x="566594" y="3410259"/>
            <a:ext cx="4716680" cy="154111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cs-CZ" b="1" dirty="0" err="1" smtClean="0"/>
              <a:t>perineural</a:t>
            </a:r>
            <a:r>
              <a:rPr lang="cs-CZ" dirty="0" smtClean="0"/>
              <a:t> </a:t>
            </a:r>
            <a:r>
              <a:rPr lang="cs-CZ" dirty="0" err="1" smtClean="0"/>
              <a:t>migration</a:t>
            </a:r>
            <a:r>
              <a:rPr lang="cs-CZ" dirty="0" smtClean="0"/>
              <a:t> – </a:t>
            </a:r>
            <a:r>
              <a:rPr lang="cs-CZ" b="1" dirty="0" err="1" smtClean="0"/>
              <a:t>large</a:t>
            </a:r>
            <a:r>
              <a:rPr lang="cs-CZ" dirty="0" smtClean="0"/>
              <a:t> body </a:t>
            </a:r>
            <a:r>
              <a:rPr lang="cs-CZ" dirty="0" err="1" smtClean="0"/>
              <a:t>size</a:t>
            </a:r>
            <a:r>
              <a:rPr lang="cs-CZ" dirty="0" smtClean="0"/>
              <a:t> (</a:t>
            </a:r>
            <a:r>
              <a:rPr lang="cs-CZ" dirty="0" err="1" smtClean="0"/>
              <a:t>later</a:t>
            </a:r>
            <a:r>
              <a:rPr lang="cs-CZ" dirty="0" smtClean="0"/>
              <a:t> </a:t>
            </a:r>
            <a:r>
              <a:rPr lang="cs-CZ" dirty="0" err="1" smtClean="0"/>
              <a:t>then</a:t>
            </a:r>
            <a:r>
              <a:rPr lang="cs-CZ" dirty="0" smtClean="0"/>
              <a:t> E12 </a:t>
            </a:r>
            <a:r>
              <a:rPr lang="cs-CZ" dirty="0" err="1" smtClean="0"/>
              <a:t>stage</a:t>
            </a:r>
            <a:r>
              <a:rPr lang="cs-CZ" dirty="0" smtClean="0"/>
              <a:t>), </a:t>
            </a:r>
            <a:r>
              <a:rPr lang="cs-CZ" dirty="0" err="1" smtClean="0"/>
              <a:t>cells</a:t>
            </a:r>
            <a:r>
              <a:rPr lang="cs-CZ" dirty="0" smtClean="0"/>
              <a:t> do </a:t>
            </a:r>
            <a:r>
              <a:rPr lang="cs-CZ" b="1" dirty="0" smtClean="0"/>
              <a:t>not</a:t>
            </a:r>
            <a:r>
              <a:rPr lang="cs-CZ" dirty="0" smtClean="0"/>
              <a:t> </a:t>
            </a:r>
            <a:r>
              <a:rPr lang="cs-CZ" dirty="0" err="1" smtClean="0"/>
              <a:t>migrate</a:t>
            </a:r>
            <a:r>
              <a:rPr lang="cs-CZ" dirty="0" smtClean="0"/>
              <a:t> </a:t>
            </a:r>
            <a:r>
              <a:rPr lang="cs-CZ" b="1" dirty="0" err="1" smtClean="0"/>
              <a:t>efficiently</a:t>
            </a:r>
            <a:r>
              <a:rPr lang="cs-CZ" dirty="0" smtClean="0"/>
              <a:t> – </a:t>
            </a:r>
            <a:r>
              <a:rPr lang="cs-CZ" dirty="0" err="1" smtClean="0"/>
              <a:t>participation</a:t>
            </a:r>
            <a:r>
              <a:rPr lang="cs-CZ" dirty="0" smtClean="0"/>
              <a:t> </a:t>
            </a:r>
            <a:r>
              <a:rPr lang="cs-CZ" dirty="0" err="1" smtClean="0"/>
              <a:t>of</a:t>
            </a:r>
            <a:r>
              <a:rPr lang="cs-CZ" dirty="0" smtClean="0"/>
              <a:t> </a:t>
            </a:r>
            <a:r>
              <a:rPr lang="cs-CZ" b="1" dirty="0" err="1" smtClean="0"/>
              <a:t>nerves</a:t>
            </a:r>
            <a:endParaRPr lang="cs-CZ" b="1" dirty="0"/>
          </a:p>
        </p:txBody>
      </p:sp>
      <p:pic>
        <p:nvPicPr>
          <p:cNvPr id="9" name="Obrázek 8"/>
          <p:cNvPicPr>
            <a:picLocks noChangeAspect="1"/>
          </p:cNvPicPr>
          <p:nvPr/>
        </p:nvPicPr>
        <p:blipFill rotWithShape="1">
          <a:blip r:embed="rId2"/>
          <a:srcRect l="14777" t="45049" r="14753" b="6403"/>
          <a:stretch/>
        </p:blipFill>
        <p:spPr>
          <a:xfrm>
            <a:off x="5437184" y="3442953"/>
            <a:ext cx="6492612" cy="2515999"/>
          </a:xfrm>
          <a:prstGeom prst="rect">
            <a:avLst/>
          </a:prstGeom>
        </p:spPr>
      </p:pic>
      <p:sp>
        <p:nvSpPr>
          <p:cNvPr id="10" name="TextovéPole 9"/>
          <p:cNvSpPr txBox="1"/>
          <p:nvPr/>
        </p:nvSpPr>
        <p:spPr>
          <a:xfrm>
            <a:off x="7831248" y="5911671"/>
            <a:ext cx="3107798" cy="261610"/>
          </a:xfrm>
          <a:prstGeom prst="rect">
            <a:avLst/>
          </a:prstGeom>
          <a:noFill/>
        </p:spPr>
        <p:txBody>
          <a:bodyPr wrap="square" rtlCol="0">
            <a:spAutoFit/>
          </a:bodyPr>
          <a:lstStyle/>
          <a:p>
            <a:pPr algn="ctr"/>
            <a:r>
              <a:rPr lang="cs-CZ" sz="1100" dirty="0" err="1" smtClean="0"/>
              <a:t>Furlan</a:t>
            </a:r>
            <a:r>
              <a:rPr lang="cs-CZ" sz="1100" dirty="0" smtClean="0"/>
              <a:t> and </a:t>
            </a:r>
            <a:r>
              <a:rPr lang="cs-CZ" sz="1100" dirty="0" err="1" smtClean="0"/>
              <a:t>Adameyko</a:t>
            </a:r>
            <a:r>
              <a:rPr lang="cs-CZ" sz="1100" dirty="0" smtClean="0"/>
              <a:t>, 2018</a:t>
            </a:r>
            <a:endParaRPr lang="cs-CZ" sz="1100" dirty="0"/>
          </a:p>
        </p:txBody>
      </p:sp>
      <p:sp>
        <p:nvSpPr>
          <p:cNvPr id="11" name="Zástupný symbol pro obsah 2"/>
          <p:cNvSpPr txBox="1">
            <a:spLocks/>
          </p:cNvSpPr>
          <p:nvPr/>
        </p:nvSpPr>
        <p:spPr>
          <a:xfrm>
            <a:off x="566594" y="5325807"/>
            <a:ext cx="4716680" cy="73299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cs-CZ" sz="2000" b="1" dirty="0" err="1" smtClean="0"/>
              <a:t>Schwan</a:t>
            </a:r>
            <a:r>
              <a:rPr lang="cs-CZ" sz="2000" b="1" dirty="0" smtClean="0"/>
              <a:t> cell </a:t>
            </a:r>
            <a:r>
              <a:rPr lang="cs-CZ" sz="2000" b="1" dirty="0" err="1" smtClean="0"/>
              <a:t>precursors</a:t>
            </a:r>
            <a:r>
              <a:rPr lang="cs-CZ" sz="2000" b="1" dirty="0" smtClean="0"/>
              <a:t> (</a:t>
            </a:r>
            <a:r>
              <a:rPr lang="cs-CZ" sz="2000" b="1" dirty="0" err="1" smtClean="0"/>
              <a:t>SCPs</a:t>
            </a:r>
            <a:r>
              <a:rPr lang="cs-CZ" sz="2000" b="1" dirty="0" smtClean="0"/>
              <a:t>)</a:t>
            </a:r>
            <a:r>
              <a:rPr lang="cs-CZ" sz="2000" b="1" dirty="0"/>
              <a:t> </a:t>
            </a:r>
            <a:r>
              <a:rPr lang="cs-CZ" sz="2000" dirty="0" smtClean="0"/>
              <a:t>– </a:t>
            </a:r>
            <a:r>
              <a:rPr lang="cs-CZ" sz="2000" dirty="0" err="1" smtClean="0"/>
              <a:t>migrating</a:t>
            </a:r>
            <a:r>
              <a:rPr lang="cs-CZ" sz="2000" dirty="0" smtClean="0"/>
              <a:t> </a:t>
            </a:r>
            <a:r>
              <a:rPr lang="cs-CZ" sz="2000" dirty="0" err="1" smtClean="0"/>
              <a:t>precursors</a:t>
            </a:r>
            <a:r>
              <a:rPr lang="cs-CZ" sz="2000" dirty="0" smtClean="0"/>
              <a:t> </a:t>
            </a:r>
            <a:r>
              <a:rPr lang="cs-CZ" sz="2000" dirty="0" err="1" smtClean="0"/>
              <a:t>for</a:t>
            </a:r>
            <a:r>
              <a:rPr lang="cs-CZ" sz="2000" dirty="0" smtClean="0"/>
              <a:t> </a:t>
            </a:r>
            <a:r>
              <a:rPr lang="cs-CZ" sz="2000" dirty="0" err="1" smtClean="0"/>
              <a:t>different</a:t>
            </a:r>
            <a:r>
              <a:rPr lang="cs-CZ" sz="2000" dirty="0" smtClean="0"/>
              <a:t> cell </a:t>
            </a:r>
            <a:r>
              <a:rPr lang="cs-CZ" sz="2000" dirty="0" err="1" smtClean="0"/>
              <a:t>types</a:t>
            </a:r>
            <a:endParaRPr lang="cs-CZ" sz="2000" dirty="0" smtClean="0"/>
          </a:p>
        </p:txBody>
      </p:sp>
    </p:spTree>
    <p:extLst>
      <p:ext uri="{BB962C8B-B14F-4D97-AF65-F5344CB8AC3E}">
        <p14:creationId xmlns:p14="http://schemas.microsoft.com/office/powerpoint/2010/main" val="132561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0" grpId="1"/>
      <p:bldP spid="11"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E4081AA-6E54-4060-9D1F-B2F642A13033}"/>
              </a:ext>
            </a:extLst>
          </p:cNvPr>
          <p:cNvSpPr>
            <a:spLocks noGrp="1"/>
          </p:cNvSpPr>
          <p:nvPr>
            <p:ph type="title"/>
          </p:nvPr>
        </p:nvSpPr>
        <p:spPr/>
        <p:txBody>
          <a:bodyPr/>
          <a:lstStyle/>
          <a:p>
            <a:r>
              <a:rPr lang="cs-CZ" dirty="0" err="1" smtClean="0"/>
              <a:t>Epidermal</a:t>
            </a:r>
            <a:r>
              <a:rPr lang="cs-CZ" dirty="0" smtClean="0"/>
              <a:t> </a:t>
            </a:r>
            <a:r>
              <a:rPr lang="cs-CZ" dirty="0" err="1" smtClean="0"/>
              <a:t>layers</a:t>
            </a:r>
            <a:endParaRPr lang="en-US" dirty="0"/>
          </a:p>
        </p:txBody>
      </p:sp>
      <p:sp>
        <p:nvSpPr>
          <p:cNvPr id="5" name="Zástupný symbol pro číslo snímku 4">
            <a:extLst>
              <a:ext uri="{FF2B5EF4-FFF2-40B4-BE49-F238E27FC236}">
                <a16:creationId xmlns:a16="http://schemas.microsoft.com/office/drawing/2014/main" id="{CB038114-DDF1-4B8B-AF32-038601A0E5E4}"/>
              </a:ext>
            </a:extLst>
          </p:cNvPr>
          <p:cNvSpPr>
            <a:spLocks noGrp="1"/>
          </p:cNvSpPr>
          <p:nvPr>
            <p:ph type="sldNum" sz="quarter" idx="12"/>
          </p:nvPr>
        </p:nvSpPr>
        <p:spPr/>
        <p:txBody>
          <a:bodyPr/>
          <a:lstStyle/>
          <a:p>
            <a:fld id="{452BC3EA-E2EC-40AA-BF67-C4C476FA0C99}" type="slidenum">
              <a:rPr lang="cs-CZ" smtClean="0"/>
              <a:t>75</a:t>
            </a:fld>
            <a:endParaRPr lang="cs-CZ"/>
          </a:p>
        </p:txBody>
      </p:sp>
      <p:sp>
        <p:nvSpPr>
          <p:cNvPr id="6" name="Zástupný symbol pro obsah 2">
            <a:extLst>
              <a:ext uri="{FF2B5EF4-FFF2-40B4-BE49-F238E27FC236}">
                <a16:creationId xmlns:a16="http://schemas.microsoft.com/office/drawing/2014/main" id="{E2B35932-2D7C-4C7F-AABB-47767680D464}"/>
              </a:ext>
            </a:extLst>
          </p:cNvPr>
          <p:cNvSpPr txBox="1">
            <a:spLocks/>
          </p:cNvSpPr>
          <p:nvPr/>
        </p:nvSpPr>
        <p:spPr>
          <a:xfrm>
            <a:off x="1097280" y="1833935"/>
            <a:ext cx="5864772" cy="73899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Stratum</a:t>
            </a:r>
            <a:r>
              <a:rPr lang="cs-CZ" sz="1600" b="1" dirty="0"/>
              <a:t> </a:t>
            </a:r>
            <a:r>
              <a:rPr lang="cs-CZ" sz="1600" b="1" dirty="0" err="1"/>
              <a:t>basale</a:t>
            </a:r>
            <a:r>
              <a:rPr lang="cs-CZ" sz="1600" b="1" dirty="0"/>
              <a:t> </a:t>
            </a:r>
            <a:r>
              <a:rPr lang="cs-CZ" sz="1600" dirty="0"/>
              <a:t>– </a:t>
            </a:r>
            <a:r>
              <a:rPr lang="cs-CZ" sz="1600" dirty="0" err="1" smtClean="0"/>
              <a:t>cuboidal</a:t>
            </a:r>
            <a:r>
              <a:rPr lang="cs-CZ" sz="1600" dirty="0" smtClean="0"/>
              <a:t> to </a:t>
            </a:r>
            <a:r>
              <a:rPr lang="cs-CZ" sz="1600" dirty="0" err="1" smtClean="0"/>
              <a:t>cylindrical</a:t>
            </a:r>
            <a:r>
              <a:rPr lang="cs-CZ" sz="1600" dirty="0" smtClean="0"/>
              <a:t> </a:t>
            </a:r>
            <a:r>
              <a:rPr lang="cs-CZ" sz="1600" dirty="0" err="1" smtClean="0"/>
              <a:t>cells</a:t>
            </a:r>
            <a:r>
              <a:rPr lang="cs-CZ" sz="1600" dirty="0" smtClean="0"/>
              <a:t>, stem </a:t>
            </a:r>
            <a:r>
              <a:rPr lang="cs-CZ" sz="1600" dirty="0" err="1" smtClean="0"/>
              <a:t>cells</a:t>
            </a:r>
            <a:r>
              <a:rPr lang="cs-CZ" sz="1600" dirty="0" smtClean="0"/>
              <a:t> and </a:t>
            </a:r>
            <a:r>
              <a:rPr lang="cs-CZ" sz="1600" dirty="0" err="1" smtClean="0"/>
              <a:t>keratinocytes</a:t>
            </a:r>
            <a:r>
              <a:rPr lang="cs-CZ" sz="1600" dirty="0" smtClean="0"/>
              <a:t>, </a:t>
            </a:r>
            <a:r>
              <a:rPr lang="cs-CZ" sz="1600" dirty="0" err="1" smtClean="0"/>
              <a:t>melanocytes</a:t>
            </a:r>
            <a:r>
              <a:rPr lang="cs-CZ" sz="1600" dirty="0" smtClean="0"/>
              <a:t>, </a:t>
            </a:r>
            <a:r>
              <a:rPr lang="cs-CZ" sz="1600" dirty="0" err="1" smtClean="0"/>
              <a:t>proliferating</a:t>
            </a:r>
            <a:r>
              <a:rPr lang="cs-CZ" sz="1600" dirty="0" smtClean="0"/>
              <a:t> cell </a:t>
            </a:r>
            <a:r>
              <a:rPr lang="cs-CZ" sz="1600" dirty="0" err="1" smtClean="0"/>
              <a:t>layer</a:t>
            </a:r>
            <a:r>
              <a:rPr lang="cs-CZ" sz="1600" dirty="0" smtClean="0"/>
              <a:t> </a:t>
            </a:r>
            <a:r>
              <a:rPr lang="cs-CZ" sz="1600" dirty="0"/>
              <a:t>-  </a:t>
            </a:r>
            <a:r>
              <a:rPr lang="cs-CZ" sz="1600" dirty="0" err="1" smtClean="0"/>
              <a:t>regeneration</a:t>
            </a:r>
            <a:r>
              <a:rPr lang="cs-CZ" sz="1600" dirty="0" smtClean="0"/>
              <a:t> </a:t>
            </a:r>
            <a:r>
              <a:rPr lang="cs-CZ" sz="1600" dirty="0" err="1" smtClean="0"/>
              <a:t>of</a:t>
            </a:r>
            <a:r>
              <a:rPr lang="cs-CZ" sz="1600" dirty="0" smtClean="0"/>
              <a:t> epidermis</a:t>
            </a:r>
            <a:endParaRPr lang="cs-CZ" sz="1600" dirty="0"/>
          </a:p>
        </p:txBody>
      </p:sp>
      <p:sp>
        <p:nvSpPr>
          <p:cNvPr id="9" name="Zástupný symbol pro obsah 2">
            <a:extLst>
              <a:ext uri="{FF2B5EF4-FFF2-40B4-BE49-F238E27FC236}">
                <a16:creationId xmlns:a16="http://schemas.microsoft.com/office/drawing/2014/main" id="{73EBF5E0-88E7-4FFF-8B57-50522087420D}"/>
              </a:ext>
            </a:extLst>
          </p:cNvPr>
          <p:cNvSpPr txBox="1">
            <a:spLocks/>
          </p:cNvSpPr>
          <p:nvPr/>
        </p:nvSpPr>
        <p:spPr>
          <a:xfrm>
            <a:off x="1097277" y="4487314"/>
            <a:ext cx="5612527" cy="51786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Stratum</a:t>
            </a:r>
            <a:r>
              <a:rPr lang="cs-CZ" sz="1600" b="1" dirty="0"/>
              <a:t> </a:t>
            </a:r>
            <a:r>
              <a:rPr lang="cs-CZ" sz="1600" b="1" dirty="0" err="1"/>
              <a:t>lucidum</a:t>
            </a:r>
            <a:r>
              <a:rPr lang="cs-CZ" sz="1600" b="1" dirty="0"/>
              <a:t> </a:t>
            </a:r>
            <a:r>
              <a:rPr lang="cs-CZ" sz="1600" dirty="0"/>
              <a:t>– </a:t>
            </a:r>
            <a:r>
              <a:rPr lang="cs-CZ" sz="1600" dirty="0" err="1" smtClean="0"/>
              <a:t>tightly</a:t>
            </a:r>
            <a:r>
              <a:rPr lang="cs-CZ" sz="1600" dirty="0" smtClean="0"/>
              <a:t> </a:t>
            </a:r>
            <a:r>
              <a:rPr lang="cs-CZ" sz="1600" dirty="0" err="1" smtClean="0"/>
              <a:t>connected</a:t>
            </a:r>
            <a:r>
              <a:rPr lang="cs-CZ" sz="1600" dirty="0" smtClean="0"/>
              <a:t> </a:t>
            </a:r>
            <a:r>
              <a:rPr lang="cs-CZ" sz="1600" dirty="0" err="1" smtClean="0"/>
              <a:t>keratinocytes</a:t>
            </a:r>
            <a:r>
              <a:rPr lang="cs-CZ" sz="1600" dirty="0" smtClean="0"/>
              <a:t> </a:t>
            </a:r>
            <a:r>
              <a:rPr lang="cs-CZ" sz="1600" dirty="0" err="1" smtClean="0"/>
              <a:t>without</a:t>
            </a:r>
            <a:r>
              <a:rPr lang="cs-CZ" sz="1600" dirty="0" smtClean="0"/>
              <a:t> </a:t>
            </a:r>
            <a:r>
              <a:rPr lang="cs-CZ" sz="1600" dirty="0" err="1" smtClean="0"/>
              <a:t>nuclei</a:t>
            </a:r>
            <a:r>
              <a:rPr lang="cs-CZ" sz="1600" dirty="0" smtClean="0"/>
              <a:t> and </a:t>
            </a:r>
            <a:r>
              <a:rPr lang="cs-CZ" sz="1600" dirty="0" err="1" smtClean="0"/>
              <a:t>organeles</a:t>
            </a:r>
            <a:endParaRPr lang="cs-CZ" sz="1600" dirty="0"/>
          </a:p>
        </p:txBody>
      </p:sp>
      <p:sp>
        <p:nvSpPr>
          <p:cNvPr id="10" name="Zástupný symbol pro obsah 2">
            <a:extLst>
              <a:ext uri="{FF2B5EF4-FFF2-40B4-BE49-F238E27FC236}">
                <a16:creationId xmlns:a16="http://schemas.microsoft.com/office/drawing/2014/main" id="{60CCD9E9-80EA-4639-9A6F-1D39FD733B19}"/>
              </a:ext>
            </a:extLst>
          </p:cNvPr>
          <p:cNvSpPr txBox="1">
            <a:spLocks/>
          </p:cNvSpPr>
          <p:nvPr/>
        </p:nvSpPr>
        <p:spPr>
          <a:xfrm>
            <a:off x="1097276" y="3576902"/>
            <a:ext cx="6211618" cy="50466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Stratum</a:t>
            </a:r>
            <a:r>
              <a:rPr lang="cs-CZ" sz="1600" b="1" dirty="0"/>
              <a:t> </a:t>
            </a:r>
            <a:r>
              <a:rPr lang="cs-CZ" sz="1600" b="1" dirty="0" err="1"/>
              <a:t>granulosum</a:t>
            </a:r>
            <a:r>
              <a:rPr lang="cs-CZ" sz="1600" b="1" dirty="0"/>
              <a:t> </a:t>
            </a:r>
            <a:r>
              <a:rPr lang="cs-CZ" sz="1600" dirty="0"/>
              <a:t>– </a:t>
            </a:r>
            <a:r>
              <a:rPr lang="cs-CZ" sz="1600" dirty="0" err="1" smtClean="0"/>
              <a:t>multiple</a:t>
            </a:r>
            <a:r>
              <a:rPr lang="cs-CZ" sz="1600" dirty="0" smtClean="0"/>
              <a:t> </a:t>
            </a:r>
            <a:r>
              <a:rPr lang="cs-CZ" sz="1600" dirty="0" err="1" smtClean="0"/>
              <a:t>layers</a:t>
            </a:r>
            <a:r>
              <a:rPr lang="cs-CZ" sz="1600" dirty="0" smtClean="0"/>
              <a:t> </a:t>
            </a:r>
            <a:r>
              <a:rPr lang="cs-CZ" sz="1600" dirty="0" err="1" smtClean="0"/>
              <a:t>of</a:t>
            </a:r>
            <a:r>
              <a:rPr lang="cs-CZ" sz="1600" dirty="0" smtClean="0"/>
              <a:t> </a:t>
            </a:r>
            <a:r>
              <a:rPr lang="cs-CZ" sz="1600" dirty="0" err="1" smtClean="0"/>
              <a:t>flat</a:t>
            </a:r>
            <a:r>
              <a:rPr lang="cs-CZ" sz="1600" dirty="0" smtClean="0"/>
              <a:t> </a:t>
            </a:r>
            <a:r>
              <a:rPr lang="cs-CZ" sz="1600" dirty="0" err="1" smtClean="0"/>
              <a:t>keratinocytes</a:t>
            </a:r>
            <a:r>
              <a:rPr lang="cs-CZ" sz="1600" dirty="0" smtClean="0"/>
              <a:t>, </a:t>
            </a:r>
            <a:r>
              <a:rPr lang="cs-CZ" sz="1600" dirty="0" err="1" smtClean="0"/>
              <a:t>contain</a:t>
            </a:r>
            <a:r>
              <a:rPr lang="cs-CZ" sz="1600" dirty="0" smtClean="0"/>
              <a:t> </a:t>
            </a:r>
            <a:r>
              <a:rPr lang="cs-CZ" sz="1600" dirty="0" err="1" smtClean="0"/>
              <a:t>keratohylian</a:t>
            </a:r>
            <a:r>
              <a:rPr lang="cs-CZ" sz="1600" dirty="0" smtClean="0"/>
              <a:t> </a:t>
            </a:r>
            <a:r>
              <a:rPr lang="cs-CZ" sz="1600" dirty="0" err="1" smtClean="0"/>
              <a:t>granules</a:t>
            </a:r>
            <a:endParaRPr lang="cs-CZ" sz="1600" dirty="0"/>
          </a:p>
        </p:txBody>
      </p:sp>
      <p:sp>
        <p:nvSpPr>
          <p:cNvPr id="11" name="Zástupný symbol pro obsah 2">
            <a:extLst>
              <a:ext uri="{FF2B5EF4-FFF2-40B4-BE49-F238E27FC236}">
                <a16:creationId xmlns:a16="http://schemas.microsoft.com/office/drawing/2014/main" id="{98F7858C-75DD-4FBD-BC0B-7BFD70251733}"/>
              </a:ext>
            </a:extLst>
          </p:cNvPr>
          <p:cNvSpPr txBox="1">
            <a:spLocks/>
          </p:cNvSpPr>
          <p:nvPr/>
        </p:nvSpPr>
        <p:spPr>
          <a:xfrm>
            <a:off x="1097275" y="2899907"/>
            <a:ext cx="6211619" cy="67699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Stratum</a:t>
            </a:r>
            <a:r>
              <a:rPr lang="cs-CZ" sz="1600" b="1" dirty="0"/>
              <a:t> </a:t>
            </a:r>
            <a:r>
              <a:rPr lang="cs-CZ" sz="1600" b="1" dirty="0" err="1"/>
              <a:t>spinosum</a:t>
            </a:r>
            <a:r>
              <a:rPr lang="cs-CZ" sz="1600" b="1" dirty="0"/>
              <a:t> </a:t>
            </a:r>
            <a:r>
              <a:rPr lang="cs-CZ" sz="1600" dirty="0"/>
              <a:t>– </a:t>
            </a:r>
            <a:r>
              <a:rPr lang="cs-CZ" sz="1600" dirty="0" err="1" smtClean="0"/>
              <a:t>the</a:t>
            </a:r>
            <a:r>
              <a:rPr lang="cs-CZ" sz="1600" dirty="0" smtClean="0"/>
              <a:t> </a:t>
            </a:r>
            <a:r>
              <a:rPr lang="cs-CZ" sz="1600" dirty="0" err="1" smtClean="0"/>
              <a:t>thickest</a:t>
            </a:r>
            <a:r>
              <a:rPr lang="cs-CZ" sz="1600" dirty="0" smtClean="0"/>
              <a:t> </a:t>
            </a:r>
            <a:r>
              <a:rPr lang="cs-CZ" sz="1600" dirty="0" err="1" smtClean="0"/>
              <a:t>layer</a:t>
            </a:r>
            <a:r>
              <a:rPr lang="cs-CZ" sz="1600" dirty="0" smtClean="0"/>
              <a:t> </a:t>
            </a:r>
            <a:r>
              <a:rPr lang="cs-CZ" sz="1600" dirty="0" err="1" smtClean="0"/>
              <a:t>formed</a:t>
            </a:r>
            <a:r>
              <a:rPr lang="cs-CZ" sz="1600" dirty="0" smtClean="0"/>
              <a:t> </a:t>
            </a:r>
            <a:r>
              <a:rPr lang="cs-CZ" sz="1600" dirty="0" err="1" smtClean="0"/>
              <a:t>of</a:t>
            </a:r>
            <a:r>
              <a:rPr lang="cs-CZ" sz="1600" dirty="0" smtClean="0"/>
              <a:t> </a:t>
            </a:r>
            <a:r>
              <a:rPr lang="cs-CZ" sz="1600" dirty="0" err="1" smtClean="0"/>
              <a:t>kerytinocytes</a:t>
            </a:r>
            <a:r>
              <a:rPr lang="cs-CZ" sz="1600" dirty="0" smtClean="0"/>
              <a:t>, in </a:t>
            </a:r>
            <a:r>
              <a:rPr lang="cs-CZ" sz="1600" dirty="0" err="1" smtClean="0"/>
              <a:t>deeper</a:t>
            </a:r>
            <a:r>
              <a:rPr lang="cs-CZ" sz="1600" dirty="0" smtClean="0"/>
              <a:t> </a:t>
            </a:r>
            <a:r>
              <a:rPr lang="cs-CZ" sz="1600" dirty="0" err="1" smtClean="0"/>
              <a:t>layers</a:t>
            </a:r>
            <a:r>
              <a:rPr lang="cs-CZ" sz="1600" dirty="0" smtClean="0"/>
              <a:t> </a:t>
            </a:r>
            <a:r>
              <a:rPr lang="cs-CZ" sz="1600" dirty="0" err="1" smtClean="0"/>
              <a:t>proliferating</a:t>
            </a:r>
            <a:r>
              <a:rPr lang="cs-CZ" sz="1600" dirty="0" smtClean="0"/>
              <a:t> </a:t>
            </a:r>
            <a:r>
              <a:rPr lang="cs-CZ" sz="1600" dirty="0" err="1" smtClean="0"/>
              <a:t>cells</a:t>
            </a:r>
            <a:r>
              <a:rPr lang="cs-CZ" sz="1600" dirty="0" smtClean="0"/>
              <a:t>, </a:t>
            </a:r>
            <a:r>
              <a:rPr lang="cs-CZ" sz="1600" dirty="0" err="1" smtClean="0"/>
              <a:t>cells</a:t>
            </a:r>
            <a:r>
              <a:rPr lang="cs-CZ" sz="1600" dirty="0" smtClean="0"/>
              <a:t> </a:t>
            </a:r>
            <a:r>
              <a:rPr lang="cs-CZ" sz="1600" dirty="0" err="1" smtClean="0"/>
              <a:t>produce</a:t>
            </a:r>
            <a:r>
              <a:rPr lang="cs-CZ" sz="1600" dirty="0" smtClean="0"/>
              <a:t> keratin </a:t>
            </a:r>
            <a:r>
              <a:rPr lang="cs-CZ" sz="1600" dirty="0" err="1" smtClean="0"/>
              <a:t>fibers</a:t>
            </a:r>
            <a:r>
              <a:rPr lang="cs-CZ" sz="1600" dirty="0" smtClean="0"/>
              <a:t> and </a:t>
            </a:r>
            <a:r>
              <a:rPr lang="cs-CZ" sz="1600" dirty="0" err="1" smtClean="0"/>
              <a:t>flatten</a:t>
            </a:r>
            <a:endParaRPr lang="cs-CZ" sz="1600" dirty="0"/>
          </a:p>
        </p:txBody>
      </p:sp>
      <p:sp>
        <p:nvSpPr>
          <p:cNvPr id="13" name="Zástupný symbol pro obsah 2">
            <a:extLst>
              <a:ext uri="{FF2B5EF4-FFF2-40B4-BE49-F238E27FC236}">
                <a16:creationId xmlns:a16="http://schemas.microsoft.com/office/drawing/2014/main" id="{32063E1D-976C-4C4B-8071-164DB66E1AEA}"/>
              </a:ext>
            </a:extLst>
          </p:cNvPr>
          <p:cNvSpPr txBox="1">
            <a:spLocks/>
          </p:cNvSpPr>
          <p:nvPr/>
        </p:nvSpPr>
        <p:spPr>
          <a:xfrm>
            <a:off x="1097278" y="5377452"/>
            <a:ext cx="5864774" cy="70803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Stratum</a:t>
            </a:r>
            <a:r>
              <a:rPr lang="cs-CZ" sz="1600" b="1" dirty="0"/>
              <a:t> </a:t>
            </a:r>
            <a:r>
              <a:rPr lang="cs-CZ" sz="1600" b="1" dirty="0" err="1"/>
              <a:t>corneum</a:t>
            </a:r>
            <a:r>
              <a:rPr lang="cs-CZ" sz="1600" b="1" dirty="0"/>
              <a:t> </a:t>
            </a:r>
            <a:r>
              <a:rPr lang="cs-CZ" sz="1600" dirty="0"/>
              <a:t>– </a:t>
            </a:r>
            <a:r>
              <a:rPr lang="cs-CZ" sz="1600" dirty="0" err="1" smtClean="0"/>
              <a:t>multiple</a:t>
            </a:r>
            <a:r>
              <a:rPr lang="cs-CZ" sz="1600" dirty="0" smtClean="0"/>
              <a:t> </a:t>
            </a:r>
            <a:r>
              <a:rPr lang="cs-CZ" sz="1600" dirty="0" err="1" smtClean="0"/>
              <a:t>layers</a:t>
            </a:r>
            <a:r>
              <a:rPr lang="cs-CZ" sz="1600" dirty="0" smtClean="0"/>
              <a:t> </a:t>
            </a:r>
            <a:r>
              <a:rPr lang="cs-CZ" sz="1600" dirty="0" err="1" smtClean="0"/>
              <a:t>of</a:t>
            </a:r>
            <a:r>
              <a:rPr lang="cs-CZ" sz="1600" dirty="0" smtClean="0"/>
              <a:t> </a:t>
            </a:r>
            <a:r>
              <a:rPr lang="cs-CZ" sz="1600" dirty="0" err="1" smtClean="0"/>
              <a:t>dead</a:t>
            </a:r>
            <a:r>
              <a:rPr lang="cs-CZ" sz="1600" dirty="0" smtClean="0"/>
              <a:t> </a:t>
            </a:r>
            <a:r>
              <a:rPr lang="cs-CZ" sz="1600" dirty="0" err="1" smtClean="0"/>
              <a:t>keratinizing</a:t>
            </a:r>
            <a:r>
              <a:rPr lang="cs-CZ" sz="1600" dirty="0" smtClean="0"/>
              <a:t> </a:t>
            </a:r>
            <a:r>
              <a:rPr lang="cs-CZ" sz="1600" dirty="0" err="1" smtClean="0"/>
              <a:t>cells</a:t>
            </a:r>
            <a:r>
              <a:rPr lang="cs-CZ" sz="1600" dirty="0" smtClean="0"/>
              <a:t>, </a:t>
            </a:r>
            <a:r>
              <a:rPr lang="cs-CZ" sz="1600" dirty="0" err="1" smtClean="0"/>
              <a:t>formation</a:t>
            </a:r>
            <a:r>
              <a:rPr lang="cs-CZ" sz="1600" dirty="0" smtClean="0"/>
              <a:t> </a:t>
            </a:r>
            <a:r>
              <a:rPr lang="cs-CZ" sz="1600" dirty="0" err="1" smtClean="0"/>
              <a:t>of</a:t>
            </a:r>
            <a:r>
              <a:rPr lang="cs-CZ" sz="1600" dirty="0" smtClean="0"/>
              <a:t> </a:t>
            </a:r>
            <a:r>
              <a:rPr lang="cs-CZ" sz="1600" dirty="0" err="1" smtClean="0"/>
              <a:t>durable</a:t>
            </a:r>
            <a:r>
              <a:rPr lang="cs-CZ" sz="1600" dirty="0" smtClean="0"/>
              <a:t> and </a:t>
            </a:r>
            <a:r>
              <a:rPr lang="cs-CZ" sz="1600" dirty="0" err="1" smtClean="0"/>
              <a:t>strong</a:t>
            </a:r>
            <a:r>
              <a:rPr lang="cs-CZ" sz="1600" dirty="0" smtClean="0"/>
              <a:t> </a:t>
            </a:r>
            <a:r>
              <a:rPr lang="cs-CZ" sz="1600" dirty="0" err="1" smtClean="0"/>
              <a:t>surface</a:t>
            </a:r>
            <a:endParaRPr lang="cs-CZ" sz="1600" dirty="0"/>
          </a:p>
        </p:txBody>
      </p:sp>
      <p:grpSp>
        <p:nvGrpSpPr>
          <p:cNvPr id="21" name="Skupina 20">
            <a:extLst>
              <a:ext uri="{FF2B5EF4-FFF2-40B4-BE49-F238E27FC236}">
                <a16:creationId xmlns:a16="http://schemas.microsoft.com/office/drawing/2014/main" id="{3DB911B8-DCA3-44C7-9201-2B667B7EE966}"/>
              </a:ext>
            </a:extLst>
          </p:cNvPr>
          <p:cNvGrpSpPr/>
          <p:nvPr/>
        </p:nvGrpSpPr>
        <p:grpSpPr>
          <a:xfrm>
            <a:off x="7495739" y="1833935"/>
            <a:ext cx="3760197" cy="4061378"/>
            <a:chOff x="7495739" y="1833935"/>
            <a:chExt cx="3760197" cy="4061378"/>
          </a:xfrm>
        </p:grpSpPr>
        <p:pic>
          <p:nvPicPr>
            <p:cNvPr id="8" name="Obrázek 7">
              <a:extLst>
                <a:ext uri="{FF2B5EF4-FFF2-40B4-BE49-F238E27FC236}">
                  <a16:creationId xmlns:a16="http://schemas.microsoft.com/office/drawing/2014/main" id="{FDA10254-1950-45A2-A176-402646BC6C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5739" y="1833935"/>
              <a:ext cx="3760197" cy="4061378"/>
            </a:xfrm>
            <a:prstGeom prst="rect">
              <a:avLst/>
            </a:prstGeom>
          </p:spPr>
        </p:pic>
        <p:sp>
          <p:nvSpPr>
            <p:cNvPr id="17" name="TextovéPole 16">
              <a:extLst>
                <a:ext uri="{FF2B5EF4-FFF2-40B4-BE49-F238E27FC236}">
                  <a16:creationId xmlns:a16="http://schemas.microsoft.com/office/drawing/2014/main" id="{7B3433DC-056F-4029-A2CB-2BB8AFF51FFD}"/>
                </a:ext>
              </a:extLst>
            </p:cNvPr>
            <p:cNvSpPr txBox="1"/>
            <p:nvPr/>
          </p:nvSpPr>
          <p:spPr>
            <a:xfrm>
              <a:off x="10233052" y="3849780"/>
              <a:ext cx="979429" cy="261610"/>
            </a:xfrm>
            <a:prstGeom prst="rect">
              <a:avLst/>
            </a:prstGeom>
            <a:solidFill>
              <a:schemeClr val="bg1"/>
            </a:solidFill>
          </p:spPr>
          <p:txBody>
            <a:bodyPr wrap="square" rtlCol="0">
              <a:spAutoFit/>
            </a:bodyPr>
            <a:lstStyle/>
            <a:p>
              <a:endParaRPr lang="en-US" sz="1100" dirty="0"/>
            </a:p>
          </p:txBody>
        </p:sp>
        <p:sp>
          <p:nvSpPr>
            <p:cNvPr id="20" name="TextovéPole 19">
              <a:extLst>
                <a:ext uri="{FF2B5EF4-FFF2-40B4-BE49-F238E27FC236}">
                  <a16:creationId xmlns:a16="http://schemas.microsoft.com/office/drawing/2014/main" id="{E1E01996-661A-43DD-8CEC-08ADBEAD0F2A}"/>
                </a:ext>
              </a:extLst>
            </p:cNvPr>
            <p:cNvSpPr txBox="1"/>
            <p:nvPr/>
          </p:nvSpPr>
          <p:spPr>
            <a:xfrm>
              <a:off x="10189595" y="5128454"/>
              <a:ext cx="979429" cy="600164"/>
            </a:xfrm>
            <a:prstGeom prst="rect">
              <a:avLst/>
            </a:prstGeom>
            <a:solidFill>
              <a:schemeClr val="bg1"/>
            </a:solidFill>
          </p:spPr>
          <p:txBody>
            <a:bodyPr wrap="square" rtlCol="0">
              <a:spAutoFit/>
            </a:bodyPr>
            <a:lstStyle/>
            <a:p>
              <a:endParaRPr lang="cs-CZ" sz="1100" dirty="0"/>
            </a:p>
            <a:p>
              <a:endParaRPr lang="cs-CZ" sz="1100" dirty="0"/>
            </a:p>
            <a:p>
              <a:endParaRPr lang="en-US" sz="1100" dirty="0"/>
            </a:p>
          </p:txBody>
        </p:sp>
      </p:grpSp>
    </p:spTree>
    <p:extLst>
      <p:ext uri="{BB962C8B-B14F-4D97-AF65-F5344CB8AC3E}">
        <p14:creationId xmlns:p14="http://schemas.microsoft.com/office/powerpoint/2010/main" val="390947587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DF7E571-8670-4792-9986-E502EC6C0656}"/>
              </a:ext>
            </a:extLst>
          </p:cNvPr>
          <p:cNvSpPr>
            <a:spLocks noGrp="1"/>
          </p:cNvSpPr>
          <p:nvPr>
            <p:ph type="title"/>
          </p:nvPr>
        </p:nvSpPr>
        <p:spPr/>
        <p:txBody>
          <a:bodyPr/>
          <a:lstStyle/>
          <a:p>
            <a:r>
              <a:rPr lang="cs-CZ" dirty="0" smtClean="0"/>
              <a:t>Dermis </a:t>
            </a:r>
            <a:r>
              <a:rPr lang="cs-CZ" dirty="0" err="1" smtClean="0"/>
              <a:t>development</a:t>
            </a:r>
            <a:endParaRPr lang="en-US" dirty="0"/>
          </a:p>
        </p:txBody>
      </p:sp>
      <p:sp>
        <p:nvSpPr>
          <p:cNvPr id="5" name="Zástupný symbol pro číslo snímku 4">
            <a:extLst>
              <a:ext uri="{FF2B5EF4-FFF2-40B4-BE49-F238E27FC236}">
                <a16:creationId xmlns:a16="http://schemas.microsoft.com/office/drawing/2014/main" id="{81283A0C-8189-4035-B79F-DEEBF7DE431D}"/>
              </a:ext>
            </a:extLst>
          </p:cNvPr>
          <p:cNvSpPr>
            <a:spLocks noGrp="1"/>
          </p:cNvSpPr>
          <p:nvPr>
            <p:ph type="sldNum" sz="quarter" idx="12"/>
          </p:nvPr>
        </p:nvSpPr>
        <p:spPr/>
        <p:txBody>
          <a:bodyPr/>
          <a:lstStyle/>
          <a:p>
            <a:fld id="{452BC3EA-E2EC-40AA-BF67-C4C476FA0C99}" type="slidenum">
              <a:rPr lang="cs-CZ" smtClean="0"/>
              <a:t>76</a:t>
            </a:fld>
            <a:endParaRPr lang="cs-CZ"/>
          </a:p>
        </p:txBody>
      </p:sp>
      <p:sp>
        <p:nvSpPr>
          <p:cNvPr id="6" name="Zástupný symbol pro obsah 2"/>
          <p:cNvSpPr txBox="1">
            <a:spLocks/>
          </p:cNvSpPr>
          <p:nvPr/>
        </p:nvSpPr>
        <p:spPr>
          <a:xfrm>
            <a:off x="1097280" y="1833213"/>
            <a:ext cx="4597351" cy="35676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a:t>dermis – </a:t>
            </a:r>
            <a:r>
              <a:rPr lang="cs-CZ" sz="1600" dirty="0" err="1" smtClean="0"/>
              <a:t>layer</a:t>
            </a:r>
            <a:r>
              <a:rPr lang="cs-CZ" sz="1600" dirty="0" smtClean="0"/>
              <a:t> </a:t>
            </a:r>
            <a:r>
              <a:rPr lang="cs-CZ" sz="1600" dirty="0" err="1" smtClean="0"/>
              <a:t>underlying</a:t>
            </a:r>
            <a:r>
              <a:rPr lang="cs-CZ" sz="1600" dirty="0" smtClean="0"/>
              <a:t> </a:t>
            </a:r>
            <a:r>
              <a:rPr lang="cs-CZ" sz="1600" dirty="0" err="1" smtClean="0"/>
              <a:t>the</a:t>
            </a:r>
            <a:r>
              <a:rPr lang="cs-CZ" sz="1600" dirty="0" smtClean="0"/>
              <a:t> epidermis</a:t>
            </a:r>
            <a:endParaRPr lang="cs-CZ" sz="1400" dirty="0"/>
          </a:p>
        </p:txBody>
      </p:sp>
      <p:sp>
        <p:nvSpPr>
          <p:cNvPr id="7" name="Zástupný symbol pro obsah 2"/>
          <p:cNvSpPr txBox="1">
            <a:spLocks/>
          </p:cNvSpPr>
          <p:nvPr/>
        </p:nvSpPr>
        <p:spPr>
          <a:xfrm>
            <a:off x="1097280" y="2199234"/>
            <a:ext cx="4597351" cy="122976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smtClean="0"/>
              <a:t>Formed</a:t>
            </a:r>
            <a:r>
              <a:rPr lang="cs-CZ" sz="1600" dirty="0" smtClean="0"/>
              <a:t> </a:t>
            </a:r>
            <a:r>
              <a:rPr lang="cs-CZ" sz="1600" dirty="0" err="1" smtClean="0"/>
              <a:t>from</a:t>
            </a:r>
            <a:r>
              <a:rPr lang="cs-CZ" sz="1600" dirty="0" smtClean="0"/>
              <a:t> </a:t>
            </a:r>
            <a:r>
              <a:rPr lang="cs-CZ" sz="1600" dirty="0" err="1" smtClean="0"/>
              <a:t>different</a:t>
            </a:r>
            <a:r>
              <a:rPr lang="cs-CZ" sz="1600" dirty="0" smtClean="0"/>
              <a:t> </a:t>
            </a:r>
            <a:r>
              <a:rPr lang="cs-CZ" sz="1600" dirty="0" err="1" smtClean="0"/>
              <a:t>sources</a:t>
            </a:r>
            <a:r>
              <a:rPr lang="cs-CZ" sz="1600" dirty="0" smtClean="0"/>
              <a:t>:</a:t>
            </a:r>
            <a:endParaRPr lang="cs-CZ" sz="1600" dirty="0"/>
          </a:p>
          <a:p>
            <a:pPr lvl="1">
              <a:buSzPct val="50000"/>
              <a:buFont typeface="Courier New" panose="02070309020205020404" pitchFamily="49" charset="0"/>
              <a:buChar char="o"/>
            </a:pPr>
            <a:r>
              <a:rPr lang="cs-CZ" sz="1200" b="1" dirty="0" err="1" smtClean="0"/>
              <a:t>paraxial</a:t>
            </a:r>
            <a:r>
              <a:rPr lang="cs-CZ" sz="1200" b="1" dirty="0" smtClean="0"/>
              <a:t> mesoderm </a:t>
            </a:r>
            <a:r>
              <a:rPr lang="cs-CZ" sz="1200" dirty="0"/>
              <a:t>– </a:t>
            </a:r>
            <a:r>
              <a:rPr lang="cs-CZ" sz="1200" dirty="0" err="1" smtClean="0"/>
              <a:t>basis</a:t>
            </a:r>
            <a:r>
              <a:rPr lang="cs-CZ" sz="1200" dirty="0" smtClean="0"/>
              <a:t> </a:t>
            </a:r>
            <a:r>
              <a:rPr lang="cs-CZ" sz="1200" dirty="0" err="1" smtClean="0"/>
              <a:t>for</a:t>
            </a:r>
            <a:r>
              <a:rPr lang="cs-CZ" sz="1200" dirty="0" smtClean="0"/>
              <a:t> </a:t>
            </a:r>
            <a:r>
              <a:rPr lang="cs-CZ" sz="1200" b="1" dirty="0"/>
              <a:t>dermis</a:t>
            </a:r>
            <a:r>
              <a:rPr lang="cs-CZ" sz="1200" dirty="0"/>
              <a:t> </a:t>
            </a:r>
            <a:r>
              <a:rPr lang="cs-CZ" sz="1200" dirty="0" err="1" smtClean="0"/>
              <a:t>formation</a:t>
            </a:r>
            <a:r>
              <a:rPr lang="cs-CZ" sz="1200" dirty="0" smtClean="0"/>
              <a:t> in </a:t>
            </a:r>
            <a:r>
              <a:rPr lang="cs-CZ" sz="1200" b="1" dirty="0" err="1" smtClean="0"/>
              <a:t>trunk</a:t>
            </a:r>
            <a:r>
              <a:rPr lang="cs-CZ" sz="1200" b="1" dirty="0" smtClean="0"/>
              <a:t> </a:t>
            </a:r>
            <a:r>
              <a:rPr lang="cs-CZ" sz="1200" dirty="0" smtClean="0"/>
              <a:t>region</a:t>
            </a:r>
            <a:endParaRPr lang="cs-CZ" sz="1200" dirty="0"/>
          </a:p>
          <a:p>
            <a:pPr lvl="1">
              <a:buSzPct val="50000"/>
              <a:buFont typeface="Courier New" panose="02070309020205020404" pitchFamily="49" charset="0"/>
              <a:buChar char="o"/>
            </a:pPr>
            <a:r>
              <a:rPr lang="cs-CZ" sz="1200" b="1" dirty="0" err="1"/>
              <a:t>s</a:t>
            </a:r>
            <a:r>
              <a:rPr lang="cs-CZ" sz="1200" b="1" dirty="0" err="1" smtClean="0"/>
              <a:t>omatic</a:t>
            </a:r>
            <a:r>
              <a:rPr lang="cs-CZ" sz="1200" b="1" dirty="0" smtClean="0"/>
              <a:t> </a:t>
            </a:r>
            <a:r>
              <a:rPr lang="cs-CZ" sz="1200" b="1" dirty="0" err="1" smtClean="0"/>
              <a:t>lateral</a:t>
            </a:r>
            <a:r>
              <a:rPr lang="cs-CZ" sz="1200" b="1" dirty="0" smtClean="0"/>
              <a:t> plate mesoderm</a:t>
            </a:r>
            <a:r>
              <a:rPr lang="cs-CZ" sz="1200" dirty="0" smtClean="0"/>
              <a:t> </a:t>
            </a:r>
            <a:r>
              <a:rPr lang="cs-CZ" sz="1200" dirty="0"/>
              <a:t>– </a:t>
            </a:r>
            <a:r>
              <a:rPr lang="cs-CZ" sz="1200" dirty="0" err="1" smtClean="0"/>
              <a:t>basis</a:t>
            </a:r>
            <a:r>
              <a:rPr lang="cs-CZ" sz="1200" dirty="0" smtClean="0"/>
              <a:t> </a:t>
            </a:r>
            <a:r>
              <a:rPr lang="cs-CZ" sz="1200" dirty="0" err="1" smtClean="0"/>
              <a:t>for</a:t>
            </a:r>
            <a:r>
              <a:rPr lang="cs-CZ" sz="1200" dirty="0" smtClean="0"/>
              <a:t> </a:t>
            </a:r>
            <a:r>
              <a:rPr lang="cs-CZ" sz="1200" b="1" dirty="0" smtClean="0"/>
              <a:t>dermis</a:t>
            </a:r>
            <a:r>
              <a:rPr lang="cs-CZ" sz="1200" dirty="0" smtClean="0"/>
              <a:t> </a:t>
            </a:r>
            <a:r>
              <a:rPr lang="cs-CZ" sz="1200" dirty="0" err="1" smtClean="0"/>
              <a:t>development</a:t>
            </a:r>
            <a:r>
              <a:rPr lang="cs-CZ" sz="1200" dirty="0" smtClean="0"/>
              <a:t> in </a:t>
            </a:r>
            <a:r>
              <a:rPr lang="cs-CZ" sz="1200" b="1" dirty="0" err="1" smtClean="0"/>
              <a:t>trunk</a:t>
            </a:r>
            <a:r>
              <a:rPr lang="cs-CZ" sz="1200" dirty="0" smtClean="0"/>
              <a:t> and </a:t>
            </a:r>
            <a:r>
              <a:rPr lang="cs-CZ" sz="1200" b="1" dirty="0" err="1" smtClean="0"/>
              <a:t>limbs</a:t>
            </a:r>
            <a:endParaRPr lang="cs-CZ" sz="1200" b="1" dirty="0"/>
          </a:p>
          <a:p>
            <a:pPr lvl="1">
              <a:buSzPct val="50000"/>
              <a:buFont typeface="Courier New" panose="02070309020205020404" pitchFamily="49" charset="0"/>
              <a:buChar char="o"/>
            </a:pPr>
            <a:r>
              <a:rPr lang="cs-CZ" sz="1200" b="1" dirty="0" err="1" smtClean="0"/>
              <a:t>Cranial</a:t>
            </a:r>
            <a:r>
              <a:rPr lang="cs-CZ" sz="1200" b="1" dirty="0" smtClean="0"/>
              <a:t> </a:t>
            </a:r>
            <a:r>
              <a:rPr lang="cs-CZ" sz="1200" b="1" dirty="0" err="1" smtClean="0"/>
              <a:t>neural</a:t>
            </a:r>
            <a:r>
              <a:rPr lang="cs-CZ" sz="1200" b="1" dirty="0" smtClean="0"/>
              <a:t> </a:t>
            </a:r>
            <a:r>
              <a:rPr lang="cs-CZ" sz="1200" b="1" dirty="0" err="1" smtClean="0"/>
              <a:t>crest</a:t>
            </a:r>
            <a:r>
              <a:rPr lang="cs-CZ" sz="1200" b="1" dirty="0" smtClean="0"/>
              <a:t> </a:t>
            </a:r>
            <a:r>
              <a:rPr lang="cs-CZ" sz="1200" dirty="0"/>
              <a:t>– </a:t>
            </a:r>
            <a:r>
              <a:rPr lang="cs-CZ" sz="1200" dirty="0" err="1" smtClean="0"/>
              <a:t>basis</a:t>
            </a:r>
            <a:r>
              <a:rPr lang="cs-CZ" sz="1200" dirty="0" smtClean="0"/>
              <a:t> </a:t>
            </a:r>
            <a:r>
              <a:rPr lang="cs-CZ" sz="1200" dirty="0" err="1" smtClean="0"/>
              <a:t>for</a:t>
            </a:r>
            <a:r>
              <a:rPr lang="cs-CZ" sz="1200" dirty="0" smtClean="0"/>
              <a:t> </a:t>
            </a:r>
            <a:r>
              <a:rPr lang="cs-CZ" sz="1200" b="1" dirty="0" smtClean="0"/>
              <a:t>dermis</a:t>
            </a:r>
            <a:r>
              <a:rPr lang="cs-CZ" sz="1200" dirty="0" smtClean="0"/>
              <a:t> in </a:t>
            </a:r>
            <a:r>
              <a:rPr lang="cs-CZ" sz="1200" b="1" dirty="0" err="1" smtClean="0"/>
              <a:t>head</a:t>
            </a:r>
            <a:r>
              <a:rPr lang="cs-CZ" sz="1200" dirty="0" smtClean="0"/>
              <a:t> region</a:t>
            </a:r>
            <a:endParaRPr lang="cs-CZ" sz="1200" b="1" dirty="0"/>
          </a:p>
        </p:txBody>
      </p:sp>
      <p:sp>
        <p:nvSpPr>
          <p:cNvPr id="11" name="Zástupný symbol pro obsah 2">
            <a:extLst>
              <a:ext uri="{FF2B5EF4-FFF2-40B4-BE49-F238E27FC236}">
                <a16:creationId xmlns:a16="http://schemas.microsoft.com/office/drawing/2014/main" id="{A8006A73-3329-4CCE-AA1E-9492495E8CB6}"/>
              </a:ext>
            </a:extLst>
          </p:cNvPr>
          <p:cNvSpPr txBox="1">
            <a:spLocks/>
          </p:cNvSpPr>
          <p:nvPr/>
        </p:nvSpPr>
        <p:spPr>
          <a:xfrm>
            <a:off x="1097279" y="3517284"/>
            <a:ext cx="4597351" cy="58128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m</a:t>
            </a:r>
            <a:r>
              <a:rPr lang="cs-CZ" sz="1600" b="1" dirty="0" err="1" smtClean="0"/>
              <a:t>esenchymal</a:t>
            </a:r>
            <a:r>
              <a:rPr lang="cs-CZ" sz="1600" b="1" dirty="0" smtClean="0"/>
              <a:t> </a:t>
            </a:r>
            <a:r>
              <a:rPr lang="cs-CZ" sz="1600" b="1" dirty="0" err="1" smtClean="0"/>
              <a:t>cells</a:t>
            </a:r>
            <a:r>
              <a:rPr lang="cs-CZ" sz="1600" b="1" dirty="0" smtClean="0"/>
              <a:t> </a:t>
            </a:r>
            <a:r>
              <a:rPr lang="cs-CZ" sz="1600" dirty="0" err="1" smtClean="0"/>
              <a:t>of</a:t>
            </a:r>
            <a:r>
              <a:rPr lang="cs-CZ" sz="1600" dirty="0" smtClean="0"/>
              <a:t> </a:t>
            </a:r>
            <a:r>
              <a:rPr lang="cs-CZ" sz="1600" dirty="0"/>
              <a:t>dermis </a:t>
            </a:r>
            <a:r>
              <a:rPr lang="cs-CZ" sz="1600" b="1" dirty="0" err="1" smtClean="0"/>
              <a:t>differentiate</a:t>
            </a:r>
            <a:r>
              <a:rPr lang="cs-CZ" sz="1600" dirty="0" smtClean="0"/>
              <a:t> </a:t>
            </a:r>
            <a:r>
              <a:rPr lang="cs-CZ" sz="1600" dirty="0"/>
              <a:t>t</a:t>
            </a:r>
            <a:r>
              <a:rPr lang="cs-CZ" sz="1600" dirty="0" smtClean="0"/>
              <a:t>o </a:t>
            </a:r>
            <a:r>
              <a:rPr lang="cs-CZ" sz="1600" b="1" dirty="0" err="1" smtClean="0"/>
              <a:t>fibroblasts</a:t>
            </a:r>
            <a:r>
              <a:rPr lang="cs-CZ" sz="1600" dirty="0" smtClean="0"/>
              <a:t> (</a:t>
            </a:r>
            <a:r>
              <a:rPr lang="cs-CZ" sz="1600" dirty="0" err="1" smtClean="0"/>
              <a:t>connective</a:t>
            </a:r>
            <a:r>
              <a:rPr lang="cs-CZ" sz="1600" dirty="0" smtClean="0"/>
              <a:t> </a:t>
            </a:r>
            <a:r>
              <a:rPr lang="cs-CZ" sz="1600" dirty="0" err="1" smtClean="0"/>
              <a:t>tissue</a:t>
            </a:r>
            <a:r>
              <a:rPr lang="cs-CZ" sz="1600" dirty="0" smtClean="0"/>
              <a:t> </a:t>
            </a:r>
            <a:r>
              <a:rPr lang="cs-CZ" sz="1600" dirty="0" err="1" smtClean="0"/>
              <a:t>cells</a:t>
            </a:r>
            <a:r>
              <a:rPr lang="cs-CZ" sz="1600" dirty="0" smtClean="0"/>
              <a:t>)</a:t>
            </a:r>
            <a:endParaRPr lang="cs-CZ" sz="1400" dirty="0"/>
          </a:p>
        </p:txBody>
      </p:sp>
      <p:sp>
        <p:nvSpPr>
          <p:cNvPr id="12" name="Zástupný symbol pro obsah 2">
            <a:extLst>
              <a:ext uri="{FF2B5EF4-FFF2-40B4-BE49-F238E27FC236}">
                <a16:creationId xmlns:a16="http://schemas.microsoft.com/office/drawing/2014/main" id="{638363C9-0829-49A0-88D9-5F9210B2D428}"/>
              </a:ext>
            </a:extLst>
          </p:cNvPr>
          <p:cNvSpPr txBox="1">
            <a:spLocks/>
          </p:cNvSpPr>
          <p:nvPr/>
        </p:nvSpPr>
        <p:spPr>
          <a:xfrm>
            <a:off x="1097278" y="4209840"/>
            <a:ext cx="4597351" cy="40747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f</a:t>
            </a:r>
            <a:r>
              <a:rPr lang="cs-CZ" sz="1600" dirty="0" err="1" smtClean="0"/>
              <a:t>ibroblasts</a:t>
            </a:r>
            <a:r>
              <a:rPr lang="cs-CZ" sz="1600" dirty="0" smtClean="0"/>
              <a:t> </a:t>
            </a:r>
            <a:r>
              <a:rPr lang="cs-CZ" sz="1600" dirty="0" err="1" smtClean="0"/>
              <a:t>produce</a:t>
            </a:r>
            <a:r>
              <a:rPr lang="cs-CZ" sz="1600" dirty="0" smtClean="0"/>
              <a:t> </a:t>
            </a:r>
            <a:r>
              <a:rPr lang="cs-CZ" sz="1600" b="1" dirty="0" err="1" smtClean="0"/>
              <a:t>collagen</a:t>
            </a:r>
            <a:r>
              <a:rPr lang="cs-CZ" sz="1600" dirty="0" smtClean="0"/>
              <a:t> and </a:t>
            </a:r>
            <a:r>
              <a:rPr lang="cs-CZ" sz="1600" b="1" dirty="0" err="1" smtClean="0"/>
              <a:t>elastic</a:t>
            </a:r>
            <a:r>
              <a:rPr lang="cs-CZ" sz="1600" b="1" dirty="0" smtClean="0"/>
              <a:t> </a:t>
            </a:r>
            <a:r>
              <a:rPr lang="cs-CZ" sz="1600" b="1" dirty="0" err="1" smtClean="0"/>
              <a:t>fibers</a:t>
            </a:r>
            <a:endParaRPr lang="cs-CZ" sz="1400" b="1" dirty="0"/>
          </a:p>
        </p:txBody>
      </p:sp>
      <p:sp>
        <p:nvSpPr>
          <p:cNvPr id="13" name="Zástupný symbol pro obsah 2">
            <a:extLst>
              <a:ext uri="{FF2B5EF4-FFF2-40B4-BE49-F238E27FC236}">
                <a16:creationId xmlns:a16="http://schemas.microsoft.com/office/drawing/2014/main" id="{88FB3B11-29C0-4C85-B6C6-C6F1724FB539}"/>
              </a:ext>
            </a:extLst>
          </p:cNvPr>
          <p:cNvSpPr txBox="1">
            <a:spLocks/>
          </p:cNvSpPr>
          <p:nvPr/>
        </p:nvSpPr>
        <p:spPr>
          <a:xfrm>
            <a:off x="1097278" y="4675676"/>
            <a:ext cx="4998722" cy="94307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smtClean="0"/>
              <a:t>surface</a:t>
            </a:r>
            <a:r>
              <a:rPr lang="cs-CZ" sz="1600" dirty="0" smtClean="0"/>
              <a:t> </a:t>
            </a:r>
            <a:r>
              <a:rPr lang="cs-CZ" sz="1600" b="1" dirty="0" err="1" smtClean="0"/>
              <a:t>papillary</a:t>
            </a:r>
            <a:r>
              <a:rPr lang="cs-CZ" sz="1600" dirty="0" smtClean="0"/>
              <a:t> </a:t>
            </a:r>
            <a:r>
              <a:rPr lang="cs-CZ" sz="1600" dirty="0" err="1" smtClean="0"/>
              <a:t>layer</a:t>
            </a:r>
            <a:r>
              <a:rPr lang="cs-CZ" sz="1600" dirty="0" smtClean="0"/>
              <a:t> – </a:t>
            </a:r>
            <a:r>
              <a:rPr lang="cs-CZ" sz="1600" b="1" dirty="0" err="1" smtClean="0"/>
              <a:t>loose</a:t>
            </a:r>
            <a:r>
              <a:rPr lang="cs-CZ" sz="1600" dirty="0" smtClean="0"/>
              <a:t> </a:t>
            </a:r>
            <a:r>
              <a:rPr lang="cs-CZ" sz="1600" dirty="0" err="1" smtClean="0"/>
              <a:t>connective</a:t>
            </a:r>
            <a:r>
              <a:rPr lang="cs-CZ" sz="1600" dirty="0" smtClean="0"/>
              <a:t> </a:t>
            </a:r>
            <a:r>
              <a:rPr lang="cs-CZ" sz="1600" dirty="0" err="1" smtClean="0"/>
              <a:t>tissue</a:t>
            </a:r>
            <a:endParaRPr lang="cs-CZ" sz="1600" dirty="0"/>
          </a:p>
          <a:p>
            <a:pPr>
              <a:buSzPct val="50000"/>
              <a:buFont typeface="Courier New" panose="02070309020205020404" pitchFamily="49" charset="0"/>
              <a:buChar char="o"/>
            </a:pPr>
            <a:r>
              <a:rPr lang="cs-CZ" sz="1600" dirty="0" err="1" smtClean="0"/>
              <a:t>underlying</a:t>
            </a:r>
            <a:r>
              <a:rPr lang="cs-CZ" sz="1600" dirty="0" smtClean="0"/>
              <a:t> </a:t>
            </a:r>
            <a:r>
              <a:rPr lang="cs-CZ" sz="1600" b="1" dirty="0" err="1" smtClean="0"/>
              <a:t>reticular</a:t>
            </a:r>
            <a:r>
              <a:rPr lang="cs-CZ" sz="1600" b="1" dirty="0" smtClean="0"/>
              <a:t> </a:t>
            </a:r>
            <a:r>
              <a:rPr lang="cs-CZ" sz="1600" dirty="0" err="1" smtClean="0"/>
              <a:t>layer</a:t>
            </a:r>
            <a:r>
              <a:rPr lang="cs-CZ" sz="1600" dirty="0" smtClean="0"/>
              <a:t> </a:t>
            </a:r>
            <a:r>
              <a:rPr lang="cs-CZ" sz="1600" dirty="0"/>
              <a:t>– </a:t>
            </a:r>
            <a:r>
              <a:rPr lang="cs-CZ" sz="1600" b="1" dirty="0" err="1" smtClean="0"/>
              <a:t>dense</a:t>
            </a:r>
            <a:r>
              <a:rPr lang="cs-CZ" sz="1600" dirty="0" smtClean="0"/>
              <a:t> </a:t>
            </a:r>
            <a:r>
              <a:rPr lang="cs-CZ" sz="1600" dirty="0" err="1" smtClean="0"/>
              <a:t>connective</a:t>
            </a:r>
            <a:r>
              <a:rPr lang="cs-CZ" sz="1600" dirty="0" smtClean="0"/>
              <a:t> </a:t>
            </a:r>
            <a:r>
              <a:rPr lang="cs-CZ" sz="1600" dirty="0" err="1" smtClean="0"/>
              <a:t>tissue</a:t>
            </a:r>
            <a:r>
              <a:rPr lang="cs-CZ" sz="1600" dirty="0" smtClean="0"/>
              <a:t>, </a:t>
            </a:r>
            <a:r>
              <a:rPr lang="cs-CZ" sz="1600" dirty="0" err="1" smtClean="0"/>
              <a:t>large</a:t>
            </a:r>
            <a:r>
              <a:rPr lang="cs-CZ" sz="1600" dirty="0" smtClean="0"/>
              <a:t> </a:t>
            </a:r>
            <a:r>
              <a:rPr lang="cs-CZ" sz="1600" dirty="0" err="1" smtClean="0"/>
              <a:t>amount</a:t>
            </a:r>
            <a:r>
              <a:rPr lang="cs-CZ" sz="1600" dirty="0" smtClean="0"/>
              <a:t> </a:t>
            </a:r>
            <a:r>
              <a:rPr lang="cs-CZ" sz="1600" dirty="0" err="1" smtClean="0"/>
              <a:t>of</a:t>
            </a:r>
            <a:r>
              <a:rPr lang="cs-CZ" sz="1600" dirty="0" smtClean="0"/>
              <a:t> </a:t>
            </a:r>
            <a:r>
              <a:rPr lang="cs-CZ" sz="1600" dirty="0" err="1" smtClean="0"/>
              <a:t>collagen</a:t>
            </a:r>
            <a:r>
              <a:rPr lang="cs-CZ" sz="1600" dirty="0" smtClean="0"/>
              <a:t> and </a:t>
            </a:r>
            <a:r>
              <a:rPr lang="cs-CZ" sz="1600" dirty="0" err="1" smtClean="0"/>
              <a:t>elastic</a:t>
            </a:r>
            <a:r>
              <a:rPr lang="cs-CZ" sz="1600" dirty="0" smtClean="0"/>
              <a:t> </a:t>
            </a:r>
            <a:r>
              <a:rPr lang="cs-CZ" sz="1600" dirty="0" err="1" smtClean="0"/>
              <a:t>fibers</a:t>
            </a:r>
            <a:endParaRPr lang="cs-CZ" sz="1600" dirty="0"/>
          </a:p>
        </p:txBody>
      </p:sp>
      <p:sp>
        <p:nvSpPr>
          <p:cNvPr id="14" name="Zástupný symbol pro obsah 2">
            <a:extLst>
              <a:ext uri="{FF2B5EF4-FFF2-40B4-BE49-F238E27FC236}">
                <a16:creationId xmlns:a16="http://schemas.microsoft.com/office/drawing/2014/main" id="{6B668653-A3F1-4A03-8735-AF43D8207DF7}"/>
              </a:ext>
            </a:extLst>
          </p:cNvPr>
          <p:cNvSpPr txBox="1">
            <a:spLocks/>
          </p:cNvSpPr>
          <p:nvPr/>
        </p:nvSpPr>
        <p:spPr>
          <a:xfrm>
            <a:off x="1097278" y="5807533"/>
            <a:ext cx="5339617" cy="38831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l</a:t>
            </a:r>
            <a:r>
              <a:rPr lang="cs-CZ" sz="1600" dirty="0" err="1" smtClean="0"/>
              <a:t>ocalization</a:t>
            </a:r>
            <a:r>
              <a:rPr lang="cs-CZ" sz="1600" dirty="0" smtClean="0"/>
              <a:t> </a:t>
            </a:r>
            <a:r>
              <a:rPr lang="cs-CZ" sz="1600" dirty="0" err="1" smtClean="0"/>
              <a:t>of</a:t>
            </a:r>
            <a:r>
              <a:rPr lang="cs-CZ" sz="1600" dirty="0" smtClean="0"/>
              <a:t> </a:t>
            </a:r>
            <a:r>
              <a:rPr lang="cs-CZ" sz="1600" b="1" dirty="0" err="1" smtClean="0"/>
              <a:t>nerves</a:t>
            </a:r>
            <a:r>
              <a:rPr lang="cs-CZ" sz="1600" dirty="0" smtClean="0"/>
              <a:t>, </a:t>
            </a:r>
            <a:r>
              <a:rPr lang="cs-CZ" sz="1600" b="1" dirty="0" err="1" smtClean="0"/>
              <a:t>vessels</a:t>
            </a:r>
            <a:r>
              <a:rPr lang="cs-CZ" sz="1600" dirty="0" smtClean="0"/>
              <a:t>, </a:t>
            </a:r>
            <a:r>
              <a:rPr lang="cs-CZ" sz="1600" b="1" dirty="0" err="1" smtClean="0"/>
              <a:t>glands</a:t>
            </a:r>
            <a:r>
              <a:rPr lang="cs-CZ" sz="1600" dirty="0" smtClean="0"/>
              <a:t> and </a:t>
            </a:r>
            <a:r>
              <a:rPr lang="cs-CZ" sz="1600" dirty="0" err="1" smtClean="0"/>
              <a:t>hair</a:t>
            </a:r>
            <a:r>
              <a:rPr lang="cs-CZ" sz="1600" dirty="0" smtClean="0"/>
              <a:t> </a:t>
            </a:r>
            <a:r>
              <a:rPr lang="cs-CZ" sz="1600" b="1" dirty="0" err="1" smtClean="0"/>
              <a:t>follicles</a:t>
            </a:r>
            <a:endParaRPr lang="cs-CZ" sz="1600" b="1" dirty="0"/>
          </a:p>
        </p:txBody>
      </p:sp>
      <p:pic>
        <p:nvPicPr>
          <p:cNvPr id="15" name="Obrázek 14" descr="Obsah obrázku mapa&#10;&#10;Popis byl vytvořen automaticky">
            <a:extLst>
              <a:ext uri="{FF2B5EF4-FFF2-40B4-BE49-F238E27FC236}">
                <a16:creationId xmlns:a16="http://schemas.microsoft.com/office/drawing/2014/main" id="{20B46593-CFC5-43D4-9256-DF4CB3B07FDC}"/>
              </a:ext>
            </a:extLst>
          </p:cNvPr>
          <p:cNvPicPr>
            <a:picLocks noChangeAspect="1"/>
          </p:cNvPicPr>
          <p:nvPr/>
        </p:nvPicPr>
        <p:blipFill rotWithShape="1">
          <a:blip r:embed="rId2">
            <a:extLst>
              <a:ext uri="{28A0092B-C50C-407E-A947-70E740481C1C}">
                <a14:useLocalDpi xmlns:a14="http://schemas.microsoft.com/office/drawing/2010/main" val="0"/>
              </a:ext>
            </a:extLst>
          </a:blip>
          <a:srcRect t="6849"/>
          <a:stretch/>
        </p:blipFill>
        <p:spPr>
          <a:xfrm>
            <a:off x="6583937" y="2011596"/>
            <a:ext cx="5080000" cy="3714712"/>
          </a:xfrm>
          <a:prstGeom prst="rect">
            <a:avLst/>
          </a:prstGeom>
        </p:spPr>
      </p:pic>
    </p:spTree>
    <p:extLst>
      <p:ext uri="{BB962C8B-B14F-4D97-AF65-F5344CB8AC3E}">
        <p14:creationId xmlns:p14="http://schemas.microsoft.com/office/powerpoint/2010/main" val="16382332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Developmental</a:t>
            </a:r>
            <a:r>
              <a:rPr lang="cs-CZ" dirty="0" smtClean="0"/>
              <a:t> </a:t>
            </a:r>
            <a:r>
              <a:rPr lang="cs-CZ" dirty="0" err="1" smtClean="0"/>
              <a:t>defects</a:t>
            </a:r>
            <a:r>
              <a:rPr lang="cs-CZ" dirty="0" smtClean="0"/>
              <a:t> </a:t>
            </a:r>
            <a:r>
              <a:rPr lang="cs-CZ" dirty="0" err="1" smtClean="0"/>
              <a:t>of</a:t>
            </a:r>
            <a:r>
              <a:rPr lang="cs-CZ" dirty="0" smtClean="0"/>
              <a:t> skin</a:t>
            </a:r>
            <a:endParaRPr lang="cs-CZ" dirty="0"/>
          </a:p>
        </p:txBody>
      </p:sp>
      <p:sp>
        <p:nvSpPr>
          <p:cNvPr id="4" name="Zástupný symbol pro zápatí 3"/>
          <p:cNvSpPr>
            <a:spLocks noGrp="1"/>
          </p:cNvSpPr>
          <p:nvPr>
            <p:ph type="ftr" sz="quarter" idx="11"/>
          </p:nvPr>
        </p:nvSpPr>
        <p:spPr/>
        <p:txBody>
          <a:bodyPr/>
          <a:lstStyle/>
          <a:p>
            <a:r>
              <a:rPr lang="cs-CZ" dirty="0"/>
              <a:t>Bi6140 </a:t>
            </a:r>
            <a:r>
              <a:rPr lang="cs-CZ" dirty="0" smtClean="0"/>
              <a:t>Embryology</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77</a:t>
            </a:fld>
            <a:endParaRPr lang="cs-CZ"/>
          </a:p>
        </p:txBody>
      </p:sp>
      <p:sp>
        <p:nvSpPr>
          <p:cNvPr id="6" name="Zástupný symbol pro obsah 2">
            <a:extLst>
              <a:ext uri="{FF2B5EF4-FFF2-40B4-BE49-F238E27FC236}">
                <a16:creationId xmlns:a16="http://schemas.microsoft.com/office/drawing/2014/main" id="{33929B86-903B-4DBD-AC5B-BCD22EF2C184}"/>
              </a:ext>
            </a:extLst>
          </p:cNvPr>
          <p:cNvSpPr txBox="1">
            <a:spLocks/>
          </p:cNvSpPr>
          <p:nvPr/>
        </p:nvSpPr>
        <p:spPr>
          <a:xfrm>
            <a:off x="1097280" y="1832710"/>
            <a:ext cx="4095206" cy="189020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smtClean="0"/>
              <a:t>Congenital</a:t>
            </a:r>
            <a:r>
              <a:rPr lang="cs-CZ" sz="1600" b="1" dirty="0" smtClean="0"/>
              <a:t> skin </a:t>
            </a:r>
            <a:r>
              <a:rPr lang="cs-CZ" sz="1600" b="1" dirty="0" err="1" smtClean="0"/>
              <a:t>aplasia</a:t>
            </a:r>
            <a:r>
              <a:rPr lang="cs-CZ" sz="1600" b="1" dirty="0" smtClean="0"/>
              <a:t> </a:t>
            </a:r>
            <a:r>
              <a:rPr lang="cs-CZ" sz="1600" dirty="0"/>
              <a:t>(</a:t>
            </a:r>
            <a:r>
              <a:rPr lang="cs-CZ" sz="1600" dirty="0" err="1"/>
              <a:t>aplasia</a:t>
            </a:r>
            <a:r>
              <a:rPr lang="cs-CZ" sz="1600" dirty="0"/>
              <a:t> </a:t>
            </a:r>
            <a:r>
              <a:rPr lang="cs-CZ" sz="1600" dirty="0" err="1"/>
              <a:t>cutis</a:t>
            </a:r>
            <a:r>
              <a:rPr lang="cs-CZ" sz="1600" dirty="0"/>
              <a:t> </a:t>
            </a:r>
            <a:r>
              <a:rPr lang="cs-CZ" sz="1600" dirty="0" err="1"/>
              <a:t>congenita</a:t>
            </a:r>
            <a:r>
              <a:rPr lang="cs-CZ" sz="1600" dirty="0"/>
              <a:t>)</a:t>
            </a:r>
          </a:p>
          <a:p>
            <a:pPr lvl="1">
              <a:buSzPct val="50000"/>
              <a:buFont typeface="Courier New" panose="02070309020205020404" pitchFamily="49" charset="0"/>
              <a:buChar char="o"/>
            </a:pPr>
            <a:r>
              <a:rPr lang="cs-CZ" sz="1400" dirty="0" err="1"/>
              <a:t>c</a:t>
            </a:r>
            <a:r>
              <a:rPr lang="cs-CZ" sz="1400" dirty="0" err="1" smtClean="0"/>
              <a:t>ongenitally</a:t>
            </a:r>
            <a:r>
              <a:rPr lang="cs-CZ" sz="1400" dirty="0" smtClean="0"/>
              <a:t> </a:t>
            </a:r>
            <a:r>
              <a:rPr lang="cs-CZ" sz="1400" dirty="0" err="1" smtClean="0"/>
              <a:t>missing</a:t>
            </a:r>
            <a:r>
              <a:rPr lang="cs-CZ" sz="1400" dirty="0" smtClean="0"/>
              <a:t> skin</a:t>
            </a:r>
            <a:endParaRPr lang="cs-CZ" sz="1400" dirty="0"/>
          </a:p>
          <a:p>
            <a:pPr lvl="1">
              <a:buSzPct val="50000"/>
              <a:buFont typeface="Courier New" panose="02070309020205020404" pitchFamily="49" charset="0"/>
              <a:buChar char="o"/>
            </a:pPr>
            <a:r>
              <a:rPr lang="cs-CZ" sz="1400" dirty="0" err="1"/>
              <a:t>l</a:t>
            </a:r>
            <a:r>
              <a:rPr lang="cs-CZ" sz="1400" dirty="0" err="1" smtClean="0"/>
              <a:t>ocal</a:t>
            </a:r>
            <a:r>
              <a:rPr lang="cs-CZ" sz="1400" dirty="0" smtClean="0"/>
              <a:t> </a:t>
            </a:r>
            <a:r>
              <a:rPr lang="cs-CZ" sz="1400" dirty="0" err="1" smtClean="0"/>
              <a:t>or</a:t>
            </a:r>
            <a:r>
              <a:rPr lang="cs-CZ" sz="1400" dirty="0" smtClean="0"/>
              <a:t> </a:t>
            </a:r>
            <a:r>
              <a:rPr lang="cs-CZ" sz="1400" dirty="0" err="1" smtClean="0"/>
              <a:t>the</a:t>
            </a:r>
            <a:r>
              <a:rPr lang="cs-CZ" sz="1400" dirty="0" smtClean="0"/>
              <a:t> </a:t>
            </a:r>
            <a:r>
              <a:rPr lang="cs-CZ" sz="1400" dirty="0" err="1" smtClean="0"/>
              <a:t>whole</a:t>
            </a:r>
            <a:r>
              <a:rPr lang="cs-CZ" sz="1400" dirty="0" smtClean="0"/>
              <a:t> </a:t>
            </a:r>
            <a:r>
              <a:rPr lang="cs-CZ" sz="1400" dirty="0" err="1" smtClean="0"/>
              <a:t>surface</a:t>
            </a:r>
            <a:endParaRPr lang="cs-CZ" sz="1400" dirty="0"/>
          </a:p>
          <a:p>
            <a:pPr lvl="1">
              <a:buSzPct val="50000"/>
              <a:buFont typeface="Courier New" panose="02070309020205020404" pitchFamily="49" charset="0"/>
              <a:buChar char="o"/>
            </a:pPr>
            <a:r>
              <a:rPr lang="cs-CZ" sz="1400" dirty="0" err="1" smtClean="0"/>
              <a:t>The</a:t>
            </a:r>
            <a:r>
              <a:rPr lang="cs-CZ" sz="1400" dirty="0" smtClean="0"/>
              <a:t> most </a:t>
            </a:r>
            <a:r>
              <a:rPr lang="cs-CZ" sz="1400" dirty="0" err="1" smtClean="0"/>
              <a:t>often</a:t>
            </a:r>
            <a:r>
              <a:rPr lang="cs-CZ" sz="1400" dirty="0" smtClean="0"/>
              <a:t> - </a:t>
            </a:r>
            <a:r>
              <a:rPr lang="cs-CZ" sz="1400" dirty="0" err="1" smtClean="0"/>
              <a:t>missing</a:t>
            </a:r>
            <a:r>
              <a:rPr lang="cs-CZ" sz="1400" dirty="0" smtClean="0"/>
              <a:t> skin on </a:t>
            </a:r>
            <a:r>
              <a:rPr lang="cs-CZ" sz="1400" dirty="0" err="1" smtClean="0"/>
              <a:t>head</a:t>
            </a:r>
            <a:endParaRPr lang="cs-CZ" sz="1400" dirty="0"/>
          </a:p>
          <a:p>
            <a:pPr lvl="1">
              <a:buSzPct val="50000"/>
              <a:buFont typeface="Courier New" panose="02070309020205020404" pitchFamily="49" charset="0"/>
              <a:buChar char="o"/>
            </a:pPr>
            <a:r>
              <a:rPr lang="cs-CZ" sz="1400" dirty="0" err="1"/>
              <a:t>p</a:t>
            </a:r>
            <a:r>
              <a:rPr lang="cs-CZ" sz="1400" dirty="0" err="1" smtClean="0"/>
              <a:t>atogenesis</a:t>
            </a:r>
            <a:r>
              <a:rPr lang="cs-CZ" sz="1400" dirty="0" smtClean="0"/>
              <a:t> not </a:t>
            </a:r>
            <a:r>
              <a:rPr lang="cs-CZ" sz="1400" dirty="0" err="1" smtClean="0"/>
              <a:t>clear</a:t>
            </a:r>
            <a:r>
              <a:rPr lang="cs-CZ" sz="1400" dirty="0" smtClean="0"/>
              <a:t> </a:t>
            </a:r>
            <a:r>
              <a:rPr lang="cs-CZ" sz="1400" dirty="0"/>
              <a:t>– </a:t>
            </a:r>
            <a:r>
              <a:rPr lang="cs-CZ" sz="1400" dirty="0" err="1" smtClean="0"/>
              <a:t>caused</a:t>
            </a:r>
            <a:r>
              <a:rPr lang="cs-CZ" sz="1400" dirty="0" smtClean="0"/>
              <a:t> by </a:t>
            </a:r>
            <a:r>
              <a:rPr lang="cs-CZ" sz="1400" dirty="0" err="1" smtClean="0"/>
              <a:t>drug</a:t>
            </a:r>
            <a:r>
              <a:rPr lang="cs-CZ" sz="1400" dirty="0" smtClean="0"/>
              <a:t> use and </a:t>
            </a:r>
            <a:r>
              <a:rPr lang="cs-CZ" sz="1400" dirty="0" err="1" smtClean="0"/>
              <a:t>other</a:t>
            </a:r>
            <a:r>
              <a:rPr lang="cs-CZ" sz="1400" dirty="0" smtClean="0"/>
              <a:t> </a:t>
            </a:r>
            <a:r>
              <a:rPr lang="cs-CZ" sz="1400" dirty="0" err="1" smtClean="0"/>
              <a:t>substances</a:t>
            </a:r>
            <a:r>
              <a:rPr lang="cs-CZ" sz="1400" dirty="0" smtClean="0"/>
              <a:t> </a:t>
            </a:r>
            <a:r>
              <a:rPr lang="cs-CZ" sz="1400" dirty="0" err="1" smtClean="0"/>
              <a:t>during</a:t>
            </a:r>
            <a:r>
              <a:rPr lang="cs-CZ" sz="1400" dirty="0" smtClean="0"/>
              <a:t> </a:t>
            </a:r>
            <a:r>
              <a:rPr lang="cs-CZ" sz="1400" dirty="0" err="1" smtClean="0"/>
              <a:t>pregnancy</a:t>
            </a:r>
            <a:endParaRPr lang="cs-CZ" sz="1400" dirty="0"/>
          </a:p>
          <a:p>
            <a:pPr lvl="1">
              <a:buSzPct val="50000"/>
              <a:buFont typeface="Courier New" panose="02070309020205020404" pitchFamily="49" charset="0"/>
              <a:buChar char="o"/>
            </a:pPr>
            <a:r>
              <a:rPr lang="cs-CZ" sz="1400" dirty="0" err="1"/>
              <a:t>i</a:t>
            </a:r>
            <a:r>
              <a:rPr lang="cs-CZ" sz="1400" dirty="0" err="1" smtClean="0"/>
              <a:t>nsufficient</a:t>
            </a:r>
            <a:r>
              <a:rPr lang="cs-CZ" sz="1400" dirty="0" smtClean="0"/>
              <a:t> </a:t>
            </a:r>
            <a:r>
              <a:rPr lang="cs-CZ" sz="1400" dirty="0" err="1" smtClean="0"/>
              <a:t>closure</a:t>
            </a:r>
            <a:r>
              <a:rPr lang="cs-CZ" sz="1400" dirty="0" smtClean="0"/>
              <a:t> </a:t>
            </a:r>
            <a:r>
              <a:rPr lang="cs-CZ" sz="1400" dirty="0" err="1" smtClean="0"/>
              <a:t>of</a:t>
            </a:r>
            <a:r>
              <a:rPr lang="cs-CZ" sz="1400" dirty="0" smtClean="0"/>
              <a:t> </a:t>
            </a:r>
            <a:r>
              <a:rPr lang="cs-CZ" sz="1400" dirty="0" err="1" smtClean="0"/>
              <a:t>surface</a:t>
            </a:r>
            <a:r>
              <a:rPr lang="cs-CZ" sz="1400" dirty="0" smtClean="0"/>
              <a:t> </a:t>
            </a:r>
            <a:r>
              <a:rPr lang="cs-CZ" sz="1400" dirty="0" err="1" smtClean="0"/>
              <a:t>ectoderm</a:t>
            </a:r>
            <a:endParaRPr lang="cs-CZ" sz="1400" dirty="0"/>
          </a:p>
        </p:txBody>
      </p:sp>
      <p:pic>
        <p:nvPicPr>
          <p:cNvPr id="7" name="Obrázek 6" descr="Obsah obrázku osoba, interiér, zavřít&#10;&#10;Popis byl vytvořen automaticky">
            <a:extLst>
              <a:ext uri="{FF2B5EF4-FFF2-40B4-BE49-F238E27FC236}">
                <a16:creationId xmlns:a16="http://schemas.microsoft.com/office/drawing/2014/main" id="{69380D97-7CDD-4A21-9458-DCCD7690D0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7174" y="1852526"/>
            <a:ext cx="3071815" cy="2303861"/>
          </a:xfrm>
          <a:prstGeom prst="rect">
            <a:avLst/>
          </a:prstGeom>
        </p:spPr>
      </p:pic>
      <p:pic>
        <p:nvPicPr>
          <p:cNvPr id="9" name="Obrázek 8" descr="Obsah obrázku interiér, osoba, patro&#10;&#10;Popis byl vytvořen automaticky">
            <a:extLst>
              <a:ext uri="{FF2B5EF4-FFF2-40B4-BE49-F238E27FC236}">
                <a16:creationId xmlns:a16="http://schemas.microsoft.com/office/drawing/2014/main" id="{8C22CCD8-5304-4D45-943C-782BDAC2F7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9938" y="1870911"/>
            <a:ext cx="3071814" cy="2303861"/>
          </a:xfrm>
          <a:prstGeom prst="rect">
            <a:avLst/>
          </a:prstGeom>
        </p:spPr>
      </p:pic>
      <p:sp>
        <p:nvSpPr>
          <p:cNvPr id="10" name="Zástupný symbol pro obsah 2">
            <a:extLst>
              <a:ext uri="{FF2B5EF4-FFF2-40B4-BE49-F238E27FC236}">
                <a16:creationId xmlns:a16="http://schemas.microsoft.com/office/drawing/2014/main" id="{E1160E3E-4F9D-4F37-8D0E-BDF4EB7E8983}"/>
              </a:ext>
            </a:extLst>
          </p:cNvPr>
          <p:cNvSpPr txBox="1">
            <a:spLocks/>
          </p:cNvSpPr>
          <p:nvPr/>
        </p:nvSpPr>
        <p:spPr>
          <a:xfrm>
            <a:off x="1097280" y="4156387"/>
            <a:ext cx="4095206" cy="167249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smtClean="0"/>
              <a:t>Cephalocele</a:t>
            </a:r>
            <a:endParaRPr lang="cs-CZ" sz="1600" dirty="0"/>
          </a:p>
          <a:p>
            <a:pPr lvl="1">
              <a:buSzPct val="50000"/>
              <a:buFont typeface="Courier New" panose="02070309020205020404" pitchFamily="49" charset="0"/>
              <a:buChar char="o"/>
            </a:pPr>
            <a:r>
              <a:rPr lang="cs-CZ" sz="1400" dirty="0" err="1"/>
              <a:t>p</a:t>
            </a:r>
            <a:r>
              <a:rPr lang="cs-CZ" sz="1400" dirty="0" err="1" smtClean="0"/>
              <a:t>ermeation</a:t>
            </a:r>
            <a:r>
              <a:rPr lang="cs-CZ" sz="1400" dirty="0" smtClean="0"/>
              <a:t> </a:t>
            </a:r>
            <a:r>
              <a:rPr lang="cs-CZ" sz="1400" dirty="0" err="1" smtClean="0"/>
              <a:t>of</a:t>
            </a:r>
            <a:r>
              <a:rPr lang="cs-CZ" sz="1400" dirty="0" smtClean="0"/>
              <a:t> </a:t>
            </a:r>
            <a:r>
              <a:rPr lang="cs-CZ" sz="1400" dirty="0" err="1" smtClean="0"/>
              <a:t>intracranial</a:t>
            </a:r>
            <a:r>
              <a:rPr lang="cs-CZ" sz="1400" dirty="0" smtClean="0"/>
              <a:t> </a:t>
            </a:r>
            <a:r>
              <a:rPr lang="cs-CZ" sz="1400" dirty="0" err="1" smtClean="0"/>
              <a:t>structures</a:t>
            </a:r>
            <a:r>
              <a:rPr lang="cs-CZ" sz="1400" dirty="0" smtClean="0"/>
              <a:t> </a:t>
            </a:r>
            <a:r>
              <a:rPr lang="cs-CZ" sz="1400" dirty="0" err="1" smtClean="0"/>
              <a:t>through</a:t>
            </a:r>
            <a:r>
              <a:rPr lang="cs-CZ" sz="1400" dirty="0" smtClean="0"/>
              <a:t> </a:t>
            </a:r>
            <a:r>
              <a:rPr lang="cs-CZ" sz="1400" dirty="0" err="1" smtClean="0"/>
              <a:t>opening</a:t>
            </a:r>
            <a:r>
              <a:rPr lang="cs-CZ" sz="1400" dirty="0" smtClean="0"/>
              <a:t> in </a:t>
            </a:r>
            <a:r>
              <a:rPr lang="cs-CZ" sz="1400" dirty="0" err="1" smtClean="0"/>
              <a:t>the</a:t>
            </a:r>
            <a:r>
              <a:rPr lang="cs-CZ" sz="1400" dirty="0" smtClean="0"/>
              <a:t> </a:t>
            </a:r>
            <a:r>
              <a:rPr lang="cs-CZ" sz="1400" dirty="0" err="1" smtClean="0"/>
              <a:t>skull</a:t>
            </a:r>
            <a:endParaRPr lang="cs-CZ" sz="1400" dirty="0" smtClean="0"/>
          </a:p>
          <a:p>
            <a:pPr lvl="1">
              <a:buSzPct val="50000"/>
              <a:buFont typeface="Courier New" panose="02070309020205020404" pitchFamily="49" charset="0"/>
              <a:buChar char="o"/>
            </a:pPr>
            <a:r>
              <a:rPr lang="cs-CZ" sz="1400" dirty="0" err="1"/>
              <a:t>c</a:t>
            </a:r>
            <a:r>
              <a:rPr lang="cs-CZ" sz="1400" dirty="0" err="1" smtClean="0"/>
              <a:t>aused</a:t>
            </a:r>
            <a:r>
              <a:rPr lang="cs-CZ" sz="1400" dirty="0" smtClean="0"/>
              <a:t> by </a:t>
            </a:r>
            <a:r>
              <a:rPr lang="cs-CZ" sz="1400" dirty="0" err="1" smtClean="0"/>
              <a:t>insufficient</a:t>
            </a:r>
            <a:r>
              <a:rPr lang="cs-CZ" sz="1400" dirty="0" smtClean="0"/>
              <a:t> </a:t>
            </a:r>
            <a:r>
              <a:rPr lang="cs-CZ" sz="1400" dirty="0" err="1" smtClean="0"/>
              <a:t>separation</a:t>
            </a:r>
            <a:r>
              <a:rPr lang="cs-CZ" sz="1400" dirty="0" smtClean="0"/>
              <a:t> </a:t>
            </a:r>
            <a:r>
              <a:rPr lang="cs-CZ" sz="1400" dirty="0" err="1" smtClean="0"/>
              <a:t>of</a:t>
            </a:r>
            <a:r>
              <a:rPr lang="cs-CZ" sz="1400" dirty="0" smtClean="0"/>
              <a:t> </a:t>
            </a:r>
            <a:r>
              <a:rPr lang="cs-CZ" sz="1400" dirty="0" err="1" smtClean="0"/>
              <a:t>neuroectoderm</a:t>
            </a:r>
            <a:r>
              <a:rPr lang="cs-CZ" sz="1400" dirty="0" smtClean="0"/>
              <a:t> </a:t>
            </a:r>
            <a:r>
              <a:rPr lang="cs-CZ" sz="1400" dirty="0" err="1" smtClean="0"/>
              <a:t>from</a:t>
            </a:r>
            <a:r>
              <a:rPr lang="cs-CZ" sz="1400" dirty="0" smtClean="0"/>
              <a:t> </a:t>
            </a:r>
            <a:r>
              <a:rPr lang="cs-CZ" sz="1400" dirty="0" err="1" smtClean="0"/>
              <a:t>surface</a:t>
            </a:r>
            <a:r>
              <a:rPr lang="cs-CZ" sz="1400" dirty="0" smtClean="0"/>
              <a:t> </a:t>
            </a:r>
            <a:r>
              <a:rPr lang="cs-CZ" sz="1400" dirty="0" err="1" smtClean="0"/>
              <a:t>ectoderm</a:t>
            </a:r>
            <a:endParaRPr lang="cs-CZ" sz="1400" dirty="0" smtClean="0"/>
          </a:p>
          <a:p>
            <a:pPr lvl="1">
              <a:buSzPct val="50000"/>
              <a:buFont typeface="Courier New" panose="02070309020205020404" pitchFamily="49" charset="0"/>
              <a:buChar char="o"/>
            </a:pPr>
            <a:r>
              <a:rPr lang="cs-CZ" sz="1400" dirty="0" err="1"/>
              <a:t>f</a:t>
            </a:r>
            <a:r>
              <a:rPr lang="cs-CZ" sz="1400" dirty="0" err="1" smtClean="0"/>
              <a:t>ormation</a:t>
            </a:r>
            <a:r>
              <a:rPr lang="cs-CZ" sz="1400" dirty="0" smtClean="0"/>
              <a:t> </a:t>
            </a:r>
            <a:r>
              <a:rPr lang="cs-CZ" sz="1400" dirty="0" err="1" smtClean="0"/>
              <a:t>of</a:t>
            </a:r>
            <a:r>
              <a:rPr lang="cs-CZ" sz="1400" dirty="0" smtClean="0"/>
              <a:t> </a:t>
            </a:r>
            <a:r>
              <a:rPr lang="cs-CZ" sz="1400" dirty="0" err="1" smtClean="0"/>
              <a:t>sac</a:t>
            </a:r>
            <a:r>
              <a:rPr lang="cs-CZ" sz="1400" dirty="0" smtClean="0"/>
              <a:t> </a:t>
            </a:r>
            <a:r>
              <a:rPr lang="cs-CZ" sz="1400" dirty="0" err="1" smtClean="0"/>
              <a:t>filled</a:t>
            </a:r>
            <a:r>
              <a:rPr lang="cs-CZ" sz="1400" dirty="0" smtClean="0"/>
              <a:t> </a:t>
            </a:r>
            <a:r>
              <a:rPr lang="cs-CZ" sz="1400" dirty="0" err="1" smtClean="0"/>
              <a:t>with</a:t>
            </a:r>
            <a:r>
              <a:rPr lang="cs-CZ" sz="1400" dirty="0" smtClean="0"/>
              <a:t> </a:t>
            </a:r>
            <a:r>
              <a:rPr lang="cs-CZ" sz="1400" dirty="0" err="1" smtClean="0"/>
              <a:t>neural</a:t>
            </a:r>
            <a:r>
              <a:rPr lang="cs-CZ" sz="1400" dirty="0" smtClean="0"/>
              <a:t> </a:t>
            </a:r>
            <a:r>
              <a:rPr lang="cs-CZ" sz="1400" dirty="0" err="1" smtClean="0"/>
              <a:t>tissue</a:t>
            </a:r>
            <a:r>
              <a:rPr lang="cs-CZ" sz="1400" dirty="0" smtClean="0"/>
              <a:t> </a:t>
            </a:r>
            <a:r>
              <a:rPr lang="cs-CZ" sz="1400" dirty="0" err="1" smtClean="0"/>
              <a:t>covered</a:t>
            </a:r>
            <a:r>
              <a:rPr lang="cs-CZ" sz="1400" dirty="0" smtClean="0"/>
              <a:t> by skin</a:t>
            </a:r>
            <a:endParaRPr lang="cs-CZ" sz="1400" dirty="0"/>
          </a:p>
        </p:txBody>
      </p:sp>
      <p:pic>
        <p:nvPicPr>
          <p:cNvPr id="12" name="Obrázek 11">
            <a:extLst>
              <a:ext uri="{FF2B5EF4-FFF2-40B4-BE49-F238E27FC236}">
                <a16:creationId xmlns:a16="http://schemas.microsoft.com/office/drawing/2014/main" id="{8C6BB70A-9B9B-45F3-B9F1-1E725D78602D}"/>
              </a:ext>
            </a:extLst>
          </p:cNvPr>
          <p:cNvPicPr>
            <a:picLocks noChangeAspect="1"/>
          </p:cNvPicPr>
          <p:nvPr/>
        </p:nvPicPr>
        <p:blipFill rotWithShape="1">
          <a:blip r:embed="rId4">
            <a:extLst>
              <a:ext uri="{28A0092B-C50C-407E-A947-70E740481C1C}">
                <a14:useLocalDpi xmlns:a14="http://schemas.microsoft.com/office/drawing/2010/main" val="0"/>
              </a:ext>
            </a:extLst>
          </a:blip>
          <a:srcRect t="44150"/>
          <a:stretch/>
        </p:blipFill>
        <p:spPr>
          <a:xfrm>
            <a:off x="6138284" y="4573515"/>
            <a:ext cx="4741409" cy="1450757"/>
          </a:xfrm>
          <a:prstGeom prst="rect">
            <a:avLst/>
          </a:prstGeom>
        </p:spPr>
      </p:pic>
    </p:spTree>
    <p:extLst>
      <p:ext uri="{BB962C8B-B14F-4D97-AF65-F5344CB8AC3E}">
        <p14:creationId xmlns:p14="http://schemas.microsoft.com/office/powerpoint/2010/main" val="236277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1269FD-FEDA-4A42-B87B-94D562151D68}"/>
              </a:ext>
            </a:extLst>
          </p:cNvPr>
          <p:cNvSpPr>
            <a:spLocks noGrp="1"/>
          </p:cNvSpPr>
          <p:nvPr>
            <p:ph type="title"/>
          </p:nvPr>
        </p:nvSpPr>
        <p:spPr/>
        <p:txBody>
          <a:bodyPr>
            <a:normAutofit fontScale="90000"/>
          </a:bodyPr>
          <a:lstStyle/>
          <a:p>
            <a:r>
              <a:rPr lang="cs-CZ" dirty="0" err="1" smtClean="0"/>
              <a:t>Origin</a:t>
            </a:r>
            <a:r>
              <a:rPr lang="cs-CZ" dirty="0" smtClean="0"/>
              <a:t> and </a:t>
            </a:r>
            <a:r>
              <a:rPr lang="cs-CZ" dirty="0" err="1" smtClean="0"/>
              <a:t>development</a:t>
            </a:r>
            <a:r>
              <a:rPr lang="cs-CZ" dirty="0" smtClean="0"/>
              <a:t> </a:t>
            </a:r>
            <a:r>
              <a:rPr lang="cs-CZ" dirty="0" err="1" smtClean="0"/>
              <a:t>of</a:t>
            </a:r>
            <a:r>
              <a:rPr lang="cs-CZ" dirty="0" smtClean="0"/>
              <a:t> </a:t>
            </a:r>
            <a:r>
              <a:rPr lang="cs-CZ" dirty="0" err="1" smtClean="0"/>
              <a:t>hair</a:t>
            </a:r>
            <a:r>
              <a:rPr lang="cs-CZ" dirty="0" smtClean="0"/>
              <a:t> </a:t>
            </a:r>
            <a:r>
              <a:rPr lang="cs-CZ" dirty="0" err="1" smtClean="0"/>
              <a:t>follicle</a:t>
            </a:r>
            <a:endParaRPr lang="en-US" dirty="0"/>
          </a:p>
        </p:txBody>
      </p:sp>
      <p:sp>
        <p:nvSpPr>
          <p:cNvPr id="4" name="Zástupný symbol pro zápatí 3">
            <a:extLst>
              <a:ext uri="{FF2B5EF4-FFF2-40B4-BE49-F238E27FC236}">
                <a16:creationId xmlns:a16="http://schemas.microsoft.com/office/drawing/2014/main" id="{45B643D3-7128-43A3-A6C4-BF9EA3D0135B}"/>
              </a:ext>
            </a:extLst>
          </p:cNvPr>
          <p:cNvSpPr>
            <a:spLocks noGrp="1"/>
          </p:cNvSpPr>
          <p:nvPr>
            <p:ph type="ftr" sz="quarter" idx="11"/>
          </p:nvPr>
        </p:nvSpPr>
        <p:spPr/>
        <p:txBody>
          <a:bodyPr/>
          <a:lstStyle/>
          <a:p>
            <a:r>
              <a:rPr lang="cs-CZ" dirty="0"/>
              <a:t>Bi6140 </a:t>
            </a:r>
            <a:r>
              <a:rPr lang="cs-CZ" dirty="0" smtClean="0"/>
              <a:t>Embryology</a:t>
            </a:r>
            <a:endParaRPr lang="cs-CZ" dirty="0"/>
          </a:p>
        </p:txBody>
      </p:sp>
      <p:sp>
        <p:nvSpPr>
          <p:cNvPr id="5" name="Zástupný symbol pro číslo snímku 4">
            <a:extLst>
              <a:ext uri="{FF2B5EF4-FFF2-40B4-BE49-F238E27FC236}">
                <a16:creationId xmlns:a16="http://schemas.microsoft.com/office/drawing/2014/main" id="{5B152CC8-64F5-4BC5-8976-484C99D7D33E}"/>
              </a:ext>
            </a:extLst>
          </p:cNvPr>
          <p:cNvSpPr>
            <a:spLocks noGrp="1"/>
          </p:cNvSpPr>
          <p:nvPr>
            <p:ph type="sldNum" sz="quarter" idx="12"/>
          </p:nvPr>
        </p:nvSpPr>
        <p:spPr/>
        <p:txBody>
          <a:bodyPr/>
          <a:lstStyle/>
          <a:p>
            <a:fld id="{452BC3EA-E2EC-40AA-BF67-C4C476FA0C99}" type="slidenum">
              <a:rPr lang="cs-CZ" smtClean="0"/>
              <a:t>78</a:t>
            </a:fld>
            <a:endParaRPr lang="cs-CZ"/>
          </a:p>
        </p:txBody>
      </p:sp>
      <p:sp>
        <p:nvSpPr>
          <p:cNvPr id="6" name="Zástupný symbol pro obsah 2">
            <a:extLst>
              <a:ext uri="{FF2B5EF4-FFF2-40B4-BE49-F238E27FC236}">
                <a16:creationId xmlns:a16="http://schemas.microsoft.com/office/drawing/2014/main" id="{8C1BD673-462E-4645-B5D9-2D742A826C08}"/>
              </a:ext>
            </a:extLst>
          </p:cNvPr>
          <p:cNvSpPr txBox="1">
            <a:spLocks/>
          </p:cNvSpPr>
          <p:nvPr/>
        </p:nvSpPr>
        <p:spPr>
          <a:xfrm>
            <a:off x="1097279" y="2124796"/>
            <a:ext cx="5077277" cy="1450757"/>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dirty="0" err="1" smtClean="0"/>
              <a:t>Origin</a:t>
            </a:r>
            <a:r>
              <a:rPr lang="cs-CZ" sz="1800" dirty="0" smtClean="0"/>
              <a:t> </a:t>
            </a:r>
            <a:r>
              <a:rPr lang="cs-CZ" sz="1800" dirty="0" err="1" smtClean="0"/>
              <a:t>of</a:t>
            </a:r>
            <a:r>
              <a:rPr lang="cs-CZ" sz="1800" dirty="0" smtClean="0"/>
              <a:t> </a:t>
            </a:r>
            <a:r>
              <a:rPr lang="cs-CZ" sz="1800" dirty="0" err="1" smtClean="0"/>
              <a:t>hair</a:t>
            </a:r>
            <a:r>
              <a:rPr lang="cs-CZ" sz="1800" dirty="0" smtClean="0"/>
              <a:t> </a:t>
            </a:r>
            <a:r>
              <a:rPr lang="cs-CZ" sz="1800" dirty="0" err="1" smtClean="0"/>
              <a:t>follicle</a:t>
            </a:r>
            <a:r>
              <a:rPr lang="cs-CZ" sz="1800" dirty="0" smtClean="0"/>
              <a:t>:</a:t>
            </a:r>
            <a:endParaRPr lang="cs-CZ" sz="1800" dirty="0"/>
          </a:p>
          <a:p>
            <a:pPr lvl="1">
              <a:buSzPct val="50000"/>
              <a:buFont typeface="Courier New" panose="02070309020205020404" pitchFamily="49" charset="0"/>
              <a:buChar char="o"/>
            </a:pPr>
            <a:r>
              <a:rPr lang="cs-CZ" sz="1600" b="1" dirty="0" err="1" smtClean="0"/>
              <a:t>basal</a:t>
            </a:r>
            <a:r>
              <a:rPr lang="cs-CZ" sz="1600" dirty="0" smtClean="0"/>
              <a:t> </a:t>
            </a:r>
            <a:r>
              <a:rPr lang="cs-CZ" sz="1600" dirty="0" err="1" smtClean="0"/>
              <a:t>layer</a:t>
            </a:r>
            <a:r>
              <a:rPr lang="cs-CZ" sz="1600" dirty="0" smtClean="0"/>
              <a:t> </a:t>
            </a:r>
            <a:r>
              <a:rPr lang="cs-CZ" sz="1600" dirty="0" err="1" smtClean="0"/>
              <a:t>of</a:t>
            </a:r>
            <a:r>
              <a:rPr lang="cs-CZ" sz="1600" dirty="0" smtClean="0"/>
              <a:t> </a:t>
            </a:r>
            <a:r>
              <a:rPr lang="cs-CZ" sz="1600" b="1" dirty="0"/>
              <a:t>epidermis</a:t>
            </a:r>
            <a:r>
              <a:rPr lang="cs-CZ" sz="1600" dirty="0"/>
              <a:t> (</a:t>
            </a:r>
            <a:r>
              <a:rPr lang="cs-CZ" sz="1600" dirty="0" err="1" smtClean="0"/>
              <a:t>ectoderm</a:t>
            </a:r>
            <a:r>
              <a:rPr lang="cs-CZ" sz="1600" dirty="0"/>
              <a:t>) </a:t>
            </a:r>
            <a:r>
              <a:rPr lang="cs-CZ" sz="1600" b="1" dirty="0" err="1" smtClean="0"/>
              <a:t>grows</a:t>
            </a:r>
            <a:r>
              <a:rPr lang="cs-CZ" sz="1600" b="1" dirty="0" smtClean="0"/>
              <a:t> </a:t>
            </a:r>
            <a:r>
              <a:rPr lang="cs-CZ" sz="1600" b="1" dirty="0" err="1" smtClean="0"/>
              <a:t>through</a:t>
            </a:r>
            <a:r>
              <a:rPr lang="cs-CZ" sz="1600" dirty="0" smtClean="0"/>
              <a:t> </a:t>
            </a:r>
            <a:r>
              <a:rPr lang="cs-CZ" sz="1600" dirty="0" err="1" smtClean="0"/>
              <a:t>the</a:t>
            </a:r>
            <a:r>
              <a:rPr lang="cs-CZ" sz="1600" dirty="0" smtClean="0"/>
              <a:t> </a:t>
            </a:r>
            <a:r>
              <a:rPr lang="cs-CZ" sz="1600" dirty="0" err="1" smtClean="0"/>
              <a:t>underlying</a:t>
            </a:r>
            <a:r>
              <a:rPr lang="cs-CZ" sz="1600" dirty="0" smtClean="0"/>
              <a:t> </a:t>
            </a:r>
            <a:r>
              <a:rPr lang="cs-CZ" sz="1600" b="1" dirty="0" smtClean="0"/>
              <a:t>mesenchyme</a:t>
            </a:r>
            <a:r>
              <a:rPr lang="cs-CZ" sz="1600" dirty="0" smtClean="0"/>
              <a:t> </a:t>
            </a:r>
            <a:r>
              <a:rPr lang="cs-CZ" sz="1600" dirty="0"/>
              <a:t>(dermis - </a:t>
            </a:r>
            <a:r>
              <a:rPr lang="cs-CZ" sz="1600" dirty="0" smtClean="0"/>
              <a:t>mesoderm </a:t>
            </a:r>
            <a:r>
              <a:rPr lang="cs-CZ" sz="1600" dirty="0" err="1" smtClean="0"/>
              <a:t>or</a:t>
            </a:r>
            <a:r>
              <a:rPr lang="cs-CZ" sz="1600" dirty="0" smtClean="0"/>
              <a:t> </a:t>
            </a:r>
            <a:r>
              <a:rPr lang="cs-CZ" sz="1600" dirty="0" err="1" smtClean="0"/>
              <a:t>neural</a:t>
            </a:r>
            <a:r>
              <a:rPr lang="cs-CZ" sz="1600" dirty="0" smtClean="0"/>
              <a:t> </a:t>
            </a:r>
            <a:r>
              <a:rPr lang="cs-CZ" sz="1600" dirty="0" err="1" smtClean="0"/>
              <a:t>crest</a:t>
            </a:r>
            <a:r>
              <a:rPr lang="cs-CZ" sz="1600" dirty="0" smtClean="0"/>
              <a:t>)</a:t>
            </a:r>
            <a:endParaRPr lang="cs-CZ" sz="1600" dirty="0"/>
          </a:p>
          <a:p>
            <a:pPr lvl="1">
              <a:buSzPct val="50000"/>
              <a:buFont typeface="Courier New" panose="02070309020205020404" pitchFamily="49" charset="0"/>
              <a:buChar char="o"/>
            </a:pPr>
            <a:r>
              <a:rPr lang="cs-CZ" sz="1600" dirty="0" err="1"/>
              <a:t>f</a:t>
            </a:r>
            <a:r>
              <a:rPr lang="cs-CZ" sz="1600" dirty="0" err="1" smtClean="0"/>
              <a:t>ormation</a:t>
            </a:r>
            <a:r>
              <a:rPr lang="cs-CZ" sz="1600" dirty="0" smtClean="0"/>
              <a:t> </a:t>
            </a:r>
            <a:r>
              <a:rPr lang="cs-CZ" sz="1600" dirty="0" err="1" smtClean="0"/>
              <a:t>of</a:t>
            </a:r>
            <a:r>
              <a:rPr lang="cs-CZ" sz="1600" dirty="0" smtClean="0"/>
              <a:t> </a:t>
            </a:r>
            <a:r>
              <a:rPr lang="cs-CZ" sz="1600" dirty="0" err="1" smtClean="0"/>
              <a:t>hair</a:t>
            </a:r>
            <a:r>
              <a:rPr lang="cs-CZ" sz="1600" dirty="0" smtClean="0"/>
              <a:t> </a:t>
            </a:r>
            <a:r>
              <a:rPr lang="cs-CZ" sz="1600" b="1" dirty="0" err="1" smtClean="0"/>
              <a:t>follicle</a:t>
            </a:r>
            <a:endParaRPr lang="cs-CZ" sz="1600" b="1" dirty="0"/>
          </a:p>
        </p:txBody>
      </p:sp>
      <p:sp>
        <p:nvSpPr>
          <p:cNvPr id="7" name="Zástupný symbol pro obsah 2">
            <a:extLst>
              <a:ext uri="{FF2B5EF4-FFF2-40B4-BE49-F238E27FC236}">
                <a16:creationId xmlns:a16="http://schemas.microsoft.com/office/drawing/2014/main" id="{CA49CCA2-5032-4B67-82B7-43BBCBA10241}"/>
              </a:ext>
            </a:extLst>
          </p:cNvPr>
          <p:cNvSpPr txBox="1">
            <a:spLocks/>
          </p:cNvSpPr>
          <p:nvPr/>
        </p:nvSpPr>
        <p:spPr>
          <a:xfrm>
            <a:off x="1097279" y="3867310"/>
            <a:ext cx="5077277" cy="164229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smtClean="0"/>
              <a:t>stages</a:t>
            </a:r>
            <a:r>
              <a:rPr lang="cs-CZ" sz="1600" dirty="0" smtClean="0"/>
              <a:t>:</a:t>
            </a:r>
            <a:endParaRPr lang="cs-CZ" sz="1600" dirty="0"/>
          </a:p>
          <a:p>
            <a:pPr lvl="1">
              <a:buSzPct val="50000"/>
              <a:buFont typeface="Courier New" panose="02070309020205020404" pitchFamily="49" charset="0"/>
              <a:buChar char="o"/>
            </a:pPr>
            <a:r>
              <a:rPr lang="cs-CZ" sz="1600" dirty="0" err="1" smtClean="0"/>
              <a:t>epidermal</a:t>
            </a:r>
            <a:r>
              <a:rPr lang="cs-CZ" sz="1600" dirty="0" smtClean="0"/>
              <a:t> </a:t>
            </a:r>
            <a:r>
              <a:rPr lang="cs-CZ" sz="1600" dirty="0" err="1" smtClean="0"/>
              <a:t>placode</a:t>
            </a:r>
            <a:endParaRPr lang="cs-CZ" sz="1600" dirty="0"/>
          </a:p>
          <a:p>
            <a:pPr lvl="1">
              <a:buSzPct val="50000"/>
              <a:buFont typeface="Courier New" panose="02070309020205020404" pitchFamily="49" charset="0"/>
              <a:buChar char="o"/>
            </a:pPr>
            <a:r>
              <a:rPr lang="cs-CZ" sz="1600" dirty="0" err="1" smtClean="0"/>
              <a:t>hair</a:t>
            </a:r>
            <a:r>
              <a:rPr lang="cs-CZ" sz="1600" dirty="0" smtClean="0"/>
              <a:t> bud</a:t>
            </a:r>
            <a:endParaRPr lang="cs-CZ" sz="1600" dirty="0"/>
          </a:p>
          <a:p>
            <a:pPr lvl="1">
              <a:buSzPct val="50000"/>
              <a:buFont typeface="Courier New" panose="02070309020205020404" pitchFamily="49" charset="0"/>
              <a:buChar char="o"/>
            </a:pPr>
            <a:r>
              <a:rPr lang="cs-CZ" sz="1600" dirty="0" err="1" smtClean="0"/>
              <a:t>hair</a:t>
            </a:r>
            <a:r>
              <a:rPr lang="cs-CZ" sz="1600" dirty="0" smtClean="0"/>
              <a:t> </a:t>
            </a:r>
            <a:r>
              <a:rPr lang="cs-CZ" sz="1600" dirty="0" err="1" smtClean="0"/>
              <a:t>bulb</a:t>
            </a:r>
            <a:endParaRPr lang="cs-CZ" sz="1600" dirty="0" smtClean="0"/>
          </a:p>
          <a:p>
            <a:pPr lvl="1">
              <a:buSzPct val="50000"/>
              <a:buFont typeface="Courier New" panose="02070309020205020404" pitchFamily="49" charset="0"/>
              <a:buChar char="o"/>
            </a:pPr>
            <a:r>
              <a:rPr lang="cs-CZ" sz="1600" dirty="0" err="1"/>
              <a:t>h</a:t>
            </a:r>
            <a:r>
              <a:rPr lang="cs-CZ" sz="1600" dirty="0" err="1" smtClean="0"/>
              <a:t>air</a:t>
            </a:r>
            <a:r>
              <a:rPr lang="cs-CZ" sz="1600" dirty="0" smtClean="0"/>
              <a:t> </a:t>
            </a:r>
            <a:r>
              <a:rPr lang="cs-CZ" sz="1600" dirty="0" err="1" smtClean="0"/>
              <a:t>cone</a:t>
            </a:r>
            <a:endParaRPr lang="cs-CZ" sz="1600" dirty="0"/>
          </a:p>
          <a:p>
            <a:pPr lvl="1">
              <a:buSzPct val="50000"/>
              <a:buFont typeface="Courier New" panose="02070309020205020404" pitchFamily="49" charset="0"/>
              <a:buChar char="o"/>
            </a:pPr>
            <a:r>
              <a:rPr lang="cs-CZ" sz="1600" dirty="0" err="1" smtClean="0"/>
              <a:t>hair</a:t>
            </a:r>
            <a:endParaRPr lang="cs-CZ" sz="1600" dirty="0"/>
          </a:p>
        </p:txBody>
      </p:sp>
      <p:pic>
        <p:nvPicPr>
          <p:cNvPr id="9" name="Obrázek 8">
            <a:extLst>
              <a:ext uri="{FF2B5EF4-FFF2-40B4-BE49-F238E27FC236}">
                <a16:creationId xmlns:a16="http://schemas.microsoft.com/office/drawing/2014/main" id="{255FDB0B-1D3F-40FB-8A4D-302DAAFE93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4016" y="1847260"/>
            <a:ext cx="5077277" cy="4150767"/>
          </a:xfrm>
          <a:prstGeom prst="rect">
            <a:avLst/>
          </a:prstGeom>
        </p:spPr>
      </p:pic>
    </p:spTree>
    <p:extLst>
      <p:ext uri="{BB962C8B-B14F-4D97-AF65-F5344CB8AC3E}">
        <p14:creationId xmlns:p14="http://schemas.microsoft.com/office/powerpoint/2010/main" val="268167830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B11768E-417C-44EB-951D-B94801436589}"/>
              </a:ext>
            </a:extLst>
          </p:cNvPr>
          <p:cNvSpPr>
            <a:spLocks noGrp="1"/>
          </p:cNvSpPr>
          <p:nvPr>
            <p:ph type="title"/>
          </p:nvPr>
        </p:nvSpPr>
        <p:spPr/>
        <p:txBody>
          <a:bodyPr/>
          <a:lstStyle/>
          <a:p>
            <a:r>
              <a:rPr lang="cs-CZ" dirty="0" err="1" smtClean="0"/>
              <a:t>Developmental</a:t>
            </a:r>
            <a:r>
              <a:rPr lang="cs-CZ" dirty="0" smtClean="0"/>
              <a:t> </a:t>
            </a:r>
            <a:r>
              <a:rPr lang="cs-CZ" dirty="0" err="1" smtClean="0"/>
              <a:t>stages</a:t>
            </a:r>
            <a:r>
              <a:rPr lang="cs-CZ" dirty="0" smtClean="0"/>
              <a:t> </a:t>
            </a:r>
            <a:r>
              <a:rPr lang="cs-CZ" dirty="0" err="1" smtClean="0"/>
              <a:t>of</a:t>
            </a:r>
            <a:r>
              <a:rPr lang="cs-CZ" dirty="0" smtClean="0"/>
              <a:t> </a:t>
            </a:r>
            <a:r>
              <a:rPr lang="cs-CZ" dirty="0" err="1" smtClean="0"/>
              <a:t>hair</a:t>
            </a:r>
            <a:endParaRPr lang="en-US" dirty="0"/>
          </a:p>
        </p:txBody>
      </p:sp>
      <p:sp>
        <p:nvSpPr>
          <p:cNvPr id="5" name="Zástupný symbol pro číslo snímku 4">
            <a:extLst>
              <a:ext uri="{FF2B5EF4-FFF2-40B4-BE49-F238E27FC236}">
                <a16:creationId xmlns:a16="http://schemas.microsoft.com/office/drawing/2014/main" id="{02F2E751-F128-4EF7-9F4E-3B24BD8B5427}"/>
              </a:ext>
            </a:extLst>
          </p:cNvPr>
          <p:cNvSpPr>
            <a:spLocks noGrp="1"/>
          </p:cNvSpPr>
          <p:nvPr>
            <p:ph type="sldNum" sz="quarter" idx="12"/>
          </p:nvPr>
        </p:nvSpPr>
        <p:spPr/>
        <p:txBody>
          <a:bodyPr/>
          <a:lstStyle/>
          <a:p>
            <a:fld id="{452BC3EA-E2EC-40AA-BF67-C4C476FA0C99}" type="slidenum">
              <a:rPr lang="cs-CZ" smtClean="0"/>
              <a:t>79</a:t>
            </a:fld>
            <a:endParaRPr lang="cs-CZ"/>
          </a:p>
        </p:txBody>
      </p:sp>
      <p:sp>
        <p:nvSpPr>
          <p:cNvPr id="7" name="Zástupný symbol pro obsah 2">
            <a:extLst>
              <a:ext uri="{FF2B5EF4-FFF2-40B4-BE49-F238E27FC236}">
                <a16:creationId xmlns:a16="http://schemas.microsoft.com/office/drawing/2014/main" id="{080CD155-EC42-4193-8A84-62A913050F33}"/>
              </a:ext>
            </a:extLst>
          </p:cNvPr>
          <p:cNvSpPr txBox="1">
            <a:spLocks/>
          </p:cNvSpPr>
          <p:nvPr/>
        </p:nvSpPr>
        <p:spPr>
          <a:xfrm>
            <a:off x="1097279" y="1832710"/>
            <a:ext cx="4998719" cy="32840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f</a:t>
            </a:r>
            <a:r>
              <a:rPr lang="cs-CZ" sz="1600" dirty="0" err="1" smtClean="0"/>
              <a:t>ormation</a:t>
            </a:r>
            <a:r>
              <a:rPr lang="cs-CZ" sz="1600" dirty="0" smtClean="0"/>
              <a:t> </a:t>
            </a:r>
            <a:r>
              <a:rPr lang="cs-CZ" sz="1600" dirty="0" err="1" smtClean="0"/>
              <a:t>of</a:t>
            </a:r>
            <a:r>
              <a:rPr lang="cs-CZ" sz="1600" dirty="0" smtClean="0"/>
              <a:t> </a:t>
            </a:r>
            <a:r>
              <a:rPr lang="cs-CZ" sz="1600" b="1" dirty="0" err="1" smtClean="0"/>
              <a:t>epidermal</a:t>
            </a:r>
            <a:r>
              <a:rPr lang="cs-CZ" sz="1600" b="1" dirty="0" smtClean="0"/>
              <a:t> </a:t>
            </a:r>
            <a:r>
              <a:rPr lang="cs-CZ" sz="1600" b="1" dirty="0" err="1" smtClean="0"/>
              <a:t>thickening</a:t>
            </a:r>
            <a:r>
              <a:rPr lang="cs-CZ" sz="1600" dirty="0"/>
              <a:t> </a:t>
            </a:r>
            <a:r>
              <a:rPr lang="cs-CZ" sz="1600" dirty="0" smtClean="0"/>
              <a:t>- </a:t>
            </a:r>
            <a:r>
              <a:rPr lang="cs-CZ" sz="1600" b="1" dirty="0" err="1" smtClean="0"/>
              <a:t>placode</a:t>
            </a:r>
            <a:r>
              <a:rPr lang="cs-CZ" sz="1600" b="1" dirty="0" smtClean="0"/>
              <a:t> </a:t>
            </a:r>
            <a:r>
              <a:rPr lang="cs-CZ" sz="1600" dirty="0" smtClean="0"/>
              <a:t>in </a:t>
            </a:r>
            <a:r>
              <a:rPr lang="cs-CZ" sz="1600" dirty="0"/>
              <a:t>epidermis</a:t>
            </a:r>
          </a:p>
        </p:txBody>
      </p:sp>
      <p:sp>
        <p:nvSpPr>
          <p:cNvPr id="8" name="Zástupný symbol pro obsah 2">
            <a:extLst>
              <a:ext uri="{FF2B5EF4-FFF2-40B4-BE49-F238E27FC236}">
                <a16:creationId xmlns:a16="http://schemas.microsoft.com/office/drawing/2014/main" id="{04521A5C-1FB9-454F-A091-F8A9E28153F7}"/>
              </a:ext>
            </a:extLst>
          </p:cNvPr>
          <p:cNvSpPr txBox="1">
            <a:spLocks/>
          </p:cNvSpPr>
          <p:nvPr/>
        </p:nvSpPr>
        <p:spPr>
          <a:xfrm>
            <a:off x="1102879" y="2233990"/>
            <a:ext cx="4998719" cy="76111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e</a:t>
            </a:r>
            <a:r>
              <a:rPr lang="cs-CZ" sz="1600" dirty="0" err="1" smtClean="0"/>
              <a:t>pidermal</a:t>
            </a:r>
            <a:r>
              <a:rPr lang="cs-CZ" sz="1600" dirty="0" smtClean="0"/>
              <a:t> </a:t>
            </a:r>
            <a:r>
              <a:rPr lang="cs-CZ" sz="1600" dirty="0" err="1" smtClean="0"/>
              <a:t>placode</a:t>
            </a:r>
            <a:r>
              <a:rPr lang="cs-CZ" sz="1600" dirty="0" smtClean="0"/>
              <a:t> </a:t>
            </a:r>
            <a:r>
              <a:rPr lang="cs-CZ" sz="1600" dirty="0" err="1" smtClean="0"/>
              <a:t>cells</a:t>
            </a:r>
            <a:r>
              <a:rPr lang="cs-CZ" sz="1600" dirty="0" smtClean="0"/>
              <a:t> </a:t>
            </a:r>
            <a:r>
              <a:rPr lang="cs-CZ" sz="1600" dirty="0" err="1" smtClean="0"/>
              <a:t>rearrange</a:t>
            </a:r>
            <a:r>
              <a:rPr lang="cs-CZ" sz="1600" dirty="0" smtClean="0"/>
              <a:t>, </a:t>
            </a:r>
            <a:r>
              <a:rPr lang="cs-CZ" sz="1600" dirty="0" err="1" smtClean="0"/>
              <a:t>proliferate</a:t>
            </a:r>
            <a:r>
              <a:rPr lang="cs-CZ" sz="1600" dirty="0" smtClean="0"/>
              <a:t> and </a:t>
            </a:r>
            <a:r>
              <a:rPr lang="cs-CZ" sz="1600" b="1" dirty="0" err="1" smtClean="0"/>
              <a:t>invaginate</a:t>
            </a:r>
            <a:r>
              <a:rPr lang="cs-CZ" sz="1600" dirty="0" smtClean="0"/>
              <a:t> to </a:t>
            </a:r>
            <a:r>
              <a:rPr lang="cs-CZ" sz="1600" dirty="0" err="1" smtClean="0"/>
              <a:t>underlying</a:t>
            </a:r>
            <a:r>
              <a:rPr lang="cs-CZ" sz="1600" dirty="0" smtClean="0"/>
              <a:t> mesenchyme </a:t>
            </a:r>
            <a:r>
              <a:rPr lang="cs-CZ" sz="1600" dirty="0"/>
              <a:t>– </a:t>
            </a:r>
            <a:r>
              <a:rPr lang="cs-CZ" sz="1600" dirty="0" err="1" smtClean="0"/>
              <a:t>formation</a:t>
            </a:r>
            <a:r>
              <a:rPr lang="cs-CZ" sz="1600" dirty="0" smtClean="0"/>
              <a:t> </a:t>
            </a:r>
            <a:r>
              <a:rPr lang="cs-CZ" sz="1600" dirty="0" err="1" smtClean="0"/>
              <a:t>of</a:t>
            </a:r>
            <a:r>
              <a:rPr lang="cs-CZ" sz="1600" dirty="0" smtClean="0"/>
              <a:t> </a:t>
            </a:r>
            <a:r>
              <a:rPr lang="cs-CZ" sz="1600" b="1" dirty="0" err="1" smtClean="0"/>
              <a:t>hair</a:t>
            </a:r>
            <a:r>
              <a:rPr lang="cs-CZ" sz="1600" b="1" dirty="0" smtClean="0"/>
              <a:t> bud</a:t>
            </a:r>
            <a:endParaRPr lang="cs-CZ" sz="1600" b="1" dirty="0"/>
          </a:p>
        </p:txBody>
      </p:sp>
      <p:sp>
        <p:nvSpPr>
          <p:cNvPr id="9" name="Zástupný symbol pro obsah 2">
            <a:extLst>
              <a:ext uri="{FF2B5EF4-FFF2-40B4-BE49-F238E27FC236}">
                <a16:creationId xmlns:a16="http://schemas.microsoft.com/office/drawing/2014/main" id="{F62C8708-7ACC-495D-8784-2AF617C206C0}"/>
              </a:ext>
            </a:extLst>
          </p:cNvPr>
          <p:cNvSpPr txBox="1">
            <a:spLocks/>
          </p:cNvSpPr>
          <p:nvPr/>
        </p:nvSpPr>
        <p:spPr>
          <a:xfrm>
            <a:off x="1097279" y="3044462"/>
            <a:ext cx="4822804" cy="120582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m</a:t>
            </a:r>
            <a:r>
              <a:rPr lang="cs-CZ" sz="1600" dirty="0" err="1" smtClean="0"/>
              <a:t>esenchymal</a:t>
            </a:r>
            <a:r>
              <a:rPr lang="cs-CZ" sz="1600" dirty="0" smtClean="0"/>
              <a:t> </a:t>
            </a:r>
            <a:r>
              <a:rPr lang="cs-CZ" sz="1600" dirty="0" err="1" smtClean="0"/>
              <a:t>cells</a:t>
            </a:r>
            <a:r>
              <a:rPr lang="cs-CZ" sz="1600" dirty="0" smtClean="0"/>
              <a:t> </a:t>
            </a:r>
            <a:r>
              <a:rPr lang="cs-CZ" sz="1600" b="1" dirty="0" err="1" smtClean="0"/>
              <a:t>condensate</a:t>
            </a:r>
            <a:r>
              <a:rPr lang="cs-CZ" sz="1600" b="1" dirty="0" smtClean="0"/>
              <a:t> </a:t>
            </a:r>
            <a:r>
              <a:rPr lang="cs-CZ" sz="1600" dirty="0" err="1" smtClean="0"/>
              <a:t>around</a:t>
            </a:r>
            <a:r>
              <a:rPr lang="cs-CZ" sz="1600" dirty="0" smtClean="0"/>
              <a:t> </a:t>
            </a:r>
            <a:r>
              <a:rPr lang="cs-CZ" sz="1600" dirty="0" err="1" smtClean="0"/>
              <a:t>the</a:t>
            </a:r>
            <a:r>
              <a:rPr lang="cs-CZ" sz="1600" dirty="0" smtClean="0"/>
              <a:t> </a:t>
            </a:r>
            <a:r>
              <a:rPr lang="cs-CZ" sz="1600" b="1" dirty="0" smtClean="0"/>
              <a:t>bud</a:t>
            </a:r>
            <a:r>
              <a:rPr lang="cs-CZ" sz="1600" dirty="0" smtClean="0"/>
              <a:t> region </a:t>
            </a:r>
            <a:r>
              <a:rPr lang="cs-CZ" sz="1600" dirty="0"/>
              <a:t>– </a:t>
            </a:r>
            <a:r>
              <a:rPr lang="cs-CZ" sz="1600" dirty="0" smtClean="0"/>
              <a:t>bud </a:t>
            </a:r>
            <a:r>
              <a:rPr lang="cs-CZ" sz="1600" dirty="0" err="1" smtClean="0"/>
              <a:t>prolongation</a:t>
            </a:r>
            <a:r>
              <a:rPr lang="cs-CZ" sz="1600" dirty="0" smtClean="0"/>
              <a:t>, </a:t>
            </a:r>
            <a:r>
              <a:rPr lang="cs-CZ" sz="1600" dirty="0" err="1" smtClean="0"/>
              <a:t>mesenchymal</a:t>
            </a:r>
            <a:r>
              <a:rPr lang="cs-CZ" sz="1600" dirty="0" smtClean="0"/>
              <a:t> </a:t>
            </a:r>
            <a:r>
              <a:rPr lang="cs-CZ" sz="1600" dirty="0" err="1" smtClean="0"/>
              <a:t>cells</a:t>
            </a:r>
            <a:r>
              <a:rPr lang="cs-CZ" sz="1600" dirty="0" smtClean="0"/>
              <a:t> </a:t>
            </a:r>
            <a:r>
              <a:rPr lang="cs-CZ" sz="1600" dirty="0" err="1" smtClean="0"/>
              <a:t>surrounded</a:t>
            </a:r>
            <a:r>
              <a:rPr lang="cs-CZ" sz="1600" dirty="0" smtClean="0"/>
              <a:t> by </a:t>
            </a:r>
            <a:r>
              <a:rPr lang="cs-CZ" sz="1600" dirty="0" err="1" smtClean="0"/>
              <a:t>epithelial</a:t>
            </a:r>
            <a:r>
              <a:rPr lang="cs-CZ" sz="1600" dirty="0" smtClean="0"/>
              <a:t> (</a:t>
            </a:r>
            <a:r>
              <a:rPr lang="cs-CZ" sz="1600" b="1" dirty="0" err="1" smtClean="0"/>
              <a:t>hair</a:t>
            </a:r>
            <a:r>
              <a:rPr lang="cs-CZ" sz="1600" b="1" dirty="0" smtClean="0"/>
              <a:t> </a:t>
            </a:r>
            <a:r>
              <a:rPr lang="cs-CZ" sz="1600" b="1" dirty="0" err="1" smtClean="0"/>
              <a:t>papilla</a:t>
            </a:r>
            <a:r>
              <a:rPr lang="cs-CZ" sz="1600" dirty="0" smtClean="0"/>
              <a:t>) </a:t>
            </a:r>
            <a:r>
              <a:rPr lang="cs-CZ" sz="1600" dirty="0"/>
              <a:t>– </a:t>
            </a:r>
            <a:r>
              <a:rPr lang="cs-CZ" sz="1600" dirty="0" err="1" smtClean="0"/>
              <a:t>formation</a:t>
            </a:r>
            <a:r>
              <a:rPr lang="cs-CZ" sz="1600" dirty="0" smtClean="0"/>
              <a:t> </a:t>
            </a:r>
            <a:r>
              <a:rPr lang="cs-CZ" sz="1600" dirty="0" err="1" smtClean="0"/>
              <a:t>of</a:t>
            </a:r>
            <a:r>
              <a:rPr lang="cs-CZ" sz="1600" dirty="0" smtClean="0"/>
              <a:t> </a:t>
            </a:r>
            <a:r>
              <a:rPr lang="cs-CZ" sz="1600" b="1" dirty="0" err="1" smtClean="0"/>
              <a:t>hair</a:t>
            </a:r>
            <a:r>
              <a:rPr lang="cs-CZ" sz="1600" b="1" dirty="0" smtClean="0"/>
              <a:t> </a:t>
            </a:r>
            <a:r>
              <a:rPr lang="cs-CZ" sz="1600" b="1" dirty="0" err="1" smtClean="0"/>
              <a:t>bulb</a:t>
            </a:r>
            <a:endParaRPr lang="cs-CZ" sz="1600" b="1" dirty="0" smtClean="0"/>
          </a:p>
          <a:p>
            <a:pPr>
              <a:buSzPct val="50000"/>
              <a:buFont typeface="Courier New" panose="02070309020205020404" pitchFamily="49" charset="0"/>
              <a:buChar char="o"/>
            </a:pPr>
            <a:r>
              <a:rPr lang="cs-CZ" sz="1600" b="1" dirty="0" err="1" smtClean="0"/>
              <a:t>Hair</a:t>
            </a:r>
            <a:r>
              <a:rPr lang="cs-CZ" sz="1600" b="1" dirty="0" smtClean="0"/>
              <a:t> </a:t>
            </a:r>
            <a:r>
              <a:rPr lang="cs-CZ" sz="1600" b="1" dirty="0" err="1" smtClean="0"/>
              <a:t>papilla</a:t>
            </a:r>
            <a:r>
              <a:rPr lang="cs-CZ" sz="1600" b="1" dirty="0" smtClean="0"/>
              <a:t> – </a:t>
            </a:r>
            <a:r>
              <a:rPr lang="cs-CZ" sz="1600" b="1" dirty="0" err="1" smtClean="0"/>
              <a:t>germ</a:t>
            </a:r>
            <a:r>
              <a:rPr lang="cs-CZ" sz="1600" b="1" dirty="0" smtClean="0"/>
              <a:t> </a:t>
            </a:r>
            <a:r>
              <a:rPr lang="cs-CZ" sz="1600" dirty="0" err="1" smtClean="0"/>
              <a:t>cells</a:t>
            </a:r>
            <a:r>
              <a:rPr lang="cs-CZ" sz="1600" b="1" dirty="0" smtClean="0"/>
              <a:t>, matrix </a:t>
            </a:r>
            <a:r>
              <a:rPr lang="cs-CZ" sz="1600" dirty="0" err="1" smtClean="0"/>
              <a:t>cells</a:t>
            </a:r>
            <a:r>
              <a:rPr lang="cs-CZ" sz="1600" b="1" dirty="0" smtClean="0"/>
              <a:t>, </a:t>
            </a:r>
            <a:r>
              <a:rPr lang="cs-CZ" sz="1600" b="1" dirty="0" err="1" smtClean="0"/>
              <a:t>melanocytes</a:t>
            </a:r>
            <a:endParaRPr lang="cs-CZ" sz="1600" b="1" dirty="0"/>
          </a:p>
        </p:txBody>
      </p:sp>
      <p:sp>
        <p:nvSpPr>
          <p:cNvPr id="11" name="Zástupný symbol pro obsah 2">
            <a:extLst>
              <a:ext uri="{FF2B5EF4-FFF2-40B4-BE49-F238E27FC236}">
                <a16:creationId xmlns:a16="http://schemas.microsoft.com/office/drawing/2014/main" id="{BBAECD31-8FF4-4A2B-BC4E-EE8596981A27}"/>
              </a:ext>
            </a:extLst>
          </p:cNvPr>
          <p:cNvSpPr txBox="1">
            <a:spLocks/>
          </p:cNvSpPr>
          <p:nvPr/>
        </p:nvSpPr>
        <p:spPr>
          <a:xfrm>
            <a:off x="1097279" y="4646088"/>
            <a:ext cx="4905168" cy="108394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smtClean="0"/>
              <a:t>Hair</a:t>
            </a:r>
            <a:r>
              <a:rPr lang="cs-CZ" sz="1600" b="1" dirty="0" smtClean="0"/>
              <a:t> papila </a:t>
            </a:r>
            <a:r>
              <a:rPr lang="cs-CZ" sz="1600" b="1" dirty="0" err="1" smtClean="0"/>
              <a:t>induces</a:t>
            </a:r>
            <a:r>
              <a:rPr lang="cs-CZ" sz="1600" b="1" dirty="0" smtClean="0"/>
              <a:t> </a:t>
            </a:r>
            <a:r>
              <a:rPr lang="cs-CZ" sz="1600" dirty="0" err="1" smtClean="0"/>
              <a:t>formation</a:t>
            </a:r>
            <a:r>
              <a:rPr lang="cs-CZ" sz="1600" dirty="0" smtClean="0"/>
              <a:t> </a:t>
            </a:r>
            <a:r>
              <a:rPr lang="cs-CZ" sz="1600" dirty="0" err="1" smtClean="0"/>
              <a:t>of</a:t>
            </a:r>
            <a:r>
              <a:rPr lang="cs-CZ" sz="1600" dirty="0" smtClean="0"/>
              <a:t> </a:t>
            </a:r>
            <a:r>
              <a:rPr lang="cs-CZ" sz="1600" b="1" dirty="0" err="1"/>
              <a:t>i</a:t>
            </a:r>
            <a:r>
              <a:rPr lang="cs-CZ" sz="1600" b="1" dirty="0" err="1" smtClean="0"/>
              <a:t>nner</a:t>
            </a:r>
            <a:r>
              <a:rPr lang="cs-CZ" sz="1600" b="1" dirty="0" smtClean="0"/>
              <a:t> </a:t>
            </a:r>
            <a:r>
              <a:rPr lang="cs-CZ" sz="1600" b="1" dirty="0" err="1" smtClean="0"/>
              <a:t>epidermal</a:t>
            </a:r>
            <a:r>
              <a:rPr lang="cs-CZ" sz="1600" b="1" dirty="0" smtClean="0"/>
              <a:t> </a:t>
            </a:r>
            <a:r>
              <a:rPr lang="cs-CZ" sz="1600" dirty="0" err="1" smtClean="0"/>
              <a:t>cells</a:t>
            </a:r>
            <a:r>
              <a:rPr lang="cs-CZ" sz="1600" dirty="0" smtClean="0"/>
              <a:t> – </a:t>
            </a:r>
            <a:r>
              <a:rPr lang="cs-CZ" sz="1600" dirty="0" err="1" smtClean="0"/>
              <a:t>formation</a:t>
            </a:r>
            <a:r>
              <a:rPr lang="cs-CZ" sz="1600" dirty="0" smtClean="0"/>
              <a:t> </a:t>
            </a:r>
            <a:r>
              <a:rPr lang="cs-CZ" sz="1600" dirty="0" err="1" smtClean="0"/>
              <a:t>of</a:t>
            </a:r>
            <a:r>
              <a:rPr lang="cs-CZ" sz="1600" dirty="0" smtClean="0"/>
              <a:t> </a:t>
            </a:r>
            <a:r>
              <a:rPr lang="cs-CZ" sz="1600" b="1" dirty="0" err="1" smtClean="0"/>
              <a:t>germinal</a:t>
            </a:r>
            <a:r>
              <a:rPr lang="cs-CZ" sz="1600" b="1" dirty="0" smtClean="0"/>
              <a:t> matrix</a:t>
            </a:r>
            <a:r>
              <a:rPr lang="cs-CZ" sz="1600" dirty="0" smtClean="0"/>
              <a:t>:</a:t>
            </a:r>
            <a:endParaRPr lang="cs-CZ" sz="1600" dirty="0"/>
          </a:p>
          <a:p>
            <a:pPr lvl="1">
              <a:buSzPct val="50000"/>
              <a:buFont typeface="Courier New" panose="02070309020205020404" pitchFamily="49" charset="0"/>
              <a:buChar char="o"/>
            </a:pPr>
            <a:r>
              <a:rPr lang="cs-CZ" sz="1400" dirty="0" err="1" smtClean="0"/>
              <a:t>Hair</a:t>
            </a:r>
            <a:r>
              <a:rPr lang="cs-CZ" sz="1400" dirty="0" smtClean="0"/>
              <a:t> </a:t>
            </a:r>
            <a:r>
              <a:rPr lang="cs-CZ" sz="1400" b="1" dirty="0" err="1" smtClean="0"/>
              <a:t>fiber</a:t>
            </a:r>
            <a:endParaRPr lang="cs-CZ" sz="1400" b="1" dirty="0"/>
          </a:p>
          <a:p>
            <a:pPr lvl="1">
              <a:buSzPct val="50000"/>
              <a:buFont typeface="Courier New" panose="02070309020205020404" pitchFamily="49" charset="0"/>
              <a:buChar char="o"/>
            </a:pPr>
            <a:r>
              <a:rPr lang="cs-CZ" sz="1400" b="1" dirty="0" err="1"/>
              <a:t>e</a:t>
            </a:r>
            <a:r>
              <a:rPr lang="cs-CZ" sz="1400" b="1" dirty="0" err="1" smtClean="0"/>
              <a:t>pithelial</a:t>
            </a:r>
            <a:r>
              <a:rPr lang="cs-CZ" sz="1400" b="1" dirty="0" smtClean="0"/>
              <a:t> </a:t>
            </a:r>
            <a:r>
              <a:rPr lang="cs-CZ" sz="1400" b="1" dirty="0" err="1" smtClean="0"/>
              <a:t>root</a:t>
            </a:r>
            <a:r>
              <a:rPr lang="cs-CZ" sz="1400" b="1" dirty="0" smtClean="0"/>
              <a:t> </a:t>
            </a:r>
            <a:r>
              <a:rPr lang="cs-CZ" sz="1400" b="1" dirty="0" err="1" smtClean="0"/>
              <a:t>sheet</a:t>
            </a:r>
            <a:endParaRPr lang="cs-CZ" sz="1400" b="1" dirty="0"/>
          </a:p>
        </p:txBody>
      </p:sp>
      <p:sp>
        <p:nvSpPr>
          <p:cNvPr id="12" name="Zástupný symbol pro obsah 2">
            <a:extLst>
              <a:ext uri="{FF2B5EF4-FFF2-40B4-BE49-F238E27FC236}">
                <a16:creationId xmlns:a16="http://schemas.microsoft.com/office/drawing/2014/main" id="{08BC10C6-E054-4E0B-A762-381229CF088D}"/>
              </a:ext>
            </a:extLst>
          </p:cNvPr>
          <p:cNvSpPr txBox="1">
            <a:spLocks/>
          </p:cNvSpPr>
          <p:nvPr/>
        </p:nvSpPr>
        <p:spPr>
          <a:xfrm>
            <a:off x="1138461" y="5730028"/>
            <a:ext cx="4822804" cy="59974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f</a:t>
            </a:r>
            <a:r>
              <a:rPr lang="cs-CZ" sz="1600" dirty="0" err="1" smtClean="0"/>
              <a:t>ormation</a:t>
            </a:r>
            <a:r>
              <a:rPr lang="cs-CZ" sz="1600" dirty="0" smtClean="0"/>
              <a:t> </a:t>
            </a:r>
            <a:r>
              <a:rPr lang="cs-CZ" sz="1600" dirty="0" err="1" smtClean="0"/>
              <a:t>of</a:t>
            </a:r>
            <a:r>
              <a:rPr lang="cs-CZ" sz="1600" b="1" dirty="0" smtClean="0"/>
              <a:t> </a:t>
            </a:r>
            <a:r>
              <a:rPr lang="cs-CZ" sz="1600" b="1" dirty="0" err="1" smtClean="0"/>
              <a:t>cavity</a:t>
            </a:r>
            <a:r>
              <a:rPr lang="cs-CZ" sz="1600" b="1" dirty="0" smtClean="0"/>
              <a:t> </a:t>
            </a:r>
            <a:r>
              <a:rPr lang="cs-CZ" sz="1600" dirty="0" smtClean="0"/>
              <a:t>in </a:t>
            </a:r>
            <a:r>
              <a:rPr lang="cs-CZ" sz="1600" dirty="0" err="1" smtClean="0"/>
              <a:t>hair</a:t>
            </a:r>
            <a:r>
              <a:rPr lang="cs-CZ" sz="1600" dirty="0" smtClean="0"/>
              <a:t> </a:t>
            </a:r>
            <a:r>
              <a:rPr lang="cs-CZ" sz="1600" b="1" dirty="0" err="1" smtClean="0"/>
              <a:t>bulb</a:t>
            </a:r>
            <a:r>
              <a:rPr lang="cs-CZ" sz="1600" b="1" dirty="0" smtClean="0"/>
              <a:t> </a:t>
            </a:r>
            <a:r>
              <a:rPr lang="cs-CZ" sz="1600" dirty="0"/>
              <a:t>– </a:t>
            </a:r>
            <a:r>
              <a:rPr lang="cs-CZ" sz="1600" b="1" dirty="0" err="1" smtClean="0"/>
              <a:t>connection</a:t>
            </a:r>
            <a:r>
              <a:rPr lang="cs-CZ" sz="1600" dirty="0" smtClean="0"/>
              <a:t> </a:t>
            </a:r>
            <a:r>
              <a:rPr lang="cs-CZ" sz="1600" dirty="0" err="1" smtClean="0"/>
              <a:t>of</a:t>
            </a:r>
            <a:r>
              <a:rPr lang="cs-CZ" sz="1600" dirty="0" smtClean="0"/>
              <a:t> </a:t>
            </a:r>
            <a:r>
              <a:rPr lang="cs-CZ" sz="1600" dirty="0" err="1" smtClean="0"/>
              <a:t>germinal</a:t>
            </a:r>
            <a:r>
              <a:rPr lang="cs-CZ" sz="1600" dirty="0" smtClean="0"/>
              <a:t> matrix and </a:t>
            </a:r>
            <a:r>
              <a:rPr lang="cs-CZ" sz="1600" dirty="0" err="1" smtClean="0"/>
              <a:t>surface</a:t>
            </a:r>
            <a:endParaRPr lang="cs-CZ" sz="1400" dirty="0"/>
          </a:p>
        </p:txBody>
      </p:sp>
      <p:sp>
        <p:nvSpPr>
          <p:cNvPr id="14" name="TextovéPole 13">
            <a:extLst>
              <a:ext uri="{FF2B5EF4-FFF2-40B4-BE49-F238E27FC236}">
                <a16:creationId xmlns:a16="http://schemas.microsoft.com/office/drawing/2014/main" id="{65C2BA73-7EB4-4676-95BD-C0FFE1BCC423}"/>
              </a:ext>
            </a:extLst>
          </p:cNvPr>
          <p:cNvSpPr txBox="1"/>
          <p:nvPr/>
        </p:nvSpPr>
        <p:spPr>
          <a:xfrm>
            <a:off x="8618839" y="6040696"/>
            <a:ext cx="3187337" cy="253916"/>
          </a:xfrm>
          <a:prstGeom prst="rect">
            <a:avLst/>
          </a:prstGeom>
          <a:noFill/>
        </p:spPr>
        <p:txBody>
          <a:bodyPr wrap="square" rtlCol="0">
            <a:spAutoFit/>
          </a:bodyPr>
          <a:lstStyle/>
          <a:p>
            <a:pPr algn="ctr"/>
            <a:r>
              <a:rPr lang="cs-CZ" sz="1050" dirty="0" err="1" smtClean="0"/>
              <a:t>Edited</a:t>
            </a:r>
            <a:r>
              <a:rPr lang="cs-CZ" sz="1050" dirty="0" smtClean="0"/>
              <a:t>: </a:t>
            </a:r>
            <a:r>
              <a:rPr lang="cs-CZ" sz="1050" dirty="0" err="1"/>
              <a:t>McGeady</a:t>
            </a:r>
            <a:r>
              <a:rPr lang="cs-CZ" sz="1050" dirty="0"/>
              <a:t> et al. </a:t>
            </a:r>
            <a:r>
              <a:rPr lang="cs-CZ" sz="1050" dirty="0" err="1"/>
              <a:t>Veterinary</a:t>
            </a:r>
            <a:r>
              <a:rPr lang="cs-CZ" sz="1050" dirty="0"/>
              <a:t> Embryology. 2009</a:t>
            </a:r>
          </a:p>
        </p:txBody>
      </p:sp>
      <p:grpSp>
        <p:nvGrpSpPr>
          <p:cNvPr id="10" name="Skupina 9">
            <a:extLst>
              <a:ext uri="{FF2B5EF4-FFF2-40B4-BE49-F238E27FC236}">
                <a16:creationId xmlns:a16="http://schemas.microsoft.com/office/drawing/2014/main" id="{DE57B1D1-62E2-4BB0-952C-FFBBBC8E9309}"/>
              </a:ext>
            </a:extLst>
          </p:cNvPr>
          <p:cNvGrpSpPr/>
          <p:nvPr/>
        </p:nvGrpSpPr>
        <p:grpSpPr>
          <a:xfrm>
            <a:off x="6163912" y="1920644"/>
            <a:ext cx="3112063" cy="1543441"/>
            <a:chOff x="6163912" y="1920644"/>
            <a:chExt cx="3112063" cy="1543441"/>
          </a:xfrm>
        </p:grpSpPr>
        <p:pic>
          <p:nvPicPr>
            <p:cNvPr id="3" name="Obrázek 2"/>
            <p:cNvPicPr>
              <a:picLocks noChangeAspect="1"/>
            </p:cNvPicPr>
            <p:nvPr/>
          </p:nvPicPr>
          <p:blipFill rotWithShape="1">
            <a:blip r:embed="rId2">
              <a:extLst>
                <a:ext uri="{28A0092B-C50C-407E-A947-70E740481C1C}">
                  <a14:useLocalDpi xmlns:a14="http://schemas.microsoft.com/office/drawing/2010/main" val="0"/>
                </a:ext>
              </a:extLst>
            </a:blip>
            <a:srcRect b="65668"/>
            <a:stretch/>
          </p:blipFill>
          <p:spPr>
            <a:xfrm>
              <a:off x="6163912" y="1920644"/>
              <a:ext cx="2781393" cy="1325961"/>
            </a:xfrm>
            <a:prstGeom prst="rect">
              <a:avLst/>
            </a:prstGeom>
          </p:spPr>
        </p:pic>
        <p:sp>
          <p:nvSpPr>
            <p:cNvPr id="15" name="TextovéPole 14">
              <a:extLst>
                <a:ext uri="{FF2B5EF4-FFF2-40B4-BE49-F238E27FC236}">
                  <a16:creationId xmlns:a16="http://schemas.microsoft.com/office/drawing/2014/main" id="{461538ED-2A7E-439B-93B9-EA2DEF9DD72C}"/>
                </a:ext>
              </a:extLst>
            </p:cNvPr>
            <p:cNvSpPr txBox="1"/>
            <p:nvPr/>
          </p:nvSpPr>
          <p:spPr>
            <a:xfrm>
              <a:off x="8330332" y="2225638"/>
              <a:ext cx="945643" cy="430887"/>
            </a:xfrm>
            <a:prstGeom prst="rect">
              <a:avLst/>
            </a:prstGeom>
            <a:solidFill>
              <a:schemeClr val="bg1"/>
            </a:solidFill>
          </p:spPr>
          <p:txBody>
            <a:bodyPr wrap="square" rtlCol="0">
              <a:spAutoFit/>
            </a:bodyPr>
            <a:lstStyle/>
            <a:p>
              <a:pPr algn="ctr"/>
              <a:r>
                <a:rPr lang="cs-CZ" sz="1100" dirty="0" smtClean="0"/>
                <a:t>Epidermis </a:t>
              </a:r>
              <a:r>
                <a:rPr lang="cs-CZ" sz="1100" dirty="0" err="1" smtClean="0"/>
                <a:t>proliferation</a:t>
              </a:r>
              <a:endParaRPr lang="en-US" sz="1100" dirty="0"/>
            </a:p>
          </p:txBody>
        </p:sp>
        <p:sp>
          <p:nvSpPr>
            <p:cNvPr id="16" name="TextovéPole 15">
              <a:extLst>
                <a:ext uri="{FF2B5EF4-FFF2-40B4-BE49-F238E27FC236}">
                  <a16:creationId xmlns:a16="http://schemas.microsoft.com/office/drawing/2014/main" id="{AF022657-F1F0-4892-950E-933197D80B72}"/>
                </a:ext>
              </a:extLst>
            </p:cNvPr>
            <p:cNvSpPr txBox="1"/>
            <p:nvPr/>
          </p:nvSpPr>
          <p:spPr>
            <a:xfrm>
              <a:off x="7642060" y="3202475"/>
              <a:ext cx="1124867" cy="261610"/>
            </a:xfrm>
            <a:prstGeom prst="rect">
              <a:avLst/>
            </a:prstGeom>
            <a:solidFill>
              <a:schemeClr val="bg1"/>
            </a:solidFill>
          </p:spPr>
          <p:txBody>
            <a:bodyPr wrap="square" rtlCol="0">
              <a:spAutoFit/>
            </a:bodyPr>
            <a:lstStyle/>
            <a:p>
              <a:pPr algn="ctr"/>
              <a:r>
                <a:rPr lang="cs-CZ" sz="1100" dirty="0" smtClean="0"/>
                <a:t>mesenchyme</a:t>
              </a:r>
              <a:endParaRPr lang="en-US" sz="1100" dirty="0"/>
            </a:p>
          </p:txBody>
        </p:sp>
      </p:grpSp>
      <p:grpSp>
        <p:nvGrpSpPr>
          <p:cNvPr id="21" name="Skupina 20">
            <a:extLst>
              <a:ext uri="{FF2B5EF4-FFF2-40B4-BE49-F238E27FC236}">
                <a16:creationId xmlns:a16="http://schemas.microsoft.com/office/drawing/2014/main" id="{BC2B700D-7A74-409B-B519-95C2AD5FF95D}"/>
              </a:ext>
            </a:extLst>
          </p:cNvPr>
          <p:cNvGrpSpPr/>
          <p:nvPr/>
        </p:nvGrpSpPr>
        <p:grpSpPr>
          <a:xfrm>
            <a:off x="9677400" y="1858200"/>
            <a:ext cx="2225150" cy="1898016"/>
            <a:chOff x="9677400" y="1858200"/>
            <a:chExt cx="2225150" cy="1898016"/>
          </a:xfrm>
        </p:grpSpPr>
        <p:pic>
          <p:nvPicPr>
            <p:cNvPr id="13" name="Obrázek 12"/>
            <p:cNvPicPr>
              <a:picLocks noChangeAspect="1"/>
            </p:cNvPicPr>
            <p:nvPr/>
          </p:nvPicPr>
          <p:blipFill rotWithShape="1">
            <a:blip r:embed="rId2">
              <a:extLst>
                <a:ext uri="{28A0092B-C50C-407E-A947-70E740481C1C}">
                  <a14:useLocalDpi xmlns:a14="http://schemas.microsoft.com/office/drawing/2010/main" val="0"/>
                </a:ext>
              </a:extLst>
            </a:blip>
            <a:srcRect l="11258" t="47736" b="5264"/>
            <a:stretch/>
          </p:blipFill>
          <p:spPr>
            <a:xfrm>
              <a:off x="9677400" y="1858200"/>
              <a:ext cx="2225150" cy="1636406"/>
            </a:xfrm>
            <a:prstGeom prst="rect">
              <a:avLst/>
            </a:prstGeom>
          </p:spPr>
        </p:pic>
        <p:sp>
          <p:nvSpPr>
            <p:cNvPr id="17" name="TextovéPole 16">
              <a:extLst>
                <a:ext uri="{FF2B5EF4-FFF2-40B4-BE49-F238E27FC236}">
                  <a16:creationId xmlns:a16="http://schemas.microsoft.com/office/drawing/2014/main" id="{39D2934A-F00E-4621-9459-3EEE1ADC8D5B}"/>
                </a:ext>
              </a:extLst>
            </p:cNvPr>
            <p:cNvSpPr txBox="1"/>
            <p:nvPr/>
          </p:nvSpPr>
          <p:spPr>
            <a:xfrm>
              <a:off x="10147251" y="3494606"/>
              <a:ext cx="1232673" cy="261610"/>
            </a:xfrm>
            <a:prstGeom prst="rect">
              <a:avLst/>
            </a:prstGeom>
            <a:solidFill>
              <a:schemeClr val="bg1"/>
            </a:solidFill>
          </p:spPr>
          <p:txBody>
            <a:bodyPr wrap="square" rtlCol="0">
              <a:spAutoFit/>
            </a:bodyPr>
            <a:lstStyle/>
            <a:p>
              <a:pPr algn="ctr"/>
              <a:r>
                <a:rPr lang="cs-CZ" sz="1100" dirty="0" err="1" smtClean="0"/>
                <a:t>Hair</a:t>
              </a:r>
              <a:r>
                <a:rPr lang="cs-CZ" sz="1100" dirty="0" smtClean="0"/>
                <a:t> </a:t>
              </a:r>
              <a:r>
                <a:rPr lang="cs-CZ" sz="1100" dirty="0" err="1" smtClean="0"/>
                <a:t>papilla</a:t>
              </a:r>
              <a:endParaRPr lang="en-US" sz="1100" dirty="0"/>
            </a:p>
          </p:txBody>
        </p:sp>
        <p:sp>
          <p:nvSpPr>
            <p:cNvPr id="19" name="TextovéPole 18">
              <a:extLst>
                <a:ext uri="{FF2B5EF4-FFF2-40B4-BE49-F238E27FC236}">
                  <a16:creationId xmlns:a16="http://schemas.microsoft.com/office/drawing/2014/main" id="{FC723835-73E2-4861-91C2-7CFC96AA5550}"/>
                </a:ext>
              </a:extLst>
            </p:cNvPr>
            <p:cNvSpPr txBox="1"/>
            <p:nvPr/>
          </p:nvSpPr>
          <p:spPr>
            <a:xfrm>
              <a:off x="10726279" y="2441081"/>
              <a:ext cx="991239" cy="430887"/>
            </a:xfrm>
            <a:prstGeom prst="rect">
              <a:avLst/>
            </a:prstGeom>
            <a:solidFill>
              <a:schemeClr val="bg1"/>
            </a:solidFill>
          </p:spPr>
          <p:txBody>
            <a:bodyPr wrap="square" rtlCol="0">
              <a:spAutoFit/>
            </a:bodyPr>
            <a:lstStyle/>
            <a:p>
              <a:pPr algn="ctr"/>
              <a:r>
                <a:rPr lang="cs-CZ" sz="1100" dirty="0" smtClean="0"/>
                <a:t>Epidermis </a:t>
              </a:r>
              <a:r>
                <a:rPr lang="cs-CZ" sz="1100" dirty="0" err="1" smtClean="0"/>
                <a:t>proliferation</a:t>
              </a:r>
              <a:endParaRPr lang="en-US" sz="1100" dirty="0"/>
            </a:p>
          </p:txBody>
        </p:sp>
      </p:grpSp>
      <p:grpSp>
        <p:nvGrpSpPr>
          <p:cNvPr id="26" name="Skupina 25">
            <a:extLst>
              <a:ext uri="{FF2B5EF4-FFF2-40B4-BE49-F238E27FC236}">
                <a16:creationId xmlns:a16="http://schemas.microsoft.com/office/drawing/2014/main" id="{25AF74A6-3216-4090-B664-CBCED085F2D5}"/>
              </a:ext>
            </a:extLst>
          </p:cNvPr>
          <p:cNvGrpSpPr/>
          <p:nvPr/>
        </p:nvGrpSpPr>
        <p:grpSpPr>
          <a:xfrm>
            <a:off x="7268754" y="3677890"/>
            <a:ext cx="2770112" cy="2369553"/>
            <a:chOff x="7268754" y="3677890"/>
            <a:chExt cx="2770112" cy="2369553"/>
          </a:xfrm>
        </p:grpSpPr>
        <p:grpSp>
          <p:nvGrpSpPr>
            <p:cNvPr id="22" name="Skupina 21">
              <a:extLst>
                <a:ext uri="{FF2B5EF4-FFF2-40B4-BE49-F238E27FC236}">
                  <a16:creationId xmlns:a16="http://schemas.microsoft.com/office/drawing/2014/main" id="{1446486F-FDE9-4893-80D7-3DFAB056B4B3}"/>
                </a:ext>
              </a:extLst>
            </p:cNvPr>
            <p:cNvGrpSpPr/>
            <p:nvPr/>
          </p:nvGrpSpPr>
          <p:grpSpPr>
            <a:xfrm>
              <a:off x="7268754" y="3677890"/>
              <a:ext cx="2523648" cy="2369553"/>
              <a:chOff x="7268754" y="3677890"/>
              <a:chExt cx="2523648" cy="2369553"/>
            </a:xfrm>
          </p:grpSpPr>
          <p:pic>
            <p:nvPicPr>
              <p:cNvPr id="6" name="Obrázek 5"/>
              <p:cNvPicPr>
                <a:picLocks noChangeAspect="1"/>
              </p:cNvPicPr>
              <p:nvPr/>
            </p:nvPicPr>
            <p:blipFill rotWithShape="1">
              <a:blip r:embed="rId3" cstate="print">
                <a:extLst>
                  <a:ext uri="{28A0092B-C50C-407E-A947-70E740481C1C}">
                    <a14:useLocalDpi xmlns:a14="http://schemas.microsoft.com/office/drawing/2010/main" val="0"/>
                  </a:ext>
                </a:extLst>
              </a:blip>
              <a:srcRect l="12382" b="7255"/>
              <a:stretch/>
            </p:blipFill>
            <p:spPr>
              <a:xfrm>
                <a:off x="7892143" y="3677890"/>
                <a:ext cx="1900259" cy="2197633"/>
              </a:xfrm>
              <a:prstGeom prst="rect">
                <a:avLst/>
              </a:prstGeom>
            </p:spPr>
          </p:pic>
          <p:sp>
            <p:nvSpPr>
              <p:cNvPr id="18" name="TextovéPole 17">
                <a:extLst>
                  <a:ext uri="{FF2B5EF4-FFF2-40B4-BE49-F238E27FC236}">
                    <a16:creationId xmlns:a16="http://schemas.microsoft.com/office/drawing/2014/main" id="{E6033BDB-53D8-4C03-A758-F83DE8794E7A}"/>
                  </a:ext>
                </a:extLst>
              </p:cNvPr>
              <p:cNvSpPr txBox="1"/>
              <p:nvPr/>
            </p:nvSpPr>
            <p:spPr>
              <a:xfrm>
                <a:off x="7268754" y="5785833"/>
                <a:ext cx="1232673" cy="261610"/>
              </a:xfrm>
              <a:prstGeom prst="rect">
                <a:avLst/>
              </a:prstGeom>
              <a:solidFill>
                <a:schemeClr val="bg1"/>
              </a:solidFill>
            </p:spPr>
            <p:txBody>
              <a:bodyPr wrap="square" rtlCol="0">
                <a:spAutoFit/>
              </a:bodyPr>
              <a:lstStyle/>
              <a:p>
                <a:pPr algn="ctr"/>
                <a:r>
                  <a:rPr lang="cs-CZ" sz="1100" dirty="0" err="1" smtClean="0"/>
                  <a:t>Hair</a:t>
                </a:r>
                <a:r>
                  <a:rPr lang="cs-CZ" sz="1100" dirty="0" smtClean="0"/>
                  <a:t> </a:t>
                </a:r>
                <a:r>
                  <a:rPr lang="cs-CZ" sz="1100" dirty="0" err="1" smtClean="0"/>
                  <a:t>papilla</a:t>
                </a:r>
                <a:endParaRPr lang="en-US" sz="1100" dirty="0"/>
              </a:p>
            </p:txBody>
          </p:sp>
          <p:sp>
            <p:nvSpPr>
              <p:cNvPr id="20" name="TextovéPole 19">
                <a:extLst>
                  <a:ext uri="{FF2B5EF4-FFF2-40B4-BE49-F238E27FC236}">
                    <a16:creationId xmlns:a16="http://schemas.microsoft.com/office/drawing/2014/main" id="{D5483678-358A-4B25-A31B-19FC3D79EBF3}"/>
                  </a:ext>
                </a:extLst>
              </p:cNvPr>
              <p:cNvSpPr txBox="1"/>
              <p:nvPr/>
            </p:nvSpPr>
            <p:spPr>
              <a:xfrm>
                <a:off x="7519466" y="4652104"/>
                <a:ext cx="629705" cy="430887"/>
              </a:xfrm>
              <a:prstGeom prst="rect">
                <a:avLst/>
              </a:prstGeom>
              <a:solidFill>
                <a:schemeClr val="bg1"/>
              </a:solidFill>
            </p:spPr>
            <p:txBody>
              <a:bodyPr wrap="square" rtlCol="0">
                <a:spAutoFit/>
              </a:bodyPr>
              <a:lstStyle/>
              <a:p>
                <a:pPr algn="ctr"/>
                <a:r>
                  <a:rPr lang="cs-CZ" sz="1100" dirty="0" err="1" smtClean="0"/>
                  <a:t>Root</a:t>
                </a:r>
                <a:r>
                  <a:rPr lang="cs-CZ" sz="1100" dirty="0" smtClean="0"/>
                  <a:t> </a:t>
                </a:r>
                <a:r>
                  <a:rPr lang="cs-CZ" sz="1100" dirty="0" err="1" smtClean="0"/>
                  <a:t>of</a:t>
                </a:r>
                <a:r>
                  <a:rPr lang="cs-CZ" sz="1100" dirty="0" smtClean="0"/>
                  <a:t> </a:t>
                </a:r>
                <a:r>
                  <a:rPr lang="cs-CZ" sz="1100" dirty="0" err="1" smtClean="0"/>
                  <a:t>hair</a:t>
                </a:r>
                <a:endParaRPr lang="en-US" sz="1100" dirty="0"/>
              </a:p>
            </p:txBody>
          </p:sp>
        </p:grpSp>
        <p:sp>
          <p:nvSpPr>
            <p:cNvPr id="23" name="TextovéPole 22">
              <a:extLst>
                <a:ext uri="{FF2B5EF4-FFF2-40B4-BE49-F238E27FC236}">
                  <a16:creationId xmlns:a16="http://schemas.microsoft.com/office/drawing/2014/main" id="{5D838EB7-7D6D-479F-9ED1-A438D420091B}"/>
                </a:ext>
              </a:extLst>
            </p:cNvPr>
            <p:cNvSpPr txBox="1"/>
            <p:nvPr/>
          </p:nvSpPr>
          <p:spPr>
            <a:xfrm>
              <a:off x="9162697" y="4867547"/>
              <a:ext cx="876169" cy="430887"/>
            </a:xfrm>
            <a:prstGeom prst="rect">
              <a:avLst/>
            </a:prstGeom>
            <a:solidFill>
              <a:schemeClr val="bg1"/>
            </a:solidFill>
          </p:spPr>
          <p:txBody>
            <a:bodyPr wrap="square" rtlCol="0">
              <a:spAutoFit/>
            </a:bodyPr>
            <a:lstStyle/>
            <a:p>
              <a:pPr algn="ctr"/>
              <a:r>
                <a:rPr lang="cs-CZ" sz="1100" dirty="0" err="1" smtClean="0"/>
                <a:t>Germinal</a:t>
              </a:r>
              <a:r>
                <a:rPr lang="cs-CZ" sz="1100" dirty="0" smtClean="0"/>
                <a:t> matrix</a:t>
              </a:r>
              <a:endParaRPr lang="en-US" sz="1100" dirty="0"/>
            </a:p>
          </p:txBody>
        </p:sp>
        <p:cxnSp>
          <p:nvCxnSpPr>
            <p:cNvPr id="25" name="Přímá spojnice 24">
              <a:extLst>
                <a:ext uri="{FF2B5EF4-FFF2-40B4-BE49-F238E27FC236}">
                  <a16:creationId xmlns:a16="http://schemas.microsoft.com/office/drawing/2014/main" id="{601A028F-8D8A-439B-8619-ABC610B949D4}"/>
                </a:ext>
              </a:extLst>
            </p:cNvPr>
            <p:cNvCxnSpPr>
              <a:stCxn id="23" idx="1"/>
            </p:cNvCxnSpPr>
            <p:nvPr/>
          </p:nvCxnSpPr>
          <p:spPr>
            <a:xfrm flipH="1">
              <a:off x="8618839" y="5082991"/>
              <a:ext cx="543858"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0947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44136" y="318474"/>
            <a:ext cx="10646229" cy="1371600"/>
          </a:xfrm>
        </p:spPr>
        <p:txBody>
          <a:bodyPr>
            <a:normAutofit fontScale="90000"/>
          </a:bodyPr>
          <a:lstStyle/>
          <a:p>
            <a:r>
              <a:rPr lang="cs-CZ" dirty="0" err="1"/>
              <a:t>Initial</a:t>
            </a:r>
            <a:r>
              <a:rPr lang="cs-CZ" dirty="0"/>
              <a:t> </a:t>
            </a:r>
            <a:r>
              <a:rPr lang="cs-CZ" dirty="0" err="1"/>
              <a:t>differentiation</a:t>
            </a:r>
            <a:r>
              <a:rPr lang="cs-CZ" dirty="0"/>
              <a:t> </a:t>
            </a:r>
            <a:r>
              <a:rPr lang="cs-CZ" dirty="0" err="1"/>
              <a:t>of</a:t>
            </a:r>
            <a:r>
              <a:rPr lang="cs-CZ" dirty="0"/>
              <a:t> </a:t>
            </a:r>
            <a:r>
              <a:rPr lang="cs-CZ" dirty="0" err="1"/>
              <a:t>neural</a:t>
            </a:r>
            <a:r>
              <a:rPr lang="cs-CZ" dirty="0"/>
              <a:t> tube </a:t>
            </a:r>
            <a:r>
              <a:rPr lang="cs-CZ" dirty="0" err="1"/>
              <a:t>cells</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8</a:t>
            </a:fld>
            <a:endParaRPr lang="cs-CZ"/>
          </a:p>
        </p:txBody>
      </p:sp>
      <p:sp>
        <p:nvSpPr>
          <p:cNvPr id="6" name="Zástupný obsah 2">
            <a:extLst>
              <a:ext uri="{FF2B5EF4-FFF2-40B4-BE49-F238E27FC236}">
                <a16:creationId xmlns:a16="http://schemas.microsoft.com/office/drawing/2014/main" id="{4E5D3161-1B0C-433F-991F-5E84B7E2CACE}"/>
              </a:ext>
            </a:extLst>
          </p:cNvPr>
          <p:cNvSpPr txBox="1">
            <a:spLocks/>
          </p:cNvSpPr>
          <p:nvPr/>
        </p:nvSpPr>
        <p:spPr>
          <a:xfrm>
            <a:off x="1097280" y="1929585"/>
            <a:ext cx="5538910" cy="54411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Neural</a:t>
            </a:r>
            <a:r>
              <a:rPr lang="cs-CZ" sz="1600" dirty="0"/>
              <a:t> tube </a:t>
            </a:r>
            <a:r>
              <a:rPr lang="cs-CZ" sz="1600" dirty="0" err="1"/>
              <a:t>lined</a:t>
            </a:r>
            <a:r>
              <a:rPr lang="cs-CZ" sz="1600" dirty="0"/>
              <a:t> by </a:t>
            </a:r>
            <a:r>
              <a:rPr lang="cs-CZ" sz="1600" b="1" dirty="0" err="1"/>
              <a:t>pseudostratified</a:t>
            </a:r>
            <a:r>
              <a:rPr lang="cs-CZ" sz="1600" b="1" dirty="0"/>
              <a:t> </a:t>
            </a:r>
            <a:r>
              <a:rPr lang="cs-CZ" sz="1600" b="1" dirty="0" err="1"/>
              <a:t>cylindrical</a:t>
            </a:r>
            <a:r>
              <a:rPr lang="cs-CZ" sz="1600" b="1" dirty="0"/>
              <a:t> </a:t>
            </a:r>
            <a:r>
              <a:rPr lang="cs-CZ" sz="1600" dirty="0" err="1"/>
              <a:t>epithelium</a:t>
            </a:r>
            <a:endParaRPr lang="cs-CZ" sz="1200" dirty="0"/>
          </a:p>
        </p:txBody>
      </p:sp>
      <p:sp>
        <p:nvSpPr>
          <p:cNvPr id="7" name="Zástupný obsah 2">
            <a:extLst>
              <a:ext uri="{FF2B5EF4-FFF2-40B4-BE49-F238E27FC236}">
                <a16:creationId xmlns:a16="http://schemas.microsoft.com/office/drawing/2014/main" id="{4E5D3161-1B0C-433F-991F-5E84B7E2CACE}"/>
              </a:ext>
            </a:extLst>
          </p:cNvPr>
          <p:cNvSpPr txBox="1">
            <a:spLocks/>
          </p:cNvSpPr>
          <p:nvPr/>
        </p:nvSpPr>
        <p:spPr>
          <a:xfrm>
            <a:off x="1097280" y="2755301"/>
            <a:ext cx="5747140" cy="114074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Neuroepithelium</a:t>
            </a:r>
            <a:r>
              <a:rPr lang="cs-CZ" sz="1600" dirty="0"/>
              <a:t> </a:t>
            </a:r>
            <a:r>
              <a:rPr lang="cs-CZ" sz="1600" dirty="0" err="1"/>
              <a:t>differentiate</a:t>
            </a:r>
            <a:r>
              <a:rPr lang="cs-CZ" sz="1600" dirty="0"/>
              <a:t> </a:t>
            </a:r>
            <a:r>
              <a:rPr lang="cs-CZ" sz="1600" dirty="0" err="1"/>
              <a:t>into</a:t>
            </a:r>
            <a:r>
              <a:rPr lang="cs-CZ" sz="1600" dirty="0"/>
              <a:t> </a:t>
            </a:r>
            <a:r>
              <a:rPr lang="cs-CZ" sz="1600" dirty="0" err="1"/>
              <a:t>two</a:t>
            </a:r>
            <a:r>
              <a:rPr lang="cs-CZ" sz="1600" dirty="0"/>
              <a:t> major </a:t>
            </a:r>
            <a:r>
              <a:rPr lang="cs-CZ" sz="1600" dirty="0" err="1"/>
              <a:t>types</a:t>
            </a:r>
            <a:r>
              <a:rPr lang="cs-CZ" sz="1600" dirty="0"/>
              <a:t> </a:t>
            </a:r>
            <a:r>
              <a:rPr lang="cs-CZ" sz="1600" dirty="0" err="1"/>
              <a:t>of</a:t>
            </a:r>
            <a:r>
              <a:rPr lang="cs-CZ" sz="1600" dirty="0"/>
              <a:t> </a:t>
            </a:r>
            <a:r>
              <a:rPr lang="cs-CZ" sz="1600" dirty="0" err="1"/>
              <a:t>progenitors</a:t>
            </a:r>
            <a:r>
              <a:rPr lang="cs-CZ" sz="1600" dirty="0"/>
              <a:t>:</a:t>
            </a:r>
          </a:p>
          <a:p>
            <a:pPr lvl="1">
              <a:buSzPct val="50000"/>
              <a:buFont typeface="Courier New" panose="02070309020205020404" pitchFamily="49" charset="0"/>
              <a:buChar char="o"/>
            </a:pPr>
            <a:r>
              <a:rPr lang="cs-CZ" sz="1400" b="1" dirty="0" err="1"/>
              <a:t>neuronal</a:t>
            </a:r>
            <a:r>
              <a:rPr lang="cs-CZ" sz="1400" b="1" dirty="0"/>
              <a:t> </a:t>
            </a:r>
            <a:r>
              <a:rPr lang="cs-CZ" sz="1400" dirty="0" err="1"/>
              <a:t>progenitors</a:t>
            </a:r>
            <a:r>
              <a:rPr lang="cs-CZ" sz="1400" dirty="0"/>
              <a:t> (</a:t>
            </a:r>
            <a:r>
              <a:rPr lang="cs-CZ" sz="1400" b="1" dirty="0" err="1"/>
              <a:t>neuroblasts</a:t>
            </a:r>
            <a:r>
              <a:rPr lang="cs-CZ" sz="1400" dirty="0"/>
              <a:t>) – </a:t>
            </a:r>
            <a:r>
              <a:rPr lang="cs-CZ" sz="1400" dirty="0" err="1"/>
              <a:t>formation</a:t>
            </a:r>
            <a:r>
              <a:rPr lang="cs-CZ" sz="1400" dirty="0"/>
              <a:t> </a:t>
            </a:r>
            <a:r>
              <a:rPr lang="cs-CZ" sz="1400" dirty="0" err="1"/>
              <a:t>of</a:t>
            </a:r>
            <a:r>
              <a:rPr lang="cs-CZ" sz="1400" dirty="0"/>
              <a:t> </a:t>
            </a:r>
            <a:r>
              <a:rPr lang="cs-CZ" sz="1400" dirty="0" err="1"/>
              <a:t>central</a:t>
            </a:r>
            <a:r>
              <a:rPr lang="cs-CZ" sz="1400" dirty="0"/>
              <a:t> </a:t>
            </a:r>
            <a:r>
              <a:rPr lang="cs-CZ" sz="1400" dirty="0" err="1"/>
              <a:t>nervous</a:t>
            </a:r>
            <a:r>
              <a:rPr lang="cs-CZ" sz="1400" dirty="0"/>
              <a:t> </a:t>
            </a:r>
            <a:r>
              <a:rPr lang="cs-CZ" sz="1400" dirty="0" err="1"/>
              <a:t>system</a:t>
            </a:r>
            <a:r>
              <a:rPr lang="cs-CZ" sz="1400" dirty="0"/>
              <a:t> </a:t>
            </a:r>
            <a:r>
              <a:rPr lang="cs-CZ" sz="1400" dirty="0" err="1"/>
              <a:t>cells</a:t>
            </a:r>
            <a:endParaRPr lang="cs-CZ" sz="1400" dirty="0"/>
          </a:p>
          <a:p>
            <a:pPr lvl="1">
              <a:buSzPct val="50000"/>
              <a:buFont typeface="Courier New" panose="02070309020205020404" pitchFamily="49" charset="0"/>
              <a:buChar char="o"/>
            </a:pPr>
            <a:r>
              <a:rPr lang="cs-CZ" sz="1400" b="1" dirty="0" err="1"/>
              <a:t>glial</a:t>
            </a:r>
            <a:r>
              <a:rPr lang="cs-CZ" sz="1400" b="1" dirty="0"/>
              <a:t> </a:t>
            </a:r>
            <a:r>
              <a:rPr lang="cs-CZ" sz="1400" dirty="0" err="1"/>
              <a:t>progenitors</a:t>
            </a:r>
            <a:r>
              <a:rPr lang="cs-CZ" sz="1400" dirty="0"/>
              <a:t> (</a:t>
            </a:r>
            <a:r>
              <a:rPr lang="cs-CZ" sz="1400" b="1" dirty="0" err="1"/>
              <a:t>glioblasts</a:t>
            </a:r>
            <a:r>
              <a:rPr lang="cs-CZ" sz="1400" dirty="0"/>
              <a:t>) – </a:t>
            </a:r>
            <a:r>
              <a:rPr lang="cs-CZ" sz="1400" dirty="0" err="1"/>
              <a:t>formation</a:t>
            </a:r>
            <a:r>
              <a:rPr lang="cs-CZ" sz="1400" dirty="0"/>
              <a:t> </a:t>
            </a:r>
            <a:r>
              <a:rPr lang="cs-CZ" sz="1400" dirty="0" err="1"/>
              <a:t>of</a:t>
            </a:r>
            <a:r>
              <a:rPr lang="cs-CZ" sz="1400" dirty="0"/>
              <a:t> CNS </a:t>
            </a:r>
            <a:r>
              <a:rPr lang="cs-CZ" sz="1400" dirty="0" err="1"/>
              <a:t>supporting</a:t>
            </a:r>
            <a:r>
              <a:rPr lang="cs-CZ" sz="1400" dirty="0"/>
              <a:t> </a:t>
            </a:r>
            <a:r>
              <a:rPr lang="cs-CZ" sz="1400" dirty="0" err="1"/>
              <a:t>cells</a:t>
            </a:r>
            <a:endParaRPr lang="cs-CZ" sz="1400" dirty="0"/>
          </a:p>
        </p:txBody>
      </p:sp>
      <p:sp>
        <p:nvSpPr>
          <p:cNvPr id="8" name="Zástupný obsah 2">
            <a:extLst>
              <a:ext uri="{FF2B5EF4-FFF2-40B4-BE49-F238E27FC236}">
                <a16:creationId xmlns:a16="http://schemas.microsoft.com/office/drawing/2014/main" id="{4E5D3161-1B0C-433F-991F-5E84B7E2CACE}"/>
              </a:ext>
            </a:extLst>
          </p:cNvPr>
          <p:cNvSpPr txBox="1">
            <a:spLocks/>
          </p:cNvSpPr>
          <p:nvPr/>
        </p:nvSpPr>
        <p:spPr>
          <a:xfrm>
            <a:off x="1097280" y="4374546"/>
            <a:ext cx="5650653" cy="107887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Neural</a:t>
            </a:r>
            <a:r>
              <a:rPr lang="cs-CZ" sz="1600" dirty="0"/>
              <a:t> tube </a:t>
            </a:r>
            <a:r>
              <a:rPr lang="cs-CZ" sz="1600" dirty="0" err="1"/>
              <a:t>neuroepithelium</a:t>
            </a:r>
            <a:r>
              <a:rPr lang="cs-CZ" sz="1600" dirty="0"/>
              <a:t> </a:t>
            </a:r>
            <a:r>
              <a:rPr lang="cs-CZ" sz="1600" b="1" dirty="0" err="1"/>
              <a:t>differentiate</a:t>
            </a:r>
            <a:r>
              <a:rPr lang="cs-CZ" sz="1600" dirty="0"/>
              <a:t> </a:t>
            </a:r>
            <a:r>
              <a:rPr lang="cs-CZ" sz="1600" dirty="0" err="1"/>
              <a:t>into</a:t>
            </a:r>
            <a:r>
              <a:rPr lang="cs-CZ" sz="1600" dirty="0"/>
              <a:t> 3 basic </a:t>
            </a:r>
            <a:r>
              <a:rPr lang="cs-CZ" sz="1600" dirty="0" err="1"/>
              <a:t>layers</a:t>
            </a:r>
            <a:r>
              <a:rPr lang="cs-CZ" sz="1600" dirty="0"/>
              <a:t>:</a:t>
            </a:r>
          </a:p>
          <a:p>
            <a:pPr lvl="1">
              <a:buSzPct val="50000"/>
              <a:buFont typeface="Courier New" panose="02070309020205020404" pitchFamily="49" charset="0"/>
              <a:buChar char="o"/>
            </a:pPr>
            <a:r>
              <a:rPr lang="cs-CZ" sz="1400" b="1" dirty="0" err="1"/>
              <a:t>Inner</a:t>
            </a:r>
            <a:r>
              <a:rPr lang="cs-CZ" sz="1400" b="1" dirty="0"/>
              <a:t> (</a:t>
            </a:r>
            <a:r>
              <a:rPr lang="cs-CZ" sz="1400" b="1" dirty="0" err="1"/>
              <a:t>germinal</a:t>
            </a:r>
            <a:r>
              <a:rPr lang="cs-CZ" sz="1400" b="1" dirty="0"/>
              <a:t>/</a:t>
            </a:r>
            <a:r>
              <a:rPr lang="cs-CZ" sz="1400" b="1" dirty="0" err="1"/>
              <a:t>ventricular</a:t>
            </a:r>
            <a:r>
              <a:rPr lang="cs-CZ" sz="1400" b="1" dirty="0"/>
              <a:t>) </a:t>
            </a:r>
            <a:r>
              <a:rPr lang="cs-CZ" sz="1400" b="1" dirty="0" err="1"/>
              <a:t>layer</a:t>
            </a:r>
            <a:r>
              <a:rPr lang="cs-CZ" sz="1400" dirty="0"/>
              <a:t> – </a:t>
            </a:r>
            <a:r>
              <a:rPr lang="cs-CZ" sz="1400" dirty="0" err="1"/>
              <a:t>neural</a:t>
            </a:r>
            <a:r>
              <a:rPr lang="cs-CZ" sz="1400" dirty="0"/>
              <a:t> tube </a:t>
            </a:r>
            <a:r>
              <a:rPr lang="cs-CZ" sz="1400" dirty="0" err="1"/>
              <a:t>cavity</a:t>
            </a:r>
            <a:r>
              <a:rPr lang="cs-CZ" sz="1400" dirty="0"/>
              <a:t> </a:t>
            </a:r>
            <a:r>
              <a:rPr lang="cs-CZ" sz="1400" dirty="0" err="1"/>
              <a:t>lining</a:t>
            </a:r>
            <a:r>
              <a:rPr lang="cs-CZ" sz="1400" dirty="0"/>
              <a:t> </a:t>
            </a:r>
            <a:r>
              <a:rPr lang="cs-CZ" sz="1400" dirty="0" err="1"/>
              <a:t>epithelium</a:t>
            </a:r>
            <a:endParaRPr lang="cs-CZ" sz="1400" dirty="0"/>
          </a:p>
          <a:p>
            <a:pPr lvl="1">
              <a:buSzPct val="50000"/>
              <a:buFont typeface="Courier New" panose="02070309020205020404" pitchFamily="49" charset="0"/>
              <a:buChar char="o"/>
            </a:pPr>
            <a:r>
              <a:rPr lang="cs-CZ" sz="1400" b="1" dirty="0"/>
              <a:t>Mantle </a:t>
            </a:r>
            <a:r>
              <a:rPr lang="cs-CZ" sz="1400" b="1" dirty="0" err="1"/>
              <a:t>layer</a:t>
            </a:r>
            <a:r>
              <a:rPr lang="cs-CZ" sz="1400" dirty="0"/>
              <a:t> – </a:t>
            </a:r>
            <a:r>
              <a:rPr lang="cs-CZ" sz="1400" dirty="0" err="1"/>
              <a:t>spinal</a:t>
            </a:r>
            <a:r>
              <a:rPr lang="cs-CZ" sz="1400" dirty="0"/>
              <a:t> </a:t>
            </a:r>
            <a:r>
              <a:rPr lang="cs-CZ" sz="1400" dirty="0" err="1"/>
              <a:t>cord</a:t>
            </a:r>
            <a:r>
              <a:rPr lang="cs-CZ" sz="1400" dirty="0"/>
              <a:t> </a:t>
            </a:r>
            <a:r>
              <a:rPr lang="cs-CZ" sz="1400" dirty="0" err="1"/>
              <a:t>grey</a:t>
            </a:r>
            <a:r>
              <a:rPr lang="cs-CZ" sz="1400" dirty="0"/>
              <a:t> </a:t>
            </a:r>
            <a:r>
              <a:rPr lang="cs-CZ" sz="1400" dirty="0" err="1"/>
              <a:t>matter</a:t>
            </a:r>
            <a:endParaRPr lang="cs-CZ" sz="1400" dirty="0"/>
          </a:p>
          <a:p>
            <a:pPr lvl="1">
              <a:buSzPct val="50000"/>
              <a:buFont typeface="Courier New" panose="02070309020205020404" pitchFamily="49" charset="0"/>
              <a:buChar char="o"/>
            </a:pPr>
            <a:r>
              <a:rPr lang="cs-CZ" sz="1400" b="1" dirty="0" err="1"/>
              <a:t>Marginal</a:t>
            </a:r>
            <a:r>
              <a:rPr lang="cs-CZ" sz="1400" b="1" dirty="0"/>
              <a:t> </a:t>
            </a:r>
            <a:r>
              <a:rPr lang="cs-CZ" sz="1400" b="1" dirty="0" err="1"/>
              <a:t>layer</a:t>
            </a:r>
            <a:r>
              <a:rPr lang="cs-CZ" sz="1400" b="1" dirty="0"/>
              <a:t> </a:t>
            </a:r>
            <a:r>
              <a:rPr lang="cs-CZ" sz="1400" dirty="0"/>
              <a:t>- </a:t>
            </a:r>
            <a:r>
              <a:rPr lang="cs-CZ" sz="1400" dirty="0" err="1"/>
              <a:t>periphery</a:t>
            </a:r>
            <a:endParaRPr lang="cs-CZ" sz="1400" dirty="0"/>
          </a:p>
        </p:txBody>
      </p:sp>
      <p:pic>
        <p:nvPicPr>
          <p:cNvPr id="10" name="Obrázek 9"/>
          <p:cNvPicPr>
            <a:picLocks noChangeAspect="1"/>
          </p:cNvPicPr>
          <p:nvPr/>
        </p:nvPicPr>
        <p:blipFill rotWithShape="1">
          <a:blip r:embed="rId2">
            <a:extLst>
              <a:ext uri="{28A0092B-C50C-407E-A947-70E740481C1C}">
                <a14:useLocalDpi xmlns:a14="http://schemas.microsoft.com/office/drawing/2010/main" val="0"/>
              </a:ext>
            </a:extLst>
          </a:blip>
          <a:srcRect l="6691" t="2890" r="59659" b="71804"/>
          <a:stretch/>
        </p:blipFill>
        <p:spPr>
          <a:xfrm>
            <a:off x="7797537" y="1994810"/>
            <a:ext cx="2035280" cy="1520982"/>
          </a:xfrm>
          <a:prstGeom prst="rect">
            <a:avLst/>
          </a:prstGeom>
        </p:spPr>
      </p:pic>
      <p:grpSp>
        <p:nvGrpSpPr>
          <p:cNvPr id="17" name="Skupina 16"/>
          <p:cNvGrpSpPr/>
          <p:nvPr/>
        </p:nvGrpSpPr>
        <p:grpSpPr>
          <a:xfrm>
            <a:off x="7414788" y="3904276"/>
            <a:ext cx="2800778" cy="1793923"/>
            <a:chOff x="7414788" y="3684987"/>
            <a:chExt cx="2800778" cy="1793923"/>
          </a:xfrm>
        </p:grpSpPr>
        <p:pic>
          <p:nvPicPr>
            <p:cNvPr id="9" name="Obrázek 8"/>
            <p:cNvPicPr>
              <a:picLocks noChangeAspect="1"/>
            </p:cNvPicPr>
            <p:nvPr/>
          </p:nvPicPr>
          <p:blipFill rotWithShape="1">
            <a:blip r:embed="rId2">
              <a:extLst>
                <a:ext uri="{28A0092B-C50C-407E-A947-70E740481C1C}">
                  <a14:useLocalDpi xmlns:a14="http://schemas.microsoft.com/office/drawing/2010/main" val="0"/>
                </a:ext>
              </a:extLst>
            </a:blip>
            <a:srcRect l="45556" t="2890" r="8138" b="71804"/>
            <a:stretch/>
          </p:blipFill>
          <p:spPr>
            <a:xfrm>
              <a:off x="7414788" y="3957928"/>
              <a:ext cx="2800778" cy="1520982"/>
            </a:xfrm>
            <a:prstGeom prst="rect">
              <a:avLst/>
            </a:prstGeom>
          </p:spPr>
        </p:pic>
        <p:sp>
          <p:nvSpPr>
            <p:cNvPr id="14" name="TextovéPole 13"/>
            <p:cNvSpPr txBox="1"/>
            <p:nvPr/>
          </p:nvSpPr>
          <p:spPr>
            <a:xfrm>
              <a:off x="7631485" y="3684987"/>
              <a:ext cx="1086416" cy="600164"/>
            </a:xfrm>
            <a:prstGeom prst="rect">
              <a:avLst/>
            </a:prstGeom>
            <a:solidFill>
              <a:schemeClr val="bg1"/>
            </a:solidFill>
            <a:ln>
              <a:noFill/>
            </a:ln>
          </p:spPr>
          <p:txBody>
            <a:bodyPr wrap="square" rtlCol="0">
              <a:spAutoFit/>
            </a:bodyPr>
            <a:lstStyle/>
            <a:p>
              <a:pPr algn="ctr"/>
              <a:r>
                <a:rPr lang="cs-CZ" sz="1100" dirty="0" err="1"/>
                <a:t>Germinal</a:t>
              </a:r>
              <a:r>
                <a:rPr lang="cs-CZ" sz="1100" dirty="0"/>
                <a:t> (</a:t>
              </a:r>
              <a:r>
                <a:rPr lang="cs-CZ" sz="1100" dirty="0" err="1"/>
                <a:t>ependymal</a:t>
              </a:r>
              <a:r>
                <a:rPr lang="cs-CZ" sz="1100" dirty="0"/>
                <a:t>) </a:t>
              </a:r>
              <a:r>
                <a:rPr lang="cs-CZ" sz="1100" dirty="0" err="1"/>
                <a:t>layer</a:t>
              </a:r>
              <a:endParaRPr lang="cs-CZ" sz="1100" dirty="0"/>
            </a:p>
          </p:txBody>
        </p:sp>
      </p:grpSp>
    </p:spTree>
    <p:extLst>
      <p:ext uri="{BB962C8B-B14F-4D97-AF65-F5344CB8AC3E}">
        <p14:creationId xmlns:p14="http://schemas.microsoft.com/office/powerpoint/2010/main" val="3343605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Developmental</a:t>
            </a:r>
            <a:r>
              <a:rPr lang="cs-CZ" dirty="0"/>
              <a:t> </a:t>
            </a:r>
            <a:r>
              <a:rPr lang="cs-CZ" dirty="0" err="1"/>
              <a:t>stages</a:t>
            </a:r>
            <a:r>
              <a:rPr lang="cs-CZ" dirty="0"/>
              <a:t> </a:t>
            </a:r>
            <a:r>
              <a:rPr lang="cs-CZ" dirty="0" err="1"/>
              <a:t>of</a:t>
            </a:r>
            <a:r>
              <a:rPr lang="cs-CZ" dirty="0"/>
              <a:t> </a:t>
            </a:r>
            <a:r>
              <a:rPr lang="cs-CZ" dirty="0" err="1"/>
              <a:t>hair</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80</a:t>
            </a:fld>
            <a:endParaRPr lang="cs-CZ"/>
          </a:p>
        </p:txBody>
      </p:sp>
      <p:sp>
        <p:nvSpPr>
          <p:cNvPr id="7" name="Zástupný symbol pro obsah 2">
            <a:extLst>
              <a:ext uri="{FF2B5EF4-FFF2-40B4-BE49-F238E27FC236}">
                <a16:creationId xmlns:a16="http://schemas.microsoft.com/office/drawing/2014/main" id="{080CD155-EC42-4193-8A84-62A913050F33}"/>
              </a:ext>
            </a:extLst>
          </p:cNvPr>
          <p:cNvSpPr txBox="1">
            <a:spLocks/>
          </p:cNvSpPr>
          <p:nvPr/>
        </p:nvSpPr>
        <p:spPr>
          <a:xfrm>
            <a:off x="1097280" y="1832710"/>
            <a:ext cx="4822804" cy="54835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smtClean="0"/>
              <a:t>outer</a:t>
            </a:r>
            <a:r>
              <a:rPr lang="cs-CZ" sz="1600" b="1" dirty="0" smtClean="0"/>
              <a:t> </a:t>
            </a:r>
            <a:r>
              <a:rPr lang="cs-CZ" sz="1600" b="1" dirty="0" err="1" smtClean="0"/>
              <a:t>epidermal</a:t>
            </a:r>
            <a:r>
              <a:rPr lang="cs-CZ" sz="1600" b="1" dirty="0" smtClean="0"/>
              <a:t> </a:t>
            </a:r>
            <a:r>
              <a:rPr lang="cs-CZ" sz="1600" dirty="0" err="1" smtClean="0"/>
              <a:t>cells</a:t>
            </a:r>
            <a:r>
              <a:rPr lang="cs-CZ" sz="1600" dirty="0" smtClean="0"/>
              <a:t> line </a:t>
            </a:r>
            <a:r>
              <a:rPr lang="cs-CZ" sz="1600" dirty="0" err="1" smtClean="0"/>
              <a:t>the</a:t>
            </a:r>
            <a:r>
              <a:rPr lang="cs-CZ" sz="1600" dirty="0" smtClean="0"/>
              <a:t> </a:t>
            </a:r>
            <a:r>
              <a:rPr lang="cs-CZ" sz="1600" dirty="0" err="1" smtClean="0"/>
              <a:t>cavity</a:t>
            </a:r>
            <a:r>
              <a:rPr lang="cs-CZ" sz="1600" dirty="0" smtClean="0"/>
              <a:t> </a:t>
            </a:r>
            <a:r>
              <a:rPr lang="cs-CZ" sz="1600" dirty="0"/>
              <a:t>– </a:t>
            </a:r>
            <a:r>
              <a:rPr lang="cs-CZ" sz="1600" b="1" dirty="0" err="1" smtClean="0"/>
              <a:t>outer</a:t>
            </a:r>
            <a:r>
              <a:rPr lang="cs-CZ" sz="1600" b="1" dirty="0" smtClean="0"/>
              <a:t> </a:t>
            </a:r>
            <a:r>
              <a:rPr lang="cs-CZ" sz="1600" b="1" dirty="0" err="1" smtClean="0"/>
              <a:t>hair</a:t>
            </a:r>
            <a:r>
              <a:rPr lang="cs-CZ" sz="1600" b="1" dirty="0" smtClean="0"/>
              <a:t> </a:t>
            </a:r>
            <a:r>
              <a:rPr lang="cs-CZ" sz="1600" dirty="0" err="1" smtClean="0"/>
              <a:t>sheet</a:t>
            </a:r>
            <a:r>
              <a:rPr lang="cs-CZ" sz="1600" dirty="0" smtClean="0"/>
              <a:t>, </a:t>
            </a:r>
            <a:r>
              <a:rPr lang="cs-CZ" sz="1600" dirty="0" err="1" smtClean="0"/>
              <a:t>localization</a:t>
            </a:r>
            <a:r>
              <a:rPr lang="cs-CZ" sz="1600" dirty="0" smtClean="0"/>
              <a:t> </a:t>
            </a:r>
            <a:r>
              <a:rPr lang="cs-CZ" sz="1600" dirty="0" err="1" smtClean="0"/>
              <a:t>of</a:t>
            </a:r>
            <a:r>
              <a:rPr lang="cs-CZ" sz="1600" dirty="0" smtClean="0"/>
              <a:t> </a:t>
            </a:r>
            <a:r>
              <a:rPr lang="cs-CZ" sz="1600" b="1" dirty="0" err="1" smtClean="0">
                <a:solidFill>
                  <a:srgbClr val="7030A0"/>
                </a:solidFill>
              </a:rPr>
              <a:t>B</a:t>
            </a:r>
            <a:r>
              <a:rPr lang="cs-CZ" sz="1600" dirty="0" err="1" smtClean="0">
                <a:solidFill>
                  <a:srgbClr val="7030A0"/>
                </a:solidFill>
              </a:rPr>
              <a:t>ulge</a:t>
            </a:r>
            <a:r>
              <a:rPr lang="cs-CZ" sz="1600" dirty="0" smtClean="0"/>
              <a:t> – </a:t>
            </a:r>
            <a:r>
              <a:rPr lang="cs-CZ" sz="1600" dirty="0" err="1" smtClean="0"/>
              <a:t>hair</a:t>
            </a:r>
            <a:r>
              <a:rPr lang="cs-CZ" sz="1600" dirty="0" smtClean="0"/>
              <a:t> </a:t>
            </a:r>
            <a:r>
              <a:rPr lang="cs-CZ" sz="1600" dirty="0" err="1" smtClean="0"/>
              <a:t>follicle</a:t>
            </a:r>
            <a:r>
              <a:rPr lang="cs-CZ" sz="1600" dirty="0" smtClean="0"/>
              <a:t> stem </a:t>
            </a:r>
            <a:r>
              <a:rPr lang="cs-CZ" sz="1600" dirty="0" err="1" smtClean="0"/>
              <a:t>cells</a:t>
            </a:r>
            <a:endParaRPr lang="cs-CZ" sz="1600" dirty="0"/>
          </a:p>
        </p:txBody>
      </p:sp>
      <p:sp>
        <p:nvSpPr>
          <p:cNvPr id="10" name="Zástupný symbol pro obsah 2">
            <a:extLst>
              <a:ext uri="{FF2B5EF4-FFF2-40B4-BE49-F238E27FC236}">
                <a16:creationId xmlns:a16="http://schemas.microsoft.com/office/drawing/2014/main" id="{080CD155-EC42-4193-8A84-62A913050F33}"/>
              </a:ext>
            </a:extLst>
          </p:cNvPr>
          <p:cNvSpPr txBox="1">
            <a:spLocks/>
          </p:cNvSpPr>
          <p:nvPr/>
        </p:nvSpPr>
        <p:spPr>
          <a:xfrm>
            <a:off x="1097280" y="2653538"/>
            <a:ext cx="4822804" cy="76750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g</a:t>
            </a:r>
            <a:r>
              <a:rPr lang="cs-CZ" sz="1600" b="1" dirty="0" err="1" smtClean="0"/>
              <a:t>erminal</a:t>
            </a:r>
            <a:r>
              <a:rPr lang="cs-CZ" sz="1600" b="1" dirty="0" smtClean="0"/>
              <a:t> matrix </a:t>
            </a:r>
            <a:r>
              <a:rPr lang="cs-CZ" sz="1600" dirty="0" err="1" smtClean="0"/>
              <a:t>cells</a:t>
            </a:r>
            <a:r>
              <a:rPr lang="cs-CZ" sz="1600" dirty="0" smtClean="0"/>
              <a:t> </a:t>
            </a:r>
            <a:r>
              <a:rPr lang="cs-CZ" sz="1600" dirty="0"/>
              <a:t>– </a:t>
            </a:r>
            <a:r>
              <a:rPr lang="cs-CZ" sz="1600" dirty="0" err="1" smtClean="0"/>
              <a:t>proliferate</a:t>
            </a:r>
            <a:r>
              <a:rPr lang="cs-CZ" sz="1600" dirty="0" smtClean="0"/>
              <a:t> and transfer to </a:t>
            </a:r>
            <a:r>
              <a:rPr lang="cs-CZ" sz="1600" dirty="0" err="1" smtClean="0"/>
              <a:t>cavity</a:t>
            </a:r>
            <a:r>
              <a:rPr lang="cs-CZ" sz="1600" dirty="0" smtClean="0"/>
              <a:t> in </a:t>
            </a:r>
            <a:r>
              <a:rPr lang="cs-CZ" sz="1600" dirty="0" err="1" smtClean="0"/>
              <a:t>outer</a:t>
            </a:r>
            <a:r>
              <a:rPr lang="cs-CZ" sz="1600" dirty="0" smtClean="0"/>
              <a:t> </a:t>
            </a:r>
            <a:r>
              <a:rPr lang="cs-CZ" sz="1600" dirty="0" err="1" smtClean="0"/>
              <a:t>hair</a:t>
            </a:r>
            <a:r>
              <a:rPr lang="cs-CZ" sz="1600" dirty="0" smtClean="0"/>
              <a:t> </a:t>
            </a:r>
            <a:r>
              <a:rPr lang="cs-CZ" sz="1600" dirty="0" err="1" smtClean="0"/>
              <a:t>sheet</a:t>
            </a:r>
            <a:r>
              <a:rPr lang="cs-CZ" sz="1600" dirty="0" smtClean="0"/>
              <a:t> – </a:t>
            </a:r>
            <a:r>
              <a:rPr lang="cs-CZ" sz="1600" b="1" dirty="0" err="1" smtClean="0"/>
              <a:t>keratinization</a:t>
            </a:r>
            <a:r>
              <a:rPr lang="cs-CZ" sz="1600" dirty="0" smtClean="0"/>
              <a:t> </a:t>
            </a:r>
            <a:r>
              <a:rPr lang="cs-CZ" sz="1600" dirty="0" err="1" smtClean="0"/>
              <a:t>of</a:t>
            </a:r>
            <a:r>
              <a:rPr lang="cs-CZ" sz="1600" dirty="0" smtClean="0"/>
              <a:t> </a:t>
            </a:r>
            <a:r>
              <a:rPr lang="cs-CZ" sz="1600" dirty="0" err="1" smtClean="0"/>
              <a:t>cells</a:t>
            </a:r>
            <a:r>
              <a:rPr lang="cs-CZ" sz="1600" dirty="0" smtClean="0"/>
              <a:t> and </a:t>
            </a:r>
            <a:r>
              <a:rPr lang="cs-CZ" sz="1600" dirty="0" err="1" smtClean="0"/>
              <a:t>formation</a:t>
            </a:r>
            <a:r>
              <a:rPr lang="cs-CZ" sz="1600" dirty="0" smtClean="0"/>
              <a:t> </a:t>
            </a:r>
            <a:r>
              <a:rPr lang="cs-CZ" sz="1600" dirty="0" err="1" smtClean="0"/>
              <a:t>of</a:t>
            </a:r>
            <a:r>
              <a:rPr lang="cs-CZ" sz="1600" dirty="0" smtClean="0"/>
              <a:t> </a:t>
            </a:r>
            <a:r>
              <a:rPr lang="cs-CZ" sz="1600" b="1" dirty="0" err="1" smtClean="0"/>
              <a:t>hair</a:t>
            </a:r>
            <a:r>
              <a:rPr lang="cs-CZ" sz="1600" b="1" dirty="0" smtClean="0"/>
              <a:t> </a:t>
            </a:r>
            <a:r>
              <a:rPr lang="cs-CZ" sz="1600" b="1" dirty="0" err="1" smtClean="0"/>
              <a:t>fiber</a:t>
            </a:r>
            <a:endParaRPr lang="cs-CZ" sz="1600" b="1" dirty="0"/>
          </a:p>
        </p:txBody>
      </p:sp>
      <p:sp>
        <p:nvSpPr>
          <p:cNvPr id="11" name="Zástupný symbol pro obsah 2">
            <a:extLst>
              <a:ext uri="{FF2B5EF4-FFF2-40B4-BE49-F238E27FC236}">
                <a16:creationId xmlns:a16="http://schemas.microsoft.com/office/drawing/2014/main" id="{080CD155-EC42-4193-8A84-62A913050F33}"/>
              </a:ext>
            </a:extLst>
          </p:cNvPr>
          <p:cNvSpPr txBox="1">
            <a:spLocks/>
          </p:cNvSpPr>
          <p:nvPr/>
        </p:nvSpPr>
        <p:spPr>
          <a:xfrm>
            <a:off x="1097280" y="3693518"/>
            <a:ext cx="4822804" cy="63342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smtClean="0"/>
              <a:t>continuous</a:t>
            </a:r>
            <a:r>
              <a:rPr lang="cs-CZ" sz="1600" dirty="0" smtClean="0"/>
              <a:t> </a:t>
            </a:r>
            <a:r>
              <a:rPr lang="cs-CZ" sz="1600" b="1" dirty="0" err="1" smtClean="0"/>
              <a:t>proliferation</a:t>
            </a:r>
            <a:r>
              <a:rPr lang="cs-CZ" sz="1600" b="1" dirty="0" smtClean="0"/>
              <a:t> </a:t>
            </a:r>
            <a:r>
              <a:rPr lang="cs-CZ" sz="1600" dirty="0" err="1" smtClean="0"/>
              <a:t>of</a:t>
            </a:r>
            <a:r>
              <a:rPr lang="cs-CZ" sz="1600" b="1" dirty="0" smtClean="0"/>
              <a:t> </a:t>
            </a:r>
            <a:r>
              <a:rPr lang="cs-CZ" sz="1600" b="1" dirty="0" err="1"/>
              <a:t>basal</a:t>
            </a:r>
            <a:r>
              <a:rPr lang="cs-CZ" sz="1600" b="1" dirty="0"/>
              <a:t> </a:t>
            </a:r>
            <a:r>
              <a:rPr lang="cs-CZ" sz="1600" b="1" dirty="0" err="1" smtClean="0"/>
              <a:t>cells</a:t>
            </a:r>
            <a:r>
              <a:rPr lang="cs-CZ" sz="1600" dirty="0" smtClean="0"/>
              <a:t> in matrix cause </a:t>
            </a:r>
            <a:r>
              <a:rPr lang="cs-CZ" sz="1600" b="1" dirty="0" err="1" smtClean="0"/>
              <a:t>pushing</a:t>
            </a:r>
            <a:r>
              <a:rPr lang="cs-CZ" sz="1600" dirty="0" smtClean="0"/>
              <a:t> </a:t>
            </a:r>
            <a:r>
              <a:rPr lang="cs-CZ" sz="1600" dirty="0" err="1" smtClean="0"/>
              <a:t>of</a:t>
            </a:r>
            <a:r>
              <a:rPr lang="cs-CZ" sz="1600" dirty="0" smtClean="0"/>
              <a:t> </a:t>
            </a:r>
            <a:r>
              <a:rPr lang="cs-CZ" sz="1600" dirty="0" err="1" smtClean="0"/>
              <a:t>the</a:t>
            </a:r>
            <a:r>
              <a:rPr lang="cs-CZ" sz="1600" dirty="0" smtClean="0"/>
              <a:t> </a:t>
            </a:r>
            <a:r>
              <a:rPr lang="cs-CZ" sz="1600" b="1" dirty="0" err="1" smtClean="0"/>
              <a:t>hair</a:t>
            </a:r>
            <a:r>
              <a:rPr lang="cs-CZ" sz="1600" b="1" dirty="0" smtClean="0"/>
              <a:t> </a:t>
            </a:r>
            <a:r>
              <a:rPr lang="cs-CZ" sz="1600" b="1" dirty="0" err="1" smtClean="0"/>
              <a:t>fiber</a:t>
            </a:r>
            <a:r>
              <a:rPr lang="cs-CZ" sz="1600" b="1" dirty="0" smtClean="0"/>
              <a:t> </a:t>
            </a:r>
            <a:r>
              <a:rPr lang="cs-CZ" sz="1600" dirty="0" err="1" smtClean="0"/>
              <a:t>towards</a:t>
            </a:r>
            <a:r>
              <a:rPr lang="cs-CZ" sz="1600" dirty="0" smtClean="0"/>
              <a:t> </a:t>
            </a:r>
            <a:r>
              <a:rPr lang="cs-CZ" sz="1600" dirty="0" err="1" smtClean="0"/>
              <a:t>the</a:t>
            </a:r>
            <a:r>
              <a:rPr lang="cs-CZ" sz="1600" b="1" dirty="0" smtClean="0"/>
              <a:t> </a:t>
            </a:r>
            <a:r>
              <a:rPr lang="cs-CZ" sz="1600" b="1" dirty="0" err="1" smtClean="0"/>
              <a:t>surface</a:t>
            </a:r>
            <a:endParaRPr lang="cs-CZ" sz="1600" b="1" dirty="0"/>
          </a:p>
        </p:txBody>
      </p:sp>
      <p:sp>
        <p:nvSpPr>
          <p:cNvPr id="12" name="Zástupný symbol pro obsah 2">
            <a:extLst>
              <a:ext uri="{FF2B5EF4-FFF2-40B4-BE49-F238E27FC236}">
                <a16:creationId xmlns:a16="http://schemas.microsoft.com/office/drawing/2014/main" id="{080CD155-EC42-4193-8A84-62A913050F33}"/>
              </a:ext>
            </a:extLst>
          </p:cNvPr>
          <p:cNvSpPr txBox="1">
            <a:spLocks/>
          </p:cNvSpPr>
          <p:nvPr/>
        </p:nvSpPr>
        <p:spPr>
          <a:xfrm>
            <a:off x="1097280" y="4456539"/>
            <a:ext cx="4822804" cy="87337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smtClean="0"/>
              <a:t>surrounding</a:t>
            </a:r>
            <a:r>
              <a:rPr lang="cs-CZ" sz="1600" dirty="0" smtClean="0"/>
              <a:t> </a:t>
            </a:r>
            <a:r>
              <a:rPr lang="cs-CZ" sz="1600" b="1" dirty="0" smtClean="0"/>
              <a:t>mesenchyme</a:t>
            </a:r>
            <a:r>
              <a:rPr lang="cs-CZ" sz="1600" dirty="0" smtClean="0"/>
              <a:t>:</a:t>
            </a:r>
            <a:endParaRPr lang="cs-CZ" sz="1600" dirty="0"/>
          </a:p>
          <a:p>
            <a:pPr lvl="1">
              <a:buSzPct val="50000"/>
              <a:buFont typeface="Courier New" panose="02070309020205020404" pitchFamily="49" charset="0"/>
              <a:buChar char="o"/>
            </a:pPr>
            <a:r>
              <a:rPr lang="cs-CZ" sz="1400" dirty="0" err="1"/>
              <a:t>c</a:t>
            </a:r>
            <a:r>
              <a:rPr lang="cs-CZ" sz="1400" dirty="0" err="1" smtClean="0"/>
              <a:t>onnective</a:t>
            </a:r>
            <a:r>
              <a:rPr lang="cs-CZ" sz="1400" dirty="0" smtClean="0"/>
              <a:t> </a:t>
            </a:r>
            <a:r>
              <a:rPr lang="cs-CZ" sz="1400" dirty="0" err="1" smtClean="0"/>
              <a:t>tissue</a:t>
            </a:r>
            <a:endParaRPr lang="cs-CZ" sz="1400" dirty="0"/>
          </a:p>
          <a:p>
            <a:pPr lvl="1">
              <a:buSzPct val="50000"/>
              <a:buFont typeface="Courier New" panose="02070309020205020404" pitchFamily="49" charset="0"/>
              <a:buChar char="o"/>
            </a:pPr>
            <a:r>
              <a:rPr lang="cs-CZ" sz="1400" dirty="0" err="1"/>
              <a:t>s</a:t>
            </a:r>
            <a:r>
              <a:rPr lang="cs-CZ" sz="1400" dirty="0" err="1" smtClean="0"/>
              <a:t>mooth</a:t>
            </a:r>
            <a:r>
              <a:rPr lang="cs-CZ" sz="1400" dirty="0" smtClean="0"/>
              <a:t> </a:t>
            </a:r>
            <a:r>
              <a:rPr lang="cs-CZ" sz="1400" dirty="0" err="1" smtClean="0"/>
              <a:t>muscles</a:t>
            </a:r>
            <a:r>
              <a:rPr lang="cs-CZ" sz="1400" dirty="0" smtClean="0"/>
              <a:t> </a:t>
            </a:r>
            <a:r>
              <a:rPr lang="cs-CZ" sz="1400" dirty="0"/>
              <a:t>– </a:t>
            </a:r>
            <a:r>
              <a:rPr lang="cs-CZ" sz="1400" b="1" dirty="0" err="1" smtClean="0"/>
              <a:t>arrector</a:t>
            </a:r>
            <a:r>
              <a:rPr lang="cs-CZ" sz="1400" b="1" dirty="0" smtClean="0"/>
              <a:t> </a:t>
            </a:r>
            <a:r>
              <a:rPr lang="cs-CZ" sz="1400" b="1" dirty="0" err="1" smtClean="0"/>
              <a:t>hair</a:t>
            </a:r>
            <a:r>
              <a:rPr lang="cs-CZ" sz="1400" b="1" dirty="0" smtClean="0"/>
              <a:t> </a:t>
            </a:r>
            <a:r>
              <a:rPr lang="cs-CZ" sz="1400" b="1" dirty="0" err="1" smtClean="0"/>
              <a:t>fiber</a:t>
            </a:r>
            <a:r>
              <a:rPr lang="cs-CZ" sz="1400" b="1" dirty="0" smtClean="0"/>
              <a:t> </a:t>
            </a:r>
            <a:r>
              <a:rPr lang="cs-CZ" sz="1400" dirty="0" err="1" smtClean="0"/>
              <a:t>muscle</a:t>
            </a:r>
            <a:endParaRPr lang="cs-CZ" sz="1400" dirty="0"/>
          </a:p>
        </p:txBody>
      </p:sp>
      <p:sp>
        <p:nvSpPr>
          <p:cNvPr id="13" name="Zástupný symbol pro obsah 2">
            <a:extLst>
              <a:ext uri="{FF2B5EF4-FFF2-40B4-BE49-F238E27FC236}">
                <a16:creationId xmlns:a16="http://schemas.microsoft.com/office/drawing/2014/main" id="{080CD155-EC42-4193-8A84-62A913050F33}"/>
              </a:ext>
            </a:extLst>
          </p:cNvPr>
          <p:cNvSpPr txBox="1">
            <a:spLocks/>
          </p:cNvSpPr>
          <p:nvPr/>
        </p:nvSpPr>
        <p:spPr>
          <a:xfrm>
            <a:off x="1097280" y="5417087"/>
            <a:ext cx="4822804" cy="87337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i</a:t>
            </a:r>
            <a:r>
              <a:rPr lang="cs-CZ" sz="1600" b="1" dirty="0" err="1" smtClean="0"/>
              <a:t>nvagination</a:t>
            </a:r>
            <a:r>
              <a:rPr lang="cs-CZ" sz="1600" b="1" dirty="0" smtClean="0"/>
              <a:t> </a:t>
            </a:r>
            <a:r>
              <a:rPr lang="cs-CZ" sz="1600" dirty="0" err="1" smtClean="0"/>
              <a:t>of</a:t>
            </a:r>
            <a:r>
              <a:rPr lang="cs-CZ" sz="1600" dirty="0" smtClean="0"/>
              <a:t> </a:t>
            </a:r>
            <a:r>
              <a:rPr lang="cs-CZ" sz="1600" b="1" dirty="0" err="1" smtClean="0"/>
              <a:t>basal</a:t>
            </a:r>
            <a:r>
              <a:rPr lang="cs-CZ" sz="1600" b="1" dirty="0" smtClean="0"/>
              <a:t> </a:t>
            </a:r>
            <a:r>
              <a:rPr lang="cs-CZ" sz="1600" b="1" dirty="0" err="1" smtClean="0"/>
              <a:t>epidermal</a:t>
            </a:r>
            <a:r>
              <a:rPr lang="cs-CZ" sz="1600" b="1" dirty="0" smtClean="0"/>
              <a:t> </a:t>
            </a:r>
            <a:r>
              <a:rPr lang="cs-CZ" sz="1600" dirty="0" err="1" smtClean="0"/>
              <a:t>layer</a:t>
            </a:r>
            <a:r>
              <a:rPr lang="cs-CZ" sz="1600" dirty="0" smtClean="0"/>
              <a:t> in </a:t>
            </a:r>
            <a:r>
              <a:rPr lang="cs-CZ" sz="1600" b="1" dirty="0" err="1" smtClean="0"/>
              <a:t>hair</a:t>
            </a:r>
            <a:r>
              <a:rPr lang="cs-CZ" sz="1600" b="1" dirty="0" smtClean="0"/>
              <a:t> </a:t>
            </a:r>
            <a:r>
              <a:rPr lang="cs-CZ" sz="1600" dirty="0" smtClean="0"/>
              <a:t>region:</a:t>
            </a:r>
            <a:endParaRPr lang="cs-CZ" sz="1600" dirty="0"/>
          </a:p>
          <a:p>
            <a:pPr lvl="1">
              <a:buSzPct val="50000"/>
              <a:buFont typeface="Courier New" panose="02070309020205020404" pitchFamily="49" charset="0"/>
              <a:buChar char="o"/>
            </a:pPr>
            <a:r>
              <a:rPr lang="cs-CZ" sz="1200" b="1" dirty="0" err="1" smtClean="0"/>
              <a:t>sebaceous</a:t>
            </a:r>
            <a:r>
              <a:rPr lang="cs-CZ" sz="1200" dirty="0" smtClean="0"/>
              <a:t> </a:t>
            </a:r>
            <a:r>
              <a:rPr lang="cs-CZ" sz="1200" dirty="0" err="1" smtClean="0"/>
              <a:t>glands</a:t>
            </a:r>
            <a:endParaRPr lang="cs-CZ" sz="1200" dirty="0"/>
          </a:p>
          <a:p>
            <a:pPr lvl="1">
              <a:buSzPct val="50000"/>
              <a:buFont typeface="Courier New" panose="02070309020205020404" pitchFamily="49" charset="0"/>
              <a:buChar char="o"/>
            </a:pPr>
            <a:r>
              <a:rPr lang="cs-CZ" sz="1200" b="1" dirty="0" err="1"/>
              <a:t>s</a:t>
            </a:r>
            <a:r>
              <a:rPr lang="cs-CZ" sz="1200" b="1" dirty="0" err="1" smtClean="0"/>
              <a:t>weat</a:t>
            </a:r>
            <a:r>
              <a:rPr lang="cs-CZ" sz="1200" b="1" dirty="0" smtClean="0"/>
              <a:t> </a:t>
            </a:r>
            <a:r>
              <a:rPr lang="cs-CZ" sz="1200" dirty="0" err="1" smtClean="0"/>
              <a:t>glands</a:t>
            </a:r>
            <a:endParaRPr lang="cs-CZ" sz="1200" dirty="0"/>
          </a:p>
        </p:txBody>
      </p:sp>
      <p:sp>
        <p:nvSpPr>
          <p:cNvPr id="14" name="TextovéPole 13">
            <a:extLst>
              <a:ext uri="{FF2B5EF4-FFF2-40B4-BE49-F238E27FC236}">
                <a16:creationId xmlns:a16="http://schemas.microsoft.com/office/drawing/2014/main" id="{0B403951-456E-4D7F-8AED-D6A6B23C1109}"/>
              </a:ext>
            </a:extLst>
          </p:cNvPr>
          <p:cNvSpPr txBox="1"/>
          <p:nvPr/>
        </p:nvSpPr>
        <p:spPr>
          <a:xfrm>
            <a:off x="7104289" y="6036541"/>
            <a:ext cx="4051391" cy="253916"/>
          </a:xfrm>
          <a:prstGeom prst="rect">
            <a:avLst/>
          </a:prstGeom>
          <a:noFill/>
        </p:spPr>
        <p:txBody>
          <a:bodyPr wrap="square" rtlCol="0">
            <a:spAutoFit/>
          </a:bodyPr>
          <a:lstStyle/>
          <a:p>
            <a:pPr algn="ctr"/>
            <a:r>
              <a:rPr lang="cs-CZ" sz="1050" dirty="0" err="1" smtClean="0"/>
              <a:t>Edited</a:t>
            </a:r>
            <a:r>
              <a:rPr lang="cs-CZ" sz="1050" dirty="0" smtClean="0"/>
              <a:t>: </a:t>
            </a:r>
            <a:r>
              <a:rPr lang="cs-CZ" sz="1050" dirty="0" err="1"/>
              <a:t>McGeady</a:t>
            </a:r>
            <a:r>
              <a:rPr lang="cs-CZ" sz="1050" dirty="0"/>
              <a:t> et al. </a:t>
            </a:r>
            <a:r>
              <a:rPr lang="cs-CZ" sz="1050" dirty="0" err="1"/>
              <a:t>Veterinary</a:t>
            </a:r>
            <a:r>
              <a:rPr lang="cs-CZ" sz="1050" dirty="0"/>
              <a:t> Embryology. 2009</a:t>
            </a:r>
          </a:p>
        </p:txBody>
      </p:sp>
      <p:pic>
        <p:nvPicPr>
          <p:cNvPr id="8" name="Obráze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6480" y="2075610"/>
            <a:ext cx="2866821" cy="3521678"/>
          </a:xfrm>
          <a:prstGeom prst="rect">
            <a:avLst/>
          </a:prstGeom>
        </p:spPr>
      </p:pic>
      <p:grpSp>
        <p:nvGrpSpPr>
          <p:cNvPr id="6" name="Skupina 5"/>
          <p:cNvGrpSpPr/>
          <p:nvPr/>
        </p:nvGrpSpPr>
        <p:grpSpPr>
          <a:xfrm>
            <a:off x="8669703" y="2054492"/>
            <a:ext cx="3028774" cy="3804406"/>
            <a:chOff x="8669703" y="2054492"/>
            <a:chExt cx="3028774" cy="3804406"/>
          </a:xfrm>
        </p:grpSpPr>
        <p:pic>
          <p:nvPicPr>
            <p:cNvPr id="9" name="Obráze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6452" y="2054492"/>
              <a:ext cx="2562025" cy="3664916"/>
            </a:xfrm>
            <a:prstGeom prst="rect">
              <a:avLst/>
            </a:prstGeom>
          </p:spPr>
        </p:pic>
        <p:sp>
          <p:nvSpPr>
            <p:cNvPr id="21" name="TextovéPole 20">
              <a:extLst>
                <a:ext uri="{FF2B5EF4-FFF2-40B4-BE49-F238E27FC236}">
                  <a16:creationId xmlns:a16="http://schemas.microsoft.com/office/drawing/2014/main" id="{D5483678-358A-4B25-A31B-19FC3D79EBF3}"/>
                </a:ext>
              </a:extLst>
            </p:cNvPr>
            <p:cNvSpPr txBox="1"/>
            <p:nvPr/>
          </p:nvSpPr>
          <p:spPr>
            <a:xfrm>
              <a:off x="8707584" y="5597288"/>
              <a:ext cx="984225" cy="261610"/>
            </a:xfrm>
            <a:prstGeom prst="rect">
              <a:avLst/>
            </a:prstGeom>
            <a:solidFill>
              <a:schemeClr val="bg1"/>
            </a:solidFill>
          </p:spPr>
          <p:txBody>
            <a:bodyPr wrap="square" rtlCol="0">
              <a:spAutoFit/>
            </a:bodyPr>
            <a:lstStyle/>
            <a:p>
              <a:pPr algn="ctr"/>
              <a:r>
                <a:rPr lang="cs-CZ" sz="1100" dirty="0" err="1" smtClean="0"/>
                <a:t>Hair</a:t>
              </a:r>
              <a:r>
                <a:rPr lang="cs-CZ" sz="1100" dirty="0" smtClean="0"/>
                <a:t> </a:t>
              </a:r>
              <a:r>
                <a:rPr lang="cs-CZ" sz="1100" dirty="0" err="1" smtClean="0"/>
                <a:t>papilla</a:t>
              </a:r>
              <a:endParaRPr lang="en-US" sz="1100" dirty="0"/>
            </a:p>
          </p:txBody>
        </p:sp>
        <p:sp>
          <p:nvSpPr>
            <p:cNvPr id="22" name="TextovéPole 21">
              <a:extLst>
                <a:ext uri="{FF2B5EF4-FFF2-40B4-BE49-F238E27FC236}">
                  <a16:creationId xmlns:a16="http://schemas.microsoft.com/office/drawing/2014/main" id="{D5483678-358A-4B25-A31B-19FC3D79EBF3}"/>
                </a:ext>
              </a:extLst>
            </p:cNvPr>
            <p:cNvSpPr txBox="1"/>
            <p:nvPr/>
          </p:nvSpPr>
          <p:spPr>
            <a:xfrm>
              <a:off x="8669703" y="3777169"/>
              <a:ext cx="790347" cy="261610"/>
            </a:xfrm>
            <a:prstGeom prst="rect">
              <a:avLst/>
            </a:prstGeom>
            <a:solidFill>
              <a:schemeClr val="bg1"/>
            </a:solidFill>
          </p:spPr>
          <p:txBody>
            <a:bodyPr wrap="square" rtlCol="0">
              <a:spAutoFit/>
            </a:bodyPr>
            <a:lstStyle/>
            <a:p>
              <a:pPr algn="ctr"/>
              <a:r>
                <a:rPr lang="cs-CZ" sz="1100" dirty="0"/>
                <a:t>epidermis</a:t>
              </a:r>
              <a:endParaRPr lang="en-US" sz="1100" dirty="0"/>
            </a:p>
          </p:txBody>
        </p:sp>
      </p:grpSp>
      <p:sp>
        <p:nvSpPr>
          <p:cNvPr id="16" name="Volný tvar 15"/>
          <p:cNvSpPr/>
          <p:nvPr/>
        </p:nvSpPr>
        <p:spPr>
          <a:xfrm>
            <a:off x="6985262" y="3978111"/>
            <a:ext cx="339365" cy="405353"/>
          </a:xfrm>
          <a:custGeom>
            <a:avLst/>
            <a:gdLst>
              <a:gd name="connsiteX0" fmla="*/ 113122 w 339365"/>
              <a:gd name="connsiteY0" fmla="*/ 0 h 405353"/>
              <a:gd name="connsiteX1" fmla="*/ 113122 w 339365"/>
              <a:gd name="connsiteY1" fmla="*/ 0 h 405353"/>
              <a:gd name="connsiteX2" fmla="*/ 207390 w 339365"/>
              <a:gd name="connsiteY2" fmla="*/ 160256 h 405353"/>
              <a:gd name="connsiteX3" fmla="*/ 207390 w 339365"/>
              <a:gd name="connsiteY3" fmla="*/ 160256 h 405353"/>
              <a:gd name="connsiteX4" fmla="*/ 329938 w 339365"/>
              <a:gd name="connsiteY4" fmla="*/ 216817 h 405353"/>
              <a:gd name="connsiteX5" fmla="*/ 339365 w 339365"/>
              <a:gd name="connsiteY5" fmla="*/ 329938 h 405353"/>
              <a:gd name="connsiteX6" fmla="*/ 339365 w 339365"/>
              <a:gd name="connsiteY6" fmla="*/ 329938 h 405353"/>
              <a:gd name="connsiteX7" fmla="*/ 245097 w 339365"/>
              <a:gd name="connsiteY7" fmla="*/ 395926 h 405353"/>
              <a:gd name="connsiteX8" fmla="*/ 131975 w 339365"/>
              <a:gd name="connsiteY8" fmla="*/ 386499 h 405353"/>
              <a:gd name="connsiteX9" fmla="*/ 131975 w 339365"/>
              <a:gd name="connsiteY9" fmla="*/ 386499 h 405353"/>
              <a:gd name="connsiteX10" fmla="*/ 0 w 339365"/>
              <a:gd name="connsiteY10" fmla="*/ 405353 h 405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9365" h="405353">
                <a:moveTo>
                  <a:pt x="113122" y="0"/>
                </a:moveTo>
                <a:lnTo>
                  <a:pt x="113122" y="0"/>
                </a:lnTo>
                <a:lnTo>
                  <a:pt x="207390" y="160256"/>
                </a:lnTo>
                <a:lnTo>
                  <a:pt x="207390" y="160256"/>
                </a:lnTo>
                <a:lnTo>
                  <a:pt x="329938" y="216817"/>
                </a:lnTo>
                <a:lnTo>
                  <a:pt x="339365" y="329938"/>
                </a:lnTo>
                <a:lnTo>
                  <a:pt x="339365" y="329938"/>
                </a:lnTo>
                <a:lnTo>
                  <a:pt x="245097" y="395926"/>
                </a:lnTo>
                <a:lnTo>
                  <a:pt x="131975" y="386499"/>
                </a:lnTo>
                <a:lnTo>
                  <a:pt x="131975" y="386499"/>
                </a:lnTo>
                <a:lnTo>
                  <a:pt x="0" y="405353"/>
                </a:lnTo>
              </a:path>
            </a:pathLst>
          </a:custGeom>
          <a:solidFill>
            <a:schemeClr val="accent1">
              <a:lumMod val="60000"/>
              <a:lumOff val="40000"/>
            </a:schemeClr>
          </a:solidFill>
          <a:ln w="3810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TextovéPole 16"/>
          <p:cNvSpPr txBox="1"/>
          <p:nvPr/>
        </p:nvSpPr>
        <p:spPr>
          <a:xfrm>
            <a:off x="6981740" y="4048206"/>
            <a:ext cx="380593" cy="369332"/>
          </a:xfrm>
          <a:prstGeom prst="rect">
            <a:avLst/>
          </a:prstGeom>
          <a:noFill/>
        </p:spPr>
        <p:txBody>
          <a:bodyPr wrap="square" rtlCol="0">
            <a:spAutoFit/>
          </a:bodyPr>
          <a:lstStyle/>
          <a:p>
            <a:r>
              <a:rPr lang="cs-CZ" b="1" dirty="0" smtClean="0"/>
              <a:t>B</a:t>
            </a:r>
            <a:endParaRPr lang="cs-CZ" b="1" dirty="0"/>
          </a:p>
        </p:txBody>
      </p:sp>
    </p:spTree>
    <p:extLst>
      <p:ext uri="{BB962C8B-B14F-4D97-AF65-F5344CB8AC3E}">
        <p14:creationId xmlns:p14="http://schemas.microsoft.com/office/powerpoint/2010/main" val="68557347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E77CC4-93BA-42BA-B1A2-B0113C5BEE3A}"/>
              </a:ext>
            </a:extLst>
          </p:cNvPr>
          <p:cNvSpPr>
            <a:spLocks noGrp="1"/>
          </p:cNvSpPr>
          <p:nvPr>
            <p:ph type="title"/>
          </p:nvPr>
        </p:nvSpPr>
        <p:spPr/>
        <p:txBody>
          <a:bodyPr/>
          <a:lstStyle/>
          <a:p>
            <a:r>
              <a:rPr lang="cs-CZ" dirty="0" err="1" smtClean="0"/>
              <a:t>Hair</a:t>
            </a:r>
            <a:r>
              <a:rPr lang="cs-CZ" dirty="0" smtClean="0"/>
              <a:t> </a:t>
            </a:r>
            <a:r>
              <a:rPr lang="cs-CZ" dirty="0" err="1" smtClean="0"/>
              <a:t>life</a:t>
            </a:r>
            <a:r>
              <a:rPr lang="cs-CZ" dirty="0" smtClean="0"/>
              <a:t> </a:t>
            </a:r>
            <a:r>
              <a:rPr lang="cs-CZ" dirty="0" err="1" smtClean="0"/>
              <a:t>cycle</a:t>
            </a:r>
            <a:endParaRPr lang="en-US" dirty="0"/>
          </a:p>
        </p:txBody>
      </p:sp>
      <p:sp>
        <p:nvSpPr>
          <p:cNvPr id="5" name="Zástupný symbol pro číslo snímku 4">
            <a:extLst>
              <a:ext uri="{FF2B5EF4-FFF2-40B4-BE49-F238E27FC236}">
                <a16:creationId xmlns:a16="http://schemas.microsoft.com/office/drawing/2014/main" id="{A881E63A-0796-49CB-93A4-3E9B5F4DBE1E}"/>
              </a:ext>
            </a:extLst>
          </p:cNvPr>
          <p:cNvSpPr>
            <a:spLocks noGrp="1"/>
          </p:cNvSpPr>
          <p:nvPr>
            <p:ph type="sldNum" sz="quarter" idx="12"/>
          </p:nvPr>
        </p:nvSpPr>
        <p:spPr/>
        <p:txBody>
          <a:bodyPr/>
          <a:lstStyle/>
          <a:p>
            <a:fld id="{452BC3EA-E2EC-40AA-BF67-C4C476FA0C99}" type="slidenum">
              <a:rPr lang="cs-CZ" smtClean="0"/>
              <a:t>81</a:t>
            </a:fld>
            <a:endParaRPr lang="cs-CZ"/>
          </a:p>
        </p:txBody>
      </p:sp>
      <p:sp>
        <p:nvSpPr>
          <p:cNvPr id="6" name="Zástupný symbol pro obsah 2">
            <a:extLst>
              <a:ext uri="{FF2B5EF4-FFF2-40B4-BE49-F238E27FC236}">
                <a16:creationId xmlns:a16="http://schemas.microsoft.com/office/drawing/2014/main" id="{080CD155-EC42-4193-8A84-62A913050F33}"/>
              </a:ext>
            </a:extLst>
          </p:cNvPr>
          <p:cNvSpPr txBox="1">
            <a:spLocks/>
          </p:cNvSpPr>
          <p:nvPr/>
        </p:nvSpPr>
        <p:spPr>
          <a:xfrm>
            <a:off x="1097280" y="1628146"/>
            <a:ext cx="4822804" cy="31161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smtClean="0"/>
              <a:t>postnatal</a:t>
            </a:r>
            <a:r>
              <a:rPr lang="cs-CZ" sz="1600" dirty="0" smtClean="0"/>
              <a:t> </a:t>
            </a:r>
            <a:r>
              <a:rPr lang="cs-CZ" sz="1600" dirty="0"/>
              <a:t>– </a:t>
            </a:r>
            <a:r>
              <a:rPr lang="cs-CZ" sz="1600" dirty="0" err="1" smtClean="0"/>
              <a:t>changing</a:t>
            </a:r>
            <a:r>
              <a:rPr lang="cs-CZ" sz="1600" dirty="0" smtClean="0"/>
              <a:t> </a:t>
            </a:r>
            <a:r>
              <a:rPr lang="cs-CZ" sz="1600" dirty="0" err="1" smtClean="0"/>
              <a:t>proliferation</a:t>
            </a:r>
            <a:r>
              <a:rPr lang="cs-CZ" sz="1600" dirty="0" smtClean="0"/>
              <a:t> and </a:t>
            </a:r>
            <a:r>
              <a:rPr lang="cs-CZ" sz="1600" dirty="0" err="1" smtClean="0"/>
              <a:t>resting</a:t>
            </a:r>
            <a:r>
              <a:rPr lang="cs-CZ" sz="1600" dirty="0" smtClean="0"/>
              <a:t> </a:t>
            </a:r>
            <a:r>
              <a:rPr lang="cs-CZ" sz="1600" dirty="0" err="1" smtClean="0"/>
              <a:t>phases</a:t>
            </a:r>
            <a:r>
              <a:rPr lang="cs-CZ" sz="1600" dirty="0" smtClean="0"/>
              <a:t>:</a:t>
            </a:r>
            <a:endParaRPr lang="cs-CZ" sz="1400" dirty="0"/>
          </a:p>
        </p:txBody>
      </p:sp>
      <p:sp>
        <p:nvSpPr>
          <p:cNvPr id="7" name="Zástupný symbol pro obsah 2">
            <a:extLst>
              <a:ext uri="{FF2B5EF4-FFF2-40B4-BE49-F238E27FC236}">
                <a16:creationId xmlns:a16="http://schemas.microsoft.com/office/drawing/2014/main" id="{080CD155-EC42-4193-8A84-62A913050F33}"/>
              </a:ext>
            </a:extLst>
          </p:cNvPr>
          <p:cNvSpPr txBox="1">
            <a:spLocks/>
          </p:cNvSpPr>
          <p:nvPr/>
        </p:nvSpPr>
        <p:spPr>
          <a:xfrm>
            <a:off x="1097280" y="2068466"/>
            <a:ext cx="4696938" cy="75169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anagen</a:t>
            </a:r>
            <a:endParaRPr lang="cs-CZ" sz="1600" b="1" dirty="0"/>
          </a:p>
          <a:p>
            <a:pPr lvl="1">
              <a:buSzPct val="50000"/>
              <a:buFont typeface="Courier New" panose="02070309020205020404" pitchFamily="49" charset="0"/>
              <a:buChar char="o"/>
            </a:pPr>
            <a:r>
              <a:rPr lang="cs-CZ" sz="1200" dirty="0" err="1" smtClean="0"/>
              <a:t>Active</a:t>
            </a:r>
            <a:r>
              <a:rPr lang="cs-CZ" sz="1200" dirty="0" smtClean="0"/>
              <a:t> </a:t>
            </a:r>
            <a:r>
              <a:rPr lang="cs-CZ" sz="1200" dirty="0" err="1" smtClean="0"/>
              <a:t>growth</a:t>
            </a:r>
            <a:endParaRPr lang="cs-CZ" sz="1200" dirty="0"/>
          </a:p>
          <a:p>
            <a:pPr lvl="1">
              <a:buSzPct val="50000"/>
              <a:buFont typeface="Courier New" panose="02070309020205020404" pitchFamily="49" charset="0"/>
              <a:buChar char="o"/>
            </a:pPr>
            <a:r>
              <a:rPr lang="cs-CZ" sz="1200" dirty="0" err="1" smtClean="0"/>
              <a:t>Proliferation</a:t>
            </a:r>
            <a:r>
              <a:rPr lang="cs-CZ" sz="1200" dirty="0" smtClean="0"/>
              <a:t> </a:t>
            </a:r>
            <a:r>
              <a:rPr lang="cs-CZ" sz="1200" dirty="0" err="1" smtClean="0"/>
              <a:t>of</a:t>
            </a:r>
            <a:r>
              <a:rPr lang="cs-CZ" sz="1200" dirty="0" smtClean="0"/>
              <a:t> </a:t>
            </a:r>
            <a:r>
              <a:rPr lang="cs-CZ" sz="1200" dirty="0" err="1" smtClean="0"/>
              <a:t>papillary</a:t>
            </a:r>
            <a:r>
              <a:rPr lang="cs-CZ" sz="1200" dirty="0" smtClean="0"/>
              <a:t> </a:t>
            </a:r>
            <a:r>
              <a:rPr lang="cs-CZ" sz="1200" dirty="0" err="1" smtClean="0"/>
              <a:t>cells</a:t>
            </a:r>
            <a:endParaRPr lang="cs-CZ" sz="1200" dirty="0"/>
          </a:p>
        </p:txBody>
      </p:sp>
      <p:sp>
        <p:nvSpPr>
          <p:cNvPr id="8" name="Zástupný symbol pro obsah 2">
            <a:extLst>
              <a:ext uri="{FF2B5EF4-FFF2-40B4-BE49-F238E27FC236}">
                <a16:creationId xmlns:a16="http://schemas.microsoft.com/office/drawing/2014/main" id="{080CD155-EC42-4193-8A84-62A913050F33}"/>
              </a:ext>
            </a:extLst>
          </p:cNvPr>
          <p:cNvSpPr txBox="1">
            <a:spLocks/>
          </p:cNvSpPr>
          <p:nvPr/>
        </p:nvSpPr>
        <p:spPr>
          <a:xfrm>
            <a:off x="1097280" y="2891495"/>
            <a:ext cx="4696938" cy="101521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katagen</a:t>
            </a:r>
            <a:endParaRPr lang="cs-CZ" sz="1600" b="1" dirty="0"/>
          </a:p>
          <a:p>
            <a:pPr lvl="1">
              <a:buSzPct val="50000"/>
              <a:buFont typeface="Courier New" panose="02070309020205020404" pitchFamily="49" charset="0"/>
              <a:buChar char="o"/>
            </a:pPr>
            <a:r>
              <a:rPr lang="cs-CZ" sz="1200" dirty="0" err="1"/>
              <a:t>r</a:t>
            </a:r>
            <a:r>
              <a:rPr lang="cs-CZ" sz="1200" dirty="0" err="1" smtClean="0"/>
              <a:t>egression</a:t>
            </a:r>
            <a:r>
              <a:rPr lang="cs-CZ" sz="1200" dirty="0" smtClean="0"/>
              <a:t> </a:t>
            </a:r>
            <a:r>
              <a:rPr lang="cs-CZ" sz="1200" dirty="0" err="1" smtClean="0"/>
              <a:t>stage</a:t>
            </a:r>
            <a:r>
              <a:rPr lang="cs-CZ" sz="1200" dirty="0" smtClean="0"/>
              <a:t> (</a:t>
            </a:r>
            <a:r>
              <a:rPr lang="cs-CZ" sz="1200" dirty="0" err="1" smtClean="0"/>
              <a:t>recess</a:t>
            </a:r>
            <a:r>
              <a:rPr lang="cs-CZ" sz="1200" dirty="0" smtClean="0"/>
              <a:t>)</a:t>
            </a:r>
            <a:endParaRPr lang="cs-CZ" sz="1200" dirty="0"/>
          </a:p>
          <a:p>
            <a:pPr lvl="1">
              <a:buSzPct val="50000"/>
              <a:buFont typeface="Courier New" panose="02070309020205020404" pitchFamily="49" charset="0"/>
              <a:buChar char="o"/>
            </a:pPr>
            <a:r>
              <a:rPr lang="cs-CZ" sz="1200" dirty="0" err="1"/>
              <a:t>p</a:t>
            </a:r>
            <a:r>
              <a:rPr lang="cs-CZ" sz="1200" dirty="0" err="1" smtClean="0"/>
              <a:t>roliferation</a:t>
            </a:r>
            <a:r>
              <a:rPr lang="cs-CZ" sz="1200" dirty="0" smtClean="0"/>
              <a:t> in </a:t>
            </a:r>
            <a:r>
              <a:rPr lang="cs-CZ" sz="1200" dirty="0" err="1" smtClean="0"/>
              <a:t>papilla</a:t>
            </a:r>
            <a:r>
              <a:rPr lang="cs-CZ" sz="1200" dirty="0" smtClean="0"/>
              <a:t> </a:t>
            </a:r>
            <a:r>
              <a:rPr lang="cs-CZ" sz="1200" dirty="0" err="1" smtClean="0"/>
              <a:t>is</a:t>
            </a:r>
            <a:r>
              <a:rPr lang="cs-CZ" sz="1200" dirty="0" smtClean="0"/>
              <a:t> </a:t>
            </a:r>
            <a:r>
              <a:rPr lang="cs-CZ" sz="1200" b="1" dirty="0" err="1" smtClean="0"/>
              <a:t>inhibited</a:t>
            </a:r>
            <a:endParaRPr lang="cs-CZ" sz="1200" b="1" dirty="0"/>
          </a:p>
          <a:p>
            <a:pPr lvl="1">
              <a:buSzPct val="50000"/>
              <a:buFont typeface="Courier New" panose="02070309020205020404" pitchFamily="49" charset="0"/>
              <a:buChar char="o"/>
            </a:pPr>
            <a:r>
              <a:rPr lang="cs-CZ" sz="1200" dirty="0" err="1"/>
              <a:t>h</a:t>
            </a:r>
            <a:r>
              <a:rPr lang="cs-CZ" sz="1200" dirty="0" err="1" smtClean="0"/>
              <a:t>air</a:t>
            </a:r>
            <a:r>
              <a:rPr lang="cs-CZ" sz="1200" dirty="0" smtClean="0"/>
              <a:t> </a:t>
            </a:r>
            <a:r>
              <a:rPr lang="cs-CZ" sz="1200" dirty="0" err="1" smtClean="0"/>
              <a:t>root</a:t>
            </a:r>
            <a:r>
              <a:rPr lang="cs-CZ" sz="1200" dirty="0" smtClean="0"/>
              <a:t> </a:t>
            </a:r>
            <a:r>
              <a:rPr lang="cs-CZ" sz="1200" dirty="0" err="1" smtClean="0"/>
              <a:t>changed</a:t>
            </a:r>
            <a:r>
              <a:rPr lang="cs-CZ" sz="1200" dirty="0" smtClean="0"/>
              <a:t> </a:t>
            </a:r>
            <a:r>
              <a:rPr lang="cs-CZ" sz="1200" dirty="0"/>
              <a:t>– </a:t>
            </a:r>
            <a:r>
              <a:rPr lang="cs-CZ" sz="1200" dirty="0" smtClean="0"/>
              <a:t>club-</a:t>
            </a:r>
            <a:r>
              <a:rPr lang="cs-CZ" sz="1200" dirty="0" err="1" smtClean="0"/>
              <a:t>shape</a:t>
            </a:r>
            <a:endParaRPr lang="cs-CZ" sz="1200" dirty="0"/>
          </a:p>
        </p:txBody>
      </p:sp>
      <p:sp>
        <p:nvSpPr>
          <p:cNvPr id="9" name="Zástupný symbol pro obsah 2">
            <a:extLst>
              <a:ext uri="{FF2B5EF4-FFF2-40B4-BE49-F238E27FC236}">
                <a16:creationId xmlns:a16="http://schemas.microsoft.com/office/drawing/2014/main" id="{080CD155-EC42-4193-8A84-62A913050F33}"/>
              </a:ext>
            </a:extLst>
          </p:cNvPr>
          <p:cNvSpPr txBox="1">
            <a:spLocks/>
          </p:cNvSpPr>
          <p:nvPr/>
        </p:nvSpPr>
        <p:spPr>
          <a:xfrm>
            <a:off x="1097280" y="3906708"/>
            <a:ext cx="4696938" cy="92168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telogen</a:t>
            </a:r>
            <a:endParaRPr lang="cs-CZ" sz="1600" b="1" dirty="0"/>
          </a:p>
          <a:p>
            <a:pPr lvl="1">
              <a:buSzPct val="50000"/>
              <a:buFont typeface="Courier New" panose="02070309020205020404" pitchFamily="49" charset="0"/>
              <a:buChar char="o"/>
            </a:pPr>
            <a:r>
              <a:rPr lang="cs-CZ" sz="1200" dirty="0" err="1" smtClean="0"/>
              <a:t>outer</a:t>
            </a:r>
            <a:r>
              <a:rPr lang="cs-CZ" sz="1200" dirty="0" smtClean="0"/>
              <a:t> </a:t>
            </a:r>
            <a:r>
              <a:rPr lang="cs-CZ" sz="1200" dirty="0" err="1" smtClean="0"/>
              <a:t>epidermal</a:t>
            </a:r>
            <a:r>
              <a:rPr lang="cs-CZ" sz="1200" dirty="0" smtClean="0"/>
              <a:t> </a:t>
            </a:r>
            <a:r>
              <a:rPr lang="cs-CZ" sz="1200" dirty="0" err="1" smtClean="0"/>
              <a:t>cells</a:t>
            </a:r>
            <a:r>
              <a:rPr lang="cs-CZ" sz="1200" dirty="0" smtClean="0"/>
              <a:t> </a:t>
            </a:r>
            <a:r>
              <a:rPr lang="cs-CZ" sz="1200" b="1" dirty="0" err="1" smtClean="0"/>
              <a:t>constriction</a:t>
            </a:r>
            <a:r>
              <a:rPr lang="cs-CZ" sz="1200" dirty="0" smtClean="0"/>
              <a:t> in </a:t>
            </a:r>
            <a:r>
              <a:rPr lang="cs-CZ" sz="1200" b="1" dirty="0" err="1" smtClean="0"/>
              <a:t>hair</a:t>
            </a:r>
            <a:r>
              <a:rPr lang="cs-CZ" sz="1200" b="1" dirty="0" smtClean="0"/>
              <a:t> </a:t>
            </a:r>
            <a:r>
              <a:rPr lang="cs-CZ" sz="1200" b="1" dirty="0" err="1" smtClean="0"/>
              <a:t>root</a:t>
            </a:r>
            <a:r>
              <a:rPr lang="cs-CZ" sz="1200" b="1" dirty="0" smtClean="0"/>
              <a:t> </a:t>
            </a:r>
            <a:r>
              <a:rPr lang="cs-CZ" sz="1200" dirty="0" smtClean="0"/>
              <a:t>region</a:t>
            </a:r>
            <a:endParaRPr lang="cs-CZ" sz="1200" dirty="0"/>
          </a:p>
          <a:p>
            <a:pPr lvl="1">
              <a:buSzPct val="50000"/>
              <a:buFont typeface="Courier New" panose="02070309020205020404" pitchFamily="49" charset="0"/>
              <a:buChar char="o"/>
            </a:pPr>
            <a:r>
              <a:rPr lang="cs-CZ" sz="1200" dirty="0" err="1"/>
              <a:t>h</a:t>
            </a:r>
            <a:r>
              <a:rPr lang="cs-CZ" sz="1200" dirty="0" err="1" smtClean="0"/>
              <a:t>air</a:t>
            </a:r>
            <a:r>
              <a:rPr lang="cs-CZ" sz="1200" dirty="0" smtClean="0"/>
              <a:t> </a:t>
            </a:r>
            <a:r>
              <a:rPr lang="cs-CZ" sz="1200" dirty="0" err="1" smtClean="0"/>
              <a:t>follicle</a:t>
            </a:r>
            <a:r>
              <a:rPr lang="cs-CZ" sz="1200" dirty="0" smtClean="0"/>
              <a:t> </a:t>
            </a:r>
            <a:r>
              <a:rPr lang="cs-CZ" sz="1200" b="1" dirty="0" err="1" smtClean="0"/>
              <a:t>attached</a:t>
            </a:r>
            <a:r>
              <a:rPr lang="cs-CZ" sz="1200" dirty="0" smtClean="0"/>
              <a:t> by </a:t>
            </a:r>
            <a:r>
              <a:rPr lang="cs-CZ" sz="1200" dirty="0" err="1" smtClean="0"/>
              <a:t>strands</a:t>
            </a:r>
            <a:r>
              <a:rPr lang="cs-CZ" sz="1200" dirty="0" smtClean="0"/>
              <a:t> </a:t>
            </a:r>
            <a:r>
              <a:rPr lang="cs-CZ" sz="1200" dirty="0" err="1" smtClean="0"/>
              <a:t>of</a:t>
            </a:r>
            <a:r>
              <a:rPr lang="cs-CZ" sz="1200" dirty="0" smtClean="0"/>
              <a:t> </a:t>
            </a:r>
            <a:r>
              <a:rPr lang="cs-CZ" sz="1200" dirty="0" err="1" smtClean="0"/>
              <a:t>epithelial</a:t>
            </a:r>
            <a:r>
              <a:rPr lang="cs-CZ" sz="1200" dirty="0" smtClean="0"/>
              <a:t> </a:t>
            </a:r>
            <a:r>
              <a:rPr lang="cs-CZ" sz="1200" dirty="0" err="1" smtClean="0"/>
              <a:t>cells</a:t>
            </a:r>
            <a:r>
              <a:rPr lang="cs-CZ" sz="1200" dirty="0" smtClean="0"/>
              <a:t> to </a:t>
            </a:r>
            <a:r>
              <a:rPr lang="cs-CZ" sz="1200" dirty="0" err="1" smtClean="0"/>
              <a:t>recessing</a:t>
            </a:r>
            <a:r>
              <a:rPr lang="cs-CZ" sz="1200" dirty="0" smtClean="0"/>
              <a:t> </a:t>
            </a:r>
            <a:r>
              <a:rPr lang="cs-CZ" sz="1200" b="1" dirty="0" err="1" smtClean="0"/>
              <a:t>papilla</a:t>
            </a:r>
            <a:endParaRPr lang="cs-CZ" sz="1200" b="1" dirty="0"/>
          </a:p>
        </p:txBody>
      </p:sp>
      <p:sp>
        <p:nvSpPr>
          <p:cNvPr id="10" name="Zástupný symbol pro obsah 2">
            <a:extLst>
              <a:ext uri="{FF2B5EF4-FFF2-40B4-BE49-F238E27FC236}">
                <a16:creationId xmlns:a16="http://schemas.microsoft.com/office/drawing/2014/main" id="{080CD155-EC42-4193-8A84-62A913050F33}"/>
              </a:ext>
            </a:extLst>
          </p:cNvPr>
          <p:cNvSpPr txBox="1">
            <a:spLocks/>
          </p:cNvSpPr>
          <p:nvPr/>
        </p:nvSpPr>
        <p:spPr>
          <a:xfrm>
            <a:off x="1097280" y="4906065"/>
            <a:ext cx="4696938" cy="122261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smtClean="0"/>
              <a:t>renewed</a:t>
            </a:r>
            <a:r>
              <a:rPr lang="cs-CZ" sz="1600" b="1" dirty="0" smtClean="0"/>
              <a:t> </a:t>
            </a:r>
            <a:r>
              <a:rPr lang="cs-CZ" sz="1600" b="1" dirty="0" err="1"/>
              <a:t>anagen</a:t>
            </a:r>
            <a:endParaRPr lang="cs-CZ" sz="1600" b="1" dirty="0"/>
          </a:p>
          <a:p>
            <a:pPr lvl="1">
              <a:buSzPct val="50000"/>
              <a:buFont typeface="Courier New" panose="02070309020205020404" pitchFamily="49" charset="0"/>
              <a:buChar char="o"/>
            </a:pPr>
            <a:r>
              <a:rPr lang="cs-CZ" sz="1200" dirty="0" err="1"/>
              <a:t>f</a:t>
            </a:r>
            <a:r>
              <a:rPr lang="cs-CZ" sz="1200" dirty="0" err="1" smtClean="0"/>
              <a:t>ormation</a:t>
            </a:r>
            <a:r>
              <a:rPr lang="cs-CZ" sz="1200" dirty="0" smtClean="0"/>
              <a:t> </a:t>
            </a:r>
            <a:r>
              <a:rPr lang="cs-CZ" sz="1200" dirty="0" err="1" smtClean="0"/>
              <a:t>of</a:t>
            </a:r>
            <a:r>
              <a:rPr lang="cs-CZ" sz="1200" dirty="0" smtClean="0"/>
              <a:t> </a:t>
            </a:r>
            <a:r>
              <a:rPr lang="cs-CZ" sz="1200" dirty="0" err="1" smtClean="0"/>
              <a:t>replacement</a:t>
            </a:r>
            <a:r>
              <a:rPr lang="cs-CZ" sz="1200" dirty="0" smtClean="0"/>
              <a:t> </a:t>
            </a:r>
            <a:r>
              <a:rPr lang="cs-CZ" sz="1200" dirty="0" err="1" smtClean="0"/>
              <a:t>hair</a:t>
            </a:r>
            <a:endParaRPr lang="cs-CZ" sz="1200" dirty="0"/>
          </a:p>
          <a:p>
            <a:pPr lvl="1">
              <a:buSzPct val="50000"/>
              <a:buFont typeface="Courier New" panose="02070309020205020404" pitchFamily="49" charset="0"/>
              <a:buChar char="o"/>
            </a:pPr>
            <a:r>
              <a:rPr lang="cs-CZ" sz="1200" dirty="0" err="1"/>
              <a:t>e</a:t>
            </a:r>
            <a:r>
              <a:rPr lang="cs-CZ" sz="1200" dirty="0" err="1" smtClean="0"/>
              <a:t>pithelial</a:t>
            </a:r>
            <a:r>
              <a:rPr lang="cs-CZ" sz="1200" dirty="0" smtClean="0"/>
              <a:t> </a:t>
            </a:r>
            <a:r>
              <a:rPr lang="cs-CZ" sz="1200" dirty="0" err="1" smtClean="0"/>
              <a:t>strands</a:t>
            </a:r>
            <a:r>
              <a:rPr lang="cs-CZ" sz="1200" dirty="0" smtClean="0"/>
              <a:t> </a:t>
            </a:r>
            <a:r>
              <a:rPr lang="cs-CZ" sz="1200" dirty="0"/>
              <a:t>– </a:t>
            </a:r>
            <a:r>
              <a:rPr lang="cs-CZ" sz="1200" dirty="0" err="1" smtClean="0"/>
              <a:t>formation</a:t>
            </a:r>
            <a:r>
              <a:rPr lang="cs-CZ" sz="1200" dirty="0" smtClean="0"/>
              <a:t> </a:t>
            </a:r>
            <a:r>
              <a:rPr lang="cs-CZ" sz="1200" dirty="0" err="1" smtClean="0"/>
              <a:t>of</a:t>
            </a:r>
            <a:r>
              <a:rPr lang="cs-CZ" sz="1200" dirty="0" smtClean="0"/>
              <a:t> </a:t>
            </a:r>
            <a:r>
              <a:rPr lang="cs-CZ" sz="1200" dirty="0" err="1" smtClean="0"/>
              <a:t>renewed</a:t>
            </a:r>
            <a:r>
              <a:rPr lang="cs-CZ" sz="1200" dirty="0" smtClean="0"/>
              <a:t> </a:t>
            </a:r>
            <a:r>
              <a:rPr lang="cs-CZ" sz="1200" dirty="0" err="1" smtClean="0"/>
              <a:t>hair</a:t>
            </a:r>
            <a:r>
              <a:rPr lang="cs-CZ" sz="1200" dirty="0" smtClean="0"/>
              <a:t> </a:t>
            </a:r>
            <a:r>
              <a:rPr lang="cs-CZ" sz="1200" dirty="0" err="1" smtClean="0"/>
              <a:t>bulb</a:t>
            </a:r>
            <a:r>
              <a:rPr lang="cs-CZ" sz="1200" dirty="0" smtClean="0"/>
              <a:t> </a:t>
            </a:r>
            <a:r>
              <a:rPr lang="cs-CZ" sz="1200" dirty="0" err="1" smtClean="0"/>
              <a:t>surrounding</a:t>
            </a:r>
            <a:r>
              <a:rPr lang="cs-CZ" sz="1200" dirty="0" smtClean="0"/>
              <a:t> </a:t>
            </a:r>
            <a:r>
              <a:rPr lang="cs-CZ" sz="1200" dirty="0" err="1" smtClean="0"/>
              <a:t>new</a:t>
            </a:r>
            <a:r>
              <a:rPr lang="cs-CZ" sz="1200" dirty="0" smtClean="0"/>
              <a:t> </a:t>
            </a:r>
            <a:r>
              <a:rPr lang="cs-CZ" sz="1200" dirty="0" err="1" smtClean="0"/>
              <a:t>hair</a:t>
            </a:r>
            <a:r>
              <a:rPr lang="cs-CZ" sz="1200" dirty="0" smtClean="0"/>
              <a:t> </a:t>
            </a:r>
            <a:r>
              <a:rPr lang="cs-CZ" sz="1200" dirty="0" err="1" smtClean="0"/>
              <a:t>papilla</a:t>
            </a:r>
            <a:endParaRPr lang="cs-CZ" sz="1200" dirty="0"/>
          </a:p>
          <a:p>
            <a:pPr lvl="1">
              <a:buSzPct val="50000"/>
              <a:buFont typeface="Courier New" panose="02070309020205020404" pitchFamily="49" charset="0"/>
              <a:buChar char="o"/>
            </a:pPr>
            <a:r>
              <a:rPr lang="cs-CZ" sz="1200" dirty="0" err="1"/>
              <a:t>o</a:t>
            </a:r>
            <a:r>
              <a:rPr lang="cs-CZ" sz="1200" dirty="0" err="1" smtClean="0"/>
              <a:t>ld</a:t>
            </a:r>
            <a:r>
              <a:rPr lang="cs-CZ" sz="1200" dirty="0" smtClean="0"/>
              <a:t> </a:t>
            </a:r>
            <a:r>
              <a:rPr lang="cs-CZ" sz="1200" dirty="0" err="1" smtClean="0"/>
              <a:t>hair</a:t>
            </a:r>
            <a:r>
              <a:rPr lang="cs-CZ" sz="1200" dirty="0" smtClean="0"/>
              <a:t> </a:t>
            </a:r>
            <a:r>
              <a:rPr lang="cs-CZ" sz="1200" dirty="0" err="1" smtClean="0"/>
              <a:t>pushed</a:t>
            </a:r>
            <a:r>
              <a:rPr lang="cs-CZ" sz="1200" dirty="0" smtClean="0"/>
              <a:t> </a:t>
            </a:r>
            <a:r>
              <a:rPr lang="cs-CZ" sz="1200" dirty="0" err="1" smtClean="0"/>
              <a:t>out</a:t>
            </a:r>
            <a:r>
              <a:rPr lang="cs-CZ" sz="1200" dirty="0" smtClean="0"/>
              <a:t> by </a:t>
            </a:r>
            <a:r>
              <a:rPr lang="cs-CZ" sz="1200" dirty="0" err="1" smtClean="0"/>
              <a:t>replacement</a:t>
            </a:r>
            <a:r>
              <a:rPr lang="cs-CZ" sz="1200" dirty="0" smtClean="0"/>
              <a:t> </a:t>
            </a:r>
            <a:r>
              <a:rPr lang="cs-CZ" sz="1200" dirty="0" err="1" smtClean="0"/>
              <a:t>hair</a:t>
            </a:r>
            <a:endParaRPr lang="cs-CZ" sz="1200" dirty="0"/>
          </a:p>
        </p:txBody>
      </p:sp>
      <p:sp>
        <p:nvSpPr>
          <p:cNvPr id="11" name="TextovéPole 10">
            <a:extLst>
              <a:ext uri="{FF2B5EF4-FFF2-40B4-BE49-F238E27FC236}">
                <a16:creationId xmlns:a16="http://schemas.microsoft.com/office/drawing/2014/main" id="{D131A242-AFA2-44A2-B879-EE1762561C74}"/>
              </a:ext>
            </a:extLst>
          </p:cNvPr>
          <p:cNvSpPr txBox="1"/>
          <p:nvPr/>
        </p:nvSpPr>
        <p:spPr>
          <a:xfrm>
            <a:off x="7104289" y="6036541"/>
            <a:ext cx="4051391" cy="253916"/>
          </a:xfrm>
          <a:prstGeom prst="rect">
            <a:avLst/>
          </a:prstGeom>
          <a:noFill/>
        </p:spPr>
        <p:txBody>
          <a:bodyPr wrap="square" rtlCol="0">
            <a:spAutoFit/>
          </a:bodyPr>
          <a:lstStyle/>
          <a:p>
            <a:pPr algn="ctr"/>
            <a:r>
              <a:rPr lang="cs-CZ" sz="1050" dirty="0" err="1" smtClean="0"/>
              <a:t>Edited</a:t>
            </a:r>
            <a:r>
              <a:rPr lang="cs-CZ" sz="1050" dirty="0" smtClean="0"/>
              <a:t>: </a:t>
            </a:r>
            <a:r>
              <a:rPr lang="cs-CZ" sz="1050" dirty="0" err="1"/>
              <a:t>McGeady</a:t>
            </a:r>
            <a:r>
              <a:rPr lang="cs-CZ" sz="1050" dirty="0"/>
              <a:t> et al. </a:t>
            </a:r>
            <a:r>
              <a:rPr lang="cs-CZ" sz="1050" dirty="0" err="1"/>
              <a:t>Veterinary</a:t>
            </a:r>
            <a:r>
              <a:rPr lang="cs-CZ" sz="1050" dirty="0"/>
              <a:t> Embryology. 2009</a:t>
            </a:r>
          </a:p>
        </p:txBody>
      </p:sp>
      <p:grpSp>
        <p:nvGrpSpPr>
          <p:cNvPr id="23" name="Skupina 22">
            <a:extLst>
              <a:ext uri="{FF2B5EF4-FFF2-40B4-BE49-F238E27FC236}">
                <a16:creationId xmlns:a16="http://schemas.microsoft.com/office/drawing/2014/main" id="{B17DB7F0-4E36-48E2-8176-510FCA745255}"/>
              </a:ext>
            </a:extLst>
          </p:cNvPr>
          <p:cNvGrpSpPr/>
          <p:nvPr/>
        </p:nvGrpSpPr>
        <p:grpSpPr>
          <a:xfrm>
            <a:off x="6368880" y="1813552"/>
            <a:ext cx="5198714" cy="4179299"/>
            <a:chOff x="6368880" y="1813552"/>
            <a:chExt cx="5198714" cy="4179299"/>
          </a:xfrm>
        </p:grpSpPr>
        <p:pic>
          <p:nvPicPr>
            <p:cNvPr id="3" name="Obrázek 2"/>
            <p:cNvPicPr>
              <a:picLocks noChangeAspect="1"/>
            </p:cNvPicPr>
            <p:nvPr/>
          </p:nvPicPr>
          <p:blipFill rotWithShape="1">
            <a:blip r:embed="rId2">
              <a:extLst>
                <a:ext uri="{28A0092B-C50C-407E-A947-70E740481C1C}">
                  <a14:useLocalDpi xmlns:a14="http://schemas.microsoft.com/office/drawing/2010/main" val="0"/>
                </a:ext>
              </a:extLst>
            </a:blip>
            <a:srcRect b="6746"/>
            <a:stretch/>
          </p:blipFill>
          <p:spPr>
            <a:xfrm>
              <a:off x="6457167" y="1813552"/>
              <a:ext cx="5110427" cy="3874791"/>
            </a:xfrm>
            <a:prstGeom prst="rect">
              <a:avLst/>
            </a:prstGeom>
          </p:spPr>
        </p:pic>
        <p:sp>
          <p:nvSpPr>
            <p:cNvPr id="14" name="TextovéPole 13">
              <a:extLst>
                <a:ext uri="{FF2B5EF4-FFF2-40B4-BE49-F238E27FC236}">
                  <a16:creationId xmlns:a16="http://schemas.microsoft.com/office/drawing/2014/main" id="{0C5CAE62-C83D-4D4C-95EF-C47FB62EA59E}"/>
                </a:ext>
              </a:extLst>
            </p:cNvPr>
            <p:cNvSpPr txBox="1"/>
            <p:nvPr/>
          </p:nvSpPr>
          <p:spPr>
            <a:xfrm>
              <a:off x="6368880" y="5735484"/>
              <a:ext cx="760962" cy="253916"/>
            </a:xfrm>
            <a:prstGeom prst="rect">
              <a:avLst/>
            </a:prstGeom>
            <a:solidFill>
              <a:schemeClr val="bg1"/>
            </a:solidFill>
          </p:spPr>
          <p:txBody>
            <a:bodyPr wrap="square" rtlCol="0">
              <a:spAutoFit/>
            </a:bodyPr>
            <a:lstStyle/>
            <a:p>
              <a:pPr algn="ctr"/>
              <a:r>
                <a:rPr lang="cs-CZ" sz="1050" dirty="0" err="1"/>
                <a:t>anagen</a:t>
              </a:r>
              <a:endParaRPr lang="en-US" sz="1050" dirty="0"/>
            </a:p>
          </p:txBody>
        </p:sp>
        <p:sp>
          <p:nvSpPr>
            <p:cNvPr id="15" name="TextovéPole 14">
              <a:extLst>
                <a:ext uri="{FF2B5EF4-FFF2-40B4-BE49-F238E27FC236}">
                  <a16:creationId xmlns:a16="http://schemas.microsoft.com/office/drawing/2014/main" id="{078193B5-3DC5-42B7-8DFA-BBBC0E4E18E8}"/>
                </a:ext>
              </a:extLst>
            </p:cNvPr>
            <p:cNvSpPr txBox="1"/>
            <p:nvPr/>
          </p:nvSpPr>
          <p:spPr>
            <a:xfrm>
              <a:off x="7603299" y="5738935"/>
              <a:ext cx="760962" cy="253916"/>
            </a:xfrm>
            <a:prstGeom prst="rect">
              <a:avLst/>
            </a:prstGeom>
            <a:solidFill>
              <a:schemeClr val="bg1"/>
            </a:solidFill>
          </p:spPr>
          <p:txBody>
            <a:bodyPr wrap="square" rtlCol="0">
              <a:spAutoFit/>
            </a:bodyPr>
            <a:lstStyle/>
            <a:p>
              <a:pPr algn="ctr"/>
              <a:r>
                <a:rPr lang="cs-CZ" sz="1050" dirty="0" err="1"/>
                <a:t>katagen</a:t>
              </a:r>
              <a:endParaRPr lang="en-US" sz="1050" dirty="0"/>
            </a:p>
          </p:txBody>
        </p:sp>
        <p:sp>
          <p:nvSpPr>
            <p:cNvPr id="16" name="TextovéPole 15">
              <a:extLst>
                <a:ext uri="{FF2B5EF4-FFF2-40B4-BE49-F238E27FC236}">
                  <a16:creationId xmlns:a16="http://schemas.microsoft.com/office/drawing/2014/main" id="{635835D9-231F-4860-A305-11F98E853A60}"/>
                </a:ext>
              </a:extLst>
            </p:cNvPr>
            <p:cNvSpPr txBox="1"/>
            <p:nvPr/>
          </p:nvSpPr>
          <p:spPr>
            <a:xfrm>
              <a:off x="8749503" y="5735484"/>
              <a:ext cx="760962" cy="253916"/>
            </a:xfrm>
            <a:prstGeom prst="rect">
              <a:avLst/>
            </a:prstGeom>
            <a:solidFill>
              <a:schemeClr val="bg1"/>
            </a:solidFill>
          </p:spPr>
          <p:txBody>
            <a:bodyPr wrap="square" rtlCol="0">
              <a:spAutoFit/>
            </a:bodyPr>
            <a:lstStyle/>
            <a:p>
              <a:pPr algn="ctr"/>
              <a:r>
                <a:rPr lang="cs-CZ" sz="1050" dirty="0" err="1"/>
                <a:t>telogen</a:t>
              </a:r>
              <a:endParaRPr lang="en-US" sz="1050" dirty="0"/>
            </a:p>
          </p:txBody>
        </p:sp>
        <p:sp>
          <p:nvSpPr>
            <p:cNvPr id="17" name="TextovéPole 16">
              <a:extLst>
                <a:ext uri="{FF2B5EF4-FFF2-40B4-BE49-F238E27FC236}">
                  <a16:creationId xmlns:a16="http://schemas.microsoft.com/office/drawing/2014/main" id="{5A21436B-10CD-4B53-BFCB-25BF701A7C90}"/>
                </a:ext>
              </a:extLst>
            </p:cNvPr>
            <p:cNvSpPr txBox="1"/>
            <p:nvPr/>
          </p:nvSpPr>
          <p:spPr>
            <a:xfrm>
              <a:off x="9598752" y="5735484"/>
              <a:ext cx="1427653" cy="253916"/>
            </a:xfrm>
            <a:prstGeom prst="rect">
              <a:avLst/>
            </a:prstGeom>
            <a:solidFill>
              <a:schemeClr val="bg1"/>
            </a:solidFill>
          </p:spPr>
          <p:txBody>
            <a:bodyPr wrap="square" rtlCol="0">
              <a:spAutoFit/>
            </a:bodyPr>
            <a:lstStyle/>
            <a:p>
              <a:pPr algn="ctr"/>
              <a:r>
                <a:rPr lang="cs-CZ" sz="1050" dirty="0" err="1" smtClean="0"/>
                <a:t>renewed</a:t>
              </a:r>
              <a:r>
                <a:rPr lang="cs-CZ" sz="1050" dirty="0" smtClean="0"/>
                <a:t> </a:t>
              </a:r>
              <a:r>
                <a:rPr lang="cs-CZ" sz="1050" dirty="0" err="1"/>
                <a:t>anagen</a:t>
              </a:r>
              <a:endParaRPr lang="en-US" sz="1050" dirty="0"/>
            </a:p>
          </p:txBody>
        </p:sp>
        <p:sp>
          <p:nvSpPr>
            <p:cNvPr id="22" name="Obdélník 21">
              <a:extLst>
                <a:ext uri="{FF2B5EF4-FFF2-40B4-BE49-F238E27FC236}">
                  <a16:creationId xmlns:a16="http://schemas.microsoft.com/office/drawing/2014/main" id="{26D2E9B8-FCD2-4181-9B6C-38214AFB0B77}"/>
                </a:ext>
              </a:extLst>
            </p:cNvPr>
            <p:cNvSpPr/>
            <p:nvPr/>
          </p:nvSpPr>
          <p:spPr>
            <a:xfrm>
              <a:off x="9375732" y="4991622"/>
              <a:ext cx="588723" cy="2412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119675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Developmental</a:t>
            </a:r>
            <a:r>
              <a:rPr lang="cs-CZ" dirty="0" smtClean="0"/>
              <a:t> </a:t>
            </a:r>
            <a:r>
              <a:rPr lang="cs-CZ" dirty="0" err="1" smtClean="0"/>
              <a:t>defects</a:t>
            </a:r>
            <a:r>
              <a:rPr lang="cs-CZ" dirty="0" smtClean="0"/>
              <a:t> </a:t>
            </a:r>
            <a:r>
              <a:rPr lang="cs-CZ" dirty="0" err="1" smtClean="0"/>
              <a:t>of</a:t>
            </a:r>
            <a:r>
              <a:rPr lang="cs-CZ" dirty="0" smtClean="0"/>
              <a:t> </a:t>
            </a:r>
            <a:r>
              <a:rPr lang="cs-CZ" dirty="0" err="1" smtClean="0"/>
              <a:t>hair</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82</a:t>
            </a:fld>
            <a:endParaRPr lang="cs-CZ"/>
          </a:p>
        </p:txBody>
      </p:sp>
      <p:sp>
        <p:nvSpPr>
          <p:cNvPr id="7" name="Zástupný symbol pro obsah 2">
            <a:extLst>
              <a:ext uri="{FF2B5EF4-FFF2-40B4-BE49-F238E27FC236}">
                <a16:creationId xmlns:a16="http://schemas.microsoft.com/office/drawing/2014/main" id="{080CD155-EC42-4193-8A84-62A913050F33}"/>
              </a:ext>
            </a:extLst>
          </p:cNvPr>
          <p:cNvSpPr txBox="1">
            <a:spLocks/>
          </p:cNvSpPr>
          <p:nvPr/>
        </p:nvSpPr>
        <p:spPr>
          <a:xfrm>
            <a:off x="1097280" y="1946969"/>
            <a:ext cx="4822804" cy="140837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smtClean="0"/>
              <a:t>Congenital</a:t>
            </a:r>
            <a:r>
              <a:rPr lang="cs-CZ" sz="1600" b="1" dirty="0" smtClean="0"/>
              <a:t> </a:t>
            </a:r>
            <a:r>
              <a:rPr lang="cs-CZ" sz="1600" b="1" dirty="0" err="1" smtClean="0"/>
              <a:t>hypotrichosis</a:t>
            </a:r>
            <a:endParaRPr lang="cs-CZ" sz="1600" b="1" dirty="0"/>
          </a:p>
          <a:p>
            <a:pPr lvl="1">
              <a:buSzPct val="50000"/>
              <a:buFont typeface="Courier New" panose="02070309020205020404" pitchFamily="49" charset="0"/>
              <a:buChar char="o"/>
            </a:pPr>
            <a:r>
              <a:rPr lang="cs-CZ" sz="1200" dirty="0" err="1" smtClean="0"/>
              <a:t>hair</a:t>
            </a:r>
            <a:r>
              <a:rPr lang="cs-CZ" sz="1200" dirty="0" smtClean="0"/>
              <a:t> absence </a:t>
            </a:r>
            <a:r>
              <a:rPr lang="cs-CZ" sz="1200" dirty="0" err="1" smtClean="0"/>
              <a:t>during</a:t>
            </a:r>
            <a:r>
              <a:rPr lang="cs-CZ" sz="1200" dirty="0" smtClean="0"/>
              <a:t> </a:t>
            </a:r>
            <a:r>
              <a:rPr lang="cs-CZ" sz="1200" dirty="0" err="1" smtClean="0"/>
              <a:t>fetal</a:t>
            </a:r>
            <a:r>
              <a:rPr lang="cs-CZ" sz="1200" dirty="0" smtClean="0"/>
              <a:t> period </a:t>
            </a:r>
            <a:r>
              <a:rPr lang="cs-CZ" sz="1200" dirty="0"/>
              <a:t>– </a:t>
            </a:r>
            <a:r>
              <a:rPr lang="cs-CZ" sz="1200" dirty="0" err="1" smtClean="0"/>
              <a:t>often</a:t>
            </a:r>
            <a:r>
              <a:rPr lang="cs-CZ" sz="1200" dirty="0" smtClean="0"/>
              <a:t> </a:t>
            </a:r>
            <a:r>
              <a:rPr lang="cs-CZ" sz="1200" dirty="0" err="1" smtClean="0"/>
              <a:t>during</a:t>
            </a:r>
            <a:r>
              <a:rPr lang="cs-CZ" sz="1200" dirty="0" smtClean="0"/>
              <a:t> </a:t>
            </a:r>
            <a:r>
              <a:rPr lang="cs-CZ" sz="1200" dirty="0" err="1" smtClean="0"/>
              <a:t>whole</a:t>
            </a:r>
            <a:r>
              <a:rPr lang="cs-CZ" sz="1200" dirty="0" smtClean="0"/>
              <a:t> </a:t>
            </a:r>
            <a:r>
              <a:rPr lang="cs-CZ" sz="1200" dirty="0" err="1" smtClean="0"/>
              <a:t>life</a:t>
            </a:r>
            <a:endParaRPr lang="cs-CZ" sz="1200" dirty="0"/>
          </a:p>
          <a:p>
            <a:pPr lvl="1">
              <a:buSzPct val="50000"/>
              <a:buFont typeface="Courier New" panose="02070309020205020404" pitchFamily="49" charset="0"/>
              <a:buChar char="o"/>
            </a:pPr>
            <a:r>
              <a:rPr lang="cs-CZ" sz="1200" dirty="0" err="1"/>
              <a:t>i</a:t>
            </a:r>
            <a:r>
              <a:rPr lang="cs-CZ" sz="1200" dirty="0" err="1" smtClean="0"/>
              <a:t>solated</a:t>
            </a:r>
            <a:r>
              <a:rPr lang="cs-CZ" sz="1200" dirty="0" smtClean="0"/>
              <a:t> </a:t>
            </a:r>
            <a:r>
              <a:rPr lang="cs-CZ" sz="1200" dirty="0" err="1" smtClean="0"/>
              <a:t>defect</a:t>
            </a:r>
            <a:r>
              <a:rPr lang="cs-CZ" sz="1200" dirty="0" smtClean="0"/>
              <a:t>, no </a:t>
            </a:r>
            <a:r>
              <a:rPr lang="cs-CZ" sz="1200" dirty="0" err="1" smtClean="0"/>
              <a:t>other</a:t>
            </a:r>
            <a:r>
              <a:rPr lang="cs-CZ" sz="1200" dirty="0" smtClean="0"/>
              <a:t> skin </a:t>
            </a:r>
            <a:r>
              <a:rPr lang="cs-CZ" sz="1200" dirty="0" err="1" smtClean="0"/>
              <a:t>defects</a:t>
            </a:r>
            <a:endParaRPr lang="cs-CZ" sz="1200" dirty="0"/>
          </a:p>
          <a:p>
            <a:pPr lvl="1">
              <a:buSzPct val="50000"/>
              <a:buFont typeface="Courier New" panose="02070309020205020404" pitchFamily="49" charset="0"/>
              <a:buChar char="o"/>
            </a:pPr>
            <a:r>
              <a:rPr lang="cs-CZ" sz="1200" dirty="0" err="1"/>
              <a:t>c</a:t>
            </a:r>
            <a:r>
              <a:rPr lang="cs-CZ" sz="1200" dirty="0" err="1" smtClean="0"/>
              <a:t>aused</a:t>
            </a:r>
            <a:r>
              <a:rPr lang="cs-CZ" sz="1200" dirty="0" smtClean="0"/>
              <a:t> by </a:t>
            </a:r>
            <a:r>
              <a:rPr lang="cs-CZ" sz="1200" dirty="0" err="1" smtClean="0"/>
              <a:t>mutations</a:t>
            </a:r>
            <a:r>
              <a:rPr lang="cs-CZ" sz="1200" dirty="0" smtClean="0"/>
              <a:t> in </a:t>
            </a:r>
            <a:r>
              <a:rPr lang="cs-CZ" sz="1200" dirty="0" err="1" smtClean="0"/>
              <a:t>genes</a:t>
            </a:r>
            <a:r>
              <a:rPr lang="cs-CZ" sz="1200" dirty="0" smtClean="0"/>
              <a:t> </a:t>
            </a:r>
            <a:r>
              <a:rPr lang="cs-CZ" sz="1200" dirty="0" err="1" smtClean="0"/>
              <a:t>important</a:t>
            </a:r>
            <a:r>
              <a:rPr lang="cs-CZ" sz="1200" dirty="0" smtClean="0"/>
              <a:t> </a:t>
            </a:r>
            <a:r>
              <a:rPr lang="cs-CZ" sz="1200" dirty="0" err="1" smtClean="0"/>
              <a:t>for</a:t>
            </a:r>
            <a:r>
              <a:rPr lang="cs-CZ" sz="1200" dirty="0" smtClean="0"/>
              <a:t> </a:t>
            </a:r>
            <a:r>
              <a:rPr lang="cs-CZ" sz="1200" dirty="0" err="1" smtClean="0"/>
              <a:t>growth</a:t>
            </a:r>
            <a:r>
              <a:rPr lang="cs-CZ" sz="1200" dirty="0" smtClean="0"/>
              <a:t>, </a:t>
            </a:r>
            <a:r>
              <a:rPr lang="cs-CZ" sz="1200" dirty="0" err="1" smtClean="0"/>
              <a:t>proliferation</a:t>
            </a:r>
            <a:r>
              <a:rPr lang="cs-CZ" sz="1200" dirty="0" smtClean="0"/>
              <a:t> and </a:t>
            </a:r>
            <a:r>
              <a:rPr lang="cs-CZ" sz="1200" dirty="0" err="1" smtClean="0"/>
              <a:t>differentiation</a:t>
            </a:r>
            <a:r>
              <a:rPr lang="cs-CZ" sz="1200" dirty="0" smtClean="0"/>
              <a:t> </a:t>
            </a:r>
            <a:r>
              <a:rPr lang="cs-CZ" sz="1200" dirty="0" err="1" smtClean="0"/>
              <a:t>of</a:t>
            </a:r>
            <a:r>
              <a:rPr lang="cs-CZ" sz="1200" dirty="0" smtClean="0"/>
              <a:t> </a:t>
            </a:r>
            <a:r>
              <a:rPr lang="cs-CZ" sz="1200" dirty="0" err="1" smtClean="0"/>
              <a:t>hair</a:t>
            </a:r>
            <a:r>
              <a:rPr lang="cs-CZ" sz="1200" dirty="0" smtClean="0"/>
              <a:t> </a:t>
            </a:r>
            <a:r>
              <a:rPr lang="cs-CZ" sz="1200" dirty="0" err="1" smtClean="0"/>
              <a:t>bulb</a:t>
            </a:r>
            <a:r>
              <a:rPr lang="cs-CZ" sz="1200" dirty="0" smtClean="0"/>
              <a:t> </a:t>
            </a:r>
            <a:r>
              <a:rPr lang="cs-CZ" sz="1200" dirty="0" err="1" smtClean="0"/>
              <a:t>cells</a:t>
            </a:r>
            <a:endParaRPr lang="cs-CZ" sz="1200" dirty="0"/>
          </a:p>
        </p:txBody>
      </p:sp>
      <p:sp>
        <p:nvSpPr>
          <p:cNvPr id="8" name="Zástupný symbol pro obsah 2">
            <a:extLst>
              <a:ext uri="{FF2B5EF4-FFF2-40B4-BE49-F238E27FC236}">
                <a16:creationId xmlns:a16="http://schemas.microsoft.com/office/drawing/2014/main" id="{080CD155-EC42-4193-8A84-62A913050F33}"/>
              </a:ext>
            </a:extLst>
          </p:cNvPr>
          <p:cNvSpPr txBox="1">
            <a:spLocks/>
          </p:cNvSpPr>
          <p:nvPr/>
        </p:nvSpPr>
        <p:spPr>
          <a:xfrm>
            <a:off x="1097280" y="3502657"/>
            <a:ext cx="4822804" cy="205788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smtClean="0"/>
              <a:t>Congenital</a:t>
            </a:r>
            <a:r>
              <a:rPr lang="cs-CZ" sz="1600" b="1" dirty="0" smtClean="0"/>
              <a:t> </a:t>
            </a:r>
            <a:r>
              <a:rPr lang="cs-CZ" sz="1600" b="1" dirty="0" err="1" smtClean="0"/>
              <a:t>hypertrichosis</a:t>
            </a:r>
            <a:endParaRPr lang="cs-CZ" sz="1600" b="1" dirty="0"/>
          </a:p>
          <a:p>
            <a:pPr lvl="1">
              <a:buSzPct val="50000"/>
              <a:buFont typeface="Courier New" panose="02070309020205020404" pitchFamily="49" charset="0"/>
              <a:buChar char="o"/>
            </a:pPr>
            <a:r>
              <a:rPr lang="cs-CZ" sz="1200" dirty="0" err="1" smtClean="0"/>
              <a:t>also</a:t>
            </a:r>
            <a:r>
              <a:rPr lang="cs-CZ" sz="1200" dirty="0" smtClean="0"/>
              <a:t> </a:t>
            </a:r>
            <a:r>
              <a:rPr lang="cs-CZ" sz="1200" dirty="0" err="1" smtClean="0"/>
              <a:t>called</a:t>
            </a:r>
            <a:r>
              <a:rPr lang="cs-CZ" sz="1200" dirty="0" smtClean="0"/>
              <a:t> </a:t>
            </a:r>
            <a:r>
              <a:rPr lang="cs-CZ" sz="1200" b="1" dirty="0" err="1" smtClean="0"/>
              <a:t>Werewolf</a:t>
            </a:r>
            <a:r>
              <a:rPr lang="cs-CZ" sz="1200" dirty="0" smtClean="0"/>
              <a:t> syndrome</a:t>
            </a:r>
            <a:endParaRPr lang="cs-CZ" sz="1200" dirty="0"/>
          </a:p>
          <a:p>
            <a:pPr lvl="1">
              <a:buSzPct val="50000"/>
              <a:buFont typeface="Courier New" panose="02070309020205020404" pitchFamily="49" charset="0"/>
              <a:buChar char="o"/>
            </a:pPr>
            <a:r>
              <a:rPr lang="cs-CZ" sz="1200" dirty="0" err="1"/>
              <a:t>o</a:t>
            </a:r>
            <a:r>
              <a:rPr lang="cs-CZ" sz="1200" dirty="0" err="1" smtClean="0"/>
              <a:t>verproduction</a:t>
            </a:r>
            <a:r>
              <a:rPr lang="cs-CZ" sz="1200" dirty="0" smtClean="0"/>
              <a:t> </a:t>
            </a:r>
            <a:r>
              <a:rPr lang="cs-CZ" sz="1200" dirty="0" err="1" smtClean="0"/>
              <a:t>of</a:t>
            </a:r>
            <a:r>
              <a:rPr lang="cs-CZ" sz="1200" dirty="0" smtClean="0"/>
              <a:t> </a:t>
            </a:r>
            <a:r>
              <a:rPr lang="cs-CZ" sz="1200" dirty="0" err="1" smtClean="0"/>
              <a:t>hair</a:t>
            </a:r>
            <a:r>
              <a:rPr lang="cs-CZ" sz="1200" dirty="0" smtClean="0"/>
              <a:t> </a:t>
            </a:r>
            <a:r>
              <a:rPr lang="cs-CZ" sz="1200" dirty="0" err="1" smtClean="0"/>
              <a:t>due</a:t>
            </a:r>
            <a:r>
              <a:rPr lang="cs-CZ" sz="1200" dirty="0" smtClean="0"/>
              <a:t> to </a:t>
            </a:r>
            <a:r>
              <a:rPr lang="cs-CZ" sz="1200" dirty="0" err="1" smtClean="0"/>
              <a:t>formation</a:t>
            </a:r>
            <a:r>
              <a:rPr lang="cs-CZ" sz="1200" dirty="0" smtClean="0"/>
              <a:t> </a:t>
            </a:r>
            <a:r>
              <a:rPr lang="cs-CZ" sz="1200" dirty="0" err="1" smtClean="0"/>
              <a:t>of</a:t>
            </a:r>
            <a:r>
              <a:rPr lang="cs-CZ" sz="1200" dirty="0" smtClean="0"/>
              <a:t> more </a:t>
            </a:r>
            <a:r>
              <a:rPr lang="cs-CZ" sz="1200" dirty="0" err="1" smtClean="0"/>
              <a:t>hair</a:t>
            </a:r>
            <a:r>
              <a:rPr lang="cs-CZ" sz="1200" dirty="0" smtClean="0"/>
              <a:t> </a:t>
            </a:r>
            <a:r>
              <a:rPr lang="cs-CZ" sz="1200" dirty="0" err="1" smtClean="0"/>
              <a:t>follicles</a:t>
            </a:r>
            <a:endParaRPr lang="cs-CZ" sz="1200" dirty="0"/>
          </a:p>
          <a:p>
            <a:pPr lvl="1">
              <a:buSzPct val="50000"/>
              <a:buFont typeface="Courier New" panose="02070309020205020404" pitchFamily="49" charset="0"/>
              <a:buChar char="o"/>
            </a:pPr>
            <a:r>
              <a:rPr lang="cs-CZ" sz="1200" dirty="0" err="1" smtClean="0"/>
              <a:t>often</a:t>
            </a:r>
            <a:r>
              <a:rPr lang="cs-CZ" sz="1200" dirty="0" smtClean="0"/>
              <a:t> </a:t>
            </a:r>
            <a:r>
              <a:rPr lang="cs-CZ" sz="1200" dirty="0" err="1" smtClean="0"/>
              <a:t>fetal</a:t>
            </a:r>
            <a:r>
              <a:rPr lang="cs-CZ" sz="1200" dirty="0" smtClean="0"/>
              <a:t> </a:t>
            </a:r>
            <a:r>
              <a:rPr lang="cs-CZ" sz="1200" dirty="0" err="1" smtClean="0"/>
              <a:t>hair</a:t>
            </a:r>
            <a:r>
              <a:rPr lang="cs-CZ" sz="1200" dirty="0" smtClean="0"/>
              <a:t> </a:t>
            </a:r>
            <a:r>
              <a:rPr lang="cs-CZ" sz="1200" dirty="0" err="1" smtClean="0"/>
              <a:t>preserved</a:t>
            </a:r>
            <a:endParaRPr lang="cs-CZ" sz="1200" dirty="0"/>
          </a:p>
          <a:p>
            <a:pPr lvl="1">
              <a:buSzPct val="50000"/>
              <a:buFont typeface="Courier New" panose="02070309020205020404" pitchFamily="49" charset="0"/>
              <a:buChar char="o"/>
            </a:pPr>
            <a:r>
              <a:rPr lang="cs-CZ" sz="1200" dirty="0" err="1"/>
              <a:t>c</a:t>
            </a:r>
            <a:r>
              <a:rPr lang="cs-CZ" sz="1200" dirty="0" err="1" smtClean="0"/>
              <a:t>aused</a:t>
            </a:r>
            <a:r>
              <a:rPr lang="cs-CZ" sz="1200" dirty="0" smtClean="0"/>
              <a:t> by </a:t>
            </a:r>
            <a:r>
              <a:rPr lang="cs-CZ" sz="1200" dirty="0" err="1" smtClean="0"/>
              <a:t>mutation</a:t>
            </a:r>
            <a:r>
              <a:rPr lang="cs-CZ" sz="1200" dirty="0" smtClean="0"/>
              <a:t> in </a:t>
            </a:r>
            <a:r>
              <a:rPr lang="cs-CZ" sz="1200" dirty="0" err="1" smtClean="0"/>
              <a:t>genes</a:t>
            </a:r>
            <a:r>
              <a:rPr lang="cs-CZ" sz="1200" dirty="0" smtClean="0"/>
              <a:t> </a:t>
            </a:r>
            <a:r>
              <a:rPr lang="cs-CZ" sz="1200" dirty="0" err="1" smtClean="0"/>
              <a:t>responsible</a:t>
            </a:r>
            <a:r>
              <a:rPr lang="cs-CZ" sz="1200" dirty="0" smtClean="0"/>
              <a:t> </a:t>
            </a:r>
            <a:r>
              <a:rPr lang="cs-CZ" sz="1200" dirty="0" err="1" smtClean="0"/>
              <a:t>for</a:t>
            </a:r>
            <a:r>
              <a:rPr lang="cs-CZ" sz="1200" dirty="0" smtClean="0"/>
              <a:t> </a:t>
            </a:r>
            <a:r>
              <a:rPr lang="cs-CZ" sz="1200" dirty="0" err="1" smtClean="0"/>
              <a:t>formation</a:t>
            </a:r>
            <a:r>
              <a:rPr lang="cs-CZ" sz="1200" dirty="0" smtClean="0"/>
              <a:t> and </a:t>
            </a:r>
            <a:r>
              <a:rPr lang="cs-CZ" sz="1200" dirty="0" err="1" smtClean="0"/>
              <a:t>growth</a:t>
            </a:r>
            <a:r>
              <a:rPr lang="cs-CZ" sz="1200" dirty="0" smtClean="0"/>
              <a:t> </a:t>
            </a:r>
            <a:r>
              <a:rPr lang="cs-CZ" sz="1200" dirty="0" err="1" smtClean="0"/>
              <a:t>of</a:t>
            </a:r>
            <a:r>
              <a:rPr lang="cs-CZ" sz="1200" dirty="0" smtClean="0"/>
              <a:t> </a:t>
            </a:r>
            <a:r>
              <a:rPr lang="cs-CZ" sz="1200" dirty="0" err="1" smtClean="0"/>
              <a:t>hair</a:t>
            </a:r>
            <a:r>
              <a:rPr lang="cs-CZ" sz="1200" dirty="0" smtClean="0"/>
              <a:t> </a:t>
            </a:r>
            <a:r>
              <a:rPr lang="cs-CZ" sz="1200" dirty="0" err="1" smtClean="0"/>
              <a:t>follicles</a:t>
            </a:r>
            <a:endParaRPr lang="cs-CZ" sz="1200" dirty="0"/>
          </a:p>
          <a:p>
            <a:pPr lvl="1">
              <a:buSzPct val="50000"/>
              <a:buFont typeface="Courier New" panose="02070309020205020404" pitchFamily="49" charset="0"/>
              <a:buChar char="o"/>
            </a:pPr>
            <a:r>
              <a:rPr lang="cs-CZ" sz="1200" dirty="0" err="1"/>
              <a:t>m</a:t>
            </a:r>
            <a:r>
              <a:rPr lang="cs-CZ" sz="1200" dirty="0" err="1" smtClean="0"/>
              <a:t>utations</a:t>
            </a:r>
            <a:r>
              <a:rPr lang="cs-CZ" sz="1200" dirty="0" smtClean="0"/>
              <a:t> </a:t>
            </a:r>
            <a:r>
              <a:rPr lang="cs-CZ" sz="1200" dirty="0" err="1" smtClean="0"/>
              <a:t>often</a:t>
            </a:r>
            <a:r>
              <a:rPr lang="cs-CZ" sz="1200" dirty="0" smtClean="0"/>
              <a:t> </a:t>
            </a:r>
            <a:r>
              <a:rPr lang="cs-CZ" sz="1200" dirty="0" err="1" smtClean="0"/>
              <a:t>caused</a:t>
            </a:r>
            <a:r>
              <a:rPr lang="cs-CZ" sz="1200" dirty="0" smtClean="0"/>
              <a:t> by </a:t>
            </a:r>
            <a:r>
              <a:rPr lang="cs-CZ" sz="1200" dirty="0" err="1" smtClean="0"/>
              <a:t>drug</a:t>
            </a:r>
            <a:r>
              <a:rPr lang="cs-CZ" sz="1200" dirty="0" smtClean="0"/>
              <a:t> use </a:t>
            </a:r>
            <a:r>
              <a:rPr lang="cs-CZ" sz="1200" dirty="0" err="1" smtClean="0"/>
              <a:t>during</a:t>
            </a:r>
            <a:r>
              <a:rPr lang="cs-CZ" sz="1200" dirty="0" smtClean="0"/>
              <a:t> </a:t>
            </a:r>
            <a:r>
              <a:rPr lang="cs-CZ" sz="1200" dirty="0" err="1" smtClean="0"/>
              <a:t>pregnancy</a:t>
            </a:r>
            <a:r>
              <a:rPr lang="cs-CZ" sz="1200" dirty="0" smtClean="0"/>
              <a:t> (</a:t>
            </a:r>
            <a:r>
              <a:rPr lang="cs-CZ" sz="1200" dirty="0" err="1" smtClean="0"/>
              <a:t>antibiotics</a:t>
            </a:r>
            <a:r>
              <a:rPr lang="cs-CZ" sz="1200" dirty="0" smtClean="0"/>
              <a:t>, anti-</a:t>
            </a:r>
            <a:r>
              <a:rPr lang="cs-CZ" sz="1200" dirty="0" err="1" smtClean="0"/>
              <a:t>inflammatory</a:t>
            </a:r>
            <a:r>
              <a:rPr lang="cs-CZ" sz="1200" dirty="0" smtClean="0"/>
              <a:t> </a:t>
            </a:r>
            <a:r>
              <a:rPr lang="cs-CZ" sz="1200" dirty="0" err="1" smtClean="0"/>
              <a:t>drugs</a:t>
            </a:r>
            <a:r>
              <a:rPr lang="cs-CZ" sz="1200" dirty="0" smtClean="0"/>
              <a:t>, </a:t>
            </a:r>
            <a:r>
              <a:rPr lang="cs-CZ" sz="1200" dirty="0" err="1" smtClean="0"/>
              <a:t>immunosuppressive</a:t>
            </a:r>
            <a:r>
              <a:rPr lang="cs-CZ" sz="1200" dirty="0" smtClean="0"/>
              <a:t> </a:t>
            </a:r>
            <a:r>
              <a:rPr lang="cs-CZ" sz="1200" dirty="0" err="1" smtClean="0"/>
              <a:t>drugs</a:t>
            </a:r>
            <a:r>
              <a:rPr lang="cs-CZ" sz="1200" dirty="0" smtClean="0"/>
              <a:t>)</a:t>
            </a:r>
            <a:endParaRPr lang="cs-CZ" sz="1200" dirty="0"/>
          </a:p>
        </p:txBody>
      </p:sp>
      <p:pic>
        <p:nvPicPr>
          <p:cNvPr id="9" name="Obrázek 8"/>
          <p:cNvPicPr>
            <a:picLocks noChangeAspect="1"/>
          </p:cNvPicPr>
          <p:nvPr/>
        </p:nvPicPr>
        <p:blipFill rotWithShape="1">
          <a:blip r:embed="rId2" cstate="print">
            <a:extLst>
              <a:ext uri="{28A0092B-C50C-407E-A947-70E740481C1C}">
                <a14:useLocalDpi xmlns:a14="http://schemas.microsoft.com/office/drawing/2010/main" val="0"/>
              </a:ext>
            </a:extLst>
          </a:blip>
          <a:srcRect b="29637"/>
          <a:stretch/>
        </p:blipFill>
        <p:spPr>
          <a:xfrm>
            <a:off x="7577447" y="1820041"/>
            <a:ext cx="1863083" cy="1546488"/>
          </a:xfrm>
          <a:prstGeom prst="rect">
            <a:avLst/>
          </a:prstGeom>
        </p:spPr>
      </p:pic>
      <p:sp>
        <p:nvSpPr>
          <p:cNvPr id="10" name="TextovéPole 9"/>
          <p:cNvSpPr txBox="1"/>
          <p:nvPr/>
        </p:nvSpPr>
        <p:spPr>
          <a:xfrm>
            <a:off x="7502309" y="3364739"/>
            <a:ext cx="2013358" cy="253916"/>
          </a:xfrm>
          <a:prstGeom prst="rect">
            <a:avLst/>
          </a:prstGeom>
          <a:noFill/>
        </p:spPr>
        <p:txBody>
          <a:bodyPr wrap="square" rtlCol="0">
            <a:spAutoFit/>
          </a:bodyPr>
          <a:lstStyle/>
          <a:p>
            <a:pPr algn="ctr"/>
            <a:r>
              <a:rPr lang="cs-CZ" sz="1050" dirty="0" err="1"/>
              <a:t>Romero</a:t>
            </a:r>
            <a:r>
              <a:rPr lang="cs-CZ" sz="1050" dirty="0"/>
              <a:t> and </a:t>
            </a:r>
            <a:r>
              <a:rPr lang="cs-CZ" sz="1050" dirty="0" err="1"/>
              <a:t>Grimalt</a:t>
            </a:r>
            <a:r>
              <a:rPr lang="cs-CZ" sz="1050" dirty="0"/>
              <a:t>, 2014.</a:t>
            </a:r>
          </a:p>
        </p:txBody>
      </p:sp>
      <p:pic>
        <p:nvPicPr>
          <p:cNvPr id="11" name="Obrázek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1462" y="3771509"/>
            <a:ext cx="1203767" cy="2182497"/>
          </a:xfrm>
          <a:prstGeom prst="rect">
            <a:avLst/>
          </a:prstGeom>
        </p:spPr>
      </p:pic>
      <p:pic>
        <p:nvPicPr>
          <p:cNvPr id="12" name="Obrázek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08988" y="3771509"/>
            <a:ext cx="1585907" cy="2183563"/>
          </a:xfrm>
          <a:prstGeom prst="rect">
            <a:avLst/>
          </a:prstGeom>
        </p:spPr>
      </p:pic>
      <p:sp>
        <p:nvSpPr>
          <p:cNvPr id="13" name="TextovéPole 12"/>
          <p:cNvSpPr txBox="1"/>
          <p:nvPr/>
        </p:nvSpPr>
        <p:spPr>
          <a:xfrm>
            <a:off x="7333003" y="5979902"/>
            <a:ext cx="2662022" cy="253916"/>
          </a:xfrm>
          <a:prstGeom prst="rect">
            <a:avLst/>
          </a:prstGeom>
          <a:noFill/>
        </p:spPr>
        <p:txBody>
          <a:bodyPr wrap="square" rtlCol="0">
            <a:spAutoFit/>
          </a:bodyPr>
          <a:lstStyle/>
          <a:p>
            <a:pPr algn="ctr"/>
            <a:r>
              <a:rPr lang="cs-CZ" sz="1050" dirty="0" err="1"/>
              <a:t>Shah</a:t>
            </a:r>
            <a:r>
              <a:rPr lang="cs-CZ" sz="1050" dirty="0"/>
              <a:t> et al. 2018. Ind J </a:t>
            </a:r>
            <a:r>
              <a:rPr lang="cs-CZ" sz="1050" dirty="0" err="1"/>
              <a:t>Dermatol</a:t>
            </a:r>
            <a:r>
              <a:rPr lang="cs-CZ" sz="1050" dirty="0"/>
              <a:t> </a:t>
            </a:r>
            <a:r>
              <a:rPr lang="cs-CZ" sz="1050" dirty="0" err="1"/>
              <a:t>Vener</a:t>
            </a:r>
            <a:r>
              <a:rPr lang="cs-CZ" sz="1050" dirty="0"/>
              <a:t> </a:t>
            </a:r>
            <a:r>
              <a:rPr lang="cs-CZ" sz="1050" dirty="0" err="1"/>
              <a:t>Leprol</a:t>
            </a:r>
            <a:endParaRPr lang="cs-CZ" sz="1050" dirty="0"/>
          </a:p>
        </p:txBody>
      </p:sp>
    </p:spTree>
    <p:extLst>
      <p:ext uri="{BB962C8B-B14F-4D97-AF65-F5344CB8AC3E}">
        <p14:creationId xmlns:p14="http://schemas.microsoft.com/office/powerpoint/2010/main" val="44427310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0B7BE6-64D2-4C58-9280-F1218A56283F}"/>
              </a:ext>
            </a:extLst>
          </p:cNvPr>
          <p:cNvSpPr>
            <a:spLocks noGrp="1"/>
          </p:cNvSpPr>
          <p:nvPr>
            <p:ph type="title"/>
          </p:nvPr>
        </p:nvSpPr>
        <p:spPr/>
        <p:txBody>
          <a:bodyPr>
            <a:normAutofit fontScale="90000"/>
          </a:bodyPr>
          <a:lstStyle/>
          <a:p>
            <a:r>
              <a:rPr lang="cs-CZ" dirty="0" err="1" smtClean="0"/>
              <a:t>Origin</a:t>
            </a:r>
            <a:r>
              <a:rPr lang="cs-CZ" dirty="0" smtClean="0"/>
              <a:t> and </a:t>
            </a:r>
            <a:r>
              <a:rPr lang="cs-CZ" dirty="0" err="1" smtClean="0"/>
              <a:t>development</a:t>
            </a:r>
            <a:r>
              <a:rPr lang="cs-CZ" dirty="0" smtClean="0"/>
              <a:t> </a:t>
            </a:r>
            <a:r>
              <a:rPr lang="cs-CZ" dirty="0" err="1" smtClean="0"/>
              <a:t>of</a:t>
            </a:r>
            <a:r>
              <a:rPr lang="cs-CZ" dirty="0" smtClean="0"/>
              <a:t> </a:t>
            </a:r>
            <a:r>
              <a:rPr lang="cs-CZ" dirty="0" err="1" smtClean="0"/>
              <a:t>feathers</a:t>
            </a:r>
            <a:endParaRPr lang="en-US" dirty="0"/>
          </a:p>
        </p:txBody>
      </p:sp>
      <p:sp>
        <p:nvSpPr>
          <p:cNvPr id="5" name="Zástupný symbol pro číslo snímku 4">
            <a:extLst>
              <a:ext uri="{FF2B5EF4-FFF2-40B4-BE49-F238E27FC236}">
                <a16:creationId xmlns:a16="http://schemas.microsoft.com/office/drawing/2014/main" id="{EB9970ED-7114-44CB-9245-AB50B142EF81}"/>
              </a:ext>
            </a:extLst>
          </p:cNvPr>
          <p:cNvSpPr>
            <a:spLocks noGrp="1"/>
          </p:cNvSpPr>
          <p:nvPr>
            <p:ph type="sldNum" sz="quarter" idx="12"/>
          </p:nvPr>
        </p:nvSpPr>
        <p:spPr/>
        <p:txBody>
          <a:bodyPr/>
          <a:lstStyle/>
          <a:p>
            <a:fld id="{452BC3EA-E2EC-40AA-BF67-C4C476FA0C99}" type="slidenum">
              <a:rPr lang="cs-CZ" smtClean="0"/>
              <a:t>83</a:t>
            </a:fld>
            <a:endParaRPr lang="cs-CZ"/>
          </a:p>
        </p:txBody>
      </p:sp>
      <p:grpSp>
        <p:nvGrpSpPr>
          <p:cNvPr id="19" name="Skupina 18"/>
          <p:cNvGrpSpPr/>
          <p:nvPr/>
        </p:nvGrpSpPr>
        <p:grpSpPr>
          <a:xfrm>
            <a:off x="6335906" y="1940453"/>
            <a:ext cx="3086212" cy="1487922"/>
            <a:chOff x="6129196" y="1864448"/>
            <a:chExt cx="3086212" cy="1487922"/>
          </a:xfrm>
        </p:grpSpPr>
        <p:pic>
          <p:nvPicPr>
            <p:cNvPr id="7" name="Obrázek 6"/>
            <p:cNvPicPr>
              <a:picLocks noChangeAspect="1"/>
            </p:cNvPicPr>
            <p:nvPr/>
          </p:nvPicPr>
          <p:blipFill rotWithShape="1">
            <a:blip r:embed="rId2" cstate="print">
              <a:extLst>
                <a:ext uri="{28A0092B-C50C-407E-A947-70E740481C1C}">
                  <a14:useLocalDpi xmlns:a14="http://schemas.microsoft.com/office/drawing/2010/main" val="0"/>
                </a:ext>
              </a:extLst>
            </a:blip>
            <a:srcRect l="7858" b="45315"/>
            <a:stretch/>
          </p:blipFill>
          <p:spPr>
            <a:xfrm>
              <a:off x="6435328" y="2058313"/>
              <a:ext cx="1884946" cy="1294057"/>
            </a:xfrm>
            <a:prstGeom prst="rect">
              <a:avLst/>
            </a:prstGeom>
          </p:spPr>
        </p:pic>
        <p:sp>
          <p:nvSpPr>
            <p:cNvPr id="9" name="TextovéPole 8">
              <a:extLst>
                <a:ext uri="{FF2B5EF4-FFF2-40B4-BE49-F238E27FC236}">
                  <a16:creationId xmlns:a16="http://schemas.microsoft.com/office/drawing/2014/main" id="{AF022657-F1F0-4892-950E-933197D80B72}"/>
                </a:ext>
              </a:extLst>
            </p:cNvPr>
            <p:cNvSpPr txBox="1"/>
            <p:nvPr/>
          </p:nvSpPr>
          <p:spPr>
            <a:xfrm>
              <a:off x="8193857" y="2334994"/>
              <a:ext cx="1021551" cy="430887"/>
            </a:xfrm>
            <a:prstGeom prst="rect">
              <a:avLst/>
            </a:prstGeom>
            <a:solidFill>
              <a:schemeClr val="bg1"/>
            </a:solidFill>
          </p:spPr>
          <p:txBody>
            <a:bodyPr wrap="square" rtlCol="0">
              <a:spAutoFit/>
            </a:bodyPr>
            <a:lstStyle/>
            <a:p>
              <a:pPr algn="ctr"/>
              <a:r>
                <a:rPr lang="cs-CZ" sz="1100" dirty="0" err="1" smtClean="0"/>
                <a:t>Dermal</a:t>
              </a:r>
              <a:r>
                <a:rPr lang="cs-CZ" sz="1100" dirty="0" smtClean="0"/>
                <a:t> </a:t>
              </a:r>
              <a:r>
                <a:rPr lang="cs-CZ" sz="1100" dirty="0" err="1" smtClean="0"/>
                <a:t>condensation</a:t>
              </a:r>
              <a:endParaRPr lang="en-US" sz="1100" dirty="0"/>
            </a:p>
          </p:txBody>
        </p:sp>
        <p:sp>
          <p:nvSpPr>
            <p:cNvPr id="10" name="TextovéPole 9">
              <a:extLst>
                <a:ext uri="{FF2B5EF4-FFF2-40B4-BE49-F238E27FC236}">
                  <a16:creationId xmlns:a16="http://schemas.microsoft.com/office/drawing/2014/main" id="{AF022657-F1F0-4892-950E-933197D80B72}"/>
                </a:ext>
              </a:extLst>
            </p:cNvPr>
            <p:cNvSpPr txBox="1"/>
            <p:nvPr/>
          </p:nvSpPr>
          <p:spPr>
            <a:xfrm>
              <a:off x="6129196" y="1864448"/>
              <a:ext cx="774072" cy="261610"/>
            </a:xfrm>
            <a:prstGeom prst="rect">
              <a:avLst/>
            </a:prstGeom>
            <a:solidFill>
              <a:schemeClr val="bg1"/>
            </a:solidFill>
          </p:spPr>
          <p:txBody>
            <a:bodyPr wrap="square" rtlCol="0">
              <a:spAutoFit/>
            </a:bodyPr>
            <a:lstStyle/>
            <a:p>
              <a:pPr algn="ctr"/>
              <a:r>
                <a:rPr lang="cs-CZ" sz="1100" dirty="0"/>
                <a:t>epidermis</a:t>
              </a:r>
              <a:endParaRPr lang="en-US" sz="1100" dirty="0"/>
            </a:p>
          </p:txBody>
        </p:sp>
      </p:grpSp>
      <p:grpSp>
        <p:nvGrpSpPr>
          <p:cNvPr id="20" name="Skupina 19"/>
          <p:cNvGrpSpPr/>
          <p:nvPr/>
        </p:nvGrpSpPr>
        <p:grpSpPr>
          <a:xfrm>
            <a:off x="9422119" y="1928468"/>
            <a:ext cx="2488645" cy="1361561"/>
            <a:chOff x="9129738" y="1927092"/>
            <a:chExt cx="2488645" cy="1361561"/>
          </a:xfrm>
        </p:grpSpPr>
        <p:pic>
          <p:nvPicPr>
            <p:cNvPr id="8" name="Obrázek 7"/>
            <p:cNvPicPr>
              <a:picLocks noChangeAspect="1"/>
            </p:cNvPicPr>
            <p:nvPr/>
          </p:nvPicPr>
          <p:blipFill rotWithShape="1">
            <a:blip r:embed="rId3" cstate="print">
              <a:extLst>
                <a:ext uri="{28A0092B-C50C-407E-A947-70E740481C1C}">
                  <a14:useLocalDpi xmlns:a14="http://schemas.microsoft.com/office/drawing/2010/main" val="0"/>
                </a:ext>
              </a:extLst>
            </a:blip>
            <a:srcRect t="56694"/>
            <a:stretch/>
          </p:blipFill>
          <p:spPr>
            <a:xfrm>
              <a:off x="9129738" y="1927092"/>
              <a:ext cx="2488645" cy="1246692"/>
            </a:xfrm>
            <a:prstGeom prst="rect">
              <a:avLst/>
            </a:prstGeom>
          </p:spPr>
        </p:pic>
        <p:sp>
          <p:nvSpPr>
            <p:cNvPr id="11" name="TextovéPole 10">
              <a:extLst>
                <a:ext uri="{FF2B5EF4-FFF2-40B4-BE49-F238E27FC236}">
                  <a16:creationId xmlns:a16="http://schemas.microsoft.com/office/drawing/2014/main" id="{AF022657-F1F0-4892-950E-933197D80B72}"/>
                </a:ext>
              </a:extLst>
            </p:cNvPr>
            <p:cNvSpPr txBox="1"/>
            <p:nvPr/>
          </p:nvSpPr>
          <p:spPr>
            <a:xfrm>
              <a:off x="9129738" y="3027043"/>
              <a:ext cx="1095663" cy="261610"/>
            </a:xfrm>
            <a:prstGeom prst="rect">
              <a:avLst/>
            </a:prstGeom>
            <a:solidFill>
              <a:schemeClr val="bg1"/>
            </a:solidFill>
          </p:spPr>
          <p:txBody>
            <a:bodyPr wrap="square" rtlCol="0">
              <a:spAutoFit/>
            </a:bodyPr>
            <a:lstStyle/>
            <a:p>
              <a:pPr algn="ctr"/>
              <a:r>
                <a:rPr lang="cs-CZ" sz="1100" dirty="0" err="1" smtClean="0"/>
                <a:t>Dermal</a:t>
              </a:r>
              <a:r>
                <a:rPr lang="cs-CZ" sz="1100" dirty="0" smtClean="0"/>
                <a:t> </a:t>
              </a:r>
              <a:r>
                <a:rPr lang="cs-CZ" sz="1100" dirty="0" err="1" smtClean="0"/>
                <a:t>papilla</a:t>
              </a:r>
              <a:endParaRPr lang="en-US" sz="1100" dirty="0"/>
            </a:p>
          </p:txBody>
        </p:sp>
      </p:grpSp>
      <p:grpSp>
        <p:nvGrpSpPr>
          <p:cNvPr id="22" name="Skupina 21"/>
          <p:cNvGrpSpPr/>
          <p:nvPr/>
        </p:nvGrpSpPr>
        <p:grpSpPr>
          <a:xfrm>
            <a:off x="9103184" y="3545556"/>
            <a:ext cx="3010013" cy="2217011"/>
            <a:chOff x="8900751" y="3530901"/>
            <a:chExt cx="3010013" cy="2217011"/>
          </a:xfrm>
        </p:grpSpPr>
        <p:pic>
          <p:nvPicPr>
            <p:cNvPr id="3" name="Obráze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61089" y="3530901"/>
              <a:ext cx="2025942" cy="2217011"/>
            </a:xfrm>
            <a:prstGeom prst="rect">
              <a:avLst/>
            </a:prstGeom>
          </p:spPr>
        </p:pic>
        <p:sp>
          <p:nvSpPr>
            <p:cNvPr id="15" name="TextovéPole 14">
              <a:extLst>
                <a:ext uri="{FF2B5EF4-FFF2-40B4-BE49-F238E27FC236}">
                  <a16:creationId xmlns:a16="http://schemas.microsoft.com/office/drawing/2014/main" id="{AF022657-F1F0-4892-950E-933197D80B72}"/>
                </a:ext>
              </a:extLst>
            </p:cNvPr>
            <p:cNvSpPr txBox="1"/>
            <p:nvPr/>
          </p:nvSpPr>
          <p:spPr>
            <a:xfrm>
              <a:off x="9315424" y="3711229"/>
              <a:ext cx="610405" cy="600164"/>
            </a:xfrm>
            <a:prstGeom prst="rect">
              <a:avLst/>
            </a:prstGeom>
            <a:solidFill>
              <a:schemeClr val="bg1"/>
            </a:solidFill>
          </p:spPr>
          <p:txBody>
            <a:bodyPr wrap="square" rtlCol="0">
              <a:spAutoFit/>
            </a:bodyPr>
            <a:lstStyle/>
            <a:p>
              <a:pPr algn="ctr"/>
              <a:r>
                <a:rPr lang="cs-CZ" sz="1100" dirty="0" smtClean="0"/>
                <a:t>Early </a:t>
              </a:r>
              <a:r>
                <a:rPr lang="cs-CZ" sz="1100" dirty="0" err="1" smtClean="0"/>
                <a:t>fibers</a:t>
              </a:r>
              <a:r>
                <a:rPr lang="cs-CZ" sz="1100" dirty="0" smtClean="0"/>
                <a:t> (</a:t>
              </a:r>
              <a:r>
                <a:rPr lang="cs-CZ" sz="1100" dirty="0" err="1" smtClean="0"/>
                <a:t>barbs</a:t>
              </a:r>
              <a:r>
                <a:rPr lang="cs-CZ" sz="1100" dirty="0" smtClean="0"/>
                <a:t>)</a:t>
              </a:r>
              <a:endParaRPr lang="en-US" sz="1100" dirty="0"/>
            </a:p>
          </p:txBody>
        </p:sp>
        <p:sp>
          <p:nvSpPr>
            <p:cNvPr id="16" name="TextovéPole 15">
              <a:extLst>
                <a:ext uri="{FF2B5EF4-FFF2-40B4-BE49-F238E27FC236}">
                  <a16:creationId xmlns:a16="http://schemas.microsoft.com/office/drawing/2014/main" id="{AF022657-F1F0-4892-950E-933197D80B72}"/>
                </a:ext>
              </a:extLst>
            </p:cNvPr>
            <p:cNvSpPr txBox="1"/>
            <p:nvPr/>
          </p:nvSpPr>
          <p:spPr>
            <a:xfrm>
              <a:off x="8900751" y="4554980"/>
              <a:ext cx="799946" cy="430887"/>
            </a:xfrm>
            <a:prstGeom prst="rect">
              <a:avLst/>
            </a:prstGeom>
            <a:solidFill>
              <a:schemeClr val="bg1"/>
            </a:solidFill>
          </p:spPr>
          <p:txBody>
            <a:bodyPr wrap="square" rtlCol="0">
              <a:spAutoFit/>
            </a:bodyPr>
            <a:lstStyle/>
            <a:p>
              <a:pPr algn="ctr"/>
              <a:r>
                <a:rPr lang="cs-CZ" sz="1100" dirty="0" err="1" smtClean="0"/>
                <a:t>Medullar</a:t>
              </a:r>
              <a:r>
                <a:rPr lang="cs-CZ" sz="1100" dirty="0" smtClean="0"/>
                <a:t> </a:t>
              </a:r>
              <a:r>
                <a:rPr lang="cs-CZ" sz="1100" dirty="0" err="1" smtClean="0"/>
                <a:t>cavity</a:t>
              </a:r>
              <a:endParaRPr lang="en-US" sz="1100" dirty="0"/>
            </a:p>
          </p:txBody>
        </p:sp>
        <p:sp>
          <p:nvSpPr>
            <p:cNvPr id="17" name="TextovéPole 16">
              <a:extLst>
                <a:ext uri="{FF2B5EF4-FFF2-40B4-BE49-F238E27FC236}">
                  <a16:creationId xmlns:a16="http://schemas.microsoft.com/office/drawing/2014/main" id="{AF022657-F1F0-4892-950E-933197D80B72}"/>
                </a:ext>
              </a:extLst>
            </p:cNvPr>
            <p:cNvSpPr txBox="1"/>
            <p:nvPr/>
          </p:nvSpPr>
          <p:spPr>
            <a:xfrm>
              <a:off x="11063721" y="4483035"/>
              <a:ext cx="847043" cy="600164"/>
            </a:xfrm>
            <a:prstGeom prst="rect">
              <a:avLst/>
            </a:prstGeom>
            <a:solidFill>
              <a:schemeClr val="bg1"/>
            </a:solidFill>
          </p:spPr>
          <p:txBody>
            <a:bodyPr wrap="square" rtlCol="0">
              <a:spAutoFit/>
            </a:bodyPr>
            <a:lstStyle/>
            <a:p>
              <a:pPr algn="ctr"/>
              <a:r>
                <a:rPr lang="cs-CZ" sz="1100" dirty="0" err="1" smtClean="0"/>
                <a:t>Broken</a:t>
              </a:r>
              <a:r>
                <a:rPr lang="cs-CZ" sz="1100" dirty="0" smtClean="0"/>
                <a:t> </a:t>
              </a:r>
              <a:r>
                <a:rPr lang="cs-CZ" sz="1100" dirty="0" err="1" smtClean="0"/>
                <a:t>feather</a:t>
              </a:r>
              <a:r>
                <a:rPr lang="cs-CZ" sz="1100" dirty="0" smtClean="0"/>
                <a:t> </a:t>
              </a:r>
              <a:r>
                <a:rPr lang="cs-CZ" sz="1100" dirty="0" err="1" smtClean="0"/>
                <a:t>sheat</a:t>
              </a:r>
              <a:endParaRPr lang="en-US" sz="1100" dirty="0"/>
            </a:p>
          </p:txBody>
        </p:sp>
      </p:grpSp>
      <p:sp>
        <p:nvSpPr>
          <p:cNvPr id="18" name="Zástupný symbol pro obsah 2">
            <a:extLst>
              <a:ext uri="{FF2B5EF4-FFF2-40B4-BE49-F238E27FC236}">
                <a16:creationId xmlns:a16="http://schemas.microsoft.com/office/drawing/2014/main" id="{080CD155-EC42-4193-8A84-62A913050F33}"/>
              </a:ext>
            </a:extLst>
          </p:cNvPr>
          <p:cNvSpPr txBox="1">
            <a:spLocks/>
          </p:cNvSpPr>
          <p:nvPr/>
        </p:nvSpPr>
        <p:spPr>
          <a:xfrm>
            <a:off x="1097280" y="1672146"/>
            <a:ext cx="5125306" cy="57958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i</a:t>
            </a:r>
            <a:r>
              <a:rPr lang="cs-CZ" sz="1600" dirty="0" err="1" smtClean="0"/>
              <a:t>nteraction</a:t>
            </a:r>
            <a:r>
              <a:rPr lang="cs-CZ" sz="1600" dirty="0" smtClean="0"/>
              <a:t> </a:t>
            </a:r>
            <a:r>
              <a:rPr lang="cs-CZ" sz="1600" dirty="0" err="1" smtClean="0"/>
              <a:t>of</a:t>
            </a:r>
            <a:r>
              <a:rPr lang="cs-CZ" sz="1600" dirty="0" smtClean="0"/>
              <a:t> </a:t>
            </a:r>
            <a:r>
              <a:rPr lang="cs-CZ" sz="1600" b="1" dirty="0" err="1" smtClean="0"/>
              <a:t>epithelial</a:t>
            </a:r>
            <a:r>
              <a:rPr lang="cs-CZ" sz="1600" b="1" dirty="0" smtClean="0"/>
              <a:t> </a:t>
            </a:r>
            <a:r>
              <a:rPr lang="cs-CZ" sz="1600" b="1" dirty="0" err="1" smtClean="0"/>
              <a:t>thickening</a:t>
            </a:r>
            <a:r>
              <a:rPr lang="cs-CZ" sz="1600" b="1" dirty="0" smtClean="0"/>
              <a:t> </a:t>
            </a:r>
            <a:r>
              <a:rPr lang="cs-CZ" sz="1600" dirty="0"/>
              <a:t>(</a:t>
            </a:r>
            <a:r>
              <a:rPr lang="cs-CZ" sz="1600" b="1" dirty="0"/>
              <a:t>epidermis</a:t>
            </a:r>
            <a:r>
              <a:rPr lang="cs-CZ" sz="1600" dirty="0"/>
              <a:t> – </a:t>
            </a:r>
            <a:r>
              <a:rPr lang="cs-CZ" sz="1600" dirty="0" err="1" smtClean="0"/>
              <a:t>ectoderm</a:t>
            </a:r>
            <a:r>
              <a:rPr lang="cs-CZ" sz="1600" dirty="0"/>
              <a:t>) </a:t>
            </a:r>
            <a:r>
              <a:rPr lang="cs-CZ" sz="1600" dirty="0" err="1" smtClean="0"/>
              <a:t>with</a:t>
            </a:r>
            <a:r>
              <a:rPr lang="cs-CZ" sz="1600" dirty="0" smtClean="0"/>
              <a:t> </a:t>
            </a:r>
            <a:r>
              <a:rPr lang="cs-CZ" sz="1600" dirty="0" err="1" smtClean="0"/>
              <a:t>condensing</a:t>
            </a:r>
            <a:r>
              <a:rPr lang="cs-CZ" sz="1600" dirty="0" smtClean="0"/>
              <a:t> </a:t>
            </a:r>
            <a:r>
              <a:rPr lang="cs-CZ" sz="1600" b="1" dirty="0" err="1" smtClean="0"/>
              <a:t>dermal</a:t>
            </a:r>
            <a:r>
              <a:rPr lang="cs-CZ" sz="1600" b="1" dirty="0" smtClean="0"/>
              <a:t> </a:t>
            </a:r>
            <a:r>
              <a:rPr lang="cs-CZ" sz="1600" b="1" dirty="0" err="1" smtClean="0"/>
              <a:t>cells</a:t>
            </a:r>
            <a:r>
              <a:rPr lang="cs-CZ" sz="1600" b="1" dirty="0" smtClean="0"/>
              <a:t> </a:t>
            </a:r>
            <a:r>
              <a:rPr lang="cs-CZ" sz="1600" dirty="0"/>
              <a:t>(</a:t>
            </a:r>
            <a:r>
              <a:rPr lang="cs-CZ" sz="1600" dirty="0" smtClean="0"/>
              <a:t>mesoderm, </a:t>
            </a:r>
            <a:r>
              <a:rPr lang="cs-CZ" sz="1600" dirty="0" err="1" smtClean="0"/>
              <a:t>neural</a:t>
            </a:r>
            <a:r>
              <a:rPr lang="cs-CZ" sz="1600" dirty="0" smtClean="0"/>
              <a:t> </a:t>
            </a:r>
            <a:r>
              <a:rPr lang="cs-CZ" sz="1600" dirty="0" err="1" smtClean="0"/>
              <a:t>crest</a:t>
            </a:r>
            <a:r>
              <a:rPr lang="cs-CZ" sz="1600" dirty="0" smtClean="0"/>
              <a:t>)</a:t>
            </a:r>
            <a:endParaRPr lang="cs-CZ" sz="1400" dirty="0"/>
          </a:p>
        </p:txBody>
      </p:sp>
      <p:sp>
        <p:nvSpPr>
          <p:cNvPr id="23" name="Zástupný symbol pro obsah 2">
            <a:extLst>
              <a:ext uri="{FF2B5EF4-FFF2-40B4-BE49-F238E27FC236}">
                <a16:creationId xmlns:a16="http://schemas.microsoft.com/office/drawing/2014/main" id="{080CD155-EC42-4193-8A84-62A913050F33}"/>
              </a:ext>
            </a:extLst>
          </p:cNvPr>
          <p:cNvSpPr txBox="1">
            <a:spLocks/>
          </p:cNvSpPr>
          <p:nvPr/>
        </p:nvSpPr>
        <p:spPr>
          <a:xfrm>
            <a:off x="1097279" y="2405227"/>
            <a:ext cx="5125307" cy="49770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f</a:t>
            </a:r>
            <a:r>
              <a:rPr lang="cs-CZ" sz="1600" dirty="0" err="1" smtClean="0"/>
              <a:t>ormation</a:t>
            </a:r>
            <a:r>
              <a:rPr lang="cs-CZ" sz="1600" dirty="0" smtClean="0"/>
              <a:t> </a:t>
            </a:r>
            <a:r>
              <a:rPr lang="cs-CZ" sz="1600" dirty="0" err="1" smtClean="0"/>
              <a:t>of</a:t>
            </a:r>
            <a:r>
              <a:rPr lang="cs-CZ" sz="1600" dirty="0" smtClean="0"/>
              <a:t> </a:t>
            </a:r>
            <a:r>
              <a:rPr lang="cs-CZ" sz="1600" dirty="0" err="1" smtClean="0"/>
              <a:t>conical</a:t>
            </a:r>
            <a:r>
              <a:rPr lang="cs-CZ" sz="1600" dirty="0" smtClean="0"/>
              <a:t> </a:t>
            </a:r>
            <a:r>
              <a:rPr lang="cs-CZ" sz="1600" b="1" dirty="0" err="1" smtClean="0"/>
              <a:t>papilla</a:t>
            </a:r>
            <a:r>
              <a:rPr lang="cs-CZ" sz="1600" dirty="0" smtClean="0"/>
              <a:t> – </a:t>
            </a:r>
            <a:r>
              <a:rPr lang="cs-CZ" sz="1600" b="1" dirty="0" err="1" smtClean="0"/>
              <a:t>epidermal</a:t>
            </a:r>
            <a:r>
              <a:rPr lang="cs-CZ" sz="1600" b="1" dirty="0" smtClean="0"/>
              <a:t> </a:t>
            </a:r>
            <a:r>
              <a:rPr lang="cs-CZ" sz="1600" dirty="0" err="1" smtClean="0"/>
              <a:t>surface</a:t>
            </a:r>
            <a:r>
              <a:rPr lang="cs-CZ" sz="1600" dirty="0" smtClean="0"/>
              <a:t>, </a:t>
            </a:r>
            <a:r>
              <a:rPr lang="cs-CZ" sz="1600" dirty="0" err="1" smtClean="0"/>
              <a:t>underlying</a:t>
            </a:r>
            <a:r>
              <a:rPr lang="cs-CZ" sz="1600" dirty="0" smtClean="0"/>
              <a:t> </a:t>
            </a:r>
            <a:r>
              <a:rPr lang="cs-CZ" sz="1600" b="1" dirty="0" err="1" smtClean="0"/>
              <a:t>dermal</a:t>
            </a:r>
            <a:r>
              <a:rPr lang="cs-CZ" sz="1600" b="1" dirty="0" smtClean="0"/>
              <a:t> </a:t>
            </a:r>
            <a:r>
              <a:rPr lang="cs-CZ" sz="1600" b="1" dirty="0" err="1" smtClean="0"/>
              <a:t>papilla</a:t>
            </a:r>
            <a:endParaRPr lang="cs-CZ" sz="1400" b="1" dirty="0"/>
          </a:p>
        </p:txBody>
      </p:sp>
      <p:sp>
        <p:nvSpPr>
          <p:cNvPr id="24" name="Zástupný symbol pro obsah 2">
            <a:extLst>
              <a:ext uri="{FF2B5EF4-FFF2-40B4-BE49-F238E27FC236}">
                <a16:creationId xmlns:a16="http://schemas.microsoft.com/office/drawing/2014/main" id="{080CD155-EC42-4193-8A84-62A913050F33}"/>
              </a:ext>
            </a:extLst>
          </p:cNvPr>
          <p:cNvSpPr txBox="1">
            <a:spLocks/>
          </p:cNvSpPr>
          <p:nvPr/>
        </p:nvSpPr>
        <p:spPr>
          <a:xfrm>
            <a:off x="1096339" y="2899449"/>
            <a:ext cx="5112424" cy="129221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d</a:t>
            </a:r>
            <a:r>
              <a:rPr lang="cs-CZ" sz="1600" b="1" dirty="0" err="1" smtClean="0"/>
              <a:t>ermal</a:t>
            </a:r>
            <a:r>
              <a:rPr lang="cs-CZ" sz="1600" b="1" dirty="0" smtClean="0"/>
              <a:t> </a:t>
            </a:r>
            <a:r>
              <a:rPr lang="cs-CZ" sz="1600" b="1" dirty="0" err="1" smtClean="0"/>
              <a:t>papilla</a:t>
            </a:r>
            <a:r>
              <a:rPr lang="cs-CZ" sz="1600" dirty="0" smtClean="0"/>
              <a:t> </a:t>
            </a:r>
            <a:r>
              <a:rPr lang="cs-CZ" sz="1600" dirty="0" err="1" smtClean="0"/>
              <a:t>continuously</a:t>
            </a:r>
            <a:r>
              <a:rPr lang="cs-CZ" sz="1600" dirty="0" smtClean="0"/>
              <a:t> </a:t>
            </a:r>
            <a:r>
              <a:rPr lang="cs-CZ" sz="1600" b="1" dirty="0" err="1" smtClean="0"/>
              <a:t>push</a:t>
            </a:r>
            <a:r>
              <a:rPr lang="cs-CZ" sz="1600" b="1" dirty="0" smtClean="0"/>
              <a:t> </a:t>
            </a:r>
            <a:r>
              <a:rPr lang="cs-CZ" sz="1600" b="1" dirty="0" err="1" smtClean="0"/>
              <a:t>out</a:t>
            </a:r>
            <a:r>
              <a:rPr lang="cs-CZ" sz="1600" dirty="0" smtClean="0"/>
              <a:t> </a:t>
            </a:r>
            <a:r>
              <a:rPr lang="cs-CZ" sz="1600" dirty="0" err="1" smtClean="0"/>
              <a:t>covering</a:t>
            </a:r>
            <a:r>
              <a:rPr lang="cs-CZ" sz="1600" dirty="0" smtClean="0"/>
              <a:t> epidermis </a:t>
            </a:r>
            <a:r>
              <a:rPr lang="cs-CZ" sz="1600" dirty="0"/>
              <a:t>– </a:t>
            </a:r>
            <a:r>
              <a:rPr lang="cs-CZ" sz="1600" dirty="0" err="1" smtClean="0"/>
              <a:t>formation</a:t>
            </a:r>
            <a:r>
              <a:rPr lang="cs-CZ" sz="1600" dirty="0" smtClean="0"/>
              <a:t> </a:t>
            </a:r>
            <a:r>
              <a:rPr lang="cs-CZ" sz="1600" dirty="0" err="1" smtClean="0"/>
              <a:t>of</a:t>
            </a:r>
            <a:r>
              <a:rPr lang="cs-CZ" sz="1600" dirty="0" smtClean="0"/>
              <a:t> basic </a:t>
            </a:r>
            <a:r>
              <a:rPr lang="cs-CZ" sz="1600" b="1" dirty="0" err="1" smtClean="0"/>
              <a:t>feather</a:t>
            </a:r>
            <a:r>
              <a:rPr lang="cs-CZ" sz="1600" b="1" dirty="0" smtClean="0"/>
              <a:t> bud</a:t>
            </a:r>
            <a:endParaRPr lang="cs-CZ" sz="1600" dirty="0"/>
          </a:p>
          <a:p>
            <a:pPr>
              <a:buSzPct val="50000"/>
              <a:buFont typeface="Courier New" panose="02070309020205020404" pitchFamily="49" charset="0"/>
              <a:buChar char="o"/>
            </a:pPr>
            <a:r>
              <a:rPr lang="cs-CZ" sz="1600" b="1" dirty="0" err="1"/>
              <a:t>i</a:t>
            </a:r>
            <a:r>
              <a:rPr lang="cs-CZ" sz="1600" b="1" dirty="0" err="1" smtClean="0"/>
              <a:t>nvagination</a:t>
            </a:r>
            <a:r>
              <a:rPr lang="cs-CZ" sz="1600" b="1" dirty="0" smtClean="0"/>
              <a:t> </a:t>
            </a:r>
            <a:r>
              <a:rPr lang="cs-CZ" sz="1600" dirty="0" err="1" smtClean="0"/>
              <a:t>of</a:t>
            </a:r>
            <a:r>
              <a:rPr lang="cs-CZ" sz="1600" dirty="0" smtClean="0"/>
              <a:t> </a:t>
            </a:r>
            <a:r>
              <a:rPr lang="cs-CZ" sz="1600" b="1" dirty="0" err="1" smtClean="0"/>
              <a:t>epidermal</a:t>
            </a:r>
            <a:r>
              <a:rPr lang="cs-CZ" sz="1600" b="1" dirty="0" smtClean="0"/>
              <a:t> </a:t>
            </a:r>
            <a:r>
              <a:rPr lang="cs-CZ" sz="1600" dirty="0" err="1" smtClean="0"/>
              <a:t>cells</a:t>
            </a:r>
            <a:r>
              <a:rPr lang="cs-CZ" sz="1600" dirty="0" smtClean="0"/>
              <a:t> </a:t>
            </a:r>
            <a:r>
              <a:rPr lang="cs-CZ" sz="1600" dirty="0" err="1" smtClean="0"/>
              <a:t>at</a:t>
            </a:r>
            <a:r>
              <a:rPr lang="cs-CZ" sz="1600" dirty="0" smtClean="0"/>
              <a:t> </a:t>
            </a:r>
            <a:r>
              <a:rPr lang="cs-CZ" sz="1600" dirty="0" err="1" smtClean="0"/>
              <a:t>the</a:t>
            </a:r>
            <a:r>
              <a:rPr lang="cs-CZ" sz="1600" dirty="0" smtClean="0"/>
              <a:t> </a:t>
            </a:r>
            <a:r>
              <a:rPr lang="cs-CZ" sz="1600" b="1" dirty="0" smtClean="0"/>
              <a:t>base </a:t>
            </a:r>
            <a:r>
              <a:rPr lang="cs-CZ" sz="1600" dirty="0" err="1" smtClean="0"/>
              <a:t>of</a:t>
            </a:r>
            <a:r>
              <a:rPr lang="cs-CZ" sz="1600" b="1" dirty="0" smtClean="0"/>
              <a:t> </a:t>
            </a:r>
            <a:r>
              <a:rPr lang="cs-CZ" sz="1600" b="1" dirty="0" err="1" smtClean="0"/>
              <a:t>feather</a:t>
            </a:r>
            <a:r>
              <a:rPr lang="cs-CZ" sz="1600" b="1" dirty="0" smtClean="0"/>
              <a:t> bud </a:t>
            </a:r>
            <a:r>
              <a:rPr lang="cs-CZ" sz="1600" dirty="0" err="1" smtClean="0"/>
              <a:t>into</a:t>
            </a:r>
            <a:r>
              <a:rPr lang="cs-CZ" sz="1600" b="1" dirty="0" smtClean="0"/>
              <a:t> dermis </a:t>
            </a:r>
            <a:r>
              <a:rPr lang="cs-CZ" sz="1600" dirty="0" smtClean="0"/>
              <a:t>– </a:t>
            </a:r>
            <a:r>
              <a:rPr lang="cs-CZ" sz="1600" dirty="0" err="1" smtClean="0"/>
              <a:t>formation</a:t>
            </a:r>
            <a:r>
              <a:rPr lang="cs-CZ" sz="1600" dirty="0" smtClean="0"/>
              <a:t> </a:t>
            </a:r>
            <a:r>
              <a:rPr lang="cs-CZ" sz="1600" dirty="0" err="1" smtClean="0"/>
              <a:t>of</a:t>
            </a:r>
            <a:r>
              <a:rPr lang="cs-CZ" sz="1600" dirty="0" smtClean="0"/>
              <a:t> </a:t>
            </a:r>
            <a:r>
              <a:rPr lang="cs-CZ" sz="1600" b="1" dirty="0" err="1" smtClean="0"/>
              <a:t>follicles</a:t>
            </a:r>
            <a:r>
              <a:rPr lang="cs-CZ" sz="1600" dirty="0" smtClean="0"/>
              <a:t> </a:t>
            </a:r>
            <a:r>
              <a:rPr lang="cs-CZ" sz="1600" dirty="0" err="1" smtClean="0"/>
              <a:t>covered</a:t>
            </a:r>
            <a:r>
              <a:rPr lang="cs-CZ" sz="1600" dirty="0" smtClean="0"/>
              <a:t> </a:t>
            </a:r>
            <a:r>
              <a:rPr lang="cs-CZ" sz="1600" dirty="0" err="1" smtClean="0"/>
              <a:t>with</a:t>
            </a:r>
            <a:r>
              <a:rPr lang="cs-CZ" sz="1600" dirty="0" smtClean="0"/>
              <a:t> </a:t>
            </a:r>
            <a:r>
              <a:rPr lang="cs-CZ" sz="1600" b="1" dirty="0"/>
              <a:t>epidermis</a:t>
            </a:r>
            <a:r>
              <a:rPr lang="cs-CZ" sz="1600" dirty="0"/>
              <a:t> (</a:t>
            </a:r>
            <a:r>
              <a:rPr lang="cs-CZ" sz="1600" dirty="0" err="1" smtClean="0"/>
              <a:t>ectoderm</a:t>
            </a:r>
            <a:r>
              <a:rPr lang="cs-CZ" sz="1600" dirty="0"/>
              <a:t>)</a:t>
            </a:r>
          </a:p>
        </p:txBody>
      </p:sp>
      <p:grpSp>
        <p:nvGrpSpPr>
          <p:cNvPr id="26" name="Skupina 25">
            <a:extLst>
              <a:ext uri="{FF2B5EF4-FFF2-40B4-BE49-F238E27FC236}">
                <a16:creationId xmlns:a16="http://schemas.microsoft.com/office/drawing/2014/main" id="{D05C0430-1A60-455B-B053-1A9C174D03FB}"/>
              </a:ext>
            </a:extLst>
          </p:cNvPr>
          <p:cNvGrpSpPr/>
          <p:nvPr/>
        </p:nvGrpSpPr>
        <p:grpSpPr>
          <a:xfrm>
            <a:off x="6222588" y="3831687"/>
            <a:ext cx="2835975" cy="1988417"/>
            <a:chOff x="6222588" y="3831687"/>
            <a:chExt cx="2835975" cy="1988417"/>
          </a:xfrm>
        </p:grpSpPr>
        <p:grpSp>
          <p:nvGrpSpPr>
            <p:cNvPr id="21" name="Skupina 20"/>
            <p:cNvGrpSpPr/>
            <p:nvPr/>
          </p:nvGrpSpPr>
          <p:grpSpPr>
            <a:xfrm>
              <a:off x="6222588" y="3831687"/>
              <a:ext cx="2723845" cy="1932169"/>
              <a:chOff x="6056768" y="3815743"/>
              <a:chExt cx="2723845" cy="1932169"/>
            </a:xfrm>
          </p:grpSpPr>
          <p:pic>
            <p:nvPicPr>
              <p:cNvPr id="6" name="Obráze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1955" y="3815743"/>
                <a:ext cx="1868319" cy="1932169"/>
              </a:xfrm>
              <a:prstGeom prst="rect">
                <a:avLst/>
              </a:prstGeom>
            </p:spPr>
          </p:pic>
          <p:sp>
            <p:nvSpPr>
              <p:cNvPr id="12" name="TextovéPole 11">
                <a:extLst>
                  <a:ext uri="{FF2B5EF4-FFF2-40B4-BE49-F238E27FC236}">
                    <a16:creationId xmlns:a16="http://schemas.microsoft.com/office/drawing/2014/main" id="{AF022657-F1F0-4892-950E-933197D80B72}"/>
                  </a:ext>
                </a:extLst>
              </p:cNvPr>
              <p:cNvSpPr txBox="1"/>
              <p:nvPr/>
            </p:nvSpPr>
            <p:spPr>
              <a:xfrm>
                <a:off x="6461007" y="4052148"/>
                <a:ext cx="610405" cy="600164"/>
              </a:xfrm>
              <a:prstGeom prst="rect">
                <a:avLst/>
              </a:prstGeom>
              <a:solidFill>
                <a:schemeClr val="bg1"/>
              </a:solidFill>
            </p:spPr>
            <p:txBody>
              <a:bodyPr wrap="square" rtlCol="0">
                <a:spAutoFit/>
              </a:bodyPr>
              <a:lstStyle/>
              <a:p>
                <a:pPr algn="ctr"/>
                <a:r>
                  <a:rPr lang="cs-CZ" sz="1100" dirty="0" err="1" smtClean="0"/>
                  <a:t>Fibers</a:t>
                </a:r>
                <a:r>
                  <a:rPr lang="cs-CZ" sz="1100" dirty="0" smtClean="0"/>
                  <a:t> (</a:t>
                </a:r>
                <a:r>
                  <a:rPr lang="cs-CZ" sz="1100" dirty="0" err="1" smtClean="0"/>
                  <a:t>barbs</a:t>
                </a:r>
                <a:r>
                  <a:rPr lang="cs-CZ" sz="1100" dirty="0" smtClean="0"/>
                  <a:t>) </a:t>
                </a:r>
                <a:r>
                  <a:rPr lang="cs-CZ" sz="1100" dirty="0" err="1" smtClean="0"/>
                  <a:t>basis</a:t>
                </a:r>
                <a:endParaRPr lang="en-US" sz="1100" dirty="0"/>
              </a:p>
            </p:txBody>
          </p:sp>
          <p:sp>
            <p:nvSpPr>
              <p:cNvPr id="13" name="TextovéPole 12">
                <a:extLst>
                  <a:ext uri="{FF2B5EF4-FFF2-40B4-BE49-F238E27FC236}">
                    <a16:creationId xmlns:a16="http://schemas.microsoft.com/office/drawing/2014/main" id="{AF022657-F1F0-4892-950E-933197D80B72}"/>
                  </a:ext>
                </a:extLst>
              </p:cNvPr>
              <p:cNvSpPr txBox="1"/>
              <p:nvPr/>
            </p:nvSpPr>
            <p:spPr>
              <a:xfrm>
                <a:off x="8103175" y="4077478"/>
                <a:ext cx="677438" cy="430887"/>
              </a:xfrm>
              <a:prstGeom prst="rect">
                <a:avLst/>
              </a:prstGeom>
              <a:solidFill>
                <a:schemeClr val="bg1"/>
              </a:solidFill>
            </p:spPr>
            <p:txBody>
              <a:bodyPr wrap="square" rtlCol="0">
                <a:spAutoFit/>
              </a:bodyPr>
              <a:lstStyle/>
              <a:p>
                <a:pPr algn="ctr"/>
                <a:r>
                  <a:rPr lang="cs-CZ" sz="1100" dirty="0" err="1" smtClean="0"/>
                  <a:t>Feather</a:t>
                </a:r>
                <a:r>
                  <a:rPr lang="cs-CZ" sz="1100" dirty="0" smtClean="0"/>
                  <a:t> </a:t>
                </a:r>
                <a:r>
                  <a:rPr lang="cs-CZ" sz="1100" dirty="0" err="1" smtClean="0"/>
                  <a:t>sheat</a:t>
                </a:r>
                <a:endParaRPr lang="en-US" sz="1100" dirty="0"/>
              </a:p>
            </p:txBody>
          </p:sp>
          <p:sp>
            <p:nvSpPr>
              <p:cNvPr id="14" name="TextovéPole 13">
                <a:extLst>
                  <a:ext uri="{FF2B5EF4-FFF2-40B4-BE49-F238E27FC236}">
                    <a16:creationId xmlns:a16="http://schemas.microsoft.com/office/drawing/2014/main" id="{AF022657-F1F0-4892-950E-933197D80B72}"/>
                  </a:ext>
                </a:extLst>
              </p:cNvPr>
              <p:cNvSpPr txBox="1"/>
              <p:nvPr/>
            </p:nvSpPr>
            <p:spPr>
              <a:xfrm>
                <a:off x="6056768" y="5148046"/>
                <a:ext cx="704414" cy="430887"/>
              </a:xfrm>
              <a:prstGeom prst="rect">
                <a:avLst/>
              </a:prstGeom>
              <a:solidFill>
                <a:schemeClr val="bg1"/>
              </a:solidFill>
            </p:spPr>
            <p:txBody>
              <a:bodyPr wrap="square" rtlCol="0">
                <a:spAutoFit/>
              </a:bodyPr>
              <a:lstStyle/>
              <a:p>
                <a:pPr algn="ctr"/>
                <a:r>
                  <a:rPr lang="cs-CZ" sz="1100" dirty="0" err="1" smtClean="0"/>
                  <a:t>Dermal</a:t>
                </a:r>
                <a:r>
                  <a:rPr lang="cs-CZ" sz="1100" dirty="0" smtClean="0"/>
                  <a:t> </a:t>
                </a:r>
                <a:r>
                  <a:rPr lang="cs-CZ" sz="1100" dirty="0" err="1" smtClean="0"/>
                  <a:t>medulla</a:t>
                </a:r>
                <a:endParaRPr lang="en-US" sz="1100" dirty="0"/>
              </a:p>
            </p:txBody>
          </p:sp>
        </p:grpSp>
        <p:sp>
          <p:nvSpPr>
            <p:cNvPr id="25" name="TextovéPole 24">
              <a:extLst>
                <a:ext uri="{FF2B5EF4-FFF2-40B4-BE49-F238E27FC236}">
                  <a16:creationId xmlns:a16="http://schemas.microsoft.com/office/drawing/2014/main" id="{AF022657-F1F0-4892-950E-933197D80B72}"/>
                </a:ext>
              </a:extLst>
            </p:cNvPr>
            <p:cNvSpPr txBox="1"/>
            <p:nvPr/>
          </p:nvSpPr>
          <p:spPr>
            <a:xfrm>
              <a:off x="8392483" y="5389217"/>
              <a:ext cx="666080" cy="430887"/>
            </a:xfrm>
            <a:prstGeom prst="rect">
              <a:avLst/>
            </a:prstGeom>
            <a:solidFill>
              <a:schemeClr val="bg1"/>
            </a:solidFill>
          </p:spPr>
          <p:txBody>
            <a:bodyPr wrap="square" rtlCol="0">
              <a:spAutoFit/>
            </a:bodyPr>
            <a:lstStyle/>
            <a:p>
              <a:pPr algn="ctr"/>
              <a:r>
                <a:rPr lang="cs-CZ" sz="1100" dirty="0" err="1" smtClean="0"/>
                <a:t>Basis</a:t>
              </a:r>
              <a:r>
                <a:rPr lang="cs-CZ" sz="1100" dirty="0" smtClean="0"/>
                <a:t> </a:t>
              </a:r>
              <a:r>
                <a:rPr lang="cs-CZ" sz="1100" dirty="0" err="1" smtClean="0"/>
                <a:t>of</a:t>
              </a:r>
              <a:r>
                <a:rPr lang="cs-CZ" sz="1100" dirty="0" smtClean="0"/>
                <a:t> </a:t>
              </a:r>
              <a:r>
                <a:rPr lang="cs-CZ" sz="1100" dirty="0" err="1" smtClean="0"/>
                <a:t>follicle</a:t>
              </a:r>
              <a:endParaRPr lang="en-US" sz="1100" dirty="0"/>
            </a:p>
          </p:txBody>
        </p:sp>
        <p:cxnSp>
          <p:nvCxnSpPr>
            <p:cNvPr id="27" name="Přímá spojnice 26"/>
            <p:cNvCxnSpPr>
              <a:endCxn id="25" idx="1"/>
            </p:cNvCxnSpPr>
            <p:nvPr/>
          </p:nvCxnSpPr>
          <p:spPr>
            <a:xfrm>
              <a:off x="8004430" y="5220238"/>
              <a:ext cx="388053" cy="384423"/>
            </a:xfrm>
            <a:prstGeom prst="line">
              <a:avLst/>
            </a:prstGeom>
            <a:ln w="19050">
              <a:solidFill>
                <a:schemeClr val="bg2">
                  <a:lumMod val="50000"/>
                </a:schemeClr>
              </a:solidFill>
            </a:ln>
            <a:effectLst>
              <a:glow>
                <a:schemeClr val="accent1">
                  <a:alpha val="40000"/>
                </a:schemeClr>
              </a:glow>
              <a:outerShdw dir="5400000" sx="1000" sy="1000" algn="ctr" rotWithShape="0">
                <a:srgbClr val="000000">
                  <a:alpha val="43137"/>
                </a:srgbClr>
              </a:outerShdw>
              <a:softEdge rad="0"/>
            </a:effectLst>
          </p:spPr>
          <p:style>
            <a:lnRef idx="1">
              <a:schemeClr val="accent1"/>
            </a:lnRef>
            <a:fillRef idx="0">
              <a:schemeClr val="accent1"/>
            </a:fillRef>
            <a:effectRef idx="0">
              <a:schemeClr val="accent1"/>
            </a:effectRef>
            <a:fontRef idx="minor">
              <a:schemeClr val="tx1"/>
            </a:fontRef>
          </p:style>
        </p:cxnSp>
      </p:grpSp>
      <p:sp>
        <p:nvSpPr>
          <p:cNvPr id="28" name="TextovéPole 27">
            <a:extLst>
              <a:ext uri="{FF2B5EF4-FFF2-40B4-BE49-F238E27FC236}">
                <a16:creationId xmlns:a16="http://schemas.microsoft.com/office/drawing/2014/main" id="{D131A242-AFA2-44A2-B879-EE1762561C74}"/>
              </a:ext>
            </a:extLst>
          </p:cNvPr>
          <p:cNvSpPr txBox="1"/>
          <p:nvPr/>
        </p:nvSpPr>
        <p:spPr>
          <a:xfrm>
            <a:off x="7104289" y="6036541"/>
            <a:ext cx="4051391" cy="253916"/>
          </a:xfrm>
          <a:prstGeom prst="rect">
            <a:avLst/>
          </a:prstGeom>
          <a:noFill/>
        </p:spPr>
        <p:txBody>
          <a:bodyPr wrap="square" rtlCol="0">
            <a:spAutoFit/>
          </a:bodyPr>
          <a:lstStyle/>
          <a:p>
            <a:pPr algn="ctr"/>
            <a:r>
              <a:rPr lang="cs-CZ" sz="1050" dirty="0" err="1" smtClean="0"/>
              <a:t>Edited</a:t>
            </a:r>
            <a:r>
              <a:rPr lang="cs-CZ" sz="1050" dirty="0" smtClean="0"/>
              <a:t>: </a:t>
            </a:r>
            <a:r>
              <a:rPr lang="cs-CZ" sz="1050" dirty="0" err="1"/>
              <a:t>McGeady</a:t>
            </a:r>
            <a:r>
              <a:rPr lang="cs-CZ" sz="1050" dirty="0"/>
              <a:t> et al. </a:t>
            </a:r>
            <a:r>
              <a:rPr lang="cs-CZ" sz="1050" dirty="0" err="1"/>
              <a:t>Veterinary</a:t>
            </a:r>
            <a:r>
              <a:rPr lang="cs-CZ" sz="1050" dirty="0"/>
              <a:t> Embryology. 2009</a:t>
            </a:r>
          </a:p>
        </p:txBody>
      </p:sp>
      <p:sp>
        <p:nvSpPr>
          <p:cNvPr id="29" name="Zástupný symbol pro obsah 2">
            <a:extLst>
              <a:ext uri="{FF2B5EF4-FFF2-40B4-BE49-F238E27FC236}">
                <a16:creationId xmlns:a16="http://schemas.microsoft.com/office/drawing/2014/main" id="{080CD155-EC42-4193-8A84-62A913050F33}"/>
              </a:ext>
            </a:extLst>
          </p:cNvPr>
          <p:cNvSpPr txBox="1">
            <a:spLocks/>
          </p:cNvSpPr>
          <p:nvPr/>
        </p:nvSpPr>
        <p:spPr>
          <a:xfrm>
            <a:off x="1096338" y="4327838"/>
            <a:ext cx="5112425" cy="57958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smtClean="0"/>
              <a:t>follicle</a:t>
            </a:r>
            <a:r>
              <a:rPr lang="cs-CZ" sz="1600" b="1" dirty="0" smtClean="0"/>
              <a:t> </a:t>
            </a:r>
            <a:r>
              <a:rPr lang="cs-CZ" sz="1600" b="1" dirty="0" err="1" smtClean="0"/>
              <a:t>prolongation</a:t>
            </a:r>
            <a:r>
              <a:rPr lang="cs-CZ" sz="1600" dirty="0" smtClean="0"/>
              <a:t> </a:t>
            </a:r>
            <a:r>
              <a:rPr lang="cs-CZ" sz="1600" dirty="0"/>
              <a:t>– </a:t>
            </a:r>
            <a:r>
              <a:rPr lang="cs-CZ" sz="1600" dirty="0" err="1" smtClean="0"/>
              <a:t>feather</a:t>
            </a:r>
            <a:r>
              <a:rPr lang="cs-CZ" sz="1600" dirty="0" smtClean="0"/>
              <a:t> bud </a:t>
            </a:r>
            <a:r>
              <a:rPr lang="cs-CZ" sz="1600" dirty="0" err="1" smtClean="0"/>
              <a:t>tips</a:t>
            </a:r>
            <a:r>
              <a:rPr lang="cs-CZ" sz="1600" dirty="0" smtClean="0"/>
              <a:t> start to </a:t>
            </a:r>
            <a:r>
              <a:rPr lang="cs-CZ" sz="1600" dirty="0" err="1" smtClean="0"/>
              <a:t>form</a:t>
            </a:r>
            <a:r>
              <a:rPr lang="cs-CZ" sz="1600" dirty="0" smtClean="0"/>
              <a:t> </a:t>
            </a:r>
            <a:r>
              <a:rPr lang="cs-CZ" sz="1600" b="1" dirty="0" err="1" smtClean="0"/>
              <a:t>protrusions</a:t>
            </a:r>
            <a:r>
              <a:rPr lang="cs-CZ" sz="1600" dirty="0" smtClean="0"/>
              <a:t> </a:t>
            </a:r>
            <a:r>
              <a:rPr lang="cs-CZ" sz="1600" dirty="0" err="1" smtClean="0"/>
              <a:t>of</a:t>
            </a:r>
            <a:r>
              <a:rPr lang="cs-CZ" sz="1600" dirty="0" smtClean="0"/>
              <a:t> </a:t>
            </a:r>
            <a:r>
              <a:rPr lang="cs-CZ" sz="1600" dirty="0" err="1" smtClean="0"/>
              <a:t>follicles</a:t>
            </a:r>
            <a:r>
              <a:rPr lang="cs-CZ" sz="1600" dirty="0" smtClean="0"/>
              <a:t> (</a:t>
            </a:r>
            <a:r>
              <a:rPr lang="cs-CZ" sz="1600" dirty="0" err="1" smtClean="0"/>
              <a:t>fibers</a:t>
            </a:r>
            <a:r>
              <a:rPr lang="cs-CZ" sz="1600" dirty="0" smtClean="0"/>
              <a:t>/</a:t>
            </a:r>
            <a:r>
              <a:rPr lang="cs-CZ" sz="1600" dirty="0" err="1" smtClean="0"/>
              <a:t>barbs</a:t>
            </a:r>
            <a:r>
              <a:rPr lang="cs-CZ" sz="1600" dirty="0" smtClean="0"/>
              <a:t> </a:t>
            </a:r>
            <a:r>
              <a:rPr lang="cs-CZ" sz="1600" dirty="0" err="1" smtClean="0"/>
              <a:t>basis</a:t>
            </a:r>
            <a:r>
              <a:rPr lang="cs-CZ" sz="1600" dirty="0" smtClean="0"/>
              <a:t>)</a:t>
            </a:r>
            <a:endParaRPr lang="cs-CZ" sz="1400" dirty="0"/>
          </a:p>
        </p:txBody>
      </p:sp>
      <p:sp>
        <p:nvSpPr>
          <p:cNvPr id="30" name="Zástupný symbol pro obsah 2">
            <a:extLst>
              <a:ext uri="{FF2B5EF4-FFF2-40B4-BE49-F238E27FC236}">
                <a16:creationId xmlns:a16="http://schemas.microsoft.com/office/drawing/2014/main" id="{080CD155-EC42-4193-8A84-62A913050F33}"/>
              </a:ext>
            </a:extLst>
          </p:cNvPr>
          <p:cNvSpPr txBox="1">
            <a:spLocks/>
          </p:cNvSpPr>
          <p:nvPr/>
        </p:nvSpPr>
        <p:spPr>
          <a:xfrm>
            <a:off x="1104220" y="4928091"/>
            <a:ext cx="5047273" cy="136236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smtClean="0"/>
              <a:t>Down </a:t>
            </a:r>
            <a:r>
              <a:rPr lang="cs-CZ" sz="1600" b="1" dirty="0" err="1" smtClean="0"/>
              <a:t>feathers</a:t>
            </a:r>
            <a:r>
              <a:rPr lang="cs-CZ" sz="1600" b="1" dirty="0" smtClean="0"/>
              <a:t> </a:t>
            </a:r>
            <a:r>
              <a:rPr lang="cs-CZ" sz="1600" dirty="0"/>
              <a:t>– </a:t>
            </a:r>
            <a:r>
              <a:rPr lang="cs-CZ" sz="1600" dirty="0" err="1" smtClean="0"/>
              <a:t>basal</a:t>
            </a:r>
            <a:r>
              <a:rPr lang="cs-CZ" sz="1600" dirty="0" smtClean="0"/>
              <a:t> </a:t>
            </a:r>
            <a:r>
              <a:rPr lang="cs-CZ" sz="1600" dirty="0" err="1" smtClean="0"/>
              <a:t>cells</a:t>
            </a:r>
            <a:r>
              <a:rPr lang="cs-CZ" sz="1600" dirty="0" smtClean="0"/>
              <a:t> in </a:t>
            </a:r>
            <a:r>
              <a:rPr lang="cs-CZ" sz="1600" dirty="0" err="1" smtClean="0"/>
              <a:t>papilla</a:t>
            </a:r>
            <a:r>
              <a:rPr lang="cs-CZ" sz="1600" dirty="0" smtClean="0"/>
              <a:t> </a:t>
            </a:r>
            <a:r>
              <a:rPr lang="cs-CZ" sz="1600" dirty="0" err="1" smtClean="0"/>
              <a:t>proliferate</a:t>
            </a:r>
            <a:r>
              <a:rPr lang="cs-CZ" sz="1600" dirty="0" smtClean="0"/>
              <a:t> </a:t>
            </a:r>
            <a:r>
              <a:rPr lang="cs-CZ" sz="1600" dirty="0"/>
              <a:t>– </a:t>
            </a:r>
            <a:r>
              <a:rPr lang="cs-CZ" sz="1600" dirty="0" err="1" smtClean="0"/>
              <a:t>formation</a:t>
            </a:r>
            <a:r>
              <a:rPr lang="cs-CZ" sz="1600" dirty="0" smtClean="0"/>
              <a:t> </a:t>
            </a:r>
            <a:r>
              <a:rPr lang="cs-CZ" sz="1600" dirty="0" err="1" smtClean="0"/>
              <a:t>of</a:t>
            </a:r>
            <a:r>
              <a:rPr lang="cs-CZ" sz="1600" dirty="0" smtClean="0"/>
              <a:t> </a:t>
            </a:r>
            <a:r>
              <a:rPr lang="cs-CZ" sz="1600" dirty="0" err="1" smtClean="0"/>
              <a:t>epithelial</a:t>
            </a:r>
            <a:r>
              <a:rPr lang="cs-CZ" sz="1600" dirty="0" smtClean="0"/>
              <a:t> </a:t>
            </a:r>
            <a:r>
              <a:rPr lang="cs-CZ" sz="1600" b="1" dirty="0" err="1" smtClean="0"/>
              <a:t>colar</a:t>
            </a:r>
            <a:r>
              <a:rPr lang="cs-CZ" sz="1600" dirty="0" smtClean="0"/>
              <a:t>, </a:t>
            </a:r>
            <a:r>
              <a:rPr lang="cs-CZ" sz="1600" dirty="0" err="1" smtClean="0"/>
              <a:t>formation</a:t>
            </a:r>
            <a:r>
              <a:rPr lang="cs-CZ" sz="1600" dirty="0" smtClean="0"/>
              <a:t> </a:t>
            </a:r>
            <a:r>
              <a:rPr lang="cs-CZ" sz="1600" dirty="0" err="1" smtClean="0"/>
              <a:t>of</a:t>
            </a:r>
            <a:r>
              <a:rPr lang="cs-CZ" sz="1600" dirty="0" smtClean="0"/>
              <a:t> </a:t>
            </a:r>
            <a:r>
              <a:rPr lang="cs-CZ" sz="1600" dirty="0" err="1" smtClean="0"/>
              <a:t>cellular</a:t>
            </a:r>
            <a:r>
              <a:rPr lang="cs-CZ" sz="1600" dirty="0" smtClean="0"/>
              <a:t> </a:t>
            </a:r>
            <a:r>
              <a:rPr lang="cs-CZ" sz="1600" dirty="0" err="1" smtClean="0"/>
              <a:t>protrusions</a:t>
            </a:r>
            <a:r>
              <a:rPr lang="cs-CZ" sz="1600" dirty="0" smtClean="0"/>
              <a:t> to </a:t>
            </a:r>
            <a:r>
              <a:rPr lang="cs-CZ" sz="1600" dirty="0" err="1" smtClean="0"/>
              <a:t>medullary</a:t>
            </a:r>
            <a:r>
              <a:rPr lang="cs-CZ" sz="1600" dirty="0" smtClean="0"/>
              <a:t> </a:t>
            </a:r>
            <a:r>
              <a:rPr lang="cs-CZ" sz="1600" dirty="0" err="1" smtClean="0"/>
              <a:t>cavity</a:t>
            </a:r>
            <a:endParaRPr lang="cs-CZ" sz="1600" dirty="0"/>
          </a:p>
          <a:p>
            <a:pPr>
              <a:buSzPct val="50000"/>
              <a:buFont typeface="Courier New" panose="02070309020205020404" pitchFamily="49" charset="0"/>
              <a:buChar char="o"/>
            </a:pPr>
            <a:r>
              <a:rPr lang="cs-CZ" sz="1600" b="1" dirty="0" err="1"/>
              <a:t>s</a:t>
            </a:r>
            <a:r>
              <a:rPr lang="cs-CZ" sz="1600" b="1" dirty="0" err="1" smtClean="0"/>
              <a:t>eparation</a:t>
            </a:r>
            <a:r>
              <a:rPr lang="cs-CZ" sz="1600" b="1" dirty="0" smtClean="0"/>
              <a:t> </a:t>
            </a:r>
            <a:r>
              <a:rPr lang="cs-CZ" sz="1600" dirty="0" err="1" smtClean="0"/>
              <a:t>of</a:t>
            </a:r>
            <a:r>
              <a:rPr lang="cs-CZ" sz="1600" b="1" dirty="0" smtClean="0"/>
              <a:t> </a:t>
            </a:r>
            <a:r>
              <a:rPr lang="cs-CZ" sz="1600" b="1" dirty="0" err="1" smtClean="0"/>
              <a:t>protrusions</a:t>
            </a:r>
            <a:r>
              <a:rPr lang="cs-CZ" sz="1600" b="1" dirty="0" smtClean="0"/>
              <a:t> </a:t>
            </a:r>
            <a:r>
              <a:rPr lang="cs-CZ" sz="1600" dirty="0" smtClean="0"/>
              <a:t>and</a:t>
            </a:r>
            <a:r>
              <a:rPr lang="cs-CZ" sz="1600" b="1" dirty="0" smtClean="0"/>
              <a:t> </a:t>
            </a:r>
            <a:r>
              <a:rPr lang="cs-CZ" sz="1600" b="1" dirty="0" err="1" smtClean="0"/>
              <a:t>keratinization</a:t>
            </a:r>
            <a:r>
              <a:rPr lang="cs-CZ" sz="1600" dirty="0" smtClean="0"/>
              <a:t> </a:t>
            </a:r>
            <a:r>
              <a:rPr lang="cs-CZ" sz="1600" dirty="0"/>
              <a:t>– </a:t>
            </a:r>
            <a:r>
              <a:rPr lang="cs-CZ" sz="1600" dirty="0" err="1" smtClean="0"/>
              <a:t>formation</a:t>
            </a:r>
            <a:r>
              <a:rPr lang="cs-CZ" sz="1600" dirty="0" smtClean="0"/>
              <a:t> </a:t>
            </a:r>
            <a:r>
              <a:rPr lang="cs-CZ" sz="1600" dirty="0" err="1" smtClean="0"/>
              <a:t>of</a:t>
            </a:r>
            <a:r>
              <a:rPr lang="cs-CZ" sz="1600" dirty="0" smtClean="0"/>
              <a:t> </a:t>
            </a:r>
            <a:r>
              <a:rPr lang="cs-CZ" sz="1600" dirty="0" err="1" smtClean="0"/>
              <a:t>individual</a:t>
            </a:r>
            <a:r>
              <a:rPr lang="cs-CZ" sz="1600" dirty="0" smtClean="0"/>
              <a:t> </a:t>
            </a:r>
            <a:r>
              <a:rPr lang="cs-CZ" sz="1600" dirty="0" err="1" smtClean="0"/>
              <a:t>fibers</a:t>
            </a:r>
            <a:endParaRPr lang="cs-CZ" sz="1600" b="1" dirty="0"/>
          </a:p>
        </p:txBody>
      </p:sp>
    </p:spTree>
    <p:extLst>
      <p:ext uri="{BB962C8B-B14F-4D97-AF65-F5344CB8AC3E}">
        <p14:creationId xmlns:p14="http://schemas.microsoft.com/office/powerpoint/2010/main" val="370288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9" grpId="0"/>
      <p:bldP spid="3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0B7BE6-64D2-4C58-9280-F1218A56283F}"/>
              </a:ext>
            </a:extLst>
          </p:cNvPr>
          <p:cNvSpPr>
            <a:spLocks noGrp="1"/>
          </p:cNvSpPr>
          <p:nvPr>
            <p:ph type="title"/>
          </p:nvPr>
        </p:nvSpPr>
        <p:spPr/>
        <p:txBody>
          <a:bodyPr>
            <a:normAutofit fontScale="90000"/>
          </a:bodyPr>
          <a:lstStyle/>
          <a:p>
            <a:r>
              <a:rPr lang="cs-CZ" dirty="0" err="1"/>
              <a:t>Origin</a:t>
            </a:r>
            <a:r>
              <a:rPr lang="cs-CZ" dirty="0"/>
              <a:t> and </a:t>
            </a:r>
            <a:r>
              <a:rPr lang="cs-CZ" dirty="0" err="1" smtClean="0"/>
              <a:t>development</a:t>
            </a:r>
            <a:r>
              <a:rPr lang="cs-CZ" dirty="0" smtClean="0"/>
              <a:t> </a:t>
            </a:r>
            <a:r>
              <a:rPr lang="cs-CZ" dirty="0" err="1"/>
              <a:t>of</a:t>
            </a:r>
            <a:r>
              <a:rPr lang="cs-CZ" dirty="0"/>
              <a:t> </a:t>
            </a:r>
            <a:r>
              <a:rPr lang="cs-CZ" dirty="0" err="1"/>
              <a:t>feathers</a:t>
            </a:r>
            <a:endParaRPr lang="en-US" dirty="0"/>
          </a:p>
        </p:txBody>
      </p:sp>
      <p:sp>
        <p:nvSpPr>
          <p:cNvPr id="5" name="Zástupný symbol pro číslo snímku 4">
            <a:extLst>
              <a:ext uri="{FF2B5EF4-FFF2-40B4-BE49-F238E27FC236}">
                <a16:creationId xmlns:a16="http://schemas.microsoft.com/office/drawing/2014/main" id="{EB9970ED-7114-44CB-9245-AB50B142EF81}"/>
              </a:ext>
            </a:extLst>
          </p:cNvPr>
          <p:cNvSpPr>
            <a:spLocks noGrp="1"/>
          </p:cNvSpPr>
          <p:nvPr>
            <p:ph type="sldNum" sz="quarter" idx="12"/>
          </p:nvPr>
        </p:nvSpPr>
        <p:spPr/>
        <p:txBody>
          <a:bodyPr/>
          <a:lstStyle/>
          <a:p>
            <a:fld id="{452BC3EA-E2EC-40AA-BF67-C4C476FA0C99}" type="slidenum">
              <a:rPr lang="cs-CZ" smtClean="0"/>
              <a:t>84</a:t>
            </a:fld>
            <a:endParaRPr lang="cs-CZ"/>
          </a:p>
        </p:txBody>
      </p:sp>
      <p:sp>
        <p:nvSpPr>
          <p:cNvPr id="18" name="Zástupný symbol pro obsah 2">
            <a:extLst>
              <a:ext uri="{FF2B5EF4-FFF2-40B4-BE49-F238E27FC236}">
                <a16:creationId xmlns:a16="http://schemas.microsoft.com/office/drawing/2014/main" id="{080CD155-EC42-4193-8A84-62A913050F33}"/>
              </a:ext>
            </a:extLst>
          </p:cNvPr>
          <p:cNvSpPr txBox="1">
            <a:spLocks/>
          </p:cNvSpPr>
          <p:nvPr/>
        </p:nvSpPr>
        <p:spPr>
          <a:xfrm>
            <a:off x="1097280" y="1794237"/>
            <a:ext cx="5125306" cy="28979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c</a:t>
            </a:r>
            <a:r>
              <a:rPr lang="cs-CZ" sz="1600" b="1" dirty="0" err="1" smtClean="0"/>
              <a:t>ontour</a:t>
            </a:r>
            <a:r>
              <a:rPr lang="cs-CZ" sz="1600" b="1" dirty="0" smtClean="0"/>
              <a:t> </a:t>
            </a:r>
            <a:r>
              <a:rPr lang="cs-CZ" sz="1600" b="1" dirty="0" err="1" smtClean="0"/>
              <a:t>feathers</a:t>
            </a:r>
            <a:r>
              <a:rPr lang="cs-CZ" sz="1600" b="1" dirty="0" smtClean="0"/>
              <a:t> </a:t>
            </a:r>
            <a:r>
              <a:rPr lang="cs-CZ" sz="1600" dirty="0"/>
              <a:t>– </a:t>
            </a:r>
            <a:r>
              <a:rPr lang="cs-CZ" sz="1600" dirty="0" smtClean="0"/>
              <a:t>early </a:t>
            </a:r>
            <a:r>
              <a:rPr lang="cs-CZ" sz="1600" dirty="0" err="1" smtClean="0"/>
              <a:t>development</a:t>
            </a:r>
            <a:r>
              <a:rPr lang="cs-CZ" sz="1600" dirty="0" smtClean="0"/>
              <a:t> </a:t>
            </a:r>
            <a:r>
              <a:rPr lang="cs-CZ" sz="1600" b="1" dirty="0" err="1" smtClean="0"/>
              <a:t>identical</a:t>
            </a:r>
            <a:r>
              <a:rPr lang="cs-CZ" sz="1600" dirty="0" smtClean="0"/>
              <a:t> </a:t>
            </a:r>
            <a:r>
              <a:rPr lang="cs-CZ" sz="1600" dirty="0" err="1" smtClean="0"/>
              <a:t>with</a:t>
            </a:r>
            <a:r>
              <a:rPr lang="cs-CZ" sz="1600" dirty="0" smtClean="0"/>
              <a:t> </a:t>
            </a:r>
            <a:r>
              <a:rPr lang="cs-CZ" sz="1600" dirty="0" err="1" smtClean="0"/>
              <a:t>down</a:t>
            </a:r>
            <a:endParaRPr lang="cs-CZ" sz="1400" dirty="0"/>
          </a:p>
        </p:txBody>
      </p:sp>
      <p:sp>
        <p:nvSpPr>
          <p:cNvPr id="28" name="TextovéPole 27">
            <a:extLst>
              <a:ext uri="{FF2B5EF4-FFF2-40B4-BE49-F238E27FC236}">
                <a16:creationId xmlns:a16="http://schemas.microsoft.com/office/drawing/2014/main" id="{D131A242-AFA2-44A2-B879-EE1762561C74}"/>
              </a:ext>
            </a:extLst>
          </p:cNvPr>
          <p:cNvSpPr txBox="1"/>
          <p:nvPr/>
        </p:nvSpPr>
        <p:spPr>
          <a:xfrm>
            <a:off x="7104289" y="6036541"/>
            <a:ext cx="4051391" cy="253916"/>
          </a:xfrm>
          <a:prstGeom prst="rect">
            <a:avLst/>
          </a:prstGeom>
          <a:noFill/>
        </p:spPr>
        <p:txBody>
          <a:bodyPr wrap="square" rtlCol="0">
            <a:spAutoFit/>
          </a:bodyPr>
          <a:lstStyle/>
          <a:p>
            <a:pPr algn="ctr"/>
            <a:r>
              <a:rPr lang="cs-CZ" sz="1050" dirty="0" err="1" smtClean="0"/>
              <a:t>Edited</a:t>
            </a:r>
            <a:r>
              <a:rPr lang="cs-CZ" sz="1050" dirty="0" smtClean="0"/>
              <a:t>: </a:t>
            </a:r>
            <a:r>
              <a:rPr lang="cs-CZ" sz="1050" dirty="0" err="1"/>
              <a:t>McGeady</a:t>
            </a:r>
            <a:r>
              <a:rPr lang="cs-CZ" sz="1050" dirty="0"/>
              <a:t> et al. </a:t>
            </a:r>
            <a:r>
              <a:rPr lang="cs-CZ" sz="1050" dirty="0" err="1"/>
              <a:t>Veterinary</a:t>
            </a:r>
            <a:r>
              <a:rPr lang="cs-CZ" sz="1050" dirty="0"/>
              <a:t> Embryology. 2009</a:t>
            </a:r>
          </a:p>
        </p:txBody>
      </p:sp>
      <p:grpSp>
        <p:nvGrpSpPr>
          <p:cNvPr id="8" name="Skupina 7">
            <a:extLst>
              <a:ext uri="{FF2B5EF4-FFF2-40B4-BE49-F238E27FC236}">
                <a16:creationId xmlns:a16="http://schemas.microsoft.com/office/drawing/2014/main" id="{63DE8313-3370-4A78-A50B-6D4C5D6E4FC5}"/>
              </a:ext>
            </a:extLst>
          </p:cNvPr>
          <p:cNvGrpSpPr/>
          <p:nvPr/>
        </p:nvGrpSpPr>
        <p:grpSpPr>
          <a:xfrm>
            <a:off x="6744832" y="3547973"/>
            <a:ext cx="2968870" cy="2481216"/>
            <a:chOff x="6744832" y="3547973"/>
            <a:chExt cx="2968870" cy="2481216"/>
          </a:xfrm>
        </p:grpSpPr>
        <p:pic>
          <p:nvPicPr>
            <p:cNvPr id="31" name="Obrázek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5504" y="3681855"/>
              <a:ext cx="1691336" cy="2100484"/>
            </a:xfrm>
            <a:prstGeom prst="rect">
              <a:avLst/>
            </a:prstGeom>
          </p:spPr>
        </p:pic>
        <p:sp>
          <p:nvSpPr>
            <p:cNvPr id="36" name="TextovéPole 35">
              <a:extLst>
                <a:ext uri="{FF2B5EF4-FFF2-40B4-BE49-F238E27FC236}">
                  <a16:creationId xmlns:a16="http://schemas.microsoft.com/office/drawing/2014/main" id="{AF022657-F1F0-4892-950E-933197D80B72}"/>
                </a:ext>
              </a:extLst>
            </p:cNvPr>
            <p:cNvSpPr txBox="1"/>
            <p:nvPr/>
          </p:nvSpPr>
          <p:spPr>
            <a:xfrm>
              <a:off x="6990735" y="3766308"/>
              <a:ext cx="847303" cy="430887"/>
            </a:xfrm>
            <a:prstGeom prst="rect">
              <a:avLst/>
            </a:prstGeom>
            <a:solidFill>
              <a:schemeClr val="bg1"/>
            </a:solidFill>
          </p:spPr>
          <p:txBody>
            <a:bodyPr wrap="square" rtlCol="0">
              <a:spAutoFit/>
            </a:bodyPr>
            <a:lstStyle/>
            <a:p>
              <a:pPr algn="ctr"/>
              <a:r>
                <a:rPr lang="cs-CZ" sz="1100" dirty="0" err="1"/>
                <a:t>d</a:t>
              </a:r>
              <a:r>
                <a:rPr lang="cs-CZ" sz="1100" dirty="0" err="1" smtClean="0"/>
                <a:t>eveloping</a:t>
              </a:r>
              <a:r>
                <a:rPr lang="cs-CZ" sz="1100" dirty="0" smtClean="0"/>
                <a:t> </a:t>
              </a:r>
              <a:r>
                <a:rPr lang="cs-CZ" sz="1100" dirty="0" err="1" smtClean="0"/>
                <a:t>barbs</a:t>
              </a:r>
              <a:endParaRPr lang="en-US" sz="1100" dirty="0"/>
            </a:p>
          </p:txBody>
        </p:sp>
        <p:sp>
          <p:nvSpPr>
            <p:cNvPr id="37" name="TextovéPole 36">
              <a:extLst>
                <a:ext uri="{FF2B5EF4-FFF2-40B4-BE49-F238E27FC236}">
                  <a16:creationId xmlns:a16="http://schemas.microsoft.com/office/drawing/2014/main" id="{AF022657-F1F0-4892-950E-933197D80B72}"/>
                </a:ext>
              </a:extLst>
            </p:cNvPr>
            <p:cNvSpPr txBox="1"/>
            <p:nvPr/>
          </p:nvSpPr>
          <p:spPr>
            <a:xfrm>
              <a:off x="6744832" y="4301210"/>
              <a:ext cx="887267" cy="430887"/>
            </a:xfrm>
            <a:prstGeom prst="rect">
              <a:avLst/>
            </a:prstGeom>
            <a:solidFill>
              <a:schemeClr val="bg1"/>
            </a:solidFill>
          </p:spPr>
          <p:txBody>
            <a:bodyPr wrap="square" rtlCol="0">
              <a:spAutoFit/>
            </a:bodyPr>
            <a:lstStyle/>
            <a:p>
              <a:pPr algn="ctr"/>
              <a:r>
                <a:rPr lang="cs-CZ" sz="1100" dirty="0" err="1"/>
                <a:t>e</a:t>
              </a:r>
              <a:r>
                <a:rPr lang="cs-CZ" sz="1100" dirty="0" err="1" smtClean="0"/>
                <a:t>pidermal</a:t>
              </a:r>
              <a:r>
                <a:rPr lang="cs-CZ" sz="1100" dirty="0" smtClean="0"/>
                <a:t> </a:t>
              </a:r>
              <a:r>
                <a:rPr lang="cs-CZ" sz="1100" dirty="0" err="1" smtClean="0"/>
                <a:t>collar</a:t>
              </a:r>
              <a:endParaRPr lang="en-US" sz="1100" dirty="0"/>
            </a:p>
          </p:txBody>
        </p:sp>
        <p:sp>
          <p:nvSpPr>
            <p:cNvPr id="38" name="TextovéPole 37">
              <a:extLst>
                <a:ext uri="{FF2B5EF4-FFF2-40B4-BE49-F238E27FC236}">
                  <a16:creationId xmlns:a16="http://schemas.microsoft.com/office/drawing/2014/main" id="{AF022657-F1F0-4892-950E-933197D80B72}"/>
                </a:ext>
              </a:extLst>
            </p:cNvPr>
            <p:cNvSpPr txBox="1"/>
            <p:nvPr/>
          </p:nvSpPr>
          <p:spPr>
            <a:xfrm>
              <a:off x="8826435" y="3547973"/>
              <a:ext cx="887267" cy="430887"/>
            </a:xfrm>
            <a:prstGeom prst="rect">
              <a:avLst/>
            </a:prstGeom>
            <a:solidFill>
              <a:schemeClr val="bg1"/>
            </a:solidFill>
          </p:spPr>
          <p:txBody>
            <a:bodyPr wrap="square" rtlCol="0">
              <a:spAutoFit/>
            </a:bodyPr>
            <a:lstStyle/>
            <a:p>
              <a:pPr algn="ctr"/>
              <a:r>
                <a:rPr lang="cs-CZ" sz="1100" dirty="0" err="1" smtClean="0"/>
                <a:t>epidermal</a:t>
              </a:r>
              <a:r>
                <a:rPr lang="cs-CZ" sz="1100" dirty="0" smtClean="0"/>
                <a:t> </a:t>
              </a:r>
              <a:r>
                <a:rPr lang="cs-CZ" sz="1100" dirty="0" err="1" smtClean="0"/>
                <a:t>sheath</a:t>
              </a:r>
              <a:endParaRPr lang="en-US" sz="1100" dirty="0"/>
            </a:p>
          </p:txBody>
        </p:sp>
        <p:sp>
          <p:nvSpPr>
            <p:cNvPr id="39" name="TextovéPole 38">
              <a:extLst>
                <a:ext uri="{FF2B5EF4-FFF2-40B4-BE49-F238E27FC236}">
                  <a16:creationId xmlns:a16="http://schemas.microsoft.com/office/drawing/2014/main" id="{AF022657-F1F0-4892-950E-933197D80B72}"/>
                </a:ext>
              </a:extLst>
            </p:cNvPr>
            <p:cNvSpPr txBox="1"/>
            <p:nvPr/>
          </p:nvSpPr>
          <p:spPr>
            <a:xfrm>
              <a:off x="8826435" y="4085766"/>
              <a:ext cx="887267" cy="430887"/>
            </a:xfrm>
            <a:prstGeom prst="rect">
              <a:avLst/>
            </a:prstGeom>
            <a:solidFill>
              <a:schemeClr val="bg1"/>
            </a:solidFill>
          </p:spPr>
          <p:txBody>
            <a:bodyPr wrap="square" rtlCol="0">
              <a:spAutoFit/>
            </a:bodyPr>
            <a:lstStyle/>
            <a:p>
              <a:pPr algn="ctr"/>
              <a:r>
                <a:rPr lang="cs-CZ" sz="1100" dirty="0" err="1"/>
                <a:t>d</a:t>
              </a:r>
              <a:r>
                <a:rPr lang="cs-CZ" sz="1100" dirty="0" err="1" smtClean="0"/>
                <a:t>eveloping</a:t>
              </a:r>
              <a:r>
                <a:rPr lang="cs-CZ" sz="1100" dirty="0" smtClean="0"/>
                <a:t> </a:t>
              </a:r>
              <a:r>
                <a:rPr lang="cs-CZ" sz="1100" dirty="0" err="1" smtClean="0"/>
                <a:t>shaft</a:t>
              </a:r>
              <a:endParaRPr lang="en-US" sz="1100" dirty="0"/>
            </a:p>
          </p:txBody>
        </p:sp>
        <p:sp>
          <p:nvSpPr>
            <p:cNvPr id="41" name="TextovéPole 40">
              <a:extLst>
                <a:ext uri="{FF2B5EF4-FFF2-40B4-BE49-F238E27FC236}">
                  <a16:creationId xmlns:a16="http://schemas.microsoft.com/office/drawing/2014/main" id="{AF022657-F1F0-4892-950E-933197D80B72}"/>
                </a:ext>
              </a:extLst>
            </p:cNvPr>
            <p:cNvSpPr txBox="1"/>
            <p:nvPr/>
          </p:nvSpPr>
          <p:spPr>
            <a:xfrm>
              <a:off x="6828642" y="5598302"/>
              <a:ext cx="667627" cy="430887"/>
            </a:xfrm>
            <a:prstGeom prst="rect">
              <a:avLst/>
            </a:prstGeom>
            <a:solidFill>
              <a:schemeClr val="bg1"/>
            </a:solidFill>
          </p:spPr>
          <p:txBody>
            <a:bodyPr wrap="square" rtlCol="0">
              <a:spAutoFit/>
            </a:bodyPr>
            <a:lstStyle/>
            <a:p>
              <a:pPr algn="ctr"/>
              <a:r>
                <a:rPr lang="cs-CZ" sz="1100" dirty="0" err="1"/>
                <a:t>b</a:t>
              </a:r>
              <a:r>
                <a:rPr lang="cs-CZ" sz="1100" dirty="0" err="1" smtClean="0"/>
                <a:t>arb</a:t>
              </a:r>
              <a:r>
                <a:rPr lang="cs-CZ" sz="1100" dirty="0" smtClean="0"/>
                <a:t> </a:t>
              </a:r>
              <a:r>
                <a:rPr lang="cs-CZ" sz="1100" dirty="0" err="1" smtClean="0"/>
                <a:t>ridges</a:t>
              </a:r>
              <a:endParaRPr lang="en-US" sz="1100" dirty="0"/>
            </a:p>
          </p:txBody>
        </p:sp>
      </p:grpSp>
      <p:grpSp>
        <p:nvGrpSpPr>
          <p:cNvPr id="48" name="Skupina 47"/>
          <p:cNvGrpSpPr/>
          <p:nvPr/>
        </p:nvGrpSpPr>
        <p:grpSpPr>
          <a:xfrm>
            <a:off x="9929949" y="1966342"/>
            <a:ext cx="2024018" cy="4034837"/>
            <a:chOff x="9785099" y="2047819"/>
            <a:chExt cx="2024018" cy="4034837"/>
          </a:xfrm>
        </p:grpSpPr>
        <p:pic>
          <p:nvPicPr>
            <p:cNvPr id="32" name="Obrázek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0718" y="2047819"/>
              <a:ext cx="1408399" cy="3698928"/>
            </a:xfrm>
            <a:prstGeom prst="rect">
              <a:avLst/>
            </a:prstGeom>
          </p:spPr>
        </p:pic>
        <p:sp>
          <p:nvSpPr>
            <p:cNvPr id="42" name="TextovéPole 41">
              <a:extLst>
                <a:ext uri="{FF2B5EF4-FFF2-40B4-BE49-F238E27FC236}">
                  <a16:creationId xmlns:a16="http://schemas.microsoft.com/office/drawing/2014/main" id="{AF022657-F1F0-4892-950E-933197D80B72}"/>
                </a:ext>
              </a:extLst>
            </p:cNvPr>
            <p:cNvSpPr txBox="1"/>
            <p:nvPr/>
          </p:nvSpPr>
          <p:spPr>
            <a:xfrm>
              <a:off x="9785099" y="2277732"/>
              <a:ext cx="787581" cy="261610"/>
            </a:xfrm>
            <a:prstGeom prst="rect">
              <a:avLst/>
            </a:prstGeom>
            <a:solidFill>
              <a:schemeClr val="bg1"/>
            </a:solidFill>
          </p:spPr>
          <p:txBody>
            <a:bodyPr wrap="square" rtlCol="0">
              <a:spAutoFit/>
            </a:bodyPr>
            <a:lstStyle/>
            <a:p>
              <a:pPr algn="ctr"/>
              <a:r>
                <a:rPr lang="cs-CZ" sz="1100" dirty="0" err="1" smtClean="0"/>
                <a:t>barbs</a:t>
              </a:r>
              <a:endParaRPr lang="en-US" sz="1100" dirty="0"/>
            </a:p>
          </p:txBody>
        </p:sp>
        <p:sp>
          <p:nvSpPr>
            <p:cNvPr id="43" name="TextovéPole 42">
              <a:extLst>
                <a:ext uri="{FF2B5EF4-FFF2-40B4-BE49-F238E27FC236}">
                  <a16:creationId xmlns:a16="http://schemas.microsoft.com/office/drawing/2014/main" id="{AF022657-F1F0-4892-950E-933197D80B72}"/>
                </a:ext>
              </a:extLst>
            </p:cNvPr>
            <p:cNvSpPr txBox="1"/>
            <p:nvPr/>
          </p:nvSpPr>
          <p:spPr>
            <a:xfrm>
              <a:off x="9785099" y="2972133"/>
              <a:ext cx="887267" cy="430887"/>
            </a:xfrm>
            <a:prstGeom prst="rect">
              <a:avLst/>
            </a:prstGeom>
            <a:solidFill>
              <a:schemeClr val="bg1"/>
            </a:solidFill>
          </p:spPr>
          <p:txBody>
            <a:bodyPr wrap="square" rtlCol="0">
              <a:spAutoFit/>
            </a:bodyPr>
            <a:lstStyle/>
            <a:p>
              <a:pPr algn="ctr"/>
              <a:r>
                <a:rPr lang="cs-CZ" sz="1100" dirty="0" err="1"/>
                <a:t>s</a:t>
              </a:r>
              <a:r>
                <a:rPr lang="cs-CZ" sz="1100" dirty="0" err="1" smtClean="0"/>
                <a:t>haft</a:t>
              </a:r>
              <a:r>
                <a:rPr lang="cs-CZ" sz="1100" dirty="0" smtClean="0"/>
                <a:t> (</a:t>
              </a:r>
              <a:r>
                <a:rPr lang="cs-CZ" sz="1100" dirty="0" err="1" smtClean="0"/>
                <a:t>main</a:t>
              </a:r>
              <a:r>
                <a:rPr lang="cs-CZ" sz="1100" dirty="0" smtClean="0"/>
                <a:t> axis)</a:t>
              </a:r>
              <a:endParaRPr lang="en-US" sz="1100" dirty="0"/>
            </a:p>
          </p:txBody>
        </p:sp>
        <p:sp>
          <p:nvSpPr>
            <p:cNvPr id="44" name="TextovéPole 43">
              <a:extLst>
                <a:ext uri="{FF2B5EF4-FFF2-40B4-BE49-F238E27FC236}">
                  <a16:creationId xmlns:a16="http://schemas.microsoft.com/office/drawing/2014/main" id="{AF022657-F1F0-4892-950E-933197D80B72}"/>
                </a:ext>
              </a:extLst>
            </p:cNvPr>
            <p:cNvSpPr txBox="1"/>
            <p:nvPr/>
          </p:nvSpPr>
          <p:spPr>
            <a:xfrm>
              <a:off x="10400718" y="5651769"/>
              <a:ext cx="887267" cy="430887"/>
            </a:xfrm>
            <a:prstGeom prst="rect">
              <a:avLst/>
            </a:prstGeom>
            <a:solidFill>
              <a:schemeClr val="bg1"/>
            </a:solidFill>
          </p:spPr>
          <p:txBody>
            <a:bodyPr wrap="square" rtlCol="0">
              <a:spAutoFit/>
            </a:bodyPr>
            <a:lstStyle/>
            <a:p>
              <a:pPr algn="ctr"/>
              <a:r>
                <a:rPr lang="cs-CZ" sz="1100" dirty="0" err="1"/>
                <a:t>e</a:t>
              </a:r>
              <a:r>
                <a:rPr lang="cs-CZ" sz="1100" dirty="0" err="1" smtClean="0"/>
                <a:t>pidermal</a:t>
              </a:r>
              <a:r>
                <a:rPr lang="cs-CZ" sz="1100" dirty="0" smtClean="0"/>
                <a:t> </a:t>
              </a:r>
              <a:r>
                <a:rPr lang="cs-CZ" sz="1100" dirty="0" err="1" smtClean="0"/>
                <a:t>collar</a:t>
              </a:r>
              <a:endParaRPr lang="en-US" sz="1100" dirty="0"/>
            </a:p>
          </p:txBody>
        </p:sp>
      </p:grpSp>
      <p:sp>
        <p:nvSpPr>
          <p:cNvPr id="45" name="Zástupný symbol pro obsah 2">
            <a:extLst>
              <a:ext uri="{FF2B5EF4-FFF2-40B4-BE49-F238E27FC236}">
                <a16:creationId xmlns:a16="http://schemas.microsoft.com/office/drawing/2014/main" id="{080CD155-EC42-4193-8A84-62A913050F33}"/>
              </a:ext>
            </a:extLst>
          </p:cNvPr>
          <p:cNvSpPr txBox="1">
            <a:spLocks/>
          </p:cNvSpPr>
          <p:nvPr/>
        </p:nvSpPr>
        <p:spPr>
          <a:xfrm>
            <a:off x="1097279" y="2589906"/>
            <a:ext cx="5265813" cy="28979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f</a:t>
            </a:r>
            <a:r>
              <a:rPr lang="cs-CZ" sz="1600" dirty="0" err="1" smtClean="0"/>
              <a:t>ormation</a:t>
            </a:r>
            <a:r>
              <a:rPr lang="cs-CZ" sz="1600" dirty="0" smtClean="0"/>
              <a:t> </a:t>
            </a:r>
            <a:r>
              <a:rPr lang="cs-CZ" sz="1600" dirty="0" err="1" smtClean="0"/>
              <a:t>of</a:t>
            </a:r>
            <a:r>
              <a:rPr lang="cs-CZ" sz="1600" dirty="0" smtClean="0"/>
              <a:t> </a:t>
            </a:r>
            <a:r>
              <a:rPr lang="cs-CZ" sz="1600" b="1" dirty="0" err="1" smtClean="0"/>
              <a:t>epidermal</a:t>
            </a:r>
            <a:r>
              <a:rPr lang="cs-CZ" sz="1600" b="1" dirty="0" smtClean="0"/>
              <a:t> </a:t>
            </a:r>
            <a:r>
              <a:rPr lang="cs-CZ" sz="1600" b="1" dirty="0" err="1" smtClean="0"/>
              <a:t>collar</a:t>
            </a:r>
            <a:r>
              <a:rPr lang="cs-CZ" sz="1600" dirty="0" smtClean="0"/>
              <a:t> </a:t>
            </a:r>
            <a:r>
              <a:rPr lang="cs-CZ" sz="1600" dirty="0" err="1" smtClean="0"/>
              <a:t>at</a:t>
            </a:r>
            <a:r>
              <a:rPr lang="cs-CZ" sz="1600" dirty="0" smtClean="0"/>
              <a:t> </a:t>
            </a:r>
            <a:r>
              <a:rPr lang="cs-CZ" sz="1600" dirty="0" err="1" smtClean="0"/>
              <a:t>the</a:t>
            </a:r>
            <a:r>
              <a:rPr lang="cs-CZ" sz="1600" dirty="0" smtClean="0"/>
              <a:t> base </a:t>
            </a:r>
            <a:r>
              <a:rPr lang="cs-CZ" sz="1600" dirty="0" err="1" smtClean="0"/>
              <a:t>of</a:t>
            </a:r>
            <a:r>
              <a:rPr lang="cs-CZ" sz="1600" dirty="0" smtClean="0"/>
              <a:t> </a:t>
            </a:r>
            <a:r>
              <a:rPr lang="cs-CZ" sz="1600" dirty="0" err="1" smtClean="0"/>
              <a:t>developing</a:t>
            </a:r>
            <a:r>
              <a:rPr lang="cs-CZ" sz="1600" dirty="0" smtClean="0"/>
              <a:t> bud</a:t>
            </a:r>
            <a:endParaRPr lang="cs-CZ" sz="1400" dirty="0"/>
          </a:p>
        </p:txBody>
      </p:sp>
      <p:sp>
        <p:nvSpPr>
          <p:cNvPr id="46" name="Zástupný symbol pro obsah 2">
            <a:extLst>
              <a:ext uri="{FF2B5EF4-FFF2-40B4-BE49-F238E27FC236}">
                <a16:creationId xmlns:a16="http://schemas.microsoft.com/office/drawing/2014/main" id="{080CD155-EC42-4193-8A84-62A913050F33}"/>
              </a:ext>
            </a:extLst>
          </p:cNvPr>
          <p:cNvSpPr txBox="1">
            <a:spLocks/>
          </p:cNvSpPr>
          <p:nvPr/>
        </p:nvSpPr>
        <p:spPr>
          <a:xfrm>
            <a:off x="1097280" y="3360617"/>
            <a:ext cx="5125306" cy="82863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p</a:t>
            </a:r>
            <a:r>
              <a:rPr lang="cs-CZ" sz="1600" b="1" dirty="0" err="1" smtClean="0"/>
              <a:t>roliferation</a:t>
            </a:r>
            <a:r>
              <a:rPr lang="cs-CZ" sz="1600" b="1" dirty="0" smtClean="0"/>
              <a:t> </a:t>
            </a:r>
            <a:r>
              <a:rPr lang="cs-CZ" sz="1600" dirty="0" smtClean="0"/>
              <a:t>in </a:t>
            </a:r>
            <a:r>
              <a:rPr lang="cs-CZ" sz="1600" dirty="0" err="1" smtClean="0"/>
              <a:t>the</a:t>
            </a:r>
            <a:r>
              <a:rPr lang="cs-CZ" sz="1600" dirty="0" smtClean="0"/>
              <a:t> </a:t>
            </a:r>
            <a:r>
              <a:rPr lang="cs-CZ" sz="1600" b="1" dirty="0" err="1" smtClean="0"/>
              <a:t>surface</a:t>
            </a:r>
            <a:r>
              <a:rPr lang="cs-CZ" sz="1600" b="1" dirty="0" smtClean="0"/>
              <a:t> </a:t>
            </a:r>
            <a:r>
              <a:rPr lang="cs-CZ" sz="1600" b="1" dirty="0" err="1" smtClean="0"/>
              <a:t>collar</a:t>
            </a:r>
            <a:r>
              <a:rPr lang="cs-CZ" sz="1600" b="1" dirty="0" smtClean="0"/>
              <a:t> </a:t>
            </a:r>
            <a:r>
              <a:rPr lang="cs-CZ" sz="1600" dirty="0" smtClean="0"/>
              <a:t>region </a:t>
            </a:r>
            <a:r>
              <a:rPr lang="cs-CZ" sz="1600" dirty="0"/>
              <a:t>– </a:t>
            </a:r>
            <a:r>
              <a:rPr lang="cs-CZ" sz="1600" dirty="0" err="1" smtClean="0"/>
              <a:t>formation</a:t>
            </a:r>
            <a:r>
              <a:rPr lang="cs-CZ" sz="1600" dirty="0" smtClean="0"/>
              <a:t> </a:t>
            </a:r>
            <a:r>
              <a:rPr lang="cs-CZ" sz="1600" dirty="0" err="1" smtClean="0"/>
              <a:t>of</a:t>
            </a:r>
            <a:r>
              <a:rPr lang="cs-CZ" sz="1600" dirty="0" smtClean="0"/>
              <a:t> </a:t>
            </a:r>
            <a:r>
              <a:rPr lang="cs-CZ" sz="1600" dirty="0" err="1" smtClean="0"/>
              <a:t>basis</a:t>
            </a:r>
            <a:r>
              <a:rPr lang="cs-CZ" sz="1600" dirty="0" smtClean="0"/>
              <a:t> </a:t>
            </a:r>
            <a:r>
              <a:rPr lang="cs-CZ" sz="1600" dirty="0" err="1" smtClean="0"/>
              <a:t>for</a:t>
            </a:r>
            <a:r>
              <a:rPr lang="cs-CZ" sz="1600" dirty="0" smtClean="0"/>
              <a:t> </a:t>
            </a:r>
            <a:r>
              <a:rPr lang="cs-CZ" sz="1600" b="1" dirty="0" err="1" smtClean="0"/>
              <a:t>shaft</a:t>
            </a:r>
            <a:r>
              <a:rPr lang="cs-CZ" sz="1600" b="1" dirty="0" smtClean="0"/>
              <a:t> </a:t>
            </a:r>
            <a:r>
              <a:rPr lang="cs-CZ" sz="1600" dirty="0" smtClean="0"/>
              <a:t>(axis) </a:t>
            </a:r>
            <a:r>
              <a:rPr lang="cs-CZ" sz="1600" dirty="0" err="1" smtClean="0"/>
              <a:t>of</a:t>
            </a:r>
            <a:r>
              <a:rPr lang="cs-CZ" sz="1600" dirty="0" smtClean="0"/>
              <a:t> </a:t>
            </a:r>
            <a:r>
              <a:rPr lang="cs-CZ" sz="1600" dirty="0" err="1" smtClean="0"/>
              <a:t>feather</a:t>
            </a:r>
            <a:r>
              <a:rPr lang="cs-CZ" sz="1600" dirty="0" smtClean="0"/>
              <a:t> </a:t>
            </a:r>
            <a:r>
              <a:rPr lang="cs-CZ" sz="1600" dirty="0"/>
              <a:t>– </a:t>
            </a:r>
            <a:r>
              <a:rPr lang="cs-CZ" sz="1600" b="1" dirty="0" err="1" smtClean="0"/>
              <a:t>prolongation</a:t>
            </a:r>
            <a:r>
              <a:rPr lang="cs-CZ" sz="1600" b="1" dirty="0" smtClean="0"/>
              <a:t> </a:t>
            </a:r>
            <a:r>
              <a:rPr lang="cs-CZ" sz="1600" dirty="0" err="1" smtClean="0"/>
              <a:t>towards</a:t>
            </a:r>
            <a:r>
              <a:rPr lang="cs-CZ" sz="1600" dirty="0" smtClean="0"/>
              <a:t> </a:t>
            </a:r>
            <a:r>
              <a:rPr lang="cs-CZ" sz="1600" b="1" dirty="0" err="1" smtClean="0"/>
              <a:t>distal</a:t>
            </a:r>
            <a:r>
              <a:rPr lang="cs-CZ" sz="1600" dirty="0" smtClean="0"/>
              <a:t> part </a:t>
            </a:r>
            <a:r>
              <a:rPr lang="cs-CZ" sz="1600" dirty="0" err="1" smtClean="0"/>
              <a:t>of</a:t>
            </a:r>
            <a:r>
              <a:rPr lang="cs-CZ" sz="1600" dirty="0" smtClean="0"/>
              <a:t> bud</a:t>
            </a:r>
            <a:endParaRPr lang="cs-CZ" sz="1400" dirty="0"/>
          </a:p>
        </p:txBody>
      </p:sp>
      <p:sp>
        <p:nvSpPr>
          <p:cNvPr id="47" name="Zástupný symbol pro obsah 2">
            <a:extLst>
              <a:ext uri="{FF2B5EF4-FFF2-40B4-BE49-F238E27FC236}">
                <a16:creationId xmlns:a16="http://schemas.microsoft.com/office/drawing/2014/main" id="{080CD155-EC42-4193-8A84-62A913050F33}"/>
              </a:ext>
            </a:extLst>
          </p:cNvPr>
          <p:cNvSpPr txBox="1">
            <a:spLocks/>
          </p:cNvSpPr>
          <p:nvPr/>
        </p:nvSpPr>
        <p:spPr>
          <a:xfrm>
            <a:off x="1097280" y="4818861"/>
            <a:ext cx="5125306" cy="59604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s</a:t>
            </a:r>
            <a:r>
              <a:rPr lang="cs-CZ" sz="1600" dirty="0" err="1" smtClean="0"/>
              <a:t>maller</a:t>
            </a:r>
            <a:r>
              <a:rPr lang="cs-CZ" sz="1600" dirty="0" smtClean="0"/>
              <a:t> </a:t>
            </a:r>
            <a:r>
              <a:rPr lang="cs-CZ" sz="1600" b="1" dirty="0" err="1" smtClean="0"/>
              <a:t>barbs</a:t>
            </a:r>
            <a:r>
              <a:rPr lang="cs-CZ" sz="1600" dirty="0" smtClean="0"/>
              <a:t> </a:t>
            </a:r>
            <a:r>
              <a:rPr lang="cs-CZ" sz="1600" dirty="0" err="1" smtClean="0"/>
              <a:t>outgrow</a:t>
            </a:r>
            <a:r>
              <a:rPr lang="cs-CZ" sz="1600" dirty="0" smtClean="0"/>
              <a:t> </a:t>
            </a:r>
            <a:r>
              <a:rPr lang="cs-CZ" sz="1600" dirty="0" err="1" smtClean="0"/>
              <a:t>from</a:t>
            </a:r>
            <a:r>
              <a:rPr lang="cs-CZ" sz="1600" dirty="0" smtClean="0"/>
              <a:t> </a:t>
            </a:r>
            <a:r>
              <a:rPr lang="cs-CZ" sz="1600" dirty="0" err="1" smtClean="0"/>
              <a:t>main</a:t>
            </a:r>
            <a:r>
              <a:rPr lang="cs-CZ" sz="1600" dirty="0" smtClean="0"/>
              <a:t> </a:t>
            </a:r>
            <a:r>
              <a:rPr lang="cs-CZ" sz="1600" b="1" dirty="0" err="1" smtClean="0"/>
              <a:t>shaft</a:t>
            </a:r>
            <a:r>
              <a:rPr lang="cs-CZ" sz="1600" dirty="0" smtClean="0"/>
              <a:t> on </a:t>
            </a:r>
            <a:r>
              <a:rPr lang="cs-CZ" sz="1600" dirty="0" err="1" smtClean="0"/>
              <a:t>both</a:t>
            </a:r>
            <a:r>
              <a:rPr lang="cs-CZ" sz="1600" dirty="0" smtClean="0"/>
              <a:t> </a:t>
            </a:r>
            <a:r>
              <a:rPr lang="cs-CZ" sz="1600" dirty="0" err="1" smtClean="0"/>
              <a:t>sides</a:t>
            </a:r>
            <a:r>
              <a:rPr lang="cs-CZ" sz="1600" dirty="0" smtClean="0"/>
              <a:t> – </a:t>
            </a:r>
            <a:r>
              <a:rPr lang="cs-CZ" sz="1600" dirty="0" err="1" smtClean="0"/>
              <a:t>basis</a:t>
            </a:r>
            <a:r>
              <a:rPr lang="cs-CZ" sz="1600" dirty="0" smtClean="0"/>
              <a:t> </a:t>
            </a:r>
            <a:r>
              <a:rPr lang="cs-CZ" sz="1600" dirty="0" err="1" smtClean="0"/>
              <a:t>for</a:t>
            </a:r>
            <a:r>
              <a:rPr lang="cs-CZ" sz="1600" dirty="0" smtClean="0"/>
              <a:t> </a:t>
            </a:r>
            <a:r>
              <a:rPr lang="cs-CZ" sz="1600" b="1" dirty="0" smtClean="0"/>
              <a:t>vane</a:t>
            </a:r>
            <a:endParaRPr lang="cs-CZ" sz="1400" b="1" dirty="0"/>
          </a:p>
        </p:txBody>
      </p:sp>
      <p:grpSp>
        <p:nvGrpSpPr>
          <p:cNvPr id="7" name="Skupina 6">
            <a:extLst>
              <a:ext uri="{FF2B5EF4-FFF2-40B4-BE49-F238E27FC236}">
                <a16:creationId xmlns:a16="http://schemas.microsoft.com/office/drawing/2014/main" id="{9D4E26FA-C66F-406A-A15B-D94CC270E44C}"/>
              </a:ext>
            </a:extLst>
          </p:cNvPr>
          <p:cNvGrpSpPr/>
          <p:nvPr/>
        </p:nvGrpSpPr>
        <p:grpSpPr>
          <a:xfrm>
            <a:off x="6568530" y="1909469"/>
            <a:ext cx="3393430" cy="1485568"/>
            <a:chOff x="6568530" y="1909469"/>
            <a:chExt cx="3393430" cy="1485568"/>
          </a:xfrm>
        </p:grpSpPr>
        <p:grpSp>
          <p:nvGrpSpPr>
            <p:cNvPr id="40" name="Skupina 39"/>
            <p:cNvGrpSpPr/>
            <p:nvPr/>
          </p:nvGrpSpPr>
          <p:grpSpPr>
            <a:xfrm>
              <a:off x="7104289" y="1909469"/>
              <a:ext cx="2857671" cy="1419149"/>
              <a:chOff x="7104289" y="1909469"/>
              <a:chExt cx="2857671" cy="1419149"/>
            </a:xfrm>
          </p:grpSpPr>
          <p:pic>
            <p:nvPicPr>
              <p:cNvPr id="26" name="Obrázek 25"/>
              <p:cNvPicPr>
                <a:picLocks noChangeAspect="1"/>
              </p:cNvPicPr>
              <p:nvPr/>
            </p:nvPicPr>
            <p:blipFill rotWithShape="1">
              <a:blip r:embed="rId4" cstate="print">
                <a:extLst>
                  <a:ext uri="{28A0092B-C50C-407E-A947-70E740481C1C}">
                    <a14:useLocalDpi xmlns:a14="http://schemas.microsoft.com/office/drawing/2010/main" val="0"/>
                  </a:ext>
                </a:extLst>
              </a:blip>
              <a:srcRect l="4925"/>
              <a:stretch/>
            </p:blipFill>
            <p:spPr>
              <a:xfrm>
                <a:off x="7432895" y="1909469"/>
                <a:ext cx="1890152" cy="1419149"/>
              </a:xfrm>
              <a:prstGeom prst="rect">
                <a:avLst/>
              </a:prstGeom>
            </p:spPr>
          </p:pic>
          <p:sp>
            <p:nvSpPr>
              <p:cNvPr id="25" name="TextovéPole 24">
                <a:extLst>
                  <a:ext uri="{FF2B5EF4-FFF2-40B4-BE49-F238E27FC236}">
                    <a16:creationId xmlns:a16="http://schemas.microsoft.com/office/drawing/2014/main" id="{AF022657-F1F0-4892-950E-933197D80B72}"/>
                  </a:ext>
                </a:extLst>
              </p:cNvPr>
              <p:cNvSpPr txBox="1"/>
              <p:nvPr/>
            </p:nvSpPr>
            <p:spPr>
              <a:xfrm>
                <a:off x="8993939" y="2233765"/>
                <a:ext cx="552261" cy="261610"/>
              </a:xfrm>
              <a:prstGeom prst="rect">
                <a:avLst/>
              </a:prstGeom>
              <a:solidFill>
                <a:schemeClr val="bg1"/>
              </a:solidFill>
            </p:spPr>
            <p:txBody>
              <a:bodyPr wrap="square" rtlCol="0">
                <a:spAutoFit/>
              </a:bodyPr>
              <a:lstStyle/>
              <a:p>
                <a:pPr algn="ctr"/>
                <a:r>
                  <a:rPr lang="cs-CZ" sz="1100" dirty="0" smtClean="0"/>
                  <a:t>bud</a:t>
                </a:r>
                <a:endParaRPr lang="en-US" sz="1100" dirty="0"/>
              </a:p>
            </p:txBody>
          </p:sp>
          <p:sp>
            <p:nvSpPr>
              <p:cNvPr id="34" name="TextovéPole 33">
                <a:extLst>
                  <a:ext uri="{FF2B5EF4-FFF2-40B4-BE49-F238E27FC236}">
                    <a16:creationId xmlns:a16="http://schemas.microsoft.com/office/drawing/2014/main" id="{AF022657-F1F0-4892-950E-933197D80B72}"/>
                  </a:ext>
                </a:extLst>
              </p:cNvPr>
              <p:cNvSpPr txBox="1"/>
              <p:nvPr/>
            </p:nvSpPr>
            <p:spPr>
              <a:xfrm>
                <a:off x="9215220" y="2684922"/>
                <a:ext cx="746740" cy="430887"/>
              </a:xfrm>
              <a:prstGeom prst="rect">
                <a:avLst/>
              </a:prstGeom>
              <a:solidFill>
                <a:schemeClr val="bg1"/>
              </a:solidFill>
            </p:spPr>
            <p:txBody>
              <a:bodyPr wrap="square" rtlCol="0">
                <a:spAutoFit/>
              </a:bodyPr>
              <a:lstStyle/>
              <a:p>
                <a:pPr algn="ctr"/>
                <a:r>
                  <a:rPr lang="cs-CZ" sz="1100" dirty="0" err="1"/>
                  <a:t>c</a:t>
                </a:r>
                <a:r>
                  <a:rPr lang="cs-CZ" sz="1100" dirty="0" err="1" smtClean="0"/>
                  <a:t>rown</a:t>
                </a:r>
                <a:r>
                  <a:rPr lang="cs-CZ" sz="1100" dirty="0" smtClean="0"/>
                  <a:t> </a:t>
                </a:r>
                <a:r>
                  <a:rPr lang="cs-CZ" sz="1100" dirty="0" err="1" smtClean="0"/>
                  <a:t>of</a:t>
                </a:r>
                <a:r>
                  <a:rPr lang="cs-CZ" sz="1100" dirty="0" smtClean="0"/>
                  <a:t> </a:t>
                </a:r>
                <a:r>
                  <a:rPr lang="cs-CZ" sz="1100" dirty="0" err="1" smtClean="0"/>
                  <a:t>barbs</a:t>
                </a:r>
                <a:endParaRPr lang="en-US" sz="1100" dirty="0"/>
              </a:p>
            </p:txBody>
          </p:sp>
          <p:sp>
            <p:nvSpPr>
              <p:cNvPr id="35" name="TextovéPole 34">
                <a:extLst>
                  <a:ext uri="{FF2B5EF4-FFF2-40B4-BE49-F238E27FC236}">
                    <a16:creationId xmlns:a16="http://schemas.microsoft.com/office/drawing/2014/main" id="{AF022657-F1F0-4892-950E-933197D80B72}"/>
                  </a:ext>
                </a:extLst>
              </p:cNvPr>
              <p:cNvSpPr txBox="1"/>
              <p:nvPr/>
            </p:nvSpPr>
            <p:spPr>
              <a:xfrm>
                <a:off x="7104289" y="2016122"/>
                <a:ext cx="766895" cy="261610"/>
              </a:xfrm>
              <a:prstGeom prst="rect">
                <a:avLst/>
              </a:prstGeom>
              <a:solidFill>
                <a:schemeClr val="bg1"/>
              </a:solidFill>
            </p:spPr>
            <p:txBody>
              <a:bodyPr wrap="square" rtlCol="0">
                <a:spAutoFit/>
              </a:bodyPr>
              <a:lstStyle/>
              <a:p>
                <a:pPr algn="ctr"/>
                <a:r>
                  <a:rPr lang="cs-CZ" sz="1100" dirty="0"/>
                  <a:t>epidermis</a:t>
                </a:r>
                <a:endParaRPr lang="en-US" sz="1100" dirty="0"/>
              </a:p>
            </p:txBody>
          </p:sp>
        </p:grpSp>
        <p:sp>
          <p:nvSpPr>
            <p:cNvPr id="27" name="TextovéPole 26">
              <a:extLst>
                <a:ext uri="{FF2B5EF4-FFF2-40B4-BE49-F238E27FC236}">
                  <a16:creationId xmlns:a16="http://schemas.microsoft.com/office/drawing/2014/main" id="{3E798505-21BD-4910-97E1-86D65A1AD7FD}"/>
                </a:ext>
              </a:extLst>
            </p:cNvPr>
            <p:cNvSpPr txBox="1"/>
            <p:nvPr/>
          </p:nvSpPr>
          <p:spPr>
            <a:xfrm>
              <a:off x="6568530" y="2964150"/>
              <a:ext cx="887267" cy="430887"/>
            </a:xfrm>
            <a:prstGeom prst="rect">
              <a:avLst/>
            </a:prstGeom>
            <a:solidFill>
              <a:schemeClr val="bg1"/>
            </a:solidFill>
          </p:spPr>
          <p:txBody>
            <a:bodyPr wrap="square" rtlCol="0">
              <a:spAutoFit/>
            </a:bodyPr>
            <a:lstStyle/>
            <a:p>
              <a:pPr algn="ctr"/>
              <a:r>
                <a:rPr lang="cs-CZ" sz="1100" dirty="0" err="1"/>
                <a:t>e</a:t>
              </a:r>
              <a:r>
                <a:rPr lang="cs-CZ" sz="1100" dirty="0" err="1" smtClean="0"/>
                <a:t>pidermal</a:t>
              </a:r>
              <a:r>
                <a:rPr lang="cs-CZ" sz="1100" dirty="0" smtClean="0"/>
                <a:t> </a:t>
              </a:r>
              <a:r>
                <a:rPr lang="cs-CZ" sz="1100" dirty="0" err="1" smtClean="0"/>
                <a:t>colar</a:t>
              </a:r>
              <a:endParaRPr lang="en-US" sz="1100" dirty="0"/>
            </a:p>
          </p:txBody>
        </p:sp>
        <p:cxnSp>
          <p:nvCxnSpPr>
            <p:cNvPr id="6" name="Přímá spojnice 5">
              <a:extLst>
                <a:ext uri="{FF2B5EF4-FFF2-40B4-BE49-F238E27FC236}">
                  <a16:creationId xmlns:a16="http://schemas.microsoft.com/office/drawing/2014/main" id="{B622F94D-61A5-4CAE-ADA8-37BC6A709071}"/>
                </a:ext>
              </a:extLst>
            </p:cNvPr>
            <p:cNvCxnSpPr>
              <a:stCxn id="27" idx="3"/>
            </p:cNvCxnSpPr>
            <p:nvPr/>
          </p:nvCxnSpPr>
          <p:spPr>
            <a:xfrm flipV="1">
              <a:off x="7455797" y="2985005"/>
              <a:ext cx="382241" cy="194589"/>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9164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5" grpId="0"/>
      <p:bldP spid="46" grpId="0"/>
      <p:bldP spid="47"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0741F5-F939-45C3-8A10-C1A66A63FA6A}"/>
              </a:ext>
            </a:extLst>
          </p:cNvPr>
          <p:cNvSpPr>
            <a:spLocks noGrp="1"/>
          </p:cNvSpPr>
          <p:nvPr>
            <p:ph type="title"/>
          </p:nvPr>
        </p:nvSpPr>
        <p:spPr/>
        <p:txBody>
          <a:bodyPr/>
          <a:lstStyle/>
          <a:p>
            <a:r>
              <a:rPr lang="cs-CZ" dirty="0" err="1" smtClean="0"/>
              <a:t>Development</a:t>
            </a:r>
            <a:r>
              <a:rPr lang="cs-CZ" dirty="0" smtClean="0"/>
              <a:t> </a:t>
            </a:r>
            <a:r>
              <a:rPr lang="cs-CZ" dirty="0" err="1" smtClean="0"/>
              <a:t>of</a:t>
            </a:r>
            <a:r>
              <a:rPr lang="cs-CZ" dirty="0" smtClean="0"/>
              <a:t> </a:t>
            </a:r>
            <a:r>
              <a:rPr lang="cs-CZ" dirty="0" err="1" smtClean="0"/>
              <a:t>fingernail</a:t>
            </a:r>
            <a:endParaRPr lang="en-US" dirty="0"/>
          </a:p>
        </p:txBody>
      </p:sp>
      <p:sp>
        <p:nvSpPr>
          <p:cNvPr id="5" name="Zástupný symbol pro číslo snímku 4">
            <a:extLst>
              <a:ext uri="{FF2B5EF4-FFF2-40B4-BE49-F238E27FC236}">
                <a16:creationId xmlns:a16="http://schemas.microsoft.com/office/drawing/2014/main" id="{8323A113-27DE-4968-A03A-41D8012011C2}"/>
              </a:ext>
            </a:extLst>
          </p:cNvPr>
          <p:cNvSpPr>
            <a:spLocks noGrp="1"/>
          </p:cNvSpPr>
          <p:nvPr>
            <p:ph type="sldNum" sz="quarter" idx="12"/>
          </p:nvPr>
        </p:nvSpPr>
        <p:spPr/>
        <p:txBody>
          <a:bodyPr/>
          <a:lstStyle/>
          <a:p>
            <a:fld id="{452BC3EA-E2EC-40AA-BF67-C4C476FA0C99}" type="slidenum">
              <a:rPr lang="cs-CZ" smtClean="0"/>
              <a:t>85</a:t>
            </a:fld>
            <a:endParaRPr lang="cs-CZ"/>
          </a:p>
        </p:txBody>
      </p:sp>
      <p:sp>
        <p:nvSpPr>
          <p:cNvPr id="6" name="Zástupný symbol pro obsah 2">
            <a:extLst>
              <a:ext uri="{FF2B5EF4-FFF2-40B4-BE49-F238E27FC236}">
                <a16:creationId xmlns:a16="http://schemas.microsoft.com/office/drawing/2014/main" id="{080CD155-EC42-4193-8A84-62A913050F33}"/>
              </a:ext>
            </a:extLst>
          </p:cNvPr>
          <p:cNvSpPr txBox="1">
            <a:spLocks/>
          </p:cNvSpPr>
          <p:nvPr/>
        </p:nvSpPr>
        <p:spPr>
          <a:xfrm>
            <a:off x="1097280" y="1880493"/>
            <a:ext cx="4696938" cy="56394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f</a:t>
            </a:r>
            <a:r>
              <a:rPr lang="cs-CZ" sz="1600" dirty="0" err="1" smtClean="0"/>
              <a:t>ormation</a:t>
            </a:r>
            <a:r>
              <a:rPr lang="cs-CZ" sz="1600" dirty="0" smtClean="0"/>
              <a:t> </a:t>
            </a:r>
            <a:r>
              <a:rPr lang="cs-CZ" sz="1600" dirty="0" err="1" smtClean="0"/>
              <a:t>of</a:t>
            </a:r>
            <a:r>
              <a:rPr lang="cs-CZ" sz="1600" dirty="0" smtClean="0"/>
              <a:t> </a:t>
            </a:r>
            <a:r>
              <a:rPr lang="cs-CZ" sz="1600" dirty="0" err="1" smtClean="0"/>
              <a:t>thickened</a:t>
            </a:r>
            <a:r>
              <a:rPr lang="cs-CZ" sz="1600" dirty="0" smtClean="0"/>
              <a:t> </a:t>
            </a:r>
            <a:r>
              <a:rPr lang="cs-CZ" sz="1600" dirty="0" err="1" smtClean="0"/>
              <a:t>epidermal</a:t>
            </a:r>
            <a:r>
              <a:rPr lang="cs-CZ" sz="1600" dirty="0" smtClean="0"/>
              <a:t> region </a:t>
            </a:r>
            <a:r>
              <a:rPr lang="cs-CZ" sz="1600" dirty="0"/>
              <a:t>(</a:t>
            </a:r>
            <a:r>
              <a:rPr lang="cs-CZ" sz="1600" dirty="0" err="1" smtClean="0"/>
              <a:t>ectoderm</a:t>
            </a:r>
            <a:r>
              <a:rPr lang="cs-CZ" sz="1600" dirty="0"/>
              <a:t>) </a:t>
            </a:r>
            <a:r>
              <a:rPr lang="cs-CZ" sz="1600" dirty="0" smtClean="0"/>
              <a:t>in </a:t>
            </a:r>
            <a:r>
              <a:rPr lang="cs-CZ" sz="1600" dirty="0" err="1" smtClean="0"/>
              <a:t>dorsal</a:t>
            </a:r>
            <a:r>
              <a:rPr lang="cs-CZ" sz="1600" dirty="0" smtClean="0"/>
              <a:t> region </a:t>
            </a:r>
            <a:r>
              <a:rPr lang="cs-CZ" sz="1600" dirty="0" err="1" smtClean="0"/>
              <a:t>of</a:t>
            </a:r>
            <a:r>
              <a:rPr lang="cs-CZ" sz="1600" dirty="0" smtClean="0"/>
              <a:t> last (</a:t>
            </a:r>
            <a:r>
              <a:rPr lang="cs-CZ" sz="1600" dirty="0" err="1" smtClean="0"/>
              <a:t>distal</a:t>
            </a:r>
            <a:r>
              <a:rPr lang="cs-CZ" sz="1600" dirty="0" smtClean="0"/>
              <a:t>) </a:t>
            </a:r>
            <a:r>
              <a:rPr lang="cs-CZ" sz="1600" dirty="0" err="1" smtClean="0"/>
              <a:t>phalanx</a:t>
            </a:r>
            <a:r>
              <a:rPr lang="cs-CZ" sz="1600" dirty="0" smtClean="0"/>
              <a:t> </a:t>
            </a:r>
            <a:r>
              <a:rPr lang="cs-CZ" sz="1600" dirty="0"/>
              <a:t>– </a:t>
            </a:r>
            <a:r>
              <a:rPr lang="cs-CZ" sz="1600" b="1" dirty="0" err="1" smtClean="0">
                <a:highlight>
                  <a:srgbClr val="FFEFD5"/>
                </a:highlight>
              </a:rPr>
              <a:t>nail</a:t>
            </a:r>
            <a:r>
              <a:rPr lang="cs-CZ" sz="1600" b="1" dirty="0" smtClean="0">
                <a:highlight>
                  <a:srgbClr val="FFEFD5"/>
                </a:highlight>
              </a:rPr>
              <a:t> </a:t>
            </a:r>
            <a:r>
              <a:rPr lang="cs-CZ" sz="1600" b="1" dirty="0" err="1" smtClean="0">
                <a:highlight>
                  <a:srgbClr val="FFEFD5"/>
                </a:highlight>
              </a:rPr>
              <a:t>field</a:t>
            </a:r>
            <a:endParaRPr lang="cs-CZ" sz="1200" b="1" dirty="0">
              <a:highlight>
                <a:srgbClr val="FFEFD5"/>
              </a:highlight>
            </a:endParaRPr>
          </a:p>
        </p:txBody>
      </p:sp>
      <p:sp>
        <p:nvSpPr>
          <p:cNvPr id="7" name="Zástupný symbol pro obsah 2">
            <a:extLst>
              <a:ext uri="{FF2B5EF4-FFF2-40B4-BE49-F238E27FC236}">
                <a16:creationId xmlns:a16="http://schemas.microsoft.com/office/drawing/2014/main" id="{080CD155-EC42-4193-8A84-62A913050F33}"/>
              </a:ext>
            </a:extLst>
          </p:cNvPr>
          <p:cNvSpPr txBox="1">
            <a:spLocks/>
          </p:cNvSpPr>
          <p:nvPr/>
        </p:nvSpPr>
        <p:spPr>
          <a:xfrm>
            <a:off x="1097280" y="2619681"/>
            <a:ext cx="4696938" cy="73595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b</a:t>
            </a:r>
            <a:r>
              <a:rPr lang="cs-CZ" sz="1600" dirty="0" err="1" smtClean="0"/>
              <a:t>oth</a:t>
            </a:r>
            <a:r>
              <a:rPr lang="cs-CZ" sz="1600" dirty="0" smtClean="0"/>
              <a:t> </a:t>
            </a:r>
            <a:r>
              <a:rPr lang="cs-CZ" sz="1600" dirty="0" err="1" smtClean="0"/>
              <a:t>sides</a:t>
            </a:r>
            <a:r>
              <a:rPr lang="cs-CZ" sz="1600" dirty="0" smtClean="0"/>
              <a:t> </a:t>
            </a:r>
            <a:r>
              <a:rPr lang="cs-CZ" sz="1600" dirty="0" err="1" smtClean="0"/>
              <a:t>from</a:t>
            </a:r>
            <a:r>
              <a:rPr lang="cs-CZ" sz="1600" dirty="0" smtClean="0"/>
              <a:t> </a:t>
            </a:r>
            <a:r>
              <a:rPr lang="cs-CZ" sz="1600" dirty="0" err="1" smtClean="0"/>
              <a:t>the</a:t>
            </a:r>
            <a:r>
              <a:rPr lang="cs-CZ" sz="1600" dirty="0" smtClean="0"/>
              <a:t> </a:t>
            </a:r>
            <a:r>
              <a:rPr lang="cs-CZ" sz="1600" dirty="0" err="1" smtClean="0"/>
              <a:t>nail</a:t>
            </a:r>
            <a:r>
              <a:rPr lang="cs-CZ" sz="1600" dirty="0" smtClean="0"/>
              <a:t> </a:t>
            </a:r>
            <a:r>
              <a:rPr lang="cs-CZ" sz="1600" dirty="0" err="1" smtClean="0"/>
              <a:t>field</a:t>
            </a:r>
            <a:r>
              <a:rPr lang="cs-CZ" sz="1600" dirty="0" smtClean="0"/>
              <a:t> </a:t>
            </a:r>
            <a:r>
              <a:rPr lang="cs-CZ" sz="1600" dirty="0"/>
              <a:t>– </a:t>
            </a:r>
            <a:r>
              <a:rPr lang="cs-CZ" sz="1600" b="1" dirty="0" err="1" smtClean="0"/>
              <a:t>lateral</a:t>
            </a:r>
            <a:r>
              <a:rPr lang="cs-CZ" sz="1600" b="1" dirty="0" smtClean="0"/>
              <a:t> </a:t>
            </a:r>
            <a:r>
              <a:rPr lang="cs-CZ" sz="1600" b="1" dirty="0" err="1" smtClean="0"/>
              <a:t>nail</a:t>
            </a:r>
            <a:r>
              <a:rPr lang="cs-CZ" sz="1600" b="1" dirty="0" smtClean="0"/>
              <a:t> </a:t>
            </a:r>
            <a:r>
              <a:rPr lang="cs-CZ" sz="1600" b="1" dirty="0" err="1" smtClean="0"/>
              <a:t>folds</a:t>
            </a:r>
            <a:r>
              <a:rPr lang="cs-CZ" sz="1600" dirty="0" smtClean="0"/>
              <a:t> </a:t>
            </a:r>
            <a:r>
              <a:rPr lang="cs-CZ" sz="1600" dirty="0"/>
              <a:t>– </a:t>
            </a:r>
            <a:r>
              <a:rPr lang="cs-CZ" sz="1600" b="1" dirty="0" err="1" smtClean="0"/>
              <a:t>overgrow</a:t>
            </a:r>
            <a:r>
              <a:rPr lang="cs-CZ" sz="1600" dirty="0" smtClean="0"/>
              <a:t> </a:t>
            </a:r>
            <a:r>
              <a:rPr lang="cs-CZ" sz="1600" dirty="0" err="1" smtClean="0"/>
              <a:t>nail</a:t>
            </a:r>
            <a:r>
              <a:rPr lang="cs-CZ" sz="1600" dirty="0" smtClean="0"/>
              <a:t> </a:t>
            </a:r>
            <a:r>
              <a:rPr lang="cs-CZ" sz="1600" dirty="0" err="1" smtClean="0"/>
              <a:t>field</a:t>
            </a:r>
            <a:r>
              <a:rPr lang="cs-CZ" sz="1600" dirty="0" smtClean="0"/>
              <a:t>, </a:t>
            </a:r>
            <a:r>
              <a:rPr lang="cs-CZ" sz="1600" dirty="0" err="1" smtClean="0"/>
              <a:t>connected</a:t>
            </a:r>
            <a:r>
              <a:rPr lang="cs-CZ" sz="1600" dirty="0" smtClean="0"/>
              <a:t> to </a:t>
            </a:r>
            <a:r>
              <a:rPr lang="cs-CZ" sz="1600" b="1" dirty="0" err="1" smtClean="0"/>
              <a:t>proximal</a:t>
            </a:r>
            <a:r>
              <a:rPr lang="cs-CZ" sz="1600" b="1" dirty="0" smtClean="0"/>
              <a:t> </a:t>
            </a:r>
            <a:r>
              <a:rPr lang="cs-CZ" sz="1600" b="1" dirty="0" err="1" smtClean="0"/>
              <a:t>nail</a:t>
            </a:r>
            <a:r>
              <a:rPr lang="cs-CZ" sz="1600" b="1" dirty="0" smtClean="0"/>
              <a:t> </a:t>
            </a:r>
            <a:r>
              <a:rPr lang="cs-CZ" sz="1600" b="1" dirty="0" err="1" smtClean="0"/>
              <a:t>fold</a:t>
            </a:r>
            <a:endParaRPr lang="cs-CZ" sz="1200" b="1" dirty="0"/>
          </a:p>
        </p:txBody>
      </p:sp>
      <p:sp>
        <p:nvSpPr>
          <p:cNvPr id="8" name="TextovéPole 7"/>
          <p:cNvSpPr txBox="1"/>
          <p:nvPr/>
        </p:nvSpPr>
        <p:spPr>
          <a:xfrm>
            <a:off x="7986956" y="5970083"/>
            <a:ext cx="2013358" cy="253916"/>
          </a:xfrm>
          <a:prstGeom prst="rect">
            <a:avLst/>
          </a:prstGeom>
          <a:noFill/>
        </p:spPr>
        <p:txBody>
          <a:bodyPr wrap="square" rtlCol="0">
            <a:spAutoFit/>
          </a:bodyPr>
          <a:lstStyle/>
          <a:p>
            <a:pPr algn="ctr"/>
            <a:r>
              <a:rPr lang="cs-CZ" sz="1050" dirty="0"/>
              <a:t>Cui et al. 2013. J </a:t>
            </a:r>
            <a:r>
              <a:rPr lang="cs-CZ" sz="1050" dirty="0" err="1"/>
              <a:t>Investig</a:t>
            </a:r>
            <a:r>
              <a:rPr lang="cs-CZ" sz="1050" dirty="0"/>
              <a:t> Derm</a:t>
            </a:r>
          </a:p>
        </p:txBody>
      </p:sp>
      <p:sp>
        <p:nvSpPr>
          <p:cNvPr id="18" name="TextovéPole 17"/>
          <p:cNvSpPr txBox="1"/>
          <p:nvPr/>
        </p:nvSpPr>
        <p:spPr>
          <a:xfrm>
            <a:off x="6907794" y="2154568"/>
            <a:ext cx="1412339" cy="246221"/>
          </a:xfrm>
          <a:prstGeom prst="rect">
            <a:avLst/>
          </a:prstGeom>
          <a:noFill/>
        </p:spPr>
        <p:txBody>
          <a:bodyPr wrap="square" rtlCol="0">
            <a:spAutoFit/>
          </a:bodyPr>
          <a:lstStyle/>
          <a:p>
            <a:pPr algn="ctr"/>
            <a:r>
              <a:rPr lang="cs-CZ" sz="1000" dirty="0" err="1"/>
              <a:t>p</a:t>
            </a:r>
            <a:r>
              <a:rPr lang="cs-CZ" sz="1000" dirty="0" err="1" smtClean="0"/>
              <a:t>roximal</a:t>
            </a:r>
            <a:r>
              <a:rPr lang="cs-CZ" sz="1000" dirty="0" smtClean="0"/>
              <a:t> </a:t>
            </a:r>
            <a:r>
              <a:rPr lang="cs-CZ" sz="1000" dirty="0" err="1" smtClean="0"/>
              <a:t>nail</a:t>
            </a:r>
            <a:r>
              <a:rPr lang="cs-CZ" sz="1000" dirty="0" smtClean="0"/>
              <a:t> </a:t>
            </a:r>
            <a:r>
              <a:rPr lang="cs-CZ" sz="1000" dirty="0" err="1" smtClean="0"/>
              <a:t>fold</a:t>
            </a:r>
            <a:endParaRPr lang="cs-CZ" sz="1000" dirty="0"/>
          </a:p>
        </p:txBody>
      </p:sp>
      <p:sp>
        <p:nvSpPr>
          <p:cNvPr id="23" name="TextovéPole 22"/>
          <p:cNvSpPr txBox="1"/>
          <p:nvPr/>
        </p:nvSpPr>
        <p:spPr>
          <a:xfrm>
            <a:off x="9377881" y="1763651"/>
            <a:ext cx="1412339" cy="246221"/>
          </a:xfrm>
          <a:prstGeom prst="rect">
            <a:avLst/>
          </a:prstGeom>
          <a:noFill/>
        </p:spPr>
        <p:txBody>
          <a:bodyPr wrap="square" rtlCol="0">
            <a:spAutoFit/>
          </a:bodyPr>
          <a:lstStyle/>
          <a:p>
            <a:pPr algn="ctr"/>
            <a:r>
              <a:rPr lang="cs-CZ" sz="1000" dirty="0" err="1"/>
              <a:t>l</a:t>
            </a:r>
            <a:r>
              <a:rPr lang="cs-CZ" sz="1000" dirty="0" err="1" smtClean="0"/>
              <a:t>ateral</a:t>
            </a:r>
            <a:r>
              <a:rPr lang="cs-CZ" sz="1000" dirty="0" smtClean="0"/>
              <a:t> </a:t>
            </a:r>
            <a:r>
              <a:rPr lang="cs-CZ" sz="1000" dirty="0" err="1" smtClean="0"/>
              <a:t>nail</a:t>
            </a:r>
            <a:r>
              <a:rPr lang="cs-CZ" sz="1000" dirty="0" smtClean="0"/>
              <a:t> </a:t>
            </a:r>
            <a:r>
              <a:rPr lang="cs-CZ" sz="1000" dirty="0" err="1" smtClean="0"/>
              <a:t>folds</a:t>
            </a:r>
            <a:endParaRPr lang="cs-CZ" sz="1000" dirty="0"/>
          </a:p>
        </p:txBody>
      </p:sp>
      <p:sp>
        <p:nvSpPr>
          <p:cNvPr id="31" name="Zástupný symbol pro obsah 2">
            <a:extLst>
              <a:ext uri="{FF2B5EF4-FFF2-40B4-BE49-F238E27FC236}">
                <a16:creationId xmlns:a16="http://schemas.microsoft.com/office/drawing/2014/main" id="{080CD155-EC42-4193-8A84-62A913050F33}"/>
              </a:ext>
            </a:extLst>
          </p:cNvPr>
          <p:cNvSpPr txBox="1">
            <a:spLocks/>
          </p:cNvSpPr>
          <p:nvPr/>
        </p:nvSpPr>
        <p:spPr>
          <a:xfrm>
            <a:off x="1097280" y="3610723"/>
            <a:ext cx="4696938" cy="54439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u</a:t>
            </a:r>
            <a:r>
              <a:rPr lang="cs-CZ" sz="1600" dirty="0" err="1" smtClean="0"/>
              <a:t>nder</a:t>
            </a:r>
            <a:r>
              <a:rPr lang="cs-CZ" sz="1600" dirty="0" smtClean="0"/>
              <a:t> </a:t>
            </a:r>
            <a:r>
              <a:rPr lang="cs-CZ" sz="1600" dirty="0" err="1" smtClean="0"/>
              <a:t>the</a:t>
            </a:r>
            <a:r>
              <a:rPr lang="cs-CZ" sz="1600" dirty="0" smtClean="0"/>
              <a:t> </a:t>
            </a:r>
            <a:r>
              <a:rPr lang="cs-CZ" sz="1600" dirty="0" err="1" smtClean="0"/>
              <a:t>proximal</a:t>
            </a:r>
            <a:r>
              <a:rPr lang="cs-CZ" sz="1600" dirty="0" smtClean="0"/>
              <a:t> </a:t>
            </a:r>
            <a:r>
              <a:rPr lang="cs-CZ" sz="1600" dirty="0" err="1" smtClean="0"/>
              <a:t>nail</a:t>
            </a:r>
            <a:r>
              <a:rPr lang="cs-CZ" sz="1600" dirty="0" smtClean="0"/>
              <a:t> </a:t>
            </a:r>
            <a:r>
              <a:rPr lang="cs-CZ" sz="1600" dirty="0" err="1" smtClean="0"/>
              <a:t>fold</a:t>
            </a:r>
            <a:r>
              <a:rPr lang="cs-CZ" sz="1600" dirty="0" smtClean="0"/>
              <a:t> </a:t>
            </a:r>
            <a:r>
              <a:rPr lang="cs-CZ" sz="1600" dirty="0"/>
              <a:t>– </a:t>
            </a:r>
            <a:r>
              <a:rPr lang="cs-CZ" sz="1600" dirty="0" err="1" smtClean="0"/>
              <a:t>formation</a:t>
            </a:r>
            <a:r>
              <a:rPr lang="cs-CZ" sz="1600" dirty="0" smtClean="0"/>
              <a:t> </a:t>
            </a:r>
            <a:r>
              <a:rPr lang="cs-CZ" sz="1600" dirty="0" err="1" smtClean="0"/>
              <a:t>of</a:t>
            </a:r>
            <a:r>
              <a:rPr lang="cs-CZ" sz="1600" dirty="0" smtClean="0"/>
              <a:t> </a:t>
            </a:r>
            <a:r>
              <a:rPr lang="cs-CZ" sz="1600" b="1" dirty="0" err="1" smtClean="0">
                <a:solidFill>
                  <a:srgbClr val="FF0000"/>
                </a:solidFill>
              </a:rPr>
              <a:t>nail</a:t>
            </a:r>
            <a:r>
              <a:rPr lang="cs-CZ" sz="1600" b="1" dirty="0" smtClean="0">
                <a:solidFill>
                  <a:srgbClr val="FF0000"/>
                </a:solidFill>
              </a:rPr>
              <a:t> matrix</a:t>
            </a:r>
            <a:r>
              <a:rPr lang="cs-CZ" sz="1600" dirty="0" smtClean="0"/>
              <a:t> </a:t>
            </a:r>
            <a:r>
              <a:rPr lang="cs-CZ" sz="1600" dirty="0"/>
              <a:t>– </a:t>
            </a:r>
            <a:r>
              <a:rPr lang="cs-CZ" sz="1600" dirty="0" err="1" smtClean="0"/>
              <a:t>production</a:t>
            </a:r>
            <a:r>
              <a:rPr lang="cs-CZ" sz="1600" dirty="0" smtClean="0"/>
              <a:t> </a:t>
            </a:r>
            <a:r>
              <a:rPr lang="cs-CZ" sz="1600" dirty="0" err="1" smtClean="0"/>
              <a:t>of</a:t>
            </a:r>
            <a:r>
              <a:rPr lang="cs-CZ" sz="1600" dirty="0" smtClean="0"/>
              <a:t> </a:t>
            </a:r>
            <a:r>
              <a:rPr lang="cs-CZ" sz="1600" dirty="0" err="1" smtClean="0"/>
              <a:t>nail-forming</a:t>
            </a:r>
            <a:r>
              <a:rPr lang="cs-CZ" sz="1600" dirty="0" smtClean="0"/>
              <a:t> </a:t>
            </a:r>
            <a:r>
              <a:rPr lang="cs-CZ" sz="1600" b="1" dirty="0" err="1" smtClean="0"/>
              <a:t>material</a:t>
            </a:r>
            <a:endParaRPr lang="cs-CZ" sz="1200" b="1" dirty="0"/>
          </a:p>
        </p:txBody>
      </p:sp>
      <p:sp>
        <p:nvSpPr>
          <p:cNvPr id="33" name="Zástupný symbol pro obsah 2">
            <a:extLst>
              <a:ext uri="{FF2B5EF4-FFF2-40B4-BE49-F238E27FC236}">
                <a16:creationId xmlns:a16="http://schemas.microsoft.com/office/drawing/2014/main" id="{080CD155-EC42-4193-8A84-62A913050F33}"/>
              </a:ext>
            </a:extLst>
          </p:cNvPr>
          <p:cNvSpPr txBox="1">
            <a:spLocks/>
          </p:cNvSpPr>
          <p:nvPr/>
        </p:nvSpPr>
        <p:spPr>
          <a:xfrm>
            <a:off x="1097279" y="4448413"/>
            <a:ext cx="4820681" cy="54439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n</a:t>
            </a:r>
            <a:r>
              <a:rPr lang="cs-CZ" sz="1600" dirty="0" err="1" smtClean="0"/>
              <a:t>ail</a:t>
            </a:r>
            <a:r>
              <a:rPr lang="cs-CZ" sz="1600" dirty="0" smtClean="0"/>
              <a:t> matrix </a:t>
            </a:r>
            <a:r>
              <a:rPr lang="cs-CZ" sz="1600" dirty="0" err="1" smtClean="0"/>
              <a:t>cells</a:t>
            </a:r>
            <a:r>
              <a:rPr lang="cs-CZ" sz="1600" dirty="0" smtClean="0"/>
              <a:t> are </a:t>
            </a:r>
            <a:r>
              <a:rPr lang="cs-CZ" sz="1600" b="1" dirty="0" err="1" smtClean="0"/>
              <a:t>keratinizing</a:t>
            </a:r>
            <a:r>
              <a:rPr lang="cs-CZ" sz="1600" dirty="0" smtClean="0"/>
              <a:t> </a:t>
            </a:r>
            <a:r>
              <a:rPr lang="cs-CZ" sz="1600" dirty="0"/>
              <a:t>– </a:t>
            </a:r>
            <a:r>
              <a:rPr lang="cs-CZ" sz="1600" dirty="0" err="1" smtClean="0"/>
              <a:t>formation</a:t>
            </a:r>
            <a:r>
              <a:rPr lang="cs-CZ" sz="1600" dirty="0" smtClean="0"/>
              <a:t> </a:t>
            </a:r>
            <a:r>
              <a:rPr lang="cs-CZ" sz="1600" dirty="0" err="1" smtClean="0"/>
              <a:t>of</a:t>
            </a:r>
            <a:r>
              <a:rPr lang="cs-CZ" sz="1600" dirty="0" smtClean="0"/>
              <a:t> </a:t>
            </a:r>
            <a:r>
              <a:rPr lang="cs-CZ" sz="1600" b="1" dirty="0" err="1" smtClean="0">
                <a:solidFill>
                  <a:srgbClr val="F34807"/>
                </a:solidFill>
              </a:rPr>
              <a:t>nail</a:t>
            </a:r>
            <a:r>
              <a:rPr lang="cs-CZ" sz="1600" b="1" dirty="0" smtClean="0">
                <a:solidFill>
                  <a:srgbClr val="F34807"/>
                </a:solidFill>
              </a:rPr>
              <a:t> plate</a:t>
            </a:r>
            <a:endParaRPr lang="cs-CZ" sz="1200" b="1" dirty="0">
              <a:solidFill>
                <a:srgbClr val="F34807"/>
              </a:solidFill>
            </a:endParaRPr>
          </a:p>
        </p:txBody>
      </p:sp>
      <p:sp>
        <p:nvSpPr>
          <p:cNvPr id="34" name="Zástupný symbol pro obsah 2">
            <a:extLst>
              <a:ext uri="{FF2B5EF4-FFF2-40B4-BE49-F238E27FC236}">
                <a16:creationId xmlns:a16="http://schemas.microsoft.com/office/drawing/2014/main" id="{080CD155-EC42-4193-8A84-62A913050F33}"/>
              </a:ext>
            </a:extLst>
          </p:cNvPr>
          <p:cNvSpPr txBox="1">
            <a:spLocks/>
          </p:cNvSpPr>
          <p:nvPr/>
        </p:nvSpPr>
        <p:spPr>
          <a:xfrm>
            <a:off x="1097280" y="5382895"/>
            <a:ext cx="4696938" cy="54439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n</a:t>
            </a:r>
            <a:r>
              <a:rPr lang="cs-CZ" sz="1600" dirty="0" err="1" smtClean="0"/>
              <a:t>ail</a:t>
            </a:r>
            <a:r>
              <a:rPr lang="cs-CZ" sz="1600" dirty="0" smtClean="0"/>
              <a:t> </a:t>
            </a:r>
            <a:r>
              <a:rPr lang="cs-CZ" sz="1600" dirty="0" smtClean="0"/>
              <a:t>plate </a:t>
            </a:r>
            <a:r>
              <a:rPr lang="cs-CZ" sz="1600" dirty="0" err="1" smtClean="0"/>
              <a:t>grows</a:t>
            </a:r>
            <a:r>
              <a:rPr lang="cs-CZ" sz="1600" dirty="0" smtClean="0"/>
              <a:t> </a:t>
            </a:r>
            <a:r>
              <a:rPr lang="cs-CZ" sz="1600" b="1" dirty="0" err="1" smtClean="0"/>
              <a:t>distally</a:t>
            </a:r>
            <a:r>
              <a:rPr lang="cs-CZ" sz="1600" dirty="0" smtClean="0"/>
              <a:t> </a:t>
            </a:r>
            <a:r>
              <a:rPr lang="cs-CZ" sz="1600" dirty="0" err="1" smtClean="0"/>
              <a:t>over</a:t>
            </a:r>
            <a:r>
              <a:rPr lang="cs-CZ" sz="1600" dirty="0" smtClean="0"/>
              <a:t> </a:t>
            </a:r>
            <a:r>
              <a:rPr lang="cs-CZ" sz="1600" dirty="0" err="1" smtClean="0"/>
              <a:t>the</a:t>
            </a:r>
            <a:r>
              <a:rPr lang="cs-CZ" sz="1600" dirty="0" smtClean="0"/>
              <a:t> </a:t>
            </a:r>
            <a:r>
              <a:rPr lang="cs-CZ" sz="1600" dirty="0" err="1" smtClean="0"/>
              <a:t>nail</a:t>
            </a:r>
            <a:r>
              <a:rPr lang="cs-CZ" sz="1600" dirty="0" smtClean="0"/>
              <a:t> </a:t>
            </a:r>
            <a:r>
              <a:rPr lang="cs-CZ" sz="1600" dirty="0" err="1" smtClean="0"/>
              <a:t>bed</a:t>
            </a:r>
            <a:r>
              <a:rPr lang="cs-CZ" sz="1600" dirty="0" smtClean="0"/>
              <a:t> </a:t>
            </a:r>
            <a:r>
              <a:rPr lang="cs-CZ" sz="1600" dirty="0" err="1" smtClean="0"/>
              <a:t>towards</a:t>
            </a:r>
            <a:r>
              <a:rPr lang="cs-CZ" sz="1600" dirty="0" smtClean="0"/>
              <a:t> </a:t>
            </a:r>
            <a:r>
              <a:rPr lang="cs-CZ" sz="1600" dirty="0" err="1" smtClean="0"/>
              <a:t>the</a:t>
            </a:r>
            <a:r>
              <a:rPr lang="cs-CZ" sz="1600" dirty="0" smtClean="0"/>
              <a:t> end </a:t>
            </a:r>
            <a:r>
              <a:rPr lang="cs-CZ" sz="1600" dirty="0" err="1" smtClean="0"/>
              <a:t>of</a:t>
            </a:r>
            <a:r>
              <a:rPr lang="cs-CZ" sz="1600" dirty="0" smtClean="0"/>
              <a:t> </a:t>
            </a:r>
            <a:r>
              <a:rPr lang="cs-CZ" sz="1600" dirty="0" err="1" smtClean="0"/>
              <a:t>finger</a:t>
            </a:r>
            <a:endParaRPr lang="cs-CZ" sz="1200" dirty="0"/>
          </a:p>
        </p:txBody>
      </p:sp>
      <p:pic>
        <p:nvPicPr>
          <p:cNvPr id="3" name="Obrázek 2"/>
          <p:cNvPicPr>
            <a:picLocks noChangeAspect="1"/>
          </p:cNvPicPr>
          <p:nvPr/>
        </p:nvPicPr>
        <p:blipFill rotWithShape="1">
          <a:blip r:embed="rId2">
            <a:extLst>
              <a:ext uri="{28A0092B-C50C-407E-A947-70E740481C1C}">
                <a14:useLocalDpi xmlns:a14="http://schemas.microsoft.com/office/drawing/2010/main" val="0"/>
              </a:ext>
            </a:extLst>
          </a:blip>
          <a:srcRect l="10081" t="4018" r="2615" b="61131"/>
          <a:stretch/>
        </p:blipFill>
        <p:spPr>
          <a:xfrm>
            <a:off x="5917961" y="3656262"/>
            <a:ext cx="6093263" cy="1526969"/>
          </a:xfrm>
          <a:prstGeom prst="rect">
            <a:avLst/>
          </a:prstGeom>
        </p:spPr>
      </p:pic>
      <p:grpSp>
        <p:nvGrpSpPr>
          <p:cNvPr id="15" name="Skupina 14">
            <a:extLst>
              <a:ext uri="{FF2B5EF4-FFF2-40B4-BE49-F238E27FC236}">
                <a16:creationId xmlns:a16="http://schemas.microsoft.com/office/drawing/2014/main" id="{FCE6462F-1B1B-4C93-99C1-8894D3E8AF62}"/>
              </a:ext>
            </a:extLst>
          </p:cNvPr>
          <p:cNvGrpSpPr/>
          <p:nvPr/>
        </p:nvGrpSpPr>
        <p:grpSpPr>
          <a:xfrm>
            <a:off x="6442775" y="1940123"/>
            <a:ext cx="3778587" cy="2451573"/>
            <a:chOff x="6442775" y="1940123"/>
            <a:chExt cx="3778587" cy="2451573"/>
          </a:xfrm>
        </p:grpSpPr>
        <p:pic>
          <p:nvPicPr>
            <p:cNvPr id="9" name="Obrázek 8"/>
            <p:cNvPicPr>
              <a:picLocks noChangeAspect="1"/>
            </p:cNvPicPr>
            <p:nvPr/>
          </p:nvPicPr>
          <p:blipFill rotWithShape="1">
            <a:blip r:embed="rId3">
              <a:extLst>
                <a:ext uri="{28A0092B-C50C-407E-A947-70E740481C1C}">
                  <a14:useLocalDpi xmlns:a14="http://schemas.microsoft.com/office/drawing/2010/main" val="0"/>
                </a:ext>
              </a:extLst>
            </a:blip>
            <a:srcRect l="25811" t="23347" r="37952"/>
            <a:stretch/>
          </p:blipFill>
          <p:spPr>
            <a:xfrm flipH="1">
              <a:off x="8374454" y="2009872"/>
              <a:ext cx="1846907" cy="1336313"/>
            </a:xfrm>
            <a:prstGeom prst="rect">
              <a:avLst/>
            </a:prstGeom>
          </p:spPr>
        </p:pic>
        <p:cxnSp>
          <p:nvCxnSpPr>
            <p:cNvPr id="22" name="Přímá spojnice se šipkou 21"/>
            <p:cNvCxnSpPr>
              <a:stCxn id="18" idx="3"/>
            </p:cNvCxnSpPr>
            <p:nvPr/>
          </p:nvCxnSpPr>
          <p:spPr>
            <a:xfrm>
              <a:off x="8320133" y="2277679"/>
              <a:ext cx="473086" cy="30989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Přímá spojnice se šipkou 25"/>
            <p:cNvCxnSpPr/>
            <p:nvPr/>
          </p:nvCxnSpPr>
          <p:spPr>
            <a:xfrm flipH="1">
              <a:off x="9234532" y="1942909"/>
              <a:ext cx="253495" cy="26574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Přímá spojnice se šipkou 27"/>
            <p:cNvCxnSpPr/>
            <p:nvPr/>
          </p:nvCxnSpPr>
          <p:spPr>
            <a:xfrm flipH="1">
              <a:off x="9122143" y="1940123"/>
              <a:ext cx="365884" cy="113307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Přímá spojnice 12"/>
            <p:cNvCxnSpPr>
              <a:cxnSpLocks/>
            </p:cNvCxnSpPr>
            <p:nvPr/>
          </p:nvCxnSpPr>
          <p:spPr>
            <a:xfrm flipV="1">
              <a:off x="6442775" y="3355639"/>
              <a:ext cx="1931678" cy="99098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Přímá spojnice 13"/>
            <p:cNvCxnSpPr>
              <a:cxnSpLocks/>
            </p:cNvCxnSpPr>
            <p:nvPr/>
          </p:nvCxnSpPr>
          <p:spPr>
            <a:xfrm flipV="1">
              <a:off x="6757208" y="3346186"/>
              <a:ext cx="3464154" cy="104551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5861004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smtClean="0"/>
              <a:t>Developmental</a:t>
            </a:r>
            <a:r>
              <a:rPr lang="cs-CZ" dirty="0" smtClean="0"/>
              <a:t> </a:t>
            </a:r>
            <a:r>
              <a:rPr lang="cs-CZ" dirty="0" err="1" smtClean="0"/>
              <a:t>defects</a:t>
            </a:r>
            <a:r>
              <a:rPr lang="cs-CZ" dirty="0" smtClean="0"/>
              <a:t> </a:t>
            </a:r>
            <a:r>
              <a:rPr lang="cs-CZ" dirty="0" err="1" smtClean="0"/>
              <a:t>of</a:t>
            </a:r>
            <a:r>
              <a:rPr lang="cs-CZ" dirty="0" smtClean="0"/>
              <a:t> </a:t>
            </a:r>
            <a:r>
              <a:rPr lang="cs-CZ" dirty="0" err="1" smtClean="0"/>
              <a:t>fingernail</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86</a:t>
            </a:fld>
            <a:endParaRPr lang="cs-CZ"/>
          </a:p>
        </p:txBody>
      </p:sp>
      <p:sp>
        <p:nvSpPr>
          <p:cNvPr id="6" name="Zástupný symbol pro obsah 2">
            <a:extLst>
              <a:ext uri="{FF2B5EF4-FFF2-40B4-BE49-F238E27FC236}">
                <a16:creationId xmlns:a16="http://schemas.microsoft.com/office/drawing/2014/main" id="{080CD155-EC42-4193-8A84-62A913050F33}"/>
              </a:ext>
            </a:extLst>
          </p:cNvPr>
          <p:cNvSpPr txBox="1">
            <a:spLocks/>
          </p:cNvSpPr>
          <p:nvPr/>
        </p:nvSpPr>
        <p:spPr>
          <a:xfrm>
            <a:off x="1097280" y="1946970"/>
            <a:ext cx="4822804" cy="92297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smtClean="0"/>
              <a:t>Congenital</a:t>
            </a:r>
            <a:r>
              <a:rPr lang="cs-CZ" sz="1600" b="1" dirty="0" smtClean="0"/>
              <a:t> </a:t>
            </a:r>
            <a:r>
              <a:rPr lang="cs-CZ" sz="1600" b="1" dirty="0" err="1" smtClean="0"/>
              <a:t>anonychia</a:t>
            </a:r>
            <a:endParaRPr lang="cs-CZ" sz="1600" b="1" dirty="0"/>
          </a:p>
          <a:p>
            <a:pPr lvl="1">
              <a:buSzPct val="50000"/>
              <a:buFont typeface="Courier New" panose="02070309020205020404" pitchFamily="49" charset="0"/>
              <a:buChar char="o"/>
            </a:pPr>
            <a:r>
              <a:rPr lang="cs-CZ" sz="1200" dirty="0" err="1"/>
              <a:t>p</a:t>
            </a:r>
            <a:r>
              <a:rPr lang="cs-CZ" sz="1200" dirty="0" err="1" smtClean="0"/>
              <a:t>artial</a:t>
            </a:r>
            <a:r>
              <a:rPr lang="cs-CZ" sz="1200" dirty="0" smtClean="0"/>
              <a:t> </a:t>
            </a:r>
            <a:r>
              <a:rPr lang="cs-CZ" sz="1200" dirty="0" err="1" smtClean="0"/>
              <a:t>or</a:t>
            </a:r>
            <a:r>
              <a:rPr lang="cs-CZ" sz="1200" dirty="0" smtClean="0"/>
              <a:t> </a:t>
            </a:r>
            <a:r>
              <a:rPr lang="cs-CZ" sz="1200" dirty="0" err="1" smtClean="0"/>
              <a:t>total</a:t>
            </a:r>
            <a:r>
              <a:rPr lang="cs-CZ" sz="1200" dirty="0" smtClean="0"/>
              <a:t> absence </a:t>
            </a:r>
            <a:r>
              <a:rPr lang="cs-CZ" sz="1200" dirty="0" err="1" smtClean="0"/>
              <a:t>of</a:t>
            </a:r>
            <a:r>
              <a:rPr lang="cs-CZ" sz="1200" dirty="0" smtClean="0"/>
              <a:t> </a:t>
            </a:r>
            <a:r>
              <a:rPr lang="cs-CZ" sz="1200" dirty="0" err="1" smtClean="0"/>
              <a:t>fingernails</a:t>
            </a:r>
            <a:r>
              <a:rPr lang="cs-CZ" sz="1200" dirty="0" smtClean="0"/>
              <a:t> on </a:t>
            </a:r>
            <a:r>
              <a:rPr lang="cs-CZ" sz="1200" dirty="0" err="1" smtClean="0"/>
              <a:t>feet</a:t>
            </a:r>
            <a:r>
              <a:rPr lang="cs-CZ" sz="1200" dirty="0" smtClean="0"/>
              <a:t> and/</a:t>
            </a:r>
            <a:r>
              <a:rPr lang="cs-CZ" sz="1200" dirty="0" err="1" smtClean="0"/>
              <a:t>or</a:t>
            </a:r>
            <a:r>
              <a:rPr lang="cs-CZ" sz="1200" dirty="0" smtClean="0"/>
              <a:t> </a:t>
            </a:r>
            <a:r>
              <a:rPr lang="cs-CZ" sz="1200" dirty="0" err="1" smtClean="0"/>
              <a:t>hands</a:t>
            </a:r>
            <a:endParaRPr lang="cs-CZ" sz="1200" dirty="0"/>
          </a:p>
          <a:p>
            <a:pPr lvl="1">
              <a:buSzPct val="50000"/>
              <a:buFont typeface="Courier New" panose="02070309020205020404" pitchFamily="49" charset="0"/>
              <a:buChar char="o"/>
            </a:pPr>
            <a:r>
              <a:rPr lang="cs-CZ" sz="1200" dirty="0" err="1"/>
              <a:t>c</a:t>
            </a:r>
            <a:r>
              <a:rPr lang="cs-CZ" sz="1200" dirty="0" err="1" smtClean="0"/>
              <a:t>aused</a:t>
            </a:r>
            <a:r>
              <a:rPr lang="cs-CZ" sz="1200" dirty="0" smtClean="0"/>
              <a:t> by </a:t>
            </a:r>
            <a:r>
              <a:rPr lang="cs-CZ" sz="1200" dirty="0" err="1" smtClean="0"/>
              <a:t>defects</a:t>
            </a:r>
            <a:r>
              <a:rPr lang="cs-CZ" sz="1200" dirty="0" smtClean="0"/>
              <a:t> in </a:t>
            </a:r>
            <a:r>
              <a:rPr lang="cs-CZ" sz="1200" dirty="0" err="1" smtClean="0"/>
              <a:t>nail</a:t>
            </a:r>
            <a:r>
              <a:rPr lang="cs-CZ" sz="1200" dirty="0" smtClean="0"/>
              <a:t> matrix </a:t>
            </a:r>
            <a:r>
              <a:rPr lang="cs-CZ" sz="1200" dirty="0" err="1" smtClean="0"/>
              <a:t>formation</a:t>
            </a:r>
            <a:r>
              <a:rPr lang="cs-CZ" sz="1200" dirty="0" smtClean="0"/>
              <a:t> </a:t>
            </a:r>
            <a:r>
              <a:rPr lang="cs-CZ" sz="1200" dirty="0" err="1" smtClean="0"/>
              <a:t>or</a:t>
            </a:r>
            <a:r>
              <a:rPr lang="cs-CZ" sz="1200" dirty="0" smtClean="0"/>
              <a:t> </a:t>
            </a:r>
            <a:r>
              <a:rPr lang="cs-CZ" sz="1200" dirty="0" err="1" smtClean="0"/>
              <a:t>inability</a:t>
            </a:r>
            <a:r>
              <a:rPr lang="cs-CZ" sz="1200" dirty="0" smtClean="0"/>
              <a:t> to </a:t>
            </a:r>
            <a:r>
              <a:rPr lang="cs-CZ" sz="1200" dirty="0" err="1" smtClean="0"/>
              <a:t>produce</a:t>
            </a:r>
            <a:r>
              <a:rPr lang="cs-CZ" sz="1200" dirty="0" smtClean="0"/>
              <a:t> </a:t>
            </a:r>
            <a:r>
              <a:rPr lang="cs-CZ" sz="1200" dirty="0" err="1" smtClean="0"/>
              <a:t>material</a:t>
            </a:r>
            <a:r>
              <a:rPr lang="cs-CZ" sz="1200" dirty="0" smtClean="0"/>
              <a:t> </a:t>
            </a:r>
            <a:r>
              <a:rPr lang="cs-CZ" sz="1200" dirty="0" err="1" smtClean="0"/>
              <a:t>for</a:t>
            </a:r>
            <a:r>
              <a:rPr lang="cs-CZ" sz="1200" dirty="0" smtClean="0"/>
              <a:t> </a:t>
            </a:r>
            <a:r>
              <a:rPr lang="cs-CZ" sz="1200" dirty="0" err="1" smtClean="0"/>
              <a:t>nail</a:t>
            </a:r>
            <a:r>
              <a:rPr lang="cs-CZ" sz="1200" dirty="0" smtClean="0"/>
              <a:t> </a:t>
            </a:r>
            <a:r>
              <a:rPr lang="cs-CZ" sz="1200" dirty="0" err="1" smtClean="0"/>
              <a:t>formation</a:t>
            </a:r>
            <a:endParaRPr lang="cs-CZ" sz="1200" dirty="0"/>
          </a:p>
        </p:txBody>
      </p:sp>
      <p:sp>
        <p:nvSpPr>
          <p:cNvPr id="8" name="TextovéPole 7"/>
          <p:cNvSpPr txBox="1"/>
          <p:nvPr/>
        </p:nvSpPr>
        <p:spPr>
          <a:xfrm>
            <a:off x="6306618" y="5756167"/>
            <a:ext cx="2013358" cy="253916"/>
          </a:xfrm>
          <a:prstGeom prst="rect">
            <a:avLst/>
          </a:prstGeom>
          <a:noFill/>
        </p:spPr>
        <p:txBody>
          <a:bodyPr wrap="square" rtlCol="0">
            <a:spAutoFit/>
          </a:bodyPr>
          <a:lstStyle/>
          <a:p>
            <a:pPr algn="ctr"/>
            <a:r>
              <a:rPr lang="cs-CZ" sz="1050" dirty="0" err="1"/>
              <a:t>Khan</a:t>
            </a:r>
            <a:r>
              <a:rPr lang="cs-CZ" sz="1050" dirty="0"/>
              <a:t> et al. 2015. Br J </a:t>
            </a:r>
            <a:r>
              <a:rPr lang="cs-CZ" sz="1050" dirty="0" err="1"/>
              <a:t>Dermatol</a:t>
            </a:r>
            <a:endParaRPr lang="cs-CZ" sz="1050" dirty="0"/>
          </a:p>
        </p:txBody>
      </p:sp>
      <p:pic>
        <p:nvPicPr>
          <p:cNvPr id="9" name="Obrázek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0954" y="2668850"/>
            <a:ext cx="2802803" cy="1948417"/>
          </a:xfrm>
          <a:prstGeom prst="rect">
            <a:avLst/>
          </a:prstGeom>
        </p:spPr>
      </p:pic>
      <p:sp>
        <p:nvSpPr>
          <p:cNvPr id="10" name="TextovéPole 9"/>
          <p:cNvSpPr txBox="1"/>
          <p:nvPr/>
        </p:nvSpPr>
        <p:spPr>
          <a:xfrm>
            <a:off x="9267189" y="5073280"/>
            <a:ext cx="2170332" cy="253916"/>
          </a:xfrm>
          <a:prstGeom prst="rect">
            <a:avLst/>
          </a:prstGeom>
          <a:noFill/>
        </p:spPr>
        <p:txBody>
          <a:bodyPr wrap="square" rtlCol="0">
            <a:spAutoFit/>
          </a:bodyPr>
          <a:lstStyle/>
          <a:p>
            <a:pPr algn="ctr"/>
            <a:r>
              <a:rPr lang="cs-CZ" sz="1050" dirty="0" err="1"/>
              <a:t>Etensel</a:t>
            </a:r>
            <a:r>
              <a:rPr lang="cs-CZ" sz="1050" dirty="0"/>
              <a:t> et al. 2002. Eur J Plast </a:t>
            </a:r>
            <a:r>
              <a:rPr lang="cs-CZ" sz="1050" dirty="0" err="1"/>
              <a:t>Surg</a:t>
            </a:r>
            <a:endParaRPr lang="cs-CZ" sz="1050" dirty="0"/>
          </a:p>
        </p:txBody>
      </p:sp>
      <p:pic>
        <p:nvPicPr>
          <p:cNvPr id="11" name="Obráze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0084" y="2035459"/>
            <a:ext cx="2710588" cy="3663530"/>
          </a:xfrm>
          <a:prstGeom prst="rect">
            <a:avLst/>
          </a:prstGeom>
        </p:spPr>
      </p:pic>
    </p:spTree>
    <p:extLst>
      <p:ext uri="{BB962C8B-B14F-4D97-AF65-F5344CB8AC3E}">
        <p14:creationId xmlns:p14="http://schemas.microsoft.com/office/powerpoint/2010/main" val="287602791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7E0229-35DD-4450-BE22-0B12BD0D37F2}"/>
              </a:ext>
            </a:extLst>
          </p:cNvPr>
          <p:cNvSpPr>
            <a:spLocks noGrp="1"/>
          </p:cNvSpPr>
          <p:nvPr>
            <p:ph type="title"/>
          </p:nvPr>
        </p:nvSpPr>
        <p:spPr/>
        <p:txBody>
          <a:bodyPr>
            <a:normAutofit fontScale="90000"/>
          </a:bodyPr>
          <a:lstStyle/>
          <a:p>
            <a:r>
              <a:rPr lang="cs-CZ" dirty="0" err="1" smtClean="0"/>
              <a:t>Origin</a:t>
            </a:r>
            <a:r>
              <a:rPr lang="cs-CZ" dirty="0" smtClean="0"/>
              <a:t> and </a:t>
            </a:r>
            <a:r>
              <a:rPr lang="cs-CZ" dirty="0" err="1" smtClean="0"/>
              <a:t>development</a:t>
            </a:r>
            <a:r>
              <a:rPr lang="cs-CZ" dirty="0" smtClean="0"/>
              <a:t> </a:t>
            </a:r>
            <a:r>
              <a:rPr lang="cs-CZ" dirty="0" err="1" smtClean="0"/>
              <a:t>of</a:t>
            </a:r>
            <a:r>
              <a:rPr lang="cs-CZ" dirty="0" smtClean="0"/>
              <a:t> </a:t>
            </a:r>
            <a:r>
              <a:rPr lang="cs-CZ" dirty="0" err="1" smtClean="0"/>
              <a:t>scales</a:t>
            </a:r>
            <a:r>
              <a:rPr lang="cs-CZ" dirty="0" smtClean="0"/>
              <a:t> in bony </a:t>
            </a:r>
            <a:r>
              <a:rPr lang="cs-CZ" dirty="0" err="1" smtClean="0"/>
              <a:t>fish</a:t>
            </a:r>
            <a:endParaRPr lang="en-US" dirty="0"/>
          </a:p>
        </p:txBody>
      </p:sp>
      <p:sp>
        <p:nvSpPr>
          <p:cNvPr id="5" name="Zástupný symbol pro číslo snímku 4">
            <a:extLst>
              <a:ext uri="{FF2B5EF4-FFF2-40B4-BE49-F238E27FC236}">
                <a16:creationId xmlns:a16="http://schemas.microsoft.com/office/drawing/2014/main" id="{5A919F50-96C0-49B4-9E70-CF5F6F1DFC81}"/>
              </a:ext>
            </a:extLst>
          </p:cNvPr>
          <p:cNvSpPr>
            <a:spLocks noGrp="1"/>
          </p:cNvSpPr>
          <p:nvPr>
            <p:ph type="sldNum" sz="quarter" idx="12"/>
          </p:nvPr>
        </p:nvSpPr>
        <p:spPr/>
        <p:txBody>
          <a:bodyPr/>
          <a:lstStyle/>
          <a:p>
            <a:fld id="{452BC3EA-E2EC-40AA-BF67-C4C476FA0C99}" type="slidenum">
              <a:rPr lang="cs-CZ" smtClean="0"/>
              <a:t>87</a:t>
            </a:fld>
            <a:endParaRPr lang="cs-CZ"/>
          </a:p>
        </p:txBody>
      </p:sp>
      <p:sp>
        <p:nvSpPr>
          <p:cNvPr id="7" name="TextovéPole 6"/>
          <p:cNvSpPr txBox="1"/>
          <p:nvPr/>
        </p:nvSpPr>
        <p:spPr>
          <a:xfrm>
            <a:off x="8266373" y="6035854"/>
            <a:ext cx="2552517" cy="253916"/>
          </a:xfrm>
          <a:prstGeom prst="rect">
            <a:avLst/>
          </a:prstGeom>
          <a:noFill/>
        </p:spPr>
        <p:txBody>
          <a:bodyPr wrap="square" rtlCol="0">
            <a:spAutoFit/>
          </a:bodyPr>
          <a:lstStyle/>
          <a:p>
            <a:pPr algn="ctr"/>
            <a:r>
              <a:rPr lang="cs-CZ" sz="1050" dirty="0"/>
              <a:t>Sire and </a:t>
            </a:r>
            <a:r>
              <a:rPr lang="cs-CZ" sz="1050" dirty="0" err="1"/>
              <a:t>Akimenko</a:t>
            </a:r>
            <a:r>
              <a:rPr lang="cs-CZ" sz="1050" dirty="0"/>
              <a:t>, 2004. In J </a:t>
            </a:r>
            <a:r>
              <a:rPr lang="cs-CZ" sz="1050" dirty="0" err="1"/>
              <a:t>Dev</a:t>
            </a:r>
            <a:r>
              <a:rPr lang="cs-CZ" sz="1050" dirty="0"/>
              <a:t> </a:t>
            </a:r>
            <a:r>
              <a:rPr lang="cs-CZ" sz="1050" dirty="0" err="1"/>
              <a:t>Biol</a:t>
            </a:r>
            <a:endParaRPr lang="cs-CZ" sz="1050" dirty="0"/>
          </a:p>
        </p:txBody>
      </p:sp>
      <p:sp>
        <p:nvSpPr>
          <p:cNvPr id="13" name="Zástupný symbol pro obsah 2">
            <a:extLst>
              <a:ext uri="{FF2B5EF4-FFF2-40B4-BE49-F238E27FC236}">
                <a16:creationId xmlns:a16="http://schemas.microsoft.com/office/drawing/2014/main" id="{080CD155-EC42-4193-8A84-62A913050F33}"/>
              </a:ext>
            </a:extLst>
          </p:cNvPr>
          <p:cNvSpPr txBox="1">
            <a:spLocks/>
          </p:cNvSpPr>
          <p:nvPr/>
        </p:nvSpPr>
        <p:spPr>
          <a:xfrm>
            <a:off x="608387" y="2396364"/>
            <a:ext cx="4705997" cy="56394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smtClean="0"/>
              <a:t>leptoid</a:t>
            </a:r>
            <a:r>
              <a:rPr lang="cs-CZ" sz="1600" b="1" dirty="0" smtClean="0"/>
              <a:t>/</a:t>
            </a:r>
            <a:r>
              <a:rPr lang="cs-CZ" sz="1600" b="1" dirty="0" err="1" smtClean="0"/>
              <a:t>elasmoid</a:t>
            </a:r>
            <a:r>
              <a:rPr lang="cs-CZ" sz="1600" b="1" dirty="0" smtClean="0"/>
              <a:t> </a:t>
            </a:r>
            <a:r>
              <a:rPr lang="cs-CZ" sz="1600" b="1" dirty="0" err="1" smtClean="0"/>
              <a:t>scales</a:t>
            </a:r>
            <a:r>
              <a:rPr lang="cs-CZ" sz="1600" b="1" dirty="0" smtClean="0"/>
              <a:t> </a:t>
            </a:r>
            <a:r>
              <a:rPr lang="cs-CZ" sz="1600" dirty="0"/>
              <a:t>– </a:t>
            </a:r>
            <a:r>
              <a:rPr lang="cs-CZ" sz="1600" dirty="0" err="1" smtClean="0"/>
              <a:t>concentrically</a:t>
            </a:r>
            <a:r>
              <a:rPr lang="cs-CZ" sz="1600" dirty="0" smtClean="0"/>
              <a:t> </a:t>
            </a:r>
            <a:r>
              <a:rPr lang="cs-CZ" sz="1600" dirty="0" err="1" smtClean="0"/>
              <a:t>shaped</a:t>
            </a:r>
            <a:r>
              <a:rPr lang="cs-CZ" sz="1600" dirty="0" smtClean="0"/>
              <a:t> </a:t>
            </a:r>
            <a:r>
              <a:rPr lang="cs-CZ" sz="1600" dirty="0" err="1" smtClean="0"/>
              <a:t>scales</a:t>
            </a:r>
            <a:r>
              <a:rPr lang="cs-CZ" sz="1600" dirty="0" smtClean="0"/>
              <a:t> </a:t>
            </a:r>
            <a:r>
              <a:rPr lang="cs-CZ" sz="1600" dirty="0" err="1" smtClean="0"/>
              <a:t>formed</a:t>
            </a:r>
            <a:r>
              <a:rPr lang="cs-CZ" sz="1600" dirty="0" smtClean="0"/>
              <a:t> </a:t>
            </a:r>
            <a:r>
              <a:rPr lang="cs-CZ" sz="1600" dirty="0" err="1" smtClean="0"/>
              <a:t>of</a:t>
            </a:r>
            <a:r>
              <a:rPr lang="cs-CZ" sz="1600" dirty="0" smtClean="0"/>
              <a:t> 4 </a:t>
            </a:r>
            <a:r>
              <a:rPr lang="cs-CZ" sz="1600" dirty="0" err="1" smtClean="0"/>
              <a:t>layers</a:t>
            </a:r>
            <a:r>
              <a:rPr lang="cs-CZ" sz="1600" dirty="0" smtClean="0"/>
              <a:t>:</a:t>
            </a:r>
            <a:endParaRPr lang="cs-CZ" sz="1200" b="1" dirty="0"/>
          </a:p>
        </p:txBody>
      </p:sp>
      <p:pic>
        <p:nvPicPr>
          <p:cNvPr id="14" name="Obrázek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2528" y="2493518"/>
            <a:ext cx="6573167" cy="3372321"/>
          </a:xfrm>
          <a:prstGeom prst="rect">
            <a:avLst/>
          </a:prstGeom>
        </p:spPr>
      </p:pic>
      <p:sp>
        <p:nvSpPr>
          <p:cNvPr id="15" name="Zástupný symbol pro obsah 2">
            <a:extLst>
              <a:ext uri="{FF2B5EF4-FFF2-40B4-BE49-F238E27FC236}">
                <a16:creationId xmlns:a16="http://schemas.microsoft.com/office/drawing/2014/main" id="{080CD155-EC42-4193-8A84-62A913050F33}"/>
              </a:ext>
            </a:extLst>
          </p:cNvPr>
          <p:cNvSpPr txBox="1">
            <a:spLocks/>
          </p:cNvSpPr>
          <p:nvPr/>
        </p:nvSpPr>
        <p:spPr>
          <a:xfrm>
            <a:off x="608387" y="5560048"/>
            <a:ext cx="4017934" cy="49935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s</a:t>
            </a:r>
            <a:r>
              <a:rPr lang="cs-CZ" sz="1600" dirty="0" err="1" smtClean="0"/>
              <a:t>urface</a:t>
            </a:r>
            <a:r>
              <a:rPr lang="cs-CZ" sz="1600" dirty="0" smtClean="0"/>
              <a:t> </a:t>
            </a:r>
            <a:r>
              <a:rPr lang="cs-CZ" sz="1600" dirty="0" err="1" smtClean="0"/>
              <a:t>layer</a:t>
            </a:r>
            <a:r>
              <a:rPr lang="cs-CZ" sz="1600" dirty="0" smtClean="0"/>
              <a:t> </a:t>
            </a:r>
            <a:r>
              <a:rPr lang="cs-CZ" sz="1600" dirty="0"/>
              <a:t>– </a:t>
            </a:r>
            <a:r>
              <a:rPr lang="cs-CZ" sz="1600" dirty="0" err="1" smtClean="0"/>
              <a:t>formed</a:t>
            </a:r>
            <a:r>
              <a:rPr lang="cs-CZ" sz="1600" dirty="0" smtClean="0"/>
              <a:t> </a:t>
            </a:r>
            <a:r>
              <a:rPr lang="cs-CZ" sz="1600" dirty="0" err="1" smtClean="0"/>
              <a:t>of</a:t>
            </a:r>
            <a:r>
              <a:rPr lang="cs-CZ" sz="1600" dirty="0" smtClean="0"/>
              <a:t> </a:t>
            </a:r>
            <a:r>
              <a:rPr lang="cs-CZ" sz="1600" b="1" dirty="0" smtClean="0">
                <a:solidFill>
                  <a:schemeClr val="tx1"/>
                </a:solidFill>
              </a:rPr>
              <a:t>epidermis</a:t>
            </a:r>
            <a:r>
              <a:rPr lang="cs-CZ" sz="1600" dirty="0" smtClean="0">
                <a:solidFill>
                  <a:schemeClr val="tx1"/>
                </a:solidFill>
              </a:rPr>
              <a:t>, </a:t>
            </a:r>
            <a:r>
              <a:rPr lang="cs-CZ" sz="1600" dirty="0" err="1" smtClean="0">
                <a:solidFill>
                  <a:schemeClr val="tx1"/>
                </a:solidFill>
              </a:rPr>
              <a:t>almost</a:t>
            </a:r>
            <a:r>
              <a:rPr lang="cs-CZ" sz="1600" dirty="0" smtClean="0">
                <a:solidFill>
                  <a:schemeClr val="tx1"/>
                </a:solidFill>
              </a:rPr>
              <a:t> </a:t>
            </a:r>
            <a:r>
              <a:rPr lang="cs-CZ" sz="1600" dirty="0" err="1" smtClean="0">
                <a:solidFill>
                  <a:schemeClr val="tx1"/>
                </a:solidFill>
              </a:rPr>
              <a:t>the</a:t>
            </a:r>
            <a:r>
              <a:rPr lang="cs-CZ" sz="1600" dirty="0" smtClean="0">
                <a:solidFill>
                  <a:schemeClr val="tx1"/>
                </a:solidFill>
              </a:rPr>
              <a:t> </a:t>
            </a:r>
            <a:r>
              <a:rPr lang="cs-CZ" sz="1600" dirty="0" err="1" smtClean="0">
                <a:solidFill>
                  <a:schemeClr val="tx1"/>
                </a:solidFill>
              </a:rPr>
              <a:t>whole</a:t>
            </a:r>
            <a:r>
              <a:rPr lang="cs-CZ" sz="1600" dirty="0" smtClean="0">
                <a:solidFill>
                  <a:schemeClr val="tx1"/>
                </a:solidFill>
              </a:rPr>
              <a:t> </a:t>
            </a:r>
            <a:r>
              <a:rPr lang="cs-CZ" sz="1600" dirty="0" err="1" smtClean="0">
                <a:solidFill>
                  <a:schemeClr val="tx1"/>
                </a:solidFill>
              </a:rPr>
              <a:t>surface</a:t>
            </a:r>
            <a:endParaRPr lang="cs-CZ" sz="1600" dirty="0"/>
          </a:p>
        </p:txBody>
      </p:sp>
      <p:sp>
        <p:nvSpPr>
          <p:cNvPr id="16" name="Zástupný symbol pro obsah 2">
            <a:extLst>
              <a:ext uri="{FF2B5EF4-FFF2-40B4-BE49-F238E27FC236}">
                <a16:creationId xmlns:a16="http://schemas.microsoft.com/office/drawing/2014/main" id="{080CD155-EC42-4193-8A84-62A913050F33}"/>
              </a:ext>
            </a:extLst>
          </p:cNvPr>
          <p:cNvSpPr txBox="1">
            <a:spLocks/>
          </p:cNvSpPr>
          <p:nvPr/>
        </p:nvSpPr>
        <p:spPr>
          <a:xfrm>
            <a:off x="608386" y="1877840"/>
            <a:ext cx="6753947" cy="37429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smtClean="0"/>
              <a:t>zebrafish</a:t>
            </a:r>
            <a:r>
              <a:rPr lang="cs-CZ" sz="1600" dirty="0" smtClean="0"/>
              <a:t> </a:t>
            </a:r>
            <a:r>
              <a:rPr lang="cs-CZ" sz="1600" dirty="0"/>
              <a:t>(</a:t>
            </a:r>
            <a:r>
              <a:rPr lang="cs-CZ" sz="1600" i="1" dirty="0" err="1"/>
              <a:t>Danio</a:t>
            </a:r>
            <a:r>
              <a:rPr lang="cs-CZ" sz="1600" i="1" dirty="0"/>
              <a:t> </a:t>
            </a:r>
            <a:r>
              <a:rPr lang="cs-CZ" sz="1600" i="1" dirty="0" err="1"/>
              <a:t>rerio</a:t>
            </a:r>
            <a:r>
              <a:rPr lang="cs-CZ" sz="1600" dirty="0"/>
              <a:t>) – </a:t>
            </a:r>
            <a:r>
              <a:rPr lang="cs-CZ" sz="1600" dirty="0" err="1" smtClean="0"/>
              <a:t>formation</a:t>
            </a:r>
            <a:r>
              <a:rPr lang="cs-CZ" sz="1600" dirty="0" smtClean="0"/>
              <a:t> </a:t>
            </a:r>
            <a:r>
              <a:rPr lang="cs-CZ" sz="1600" dirty="0" err="1" smtClean="0"/>
              <a:t>of</a:t>
            </a:r>
            <a:r>
              <a:rPr lang="cs-CZ" sz="1600" dirty="0" smtClean="0"/>
              <a:t> </a:t>
            </a:r>
            <a:r>
              <a:rPr lang="cs-CZ" sz="1600" dirty="0" err="1" smtClean="0"/>
              <a:t>leptoid</a:t>
            </a:r>
            <a:r>
              <a:rPr lang="cs-CZ" sz="1600" dirty="0" smtClean="0"/>
              <a:t> </a:t>
            </a:r>
            <a:r>
              <a:rPr lang="cs-CZ" sz="1600" dirty="0" err="1" smtClean="0"/>
              <a:t>scales</a:t>
            </a:r>
            <a:r>
              <a:rPr lang="cs-CZ" sz="1600" dirty="0" smtClean="0"/>
              <a:t> </a:t>
            </a:r>
            <a:r>
              <a:rPr lang="cs-CZ" sz="1600" dirty="0"/>
              <a:t>– </a:t>
            </a:r>
            <a:r>
              <a:rPr lang="cs-CZ" sz="1600" dirty="0" err="1" smtClean="0"/>
              <a:t>the</a:t>
            </a:r>
            <a:r>
              <a:rPr lang="cs-CZ" sz="1600" dirty="0" smtClean="0"/>
              <a:t> most </a:t>
            </a:r>
            <a:r>
              <a:rPr lang="cs-CZ" sz="1600" dirty="0" err="1" smtClean="0"/>
              <a:t>often</a:t>
            </a:r>
            <a:r>
              <a:rPr lang="cs-CZ" sz="1600" dirty="0" smtClean="0"/>
              <a:t> </a:t>
            </a:r>
            <a:r>
              <a:rPr lang="cs-CZ" sz="1600" dirty="0" err="1" smtClean="0"/>
              <a:t>scale</a:t>
            </a:r>
            <a:r>
              <a:rPr lang="cs-CZ" sz="1600" dirty="0" smtClean="0"/>
              <a:t> type</a:t>
            </a:r>
            <a:endParaRPr lang="cs-CZ" sz="1200" dirty="0"/>
          </a:p>
        </p:txBody>
      </p:sp>
      <p:sp>
        <p:nvSpPr>
          <p:cNvPr id="17" name="Zástupný symbol pro obsah 2">
            <a:extLst>
              <a:ext uri="{FF2B5EF4-FFF2-40B4-BE49-F238E27FC236}">
                <a16:creationId xmlns:a16="http://schemas.microsoft.com/office/drawing/2014/main" id="{080CD155-EC42-4193-8A84-62A913050F33}"/>
              </a:ext>
            </a:extLst>
          </p:cNvPr>
          <p:cNvSpPr txBox="1">
            <a:spLocks/>
          </p:cNvSpPr>
          <p:nvPr/>
        </p:nvSpPr>
        <p:spPr>
          <a:xfrm>
            <a:off x="608387" y="3100788"/>
            <a:ext cx="4017934" cy="77409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solidFill>
                  <a:srgbClr val="FFC000"/>
                </a:solidFill>
              </a:rPr>
              <a:t>elasmodin</a:t>
            </a:r>
            <a:r>
              <a:rPr lang="cs-CZ" sz="1600" dirty="0"/>
              <a:t> </a:t>
            </a:r>
            <a:r>
              <a:rPr lang="cs-CZ" sz="1600" dirty="0" smtClean="0"/>
              <a:t>– </a:t>
            </a:r>
            <a:r>
              <a:rPr lang="cs-CZ" sz="1600" dirty="0" err="1" smtClean="0"/>
              <a:t>deepest</a:t>
            </a:r>
            <a:r>
              <a:rPr lang="cs-CZ" sz="1600" dirty="0" smtClean="0"/>
              <a:t> </a:t>
            </a:r>
            <a:r>
              <a:rPr lang="cs-CZ" sz="1600" dirty="0" err="1" smtClean="0"/>
              <a:t>layer</a:t>
            </a:r>
            <a:r>
              <a:rPr lang="cs-CZ" sz="1600" dirty="0" smtClean="0"/>
              <a:t>, not </a:t>
            </a:r>
            <a:r>
              <a:rPr lang="cs-CZ" sz="1600" dirty="0" err="1" smtClean="0"/>
              <a:t>completely</a:t>
            </a:r>
            <a:r>
              <a:rPr lang="cs-CZ" sz="1600" dirty="0" smtClean="0"/>
              <a:t> </a:t>
            </a:r>
            <a:r>
              <a:rPr lang="cs-CZ" sz="1600" dirty="0" err="1" smtClean="0"/>
              <a:t>mineralized</a:t>
            </a:r>
            <a:r>
              <a:rPr lang="cs-CZ" sz="1600" dirty="0" smtClean="0"/>
              <a:t>, </a:t>
            </a:r>
            <a:r>
              <a:rPr lang="cs-CZ" sz="1600" dirty="0" err="1" smtClean="0"/>
              <a:t>formed</a:t>
            </a:r>
            <a:r>
              <a:rPr lang="cs-CZ" sz="1600" dirty="0" smtClean="0"/>
              <a:t> </a:t>
            </a:r>
            <a:r>
              <a:rPr lang="cs-CZ" sz="1600" dirty="0" err="1" smtClean="0"/>
              <a:t>of</a:t>
            </a:r>
            <a:r>
              <a:rPr lang="cs-CZ" sz="1600" dirty="0" smtClean="0"/>
              <a:t> </a:t>
            </a:r>
            <a:r>
              <a:rPr lang="cs-CZ" sz="1600" dirty="0" err="1" smtClean="0"/>
              <a:t>collagen</a:t>
            </a:r>
            <a:r>
              <a:rPr lang="cs-CZ" sz="1600" dirty="0" smtClean="0"/>
              <a:t> </a:t>
            </a:r>
            <a:r>
              <a:rPr lang="cs-CZ" sz="1600" dirty="0" err="1" smtClean="0"/>
              <a:t>fibers</a:t>
            </a:r>
            <a:r>
              <a:rPr lang="cs-CZ" sz="1600" dirty="0" smtClean="0"/>
              <a:t> in </a:t>
            </a:r>
            <a:r>
              <a:rPr lang="cs-CZ" sz="1600" dirty="0" err="1" smtClean="0"/>
              <a:t>layers</a:t>
            </a:r>
            <a:r>
              <a:rPr lang="cs-CZ" sz="1600" dirty="0" smtClean="0"/>
              <a:t> (</a:t>
            </a:r>
            <a:r>
              <a:rPr lang="cs-CZ" sz="1600" dirty="0" err="1" smtClean="0"/>
              <a:t>plywood</a:t>
            </a:r>
            <a:r>
              <a:rPr lang="cs-CZ" sz="1600" dirty="0" smtClean="0"/>
              <a:t> </a:t>
            </a:r>
            <a:r>
              <a:rPr lang="cs-CZ" sz="1600" dirty="0" err="1" smtClean="0"/>
              <a:t>look</a:t>
            </a:r>
            <a:r>
              <a:rPr lang="cs-CZ" sz="1600" dirty="0" smtClean="0"/>
              <a:t>)</a:t>
            </a:r>
            <a:endParaRPr lang="cs-CZ" sz="1600" dirty="0"/>
          </a:p>
        </p:txBody>
      </p:sp>
      <p:sp>
        <p:nvSpPr>
          <p:cNvPr id="18" name="Zástupný symbol pro obsah 2">
            <a:extLst>
              <a:ext uri="{FF2B5EF4-FFF2-40B4-BE49-F238E27FC236}">
                <a16:creationId xmlns:a16="http://schemas.microsoft.com/office/drawing/2014/main" id="{080CD155-EC42-4193-8A84-62A913050F33}"/>
              </a:ext>
            </a:extLst>
          </p:cNvPr>
          <p:cNvSpPr txBox="1">
            <a:spLocks/>
          </p:cNvSpPr>
          <p:nvPr/>
        </p:nvSpPr>
        <p:spPr>
          <a:xfrm>
            <a:off x="608387" y="4111734"/>
            <a:ext cx="4017934" cy="53361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smtClean="0">
                <a:solidFill>
                  <a:srgbClr val="00B050"/>
                </a:solidFill>
              </a:rPr>
              <a:t>External</a:t>
            </a:r>
            <a:r>
              <a:rPr lang="cs-CZ" sz="1600" b="1" dirty="0" smtClean="0">
                <a:solidFill>
                  <a:srgbClr val="00B050"/>
                </a:solidFill>
              </a:rPr>
              <a:t> </a:t>
            </a:r>
            <a:r>
              <a:rPr lang="cs-CZ" sz="1600" b="1" dirty="0" err="1" smtClean="0">
                <a:solidFill>
                  <a:srgbClr val="00B050"/>
                </a:solidFill>
              </a:rPr>
              <a:t>layer</a:t>
            </a:r>
            <a:r>
              <a:rPr lang="cs-CZ" sz="1600" b="1" dirty="0" smtClean="0"/>
              <a:t> </a:t>
            </a:r>
            <a:r>
              <a:rPr lang="cs-CZ" sz="1600" dirty="0"/>
              <a:t>– </a:t>
            </a:r>
            <a:r>
              <a:rPr lang="cs-CZ" sz="1600" dirty="0" err="1" smtClean="0"/>
              <a:t>thin</a:t>
            </a:r>
            <a:r>
              <a:rPr lang="cs-CZ" sz="1600" dirty="0" smtClean="0"/>
              <a:t> </a:t>
            </a:r>
            <a:r>
              <a:rPr lang="cs-CZ" sz="1600" dirty="0" err="1" smtClean="0"/>
              <a:t>well</a:t>
            </a:r>
            <a:r>
              <a:rPr lang="cs-CZ" sz="1600" dirty="0" smtClean="0"/>
              <a:t> </a:t>
            </a:r>
            <a:r>
              <a:rPr lang="cs-CZ" sz="1600" dirty="0" err="1" smtClean="0"/>
              <a:t>mineralized</a:t>
            </a:r>
            <a:r>
              <a:rPr lang="cs-CZ" sz="1600" dirty="0" smtClean="0"/>
              <a:t> </a:t>
            </a:r>
            <a:r>
              <a:rPr lang="cs-CZ" sz="1600" dirty="0" err="1" smtClean="0"/>
              <a:t>layer</a:t>
            </a:r>
            <a:r>
              <a:rPr lang="cs-CZ" sz="1600" dirty="0" smtClean="0"/>
              <a:t> </a:t>
            </a:r>
            <a:r>
              <a:rPr lang="cs-CZ" sz="1600" dirty="0" err="1" smtClean="0"/>
              <a:t>formed</a:t>
            </a:r>
            <a:r>
              <a:rPr lang="cs-CZ" sz="1600" dirty="0" smtClean="0"/>
              <a:t> </a:t>
            </a:r>
            <a:r>
              <a:rPr lang="cs-CZ" sz="1600" dirty="0" err="1" smtClean="0"/>
              <a:t>of</a:t>
            </a:r>
            <a:r>
              <a:rPr lang="cs-CZ" sz="1600" dirty="0" smtClean="0"/>
              <a:t> </a:t>
            </a:r>
            <a:r>
              <a:rPr lang="cs-CZ" sz="1600" dirty="0" err="1" smtClean="0"/>
              <a:t>collagen</a:t>
            </a:r>
            <a:r>
              <a:rPr lang="cs-CZ" sz="1600" dirty="0" smtClean="0"/>
              <a:t> </a:t>
            </a:r>
            <a:r>
              <a:rPr lang="cs-CZ" sz="1600" dirty="0" err="1" smtClean="0"/>
              <a:t>fibers</a:t>
            </a:r>
            <a:endParaRPr lang="cs-CZ" sz="1600" dirty="0"/>
          </a:p>
        </p:txBody>
      </p:sp>
      <p:sp>
        <p:nvSpPr>
          <p:cNvPr id="19" name="Zástupný symbol pro obsah 2">
            <a:extLst>
              <a:ext uri="{FF2B5EF4-FFF2-40B4-BE49-F238E27FC236}">
                <a16:creationId xmlns:a16="http://schemas.microsoft.com/office/drawing/2014/main" id="{080CD155-EC42-4193-8A84-62A913050F33}"/>
              </a:ext>
            </a:extLst>
          </p:cNvPr>
          <p:cNvSpPr txBox="1">
            <a:spLocks/>
          </p:cNvSpPr>
          <p:nvPr/>
        </p:nvSpPr>
        <p:spPr>
          <a:xfrm>
            <a:off x="608387" y="4882200"/>
            <a:ext cx="4017934" cy="53361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smtClean="0">
                <a:solidFill>
                  <a:srgbClr val="7030A0"/>
                </a:solidFill>
              </a:rPr>
              <a:t>Limiting</a:t>
            </a:r>
            <a:r>
              <a:rPr lang="cs-CZ" sz="1600" b="1" dirty="0" smtClean="0">
                <a:solidFill>
                  <a:srgbClr val="7030A0"/>
                </a:solidFill>
              </a:rPr>
              <a:t> </a:t>
            </a:r>
            <a:r>
              <a:rPr lang="cs-CZ" sz="1600" b="1" dirty="0" err="1" smtClean="0">
                <a:solidFill>
                  <a:srgbClr val="7030A0"/>
                </a:solidFill>
              </a:rPr>
              <a:t>layer</a:t>
            </a:r>
            <a:r>
              <a:rPr lang="cs-CZ" sz="1600" b="1" dirty="0" smtClean="0">
                <a:solidFill>
                  <a:srgbClr val="7030A0"/>
                </a:solidFill>
              </a:rPr>
              <a:t> </a:t>
            </a:r>
            <a:r>
              <a:rPr lang="cs-CZ" sz="1600" dirty="0"/>
              <a:t>– </a:t>
            </a:r>
            <a:r>
              <a:rPr lang="cs-CZ" sz="1600" dirty="0" err="1" smtClean="0"/>
              <a:t>highly</a:t>
            </a:r>
            <a:r>
              <a:rPr lang="cs-CZ" sz="1600" dirty="0" smtClean="0"/>
              <a:t> </a:t>
            </a:r>
            <a:r>
              <a:rPr lang="cs-CZ" sz="1600" dirty="0" err="1" smtClean="0"/>
              <a:t>mineralized</a:t>
            </a:r>
            <a:r>
              <a:rPr lang="cs-CZ" sz="1600" dirty="0" smtClean="0"/>
              <a:t> </a:t>
            </a:r>
            <a:r>
              <a:rPr lang="cs-CZ" sz="1600" dirty="0" err="1" smtClean="0"/>
              <a:t>layer</a:t>
            </a:r>
            <a:r>
              <a:rPr lang="cs-CZ" sz="1600" dirty="0" smtClean="0"/>
              <a:t> </a:t>
            </a:r>
            <a:r>
              <a:rPr lang="cs-CZ" sz="1600" dirty="0" err="1" smtClean="0"/>
              <a:t>with</a:t>
            </a:r>
            <a:r>
              <a:rPr lang="cs-CZ" sz="1600" dirty="0" smtClean="0"/>
              <a:t> no </a:t>
            </a:r>
            <a:r>
              <a:rPr lang="cs-CZ" sz="1600" dirty="0" err="1" smtClean="0"/>
              <a:t>collagen</a:t>
            </a:r>
            <a:r>
              <a:rPr lang="cs-CZ" sz="1600" dirty="0" smtClean="0"/>
              <a:t> </a:t>
            </a:r>
            <a:r>
              <a:rPr lang="cs-CZ" sz="1600" dirty="0" err="1" smtClean="0"/>
              <a:t>fibers</a:t>
            </a:r>
            <a:endParaRPr lang="cs-CZ" sz="1600" dirty="0"/>
          </a:p>
        </p:txBody>
      </p:sp>
    </p:spTree>
    <p:extLst>
      <p:ext uri="{BB962C8B-B14F-4D97-AF65-F5344CB8AC3E}">
        <p14:creationId xmlns:p14="http://schemas.microsoft.com/office/powerpoint/2010/main" val="78681701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7E0229-35DD-4450-BE22-0B12BD0D37F2}"/>
              </a:ext>
            </a:extLst>
          </p:cNvPr>
          <p:cNvSpPr>
            <a:spLocks noGrp="1"/>
          </p:cNvSpPr>
          <p:nvPr>
            <p:ph type="title"/>
          </p:nvPr>
        </p:nvSpPr>
        <p:spPr/>
        <p:txBody>
          <a:bodyPr>
            <a:normAutofit fontScale="90000"/>
          </a:bodyPr>
          <a:lstStyle/>
          <a:p>
            <a:r>
              <a:rPr lang="cs-CZ" dirty="0" err="1"/>
              <a:t>Origin</a:t>
            </a:r>
            <a:r>
              <a:rPr lang="cs-CZ" dirty="0"/>
              <a:t> and </a:t>
            </a:r>
            <a:r>
              <a:rPr lang="cs-CZ" dirty="0" err="1"/>
              <a:t>development</a:t>
            </a:r>
            <a:r>
              <a:rPr lang="cs-CZ" dirty="0"/>
              <a:t> </a:t>
            </a:r>
            <a:r>
              <a:rPr lang="cs-CZ" dirty="0" err="1"/>
              <a:t>of</a:t>
            </a:r>
            <a:r>
              <a:rPr lang="cs-CZ" dirty="0"/>
              <a:t> </a:t>
            </a:r>
            <a:r>
              <a:rPr lang="cs-CZ" dirty="0" err="1"/>
              <a:t>scales</a:t>
            </a:r>
            <a:r>
              <a:rPr lang="cs-CZ" dirty="0"/>
              <a:t> in bony </a:t>
            </a:r>
            <a:r>
              <a:rPr lang="cs-CZ" dirty="0" err="1"/>
              <a:t>fish</a:t>
            </a:r>
            <a:endParaRPr lang="en-US" dirty="0"/>
          </a:p>
        </p:txBody>
      </p:sp>
      <p:sp>
        <p:nvSpPr>
          <p:cNvPr id="5" name="Zástupný symbol pro číslo snímku 4">
            <a:extLst>
              <a:ext uri="{FF2B5EF4-FFF2-40B4-BE49-F238E27FC236}">
                <a16:creationId xmlns:a16="http://schemas.microsoft.com/office/drawing/2014/main" id="{5A919F50-96C0-49B4-9E70-CF5F6F1DFC81}"/>
              </a:ext>
            </a:extLst>
          </p:cNvPr>
          <p:cNvSpPr>
            <a:spLocks noGrp="1"/>
          </p:cNvSpPr>
          <p:nvPr>
            <p:ph type="sldNum" sz="quarter" idx="12"/>
          </p:nvPr>
        </p:nvSpPr>
        <p:spPr/>
        <p:txBody>
          <a:bodyPr/>
          <a:lstStyle/>
          <a:p>
            <a:fld id="{452BC3EA-E2EC-40AA-BF67-C4C476FA0C99}" type="slidenum">
              <a:rPr lang="cs-CZ" smtClean="0"/>
              <a:t>88</a:t>
            </a:fld>
            <a:endParaRPr lang="cs-CZ"/>
          </a:p>
        </p:txBody>
      </p:sp>
      <p:sp>
        <p:nvSpPr>
          <p:cNvPr id="6" name="Zástupný symbol pro obsah 2">
            <a:extLst>
              <a:ext uri="{FF2B5EF4-FFF2-40B4-BE49-F238E27FC236}">
                <a16:creationId xmlns:a16="http://schemas.microsoft.com/office/drawing/2014/main" id="{080CD155-EC42-4193-8A84-62A913050F33}"/>
              </a:ext>
            </a:extLst>
          </p:cNvPr>
          <p:cNvSpPr txBox="1">
            <a:spLocks/>
          </p:cNvSpPr>
          <p:nvPr/>
        </p:nvSpPr>
        <p:spPr>
          <a:xfrm>
            <a:off x="608388" y="1870221"/>
            <a:ext cx="6000637" cy="76311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smtClean="0"/>
              <a:t>Interaction</a:t>
            </a:r>
            <a:r>
              <a:rPr lang="cs-CZ" sz="1600" dirty="0" smtClean="0"/>
              <a:t> </a:t>
            </a:r>
            <a:r>
              <a:rPr lang="cs-CZ" sz="1600" dirty="0" err="1" smtClean="0"/>
              <a:t>of</a:t>
            </a:r>
            <a:r>
              <a:rPr lang="cs-CZ" sz="1600" dirty="0" smtClean="0"/>
              <a:t> </a:t>
            </a:r>
            <a:r>
              <a:rPr lang="cs-CZ" sz="1600" dirty="0" err="1" smtClean="0"/>
              <a:t>epithelial</a:t>
            </a:r>
            <a:r>
              <a:rPr lang="cs-CZ" sz="1600" dirty="0" smtClean="0"/>
              <a:t> </a:t>
            </a:r>
            <a:r>
              <a:rPr lang="cs-CZ" sz="1600" b="1" dirty="0" err="1" smtClean="0">
                <a:highlight>
                  <a:srgbClr val="DCFBE4"/>
                </a:highlight>
              </a:rPr>
              <a:t>epidermal</a:t>
            </a:r>
            <a:r>
              <a:rPr lang="cs-CZ" sz="1600" dirty="0" smtClean="0"/>
              <a:t> </a:t>
            </a:r>
            <a:r>
              <a:rPr lang="cs-CZ" sz="1600" dirty="0" err="1" smtClean="0"/>
              <a:t>cells</a:t>
            </a:r>
            <a:r>
              <a:rPr lang="cs-CZ" sz="1600" dirty="0" smtClean="0"/>
              <a:t> (</a:t>
            </a:r>
            <a:r>
              <a:rPr lang="cs-CZ" sz="1600" b="1" dirty="0" err="1" smtClean="0"/>
              <a:t>ectoderm</a:t>
            </a:r>
            <a:r>
              <a:rPr lang="cs-CZ" sz="1600" dirty="0"/>
              <a:t>) </a:t>
            </a:r>
            <a:r>
              <a:rPr lang="cs-CZ" sz="1600" dirty="0" err="1" smtClean="0"/>
              <a:t>with</a:t>
            </a:r>
            <a:r>
              <a:rPr lang="cs-CZ" sz="1600" dirty="0" smtClean="0"/>
              <a:t> </a:t>
            </a:r>
            <a:r>
              <a:rPr lang="cs-CZ" sz="1600" dirty="0" err="1" smtClean="0"/>
              <a:t>mesenchymal</a:t>
            </a:r>
            <a:r>
              <a:rPr lang="cs-CZ" sz="1600" dirty="0" smtClean="0"/>
              <a:t> </a:t>
            </a:r>
            <a:r>
              <a:rPr lang="cs-CZ" sz="1600" b="1" dirty="0" err="1" smtClean="0">
                <a:highlight>
                  <a:srgbClr val="F2E4E1"/>
                </a:highlight>
              </a:rPr>
              <a:t>dermal</a:t>
            </a:r>
            <a:r>
              <a:rPr lang="cs-CZ" sz="1600" dirty="0" smtClean="0"/>
              <a:t> </a:t>
            </a:r>
            <a:r>
              <a:rPr lang="cs-CZ" sz="1600" dirty="0" err="1" smtClean="0"/>
              <a:t>cells</a:t>
            </a:r>
            <a:r>
              <a:rPr lang="cs-CZ" sz="1600" dirty="0" smtClean="0"/>
              <a:t> (</a:t>
            </a:r>
            <a:r>
              <a:rPr lang="cs-CZ" sz="1600" b="1" dirty="0" err="1" smtClean="0"/>
              <a:t>paraxial</a:t>
            </a:r>
            <a:r>
              <a:rPr lang="cs-CZ" sz="1600" dirty="0" smtClean="0"/>
              <a:t> </a:t>
            </a:r>
            <a:r>
              <a:rPr lang="cs-CZ" sz="1600" b="1" dirty="0" smtClean="0"/>
              <a:t>mesoderm</a:t>
            </a:r>
            <a:r>
              <a:rPr lang="cs-CZ" sz="1600" dirty="0"/>
              <a:t>) </a:t>
            </a:r>
            <a:r>
              <a:rPr lang="cs-CZ" sz="1600" dirty="0" smtClean="0"/>
              <a:t>– </a:t>
            </a:r>
            <a:r>
              <a:rPr lang="cs-CZ" sz="1600" dirty="0" err="1" smtClean="0"/>
              <a:t>accumulation</a:t>
            </a:r>
            <a:r>
              <a:rPr lang="cs-CZ" sz="1600" dirty="0" smtClean="0"/>
              <a:t> </a:t>
            </a:r>
            <a:r>
              <a:rPr lang="cs-CZ" sz="1600" dirty="0" err="1" smtClean="0"/>
              <a:t>of</a:t>
            </a:r>
            <a:r>
              <a:rPr lang="cs-CZ" sz="1600" dirty="0" smtClean="0"/>
              <a:t> </a:t>
            </a:r>
            <a:r>
              <a:rPr lang="cs-CZ" sz="1600" b="1" dirty="0" err="1" smtClean="0">
                <a:solidFill>
                  <a:srgbClr val="E93F7A"/>
                </a:solidFill>
              </a:rPr>
              <a:t>mesenchymal</a:t>
            </a:r>
            <a:r>
              <a:rPr lang="cs-CZ" sz="1600" b="1" dirty="0" smtClean="0">
                <a:solidFill>
                  <a:srgbClr val="E93F7A"/>
                </a:solidFill>
              </a:rPr>
              <a:t> </a:t>
            </a:r>
            <a:r>
              <a:rPr lang="cs-CZ" sz="1600" b="1" dirty="0" err="1" smtClean="0">
                <a:solidFill>
                  <a:srgbClr val="E93F7A"/>
                </a:solidFill>
              </a:rPr>
              <a:t>cells</a:t>
            </a:r>
            <a:r>
              <a:rPr lang="cs-CZ" sz="1600" dirty="0" smtClean="0"/>
              <a:t> </a:t>
            </a:r>
            <a:r>
              <a:rPr lang="cs-CZ" sz="1600" dirty="0" err="1" smtClean="0"/>
              <a:t>under</a:t>
            </a:r>
            <a:r>
              <a:rPr lang="cs-CZ" sz="1600" dirty="0" smtClean="0"/>
              <a:t> </a:t>
            </a:r>
            <a:r>
              <a:rPr lang="cs-CZ" sz="1600" dirty="0" err="1" smtClean="0"/>
              <a:t>the</a:t>
            </a:r>
            <a:r>
              <a:rPr lang="cs-CZ" sz="1600" dirty="0" smtClean="0"/>
              <a:t> </a:t>
            </a:r>
            <a:r>
              <a:rPr lang="cs-CZ" sz="1600" b="1" dirty="0" err="1" smtClean="0">
                <a:solidFill>
                  <a:srgbClr val="00D41C"/>
                </a:solidFill>
              </a:rPr>
              <a:t>basal</a:t>
            </a:r>
            <a:r>
              <a:rPr lang="cs-CZ" sz="1600" dirty="0" smtClean="0"/>
              <a:t> </a:t>
            </a:r>
            <a:r>
              <a:rPr lang="cs-CZ" sz="1600" dirty="0" err="1" smtClean="0"/>
              <a:t>epidermal</a:t>
            </a:r>
            <a:r>
              <a:rPr lang="cs-CZ" sz="1600" dirty="0" smtClean="0"/>
              <a:t> </a:t>
            </a:r>
            <a:r>
              <a:rPr lang="cs-CZ" sz="1600" dirty="0" err="1" smtClean="0"/>
              <a:t>layer</a:t>
            </a:r>
            <a:r>
              <a:rPr lang="cs-CZ" sz="1600" dirty="0" smtClean="0"/>
              <a:t> (</a:t>
            </a:r>
            <a:r>
              <a:rPr lang="cs-CZ" sz="1600" b="1" dirty="0" smtClean="0"/>
              <a:t>early </a:t>
            </a:r>
            <a:r>
              <a:rPr lang="cs-CZ" sz="1600" b="1" dirty="0" err="1" smtClean="0"/>
              <a:t>morphogenesis</a:t>
            </a:r>
            <a:r>
              <a:rPr lang="cs-CZ" sz="1600" dirty="0" smtClean="0"/>
              <a:t>)</a:t>
            </a:r>
            <a:endParaRPr lang="cs-CZ" sz="1200" dirty="0"/>
          </a:p>
        </p:txBody>
      </p:sp>
      <p:pic>
        <p:nvPicPr>
          <p:cNvPr id="3" name="Obrázek 2"/>
          <p:cNvPicPr>
            <a:picLocks noChangeAspect="1"/>
          </p:cNvPicPr>
          <p:nvPr/>
        </p:nvPicPr>
        <p:blipFill rotWithShape="1">
          <a:blip r:embed="rId2">
            <a:extLst>
              <a:ext uri="{28A0092B-C50C-407E-A947-70E740481C1C}">
                <a14:useLocalDpi xmlns:a14="http://schemas.microsoft.com/office/drawing/2010/main" val="0"/>
              </a:ext>
            </a:extLst>
          </a:blip>
          <a:srcRect b="80464"/>
          <a:stretch/>
        </p:blipFill>
        <p:spPr>
          <a:xfrm>
            <a:off x="7692963" y="1826172"/>
            <a:ext cx="3462717" cy="822405"/>
          </a:xfrm>
          <a:prstGeom prst="rect">
            <a:avLst/>
          </a:prstGeom>
        </p:spPr>
      </p:pic>
      <p:sp>
        <p:nvSpPr>
          <p:cNvPr id="7" name="TextovéPole 6"/>
          <p:cNvSpPr txBox="1"/>
          <p:nvPr/>
        </p:nvSpPr>
        <p:spPr>
          <a:xfrm>
            <a:off x="8148062" y="6033047"/>
            <a:ext cx="2552517" cy="253916"/>
          </a:xfrm>
          <a:prstGeom prst="rect">
            <a:avLst/>
          </a:prstGeom>
          <a:noFill/>
        </p:spPr>
        <p:txBody>
          <a:bodyPr wrap="square" rtlCol="0">
            <a:spAutoFit/>
          </a:bodyPr>
          <a:lstStyle/>
          <a:p>
            <a:pPr algn="ctr"/>
            <a:r>
              <a:rPr lang="cs-CZ" sz="1050" dirty="0"/>
              <a:t>Sire and </a:t>
            </a:r>
            <a:r>
              <a:rPr lang="cs-CZ" sz="1050" dirty="0" err="1"/>
              <a:t>Akimenko</a:t>
            </a:r>
            <a:r>
              <a:rPr lang="cs-CZ" sz="1050" dirty="0"/>
              <a:t>, 2004. In J </a:t>
            </a:r>
            <a:r>
              <a:rPr lang="cs-CZ" sz="1050" dirty="0" err="1"/>
              <a:t>Dev</a:t>
            </a:r>
            <a:r>
              <a:rPr lang="cs-CZ" sz="1050" dirty="0"/>
              <a:t> </a:t>
            </a:r>
            <a:r>
              <a:rPr lang="cs-CZ" sz="1050" dirty="0" err="1"/>
              <a:t>Biol</a:t>
            </a:r>
            <a:endParaRPr lang="cs-CZ" sz="1050" dirty="0"/>
          </a:p>
        </p:txBody>
      </p:sp>
      <p:sp>
        <p:nvSpPr>
          <p:cNvPr id="8" name="Zástupný symbol pro obsah 2">
            <a:extLst>
              <a:ext uri="{FF2B5EF4-FFF2-40B4-BE49-F238E27FC236}">
                <a16:creationId xmlns:a16="http://schemas.microsoft.com/office/drawing/2014/main" id="{080CD155-EC42-4193-8A84-62A913050F33}"/>
              </a:ext>
            </a:extLst>
          </p:cNvPr>
          <p:cNvSpPr txBox="1">
            <a:spLocks/>
          </p:cNvSpPr>
          <p:nvPr/>
        </p:nvSpPr>
        <p:spPr>
          <a:xfrm>
            <a:off x="608385" y="2732976"/>
            <a:ext cx="6000635" cy="48392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l</a:t>
            </a:r>
            <a:r>
              <a:rPr lang="cs-CZ" sz="1600" b="1" dirty="0" err="1" smtClean="0"/>
              <a:t>ate</a:t>
            </a:r>
            <a:r>
              <a:rPr lang="cs-CZ" sz="1600" b="1" dirty="0" smtClean="0"/>
              <a:t> </a:t>
            </a:r>
            <a:r>
              <a:rPr lang="cs-CZ" sz="1600" b="1" dirty="0" err="1" smtClean="0"/>
              <a:t>morphogenesis</a:t>
            </a:r>
            <a:r>
              <a:rPr lang="cs-CZ" sz="1600" b="1" dirty="0" smtClean="0"/>
              <a:t> </a:t>
            </a:r>
            <a:r>
              <a:rPr lang="cs-CZ" sz="1600" dirty="0"/>
              <a:t>– </a:t>
            </a:r>
            <a:r>
              <a:rPr lang="cs-CZ" sz="1600" dirty="0" err="1" smtClean="0"/>
              <a:t>accumulation</a:t>
            </a:r>
            <a:r>
              <a:rPr lang="cs-CZ" sz="1600" dirty="0" smtClean="0"/>
              <a:t> (</a:t>
            </a:r>
            <a:r>
              <a:rPr lang="cs-CZ" sz="1600" dirty="0" err="1" smtClean="0"/>
              <a:t>condensation</a:t>
            </a:r>
            <a:r>
              <a:rPr lang="cs-CZ" sz="1600" dirty="0" smtClean="0"/>
              <a:t>) </a:t>
            </a:r>
            <a:r>
              <a:rPr lang="cs-CZ" sz="1600" dirty="0" err="1" smtClean="0"/>
              <a:t>of</a:t>
            </a:r>
            <a:r>
              <a:rPr lang="cs-CZ" sz="1600" dirty="0" smtClean="0"/>
              <a:t> </a:t>
            </a:r>
            <a:r>
              <a:rPr lang="cs-CZ" sz="1600" b="1" dirty="0" err="1" smtClean="0">
                <a:solidFill>
                  <a:srgbClr val="E93F7A"/>
                </a:solidFill>
              </a:rPr>
              <a:t>mesenchymal</a:t>
            </a:r>
            <a:r>
              <a:rPr lang="cs-CZ" sz="1600" b="1" dirty="0" smtClean="0">
                <a:solidFill>
                  <a:srgbClr val="E93F7A"/>
                </a:solidFill>
              </a:rPr>
              <a:t> </a:t>
            </a:r>
            <a:r>
              <a:rPr lang="cs-CZ" sz="1600" b="1" dirty="0" err="1" smtClean="0">
                <a:solidFill>
                  <a:srgbClr val="E93F7A"/>
                </a:solidFill>
              </a:rPr>
              <a:t>cells</a:t>
            </a:r>
            <a:r>
              <a:rPr lang="cs-CZ" sz="1600" b="1" dirty="0" smtClean="0">
                <a:solidFill>
                  <a:srgbClr val="E93F7A"/>
                </a:solidFill>
              </a:rPr>
              <a:t> </a:t>
            </a:r>
            <a:r>
              <a:rPr lang="cs-CZ" sz="1600" dirty="0" smtClean="0"/>
              <a:t>in </a:t>
            </a:r>
            <a:r>
              <a:rPr lang="cs-CZ" sz="1600" b="1" dirty="0" err="1" smtClean="0"/>
              <a:t>scale</a:t>
            </a:r>
            <a:r>
              <a:rPr lang="cs-CZ" sz="1600" b="1" dirty="0" smtClean="0"/>
              <a:t> </a:t>
            </a:r>
            <a:r>
              <a:rPr lang="cs-CZ" sz="1600" b="1" dirty="0" err="1" smtClean="0"/>
              <a:t>papilla</a:t>
            </a:r>
            <a:endParaRPr lang="cs-CZ" sz="1200" b="1" dirty="0"/>
          </a:p>
        </p:txBody>
      </p:sp>
      <p:sp>
        <p:nvSpPr>
          <p:cNvPr id="9" name="Zástupný symbol pro obsah 2">
            <a:extLst>
              <a:ext uri="{FF2B5EF4-FFF2-40B4-BE49-F238E27FC236}">
                <a16:creationId xmlns:a16="http://schemas.microsoft.com/office/drawing/2014/main" id="{080CD155-EC42-4193-8A84-62A913050F33}"/>
              </a:ext>
            </a:extLst>
          </p:cNvPr>
          <p:cNvSpPr txBox="1">
            <a:spLocks/>
          </p:cNvSpPr>
          <p:nvPr/>
        </p:nvSpPr>
        <p:spPr>
          <a:xfrm>
            <a:off x="608383" y="3521998"/>
            <a:ext cx="6000637" cy="78291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a:t>e</a:t>
            </a:r>
            <a:r>
              <a:rPr lang="cs-CZ" sz="1600" b="1" dirty="0" smtClean="0"/>
              <a:t>arly </a:t>
            </a:r>
            <a:r>
              <a:rPr lang="cs-CZ" sz="1600" b="1" dirty="0" err="1" smtClean="0"/>
              <a:t>differentiation</a:t>
            </a:r>
            <a:r>
              <a:rPr lang="cs-CZ" sz="1600" b="1" dirty="0" smtClean="0"/>
              <a:t> </a:t>
            </a:r>
            <a:r>
              <a:rPr lang="cs-CZ" sz="1600" dirty="0"/>
              <a:t>– </a:t>
            </a:r>
            <a:r>
              <a:rPr lang="cs-CZ" sz="1600" dirty="0" err="1" smtClean="0"/>
              <a:t>upper</a:t>
            </a:r>
            <a:r>
              <a:rPr lang="cs-CZ" sz="1600" dirty="0" smtClean="0"/>
              <a:t> </a:t>
            </a:r>
            <a:r>
              <a:rPr lang="cs-CZ" sz="1600" dirty="0" err="1" smtClean="0"/>
              <a:t>layers</a:t>
            </a:r>
            <a:r>
              <a:rPr lang="cs-CZ" sz="1600" dirty="0" smtClean="0"/>
              <a:t> </a:t>
            </a:r>
            <a:r>
              <a:rPr lang="cs-CZ" sz="1600" dirty="0" err="1" smtClean="0"/>
              <a:t>of</a:t>
            </a:r>
            <a:r>
              <a:rPr lang="cs-CZ" sz="1600" dirty="0" smtClean="0"/>
              <a:t> </a:t>
            </a:r>
            <a:r>
              <a:rPr lang="cs-CZ" sz="1600" dirty="0" err="1" smtClean="0"/>
              <a:t>papilla</a:t>
            </a:r>
            <a:r>
              <a:rPr lang="cs-CZ" sz="1600" dirty="0" smtClean="0"/>
              <a:t> </a:t>
            </a:r>
            <a:r>
              <a:rPr lang="cs-CZ" sz="1600" dirty="0" err="1" smtClean="0"/>
              <a:t>differentiate</a:t>
            </a:r>
            <a:r>
              <a:rPr lang="cs-CZ" sz="1600" dirty="0" smtClean="0"/>
              <a:t> to </a:t>
            </a:r>
            <a:r>
              <a:rPr lang="cs-CZ" sz="1600" dirty="0" err="1" smtClean="0"/>
              <a:t>scale-forming</a:t>
            </a:r>
            <a:r>
              <a:rPr lang="cs-CZ" sz="1600" dirty="0" smtClean="0"/>
              <a:t> </a:t>
            </a:r>
            <a:r>
              <a:rPr lang="cs-CZ" sz="1600" dirty="0" err="1" smtClean="0"/>
              <a:t>cells</a:t>
            </a:r>
            <a:r>
              <a:rPr lang="cs-CZ" sz="1600" dirty="0" smtClean="0"/>
              <a:t>, </a:t>
            </a:r>
            <a:r>
              <a:rPr lang="cs-CZ" sz="1600" dirty="0" err="1" smtClean="0"/>
              <a:t>accumulation</a:t>
            </a:r>
            <a:r>
              <a:rPr lang="cs-CZ" sz="1600" dirty="0" smtClean="0"/>
              <a:t> </a:t>
            </a:r>
            <a:r>
              <a:rPr lang="cs-CZ" sz="1600" dirty="0" err="1" smtClean="0"/>
              <a:t>of</a:t>
            </a:r>
            <a:r>
              <a:rPr lang="cs-CZ" sz="1600" dirty="0" smtClean="0"/>
              <a:t> </a:t>
            </a:r>
            <a:r>
              <a:rPr lang="cs-CZ" sz="1600" dirty="0" err="1" smtClean="0"/>
              <a:t>first</a:t>
            </a:r>
            <a:r>
              <a:rPr lang="cs-CZ" sz="1600" dirty="0" smtClean="0"/>
              <a:t> </a:t>
            </a:r>
            <a:r>
              <a:rPr lang="cs-CZ" sz="1600" dirty="0" err="1" smtClean="0"/>
              <a:t>scale</a:t>
            </a:r>
            <a:r>
              <a:rPr lang="cs-CZ" sz="1600" dirty="0" smtClean="0"/>
              <a:t> </a:t>
            </a:r>
            <a:r>
              <a:rPr lang="cs-CZ" sz="1600" dirty="0" err="1" smtClean="0"/>
              <a:t>parts</a:t>
            </a:r>
            <a:r>
              <a:rPr lang="cs-CZ" sz="1600" dirty="0" smtClean="0"/>
              <a:t> </a:t>
            </a:r>
            <a:r>
              <a:rPr lang="cs-CZ" sz="1600" dirty="0" err="1" smtClean="0"/>
              <a:t>between</a:t>
            </a:r>
            <a:r>
              <a:rPr lang="cs-CZ" sz="1600" dirty="0" smtClean="0"/>
              <a:t> </a:t>
            </a:r>
            <a:r>
              <a:rPr lang="cs-CZ" sz="1600" dirty="0" err="1" smtClean="0"/>
              <a:t>papilla-forming</a:t>
            </a:r>
            <a:r>
              <a:rPr lang="cs-CZ" sz="1600" dirty="0" smtClean="0"/>
              <a:t> </a:t>
            </a:r>
            <a:r>
              <a:rPr lang="cs-CZ" sz="1600" dirty="0" err="1" smtClean="0"/>
              <a:t>cells</a:t>
            </a:r>
            <a:r>
              <a:rPr lang="cs-CZ" sz="1600" dirty="0" smtClean="0"/>
              <a:t> </a:t>
            </a:r>
            <a:r>
              <a:rPr lang="cs-CZ" sz="1600" dirty="0"/>
              <a:t>– </a:t>
            </a:r>
            <a:r>
              <a:rPr lang="cs-CZ" sz="1600" b="1" dirty="0" err="1" smtClean="0">
                <a:solidFill>
                  <a:srgbClr val="00FFB3"/>
                </a:solidFill>
              </a:rPr>
              <a:t>external</a:t>
            </a:r>
            <a:r>
              <a:rPr lang="cs-CZ" sz="1600" b="1" dirty="0" smtClean="0">
                <a:solidFill>
                  <a:srgbClr val="00FFB3"/>
                </a:solidFill>
              </a:rPr>
              <a:t> </a:t>
            </a:r>
            <a:r>
              <a:rPr lang="cs-CZ" sz="1600" b="1" dirty="0" err="1" smtClean="0">
                <a:solidFill>
                  <a:srgbClr val="00FFB3"/>
                </a:solidFill>
              </a:rPr>
              <a:t>layer</a:t>
            </a:r>
            <a:endParaRPr lang="cs-CZ" sz="1200" b="1" dirty="0">
              <a:solidFill>
                <a:srgbClr val="00FFB3"/>
              </a:solidFill>
            </a:endParaRPr>
          </a:p>
        </p:txBody>
      </p:sp>
      <p:sp>
        <p:nvSpPr>
          <p:cNvPr id="10" name="Zástupný symbol pro obsah 2">
            <a:extLst>
              <a:ext uri="{FF2B5EF4-FFF2-40B4-BE49-F238E27FC236}">
                <a16:creationId xmlns:a16="http://schemas.microsoft.com/office/drawing/2014/main" id="{080CD155-EC42-4193-8A84-62A913050F33}"/>
              </a:ext>
            </a:extLst>
          </p:cNvPr>
          <p:cNvSpPr txBox="1">
            <a:spLocks/>
          </p:cNvSpPr>
          <p:nvPr/>
        </p:nvSpPr>
        <p:spPr>
          <a:xfrm>
            <a:off x="608385" y="4494683"/>
            <a:ext cx="6000637" cy="69384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l</a:t>
            </a:r>
            <a:r>
              <a:rPr lang="cs-CZ" sz="1600" b="1" dirty="0" err="1" smtClean="0"/>
              <a:t>ate</a:t>
            </a:r>
            <a:r>
              <a:rPr lang="cs-CZ" sz="1600" b="1" dirty="0" smtClean="0"/>
              <a:t> </a:t>
            </a:r>
            <a:r>
              <a:rPr lang="cs-CZ" sz="1600" b="1" dirty="0" err="1" smtClean="0"/>
              <a:t>differentiation</a:t>
            </a:r>
            <a:r>
              <a:rPr lang="cs-CZ" sz="1600" b="1" dirty="0" smtClean="0"/>
              <a:t> </a:t>
            </a:r>
            <a:r>
              <a:rPr lang="cs-CZ" sz="1600" dirty="0"/>
              <a:t>– </a:t>
            </a:r>
            <a:r>
              <a:rPr lang="cs-CZ" sz="1600" dirty="0" err="1" smtClean="0"/>
              <a:t>deeper</a:t>
            </a:r>
            <a:r>
              <a:rPr lang="cs-CZ" sz="1600" dirty="0" smtClean="0"/>
              <a:t> </a:t>
            </a:r>
            <a:r>
              <a:rPr lang="cs-CZ" sz="1600" dirty="0" err="1" smtClean="0"/>
              <a:t>layers</a:t>
            </a:r>
            <a:r>
              <a:rPr lang="cs-CZ" sz="1600" dirty="0" smtClean="0"/>
              <a:t> </a:t>
            </a:r>
            <a:r>
              <a:rPr lang="cs-CZ" sz="1600" dirty="0" err="1" smtClean="0"/>
              <a:t>of</a:t>
            </a:r>
            <a:r>
              <a:rPr lang="cs-CZ" sz="1600" dirty="0" smtClean="0"/>
              <a:t> </a:t>
            </a:r>
            <a:r>
              <a:rPr lang="cs-CZ" sz="1600" dirty="0" err="1" smtClean="0"/>
              <a:t>papilla</a:t>
            </a:r>
            <a:r>
              <a:rPr lang="cs-CZ" sz="1600" dirty="0" smtClean="0"/>
              <a:t> </a:t>
            </a:r>
            <a:r>
              <a:rPr lang="cs-CZ" sz="1600" dirty="0" err="1" smtClean="0"/>
              <a:t>under</a:t>
            </a:r>
            <a:r>
              <a:rPr lang="cs-CZ" sz="1600" dirty="0" smtClean="0"/>
              <a:t> </a:t>
            </a:r>
            <a:r>
              <a:rPr lang="cs-CZ" sz="1600" dirty="0" err="1" smtClean="0"/>
              <a:t>the</a:t>
            </a:r>
            <a:r>
              <a:rPr lang="cs-CZ" sz="1600" dirty="0" smtClean="0"/>
              <a:t> </a:t>
            </a:r>
            <a:r>
              <a:rPr lang="cs-CZ" sz="1600" dirty="0" err="1" smtClean="0"/>
              <a:t>external</a:t>
            </a:r>
            <a:r>
              <a:rPr lang="cs-CZ" sz="1600" dirty="0" smtClean="0"/>
              <a:t> </a:t>
            </a:r>
            <a:r>
              <a:rPr lang="cs-CZ" sz="1600" dirty="0" err="1" smtClean="0"/>
              <a:t>layer</a:t>
            </a:r>
            <a:r>
              <a:rPr lang="cs-CZ" sz="1600" dirty="0" smtClean="0"/>
              <a:t> </a:t>
            </a:r>
            <a:r>
              <a:rPr lang="cs-CZ" sz="1600" dirty="0" err="1" smtClean="0"/>
              <a:t>differentiate</a:t>
            </a:r>
            <a:r>
              <a:rPr lang="cs-CZ" sz="1600" dirty="0" smtClean="0"/>
              <a:t> to </a:t>
            </a:r>
            <a:r>
              <a:rPr lang="cs-CZ" sz="1600" b="1" dirty="0" err="1" smtClean="0">
                <a:solidFill>
                  <a:srgbClr val="FF0000"/>
                </a:solidFill>
              </a:rPr>
              <a:t>elasmoblasts</a:t>
            </a:r>
            <a:r>
              <a:rPr lang="cs-CZ" sz="1600" dirty="0" smtClean="0"/>
              <a:t> </a:t>
            </a:r>
            <a:r>
              <a:rPr lang="cs-CZ" sz="1600" dirty="0"/>
              <a:t>– </a:t>
            </a:r>
            <a:r>
              <a:rPr lang="cs-CZ" sz="1600" dirty="0" err="1" smtClean="0"/>
              <a:t>production</a:t>
            </a:r>
            <a:r>
              <a:rPr lang="cs-CZ" sz="1600" dirty="0" smtClean="0"/>
              <a:t> and </a:t>
            </a:r>
            <a:r>
              <a:rPr lang="cs-CZ" sz="1600" dirty="0" err="1" smtClean="0"/>
              <a:t>accumulation</a:t>
            </a:r>
            <a:r>
              <a:rPr lang="cs-CZ" sz="1600" dirty="0" smtClean="0"/>
              <a:t> </a:t>
            </a:r>
            <a:r>
              <a:rPr lang="cs-CZ" sz="1600" dirty="0" err="1" smtClean="0"/>
              <a:t>of</a:t>
            </a:r>
            <a:r>
              <a:rPr lang="cs-CZ" sz="1600" dirty="0" smtClean="0"/>
              <a:t> </a:t>
            </a:r>
            <a:r>
              <a:rPr lang="cs-CZ" sz="1600" b="1" dirty="0" err="1" smtClean="0">
                <a:solidFill>
                  <a:srgbClr val="FF9A01"/>
                </a:solidFill>
              </a:rPr>
              <a:t>elasmodin</a:t>
            </a:r>
            <a:endParaRPr lang="cs-CZ" sz="1200" b="1" dirty="0">
              <a:solidFill>
                <a:srgbClr val="FF9A01"/>
              </a:solidFill>
            </a:endParaRPr>
          </a:p>
        </p:txBody>
      </p:sp>
      <p:sp>
        <p:nvSpPr>
          <p:cNvPr id="11" name="Zástupný symbol pro obsah 2">
            <a:extLst>
              <a:ext uri="{FF2B5EF4-FFF2-40B4-BE49-F238E27FC236}">
                <a16:creationId xmlns:a16="http://schemas.microsoft.com/office/drawing/2014/main" id="{080CD155-EC42-4193-8A84-62A913050F33}"/>
              </a:ext>
            </a:extLst>
          </p:cNvPr>
          <p:cNvSpPr txBox="1">
            <a:spLocks/>
          </p:cNvSpPr>
          <p:nvPr/>
        </p:nvSpPr>
        <p:spPr>
          <a:xfrm>
            <a:off x="608386" y="5356773"/>
            <a:ext cx="6000637" cy="84885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smtClean="0"/>
              <a:t>bending</a:t>
            </a:r>
            <a:r>
              <a:rPr lang="cs-CZ" sz="1600" b="1" dirty="0" smtClean="0"/>
              <a:t> </a:t>
            </a:r>
            <a:r>
              <a:rPr lang="cs-CZ" sz="1600" dirty="0" smtClean="0"/>
              <a:t>and</a:t>
            </a:r>
            <a:r>
              <a:rPr lang="cs-CZ" sz="1600" b="1" dirty="0" smtClean="0"/>
              <a:t> </a:t>
            </a:r>
            <a:r>
              <a:rPr lang="cs-CZ" sz="1600" b="1" dirty="0" err="1" smtClean="0"/>
              <a:t>invagination</a:t>
            </a:r>
            <a:r>
              <a:rPr lang="cs-CZ" sz="1600" b="1" dirty="0" smtClean="0"/>
              <a:t> </a:t>
            </a:r>
            <a:r>
              <a:rPr lang="cs-CZ" sz="1600" dirty="0"/>
              <a:t>– </a:t>
            </a:r>
            <a:r>
              <a:rPr lang="cs-CZ" sz="1600" dirty="0" smtClean="0"/>
              <a:t>epidermis </a:t>
            </a:r>
            <a:r>
              <a:rPr lang="cs-CZ" sz="1600" b="1" dirty="0" err="1" smtClean="0"/>
              <a:t>bends</a:t>
            </a:r>
            <a:r>
              <a:rPr lang="cs-CZ" sz="1600" dirty="0" smtClean="0"/>
              <a:t> </a:t>
            </a:r>
            <a:r>
              <a:rPr lang="cs-CZ" sz="1600" dirty="0" err="1" smtClean="0"/>
              <a:t>around</a:t>
            </a:r>
            <a:r>
              <a:rPr lang="cs-CZ" sz="1600" dirty="0" smtClean="0"/>
              <a:t> </a:t>
            </a:r>
            <a:r>
              <a:rPr lang="cs-CZ" sz="1600" dirty="0" err="1" smtClean="0"/>
              <a:t>posterior</a:t>
            </a:r>
            <a:r>
              <a:rPr lang="cs-CZ" sz="1600" dirty="0" smtClean="0"/>
              <a:t> part </a:t>
            </a:r>
            <a:r>
              <a:rPr lang="cs-CZ" sz="1600" dirty="0" err="1" smtClean="0"/>
              <a:t>of</a:t>
            </a:r>
            <a:r>
              <a:rPr lang="cs-CZ" sz="1600" dirty="0" smtClean="0"/>
              <a:t> </a:t>
            </a:r>
            <a:r>
              <a:rPr lang="cs-CZ" sz="1600" dirty="0" err="1" smtClean="0"/>
              <a:t>developing</a:t>
            </a:r>
            <a:r>
              <a:rPr lang="cs-CZ" sz="1600" dirty="0" smtClean="0"/>
              <a:t> </a:t>
            </a:r>
            <a:r>
              <a:rPr lang="cs-CZ" sz="1600" dirty="0" err="1" smtClean="0"/>
              <a:t>scale</a:t>
            </a:r>
            <a:r>
              <a:rPr lang="cs-CZ" sz="1600" dirty="0" smtClean="0"/>
              <a:t> </a:t>
            </a:r>
            <a:r>
              <a:rPr lang="cs-CZ" sz="1600" dirty="0"/>
              <a:t>– </a:t>
            </a:r>
            <a:r>
              <a:rPr lang="cs-CZ" sz="1600" dirty="0" err="1" smtClean="0"/>
              <a:t>formation</a:t>
            </a:r>
            <a:r>
              <a:rPr lang="cs-CZ" sz="1600" dirty="0" smtClean="0"/>
              <a:t> </a:t>
            </a:r>
            <a:r>
              <a:rPr lang="cs-CZ" sz="1600" dirty="0" err="1" smtClean="0"/>
              <a:t>of</a:t>
            </a:r>
            <a:r>
              <a:rPr lang="cs-CZ" sz="1600" dirty="0" smtClean="0"/>
              <a:t>  </a:t>
            </a:r>
            <a:r>
              <a:rPr lang="cs-CZ" sz="1600" b="1" dirty="0" err="1" smtClean="0"/>
              <a:t>overlay</a:t>
            </a:r>
            <a:r>
              <a:rPr lang="cs-CZ" sz="1600" dirty="0" smtClean="0"/>
              <a:t> </a:t>
            </a:r>
            <a:r>
              <a:rPr lang="cs-CZ" sz="1600" dirty="0" err="1" smtClean="0"/>
              <a:t>over</a:t>
            </a:r>
            <a:r>
              <a:rPr lang="cs-CZ" sz="1600" dirty="0" smtClean="0"/>
              <a:t> </a:t>
            </a:r>
            <a:r>
              <a:rPr lang="cs-CZ" sz="1600" dirty="0" err="1" smtClean="0"/>
              <a:t>the</a:t>
            </a:r>
            <a:r>
              <a:rPr lang="cs-CZ" sz="1600" dirty="0" smtClean="0"/>
              <a:t> </a:t>
            </a:r>
            <a:r>
              <a:rPr lang="cs-CZ" sz="1600" b="1" dirty="0" err="1" smtClean="0"/>
              <a:t>next</a:t>
            </a:r>
            <a:r>
              <a:rPr lang="cs-CZ" sz="1600" dirty="0" smtClean="0"/>
              <a:t> </a:t>
            </a:r>
            <a:r>
              <a:rPr lang="cs-CZ" sz="1600" dirty="0" err="1" smtClean="0"/>
              <a:t>scale</a:t>
            </a:r>
            <a:r>
              <a:rPr lang="cs-CZ" sz="1600" dirty="0" smtClean="0"/>
              <a:t>, in </a:t>
            </a:r>
            <a:r>
              <a:rPr lang="cs-CZ" sz="1600" b="1" dirty="0" err="1" smtClean="0"/>
              <a:t>anterior</a:t>
            </a:r>
            <a:r>
              <a:rPr lang="cs-CZ" sz="1600" dirty="0" smtClean="0"/>
              <a:t> part </a:t>
            </a:r>
            <a:r>
              <a:rPr lang="cs-CZ" sz="1600" b="1" dirty="0" err="1" smtClean="0"/>
              <a:t>invagination</a:t>
            </a:r>
            <a:r>
              <a:rPr lang="cs-CZ" sz="1600" dirty="0" smtClean="0"/>
              <a:t> </a:t>
            </a:r>
            <a:r>
              <a:rPr lang="cs-CZ" sz="1600" dirty="0" err="1" smtClean="0"/>
              <a:t>of</a:t>
            </a:r>
            <a:r>
              <a:rPr lang="cs-CZ" sz="1600" dirty="0" smtClean="0"/>
              <a:t> </a:t>
            </a:r>
            <a:r>
              <a:rPr lang="cs-CZ" sz="1600" dirty="0" err="1" smtClean="0"/>
              <a:t>scale</a:t>
            </a:r>
            <a:r>
              <a:rPr lang="cs-CZ" sz="1600" dirty="0" smtClean="0"/>
              <a:t> to dermis</a:t>
            </a:r>
            <a:endParaRPr lang="cs-CZ" sz="1200" dirty="0"/>
          </a:p>
        </p:txBody>
      </p:sp>
      <p:grpSp>
        <p:nvGrpSpPr>
          <p:cNvPr id="28" name="Skupina 27">
            <a:extLst>
              <a:ext uri="{FF2B5EF4-FFF2-40B4-BE49-F238E27FC236}">
                <a16:creationId xmlns:a16="http://schemas.microsoft.com/office/drawing/2014/main" id="{B6299C3D-AEC6-4EA8-807C-D015717E961A}"/>
              </a:ext>
            </a:extLst>
          </p:cNvPr>
          <p:cNvGrpSpPr/>
          <p:nvPr/>
        </p:nvGrpSpPr>
        <p:grpSpPr>
          <a:xfrm>
            <a:off x="7692961" y="2725555"/>
            <a:ext cx="3803254" cy="1004931"/>
            <a:chOff x="7692961" y="2725555"/>
            <a:chExt cx="3803254" cy="1004931"/>
          </a:xfrm>
        </p:grpSpPr>
        <p:pic>
          <p:nvPicPr>
            <p:cNvPr id="12" name="Obrázek 11">
              <a:extLst>
                <a:ext uri="{FF2B5EF4-FFF2-40B4-BE49-F238E27FC236}">
                  <a16:creationId xmlns:a16="http://schemas.microsoft.com/office/drawing/2014/main" id="{B9729AE4-61D2-42AA-B366-DD3837D38E27}"/>
                </a:ext>
              </a:extLst>
            </p:cNvPr>
            <p:cNvPicPr>
              <a:picLocks noChangeAspect="1"/>
            </p:cNvPicPr>
            <p:nvPr/>
          </p:nvPicPr>
          <p:blipFill rotWithShape="1">
            <a:blip r:embed="rId2">
              <a:extLst>
                <a:ext uri="{28A0092B-C50C-407E-A947-70E740481C1C}">
                  <a14:useLocalDpi xmlns:a14="http://schemas.microsoft.com/office/drawing/2010/main" val="0"/>
                </a:ext>
              </a:extLst>
            </a:blip>
            <a:srcRect t="20860" b="58926"/>
            <a:stretch/>
          </p:blipFill>
          <p:spPr>
            <a:xfrm>
              <a:off x="7692961" y="2725555"/>
              <a:ext cx="3462717" cy="850963"/>
            </a:xfrm>
            <a:prstGeom prst="rect">
              <a:avLst/>
            </a:prstGeom>
          </p:spPr>
        </p:pic>
        <p:sp>
          <p:nvSpPr>
            <p:cNvPr id="16" name="TextovéPole 15">
              <a:extLst>
                <a:ext uri="{FF2B5EF4-FFF2-40B4-BE49-F238E27FC236}">
                  <a16:creationId xmlns:a16="http://schemas.microsoft.com/office/drawing/2014/main" id="{95612F13-E0C4-4607-81D4-D79722DDD67C}"/>
                </a:ext>
              </a:extLst>
            </p:cNvPr>
            <p:cNvSpPr txBox="1"/>
            <p:nvPr/>
          </p:nvSpPr>
          <p:spPr>
            <a:xfrm>
              <a:off x="10562776" y="3499654"/>
              <a:ext cx="933439" cy="230832"/>
            </a:xfrm>
            <a:prstGeom prst="rect">
              <a:avLst/>
            </a:prstGeom>
            <a:solidFill>
              <a:schemeClr val="bg1"/>
            </a:solidFill>
          </p:spPr>
          <p:txBody>
            <a:bodyPr wrap="square" rtlCol="0">
              <a:spAutoFit/>
            </a:bodyPr>
            <a:lstStyle/>
            <a:p>
              <a:pPr algn="ctr"/>
              <a:r>
                <a:rPr lang="cs-CZ" sz="900" dirty="0" err="1" smtClean="0"/>
                <a:t>Scale</a:t>
              </a:r>
              <a:r>
                <a:rPr lang="cs-CZ" sz="900" dirty="0" smtClean="0"/>
                <a:t> </a:t>
              </a:r>
              <a:r>
                <a:rPr lang="cs-CZ" sz="900" dirty="0" err="1" smtClean="0"/>
                <a:t>papilla</a:t>
              </a:r>
              <a:endParaRPr lang="en-US" sz="900" dirty="0"/>
            </a:p>
          </p:txBody>
        </p:sp>
        <p:cxnSp>
          <p:nvCxnSpPr>
            <p:cNvPr id="18" name="Přímá spojnice se šipkou 17">
              <a:extLst>
                <a:ext uri="{FF2B5EF4-FFF2-40B4-BE49-F238E27FC236}">
                  <a16:creationId xmlns:a16="http://schemas.microsoft.com/office/drawing/2014/main" id="{02674C09-E4EF-4BC4-BA3E-DC4D933B058F}"/>
                </a:ext>
              </a:extLst>
            </p:cNvPr>
            <p:cNvCxnSpPr>
              <a:cxnSpLocks/>
              <a:stCxn id="16" idx="1"/>
            </p:cNvCxnSpPr>
            <p:nvPr/>
          </p:nvCxnSpPr>
          <p:spPr>
            <a:xfrm flipH="1" flipV="1">
              <a:off x="10127768" y="3255870"/>
              <a:ext cx="435008" cy="359200"/>
            </a:xfrm>
            <a:prstGeom prst="straightConnector1">
              <a:avLst/>
            </a:prstGeom>
            <a:ln w="28575">
              <a:solidFill>
                <a:srgbClr val="E93F7A"/>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9" name="Skupina 28">
            <a:extLst>
              <a:ext uri="{FF2B5EF4-FFF2-40B4-BE49-F238E27FC236}">
                <a16:creationId xmlns:a16="http://schemas.microsoft.com/office/drawing/2014/main" id="{8AFF85A4-D135-4102-935A-9AE88D9FE38B}"/>
              </a:ext>
            </a:extLst>
          </p:cNvPr>
          <p:cNvGrpSpPr/>
          <p:nvPr/>
        </p:nvGrpSpPr>
        <p:grpSpPr>
          <a:xfrm>
            <a:off x="7692961" y="3671048"/>
            <a:ext cx="3803254" cy="984618"/>
            <a:chOff x="7692961" y="3671048"/>
            <a:chExt cx="3803254" cy="984618"/>
          </a:xfrm>
        </p:grpSpPr>
        <p:pic>
          <p:nvPicPr>
            <p:cNvPr id="13" name="Obrázek 12">
              <a:extLst>
                <a:ext uri="{FF2B5EF4-FFF2-40B4-BE49-F238E27FC236}">
                  <a16:creationId xmlns:a16="http://schemas.microsoft.com/office/drawing/2014/main" id="{6CEF85BA-ABAE-4FD0-A1FC-1EFC9ECDA8D5}"/>
                </a:ext>
              </a:extLst>
            </p:cNvPr>
            <p:cNvPicPr>
              <a:picLocks noChangeAspect="1"/>
            </p:cNvPicPr>
            <p:nvPr/>
          </p:nvPicPr>
          <p:blipFill rotWithShape="1">
            <a:blip r:embed="rId2">
              <a:extLst>
                <a:ext uri="{28A0092B-C50C-407E-A947-70E740481C1C}">
                  <a14:useLocalDpi xmlns:a14="http://schemas.microsoft.com/office/drawing/2010/main" val="0"/>
                </a:ext>
              </a:extLst>
            </a:blip>
            <a:srcRect t="42398" b="37387"/>
            <a:stretch/>
          </p:blipFill>
          <p:spPr>
            <a:xfrm>
              <a:off x="7692961" y="3671048"/>
              <a:ext cx="3462717" cy="850963"/>
            </a:xfrm>
            <a:prstGeom prst="rect">
              <a:avLst/>
            </a:prstGeom>
          </p:spPr>
        </p:pic>
        <p:cxnSp>
          <p:nvCxnSpPr>
            <p:cNvPr id="20" name="Přímá spojnice se šipkou 19">
              <a:extLst>
                <a:ext uri="{FF2B5EF4-FFF2-40B4-BE49-F238E27FC236}">
                  <a16:creationId xmlns:a16="http://schemas.microsoft.com/office/drawing/2014/main" id="{9481C5B0-0186-43C2-972D-486B74604AB2}"/>
                </a:ext>
              </a:extLst>
            </p:cNvPr>
            <p:cNvCxnSpPr>
              <a:cxnSpLocks/>
            </p:cNvCxnSpPr>
            <p:nvPr/>
          </p:nvCxnSpPr>
          <p:spPr>
            <a:xfrm flipH="1" flipV="1">
              <a:off x="10121462" y="4144187"/>
              <a:ext cx="435008" cy="359200"/>
            </a:xfrm>
            <a:prstGeom prst="straightConnector1">
              <a:avLst/>
            </a:prstGeom>
            <a:ln w="28575">
              <a:solidFill>
                <a:srgbClr val="00FFB3"/>
              </a:solidFill>
              <a:tailEnd type="triangle"/>
            </a:ln>
          </p:spPr>
          <p:style>
            <a:lnRef idx="1">
              <a:schemeClr val="accent1"/>
            </a:lnRef>
            <a:fillRef idx="0">
              <a:schemeClr val="accent1"/>
            </a:fillRef>
            <a:effectRef idx="0">
              <a:schemeClr val="accent1"/>
            </a:effectRef>
            <a:fontRef idx="minor">
              <a:schemeClr val="tx1"/>
            </a:fontRef>
          </p:style>
        </p:cxnSp>
        <p:sp>
          <p:nvSpPr>
            <p:cNvPr id="21" name="TextovéPole 20">
              <a:extLst>
                <a:ext uri="{FF2B5EF4-FFF2-40B4-BE49-F238E27FC236}">
                  <a16:creationId xmlns:a16="http://schemas.microsoft.com/office/drawing/2014/main" id="{1CD51ECF-5B23-4233-BD4D-644C42816F3D}"/>
                </a:ext>
              </a:extLst>
            </p:cNvPr>
            <p:cNvSpPr txBox="1"/>
            <p:nvPr/>
          </p:nvSpPr>
          <p:spPr>
            <a:xfrm>
              <a:off x="10562776" y="4424834"/>
              <a:ext cx="933439" cy="230832"/>
            </a:xfrm>
            <a:prstGeom prst="rect">
              <a:avLst/>
            </a:prstGeom>
            <a:solidFill>
              <a:schemeClr val="bg1"/>
            </a:solidFill>
          </p:spPr>
          <p:txBody>
            <a:bodyPr wrap="square" rtlCol="0">
              <a:spAutoFit/>
            </a:bodyPr>
            <a:lstStyle/>
            <a:p>
              <a:pPr algn="ctr"/>
              <a:r>
                <a:rPr lang="cs-CZ" sz="900" dirty="0" err="1" smtClean="0"/>
                <a:t>External</a:t>
              </a:r>
              <a:r>
                <a:rPr lang="cs-CZ" sz="900" dirty="0" smtClean="0"/>
                <a:t> </a:t>
              </a:r>
              <a:r>
                <a:rPr lang="cs-CZ" sz="900" dirty="0" err="1" smtClean="0"/>
                <a:t>layer</a:t>
              </a:r>
              <a:endParaRPr lang="en-US" sz="900" dirty="0"/>
            </a:p>
          </p:txBody>
        </p:sp>
      </p:grpSp>
      <p:grpSp>
        <p:nvGrpSpPr>
          <p:cNvPr id="30" name="Skupina 29">
            <a:extLst>
              <a:ext uri="{FF2B5EF4-FFF2-40B4-BE49-F238E27FC236}">
                <a16:creationId xmlns:a16="http://schemas.microsoft.com/office/drawing/2014/main" id="{41DC371B-DDCD-403C-BFAD-DB3A9379D698}"/>
              </a:ext>
            </a:extLst>
          </p:cNvPr>
          <p:cNvGrpSpPr/>
          <p:nvPr/>
        </p:nvGrpSpPr>
        <p:grpSpPr>
          <a:xfrm>
            <a:off x="7692960" y="4696436"/>
            <a:ext cx="3462717" cy="1084765"/>
            <a:chOff x="7692960" y="4696436"/>
            <a:chExt cx="3462717" cy="1084765"/>
          </a:xfrm>
        </p:grpSpPr>
        <p:pic>
          <p:nvPicPr>
            <p:cNvPr id="14" name="Obrázek 13">
              <a:extLst>
                <a:ext uri="{FF2B5EF4-FFF2-40B4-BE49-F238E27FC236}">
                  <a16:creationId xmlns:a16="http://schemas.microsoft.com/office/drawing/2014/main" id="{320B3217-1AEA-4085-B0BA-45FF4CA35BAD}"/>
                </a:ext>
              </a:extLst>
            </p:cNvPr>
            <p:cNvPicPr>
              <a:picLocks noChangeAspect="1"/>
            </p:cNvPicPr>
            <p:nvPr/>
          </p:nvPicPr>
          <p:blipFill rotWithShape="1">
            <a:blip r:embed="rId2">
              <a:extLst>
                <a:ext uri="{28A0092B-C50C-407E-A947-70E740481C1C}">
                  <a14:useLocalDpi xmlns:a14="http://schemas.microsoft.com/office/drawing/2010/main" val="0"/>
                </a:ext>
              </a:extLst>
            </a:blip>
            <a:srcRect t="66233" b="12989"/>
            <a:stretch/>
          </p:blipFill>
          <p:spPr>
            <a:xfrm>
              <a:off x="7692960" y="4696436"/>
              <a:ext cx="3462717" cy="874691"/>
            </a:xfrm>
            <a:prstGeom prst="rect">
              <a:avLst/>
            </a:prstGeom>
          </p:spPr>
        </p:pic>
        <p:sp>
          <p:nvSpPr>
            <p:cNvPr id="22" name="TextovéPole 21">
              <a:extLst>
                <a:ext uri="{FF2B5EF4-FFF2-40B4-BE49-F238E27FC236}">
                  <a16:creationId xmlns:a16="http://schemas.microsoft.com/office/drawing/2014/main" id="{75D013A5-7113-4AEE-9CA2-875DD130FFB9}"/>
                </a:ext>
              </a:extLst>
            </p:cNvPr>
            <p:cNvSpPr txBox="1"/>
            <p:nvPr/>
          </p:nvSpPr>
          <p:spPr>
            <a:xfrm>
              <a:off x="10222238" y="5512677"/>
              <a:ext cx="933439" cy="230832"/>
            </a:xfrm>
            <a:prstGeom prst="rect">
              <a:avLst/>
            </a:prstGeom>
            <a:solidFill>
              <a:schemeClr val="bg1"/>
            </a:solidFill>
          </p:spPr>
          <p:txBody>
            <a:bodyPr wrap="square" rtlCol="0">
              <a:spAutoFit/>
            </a:bodyPr>
            <a:lstStyle/>
            <a:p>
              <a:pPr algn="ctr"/>
              <a:r>
                <a:rPr lang="cs-CZ" sz="900" dirty="0" err="1"/>
                <a:t>elasmodin</a:t>
              </a:r>
              <a:endParaRPr lang="en-US" sz="900" dirty="0"/>
            </a:p>
          </p:txBody>
        </p:sp>
        <p:cxnSp>
          <p:nvCxnSpPr>
            <p:cNvPr id="23" name="Přímá spojnice se šipkou 22">
              <a:extLst>
                <a:ext uri="{FF2B5EF4-FFF2-40B4-BE49-F238E27FC236}">
                  <a16:creationId xmlns:a16="http://schemas.microsoft.com/office/drawing/2014/main" id="{30A512B1-8FE2-4AA0-BB6C-1A04ABA87D24}"/>
                </a:ext>
              </a:extLst>
            </p:cNvPr>
            <p:cNvCxnSpPr>
              <a:cxnSpLocks/>
              <a:stCxn id="22" idx="1"/>
            </p:cNvCxnSpPr>
            <p:nvPr/>
          </p:nvCxnSpPr>
          <p:spPr>
            <a:xfrm flipH="1" flipV="1">
              <a:off x="9548648" y="5085955"/>
              <a:ext cx="673590" cy="542138"/>
            </a:xfrm>
            <a:prstGeom prst="straightConnector1">
              <a:avLst/>
            </a:prstGeom>
            <a:ln w="28575">
              <a:solidFill>
                <a:srgbClr val="FF9A01"/>
              </a:solidFill>
              <a:tailEnd type="triangle"/>
            </a:ln>
          </p:spPr>
          <p:style>
            <a:lnRef idx="1">
              <a:schemeClr val="accent1"/>
            </a:lnRef>
            <a:fillRef idx="0">
              <a:schemeClr val="accent1"/>
            </a:fillRef>
            <a:effectRef idx="0">
              <a:schemeClr val="accent1"/>
            </a:effectRef>
            <a:fontRef idx="minor">
              <a:schemeClr val="tx1"/>
            </a:fontRef>
          </p:style>
        </p:cxnSp>
        <p:sp>
          <p:nvSpPr>
            <p:cNvPr id="25" name="TextovéPole 24">
              <a:extLst>
                <a:ext uri="{FF2B5EF4-FFF2-40B4-BE49-F238E27FC236}">
                  <a16:creationId xmlns:a16="http://schemas.microsoft.com/office/drawing/2014/main" id="{8D074F0F-498E-4527-8C99-6B83B34CA988}"/>
                </a:ext>
              </a:extLst>
            </p:cNvPr>
            <p:cNvSpPr txBox="1"/>
            <p:nvPr/>
          </p:nvSpPr>
          <p:spPr>
            <a:xfrm>
              <a:off x="8073241" y="5550369"/>
              <a:ext cx="933439" cy="230832"/>
            </a:xfrm>
            <a:prstGeom prst="rect">
              <a:avLst/>
            </a:prstGeom>
            <a:solidFill>
              <a:schemeClr val="bg1"/>
            </a:solidFill>
          </p:spPr>
          <p:txBody>
            <a:bodyPr wrap="square" rtlCol="0">
              <a:spAutoFit/>
            </a:bodyPr>
            <a:lstStyle/>
            <a:p>
              <a:pPr algn="ctr"/>
              <a:r>
                <a:rPr lang="cs-CZ" sz="900" dirty="0" err="1" smtClean="0"/>
                <a:t>elasmoblasts</a:t>
              </a:r>
              <a:endParaRPr lang="en-US" sz="900" dirty="0"/>
            </a:p>
          </p:txBody>
        </p:sp>
        <p:cxnSp>
          <p:nvCxnSpPr>
            <p:cNvPr id="26" name="Přímá spojnice se šipkou 25">
              <a:extLst>
                <a:ext uri="{FF2B5EF4-FFF2-40B4-BE49-F238E27FC236}">
                  <a16:creationId xmlns:a16="http://schemas.microsoft.com/office/drawing/2014/main" id="{B5C04658-68E7-4C51-A5F6-4A5008AA9D65}"/>
                </a:ext>
              </a:extLst>
            </p:cNvPr>
            <p:cNvCxnSpPr>
              <a:cxnSpLocks/>
            </p:cNvCxnSpPr>
            <p:nvPr/>
          </p:nvCxnSpPr>
          <p:spPr>
            <a:xfrm flipV="1">
              <a:off x="8539960" y="5156900"/>
              <a:ext cx="259849" cy="37411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6739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Fun</a:t>
            </a:r>
            <a:r>
              <a:rPr lang="cs-CZ" dirty="0" smtClean="0"/>
              <a:t> </a:t>
            </a:r>
            <a:r>
              <a:rPr lang="cs-CZ" dirty="0" err="1" smtClean="0"/>
              <a:t>facts</a:t>
            </a:r>
            <a:endParaRPr lang="cs-CZ" dirty="0"/>
          </a:p>
        </p:txBody>
      </p:sp>
      <p:sp>
        <p:nvSpPr>
          <p:cNvPr id="3" name="Zástupný symbol pro obsah 2"/>
          <p:cNvSpPr>
            <a:spLocks noGrp="1"/>
          </p:cNvSpPr>
          <p:nvPr>
            <p:ph idx="1"/>
          </p:nvPr>
        </p:nvSpPr>
        <p:spPr/>
        <p:txBody>
          <a:bodyPr/>
          <a:lstStyle/>
          <a:p>
            <a:r>
              <a:rPr lang="cs-CZ" dirty="0" err="1" smtClean="0"/>
              <a:t>How</a:t>
            </a:r>
            <a:r>
              <a:rPr lang="cs-CZ" dirty="0" smtClean="0"/>
              <a:t> </a:t>
            </a:r>
            <a:r>
              <a:rPr lang="cs-CZ" dirty="0" err="1" smtClean="0"/>
              <a:t>quick</a:t>
            </a:r>
            <a:r>
              <a:rPr lang="cs-CZ" dirty="0" smtClean="0"/>
              <a:t> </a:t>
            </a:r>
            <a:r>
              <a:rPr lang="cs-CZ" dirty="0" err="1" smtClean="0"/>
              <a:t>is</a:t>
            </a:r>
            <a:r>
              <a:rPr lang="cs-CZ" dirty="0" smtClean="0"/>
              <a:t> </a:t>
            </a:r>
            <a:r>
              <a:rPr lang="cs-CZ" dirty="0" err="1" smtClean="0"/>
              <a:t>the</a:t>
            </a:r>
            <a:r>
              <a:rPr lang="cs-CZ" dirty="0" smtClean="0"/>
              <a:t> transfer </a:t>
            </a:r>
            <a:r>
              <a:rPr lang="cs-CZ" dirty="0" err="1" smtClean="0"/>
              <a:t>of</a:t>
            </a:r>
            <a:r>
              <a:rPr lang="cs-CZ" dirty="0" smtClean="0"/>
              <a:t> </a:t>
            </a:r>
            <a:r>
              <a:rPr lang="cs-CZ" dirty="0" err="1" smtClean="0"/>
              <a:t>infos</a:t>
            </a:r>
            <a:r>
              <a:rPr lang="cs-CZ" dirty="0" smtClean="0"/>
              <a:t> in </a:t>
            </a:r>
            <a:r>
              <a:rPr lang="cs-CZ" dirty="0" err="1" smtClean="0"/>
              <a:t>the</a:t>
            </a:r>
            <a:r>
              <a:rPr lang="cs-CZ" dirty="0" smtClean="0"/>
              <a:t> brain?</a:t>
            </a:r>
          </a:p>
          <a:p>
            <a:r>
              <a:rPr lang="cs-CZ" dirty="0" err="1" smtClean="0"/>
              <a:t>How</a:t>
            </a:r>
            <a:r>
              <a:rPr lang="cs-CZ" dirty="0" smtClean="0"/>
              <a:t> many </a:t>
            </a:r>
            <a:r>
              <a:rPr lang="cs-CZ" dirty="0" err="1" smtClean="0"/>
              <a:t>watts</a:t>
            </a:r>
            <a:r>
              <a:rPr lang="cs-CZ" dirty="0" smtClean="0"/>
              <a:t> </a:t>
            </a:r>
            <a:r>
              <a:rPr lang="cs-CZ" dirty="0" err="1" smtClean="0"/>
              <a:t>can</a:t>
            </a:r>
            <a:r>
              <a:rPr lang="cs-CZ" dirty="0" smtClean="0"/>
              <a:t> brain </a:t>
            </a:r>
            <a:r>
              <a:rPr lang="cs-CZ" dirty="0" err="1" smtClean="0"/>
              <a:t>generate</a:t>
            </a:r>
            <a:r>
              <a:rPr lang="cs-CZ" dirty="0" smtClean="0"/>
              <a:t>?</a:t>
            </a:r>
          </a:p>
          <a:p>
            <a:r>
              <a:rPr lang="cs-CZ" dirty="0" err="1" smtClean="0"/>
              <a:t>If</a:t>
            </a:r>
            <a:r>
              <a:rPr lang="cs-CZ" dirty="0" smtClean="0"/>
              <a:t> </a:t>
            </a:r>
            <a:r>
              <a:rPr lang="cs-CZ" dirty="0" err="1" smtClean="0"/>
              <a:t>eye</a:t>
            </a:r>
            <a:r>
              <a:rPr lang="cs-CZ" dirty="0" smtClean="0"/>
              <a:t> </a:t>
            </a:r>
            <a:r>
              <a:rPr lang="cs-CZ" dirty="0" err="1" smtClean="0"/>
              <a:t>would</a:t>
            </a:r>
            <a:r>
              <a:rPr lang="cs-CZ" dirty="0" smtClean="0"/>
              <a:t> </a:t>
            </a:r>
            <a:r>
              <a:rPr lang="cs-CZ" dirty="0" err="1" smtClean="0"/>
              <a:t>be</a:t>
            </a:r>
            <a:r>
              <a:rPr lang="cs-CZ" dirty="0" smtClean="0"/>
              <a:t> a </a:t>
            </a:r>
            <a:r>
              <a:rPr lang="cs-CZ" dirty="0" err="1" smtClean="0"/>
              <a:t>camera</a:t>
            </a:r>
            <a:r>
              <a:rPr lang="cs-CZ" dirty="0" smtClean="0"/>
              <a:t>, </a:t>
            </a:r>
            <a:r>
              <a:rPr lang="cs-CZ" dirty="0" err="1" smtClean="0"/>
              <a:t>what</a:t>
            </a:r>
            <a:r>
              <a:rPr lang="cs-CZ" dirty="0" smtClean="0"/>
              <a:t> </a:t>
            </a:r>
            <a:r>
              <a:rPr lang="cs-CZ" dirty="0" err="1" smtClean="0"/>
              <a:t>woudl</a:t>
            </a:r>
            <a:r>
              <a:rPr lang="cs-CZ" dirty="0" smtClean="0"/>
              <a:t> </a:t>
            </a:r>
            <a:r>
              <a:rPr lang="cs-CZ" dirty="0" err="1" smtClean="0"/>
              <a:t>be</a:t>
            </a:r>
            <a:r>
              <a:rPr lang="cs-CZ" dirty="0" smtClean="0"/>
              <a:t> </a:t>
            </a:r>
            <a:r>
              <a:rPr lang="cs-CZ" dirty="0" err="1" smtClean="0"/>
              <a:t>its</a:t>
            </a:r>
            <a:r>
              <a:rPr lang="cs-CZ" dirty="0" smtClean="0"/>
              <a:t> </a:t>
            </a:r>
            <a:r>
              <a:rPr lang="cs-CZ" dirty="0" err="1" smtClean="0"/>
              <a:t>resolution</a:t>
            </a:r>
            <a:r>
              <a:rPr lang="cs-CZ" dirty="0" smtClean="0"/>
              <a:t>?</a:t>
            </a:r>
          </a:p>
          <a:p>
            <a:r>
              <a:rPr lang="cs-CZ" dirty="0" err="1" smtClean="0"/>
              <a:t>When</a:t>
            </a:r>
            <a:r>
              <a:rPr lang="cs-CZ" dirty="0" smtClean="0"/>
              <a:t> </a:t>
            </a:r>
            <a:r>
              <a:rPr lang="cs-CZ" dirty="0" err="1" smtClean="0"/>
              <a:t>ear</a:t>
            </a:r>
            <a:r>
              <a:rPr lang="cs-CZ" dirty="0" smtClean="0"/>
              <a:t> lobe stop </a:t>
            </a:r>
            <a:r>
              <a:rPr lang="cs-CZ" dirty="0" err="1" smtClean="0"/>
              <a:t>growing</a:t>
            </a:r>
            <a:r>
              <a:rPr lang="cs-CZ" smtClean="0"/>
              <a:t>?</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89</a:t>
            </a:fld>
            <a:endParaRPr lang="cs-CZ"/>
          </a:p>
        </p:txBody>
      </p:sp>
    </p:spTree>
    <p:extLst>
      <p:ext uri="{BB962C8B-B14F-4D97-AF65-F5344CB8AC3E}">
        <p14:creationId xmlns:p14="http://schemas.microsoft.com/office/powerpoint/2010/main" val="1977914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Formation</a:t>
            </a:r>
            <a:r>
              <a:rPr lang="cs-CZ" dirty="0"/>
              <a:t> </a:t>
            </a:r>
            <a:r>
              <a:rPr lang="cs-CZ" dirty="0" err="1"/>
              <a:t>of</a:t>
            </a:r>
            <a:r>
              <a:rPr lang="cs-CZ" dirty="0"/>
              <a:t> </a:t>
            </a:r>
            <a:r>
              <a:rPr lang="cs-CZ" dirty="0" err="1"/>
              <a:t>neural</a:t>
            </a:r>
            <a:r>
              <a:rPr lang="cs-CZ" dirty="0"/>
              <a:t> tube </a:t>
            </a:r>
            <a:r>
              <a:rPr lang="cs-CZ" dirty="0" err="1"/>
              <a:t>layers</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9</a:t>
            </a:fld>
            <a:endParaRPr lang="cs-CZ"/>
          </a:p>
        </p:txBody>
      </p:sp>
      <p:sp>
        <p:nvSpPr>
          <p:cNvPr id="6" name="Zástupný obsah 2">
            <a:extLst>
              <a:ext uri="{FF2B5EF4-FFF2-40B4-BE49-F238E27FC236}">
                <a16:creationId xmlns:a16="http://schemas.microsoft.com/office/drawing/2014/main" id="{4E5D3161-1B0C-433F-991F-5E84B7E2CACE}"/>
              </a:ext>
            </a:extLst>
          </p:cNvPr>
          <p:cNvSpPr txBox="1">
            <a:spLocks/>
          </p:cNvSpPr>
          <p:nvPr/>
        </p:nvSpPr>
        <p:spPr>
          <a:xfrm>
            <a:off x="1097280" y="2140632"/>
            <a:ext cx="5538910" cy="34750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neuroblasts</a:t>
            </a:r>
            <a:r>
              <a:rPr lang="cs-CZ" sz="1600" dirty="0"/>
              <a:t> </a:t>
            </a:r>
            <a:r>
              <a:rPr lang="cs-CZ" sz="1600" b="1" dirty="0" err="1">
                <a:solidFill>
                  <a:srgbClr val="00B050"/>
                </a:solidFill>
              </a:rPr>
              <a:t>migrate</a:t>
            </a:r>
            <a:r>
              <a:rPr lang="cs-CZ" sz="1600" dirty="0"/>
              <a:t> </a:t>
            </a:r>
            <a:r>
              <a:rPr lang="cs-CZ" sz="1600" dirty="0" err="1"/>
              <a:t>from</a:t>
            </a:r>
            <a:r>
              <a:rPr lang="cs-CZ" sz="1600" dirty="0"/>
              <a:t> </a:t>
            </a:r>
            <a:r>
              <a:rPr lang="cs-CZ" sz="1600" b="1" dirty="0" err="1">
                <a:ln>
                  <a:solidFill>
                    <a:schemeClr val="tx1"/>
                  </a:solidFill>
                </a:ln>
                <a:solidFill>
                  <a:srgbClr val="FDF5A1"/>
                </a:solidFill>
              </a:rPr>
              <a:t>gerrminal</a:t>
            </a:r>
            <a:r>
              <a:rPr lang="cs-CZ" sz="1600" dirty="0">
                <a:ln>
                  <a:solidFill>
                    <a:schemeClr val="tx1"/>
                  </a:solidFill>
                </a:ln>
              </a:rPr>
              <a:t> </a:t>
            </a:r>
            <a:r>
              <a:rPr lang="cs-CZ" sz="1600" dirty="0" err="1"/>
              <a:t>inner</a:t>
            </a:r>
            <a:r>
              <a:rPr lang="cs-CZ" sz="1600" dirty="0"/>
              <a:t> </a:t>
            </a:r>
            <a:r>
              <a:rPr lang="cs-CZ" sz="1600" dirty="0" err="1"/>
              <a:t>layer</a:t>
            </a:r>
            <a:r>
              <a:rPr lang="cs-CZ" sz="1600" dirty="0"/>
              <a:t> to </a:t>
            </a:r>
            <a:r>
              <a:rPr lang="cs-CZ" sz="1600" b="1" dirty="0"/>
              <a:t>mantle</a:t>
            </a:r>
            <a:r>
              <a:rPr lang="cs-CZ" sz="1600" dirty="0"/>
              <a:t> </a:t>
            </a:r>
            <a:r>
              <a:rPr lang="cs-CZ" sz="1600" dirty="0" err="1"/>
              <a:t>layer</a:t>
            </a:r>
            <a:endParaRPr lang="cs-CZ" sz="1200" dirty="0"/>
          </a:p>
        </p:txBody>
      </p:sp>
      <p:grpSp>
        <p:nvGrpSpPr>
          <p:cNvPr id="16" name="Skupina 15"/>
          <p:cNvGrpSpPr/>
          <p:nvPr/>
        </p:nvGrpSpPr>
        <p:grpSpPr>
          <a:xfrm>
            <a:off x="6566190" y="2187917"/>
            <a:ext cx="5686368" cy="3427398"/>
            <a:chOff x="6016342" y="2128689"/>
            <a:chExt cx="5686368" cy="3427398"/>
          </a:xfrm>
        </p:grpSpPr>
        <p:pic>
          <p:nvPicPr>
            <p:cNvPr id="7" name="Obrázek 6"/>
            <p:cNvPicPr>
              <a:picLocks noChangeAspect="1"/>
            </p:cNvPicPr>
            <p:nvPr/>
          </p:nvPicPr>
          <p:blipFill rotWithShape="1">
            <a:blip r:embed="rId2">
              <a:extLst>
                <a:ext uri="{28A0092B-C50C-407E-A947-70E740481C1C}">
                  <a14:useLocalDpi xmlns:a14="http://schemas.microsoft.com/office/drawing/2010/main" val="0"/>
                </a:ext>
              </a:extLst>
            </a:blip>
            <a:srcRect l="19984" t="39795" r="22986" b="16070"/>
            <a:stretch/>
          </p:blipFill>
          <p:spPr>
            <a:xfrm>
              <a:off x="7061702" y="2453489"/>
              <a:ext cx="3449371" cy="2652665"/>
            </a:xfrm>
            <a:prstGeom prst="rect">
              <a:avLst/>
            </a:prstGeom>
          </p:spPr>
        </p:pic>
        <p:sp>
          <p:nvSpPr>
            <p:cNvPr id="8" name="TextovéPole 7"/>
            <p:cNvSpPr txBox="1"/>
            <p:nvPr/>
          </p:nvSpPr>
          <p:spPr>
            <a:xfrm>
              <a:off x="6744832" y="2128689"/>
              <a:ext cx="1158843" cy="430887"/>
            </a:xfrm>
            <a:prstGeom prst="rect">
              <a:avLst/>
            </a:prstGeom>
            <a:solidFill>
              <a:schemeClr val="bg1"/>
            </a:solidFill>
            <a:ln w="28575">
              <a:solidFill>
                <a:srgbClr val="FEFB9F"/>
              </a:solidFill>
            </a:ln>
          </p:spPr>
          <p:txBody>
            <a:bodyPr wrap="square" rtlCol="0">
              <a:spAutoFit/>
            </a:bodyPr>
            <a:lstStyle/>
            <a:p>
              <a:pPr algn="ctr"/>
              <a:r>
                <a:rPr lang="cs-CZ" sz="1100" dirty="0" err="1"/>
                <a:t>Inner</a:t>
              </a:r>
              <a:r>
                <a:rPr lang="cs-CZ" sz="1100" dirty="0"/>
                <a:t> </a:t>
              </a:r>
              <a:r>
                <a:rPr lang="cs-CZ" sz="1100" dirty="0" err="1"/>
                <a:t>germinal</a:t>
              </a:r>
              <a:r>
                <a:rPr lang="cs-CZ" sz="1100" dirty="0"/>
                <a:t> </a:t>
              </a:r>
              <a:r>
                <a:rPr lang="cs-CZ" sz="1100" dirty="0" err="1"/>
                <a:t>layer</a:t>
              </a:r>
              <a:endParaRPr lang="cs-CZ" sz="1100" dirty="0"/>
            </a:p>
          </p:txBody>
        </p:sp>
        <p:sp>
          <p:nvSpPr>
            <p:cNvPr id="9" name="TextovéPole 8"/>
            <p:cNvSpPr txBox="1"/>
            <p:nvPr/>
          </p:nvSpPr>
          <p:spPr>
            <a:xfrm>
              <a:off x="6465985" y="2832184"/>
              <a:ext cx="1102712" cy="261610"/>
            </a:xfrm>
            <a:prstGeom prst="rect">
              <a:avLst/>
            </a:prstGeom>
            <a:solidFill>
              <a:schemeClr val="bg1"/>
            </a:solidFill>
            <a:ln w="28575">
              <a:solidFill>
                <a:srgbClr val="EAF0E4"/>
              </a:solidFill>
            </a:ln>
          </p:spPr>
          <p:txBody>
            <a:bodyPr wrap="square" rtlCol="0">
              <a:spAutoFit/>
            </a:bodyPr>
            <a:lstStyle/>
            <a:p>
              <a:pPr algn="ctr"/>
              <a:r>
                <a:rPr lang="cs-CZ" sz="1100" dirty="0"/>
                <a:t>Mantle </a:t>
              </a:r>
              <a:r>
                <a:rPr lang="cs-CZ" sz="1100" dirty="0" err="1"/>
                <a:t>layer</a:t>
              </a:r>
              <a:endParaRPr lang="cs-CZ" sz="1100" dirty="0"/>
            </a:p>
          </p:txBody>
        </p:sp>
        <p:sp>
          <p:nvSpPr>
            <p:cNvPr id="11" name="TextovéPole 10"/>
            <p:cNvSpPr txBox="1"/>
            <p:nvPr/>
          </p:nvSpPr>
          <p:spPr>
            <a:xfrm>
              <a:off x="6016342" y="4624731"/>
              <a:ext cx="1102712" cy="261610"/>
            </a:xfrm>
            <a:prstGeom prst="rect">
              <a:avLst/>
            </a:prstGeom>
            <a:solidFill>
              <a:schemeClr val="bg1"/>
            </a:solidFill>
            <a:ln w="28575">
              <a:solidFill>
                <a:srgbClr val="DEF2FE"/>
              </a:solidFill>
            </a:ln>
          </p:spPr>
          <p:txBody>
            <a:bodyPr wrap="square" rtlCol="0">
              <a:spAutoFit/>
            </a:bodyPr>
            <a:lstStyle/>
            <a:p>
              <a:pPr algn="ctr"/>
              <a:r>
                <a:rPr lang="cs-CZ" sz="1100" dirty="0" err="1"/>
                <a:t>Marginal</a:t>
              </a:r>
              <a:r>
                <a:rPr lang="cs-CZ" sz="1100" dirty="0"/>
                <a:t> </a:t>
              </a:r>
              <a:r>
                <a:rPr lang="cs-CZ" sz="1100" dirty="0" err="1"/>
                <a:t>layer</a:t>
              </a:r>
              <a:endParaRPr lang="cs-CZ" sz="1100" dirty="0"/>
            </a:p>
          </p:txBody>
        </p:sp>
        <p:sp>
          <p:nvSpPr>
            <p:cNvPr id="12" name="TextovéPole 11"/>
            <p:cNvSpPr txBox="1"/>
            <p:nvPr/>
          </p:nvSpPr>
          <p:spPr>
            <a:xfrm>
              <a:off x="8613847" y="5125200"/>
              <a:ext cx="1102712" cy="430887"/>
            </a:xfrm>
            <a:prstGeom prst="rect">
              <a:avLst/>
            </a:prstGeom>
            <a:solidFill>
              <a:schemeClr val="bg1"/>
            </a:solidFill>
            <a:ln>
              <a:noFill/>
            </a:ln>
          </p:spPr>
          <p:txBody>
            <a:bodyPr wrap="square" rtlCol="0">
              <a:spAutoFit/>
            </a:bodyPr>
            <a:lstStyle/>
            <a:p>
              <a:pPr algn="ctr"/>
              <a:r>
                <a:rPr lang="cs-CZ" sz="1100" dirty="0" err="1"/>
                <a:t>neuroblast</a:t>
              </a:r>
              <a:endParaRPr lang="cs-CZ" sz="1100" dirty="0"/>
            </a:p>
            <a:p>
              <a:pPr algn="ctr"/>
              <a:endParaRPr lang="cs-CZ" sz="1100" dirty="0"/>
            </a:p>
          </p:txBody>
        </p:sp>
        <p:sp>
          <p:nvSpPr>
            <p:cNvPr id="14" name="TextovéPole 13"/>
            <p:cNvSpPr txBox="1"/>
            <p:nvPr/>
          </p:nvSpPr>
          <p:spPr>
            <a:xfrm>
              <a:off x="10120266" y="4865859"/>
              <a:ext cx="1045071" cy="430887"/>
            </a:xfrm>
            <a:prstGeom prst="rect">
              <a:avLst/>
            </a:prstGeom>
            <a:solidFill>
              <a:schemeClr val="bg1"/>
            </a:solidFill>
            <a:ln w="28575">
              <a:solidFill>
                <a:srgbClr val="D5AABD"/>
              </a:solidFill>
            </a:ln>
          </p:spPr>
          <p:txBody>
            <a:bodyPr wrap="square" rtlCol="0">
              <a:spAutoFit/>
            </a:bodyPr>
            <a:lstStyle/>
            <a:p>
              <a:pPr algn="ctr"/>
              <a:r>
                <a:rPr lang="cs-CZ" sz="1100" dirty="0" err="1"/>
                <a:t>Neuronal</a:t>
              </a:r>
              <a:r>
                <a:rPr lang="cs-CZ" sz="1100" dirty="0"/>
                <a:t> </a:t>
              </a:r>
              <a:r>
                <a:rPr lang="cs-CZ" sz="1100" dirty="0" err="1"/>
                <a:t>protrusion</a:t>
              </a:r>
              <a:endParaRPr lang="cs-CZ" sz="1100" dirty="0"/>
            </a:p>
          </p:txBody>
        </p:sp>
        <p:sp>
          <p:nvSpPr>
            <p:cNvPr id="15" name="TextovéPole 14"/>
            <p:cNvSpPr txBox="1"/>
            <p:nvPr/>
          </p:nvSpPr>
          <p:spPr>
            <a:xfrm>
              <a:off x="10294691" y="3059510"/>
              <a:ext cx="1408019" cy="600164"/>
            </a:xfrm>
            <a:prstGeom prst="rect">
              <a:avLst/>
            </a:prstGeom>
            <a:solidFill>
              <a:schemeClr val="bg1"/>
            </a:solidFill>
            <a:ln>
              <a:noFill/>
            </a:ln>
          </p:spPr>
          <p:txBody>
            <a:bodyPr wrap="square" rtlCol="0">
              <a:spAutoFit/>
            </a:bodyPr>
            <a:lstStyle/>
            <a:p>
              <a:pPr algn="ctr"/>
              <a:r>
                <a:rPr lang="cs-CZ" sz="1100" dirty="0" err="1"/>
                <a:t>Glial</a:t>
              </a:r>
              <a:r>
                <a:rPr lang="cs-CZ" sz="1100" dirty="0"/>
                <a:t> cell</a:t>
              </a:r>
            </a:p>
            <a:p>
              <a:pPr algn="ctr"/>
              <a:r>
                <a:rPr lang="cs-CZ" sz="1100" dirty="0"/>
                <a:t>(astrocyte, </a:t>
              </a:r>
              <a:r>
                <a:rPr lang="cs-CZ" sz="1100" dirty="0" err="1"/>
                <a:t>oligodendroglia</a:t>
              </a:r>
              <a:r>
                <a:rPr lang="cs-CZ" sz="1100" dirty="0"/>
                <a:t>)</a:t>
              </a:r>
            </a:p>
          </p:txBody>
        </p:sp>
      </p:grpSp>
      <p:sp>
        <p:nvSpPr>
          <p:cNvPr id="17" name="Zástupný obsah 2">
            <a:extLst>
              <a:ext uri="{FF2B5EF4-FFF2-40B4-BE49-F238E27FC236}">
                <a16:creationId xmlns:a16="http://schemas.microsoft.com/office/drawing/2014/main" id="{4E5D3161-1B0C-433F-991F-5E84B7E2CACE}"/>
              </a:ext>
            </a:extLst>
          </p:cNvPr>
          <p:cNvSpPr txBox="1">
            <a:spLocks/>
          </p:cNvSpPr>
          <p:nvPr/>
        </p:nvSpPr>
        <p:spPr>
          <a:xfrm>
            <a:off x="1097280" y="2709245"/>
            <a:ext cx="5538910" cy="59685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neuroblasts</a:t>
            </a:r>
            <a:r>
              <a:rPr lang="cs-CZ" sz="1600" dirty="0"/>
              <a:t> </a:t>
            </a:r>
            <a:r>
              <a:rPr lang="cs-CZ" sz="1600" dirty="0" err="1"/>
              <a:t>form</a:t>
            </a:r>
            <a:r>
              <a:rPr lang="cs-CZ" sz="1600" dirty="0"/>
              <a:t> </a:t>
            </a:r>
            <a:r>
              <a:rPr lang="cs-CZ" sz="1600" b="1" dirty="0" err="1">
                <a:solidFill>
                  <a:srgbClr val="D5AABD"/>
                </a:solidFill>
              </a:rPr>
              <a:t>protrusions</a:t>
            </a:r>
            <a:r>
              <a:rPr lang="cs-CZ" sz="1600" dirty="0"/>
              <a:t> </a:t>
            </a:r>
            <a:r>
              <a:rPr lang="cs-CZ" sz="1600" dirty="0" err="1"/>
              <a:t>from</a:t>
            </a:r>
            <a:r>
              <a:rPr lang="cs-CZ" sz="1600" dirty="0"/>
              <a:t> </a:t>
            </a:r>
            <a:r>
              <a:rPr lang="cs-CZ" sz="1600" b="1" dirty="0">
                <a:ln>
                  <a:solidFill>
                    <a:schemeClr val="tx1"/>
                  </a:solidFill>
                </a:ln>
                <a:solidFill>
                  <a:srgbClr val="E2EADB"/>
                </a:solidFill>
              </a:rPr>
              <a:t>mantle</a:t>
            </a:r>
            <a:r>
              <a:rPr lang="cs-CZ" sz="1600" dirty="0">
                <a:ln>
                  <a:solidFill>
                    <a:schemeClr val="tx1"/>
                  </a:solidFill>
                </a:ln>
              </a:rPr>
              <a:t> </a:t>
            </a:r>
            <a:r>
              <a:rPr lang="cs-CZ" sz="1600" dirty="0" err="1"/>
              <a:t>layer</a:t>
            </a:r>
            <a:r>
              <a:rPr lang="cs-CZ" sz="1600" dirty="0"/>
              <a:t> </a:t>
            </a:r>
            <a:r>
              <a:rPr lang="cs-CZ" sz="1600" dirty="0" err="1"/>
              <a:t>lateraly</a:t>
            </a:r>
            <a:r>
              <a:rPr lang="cs-CZ" sz="1600" dirty="0"/>
              <a:t> – </a:t>
            </a:r>
            <a:r>
              <a:rPr lang="cs-CZ" sz="1600" dirty="0" err="1"/>
              <a:t>formation</a:t>
            </a:r>
            <a:r>
              <a:rPr lang="cs-CZ" sz="1600" dirty="0"/>
              <a:t> </a:t>
            </a:r>
            <a:r>
              <a:rPr lang="cs-CZ" sz="1600" dirty="0" err="1"/>
              <a:t>of</a:t>
            </a:r>
            <a:r>
              <a:rPr lang="cs-CZ" sz="1600" dirty="0"/>
              <a:t> </a:t>
            </a:r>
            <a:r>
              <a:rPr lang="cs-CZ" sz="1600" b="1" dirty="0" err="1">
                <a:ln>
                  <a:solidFill>
                    <a:schemeClr val="tx1"/>
                  </a:solidFill>
                </a:ln>
                <a:solidFill>
                  <a:srgbClr val="DFF2FF"/>
                </a:solidFill>
              </a:rPr>
              <a:t>marginal</a:t>
            </a:r>
            <a:r>
              <a:rPr lang="cs-CZ" sz="1600" b="1" dirty="0"/>
              <a:t> </a:t>
            </a:r>
            <a:r>
              <a:rPr lang="cs-CZ" sz="1600" dirty="0" err="1"/>
              <a:t>layer</a:t>
            </a:r>
            <a:endParaRPr lang="cs-CZ" sz="1200" dirty="0"/>
          </a:p>
        </p:txBody>
      </p:sp>
      <p:sp>
        <p:nvSpPr>
          <p:cNvPr id="18" name="Zástupný obsah 2">
            <a:extLst>
              <a:ext uri="{FF2B5EF4-FFF2-40B4-BE49-F238E27FC236}">
                <a16:creationId xmlns:a16="http://schemas.microsoft.com/office/drawing/2014/main" id="{4E5D3161-1B0C-433F-991F-5E84B7E2CACE}"/>
              </a:ext>
            </a:extLst>
          </p:cNvPr>
          <p:cNvSpPr txBox="1">
            <a:spLocks/>
          </p:cNvSpPr>
          <p:nvPr/>
        </p:nvSpPr>
        <p:spPr>
          <a:xfrm>
            <a:off x="1097280" y="3529003"/>
            <a:ext cx="5538910" cy="89073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Cells</a:t>
            </a:r>
            <a:r>
              <a:rPr lang="cs-CZ" sz="1600" dirty="0"/>
              <a:t> </a:t>
            </a:r>
            <a:r>
              <a:rPr lang="cs-CZ" sz="1600" dirty="0" err="1"/>
              <a:t>formed</a:t>
            </a:r>
            <a:r>
              <a:rPr lang="cs-CZ" sz="1600" dirty="0"/>
              <a:t> </a:t>
            </a:r>
            <a:r>
              <a:rPr lang="cs-CZ" sz="1600" dirty="0" err="1"/>
              <a:t>from</a:t>
            </a:r>
            <a:r>
              <a:rPr lang="cs-CZ" sz="1600" dirty="0"/>
              <a:t> </a:t>
            </a:r>
            <a:r>
              <a:rPr lang="cs-CZ" sz="1600" b="1" dirty="0" err="1"/>
              <a:t>glioblasts</a:t>
            </a:r>
            <a:r>
              <a:rPr lang="cs-CZ" sz="1600" dirty="0"/>
              <a:t>:</a:t>
            </a:r>
          </a:p>
          <a:p>
            <a:pPr lvl="1">
              <a:buSzPct val="50000"/>
              <a:buFont typeface="Courier New" panose="02070309020205020404" pitchFamily="49" charset="0"/>
              <a:buChar char="o"/>
            </a:pPr>
            <a:r>
              <a:rPr lang="cs-CZ" sz="1400" dirty="0" err="1"/>
              <a:t>astrocytes</a:t>
            </a:r>
            <a:r>
              <a:rPr lang="cs-CZ" sz="1400" dirty="0"/>
              <a:t> – </a:t>
            </a:r>
            <a:r>
              <a:rPr lang="cs-CZ" sz="1400" dirty="0" err="1"/>
              <a:t>formed</a:t>
            </a:r>
            <a:r>
              <a:rPr lang="cs-CZ" sz="1400" dirty="0"/>
              <a:t> in mantle and </a:t>
            </a:r>
            <a:r>
              <a:rPr lang="cs-CZ" sz="1400" dirty="0" err="1"/>
              <a:t>marginal</a:t>
            </a:r>
            <a:r>
              <a:rPr lang="cs-CZ" sz="1400" dirty="0"/>
              <a:t> </a:t>
            </a:r>
            <a:r>
              <a:rPr lang="cs-CZ" sz="1400" dirty="0" err="1"/>
              <a:t>layer</a:t>
            </a:r>
            <a:endParaRPr lang="cs-CZ" sz="1400" dirty="0"/>
          </a:p>
          <a:p>
            <a:pPr lvl="1">
              <a:buSzPct val="50000"/>
              <a:buFont typeface="Courier New" panose="02070309020205020404" pitchFamily="49" charset="0"/>
              <a:buChar char="o"/>
            </a:pPr>
            <a:r>
              <a:rPr lang="cs-CZ" sz="1400" dirty="0" err="1"/>
              <a:t>oligodendroglia</a:t>
            </a:r>
            <a:r>
              <a:rPr lang="cs-CZ" sz="1400" dirty="0"/>
              <a:t> – </a:t>
            </a:r>
            <a:r>
              <a:rPr lang="cs-CZ" sz="1400" dirty="0" err="1"/>
              <a:t>especially</a:t>
            </a:r>
            <a:r>
              <a:rPr lang="cs-CZ" sz="1400" dirty="0"/>
              <a:t> in </a:t>
            </a:r>
            <a:r>
              <a:rPr lang="cs-CZ" sz="1400" dirty="0" err="1"/>
              <a:t>marginal</a:t>
            </a:r>
            <a:r>
              <a:rPr lang="cs-CZ" sz="1400" dirty="0"/>
              <a:t> </a:t>
            </a:r>
            <a:r>
              <a:rPr lang="cs-CZ" sz="1400" dirty="0" err="1"/>
              <a:t>layer</a:t>
            </a:r>
            <a:endParaRPr lang="cs-CZ" sz="1000" dirty="0"/>
          </a:p>
        </p:txBody>
      </p:sp>
      <p:sp>
        <p:nvSpPr>
          <p:cNvPr id="19" name="Zástupný obsah 2">
            <a:extLst>
              <a:ext uri="{FF2B5EF4-FFF2-40B4-BE49-F238E27FC236}">
                <a16:creationId xmlns:a16="http://schemas.microsoft.com/office/drawing/2014/main" id="{4E5D3161-1B0C-433F-991F-5E84B7E2CACE}"/>
              </a:ext>
            </a:extLst>
          </p:cNvPr>
          <p:cNvSpPr txBox="1">
            <a:spLocks/>
          </p:cNvSpPr>
          <p:nvPr/>
        </p:nvSpPr>
        <p:spPr>
          <a:xfrm>
            <a:off x="1097280" y="4600507"/>
            <a:ext cx="5227320" cy="89073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Neuroepithelial</a:t>
            </a:r>
            <a:r>
              <a:rPr lang="cs-CZ" sz="1600" b="1" dirty="0"/>
              <a:t> </a:t>
            </a:r>
            <a:r>
              <a:rPr lang="cs-CZ" sz="1600" dirty="0" err="1"/>
              <a:t>cells</a:t>
            </a:r>
            <a:r>
              <a:rPr lang="cs-CZ" sz="1600" dirty="0"/>
              <a:t> </a:t>
            </a:r>
            <a:r>
              <a:rPr lang="cs-CZ" sz="1600" dirty="0" err="1"/>
              <a:t>lining</a:t>
            </a:r>
            <a:r>
              <a:rPr lang="cs-CZ" sz="1600" dirty="0"/>
              <a:t> </a:t>
            </a:r>
            <a:r>
              <a:rPr lang="cs-CZ" sz="1600" dirty="0" err="1"/>
              <a:t>cavity</a:t>
            </a:r>
            <a:r>
              <a:rPr lang="cs-CZ" sz="1600" dirty="0"/>
              <a:t> </a:t>
            </a:r>
            <a:r>
              <a:rPr lang="cs-CZ" sz="1600" b="1" dirty="0" err="1"/>
              <a:t>differentiate</a:t>
            </a:r>
            <a:r>
              <a:rPr lang="cs-CZ" sz="1600" b="1" dirty="0"/>
              <a:t> </a:t>
            </a:r>
            <a:r>
              <a:rPr lang="cs-CZ" sz="1600" dirty="0"/>
              <a:t>to </a:t>
            </a:r>
            <a:r>
              <a:rPr lang="cs-CZ" sz="1600" b="1" dirty="0" err="1">
                <a:ln>
                  <a:solidFill>
                    <a:schemeClr val="tx1"/>
                  </a:solidFill>
                </a:ln>
                <a:solidFill>
                  <a:srgbClr val="FEFB9F"/>
                </a:solidFill>
              </a:rPr>
              <a:t>ependymal</a:t>
            </a:r>
            <a:r>
              <a:rPr lang="cs-CZ" sz="1600" dirty="0">
                <a:ln>
                  <a:solidFill>
                    <a:schemeClr val="tx1"/>
                  </a:solidFill>
                </a:ln>
                <a:solidFill>
                  <a:srgbClr val="FEFB9F"/>
                </a:solidFill>
              </a:rPr>
              <a:t> </a:t>
            </a:r>
            <a:r>
              <a:rPr lang="cs-CZ" sz="1600" dirty="0" err="1"/>
              <a:t>cells</a:t>
            </a:r>
            <a:r>
              <a:rPr lang="cs-CZ" sz="1600" dirty="0"/>
              <a:t> – </a:t>
            </a:r>
            <a:r>
              <a:rPr lang="cs-CZ" sz="1600" dirty="0" err="1"/>
              <a:t>future</a:t>
            </a:r>
            <a:r>
              <a:rPr lang="cs-CZ" sz="1600" dirty="0"/>
              <a:t> </a:t>
            </a:r>
            <a:r>
              <a:rPr lang="cs-CZ" sz="1600" b="1" dirty="0" err="1"/>
              <a:t>lining</a:t>
            </a:r>
            <a:r>
              <a:rPr lang="cs-CZ" sz="1600" dirty="0"/>
              <a:t> </a:t>
            </a:r>
            <a:r>
              <a:rPr lang="cs-CZ" sz="1600" dirty="0" err="1"/>
              <a:t>of</a:t>
            </a:r>
            <a:r>
              <a:rPr lang="cs-CZ" sz="1600" dirty="0"/>
              <a:t> brain </a:t>
            </a:r>
            <a:r>
              <a:rPr lang="cs-CZ" sz="1600" dirty="0" err="1"/>
              <a:t>ventricles</a:t>
            </a:r>
            <a:r>
              <a:rPr lang="cs-CZ" sz="1600" dirty="0"/>
              <a:t> and </a:t>
            </a:r>
            <a:r>
              <a:rPr lang="cs-CZ" sz="1600" dirty="0" err="1"/>
              <a:t>spinal</a:t>
            </a:r>
            <a:r>
              <a:rPr lang="cs-CZ" sz="1600" dirty="0"/>
              <a:t> </a:t>
            </a:r>
            <a:r>
              <a:rPr lang="cs-CZ" sz="1600" dirty="0" err="1"/>
              <a:t>cold</a:t>
            </a:r>
            <a:r>
              <a:rPr lang="cs-CZ" sz="1600" dirty="0"/>
              <a:t> </a:t>
            </a:r>
            <a:r>
              <a:rPr lang="cs-CZ" sz="1600" dirty="0" err="1"/>
              <a:t>canal</a:t>
            </a:r>
            <a:endParaRPr lang="cs-CZ" sz="1000" dirty="0"/>
          </a:p>
        </p:txBody>
      </p:sp>
      <p:sp>
        <p:nvSpPr>
          <p:cNvPr id="21" name="Šipka doleva 20"/>
          <p:cNvSpPr/>
          <p:nvPr/>
        </p:nvSpPr>
        <p:spPr>
          <a:xfrm rot="19670236">
            <a:off x="8508836" y="3151480"/>
            <a:ext cx="552261" cy="215444"/>
          </a:xfrm>
          <a:prstGeom prst="leftArrow">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 name="Šipka doleva 21"/>
          <p:cNvSpPr/>
          <p:nvPr/>
        </p:nvSpPr>
        <p:spPr>
          <a:xfrm rot="1929764" flipH="1">
            <a:off x="9655924" y="3151481"/>
            <a:ext cx="552261" cy="215444"/>
          </a:xfrm>
          <a:prstGeom prst="leftArrow">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24" name="Přímá spojnice 23"/>
          <p:cNvCxnSpPr/>
          <p:nvPr/>
        </p:nvCxnSpPr>
        <p:spPr>
          <a:xfrm flipH="1">
            <a:off x="8265814" y="4584359"/>
            <a:ext cx="399781" cy="651468"/>
          </a:xfrm>
          <a:prstGeom prst="line">
            <a:avLst/>
          </a:prstGeom>
          <a:ln w="19050">
            <a:solidFill>
              <a:srgbClr val="B26383"/>
            </a:solidFill>
          </a:ln>
        </p:spPr>
        <p:style>
          <a:lnRef idx="1">
            <a:schemeClr val="accent1"/>
          </a:lnRef>
          <a:fillRef idx="0">
            <a:schemeClr val="accent1"/>
          </a:fillRef>
          <a:effectRef idx="0">
            <a:schemeClr val="accent1"/>
          </a:effectRef>
          <a:fontRef idx="minor">
            <a:schemeClr val="tx1"/>
          </a:fontRef>
        </p:style>
      </p:cxnSp>
      <p:sp>
        <p:nvSpPr>
          <p:cNvPr id="25" name="TextovéPole 24"/>
          <p:cNvSpPr txBox="1"/>
          <p:nvPr/>
        </p:nvSpPr>
        <p:spPr>
          <a:xfrm>
            <a:off x="7632990" y="5209004"/>
            <a:ext cx="1056891" cy="430887"/>
          </a:xfrm>
          <a:prstGeom prst="rect">
            <a:avLst/>
          </a:prstGeom>
          <a:solidFill>
            <a:schemeClr val="bg1"/>
          </a:solidFill>
          <a:ln>
            <a:noFill/>
          </a:ln>
        </p:spPr>
        <p:txBody>
          <a:bodyPr wrap="square" rtlCol="0">
            <a:spAutoFit/>
          </a:bodyPr>
          <a:lstStyle/>
          <a:p>
            <a:pPr algn="ctr"/>
            <a:r>
              <a:rPr lang="cs-CZ" sz="1100" dirty="0" err="1"/>
              <a:t>Glial</a:t>
            </a:r>
            <a:r>
              <a:rPr lang="cs-CZ" sz="1100" dirty="0"/>
              <a:t> cell (astrocyte)</a:t>
            </a:r>
          </a:p>
        </p:txBody>
      </p:sp>
    </p:spTree>
    <p:extLst>
      <p:ext uri="{BB962C8B-B14F-4D97-AF65-F5344CB8AC3E}">
        <p14:creationId xmlns:p14="http://schemas.microsoft.com/office/powerpoint/2010/main" val="117969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Savon</Template>
  <TotalTime>7758</TotalTime>
  <Words>6602</Words>
  <Application>Microsoft Office PowerPoint</Application>
  <PresentationFormat>Širokoúhlá obrazovka</PresentationFormat>
  <Paragraphs>1047</Paragraphs>
  <Slides>89</Slides>
  <Notes>5</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89</vt:i4>
      </vt:variant>
    </vt:vector>
  </HeadingPairs>
  <TitlesOfParts>
    <vt:vector size="95" baseType="lpstr">
      <vt:lpstr>Arial</vt:lpstr>
      <vt:lpstr>Calibri</vt:lpstr>
      <vt:lpstr>Century Gothic</vt:lpstr>
      <vt:lpstr>Courier New</vt:lpstr>
      <vt:lpstr>Garamond</vt:lpstr>
      <vt:lpstr>Savon</vt:lpstr>
      <vt:lpstr>Development of nervous system and sensoric organs</vt:lpstr>
      <vt:lpstr>Functions of nervous system</vt:lpstr>
      <vt:lpstr>Embryonic origin of nervous system</vt:lpstr>
      <vt:lpstr>Neurulation</vt:lpstr>
      <vt:lpstr>Nervous system</vt:lpstr>
      <vt:lpstr>Development of neural tube</vt:lpstr>
      <vt:lpstr>Developmental defects of neural tube closure</vt:lpstr>
      <vt:lpstr>Initial differentiation of neural tube cells</vt:lpstr>
      <vt:lpstr>Formation of neural tube layers</vt:lpstr>
      <vt:lpstr>Neural tube wall histogenesis</vt:lpstr>
      <vt:lpstr>Radial glia</vt:lpstr>
      <vt:lpstr>Brain development – primary brain vesicles</vt:lpstr>
      <vt:lpstr>Brain development – secondary brain vesicles</vt:lpstr>
      <vt:lpstr>Rhombencephalon</vt:lpstr>
      <vt:lpstr>Myelencephalon</vt:lpstr>
      <vt:lpstr>Metencephalon</vt:lpstr>
      <vt:lpstr>Cerebellum development</vt:lpstr>
      <vt:lpstr>Mesencephalon</vt:lpstr>
      <vt:lpstr>Prosencephalon</vt:lpstr>
      <vt:lpstr>Diencephalon</vt:lpstr>
      <vt:lpstr>Hypothalamo-hypophysal system</vt:lpstr>
      <vt:lpstr>Telencephalon</vt:lpstr>
      <vt:lpstr>Differentiation of cells in brain cortex</vt:lpstr>
      <vt:lpstr>Developmental defects of brain</vt:lpstr>
      <vt:lpstr>Prezentace aplikace PowerPoint</vt:lpstr>
      <vt:lpstr>Prezentace aplikace PowerPoint</vt:lpstr>
      <vt:lpstr>Development of spinal cord</vt:lpstr>
      <vt:lpstr>Development of ventral and dorsal spinal cords</vt:lpstr>
      <vt:lpstr>Development of spinal nerves</vt:lpstr>
      <vt:lpstr>Development of peripheral nervous system</vt:lpstr>
      <vt:lpstr>Development of dorsal root ganglia (DRG)</vt:lpstr>
      <vt:lpstr>Autonomic nervous system</vt:lpstr>
      <vt:lpstr>Sympathetic nervous system</vt:lpstr>
      <vt:lpstr>Parasympathetic nervous system</vt:lpstr>
      <vt:lpstr>Enteric nervous system</vt:lpstr>
      <vt:lpstr>Development of CNS meninges</vt:lpstr>
      <vt:lpstr>Prezentace aplikace PowerPoint</vt:lpstr>
      <vt:lpstr>Avian brain</vt:lpstr>
      <vt:lpstr>Development of sensory organs</vt:lpstr>
      <vt:lpstr>Functions of sensory organs</vt:lpstr>
      <vt:lpstr>Eye</vt:lpstr>
      <vt:lpstr>Embryonic origins of individual eye parts</vt:lpstr>
      <vt:lpstr>Development of optic groove and optic vesicle</vt:lpstr>
      <vt:lpstr>Development of eye basis</vt:lpstr>
      <vt:lpstr>Development of retina</vt:lpstr>
      <vt:lpstr>Neural retina histogenesis</vt:lpstr>
      <vt:lpstr>Origin of extraocular muscles</vt:lpstr>
      <vt:lpstr>Developmental defects of eye</vt:lpstr>
      <vt:lpstr>EAR</vt:lpstr>
      <vt:lpstr>Development of ear</vt:lpstr>
      <vt:lpstr>Development of inner ear</vt:lpstr>
      <vt:lpstr>Differentiation of otic vesicle</vt:lpstr>
      <vt:lpstr>Development of vestibular system</vt:lpstr>
      <vt:lpstr>Development of cochlear system</vt:lpstr>
      <vt:lpstr>Development of cochlear system</vt:lpstr>
      <vt:lpstr>Development of middle ear</vt:lpstr>
      <vt:lpstr>Development of middle ear ossicles</vt:lpstr>
      <vt:lpstr>Development of external ear</vt:lpstr>
      <vt:lpstr>Developmental defects of ear</vt:lpstr>
      <vt:lpstr>NoSE</vt:lpstr>
      <vt:lpstr>Development of nasal cavity</vt:lpstr>
      <vt:lpstr>Separation of primitive nasal and oral cavities</vt:lpstr>
      <vt:lpstr>Formation of nasal and oral cavities</vt:lpstr>
      <vt:lpstr>Differentiation of olfactory epithelium</vt:lpstr>
      <vt:lpstr>Developmental defects of olfactory epithelium</vt:lpstr>
      <vt:lpstr>Taste</vt:lpstr>
      <vt:lpstr>Development of taste system</vt:lpstr>
      <vt:lpstr>Cells forming taste bud</vt:lpstr>
      <vt:lpstr>Integument</vt:lpstr>
      <vt:lpstr>Functions of skin</vt:lpstr>
      <vt:lpstr>Origin and development of skin and its derivatives</vt:lpstr>
      <vt:lpstr>Epidermis development</vt:lpstr>
      <vt:lpstr>Epidermis development</vt:lpstr>
      <vt:lpstr>Migration – important mechanism for development of diverse tissues and organs</vt:lpstr>
      <vt:lpstr>Epidermal layers</vt:lpstr>
      <vt:lpstr>Dermis development</vt:lpstr>
      <vt:lpstr>Developmental defects of skin</vt:lpstr>
      <vt:lpstr>Origin and development of hair follicle</vt:lpstr>
      <vt:lpstr>Developmental stages of hair</vt:lpstr>
      <vt:lpstr>Developmental stages of hair</vt:lpstr>
      <vt:lpstr>Hair life cycle</vt:lpstr>
      <vt:lpstr>Developmental defects of hair</vt:lpstr>
      <vt:lpstr>Origin and development of feathers</vt:lpstr>
      <vt:lpstr>Origin and development of feathers</vt:lpstr>
      <vt:lpstr>Development of fingernail</vt:lpstr>
      <vt:lpstr>Developmental defects of fingernail</vt:lpstr>
      <vt:lpstr>Origin and development of scales in bony fish</vt:lpstr>
      <vt:lpstr>Origin and development of scales in bony fish</vt:lpstr>
      <vt:lpstr>Fun facts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Vývoj skeletální a svalové soustavy</dc:title>
  <dc:creator>Marek</dc:creator>
  <cp:lastModifiedBy>jipro@email.cz</cp:lastModifiedBy>
  <cp:revision>786</cp:revision>
  <dcterms:created xsi:type="dcterms:W3CDTF">2021-02-05T14:33:48Z</dcterms:created>
  <dcterms:modified xsi:type="dcterms:W3CDTF">2023-07-20T04:58:50Z</dcterms:modified>
</cp:coreProperties>
</file>