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82.bin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1"/>
  </p:notesMasterIdLst>
  <p:handoutMasterIdLst>
    <p:handoutMasterId r:id="rId102"/>
  </p:handoutMasterIdLst>
  <p:sldIdLst>
    <p:sldId id="256" r:id="rId2"/>
    <p:sldId id="257" r:id="rId3"/>
    <p:sldId id="260" r:id="rId4"/>
    <p:sldId id="261" r:id="rId5"/>
    <p:sldId id="262" r:id="rId6"/>
    <p:sldId id="263" r:id="rId7"/>
    <p:sldId id="266" r:id="rId8"/>
    <p:sldId id="274" r:id="rId9"/>
    <p:sldId id="268" r:id="rId10"/>
    <p:sldId id="275" r:id="rId11"/>
    <p:sldId id="273" r:id="rId12"/>
    <p:sldId id="267" r:id="rId13"/>
    <p:sldId id="276" r:id="rId14"/>
    <p:sldId id="277" r:id="rId15"/>
    <p:sldId id="278" r:id="rId16"/>
    <p:sldId id="291" r:id="rId17"/>
    <p:sldId id="293" r:id="rId18"/>
    <p:sldId id="285" r:id="rId19"/>
    <p:sldId id="265" r:id="rId20"/>
    <p:sldId id="280" r:id="rId21"/>
    <p:sldId id="288" r:id="rId22"/>
    <p:sldId id="270" r:id="rId23"/>
    <p:sldId id="271" r:id="rId24"/>
    <p:sldId id="287" r:id="rId25"/>
    <p:sldId id="282" r:id="rId26"/>
    <p:sldId id="272" r:id="rId27"/>
    <p:sldId id="283" r:id="rId28"/>
    <p:sldId id="264" r:id="rId29"/>
    <p:sldId id="284" r:id="rId30"/>
    <p:sldId id="386" r:id="rId31"/>
    <p:sldId id="292" r:id="rId32"/>
    <p:sldId id="294" r:id="rId33"/>
    <p:sldId id="295" r:id="rId34"/>
    <p:sldId id="301" r:id="rId35"/>
    <p:sldId id="303" r:id="rId36"/>
    <p:sldId id="304" r:id="rId37"/>
    <p:sldId id="334" r:id="rId38"/>
    <p:sldId id="335" r:id="rId39"/>
    <p:sldId id="305" r:id="rId40"/>
    <p:sldId id="306" r:id="rId41"/>
    <p:sldId id="307" r:id="rId42"/>
    <p:sldId id="308" r:id="rId43"/>
    <p:sldId id="387" r:id="rId44"/>
    <p:sldId id="388" r:id="rId45"/>
    <p:sldId id="389" r:id="rId46"/>
    <p:sldId id="390" r:id="rId47"/>
    <p:sldId id="391" r:id="rId48"/>
    <p:sldId id="309" r:id="rId49"/>
    <p:sldId id="310" r:id="rId50"/>
    <p:sldId id="311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330" r:id="rId59"/>
    <p:sldId id="331" r:id="rId60"/>
    <p:sldId id="332" r:id="rId61"/>
    <p:sldId id="336" r:id="rId62"/>
    <p:sldId id="341" r:id="rId63"/>
    <p:sldId id="343" r:id="rId64"/>
    <p:sldId id="344" r:id="rId65"/>
    <p:sldId id="348" r:id="rId66"/>
    <p:sldId id="349" r:id="rId67"/>
    <p:sldId id="350" r:id="rId68"/>
    <p:sldId id="351" r:id="rId69"/>
    <p:sldId id="352" r:id="rId70"/>
    <p:sldId id="353" r:id="rId71"/>
    <p:sldId id="354" r:id="rId72"/>
    <p:sldId id="355" r:id="rId73"/>
    <p:sldId id="358" r:id="rId74"/>
    <p:sldId id="359" r:id="rId75"/>
    <p:sldId id="360" r:id="rId76"/>
    <p:sldId id="361" r:id="rId77"/>
    <p:sldId id="362" r:id="rId78"/>
    <p:sldId id="363" r:id="rId79"/>
    <p:sldId id="364" r:id="rId80"/>
    <p:sldId id="365" r:id="rId81"/>
    <p:sldId id="366" r:id="rId82"/>
    <p:sldId id="367" r:id="rId83"/>
    <p:sldId id="368" r:id="rId84"/>
    <p:sldId id="369" r:id="rId85"/>
    <p:sldId id="370" r:id="rId86"/>
    <p:sldId id="371" r:id="rId87"/>
    <p:sldId id="372" r:id="rId88"/>
    <p:sldId id="373" r:id="rId89"/>
    <p:sldId id="374" r:id="rId90"/>
    <p:sldId id="375" r:id="rId91"/>
    <p:sldId id="376" r:id="rId92"/>
    <p:sldId id="377" r:id="rId93"/>
    <p:sldId id="378" r:id="rId94"/>
    <p:sldId id="379" r:id="rId95"/>
    <p:sldId id="382" r:id="rId96"/>
    <p:sldId id="383" r:id="rId97"/>
    <p:sldId id="384" r:id="rId98"/>
    <p:sldId id="385" r:id="rId99"/>
    <p:sldId id="380" r:id="rId10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B8D1"/>
    <a:srgbClr val="9DDDE6"/>
    <a:srgbClr val="0FACE0"/>
    <a:srgbClr val="E0BBD2"/>
    <a:srgbClr val="8BA6B1"/>
    <a:srgbClr val="EECA8E"/>
    <a:srgbClr val="B88B3B"/>
    <a:srgbClr val="DFAE74"/>
    <a:srgbClr val="9DDEE4"/>
    <a:srgbClr val="0CA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5332" autoAdjust="0"/>
  </p:normalViewPr>
  <p:slideViewPr>
    <p:cSldViewPr snapToGrid="0">
      <p:cViewPr varScale="1">
        <p:scale>
          <a:sx n="83" d="100"/>
          <a:sy n="83" d="100"/>
        </p:scale>
        <p:origin x="67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3E03E-4D0B-4099-9519-22372DFFA034}" type="datetimeFigureOut">
              <a:rPr lang="cs-CZ" smtClean="0"/>
              <a:t>18.07.2023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D8DEB-4FF9-4D6D-80D1-35D78A2E1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74737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8033D-73D7-4C7D-B193-1AF676137CA8}" type="datetimeFigureOut">
              <a:rPr lang="cs-CZ" smtClean="0"/>
              <a:t>18.07.2023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722A9-D8D5-4CAA-826C-F9E49B0E5A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105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722A9-D8D5-4CAA-826C-F9E49B0E5A0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1328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722A9-D8D5-4CAA-826C-F9E49B0E5A00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1529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3048BB-F91E-4910-A88D-86D7858CBF2C}" type="slidenum">
              <a:rPr lang="cs-CZ" altLang="cs-CZ"/>
              <a:pPr eaLnBrk="1" hangingPunct="1"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737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722A9-D8D5-4CAA-826C-F9E49B0E5A00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92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722A9-D8D5-4CAA-826C-F9E49B0E5A00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116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92DF-B93F-4B89-8E81-6182AE655F73}" type="datetime1">
              <a:rPr lang="cs-CZ" smtClean="0"/>
              <a:t>18.07.2023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04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1EE9-94F7-48BB-9219-21837AFCFEE6}" type="datetime1">
              <a:rPr lang="cs-CZ" smtClean="0"/>
              <a:t>18.07.2023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81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73CF-A441-42FE-883C-3F8202E8EEEA}" type="datetime1">
              <a:rPr lang="cs-CZ" smtClean="0"/>
              <a:t>18.07.2023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9612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13CFA-6A77-4672-808D-380BF2E9813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936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E43A6-4811-4B7C-A746-7D85D41B318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984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5F3C-0088-4E6E-AA8D-690A3F8D0CF5}" type="datetime1">
              <a:rPr lang="cs-CZ" smtClean="0"/>
              <a:t>18.07.2023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43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FE844A56-BC50-4075-9821-9FFFC409C413}" type="datetime1">
              <a:rPr lang="cs-CZ" smtClean="0"/>
              <a:t>18.07.2023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922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414BE-9CDA-4A96-ABE9-FC0B8DD44E7B}" type="datetime1">
              <a:rPr lang="cs-CZ" smtClean="0"/>
              <a:t>18.07.2023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085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31D1-49F6-4F49-89B4-20CB849B43E3}" type="datetime1">
              <a:rPr lang="cs-CZ" smtClean="0"/>
              <a:t>18.07.2023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3028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2787-0878-4D1D-8A73-81664EFCBE24}" type="datetime1">
              <a:rPr lang="cs-CZ" smtClean="0"/>
              <a:t>18.07.2023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669697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40619-C455-47D7-BFA9-F011A393A428}" type="datetime1">
              <a:rPr lang="cs-CZ" smtClean="0"/>
              <a:t>18.07.2023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686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D5-CC1C-4548-8BCC-5FC5265FF982}" type="datetime1">
              <a:rPr lang="cs-CZ" smtClean="0"/>
              <a:t>18.07.2023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Bi6140 Embryologie</a:t>
            </a:r>
            <a:endParaRPr lang="cs-CZ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5046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AD02B-1320-43A4-8C33-DCA8EDE28EC5}" type="datetime1">
              <a:rPr lang="cs-CZ" smtClean="0"/>
              <a:t>18.07.2023</a:t>
            </a:fld>
            <a:endParaRPr lang="cs-CZ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83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8332787-0878-4D1D-8A73-81664EFCBE24}" type="datetime1">
              <a:rPr lang="cs-CZ" smtClean="0"/>
              <a:t>18.07.2023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Bi6140 Embryologie</a:t>
            </a:r>
            <a:endParaRPr lang="cs-CZ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52BC3EA-E2EC-40AA-BF67-C4C476FA0C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12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bin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926" y="1432223"/>
            <a:ext cx="11796074" cy="3035808"/>
          </a:xfrm>
        </p:spPr>
        <p:txBody>
          <a:bodyPr>
            <a:normAutofit/>
          </a:bodyPr>
          <a:lstStyle/>
          <a:p>
            <a:pPr algn="ctr"/>
            <a:r>
              <a:rPr lang="cs-CZ" sz="6600" dirty="0" err="1" smtClean="0"/>
              <a:t>Development</a:t>
            </a:r>
            <a:r>
              <a:rPr lang="cs-CZ" sz="6600" dirty="0" smtClean="0"/>
              <a:t> </a:t>
            </a:r>
            <a:br>
              <a:rPr lang="cs-CZ" sz="6600" dirty="0" smtClean="0"/>
            </a:br>
            <a:r>
              <a:rPr lang="cs-CZ" sz="6600" dirty="0" err="1" smtClean="0"/>
              <a:t>of</a:t>
            </a:r>
            <a:r>
              <a:rPr lang="cs-CZ" sz="6600" dirty="0" smtClean="0"/>
              <a:t> </a:t>
            </a:r>
            <a:r>
              <a:rPr lang="cs-CZ" sz="6600" dirty="0" err="1" smtClean="0"/>
              <a:t>urogenital</a:t>
            </a:r>
            <a:r>
              <a:rPr lang="cs-CZ" sz="6600" dirty="0" smtClean="0"/>
              <a:t> </a:t>
            </a:r>
            <a:r>
              <a:rPr lang="cs-CZ" sz="6600" dirty="0" err="1"/>
              <a:t>system</a:t>
            </a:r>
            <a:endParaRPr lang="cs-CZ" sz="66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</a:t>
            </a:fld>
            <a:endParaRPr lang="cs-CZ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cs-CZ" dirty="0" err="1" smtClean="0"/>
              <a:t>Excretory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endParaRPr lang="cs-CZ" dirty="0" smtClean="0"/>
          </a:p>
          <a:p>
            <a:pPr marL="457200" indent="-457200">
              <a:buAutoNum type="arabicPeriod"/>
            </a:pPr>
            <a:r>
              <a:rPr lang="cs-CZ" dirty="0" err="1" smtClean="0"/>
              <a:t>Reproductive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789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mesonephric</a:t>
            </a:r>
            <a:r>
              <a:rPr lang="cs-CZ" dirty="0"/>
              <a:t> </a:t>
            </a:r>
            <a:r>
              <a:rPr lang="cs-CZ" dirty="0" err="1"/>
              <a:t>bodies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10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9" y="1826280"/>
            <a:ext cx="4485373" cy="39304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lateraly</a:t>
            </a:r>
            <a:r>
              <a:rPr lang="cs-CZ" sz="1600" dirty="0"/>
              <a:t> </a:t>
            </a:r>
            <a:r>
              <a:rPr lang="cs-CZ" sz="1600" dirty="0" err="1"/>
              <a:t>development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 smtClean="0"/>
              <a:t>meso</a:t>
            </a:r>
            <a:r>
              <a:rPr lang="cs-CZ" sz="1600" b="1" dirty="0" err="1" smtClean="0"/>
              <a:t>nephric</a:t>
            </a:r>
            <a:r>
              <a:rPr lang="cs-CZ" sz="1600" dirty="0" smtClean="0"/>
              <a:t> </a:t>
            </a:r>
            <a:r>
              <a:rPr lang="cs-CZ" sz="1600" dirty="0" err="1"/>
              <a:t>ducts</a:t>
            </a:r>
            <a:endParaRPr lang="cs-CZ" sz="16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8" y="2308245"/>
            <a:ext cx="4485373" cy="63498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Induction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>
                <a:solidFill>
                  <a:srgbClr val="00B050"/>
                </a:solidFill>
              </a:rPr>
              <a:t>mesonephric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b="1" dirty="0">
                <a:solidFill>
                  <a:srgbClr val="00B050"/>
                </a:solidFill>
              </a:rPr>
              <a:t>tubule</a:t>
            </a:r>
            <a:r>
              <a:rPr lang="cs-CZ" sz="1600" dirty="0"/>
              <a:t> </a:t>
            </a: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medialy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b="1" dirty="0" err="1"/>
              <a:t>nephrogenic</a:t>
            </a:r>
            <a:r>
              <a:rPr lang="cs-CZ" sz="1600" dirty="0"/>
              <a:t> </a:t>
            </a:r>
            <a:r>
              <a:rPr lang="cs-CZ" sz="1600" b="1" dirty="0"/>
              <a:t>mesenchyme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8" y="3107782"/>
            <a:ext cx="4485373" cy="59744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>
                <a:solidFill>
                  <a:srgbClr val="00B050"/>
                </a:solidFill>
              </a:rPr>
              <a:t>mesonephric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b="1" dirty="0" err="1">
                <a:solidFill>
                  <a:srgbClr val="00B050"/>
                </a:solidFill>
              </a:rPr>
              <a:t>tubules</a:t>
            </a:r>
            <a:r>
              <a:rPr lang="cs-CZ" sz="1600" dirty="0"/>
              <a:t> </a:t>
            </a:r>
            <a:r>
              <a:rPr lang="cs-CZ" sz="1600" b="1" dirty="0" err="1"/>
              <a:t>connect</a:t>
            </a:r>
            <a:r>
              <a:rPr lang="cs-CZ" sz="1600" dirty="0"/>
              <a:t> </a:t>
            </a:r>
            <a:r>
              <a:rPr lang="cs-CZ" sz="1600" dirty="0" err="1"/>
              <a:t>laterally</a:t>
            </a:r>
            <a:r>
              <a:rPr lang="cs-CZ" sz="1600" dirty="0"/>
              <a:t> to </a:t>
            </a:r>
            <a:r>
              <a:rPr lang="cs-CZ" sz="1600" b="1" dirty="0" err="1">
                <a:solidFill>
                  <a:srgbClr val="0070C0"/>
                </a:solidFill>
              </a:rPr>
              <a:t>meso</a:t>
            </a:r>
            <a:r>
              <a:rPr lang="cs-CZ" sz="1600" b="1" dirty="0" err="1" smtClean="0">
                <a:solidFill>
                  <a:srgbClr val="0070C0"/>
                </a:solidFill>
              </a:rPr>
              <a:t>nephric</a:t>
            </a:r>
            <a:r>
              <a:rPr lang="cs-CZ" sz="1600" dirty="0" smtClean="0"/>
              <a:t> </a:t>
            </a:r>
            <a:r>
              <a:rPr lang="cs-CZ" sz="1600" dirty="0"/>
              <a:t>(</a:t>
            </a:r>
            <a:r>
              <a:rPr lang="cs-CZ" sz="1600" b="1" dirty="0" err="1">
                <a:solidFill>
                  <a:srgbClr val="0070C0"/>
                </a:solidFill>
              </a:rPr>
              <a:t>Wolffian</a:t>
            </a:r>
            <a:r>
              <a:rPr lang="cs-CZ" sz="1600" dirty="0"/>
              <a:t>) </a:t>
            </a:r>
            <a:r>
              <a:rPr lang="cs-CZ" sz="1600" b="1" dirty="0" err="1">
                <a:solidFill>
                  <a:srgbClr val="0070C0"/>
                </a:solidFill>
              </a:rPr>
              <a:t>duct</a:t>
            </a:r>
            <a:endParaRPr lang="cs-CZ" sz="1600" b="1" dirty="0">
              <a:solidFill>
                <a:srgbClr val="0070C0"/>
              </a:solidFill>
            </a:endParaRP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7" y="4669833"/>
            <a:ext cx="4485373" cy="5821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Bowmans</a:t>
            </a:r>
            <a:r>
              <a:rPr lang="cs-CZ" sz="1600" dirty="0"/>
              <a:t> </a:t>
            </a:r>
            <a:r>
              <a:rPr lang="cs-CZ" sz="1600" dirty="0" err="1"/>
              <a:t>capsule</a:t>
            </a:r>
            <a:r>
              <a:rPr lang="cs-CZ" sz="1600" dirty="0"/>
              <a:t> </a:t>
            </a:r>
            <a:r>
              <a:rPr lang="cs-CZ" sz="1600" b="1" dirty="0" err="1"/>
              <a:t>enclose</a:t>
            </a:r>
            <a:r>
              <a:rPr lang="cs-CZ" sz="1600" dirty="0"/>
              <a:t> </a:t>
            </a:r>
            <a:r>
              <a:rPr lang="cs-CZ" sz="1600" dirty="0" err="1"/>
              <a:t>developing</a:t>
            </a:r>
            <a:r>
              <a:rPr lang="cs-CZ" sz="1600" dirty="0"/>
              <a:t> </a:t>
            </a:r>
            <a:r>
              <a:rPr lang="cs-CZ" sz="1600" b="1" dirty="0" err="1"/>
              <a:t>capillary</a:t>
            </a:r>
            <a:r>
              <a:rPr lang="cs-CZ" sz="1600" b="1" dirty="0"/>
              <a:t> </a:t>
            </a:r>
            <a:r>
              <a:rPr lang="cs-CZ" sz="1600" b="1" dirty="0" err="1"/>
              <a:t>loops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glomerulus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b="1" dirty="0" err="1"/>
              <a:t>mesonephric</a:t>
            </a:r>
            <a:r>
              <a:rPr lang="cs-CZ" sz="1600" b="1" dirty="0"/>
              <a:t> </a:t>
            </a:r>
            <a:r>
              <a:rPr lang="cs-CZ" sz="1600" b="1" dirty="0" err="1"/>
              <a:t>arteries</a:t>
            </a:r>
            <a:endParaRPr lang="cs-CZ" sz="1600" b="1" dirty="0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7" y="5421033"/>
            <a:ext cx="4485373" cy="5821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mesonephric</a:t>
            </a:r>
            <a:r>
              <a:rPr lang="cs-CZ" sz="1600" dirty="0"/>
              <a:t> </a:t>
            </a:r>
            <a:r>
              <a:rPr lang="cs-CZ" sz="1600" dirty="0" err="1"/>
              <a:t>arteries</a:t>
            </a:r>
            <a:r>
              <a:rPr lang="cs-CZ" sz="1600" dirty="0"/>
              <a:t> </a:t>
            </a:r>
            <a:r>
              <a:rPr lang="cs-CZ" sz="1600" dirty="0" err="1"/>
              <a:t>develop</a:t>
            </a:r>
            <a:r>
              <a:rPr lang="cs-CZ" sz="1600" dirty="0"/>
              <a:t> </a:t>
            </a:r>
            <a:r>
              <a:rPr lang="cs-CZ" sz="1600" dirty="0" err="1"/>
              <a:t>through</a:t>
            </a:r>
            <a:r>
              <a:rPr lang="cs-CZ" sz="1600" dirty="0"/>
              <a:t> </a:t>
            </a:r>
            <a:r>
              <a:rPr lang="cs-CZ" sz="1600" b="1" dirty="0" err="1"/>
              <a:t>branching</a:t>
            </a:r>
            <a:r>
              <a:rPr lang="cs-CZ" sz="1600" dirty="0"/>
              <a:t> </a:t>
            </a:r>
            <a:r>
              <a:rPr lang="cs-CZ" sz="1600" dirty="0" err="1"/>
              <a:t>directly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b="1" dirty="0" err="1"/>
              <a:t>dorsal</a:t>
            </a:r>
            <a:r>
              <a:rPr lang="cs-CZ" sz="1600" b="1" dirty="0"/>
              <a:t> aorta</a:t>
            </a: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7" y="3881174"/>
            <a:ext cx="4485373" cy="5821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>
                <a:solidFill>
                  <a:srgbClr val="00B050"/>
                </a:solidFill>
              </a:rPr>
              <a:t>tubules</a:t>
            </a:r>
            <a:r>
              <a:rPr lang="cs-CZ" sz="1600" dirty="0"/>
              <a:t> </a:t>
            </a:r>
            <a:r>
              <a:rPr lang="cs-CZ" sz="1600" dirty="0" err="1"/>
              <a:t>grow</a:t>
            </a:r>
            <a:r>
              <a:rPr lang="cs-CZ" sz="1600" dirty="0"/>
              <a:t> </a:t>
            </a:r>
            <a:r>
              <a:rPr lang="cs-CZ" sz="1600" b="1" dirty="0" err="1"/>
              <a:t>medialy</a:t>
            </a:r>
            <a:r>
              <a:rPr lang="cs-CZ" sz="1600" dirty="0"/>
              <a:t> and start to </a:t>
            </a:r>
            <a:r>
              <a:rPr lang="cs-CZ" sz="1600" dirty="0" err="1"/>
              <a:t>form</a:t>
            </a:r>
            <a:r>
              <a:rPr lang="cs-CZ" sz="1600" dirty="0"/>
              <a:t> </a:t>
            </a:r>
            <a:r>
              <a:rPr lang="cs-CZ" sz="1600" b="1" dirty="0" err="1"/>
              <a:t>Bowmans</a:t>
            </a:r>
            <a:r>
              <a:rPr lang="cs-CZ" sz="1600" dirty="0"/>
              <a:t> </a:t>
            </a:r>
            <a:r>
              <a:rPr lang="cs-CZ" sz="1600" b="1" dirty="0" err="1"/>
              <a:t>capsule</a:t>
            </a:r>
            <a:endParaRPr lang="cs-CZ" sz="16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6548601" y="6059138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Edited</a:t>
            </a:r>
            <a:r>
              <a:rPr lang="cs-CZ" sz="1050" dirty="0"/>
              <a:t>: </a:t>
            </a:r>
            <a:r>
              <a:rPr lang="cs-CZ" sz="1050" dirty="0" err="1"/>
              <a:t>McGeady</a:t>
            </a:r>
            <a:r>
              <a:rPr lang="cs-CZ" sz="1050" dirty="0"/>
              <a:t> et al. </a:t>
            </a:r>
            <a:r>
              <a:rPr lang="cs-CZ" sz="1050" dirty="0" err="1"/>
              <a:t>Veterinary</a:t>
            </a:r>
            <a:r>
              <a:rPr lang="cs-CZ" sz="1050" dirty="0"/>
              <a:t> Embryology. 2009</a:t>
            </a: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F571BCCE-FDF8-498F-A8A0-5796234B1100}"/>
              </a:ext>
            </a:extLst>
          </p:cNvPr>
          <p:cNvGrpSpPr/>
          <p:nvPr/>
        </p:nvGrpSpPr>
        <p:grpSpPr>
          <a:xfrm>
            <a:off x="5420414" y="2393281"/>
            <a:ext cx="3289478" cy="2725474"/>
            <a:chOff x="5720535" y="2393281"/>
            <a:chExt cx="2983055" cy="2617804"/>
          </a:xfrm>
        </p:grpSpPr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A0CEE9A1-0DCD-4601-9F71-39CF44A093D2}"/>
                </a:ext>
              </a:extLst>
            </p:cNvPr>
            <p:cNvGrpSpPr/>
            <p:nvPr/>
          </p:nvGrpSpPr>
          <p:grpSpPr>
            <a:xfrm>
              <a:off x="5720535" y="2393281"/>
              <a:ext cx="2983055" cy="2617804"/>
              <a:chOff x="5720535" y="2393281"/>
              <a:chExt cx="2983055" cy="2617804"/>
            </a:xfrm>
          </p:grpSpPr>
          <p:grpSp>
            <p:nvGrpSpPr>
              <p:cNvPr id="18" name="Skupina 17">
                <a:extLst>
                  <a:ext uri="{FF2B5EF4-FFF2-40B4-BE49-F238E27FC236}">
                    <a16:creationId xmlns:a16="http://schemas.microsoft.com/office/drawing/2014/main" id="{D172716E-B455-4FEC-BBA9-3E0588801556}"/>
                  </a:ext>
                </a:extLst>
              </p:cNvPr>
              <p:cNvGrpSpPr/>
              <p:nvPr/>
            </p:nvGrpSpPr>
            <p:grpSpPr>
              <a:xfrm>
                <a:off x="5720535" y="2393281"/>
                <a:ext cx="2983055" cy="2617804"/>
                <a:chOff x="5720535" y="2393281"/>
                <a:chExt cx="2983055" cy="2617804"/>
              </a:xfrm>
            </p:grpSpPr>
            <p:pic>
              <p:nvPicPr>
                <p:cNvPr id="8" name="Obrázek 7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20535" y="2557646"/>
                  <a:ext cx="2635108" cy="2352264"/>
                </a:xfrm>
                <a:prstGeom prst="rect">
                  <a:avLst/>
                </a:prstGeom>
              </p:spPr>
            </p:pic>
            <p:sp>
              <p:nvSpPr>
                <p:cNvPr id="15" name="TextovéPole 14">
                  <a:extLst>
                    <a:ext uri="{FF2B5EF4-FFF2-40B4-BE49-F238E27FC236}">
                      <a16:creationId xmlns:a16="http://schemas.microsoft.com/office/drawing/2014/main" id="{F0C391C6-50BF-4750-9A96-34171050A3BD}"/>
                    </a:ext>
                  </a:extLst>
                </p:cNvPr>
                <p:cNvSpPr txBox="1"/>
                <p:nvPr/>
              </p:nvSpPr>
              <p:spPr>
                <a:xfrm>
                  <a:off x="7393062" y="2393281"/>
                  <a:ext cx="686937" cy="40011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000" dirty="0" err="1"/>
                    <a:t>Basis</a:t>
                  </a:r>
                  <a:r>
                    <a:rPr lang="cs-CZ" sz="1000" dirty="0"/>
                    <a:t> </a:t>
                  </a:r>
                  <a:r>
                    <a:rPr lang="cs-CZ" sz="1000" dirty="0" err="1"/>
                    <a:t>of</a:t>
                  </a:r>
                  <a:r>
                    <a:rPr lang="cs-CZ" sz="1000" dirty="0"/>
                    <a:t> tubule</a:t>
                  </a:r>
                  <a:endParaRPr lang="en-US" sz="1000" dirty="0"/>
                </a:p>
              </p:txBody>
            </p:sp>
            <p:sp>
              <p:nvSpPr>
                <p:cNvPr id="16" name="TextovéPole 15">
                  <a:extLst>
                    <a:ext uri="{FF2B5EF4-FFF2-40B4-BE49-F238E27FC236}">
                      <a16:creationId xmlns:a16="http://schemas.microsoft.com/office/drawing/2014/main" id="{3E768723-04C4-44C6-A22D-D4B4037EAFFD}"/>
                    </a:ext>
                  </a:extLst>
                </p:cNvPr>
                <p:cNvSpPr txBox="1"/>
                <p:nvPr/>
              </p:nvSpPr>
              <p:spPr>
                <a:xfrm>
                  <a:off x="7787812" y="2839537"/>
                  <a:ext cx="915778" cy="38430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0070C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000" dirty="0" err="1" smtClean="0"/>
                    <a:t>meson</a:t>
                  </a:r>
                  <a:r>
                    <a:rPr lang="cs-CZ" sz="1000" dirty="0" err="1" smtClean="0"/>
                    <a:t>ephric</a:t>
                  </a:r>
                  <a:r>
                    <a:rPr lang="cs-CZ" sz="1000" dirty="0" smtClean="0"/>
                    <a:t> </a:t>
                  </a:r>
                  <a:r>
                    <a:rPr lang="cs-CZ" sz="1000" dirty="0" err="1"/>
                    <a:t>duct</a:t>
                  </a:r>
                  <a:endParaRPr lang="en-US" sz="1000" dirty="0"/>
                </a:p>
              </p:txBody>
            </p:sp>
            <p:sp>
              <p:nvSpPr>
                <p:cNvPr id="17" name="TextovéPole 16">
                  <a:extLst>
                    <a:ext uri="{FF2B5EF4-FFF2-40B4-BE49-F238E27FC236}">
                      <a16:creationId xmlns:a16="http://schemas.microsoft.com/office/drawing/2014/main" id="{1DB42338-39AE-4C8A-AD8C-F4BBA6EBA3B9}"/>
                    </a:ext>
                  </a:extLst>
                </p:cNvPr>
                <p:cNvSpPr txBox="1"/>
                <p:nvPr/>
              </p:nvSpPr>
              <p:spPr>
                <a:xfrm>
                  <a:off x="7335429" y="4764864"/>
                  <a:ext cx="794837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000" dirty="0"/>
                    <a:t>coelom</a:t>
                  </a:r>
                  <a:endParaRPr lang="en-US" sz="1000" dirty="0"/>
                </a:p>
              </p:txBody>
            </p:sp>
          </p:grpSp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6222ECD3-079E-4C9A-B39D-1E2DC5DA6436}"/>
                  </a:ext>
                </a:extLst>
              </p:cNvPr>
              <p:cNvSpPr/>
              <p:nvPr/>
            </p:nvSpPr>
            <p:spPr>
              <a:xfrm>
                <a:off x="7879156" y="4183905"/>
                <a:ext cx="532188" cy="3729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CC283F09-67FC-4DCC-9FC7-0EB37C9E7F57}"/>
                </a:ext>
              </a:extLst>
            </p:cNvPr>
            <p:cNvSpPr txBox="1"/>
            <p:nvPr/>
          </p:nvSpPr>
          <p:spPr>
            <a:xfrm>
              <a:off x="7493543" y="4205203"/>
              <a:ext cx="11487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Forming</a:t>
              </a:r>
              <a:r>
                <a:rPr lang="cs-CZ" sz="1000" dirty="0"/>
                <a:t> </a:t>
              </a:r>
              <a:r>
                <a:rPr lang="cs-CZ" sz="1000" dirty="0" err="1"/>
                <a:t>paramesonephric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endParaRPr lang="en-US" sz="1000" dirty="0"/>
            </a:p>
          </p:txBody>
        </p:sp>
      </p:grp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8B629DC6-B757-4695-9102-644C415A8550}"/>
              </a:ext>
            </a:extLst>
          </p:cNvPr>
          <p:cNvGrpSpPr/>
          <p:nvPr/>
        </p:nvGrpSpPr>
        <p:grpSpPr>
          <a:xfrm>
            <a:off x="8332572" y="1795759"/>
            <a:ext cx="3507494" cy="4254427"/>
            <a:chOff x="8332572" y="1795759"/>
            <a:chExt cx="3250917" cy="4254427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6824" y="1795759"/>
              <a:ext cx="2348504" cy="4238625"/>
            </a:xfrm>
            <a:prstGeom prst="rect">
              <a:avLst/>
            </a:prstGeom>
          </p:spPr>
        </p:pic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5346CA30-D675-40FE-9A41-2ABF84C4B3F8}"/>
                </a:ext>
              </a:extLst>
            </p:cNvPr>
            <p:cNvSpPr txBox="1"/>
            <p:nvPr/>
          </p:nvSpPr>
          <p:spPr>
            <a:xfrm>
              <a:off x="8990268" y="3451704"/>
              <a:ext cx="106245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Dorsal</a:t>
              </a:r>
              <a:r>
                <a:rPr lang="cs-CZ" sz="1000" dirty="0"/>
                <a:t> aorta</a:t>
              </a:r>
              <a:endParaRPr lang="en-US" sz="1000" dirty="0"/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8ED7728F-7608-4C79-919B-356DE8D381E9}"/>
                </a:ext>
              </a:extLst>
            </p:cNvPr>
            <p:cNvSpPr txBox="1"/>
            <p:nvPr/>
          </p:nvSpPr>
          <p:spPr>
            <a:xfrm>
              <a:off x="10324686" y="2079174"/>
              <a:ext cx="884894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Mesonephric</a:t>
              </a:r>
              <a:r>
                <a:rPr lang="cs-CZ" sz="1000" dirty="0"/>
                <a:t> tubule</a:t>
              </a:r>
              <a:endParaRPr lang="en-US" sz="1000" dirty="0"/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AB9EA6FD-62C8-4236-B831-07C243C0256A}"/>
                </a:ext>
              </a:extLst>
            </p:cNvPr>
            <p:cNvSpPr txBox="1"/>
            <p:nvPr/>
          </p:nvSpPr>
          <p:spPr>
            <a:xfrm>
              <a:off x="10424652" y="2512126"/>
              <a:ext cx="1021180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Meson</a:t>
              </a:r>
              <a:r>
                <a:rPr lang="cs-CZ" sz="1000" dirty="0" err="1" smtClean="0"/>
                <a:t>ephric</a:t>
              </a:r>
              <a:r>
                <a:rPr lang="cs-CZ" sz="1000" dirty="0" smtClean="0"/>
                <a:t> </a:t>
              </a:r>
              <a:r>
                <a:rPr lang="cs-CZ" sz="1000" dirty="0" err="1"/>
                <a:t>duct</a:t>
              </a:r>
              <a:endParaRPr lang="en-US" sz="1000" dirty="0"/>
            </a:p>
          </p:txBody>
        </p:sp>
        <p:sp>
          <p:nvSpPr>
            <p:cNvPr id="27" name="Obdélník 26">
              <a:extLst>
                <a:ext uri="{FF2B5EF4-FFF2-40B4-BE49-F238E27FC236}">
                  <a16:creationId xmlns:a16="http://schemas.microsoft.com/office/drawing/2014/main" id="{671F14F5-3AEF-4F1B-B283-DE9C3CFC0A9E}"/>
                </a:ext>
              </a:extLst>
            </p:cNvPr>
            <p:cNvSpPr/>
            <p:nvPr/>
          </p:nvSpPr>
          <p:spPr>
            <a:xfrm>
              <a:off x="10598620" y="2990752"/>
              <a:ext cx="532188" cy="372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B2C3C527-468C-44C1-A881-124A24960D18}"/>
                </a:ext>
              </a:extLst>
            </p:cNvPr>
            <p:cNvSpPr txBox="1"/>
            <p:nvPr/>
          </p:nvSpPr>
          <p:spPr>
            <a:xfrm>
              <a:off x="8780416" y="3722073"/>
              <a:ext cx="80995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glomerulus</a:t>
              </a:r>
              <a:endParaRPr lang="en-US" sz="1000" dirty="0"/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5EBBA798-4435-4F6C-A1D4-3F84E3552EDC}"/>
                </a:ext>
              </a:extLst>
            </p:cNvPr>
            <p:cNvSpPr txBox="1"/>
            <p:nvPr/>
          </p:nvSpPr>
          <p:spPr>
            <a:xfrm>
              <a:off x="9406401" y="3915071"/>
              <a:ext cx="55341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somite</a:t>
              </a:r>
              <a:endParaRPr lang="en-US" sz="1000" dirty="0"/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010A421F-A19D-4F04-AE4A-7B5FEB45E101}"/>
                </a:ext>
              </a:extLst>
            </p:cNvPr>
            <p:cNvSpPr txBox="1"/>
            <p:nvPr/>
          </p:nvSpPr>
          <p:spPr>
            <a:xfrm>
              <a:off x="10020734" y="3846315"/>
              <a:ext cx="987060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Mesonephric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endParaRPr lang="en-US" sz="1000" dirty="0"/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8CC4F4A6-CBC5-47CF-82FD-7BA9B1DB6E34}"/>
                </a:ext>
              </a:extLst>
            </p:cNvPr>
            <p:cNvSpPr txBox="1"/>
            <p:nvPr/>
          </p:nvSpPr>
          <p:spPr>
            <a:xfrm>
              <a:off x="10424652" y="4351568"/>
              <a:ext cx="114871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Paramesonephric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endParaRPr lang="en-US" sz="1000" dirty="0"/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B518C6F9-EF72-4C7A-9602-151439F3FA59}"/>
                </a:ext>
              </a:extLst>
            </p:cNvPr>
            <p:cNvSpPr txBox="1"/>
            <p:nvPr/>
          </p:nvSpPr>
          <p:spPr>
            <a:xfrm>
              <a:off x="9491841" y="5803965"/>
              <a:ext cx="137287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Bowmans</a:t>
              </a:r>
              <a:r>
                <a:rPr lang="cs-CZ" sz="1000" dirty="0"/>
                <a:t> </a:t>
              </a:r>
              <a:r>
                <a:rPr lang="cs-CZ" sz="1000" dirty="0" err="1"/>
                <a:t>capsule</a:t>
              </a:r>
              <a:endParaRPr lang="en-US" sz="1000" dirty="0"/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F166F331-79D9-4B79-9A7A-F1F25A140AC7}"/>
                </a:ext>
              </a:extLst>
            </p:cNvPr>
            <p:cNvSpPr txBox="1"/>
            <p:nvPr/>
          </p:nvSpPr>
          <p:spPr>
            <a:xfrm>
              <a:off x="9734575" y="5553268"/>
              <a:ext cx="133835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Glomerular</a:t>
              </a:r>
              <a:r>
                <a:rPr lang="cs-CZ" sz="1000" dirty="0" smtClean="0"/>
                <a:t> </a:t>
              </a:r>
              <a:r>
                <a:rPr lang="cs-CZ" sz="1000" dirty="0" err="1"/>
                <a:t>cavity</a:t>
              </a:r>
              <a:endParaRPr lang="en-US" sz="1000" dirty="0"/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F2C19B05-2061-4708-A723-308EFE4D5572}"/>
                </a:ext>
              </a:extLst>
            </p:cNvPr>
            <p:cNvSpPr txBox="1"/>
            <p:nvPr/>
          </p:nvSpPr>
          <p:spPr>
            <a:xfrm>
              <a:off x="8332572" y="5694343"/>
              <a:ext cx="106245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Dorsal</a:t>
              </a:r>
              <a:r>
                <a:rPr lang="cs-CZ" sz="1000" dirty="0"/>
                <a:t> aorta</a:t>
              </a:r>
              <a:endParaRPr lang="en-US" sz="1000" dirty="0"/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78C9DBEB-5B08-4D50-9408-C457E0018E71}"/>
                </a:ext>
              </a:extLst>
            </p:cNvPr>
            <p:cNvSpPr txBox="1"/>
            <p:nvPr/>
          </p:nvSpPr>
          <p:spPr>
            <a:xfrm>
              <a:off x="10434770" y="2882718"/>
              <a:ext cx="11487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Forming</a:t>
              </a:r>
              <a:r>
                <a:rPr lang="cs-CZ" sz="1000" dirty="0"/>
                <a:t> </a:t>
              </a:r>
              <a:r>
                <a:rPr lang="cs-CZ" sz="1000" dirty="0" err="1"/>
                <a:t>paramesonephric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endParaRPr lang="en-US" sz="1000" dirty="0"/>
            </a:p>
          </p:txBody>
        </p:sp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C3C75674-F035-48F5-A92A-FF93D229FBAF}"/>
              </a:ext>
            </a:extLst>
          </p:cNvPr>
          <p:cNvGrpSpPr/>
          <p:nvPr/>
        </p:nvGrpSpPr>
        <p:grpSpPr>
          <a:xfrm rot="5400000">
            <a:off x="7331630" y="1271501"/>
            <a:ext cx="250300" cy="1881056"/>
            <a:chOff x="6007168" y="3956898"/>
            <a:chExt cx="250300" cy="1881056"/>
          </a:xfrm>
        </p:grpSpPr>
        <p:sp>
          <p:nvSpPr>
            <p:cNvPr id="37" name="Obousměrná svislá šipka 23">
              <a:extLst>
                <a:ext uri="{FF2B5EF4-FFF2-40B4-BE49-F238E27FC236}">
                  <a16:creationId xmlns:a16="http://schemas.microsoft.com/office/drawing/2014/main" id="{72FA0550-9B26-44CB-9A90-8D158FC579FB}"/>
                </a:ext>
              </a:extLst>
            </p:cNvPr>
            <p:cNvSpPr/>
            <p:nvPr/>
          </p:nvSpPr>
          <p:spPr>
            <a:xfrm>
              <a:off x="6062557" y="4654164"/>
              <a:ext cx="116182" cy="444647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6D9FA2D0-A573-4D95-BBD4-46BD73C0EE1A}"/>
                </a:ext>
              </a:extLst>
            </p:cNvPr>
            <p:cNvSpPr txBox="1"/>
            <p:nvPr/>
          </p:nvSpPr>
          <p:spPr>
            <a:xfrm rot="16200000">
              <a:off x="5804952" y="4163193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lateral</a:t>
              </a:r>
              <a:endParaRPr lang="en-US" sz="1000" dirty="0"/>
            </a:p>
          </p:txBody>
        </p:sp>
        <p:sp>
          <p:nvSpPr>
            <p:cNvPr id="39" name="TextovéPole 38">
              <a:extLst>
                <a:ext uri="{FF2B5EF4-FFF2-40B4-BE49-F238E27FC236}">
                  <a16:creationId xmlns:a16="http://schemas.microsoft.com/office/drawing/2014/main" id="{6C990FA0-A6CB-4624-8669-7787605E2533}"/>
                </a:ext>
              </a:extLst>
            </p:cNvPr>
            <p:cNvSpPr txBox="1"/>
            <p:nvPr/>
          </p:nvSpPr>
          <p:spPr>
            <a:xfrm rot="16200000">
              <a:off x="5771663" y="5356227"/>
              <a:ext cx="71723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medial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7403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7" y="484632"/>
            <a:ext cx="10572255" cy="1609344"/>
          </a:xfrm>
        </p:spPr>
        <p:txBody>
          <a:bodyPr/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paramesonephric</a:t>
            </a:r>
            <a:r>
              <a:rPr lang="cs-CZ" dirty="0"/>
              <a:t> </a:t>
            </a:r>
            <a:r>
              <a:rPr lang="cs-CZ" dirty="0" err="1"/>
              <a:t>ducts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11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9" y="2018364"/>
            <a:ext cx="4485373" cy="138523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basis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b="1" dirty="0" err="1"/>
              <a:t>Müllerian</a:t>
            </a:r>
            <a:r>
              <a:rPr lang="cs-CZ" sz="1600" dirty="0"/>
              <a:t> </a:t>
            </a:r>
            <a:r>
              <a:rPr lang="cs-CZ" sz="1600" dirty="0" err="1"/>
              <a:t>duct</a:t>
            </a:r>
            <a:r>
              <a:rPr lang="cs-CZ" sz="1600" dirty="0"/>
              <a:t> </a:t>
            </a:r>
            <a:r>
              <a:rPr lang="cs-CZ" sz="1600" dirty="0" err="1"/>
              <a:t>development</a:t>
            </a:r>
            <a:endParaRPr lang="cs-CZ" sz="16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females</a:t>
            </a:r>
            <a:r>
              <a:rPr lang="cs-CZ" sz="1600" dirty="0"/>
              <a:t> – </a:t>
            </a:r>
            <a:r>
              <a:rPr lang="cs-CZ" sz="1600" dirty="0" err="1"/>
              <a:t>basis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development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fallopian</a:t>
            </a:r>
            <a:r>
              <a:rPr lang="cs-CZ" sz="1600" dirty="0"/>
              <a:t> </a:t>
            </a:r>
            <a:r>
              <a:rPr lang="cs-CZ" sz="1600" dirty="0" err="1"/>
              <a:t>tubes</a:t>
            </a:r>
            <a:r>
              <a:rPr lang="cs-CZ" sz="1600" dirty="0"/>
              <a:t>, uterus, cervix and </a:t>
            </a:r>
            <a:r>
              <a:rPr lang="cs-CZ" sz="1600" dirty="0" err="1"/>
              <a:t>upper</a:t>
            </a:r>
            <a:r>
              <a:rPr lang="cs-CZ" sz="1600" dirty="0"/>
              <a:t> </a:t>
            </a:r>
            <a:r>
              <a:rPr lang="cs-CZ" sz="1600" dirty="0" err="1"/>
              <a:t>third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vagina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males</a:t>
            </a:r>
            <a:r>
              <a:rPr lang="cs-CZ" sz="1600" dirty="0"/>
              <a:t> - </a:t>
            </a:r>
            <a:r>
              <a:rPr lang="cs-CZ" sz="1600" dirty="0" err="1"/>
              <a:t>atrophies</a:t>
            </a:r>
            <a:endParaRPr lang="cs-CZ" sz="16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7" y="3816246"/>
            <a:ext cx="4485373" cy="5821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Develop</a:t>
            </a:r>
            <a:r>
              <a:rPr lang="cs-CZ" sz="1600" dirty="0"/>
              <a:t> </a:t>
            </a:r>
            <a:r>
              <a:rPr lang="cs-CZ" sz="1600" b="1" dirty="0" err="1"/>
              <a:t>lateraly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Wolffian</a:t>
            </a:r>
            <a:r>
              <a:rPr lang="cs-CZ" sz="1600" dirty="0"/>
              <a:t> </a:t>
            </a:r>
            <a:r>
              <a:rPr lang="cs-CZ" sz="1600" dirty="0" err="1"/>
              <a:t>duct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coelomic</a:t>
            </a:r>
            <a:r>
              <a:rPr lang="cs-CZ" sz="1600" dirty="0"/>
              <a:t> </a:t>
            </a:r>
            <a:r>
              <a:rPr lang="cs-CZ" sz="1600" dirty="0" err="1"/>
              <a:t>epithelium</a:t>
            </a:r>
            <a:r>
              <a:rPr lang="cs-CZ" sz="1600" dirty="0"/>
              <a:t>, so </a:t>
            </a:r>
            <a:r>
              <a:rPr lang="cs-CZ" sz="1600" dirty="0" err="1"/>
              <a:t>called</a:t>
            </a:r>
            <a:r>
              <a:rPr lang="cs-CZ" sz="1600" dirty="0"/>
              <a:t> </a:t>
            </a:r>
            <a:r>
              <a:rPr lang="cs-CZ" sz="1600" dirty="0" err="1"/>
              <a:t>Müllerian</a:t>
            </a:r>
            <a:r>
              <a:rPr lang="cs-CZ" sz="1600" dirty="0"/>
              <a:t> </a:t>
            </a:r>
            <a:r>
              <a:rPr lang="cs-CZ" sz="1600" dirty="0" err="1"/>
              <a:t>ridge</a:t>
            </a:r>
            <a:endParaRPr lang="cs-CZ" sz="1600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7" y="4811086"/>
            <a:ext cx="4485373" cy="115791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parallel</a:t>
            </a:r>
            <a:r>
              <a:rPr lang="cs-CZ" sz="1600" dirty="0"/>
              <a:t> </a:t>
            </a:r>
            <a:r>
              <a:rPr lang="cs-CZ" sz="1600" dirty="0" err="1"/>
              <a:t>development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Wolffian</a:t>
            </a:r>
            <a:r>
              <a:rPr lang="cs-CZ" sz="1600" dirty="0"/>
              <a:t> </a:t>
            </a:r>
            <a:r>
              <a:rPr lang="cs-CZ" sz="1600" dirty="0" err="1"/>
              <a:t>ducts</a:t>
            </a:r>
            <a:r>
              <a:rPr lang="cs-CZ" sz="1600" dirty="0"/>
              <a:t> in </a:t>
            </a:r>
            <a:r>
              <a:rPr lang="cs-CZ" sz="1600" dirty="0" err="1"/>
              <a:t>cranial</a:t>
            </a:r>
            <a:r>
              <a:rPr lang="cs-CZ" sz="1600" dirty="0"/>
              <a:t> region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transition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Müllerian</a:t>
            </a:r>
            <a:r>
              <a:rPr lang="cs-CZ" sz="1600" dirty="0"/>
              <a:t> </a:t>
            </a:r>
            <a:r>
              <a:rPr lang="cs-CZ" sz="1600" dirty="0" err="1"/>
              <a:t>ducts</a:t>
            </a:r>
            <a:r>
              <a:rPr lang="cs-CZ" sz="1600" dirty="0"/>
              <a:t> to </a:t>
            </a:r>
            <a:r>
              <a:rPr lang="cs-CZ" sz="1600" dirty="0" err="1"/>
              <a:t>ventral</a:t>
            </a:r>
            <a:r>
              <a:rPr lang="cs-CZ" sz="1600" dirty="0"/>
              <a:t> </a:t>
            </a:r>
            <a:r>
              <a:rPr lang="cs-CZ" sz="1600" dirty="0" err="1"/>
              <a:t>side</a:t>
            </a:r>
            <a:r>
              <a:rPr lang="cs-CZ" sz="1600" dirty="0"/>
              <a:t> in </a:t>
            </a:r>
            <a:r>
              <a:rPr lang="cs-CZ" sz="1600" dirty="0" err="1"/>
              <a:t>caudal</a:t>
            </a:r>
            <a:r>
              <a:rPr lang="cs-CZ" sz="1600" dirty="0"/>
              <a:t> region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C3C75674-F035-48F5-A92A-FF93D229FBAF}"/>
              </a:ext>
            </a:extLst>
          </p:cNvPr>
          <p:cNvGrpSpPr/>
          <p:nvPr/>
        </p:nvGrpSpPr>
        <p:grpSpPr>
          <a:xfrm>
            <a:off x="6212858" y="2402428"/>
            <a:ext cx="658812" cy="3006707"/>
            <a:chOff x="5800872" y="2447994"/>
            <a:chExt cx="658812" cy="3006707"/>
          </a:xfrm>
        </p:grpSpPr>
        <p:sp>
          <p:nvSpPr>
            <p:cNvPr id="10" name="Obousměrná svislá šipka 23">
              <a:extLst>
                <a:ext uri="{FF2B5EF4-FFF2-40B4-BE49-F238E27FC236}">
                  <a16:creationId xmlns:a16="http://schemas.microsoft.com/office/drawing/2014/main" id="{72FA0550-9B26-44CB-9A90-8D158FC579FB}"/>
                </a:ext>
              </a:extLst>
            </p:cNvPr>
            <p:cNvSpPr/>
            <p:nvPr/>
          </p:nvSpPr>
          <p:spPr>
            <a:xfrm>
              <a:off x="6054090" y="2782976"/>
              <a:ext cx="144780" cy="2315835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6D9FA2D0-A573-4D95-BBD4-46BD73C0EE1A}"/>
                </a:ext>
              </a:extLst>
            </p:cNvPr>
            <p:cNvSpPr txBox="1"/>
            <p:nvPr/>
          </p:nvSpPr>
          <p:spPr>
            <a:xfrm>
              <a:off x="5800872" y="2447994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cranial</a:t>
              </a:r>
              <a:endParaRPr lang="en-US" sz="1000" dirty="0"/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6C990FA0-A6CB-4624-8669-7787605E2533}"/>
                </a:ext>
              </a:extLst>
            </p:cNvPr>
            <p:cNvSpPr txBox="1"/>
            <p:nvPr/>
          </p:nvSpPr>
          <p:spPr>
            <a:xfrm>
              <a:off x="5800872" y="5208480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caudal</a:t>
              </a:r>
              <a:endParaRPr lang="en-US" sz="1000" dirty="0"/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7146710" y="2302933"/>
            <a:ext cx="3902290" cy="3097735"/>
            <a:chOff x="7053573" y="2302933"/>
            <a:chExt cx="3902290" cy="3097735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4" t="3555" r="11241" b="6899"/>
            <a:stretch/>
          </p:blipFill>
          <p:spPr>
            <a:xfrm>
              <a:off x="7323663" y="2302933"/>
              <a:ext cx="3632200" cy="3090334"/>
            </a:xfrm>
            <a:prstGeom prst="rect">
              <a:avLst/>
            </a:prstGeom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8991600" y="2847867"/>
              <a:ext cx="66211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gonads</a:t>
              </a:r>
              <a:endParaRPr lang="en-US" sz="1000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8932333" y="3495217"/>
              <a:ext cx="107152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Mesonephric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r>
                <a:rPr lang="cs-CZ" sz="1000" dirty="0"/>
                <a:t> (</a:t>
              </a:r>
              <a:r>
                <a:rPr lang="cs-CZ" sz="1000" dirty="0" err="1"/>
                <a:t>Wolffian</a:t>
              </a:r>
              <a:r>
                <a:rPr lang="cs-CZ" sz="1000" dirty="0"/>
                <a:t>)</a:t>
              </a:r>
              <a:endParaRPr lang="en-US" sz="1000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7053573" y="4313321"/>
              <a:ext cx="123902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Paramesonephric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r>
                <a:rPr lang="cs-CZ" sz="1000" dirty="0"/>
                <a:t> (</a:t>
              </a:r>
              <a:r>
                <a:rPr lang="cs-CZ" sz="1000" dirty="0" err="1"/>
                <a:t>Müllerian</a:t>
              </a:r>
              <a:r>
                <a:rPr lang="cs-CZ" sz="1000" dirty="0"/>
                <a:t>)</a:t>
              </a:r>
              <a:endParaRPr lang="en-US" sz="1000" dirty="0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9425759" y="5154447"/>
              <a:ext cx="928973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146709" y="6068304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Corsoginho</a:t>
            </a:r>
            <a:r>
              <a:rPr lang="cs-CZ" sz="1050" dirty="0"/>
              <a:t> et al. 2016. ECR</a:t>
            </a: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C3C75674-F035-48F5-A92A-FF93D229FBAF}"/>
              </a:ext>
            </a:extLst>
          </p:cNvPr>
          <p:cNvGrpSpPr/>
          <p:nvPr/>
        </p:nvGrpSpPr>
        <p:grpSpPr>
          <a:xfrm rot="5400000">
            <a:off x="9905961" y="1072333"/>
            <a:ext cx="246221" cy="2138283"/>
            <a:chOff x="6007168" y="3699671"/>
            <a:chExt cx="246221" cy="2138283"/>
          </a:xfrm>
        </p:grpSpPr>
        <p:sp>
          <p:nvSpPr>
            <p:cNvPr id="20" name="Obousměrná svislá šipka 23">
              <a:extLst>
                <a:ext uri="{FF2B5EF4-FFF2-40B4-BE49-F238E27FC236}">
                  <a16:creationId xmlns:a16="http://schemas.microsoft.com/office/drawing/2014/main" id="{72FA0550-9B26-44CB-9A90-8D158FC579FB}"/>
                </a:ext>
              </a:extLst>
            </p:cNvPr>
            <p:cNvSpPr/>
            <p:nvPr/>
          </p:nvSpPr>
          <p:spPr>
            <a:xfrm>
              <a:off x="6071027" y="4407698"/>
              <a:ext cx="106479" cy="691114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6D9FA2D0-A573-4D95-BBD4-46BD73C0EE1A}"/>
                </a:ext>
              </a:extLst>
            </p:cNvPr>
            <p:cNvSpPr txBox="1"/>
            <p:nvPr/>
          </p:nvSpPr>
          <p:spPr>
            <a:xfrm rot="16200000">
              <a:off x="5800873" y="3905966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lateral</a:t>
              </a:r>
              <a:endParaRPr lang="en-US" sz="1000" dirty="0"/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6C990FA0-A6CB-4624-8669-7787605E2533}"/>
                </a:ext>
              </a:extLst>
            </p:cNvPr>
            <p:cNvSpPr txBox="1"/>
            <p:nvPr/>
          </p:nvSpPr>
          <p:spPr>
            <a:xfrm rot="16200000">
              <a:off x="5771663" y="5356227"/>
              <a:ext cx="71723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medial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64004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7AD4C3-6497-4228-B075-390CB32E6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metanephros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25FDBA6-76FC-4061-8F2A-B00D21EF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12</a:t>
            </a:fld>
            <a:endParaRPr lang="cs-CZ"/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80" y="1924965"/>
            <a:ext cx="4485373" cy="52190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definitive</a:t>
            </a:r>
            <a:r>
              <a:rPr lang="cs-CZ" sz="1600" dirty="0"/>
              <a:t> </a:t>
            </a:r>
            <a:r>
              <a:rPr lang="cs-CZ" sz="1600" dirty="0" err="1"/>
              <a:t>kidney</a:t>
            </a:r>
            <a:r>
              <a:rPr lang="cs-CZ" sz="1600" dirty="0"/>
              <a:t> (</a:t>
            </a:r>
            <a:r>
              <a:rPr lang="cs-CZ" sz="1600" b="1" dirty="0" err="1"/>
              <a:t>metanephros</a:t>
            </a:r>
            <a:r>
              <a:rPr lang="cs-CZ" sz="1600" dirty="0"/>
              <a:t>) </a:t>
            </a:r>
            <a:r>
              <a:rPr lang="cs-CZ" sz="1600" b="1" dirty="0" err="1"/>
              <a:t>caudaly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mesonephros</a:t>
            </a:r>
            <a:endParaRPr lang="cs-CZ" sz="1600" dirty="0"/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80" y="2611488"/>
            <a:ext cx="4485373" cy="83444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Formed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paired</a:t>
            </a:r>
            <a:r>
              <a:rPr lang="cs-CZ" sz="1600" dirty="0"/>
              <a:t> </a:t>
            </a:r>
            <a:r>
              <a:rPr lang="cs-CZ" sz="1600" dirty="0" err="1"/>
              <a:t>primordial</a:t>
            </a:r>
            <a:r>
              <a:rPr lang="cs-CZ" sz="1600" dirty="0"/>
              <a:t> </a:t>
            </a:r>
            <a:r>
              <a:rPr lang="cs-CZ" sz="1600" dirty="0" err="1"/>
              <a:t>structures</a:t>
            </a:r>
            <a:r>
              <a:rPr lang="cs-CZ" sz="1600" dirty="0"/>
              <a:t> – </a:t>
            </a:r>
            <a:r>
              <a:rPr lang="cs-CZ" sz="1600" b="1" dirty="0" err="1">
                <a:solidFill>
                  <a:srgbClr val="72DBCA"/>
                </a:solidFill>
              </a:rPr>
              <a:t>ureteral</a:t>
            </a:r>
            <a:r>
              <a:rPr lang="cs-CZ" sz="1600" b="1" dirty="0">
                <a:solidFill>
                  <a:srgbClr val="72DBCA"/>
                </a:solidFill>
              </a:rPr>
              <a:t> </a:t>
            </a:r>
            <a:r>
              <a:rPr lang="cs-CZ" sz="1600" dirty="0"/>
              <a:t> </a:t>
            </a:r>
            <a:r>
              <a:rPr lang="cs-CZ" sz="1600" b="1" dirty="0" err="1">
                <a:solidFill>
                  <a:srgbClr val="72DBCA"/>
                </a:solidFill>
              </a:rPr>
              <a:t>buds</a:t>
            </a:r>
            <a:r>
              <a:rPr lang="cs-CZ" sz="1600" dirty="0"/>
              <a:t> – </a:t>
            </a:r>
            <a:r>
              <a:rPr lang="cs-CZ" sz="1600" dirty="0" err="1"/>
              <a:t>outgrowths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mesonephric</a:t>
            </a:r>
            <a:r>
              <a:rPr lang="cs-CZ" sz="1600" dirty="0"/>
              <a:t> </a:t>
            </a:r>
            <a:r>
              <a:rPr lang="cs-CZ" sz="1600" dirty="0" err="1"/>
              <a:t>ducts</a:t>
            </a:r>
            <a:endParaRPr lang="cs-CZ" sz="1600" dirty="0"/>
          </a:p>
        </p:txBody>
      </p:sp>
      <p:grpSp>
        <p:nvGrpSpPr>
          <p:cNvPr id="3" name="Skupina 2"/>
          <p:cNvGrpSpPr/>
          <p:nvPr/>
        </p:nvGrpSpPr>
        <p:grpSpPr>
          <a:xfrm>
            <a:off x="7098016" y="2432296"/>
            <a:ext cx="1996505" cy="3569616"/>
            <a:chOff x="8198686" y="2694764"/>
            <a:chExt cx="1996505" cy="3569616"/>
          </a:xfrm>
        </p:grpSpPr>
        <p:grpSp>
          <p:nvGrpSpPr>
            <p:cNvPr id="6" name="Skupina 5"/>
            <p:cNvGrpSpPr/>
            <p:nvPr/>
          </p:nvGrpSpPr>
          <p:grpSpPr>
            <a:xfrm>
              <a:off x="8198686" y="2694764"/>
              <a:ext cx="1842780" cy="3569616"/>
              <a:chOff x="9953624" y="2313764"/>
              <a:chExt cx="1842780" cy="3569616"/>
            </a:xfrm>
          </p:grpSpPr>
          <p:pic>
            <p:nvPicPr>
              <p:cNvPr id="7" name="Obrázek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70" t="8156" r="19215"/>
              <a:stretch/>
            </p:blipFill>
            <p:spPr>
              <a:xfrm>
                <a:off x="9953624" y="2313764"/>
                <a:ext cx="800100" cy="3569616"/>
              </a:xfrm>
              <a:prstGeom prst="rect">
                <a:avLst/>
              </a:prstGeom>
            </p:spPr>
          </p:pic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6370509E-3A54-47FF-95F1-351CB760D68F}"/>
                  </a:ext>
                </a:extLst>
              </p:cNvPr>
              <p:cNvSpPr txBox="1"/>
              <p:nvPr/>
            </p:nvSpPr>
            <p:spPr>
              <a:xfrm>
                <a:off x="10769569" y="2579985"/>
                <a:ext cx="1026835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 err="1"/>
                  <a:t>Degenerating</a:t>
                </a:r>
                <a:r>
                  <a:rPr lang="cs-CZ" sz="1000" dirty="0"/>
                  <a:t> </a:t>
                </a:r>
                <a:r>
                  <a:rPr lang="cs-CZ" sz="1000" dirty="0" err="1"/>
                  <a:t>mesonephros</a:t>
                </a:r>
                <a:endParaRPr lang="en-US" sz="1000" dirty="0"/>
              </a:p>
            </p:txBody>
          </p:sp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6370509E-3A54-47FF-95F1-351CB760D68F}"/>
                  </a:ext>
                </a:extLst>
              </p:cNvPr>
              <p:cNvSpPr txBox="1"/>
              <p:nvPr/>
            </p:nvSpPr>
            <p:spPr>
              <a:xfrm>
                <a:off x="10815064" y="3694673"/>
                <a:ext cx="98134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 err="1"/>
                  <a:t>mesonephros</a:t>
                </a:r>
                <a:endParaRPr lang="en-US" sz="1000" dirty="0"/>
              </a:p>
            </p:txBody>
          </p:sp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6370509E-3A54-47FF-95F1-351CB760D68F}"/>
                  </a:ext>
                </a:extLst>
              </p:cNvPr>
              <p:cNvSpPr txBox="1"/>
              <p:nvPr/>
            </p:nvSpPr>
            <p:spPr>
              <a:xfrm>
                <a:off x="10753724" y="4378473"/>
                <a:ext cx="1042680" cy="553998"/>
              </a:xfrm>
              <a:prstGeom prst="rect">
                <a:avLst/>
              </a:prstGeom>
              <a:solidFill>
                <a:srgbClr val="62D3A2"/>
              </a:solidFill>
              <a:ln w="28575">
                <a:solidFill>
                  <a:srgbClr val="FF0000"/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 err="1"/>
                  <a:t>Metanephric</a:t>
                </a:r>
                <a:r>
                  <a:rPr lang="cs-CZ" sz="1000" dirty="0"/>
                  <a:t> </a:t>
                </a:r>
                <a:r>
                  <a:rPr lang="cs-CZ" sz="1000" dirty="0" err="1"/>
                  <a:t>nephrogenic</a:t>
                </a:r>
                <a:r>
                  <a:rPr lang="cs-CZ" sz="1000" dirty="0"/>
                  <a:t> mesenchyme</a:t>
                </a:r>
                <a:endParaRPr lang="en-US" sz="1000" dirty="0"/>
              </a:p>
            </p:txBody>
          </p:sp>
        </p:grp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8998786" y="5344077"/>
              <a:ext cx="119640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Ureteral</a:t>
              </a:r>
              <a:r>
                <a:rPr lang="cs-CZ" sz="1000" dirty="0"/>
                <a:t> bud</a:t>
              </a:r>
              <a:endParaRPr lang="en-US" sz="1000" dirty="0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9060126" y="5590298"/>
              <a:ext cx="98134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Nephric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endParaRPr lang="en-US" sz="1000" dirty="0"/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C3C75674-F035-48F5-A92A-FF93D229FBAF}"/>
              </a:ext>
            </a:extLst>
          </p:cNvPr>
          <p:cNvGrpSpPr/>
          <p:nvPr/>
        </p:nvGrpSpPr>
        <p:grpSpPr>
          <a:xfrm>
            <a:off x="5973231" y="2508372"/>
            <a:ext cx="658812" cy="3006707"/>
            <a:chOff x="5800872" y="2447994"/>
            <a:chExt cx="658812" cy="3006707"/>
          </a:xfrm>
        </p:grpSpPr>
        <p:sp>
          <p:nvSpPr>
            <p:cNvPr id="20" name="Obousměrná svislá šipka 23">
              <a:extLst>
                <a:ext uri="{FF2B5EF4-FFF2-40B4-BE49-F238E27FC236}">
                  <a16:creationId xmlns:a16="http://schemas.microsoft.com/office/drawing/2014/main" id="{72FA0550-9B26-44CB-9A90-8D158FC579FB}"/>
                </a:ext>
              </a:extLst>
            </p:cNvPr>
            <p:cNvSpPr/>
            <p:nvPr/>
          </p:nvSpPr>
          <p:spPr>
            <a:xfrm>
              <a:off x="6054090" y="2782976"/>
              <a:ext cx="144780" cy="2315835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6D9FA2D0-A573-4D95-BBD4-46BD73C0EE1A}"/>
                </a:ext>
              </a:extLst>
            </p:cNvPr>
            <p:cNvSpPr txBox="1"/>
            <p:nvPr/>
          </p:nvSpPr>
          <p:spPr>
            <a:xfrm>
              <a:off x="5800872" y="2447994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cranial</a:t>
              </a:r>
              <a:endParaRPr lang="en-US" sz="1000" dirty="0"/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6C990FA0-A6CB-4624-8669-7787605E2533}"/>
                </a:ext>
              </a:extLst>
            </p:cNvPr>
            <p:cNvSpPr txBox="1"/>
            <p:nvPr/>
          </p:nvSpPr>
          <p:spPr>
            <a:xfrm>
              <a:off x="5800872" y="5208480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caudal</a:t>
              </a:r>
              <a:endParaRPr lang="en-US" sz="1000" dirty="0"/>
            </a:p>
          </p:txBody>
        </p:sp>
      </p:grpSp>
      <p:sp>
        <p:nvSpPr>
          <p:cNvPr id="23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80" y="3335960"/>
            <a:ext cx="4485373" cy="56283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Buds</a:t>
            </a:r>
            <a:r>
              <a:rPr lang="cs-CZ" sz="1600" dirty="0"/>
              <a:t> </a:t>
            </a:r>
            <a:r>
              <a:rPr lang="cs-CZ" sz="1600" dirty="0" err="1"/>
              <a:t>grow</a:t>
            </a:r>
            <a:r>
              <a:rPr lang="cs-CZ" sz="1600" dirty="0"/>
              <a:t> </a:t>
            </a:r>
            <a:r>
              <a:rPr lang="cs-CZ" sz="1600" dirty="0" err="1"/>
              <a:t>into</a:t>
            </a:r>
            <a:r>
              <a:rPr lang="cs-CZ" sz="1600" dirty="0"/>
              <a:t> </a:t>
            </a:r>
            <a:r>
              <a:rPr lang="cs-CZ" sz="1600" b="1" dirty="0" err="1">
                <a:solidFill>
                  <a:srgbClr val="62D3A2"/>
                </a:solidFill>
              </a:rPr>
              <a:t>nephrogenic</a:t>
            </a:r>
            <a:r>
              <a:rPr lang="cs-CZ" sz="1600" b="1" dirty="0">
                <a:solidFill>
                  <a:srgbClr val="62D3A2"/>
                </a:solidFill>
              </a:rPr>
              <a:t> mesenchyme</a:t>
            </a:r>
            <a:r>
              <a:rPr lang="cs-CZ" sz="1600" dirty="0"/>
              <a:t> (</a:t>
            </a:r>
            <a:r>
              <a:rPr lang="cs-CZ" sz="1600" dirty="0" err="1"/>
              <a:t>caudal</a:t>
            </a:r>
            <a:r>
              <a:rPr lang="cs-CZ" sz="1600" dirty="0"/>
              <a:t> region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nephrogenic</a:t>
            </a:r>
            <a:r>
              <a:rPr lang="cs-CZ" sz="1600" dirty="0"/>
              <a:t> </a:t>
            </a:r>
            <a:r>
              <a:rPr lang="cs-CZ" sz="1600" dirty="0" err="1"/>
              <a:t>basis</a:t>
            </a:r>
            <a:r>
              <a:rPr lang="cs-CZ" sz="1600" dirty="0"/>
              <a:t>)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76B36AC7-3A02-4EA6-8633-C9A9718CE6F8}"/>
              </a:ext>
            </a:extLst>
          </p:cNvPr>
          <p:cNvGrpSpPr/>
          <p:nvPr/>
        </p:nvGrpSpPr>
        <p:grpSpPr>
          <a:xfrm>
            <a:off x="6770317" y="1821379"/>
            <a:ext cx="1249360" cy="1250973"/>
            <a:chOff x="6691628" y="1949653"/>
            <a:chExt cx="987791" cy="1424553"/>
          </a:xfrm>
        </p:grpSpPr>
        <p:sp>
          <p:nvSpPr>
            <p:cNvPr id="12" name="Zaoblený obdélník 26">
              <a:extLst>
                <a:ext uri="{FF2B5EF4-FFF2-40B4-BE49-F238E27FC236}">
                  <a16:creationId xmlns:a16="http://schemas.microsoft.com/office/drawing/2014/main" id="{06F1185D-D6B9-465C-8A3D-1F9BC6BC45B7}"/>
                </a:ext>
              </a:extLst>
            </p:cNvPr>
            <p:cNvSpPr/>
            <p:nvPr/>
          </p:nvSpPr>
          <p:spPr>
            <a:xfrm>
              <a:off x="6691628" y="2591073"/>
              <a:ext cx="987791" cy="783133"/>
            </a:xfrm>
            <a:prstGeom prst="roundRect">
              <a:avLst/>
            </a:prstGeom>
            <a:solidFill>
              <a:schemeClr val="accent1">
                <a:alpha val="68000"/>
              </a:schemeClr>
            </a:solidFill>
            <a:ln w="28575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1BDD4092-AF32-4B85-9104-05D5D60BFF7F}"/>
                </a:ext>
              </a:extLst>
            </p:cNvPr>
            <p:cNvSpPr txBox="1"/>
            <p:nvPr/>
          </p:nvSpPr>
          <p:spPr>
            <a:xfrm>
              <a:off x="6768566" y="1949653"/>
              <a:ext cx="884473" cy="32667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7030A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degeneration</a:t>
              </a:r>
              <a:endParaRPr lang="en-US" sz="1000" dirty="0"/>
            </a:p>
          </p:txBody>
        </p:sp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45C0DD0E-2055-4985-BA61-85E3AB30B691}"/>
                </a:ext>
              </a:extLst>
            </p:cNvPr>
            <p:cNvCxnSpPr>
              <a:cxnSpLocks/>
              <a:stCxn id="12" idx="0"/>
              <a:endCxn id="13" idx="2"/>
            </p:cNvCxnSpPr>
            <p:nvPr/>
          </p:nvCxnSpPr>
          <p:spPr>
            <a:xfrm flipV="1">
              <a:off x="7185524" y="2276332"/>
              <a:ext cx="25279" cy="31474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3" t="69702" r="18611" b="4001"/>
          <a:stretch/>
        </p:blipFill>
        <p:spPr>
          <a:xfrm>
            <a:off x="9221361" y="2840023"/>
            <a:ext cx="2120603" cy="2610917"/>
          </a:xfrm>
          <a:prstGeom prst="rect">
            <a:avLst/>
          </a:prstGeom>
        </p:spPr>
      </p:pic>
      <p:sp>
        <p:nvSpPr>
          <p:cNvPr id="25" name="Volný tvar 24"/>
          <p:cNvSpPr/>
          <p:nvPr/>
        </p:nvSpPr>
        <p:spPr>
          <a:xfrm>
            <a:off x="7213600" y="4868333"/>
            <a:ext cx="431800" cy="533400"/>
          </a:xfrm>
          <a:custGeom>
            <a:avLst/>
            <a:gdLst>
              <a:gd name="connsiteX0" fmla="*/ 194733 w 431800"/>
              <a:gd name="connsiteY0" fmla="*/ 0 h 533400"/>
              <a:gd name="connsiteX1" fmla="*/ 118533 w 431800"/>
              <a:gd name="connsiteY1" fmla="*/ 16934 h 533400"/>
              <a:gd name="connsiteX2" fmla="*/ 42333 w 431800"/>
              <a:gd name="connsiteY2" fmla="*/ 67734 h 533400"/>
              <a:gd name="connsiteX3" fmla="*/ 0 w 431800"/>
              <a:gd name="connsiteY3" fmla="*/ 127000 h 533400"/>
              <a:gd name="connsiteX4" fmla="*/ 8467 w 431800"/>
              <a:gd name="connsiteY4" fmla="*/ 203200 h 533400"/>
              <a:gd name="connsiteX5" fmla="*/ 0 w 431800"/>
              <a:gd name="connsiteY5" fmla="*/ 355600 h 533400"/>
              <a:gd name="connsiteX6" fmla="*/ 0 w 431800"/>
              <a:gd name="connsiteY6" fmla="*/ 406400 h 533400"/>
              <a:gd name="connsiteX7" fmla="*/ 59267 w 431800"/>
              <a:gd name="connsiteY7" fmla="*/ 465667 h 533400"/>
              <a:gd name="connsiteX8" fmla="*/ 93133 w 431800"/>
              <a:gd name="connsiteY8" fmla="*/ 516467 h 533400"/>
              <a:gd name="connsiteX9" fmla="*/ 152400 w 431800"/>
              <a:gd name="connsiteY9" fmla="*/ 533400 h 533400"/>
              <a:gd name="connsiteX10" fmla="*/ 237067 w 431800"/>
              <a:gd name="connsiteY10" fmla="*/ 491067 h 533400"/>
              <a:gd name="connsiteX11" fmla="*/ 330200 w 431800"/>
              <a:gd name="connsiteY11" fmla="*/ 440267 h 533400"/>
              <a:gd name="connsiteX12" fmla="*/ 397933 w 431800"/>
              <a:gd name="connsiteY12" fmla="*/ 355600 h 533400"/>
              <a:gd name="connsiteX13" fmla="*/ 431800 w 431800"/>
              <a:gd name="connsiteY13" fmla="*/ 228600 h 533400"/>
              <a:gd name="connsiteX14" fmla="*/ 381000 w 431800"/>
              <a:gd name="connsiteY14" fmla="*/ 127000 h 533400"/>
              <a:gd name="connsiteX15" fmla="*/ 313267 w 431800"/>
              <a:gd name="connsiteY15" fmla="*/ 42334 h 533400"/>
              <a:gd name="connsiteX16" fmla="*/ 270933 w 431800"/>
              <a:gd name="connsiteY16" fmla="*/ 16934 h 533400"/>
              <a:gd name="connsiteX17" fmla="*/ 194733 w 431800"/>
              <a:gd name="connsiteY17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1800" h="533400">
                <a:moveTo>
                  <a:pt x="194733" y="0"/>
                </a:moveTo>
                <a:lnTo>
                  <a:pt x="118533" y="16934"/>
                </a:lnTo>
                <a:lnTo>
                  <a:pt x="42333" y="67734"/>
                </a:lnTo>
                <a:lnTo>
                  <a:pt x="0" y="127000"/>
                </a:lnTo>
                <a:lnTo>
                  <a:pt x="8467" y="203200"/>
                </a:lnTo>
                <a:lnTo>
                  <a:pt x="0" y="355600"/>
                </a:lnTo>
                <a:lnTo>
                  <a:pt x="0" y="406400"/>
                </a:lnTo>
                <a:lnTo>
                  <a:pt x="59267" y="465667"/>
                </a:lnTo>
                <a:lnTo>
                  <a:pt x="93133" y="516467"/>
                </a:lnTo>
                <a:lnTo>
                  <a:pt x="152400" y="533400"/>
                </a:lnTo>
                <a:lnTo>
                  <a:pt x="237067" y="491067"/>
                </a:lnTo>
                <a:lnTo>
                  <a:pt x="330200" y="440267"/>
                </a:lnTo>
                <a:lnTo>
                  <a:pt x="397933" y="355600"/>
                </a:lnTo>
                <a:lnTo>
                  <a:pt x="431800" y="228600"/>
                </a:lnTo>
                <a:lnTo>
                  <a:pt x="381000" y="127000"/>
                </a:lnTo>
                <a:lnTo>
                  <a:pt x="313267" y="42334"/>
                </a:lnTo>
                <a:lnTo>
                  <a:pt x="270933" y="16934"/>
                </a:lnTo>
                <a:lnTo>
                  <a:pt x="194733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olný tvar 25"/>
          <p:cNvSpPr/>
          <p:nvPr/>
        </p:nvSpPr>
        <p:spPr>
          <a:xfrm>
            <a:off x="9508067" y="2954867"/>
            <a:ext cx="1092200" cy="1363133"/>
          </a:xfrm>
          <a:custGeom>
            <a:avLst/>
            <a:gdLst>
              <a:gd name="connsiteX0" fmla="*/ 245533 w 1092200"/>
              <a:gd name="connsiteY0" fmla="*/ 76200 h 1363133"/>
              <a:gd name="connsiteX1" fmla="*/ 84666 w 1092200"/>
              <a:gd name="connsiteY1" fmla="*/ 254000 h 1363133"/>
              <a:gd name="connsiteX2" fmla="*/ 0 w 1092200"/>
              <a:gd name="connsiteY2" fmla="*/ 440266 h 1363133"/>
              <a:gd name="connsiteX3" fmla="*/ 8466 w 1092200"/>
              <a:gd name="connsiteY3" fmla="*/ 550333 h 1363133"/>
              <a:gd name="connsiteX4" fmla="*/ 0 w 1092200"/>
              <a:gd name="connsiteY4" fmla="*/ 736600 h 1363133"/>
              <a:gd name="connsiteX5" fmla="*/ 16933 w 1092200"/>
              <a:gd name="connsiteY5" fmla="*/ 931333 h 1363133"/>
              <a:gd name="connsiteX6" fmla="*/ 59266 w 1092200"/>
              <a:gd name="connsiteY6" fmla="*/ 1066800 h 1363133"/>
              <a:gd name="connsiteX7" fmla="*/ 101600 w 1092200"/>
              <a:gd name="connsiteY7" fmla="*/ 1134533 h 1363133"/>
              <a:gd name="connsiteX8" fmla="*/ 194733 w 1092200"/>
              <a:gd name="connsiteY8" fmla="*/ 1295400 h 1363133"/>
              <a:gd name="connsiteX9" fmla="*/ 296333 w 1092200"/>
              <a:gd name="connsiteY9" fmla="*/ 1363133 h 1363133"/>
              <a:gd name="connsiteX10" fmla="*/ 457200 w 1092200"/>
              <a:gd name="connsiteY10" fmla="*/ 1363133 h 1363133"/>
              <a:gd name="connsiteX11" fmla="*/ 609600 w 1092200"/>
              <a:gd name="connsiteY11" fmla="*/ 1346200 h 1363133"/>
              <a:gd name="connsiteX12" fmla="*/ 719666 w 1092200"/>
              <a:gd name="connsiteY12" fmla="*/ 1286933 h 1363133"/>
              <a:gd name="connsiteX13" fmla="*/ 889000 w 1092200"/>
              <a:gd name="connsiteY13" fmla="*/ 1193800 h 1363133"/>
              <a:gd name="connsiteX14" fmla="*/ 956733 w 1092200"/>
              <a:gd name="connsiteY14" fmla="*/ 1066800 h 1363133"/>
              <a:gd name="connsiteX15" fmla="*/ 1041400 w 1092200"/>
              <a:gd name="connsiteY15" fmla="*/ 863600 h 1363133"/>
              <a:gd name="connsiteX16" fmla="*/ 1092200 w 1092200"/>
              <a:gd name="connsiteY16" fmla="*/ 626533 h 1363133"/>
              <a:gd name="connsiteX17" fmla="*/ 1058333 w 1092200"/>
              <a:gd name="connsiteY17" fmla="*/ 423333 h 1363133"/>
              <a:gd name="connsiteX18" fmla="*/ 965200 w 1092200"/>
              <a:gd name="connsiteY18" fmla="*/ 262466 h 1363133"/>
              <a:gd name="connsiteX19" fmla="*/ 863600 w 1092200"/>
              <a:gd name="connsiteY19" fmla="*/ 110066 h 1363133"/>
              <a:gd name="connsiteX20" fmla="*/ 702733 w 1092200"/>
              <a:gd name="connsiteY20" fmla="*/ 25400 h 1363133"/>
              <a:gd name="connsiteX21" fmla="*/ 482600 w 1092200"/>
              <a:gd name="connsiteY21" fmla="*/ 0 h 1363133"/>
              <a:gd name="connsiteX22" fmla="*/ 414866 w 1092200"/>
              <a:gd name="connsiteY22" fmla="*/ 0 h 1363133"/>
              <a:gd name="connsiteX23" fmla="*/ 245533 w 1092200"/>
              <a:gd name="connsiteY23" fmla="*/ 76200 h 136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92200" h="1363133">
                <a:moveTo>
                  <a:pt x="245533" y="76200"/>
                </a:moveTo>
                <a:lnTo>
                  <a:pt x="84666" y="254000"/>
                </a:lnTo>
                <a:lnTo>
                  <a:pt x="0" y="440266"/>
                </a:lnTo>
                <a:lnTo>
                  <a:pt x="8466" y="550333"/>
                </a:lnTo>
                <a:lnTo>
                  <a:pt x="0" y="736600"/>
                </a:lnTo>
                <a:lnTo>
                  <a:pt x="16933" y="931333"/>
                </a:lnTo>
                <a:lnTo>
                  <a:pt x="59266" y="1066800"/>
                </a:lnTo>
                <a:lnTo>
                  <a:pt x="101600" y="1134533"/>
                </a:lnTo>
                <a:lnTo>
                  <a:pt x="194733" y="1295400"/>
                </a:lnTo>
                <a:lnTo>
                  <a:pt x="296333" y="1363133"/>
                </a:lnTo>
                <a:lnTo>
                  <a:pt x="457200" y="1363133"/>
                </a:lnTo>
                <a:lnTo>
                  <a:pt x="609600" y="1346200"/>
                </a:lnTo>
                <a:lnTo>
                  <a:pt x="719666" y="1286933"/>
                </a:lnTo>
                <a:lnTo>
                  <a:pt x="889000" y="1193800"/>
                </a:lnTo>
                <a:lnTo>
                  <a:pt x="956733" y="1066800"/>
                </a:lnTo>
                <a:lnTo>
                  <a:pt x="1041400" y="863600"/>
                </a:lnTo>
                <a:lnTo>
                  <a:pt x="1092200" y="626533"/>
                </a:lnTo>
                <a:lnTo>
                  <a:pt x="1058333" y="423333"/>
                </a:lnTo>
                <a:lnTo>
                  <a:pt x="965200" y="262466"/>
                </a:lnTo>
                <a:lnTo>
                  <a:pt x="863600" y="110066"/>
                </a:lnTo>
                <a:lnTo>
                  <a:pt x="702733" y="25400"/>
                </a:lnTo>
                <a:lnTo>
                  <a:pt x="482600" y="0"/>
                </a:lnTo>
                <a:lnTo>
                  <a:pt x="414866" y="0"/>
                </a:lnTo>
                <a:lnTo>
                  <a:pt x="245533" y="762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6370509E-3A54-47FF-95F1-351CB760D68F}"/>
              </a:ext>
            </a:extLst>
          </p:cNvPr>
          <p:cNvSpPr txBox="1"/>
          <p:nvPr/>
        </p:nvSpPr>
        <p:spPr>
          <a:xfrm>
            <a:off x="10681313" y="3633247"/>
            <a:ext cx="1359233" cy="553998"/>
          </a:xfrm>
          <a:prstGeom prst="rect">
            <a:avLst/>
          </a:prstGeom>
          <a:solidFill>
            <a:srgbClr val="72DBCA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000" dirty="0"/>
              <a:t>bud:</a:t>
            </a:r>
          </a:p>
          <a:p>
            <a:pPr marL="93663" indent="-93663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1000" dirty="0" err="1"/>
              <a:t>renal</a:t>
            </a:r>
            <a:r>
              <a:rPr lang="cs-CZ" sz="1000" dirty="0"/>
              <a:t> pelvis</a:t>
            </a:r>
          </a:p>
          <a:p>
            <a:pPr marL="93663" indent="-93663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1000" dirty="0" err="1"/>
              <a:t>collecting</a:t>
            </a:r>
            <a:r>
              <a:rPr lang="cs-CZ" sz="1000" dirty="0"/>
              <a:t> </a:t>
            </a:r>
            <a:r>
              <a:rPr lang="cs-CZ" sz="1000" dirty="0" err="1"/>
              <a:t>tubules</a:t>
            </a:r>
            <a:endParaRPr lang="en-US" sz="1000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6370509E-3A54-47FF-95F1-351CB760D68F}"/>
              </a:ext>
            </a:extLst>
          </p:cNvPr>
          <p:cNvSpPr txBox="1"/>
          <p:nvPr/>
        </p:nvSpPr>
        <p:spPr>
          <a:xfrm>
            <a:off x="10475148" y="2354483"/>
            <a:ext cx="1147380" cy="553998"/>
          </a:xfrm>
          <a:prstGeom prst="rect">
            <a:avLst/>
          </a:prstGeom>
          <a:solidFill>
            <a:srgbClr val="62D3A2"/>
          </a:solidFill>
          <a:ln w="28575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1000" dirty="0"/>
              <a:t>mesenchyme:</a:t>
            </a:r>
          </a:p>
          <a:p>
            <a:pPr marL="93663" indent="-93663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1000" dirty="0" err="1"/>
              <a:t>medulla</a:t>
            </a:r>
            <a:endParaRPr lang="cs-CZ" sz="1000" dirty="0"/>
          </a:p>
          <a:p>
            <a:pPr marL="93663" indent="-93663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1000" dirty="0" err="1"/>
              <a:t>cortex</a:t>
            </a:r>
            <a:endParaRPr lang="en-US" sz="1000" dirty="0"/>
          </a:p>
        </p:txBody>
      </p:sp>
      <p:sp>
        <p:nvSpPr>
          <p:cNvPr id="30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9" y="4089363"/>
            <a:ext cx="2755053" cy="85626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b="1" dirty="0" err="1">
                <a:solidFill>
                  <a:srgbClr val="72DBCA"/>
                </a:solidFill>
              </a:rPr>
              <a:t>buds</a:t>
            </a:r>
            <a:r>
              <a:rPr lang="cs-CZ" sz="1600" dirty="0"/>
              <a:t> are </a:t>
            </a:r>
            <a:r>
              <a:rPr lang="cs-CZ" sz="1600" dirty="0" err="1"/>
              <a:t>developed</a:t>
            </a:r>
            <a:r>
              <a:rPr lang="cs-CZ" sz="16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renal</a:t>
            </a:r>
            <a:r>
              <a:rPr lang="cs-CZ" sz="1400" dirty="0"/>
              <a:t> pelvis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collecting</a:t>
            </a:r>
            <a:r>
              <a:rPr lang="cs-CZ" sz="1400" dirty="0"/>
              <a:t> </a:t>
            </a:r>
            <a:r>
              <a:rPr lang="cs-CZ" sz="1400" dirty="0" err="1"/>
              <a:t>tubules</a:t>
            </a:r>
            <a:endParaRPr lang="cs-CZ" sz="1400" dirty="0"/>
          </a:p>
        </p:txBody>
      </p:sp>
      <p:sp>
        <p:nvSpPr>
          <p:cNvPr id="31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9" y="5108329"/>
            <a:ext cx="4749112" cy="1046798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collecting</a:t>
            </a:r>
            <a:r>
              <a:rPr lang="cs-CZ" sz="1600" dirty="0"/>
              <a:t> </a:t>
            </a:r>
            <a:r>
              <a:rPr lang="cs-CZ" sz="1600" dirty="0" err="1"/>
              <a:t>tubules</a:t>
            </a:r>
            <a:r>
              <a:rPr lang="cs-CZ" sz="1600" dirty="0"/>
              <a:t> </a:t>
            </a:r>
            <a:r>
              <a:rPr lang="cs-CZ" sz="1600" dirty="0" err="1"/>
              <a:t>induce</a:t>
            </a:r>
            <a:r>
              <a:rPr lang="cs-CZ" sz="1600" dirty="0"/>
              <a:t> </a:t>
            </a: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>
                <a:solidFill>
                  <a:srgbClr val="62D3A2"/>
                </a:solidFill>
              </a:rPr>
              <a:t>mesenchymal</a:t>
            </a:r>
            <a:r>
              <a:rPr lang="cs-CZ" sz="1600" b="1" dirty="0">
                <a:solidFill>
                  <a:srgbClr val="62D3A2"/>
                </a:solidFill>
              </a:rPr>
              <a:t> </a:t>
            </a:r>
            <a:r>
              <a:rPr lang="cs-CZ" sz="1600" b="1" dirty="0" err="1">
                <a:solidFill>
                  <a:srgbClr val="62D3A2"/>
                </a:solidFill>
              </a:rPr>
              <a:t>structures</a:t>
            </a:r>
            <a:r>
              <a:rPr lang="cs-CZ" sz="16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medulla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cortex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610651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kidney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13</a:t>
            </a:fld>
            <a:endParaRPr lang="cs-CZ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80" y="1924966"/>
            <a:ext cx="4485373" cy="53883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branching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renal</a:t>
            </a:r>
            <a:r>
              <a:rPr lang="cs-CZ" sz="1600" dirty="0"/>
              <a:t> pelvis – </a:t>
            </a: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collecting</a:t>
            </a:r>
            <a:r>
              <a:rPr lang="cs-CZ" sz="1600" b="1" dirty="0"/>
              <a:t> </a:t>
            </a:r>
            <a:r>
              <a:rPr lang="cs-CZ" sz="1600" b="1" dirty="0" err="1"/>
              <a:t>tubules</a:t>
            </a:r>
            <a:endParaRPr lang="cs-CZ" sz="1600" b="1" dirty="0"/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80" y="2794457"/>
            <a:ext cx="4485373" cy="5663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collecting</a:t>
            </a:r>
            <a:r>
              <a:rPr lang="cs-CZ" sz="1600" dirty="0"/>
              <a:t> </a:t>
            </a:r>
            <a:r>
              <a:rPr lang="cs-CZ" sz="1600" dirty="0" err="1"/>
              <a:t>tubules</a:t>
            </a:r>
            <a:r>
              <a:rPr lang="cs-CZ" sz="1600" dirty="0"/>
              <a:t> </a:t>
            </a:r>
            <a:r>
              <a:rPr lang="cs-CZ" sz="1600" dirty="0" err="1"/>
              <a:t>induce</a:t>
            </a:r>
            <a:r>
              <a:rPr lang="cs-CZ" sz="1600" dirty="0"/>
              <a:t> </a:t>
            </a: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/>
              <a:t>primitive </a:t>
            </a:r>
            <a:r>
              <a:rPr lang="cs-CZ" sz="1600" b="1" dirty="0" err="1"/>
              <a:t>tubules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metanephric</a:t>
            </a:r>
            <a:r>
              <a:rPr lang="cs-CZ" sz="1600" dirty="0"/>
              <a:t> mesenchyme</a:t>
            </a: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607" y="3886996"/>
            <a:ext cx="4695326" cy="75959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smtClean="0"/>
              <a:t>Primitive </a:t>
            </a:r>
            <a:r>
              <a:rPr lang="cs-CZ" sz="1600" b="1" dirty="0" err="1" smtClean="0"/>
              <a:t>tubules</a:t>
            </a:r>
            <a:r>
              <a:rPr lang="cs-CZ" sz="1600" dirty="0" smtClean="0"/>
              <a:t> </a:t>
            </a:r>
            <a:r>
              <a:rPr lang="cs-CZ" sz="1600" dirty="0" err="1"/>
              <a:t>connect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collecting</a:t>
            </a:r>
            <a:r>
              <a:rPr lang="cs-CZ" sz="1600" dirty="0"/>
              <a:t> </a:t>
            </a:r>
            <a:r>
              <a:rPr lang="cs-CZ" sz="1600" dirty="0" err="1"/>
              <a:t>tubules</a:t>
            </a:r>
            <a:r>
              <a:rPr lang="cs-CZ" sz="1600" dirty="0"/>
              <a:t> and </a:t>
            </a:r>
            <a:r>
              <a:rPr lang="cs-CZ" sz="1600" dirty="0" err="1"/>
              <a:t>change</a:t>
            </a:r>
            <a:r>
              <a:rPr lang="cs-CZ" sz="1600" dirty="0"/>
              <a:t> </a:t>
            </a:r>
            <a:r>
              <a:rPr lang="cs-CZ" sz="1600" dirty="0" err="1"/>
              <a:t>their</a:t>
            </a:r>
            <a:r>
              <a:rPr lang="cs-CZ" sz="1600" dirty="0"/>
              <a:t> </a:t>
            </a:r>
            <a:r>
              <a:rPr lang="cs-CZ" sz="1600" dirty="0" err="1"/>
              <a:t>shape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b="1" dirty="0" err="1"/>
              <a:t>straight</a:t>
            </a:r>
            <a:r>
              <a:rPr lang="cs-CZ" sz="1600" dirty="0"/>
              <a:t> to </a:t>
            </a:r>
            <a:r>
              <a:rPr lang="cs-CZ" sz="1600" b="1" dirty="0"/>
              <a:t>S-</a:t>
            </a:r>
            <a:r>
              <a:rPr lang="cs-CZ" sz="1600" b="1" dirty="0" err="1"/>
              <a:t>shaped</a:t>
            </a:r>
            <a:r>
              <a:rPr lang="cs-CZ" sz="1600" dirty="0"/>
              <a:t> (</a:t>
            </a:r>
            <a:r>
              <a:rPr lang="cs-CZ" sz="1600" dirty="0" err="1"/>
              <a:t>basis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proximal</a:t>
            </a:r>
            <a:r>
              <a:rPr lang="cs-CZ" sz="1600" dirty="0"/>
              <a:t>, </a:t>
            </a:r>
            <a:r>
              <a:rPr lang="cs-CZ" sz="1600" dirty="0" err="1"/>
              <a:t>medial</a:t>
            </a:r>
            <a:r>
              <a:rPr lang="cs-CZ" sz="1600" dirty="0"/>
              <a:t> and </a:t>
            </a:r>
            <a:r>
              <a:rPr lang="cs-CZ" sz="1600" dirty="0" err="1"/>
              <a:t>distal</a:t>
            </a:r>
            <a:r>
              <a:rPr lang="cs-CZ" sz="1600" dirty="0"/>
              <a:t> segment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nephron</a:t>
            </a:r>
            <a:r>
              <a:rPr lang="cs-CZ" sz="1600" dirty="0"/>
              <a:t>)</a:t>
            </a: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80" y="5172807"/>
            <a:ext cx="4485373" cy="75726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other</a:t>
            </a:r>
            <a:r>
              <a:rPr lang="cs-CZ" sz="1600" dirty="0"/>
              <a:t> </a:t>
            </a:r>
            <a:r>
              <a:rPr lang="cs-CZ" sz="1600" dirty="0" err="1"/>
              <a:t>side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tubule </a:t>
            </a:r>
            <a:r>
              <a:rPr lang="cs-CZ" sz="1600" dirty="0" err="1"/>
              <a:t>forms</a:t>
            </a:r>
            <a:r>
              <a:rPr lang="cs-CZ" sz="1600" dirty="0"/>
              <a:t> </a:t>
            </a:r>
            <a:r>
              <a:rPr lang="cs-CZ" sz="1600" b="1" dirty="0"/>
              <a:t>cup</a:t>
            </a:r>
            <a:r>
              <a:rPr lang="cs-CZ" sz="1600" dirty="0"/>
              <a:t> (</a:t>
            </a:r>
            <a:r>
              <a:rPr lang="cs-CZ" sz="1600" b="1" dirty="0" err="1"/>
              <a:t>Bowmans</a:t>
            </a:r>
            <a:r>
              <a:rPr lang="cs-CZ" sz="1600" b="1" dirty="0"/>
              <a:t> </a:t>
            </a:r>
            <a:r>
              <a:rPr lang="cs-CZ" sz="1600" b="1" dirty="0" err="1"/>
              <a:t>capsule</a:t>
            </a:r>
            <a:r>
              <a:rPr lang="cs-CZ" sz="1600" dirty="0"/>
              <a:t>) </a:t>
            </a:r>
            <a:r>
              <a:rPr lang="cs-CZ" sz="1600" dirty="0" err="1"/>
              <a:t>surrounding</a:t>
            </a:r>
            <a:r>
              <a:rPr lang="cs-CZ" sz="1600" dirty="0"/>
              <a:t> </a:t>
            </a:r>
            <a:r>
              <a:rPr lang="cs-CZ" sz="1600" b="1" dirty="0" err="1"/>
              <a:t>capillary</a:t>
            </a:r>
            <a:r>
              <a:rPr lang="cs-CZ" sz="1600" b="1" dirty="0"/>
              <a:t> </a:t>
            </a:r>
            <a:r>
              <a:rPr lang="cs-CZ" sz="1600" b="1" dirty="0" err="1"/>
              <a:t>loops</a:t>
            </a:r>
            <a:r>
              <a:rPr lang="cs-CZ" sz="1600" dirty="0"/>
              <a:t> (</a:t>
            </a:r>
            <a:r>
              <a:rPr lang="cs-CZ" sz="1600" b="1" dirty="0"/>
              <a:t>glomerulus</a:t>
            </a:r>
            <a:r>
              <a:rPr lang="cs-CZ" sz="1600" dirty="0"/>
              <a:t>) – </a:t>
            </a:r>
            <a:r>
              <a:rPr lang="cs-CZ" sz="1600" dirty="0" err="1"/>
              <a:t>together</a:t>
            </a:r>
            <a:r>
              <a:rPr lang="cs-CZ" sz="1600" dirty="0"/>
              <a:t> </a:t>
            </a:r>
            <a:r>
              <a:rPr lang="cs-CZ" sz="1600" dirty="0" err="1"/>
              <a:t>form</a:t>
            </a:r>
            <a:r>
              <a:rPr lang="cs-CZ" sz="1600" dirty="0"/>
              <a:t> </a:t>
            </a:r>
            <a:r>
              <a:rPr lang="cs-CZ" sz="1600" b="1" dirty="0" err="1"/>
              <a:t>renal</a:t>
            </a:r>
            <a:r>
              <a:rPr lang="cs-CZ" sz="1600" b="1" dirty="0"/>
              <a:t> body</a:t>
            </a:r>
          </a:p>
        </p:txBody>
      </p:sp>
      <p:grpSp>
        <p:nvGrpSpPr>
          <p:cNvPr id="38" name="Skupina 37"/>
          <p:cNvGrpSpPr/>
          <p:nvPr/>
        </p:nvGrpSpPr>
        <p:grpSpPr>
          <a:xfrm>
            <a:off x="5630623" y="1826760"/>
            <a:ext cx="2815953" cy="1768565"/>
            <a:chOff x="5630623" y="1826760"/>
            <a:chExt cx="2815953" cy="1768565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1" t="7902" r="38377" b="51605"/>
            <a:stretch/>
          </p:blipFill>
          <p:spPr>
            <a:xfrm>
              <a:off x="6290538" y="2037458"/>
              <a:ext cx="1496122" cy="1557867"/>
            </a:xfrm>
            <a:prstGeom prst="rect">
              <a:avLst/>
            </a:prstGeom>
          </p:spPr>
        </p:pic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5630623" y="1980807"/>
              <a:ext cx="81819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Collecting</a:t>
              </a:r>
              <a:r>
                <a:rPr lang="cs-CZ" sz="1000" dirty="0"/>
                <a:t> tubule</a:t>
              </a:r>
              <a:endParaRPr lang="en-US" sz="1000" dirty="0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7708046" y="1826760"/>
              <a:ext cx="7385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Primitive tubule</a:t>
              </a:r>
              <a:endParaRPr lang="en-US" sz="1000" dirty="0"/>
            </a:p>
          </p:txBody>
        </p:sp>
      </p:grpSp>
      <p:grpSp>
        <p:nvGrpSpPr>
          <p:cNvPr id="40" name="Skupina 39"/>
          <p:cNvGrpSpPr/>
          <p:nvPr/>
        </p:nvGrpSpPr>
        <p:grpSpPr>
          <a:xfrm>
            <a:off x="7786660" y="1819456"/>
            <a:ext cx="3311089" cy="1747869"/>
            <a:chOff x="7786660" y="1819456"/>
            <a:chExt cx="3311089" cy="1747869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0" t="50371" r="20424" b="1110"/>
            <a:stretch/>
          </p:blipFill>
          <p:spPr>
            <a:xfrm>
              <a:off x="8677774" y="1877386"/>
              <a:ext cx="1638338" cy="1689939"/>
            </a:xfrm>
            <a:prstGeom prst="rect">
              <a:avLst/>
            </a:prstGeom>
          </p:spPr>
        </p:pic>
        <p:cxnSp>
          <p:nvCxnSpPr>
            <p:cNvPr id="20" name="Přímá spojnice se šipkou 19"/>
            <p:cNvCxnSpPr>
              <a:stCxn id="11" idx="3"/>
            </p:cNvCxnSpPr>
            <p:nvPr/>
          </p:nvCxnSpPr>
          <p:spPr>
            <a:xfrm flipV="1">
              <a:off x="7786660" y="2816391"/>
              <a:ext cx="366740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9829133" y="1819456"/>
              <a:ext cx="12686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developing</a:t>
              </a:r>
              <a:r>
                <a:rPr lang="cs-CZ" sz="1000" dirty="0"/>
                <a:t> tubule</a:t>
              </a:r>
              <a:endParaRPr lang="en-US" sz="1000" dirty="0"/>
            </a:p>
          </p:txBody>
        </p:sp>
      </p:grpSp>
      <p:grpSp>
        <p:nvGrpSpPr>
          <p:cNvPr id="42" name="Skupina 41"/>
          <p:cNvGrpSpPr/>
          <p:nvPr/>
        </p:nvGrpSpPr>
        <p:grpSpPr>
          <a:xfrm>
            <a:off x="8756487" y="4708621"/>
            <a:ext cx="1672268" cy="1356884"/>
            <a:chOff x="8756487" y="4708621"/>
            <a:chExt cx="1672268" cy="1356884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487" y="4716113"/>
              <a:ext cx="1421737" cy="1349392"/>
            </a:xfrm>
            <a:prstGeom prst="rect">
              <a:avLst/>
            </a:prstGeom>
          </p:spPr>
        </p:pic>
        <p:cxnSp>
          <p:nvCxnSpPr>
            <p:cNvPr id="23" name="Přímá spojnice se šipkou 22"/>
            <p:cNvCxnSpPr/>
            <p:nvPr/>
          </p:nvCxnSpPr>
          <p:spPr>
            <a:xfrm flipH="1">
              <a:off x="10108736" y="4708621"/>
              <a:ext cx="203391" cy="30493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9319720" y="5739130"/>
              <a:ext cx="110903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S-</a:t>
              </a:r>
              <a:r>
                <a:rPr lang="cs-CZ" sz="1000" dirty="0" err="1"/>
                <a:t>shaped</a:t>
              </a:r>
              <a:r>
                <a:rPr lang="cs-CZ" sz="1000" dirty="0"/>
                <a:t> tubule</a:t>
              </a:r>
              <a:endParaRPr lang="en-US" sz="1000" dirty="0"/>
            </a:p>
          </p:txBody>
        </p:sp>
        <p:cxnSp>
          <p:nvCxnSpPr>
            <p:cNvPr id="35" name="Přímá spojnice 34"/>
            <p:cNvCxnSpPr/>
            <p:nvPr/>
          </p:nvCxnSpPr>
          <p:spPr>
            <a:xfrm flipH="1" flipV="1">
              <a:off x="9601200" y="5172807"/>
              <a:ext cx="211835" cy="566323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Skupina 42"/>
          <p:cNvGrpSpPr/>
          <p:nvPr/>
        </p:nvGrpSpPr>
        <p:grpSpPr>
          <a:xfrm>
            <a:off x="6293994" y="4390155"/>
            <a:ext cx="2328590" cy="1801790"/>
            <a:chOff x="6293994" y="4390155"/>
            <a:chExt cx="2328590" cy="1801790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994" y="4591292"/>
              <a:ext cx="1961432" cy="1452800"/>
            </a:xfrm>
            <a:prstGeom prst="rect">
              <a:avLst/>
            </a:prstGeom>
          </p:spPr>
        </p:pic>
        <p:cxnSp>
          <p:nvCxnSpPr>
            <p:cNvPr id="25" name="Přímá spojnice se šipkou 24"/>
            <p:cNvCxnSpPr/>
            <p:nvPr/>
          </p:nvCxnSpPr>
          <p:spPr>
            <a:xfrm flipH="1" flipV="1">
              <a:off x="8123657" y="5424969"/>
              <a:ext cx="382299" cy="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7513714" y="4390155"/>
              <a:ext cx="110887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Capillary</a:t>
              </a:r>
              <a:r>
                <a:rPr lang="cs-CZ" sz="1000" dirty="0"/>
                <a:t> </a:t>
              </a:r>
              <a:r>
                <a:rPr lang="cs-CZ" sz="1000" dirty="0" err="1"/>
                <a:t>loops</a:t>
              </a:r>
              <a:r>
                <a:rPr lang="cs-CZ" sz="1000" dirty="0"/>
                <a:t> (glomerulus)</a:t>
              </a:r>
              <a:endParaRPr lang="en-US" sz="1000" dirty="0"/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6876422" y="5791835"/>
              <a:ext cx="93007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Bowmans</a:t>
              </a:r>
              <a:r>
                <a:rPr lang="cs-CZ" sz="1000" dirty="0"/>
                <a:t> </a:t>
              </a:r>
              <a:r>
                <a:rPr lang="cs-CZ" sz="1000" dirty="0" err="1"/>
                <a:t>capsule</a:t>
              </a:r>
              <a:endParaRPr lang="en-US" sz="1000" dirty="0"/>
            </a:p>
          </p:txBody>
        </p:sp>
        <p:cxnSp>
          <p:nvCxnSpPr>
            <p:cNvPr id="36" name="Přímá spojnice 35"/>
            <p:cNvCxnSpPr/>
            <p:nvPr/>
          </p:nvCxnSpPr>
          <p:spPr>
            <a:xfrm flipV="1">
              <a:off x="7380628" y="5424969"/>
              <a:ext cx="31688" cy="345246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Skupina 40"/>
          <p:cNvGrpSpPr/>
          <p:nvPr/>
        </p:nvGrpSpPr>
        <p:grpSpPr>
          <a:xfrm>
            <a:off x="9977308" y="2714531"/>
            <a:ext cx="1968824" cy="1932060"/>
            <a:chOff x="9977308" y="2714531"/>
            <a:chExt cx="1968824" cy="1932060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0125" y="2937264"/>
              <a:ext cx="1391464" cy="1709327"/>
            </a:xfrm>
            <a:prstGeom prst="rect">
              <a:avLst/>
            </a:prstGeom>
          </p:spPr>
        </p:pic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10959501" y="2714531"/>
              <a:ext cx="9866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straight</a:t>
              </a:r>
              <a:r>
                <a:rPr lang="cs-CZ" sz="1000" dirty="0"/>
                <a:t> tubule</a:t>
              </a:r>
              <a:endParaRPr lang="en-US" sz="1000" dirty="0"/>
            </a:p>
          </p:txBody>
        </p:sp>
        <p:cxnSp>
          <p:nvCxnSpPr>
            <p:cNvPr id="21" name="Přímá spojnice se šipkou 20"/>
            <p:cNvCxnSpPr/>
            <p:nvPr/>
          </p:nvCxnSpPr>
          <p:spPr>
            <a:xfrm>
              <a:off x="9977308" y="2960752"/>
              <a:ext cx="336473" cy="2228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829814" y="6078239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Edited</a:t>
            </a:r>
            <a:r>
              <a:rPr lang="cs-CZ" sz="1050" dirty="0"/>
              <a:t>: </a:t>
            </a:r>
            <a:r>
              <a:rPr lang="cs-CZ" sz="1050" dirty="0" err="1"/>
              <a:t>McGeady</a:t>
            </a:r>
            <a:r>
              <a:rPr lang="cs-CZ" sz="1050" dirty="0"/>
              <a:t> et al. </a:t>
            </a:r>
            <a:r>
              <a:rPr lang="cs-CZ" sz="1050" dirty="0" err="1"/>
              <a:t>Veterinary</a:t>
            </a:r>
            <a:r>
              <a:rPr lang="cs-CZ" sz="1050" dirty="0"/>
              <a:t> Embryology. 2009</a:t>
            </a:r>
          </a:p>
        </p:txBody>
      </p:sp>
    </p:spTree>
    <p:extLst>
      <p:ext uri="{BB962C8B-B14F-4D97-AF65-F5344CB8AC3E}">
        <p14:creationId xmlns:p14="http://schemas.microsoft.com/office/powerpoint/2010/main" val="23041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kidney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14</a:t>
            </a:fld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6195460" y="6060671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Edited</a:t>
            </a:r>
            <a:r>
              <a:rPr lang="cs-CZ" sz="1050" dirty="0"/>
              <a:t>: </a:t>
            </a:r>
            <a:r>
              <a:rPr lang="cs-CZ" sz="1050" dirty="0" err="1"/>
              <a:t>McGeady</a:t>
            </a:r>
            <a:r>
              <a:rPr lang="cs-CZ" sz="1050" dirty="0"/>
              <a:t> et al. </a:t>
            </a:r>
            <a:r>
              <a:rPr lang="cs-CZ" sz="1050" dirty="0" err="1"/>
              <a:t>Veterinary</a:t>
            </a:r>
            <a:r>
              <a:rPr lang="cs-CZ" sz="1050" dirty="0"/>
              <a:t> Embryology. 2009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80" y="1926758"/>
            <a:ext cx="4485373" cy="58927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tubules</a:t>
            </a:r>
            <a:r>
              <a:rPr lang="cs-CZ" sz="1600" dirty="0"/>
              <a:t> </a:t>
            </a:r>
            <a:r>
              <a:rPr lang="cs-CZ" sz="1600" dirty="0" err="1"/>
              <a:t>develop</a:t>
            </a:r>
            <a:r>
              <a:rPr lang="cs-CZ" sz="1600" dirty="0"/>
              <a:t>, U-</a:t>
            </a:r>
            <a:r>
              <a:rPr lang="cs-CZ" sz="1600" dirty="0" err="1"/>
              <a:t>shaped</a:t>
            </a:r>
            <a:r>
              <a:rPr lang="cs-CZ" sz="1600" dirty="0"/>
              <a:t> </a:t>
            </a:r>
            <a:r>
              <a:rPr lang="cs-CZ" sz="1600" dirty="0" err="1"/>
              <a:t>prolongation</a:t>
            </a:r>
            <a:r>
              <a:rPr lang="cs-CZ" sz="1600" dirty="0"/>
              <a:t>  – </a:t>
            </a: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Loop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Henle</a:t>
            </a:r>
            <a:r>
              <a:rPr lang="cs-CZ" sz="1600" b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passage</a:t>
            </a:r>
            <a:r>
              <a:rPr lang="cs-CZ" sz="1600" dirty="0"/>
              <a:t> </a:t>
            </a:r>
            <a:r>
              <a:rPr lang="cs-CZ" sz="1600" dirty="0" err="1"/>
              <a:t>towards</a:t>
            </a:r>
            <a:r>
              <a:rPr lang="cs-CZ" sz="1600" dirty="0"/>
              <a:t> </a:t>
            </a:r>
            <a:r>
              <a:rPr lang="cs-CZ" sz="1600" dirty="0" err="1"/>
              <a:t>renal</a:t>
            </a:r>
            <a:r>
              <a:rPr lang="cs-CZ" sz="1600" dirty="0"/>
              <a:t> pelvis)</a:t>
            </a:r>
            <a:endParaRPr lang="cs-CZ" sz="1600" b="1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80" y="2706993"/>
            <a:ext cx="4485373" cy="6040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Tubules</a:t>
            </a:r>
            <a:r>
              <a:rPr lang="cs-CZ" sz="1600" dirty="0"/>
              <a:t> </a:t>
            </a:r>
            <a:r>
              <a:rPr lang="cs-CZ" sz="1600" dirty="0" err="1"/>
              <a:t>withdrawing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Bowmans</a:t>
            </a:r>
            <a:r>
              <a:rPr lang="cs-CZ" sz="1600" dirty="0"/>
              <a:t> </a:t>
            </a:r>
            <a:r>
              <a:rPr lang="cs-CZ" sz="1600" dirty="0" err="1"/>
              <a:t>capsule</a:t>
            </a:r>
            <a:r>
              <a:rPr lang="cs-CZ" sz="1600" dirty="0"/>
              <a:t> – </a:t>
            </a:r>
            <a:r>
              <a:rPr lang="cs-CZ" sz="1600" b="1" dirty="0" err="1"/>
              <a:t>proximal</a:t>
            </a:r>
            <a:r>
              <a:rPr lang="cs-CZ" sz="1600" b="1" dirty="0"/>
              <a:t> </a:t>
            </a:r>
            <a:r>
              <a:rPr lang="cs-CZ" sz="1600" b="1" dirty="0" err="1"/>
              <a:t>convoluted</a:t>
            </a:r>
            <a:r>
              <a:rPr lang="cs-CZ" sz="1600" b="1" dirty="0"/>
              <a:t> </a:t>
            </a:r>
            <a:r>
              <a:rPr lang="cs-CZ" sz="1600" b="1" dirty="0" err="1"/>
              <a:t>tubules</a:t>
            </a:r>
            <a:endParaRPr lang="cs-CZ" sz="1600" b="1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8" y="3501990"/>
            <a:ext cx="4674872" cy="31753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collecting</a:t>
            </a:r>
            <a:r>
              <a:rPr lang="cs-CZ" sz="1600" dirty="0"/>
              <a:t> </a:t>
            </a:r>
            <a:r>
              <a:rPr lang="cs-CZ" sz="1600" dirty="0" err="1"/>
              <a:t>tubules</a:t>
            </a:r>
            <a:r>
              <a:rPr lang="cs-CZ" sz="1600" dirty="0"/>
              <a:t> </a:t>
            </a:r>
            <a:r>
              <a:rPr lang="cs-CZ" sz="1600" dirty="0" err="1"/>
              <a:t>connects</a:t>
            </a:r>
            <a:r>
              <a:rPr lang="cs-CZ" sz="1600" dirty="0"/>
              <a:t> to </a:t>
            </a:r>
            <a:r>
              <a:rPr lang="cs-CZ" sz="1600" b="1" dirty="0" err="1"/>
              <a:t>distal</a:t>
            </a:r>
            <a:r>
              <a:rPr lang="cs-CZ" sz="1600" b="1" dirty="0"/>
              <a:t> </a:t>
            </a:r>
            <a:r>
              <a:rPr lang="cs-CZ" sz="1600" b="1" dirty="0" err="1"/>
              <a:t>convoluted</a:t>
            </a:r>
            <a:r>
              <a:rPr lang="cs-CZ" sz="1600" b="1" dirty="0"/>
              <a:t> </a:t>
            </a:r>
            <a:r>
              <a:rPr lang="cs-CZ" sz="1600" b="1" dirty="0" err="1"/>
              <a:t>tubules</a:t>
            </a:r>
            <a:endParaRPr lang="cs-CZ" sz="1600" b="1" dirty="0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8" y="4283005"/>
            <a:ext cx="4485373" cy="59136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renal</a:t>
            </a:r>
            <a:r>
              <a:rPr lang="cs-CZ" sz="1600" dirty="0"/>
              <a:t> body, </a:t>
            </a:r>
            <a:r>
              <a:rPr lang="cs-CZ" sz="1600" dirty="0" err="1"/>
              <a:t>Loop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Henle</a:t>
            </a:r>
            <a:r>
              <a:rPr lang="cs-CZ" sz="1600" dirty="0"/>
              <a:t>, </a:t>
            </a:r>
            <a:r>
              <a:rPr lang="cs-CZ" sz="1600" dirty="0" err="1"/>
              <a:t>proximal</a:t>
            </a:r>
            <a:r>
              <a:rPr lang="cs-CZ" sz="1600" dirty="0"/>
              <a:t> and </a:t>
            </a:r>
            <a:r>
              <a:rPr lang="cs-CZ" sz="1600" dirty="0" err="1"/>
              <a:t>distal</a:t>
            </a:r>
            <a:r>
              <a:rPr lang="cs-CZ" sz="1600" dirty="0"/>
              <a:t> </a:t>
            </a:r>
            <a:r>
              <a:rPr lang="cs-CZ" sz="1600" dirty="0" err="1"/>
              <a:t>convoluted</a:t>
            </a:r>
            <a:r>
              <a:rPr lang="cs-CZ" sz="1600" dirty="0"/>
              <a:t> </a:t>
            </a:r>
            <a:r>
              <a:rPr lang="cs-CZ" sz="1600" dirty="0" err="1"/>
              <a:t>tubules</a:t>
            </a:r>
            <a:r>
              <a:rPr lang="cs-CZ" sz="1600" dirty="0"/>
              <a:t> - </a:t>
            </a:r>
            <a:r>
              <a:rPr lang="cs-CZ" sz="1600" b="1" dirty="0" err="1"/>
              <a:t>nephron</a:t>
            </a:r>
            <a:endParaRPr lang="cs-CZ" sz="1600" b="1" dirty="0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9" y="5065329"/>
            <a:ext cx="4485373" cy="78832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cortex</a:t>
            </a:r>
            <a:r>
              <a:rPr lang="cs-CZ" sz="1600" dirty="0"/>
              <a:t> – </a:t>
            </a:r>
            <a:r>
              <a:rPr lang="cs-CZ" sz="1600" dirty="0" err="1"/>
              <a:t>renal</a:t>
            </a:r>
            <a:r>
              <a:rPr lang="cs-CZ" sz="1600" dirty="0"/>
              <a:t> </a:t>
            </a:r>
            <a:r>
              <a:rPr lang="cs-CZ" sz="1600" dirty="0" err="1"/>
              <a:t>bodies</a:t>
            </a:r>
            <a:r>
              <a:rPr lang="cs-CZ" sz="1600" dirty="0"/>
              <a:t>, </a:t>
            </a:r>
            <a:r>
              <a:rPr lang="cs-CZ" sz="1600" dirty="0" err="1"/>
              <a:t>proximal</a:t>
            </a:r>
            <a:r>
              <a:rPr lang="cs-CZ" sz="1600" dirty="0"/>
              <a:t> and </a:t>
            </a:r>
            <a:r>
              <a:rPr lang="cs-CZ" sz="1600" dirty="0" err="1"/>
              <a:t>distal</a:t>
            </a:r>
            <a:r>
              <a:rPr lang="cs-CZ" sz="1600" dirty="0"/>
              <a:t> </a:t>
            </a:r>
            <a:r>
              <a:rPr lang="cs-CZ" sz="1600" dirty="0" err="1"/>
              <a:t>tubules</a:t>
            </a:r>
            <a:endParaRPr lang="cs-CZ" sz="16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medulla</a:t>
            </a:r>
            <a:r>
              <a:rPr lang="cs-CZ" sz="1600" dirty="0"/>
              <a:t> – </a:t>
            </a:r>
            <a:r>
              <a:rPr lang="cs-CZ" sz="1600" dirty="0" err="1"/>
              <a:t>Loops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Henle</a:t>
            </a:r>
            <a:r>
              <a:rPr lang="cs-CZ" sz="1600" dirty="0"/>
              <a:t>, </a:t>
            </a:r>
            <a:r>
              <a:rPr lang="cs-CZ" sz="1600" dirty="0" err="1"/>
              <a:t>collecting</a:t>
            </a:r>
            <a:r>
              <a:rPr lang="cs-CZ" sz="1600" dirty="0"/>
              <a:t> </a:t>
            </a:r>
            <a:r>
              <a:rPr lang="cs-CZ" sz="1600" dirty="0" err="1"/>
              <a:t>tubules</a:t>
            </a:r>
            <a:endParaRPr lang="cs-CZ" sz="1600" dirty="0"/>
          </a:p>
        </p:txBody>
      </p:sp>
      <p:grpSp>
        <p:nvGrpSpPr>
          <p:cNvPr id="29" name="Skupina 28"/>
          <p:cNvGrpSpPr/>
          <p:nvPr/>
        </p:nvGrpSpPr>
        <p:grpSpPr>
          <a:xfrm>
            <a:off x="5700669" y="2705437"/>
            <a:ext cx="3186777" cy="2857615"/>
            <a:chOff x="5869305" y="2419620"/>
            <a:chExt cx="3186777" cy="2857615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8" t="6269" r="11848"/>
            <a:stretch/>
          </p:blipFill>
          <p:spPr>
            <a:xfrm>
              <a:off x="6372224" y="2895600"/>
              <a:ext cx="2343151" cy="2381635"/>
            </a:xfrm>
            <a:prstGeom prst="rect">
              <a:avLst/>
            </a:prstGeom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5869305" y="2673689"/>
              <a:ext cx="101727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Collecting</a:t>
              </a:r>
              <a:r>
                <a:rPr lang="cs-CZ" sz="1000" dirty="0"/>
                <a:t> tubule</a:t>
              </a:r>
              <a:endParaRPr lang="en-US" sz="1000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7485840" y="2419620"/>
              <a:ext cx="73531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Distal</a:t>
              </a:r>
              <a:r>
                <a:rPr lang="cs-CZ" sz="1000" dirty="0"/>
                <a:t> tubule</a:t>
              </a:r>
              <a:endParaRPr lang="en-US" sz="1000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6042671" y="4465164"/>
              <a:ext cx="73531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Proximal</a:t>
              </a:r>
              <a:r>
                <a:rPr lang="cs-CZ" sz="1000" dirty="0"/>
                <a:t> tubule</a:t>
              </a:r>
              <a:endParaRPr lang="en-US" sz="1000" dirty="0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7524466" y="4865274"/>
              <a:ext cx="73531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Loop</a:t>
              </a:r>
              <a:r>
                <a:rPr lang="cs-CZ" sz="1000" dirty="0"/>
                <a:t> </a:t>
              </a:r>
              <a:r>
                <a:rPr lang="cs-CZ" sz="1000" dirty="0" err="1"/>
                <a:t>of</a:t>
              </a:r>
              <a:r>
                <a:rPr lang="cs-CZ" sz="1000" dirty="0"/>
                <a:t> </a:t>
              </a:r>
              <a:r>
                <a:rPr lang="cs-CZ" sz="1000" dirty="0" err="1"/>
                <a:t>Henle</a:t>
              </a:r>
              <a:endParaRPr lang="en-US" sz="1000" dirty="0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8181485" y="2944220"/>
              <a:ext cx="87459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Bowmans</a:t>
              </a:r>
              <a:r>
                <a:rPr lang="cs-CZ" sz="1000" dirty="0"/>
                <a:t> </a:t>
              </a:r>
              <a:r>
                <a:rPr lang="cs-CZ" sz="1000" dirty="0" err="1"/>
                <a:t>capsule</a:t>
              </a:r>
              <a:endParaRPr lang="en-US" sz="1000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8012870" y="4214280"/>
              <a:ext cx="77129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glomerulus</a:t>
              </a:r>
              <a:endParaRPr lang="en-US" sz="1000" dirty="0"/>
            </a:p>
          </p:txBody>
        </p:sp>
        <p:cxnSp>
          <p:nvCxnSpPr>
            <p:cNvPr id="21" name="Přímá spojnice 20"/>
            <p:cNvCxnSpPr/>
            <p:nvPr/>
          </p:nvCxnSpPr>
          <p:spPr>
            <a:xfrm flipH="1" flipV="1">
              <a:off x="7286626" y="4943475"/>
              <a:ext cx="308286" cy="4762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>
            <a:xfrm flipH="1">
              <a:off x="6707652" y="4233434"/>
              <a:ext cx="125250" cy="312693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 flipH="1" flipV="1">
              <a:off x="8398519" y="3712235"/>
              <a:ext cx="66122" cy="489267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nice 26"/>
            <p:cNvCxnSpPr/>
            <p:nvPr/>
          </p:nvCxnSpPr>
          <p:spPr>
            <a:xfrm flipH="1">
              <a:off x="7594912" y="2819731"/>
              <a:ext cx="262072" cy="251793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Skupina 37"/>
          <p:cNvGrpSpPr/>
          <p:nvPr/>
        </p:nvGrpSpPr>
        <p:grpSpPr>
          <a:xfrm>
            <a:off x="8688424" y="1878435"/>
            <a:ext cx="2975891" cy="4256671"/>
            <a:chOff x="8688424" y="1878435"/>
            <a:chExt cx="2975891" cy="4256671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082" y="1926758"/>
              <a:ext cx="2381538" cy="4160025"/>
            </a:xfrm>
            <a:prstGeom prst="rect">
              <a:avLst/>
            </a:prstGeom>
          </p:spPr>
        </p:pic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10633920" y="1878435"/>
              <a:ext cx="73531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afferent</a:t>
              </a:r>
              <a:r>
                <a:rPr lang="cs-CZ" sz="1000" dirty="0"/>
                <a:t> arteriole</a:t>
              </a:r>
              <a:endParaRPr lang="en-US" sz="1000" dirty="0"/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8688424" y="1986759"/>
              <a:ext cx="73531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efferent</a:t>
              </a:r>
              <a:r>
                <a:rPr lang="cs-CZ" sz="1000" dirty="0"/>
                <a:t> arteriole</a:t>
              </a:r>
              <a:endParaRPr lang="en-US" sz="1000" dirty="0"/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10647045" y="2948413"/>
              <a:ext cx="101727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Collecting</a:t>
              </a:r>
              <a:r>
                <a:rPr lang="cs-CZ" sz="1000" dirty="0"/>
                <a:t> tubule</a:t>
              </a:r>
              <a:endParaRPr lang="en-US" sz="1000" dirty="0"/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8928735" y="2858067"/>
              <a:ext cx="73531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Loop</a:t>
              </a:r>
              <a:r>
                <a:rPr lang="cs-CZ" sz="1000" dirty="0"/>
                <a:t> </a:t>
              </a:r>
              <a:r>
                <a:rPr lang="cs-CZ" sz="1000" dirty="0" err="1"/>
                <a:t>of</a:t>
              </a:r>
              <a:r>
                <a:rPr lang="cs-CZ" sz="1000" dirty="0"/>
                <a:t> </a:t>
              </a:r>
              <a:r>
                <a:rPr lang="cs-CZ" sz="1000" dirty="0" err="1"/>
                <a:t>Henle</a:t>
              </a:r>
              <a:endParaRPr lang="en-US" sz="1000" dirty="0"/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10681945" y="4093178"/>
              <a:ext cx="61258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cortex</a:t>
              </a:r>
              <a:endParaRPr lang="en-US" sz="1000" dirty="0"/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11033853" y="4394487"/>
              <a:ext cx="63046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medulla</a:t>
              </a:r>
              <a:endParaRPr lang="en-US" sz="1000" dirty="0"/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10783536" y="5551201"/>
              <a:ext cx="85789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renal</a:t>
              </a:r>
              <a:r>
                <a:rPr lang="cs-CZ" sz="1000" dirty="0"/>
                <a:t> pelvis</a:t>
              </a:r>
              <a:endParaRPr lang="en-US" sz="1000" dirty="0"/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10304069" y="5888885"/>
              <a:ext cx="72978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ureter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5417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Cells</a:t>
            </a:r>
            <a:r>
              <a:rPr lang="cs-CZ" dirty="0" smtClean="0"/>
              <a:t> </a:t>
            </a:r>
            <a:r>
              <a:rPr lang="cs-CZ" dirty="0" err="1" smtClean="0"/>
              <a:t>forming</a:t>
            </a:r>
            <a:r>
              <a:rPr lang="cs-CZ" dirty="0" smtClean="0"/>
              <a:t> </a:t>
            </a:r>
            <a:r>
              <a:rPr lang="cs-CZ" dirty="0" err="1" smtClean="0"/>
              <a:t>Renal</a:t>
            </a:r>
            <a:r>
              <a:rPr lang="cs-CZ" dirty="0" smtClean="0"/>
              <a:t> body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15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653520" y="6032096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Trends</a:t>
            </a:r>
            <a:r>
              <a:rPr lang="cs-CZ" sz="1050" dirty="0"/>
              <a:t> in </a:t>
            </a:r>
            <a:r>
              <a:rPr lang="cs-CZ" sz="1050" dirty="0" err="1"/>
              <a:t>Genetics</a:t>
            </a:r>
            <a:endParaRPr lang="cs-CZ" sz="1050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8" y="2714171"/>
            <a:ext cx="6008372" cy="58927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Glomerular</a:t>
            </a:r>
            <a:r>
              <a:rPr lang="cs-CZ" sz="1600" dirty="0"/>
              <a:t> </a:t>
            </a:r>
            <a:r>
              <a:rPr lang="cs-CZ" sz="1600" dirty="0" err="1"/>
              <a:t>capillaries</a:t>
            </a:r>
            <a:r>
              <a:rPr lang="cs-CZ" sz="1600" dirty="0"/>
              <a:t> </a:t>
            </a:r>
            <a:r>
              <a:rPr lang="cs-CZ" sz="1600" dirty="0" err="1"/>
              <a:t>surrounded</a:t>
            </a:r>
            <a:r>
              <a:rPr lang="cs-CZ" sz="1600" dirty="0"/>
              <a:t> by </a:t>
            </a:r>
            <a:r>
              <a:rPr lang="cs-CZ" sz="1600" b="1" dirty="0" err="1">
                <a:solidFill>
                  <a:srgbClr val="EECA8E"/>
                </a:solidFill>
              </a:rPr>
              <a:t>podocytes</a:t>
            </a:r>
            <a:r>
              <a:rPr lang="cs-CZ" sz="1600" dirty="0"/>
              <a:t> – </a:t>
            </a: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glomerular</a:t>
            </a:r>
            <a:r>
              <a:rPr lang="cs-CZ" sz="1600" dirty="0"/>
              <a:t> </a:t>
            </a:r>
            <a:r>
              <a:rPr lang="cs-CZ" sz="1600" dirty="0" err="1"/>
              <a:t>membrane</a:t>
            </a:r>
            <a:endParaRPr lang="cs-CZ" sz="1600" b="1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8" y="3714398"/>
            <a:ext cx="6008372" cy="57210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>
                <a:solidFill>
                  <a:srgbClr val="8BA6B1"/>
                </a:solidFill>
              </a:rPr>
              <a:t>Mesangial</a:t>
            </a:r>
            <a:r>
              <a:rPr lang="cs-CZ" sz="1600" b="1" dirty="0">
                <a:solidFill>
                  <a:srgbClr val="8BA6B1"/>
                </a:solidFill>
              </a:rPr>
              <a:t> </a:t>
            </a:r>
            <a:r>
              <a:rPr lang="cs-CZ" sz="1600" b="1" dirty="0" err="1">
                <a:solidFill>
                  <a:srgbClr val="8BA6B1"/>
                </a:solidFill>
              </a:rPr>
              <a:t>myofibroblasts</a:t>
            </a:r>
            <a:r>
              <a:rPr lang="cs-CZ" sz="1600" dirty="0"/>
              <a:t> – </a:t>
            </a:r>
            <a:r>
              <a:rPr lang="cs-CZ" sz="1600" dirty="0" err="1"/>
              <a:t>smooth</a:t>
            </a:r>
            <a:r>
              <a:rPr lang="cs-CZ" sz="1600" dirty="0"/>
              <a:t> </a:t>
            </a:r>
            <a:r>
              <a:rPr lang="cs-CZ" sz="1600" dirty="0" err="1"/>
              <a:t>muscle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vessels</a:t>
            </a:r>
            <a:r>
              <a:rPr lang="cs-CZ" sz="1600" dirty="0"/>
              <a:t>, </a:t>
            </a:r>
            <a:r>
              <a:rPr lang="cs-CZ" sz="1600" dirty="0" err="1"/>
              <a:t>induce</a:t>
            </a:r>
            <a:r>
              <a:rPr lang="cs-CZ" sz="1600" dirty="0"/>
              <a:t> </a:t>
            </a:r>
            <a:r>
              <a:rPr lang="cs-CZ" sz="1600" dirty="0" err="1"/>
              <a:t>invagination</a:t>
            </a:r>
            <a:r>
              <a:rPr lang="cs-CZ" sz="1600" dirty="0"/>
              <a:t> and </a:t>
            </a:r>
            <a:r>
              <a:rPr lang="cs-CZ" sz="1600" dirty="0" err="1"/>
              <a:t>thus</a:t>
            </a:r>
            <a:r>
              <a:rPr lang="cs-CZ" sz="1600" dirty="0"/>
              <a:t> </a:t>
            </a:r>
            <a:r>
              <a:rPr lang="cs-CZ" sz="1600" dirty="0" err="1"/>
              <a:t>segmentation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capillary</a:t>
            </a:r>
            <a:r>
              <a:rPr lang="cs-CZ" sz="1600" dirty="0"/>
              <a:t> </a:t>
            </a:r>
            <a:r>
              <a:rPr lang="cs-CZ" sz="1600" dirty="0" err="1"/>
              <a:t>loops</a:t>
            </a:r>
            <a:endParaRPr lang="cs-CZ" sz="1600" b="1" dirty="0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8" y="4697454"/>
            <a:ext cx="6008372" cy="58927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>
                <a:solidFill>
                  <a:srgbClr val="E0BBD2"/>
                </a:solidFill>
              </a:rPr>
              <a:t>Parietal</a:t>
            </a:r>
            <a:r>
              <a:rPr lang="cs-CZ" sz="1600" b="1" dirty="0">
                <a:solidFill>
                  <a:srgbClr val="E0BBD2"/>
                </a:solidFill>
              </a:rPr>
              <a:t> </a:t>
            </a:r>
            <a:r>
              <a:rPr lang="cs-CZ" sz="1600" b="1" dirty="0" err="1">
                <a:solidFill>
                  <a:srgbClr val="E0BBD2"/>
                </a:solidFill>
              </a:rPr>
              <a:t>epithelium</a:t>
            </a:r>
            <a:r>
              <a:rPr lang="cs-CZ" sz="1600" dirty="0">
                <a:solidFill>
                  <a:srgbClr val="E0BBD2"/>
                </a:solidFill>
              </a:rPr>
              <a:t> </a:t>
            </a:r>
            <a:r>
              <a:rPr lang="cs-CZ" sz="1600" dirty="0" err="1">
                <a:solidFill>
                  <a:srgbClr val="E0BBD2"/>
                </a:solidFill>
              </a:rPr>
              <a:t>of</a:t>
            </a:r>
            <a:r>
              <a:rPr lang="cs-CZ" sz="1600" dirty="0">
                <a:solidFill>
                  <a:srgbClr val="E0BBD2"/>
                </a:solidFill>
              </a:rPr>
              <a:t> </a:t>
            </a:r>
            <a:r>
              <a:rPr lang="cs-CZ" sz="1600" dirty="0" err="1"/>
              <a:t>Bowmans</a:t>
            </a:r>
            <a:r>
              <a:rPr lang="cs-CZ" sz="1600" dirty="0"/>
              <a:t> </a:t>
            </a:r>
            <a:r>
              <a:rPr lang="cs-CZ" sz="1600" dirty="0" err="1"/>
              <a:t>capsule</a:t>
            </a:r>
            <a:r>
              <a:rPr lang="cs-CZ" sz="1600" dirty="0"/>
              <a:t> – </a:t>
            </a:r>
            <a:r>
              <a:rPr lang="cs-CZ" sz="1600" dirty="0" err="1"/>
              <a:t>epithelial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form</a:t>
            </a:r>
            <a:r>
              <a:rPr lang="cs-CZ" sz="1600" dirty="0"/>
              <a:t> </a:t>
            </a:r>
            <a:r>
              <a:rPr lang="cs-CZ" sz="1600" dirty="0" err="1"/>
              <a:t>capsule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glomerulus, </a:t>
            </a:r>
            <a:r>
              <a:rPr lang="cs-CZ" sz="1600" dirty="0" err="1"/>
              <a:t>potential</a:t>
            </a:r>
            <a:r>
              <a:rPr lang="cs-CZ" sz="1600" dirty="0"/>
              <a:t> role in </a:t>
            </a:r>
            <a:r>
              <a:rPr lang="cs-CZ" sz="1600" dirty="0" err="1"/>
              <a:t>regeneration</a:t>
            </a:r>
            <a:r>
              <a:rPr lang="cs-CZ" sz="1600" dirty="0"/>
              <a:t> (not </a:t>
            </a:r>
            <a:r>
              <a:rPr lang="cs-CZ" sz="1600" dirty="0" err="1"/>
              <a:t>clear</a:t>
            </a:r>
            <a:r>
              <a:rPr lang="cs-CZ" sz="1600" dirty="0"/>
              <a:t> </a:t>
            </a:r>
            <a:r>
              <a:rPr lang="cs-CZ" sz="1600" dirty="0" err="1"/>
              <a:t>yet</a:t>
            </a:r>
            <a:r>
              <a:rPr lang="cs-CZ" sz="1600" dirty="0"/>
              <a:t>)</a:t>
            </a:r>
            <a:endParaRPr lang="cs-CZ" sz="1600" b="1" dirty="0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7" y="1857705"/>
            <a:ext cx="6008373" cy="44551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>
                <a:solidFill>
                  <a:srgbClr val="B88B3B"/>
                </a:solidFill>
              </a:rPr>
              <a:t>fenestrated</a:t>
            </a:r>
            <a:r>
              <a:rPr lang="cs-CZ" sz="1600" b="1" dirty="0">
                <a:solidFill>
                  <a:srgbClr val="B88B3B"/>
                </a:solidFill>
              </a:rPr>
              <a:t> </a:t>
            </a:r>
            <a:r>
              <a:rPr lang="cs-CZ" sz="1600" b="1" dirty="0" err="1">
                <a:solidFill>
                  <a:srgbClr val="B88B3B"/>
                </a:solidFill>
              </a:rPr>
              <a:t>endothelium</a:t>
            </a:r>
            <a:r>
              <a:rPr lang="cs-CZ" sz="1600" dirty="0"/>
              <a:t> – </a:t>
            </a:r>
            <a:r>
              <a:rPr lang="cs-CZ" sz="1600" dirty="0" err="1"/>
              <a:t>endothelium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glomerular</a:t>
            </a:r>
            <a:r>
              <a:rPr lang="cs-CZ" sz="1600" dirty="0"/>
              <a:t> </a:t>
            </a:r>
            <a:r>
              <a:rPr lang="cs-CZ" sz="1600" dirty="0" err="1"/>
              <a:t>capillaries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pores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filtration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bigger</a:t>
            </a:r>
            <a:r>
              <a:rPr lang="cs-CZ" sz="1600" dirty="0"/>
              <a:t> </a:t>
            </a:r>
            <a:r>
              <a:rPr lang="cs-CZ" sz="1600" dirty="0" err="1"/>
              <a:t>molecules</a:t>
            </a:r>
            <a:endParaRPr lang="cs-CZ" sz="1600" b="1" dirty="0"/>
          </a:p>
        </p:txBody>
      </p:sp>
      <p:grpSp>
        <p:nvGrpSpPr>
          <p:cNvPr id="10" name="Skupina 9"/>
          <p:cNvGrpSpPr/>
          <p:nvPr/>
        </p:nvGrpSpPr>
        <p:grpSpPr>
          <a:xfrm>
            <a:off x="7105650" y="2163761"/>
            <a:ext cx="4350586" cy="3441933"/>
            <a:chOff x="7105650" y="2163761"/>
            <a:chExt cx="4350586" cy="3441933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40" t="60139" b="4723"/>
            <a:stretch/>
          </p:blipFill>
          <p:spPr>
            <a:xfrm>
              <a:off x="7238598" y="2163761"/>
              <a:ext cx="4217638" cy="3441933"/>
            </a:xfrm>
            <a:prstGeom prst="rect">
              <a:avLst/>
            </a:prstGeom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7362423" y="2591451"/>
              <a:ext cx="98499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Mesangial</a:t>
              </a:r>
              <a:r>
                <a:rPr lang="cs-CZ" sz="1000" dirty="0"/>
                <a:t> </a:t>
              </a:r>
              <a:r>
                <a:rPr lang="cs-CZ" sz="1000" dirty="0" err="1"/>
                <a:t>myofibroblasts</a:t>
              </a:r>
              <a:endParaRPr lang="en-US" sz="1000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10344150" y="2180109"/>
              <a:ext cx="111208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Parietal</a:t>
              </a:r>
              <a:r>
                <a:rPr lang="cs-CZ" sz="1000" dirty="0"/>
                <a:t> </a:t>
              </a:r>
              <a:r>
                <a:rPr lang="cs-CZ" sz="1000" dirty="0" err="1"/>
                <a:t>epithelium</a:t>
              </a:r>
              <a:endParaRPr lang="en-US" sz="1000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7105650" y="5158496"/>
              <a:ext cx="130141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Glomerular</a:t>
              </a:r>
              <a:r>
                <a:rPr lang="cs-CZ" sz="1000" dirty="0"/>
                <a:t> </a:t>
              </a:r>
              <a:r>
                <a:rPr lang="cs-CZ" sz="1000" dirty="0" err="1"/>
                <a:t>basal</a:t>
              </a:r>
              <a:r>
                <a:rPr lang="cs-CZ" sz="1000" dirty="0"/>
                <a:t> </a:t>
              </a:r>
              <a:r>
                <a:rPr lang="cs-CZ" sz="1000" dirty="0" err="1"/>
                <a:t>membrane</a:t>
              </a:r>
              <a:endParaRPr lang="en-US" sz="1000" dirty="0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7883170" y="4796398"/>
              <a:ext cx="146424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Fenestrated</a:t>
              </a:r>
              <a:r>
                <a:rPr lang="cs-CZ" sz="1000" dirty="0"/>
                <a:t> </a:t>
              </a:r>
              <a:r>
                <a:rPr lang="cs-CZ" sz="1000" dirty="0" err="1"/>
                <a:t>endothelium</a:t>
              </a:r>
              <a:endParaRPr lang="en-US" sz="1000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9259865" y="4804864"/>
              <a:ext cx="146424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Podocyte</a:t>
              </a:r>
              <a:r>
                <a:rPr lang="cs-CZ" sz="1000" dirty="0"/>
                <a:t> </a:t>
              </a:r>
              <a:r>
                <a:rPr lang="cs-CZ" sz="1000" dirty="0" err="1"/>
                <a:t>protrusions</a:t>
              </a:r>
              <a:endParaRPr lang="en-US" sz="1000" dirty="0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10610980" y="5323249"/>
              <a:ext cx="76821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podocyte</a:t>
              </a:r>
              <a:endParaRPr lang="en-US" sz="1000" dirty="0"/>
            </a:p>
          </p:txBody>
        </p:sp>
        <p:sp>
          <p:nvSpPr>
            <p:cNvPr id="3" name="Obdélník 2"/>
            <p:cNvSpPr/>
            <p:nvPr/>
          </p:nvSpPr>
          <p:spPr>
            <a:xfrm>
              <a:off x="10267950" y="5139446"/>
              <a:ext cx="800100" cy="164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94144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Development </a:t>
            </a:r>
            <a:r>
              <a:rPr lang="cs-CZ" dirty="0" err="1"/>
              <a:t>of</a:t>
            </a:r>
            <a:r>
              <a:rPr lang="cs-CZ" dirty="0"/>
              <a:t> slit </a:t>
            </a:r>
            <a:r>
              <a:rPr lang="cs-CZ" dirty="0" err="1"/>
              <a:t>membrane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16</a:t>
            </a:fld>
            <a:endParaRPr lang="cs-CZ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80" y="1926758"/>
            <a:ext cx="6282575" cy="5402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comma-shaped</a:t>
            </a:r>
            <a:r>
              <a:rPr lang="cs-CZ" sz="1600" dirty="0"/>
              <a:t> (</a:t>
            </a:r>
            <a:r>
              <a:rPr lang="cs-CZ" sz="1600" dirty="0" err="1"/>
              <a:t>straight</a:t>
            </a:r>
            <a:r>
              <a:rPr lang="cs-CZ" sz="1600" dirty="0"/>
              <a:t>) </a:t>
            </a:r>
            <a:r>
              <a:rPr lang="cs-CZ" sz="1600" dirty="0" err="1"/>
              <a:t>tubules</a:t>
            </a:r>
            <a:r>
              <a:rPr lang="cs-CZ" sz="1600" dirty="0"/>
              <a:t> – </a:t>
            </a:r>
            <a:r>
              <a:rPr lang="cs-CZ" sz="1600" dirty="0" err="1" smtClean="0"/>
              <a:t>pre-podocytes</a:t>
            </a:r>
            <a:r>
              <a:rPr lang="cs-CZ" sz="1600" dirty="0" smtClean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cylindrical</a:t>
            </a:r>
            <a:r>
              <a:rPr lang="cs-CZ" sz="1600" dirty="0"/>
              <a:t> </a:t>
            </a:r>
            <a:r>
              <a:rPr lang="cs-CZ" sz="1600" dirty="0" err="1"/>
              <a:t>shape</a:t>
            </a:r>
            <a:r>
              <a:rPr lang="cs-CZ" sz="1600" dirty="0"/>
              <a:t>, </a:t>
            </a:r>
            <a:r>
              <a:rPr lang="cs-CZ" sz="1600" dirty="0" err="1"/>
              <a:t>apical</a:t>
            </a:r>
            <a:r>
              <a:rPr lang="cs-CZ" sz="1600" dirty="0"/>
              <a:t> </a:t>
            </a:r>
            <a:r>
              <a:rPr lang="cs-CZ" sz="1600" dirty="0" err="1"/>
              <a:t>intercellular</a:t>
            </a:r>
            <a:r>
              <a:rPr lang="cs-CZ" sz="1600" dirty="0"/>
              <a:t> </a:t>
            </a:r>
            <a:r>
              <a:rPr lang="cs-CZ" sz="1600" dirty="0" err="1"/>
              <a:t>connections</a:t>
            </a:r>
            <a:endParaRPr lang="cs-CZ" sz="1600" b="1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9" y="2714668"/>
            <a:ext cx="6519285" cy="58927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/>
              <a:t>S-</a:t>
            </a:r>
            <a:r>
              <a:rPr lang="cs-CZ" sz="1600" b="1" dirty="0" err="1"/>
              <a:t>shaped</a:t>
            </a:r>
            <a:r>
              <a:rPr lang="cs-CZ" sz="1600" dirty="0"/>
              <a:t> </a:t>
            </a:r>
            <a:r>
              <a:rPr lang="cs-CZ" sz="1600" dirty="0" err="1"/>
              <a:t>tubules</a:t>
            </a:r>
            <a:r>
              <a:rPr lang="cs-CZ" sz="1600" dirty="0"/>
              <a:t> – </a:t>
            </a:r>
            <a:r>
              <a:rPr lang="cs-CZ" sz="1600" dirty="0" err="1"/>
              <a:t>extension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apical</a:t>
            </a:r>
            <a:r>
              <a:rPr lang="cs-CZ" sz="1600" dirty="0"/>
              <a:t> </a:t>
            </a:r>
            <a:r>
              <a:rPr lang="cs-CZ" sz="1600" dirty="0" err="1"/>
              <a:t>sides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podocytes</a:t>
            </a:r>
            <a:r>
              <a:rPr lang="cs-CZ" sz="1600" dirty="0"/>
              <a:t>, </a:t>
            </a:r>
            <a:r>
              <a:rPr lang="cs-CZ" sz="1600" dirty="0" err="1"/>
              <a:t>intercellular</a:t>
            </a:r>
            <a:r>
              <a:rPr lang="cs-CZ" sz="1600" dirty="0"/>
              <a:t> </a:t>
            </a:r>
            <a:r>
              <a:rPr lang="cs-CZ" sz="1600" dirty="0" err="1"/>
              <a:t>connections</a:t>
            </a:r>
            <a:r>
              <a:rPr lang="cs-CZ" sz="1600" dirty="0"/>
              <a:t> </a:t>
            </a:r>
            <a:r>
              <a:rPr lang="cs-CZ" sz="1600" dirty="0" err="1"/>
              <a:t>moved</a:t>
            </a:r>
            <a:r>
              <a:rPr lang="cs-CZ" sz="1600" dirty="0"/>
              <a:t> to </a:t>
            </a:r>
            <a:r>
              <a:rPr lang="cs-CZ" sz="1600" dirty="0" err="1"/>
              <a:t>basal</a:t>
            </a:r>
            <a:r>
              <a:rPr lang="cs-CZ" sz="1600" dirty="0"/>
              <a:t> </a:t>
            </a:r>
            <a:r>
              <a:rPr lang="cs-CZ" sz="1600" dirty="0" err="1"/>
              <a:t>sides</a:t>
            </a:r>
            <a:endParaRPr lang="cs-CZ" sz="1600" b="1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9" y="3649576"/>
            <a:ext cx="6075046" cy="58927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capillary</a:t>
            </a:r>
            <a:r>
              <a:rPr lang="cs-CZ" sz="1600" b="1" dirty="0"/>
              <a:t> </a:t>
            </a:r>
            <a:r>
              <a:rPr lang="cs-CZ" sz="1600" b="1" dirty="0" err="1"/>
              <a:t>loops</a:t>
            </a:r>
            <a:r>
              <a:rPr lang="cs-CZ" sz="1600" b="1" dirty="0"/>
              <a:t> </a:t>
            </a:r>
            <a:r>
              <a:rPr lang="cs-CZ" sz="1600" dirty="0"/>
              <a:t>– </a:t>
            </a:r>
            <a:r>
              <a:rPr lang="cs-CZ" sz="1600" dirty="0" err="1"/>
              <a:t>induction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apical</a:t>
            </a:r>
            <a:r>
              <a:rPr lang="cs-CZ" sz="1600" dirty="0"/>
              <a:t> </a:t>
            </a:r>
            <a:r>
              <a:rPr lang="cs-CZ" sz="1600" dirty="0" err="1"/>
              <a:t>side</a:t>
            </a:r>
            <a:r>
              <a:rPr lang="cs-CZ" sz="1600" dirty="0"/>
              <a:t> </a:t>
            </a:r>
            <a:r>
              <a:rPr lang="cs-CZ" sz="1600" b="1" dirty="0" err="1"/>
              <a:t>expansion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podocytes</a:t>
            </a:r>
            <a:r>
              <a:rPr lang="cs-CZ" sz="1600" b="1" dirty="0"/>
              <a:t> </a:t>
            </a:r>
            <a:r>
              <a:rPr lang="cs-CZ" sz="1600" b="1" dirty="0" err="1"/>
              <a:t>around</a:t>
            </a:r>
            <a:r>
              <a:rPr lang="cs-CZ" sz="1600" b="1" dirty="0"/>
              <a:t> </a:t>
            </a:r>
            <a:r>
              <a:rPr lang="cs-CZ" sz="1600" b="1" dirty="0" err="1"/>
              <a:t>capillaries</a:t>
            </a:r>
            <a:r>
              <a:rPr lang="cs-CZ" sz="1600" dirty="0"/>
              <a:t>, </a:t>
            </a: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intercellular</a:t>
            </a:r>
            <a:r>
              <a:rPr lang="cs-CZ" sz="1600" dirty="0"/>
              <a:t> </a:t>
            </a:r>
            <a:r>
              <a:rPr lang="cs-CZ" sz="1600" dirty="0" err="1"/>
              <a:t>connections</a:t>
            </a:r>
            <a:r>
              <a:rPr lang="cs-CZ" sz="1600" dirty="0"/>
              <a:t> on </a:t>
            </a:r>
            <a:r>
              <a:rPr lang="cs-CZ" sz="1600" dirty="0" err="1"/>
              <a:t>basal</a:t>
            </a:r>
            <a:r>
              <a:rPr lang="cs-CZ" sz="1600" dirty="0"/>
              <a:t> </a:t>
            </a:r>
            <a:r>
              <a:rPr lang="cs-CZ" sz="1600" dirty="0" err="1"/>
              <a:t>side</a:t>
            </a:r>
            <a:endParaRPr lang="cs-CZ" sz="1600" b="1" dirty="0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9" y="4593719"/>
            <a:ext cx="6433742" cy="103833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mature</a:t>
            </a:r>
            <a:r>
              <a:rPr lang="cs-CZ" sz="1600" b="1" dirty="0"/>
              <a:t> </a:t>
            </a:r>
            <a:r>
              <a:rPr lang="cs-CZ" sz="1600" b="1" dirty="0" err="1"/>
              <a:t>glumeruli</a:t>
            </a:r>
            <a:r>
              <a:rPr lang="cs-CZ" sz="1600" dirty="0"/>
              <a:t> – </a:t>
            </a:r>
            <a:r>
              <a:rPr lang="cs-CZ" sz="1600" dirty="0" err="1"/>
              <a:t>intercellular</a:t>
            </a:r>
            <a:r>
              <a:rPr lang="cs-CZ" sz="1600" dirty="0"/>
              <a:t> </a:t>
            </a:r>
            <a:r>
              <a:rPr lang="cs-CZ" sz="1600" dirty="0" err="1"/>
              <a:t>connections</a:t>
            </a:r>
            <a:r>
              <a:rPr lang="cs-CZ" sz="1600" dirty="0"/>
              <a:t> </a:t>
            </a:r>
            <a:r>
              <a:rPr lang="cs-CZ" sz="1600" dirty="0" err="1"/>
              <a:t>moved</a:t>
            </a:r>
            <a:r>
              <a:rPr lang="cs-CZ" sz="1600" dirty="0"/>
              <a:t> to </a:t>
            </a:r>
            <a:r>
              <a:rPr lang="cs-CZ" sz="1600" dirty="0" err="1" smtClean="0"/>
              <a:t>spaces</a:t>
            </a:r>
            <a:r>
              <a:rPr lang="cs-CZ" sz="1600" dirty="0" smtClean="0"/>
              <a:t> </a:t>
            </a:r>
            <a:r>
              <a:rPr lang="cs-CZ" sz="1600" dirty="0" err="1"/>
              <a:t>between</a:t>
            </a:r>
            <a:r>
              <a:rPr lang="cs-CZ" sz="1600" dirty="0"/>
              <a:t> </a:t>
            </a:r>
            <a:r>
              <a:rPr lang="cs-CZ" sz="1600" dirty="0" err="1"/>
              <a:t>podocytes</a:t>
            </a:r>
            <a:r>
              <a:rPr lang="cs-CZ" sz="1600" dirty="0"/>
              <a:t> </a:t>
            </a:r>
            <a:r>
              <a:rPr lang="cs-CZ" sz="1600" dirty="0" err="1"/>
              <a:t>protrusions</a:t>
            </a:r>
            <a:r>
              <a:rPr lang="cs-CZ" sz="1600" dirty="0"/>
              <a:t> and </a:t>
            </a:r>
            <a:r>
              <a:rPr lang="cs-CZ" sz="1600" dirty="0" err="1"/>
              <a:t>basal</a:t>
            </a:r>
            <a:r>
              <a:rPr lang="cs-CZ" sz="1600" dirty="0"/>
              <a:t> </a:t>
            </a:r>
            <a:r>
              <a:rPr lang="cs-CZ" sz="1600" dirty="0" err="1"/>
              <a:t>membrane</a:t>
            </a:r>
            <a:r>
              <a:rPr lang="cs-CZ" sz="1600" dirty="0"/>
              <a:t>,</a:t>
            </a:r>
            <a:r>
              <a:rPr lang="cs-CZ" sz="1600" b="1" dirty="0"/>
              <a:t> </a:t>
            </a:r>
            <a:r>
              <a:rPr lang="cs-CZ" sz="1600" b="1" dirty="0" err="1"/>
              <a:t>fusion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podocytes</a:t>
            </a:r>
            <a:r>
              <a:rPr lang="cs-CZ" sz="1600" b="1" dirty="0"/>
              <a:t> and </a:t>
            </a:r>
            <a:r>
              <a:rPr lang="cs-CZ" sz="1600" b="1" dirty="0" err="1"/>
              <a:t>endothelial</a:t>
            </a:r>
            <a:r>
              <a:rPr lang="cs-CZ" sz="1600" b="1" dirty="0"/>
              <a:t> </a:t>
            </a:r>
            <a:r>
              <a:rPr lang="cs-CZ" sz="1600" b="1" dirty="0" err="1"/>
              <a:t>cells</a:t>
            </a:r>
            <a:r>
              <a:rPr lang="cs-CZ" sz="1600" b="1" dirty="0"/>
              <a:t> </a:t>
            </a:r>
            <a:r>
              <a:rPr lang="cs-CZ" sz="1600" b="1" dirty="0" err="1"/>
              <a:t>basal</a:t>
            </a:r>
            <a:r>
              <a:rPr lang="cs-CZ" sz="1600" b="1" dirty="0"/>
              <a:t> </a:t>
            </a:r>
            <a:r>
              <a:rPr lang="cs-CZ" sz="1600" b="1" dirty="0" err="1"/>
              <a:t>membranes</a:t>
            </a:r>
            <a:r>
              <a:rPr lang="cs-CZ" sz="1600" dirty="0"/>
              <a:t>, </a:t>
            </a: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one</a:t>
            </a:r>
            <a:r>
              <a:rPr lang="cs-CZ" sz="1600" dirty="0"/>
              <a:t> </a:t>
            </a:r>
            <a:r>
              <a:rPr lang="cs-CZ" sz="1600" b="1" dirty="0" err="1"/>
              <a:t>glomerulal</a:t>
            </a:r>
            <a:r>
              <a:rPr lang="cs-CZ" sz="1600" b="1" dirty="0"/>
              <a:t> </a:t>
            </a:r>
            <a:r>
              <a:rPr lang="cs-CZ" sz="1600" b="1" dirty="0" err="1"/>
              <a:t>basal</a:t>
            </a:r>
            <a:r>
              <a:rPr lang="cs-CZ" sz="1600" b="1" dirty="0"/>
              <a:t> </a:t>
            </a:r>
            <a:r>
              <a:rPr lang="cs-CZ" sz="1600" b="1" dirty="0" err="1"/>
              <a:t>membrane</a:t>
            </a:r>
            <a:endParaRPr lang="cs-CZ" sz="16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901" y="1858839"/>
            <a:ext cx="2788718" cy="414404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616564" y="6005026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Schell</a:t>
            </a:r>
            <a:r>
              <a:rPr lang="cs-CZ" sz="1050" dirty="0"/>
              <a:t> et al. 2014. Sem Cell </a:t>
            </a:r>
            <a:r>
              <a:rPr lang="cs-CZ" sz="1050" dirty="0" err="1"/>
              <a:t>Dev</a:t>
            </a:r>
            <a:r>
              <a:rPr lang="cs-CZ" sz="1050" dirty="0"/>
              <a:t> </a:t>
            </a:r>
            <a:r>
              <a:rPr lang="cs-CZ" sz="1050" dirty="0" err="1"/>
              <a:t>Biol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339520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8"/>
          <p:cNvGraphicFramePr>
            <a:graphicFrameLocks noChangeAspect="1"/>
          </p:cNvGraphicFramePr>
          <p:nvPr/>
        </p:nvGraphicFramePr>
        <p:xfrm>
          <a:off x="4076701" y="0"/>
          <a:ext cx="68437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PHOTO-PAINT" r:id="rId3" imgW="5823816" imgH="5836786" progId="CorelPHOTOPAINT.Image.13">
                  <p:embed/>
                </p:oleObj>
              </mc:Choice>
              <mc:Fallback>
                <p:oleObj name="PHOTO-PAINT" r:id="rId3" imgW="5823816" imgH="5836786" progId="CorelPHOTOPAINT.Image.13">
                  <p:embed/>
                  <p:pic>
                    <p:nvPicPr>
                      <p:cNvPr id="2662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6701" y="0"/>
                        <a:ext cx="68437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Text Box 9"/>
          <p:cNvSpPr txBox="1">
            <a:spLocks noChangeArrowheads="1"/>
          </p:cNvSpPr>
          <p:nvPr/>
        </p:nvSpPr>
        <p:spPr bwMode="auto">
          <a:xfrm>
            <a:off x="4751389" y="0"/>
            <a:ext cx="2689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/>
              <a:t>Larsen Human embryology 2001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 smtClean="0"/>
              <a:t>Branching</a:t>
            </a:r>
            <a:endParaRPr lang="cs-CZ" dirty="0" smtClean="0"/>
          </a:p>
          <a:p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ureteral</a:t>
            </a:r>
            <a:endParaRPr lang="cs-CZ" dirty="0" smtClean="0"/>
          </a:p>
          <a:p>
            <a:r>
              <a:rPr lang="cs-CZ" dirty="0" smtClean="0"/>
              <a:t>bud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214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785222-54CA-45A4-9CCE-69EFF737B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Developmental</a:t>
            </a:r>
            <a:r>
              <a:rPr lang="cs-CZ" dirty="0"/>
              <a:t> </a:t>
            </a:r>
            <a:r>
              <a:rPr lang="cs-CZ" dirty="0" err="1"/>
              <a:t>defects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kidneys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A488968-EA8D-46AF-9D53-E51477F67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18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7337ACFB-53D7-4787-B6A3-BADA640CDBE4}"/>
              </a:ext>
            </a:extLst>
          </p:cNvPr>
          <p:cNvSpPr txBox="1">
            <a:spLocks/>
          </p:cNvSpPr>
          <p:nvPr/>
        </p:nvSpPr>
        <p:spPr>
          <a:xfrm>
            <a:off x="1097280" y="1774729"/>
            <a:ext cx="4678775" cy="131048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Renal</a:t>
            </a:r>
            <a:r>
              <a:rPr lang="cs-CZ" sz="1600" b="1" dirty="0"/>
              <a:t> </a:t>
            </a:r>
            <a:r>
              <a:rPr lang="cs-CZ" sz="1600" b="1" dirty="0" err="1"/>
              <a:t>agenesis</a:t>
            </a:r>
            <a:r>
              <a:rPr lang="cs-CZ" sz="1600" b="1" dirty="0"/>
              <a:t>/</a:t>
            </a:r>
            <a:r>
              <a:rPr lang="cs-CZ" sz="1600" b="1" dirty="0" err="1"/>
              <a:t>dysgenesis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/>
              <a:t>Development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 smtClean="0"/>
              <a:t>metanephric</a:t>
            </a:r>
            <a:r>
              <a:rPr lang="cs-CZ" sz="1400" dirty="0" smtClean="0"/>
              <a:t> </a:t>
            </a:r>
            <a:r>
              <a:rPr lang="cs-CZ" sz="1400" dirty="0"/>
              <a:t>bud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altered</a:t>
            </a:r>
            <a:r>
              <a:rPr lang="cs-CZ" sz="1400" dirty="0"/>
              <a:t> </a:t>
            </a:r>
            <a:r>
              <a:rPr lang="cs-CZ" sz="1400" dirty="0" err="1"/>
              <a:t>or</a:t>
            </a:r>
            <a:r>
              <a:rPr lang="cs-CZ" sz="1400" dirty="0"/>
              <a:t> not </a:t>
            </a:r>
            <a:r>
              <a:rPr lang="cs-CZ" sz="1400" dirty="0" err="1"/>
              <a:t>developed</a:t>
            </a:r>
            <a:r>
              <a:rPr lang="cs-CZ" sz="1400" dirty="0"/>
              <a:t> </a:t>
            </a:r>
            <a:r>
              <a:rPr lang="cs-CZ" sz="1400" dirty="0" err="1"/>
              <a:t>at</a:t>
            </a:r>
            <a:r>
              <a:rPr lang="cs-CZ" sz="1400" dirty="0"/>
              <a:t> </a:t>
            </a:r>
            <a:r>
              <a:rPr lang="cs-CZ" sz="1400" dirty="0" err="1"/>
              <a:t>all</a:t>
            </a:r>
            <a:r>
              <a:rPr lang="cs-CZ" sz="1400" dirty="0"/>
              <a:t>, on </a:t>
            </a:r>
            <a:r>
              <a:rPr lang="cs-CZ" sz="1400" dirty="0" err="1"/>
              <a:t>one</a:t>
            </a:r>
            <a:r>
              <a:rPr lang="cs-CZ" sz="1400" dirty="0"/>
              <a:t> </a:t>
            </a:r>
            <a:r>
              <a:rPr lang="cs-CZ" sz="1400" dirty="0" err="1"/>
              <a:t>or</a:t>
            </a:r>
            <a:r>
              <a:rPr lang="cs-CZ" sz="1400" dirty="0"/>
              <a:t> </a:t>
            </a:r>
            <a:r>
              <a:rPr lang="cs-CZ" sz="1400" dirty="0" err="1"/>
              <a:t>both</a:t>
            </a:r>
            <a:r>
              <a:rPr lang="cs-CZ" sz="1400" dirty="0"/>
              <a:t> </a:t>
            </a:r>
            <a:r>
              <a:rPr lang="cs-CZ" sz="1400" dirty="0" err="1"/>
              <a:t>sides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Patients</a:t>
            </a:r>
            <a:r>
              <a:rPr lang="cs-CZ" sz="1400" dirty="0"/>
              <a:t> </a:t>
            </a:r>
            <a:r>
              <a:rPr lang="cs-CZ" sz="1400" dirty="0" err="1"/>
              <a:t>can</a:t>
            </a:r>
            <a:r>
              <a:rPr lang="cs-CZ" sz="1400" dirty="0"/>
              <a:t> live </a:t>
            </a:r>
            <a:r>
              <a:rPr lang="cs-CZ" sz="1400" dirty="0" err="1"/>
              <a:t>without</a:t>
            </a:r>
            <a:r>
              <a:rPr lang="cs-CZ" sz="1400" dirty="0"/>
              <a:t> </a:t>
            </a:r>
            <a:r>
              <a:rPr lang="cs-CZ" sz="1400" dirty="0" err="1"/>
              <a:t>one</a:t>
            </a:r>
            <a:r>
              <a:rPr lang="cs-CZ" sz="1400" dirty="0"/>
              <a:t> </a:t>
            </a:r>
            <a:r>
              <a:rPr lang="cs-CZ" sz="1400" dirty="0" err="1"/>
              <a:t>kidney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Missing</a:t>
            </a:r>
            <a:r>
              <a:rPr lang="cs-CZ" sz="1400" dirty="0"/>
              <a:t> </a:t>
            </a:r>
            <a:r>
              <a:rPr lang="cs-CZ" sz="1400" dirty="0" err="1"/>
              <a:t>both</a:t>
            </a:r>
            <a:r>
              <a:rPr lang="cs-CZ" sz="1400" dirty="0"/>
              <a:t> </a:t>
            </a:r>
            <a:r>
              <a:rPr lang="cs-CZ" sz="1400" dirty="0" err="1"/>
              <a:t>kidneys</a:t>
            </a:r>
            <a:r>
              <a:rPr lang="cs-CZ" sz="1400" dirty="0"/>
              <a:t> </a:t>
            </a:r>
            <a:r>
              <a:rPr lang="cs-CZ" sz="1400" dirty="0" err="1"/>
              <a:t>lethal</a:t>
            </a:r>
            <a:r>
              <a:rPr lang="cs-CZ" sz="1400" dirty="0"/>
              <a:t> </a:t>
            </a:r>
            <a:r>
              <a:rPr lang="cs-CZ" sz="1400" dirty="0" err="1"/>
              <a:t>perinataly</a:t>
            </a:r>
            <a:endParaRPr lang="cs-CZ" sz="14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2A174A1F-3664-49E8-A58F-F9AE849F88B9}"/>
              </a:ext>
            </a:extLst>
          </p:cNvPr>
          <p:cNvSpPr txBox="1">
            <a:spLocks/>
          </p:cNvSpPr>
          <p:nvPr/>
        </p:nvSpPr>
        <p:spPr>
          <a:xfrm>
            <a:off x="1097280" y="3195610"/>
            <a:ext cx="4485373" cy="145075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Multicystic</a:t>
            </a:r>
            <a:r>
              <a:rPr lang="cs-CZ" sz="1600" b="1" dirty="0"/>
              <a:t> </a:t>
            </a:r>
            <a:r>
              <a:rPr lang="cs-CZ" sz="1600" b="1" dirty="0" err="1"/>
              <a:t>kidney</a:t>
            </a:r>
            <a:r>
              <a:rPr lang="cs-CZ" sz="1600" b="1" dirty="0"/>
              <a:t> </a:t>
            </a:r>
            <a:r>
              <a:rPr lang="cs-CZ" sz="1600" b="1" dirty="0" err="1"/>
              <a:t>dysplasia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Nephron</a:t>
            </a:r>
            <a:r>
              <a:rPr lang="cs-CZ" sz="1400" dirty="0"/>
              <a:t> not </a:t>
            </a:r>
            <a:r>
              <a:rPr lang="cs-CZ" sz="1400" dirty="0" err="1" smtClean="0"/>
              <a:t>developed</a:t>
            </a:r>
            <a:r>
              <a:rPr lang="cs-CZ" sz="1400" dirty="0" smtClean="0"/>
              <a:t>, </a:t>
            </a:r>
            <a:r>
              <a:rPr lang="cs-CZ" sz="1400" dirty="0" err="1" smtClean="0"/>
              <a:t>ureteral</a:t>
            </a:r>
            <a:r>
              <a:rPr lang="cs-CZ" sz="1400" dirty="0" smtClean="0"/>
              <a:t> </a:t>
            </a:r>
            <a:r>
              <a:rPr lang="cs-CZ" sz="1400" dirty="0"/>
              <a:t>bud </a:t>
            </a:r>
            <a:r>
              <a:rPr lang="cs-CZ" sz="1400" dirty="0" err="1"/>
              <a:t>is</a:t>
            </a:r>
            <a:r>
              <a:rPr lang="cs-CZ" sz="1400" dirty="0"/>
              <a:t> not </a:t>
            </a:r>
            <a:r>
              <a:rPr lang="cs-CZ" sz="1400" dirty="0" err="1"/>
              <a:t>branched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Renal</a:t>
            </a:r>
            <a:r>
              <a:rPr lang="cs-CZ" sz="1400" dirty="0"/>
              <a:t> </a:t>
            </a:r>
            <a:r>
              <a:rPr lang="cs-CZ" sz="1400" dirty="0" err="1"/>
              <a:t>tubules</a:t>
            </a:r>
            <a:r>
              <a:rPr lang="cs-CZ" sz="1400" dirty="0"/>
              <a:t> </a:t>
            </a:r>
            <a:r>
              <a:rPr lang="cs-CZ" sz="1400" dirty="0" err="1"/>
              <a:t>surrounded</a:t>
            </a:r>
            <a:r>
              <a:rPr lang="cs-CZ" sz="1400" dirty="0"/>
              <a:t> by non </a:t>
            </a:r>
            <a:r>
              <a:rPr lang="cs-CZ" sz="1400" dirty="0" err="1"/>
              <a:t>differentiated</a:t>
            </a:r>
            <a:r>
              <a:rPr lang="cs-CZ" sz="1400" dirty="0"/>
              <a:t> </a:t>
            </a:r>
            <a:r>
              <a:rPr lang="cs-CZ" sz="1400" dirty="0" err="1"/>
              <a:t>cells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Often</a:t>
            </a:r>
            <a:r>
              <a:rPr lang="cs-CZ" sz="1400" dirty="0"/>
              <a:t> </a:t>
            </a:r>
            <a:r>
              <a:rPr lang="cs-CZ" sz="1400" dirty="0" err="1"/>
              <a:t>bifid</a:t>
            </a:r>
            <a:r>
              <a:rPr lang="cs-CZ" sz="1400" dirty="0"/>
              <a:t> (</a:t>
            </a:r>
            <a:r>
              <a:rPr lang="cs-CZ" sz="1400" dirty="0" err="1"/>
              <a:t>cleft</a:t>
            </a:r>
            <a:r>
              <a:rPr lang="cs-CZ" sz="1400" dirty="0"/>
              <a:t>) ureter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59E74681-1D34-4C29-AF8B-6C9EC8E8818E}"/>
              </a:ext>
            </a:extLst>
          </p:cNvPr>
          <p:cNvSpPr txBox="1">
            <a:spLocks/>
          </p:cNvSpPr>
          <p:nvPr/>
        </p:nvSpPr>
        <p:spPr>
          <a:xfrm>
            <a:off x="1097281" y="4757561"/>
            <a:ext cx="4440236" cy="152129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Hydronephrosis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narrowed</a:t>
            </a:r>
            <a:r>
              <a:rPr lang="cs-CZ" sz="1400" dirty="0"/>
              <a:t> </a:t>
            </a:r>
            <a:r>
              <a:rPr lang="cs-CZ" sz="1400" dirty="0" err="1"/>
              <a:t>connection</a:t>
            </a:r>
            <a:r>
              <a:rPr lang="cs-CZ" sz="1400" dirty="0"/>
              <a:t> </a:t>
            </a:r>
            <a:r>
              <a:rPr lang="cs-CZ" sz="1400" dirty="0" err="1"/>
              <a:t>between</a:t>
            </a:r>
            <a:r>
              <a:rPr lang="cs-CZ" sz="1400" dirty="0"/>
              <a:t> </a:t>
            </a:r>
            <a:r>
              <a:rPr lang="cs-CZ" sz="1400" dirty="0" err="1"/>
              <a:t>renal</a:t>
            </a:r>
            <a:r>
              <a:rPr lang="cs-CZ" sz="1400" dirty="0"/>
              <a:t> </a:t>
            </a:r>
            <a:r>
              <a:rPr lang="cs-CZ" sz="1400" dirty="0" err="1"/>
              <a:t>pelvic</a:t>
            </a:r>
            <a:r>
              <a:rPr lang="cs-CZ" sz="1400" dirty="0"/>
              <a:t> and ureter (</a:t>
            </a:r>
            <a:r>
              <a:rPr lang="cs-CZ" sz="1400" dirty="0" err="1"/>
              <a:t>stenosis</a:t>
            </a:r>
            <a:r>
              <a:rPr lang="cs-CZ" sz="1400" dirty="0"/>
              <a:t>) – </a:t>
            </a:r>
            <a:r>
              <a:rPr lang="cs-CZ" sz="1400" dirty="0" err="1"/>
              <a:t>altered</a:t>
            </a:r>
            <a:r>
              <a:rPr lang="cs-CZ" sz="1400" dirty="0"/>
              <a:t> </a:t>
            </a:r>
            <a:r>
              <a:rPr lang="cs-CZ" sz="1400" dirty="0" err="1"/>
              <a:t>drainage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Extension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renal</a:t>
            </a:r>
            <a:r>
              <a:rPr lang="cs-CZ" sz="1400" dirty="0"/>
              <a:t> pelvis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Higher</a:t>
            </a:r>
            <a:r>
              <a:rPr lang="cs-CZ" sz="1400" dirty="0"/>
              <a:t> </a:t>
            </a:r>
            <a:r>
              <a:rPr lang="cs-CZ" sz="1400" dirty="0" err="1"/>
              <a:t>preasure</a:t>
            </a:r>
            <a:r>
              <a:rPr lang="cs-CZ" sz="1400" dirty="0"/>
              <a:t> in </a:t>
            </a:r>
            <a:r>
              <a:rPr lang="cs-CZ" sz="1400" dirty="0" err="1"/>
              <a:t>cortex</a:t>
            </a:r>
            <a:r>
              <a:rPr lang="cs-CZ" sz="1400" dirty="0"/>
              <a:t> – </a:t>
            </a:r>
            <a:r>
              <a:rPr lang="cs-CZ" sz="1400" dirty="0" err="1"/>
              <a:t>loss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function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surgery</a:t>
            </a:r>
            <a:endParaRPr lang="cs-CZ" sz="1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4C4A569-695B-4D68-8DE8-4F5925644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50131" r="11847"/>
          <a:stretch/>
        </p:blipFill>
        <p:spPr>
          <a:xfrm>
            <a:off x="9269137" y="1854108"/>
            <a:ext cx="1669774" cy="216681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4637005-D1EB-435E-8AC4-2D28EC2E1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0" r="11848" b="49869"/>
          <a:stretch/>
        </p:blipFill>
        <p:spPr>
          <a:xfrm>
            <a:off x="5935268" y="1854108"/>
            <a:ext cx="3333869" cy="2178214"/>
          </a:xfrm>
          <a:prstGeom prst="rect">
            <a:avLst/>
          </a:prstGeom>
        </p:spPr>
      </p:pic>
      <p:pic>
        <p:nvPicPr>
          <p:cNvPr id="12" name="Obrázek 11" descr="Obsah obrázku text, kolo&#10;&#10;Popis byl vytvořen automaticky">
            <a:extLst>
              <a:ext uri="{FF2B5EF4-FFF2-40B4-BE49-F238E27FC236}">
                <a16:creationId xmlns:a16="http://schemas.microsoft.com/office/drawing/2014/main" id="{C6C70C88-1C28-4D9B-9562-F519A1AA3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t="1641" b="25134"/>
          <a:stretch/>
        </p:blipFill>
        <p:spPr>
          <a:xfrm>
            <a:off x="6410565" y="4090622"/>
            <a:ext cx="4349883" cy="19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9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DEAB5B-ACDB-49EA-980C-7B02B53A2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Cloaca</a:t>
            </a:r>
            <a:r>
              <a:rPr lang="cs-CZ" dirty="0"/>
              <a:t> development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25DC125-0070-4F67-B02D-76CC6986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19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ADDCA69F-2ED3-4219-93C1-89F7CAA9BBFA}"/>
              </a:ext>
            </a:extLst>
          </p:cNvPr>
          <p:cNvSpPr txBox="1">
            <a:spLocks/>
          </p:cNvSpPr>
          <p:nvPr/>
        </p:nvSpPr>
        <p:spPr>
          <a:xfrm>
            <a:off x="1097277" y="1855453"/>
            <a:ext cx="4485373" cy="3651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origin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b="1" dirty="0" err="1"/>
              <a:t>hindgut</a:t>
            </a:r>
            <a:r>
              <a:rPr lang="cs-CZ" sz="1600" b="1" dirty="0"/>
              <a:t> endoderm</a:t>
            </a:r>
            <a:endParaRPr lang="cs-CZ" sz="16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595AC019-C3B3-491C-AA5E-49E65B208836}"/>
              </a:ext>
            </a:extLst>
          </p:cNvPr>
          <p:cNvSpPr txBox="1">
            <a:spLocks/>
          </p:cNvSpPr>
          <p:nvPr/>
        </p:nvSpPr>
        <p:spPr>
          <a:xfrm>
            <a:off x="1091026" y="2536134"/>
            <a:ext cx="4485373" cy="86850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Later</a:t>
            </a:r>
            <a:r>
              <a:rPr lang="cs-CZ" sz="1600" dirty="0"/>
              <a:t> </a:t>
            </a:r>
            <a:r>
              <a:rPr lang="cs-CZ" sz="1600" dirty="0" err="1"/>
              <a:t>divided</a:t>
            </a:r>
            <a:r>
              <a:rPr lang="cs-CZ" sz="1600" dirty="0"/>
              <a:t> by </a:t>
            </a:r>
            <a:r>
              <a:rPr lang="cs-CZ" sz="1600" b="1" dirty="0" err="1">
                <a:solidFill>
                  <a:srgbClr val="FF0000"/>
                </a:solidFill>
              </a:rPr>
              <a:t>urorectal</a:t>
            </a:r>
            <a:r>
              <a:rPr lang="cs-CZ" sz="1600" b="1" dirty="0">
                <a:solidFill>
                  <a:srgbClr val="FF0000"/>
                </a:solidFill>
              </a:rPr>
              <a:t> septum</a:t>
            </a:r>
            <a:r>
              <a:rPr lang="cs-CZ" sz="1600" dirty="0"/>
              <a:t> </a:t>
            </a:r>
            <a:r>
              <a:rPr lang="cs-CZ" sz="1600" dirty="0" err="1"/>
              <a:t>into</a:t>
            </a:r>
            <a:r>
              <a:rPr lang="cs-CZ" sz="16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/>
              <a:t>dorsal</a:t>
            </a:r>
            <a:r>
              <a:rPr lang="cs-CZ" sz="1400" dirty="0"/>
              <a:t> – part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colon</a:t>
            </a:r>
            <a:r>
              <a:rPr lang="cs-CZ" sz="1400" dirty="0"/>
              <a:t>, </a:t>
            </a:r>
            <a:r>
              <a:rPr lang="cs-CZ" sz="1400" dirty="0" err="1"/>
              <a:t>rectum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/>
              <a:t>ventral</a:t>
            </a:r>
            <a:r>
              <a:rPr lang="cs-CZ" sz="1400" dirty="0"/>
              <a:t> – </a:t>
            </a:r>
            <a:r>
              <a:rPr lang="cs-CZ" sz="1400" dirty="0" err="1"/>
              <a:t>urogenital</a:t>
            </a:r>
            <a:r>
              <a:rPr lang="cs-CZ" sz="1400" dirty="0"/>
              <a:t> sinus (ureter, </a:t>
            </a:r>
            <a:r>
              <a:rPr lang="cs-CZ" sz="1400" dirty="0" err="1"/>
              <a:t>bladder</a:t>
            </a:r>
            <a:r>
              <a:rPr lang="cs-CZ" sz="1400" dirty="0"/>
              <a:t>)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333913B4-625B-4E6C-BDB9-45D8E716F365}"/>
              </a:ext>
            </a:extLst>
          </p:cNvPr>
          <p:cNvSpPr txBox="1">
            <a:spLocks/>
          </p:cNvSpPr>
          <p:nvPr/>
        </p:nvSpPr>
        <p:spPr>
          <a:xfrm>
            <a:off x="1091026" y="4792508"/>
            <a:ext cx="4485373" cy="86850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mammals</a:t>
            </a:r>
            <a:r>
              <a:rPr lang="cs-CZ" sz="1600" dirty="0"/>
              <a:t> – </a:t>
            </a:r>
            <a:r>
              <a:rPr lang="cs-CZ" sz="1600" dirty="0" err="1"/>
              <a:t>transitional</a:t>
            </a:r>
            <a:r>
              <a:rPr lang="cs-CZ" sz="1600" dirty="0"/>
              <a:t> </a:t>
            </a:r>
            <a:r>
              <a:rPr lang="cs-CZ" sz="1600" dirty="0" err="1"/>
              <a:t>structure</a:t>
            </a:r>
            <a:endParaRPr lang="cs-CZ" sz="16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reptiles</a:t>
            </a:r>
            <a:r>
              <a:rPr lang="cs-CZ" sz="1600" b="1" dirty="0"/>
              <a:t>, </a:t>
            </a:r>
            <a:r>
              <a:rPr lang="cs-CZ" sz="1600" b="1" dirty="0" err="1"/>
              <a:t>birds</a:t>
            </a:r>
            <a:r>
              <a:rPr lang="cs-CZ" sz="1600" dirty="0"/>
              <a:t> – permanent </a:t>
            </a:r>
            <a:r>
              <a:rPr lang="cs-CZ" sz="1600" dirty="0" err="1"/>
              <a:t>structure</a:t>
            </a:r>
            <a:endParaRPr lang="cs-CZ" sz="1400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91872AAB-E8BB-49A0-A910-1EDE7E2A9946}"/>
              </a:ext>
            </a:extLst>
          </p:cNvPr>
          <p:cNvSpPr txBox="1">
            <a:spLocks/>
          </p:cNvSpPr>
          <p:nvPr/>
        </p:nvSpPr>
        <p:spPr>
          <a:xfrm>
            <a:off x="1097277" y="3741060"/>
            <a:ext cx="4485373" cy="77792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Caudal</a:t>
            </a:r>
            <a:r>
              <a:rPr lang="cs-CZ" sz="1600" dirty="0"/>
              <a:t> part </a:t>
            </a:r>
            <a:r>
              <a:rPr lang="cs-CZ" sz="1600" dirty="0" err="1"/>
              <a:t>connected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external</a:t>
            </a:r>
            <a:r>
              <a:rPr lang="cs-CZ" sz="1600" dirty="0"/>
              <a:t> environment by </a:t>
            </a:r>
            <a:r>
              <a:rPr lang="cs-CZ" sz="1600" dirty="0" err="1"/>
              <a:t>cloacal</a:t>
            </a:r>
            <a:r>
              <a:rPr lang="cs-CZ" sz="1600" dirty="0"/>
              <a:t> </a:t>
            </a:r>
            <a:r>
              <a:rPr lang="cs-CZ" sz="1600" dirty="0" err="1"/>
              <a:t>membrane</a:t>
            </a:r>
            <a:r>
              <a:rPr lang="cs-CZ" sz="1600" dirty="0"/>
              <a:t>, </a:t>
            </a:r>
            <a:r>
              <a:rPr lang="cs-CZ" sz="1600" dirty="0" err="1"/>
              <a:t>ventraly</a:t>
            </a:r>
            <a:r>
              <a:rPr lang="cs-CZ" sz="1600" dirty="0"/>
              <a:t> </a:t>
            </a:r>
            <a:r>
              <a:rPr lang="cs-CZ" sz="1600" dirty="0" err="1"/>
              <a:t>connected</a:t>
            </a:r>
            <a:r>
              <a:rPr lang="cs-CZ" sz="1600" dirty="0"/>
              <a:t> to alantois</a:t>
            </a:r>
            <a:endParaRPr lang="cs-CZ" sz="14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F7BB3AA-F4B1-4B33-9B23-415620BCE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7"/>
          <a:stretch/>
        </p:blipFill>
        <p:spPr>
          <a:xfrm>
            <a:off x="6609350" y="1844712"/>
            <a:ext cx="2737594" cy="433464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91F91EA-AE58-4019-A861-E224B02E06ED}"/>
              </a:ext>
            </a:extLst>
          </p:cNvPr>
          <p:cNvSpPr txBox="1"/>
          <p:nvPr/>
        </p:nvSpPr>
        <p:spPr>
          <a:xfrm>
            <a:off x="10663071" y="5775352"/>
            <a:ext cx="152892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/>
              <a:t>Lewis and Kaplan, 2009. Cambridge University </a:t>
            </a:r>
            <a:r>
              <a:rPr lang="cs-CZ" sz="1050" dirty="0" err="1"/>
              <a:t>Press</a:t>
            </a:r>
            <a:endParaRPr lang="cs-CZ" sz="105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C85D02E-65F7-4EB1-9E96-C596CAC92F0C}"/>
              </a:ext>
            </a:extLst>
          </p:cNvPr>
          <p:cNvSpPr txBox="1"/>
          <p:nvPr/>
        </p:nvSpPr>
        <p:spPr>
          <a:xfrm>
            <a:off x="6370851" y="1793553"/>
            <a:ext cx="63038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/>
              <a:t>alantois</a:t>
            </a:r>
            <a:endParaRPr lang="en-US" sz="10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825AF8C-A70D-4E71-B5E4-9D1FC5EC31B2}"/>
              </a:ext>
            </a:extLst>
          </p:cNvPr>
          <p:cNvSpPr txBox="1"/>
          <p:nvPr/>
        </p:nvSpPr>
        <p:spPr>
          <a:xfrm>
            <a:off x="7092107" y="1771569"/>
            <a:ext cx="78820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Yolk</a:t>
            </a:r>
            <a:r>
              <a:rPr lang="cs-CZ" sz="900" dirty="0"/>
              <a:t> </a:t>
            </a:r>
            <a:r>
              <a:rPr lang="cs-CZ" sz="900" dirty="0" err="1"/>
              <a:t>stalk</a:t>
            </a:r>
            <a:endParaRPr lang="en-US" sz="9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F2A5293-5838-46AA-990F-8A063BA4D052}"/>
              </a:ext>
            </a:extLst>
          </p:cNvPr>
          <p:cNvSpPr txBox="1"/>
          <p:nvPr/>
        </p:nvSpPr>
        <p:spPr>
          <a:xfrm>
            <a:off x="7648856" y="2281968"/>
            <a:ext cx="72841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midgut</a:t>
            </a:r>
            <a:endParaRPr lang="en-US" sz="9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EAE0F90-333E-42CB-8A7B-5AF2F9A76E82}"/>
              </a:ext>
            </a:extLst>
          </p:cNvPr>
          <p:cNvSpPr txBox="1"/>
          <p:nvPr/>
        </p:nvSpPr>
        <p:spPr>
          <a:xfrm>
            <a:off x="7711038" y="2528189"/>
            <a:ext cx="59528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hindgut</a:t>
            </a:r>
            <a:endParaRPr lang="en-US" sz="9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F7A7AA8-C120-49DB-92D6-F01E435C5275}"/>
              </a:ext>
            </a:extLst>
          </p:cNvPr>
          <p:cNvSpPr txBox="1"/>
          <p:nvPr/>
        </p:nvSpPr>
        <p:spPr>
          <a:xfrm>
            <a:off x="7472074" y="2918909"/>
            <a:ext cx="81148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900" b="1" dirty="0" err="1"/>
              <a:t>Urorectal</a:t>
            </a:r>
            <a:r>
              <a:rPr lang="cs-CZ" sz="900" b="1" dirty="0"/>
              <a:t> septum</a:t>
            </a:r>
            <a:endParaRPr lang="en-US" sz="900" b="1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F981D80-EC7C-451A-B1F9-77A437659B09}"/>
              </a:ext>
            </a:extLst>
          </p:cNvPr>
          <p:cNvSpPr txBox="1"/>
          <p:nvPr/>
        </p:nvSpPr>
        <p:spPr>
          <a:xfrm>
            <a:off x="6915190" y="3114574"/>
            <a:ext cx="54098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cloaca</a:t>
            </a:r>
            <a:endParaRPr lang="en-US" sz="10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5A36AE8-496D-4072-A72B-CE76AB9772F2}"/>
              </a:ext>
            </a:extLst>
          </p:cNvPr>
          <p:cNvSpPr txBox="1"/>
          <p:nvPr/>
        </p:nvSpPr>
        <p:spPr>
          <a:xfrm>
            <a:off x="8027934" y="1788519"/>
            <a:ext cx="54098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 smtClean="0"/>
              <a:t>tailgut</a:t>
            </a:r>
            <a:endParaRPr lang="en-US" sz="10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6B89194-D550-436F-B4C3-FE3B9AC8E670}"/>
              </a:ext>
            </a:extLst>
          </p:cNvPr>
          <p:cNvSpPr txBox="1"/>
          <p:nvPr/>
        </p:nvSpPr>
        <p:spPr>
          <a:xfrm>
            <a:off x="8450304" y="1788410"/>
            <a:ext cx="728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Cloacal</a:t>
            </a:r>
            <a:r>
              <a:rPr lang="cs-CZ" sz="900" dirty="0"/>
              <a:t> </a:t>
            </a:r>
            <a:r>
              <a:rPr lang="cs-CZ" sz="900" dirty="0" err="1"/>
              <a:t>membrane</a:t>
            </a:r>
            <a:endParaRPr lang="en-US" sz="1000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4790E96-AC74-4838-901F-6D000A747A2B}"/>
              </a:ext>
            </a:extLst>
          </p:cNvPr>
          <p:cNvSpPr txBox="1"/>
          <p:nvPr/>
        </p:nvSpPr>
        <p:spPr>
          <a:xfrm>
            <a:off x="9178716" y="1894953"/>
            <a:ext cx="63038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/>
              <a:t>alantois</a:t>
            </a:r>
            <a:endParaRPr lang="en-US" sz="100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5F88EBB-A0C4-4A9F-AF77-A73B9E315B9A}"/>
              </a:ext>
            </a:extLst>
          </p:cNvPr>
          <p:cNvSpPr txBox="1"/>
          <p:nvPr/>
        </p:nvSpPr>
        <p:spPr>
          <a:xfrm>
            <a:off x="9293154" y="2222242"/>
            <a:ext cx="72841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900" b="1" dirty="0" err="1"/>
              <a:t>Urorectal</a:t>
            </a:r>
            <a:r>
              <a:rPr lang="cs-CZ" sz="900" b="1" dirty="0"/>
              <a:t> septum</a:t>
            </a:r>
            <a:endParaRPr lang="en-US" sz="900" b="1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CAFA487-5EE8-4FA6-920C-FC14791C6E3D}"/>
              </a:ext>
            </a:extLst>
          </p:cNvPr>
          <p:cNvSpPr txBox="1"/>
          <p:nvPr/>
        </p:nvSpPr>
        <p:spPr>
          <a:xfrm>
            <a:off x="9247784" y="2631654"/>
            <a:ext cx="5952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hindgut</a:t>
            </a:r>
            <a:endParaRPr lang="cs-CZ" sz="900" dirty="0"/>
          </a:p>
          <a:p>
            <a:pPr algn="ctr"/>
            <a:endParaRPr lang="en-US" sz="900" dirty="0"/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512B2FE6-37DE-491E-8657-F1B111D45F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88" t="12592" r="566" b="78348"/>
          <a:stretch/>
        </p:blipFill>
        <p:spPr>
          <a:xfrm>
            <a:off x="10914561" y="2099883"/>
            <a:ext cx="619052" cy="99353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3B7D1310-0FA0-4269-BF06-7225EBE57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88" t="44211" r="566" b="45700"/>
          <a:stretch/>
        </p:blipFill>
        <p:spPr>
          <a:xfrm>
            <a:off x="10425630" y="3392549"/>
            <a:ext cx="594556" cy="1062605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5F382004-49F7-4997-A35D-0D6275E8E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88" t="78723" r="566" b="11188"/>
          <a:stretch/>
        </p:blipFill>
        <p:spPr>
          <a:xfrm>
            <a:off x="10144644" y="4886763"/>
            <a:ext cx="592604" cy="1059116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7F154EF7-BC8D-418D-8408-67683D71CC5F}"/>
              </a:ext>
            </a:extLst>
          </p:cNvPr>
          <p:cNvSpPr txBox="1"/>
          <p:nvPr/>
        </p:nvSpPr>
        <p:spPr>
          <a:xfrm>
            <a:off x="10696188" y="1857660"/>
            <a:ext cx="83519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/>
              <a:t>mesenchyme</a:t>
            </a:r>
            <a:endParaRPr lang="en-US" sz="1000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FB43830B-47EE-4C6B-8819-46CBAD645930}"/>
              </a:ext>
            </a:extLst>
          </p:cNvPr>
          <p:cNvSpPr txBox="1"/>
          <p:nvPr/>
        </p:nvSpPr>
        <p:spPr>
          <a:xfrm>
            <a:off x="10098157" y="2512800"/>
            <a:ext cx="8164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Cloacal</a:t>
            </a:r>
            <a:r>
              <a:rPr lang="cs-CZ" sz="900" dirty="0"/>
              <a:t> </a:t>
            </a:r>
            <a:r>
              <a:rPr lang="cs-CZ" sz="900" dirty="0" err="1"/>
              <a:t>wall</a:t>
            </a:r>
            <a:r>
              <a:rPr lang="cs-CZ" sz="900" dirty="0"/>
              <a:t> </a:t>
            </a:r>
            <a:r>
              <a:rPr lang="cs-CZ" sz="900" dirty="0" err="1"/>
              <a:t>strangulation</a:t>
            </a:r>
            <a:endParaRPr lang="en-US" sz="1000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030578E2-CD8C-4946-9438-8F73EF3ECB18}"/>
              </a:ext>
            </a:extLst>
          </p:cNvPr>
          <p:cNvSpPr txBox="1"/>
          <p:nvPr/>
        </p:nvSpPr>
        <p:spPr>
          <a:xfrm>
            <a:off x="7892687" y="3372467"/>
            <a:ext cx="81148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 smtClean="0"/>
              <a:t>proctodeum</a:t>
            </a:r>
            <a:endParaRPr lang="en-US" sz="1000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32AB728B-A3EC-4034-88BB-DFDFE81C65D7}"/>
              </a:ext>
            </a:extLst>
          </p:cNvPr>
          <p:cNvSpPr txBox="1"/>
          <p:nvPr/>
        </p:nvSpPr>
        <p:spPr>
          <a:xfrm>
            <a:off x="7654318" y="3872753"/>
            <a:ext cx="72451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900" b="1" dirty="0" err="1"/>
              <a:t>Urorectal</a:t>
            </a:r>
            <a:r>
              <a:rPr lang="cs-CZ" sz="900" b="1" dirty="0"/>
              <a:t> septum</a:t>
            </a:r>
            <a:endParaRPr lang="en-US" sz="900" b="1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81DD5F0F-038D-42B3-BCDA-D7D52E5E7C59}"/>
              </a:ext>
            </a:extLst>
          </p:cNvPr>
          <p:cNvSpPr txBox="1"/>
          <p:nvPr/>
        </p:nvSpPr>
        <p:spPr>
          <a:xfrm>
            <a:off x="6293260" y="4535945"/>
            <a:ext cx="124896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Cloacal</a:t>
            </a:r>
            <a:r>
              <a:rPr lang="cs-CZ" sz="900" dirty="0"/>
              <a:t> </a:t>
            </a:r>
            <a:r>
              <a:rPr lang="cs-CZ" sz="900" dirty="0" err="1"/>
              <a:t>membrane</a:t>
            </a:r>
            <a:endParaRPr lang="en-US" sz="1000" dirty="0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C1C95BDA-9F48-4B84-B0A7-E94FB18D9B34}"/>
              </a:ext>
            </a:extLst>
          </p:cNvPr>
          <p:cNvSpPr/>
          <p:nvPr/>
        </p:nvSpPr>
        <p:spPr>
          <a:xfrm>
            <a:off x="6559826" y="3163483"/>
            <a:ext cx="346450" cy="265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6997C6F6-CE94-46C0-AC37-2D0C20AEAD1F}"/>
              </a:ext>
            </a:extLst>
          </p:cNvPr>
          <p:cNvSpPr txBox="1"/>
          <p:nvPr/>
        </p:nvSpPr>
        <p:spPr>
          <a:xfrm>
            <a:off x="9535581" y="3711816"/>
            <a:ext cx="72451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900" b="1" dirty="0" err="1"/>
              <a:t>Urorectal</a:t>
            </a:r>
            <a:r>
              <a:rPr lang="cs-CZ" sz="900" b="1" dirty="0"/>
              <a:t> septum</a:t>
            </a:r>
            <a:endParaRPr lang="en-US" sz="900" b="1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79CD5C05-E971-4882-8A83-CD1EAB4D9409}"/>
              </a:ext>
            </a:extLst>
          </p:cNvPr>
          <p:cNvSpPr txBox="1"/>
          <p:nvPr/>
        </p:nvSpPr>
        <p:spPr>
          <a:xfrm>
            <a:off x="9394925" y="3272087"/>
            <a:ext cx="8780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Urogenital</a:t>
            </a:r>
            <a:r>
              <a:rPr lang="cs-CZ" sz="900" dirty="0"/>
              <a:t> sinus</a:t>
            </a:r>
            <a:endParaRPr lang="en-US" sz="900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8BE4457D-194B-47DD-AD9E-C9EDDC31353F}"/>
              </a:ext>
            </a:extLst>
          </p:cNvPr>
          <p:cNvSpPr txBox="1"/>
          <p:nvPr/>
        </p:nvSpPr>
        <p:spPr>
          <a:xfrm>
            <a:off x="9471711" y="4283971"/>
            <a:ext cx="72451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rectum</a:t>
            </a:r>
            <a:endParaRPr lang="en-US" sz="900" dirty="0"/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DE285F1-4F1B-427E-9F6B-F18E408BC752}"/>
              </a:ext>
            </a:extLst>
          </p:cNvPr>
          <p:cNvSpPr txBox="1"/>
          <p:nvPr/>
        </p:nvSpPr>
        <p:spPr>
          <a:xfrm>
            <a:off x="7764710" y="4647298"/>
            <a:ext cx="7054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Dev</a:t>
            </a:r>
            <a:r>
              <a:rPr lang="cs-CZ" sz="900" dirty="0"/>
              <a:t>. </a:t>
            </a:r>
            <a:r>
              <a:rPr lang="cs-CZ" sz="900" dirty="0" err="1"/>
              <a:t>bladder</a:t>
            </a:r>
            <a:endParaRPr lang="en-US" sz="900" dirty="0"/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19F3239D-C142-49AE-8F8F-7A47004C061F}"/>
              </a:ext>
            </a:extLst>
          </p:cNvPr>
          <p:cNvSpPr txBox="1"/>
          <p:nvPr/>
        </p:nvSpPr>
        <p:spPr>
          <a:xfrm>
            <a:off x="8408770" y="4516620"/>
            <a:ext cx="81148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cs-CZ" sz="900" dirty="0"/>
          </a:p>
          <a:p>
            <a:pPr algn="ctr"/>
            <a:r>
              <a:rPr lang="cs-CZ" sz="900" dirty="0" err="1"/>
              <a:t>Urogenital</a:t>
            </a:r>
            <a:r>
              <a:rPr lang="cs-CZ" sz="900" dirty="0"/>
              <a:t> </a:t>
            </a:r>
            <a:r>
              <a:rPr lang="cs-CZ" sz="900" dirty="0" err="1"/>
              <a:t>membrane</a:t>
            </a:r>
            <a:endParaRPr lang="en-US" sz="900" dirty="0"/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0FA808C-B538-4798-9542-FE1B21C90CDD}"/>
              </a:ext>
            </a:extLst>
          </p:cNvPr>
          <p:cNvSpPr txBox="1"/>
          <p:nvPr/>
        </p:nvSpPr>
        <p:spPr>
          <a:xfrm>
            <a:off x="7703352" y="5136077"/>
            <a:ext cx="70541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/>
              <a:t>perineum</a:t>
            </a:r>
            <a:endParaRPr lang="en-US" sz="900" dirty="0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703132F-62D3-46D2-93B9-FB0D2FA3F139}"/>
              </a:ext>
            </a:extLst>
          </p:cNvPr>
          <p:cNvSpPr txBox="1"/>
          <p:nvPr/>
        </p:nvSpPr>
        <p:spPr>
          <a:xfrm>
            <a:off x="7770966" y="5392767"/>
            <a:ext cx="81148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proctodeum</a:t>
            </a:r>
            <a:endParaRPr lang="en-US" sz="900" dirty="0"/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C624EA38-CF2B-4465-81FA-D8AFD9BF337B}"/>
              </a:ext>
            </a:extLst>
          </p:cNvPr>
          <p:cNvSpPr txBox="1"/>
          <p:nvPr/>
        </p:nvSpPr>
        <p:spPr>
          <a:xfrm>
            <a:off x="7684531" y="5615535"/>
            <a:ext cx="81148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uror</a:t>
            </a:r>
            <a:r>
              <a:rPr lang="cs-CZ" sz="900" dirty="0"/>
              <a:t>. septum</a:t>
            </a:r>
            <a:endParaRPr lang="en-US" sz="900" dirty="0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1CD61B6F-979B-4998-9FBA-E8464BF192DA}"/>
              </a:ext>
            </a:extLst>
          </p:cNvPr>
          <p:cNvSpPr txBox="1"/>
          <p:nvPr/>
        </p:nvSpPr>
        <p:spPr>
          <a:xfrm>
            <a:off x="7844411" y="5833060"/>
            <a:ext cx="56436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rectum</a:t>
            </a:r>
            <a:endParaRPr lang="en-US" sz="900" dirty="0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DA8BFE51-ECEA-4D28-8BE7-0049481ECFE9}"/>
              </a:ext>
            </a:extLst>
          </p:cNvPr>
          <p:cNvSpPr txBox="1"/>
          <p:nvPr/>
        </p:nvSpPr>
        <p:spPr>
          <a:xfrm>
            <a:off x="7290808" y="6042521"/>
            <a:ext cx="81148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Anal</a:t>
            </a:r>
            <a:r>
              <a:rPr lang="cs-CZ" sz="900" dirty="0"/>
              <a:t> </a:t>
            </a:r>
            <a:r>
              <a:rPr lang="cs-CZ" sz="900" dirty="0" err="1"/>
              <a:t>canal</a:t>
            </a:r>
            <a:endParaRPr lang="en-US" sz="900" dirty="0"/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88340CB4-8CC2-4C1B-961F-92864AEB8DBC}"/>
              </a:ext>
            </a:extLst>
          </p:cNvPr>
          <p:cNvSpPr txBox="1"/>
          <p:nvPr/>
        </p:nvSpPr>
        <p:spPr>
          <a:xfrm>
            <a:off x="6148646" y="6011974"/>
            <a:ext cx="112904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Anal</a:t>
            </a:r>
            <a:r>
              <a:rPr lang="cs-CZ" sz="900" dirty="0"/>
              <a:t> </a:t>
            </a:r>
            <a:r>
              <a:rPr lang="cs-CZ" sz="900" dirty="0" err="1"/>
              <a:t>membrane</a:t>
            </a:r>
            <a:endParaRPr lang="en-US" sz="900" dirty="0"/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DD97B897-DAB2-4208-BB51-F45853046E10}"/>
              </a:ext>
            </a:extLst>
          </p:cNvPr>
          <p:cNvSpPr/>
          <p:nvPr/>
        </p:nvSpPr>
        <p:spPr>
          <a:xfrm>
            <a:off x="8344857" y="5977289"/>
            <a:ext cx="811480" cy="265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47CC3A87-882A-45D8-9177-3EE2E28DCEB7}"/>
              </a:ext>
            </a:extLst>
          </p:cNvPr>
          <p:cNvSpPr/>
          <p:nvPr/>
        </p:nvSpPr>
        <p:spPr>
          <a:xfrm>
            <a:off x="8369146" y="3017409"/>
            <a:ext cx="811480" cy="265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3A61B2BA-1D2D-4ABB-BED6-B9583340AE4D}"/>
              </a:ext>
            </a:extLst>
          </p:cNvPr>
          <p:cNvSpPr txBox="1"/>
          <p:nvPr/>
        </p:nvSpPr>
        <p:spPr>
          <a:xfrm>
            <a:off x="9264516" y="4655119"/>
            <a:ext cx="8780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Urogenital</a:t>
            </a:r>
            <a:r>
              <a:rPr lang="cs-CZ" sz="900" dirty="0"/>
              <a:t> sinus</a:t>
            </a:r>
            <a:endParaRPr lang="en-US" sz="900" dirty="0"/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41972606-3A5F-45B1-BA34-EA9521A746C4}"/>
              </a:ext>
            </a:extLst>
          </p:cNvPr>
          <p:cNvSpPr txBox="1"/>
          <p:nvPr/>
        </p:nvSpPr>
        <p:spPr>
          <a:xfrm>
            <a:off x="9189958" y="5176146"/>
            <a:ext cx="81148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900" b="1" dirty="0" err="1"/>
              <a:t>Urorectal</a:t>
            </a:r>
            <a:r>
              <a:rPr lang="cs-CZ" sz="900" b="1" dirty="0"/>
              <a:t> septum</a:t>
            </a:r>
            <a:endParaRPr lang="en-US" sz="900" b="1" dirty="0"/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05FC3229-128D-4385-881A-B6237D0A87E5}"/>
              </a:ext>
            </a:extLst>
          </p:cNvPr>
          <p:cNvSpPr txBox="1"/>
          <p:nvPr/>
        </p:nvSpPr>
        <p:spPr>
          <a:xfrm>
            <a:off x="9463151" y="5579658"/>
            <a:ext cx="65430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/>
              <a:t>perineum</a:t>
            </a:r>
            <a:endParaRPr lang="en-US" sz="900" dirty="0"/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ED36B220-411B-4CF8-813C-7821DA3F4EDC}"/>
              </a:ext>
            </a:extLst>
          </p:cNvPr>
          <p:cNvSpPr txBox="1"/>
          <p:nvPr/>
        </p:nvSpPr>
        <p:spPr>
          <a:xfrm>
            <a:off x="9504702" y="5937815"/>
            <a:ext cx="72451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rectum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04662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1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551" y="1618376"/>
            <a:ext cx="3689579" cy="279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Excretory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functions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4E5D3161-1B0C-433F-991F-5E84B7E2CACE}"/>
              </a:ext>
            </a:extLst>
          </p:cNvPr>
          <p:cNvSpPr txBox="1">
            <a:spLocks/>
          </p:cNvSpPr>
          <p:nvPr/>
        </p:nvSpPr>
        <p:spPr>
          <a:xfrm>
            <a:off x="1097280" y="2018011"/>
            <a:ext cx="4485373" cy="3651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Excretion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metabolites</a:t>
            </a:r>
            <a:r>
              <a:rPr lang="cs-CZ" sz="1600" dirty="0"/>
              <a:t> via </a:t>
            </a:r>
            <a:r>
              <a:rPr lang="cs-CZ" sz="1600" dirty="0" err="1"/>
              <a:t>filtration</a:t>
            </a:r>
            <a:endParaRPr lang="cs-CZ" sz="1400" b="1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9D54CE30-5685-4425-907D-379CBCD4DC03}"/>
              </a:ext>
            </a:extLst>
          </p:cNvPr>
          <p:cNvSpPr txBox="1">
            <a:spLocks/>
          </p:cNvSpPr>
          <p:nvPr/>
        </p:nvSpPr>
        <p:spPr>
          <a:xfrm>
            <a:off x="1097280" y="2556491"/>
            <a:ext cx="4485373" cy="3651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Regulation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electrolyte</a:t>
            </a:r>
            <a:r>
              <a:rPr lang="cs-CZ" sz="1600" dirty="0"/>
              <a:t> </a:t>
            </a:r>
            <a:r>
              <a:rPr lang="cs-CZ" sz="1600" dirty="0" err="1"/>
              <a:t>amounts</a:t>
            </a:r>
            <a:r>
              <a:rPr lang="cs-CZ" sz="1600" dirty="0"/>
              <a:t> in body</a:t>
            </a:r>
            <a:endParaRPr lang="cs-CZ" sz="1400" b="1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69889072-220C-406C-9DED-157839473958}"/>
              </a:ext>
            </a:extLst>
          </p:cNvPr>
          <p:cNvSpPr txBox="1">
            <a:spLocks/>
          </p:cNvSpPr>
          <p:nvPr/>
        </p:nvSpPr>
        <p:spPr>
          <a:xfrm>
            <a:off x="1097280" y="3141319"/>
            <a:ext cx="4485373" cy="3651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Water</a:t>
            </a:r>
            <a:r>
              <a:rPr lang="cs-CZ" sz="1600" dirty="0"/>
              <a:t> </a:t>
            </a:r>
            <a:r>
              <a:rPr lang="cs-CZ" sz="1600" dirty="0" err="1"/>
              <a:t>reabsorption</a:t>
            </a:r>
            <a:endParaRPr lang="cs-CZ" sz="1400" b="1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89B7BB80-3ED1-4753-AA7B-C7EF9F18CE0F}"/>
              </a:ext>
            </a:extLst>
          </p:cNvPr>
          <p:cNvSpPr txBox="1">
            <a:spLocks/>
          </p:cNvSpPr>
          <p:nvPr/>
        </p:nvSpPr>
        <p:spPr>
          <a:xfrm>
            <a:off x="1097280" y="3717208"/>
            <a:ext cx="4485373" cy="3651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Renin </a:t>
            </a:r>
            <a:r>
              <a:rPr lang="cs-CZ" sz="1600" dirty="0" err="1" smtClean="0"/>
              <a:t>production</a:t>
            </a:r>
            <a:r>
              <a:rPr lang="cs-CZ" sz="1600" dirty="0" smtClean="0"/>
              <a:t> by </a:t>
            </a:r>
            <a:r>
              <a:rPr lang="cs-CZ" sz="1600" dirty="0" err="1" smtClean="0"/>
              <a:t>juxtaglomerulac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dirty="0" err="1"/>
              <a:t>regulation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blood</a:t>
            </a:r>
            <a:r>
              <a:rPr lang="cs-CZ" sz="1600" dirty="0"/>
              <a:t> </a:t>
            </a:r>
            <a:r>
              <a:rPr lang="cs-CZ" sz="1600" dirty="0" err="1" smtClean="0"/>
              <a:t>pressure</a:t>
            </a:r>
            <a:endParaRPr lang="cs-CZ" sz="1400" b="1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14D71C92-07D5-45F3-AEBB-2F31E7C2DEEC}"/>
              </a:ext>
            </a:extLst>
          </p:cNvPr>
          <p:cNvSpPr txBox="1">
            <a:spLocks/>
          </p:cNvSpPr>
          <p:nvPr/>
        </p:nvSpPr>
        <p:spPr>
          <a:xfrm>
            <a:off x="1097280" y="4327754"/>
            <a:ext cx="4485373" cy="65064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Production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erytropoetin </a:t>
            </a:r>
            <a:r>
              <a:rPr lang="cs-CZ" sz="1600" dirty="0" smtClean="0"/>
              <a:t>by </a:t>
            </a:r>
            <a:r>
              <a:rPr lang="cs-CZ" sz="1600" dirty="0" err="1" smtClean="0"/>
              <a:t>kidney</a:t>
            </a:r>
            <a:r>
              <a:rPr lang="cs-CZ" sz="1600" dirty="0" smtClean="0"/>
              <a:t> </a:t>
            </a:r>
            <a:r>
              <a:rPr lang="cs-CZ" sz="1600" dirty="0" err="1" smtClean="0"/>
              <a:t>intersticial</a:t>
            </a:r>
            <a:r>
              <a:rPr lang="cs-CZ" sz="1600" dirty="0" smtClean="0"/>
              <a:t> </a:t>
            </a:r>
            <a:r>
              <a:rPr lang="cs-CZ" sz="1600" dirty="0" err="1" smtClean="0"/>
              <a:t>fibroblasts</a:t>
            </a:r>
            <a:r>
              <a:rPr lang="cs-CZ" sz="1600" dirty="0" smtClean="0"/>
              <a:t> – </a:t>
            </a:r>
            <a:r>
              <a:rPr lang="cs-CZ" sz="1600" dirty="0" err="1"/>
              <a:t>regulation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erytrocytes</a:t>
            </a:r>
            <a:r>
              <a:rPr lang="cs-CZ" sz="1600" dirty="0"/>
              <a:t> </a:t>
            </a:r>
            <a:r>
              <a:rPr lang="cs-CZ" sz="1600" dirty="0" err="1" smtClean="0"/>
              <a:t>number</a:t>
            </a:r>
            <a:endParaRPr lang="cs-CZ" sz="1400" b="1" dirty="0"/>
          </a:p>
        </p:txBody>
      </p:sp>
      <p:pic>
        <p:nvPicPr>
          <p:cNvPr id="13" name="Picture 2" descr="GH_19_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477" y="2739053"/>
            <a:ext cx="3195731" cy="39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51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75398-4F50-4D15-8128-F13BCC765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Developmental</a:t>
            </a:r>
            <a:r>
              <a:rPr lang="cs-CZ" dirty="0"/>
              <a:t> </a:t>
            </a:r>
            <a:r>
              <a:rPr lang="cs-CZ" dirty="0" err="1"/>
              <a:t>defects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cloaca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1AB4D71-D099-4EBD-87BA-6DD94EE0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20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7337ACFB-53D7-4787-B6A3-BADA640CDBE4}"/>
              </a:ext>
            </a:extLst>
          </p:cNvPr>
          <p:cNvSpPr txBox="1">
            <a:spLocks/>
          </p:cNvSpPr>
          <p:nvPr/>
        </p:nvSpPr>
        <p:spPr>
          <a:xfrm>
            <a:off x="1097280" y="1926758"/>
            <a:ext cx="4485373" cy="170244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Persistent</a:t>
            </a:r>
            <a:r>
              <a:rPr lang="cs-CZ" sz="1600" b="1" dirty="0"/>
              <a:t> </a:t>
            </a:r>
            <a:r>
              <a:rPr lang="cs-CZ" sz="1600" b="1" dirty="0" err="1"/>
              <a:t>cloaca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Cloaca</a:t>
            </a:r>
            <a:r>
              <a:rPr lang="cs-CZ" sz="1400" dirty="0"/>
              <a:t> </a:t>
            </a:r>
            <a:r>
              <a:rPr lang="cs-CZ" sz="1400" dirty="0" err="1"/>
              <a:t>is</a:t>
            </a:r>
            <a:r>
              <a:rPr lang="cs-CZ" sz="1400" dirty="0"/>
              <a:t> not </a:t>
            </a:r>
            <a:r>
              <a:rPr lang="cs-CZ" sz="1400" dirty="0" err="1"/>
              <a:t>divided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rectum</a:t>
            </a:r>
            <a:r>
              <a:rPr lang="cs-CZ" sz="1400" dirty="0"/>
              <a:t>, vagina and </a:t>
            </a:r>
            <a:r>
              <a:rPr lang="cs-CZ" sz="1400" dirty="0" err="1"/>
              <a:t>urethra</a:t>
            </a:r>
            <a:r>
              <a:rPr lang="cs-CZ" sz="1400" dirty="0"/>
              <a:t> </a:t>
            </a:r>
            <a:r>
              <a:rPr lang="cs-CZ" sz="1400" dirty="0" err="1"/>
              <a:t>connected</a:t>
            </a:r>
            <a:r>
              <a:rPr lang="cs-CZ" sz="1400" dirty="0"/>
              <a:t> </a:t>
            </a:r>
            <a:r>
              <a:rPr lang="cs-CZ" sz="1400" dirty="0" err="1"/>
              <a:t>into</a:t>
            </a:r>
            <a:r>
              <a:rPr lang="cs-CZ" sz="1400" dirty="0"/>
              <a:t> </a:t>
            </a:r>
            <a:r>
              <a:rPr lang="cs-CZ" sz="1400" dirty="0" err="1"/>
              <a:t>one</a:t>
            </a:r>
            <a:r>
              <a:rPr lang="cs-CZ" sz="1400" dirty="0"/>
              <a:t> </a:t>
            </a:r>
            <a:r>
              <a:rPr lang="cs-CZ" sz="1400" dirty="0" err="1"/>
              <a:t>canal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Mostly</a:t>
            </a:r>
            <a:r>
              <a:rPr lang="cs-CZ" sz="1400" dirty="0"/>
              <a:t> in place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developing</a:t>
            </a:r>
            <a:r>
              <a:rPr lang="cs-CZ" sz="1400" dirty="0"/>
              <a:t> </a:t>
            </a:r>
            <a:r>
              <a:rPr lang="cs-CZ" sz="1400" dirty="0" err="1" smtClean="0"/>
              <a:t>urethra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surgery</a:t>
            </a:r>
            <a:endParaRPr lang="cs-CZ" sz="1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3465FC6-7EE9-4D8A-A6A1-3ED391AB3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98" y="2017703"/>
            <a:ext cx="3834552" cy="3834552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0EA48FA-8F7C-4C7D-BAC3-258394AAAA7D}"/>
              </a:ext>
            </a:extLst>
          </p:cNvPr>
          <p:cNvSpPr txBox="1"/>
          <p:nvPr/>
        </p:nvSpPr>
        <p:spPr>
          <a:xfrm>
            <a:off x="6297672" y="6005640"/>
            <a:ext cx="48228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/>
              <a:t>Boston </a:t>
            </a:r>
            <a:r>
              <a:rPr lang="cs-CZ" sz="1050" dirty="0" err="1"/>
              <a:t>Children</a:t>
            </a:r>
            <a:r>
              <a:rPr lang="en-US" sz="1050" dirty="0"/>
              <a:t>`</a:t>
            </a:r>
            <a:r>
              <a:rPr lang="cs-CZ" sz="1050" dirty="0"/>
              <a:t>s </a:t>
            </a:r>
            <a:r>
              <a:rPr lang="cs-CZ" sz="1050" dirty="0" err="1"/>
              <a:t>Hospital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2973336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Urogenital</a:t>
            </a:r>
            <a:r>
              <a:rPr lang="cs-CZ" dirty="0"/>
              <a:t> sinus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21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7337ACFB-53D7-4787-B6A3-BADA640CDBE4}"/>
              </a:ext>
            </a:extLst>
          </p:cNvPr>
          <p:cNvSpPr txBox="1">
            <a:spLocks/>
          </p:cNvSpPr>
          <p:nvPr/>
        </p:nvSpPr>
        <p:spPr>
          <a:xfrm>
            <a:off x="1097280" y="1926758"/>
            <a:ext cx="4822804" cy="3651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Ventral</a:t>
            </a:r>
            <a:r>
              <a:rPr lang="cs-CZ" sz="1600" dirty="0"/>
              <a:t> part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cloaca</a:t>
            </a:r>
            <a:r>
              <a:rPr lang="cs-CZ" sz="1600" dirty="0"/>
              <a:t> – </a:t>
            </a:r>
            <a:r>
              <a:rPr lang="cs-CZ" sz="1600" b="1" dirty="0" err="1">
                <a:solidFill>
                  <a:srgbClr val="0070C0"/>
                </a:solidFill>
              </a:rPr>
              <a:t>urogenital</a:t>
            </a:r>
            <a:r>
              <a:rPr lang="cs-CZ" sz="1600" b="1" dirty="0">
                <a:solidFill>
                  <a:srgbClr val="0070C0"/>
                </a:solidFill>
              </a:rPr>
              <a:t> sinus</a:t>
            </a:r>
            <a:r>
              <a:rPr lang="cs-CZ" sz="1600" dirty="0"/>
              <a:t> – </a:t>
            </a:r>
            <a:r>
              <a:rPr lang="cs-CZ" sz="1600" dirty="0" err="1"/>
              <a:t>divided</a:t>
            </a:r>
            <a:r>
              <a:rPr lang="cs-CZ" sz="1600" dirty="0"/>
              <a:t> </a:t>
            </a:r>
            <a:r>
              <a:rPr lang="cs-CZ" sz="1600" dirty="0" err="1"/>
              <a:t>into</a:t>
            </a:r>
            <a:r>
              <a:rPr lang="cs-CZ" sz="1600" dirty="0"/>
              <a:t>: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7337ACFB-53D7-4787-B6A3-BADA640CDBE4}"/>
              </a:ext>
            </a:extLst>
          </p:cNvPr>
          <p:cNvSpPr txBox="1">
            <a:spLocks/>
          </p:cNvSpPr>
          <p:nvPr/>
        </p:nvSpPr>
        <p:spPr>
          <a:xfrm>
            <a:off x="1097279" y="2674110"/>
            <a:ext cx="4485373" cy="60905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vesicular</a:t>
            </a:r>
            <a:r>
              <a:rPr lang="cs-CZ" sz="1600" dirty="0"/>
              <a:t> segment – </a:t>
            </a:r>
            <a:r>
              <a:rPr lang="cs-CZ" sz="1600" dirty="0" err="1"/>
              <a:t>cranial</a:t>
            </a:r>
            <a:r>
              <a:rPr lang="cs-CZ" sz="1600" dirty="0"/>
              <a:t> part, development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urinary</a:t>
            </a:r>
            <a:r>
              <a:rPr lang="cs-CZ" sz="1600" dirty="0"/>
              <a:t> </a:t>
            </a:r>
            <a:r>
              <a:rPr lang="cs-CZ" sz="1600" dirty="0" err="1"/>
              <a:t>bladder</a:t>
            </a:r>
            <a:endParaRPr lang="cs-CZ" sz="1600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7337ACFB-53D7-4787-B6A3-BADA640CDBE4}"/>
              </a:ext>
            </a:extLst>
          </p:cNvPr>
          <p:cNvSpPr txBox="1">
            <a:spLocks/>
          </p:cNvSpPr>
          <p:nvPr/>
        </p:nvSpPr>
        <p:spPr>
          <a:xfrm>
            <a:off x="1097279" y="3525359"/>
            <a:ext cx="4485373" cy="8504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pelvic</a:t>
            </a:r>
            <a:r>
              <a:rPr lang="cs-CZ" sz="1600" dirty="0"/>
              <a:t> segment – </a:t>
            </a:r>
            <a:r>
              <a:rPr lang="cs-CZ" sz="1600" dirty="0" err="1"/>
              <a:t>middle</a:t>
            </a:r>
            <a:r>
              <a:rPr lang="cs-CZ" sz="1600" dirty="0"/>
              <a:t> </a:t>
            </a:r>
            <a:r>
              <a:rPr lang="cs-CZ" sz="1600" dirty="0" err="1"/>
              <a:t>narrower</a:t>
            </a:r>
            <a:r>
              <a:rPr lang="cs-CZ" sz="1600" dirty="0"/>
              <a:t> part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males</a:t>
            </a:r>
            <a:r>
              <a:rPr lang="cs-CZ" sz="1400" dirty="0"/>
              <a:t> – </a:t>
            </a:r>
            <a:r>
              <a:rPr lang="cs-CZ" sz="1400" dirty="0" err="1"/>
              <a:t>main</a:t>
            </a:r>
            <a:r>
              <a:rPr lang="cs-CZ" sz="1400" dirty="0"/>
              <a:t> part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urethra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females</a:t>
            </a:r>
            <a:r>
              <a:rPr lang="cs-CZ" sz="1400" dirty="0"/>
              <a:t> – </a:t>
            </a:r>
            <a:r>
              <a:rPr lang="cs-CZ" sz="1400" dirty="0" err="1"/>
              <a:t>whole</a:t>
            </a:r>
            <a:r>
              <a:rPr lang="cs-CZ" sz="1400" dirty="0"/>
              <a:t> </a:t>
            </a:r>
            <a:r>
              <a:rPr lang="cs-CZ" sz="1400" dirty="0" err="1" smtClean="0"/>
              <a:t>urethra</a:t>
            </a:r>
            <a:endParaRPr lang="cs-CZ" sz="1400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7337ACFB-53D7-4787-B6A3-BADA640CDBE4}"/>
              </a:ext>
            </a:extLst>
          </p:cNvPr>
          <p:cNvSpPr txBox="1">
            <a:spLocks/>
          </p:cNvSpPr>
          <p:nvPr/>
        </p:nvSpPr>
        <p:spPr>
          <a:xfrm>
            <a:off x="1097280" y="4681574"/>
            <a:ext cx="4485373" cy="8504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phallic</a:t>
            </a:r>
            <a:r>
              <a:rPr lang="cs-CZ" sz="1600" dirty="0" smtClean="0"/>
              <a:t> </a:t>
            </a:r>
            <a:r>
              <a:rPr lang="cs-CZ" sz="1600" dirty="0"/>
              <a:t>segment – </a:t>
            </a:r>
            <a:r>
              <a:rPr lang="cs-CZ" sz="1600" dirty="0" err="1"/>
              <a:t>caudal</a:t>
            </a:r>
            <a:r>
              <a:rPr lang="cs-CZ" sz="1600" dirty="0"/>
              <a:t> </a:t>
            </a:r>
            <a:r>
              <a:rPr lang="cs-CZ" sz="1600" dirty="0" err="1"/>
              <a:t>wider</a:t>
            </a:r>
            <a:r>
              <a:rPr lang="cs-CZ" sz="1600" dirty="0"/>
              <a:t> part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males</a:t>
            </a:r>
            <a:r>
              <a:rPr lang="cs-CZ" sz="1400" dirty="0"/>
              <a:t> – part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 smtClean="0"/>
              <a:t>urethra</a:t>
            </a:r>
            <a:r>
              <a:rPr lang="cs-CZ" sz="1400" dirty="0" smtClean="0"/>
              <a:t> </a:t>
            </a:r>
            <a:r>
              <a:rPr lang="cs-CZ" sz="1400" dirty="0"/>
              <a:t>in penis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females</a:t>
            </a:r>
            <a:r>
              <a:rPr lang="cs-CZ" sz="1400" dirty="0" smtClean="0"/>
              <a:t> </a:t>
            </a:r>
            <a:r>
              <a:rPr lang="cs-CZ" sz="1400" dirty="0"/>
              <a:t>– </a:t>
            </a:r>
            <a:r>
              <a:rPr lang="cs-CZ" sz="1400" dirty="0" err="1"/>
              <a:t>vaginal</a:t>
            </a:r>
            <a:r>
              <a:rPr lang="cs-CZ" sz="1400" dirty="0"/>
              <a:t> </a:t>
            </a:r>
            <a:r>
              <a:rPr lang="cs-CZ" sz="1400" dirty="0" err="1"/>
              <a:t>vestible</a:t>
            </a:r>
            <a:endParaRPr lang="cs-CZ" sz="1400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C3C75674-F035-48F5-A92A-FF93D229FBAF}"/>
              </a:ext>
            </a:extLst>
          </p:cNvPr>
          <p:cNvGrpSpPr/>
          <p:nvPr/>
        </p:nvGrpSpPr>
        <p:grpSpPr>
          <a:xfrm>
            <a:off x="6084949" y="2447242"/>
            <a:ext cx="658812" cy="3006707"/>
            <a:chOff x="5800872" y="2447994"/>
            <a:chExt cx="658812" cy="3006707"/>
          </a:xfrm>
        </p:grpSpPr>
        <p:sp>
          <p:nvSpPr>
            <p:cNvPr id="12" name="Obousměrná svislá šipka 23">
              <a:extLst>
                <a:ext uri="{FF2B5EF4-FFF2-40B4-BE49-F238E27FC236}">
                  <a16:creationId xmlns:a16="http://schemas.microsoft.com/office/drawing/2014/main" id="{72FA0550-9B26-44CB-9A90-8D158FC579FB}"/>
                </a:ext>
              </a:extLst>
            </p:cNvPr>
            <p:cNvSpPr/>
            <p:nvPr/>
          </p:nvSpPr>
          <p:spPr>
            <a:xfrm>
              <a:off x="6054090" y="2782976"/>
              <a:ext cx="144780" cy="2315835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6D9FA2D0-A573-4D95-BBD4-46BD73C0EE1A}"/>
                </a:ext>
              </a:extLst>
            </p:cNvPr>
            <p:cNvSpPr txBox="1"/>
            <p:nvPr/>
          </p:nvSpPr>
          <p:spPr>
            <a:xfrm>
              <a:off x="5800872" y="2447994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cranial</a:t>
              </a:r>
              <a:endParaRPr lang="en-US" sz="1000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6C990FA0-A6CB-4624-8669-7787605E2533}"/>
                </a:ext>
              </a:extLst>
            </p:cNvPr>
            <p:cNvSpPr txBox="1"/>
            <p:nvPr/>
          </p:nvSpPr>
          <p:spPr>
            <a:xfrm>
              <a:off x="5800872" y="5208480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caudal</a:t>
              </a:r>
              <a:endParaRPr lang="en-US" sz="1000" dirty="0"/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17F747E1-C06D-460B-8E79-6EF2D07D8ECA}"/>
              </a:ext>
            </a:extLst>
          </p:cNvPr>
          <p:cNvGrpSpPr/>
          <p:nvPr/>
        </p:nvGrpSpPr>
        <p:grpSpPr>
          <a:xfrm>
            <a:off x="7406941" y="1962538"/>
            <a:ext cx="3363827" cy="3570582"/>
            <a:chOff x="7406941" y="1962538"/>
            <a:chExt cx="3363827" cy="3570582"/>
          </a:xfrm>
        </p:grpSpPr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58817CC5-EC91-4A87-92B3-C5A0A8BA4A9C}"/>
                </a:ext>
              </a:extLst>
            </p:cNvPr>
            <p:cNvGrpSpPr/>
            <p:nvPr/>
          </p:nvGrpSpPr>
          <p:grpSpPr>
            <a:xfrm>
              <a:off x="7406941" y="1962538"/>
              <a:ext cx="3363827" cy="3570582"/>
              <a:chOff x="7406941" y="1962538"/>
              <a:chExt cx="3363827" cy="3570582"/>
            </a:xfrm>
          </p:grpSpPr>
          <p:grpSp>
            <p:nvGrpSpPr>
              <p:cNvPr id="21" name="Skupina 20"/>
              <p:cNvGrpSpPr/>
              <p:nvPr/>
            </p:nvGrpSpPr>
            <p:grpSpPr>
              <a:xfrm>
                <a:off x="7406941" y="1962538"/>
                <a:ext cx="3363827" cy="3570582"/>
                <a:chOff x="7406941" y="1962538"/>
                <a:chExt cx="3363827" cy="3570582"/>
              </a:xfrm>
            </p:grpSpPr>
            <p:pic>
              <p:nvPicPr>
                <p:cNvPr id="10" name="Obrázek 9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425" t="25022" r="23390" b="34951"/>
                <a:stretch/>
              </p:blipFill>
              <p:spPr>
                <a:xfrm>
                  <a:off x="7406941" y="1962538"/>
                  <a:ext cx="2518844" cy="3569511"/>
                </a:xfrm>
                <a:prstGeom prst="rect">
                  <a:avLst/>
                </a:prstGeom>
              </p:spPr>
            </p:pic>
            <p:sp>
              <p:nvSpPr>
                <p:cNvPr id="15" name="TextovéPole 14">
                  <a:extLst>
                    <a:ext uri="{FF2B5EF4-FFF2-40B4-BE49-F238E27FC236}">
                      <a16:creationId xmlns:a16="http://schemas.microsoft.com/office/drawing/2014/main" id="{FC85D02E-65F7-4EB1-9E96-C596CAC92F0C}"/>
                    </a:ext>
                  </a:extLst>
                </p:cNvPr>
                <p:cNvSpPr txBox="1"/>
                <p:nvPr/>
              </p:nvSpPr>
              <p:spPr>
                <a:xfrm>
                  <a:off x="9975273" y="2754066"/>
                  <a:ext cx="795495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900" dirty="0" err="1"/>
                    <a:t>vesicular</a:t>
                  </a:r>
                  <a:endParaRPr lang="en-US" sz="1000" dirty="0"/>
                </a:p>
              </p:txBody>
            </p:sp>
            <p:sp>
              <p:nvSpPr>
                <p:cNvPr id="16" name="TextovéPole 15">
                  <a:extLst>
                    <a:ext uri="{FF2B5EF4-FFF2-40B4-BE49-F238E27FC236}">
                      <a16:creationId xmlns:a16="http://schemas.microsoft.com/office/drawing/2014/main" id="{FC85D02E-65F7-4EB1-9E96-C596CAC92F0C}"/>
                    </a:ext>
                  </a:extLst>
                </p:cNvPr>
                <p:cNvSpPr txBox="1"/>
                <p:nvPr/>
              </p:nvSpPr>
              <p:spPr>
                <a:xfrm>
                  <a:off x="9845342" y="3911052"/>
                  <a:ext cx="711128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900" dirty="0" err="1"/>
                    <a:t>pelvic</a:t>
                  </a:r>
                  <a:endParaRPr lang="en-US" sz="1000" dirty="0"/>
                </a:p>
              </p:txBody>
            </p:sp>
            <p:sp>
              <p:nvSpPr>
                <p:cNvPr id="17" name="TextovéPole 16">
                  <a:extLst>
                    <a:ext uri="{FF2B5EF4-FFF2-40B4-BE49-F238E27FC236}">
                      <a16:creationId xmlns:a16="http://schemas.microsoft.com/office/drawing/2014/main" id="{FC85D02E-65F7-4EB1-9E96-C596CAC92F0C}"/>
                    </a:ext>
                  </a:extLst>
                </p:cNvPr>
                <p:cNvSpPr txBox="1"/>
                <p:nvPr/>
              </p:nvSpPr>
              <p:spPr>
                <a:xfrm>
                  <a:off x="9661893" y="4423909"/>
                  <a:ext cx="711128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900" dirty="0" err="1" smtClean="0"/>
                    <a:t>phallic</a:t>
                  </a:r>
                  <a:endParaRPr lang="en-US" sz="1000" dirty="0"/>
                </a:p>
              </p:txBody>
            </p:sp>
            <p:sp>
              <p:nvSpPr>
                <p:cNvPr id="18" name="TextovéPole 17">
                  <a:extLst>
                    <a:ext uri="{FF2B5EF4-FFF2-40B4-BE49-F238E27FC236}">
                      <a16:creationId xmlns:a16="http://schemas.microsoft.com/office/drawing/2014/main" id="{FC85D02E-65F7-4EB1-9E96-C596CAC92F0C}"/>
                    </a:ext>
                  </a:extLst>
                </p:cNvPr>
                <p:cNvSpPr txBox="1"/>
                <p:nvPr/>
              </p:nvSpPr>
              <p:spPr>
                <a:xfrm>
                  <a:off x="9189329" y="5100006"/>
                  <a:ext cx="711128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900" dirty="0" err="1"/>
                    <a:t>rectum</a:t>
                  </a:r>
                  <a:endParaRPr lang="en-US" sz="1000" dirty="0"/>
                </a:p>
              </p:txBody>
            </p:sp>
            <p:sp>
              <p:nvSpPr>
                <p:cNvPr id="20" name="Obdélník 19"/>
                <p:cNvSpPr/>
                <p:nvPr/>
              </p:nvSpPr>
              <p:spPr>
                <a:xfrm>
                  <a:off x="7594600" y="5154164"/>
                  <a:ext cx="1334664" cy="3789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19" name="Přímá spojnice 18">
                <a:extLst>
                  <a:ext uri="{FF2B5EF4-FFF2-40B4-BE49-F238E27FC236}">
                    <a16:creationId xmlns:a16="http://schemas.microsoft.com/office/drawing/2014/main" id="{950D6FDE-6878-4667-AC76-9F024A8D17AE}"/>
                  </a:ext>
                </a:extLst>
              </p:cNvPr>
              <p:cNvCxnSpPr>
                <a:endCxn id="15" idx="1"/>
              </p:cNvCxnSpPr>
              <p:nvPr/>
            </p:nvCxnSpPr>
            <p:spPr>
              <a:xfrm flipV="1">
                <a:off x="8570370" y="2869482"/>
                <a:ext cx="1404903" cy="11541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Přímá spojnice 22">
                <a:extLst>
                  <a:ext uri="{FF2B5EF4-FFF2-40B4-BE49-F238E27FC236}">
                    <a16:creationId xmlns:a16="http://schemas.microsoft.com/office/drawing/2014/main" id="{668AF125-279A-4A3F-9AC8-874CB20047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19582" y="3488226"/>
                <a:ext cx="1336353" cy="5542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Přímá spojnice 24">
                <a:extLst>
                  <a:ext uri="{FF2B5EF4-FFF2-40B4-BE49-F238E27FC236}">
                    <a16:creationId xmlns:a16="http://schemas.microsoft.com/office/drawing/2014/main" id="{62E23685-04D6-4D0F-9A0E-F10BFCDF04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2049" y="3537484"/>
                <a:ext cx="1813886" cy="8864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Přímá spojnice 26">
                <a:extLst>
                  <a:ext uri="{FF2B5EF4-FFF2-40B4-BE49-F238E27FC236}">
                    <a16:creationId xmlns:a16="http://schemas.microsoft.com/office/drawing/2014/main" id="{02DC6A8A-3FED-4CB3-887D-6D1F132477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70369" y="3993528"/>
                <a:ext cx="677709" cy="111328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Volný tvar 21"/>
            <p:cNvSpPr/>
            <p:nvPr/>
          </p:nvSpPr>
          <p:spPr>
            <a:xfrm>
              <a:off x="7941733" y="2540000"/>
              <a:ext cx="787400" cy="1151467"/>
            </a:xfrm>
            <a:custGeom>
              <a:avLst/>
              <a:gdLst>
                <a:gd name="connsiteX0" fmla="*/ 355600 w 787400"/>
                <a:gd name="connsiteY0" fmla="*/ 127000 h 1151467"/>
                <a:gd name="connsiteX1" fmla="*/ 423334 w 787400"/>
                <a:gd name="connsiteY1" fmla="*/ 262467 h 1151467"/>
                <a:gd name="connsiteX2" fmla="*/ 482600 w 787400"/>
                <a:gd name="connsiteY2" fmla="*/ 406400 h 1151467"/>
                <a:gd name="connsiteX3" fmla="*/ 516467 w 787400"/>
                <a:gd name="connsiteY3" fmla="*/ 550333 h 1151467"/>
                <a:gd name="connsiteX4" fmla="*/ 516467 w 787400"/>
                <a:gd name="connsiteY4" fmla="*/ 668867 h 1151467"/>
                <a:gd name="connsiteX5" fmla="*/ 448734 w 787400"/>
                <a:gd name="connsiteY5" fmla="*/ 778933 h 1151467"/>
                <a:gd name="connsiteX6" fmla="*/ 338667 w 787400"/>
                <a:gd name="connsiteY6" fmla="*/ 863600 h 1151467"/>
                <a:gd name="connsiteX7" fmla="*/ 203200 w 787400"/>
                <a:gd name="connsiteY7" fmla="*/ 897467 h 1151467"/>
                <a:gd name="connsiteX8" fmla="*/ 84667 w 787400"/>
                <a:gd name="connsiteY8" fmla="*/ 897467 h 1151467"/>
                <a:gd name="connsiteX9" fmla="*/ 8467 w 787400"/>
                <a:gd name="connsiteY9" fmla="*/ 973667 h 1151467"/>
                <a:gd name="connsiteX10" fmla="*/ 0 w 787400"/>
                <a:gd name="connsiteY10" fmla="*/ 1049867 h 1151467"/>
                <a:gd name="connsiteX11" fmla="*/ 50800 w 787400"/>
                <a:gd name="connsiteY11" fmla="*/ 1143000 h 1151467"/>
                <a:gd name="connsiteX12" fmla="*/ 50800 w 787400"/>
                <a:gd name="connsiteY12" fmla="*/ 1143000 h 1151467"/>
                <a:gd name="connsiteX13" fmla="*/ 203200 w 787400"/>
                <a:gd name="connsiteY13" fmla="*/ 1151467 h 1151467"/>
                <a:gd name="connsiteX14" fmla="*/ 279400 w 787400"/>
                <a:gd name="connsiteY14" fmla="*/ 1109133 h 1151467"/>
                <a:gd name="connsiteX15" fmla="*/ 372534 w 787400"/>
                <a:gd name="connsiteY15" fmla="*/ 1083733 h 1151467"/>
                <a:gd name="connsiteX16" fmla="*/ 474134 w 787400"/>
                <a:gd name="connsiteY16" fmla="*/ 1092200 h 1151467"/>
                <a:gd name="connsiteX17" fmla="*/ 584200 w 787400"/>
                <a:gd name="connsiteY17" fmla="*/ 1083733 h 1151467"/>
                <a:gd name="connsiteX18" fmla="*/ 651934 w 787400"/>
                <a:gd name="connsiteY18" fmla="*/ 1016000 h 1151467"/>
                <a:gd name="connsiteX19" fmla="*/ 694267 w 787400"/>
                <a:gd name="connsiteY19" fmla="*/ 931333 h 1151467"/>
                <a:gd name="connsiteX20" fmla="*/ 745067 w 787400"/>
                <a:gd name="connsiteY20" fmla="*/ 821267 h 1151467"/>
                <a:gd name="connsiteX21" fmla="*/ 787400 w 787400"/>
                <a:gd name="connsiteY21" fmla="*/ 668867 h 1151467"/>
                <a:gd name="connsiteX22" fmla="*/ 787400 w 787400"/>
                <a:gd name="connsiteY22" fmla="*/ 541867 h 1151467"/>
                <a:gd name="connsiteX23" fmla="*/ 762000 w 787400"/>
                <a:gd name="connsiteY23" fmla="*/ 364067 h 1151467"/>
                <a:gd name="connsiteX24" fmla="*/ 702734 w 787400"/>
                <a:gd name="connsiteY24" fmla="*/ 211667 h 1151467"/>
                <a:gd name="connsiteX25" fmla="*/ 626534 w 787400"/>
                <a:gd name="connsiteY25" fmla="*/ 84667 h 1151467"/>
                <a:gd name="connsiteX26" fmla="*/ 558800 w 787400"/>
                <a:gd name="connsiteY26" fmla="*/ 33867 h 1151467"/>
                <a:gd name="connsiteX27" fmla="*/ 491067 w 787400"/>
                <a:gd name="connsiteY27" fmla="*/ 0 h 1151467"/>
                <a:gd name="connsiteX28" fmla="*/ 355600 w 787400"/>
                <a:gd name="connsiteY28" fmla="*/ 127000 h 115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87400" h="1151467">
                  <a:moveTo>
                    <a:pt x="355600" y="127000"/>
                  </a:moveTo>
                  <a:lnTo>
                    <a:pt x="423334" y="262467"/>
                  </a:lnTo>
                  <a:lnTo>
                    <a:pt x="482600" y="406400"/>
                  </a:lnTo>
                  <a:lnTo>
                    <a:pt x="516467" y="550333"/>
                  </a:lnTo>
                  <a:lnTo>
                    <a:pt x="516467" y="668867"/>
                  </a:lnTo>
                  <a:lnTo>
                    <a:pt x="448734" y="778933"/>
                  </a:lnTo>
                  <a:lnTo>
                    <a:pt x="338667" y="863600"/>
                  </a:lnTo>
                  <a:lnTo>
                    <a:pt x="203200" y="897467"/>
                  </a:lnTo>
                  <a:lnTo>
                    <a:pt x="84667" y="897467"/>
                  </a:lnTo>
                  <a:lnTo>
                    <a:pt x="8467" y="973667"/>
                  </a:lnTo>
                  <a:lnTo>
                    <a:pt x="0" y="1049867"/>
                  </a:lnTo>
                  <a:lnTo>
                    <a:pt x="50800" y="1143000"/>
                  </a:lnTo>
                  <a:lnTo>
                    <a:pt x="50800" y="1143000"/>
                  </a:lnTo>
                  <a:lnTo>
                    <a:pt x="203200" y="1151467"/>
                  </a:lnTo>
                  <a:lnTo>
                    <a:pt x="279400" y="1109133"/>
                  </a:lnTo>
                  <a:lnTo>
                    <a:pt x="372534" y="1083733"/>
                  </a:lnTo>
                  <a:lnTo>
                    <a:pt x="474134" y="1092200"/>
                  </a:lnTo>
                  <a:lnTo>
                    <a:pt x="584200" y="1083733"/>
                  </a:lnTo>
                  <a:lnTo>
                    <a:pt x="651934" y="1016000"/>
                  </a:lnTo>
                  <a:lnTo>
                    <a:pt x="694267" y="931333"/>
                  </a:lnTo>
                  <a:lnTo>
                    <a:pt x="745067" y="821267"/>
                  </a:lnTo>
                  <a:lnTo>
                    <a:pt x="787400" y="668867"/>
                  </a:lnTo>
                  <a:lnTo>
                    <a:pt x="787400" y="541867"/>
                  </a:lnTo>
                  <a:lnTo>
                    <a:pt x="762000" y="364067"/>
                  </a:lnTo>
                  <a:lnTo>
                    <a:pt x="702734" y="211667"/>
                  </a:lnTo>
                  <a:lnTo>
                    <a:pt x="626534" y="84667"/>
                  </a:lnTo>
                  <a:lnTo>
                    <a:pt x="558800" y="33867"/>
                  </a:lnTo>
                  <a:lnTo>
                    <a:pt x="491067" y="0"/>
                  </a:lnTo>
                  <a:lnTo>
                    <a:pt x="355600" y="127000"/>
                  </a:lnTo>
                  <a:close/>
                </a:path>
              </a:pathLst>
            </a:custGeom>
            <a:noFill/>
            <a:ln w="28575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363436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2954D8-B3DD-47B0-8AF6-AEC9E59DD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Development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ureters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7E070E2-E544-4A17-8B54-3198CFE82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22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43E6C5C6-DA39-4A76-A70D-8E84C9257D61}"/>
              </a:ext>
            </a:extLst>
          </p:cNvPr>
          <p:cNvSpPr txBox="1">
            <a:spLocks/>
          </p:cNvSpPr>
          <p:nvPr/>
        </p:nvSpPr>
        <p:spPr>
          <a:xfrm>
            <a:off x="1097277" y="2491218"/>
            <a:ext cx="4485373" cy="77668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ureters</a:t>
            </a:r>
            <a:r>
              <a:rPr lang="cs-CZ" sz="1600" dirty="0"/>
              <a:t> </a:t>
            </a:r>
            <a:r>
              <a:rPr lang="cs-CZ" sz="1600" dirty="0" err="1"/>
              <a:t>form</a:t>
            </a:r>
            <a:r>
              <a:rPr lang="cs-CZ" sz="1600" dirty="0"/>
              <a:t> by </a:t>
            </a:r>
            <a:r>
              <a:rPr lang="cs-CZ" sz="1600" b="1" dirty="0" err="1"/>
              <a:t>invagination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wall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 smtClean="0"/>
              <a:t>Wolffian</a:t>
            </a:r>
            <a:r>
              <a:rPr lang="cs-CZ" sz="1600" dirty="0" smtClean="0"/>
              <a:t> </a:t>
            </a:r>
            <a:r>
              <a:rPr lang="cs-CZ" sz="1600" dirty="0" err="1"/>
              <a:t>duct</a:t>
            </a:r>
            <a:r>
              <a:rPr lang="cs-CZ" sz="1600" dirty="0"/>
              <a:t> (</a:t>
            </a:r>
            <a:r>
              <a:rPr lang="cs-CZ" sz="1600" dirty="0" err="1"/>
              <a:t>ureteral</a:t>
            </a:r>
            <a:r>
              <a:rPr lang="cs-CZ" sz="1600" dirty="0"/>
              <a:t> bud) </a:t>
            </a:r>
            <a:r>
              <a:rPr lang="cs-CZ" sz="1600" b="1" dirty="0" err="1"/>
              <a:t>towards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nephrogenic</a:t>
            </a:r>
            <a:r>
              <a:rPr lang="cs-CZ" sz="1600" dirty="0"/>
              <a:t> mesenchyme (</a:t>
            </a:r>
            <a:r>
              <a:rPr lang="cs-CZ" sz="1600" dirty="0" err="1"/>
              <a:t>kidney</a:t>
            </a:r>
            <a:r>
              <a:rPr lang="cs-CZ" sz="1600" dirty="0"/>
              <a:t> development)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F50633A-5F6C-460A-991A-15961ED12C8A}"/>
              </a:ext>
            </a:extLst>
          </p:cNvPr>
          <p:cNvSpPr txBox="1">
            <a:spLocks/>
          </p:cNvSpPr>
          <p:nvPr/>
        </p:nvSpPr>
        <p:spPr>
          <a:xfrm>
            <a:off x="1097277" y="3369469"/>
            <a:ext cx="4485373" cy="57317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Wolffian</a:t>
            </a:r>
            <a:r>
              <a:rPr lang="cs-CZ" sz="1600" dirty="0" smtClean="0"/>
              <a:t> </a:t>
            </a:r>
            <a:r>
              <a:rPr lang="cs-CZ" sz="1600" dirty="0" err="1"/>
              <a:t>duct</a:t>
            </a:r>
            <a:r>
              <a:rPr lang="cs-CZ" sz="1600" dirty="0"/>
              <a:t> </a:t>
            </a:r>
            <a:r>
              <a:rPr lang="cs-CZ" sz="1600" dirty="0" smtClean="0"/>
              <a:t>and </a:t>
            </a:r>
            <a:r>
              <a:rPr lang="cs-CZ" sz="1600" dirty="0" err="1" smtClean="0"/>
              <a:t>developing</a:t>
            </a:r>
            <a:r>
              <a:rPr lang="cs-CZ" sz="1600" dirty="0" smtClean="0"/>
              <a:t> </a:t>
            </a:r>
            <a:r>
              <a:rPr lang="cs-CZ" sz="1600" dirty="0"/>
              <a:t>ureter </a:t>
            </a:r>
            <a:r>
              <a:rPr lang="cs-CZ" sz="1600" dirty="0" err="1" smtClean="0"/>
              <a:t>connect</a:t>
            </a:r>
            <a:r>
              <a:rPr lang="cs-CZ" sz="1600" dirty="0" smtClean="0"/>
              <a:t> </a:t>
            </a:r>
            <a:r>
              <a:rPr lang="cs-CZ" sz="1600" dirty="0"/>
              <a:t>to </a:t>
            </a:r>
            <a:r>
              <a:rPr lang="cs-CZ" sz="1600" dirty="0" err="1"/>
              <a:t>developing</a:t>
            </a:r>
            <a:r>
              <a:rPr lang="cs-CZ" sz="1600" dirty="0"/>
              <a:t> </a:t>
            </a:r>
            <a:r>
              <a:rPr lang="cs-CZ" sz="1600" dirty="0" err="1"/>
              <a:t>bladder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cloaca</a:t>
            </a:r>
            <a:endParaRPr lang="cs-CZ" sz="1600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7C5D85BA-1E19-4401-A006-117CEED5A6E9}"/>
              </a:ext>
            </a:extLst>
          </p:cNvPr>
          <p:cNvSpPr txBox="1">
            <a:spLocks/>
          </p:cNvSpPr>
          <p:nvPr/>
        </p:nvSpPr>
        <p:spPr>
          <a:xfrm>
            <a:off x="1097278" y="4029525"/>
            <a:ext cx="4485373" cy="57317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Kidney</a:t>
            </a:r>
            <a:r>
              <a:rPr lang="cs-CZ" sz="1600" dirty="0"/>
              <a:t> </a:t>
            </a:r>
            <a:r>
              <a:rPr lang="cs-CZ" sz="1600" dirty="0" err="1"/>
              <a:t>migrate</a:t>
            </a:r>
            <a:r>
              <a:rPr lang="cs-CZ" sz="1600" dirty="0"/>
              <a:t> </a:t>
            </a:r>
            <a:r>
              <a:rPr lang="cs-CZ" sz="1600" dirty="0" err="1"/>
              <a:t>cranially</a:t>
            </a:r>
            <a:r>
              <a:rPr lang="cs-CZ" sz="1600" dirty="0"/>
              <a:t>, </a:t>
            </a:r>
            <a:r>
              <a:rPr lang="cs-CZ" sz="1600" b="1" dirty="0" err="1"/>
              <a:t>prolongation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developing</a:t>
            </a:r>
            <a:r>
              <a:rPr lang="cs-CZ" sz="1600" dirty="0"/>
              <a:t> </a:t>
            </a:r>
            <a:r>
              <a:rPr lang="cs-CZ" sz="1600" dirty="0" err="1"/>
              <a:t>ureters</a:t>
            </a:r>
            <a:endParaRPr lang="cs-CZ" sz="1600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9AAA2546-986A-4874-B178-1F9B2F0D5E18}"/>
              </a:ext>
            </a:extLst>
          </p:cNvPr>
          <p:cNvSpPr txBox="1">
            <a:spLocks/>
          </p:cNvSpPr>
          <p:nvPr/>
        </p:nvSpPr>
        <p:spPr>
          <a:xfrm>
            <a:off x="1097278" y="5061475"/>
            <a:ext cx="4485373" cy="116383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Ureters</a:t>
            </a:r>
            <a:r>
              <a:rPr lang="cs-CZ" sz="1600" dirty="0"/>
              <a:t> </a:t>
            </a:r>
            <a:r>
              <a:rPr lang="cs-CZ" sz="1600" dirty="0" err="1"/>
              <a:t>connected</a:t>
            </a:r>
            <a:r>
              <a:rPr lang="cs-CZ" sz="1600" dirty="0"/>
              <a:t> to </a:t>
            </a:r>
            <a:r>
              <a:rPr lang="cs-CZ" sz="1600" b="1" dirty="0" err="1"/>
              <a:t>cranial</a:t>
            </a:r>
            <a:r>
              <a:rPr lang="cs-CZ" sz="1600" dirty="0"/>
              <a:t> </a:t>
            </a:r>
            <a:r>
              <a:rPr lang="cs-CZ" sz="1600" dirty="0" err="1"/>
              <a:t>regions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bladder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/>
              <a:t>males</a:t>
            </a:r>
            <a:r>
              <a:rPr lang="cs-CZ" sz="1400" dirty="0"/>
              <a:t> – </a:t>
            </a:r>
            <a:r>
              <a:rPr lang="cs-CZ" sz="1400" dirty="0" err="1" smtClean="0"/>
              <a:t>Wolffian</a:t>
            </a:r>
            <a:r>
              <a:rPr lang="cs-CZ" sz="1400" dirty="0" smtClean="0"/>
              <a:t> </a:t>
            </a:r>
            <a:r>
              <a:rPr lang="cs-CZ" sz="1400" dirty="0" err="1"/>
              <a:t>duct</a:t>
            </a:r>
            <a:r>
              <a:rPr lang="cs-CZ" sz="1400" dirty="0"/>
              <a:t> </a:t>
            </a:r>
            <a:r>
              <a:rPr lang="cs-CZ" sz="1400" dirty="0" err="1"/>
              <a:t>moved</a:t>
            </a:r>
            <a:r>
              <a:rPr lang="cs-CZ" sz="1400" dirty="0"/>
              <a:t> </a:t>
            </a:r>
            <a:r>
              <a:rPr lang="cs-CZ" sz="1400" dirty="0" err="1"/>
              <a:t>caudally</a:t>
            </a:r>
            <a:r>
              <a:rPr lang="cs-CZ" sz="1400" dirty="0"/>
              <a:t>, </a:t>
            </a:r>
            <a:r>
              <a:rPr lang="cs-CZ" sz="1400" dirty="0" err="1"/>
              <a:t>connected</a:t>
            </a:r>
            <a:r>
              <a:rPr lang="cs-CZ" sz="1400" dirty="0"/>
              <a:t> to </a:t>
            </a:r>
            <a:r>
              <a:rPr lang="cs-CZ" sz="1400" dirty="0" err="1"/>
              <a:t>urethra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/>
              <a:t>females</a:t>
            </a:r>
            <a:r>
              <a:rPr lang="cs-CZ" sz="1400" dirty="0"/>
              <a:t> – </a:t>
            </a:r>
            <a:r>
              <a:rPr lang="cs-CZ" sz="1400" dirty="0" err="1" smtClean="0"/>
              <a:t>Wolffian</a:t>
            </a:r>
            <a:r>
              <a:rPr lang="cs-CZ" sz="1400" dirty="0" smtClean="0"/>
              <a:t> </a:t>
            </a:r>
            <a:r>
              <a:rPr lang="cs-CZ" sz="1400" dirty="0" err="1"/>
              <a:t>duct</a:t>
            </a:r>
            <a:r>
              <a:rPr lang="cs-CZ" sz="1400" dirty="0"/>
              <a:t> </a:t>
            </a:r>
            <a:r>
              <a:rPr lang="cs-CZ" sz="1400" dirty="0" err="1"/>
              <a:t>degrades</a:t>
            </a:r>
            <a:endParaRPr lang="cs-CZ" sz="14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6FAE1E8-5137-4422-9FF1-37F5A8217298}"/>
              </a:ext>
            </a:extLst>
          </p:cNvPr>
          <p:cNvSpPr txBox="1"/>
          <p:nvPr/>
        </p:nvSpPr>
        <p:spPr>
          <a:xfrm>
            <a:off x="7653520" y="6032096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Liaw</a:t>
            </a:r>
            <a:r>
              <a:rPr lang="cs-CZ" sz="1050" dirty="0"/>
              <a:t> et al. 2018. </a:t>
            </a:r>
            <a:r>
              <a:rPr lang="cs-CZ" sz="1050" dirty="0" err="1"/>
              <a:t>Differentiation</a:t>
            </a:r>
            <a:endParaRPr lang="cs-CZ" sz="1050" dirty="0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7C5D85BA-1E19-4401-A006-117CEED5A6E9}"/>
              </a:ext>
            </a:extLst>
          </p:cNvPr>
          <p:cNvSpPr txBox="1">
            <a:spLocks/>
          </p:cNvSpPr>
          <p:nvPr/>
        </p:nvSpPr>
        <p:spPr>
          <a:xfrm>
            <a:off x="1097278" y="4607909"/>
            <a:ext cx="4485373" cy="36668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bladder</a:t>
            </a:r>
            <a:r>
              <a:rPr lang="cs-CZ" sz="1600" dirty="0"/>
              <a:t> </a:t>
            </a:r>
            <a:r>
              <a:rPr lang="cs-CZ" sz="1600" b="1" dirty="0" err="1" smtClean="0"/>
              <a:t>trigonum</a:t>
            </a:r>
            <a:endParaRPr lang="cs-CZ" sz="1600" dirty="0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7C5D85BA-1E19-4401-A006-117CEED5A6E9}"/>
              </a:ext>
            </a:extLst>
          </p:cNvPr>
          <p:cNvSpPr txBox="1">
            <a:spLocks/>
          </p:cNvSpPr>
          <p:nvPr/>
        </p:nvSpPr>
        <p:spPr>
          <a:xfrm>
            <a:off x="1097277" y="1835604"/>
            <a:ext cx="4863255" cy="57632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Muscular</a:t>
            </a:r>
            <a:r>
              <a:rPr lang="cs-CZ" sz="1600" b="1" dirty="0"/>
              <a:t> tube</a:t>
            </a:r>
            <a:r>
              <a:rPr lang="cs-CZ" sz="1600" dirty="0"/>
              <a:t> </a:t>
            </a:r>
            <a:r>
              <a:rPr lang="cs-CZ" sz="1600" dirty="0" err="1"/>
              <a:t>important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active</a:t>
            </a:r>
            <a:r>
              <a:rPr lang="cs-CZ" sz="1600" dirty="0"/>
              <a:t> </a:t>
            </a:r>
            <a:r>
              <a:rPr lang="cs-CZ" sz="1600" dirty="0" err="1"/>
              <a:t>drainage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filtrate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kidney</a:t>
            </a:r>
            <a:endParaRPr lang="cs-CZ" sz="1600" dirty="0"/>
          </a:p>
        </p:txBody>
      </p:sp>
      <p:grpSp>
        <p:nvGrpSpPr>
          <p:cNvPr id="22" name="Skupina 21"/>
          <p:cNvGrpSpPr/>
          <p:nvPr/>
        </p:nvGrpSpPr>
        <p:grpSpPr>
          <a:xfrm>
            <a:off x="6364627" y="2141465"/>
            <a:ext cx="5276350" cy="2914123"/>
            <a:chOff x="6341909" y="2125215"/>
            <a:chExt cx="5276350" cy="2914123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909" y="2125215"/>
              <a:ext cx="5084704" cy="2831789"/>
            </a:xfrm>
            <a:prstGeom prst="rect">
              <a:avLst/>
            </a:prstGeom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7556184" y="2385688"/>
              <a:ext cx="9528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Mesonephric</a:t>
              </a:r>
              <a:r>
                <a:rPr lang="cs-CZ" sz="900" dirty="0"/>
                <a:t> (</a:t>
              </a:r>
              <a:r>
                <a:rPr lang="cs-CZ" sz="900" dirty="0" err="1" smtClean="0"/>
                <a:t>Wolffian</a:t>
              </a:r>
              <a:r>
                <a:rPr lang="cs-CZ" sz="900" dirty="0"/>
                <a:t>) </a:t>
              </a:r>
              <a:r>
                <a:rPr lang="cs-CZ" sz="900" dirty="0" err="1"/>
                <a:t>duct</a:t>
              </a:r>
              <a:endParaRPr lang="en-US" sz="1000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7450344" y="2755020"/>
              <a:ext cx="1164483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Ureteral</a:t>
              </a:r>
              <a:r>
                <a:rPr lang="cs-CZ" sz="900" dirty="0"/>
                <a:t> bud</a:t>
              </a:r>
              <a:endParaRPr lang="en-US" sz="1000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8245074" y="4471790"/>
              <a:ext cx="92515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Posterior</a:t>
              </a:r>
              <a:r>
                <a:rPr lang="cs-CZ" sz="900" dirty="0"/>
                <a:t> </a:t>
              </a:r>
              <a:r>
                <a:rPr lang="cs-CZ" sz="900" dirty="0" err="1"/>
                <a:t>wall</a:t>
              </a:r>
              <a:r>
                <a:rPr lang="cs-CZ" sz="900" dirty="0"/>
                <a:t> </a:t>
              </a:r>
              <a:r>
                <a:rPr lang="cs-CZ" sz="900" dirty="0" err="1"/>
                <a:t>of</a:t>
              </a:r>
              <a:r>
                <a:rPr lang="cs-CZ" sz="900" dirty="0"/>
                <a:t> </a:t>
              </a:r>
              <a:r>
                <a:rPr lang="cs-CZ" sz="900" dirty="0" err="1"/>
                <a:t>bladder</a:t>
              </a:r>
              <a:endParaRPr lang="en-US" sz="1000" dirty="0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10693100" y="4808506"/>
              <a:ext cx="92515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urethra</a:t>
              </a:r>
              <a:endParaRPr lang="en-US" sz="1000" dirty="0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9108239" y="4476151"/>
              <a:ext cx="9528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Mesonephric</a:t>
              </a:r>
              <a:r>
                <a:rPr lang="cs-CZ" sz="900" dirty="0"/>
                <a:t> (</a:t>
              </a:r>
              <a:r>
                <a:rPr lang="cs-CZ" sz="900" dirty="0" err="1" smtClean="0"/>
                <a:t>Wolffian</a:t>
              </a:r>
              <a:r>
                <a:rPr lang="cs-CZ" sz="900" dirty="0"/>
                <a:t>) </a:t>
              </a:r>
              <a:r>
                <a:rPr lang="cs-CZ" sz="900" dirty="0" err="1"/>
                <a:t>duct</a:t>
              </a:r>
              <a:endParaRPr lang="en-US" sz="1000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9604312" y="3633524"/>
              <a:ext cx="62615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ureter</a:t>
              </a:r>
              <a:endParaRPr lang="en-US" sz="1000" dirty="0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10766078" y="3236029"/>
              <a:ext cx="62615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urachus</a:t>
              </a:r>
              <a:endParaRPr lang="en-US" sz="1000" dirty="0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10896277" y="3560085"/>
              <a:ext cx="62615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trigonum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565917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3958F4-4485-465F-9812-449B367A6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351752"/>
            <a:ext cx="10058400" cy="1609344"/>
          </a:xfrm>
        </p:spPr>
        <p:txBody>
          <a:bodyPr/>
          <a:lstStyle/>
          <a:p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urinary</a:t>
            </a:r>
            <a:r>
              <a:rPr lang="cs-CZ" dirty="0"/>
              <a:t> </a:t>
            </a:r>
            <a:r>
              <a:rPr lang="cs-CZ" dirty="0" err="1"/>
              <a:t>bladder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75EC722-53E2-40EC-82C0-24DD6395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23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487D3F07-ED5A-4FD2-993D-7F16BC42D51A}"/>
              </a:ext>
            </a:extLst>
          </p:cNvPr>
          <p:cNvSpPr txBox="1">
            <a:spLocks/>
          </p:cNvSpPr>
          <p:nvPr/>
        </p:nvSpPr>
        <p:spPr>
          <a:xfrm>
            <a:off x="1097277" y="1855453"/>
            <a:ext cx="4485373" cy="58627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origin</a:t>
            </a:r>
            <a:r>
              <a:rPr lang="cs-CZ" sz="1600" dirty="0"/>
              <a:t> – </a:t>
            </a:r>
            <a:r>
              <a:rPr lang="cs-CZ" sz="1600" b="1" dirty="0" err="1"/>
              <a:t>ventral</a:t>
            </a:r>
            <a:r>
              <a:rPr lang="cs-CZ" sz="1600" b="1" dirty="0"/>
              <a:t> </a:t>
            </a:r>
            <a:r>
              <a:rPr lang="cs-CZ" sz="1600" b="1" dirty="0" err="1"/>
              <a:t>side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 smtClean="0"/>
              <a:t>hindgut</a:t>
            </a:r>
            <a:r>
              <a:rPr lang="cs-CZ" sz="1600" b="1" dirty="0" smtClean="0"/>
              <a:t> </a:t>
            </a:r>
            <a:r>
              <a:rPr lang="cs-CZ" sz="1600" b="1" dirty="0"/>
              <a:t>endoderm</a:t>
            </a:r>
            <a:r>
              <a:rPr lang="cs-CZ" sz="1600" dirty="0"/>
              <a:t>, so </a:t>
            </a:r>
            <a:r>
              <a:rPr lang="cs-CZ" sz="1600" dirty="0" err="1" smtClean="0"/>
              <a:t>called</a:t>
            </a:r>
            <a:r>
              <a:rPr lang="cs-CZ" sz="1600" dirty="0" smtClean="0"/>
              <a:t> </a:t>
            </a:r>
            <a:r>
              <a:rPr lang="cs-CZ" sz="1600" b="1" dirty="0" err="1"/>
              <a:t>urogenital</a:t>
            </a:r>
            <a:r>
              <a:rPr lang="cs-CZ" sz="1600" b="1" dirty="0"/>
              <a:t> sinus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7EBC3C76-B573-462D-B33D-7A85D5696DC8}"/>
              </a:ext>
            </a:extLst>
          </p:cNvPr>
          <p:cNvSpPr txBox="1">
            <a:spLocks/>
          </p:cNvSpPr>
          <p:nvPr/>
        </p:nvSpPr>
        <p:spPr>
          <a:xfrm>
            <a:off x="1097276" y="2503377"/>
            <a:ext cx="4485373" cy="58627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Ventral</a:t>
            </a:r>
            <a:r>
              <a:rPr lang="cs-CZ" sz="1600" dirty="0"/>
              <a:t> </a:t>
            </a:r>
            <a:r>
              <a:rPr lang="cs-CZ" sz="1600" dirty="0" err="1"/>
              <a:t>side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cloaca</a:t>
            </a:r>
            <a:r>
              <a:rPr lang="cs-CZ" sz="1600" dirty="0"/>
              <a:t> – </a:t>
            </a:r>
            <a:r>
              <a:rPr lang="cs-CZ" sz="1600" dirty="0" err="1"/>
              <a:t>divided</a:t>
            </a:r>
            <a:r>
              <a:rPr lang="cs-CZ" sz="1600" dirty="0"/>
              <a:t> by </a:t>
            </a:r>
            <a:r>
              <a:rPr lang="cs-CZ" sz="1600" b="1" dirty="0" err="1"/>
              <a:t>urorectal</a:t>
            </a:r>
            <a:r>
              <a:rPr lang="cs-CZ" sz="1600" b="1" dirty="0"/>
              <a:t> septum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1C9B58D9-67CF-4AA6-8AAC-6D5B0688DD5F}"/>
              </a:ext>
            </a:extLst>
          </p:cNvPr>
          <p:cNvSpPr txBox="1">
            <a:spLocks/>
          </p:cNvSpPr>
          <p:nvPr/>
        </p:nvSpPr>
        <p:spPr>
          <a:xfrm>
            <a:off x="1097276" y="3371039"/>
            <a:ext cx="4485373" cy="58627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Urogenital</a:t>
            </a:r>
            <a:r>
              <a:rPr lang="cs-CZ" sz="1600" dirty="0"/>
              <a:t> sinus </a:t>
            </a:r>
            <a:r>
              <a:rPr lang="cs-CZ" sz="1600" dirty="0" err="1"/>
              <a:t>connected</a:t>
            </a:r>
            <a:r>
              <a:rPr lang="cs-CZ" sz="1600" dirty="0"/>
              <a:t> to </a:t>
            </a:r>
            <a:r>
              <a:rPr lang="cs-CZ" sz="1600" b="1" dirty="0" err="1"/>
              <a:t>allantois</a:t>
            </a:r>
            <a:r>
              <a:rPr lang="cs-CZ" sz="1600" b="1" dirty="0"/>
              <a:t> </a:t>
            </a:r>
            <a:r>
              <a:rPr lang="cs-CZ" sz="1600" b="1" dirty="0" err="1"/>
              <a:t>cranially</a:t>
            </a:r>
            <a:r>
              <a:rPr lang="cs-CZ" sz="1600" dirty="0"/>
              <a:t>, </a:t>
            </a:r>
            <a:r>
              <a:rPr lang="cs-CZ" sz="1600" dirty="0" err="1"/>
              <a:t>later</a:t>
            </a:r>
            <a:r>
              <a:rPr lang="cs-CZ" sz="1600" dirty="0"/>
              <a:t> </a:t>
            </a:r>
            <a:r>
              <a:rPr lang="cs-CZ" sz="1600" b="1" dirty="0" err="1"/>
              <a:t>degrades</a:t>
            </a:r>
            <a:endParaRPr lang="cs-CZ" sz="1600" b="1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9669E354-E514-4C54-A1D5-2BEA6094344A}"/>
              </a:ext>
            </a:extLst>
          </p:cNvPr>
          <p:cNvSpPr txBox="1">
            <a:spLocks/>
          </p:cNvSpPr>
          <p:nvPr/>
        </p:nvSpPr>
        <p:spPr>
          <a:xfrm>
            <a:off x="1097276" y="5091050"/>
            <a:ext cx="4485373" cy="84211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Bladder</a:t>
            </a:r>
            <a:r>
              <a:rPr lang="cs-CZ" sz="1600" b="1" dirty="0"/>
              <a:t> </a:t>
            </a:r>
            <a:r>
              <a:rPr lang="cs-CZ" sz="1600" b="1" dirty="0" err="1"/>
              <a:t>develops</a:t>
            </a:r>
            <a:r>
              <a:rPr lang="cs-CZ" sz="1600" b="1" dirty="0"/>
              <a:t> </a:t>
            </a:r>
            <a:r>
              <a:rPr lang="cs-CZ" sz="1600" b="1" dirty="0" err="1"/>
              <a:t>from</a:t>
            </a:r>
            <a:r>
              <a:rPr lang="cs-CZ" sz="1600" dirty="0"/>
              <a:t> </a:t>
            </a:r>
            <a:r>
              <a:rPr lang="cs-CZ" sz="1600" b="1" dirty="0" err="1"/>
              <a:t>vesicular</a:t>
            </a:r>
            <a:r>
              <a:rPr lang="cs-CZ" sz="1600" dirty="0"/>
              <a:t> </a:t>
            </a:r>
            <a:r>
              <a:rPr lang="cs-CZ" sz="1600" dirty="0" err="1"/>
              <a:t>segments</a:t>
            </a:r>
            <a:r>
              <a:rPr lang="cs-CZ" sz="1600" dirty="0"/>
              <a:t> (</a:t>
            </a:r>
            <a:r>
              <a:rPr lang="cs-CZ" sz="1600" dirty="0" err="1"/>
              <a:t>cranial</a:t>
            </a:r>
            <a:r>
              <a:rPr lang="cs-CZ" sz="1600" dirty="0"/>
              <a:t> part)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urogenital</a:t>
            </a:r>
            <a:r>
              <a:rPr lang="cs-CZ" sz="1600" b="1" dirty="0"/>
              <a:t> sinus</a:t>
            </a:r>
            <a:r>
              <a:rPr lang="cs-CZ" sz="1600" dirty="0"/>
              <a:t> </a:t>
            </a:r>
            <a:r>
              <a:rPr lang="cs-CZ" sz="1600" dirty="0" err="1"/>
              <a:t>cranially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ureters</a:t>
            </a:r>
            <a:r>
              <a:rPr lang="cs-CZ" sz="1600" dirty="0"/>
              <a:t> </a:t>
            </a:r>
            <a:r>
              <a:rPr lang="cs-CZ" sz="1600" dirty="0" err="1"/>
              <a:t>connection</a:t>
            </a:r>
            <a:endParaRPr lang="cs-CZ" sz="1600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1C9B58D9-67CF-4AA6-8AAC-6D5B0688DD5F}"/>
              </a:ext>
            </a:extLst>
          </p:cNvPr>
          <p:cNvSpPr txBox="1">
            <a:spLocks/>
          </p:cNvSpPr>
          <p:nvPr/>
        </p:nvSpPr>
        <p:spPr>
          <a:xfrm>
            <a:off x="1097276" y="4271291"/>
            <a:ext cx="4485373" cy="58627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Rest </a:t>
            </a:r>
            <a:r>
              <a:rPr lang="cs-CZ" sz="1600" dirty="0" err="1"/>
              <a:t>is</a:t>
            </a:r>
            <a:r>
              <a:rPr lang="cs-CZ" sz="1600" dirty="0"/>
              <a:t> </a:t>
            </a:r>
            <a:r>
              <a:rPr lang="cs-CZ" sz="1600" dirty="0" err="1"/>
              <a:t>connected</a:t>
            </a:r>
            <a:r>
              <a:rPr lang="cs-CZ" sz="1600" dirty="0"/>
              <a:t> to </a:t>
            </a:r>
            <a:r>
              <a:rPr lang="cs-CZ" sz="1600" dirty="0" err="1"/>
              <a:t>allantois</a:t>
            </a:r>
            <a:r>
              <a:rPr lang="cs-CZ" sz="1600" dirty="0"/>
              <a:t> – </a:t>
            </a:r>
            <a:r>
              <a:rPr lang="cs-CZ" sz="1600" dirty="0" err="1"/>
              <a:t>bladder</a:t>
            </a:r>
            <a:r>
              <a:rPr lang="cs-CZ" sz="1600" dirty="0"/>
              <a:t> -  </a:t>
            </a:r>
            <a:r>
              <a:rPr lang="cs-CZ" sz="1600" b="1" dirty="0" err="1"/>
              <a:t>urachus</a:t>
            </a:r>
            <a:r>
              <a:rPr lang="cs-CZ" sz="1600" dirty="0"/>
              <a:t> (</a:t>
            </a:r>
            <a:r>
              <a:rPr lang="cs-CZ" sz="1600" dirty="0" err="1"/>
              <a:t>bladder</a:t>
            </a:r>
            <a:r>
              <a:rPr lang="cs-CZ" sz="1600" dirty="0"/>
              <a:t> </a:t>
            </a:r>
            <a:r>
              <a:rPr lang="cs-CZ" sz="1600" dirty="0" err="1"/>
              <a:t>mesentery</a:t>
            </a:r>
            <a:r>
              <a:rPr lang="cs-CZ" sz="1600" dirty="0"/>
              <a:t> on </a:t>
            </a:r>
            <a:r>
              <a:rPr lang="cs-CZ" sz="1600" dirty="0" err="1"/>
              <a:t>ventral</a:t>
            </a:r>
            <a:r>
              <a:rPr lang="cs-CZ" sz="1600" dirty="0"/>
              <a:t> </a:t>
            </a:r>
            <a:r>
              <a:rPr lang="cs-CZ" sz="1600" dirty="0" err="1"/>
              <a:t>side</a:t>
            </a:r>
            <a:r>
              <a:rPr lang="cs-CZ" sz="1600" dirty="0"/>
              <a:t>)</a:t>
            </a:r>
          </a:p>
        </p:txBody>
      </p:sp>
      <p:grpSp>
        <p:nvGrpSpPr>
          <p:cNvPr id="26" name="Skupina 25"/>
          <p:cNvGrpSpPr/>
          <p:nvPr/>
        </p:nvGrpSpPr>
        <p:grpSpPr>
          <a:xfrm>
            <a:off x="7360644" y="1793048"/>
            <a:ext cx="3747815" cy="4169012"/>
            <a:chOff x="7360644" y="1793048"/>
            <a:chExt cx="3747815" cy="4169012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57450"/>
            <a:stretch/>
          </p:blipFill>
          <p:spPr>
            <a:xfrm>
              <a:off x="7535323" y="1793048"/>
              <a:ext cx="2365135" cy="4169012"/>
            </a:xfrm>
            <a:prstGeom prst="rect">
              <a:avLst/>
            </a:prstGeom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9587378" y="5731228"/>
              <a:ext cx="62615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vagina</a:t>
              </a:r>
              <a:endParaRPr lang="en-US" sz="1000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7360644" y="5427843"/>
              <a:ext cx="62615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clitoris</a:t>
              </a:r>
              <a:endParaRPr lang="en-US" sz="1000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9764798" y="5283204"/>
              <a:ext cx="120800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Developing</a:t>
              </a:r>
              <a:r>
                <a:rPr lang="cs-CZ" sz="900" dirty="0"/>
                <a:t> uterus</a:t>
              </a:r>
              <a:endParaRPr lang="en-US" sz="1000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9900457" y="4884422"/>
              <a:ext cx="120800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Developing</a:t>
              </a:r>
              <a:r>
                <a:rPr lang="cs-CZ" sz="900" dirty="0"/>
                <a:t> ovary</a:t>
              </a:r>
              <a:endParaRPr lang="en-US" sz="1000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9993339" y="4564427"/>
              <a:ext cx="563131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kidney</a:t>
              </a:r>
              <a:endParaRPr lang="en-US" sz="1000" dirty="0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9993339" y="4256332"/>
              <a:ext cx="6779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Fallopian</a:t>
              </a:r>
              <a:r>
                <a:rPr lang="cs-CZ" sz="900" dirty="0"/>
                <a:t> tube</a:t>
              </a:r>
              <a:endParaRPr lang="en-US" sz="1000" dirty="0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7673723" y="3983156"/>
              <a:ext cx="120800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urachus</a:t>
              </a:r>
              <a:endParaRPr lang="en-US" sz="1000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8277724" y="3762138"/>
              <a:ext cx="120800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Urorectal</a:t>
              </a:r>
              <a:r>
                <a:rPr lang="cs-CZ" sz="900" dirty="0"/>
                <a:t> septum</a:t>
              </a:r>
              <a:endParaRPr lang="en-US" sz="1000" dirty="0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9285377" y="3475618"/>
              <a:ext cx="604001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rectum</a:t>
              </a:r>
              <a:endParaRPr lang="en-US" sz="1000" dirty="0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9531059" y="3110639"/>
              <a:ext cx="62616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ureter</a:t>
              </a:r>
              <a:endParaRPr lang="en-US" sz="1000" dirty="0"/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9587377" y="2767456"/>
              <a:ext cx="100042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bladder</a:t>
              </a:r>
              <a:endParaRPr lang="en-US" sz="1000" dirty="0"/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9733466" y="2424273"/>
              <a:ext cx="82300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metanephros</a:t>
              </a:r>
              <a:endParaRPr lang="en-US" sz="1000" dirty="0"/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9726933" y="1800673"/>
              <a:ext cx="119967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Mesonephric</a:t>
              </a:r>
              <a:r>
                <a:rPr lang="cs-CZ" sz="900" dirty="0"/>
                <a:t> </a:t>
              </a:r>
              <a:r>
                <a:rPr lang="cs-CZ" sz="900" dirty="0" err="1"/>
                <a:t>duct</a:t>
              </a:r>
              <a:endParaRPr lang="en-US" sz="1000" dirty="0"/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9733466" y="2094818"/>
              <a:ext cx="86086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mesonephros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35608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7" y="484632"/>
            <a:ext cx="10949327" cy="1609344"/>
          </a:xfrm>
        </p:spPr>
        <p:txBody>
          <a:bodyPr/>
          <a:lstStyle/>
          <a:p>
            <a:r>
              <a:rPr lang="cs-CZ" dirty="0" err="1"/>
              <a:t>Formation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urinary</a:t>
            </a:r>
            <a:r>
              <a:rPr lang="cs-CZ" dirty="0"/>
              <a:t> </a:t>
            </a:r>
            <a:r>
              <a:rPr lang="cs-CZ" dirty="0" err="1"/>
              <a:t>bladder</a:t>
            </a:r>
            <a:r>
              <a:rPr lang="cs-CZ" dirty="0"/>
              <a:t> </a:t>
            </a:r>
            <a:r>
              <a:rPr lang="cs-CZ" dirty="0" err="1"/>
              <a:t>trigonum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24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089" y="2046846"/>
            <a:ext cx="4633531" cy="3475148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9669E354-E514-4C54-A1D5-2BEA6094344A}"/>
              </a:ext>
            </a:extLst>
          </p:cNvPr>
          <p:cNvSpPr txBox="1">
            <a:spLocks/>
          </p:cNvSpPr>
          <p:nvPr/>
        </p:nvSpPr>
        <p:spPr>
          <a:xfrm>
            <a:off x="1097280" y="1974700"/>
            <a:ext cx="5146058" cy="55683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r</a:t>
            </a:r>
            <a:r>
              <a:rPr lang="cs-CZ" sz="1600" dirty="0" smtClean="0"/>
              <a:t>egion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/>
              <a:t>connection</a:t>
            </a:r>
            <a:r>
              <a:rPr lang="cs-CZ" sz="1600" b="1" dirty="0" smtClean="0"/>
              <a:t> </a:t>
            </a:r>
            <a:r>
              <a:rPr lang="cs-CZ" sz="1600" dirty="0" err="1" smtClean="0"/>
              <a:t>between</a:t>
            </a:r>
            <a:r>
              <a:rPr lang="cs-CZ" sz="1600" b="1" dirty="0"/>
              <a:t> </a:t>
            </a:r>
            <a:r>
              <a:rPr lang="cs-CZ" sz="1600" b="1" dirty="0" smtClean="0"/>
              <a:t>ureter </a:t>
            </a:r>
            <a:r>
              <a:rPr lang="cs-CZ" sz="1600" dirty="0" smtClean="0"/>
              <a:t>and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Wolffian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duct</a:t>
            </a:r>
            <a:r>
              <a:rPr lang="cs-CZ" sz="1600" b="1" dirty="0" smtClean="0"/>
              <a:t> </a:t>
            </a:r>
            <a:r>
              <a:rPr lang="cs-CZ" sz="1600" dirty="0" smtClean="0"/>
              <a:t>(</a:t>
            </a:r>
            <a:r>
              <a:rPr lang="cs-CZ" sz="1600" dirty="0" err="1" smtClean="0"/>
              <a:t>future</a:t>
            </a:r>
            <a:r>
              <a:rPr lang="cs-CZ" sz="1600" dirty="0" smtClean="0"/>
              <a:t> </a:t>
            </a:r>
            <a:r>
              <a:rPr lang="cs-CZ" sz="1600" dirty="0" err="1" smtClean="0"/>
              <a:t>deferens</a:t>
            </a:r>
            <a:r>
              <a:rPr lang="cs-CZ" sz="1600" dirty="0" smtClean="0"/>
              <a:t> </a:t>
            </a:r>
            <a:r>
              <a:rPr lang="cs-CZ" sz="1600" dirty="0" err="1" smtClean="0"/>
              <a:t>duct</a:t>
            </a:r>
            <a:r>
              <a:rPr lang="cs-CZ" sz="1600" dirty="0" smtClean="0"/>
              <a:t> in </a:t>
            </a:r>
            <a:r>
              <a:rPr lang="cs-CZ" sz="1600" dirty="0" err="1" smtClean="0"/>
              <a:t>males</a:t>
            </a:r>
            <a:r>
              <a:rPr lang="cs-CZ" sz="1600" dirty="0" smtClean="0"/>
              <a:t>)</a:t>
            </a:r>
            <a:endParaRPr lang="cs-CZ" sz="1600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9669E354-E514-4C54-A1D5-2BEA6094344A}"/>
              </a:ext>
            </a:extLst>
          </p:cNvPr>
          <p:cNvSpPr txBox="1">
            <a:spLocks/>
          </p:cNvSpPr>
          <p:nvPr/>
        </p:nvSpPr>
        <p:spPr>
          <a:xfrm>
            <a:off x="1097280" y="2666369"/>
            <a:ext cx="4485373" cy="55683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r</a:t>
            </a:r>
            <a:r>
              <a:rPr lang="cs-CZ" sz="1600" dirty="0" smtClean="0"/>
              <a:t>egion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connection</a:t>
            </a:r>
            <a:r>
              <a:rPr lang="cs-CZ" sz="1600" dirty="0" smtClean="0"/>
              <a:t> – </a:t>
            </a:r>
            <a:r>
              <a:rPr lang="cs-CZ" sz="1600" b="1" dirty="0" err="1" smtClean="0"/>
              <a:t>urinary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bladder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trigonum</a:t>
            </a:r>
            <a:endParaRPr lang="cs-CZ" sz="1600" b="1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9669E354-E514-4C54-A1D5-2BEA6094344A}"/>
              </a:ext>
            </a:extLst>
          </p:cNvPr>
          <p:cNvSpPr txBox="1">
            <a:spLocks/>
          </p:cNvSpPr>
          <p:nvPr/>
        </p:nvSpPr>
        <p:spPr>
          <a:xfrm>
            <a:off x="1097280" y="3457629"/>
            <a:ext cx="4719320" cy="84343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trigonum</a:t>
            </a:r>
            <a:r>
              <a:rPr lang="cs-CZ" sz="1600" dirty="0"/>
              <a:t> </a:t>
            </a:r>
            <a:r>
              <a:rPr lang="cs-CZ" sz="1600" dirty="0" err="1" smtClean="0"/>
              <a:t>formed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urinary</a:t>
            </a:r>
            <a:r>
              <a:rPr lang="cs-CZ" sz="1600" dirty="0" smtClean="0"/>
              <a:t> </a:t>
            </a:r>
            <a:r>
              <a:rPr lang="cs-CZ" sz="1600" dirty="0" err="1" smtClean="0"/>
              <a:t>bladder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smooth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muscles</a:t>
            </a:r>
            <a:r>
              <a:rPr lang="cs-CZ" sz="1600" dirty="0" smtClean="0"/>
              <a:t>, </a:t>
            </a:r>
            <a:r>
              <a:rPr lang="cs-CZ" sz="1600" dirty="0" err="1" smtClean="0"/>
              <a:t>partly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smooth</a:t>
            </a:r>
            <a:r>
              <a:rPr lang="cs-CZ" sz="1600" dirty="0" smtClean="0"/>
              <a:t> </a:t>
            </a:r>
            <a:r>
              <a:rPr lang="cs-CZ" sz="1600" dirty="0" err="1" smtClean="0"/>
              <a:t>muscles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b="1" dirty="0" err="1" smtClean="0"/>
              <a:t>ureters</a:t>
            </a:r>
            <a:endParaRPr lang="cs-CZ" sz="1600" b="1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9669E354-E514-4C54-A1D5-2BEA6094344A}"/>
              </a:ext>
            </a:extLst>
          </p:cNvPr>
          <p:cNvSpPr txBox="1">
            <a:spLocks/>
          </p:cNvSpPr>
          <p:nvPr/>
        </p:nvSpPr>
        <p:spPr>
          <a:xfrm>
            <a:off x="1097280" y="4538486"/>
            <a:ext cx="4485373" cy="70037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b</a:t>
            </a:r>
            <a:r>
              <a:rPr lang="cs-CZ" sz="1600" dirty="0" err="1" smtClean="0"/>
              <a:t>asis</a:t>
            </a:r>
            <a:r>
              <a:rPr lang="cs-CZ" sz="1600" dirty="0" smtClean="0"/>
              <a:t> </a:t>
            </a:r>
            <a:r>
              <a:rPr lang="cs-CZ" sz="1600" dirty="0" err="1" smtClean="0"/>
              <a:t>for</a:t>
            </a:r>
            <a:r>
              <a:rPr lang="cs-CZ" sz="1600" dirty="0" smtClean="0"/>
              <a:t> </a:t>
            </a:r>
            <a:r>
              <a:rPr lang="cs-CZ" sz="1600" dirty="0" err="1" smtClean="0"/>
              <a:t>formation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/>
              <a:t>valves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preventing</a:t>
            </a:r>
            <a:r>
              <a:rPr lang="cs-CZ" sz="1600" b="1" dirty="0" smtClean="0"/>
              <a:t> return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smtClean="0"/>
              <a:t>urine</a:t>
            </a:r>
            <a:r>
              <a:rPr lang="cs-CZ" sz="1600" dirty="0" smtClean="0"/>
              <a:t> </a:t>
            </a:r>
            <a:r>
              <a:rPr lang="cs-CZ" sz="1600" dirty="0" err="1" smtClean="0"/>
              <a:t>back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dirty="0" err="1" smtClean="0"/>
              <a:t>bladder</a:t>
            </a:r>
            <a:r>
              <a:rPr lang="cs-CZ" sz="1600" dirty="0" smtClean="0"/>
              <a:t> </a:t>
            </a:r>
            <a:r>
              <a:rPr lang="cs-CZ" sz="1600" dirty="0" err="1" smtClean="0"/>
              <a:t>through</a:t>
            </a:r>
            <a:r>
              <a:rPr lang="cs-CZ" sz="1600" dirty="0" smtClean="0"/>
              <a:t> </a:t>
            </a:r>
            <a:r>
              <a:rPr lang="cs-CZ" sz="1600" dirty="0" err="1" smtClean="0"/>
              <a:t>ureters</a:t>
            </a:r>
            <a:r>
              <a:rPr lang="cs-CZ" sz="1600" dirty="0" smtClean="0"/>
              <a:t> to </a:t>
            </a:r>
            <a:r>
              <a:rPr lang="cs-CZ" sz="1600" dirty="0" err="1" smtClean="0"/>
              <a:t>kidneys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dirty="0" err="1" smtClean="0"/>
              <a:t>kidney</a:t>
            </a:r>
            <a:r>
              <a:rPr lang="cs-CZ" sz="1600" dirty="0" smtClean="0"/>
              <a:t> </a:t>
            </a:r>
            <a:r>
              <a:rPr lang="cs-CZ" sz="1600" dirty="0" err="1" smtClean="0"/>
              <a:t>damage</a:t>
            </a:r>
            <a:endParaRPr lang="cs-CZ" sz="16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C85D02E-65F7-4EB1-9E96-C596CAC92F0C}"/>
              </a:ext>
            </a:extLst>
          </p:cNvPr>
          <p:cNvSpPr txBox="1"/>
          <p:nvPr/>
        </p:nvSpPr>
        <p:spPr>
          <a:xfrm>
            <a:off x="8330859" y="2300702"/>
            <a:ext cx="67798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/>
              <a:t>ureter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C85D02E-65F7-4EB1-9E96-C596CAC92F0C}"/>
              </a:ext>
            </a:extLst>
          </p:cNvPr>
          <p:cNvSpPr txBox="1"/>
          <p:nvPr/>
        </p:nvSpPr>
        <p:spPr>
          <a:xfrm>
            <a:off x="8330859" y="3223203"/>
            <a:ext cx="7877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cs-CZ" sz="900" dirty="0"/>
          </a:p>
          <a:p>
            <a:pPr algn="ctr"/>
            <a:r>
              <a:rPr lang="cs-CZ" sz="900" dirty="0" err="1"/>
              <a:t>trigonum</a:t>
            </a:r>
            <a:endParaRPr lang="cs-CZ" sz="9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C85D02E-65F7-4EB1-9E96-C596CAC92F0C}"/>
              </a:ext>
            </a:extLst>
          </p:cNvPr>
          <p:cNvSpPr txBox="1"/>
          <p:nvPr/>
        </p:nvSpPr>
        <p:spPr>
          <a:xfrm>
            <a:off x="7907190" y="4169461"/>
            <a:ext cx="67798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 smtClean="0"/>
              <a:t>urethra</a:t>
            </a:r>
            <a:endParaRPr lang="cs-CZ" sz="9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C85D02E-65F7-4EB1-9E96-C596CAC92F0C}"/>
              </a:ext>
            </a:extLst>
          </p:cNvPr>
          <p:cNvSpPr txBox="1"/>
          <p:nvPr/>
        </p:nvSpPr>
        <p:spPr>
          <a:xfrm>
            <a:off x="9889037" y="3153953"/>
            <a:ext cx="1207334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Basis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ductus</a:t>
            </a:r>
            <a:r>
              <a:rPr lang="cs-CZ" sz="900" dirty="0"/>
              <a:t> </a:t>
            </a:r>
            <a:r>
              <a:rPr lang="cs-CZ" sz="900" dirty="0" err="1"/>
              <a:t>deferens</a:t>
            </a:r>
            <a:r>
              <a:rPr lang="cs-CZ" sz="900" dirty="0"/>
              <a:t> (</a:t>
            </a:r>
            <a:r>
              <a:rPr lang="cs-CZ" sz="900" dirty="0" err="1"/>
              <a:t>mesonephric</a:t>
            </a:r>
            <a:r>
              <a:rPr lang="cs-CZ" sz="900" dirty="0"/>
              <a:t> </a:t>
            </a:r>
            <a:r>
              <a:rPr lang="cs-CZ" sz="900" dirty="0" err="1"/>
              <a:t>duct</a:t>
            </a:r>
            <a:r>
              <a:rPr lang="cs-CZ" sz="900" dirty="0"/>
              <a:t>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C85D02E-65F7-4EB1-9E96-C596CAC92F0C}"/>
              </a:ext>
            </a:extLst>
          </p:cNvPr>
          <p:cNvSpPr txBox="1"/>
          <p:nvPr/>
        </p:nvSpPr>
        <p:spPr>
          <a:xfrm>
            <a:off x="9987363" y="4092552"/>
            <a:ext cx="7027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 smtClean="0"/>
              <a:t>Prostate</a:t>
            </a:r>
            <a:r>
              <a:rPr lang="cs-CZ" sz="900" dirty="0" smtClean="0"/>
              <a:t> </a:t>
            </a:r>
            <a:r>
              <a:rPr lang="cs-CZ" sz="900" dirty="0" err="1" smtClean="0"/>
              <a:t>sac</a:t>
            </a:r>
            <a:endParaRPr lang="cs-CZ" sz="9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85D02E-65F7-4EB1-9E96-C596CAC92F0C}"/>
              </a:ext>
            </a:extLst>
          </p:cNvPr>
          <p:cNvSpPr txBox="1"/>
          <p:nvPr/>
        </p:nvSpPr>
        <p:spPr>
          <a:xfrm>
            <a:off x="9987363" y="4699947"/>
            <a:ext cx="67798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prostate</a:t>
            </a:r>
            <a:endParaRPr lang="cs-CZ" sz="9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C85D02E-65F7-4EB1-9E96-C596CAC92F0C}"/>
              </a:ext>
            </a:extLst>
          </p:cNvPr>
          <p:cNvSpPr txBox="1"/>
          <p:nvPr/>
        </p:nvSpPr>
        <p:spPr>
          <a:xfrm>
            <a:off x="8053490" y="4704006"/>
            <a:ext cx="123272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Urogenital</a:t>
            </a:r>
            <a:r>
              <a:rPr lang="cs-CZ" sz="900" dirty="0"/>
              <a:t> sinus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C85D02E-65F7-4EB1-9E96-C596CAC92F0C}"/>
              </a:ext>
            </a:extLst>
          </p:cNvPr>
          <p:cNvSpPr txBox="1"/>
          <p:nvPr/>
        </p:nvSpPr>
        <p:spPr>
          <a:xfrm>
            <a:off x="6126480" y="4596398"/>
            <a:ext cx="1472766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 smtClean="0"/>
              <a:t>Mesonephric</a:t>
            </a:r>
            <a:r>
              <a:rPr lang="cs-CZ" sz="900" dirty="0" smtClean="0"/>
              <a:t> </a:t>
            </a:r>
            <a:r>
              <a:rPr lang="cs-CZ" sz="900" dirty="0" err="1" smtClean="0"/>
              <a:t>duct</a:t>
            </a:r>
            <a:r>
              <a:rPr lang="cs-CZ" sz="900" dirty="0" smtClean="0"/>
              <a:t> </a:t>
            </a:r>
            <a:r>
              <a:rPr lang="cs-CZ" sz="900" dirty="0" err="1" smtClean="0"/>
              <a:t>residue</a:t>
            </a:r>
            <a:r>
              <a:rPr lang="cs-CZ" sz="900" dirty="0" smtClean="0"/>
              <a:t> </a:t>
            </a:r>
            <a:r>
              <a:rPr lang="cs-CZ" sz="900" dirty="0"/>
              <a:t>(</a:t>
            </a:r>
            <a:r>
              <a:rPr lang="cs-CZ" sz="900" dirty="0" err="1" smtClean="0"/>
              <a:t>Gartners</a:t>
            </a:r>
            <a:r>
              <a:rPr lang="cs-CZ" sz="900" dirty="0" smtClean="0"/>
              <a:t> </a:t>
            </a:r>
            <a:r>
              <a:rPr lang="cs-CZ" sz="900" dirty="0" err="1" smtClean="0"/>
              <a:t>canal</a:t>
            </a:r>
            <a:r>
              <a:rPr lang="cs-CZ" sz="900" dirty="0" smtClean="0"/>
              <a:t>)</a:t>
            </a:r>
            <a:endParaRPr lang="cs-CZ" sz="900" dirty="0"/>
          </a:p>
          <a:p>
            <a:pPr algn="ctr"/>
            <a:endParaRPr lang="cs-CZ" sz="9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C85D02E-65F7-4EB1-9E96-C596CAC92F0C}"/>
              </a:ext>
            </a:extLst>
          </p:cNvPr>
          <p:cNvSpPr txBox="1"/>
          <p:nvPr/>
        </p:nvSpPr>
        <p:spPr>
          <a:xfrm>
            <a:off x="7446956" y="5281744"/>
            <a:ext cx="60653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female</a:t>
            </a:r>
            <a:endParaRPr lang="cs-CZ" sz="900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C85D02E-65F7-4EB1-9E96-C596CAC92F0C}"/>
              </a:ext>
            </a:extLst>
          </p:cNvPr>
          <p:cNvSpPr txBox="1"/>
          <p:nvPr/>
        </p:nvSpPr>
        <p:spPr>
          <a:xfrm>
            <a:off x="9323252" y="5291162"/>
            <a:ext cx="60653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/>
              <a:t>male</a:t>
            </a:r>
          </a:p>
        </p:txBody>
      </p:sp>
    </p:spTree>
    <p:extLst>
      <p:ext uri="{BB962C8B-B14F-4D97-AF65-F5344CB8AC3E}">
        <p14:creationId xmlns:p14="http://schemas.microsoft.com/office/powerpoint/2010/main" val="3518585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3958F4-4485-465F-9812-449B367A6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60" y="337306"/>
            <a:ext cx="10349653" cy="1450757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Developmental</a:t>
            </a:r>
            <a:r>
              <a:rPr lang="cs-CZ" dirty="0" smtClean="0"/>
              <a:t> </a:t>
            </a:r>
            <a:r>
              <a:rPr lang="cs-CZ" dirty="0" err="1" smtClean="0"/>
              <a:t>defects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urinary</a:t>
            </a:r>
            <a:r>
              <a:rPr lang="cs-CZ" dirty="0" smtClean="0"/>
              <a:t> </a:t>
            </a:r>
            <a:r>
              <a:rPr lang="cs-CZ" dirty="0" err="1" smtClean="0"/>
              <a:t>bladder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75EC722-53E2-40EC-82C0-24DD6395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25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487D3F07-ED5A-4FD2-993D-7F16BC42D51A}"/>
              </a:ext>
            </a:extLst>
          </p:cNvPr>
          <p:cNvSpPr txBox="1">
            <a:spLocks/>
          </p:cNvSpPr>
          <p:nvPr/>
        </p:nvSpPr>
        <p:spPr>
          <a:xfrm>
            <a:off x="1097280" y="2197611"/>
            <a:ext cx="4485373" cy="115468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Urinary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bladder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extrophy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Urinary</a:t>
            </a:r>
            <a:r>
              <a:rPr lang="cs-CZ" sz="1400" dirty="0" smtClean="0"/>
              <a:t> </a:t>
            </a:r>
            <a:r>
              <a:rPr lang="cs-CZ" sz="1400" dirty="0" err="1" smtClean="0"/>
              <a:t>bladder</a:t>
            </a:r>
            <a:r>
              <a:rPr lang="cs-CZ" sz="1400" dirty="0" smtClean="0"/>
              <a:t> </a:t>
            </a:r>
            <a:r>
              <a:rPr lang="cs-CZ" sz="1400" dirty="0" err="1" smtClean="0"/>
              <a:t>develops</a:t>
            </a:r>
            <a:r>
              <a:rPr lang="cs-CZ" sz="1400" dirty="0" smtClean="0"/>
              <a:t> </a:t>
            </a:r>
            <a:r>
              <a:rPr lang="cs-CZ" sz="1400" dirty="0" err="1" smtClean="0"/>
              <a:t>outside</a:t>
            </a:r>
            <a:r>
              <a:rPr lang="cs-CZ" sz="1400" dirty="0" smtClean="0"/>
              <a:t> </a:t>
            </a:r>
            <a:r>
              <a:rPr lang="cs-CZ" sz="1400" dirty="0" err="1" smtClean="0"/>
              <a:t>the</a:t>
            </a:r>
            <a:r>
              <a:rPr lang="cs-CZ" sz="1400" dirty="0" smtClean="0"/>
              <a:t> body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bladder</a:t>
            </a:r>
            <a:r>
              <a:rPr lang="cs-CZ" sz="1400" dirty="0" smtClean="0"/>
              <a:t> cant </a:t>
            </a:r>
            <a:r>
              <a:rPr lang="cs-CZ" sz="1400" dirty="0" err="1" smtClean="0"/>
              <a:t>keep</a:t>
            </a:r>
            <a:r>
              <a:rPr lang="cs-CZ" sz="1400" dirty="0" smtClean="0"/>
              <a:t> urine </a:t>
            </a:r>
            <a:r>
              <a:rPr lang="cs-CZ" sz="1400" dirty="0" err="1" smtClean="0"/>
              <a:t>inside</a:t>
            </a:r>
            <a:r>
              <a:rPr lang="cs-CZ" sz="1400" dirty="0" smtClean="0"/>
              <a:t> </a:t>
            </a:r>
            <a:r>
              <a:rPr lang="cs-CZ" sz="1400" dirty="0"/>
              <a:t>- </a:t>
            </a:r>
            <a:r>
              <a:rPr lang="cs-CZ" sz="1400" dirty="0" err="1" smtClean="0"/>
              <a:t>incontinence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surgery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endParaRPr lang="cs-CZ" sz="1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43690B7-A82A-40F2-8872-4745663DE3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771" y="2197611"/>
            <a:ext cx="2626495" cy="268587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D5EB174-1983-40D2-9D8E-71268C6C2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35" y="2197611"/>
            <a:ext cx="2631390" cy="266661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98698DF-E4C8-4917-8930-3AF4942D8B18}"/>
              </a:ext>
            </a:extLst>
          </p:cNvPr>
          <p:cNvSpPr txBox="1"/>
          <p:nvPr/>
        </p:nvSpPr>
        <p:spPr>
          <a:xfrm>
            <a:off x="6505079" y="5999153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/>
              <a:t>Mayo </a:t>
            </a:r>
            <a:r>
              <a:rPr lang="cs-CZ" sz="1050" dirty="0" err="1"/>
              <a:t>Foundation</a:t>
            </a:r>
            <a:r>
              <a:rPr lang="cs-CZ" sz="1050" dirty="0"/>
              <a:t> </a:t>
            </a:r>
            <a:r>
              <a:rPr lang="cs-CZ" sz="1050" dirty="0" err="1"/>
              <a:t>for</a:t>
            </a:r>
            <a:r>
              <a:rPr lang="cs-CZ" sz="1050" dirty="0"/>
              <a:t> </a:t>
            </a:r>
            <a:r>
              <a:rPr lang="cs-CZ" sz="1050" dirty="0" err="1"/>
              <a:t>Medical</a:t>
            </a:r>
            <a:r>
              <a:rPr lang="cs-CZ" sz="1050" dirty="0"/>
              <a:t> </a:t>
            </a:r>
            <a:r>
              <a:rPr lang="cs-CZ" sz="1050" dirty="0" err="1"/>
              <a:t>Education</a:t>
            </a:r>
            <a:r>
              <a:rPr lang="cs-CZ" sz="1050" dirty="0"/>
              <a:t> and </a:t>
            </a:r>
            <a:r>
              <a:rPr lang="cs-CZ" sz="1050" dirty="0" err="1"/>
              <a:t>Research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674559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692AF0-113C-4625-82CE-002A9EC61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urethra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29E655C-D9BD-4154-A428-F5F55B7AA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26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E6275C05-7893-4DE9-8FFC-224DD9112895}"/>
              </a:ext>
            </a:extLst>
          </p:cNvPr>
          <p:cNvSpPr txBox="1">
            <a:spLocks/>
          </p:cNvSpPr>
          <p:nvPr/>
        </p:nvSpPr>
        <p:spPr>
          <a:xfrm>
            <a:off x="1097280" y="3135863"/>
            <a:ext cx="4485373" cy="58627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u</a:t>
            </a:r>
            <a:r>
              <a:rPr lang="cs-CZ" sz="1600" dirty="0" err="1" smtClean="0"/>
              <a:t>rethra</a:t>
            </a:r>
            <a:r>
              <a:rPr lang="cs-CZ" sz="1600" dirty="0" smtClean="0"/>
              <a:t> </a:t>
            </a:r>
            <a:r>
              <a:rPr lang="cs-CZ" sz="1600" dirty="0" err="1" smtClean="0"/>
              <a:t>develops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b="1" dirty="0" err="1" smtClean="0">
                <a:solidFill>
                  <a:srgbClr val="0FACE0"/>
                </a:solidFill>
              </a:rPr>
              <a:t>pelvic</a:t>
            </a:r>
            <a:r>
              <a:rPr lang="cs-CZ" sz="1600" dirty="0" smtClean="0"/>
              <a:t> and </a:t>
            </a:r>
            <a:r>
              <a:rPr lang="cs-CZ" sz="1600" b="1" dirty="0" err="1" smtClean="0">
                <a:solidFill>
                  <a:srgbClr val="9DDDE6"/>
                </a:solidFill>
              </a:rPr>
              <a:t>phallic</a:t>
            </a:r>
            <a:r>
              <a:rPr lang="cs-CZ" sz="1600" dirty="0" smtClean="0"/>
              <a:t> </a:t>
            </a:r>
            <a:r>
              <a:rPr lang="cs-CZ" sz="1600" dirty="0" err="1" smtClean="0"/>
              <a:t>parts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/>
              <a:t>urogenital</a:t>
            </a:r>
            <a:r>
              <a:rPr lang="cs-CZ" sz="1600" b="1" dirty="0" smtClean="0"/>
              <a:t> sinus</a:t>
            </a:r>
            <a:endParaRPr lang="cs-CZ" sz="1600" b="1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720B0247-E1CC-4938-837B-2BF1734A6DCB}"/>
              </a:ext>
            </a:extLst>
          </p:cNvPr>
          <p:cNvSpPr txBox="1">
            <a:spLocks/>
          </p:cNvSpPr>
          <p:nvPr/>
        </p:nvSpPr>
        <p:spPr>
          <a:xfrm>
            <a:off x="1097280" y="2029085"/>
            <a:ext cx="4485373" cy="78226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origin</a:t>
            </a:r>
            <a:r>
              <a:rPr lang="cs-CZ" sz="1600" dirty="0" smtClean="0"/>
              <a:t> – </a:t>
            </a:r>
            <a:r>
              <a:rPr lang="cs-CZ" sz="1600" dirty="0" err="1" smtClean="0"/>
              <a:t>hindgut</a:t>
            </a:r>
            <a:r>
              <a:rPr lang="cs-CZ" sz="1600" dirty="0" smtClean="0"/>
              <a:t> </a:t>
            </a:r>
            <a:r>
              <a:rPr lang="cs-CZ" sz="1600" b="1" dirty="0" smtClean="0"/>
              <a:t>endoderm</a:t>
            </a:r>
            <a:r>
              <a:rPr lang="cs-CZ" sz="1600" dirty="0" smtClean="0"/>
              <a:t>, </a:t>
            </a:r>
            <a:r>
              <a:rPr lang="cs-CZ" sz="1600" dirty="0" err="1" smtClean="0"/>
              <a:t>forms</a:t>
            </a:r>
            <a:r>
              <a:rPr lang="cs-CZ" sz="1600" dirty="0" smtClean="0"/>
              <a:t> </a:t>
            </a:r>
            <a:r>
              <a:rPr lang="cs-CZ" sz="1600" dirty="0" err="1" smtClean="0"/>
              <a:t>together</a:t>
            </a:r>
            <a:r>
              <a:rPr lang="cs-CZ" sz="1600" dirty="0" smtClean="0"/>
              <a:t> </a:t>
            </a:r>
            <a:r>
              <a:rPr lang="cs-CZ" sz="1600" dirty="0" err="1" smtClean="0"/>
              <a:t>with</a:t>
            </a:r>
            <a:r>
              <a:rPr lang="cs-CZ" sz="1600" dirty="0" smtClean="0"/>
              <a:t> </a:t>
            </a:r>
            <a:r>
              <a:rPr lang="cs-CZ" sz="1600" dirty="0" err="1" smtClean="0"/>
              <a:t>urinary</a:t>
            </a:r>
            <a:r>
              <a:rPr lang="cs-CZ" sz="1600" dirty="0" smtClean="0"/>
              <a:t> </a:t>
            </a:r>
            <a:r>
              <a:rPr lang="cs-CZ" sz="1600" dirty="0" err="1" smtClean="0"/>
              <a:t>bladder</a:t>
            </a:r>
            <a:r>
              <a:rPr lang="cs-CZ" sz="1600" dirty="0" smtClean="0"/>
              <a:t> by </a:t>
            </a:r>
            <a:r>
              <a:rPr lang="cs-CZ" sz="1600" dirty="0" err="1" smtClean="0"/>
              <a:t>division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/>
              <a:t>urogenital</a:t>
            </a:r>
            <a:r>
              <a:rPr lang="cs-CZ" sz="1600" b="1" dirty="0" smtClean="0"/>
              <a:t> sinus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dirty="0" err="1" smtClean="0"/>
              <a:t>ventral</a:t>
            </a:r>
            <a:r>
              <a:rPr lang="cs-CZ" sz="1600" dirty="0" smtClean="0"/>
              <a:t> </a:t>
            </a:r>
            <a:r>
              <a:rPr lang="cs-CZ" sz="1600" dirty="0" err="1" smtClean="0"/>
              <a:t>side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/>
              <a:t>cloaca</a:t>
            </a:r>
            <a:endParaRPr lang="cs-CZ" sz="1600" b="1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767C08D8-F0EA-477E-A1CB-D814ED049506}"/>
              </a:ext>
            </a:extLst>
          </p:cNvPr>
          <p:cNvSpPr txBox="1">
            <a:spLocks/>
          </p:cNvSpPr>
          <p:nvPr/>
        </p:nvSpPr>
        <p:spPr>
          <a:xfrm>
            <a:off x="1097280" y="3900663"/>
            <a:ext cx="4485373" cy="116609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males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b="1" dirty="0" err="1" smtClean="0">
                <a:solidFill>
                  <a:srgbClr val="0FACE0"/>
                </a:solidFill>
              </a:rPr>
              <a:t>pelvic</a:t>
            </a:r>
            <a:r>
              <a:rPr lang="cs-CZ" sz="1600" dirty="0" smtClean="0"/>
              <a:t> and </a:t>
            </a:r>
            <a:r>
              <a:rPr lang="cs-CZ" sz="1600" b="1" dirty="0" err="1">
                <a:solidFill>
                  <a:srgbClr val="9DDDE6"/>
                </a:solidFill>
              </a:rPr>
              <a:t>phallic</a:t>
            </a:r>
            <a:r>
              <a:rPr lang="cs-CZ" sz="1600" dirty="0" smtClean="0"/>
              <a:t> </a:t>
            </a:r>
            <a:r>
              <a:rPr lang="cs-CZ" sz="1600" dirty="0" err="1" smtClean="0"/>
              <a:t>regions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sinus, </a:t>
            </a:r>
            <a:r>
              <a:rPr lang="cs-CZ" sz="1600" b="1" dirty="0" err="1" smtClean="0"/>
              <a:t>distal</a:t>
            </a:r>
            <a:r>
              <a:rPr lang="cs-CZ" sz="1600" b="1" dirty="0" smtClean="0"/>
              <a:t> part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>
                <a:solidFill>
                  <a:srgbClr val="9DDDE6"/>
                </a:solidFill>
              </a:rPr>
              <a:t>phallic</a:t>
            </a:r>
            <a:r>
              <a:rPr lang="cs-CZ" sz="1600" dirty="0" smtClean="0"/>
              <a:t> region </a:t>
            </a:r>
            <a:r>
              <a:rPr lang="cs-CZ" sz="1600" dirty="0" err="1" smtClean="0"/>
              <a:t>formed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b="1" dirty="0" err="1" smtClean="0"/>
              <a:t>ectoderm</a:t>
            </a:r>
            <a:r>
              <a:rPr lang="cs-CZ" sz="1600" dirty="0" smtClean="0"/>
              <a:t>, </a:t>
            </a:r>
            <a:r>
              <a:rPr lang="cs-CZ" sz="1600" dirty="0" err="1" smtClean="0"/>
              <a:t>connection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Wolffian</a:t>
            </a:r>
            <a:r>
              <a:rPr lang="cs-CZ" sz="1600" dirty="0" smtClean="0"/>
              <a:t> </a:t>
            </a:r>
            <a:r>
              <a:rPr lang="cs-CZ" sz="1600" dirty="0" err="1" smtClean="0"/>
              <a:t>duct</a:t>
            </a:r>
            <a:r>
              <a:rPr lang="cs-CZ" sz="1600" dirty="0" smtClean="0"/>
              <a:t> (</a:t>
            </a:r>
            <a:r>
              <a:rPr lang="cs-CZ" sz="1600" dirty="0" err="1" smtClean="0"/>
              <a:t>deferens</a:t>
            </a:r>
            <a:r>
              <a:rPr lang="cs-CZ" sz="1600" dirty="0" smtClean="0"/>
              <a:t> </a:t>
            </a:r>
            <a:r>
              <a:rPr lang="cs-CZ" sz="1600" dirty="0" err="1" smtClean="0"/>
              <a:t>duct</a:t>
            </a:r>
            <a:r>
              <a:rPr lang="cs-CZ" sz="1600" dirty="0" smtClean="0"/>
              <a:t>) to </a:t>
            </a:r>
            <a:r>
              <a:rPr lang="cs-CZ" sz="1600" dirty="0" err="1" smtClean="0"/>
              <a:t>urethra</a:t>
            </a:r>
            <a:r>
              <a:rPr lang="cs-CZ" sz="1600" dirty="0" smtClean="0"/>
              <a:t>, </a:t>
            </a:r>
            <a:r>
              <a:rPr lang="cs-CZ" sz="1600" b="1" dirty="0" err="1" smtClean="0"/>
              <a:t>connection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/>
              <a:t>excretory</a:t>
            </a:r>
            <a:r>
              <a:rPr lang="cs-CZ" sz="1600" dirty="0" smtClean="0"/>
              <a:t> and </a:t>
            </a:r>
            <a:r>
              <a:rPr lang="cs-CZ" sz="1600" b="1" dirty="0" err="1" smtClean="0"/>
              <a:t>reproductive</a:t>
            </a:r>
            <a:r>
              <a:rPr lang="cs-CZ" sz="1600" dirty="0" smtClean="0"/>
              <a:t> </a:t>
            </a:r>
            <a:r>
              <a:rPr lang="cs-CZ" sz="1600" dirty="0" err="1" smtClean="0"/>
              <a:t>systems</a:t>
            </a:r>
            <a:endParaRPr lang="cs-CZ" sz="1600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542D8C15-2502-4857-88A5-521B7D80313F}"/>
              </a:ext>
            </a:extLst>
          </p:cNvPr>
          <p:cNvSpPr txBox="1">
            <a:spLocks/>
          </p:cNvSpPr>
          <p:nvPr/>
        </p:nvSpPr>
        <p:spPr>
          <a:xfrm>
            <a:off x="1097280" y="5201203"/>
            <a:ext cx="4579844" cy="78473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females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b="1" dirty="0" err="1">
                <a:solidFill>
                  <a:srgbClr val="0FACE0"/>
                </a:solidFill>
              </a:rPr>
              <a:t>pelvic</a:t>
            </a:r>
            <a:r>
              <a:rPr lang="cs-CZ" sz="1600" dirty="0" smtClean="0"/>
              <a:t> region </a:t>
            </a:r>
            <a:r>
              <a:rPr lang="cs-CZ" sz="1600" dirty="0" err="1" smtClean="0"/>
              <a:t>of</a:t>
            </a:r>
            <a:r>
              <a:rPr lang="cs-CZ" sz="1600" dirty="0" smtClean="0"/>
              <a:t> sinus, </a:t>
            </a:r>
            <a:r>
              <a:rPr lang="cs-CZ" sz="1600" dirty="0" err="1" smtClean="0"/>
              <a:t>Wolffian</a:t>
            </a:r>
            <a:r>
              <a:rPr lang="cs-CZ" sz="1600" dirty="0" smtClean="0"/>
              <a:t> </a:t>
            </a:r>
            <a:r>
              <a:rPr lang="cs-CZ" sz="1600" dirty="0" err="1" smtClean="0"/>
              <a:t>ducts</a:t>
            </a:r>
            <a:r>
              <a:rPr lang="cs-CZ" sz="1600" dirty="0" smtClean="0"/>
              <a:t> </a:t>
            </a:r>
            <a:r>
              <a:rPr lang="cs-CZ" sz="1600" dirty="0" err="1" smtClean="0"/>
              <a:t>degrade</a:t>
            </a:r>
            <a:r>
              <a:rPr lang="cs-CZ" sz="1600" dirty="0" smtClean="0"/>
              <a:t>, </a:t>
            </a:r>
            <a:r>
              <a:rPr lang="cs-CZ" sz="1600" b="1" dirty="0" err="1" smtClean="0"/>
              <a:t>ducts</a:t>
            </a:r>
            <a:r>
              <a:rPr lang="cs-CZ" sz="1600" b="1" dirty="0" smtClean="0"/>
              <a:t> </a:t>
            </a:r>
            <a:r>
              <a:rPr lang="cs-CZ" sz="1600" dirty="0" err="1" smtClean="0"/>
              <a:t>of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excretory</a:t>
            </a:r>
            <a:r>
              <a:rPr lang="cs-CZ" sz="1600" b="1" dirty="0" smtClean="0"/>
              <a:t> </a:t>
            </a:r>
            <a:r>
              <a:rPr lang="cs-CZ" sz="1600" dirty="0" smtClean="0"/>
              <a:t>and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reproductive</a:t>
            </a:r>
            <a:r>
              <a:rPr lang="cs-CZ" sz="1600" b="1" dirty="0" smtClean="0"/>
              <a:t> </a:t>
            </a:r>
            <a:r>
              <a:rPr lang="cs-CZ" sz="1600" dirty="0" err="1" smtClean="0"/>
              <a:t>systems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separated</a:t>
            </a:r>
            <a:endParaRPr lang="cs-CZ" sz="1600" b="1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5743367" y="2095876"/>
            <a:ext cx="6087290" cy="3130804"/>
            <a:chOff x="5743367" y="2095876"/>
            <a:chExt cx="6087290" cy="3130804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2" t="24411" r="5682" b="5892"/>
            <a:stretch/>
          </p:blipFill>
          <p:spPr>
            <a:xfrm>
              <a:off x="5743367" y="2329103"/>
              <a:ext cx="5854773" cy="2786065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5873409" y="2151547"/>
              <a:ext cx="67798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 smtClean="0"/>
                <a:t>cloaca</a:t>
              </a:r>
              <a:endParaRPr lang="cs-CZ" sz="900" dirty="0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6712112" y="2382379"/>
              <a:ext cx="11174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Primitive </a:t>
              </a:r>
              <a:r>
                <a:rPr lang="cs-CZ" sz="900" dirty="0" err="1" smtClean="0"/>
                <a:t>urogenital</a:t>
              </a:r>
              <a:r>
                <a:rPr lang="cs-CZ" sz="900" dirty="0" smtClean="0"/>
                <a:t> sinus</a:t>
              </a:r>
              <a:endParaRPr lang="cs-CZ" sz="900" dirty="0"/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8704795" y="2382379"/>
              <a:ext cx="7399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Primitive </a:t>
              </a:r>
              <a:r>
                <a:rPr lang="cs-CZ" sz="900" dirty="0" err="1" smtClean="0"/>
                <a:t>rectum</a:t>
              </a:r>
              <a:endParaRPr lang="cs-CZ" sz="900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10785706" y="2095876"/>
              <a:ext cx="7399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Primitive </a:t>
              </a:r>
              <a:r>
                <a:rPr lang="cs-CZ" sz="900" dirty="0" err="1" smtClean="0"/>
                <a:t>rectum</a:t>
              </a:r>
              <a:endParaRPr lang="cs-CZ" sz="900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9595781" y="2110221"/>
              <a:ext cx="11174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Primitive </a:t>
              </a:r>
              <a:r>
                <a:rPr lang="cs-CZ" sz="900" dirty="0" err="1" smtClean="0"/>
                <a:t>urogenital</a:t>
              </a:r>
              <a:r>
                <a:rPr lang="cs-CZ" sz="900" dirty="0" smtClean="0"/>
                <a:t> sinus</a:t>
              </a:r>
              <a:endParaRPr lang="cs-CZ" sz="900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9356809" y="3856854"/>
              <a:ext cx="140835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Primitive </a:t>
              </a:r>
              <a:r>
                <a:rPr lang="cs-CZ" sz="900" dirty="0" err="1" smtClean="0"/>
                <a:t>urogenital</a:t>
              </a:r>
              <a:r>
                <a:rPr lang="cs-CZ" sz="900" dirty="0" smtClean="0"/>
                <a:t> sinus</a:t>
              </a:r>
              <a:endParaRPr lang="cs-CZ" sz="900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7283126" y="3644949"/>
              <a:ext cx="11174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smtClean="0"/>
                <a:t>Primitive </a:t>
              </a:r>
              <a:r>
                <a:rPr lang="cs-CZ" sz="900" dirty="0" err="1" smtClean="0"/>
                <a:t>urogenital</a:t>
              </a:r>
              <a:r>
                <a:rPr lang="cs-CZ" sz="900" dirty="0" smtClean="0"/>
                <a:t> sinus</a:t>
              </a:r>
              <a:endParaRPr lang="cs-CZ" sz="900" dirty="0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10713219" y="4306568"/>
              <a:ext cx="11174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 smtClean="0"/>
                <a:t>Vesico-urethral</a:t>
              </a:r>
              <a:r>
                <a:rPr lang="cs-CZ" sz="900" dirty="0" smtClean="0"/>
                <a:t> </a:t>
              </a:r>
              <a:r>
                <a:rPr lang="cs-CZ" sz="900" dirty="0" err="1" smtClean="0"/>
                <a:t>canal</a:t>
              </a:r>
              <a:endParaRPr lang="cs-CZ" sz="900" dirty="0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10588644" y="4718849"/>
              <a:ext cx="1117438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 smtClean="0"/>
                <a:t>Definitive</a:t>
              </a:r>
              <a:r>
                <a:rPr lang="cs-CZ" sz="900" dirty="0" smtClean="0"/>
                <a:t> </a:t>
              </a:r>
              <a:r>
                <a:rPr lang="cs-CZ" sz="900" dirty="0" err="1"/>
                <a:t>u</a:t>
              </a:r>
              <a:r>
                <a:rPr lang="cs-CZ" sz="900" dirty="0" err="1" smtClean="0"/>
                <a:t>rogenital</a:t>
              </a:r>
              <a:r>
                <a:rPr lang="cs-CZ" sz="900" dirty="0" smtClean="0"/>
                <a:t> sinus</a:t>
              </a:r>
              <a:endParaRPr lang="cs-CZ" sz="900" dirty="0"/>
            </a:p>
            <a:p>
              <a:pPr algn="ctr"/>
              <a:endParaRPr lang="cs-CZ" sz="900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8324898" y="4454013"/>
              <a:ext cx="15755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b="1" dirty="0" err="1" smtClean="0">
                  <a:solidFill>
                    <a:srgbClr val="FF0000"/>
                  </a:solidFill>
                </a:rPr>
                <a:t>upper</a:t>
              </a:r>
              <a:r>
                <a:rPr lang="cs-CZ" sz="900" dirty="0" smtClean="0"/>
                <a:t> and </a:t>
              </a:r>
              <a:r>
                <a:rPr lang="cs-CZ" sz="900" b="1" dirty="0" err="1" smtClean="0">
                  <a:solidFill>
                    <a:srgbClr val="F3782B"/>
                  </a:solidFill>
                </a:rPr>
                <a:t>lower</a:t>
              </a:r>
              <a:r>
                <a:rPr lang="cs-CZ" sz="900" dirty="0" smtClean="0"/>
                <a:t> </a:t>
              </a:r>
              <a:r>
                <a:rPr lang="cs-CZ" sz="900" dirty="0" err="1" smtClean="0"/>
                <a:t>parts</a:t>
              </a:r>
              <a:r>
                <a:rPr lang="cs-CZ" sz="900" dirty="0" smtClean="0"/>
                <a:t> </a:t>
              </a:r>
              <a:r>
                <a:rPr lang="cs-CZ" sz="900" dirty="0" err="1" smtClean="0"/>
                <a:t>of</a:t>
              </a:r>
              <a:r>
                <a:rPr lang="cs-CZ" sz="900" dirty="0" smtClean="0"/>
                <a:t> </a:t>
              </a:r>
              <a:r>
                <a:rPr lang="cs-CZ" sz="900" dirty="0" err="1" smtClean="0"/>
                <a:t>vesico-urethral</a:t>
              </a:r>
              <a:r>
                <a:rPr lang="cs-CZ" sz="900" dirty="0" smtClean="0"/>
                <a:t> </a:t>
              </a:r>
              <a:r>
                <a:rPr lang="cs-CZ" sz="900" dirty="0" err="1" smtClean="0"/>
                <a:t>canal</a:t>
              </a:r>
              <a:endParaRPr lang="cs-CZ" sz="900" dirty="0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8249691" y="4788099"/>
              <a:ext cx="181976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b="1" dirty="0" err="1" smtClean="0">
                  <a:solidFill>
                    <a:srgbClr val="0CAEDF"/>
                  </a:solidFill>
                </a:rPr>
                <a:t>pelvic</a:t>
              </a:r>
              <a:r>
                <a:rPr lang="cs-CZ" sz="900" dirty="0" smtClean="0"/>
                <a:t> (</a:t>
              </a:r>
              <a:r>
                <a:rPr lang="cs-CZ" sz="900" dirty="0" err="1" smtClean="0"/>
                <a:t>males</a:t>
              </a:r>
              <a:r>
                <a:rPr lang="cs-CZ" sz="900" dirty="0" smtClean="0"/>
                <a:t>, </a:t>
              </a:r>
              <a:r>
                <a:rPr lang="cs-CZ" sz="900" dirty="0" err="1" smtClean="0"/>
                <a:t>females</a:t>
              </a:r>
              <a:r>
                <a:rPr lang="cs-CZ" sz="900" dirty="0" smtClean="0"/>
                <a:t>) and </a:t>
              </a:r>
              <a:r>
                <a:rPr lang="cs-CZ" sz="900" b="1" dirty="0" err="1" smtClean="0">
                  <a:solidFill>
                    <a:srgbClr val="9DDEE4"/>
                  </a:solidFill>
                </a:rPr>
                <a:t>phallic</a:t>
              </a:r>
              <a:r>
                <a:rPr lang="cs-CZ" sz="900" dirty="0" smtClean="0"/>
                <a:t> (</a:t>
              </a:r>
              <a:r>
                <a:rPr lang="cs-CZ" sz="900" dirty="0" err="1" smtClean="0"/>
                <a:t>males</a:t>
              </a:r>
              <a:r>
                <a:rPr lang="cs-CZ" sz="900" dirty="0" smtClean="0"/>
                <a:t>) part </a:t>
              </a:r>
              <a:r>
                <a:rPr lang="cs-CZ" sz="900" dirty="0" err="1" smtClean="0"/>
                <a:t>of</a:t>
              </a:r>
              <a:r>
                <a:rPr lang="cs-CZ" sz="900" dirty="0" smtClean="0"/>
                <a:t> </a:t>
              </a:r>
              <a:r>
                <a:rPr lang="cs-CZ" sz="900" dirty="0" err="1" smtClean="0"/>
                <a:t>urogenital</a:t>
              </a:r>
              <a:r>
                <a:rPr lang="cs-CZ" sz="900" dirty="0" smtClean="0"/>
                <a:t> sinus</a:t>
              </a:r>
              <a:endParaRPr lang="cs-CZ" sz="900" dirty="0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5795455" y="4258542"/>
              <a:ext cx="6620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 smtClean="0"/>
                <a:t>Urinary</a:t>
              </a:r>
              <a:r>
                <a:rPr lang="cs-CZ" sz="900" dirty="0" smtClean="0"/>
                <a:t> </a:t>
              </a:r>
              <a:r>
                <a:rPr lang="cs-CZ" sz="900" dirty="0" err="1" smtClean="0"/>
                <a:t>bladder</a:t>
              </a:r>
              <a:endParaRPr lang="cs-CZ" sz="900" dirty="0"/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5766562" y="4668801"/>
              <a:ext cx="66205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 smtClean="0"/>
                <a:t>urethra</a:t>
              </a:r>
              <a:endParaRPr lang="cs-CZ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864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692AF0-113C-4625-82CE-002A9EC61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Developmental</a:t>
            </a:r>
            <a:r>
              <a:rPr lang="cs-CZ" dirty="0" smtClean="0"/>
              <a:t> </a:t>
            </a:r>
            <a:r>
              <a:rPr lang="cs-CZ" dirty="0" err="1" smtClean="0"/>
              <a:t>defects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urethra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29E655C-D9BD-4154-A428-F5F55B7AA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27</a:t>
            </a:fld>
            <a:endParaRPr lang="cs-CZ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720B0247-E1CC-4938-837B-2BF1734A6DCB}"/>
              </a:ext>
            </a:extLst>
          </p:cNvPr>
          <p:cNvSpPr txBox="1">
            <a:spLocks/>
          </p:cNvSpPr>
          <p:nvPr/>
        </p:nvSpPr>
        <p:spPr>
          <a:xfrm>
            <a:off x="1097279" y="2211097"/>
            <a:ext cx="4485373" cy="12627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Epispadia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Displaced</a:t>
            </a:r>
            <a:r>
              <a:rPr lang="cs-CZ" sz="1400" dirty="0" smtClean="0"/>
              <a:t> </a:t>
            </a:r>
            <a:r>
              <a:rPr lang="cs-CZ" sz="1400" dirty="0" err="1" smtClean="0"/>
              <a:t>opening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urethra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Opening</a:t>
            </a:r>
            <a:r>
              <a:rPr lang="cs-CZ" sz="1400" dirty="0" smtClean="0"/>
              <a:t> on </a:t>
            </a:r>
            <a:r>
              <a:rPr lang="cs-CZ" sz="1400" dirty="0" err="1" smtClean="0"/>
              <a:t>dorsal</a:t>
            </a:r>
            <a:r>
              <a:rPr lang="cs-CZ" sz="1400" dirty="0" smtClean="0"/>
              <a:t> </a:t>
            </a:r>
            <a:r>
              <a:rPr lang="cs-CZ" sz="1400" dirty="0" err="1" smtClean="0"/>
              <a:t>side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genitals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smtClean="0"/>
              <a:t>More </a:t>
            </a:r>
            <a:r>
              <a:rPr lang="cs-CZ" sz="1400" dirty="0" err="1" smtClean="0"/>
              <a:t>often</a:t>
            </a:r>
            <a:r>
              <a:rPr lang="cs-CZ" sz="1400" dirty="0" smtClean="0"/>
              <a:t> in </a:t>
            </a:r>
            <a:r>
              <a:rPr lang="cs-CZ" sz="1400" dirty="0" err="1" smtClean="0"/>
              <a:t>males</a:t>
            </a:r>
            <a:endParaRPr lang="cs-CZ" sz="1400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ED42C97A-1017-4CB6-9B70-8CE745F93566}"/>
              </a:ext>
            </a:extLst>
          </p:cNvPr>
          <p:cNvSpPr txBox="1">
            <a:spLocks/>
          </p:cNvSpPr>
          <p:nvPr/>
        </p:nvSpPr>
        <p:spPr>
          <a:xfrm>
            <a:off x="1097279" y="3861704"/>
            <a:ext cx="4485373" cy="12627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Hypospadia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Displaced</a:t>
            </a:r>
            <a:r>
              <a:rPr lang="cs-CZ" sz="1400" dirty="0" smtClean="0"/>
              <a:t> </a:t>
            </a:r>
            <a:r>
              <a:rPr lang="cs-CZ" sz="1400" dirty="0" err="1" smtClean="0"/>
              <a:t>opening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urethra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Opening</a:t>
            </a:r>
            <a:r>
              <a:rPr lang="cs-CZ" sz="1400" dirty="0" smtClean="0"/>
              <a:t> on </a:t>
            </a:r>
            <a:r>
              <a:rPr lang="cs-CZ" sz="1400" dirty="0" err="1" smtClean="0"/>
              <a:t>ventral</a:t>
            </a:r>
            <a:r>
              <a:rPr lang="cs-CZ" sz="1400" dirty="0" smtClean="0"/>
              <a:t> </a:t>
            </a:r>
            <a:r>
              <a:rPr lang="cs-CZ" sz="1400" dirty="0" err="1" smtClean="0"/>
              <a:t>side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genitals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smtClean="0"/>
              <a:t>More </a:t>
            </a:r>
            <a:r>
              <a:rPr lang="cs-CZ" sz="1400" dirty="0" err="1" smtClean="0"/>
              <a:t>often</a:t>
            </a:r>
            <a:r>
              <a:rPr lang="cs-CZ" sz="1400" dirty="0" smtClean="0"/>
              <a:t> in </a:t>
            </a:r>
            <a:r>
              <a:rPr lang="cs-CZ" sz="1400" dirty="0" err="1" smtClean="0"/>
              <a:t>males</a:t>
            </a:r>
            <a:endParaRPr lang="cs-CZ" sz="14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CB9DC40-FAB6-42DE-B36F-F6E8B5778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810" y="1892443"/>
            <a:ext cx="2917868" cy="1969261"/>
          </a:xfrm>
          <a:prstGeom prst="rect">
            <a:avLst/>
          </a:prstGeom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C1384EFB-EB8C-4FAF-96A4-0EE4E1403574}"/>
              </a:ext>
            </a:extLst>
          </p:cNvPr>
          <p:cNvGrpSpPr/>
          <p:nvPr/>
        </p:nvGrpSpPr>
        <p:grpSpPr>
          <a:xfrm>
            <a:off x="6434661" y="4016787"/>
            <a:ext cx="3476737" cy="2009998"/>
            <a:chOff x="6434661" y="4016787"/>
            <a:chExt cx="3476737" cy="2009998"/>
          </a:xfrm>
        </p:grpSpPr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96A1E0F1-C384-4F4F-8057-246CEA9DD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3" t="13034" r="12637" b="6289"/>
            <a:stretch/>
          </p:blipFill>
          <p:spPr>
            <a:xfrm>
              <a:off x="6540089" y="4016787"/>
              <a:ext cx="3371309" cy="1969261"/>
            </a:xfrm>
            <a:prstGeom prst="rect">
              <a:avLst/>
            </a:prstGeom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6D85EB66-08FC-4905-A5A3-AA495C544B96}"/>
                </a:ext>
              </a:extLst>
            </p:cNvPr>
            <p:cNvSpPr txBox="1"/>
            <p:nvPr/>
          </p:nvSpPr>
          <p:spPr>
            <a:xfrm>
              <a:off x="6434661" y="5795953"/>
              <a:ext cx="241300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 smtClean="0"/>
                <a:t>hypospadia</a:t>
              </a:r>
              <a:r>
                <a:rPr lang="cs-CZ" sz="900" dirty="0" smtClean="0"/>
                <a:t> (</a:t>
              </a:r>
              <a:r>
                <a:rPr lang="cs-CZ" sz="900" dirty="0" err="1" smtClean="0"/>
                <a:t>caudaly</a:t>
              </a:r>
              <a:r>
                <a:rPr lang="cs-CZ" sz="900" dirty="0" smtClean="0"/>
                <a:t>, </a:t>
              </a:r>
              <a:r>
                <a:rPr lang="cs-CZ" sz="900" dirty="0" err="1" smtClean="0"/>
                <a:t>connection</a:t>
              </a:r>
              <a:r>
                <a:rPr lang="cs-CZ" sz="900" dirty="0" smtClean="0"/>
                <a:t> </a:t>
              </a:r>
              <a:r>
                <a:rPr lang="cs-CZ" sz="900" dirty="0" err="1" smtClean="0"/>
                <a:t>with</a:t>
              </a:r>
              <a:r>
                <a:rPr lang="cs-CZ" sz="900" dirty="0" smtClean="0"/>
                <a:t> vagina)</a:t>
              </a:r>
              <a:endParaRPr lang="cs-CZ" sz="900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8649C35D-4254-4B38-93A0-C9724F3584D3}"/>
                </a:ext>
              </a:extLst>
            </p:cNvPr>
            <p:cNvSpPr txBox="1"/>
            <p:nvPr/>
          </p:nvSpPr>
          <p:spPr>
            <a:xfrm>
              <a:off x="7897962" y="4016787"/>
              <a:ext cx="8380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 smtClean="0"/>
                <a:t>epispadia</a:t>
              </a:r>
              <a:r>
                <a:rPr lang="cs-CZ" sz="900" dirty="0" smtClean="0"/>
                <a:t> (</a:t>
              </a:r>
              <a:r>
                <a:rPr lang="cs-CZ" sz="900" dirty="0" err="1" smtClean="0"/>
                <a:t>cranialy</a:t>
              </a:r>
              <a:r>
                <a:rPr lang="cs-CZ" sz="900" dirty="0" smtClean="0"/>
                <a:t>)</a:t>
              </a:r>
              <a:endParaRPr lang="cs-CZ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06397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C7C70-8A2E-4CD9-A886-86A15D138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adrenal</a:t>
            </a:r>
            <a:r>
              <a:rPr lang="cs-CZ" dirty="0" smtClean="0"/>
              <a:t> </a:t>
            </a:r>
            <a:r>
              <a:rPr lang="cs-CZ" dirty="0" err="1" smtClean="0"/>
              <a:t>glands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27002DA-BF07-4690-9600-C25EC09A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28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D395C69-B203-4C55-801F-D42513A1AE50}"/>
              </a:ext>
            </a:extLst>
          </p:cNvPr>
          <p:cNvSpPr txBox="1">
            <a:spLocks/>
          </p:cNvSpPr>
          <p:nvPr/>
        </p:nvSpPr>
        <p:spPr>
          <a:xfrm>
            <a:off x="1097280" y="2018012"/>
            <a:ext cx="5246370" cy="82996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Adrenal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cortex</a:t>
            </a:r>
            <a:r>
              <a:rPr lang="cs-CZ" sz="1600" b="1" dirty="0" smtClean="0"/>
              <a:t> </a:t>
            </a:r>
            <a:r>
              <a:rPr lang="cs-CZ" sz="1600" dirty="0" err="1" smtClean="0"/>
              <a:t>develops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b="1" dirty="0" err="1" smtClean="0"/>
              <a:t>intermediate</a:t>
            </a:r>
            <a:r>
              <a:rPr lang="cs-CZ" sz="1600" b="1" dirty="0" smtClean="0"/>
              <a:t> mesoderm</a:t>
            </a:r>
            <a:endParaRPr lang="cs-CZ" sz="1600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Adrenal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medulla</a:t>
            </a:r>
            <a:r>
              <a:rPr lang="cs-CZ" sz="1600" dirty="0" smtClean="0"/>
              <a:t> </a:t>
            </a:r>
            <a:r>
              <a:rPr lang="cs-CZ" sz="1600" dirty="0" err="1" smtClean="0"/>
              <a:t>develops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b="1" dirty="0" err="1" smtClean="0"/>
              <a:t>neural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crest</a:t>
            </a:r>
            <a:r>
              <a:rPr lang="cs-CZ" sz="1600" b="1" dirty="0" smtClean="0"/>
              <a:t> </a:t>
            </a:r>
            <a:r>
              <a:rPr lang="cs-CZ" sz="1600" dirty="0" err="1" smtClean="0"/>
              <a:t>cells</a:t>
            </a:r>
            <a:endParaRPr lang="cs-CZ" sz="12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C6F5987-D96C-4394-9B14-70C966B088ED}"/>
              </a:ext>
            </a:extLst>
          </p:cNvPr>
          <p:cNvSpPr txBox="1"/>
          <p:nvPr/>
        </p:nvSpPr>
        <p:spPr>
          <a:xfrm>
            <a:off x="6825617" y="6034301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/>
              <a:t>Pansky. </a:t>
            </a:r>
            <a:r>
              <a:rPr lang="cs-CZ" sz="1050" dirty="0" err="1"/>
              <a:t>Review</a:t>
            </a:r>
            <a:r>
              <a:rPr lang="cs-CZ" sz="1050" dirty="0"/>
              <a:t> </a:t>
            </a:r>
            <a:r>
              <a:rPr lang="cs-CZ" sz="1050" dirty="0" err="1"/>
              <a:t>of</a:t>
            </a:r>
            <a:r>
              <a:rPr lang="cs-CZ" sz="1050" dirty="0"/>
              <a:t> </a:t>
            </a:r>
            <a:r>
              <a:rPr lang="cs-CZ" sz="1050" dirty="0" err="1"/>
              <a:t>Medical</a:t>
            </a:r>
            <a:r>
              <a:rPr lang="cs-CZ" sz="1050" dirty="0"/>
              <a:t> Embryology</a:t>
            </a: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FD395C69-B203-4C55-801F-D42513A1AE50}"/>
              </a:ext>
            </a:extLst>
          </p:cNvPr>
          <p:cNvSpPr txBox="1">
            <a:spLocks/>
          </p:cNvSpPr>
          <p:nvPr/>
        </p:nvSpPr>
        <p:spPr>
          <a:xfrm>
            <a:off x="1097279" y="3178027"/>
            <a:ext cx="4957319" cy="49958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>
                <a:solidFill>
                  <a:srgbClr val="0031FC"/>
                </a:solidFill>
              </a:rPr>
              <a:t>cortex</a:t>
            </a:r>
            <a:r>
              <a:rPr lang="cs-CZ" sz="1600" dirty="0" smtClean="0"/>
              <a:t> – </a:t>
            </a:r>
            <a:r>
              <a:rPr lang="cs-CZ" sz="1600" dirty="0" err="1" smtClean="0"/>
              <a:t>develops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b="1" dirty="0" err="1" smtClean="0"/>
              <a:t>epithelium</a:t>
            </a:r>
            <a:r>
              <a:rPr lang="cs-CZ" sz="1600" b="1" dirty="0" smtClean="0"/>
              <a:t> </a:t>
            </a:r>
            <a:r>
              <a:rPr lang="cs-CZ" sz="1600" dirty="0" err="1" smtClean="0"/>
              <a:t>of</a:t>
            </a:r>
            <a:r>
              <a:rPr lang="cs-CZ" sz="1600" b="1" dirty="0" smtClean="0"/>
              <a:t> coelom</a:t>
            </a:r>
            <a:r>
              <a:rPr lang="cs-CZ" sz="1600" dirty="0" smtClean="0"/>
              <a:t> in </a:t>
            </a:r>
            <a:r>
              <a:rPr lang="cs-CZ" sz="1600" dirty="0" err="1" smtClean="0"/>
              <a:t>urogenital</a:t>
            </a:r>
            <a:r>
              <a:rPr lang="cs-CZ" sz="1600" dirty="0" smtClean="0"/>
              <a:t> </a:t>
            </a:r>
            <a:r>
              <a:rPr lang="cs-CZ" sz="1600" dirty="0" err="1" smtClean="0"/>
              <a:t>cord</a:t>
            </a:r>
            <a:r>
              <a:rPr lang="cs-CZ" sz="1600" dirty="0" smtClean="0"/>
              <a:t> region</a:t>
            </a:r>
            <a:endParaRPr lang="cs-CZ" sz="1200" dirty="0"/>
          </a:p>
        </p:txBody>
      </p:sp>
      <p:grpSp>
        <p:nvGrpSpPr>
          <p:cNvPr id="16" name="Skupina 15"/>
          <p:cNvGrpSpPr>
            <a:grpSpLocks noChangeAspect="1"/>
          </p:cNvGrpSpPr>
          <p:nvPr/>
        </p:nvGrpSpPr>
        <p:grpSpPr>
          <a:xfrm>
            <a:off x="7745422" y="4466690"/>
            <a:ext cx="2841692" cy="1623638"/>
            <a:chOff x="7228663" y="1989666"/>
            <a:chExt cx="2184412" cy="1248093"/>
          </a:xfrm>
        </p:grpSpPr>
        <p:pic>
          <p:nvPicPr>
            <p:cNvPr id="17" name="Obrázek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75" r="78204"/>
            <a:stretch/>
          </p:blipFill>
          <p:spPr>
            <a:xfrm>
              <a:off x="7228663" y="1989666"/>
              <a:ext cx="1186582" cy="1248093"/>
            </a:xfrm>
            <a:prstGeom prst="rect">
              <a:avLst/>
            </a:prstGeom>
          </p:spPr>
        </p:pic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8325521" y="2346267"/>
              <a:ext cx="1047287" cy="3075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cortex</a:t>
              </a:r>
              <a:r>
                <a:rPr lang="cs-CZ" sz="1000" dirty="0" smtClean="0"/>
                <a:t> (</a:t>
              </a:r>
              <a:r>
                <a:rPr lang="cs-CZ" sz="1000" dirty="0" err="1" smtClean="0"/>
                <a:t>intermediate</a:t>
              </a:r>
              <a:r>
                <a:rPr lang="cs-CZ" sz="1000" dirty="0" smtClean="0"/>
                <a:t> mesoderm)</a:t>
              </a:r>
              <a:endParaRPr lang="cs-CZ" sz="1000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FC85D02E-65F7-4EB1-9E96-C596CAC92F0C}"/>
                </a:ext>
              </a:extLst>
            </p:cNvPr>
            <p:cNvSpPr txBox="1"/>
            <p:nvPr/>
          </p:nvSpPr>
          <p:spPr>
            <a:xfrm>
              <a:off x="8373713" y="2968172"/>
              <a:ext cx="1039362" cy="189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medulla</a:t>
              </a:r>
              <a:r>
                <a:rPr lang="cs-CZ" sz="1000" dirty="0" smtClean="0"/>
                <a:t> (</a:t>
              </a:r>
              <a:r>
                <a:rPr lang="cs-CZ" sz="1000" dirty="0" err="1" smtClean="0"/>
                <a:t>neural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crest</a:t>
              </a:r>
              <a:r>
                <a:rPr lang="cs-CZ" sz="1000" dirty="0" smtClean="0"/>
                <a:t>)</a:t>
              </a:r>
              <a:endParaRPr lang="cs-CZ" sz="1000" dirty="0"/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C3C75674-F035-48F5-A92A-FF93D229FBAF}"/>
              </a:ext>
            </a:extLst>
          </p:cNvPr>
          <p:cNvGrpSpPr/>
          <p:nvPr/>
        </p:nvGrpSpPr>
        <p:grpSpPr>
          <a:xfrm>
            <a:off x="10551279" y="2072803"/>
            <a:ext cx="726842" cy="1945997"/>
            <a:chOff x="5765036" y="2421799"/>
            <a:chExt cx="726842" cy="1945997"/>
          </a:xfrm>
        </p:grpSpPr>
        <p:sp>
          <p:nvSpPr>
            <p:cNvPr id="21" name="Obousměrná svislá šipka 23">
              <a:extLst>
                <a:ext uri="{FF2B5EF4-FFF2-40B4-BE49-F238E27FC236}">
                  <a16:creationId xmlns:a16="http://schemas.microsoft.com/office/drawing/2014/main" id="{72FA0550-9B26-44CB-9A90-8D158FC579FB}"/>
                </a:ext>
              </a:extLst>
            </p:cNvPr>
            <p:cNvSpPr/>
            <p:nvPr/>
          </p:nvSpPr>
          <p:spPr>
            <a:xfrm>
              <a:off x="6054089" y="2782977"/>
              <a:ext cx="148737" cy="1249836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6D9FA2D0-A573-4D95-BBD4-46BD73C0EE1A}"/>
                </a:ext>
              </a:extLst>
            </p:cNvPr>
            <p:cNvSpPr txBox="1"/>
            <p:nvPr/>
          </p:nvSpPr>
          <p:spPr>
            <a:xfrm>
              <a:off x="5800872" y="2421799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dorsal</a:t>
              </a:r>
              <a:endParaRPr lang="en-US" sz="1000" dirty="0"/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6C990FA0-A6CB-4624-8669-7787605E2533}"/>
                </a:ext>
              </a:extLst>
            </p:cNvPr>
            <p:cNvSpPr txBox="1"/>
            <p:nvPr/>
          </p:nvSpPr>
          <p:spPr>
            <a:xfrm>
              <a:off x="5765036" y="4121575"/>
              <a:ext cx="72684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ventral</a:t>
              </a:r>
              <a:endParaRPr lang="en-US" sz="1000" dirty="0"/>
            </a:p>
          </p:txBody>
        </p:sp>
      </p:grpSp>
      <p:sp>
        <p:nvSpPr>
          <p:cNvPr id="24" name="Zástupný obsah 2">
            <a:extLst>
              <a:ext uri="{FF2B5EF4-FFF2-40B4-BE49-F238E27FC236}">
                <a16:creationId xmlns:a16="http://schemas.microsoft.com/office/drawing/2014/main" id="{FD395C69-B203-4C55-801F-D42513A1AE50}"/>
              </a:ext>
            </a:extLst>
          </p:cNvPr>
          <p:cNvSpPr txBox="1">
            <a:spLocks/>
          </p:cNvSpPr>
          <p:nvPr/>
        </p:nvSpPr>
        <p:spPr>
          <a:xfrm>
            <a:off x="1097280" y="3840898"/>
            <a:ext cx="4719320" cy="54426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>
                <a:solidFill>
                  <a:srgbClr val="FF0000"/>
                </a:solidFill>
              </a:rPr>
              <a:t>medulla</a:t>
            </a:r>
            <a:r>
              <a:rPr lang="cs-CZ" sz="1600" dirty="0" smtClean="0"/>
              <a:t> –</a:t>
            </a:r>
            <a:r>
              <a:rPr lang="cs-CZ" sz="1600" b="1" dirty="0" err="1" smtClean="0"/>
              <a:t>neural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crest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cells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migrate</a:t>
            </a:r>
            <a:r>
              <a:rPr lang="cs-CZ" sz="1600" dirty="0" smtClean="0"/>
              <a:t> to </a:t>
            </a:r>
            <a:r>
              <a:rPr lang="cs-CZ" sz="1600" dirty="0" err="1" smtClean="0"/>
              <a:t>urogenital</a:t>
            </a:r>
            <a:r>
              <a:rPr lang="cs-CZ" sz="1600" dirty="0" smtClean="0"/>
              <a:t> </a:t>
            </a:r>
            <a:r>
              <a:rPr lang="cs-CZ" sz="1600" dirty="0" err="1" smtClean="0"/>
              <a:t>cord</a:t>
            </a:r>
            <a:r>
              <a:rPr lang="cs-CZ" sz="1600" dirty="0" smtClean="0"/>
              <a:t> region</a:t>
            </a:r>
            <a:endParaRPr lang="cs-CZ" sz="1200" dirty="0"/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FD395C69-B203-4C55-801F-D42513A1AE50}"/>
              </a:ext>
            </a:extLst>
          </p:cNvPr>
          <p:cNvSpPr txBox="1">
            <a:spLocks/>
          </p:cNvSpPr>
          <p:nvPr/>
        </p:nvSpPr>
        <p:spPr>
          <a:xfrm>
            <a:off x="1097280" y="4776497"/>
            <a:ext cx="4719320" cy="3925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m</a:t>
            </a:r>
            <a:r>
              <a:rPr lang="cs-CZ" sz="1600" dirty="0" err="1" smtClean="0"/>
              <a:t>edullary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r>
              <a:rPr lang="cs-CZ" sz="1600" dirty="0" smtClean="0"/>
              <a:t> </a:t>
            </a:r>
            <a:r>
              <a:rPr lang="cs-CZ" sz="1600" dirty="0" err="1" smtClean="0"/>
              <a:t>covered</a:t>
            </a:r>
            <a:r>
              <a:rPr lang="cs-CZ" sz="1600" dirty="0" smtClean="0"/>
              <a:t> by </a:t>
            </a:r>
            <a:r>
              <a:rPr lang="cs-CZ" sz="1600" dirty="0" err="1" smtClean="0"/>
              <a:t>cortical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endParaRPr lang="cs-CZ" sz="1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2" t="6680" r="22435" b="58511"/>
          <a:stretch/>
        </p:blipFill>
        <p:spPr>
          <a:xfrm>
            <a:off x="7549876" y="1816417"/>
            <a:ext cx="2152648" cy="2790826"/>
          </a:xfrm>
          <a:prstGeom prst="rect">
            <a:avLst/>
          </a:prstGeom>
        </p:spPr>
      </p:pic>
      <p:grpSp>
        <p:nvGrpSpPr>
          <p:cNvPr id="35" name="Skupina 34"/>
          <p:cNvGrpSpPr>
            <a:grpSpLocks noChangeAspect="1"/>
          </p:cNvGrpSpPr>
          <p:nvPr/>
        </p:nvGrpSpPr>
        <p:grpSpPr>
          <a:xfrm>
            <a:off x="8243554" y="2836768"/>
            <a:ext cx="523760" cy="415396"/>
            <a:chOff x="7667625" y="4524375"/>
            <a:chExt cx="1381125" cy="1095375"/>
          </a:xfrm>
        </p:grpSpPr>
        <p:sp>
          <p:nvSpPr>
            <p:cNvPr id="33" name="Volný tvar 32"/>
            <p:cNvSpPr/>
            <p:nvPr/>
          </p:nvSpPr>
          <p:spPr>
            <a:xfrm>
              <a:off x="7667625" y="4524375"/>
              <a:ext cx="1381125" cy="1095375"/>
            </a:xfrm>
            <a:custGeom>
              <a:avLst/>
              <a:gdLst>
                <a:gd name="connsiteX0" fmla="*/ 657225 w 1381125"/>
                <a:gd name="connsiteY0" fmla="*/ 19050 h 1095375"/>
                <a:gd name="connsiteX1" fmla="*/ 533400 w 1381125"/>
                <a:gd name="connsiteY1" fmla="*/ 114300 h 1095375"/>
                <a:gd name="connsiteX2" fmla="*/ 447675 w 1381125"/>
                <a:gd name="connsiteY2" fmla="*/ 238125 h 1095375"/>
                <a:gd name="connsiteX3" fmla="*/ 390525 w 1381125"/>
                <a:gd name="connsiteY3" fmla="*/ 342900 h 1095375"/>
                <a:gd name="connsiteX4" fmla="*/ 295275 w 1381125"/>
                <a:gd name="connsiteY4" fmla="*/ 447675 h 1095375"/>
                <a:gd name="connsiteX5" fmla="*/ 123825 w 1381125"/>
                <a:gd name="connsiteY5" fmla="*/ 542925 h 1095375"/>
                <a:gd name="connsiteX6" fmla="*/ 57150 w 1381125"/>
                <a:gd name="connsiteY6" fmla="*/ 647700 h 1095375"/>
                <a:gd name="connsiteX7" fmla="*/ 0 w 1381125"/>
                <a:gd name="connsiteY7" fmla="*/ 762000 h 1095375"/>
                <a:gd name="connsiteX8" fmla="*/ 66675 w 1381125"/>
                <a:gd name="connsiteY8" fmla="*/ 904875 h 1095375"/>
                <a:gd name="connsiteX9" fmla="*/ 142875 w 1381125"/>
                <a:gd name="connsiteY9" fmla="*/ 971550 h 1095375"/>
                <a:gd name="connsiteX10" fmla="*/ 276225 w 1381125"/>
                <a:gd name="connsiteY10" fmla="*/ 1000125 h 1095375"/>
                <a:gd name="connsiteX11" fmla="*/ 542925 w 1381125"/>
                <a:gd name="connsiteY11" fmla="*/ 971550 h 1095375"/>
                <a:gd name="connsiteX12" fmla="*/ 733425 w 1381125"/>
                <a:gd name="connsiteY12" fmla="*/ 971550 h 1095375"/>
                <a:gd name="connsiteX13" fmla="*/ 876300 w 1381125"/>
                <a:gd name="connsiteY13" fmla="*/ 1009650 h 1095375"/>
                <a:gd name="connsiteX14" fmla="*/ 1057275 w 1381125"/>
                <a:gd name="connsiteY14" fmla="*/ 1085850 h 1095375"/>
                <a:gd name="connsiteX15" fmla="*/ 1238250 w 1381125"/>
                <a:gd name="connsiteY15" fmla="*/ 1095375 h 1095375"/>
                <a:gd name="connsiteX16" fmla="*/ 1352550 w 1381125"/>
                <a:gd name="connsiteY16" fmla="*/ 1038225 h 1095375"/>
                <a:gd name="connsiteX17" fmla="*/ 1381125 w 1381125"/>
                <a:gd name="connsiteY17" fmla="*/ 790575 h 1095375"/>
                <a:gd name="connsiteX18" fmla="*/ 1285875 w 1381125"/>
                <a:gd name="connsiteY18" fmla="*/ 581025 h 1095375"/>
                <a:gd name="connsiteX19" fmla="*/ 1181100 w 1381125"/>
                <a:gd name="connsiteY19" fmla="*/ 485775 h 1095375"/>
                <a:gd name="connsiteX20" fmla="*/ 981075 w 1381125"/>
                <a:gd name="connsiteY20" fmla="*/ 285750 h 1095375"/>
                <a:gd name="connsiteX21" fmla="*/ 904875 w 1381125"/>
                <a:gd name="connsiteY21" fmla="*/ 133350 h 1095375"/>
                <a:gd name="connsiteX22" fmla="*/ 857250 w 1381125"/>
                <a:gd name="connsiteY22" fmla="*/ 0 h 1095375"/>
                <a:gd name="connsiteX23" fmla="*/ 657225 w 1381125"/>
                <a:gd name="connsiteY23" fmla="*/ 19050 h 10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81125" h="1095375">
                  <a:moveTo>
                    <a:pt x="657225" y="19050"/>
                  </a:moveTo>
                  <a:lnTo>
                    <a:pt x="533400" y="114300"/>
                  </a:lnTo>
                  <a:lnTo>
                    <a:pt x="447675" y="238125"/>
                  </a:lnTo>
                  <a:lnTo>
                    <a:pt x="390525" y="342900"/>
                  </a:lnTo>
                  <a:lnTo>
                    <a:pt x="295275" y="447675"/>
                  </a:lnTo>
                  <a:lnTo>
                    <a:pt x="123825" y="542925"/>
                  </a:lnTo>
                  <a:lnTo>
                    <a:pt x="57150" y="647700"/>
                  </a:lnTo>
                  <a:lnTo>
                    <a:pt x="0" y="762000"/>
                  </a:lnTo>
                  <a:lnTo>
                    <a:pt x="66675" y="904875"/>
                  </a:lnTo>
                  <a:lnTo>
                    <a:pt x="142875" y="971550"/>
                  </a:lnTo>
                  <a:lnTo>
                    <a:pt x="276225" y="1000125"/>
                  </a:lnTo>
                  <a:lnTo>
                    <a:pt x="542925" y="971550"/>
                  </a:lnTo>
                  <a:lnTo>
                    <a:pt x="733425" y="971550"/>
                  </a:lnTo>
                  <a:lnTo>
                    <a:pt x="876300" y="1009650"/>
                  </a:lnTo>
                  <a:lnTo>
                    <a:pt x="1057275" y="1085850"/>
                  </a:lnTo>
                  <a:lnTo>
                    <a:pt x="1238250" y="1095375"/>
                  </a:lnTo>
                  <a:lnTo>
                    <a:pt x="1352550" y="1038225"/>
                  </a:lnTo>
                  <a:lnTo>
                    <a:pt x="1381125" y="790575"/>
                  </a:lnTo>
                  <a:lnTo>
                    <a:pt x="1285875" y="581025"/>
                  </a:lnTo>
                  <a:lnTo>
                    <a:pt x="1181100" y="485775"/>
                  </a:lnTo>
                  <a:lnTo>
                    <a:pt x="981075" y="285750"/>
                  </a:lnTo>
                  <a:lnTo>
                    <a:pt x="904875" y="133350"/>
                  </a:lnTo>
                  <a:lnTo>
                    <a:pt x="857250" y="0"/>
                  </a:lnTo>
                  <a:lnTo>
                    <a:pt x="657225" y="19050"/>
                  </a:lnTo>
                  <a:close/>
                </a:path>
              </a:pathLst>
            </a:custGeom>
            <a:solidFill>
              <a:srgbClr val="0031FC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Volný tvar 33"/>
            <p:cNvSpPr/>
            <p:nvPr/>
          </p:nvSpPr>
          <p:spPr>
            <a:xfrm>
              <a:off x="7960518" y="4784088"/>
              <a:ext cx="819725" cy="650127"/>
            </a:xfrm>
            <a:custGeom>
              <a:avLst/>
              <a:gdLst>
                <a:gd name="connsiteX0" fmla="*/ 657225 w 1381125"/>
                <a:gd name="connsiteY0" fmla="*/ 19050 h 1095375"/>
                <a:gd name="connsiteX1" fmla="*/ 533400 w 1381125"/>
                <a:gd name="connsiteY1" fmla="*/ 114300 h 1095375"/>
                <a:gd name="connsiteX2" fmla="*/ 447675 w 1381125"/>
                <a:gd name="connsiteY2" fmla="*/ 238125 h 1095375"/>
                <a:gd name="connsiteX3" fmla="*/ 390525 w 1381125"/>
                <a:gd name="connsiteY3" fmla="*/ 342900 h 1095375"/>
                <a:gd name="connsiteX4" fmla="*/ 295275 w 1381125"/>
                <a:gd name="connsiteY4" fmla="*/ 447675 h 1095375"/>
                <a:gd name="connsiteX5" fmla="*/ 123825 w 1381125"/>
                <a:gd name="connsiteY5" fmla="*/ 542925 h 1095375"/>
                <a:gd name="connsiteX6" fmla="*/ 57150 w 1381125"/>
                <a:gd name="connsiteY6" fmla="*/ 647700 h 1095375"/>
                <a:gd name="connsiteX7" fmla="*/ 0 w 1381125"/>
                <a:gd name="connsiteY7" fmla="*/ 762000 h 1095375"/>
                <a:gd name="connsiteX8" fmla="*/ 66675 w 1381125"/>
                <a:gd name="connsiteY8" fmla="*/ 904875 h 1095375"/>
                <a:gd name="connsiteX9" fmla="*/ 142875 w 1381125"/>
                <a:gd name="connsiteY9" fmla="*/ 971550 h 1095375"/>
                <a:gd name="connsiteX10" fmla="*/ 276225 w 1381125"/>
                <a:gd name="connsiteY10" fmla="*/ 1000125 h 1095375"/>
                <a:gd name="connsiteX11" fmla="*/ 542925 w 1381125"/>
                <a:gd name="connsiteY11" fmla="*/ 971550 h 1095375"/>
                <a:gd name="connsiteX12" fmla="*/ 733425 w 1381125"/>
                <a:gd name="connsiteY12" fmla="*/ 971550 h 1095375"/>
                <a:gd name="connsiteX13" fmla="*/ 876300 w 1381125"/>
                <a:gd name="connsiteY13" fmla="*/ 1009650 h 1095375"/>
                <a:gd name="connsiteX14" fmla="*/ 1057275 w 1381125"/>
                <a:gd name="connsiteY14" fmla="*/ 1085850 h 1095375"/>
                <a:gd name="connsiteX15" fmla="*/ 1238250 w 1381125"/>
                <a:gd name="connsiteY15" fmla="*/ 1095375 h 1095375"/>
                <a:gd name="connsiteX16" fmla="*/ 1352550 w 1381125"/>
                <a:gd name="connsiteY16" fmla="*/ 1038225 h 1095375"/>
                <a:gd name="connsiteX17" fmla="*/ 1381125 w 1381125"/>
                <a:gd name="connsiteY17" fmla="*/ 790575 h 1095375"/>
                <a:gd name="connsiteX18" fmla="*/ 1285875 w 1381125"/>
                <a:gd name="connsiteY18" fmla="*/ 581025 h 1095375"/>
                <a:gd name="connsiteX19" fmla="*/ 1181100 w 1381125"/>
                <a:gd name="connsiteY19" fmla="*/ 485775 h 1095375"/>
                <a:gd name="connsiteX20" fmla="*/ 981075 w 1381125"/>
                <a:gd name="connsiteY20" fmla="*/ 285750 h 1095375"/>
                <a:gd name="connsiteX21" fmla="*/ 904875 w 1381125"/>
                <a:gd name="connsiteY21" fmla="*/ 133350 h 1095375"/>
                <a:gd name="connsiteX22" fmla="*/ 857250 w 1381125"/>
                <a:gd name="connsiteY22" fmla="*/ 0 h 1095375"/>
                <a:gd name="connsiteX23" fmla="*/ 657225 w 1381125"/>
                <a:gd name="connsiteY23" fmla="*/ 19050 h 10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81125" h="1095375">
                  <a:moveTo>
                    <a:pt x="657225" y="19050"/>
                  </a:moveTo>
                  <a:lnTo>
                    <a:pt x="533400" y="114300"/>
                  </a:lnTo>
                  <a:lnTo>
                    <a:pt x="447675" y="238125"/>
                  </a:lnTo>
                  <a:lnTo>
                    <a:pt x="390525" y="342900"/>
                  </a:lnTo>
                  <a:lnTo>
                    <a:pt x="295275" y="447675"/>
                  </a:lnTo>
                  <a:lnTo>
                    <a:pt x="123825" y="542925"/>
                  </a:lnTo>
                  <a:lnTo>
                    <a:pt x="57150" y="647700"/>
                  </a:lnTo>
                  <a:lnTo>
                    <a:pt x="0" y="762000"/>
                  </a:lnTo>
                  <a:lnTo>
                    <a:pt x="66675" y="904875"/>
                  </a:lnTo>
                  <a:lnTo>
                    <a:pt x="142875" y="971550"/>
                  </a:lnTo>
                  <a:lnTo>
                    <a:pt x="276225" y="1000125"/>
                  </a:lnTo>
                  <a:lnTo>
                    <a:pt x="542925" y="971550"/>
                  </a:lnTo>
                  <a:lnTo>
                    <a:pt x="733425" y="971550"/>
                  </a:lnTo>
                  <a:lnTo>
                    <a:pt x="876300" y="1009650"/>
                  </a:lnTo>
                  <a:lnTo>
                    <a:pt x="1057275" y="1085850"/>
                  </a:lnTo>
                  <a:lnTo>
                    <a:pt x="1238250" y="1095375"/>
                  </a:lnTo>
                  <a:lnTo>
                    <a:pt x="1352550" y="1038225"/>
                  </a:lnTo>
                  <a:lnTo>
                    <a:pt x="1381125" y="790575"/>
                  </a:lnTo>
                  <a:lnTo>
                    <a:pt x="1285875" y="581025"/>
                  </a:lnTo>
                  <a:lnTo>
                    <a:pt x="1181100" y="485775"/>
                  </a:lnTo>
                  <a:lnTo>
                    <a:pt x="981075" y="285750"/>
                  </a:lnTo>
                  <a:lnTo>
                    <a:pt x="904875" y="133350"/>
                  </a:lnTo>
                  <a:lnTo>
                    <a:pt x="857250" y="0"/>
                  </a:lnTo>
                  <a:lnTo>
                    <a:pt x="657225" y="19050"/>
                  </a:lnTo>
                  <a:close/>
                </a:path>
              </a:pathLst>
            </a:custGeom>
            <a:solidFill>
              <a:srgbClr val="FF0000"/>
            </a:solidFill>
            <a:ln w="76200">
              <a:solidFill>
                <a:srgbClr val="0031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4" name="Skupina 43"/>
          <p:cNvGrpSpPr/>
          <p:nvPr/>
        </p:nvGrpSpPr>
        <p:grpSpPr>
          <a:xfrm>
            <a:off x="8448480" y="3222314"/>
            <a:ext cx="1254045" cy="1362906"/>
            <a:chOff x="8448480" y="3222314"/>
            <a:chExt cx="1254045" cy="1362906"/>
          </a:xfrm>
        </p:grpSpPr>
        <p:grpSp>
          <p:nvGrpSpPr>
            <p:cNvPr id="38" name="Skupina 37"/>
            <p:cNvGrpSpPr/>
            <p:nvPr/>
          </p:nvGrpSpPr>
          <p:grpSpPr>
            <a:xfrm>
              <a:off x="8448480" y="3222314"/>
              <a:ext cx="627023" cy="962796"/>
              <a:chOff x="8448480" y="3222314"/>
              <a:chExt cx="627023" cy="962796"/>
            </a:xfrm>
          </p:grpSpPr>
          <p:sp>
            <p:nvSpPr>
              <p:cNvPr id="26" name="Ovál 25"/>
              <p:cNvSpPr/>
              <p:nvPr/>
            </p:nvSpPr>
            <p:spPr>
              <a:xfrm>
                <a:off x="8448480" y="3222314"/>
                <a:ext cx="442075" cy="455299"/>
              </a:xfrm>
              <a:prstGeom prst="ellipse">
                <a:avLst/>
              </a:prstGeom>
              <a:noFill/>
              <a:ln w="38100">
                <a:solidFill>
                  <a:srgbClr val="0031F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2" name="Přímá spojnice se šipkou 31"/>
              <p:cNvCxnSpPr>
                <a:stCxn id="40" idx="0"/>
              </p:cNvCxnSpPr>
              <p:nvPr/>
            </p:nvCxnSpPr>
            <p:spPr>
              <a:xfrm flipH="1" flipV="1">
                <a:off x="8606563" y="3267426"/>
                <a:ext cx="468940" cy="917684"/>
              </a:xfrm>
              <a:prstGeom prst="straightConnector1">
                <a:avLst/>
              </a:prstGeom>
              <a:ln w="28575">
                <a:solidFill>
                  <a:srgbClr val="0031F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6D9FA2D0-A573-4D95-BBD4-46BD73C0EE1A}"/>
                </a:ext>
              </a:extLst>
            </p:cNvPr>
            <p:cNvSpPr txBox="1"/>
            <p:nvPr/>
          </p:nvSpPr>
          <p:spPr>
            <a:xfrm>
              <a:off x="8448481" y="4185110"/>
              <a:ext cx="1254044" cy="400110"/>
            </a:xfrm>
            <a:prstGeom prst="rect">
              <a:avLst/>
            </a:prstGeom>
            <a:noFill/>
            <a:ln w="28575">
              <a:solidFill>
                <a:srgbClr val="0031F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Adrenal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cortex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precursors</a:t>
              </a:r>
              <a:endParaRPr lang="en-US" sz="1000" dirty="0"/>
            </a:p>
          </p:txBody>
        </p:sp>
      </p:grpSp>
      <p:grpSp>
        <p:nvGrpSpPr>
          <p:cNvPr id="46" name="Skupina 45"/>
          <p:cNvGrpSpPr/>
          <p:nvPr/>
        </p:nvGrpSpPr>
        <p:grpSpPr>
          <a:xfrm>
            <a:off x="6896999" y="1950693"/>
            <a:ext cx="1719564" cy="913668"/>
            <a:chOff x="6896999" y="1950693"/>
            <a:chExt cx="1719564" cy="913668"/>
          </a:xfrm>
        </p:grpSpPr>
        <p:grpSp>
          <p:nvGrpSpPr>
            <p:cNvPr id="39" name="Skupina 38"/>
            <p:cNvGrpSpPr/>
            <p:nvPr/>
          </p:nvGrpSpPr>
          <p:grpSpPr>
            <a:xfrm>
              <a:off x="8174488" y="1950693"/>
              <a:ext cx="442075" cy="913668"/>
              <a:chOff x="8174488" y="1950693"/>
              <a:chExt cx="442075" cy="913668"/>
            </a:xfrm>
          </p:grpSpPr>
          <p:sp>
            <p:nvSpPr>
              <p:cNvPr id="28" name="Ovál 27"/>
              <p:cNvSpPr/>
              <p:nvPr/>
            </p:nvSpPr>
            <p:spPr>
              <a:xfrm rot="20557557">
                <a:off x="8174488" y="1950693"/>
                <a:ext cx="442075" cy="91366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0" name="Přímá spojnice se šipkou 29"/>
              <p:cNvCxnSpPr/>
              <p:nvPr/>
            </p:nvCxnSpPr>
            <p:spPr>
              <a:xfrm rot="20557557">
                <a:off x="8395524" y="2197691"/>
                <a:ext cx="0" cy="53050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ovéPole 44">
              <a:extLst>
                <a:ext uri="{FF2B5EF4-FFF2-40B4-BE49-F238E27FC236}">
                  <a16:creationId xmlns:a16="http://schemas.microsoft.com/office/drawing/2014/main" id="{6D9FA2D0-A573-4D95-BBD4-46BD73C0EE1A}"/>
                </a:ext>
              </a:extLst>
            </p:cNvPr>
            <p:cNvSpPr txBox="1"/>
            <p:nvPr/>
          </p:nvSpPr>
          <p:spPr>
            <a:xfrm>
              <a:off x="6896999" y="1995858"/>
              <a:ext cx="977021" cy="55399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Adrenal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medulla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precursors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2985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C7C70-8A2E-4CD9-A886-86A15D138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adrenal</a:t>
            </a:r>
            <a:r>
              <a:rPr lang="cs-CZ" dirty="0" smtClean="0"/>
              <a:t> </a:t>
            </a:r>
            <a:r>
              <a:rPr lang="cs-CZ" dirty="0" err="1" smtClean="0"/>
              <a:t>glands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27002DA-BF07-4690-9600-C25EC09A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29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D395C69-B203-4C55-801F-D42513A1AE50}"/>
              </a:ext>
            </a:extLst>
          </p:cNvPr>
          <p:cNvSpPr txBox="1">
            <a:spLocks/>
          </p:cNvSpPr>
          <p:nvPr/>
        </p:nvSpPr>
        <p:spPr>
          <a:xfrm>
            <a:off x="1097280" y="1888044"/>
            <a:ext cx="4719320" cy="78445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Adrenal</a:t>
            </a:r>
            <a:r>
              <a:rPr lang="cs-CZ" sz="1600" b="1" dirty="0"/>
              <a:t> </a:t>
            </a:r>
            <a:r>
              <a:rPr lang="cs-CZ" sz="1600" b="1" dirty="0" err="1"/>
              <a:t>cortex</a:t>
            </a:r>
            <a:r>
              <a:rPr lang="cs-CZ" sz="1600" b="1" dirty="0"/>
              <a:t> </a:t>
            </a:r>
            <a:r>
              <a:rPr lang="cs-CZ" sz="1600" dirty="0" err="1"/>
              <a:t>develops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b="1" dirty="0" err="1"/>
              <a:t>intermediate</a:t>
            </a:r>
            <a:r>
              <a:rPr lang="cs-CZ" sz="1600" b="1" dirty="0"/>
              <a:t> mesoderm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Adrenal</a:t>
            </a:r>
            <a:r>
              <a:rPr lang="cs-CZ" sz="1600" b="1" dirty="0"/>
              <a:t> </a:t>
            </a:r>
            <a:r>
              <a:rPr lang="cs-CZ" sz="1600" b="1" dirty="0" err="1"/>
              <a:t>medulla</a:t>
            </a:r>
            <a:r>
              <a:rPr lang="cs-CZ" sz="1600" dirty="0"/>
              <a:t> </a:t>
            </a:r>
            <a:r>
              <a:rPr lang="cs-CZ" sz="1600" dirty="0" err="1"/>
              <a:t>develops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b="1" dirty="0" err="1"/>
              <a:t>neural</a:t>
            </a:r>
            <a:r>
              <a:rPr lang="cs-CZ" sz="1600" b="1" dirty="0"/>
              <a:t> </a:t>
            </a:r>
            <a:r>
              <a:rPr lang="cs-CZ" sz="1600" b="1" dirty="0" err="1"/>
              <a:t>crest</a:t>
            </a:r>
            <a:r>
              <a:rPr lang="cs-CZ" sz="1600" b="1" dirty="0"/>
              <a:t> </a:t>
            </a:r>
            <a:r>
              <a:rPr lang="cs-CZ" sz="1600" dirty="0" err="1"/>
              <a:t>cells</a:t>
            </a:r>
            <a:endParaRPr lang="cs-CZ" sz="12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C6F5987-D96C-4394-9B14-70C966B088ED}"/>
              </a:ext>
            </a:extLst>
          </p:cNvPr>
          <p:cNvSpPr txBox="1"/>
          <p:nvPr/>
        </p:nvSpPr>
        <p:spPr>
          <a:xfrm>
            <a:off x="6825617" y="6034301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/>
              <a:t>Pansky. </a:t>
            </a:r>
            <a:r>
              <a:rPr lang="cs-CZ" sz="1050" dirty="0" err="1"/>
              <a:t>Review</a:t>
            </a:r>
            <a:r>
              <a:rPr lang="cs-CZ" sz="1050" dirty="0"/>
              <a:t> </a:t>
            </a:r>
            <a:r>
              <a:rPr lang="cs-CZ" sz="1050" dirty="0" err="1"/>
              <a:t>of</a:t>
            </a:r>
            <a:r>
              <a:rPr lang="cs-CZ" sz="1050" dirty="0"/>
              <a:t> </a:t>
            </a:r>
            <a:r>
              <a:rPr lang="cs-CZ" sz="1050" dirty="0" err="1"/>
              <a:t>Medical</a:t>
            </a:r>
            <a:r>
              <a:rPr lang="cs-CZ" sz="1050" dirty="0"/>
              <a:t> Embryology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FD395C69-B203-4C55-801F-D42513A1AE50}"/>
              </a:ext>
            </a:extLst>
          </p:cNvPr>
          <p:cNvSpPr txBox="1">
            <a:spLocks/>
          </p:cNvSpPr>
          <p:nvPr/>
        </p:nvSpPr>
        <p:spPr>
          <a:xfrm>
            <a:off x="1097280" y="3005993"/>
            <a:ext cx="4719320" cy="68159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Neural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crest</a:t>
            </a:r>
            <a:r>
              <a:rPr lang="cs-CZ" sz="1600" b="1" dirty="0" smtClean="0"/>
              <a:t> </a:t>
            </a:r>
            <a:r>
              <a:rPr lang="cs-CZ" sz="1600" dirty="0" err="1" smtClean="0"/>
              <a:t>cells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migrate</a:t>
            </a:r>
            <a:r>
              <a:rPr lang="cs-CZ" sz="1600" b="1" dirty="0" smtClean="0"/>
              <a:t> </a:t>
            </a:r>
            <a:r>
              <a:rPr lang="cs-CZ" sz="1600" dirty="0" smtClean="0"/>
              <a:t>to </a:t>
            </a:r>
            <a:r>
              <a:rPr lang="cs-CZ" sz="1600" dirty="0" err="1" smtClean="0"/>
              <a:t>the</a:t>
            </a:r>
            <a:r>
              <a:rPr lang="cs-CZ" sz="1600" dirty="0" smtClean="0"/>
              <a:t> region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developing</a:t>
            </a:r>
            <a:r>
              <a:rPr lang="cs-CZ" sz="1600" dirty="0" smtClean="0"/>
              <a:t> </a:t>
            </a:r>
            <a:r>
              <a:rPr lang="cs-CZ" sz="1600" b="1" dirty="0" err="1" smtClean="0"/>
              <a:t>cortex</a:t>
            </a:r>
            <a:r>
              <a:rPr lang="cs-CZ" sz="1600" dirty="0" smtClean="0"/>
              <a:t>, </a:t>
            </a:r>
            <a:r>
              <a:rPr lang="cs-CZ" sz="1600" dirty="0" err="1" smtClean="0"/>
              <a:t>cortical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r>
              <a:rPr lang="cs-CZ" sz="1600" dirty="0" smtClean="0"/>
              <a:t> </a:t>
            </a:r>
            <a:r>
              <a:rPr lang="cs-CZ" sz="1600" b="1" dirty="0" err="1" smtClean="0"/>
              <a:t>cover</a:t>
            </a:r>
            <a:r>
              <a:rPr lang="cs-CZ" sz="1600" dirty="0" smtClean="0"/>
              <a:t> </a:t>
            </a:r>
            <a:r>
              <a:rPr lang="cs-CZ" sz="1600" dirty="0" err="1" smtClean="0"/>
              <a:t>medullary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endParaRPr lang="cs-CZ" sz="1200" dirty="0"/>
          </a:p>
        </p:txBody>
      </p:sp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FD395C69-B203-4C55-801F-D42513A1AE50}"/>
              </a:ext>
            </a:extLst>
          </p:cNvPr>
          <p:cNvSpPr txBox="1">
            <a:spLocks/>
          </p:cNvSpPr>
          <p:nvPr/>
        </p:nvSpPr>
        <p:spPr>
          <a:xfrm>
            <a:off x="1097280" y="3987628"/>
            <a:ext cx="4719320" cy="94301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Cortical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r>
              <a:rPr lang="cs-CZ" sz="1600" dirty="0" smtClean="0"/>
              <a:t> </a:t>
            </a:r>
            <a:r>
              <a:rPr lang="cs-CZ" sz="1600" dirty="0" err="1" smtClean="0"/>
              <a:t>differentiate</a:t>
            </a:r>
            <a:r>
              <a:rPr lang="cs-CZ" sz="1600" dirty="0" smtClean="0"/>
              <a:t> and </a:t>
            </a:r>
            <a:r>
              <a:rPr lang="cs-CZ" sz="1600" dirty="0" err="1" smtClean="0"/>
              <a:t>form</a:t>
            </a:r>
            <a:r>
              <a:rPr lang="cs-CZ" sz="1600" dirty="0" smtClean="0"/>
              <a:t> </a:t>
            </a:r>
            <a:r>
              <a:rPr lang="cs-CZ" sz="1600" dirty="0" err="1" smtClean="0"/>
              <a:t>layers</a:t>
            </a:r>
            <a:r>
              <a:rPr lang="cs-CZ" sz="1600" dirty="0" smtClean="0"/>
              <a:t>: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dirty="0" err="1" smtClean="0"/>
              <a:t>Zona</a:t>
            </a:r>
            <a:r>
              <a:rPr lang="cs-CZ" sz="1200" dirty="0" smtClean="0"/>
              <a:t> </a:t>
            </a:r>
            <a:r>
              <a:rPr lang="cs-CZ" sz="1200" dirty="0" err="1"/>
              <a:t>reticularis</a:t>
            </a:r>
            <a:r>
              <a:rPr lang="cs-CZ" sz="1200" dirty="0"/>
              <a:t> (</a:t>
            </a:r>
            <a:r>
              <a:rPr lang="cs-CZ" sz="1200" dirty="0" err="1" smtClean="0"/>
              <a:t>androgens</a:t>
            </a:r>
            <a:r>
              <a:rPr lang="cs-CZ" sz="1200" dirty="0" smtClean="0"/>
              <a:t>)</a:t>
            </a:r>
            <a:endParaRPr lang="cs-CZ" sz="12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dirty="0" err="1" smtClean="0"/>
              <a:t>Zona</a:t>
            </a:r>
            <a:r>
              <a:rPr lang="cs-CZ" sz="1200" dirty="0" smtClean="0"/>
              <a:t> </a:t>
            </a:r>
            <a:r>
              <a:rPr lang="cs-CZ" sz="1200" dirty="0" err="1"/>
              <a:t>fasciculata</a:t>
            </a:r>
            <a:r>
              <a:rPr lang="cs-CZ" sz="1200" dirty="0"/>
              <a:t> (</a:t>
            </a:r>
            <a:r>
              <a:rPr lang="cs-CZ" sz="1200" dirty="0" err="1" smtClean="0"/>
              <a:t>glucocorticoids</a:t>
            </a:r>
            <a:r>
              <a:rPr lang="cs-CZ" sz="1200" dirty="0" smtClean="0"/>
              <a:t> </a:t>
            </a:r>
            <a:r>
              <a:rPr lang="cs-CZ" sz="1200" dirty="0"/>
              <a:t>– </a:t>
            </a:r>
            <a:r>
              <a:rPr lang="cs-CZ" sz="1200" dirty="0" err="1"/>
              <a:t>c</a:t>
            </a:r>
            <a:r>
              <a:rPr lang="cs-CZ" sz="1200" dirty="0" err="1" smtClean="0"/>
              <a:t>ortisol</a:t>
            </a:r>
            <a:r>
              <a:rPr lang="cs-CZ" sz="1200" dirty="0"/>
              <a:t>, </a:t>
            </a:r>
            <a:r>
              <a:rPr lang="cs-CZ" sz="1200" dirty="0" err="1" smtClean="0"/>
              <a:t>corticosterone</a:t>
            </a:r>
            <a:r>
              <a:rPr lang="cs-CZ" sz="1200" dirty="0" smtClean="0"/>
              <a:t>)</a:t>
            </a:r>
            <a:endParaRPr lang="cs-CZ" sz="12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dirty="0" err="1" smtClean="0"/>
              <a:t>Zona</a:t>
            </a:r>
            <a:r>
              <a:rPr lang="cs-CZ" sz="1200" dirty="0" smtClean="0"/>
              <a:t> </a:t>
            </a:r>
            <a:r>
              <a:rPr lang="cs-CZ" sz="1200" dirty="0" err="1"/>
              <a:t>glomerulosa</a:t>
            </a:r>
            <a:r>
              <a:rPr lang="cs-CZ" sz="1200" dirty="0"/>
              <a:t> (</a:t>
            </a:r>
            <a:r>
              <a:rPr lang="cs-CZ" sz="1200" dirty="0" err="1" smtClean="0"/>
              <a:t>mineralcorticoids</a:t>
            </a:r>
            <a:r>
              <a:rPr lang="cs-CZ" sz="1200" dirty="0" smtClean="0"/>
              <a:t> </a:t>
            </a:r>
            <a:r>
              <a:rPr lang="cs-CZ" sz="1200" dirty="0"/>
              <a:t>- </a:t>
            </a:r>
            <a:r>
              <a:rPr lang="cs-CZ" sz="1200" dirty="0" smtClean="0"/>
              <a:t>aldosterone)</a:t>
            </a:r>
            <a:endParaRPr lang="cs-CZ" sz="1200" dirty="0"/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t="23543" r="5018" b="54419"/>
          <a:stretch/>
        </p:blipFill>
        <p:spPr>
          <a:xfrm>
            <a:off x="7903445" y="2032438"/>
            <a:ext cx="1131072" cy="967937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50955" r="5319" b="27006"/>
          <a:stretch/>
        </p:blipFill>
        <p:spPr>
          <a:xfrm>
            <a:off x="9129617" y="2053326"/>
            <a:ext cx="1128807" cy="947772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78408" r="17225" b="3220"/>
          <a:stretch/>
        </p:blipFill>
        <p:spPr>
          <a:xfrm>
            <a:off x="10344150" y="1966895"/>
            <a:ext cx="1247775" cy="1090630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 r="40402"/>
          <a:stretch/>
        </p:blipFill>
        <p:spPr>
          <a:xfrm>
            <a:off x="6758942" y="3949799"/>
            <a:ext cx="4441776" cy="1708606"/>
          </a:xfrm>
          <a:prstGeom prst="rect">
            <a:avLst/>
          </a:prstGeom>
        </p:spPr>
      </p:pic>
      <p:sp>
        <p:nvSpPr>
          <p:cNvPr id="32" name="Zástupný obsah 2">
            <a:extLst>
              <a:ext uri="{FF2B5EF4-FFF2-40B4-BE49-F238E27FC236}">
                <a16:creationId xmlns:a16="http://schemas.microsoft.com/office/drawing/2014/main" id="{FD395C69-B203-4C55-801F-D42513A1AE50}"/>
              </a:ext>
            </a:extLst>
          </p:cNvPr>
          <p:cNvSpPr txBox="1">
            <a:spLocks/>
          </p:cNvSpPr>
          <p:nvPr/>
        </p:nvSpPr>
        <p:spPr>
          <a:xfrm>
            <a:off x="1097280" y="5385327"/>
            <a:ext cx="4719320" cy="61043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Adrenal</a:t>
            </a:r>
            <a:r>
              <a:rPr lang="cs-CZ" sz="1600" dirty="0" smtClean="0"/>
              <a:t> </a:t>
            </a:r>
            <a:r>
              <a:rPr lang="cs-CZ" sz="1600" dirty="0" err="1" smtClean="0"/>
              <a:t>medulla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dirty="0" err="1" smtClean="0"/>
              <a:t>Chromaffin</a:t>
            </a:r>
            <a:r>
              <a:rPr lang="cs-CZ" sz="1200" dirty="0" smtClean="0"/>
              <a:t> </a:t>
            </a:r>
            <a:r>
              <a:rPr lang="cs-CZ" sz="1200" dirty="0" err="1" smtClean="0"/>
              <a:t>cells</a:t>
            </a:r>
            <a:r>
              <a:rPr lang="cs-CZ" sz="1200" dirty="0" smtClean="0"/>
              <a:t> (</a:t>
            </a:r>
            <a:r>
              <a:rPr lang="cs-CZ" sz="1200" dirty="0" err="1" smtClean="0"/>
              <a:t>catecholamines</a:t>
            </a:r>
            <a:r>
              <a:rPr lang="cs-CZ" sz="1200" dirty="0" smtClean="0"/>
              <a:t> </a:t>
            </a:r>
            <a:r>
              <a:rPr lang="cs-CZ" sz="1200" dirty="0"/>
              <a:t>– </a:t>
            </a:r>
            <a:r>
              <a:rPr lang="cs-CZ" sz="1200" dirty="0" smtClean="0"/>
              <a:t>adrenaline, noradrenaline)</a:t>
            </a:r>
            <a:endParaRPr lang="cs-CZ" sz="1200" dirty="0"/>
          </a:p>
        </p:txBody>
      </p:sp>
      <p:grpSp>
        <p:nvGrpSpPr>
          <p:cNvPr id="36" name="Skupina 35"/>
          <p:cNvGrpSpPr/>
          <p:nvPr/>
        </p:nvGrpSpPr>
        <p:grpSpPr>
          <a:xfrm>
            <a:off x="6243890" y="2053326"/>
            <a:ext cx="1659555" cy="1079100"/>
            <a:chOff x="6243890" y="2053326"/>
            <a:chExt cx="1659555" cy="1079100"/>
          </a:xfrm>
        </p:grpSpPr>
        <p:pic>
          <p:nvPicPr>
            <p:cNvPr id="16" name="Obrázek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2" t="1751" r="11645" b="83391"/>
            <a:stretch/>
          </p:blipFill>
          <p:spPr>
            <a:xfrm>
              <a:off x="6758942" y="2159085"/>
              <a:ext cx="1144503" cy="707940"/>
            </a:xfrm>
            <a:prstGeom prst="rect">
              <a:avLst/>
            </a:prstGeom>
          </p:spPr>
        </p:pic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6C990FA0-A6CB-4624-8669-7787605E2533}"/>
                </a:ext>
              </a:extLst>
            </p:cNvPr>
            <p:cNvSpPr txBox="1"/>
            <p:nvPr/>
          </p:nvSpPr>
          <p:spPr>
            <a:xfrm>
              <a:off x="7176603" y="2886205"/>
              <a:ext cx="726842" cy="2462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31F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cortex</a:t>
              </a:r>
              <a:endParaRPr lang="en-US" sz="1000" dirty="0"/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6C990FA0-A6CB-4624-8669-7787605E2533}"/>
                </a:ext>
              </a:extLst>
            </p:cNvPr>
            <p:cNvSpPr txBox="1"/>
            <p:nvPr/>
          </p:nvSpPr>
          <p:spPr>
            <a:xfrm>
              <a:off x="6243890" y="2053326"/>
              <a:ext cx="726842" cy="2462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medulla</a:t>
              </a:r>
              <a:endParaRPr lang="en-US" sz="1000" dirty="0"/>
            </a:p>
          </p:txBody>
        </p:sp>
        <p:cxnSp>
          <p:nvCxnSpPr>
            <p:cNvPr id="8" name="Přímá spojnice se šipkou 7"/>
            <p:cNvCxnSpPr>
              <a:stCxn id="33" idx="0"/>
            </p:cNvCxnSpPr>
            <p:nvPr/>
          </p:nvCxnSpPr>
          <p:spPr>
            <a:xfrm flipH="1" flipV="1">
              <a:off x="7419975" y="2527212"/>
              <a:ext cx="120049" cy="358993"/>
            </a:xfrm>
            <a:prstGeom prst="straightConnector1">
              <a:avLst/>
            </a:prstGeom>
            <a:ln w="28575">
              <a:solidFill>
                <a:srgbClr val="0031F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se šipkou 34"/>
            <p:cNvCxnSpPr>
              <a:stCxn id="34" idx="3"/>
            </p:cNvCxnSpPr>
            <p:nvPr/>
          </p:nvCxnSpPr>
          <p:spPr>
            <a:xfrm>
              <a:off x="6970732" y="2176437"/>
              <a:ext cx="125393" cy="33577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488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F75800-439D-4C24-8DAA-AD2B07B5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Origin</a:t>
            </a:r>
            <a:r>
              <a:rPr lang="cs-CZ" dirty="0"/>
              <a:t> and </a:t>
            </a:r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excretory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in </a:t>
            </a:r>
            <a:r>
              <a:rPr lang="cs-CZ" dirty="0" err="1"/>
              <a:t>vertebrates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5B4A62D-87A6-4370-A33E-6CE4A37E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86EBA303-65C3-4035-B76B-B351E2BD893B}"/>
              </a:ext>
            </a:extLst>
          </p:cNvPr>
          <p:cNvSpPr txBox="1">
            <a:spLocks/>
          </p:cNvSpPr>
          <p:nvPr/>
        </p:nvSpPr>
        <p:spPr>
          <a:xfrm>
            <a:off x="973020" y="2216921"/>
            <a:ext cx="4837853" cy="151734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Main</a:t>
            </a:r>
            <a:r>
              <a:rPr lang="cs-CZ" sz="1600" dirty="0"/>
              <a:t> source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excretory</a:t>
            </a:r>
            <a:r>
              <a:rPr lang="cs-CZ" sz="1600" dirty="0"/>
              <a:t> </a:t>
            </a:r>
            <a:r>
              <a:rPr lang="cs-CZ" sz="1600" dirty="0" err="1"/>
              <a:t>system</a:t>
            </a:r>
            <a:r>
              <a:rPr lang="cs-CZ" sz="1600" dirty="0"/>
              <a:t> – </a:t>
            </a:r>
            <a:r>
              <a:rPr lang="cs-CZ" sz="1600" b="1" dirty="0" err="1">
                <a:solidFill>
                  <a:srgbClr val="DFAE74"/>
                </a:solidFill>
              </a:rPr>
              <a:t>intermediate</a:t>
            </a:r>
            <a:r>
              <a:rPr lang="cs-CZ" sz="1600" b="1" dirty="0">
                <a:solidFill>
                  <a:srgbClr val="DFAE74"/>
                </a:solidFill>
              </a:rPr>
              <a:t> mesoderm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endoderm</a:t>
            </a:r>
            <a:r>
              <a:rPr lang="cs-CZ" sz="1400" dirty="0" smtClean="0"/>
              <a:t> </a:t>
            </a:r>
            <a:r>
              <a:rPr lang="cs-CZ" sz="1400" dirty="0"/>
              <a:t>– </a:t>
            </a:r>
            <a:r>
              <a:rPr lang="cs-CZ" sz="1400" dirty="0" err="1"/>
              <a:t>epithelial</a:t>
            </a:r>
            <a:r>
              <a:rPr lang="cs-CZ" sz="1400" dirty="0"/>
              <a:t> </a:t>
            </a:r>
            <a:r>
              <a:rPr lang="cs-CZ" sz="1400" dirty="0" err="1"/>
              <a:t>basis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bladder</a:t>
            </a:r>
            <a:r>
              <a:rPr lang="cs-CZ" sz="1400" dirty="0"/>
              <a:t> and </a:t>
            </a:r>
            <a:r>
              <a:rPr lang="cs-CZ" sz="1400" dirty="0" err="1"/>
              <a:t>urethra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>
                <a:solidFill>
                  <a:srgbClr val="FF0000"/>
                </a:solidFill>
              </a:rPr>
              <a:t>splanchnic</a:t>
            </a:r>
            <a:r>
              <a:rPr lang="cs-CZ" sz="1400" b="1" dirty="0">
                <a:solidFill>
                  <a:srgbClr val="FF0000"/>
                </a:solidFill>
              </a:rPr>
              <a:t> mesoderm</a:t>
            </a:r>
            <a:r>
              <a:rPr lang="cs-CZ" sz="1400" dirty="0"/>
              <a:t> – </a:t>
            </a:r>
            <a:r>
              <a:rPr lang="cs-CZ" sz="1400" dirty="0" err="1"/>
              <a:t>vessels</a:t>
            </a:r>
            <a:r>
              <a:rPr lang="cs-CZ" sz="1400" dirty="0"/>
              <a:t>, </a:t>
            </a:r>
            <a:r>
              <a:rPr lang="cs-CZ" sz="1400" dirty="0" err="1"/>
              <a:t>connective</a:t>
            </a:r>
            <a:r>
              <a:rPr lang="cs-CZ" sz="1400" dirty="0"/>
              <a:t> </a:t>
            </a:r>
            <a:r>
              <a:rPr lang="cs-CZ" sz="1400" dirty="0" err="1"/>
              <a:t>tissue</a:t>
            </a:r>
            <a:r>
              <a:rPr lang="cs-CZ" sz="1400" dirty="0"/>
              <a:t>, </a:t>
            </a:r>
            <a:r>
              <a:rPr lang="cs-CZ" sz="1400" dirty="0" err="1"/>
              <a:t>muscle</a:t>
            </a:r>
            <a:r>
              <a:rPr lang="cs-CZ" sz="1400" dirty="0"/>
              <a:t> </a:t>
            </a:r>
            <a:r>
              <a:rPr lang="cs-CZ" sz="1400" dirty="0" err="1" smtClean="0"/>
              <a:t>cells</a:t>
            </a:r>
            <a:endParaRPr lang="cs-CZ" sz="1400" dirty="0" smtClean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 smtClean="0">
                <a:solidFill>
                  <a:srgbClr val="A1B8D1"/>
                </a:solidFill>
              </a:rPr>
              <a:t>Ectoderm</a:t>
            </a:r>
            <a:r>
              <a:rPr lang="cs-CZ" sz="1400" dirty="0" smtClean="0"/>
              <a:t> – </a:t>
            </a:r>
            <a:r>
              <a:rPr lang="cs-CZ" sz="1400" dirty="0" err="1" smtClean="0"/>
              <a:t>distal</a:t>
            </a:r>
            <a:r>
              <a:rPr lang="cs-CZ" sz="1400" dirty="0" smtClean="0"/>
              <a:t> part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urethra</a:t>
            </a:r>
            <a:r>
              <a:rPr lang="cs-CZ" sz="1400" dirty="0" smtClean="0"/>
              <a:t> (</a:t>
            </a:r>
            <a:r>
              <a:rPr lang="cs-CZ" sz="1400" dirty="0" err="1" smtClean="0"/>
              <a:t>males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56240D4B-F527-4EF9-9393-5EC2A6BF0A57}"/>
              </a:ext>
            </a:extLst>
          </p:cNvPr>
          <p:cNvSpPr txBox="1">
            <a:spLocks/>
          </p:cNvSpPr>
          <p:nvPr/>
        </p:nvSpPr>
        <p:spPr>
          <a:xfrm>
            <a:off x="1041491" y="3932506"/>
            <a:ext cx="4485373" cy="6598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development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excretory</a:t>
            </a:r>
            <a:r>
              <a:rPr lang="cs-CZ" sz="1600" dirty="0"/>
              <a:t> </a:t>
            </a:r>
            <a:r>
              <a:rPr lang="cs-CZ" sz="1600" dirty="0" err="1"/>
              <a:t>system</a:t>
            </a:r>
            <a:r>
              <a:rPr lang="cs-CZ" sz="1600" dirty="0"/>
              <a:t> </a:t>
            </a:r>
            <a:r>
              <a:rPr lang="cs-CZ" sz="1600" dirty="0" err="1"/>
              <a:t>tightly</a:t>
            </a:r>
            <a:r>
              <a:rPr lang="cs-CZ" sz="1600" dirty="0"/>
              <a:t> </a:t>
            </a:r>
            <a:r>
              <a:rPr lang="cs-CZ" sz="1600" dirty="0" err="1"/>
              <a:t>connected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development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reproductive</a:t>
            </a:r>
            <a:r>
              <a:rPr lang="cs-CZ" sz="1600" dirty="0"/>
              <a:t> </a:t>
            </a:r>
            <a:r>
              <a:rPr lang="cs-CZ" sz="1600" dirty="0" err="1"/>
              <a:t>system</a:t>
            </a:r>
            <a:r>
              <a:rPr lang="cs-CZ" sz="1600" dirty="0"/>
              <a:t> (</a:t>
            </a:r>
            <a:r>
              <a:rPr lang="cs-CZ" sz="1600" dirty="0" err="1"/>
              <a:t>intermediate</a:t>
            </a:r>
            <a:r>
              <a:rPr lang="cs-CZ" sz="1600" dirty="0"/>
              <a:t> mesoderm)</a:t>
            </a:r>
            <a:endParaRPr lang="cs-CZ" sz="1400" b="1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40CC9583-CE6D-4761-A4C0-8D9DDA41535F}"/>
              </a:ext>
            </a:extLst>
          </p:cNvPr>
          <p:cNvSpPr txBox="1">
            <a:spLocks/>
          </p:cNvSpPr>
          <p:nvPr/>
        </p:nvSpPr>
        <p:spPr>
          <a:xfrm>
            <a:off x="1019645" y="4780411"/>
            <a:ext cx="5369777" cy="3651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Excretory</a:t>
            </a:r>
            <a:r>
              <a:rPr lang="cs-CZ" sz="1600" dirty="0"/>
              <a:t> </a:t>
            </a:r>
            <a:r>
              <a:rPr lang="cs-CZ" sz="1600" dirty="0" err="1"/>
              <a:t>system</a:t>
            </a:r>
            <a:r>
              <a:rPr lang="cs-CZ" sz="1600" dirty="0"/>
              <a:t> </a:t>
            </a:r>
            <a:r>
              <a:rPr lang="cs-CZ" sz="1600" dirty="0" err="1"/>
              <a:t>developes</a:t>
            </a:r>
            <a:r>
              <a:rPr lang="cs-CZ" sz="1600" dirty="0"/>
              <a:t> </a:t>
            </a:r>
            <a:r>
              <a:rPr lang="cs-CZ" sz="1600" dirty="0" err="1"/>
              <a:t>earlier</a:t>
            </a:r>
            <a:r>
              <a:rPr lang="cs-CZ" sz="1600" dirty="0"/>
              <a:t> </a:t>
            </a:r>
            <a:r>
              <a:rPr lang="cs-CZ" sz="1600" dirty="0" err="1"/>
              <a:t>than</a:t>
            </a:r>
            <a:r>
              <a:rPr lang="cs-CZ" sz="1600" dirty="0"/>
              <a:t> </a:t>
            </a:r>
            <a:r>
              <a:rPr lang="cs-CZ" sz="1600" dirty="0" err="1"/>
              <a:t>reproductive</a:t>
            </a:r>
            <a:endParaRPr lang="cs-CZ" sz="1400" b="1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0DDC13F8-7568-4972-83F1-8A2B3FCB8213}"/>
              </a:ext>
            </a:extLst>
          </p:cNvPr>
          <p:cNvSpPr txBox="1">
            <a:spLocks/>
          </p:cNvSpPr>
          <p:nvPr/>
        </p:nvSpPr>
        <p:spPr>
          <a:xfrm>
            <a:off x="1069848" y="5414362"/>
            <a:ext cx="4485373" cy="134326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Excretory</a:t>
            </a:r>
            <a:r>
              <a:rPr lang="cs-CZ" sz="1600" dirty="0"/>
              <a:t> </a:t>
            </a:r>
            <a:r>
              <a:rPr lang="cs-CZ" sz="1600" dirty="0" err="1"/>
              <a:t>system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</a:t>
            </a:r>
            <a:r>
              <a:rPr lang="cs-CZ" sz="1600" dirty="0" err="1"/>
              <a:t>composed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b="1" dirty="0" err="1"/>
              <a:t>kidney</a:t>
            </a:r>
            <a:endParaRPr lang="cs-CZ" sz="12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b="1" dirty="0"/>
              <a:t>ureter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b="1" dirty="0" err="1"/>
              <a:t>bladder</a:t>
            </a:r>
            <a:endParaRPr lang="cs-CZ" sz="12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b="1" dirty="0" err="1"/>
              <a:t>urethra</a:t>
            </a:r>
            <a:endParaRPr lang="cs-CZ" sz="1200" b="1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C10F2507-FB4B-46F1-B434-D58828330523}"/>
              </a:ext>
            </a:extLst>
          </p:cNvPr>
          <p:cNvGrpSpPr/>
          <p:nvPr/>
        </p:nvGrpSpPr>
        <p:grpSpPr>
          <a:xfrm>
            <a:off x="6106208" y="1804137"/>
            <a:ext cx="5696151" cy="2268230"/>
            <a:chOff x="6009656" y="2566964"/>
            <a:chExt cx="5696151" cy="2268230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A4988F03-434E-4F89-B9F9-1BEEFF137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580" y="2566964"/>
              <a:ext cx="5112302" cy="2253586"/>
            </a:xfrm>
            <a:prstGeom prst="rect">
              <a:avLst/>
            </a:prstGeom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A4005CCF-D504-4297-A962-8CC366FD6E92}"/>
                </a:ext>
              </a:extLst>
            </p:cNvPr>
            <p:cNvSpPr txBox="1"/>
            <p:nvPr/>
          </p:nvSpPr>
          <p:spPr>
            <a:xfrm>
              <a:off x="10646877" y="4176308"/>
              <a:ext cx="1058930" cy="2449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somatopleura</a:t>
              </a:r>
              <a:endParaRPr lang="en-US" sz="1400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BF02DD84-9A5A-4700-AB44-DAD7DB58FA64}"/>
                </a:ext>
              </a:extLst>
            </p:cNvPr>
            <p:cNvSpPr txBox="1"/>
            <p:nvPr/>
          </p:nvSpPr>
          <p:spPr>
            <a:xfrm>
              <a:off x="9437203" y="2743283"/>
              <a:ext cx="105499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Neural</a:t>
              </a:r>
              <a:r>
                <a:rPr lang="cs-CZ" sz="1000" dirty="0"/>
                <a:t> tube</a:t>
              </a:r>
              <a:endParaRPr lang="en-US" sz="1000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FD15CD8B-85B7-4FE7-B86A-17F3CBEC898A}"/>
                </a:ext>
              </a:extLst>
            </p:cNvPr>
            <p:cNvSpPr txBox="1"/>
            <p:nvPr/>
          </p:nvSpPr>
          <p:spPr>
            <a:xfrm>
              <a:off x="9900458" y="2997929"/>
              <a:ext cx="114707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Paraxial</a:t>
              </a:r>
              <a:r>
                <a:rPr lang="cs-CZ" sz="1000" dirty="0"/>
                <a:t> mesoderm</a:t>
              </a:r>
              <a:endParaRPr lang="en-US" sz="1000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5914AD51-D6F4-4B42-9C96-D97A6BED1AAB}"/>
                </a:ext>
              </a:extLst>
            </p:cNvPr>
            <p:cNvSpPr txBox="1"/>
            <p:nvPr/>
          </p:nvSpPr>
          <p:spPr>
            <a:xfrm>
              <a:off x="6009656" y="3190819"/>
              <a:ext cx="1609930" cy="2462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DFAE7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Intermediate</a:t>
              </a:r>
              <a:r>
                <a:rPr lang="cs-CZ" sz="1000" dirty="0"/>
                <a:t> mesoderm</a:t>
              </a:r>
              <a:endParaRPr lang="en-US" sz="1000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FA30930D-CDF9-4BFE-AE51-176BC5F530AF}"/>
                </a:ext>
              </a:extLst>
            </p:cNvPr>
            <p:cNvSpPr txBox="1"/>
            <p:nvPr/>
          </p:nvSpPr>
          <p:spPr>
            <a:xfrm>
              <a:off x="6148438" y="3531816"/>
              <a:ext cx="77662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amnion</a:t>
              </a:r>
              <a:endParaRPr lang="en-US" sz="1000" dirty="0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7389706" y="2751708"/>
              <a:ext cx="84836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notochord</a:t>
              </a:r>
              <a:endParaRPr lang="en-US" sz="1000" dirty="0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9FF228A8-4426-4A80-8442-A592AFBF30AE}"/>
                </a:ext>
              </a:extLst>
            </p:cNvPr>
            <p:cNvSpPr/>
            <p:nvPr/>
          </p:nvSpPr>
          <p:spPr>
            <a:xfrm>
              <a:off x="10089902" y="3744681"/>
              <a:ext cx="1230031" cy="206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226220E9-3204-4AF9-AE5B-C2773DED6979}"/>
                </a:ext>
              </a:extLst>
            </p:cNvPr>
            <p:cNvSpPr txBox="1"/>
            <p:nvPr/>
          </p:nvSpPr>
          <p:spPr>
            <a:xfrm>
              <a:off x="10150439" y="4497094"/>
              <a:ext cx="1169494" cy="25475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splanchnopleura</a:t>
              </a:r>
              <a:endParaRPr lang="en-US" sz="1400" dirty="0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0E5E35CA-E654-48FD-992C-ABEAFAB3881E}"/>
                </a:ext>
              </a:extLst>
            </p:cNvPr>
            <p:cNvSpPr txBox="1"/>
            <p:nvPr/>
          </p:nvSpPr>
          <p:spPr>
            <a:xfrm>
              <a:off x="6292871" y="3832981"/>
              <a:ext cx="77662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ectoderm</a:t>
              </a:r>
              <a:endParaRPr lang="en-US" sz="1000" dirty="0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6DF0EF79-5D9C-4D03-8D5C-18156810B9E5}"/>
                </a:ext>
              </a:extLst>
            </p:cNvPr>
            <p:cNvSpPr txBox="1"/>
            <p:nvPr/>
          </p:nvSpPr>
          <p:spPr>
            <a:xfrm>
              <a:off x="6096000" y="4308887"/>
              <a:ext cx="908333" cy="2462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endoderm</a:t>
              </a:r>
              <a:endParaRPr lang="en-US" sz="1000" dirty="0"/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A14B7B64-B1B5-46B9-8984-2956DE858512}"/>
                </a:ext>
              </a:extLst>
            </p:cNvPr>
            <p:cNvSpPr txBox="1"/>
            <p:nvPr/>
          </p:nvSpPr>
          <p:spPr>
            <a:xfrm>
              <a:off x="8352853" y="4435084"/>
              <a:ext cx="77662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Dorsal</a:t>
              </a:r>
              <a:r>
                <a:rPr lang="cs-CZ" sz="1000" dirty="0"/>
                <a:t> aorta</a:t>
              </a:r>
              <a:endParaRPr lang="en-US" sz="1000" dirty="0"/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522337B-DB8E-4123-AAB8-C6C2C3865244}"/>
              </a:ext>
            </a:extLst>
          </p:cNvPr>
          <p:cNvGrpSpPr/>
          <p:nvPr/>
        </p:nvGrpSpPr>
        <p:grpSpPr>
          <a:xfrm>
            <a:off x="7297757" y="4164614"/>
            <a:ext cx="2749284" cy="2065167"/>
            <a:chOff x="7297757" y="4164614"/>
            <a:chExt cx="2749284" cy="2065167"/>
          </a:xfrm>
        </p:grpSpPr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F4816EF8-8FE8-4867-A018-71A3DCE74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1" t="8967" r="16234" b="4571"/>
            <a:stretch/>
          </p:blipFill>
          <p:spPr>
            <a:xfrm>
              <a:off x="7297757" y="4164614"/>
              <a:ext cx="2109613" cy="2064369"/>
            </a:xfrm>
            <a:prstGeom prst="rect">
              <a:avLst/>
            </a:prstGeom>
          </p:spPr>
        </p:pic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C520D18A-8D31-459C-BAC7-0D498EF423F7}"/>
                </a:ext>
              </a:extLst>
            </p:cNvPr>
            <p:cNvSpPr txBox="1"/>
            <p:nvPr/>
          </p:nvSpPr>
          <p:spPr>
            <a:xfrm>
              <a:off x="8899508" y="4657301"/>
              <a:ext cx="84836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kidney</a:t>
              </a:r>
              <a:endParaRPr lang="en-US" sz="1000" dirty="0"/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C08DBCB3-B2A2-4A9D-BB00-2214B0586EBD}"/>
                </a:ext>
              </a:extLst>
            </p:cNvPr>
            <p:cNvSpPr txBox="1"/>
            <p:nvPr/>
          </p:nvSpPr>
          <p:spPr>
            <a:xfrm>
              <a:off x="8899507" y="5012532"/>
              <a:ext cx="84836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ureter</a:t>
              </a:r>
              <a:endParaRPr lang="en-US" sz="1000" dirty="0"/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B4F73B57-84CE-4154-8C1C-2888ADFE03EE}"/>
                </a:ext>
              </a:extLst>
            </p:cNvPr>
            <p:cNvSpPr txBox="1"/>
            <p:nvPr/>
          </p:nvSpPr>
          <p:spPr>
            <a:xfrm>
              <a:off x="8967483" y="5365644"/>
              <a:ext cx="107955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bladder</a:t>
              </a:r>
              <a:endParaRPr lang="en-US" sz="1000" dirty="0"/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9D3B7DF2-4480-463D-A92D-ACCE7BCE4338}"/>
                </a:ext>
              </a:extLst>
            </p:cNvPr>
            <p:cNvSpPr txBox="1"/>
            <p:nvPr/>
          </p:nvSpPr>
          <p:spPr>
            <a:xfrm>
              <a:off x="8917452" y="5983560"/>
              <a:ext cx="107955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urethra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1735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/>
          <p:cNvSpPr>
            <a:spLocks noGrp="1"/>
          </p:cNvSpPr>
          <p:nvPr>
            <p:ph type="title"/>
          </p:nvPr>
        </p:nvSpPr>
        <p:spPr>
          <a:xfrm>
            <a:off x="1838614" y="290802"/>
            <a:ext cx="8229600" cy="10668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Double </a:t>
            </a:r>
            <a:r>
              <a:rPr lang="cs-CZ" altLang="cs-CZ" dirty="0" err="1" smtClean="0"/>
              <a:t>origin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Adrenals</a:t>
            </a:r>
            <a:endParaRPr lang="cs-CZ" altLang="cs-CZ" dirty="0" smtClean="0"/>
          </a:p>
        </p:txBody>
      </p:sp>
      <p:sp>
        <p:nvSpPr>
          <p:cNvPr id="51203" name="Zástupný symbol pro obsah 2"/>
          <p:cNvSpPr>
            <a:spLocks noGrp="1"/>
          </p:cNvSpPr>
          <p:nvPr>
            <p:ph idx="1"/>
          </p:nvPr>
        </p:nvSpPr>
        <p:spPr>
          <a:xfrm>
            <a:off x="1623580" y="1357602"/>
            <a:ext cx="9324975" cy="4064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cs-CZ" sz="1400" dirty="0" smtClean="0"/>
              <a:t>Medulla – </a:t>
            </a:r>
            <a:r>
              <a:rPr lang="en-US" altLang="cs-CZ" sz="1400" dirty="0" err="1" smtClean="0">
                <a:solidFill>
                  <a:srgbClr val="00B0F0"/>
                </a:solidFill>
              </a:rPr>
              <a:t>neuroectoderm</a:t>
            </a:r>
            <a:endParaRPr lang="en-US" altLang="cs-CZ" sz="1400" dirty="0" smtClean="0">
              <a:solidFill>
                <a:srgbClr val="00B0F0"/>
              </a:solidFill>
            </a:endParaRPr>
          </a:p>
          <a:p>
            <a:pPr lvl="1" eaLnBrk="1" hangingPunct="1"/>
            <a:r>
              <a:rPr lang="en-US" altLang="cs-CZ" sz="1400" dirty="0"/>
              <a:t>Neural crest cells form sympathetic ganglion in solar plexus = </a:t>
            </a:r>
            <a:r>
              <a:rPr lang="en-US" altLang="cs-CZ" sz="1400" dirty="0" err="1"/>
              <a:t>chromafinne</a:t>
            </a:r>
            <a:r>
              <a:rPr lang="en-US" altLang="cs-CZ" sz="1400" dirty="0"/>
              <a:t> cells + primitive sympathetic cells (</a:t>
            </a:r>
            <a:r>
              <a:rPr lang="en-US" altLang="cs-CZ" sz="1400" dirty="0" err="1"/>
              <a:t>noduli</a:t>
            </a:r>
            <a:r>
              <a:rPr lang="en-US" altLang="cs-CZ" sz="1400" dirty="0"/>
              <a:t>)</a:t>
            </a:r>
          </a:p>
          <a:p>
            <a:pPr lvl="1" eaLnBrk="1" hangingPunct="1"/>
            <a:r>
              <a:rPr lang="en-US" altLang="cs-CZ" sz="1400" dirty="0"/>
              <a:t>Travel to cortex (7</a:t>
            </a:r>
            <a:r>
              <a:rPr lang="en-US" altLang="cs-CZ" sz="1400" baseline="30000" dirty="0"/>
              <a:t>th</a:t>
            </a:r>
            <a:r>
              <a:rPr lang="cs-CZ" altLang="cs-CZ" sz="1400" dirty="0"/>
              <a:t> </a:t>
            </a:r>
            <a:r>
              <a:rPr lang="en-US" altLang="cs-CZ" sz="1400" dirty="0"/>
              <a:t>week </a:t>
            </a:r>
            <a:r>
              <a:rPr lang="en-US" altLang="cs-CZ" sz="1400" dirty="0" err="1"/>
              <a:t>iud</a:t>
            </a:r>
            <a:r>
              <a:rPr lang="en-US" altLang="cs-CZ" sz="1400" dirty="0"/>
              <a:t>) and along main vein get to its center</a:t>
            </a:r>
          </a:p>
          <a:p>
            <a:pPr eaLnBrk="1" hangingPunct="1"/>
            <a:r>
              <a:rPr lang="en-US" altLang="cs-CZ" sz="1400" dirty="0"/>
              <a:t> </a:t>
            </a:r>
            <a:r>
              <a:rPr lang="en-US" altLang="cs-CZ" sz="1400" dirty="0" smtClean="0"/>
              <a:t>Cortex - </a:t>
            </a:r>
            <a:r>
              <a:rPr lang="en-US" altLang="cs-CZ" sz="1400" dirty="0" smtClean="0">
                <a:solidFill>
                  <a:srgbClr val="FF0066"/>
                </a:solidFill>
              </a:rPr>
              <a:t>intermediate </a:t>
            </a:r>
            <a:r>
              <a:rPr lang="en-US" altLang="cs-CZ" sz="1400" dirty="0" err="1" smtClean="0">
                <a:solidFill>
                  <a:srgbClr val="FF0066"/>
                </a:solidFill>
              </a:rPr>
              <a:t>mezoderm</a:t>
            </a:r>
            <a:r>
              <a:rPr lang="en-US" altLang="cs-CZ" sz="1400" dirty="0" smtClean="0">
                <a:solidFill>
                  <a:srgbClr val="FF0066"/>
                </a:solidFill>
              </a:rPr>
              <a:t> </a:t>
            </a:r>
          </a:p>
          <a:p>
            <a:pPr lvl="1" eaLnBrk="1" hangingPunct="1"/>
            <a:r>
              <a:rPr lang="en-US" altLang="cs-CZ" sz="1400" dirty="0"/>
              <a:t>Cluster of cells in urogenital ridge (5</a:t>
            </a:r>
            <a:r>
              <a:rPr lang="en-US" altLang="cs-CZ" sz="1400" baseline="30000" dirty="0"/>
              <a:t>th</a:t>
            </a:r>
            <a:r>
              <a:rPr lang="cs-CZ" altLang="cs-CZ" sz="1400" dirty="0"/>
              <a:t> </a:t>
            </a:r>
            <a:r>
              <a:rPr lang="en-US" altLang="cs-CZ" sz="1400" dirty="0"/>
              <a:t>week </a:t>
            </a:r>
            <a:r>
              <a:rPr lang="en-US" altLang="cs-CZ" sz="1400" dirty="0" err="1"/>
              <a:t>iud</a:t>
            </a:r>
            <a:r>
              <a:rPr lang="en-US" altLang="cs-CZ" sz="1400" dirty="0"/>
              <a:t>) – primitive cortex</a:t>
            </a:r>
          </a:p>
          <a:p>
            <a:pPr lvl="1" eaLnBrk="1" hangingPunct="1"/>
            <a:r>
              <a:rPr lang="en-US" altLang="cs-CZ" sz="1400" dirty="0"/>
              <a:t>Second wave of </a:t>
            </a:r>
            <a:r>
              <a:rPr lang="en-US" altLang="cs-CZ" sz="1400" dirty="0" err="1"/>
              <a:t>dif</a:t>
            </a:r>
            <a:r>
              <a:rPr lang="cs-CZ" altLang="cs-CZ" sz="1400" dirty="0"/>
              <a:t>f</a:t>
            </a:r>
            <a:r>
              <a:rPr lang="en-US" altLang="cs-CZ" sz="1400" dirty="0" err="1"/>
              <a:t>eren</a:t>
            </a:r>
            <a:r>
              <a:rPr lang="cs-CZ" altLang="cs-CZ" sz="1400" dirty="0"/>
              <a:t>t</a:t>
            </a:r>
            <a:r>
              <a:rPr lang="en-US" altLang="cs-CZ" sz="1400" dirty="0" err="1"/>
              <a:t>iation</a:t>
            </a:r>
            <a:r>
              <a:rPr lang="en-US" altLang="cs-CZ" sz="1400" dirty="0"/>
              <a:t> of </a:t>
            </a:r>
            <a:r>
              <a:rPr lang="en-US" altLang="cs-CZ" sz="1400" dirty="0" err="1"/>
              <a:t>mesotel</a:t>
            </a:r>
            <a:r>
              <a:rPr lang="en-US" altLang="cs-CZ" sz="1400" dirty="0"/>
              <a:t> cells  (6</a:t>
            </a:r>
            <a:r>
              <a:rPr lang="en-US" altLang="cs-CZ" sz="1400" baseline="30000" dirty="0"/>
              <a:t>th</a:t>
            </a:r>
            <a:r>
              <a:rPr lang="cs-CZ" altLang="cs-CZ" sz="1400" dirty="0"/>
              <a:t> </a:t>
            </a:r>
            <a:r>
              <a:rPr lang="en-US" altLang="cs-CZ" sz="1400" dirty="0"/>
              <a:t>w </a:t>
            </a:r>
            <a:r>
              <a:rPr lang="en-US" altLang="cs-CZ" sz="1400" dirty="0" err="1"/>
              <a:t>iud</a:t>
            </a:r>
            <a:r>
              <a:rPr lang="en-US" altLang="cs-CZ" sz="1400" dirty="0"/>
              <a:t>) – definitive cortex</a:t>
            </a:r>
          </a:p>
          <a:p>
            <a:pPr lvl="1"/>
            <a:r>
              <a:rPr lang="en-US" altLang="cs-CZ" sz="1400" dirty="0"/>
              <a:t>8</a:t>
            </a:r>
            <a:r>
              <a:rPr lang="cs-CZ" altLang="cs-CZ" sz="1400" dirty="0" err="1"/>
              <a:t>th</a:t>
            </a:r>
            <a:r>
              <a:rPr lang="cs-CZ" altLang="cs-CZ" sz="1400" dirty="0"/>
              <a:t> w </a:t>
            </a:r>
            <a:r>
              <a:rPr lang="cs-CZ" altLang="cs-CZ" sz="1400" dirty="0" err="1"/>
              <a:t>iud</a:t>
            </a:r>
            <a:r>
              <a:rPr lang="en-US" altLang="cs-CZ" sz="1400" dirty="0"/>
              <a:t> – </a:t>
            </a:r>
            <a:r>
              <a:rPr lang="en-US" altLang="cs-CZ" sz="1400" dirty="0" err="1" smtClean="0"/>
              <a:t>separa</a:t>
            </a:r>
            <a:r>
              <a:rPr lang="cs-CZ" altLang="cs-CZ" sz="1400" dirty="0" err="1"/>
              <a:t>connective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tissue</a:t>
            </a:r>
            <a:endParaRPr lang="en-US" altLang="cs-CZ" sz="1400" dirty="0"/>
          </a:p>
          <a:p>
            <a:pPr lvl="1"/>
            <a:r>
              <a:rPr lang="en-US" altLang="cs-CZ" sz="1400" dirty="0"/>
              <a:t>Z</a:t>
            </a:r>
            <a:r>
              <a:rPr lang="cs-CZ" altLang="cs-CZ" sz="1400" dirty="0"/>
              <a:t>o</a:t>
            </a:r>
            <a:r>
              <a:rPr lang="en-US" altLang="cs-CZ" sz="1400" dirty="0" err="1"/>
              <a:t>na</a:t>
            </a:r>
            <a:r>
              <a:rPr lang="en-US" altLang="cs-CZ" sz="1400" dirty="0"/>
              <a:t> </a:t>
            </a:r>
            <a:r>
              <a:rPr lang="en-US" altLang="cs-CZ" sz="1400" dirty="0" err="1"/>
              <a:t>reti</a:t>
            </a:r>
            <a:r>
              <a:rPr lang="cs-CZ" altLang="cs-CZ" sz="1400" dirty="0"/>
              <a:t>c</a:t>
            </a:r>
            <a:r>
              <a:rPr lang="en-US" altLang="cs-CZ" sz="1400" dirty="0" err="1"/>
              <a:t>ulata</a:t>
            </a:r>
            <a:r>
              <a:rPr lang="en-US" altLang="cs-CZ" sz="1400" dirty="0"/>
              <a:t>  </a:t>
            </a:r>
            <a:r>
              <a:rPr lang="cs-CZ" altLang="cs-CZ" sz="1400" dirty="0" err="1"/>
              <a:t>appears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after</a:t>
            </a:r>
            <a:r>
              <a:rPr lang="cs-CZ" altLang="cs-CZ" sz="1400" dirty="0"/>
              <a:t> </a:t>
            </a:r>
            <a:r>
              <a:rPr lang="en-US" altLang="cs-CZ" sz="1400" dirty="0"/>
              <a:t>3</a:t>
            </a:r>
            <a:r>
              <a:rPr lang="cs-CZ" altLang="cs-CZ" sz="1400" dirty="0" err="1"/>
              <a:t>rd</a:t>
            </a:r>
            <a:r>
              <a:rPr lang="cs-CZ" altLang="cs-CZ" sz="1400" dirty="0"/>
              <a:t> </a:t>
            </a:r>
            <a:r>
              <a:rPr lang="cs-CZ" altLang="cs-CZ" sz="1400" dirty="0" err="1"/>
              <a:t>year</a:t>
            </a:r>
            <a:r>
              <a:rPr lang="cs-CZ" altLang="cs-CZ" sz="1400" dirty="0"/>
              <a:t> </a:t>
            </a:r>
            <a:r>
              <a:rPr lang="cs-CZ" altLang="cs-CZ" sz="1400" dirty="0" err="1"/>
              <a:t>of</a:t>
            </a:r>
            <a:r>
              <a:rPr lang="cs-CZ" altLang="cs-CZ" sz="1400" dirty="0"/>
              <a:t> </a:t>
            </a:r>
            <a:r>
              <a:rPr lang="cs-CZ" altLang="cs-CZ" sz="1400" dirty="0" err="1"/>
              <a:t>life</a:t>
            </a:r>
            <a:endParaRPr lang="en-US" altLang="cs-CZ" sz="1400" dirty="0"/>
          </a:p>
          <a:p>
            <a:pPr lvl="1"/>
            <a:r>
              <a:rPr lang="en-US" altLang="cs-CZ" sz="1400" dirty="0" err="1"/>
              <a:t>Prolifera</a:t>
            </a:r>
            <a:r>
              <a:rPr lang="cs-CZ" altLang="cs-CZ" sz="1400" dirty="0" err="1"/>
              <a:t>tion</a:t>
            </a:r>
            <a:r>
              <a:rPr lang="cs-CZ" altLang="cs-CZ" sz="1400" dirty="0"/>
              <a:t> and </a:t>
            </a:r>
            <a:r>
              <a:rPr lang="cs-CZ" altLang="cs-CZ" sz="1400" dirty="0" err="1"/>
              <a:t>apopt</a:t>
            </a:r>
            <a:r>
              <a:rPr lang="cs-CZ" altLang="cs-CZ" sz="1400" dirty="0" err="1" smtClean="0"/>
              <a:t>tion</a:t>
            </a:r>
            <a:r>
              <a:rPr lang="cs-CZ" altLang="cs-CZ" sz="1400" dirty="0" smtClean="0"/>
              <a:t> </a:t>
            </a:r>
            <a:r>
              <a:rPr lang="cs-CZ" altLang="cs-CZ" sz="1400" dirty="0" err="1"/>
              <a:t>from</a:t>
            </a:r>
            <a:r>
              <a:rPr lang="cs-CZ" altLang="cs-CZ" sz="1400" dirty="0"/>
              <a:t> </a:t>
            </a:r>
            <a:r>
              <a:rPr lang="cs-CZ" altLang="cs-CZ" sz="1400" dirty="0" err="1"/>
              <a:t>other</a:t>
            </a:r>
            <a:r>
              <a:rPr lang="en-US" altLang="cs-CZ" sz="1400" dirty="0"/>
              <a:t> org</a:t>
            </a:r>
            <a:r>
              <a:rPr lang="cs-CZ" altLang="cs-CZ" sz="1400" dirty="0" err="1"/>
              <a:t>ans</a:t>
            </a:r>
            <a:r>
              <a:rPr lang="cs-CZ" altLang="cs-CZ" sz="1400" dirty="0"/>
              <a:t> by </a:t>
            </a:r>
            <a:r>
              <a:rPr lang="cs-CZ" altLang="cs-CZ" sz="1400" dirty="0" err="1" smtClean="0"/>
              <a:t>osis</a:t>
            </a:r>
            <a:r>
              <a:rPr lang="cs-CZ" altLang="cs-CZ" sz="1400" dirty="0" smtClean="0"/>
              <a:t> </a:t>
            </a:r>
            <a:r>
              <a:rPr lang="cs-CZ" altLang="cs-CZ" sz="1400" dirty="0" err="1"/>
              <a:t>reshape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pr</a:t>
            </a:r>
            <a:r>
              <a:rPr lang="en-US" altLang="cs-CZ" sz="1400" dirty="0" err="1"/>
              <a:t>imitiv</a:t>
            </a:r>
            <a:r>
              <a:rPr lang="cs-CZ" altLang="cs-CZ" sz="1400" dirty="0"/>
              <a:t>e c</a:t>
            </a:r>
            <a:r>
              <a:rPr lang="en-US" altLang="cs-CZ" sz="1400" dirty="0" err="1"/>
              <a:t>ortex</a:t>
            </a:r>
            <a:r>
              <a:rPr lang="en-US" altLang="cs-CZ" sz="1400" dirty="0"/>
              <a:t> </a:t>
            </a:r>
            <a:r>
              <a:rPr lang="cs-CZ" altLang="cs-CZ" sz="1400" dirty="0"/>
              <a:t>in</a:t>
            </a:r>
            <a:r>
              <a:rPr lang="en-US" altLang="cs-CZ" sz="1400" dirty="0"/>
              <a:t> </a:t>
            </a:r>
            <a:r>
              <a:rPr lang="en-US" altLang="cs-CZ" sz="1400" dirty="0" err="1"/>
              <a:t>definitiv</a:t>
            </a:r>
            <a:r>
              <a:rPr lang="cs-CZ" altLang="cs-CZ" sz="1400" dirty="0"/>
              <a:t>e c.</a:t>
            </a:r>
            <a:endParaRPr lang="en-US" altLang="cs-CZ" sz="1400" dirty="0"/>
          </a:p>
          <a:p>
            <a:pPr lvl="1" eaLnBrk="1" hangingPunct="1"/>
            <a:endParaRPr lang="cs-CZ" altLang="cs-CZ" sz="1400" dirty="0"/>
          </a:p>
        </p:txBody>
      </p:sp>
      <p:pic>
        <p:nvPicPr>
          <p:cNvPr id="4" name="Picture 2" descr="Human-adrenal gland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09" y="4248502"/>
            <a:ext cx="3972070" cy="260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basicmedicalkey.com/wp-content/uploads/2016/12/image0616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938" y="4154035"/>
            <a:ext cx="4287909" cy="344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527382" y="445186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14 w </a:t>
            </a:r>
            <a:r>
              <a:rPr lang="cs-CZ" dirty="0" err="1" smtClean="0"/>
              <a:t>iud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-31680" y="4327236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8 w </a:t>
            </a:r>
            <a:r>
              <a:rPr lang="cs-CZ" dirty="0" err="1" smtClean="0"/>
              <a:t>iud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090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779" y="484632"/>
            <a:ext cx="11698663" cy="1609344"/>
          </a:xfrm>
        </p:spPr>
        <p:txBody>
          <a:bodyPr/>
          <a:lstStyle/>
          <a:p>
            <a:r>
              <a:rPr lang="cs-CZ" dirty="0" err="1" smtClean="0"/>
              <a:t>Developmental</a:t>
            </a:r>
            <a:r>
              <a:rPr lang="cs-CZ" dirty="0" smtClean="0"/>
              <a:t> </a:t>
            </a:r>
            <a:r>
              <a:rPr lang="cs-CZ" dirty="0" err="1" smtClean="0"/>
              <a:t>defects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adrenal</a:t>
            </a:r>
            <a:r>
              <a:rPr lang="cs-CZ" dirty="0" smtClean="0"/>
              <a:t> </a:t>
            </a:r>
            <a:r>
              <a:rPr lang="cs-CZ" dirty="0" err="1" smtClean="0"/>
              <a:t>glands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31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D395C69-B203-4C55-801F-D42513A1AE50}"/>
              </a:ext>
            </a:extLst>
          </p:cNvPr>
          <p:cNvSpPr txBox="1">
            <a:spLocks/>
          </p:cNvSpPr>
          <p:nvPr/>
        </p:nvSpPr>
        <p:spPr>
          <a:xfrm>
            <a:off x="1097279" y="2057343"/>
            <a:ext cx="5064981" cy="204052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Congenital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adrenal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hyperplasia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a</a:t>
            </a:r>
            <a:r>
              <a:rPr lang="cs-CZ" sz="1400" dirty="0" err="1" smtClean="0"/>
              <a:t>ltered</a:t>
            </a:r>
            <a:r>
              <a:rPr lang="cs-CZ" sz="1400" dirty="0" smtClean="0"/>
              <a:t> </a:t>
            </a:r>
            <a:r>
              <a:rPr lang="cs-CZ" sz="1400" dirty="0" err="1" smtClean="0"/>
              <a:t>production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cortisol</a:t>
            </a:r>
            <a:r>
              <a:rPr lang="cs-CZ" sz="1400" dirty="0" smtClean="0"/>
              <a:t> in </a:t>
            </a:r>
            <a:r>
              <a:rPr lang="cs-CZ" sz="1400" dirty="0" err="1" smtClean="0"/>
              <a:t>zona</a:t>
            </a:r>
            <a:r>
              <a:rPr lang="cs-CZ" sz="1400" dirty="0" smtClean="0"/>
              <a:t> </a:t>
            </a:r>
            <a:r>
              <a:rPr lang="cs-CZ" sz="1400" dirty="0" err="1"/>
              <a:t>fasciculata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h</a:t>
            </a:r>
            <a:r>
              <a:rPr lang="cs-CZ" sz="1400" dirty="0" err="1" smtClean="0"/>
              <a:t>igher</a:t>
            </a:r>
            <a:r>
              <a:rPr lang="cs-CZ" sz="1400" dirty="0" smtClean="0"/>
              <a:t> </a:t>
            </a:r>
            <a:r>
              <a:rPr lang="cs-CZ" sz="1400" dirty="0" err="1" smtClean="0"/>
              <a:t>production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adrenocorticotropic</a:t>
            </a:r>
            <a:r>
              <a:rPr lang="cs-CZ" sz="1400" dirty="0" smtClean="0"/>
              <a:t> hormone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h</a:t>
            </a:r>
            <a:r>
              <a:rPr lang="cs-CZ" sz="1400" dirty="0" err="1" smtClean="0"/>
              <a:t>yperstimulation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adrenal</a:t>
            </a:r>
            <a:r>
              <a:rPr lang="cs-CZ" sz="1400" dirty="0" smtClean="0"/>
              <a:t> </a:t>
            </a:r>
            <a:r>
              <a:rPr lang="cs-CZ" sz="1400" dirty="0" err="1" smtClean="0"/>
              <a:t>cortex</a:t>
            </a:r>
            <a:r>
              <a:rPr lang="cs-CZ" sz="1400" dirty="0" smtClean="0"/>
              <a:t> to </a:t>
            </a:r>
            <a:r>
              <a:rPr lang="cs-CZ" sz="1400" dirty="0" err="1" smtClean="0"/>
              <a:t>produce</a:t>
            </a:r>
            <a:r>
              <a:rPr lang="cs-CZ" sz="1400" dirty="0" smtClean="0"/>
              <a:t> hormone </a:t>
            </a:r>
            <a:r>
              <a:rPr lang="cs-CZ" sz="1400" dirty="0" err="1" smtClean="0"/>
              <a:t>precursors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h</a:t>
            </a:r>
            <a:r>
              <a:rPr lang="cs-CZ" sz="1400" dirty="0" err="1" smtClean="0"/>
              <a:t>yperplasia</a:t>
            </a:r>
            <a:r>
              <a:rPr lang="cs-CZ" sz="1400" dirty="0" smtClean="0"/>
              <a:t> </a:t>
            </a:r>
            <a:r>
              <a:rPr lang="cs-CZ" sz="1400" dirty="0" err="1" smtClean="0"/>
              <a:t>caused</a:t>
            </a:r>
            <a:r>
              <a:rPr lang="cs-CZ" sz="1400" dirty="0" smtClean="0"/>
              <a:t> by </a:t>
            </a:r>
            <a:r>
              <a:rPr lang="cs-CZ" sz="1400" dirty="0" err="1" smtClean="0"/>
              <a:t>storage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more </a:t>
            </a:r>
            <a:r>
              <a:rPr lang="cs-CZ" sz="1400" dirty="0" err="1" smtClean="0"/>
              <a:t>precursors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o</a:t>
            </a:r>
            <a:r>
              <a:rPr lang="cs-CZ" sz="1400" dirty="0" err="1" smtClean="0"/>
              <a:t>verproduction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androgens</a:t>
            </a:r>
            <a:r>
              <a:rPr lang="cs-CZ" sz="1400" dirty="0" smtClean="0"/>
              <a:t> – </a:t>
            </a:r>
            <a:r>
              <a:rPr lang="cs-CZ" sz="1400" dirty="0" err="1" smtClean="0"/>
              <a:t>formation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male </a:t>
            </a:r>
            <a:r>
              <a:rPr lang="cs-CZ" sz="1400" dirty="0" err="1" smtClean="0"/>
              <a:t>sexual</a:t>
            </a:r>
            <a:r>
              <a:rPr lang="cs-CZ" sz="1400" dirty="0" smtClean="0"/>
              <a:t> </a:t>
            </a:r>
            <a:r>
              <a:rPr lang="cs-CZ" sz="1400" dirty="0" err="1" smtClean="0"/>
              <a:t>characteristics</a:t>
            </a:r>
            <a:r>
              <a:rPr lang="cs-CZ" sz="1400" dirty="0" smtClean="0"/>
              <a:t> in </a:t>
            </a:r>
            <a:r>
              <a:rPr lang="cs-CZ" sz="1400" dirty="0" err="1" smtClean="0"/>
              <a:t>females</a:t>
            </a:r>
            <a:endParaRPr lang="cs-CZ" sz="1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39854A2-79B2-4CC0-835F-A92E085E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0" t="12366" r="543" b="508"/>
          <a:stretch/>
        </p:blipFill>
        <p:spPr>
          <a:xfrm>
            <a:off x="6946366" y="1897955"/>
            <a:ext cx="3888121" cy="414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8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6600" dirty="0" err="1" smtClean="0"/>
              <a:t>Development</a:t>
            </a:r>
            <a:r>
              <a:rPr lang="cs-CZ" sz="6600" dirty="0" smtClean="0"/>
              <a:t> </a:t>
            </a:r>
            <a:r>
              <a:rPr lang="cs-CZ" sz="6600" dirty="0" err="1"/>
              <a:t>of</a:t>
            </a:r>
            <a:r>
              <a:rPr lang="cs-CZ" sz="6600" dirty="0"/>
              <a:t> </a:t>
            </a:r>
            <a:r>
              <a:rPr lang="cs-CZ" sz="6600" dirty="0" err="1"/>
              <a:t>reproductive</a:t>
            </a:r>
            <a:r>
              <a:rPr lang="cs-CZ" sz="6600" dirty="0"/>
              <a:t> </a:t>
            </a:r>
            <a:r>
              <a:rPr lang="cs-CZ" sz="6600" dirty="0" err="1"/>
              <a:t>system</a:t>
            </a:r>
            <a:endParaRPr lang="cs-CZ" sz="66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Function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reproductive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33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35246011-FBB4-4AC0-8FC3-6A745AA14890}"/>
              </a:ext>
            </a:extLst>
          </p:cNvPr>
          <p:cNvSpPr txBox="1">
            <a:spLocks/>
          </p:cNvSpPr>
          <p:nvPr/>
        </p:nvSpPr>
        <p:spPr>
          <a:xfrm>
            <a:off x="1097280" y="1865568"/>
            <a:ext cx="4485373" cy="3651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production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germ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(</a:t>
            </a:r>
            <a:r>
              <a:rPr lang="cs-CZ" sz="1600" dirty="0" err="1"/>
              <a:t>oocytes</a:t>
            </a:r>
            <a:r>
              <a:rPr lang="cs-CZ" sz="1600" dirty="0"/>
              <a:t>, </a:t>
            </a:r>
            <a:r>
              <a:rPr lang="cs-CZ" sz="1600" dirty="0" err="1"/>
              <a:t>sperms</a:t>
            </a:r>
            <a:r>
              <a:rPr lang="cs-CZ" sz="1600" dirty="0"/>
              <a:t>)</a:t>
            </a:r>
            <a:endParaRPr lang="cs-CZ" sz="1400" b="1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EFF6BFB0-8582-4342-AA3B-C749BF4FF371}"/>
              </a:ext>
            </a:extLst>
          </p:cNvPr>
          <p:cNvSpPr txBox="1">
            <a:spLocks/>
          </p:cNvSpPr>
          <p:nvPr/>
        </p:nvSpPr>
        <p:spPr>
          <a:xfrm>
            <a:off x="1097279" y="2767351"/>
            <a:ext cx="4485373" cy="3651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storage</a:t>
            </a:r>
            <a:r>
              <a:rPr lang="cs-CZ" sz="1600" dirty="0"/>
              <a:t>, </a:t>
            </a:r>
            <a:r>
              <a:rPr lang="cs-CZ" sz="1600" dirty="0" err="1"/>
              <a:t>maturation</a:t>
            </a:r>
            <a:r>
              <a:rPr lang="cs-CZ" sz="1600" dirty="0"/>
              <a:t> and transport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germ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endParaRPr lang="cs-CZ" sz="1400" b="1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815570E0-248C-444C-96EB-48502F94AECC}"/>
              </a:ext>
            </a:extLst>
          </p:cNvPr>
          <p:cNvSpPr txBox="1">
            <a:spLocks/>
          </p:cNvSpPr>
          <p:nvPr/>
        </p:nvSpPr>
        <p:spPr>
          <a:xfrm>
            <a:off x="1097280" y="3669135"/>
            <a:ext cx="4485373" cy="5769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fertilization</a:t>
            </a:r>
            <a:r>
              <a:rPr lang="cs-CZ" sz="1600" dirty="0"/>
              <a:t> and </a:t>
            </a:r>
            <a:r>
              <a:rPr lang="cs-CZ" sz="1600" dirty="0" err="1"/>
              <a:t>development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new</a:t>
            </a:r>
            <a:r>
              <a:rPr lang="cs-CZ" sz="1600" dirty="0"/>
              <a:t> </a:t>
            </a:r>
            <a:r>
              <a:rPr lang="cs-CZ" sz="1600" dirty="0" err="1"/>
              <a:t>individuals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a </a:t>
            </a:r>
            <a:r>
              <a:rPr lang="cs-CZ" sz="1600" dirty="0" err="1"/>
              <a:t>given</a:t>
            </a:r>
            <a:r>
              <a:rPr lang="cs-CZ" sz="1600" dirty="0"/>
              <a:t> species</a:t>
            </a:r>
            <a:endParaRPr lang="cs-CZ" sz="1400" b="1" dirty="0"/>
          </a:p>
        </p:txBody>
      </p:sp>
      <p:pic>
        <p:nvPicPr>
          <p:cNvPr id="2050" name="Picture 2" descr="https://www.niehs.nih.gov/health/assets/images/reproductive_health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796" y="1865568"/>
            <a:ext cx="5165884" cy="426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9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F75800-439D-4C24-8DAA-AD2B07B5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Origin</a:t>
            </a:r>
            <a:r>
              <a:rPr lang="cs-CZ" dirty="0"/>
              <a:t> and </a:t>
            </a:r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reproductive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in </a:t>
            </a:r>
            <a:r>
              <a:rPr lang="cs-CZ" dirty="0" err="1"/>
              <a:t>vertebrates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5B4A62D-87A6-4370-A33E-6CE4A37E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34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86EBA303-65C3-4035-B76B-B351E2BD893B}"/>
              </a:ext>
            </a:extLst>
          </p:cNvPr>
          <p:cNvSpPr txBox="1">
            <a:spLocks/>
          </p:cNvSpPr>
          <p:nvPr/>
        </p:nvSpPr>
        <p:spPr>
          <a:xfrm>
            <a:off x="971441" y="2415734"/>
            <a:ext cx="4994568" cy="130170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Main</a:t>
            </a:r>
            <a:r>
              <a:rPr lang="cs-CZ" sz="1600" dirty="0"/>
              <a:t> source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reproductive</a:t>
            </a:r>
            <a:r>
              <a:rPr lang="cs-CZ" sz="1600" dirty="0"/>
              <a:t> </a:t>
            </a:r>
            <a:r>
              <a:rPr lang="cs-CZ" sz="1600" dirty="0" err="1"/>
              <a:t>system</a:t>
            </a:r>
            <a:r>
              <a:rPr lang="cs-CZ" sz="1600" dirty="0"/>
              <a:t> – </a:t>
            </a:r>
            <a:r>
              <a:rPr lang="cs-CZ" sz="1600" b="1" dirty="0" err="1" smtClean="0">
                <a:solidFill>
                  <a:srgbClr val="DFAE74"/>
                </a:solidFill>
              </a:rPr>
              <a:t>intermediate</a:t>
            </a:r>
            <a:r>
              <a:rPr lang="cs-CZ" sz="1600" b="1" dirty="0" smtClean="0">
                <a:solidFill>
                  <a:srgbClr val="DFAE74"/>
                </a:solidFill>
              </a:rPr>
              <a:t> </a:t>
            </a:r>
            <a:r>
              <a:rPr lang="cs-CZ" sz="1600" b="1" dirty="0">
                <a:solidFill>
                  <a:srgbClr val="DFAE74"/>
                </a:solidFill>
              </a:rPr>
              <a:t>mesoderm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endoderm</a:t>
            </a:r>
            <a:r>
              <a:rPr lang="cs-CZ" sz="1400" dirty="0"/>
              <a:t> – </a:t>
            </a:r>
            <a:r>
              <a:rPr lang="cs-CZ" sz="1400" dirty="0" err="1" smtClean="0"/>
              <a:t>urethra</a:t>
            </a:r>
            <a:r>
              <a:rPr lang="cs-CZ" sz="1400" dirty="0" smtClean="0"/>
              <a:t> </a:t>
            </a:r>
            <a:r>
              <a:rPr lang="cs-CZ" sz="1400" dirty="0"/>
              <a:t>and </a:t>
            </a:r>
            <a:r>
              <a:rPr lang="cs-CZ" sz="1400" dirty="0" err="1"/>
              <a:t>prostate</a:t>
            </a:r>
            <a:r>
              <a:rPr lang="cs-CZ" sz="1400" dirty="0"/>
              <a:t> </a:t>
            </a:r>
            <a:r>
              <a:rPr lang="cs-CZ" sz="1400" dirty="0" err="1"/>
              <a:t>males</a:t>
            </a:r>
            <a:r>
              <a:rPr lang="cs-CZ" sz="1400" dirty="0"/>
              <a:t>, vagina </a:t>
            </a:r>
            <a:r>
              <a:rPr lang="cs-CZ" sz="1400" dirty="0" err="1"/>
              <a:t>females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>
                <a:solidFill>
                  <a:srgbClr val="FF0000"/>
                </a:solidFill>
              </a:rPr>
              <a:t>splanchnic</a:t>
            </a:r>
            <a:r>
              <a:rPr lang="cs-CZ" sz="1400" b="1" dirty="0">
                <a:solidFill>
                  <a:srgbClr val="FF0000"/>
                </a:solidFill>
              </a:rPr>
              <a:t> mesoderm</a:t>
            </a:r>
            <a:r>
              <a:rPr lang="cs-CZ" sz="1400" dirty="0"/>
              <a:t> – </a:t>
            </a:r>
            <a:r>
              <a:rPr lang="cs-CZ" sz="1400" dirty="0" err="1"/>
              <a:t>vessels</a:t>
            </a:r>
            <a:r>
              <a:rPr lang="cs-CZ" sz="1400" dirty="0"/>
              <a:t>, </a:t>
            </a:r>
            <a:r>
              <a:rPr lang="cs-CZ" sz="1400" dirty="0" err="1"/>
              <a:t>connective</a:t>
            </a:r>
            <a:r>
              <a:rPr lang="cs-CZ" sz="1400" dirty="0"/>
              <a:t> </a:t>
            </a:r>
            <a:r>
              <a:rPr lang="cs-CZ" sz="1400" dirty="0" err="1"/>
              <a:t>tissue</a:t>
            </a:r>
            <a:r>
              <a:rPr lang="cs-CZ" sz="1400" dirty="0"/>
              <a:t>, </a:t>
            </a:r>
            <a:r>
              <a:rPr lang="cs-CZ" sz="1400" dirty="0" err="1"/>
              <a:t>muscles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>
                <a:solidFill>
                  <a:srgbClr val="0070C0"/>
                </a:solidFill>
              </a:rPr>
              <a:t>somatic</a:t>
            </a:r>
            <a:r>
              <a:rPr lang="cs-CZ" sz="1400" b="1" dirty="0">
                <a:solidFill>
                  <a:srgbClr val="0070C0"/>
                </a:solidFill>
              </a:rPr>
              <a:t> mesoderm </a:t>
            </a:r>
            <a:r>
              <a:rPr lang="cs-CZ" sz="1400" dirty="0"/>
              <a:t>– stroma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external</a:t>
            </a:r>
            <a:r>
              <a:rPr lang="cs-CZ" sz="1400" dirty="0"/>
              <a:t> </a:t>
            </a:r>
            <a:r>
              <a:rPr lang="cs-CZ" sz="1400" dirty="0" err="1"/>
              <a:t>genitals</a:t>
            </a:r>
            <a:endParaRPr lang="cs-CZ" sz="1400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0DDC13F8-7568-4972-83F1-8A2B3FCB8213}"/>
              </a:ext>
            </a:extLst>
          </p:cNvPr>
          <p:cNvSpPr txBox="1">
            <a:spLocks/>
          </p:cNvSpPr>
          <p:nvPr/>
        </p:nvSpPr>
        <p:spPr>
          <a:xfrm>
            <a:off x="980597" y="4929518"/>
            <a:ext cx="4485373" cy="134326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Reproductive</a:t>
            </a:r>
            <a:r>
              <a:rPr lang="cs-CZ" sz="1600" dirty="0"/>
              <a:t> </a:t>
            </a:r>
            <a:r>
              <a:rPr lang="cs-CZ" sz="1600" dirty="0" err="1"/>
              <a:t>system</a:t>
            </a:r>
            <a:r>
              <a:rPr lang="cs-CZ" sz="16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b="1" dirty="0" err="1"/>
              <a:t>female</a:t>
            </a:r>
            <a:r>
              <a:rPr lang="cs-CZ" sz="1200" b="1" dirty="0"/>
              <a:t> – </a:t>
            </a:r>
            <a:r>
              <a:rPr lang="cs-CZ" sz="1200" dirty="0" err="1"/>
              <a:t>ovaries</a:t>
            </a:r>
            <a:r>
              <a:rPr lang="cs-CZ" sz="1200" dirty="0"/>
              <a:t>, </a:t>
            </a:r>
            <a:r>
              <a:rPr lang="cs-CZ" sz="1200" dirty="0" err="1"/>
              <a:t>oviducts</a:t>
            </a:r>
            <a:r>
              <a:rPr lang="cs-CZ" sz="1200" dirty="0"/>
              <a:t>, uterus, vagina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b="1" dirty="0"/>
              <a:t>male </a:t>
            </a:r>
            <a:r>
              <a:rPr lang="cs-CZ" sz="1200" dirty="0"/>
              <a:t>– </a:t>
            </a:r>
            <a:r>
              <a:rPr lang="cs-CZ" sz="1200" dirty="0" err="1"/>
              <a:t>testes</a:t>
            </a:r>
            <a:r>
              <a:rPr lang="cs-CZ" sz="1200" dirty="0"/>
              <a:t>, </a:t>
            </a:r>
            <a:r>
              <a:rPr lang="cs-CZ" sz="1200" dirty="0" err="1"/>
              <a:t>epididymis</a:t>
            </a:r>
            <a:r>
              <a:rPr lang="cs-CZ" sz="1200" dirty="0"/>
              <a:t>, </a:t>
            </a:r>
            <a:r>
              <a:rPr lang="cs-CZ" sz="1200" dirty="0" err="1"/>
              <a:t>ductus</a:t>
            </a:r>
            <a:r>
              <a:rPr lang="cs-CZ" sz="1200" dirty="0"/>
              <a:t> </a:t>
            </a:r>
            <a:r>
              <a:rPr lang="cs-CZ" sz="1200" dirty="0" err="1"/>
              <a:t>deferens</a:t>
            </a:r>
            <a:r>
              <a:rPr lang="cs-CZ" sz="1200" dirty="0"/>
              <a:t>, </a:t>
            </a:r>
            <a:r>
              <a:rPr lang="cs-CZ" sz="1200" dirty="0" err="1"/>
              <a:t>glands</a:t>
            </a:r>
            <a:r>
              <a:rPr lang="cs-CZ" sz="1200" dirty="0"/>
              <a:t>, </a:t>
            </a:r>
            <a:r>
              <a:rPr lang="cs-CZ" sz="1200" dirty="0" err="1"/>
              <a:t>urethra</a:t>
            </a:r>
            <a:r>
              <a:rPr lang="cs-CZ" sz="1200" dirty="0"/>
              <a:t>, penis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C10F2507-FB4B-46F1-B434-D58828330523}"/>
              </a:ext>
            </a:extLst>
          </p:cNvPr>
          <p:cNvGrpSpPr/>
          <p:nvPr/>
        </p:nvGrpSpPr>
        <p:grpSpPr>
          <a:xfrm>
            <a:off x="5920033" y="2289809"/>
            <a:ext cx="5752098" cy="2338752"/>
            <a:chOff x="6096000" y="2566964"/>
            <a:chExt cx="5471024" cy="2268230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A4988F03-434E-4F89-B9F9-1BEEFF137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580" y="2566964"/>
              <a:ext cx="5112302" cy="2253586"/>
            </a:xfrm>
            <a:prstGeom prst="rect">
              <a:avLst/>
            </a:prstGeom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A4005CCF-D504-4297-A962-8CC366FD6E92}"/>
                </a:ext>
              </a:extLst>
            </p:cNvPr>
            <p:cNvSpPr txBox="1"/>
            <p:nvPr/>
          </p:nvSpPr>
          <p:spPr>
            <a:xfrm>
              <a:off x="10646877" y="4175072"/>
              <a:ext cx="920147" cy="2462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somatopleura</a:t>
              </a:r>
              <a:endParaRPr lang="en-US" sz="1400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BF02DD84-9A5A-4700-AB44-DAD7DB58FA64}"/>
                </a:ext>
              </a:extLst>
            </p:cNvPr>
            <p:cNvSpPr txBox="1"/>
            <p:nvPr/>
          </p:nvSpPr>
          <p:spPr>
            <a:xfrm>
              <a:off x="9437203" y="2743283"/>
              <a:ext cx="105499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Neural</a:t>
              </a:r>
              <a:r>
                <a:rPr lang="cs-CZ" sz="1000" dirty="0"/>
                <a:t> tube</a:t>
              </a:r>
              <a:endParaRPr lang="en-US" sz="1000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FD15CD8B-85B7-4FE7-B86A-17F3CBEC898A}"/>
                </a:ext>
              </a:extLst>
            </p:cNvPr>
            <p:cNvSpPr txBox="1"/>
            <p:nvPr/>
          </p:nvSpPr>
          <p:spPr>
            <a:xfrm>
              <a:off x="9900458" y="2997929"/>
              <a:ext cx="114707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Paraxial</a:t>
              </a:r>
              <a:r>
                <a:rPr lang="cs-CZ" sz="1000" dirty="0"/>
                <a:t> mesoderm</a:t>
              </a:r>
              <a:endParaRPr lang="en-US" sz="1000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5914AD51-D6F4-4B42-9C96-D97A6BED1AAB}"/>
                </a:ext>
              </a:extLst>
            </p:cNvPr>
            <p:cNvSpPr txBox="1"/>
            <p:nvPr/>
          </p:nvSpPr>
          <p:spPr>
            <a:xfrm>
              <a:off x="6096000" y="3190819"/>
              <a:ext cx="1523585" cy="2462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DFAE7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Intermediate</a:t>
              </a:r>
              <a:r>
                <a:rPr lang="cs-CZ" sz="1000" dirty="0"/>
                <a:t> mesoderm</a:t>
              </a:r>
              <a:endParaRPr lang="en-US" sz="1000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FA30930D-CDF9-4BFE-AE51-176BC5F530AF}"/>
                </a:ext>
              </a:extLst>
            </p:cNvPr>
            <p:cNvSpPr txBox="1"/>
            <p:nvPr/>
          </p:nvSpPr>
          <p:spPr>
            <a:xfrm>
              <a:off x="6148438" y="3531816"/>
              <a:ext cx="77662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amnion</a:t>
              </a:r>
              <a:endParaRPr lang="en-US" sz="1000" dirty="0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7389706" y="2751708"/>
              <a:ext cx="84836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notochord</a:t>
              </a:r>
              <a:endParaRPr lang="en-US" sz="1000" dirty="0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9FF228A8-4426-4A80-8442-A592AFBF30AE}"/>
                </a:ext>
              </a:extLst>
            </p:cNvPr>
            <p:cNvSpPr/>
            <p:nvPr/>
          </p:nvSpPr>
          <p:spPr>
            <a:xfrm>
              <a:off x="10089902" y="3744681"/>
              <a:ext cx="1230031" cy="206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226220E9-3204-4AF9-AE5B-C2773DED6979}"/>
                </a:ext>
              </a:extLst>
            </p:cNvPr>
            <p:cNvSpPr txBox="1"/>
            <p:nvPr/>
          </p:nvSpPr>
          <p:spPr>
            <a:xfrm>
              <a:off x="10150439" y="4505628"/>
              <a:ext cx="1108955" cy="2462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splanchnopleura</a:t>
              </a:r>
              <a:endParaRPr lang="en-US" sz="1400" dirty="0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0E5E35CA-E654-48FD-992C-ABEAFAB3881E}"/>
                </a:ext>
              </a:extLst>
            </p:cNvPr>
            <p:cNvSpPr txBox="1"/>
            <p:nvPr/>
          </p:nvSpPr>
          <p:spPr>
            <a:xfrm>
              <a:off x="6292871" y="3832981"/>
              <a:ext cx="77662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ectoderm</a:t>
              </a:r>
              <a:endParaRPr lang="en-US" sz="1000" dirty="0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6DF0EF79-5D9C-4D03-8D5C-18156810B9E5}"/>
                </a:ext>
              </a:extLst>
            </p:cNvPr>
            <p:cNvSpPr txBox="1"/>
            <p:nvPr/>
          </p:nvSpPr>
          <p:spPr>
            <a:xfrm>
              <a:off x="6292872" y="4298182"/>
              <a:ext cx="776625" cy="2462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endoderm</a:t>
              </a:r>
              <a:endParaRPr lang="en-US" sz="1000" dirty="0"/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A14B7B64-B1B5-46B9-8984-2956DE858512}"/>
                </a:ext>
              </a:extLst>
            </p:cNvPr>
            <p:cNvSpPr txBox="1"/>
            <p:nvPr/>
          </p:nvSpPr>
          <p:spPr>
            <a:xfrm>
              <a:off x="8352853" y="4435084"/>
              <a:ext cx="77662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Dorsal</a:t>
              </a:r>
              <a:r>
                <a:rPr lang="cs-CZ" sz="1000" dirty="0"/>
                <a:t> aorta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3228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Formation</a:t>
            </a:r>
            <a:r>
              <a:rPr lang="cs-CZ" dirty="0"/>
              <a:t> and </a:t>
            </a:r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primordial</a:t>
            </a:r>
            <a:r>
              <a:rPr lang="cs-CZ" dirty="0"/>
              <a:t> </a:t>
            </a:r>
            <a:r>
              <a:rPr lang="cs-CZ" dirty="0" err="1" smtClean="0"/>
              <a:t>germ</a:t>
            </a:r>
            <a:r>
              <a:rPr lang="cs-CZ" dirty="0" smtClean="0"/>
              <a:t> </a:t>
            </a:r>
            <a:r>
              <a:rPr lang="cs-CZ" dirty="0" err="1"/>
              <a:t>cells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35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40CC9583-CE6D-4761-A4C0-8D9DDA41535F}"/>
              </a:ext>
            </a:extLst>
          </p:cNvPr>
          <p:cNvSpPr txBox="1">
            <a:spLocks/>
          </p:cNvSpPr>
          <p:nvPr/>
        </p:nvSpPr>
        <p:spPr>
          <a:xfrm>
            <a:off x="1037133" y="3469186"/>
            <a:ext cx="4485373" cy="57886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>
                <a:solidFill>
                  <a:srgbClr val="FF0000"/>
                </a:solidFill>
              </a:rPr>
              <a:t>Primordial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germ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cells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dirty="0" err="1"/>
              <a:t>settle</a:t>
            </a:r>
            <a:r>
              <a:rPr lang="cs-CZ" sz="1600" dirty="0"/>
              <a:t> </a:t>
            </a:r>
            <a:r>
              <a:rPr lang="cs-CZ" sz="1600" dirty="0" err="1"/>
              <a:t>undifferentiated</a:t>
            </a:r>
            <a:r>
              <a:rPr lang="cs-CZ" sz="1600" dirty="0"/>
              <a:t> </a:t>
            </a:r>
            <a:r>
              <a:rPr lang="cs-CZ" sz="1600" dirty="0" err="1"/>
              <a:t>gonads</a:t>
            </a:r>
            <a:r>
              <a:rPr lang="cs-CZ" sz="1600" dirty="0"/>
              <a:t> (</a:t>
            </a:r>
            <a:r>
              <a:rPr lang="cs-CZ" sz="1600" dirty="0" err="1"/>
              <a:t>testes</a:t>
            </a:r>
            <a:r>
              <a:rPr lang="cs-CZ" sz="1600" dirty="0"/>
              <a:t>, </a:t>
            </a:r>
            <a:r>
              <a:rPr lang="cs-CZ" sz="1600" dirty="0" err="1"/>
              <a:t>ovaries</a:t>
            </a:r>
            <a:r>
              <a:rPr lang="cs-CZ" sz="1600" dirty="0"/>
              <a:t>)</a:t>
            </a:r>
            <a:endParaRPr lang="cs-CZ" sz="1400" b="1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0CC9583-CE6D-4761-A4C0-8D9DDA41535F}"/>
              </a:ext>
            </a:extLst>
          </p:cNvPr>
          <p:cNvSpPr txBox="1">
            <a:spLocks/>
          </p:cNvSpPr>
          <p:nvPr/>
        </p:nvSpPr>
        <p:spPr>
          <a:xfrm>
            <a:off x="1069848" y="2093976"/>
            <a:ext cx="4485373" cy="57886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smtClean="0"/>
              <a:t>epiblast</a:t>
            </a:r>
            <a:r>
              <a:rPr lang="cs-CZ" sz="1600" dirty="0" smtClean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migrate</a:t>
            </a:r>
            <a:r>
              <a:rPr lang="cs-CZ" sz="1600" dirty="0"/>
              <a:t> </a:t>
            </a:r>
            <a:r>
              <a:rPr lang="cs-CZ" sz="1600" dirty="0" err="1"/>
              <a:t>through</a:t>
            </a:r>
            <a:r>
              <a:rPr lang="cs-CZ" sz="1600" dirty="0"/>
              <a:t> primitive </a:t>
            </a:r>
            <a:r>
              <a:rPr lang="cs-CZ" sz="1600" dirty="0" err="1"/>
              <a:t>streak</a:t>
            </a:r>
            <a:r>
              <a:rPr lang="cs-CZ" sz="1600" dirty="0"/>
              <a:t> to </a:t>
            </a:r>
            <a:r>
              <a:rPr lang="cs-CZ" sz="1600" dirty="0" err="1"/>
              <a:t>yolk</a:t>
            </a:r>
            <a:r>
              <a:rPr lang="cs-CZ" sz="1600" dirty="0"/>
              <a:t> </a:t>
            </a:r>
            <a:r>
              <a:rPr lang="cs-CZ" sz="1600" dirty="0" err="1"/>
              <a:t>sac</a:t>
            </a:r>
            <a:r>
              <a:rPr lang="cs-CZ" sz="1600" dirty="0"/>
              <a:t> and </a:t>
            </a:r>
            <a:r>
              <a:rPr lang="cs-CZ" sz="1600" b="1" dirty="0">
                <a:solidFill>
                  <a:srgbClr val="AFC204"/>
                </a:solidFill>
              </a:rPr>
              <a:t>alantois </a:t>
            </a:r>
            <a:r>
              <a:rPr lang="cs-CZ" sz="1400" dirty="0"/>
              <a:t>region</a:t>
            </a:r>
            <a:endParaRPr lang="cs-CZ" sz="1400" b="1" dirty="0">
              <a:solidFill>
                <a:srgbClr val="AFC204"/>
              </a:solidFill>
            </a:endParaRP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40CC9583-CE6D-4761-A4C0-8D9DDA41535F}"/>
              </a:ext>
            </a:extLst>
          </p:cNvPr>
          <p:cNvSpPr txBox="1">
            <a:spLocks/>
          </p:cNvSpPr>
          <p:nvPr/>
        </p:nvSpPr>
        <p:spPr>
          <a:xfrm>
            <a:off x="1041712" y="2755907"/>
            <a:ext cx="4485373" cy="57886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further</a:t>
            </a:r>
            <a:r>
              <a:rPr lang="cs-CZ" sz="1600" dirty="0"/>
              <a:t> </a:t>
            </a:r>
            <a:r>
              <a:rPr lang="cs-CZ" sz="1600" dirty="0" err="1"/>
              <a:t>migrate</a:t>
            </a:r>
            <a:r>
              <a:rPr lang="cs-CZ" sz="1600" dirty="0"/>
              <a:t> </a:t>
            </a:r>
            <a:r>
              <a:rPr lang="cs-CZ" sz="1600" dirty="0" err="1"/>
              <a:t>along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hindgut</a:t>
            </a:r>
            <a:r>
              <a:rPr lang="cs-CZ" sz="1600" dirty="0"/>
              <a:t> </a:t>
            </a:r>
            <a:r>
              <a:rPr lang="cs-CZ" sz="1600" dirty="0" err="1"/>
              <a:t>wall</a:t>
            </a:r>
            <a:r>
              <a:rPr lang="cs-CZ" sz="1600" dirty="0"/>
              <a:t> to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genital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ridge</a:t>
            </a: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1600" dirty="0"/>
              <a:t>– region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developing</a:t>
            </a:r>
            <a:r>
              <a:rPr lang="cs-CZ" sz="1600" dirty="0"/>
              <a:t> </a:t>
            </a:r>
            <a:r>
              <a:rPr lang="cs-CZ" sz="1600" dirty="0" err="1"/>
              <a:t>gonads</a:t>
            </a:r>
            <a:endParaRPr lang="cs-CZ" sz="1400" b="1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40CC9583-CE6D-4761-A4C0-8D9DDA41535F}"/>
              </a:ext>
            </a:extLst>
          </p:cNvPr>
          <p:cNvSpPr txBox="1">
            <a:spLocks/>
          </p:cNvSpPr>
          <p:nvPr/>
        </p:nvSpPr>
        <p:spPr>
          <a:xfrm>
            <a:off x="1097279" y="4149452"/>
            <a:ext cx="4485373" cy="103818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mammals</a:t>
            </a:r>
            <a:r>
              <a:rPr lang="cs-CZ" sz="1600" dirty="0"/>
              <a:t> – </a:t>
            </a:r>
            <a:r>
              <a:rPr lang="cs-CZ" sz="1600" b="1" dirty="0" err="1"/>
              <a:t>active</a:t>
            </a:r>
            <a:r>
              <a:rPr lang="cs-CZ" sz="1600" b="1" dirty="0"/>
              <a:t> </a:t>
            </a:r>
            <a:r>
              <a:rPr lang="cs-CZ" sz="1600" b="1" dirty="0" err="1"/>
              <a:t>migration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through</a:t>
            </a:r>
            <a:r>
              <a:rPr lang="cs-CZ" sz="1600" dirty="0"/>
              <a:t> </a:t>
            </a:r>
            <a:r>
              <a:rPr lang="cs-CZ" sz="1600" dirty="0" err="1"/>
              <a:t>surrounding</a:t>
            </a:r>
            <a:r>
              <a:rPr lang="cs-CZ" sz="1600" dirty="0"/>
              <a:t> </a:t>
            </a:r>
            <a:r>
              <a:rPr lang="cs-CZ" sz="1600" dirty="0" err="1"/>
              <a:t>tissues</a:t>
            </a:r>
            <a:endParaRPr lang="cs-CZ" sz="16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birds</a:t>
            </a:r>
            <a:r>
              <a:rPr lang="cs-CZ" sz="1600" dirty="0"/>
              <a:t> – </a:t>
            </a:r>
            <a:r>
              <a:rPr lang="cs-CZ" sz="1600" dirty="0" err="1"/>
              <a:t>germ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b="1" dirty="0" err="1"/>
              <a:t>migrate</a:t>
            </a:r>
            <a:r>
              <a:rPr lang="cs-CZ" sz="1600" dirty="0"/>
              <a:t> via </a:t>
            </a:r>
            <a:r>
              <a:rPr lang="cs-CZ" sz="1600" b="1" dirty="0" err="1"/>
              <a:t>bloodstream</a:t>
            </a:r>
            <a:endParaRPr lang="cs-CZ" sz="1400" b="1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40CC9583-CE6D-4761-A4C0-8D9DDA41535F}"/>
              </a:ext>
            </a:extLst>
          </p:cNvPr>
          <p:cNvSpPr txBox="1">
            <a:spLocks/>
          </p:cNvSpPr>
          <p:nvPr/>
        </p:nvSpPr>
        <p:spPr>
          <a:xfrm>
            <a:off x="1097279" y="5404997"/>
            <a:ext cx="4485373" cy="79109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maturation</a:t>
            </a:r>
            <a:r>
              <a:rPr lang="cs-CZ" sz="1600" dirty="0"/>
              <a:t> in </a:t>
            </a:r>
            <a:r>
              <a:rPr lang="cs-CZ" sz="1600" dirty="0" err="1"/>
              <a:t>gonads</a:t>
            </a:r>
            <a:r>
              <a:rPr lang="cs-CZ" sz="1600" dirty="0"/>
              <a:t> –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outside</a:t>
            </a:r>
            <a:r>
              <a:rPr lang="cs-CZ" sz="1600" dirty="0"/>
              <a:t> </a:t>
            </a:r>
            <a:r>
              <a:rPr lang="cs-CZ" sz="1600" dirty="0" err="1"/>
              <a:t>gonads</a:t>
            </a:r>
            <a:r>
              <a:rPr lang="cs-CZ" sz="1600" dirty="0"/>
              <a:t> </a:t>
            </a:r>
            <a:r>
              <a:rPr lang="cs-CZ" sz="1600" dirty="0" err="1"/>
              <a:t>die</a:t>
            </a:r>
            <a:r>
              <a:rPr lang="cs-CZ" sz="1600" dirty="0"/>
              <a:t>, </a:t>
            </a:r>
            <a:r>
              <a:rPr lang="cs-CZ" sz="1600" dirty="0" err="1"/>
              <a:t>preserved</a:t>
            </a:r>
            <a:r>
              <a:rPr lang="cs-CZ" sz="1600" dirty="0"/>
              <a:t> </a:t>
            </a:r>
            <a:r>
              <a:rPr lang="cs-CZ" sz="1600" dirty="0" err="1"/>
              <a:t>germ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outside</a:t>
            </a:r>
            <a:r>
              <a:rPr lang="cs-CZ" sz="1600" dirty="0"/>
              <a:t> </a:t>
            </a:r>
            <a:r>
              <a:rPr lang="cs-CZ" sz="1600" dirty="0" err="1"/>
              <a:t>gonads</a:t>
            </a:r>
            <a:r>
              <a:rPr lang="cs-CZ" sz="1600" dirty="0"/>
              <a:t> </a:t>
            </a:r>
            <a:r>
              <a:rPr lang="cs-CZ" sz="1600" dirty="0" err="1"/>
              <a:t>can</a:t>
            </a:r>
            <a:r>
              <a:rPr lang="cs-CZ" sz="1600" dirty="0"/>
              <a:t> </a:t>
            </a:r>
            <a:r>
              <a:rPr lang="cs-CZ" sz="1600" dirty="0" err="1"/>
              <a:t>form</a:t>
            </a:r>
            <a:r>
              <a:rPr lang="cs-CZ" sz="1600" dirty="0"/>
              <a:t> </a:t>
            </a:r>
            <a:r>
              <a:rPr lang="cs-CZ" sz="1600" b="1" dirty="0" err="1"/>
              <a:t>teratomas</a:t>
            </a:r>
            <a:endParaRPr lang="cs-CZ" sz="1400" b="1" dirty="0"/>
          </a:p>
        </p:txBody>
      </p:sp>
      <p:grpSp>
        <p:nvGrpSpPr>
          <p:cNvPr id="26" name="Skupina 25"/>
          <p:cNvGrpSpPr/>
          <p:nvPr/>
        </p:nvGrpSpPr>
        <p:grpSpPr>
          <a:xfrm>
            <a:off x="5560712" y="2137416"/>
            <a:ext cx="5973725" cy="2770801"/>
            <a:chOff x="5560712" y="2137416"/>
            <a:chExt cx="5973725" cy="2770801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107" y="2137416"/>
              <a:ext cx="5834330" cy="2724295"/>
            </a:xfrm>
            <a:prstGeom prst="rect">
              <a:avLst/>
            </a:prstGeom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7984199" y="2213231"/>
              <a:ext cx="84836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 err="1"/>
                <a:t>Neural</a:t>
              </a:r>
              <a:r>
                <a:rPr lang="cs-CZ" sz="800" dirty="0"/>
                <a:t> tube</a:t>
              </a:r>
              <a:endParaRPr lang="en-US" sz="800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8134486" y="2396768"/>
              <a:ext cx="68902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 err="1"/>
                <a:t>mesonefros</a:t>
              </a:r>
              <a:endParaRPr lang="en-US" sz="800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8063868" y="2573318"/>
              <a:ext cx="108918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 err="1"/>
                <a:t>Mesonephric</a:t>
              </a:r>
              <a:r>
                <a:rPr lang="cs-CZ" sz="800" dirty="0"/>
                <a:t> </a:t>
              </a:r>
              <a:r>
                <a:rPr lang="cs-CZ" sz="800" dirty="0" err="1"/>
                <a:t>duct</a:t>
              </a:r>
              <a:endParaRPr lang="en-US" sz="800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8372167" y="2775960"/>
              <a:ext cx="68902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/>
                <a:t>metanefros</a:t>
              </a:r>
              <a:endParaRPr lang="en-US" sz="800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8372167" y="3161009"/>
              <a:ext cx="68902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 err="1"/>
                <a:t>Ureteral</a:t>
              </a:r>
              <a:r>
                <a:rPr lang="cs-CZ" sz="800" dirty="0"/>
                <a:t> bud</a:t>
              </a:r>
              <a:endParaRPr lang="en-US" sz="800" dirty="0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8408379" y="3561446"/>
              <a:ext cx="95290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 err="1"/>
                <a:t>Urogenital</a:t>
              </a:r>
              <a:r>
                <a:rPr lang="cs-CZ" sz="800" dirty="0"/>
                <a:t> sinus</a:t>
              </a:r>
              <a:endParaRPr lang="en-US" sz="800" dirty="0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8328226" y="3794793"/>
              <a:ext cx="57809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 err="1"/>
                <a:t>cloaca</a:t>
              </a:r>
              <a:endParaRPr lang="en-US" sz="800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8408379" y="3975081"/>
              <a:ext cx="900632" cy="2154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 err="1"/>
                <a:t>Genital</a:t>
              </a:r>
              <a:r>
                <a:rPr lang="cs-CZ" sz="800" dirty="0"/>
                <a:t> </a:t>
              </a:r>
              <a:r>
                <a:rPr lang="cs-CZ" sz="800" dirty="0" err="1"/>
                <a:t>ridge</a:t>
              </a:r>
              <a:endParaRPr lang="en-US" sz="800" dirty="0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7944029" y="4438832"/>
              <a:ext cx="1292649" cy="2219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/>
                <a:t>viteline-</a:t>
              </a:r>
              <a:r>
                <a:rPr lang="cs-CZ" sz="800" dirty="0" err="1"/>
                <a:t>intestinal</a:t>
              </a:r>
              <a:r>
                <a:rPr lang="cs-CZ" sz="800" dirty="0"/>
                <a:t> </a:t>
              </a:r>
              <a:r>
                <a:rPr lang="cs-CZ" sz="800" dirty="0" err="1"/>
                <a:t>duct</a:t>
              </a:r>
              <a:endParaRPr lang="en-US" sz="800" dirty="0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7984199" y="4232151"/>
              <a:ext cx="1462187" cy="2154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 err="1"/>
                <a:t>Primordial</a:t>
              </a:r>
              <a:r>
                <a:rPr lang="cs-CZ" sz="800" dirty="0"/>
                <a:t> </a:t>
              </a:r>
              <a:r>
                <a:rPr lang="cs-CZ" sz="800" dirty="0" err="1"/>
                <a:t>germ</a:t>
              </a:r>
              <a:r>
                <a:rPr lang="cs-CZ" sz="800" dirty="0"/>
                <a:t> </a:t>
              </a:r>
              <a:r>
                <a:rPr lang="cs-CZ" sz="800" dirty="0" err="1"/>
                <a:t>cells</a:t>
              </a:r>
              <a:endParaRPr lang="en-US" sz="800" dirty="0"/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8147970" y="4692773"/>
              <a:ext cx="640224" cy="2154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AFC20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 err="1"/>
                <a:t>allantois</a:t>
              </a:r>
              <a:endParaRPr lang="en-US" sz="800" dirty="0"/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8788194" y="4663713"/>
              <a:ext cx="520817" cy="2219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/>
                <a:t>gut</a:t>
              </a:r>
              <a:endParaRPr lang="en-US" sz="800" dirty="0"/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5560712" y="3930029"/>
              <a:ext cx="459840" cy="2219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/>
                <a:t>gut</a:t>
              </a:r>
              <a:endParaRPr lang="en-US" sz="800" dirty="0"/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5582652" y="4223296"/>
              <a:ext cx="663618" cy="338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 err="1"/>
                <a:t>Genital</a:t>
              </a:r>
              <a:r>
                <a:rPr lang="cs-CZ" sz="800" dirty="0"/>
                <a:t> </a:t>
              </a:r>
              <a:r>
                <a:rPr lang="cs-CZ" sz="800" dirty="0" err="1"/>
                <a:t>ridge</a:t>
              </a:r>
              <a:endParaRPr lang="en-US" sz="800" dirty="0"/>
            </a:p>
          </p:txBody>
        </p:sp>
      </p:grp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124725" y="5997625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Edited</a:t>
            </a:r>
            <a:r>
              <a:rPr lang="cs-CZ" sz="1050" dirty="0"/>
              <a:t>: </a:t>
            </a:r>
            <a:r>
              <a:rPr lang="cs-CZ" sz="1050" dirty="0" err="1"/>
              <a:t>McGeady</a:t>
            </a:r>
            <a:r>
              <a:rPr lang="cs-CZ" sz="1050" dirty="0"/>
              <a:t> et al. </a:t>
            </a:r>
            <a:r>
              <a:rPr lang="cs-CZ" sz="1050" dirty="0" err="1"/>
              <a:t>Veterinary</a:t>
            </a:r>
            <a:r>
              <a:rPr lang="cs-CZ" sz="1050" dirty="0"/>
              <a:t> Embryology. 2009</a:t>
            </a:r>
          </a:p>
        </p:txBody>
      </p:sp>
    </p:spTree>
    <p:extLst>
      <p:ext uri="{BB962C8B-B14F-4D97-AF65-F5344CB8AC3E}">
        <p14:creationId xmlns:p14="http://schemas.microsoft.com/office/powerpoint/2010/main" val="18078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Formation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teratomas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36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40CC9583-CE6D-4761-A4C0-8D9DDA41535F}"/>
              </a:ext>
            </a:extLst>
          </p:cNvPr>
          <p:cNvSpPr txBox="1">
            <a:spLocks/>
          </p:cNvSpPr>
          <p:nvPr/>
        </p:nvSpPr>
        <p:spPr>
          <a:xfrm>
            <a:off x="1097280" y="1958989"/>
            <a:ext cx="4485373" cy="36775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tumors</a:t>
            </a:r>
            <a:r>
              <a:rPr lang="cs-CZ" sz="1600" dirty="0"/>
              <a:t> </a:t>
            </a:r>
            <a:r>
              <a:rPr lang="cs-CZ" sz="1600" dirty="0" err="1"/>
              <a:t>developed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b="1" dirty="0" err="1"/>
              <a:t>germ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endParaRPr lang="cs-CZ" sz="1400" b="1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0CC9583-CE6D-4761-A4C0-8D9DDA41535F}"/>
              </a:ext>
            </a:extLst>
          </p:cNvPr>
          <p:cNvSpPr txBox="1">
            <a:spLocks/>
          </p:cNvSpPr>
          <p:nvPr/>
        </p:nvSpPr>
        <p:spPr>
          <a:xfrm>
            <a:off x="1097280" y="2729102"/>
            <a:ext cx="4485373" cy="54791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formed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germ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that</a:t>
            </a:r>
            <a:r>
              <a:rPr lang="cs-CZ" sz="1600" dirty="0"/>
              <a:t> </a:t>
            </a:r>
            <a:r>
              <a:rPr lang="cs-CZ" sz="1600" dirty="0" err="1"/>
              <a:t>did</a:t>
            </a:r>
            <a:r>
              <a:rPr lang="cs-CZ" sz="1600" dirty="0"/>
              <a:t> </a:t>
            </a:r>
            <a:r>
              <a:rPr lang="cs-CZ" sz="1600" b="1" dirty="0"/>
              <a:t>not</a:t>
            </a:r>
            <a:r>
              <a:rPr lang="cs-CZ" sz="1600" dirty="0"/>
              <a:t> </a:t>
            </a:r>
            <a:r>
              <a:rPr lang="cs-CZ" sz="1600" b="1" dirty="0" err="1"/>
              <a:t>reach</a:t>
            </a:r>
            <a:r>
              <a:rPr lang="cs-CZ" sz="1600" dirty="0"/>
              <a:t> </a:t>
            </a:r>
            <a:r>
              <a:rPr lang="cs-CZ" sz="1600" dirty="0" err="1"/>
              <a:t>gonads</a:t>
            </a:r>
            <a:r>
              <a:rPr lang="cs-CZ" sz="1600" dirty="0"/>
              <a:t> but </a:t>
            </a:r>
            <a:r>
              <a:rPr lang="cs-CZ" sz="1600" dirty="0" err="1"/>
              <a:t>did</a:t>
            </a:r>
            <a:r>
              <a:rPr lang="cs-CZ" sz="1600" dirty="0"/>
              <a:t> </a:t>
            </a:r>
            <a:r>
              <a:rPr lang="cs-CZ" sz="1600" b="1" dirty="0"/>
              <a:t>not </a:t>
            </a:r>
            <a:r>
              <a:rPr lang="cs-CZ" sz="1600" b="1" dirty="0" err="1"/>
              <a:t>die</a:t>
            </a:r>
            <a:endParaRPr lang="cs-CZ" sz="1400" b="1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40CC9583-CE6D-4761-A4C0-8D9DDA41535F}"/>
              </a:ext>
            </a:extLst>
          </p:cNvPr>
          <p:cNvSpPr txBox="1">
            <a:spLocks/>
          </p:cNvSpPr>
          <p:nvPr/>
        </p:nvSpPr>
        <p:spPr>
          <a:xfrm>
            <a:off x="1097280" y="3683570"/>
            <a:ext cx="4485373" cy="8703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originates</a:t>
            </a:r>
            <a:r>
              <a:rPr lang="cs-CZ" sz="1600" dirty="0"/>
              <a:t> in </a:t>
            </a:r>
            <a:r>
              <a:rPr lang="cs-CZ" sz="1600" b="1" dirty="0"/>
              <a:t>epiblast</a:t>
            </a:r>
            <a:r>
              <a:rPr lang="cs-CZ" sz="1600" dirty="0"/>
              <a:t> → tumor </a:t>
            </a:r>
            <a:r>
              <a:rPr lang="cs-CZ" sz="1600" dirty="0" err="1"/>
              <a:t>formed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tissues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all</a:t>
            </a:r>
            <a:r>
              <a:rPr lang="cs-CZ" sz="1600" dirty="0"/>
              <a:t> </a:t>
            </a:r>
            <a:r>
              <a:rPr lang="cs-CZ" sz="1600" dirty="0" err="1"/>
              <a:t>germ</a:t>
            </a:r>
            <a:r>
              <a:rPr lang="cs-CZ" sz="1600" dirty="0"/>
              <a:t> </a:t>
            </a:r>
            <a:r>
              <a:rPr lang="cs-CZ" sz="1600" dirty="0" err="1"/>
              <a:t>layers</a:t>
            </a:r>
            <a:r>
              <a:rPr lang="cs-CZ" sz="1600" dirty="0"/>
              <a:t> (</a:t>
            </a:r>
            <a:r>
              <a:rPr lang="cs-CZ" sz="1600" dirty="0" err="1"/>
              <a:t>ectoderm</a:t>
            </a:r>
            <a:r>
              <a:rPr lang="cs-CZ" sz="1600" dirty="0"/>
              <a:t>, endoderm, mesoderm)</a:t>
            </a:r>
            <a:endParaRPr lang="cs-CZ" sz="1400" b="1" dirty="0"/>
          </a:p>
        </p:txBody>
      </p:sp>
      <p:pic>
        <p:nvPicPr>
          <p:cNvPr id="9" name="Obrázek 8" descr="Obsah obrázku bezobratlí, měkkýši&#10;&#10;Popis byl vytvořen automaticky">
            <a:extLst>
              <a:ext uri="{FF2B5EF4-FFF2-40B4-BE49-F238E27FC236}">
                <a16:creationId xmlns:a16="http://schemas.microsoft.com/office/drawing/2014/main" id="{22F5BAD5-15C2-4419-8D4B-1BA0AA03E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9" b="11617"/>
          <a:stretch/>
        </p:blipFill>
        <p:spPr>
          <a:xfrm>
            <a:off x="6328611" y="1958989"/>
            <a:ext cx="4712368" cy="363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7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260350"/>
            <a:ext cx="9036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2263458" y="1467803"/>
            <a:ext cx="22780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chemeClr val="accent2"/>
                </a:solidFill>
                <a:latin typeface="Tahoma" panose="020B0604030504040204" pitchFamily="34" charset="0"/>
              </a:rPr>
              <a:t>(SRY gene  – TDF)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 dirty="0">
              <a:latin typeface="Tahoma" panose="020B060403050404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37490" y="5777915"/>
            <a:ext cx="11755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dirty="0" err="1">
                <a:solidFill>
                  <a:schemeClr val="hlink"/>
                </a:solidFill>
                <a:latin typeface="Arial" panose="020B0604020202020204" pitchFamily="34" charset="0"/>
              </a:rPr>
              <a:t>Primary</a:t>
            </a:r>
            <a:r>
              <a:rPr lang="cs-CZ" altLang="cs-CZ" b="1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  <a:latin typeface="Arial" panose="020B0604020202020204" pitchFamily="34" charset="0"/>
              </a:rPr>
              <a:t>female</a:t>
            </a:r>
            <a:r>
              <a:rPr lang="cs-CZ" altLang="cs-CZ" b="1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  <a:latin typeface="Arial" panose="020B0604020202020204" pitchFamily="34" charset="0"/>
              </a:rPr>
              <a:t>sexual</a:t>
            </a:r>
            <a:r>
              <a:rPr lang="cs-CZ" altLang="cs-CZ" b="1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  <a:latin typeface="Arial" panose="020B0604020202020204" pitchFamily="34" charset="0"/>
              </a:rPr>
              <a:t>differentiation</a:t>
            </a:r>
            <a:r>
              <a:rPr lang="cs-CZ" altLang="cs-CZ" b="1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  <a:latin typeface="Arial" panose="020B0604020202020204" pitchFamily="34" charset="0"/>
              </a:rPr>
              <a:t>is</a:t>
            </a:r>
            <a:r>
              <a:rPr lang="cs-CZ" altLang="cs-CZ" b="1" dirty="0">
                <a:solidFill>
                  <a:schemeClr val="hlink"/>
                </a:solidFill>
                <a:latin typeface="Arial" panose="020B0604020202020204" pitchFamily="34" charset="0"/>
              </a:rPr>
              <a:t> not hormone </a:t>
            </a:r>
            <a:r>
              <a:rPr lang="cs-CZ" altLang="cs-CZ" b="1" dirty="0" err="1">
                <a:solidFill>
                  <a:schemeClr val="hlink"/>
                </a:solidFill>
                <a:latin typeface="Arial" panose="020B0604020202020204" pitchFamily="34" charset="0"/>
              </a:rPr>
              <a:t>dependent</a:t>
            </a:r>
            <a:r>
              <a:rPr lang="cs-CZ" altLang="cs-CZ" b="1" dirty="0">
                <a:solidFill>
                  <a:schemeClr val="hlink"/>
                </a:solidFill>
                <a:latin typeface="Arial" panose="020B0604020202020204" pitchFamily="34" charset="0"/>
              </a:rPr>
              <a:t> – </a:t>
            </a:r>
            <a:r>
              <a:rPr lang="cs-CZ" altLang="cs-CZ" b="1" dirty="0" err="1">
                <a:solidFill>
                  <a:schemeClr val="hlink"/>
                </a:solidFill>
                <a:latin typeface="Arial" panose="020B0604020202020204" pitchFamily="34" charset="0"/>
              </a:rPr>
              <a:t>it</a:t>
            </a:r>
            <a:r>
              <a:rPr lang="cs-CZ" altLang="cs-CZ" b="1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  <a:latin typeface="Arial" panose="020B0604020202020204" pitchFamily="34" charset="0"/>
              </a:rPr>
              <a:t>occurs</a:t>
            </a:r>
            <a:r>
              <a:rPr lang="cs-CZ" altLang="cs-CZ" b="1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  <a:latin typeface="Arial" panose="020B0604020202020204" pitchFamily="34" charset="0"/>
              </a:rPr>
              <a:t>even</a:t>
            </a:r>
            <a:r>
              <a:rPr lang="cs-CZ" altLang="cs-CZ" b="1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  <a:latin typeface="Arial" panose="020B0604020202020204" pitchFamily="34" charset="0"/>
              </a:rPr>
              <a:t>if</a:t>
            </a:r>
            <a:r>
              <a:rPr lang="cs-CZ" altLang="cs-CZ" b="1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  <a:latin typeface="Arial" panose="020B0604020202020204" pitchFamily="34" charset="0"/>
              </a:rPr>
              <a:t>the</a:t>
            </a:r>
            <a:r>
              <a:rPr lang="cs-CZ" altLang="cs-CZ" b="1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  <a:latin typeface="Arial" panose="020B0604020202020204" pitchFamily="34" charset="0"/>
              </a:rPr>
              <a:t>ovaries</a:t>
            </a:r>
            <a:r>
              <a:rPr lang="cs-CZ" altLang="cs-CZ" b="1" dirty="0">
                <a:solidFill>
                  <a:schemeClr val="hlink"/>
                </a:solidFill>
                <a:latin typeface="Arial" panose="020B0604020202020204" pitchFamily="34" charset="0"/>
              </a:rPr>
              <a:t> are </a:t>
            </a:r>
            <a:r>
              <a:rPr lang="cs-CZ" altLang="cs-CZ" b="1" dirty="0" err="1">
                <a:solidFill>
                  <a:schemeClr val="hlink"/>
                </a:solidFill>
                <a:latin typeface="Arial" panose="020B0604020202020204" pitchFamily="34" charset="0"/>
              </a:rPr>
              <a:t>absent</a:t>
            </a:r>
            <a:r>
              <a:rPr lang="cs-CZ" altLang="cs-CZ" b="1" dirty="0">
                <a:solidFill>
                  <a:schemeClr val="hlink"/>
                </a:solidFill>
                <a:latin typeface="Arial" panose="020B0604020202020204" pitchFamily="34" charset="0"/>
              </a:rPr>
              <a:t>. </a:t>
            </a:r>
            <a:endParaRPr lang="cs-CZ" altLang="cs-CZ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6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46"/>
    </mc:Choice>
    <mc:Fallback xmlns="">
      <p:transition spd="slow" advTm="90646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4335" x="5740400" y="4984750"/>
          <p14:tracePt t="24349" x="5778500" y="4908550"/>
          <p14:tracePt t="24355" x="5791200" y="4870450"/>
          <p14:tracePt t="24371" x="5816600" y="4800600"/>
          <p14:tracePt t="24388" x="5867400" y="4705350"/>
          <p14:tracePt t="24405" x="5937250" y="4521200"/>
          <p14:tracePt t="24421" x="5969000" y="4394200"/>
          <p14:tracePt t="24455" x="5994400" y="4140200"/>
          <p14:tracePt t="24488" x="5930900" y="3930650"/>
          <p14:tracePt t="24509" x="5816600" y="3784600"/>
          <p14:tracePt t="24520" x="5734050" y="3695700"/>
          <p14:tracePt t="24537" x="5607050" y="3587750"/>
          <p14:tracePt t="24554" x="5391150" y="3517900"/>
          <p14:tracePt t="24571" x="5111750" y="3473450"/>
          <p14:tracePt t="24962" x="5086350" y="3422650"/>
          <p14:tracePt t="24981" x="5010150" y="3276600"/>
          <p14:tracePt t="24993" x="4914900" y="3098800"/>
          <p14:tracePt t="25008" x="4826000" y="2933700"/>
          <p14:tracePt t="25020" x="4699000" y="2660650"/>
          <p14:tracePt t="25041" x="4578350" y="2343150"/>
          <p14:tracePt t="25055" x="4292600" y="1917700"/>
          <p14:tracePt t="25071" x="4127500" y="1720850"/>
          <p14:tracePt t="25087" x="3943350" y="1492250"/>
          <p14:tracePt t="25094" x="3879850" y="1441450"/>
          <p14:tracePt t="25103" x="3771900" y="1352550"/>
          <p14:tracePt t="25121" x="3530600" y="1225550"/>
          <p14:tracePt t="25136" x="3327400" y="1206500"/>
          <p14:tracePt t="25153" x="3130550" y="1206500"/>
          <p14:tracePt t="25170" x="2908300" y="1270000"/>
          <p14:tracePt t="25187" x="2736850" y="1352550"/>
          <p14:tracePt t="25203" x="2641600" y="1416050"/>
          <p14:tracePt t="25221" x="2489200" y="1568450"/>
          <p14:tracePt t="25236" x="2419350" y="1644650"/>
          <p14:tracePt t="25253" x="2362200" y="1746250"/>
          <p14:tracePt t="25271" x="2343150" y="1898650"/>
          <p14:tracePt t="25286" x="2355850" y="2000250"/>
          <p14:tracePt t="25303" x="2393950" y="2076450"/>
          <p14:tracePt t="25323" x="2603500" y="2260600"/>
          <p14:tracePt t="25340" x="2857500" y="2362200"/>
          <p14:tracePt t="25356" x="3073400" y="2438400"/>
          <p14:tracePt t="25374" x="3327400" y="2482850"/>
          <p14:tracePt t="25391" x="3632200" y="2476500"/>
          <p14:tracePt t="25406" x="3816350" y="2387600"/>
          <p14:tracePt t="25420" x="3987800" y="2279650"/>
          <p14:tracePt t="25438" x="4121150" y="2095500"/>
          <p14:tracePt t="25457" x="4191000" y="1905000"/>
          <p14:tracePt t="25473" x="4203700" y="1733550"/>
          <p14:tracePt t="25489" x="4159250" y="1504950"/>
          <p14:tracePt t="25505" x="4064000" y="1308100"/>
          <p14:tracePt t="25520" x="3898900" y="1200150"/>
          <p14:tracePt t="25540" x="3600450" y="1098550"/>
          <p14:tracePt t="25555" x="3346450" y="1066800"/>
          <p14:tracePt t="25570" x="3149600" y="1073150"/>
          <p14:tracePt t="25587" x="2971800" y="1079500"/>
          <p14:tracePt t="25601" x="2819400" y="1104900"/>
          <p14:tracePt t="25604" x="2743200" y="1111250"/>
          <p14:tracePt t="25619" x="2647950" y="1155700"/>
          <p14:tracePt t="25636" x="2540000" y="1193800"/>
          <p14:tracePt t="25656" x="2463800" y="1257300"/>
          <p14:tracePt t="25672" x="2425700" y="1295400"/>
          <p14:tracePt t="25690" x="2381250" y="1358900"/>
          <p14:tracePt t="25704" x="2374900" y="1384300"/>
          <p14:tracePt t="26026" x="2298700" y="1308100"/>
          <p14:tracePt t="26046" x="1968500" y="1174750"/>
          <p14:tracePt t="26067" x="1574800" y="1066800"/>
          <p14:tracePt t="26074" x="1390650" y="1041400"/>
          <p14:tracePt t="26089" x="1162050" y="996950"/>
          <p14:tracePt t="26098" x="1035050" y="965200"/>
          <p14:tracePt t="26102" x="933450" y="958850"/>
          <p14:tracePt t="26119" x="800100" y="946150"/>
          <p14:tracePt t="26135" x="742950" y="958850"/>
          <p14:tracePt t="26152" x="685800" y="1047750"/>
          <p14:tracePt t="26169" x="666750" y="1174750"/>
          <p14:tracePt t="26190" x="685800" y="1244600"/>
          <p14:tracePt t="26207" x="825500" y="1479550"/>
          <p14:tracePt t="26222" x="990600" y="1619250"/>
          <p14:tracePt t="26236" x="1219200" y="1733550"/>
          <p14:tracePt t="26253" x="1574800" y="1790700"/>
          <p14:tracePt t="26269" x="1784350" y="1822450"/>
          <p14:tracePt t="26285" x="1943100" y="1835150"/>
          <p14:tracePt t="26302" x="2127250" y="1822450"/>
          <p14:tracePt t="26320" x="2298700" y="1758950"/>
          <p14:tracePt t="26335" x="2381250" y="1682750"/>
          <p14:tracePt t="26352" x="2520950" y="1555750"/>
          <p14:tracePt t="26372" x="2641600" y="1358900"/>
          <p14:tracePt t="26385" x="2692400" y="1206500"/>
          <p14:tracePt t="26402" x="2679700" y="1003300"/>
          <p14:tracePt t="26423" x="2546350" y="762000"/>
          <p14:tracePt t="26435" x="2387600" y="615950"/>
          <p14:tracePt t="26452" x="2203450" y="501650"/>
          <p14:tracePt t="26473" x="1943100" y="412750"/>
          <p14:tracePt t="26485" x="1689100" y="355600"/>
          <p14:tracePt t="26502" x="1562100" y="381000"/>
          <p14:tracePt t="26519" x="1460500" y="425450"/>
          <p14:tracePt t="26536" x="1308100" y="603250"/>
          <p14:tracePt t="26552" x="1270000" y="717550"/>
          <p14:tracePt t="26569" x="1263650" y="812800"/>
          <p14:tracePt t="26587" x="1289050" y="1073150"/>
          <p14:tracePt t="26602" x="1308100" y="1143000"/>
          <p14:tracePt t="26608" x="1358900" y="1200150"/>
          <p14:tracePt t="26618" x="1416050" y="1231900"/>
          <p14:tracePt t="26636" x="1600200" y="1314450"/>
          <p14:tracePt t="26651" x="1714500" y="1320800"/>
          <p14:tracePt t="26668" x="1847850" y="1327150"/>
          <p14:tracePt t="26688" x="2114550" y="1282700"/>
          <p14:tracePt t="26702" x="2209800" y="1244600"/>
          <p14:tracePt t="26718" x="2279650" y="1193800"/>
          <p14:tracePt t="26735" x="2406650" y="1104900"/>
          <p14:tracePt t="26752" x="2508250" y="971550"/>
          <p14:tracePt t="26768" x="2552700" y="869950"/>
          <p14:tracePt t="26785" x="2559050" y="800100"/>
          <p14:tracePt t="26805" x="2501900" y="704850"/>
          <p14:tracePt t="26819" x="2374900" y="609600"/>
          <p14:tracePt t="26835" x="2279650" y="546100"/>
          <p14:tracePt t="26853" x="2120900" y="482600"/>
          <p14:tracePt t="26871" x="2025650" y="482600"/>
          <p14:tracePt t="26884" x="1943100" y="514350"/>
          <p14:tracePt t="26905" x="1835150" y="641350"/>
          <p14:tracePt t="26924" x="1803400" y="749300"/>
          <p14:tracePt t="26943" x="1784350" y="946150"/>
          <p14:tracePt t="26949" x="1784350" y="1060450"/>
          <p14:tracePt t="26953" x="1797050" y="1098550"/>
          <p14:tracePt t="26969" x="1828800" y="1181100"/>
          <p14:tracePt t="26985" x="1885950" y="1270000"/>
          <p14:tracePt t="27001" x="1968500" y="1352550"/>
          <p14:tracePt t="27019" x="2114550" y="1479550"/>
          <p14:tracePt t="27034" x="2178050" y="1517650"/>
          <p14:tracePt t="27051" x="2254250" y="1543050"/>
          <p14:tracePt t="27071" x="2381250" y="1555750"/>
          <p14:tracePt t="27096" x="2451100" y="1524000"/>
          <p14:tracePt t="27113" x="2514600" y="1498600"/>
          <p14:tracePt t="27129" x="2590800" y="1358900"/>
          <p14:tracePt t="27143" x="2603500" y="1327150"/>
          <p14:tracePt t="27160" x="2609850" y="1238250"/>
          <p14:tracePt t="27168" x="2609850" y="1212850"/>
          <p14:tracePt t="27186" x="2590800" y="1041400"/>
          <p14:tracePt t="27203" x="2559050" y="946150"/>
          <p14:tracePt t="27217" x="2514600" y="869950"/>
          <p14:tracePt t="27237" x="2400300" y="774700"/>
          <p14:tracePt t="27258" x="2324100" y="730250"/>
          <p14:tracePt t="27268" x="2279650" y="723900"/>
          <p14:tracePt t="27284" x="2235200" y="723900"/>
          <p14:tracePt t="27301" x="2216150" y="723900"/>
          <p14:tracePt t="27317" x="2203450" y="723900"/>
          <p14:tracePt t="27334" x="2178050" y="723900"/>
          <p14:tracePt t="27351" x="2089150" y="812800"/>
          <p14:tracePt t="27367" x="2012950" y="933450"/>
          <p14:tracePt t="27384" x="1943100" y="1079500"/>
          <p14:tracePt t="27404" x="1892300" y="1200150"/>
          <p14:tracePt t="27420" x="1866900" y="1257300"/>
          <p14:tracePt t="27440" x="1822450" y="1308100"/>
          <p14:tracePt t="27458" x="1803400" y="1327150"/>
          <p14:tracePt t="27467" x="1727200" y="1371600"/>
          <p14:tracePt t="27484" x="1638300" y="1384300"/>
          <p14:tracePt t="27501" x="1511300" y="1384300"/>
          <p14:tracePt t="27518" x="1377950" y="1371600"/>
          <p14:tracePt t="27534" x="1289050" y="1352550"/>
          <p14:tracePt t="27551" x="1168400" y="1327150"/>
          <p14:tracePt t="27570" x="1098550" y="1314450"/>
          <p14:tracePt t="27584" x="1079500" y="1314450"/>
          <p14:tracePt t="27628" x="1073150" y="1314450"/>
          <p14:tracePt t="27637" x="1073150" y="1339850"/>
          <p14:tracePt t="27652" x="1073150" y="1371600"/>
          <p14:tracePt t="27672" x="1079500" y="1441450"/>
          <p14:tracePt t="27688" x="1092200" y="1498600"/>
          <p14:tracePt t="27703" x="1104900" y="1543050"/>
          <p14:tracePt t="27717" x="1111250" y="1568450"/>
          <p14:tracePt t="27736" x="1136650" y="1631950"/>
          <p14:tracePt t="27751" x="1155700" y="1670050"/>
          <p14:tracePt t="27767" x="1187450" y="1714500"/>
          <p14:tracePt t="27786" x="1250950" y="1797050"/>
          <p14:tracePt t="27801" x="1295400" y="1873250"/>
          <p14:tracePt t="27818" x="1327150" y="1905000"/>
          <p14:tracePt t="27837" x="1352550" y="1936750"/>
          <p14:tracePt t="27857" x="1371600" y="1949450"/>
          <p14:tracePt t="27866" x="1397000" y="1962150"/>
          <p14:tracePt t="27883" x="1441450" y="1981200"/>
          <p14:tracePt t="27903" x="1562100" y="2000250"/>
          <p14:tracePt t="27917" x="1682750" y="1987550"/>
          <p14:tracePt t="27933" x="1778000" y="1993900"/>
          <p14:tracePt t="27955" x="2032000" y="1993900"/>
          <p14:tracePt t="27968" x="2139950" y="1993900"/>
          <p14:tracePt t="27983" x="2209800" y="1993900"/>
          <p14:tracePt t="28003" x="2311400" y="1962150"/>
          <p14:tracePt t="28017" x="2393950" y="1943100"/>
          <p14:tracePt t="28039" x="2476500" y="1905000"/>
          <p14:tracePt t="28056" x="2578100" y="1841500"/>
          <p14:tracePt t="28080" x="2660650" y="1771650"/>
          <p14:tracePt t="28108" x="2736850" y="1720850"/>
          <p14:tracePt t="28128" x="2787650" y="1701800"/>
          <p14:tracePt t="28154" x="2844800" y="1682750"/>
          <p14:tracePt t="28180" x="2927350" y="1670050"/>
          <p14:tracePt t="28202" x="2984500" y="1657350"/>
          <p14:tracePt t="28230" x="3035300" y="1644650"/>
          <p14:tracePt t="28263" x="3041650" y="1638300"/>
          <p14:tracePt t="28272" x="3048000" y="1638300"/>
          <p14:tracePt t="28289" x="3048000" y="1625600"/>
          <p14:tracePt t="28307" x="3016250" y="1504950"/>
          <p14:tracePt t="28322" x="2952750" y="1428750"/>
          <p14:tracePt t="28341" x="2844800" y="1270000"/>
          <p14:tracePt t="28367" x="2495550" y="1016000"/>
          <p14:tracePt t="28390" x="2292350" y="831850"/>
          <p14:tracePt t="28414" x="2139950" y="717550"/>
          <p14:tracePt t="28433" x="2089150" y="685800"/>
          <p14:tracePt t="28449" x="2076450" y="679450"/>
          <p14:tracePt t="28465" x="2070100" y="666750"/>
          <p14:tracePt t="28483" x="2019300" y="654050"/>
          <p14:tracePt t="28501" x="1968500" y="660400"/>
          <p14:tracePt t="28522" x="1771650" y="717550"/>
          <p14:tracePt t="28544" x="1581150" y="774700"/>
          <p14:tracePt t="28569" x="1403350" y="889000"/>
          <p14:tracePt t="28588" x="1333500" y="914400"/>
          <p14:tracePt t="28606" x="1238250" y="946150"/>
          <p14:tracePt t="28610" x="1206500" y="958850"/>
          <p14:tracePt t="28616" x="1200150" y="971550"/>
          <p14:tracePt t="28633" x="1155700" y="990600"/>
          <p14:tracePt t="28653" x="1130300" y="1003300"/>
          <p14:tracePt t="28666" x="1104900" y="1022350"/>
          <p14:tracePt t="28683" x="1085850" y="1035050"/>
          <p14:tracePt t="28700" x="1073150" y="1035050"/>
          <p14:tracePt t="28719" x="1066800" y="1035050"/>
          <p14:tracePt t="28758" x="1054100" y="1041400"/>
          <p14:tracePt t="28808" x="1054100" y="1047750"/>
          <p14:tracePt t="28862" x="1111250" y="1079500"/>
          <p14:tracePt t="28880" x="1200150" y="1104900"/>
          <p14:tracePt t="28899" x="1339850" y="1117600"/>
          <p14:tracePt t="28920" x="1555750" y="1130300"/>
          <p14:tracePt t="28938" x="1746250" y="1143000"/>
          <p14:tracePt t="28956" x="1905000" y="1136650"/>
          <p14:tracePt t="28976" x="2101850" y="1098550"/>
          <p14:tracePt t="28993" x="2266950" y="1066800"/>
          <p14:tracePt t="29011" x="2400300" y="1016000"/>
          <p14:tracePt t="29023" x="2470150" y="990600"/>
          <p14:tracePt t="29043" x="2559050" y="939800"/>
          <p14:tracePt t="29059" x="2590800" y="914400"/>
          <p14:tracePt t="29087" x="2597150" y="908050"/>
          <p14:tracePt t="29118" x="2603500" y="901700"/>
          <p14:tracePt t="29166" x="2616200" y="869950"/>
          <p14:tracePt t="29182" x="2628900" y="806450"/>
          <p14:tracePt t="29197" x="2628900" y="742950"/>
          <p14:tracePt t="29211" x="2628900" y="698500"/>
          <p14:tracePt t="29231" x="2616200" y="660400"/>
          <p14:tracePt t="29247" x="2584450" y="603250"/>
          <p14:tracePt t="29263" x="2527300" y="533400"/>
          <p14:tracePt t="29276" x="2495550" y="508000"/>
          <p14:tracePt t="29290" x="2457450" y="482600"/>
          <p14:tracePt t="29304" x="2425700" y="463550"/>
          <p14:tracePt t="29318" x="2406650" y="450850"/>
          <p14:tracePt t="29333" x="2393950" y="438150"/>
          <p14:tracePt t="29350" x="2387600" y="438150"/>
          <p14:tracePt t="29368" x="2387600" y="419100"/>
          <p14:tracePt t="29385" x="2381250" y="419100"/>
          <p14:tracePt t="29414" x="2368550" y="419100"/>
          <p14:tracePt t="29480" x="2368550" y="444500"/>
          <p14:tracePt t="29491" x="2374900" y="482600"/>
          <p14:tracePt t="29506" x="2381250" y="488950"/>
          <p14:tracePt t="29515" x="2393950" y="539750"/>
          <p14:tracePt t="29534" x="2406650" y="577850"/>
          <p14:tracePt t="29549" x="2419350" y="609600"/>
          <p14:tracePt t="29566" x="2432050" y="654050"/>
          <p14:tracePt t="29585" x="2387600" y="844550"/>
          <p14:tracePt t="29599" x="2311400" y="1009650"/>
          <p14:tracePt t="29607" x="2273300" y="1079500"/>
          <p14:tracePt t="29616" x="2241550" y="1136650"/>
          <p14:tracePt t="29636" x="2152650" y="1295400"/>
          <p14:tracePt t="29654" x="2101850" y="1422400"/>
          <p14:tracePt t="29680" x="2019300" y="1536700"/>
          <p14:tracePt t="29695" x="1981200" y="1574800"/>
          <p14:tracePt t="29704" x="1968500" y="1574800"/>
          <p14:tracePt t="29715" x="1936750" y="1593850"/>
          <p14:tracePt t="29732" x="1898650" y="1619250"/>
          <p14:tracePt t="29751" x="1879600" y="1625600"/>
          <p14:tracePt t="29788" x="1873250" y="1625600"/>
          <p14:tracePt t="29849" x="1866900" y="1625600"/>
          <p14:tracePt t="29866" x="1847850" y="1581150"/>
          <p14:tracePt t="29889" x="1841500" y="1511300"/>
          <p14:tracePt t="29910" x="1841500" y="1428750"/>
          <p14:tracePt t="29932" x="1866900" y="1358900"/>
          <p14:tracePt t="29952" x="1873250" y="1339850"/>
          <p14:tracePt t="29968" x="1879600" y="1333500"/>
          <p14:tracePt t="29983" x="1930400" y="1308100"/>
          <p14:tracePt t="30000" x="1955800" y="1295400"/>
          <p14:tracePt t="30016" x="2006600" y="1289050"/>
          <p14:tracePt t="30032" x="2044700" y="1289050"/>
          <p14:tracePt t="30051" x="2089150" y="1289050"/>
          <p14:tracePt t="30065" x="2146300" y="1282700"/>
          <p14:tracePt t="30083" x="2241550" y="1276350"/>
          <p14:tracePt t="30098" x="2298700" y="1270000"/>
          <p14:tracePt t="30105" x="2311400" y="1270000"/>
          <p14:tracePt t="30119" x="2349500" y="1244600"/>
          <p14:tracePt t="30133" x="2368550" y="1231900"/>
          <p14:tracePt t="30148" x="2381250" y="1225550"/>
          <p14:tracePt t="30166" x="2438400" y="1143000"/>
          <p14:tracePt t="30186" x="2495550" y="1003300"/>
          <p14:tracePt t="30206" x="2508250" y="939800"/>
          <p14:tracePt t="30227" x="2514600" y="850900"/>
          <p14:tracePt t="30246" x="2514600" y="774700"/>
          <p14:tracePt t="30259" x="2520950" y="704850"/>
          <p14:tracePt t="30271" x="2520950" y="647700"/>
          <p14:tracePt t="30281" x="2520950" y="628650"/>
          <p14:tracePt t="30302" x="2520950" y="565150"/>
          <p14:tracePt t="30318" x="2520950" y="527050"/>
          <p14:tracePt t="30332" x="2520950" y="495300"/>
          <p14:tracePt t="30350" x="2514600" y="476250"/>
          <p14:tracePt t="30365" x="2514600" y="438150"/>
          <p14:tracePt t="32342" x="2393950" y="520700"/>
          <p14:tracePt t="32348" x="2286000" y="565150"/>
          <p14:tracePt t="32365" x="2146300" y="654050"/>
          <p14:tracePt t="32381" x="1955800" y="806450"/>
          <p14:tracePt t="32396" x="1809750" y="908050"/>
          <p14:tracePt t="32413" x="1682750" y="1003300"/>
          <p14:tracePt t="32430" x="1530350" y="1181100"/>
          <p14:tracePt t="32462" x="1352550" y="1454150"/>
          <p14:tracePt t="32495" x="1244600" y="1695450"/>
          <p14:tracePt t="32512" x="1231900" y="1765300"/>
          <p14:tracePt t="32529" x="1238250" y="1822450"/>
          <p14:tracePt t="32546" x="1276350" y="1873250"/>
          <p14:tracePt t="32562" x="1358900" y="1911350"/>
          <p14:tracePt t="32579" x="1447800" y="1924050"/>
          <p14:tracePt t="32601" x="1593850" y="1898650"/>
          <p14:tracePt t="32616" x="1758950" y="1854200"/>
          <p14:tracePt t="32632" x="1911350" y="1803400"/>
          <p14:tracePt t="32646" x="2006600" y="1733550"/>
          <p14:tracePt t="32655" x="2070100" y="1695450"/>
          <p14:tracePt t="32662" x="2139950" y="1657350"/>
          <p14:tracePt t="32678" x="2159000" y="1644650"/>
          <p14:tracePt t="32695" x="2184400" y="1631950"/>
          <p14:tracePt t="32715" x="2190750" y="1625600"/>
          <p14:tracePt t="32734" x="2184400" y="1587500"/>
          <p14:tracePt t="32750" x="2133600" y="1549400"/>
          <p14:tracePt t="32762" x="1860550" y="1416050"/>
          <p14:tracePt t="32778" x="1492250" y="1308100"/>
          <p14:tracePt t="32795" x="1206500" y="1257300"/>
          <p14:tracePt t="32813" x="787400" y="1250950"/>
          <p14:tracePt t="32832" x="609600" y="1276350"/>
          <p14:tracePt t="32845" x="520700" y="1327150"/>
          <p14:tracePt t="32864" x="381000" y="1466850"/>
          <p14:tracePt t="32884" x="349250" y="1568450"/>
          <p14:tracePt t="32900" x="381000" y="1752600"/>
          <p14:tracePt t="32916" x="463550" y="1860550"/>
          <p14:tracePt t="32932" x="609600" y="1949450"/>
          <p14:tracePt t="32946" x="717550" y="2000250"/>
          <p14:tracePt t="32962" x="882650" y="2063750"/>
          <p14:tracePt t="32981" x="1155700" y="2089150"/>
          <p14:tracePt t="32996" x="1257300" y="2082800"/>
          <p14:tracePt t="33012" x="1390650" y="2038350"/>
          <p14:tracePt t="33030" x="1593850" y="1924050"/>
          <p14:tracePt t="33046" x="1714500" y="1752600"/>
          <p14:tracePt t="33068" x="1790700" y="1504950"/>
          <p14:tracePt t="33084" x="1797050" y="1339850"/>
          <p14:tracePt t="33095" x="1803400" y="1149350"/>
          <p14:tracePt t="33111" x="1746250" y="1016000"/>
          <p14:tracePt t="33130" x="1587500" y="901700"/>
          <p14:tracePt t="33147" x="1403350" y="857250"/>
          <p14:tracePt t="33161" x="1314450" y="869950"/>
          <p14:tracePt t="33178" x="1219200" y="895350"/>
          <p14:tracePt t="33196" x="1079500" y="965200"/>
          <p14:tracePt t="33211" x="990600" y="1085850"/>
          <p14:tracePt t="33228" x="927100" y="1219200"/>
          <p14:tracePt t="33247" x="908050" y="1390650"/>
          <p14:tracePt t="33261" x="908050" y="1504950"/>
          <p14:tracePt t="33278" x="927100" y="1600200"/>
          <p14:tracePt t="33295" x="965200" y="1676400"/>
          <p14:tracePt t="33311" x="1022350" y="1758950"/>
          <p14:tracePt t="33328" x="1060450" y="1803400"/>
          <p14:tracePt t="33345" x="1136650" y="1828800"/>
          <p14:tracePt t="33361" x="1212850" y="1879600"/>
          <p14:tracePt t="33378" x="1276350" y="1898650"/>
          <p14:tracePt t="33395" x="1397000" y="1930400"/>
          <p14:tracePt t="33412" x="1511300" y="1943100"/>
          <p14:tracePt t="33431" x="1568450" y="1943100"/>
          <p14:tracePt t="33444" x="1625600" y="1924050"/>
          <p14:tracePt t="33463" x="1695450" y="1885950"/>
          <p14:tracePt t="33477" x="1758950" y="1828800"/>
          <p14:tracePt t="33494" x="1835150" y="1733550"/>
          <p14:tracePt t="33511" x="1879600" y="1619250"/>
          <p14:tracePt t="33531" x="1905000" y="1485900"/>
          <p14:tracePt t="33545" x="1905000" y="1435100"/>
          <p14:tracePt t="33562" x="1898650" y="1384300"/>
          <p14:tracePt t="33583" x="1860550" y="1301750"/>
          <p14:tracePt t="33605" x="1758950" y="1212850"/>
          <p14:tracePt t="33627" x="1625600" y="1155700"/>
          <p14:tracePt t="33647" x="1403350" y="1155700"/>
          <p14:tracePt t="33664" x="1295400" y="1162050"/>
          <p14:tracePt t="33672" x="1225550" y="1181100"/>
          <p14:tracePt t="33682" x="1212850" y="1193800"/>
          <p14:tracePt t="33694" x="1149350" y="1212850"/>
          <p14:tracePt t="33711" x="1136650" y="1219200"/>
          <p14:tracePt t="33728" x="1123950" y="1231900"/>
          <p14:tracePt t="33754" x="1104900" y="1276350"/>
          <p14:tracePt t="33771" x="1111250" y="1339850"/>
          <p14:tracePt t="33793" x="1130300" y="1377950"/>
          <p14:tracePt t="33815" x="1168400" y="1435100"/>
          <p14:tracePt t="33839" x="1206500" y="1479550"/>
          <p14:tracePt t="33860" x="1238250" y="1536700"/>
          <p14:tracePt t="33885" x="1301750" y="1612900"/>
          <p14:tracePt t="33892" x="1308100" y="1625600"/>
          <p14:tracePt t="33905" x="1365250" y="1663700"/>
          <p14:tracePt t="33930" x="1441450" y="1708150"/>
          <p14:tracePt t="33951" x="1511300" y="1733550"/>
          <p14:tracePt t="33973" x="1574800" y="1771650"/>
          <p14:tracePt t="33998" x="1657350" y="1784350"/>
          <p14:tracePt t="34019" x="1733550" y="1797050"/>
          <p14:tracePt t="34027" x="1778000" y="1816100"/>
          <p14:tracePt t="34044" x="1803400" y="1816100"/>
          <p14:tracePt t="34063" x="1816100" y="1822450"/>
          <p14:tracePt t="34082" x="1822450" y="1822450"/>
          <p14:tracePt t="34100" x="1828800" y="1822450"/>
          <p14:tracePt t="34133" x="1828800" y="1828800"/>
          <p14:tracePt t="34147" x="1828800" y="1847850"/>
          <p14:tracePt t="34161" x="1828800" y="1860550"/>
          <p14:tracePt t="34182" x="1828800" y="1866900"/>
          <p14:tracePt t="34194" x="1828800" y="1879600"/>
          <p14:tracePt t="34211" x="1803400" y="1898650"/>
          <p14:tracePt t="34230" x="1752600" y="1911350"/>
          <p14:tracePt t="34244" x="1701800" y="1924050"/>
          <p14:tracePt t="34262" x="1651000" y="1930400"/>
          <p14:tracePt t="34277" x="1606550" y="1917700"/>
          <p14:tracePt t="34294" x="1536700" y="1905000"/>
          <p14:tracePt t="34311" x="1485900" y="1879600"/>
          <p14:tracePt t="34330" x="1454150" y="1860550"/>
          <p14:tracePt t="34347" x="1435100" y="1854200"/>
          <p14:tracePt t="34361" x="1435100" y="1847850"/>
          <p14:tracePt t="34377" x="1428750" y="1847850"/>
          <p14:tracePt t="34403" x="1460500" y="1847850"/>
          <p14:tracePt t="34409" x="1473200" y="1841500"/>
          <p14:tracePt t="34426" x="1536700" y="1841500"/>
          <p14:tracePt t="34445" x="1657350" y="1879600"/>
          <p14:tracePt t="34459" x="1765300" y="1885950"/>
          <p14:tracePt t="34477" x="1828800" y="1892300"/>
          <p14:tracePt t="34494" x="1885950" y="1892300"/>
          <p14:tracePt t="34511" x="1930400" y="1898650"/>
          <p14:tracePt t="34527" x="1943100" y="1898650"/>
          <p14:tracePt t="34554" x="1949450" y="1898650"/>
          <p14:tracePt t="35014" x="1949450" y="1892300"/>
          <p14:tracePt t="35052" x="1949450" y="1885950"/>
          <p14:tracePt t="35069" x="1930400" y="1866900"/>
          <p14:tracePt t="35090" x="1917700" y="1847850"/>
          <p14:tracePt t="35107" x="1879600" y="1828800"/>
          <p14:tracePt t="35132" x="1847850" y="1816100"/>
          <p14:tracePt t="35144" x="1835150" y="1809750"/>
          <p14:tracePt t="35162" x="1809750" y="1809750"/>
          <p14:tracePt t="35178" x="1790700" y="1809750"/>
          <p14:tracePt t="35193" x="1784350" y="1803400"/>
          <p14:tracePt t="35211" x="1771650" y="1803400"/>
          <p14:tracePt t="35226" x="1765300" y="1803400"/>
          <p14:tracePt t="35269" x="1758950" y="1803400"/>
          <p14:tracePt t="35277" x="1746250" y="1803400"/>
          <p14:tracePt t="35302" x="1739900" y="1803400"/>
          <p14:tracePt t="35310" x="1739900" y="1809750"/>
          <p14:tracePt t="35328" x="1701800" y="1841500"/>
          <p14:tracePt t="35348" x="1670050" y="1866900"/>
          <p14:tracePt t="35359" x="1651000" y="1873250"/>
          <p14:tracePt t="35385" x="1587500" y="1892300"/>
          <p14:tracePt t="35406" x="1530350" y="1911350"/>
          <p14:tracePt t="35432" x="1435100" y="1924050"/>
          <p14:tracePt t="35447" x="1416050" y="1930400"/>
          <p14:tracePt t="35465" x="1384300" y="1930400"/>
          <p14:tracePt t="35481" x="1377950" y="1930400"/>
          <p14:tracePt t="35498" x="1371600" y="1930400"/>
          <p14:tracePt t="35517" x="1365250" y="1930400"/>
          <p14:tracePt t="35568" x="1365250" y="1924050"/>
          <p14:tracePt t="35582" x="1352550" y="1924050"/>
          <p14:tracePt t="35680" x="1358900" y="1930400"/>
          <p14:tracePt t="35698" x="1377950" y="1930400"/>
          <p14:tracePt t="35714" x="1384300" y="1930400"/>
          <p14:tracePt t="35731" x="1416050" y="1930400"/>
          <p14:tracePt t="35742" x="1428750" y="1930400"/>
          <p14:tracePt t="35763" x="1479550" y="1924050"/>
          <p14:tracePt t="35776" x="1504950" y="1917700"/>
          <p14:tracePt t="35792" x="1543050" y="1911350"/>
          <p14:tracePt t="35819" x="1606550" y="1905000"/>
          <p14:tracePt t="35835" x="1644650" y="1898650"/>
          <p14:tracePt t="35852" x="1695450" y="1898650"/>
          <p14:tracePt t="35866" x="1727200" y="1892300"/>
          <p14:tracePt t="35886" x="1784350" y="1892300"/>
          <p14:tracePt t="35907" x="1885950" y="1892300"/>
          <p14:tracePt t="35929" x="1981200" y="1905000"/>
          <p14:tracePt t="35952" x="2070100" y="1905000"/>
          <p14:tracePt t="35973" x="2197100" y="1892300"/>
          <p14:tracePt t="35993" x="2273300" y="1892300"/>
          <p14:tracePt t="36014" x="2362200" y="1892300"/>
          <p14:tracePt t="36029" x="2387600" y="1898650"/>
          <p14:tracePt t="36057" x="2400300" y="1898650"/>
          <p14:tracePt t="36102" x="2406650" y="1898650"/>
          <p14:tracePt t="36117" x="2413000" y="1898650"/>
          <p14:tracePt t="36174" x="2413000" y="1905000"/>
          <p14:tracePt t="36194" x="2413000" y="1911350"/>
          <p14:tracePt t="36213" x="2393950" y="1943100"/>
          <p14:tracePt t="36240" x="2336800" y="1987550"/>
          <p14:tracePt t="36266" x="2235200" y="2025650"/>
          <p14:tracePt t="36288" x="2171700" y="2038350"/>
          <p14:tracePt t="36311" x="2101850" y="2044700"/>
          <p14:tracePt t="36339" x="1981200" y="2038350"/>
          <p14:tracePt t="36356" x="1898650" y="2032000"/>
          <p14:tracePt t="36374" x="1835150" y="2032000"/>
          <p14:tracePt t="36390" x="1797050" y="2012950"/>
          <p14:tracePt t="36407" x="1752600" y="2012950"/>
          <p14:tracePt t="36429" x="1739900" y="2012950"/>
          <p14:tracePt t="36443" x="1720850" y="2012950"/>
          <p14:tracePt t="36458" x="1701800" y="2006600"/>
          <p14:tracePt t="36475" x="1676400" y="2006600"/>
          <p14:tracePt t="36492" x="1651000" y="2000250"/>
          <p14:tracePt t="36508" x="1638300" y="2000250"/>
          <p14:tracePt t="36527" x="1619250" y="2000250"/>
          <p14:tracePt t="36542" x="1587500" y="2000250"/>
          <p14:tracePt t="36558" x="1562100" y="2006600"/>
          <p14:tracePt t="36577" x="1524000" y="2006600"/>
          <p14:tracePt t="36592" x="1492250" y="2012950"/>
          <p14:tracePt t="36607" x="1479550" y="2012950"/>
          <p14:tracePt t="36617" x="1466850" y="2019300"/>
          <p14:tracePt t="36632" x="1454150" y="2019300"/>
          <p14:tracePt t="36645" x="1428750" y="2019300"/>
          <p14:tracePt t="36658" x="1422400" y="2019300"/>
          <p14:tracePt t="36680" x="1409700" y="2019300"/>
          <p14:tracePt t="36697" x="1403350" y="2012950"/>
          <p14:tracePt t="36732" x="1390650" y="2012950"/>
          <p14:tracePt t="36747" x="1390650" y="2006600"/>
          <p14:tracePt t="36801" x="1384300" y="2006600"/>
          <p14:tracePt t="36849" x="1377950" y="2006600"/>
          <p14:tracePt t="37091" x="1371600" y="1981200"/>
          <p14:tracePt t="37112" x="1346200" y="1917700"/>
          <p14:tracePt t="37135" x="1339850" y="1898650"/>
          <p14:tracePt t="37147" x="1327150" y="1892300"/>
          <p14:tracePt t="37180" x="1320800" y="1892300"/>
          <p14:tracePt t="37207" x="1320800" y="1879600"/>
          <p14:tracePt t="37631" x="1320800" y="1898650"/>
          <p14:tracePt t="37641" x="1320800" y="1917700"/>
          <p14:tracePt t="37657" x="1327150" y="1930400"/>
          <p14:tracePt t="37682" x="1365250" y="1962150"/>
          <p14:tracePt t="37699" x="1409700" y="2006600"/>
          <p14:tracePt t="37722" x="1435100" y="2019300"/>
          <p14:tracePt t="37743" x="1485900" y="2032000"/>
          <p14:tracePt t="37763" x="1498600" y="2032000"/>
          <p14:tracePt t="37781" x="1524000" y="2032000"/>
          <p14:tracePt t="37805" x="1536700" y="2032000"/>
          <p14:tracePt t="37822" x="1543050" y="2032000"/>
          <p14:tracePt t="37838" x="1549400" y="2032000"/>
          <p14:tracePt t="37874" x="1555750" y="2032000"/>
          <p14:tracePt t="38119" x="1600200" y="2019300"/>
          <p14:tracePt t="38135" x="1644650" y="2012950"/>
          <p14:tracePt t="38154" x="1720850" y="2000250"/>
          <p14:tracePt t="38172" x="1765300" y="2000250"/>
          <p14:tracePt t="38197" x="1854200" y="1993900"/>
          <p14:tracePt t="38219" x="1981200" y="1968500"/>
          <p14:tracePt t="38236" x="2101850" y="1962150"/>
          <p14:tracePt t="38256" x="2146300" y="1974850"/>
          <p14:tracePt t="38276" x="2159000" y="1981200"/>
          <p14:tracePt t="38290" x="2203450" y="1987550"/>
          <p14:tracePt t="38312" x="2222500" y="1993900"/>
          <p14:tracePt t="38332" x="2241550" y="1993900"/>
          <p14:tracePt t="38361" x="2254250" y="1987550"/>
          <p14:tracePt t="39967" x="2298700" y="1981200"/>
          <p14:tracePt t="39971" x="2362200" y="1981200"/>
          <p14:tracePt t="39980" x="2406650" y="1974850"/>
          <p14:tracePt t="39989" x="2451100" y="1974850"/>
          <p14:tracePt t="40005" x="2514600" y="1968500"/>
          <p14:tracePt t="40023" x="2711450" y="1968500"/>
          <p14:tracePt t="40038" x="2800350" y="1968500"/>
          <p14:tracePt t="40071" x="2933700" y="1955800"/>
          <p14:tracePt t="40104" x="3117850" y="1885950"/>
          <p14:tracePt t="40112" x="3130550" y="1885950"/>
          <p14:tracePt t="40120" x="3155950" y="1866900"/>
          <p14:tracePt t="40138" x="3219450" y="1822450"/>
          <p14:tracePt t="40156" x="3244850" y="1809750"/>
          <p14:tracePt t="40171" x="3270250" y="1778000"/>
          <p14:tracePt t="40192" x="3289300" y="1758950"/>
          <p14:tracePt t="40207" x="3308350" y="1746250"/>
          <p14:tracePt t="40226" x="3321050" y="1720850"/>
          <p14:tracePt t="40240" x="3333750" y="1708150"/>
          <p14:tracePt t="40256" x="3352800" y="1689100"/>
          <p14:tracePt t="40271" x="3359150" y="1689100"/>
          <p14:tracePt t="40290" x="3365500" y="1676400"/>
          <p14:tracePt t="40313" x="3365500" y="1670050"/>
          <p14:tracePt t="40365" x="3333750" y="1663700"/>
          <p14:tracePt t="40385" x="3308350" y="1663700"/>
          <p14:tracePt t="40396" x="3282950" y="1663700"/>
          <p14:tracePt t="40410" x="3276600" y="1663700"/>
          <p14:tracePt t="40429" x="3270250" y="1663700"/>
          <p14:tracePt t="40470" x="3263900" y="1670050"/>
          <p14:tracePt t="40477" x="3263900" y="1708150"/>
          <p14:tracePt t="40487" x="3263900" y="1714500"/>
          <p14:tracePt t="40507" x="3263900" y="1727200"/>
          <p14:tracePt t="40523" x="3308350" y="1790700"/>
          <p14:tracePt t="40537" x="3333750" y="1816100"/>
          <p14:tracePt t="40554" x="3371850" y="1835150"/>
          <p14:tracePt t="40572" x="3454400" y="1892300"/>
          <p14:tracePt t="40586" x="3511550" y="1917700"/>
          <p14:tracePt t="40603" x="3575050" y="1936750"/>
          <p14:tracePt t="40624" x="3606800" y="1943100"/>
          <p14:tracePt t="40636" x="3651250" y="1955800"/>
          <p14:tracePt t="40653" x="3695700" y="1968500"/>
          <p14:tracePt t="40675" x="3746500" y="1968500"/>
          <p14:tracePt t="40691" x="3771900" y="1968500"/>
          <p14:tracePt t="40708" x="3790950" y="1968500"/>
          <p14:tracePt t="40720" x="3797300" y="1968500"/>
          <p14:tracePt t="41846" x="3784600" y="1968500"/>
          <p14:tracePt t="41853" x="3778250" y="1974850"/>
          <p14:tracePt t="41860" x="3759200" y="1974850"/>
          <p14:tracePt t="41869" x="3733800" y="1981200"/>
          <p14:tracePt t="41885" x="3689350" y="1993900"/>
          <p14:tracePt t="41902" x="3683000" y="2006600"/>
          <p14:tracePt t="41918" x="3651250" y="2025650"/>
          <p14:tracePt t="41952" x="3594100" y="2095500"/>
          <p14:tracePt t="41985" x="3556000" y="2165350"/>
          <p14:tracePt t="42002" x="3543300" y="2235200"/>
          <p14:tracePt t="42019" x="3543300" y="2247900"/>
          <p14:tracePt t="42035" x="3543300" y="2286000"/>
          <p14:tracePt t="42051" x="3562350" y="2317750"/>
          <p14:tracePt t="42068" x="3606800" y="2349500"/>
          <p14:tracePt t="42085" x="3632200" y="2368550"/>
          <p14:tracePt t="42103" x="3733800" y="2374900"/>
          <p14:tracePt t="42120" x="3797300" y="2374900"/>
          <p14:tracePt t="42136" x="3848100" y="2368550"/>
          <p14:tracePt t="42155" x="3911600" y="2349500"/>
          <p14:tracePt t="42169" x="3956050" y="2298700"/>
          <p14:tracePt t="42186" x="3994150" y="2241550"/>
          <p14:tracePt t="42204" x="4057650" y="2133600"/>
          <p14:tracePt t="42219" x="4076700" y="2051050"/>
          <p14:tracePt t="42237" x="4076700" y="2000250"/>
          <p14:tracePt t="42252" x="4076700" y="1955800"/>
          <p14:tracePt t="42270" x="4070350" y="1873250"/>
          <p14:tracePt t="42285" x="4051300" y="1797050"/>
          <p14:tracePt t="42307" x="4019550" y="1733550"/>
          <p14:tracePt t="42322" x="3968750" y="1638300"/>
          <p14:tracePt t="42335" x="3917950" y="1562100"/>
          <p14:tracePt t="42352" x="3829050" y="1485900"/>
          <p14:tracePt t="42372" x="3702050" y="1365250"/>
          <p14:tracePt t="42385" x="3657600" y="1320800"/>
          <p14:tracePt t="42407" x="3619500" y="1301750"/>
          <p14:tracePt t="42418" x="3575050" y="1282700"/>
          <p14:tracePt t="42435" x="3549650" y="1276350"/>
          <p14:tracePt t="42455" x="3536950" y="1276350"/>
          <p14:tracePt t="42470" x="3524250" y="1276350"/>
          <p14:tracePt t="42488" x="3479800" y="1282700"/>
          <p14:tracePt t="42504" x="3454400" y="1289050"/>
          <p14:tracePt t="42518" x="3409950" y="1301750"/>
          <p14:tracePt t="42536" x="3359150" y="1308100"/>
          <p14:tracePt t="42555" x="3333750" y="1327150"/>
          <p14:tracePt t="42568" x="3308350" y="1333500"/>
          <p14:tracePt t="42585" x="3302000" y="1333500"/>
          <p14:tracePt t="42602" x="3270250" y="1339850"/>
          <p14:tracePt t="42621" x="3263900" y="1339850"/>
          <p14:tracePt t="42635" x="3251200" y="1346200"/>
          <p14:tracePt t="42660" x="3238500" y="1346200"/>
          <p14:tracePt t="42680" x="3219450" y="1346200"/>
          <p14:tracePt t="42699" x="3213100" y="1346200"/>
          <p14:tracePt t="42734" x="3206750" y="1346200"/>
          <p14:tracePt t="42757" x="3200400" y="1346200"/>
          <p14:tracePt t="42811" x="3194050" y="1352550"/>
          <p14:tracePt t="42836" x="3175000" y="1358900"/>
          <p14:tracePt t="42856" x="3162300" y="1365250"/>
          <p14:tracePt t="42866" x="3162300" y="1371600"/>
          <p14:tracePt t="42880" x="3149600" y="1377950"/>
          <p14:tracePt t="42902" x="3136900" y="1384300"/>
          <p14:tracePt t="42920" x="3130550" y="1384300"/>
          <p14:tracePt t="42935" x="3124200" y="1384300"/>
          <p14:tracePt t="42957" x="3117850" y="1390650"/>
          <p14:tracePt t="42980" x="3105150" y="1403350"/>
          <p14:tracePt t="43006" x="3098800" y="1403350"/>
          <p14:tracePt t="43040" x="3073400" y="1409700"/>
          <p14:tracePt t="43055" x="3060700" y="1428750"/>
          <p14:tracePt t="43072" x="3035300" y="1441450"/>
          <p14:tracePt t="43089" x="3035300" y="1447800"/>
          <p14:tracePt t="43109" x="3016250" y="1466850"/>
          <p14:tracePt t="43120" x="3009900" y="1473200"/>
          <p14:tracePt t="43145" x="2997200" y="1485900"/>
          <p14:tracePt t="43164" x="2990850" y="1492250"/>
          <p14:tracePt t="43182" x="2965450" y="1530350"/>
          <p14:tracePt t="43202" x="2946400" y="1562100"/>
          <p14:tracePt t="43223" x="2933700" y="1600200"/>
          <p14:tracePt t="43245" x="2933700" y="1625600"/>
          <p14:tracePt t="43267" x="2933700" y="1663700"/>
          <p14:tracePt t="43284" x="2933700" y="1689100"/>
          <p14:tracePt t="43299" x="2933700" y="1701800"/>
          <p14:tracePt t="43319" x="2933700" y="1720850"/>
          <p14:tracePt t="43333" x="2933700" y="1727200"/>
          <p14:tracePt t="43350" x="2933700" y="1733550"/>
          <p14:tracePt t="43364" x="2933700" y="1739900"/>
          <p14:tracePt t="43382" x="2933700" y="1746250"/>
          <p14:tracePt t="43393" x="2933700" y="1752600"/>
          <p14:tracePt t="43403" x="2933700" y="1758950"/>
          <p14:tracePt t="43429" x="2940050" y="1765300"/>
          <p14:tracePt t="43448" x="2959100" y="1790700"/>
          <p14:tracePt t="43466" x="2965450" y="1803400"/>
          <p14:tracePt t="43486" x="2990850" y="1822450"/>
          <p14:tracePt t="43505" x="2990850" y="1828800"/>
          <p14:tracePt t="43528" x="3028950" y="1860550"/>
          <p14:tracePt t="43545" x="3054350" y="1866900"/>
          <p14:tracePt t="43566" x="3092450" y="1898650"/>
          <p14:tracePt t="43586" x="3117850" y="1911350"/>
          <p14:tracePt t="43604" x="3155950" y="1924050"/>
          <p14:tracePt t="43623" x="3187700" y="1936750"/>
          <p14:tracePt t="43645" x="3213100" y="1962150"/>
          <p14:tracePt t="43669" x="3244850" y="1968500"/>
          <p14:tracePt t="43695" x="3257550" y="1974850"/>
          <p14:tracePt t="43702" x="3276600" y="1981200"/>
          <p14:tracePt t="43720" x="3308350" y="1987550"/>
          <p14:tracePt t="43749" x="3384550" y="2000250"/>
          <p14:tracePt t="43759" x="3441700" y="2000250"/>
          <p14:tracePt t="43780" x="3511550" y="2012950"/>
          <p14:tracePt t="43805" x="3600450" y="2012950"/>
          <p14:tracePt t="43823" x="3657600" y="2019300"/>
          <p14:tracePt t="43844" x="3784600" y="2032000"/>
          <p14:tracePt t="43867" x="3949700" y="2044700"/>
          <p14:tracePt t="43885" x="4032250" y="2051050"/>
          <p14:tracePt t="43897" x="4076700" y="2063750"/>
          <p14:tracePt t="43912" x="4133850" y="2076450"/>
          <p14:tracePt t="43932" x="4197350" y="2095500"/>
          <p14:tracePt t="43947" x="4318000" y="2114550"/>
          <p14:tracePt t="43963" x="4375150" y="2133600"/>
          <p14:tracePt t="43985" x="4432300" y="2178050"/>
          <p14:tracePt t="44003" x="4451350" y="2203450"/>
          <p14:tracePt t="44020" x="4476750" y="2228850"/>
          <p14:tracePt t="44038" x="4495800" y="2241550"/>
          <p14:tracePt t="44057" x="4508500" y="2254250"/>
          <p14:tracePt t="44076" x="4527550" y="2292350"/>
          <p14:tracePt t="44091" x="4552950" y="2336800"/>
          <p14:tracePt t="44108" x="4572000" y="2393950"/>
          <p14:tracePt t="44130" x="4572000" y="2457450"/>
          <p14:tracePt t="44143" x="4572000" y="2495550"/>
          <p14:tracePt t="44161" x="4565650" y="2546350"/>
          <p14:tracePt t="44181" x="4552950" y="2603500"/>
          <p14:tracePt t="44199" x="4540250" y="2609850"/>
          <p14:tracePt t="44219" x="4533900" y="2616200"/>
          <p14:tracePt t="45154" x="4514850" y="2635250"/>
          <p14:tracePt t="45157" x="4464050" y="2647950"/>
          <p14:tracePt t="45170" x="4445000" y="2654300"/>
          <p14:tracePt t="45182" x="4368800" y="2686050"/>
          <p14:tracePt t="45199" x="4318000" y="2711450"/>
          <p14:tracePt t="45232" x="3975100" y="2844800"/>
          <p14:tracePt t="45265" x="3581400" y="3009900"/>
          <p14:tracePt t="45282" x="3155950" y="3143250"/>
          <p14:tracePt t="45301" x="2882900" y="3232150"/>
          <p14:tracePt t="45320" x="2622550" y="3314700"/>
          <p14:tracePt t="45332" x="2527300" y="3346450"/>
          <p14:tracePt t="45348" x="2470150" y="3359150"/>
          <p14:tracePt t="45368" x="2432050" y="3365500"/>
          <p14:tracePt t="45381" x="2406650" y="3371850"/>
          <p14:tracePt t="47045" x="2368550" y="3378200"/>
          <p14:tracePt t="47057" x="2317750" y="3397250"/>
          <p14:tracePt t="47064" x="2254250" y="3416300"/>
          <p14:tracePt t="47081" x="2095500" y="3473450"/>
          <p14:tracePt t="47100" x="1987550" y="3505200"/>
          <p14:tracePt t="47114" x="1885950" y="3549650"/>
          <p14:tracePt t="47131" x="1746250" y="3606800"/>
          <p14:tracePt t="47139" x="1689100" y="3619500"/>
          <p14:tracePt t="47170" x="1549400" y="3663950"/>
          <p14:tracePt t="47199" x="1479550" y="3695700"/>
          <p14:tracePt t="47233" x="1473200" y="3702050"/>
          <p14:tracePt t="47271" x="1498600" y="3702050"/>
          <p14:tracePt t="47284" x="1593850" y="3695700"/>
          <p14:tracePt t="47297" x="1733550" y="3695700"/>
          <p14:tracePt t="47313" x="1854200" y="3695700"/>
          <p14:tracePt t="47331" x="1968500" y="3683000"/>
          <p14:tracePt t="47348" x="2235200" y="3695700"/>
          <p14:tracePt t="47364" x="2381250" y="3721100"/>
          <p14:tracePt t="47380" x="2514600" y="3721100"/>
          <p14:tracePt t="47399" x="2794000" y="3759200"/>
          <p14:tracePt t="47413" x="2946400" y="3771900"/>
          <p14:tracePt t="47430" x="3117850" y="3797300"/>
          <p14:tracePt t="47448" x="3295650" y="3810000"/>
          <p14:tracePt t="47465" x="3441700" y="3822700"/>
          <p14:tracePt t="47480" x="3581400" y="3848100"/>
          <p14:tracePt t="47497" x="3683000" y="3841750"/>
          <p14:tracePt t="47515" x="3759200" y="3816350"/>
          <p14:tracePt t="47530" x="3771900" y="3810000"/>
          <p14:tracePt t="47821" x="4298950" y="3759200"/>
          <p14:tracePt t="47840" x="4908550" y="3644900"/>
          <p14:tracePt t="47851" x="5543550" y="3549650"/>
          <p14:tracePt t="47869" x="6254750" y="3429000"/>
          <p14:tracePt t="47889" x="7080250" y="3289300"/>
          <p14:tracePt t="47896" x="7613650" y="3238500"/>
          <p14:tracePt t="47913" x="7893050" y="3143250"/>
          <p14:tracePt t="47929" x="8102600" y="3105150"/>
          <p14:tracePt t="47948" x="8255000" y="3098800"/>
          <p14:tracePt t="47962" x="8312150" y="3098800"/>
          <p14:tracePt t="47980" x="8356600" y="3105150"/>
          <p14:tracePt t="48000" x="8439150" y="3136900"/>
          <p14:tracePt t="48021" x="8585200" y="3200400"/>
          <p14:tracePt t="48037" x="8623300" y="3213100"/>
          <p14:tracePt t="48051" x="8642350" y="3219450"/>
          <p14:tracePt t="48063" x="8655050" y="3219450"/>
          <p14:tracePt t="48081" x="8661400" y="3219450"/>
          <p14:tracePt t="48137" x="8547100" y="3232150"/>
          <p14:tracePt t="48152" x="8426450" y="3219450"/>
          <p14:tracePt t="48165" x="8293100" y="3206750"/>
          <p14:tracePt t="48179" x="8147050" y="3225800"/>
          <p14:tracePt t="48196" x="7848600" y="3251200"/>
          <p14:tracePt t="48212" x="7581900" y="3295650"/>
          <p14:tracePt t="48229" x="7004050" y="3340100"/>
          <p14:tracePt t="48246" x="6496050" y="3327400"/>
          <p14:tracePt t="48263" x="6178550" y="3308350"/>
          <p14:tracePt t="48280" x="5549900" y="3263900"/>
          <p14:tracePt t="48300" x="5086350" y="3270250"/>
          <p14:tracePt t="48313" x="4743450" y="3314700"/>
          <p14:tracePt t="48334" x="4248150" y="3378200"/>
          <p14:tracePt t="48350" x="3898900" y="3467100"/>
          <p14:tracePt t="48362" x="3727450" y="3492500"/>
          <p14:tracePt t="48381" x="3479800" y="3587750"/>
          <p14:tracePt t="48396" x="3333750" y="3619500"/>
          <p14:tracePt t="48413" x="3238500" y="3663950"/>
          <p14:tracePt t="48430" x="3149600" y="3683000"/>
          <p14:tracePt t="48451" x="2990850" y="3702050"/>
          <p14:tracePt t="48462" x="2927350" y="3714750"/>
          <p14:tracePt t="48479" x="2895600" y="3714750"/>
          <p14:tracePt t="48500" x="2870200" y="3721100"/>
          <p14:tracePt t="48512" x="2863850" y="3721100"/>
          <p14:tracePt t="48547" x="2857500" y="3721100"/>
          <p14:tracePt t="48572" x="2940050" y="3721100"/>
          <p14:tracePt t="48581" x="3149600" y="3702050"/>
          <p14:tracePt t="48598" x="3302000" y="3702050"/>
          <p14:tracePt t="48612" x="3568700" y="3683000"/>
          <p14:tracePt t="48630" x="3835400" y="3683000"/>
          <p14:tracePt t="48632" x="3949700" y="3683000"/>
          <p14:tracePt t="48645" x="4159250" y="3695700"/>
          <p14:tracePt t="48663" x="4578350" y="3721100"/>
          <p14:tracePt t="48679" x="4991100" y="3727450"/>
          <p14:tracePt t="48696" x="5251450" y="3721100"/>
          <p14:tracePt t="48714" x="5791200" y="3727450"/>
          <p14:tracePt t="48730" x="6235700" y="3733800"/>
          <p14:tracePt t="48746" x="6540500" y="3778250"/>
          <p14:tracePt t="48765" x="6946900" y="3778250"/>
          <p14:tracePt t="48788" x="7245350" y="3784600"/>
          <p14:tracePt t="48807" x="7397750" y="3778250"/>
          <p14:tracePt t="48816" x="7512050" y="3759200"/>
          <p14:tracePt t="48837" x="7594600" y="3746500"/>
          <p14:tracePt t="48854" x="7696200" y="3740150"/>
          <p14:tracePt t="48866" x="7740650" y="3733800"/>
          <p14:tracePt t="48881" x="7753350" y="3733800"/>
          <p14:tracePt t="48899" x="7772400" y="3733800"/>
          <p14:tracePt t="48918" x="7778750" y="3727450"/>
          <p14:tracePt t="48977" x="7600950" y="3790950"/>
          <p14:tracePt t="48995" x="7429500" y="3810000"/>
          <p14:tracePt t="49010" x="7194550" y="3867150"/>
          <p14:tracePt t="49027" x="6775450" y="3905250"/>
          <p14:tracePt t="49044" x="6407150" y="3968750"/>
          <p14:tracePt t="49063" x="5981700" y="4089400"/>
          <p14:tracePt t="49077" x="5664200" y="4159250"/>
          <p14:tracePt t="49100" x="5226050" y="4235450"/>
          <p14:tracePt t="49115" x="4902200" y="4298950"/>
          <p14:tracePt t="49130" x="4483100" y="4375150"/>
          <p14:tracePt t="49142" x="4197350" y="4394200"/>
          <p14:tracePt t="49163" x="3594100" y="4400550"/>
          <p14:tracePt t="49178" x="3302000" y="4400550"/>
          <p14:tracePt t="49194" x="3079750" y="4413250"/>
          <p14:tracePt t="49219" x="2889250" y="4400550"/>
          <p14:tracePt t="49229" x="2736850" y="4413250"/>
          <p14:tracePt t="49248" x="2679700" y="4425950"/>
          <p14:tracePt t="49264" x="2654300" y="4432300"/>
          <p14:tracePt t="49279" x="2641600" y="4432300"/>
          <p14:tracePt t="49302" x="2635250" y="4438650"/>
          <p14:tracePt t="49331" x="2635250" y="4445000"/>
          <p14:tracePt t="49353" x="2635250" y="4451350"/>
          <p14:tracePt t="49367" x="2654300" y="4464050"/>
          <p14:tracePt t="49381" x="2711450" y="4483100"/>
          <p14:tracePt t="49395" x="2819400" y="4489450"/>
          <p14:tracePt t="49414" x="3016250" y="4502150"/>
          <p14:tracePt t="49428" x="3200400" y="4527550"/>
          <p14:tracePt t="49445" x="3435350" y="4540250"/>
          <p14:tracePt t="49462" x="3606800" y="4565650"/>
          <p14:tracePt t="49480" x="4032250" y="4565650"/>
          <p14:tracePt t="49497" x="4191000" y="4559300"/>
          <p14:tracePt t="49513" x="4438650" y="4552950"/>
          <p14:tracePt t="49532" x="4692650" y="4552950"/>
          <p14:tracePt t="49548" x="4921250" y="4540250"/>
          <p14:tracePt t="49561" x="5080000" y="4546600"/>
          <p14:tracePt t="49581" x="5327650" y="4514850"/>
          <p14:tracePt t="49595" x="5505450" y="4527550"/>
          <p14:tracePt t="49614" x="5619750" y="4533900"/>
          <p14:tracePt t="49627" x="5734050" y="4533900"/>
          <p14:tracePt t="49635" x="5797550" y="4533900"/>
          <p14:tracePt t="49656" x="5988050" y="4533900"/>
          <p14:tracePt t="49675" x="6051550" y="4540250"/>
          <p14:tracePt t="49690" x="6089650" y="4540250"/>
          <p14:tracePt t="49711" x="6178550" y="4552950"/>
          <p14:tracePt t="49730" x="6235700" y="4559300"/>
          <p14:tracePt t="49734" x="6242050" y="4565650"/>
          <p14:tracePt t="49743" x="6248400" y="4572000"/>
          <p14:tracePt t="49760" x="6261100" y="4584700"/>
          <p14:tracePt t="49793" x="6248400" y="4603750"/>
          <p14:tracePt t="49796" x="6197600" y="4629150"/>
          <p14:tracePt t="49812" x="6115050" y="4667250"/>
          <p14:tracePt t="49832" x="6045200" y="4686300"/>
          <p14:tracePt t="49855" x="5854700" y="4768850"/>
          <p14:tracePt t="49870" x="5657850" y="4806950"/>
          <p14:tracePt t="49891" x="5568950" y="4838700"/>
          <p14:tracePt t="49911" x="5276850" y="4876800"/>
          <p14:tracePt t="49929" x="5118100" y="4876800"/>
          <p14:tracePt t="49946" x="4756150" y="4889500"/>
          <p14:tracePt t="49969" x="4425950" y="4864100"/>
          <p14:tracePt t="49991" x="4083050" y="4864100"/>
          <p14:tracePt t="50010" x="3835400" y="4845050"/>
          <p14:tracePt t="50027" x="3638550" y="4838700"/>
          <p14:tracePt t="50050" x="3492500" y="4813300"/>
          <p14:tracePt t="50067" x="3327400" y="4832350"/>
          <p14:tracePt t="50088" x="3219450" y="4832350"/>
          <p14:tracePt t="50095" x="3162300" y="4838700"/>
          <p14:tracePt t="50110" x="3105150" y="4845050"/>
          <p14:tracePt t="50128" x="3048000" y="4851400"/>
          <p14:tracePt t="50132" x="3022600" y="4857750"/>
          <p14:tracePt t="50143" x="2965450" y="4870450"/>
          <p14:tracePt t="50162" x="2927350" y="4876800"/>
          <p14:tracePt t="50177" x="2870200" y="4889500"/>
          <p14:tracePt t="50195" x="2819400" y="4902200"/>
          <p14:tracePt t="50211" x="2806700" y="4902200"/>
          <p14:tracePt t="50227" x="2794000" y="4902200"/>
          <p14:tracePt t="50245" x="2787650" y="4902200"/>
          <p14:tracePt t="50304" x="2844800" y="4883150"/>
          <p14:tracePt t="50314" x="2914650" y="4870450"/>
          <p14:tracePt t="50327" x="3022600" y="4864100"/>
          <p14:tracePt t="50347" x="3232150" y="4857750"/>
          <p14:tracePt t="50365" x="3467100" y="4838700"/>
          <p14:tracePt t="50382" x="3657600" y="4813300"/>
          <p14:tracePt t="50398" x="4019550" y="4775200"/>
          <p14:tracePt t="50417" x="4171950" y="4756150"/>
          <p14:tracePt t="50434" x="4381500" y="4705350"/>
          <p14:tracePt t="50450" x="4514850" y="4654550"/>
          <p14:tracePt t="50466" x="4591050" y="4584700"/>
          <p14:tracePt t="50490" x="4762500" y="4413250"/>
          <p14:tracePt t="50501" x="4883150" y="4305300"/>
          <p14:tracePt t="50520" x="4978400" y="4216400"/>
          <p14:tracePt t="50538" x="5080000" y="4095750"/>
          <p14:tracePt t="50555" x="5130800" y="4013200"/>
          <p14:tracePt t="50572" x="5175250" y="3956050"/>
          <p14:tracePt t="50592" x="5194300" y="3943350"/>
          <p14:tracePt t="50612" x="5213350" y="3930650"/>
          <p14:tracePt t="50651" x="5219700" y="3924300"/>
          <p14:tracePt t="50674" x="5219700" y="3917950"/>
          <p14:tracePt t="50712" x="5194300" y="3905250"/>
          <p14:tracePt t="50731" x="5168900" y="3879850"/>
          <p14:tracePt t="50751" x="5130800" y="3867150"/>
          <p14:tracePt t="50770" x="4978400" y="3784600"/>
          <p14:tracePt t="50791" x="4787900" y="3657600"/>
          <p14:tracePt t="50811" x="4641850" y="3575050"/>
          <p14:tracePt t="50832" x="4476750" y="3505200"/>
          <p14:tracePt t="50850" x="4248150" y="3429000"/>
          <p14:tracePt t="50870" x="4006850" y="3365500"/>
          <p14:tracePt t="50889" x="3829050" y="3333750"/>
          <p14:tracePt t="50910" x="3632200" y="3327400"/>
          <p14:tracePt t="50931" x="3346450" y="3378200"/>
          <p14:tracePt t="50951" x="3187700" y="3454400"/>
          <p14:tracePt t="51274" x="3079750" y="3454400"/>
          <p14:tracePt t="51288" x="2863850" y="3467100"/>
          <p14:tracePt t="51303" x="2603500" y="3479800"/>
          <p14:tracePt t="51321" x="2387600" y="3498850"/>
          <p14:tracePt t="51339" x="2057400" y="3492500"/>
          <p14:tracePt t="51359" x="1790700" y="3467100"/>
          <p14:tracePt t="51370" x="1695450" y="3460750"/>
          <p14:tracePt t="51387" x="1511300" y="3448050"/>
          <p14:tracePt t="51403" x="1428750" y="3448050"/>
          <p14:tracePt t="51419" x="1358900" y="3454400"/>
          <p14:tracePt t="51440" x="1276350" y="3467100"/>
          <p14:tracePt t="51459" x="1238250" y="3479800"/>
          <p14:tracePt t="51469" x="1225550" y="3486150"/>
          <p14:tracePt t="51496" x="1206500" y="3498850"/>
          <p14:tracePt t="51526" x="1206500" y="3505200"/>
          <p14:tracePt t="51543" x="1187450" y="3530600"/>
          <p14:tracePt t="51560" x="1181100" y="3543300"/>
          <p14:tracePt t="51576" x="1181100" y="3556000"/>
          <p14:tracePt t="51593" x="1181100" y="3575050"/>
          <p14:tracePt t="51609" x="1193800" y="3600450"/>
          <p14:tracePt t="51629" x="1244600" y="3651250"/>
          <p14:tracePt t="51642" x="1327150" y="3689350"/>
          <p14:tracePt t="51660" x="1473200" y="3759200"/>
          <p14:tracePt t="51676" x="1562100" y="3810000"/>
          <p14:tracePt t="51698" x="1714500" y="3848100"/>
          <p14:tracePt t="51716" x="1974850" y="3892550"/>
          <p14:tracePt t="51726" x="2114550" y="3892550"/>
          <p14:tracePt t="51742" x="2305050" y="3892550"/>
          <p14:tracePt t="51759" x="2463800" y="3879850"/>
          <p14:tracePt t="51776" x="2641600" y="3822700"/>
          <p14:tracePt t="51792" x="2800350" y="3810000"/>
          <p14:tracePt t="51809" x="2940050" y="3765550"/>
          <p14:tracePt t="51828" x="3086100" y="3721100"/>
          <p14:tracePt t="51851" x="3251200" y="3657600"/>
          <p14:tracePt t="51864" x="3302000" y="3638550"/>
          <p14:tracePt t="51878" x="3333750" y="3619500"/>
          <p14:tracePt t="51918" x="3340100" y="3619500"/>
          <p14:tracePt t="51944" x="3346450" y="3619500"/>
          <p14:tracePt t="51967" x="3346450" y="3613150"/>
          <p14:tracePt t="51988" x="3333750" y="3606800"/>
          <p14:tracePt t="52003" x="3308350" y="3594100"/>
          <p14:tracePt t="52019" x="3295650" y="3594100"/>
          <p14:tracePt t="52026" x="3282950" y="3594100"/>
          <p14:tracePt t="52043" x="3263900" y="3581400"/>
          <p14:tracePt t="52058" x="3251200" y="3568700"/>
          <p14:tracePt t="52075" x="3238500" y="3568700"/>
          <p14:tracePt t="52109" x="3232150" y="3562350"/>
          <p14:tracePt t="52159" x="3232150" y="3556000"/>
          <p14:tracePt t="52166" x="3225800" y="3556000"/>
          <p14:tracePt t="52176" x="3213100" y="3549650"/>
          <p14:tracePt t="52192" x="3206750" y="3549650"/>
          <p14:tracePt t="52210" x="3187700" y="3530600"/>
          <p14:tracePt t="52226" x="3175000" y="3511550"/>
          <p14:tracePt t="52242" x="3162300" y="3511550"/>
          <p14:tracePt t="52260" x="3149600" y="3505200"/>
          <p14:tracePt t="52275" x="3143250" y="3505200"/>
          <p14:tracePt t="52300" x="3136900" y="3498850"/>
          <p14:tracePt t="52321" x="3130550" y="3498850"/>
          <p14:tracePt t="52337" x="3124200" y="3498850"/>
          <p14:tracePt t="52350" x="3117850" y="3498850"/>
          <p14:tracePt t="52393" x="3111500" y="3498850"/>
          <p14:tracePt t="52424" x="3092450" y="3498850"/>
          <p14:tracePt t="52443" x="3048000" y="3498850"/>
          <p14:tracePt t="52460" x="3009900" y="3498850"/>
          <p14:tracePt t="52476" x="2990850" y="3498850"/>
          <p14:tracePt t="52485" x="2940050" y="3498850"/>
          <p14:tracePt t="52496" x="2933700" y="3498850"/>
          <p14:tracePt t="52553" x="2927350" y="3505200"/>
          <p14:tracePt t="52611" x="2927350" y="3511550"/>
          <p14:tracePt t="52647" x="2927350" y="3524250"/>
          <p14:tracePt t="52697" x="2921000" y="3524250"/>
          <p14:tracePt t="52754" x="2889250" y="3524250"/>
          <p14:tracePt t="52769" x="2870200" y="3530600"/>
          <p14:tracePt t="52789" x="2844800" y="3530600"/>
          <p14:tracePt t="52800" x="2838450" y="3530600"/>
          <p14:tracePt t="52809" x="2819400" y="3530600"/>
          <p14:tracePt t="52824" x="2787650" y="3511550"/>
          <p14:tracePt t="52844" x="2774950" y="3505200"/>
          <p14:tracePt t="52868" x="2736850" y="3492500"/>
          <p14:tracePt t="52878" x="2717800" y="3486150"/>
          <p14:tracePt t="52896" x="2705100" y="3473450"/>
          <p14:tracePt t="52900" x="2686050" y="3467100"/>
          <p14:tracePt t="52910" x="2667000" y="3460750"/>
          <p14:tracePt t="52924" x="2660650" y="3454400"/>
          <p14:tracePt t="52942" x="2647950" y="3448050"/>
          <p14:tracePt t="52958" x="2628900" y="3441700"/>
          <p14:tracePt t="52979" x="2590800" y="3429000"/>
          <p14:tracePt t="52995" x="2559050" y="3416300"/>
          <p14:tracePt t="53009" x="2533650" y="3409950"/>
          <p14:tracePt t="53030" x="2501900" y="3409950"/>
          <p14:tracePt t="53053" x="2470150" y="3409950"/>
          <p14:tracePt t="53072" x="2406650" y="3429000"/>
          <p14:tracePt t="53081" x="2387600" y="3435350"/>
          <p14:tracePt t="53093" x="2355850" y="3441700"/>
          <p14:tracePt t="53108" x="2330450" y="3441700"/>
          <p14:tracePt t="53124" x="2279650" y="3448050"/>
          <p14:tracePt t="53143" x="2197100" y="3454400"/>
          <p14:tracePt t="53163" x="2152650" y="3454400"/>
          <p14:tracePt t="53178" x="2038350" y="3479800"/>
          <p14:tracePt t="53190" x="1911350" y="3492500"/>
          <p14:tracePt t="53210" x="1752600" y="3530600"/>
          <p14:tracePt t="53229" x="1651000" y="3575050"/>
          <p14:tracePt t="53245" x="1511300" y="3619500"/>
          <p14:tracePt t="53268" x="1428750" y="3676650"/>
          <p14:tracePt t="53283" x="1384300" y="3702050"/>
          <p14:tracePt t="53291" x="1377950" y="3714750"/>
          <p14:tracePt t="53733" x="1327150" y="3657600"/>
          <p14:tracePt t="53744" x="1270000" y="3594100"/>
          <p14:tracePt t="53764" x="1143000" y="3467100"/>
          <p14:tracePt t="53775" x="1085850" y="3435350"/>
          <p14:tracePt t="53795" x="946150" y="3365500"/>
          <p14:tracePt t="53807" x="889000" y="3346450"/>
          <p14:tracePt t="53823" x="838200" y="3321050"/>
          <p14:tracePt t="53841" x="819150" y="3314700"/>
          <p14:tracePt t="53859" x="742950" y="3295650"/>
          <p14:tracePt t="53873" x="698500" y="3295650"/>
          <p14:tracePt t="53890" x="641350" y="3295650"/>
          <p14:tracePt t="53909" x="596900" y="3295650"/>
          <p14:tracePt t="53925" x="577850" y="3295650"/>
          <p14:tracePt t="53940" x="558800" y="3289300"/>
          <p14:tracePt t="53961" x="527050" y="3289300"/>
          <p14:tracePt t="53978" x="501650" y="3289300"/>
          <p14:tracePt t="53990" x="469900" y="3289300"/>
          <p14:tracePt t="54010" x="412750" y="3295650"/>
          <p14:tracePt t="54023" x="361950" y="3308350"/>
          <p14:tracePt t="54040" x="311150" y="3321050"/>
          <p14:tracePt t="54060" x="266700" y="3340100"/>
          <p14:tracePt t="54075" x="247650" y="3352800"/>
          <p14:tracePt t="54090" x="222250" y="3371850"/>
          <p14:tracePt t="54111" x="184150" y="3429000"/>
          <p14:tracePt t="54125" x="133350" y="3556000"/>
          <p14:tracePt t="54141" x="120650" y="3594100"/>
          <p14:tracePt t="54157" x="107950" y="3638550"/>
          <p14:tracePt t="54181" x="95250" y="3689350"/>
          <p14:tracePt t="54198" x="69850" y="3759200"/>
          <p14:tracePt t="54210" x="63500" y="3759200"/>
          <p14:tracePt t="54231" x="63500" y="3822700"/>
          <p14:tracePt t="54244" x="63500" y="3841750"/>
          <p14:tracePt t="54262" x="69850" y="3905250"/>
          <p14:tracePt t="54294" x="88900" y="3943350"/>
          <p14:tracePt t="54306" x="101600" y="3968750"/>
          <p14:tracePt t="54323" x="114300" y="3981450"/>
          <p14:tracePt t="54341" x="146050" y="4013200"/>
          <p14:tracePt t="54358" x="171450" y="4025900"/>
          <p14:tracePt t="54373" x="196850" y="4044950"/>
          <p14:tracePt t="54390" x="215900" y="4051300"/>
          <p14:tracePt t="54407" x="241300" y="4070350"/>
          <p14:tracePt t="54427" x="260350" y="4070350"/>
          <p14:tracePt t="54444" x="273050" y="4076700"/>
          <p14:tracePt t="54461" x="298450" y="4076700"/>
          <p14:tracePt t="54481" x="323850" y="4076700"/>
          <p14:tracePt t="54486" x="336550" y="4076700"/>
          <p14:tracePt t="54496" x="361950" y="4083050"/>
          <p14:tracePt t="54510" x="368300" y="4083050"/>
          <p14:tracePt t="54524" x="387350" y="4083050"/>
          <p14:tracePt t="54540" x="425450" y="4083050"/>
          <p14:tracePt t="54558" x="476250" y="4083050"/>
          <p14:tracePt t="54575" x="539750" y="4083050"/>
          <p14:tracePt t="54591" x="609600" y="4083050"/>
          <p14:tracePt t="54611" x="730250" y="4089400"/>
          <p14:tracePt t="54630" x="774700" y="4089400"/>
          <p14:tracePt t="54637" x="857250" y="4102100"/>
          <p14:tracePt t="54647" x="882650" y="4102100"/>
          <p14:tracePt t="54668" x="990600" y="4114800"/>
          <p14:tracePt t="54688" x="1200150" y="4178300"/>
          <p14:tracePt t="54709" x="1416050" y="4191000"/>
          <p14:tracePt t="54728" x="1701800" y="4229100"/>
          <p14:tracePt t="54740" x="1841500" y="4229100"/>
          <p14:tracePt t="54756" x="2006600" y="4248150"/>
          <p14:tracePt t="54778" x="2241550" y="4267200"/>
          <p14:tracePt t="54798" x="2400300" y="4267200"/>
          <p14:tracePt t="54820" x="2584450" y="4248150"/>
          <p14:tracePt t="54835" x="2654300" y="4222750"/>
          <p14:tracePt t="54850" x="2705100" y="4210050"/>
          <p14:tracePt t="54862" x="2743200" y="4203700"/>
          <p14:tracePt t="54872" x="2768600" y="4197350"/>
          <p14:tracePt t="54890" x="2863850" y="4191000"/>
          <p14:tracePt t="54907" x="2933700" y="4197350"/>
          <p14:tracePt t="54923" x="2978150" y="4203700"/>
          <p14:tracePt t="54941" x="3035300" y="4203700"/>
          <p14:tracePt t="54956" x="3054350" y="4197350"/>
          <p14:tracePt t="54973" x="3073400" y="4191000"/>
          <p14:tracePt t="54992" x="3092450" y="4178300"/>
          <p14:tracePt t="55418" x="3206750" y="4165600"/>
          <p14:tracePt t="55432" x="3365500" y="4152900"/>
          <p14:tracePt t="55448" x="3429000" y="4152900"/>
          <p14:tracePt t="55463" x="3492500" y="4140200"/>
          <p14:tracePt t="55478" x="3536950" y="4127500"/>
          <p14:tracePt t="55490" x="3556000" y="4108450"/>
          <p14:tracePt t="55505" x="3568700" y="4102100"/>
          <p14:tracePt t="55522" x="3568700" y="4095750"/>
          <p14:tracePt t="55540" x="3581400" y="4095750"/>
          <p14:tracePt t="55564" x="3587750" y="4095750"/>
          <p14:tracePt t="55608" x="3587750" y="4089400"/>
          <p14:tracePt t="55717" x="3587750" y="4083050"/>
          <p14:tracePt t="55731" x="3587750" y="4038600"/>
          <p14:tracePt t="55748" x="3581400" y="4006850"/>
          <p14:tracePt t="55768" x="3562350" y="3924300"/>
          <p14:tracePt t="55786" x="3556000" y="3873500"/>
          <p14:tracePt t="55808" x="3524250" y="3778250"/>
          <p14:tracePt t="55825" x="3498850" y="3727450"/>
          <p14:tracePt t="55848" x="3486150" y="3708400"/>
          <p14:tracePt t="55883" x="3479800" y="3702050"/>
          <p14:tracePt t="55931" x="3511550" y="3733800"/>
          <p14:tracePt t="55942" x="3524250" y="3752850"/>
          <p14:tracePt t="55962" x="3556000" y="3810000"/>
          <p14:tracePt t="55982" x="3568700" y="3829050"/>
          <p14:tracePt t="55992" x="3575050" y="3835400"/>
          <p14:tracePt t="56005" x="3581400" y="3841750"/>
          <p14:tracePt t="56021" x="3581400" y="3848100"/>
          <p14:tracePt t="56038" x="3587750" y="3848100"/>
          <p14:tracePt t="56107" x="3568700" y="3797300"/>
          <p14:tracePt t="56119" x="3511550" y="3721100"/>
          <p14:tracePt t="56130" x="3479800" y="3689350"/>
          <p14:tracePt t="56142" x="3390900" y="3619500"/>
          <p14:tracePt t="56154" x="3251200" y="3543300"/>
          <p14:tracePt t="56171" x="3117850" y="3492500"/>
          <p14:tracePt t="56187" x="3003550" y="3448050"/>
          <p14:tracePt t="56209" x="2819400" y="3352800"/>
          <p14:tracePt t="56234" x="2673350" y="3302000"/>
          <p14:tracePt t="56253" x="2635250" y="3276600"/>
          <p14:tracePt t="56613" x="2520950" y="3282950"/>
          <p14:tracePt t="56630" x="2336800" y="3308350"/>
          <p14:tracePt t="56639" x="2025650" y="3359150"/>
          <p14:tracePt t="56652" x="1943100" y="3378200"/>
          <p14:tracePt t="56676" x="1428750" y="3403600"/>
          <p14:tracePt t="56692" x="996950" y="3378200"/>
          <p14:tracePt t="56710" x="730250" y="3365500"/>
          <p14:tracePt t="56730" x="393700" y="3359150"/>
          <p14:tracePt t="56750" x="190500" y="3352800"/>
          <p14:tracePt t="56758" x="127000" y="3359150"/>
          <p14:tracePt t="56777" x="31750" y="3378200"/>
          <p14:tracePt t="56922" x="6350" y="3676650"/>
          <p14:tracePt t="56926" x="95250" y="3695700"/>
          <p14:tracePt t="56937" x="190500" y="3708400"/>
          <p14:tracePt t="56953" x="381000" y="3746500"/>
          <p14:tracePt t="56970" x="755650" y="3860800"/>
          <p14:tracePt t="56987" x="971550" y="3943350"/>
          <p14:tracePt t="57003" x="1257300" y="4025900"/>
          <p14:tracePt t="57021" x="1524000" y="4064000"/>
          <p14:tracePt t="57036" x="1797050" y="4089400"/>
          <p14:tracePt t="57053" x="1936750" y="4108450"/>
          <p14:tracePt t="57071" x="2305050" y="4127500"/>
          <p14:tracePt t="57086" x="2508250" y="4114800"/>
          <p14:tracePt t="57105" x="2755900" y="4114800"/>
          <p14:tracePt t="57120" x="2933700" y="4089400"/>
          <p14:tracePt t="57131" x="3124200" y="4089400"/>
          <p14:tracePt t="57145" x="3200400" y="4089400"/>
          <p14:tracePt t="57156" x="3327400" y="4083050"/>
          <p14:tracePt t="57169" x="3365500" y="4083050"/>
          <p14:tracePt t="57186" x="3384550" y="4083050"/>
          <p14:tracePt t="57465" x="3619500" y="3956050"/>
          <p14:tracePt t="57480" x="3968750" y="3841750"/>
          <p14:tracePt t="57485" x="4038600" y="3810000"/>
          <p14:tracePt t="57505" x="4521200" y="3657600"/>
          <p14:tracePt t="57520" x="4711700" y="3581400"/>
          <p14:tracePt t="57536" x="5022850" y="3454400"/>
          <p14:tracePt t="57552" x="5187950" y="3390900"/>
          <p14:tracePt t="57569" x="5422900" y="3295650"/>
          <p14:tracePt t="57586" x="5575300" y="3263900"/>
          <p14:tracePt t="57605" x="5683250" y="3257550"/>
          <p14:tracePt t="57622" x="5861050" y="3213100"/>
          <p14:tracePt t="57637" x="6032500" y="3181350"/>
          <p14:tracePt t="57652" x="6146800" y="3175000"/>
          <p14:tracePt t="57674" x="6273800" y="3155950"/>
          <p14:tracePt t="57689" x="6381750" y="3143250"/>
          <p14:tracePt t="57702" x="6515100" y="3111500"/>
          <p14:tracePt t="57721" x="6629400" y="3073400"/>
          <p14:tracePt t="57737" x="6794500" y="3022600"/>
          <p14:tracePt t="57754" x="6896100" y="2984500"/>
          <p14:tracePt t="57769" x="6972300" y="2952750"/>
          <p14:tracePt t="57787" x="7080250" y="2901950"/>
          <p14:tracePt t="57802" x="7143750" y="2876550"/>
          <p14:tracePt t="57819" x="7175500" y="2863850"/>
          <p14:tracePt t="57838" x="7289800" y="2851150"/>
          <p14:tracePt t="57852" x="7353300" y="2851150"/>
          <p14:tracePt t="57869" x="7410450" y="2863850"/>
          <p14:tracePt t="57886" x="7473950" y="2882900"/>
          <p14:tracePt t="57902" x="7531100" y="2889250"/>
          <p14:tracePt t="57919" x="7569200" y="2882900"/>
          <p14:tracePt t="57935" x="7620000" y="2870200"/>
          <p14:tracePt t="57953" x="7702550" y="2857500"/>
          <p14:tracePt t="57968" x="7747000" y="2844800"/>
          <p14:tracePt t="57985" x="7772400" y="2844800"/>
          <p14:tracePt t="58005" x="7816850" y="2851150"/>
          <p14:tracePt t="58020" x="7842250" y="2857500"/>
          <p14:tracePt t="58041" x="7848600" y="2857500"/>
          <p14:tracePt t="58087" x="7848600" y="2870200"/>
          <p14:tracePt t="58108" x="7848600" y="2914650"/>
          <p14:tracePt t="58137" x="7829550" y="3003550"/>
          <p14:tracePt t="58162" x="7810500" y="3022600"/>
          <p14:tracePt t="58181" x="7791450" y="3041650"/>
          <p14:tracePt t="58199" x="7734300" y="3079750"/>
          <p14:tracePt t="58213" x="7696200" y="3079750"/>
          <p14:tracePt t="58226" x="7683500" y="3079750"/>
          <p14:tracePt t="58237" x="7626350" y="3067050"/>
          <p14:tracePt t="58252" x="7543800" y="3041650"/>
          <p14:tracePt t="58268" x="7467600" y="3041650"/>
          <p14:tracePt t="58288" x="7264400" y="3009900"/>
          <p14:tracePt t="58304" x="7112000" y="2984500"/>
          <p14:tracePt t="58319" x="7029450" y="2984500"/>
          <p14:tracePt t="58336" x="6870700" y="2990850"/>
          <p14:tracePt t="58352" x="6794500" y="3003550"/>
          <p14:tracePt t="58369" x="6750050" y="3016250"/>
          <p14:tracePt t="58386" x="6731000" y="3022600"/>
          <p14:tracePt t="58402" x="6724650" y="3022600"/>
          <p14:tracePt t="58425" x="6718300" y="3035300"/>
          <p14:tracePt t="58439" x="6711950" y="3048000"/>
          <p14:tracePt t="58452" x="6705600" y="3054350"/>
          <p14:tracePt t="58468" x="6699250" y="3060700"/>
          <p14:tracePt t="58510" x="6692900" y="3067050"/>
          <p14:tracePt t="58516" x="6692900" y="3073400"/>
          <p14:tracePt t="58541" x="6686550" y="3086100"/>
          <p14:tracePt t="58557" x="6667500" y="3136900"/>
          <p14:tracePt t="58589" x="6661150" y="3149600"/>
          <p14:tracePt t="58606" x="6661150" y="3155950"/>
          <p14:tracePt t="58621" x="6654800" y="3162300"/>
          <p14:tracePt t="58661" x="6654800" y="3168650"/>
          <p14:tracePt t="58773" x="6654800" y="3175000"/>
          <p14:tracePt t="58831" x="6654800" y="3181350"/>
          <p14:tracePt t="58851" x="6673850" y="3232150"/>
          <p14:tracePt t="58866" x="6724650" y="3289300"/>
          <p14:tracePt t="58882" x="6781800" y="3327400"/>
          <p14:tracePt t="58904" x="6889750" y="3371850"/>
          <p14:tracePt t="58928" x="7016750" y="3416300"/>
          <p14:tracePt t="58947" x="7124700" y="3429000"/>
          <p14:tracePt t="58968" x="7245350" y="3448050"/>
          <p14:tracePt t="58977" x="7359650" y="3448050"/>
          <p14:tracePt t="58986" x="7435850" y="3448050"/>
          <p14:tracePt t="59001" x="7499350" y="3422650"/>
          <p14:tracePt t="59017" x="7588250" y="3416300"/>
          <p14:tracePt t="59037" x="7696200" y="3384550"/>
          <p14:tracePt t="59051" x="7747000" y="3365500"/>
          <p14:tracePt t="59384" x="7753350" y="3365500"/>
          <p14:tracePt t="59408" x="7753350" y="3359150"/>
          <p14:tracePt t="59438" x="7747000" y="3359150"/>
          <p14:tracePt t="59474" x="7727950" y="3359150"/>
          <p14:tracePt t="59486" x="7721600" y="3359150"/>
          <p14:tracePt t="59508" x="7715250" y="3359150"/>
          <p14:tracePt t="59519" x="7702550" y="3352800"/>
          <p14:tracePt t="59535" x="7696200" y="3352800"/>
          <p14:tracePt t="59558" x="7689850" y="3352800"/>
          <p14:tracePt t="59599" x="7683500" y="3346450"/>
          <p14:tracePt t="59616" x="7670800" y="3346450"/>
          <p14:tracePt t="59632" x="7626350" y="3327400"/>
          <p14:tracePt t="59658" x="7600950" y="3327400"/>
          <p14:tracePt t="59684" x="7581900" y="3321050"/>
          <p14:tracePt t="59702" x="7543800" y="3321050"/>
          <p14:tracePt t="59717" x="7531100" y="3308350"/>
          <p14:tracePt t="59734" x="7518400" y="3308350"/>
          <p14:tracePt t="59756" x="7480300" y="3302000"/>
          <p14:tracePt t="59774" x="7473950" y="3295650"/>
          <p14:tracePt t="59792" x="7429500" y="3282950"/>
          <p14:tracePt t="59811" x="7410450" y="3282950"/>
          <p14:tracePt t="59833" x="7327900" y="3282950"/>
          <p14:tracePt t="59850" x="7277100" y="3282950"/>
          <p14:tracePt t="59861" x="7232650" y="3282950"/>
          <p14:tracePt t="59871" x="7207250" y="3276600"/>
          <p14:tracePt t="59890" x="7131050" y="3276600"/>
          <p14:tracePt t="59907" x="7061200" y="3276600"/>
          <p14:tracePt t="59923" x="7010400" y="3276600"/>
          <p14:tracePt t="59946" x="6902450" y="3302000"/>
          <p14:tracePt t="59966" x="6781800" y="3308350"/>
          <p14:tracePt t="59986" x="6680200" y="3314700"/>
          <p14:tracePt t="60004" x="6642100" y="3314700"/>
          <p14:tracePt t="60017" x="6591300" y="3327400"/>
          <p14:tracePt t="60030" x="6540500" y="3340100"/>
          <p14:tracePt t="60052" x="6400800" y="3359150"/>
          <p14:tracePt t="60070" x="6299200" y="3371850"/>
          <p14:tracePt t="60086" x="6254750" y="3390900"/>
          <p14:tracePt t="60102" x="6203950" y="3390900"/>
          <p14:tracePt t="60117" x="6172200" y="3390900"/>
          <p14:tracePt t="60136" x="6083300" y="3403600"/>
          <p14:tracePt t="60145" x="6051550" y="3409950"/>
          <p14:tracePt t="60165" x="5975350" y="3429000"/>
          <p14:tracePt t="60187" x="5892800" y="3460750"/>
          <p14:tracePt t="60204" x="5835650" y="3479800"/>
          <p14:tracePt t="60228" x="5740400" y="3536950"/>
          <p14:tracePt t="60245" x="5645150" y="3581400"/>
          <p14:tracePt t="60268" x="5556250" y="3625850"/>
          <p14:tracePt t="60283" x="5505450" y="3644900"/>
          <p14:tracePt t="60294" x="5473700" y="3683000"/>
          <p14:tracePt t="60323" x="5461000" y="3695700"/>
          <p14:tracePt t="60352" x="5441950" y="3714750"/>
          <p14:tracePt t="60366" x="5435600" y="3727450"/>
          <p14:tracePt t="60383" x="5429250" y="3740150"/>
          <p14:tracePt t="60403" x="5429250" y="3752850"/>
          <p14:tracePt t="60422" x="5422900" y="3771900"/>
          <p14:tracePt t="60435" x="5422900" y="3778250"/>
          <p14:tracePt t="60450" x="5422900" y="3797300"/>
          <p14:tracePt t="60467" x="5467350" y="3892550"/>
          <p14:tracePt t="60483" x="5492750" y="3930650"/>
          <p14:tracePt t="60504" x="5575300" y="3994150"/>
          <p14:tracePt t="60518" x="5702300" y="4083050"/>
          <p14:tracePt t="60534" x="5784850" y="4121150"/>
          <p14:tracePt t="60551" x="5835650" y="4140200"/>
          <p14:tracePt t="60568" x="5918200" y="4165600"/>
          <p14:tracePt t="60583" x="5988050" y="4184650"/>
          <p14:tracePt t="60602" x="6096000" y="4197350"/>
          <p14:tracePt t="60616" x="6197600" y="4197350"/>
          <p14:tracePt t="60620" x="6229350" y="4197350"/>
          <p14:tracePt t="60633" x="6305550" y="4203700"/>
          <p14:tracePt t="60651" x="6394450" y="4203700"/>
          <p14:tracePt t="60665" x="6534150" y="4203700"/>
          <p14:tracePt t="60687" x="6654800" y="4184650"/>
          <p14:tracePt t="60702" x="6724650" y="4184650"/>
          <p14:tracePt t="60716" x="6788150" y="4184650"/>
          <p14:tracePt t="60735" x="6940550" y="4178300"/>
          <p14:tracePt t="60750" x="7029450" y="4178300"/>
          <p14:tracePt t="60772" x="7112000" y="4171950"/>
          <p14:tracePt t="60793" x="7162800" y="4178300"/>
          <p14:tracePt t="60807" x="7289800" y="4178300"/>
          <p14:tracePt t="60824" x="7353300" y="4165600"/>
          <p14:tracePt t="60844" x="7461250" y="4152900"/>
          <p14:tracePt t="60857" x="7499350" y="4146550"/>
          <p14:tracePt t="60876" x="7600950" y="4114800"/>
          <p14:tracePt t="60897" x="7747000" y="4089400"/>
          <p14:tracePt t="60917" x="7893050" y="4038600"/>
          <p14:tracePt t="60937" x="7943850" y="4019550"/>
          <p14:tracePt t="60958" x="8026400" y="3981450"/>
          <p14:tracePt t="60976" x="8108950" y="3962400"/>
          <p14:tracePt t="60990" x="8159750" y="3943350"/>
          <p14:tracePt t="61009" x="8197850" y="3930650"/>
          <p14:tracePt t="61029" x="8229600" y="3930650"/>
          <p14:tracePt t="61047" x="8242300" y="3930650"/>
          <p14:tracePt t="61071" x="8248650" y="3930650"/>
          <p14:tracePt t="61084" x="8255000" y="3930650"/>
          <p14:tracePt t="61116" x="8261350" y="3930650"/>
          <p14:tracePt t="61135" x="8274050" y="3930650"/>
          <p14:tracePt t="61150" x="8286750" y="3930650"/>
          <p14:tracePt t="62665" x="8324850" y="3949700"/>
          <p14:tracePt t="62674" x="8331200" y="3949700"/>
          <p14:tracePt t="62681" x="8356600" y="3949700"/>
          <p14:tracePt t="62697" x="8394700" y="3968750"/>
          <p14:tracePt t="62714" x="8470900" y="4000500"/>
          <p14:tracePt t="62730" x="8521700" y="4032250"/>
          <p14:tracePt t="62747" x="8578850" y="4044950"/>
          <p14:tracePt t="62780" x="8686800" y="4051300"/>
          <p14:tracePt t="62816" x="8743950" y="4051300"/>
          <p14:tracePt t="62832" x="8775700" y="4051300"/>
          <p14:tracePt t="62853" x="8794750" y="4051300"/>
          <p14:tracePt t="62867" x="8813800" y="4044950"/>
          <p14:tracePt t="62881" x="8839200" y="4038600"/>
          <p14:tracePt t="62897" x="8845550" y="4038600"/>
          <p14:tracePt t="62914" x="8858250" y="4025900"/>
          <p14:tracePt t="62931" x="8877300" y="4025900"/>
          <p14:tracePt t="62949" x="8896350" y="4000500"/>
          <p14:tracePt t="62963" x="8902700" y="3994150"/>
          <p14:tracePt t="62983" x="8934450" y="3968750"/>
          <p14:tracePt t="63001" x="8947150" y="3962400"/>
          <p14:tracePt t="63013" x="8953500" y="3956050"/>
          <p14:tracePt t="63031" x="8959850" y="3949700"/>
          <p14:tracePt t="63046" x="8959850" y="3943350"/>
          <p14:tracePt t="63064" x="8966200" y="3937000"/>
          <p14:tracePt t="63100" x="8972550" y="3930650"/>
          <p14:tracePt t="63200" x="8972550" y="3924300"/>
          <p14:tracePt t="63300" x="8972550" y="3917950"/>
          <p14:tracePt t="63315" x="8966200" y="3892550"/>
          <p14:tracePt t="63321" x="8959850" y="3886200"/>
          <p14:tracePt t="63334" x="8947150" y="3873500"/>
          <p14:tracePt t="63353" x="8947150" y="3867150"/>
          <p14:tracePt t="63365" x="8934450" y="3848100"/>
          <p14:tracePt t="63380" x="8921750" y="3841750"/>
          <p14:tracePt t="63399" x="8909050" y="3829050"/>
          <p14:tracePt t="63414" x="8896350" y="3816350"/>
          <p14:tracePt t="63430" x="8870950" y="3790950"/>
          <p14:tracePt t="63446" x="8858250" y="3771900"/>
          <p14:tracePt t="63465" x="8832850" y="3727450"/>
          <p14:tracePt t="63479" x="8807450" y="3708400"/>
          <p14:tracePt t="63496" x="8807450" y="3702050"/>
          <p14:tracePt t="63513" x="8807450" y="3689350"/>
          <p14:tracePt t="63530" x="8801100" y="3683000"/>
          <p14:tracePt t="63546" x="8794750" y="3683000"/>
          <p14:tracePt t="63563" x="8794750" y="3676650"/>
          <p14:tracePt t="63596" x="8788400" y="3670300"/>
          <p14:tracePt t="63622" x="8782050" y="3670300"/>
          <p14:tracePt t="63664" x="8775700" y="3670300"/>
          <p14:tracePt t="63731" x="8813800" y="3727450"/>
          <p14:tracePt t="63743" x="8845550" y="3759200"/>
          <p14:tracePt t="63765" x="8890000" y="3822700"/>
          <p14:tracePt t="63779" x="8909050" y="3854450"/>
          <p14:tracePt t="63798" x="8940800" y="3886200"/>
          <p14:tracePt t="63817" x="8997950" y="3943350"/>
          <p14:tracePt t="63833" x="9023350" y="3981450"/>
          <p14:tracePt t="63851" x="9048750" y="4025900"/>
          <p14:tracePt t="63869" x="9067800" y="4051300"/>
          <p14:tracePt t="63886" x="9093200" y="4102100"/>
          <p14:tracePt t="63900" x="9093200" y="4146550"/>
          <p14:tracePt t="63915" x="9093200" y="4171950"/>
          <p14:tracePt t="63930" x="9099550" y="4184650"/>
          <p14:tracePt t="63946" x="9093200" y="4216400"/>
          <p14:tracePt t="63966" x="9055100" y="4241800"/>
          <p14:tracePt t="63982" x="8966200" y="4286250"/>
          <p14:tracePt t="63997" x="8851900" y="4324350"/>
          <p14:tracePt t="64020" x="8712200" y="4406900"/>
          <p14:tracePt t="64039" x="8540750" y="4495800"/>
          <p14:tracePt t="64057" x="8362950" y="4552950"/>
          <p14:tracePt t="64080" x="8147050" y="4629150"/>
          <p14:tracePt t="64093" x="7893050" y="4692650"/>
          <p14:tracePt t="64111" x="7620000" y="4724400"/>
          <p14:tracePt t="64127" x="7289800" y="4737100"/>
          <p14:tracePt t="64149" x="6965950" y="4743450"/>
          <p14:tracePt t="64152" x="6813550" y="4743450"/>
          <p14:tracePt t="64163" x="6673850" y="4737100"/>
          <p14:tracePt t="64180" x="6451600" y="4718050"/>
          <p14:tracePt t="64198" x="6286500" y="4711700"/>
          <p14:tracePt t="64212" x="6153150" y="4673600"/>
          <p14:tracePt t="64229" x="6108700" y="4660900"/>
          <p14:tracePt t="64246" x="6051550" y="4635500"/>
          <p14:tracePt t="64262" x="6013450" y="4610100"/>
          <p14:tracePt t="64280" x="6007100" y="4603750"/>
          <p14:tracePt t="64295" x="6000750" y="4597400"/>
          <p14:tracePt t="64322" x="6000750" y="4540250"/>
          <p14:tracePt t="64341" x="6064250" y="4451350"/>
          <p14:tracePt t="64361" x="6115050" y="4394200"/>
          <p14:tracePt t="64383" x="6159500" y="4318000"/>
          <p14:tracePt t="64401" x="6248400" y="4241800"/>
          <p14:tracePt t="64421" x="6343650" y="4171950"/>
          <p14:tracePt t="64441" x="6457950" y="4102100"/>
          <p14:tracePt t="64462" x="6559550" y="4044950"/>
          <p14:tracePt t="64481" x="6788150" y="3987800"/>
          <p14:tracePt t="64490" x="6883400" y="3987800"/>
          <p14:tracePt t="64509" x="7099300" y="3987800"/>
          <p14:tracePt t="64529" x="7378700" y="4013200"/>
          <p14:tracePt t="64550" x="7537450" y="4032250"/>
          <p14:tracePt t="64573" x="7962900" y="4076700"/>
          <p14:tracePt t="64591" x="8096250" y="4076700"/>
          <p14:tracePt t="64609" x="8375650" y="4121150"/>
          <p14:tracePt t="64628" x="8458200" y="4133850"/>
          <p14:tracePt t="64647" x="8559800" y="4184650"/>
          <p14:tracePt t="64651" x="8597900" y="4197350"/>
          <p14:tracePt t="64661" x="8661400" y="4229100"/>
          <p14:tracePt t="64678" x="8750300" y="4273550"/>
          <p14:tracePt t="64695" x="8794750" y="4298950"/>
          <p14:tracePt t="64712" x="8801100" y="4298950"/>
          <p14:tracePt t="64729" x="8813800" y="4318000"/>
          <p14:tracePt t="64745" x="8820150" y="4330700"/>
          <p14:tracePt t="64762" x="8820150" y="4362450"/>
          <p14:tracePt t="64780" x="8801100" y="4406900"/>
          <p14:tracePt t="64795" x="8775700" y="4457700"/>
          <p14:tracePt t="64812" x="8756650" y="4464050"/>
          <p14:tracePt t="64832" x="8680450" y="4533900"/>
          <p14:tracePt t="64849" x="8566150" y="4572000"/>
          <p14:tracePt t="64862" x="8483600" y="4610100"/>
          <p14:tracePt t="64882" x="8134350" y="4705350"/>
          <p14:tracePt t="64898" x="7924800" y="4743450"/>
          <p14:tracePt t="64912" x="7562850" y="4775200"/>
          <p14:tracePt t="64928" x="7327900" y="4826000"/>
          <p14:tracePt t="64947" x="6883400" y="4851400"/>
          <p14:tracePt t="64962" x="6699250" y="4864100"/>
          <p14:tracePt t="64978" x="6502400" y="4876800"/>
          <p14:tracePt t="65000" x="6286500" y="4883150"/>
          <p14:tracePt t="65021" x="6184900" y="4889500"/>
          <p14:tracePt t="65039" x="6115050" y="4895850"/>
          <p14:tracePt t="65053" x="6057900" y="4889500"/>
          <p14:tracePt t="65071" x="6013450" y="4870450"/>
          <p14:tracePt t="65087" x="5943600" y="4832350"/>
          <p14:tracePt t="65102" x="5905500" y="4794250"/>
          <p14:tracePt t="65120" x="5854700" y="4718050"/>
          <p14:tracePt t="65144" x="5740400" y="4603750"/>
          <p14:tracePt t="65163" x="5708650" y="4578350"/>
          <p14:tracePt t="65183" x="5689600" y="4540250"/>
          <p14:tracePt t="65199" x="5683250" y="4502150"/>
          <p14:tracePt t="65220" x="5734050" y="4438650"/>
          <p14:tracePt t="65239" x="5835650" y="4368800"/>
          <p14:tracePt t="65258" x="5918200" y="4311650"/>
          <p14:tracePt t="65277" x="6127750" y="4222750"/>
          <p14:tracePt t="65296" x="6318250" y="4146550"/>
          <p14:tracePt t="65309" x="6388100" y="4121150"/>
          <p14:tracePt t="65323" x="6591300" y="4070350"/>
          <p14:tracePt t="65337" x="6692900" y="4057650"/>
          <p14:tracePt t="65354" x="6775450" y="4038600"/>
          <p14:tracePt t="65369" x="6832600" y="4032250"/>
          <p14:tracePt t="65389" x="6902450" y="4025900"/>
          <p14:tracePt t="65409" x="6959600" y="4025900"/>
          <p14:tracePt t="65430" x="7023100" y="4019550"/>
          <p14:tracePt t="65448" x="7086600" y="4013200"/>
          <p14:tracePt t="65468" x="7137400" y="4013200"/>
          <p14:tracePt t="65487" x="7200900" y="4013200"/>
          <p14:tracePt t="65494" x="7264400" y="4013200"/>
          <p14:tracePt t="65513" x="7346950" y="4019550"/>
          <p14:tracePt t="65527" x="7435850" y="4025900"/>
          <p14:tracePt t="65546" x="7537450" y="4038600"/>
          <p14:tracePt t="65565" x="7594600" y="4051300"/>
          <p14:tracePt t="65586" x="7734300" y="4057650"/>
          <p14:tracePt t="65604" x="7880350" y="4057650"/>
          <p14:tracePt t="65619" x="7950200" y="4070350"/>
          <p14:tracePt t="65638" x="8013700" y="4076700"/>
          <p14:tracePt t="65647" x="8089900" y="4076700"/>
          <p14:tracePt t="65661" x="8191500" y="4095750"/>
          <p14:tracePt t="65678" x="8280400" y="4114800"/>
          <p14:tracePt t="65694" x="8337550" y="4127500"/>
          <p14:tracePt t="65712" x="8413750" y="4146550"/>
          <p14:tracePt t="65729" x="8464550" y="4159250"/>
          <p14:tracePt t="65744" x="8515350" y="4203700"/>
          <p14:tracePt t="65764" x="8585200" y="4216400"/>
          <p14:tracePt t="65781" x="8597900" y="4222750"/>
          <p14:tracePt t="65798" x="8610600" y="4229100"/>
          <p14:tracePt t="65814" x="8616950" y="4241800"/>
          <p14:tracePt t="65832" x="8623300" y="4241800"/>
          <p14:tracePt t="65863" x="8629650" y="4241800"/>
          <p14:tracePt t="65886" x="8629650" y="4260850"/>
          <p14:tracePt t="65900" x="8629650" y="4267200"/>
          <p14:tracePt t="65911" x="8629650" y="4273550"/>
          <p14:tracePt t="65940" x="8623300" y="4298950"/>
          <p14:tracePt t="65956" x="8623300" y="4305300"/>
          <p14:tracePt t="65966" x="8616950" y="4311650"/>
          <p14:tracePt t="65988" x="8616950" y="4324350"/>
          <p14:tracePt t="66005" x="8616950" y="4330700"/>
          <p14:tracePt t="66018" x="8610600" y="4343400"/>
          <p14:tracePt t="66046" x="8604250" y="4349750"/>
          <p14:tracePt t="66061" x="8604250" y="4356100"/>
          <p14:tracePt t="66085" x="8597900" y="4362450"/>
          <p14:tracePt t="66104" x="8578850" y="4375150"/>
          <p14:tracePt t="66113" x="8566150" y="4387850"/>
          <p14:tracePt t="66133" x="8540750" y="4419600"/>
          <p14:tracePt t="66146" x="8489950" y="4451350"/>
          <p14:tracePt t="66157" x="8489950" y="4457700"/>
          <p14:tracePt t="66170" x="8483600" y="4464050"/>
          <p14:tracePt t="66193" x="8464550" y="4483100"/>
          <p14:tracePt t="66212" x="8413750" y="4546600"/>
          <p14:tracePt t="66227" x="8394700" y="4572000"/>
          <p14:tracePt t="66242" x="8369300" y="4591050"/>
          <p14:tracePt t="66259" x="8350250" y="4610100"/>
          <p14:tracePt t="66272" x="8324850" y="4622800"/>
          <p14:tracePt t="66307" x="8318500" y="4622800"/>
          <p14:tracePt t="66344" x="8312150" y="4622800"/>
          <p14:tracePt t="66351" x="8312150" y="4629150"/>
          <p14:tracePt t="66384" x="8305800" y="4629150"/>
          <p14:tracePt t="66395" x="8274050" y="4629150"/>
          <p14:tracePt t="66413" x="8210550" y="4629150"/>
          <p14:tracePt t="66430" x="8178800" y="4629150"/>
          <p14:tracePt t="66451" x="8070850" y="4641850"/>
          <p14:tracePt t="66469" x="7893050" y="4654550"/>
          <p14:tracePt t="66487" x="7721600" y="4660900"/>
          <p14:tracePt t="66508" x="7454900" y="4673600"/>
          <p14:tracePt t="66525" x="7200900" y="4679950"/>
          <p14:tracePt t="66544" x="7105650" y="4660900"/>
          <p14:tracePt t="66558" x="7080250" y="4654550"/>
          <p14:tracePt t="66573" x="7073900" y="4654550"/>
          <p14:tracePt t="66589" x="7067550" y="4654550"/>
          <p14:tracePt t="66616" x="7061200" y="4654550"/>
          <p14:tracePt t="66647" x="7054850" y="4654550"/>
          <p14:tracePt t="66712" x="7067550" y="4654550"/>
          <p14:tracePt t="66734" x="7105650" y="4673600"/>
          <p14:tracePt t="66745" x="7137400" y="4699000"/>
          <p14:tracePt t="66760" x="7156450" y="4705350"/>
          <p14:tracePt t="66798" x="7175500" y="4705350"/>
          <p14:tracePt t="66849" x="7181850" y="4711700"/>
          <p14:tracePt t="66885" x="7181850" y="4718050"/>
          <p14:tracePt t="66908" x="7124700" y="4756150"/>
          <p14:tracePt t="66929" x="7061200" y="4762500"/>
          <p14:tracePt t="66943" x="7016750" y="4762500"/>
          <p14:tracePt t="66959" x="6934200" y="4743450"/>
          <p14:tracePt t="66975" x="6877050" y="4705350"/>
          <p14:tracePt t="66990" x="6819900" y="4692650"/>
          <p14:tracePt t="67008" x="6731000" y="4610100"/>
          <p14:tracePt t="67022" x="6591300" y="4533900"/>
          <p14:tracePt t="67040" x="6457950" y="4451350"/>
          <p14:tracePt t="67052" x="6318250" y="4362450"/>
          <p14:tracePt t="67065" x="6172200" y="4298950"/>
          <p14:tracePt t="67080" x="6000750" y="4254500"/>
          <p14:tracePt t="67096" x="5816600" y="4210050"/>
          <p14:tracePt t="67109" x="5715000" y="4178300"/>
          <p14:tracePt t="67129" x="5537200" y="4171950"/>
          <p14:tracePt t="67136" x="5467350" y="4171950"/>
          <p14:tracePt t="67441" x="5276850" y="4165600"/>
          <p14:tracePt t="67460" x="4908550" y="4210050"/>
          <p14:tracePt t="67474" x="4445000" y="4318000"/>
          <p14:tracePt t="67487" x="4025900" y="4387850"/>
          <p14:tracePt t="67510" x="3200400" y="4495800"/>
          <p14:tracePt t="67534" x="2197100" y="4540250"/>
          <p14:tracePt t="67546" x="1619250" y="4572000"/>
          <p14:tracePt t="67565" x="958850" y="4603750"/>
          <p14:tracePt t="67585" x="654050" y="4603750"/>
          <p14:tracePt t="67604" x="425450" y="4616450"/>
          <p14:tracePt t="67620" x="336550" y="4616450"/>
          <p14:tracePt t="67643" x="285750" y="4622800"/>
          <p14:tracePt t="67658" x="279400" y="4622800"/>
          <p14:tracePt t="67680" x="285750" y="4629150"/>
          <p14:tracePt t="67696" x="387350" y="4635500"/>
          <p14:tracePt t="67719" x="666750" y="4610100"/>
          <p14:tracePt t="67741" x="1028700" y="4521200"/>
          <p14:tracePt t="67748" x="1206500" y="4514850"/>
          <p14:tracePt t="67768" x="1568450" y="4464050"/>
          <p14:tracePt t="67788" x="2006600" y="4381500"/>
          <p14:tracePt t="67809" x="2197100" y="4305300"/>
          <p14:tracePt t="67824" x="2247900" y="4267200"/>
          <p14:tracePt t="67845" x="2279650" y="4216400"/>
          <p14:tracePt t="67863" x="2286000" y="4197350"/>
          <p14:tracePt t="67882" x="2203450" y="4102100"/>
          <p14:tracePt t="67903" x="2057400" y="4051300"/>
          <p14:tracePt t="67924" x="1657350" y="4025900"/>
          <p14:tracePt t="67941" x="1257300" y="4083050"/>
          <p14:tracePt t="67961" x="939800" y="4184650"/>
          <p14:tracePt t="67980" x="787400" y="4273550"/>
          <p14:tracePt t="67991" x="692150" y="4324350"/>
          <p14:tracePt t="68011" x="635000" y="4387850"/>
          <p14:tracePt t="68026" x="622300" y="4451350"/>
          <p14:tracePt t="68042" x="641350" y="4521200"/>
          <p14:tracePt t="68063" x="774700" y="4610100"/>
          <p14:tracePt t="68082" x="933450" y="4648200"/>
          <p14:tracePt t="68102" x="1327150" y="4673600"/>
          <p14:tracePt t="68117" x="1612900" y="4648200"/>
          <p14:tracePt t="68136" x="2146300" y="4616450"/>
          <p14:tracePt t="68151" x="2393950" y="4591050"/>
          <p14:tracePt t="68173" x="2603500" y="4495800"/>
          <p14:tracePt t="68192" x="2724150" y="4381500"/>
          <p14:tracePt t="68206" x="2736850" y="4330700"/>
          <p14:tracePt t="68228" x="2705100" y="4140200"/>
          <p14:tracePt t="68248" x="2603500" y="4076700"/>
          <p14:tracePt t="68266" x="2152650" y="3975100"/>
          <p14:tracePt t="68281" x="1841500" y="3962400"/>
          <p14:tracePt t="68298" x="1517650" y="3987800"/>
          <p14:tracePt t="68316" x="1085850" y="4070350"/>
          <p14:tracePt t="68326" x="996950" y="4095750"/>
          <p14:tracePt t="68345" x="755650" y="4210050"/>
          <p14:tracePt t="68357" x="660400" y="4273550"/>
          <p14:tracePt t="68374" x="628650" y="4292600"/>
          <p14:tracePt t="68394" x="596900" y="4368800"/>
          <p14:tracePt t="68410" x="596900" y="4413250"/>
          <p14:tracePt t="68424" x="615950" y="4432300"/>
          <p14:tracePt t="68443" x="819150" y="4502150"/>
          <p14:tracePt t="68458" x="971550" y="4502150"/>
          <p14:tracePt t="68474" x="1244600" y="4489450"/>
          <p14:tracePt t="68494" x="1600200" y="4508500"/>
          <p14:tracePt t="68507" x="1936750" y="4489450"/>
          <p14:tracePt t="68524" x="2108200" y="4464050"/>
          <p14:tracePt t="68541" x="2279650" y="4419600"/>
          <p14:tracePt t="68558" x="2425700" y="4343400"/>
          <p14:tracePt t="68574" x="2470150" y="4273550"/>
          <p14:tracePt t="68591" x="2514600" y="4146550"/>
          <p14:tracePt t="68608" x="2482850" y="4038600"/>
          <p14:tracePt t="68624" x="2292350" y="3937000"/>
          <p14:tracePt t="68634" x="2190750" y="3905250"/>
          <p14:tracePt t="68640" x="2089150" y="3905250"/>
          <p14:tracePt t="68660" x="1682750" y="3892550"/>
          <p14:tracePt t="68674" x="1377950" y="3975100"/>
          <p14:tracePt t="68691" x="1117600" y="4044950"/>
          <p14:tracePt t="68710" x="882650" y="4184650"/>
          <p14:tracePt t="68729" x="793750" y="4273550"/>
          <p14:tracePt t="68741" x="723900" y="4343400"/>
          <p14:tracePt t="68760" x="704850" y="4413250"/>
          <p14:tracePt t="68781" x="730250" y="4502150"/>
          <p14:tracePt t="68801" x="958850" y="4660900"/>
          <p14:tracePt t="68818" x="1289050" y="4749800"/>
          <p14:tracePt t="68841" x="2190750" y="4914900"/>
          <p14:tracePt t="68862" x="2514600" y="4927600"/>
          <p14:tracePt t="68882" x="2946400" y="4908550"/>
          <p14:tracePt t="68900" x="3257550" y="4768850"/>
          <p14:tracePt t="68920" x="3378200" y="4648200"/>
          <p14:tracePt t="68936" x="3429000" y="4502150"/>
          <p14:tracePt t="68945" x="3429000" y="4406900"/>
          <p14:tracePt t="68958" x="3416300" y="4318000"/>
          <p14:tracePt t="68974" x="3333750" y="4210050"/>
          <p14:tracePt t="68991" x="2927350" y="4057650"/>
          <p14:tracePt t="69007" x="2724150" y="4051300"/>
          <p14:tracePt t="69027" x="2362200" y="4064000"/>
          <p14:tracePt t="69042" x="1828800" y="4191000"/>
          <p14:tracePt t="69057" x="1593850" y="4241800"/>
          <p14:tracePt t="69075" x="1301750" y="4330700"/>
          <p14:tracePt t="69093" x="1123950" y="4394200"/>
          <p14:tracePt t="69107" x="1028700" y="4432300"/>
          <p14:tracePt t="69124" x="971550" y="4470400"/>
          <p14:tracePt t="69130" x="958850" y="4476750"/>
          <p14:tracePt t="69172" x="958850" y="4483100"/>
          <p14:tracePt t="69189" x="1016000" y="4508500"/>
          <p14:tracePt t="69196" x="1079500" y="4514850"/>
          <p14:tracePt t="69211" x="1263650" y="4514850"/>
          <p14:tracePt t="69224" x="1479550" y="4508500"/>
          <p14:tracePt t="69241" x="1670050" y="4495800"/>
          <p14:tracePt t="69259" x="2012950" y="4502150"/>
          <p14:tracePt t="69274" x="2127250" y="4502150"/>
          <p14:tracePt t="69290" x="2330450" y="4476750"/>
          <p14:tracePt t="69307" x="2470150" y="4470400"/>
          <p14:tracePt t="69327" x="2546350" y="4464050"/>
          <p14:tracePt t="69343" x="2578100" y="4438650"/>
          <p14:tracePt t="69377" x="2578100" y="4432300"/>
          <p14:tracePt t="69400" x="2584450" y="4432300"/>
          <p14:tracePt t="69429" x="2463800" y="4464050"/>
          <p14:tracePt t="69449" x="2286000" y="4489450"/>
          <p14:tracePt t="69464" x="2006600" y="4540250"/>
          <p14:tracePt t="69479" x="1739900" y="4559300"/>
          <p14:tracePt t="69494" x="1530350" y="4572000"/>
          <p14:tracePt t="69513" x="1225550" y="4584700"/>
          <p14:tracePt t="69530" x="1085850" y="4584700"/>
          <p14:tracePt t="69551" x="977900" y="4578350"/>
          <p14:tracePt t="69572" x="965200" y="4578350"/>
          <p14:tracePt t="69616" x="1022350" y="4578350"/>
          <p14:tracePt t="69630" x="1143000" y="4591050"/>
          <p14:tracePt t="69648" x="1314450" y="4584700"/>
          <p14:tracePt t="69661" x="1447800" y="4584700"/>
          <p14:tracePt t="69678" x="1593850" y="4559300"/>
          <p14:tracePt t="69691" x="1797050" y="4514850"/>
          <p14:tracePt t="70887" x="1949450" y="4527550"/>
          <p14:tracePt t="70901" x="2051050" y="4533900"/>
          <p14:tracePt t="70917" x="2222500" y="4546600"/>
          <p14:tracePt t="70921" x="2279650" y="4546600"/>
          <p14:tracePt t="70939" x="2355850" y="4559300"/>
          <p14:tracePt t="70958" x="2520950" y="4584700"/>
          <p14:tracePt t="70972" x="2660650" y="4578350"/>
          <p14:tracePt t="70989" x="2755900" y="4584700"/>
          <p14:tracePt t="71008" x="2844800" y="4584700"/>
          <p14:tracePt t="71022" x="2889250" y="4591050"/>
          <p14:tracePt t="71039" x="2984500" y="4597400"/>
          <p14:tracePt t="71059" x="3117850" y="4616450"/>
          <p14:tracePt t="71072" x="3181350" y="4629150"/>
          <p14:tracePt t="71088" x="3206750" y="4654550"/>
          <p14:tracePt t="71105" x="3244850" y="4673600"/>
          <p14:tracePt t="71125" x="3276600" y="4692650"/>
          <p14:tracePt t="71129" x="3295650" y="4705350"/>
          <p14:tracePt t="71144" x="3321050" y="4737100"/>
          <p14:tracePt t="71180" x="3365500" y="4787900"/>
          <p14:tracePt t="71188" x="3390900" y="4813300"/>
          <p14:tracePt t="71205" x="3409950" y="4838700"/>
          <p14:tracePt t="71224" x="3435350" y="4876800"/>
          <p14:tracePt t="71243" x="3460750" y="4921250"/>
          <p14:tracePt t="71256" x="3473450" y="4946650"/>
          <p14:tracePt t="71272" x="3486150" y="4984750"/>
          <p14:tracePt t="71288" x="3498850" y="5029200"/>
          <p14:tracePt t="71305" x="3517900" y="5086350"/>
          <p14:tracePt t="71322" x="3524250" y="5124450"/>
          <p14:tracePt t="71340" x="3530600" y="5149850"/>
          <p14:tracePt t="71356" x="3530600" y="5162550"/>
          <p14:tracePt t="71372" x="3530600" y="5181600"/>
          <p14:tracePt t="71408" x="3530600" y="5187950"/>
          <p14:tracePt t="71440" x="3530600" y="5194300"/>
          <p14:tracePt t="71502" x="3517900" y="5200650"/>
          <p14:tracePt t="71520" x="3505200" y="5200650"/>
          <p14:tracePt t="71526" x="3498850" y="5207000"/>
          <p14:tracePt t="71538" x="3492500" y="5207000"/>
          <p14:tracePt t="71556" x="3454400" y="5213350"/>
          <p14:tracePt t="71571" x="3435350" y="5213350"/>
          <p14:tracePt t="71588" x="3429000" y="5213350"/>
          <p14:tracePt t="71607" x="3403600" y="5219700"/>
          <p14:tracePt t="71637" x="3384550" y="5226050"/>
          <p14:tracePt t="71654" x="3378200" y="5226050"/>
          <p14:tracePt t="71680" x="3359150" y="5226050"/>
          <p14:tracePt t="71688" x="3359150" y="5232400"/>
          <p14:tracePt t="71705" x="3352800" y="5238750"/>
          <p14:tracePt t="71722" x="3333750" y="5238750"/>
          <p14:tracePt t="71737" x="3314700" y="5238750"/>
          <p14:tracePt t="71754" x="3308350" y="5245100"/>
          <p14:tracePt t="71772" x="3295650" y="5251450"/>
          <p14:tracePt t="71788" x="3270250" y="5257800"/>
          <p14:tracePt t="71804" x="3238500" y="5264150"/>
          <p14:tracePt t="71824" x="3219450" y="5289550"/>
          <p14:tracePt t="71842" x="3187700" y="5295900"/>
          <p14:tracePt t="71854" x="3155950" y="5314950"/>
          <p14:tracePt t="71871" x="3117850" y="5327650"/>
          <p14:tracePt t="71889" x="3073400" y="5346700"/>
          <p14:tracePt t="71909" x="3054350" y="5365750"/>
          <p14:tracePt t="71921" x="3016250" y="5378450"/>
          <p14:tracePt t="71939" x="2978150" y="5403850"/>
          <p14:tracePt t="71954" x="2952750" y="5416550"/>
          <p14:tracePt t="71971" x="2901950" y="5429250"/>
          <p14:tracePt t="71987" x="2844800" y="5441950"/>
          <p14:tracePt t="72003" x="2794000" y="5461000"/>
          <p14:tracePt t="72020" x="2749550" y="5467350"/>
          <p14:tracePt t="72038" x="2724150" y="5467350"/>
          <p14:tracePt t="72054" x="2679700" y="5480050"/>
          <p14:tracePt t="72071" x="2654300" y="5486400"/>
          <p14:tracePt t="72091" x="2616200" y="5486400"/>
          <p14:tracePt t="72105" x="2590800" y="5486400"/>
          <p14:tracePt t="72123" x="2552700" y="5486400"/>
          <p14:tracePt t="72139" x="2533650" y="5480050"/>
          <p14:tracePt t="72159" x="2489200" y="5473700"/>
          <p14:tracePt t="72179" x="2419350" y="5467350"/>
          <p14:tracePt t="72200" x="2368550" y="5441950"/>
          <p14:tracePt t="72219" x="2317750" y="5429250"/>
          <p14:tracePt t="72241" x="2228850" y="5391150"/>
          <p14:tracePt t="72254" x="2146300" y="5346700"/>
          <p14:tracePt t="72268" x="2038350" y="5321300"/>
          <p14:tracePt t="72287" x="1930400" y="5289550"/>
          <p14:tracePt t="72302" x="1873250" y="5270500"/>
          <p14:tracePt t="72318" x="1809750" y="5245100"/>
          <p14:tracePt t="72332" x="1720850" y="5207000"/>
          <p14:tracePt t="72347" x="1619250" y="5181600"/>
          <p14:tracePt t="72359" x="1536700" y="5168900"/>
          <p14:tracePt t="72374" x="1479550" y="5143500"/>
          <p14:tracePt t="72390" x="1397000" y="5118100"/>
          <p14:tracePt t="72403" x="1308100" y="5086350"/>
          <p14:tracePt t="72419" x="1187450" y="5067300"/>
          <p14:tracePt t="72436" x="1073150" y="5048250"/>
          <p14:tracePt t="72453" x="1003300" y="5048250"/>
          <p14:tracePt t="72470" x="927100" y="5048250"/>
          <p14:tracePt t="72489" x="800100" y="5080000"/>
          <p14:tracePt t="72503" x="730250" y="5092700"/>
          <p14:tracePt t="72521" x="666750" y="5118100"/>
          <p14:tracePt t="72540" x="635000" y="5137150"/>
          <p14:tracePt t="72554" x="590550" y="5156200"/>
          <p14:tracePt t="72571" x="533400" y="5175250"/>
          <p14:tracePt t="72590" x="482600" y="5213350"/>
          <p14:tracePt t="72611" x="469900" y="5219700"/>
          <p14:tracePt t="72623" x="438150" y="5251450"/>
          <p14:tracePt t="72625" x="425450" y="5276850"/>
          <p14:tracePt t="72639" x="412750" y="5295900"/>
          <p14:tracePt t="72655" x="400050" y="5308600"/>
          <p14:tracePt t="72670" x="393700" y="5334000"/>
          <p14:tracePt t="72687" x="393700" y="5340350"/>
          <p14:tracePt t="72710" x="393700" y="5346700"/>
          <p14:tracePt t="72730" x="387350" y="5359400"/>
          <p14:tracePt t="72742" x="387350" y="5378450"/>
          <p14:tracePt t="72756" x="387350" y="5391150"/>
          <p14:tracePt t="72772" x="393700" y="5403850"/>
          <p14:tracePt t="72792" x="431800" y="5441950"/>
          <p14:tracePt t="72809" x="495300" y="5473700"/>
          <p14:tracePt t="72824" x="533400" y="5492750"/>
          <p14:tracePt t="72839" x="558800" y="5499100"/>
          <p14:tracePt t="72859" x="584200" y="5505450"/>
          <p14:tracePt t="72874" x="622300" y="5511800"/>
          <p14:tracePt t="72887" x="654050" y="5511800"/>
          <p14:tracePt t="72903" x="704850" y="5511800"/>
          <p14:tracePt t="72927" x="819150" y="5499100"/>
          <p14:tracePt t="72949" x="895350" y="5499100"/>
          <p14:tracePt t="72967" x="965200" y="5499100"/>
          <p14:tracePt t="72988" x="1085850" y="5492750"/>
          <p14:tracePt t="73010" x="1219200" y="5467350"/>
          <p14:tracePt t="73029" x="1282700" y="5467350"/>
          <p14:tracePt t="73053" x="1346200" y="5461000"/>
          <p14:tracePt t="73061" x="1409700" y="5454650"/>
          <p14:tracePt t="73078" x="1485900" y="5448300"/>
          <p14:tracePt t="73100" x="1638300" y="5441950"/>
          <p14:tracePt t="73114" x="1701800" y="5441950"/>
          <p14:tracePt t="73140" x="1854200" y="5435600"/>
          <p14:tracePt t="73156" x="1962150" y="5435600"/>
          <p14:tracePt t="73170" x="2070100" y="5435600"/>
          <p14:tracePt t="73190" x="2152650" y="5429250"/>
          <p14:tracePt t="73210" x="2279650" y="5416550"/>
          <p14:tracePt t="73230" x="2463800" y="5391150"/>
          <p14:tracePt t="73252" x="2578100" y="5365750"/>
          <p14:tracePt t="73265" x="2654300" y="5334000"/>
          <p14:tracePt t="73280" x="2711450" y="5321300"/>
          <p14:tracePt t="73294" x="2794000" y="5295900"/>
          <p14:tracePt t="73309" x="2857500" y="5289550"/>
          <p14:tracePt t="73330" x="2952750" y="5270500"/>
          <p14:tracePt t="73350" x="3009900" y="5251450"/>
          <p14:tracePt t="73369" x="3041650" y="5238750"/>
          <p14:tracePt t="73390" x="3073400" y="5232400"/>
          <p14:tracePt t="73407" x="3130550" y="5219700"/>
          <p14:tracePt t="73429" x="3162300" y="5219700"/>
          <p14:tracePt t="73444" x="3219450" y="5219700"/>
          <p14:tracePt t="73459" x="3251200" y="5213350"/>
          <p14:tracePt t="73477" x="3276600" y="5213350"/>
          <p14:tracePt t="73494" x="3327400" y="5213350"/>
          <p14:tracePt t="73514" x="3352800" y="5213350"/>
          <p14:tracePt t="73528" x="3384550" y="5213350"/>
          <p14:tracePt t="73541" x="3397250" y="5213350"/>
          <p14:tracePt t="73553" x="3416300" y="5213350"/>
          <p14:tracePt t="73571" x="3454400" y="5213350"/>
          <p14:tracePt t="73586" x="3467100" y="5213350"/>
          <p14:tracePt t="73603" x="3473450" y="5213350"/>
          <p14:tracePt t="73619" x="3479800" y="5213350"/>
          <p14:tracePt t="73635" x="3486150" y="5213350"/>
          <p14:tracePt t="73657" x="3492500" y="5213350"/>
          <p14:tracePt t="73728" x="3498850" y="5213350"/>
          <p14:tracePt t="73790" x="3505200" y="5213350"/>
          <p14:tracePt t="74228" x="3498850" y="5213350"/>
          <p14:tracePt t="74266" x="3486150" y="5213350"/>
          <p14:tracePt t="74276" x="3473450" y="5213350"/>
          <p14:tracePt t="74289" x="3454400" y="5200650"/>
          <p14:tracePt t="74323" x="3441700" y="5200650"/>
          <p14:tracePt t="74337" x="3435350" y="5200650"/>
          <p14:tracePt t="74361" x="3429000" y="5200650"/>
          <p14:tracePt t="74398" x="3422650" y="5200650"/>
          <p14:tracePt t="74431" x="3422650" y="5207000"/>
          <p14:tracePt t="74731" x="3498850" y="5207000"/>
          <p14:tracePt t="74749" x="3778250" y="5213350"/>
          <p14:tracePt t="74765" x="4178300" y="5232400"/>
          <p14:tracePt t="74791" x="4635500" y="5245100"/>
          <p14:tracePt t="74809" x="4984750" y="5251450"/>
          <p14:tracePt t="74822" x="5353050" y="5257800"/>
          <p14:tracePt t="74838" x="5632450" y="5257800"/>
          <p14:tracePt t="74859" x="5994400" y="5289550"/>
          <p14:tracePt t="74874" x="6210300" y="5314950"/>
          <p14:tracePt t="74890" x="6413500" y="5340350"/>
          <p14:tracePt t="74904" x="6604000" y="5372100"/>
          <p14:tracePt t="74921" x="6743700" y="5372100"/>
          <p14:tracePt t="74941" x="7029450" y="5422900"/>
          <p14:tracePt t="74958" x="7194550" y="5435600"/>
          <p14:tracePt t="74976" x="7397750" y="5441950"/>
          <p14:tracePt t="74990" x="7537450" y="5448300"/>
          <p14:tracePt t="75006" x="7677150" y="5467350"/>
          <p14:tracePt t="75025" x="7791450" y="5461000"/>
          <p14:tracePt t="75043" x="7931150" y="5454650"/>
          <p14:tracePt t="75061" x="8064500" y="5429250"/>
          <p14:tracePt t="75079" x="8121650" y="5403850"/>
          <p14:tracePt t="75102" x="8153400" y="5391150"/>
          <p14:tracePt t="75121" x="8166100" y="5359400"/>
          <p14:tracePt t="75137" x="8166100" y="5346700"/>
          <p14:tracePt t="75152" x="8172450" y="5257800"/>
          <p14:tracePt t="75185" x="8147050" y="5137150"/>
          <p14:tracePt t="75199" x="8147050" y="5105400"/>
          <p14:tracePt t="75214" x="8147050" y="5073650"/>
          <p14:tracePt t="75228" x="8147050" y="5054600"/>
          <p14:tracePt t="75239" x="8147050" y="5029200"/>
          <p14:tracePt t="75261" x="8147050" y="5003800"/>
          <p14:tracePt t="75278" x="8147050" y="4927600"/>
          <p14:tracePt t="75295" x="8147050" y="4895850"/>
          <p14:tracePt t="75314" x="8128000" y="4826000"/>
          <p14:tracePt t="75333" x="8115300" y="4762500"/>
          <p14:tracePt t="75356" x="8102600" y="4730750"/>
          <p14:tracePt t="75372" x="8096250" y="4718050"/>
          <p14:tracePt t="75389" x="8077200" y="4705350"/>
          <p14:tracePt t="75407" x="8013700" y="4679950"/>
          <p14:tracePt t="75429" x="7905750" y="4679950"/>
          <p14:tracePt t="75449" x="7823200" y="4679950"/>
          <p14:tracePt t="75456" x="7753350" y="4686300"/>
          <p14:tracePt t="75466" x="7708900" y="4705350"/>
          <p14:tracePt t="75483" x="7613650" y="4711700"/>
          <p14:tracePt t="75501" x="7493000" y="4730750"/>
          <p14:tracePt t="75519" x="7429500" y="4749800"/>
          <p14:tracePt t="75540" x="7334250" y="4775200"/>
          <p14:tracePt t="75559" x="7175500" y="4781550"/>
          <p14:tracePt t="75575" x="7112000" y="4800600"/>
          <p14:tracePt t="75591" x="7067550" y="4813300"/>
          <p14:tracePt t="75606" x="7042150" y="4826000"/>
          <p14:tracePt t="75620" x="7010400" y="4851400"/>
          <p14:tracePt t="75640" x="6965950" y="4895850"/>
          <p14:tracePt t="75655" x="6915150" y="4946650"/>
          <p14:tracePt t="75669" x="6902450" y="4959350"/>
          <p14:tracePt t="75685" x="6870700" y="4997450"/>
          <p14:tracePt t="75702" x="6838950" y="5029200"/>
          <p14:tracePt t="75717" x="6819900" y="5060950"/>
          <p14:tracePt t="75735" x="6813550" y="5086350"/>
          <p14:tracePt t="75753" x="6807200" y="5118100"/>
          <p14:tracePt t="75771" x="6845300" y="5226050"/>
          <p14:tracePt t="75789" x="6902450" y="5283200"/>
          <p14:tracePt t="75802" x="6997700" y="5359400"/>
          <p14:tracePt t="75819" x="7181850" y="5486400"/>
          <p14:tracePt t="75834" x="7378700" y="5562600"/>
          <p14:tracePt t="75851" x="7486650" y="5626100"/>
          <p14:tracePt t="75869" x="7670800" y="5638800"/>
          <p14:tracePt t="75886" x="7797800" y="5651500"/>
          <p14:tracePt t="75900" x="7886700" y="5645150"/>
          <p14:tracePt t="75917" x="7969250" y="5581650"/>
          <p14:tracePt t="75934" x="8077200" y="5518150"/>
          <p14:tracePt t="75950" x="8134350" y="5486400"/>
          <p14:tracePt t="75967" x="8204200" y="5448300"/>
          <p14:tracePt t="75987" x="8242300" y="5429250"/>
          <p14:tracePt t="76002" x="8267700" y="5378450"/>
          <p14:tracePt t="76021" x="8293100" y="5346700"/>
          <p14:tracePt t="76036" x="8305800" y="5321300"/>
          <p14:tracePt t="76052" x="8312150" y="5283200"/>
          <p14:tracePt t="76072" x="8318500" y="5270500"/>
          <p14:tracePt t="76091" x="8318500" y="5251450"/>
          <p14:tracePt t="76114" x="8267700" y="5207000"/>
          <p14:tracePt t="76131" x="8166100" y="5149850"/>
          <p14:tracePt t="76149" x="8032750" y="5124450"/>
          <p14:tracePt t="76169" x="7937500" y="5092700"/>
          <p14:tracePt t="76184" x="7804150" y="5073650"/>
          <p14:tracePt t="76205" x="7581900" y="5067300"/>
          <p14:tracePt t="76224" x="7480300" y="5054600"/>
          <p14:tracePt t="76240" x="7226300" y="5073650"/>
          <p14:tracePt t="76259" x="7086600" y="5067300"/>
          <p14:tracePt t="76275" x="6946900" y="5073650"/>
          <p14:tracePt t="76292" x="6826250" y="5099050"/>
          <p14:tracePt t="76312" x="6699250" y="5118100"/>
          <p14:tracePt t="76328" x="6667500" y="5130800"/>
          <p14:tracePt t="76351" x="6654800" y="5143500"/>
          <p14:tracePt t="76368" x="6648450" y="5143500"/>
          <p14:tracePt t="76383" x="6635750" y="5162550"/>
          <p14:tracePt t="76400" x="6635750" y="5168900"/>
          <p14:tracePt t="76419" x="6705600" y="5219700"/>
          <p14:tracePt t="76434" x="6858000" y="5283200"/>
          <p14:tracePt t="76450" x="7004050" y="5340350"/>
          <p14:tracePt t="76470" x="7258050" y="5403850"/>
          <p14:tracePt t="76492" x="7505700" y="5410200"/>
          <p14:tracePt t="76511" x="7613650" y="5403850"/>
          <p14:tracePt t="76524" x="7734300" y="5365750"/>
          <p14:tracePt t="76543" x="7905750" y="5295900"/>
          <p14:tracePt t="76557" x="7931150" y="5283200"/>
          <p14:tracePt t="76571" x="7988300" y="5207000"/>
          <p14:tracePt t="76589" x="8007350" y="5149850"/>
          <p14:tracePt t="76610" x="8013700" y="5067300"/>
          <p14:tracePt t="76630" x="7994650" y="5003800"/>
          <p14:tracePt t="76646" x="7912100" y="4972050"/>
          <p14:tracePt t="76665" x="7804150" y="4921250"/>
          <p14:tracePt t="76684" x="7677150" y="4908550"/>
          <p14:tracePt t="76711" x="7613650" y="4914900"/>
          <p14:tracePt t="76715" x="7594600" y="4921250"/>
          <p14:tracePt t="77272" x="7562850" y="4991100"/>
          <p14:tracePt t="77282" x="7556500" y="4997450"/>
          <p14:tracePt t="77292" x="7524750" y="5035550"/>
          <p14:tracePt t="77308" x="7454900" y="5099050"/>
          <p14:tracePt t="77322" x="7397750" y="5143500"/>
          <p14:tracePt t="77338" x="7327900" y="5175250"/>
          <p14:tracePt t="77353" x="7258050" y="5219700"/>
          <p14:tracePt t="77374" x="7143750" y="5276850"/>
          <p14:tracePt t="77390" x="7023100" y="5302250"/>
          <p14:tracePt t="77408" x="6902450" y="5302250"/>
          <p14:tracePt t="77429" x="6813550" y="5289550"/>
          <p14:tracePt t="77447" x="6699250" y="5251450"/>
          <p14:tracePt t="77466" x="6623050" y="5226050"/>
          <p14:tracePt t="77485" x="6515100" y="5156200"/>
          <p14:tracePt t="77505" x="6438900" y="5111750"/>
          <p14:tracePt t="77521" x="6407150" y="5086350"/>
          <p14:tracePt t="77546" x="6350000" y="5003800"/>
          <p14:tracePt t="77558" x="6330950" y="4972050"/>
          <p14:tracePt t="77576" x="6299200" y="4921250"/>
          <p14:tracePt t="77591" x="6280150" y="4883150"/>
          <p14:tracePt t="77598" x="6273800" y="4864100"/>
          <p14:tracePt t="77615" x="6254750" y="4838700"/>
          <p14:tracePt t="77632" x="6235700" y="4806950"/>
          <p14:tracePt t="77658" x="6216650" y="4787900"/>
          <p14:tracePt t="77678" x="6184900" y="4781550"/>
          <p14:tracePt t="77692" x="6140450" y="4762500"/>
          <p14:tracePt t="77710" x="6102350" y="4756150"/>
          <p14:tracePt t="77726" x="6064250" y="4756150"/>
          <p14:tracePt t="77743" x="5994400" y="4775200"/>
          <p14:tracePt t="77764" x="5861050" y="4813300"/>
          <p14:tracePt t="77781" x="5746750" y="4857750"/>
          <p14:tracePt t="77805" x="5613400" y="4895850"/>
          <p14:tracePt t="77823" x="5499100" y="4946650"/>
          <p14:tracePt t="77838" x="5422900" y="4972050"/>
          <p14:tracePt t="77848" x="5334000" y="5003800"/>
          <p14:tracePt t="77865" x="5251450" y="5022850"/>
          <p14:tracePt t="77882" x="5232400" y="5029200"/>
          <p14:tracePt t="77898" x="5213350" y="5035550"/>
          <p14:tracePt t="78327" x="5200650" y="5048250"/>
          <p14:tracePt t="78349" x="5181600" y="5073650"/>
          <p14:tracePt t="78364" x="5156200" y="5105400"/>
          <p14:tracePt t="78383" x="5124450" y="5156200"/>
          <p14:tracePt t="78398" x="5111750" y="5168900"/>
          <p14:tracePt t="78415" x="5080000" y="5213350"/>
          <p14:tracePt t="78437" x="5054600" y="5257800"/>
          <p14:tracePt t="78456" x="5048250" y="5270500"/>
          <p14:tracePt t="78472" x="5022850" y="5302250"/>
          <p14:tracePt t="78492" x="5010150" y="5308600"/>
          <p14:tracePt t="78499" x="5003800" y="5314950"/>
          <p14:tracePt t="78514" x="4972050" y="5340350"/>
          <p14:tracePt t="78531" x="4940300" y="5359400"/>
          <p14:tracePt t="78547" x="4908550" y="5359400"/>
          <p14:tracePt t="78565" x="4838700" y="5384800"/>
          <p14:tracePt t="78581" x="4775200" y="5397500"/>
          <p14:tracePt t="78597" x="4724400" y="5403850"/>
          <p14:tracePt t="78614" x="4667250" y="5422900"/>
          <p14:tracePt t="78632" x="4629150" y="5429250"/>
          <p14:tracePt t="78647" x="4610100" y="5435600"/>
          <p14:tracePt t="78667" x="4572000" y="5467350"/>
          <p14:tracePt t="78680" x="4514850" y="5524500"/>
          <p14:tracePt t="78700" x="4438650" y="5594350"/>
          <p14:tracePt t="78720" x="4368800" y="5676900"/>
          <p14:tracePt t="78737" x="4298950" y="5734050"/>
          <p14:tracePt t="78750" x="4241800" y="5797550"/>
          <p14:tracePt t="78768" x="4203700" y="5854700"/>
          <p14:tracePt t="78785" x="4171950" y="5886450"/>
          <p14:tracePt t="78798" x="4121150" y="5988050"/>
          <p14:tracePt t="78814" x="4108450" y="6038850"/>
          <p14:tracePt t="78831" x="4083050" y="6115050"/>
          <p14:tracePt t="78847" x="4076700" y="6153150"/>
          <p14:tracePt t="78864" x="4070350" y="6197600"/>
          <p14:tracePt t="78882" x="4070350" y="6235700"/>
          <p14:tracePt t="78914" x="4070350" y="6248400"/>
          <p14:tracePt t="78935" x="4070350" y="6254750"/>
          <p14:tracePt t="78973" x="4070350" y="6261100"/>
          <p14:tracePt t="78985" x="4070350" y="6267450"/>
          <p14:tracePt t="79003" x="4102100" y="6273800"/>
          <p14:tracePt t="79025" x="4152900" y="6292850"/>
          <p14:tracePt t="79042" x="4267200" y="6330950"/>
          <p14:tracePt t="79064" x="4298950" y="6343650"/>
          <p14:tracePt t="79082" x="4400550" y="6362700"/>
          <p14:tracePt t="79099" x="4457700" y="6381750"/>
          <p14:tracePt t="79113" x="4489450" y="6400800"/>
          <p14:tracePt t="79130" x="4533900" y="6400800"/>
          <p14:tracePt t="79143" x="4578350" y="6407150"/>
          <p14:tracePt t="79164" x="4660900" y="6426200"/>
          <p14:tracePt t="79180" x="4699000" y="6432550"/>
          <p14:tracePt t="79201" x="4730750" y="6432550"/>
          <p14:tracePt t="79222" x="4794250" y="6438900"/>
          <p14:tracePt t="79242" x="4832350" y="6438900"/>
          <p14:tracePt t="79266" x="4895850" y="6413500"/>
          <p14:tracePt t="79283" x="4965700" y="6381750"/>
          <p14:tracePt t="79303" x="5048250" y="6362700"/>
          <p14:tracePt t="79323" x="5111750" y="6343650"/>
          <p14:tracePt t="79343" x="5194300" y="6311900"/>
          <p14:tracePt t="79361" x="5289550" y="6286500"/>
          <p14:tracePt t="79370" x="5340350" y="6273800"/>
          <p14:tracePt t="79390" x="5556250" y="6242050"/>
          <p14:tracePt t="79409" x="5670550" y="6216650"/>
          <p14:tracePt t="79431" x="5899150" y="6203950"/>
          <p14:tracePt t="79448" x="6038850" y="6197600"/>
          <p14:tracePt t="79467" x="6146800" y="6184900"/>
          <p14:tracePt t="79488" x="6343650" y="6159500"/>
          <p14:tracePt t="79509" x="6534150" y="6134100"/>
          <p14:tracePt t="79531" x="6623050" y="6115050"/>
          <p14:tracePt t="79554" x="6718300" y="6102350"/>
          <p14:tracePt t="79575" x="6819900" y="6083300"/>
          <p14:tracePt t="79598" x="6921500" y="6057900"/>
          <p14:tracePt t="79617" x="6978650" y="6045200"/>
          <p14:tracePt t="79641" x="7035800" y="6045200"/>
          <p14:tracePt t="79661" x="7080250" y="6051550"/>
          <p14:tracePt t="79682" x="7137400" y="6057900"/>
          <p14:tracePt t="79700" x="7181850" y="6064250"/>
          <p14:tracePt t="79719" x="7200900" y="6070600"/>
          <p14:tracePt t="79738" x="7219950" y="6070600"/>
          <p14:tracePt t="80228" x="7181850" y="6070600"/>
          <p14:tracePt t="80245" x="7029450" y="6089650"/>
          <p14:tracePt t="80264" x="6705600" y="6070600"/>
          <p14:tracePt t="80282" x="6489700" y="6038850"/>
          <p14:tracePt t="80297" x="5975350" y="5969000"/>
          <p14:tracePt t="80313" x="5505450" y="5918200"/>
          <p14:tracePt t="80330" x="5105400" y="5835650"/>
          <p14:tracePt t="80348" x="4400550" y="5734050"/>
          <p14:tracePt t="80363" x="3835400" y="5651500"/>
          <p14:tracePt t="80384" x="3346450" y="5613400"/>
          <p14:tracePt t="80395" x="3009900" y="5549900"/>
          <p14:tracePt t="80412" x="2578100" y="5549900"/>
          <p14:tracePt t="80432" x="2470150" y="5530850"/>
          <p14:tracePt t="80445" x="2362200" y="5518150"/>
          <p14:tracePt t="80808" x="2444750" y="5486400"/>
          <p14:tracePt t="80821" x="2679700" y="5327650"/>
          <p14:tracePt t="80842" x="3073400" y="5041900"/>
          <p14:tracePt t="80857" x="3340100" y="4832350"/>
          <p14:tracePt t="80863" x="3498850" y="4699000"/>
          <p14:tracePt t="80878" x="3740150" y="4438650"/>
          <p14:tracePt t="80895" x="3822700" y="4292600"/>
          <p14:tracePt t="80911" x="3981450" y="4044950"/>
          <p14:tracePt t="80928" x="4032250" y="3930650"/>
          <p14:tracePt t="80944" x="4051300" y="3822700"/>
          <p14:tracePt t="80962" x="3956050" y="3613150"/>
          <p14:tracePt t="80979" x="3873500" y="3435350"/>
          <p14:tracePt t="80996" x="3803650" y="3308350"/>
          <p14:tracePt t="81014" x="3644900" y="3079750"/>
          <p14:tracePt t="81029" x="3505200" y="2952750"/>
          <p14:tracePt t="81045" x="3352800" y="2819400"/>
          <p14:tracePt t="81064" x="3105150" y="2635250"/>
          <p14:tracePt t="81084" x="2895600" y="2514600"/>
          <p14:tracePt t="81095" x="2743200" y="2387600"/>
          <p14:tracePt t="81113" x="2628900" y="2298700"/>
          <p14:tracePt t="81132" x="2425700" y="2171700"/>
          <p14:tracePt t="81137" x="2368550" y="2146300"/>
          <p14:tracePt t="81144" x="2305050" y="2146300"/>
          <p14:tracePt t="81161" x="2159000" y="2108200"/>
          <p14:tracePt t="81180" x="1377950" y="2438400"/>
          <p14:tracePt t="81194" x="819150" y="2787650"/>
          <p14:tracePt t="81216" x="387350" y="3086100"/>
          <p14:tracePt t="81349" x="146050" y="5340350"/>
          <p14:tracePt t="81352" x="311150" y="5422900"/>
          <p14:tracePt t="81363" x="501650" y="5537200"/>
          <p14:tracePt t="81378" x="863600" y="5600700"/>
          <p14:tracePt t="81395" x="1428750" y="5549900"/>
          <p14:tracePt t="81414" x="1860550" y="5378450"/>
          <p14:tracePt t="81427" x="2419350" y="5022850"/>
          <p14:tracePt t="81446" x="2952750" y="4438650"/>
          <p14:tracePt t="81461" x="3276600" y="4019550"/>
          <p14:tracePt t="81478" x="3460750" y="3644900"/>
          <p14:tracePt t="81496" x="3562350" y="3187700"/>
          <p14:tracePt t="81515" x="3575050" y="2781300"/>
          <p14:tracePt t="81531" x="3505200" y="2603500"/>
          <p14:tracePt t="81544" x="3371850" y="2355850"/>
          <p14:tracePt t="81566" x="3060700" y="2108200"/>
          <p14:tracePt t="81586" x="2578100" y="1911350"/>
          <p14:tracePt t="81609" x="1968500" y="1981200"/>
          <p14:tracePt t="81628" x="1333500" y="2247900"/>
          <p14:tracePt t="81635" x="1168400" y="2349500"/>
          <p14:tracePt t="81648" x="990600" y="2444750"/>
          <p14:tracePt t="81662" x="869950" y="2527300"/>
          <p14:tracePt t="81677" x="844550" y="2546350"/>
          <p14:tracePt t="81693" x="819150" y="2584450"/>
          <p14:tracePt t="81711" x="819150" y="2679700"/>
          <p14:tracePt t="81727" x="933450" y="2806700"/>
          <p14:tracePt t="81743" x="1085850" y="2946400"/>
          <p14:tracePt t="81761" x="1244600" y="3111500"/>
          <p14:tracePt t="81781" x="1530350" y="3359150"/>
          <p14:tracePt t="81803" x="1866900" y="3651250"/>
          <p14:tracePt t="81822" x="2025650" y="3740150"/>
          <p14:tracePt t="81840" x="2241550" y="3841750"/>
          <p14:tracePt t="81855" x="2362200" y="3873500"/>
          <p14:tracePt t="81860" x="2413000" y="3873500"/>
          <p14:tracePt t="81877" x="2457450" y="3854450"/>
          <p14:tracePt t="81893" x="2546350" y="3759200"/>
          <p14:tracePt t="81912" x="2616200" y="3562350"/>
          <p14:tracePt t="81926" x="2654300" y="3340100"/>
          <p14:tracePt t="81944" x="2628900" y="2921000"/>
          <p14:tracePt t="81961" x="2533650" y="2667000"/>
          <p14:tracePt t="81977" x="2368550" y="2444750"/>
          <p14:tracePt t="81996" x="1955800" y="2273300"/>
          <p14:tracePt t="82014" x="1663700" y="2279650"/>
          <p14:tracePt t="82029" x="1371600" y="2387600"/>
          <p14:tracePt t="82052" x="1054100" y="2647950"/>
          <p14:tracePt t="82071" x="800100" y="3181350"/>
          <p14:tracePt t="82093" x="749300" y="3606800"/>
          <p14:tracePt t="82113" x="819150" y="4229100"/>
          <p14:tracePt t="82130" x="971550" y="4610100"/>
          <p14:tracePt t="82152" x="1231900" y="5060950"/>
          <p14:tracePt t="82166" x="1352550" y="5194300"/>
          <p14:tracePt t="82182" x="1663700" y="5334000"/>
          <p14:tracePt t="82193" x="1803400" y="5353050"/>
          <p14:tracePt t="82211" x="2063750" y="5276850"/>
          <p14:tracePt t="82227" x="2368550" y="5080000"/>
          <p14:tracePt t="82244" x="2578100" y="4768850"/>
          <p14:tracePt t="82262" x="2978150" y="4070350"/>
          <p14:tracePt t="82279" x="3079750" y="3740150"/>
          <p14:tracePt t="82294" x="3124200" y="3378200"/>
          <p14:tracePt t="82310" x="3111500" y="3111500"/>
          <p14:tracePt t="82327" x="2959100" y="2724150"/>
          <p14:tracePt t="82343" x="2736850" y="2552700"/>
          <p14:tracePt t="82360" x="2546350" y="2463800"/>
          <p14:tracePt t="82382" x="2044700" y="2495550"/>
          <p14:tracePt t="82403" x="1562100" y="2686050"/>
          <p14:tracePt t="82422" x="1212850" y="3079750"/>
          <p14:tracePt t="82440" x="1035050" y="3359150"/>
          <p14:tracePt t="82452" x="914400" y="3632200"/>
          <p14:tracePt t="82465" x="838200" y="3994150"/>
          <p14:tracePt t="82476" x="838200" y="4102100"/>
          <p14:tracePt t="82493" x="863600" y="4540250"/>
          <p14:tracePt t="82510" x="952500" y="4794250"/>
          <p14:tracePt t="82526" x="1111250" y="5022850"/>
          <p14:tracePt t="82542" x="1365250" y="5168900"/>
          <p14:tracePt t="82559" x="1714500" y="5232400"/>
          <p14:tracePt t="82576" x="1905000" y="5245100"/>
          <p14:tracePt t="82594" x="2305050" y="5118100"/>
          <p14:tracePt t="82609" x="2451100" y="4997450"/>
          <p14:tracePt t="82627" x="2641600" y="4699000"/>
          <p14:tracePt t="82649" x="2724150" y="4241800"/>
          <p14:tracePt t="82669" x="2698750" y="3917950"/>
          <p14:tracePt t="82685" x="2406650" y="3263900"/>
          <p14:tracePt t="82700" x="2254250" y="3060700"/>
          <p14:tracePt t="82721" x="1765300" y="2755900"/>
          <p14:tracePt t="82735" x="1473200" y="2743200"/>
          <p14:tracePt t="82751" x="1155700" y="2863850"/>
          <p14:tracePt t="82771" x="831850" y="3048000"/>
          <p14:tracePt t="82791" x="666750" y="3225800"/>
          <p14:tracePt t="82808" x="476250" y="3702050"/>
          <p14:tracePt t="82819" x="444500" y="3962400"/>
          <p14:tracePt t="82834" x="438150" y="4324350"/>
          <p14:tracePt t="82851" x="488950" y="4559300"/>
          <p14:tracePt t="82860" x="539750" y="4749800"/>
          <p14:tracePt t="82877" x="692150" y="5029200"/>
          <p14:tracePt t="82893" x="838200" y="5200650"/>
          <p14:tracePt t="82910" x="971550" y="5378450"/>
          <p14:tracePt t="82928" x="1085850" y="5480050"/>
          <p14:tracePt t="82943" x="1181100" y="5518150"/>
          <p14:tracePt t="82959" x="1244600" y="5524500"/>
          <p14:tracePt t="82981" x="1339850" y="5530850"/>
          <p14:tracePt t="82999" x="1403350" y="5518150"/>
          <p14:tracePt t="83020" x="1524000" y="5448300"/>
          <p14:tracePt t="83038" x="1727200" y="5321300"/>
          <p14:tracePt t="83054" x="1835150" y="5238750"/>
          <p14:tracePt t="83069" x="1930400" y="5168900"/>
          <p14:tracePt t="83089" x="2133600" y="5073650"/>
          <p14:tracePt t="83101" x="2241550" y="5041900"/>
          <p14:tracePt t="83118" x="2305050" y="5016500"/>
          <p14:tracePt t="83137" x="2387600" y="4972050"/>
          <p14:tracePt t="83156" x="2520950" y="4870450"/>
          <p14:tracePt t="83173" x="2603500" y="4787900"/>
          <p14:tracePt t="83190" x="2692400" y="4635500"/>
          <p14:tracePt t="83208" x="2711450" y="4521200"/>
          <p14:tracePt t="83230" x="2660650" y="4248150"/>
          <p14:tracePt t="83247" x="2559050" y="4013200"/>
          <p14:tracePt t="83264" x="2476500" y="3829050"/>
          <p14:tracePt t="83284" x="2393950" y="3600450"/>
          <p14:tracePt t="83293" x="2387600" y="3581400"/>
          <p14:tracePt t="83310" x="2362200" y="3454400"/>
          <p14:tracePt t="83326" x="2343150" y="3270250"/>
          <p14:tracePt t="83342" x="2324100" y="3187700"/>
          <p14:tracePt t="83364" x="2324100" y="3111500"/>
          <p14:tracePt t="83381" x="2311400" y="3060700"/>
          <p14:tracePt t="83401" x="2286000" y="2997200"/>
          <p14:tracePt t="83426" x="2241550" y="2940050"/>
          <p14:tracePt t="83435" x="2178050" y="2882900"/>
          <p14:tracePt t="83450" x="2133600" y="2825750"/>
          <p14:tracePt t="83458" x="2101850" y="2806700"/>
          <p14:tracePt t="83475" x="2063750" y="2755900"/>
          <p14:tracePt t="83492" x="2044700" y="2724150"/>
          <p14:tracePt t="83510" x="2044700" y="2705100"/>
          <p14:tracePt t="83529" x="2038350" y="2705100"/>
          <p14:tracePt t="83543" x="2038350" y="2698750"/>
          <p14:tracePt t="83559" x="2051050" y="2679700"/>
          <p14:tracePt t="83577" x="2273300" y="2660650"/>
          <p14:tracePt t="83595" x="2362200" y="2667000"/>
          <p14:tracePt t="83608" x="2438400" y="2686050"/>
          <p14:tracePt t="83625" x="2514600" y="2692400"/>
          <p14:tracePt t="83630" x="2533650" y="2692400"/>
          <p14:tracePt t="83642" x="2565400" y="2705100"/>
          <p14:tracePt t="83675" x="2571750" y="2705100"/>
          <p14:tracePt t="83716" x="2482850" y="2641600"/>
          <p14:tracePt t="83722" x="2438400" y="2635250"/>
          <p14:tracePt t="83728" x="2393950" y="2609850"/>
          <p14:tracePt t="83743" x="2222500" y="2514600"/>
          <p14:tracePt t="83758" x="2063750" y="2413000"/>
          <p14:tracePt t="83775" x="1943100" y="2254250"/>
          <p14:tracePt t="83795" x="1841500" y="1981200"/>
          <p14:tracePt t="83808" x="1828800" y="1720850"/>
          <p14:tracePt t="83824" x="1835150" y="1593850"/>
          <p14:tracePt t="83841" x="1879600" y="1371600"/>
          <p14:tracePt t="83858" x="1974850" y="1206500"/>
          <p14:tracePt t="83891" x="2260600" y="1079500"/>
          <p14:tracePt t="84273" x="2343150" y="1162050"/>
          <p14:tracePt t="84289" x="2393950" y="1238250"/>
          <p14:tracePt t="84304" x="2438400" y="1301750"/>
          <p14:tracePt t="84324" x="2501900" y="1416050"/>
          <p14:tracePt t="84350" x="2565400" y="1485900"/>
          <p14:tracePt t="84374" x="2597150" y="1530350"/>
          <p14:tracePt t="84394" x="2628900" y="1543050"/>
          <p14:tracePt t="84408" x="2635250" y="1549400"/>
          <p14:tracePt t="84432" x="2647950" y="1555750"/>
          <p14:tracePt t="84451" x="2673350" y="1581150"/>
          <p14:tracePt t="84472" x="2679700" y="1587500"/>
          <p14:tracePt t="84487" x="2686050" y="1593850"/>
          <p14:tracePt t="84525" x="2711450" y="1606550"/>
          <p14:tracePt t="84546" x="2743200" y="1631950"/>
          <p14:tracePt t="84565" x="2762250" y="1638300"/>
          <p14:tracePt t="84585" x="2781300" y="1644650"/>
          <p14:tracePt t="84600" x="2787650" y="1644650"/>
          <p14:tracePt t="84636" x="2800350" y="1644650"/>
          <p14:tracePt t="84662" x="2844800" y="1543050"/>
          <p14:tracePt t="84686" x="2851150" y="1435100"/>
          <p14:tracePt t="84710" x="2806700" y="1314450"/>
          <p14:tracePt t="84756" x="2578100" y="1143000"/>
          <p14:tracePt t="84780" x="2254250" y="1104900"/>
          <p14:tracePt t="84803" x="1955800" y="1111250"/>
          <p14:tracePt t="84816" x="1790700" y="1123950"/>
          <p14:tracePt t="84835" x="1638300" y="1123950"/>
          <p14:tracePt t="84852" x="1403350" y="1162050"/>
          <p14:tracePt t="84866" x="1314450" y="1174750"/>
          <p14:tracePt t="84880" x="1231900" y="1225550"/>
          <p14:tracePt t="84896" x="1155700" y="1295400"/>
          <p14:tracePt t="84910" x="1092200" y="1365250"/>
          <p14:tracePt t="84925" x="1041400" y="1428750"/>
          <p14:tracePt t="84942" x="1003300" y="1511300"/>
          <p14:tracePt t="84957" x="990600" y="1530350"/>
          <p14:tracePt t="84974" x="984250" y="1555750"/>
          <p14:tracePt t="84993" x="984250" y="1574800"/>
          <p14:tracePt t="85008" x="984250" y="1587500"/>
          <p14:tracePt t="85033" x="984250" y="1606550"/>
          <p14:tracePt t="85055" x="1022350" y="1670050"/>
          <p14:tracePt t="85075" x="1111250" y="1739900"/>
          <p14:tracePt t="85097" x="1212850" y="1828800"/>
          <p14:tracePt t="85116" x="1282700" y="1866900"/>
          <p14:tracePt t="85134" x="1485900" y="1943100"/>
          <p14:tracePt t="85148" x="1593850" y="1955800"/>
          <p14:tracePt t="85170" x="1727200" y="2000250"/>
          <p14:tracePt t="85186" x="1822450" y="2025650"/>
          <p14:tracePt t="85209" x="1987550" y="2063750"/>
          <p14:tracePt t="85232" x="2133600" y="2095500"/>
          <p14:tracePt t="85253" x="2235200" y="2108200"/>
          <p14:tracePt t="85276" x="2413000" y="2216150"/>
          <p14:tracePt t="85293" x="2546350" y="2292350"/>
          <p14:tracePt t="85307" x="2622550" y="2374900"/>
          <p14:tracePt t="85329" x="2743200" y="2546350"/>
          <p14:tracePt t="85349" x="2813050" y="2686050"/>
          <p14:tracePt t="85366" x="2844800" y="2787650"/>
          <p14:tracePt t="85379" x="2844800" y="2851150"/>
          <p14:tracePt t="85393" x="2844800" y="2921000"/>
          <p14:tracePt t="85411" x="2813050" y="3035300"/>
          <p14:tracePt t="85429" x="2755900" y="3149600"/>
          <p14:tracePt t="85448" x="2717800" y="3206750"/>
          <p14:tracePt t="85466" x="2667000" y="3244850"/>
          <p14:tracePt t="85730" x="2635250" y="3429000"/>
          <p14:tracePt t="85749" x="2552700" y="3968750"/>
          <p14:tracePt t="85765" x="2508250" y="4292600"/>
          <p14:tracePt t="85772" x="2489200" y="4673600"/>
          <p14:tracePt t="85789" x="2470150" y="4908550"/>
          <p14:tracePt t="85806" x="2451100" y="5118100"/>
          <p14:tracePt t="85822" x="2451100" y="5340350"/>
          <p14:tracePt t="85843" x="2470150" y="5441950"/>
          <p14:tracePt t="85870" x="2495550" y="5626100"/>
          <p14:tracePt t="85883" x="2533650" y="5683250"/>
          <p14:tracePt t="85902" x="2590800" y="5734050"/>
          <p14:tracePt t="85922" x="2686050" y="5784850"/>
          <p14:tracePt t="85940" x="2781300" y="5842000"/>
          <p14:tracePt t="85962" x="3003550" y="5905500"/>
          <p14:tracePt t="85983" x="3187700" y="5956300"/>
          <p14:tracePt t="86004" x="3390900" y="5956300"/>
          <p14:tracePt t="86021" x="3575050" y="5962650"/>
          <p14:tracePt t="86042" x="3651250" y="5962650"/>
          <p14:tracePt t="86060" x="3733800" y="5943600"/>
          <p14:tracePt t="86071" x="3759200" y="5937250"/>
          <p14:tracePt t="86087" x="3803650" y="5924550"/>
          <p14:tracePt t="86100" x="3835400" y="5918200"/>
          <p14:tracePt t="86110" x="3841750" y="5911850"/>
          <p14:tracePt t="86124" x="3854450" y="5911850"/>
          <p14:tracePt t="86135" x="3873500" y="5911850"/>
          <p14:tracePt t="86163" x="3905250" y="5924550"/>
          <p14:tracePt t="86173" x="3911600" y="5930900"/>
          <p14:tracePt t="86191" x="3949700" y="5949950"/>
          <p14:tracePt t="86208" x="3987800" y="5975350"/>
          <p14:tracePt t="86223" x="4019550" y="6000750"/>
          <p14:tracePt t="86239" x="4057650" y="6007100"/>
          <p14:tracePt t="86258" x="4102100" y="6032500"/>
          <p14:tracePt t="86273" x="4184650" y="6045200"/>
          <p14:tracePt t="86290" x="4235450" y="6051550"/>
          <p14:tracePt t="86308" x="4343400" y="6096000"/>
          <p14:tracePt t="86322" x="4400550" y="6121400"/>
          <p14:tracePt t="86341" x="4464050" y="6140450"/>
          <p14:tracePt t="86362" x="4514850" y="6191250"/>
          <p14:tracePt t="86383" x="4514850" y="6203950"/>
          <p14:tracePt t="86882" x="4578350" y="6203950"/>
          <p14:tracePt t="86899" x="4610100" y="6203950"/>
          <p14:tracePt t="86918" x="4724400" y="6235700"/>
          <p14:tracePt t="86936" x="4965700" y="6324600"/>
          <p14:tracePt t="86946" x="5010150" y="6337300"/>
          <p14:tracePt t="86954" x="5080000" y="6375400"/>
          <p14:tracePt t="86972" x="5251450" y="6464300"/>
          <p14:tracePt t="86988" x="5384800" y="6515100"/>
          <p14:tracePt t="87005" x="5441950" y="6540500"/>
          <p14:tracePt t="87023" x="5505450" y="6546850"/>
          <p14:tracePt t="87039" x="5518150" y="6553200"/>
          <p14:tracePt t="87054" x="5524500" y="6553200"/>
          <p14:tracePt t="87088" x="5530850" y="6553200"/>
          <p14:tracePt t="87163" x="5537200" y="6553200"/>
          <p14:tracePt t="87192" x="5543550" y="6553200"/>
          <p14:tracePt t="87207" x="5549900" y="6553200"/>
          <p14:tracePt t="87225" x="5581650" y="6527800"/>
          <p14:tracePt t="87243" x="5619750" y="6515100"/>
          <p14:tracePt t="87256" x="5683250" y="6508750"/>
          <p14:tracePt t="87270" x="5740400" y="6502400"/>
          <p14:tracePt t="87288" x="5822950" y="6508750"/>
          <p14:tracePt t="87305" x="5886450" y="6508750"/>
          <p14:tracePt t="87322" x="5949950" y="6515100"/>
          <p14:tracePt t="87345" x="6026150" y="6553200"/>
          <p14:tracePt t="87367" x="6165850" y="6584950"/>
          <p14:tracePt t="87379" x="6223000" y="6597650"/>
          <p14:tracePt t="87391" x="6235700" y="6597650"/>
          <p14:tracePt t="87406" x="6292850" y="6604000"/>
          <p14:tracePt t="87423" x="6318250" y="6616700"/>
          <p14:tracePt t="87437" x="6350000" y="6616700"/>
          <p14:tracePt t="87455" x="6400800" y="6629400"/>
          <p14:tracePt t="87471" x="6426200" y="6635750"/>
          <p14:tracePt t="87488" x="6464300" y="6648450"/>
          <p14:tracePt t="87504" x="6477000" y="665480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accent2"/>
                </a:solidFill>
              </a:rPr>
              <a:t>Role </a:t>
            </a:r>
            <a:r>
              <a:rPr lang="cs-CZ" altLang="cs-CZ" sz="3200" dirty="0" err="1" smtClean="0">
                <a:solidFill>
                  <a:schemeClr val="accent2"/>
                </a:solidFill>
              </a:rPr>
              <a:t>of</a:t>
            </a:r>
            <a:r>
              <a:rPr lang="cs-CZ" altLang="cs-CZ" sz="3200" dirty="0" smtClean="0">
                <a:solidFill>
                  <a:schemeClr val="accent2"/>
                </a:solidFill>
              </a:rPr>
              <a:t> SRY gene</a:t>
            </a:r>
            <a:endParaRPr lang="cs-CZ" altLang="cs-CZ" sz="3200" dirty="0">
              <a:solidFill>
                <a:schemeClr val="accent2"/>
              </a:solidFill>
            </a:endParaRPr>
          </a:p>
        </p:txBody>
      </p:sp>
      <p:graphicFrame>
        <p:nvGraphicFramePr>
          <p:cNvPr id="22531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5403850" y="0"/>
          <a:ext cx="52641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PHOTO-PAINT" r:id="rId3" imgW="4416502" imgH="5752477" progId="CorelPHOTOPAINT.Image.13">
                  <p:embed/>
                </p:oleObj>
              </mc:Choice>
              <mc:Fallback>
                <p:oleObj name="PHOTO-PAINT" r:id="rId3" imgW="4416502" imgH="5752477" progId="CorelPHOTOPAINT.Image.13">
                  <p:embed/>
                  <p:pic>
                    <p:nvPicPr>
                      <p:cNvPr id="2253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3850" y="0"/>
                        <a:ext cx="52641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8439023" y="6583363"/>
            <a:ext cx="2689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/>
              <a:t>Larsen Human embryology 2001</a:t>
            </a:r>
          </a:p>
        </p:txBody>
      </p:sp>
    </p:spTree>
    <p:extLst>
      <p:ext uri="{BB962C8B-B14F-4D97-AF65-F5344CB8AC3E}">
        <p14:creationId xmlns:p14="http://schemas.microsoft.com/office/powerpoint/2010/main" val="13212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49"/>
    </mc:Choice>
    <mc:Fallback xmlns="">
      <p:transition spd="slow" advTm="13464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7323" x="6502400" y="6584950"/>
          <p14:tracePt t="7339" x="6521450" y="6553200"/>
          <p14:tracePt t="7354" x="6559550" y="6515100"/>
          <p14:tracePt t="7366" x="6597650" y="6464300"/>
          <p14:tracePt t="7380" x="6635750" y="6426200"/>
          <p14:tracePt t="7397" x="6673850" y="6369050"/>
          <p14:tracePt t="7415" x="6699250" y="6286500"/>
          <p14:tracePt t="7447" x="6724650" y="6038850"/>
          <p14:tracePt t="7480" x="6756400" y="5562600"/>
          <p14:tracePt t="7497" x="6775450" y="5365750"/>
          <p14:tracePt t="7513" x="6794500" y="5086350"/>
          <p14:tracePt t="7530" x="6832600" y="4781550"/>
          <p14:tracePt t="7547" x="6883400" y="4419600"/>
          <p14:tracePt t="7555" x="6921500" y="4254500"/>
          <p14:tracePt t="7564" x="6965950" y="4165600"/>
          <p14:tracePt t="7581" x="7035800" y="3841750"/>
          <p14:tracePt t="8003" x="7023100" y="3841750"/>
          <p14:tracePt t="8018" x="6864350" y="3797300"/>
          <p14:tracePt t="8033" x="6699250" y="3638550"/>
          <p14:tracePt t="8040" x="6635750" y="3587750"/>
          <p14:tracePt t="8055" x="6451600" y="3308350"/>
          <p14:tracePt t="8068" x="6286500" y="3041650"/>
          <p14:tracePt t="8084" x="6102350" y="2794000"/>
          <p14:tracePt t="8096" x="5930900" y="2501900"/>
          <p14:tracePt t="8116" x="5822950" y="2260600"/>
          <p14:tracePt t="8134" x="5676900" y="1949450"/>
          <p14:tracePt t="8147" x="5613400" y="1841500"/>
          <p14:tracePt t="8530" x="5505450" y="1758950"/>
          <p14:tracePt t="8546" x="5346700" y="1619250"/>
          <p14:tracePt t="8553" x="5213350" y="1536700"/>
          <p14:tracePt t="8565" x="5041900" y="1416050"/>
          <p14:tracePt t="8579" x="4851400" y="1270000"/>
          <p14:tracePt t="8591" x="4762500" y="1193800"/>
          <p14:tracePt t="8599" x="4476750" y="1003300"/>
          <p14:tracePt t="8614" x="4356100" y="927100"/>
          <p14:tracePt t="8629" x="4229100" y="850900"/>
          <p14:tracePt t="8646" x="4108450" y="812800"/>
          <p14:tracePt t="8662" x="4000500" y="774700"/>
          <p14:tracePt t="8679" x="3968750" y="762000"/>
          <p14:tracePt t="9110" x="4064000" y="768350"/>
          <p14:tracePt t="9121" x="4210050" y="793750"/>
          <p14:tracePt t="9129" x="4254500" y="793750"/>
          <p14:tracePt t="9146" x="4362450" y="812800"/>
          <p14:tracePt t="9166" x="4521200" y="844550"/>
          <p14:tracePt t="9184" x="4635500" y="844550"/>
          <p14:tracePt t="9199" x="4756150" y="857250"/>
          <p14:tracePt t="9213" x="4838700" y="869950"/>
          <p14:tracePt t="9230" x="4908550" y="869950"/>
          <p14:tracePt t="9245" x="4965700" y="895350"/>
          <p14:tracePt t="9263" x="5060950" y="914400"/>
          <p14:tracePt t="9278" x="5168900" y="933450"/>
          <p14:tracePt t="9295" x="5219700" y="952500"/>
          <p14:tracePt t="9311" x="5264150" y="977900"/>
          <p14:tracePt t="9329" x="5340350" y="996950"/>
          <p14:tracePt t="9345" x="5435600" y="1003300"/>
          <p14:tracePt t="9362" x="5505450" y="1003300"/>
          <p14:tracePt t="9380" x="5568950" y="1022350"/>
          <p14:tracePt t="9395" x="5600700" y="1028700"/>
          <p14:tracePt t="9412" x="5632450" y="1028700"/>
          <p14:tracePt t="10278" x="5626100" y="1016000"/>
          <p14:tracePt t="10292" x="5626100" y="1003300"/>
          <p14:tracePt t="10306" x="5619750" y="971550"/>
          <p14:tracePt t="10310" x="5613400" y="939800"/>
          <p14:tracePt t="10327" x="5600700" y="889000"/>
          <p14:tracePt t="10344" x="5581650" y="838200"/>
          <p14:tracePt t="10377" x="5543550" y="704850"/>
          <p14:tracePt t="10413" x="5499100" y="520700"/>
          <p14:tracePt t="10427" x="5492750" y="457200"/>
          <p14:tracePt t="10445" x="5486400" y="412750"/>
          <p14:tracePt t="10464" x="5486400" y="368300"/>
          <p14:tracePt t="10479" x="5492750" y="298450"/>
          <p14:tracePt t="10494" x="5505450" y="273050"/>
          <p14:tracePt t="10511" x="5549900" y="209550"/>
          <p14:tracePt t="10531" x="5638800" y="120650"/>
          <p14:tracePt t="10546" x="5734050" y="57150"/>
          <p14:tracePt t="10549" x="5791200" y="38100"/>
          <p14:tracePt t="10560" x="5880100" y="6350"/>
          <p14:tracePt t="10579" x="6172200" y="0"/>
          <p14:tracePt t="10594" x="6305550" y="6350"/>
          <p14:tracePt t="10610" x="6483350" y="50800"/>
          <p14:tracePt t="10629" x="6711950" y="76200"/>
          <p14:tracePt t="10644" x="6813550" y="107950"/>
          <p14:tracePt t="10661" x="6934200" y="82550"/>
          <p14:tracePt t="10680" x="7023100" y="57150"/>
          <p14:tracePt t="10694" x="7092950" y="31750"/>
          <p14:tracePt t="11066" x="7150100" y="31750"/>
          <p14:tracePt t="11079" x="7283450" y="50800"/>
          <p14:tracePt t="11098" x="7378700" y="63500"/>
          <p14:tracePt t="11114" x="7562850" y="88900"/>
          <p14:tracePt t="11128" x="7708900" y="133350"/>
          <p14:tracePt t="11143" x="7816850" y="146050"/>
          <p14:tracePt t="11160" x="7905750" y="184150"/>
          <p14:tracePt t="11180" x="8064500" y="228600"/>
          <p14:tracePt t="11196" x="8153400" y="247650"/>
          <p14:tracePt t="11212" x="8210550" y="273050"/>
          <p14:tracePt t="11230" x="8293100" y="292100"/>
          <p14:tracePt t="11244" x="8362950" y="311150"/>
          <p14:tracePt t="11261" x="8426450" y="342900"/>
          <p14:tracePt t="11277" x="8483600" y="349250"/>
          <p14:tracePt t="11294" x="8547100" y="361950"/>
          <p14:tracePt t="11312" x="8585200" y="368300"/>
          <p14:tracePt t="11327" x="8604250" y="374650"/>
          <p14:tracePt t="11345" x="8636000" y="387350"/>
          <p14:tracePt t="11360" x="8642350" y="387350"/>
          <p14:tracePt t="11377" x="8655050" y="400050"/>
          <p14:tracePt t="11396" x="8674100" y="425450"/>
          <p14:tracePt t="11412" x="8686800" y="450850"/>
          <p14:tracePt t="11427" x="8686800" y="488950"/>
          <p14:tracePt t="11443" x="8680450" y="508000"/>
          <p14:tracePt t="11460" x="8674100" y="539750"/>
          <p14:tracePt t="11476" x="8642350" y="571500"/>
          <p14:tracePt t="11493" x="8597900" y="603250"/>
          <p14:tracePt t="11515" x="8458200" y="660400"/>
          <p14:tracePt t="11535" x="8318500" y="692150"/>
          <p14:tracePt t="11543" x="8274050" y="685800"/>
          <p14:tracePt t="11563" x="8204200" y="685800"/>
          <p14:tracePt t="11579" x="8147050" y="685800"/>
          <p14:tracePt t="11592" x="8115300" y="685800"/>
          <p14:tracePt t="11609" x="8102600" y="685800"/>
          <p14:tracePt t="11629" x="8089900" y="660400"/>
          <p14:tracePt t="11643" x="8089900" y="622300"/>
          <p14:tracePt t="11660" x="8108950" y="596900"/>
          <p14:tracePt t="11681" x="8191500" y="514350"/>
          <p14:tracePt t="11696" x="8223250" y="482600"/>
          <p14:tracePt t="11714" x="8286750" y="431800"/>
          <p14:tracePt t="11728" x="8331200" y="406400"/>
          <p14:tracePt t="11743" x="8401050" y="381000"/>
          <p14:tracePt t="11760" x="8464550" y="374650"/>
          <p14:tracePt t="11778" x="8509000" y="374650"/>
          <p14:tracePt t="11793" x="8547100" y="374650"/>
          <p14:tracePt t="11815" x="8559800" y="381000"/>
          <p14:tracePt t="11831" x="8585200" y="400050"/>
          <p14:tracePt t="11843" x="8597900" y="406400"/>
          <p14:tracePt t="11862" x="8597900" y="412750"/>
          <p14:tracePt t="11876" x="8616950" y="444500"/>
          <p14:tracePt t="11893" x="8623300" y="469900"/>
          <p14:tracePt t="11909" x="8623300" y="476250"/>
          <p14:tracePt t="15364" x="8629650" y="469900"/>
          <p14:tracePt t="15379" x="8629650" y="438150"/>
          <p14:tracePt t="15398" x="8629650" y="425450"/>
          <p14:tracePt t="15405" x="8629650" y="412750"/>
          <p14:tracePt t="15422" x="8623300" y="387350"/>
          <p14:tracePt t="15440" x="8604250" y="361950"/>
          <p14:tracePt t="15472" x="8559800" y="330200"/>
          <p14:tracePt t="15505" x="8515350" y="279400"/>
          <p14:tracePt t="15524" x="8470900" y="247650"/>
          <p14:tracePt t="15539" x="8426450" y="234950"/>
          <p14:tracePt t="15543" x="8394700" y="215900"/>
          <p14:tracePt t="15559" x="8324850" y="203200"/>
          <p14:tracePt t="15572" x="8261350" y="184150"/>
          <p14:tracePt t="15588" x="8185150" y="152400"/>
          <p14:tracePt t="15609" x="8128000" y="133350"/>
          <p14:tracePt t="15621" x="8083550" y="133350"/>
          <p14:tracePt t="15640" x="8039100" y="133350"/>
          <p14:tracePt t="15655" x="8001000" y="133350"/>
          <p14:tracePt t="15671" x="7937500" y="146050"/>
          <p14:tracePt t="15691" x="7893050" y="158750"/>
          <p14:tracePt t="15705" x="7854950" y="165100"/>
          <p14:tracePt t="15725" x="7829550" y="171450"/>
          <p14:tracePt t="15739" x="7804150" y="184150"/>
          <p14:tracePt t="15755" x="7791450" y="184150"/>
          <p14:tracePt t="15771" x="7772400" y="203200"/>
          <p14:tracePt t="15788" x="7747000" y="222250"/>
          <p14:tracePt t="15805" x="7727950" y="247650"/>
          <p14:tracePt t="15823" x="7689850" y="298450"/>
          <p14:tracePt t="15838" x="7658100" y="336550"/>
          <p14:tracePt t="15855" x="7639050" y="361950"/>
          <p14:tracePt t="15873" x="7620000" y="393700"/>
          <p14:tracePt t="15892" x="7600950" y="412750"/>
          <p14:tracePt t="15922" x="7594600" y="425450"/>
          <p14:tracePt t="15939" x="7588250" y="431800"/>
          <p14:tracePt t="15955" x="7588250" y="438150"/>
          <p14:tracePt t="15972" x="7588250" y="450850"/>
          <p14:tracePt t="15990" x="7664450" y="495300"/>
          <p14:tracePt t="16009" x="7715250" y="527050"/>
          <p14:tracePt t="16021" x="7766050" y="533400"/>
          <p14:tracePt t="16040" x="7912100" y="596900"/>
          <p14:tracePt t="16058" x="7981950" y="622300"/>
          <p14:tracePt t="16071" x="8102600" y="641350"/>
          <p14:tracePt t="16091" x="8204200" y="679450"/>
          <p14:tracePt t="16105" x="8235950" y="692150"/>
          <p14:tracePt t="16121" x="8280400" y="698500"/>
          <p14:tracePt t="16138" x="8318500" y="704850"/>
          <p14:tracePt t="16156" x="8388350" y="704850"/>
          <p14:tracePt t="16171" x="8426450" y="711200"/>
          <p14:tracePt t="16188" x="8464550" y="730250"/>
          <p14:tracePt t="16206" x="8496300" y="749300"/>
          <p14:tracePt t="16221" x="8509000" y="755650"/>
          <p14:tracePt t="16238" x="8521700" y="774700"/>
          <p14:tracePt t="16255" x="8534400" y="787400"/>
          <p14:tracePt t="16271" x="8547100" y="800100"/>
          <p14:tracePt t="16287" x="8547100" y="806450"/>
          <p14:tracePt t="16304" x="8547100" y="812800"/>
          <p14:tracePt t="16321" x="8559800" y="838200"/>
          <p14:tracePt t="16338" x="8559800" y="844550"/>
          <p14:tracePt t="16371" x="8566150" y="850900"/>
          <p14:tracePt t="16404" x="8566150" y="857250"/>
          <p14:tracePt t="16434" x="8566150" y="863600"/>
          <p14:tracePt t="16469" x="8566150" y="869950"/>
          <p14:tracePt t="16483" x="8566150" y="876300"/>
          <p14:tracePt t="16498" x="8559800" y="882650"/>
          <p14:tracePt t="16512" x="8553450" y="882650"/>
          <p14:tracePt t="16529" x="8540750" y="895350"/>
          <p14:tracePt t="16541" x="8528050" y="901700"/>
          <p14:tracePt t="16562" x="8521700" y="901700"/>
          <p14:tracePt t="16578" x="8515350" y="908050"/>
          <p14:tracePt t="16607" x="8509000" y="914400"/>
          <p14:tracePt t="16632" x="8502650" y="914400"/>
          <p14:tracePt t="16640" x="8496300" y="914400"/>
          <p14:tracePt t="16653" x="8496300" y="920750"/>
          <p14:tracePt t="16704" x="8483600" y="920750"/>
          <p14:tracePt t="16712" x="8470900" y="920750"/>
          <p14:tracePt t="16734" x="8451850" y="920750"/>
          <p14:tracePt t="16762" x="8432800" y="920750"/>
          <p14:tracePt t="16779" x="8426450" y="920750"/>
          <p14:tracePt t="16787" x="8420100" y="920750"/>
          <p14:tracePt t="16815" x="8413750" y="920750"/>
          <p14:tracePt t="16887" x="8407400" y="920750"/>
          <p14:tracePt t="16956" x="8401050" y="920750"/>
          <p14:tracePt t="16988" x="8394700" y="920750"/>
          <p14:tracePt t="17002" x="8382000" y="920750"/>
          <p14:tracePt t="17016" x="8375650" y="920750"/>
          <p14:tracePt t="17048" x="8369300" y="920750"/>
          <p14:tracePt t="17052" x="8362950" y="920750"/>
          <p14:tracePt t="17109" x="8356600" y="920750"/>
          <p14:tracePt t="17145" x="8350250" y="920750"/>
          <p14:tracePt t="17247" x="8337550" y="920750"/>
          <p14:tracePt t="17284" x="8331200" y="920750"/>
          <p14:tracePt t="17299" x="8318500" y="914400"/>
          <p14:tracePt t="17313" x="8312150" y="908050"/>
          <p14:tracePt t="17334" x="8305800" y="908050"/>
          <p14:tracePt t="17342" x="8299450" y="901700"/>
          <p14:tracePt t="17353" x="8293100" y="901700"/>
          <p14:tracePt t="17370" x="8286750" y="895350"/>
          <p14:tracePt t="17387" x="8280400" y="895350"/>
          <p14:tracePt t="17423" x="8267700" y="895350"/>
          <p14:tracePt t="17437" x="8261350" y="895350"/>
          <p14:tracePt t="17457" x="8255000" y="895350"/>
          <p14:tracePt t="17471" x="8229600" y="889000"/>
          <p14:tracePt t="17486" x="8204200" y="882650"/>
          <p14:tracePt t="17507" x="8172450" y="876300"/>
          <p14:tracePt t="17523" x="8115300" y="876300"/>
          <p14:tracePt t="17539" x="8077200" y="869950"/>
          <p14:tracePt t="17542" x="8045450" y="863600"/>
          <p14:tracePt t="17556" x="8026400" y="863600"/>
          <p14:tracePt t="17570" x="7988300" y="857250"/>
          <p14:tracePt t="17588" x="7962900" y="850900"/>
          <p14:tracePt t="17605" x="7924800" y="850900"/>
          <p14:tracePt t="17619" x="7848600" y="844550"/>
          <p14:tracePt t="17636" x="7740650" y="838200"/>
          <p14:tracePt t="17653" x="7670800" y="838200"/>
          <p14:tracePt t="17670" x="7594600" y="838200"/>
          <p14:tracePt t="17688" x="7486650" y="850900"/>
          <p14:tracePt t="17703" x="7391400" y="869950"/>
          <p14:tracePt t="17720" x="7264400" y="901700"/>
          <p14:tracePt t="17738" x="7175500" y="920750"/>
          <p14:tracePt t="17753" x="7124700" y="927100"/>
          <p14:tracePt t="17770" x="7054850" y="946150"/>
          <p14:tracePt t="17790" x="6927850" y="977900"/>
          <p14:tracePt t="17805" x="6851650" y="996950"/>
          <p14:tracePt t="17822" x="6813550" y="1009650"/>
          <p14:tracePt t="17838" x="6762750" y="1022350"/>
          <p14:tracePt t="17856" x="6731000" y="1041400"/>
          <p14:tracePt t="17869" x="6724650" y="1047750"/>
          <p14:tracePt t="17886" x="6692900" y="1060450"/>
          <p14:tracePt t="17904" x="6661150" y="1066800"/>
          <p14:tracePt t="17923" x="6642100" y="1073150"/>
          <p14:tracePt t="17936" x="6635750" y="1079500"/>
          <p14:tracePt t="18331" x="6623050" y="1104900"/>
          <p14:tracePt t="18345" x="6604000" y="1149350"/>
          <p14:tracePt t="18368" x="6591300" y="1181100"/>
          <p14:tracePt t="18388" x="6591300" y="1187450"/>
          <p14:tracePt t="18404" x="6591300" y="1206500"/>
          <p14:tracePt t="18421" x="6591300" y="1225550"/>
          <p14:tracePt t="18437" x="6578600" y="1250950"/>
          <p14:tracePt t="18456" x="6578600" y="1289050"/>
          <p14:tracePt t="18469" x="6578600" y="1308100"/>
          <p14:tracePt t="18485" x="6584950" y="1333500"/>
          <p14:tracePt t="18503" x="6591300" y="1365250"/>
          <p14:tracePt t="18518" x="6591300" y="1371600"/>
          <p14:tracePt t="18535" x="6597650" y="1384300"/>
          <p14:tracePt t="18554" x="6610350" y="1397000"/>
          <p14:tracePt t="18569" x="6629400" y="1416050"/>
          <p14:tracePt t="18586" x="6642100" y="1435100"/>
          <p14:tracePt t="18603" x="6661150" y="1441450"/>
          <p14:tracePt t="18619" x="6705600" y="1466850"/>
          <p14:tracePt t="18636" x="6731000" y="1473200"/>
          <p14:tracePt t="18652" x="6775450" y="1485900"/>
          <p14:tracePt t="18669" x="6819900" y="1498600"/>
          <p14:tracePt t="18685" x="6832600" y="1504950"/>
          <p14:tracePt t="18702" x="6858000" y="1511300"/>
          <p14:tracePt t="18719" x="6915150" y="1543050"/>
          <p14:tracePt t="18735" x="6934200" y="1549400"/>
          <p14:tracePt t="18752" x="6946900" y="1562100"/>
          <p14:tracePt t="18769" x="6965950" y="1581150"/>
          <p14:tracePt t="18785" x="6978650" y="1581150"/>
          <p14:tracePt t="18802" x="6985000" y="1581150"/>
          <p14:tracePt t="18819" x="6985000" y="1587500"/>
          <p14:tracePt t="18845" x="6985000" y="1593850"/>
          <p14:tracePt t="18859" x="6991350" y="1593850"/>
          <p14:tracePt t="18903" x="6997700" y="1593850"/>
          <p14:tracePt t="18908" x="6997700" y="1600200"/>
          <p14:tracePt t="18932" x="7004050" y="1600200"/>
          <p14:tracePt t="18950" x="7004050" y="1606550"/>
          <p14:tracePt t="18987" x="7004050" y="1612900"/>
          <p14:tracePt t="19006" x="7010400" y="1612900"/>
          <p14:tracePt t="19075" x="7016750" y="1612900"/>
          <p14:tracePt t="19089" x="7016750" y="1625600"/>
          <p14:tracePt t="19097" x="7016750" y="1631950"/>
          <p14:tracePt t="19112" x="7016750" y="1644650"/>
          <p14:tracePt t="19127" x="7016750" y="1651000"/>
          <p14:tracePt t="19135" x="7016750" y="1657350"/>
          <p14:tracePt t="19156" x="7010400" y="1682750"/>
          <p14:tracePt t="19168" x="7010400" y="1689100"/>
          <p14:tracePt t="19185" x="7004050" y="1701800"/>
          <p14:tracePt t="19203" x="7004050" y="1708150"/>
          <p14:tracePt t="19219" x="6985000" y="1714500"/>
          <p14:tracePt t="19235" x="6946900" y="1720850"/>
          <p14:tracePt t="19252" x="6921500" y="1720850"/>
          <p14:tracePt t="19269" x="6864350" y="1720850"/>
          <p14:tracePt t="19285" x="6832600" y="1714500"/>
          <p14:tracePt t="19301" x="6807200" y="1714500"/>
          <p14:tracePt t="19318" x="6794500" y="1701800"/>
          <p14:tracePt t="19334" x="6781800" y="1689100"/>
          <p14:tracePt t="19352" x="6781800" y="1682750"/>
          <p14:tracePt t="19369" x="6775450" y="1670050"/>
          <p14:tracePt t="19386" x="6769100" y="1644650"/>
          <p14:tracePt t="19401" x="6769100" y="1638300"/>
          <p14:tracePt t="19420" x="6769100" y="1625600"/>
          <p14:tracePt t="19435" x="6769100" y="1619250"/>
          <p14:tracePt t="19452" x="6775450" y="1612900"/>
          <p14:tracePt t="19469" x="6781800" y="1606550"/>
          <p14:tracePt t="19486" x="6788150" y="1600200"/>
          <p14:tracePt t="19518" x="6800850" y="1593850"/>
          <p14:tracePt t="19536" x="6800850" y="1568450"/>
          <p14:tracePt t="19561" x="6807200" y="1568450"/>
          <p14:tracePt t="19949" x="6807200" y="1574800"/>
          <p14:tracePt t="19965" x="6807200" y="1600200"/>
          <p14:tracePt t="19973" x="6807200" y="1612900"/>
          <p14:tracePt t="20003" x="6807200" y="1619250"/>
          <p14:tracePt t="20046" x="6807200" y="1625600"/>
          <p14:tracePt t="20080" x="6807200" y="1631950"/>
          <p14:tracePt t="20124" x="6813550" y="1651000"/>
          <p14:tracePt t="20145" x="6813550" y="1670050"/>
          <p14:tracePt t="20161" x="6813550" y="1689100"/>
          <p14:tracePt t="20186" x="6819900" y="1701800"/>
          <p14:tracePt t="20195" x="6819900" y="1714500"/>
          <p14:tracePt t="20212" x="6819900" y="1720850"/>
          <p14:tracePt t="20224" x="6819900" y="1727200"/>
          <p14:tracePt t="20244" x="6819900" y="1733550"/>
          <p14:tracePt t="20357" x="6819900" y="1714500"/>
          <p14:tracePt t="20371" x="6807200" y="1695450"/>
          <p14:tracePt t="20391" x="6807200" y="1689100"/>
          <p14:tracePt t="20412" x="6807200" y="1682750"/>
          <p14:tracePt t="20441" x="6807200" y="1676400"/>
          <p14:tracePt t="20465" x="6800850" y="1676400"/>
          <p14:tracePt t="20515" x="6800850" y="1682750"/>
          <p14:tracePt t="20519" x="6807200" y="1695450"/>
          <p14:tracePt t="20533" x="6807200" y="1727200"/>
          <p14:tracePt t="20549" x="6819900" y="1752600"/>
          <p14:tracePt t="20554" x="6826250" y="1803400"/>
          <p14:tracePt t="20567" x="6832600" y="1803400"/>
          <p14:tracePt t="20584" x="6851650" y="1873250"/>
          <p14:tracePt t="20600" x="6858000" y="1924050"/>
          <p14:tracePt t="20617" x="6883400" y="2025650"/>
          <p14:tracePt t="20634" x="6883400" y="2076450"/>
          <p14:tracePt t="20649" x="6883400" y="2108200"/>
          <p14:tracePt t="20667" x="6883400" y="2127250"/>
          <p14:tracePt t="20685" x="6883400" y="2133600"/>
          <p14:tracePt t="20707" x="6883400" y="2139950"/>
          <p14:tracePt t="21107" x="6902450" y="2159000"/>
          <p14:tracePt t="21133" x="6965950" y="2203450"/>
          <p14:tracePt t="21157" x="7029450" y="2273300"/>
          <p14:tracePt t="21166" x="7073900" y="2311400"/>
          <p14:tracePt t="21186" x="7200900" y="2387600"/>
          <p14:tracePt t="21204" x="7277100" y="2425700"/>
          <p14:tracePt t="21223" x="7346950" y="2470150"/>
          <p14:tracePt t="21238" x="7397750" y="2495550"/>
          <p14:tracePt t="21250" x="7423150" y="2501900"/>
          <p14:tracePt t="21266" x="7467600" y="2501900"/>
          <p14:tracePt t="21285" x="7537450" y="2501900"/>
          <p14:tracePt t="21299" x="7569200" y="2495550"/>
          <p14:tracePt t="21316" x="7607300" y="2476500"/>
          <p14:tracePt t="21337" x="7639050" y="2463800"/>
          <p14:tracePt t="21359" x="7677150" y="2438400"/>
          <p14:tracePt t="21368" x="7683500" y="2425700"/>
          <p14:tracePt t="21382" x="7689850" y="2406650"/>
          <p14:tracePt t="21399" x="7727950" y="2349500"/>
          <p14:tracePt t="21416" x="7740650" y="2317750"/>
          <p14:tracePt t="21433" x="7747000" y="2286000"/>
          <p14:tracePt t="21452" x="7759700" y="2241550"/>
          <p14:tracePt t="21466" x="7778750" y="2209800"/>
          <p14:tracePt t="21482" x="7785100" y="2159000"/>
          <p14:tracePt t="21500" x="7797800" y="2070100"/>
          <p14:tracePt t="21516" x="7804150" y="2019300"/>
          <p14:tracePt t="21534" x="7804150" y="1987550"/>
          <p14:tracePt t="21552" x="7816850" y="1949450"/>
          <p14:tracePt t="21567" x="7823200" y="1911350"/>
          <p14:tracePt t="21585" x="7835900" y="1905000"/>
          <p14:tracePt t="21605" x="7848600" y="1854200"/>
          <p14:tracePt t="21618" x="7854950" y="1835150"/>
          <p14:tracePt t="21635" x="7854950" y="1828800"/>
          <p14:tracePt t="21649" x="7861300" y="1809750"/>
          <p14:tracePt t="21668" x="7861300" y="1797050"/>
          <p14:tracePt t="21683" x="7861300" y="1778000"/>
          <p14:tracePt t="21699" x="7861300" y="1758950"/>
          <p14:tracePt t="21717" x="7861300" y="1752600"/>
          <p14:tracePt t="21733" x="7848600" y="1701800"/>
          <p14:tracePt t="21749" x="7842250" y="1682750"/>
          <p14:tracePt t="21766" x="7816850" y="1644650"/>
          <p14:tracePt t="21783" x="7785100" y="1581150"/>
          <p14:tracePt t="21799" x="7759700" y="1574800"/>
          <p14:tracePt t="21820" x="7721600" y="1555750"/>
          <p14:tracePt t="21834" x="7658100" y="1530350"/>
          <p14:tracePt t="21852" x="7626350" y="1524000"/>
          <p14:tracePt t="21871" x="7543800" y="1517650"/>
          <p14:tracePt t="21891" x="7505700" y="1517650"/>
          <p14:tracePt t="21912" x="7423150" y="1536700"/>
          <p14:tracePt t="21927" x="7353300" y="1549400"/>
          <p14:tracePt t="21948" x="7239000" y="1568450"/>
          <p14:tracePt t="21970" x="7137400" y="1581150"/>
          <p14:tracePt t="21990" x="7048500" y="1593850"/>
          <p14:tracePt t="22013" x="6978650" y="1619250"/>
          <p14:tracePt t="22019" x="6959600" y="1625600"/>
          <p14:tracePt t="22043" x="6927850" y="1638300"/>
          <p14:tracePt t="22060" x="6915150" y="1644650"/>
          <p14:tracePt t="23556" x="6915150" y="1657350"/>
          <p14:tracePt t="23560" x="6915150" y="1663700"/>
          <p14:tracePt t="23569" x="6915150" y="1682750"/>
          <p14:tracePt t="23582" x="6908800" y="1708150"/>
          <p14:tracePt t="23619" x="6896100" y="1765300"/>
          <p14:tracePt t="23663" x="6864350" y="1809750"/>
          <p14:tracePt t="23700" x="6832600" y="1854200"/>
          <p14:tracePt t="23713" x="6819900" y="1873250"/>
          <p14:tracePt t="23729" x="6807200" y="1905000"/>
          <p14:tracePt t="23750" x="6807200" y="1943100"/>
          <p14:tracePt t="23768" x="6807200" y="1949450"/>
          <p14:tracePt t="23780" x="6813550" y="1955800"/>
          <p14:tracePt t="23799" x="6845300" y="2000250"/>
          <p14:tracePt t="23814" x="6883400" y="2006600"/>
          <p14:tracePt t="23830" x="6915150" y="2012950"/>
          <p14:tracePt t="23846" x="6940550" y="2012950"/>
          <p14:tracePt t="23863" x="6985000" y="2012950"/>
          <p14:tracePt t="23879" x="6997700" y="2012950"/>
          <p14:tracePt t="23897" x="7010400" y="2012950"/>
          <p14:tracePt t="23913" x="7029450" y="2012950"/>
          <p14:tracePt t="23946" x="7035800" y="2012950"/>
          <p14:tracePt t="23966" x="7042150" y="2012950"/>
          <p14:tracePt t="24016" x="7042150" y="2006600"/>
          <p14:tracePt t="24023" x="7048500" y="2006600"/>
          <p14:tracePt t="24031" x="7061200" y="2000250"/>
          <p14:tracePt t="24046" x="7073900" y="1993900"/>
          <p14:tracePt t="24063" x="7086600" y="1987550"/>
          <p14:tracePt t="24080" x="7105650" y="1974850"/>
          <p14:tracePt t="24097" x="7118350" y="1968500"/>
          <p14:tracePt t="24130" x="7124700" y="1962150"/>
          <p14:tracePt t="24208" x="7131050" y="1962150"/>
          <p14:tracePt t="24227" x="7131050" y="1955800"/>
          <p14:tracePt t="24280" x="7112000" y="1955800"/>
          <p14:tracePt t="24285" x="7112000" y="1949450"/>
          <p14:tracePt t="24309" x="7105650" y="1943100"/>
          <p14:tracePt t="24312" x="7099300" y="1943100"/>
          <p14:tracePt t="24332" x="7086600" y="1930400"/>
          <p14:tracePt t="24358" x="7073900" y="1917700"/>
          <p14:tracePt t="24365" x="7054850" y="1917700"/>
          <p14:tracePt t="24385" x="7042150" y="1905000"/>
          <p14:tracePt t="24402" x="7010400" y="1892300"/>
          <p14:tracePt t="24413" x="6940550" y="1860550"/>
          <p14:tracePt t="24436" x="6921500" y="1847850"/>
          <p14:tracePt t="24457" x="6819900" y="1828800"/>
          <p14:tracePt t="24463" x="6800850" y="1828800"/>
          <p14:tracePt t="24481" x="6756400" y="1816100"/>
          <p14:tracePt t="24496" x="6743700" y="1809750"/>
          <p14:tracePt t="24514" x="6705600" y="1809750"/>
          <p14:tracePt t="24529" x="6699250" y="1809750"/>
          <p14:tracePt t="24546" x="6680200" y="1809750"/>
          <p14:tracePt t="24559" x="6661150" y="1803400"/>
          <p14:tracePt t="24587" x="6610350" y="1809750"/>
          <p14:tracePt t="24595" x="6591300" y="1822450"/>
          <p14:tracePt t="24618" x="6515100" y="1847850"/>
          <p14:tracePt t="24632" x="6470650" y="1847850"/>
          <p14:tracePt t="24649" x="6426200" y="1860550"/>
          <p14:tracePt t="24666" x="6356350" y="1885950"/>
          <p14:tracePt t="25065" x="6521450" y="1885950"/>
          <p14:tracePt t="25087" x="6667500" y="1879600"/>
          <p14:tracePt t="25101" x="6756400" y="1866900"/>
          <p14:tracePt t="25113" x="6838950" y="1860550"/>
          <p14:tracePt t="25129" x="6959600" y="1847850"/>
          <p14:tracePt t="25145" x="7035800" y="1854200"/>
          <p14:tracePt t="25165" x="7105650" y="1860550"/>
          <p14:tracePt t="25179" x="7188200" y="1866900"/>
          <p14:tracePt t="25195" x="7296150" y="1873250"/>
          <p14:tracePt t="25214" x="7397750" y="1898650"/>
          <p14:tracePt t="25229" x="7518400" y="1917700"/>
          <p14:tracePt t="25245" x="7626350" y="1924050"/>
          <p14:tracePt t="25262" x="7708900" y="1943100"/>
          <p14:tracePt t="25281" x="7797800" y="1968500"/>
          <p14:tracePt t="25295" x="7829550" y="1974850"/>
          <p14:tracePt t="25316" x="7842250" y="1974850"/>
          <p14:tracePt t="25329" x="7854950" y="1974850"/>
          <p14:tracePt t="25369" x="7854950" y="1981200"/>
          <p14:tracePt t="25387" x="7785100" y="2025650"/>
          <p14:tracePt t="25394" x="7708900" y="2051050"/>
          <p14:tracePt t="25411" x="7556500" y="2070100"/>
          <p14:tracePt t="25428" x="7410450" y="2082800"/>
          <p14:tracePt t="25445" x="7048500" y="2114550"/>
          <p14:tracePt t="25461" x="6908800" y="2089150"/>
          <p14:tracePt t="25479" x="6724650" y="2076450"/>
          <p14:tracePt t="25496" x="6616700" y="2038350"/>
          <p14:tracePt t="25511" x="6578600" y="2019300"/>
          <p14:tracePt t="25531" x="6565900" y="2006600"/>
          <p14:tracePt t="25544" x="6565900" y="1962150"/>
          <p14:tracePt t="25561" x="6718300" y="1847850"/>
          <p14:tracePt t="25571" x="6794500" y="1816100"/>
          <p14:tracePt t="25579" x="6858000" y="1797050"/>
          <p14:tracePt t="25595" x="6972300" y="1765300"/>
          <p14:tracePt t="25611" x="7200900" y="1714500"/>
          <p14:tracePt t="25628" x="7359650" y="1714500"/>
          <p14:tracePt t="25644" x="7416800" y="1714500"/>
          <p14:tracePt t="25661" x="7512050" y="1733550"/>
          <p14:tracePt t="25678" x="7556500" y="1746250"/>
          <p14:tracePt t="25694" x="7562850" y="1752600"/>
          <p14:tracePt t="25713" x="7562850" y="1771650"/>
          <p14:tracePt t="25728" x="7499350" y="1847850"/>
          <p14:tracePt t="25745" x="7353300" y="1924050"/>
          <p14:tracePt t="25764" x="6965950" y="2019300"/>
          <p14:tracePt t="25785" x="6699250" y="2076450"/>
          <p14:tracePt t="25795" x="6337300" y="2108200"/>
          <p14:tracePt t="25811" x="6076950" y="2146300"/>
          <p14:tracePt t="25829" x="5727700" y="2146300"/>
          <p14:tracePt t="25844" x="5600700" y="2120900"/>
          <p14:tracePt t="25861" x="5518150" y="2082800"/>
          <p14:tracePt t="25878" x="5480050" y="2000250"/>
          <p14:tracePt t="25895" x="5499100" y="1930400"/>
          <p14:tracePt t="25911" x="5594350" y="1847850"/>
          <p14:tracePt t="25934" x="5759450" y="1765300"/>
          <p14:tracePt t="25951" x="5937250" y="1727200"/>
          <p14:tracePt t="25961" x="6108700" y="1720850"/>
          <p14:tracePt t="25978" x="6216650" y="1714500"/>
          <p14:tracePt t="25994" x="6413500" y="1758950"/>
          <p14:tracePt t="26011" x="6464300" y="1784350"/>
          <p14:tracePt t="26027" x="6508750" y="1847850"/>
          <p14:tracePt t="26044" x="6502400" y="1943100"/>
          <p14:tracePt t="26061" x="6407150" y="2032000"/>
          <p14:tracePt t="26077" x="6242050" y="2146300"/>
          <p14:tracePt t="26096" x="5981700" y="2254250"/>
          <p14:tracePt t="26110" x="5683250" y="2317750"/>
          <p14:tracePt t="26127" x="5524500" y="2317750"/>
          <p14:tracePt t="26144" x="5353050" y="2317750"/>
          <p14:tracePt t="26160" x="5207000" y="2266950"/>
          <p14:tracePt t="26180" x="5194300" y="2260600"/>
          <p14:tracePt t="26195" x="5175250" y="2203450"/>
          <p14:tracePt t="26211" x="5245100" y="2089150"/>
          <p14:tracePt t="26233" x="5422900" y="2012950"/>
          <p14:tracePt t="26248" x="5562600" y="1962150"/>
          <p14:tracePt t="26266" x="5861050" y="1924050"/>
          <p14:tracePt t="26287" x="6057900" y="1949450"/>
          <p14:tracePt t="26301" x="6153150" y="1987550"/>
          <p14:tracePt t="26317" x="6191250" y="2019300"/>
          <p14:tracePt t="26327" x="6210300" y="2051050"/>
          <p14:tracePt t="26344" x="6216650" y="2070100"/>
          <p14:tracePt t="26360" x="6184900" y="2120900"/>
          <p14:tracePt t="26377" x="6032500" y="2203450"/>
          <p14:tracePt t="26394" x="5892800" y="2241550"/>
          <p14:tracePt t="26410" x="5715000" y="2273300"/>
          <p14:tracePt t="26428" x="5581650" y="2266950"/>
          <p14:tracePt t="26444" x="5518150" y="2241550"/>
          <p14:tracePt t="26462" x="5473700" y="2209800"/>
          <p14:tracePt t="26483" x="5467350" y="2171700"/>
          <p14:tracePt t="26494" x="5480050" y="2127250"/>
          <p14:tracePt t="26511" x="5581650" y="2070100"/>
          <p14:tracePt t="26529" x="5791200" y="2019300"/>
          <p14:tracePt t="26544" x="5949950" y="2044700"/>
          <p14:tracePt t="26560" x="6032500" y="2063750"/>
          <p14:tracePt t="26570" x="6102350" y="2082800"/>
          <p14:tracePt t="26576" x="6134100" y="2101850"/>
          <p14:tracePt t="26594" x="6210300" y="2152650"/>
          <p14:tracePt t="26610" x="6223000" y="2165350"/>
          <p14:tracePt t="26629" x="6229350" y="2171700"/>
          <p14:tracePt t="26645" x="6203950" y="2216150"/>
          <p14:tracePt t="26660" x="6140450" y="2260600"/>
          <p14:tracePt t="26676" x="6070600" y="2273300"/>
          <p14:tracePt t="26695" x="5962650" y="2286000"/>
          <p14:tracePt t="26709" x="5911850" y="2273300"/>
          <p14:tracePt t="26727" x="5880100" y="2247900"/>
          <p14:tracePt t="26743" x="5873750" y="2247900"/>
          <p14:tracePt t="26761" x="5873750" y="2228850"/>
          <p14:tracePt t="26777" x="5975350" y="2159000"/>
          <p14:tracePt t="26794" x="6057900" y="2139950"/>
          <p14:tracePt t="26811" x="6172200" y="2139950"/>
          <p14:tracePt t="26827" x="6280150" y="2152650"/>
          <p14:tracePt t="26844" x="6337300" y="2165350"/>
          <p14:tracePt t="26860" x="6375400" y="2190750"/>
          <p14:tracePt t="26877" x="6381750" y="2190750"/>
          <p14:tracePt t="26912" x="6203950" y="2286000"/>
          <p14:tracePt t="26930" x="6115050" y="2298700"/>
          <p14:tracePt t="26943" x="6032500" y="2298700"/>
          <p14:tracePt t="26960" x="5911850" y="2292350"/>
          <p14:tracePt t="26980" x="5753100" y="2235200"/>
          <p14:tracePt t="26995" x="5721350" y="2216150"/>
          <p14:tracePt t="27009" x="5695950" y="2133600"/>
          <p14:tracePt t="27028" x="5695950" y="2076450"/>
          <p14:tracePt t="27043" x="5746750" y="2012950"/>
          <p14:tracePt t="27060" x="5861050" y="1968500"/>
          <p14:tracePt t="27078" x="6032500" y="1943100"/>
          <p14:tracePt t="27093" x="6140450" y="1962150"/>
          <p14:tracePt t="27110" x="6235700" y="2000250"/>
          <p14:tracePt t="27127" x="6311900" y="2032000"/>
          <p14:tracePt t="27143" x="6356350" y="2089150"/>
          <p14:tracePt t="27160" x="6369050" y="2127250"/>
          <p14:tracePt t="27176" x="6369050" y="2133600"/>
          <p14:tracePt t="27193" x="6210300" y="2228850"/>
          <p14:tracePt t="27213" x="6089650" y="2279650"/>
          <p14:tracePt t="27226" x="5956300" y="2311400"/>
          <p14:tracePt t="27245" x="5715000" y="2317750"/>
          <p14:tracePt t="27263" x="5651500" y="2298700"/>
          <p14:tracePt t="27276" x="5619750" y="2273300"/>
          <p14:tracePt t="27295" x="5568950" y="2197100"/>
          <p14:tracePt t="27313" x="5588000" y="2139950"/>
          <p14:tracePt t="27326" x="5632450" y="2038350"/>
          <p14:tracePt t="27344" x="5759450" y="1962150"/>
          <p14:tracePt t="27360" x="6007100" y="1892300"/>
          <p14:tracePt t="27376" x="6140450" y="1905000"/>
          <p14:tracePt t="27393" x="6311900" y="1930400"/>
          <p14:tracePt t="27411" x="6508750" y="2006600"/>
          <p14:tracePt t="27426" x="6534150" y="2025650"/>
          <p14:tracePt t="27443" x="6565900" y="2063750"/>
          <p14:tracePt t="27461" x="6584950" y="2127250"/>
          <p14:tracePt t="27476" x="6578600" y="2139950"/>
          <p14:tracePt t="27493" x="6438900" y="2222500"/>
          <p14:tracePt t="27514" x="6159500" y="2305050"/>
          <p14:tracePt t="27529" x="6038850" y="2311400"/>
          <p14:tracePt t="27549" x="5899150" y="2305050"/>
          <p14:tracePt t="27569" x="5759450" y="2260600"/>
          <p14:tracePt t="27586" x="5708650" y="2184400"/>
          <p14:tracePt t="27593" x="5702300" y="2152650"/>
          <p14:tracePt t="27609" x="5708650" y="2082800"/>
          <p14:tracePt t="27627" x="5816600" y="1987550"/>
          <p14:tracePt t="27642" x="5949950" y="1936750"/>
          <p14:tracePt t="27659" x="6057900" y="1905000"/>
          <p14:tracePt t="27678" x="6318250" y="1949450"/>
          <p14:tracePt t="27692" x="6470650" y="1981200"/>
          <p14:tracePt t="27709" x="6572250" y="2032000"/>
          <p14:tracePt t="27725" x="6629400" y="2063750"/>
          <p14:tracePt t="27743" x="6711950" y="2133600"/>
          <p14:tracePt t="27782" x="6718300" y="2159000"/>
          <p14:tracePt t="27793" x="6629400" y="2222500"/>
          <p14:tracePt t="27809" x="6508750" y="2260600"/>
          <p14:tracePt t="27825" x="6305550" y="2311400"/>
          <p14:tracePt t="27844" x="6083300" y="2336800"/>
          <p14:tracePt t="27859" x="5949950" y="2330450"/>
          <p14:tracePt t="27878" x="5822950" y="2298700"/>
          <p14:tracePt t="27895" x="5734050" y="2254250"/>
          <p14:tracePt t="27906" x="5727700" y="2247900"/>
          <p14:tracePt t="27917" x="5708650" y="2203450"/>
          <p14:tracePt t="27928" x="5702300" y="2190750"/>
          <p14:tracePt t="27947" x="5727700" y="2108200"/>
          <p14:tracePt t="27971" x="5930900" y="1981200"/>
          <p14:tracePt t="27987" x="6045200" y="1949450"/>
          <p14:tracePt t="27999" x="6159500" y="1949450"/>
          <p14:tracePt t="28009" x="6286500" y="1949450"/>
          <p14:tracePt t="28025" x="6438900" y="1968500"/>
          <p14:tracePt t="28042" x="6508750" y="1993900"/>
          <p14:tracePt t="28048" x="6553200" y="2012950"/>
          <p14:tracePt t="28059" x="6616700" y="2038350"/>
          <p14:tracePt t="28075" x="6635750" y="2057400"/>
          <p14:tracePt t="28092" x="6635750" y="2070100"/>
          <p14:tracePt t="28112" x="6642100" y="2095500"/>
          <p14:tracePt t="28126" x="6629400" y="2114550"/>
          <p14:tracePt t="28142" x="6553200" y="2159000"/>
          <p14:tracePt t="28163" x="6413500" y="2216150"/>
          <p14:tracePt t="28176" x="6305550" y="2222500"/>
          <p14:tracePt t="28192" x="6210300" y="2235200"/>
          <p14:tracePt t="28209" x="6140450" y="2241550"/>
          <p14:tracePt t="28230" x="6057900" y="2241550"/>
          <p14:tracePt t="28250" x="5924550" y="2228850"/>
          <p14:tracePt t="28269" x="5842000" y="2216150"/>
          <p14:tracePt t="28286" x="5753100" y="2178050"/>
          <p14:tracePt t="28296" x="5740400" y="2178050"/>
          <p14:tracePt t="28315" x="5708650" y="2159000"/>
          <p14:tracePt t="28333" x="5670550" y="2139950"/>
          <p14:tracePt t="28346" x="5651500" y="2120900"/>
          <p14:tracePt t="28378" x="5645150" y="2114550"/>
          <p14:tracePt t="28396" x="5632450" y="2108200"/>
          <p14:tracePt t="28468" x="5626100" y="2108200"/>
          <p14:tracePt t="28505" x="5626100" y="2101850"/>
          <p14:tracePt t="28687" x="5626100" y="2108200"/>
          <p14:tracePt t="28690" x="5632450" y="2127250"/>
          <p14:tracePt t="28708" x="5638800" y="2127250"/>
          <p14:tracePt t="28724" x="5664200" y="2165350"/>
          <p14:tracePt t="28741" x="5683250" y="2190750"/>
          <p14:tracePt t="28758" x="5702300" y="2203450"/>
          <p14:tracePt t="28774" x="5734050" y="2209800"/>
          <p14:tracePt t="28791" x="5753100" y="2216150"/>
          <p14:tracePt t="28809" x="5772150" y="2222500"/>
          <p14:tracePt t="28827" x="5810250" y="2222500"/>
          <p14:tracePt t="28841" x="5854700" y="2222500"/>
          <p14:tracePt t="28858" x="5886450" y="2222500"/>
          <p14:tracePt t="28875" x="5924550" y="2222500"/>
          <p14:tracePt t="28891" x="5969000" y="2222500"/>
          <p14:tracePt t="28908" x="6000750" y="2222500"/>
          <p14:tracePt t="28924" x="6026150" y="2222500"/>
          <p14:tracePt t="28941" x="6076950" y="2222500"/>
          <p14:tracePt t="28958" x="6115050" y="2216150"/>
          <p14:tracePt t="28975" x="6165850" y="2216150"/>
          <p14:tracePt t="28994" x="6229350" y="2209800"/>
          <p14:tracePt t="29010" x="6267450" y="2203450"/>
          <p14:tracePt t="29025" x="6292850" y="2203450"/>
          <p14:tracePt t="29044" x="6337300" y="2190750"/>
          <p14:tracePt t="29051" x="6343650" y="2190750"/>
          <p14:tracePt t="29070" x="6369050" y="2178050"/>
          <p14:tracePt t="29082" x="6400800" y="2171700"/>
          <p14:tracePt t="29091" x="6407150" y="2171700"/>
          <p14:tracePt t="29107" x="6464300" y="2159000"/>
          <p14:tracePt t="29125" x="6502400" y="2159000"/>
          <p14:tracePt t="29141" x="6515100" y="2159000"/>
          <p14:tracePt t="29158" x="6534150" y="2159000"/>
          <p14:tracePt t="29174" x="6540500" y="2159000"/>
          <p14:tracePt t="29217" x="6546850" y="2159000"/>
          <p14:tracePt t="29357" x="6553200" y="2159000"/>
          <p14:tracePt t="29379" x="6553200" y="2152650"/>
          <p14:tracePt t="29452" x="6553200" y="2120900"/>
          <p14:tracePt t="29467" x="6553200" y="2089150"/>
          <p14:tracePt t="29481" x="6546850" y="2038350"/>
          <p14:tracePt t="29491" x="6540500" y="2006600"/>
          <p14:tracePt t="29508" x="6534150" y="1974850"/>
          <p14:tracePt t="29524" x="6534150" y="1968500"/>
          <p14:tracePt t="29540" x="6534150" y="1955800"/>
          <p14:tracePt t="29559" x="6527800" y="1955800"/>
          <p14:tracePt t="29603" x="6521450" y="1955800"/>
          <p14:tracePt t="29620" x="6515100" y="1949450"/>
          <p14:tracePt t="29623" x="6502400" y="1943100"/>
          <p14:tracePt t="29641" x="6451600" y="1936750"/>
          <p14:tracePt t="29659" x="6413500" y="1936750"/>
          <p14:tracePt t="29675" x="6394450" y="1930400"/>
          <p14:tracePt t="29695" x="6350000" y="1924050"/>
          <p14:tracePt t="29716" x="6286500" y="1930400"/>
          <p14:tracePt t="29723" x="6254750" y="1936750"/>
          <p14:tracePt t="29740" x="6210300" y="1943100"/>
          <p14:tracePt t="29757" x="6115050" y="1981200"/>
          <p14:tracePt t="29773" x="6083300" y="1987550"/>
          <p14:tracePt t="29790" x="6064250" y="2000250"/>
          <p14:tracePt t="29809" x="6051550" y="2006600"/>
          <p14:tracePt t="29840" x="6045200" y="2006600"/>
          <p14:tracePt t="29875" x="6038850" y="2006600"/>
          <p14:tracePt t="29928" x="6051550" y="2025650"/>
          <p14:tracePt t="29944" x="6076950" y="2044700"/>
          <p14:tracePt t="29968" x="6159500" y="2101850"/>
          <p14:tracePt t="29989" x="6261100" y="2159000"/>
          <p14:tracePt t="29998" x="6311900" y="2178050"/>
          <p14:tracePt t="30006" x="6343650" y="2184400"/>
          <p14:tracePt t="30024" x="6381750" y="2197100"/>
          <p14:tracePt t="30040" x="6470650" y="2228850"/>
          <p14:tracePt t="30057" x="6540500" y="2235200"/>
          <p14:tracePt t="30065" x="6546850" y="2235200"/>
          <p14:tracePt t="30073" x="6565900" y="2235200"/>
          <p14:tracePt t="30093" x="6604000" y="2235200"/>
          <p14:tracePt t="30107" x="6616700" y="2228850"/>
          <p14:tracePt t="30127" x="6629400" y="2228850"/>
          <p14:tracePt t="30140" x="6642100" y="2216150"/>
          <p14:tracePt t="30156" x="6648450" y="2209800"/>
          <p14:tracePt t="30192" x="6654800" y="2209800"/>
          <p14:tracePt t="30225" x="6642100" y="2139950"/>
          <p14:tracePt t="30243" x="6578600" y="2044700"/>
          <p14:tracePt t="30258" x="6521450" y="1993900"/>
          <p14:tracePt t="30274" x="6438900" y="1943100"/>
          <p14:tracePt t="30290" x="6394450" y="1911350"/>
          <p14:tracePt t="30301" x="6369050" y="1885950"/>
          <p14:tracePt t="30306" x="6337300" y="1866900"/>
          <p14:tracePt t="30323" x="6318250" y="1866900"/>
          <p14:tracePt t="30340" x="6280150" y="1860550"/>
          <p14:tracePt t="30357" x="6210300" y="1873250"/>
          <p14:tracePt t="30373" x="6172200" y="1879600"/>
          <p14:tracePt t="30393" x="6134100" y="1898650"/>
          <p14:tracePt t="30425" x="6115050" y="1911350"/>
          <p14:tracePt t="30462" x="6102350" y="1911350"/>
          <p14:tracePt t="30484" x="6096000" y="1911350"/>
          <p14:tracePt t="30562" x="6096000" y="1917700"/>
          <p14:tracePt t="30582" x="6115050" y="1930400"/>
          <p14:tracePt t="30593" x="6127750" y="1930400"/>
          <p14:tracePt t="30606" x="6134100" y="1930400"/>
          <p14:tracePt t="30622" x="6134100" y="1943100"/>
          <p14:tracePt t="30639" x="6159500" y="1955800"/>
          <p14:tracePt t="30656" x="6178550" y="1955800"/>
          <p14:tracePt t="30672" x="6210300" y="1955800"/>
          <p14:tracePt t="30689" x="6242050" y="1962150"/>
          <p14:tracePt t="30706" x="6286500" y="1974850"/>
          <p14:tracePt t="30723" x="6318250" y="1987550"/>
          <p14:tracePt t="30740" x="6381750" y="2012950"/>
          <p14:tracePt t="30755" x="6432550" y="2032000"/>
          <p14:tracePt t="30773" x="6496050" y="2051050"/>
          <p14:tracePt t="30793" x="6527800" y="2063750"/>
          <p14:tracePt t="30807" x="6534150" y="2063750"/>
          <p14:tracePt t="30822" x="6546850" y="2070100"/>
          <p14:tracePt t="30849" x="6546850" y="2076450"/>
          <p14:tracePt t="30889" x="6553200" y="2076450"/>
          <p14:tracePt t="31009" x="6559550" y="2076450"/>
          <p14:tracePt t="31250" x="6553200" y="2076450"/>
          <p14:tracePt t="31263" x="6553200" y="2082800"/>
          <p14:tracePt t="31292" x="6489700" y="2108200"/>
          <p14:tracePt t="31308" x="6451600" y="2114550"/>
          <p14:tracePt t="31321" x="6419850" y="2114550"/>
          <p14:tracePt t="31340" x="6369050" y="2133600"/>
          <p14:tracePt t="31355" x="6337300" y="2139950"/>
          <p14:tracePt t="31372" x="6318250" y="2146300"/>
          <p14:tracePt t="31390" x="6299200" y="2152650"/>
          <p14:tracePt t="31405" x="6292850" y="2165350"/>
          <p14:tracePt t="31438" x="6286500" y="2165350"/>
          <p14:tracePt t="31517" x="6286500" y="2159000"/>
          <p14:tracePt t="31567" x="6292850" y="2152650"/>
          <p14:tracePt t="31587" x="6311900" y="2146300"/>
          <p14:tracePt t="31600" x="6343650" y="2139950"/>
          <p14:tracePt t="31621" x="6394450" y="2133600"/>
          <p14:tracePt t="31638" x="6432550" y="2133600"/>
          <p14:tracePt t="31655" x="6477000" y="2127250"/>
          <p14:tracePt t="31675" x="6546850" y="2127250"/>
          <p14:tracePt t="31688" x="6578600" y="2127250"/>
          <p14:tracePt t="31708" x="6623050" y="2127250"/>
          <p14:tracePt t="31723" x="6673850" y="2120900"/>
          <p14:tracePt t="31740" x="6692900" y="2120900"/>
          <p14:tracePt t="31760" x="6737350" y="2120900"/>
          <p14:tracePt t="31783" x="6832600" y="2127250"/>
          <p14:tracePt t="31802" x="6940550" y="2127250"/>
          <p14:tracePt t="31810" x="6985000" y="2120900"/>
          <p14:tracePt t="31821" x="7029450" y="2120900"/>
          <p14:tracePt t="31838" x="7105650" y="2095500"/>
          <p14:tracePt t="31855" x="7150100" y="2095500"/>
          <p14:tracePt t="31871" x="7188200" y="2095500"/>
          <p14:tracePt t="31888" x="7289800" y="2082800"/>
          <p14:tracePt t="31905" x="7302500" y="2076450"/>
          <p14:tracePt t="32410" x="7340600" y="2082800"/>
          <p14:tracePt t="32420" x="7397750" y="2089150"/>
          <p14:tracePt t="32439" x="7499350" y="2095500"/>
          <p14:tracePt t="32447" x="7518400" y="2095500"/>
          <p14:tracePt t="32454" x="7531100" y="2101850"/>
          <p14:tracePt t="32471" x="7575550" y="2101850"/>
          <p14:tracePt t="32488" x="7594600" y="2101850"/>
          <p14:tracePt t="32504" x="7607300" y="2101850"/>
          <p14:tracePt t="32521" x="7626350" y="2101850"/>
          <p14:tracePt t="32544" x="7645400" y="2114550"/>
          <p14:tracePt t="32558" x="7677150" y="2114550"/>
          <p14:tracePt t="32571" x="7696200" y="2114550"/>
          <p14:tracePt t="32584" x="7734300" y="2114550"/>
          <p14:tracePt t="32588" x="7747000" y="2114550"/>
          <p14:tracePt t="32618" x="7785100" y="2114550"/>
          <p14:tracePt t="32634" x="7791450" y="2114550"/>
          <p14:tracePt t="32642" x="7804150" y="2114550"/>
          <p14:tracePt t="32656" x="7810500" y="2114550"/>
          <p14:tracePt t="32671" x="7829550" y="2114550"/>
          <p14:tracePt t="32688" x="7835900" y="2114550"/>
          <p14:tracePt t="32709" x="7861300" y="2108200"/>
          <p14:tracePt t="32729" x="7886700" y="2108200"/>
          <p14:tracePt t="32747" x="7924800" y="2108200"/>
          <p14:tracePt t="32760" x="7943850" y="2127250"/>
          <p14:tracePt t="32784" x="7981950" y="2133600"/>
          <p14:tracePt t="32803" x="8007350" y="2133600"/>
          <p14:tracePt t="32824" x="8039100" y="2133600"/>
          <p14:tracePt t="32838" x="8045450" y="2133600"/>
          <p14:tracePt t="32854" x="8070850" y="2127250"/>
          <p14:tracePt t="32868" x="8077200" y="2120900"/>
          <p14:tracePt t="32876" x="8089900" y="2120900"/>
          <p14:tracePt t="32898" x="8108950" y="2114550"/>
          <p14:tracePt t="32918" x="8115300" y="2114550"/>
          <p14:tracePt t="32932" x="8134350" y="2108200"/>
          <p14:tracePt t="32940" x="8134350" y="2101850"/>
          <p14:tracePt t="32955" x="8140700" y="2101850"/>
          <p14:tracePt t="32984" x="8140700" y="2095500"/>
          <p14:tracePt t="32998" x="8172450" y="2095500"/>
          <p14:tracePt t="33012" x="8191500" y="2089150"/>
          <p14:tracePt t="33033" x="8197850" y="2089150"/>
          <p14:tracePt t="33048" x="8223250" y="2089150"/>
          <p14:tracePt t="33063" x="8248650" y="2082800"/>
          <p14:tracePt t="33080" x="8261350" y="2082800"/>
          <p14:tracePt t="33104" x="8299450" y="2082800"/>
          <p14:tracePt t="33125" x="8337550" y="2076450"/>
          <p14:tracePt t="33144" x="8382000" y="2082800"/>
          <p14:tracePt t="33167" x="8420100" y="2082800"/>
          <p14:tracePt t="33189" x="8464550" y="2095500"/>
          <p14:tracePt t="33227" x="8464550" y="2101850"/>
          <p14:tracePt t="33258" x="8470900" y="2101850"/>
          <p14:tracePt t="33296" x="8477250" y="2101850"/>
          <p14:tracePt t="33373" x="8445500" y="2095500"/>
          <p14:tracePt t="33387" x="8432800" y="2082800"/>
          <p14:tracePt t="33408" x="8375650" y="2063750"/>
          <p14:tracePt t="33421" x="8362950" y="2051050"/>
          <p14:tracePt t="33444" x="8343900" y="2044700"/>
          <p14:tracePt t="33460" x="8324850" y="2019300"/>
          <p14:tracePt t="33487" x="8318500" y="2012950"/>
          <p14:tracePt t="33503" x="8318500" y="2000250"/>
          <p14:tracePt t="33527" x="8305800" y="1981200"/>
          <p14:tracePt t="33548" x="8286750" y="1949450"/>
          <p14:tracePt t="33568" x="8267700" y="1917700"/>
          <p14:tracePt t="33590" x="8248650" y="1879600"/>
          <p14:tracePt t="33606" x="8248650" y="1860550"/>
          <p14:tracePt t="33626" x="8229600" y="1841500"/>
          <p14:tracePt t="33641" x="8216900" y="1835150"/>
          <p14:tracePt t="33653" x="8204200" y="1816100"/>
          <p14:tracePt t="33670" x="8166100" y="1803400"/>
          <p14:tracePt t="33688" x="8147050" y="1790700"/>
          <p14:tracePt t="33703" x="8115300" y="1790700"/>
          <p14:tracePt t="33720" x="8096250" y="1784350"/>
          <p14:tracePt t="33740" x="8039100" y="1778000"/>
          <p14:tracePt t="33758" x="8020050" y="1778000"/>
          <p14:tracePt t="33779" x="7956550" y="1778000"/>
          <p14:tracePt t="33799" x="7848600" y="1784350"/>
          <p14:tracePt t="33815" x="7766050" y="1790700"/>
          <p14:tracePt t="33828" x="7721600" y="1797050"/>
          <p14:tracePt t="33841" x="7683500" y="1809750"/>
          <p14:tracePt t="33861" x="7575550" y="1835150"/>
          <p14:tracePt t="33880" x="7442200" y="1873250"/>
          <p14:tracePt t="33891" x="7327900" y="1924050"/>
          <p14:tracePt t="33906" x="7258050" y="1943100"/>
          <p14:tracePt t="33920" x="7207250" y="1962150"/>
          <p14:tracePt t="33936" x="7181850" y="1968500"/>
          <p14:tracePt t="33955" x="7175500" y="1981200"/>
          <p14:tracePt t="34311" x="7150100" y="1993900"/>
          <p14:tracePt t="34334" x="7054850" y="2019300"/>
          <p14:tracePt t="34348" x="6985000" y="2025650"/>
          <p14:tracePt t="34356" x="6959600" y="2032000"/>
          <p14:tracePt t="34368" x="6896100" y="2044700"/>
          <p14:tracePt t="34386" x="6864350" y="2044700"/>
          <p14:tracePt t="34403" x="6775450" y="2070100"/>
          <p14:tracePt t="34420" x="6692900" y="2089150"/>
          <p14:tracePt t="34435" x="6667500" y="2095500"/>
          <p14:tracePt t="34453" x="6610350" y="2101850"/>
          <p14:tracePt t="34486" x="6604000" y="2101850"/>
          <p14:tracePt t="34503" x="6597650" y="2101850"/>
          <p14:tracePt t="34539" x="6591300" y="2101850"/>
          <p14:tracePt t="34580" x="6584950" y="2101850"/>
          <p14:tracePt t="34706" x="6578600" y="2101850"/>
          <p14:tracePt t="34722" x="6565900" y="2101850"/>
          <p14:tracePt t="34731" x="6559550" y="2101850"/>
          <p14:tracePt t="34747" x="6540500" y="2101850"/>
          <p14:tracePt t="34761" x="6521450" y="2101850"/>
          <p14:tracePt t="34768" x="6508750" y="2108200"/>
          <p14:tracePt t="34786" x="6477000" y="2114550"/>
          <p14:tracePt t="34801" x="6432550" y="2133600"/>
          <p14:tracePt t="34818" x="6388100" y="2146300"/>
          <p14:tracePt t="34836" x="6350000" y="2152650"/>
          <p14:tracePt t="34851" x="6292850" y="2171700"/>
          <p14:tracePt t="34868" x="6261100" y="2178050"/>
          <p14:tracePt t="34886" x="6235700" y="2184400"/>
          <p14:tracePt t="34901" x="6210300" y="2197100"/>
          <p14:tracePt t="34918" x="6165850" y="2203450"/>
          <p14:tracePt t="34934" x="6159500" y="2203450"/>
          <p14:tracePt t="34955" x="6096000" y="2209800"/>
          <p14:tracePt t="34968" x="6070600" y="2209800"/>
          <p14:tracePt t="34987" x="6051550" y="2209800"/>
          <p14:tracePt t="35005" x="6000750" y="2209800"/>
          <p14:tracePt t="35018" x="5988050" y="2203450"/>
          <p14:tracePt t="35037" x="5949950" y="2203450"/>
          <p14:tracePt t="35045" x="5937250" y="2203450"/>
          <p14:tracePt t="35064" x="5911850" y="2203450"/>
          <p14:tracePt t="35078" x="5905500" y="2203450"/>
          <p14:tracePt t="35084" x="5899150" y="2209800"/>
          <p14:tracePt t="35101" x="5892800" y="2209800"/>
          <p14:tracePt t="35119" x="5873750" y="2222500"/>
          <p14:tracePt t="35151" x="5873750" y="2228850"/>
          <p14:tracePt t="35170" x="5867400" y="2228850"/>
          <p14:tracePt t="35190" x="5861050" y="2235200"/>
          <p14:tracePt t="35223" x="5854700" y="2235200"/>
          <p14:tracePt t="35245" x="5854700" y="2241550"/>
          <p14:tracePt t="35270" x="5848350" y="2254250"/>
          <p14:tracePt t="35282" x="5842000" y="2292350"/>
          <p14:tracePt t="35296" x="5835650" y="2305050"/>
          <p14:tracePt t="35307" x="5822950" y="2317750"/>
          <p14:tracePt t="35322" x="5822950" y="2336800"/>
          <p14:tracePt t="35338" x="5822950" y="2349500"/>
          <p14:tracePt t="35368" x="5822950" y="2355850"/>
          <p14:tracePt t="35385" x="5822950" y="2362200"/>
          <p14:tracePt t="35401" x="5816600" y="2362200"/>
          <p14:tracePt t="35467" x="5816600" y="2368550"/>
          <p14:tracePt t="35501" x="5835650" y="2381250"/>
          <p14:tracePt t="35518" x="5861050" y="2387600"/>
          <p14:tracePt t="35534" x="5880100" y="2387600"/>
          <p14:tracePt t="35545" x="5918200" y="2387600"/>
          <p14:tracePt t="35553" x="5943600" y="2387600"/>
          <p14:tracePt t="35567" x="5975350" y="2374900"/>
          <p14:tracePt t="35584" x="6013450" y="2374900"/>
          <p14:tracePt t="35602" x="6064250" y="2368550"/>
          <p14:tracePt t="35618" x="6096000" y="2368550"/>
          <p14:tracePt t="35638" x="6140450" y="2355850"/>
          <p14:tracePt t="35654" x="6172200" y="2355850"/>
          <p14:tracePt t="35670" x="6197600" y="2349500"/>
          <p14:tracePt t="35701" x="6216650" y="2349500"/>
          <p14:tracePt t="35719" x="6235700" y="2343150"/>
          <p14:tracePt t="35734" x="6254750" y="2343150"/>
          <p14:tracePt t="35751" x="6280150" y="2343150"/>
          <p14:tracePt t="35767" x="6318250" y="2336800"/>
          <p14:tracePt t="35784" x="6356350" y="2324100"/>
          <p14:tracePt t="35800" x="6400800" y="2317750"/>
          <p14:tracePt t="35816" x="6432550" y="2311400"/>
          <p14:tracePt t="35834" x="6470650" y="2298700"/>
          <p14:tracePt t="35850" x="6489700" y="2292350"/>
          <p14:tracePt t="35867" x="6508750" y="2292350"/>
          <p14:tracePt t="35884" x="6534150" y="2292350"/>
          <p14:tracePt t="35900" x="6559550" y="2292350"/>
          <p14:tracePt t="35917" x="6565900" y="2292350"/>
          <p14:tracePt t="35934" x="6597650" y="2292350"/>
          <p14:tracePt t="35952" x="6629400" y="2292350"/>
          <p14:tracePt t="35967" x="6661150" y="2292350"/>
          <p14:tracePt t="35985" x="6711950" y="2292350"/>
          <p14:tracePt t="36000" x="6743700" y="2298700"/>
          <p14:tracePt t="36017" x="6800850" y="2298700"/>
          <p14:tracePt t="36036" x="6883400" y="2305050"/>
          <p14:tracePt t="36051" x="7004050" y="2336800"/>
          <p14:tracePt t="36068" x="7137400" y="2349500"/>
          <p14:tracePt t="36088" x="7270750" y="2374900"/>
          <p14:tracePt t="36100" x="7359650" y="2374900"/>
          <p14:tracePt t="36116" x="7448550" y="2368550"/>
          <p14:tracePt t="36134" x="7524750" y="2368550"/>
          <p14:tracePt t="36150" x="7600950" y="2355850"/>
          <p14:tracePt t="36166" x="7613650" y="2355850"/>
          <p14:tracePt t="36201" x="7626350" y="2355850"/>
          <p14:tracePt t="36244" x="7632700" y="2355850"/>
          <p14:tracePt t="36282" x="7639050" y="2355850"/>
          <p14:tracePt t="36343" x="7645400" y="2355850"/>
          <p14:tracePt t="36438" x="7600950" y="2349500"/>
          <p14:tracePt t="36457" x="7556500" y="2330450"/>
          <p14:tracePt t="36463" x="7543800" y="2324100"/>
          <p14:tracePt t="36471" x="7524750" y="2324100"/>
          <p14:tracePt t="36484" x="7499350" y="2317750"/>
          <p14:tracePt t="36504" x="7467600" y="2305050"/>
          <p14:tracePt t="36523" x="7435850" y="2305050"/>
          <p14:tracePt t="36539" x="7410450" y="2305050"/>
          <p14:tracePt t="36553" x="7391400" y="2305050"/>
          <p14:tracePt t="36566" x="7378700" y="2305050"/>
          <p14:tracePt t="36585" x="7359650" y="2298700"/>
          <p14:tracePt t="36594" x="7340600" y="2298700"/>
          <p14:tracePt t="36615" x="7334250" y="2305050"/>
          <p14:tracePt t="36627" x="7327900" y="2305050"/>
          <p14:tracePt t="36639" x="7321550" y="2305050"/>
          <p14:tracePt t="36689" x="7315200" y="2305050"/>
          <p14:tracePt t="36747" x="7308850" y="2305050"/>
          <p14:tracePt t="37138" x="7308850" y="2311400"/>
          <p14:tracePt t="37172" x="7302500" y="2311400"/>
          <p14:tracePt t="37205" x="7302500" y="2317750"/>
          <p14:tracePt t="37269" x="7315200" y="2330450"/>
          <p14:tracePt t="37283" x="7340600" y="2343150"/>
          <p14:tracePt t="37302" x="7385050" y="2362200"/>
          <p14:tracePt t="37317" x="7448550" y="2381250"/>
          <p14:tracePt t="37332" x="7480300" y="2381250"/>
          <p14:tracePt t="37353" x="7499350" y="2381250"/>
          <p14:tracePt t="37367" x="7505700" y="2381250"/>
          <p14:tracePt t="37419" x="7512050" y="2381250"/>
          <p14:tracePt t="37454" x="7524750" y="2381250"/>
          <p14:tracePt t="37743" x="7518400" y="2381250"/>
          <p14:tracePt t="37769" x="7512050" y="2381250"/>
          <p14:tracePt t="37803" x="7486650" y="2374900"/>
          <p14:tracePt t="37821" x="7461250" y="2368550"/>
          <p14:tracePt t="37829" x="7454900" y="2368550"/>
          <p14:tracePt t="37834" x="7435850" y="2368550"/>
          <p14:tracePt t="37848" x="7416800" y="2368550"/>
          <p14:tracePt t="37865" x="7397750" y="2368550"/>
          <p14:tracePt t="37882" x="7366000" y="2362200"/>
          <p14:tracePt t="37901" x="7334250" y="2355850"/>
          <p14:tracePt t="37920" x="7302500" y="2343150"/>
          <p14:tracePt t="37932" x="7270750" y="2336800"/>
          <p14:tracePt t="37955" x="7251700" y="2336800"/>
          <p14:tracePt t="37966" x="7226300" y="2330450"/>
          <p14:tracePt t="37981" x="7219950" y="2330450"/>
          <p14:tracePt t="38001" x="7207250" y="2330450"/>
          <p14:tracePt t="38032" x="7200900" y="2330450"/>
          <p14:tracePt t="38060" x="7188200" y="2324100"/>
          <p14:tracePt t="38144" x="7181850" y="2324100"/>
          <p14:tracePt t="38218" x="7181850" y="2317750"/>
          <p14:tracePt t="38247" x="7175500" y="2317750"/>
          <p14:tracePt t="38261" x="7169150" y="2317750"/>
          <p14:tracePt t="38268" x="7156450" y="2317750"/>
          <p14:tracePt t="38284" x="7150100" y="2317750"/>
          <p14:tracePt t="38298" x="7124700" y="2311400"/>
          <p14:tracePt t="38315" x="7112000" y="2305050"/>
          <p14:tracePt t="38334" x="7073900" y="2292350"/>
          <p14:tracePt t="38350" x="7054850" y="2286000"/>
          <p14:tracePt t="38364" x="7023100" y="2279650"/>
          <p14:tracePt t="38384" x="6985000" y="2266950"/>
          <p14:tracePt t="38405" x="6953250" y="2266950"/>
          <p14:tracePt t="38422" x="6889750" y="2247900"/>
          <p14:tracePt t="38440" x="6870700" y="2241550"/>
          <p14:tracePt t="38459" x="6813550" y="2228850"/>
          <p14:tracePt t="38468" x="6794500" y="2222500"/>
          <p14:tracePt t="38482" x="6762750" y="2209800"/>
          <p14:tracePt t="38489" x="6724650" y="2197100"/>
          <p14:tracePt t="38498" x="6692900" y="2197100"/>
          <p14:tracePt t="38514" x="6553200" y="2190750"/>
          <p14:tracePt t="38531" x="6464300" y="2190750"/>
          <p14:tracePt t="38549" x="6356350" y="2197100"/>
          <p14:tracePt t="38564" x="6267450" y="2197100"/>
          <p14:tracePt t="38581" x="6153150" y="2203450"/>
          <p14:tracePt t="38597" x="6051550" y="2209800"/>
          <p14:tracePt t="38614" x="5924550" y="2228850"/>
          <p14:tracePt t="38630" x="5829300" y="2260600"/>
          <p14:tracePt t="38648" x="5721350" y="2292350"/>
          <p14:tracePt t="38664" x="5568950" y="2343150"/>
          <p14:tracePt t="38684" x="5537200" y="2355850"/>
          <p14:tracePt t="38697" x="5499100" y="2374900"/>
          <p14:tracePt t="38717" x="5461000" y="2400300"/>
          <p14:tracePt t="38738" x="5448300" y="2419350"/>
          <p14:tracePt t="38754" x="5403850" y="2451100"/>
          <p14:tracePt t="38770" x="5391150" y="2463800"/>
          <p14:tracePt t="38799" x="5384800" y="2470150"/>
          <p14:tracePt t="38830" x="5378450" y="2476500"/>
          <p14:tracePt t="38855" x="5378450" y="2482850"/>
          <p14:tracePt t="38864" x="5384800" y="2489200"/>
          <p14:tracePt t="38882" x="5410200" y="2533650"/>
          <p14:tracePt t="38900" x="5448300" y="2540000"/>
          <p14:tracePt t="38914" x="5486400" y="2565400"/>
          <p14:tracePt t="38933" x="5581650" y="2584450"/>
          <p14:tracePt t="38947" x="5657850" y="2584450"/>
          <p14:tracePt t="38964" x="5753100" y="2584450"/>
          <p14:tracePt t="38981" x="5829300" y="2584450"/>
          <p14:tracePt t="38997" x="5943600" y="2546350"/>
          <p14:tracePt t="39014" x="6045200" y="2533650"/>
          <p14:tracePt t="39030" x="6172200" y="2520950"/>
          <p14:tracePt t="39048" x="6280150" y="2520950"/>
          <p14:tracePt t="39063" x="6369050" y="2501900"/>
          <p14:tracePt t="39080" x="6477000" y="2495550"/>
          <p14:tracePt t="39100" x="6661150" y="2489200"/>
          <p14:tracePt t="39114" x="6731000" y="2489200"/>
          <p14:tracePt t="39132" x="6819900" y="2482850"/>
          <p14:tracePt t="39154" x="6972300" y="2463800"/>
          <p14:tracePt t="39171" x="7086600" y="2451100"/>
          <p14:tracePt t="39188" x="7200900" y="2432050"/>
          <p14:tracePt t="39197" x="7226300" y="2425700"/>
          <p14:tracePt t="39214" x="7372350" y="2419350"/>
          <p14:tracePt t="39230" x="7461250" y="2413000"/>
          <p14:tracePt t="39247" x="7531100" y="2413000"/>
          <p14:tracePt t="39265" x="7607300" y="2413000"/>
          <p14:tracePt t="39280" x="7689850" y="2413000"/>
          <p14:tracePt t="39297" x="7785100" y="2419350"/>
          <p14:tracePt t="39315" x="7905750" y="2432050"/>
          <p14:tracePt t="39331" x="7950200" y="2432050"/>
          <p14:tracePt t="39348" x="7981950" y="2432050"/>
          <p14:tracePt t="39364" x="7994650" y="2432050"/>
          <p14:tracePt t="39381" x="8007350" y="2432050"/>
          <p14:tracePt t="39439" x="7931150" y="2482850"/>
          <p14:tracePt t="39446" x="7854950" y="2495550"/>
          <p14:tracePt t="39467" x="7677150" y="2508250"/>
          <p14:tracePt t="39483" x="7454900" y="2508250"/>
          <p14:tracePt t="39499" x="7105650" y="2508250"/>
          <p14:tracePt t="39513" x="6934200" y="2495550"/>
          <p14:tracePt t="39533" x="6553200" y="2444750"/>
          <p14:tracePt t="39549" x="6388100" y="2419350"/>
          <p14:tracePt t="39553" x="6305550" y="2406650"/>
          <p14:tracePt t="39563" x="6197600" y="2387600"/>
          <p14:tracePt t="39582" x="6038850" y="2368550"/>
          <p14:tracePt t="39601" x="5905500" y="2362200"/>
          <p14:tracePt t="39614" x="5816600" y="2362200"/>
          <p14:tracePt t="39630" x="5772150" y="2362200"/>
          <p14:tracePt t="39647" x="5721350" y="2374900"/>
          <p14:tracePt t="39663" x="5715000" y="2374900"/>
          <p14:tracePt t="39680" x="5702300" y="2374900"/>
          <p14:tracePt t="39700" x="5695950" y="2374900"/>
          <p14:tracePt t="39746" x="5734050" y="2368550"/>
          <p14:tracePt t="39751" x="5791200" y="2343150"/>
          <p14:tracePt t="39766" x="5924550" y="2305050"/>
          <p14:tracePt t="39785" x="6032500" y="2305050"/>
          <p14:tracePt t="39797" x="6235700" y="2266950"/>
          <p14:tracePt t="39814" x="6521450" y="2241550"/>
          <p14:tracePt t="39830" x="6794500" y="2222500"/>
          <p14:tracePt t="39846" x="6972300" y="2190750"/>
          <p14:tracePt t="39865" x="7264400" y="2152650"/>
          <p14:tracePt t="39879" x="7397750" y="2152650"/>
          <p14:tracePt t="39897" x="7442200" y="2152650"/>
          <p14:tracePt t="39916" x="7448550" y="2152650"/>
          <p14:tracePt t="39932" x="7454900" y="2146300"/>
          <p14:tracePt t="39969" x="7378700" y="2159000"/>
          <p14:tracePt t="39980" x="7131050" y="2184400"/>
          <p14:tracePt t="39996" x="6921500" y="2247900"/>
          <p14:tracePt t="40017" x="6438900" y="2336800"/>
          <p14:tracePt t="40030" x="5880100" y="2476500"/>
          <p14:tracePt t="40047" x="5613400" y="2546350"/>
          <p14:tracePt t="40051" x="5505450" y="2559050"/>
          <p14:tracePt t="40063" x="5340350" y="2578100"/>
          <p14:tracePt t="40081" x="5226050" y="2603500"/>
          <p14:tracePt t="40113" x="5219700" y="2603500"/>
          <p14:tracePt t="40131" x="5238750" y="2622550"/>
          <p14:tracePt t="40145" x="5543550" y="2628900"/>
          <p14:tracePt t="40163" x="5816600" y="2603500"/>
          <p14:tracePt t="40180" x="6153150" y="2590800"/>
          <p14:tracePt t="40198" x="6673850" y="2578100"/>
          <p14:tracePt t="40213" x="6851650" y="2584450"/>
          <p14:tracePt t="40229" x="7150100" y="2597150"/>
          <p14:tracePt t="40248" x="7296150" y="2597150"/>
          <p14:tracePt t="40262" x="7353300" y="2590800"/>
          <p14:tracePt t="40279" x="7359650" y="2590800"/>
          <p14:tracePt t="40295" x="7366000" y="2590800"/>
          <p14:tracePt t="40318" x="7372350" y="2590800"/>
          <p14:tracePt t="40329" x="7372350" y="2584450"/>
          <p14:tracePt t="40346" x="7353300" y="2540000"/>
          <p14:tracePt t="40362" x="7118350" y="2457450"/>
          <p14:tracePt t="40379" x="6927850" y="2413000"/>
          <p14:tracePt t="40400" x="6711950" y="2413000"/>
          <p14:tracePt t="40415" x="6267450" y="2413000"/>
          <p14:tracePt t="40431" x="6000750" y="2432050"/>
          <p14:tracePt t="40447" x="5784850" y="2470150"/>
          <p14:tracePt t="40467" x="5632450" y="2508250"/>
          <p14:tracePt t="40480" x="5549900" y="2533650"/>
          <p14:tracePt t="40499" x="5511800" y="2546350"/>
          <p14:tracePt t="40529" x="5511800" y="2552700"/>
          <p14:tracePt t="40546" x="5632450" y="2571750"/>
          <p14:tracePt t="40553" x="5721350" y="2571750"/>
          <p14:tracePt t="40562" x="5842000" y="2552700"/>
          <p14:tracePt t="40578" x="6273800" y="2552700"/>
          <p14:tracePt t="40599" x="6508750" y="2540000"/>
          <p14:tracePt t="40619" x="6845300" y="2546350"/>
          <p14:tracePt t="40630" x="7035800" y="2540000"/>
          <p14:tracePt t="40645" x="7207250" y="2501900"/>
          <p14:tracePt t="40662" x="7289800" y="2463800"/>
          <p14:tracePt t="40681" x="7340600" y="2425700"/>
          <p14:tracePt t="40695" x="7353300" y="2413000"/>
          <p14:tracePt t="40712" x="7353300" y="2406650"/>
          <p14:tracePt t="40746" x="7334250" y="2368550"/>
          <p14:tracePt t="40762" x="7226300" y="2336800"/>
          <p14:tracePt t="40779" x="7054850" y="2311400"/>
          <p14:tracePt t="40799" x="6858000" y="2330450"/>
          <p14:tracePt t="40817" x="6699250" y="2343150"/>
          <p14:tracePt t="40828" x="6540500" y="2362200"/>
          <p14:tracePt t="40847" x="6375400" y="2393950"/>
          <p14:tracePt t="40862" x="6318250" y="2425700"/>
          <p14:tracePt t="40879" x="6248400" y="2451100"/>
          <p14:tracePt t="40895" x="6178550" y="2463800"/>
          <p14:tracePt t="40912" x="6127750" y="2482850"/>
          <p14:tracePt t="40935" x="6115050" y="2482850"/>
          <p14:tracePt t="40955" x="6102350" y="2482850"/>
          <p14:tracePt t="40967" x="6096000" y="2482850"/>
          <p14:tracePt t="40979" x="6089650" y="2482850"/>
          <p14:tracePt t="41013" x="6083300" y="2482850"/>
          <p14:tracePt t="41044" x="6076950" y="2482850"/>
          <p14:tracePt t="41065" x="6064250" y="2482850"/>
          <p14:tracePt t="41073" x="6057900" y="2482850"/>
          <p14:tracePt t="41079" x="6038850" y="2470150"/>
          <p14:tracePt t="41096" x="6013450" y="2470150"/>
          <p14:tracePt t="41112" x="5988050" y="2463800"/>
          <p14:tracePt t="41129" x="5949950" y="2457450"/>
          <p14:tracePt t="41145" x="5937250" y="2444750"/>
          <p14:tracePt t="41162" x="5924550" y="2444750"/>
          <p14:tracePt t="41179" x="5918200" y="2438400"/>
          <p14:tracePt t="41195" x="5911850" y="2432050"/>
          <p14:tracePt t="41254" x="5905500" y="2425700"/>
          <p14:tracePt t="41674" x="5969000" y="2425700"/>
          <p14:tracePt t="41688" x="6051550" y="2425700"/>
          <p14:tracePt t="41706" x="6096000" y="2432050"/>
          <p14:tracePt t="41724" x="6159500" y="2425700"/>
          <p14:tracePt t="41731" x="6172200" y="2425700"/>
          <p14:tracePt t="41737" x="6197600" y="2425700"/>
          <p14:tracePt t="41744" x="6203950" y="2425700"/>
          <p14:tracePt t="41761" x="6267450" y="2432050"/>
          <p14:tracePt t="41780" x="6337300" y="2438400"/>
          <p14:tracePt t="41797" x="6400800" y="2457450"/>
          <p14:tracePt t="41816" x="6445250" y="2470150"/>
          <p14:tracePt t="41829" x="6521450" y="2489200"/>
          <p14:tracePt t="41845" x="6591300" y="2514600"/>
          <p14:tracePt t="41861" x="6692900" y="2533650"/>
          <p14:tracePt t="41880" x="6813550" y="2546350"/>
          <p14:tracePt t="41897" x="6864350" y="2546350"/>
          <p14:tracePt t="41917" x="6965950" y="2546350"/>
          <p14:tracePt t="41931" x="7048500" y="2540000"/>
          <p14:tracePt t="41946" x="7131050" y="2527300"/>
          <p14:tracePt t="41963" x="7188200" y="2527300"/>
          <p14:tracePt t="41982" x="7226300" y="2527300"/>
          <p14:tracePt t="41998" x="7277100" y="2501900"/>
          <p14:tracePt t="42011" x="7321550" y="2495550"/>
          <p14:tracePt t="42028" x="7359650" y="2495550"/>
          <p14:tracePt t="42049" x="7429500" y="2489200"/>
          <p14:tracePt t="42069" x="7467600" y="2482850"/>
          <p14:tracePt t="42091" x="7550150" y="2470150"/>
          <p14:tracePt t="42110" x="7588250" y="2463800"/>
          <p14:tracePt t="42121" x="7626350" y="2451100"/>
          <p14:tracePt t="42130" x="7632700" y="2444750"/>
          <p14:tracePt t="42149" x="7689850" y="2413000"/>
          <p14:tracePt t="42166" x="7708900" y="2413000"/>
          <p14:tracePt t="42178" x="7715250" y="2413000"/>
          <p14:tracePt t="42194" x="7721600" y="2413000"/>
          <p14:tracePt t="42212" x="7721600" y="2400300"/>
          <p14:tracePt t="42228" x="7727950" y="2400300"/>
          <p14:tracePt t="42285" x="7651750" y="2406650"/>
          <p14:tracePt t="42294" x="7518400" y="2393950"/>
          <p14:tracePt t="42314" x="7245350" y="2381250"/>
          <p14:tracePt t="42328" x="7112000" y="2343150"/>
          <p14:tracePt t="42346" x="6940550" y="2292350"/>
          <p14:tracePt t="42361" x="6775450" y="2247900"/>
          <p14:tracePt t="42379" x="6692900" y="2216150"/>
          <p14:tracePt t="42394" x="6635750" y="2209800"/>
          <p14:tracePt t="42410" x="6591300" y="2209800"/>
          <p14:tracePt t="42426" x="6565900" y="2222500"/>
          <p14:tracePt t="42443" x="6470650" y="2254250"/>
          <p14:tracePt t="42460" x="6426200" y="2266950"/>
          <p14:tracePt t="42480" x="6369050" y="2305050"/>
          <p14:tracePt t="42494" x="6318250" y="2311400"/>
          <p14:tracePt t="42511" x="6280150" y="2330450"/>
          <p14:tracePt t="42534" x="6216650" y="2336800"/>
          <p14:tracePt t="42545" x="6159500" y="2336800"/>
          <p14:tracePt t="42560" x="6140450" y="2336800"/>
          <p14:tracePt t="42569" x="6127750" y="2330450"/>
          <p14:tracePt t="42583" x="6121400" y="2330450"/>
          <p14:tracePt t="42598" x="6115050" y="2324100"/>
          <p14:tracePt t="42614" x="6127750" y="2305050"/>
          <p14:tracePt t="42631" x="6223000" y="2228850"/>
          <p14:tracePt t="42644" x="6261100" y="2197100"/>
          <p14:tracePt t="42662" x="6438900" y="2171700"/>
          <p14:tracePt t="42677" x="6553200" y="2165350"/>
          <p14:tracePt t="42694" x="6692900" y="2171700"/>
          <p14:tracePt t="42714" x="6838950" y="2190750"/>
          <p14:tracePt t="42737" x="7029450" y="2247900"/>
          <p14:tracePt t="42750" x="7137400" y="2260600"/>
          <p14:tracePt t="42769" x="7194550" y="2279650"/>
          <p14:tracePt t="42788" x="7207250" y="2292350"/>
          <p14:tracePt t="42800" x="7213600" y="2292350"/>
          <p14:tracePt t="42815" x="7213600" y="2298700"/>
          <p14:tracePt t="42842" x="7219950" y="2298700"/>
          <p14:tracePt t="42879" x="7226300" y="2298700"/>
          <p14:tracePt t="42892" x="7226300" y="2286000"/>
          <p14:tracePt t="42906" x="7219950" y="2266950"/>
          <p14:tracePt t="42928" x="7207250" y="2247900"/>
          <p14:tracePt t="42946" x="7213600" y="2184400"/>
          <p14:tracePt t="42969" x="7315200" y="2089150"/>
          <p14:tracePt t="42992" x="7543800" y="2032000"/>
          <p14:tracePt t="43009" x="7689850" y="2012950"/>
          <p14:tracePt t="43028" x="7759700" y="1981200"/>
          <p14:tracePt t="43046" x="7854950" y="1936750"/>
          <p14:tracePt t="43654" x="7702550" y="2019300"/>
          <p14:tracePt t="43659" x="7594600" y="2089150"/>
          <p14:tracePt t="43675" x="7429500" y="2165350"/>
          <p14:tracePt t="43696" x="7264400" y="2292350"/>
          <p14:tracePt t="43711" x="7105650" y="2368550"/>
          <p14:tracePt t="43731" x="6959600" y="2438400"/>
          <p14:tracePt t="43748" x="6819900" y="2533650"/>
          <p14:tracePt t="43766" x="6673850" y="2641600"/>
          <p14:tracePt t="43775" x="6635750" y="2673350"/>
          <p14:tracePt t="43792" x="6565900" y="2743200"/>
          <p14:tracePt t="43812" x="6508750" y="2838450"/>
          <p14:tracePt t="43825" x="6464300" y="2921000"/>
          <p14:tracePt t="43842" x="6457950" y="2965450"/>
          <p14:tracePt t="43863" x="6445250" y="2997200"/>
          <p14:tracePt t="43876" x="6445250" y="3022600"/>
          <p14:tracePt t="43892" x="6445250" y="3028950"/>
          <p14:tracePt t="43910" x="6457950" y="3048000"/>
          <p14:tracePt t="43925" x="6489700" y="3067050"/>
          <p14:tracePt t="43942" x="6515100" y="3092450"/>
          <p14:tracePt t="43960" x="6559550" y="3111500"/>
          <p14:tracePt t="43978" x="6597650" y="3136900"/>
          <p14:tracePt t="43992" x="6654800" y="3149600"/>
          <p14:tracePt t="44012" x="6724650" y="3168650"/>
          <p14:tracePt t="44029" x="6788150" y="3175000"/>
          <p14:tracePt t="44041" x="6877050" y="3187700"/>
          <p14:tracePt t="44058" x="6927850" y="3187700"/>
          <p14:tracePt t="44076" x="7010400" y="3194050"/>
          <p14:tracePt t="44091" x="7035800" y="3194050"/>
          <p14:tracePt t="44109" x="7073900" y="3181350"/>
          <p14:tracePt t="44127" x="7092950" y="3175000"/>
          <p14:tracePt t="44142" x="7112000" y="3168650"/>
          <p14:tracePt t="44159" x="7124700" y="3155950"/>
          <p14:tracePt t="44178" x="7143750" y="3130550"/>
          <p14:tracePt t="44194" x="7175500" y="3111500"/>
          <p14:tracePt t="44209" x="7194550" y="3086100"/>
          <p14:tracePt t="44230" x="7219950" y="3054350"/>
          <p14:tracePt t="44252" x="7232650" y="3003550"/>
          <p14:tracePt t="44272" x="7232650" y="2978150"/>
          <p14:tracePt t="44283" x="7232650" y="2927350"/>
          <p14:tracePt t="44292" x="7213600" y="2857500"/>
          <p14:tracePt t="44310" x="7188200" y="2794000"/>
          <p14:tracePt t="44324" x="7169150" y="2736850"/>
          <p14:tracePt t="44343" x="7143750" y="2698750"/>
          <p14:tracePt t="44362" x="7124700" y="2654300"/>
          <p14:tracePt t="44379" x="7118350" y="2647950"/>
          <p14:tracePt t="44395" x="7092950" y="2616200"/>
          <p14:tracePt t="44417" x="7023100" y="2597150"/>
          <p14:tracePt t="44434" x="6927850" y="2584450"/>
          <p14:tracePt t="44441" x="6864350" y="2578100"/>
          <p14:tracePt t="44458" x="6769100" y="2578100"/>
          <p14:tracePt t="44477" x="6731000" y="2578100"/>
          <p14:tracePt t="44491" x="6692900" y="2578100"/>
          <p14:tracePt t="44509" x="6654800" y="2584450"/>
          <p14:tracePt t="44524" x="6629400" y="2590800"/>
          <p14:tracePt t="44541" x="6597650" y="2609850"/>
          <p14:tracePt t="44547" x="6591300" y="2616200"/>
          <p14:tracePt t="44560" x="6572250" y="2641600"/>
          <p14:tracePt t="44575" x="6565900" y="2654300"/>
          <p14:tracePt t="44591" x="6553200" y="2686050"/>
          <p14:tracePt t="44608" x="6553200" y="2698750"/>
          <p14:tracePt t="44624" x="6553200" y="2705100"/>
          <p14:tracePt t="44641" x="6553200" y="2717800"/>
          <p14:tracePt t="44658" x="6553200" y="2743200"/>
          <p14:tracePt t="44677" x="6553200" y="2762250"/>
          <p14:tracePt t="44692" x="6565900" y="2794000"/>
          <p14:tracePt t="44709" x="6578600" y="2819400"/>
          <p14:tracePt t="44727" x="6597650" y="2851150"/>
          <p14:tracePt t="44741" x="6616700" y="2870200"/>
          <p14:tracePt t="44758" x="6635750" y="2914650"/>
          <p14:tracePt t="44780" x="6642100" y="2921000"/>
          <p14:tracePt t="44800" x="6667500" y="2940050"/>
          <p14:tracePt t="44815" x="6680200" y="2971800"/>
          <p14:tracePt t="44841" x="6699250" y="2978150"/>
          <p14:tracePt t="44859" x="6699250" y="2984500"/>
          <p14:tracePt t="44892" x="6705600" y="2990850"/>
          <p14:tracePt t="44907" x="6705600" y="2997200"/>
          <p14:tracePt t="44925" x="6711950" y="3009900"/>
          <p14:tracePt t="44942" x="6718300" y="3016250"/>
          <p14:tracePt t="44958" x="6724650" y="3028950"/>
          <p14:tracePt t="44974" x="6743700" y="3035300"/>
          <p14:tracePt t="44991" x="6756400" y="3048000"/>
          <p14:tracePt t="45008" x="6762750" y="3060700"/>
          <p14:tracePt t="45024" x="6762750" y="3067050"/>
          <p14:tracePt t="45058" x="6769100" y="3073400"/>
          <p14:tracePt t="45082" x="6775450" y="3073400"/>
          <p14:tracePt t="45091" x="6775450" y="3079750"/>
          <p14:tracePt t="45205" x="6781800" y="3079750"/>
          <p14:tracePt t="45239" x="6819900" y="3079750"/>
          <p14:tracePt t="45251" x="6870700" y="3060700"/>
          <p14:tracePt t="45265" x="6908800" y="3035300"/>
          <p14:tracePt t="45281" x="6934200" y="3028950"/>
          <p14:tracePt t="45290" x="6953250" y="3022600"/>
          <p14:tracePt t="45308" x="6985000" y="3016250"/>
          <p14:tracePt t="45327" x="7023100" y="3003550"/>
          <p14:tracePt t="45340" x="7054850" y="2984500"/>
          <p14:tracePt t="45359" x="7073900" y="2971800"/>
          <p14:tracePt t="45377" x="7105650" y="2965450"/>
          <p14:tracePt t="45390" x="7137400" y="2959100"/>
          <p14:tracePt t="45410" x="7169150" y="2959100"/>
          <p14:tracePt t="45429" x="7219950" y="2959100"/>
          <p14:tracePt t="45445" x="7239000" y="2952750"/>
          <p14:tracePt t="45463" x="7289800" y="2952750"/>
          <p14:tracePt t="45474" x="7321550" y="2952750"/>
          <p14:tracePt t="45492" x="7372350" y="2952750"/>
          <p14:tracePt t="45507" x="7429500" y="2952750"/>
          <p14:tracePt t="45523" x="7493000" y="2946400"/>
          <p14:tracePt t="45543" x="7632700" y="2946400"/>
          <p14:tracePt t="45549" x="7658100" y="2946400"/>
          <p14:tracePt t="45561" x="7683500" y="2940050"/>
          <p14:tracePt t="45573" x="7708900" y="2940050"/>
          <p14:tracePt t="45592" x="7766050" y="2940050"/>
          <p14:tracePt t="45615" x="7861300" y="2921000"/>
          <p14:tracePt t="45626" x="7893050" y="2914650"/>
          <p14:tracePt t="45640" x="7924800" y="2914650"/>
          <p14:tracePt t="45660" x="7962900" y="2914650"/>
          <p14:tracePt t="45673" x="8007350" y="2921000"/>
          <p14:tracePt t="45690" x="8032750" y="2933700"/>
          <p14:tracePt t="45707" x="8070850" y="2940050"/>
          <p14:tracePt t="45723" x="8115300" y="2940050"/>
          <p14:tracePt t="45740" x="8140700" y="2933700"/>
          <p14:tracePt t="45759" x="8178800" y="2927350"/>
          <p14:tracePt t="45773" x="8204200" y="2927350"/>
          <p14:tracePt t="45793" x="8242300" y="2914650"/>
          <p14:tracePt t="45807" x="8248650" y="2914650"/>
          <p14:tracePt t="45827" x="8255000" y="2914650"/>
          <p14:tracePt t="45848" x="8261350" y="2914650"/>
          <p14:tracePt t="45905" x="8274050" y="2914650"/>
          <p14:tracePt t="45969" x="8280400" y="2914650"/>
          <p14:tracePt t="45994" x="8280400" y="2921000"/>
          <p14:tracePt t="46019" x="8280400" y="2927350"/>
          <p14:tracePt t="46034" x="8280400" y="2940050"/>
          <p14:tracePt t="46040" x="8267700" y="2959100"/>
          <p14:tracePt t="46059" x="8267700" y="2965450"/>
          <p14:tracePt t="46073" x="8261350" y="2984500"/>
          <p14:tracePt t="46090" x="8261350" y="3009900"/>
          <p14:tracePt t="46106" x="8261350" y="3016250"/>
          <p14:tracePt t="46233" x="8261350" y="3035300"/>
          <p14:tracePt t="53622" x="8229600" y="3048000"/>
          <p14:tracePt t="53627" x="8223250" y="3054350"/>
          <p14:tracePt t="53636" x="8172450" y="3079750"/>
          <p14:tracePt t="53669" x="8077200" y="3187700"/>
          <p14:tracePt t="53701" x="7886700" y="3429000"/>
          <p14:tracePt t="53715" x="7804150" y="3524250"/>
          <p14:tracePt t="53732" x="7740650" y="3619500"/>
          <p14:tracePt t="53751" x="7702550" y="3740150"/>
          <p14:tracePt t="53765" x="7696200" y="3803650"/>
          <p14:tracePt t="53782" x="7689850" y="3829050"/>
          <p14:tracePt t="53800" x="7708900" y="3860800"/>
          <p14:tracePt t="53815" x="7766050" y="3898900"/>
          <p14:tracePt t="53831" x="7848600" y="3937000"/>
          <p14:tracePt t="53850" x="7969250" y="3968750"/>
          <p14:tracePt t="53865" x="8026400" y="3968750"/>
          <p14:tracePt t="53881" x="8115300" y="3956050"/>
          <p14:tracePt t="53898" x="8172450" y="3943350"/>
          <p14:tracePt t="53915" x="8267700" y="3917950"/>
          <p14:tracePt t="53931" x="8293100" y="3905250"/>
          <p14:tracePt t="53951" x="8312150" y="3886200"/>
          <p14:tracePt t="53967" x="8356600" y="3816350"/>
          <p14:tracePt t="53983" x="8375650" y="3784600"/>
          <p14:tracePt t="53998" x="8394700" y="3714750"/>
          <p14:tracePt t="54020" x="8420100" y="3644900"/>
          <p14:tracePt t="54031" x="8426450" y="3606800"/>
          <p14:tracePt t="54048" x="8432800" y="3575050"/>
          <p14:tracePt t="54052" x="8439150" y="3556000"/>
          <p14:tracePt t="54067" x="8439150" y="3524250"/>
          <p14:tracePt t="54082" x="8445500" y="3517900"/>
          <p14:tracePt t="54103" x="8464550" y="3486150"/>
          <p14:tracePt t="54115" x="8470900" y="3454400"/>
          <p14:tracePt t="54132" x="8502650" y="3403600"/>
          <p14:tracePt t="54148" x="8528050" y="3365500"/>
          <p14:tracePt t="54165" x="8553450" y="3333750"/>
          <p14:tracePt t="54183" x="8566150" y="3295650"/>
          <p14:tracePt t="54202" x="8578850" y="3270250"/>
          <p14:tracePt t="54214" x="8597900" y="3238500"/>
          <p14:tracePt t="54234" x="8597900" y="3194050"/>
          <p14:tracePt t="54248" x="8604250" y="3168650"/>
          <p14:tracePt t="54264" x="8597900" y="3136900"/>
          <p14:tracePt t="54281" x="8597900" y="3117850"/>
          <p14:tracePt t="54298" x="8566150" y="3054350"/>
          <p14:tracePt t="54317" x="8566150" y="3048000"/>
          <p14:tracePt t="54331" x="8566150" y="3041650"/>
          <p14:tracePt t="54353" x="8566150" y="3028950"/>
          <p14:tracePt t="54365" x="8566150" y="3022600"/>
          <p14:tracePt t="54387" x="8610600" y="3009900"/>
          <p14:tracePt t="54400" x="8667750" y="3009900"/>
          <p14:tracePt t="54415" x="8718550" y="3009900"/>
          <p14:tracePt t="54432" x="8763000" y="3016250"/>
          <p14:tracePt t="54451" x="8870950" y="3048000"/>
          <p14:tracePt t="54465" x="8940800" y="3073400"/>
          <p14:tracePt t="54484" x="8959850" y="3079750"/>
          <p14:tracePt t="54499" x="9004300" y="3092450"/>
          <p14:tracePt t="54515" x="9029700" y="3117850"/>
          <p14:tracePt t="54531" x="9042400" y="3124200"/>
          <p14:tracePt t="54548" x="9055100" y="3143250"/>
          <p14:tracePt t="54565" x="9061450" y="3155950"/>
          <p14:tracePt t="54579" x="9074150" y="3181350"/>
          <p14:tracePt t="54589" x="9074150" y="3206750"/>
          <p14:tracePt t="54615" x="9074150" y="3225800"/>
          <p14:tracePt t="54630" x="9061450" y="3251200"/>
          <p14:tracePt t="54650" x="9055100" y="3257550"/>
          <p14:tracePt t="54670" x="9010650" y="3289300"/>
          <p14:tracePt t="54690" x="8940800" y="3321050"/>
          <p14:tracePt t="54706" x="8870950" y="3346450"/>
          <p14:tracePt t="54720" x="8775700" y="3371850"/>
          <p14:tracePt t="54737" x="8731250" y="3384550"/>
          <p14:tracePt t="54754" x="8674100" y="3390900"/>
          <p14:tracePt t="54776" x="8629650" y="3390900"/>
          <p14:tracePt t="54796" x="8604250" y="3390900"/>
          <p14:tracePt t="54815" x="8597900" y="3390900"/>
          <p14:tracePt t="54829" x="8591550" y="3390900"/>
          <p14:tracePt t="54973" x="8585200" y="3390900"/>
          <p14:tracePt t="55079" x="8585200" y="3384550"/>
          <p14:tracePt t="55143" x="8578850" y="3384550"/>
          <p14:tracePt t="55171" x="8572500" y="3378200"/>
          <p14:tracePt t="55195" x="8566150" y="3378200"/>
          <p14:tracePt t="55232" x="8559800" y="3378200"/>
          <p14:tracePt t="55246" x="8559800" y="3371850"/>
          <p14:tracePt t="55310" x="8553450" y="3371850"/>
          <p14:tracePt t="55326" x="8540750" y="3371850"/>
          <p14:tracePt t="55340" x="8521700" y="3371850"/>
          <p14:tracePt t="55357" x="8496300" y="3371850"/>
          <p14:tracePt t="55363" x="8483600" y="3378200"/>
          <p14:tracePt t="55384" x="8426450" y="3416300"/>
          <p14:tracePt t="55396" x="8388350" y="3441700"/>
          <p14:tracePt t="55415" x="8350250" y="3473450"/>
          <p14:tracePt t="55432" x="8312150" y="3505200"/>
          <p14:tracePt t="55449" x="8305800" y="3524250"/>
          <p14:tracePt t="55463" x="8299450" y="3530600"/>
          <p14:tracePt t="55480" x="8293100" y="3543300"/>
          <p14:tracePt t="55500" x="8324850" y="3606800"/>
          <p14:tracePt t="55513" x="8350250" y="3625850"/>
          <p14:tracePt t="55530" x="8401050" y="3663950"/>
          <p14:tracePt t="55547" x="8559800" y="3702050"/>
          <p14:tracePt t="55563" x="8667750" y="3708400"/>
          <p14:tracePt t="55581" x="8718550" y="3714750"/>
          <p14:tracePt t="55598" x="8763000" y="3708400"/>
          <p14:tracePt t="55613" x="8794750" y="3695700"/>
          <p14:tracePt t="55630" x="8813800" y="3683000"/>
          <p14:tracePt t="55646" x="8832850" y="3670300"/>
          <p14:tracePt t="55663" x="8851900" y="3644900"/>
          <p14:tracePt t="55679" x="8858250" y="3632200"/>
          <p14:tracePt t="55697" x="8864600" y="3619500"/>
          <p14:tracePt t="55714" x="8870950" y="3600450"/>
          <p14:tracePt t="55729" x="8883650" y="3587750"/>
          <p14:tracePt t="55746" x="8883650" y="3562350"/>
          <p14:tracePt t="55768" x="8890000" y="3530600"/>
          <p14:tracePt t="55779" x="8890000" y="3524250"/>
          <p14:tracePt t="55796" x="8890000" y="3486150"/>
          <p14:tracePt t="55818" x="8890000" y="3460750"/>
          <p14:tracePt t="55833" x="8877300" y="3429000"/>
          <p14:tracePt t="55869" x="8877300" y="3422650"/>
          <p14:tracePt t="55891" x="8870950" y="3422650"/>
          <p14:tracePt t="55904" x="8870950" y="3416300"/>
          <p14:tracePt t="55941" x="8864600" y="3409950"/>
          <p14:tracePt t="55960" x="8839200" y="3397250"/>
          <p14:tracePt t="55966" x="8832850" y="3390900"/>
          <p14:tracePt t="55979" x="8820150" y="3384550"/>
          <p14:tracePt t="55995" x="8737600" y="3359150"/>
          <p14:tracePt t="56012" x="8680450" y="3340100"/>
          <p14:tracePt t="56029" x="8610600" y="3340100"/>
          <p14:tracePt t="56047" x="8534400" y="3340100"/>
          <p14:tracePt t="56055" x="8477250" y="3340100"/>
          <p14:tracePt t="56063" x="8470900" y="3340100"/>
          <p14:tracePt t="56083" x="8420100" y="3346450"/>
          <p14:tracePt t="56099" x="8356600" y="3352800"/>
          <p14:tracePt t="56112" x="8331200" y="3352800"/>
          <p14:tracePt t="56129" x="8318500" y="3359150"/>
          <p14:tracePt t="56147" x="8274050" y="3359150"/>
          <p14:tracePt t="56162" x="8267700" y="3365500"/>
          <p14:tracePt t="56179" x="8255000" y="3365500"/>
          <p14:tracePt t="56200" x="8235950" y="3371850"/>
          <p14:tracePt t="56215" x="8229600" y="3378200"/>
          <p14:tracePt t="56266" x="8223250" y="3403600"/>
          <p14:tracePt t="56270" x="8223250" y="3429000"/>
          <p14:tracePt t="56278" x="8223250" y="3454400"/>
          <p14:tracePt t="56296" x="8242300" y="3511550"/>
          <p14:tracePt t="56315" x="8286750" y="3562350"/>
          <p14:tracePt t="56329" x="8337550" y="3613150"/>
          <p14:tracePt t="56346" x="8362950" y="3651250"/>
          <p14:tracePt t="56364" x="8407400" y="3714750"/>
          <p14:tracePt t="56379" x="8420100" y="3733800"/>
          <p14:tracePt t="56395" x="8426450" y="3752850"/>
          <p14:tracePt t="56412" x="8432800" y="3759200"/>
          <p14:tracePt t="56434" x="8439150" y="3765550"/>
          <p14:tracePt t="56454" x="8464550" y="3790950"/>
          <p14:tracePt t="56468" x="8483600" y="3810000"/>
          <p14:tracePt t="56484" x="8509000" y="3829050"/>
          <p14:tracePt t="56499" x="8528050" y="3854450"/>
          <p14:tracePt t="56517" x="8572500" y="3879850"/>
          <p14:tracePt t="56536" x="8623300" y="3924300"/>
          <p14:tracePt t="56545" x="8648700" y="3930650"/>
          <p14:tracePt t="56556" x="8667750" y="3937000"/>
          <p14:tracePt t="56570" x="8693150" y="3937000"/>
          <p14:tracePt t="56578" x="8699500" y="3937000"/>
          <p14:tracePt t="56595" x="8718550" y="3937000"/>
          <p14:tracePt t="56612" x="8731250" y="3937000"/>
          <p14:tracePt t="56628" x="8750300" y="3937000"/>
          <p14:tracePt t="56645" x="8782050" y="3898900"/>
          <p14:tracePt t="56662" x="8794750" y="3867150"/>
          <p14:tracePt t="56679" x="8807450" y="3816350"/>
          <p14:tracePt t="56703" x="8807450" y="3740150"/>
          <p14:tracePt t="56718" x="8801100" y="3702050"/>
          <p14:tracePt t="56738" x="8763000" y="3638550"/>
          <p14:tracePt t="56752" x="8750300" y="3581400"/>
          <p14:tracePt t="56772" x="8737600" y="3575050"/>
          <p14:tracePt t="56788" x="8731250" y="3562350"/>
          <p14:tracePt t="56812" x="8712200" y="3549650"/>
          <p14:tracePt t="56832" x="8693150" y="3536950"/>
          <p14:tracePt t="56848" x="8655050" y="3524250"/>
          <p14:tracePt t="56862" x="8616950" y="3524250"/>
          <p14:tracePt t="56878" x="8559800" y="3530600"/>
          <p14:tracePt t="56895" x="8509000" y="3543300"/>
          <p14:tracePt t="56913" x="8432800" y="3575050"/>
          <p14:tracePt t="56928" x="8401050" y="3606800"/>
          <p14:tracePt t="56945" x="8350250" y="3638550"/>
          <p14:tracePt t="56970" x="8280400" y="3689350"/>
          <p14:tracePt t="56985" x="8267700" y="3695700"/>
          <p14:tracePt t="56995" x="8255000" y="3708400"/>
          <p14:tracePt t="57018" x="8255000" y="3714750"/>
          <p14:tracePt t="57036" x="8248650" y="3714750"/>
          <p14:tracePt t="57053" x="8248650" y="3721100"/>
          <p14:tracePt t="57067" x="8286750" y="3759200"/>
          <p14:tracePt t="57085" x="8343900" y="3784600"/>
          <p14:tracePt t="57103" x="8420100" y="3797300"/>
          <p14:tracePt t="57119" x="8470900" y="3816350"/>
          <p14:tracePt t="57134" x="8515350" y="3822700"/>
          <p14:tracePt t="57156" x="8540750" y="3829050"/>
          <p14:tracePt t="57169" x="8547100" y="3829050"/>
          <p14:tracePt t="57195" x="8559800" y="3829050"/>
          <p14:tracePt t="57220" x="8566150" y="3822700"/>
          <p14:tracePt t="57232" x="8578850" y="3822700"/>
          <p14:tracePt t="57263" x="8578850" y="3816350"/>
          <p14:tracePt t="57271" x="8585200" y="3816350"/>
          <p14:tracePt t="57284" x="8597900" y="3803650"/>
          <p14:tracePt t="57298" x="8616950" y="3797300"/>
          <p14:tracePt t="57312" x="8648700" y="3765550"/>
          <p14:tracePt t="57329" x="8674100" y="3746500"/>
          <p14:tracePt t="57348" x="8686800" y="3721100"/>
          <p14:tracePt t="57364" x="8705850" y="3714750"/>
          <p14:tracePt t="57380" x="8724900" y="3708400"/>
          <p14:tracePt t="57398" x="8731250" y="3702050"/>
          <p14:tracePt t="57412" x="8750300" y="3695700"/>
          <p14:tracePt t="57428" x="8763000" y="3676650"/>
          <p14:tracePt t="57445" x="8769350" y="3676650"/>
          <p14:tracePt t="57472" x="8775700" y="3670300"/>
          <p14:tracePt t="57500" x="8782050" y="3663950"/>
          <p14:tracePt t="57559" x="8788400" y="3663950"/>
          <p14:tracePt t="57584" x="8794750" y="3663950"/>
          <p14:tracePt t="57614" x="8801100" y="3663950"/>
          <p14:tracePt t="57987" x="8820150" y="3657600"/>
          <p14:tracePt t="58016" x="8832850" y="3657600"/>
          <p14:tracePt t="58035" x="8839200" y="3657600"/>
          <p14:tracePt t="58065" x="8845550" y="3657600"/>
          <p14:tracePt t="58114" x="8851900" y="3657600"/>
          <p14:tracePt t="58221" x="8858250" y="3657600"/>
          <p14:tracePt t="60374" x="8858250" y="3632200"/>
          <p14:tracePt t="60385" x="8845550" y="3581400"/>
          <p14:tracePt t="60398" x="8826500" y="3498850"/>
          <p14:tracePt t="60413" x="8807450" y="3429000"/>
          <p14:tracePt t="60425" x="8743950" y="3302000"/>
          <p14:tracePt t="60446" x="8686800" y="3168650"/>
          <p14:tracePt t="60459" x="8604250" y="3022600"/>
          <p14:tracePt t="60491" x="8318500" y="2679700"/>
          <p14:tracePt t="60525" x="7937500" y="2324100"/>
          <p14:tracePt t="60544" x="7778750" y="2235200"/>
          <p14:tracePt t="60558" x="7670800" y="2152650"/>
          <p14:tracePt t="60570" x="7613650" y="2114550"/>
          <p14:tracePt t="61018" x="7575550" y="2057400"/>
          <p14:tracePt t="61039" x="7499350" y="1987550"/>
          <p14:tracePt t="61058" x="7435850" y="1943100"/>
          <p14:tracePt t="61070" x="7385050" y="1917700"/>
          <p14:tracePt t="61075" x="7340600" y="1879600"/>
          <p14:tracePt t="61091" x="7315200" y="1854200"/>
          <p14:tracePt t="61107" x="7289800" y="1803400"/>
          <p14:tracePt t="61125" x="7251700" y="1778000"/>
          <p14:tracePt t="61141" x="7239000" y="1771650"/>
          <p14:tracePt t="61158" x="7226300" y="1752600"/>
          <p14:tracePt t="61178" x="7200900" y="1733550"/>
          <p14:tracePt t="61207" x="7188200" y="1720850"/>
          <p14:tracePt t="61228" x="7150100" y="1689100"/>
          <p14:tracePt t="61242" x="7124700" y="1670050"/>
          <p14:tracePt t="61258" x="7086600" y="1644650"/>
          <p14:tracePt t="61279" x="7042150" y="1625600"/>
          <p14:tracePt t="61294" x="7029450" y="1612900"/>
          <p14:tracePt t="61308" x="7010400" y="1612900"/>
          <p14:tracePt t="61324" x="6991350" y="1606550"/>
          <p14:tracePt t="61342" x="6959600" y="1581150"/>
          <p14:tracePt t="61359" x="6934200" y="1581150"/>
          <p14:tracePt t="61374" x="6915150" y="1574800"/>
          <p14:tracePt t="61393" x="6877050" y="1568450"/>
          <p14:tracePt t="61407" x="6864350" y="1568450"/>
          <p14:tracePt t="61424" x="6851650" y="1568450"/>
          <p14:tracePt t="61444" x="6807200" y="1562100"/>
          <p14:tracePt t="61457" x="6762750" y="1562100"/>
          <p14:tracePt t="61474" x="6718300" y="1574800"/>
          <p14:tracePt t="61490" x="6686550" y="1581150"/>
          <p14:tracePt t="61507" x="6629400" y="1593850"/>
          <p14:tracePt t="61523" x="6591300" y="1606550"/>
          <p14:tracePt t="61540" x="6559550" y="1606550"/>
          <p14:tracePt t="61547" x="6521450" y="1612900"/>
          <p14:tracePt t="61557" x="6457950" y="1619250"/>
          <p14:tracePt t="61578" x="6381750" y="1625600"/>
          <p14:tracePt t="61595" x="6311900" y="1631950"/>
          <p14:tracePt t="61609" x="6254750" y="1638300"/>
          <p14:tracePt t="61626" x="6235700" y="1638300"/>
          <p14:tracePt t="61640" x="6191250" y="1638300"/>
          <p14:tracePt t="61659" x="6127750" y="1638300"/>
          <p14:tracePt t="61674" x="6057900" y="1638300"/>
          <p14:tracePt t="61690" x="6013450" y="1644650"/>
          <p14:tracePt t="61706" x="5969000" y="1644650"/>
          <p14:tracePt t="61724" x="5918200" y="1638300"/>
          <p14:tracePt t="61740" x="5880100" y="1638300"/>
          <p14:tracePt t="61757" x="5867400" y="1638300"/>
          <p14:tracePt t="61775" x="5822950" y="1638300"/>
          <p14:tracePt t="61790" x="5810250" y="1638300"/>
          <p14:tracePt t="61807" x="5803900" y="1638300"/>
          <p14:tracePt t="61823" x="5791200" y="1644650"/>
          <p14:tracePt t="61840" x="5759450" y="1651000"/>
          <p14:tracePt t="61856" x="5753100" y="1663700"/>
          <p14:tracePt t="61873" x="5727700" y="1670050"/>
          <p14:tracePt t="61890" x="5708650" y="1676400"/>
          <p14:tracePt t="61906" x="5689600" y="1676400"/>
          <p14:tracePt t="61924" x="5664200" y="1682750"/>
          <p14:tracePt t="61942" x="5638800" y="1695450"/>
          <p14:tracePt t="61956" x="5607050" y="1701800"/>
          <p14:tracePt t="61973" x="5588000" y="1714500"/>
          <p14:tracePt t="61992" x="5549900" y="1733550"/>
          <p14:tracePt t="62010" x="5537200" y="1746250"/>
          <p14:tracePt t="62024" x="5511800" y="1752600"/>
          <p14:tracePt t="62041" x="5492750" y="1758950"/>
          <p14:tracePt t="62047" x="5480050" y="1778000"/>
          <p14:tracePt t="62065" x="5461000" y="1784350"/>
          <p14:tracePt t="62079" x="5422900" y="1803400"/>
          <p14:tracePt t="62109" x="5391150" y="1822450"/>
          <p14:tracePt t="62123" x="5372100" y="1835150"/>
          <p14:tracePt t="62144" x="5359400" y="1835150"/>
          <p14:tracePt t="62157" x="5346700" y="1854200"/>
          <p14:tracePt t="62173" x="5334000" y="1860550"/>
          <p14:tracePt t="62189" x="5314950" y="1885950"/>
          <p14:tracePt t="62206" x="5302250" y="1898650"/>
          <p14:tracePt t="62223" x="5270500" y="1936750"/>
          <p14:tracePt t="62239" x="5245100" y="1968500"/>
          <p14:tracePt t="62256" x="5226050" y="2006600"/>
          <p14:tracePt t="62273" x="5213350" y="2032000"/>
          <p14:tracePt t="62292" x="5187950" y="2108200"/>
          <p14:tracePt t="62310" x="5181600" y="2114550"/>
          <p14:tracePt t="62325" x="5162550" y="2146300"/>
          <p14:tracePt t="62342" x="5156200" y="2171700"/>
          <p14:tracePt t="62355" x="5156200" y="2184400"/>
          <p14:tracePt t="62374" x="5156200" y="2190750"/>
          <p14:tracePt t="62390" x="5149850" y="2209800"/>
          <p14:tracePt t="62412" x="5149850" y="2216150"/>
          <p14:tracePt t="62423" x="5149850" y="2228850"/>
          <p14:tracePt t="62439" x="5149850" y="2241550"/>
          <p14:tracePt t="62456" x="5149850" y="2247900"/>
          <p14:tracePt t="62490" x="5149850" y="2266950"/>
          <p14:tracePt t="62505" x="5143500" y="2279650"/>
          <p14:tracePt t="62522" x="5143500" y="2286000"/>
          <p14:tracePt t="62572" x="5143500" y="2292350"/>
          <p14:tracePt t="62617" x="5143500" y="2298700"/>
          <p14:tracePt t="62692" x="5143500" y="2305050"/>
          <p14:tracePt t="62752" x="5137150" y="2336800"/>
          <p14:tracePt t="62771" x="5130800" y="2362200"/>
          <p14:tracePt t="62779" x="5124450" y="2400300"/>
          <p14:tracePt t="62789" x="5124450" y="2413000"/>
          <p14:tracePt t="62806" x="5118100" y="2457450"/>
          <p14:tracePt t="62821" x="5099050" y="2520950"/>
          <p14:tracePt t="62839" x="5092700" y="2552700"/>
          <p14:tracePt t="62856" x="5092700" y="2609850"/>
          <p14:tracePt t="62874" x="5086350" y="2667000"/>
          <p14:tracePt t="62891" x="5086350" y="2698750"/>
          <p14:tracePt t="65362" x="5124450" y="2660650"/>
          <p14:tracePt t="65381" x="5207000" y="2571750"/>
          <p14:tracePt t="65384" x="5276850" y="2501900"/>
          <p14:tracePt t="65388" x="5365750" y="2432050"/>
          <p14:tracePt t="65403" x="5505450" y="2317750"/>
          <p14:tracePt t="65420" x="5607050" y="2209800"/>
          <p14:tracePt t="65438" x="5765800" y="2012950"/>
          <p14:tracePt t="65469" x="6051550" y="1739900"/>
          <p14:tracePt t="65503" x="6350000" y="1377950"/>
          <p14:tracePt t="65520" x="6496050" y="1289050"/>
          <p14:tracePt t="65536" x="6591300" y="1212850"/>
          <p14:tracePt t="65553" x="6750050" y="1117600"/>
          <p14:tracePt t="65561" x="6775450" y="1104900"/>
          <p14:tracePt t="65571" x="6832600" y="1085850"/>
          <p14:tracePt t="65586" x="6883400" y="1073150"/>
          <p14:tracePt t="65603" x="6953250" y="1073150"/>
          <p14:tracePt t="65619" x="6985000" y="1079500"/>
          <p14:tracePt t="65636" x="7016750" y="1085850"/>
          <p14:tracePt t="65654" x="7061200" y="1098550"/>
          <p14:tracePt t="65669" x="7092950" y="1123950"/>
          <p14:tracePt t="65686" x="7118350" y="1130300"/>
          <p14:tracePt t="65702" x="7131050" y="1136650"/>
          <p14:tracePt t="65719" x="7137400" y="1136650"/>
          <p14:tracePt t="65764" x="7131050" y="1149350"/>
          <p14:tracePt t="65777" x="7067550" y="1187450"/>
          <p14:tracePt t="65785" x="7023100" y="1200150"/>
          <p14:tracePt t="65802" x="6883400" y="1250950"/>
          <p14:tracePt t="65819" x="6661150" y="1308100"/>
          <p14:tracePt t="65836" x="6553200" y="1333500"/>
          <p14:tracePt t="65853" x="6400800" y="1384300"/>
          <p14:tracePt t="65871" x="6134100" y="1460500"/>
          <p14:tracePt t="65885" x="6019800" y="1492250"/>
          <p14:tracePt t="65902" x="5886450" y="1543050"/>
          <p14:tracePt t="65919" x="5734050" y="1593850"/>
          <p14:tracePt t="65937" x="5638800" y="1638300"/>
          <p14:tracePt t="65952" x="5588000" y="1663700"/>
          <p14:tracePt t="65974" x="5549900" y="1689100"/>
          <p14:tracePt t="65989" x="5505450" y="1720850"/>
          <p14:tracePt t="66002" x="5461000" y="1739900"/>
          <p14:tracePt t="66023" x="5441950" y="1758950"/>
          <p14:tracePt t="66039" x="5384800" y="1809750"/>
          <p14:tracePt t="66047" x="5378450" y="1809750"/>
          <p14:tracePt t="66061" x="5353050" y="1841500"/>
          <p14:tracePt t="66068" x="5340350" y="1866900"/>
          <p14:tracePt t="66089" x="5295900" y="1930400"/>
          <p14:tracePt t="66104" x="5264150" y="2006600"/>
          <p14:tracePt t="66121" x="5251450" y="2025650"/>
          <p14:tracePt t="66135" x="5232400" y="2070100"/>
          <p14:tracePt t="66152" x="5213350" y="2101850"/>
          <p14:tracePt t="66171" x="5207000" y="2120900"/>
          <p14:tracePt t="66185" x="5194300" y="2159000"/>
          <p14:tracePt t="66203" x="5187950" y="2197100"/>
          <p14:tracePt t="66219" x="5181600" y="2228850"/>
          <p14:tracePt t="66235" x="5181600" y="2241550"/>
          <p14:tracePt t="66251" x="5175250" y="2273300"/>
          <p14:tracePt t="66268" x="5175250" y="2311400"/>
          <p14:tracePt t="66285" x="5175250" y="2355850"/>
          <p14:tracePt t="66302" x="5175250" y="2368550"/>
          <p14:tracePt t="66321" x="5175250" y="2413000"/>
          <p14:tracePt t="66338" x="5175250" y="2451100"/>
          <p14:tracePt t="66352" x="5175250" y="2489200"/>
          <p14:tracePt t="66373" x="5181600" y="2520950"/>
          <p14:tracePt t="66385" x="5181600" y="2571750"/>
          <p14:tracePt t="66402" x="5181600" y="2590800"/>
          <p14:tracePt t="66420" x="5181600" y="2660650"/>
          <p14:tracePt t="66435" x="5181600" y="2679700"/>
          <p14:tracePt t="66451" x="5181600" y="2698750"/>
          <p14:tracePt t="66471" x="5181600" y="2724150"/>
          <p14:tracePt t="66485" x="5181600" y="2736850"/>
          <p14:tracePt t="66501" x="5181600" y="2749550"/>
          <p14:tracePt t="66518" x="5181600" y="2762250"/>
          <p14:tracePt t="66557" x="5181600" y="2768600"/>
          <p14:tracePt t="66644" x="5181600" y="2774950"/>
          <p14:tracePt t="66732" x="5181600" y="2781300"/>
          <p14:tracePt t="66745" x="5175250" y="2781300"/>
          <p14:tracePt t="66761" x="5175250" y="2787650"/>
          <p14:tracePt t="66770" x="5175250" y="2806700"/>
          <p14:tracePt t="66785" x="5168900" y="2806700"/>
          <p14:tracePt t="66805" x="5156200" y="2838450"/>
          <p14:tracePt t="66818" x="5143500" y="2851150"/>
          <p14:tracePt t="66834" x="5137150" y="2870200"/>
          <p14:tracePt t="66852" x="5124450" y="2895600"/>
          <p14:tracePt t="66870" x="5124450" y="2908300"/>
          <p14:tracePt t="66885" x="5118100" y="2927350"/>
          <p14:tracePt t="66902" x="5118100" y="2940050"/>
          <p14:tracePt t="66921" x="5118100" y="2946400"/>
          <p14:tracePt t="66939" x="5118100" y="2952750"/>
          <p14:tracePt t="66952" x="5118100" y="2959100"/>
          <p14:tracePt t="66971" x="5111750" y="2971800"/>
          <p14:tracePt t="66988" x="5111750" y="2978150"/>
          <p14:tracePt t="67002" x="5111750" y="2990850"/>
          <p14:tracePt t="67020" x="5105400" y="3003550"/>
          <p14:tracePt t="67037" x="5105400" y="3022600"/>
          <p14:tracePt t="67055" x="5105400" y="3035300"/>
          <p14:tracePt t="67074" x="5105400" y="3041650"/>
          <p14:tracePt t="67081" x="5111750" y="3041650"/>
          <p14:tracePt t="67110" x="5111750" y="3048000"/>
          <p14:tracePt t="67142" x="5111750" y="3054350"/>
          <p14:tracePt t="68608" x="5111750" y="3060700"/>
          <p14:tracePt t="68617" x="5124450" y="3086100"/>
          <p14:tracePt t="68649" x="5130800" y="3111500"/>
          <p14:tracePt t="68683" x="5137150" y="3149600"/>
          <p14:tracePt t="68720" x="5130800" y="3194050"/>
          <p14:tracePt t="68741" x="5118100" y="3238500"/>
          <p14:tracePt t="68750" x="5111750" y="3251200"/>
          <p14:tracePt t="68768" x="5099050" y="3276600"/>
          <p14:tracePt t="68782" x="5086350" y="3302000"/>
          <p14:tracePt t="68799" x="5080000" y="3314700"/>
          <p14:tracePt t="68818" x="5073650" y="3333750"/>
          <p14:tracePt t="68841" x="5060950" y="3340100"/>
          <p14:tracePt t="68869" x="5060950" y="3346450"/>
          <p14:tracePt t="68908" x="5060950" y="3352800"/>
          <p14:tracePt t="68922" x="5060950" y="3365500"/>
          <p14:tracePt t="68936" x="5067300" y="3378200"/>
          <p14:tracePt t="68950" x="5080000" y="3397250"/>
          <p14:tracePt t="68956" x="5092700" y="3409950"/>
          <p14:tracePt t="68972" x="5118100" y="3422650"/>
          <p14:tracePt t="68982" x="5124450" y="3422650"/>
          <p14:tracePt t="68999" x="5143500" y="3435350"/>
          <p14:tracePt t="69015" x="5156200" y="3435350"/>
          <p14:tracePt t="69032" x="5162550" y="3435350"/>
          <p14:tracePt t="69049" x="5168900" y="3435350"/>
          <p14:tracePt t="69073" x="5175250" y="3435350"/>
          <p14:tracePt t="69088" x="5175250" y="3441700"/>
          <p14:tracePt t="69140" x="5181600" y="3441700"/>
          <p14:tracePt t="69593" x="5168900" y="3441700"/>
          <p14:tracePt t="69610" x="5162550" y="3441700"/>
          <p14:tracePt t="69644" x="5156200" y="3441700"/>
          <p14:tracePt t="69658" x="5143500" y="3454400"/>
          <p14:tracePt t="69664" x="5130800" y="3460750"/>
          <p14:tracePt t="69682" x="5124450" y="3460750"/>
          <p14:tracePt t="69699" x="5118100" y="3460750"/>
          <p14:tracePt t="69715" x="5099050" y="3467100"/>
          <p14:tracePt t="69731" x="5099050" y="3473450"/>
          <p14:tracePt t="69748" x="5080000" y="3473450"/>
          <p14:tracePt t="69765" x="5054600" y="3479800"/>
          <p14:tracePt t="69781" x="5048250" y="3479800"/>
          <p14:tracePt t="69798" x="5029200" y="3479800"/>
          <p14:tracePt t="69815" x="4997450" y="3479800"/>
          <p14:tracePt t="69831" x="4978400" y="3479800"/>
          <p14:tracePt t="69848" x="4965700" y="3486150"/>
          <p14:tracePt t="69866" x="4940300" y="3486150"/>
          <p14:tracePt t="69881" x="4914900" y="3486150"/>
          <p14:tracePt t="69898" x="4883150" y="3486150"/>
          <p14:tracePt t="69917" x="4857750" y="3486150"/>
          <p14:tracePt t="69932" x="4832350" y="3479800"/>
          <p14:tracePt t="69949" x="4813300" y="3479800"/>
          <p14:tracePt t="69966" x="4794250" y="3479800"/>
          <p14:tracePt t="69981" x="4762500" y="3473450"/>
          <p14:tracePt t="69998" x="4749800" y="3473450"/>
          <p14:tracePt t="70015" x="4737100" y="3473450"/>
          <p14:tracePt t="70031" x="4730750" y="3473450"/>
          <p14:tracePt t="70100" x="4724400" y="3473450"/>
          <p14:tracePt t="70138" x="4718050" y="3473450"/>
          <p14:tracePt t="70171" x="4711700" y="3473450"/>
          <p14:tracePt t="70208" x="4705350" y="3473450"/>
          <p14:tracePt t="70239" x="4699000" y="3473450"/>
          <p14:tracePt t="70323" x="4724400" y="3467100"/>
          <p14:tracePt t="70326" x="4730750" y="3460750"/>
          <p14:tracePt t="70330" x="4756150" y="3460750"/>
          <p14:tracePt t="70348" x="4794250" y="3441700"/>
          <p14:tracePt t="70365" x="4845050" y="3435350"/>
          <p14:tracePt t="70381" x="4857750" y="3435350"/>
          <p14:tracePt t="70398" x="4889500" y="3435350"/>
          <p14:tracePt t="70418" x="4908550" y="3435350"/>
          <p14:tracePt t="70436" x="4921250" y="3435350"/>
          <p14:tracePt t="70453" x="4927600" y="3435350"/>
          <p14:tracePt t="70469" x="4940300" y="3435350"/>
          <p14:tracePt t="70491" x="4946650" y="3435350"/>
          <p14:tracePt t="70520" x="4953000" y="3435350"/>
          <p14:tracePt t="70562" x="4959350" y="3435350"/>
          <p14:tracePt t="71477" x="4959350" y="3441700"/>
          <p14:tracePt t="71673" x="4965700" y="3441700"/>
          <p14:tracePt t="71702" x="4972050" y="3441700"/>
          <p14:tracePt t="71749" x="4978400" y="3441700"/>
          <p14:tracePt t="71769" x="4984750" y="3441700"/>
          <p14:tracePt t="71773" x="4991100" y="3441700"/>
          <p14:tracePt t="71795" x="5029200" y="3422650"/>
          <p14:tracePt t="71830" x="5067300" y="3403600"/>
          <p14:tracePt t="71849" x="5092700" y="3384550"/>
          <p14:tracePt t="71862" x="5118100" y="3365500"/>
          <p14:tracePt t="71879" x="5143500" y="3346450"/>
          <p14:tracePt t="71899" x="5207000" y="3314700"/>
          <p14:tracePt t="71912" x="5251450" y="3302000"/>
          <p14:tracePt t="71929" x="5283200" y="3302000"/>
          <p14:tracePt t="71948" x="5308600" y="3295650"/>
          <p14:tracePt t="71963" x="5321300" y="3295650"/>
          <p14:tracePt t="71979" x="5327650" y="3295650"/>
          <p14:tracePt t="72012" x="5334000" y="3295650"/>
          <p14:tracePt t="75847" x="5314950" y="3289300"/>
          <p14:tracePt t="75865" x="5213350" y="3289300"/>
          <p14:tracePt t="75878" x="5162550" y="3302000"/>
          <p14:tracePt t="75892" x="5086350" y="3327400"/>
          <p14:tracePt t="75909" x="5048250" y="3327400"/>
          <p14:tracePt t="75942" x="4914900" y="3378200"/>
          <p14:tracePt t="75975" x="4749800" y="3409950"/>
          <p14:tracePt t="75992" x="4648200" y="3441700"/>
          <p14:tracePt t="76008" x="4616450" y="3460750"/>
          <p14:tracePt t="76025" x="4540250" y="3486150"/>
          <p14:tracePt t="76043" x="4419600" y="3543300"/>
          <p14:tracePt t="76052" x="4375150" y="3556000"/>
          <p14:tracePt t="76072" x="4337050" y="3568700"/>
          <p14:tracePt t="76088" x="4298950" y="3587750"/>
          <p14:tracePt t="76102" x="4286250" y="3606800"/>
          <p14:tracePt t="76108" x="4279900" y="3606800"/>
          <p14:tracePt t="76125" x="4273550" y="3613150"/>
          <p14:tracePt t="76158" x="4267200" y="3619500"/>
          <p14:tracePt t="76202" x="4292600" y="3619500"/>
          <p14:tracePt t="76210" x="4318000" y="3632200"/>
          <p14:tracePt t="76225" x="4356100" y="3625850"/>
          <p14:tracePt t="76241" x="4419600" y="3632200"/>
          <p14:tracePt t="76259" x="4470400" y="3632200"/>
          <p14:tracePt t="76274" x="4502150" y="3625850"/>
          <p14:tracePt t="76291" x="4546600" y="3619500"/>
          <p14:tracePt t="76308" x="4603750" y="3613150"/>
          <p14:tracePt t="76324" x="4654550" y="3606800"/>
          <p14:tracePt t="76341" x="4724400" y="3594100"/>
          <p14:tracePt t="76361" x="4819650" y="3575050"/>
          <p14:tracePt t="76374" x="4864100" y="3575050"/>
          <p14:tracePt t="76391" x="4895850" y="3556000"/>
          <p14:tracePt t="76408" x="4933950" y="3556000"/>
          <p14:tracePt t="76428" x="4997450" y="3549650"/>
          <p14:tracePt t="76441" x="5054600" y="3549650"/>
          <p14:tracePt t="76458" x="5105400" y="3543300"/>
          <p14:tracePt t="76478" x="5168900" y="3536950"/>
          <p14:tracePt t="76492" x="5207000" y="3536950"/>
          <p14:tracePt t="76509" x="5238750" y="3536950"/>
          <p14:tracePt t="76525" x="5257800" y="3530600"/>
          <p14:tracePt t="76544" x="5308600" y="3530600"/>
          <p14:tracePt t="76550" x="5334000" y="3530600"/>
          <p14:tracePt t="76560" x="5359400" y="3530600"/>
          <p14:tracePt t="76575" x="5403850" y="3530600"/>
          <p14:tracePt t="76591" x="5461000" y="3530600"/>
          <p14:tracePt t="76608" x="5511800" y="3530600"/>
          <p14:tracePt t="76625" x="5537200" y="3536950"/>
          <p14:tracePt t="76642" x="5588000" y="3543300"/>
          <p14:tracePt t="76658" x="5607050" y="3543300"/>
          <p14:tracePt t="76675" x="5632450" y="3543300"/>
          <p14:tracePt t="76695" x="5670550" y="3549650"/>
          <p14:tracePt t="76710" x="5708650" y="3549650"/>
          <p14:tracePt t="76724" x="5740400" y="3549650"/>
          <p14:tracePt t="76741" x="5765800" y="3549650"/>
          <p14:tracePt t="76760" x="5822950" y="3536950"/>
          <p14:tracePt t="77326" x="5746750" y="3568700"/>
          <p14:tracePt t="77339" x="5626100" y="3594100"/>
          <p14:tracePt t="77350" x="5480050" y="3638550"/>
          <p14:tracePt t="77366" x="5403850" y="3651250"/>
          <p14:tracePt t="77380" x="5302250" y="3670300"/>
          <p14:tracePt t="77391" x="5213350" y="3708400"/>
          <p14:tracePt t="77408" x="4991100" y="3727450"/>
          <p14:tracePt t="77424" x="4902200" y="3746500"/>
          <p14:tracePt t="77442" x="4762500" y="3759200"/>
          <p14:tracePt t="77461" x="4502150" y="3771900"/>
          <p14:tracePt t="77473" x="4425950" y="3790950"/>
          <p14:tracePt t="77490" x="4330700" y="3797300"/>
          <p14:tracePt t="77508" x="4197350" y="3803650"/>
          <p14:tracePt t="77523" x="4089400" y="3816350"/>
          <p14:tracePt t="77540" x="4051300" y="3822700"/>
          <p14:tracePt t="77545" x="4044950" y="3822700"/>
          <p14:tracePt t="77574" x="4032250" y="3835400"/>
          <p14:tracePt t="77589" x="4019550" y="3835400"/>
          <p14:tracePt t="77606" x="4013200" y="3841750"/>
          <p14:tracePt t="77624" x="4006850" y="3854450"/>
          <p14:tracePt t="77639" x="4000500" y="3860800"/>
          <p14:tracePt t="77656" x="3994150" y="3873500"/>
          <p14:tracePt t="77673" x="3987800" y="3905250"/>
          <p14:tracePt t="77690" x="3987800" y="3943350"/>
          <p14:tracePt t="77706" x="3987800" y="3962400"/>
          <p14:tracePt t="77726" x="3994150" y="3975100"/>
          <p14:tracePt t="77740" x="4000500" y="3981450"/>
          <p14:tracePt t="77757" x="4006850" y="3981450"/>
          <p14:tracePt t="77773" x="4044950" y="4000500"/>
          <p14:tracePt t="77793" x="4070350" y="4019550"/>
          <p14:tracePt t="77815" x="4108450" y="4025900"/>
          <p14:tracePt t="77827" x="4146550" y="4032250"/>
          <p14:tracePt t="77841" x="4178300" y="4038600"/>
          <p14:tracePt t="77856" x="4210050" y="4038600"/>
          <p14:tracePt t="77873" x="4241800" y="4038600"/>
          <p14:tracePt t="77893" x="4260850" y="4038600"/>
          <p14:tracePt t="77909" x="4286250" y="4038600"/>
          <p14:tracePt t="77923" x="4305300" y="4038600"/>
          <p14:tracePt t="77942" x="4318000" y="4038600"/>
          <p14:tracePt t="77959" x="4337050" y="4038600"/>
          <p14:tracePt t="77974" x="4362450" y="4032250"/>
          <p14:tracePt t="77990" x="4368800" y="4025900"/>
          <p14:tracePt t="78010" x="4387850" y="4025900"/>
          <p14:tracePt t="78031" x="4400550" y="4025900"/>
          <p14:tracePt t="78054" x="4425950" y="4019550"/>
          <p14:tracePt t="78069" x="4457700" y="4013200"/>
          <p14:tracePt t="78083" x="4476750" y="4006850"/>
          <p14:tracePt t="78108" x="4527550" y="3994150"/>
          <p14:tracePt t="78125" x="4546600" y="3987800"/>
          <p14:tracePt t="78144" x="4565650" y="3987800"/>
          <p14:tracePt t="78148" x="4572000" y="3987800"/>
          <p14:tracePt t="78166" x="4578350" y="3987800"/>
          <p14:tracePt t="78186" x="4603750" y="3987800"/>
          <p14:tracePt t="78204" x="4616450" y="3987800"/>
          <p14:tracePt t="78220" x="4641850" y="3994150"/>
          <p14:tracePt t="78235" x="4667250" y="4006850"/>
          <p14:tracePt t="78249" x="4686300" y="4019550"/>
          <p14:tracePt t="78263" x="4718050" y="4038600"/>
          <p14:tracePt t="78279" x="4743450" y="4057650"/>
          <p14:tracePt t="78291" x="4756150" y="4057650"/>
          <p14:tracePt t="78306" x="4775200" y="4057650"/>
          <p14:tracePt t="78323" x="4794250" y="4076700"/>
          <p14:tracePt t="78341" x="4806950" y="4076700"/>
          <p14:tracePt t="78373" x="4813300" y="4083050"/>
          <p14:tracePt t="78391" x="4819650" y="4083050"/>
          <p14:tracePt t="78406" x="4826000" y="4083050"/>
          <p14:tracePt t="78423" x="4832350" y="4083050"/>
          <p14:tracePt t="78441" x="4851400" y="4076700"/>
          <p14:tracePt t="78456" x="4876800" y="4070350"/>
          <p14:tracePt t="78473" x="4883150" y="4064000"/>
          <p14:tracePt t="78491" x="4902200" y="4064000"/>
          <p14:tracePt t="78508" x="4927600" y="4051300"/>
          <p14:tracePt t="78539" x="4933950" y="4044950"/>
          <p14:tracePt t="78568" x="4953000" y="4032250"/>
          <p14:tracePt t="78580" x="4959350" y="4032250"/>
          <p14:tracePt t="78599" x="4972050" y="4019550"/>
          <p14:tracePt t="78612" x="4978400" y="4019550"/>
          <p14:tracePt t="78637" x="4984750" y="4019550"/>
          <p14:tracePt t="78658" x="5003800" y="4019550"/>
          <p14:tracePt t="78666" x="5022850" y="4019550"/>
          <p14:tracePt t="78691" x="5035550" y="4013200"/>
          <p14:tracePt t="78711" x="5073650" y="4013200"/>
          <p14:tracePt t="78727" x="5099050" y="4006850"/>
          <p14:tracePt t="78748" x="5143500" y="4006850"/>
          <p14:tracePt t="78768" x="5156200" y="4006850"/>
          <p14:tracePt t="78786" x="5187950" y="4006850"/>
          <p14:tracePt t="78803" x="5207000" y="4000500"/>
          <p14:tracePt t="78813" x="5213350" y="4000500"/>
          <p14:tracePt t="78828" x="5219700" y="4000500"/>
          <p14:tracePt t="78842" x="5232400" y="4000500"/>
          <p14:tracePt t="78856" x="5238750" y="4000500"/>
          <p14:tracePt t="78872" x="5257800" y="4000500"/>
          <p14:tracePt t="78889" x="5276850" y="3994150"/>
          <p14:tracePt t="78906" x="5308600" y="3994150"/>
          <p14:tracePt t="78922" x="5340350" y="3994150"/>
          <p14:tracePt t="78940" x="5378450" y="3994150"/>
          <p14:tracePt t="78955" x="5403850" y="3994150"/>
          <p14:tracePt t="78972" x="5429250" y="4000500"/>
          <p14:tracePt t="78991" x="5467350" y="4006850"/>
          <p14:tracePt t="79005" x="5499100" y="4006850"/>
          <p14:tracePt t="79022" x="5511800" y="4006850"/>
          <p14:tracePt t="79042" x="5543550" y="4025900"/>
          <p14:tracePt t="79052" x="5556250" y="4025900"/>
          <p14:tracePt t="79075" x="5600700" y="4032250"/>
          <p14:tracePt t="79093" x="5619750" y="4032250"/>
          <p14:tracePt t="79110" x="5664200" y="4038600"/>
          <p14:tracePt t="79130" x="5734050" y="4044950"/>
          <p14:tracePt t="79144" x="5778500" y="4044950"/>
          <p14:tracePt t="79168" x="5854700" y="4044950"/>
          <p14:tracePt t="79188" x="5937250" y="4044950"/>
          <p14:tracePt t="79207" x="6038850" y="4051300"/>
          <p14:tracePt t="79225" x="6146800" y="4044950"/>
          <p14:tracePt t="79229" x="6197600" y="4025900"/>
          <p14:tracePt t="79238" x="6223000" y="4013200"/>
          <p14:tracePt t="79257" x="6286500" y="4006850"/>
          <p14:tracePt t="79278" x="6394450" y="4000500"/>
          <p14:tracePt t="79298" x="6426200" y="4000500"/>
          <p14:tracePt t="79316" x="6477000" y="4000500"/>
          <p14:tracePt t="79338" x="6508750" y="4000500"/>
          <p14:tracePt t="79363" x="6515100" y="4000500"/>
          <p14:tracePt t="79374" x="6521450" y="4000500"/>
          <p14:tracePt t="79454" x="6527800" y="4000500"/>
          <p14:tracePt t="79484" x="6534150" y="4000500"/>
          <p14:tracePt t="79534" x="6546850" y="4000500"/>
          <p14:tracePt t="79542" x="6553200" y="4000500"/>
          <p14:tracePt t="79558" x="6553200" y="3987800"/>
          <p14:tracePt t="79575" x="6572250" y="3981450"/>
          <p14:tracePt t="79590" x="6572250" y="3962400"/>
          <p14:tracePt t="79605" x="6578600" y="3962400"/>
          <p14:tracePt t="79624" x="6597650" y="3937000"/>
          <p14:tracePt t="79640" x="6604000" y="3911600"/>
          <p14:tracePt t="79658" x="6604000" y="3898900"/>
          <p14:tracePt t="79672" x="6604000" y="3879850"/>
          <p14:tracePt t="79688" x="6591300" y="3879850"/>
          <p14:tracePt t="79706" x="6584950" y="3860800"/>
          <p14:tracePt t="79721" x="6565900" y="3848100"/>
          <p14:tracePt t="79738" x="6540500" y="3829050"/>
          <p14:tracePt t="79757" x="6496050" y="3797300"/>
          <p14:tracePt t="79773" x="6445250" y="3752850"/>
          <p14:tracePt t="79795" x="6388100" y="3714750"/>
          <p14:tracePt t="79808" x="6362700" y="3683000"/>
          <p14:tracePt t="79829" x="6292850" y="3638550"/>
          <p14:tracePt t="79847" x="6235700" y="3619500"/>
          <p14:tracePt t="79866" x="6127750" y="3594100"/>
          <p14:tracePt t="79882" x="6038850" y="3575050"/>
          <p14:tracePt t="79898" x="5962650" y="3562350"/>
          <p14:tracePt t="79919" x="5829300" y="3575050"/>
          <p14:tracePt t="79933" x="5708650" y="3594100"/>
          <p14:tracePt t="79958" x="5499100" y="3619500"/>
          <p14:tracePt t="79977" x="5384800" y="3644900"/>
          <p14:tracePt t="79995" x="5334000" y="3657600"/>
          <p14:tracePt t="80011" x="5226050" y="3670300"/>
          <p14:tracePt t="80026" x="5200650" y="3689350"/>
          <p14:tracePt t="82598" x="5181600" y="3702050"/>
          <p14:tracePt t="82614" x="5149850" y="3727450"/>
          <p14:tracePt t="82626" x="5099050" y="3746500"/>
          <p14:tracePt t="82634" x="5054600" y="3765550"/>
          <p14:tracePt t="82653" x="4933950" y="3810000"/>
          <p14:tracePt t="82667" x="4864100" y="3848100"/>
          <p14:tracePt t="82702" x="4679950" y="3892550"/>
          <p14:tracePt t="82734" x="4546600" y="3924300"/>
          <p14:tracePt t="82751" x="4533900" y="3924300"/>
          <p14:tracePt t="82767" x="4514850" y="3930650"/>
          <p14:tracePt t="82784" x="4508500" y="3930650"/>
          <p14:tracePt t="82801" x="4502150" y="3930650"/>
          <p14:tracePt t="82818" x="4495800" y="3930650"/>
          <p14:tracePt t="82851" x="4502150" y="3937000"/>
          <p14:tracePt t="82869" x="4591050" y="3956050"/>
          <p14:tracePt t="82884" x="4641850" y="3975100"/>
          <p14:tracePt t="82901" x="4705350" y="3981450"/>
          <p14:tracePt t="82920" x="4775200" y="3981450"/>
          <p14:tracePt t="82934" x="4806950" y="3981450"/>
          <p14:tracePt t="82951" x="4838700" y="3981450"/>
          <p14:tracePt t="82968" x="4870450" y="3981450"/>
          <p14:tracePt t="82986" x="4953000" y="3981450"/>
          <p14:tracePt t="83001" x="5003800" y="3981450"/>
          <p14:tracePt t="83018" x="5041900" y="3981450"/>
          <p14:tracePt t="83037" x="5086350" y="3981450"/>
          <p14:tracePt t="83054" x="5118100" y="3981450"/>
          <p14:tracePt t="83069" x="5130800" y="3981450"/>
          <p14:tracePt t="83076" x="5149850" y="3981450"/>
          <p14:tracePt t="83088" x="5162550" y="3981450"/>
          <p14:tracePt t="83103" x="5175250" y="3987800"/>
          <p14:tracePt t="83123" x="5175250" y="3994150"/>
          <p14:tracePt t="83151" x="5181600" y="3994150"/>
          <p14:tracePt t="83176" x="5187950" y="3994150"/>
          <p14:tracePt t="83191" x="5187950" y="4000500"/>
          <p14:tracePt t="83220" x="5213350" y="4013200"/>
          <p14:tracePt t="83233" x="5226050" y="4032250"/>
          <p14:tracePt t="83247" x="5270500" y="4044950"/>
          <p14:tracePt t="83254" x="5276850" y="4057650"/>
          <p14:tracePt t="83269" x="5308600" y="4070350"/>
          <p14:tracePt t="83289" x="5327650" y="4095750"/>
          <p14:tracePt t="83301" x="5334000" y="4102100"/>
          <p14:tracePt t="83317" x="5340350" y="4108450"/>
          <p14:tracePt t="83334" x="5340350" y="4114800"/>
          <p14:tracePt t="83350" x="5340350" y="4127500"/>
          <p14:tracePt t="83368" x="5340350" y="4171950"/>
          <p14:tracePt t="83384" x="5327650" y="4197350"/>
          <p14:tracePt t="83404" x="5314950" y="4222750"/>
          <p14:tracePt t="83421" x="5289550" y="4267200"/>
          <p14:tracePt t="83433" x="5276850" y="4286250"/>
          <p14:tracePt t="83451" x="5257800" y="4311650"/>
          <p14:tracePt t="83467" x="5238750" y="4330700"/>
          <p14:tracePt t="83484" x="5207000" y="4356100"/>
          <p14:tracePt t="83500" x="5175250" y="4381500"/>
          <p14:tracePt t="83517" x="5162550" y="4387850"/>
          <p14:tracePt t="83534" x="5118100" y="4400550"/>
          <p14:tracePt t="83550" x="5092700" y="4419600"/>
          <p14:tracePt t="83567" x="5041900" y="4432300"/>
          <p14:tracePt t="83581" x="5003800" y="4445000"/>
          <p14:tracePt t="83592" x="4933950" y="4464050"/>
          <p14:tracePt t="83600" x="4914900" y="4470400"/>
          <p14:tracePt t="83617" x="4883150" y="4483100"/>
          <p14:tracePt t="83635" x="4845050" y="4502150"/>
          <p14:tracePt t="83650" x="4838700" y="4514850"/>
          <p14:tracePt t="83667" x="4819650" y="4533900"/>
          <p14:tracePt t="83689" x="4806950" y="4559300"/>
          <p14:tracePt t="83704" x="4806950" y="4572000"/>
          <p14:tracePt t="83718" x="4806950" y="4603750"/>
          <p14:tracePt t="83737" x="4813300" y="4629150"/>
          <p14:tracePt t="83750" x="4819650" y="4648200"/>
          <p14:tracePt t="83767" x="4870450" y="4692650"/>
          <p14:tracePt t="83784" x="4908550" y="4711700"/>
          <p14:tracePt t="83802" x="5022850" y="4730750"/>
          <p14:tracePt t="83818" x="5080000" y="4737100"/>
          <p14:tracePt t="83833" x="5149850" y="4743450"/>
          <p14:tracePt t="83852" x="5283200" y="4756150"/>
          <p14:tracePt t="83867" x="5359400" y="4756150"/>
          <p14:tracePt t="83884" x="5435600" y="4756150"/>
          <p14:tracePt t="83900" x="5486400" y="4756150"/>
          <p14:tracePt t="83917" x="5556250" y="4756150"/>
          <p14:tracePt t="83936" x="5581650" y="4749800"/>
          <p14:tracePt t="83954" x="5638800" y="4743450"/>
          <p14:tracePt t="83978" x="5676900" y="4724400"/>
          <p14:tracePt t="83992" x="5676900" y="4718050"/>
          <p14:tracePt t="84022" x="5683250" y="4711700"/>
          <p14:tracePt t="84040" x="5689600" y="4686300"/>
          <p14:tracePt t="84058" x="5689600" y="4660900"/>
          <p14:tracePt t="84080" x="5683250" y="4635500"/>
          <p14:tracePt t="84099" x="5651500" y="4616450"/>
          <p14:tracePt t="84115" x="5588000" y="4584700"/>
          <p14:tracePt t="84121" x="5568950" y="4572000"/>
          <p14:tracePt t="84133" x="5492750" y="4527550"/>
          <p14:tracePt t="84151" x="5416550" y="4470400"/>
          <p14:tracePt t="84167" x="5327650" y="4451350"/>
          <p14:tracePt t="84185" x="5213350" y="4432300"/>
          <p14:tracePt t="84201" x="5149850" y="4413250"/>
          <p14:tracePt t="84217" x="5124450" y="4413250"/>
          <p14:tracePt t="84236" x="5054600" y="4419600"/>
          <p14:tracePt t="84250" x="4984750" y="4438650"/>
          <p14:tracePt t="84267" x="4914900" y="4457700"/>
          <p14:tracePt t="84284" x="4851400" y="4489450"/>
          <p14:tracePt t="84301" x="4813300" y="4514850"/>
          <p14:tracePt t="84319" x="4806950" y="4521200"/>
          <p14:tracePt t="84333" x="4794250" y="4540250"/>
          <p14:tracePt t="84351" x="4781550" y="4559300"/>
          <p14:tracePt t="84366" x="4775200" y="4572000"/>
          <p14:tracePt t="84388" x="4768850" y="4591050"/>
          <p14:tracePt t="84410" x="4768850" y="4635500"/>
          <p14:tracePt t="84427" x="4819650" y="4692650"/>
          <p14:tracePt t="84449" x="5035550" y="4749800"/>
          <p14:tracePt t="84468" x="5130800" y="4768850"/>
          <p14:tracePt t="84489" x="5251450" y="4813300"/>
          <p14:tracePt t="84499" x="5334000" y="4826000"/>
          <p14:tracePt t="84520" x="5410200" y="4826000"/>
          <p14:tracePt t="84532" x="5467350" y="4794250"/>
          <p14:tracePt t="84549" x="5492750" y="4781550"/>
          <p14:tracePt t="84569" x="5549900" y="4667250"/>
          <p14:tracePt t="84582" x="5562600" y="4584700"/>
          <p14:tracePt t="84599" x="5568950" y="4476750"/>
          <p14:tracePt t="84621" x="5575300" y="4406900"/>
          <p14:tracePt t="84632" x="5575300" y="4368800"/>
          <p14:tracePt t="84651" x="5568950" y="4356100"/>
          <p14:tracePt t="84668" x="5562600" y="4349750"/>
          <p14:tracePt t="84683" x="5441950" y="4298950"/>
          <p14:tracePt t="84701" x="5295900" y="4292600"/>
          <p14:tracePt t="84716" x="5175250" y="4279900"/>
          <p14:tracePt t="84733" x="4921250" y="4318000"/>
          <p14:tracePt t="84749" x="4749800" y="4343400"/>
          <p14:tracePt t="84766" x="4673600" y="4362450"/>
          <p14:tracePt t="84783" x="4559300" y="4413250"/>
          <p14:tracePt t="84799" x="4521200" y="4425950"/>
          <p14:tracePt t="84815" x="4489450" y="4451350"/>
          <p14:tracePt t="84833" x="4470400" y="4476750"/>
          <p14:tracePt t="84849" x="4432300" y="4527550"/>
          <p14:tracePt t="84866" x="4432300" y="4546600"/>
          <p14:tracePt t="84882" x="4432300" y="4565650"/>
          <p14:tracePt t="84901" x="4483100" y="4622800"/>
          <p14:tracePt t="84915" x="4559300" y="4667250"/>
          <p14:tracePt t="84932" x="4629150" y="4692650"/>
          <p14:tracePt t="84950" x="4768850" y="4749800"/>
          <p14:tracePt t="84966" x="4914900" y="4781550"/>
          <p14:tracePt t="84982" x="5035550" y="4813300"/>
          <p14:tracePt t="85001" x="5137150" y="4838700"/>
          <p14:tracePt t="85015" x="5238750" y="4857750"/>
          <p14:tracePt t="85032" x="5378450" y="4864100"/>
          <p14:tracePt t="85051" x="5492750" y="4870450"/>
          <p14:tracePt t="85065" x="5549900" y="4864100"/>
          <p14:tracePt t="85082" x="5607050" y="4845050"/>
          <p14:tracePt t="85099" x="5657850" y="4826000"/>
          <p14:tracePt t="85120" x="5695950" y="4806950"/>
          <p14:tracePt t="85134" x="5708650" y="4800600"/>
          <p14:tracePt t="85169" x="5708650" y="4794250"/>
          <p14:tracePt t="85184" x="5715000" y="4794250"/>
          <p14:tracePt t="85206" x="5727700" y="4794250"/>
          <p14:tracePt t="85220" x="5746750" y="4787900"/>
          <p14:tracePt t="85236" x="5778500" y="4775200"/>
          <p14:tracePt t="85254" x="5816600" y="4768850"/>
          <p14:tracePt t="85269" x="5861050" y="4737100"/>
          <p14:tracePt t="85282" x="5873750" y="4718050"/>
          <p14:tracePt t="85299" x="5880100" y="4711700"/>
          <p14:tracePt t="90791" x="5886450" y="4686300"/>
          <p14:tracePt t="90811" x="5892800" y="4635500"/>
          <p14:tracePt t="90824" x="5899150" y="4616450"/>
          <p14:tracePt t="90830" x="5905500" y="4584700"/>
          <p14:tracePt t="90843" x="5905500" y="4565650"/>
          <p14:tracePt t="90859" x="5905500" y="4533900"/>
          <p14:tracePt t="90876" x="5905500" y="4514850"/>
          <p14:tracePt t="90909" x="5905500" y="4489450"/>
          <p14:tracePt t="90942" x="5905500" y="4464050"/>
          <p14:tracePt t="90961" x="5905500" y="4457700"/>
          <p14:tracePt t="90976" x="5905500" y="4451350"/>
          <p14:tracePt t="90993" x="5899150" y="4445000"/>
          <p14:tracePt t="91010" x="5886450" y="4419600"/>
          <p14:tracePt t="91026" x="5873750" y="4400550"/>
          <p14:tracePt t="91042" x="5873750" y="4394200"/>
          <p14:tracePt t="91064" x="5854700" y="4349750"/>
          <p14:tracePt t="91076" x="5848350" y="4337050"/>
          <p14:tracePt t="91093" x="5829300" y="4318000"/>
          <p14:tracePt t="91109" x="5816600" y="4298950"/>
          <p14:tracePt t="91127" x="5765800" y="4254500"/>
          <p14:tracePt t="91142" x="5727700" y="4229100"/>
          <p14:tracePt t="91159" x="5676900" y="4197350"/>
          <p14:tracePt t="91175" x="5619750" y="4171950"/>
          <p14:tracePt t="91196" x="5537200" y="4127500"/>
          <p14:tracePt t="91200" x="5511800" y="4121150"/>
          <p14:tracePt t="91209" x="5499100" y="4114800"/>
          <p14:tracePt t="91226" x="5480050" y="4102100"/>
          <p14:tracePt t="91243" x="5448300" y="4076700"/>
          <p14:tracePt t="91259" x="5429250" y="4070350"/>
          <p14:tracePt t="91281" x="5384800" y="4057650"/>
          <p14:tracePt t="91293" x="5365750" y="4051300"/>
          <p14:tracePt t="91309" x="5327650" y="4044950"/>
          <p14:tracePt t="91326" x="5289550" y="4044950"/>
          <p14:tracePt t="91348" x="5245100" y="4038600"/>
          <p14:tracePt t="91361" x="5213350" y="4032250"/>
          <p14:tracePt t="91375" x="5194300" y="4032250"/>
          <p14:tracePt t="91395" x="5162550" y="4038600"/>
          <p14:tracePt t="91412" x="5124450" y="4038600"/>
          <p14:tracePt t="91426" x="5105400" y="4044950"/>
          <p14:tracePt t="91442" x="5073650" y="4051300"/>
          <p14:tracePt t="91459" x="5010150" y="4064000"/>
          <p14:tracePt t="91476" x="4984750" y="4070350"/>
          <p14:tracePt t="91492" x="4940300" y="4089400"/>
          <p14:tracePt t="91511" x="4870450" y="4114800"/>
          <p14:tracePt t="91533" x="4838700" y="4127500"/>
          <p14:tracePt t="91542" x="4813300" y="4133850"/>
          <p14:tracePt t="91563" x="4787900" y="4159250"/>
          <p14:tracePt t="91583" x="4711700" y="4216400"/>
          <p14:tracePt t="91589" x="4705350" y="4222750"/>
          <p14:tracePt t="91608" x="4679950" y="4241800"/>
          <p14:tracePt t="91615" x="4660900" y="4254500"/>
          <p14:tracePt t="91626" x="4616450" y="4292600"/>
          <p14:tracePt t="91642" x="4603750" y="4298950"/>
          <p14:tracePt t="91659" x="4572000" y="4330700"/>
          <p14:tracePt t="91680" x="4540250" y="4368800"/>
          <p14:tracePt t="91694" x="4533900" y="4375150"/>
          <p14:tracePt t="91713" x="4521200" y="4394200"/>
          <p14:tracePt t="91726" x="4508500" y="4413250"/>
          <p14:tracePt t="91742" x="4489450" y="4445000"/>
          <p14:tracePt t="91759" x="4483100" y="4464050"/>
          <p14:tracePt t="91775" x="4483100" y="4476750"/>
          <p14:tracePt t="91792" x="4470400" y="4508500"/>
          <p14:tracePt t="91809" x="4470400" y="4514850"/>
          <p14:tracePt t="91825" x="4476750" y="4540250"/>
          <p14:tracePt t="91842" x="4476750" y="4559300"/>
          <p14:tracePt t="91858" x="4476750" y="4578350"/>
          <p14:tracePt t="91894" x="4483100" y="4603750"/>
          <p14:tracePt t="91910" x="4489450" y="4616450"/>
          <p14:tracePt t="91925" x="4495800" y="4622800"/>
          <p14:tracePt t="91942" x="4514850" y="4641850"/>
          <p14:tracePt t="91958" x="4527550" y="4654550"/>
          <p14:tracePt t="91975" x="4546600" y="4667250"/>
          <p14:tracePt t="92009" x="4559300" y="4673600"/>
          <p14:tracePt t="92038" x="4572000" y="4679950"/>
          <p14:tracePt t="92068" x="4578350" y="4686300"/>
          <p14:tracePt t="92127" x="4603750" y="4692650"/>
          <p14:tracePt t="92140" x="4616450" y="4699000"/>
          <p14:tracePt t="92157" x="4635500" y="4699000"/>
          <p14:tracePt t="92164" x="4648200" y="4705350"/>
          <p14:tracePt t="92177" x="4654550" y="4705350"/>
          <p14:tracePt t="92191" x="4686300" y="4711700"/>
          <p14:tracePt t="92211" x="4705350" y="4711700"/>
          <p14:tracePt t="92231" x="4730750" y="4718050"/>
          <p14:tracePt t="92241" x="4743450" y="4718050"/>
          <p14:tracePt t="92258" x="4768850" y="4718050"/>
          <p14:tracePt t="92278" x="4813300" y="4718050"/>
          <p14:tracePt t="92297" x="4851400" y="4724400"/>
          <p14:tracePt t="92308" x="4876800" y="4724400"/>
          <p14:tracePt t="92330" x="4921250" y="4724400"/>
          <p14:tracePt t="92347" x="4940300" y="4730750"/>
          <p14:tracePt t="92359" x="4972050" y="4730750"/>
          <p14:tracePt t="92377" x="4991100" y="4730750"/>
          <p14:tracePt t="92393" x="5016500" y="4730750"/>
          <p14:tracePt t="92408" x="5022850" y="4730750"/>
          <p14:tracePt t="92425" x="5041900" y="4730750"/>
          <p14:tracePt t="92441" x="5060950" y="4737100"/>
          <p14:tracePt t="92458" x="5073650" y="4737100"/>
          <p14:tracePt t="92474" x="5099050" y="4749800"/>
          <p14:tracePt t="92493" x="5130800" y="4749800"/>
          <p14:tracePt t="92508" x="5143500" y="4756150"/>
          <p14:tracePt t="92525" x="5168900" y="4756150"/>
          <p14:tracePt t="92545" x="5200650" y="4756150"/>
          <p14:tracePt t="92557" x="5219700" y="4756150"/>
          <p14:tracePt t="92575" x="5232400" y="4756150"/>
          <p14:tracePt t="92577" x="5245100" y="4756150"/>
          <p14:tracePt t="92597" x="5264150" y="4756150"/>
          <p14:tracePt t="92611" x="5276850" y="4756150"/>
          <p14:tracePt t="92626" x="5289550" y="4756150"/>
          <p14:tracePt t="92641" x="5302250" y="4756150"/>
          <p14:tracePt t="92659" x="5321300" y="4756150"/>
          <p14:tracePt t="92674" x="5334000" y="4756150"/>
          <p14:tracePt t="92691" x="5340350" y="4756150"/>
          <p14:tracePt t="92710" x="5359400" y="4756150"/>
          <p14:tracePt t="92726" x="5365750" y="4756150"/>
          <p14:tracePt t="92748" x="5384800" y="4756150"/>
          <p14:tracePt t="92768" x="5397500" y="4756150"/>
          <p14:tracePt t="92783" x="5422900" y="4756150"/>
          <p14:tracePt t="92793" x="5429250" y="4756150"/>
          <p14:tracePt t="92811" x="5435600" y="4756150"/>
          <p14:tracePt t="92824" x="5441950" y="4756150"/>
          <p14:tracePt t="92855" x="5448300" y="4756150"/>
          <p14:tracePt t="92881" x="5454650" y="4756150"/>
          <p14:tracePt t="92901" x="5467350" y="4756150"/>
          <p14:tracePt t="92911" x="5486400" y="4756150"/>
          <p14:tracePt t="92919" x="5492750" y="4756150"/>
          <p14:tracePt t="92927" x="5518150" y="4762500"/>
          <p14:tracePt t="92950" x="5543550" y="4762500"/>
          <p14:tracePt t="92959" x="5549900" y="4762500"/>
          <p14:tracePt t="92977" x="5588000" y="4768850"/>
          <p14:tracePt t="92991" x="5600700" y="4768850"/>
          <p14:tracePt t="93007" x="5638800" y="4768850"/>
          <p14:tracePt t="93024" x="5651500" y="4768850"/>
          <p14:tracePt t="93045" x="5689600" y="4768850"/>
          <p14:tracePt t="93067" x="5715000" y="4768850"/>
          <p14:tracePt t="93082" x="5734050" y="4768850"/>
          <p14:tracePt t="93101" x="5759450" y="4775200"/>
          <p14:tracePt t="93118" x="5778500" y="4775200"/>
          <p14:tracePt t="93132" x="5810250" y="4775200"/>
          <p14:tracePt t="93157" x="5842000" y="4781550"/>
          <p14:tracePt t="93165" x="5880100" y="4787900"/>
          <p14:tracePt t="93191" x="5905500" y="4794250"/>
          <p14:tracePt t="93207" x="5937250" y="4794250"/>
          <p14:tracePt t="93224" x="5956300" y="4794250"/>
          <p14:tracePt t="93241" x="6000750" y="4794250"/>
          <p14:tracePt t="93258" x="6026150" y="4794250"/>
          <p14:tracePt t="93274" x="6064250" y="4794250"/>
          <p14:tracePt t="93291" x="6076950" y="4800600"/>
          <p14:tracePt t="93311" x="6115050" y="4806950"/>
          <p14:tracePt t="93326" x="6146800" y="4813300"/>
          <p14:tracePt t="93344" x="6153150" y="4819650"/>
          <p14:tracePt t="93357" x="6165850" y="4832350"/>
          <p14:tracePt t="93374" x="6197600" y="4864100"/>
          <p14:tracePt t="93390" x="6203950" y="4870450"/>
          <p14:tracePt t="93407" x="6216650" y="4902200"/>
          <p14:tracePt t="93424" x="6229350" y="4940300"/>
          <p14:tracePt t="95832" x="6203950" y="4921250"/>
          <p14:tracePt t="95836" x="6191250" y="4914900"/>
          <p14:tracePt t="95859" x="6153150" y="4895850"/>
          <p14:tracePt t="95876" x="6096000" y="4870450"/>
          <p14:tracePt t="95889" x="6076950" y="4864100"/>
          <p14:tracePt t="95910" x="6045200" y="4857750"/>
          <p14:tracePt t="95925" x="6026150" y="4851400"/>
          <p14:tracePt t="95954" x="5816600" y="4864100"/>
          <p14:tracePt t="95988" x="5537200" y="4933950"/>
          <p14:tracePt t="96004" x="5359400" y="4946650"/>
          <p14:tracePt t="96020" x="5194300" y="4972050"/>
          <p14:tracePt t="96037" x="5080000" y="4972050"/>
          <p14:tracePt t="96056" x="4838700" y="5035550"/>
          <p14:tracePt t="96071" x="4718050" y="5060950"/>
          <p14:tracePt t="96075" x="4660900" y="5086350"/>
          <p14:tracePt t="96087" x="4635500" y="5092700"/>
          <p14:tracePt t="96104" x="4483100" y="5118100"/>
          <p14:tracePt t="96120" x="4400550" y="5149850"/>
          <p14:tracePt t="96137" x="4311650" y="5181600"/>
          <p14:tracePt t="96155" x="4229100" y="5200650"/>
          <p14:tracePt t="96170" x="4191000" y="5226050"/>
          <p14:tracePt t="96187" x="4165600" y="5238750"/>
          <p14:tracePt t="96206" x="4108450" y="5270500"/>
          <p14:tracePt t="96220" x="4076700" y="5283200"/>
          <p14:tracePt t="96237" x="4044950" y="5295900"/>
          <p14:tracePt t="96257" x="4032250" y="5308600"/>
          <p14:tracePt t="96270" x="4025900" y="5314950"/>
          <p14:tracePt t="96287" x="4013200" y="5314950"/>
          <p14:tracePt t="96304" x="4006850" y="5321300"/>
          <p14:tracePt t="96331" x="4006850" y="5327650"/>
          <p14:tracePt t="96344" x="4000500" y="5327650"/>
          <p14:tracePt t="96359" x="4000500" y="5334000"/>
          <p14:tracePt t="96371" x="4000500" y="5346700"/>
          <p14:tracePt t="96398" x="4025900" y="5372100"/>
          <p14:tracePt t="96413" x="4057650" y="5391150"/>
          <p14:tracePt t="96427" x="4095750" y="5410200"/>
          <p14:tracePt t="96447" x="4140200" y="5429250"/>
          <p14:tracePt t="96463" x="4178300" y="5448300"/>
          <p14:tracePt t="96469" x="4191000" y="5454650"/>
          <p14:tracePt t="96489" x="4267200" y="5473700"/>
          <p14:tracePt t="96503" x="4318000" y="5473700"/>
          <p14:tracePt t="96520" x="4381500" y="5473700"/>
          <p14:tracePt t="96538" x="4445000" y="5473700"/>
          <p14:tracePt t="96556" x="4470400" y="5473700"/>
          <p14:tracePt t="96570" x="4514850" y="5467350"/>
          <p14:tracePt t="96575" x="4527550" y="5467350"/>
          <p14:tracePt t="96589" x="4565650" y="5461000"/>
          <p14:tracePt t="96604" x="4597400" y="5461000"/>
          <p14:tracePt t="96620" x="4641850" y="5454650"/>
          <p14:tracePt t="96639" x="4692650" y="5454650"/>
          <p14:tracePt t="96653" x="4718050" y="5454650"/>
          <p14:tracePt t="96670" x="4749800" y="5454650"/>
          <p14:tracePt t="96687" x="4768850" y="5454650"/>
          <p14:tracePt t="96707" x="4794250" y="5454650"/>
          <p14:tracePt t="96716" x="4800600" y="5454650"/>
          <p14:tracePt t="96720" x="4806950" y="5454650"/>
          <p14:tracePt t="96737" x="4819650" y="5454650"/>
          <p14:tracePt t="96756" x="4832350" y="5454650"/>
          <p14:tracePt t="96772" x="4845050" y="5454650"/>
          <p14:tracePt t="96788" x="4851400" y="5454650"/>
          <p14:tracePt t="96808" x="4870450" y="5454650"/>
          <p14:tracePt t="96830" x="4908550" y="5454650"/>
          <p14:tracePt t="96846" x="4927600" y="5454650"/>
          <p14:tracePt t="96865" x="4965700" y="5454650"/>
          <p14:tracePt t="96880" x="4984750" y="5454650"/>
          <p14:tracePt t="96895" x="5022850" y="5454650"/>
          <p14:tracePt t="96910" x="5035550" y="5454650"/>
          <p14:tracePt t="96925" x="5054600" y="5454650"/>
          <p14:tracePt t="96938" x="5060950" y="5454650"/>
          <p14:tracePt t="96978" x="5067300" y="5454650"/>
          <p14:tracePt t="97091" x="5048250" y="5454650"/>
          <p14:tracePt t="97111" x="5010150" y="5461000"/>
          <p14:tracePt t="97127" x="4991100" y="5461000"/>
          <p14:tracePt t="97140" x="4965700" y="5467350"/>
          <p14:tracePt t="97163" x="4940300" y="5473700"/>
          <p14:tracePt t="97179" x="4927600" y="5473700"/>
          <p14:tracePt t="97196" x="4908550" y="5480050"/>
          <p14:tracePt t="97210" x="4876800" y="5480050"/>
          <p14:tracePt t="97245" x="4857750" y="5480050"/>
          <p14:tracePt t="97268" x="4838700" y="5480050"/>
          <p14:tracePt t="97286" x="4813300" y="5473700"/>
          <p14:tracePt t="97303" x="4794250" y="5467350"/>
          <p14:tracePt t="97316" x="4762500" y="5461000"/>
          <p14:tracePt t="97319" x="4749800" y="5461000"/>
          <p14:tracePt t="97339" x="4699000" y="5448300"/>
          <p14:tracePt t="97355" x="4641850" y="5435600"/>
          <p14:tracePt t="97373" x="4603750" y="5429250"/>
          <p14:tracePt t="97392" x="4584700" y="5429250"/>
          <p14:tracePt t="97407" x="4559300" y="5429250"/>
          <p14:tracePt t="97421" x="4546600" y="5422900"/>
          <p14:tracePt t="97439" x="4527550" y="5416550"/>
          <p14:tracePt t="97459" x="4502150" y="5410200"/>
          <p14:tracePt t="97473" x="4483100" y="5410200"/>
          <p14:tracePt t="97495" x="4438650" y="5410200"/>
          <p14:tracePt t="97513" x="4413250" y="5410200"/>
          <p14:tracePt t="97534" x="4368800" y="5410200"/>
          <p14:tracePt t="97546" x="4330700" y="5410200"/>
          <p14:tracePt t="97559" x="4305300" y="5410200"/>
          <p14:tracePt t="97574" x="4292600" y="5410200"/>
          <p14:tracePt t="97594" x="4260850" y="5416550"/>
          <p14:tracePt t="97603" x="4260850" y="5422900"/>
          <p14:tracePt t="97622" x="4241800" y="5422900"/>
          <p14:tracePt t="97635" x="4222750" y="5422900"/>
          <p14:tracePt t="97652" x="4216400" y="5435600"/>
          <p14:tracePt t="97669" x="4203700" y="5441950"/>
          <p14:tracePt t="97688" x="4191000" y="5448300"/>
          <p14:tracePt t="97702" x="4171950" y="5454650"/>
          <p14:tracePt t="97738" x="4159250" y="5461000"/>
          <p14:tracePt t="97752" x="4159250" y="5467350"/>
          <p14:tracePt t="97784" x="4152900" y="5480050"/>
          <p14:tracePt t="97799" x="4140200" y="5499100"/>
          <p14:tracePt t="97814" x="4140200" y="5505450"/>
          <p14:tracePt t="97828" x="4133850" y="5524500"/>
          <p14:tracePt t="97841" x="4133850" y="5549900"/>
          <p14:tracePt t="97853" x="4140200" y="5568950"/>
          <p14:tracePt t="97869" x="4146550" y="5594350"/>
          <p14:tracePt t="97886" x="4152900" y="5619750"/>
          <p14:tracePt t="97904" x="4159250" y="5626100"/>
          <p14:tracePt t="97920" x="4159250" y="5632450"/>
          <p14:tracePt t="97939" x="4165600" y="5638800"/>
          <p14:tracePt t="97954" x="4171950" y="5645150"/>
          <p14:tracePt t="97987" x="4184650" y="5657850"/>
          <p14:tracePt t="98018" x="4191000" y="5664200"/>
          <p14:tracePt t="98091" x="4197350" y="5664200"/>
          <p14:tracePt t="98107" x="4235450" y="5664200"/>
          <p14:tracePt t="98123" x="4260850" y="5664200"/>
          <p14:tracePt t="98135" x="4318000" y="5664200"/>
          <p14:tracePt t="98151" x="4349750" y="5664200"/>
          <p14:tracePt t="98170" x="4394200" y="5664200"/>
          <p14:tracePt t="98185" x="4438650" y="5657850"/>
          <p14:tracePt t="98201" x="4457700" y="5651500"/>
          <p14:tracePt t="98218" x="4495800" y="5651500"/>
          <p14:tracePt t="98234" x="4514850" y="5638800"/>
          <p14:tracePt t="98251" x="4546600" y="5626100"/>
          <p14:tracePt t="98286" x="4578350" y="5626100"/>
          <p14:tracePt t="98301" x="4597400" y="5626100"/>
          <p14:tracePt t="98318" x="4610100" y="5626100"/>
          <p14:tracePt t="98337" x="4648200" y="5626100"/>
          <p14:tracePt t="98351" x="4667250" y="5632450"/>
          <p14:tracePt t="98369" x="4692650" y="5645150"/>
          <p14:tracePt t="98390" x="4724400" y="5645150"/>
          <p14:tracePt t="98413" x="4775200" y="5645150"/>
          <p14:tracePt t="98429" x="4813300" y="5645150"/>
          <p14:tracePt t="98441" x="4826000" y="5645150"/>
          <p14:tracePt t="98451" x="4857750" y="5632450"/>
          <p14:tracePt t="98469" x="4876800" y="5632450"/>
          <p14:tracePt t="98485" x="4914900" y="5645150"/>
          <p14:tracePt t="98503" x="4965700" y="5638800"/>
          <p14:tracePt t="98518" x="5010150" y="5645150"/>
          <p14:tracePt t="98534" x="5054600" y="5645150"/>
          <p14:tracePt t="98553" x="5124450" y="5645150"/>
          <p14:tracePt t="98569" x="5181600" y="5626100"/>
          <p14:tracePt t="98585" x="5226050" y="5613400"/>
          <p14:tracePt t="98599" x="5251450" y="5607050"/>
          <p14:tracePt t="98616" x="5295900" y="5594350"/>
          <p14:tracePt t="101314" x="5314950" y="5581650"/>
          <p14:tracePt t="101324" x="5327650" y="5568950"/>
          <p14:tracePt t="101332" x="5340350" y="5556250"/>
          <p14:tracePt t="101349" x="5391150" y="5511800"/>
          <p14:tracePt t="101365" x="5422900" y="5480050"/>
          <p14:tracePt t="101383" x="5454650" y="5454650"/>
          <p14:tracePt t="101400" x="5543550" y="5403850"/>
          <p14:tracePt t="101431" x="5613400" y="5372100"/>
          <p14:tracePt t="101465" x="5721350" y="5365750"/>
          <p14:tracePt t="101481" x="5753100" y="5365750"/>
          <p14:tracePt t="101498" x="5759450" y="5365750"/>
          <p14:tracePt t="101514" x="5791200" y="5397500"/>
          <p14:tracePt t="101531" x="5803900" y="5441950"/>
          <p14:tracePt t="101550" x="5803900" y="5492750"/>
          <p14:tracePt t="101565" x="5791200" y="5568950"/>
          <p14:tracePt t="101571" x="5778500" y="5613400"/>
          <p14:tracePt t="101581" x="5765800" y="5619750"/>
          <p14:tracePt t="101598" x="5753100" y="5702300"/>
          <p14:tracePt t="101617" x="5727700" y="5740400"/>
          <p14:tracePt t="101631" x="5695950" y="5765800"/>
          <p14:tracePt t="101648" x="5664200" y="5803900"/>
          <p14:tracePt t="101668" x="5575300" y="5829300"/>
          <p14:tracePt t="101682" x="5499100" y="5854700"/>
          <p14:tracePt t="101698" x="5397500" y="5892800"/>
          <p14:tracePt t="101715" x="5270500" y="5911850"/>
          <p14:tracePt t="101732" x="5124450" y="5918200"/>
          <p14:tracePt t="101748" x="5016500" y="5930900"/>
          <p14:tracePt t="101765" x="4921250" y="5930900"/>
          <p14:tracePt t="101784" x="4794250" y="5911850"/>
          <p14:tracePt t="101797" x="4737100" y="5861050"/>
          <p14:tracePt t="101817" x="4692650" y="5835650"/>
          <p14:tracePt t="101831" x="4622800" y="5746750"/>
          <p14:tracePt t="101847" x="4597400" y="5683250"/>
          <p14:tracePt t="101865" x="4584700" y="5594350"/>
          <p14:tracePt t="101883" x="4584700" y="5543550"/>
          <p14:tracePt t="101898" x="4629150" y="5422900"/>
          <p14:tracePt t="101914" x="4667250" y="5359400"/>
          <p14:tracePt t="101936" x="4711700" y="5327650"/>
          <p14:tracePt t="101957" x="4895850" y="5264150"/>
          <p14:tracePt t="101964" x="4940300" y="5264150"/>
          <p14:tracePt t="101981" x="5010150" y="5283200"/>
          <p14:tracePt t="101999" x="5073650" y="5314950"/>
          <p14:tracePt t="102018" x="5124450" y="5340350"/>
          <p14:tracePt t="102031" x="5156200" y="5384800"/>
          <p14:tracePt t="102048" x="5168900" y="5410200"/>
          <p14:tracePt t="102064" x="5181600" y="5448300"/>
          <p14:tracePt t="102081" x="5181600" y="5467350"/>
          <p14:tracePt t="102097" x="5175250" y="5511800"/>
          <p14:tracePt t="102114" x="5156200" y="5524500"/>
          <p14:tracePt t="102131" x="5130800" y="5543550"/>
          <p14:tracePt t="102148" x="5041900" y="5568950"/>
          <p14:tracePt t="102166" x="4889500" y="5588000"/>
          <p14:tracePt t="102181" x="4794250" y="5600700"/>
          <p14:tracePt t="102198" x="4737100" y="5600700"/>
          <p14:tracePt t="102217" x="4667250" y="5581650"/>
          <p14:tracePt t="102231" x="4629150" y="5568950"/>
          <p14:tracePt t="102248" x="4597400" y="5556250"/>
          <p14:tracePt t="102266" x="4591050" y="5556250"/>
          <p14:tracePt t="102281" x="4584700" y="5549900"/>
          <p14:tracePt t="102301" x="4572000" y="5549900"/>
          <p14:tracePt t="102378" x="4565650" y="5549900"/>
          <p14:tracePt t="102594" x="4540250" y="5549900"/>
          <p14:tracePt t="102608" x="4533900" y="5549900"/>
          <p14:tracePt t="102623" x="4521200" y="5549900"/>
          <p14:tracePt t="102650" x="4502150" y="5549900"/>
          <p14:tracePt t="102680" x="4495800" y="5549900"/>
          <p14:tracePt t="102737" x="4489450" y="5549900"/>
          <p14:tracePt t="102765" x="4483100" y="5549900"/>
          <p14:tracePt t="102774" x="4476750" y="5543550"/>
          <p14:tracePt t="102780" x="4476750" y="5537200"/>
          <p14:tracePt t="102797" x="4445000" y="5530850"/>
          <p14:tracePt t="102817" x="4425950" y="5530850"/>
          <p14:tracePt t="102830" x="4419600" y="5524500"/>
          <p14:tracePt t="102847" x="4406900" y="5524500"/>
          <p14:tracePt t="102889" x="4400550" y="5524500"/>
          <p14:tracePt t="102972" x="4413250" y="5524500"/>
          <p14:tracePt t="102976" x="4432300" y="5524500"/>
          <p14:tracePt t="102980" x="4445000" y="5524500"/>
          <p14:tracePt t="102996" x="4489450" y="5530850"/>
          <p14:tracePt t="103013" x="4540250" y="5537200"/>
          <p14:tracePt t="103030" x="4572000" y="5543550"/>
          <p14:tracePt t="103047" x="4622800" y="5549900"/>
          <p14:tracePt t="103063" x="4660900" y="5549900"/>
          <p14:tracePt t="103080" x="4692650" y="5562600"/>
          <p14:tracePt t="103087" x="4711700" y="5562600"/>
          <p14:tracePt t="103098" x="4737100" y="5556250"/>
          <p14:tracePt t="103113" x="4775200" y="5556250"/>
          <p14:tracePt t="103130" x="4806950" y="5568950"/>
          <p14:tracePt t="103149" x="4851400" y="5575300"/>
          <p14:tracePt t="103163" x="4902200" y="5581650"/>
          <p14:tracePt t="103182" x="4914900" y="5581650"/>
          <p14:tracePt t="103199" x="4946650" y="5588000"/>
          <p14:tracePt t="103213" x="4959350" y="5588000"/>
          <p14:tracePt t="103235" x="4972050" y="5588000"/>
          <p14:tracePt t="103248" x="4991100" y="5594350"/>
          <p14:tracePt t="103269" x="5022850" y="5594350"/>
          <p14:tracePt t="103294" x="5086350" y="5600700"/>
          <p14:tracePt t="103300" x="5105400" y="5600700"/>
          <p14:tracePt t="103313" x="5149850" y="5613400"/>
          <p14:tracePt t="103329" x="5207000" y="5619750"/>
          <p14:tracePt t="103346" x="5257800" y="5626100"/>
          <p14:tracePt t="103367" x="5359400" y="5632450"/>
          <p14:tracePt t="103380" x="5397500" y="5638800"/>
          <p14:tracePt t="103402" x="5435600" y="5638800"/>
          <p14:tracePt t="103412" x="5467350" y="5638800"/>
          <p14:tracePt t="103431" x="5518150" y="5626100"/>
          <p14:tracePt t="103449" x="5530850" y="5626100"/>
          <p14:tracePt t="103463" x="5537200" y="5626100"/>
          <p14:tracePt t="103496" x="5543550" y="5626100"/>
          <p14:tracePt t="103522" x="5543550" y="5619750"/>
          <p14:tracePt t="103539" x="5549900" y="5619750"/>
          <p14:tracePt t="103598" x="5562600" y="5619750"/>
          <p14:tracePt t="103643" x="5562600" y="5613400"/>
          <p14:tracePt t="103670" x="5568950" y="5613400"/>
          <p14:tracePt t="103743" x="5568950" y="5607050"/>
          <p14:tracePt t="103785" x="5568950" y="5581650"/>
          <p14:tracePt t="103803" x="5556250" y="5562600"/>
          <p14:tracePt t="103830" x="5556250" y="5556250"/>
          <p14:tracePt t="103852" x="5549900" y="5549900"/>
          <p14:tracePt t="103864" x="5549900" y="5543550"/>
          <p14:tracePt t="103923" x="5549900" y="5537200"/>
          <p14:tracePt t="104175" x="5537200" y="5543550"/>
          <p14:tracePt t="104190" x="5499100" y="5562600"/>
          <p14:tracePt t="104204" x="5486400" y="5568950"/>
          <p14:tracePt t="104212" x="5473700" y="5581650"/>
          <p14:tracePt t="104230" x="5461000" y="5588000"/>
          <p14:tracePt t="104246" x="5454650" y="5594350"/>
          <p14:tracePt t="104276" x="5448300" y="5594350"/>
          <p14:tracePt t="104300" x="5441950" y="5594350"/>
          <p14:tracePt t="104315" x="5441950" y="5600700"/>
          <p14:tracePt t="104353" x="5467350" y="5619750"/>
          <p14:tracePt t="104366" x="5499100" y="5626100"/>
          <p14:tracePt t="104379" x="5524500" y="5626100"/>
          <p14:tracePt t="104399" x="5568950" y="5651500"/>
          <p14:tracePt t="104417" x="5600700" y="5657850"/>
          <p14:tracePt t="104436" x="5645150" y="5664200"/>
          <p14:tracePt t="104456" x="5676900" y="5664200"/>
          <p14:tracePt t="104472" x="5727700" y="5664200"/>
          <p14:tracePt t="104488" x="5759450" y="5664200"/>
          <p14:tracePt t="104503" x="5778500" y="5664200"/>
          <p14:tracePt t="104522" x="5829300" y="5651500"/>
          <p14:tracePt t="104537" x="5861050" y="5645150"/>
          <p14:tracePt t="104553" x="5892800" y="5645150"/>
          <p14:tracePt t="104567" x="5937250" y="5645150"/>
          <p14:tracePt t="104587" x="5981700" y="5645150"/>
          <p14:tracePt t="104593" x="6000750" y="5645150"/>
          <p14:tracePt t="104615" x="6038850" y="5645150"/>
          <p14:tracePt t="104632" x="6057900" y="5638800"/>
          <p14:tracePt t="104645" x="6070600" y="5638800"/>
          <p14:tracePt t="104662" x="6096000" y="5632450"/>
          <p14:tracePt t="104684" x="6108700" y="5613400"/>
          <p14:tracePt t="104695" x="6115050" y="5600700"/>
          <p14:tracePt t="104713" x="6146800" y="5581650"/>
          <p14:tracePt t="104731" x="6159500" y="5556250"/>
          <p14:tracePt t="104746" x="6165850" y="5549900"/>
          <p14:tracePt t="104763" x="6178550" y="5537200"/>
          <p14:tracePt t="104783" x="6197600" y="5499100"/>
          <p14:tracePt t="104799" x="6197600" y="5454650"/>
          <p14:tracePt t="104814" x="6178550" y="5397500"/>
          <p14:tracePt t="104834" x="6153150" y="5327650"/>
          <p14:tracePt t="104849" x="6127750" y="5289550"/>
          <p14:tracePt t="104862" x="6102350" y="5238750"/>
          <p14:tracePt t="104878" x="6076950" y="5219700"/>
          <p14:tracePt t="104899" x="6019800" y="5168900"/>
          <p14:tracePt t="104921" x="5905500" y="5137150"/>
          <p14:tracePt t="104938" x="5816600" y="5111750"/>
          <p14:tracePt t="104957" x="5734050" y="5105400"/>
          <p14:tracePt t="104965" x="5708650" y="5105400"/>
          <p14:tracePt t="104986" x="5562600" y="5130800"/>
          <p14:tracePt t="104998" x="5435600" y="5149850"/>
          <p14:tracePt t="105011" x="5365750" y="5162550"/>
          <p14:tracePt t="105033" x="5321300" y="5181600"/>
          <p14:tracePt t="105045" x="5308600" y="5200650"/>
          <p14:tracePt t="105063" x="5289550" y="5213350"/>
          <p14:tracePt t="105085" x="5257800" y="5245100"/>
          <p14:tracePt t="105103" x="5238750" y="5308600"/>
          <p14:tracePt t="105122" x="5238750" y="5365750"/>
          <p14:tracePt t="105142" x="5238750" y="5403850"/>
          <p14:tracePt t="105160" x="5257800" y="5473700"/>
          <p14:tracePt t="105174" x="5270500" y="5492750"/>
          <p14:tracePt t="105191" x="5283200" y="5543550"/>
          <p14:tracePt t="105210" x="5295900" y="5568950"/>
          <p14:tracePt t="105218" x="5308600" y="5588000"/>
          <p14:tracePt t="105240" x="5353050" y="5632450"/>
          <p14:tracePt t="105250" x="5378450" y="5657850"/>
          <p14:tracePt t="105268" x="5448300" y="5702300"/>
          <p14:tracePt t="105283" x="5511800" y="5740400"/>
          <p14:tracePt t="105298" x="5562600" y="5765800"/>
          <p14:tracePt t="105311" x="5607050" y="5778500"/>
          <p14:tracePt t="105330" x="5670550" y="5803900"/>
          <p14:tracePt t="105344" x="5708650" y="5829300"/>
          <p14:tracePt t="105362" x="5791200" y="5842000"/>
          <p14:tracePt t="105384" x="5854700" y="5848350"/>
          <p14:tracePt t="105405" x="5905500" y="5848350"/>
          <p14:tracePt t="105424" x="5949950" y="5842000"/>
          <p14:tracePt t="105440" x="6019800" y="5803900"/>
          <p14:tracePt t="105462" x="6076950" y="5784850"/>
          <p14:tracePt t="105488" x="6121400" y="5778500"/>
          <p14:tracePt t="105495" x="6140450" y="5772150"/>
          <p14:tracePt t="105519" x="6165850" y="5753100"/>
          <p14:tracePt t="105534" x="6210300" y="5734050"/>
          <p14:tracePt t="105549" x="6235700" y="5708650"/>
          <p14:tracePt t="105564" x="6248400" y="5695950"/>
          <p14:tracePt t="105578" x="6261100" y="5683250"/>
          <p14:tracePt t="105599" x="6286500" y="5670550"/>
          <p14:tracePt t="105628" x="6292850" y="5651500"/>
          <p14:tracePt t="105644" x="6299200" y="5645150"/>
          <p14:tracePt t="105662" x="6305550" y="5613400"/>
          <p14:tracePt t="105677" x="6305550" y="5600700"/>
          <p14:tracePt t="105694" x="6305550" y="5575300"/>
          <p14:tracePt t="105713" x="6305550" y="5524500"/>
          <p14:tracePt t="105734" x="6292850" y="5486400"/>
          <p14:tracePt t="105743" x="6286500" y="5467350"/>
          <p14:tracePt t="105763" x="6261100" y="5441950"/>
          <p14:tracePt t="105777" x="6248400" y="5410200"/>
          <p14:tracePt t="105794" x="6235700" y="5391150"/>
          <p14:tracePt t="105810" x="6178550" y="5353050"/>
          <p14:tracePt t="105827" x="6134100" y="5314950"/>
          <p14:tracePt t="105843" x="6108700" y="5295900"/>
          <p14:tracePt t="105860" x="6083300" y="5276850"/>
          <p14:tracePt t="105879" x="6051550" y="5276850"/>
          <p14:tracePt t="105893" x="6032500" y="5270500"/>
          <p14:tracePt t="105910" x="6019800" y="5264150"/>
          <p14:tracePt t="105930" x="6000750" y="5257800"/>
          <p14:tracePt t="105943" x="5988050" y="5245100"/>
          <p14:tracePt t="105960" x="5969000" y="5245100"/>
          <p14:tracePt t="105978" x="5956300" y="5245100"/>
          <p14:tracePt t="105994" x="5924550" y="5245100"/>
          <p14:tracePt t="106010" x="5918200" y="5245100"/>
          <p14:tracePt t="106027" x="5886450" y="5251450"/>
          <p14:tracePt t="106048" x="5842000" y="5257800"/>
          <p14:tracePt t="106060" x="5810250" y="5264150"/>
          <p14:tracePt t="106078" x="5784850" y="5270500"/>
          <p14:tracePt t="106084" x="5753100" y="5276850"/>
          <p14:tracePt t="106095" x="5721350" y="5283200"/>
          <p14:tracePt t="106110" x="5670550" y="5289550"/>
          <p14:tracePt t="106126" x="5613400" y="5289550"/>
          <p14:tracePt t="106143" x="5575300" y="5295900"/>
          <p14:tracePt t="106160" x="5480050" y="5295900"/>
          <p14:tracePt t="106176" x="5435600" y="5308600"/>
          <p14:tracePt t="106193" x="5410200" y="5314950"/>
          <p14:tracePt t="106210" x="5372100" y="5334000"/>
          <p14:tracePt t="106226" x="5365750" y="5340350"/>
          <p14:tracePt t="106243" x="5359400" y="5340350"/>
          <p14:tracePt t="106285" x="5353050" y="5346700"/>
          <p14:tracePt t="106318" x="5346700" y="5346700"/>
          <p14:tracePt t="106341" x="5340350" y="5353050"/>
          <p14:tracePt t="106352" x="5334000" y="5359400"/>
          <p14:tracePt t="106359" x="5321300" y="5372100"/>
          <p14:tracePt t="106379" x="5302250" y="5391150"/>
          <p14:tracePt t="106392" x="5283200" y="5410200"/>
          <p14:tracePt t="106409" x="5257800" y="5435600"/>
          <p14:tracePt t="106429" x="5232400" y="5486400"/>
          <p14:tracePt t="106442" x="5219700" y="5511800"/>
          <p14:tracePt t="106460" x="5219700" y="5530850"/>
          <p14:tracePt t="106483" x="5238750" y="5607050"/>
          <p14:tracePt t="106499" x="5245100" y="5626100"/>
          <p14:tracePt t="106518" x="5283200" y="5689600"/>
          <p14:tracePt t="106533" x="5308600" y="5727700"/>
          <p14:tracePt t="106546" x="5327650" y="5734050"/>
          <p14:tracePt t="106559" x="5365750" y="5759450"/>
          <p14:tracePt t="106576" x="5422900" y="5803900"/>
          <p14:tracePt t="106579" x="5467350" y="5810250"/>
          <p14:tracePt t="106592" x="5537200" y="5822950"/>
          <p14:tracePt t="106609" x="5613400" y="5835650"/>
          <p14:tracePt t="106626" x="5670550" y="5835650"/>
          <p14:tracePt t="106644" x="5772150" y="5835650"/>
          <p14:tracePt t="106659" x="5822950" y="5835650"/>
          <p14:tracePt t="106676" x="5911850" y="5835650"/>
          <p14:tracePt t="106692" x="6007100" y="5803900"/>
          <p14:tracePt t="106709" x="6076950" y="5765800"/>
          <p14:tracePt t="106728" x="6108700" y="5759450"/>
          <p14:tracePt t="106746" x="6146800" y="5727700"/>
          <p14:tracePt t="106762" x="6184900" y="5702300"/>
          <p14:tracePt t="106775" x="6203950" y="5689600"/>
          <p14:tracePt t="106792" x="6254750" y="5664200"/>
          <p14:tracePt t="106811" x="6311900" y="5638800"/>
          <p14:tracePt t="106828" x="6330950" y="5632450"/>
          <p14:tracePt t="106843" x="6343650" y="5626100"/>
          <p14:tracePt t="106860" x="6375400" y="5613400"/>
          <p14:tracePt t="106876" x="6381750" y="5607050"/>
          <p14:tracePt t="106893" x="6394450" y="5600700"/>
          <p14:tracePt t="106910" x="6407150" y="5594350"/>
          <p14:tracePt t="106927" x="6413500" y="5588000"/>
          <p14:tracePt t="106991" x="6413500" y="5562600"/>
          <p14:tracePt t="107004" x="6413500" y="5549900"/>
          <p14:tracePt t="107020" x="6413500" y="5524500"/>
          <p14:tracePt t="107036" x="6400800" y="5499100"/>
          <p14:tracePt t="107042" x="6400800" y="5492750"/>
          <p14:tracePt t="107059" x="6388100" y="5473700"/>
          <p14:tracePt t="107075" x="6381750" y="5454650"/>
          <p14:tracePt t="107092" x="6375400" y="5441950"/>
          <p14:tracePt t="107114" x="6369050" y="5441950"/>
          <p14:tracePt t="107130" x="6369050" y="5435600"/>
          <p14:tracePt t="107159" x="6362700" y="5429250"/>
          <p14:tracePt t="107179" x="6330950" y="5397500"/>
          <p14:tracePt t="107193" x="6311900" y="5384800"/>
          <p14:tracePt t="107209" x="6299200" y="5365750"/>
          <p14:tracePt t="107225" x="6286500" y="5365750"/>
          <p14:tracePt t="107267" x="6280150" y="5359400"/>
          <p14:tracePt t="107281" x="6273800" y="5359400"/>
          <p14:tracePt t="107292" x="6267450" y="5346700"/>
          <p14:tracePt t="107311" x="6216650" y="5340350"/>
          <p14:tracePt t="107326" x="6197600" y="5340350"/>
          <p14:tracePt t="107342" x="6146800" y="5334000"/>
          <p14:tracePt t="107359" x="6013450" y="5321300"/>
          <p14:tracePt t="107375" x="5924550" y="5321300"/>
          <p14:tracePt t="107392" x="5835650" y="5327650"/>
          <p14:tracePt t="107409" x="5721350" y="5359400"/>
          <p14:tracePt t="107425" x="5645150" y="5372100"/>
          <p14:tracePt t="107442" x="5581650" y="5378450"/>
          <p14:tracePt t="107462" x="5492750" y="5391150"/>
          <p14:tracePt t="107475" x="5454650" y="5391150"/>
          <p14:tracePt t="107492" x="5441950" y="5391150"/>
          <p14:tracePt t="107511" x="5429250" y="5391150"/>
          <p14:tracePt t="107525" x="5410200" y="5397500"/>
          <p14:tracePt t="107542" x="5403850" y="5403850"/>
          <p14:tracePt t="107558" x="5397500" y="5403850"/>
          <p14:tracePt t="107575" x="5391150" y="5403850"/>
          <p14:tracePt t="107623" x="5384800" y="5416550"/>
          <p14:tracePt t="107642" x="5365750" y="5429250"/>
          <p14:tracePt t="107650" x="5353050" y="5461000"/>
          <p14:tracePt t="107658" x="5346700" y="5473700"/>
          <p14:tracePt t="107678" x="5334000" y="5499100"/>
          <p14:tracePt t="107694" x="5302250" y="5568950"/>
          <p14:tracePt t="107709" x="5283200" y="5619750"/>
          <p14:tracePt t="107731" x="5270500" y="5664200"/>
          <p14:tracePt t="107746" x="5245100" y="5759450"/>
          <p14:tracePt t="107761" x="5238750" y="5835650"/>
          <p14:tracePt t="107787" x="5238750" y="5886450"/>
          <p14:tracePt t="107802" x="5238750" y="5924550"/>
          <p14:tracePt t="107832" x="5245100" y="5949950"/>
          <p14:tracePt t="107843" x="5245100" y="5956300"/>
          <p14:tracePt t="107857" x="5251450" y="5975350"/>
          <p14:tracePt t="107875" x="5251450" y="5981700"/>
          <p14:tracePt t="107891" x="5257800" y="5994400"/>
          <p14:tracePt t="107909" x="5264150" y="6007100"/>
          <p14:tracePt t="107925" x="5289550" y="6045200"/>
          <p14:tracePt t="107942" x="5302250" y="6057900"/>
          <p14:tracePt t="107964" x="5340350" y="6096000"/>
          <p14:tracePt t="107987" x="5391150" y="6115050"/>
          <p14:tracePt t="107997" x="5448300" y="6159500"/>
          <p14:tracePt t="108014" x="5499100" y="6178550"/>
          <p14:tracePt t="108031" x="5530850" y="6197600"/>
          <p14:tracePt t="108045" x="5581650" y="6216650"/>
          <p14:tracePt t="108063" x="5632450" y="6229350"/>
          <p14:tracePt t="108079" x="5651500" y="6242050"/>
          <p14:tracePt t="108092" x="5670550" y="6248400"/>
          <p14:tracePt t="108113" x="5702300" y="6261100"/>
          <p14:tracePt t="108127" x="5721350" y="6273800"/>
          <p14:tracePt t="108141" x="5746750" y="6292850"/>
          <p14:tracePt t="108158" x="5753100" y="6299200"/>
          <p14:tracePt t="108177" x="5784850" y="6324600"/>
          <p14:tracePt t="108208" x="5791200" y="6330950"/>
          <p14:tracePt t="108226" x="5803900" y="6337300"/>
          <p14:tracePt t="108241" x="5810250" y="6337300"/>
          <p14:tracePt t="108267" x="5816600" y="6343650"/>
          <p14:tracePt t="108278" x="5822950" y="6343650"/>
          <p14:tracePt t="108293" x="5822950" y="6350000"/>
          <p14:tracePt t="108308" x="5829300" y="6350000"/>
          <p14:tracePt t="108328" x="5829300" y="6356350"/>
          <p14:tracePt t="108343" x="5835650" y="6356350"/>
          <p14:tracePt t="108398" x="5835650" y="6369050"/>
          <p14:tracePt t="108429" x="5810250" y="6356350"/>
          <p14:tracePt t="108446" x="5791200" y="6343650"/>
          <p14:tracePt t="108464" x="5791200" y="6330950"/>
          <p14:tracePt t="108481" x="5759450" y="6273800"/>
          <p14:tracePt t="108500" x="5753100" y="6261100"/>
          <p14:tracePt t="108518" x="5753100" y="6229350"/>
          <p14:tracePt t="108533" x="5753100" y="6184900"/>
          <p14:tracePt t="108546" x="5753100" y="6140450"/>
          <p14:tracePt t="108563" x="5753100" y="6089650"/>
          <p14:tracePt t="108581" x="5759450" y="6051550"/>
          <p14:tracePt t="108598" x="5772150" y="6013450"/>
          <p14:tracePt t="108613" x="5778500" y="5981700"/>
          <p14:tracePt t="108627" x="5778500" y="5975350"/>
          <p14:tracePt t="108641" x="5791200" y="5956300"/>
          <p14:tracePt t="108659" x="5797550" y="5937250"/>
          <p14:tracePt t="108674" x="5797550" y="5924550"/>
          <p14:tracePt t="108691" x="5803900" y="5918200"/>
          <p14:tracePt t="108708" x="5810250" y="5899150"/>
          <p14:tracePt t="108726" x="5816600" y="5842000"/>
          <p14:tracePt t="108743" x="5829300" y="5810250"/>
          <p14:tracePt t="108758" x="5835650" y="5784850"/>
          <p14:tracePt t="108787" x="5854700" y="5721350"/>
          <p14:tracePt t="108797" x="5854700" y="5702300"/>
          <p14:tracePt t="108814" x="5867400" y="5670550"/>
          <p14:tracePt t="108831" x="5880100" y="5645150"/>
          <p14:tracePt t="108843" x="5892800" y="5632450"/>
          <p14:tracePt t="108861" x="5911850" y="5581650"/>
          <p14:tracePt t="108878" x="5930900" y="5511800"/>
          <p14:tracePt t="108893" x="5949950" y="5441950"/>
          <p14:tracePt t="108910" x="5956300" y="5410200"/>
          <p14:tracePt t="108932" x="5969000" y="5359400"/>
          <p14:tracePt t="108950" x="5988050" y="5334000"/>
          <p14:tracePt t="108974" x="6019800" y="5289550"/>
          <p14:tracePt t="108987" x="6051550" y="5264150"/>
          <p14:tracePt t="109007" x="6134100" y="5213350"/>
          <p14:tracePt t="109031" x="6191250" y="5194300"/>
          <p14:tracePt t="109050" x="6248400" y="5175250"/>
          <p14:tracePt t="109066" x="6311900" y="5130800"/>
          <p14:tracePt t="109083" x="6337300" y="5111750"/>
          <p14:tracePt t="109094" x="6362700" y="5086350"/>
          <p14:tracePt t="109109" x="6388100" y="5080000"/>
          <p14:tracePt t="109124" x="6394450" y="5080000"/>
          <p14:tracePt t="109544" x="6350000" y="5041900"/>
          <p14:tracePt t="109565" x="6146800" y="4978400"/>
          <p14:tracePt t="109582" x="6045200" y="4940300"/>
          <p14:tracePt t="109599" x="5886450" y="4908550"/>
          <p14:tracePt t="109614" x="5626100" y="4851400"/>
          <p14:tracePt t="109623" x="5588000" y="4838700"/>
          <p14:tracePt t="109639" x="5441950" y="4813300"/>
          <p14:tracePt t="109658" x="5194300" y="4794250"/>
          <p14:tracePt t="109678" x="5092700" y="4794250"/>
          <p14:tracePt t="109695" x="4978400" y="4806950"/>
          <p14:tracePt t="109710" x="4927600" y="4813300"/>
          <p14:tracePt t="109725" x="4908550" y="4813300"/>
          <p14:tracePt t="109745" x="4876800" y="4806950"/>
          <p14:tracePt t="109772" x="4864100" y="4800600"/>
          <p14:tracePt t="109783" x="4857750" y="4800600"/>
          <p14:tracePt t="109802" x="4851400" y="4800600"/>
          <p14:tracePt t="109827" x="4838700" y="4794250"/>
          <p14:tracePt t="109846" x="4826000" y="4787900"/>
          <p14:tracePt t="109862" x="4813300" y="4775200"/>
          <p14:tracePt t="109876" x="4806950" y="4768850"/>
          <p14:tracePt t="109890" x="4787900" y="4762500"/>
          <p14:tracePt t="109906" x="4775200" y="4749800"/>
          <p14:tracePt t="109928" x="4775200" y="4743450"/>
          <p14:tracePt t="109946" x="4768850" y="4737100"/>
          <p14:tracePt t="109985" x="4762500" y="4718050"/>
          <p14:tracePt t="110019" x="4762500" y="4711700"/>
          <p14:tracePt t="110034" x="4762500" y="4705350"/>
          <p14:tracePt t="110065" x="4762500" y="4699000"/>
          <p14:tracePt t="110120" x="4768850" y="4686300"/>
          <p14:tracePt t="110131" x="4794250" y="4673600"/>
          <p14:tracePt t="110154" x="4832350" y="4648200"/>
          <p14:tracePt t="110175" x="4876800" y="4635500"/>
          <p14:tracePt t="110193" x="4927600" y="4616450"/>
          <p14:tracePt t="110208" x="4953000" y="4616450"/>
          <p14:tracePt t="110226" x="4978400" y="4610100"/>
          <p14:tracePt t="110243" x="5010150" y="4603750"/>
          <p14:tracePt t="110257" x="5029200" y="4597400"/>
          <p14:tracePt t="110273" x="5035550" y="4597400"/>
          <p14:tracePt t="110294" x="5067300" y="4597400"/>
          <p14:tracePt t="110314" x="5086350" y="4597400"/>
          <p14:tracePt t="110332" x="5124450" y="4578350"/>
          <p14:tracePt t="110345" x="5156200" y="4572000"/>
          <p14:tracePt t="110360" x="5187950" y="4572000"/>
          <p14:tracePt t="110372" x="5213350" y="4559300"/>
          <p14:tracePt t="110389" x="5257800" y="4552950"/>
          <p14:tracePt t="110406" x="5283200" y="4552950"/>
          <p14:tracePt t="110423" x="5321300" y="4552950"/>
          <p14:tracePt t="110439" x="5353050" y="4552950"/>
          <p14:tracePt t="110456" x="5372100" y="4552950"/>
          <p14:tracePt t="110476" x="5429250" y="4540250"/>
          <p14:tracePt t="110489" x="5461000" y="4533900"/>
          <p14:tracePt t="110506" x="5530850" y="4527550"/>
          <p14:tracePt t="110524" x="5594350" y="4521200"/>
          <p14:tracePt t="110539" x="5632450" y="4514850"/>
          <p14:tracePt t="110556" x="5683250" y="4508500"/>
          <p14:tracePt t="110577" x="5734050" y="4495800"/>
          <p14:tracePt t="110594" x="5778500" y="4483100"/>
          <p14:tracePt t="110610" x="5810250" y="4483100"/>
          <p14:tracePt t="110622" x="5867400" y="4476750"/>
          <p14:tracePt t="110639" x="5918200" y="4470400"/>
          <p14:tracePt t="110660" x="5962650" y="4464050"/>
          <p14:tracePt t="110678" x="6013450" y="4457700"/>
          <p14:tracePt t="110691" x="6045200" y="4432300"/>
          <p14:tracePt t="110706" x="6083300" y="4419600"/>
          <p14:tracePt t="110722" x="6102350" y="4413250"/>
          <p14:tracePt t="110740" x="6178550" y="4400550"/>
          <p14:tracePt t="110755" x="6223000" y="4394200"/>
          <p14:tracePt t="110778" x="6299200" y="4368800"/>
          <p14:tracePt t="110799" x="6381750" y="4356100"/>
          <p14:tracePt t="110817" x="6445250" y="4343400"/>
          <p14:tracePt t="110840" x="6527800" y="4337050"/>
          <p14:tracePt t="110851" x="6616700" y="4330700"/>
          <p14:tracePt t="110867" x="6724650" y="4330700"/>
          <p14:tracePt t="110888" x="6807200" y="4324350"/>
          <p14:tracePt t="110910" x="6927850" y="4324350"/>
          <p14:tracePt t="110930" x="7048500" y="4324350"/>
          <p14:tracePt t="110950" x="7162800" y="4349750"/>
          <p14:tracePt t="110970" x="7334250" y="4349750"/>
          <p14:tracePt t="110989" x="7499350" y="4362450"/>
          <p14:tracePt t="110998" x="7581900" y="4368800"/>
          <p14:tracePt t="111004" x="7670800" y="4368800"/>
          <p14:tracePt t="111022" x="7823200" y="4413250"/>
          <p14:tracePt t="111038" x="7918450" y="4445000"/>
          <p14:tracePt t="111055" x="8089900" y="4489450"/>
          <p14:tracePt t="111072" x="8210550" y="4514850"/>
          <p14:tracePt t="111090" x="8248650" y="4559300"/>
          <p14:tracePt t="111802" x="8248650" y="4565650"/>
          <p14:tracePt t="111827" x="8248650" y="4572000"/>
          <p14:tracePt t="112108" x="8242300" y="4572000"/>
          <p14:tracePt t="112121" x="8235950" y="4572000"/>
          <p14:tracePt t="112142" x="8223250" y="4572000"/>
          <p14:tracePt t="112187" x="8216900" y="4565650"/>
          <p14:tracePt t="112223" x="8210550" y="4565650"/>
          <p14:tracePt t="112403" x="8204200" y="4565650"/>
          <p14:tracePt t="113394" x="8197850" y="4565650"/>
          <p14:tracePt t="113408" x="8178800" y="4559300"/>
          <p14:tracePt t="113421" x="8159750" y="4559300"/>
          <p14:tracePt t="113436" x="8140700" y="4552950"/>
          <p14:tracePt t="113453" x="8108950" y="4546600"/>
          <p14:tracePt t="113472" x="8102600" y="4546600"/>
          <p14:tracePt t="113485" x="8077200" y="4546600"/>
          <p14:tracePt t="113522" x="8045450" y="4533900"/>
          <p14:tracePt t="113552" x="8013700" y="4533900"/>
          <p14:tracePt t="113569" x="8001000" y="4533900"/>
          <p14:tracePt t="113587" x="7956550" y="4514850"/>
          <p14:tracePt t="113603" x="7918450" y="4514850"/>
          <p14:tracePt t="113618" x="7886700" y="4514850"/>
          <p14:tracePt t="113638" x="7778750" y="4508500"/>
          <p14:tracePt t="113653" x="7702550" y="4508500"/>
          <p14:tracePt t="113669" x="7651750" y="4502150"/>
          <p14:tracePt t="113688" x="7562850" y="4502150"/>
          <p14:tracePt t="113703" x="7480300" y="4495800"/>
          <p14:tracePt t="113719" x="7423150" y="4495800"/>
          <p14:tracePt t="113736" x="7385050" y="4495800"/>
          <p14:tracePt t="113754" x="7327900" y="4502150"/>
          <p14:tracePt t="113776" x="7302500" y="4502150"/>
          <p14:tracePt t="113793" x="7289800" y="4508500"/>
          <p14:tracePt t="113802" x="7277100" y="4508500"/>
          <p14:tracePt t="113818" x="7270750" y="4508500"/>
          <p14:tracePt t="113852" x="7258050" y="4527550"/>
          <p14:tracePt t="113854" x="7245350" y="4546600"/>
          <p14:tracePt t="113868" x="7232650" y="4565650"/>
          <p14:tracePt t="113885" x="7194550" y="4603750"/>
          <p14:tracePt t="113901" x="7156450" y="4667250"/>
          <p14:tracePt t="113918" x="7131050" y="4737100"/>
          <p14:tracePt t="113935" x="7112000" y="4806950"/>
          <p14:tracePt t="113951" x="7080250" y="4857750"/>
          <p14:tracePt t="113969" x="7054850" y="4959350"/>
          <p14:tracePt t="113985" x="7029450" y="5054600"/>
          <p14:tracePt t="114001" x="7010400" y="5105400"/>
          <p14:tracePt t="114021" x="7004050" y="5175250"/>
          <p14:tracePt t="114038" x="7004050" y="5200650"/>
          <p14:tracePt t="114053" x="7016750" y="5257800"/>
          <p14:tracePt t="114085" x="7042150" y="5346700"/>
          <p14:tracePt t="114103" x="7054850" y="5410200"/>
          <p14:tracePt t="114117" x="7067550" y="5441950"/>
          <p14:tracePt t="114128" x="7073900" y="5448300"/>
          <p14:tracePt t="114150" x="7105650" y="5486400"/>
          <p14:tracePt t="114166" x="7131050" y="5511800"/>
          <p14:tracePt t="114181" x="7156450" y="5543550"/>
          <p14:tracePt t="114196" x="7169150" y="5549900"/>
          <p14:tracePt t="114216" x="7207250" y="5600700"/>
          <p14:tracePt t="114227" x="7219950" y="5619750"/>
          <p14:tracePt t="114246" x="7245350" y="5645150"/>
          <p14:tracePt t="114259" x="7264400" y="5664200"/>
          <p14:tracePt t="114283" x="7346950" y="5727700"/>
          <p14:tracePt t="114298" x="7391400" y="5746750"/>
          <p14:tracePt t="114317" x="7448550" y="5759450"/>
          <p14:tracePt t="114334" x="7499350" y="5772150"/>
          <p14:tracePt t="114353" x="7537450" y="5772150"/>
          <p14:tracePt t="114370" x="7562850" y="5765800"/>
          <p14:tracePt t="114384" x="7581900" y="5753100"/>
          <p14:tracePt t="114411" x="7626350" y="5721350"/>
          <p14:tracePt t="114429" x="7658100" y="5683250"/>
          <p14:tracePt t="114448" x="7702550" y="5645150"/>
          <p14:tracePt t="114465" x="7721600" y="5619750"/>
          <p14:tracePt t="114470" x="7727950" y="5619750"/>
          <p14:tracePt t="114484" x="7759700" y="5588000"/>
          <p14:tracePt t="114501" x="7785100" y="5568950"/>
          <p14:tracePt t="114518" x="7804150" y="5543550"/>
          <p14:tracePt t="114534" x="7816850" y="5530850"/>
          <p14:tracePt t="114551" x="7816850" y="5524500"/>
          <p14:tracePt t="114570" x="7816850" y="5505450"/>
          <p14:tracePt t="114587" x="7816850" y="5486400"/>
          <p14:tracePt t="114600" x="7810500" y="5448300"/>
          <p14:tracePt t="114612" x="7804150" y="5435600"/>
          <p14:tracePt t="114620" x="7785100" y="5416550"/>
          <p14:tracePt t="114634" x="7753350" y="5365750"/>
          <p14:tracePt t="114656" x="7727950" y="5353050"/>
          <p14:tracePt t="114668" x="7696200" y="5308600"/>
          <p14:tracePt t="114686" x="7626350" y="5276850"/>
          <p14:tracePt t="114705" x="7575550" y="5232400"/>
          <p14:tracePt t="114718" x="7537450" y="5200650"/>
          <p14:tracePt t="114736" x="7410450" y="5137150"/>
          <p14:tracePt t="114751" x="7308850" y="5086350"/>
          <p14:tracePt t="114768" x="7213600" y="5067300"/>
          <p14:tracePt t="114787" x="7112000" y="5048250"/>
          <p14:tracePt t="114801" x="7029450" y="5035550"/>
          <p14:tracePt t="114818" x="6972300" y="5010150"/>
          <p14:tracePt t="114836" x="6940550" y="5010150"/>
          <p14:tracePt t="114868" x="6934200" y="5010150"/>
          <p14:tracePt t="114905" x="6959600" y="5067300"/>
          <p14:tracePt t="114922" x="6997700" y="5111750"/>
          <p14:tracePt t="114942" x="7092950" y="5187950"/>
          <p14:tracePt t="114968" x="7175500" y="5289550"/>
          <p14:tracePt t="114978" x="7207250" y="5321300"/>
          <p14:tracePt t="114995" x="7264400" y="5378450"/>
          <p14:tracePt t="115013" x="7302500" y="5410200"/>
          <p14:tracePt t="115033" x="7359650" y="5461000"/>
          <p14:tracePt t="115038" x="7366000" y="5467350"/>
          <p14:tracePt t="115054" x="7397750" y="5486400"/>
          <p14:tracePt t="115070" x="7435850" y="5499100"/>
          <p14:tracePt t="115083" x="7442200" y="5499100"/>
          <p14:tracePt t="115100" x="7467600" y="5505450"/>
          <p14:tracePt t="115119" x="7486650" y="5505450"/>
          <p14:tracePt t="115137" x="7512050" y="5511800"/>
          <p14:tracePt t="115157" x="7556500" y="5518150"/>
          <p14:tracePt t="115168" x="7588250" y="5518150"/>
          <p14:tracePt t="115186" x="7607300" y="5518150"/>
          <p14:tracePt t="115206" x="7639050" y="5518150"/>
          <p14:tracePt t="115222" x="7651750" y="5518150"/>
          <p14:tracePt t="115237" x="7664450" y="5518150"/>
          <p14:tracePt t="115251" x="7670800" y="5518150"/>
          <p14:tracePt t="115268" x="7670800" y="5511800"/>
          <p14:tracePt t="115284" x="7677150" y="5511800"/>
          <p14:tracePt t="115317" x="7683500" y="5511800"/>
          <p14:tracePt t="115627" x="7715250" y="5473700"/>
          <p14:tracePt t="115640" x="7715250" y="5467350"/>
          <p14:tracePt t="115649" x="7721600" y="5467350"/>
          <p14:tracePt t="115668" x="7734300" y="5454650"/>
          <p14:tracePt t="115687" x="7753350" y="5441950"/>
          <p14:tracePt t="115710" x="7766050" y="5429250"/>
          <p14:tracePt t="115722" x="7778750" y="5422900"/>
          <p14:tracePt t="115737" x="7778750" y="5416550"/>
          <p14:tracePt t="115767" x="7785100" y="5410200"/>
          <p14:tracePt t="115798" x="7791450" y="5410200"/>
          <p14:tracePt t="115838" x="7804150" y="5403850"/>
          <p14:tracePt t="116322" x="7854950" y="5429250"/>
          <p14:tracePt t="116335" x="7899400" y="5448300"/>
          <p14:tracePt t="116353" x="7937500" y="5473700"/>
          <p14:tracePt t="116370" x="7969250" y="5492750"/>
          <p14:tracePt t="116382" x="8001000" y="5505450"/>
          <p14:tracePt t="116399" x="8007350" y="5518150"/>
          <p14:tracePt t="116416" x="8026400" y="5518150"/>
          <p14:tracePt t="116432" x="8045450" y="5530850"/>
          <p14:tracePt t="116449" x="8051800" y="5537200"/>
          <p14:tracePt t="116466" x="8070850" y="5543550"/>
          <p14:tracePt t="116482" x="8077200" y="5549900"/>
          <p14:tracePt t="116499" x="8083550" y="5549900"/>
          <p14:tracePt t="116533" x="8089900" y="5549900"/>
          <p14:tracePt t="116559" x="8096250" y="5549900"/>
          <p14:tracePt t="116595" x="8102600" y="5549900"/>
          <p14:tracePt t="116652" x="8108950" y="5549900"/>
          <p14:tracePt t="116656" x="8115300" y="5549900"/>
          <p14:tracePt t="116665" x="8128000" y="5549900"/>
          <p14:tracePt t="116683" x="8159750" y="5549900"/>
          <p14:tracePt t="116700" x="8185150" y="5562600"/>
          <p14:tracePt t="116715" x="8197850" y="5568950"/>
          <p14:tracePt t="116732" x="8210550" y="5581650"/>
          <p14:tracePt t="116750" x="8229600" y="5607050"/>
          <p14:tracePt t="116765" x="8242300" y="5626100"/>
          <p14:tracePt t="116782" x="8255000" y="5664200"/>
          <p14:tracePt t="116799" x="8255000" y="5683250"/>
          <p14:tracePt t="116815" x="8261350" y="5702300"/>
          <p14:tracePt t="116832" x="8261350" y="5708650"/>
          <p14:tracePt t="116848" x="8261350" y="5746750"/>
          <p14:tracePt t="116866" x="8261350" y="5753100"/>
          <p14:tracePt t="116882" x="8248650" y="5759450"/>
          <p14:tracePt t="116918" x="8242300" y="5765800"/>
          <p14:tracePt t="116932" x="8235950" y="5778500"/>
          <p14:tracePt t="116948" x="8229600" y="5778500"/>
          <p14:tracePt t="116965" x="8223250" y="5791200"/>
          <p14:tracePt t="116981" x="8185150" y="5797550"/>
          <p14:tracePt t="116998" x="8166100" y="5797550"/>
          <p14:tracePt t="117015" x="8134350" y="5797550"/>
          <p14:tracePt t="117032" x="8121650" y="5797550"/>
          <p14:tracePt t="117048" x="8102600" y="5797550"/>
          <p14:tracePt t="117065" x="8089900" y="5797550"/>
          <p14:tracePt t="117083" x="8083550" y="5797550"/>
          <p14:tracePt t="117129" x="8077200" y="5797550"/>
          <p14:tracePt t="117173" x="8070850" y="5797550"/>
          <p14:tracePt t="117188" x="8070850" y="5803900"/>
          <p14:tracePt t="117349" x="8064500" y="5803900"/>
          <p14:tracePt t="117361" x="8058150" y="5803900"/>
          <p14:tracePt t="117380" x="8032750" y="5803900"/>
          <p14:tracePt t="117396" x="8020050" y="5803900"/>
          <p14:tracePt t="117408" x="7988300" y="5791200"/>
          <p14:tracePt t="117431" x="7924800" y="5765800"/>
          <p14:tracePt t="117448" x="7893050" y="5753100"/>
          <p14:tracePt t="117468" x="7842250" y="5740400"/>
          <p14:tracePt t="117481" x="7823200" y="5727700"/>
          <p14:tracePt t="117498" x="7804150" y="5727700"/>
          <p14:tracePt t="117517" x="7778750" y="5727700"/>
          <p14:tracePt t="117549" x="7759700" y="5715000"/>
          <p14:tracePt t="117567" x="7753350" y="5708650"/>
          <p14:tracePt t="117584" x="7721600" y="5702300"/>
          <p14:tracePt t="117598" x="7696200" y="5695950"/>
          <p14:tracePt t="117607" x="7689850" y="5689600"/>
          <p14:tracePt t="117614" x="7664450" y="5689600"/>
          <p14:tracePt t="117632" x="7620000" y="5689600"/>
          <p14:tracePt t="117647" x="7543800" y="5676900"/>
          <p14:tracePt t="117665" x="7524750" y="5676900"/>
          <p14:tracePt t="117683" x="7467600" y="5670550"/>
          <p14:tracePt t="117697" x="7435850" y="5664200"/>
          <p14:tracePt t="117715" x="7416800" y="5651500"/>
          <p14:tracePt t="117730" x="7397750" y="5651500"/>
          <p14:tracePt t="117748" x="7366000" y="5638800"/>
          <p14:tracePt t="117769" x="7353300" y="5638800"/>
          <p14:tracePt t="117791" x="7308850" y="5632450"/>
          <p14:tracePt t="117808" x="7270750" y="5632450"/>
          <p14:tracePt t="117827" x="7251700" y="5626100"/>
          <p14:tracePt t="117833" x="7226300" y="5626100"/>
          <p14:tracePt t="117852" x="7169150" y="5626100"/>
          <p14:tracePt t="117864" x="7143750" y="5626100"/>
          <p14:tracePt t="117880" x="7112000" y="5626100"/>
          <p14:tracePt t="117901" x="7073900" y="5632450"/>
          <p14:tracePt t="117915" x="7061200" y="5638800"/>
          <p14:tracePt t="117936" x="7042150" y="5638800"/>
          <p14:tracePt t="117958" x="6997700" y="5638800"/>
          <p14:tracePt t="117980" x="6965950" y="5651500"/>
          <p14:tracePt t="118000" x="6921500" y="5657850"/>
          <p14:tracePt t="118016" x="6908800" y="5664200"/>
          <p14:tracePt t="118037" x="6889750" y="5676900"/>
          <p14:tracePt t="118055" x="6870700" y="5683250"/>
          <p14:tracePt t="118076" x="6858000" y="5689600"/>
          <p14:tracePt t="118098" x="6838950" y="5695950"/>
          <p14:tracePt t="118142" x="6838950" y="5702300"/>
          <p14:tracePt t="118162" x="6838950" y="5715000"/>
          <p14:tracePt t="118224" x="6864350" y="5734050"/>
          <p14:tracePt t="118235" x="6896100" y="5753100"/>
          <p14:tracePt t="118251" x="6921500" y="5753100"/>
          <p14:tracePt t="118270" x="6965950" y="5772150"/>
          <p14:tracePt t="118290" x="6985000" y="5778500"/>
          <p14:tracePt t="118326" x="7004050" y="5778500"/>
          <p14:tracePt t="118344" x="7023100" y="5772150"/>
          <p14:tracePt t="118372" x="7048500" y="5772150"/>
          <p14:tracePt t="118389" x="7080250" y="5759450"/>
          <p14:tracePt t="118408" x="7188200" y="5715000"/>
          <p14:tracePt t="118423" x="7327900" y="5664200"/>
          <p14:tracePt t="118438" x="7429500" y="5632450"/>
          <p14:tracePt t="118455" x="7505700" y="5588000"/>
          <p14:tracePt t="118470" x="7588250" y="5549900"/>
          <p14:tracePt t="118488" x="7772400" y="5461000"/>
          <p14:tracePt t="118503" x="7874000" y="5410200"/>
          <p14:tracePt t="118524" x="7969250" y="5378450"/>
          <p14:tracePt t="118541" x="8013700" y="5353050"/>
          <p14:tracePt t="118563" x="8089900" y="5334000"/>
          <p14:tracePt t="118581" x="8121650" y="5327650"/>
          <p14:tracePt t="118601" x="8134350" y="5327650"/>
          <p14:tracePt t="118619" x="8147050" y="5327650"/>
          <p14:tracePt t="118651" x="8159750" y="5321300"/>
          <p14:tracePt t="118666" x="8185150" y="5321300"/>
          <p14:tracePt t="118682" x="8191500" y="5321300"/>
          <p14:tracePt t="118698" x="8223250" y="5321300"/>
          <p14:tracePt t="118717" x="8242300" y="5321300"/>
          <p14:tracePt t="118752" x="8267700" y="5327650"/>
          <p14:tracePt t="118783" x="8274050" y="5334000"/>
          <p14:tracePt t="118797" x="8280400" y="5334000"/>
          <p14:tracePt t="118814" x="8280400" y="5340350"/>
          <p14:tracePt t="118856" x="8286750" y="5340350"/>
          <p14:tracePt t="124362" x="8216900" y="5346700"/>
          <p14:tracePt t="124375" x="8108950" y="5340350"/>
          <p14:tracePt t="124381" x="8026400" y="5321300"/>
          <p14:tracePt t="124395" x="7835900" y="5314950"/>
          <p14:tracePt t="124408" x="7696200" y="5334000"/>
          <p14:tracePt t="124424" x="7556500" y="5359400"/>
          <p14:tracePt t="124441" x="7378700" y="5403850"/>
          <p14:tracePt t="124474" x="7080250" y="5619750"/>
          <p14:tracePt t="124510" x="6800850" y="5937250"/>
          <p14:tracePt t="124532" x="6756400" y="6032500"/>
          <p14:tracePt t="124543" x="6737350" y="6127750"/>
          <p14:tracePt t="124565" x="6769100" y="6229350"/>
          <p14:tracePt t="124574" x="6838950" y="6311900"/>
          <p14:tracePt t="124590" x="6959600" y="6426200"/>
          <p14:tracePt t="124609" x="7099300" y="6521450"/>
          <p14:tracePt t="124627" x="7200900" y="6559550"/>
          <p14:tracePt t="124640" x="7385050" y="6597650"/>
          <p14:tracePt t="124657" x="7512050" y="6584950"/>
          <p14:tracePt t="124676" x="7696200" y="6578600"/>
          <p14:tracePt t="124699" x="7880350" y="6559550"/>
          <p14:tracePt t="124715" x="7969250" y="6527800"/>
          <p14:tracePt t="124727" x="8032750" y="6464300"/>
          <p14:tracePt t="124749" x="8077200" y="6413500"/>
          <p14:tracePt t="124766" x="8134350" y="6254750"/>
          <p14:tracePt t="124780" x="8153400" y="6172200"/>
          <p14:tracePt t="124795" x="8128000" y="6083300"/>
          <p14:tracePt t="124810" x="8089900" y="5988050"/>
          <p14:tracePt t="124823" x="8026400" y="5918200"/>
          <p14:tracePt t="124843" x="7689850" y="5778500"/>
          <p14:tracePt t="124858" x="7537450" y="5765800"/>
          <p14:tracePt t="124875" x="7270750" y="5734050"/>
          <p14:tracePt t="124890" x="7099300" y="5753100"/>
          <p14:tracePt t="124907" x="6902450" y="5803900"/>
          <p14:tracePt t="124924" x="6775450" y="5867400"/>
          <p14:tracePt t="124945" x="6648450" y="5988050"/>
          <p14:tracePt t="124960" x="6597650" y="6089650"/>
          <p14:tracePt t="124973" x="6591300" y="6197600"/>
          <p14:tracePt t="124990" x="6610350" y="6292850"/>
          <p14:tracePt t="125008" x="6762750" y="6457950"/>
          <p14:tracePt t="125025" x="6908800" y="6553200"/>
          <p14:tracePt t="125045" x="7181850" y="6680200"/>
          <p14:tracePt t="125058" x="7391400" y="6692900"/>
          <p14:tracePt t="125073" x="7562850" y="6718300"/>
          <p14:tracePt t="125090" x="7747000" y="6667500"/>
          <p14:tracePt t="125107" x="7899400" y="6597650"/>
          <p14:tracePt t="125123" x="8070850" y="6432550"/>
          <p14:tracePt t="125140" x="8166100" y="6273800"/>
          <p14:tracePt t="125156" x="8223250" y="6121400"/>
          <p14:tracePt t="125174" x="8274050" y="5854700"/>
          <p14:tracePt t="125190" x="8267700" y="5715000"/>
          <p14:tracePt t="125207" x="8216900" y="5619750"/>
          <p14:tracePt t="125225" x="8108950" y="5461000"/>
          <p14:tracePt t="125240" x="8020050" y="5403850"/>
          <p14:tracePt t="125257" x="7893050" y="5346700"/>
          <p14:tracePt t="125276" x="7727950" y="5321300"/>
          <p14:tracePt t="125292" x="7626350" y="5340350"/>
          <p14:tracePt t="125307" x="7518400" y="5384800"/>
          <p14:tracePt t="125328" x="7372350" y="5505450"/>
          <p14:tracePt t="125340" x="7321550" y="5537200"/>
          <p14:tracePt t="125357" x="7308850" y="5568950"/>
          <p14:tracePt t="125373" x="7289800" y="5607050"/>
          <p14:tracePt t="125390" x="7289800" y="5645150"/>
          <p14:tracePt t="125406" x="7327900" y="5708650"/>
          <p14:tracePt t="125423" x="7429500" y="5784850"/>
          <p14:tracePt t="125443" x="7588250" y="5886450"/>
          <p14:tracePt t="125457" x="7747000" y="5956300"/>
          <p14:tracePt t="125472" x="7937500" y="6000750"/>
          <p14:tracePt t="125489" x="8070850" y="6032500"/>
          <p14:tracePt t="125507" x="8235950" y="6026150"/>
          <p14:tracePt t="125523" x="8305800" y="6000750"/>
          <p14:tracePt t="125540" x="8369300" y="5962650"/>
          <p14:tracePt t="125558" x="8451850" y="5842000"/>
          <p14:tracePt t="125577" x="8470900" y="5740400"/>
          <p14:tracePt t="125581" x="8470900" y="5727700"/>
          <p14:tracePt t="125589" x="8470900" y="5670550"/>
          <p14:tracePt t="125607" x="8458200" y="5613400"/>
          <p14:tracePt t="125622" x="8401050" y="5568950"/>
          <p14:tracePt t="125639" x="8286750" y="5511800"/>
          <p14:tracePt t="125658" x="8147050" y="5461000"/>
          <p14:tracePt t="125677" x="8020050" y="5454650"/>
          <p14:tracePt t="125696" x="7810500" y="5448300"/>
          <p14:tracePt t="125710" x="7689850" y="5448300"/>
          <p14:tracePt t="125724" x="7632700" y="5454650"/>
          <p14:tracePt t="125739" x="7556500" y="5499100"/>
          <p14:tracePt t="125758" x="7512050" y="5530850"/>
          <p14:tracePt t="125774" x="7486650" y="5556250"/>
          <p14:tracePt t="125790" x="7467600" y="5581650"/>
          <p14:tracePt t="125811" x="7461250" y="5632450"/>
          <p14:tracePt t="125828" x="7512050" y="5708650"/>
          <p14:tracePt t="125839" x="7600950" y="5778500"/>
          <p14:tracePt t="125856" x="7683500" y="5816600"/>
          <p14:tracePt t="125873" x="7874000" y="5905500"/>
          <p14:tracePt t="125889" x="8096250" y="5962650"/>
          <p14:tracePt t="125906" x="8255000" y="5994400"/>
          <p14:tracePt t="125922" x="8369300" y="6007100"/>
          <p14:tracePt t="125939" x="8426450" y="6000750"/>
          <p14:tracePt t="126945" x="8331200" y="5988050"/>
          <p14:tracePt t="126954" x="8286750" y="5969000"/>
          <p14:tracePt t="126973" x="7988300" y="5943600"/>
          <p14:tracePt t="126988" x="7848600" y="5911850"/>
          <p14:tracePt t="127005" x="7721600" y="5905500"/>
          <p14:tracePt t="127025" x="7461250" y="5905500"/>
          <p14:tracePt t="127041" x="7385050" y="5943600"/>
          <p14:tracePt t="127056" x="7296150" y="5994400"/>
          <p14:tracePt t="127071" x="7169150" y="6089650"/>
          <p14:tracePt t="127086" x="7080250" y="6197600"/>
          <p14:tracePt t="127099" x="7010400" y="6286500"/>
          <p14:tracePt t="127110" x="6978650" y="6356350"/>
          <p14:tracePt t="127125" x="6978650" y="6369050"/>
          <p14:tracePt t="127139" x="6978650" y="6426200"/>
          <p14:tracePt t="127157" x="7016750" y="6483350"/>
          <p14:tracePt t="127171" x="7143750" y="6559550"/>
          <p14:tracePt t="127191" x="7302500" y="6623050"/>
          <p14:tracePt t="127204" x="7429500" y="6661150"/>
          <p14:tracePt t="127221" x="7607300" y="6680200"/>
          <p14:tracePt t="127240" x="7791450" y="6667500"/>
          <p14:tracePt t="127254" x="7931150" y="6661150"/>
          <p14:tracePt t="127271" x="8070850" y="6616700"/>
          <p14:tracePt t="127288" x="8185150" y="6559550"/>
          <p14:tracePt t="127306" x="8280400" y="6496050"/>
          <p14:tracePt t="127321" x="8337550" y="6432550"/>
          <p14:tracePt t="127337" x="8369300" y="6400800"/>
          <p14:tracePt t="127356" x="8426450" y="6343650"/>
          <p14:tracePt t="127371" x="8464550" y="6311900"/>
          <p14:tracePt t="127388" x="8489950" y="6273800"/>
          <p14:tracePt t="127409" x="8515350" y="6216650"/>
          <p14:tracePt t="127424" x="8515350" y="6165850"/>
          <p14:tracePt t="127439" x="8489950" y="6089650"/>
          <p14:tracePt t="127454" x="8470900" y="6057900"/>
          <p14:tracePt t="127471" x="8445500" y="5962650"/>
          <p14:tracePt t="127487" x="8413750" y="5899150"/>
          <p14:tracePt t="127504" x="8401050" y="5816600"/>
          <p14:tracePt t="127521" x="8388350" y="5753100"/>
          <p14:tracePt t="127540" x="8375650" y="5715000"/>
          <p14:tracePt t="127554" x="8369300" y="5689600"/>
          <p14:tracePt t="127573" x="8356600" y="5645150"/>
          <p14:tracePt t="127580" x="8350250" y="5607050"/>
          <p14:tracePt t="127592" x="8350250" y="5600700"/>
          <p14:tracePt t="127609" x="8337550" y="5568950"/>
          <p14:tracePt t="127624" x="8331200" y="5537200"/>
          <p14:tracePt t="127637" x="8318500" y="5518150"/>
          <p14:tracePt t="127654" x="8312150" y="5499100"/>
          <p14:tracePt t="127670" x="8305800" y="5499100"/>
          <p14:tracePt t="127687" x="8280400" y="5486400"/>
          <p14:tracePt t="127704" x="8248650" y="5467350"/>
          <p14:tracePt t="127721" x="8223250" y="5454650"/>
          <p14:tracePt t="127741" x="8140700" y="5454650"/>
          <p14:tracePt t="127756" x="8077200" y="5441950"/>
          <p14:tracePt t="127770" x="8013700" y="5441950"/>
          <p14:tracePt t="127793" x="7969250" y="5448300"/>
          <p14:tracePt t="127810" x="7924800" y="5441950"/>
          <p14:tracePt t="127821" x="7854950" y="5448300"/>
          <p14:tracePt t="127839" x="7747000" y="5454650"/>
          <p14:tracePt t="127857" x="7664450" y="5461000"/>
          <p14:tracePt t="127870" x="7575550" y="5486400"/>
          <p14:tracePt t="127887" x="7518400" y="5499100"/>
          <p14:tracePt t="127905" x="7423150" y="5511800"/>
          <p14:tracePt t="127920" x="7359650" y="5524500"/>
          <p14:tracePt t="127937" x="7308850" y="5530850"/>
          <p14:tracePt t="127956" x="7239000" y="5549900"/>
          <p14:tracePt t="127970" x="7213600" y="5562600"/>
          <p14:tracePt t="127987" x="7207250" y="5568950"/>
          <p14:tracePt t="128020" x="7200900" y="5581650"/>
          <p14:tracePt t="128037" x="7200900" y="5600700"/>
          <p14:tracePt t="128053" x="7226300" y="5645150"/>
          <p14:tracePt t="128070" x="7378700" y="5727700"/>
          <p14:tracePt t="128080" x="7397750" y="5740400"/>
          <p14:tracePt t="128086" x="7461250" y="5778500"/>
          <p14:tracePt t="128103" x="7493000" y="5810250"/>
          <p14:tracePt t="128122" x="7550150" y="5880100"/>
          <p14:tracePt t="128136" x="7581900" y="5905500"/>
          <p14:tracePt t="128153" x="7600950" y="5943600"/>
          <p14:tracePt t="128170" x="7600950" y="5949950"/>
          <p14:tracePt t="128189" x="7607300" y="5962650"/>
          <p14:tracePt t="128206" x="7613650" y="6000750"/>
          <p14:tracePt t="128224" x="7620000" y="6045200"/>
          <p14:tracePt t="128242" x="7626350" y="6064250"/>
          <p14:tracePt t="128254" x="7626350" y="6089650"/>
          <p14:tracePt t="128270" x="7639050" y="6115050"/>
          <p14:tracePt t="128288" x="7658100" y="6172200"/>
          <p14:tracePt t="128303" x="7696200" y="6203950"/>
          <p14:tracePt t="128320" x="7727950" y="6235700"/>
          <p14:tracePt t="128338" x="7785100" y="6280150"/>
          <p14:tracePt t="128353" x="7823200" y="6292850"/>
          <p14:tracePt t="128370" x="7848600" y="6299200"/>
          <p14:tracePt t="128386" x="7880350" y="6305550"/>
          <p14:tracePt t="128403" x="7899400" y="6311900"/>
          <p14:tracePt t="128420" x="7912100" y="6318250"/>
          <p14:tracePt t="128437" x="7950200" y="6324600"/>
          <p14:tracePt t="128453" x="7994650" y="6330950"/>
          <p14:tracePt t="128470" x="8032750" y="6337300"/>
          <p14:tracePt t="128487" x="8051800" y="6337300"/>
          <p14:tracePt t="128505" x="8077200" y="6343650"/>
          <p14:tracePt t="128538" x="8083550" y="6343650"/>
          <p14:tracePt t="128605" x="8096250" y="6343650"/>
          <p14:tracePt t="128637" x="8102600" y="6343650"/>
          <p14:tracePt t="128658" x="8108950" y="6343650"/>
          <p14:tracePt t="128666" x="8121650" y="6343650"/>
          <p14:tracePt t="128672" x="8128000" y="6337300"/>
          <p14:tracePt t="128686" x="8147050" y="6318250"/>
          <p14:tracePt t="128703" x="8172450" y="6299200"/>
          <p14:tracePt t="128722" x="8216900" y="6261100"/>
          <p14:tracePt t="128736" x="8223250" y="6248400"/>
          <p14:tracePt t="128753" x="8229600" y="6242050"/>
          <p14:tracePt t="128772" x="8261350" y="6197600"/>
          <p14:tracePt t="128786" x="8280400" y="6184900"/>
          <p14:tracePt t="128803" x="8312150" y="6146800"/>
          <p14:tracePt t="128819" x="8324850" y="6146800"/>
          <p14:tracePt t="128838" x="8382000" y="6134100"/>
          <p14:tracePt t="128855" x="8413750" y="6127750"/>
          <p14:tracePt t="128869" x="8464550" y="6127750"/>
          <p14:tracePt t="128887" x="8509000" y="6140450"/>
          <p14:tracePt t="128903" x="8547100" y="6153150"/>
          <p14:tracePt t="128919" x="8553450" y="6165850"/>
          <p14:tracePt t="128939" x="8572500" y="6184900"/>
          <p14:tracePt t="128952" x="8578850" y="6216650"/>
          <p14:tracePt t="128969" x="8578850" y="6229350"/>
          <p14:tracePt t="128987" x="8578850" y="6235700"/>
          <p14:tracePt t="129003" x="8578850" y="6267450"/>
          <p14:tracePt t="129019" x="8566150" y="6292850"/>
          <p14:tracePt t="129036" x="8540750" y="6305550"/>
          <p14:tracePt t="129053" x="8515350" y="6324600"/>
          <p14:tracePt t="129069" x="8483600" y="6337300"/>
          <p14:tracePt t="129085" x="8477250" y="6337300"/>
          <p14:tracePt t="129104" x="8432800" y="6343650"/>
          <p14:tracePt t="129119" x="8382000" y="6343650"/>
          <p14:tracePt t="129136" x="8350250" y="6350000"/>
          <p14:tracePt t="129159" x="8299450" y="6350000"/>
          <p14:tracePt t="129173" x="8255000" y="6337300"/>
          <p14:tracePt t="129188" x="8223250" y="6330950"/>
          <p14:tracePt t="129202" x="8185150" y="6311900"/>
          <p14:tracePt t="129220" x="8121650" y="6292850"/>
          <p14:tracePt t="129236" x="8077200" y="6292850"/>
          <p14:tracePt t="129252" x="8020050" y="6280150"/>
          <p14:tracePt t="129269" x="7988300" y="6273800"/>
          <p14:tracePt t="129285" x="7981950" y="6273800"/>
          <p14:tracePt t="129302" x="7969250" y="6267450"/>
          <p14:tracePt t="129320" x="7956550" y="6261100"/>
          <p14:tracePt t="129335" x="7943850" y="6248400"/>
          <p14:tracePt t="129352" x="7931150" y="6248400"/>
          <p14:tracePt t="129371" x="7880350" y="6248400"/>
          <p14:tracePt t="129385" x="7835900" y="6248400"/>
          <p14:tracePt t="129402" x="7747000" y="6261100"/>
          <p14:tracePt t="129424" x="7620000" y="6280150"/>
          <p14:tracePt t="129445" x="7480300" y="6286500"/>
          <p14:tracePt t="129462" x="7289800" y="6311900"/>
          <p14:tracePt t="129475" x="7137400" y="6318250"/>
          <p14:tracePt t="129495" x="7042150" y="6350000"/>
          <p14:tracePt t="129517" x="6858000" y="6388100"/>
          <p14:tracePt t="129528" x="6737350" y="6400800"/>
          <p14:tracePt t="129538" x="6686550" y="6407150"/>
          <p14:tracePt t="129552" x="6654800" y="6426200"/>
          <p14:tracePt t="129570" x="6623050" y="6426200"/>
          <p14:tracePt t="129584" x="6610350" y="6426200"/>
          <p14:tracePt t="129596" x="6604000" y="6426200"/>
          <p14:tracePt t="129611" x="6572250" y="6426200"/>
          <p14:tracePt t="129623" x="6553200" y="6426200"/>
          <p14:tracePt t="129640" x="6534150" y="6419850"/>
          <p14:tracePt t="129655" x="6515100" y="6413500"/>
          <p14:tracePt t="129715" x="6508750" y="6413500"/>
          <p14:tracePt t="129735" x="6502400" y="6413500"/>
          <p14:tracePt t="129829" x="6527800" y="6413500"/>
          <p14:tracePt t="129843" x="6572250" y="6413500"/>
          <p14:tracePt t="129858" x="6597650" y="6413500"/>
          <p14:tracePt t="129874" x="6616700" y="6407150"/>
          <p14:tracePt t="129900" x="6661150" y="6400800"/>
          <p14:tracePt t="129922" x="6680200" y="6400800"/>
          <p14:tracePt t="129958" x="6686550" y="6400800"/>
          <p14:tracePt t="129982" x="6692900" y="6400800"/>
          <p14:tracePt t="130002" x="6731000" y="6394450"/>
          <p14:tracePt t="130024" x="6762750" y="6388100"/>
          <p14:tracePt t="130042" x="6788150" y="6381750"/>
          <p14:tracePt t="130062" x="6838950" y="6375400"/>
          <p14:tracePt t="130084" x="6877050" y="6369050"/>
          <p14:tracePt t="130103" x="6889750" y="6362700"/>
          <p14:tracePt t="130121" x="6902450" y="6356350"/>
          <p14:tracePt t="130132" x="6921500" y="6350000"/>
          <p14:tracePt t="130136" x="6934200" y="6343650"/>
          <p14:tracePt t="130151" x="6959600" y="6337300"/>
          <p14:tracePt t="130168" x="6991350" y="6337300"/>
          <p14:tracePt t="130188" x="7048500" y="6337300"/>
          <p14:tracePt t="130202" x="7105650" y="6337300"/>
          <p14:tracePt t="130219" x="7131050" y="6350000"/>
          <p14:tracePt t="130234" x="7150100" y="6356350"/>
          <p14:tracePt t="130252" x="7188200" y="6369050"/>
          <p14:tracePt t="130268" x="7194550" y="6369050"/>
          <p14:tracePt t="130285" x="7219950" y="6369050"/>
          <p14:tracePt t="130303" x="7232650" y="6369050"/>
          <p14:tracePt t="130318" x="7245350" y="6369050"/>
          <p14:tracePt t="130340" x="7270750" y="6369050"/>
          <p14:tracePt t="130358" x="7289800" y="6369050"/>
          <p14:tracePt t="130369" x="7315200" y="6369050"/>
          <p14:tracePt t="130385" x="7334250" y="6375400"/>
          <p14:tracePt t="130407" x="7397750" y="6388100"/>
          <p14:tracePt t="130418" x="7416800" y="6388100"/>
          <p14:tracePt t="130437" x="7435850" y="6394450"/>
          <p14:tracePt t="130451" x="7442200" y="6394450"/>
          <p14:tracePt t="130487" x="7448550" y="6394450"/>
          <p14:tracePt t="130522" x="7480300" y="6400800"/>
          <p14:tracePt t="130541" x="7505700" y="6407150"/>
          <p14:tracePt t="130564" x="7543800" y="6413500"/>
          <p14:tracePt t="130582" x="7607300" y="6413500"/>
          <p14:tracePt t="130588" x="7613650" y="6413500"/>
          <p14:tracePt t="130592" x="7645400" y="6413500"/>
          <p14:tracePt t="130600" x="7670800" y="6413500"/>
          <p14:tracePt t="130618" x="7772400" y="6400800"/>
          <p14:tracePt t="130637" x="7861300" y="6388100"/>
          <p14:tracePt t="130657" x="7893050" y="6369050"/>
          <p14:tracePt t="130676" x="7962900" y="6330950"/>
          <p14:tracePt t="130695" x="8001000" y="6318250"/>
          <p14:tracePt t="130712" x="8026400" y="6311900"/>
          <p14:tracePt t="130725" x="8051800" y="6299200"/>
          <p14:tracePt t="130741" x="8089900" y="6280150"/>
          <p14:tracePt t="130760" x="8159750" y="6261100"/>
          <p14:tracePt t="130780" x="8197850" y="6229350"/>
          <p14:tracePt t="130798" x="8242300" y="6197600"/>
          <p14:tracePt t="130813" x="8280400" y="6165850"/>
          <p14:tracePt t="130827" x="8318500" y="6102350"/>
          <p14:tracePt t="130841" x="8356600" y="6064250"/>
          <p14:tracePt t="130854" x="8382000" y="6026150"/>
          <p14:tracePt t="130868" x="8420100" y="6000750"/>
          <p14:tracePt t="130888" x="8432800" y="5975350"/>
          <p14:tracePt t="130901" x="8445500" y="5962650"/>
          <p14:tracePt t="130919" x="8464550" y="5949950"/>
          <p14:tracePt t="130957" x="8470900" y="5949950"/>
          <p14:tracePt t="130986" x="8470900" y="5943600"/>
          <p14:tracePt t="130993" x="8477250" y="5943600"/>
          <p14:tracePt t="131026" x="8483600" y="5930900"/>
          <p14:tracePt t="131047" x="8502650" y="5930900"/>
          <p14:tracePt t="131058" x="8509000" y="5930900"/>
          <p14:tracePt t="131068" x="8515350" y="5924550"/>
          <p14:tracePt t="131086" x="8534400" y="5905500"/>
          <p14:tracePt t="131101" x="8547100" y="5905500"/>
          <p14:tracePt t="131118" x="8559800" y="5892800"/>
          <p14:tracePt t="131135" x="8572500" y="5880100"/>
          <p14:tracePt t="131155" x="8578850" y="5873750"/>
          <p14:tracePt t="131167" x="8585200" y="5867400"/>
          <p14:tracePt t="131184" x="8610600" y="5867400"/>
          <p14:tracePt t="131206" x="8642350" y="5886450"/>
          <p14:tracePt t="131218" x="8661400" y="5905500"/>
          <p14:tracePt t="131235" x="8680450" y="5956300"/>
          <p14:tracePt t="131254" x="8680450" y="5981700"/>
          <p14:tracePt t="131272" x="8686800" y="6007100"/>
          <p14:tracePt t="131289" x="8686800" y="6026150"/>
          <p14:tracePt t="131310" x="8686800" y="6032500"/>
          <p14:tracePt t="131330" x="8686800" y="6038850"/>
          <p14:tracePt t="131337" x="8686800" y="6045200"/>
          <p14:tracePt t="131355" x="8667750" y="6083300"/>
          <p14:tracePt t="131373" x="8655050" y="6089650"/>
          <p14:tracePt t="131397" x="8616950" y="6121400"/>
          <p14:tracePt t="131414" x="8572500" y="6134100"/>
          <p14:tracePt t="131428" x="8496300" y="6140450"/>
          <p14:tracePt t="131442" x="8369300" y="6146800"/>
          <p14:tracePt t="131461" x="8223250" y="6153150"/>
          <p14:tracePt t="131469" x="8191500" y="6153150"/>
          <p14:tracePt t="131486" x="8128000" y="6102350"/>
          <p14:tracePt t="131505" x="8007350" y="6026150"/>
          <p14:tracePt t="131523" x="7924800" y="6000750"/>
          <p14:tracePt t="131540" x="7835900" y="5956300"/>
          <p14:tracePt t="131556" x="7778750" y="5956300"/>
          <p14:tracePt t="131582" x="7696200" y="5949950"/>
          <p14:tracePt t="131591" x="7670800" y="5949950"/>
          <p14:tracePt t="131609" x="7658100" y="5943600"/>
          <p14:tracePt t="131615" x="7651750" y="5943600"/>
          <p14:tracePt t="131644" x="7645400" y="5930900"/>
          <p14:tracePt t="131659" x="7645400" y="5886450"/>
          <p14:tracePt t="131672" x="7715250" y="5791200"/>
          <p14:tracePt t="131693" x="7848600" y="5632450"/>
          <p14:tracePt t="131713" x="7975600" y="5524500"/>
          <p14:tracePt t="131721" x="8051800" y="5461000"/>
          <p14:tracePt t="131739" x="8178800" y="5353050"/>
          <p14:tracePt t="131753" x="8242300" y="5276850"/>
          <p14:tracePt t="131766" x="8293100" y="5200650"/>
          <p14:tracePt t="131785" x="8356600" y="5111750"/>
          <p14:tracePt t="131800" x="8362950" y="5099050"/>
          <p14:tracePt t="131817" x="8362950" y="5092700"/>
          <p14:tracePt t="131834" x="8369300" y="5086350"/>
          <p14:tracePt t="131850" x="8362950" y="5086350"/>
          <p14:tracePt t="131866" x="8324850" y="5187950"/>
          <p14:tracePt t="131886" x="8312150" y="5384800"/>
          <p14:tracePt t="131904" x="8312150" y="5657850"/>
          <p14:tracePt t="131916" x="8299450" y="5848350"/>
          <p14:tracePt t="131933" x="8267700" y="6083300"/>
          <p14:tracePt t="131955" x="8197850" y="6254750"/>
          <p14:tracePt t="131967" x="8153400" y="6324600"/>
          <p14:tracePt t="131983" x="8121650" y="6388100"/>
          <p14:tracePt t="132004" x="8121650" y="6400800"/>
          <p14:tracePt t="132031" x="8115300" y="6407150"/>
          <p14:tracePt t="132069" x="8134350" y="6413500"/>
          <p14:tracePt t="132087" x="8191500" y="6407150"/>
          <p14:tracePt t="132091" x="8197850" y="6407150"/>
          <p14:tracePt t="132099" x="8210550" y="6388100"/>
          <p14:tracePt t="132115" x="8267700" y="6343650"/>
          <p14:tracePt t="132132" x="8324850" y="6235700"/>
          <p14:tracePt t="132149" x="8331200" y="6153150"/>
          <p14:tracePt t="132167" x="8324850" y="5962650"/>
          <p14:tracePt t="132182" x="8261350" y="5816600"/>
          <p14:tracePt t="132204" x="8210550" y="5702300"/>
          <p14:tracePt t="132218" x="7969250" y="5480050"/>
          <p14:tracePt t="132235" x="7823200" y="5422900"/>
          <p14:tracePt t="132249" x="7626350" y="5353050"/>
          <p14:tracePt t="132270" x="7175500" y="5346700"/>
          <p14:tracePt t="132285" x="6813550" y="5384800"/>
          <p14:tracePt t="132299" x="6559550" y="5429250"/>
          <p14:tracePt t="132316" x="6318250" y="5461000"/>
          <p14:tracePt t="132339" x="6108700" y="5480050"/>
          <p14:tracePt t="132349" x="6070600" y="5480050"/>
          <p14:tracePt t="132372" x="6026150" y="5480050"/>
          <p14:tracePt t="132410" x="6013450" y="5480050"/>
          <p14:tracePt t="132425" x="6000750" y="5486400"/>
          <p14:tracePt t="132439" x="5988050" y="5486400"/>
          <p14:tracePt t="132458" x="5962650" y="5505450"/>
          <p14:tracePt t="132473" x="5899150" y="5537200"/>
          <p14:tracePt t="132487" x="5810250" y="5594350"/>
          <p14:tracePt t="132499" x="5721350" y="5664200"/>
          <p14:tracePt t="132516" x="5613400" y="5765800"/>
          <p14:tracePt t="132532" x="5499100" y="5918200"/>
          <p14:tracePt t="132551" x="5289550" y="6140450"/>
          <p14:tracePt t="132567" x="5200650" y="6216650"/>
          <p14:tracePt t="132589" x="5067300" y="6394450"/>
          <p14:tracePt t="132608" x="4991100" y="6553200"/>
          <p14:tracePt t="132630" x="4946650" y="6718300"/>
          <p14:tracePt t="132647" x="4933950" y="6851650"/>
          <p14:tracePt t="132665" x="4959350" y="6851650"/>
          <p14:tracePt t="132684" x="4991100" y="6851650"/>
          <p14:tracePt t="132698" x="5029200" y="6851650"/>
          <p14:tracePt t="132719" x="5149850" y="6851650"/>
          <p14:tracePt t="132735" x="5264150" y="6851650"/>
          <p14:tracePt t="132746" x="5416550" y="6851650"/>
          <p14:tracePt t="132753" x="5492750" y="6851650"/>
          <p14:tracePt t="132770" x="5581650" y="6851650"/>
          <p14:tracePt t="132785" x="5721350" y="6851650"/>
          <p14:tracePt t="132800" x="5892800" y="6851650"/>
          <p14:tracePt t="132825" x="6013450" y="6851650"/>
          <p14:tracePt t="132842" x="6153150" y="6851650"/>
          <p14:tracePt t="132861" x="6242050" y="6851650"/>
          <p14:tracePt t="132879" x="6337300" y="6851650"/>
          <p14:tracePt t="132900" x="6388100" y="6845300"/>
          <p14:tracePt t="132923" x="6419850" y="6832600"/>
          <p14:tracePt t="132931" x="6457950" y="6807200"/>
          <p14:tracePt t="132954" x="6483350" y="6781800"/>
          <p14:tracePt t="132975" x="6540500" y="6724650"/>
          <p14:tracePt t="133001" x="6597650" y="6648450"/>
          <p14:tracePt t="133010" x="6604000" y="6648450"/>
          <p14:tracePt t="133030" x="6623050" y="6629400"/>
          <p14:tracePt t="133052" x="6629400" y="6572250"/>
          <p14:tracePt t="133070" x="6572250" y="6432550"/>
          <p14:tracePt t="133088" x="6527800" y="6381750"/>
          <p14:tracePt t="133114" x="6457950" y="6280150"/>
          <p14:tracePt t="133132" x="6388100" y="6172200"/>
          <p14:tracePt t="133153" x="6356350" y="6108700"/>
          <p14:tracePt t="133165" x="6324600" y="6070600"/>
          <p14:tracePt t="133182" x="6311900" y="6032500"/>
          <p14:tracePt t="133202" x="6280150" y="5956300"/>
          <p14:tracePt t="133217" x="6254750" y="5905500"/>
          <p14:tracePt t="133232" x="6242050" y="5880100"/>
          <p14:tracePt t="133248" x="6229350" y="5848350"/>
          <p14:tracePt t="133268" x="6203950" y="5803900"/>
          <p14:tracePt t="133282" x="6184900" y="5765800"/>
          <p14:tracePt t="133299" x="6159500" y="5708650"/>
          <p14:tracePt t="133316" x="6121400" y="5645150"/>
          <p14:tracePt t="133332" x="6108700" y="5613400"/>
          <p14:tracePt t="133349" x="6070600" y="5594350"/>
          <p14:tracePt t="133368" x="6000750" y="5530850"/>
          <p14:tracePt t="133382" x="5911850" y="5492750"/>
          <p14:tracePt t="133399" x="5854700" y="5473700"/>
          <p14:tracePt t="133417" x="5778500" y="5467350"/>
          <p14:tracePt t="133431" x="5683250" y="5473700"/>
          <p14:tracePt t="133448" x="5619750" y="5486400"/>
          <p14:tracePt t="133469" x="5410200" y="5543550"/>
          <p14:tracePt t="133489" x="5321300" y="5588000"/>
          <p14:tracePt t="133501" x="5238750" y="5619750"/>
          <p14:tracePt t="133518" x="5175250" y="566420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75AB44-AACD-410F-A446-86F4855E5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Development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gonads</a:t>
            </a:r>
            <a:r>
              <a:rPr lang="cs-CZ" dirty="0"/>
              <a:t> and </a:t>
            </a:r>
            <a:r>
              <a:rPr lang="cs-CZ" dirty="0" err="1"/>
              <a:t>ducts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81C5C7C-DE31-4574-9EA1-359633AD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39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29A673DF-5245-4635-A68B-CC32158A037F}"/>
              </a:ext>
            </a:extLst>
          </p:cNvPr>
          <p:cNvSpPr txBox="1">
            <a:spLocks/>
          </p:cNvSpPr>
          <p:nvPr/>
        </p:nvSpPr>
        <p:spPr>
          <a:xfrm>
            <a:off x="1097279" y="1842406"/>
            <a:ext cx="4485373" cy="113312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development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undifferentiated</a:t>
            </a:r>
            <a:r>
              <a:rPr lang="cs-CZ" sz="1600" dirty="0"/>
              <a:t> </a:t>
            </a:r>
            <a:r>
              <a:rPr lang="cs-CZ" sz="1600" dirty="0" err="1"/>
              <a:t>stage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gonads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3 </a:t>
            </a:r>
            <a:r>
              <a:rPr lang="cs-CZ" sz="1600" dirty="0" err="1"/>
              <a:t>sources</a:t>
            </a:r>
            <a:r>
              <a:rPr lang="cs-CZ" sz="1600" dirty="0"/>
              <a:t>::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b="1" dirty="0" err="1"/>
              <a:t>Intermediate</a:t>
            </a:r>
            <a:r>
              <a:rPr lang="cs-CZ" sz="1200" b="1" dirty="0"/>
              <a:t> mesoderm </a:t>
            </a:r>
            <a:r>
              <a:rPr lang="cs-CZ" sz="1200" b="1" dirty="0" err="1"/>
              <a:t>mesenchymal</a:t>
            </a:r>
            <a:r>
              <a:rPr lang="cs-CZ" sz="1200" b="1" dirty="0"/>
              <a:t> </a:t>
            </a:r>
            <a:r>
              <a:rPr lang="cs-CZ" sz="1200" b="1" dirty="0" err="1"/>
              <a:t>cells</a:t>
            </a:r>
            <a:endParaRPr lang="cs-CZ" sz="12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b="1" dirty="0" err="1"/>
              <a:t>Epithelium</a:t>
            </a:r>
            <a:r>
              <a:rPr lang="cs-CZ" sz="1200" b="1" dirty="0"/>
              <a:t> </a:t>
            </a:r>
            <a:r>
              <a:rPr lang="cs-CZ" sz="1200" b="1" dirty="0" err="1"/>
              <a:t>of</a:t>
            </a:r>
            <a:r>
              <a:rPr lang="cs-CZ" sz="1200" b="1" dirty="0"/>
              <a:t> coelom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b="1" dirty="0" err="1" smtClean="0"/>
              <a:t>Cells</a:t>
            </a:r>
            <a:r>
              <a:rPr lang="cs-CZ" sz="1200" b="1" dirty="0" smtClean="0"/>
              <a:t> </a:t>
            </a:r>
            <a:r>
              <a:rPr lang="cs-CZ" sz="1200" b="1" dirty="0" err="1" smtClean="0"/>
              <a:t>of</a:t>
            </a:r>
            <a:r>
              <a:rPr lang="cs-CZ" sz="1200" b="1" dirty="0" smtClean="0"/>
              <a:t> </a:t>
            </a:r>
            <a:r>
              <a:rPr lang="cs-CZ" sz="1200" b="1" dirty="0" err="1"/>
              <a:t>m</a:t>
            </a:r>
            <a:r>
              <a:rPr lang="cs-CZ" sz="1200" b="1" dirty="0" err="1" smtClean="0"/>
              <a:t>esonephric</a:t>
            </a:r>
            <a:r>
              <a:rPr lang="cs-CZ" sz="1200" b="1" dirty="0" smtClean="0"/>
              <a:t> </a:t>
            </a:r>
            <a:r>
              <a:rPr lang="cs-CZ" sz="1200" b="1" dirty="0" err="1" smtClean="0"/>
              <a:t>tubules</a:t>
            </a:r>
            <a:endParaRPr lang="cs-CZ" sz="1200" b="1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6BFF4F56-4D0F-4041-838F-4851BE35E4BA}"/>
              </a:ext>
            </a:extLst>
          </p:cNvPr>
          <p:cNvSpPr txBox="1">
            <a:spLocks/>
          </p:cNvSpPr>
          <p:nvPr/>
        </p:nvSpPr>
        <p:spPr>
          <a:xfrm>
            <a:off x="1097279" y="3134745"/>
            <a:ext cx="4485373" cy="113312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development – </a:t>
            </a:r>
            <a:r>
              <a:rPr lang="cs-CZ" sz="1600" b="1" dirty="0" err="1"/>
              <a:t>genital</a:t>
            </a:r>
            <a:r>
              <a:rPr lang="cs-CZ" sz="1600" b="1" dirty="0"/>
              <a:t> </a:t>
            </a:r>
            <a:r>
              <a:rPr lang="cs-CZ" sz="1600" b="1" dirty="0" err="1"/>
              <a:t>ridges</a:t>
            </a:r>
            <a:r>
              <a:rPr lang="cs-CZ" sz="1600" dirty="0"/>
              <a:t> – on </a:t>
            </a:r>
            <a:r>
              <a:rPr lang="cs-CZ" sz="1600" dirty="0" err="1"/>
              <a:t>both</a:t>
            </a:r>
            <a:r>
              <a:rPr lang="cs-CZ" sz="1600" dirty="0"/>
              <a:t> </a:t>
            </a:r>
            <a:r>
              <a:rPr lang="cs-CZ" sz="1600" dirty="0" err="1"/>
              <a:t>sides</a:t>
            </a:r>
            <a:r>
              <a:rPr lang="cs-CZ" sz="1600" dirty="0"/>
              <a:t> </a:t>
            </a:r>
            <a:r>
              <a:rPr lang="cs-CZ" sz="1600" dirty="0" err="1"/>
              <a:t>medially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mesonephros</a:t>
            </a:r>
            <a:endParaRPr lang="cs-CZ" sz="16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Protrusions</a:t>
            </a:r>
            <a:r>
              <a:rPr lang="cs-CZ" sz="1600" dirty="0"/>
              <a:t> </a:t>
            </a:r>
            <a:r>
              <a:rPr lang="cs-CZ" sz="1600" dirty="0" err="1"/>
              <a:t>into</a:t>
            </a:r>
            <a:r>
              <a:rPr lang="cs-CZ" sz="1600" dirty="0"/>
              <a:t> coelom </a:t>
            </a:r>
            <a:r>
              <a:rPr lang="cs-CZ" sz="1600" dirty="0" err="1"/>
              <a:t>covered</a:t>
            </a:r>
            <a:r>
              <a:rPr lang="cs-CZ" sz="1600" dirty="0"/>
              <a:t> by </a:t>
            </a:r>
            <a:r>
              <a:rPr lang="cs-CZ" sz="1600" b="1" dirty="0"/>
              <a:t>coelom </a:t>
            </a:r>
            <a:r>
              <a:rPr lang="cs-CZ" sz="1600" b="1" dirty="0" err="1"/>
              <a:t>epithelium</a:t>
            </a:r>
            <a:endParaRPr lang="cs-CZ" sz="1200" b="1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CC0ECDAE-B970-4530-B996-12F7A510F2EE}"/>
              </a:ext>
            </a:extLst>
          </p:cNvPr>
          <p:cNvSpPr txBox="1">
            <a:spLocks/>
          </p:cNvSpPr>
          <p:nvPr/>
        </p:nvSpPr>
        <p:spPr>
          <a:xfrm>
            <a:off x="1097279" y="4365148"/>
            <a:ext cx="4485373" cy="58353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Prolongation</a:t>
            </a:r>
            <a:r>
              <a:rPr lang="cs-CZ" sz="1600" dirty="0"/>
              <a:t> </a:t>
            </a:r>
            <a:r>
              <a:rPr lang="cs-CZ" sz="1600" dirty="0" err="1"/>
              <a:t>along</a:t>
            </a:r>
            <a:r>
              <a:rPr lang="cs-CZ" sz="1600" dirty="0"/>
              <a:t> </a:t>
            </a:r>
            <a:r>
              <a:rPr lang="cs-CZ" sz="1600" dirty="0" err="1"/>
              <a:t>craniocaudal</a:t>
            </a:r>
            <a:r>
              <a:rPr lang="cs-CZ" sz="1600" dirty="0"/>
              <a:t> axis (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thoracic</a:t>
            </a:r>
            <a:r>
              <a:rPr lang="cs-CZ" sz="1600" dirty="0"/>
              <a:t> to </a:t>
            </a:r>
            <a:r>
              <a:rPr lang="cs-CZ" sz="1600" dirty="0" err="1"/>
              <a:t>lumbar</a:t>
            </a:r>
            <a:r>
              <a:rPr lang="cs-CZ" sz="1600" dirty="0"/>
              <a:t> region)</a:t>
            </a:r>
            <a:endParaRPr lang="cs-CZ" sz="1200" b="1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57307DC7-90B1-4D35-B552-318334ED8340}"/>
              </a:ext>
            </a:extLst>
          </p:cNvPr>
          <p:cNvSpPr txBox="1">
            <a:spLocks/>
          </p:cNvSpPr>
          <p:nvPr/>
        </p:nvSpPr>
        <p:spPr>
          <a:xfrm>
            <a:off x="1097279" y="5048903"/>
            <a:ext cx="5029201" cy="58353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Undifferentiated</a:t>
            </a:r>
            <a:r>
              <a:rPr lang="cs-CZ" sz="1600" dirty="0"/>
              <a:t> </a:t>
            </a:r>
            <a:r>
              <a:rPr lang="cs-CZ" sz="1600" dirty="0" err="1"/>
              <a:t>gonads</a:t>
            </a:r>
            <a:r>
              <a:rPr lang="cs-CZ" sz="1600" dirty="0"/>
              <a:t> </a:t>
            </a:r>
            <a:r>
              <a:rPr lang="cs-CZ" sz="1600" b="1" dirty="0" err="1"/>
              <a:t>settled</a:t>
            </a:r>
            <a:r>
              <a:rPr lang="cs-CZ" sz="1600" dirty="0"/>
              <a:t> by </a:t>
            </a:r>
            <a:r>
              <a:rPr lang="cs-CZ" sz="1600" dirty="0" err="1"/>
              <a:t>primordial</a:t>
            </a:r>
            <a:r>
              <a:rPr lang="cs-CZ" sz="1600" dirty="0"/>
              <a:t> </a:t>
            </a:r>
            <a:r>
              <a:rPr lang="cs-CZ" sz="1600" b="1" dirty="0" err="1"/>
              <a:t>germ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endParaRPr lang="cs-CZ" sz="1200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0A6E404-E233-40CA-BC4C-16E29357D48E}"/>
              </a:ext>
            </a:extLst>
          </p:cNvPr>
          <p:cNvSpPr txBox="1">
            <a:spLocks/>
          </p:cNvSpPr>
          <p:nvPr/>
        </p:nvSpPr>
        <p:spPr>
          <a:xfrm>
            <a:off x="1097279" y="5562458"/>
            <a:ext cx="4605689" cy="58353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mesonephros</a:t>
            </a:r>
            <a:r>
              <a:rPr lang="cs-CZ" sz="1600" dirty="0"/>
              <a:t> and </a:t>
            </a:r>
            <a:r>
              <a:rPr lang="cs-CZ" sz="1600" dirty="0" err="1"/>
              <a:t>mesonephric</a:t>
            </a:r>
            <a:r>
              <a:rPr lang="cs-CZ" sz="1600" dirty="0"/>
              <a:t> </a:t>
            </a:r>
            <a:r>
              <a:rPr lang="cs-CZ" sz="1600" dirty="0" err="1"/>
              <a:t>tubules</a:t>
            </a:r>
            <a:r>
              <a:rPr lang="cs-CZ" sz="1600" dirty="0"/>
              <a:t> – </a:t>
            </a: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/>
              <a:t>rete</a:t>
            </a:r>
            <a:r>
              <a:rPr lang="cs-CZ" sz="1600" dirty="0"/>
              <a:t> </a:t>
            </a:r>
            <a:r>
              <a:rPr lang="cs-CZ" sz="1600" dirty="0" err="1"/>
              <a:t>tubular</a:t>
            </a:r>
            <a:r>
              <a:rPr lang="cs-CZ" sz="1600" dirty="0"/>
              <a:t> </a:t>
            </a:r>
            <a:r>
              <a:rPr lang="cs-CZ" sz="1600" dirty="0" err="1"/>
              <a:t>system</a:t>
            </a:r>
            <a:endParaRPr lang="cs-CZ" sz="1200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124725" y="5997625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Edited</a:t>
            </a:r>
            <a:r>
              <a:rPr lang="cs-CZ" sz="1050" dirty="0"/>
              <a:t>: </a:t>
            </a:r>
            <a:r>
              <a:rPr lang="cs-CZ" sz="1050" dirty="0" err="1"/>
              <a:t>McGeady</a:t>
            </a:r>
            <a:r>
              <a:rPr lang="cs-CZ" sz="1050" dirty="0"/>
              <a:t> et al. </a:t>
            </a:r>
            <a:r>
              <a:rPr lang="cs-CZ" sz="1050" dirty="0" err="1"/>
              <a:t>Veterinary</a:t>
            </a:r>
            <a:r>
              <a:rPr lang="cs-CZ" sz="1050" dirty="0"/>
              <a:t> Embryology. 2009</a:t>
            </a:r>
          </a:p>
        </p:txBody>
      </p:sp>
      <p:grpSp>
        <p:nvGrpSpPr>
          <p:cNvPr id="18" name="Skupina 17"/>
          <p:cNvGrpSpPr/>
          <p:nvPr/>
        </p:nvGrpSpPr>
        <p:grpSpPr>
          <a:xfrm>
            <a:off x="5894362" y="2010162"/>
            <a:ext cx="6207156" cy="3735863"/>
            <a:chOff x="5702968" y="2010162"/>
            <a:chExt cx="6207156" cy="3735863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968" y="2010162"/>
              <a:ext cx="6006867" cy="3700659"/>
            </a:xfrm>
            <a:prstGeom prst="rect">
              <a:avLst/>
            </a:prstGeom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7738626" y="2132051"/>
              <a:ext cx="154072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Mesonephric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endParaRPr lang="en-US" sz="1000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7926115" y="5068302"/>
              <a:ext cx="116574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Genital</a:t>
              </a:r>
              <a:r>
                <a:rPr lang="cs-CZ" sz="1000" dirty="0"/>
                <a:t> </a:t>
              </a:r>
              <a:r>
                <a:rPr lang="cs-CZ" sz="1000" dirty="0" err="1"/>
                <a:t>ridge</a:t>
              </a:r>
              <a:endParaRPr lang="en-US" sz="1000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10526176" y="4945191"/>
              <a:ext cx="62950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gut</a:t>
              </a:r>
              <a:endParaRPr lang="en-US" sz="1000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6126480" y="5345915"/>
              <a:ext cx="179963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Developing</a:t>
              </a:r>
              <a:r>
                <a:rPr lang="cs-CZ" sz="1000" dirty="0"/>
                <a:t> </a:t>
              </a:r>
              <a:r>
                <a:rPr lang="cs-CZ" sz="1000" dirty="0" err="1"/>
                <a:t>paramesonephric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endParaRPr lang="en-US" sz="1000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9956961" y="3249561"/>
              <a:ext cx="187319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Primordial</a:t>
              </a:r>
              <a:r>
                <a:rPr lang="cs-CZ" sz="1000" dirty="0"/>
                <a:t> </a:t>
              </a:r>
              <a:r>
                <a:rPr lang="cs-CZ" sz="1000" dirty="0" err="1"/>
                <a:t>germ</a:t>
              </a:r>
              <a:r>
                <a:rPr lang="cs-CZ" sz="1000" dirty="0"/>
                <a:t> </a:t>
              </a:r>
              <a:r>
                <a:rPr lang="cs-CZ" sz="1000" dirty="0" err="1"/>
                <a:t>cells</a:t>
              </a:r>
              <a:endParaRPr lang="en-US" sz="1000" dirty="0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10036934" y="3536365"/>
              <a:ext cx="187319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Developing</a:t>
              </a:r>
              <a:r>
                <a:rPr lang="cs-CZ" sz="1000" dirty="0"/>
                <a:t> </a:t>
              </a:r>
              <a:r>
                <a:rPr lang="cs-CZ" sz="1000" dirty="0" err="1"/>
                <a:t>tubular</a:t>
              </a:r>
              <a:r>
                <a:rPr lang="cs-CZ" sz="1000" dirty="0"/>
                <a:t> </a:t>
              </a:r>
              <a:r>
                <a:rPr lang="cs-CZ" sz="1000" dirty="0" err="1"/>
                <a:t>system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9638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1D266F-1BC6-4EE2-9518-AEE042E49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570" y="210630"/>
            <a:ext cx="10316602" cy="1450757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intermediate</a:t>
            </a:r>
            <a:r>
              <a:rPr lang="cs-CZ" dirty="0"/>
              <a:t> mesoderm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1473C24-A0F0-47FD-B071-44AC9B65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646CF876-08D3-4FAB-A37A-FF8BB7E308C5}"/>
              </a:ext>
            </a:extLst>
          </p:cNvPr>
          <p:cNvSpPr txBox="1">
            <a:spLocks/>
          </p:cNvSpPr>
          <p:nvPr/>
        </p:nvSpPr>
        <p:spPr>
          <a:xfrm>
            <a:off x="1097280" y="2018011"/>
            <a:ext cx="4998720" cy="6598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mesoderm </a:t>
            </a:r>
            <a:r>
              <a:rPr lang="cs-CZ" sz="1600" dirty="0" err="1"/>
              <a:t>localized</a:t>
            </a:r>
            <a:r>
              <a:rPr lang="cs-CZ" sz="1600" dirty="0"/>
              <a:t> </a:t>
            </a:r>
            <a:r>
              <a:rPr lang="cs-CZ" sz="1600" b="1" dirty="0" err="1"/>
              <a:t>intermediary</a:t>
            </a:r>
            <a:r>
              <a:rPr lang="cs-CZ" sz="1600" dirty="0"/>
              <a:t> – </a:t>
            </a:r>
            <a:r>
              <a:rPr lang="cs-CZ" sz="1600" dirty="0" err="1"/>
              <a:t>between</a:t>
            </a:r>
            <a:r>
              <a:rPr lang="cs-CZ" sz="1600" dirty="0"/>
              <a:t> </a:t>
            </a:r>
            <a:r>
              <a:rPr lang="cs-CZ" sz="1600" dirty="0" err="1"/>
              <a:t>paraxial</a:t>
            </a:r>
            <a:r>
              <a:rPr lang="cs-CZ" sz="1600" dirty="0"/>
              <a:t> mesoderm and </a:t>
            </a:r>
            <a:r>
              <a:rPr lang="cs-CZ" sz="1600" dirty="0" err="1"/>
              <a:t>lateral</a:t>
            </a:r>
            <a:r>
              <a:rPr lang="cs-CZ" sz="1600" dirty="0"/>
              <a:t> plate mesoderm</a:t>
            </a:r>
            <a:endParaRPr lang="cs-CZ" sz="1200" b="1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69987E2B-54AA-4449-826F-17F9AB0D12BD}"/>
              </a:ext>
            </a:extLst>
          </p:cNvPr>
          <p:cNvSpPr txBox="1">
            <a:spLocks/>
          </p:cNvSpPr>
          <p:nvPr/>
        </p:nvSpPr>
        <p:spPr>
          <a:xfrm>
            <a:off x="1097280" y="2947652"/>
            <a:ext cx="4998720" cy="89500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epiblast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invaginate</a:t>
            </a:r>
            <a:r>
              <a:rPr lang="cs-CZ" sz="1600" dirty="0"/>
              <a:t> to </a:t>
            </a:r>
            <a:r>
              <a:rPr lang="cs-CZ" sz="1600" dirty="0" err="1"/>
              <a:t>space</a:t>
            </a:r>
            <a:r>
              <a:rPr lang="cs-CZ" sz="1600" dirty="0"/>
              <a:t> </a:t>
            </a:r>
            <a:r>
              <a:rPr lang="cs-CZ" sz="1600" dirty="0" err="1"/>
              <a:t>between</a:t>
            </a:r>
            <a:r>
              <a:rPr lang="cs-CZ" sz="1600" dirty="0"/>
              <a:t> </a:t>
            </a:r>
            <a:r>
              <a:rPr lang="cs-CZ" sz="1600" dirty="0" err="1"/>
              <a:t>newly</a:t>
            </a:r>
            <a:r>
              <a:rPr lang="cs-CZ" sz="1600" dirty="0"/>
              <a:t> </a:t>
            </a:r>
            <a:r>
              <a:rPr lang="cs-CZ" sz="1600" dirty="0" err="1"/>
              <a:t>formed</a:t>
            </a:r>
            <a:r>
              <a:rPr lang="cs-CZ" sz="1600" dirty="0"/>
              <a:t> endoderm (</a:t>
            </a:r>
            <a:r>
              <a:rPr lang="cs-CZ" sz="1600" dirty="0" err="1"/>
              <a:t>originally</a:t>
            </a:r>
            <a:r>
              <a:rPr lang="cs-CZ" sz="1600" dirty="0"/>
              <a:t> hypoblast) and </a:t>
            </a:r>
            <a:r>
              <a:rPr lang="cs-CZ" sz="1600" dirty="0" err="1"/>
              <a:t>forming</a:t>
            </a:r>
            <a:r>
              <a:rPr lang="cs-CZ" sz="1600" dirty="0"/>
              <a:t> </a:t>
            </a:r>
            <a:r>
              <a:rPr lang="cs-CZ" sz="1600" dirty="0" err="1"/>
              <a:t>ectoderm</a:t>
            </a:r>
            <a:r>
              <a:rPr lang="cs-CZ" sz="1600" dirty="0"/>
              <a:t> (</a:t>
            </a:r>
            <a:r>
              <a:rPr lang="cs-CZ" sz="1600" dirty="0" err="1"/>
              <a:t>originally</a:t>
            </a:r>
            <a:r>
              <a:rPr lang="cs-CZ" sz="1600" dirty="0"/>
              <a:t> epiblast)</a:t>
            </a:r>
            <a:endParaRPr lang="cs-CZ" sz="1200" b="1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0CB733D5-A609-46EE-BDBB-D44D15B98091}"/>
              </a:ext>
            </a:extLst>
          </p:cNvPr>
          <p:cNvSpPr txBox="1">
            <a:spLocks/>
          </p:cNvSpPr>
          <p:nvPr/>
        </p:nvSpPr>
        <p:spPr>
          <a:xfrm>
            <a:off x="1097279" y="4048561"/>
            <a:ext cx="4822804" cy="42183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migration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mesodermal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cranialy</a:t>
            </a:r>
            <a:r>
              <a:rPr lang="cs-CZ" sz="1600" dirty="0"/>
              <a:t>, </a:t>
            </a:r>
            <a:r>
              <a:rPr lang="cs-CZ" sz="1600" dirty="0" err="1"/>
              <a:t>caudaly</a:t>
            </a:r>
            <a:r>
              <a:rPr lang="cs-CZ" sz="1600" dirty="0"/>
              <a:t>, </a:t>
            </a:r>
            <a:r>
              <a:rPr lang="cs-CZ" sz="1600" dirty="0" err="1"/>
              <a:t>lateraly</a:t>
            </a:r>
            <a:endParaRPr lang="cs-CZ" sz="1200" b="1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45950A7A-4B9C-4A17-AACC-E4509662FF00}"/>
              </a:ext>
            </a:extLst>
          </p:cNvPr>
          <p:cNvSpPr txBox="1">
            <a:spLocks/>
          </p:cNvSpPr>
          <p:nvPr/>
        </p:nvSpPr>
        <p:spPr>
          <a:xfrm>
            <a:off x="1097279" y="4635139"/>
            <a:ext cx="4822804" cy="152182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Three</a:t>
            </a:r>
            <a:r>
              <a:rPr lang="cs-CZ" sz="1600" dirty="0"/>
              <a:t> </a:t>
            </a:r>
            <a:r>
              <a:rPr lang="cs-CZ" sz="1600" dirty="0" err="1"/>
              <a:t>mesodermal</a:t>
            </a:r>
            <a:r>
              <a:rPr lang="cs-CZ" sz="1600" dirty="0"/>
              <a:t> </a:t>
            </a:r>
            <a:r>
              <a:rPr lang="cs-CZ" sz="1600" dirty="0" err="1"/>
              <a:t>zones</a:t>
            </a:r>
            <a:r>
              <a:rPr lang="cs-CZ" sz="16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/>
              <a:t>Paraxial</a:t>
            </a:r>
            <a:r>
              <a:rPr lang="cs-CZ" sz="1400" b="1" dirty="0"/>
              <a:t> mesoderm </a:t>
            </a:r>
            <a:r>
              <a:rPr lang="cs-CZ" sz="1400" dirty="0"/>
              <a:t>– </a:t>
            </a:r>
            <a:r>
              <a:rPr lang="cs-CZ" sz="1400" dirty="0" err="1"/>
              <a:t>closest</a:t>
            </a:r>
            <a:r>
              <a:rPr lang="cs-CZ" sz="1400" dirty="0"/>
              <a:t> to </a:t>
            </a:r>
            <a:r>
              <a:rPr lang="cs-CZ" sz="1400" dirty="0" err="1"/>
              <a:t>developing</a:t>
            </a:r>
            <a:r>
              <a:rPr lang="cs-CZ" sz="1400" dirty="0"/>
              <a:t> </a:t>
            </a:r>
            <a:r>
              <a:rPr lang="cs-CZ" sz="1400" dirty="0" err="1"/>
              <a:t>neural</a:t>
            </a:r>
            <a:r>
              <a:rPr lang="cs-CZ" sz="1400" dirty="0"/>
              <a:t> tube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/>
              <a:t>Lateral</a:t>
            </a:r>
            <a:r>
              <a:rPr lang="cs-CZ" sz="1400" b="1" dirty="0"/>
              <a:t> plate mesoderm </a:t>
            </a:r>
            <a:r>
              <a:rPr lang="cs-CZ" sz="1400" dirty="0"/>
              <a:t>– mesoderm </a:t>
            </a:r>
            <a:r>
              <a:rPr lang="cs-CZ" sz="1400" dirty="0" err="1"/>
              <a:t>localized</a:t>
            </a:r>
            <a:r>
              <a:rPr lang="cs-CZ" sz="1400" dirty="0"/>
              <a:t> on </a:t>
            </a:r>
            <a:r>
              <a:rPr lang="cs-CZ" sz="1400" dirty="0" err="1"/>
              <a:t>sides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>
                <a:solidFill>
                  <a:srgbClr val="DFAE74"/>
                </a:solidFill>
              </a:rPr>
              <a:t>Intermediate</a:t>
            </a:r>
            <a:r>
              <a:rPr lang="cs-CZ" sz="1400" b="1" dirty="0">
                <a:solidFill>
                  <a:srgbClr val="DFAE74"/>
                </a:solidFill>
              </a:rPr>
              <a:t> mesoderm</a:t>
            </a:r>
            <a:r>
              <a:rPr lang="cs-CZ" sz="1400" b="1" dirty="0"/>
              <a:t> </a:t>
            </a:r>
            <a:r>
              <a:rPr lang="cs-CZ" sz="1400" dirty="0"/>
              <a:t>– </a:t>
            </a:r>
            <a:r>
              <a:rPr lang="cs-CZ" sz="1400" dirty="0" err="1"/>
              <a:t>between</a:t>
            </a:r>
            <a:r>
              <a:rPr lang="cs-CZ" sz="1400" dirty="0"/>
              <a:t> </a:t>
            </a:r>
            <a:r>
              <a:rPr lang="cs-CZ" sz="1400" dirty="0" err="1"/>
              <a:t>paraxial</a:t>
            </a:r>
            <a:r>
              <a:rPr lang="cs-CZ" sz="1400" dirty="0"/>
              <a:t> m. and </a:t>
            </a:r>
            <a:r>
              <a:rPr lang="cs-CZ" sz="1400" dirty="0" err="1"/>
              <a:t>lateral</a:t>
            </a:r>
            <a:r>
              <a:rPr lang="cs-CZ" sz="1400" dirty="0"/>
              <a:t> plate m.</a:t>
            </a: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C10F2507-FB4B-46F1-B434-D58828330523}"/>
              </a:ext>
            </a:extLst>
          </p:cNvPr>
          <p:cNvGrpSpPr/>
          <p:nvPr/>
        </p:nvGrpSpPr>
        <p:grpSpPr>
          <a:xfrm>
            <a:off x="6106208" y="1804137"/>
            <a:ext cx="5696151" cy="2268230"/>
            <a:chOff x="6009656" y="2566964"/>
            <a:chExt cx="5696151" cy="2268230"/>
          </a:xfrm>
        </p:grpSpPr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A4988F03-434E-4F89-B9F9-1BEEFF137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580" y="2566964"/>
              <a:ext cx="5112302" cy="2253586"/>
            </a:xfrm>
            <a:prstGeom prst="rect">
              <a:avLst/>
            </a:prstGeom>
          </p:spPr>
        </p:pic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A4005CCF-D504-4297-A962-8CC366FD6E92}"/>
                </a:ext>
              </a:extLst>
            </p:cNvPr>
            <p:cNvSpPr txBox="1"/>
            <p:nvPr/>
          </p:nvSpPr>
          <p:spPr>
            <a:xfrm>
              <a:off x="10646877" y="4176308"/>
              <a:ext cx="1058930" cy="2449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somatopleura</a:t>
              </a:r>
              <a:endParaRPr lang="en-US" sz="1400" dirty="0"/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BF02DD84-9A5A-4700-AB44-DAD7DB58FA64}"/>
                </a:ext>
              </a:extLst>
            </p:cNvPr>
            <p:cNvSpPr txBox="1"/>
            <p:nvPr/>
          </p:nvSpPr>
          <p:spPr>
            <a:xfrm>
              <a:off x="9437203" y="2743283"/>
              <a:ext cx="105499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Neural</a:t>
              </a:r>
              <a:r>
                <a:rPr lang="cs-CZ" sz="1000" dirty="0"/>
                <a:t> tube</a:t>
              </a:r>
              <a:endParaRPr lang="en-US" sz="1000" dirty="0"/>
            </a:p>
          </p:txBody>
        </p:sp>
        <p:sp>
          <p:nvSpPr>
            <p:cNvPr id="39" name="TextovéPole 38">
              <a:extLst>
                <a:ext uri="{FF2B5EF4-FFF2-40B4-BE49-F238E27FC236}">
                  <a16:creationId xmlns:a16="http://schemas.microsoft.com/office/drawing/2014/main" id="{FD15CD8B-85B7-4FE7-B86A-17F3CBEC898A}"/>
                </a:ext>
              </a:extLst>
            </p:cNvPr>
            <p:cNvSpPr txBox="1"/>
            <p:nvPr/>
          </p:nvSpPr>
          <p:spPr>
            <a:xfrm>
              <a:off x="9900458" y="2997929"/>
              <a:ext cx="114707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Paraxial</a:t>
              </a:r>
              <a:r>
                <a:rPr lang="cs-CZ" sz="1000" dirty="0"/>
                <a:t> mesoderm</a:t>
              </a:r>
              <a:endParaRPr lang="en-US" sz="1000" dirty="0"/>
            </a:p>
          </p:txBody>
        </p: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5914AD51-D6F4-4B42-9C96-D97A6BED1AAB}"/>
                </a:ext>
              </a:extLst>
            </p:cNvPr>
            <p:cNvSpPr txBox="1"/>
            <p:nvPr/>
          </p:nvSpPr>
          <p:spPr>
            <a:xfrm>
              <a:off x="6009656" y="3190819"/>
              <a:ext cx="1609930" cy="2462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DFAE7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Intermediate</a:t>
              </a:r>
              <a:r>
                <a:rPr lang="cs-CZ" sz="1000" dirty="0"/>
                <a:t> mesoderm</a:t>
              </a:r>
              <a:endParaRPr lang="en-US" sz="1000" dirty="0"/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FA30930D-CDF9-4BFE-AE51-176BC5F530AF}"/>
                </a:ext>
              </a:extLst>
            </p:cNvPr>
            <p:cNvSpPr txBox="1"/>
            <p:nvPr/>
          </p:nvSpPr>
          <p:spPr>
            <a:xfrm>
              <a:off x="6148438" y="3531816"/>
              <a:ext cx="77662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amnion</a:t>
              </a:r>
              <a:endParaRPr lang="en-US" sz="1000" dirty="0"/>
            </a:p>
          </p:txBody>
        </p:sp>
        <p:sp>
          <p:nvSpPr>
            <p:cNvPr id="42" name="TextovéPole 41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7389706" y="2751708"/>
              <a:ext cx="84836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notochord</a:t>
              </a:r>
              <a:endParaRPr lang="en-US" sz="1000" dirty="0"/>
            </a:p>
          </p:txBody>
        </p:sp>
        <p:sp>
          <p:nvSpPr>
            <p:cNvPr id="43" name="Obdélník 42">
              <a:extLst>
                <a:ext uri="{FF2B5EF4-FFF2-40B4-BE49-F238E27FC236}">
                  <a16:creationId xmlns:a16="http://schemas.microsoft.com/office/drawing/2014/main" id="{9FF228A8-4426-4A80-8442-A592AFBF30AE}"/>
                </a:ext>
              </a:extLst>
            </p:cNvPr>
            <p:cNvSpPr/>
            <p:nvPr/>
          </p:nvSpPr>
          <p:spPr>
            <a:xfrm>
              <a:off x="10089902" y="3744681"/>
              <a:ext cx="1230031" cy="206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226220E9-3204-4AF9-AE5B-C2773DED6979}"/>
                </a:ext>
              </a:extLst>
            </p:cNvPr>
            <p:cNvSpPr txBox="1"/>
            <p:nvPr/>
          </p:nvSpPr>
          <p:spPr>
            <a:xfrm>
              <a:off x="10150439" y="4497094"/>
              <a:ext cx="1169494" cy="25475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splanchnopleura</a:t>
              </a:r>
              <a:endParaRPr lang="en-US" sz="1400" dirty="0"/>
            </a:p>
          </p:txBody>
        </p:sp>
        <p:sp>
          <p:nvSpPr>
            <p:cNvPr id="45" name="TextovéPole 44">
              <a:extLst>
                <a:ext uri="{FF2B5EF4-FFF2-40B4-BE49-F238E27FC236}">
                  <a16:creationId xmlns:a16="http://schemas.microsoft.com/office/drawing/2014/main" id="{0E5E35CA-E654-48FD-992C-ABEAFAB3881E}"/>
                </a:ext>
              </a:extLst>
            </p:cNvPr>
            <p:cNvSpPr txBox="1"/>
            <p:nvPr/>
          </p:nvSpPr>
          <p:spPr>
            <a:xfrm>
              <a:off x="6292871" y="3832981"/>
              <a:ext cx="77662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ectoderm</a:t>
              </a:r>
              <a:endParaRPr lang="en-US" sz="1000" dirty="0"/>
            </a:p>
          </p:txBody>
        </p:sp>
        <p:sp>
          <p:nvSpPr>
            <p:cNvPr id="46" name="TextovéPole 45">
              <a:extLst>
                <a:ext uri="{FF2B5EF4-FFF2-40B4-BE49-F238E27FC236}">
                  <a16:creationId xmlns:a16="http://schemas.microsoft.com/office/drawing/2014/main" id="{6DF0EF79-5D9C-4D03-8D5C-18156810B9E5}"/>
                </a:ext>
              </a:extLst>
            </p:cNvPr>
            <p:cNvSpPr txBox="1"/>
            <p:nvPr/>
          </p:nvSpPr>
          <p:spPr>
            <a:xfrm>
              <a:off x="6096000" y="4308887"/>
              <a:ext cx="908333" cy="2462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endoderm</a:t>
              </a:r>
              <a:endParaRPr lang="en-US" sz="1000" dirty="0"/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A14B7B64-B1B5-46B9-8984-2956DE858512}"/>
                </a:ext>
              </a:extLst>
            </p:cNvPr>
            <p:cNvSpPr txBox="1"/>
            <p:nvPr/>
          </p:nvSpPr>
          <p:spPr>
            <a:xfrm>
              <a:off x="8352853" y="4435084"/>
              <a:ext cx="77662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Dorsal</a:t>
              </a:r>
              <a:r>
                <a:rPr lang="cs-CZ" sz="1000" dirty="0"/>
                <a:t> aorta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24626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75AB44-AACD-410F-A446-86F4855E5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Development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gonads</a:t>
            </a:r>
            <a:r>
              <a:rPr lang="cs-CZ" dirty="0"/>
              <a:t> and </a:t>
            </a:r>
            <a:r>
              <a:rPr lang="cs-CZ" dirty="0" err="1"/>
              <a:t>ducts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81C5C7C-DE31-4574-9EA1-359633AD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40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29A673DF-5245-4635-A68B-CC32158A037F}"/>
              </a:ext>
            </a:extLst>
          </p:cNvPr>
          <p:cNvSpPr txBox="1">
            <a:spLocks/>
          </p:cNvSpPr>
          <p:nvPr/>
        </p:nvSpPr>
        <p:spPr>
          <a:xfrm>
            <a:off x="907156" y="1813787"/>
            <a:ext cx="4485373" cy="113312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Tubular</a:t>
            </a:r>
            <a:r>
              <a:rPr lang="cs-CZ" sz="1600" dirty="0"/>
              <a:t> rete </a:t>
            </a:r>
            <a:r>
              <a:rPr lang="cs-CZ" sz="1600" dirty="0" err="1"/>
              <a:t>system</a:t>
            </a:r>
            <a:r>
              <a:rPr lang="cs-CZ" sz="1600" dirty="0"/>
              <a:t> </a:t>
            </a:r>
            <a:r>
              <a:rPr lang="cs-CZ" sz="1600" dirty="0" err="1"/>
              <a:t>divided</a:t>
            </a:r>
            <a:r>
              <a:rPr lang="cs-CZ" sz="1600" dirty="0"/>
              <a:t> to 3 </a:t>
            </a:r>
            <a:r>
              <a:rPr lang="cs-CZ" sz="1600" dirty="0" err="1"/>
              <a:t>parts</a:t>
            </a:r>
            <a:r>
              <a:rPr lang="cs-CZ" sz="16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b="1" dirty="0"/>
              <a:t>extra-</a:t>
            </a:r>
            <a:r>
              <a:rPr lang="cs-CZ" sz="1200" dirty="0" err="1"/>
              <a:t>gonadal</a:t>
            </a:r>
            <a:r>
              <a:rPr lang="cs-CZ" sz="1200" dirty="0"/>
              <a:t> </a:t>
            </a:r>
            <a:r>
              <a:rPr lang="cs-CZ" sz="1200" dirty="0" err="1" smtClean="0"/>
              <a:t>cords</a:t>
            </a:r>
            <a:endParaRPr lang="cs-CZ" sz="12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b="1" dirty="0" err="1"/>
              <a:t>connecting</a:t>
            </a:r>
            <a:r>
              <a:rPr lang="cs-CZ" sz="1200" dirty="0"/>
              <a:t> </a:t>
            </a:r>
            <a:r>
              <a:rPr lang="cs-CZ" sz="1200" dirty="0" err="1"/>
              <a:t>cords</a:t>
            </a:r>
            <a:endParaRPr lang="cs-CZ" sz="12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b="1" dirty="0"/>
              <a:t>intra-</a:t>
            </a:r>
            <a:r>
              <a:rPr lang="cs-CZ" sz="1200" dirty="0" err="1"/>
              <a:t>gonadal</a:t>
            </a:r>
            <a:r>
              <a:rPr lang="cs-CZ" sz="1200" dirty="0"/>
              <a:t> </a:t>
            </a:r>
            <a:r>
              <a:rPr lang="cs-CZ" sz="1200" dirty="0" err="1"/>
              <a:t>cords</a:t>
            </a:r>
            <a:r>
              <a:rPr lang="cs-CZ" sz="1200" dirty="0"/>
              <a:t> 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0A6E404-E233-40CA-BC4C-16E29357D48E}"/>
              </a:ext>
            </a:extLst>
          </p:cNvPr>
          <p:cNvSpPr txBox="1">
            <a:spLocks/>
          </p:cNvSpPr>
          <p:nvPr/>
        </p:nvSpPr>
        <p:spPr>
          <a:xfrm>
            <a:off x="908299" y="3244160"/>
            <a:ext cx="4605689" cy="107874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proliferation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inner</a:t>
            </a:r>
            <a:r>
              <a:rPr lang="cs-CZ" sz="1600" dirty="0"/>
              <a:t> part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gonads</a:t>
            </a:r>
            <a:r>
              <a:rPr lang="cs-CZ" sz="1600" dirty="0"/>
              <a:t> – </a:t>
            </a:r>
            <a:r>
              <a:rPr lang="cs-CZ" sz="1600" dirty="0" err="1"/>
              <a:t>genital</a:t>
            </a:r>
            <a:r>
              <a:rPr lang="cs-CZ" sz="1600" dirty="0"/>
              <a:t> </a:t>
            </a:r>
            <a:r>
              <a:rPr lang="cs-CZ" sz="1600" dirty="0" err="1"/>
              <a:t>ridge</a:t>
            </a:r>
            <a:r>
              <a:rPr lang="cs-CZ" sz="1600" dirty="0"/>
              <a:t> </a:t>
            </a:r>
            <a:r>
              <a:rPr lang="cs-CZ" sz="1600" b="1" dirty="0" err="1"/>
              <a:t>getting</a:t>
            </a:r>
            <a:r>
              <a:rPr lang="cs-CZ" sz="1600" b="1" dirty="0"/>
              <a:t> </a:t>
            </a:r>
            <a:r>
              <a:rPr lang="cs-CZ" sz="1600" b="1" dirty="0" err="1"/>
              <a:t>rounded</a:t>
            </a:r>
            <a:endParaRPr lang="cs-CZ" sz="16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connection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adjacent</a:t>
            </a:r>
            <a:r>
              <a:rPr lang="cs-CZ" sz="1600" dirty="0"/>
              <a:t> </a:t>
            </a:r>
            <a:r>
              <a:rPr lang="cs-CZ" sz="1600" dirty="0" err="1"/>
              <a:t>mesonephros</a:t>
            </a:r>
            <a:r>
              <a:rPr lang="cs-CZ" sz="1600" dirty="0"/>
              <a:t> </a:t>
            </a:r>
            <a:r>
              <a:rPr lang="cs-CZ" sz="1600" dirty="0" err="1"/>
              <a:t>preserved</a:t>
            </a:r>
            <a:endParaRPr lang="cs-CZ" sz="1200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5B98D52A-4CED-4F40-8F60-68540790FD74}"/>
              </a:ext>
            </a:extLst>
          </p:cNvPr>
          <p:cNvSpPr txBox="1">
            <a:spLocks/>
          </p:cNvSpPr>
          <p:nvPr/>
        </p:nvSpPr>
        <p:spPr>
          <a:xfrm>
            <a:off x="907156" y="4620148"/>
            <a:ext cx="5159142" cy="107874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ducts</a:t>
            </a:r>
            <a:r>
              <a:rPr lang="cs-CZ" sz="16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/>
              <a:t>Wolffian</a:t>
            </a:r>
            <a:r>
              <a:rPr lang="cs-CZ" sz="1400" dirty="0"/>
              <a:t> </a:t>
            </a:r>
            <a:r>
              <a:rPr lang="cs-CZ" sz="1400" dirty="0" err="1"/>
              <a:t>ducts</a:t>
            </a:r>
            <a:r>
              <a:rPr lang="cs-CZ" sz="1400" dirty="0"/>
              <a:t> – </a:t>
            </a:r>
            <a:r>
              <a:rPr lang="cs-CZ" sz="1400" dirty="0" err="1" smtClean="0"/>
              <a:t>from</a:t>
            </a:r>
            <a:r>
              <a:rPr lang="cs-CZ" sz="1400" dirty="0" smtClean="0"/>
              <a:t> </a:t>
            </a:r>
            <a:r>
              <a:rPr lang="cs-CZ" sz="1400" dirty="0" err="1" smtClean="0"/>
              <a:t>mesonephric</a:t>
            </a:r>
            <a:r>
              <a:rPr lang="cs-CZ" sz="1400" dirty="0" smtClean="0"/>
              <a:t> </a:t>
            </a:r>
            <a:r>
              <a:rPr lang="cs-CZ" sz="1400" dirty="0" err="1"/>
              <a:t>ducts</a:t>
            </a:r>
            <a:r>
              <a:rPr lang="cs-CZ" sz="1400" dirty="0"/>
              <a:t> (</a:t>
            </a:r>
            <a:r>
              <a:rPr lang="cs-CZ" sz="1400" b="1" dirty="0"/>
              <a:t>male</a:t>
            </a:r>
            <a:r>
              <a:rPr lang="cs-CZ" sz="1400" dirty="0"/>
              <a:t> </a:t>
            </a:r>
            <a:r>
              <a:rPr lang="cs-CZ" sz="1400" dirty="0" err="1"/>
              <a:t>ducts</a:t>
            </a:r>
            <a:r>
              <a:rPr lang="cs-CZ" sz="1400" dirty="0"/>
              <a:t>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/>
              <a:t>Mullerian</a:t>
            </a:r>
            <a:r>
              <a:rPr lang="cs-CZ" sz="1400" dirty="0"/>
              <a:t> </a:t>
            </a:r>
            <a:r>
              <a:rPr lang="cs-CZ" sz="1400" dirty="0" err="1"/>
              <a:t>ducts</a:t>
            </a:r>
            <a:r>
              <a:rPr lang="cs-CZ" sz="1400" dirty="0"/>
              <a:t> –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paramesonephric</a:t>
            </a:r>
            <a:r>
              <a:rPr lang="cs-CZ" sz="1400" dirty="0"/>
              <a:t> </a:t>
            </a:r>
            <a:r>
              <a:rPr lang="cs-CZ" sz="1400" dirty="0" err="1"/>
              <a:t>ducts</a:t>
            </a:r>
            <a:r>
              <a:rPr lang="cs-CZ" sz="1400" dirty="0"/>
              <a:t> (</a:t>
            </a:r>
            <a:r>
              <a:rPr lang="cs-CZ" sz="1400" b="1" dirty="0" err="1"/>
              <a:t>female</a:t>
            </a:r>
            <a:r>
              <a:rPr lang="cs-CZ" sz="1400" dirty="0"/>
              <a:t> </a:t>
            </a:r>
            <a:r>
              <a:rPr lang="cs-CZ" sz="1400" dirty="0" err="1"/>
              <a:t>ducts</a:t>
            </a:r>
            <a:r>
              <a:rPr lang="cs-CZ" sz="1400" dirty="0"/>
              <a:t>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124725" y="5997625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Edited</a:t>
            </a:r>
            <a:r>
              <a:rPr lang="cs-CZ" sz="1050" dirty="0"/>
              <a:t>: </a:t>
            </a:r>
            <a:r>
              <a:rPr lang="cs-CZ" sz="1050" dirty="0" err="1"/>
              <a:t>McGeady</a:t>
            </a:r>
            <a:r>
              <a:rPr lang="cs-CZ" sz="1050" dirty="0"/>
              <a:t> et al. </a:t>
            </a:r>
            <a:r>
              <a:rPr lang="cs-CZ" sz="1050" dirty="0" err="1"/>
              <a:t>Veterinary</a:t>
            </a:r>
            <a:r>
              <a:rPr lang="cs-CZ" sz="1050" dirty="0"/>
              <a:t> Embryology. 2009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5054662" y="1945604"/>
            <a:ext cx="3973398" cy="2527687"/>
            <a:chOff x="5054662" y="1945604"/>
            <a:chExt cx="3973398" cy="2527687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4967" y="1945604"/>
              <a:ext cx="3759515" cy="2319443"/>
            </a:xfrm>
            <a:prstGeom prst="rect">
              <a:avLst/>
            </a:prstGeom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6509855" y="4073181"/>
              <a:ext cx="115731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Paramesonephric</a:t>
              </a:r>
              <a:r>
                <a:rPr lang="cs-CZ" sz="1000" dirty="0"/>
                <a:t> </a:t>
              </a:r>
              <a:r>
                <a:rPr lang="cs-CZ" sz="1000" dirty="0" err="1"/>
                <a:t>ducts</a:t>
              </a:r>
              <a:endParaRPr lang="en-US" sz="1000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5054662" y="4073181"/>
              <a:ext cx="126175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Mesonephric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endParaRPr lang="en-US" sz="1000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8048435" y="2984695"/>
              <a:ext cx="97962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Intra-</a:t>
              </a:r>
              <a:r>
                <a:rPr lang="cs-CZ" sz="1000" dirty="0" err="1"/>
                <a:t>gonadal</a:t>
              </a:r>
              <a:r>
                <a:rPr lang="cs-CZ" sz="1000" dirty="0"/>
                <a:t> </a:t>
              </a:r>
              <a:r>
                <a:rPr lang="cs-CZ" sz="1000" dirty="0" err="1"/>
                <a:t>cords</a:t>
              </a:r>
              <a:endParaRPr lang="en-US" sz="1000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6996383" y="2012120"/>
              <a:ext cx="162251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Extra-</a:t>
              </a:r>
              <a:r>
                <a:rPr lang="cs-CZ" sz="1000" dirty="0" err="1"/>
                <a:t>gonadal</a:t>
              </a:r>
              <a:r>
                <a:rPr lang="cs-CZ" sz="1000" dirty="0"/>
                <a:t> </a:t>
              </a:r>
              <a:r>
                <a:rPr lang="cs-CZ" sz="1000" dirty="0" err="1"/>
                <a:t>cords</a:t>
              </a:r>
              <a:endParaRPr lang="en-US" sz="1000" dirty="0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7422718" y="2252033"/>
              <a:ext cx="125143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Connecting</a:t>
              </a:r>
              <a:r>
                <a:rPr lang="cs-CZ" sz="1000" dirty="0"/>
                <a:t> </a:t>
              </a:r>
              <a:r>
                <a:rPr lang="cs-CZ" sz="1000" dirty="0" err="1"/>
                <a:t>cords</a:t>
              </a:r>
              <a:endParaRPr lang="en-US" sz="1000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9194787" y="1813787"/>
            <a:ext cx="2818318" cy="4202827"/>
            <a:chOff x="9194787" y="1813787"/>
            <a:chExt cx="2818318" cy="4202827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4787" y="1913370"/>
              <a:ext cx="2108738" cy="4060107"/>
            </a:xfrm>
            <a:prstGeom prst="rect">
              <a:avLst/>
            </a:prstGeom>
          </p:spPr>
        </p:pic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10746474" y="2060354"/>
              <a:ext cx="1216471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Degenerating</a:t>
              </a:r>
              <a:r>
                <a:rPr lang="cs-CZ" sz="1000" dirty="0"/>
                <a:t> </a:t>
              </a:r>
              <a:r>
                <a:rPr lang="cs-CZ" sz="1000" dirty="0" err="1"/>
                <a:t>mesonephric</a:t>
              </a:r>
              <a:r>
                <a:rPr lang="cs-CZ" sz="1000" dirty="0"/>
                <a:t> </a:t>
              </a:r>
              <a:r>
                <a:rPr lang="cs-CZ" sz="1000" dirty="0" err="1" smtClean="0"/>
                <a:t>tubules</a:t>
              </a:r>
              <a:endParaRPr lang="en-US" sz="1000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10451387" y="1813787"/>
              <a:ext cx="152219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Paramesonephric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endParaRPr lang="en-US" sz="1000" dirty="0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10598509" y="2644405"/>
              <a:ext cx="125143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Connecting</a:t>
              </a:r>
              <a:r>
                <a:rPr lang="cs-CZ" sz="1000" dirty="0"/>
                <a:t> </a:t>
              </a:r>
              <a:r>
                <a:rPr lang="cs-CZ" sz="1000" dirty="0" err="1"/>
                <a:t>cords</a:t>
              </a:r>
              <a:endParaRPr lang="en-US" sz="1000" dirty="0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11033480" y="4277036"/>
              <a:ext cx="97962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Intra-</a:t>
              </a:r>
              <a:r>
                <a:rPr lang="cs-CZ" sz="1000" dirty="0" err="1"/>
                <a:t>gonadal</a:t>
              </a:r>
              <a:r>
                <a:rPr lang="cs-CZ" sz="1000" dirty="0"/>
                <a:t> </a:t>
              </a:r>
              <a:r>
                <a:rPr lang="cs-CZ" sz="1000" dirty="0" err="1"/>
                <a:t>cords</a:t>
              </a:r>
              <a:endParaRPr lang="en-US" sz="1000" dirty="0"/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9848564" y="5071121"/>
              <a:ext cx="162251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Extra-</a:t>
              </a:r>
              <a:r>
                <a:rPr lang="cs-CZ" sz="1000" dirty="0" err="1"/>
                <a:t>gonadal</a:t>
              </a:r>
              <a:r>
                <a:rPr lang="cs-CZ" sz="1000" dirty="0"/>
                <a:t> </a:t>
              </a:r>
              <a:r>
                <a:rPr lang="cs-CZ" sz="1000" dirty="0" err="1"/>
                <a:t>cords</a:t>
              </a:r>
              <a:endParaRPr lang="en-US" sz="1000" dirty="0"/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10081085" y="5770393"/>
              <a:ext cx="126175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Mesonephric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5648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C7B7B5-1882-4F35-806D-5FD83BD9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521788" cy="1609344"/>
          </a:xfrm>
        </p:spPr>
        <p:txBody>
          <a:bodyPr/>
          <a:lstStyle/>
          <a:p>
            <a:r>
              <a:rPr lang="cs-CZ" dirty="0"/>
              <a:t>Development and </a:t>
            </a:r>
            <a:r>
              <a:rPr lang="cs-CZ" dirty="0" err="1"/>
              <a:t>maturation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testes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1232C20-ACF8-46A8-8768-768FB0E4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41</a:t>
            </a:fld>
            <a:endParaRPr lang="cs-CZ"/>
          </a:p>
        </p:txBody>
      </p:sp>
      <p:grpSp>
        <p:nvGrpSpPr>
          <p:cNvPr id="11" name="Skupina 10"/>
          <p:cNvGrpSpPr/>
          <p:nvPr/>
        </p:nvGrpSpPr>
        <p:grpSpPr>
          <a:xfrm>
            <a:off x="7296150" y="1908282"/>
            <a:ext cx="4199093" cy="3275171"/>
            <a:chOff x="7296150" y="1908282"/>
            <a:chExt cx="4199093" cy="3275171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t="5796" r="12524" b="22860"/>
            <a:stretch/>
          </p:blipFill>
          <p:spPr>
            <a:xfrm>
              <a:off x="7296150" y="2085975"/>
              <a:ext cx="3248025" cy="2867025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8395160" y="1908282"/>
              <a:ext cx="126175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Mesonephric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endParaRPr lang="en-US" sz="1000" dirty="0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10233485" y="2775057"/>
              <a:ext cx="126175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Seminal</a:t>
              </a:r>
              <a:r>
                <a:rPr lang="cs-CZ" sz="1000" dirty="0"/>
                <a:t> </a:t>
              </a:r>
              <a:r>
                <a:rPr lang="cs-CZ" sz="1000" dirty="0" err="1"/>
                <a:t>cords</a:t>
              </a:r>
              <a:endParaRPr lang="en-US" sz="1000" dirty="0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10524801" y="4371200"/>
              <a:ext cx="63087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gut</a:t>
              </a:r>
              <a:endParaRPr lang="en-US" sz="1000" dirty="0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7677033" y="4937232"/>
              <a:ext cx="166391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Paramesonephric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endParaRPr lang="en-US" sz="1000" dirty="0"/>
            </a:p>
          </p:txBody>
        </p:sp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124725" y="5997625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Edited</a:t>
            </a:r>
            <a:r>
              <a:rPr lang="cs-CZ" sz="1050" dirty="0"/>
              <a:t>: </a:t>
            </a:r>
            <a:r>
              <a:rPr lang="cs-CZ" sz="1050" dirty="0" err="1"/>
              <a:t>McGeady</a:t>
            </a:r>
            <a:r>
              <a:rPr lang="cs-CZ" sz="1050" dirty="0"/>
              <a:t> et al. </a:t>
            </a:r>
            <a:r>
              <a:rPr lang="cs-CZ" sz="1050" dirty="0" err="1"/>
              <a:t>Veterinary</a:t>
            </a:r>
            <a:r>
              <a:rPr lang="cs-CZ" sz="1050" dirty="0"/>
              <a:t> Embryology. 2009</a:t>
            </a: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57307DC7-90B1-4D35-B552-318334ED8340}"/>
              </a:ext>
            </a:extLst>
          </p:cNvPr>
          <p:cNvSpPr txBox="1">
            <a:spLocks/>
          </p:cNvSpPr>
          <p:nvPr/>
        </p:nvSpPr>
        <p:spPr>
          <a:xfrm>
            <a:off x="1097278" y="2020593"/>
            <a:ext cx="5587365" cy="58353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>
                <a:solidFill>
                  <a:srgbClr val="92D050"/>
                </a:solidFill>
              </a:rPr>
              <a:t>seminal</a:t>
            </a:r>
            <a:r>
              <a:rPr lang="cs-CZ" sz="1600" b="1" dirty="0">
                <a:solidFill>
                  <a:srgbClr val="92D050"/>
                </a:solidFill>
              </a:rPr>
              <a:t> </a:t>
            </a:r>
            <a:r>
              <a:rPr lang="cs-CZ" sz="1600" b="1" dirty="0" err="1">
                <a:solidFill>
                  <a:srgbClr val="92D050"/>
                </a:solidFill>
              </a:rPr>
              <a:t>cords</a:t>
            </a:r>
            <a:r>
              <a:rPr lang="cs-CZ" sz="1600" b="1" dirty="0">
                <a:solidFill>
                  <a:srgbClr val="92D050"/>
                </a:solidFill>
              </a:rPr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mesonephric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on </a:t>
            </a:r>
            <a:r>
              <a:rPr lang="cs-CZ" sz="1600" b="1" dirty="0" err="1"/>
              <a:t>periphery</a:t>
            </a:r>
            <a:r>
              <a:rPr lang="cs-CZ" sz="1600" dirty="0"/>
              <a:t> → </a:t>
            </a:r>
            <a:r>
              <a:rPr lang="cs-CZ" sz="1600" b="1" dirty="0" err="1"/>
              <a:t>incorporation</a:t>
            </a:r>
            <a:r>
              <a:rPr lang="cs-CZ" sz="1600" b="1" dirty="0"/>
              <a:t> </a:t>
            </a:r>
            <a:r>
              <a:rPr lang="cs-CZ" sz="1600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germ</a:t>
            </a:r>
            <a:r>
              <a:rPr lang="cs-CZ" sz="1600" b="1" dirty="0"/>
              <a:t> </a:t>
            </a:r>
            <a:r>
              <a:rPr lang="cs-CZ" sz="1600" dirty="0" err="1"/>
              <a:t>cells</a:t>
            </a:r>
            <a:endParaRPr lang="cs-CZ" sz="1200" dirty="0"/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57307DC7-90B1-4D35-B552-318334ED8340}"/>
              </a:ext>
            </a:extLst>
          </p:cNvPr>
          <p:cNvSpPr txBox="1">
            <a:spLocks/>
          </p:cNvSpPr>
          <p:nvPr/>
        </p:nvSpPr>
        <p:spPr>
          <a:xfrm>
            <a:off x="1097279" y="2887356"/>
            <a:ext cx="5587365" cy="78478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Seminal</a:t>
            </a:r>
            <a:r>
              <a:rPr lang="cs-CZ" sz="1600" dirty="0"/>
              <a:t> </a:t>
            </a:r>
            <a:r>
              <a:rPr lang="cs-CZ" sz="1600" dirty="0" err="1"/>
              <a:t>cords</a:t>
            </a:r>
            <a:r>
              <a:rPr lang="cs-CZ" sz="1600" dirty="0"/>
              <a:t> </a:t>
            </a:r>
            <a:r>
              <a:rPr lang="cs-CZ" sz="1600" dirty="0" err="1"/>
              <a:t>connect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mesonephric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in </a:t>
            </a:r>
            <a:r>
              <a:rPr lang="cs-CZ" sz="1600" b="1" dirty="0"/>
              <a:t>center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gonads</a:t>
            </a:r>
            <a:r>
              <a:rPr lang="cs-CZ" sz="1600" dirty="0"/>
              <a:t> – </a:t>
            </a:r>
            <a:r>
              <a:rPr lang="cs-CZ" sz="1600" dirty="0" err="1"/>
              <a:t>onset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convolution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seminal</a:t>
            </a:r>
            <a:r>
              <a:rPr lang="cs-CZ" sz="1600" dirty="0"/>
              <a:t> </a:t>
            </a:r>
            <a:r>
              <a:rPr lang="cs-CZ" sz="1600" dirty="0" err="1"/>
              <a:t>cords</a:t>
            </a:r>
            <a:r>
              <a:rPr lang="cs-CZ" sz="1600" dirty="0"/>
              <a:t> – </a:t>
            </a: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seminiferous</a:t>
            </a:r>
            <a:r>
              <a:rPr lang="cs-CZ" sz="1600" b="1" dirty="0"/>
              <a:t> </a:t>
            </a:r>
            <a:r>
              <a:rPr lang="cs-CZ" sz="1600" b="1" dirty="0" err="1"/>
              <a:t>tubules</a:t>
            </a:r>
            <a:endParaRPr lang="cs-CZ" sz="1200" b="1" dirty="0"/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57307DC7-90B1-4D35-B552-318334ED8340}"/>
              </a:ext>
            </a:extLst>
          </p:cNvPr>
          <p:cNvSpPr txBox="1">
            <a:spLocks/>
          </p:cNvSpPr>
          <p:nvPr/>
        </p:nvSpPr>
        <p:spPr>
          <a:xfrm>
            <a:off x="1097278" y="4225026"/>
            <a:ext cx="5587365" cy="116673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Seminal</a:t>
            </a:r>
            <a:r>
              <a:rPr lang="cs-CZ" sz="1600" b="1" dirty="0"/>
              <a:t> </a:t>
            </a:r>
            <a:r>
              <a:rPr lang="cs-CZ" sz="1600" b="1" dirty="0" err="1"/>
              <a:t>cords</a:t>
            </a:r>
            <a:r>
              <a:rPr lang="cs-CZ" sz="1600" dirty="0"/>
              <a:t> – solid (not </a:t>
            </a:r>
            <a:r>
              <a:rPr lang="cs-CZ" sz="1600" dirty="0" err="1"/>
              <a:t>hollow</a:t>
            </a:r>
            <a:r>
              <a:rPr lang="cs-CZ" sz="1600" dirty="0"/>
              <a:t>) </a:t>
            </a:r>
            <a:r>
              <a:rPr lang="cs-CZ" sz="1600" dirty="0" err="1"/>
              <a:t>structures</a:t>
            </a:r>
            <a:r>
              <a:rPr lang="cs-CZ" sz="1600" dirty="0"/>
              <a:t> </a:t>
            </a:r>
            <a:r>
              <a:rPr lang="cs-CZ" sz="1600" dirty="0" err="1"/>
              <a:t>formed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2 cell </a:t>
            </a:r>
            <a:r>
              <a:rPr lang="cs-CZ" sz="1600" dirty="0" err="1"/>
              <a:t>types</a:t>
            </a:r>
            <a:r>
              <a:rPr lang="cs-CZ" sz="16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 smtClean="0"/>
              <a:t>periphery</a:t>
            </a:r>
            <a:r>
              <a:rPr lang="cs-CZ" sz="1400" dirty="0" smtClean="0"/>
              <a:t> – </a:t>
            </a:r>
            <a:r>
              <a:rPr lang="cs-CZ" sz="1400" dirty="0" err="1" smtClean="0"/>
              <a:t>precursors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b="1" dirty="0" err="1" smtClean="0"/>
              <a:t>Sertoli</a:t>
            </a:r>
            <a:r>
              <a:rPr lang="cs-CZ" sz="1400" dirty="0" smtClean="0"/>
              <a:t> </a:t>
            </a:r>
            <a:r>
              <a:rPr lang="cs-CZ" sz="1400" dirty="0" err="1" smtClean="0"/>
              <a:t>cells</a:t>
            </a:r>
            <a:endParaRPr lang="cs-CZ" sz="1400" dirty="0" smtClean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 smtClean="0"/>
              <a:t>centraly</a:t>
            </a:r>
            <a:r>
              <a:rPr lang="cs-CZ" sz="1400" dirty="0" smtClean="0"/>
              <a:t> –</a:t>
            </a:r>
            <a:r>
              <a:rPr lang="cs-CZ" sz="1400" dirty="0" err="1" smtClean="0"/>
              <a:t>precursors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b="1" dirty="0" err="1" smtClean="0"/>
              <a:t>sperms</a:t>
            </a:r>
            <a:r>
              <a:rPr lang="cs-CZ" sz="1400" dirty="0" smtClean="0"/>
              <a:t> (</a:t>
            </a:r>
            <a:r>
              <a:rPr lang="cs-CZ" sz="1400" dirty="0" err="1" smtClean="0"/>
              <a:t>pre-spermatogonial</a:t>
            </a:r>
            <a:r>
              <a:rPr lang="cs-CZ" sz="1400" dirty="0" smtClean="0"/>
              <a:t> </a:t>
            </a:r>
            <a:r>
              <a:rPr lang="cs-CZ" sz="1400" dirty="0" err="1" smtClean="0"/>
              <a:t>cells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16" name="Obdélník 15"/>
          <p:cNvSpPr/>
          <p:nvPr/>
        </p:nvSpPr>
        <p:spPr>
          <a:xfrm>
            <a:off x="10306050" y="2775057"/>
            <a:ext cx="1104900" cy="24622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285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C7B7B5-1882-4F35-806D-5FD83BD9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604916" cy="1609344"/>
          </a:xfrm>
        </p:spPr>
        <p:txBody>
          <a:bodyPr/>
          <a:lstStyle/>
          <a:p>
            <a:r>
              <a:rPr lang="cs-CZ" dirty="0"/>
              <a:t>Development and </a:t>
            </a:r>
            <a:r>
              <a:rPr lang="cs-CZ" dirty="0" err="1"/>
              <a:t>maturation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testes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1232C20-ACF8-46A8-8768-768FB0E4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42</a:t>
            </a:fld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124724" y="6047849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Edited</a:t>
            </a:r>
            <a:r>
              <a:rPr lang="cs-CZ" sz="1050" dirty="0"/>
              <a:t>: </a:t>
            </a:r>
            <a:r>
              <a:rPr lang="cs-CZ" sz="1050" dirty="0" err="1"/>
              <a:t>McGeady</a:t>
            </a:r>
            <a:r>
              <a:rPr lang="cs-CZ" sz="1050" dirty="0"/>
              <a:t> et al. </a:t>
            </a:r>
            <a:r>
              <a:rPr lang="cs-CZ" sz="1050" dirty="0" err="1"/>
              <a:t>Veterinary</a:t>
            </a:r>
            <a:r>
              <a:rPr lang="cs-CZ" sz="1050" dirty="0"/>
              <a:t> Embryology. 2009</a:t>
            </a:r>
          </a:p>
        </p:txBody>
      </p:sp>
      <p:sp>
        <p:nvSpPr>
          <p:cNvPr id="29" name="Zástupný obsah 2">
            <a:extLst>
              <a:ext uri="{FF2B5EF4-FFF2-40B4-BE49-F238E27FC236}">
                <a16:creationId xmlns:a16="http://schemas.microsoft.com/office/drawing/2014/main" id="{57307DC7-90B1-4D35-B552-318334ED8340}"/>
              </a:ext>
            </a:extLst>
          </p:cNvPr>
          <p:cNvSpPr txBox="1">
            <a:spLocks/>
          </p:cNvSpPr>
          <p:nvPr/>
        </p:nvSpPr>
        <p:spPr>
          <a:xfrm>
            <a:off x="1093825" y="1831368"/>
            <a:ext cx="5587365" cy="84396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Seminiferous</a:t>
            </a:r>
            <a:r>
              <a:rPr lang="cs-CZ" sz="1600" b="1" dirty="0"/>
              <a:t> </a:t>
            </a:r>
            <a:r>
              <a:rPr lang="cs-CZ" sz="1600" b="1" dirty="0" err="1"/>
              <a:t>parts</a:t>
            </a:r>
            <a:r>
              <a:rPr lang="cs-CZ" sz="1600" dirty="0"/>
              <a:t> </a:t>
            </a:r>
            <a:r>
              <a:rPr lang="cs-CZ" sz="1600" dirty="0" err="1"/>
              <a:t>finally</a:t>
            </a:r>
            <a:r>
              <a:rPr lang="cs-CZ" sz="1600" dirty="0"/>
              <a:t> </a:t>
            </a:r>
            <a:r>
              <a:rPr lang="cs-CZ" sz="1600" dirty="0" err="1"/>
              <a:t>formed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/>
              <a:t>wall</a:t>
            </a:r>
            <a:r>
              <a:rPr lang="cs-CZ" sz="1400" dirty="0"/>
              <a:t> – </a:t>
            </a:r>
            <a:r>
              <a:rPr lang="cs-CZ" sz="1400" b="1" dirty="0" err="1"/>
              <a:t>Sertoli</a:t>
            </a:r>
            <a:r>
              <a:rPr lang="cs-CZ" sz="1400" dirty="0"/>
              <a:t> </a:t>
            </a:r>
            <a:r>
              <a:rPr lang="cs-CZ" sz="1400" dirty="0" err="1"/>
              <a:t>cells</a:t>
            </a:r>
            <a:r>
              <a:rPr lang="cs-CZ" sz="1400" dirty="0"/>
              <a:t> (support </a:t>
            </a:r>
            <a:r>
              <a:rPr lang="cs-CZ" sz="1400" dirty="0" err="1"/>
              <a:t>sperms</a:t>
            </a:r>
            <a:r>
              <a:rPr lang="cs-CZ" sz="1400" dirty="0"/>
              <a:t> development)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/>
              <a:t>center</a:t>
            </a:r>
            <a:r>
              <a:rPr lang="cs-CZ" sz="1400" dirty="0"/>
              <a:t> – development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b="1" dirty="0" err="1"/>
              <a:t>sperm</a:t>
            </a:r>
            <a:r>
              <a:rPr lang="cs-CZ" sz="1400" dirty="0"/>
              <a:t> </a:t>
            </a:r>
            <a:r>
              <a:rPr lang="cs-CZ" sz="1400" dirty="0" err="1"/>
              <a:t>precursors</a:t>
            </a:r>
            <a:endParaRPr lang="cs-CZ" sz="1400" b="1" dirty="0"/>
          </a:p>
        </p:txBody>
      </p:sp>
      <p:sp>
        <p:nvSpPr>
          <p:cNvPr id="30" name="Zástupný obsah 2">
            <a:extLst>
              <a:ext uri="{FF2B5EF4-FFF2-40B4-BE49-F238E27FC236}">
                <a16:creationId xmlns:a16="http://schemas.microsoft.com/office/drawing/2014/main" id="{57307DC7-90B1-4D35-B552-318334ED8340}"/>
              </a:ext>
            </a:extLst>
          </p:cNvPr>
          <p:cNvSpPr txBox="1">
            <a:spLocks/>
          </p:cNvSpPr>
          <p:nvPr/>
        </p:nvSpPr>
        <p:spPr>
          <a:xfrm>
            <a:off x="1102464" y="2769323"/>
            <a:ext cx="5587365" cy="71699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Intersticial</a:t>
            </a:r>
            <a:r>
              <a:rPr lang="cs-CZ" sz="1600" b="1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between</a:t>
            </a:r>
            <a:r>
              <a:rPr lang="cs-CZ" sz="1600" b="1" dirty="0"/>
              <a:t> </a:t>
            </a:r>
            <a:r>
              <a:rPr lang="cs-CZ" sz="1600" b="1" dirty="0" err="1"/>
              <a:t>seminiferous</a:t>
            </a:r>
            <a:r>
              <a:rPr lang="cs-CZ" sz="1600" b="1" dirty="0"/>
              <a:t> </a:t>
            </a:r>
            <a:r>
              <a:rPr lang="cs-CZ" sz="1600" b="1" dirty="0" err="1"/>
              <a:t>tubules</a:t>
            </a:r>
            <a:r>
              <a:rPr lang="cs-CZ" sz="1600" b="1" dirty="0"/>
              <a:t> </a:t>
            </a:r>
            <a:r>
              <a:rPr lang="cs-CZ" sz="1600" dirty="0" err="1"/>
              <a:t>parts</a:t>
            </a:r>
            <a:r>
              <a:rPr lang="cs-CZ" sz="16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b="1" dirty="0" err="1"/>
              <a:t>Intersticial</a:t>
            </a:r>
            <a:r>
              <a:rPr lang="cs-CZ" sz="1200" dirty="0"/>
              <a:t> (</a:t>
            </a:r>
            <a:r>
              <a:rPr lang="cs-CZ" sz="1200" b="1" dirty="0" err="1"/>
              <a:t>Leydig</a:t>
            </a:r>
            <a:r>
              <a:rPr lang="cs-CZ" sz="1200" dirty="0"/>
              <a:t>) </a:t>
            </a:r>
            <a:r>
              <a:rPr lang="cs-CZ" sz="1200" dirty="0" err="1"/>
              <a:t>cells</a:t>
            </a:r>
            <a:r>
              <a:rPr lang="cs-CZ" sz="1200" dirty="0"/>
              <a:t> – </a:t>
            </a:r>
            <a:r>
              <a:rPr lang="cs-CZ" sz="1200" dirty="0" err="1"/>
              <a:t>mesodermal</a:t>
            </a:r>
            <a:r>
              <a:rPr lang="cs-CZ" sz="1200" dirty="0"/>
              <a:t> </a:t>
            </a:r>
            <a:r>
              <a:rPr lang="cs-CZ" sz="1200" dirty="0" err="1"/>
              <a:t>cells</a:t>
            </a:r>
            <a:r>
              <a:rPr lang="cs-CZ" sz="1200" dirty="0"/>
              <a:t> </a:t>
            </a:r>
            <a:r>
              <a:rPr lang="cs-CZ" sz="1200" dirty="0" err="1"/>
              <a:t>differentiate</a:t>
            </a:r>
            <a:r>
              <a:rPr lang="cs-CZ" sz="1200" dirty="0"/>
              <a:t> </a:t>
            </a:r>
            <a:r>
              <a:rPr lang="cs-CZ" sz="1200" dirty="0" err="1"/>
              <a:t>under</a:t>
            </a:r>
            <a:r>
              <a:rPr lang="cs-CZ" sz="1200" dirty="0"/>
              <a:t> influence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seminiferous</a:t>
            </a:r>
            <a:r>
              <a:rPr lang="cs-CZ" sz="1200" dirty="0"/>
              <a:t> </a:t>
            </a:r>
            <a:r>
              <a:rPr lang="cs-CZ" sz="1200" dirty="0" err="1"/>
              <a:t>tubules</a:t>
            </a:r>
            <a:r>
              <a:rPr lang="cs-CZ" sz="1200" dirty="0"/>
              <a:t>, </a:t>
            </a:r>
            <a:r>
              <a:rPr lang="cs-CZ" sz="1200" b="1" dirty="0"/>
              <a:t>testosterone</a:t>
            </a:r>
            <a:r>
              <a:rPr lang="cs-CZ" sz="1200" dirty="0"/>
              <a:t> </a:t>
            </a:r>
            <a:r>
              <a:rPr lang="cs-CZ" sz="1200" dirty="0" err="1"/>
              <a:t>production</a:t>
            </a:r>
            <a:endParaRPr lang="cs-CZ" sz="1200" b="1" dirty="0"/>
          </a:p>
        </p:txBody>
      </p:sp>
      <p:sp>
        <p:nvSpPr>
          <p:cNvPr id="31" name="Zástupný obsah 2">
            <a:extLst>
              <a:ext uri="{FF2B5EF4-FFF2-40B4-BE49-F238E27FC236}">
                <a16:creationId xmlns:a16="http://schemas.microsoft.com/office/drawing/2014/main" id="{57307DC7-90B1-4D35-B552-318334ED8340}"/>
              </a:ext>
            </a:extLst>
          </p:cNvPr>
          <p:cNvSpPr txBox="1">
            <a:spLocks/>
          </p:cNvSpPr>
          <p:nvPr/>
        </p:nvSpPr>
        <p:spPr>
          <a:xfrm>
            <a:off x="1093823" y="3621954"/>
            <a:ext cx="5587365" cy="53969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mesonephric</a:t>
            </a:r>
            <a:r>
              <a:rPr lang="cs-CZ" sz="1600" b="1" dirty="0"/>
              <a:t> </a:t>
            </a:r>
            <a:r>
              <a:rPr lang="cs-CZ" sz="1600" b="1" dirty="0" err="1"/>
              <a:t>cells</a:t>
            </a:r>
            <a:r>
              <a:rPr lang="cs-CZ" sz="1600" b="1" dirty="0"/>
              <a:t> in </a:t>
            </a:r>
            <a:r>
              <a:rPr lang="cs-CZ" sz="1600" b="1" dirty="0" err="1"/>
              <a:t>the</a:t>
            </a:r>
            <a:r>
              <a:rPr lang="cs-CZ" sz="1600" b="1" dirty="0"/>
              <a:t> center</a:t>
            </a:r>
            <a:r>
              <a:rPr lang="cs-CZ" sz="1600" dirty="0"/>
              <a:t> – </a:t>
            </a: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>
                <a:solidFill>
                  <a:srgbClr val="FF0000"/>
                </a:solidFill>
              </a:rPr>
              <a:t>rete </a:t>
            </a:r>
            <a:r>
              <a:rPr lang="cs-CZ" sz="1600" b="1" dirty="0" err="1">
                <a:solidFill>
                  <a:srgbClr val="FF0000"/>
                </a:solidFill>
              </a:rPr>
              <a:t>testis</a:t>
            </a:r>
            <a:r>
              <a:rPr lang="cs-CZ" sz="1600" dirty="0"/>
              <a:t> </a:t>
            </a:r>
            <a:r>
              <a:rPr lang="cs-CZ" sz="1600" dirty="0" err="1"/>
              <a:t>canals</a:t>
            </a:r>
            <a:r>
              <a:rPr lang="cs-CZ" sz="1600" dirty="0"/>
              <a:t> (web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tubules</a:t>
            </a:r>
            <a:r>
              <a:rPr lang="cs-CZ" sz="1600" dirty="0"/>
              <a:t> </a:t>
            </a:r>
            <a:r>
              <a:rPr lang="cs-CZ" sz="1600" dirty="0" err="1"/>
              <a:t>between</a:t>
            </a:r>
            <a:r>
              <a:rPr lang="cs-CZ" sz="1600" dirty="0"/>
              <a:t> </a:t>
            </a:r>
            <a:r>
              <a:rPr lang="cs-CZ" sz="1600" dirty="0" err="1"/>
              <a:t>seminiferous</a:t>
            </a:r>
            <a:r>
              <a:rPr lang="cs-CZ" sz="1600" dirty="0"/>
              <a:t> </a:t>
            </a:r>
            <a:r>
              <a:rPr lang="cs-CZ" sz="1600" dirty="0" err="1"/>
              <a:t>tubules</a:t>
            </a:r>
            <a:r>
              <a:rPr lang="cs-CZ" sz="1600" dirty="0"/>
              <a:t> and </a:t>
            </a:r>
            <a:r>
              <a:rPr lang="cs-CZ" sz="1600" dirty="0" err="1"/>
              <a:t>efferent</a:t>
            </a:r>
            <a:r>
              <a:rPr lang="cs-CZ" sz="1600" dirty="0"/>
              <a:t> </a:t>
            </a:r>
            <a:r>
              <a:rPr lang="cs-CZ" sz="1600" dirty="0" err="1"/>
              <a:t>ducts</a:t>
            </a:r>
            <a:r>
              <a:rPr lang="cs-CZ" sz="1600" dirty="0"/>
              <a:t>)</a:t>
            </a:r>
            <a:endParaRPr lang="cs-CZ" sz="1200" dirty="0"/>
          </a:p>
        </p:txBody>
      </p:sp>
      <p:sp>
        <p:nvSpPr>
          <p:cNvPr id="32" name="Zástupný obsah 2">
            <a:extLst>
              <a:ext uri="{FF2B5EF4-FFF2-40B4-BE49-F238E27FC236}">
                <a16:creationId xmlns:a16="http://schemas.microsoft.com/office/drawing/2014/main" id="{57307DC7-90B1-4D35-B552-318334ED8340}"/>
              </a:ext>
            </a:extLst>
          </p:cNvPr>
          <p:cNvSpPr txBox="1">
            <a:spLocks/>
          </p:cNvSpPr>
          <p:nvPr/>
        </p:nvSpPr>
        <p:spPr>
          <a:xfrm>
            <a:off x="1102464" y="4312216"/>
            <a:ext cx="5587365" cy="53969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Mesenchymal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b="1" dirty="0" err="1"/>
              <a:t>under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epithelium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/>
              <a:t>coelom</a:t>
            </a:r>
            <a:r>
              <a:rPr lang="cs-CZ" sz="1600" dirty="0"/>
              <a:t> – </a:t>
            </a: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connective</a:t>
            </a:r>
            <a:r>
              <a:rPr lang="cs-CZ" sz="1600" dirty="0"/>
              <a:t> </a:t>
            </a:r>
            <a:r>
              <a:rPr lang="cs-CZ" sz="1600" dirty="0" err="1"/>
              <a:t>tissue</a:t>
            </a:r>
            <a:r>
              <a:rPr lang="cs-CZ" sz="1600" dirty="0"/>
              <a:t> - </a:t>
            </a:r>
            <a:r>
              <a:rPr lang="cs-CZ" sz="1600" b="1" dirty="0">
                <a:solidFill>
                  <a:srgbClr val="00B050"/>
                </a:solidFill>
              </a:rPr>
              <a:t>tunica albuginea</a:t>
            </a:r>
            <a:endParaRPr lang="cs-CZ" sz="1200" b="1" dirty="0">
              <a:solidFill>
                <a:srgbClr val="00B050"/>
              </a:solidFill>
            </a:endParaRPr>
          </a:p>
        </p:txBody>
      </p:sp>
      <p:sp>
        <p:nvSpPr>
          <p:cNvPr id="33" name="Zástupný obsah 2">
            <a:extLst>
              <a:ext uri="{FF2B5EF4-FFF2-40B4-BE49-F238E27FC236}">
                <a16:creationId xmlns:a16="http://schemas.microsoft.com/office/drawing/2014/main" id="{57307DC7-90B1-4D35-B552-318334ED8340}"/>
              </a:ext>
            </a:extLst>
          </p:cNvPr>
          <p:cNvSpPr txBox="1">
            <a:spLocks/>
          </p:cNvSpPr>
          <p:nvPr/>
        </p:nvSpPr>
        <p:spPr>
          <a:xfrm>
            <a:off x="1093823" y="5106482"/>
            <a:ext cx="5587365" cy="78674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>
                <a:solidFill>
                  <a:schemeClr val="tx1"/>
                </a:solidFill>
              </a:rPr>
              <a:t>subsequent</a:t>
            </a:r>
            <a:r>
              <a:rPr lang="cs-CZ" sz="1600" b="1" dirty="0">
                <a:solidFill>
                  <a:srgbClr val="0070C0"/>
                </a:solidFill>
              </a:rPr>
              <a:t> septa</a:t>
            </a:r>
            <a:r>
              <a:rPr lang="cs-CZ" sz="1600" dirty="0"/>
              <a:t> </a:t>
            </a:r>
            <a:r>
              <a:rPr lang="cs-CZ" sz="1600" dirty="0" err="1"/>
              <a:t>connected</a:t>
            </a:r>
            <a:r>
              <a:rPr lang="cs-CZ" sz="1600" dirty="0"/>
              <a:t> to tunica albuginea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b="1" dirty="0" err="1"/>
              <a:t>mesenchymal</a:t>
            </a:r>
            <a:r>
              <a:rPr lang="cs-CZ" sz="1600" b="1" dirty="0"/>
              <a:t> </a:t>
            </a:r>
            <a:r>
              <a:rPr lang="cs-CZ" sz="1600" b="1" dirty="0" err="1"/>
              <a:t>cells</a:t>
            </a:r>
            <a:r>
              <a:rPr lang="cs-CZ" sz="1600" b="1" dirty="0"/>
              <a:t> </a:t>
            </a:r>
            <a:r>
              <a:rPr lang="cs-CZ" sz="1600" dirty="0" err="1"/>
              <a:t>between</a:t>
            </a:r>
            <a:r>
              <a:rPr lang="cs-CZ" sz="1600" dirty="0"/>
              <a:t> </a:t>
            </a:r>
            <a:r>
              <a:rPr lang="cs-CZ" sz="1600" dirty="0" err="1"/>
              <a:t>developing</a:t>
            </a:r>
            <a:r>
              <a:rPr lang="cs-CZ" sz="1600" dirty="0"/>
              <a:t> </a:t>
            </a:r>
            <a:r>
              <a:rPr lang="cs-CZ" sz="1600" dirty="0" err="1"/>
              <a:t>canals</a:t>
            </a:r>
            <a:r>
              <a:rPr lang="cs-CZ" sz="1600" dirty="0"/>
              <a:t> – </a:t>
            </a:r>
            <a:r>
              <a:rPr lang="cs-CZ" sz="1600" b="1" dirty="0">
                <a:solidFill>
                  <a:srgbClr val="FFC000"/>
                </a:solidFill>
              </a:rPr>
              <a:t>lobe</a:t>
            </a:r>
            <a:r>
              <a:rPr lang="cs-CZ" sz="1600" dirty="0"/>
              <a:t> </a:t>
            </a:r>
            <a:r>
              <a:rPr lang="cs-CZ" sz="1600" dirty="0" err="1"/>
              <a:t>formation</a:t>
            </a:r>
            <a:endParaRPr lang="cs-CZ" sz="1200" b="1" dirty="0">
              <a:solidFill>
                <a:srgbClr val="FFC000"/>
              </a:solidFill>
            </a:endParaRPr>
          </a:p>
        </p:txBody>
      </p:sp>
      <p:sp>
        <p:nvSpPr>
          <p:cNvPr id="34" name="Zástupný obsah 2">
            <a:extLst>
              <a:ext uri="{FF2B5EF4-FFF2-40B4-BE49-F238E27FC236}">
                <a16:creationId xmlns:a16="http://schemas.microsoft.com/office/drawing/2014/main" id="{57307DC7-90B1-4D35-B552-318334ED8340}"/>
              </a:ext>
            </a:extLst>
          </p:cNvPr>
          <p:cNvSpPr txBox="1">
            <a:spLocks/>
          </p:cNvSpPr>
          <p:nvPr/>
        </p:nvSpPr>
        <p:spPr>
          <a:xfrm>
            <a:off x="1079221" y="5799535"/>
            <a:ext cx="5587365" cy="40853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canalization</a:t>
            </a:r>
            <a:r>
              <a:rPr lang="cs-CZ" sz="1600" dirty="0"/>
              <a:t> – </a:t>
            </a: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tubules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seminiferous</a:t>
            </a:r>
            <a:r>
              <a:rPr lang="cs-CZ" sz="1600" dirty="0"/>
              <a:t> </a:t>
            </a:r>
            <a:r>
              <a:rPr lang="cs-CZ" sz="1600" dirty="0" err="1"/>
              <a:t>cords</a:t>
            </a:r>
            <a:r>
              <a:rPr lang="cs-CZ" sz="1600" dirty="0"/>
              <a:t> (adolescence)</a:t>
            </a:r>
            <a:endParaRPr lang="cs-CZ" sz="1200" dirty="0"/>
          </a:p>
        </p:txBody>
      </p:sp>
      <p:grpSp>
        <p:nvGrpSpPr>
          <p:cNvPr id="72" name="Skupina 71"/>
          <p:cNvGrpSpPr/>
          <p:nvPr/>
        </p:nvGrpSpPr>
        <p:grpSpPr>
          <a:xfrm>
            <a:off x="6532343" y="1821856"/>
            <a:ext cx="3436102" cy="4175769"/>
            <a:chOff x="6532343" y="1821856"/>
            <a:chExt cx="3436102" cy="4175769"/>
          </a:xfrm>
        </p:grpSpPr>
        <p:grpSp>
          <p:nvGrpSpPr>
            <p:cNvPr id="55" name="Skupina 54"/>
            <p:cNvGrpSpPr/>
            <p:nvPr/>
          </p:nvGrpSpPr>
          <p:grpSpPr>
            <a:xfrm>
              <a:off x="6532343" y="1821856"/>
              <a:ext cx="3436102" cy="4175769"/>
              <a:chOff x="6532343" y="1821856"/>
              <a:chExt cx="3436102" cy="4175769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6532343" y="1821856"/>
                <a:ext cx="3436102" cy="4175769"/>
                <a:chOff x="6532343" y="1821856"/>
                <a:chExt cx="3436102" cy="4175769"/>
              </a:xfrm>
            </p:grpSpPr>
            <p:grpSp>
              <p:nvGrpSpPr>
                <p:cNvPr id="15" name="Skupina 14"/>
                <p:cNvGrpSpPr/>
                <p:nvPr/>
              </p:nvGrpSpPr>
              <p:grpSpPr>
                <a:xfrm>
                  <a:off x="7431229" y="2088094"/>
                  <a:ext cx="2537216" cy="3909531"/>
                  <a:chOff x="7431229" y="2088094"/>
                  <a:chExt cx="2537216" cy="3909531"/>
                </a:xfrm>
              </p:grpSpPr>
              <p:pic>
                <p:nvPicPr>
                  <p:cNvPr id="7" name="Obrázek 6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31229" y="2088094"/>
                    <a:ext cx="1719191" cy="3909531"/>
                  </a:xfrm>
                  <a:prstGeom prst="rect">
                    <a:avLst/>
                  </a:prstGeom>
                </p:spPr>
              </p:pic>
              <p:sp>
                <p:nvSpPr>
                  <p:cNvPr id="9" name="TextovéPole 8">
                    <a:extLst>
                      <a:ext uri="{FF2B5EF4-FFF2-40B4-BE49-F238E27FC236}">
                        <a16:creationId xmlns:a16="http://schemas.microsoft.com/office/drawing/2014/main" id="{F4C2B7D0-9061-45E5-AADD-EB0442A09B0F}"/>
                      </a:ext>
                    </a:extLst>
                  </p:cNvPr>
                  <p:cNvSpPr txBox="1"/>
                  <p:nvPr/>
                </p:nvSpPr>
                <p:spPr>
                  <a:xfrm>
                    <a:off x="8195166" y="2088094"/>
                    <a:ext cx="1261758" cy="24622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cs-CZ" sz="1000" dirty="0" err="1"/>
                      <a:t>appendix</a:t>
                    </a:r>
                    <a:r>
                      <a:rPr lang="cs-CZ" sz="1000" dirty="0"/>
                      <a:t> </a:t>
                    </a:r>
                    <a:r>
                      <a:rPr lang="cs-CZ" sz="1000" dirty="0" err="1"/>
                      <a:t>epididymis</a:t>
                    </a:r>
                    <a:endParaRPr lang="en-US" sz="1000" dirty="0"/>
                  </a:p>
                </p:txBody>
              </p:sp>
              <p:sp>
                <p:nvSpPr>
                  <p:cNvPr id="10" name="TextovéPole 9">
                    <a:extLst>
                      <a:ext uri="{FF2B5EF4-FFF2-40B4-BE49-F238E27FC236}">
                        <a16:creationId xmlns:a16="http://schemas.microsoft.com/office/drawing/2014/main" id="{F4C2B7D0-9061-45E5-AADD-EB0442A09B0F}"/>
                      </a:ext>
                    </a:extLst>
                  </p:cNvPr>
                  <p:cNvSpPr txBox="1"/>
                  <p:nvPr/>
                </p:nvSpPr>
                <p:spPr>
                  <a:xfrm>
                    <a:off x="8814863" y="2316017"/>
                    <a:ext cx="1153582" cy="24622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cs-CZ" sz="1000" dirty="0" err="1"/>
                      <a:t>Efferent</a:t>
                    </a:r>
                    <a:r>
                      <a:rPr lang="cs-CZ" sz="1000" dirty="0"/>
                      <a:t> </a:t>
                    </a:r>
                    <a:r>
                      <a:rPr lang="cs-CZ" sz="1000" dirty="0" err="1"/>
                      <a:t>ducts</a:t>
                    </a:r>
                    <a:endParaRPr lang="en-US" sz="1000" dirty="0"/>
                  </a:p>
                </p:txBody>
              </p:sp>
              <p:sp>
                <p:nvSpPr>
                  <p:cNvPr id="12" name="TextovéPole 11">
                    <a:extLst>
                      <a:ext uri="{FF2B5EF4-FFF2-40B4-BE49-F238E27FC236}">
                        <a16:creationId xmlns:a16="http://schemas.microsoft.com/office/drawing/2014/main" id="{F4C2B7D0-9061-45E5-AADD-EB0442A09B0F}"/>
                      </a:ext>
                    </a:extLst>
                  </p:cNvPr>
                  <p:cNvSpPr txBox="1"/>
                  <p:nvPr/>
                </p:nvSpPr>
                <p:spPr>
                  <a:xfrm>
                    <a:off x="9014571" y="2798442"/>
                    <a:ext cx="671771" cy="24622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cs-CZ" sz="1000" dirty="0"/>
                      <a:t>septum</a:t>
                    </a:r>
                    <a:endParaRPr lang="en-US" sz="1000" dirty="0"/>
                  </a:p>
                </p:txBody>
              </p:sp>
              <p:sp>
                <p:nvSpPr>
                  <p:cNvPr id="13" name="TextovéPole 12">
                    <a:extLst>
                      <a:ext uri="{FF2B5EF4-FFF2-40B4-BE49-F238E27FC236}">
                        <a16:creationId xmlns:a16="http://schemas.microsoft.com/office/drawing/2014/main" id="{F4C2B7D0-9061-45E5-AADD-EB0442A09B0F}"/>
                      </a:ext>
                    </a:extLst>
                  </p:cNvPr>
                  <p:cNvSpPr txBox="1"/>
                  <p:nvPr/>
                </p:nvSpPr>
                <p:spPr>
                  <a:xfrm>
                    <a:off x="8564760" y="4472416"/>
                    <a:ext cx="1050426" cy="24622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cs-CZ" sz="1000" dirty="0" err="1"/>
                      <a:t>paradidymis</a:t>
                    </a:r>
                    <a:endParaRPr lang="en-US" sz="1000" dirty="0"/>
                  </a:p>
                </p:txBody>
              </p:sp>
              <p:sp>
                <p:nvSpPr>
                  <p:cNvPr id="14" name="TextovéPole 13">
                    <a:extLst>
                      <a:ext uri="{FF2B5EF4-FFF2-40B4-BE49-F238E27FC236}">
                        <a16:creationId xmlns:a16="http://schemas.microsoft.com/office/drawing/2014/main" id="{F4C2B7D0-9061-45E5-AADD-EB0442A09B0F}"/>
                      </a:ext>
                    </a:extLst>
                  </p:cNvPr>
                  <p:cNvSpPr txBox="1"/>
                  <p:nvPr/>
                </p:nvSpPr>
                <p:spPr>
                  <a:xfrm>
                    <a:off x="8609231" y="5420404"/>
                    <a:ext cx="1291227" cy="24622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cs-CZ" sz="1000" dirty="0" err="1"/>
                      <a:t>Mesonephric</a:t>
                    </a:r>
                    <a:r>
                      <a:rPr lang="cs-CZ" sz="1000" dirty="0"/>
                      <a:t> </a:t>
                    </a:r>
                    <a:r>
                      <a:rPr lang="cs-CZ" sz="1000" dirty="0" err="1"/>
                      <a:t>duct</a:t>
                    </a:r>
                    <a:endParaRPr lang="en-US" sz="1000" dirty="0"/>
                  </a:p>
                </p:txBody>
              </p:sp>
              <p:sp>
                <p:nvSpPr>
                  <p:cNvPr id="11" name="TextovéPole 10">
                    <a:extLst>
                      <a:ext uri="{FF2B5EF4-FFF2-40B4-BE49-F238E27FC236}">
                        <a16:creationId xmlns:a16="http://schemas.microsoft.com/office/drawing/2014/main" id="{F4C2B7D0-9061-45E5-AADD-EB0442A09B0F}"/>
                      </a:ext>
                    </a:extLst>
                  </p:cNvPr>
                  <p:cNvSpPr txBox="1"/>
                  <p:nvPr/>
                </p:nvSpPr>
                <p:spPr>
                  <a:xfrm>
                    <a:off x="8919079" y="2552221"/>
                    <a:ext cx="851038" cy="24622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cs-CZ" sz="1000" dirty="0"/>
                      <a:t>rete </a:t>
                    </a:r>
                    <a:r>
                      <a:rPr lang="cs-CZ" sz="1000" dirty="0" err="1"/>
                      <a:t>testis</a:t>
                    </a:r>
                    <a:endParaRPr lang="en-US" sz="1000" dirty="0"/>
                  </a:p>
                </p:txBody>
              </p:sp>
            </p:grpSp>
            <p:sp>
              <p:nvSpPr>
                <p:cNvPr id="25" name="TextovéPole 24">
                  <a:extLst>
                    <a:ext uri="{FF2B5EF4-FFF2-40B4-BE49-F238E27FC236}">
                      <a16:creationId xmlns:a16="http://schemas.microsoft.com/office/drawing/2014/main" id="{F4C2B7D0-9061-45E5-AADD-EB0442A09B0F}"/>
                    </a:ext>
                  </a:extLst>
                </p:cNvPr>
                <p:cNvSpPr txBox="1"/>
                <p:nvPr/>
              </p:nvSpPr>
              <p:spPr>
                <a:xfrm>
                  <a:off x="7793268" y="1821856"/>
                  <a:ext cx="1086342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000" dirty="0" err="1"/>
                    <a:t>appendix</a:t>
                  </a:r>
                  <a:r>
                    <a:rPr lang="cs-CZ" sz="1000" dirty="0"/>
                    <a:t> </a:t>
                  </a:r>
                  <a:r>
                    <a:rPr lang="cs-CZ" sz="1000" dirty="0" err="1"/>
                    <a:t>testis</a:t>
                  </a:r>
                  <a:endParaRPr lang="en-US" sz="1000" dirty="0"/>
                </a:p>
              </p:txBody>
            </p:sp>
            <p:sp>
              <p:nvSpPr>
                <p:cNvPr id="26" name="TextovéPole 25">
                  <a:extLst>
                    <a:ext uri="{FF2B5EF4-FFF2-40B4-BE49-F238E27FC236}">
                      <a16:creationId xmlns:a16="http://schemas.microsoft.com/office/drawing/2014/main" id="{F4C2B7D0-9061-45E5-AADD-EB0442A09B0F}"/>
                    </a:ext>
                  </a:extLst>
                </p:cNvPr>
                <p:cNvSpPr txBox="1"/>
                <p:nvPr/>
              </p:nvSpPr>
              <p:spPr>
                <a:xfrm>
                  <a:off x="6532343" y="1868044"/>
                  <a:ext cx="1222862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000" dirty="0" err="1"/>
                    <a:t>Degenerating</a:t>
                  </a:r>
                  <a:r>
                    <a:rPr lang="cs-CZ" sz="1000" dirty="0"/>
                    <a:t> </a:t>
                  </a:r>
                  <a:r>
                    <a:rPr lang="cs-CZ" sz="1000" dirty="0" err="1"/>
                    <a:t>paramesonephric</a:t>
                  </a:r>
                  <a:r>
                    <a:rPr lang="cs-CZ" sz="1000" dirty="0"/>
                    <a:t> </a:t>
                  </a:r>
                  <a:r>
                    <a:rPr lang="cs-CZ" sz="1000" dirty="0" err="1"/>
                    <a:t>ducts</a:t>
                  </a:r>
                  <a:endParaRPr lang="en-US" sz="1000" dirty="0"/>
                </a:p>
              </p:txBody>
            </p:sp>
          </p:grpSp>
          <p:sp>
            <p:nvSpPr>
              <p:cNvPr id="50" name="TextovéPole 49">
                <a:extLst>
                  <a:ext uri="{FF2B5EF4-FFF2-40B4-BE49-F238E27FC236}">
                    <a16:creationId xmlns:a16="http://schemas.microsoft.com/office/drawing/2014/main" id="{F4C2B7D0-9061-45E5-AADD-EB0442A09B0F}"/>
                  </a:ext>
                </a:extLst>
              </p:cNvPr>
              <p:cNvSpPr txBox="1"/>
              <p:nvPr/>
            </p:nvSpPr>
            <p:spPr>
              <a:xfrm>
                <a:off x="9167740" y="3391577"/>
                <a:ext cx="518602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/>
                  <a:t>lobe</a:t>
                </a:r>
                <a:endParaRPr lang="en-US" sz="1000" dirty="0"/>
              </a:p>
            </p:txBody>
          </p:sp>
        </p:grp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8507901" y="4236256"/>
              <a:ext cx="11694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tunica albuginea</a:t>
              </a:r>
              <a:endParaRPr lang="en-US" sz="1000" dirty="0"/>
            </a:p>
          </p:txBody>
        </p:sp>
      </p:grpSp>
      <p:grpSp>
        <p:nvGrpSpPr>
          <p:cNvPr id="73" name="Skupina 72"/>
          <p:cNvGrpSpPr/>
          <p:nvPr/>
        </p:nvGrpSpPr>
        <p:grpSpPr>
          <a:xfrm>
            <a:off x="8568463" y="4093856"/>
            <a:ext cx="946002" cy="362464"/>
            <a:chOff x="8568463" y="4093856"/>
            <a:chExt cx="946002" cy="362464"/>
          </a:xfrm>
        </p:grpSpPr>
        <p:sp>
          <p:nvSpPr>
            <p:cNvPr id="38" name="Obdélník 37"/>
            <p:cNvSpPr/>
            <p:nvPr/>
          </p:nvSpPr>
          <p:spPr>
            <a:xfrm>
              <a:off x="8568463" y="4266072"/>
              <a:ext cx="946002" cy="190248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4" name="Přímá spojnice 43"/>
            <p:cNvCxnSpPr>
              <a:stCxn id="38" idx="0"/>
            </p:cNvCxnSpPr>
            <p:nvPr/>
          </p:nvCxnSpPr>
          <p:spPr>
            <a:xfrm flipH="1" flipV="1">
              <a:off x="8919045" y="4093856"/>
              <a:ext cx="122419" cy="17221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Skupina 48"/>
          <p:cNvGrpSpPr/>
          <p:nvPr/>
        </p:nvGrpSpPr>
        <p:grpSpPr>
          <a:xfrm>
            <a:off x="8820150" y="2832237"/>
            <a:ext cx="709503" cy="234813"/>
            <a:chOff x="8820150" y="2832237"/>
            <a:chExt cx="709503" cy="234813"/>
          </a:xfrm>
        </p:grpSpPr>
        <p:sp>
          <p:nvSpPr>
            <p:cNvPr id="47" name="Obdélník 46"/>
            <p:cNvSpPr/>
            <p:nvPr/>
          </p:nvSpPr>
          <p:spPr>
            <a:xfrm>
              <a:off x="9063446" y="2832237"/>
              <a:ext cx="466207" cy="192884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Volný tvar 47"/>
            <p:cNvSpPr/>
            <p:nvPr/>
          </p:nvSpPr>
          <p:spPr>
            <a:xfrm>
              <a:off x="8820150" y="2933700"/>
              <a:ext cx="257175" cy="133350"/>
            </a:xfrm>
            <a:custGeom>
              <a:avLst/>
              <a:gdLst>
                <a:gd name="connsiteX0" fmla="*/ 0 w 257175"/>
                <a:gd name="connsiteY0" fmla="*/ 133350 h 133350"/>
                <a:gd name="connsiteX1" fmla="*/ 257175 w 257175"/>
                <a:gd name="connsiteY1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175" h="133350">
                  <a:moveTo>
                    <a:pt x="0" y="133350"/>
                  </a:moveTo>
                  <a:lnTo>
                    <a:pt x="257175" y="0"/>
                  </a:ln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8696325" y="2456524"/>
            <a:ext cx="3317464" cy="2633156"/>
            <a:chOff x="8696325" y="2456524"/>
            <a:chExt cx="3317464" cy="2633156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225" y="2712965"/>
              <a:ext cx="2386369" cy="1845242"/>
            </a:xfrm>
            <a:prstGeom prst="rect">
              <a:avLst/>
            </a:prstGeom>
          </p:spPr>
        </p:pic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10160242" y="2475276"/>
              <a:ext cx="72060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Sertoli</a:t>
              </a:r>
              <a:r>
                <a:rPr lang="cs-CZ" sz="1000" dirty="0"/>
                <a:t> </a:t>
              </a:r>
              <a:r>
                <a:rPr lang="cs-CZ" sz="1000" dirty="0" err="1"/>
                <a:t>cells</a:t>
              </a:r>
              <a:endParaRPr lang="en-US" sz="1000" dirty="0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10804654" y="2456524"/>
              <a:ext cx="120913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pre-spermatogonial</a:t>
              </a:r>
              <a:r>
                <a:rPr lang="cs-CZ" sz="1000" dirty="0"/>
                <a:t> </a:t>
              </a:r>
              <a:r>
                <a:rPr lang="cs-CZ" sz="1000" dirty="0" err="1"/>
                <a:t>cells</a:t>
              </a:r>
              <a:endParaRPr lang="en-US" sz="1000" dirty="0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10241488" y="4689570"/>
              <a:ext cx="120913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intersticial</a:t>
              </a:r>
              <a:r>
                <a:rPr lang="cs-CZ" sz="1000" dirty="0"/>
                <a:t> (</a:t>
              </a:r>
              <a:r>
                <a:rPr lang="cs-CZ" sz="1000" dirty="0" err="1"/>
                <a:t>Leydig</a:t>
              </a:r>
              <a:r>
                <a:rPr lang="cs-CZ" sz="1000" dirty="0"/>
                <a:t>) </a:t>
              </a:r>
              <a:r>
                <a:rPr lang="cs-CZ" sz="1000" dirty="0" err="1"/>
                <a:t>cells</a:t>
              </a:r>
              <a:endParaRPr lang="en-US" sz="1000" dirty="0"/>
            </a:p>
          </p:txBody>
        </p:sp>
        <p:cxnSp>
          <p:nvCxnSpPr>
            <p:cNvPr id="20" name="Přímá spojnice 19"/>
            <p:cNvCxnSpPr/>
            <p:nvPr/>
          </p:nvCxnSpPr>
          <p:spPr>
            <a:xfrm flipV="1">
              <a:off x="8696325" y="3056381"/>
              <a:ext cx="1362075" cy="3726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>
            <a:xfrm>
              <a:off x="8696325" y="3791963"/>
              <a:ext cx="1073792" cy="6168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Skupina 68"/>
          <p:cNvGrpSpPr/>
          <p:nvPr/>
        </p:nvGrpSpPr>
        <p:grpSpPr>
          <a:xfrm>
            <a:off x="9821036" y="3880731"/>
            <a:ext cx="1704975" cy="533400"/>
            <a:chOff x="9810750" y="3867150"/>
            <a:chExt cx="1704975" cy="533400"/>
          </a:xfrm>
        </p:grpSpPr>
        <p:sp>
          <p:nvSpPr>
            <p:cNvPr id="67" name="Volný tvar 66"/>
            <p:cNvSpPr/>
            <p:nvPr/>
          </p:nvSpPr>
          <p:spPr>
            <a:xfrm>
              <a:off x="11068050" y="3867150"/>
              <a:ext cx="447675" cy="504825"/>
            </a:xfrm>
            <a:custGeom>
              <a:avLst/>
              <a:gdLst>
                <a:gd name="connsiteX0" fmla="*/ 28575 w 447675"/>
                <a:gd name="connsiteY0" fmla="*/ 85725 h 504825"/>
                <a:gd name="connsiteX1" fmla="*/ 0 w 447675"/>
                <a:gd name="connsiteY1" fmla="*/ 180975 h 504825"/>
                <a:gd name="connsiteX2" fmla="*/ 19050 w 447675"/>
                <a:gd name="connsiteY2" fmla="*/ 295275 h 504825"/>
                <a:gd name="connsiteX3" fmla="*/ 47625 w 447675"/>
                <a:gd name="connsiteY3" fmla="*/ 409575 h 504825"/>
                <a:gd name="connsiteX4" fmla="*/ 104775 w 447675"/>
                <a:gd name="connsiteY4" fmla="*/ 447675 h 504825"/>
                <a:gd name="connsiteX5" fmla="*/ 200025 w 447675"/>
                <a:gd name="connsiteY5" fmla="*/ 495300 h 504825"/>
                <a:gd name="connsiteX6" fmla="*/ 295275 w 447675"/>
                <a:gd name="connsiteY6" fmla="*/ 504825 h 504825"/>
                <a:gd name="connsiteX7" fmla="*/ 400050 w 447675"/>
                <a:gd name="connsiteY7" fmla="*/ 428625 h 504825"/>
                <a:gd name="connsiteX8" fmla="*/ 447675 w 447675"/>
                <a:gd name="connsiteY8" fmla="*/ 295275 h 504825"/>
                <a:gd name="connsiteX9" fmla="*/ 400050 w 447675"/>
                <a:gd name="connsiteY9" fmla="*/ 161925 h 504825"/>
                <a:gd name="connsiteX10" fmla="*/ 333375 w 447675"/>
                <a:gd name="connsiteY10" fmla="*/ 85725 h 504825"/>
                <a:gd name="connsiteX11" fmla="*/ 276225 w 447675"/>
                <a:gd name="connsiteY11" fmla="*/ 38100 h 504825"/>
                <a:gd name="connsiteX12" fmla="*/ 209550 w 447675"/>
                <a:gd name="connsiteY12" fmla="*/ 0 h 504825"/>
                <a:gd name="connsiteX13" fmla="*/ 152400 w 447675"/>
                <a:gd name="connsiteY13" fmla="*/ 9525 h 504825"/>
                <a:gd name="connsiteX14" fmla="*/ 123825 w 447675"/>
                <a:gd name="connsiteY14" fmla="*/ 28575 h 504825"/>
                <a:gd name="connsiteX15" fmla="*/ 28575 w 447675"/>
                <a:gd name="connsiteY15" fmla="*/ 85725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7675" h="504825">
                  <a:moveTo>
                    <a:pt x="28575" y="85725"/>
                  </a:moveTo>
                  <a:lnTo>
                    <a:pt x="0" y="180975"/>
                  </a:lnTo>
                  <a:lnTo>
                    <a:pt x="19050" y="295275"/>
                  </a:lnTo>
                  <a:lnTo>
                    <a:pt x="47625" y="409575"/>
                  </a:lnTo>
                  <a:lnTo>
                    <a:pt x="104775" y="447675"/>
                  </a:lnTo>
                  <a:lnTo>
                    <a:pt x="200025" y="495300"/>
                  </a:lnTo>
                  <a:lnTo>
                    <a:pt x="295275" y="504825"/>
                  </a:lnTo>
                  <a:lnTo>
                    <a:pt x="400050" y="428625"/>
                  </a:lnTo>
                  <a:lnTo>
                    <a:pt x="447675" y="295275"/>
                  </a:lnTo>
                  <a:lnTo>
                    <a:pt x="400050" y="161925"/>
                  </a:lnTo>
                  <a:lnTo>
                    <a:pt x="333375" y="85725"/>
                  </a:lnTo>
                  <a:lnTo>
                    <a:pt x="276225" y="38100"/>
                  </a:lnTo>
                  <a:lnTo>
                    <a:pt x="209550" y="0"/>
                  </a:lnTo>
                  <a:lnTo>
                    <a:pt x="152400" y="9525"/>
                  </a:lnTo>
                  <a:lnTo>
                    <a:pt x="123825" y="28575"/>
                  </a:lnTo>
                  <a:lnTo>
                    <a:pt x="28575" y="85725"/>
                  </a:lnTo>
                  <a:close/>
                </a:path>
              </a:pathLst>
            </a:custGeom>
            <a:noFill/>
            <a:ln w="38100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8" name="Volný tvar 67"/>
            <p:cNvSpPr/>
            <p:nvPr/>
          </p:nvSpPr>
          <p:spPr>
            <a:xfrm>
              <a:off x="9810750" y="3886200"/>
              <a:ext cx="523875" cy="514350"/>
            </a:xfrm>
            <a:custGeom>
              <a:avLst/>
              <a:gdLst>
                <a:gd name="connsiteX0" fmla="*/ 28575 w 523875"/>
                <a:gd name="connsiteY0" fmla="*/ 85725 h 514350"/>
                <a:gd name="connsiteX1" fmla="*/ 0 w 523875"/>
                <a:gd name="connsiteY1" fmla="*/ 247650 h 514350"/>
                <a:gd name="connsiteX2" fmla="*/ 28575 w 523875"/>
                <a:gd name="connsiteY2" fmla="*/ 381000 h 514350"/>
                <a:gd name="connsiteX3" fmla="*/ 114300 w 523875"/>
                <a:gd name="connsiteY3" fmla="*/ 457200 h 514350"/>
                <a:gd name="connsiteX4" fmla="*/ 190500 w 523875"/>
                <a:gd name="connsiteY4" fmla="*/ 504825 h 514350"/>
                <a:gd name="connsiteX5" fmla="*/ 295275 w 523875"/>
                <a:gd name="connsiteY5" fmla="*/ 514350 h 514350"/>
                <a:gd name="connsiteX6" fmla="*/ 390525 w 523875"/>
                <a:gd name="connsiteY6" fmla="*/ 495300 h 514350"/>
                <a:gd name="connsiteX7" fmla="*/ 495300 w 523875"/>
                <a:gd name="connsiteY7" fmla="*/ 428625 h 514350"/>
                <a:gd name="connsiteX8" fmla="*/ 514350 w 523875"/>
                <a:gd name="connsiteY8" fmla="*/ 333375 h 514350"/>
                <a:gd name="connsiteX9" fmla="*/ 523875 w 523875"/>
                <a:gd name="connsiteY9" fmla="*/ 200025 h 514350"/>
                <a:gd name="connsiteX10" fmla="*/ 495300 w 523875"/>
                <a:gd name="connsiteY10" fmla="*/ 104775 h 514350"/>
                <a:gd name="connsiteX11" fmla="*/ 400050 w 523875"/>
                <a:gd name="connsiteY11" fmla="*/ 38100 h 514350"/>
                <a:gd name="connsiteX12" fmla="*/ 333375 w 523875"/>
                <a:gd name="connsiteY12" fmla="*/ 9525 h 514350"/>
                <a:gd name="connsiteX13" fmla="*/ 238125 w 523875"/>
                <a:gd name="connsiteY13" fmla="*/ 0 h 514350"/>
                <a:gd name="connsiteX14" fmla="*/ 142875 w 523875"/>
                <a:gd name="connsiteY14" fmla="*/ 19050 h 514350"/>
                <a:gd name="connsiteX15" fmla="*/ 76200 w 523875"/>
                <a:gd name="connsiteY15" fmla="*/ 66675 h 514350"/>
                <a:gd name="connsiteX16" fmla="*/ 28575 w 523875"/>
                <a:gd name="connsiteY16" fmla="*/ 85725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3875" h="514350">
                  <a:moveTo>
                    <a:pt x="28575" y="85725"/>
                  </a:moveTo>
                  <a:lnTo>
                    <a:pt x="0" y="247650"/>
                  </a:lnTo>
                  <a:lnTo>
                    <a:pt x="28575" y="381000"/>
                  </a:lnTo>
                  <a:lnTo>
                    <a:pt x="114300" y="457200"/>
                  </a:lnTo>
                  <a:lnTo>
                    <a:pt x="190500" y="504825"/>
                  </a:lnTo>
                  <a:lnTo>
                    <a:pt x="295275" y="514350"/>
                  </a:lnTo>
                  <a:lnTo>
                    <a:pt x="390525" y="495300"/>
                  </a:lnTo>
                  <a:lnTo>
                    <a:pt x="495300" y="428625"/>
                  </a:lnTo>
                  <a:lnTo>
                    <a:pt x="514350" y="333375"/>
                  </a:lnTo>
                  <a:lnTo>
                    <a:pt x="523875" y="200025"/>
                  </a:lnTo>
                  <a:lnTo>
                    <a:pt x="495300" y="104775"/>
                  </a:lnTo>
                  <a:lnTo>
                    <a:pt x="400050" y="38100"/>
                  </a:lnTo>
                  <a:lnTo>
                    <a:pt x="333375" y="9525"/>
                  </a:lnTo>
                  <a:lnTo>
                    <a:pt x="238125" y="0"/>
                  </a:lnTo>
                  <a:lnTo>
                    <a:pt x="142875" y="19050"/>
                  </a:lnTo>
                  <a:lnTo>
                    <a:pt x="76200" y="66675"/>
                  </a:lnTo>
                  <a:lnTo>
                    <a:pt x="28575" y="85725"/>
                  </a:lnTo>
                  <a:close/>
                </a:path>
              </a:pathLst>
            </a:custGeom>
            <a:noFill/>
            <a:ln w="38100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6" name="Skupina 65"/>
          <p:cNvGrpSpPr/>
          <p:nvPr/>
        </p:nvGrpSpPr>
        <p:grpSpPr>
          <a:xfrm>
            <a:off x="8915400" y="3343275"/>
            <a:ext cx="854717" cy="314325"/>
            <a:chOff x="8915400" y="3343275"/>
            <a:chExt cx="697765" cy="314325"/>
          </a:xfrm>
        </p:grpSpPr>
        <p:sp>
          <p:nvSpPr>
            <p:cNvPr id="56" name="Obdélník 55"/>
            <p:cNvSpPr/>
            <p:nvPr/>
          </p:nvSpPr>
          <p:spPr>
            <a:xfrm>
              <a:off x="9146958" y="3403767"/>
              <a:ext cx="466207" cy="192884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Volný tvar 58"/>
            <p:cNvSpPr/>
            <p:nvPr/>
          </p:nvSpPr>
          <p:spPr>
            <a:xfrm>
              <a:off x="8915400" y="3343275"/>
              <a:ext cx="171450" cy="314325"/>
            </a:xfrm>
            <a:custGeom>
              <a:avLst/>
              <a:gdLst>
                <a:gd name="connsiteX0" fmla="*/ 0 w 171450"/>
                <a:gd name="connsiteY0" fmla="*/ 19050 h 314325"/>
                <a:gd name="connsiteX1" fmla="*/ 95250 w 171450"/>
                <a:gd name="connsiteY1" fmla="*/ 0 h 314325"/>
                <a:gd name="connsiteX2" fmla="*/ 142875 w 171450"/>
                <a:gd name="connsiteY2" fmla="*/ 142875 h 314325"/>
                <a:gd name="connsiteX3" fmla="*/ 171450 w 171450"/>
                <a:gd name="connsiteY3" fmla="*/ 238125 h 314325"/>
                <a:gd name="connsiteX4" fmla="*/ 152400 w 171450"/>
                <a:gd name="connsiteY4" fmla="*/ 314325 h 314325"/>
                <a:gd name="connsiteX5" fmla="*/ 66675 w 171450"/>
                <a:gd name="connsiteY5" fmla="*/ 304800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314325">
                  <a:moveTo>
                    <a:pt x="0" y="19050"/>
                  </a:moveTo>
                  <a:lnTo>
                    <a:pt x="95250" y="0"/>
                  </a:lnTo>
                  <a:lnTo>
                    <a:pt x="142875" y="142875"/>
                  </a:lnTo>
                  <a:lnTo>
                    <a:pt x="171450" y="238125"/>
                  </a:lnTo>
                  <a:lnTo>
                    <a:pt x="152400" y="314325"/>
                  </a:lnTo>
                  <a:lnTo>
                    <a:pt x="66675" y="304800"/>
                  </a:ln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65" name="Přímá spojnice 64"/>
            <p:cNvCxnSpPr>
              <a:stCxn id="56" idx="1"/>
              <a:endCxn id="59" idx="2"/>
            </p:cNvCxnSpPr>
            <p:nvPr/>
          </p:nvCxnSpPr>
          <p:spPr>
            <a:xfrm flipH="1" flipV="1">
              <a:off x="9058275" y="3486150"/>
              <a:ext cx="88683" cy="14059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Skupina 45"/>
          <p:cNvGrpSpPr/>
          <p:nvPr/>
        </p:nvGrpSpPr>
        <p:grpSpPr>
          <a:xfrm>
            <a:off x="8258175" y="2582728"/>
            <a:ext cx="1419225" cy="808172"/>
            <a:chOff x="8258175" y="2582728"/>
            <a:chExt cx="1419225" cy="808172"/>
          </a:xfrm>
        </p:grpSpPr>
        <p:sp>
          <p:nvSpPr>
            <p:cNvPr id="35" name="Obdélník 34"/>
            <p:cNvSpPr/>
            <p:nvPr/>
          </p:nvSpPr>
          <p:spPr>
            <a:xfrm>
              <a:off x="8995521" y="2582728"/>
              <a:ext cx="681879" cy="18713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Volný tvar 38"/>
            <p:cNvSpPr/>
            <p:nvPr/>
          </p:nvSpPr>
          <p:spPr>
            <a:xfrm>
              <a:off x="8258175" y="3124200"/>
              <a:ext cx="371475" cy="266700"/>
            </a:xfrm>
            <a:custGeom>
              <a:avLst/>
              <a:gdLst>
                <a:gd name="connsiteX0" fmla="*/ 57150 w 371475"/>
                <a:gd name="connsiteY0" fmla="*/ 266700 h 266700"/>
                <a:gd name="connsiteX1" fmla="*/ 0 w 371475"/>
                <a:gd name="connsiteY1" fmla="*/ 228600 h 266700"/>
                <a:gd name="connsiteX2" fmla="*/ 314325 w 371475"/>
                <a:gd name="connsiteY2" fmla="*/ 0 h 266700"/>
                <a:gd name="connsiteX3" fmla="*/ 371475 w 371475"/>
                <a:gd name="connsiteY3" fmla="*/ 6667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475" h="266700">
                  <a:moveTo>
                    <a:pt x="57150" y="266700"/>
                  </a:moveTo>
                  <a:lnTo>
                    <a:pt x="0" y="228600"/>
                  </a:lnTo>
                  <a:lnTo>
                    <a:pt x="314325" y="0"/>
                  </a:lnTo>
                  <a:lnTo>
                    <a:pt x="371475" y="66675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Volný tvar 41"/>
            <p:cNvSpPr/>
            <p:nvPr/>
          </p:nvSpPr>
          <p:spPr>
            <a:xfrm>
              <a:off x="8429625" y="2695575"/>
              <a:ext cx="542925" cy="514350"/>
            </a:xfrm>
            <a:custGeom>
              <a:avLst/>
              <a:gdLst>
                <a:gd name="connsiteX0" fmla="*/ 0 w 542925"/>
                <a:gd name="connsiteY0" fmla="*/ 514350 h 514350"/>
                <a:gd name="connsiteX1" fmla="*/ 542925 w 542925"/>
                <a:gd name="connsiteY1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2925" h="514350">
                  <a:moveTo>
                    <a:pt x="0" y="514350"/>
                  </a:moveTo>
                  <a:lnTo>
                    <a:pt x="542925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96815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male </a:t>
            </a:r>
            <a:r>
              <a:rPr lang="cs-CZ" dirty="0" err="1" smtClean="0"/>
              <a:t>ducts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43</a:t>
            </a:fld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89F1767-BE0B-431F-99D1-079AC35FA5ED}"/>
              </a:ext>
            </a:extLst>
          </p:cNvPr>
          <p:cNvGrpSpPr/>
          <p:nvPr/>
        </p:nvGrpSpPr>
        <p:grpSpPr>
          <a:xfrm>
            <a:off x="6670309" y="2442247"/>
            <a:ext cx="1740696" cy="2224586"/>
            <a:chOff x="6670309" y="2442247"/>
            <a:chExt cx="1740696" cy="2224586"/>
          </a:xfrm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6B73DBC7-38CA-4790-9D1B-D5D6DC723C54}"/>
                </a:ext>
              </a:extLst>
            </p:cNvPr>
            <p:cNvGrpSpPr/>
            <p:nvPr/>
          </p:nvGrpSpPr>
          <p:grpSpPr>
            <a:xfrm>
              <a:off x="6670309" y="2442247"/>
              <a:ext cx="1730741" cy="2224586"/>
              <a:chOff x="6286500" y="1997597"/>
              <a:chExt cx="1730741" cy="2224586"/>
            </a:xfrm>
          </p:grpSpPr>
          <p:pic>
            <p:nvPicPr>
              <p:cNvPr id="12" name="Obrázek 11">
                <a:extLst>
                  <a:ext uri="{FF2B5EF4-FFF2-40B4-BE49-F238E27FC236}">
                    <a16:creationId xmlns:a16="http://schemas.microsoft.com/office/drawing/2014/main" id="{DCA186C7-06CF-4B5C-ACAF-8017D5BAB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974" b="42762"/>
              <a:stretch/>
            </p:blipFill>
            <p:spPr>
              <a:xfrm>
                <a:off x="6286500" y="1997597"/>
                <a:ext cx="895350" cy="2224586"/>
              </a:xfrm>
              <a:prstGeom prst="rect">
                <a:avLst/>
              </a:prstGeom>
            </p:spPr>
          </p:pic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63A450F9-8ED2-418B-B325-14369E2CF66D}"/>
                  </a:ext>
                </a:extLst>
              </p:cNvPr>
              <p:cNvSpPr txBox="1"/>
              <p:nvPr/>
            </p:nvSpPr>
            <p:spPr>
              <a:xfrm>
                <a:off x="7220131" y="2122502"/>
                <a:ext cx="79711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 err="1" smtClean="0"/>
                  <a:t>pronephros</a:t>
                </a:r>
                <a:endParaRPr lang="en-US" sz="1000" dirty="0"/>
              </a:p>
            </p:txBody>
          </p:sp>
        </p:grp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2C91AC3B-4E0E-4CA5-AADD-3F9D6101DF5D}"/>
                </a:ext>
              </a:extLst>
            </p:cNvPr>
            <p:cNvSpPr txBox="1"/>
            <p:nvPr/>
          </p:nvSpPr>
          <p:spPr>
            <a:xfrm>
              <a:off x="7565658" y="3488882"/>
              <a:ext cx="835392" cy="400110"/>
            </a:xfrm>
            <a:prstGeom prst="rect">
              <a:avLst/>
            </a:prstGeom>
            <a:solidFill>
              <a:srgbClr val="6FDBC4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Pronephric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duct</a:t>
              </a:r>
              <a:endParaRPr lang="en-US" sz="1000" dirty="0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57FA6864-9456-4DFF-9AD8-D269AD70E43F}"/>
                </a:ext>
              </a:extLst>
            </p:cNvPr>
            <p:cNvSpPr txBox="1"/>
            <p:nvPr/>
          </p:nvSpPr>
          <p:spPr>
            <a:xfrm>
              <a:off x="7515660" y="4201208"/>
              <a:ext cx="895345" cy="400110"/>
            </a:xfrm>
            <a:prstGeom prst="rect">
              <a:avLst/>
            </a:prstGeom>
            <a:solidFill>
              <a:srgbClr val="49D297"/>
            </a:solidFill>
            <a:ln w="28575">
              <a:solidFill>
                <a:srgbClr val="FF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Nephrogenic</a:t>
              </a:r>
              <a:r>
                <a:rPr lang="cs-CZ" sz="1000" dirty="0" smtClean="0"/>
                <a:t> mesenchyme</a:t>
              </a:r>
              <a:endParaRPr lang="en-US" sz="1000" dirty="0"/>
            </a:p>
          </p:txBody>
        </p:sp>
        <p:sp>
          <p:nvSpPr>
            <p:cNvPr id="11" name="Volný tvar 22">
              <a:extLst>
                <a:ext uri="{FF2B5EF4-FFF2-40B4-BE49-F238E27FC236}">
                  <a16:creationId xmlns:a16="http://schemas.microsoft.com/office/drawing/2014/main" id="{FA034C45-34F3-4393-AFF8-3E161403899D}"/>
                </a:ext>
              </a:extLst>
            </p:cNvPr>
            <p:cNvSpPr/>
            <p:nvPr/>
          </p:nvSpPr>
          <p:spPr>
            <a:xfrm>
              <a:off x="7019925" y="3200400"/>
              <a:ext cx="352425" cy="1343025"/>
            </a:xfrm>
            <a:custGeom>
              <a:avLst/>
              <a:gdLst>
                <a:gd name="connsiteX0" fmla="*/ 0 w 352425"/>
                <a:gd name="connsiteY0" fmla="*/ 114300 h 1343025"/>
                <a:gd name="connsiteX1" fmla="*/ 9525 w 352425"/>
                <a:gd name="connsiteY1" fmla="*/ 219075 h 1343025"/>
                <a:gd name="connsiteX2" fmla="*/ 9525 w 352425"/>
                <a:gd name="connsiteY2" fmla="*/ 333375 h 1343025"/>
                <a:gd name="connsiteX3" fmla="*/ 19050 w 352425"/>
                <a:gd name="connsiteY3" fmla="*/ 419100 h 1343025"/>
                <a:gd name="connsiteX4" fmla="*/ 19050 w 352425"/>
                <a:gd name="connsiteY4" fmla="*/ 561975 h 1343025"/>
                <a:gd name="connsiteX5" fmla="*/ 19050 w 352425"/>
                <a:gd name="connsiteY5" fmla="*/ 676275 h 1343025"/>
                <a:gd name="connsiteX6" fmla="*/ 19050 w 352425"/>
                <a:gd name="connsiteY6" fmla="*/ 781050 h 1343025"/>
                <a:gd name="connsiteX7" fmla="*/ 19050 w 352425"/>
                <a:gd name="connsiteY7" fmla="*/ 962025 h 1343025"/>
                <a:gd name="connsiteX8" fmla="*/ 38100 w 352425"/>
                <a:gd name="connsiteY8" fmla="*/ 1066800 h 1343025"/>
                <a:gd name="connsiteX9" fmla="*/ 76200 w 352425"/>
                <a:gd name="connsiteY9" fmla="*/ 1162050 h 1343025"/>
                <a:gd name="connsiteX10" fmla="*/ 104775 w 352425"/>
                <a:gd name="connsiteY10" fmla="*/ 1247775 h 1343025"/>
                <a:gd name="connsiteX11" fmla="*/ 161925 w 352425"/>
                <a:gd name="connsiteY11" fmla="*/ 1323975 h 1343025"/>
                <a:gd name="connsiteX12" fmla="*/ 161925 w 352425"/>
                <a:gd name="connsiteY12" fmla="*/ 1323975 h 1343025"/>
                <a:gd name="connsiteX13" fmla="*/ 257175 w 352425"/>
                <a:gd name="connsiteY13" fmla="*/ 1343025 h 1343025"/>
                <a:gd name="connsiteX14" fmla="*/ 295275 w 352425"/>
                <a:gd name="connsiteY14" fmla="*/ 1323975 h 1343025"/>
                <a:gd name="connsiteX15" fmla="*/ 295275 w 352425"/>
                <a:gd name="connsiteY15" fmla="*/ 1323975 h 1343025"/>
                <a:gd name="connsiteX16" fmla="*/ 342900 w 352425"/>
                <a:gd name="connsiteY16" fmla="*/ 1238250 h 1343025"/>
                <a:gd name="connsiteX17" fmla="*/ 333375 w 352425"/>
                <a:gd name="connsiteY17" fmla="*/ 1152525 h 1343025"/>
                <a:gd name="connsiteX18" fmla="*/ 295275 w 352425"/>
                <a:gd name="connsiteY18" fmla="*/ 1028700 h 1343025"/>
                <a:gd name="connsiteX19" fmla="*/ 295275 w 352425"/>
                <a:gd name="connsiteY19" fmla="*/ 914400 h 1343025"/>
                <a:gd name="connsiteX20" fmla="*/ 295275 w 352425"/>
                <a:gd name="connsiteY20" fmla="*/ 800100 h 1343025"/>
                <a:gd name="connsiteX21" fmla="*/ 314325 w 352425"/>
                <a:gd name="connsiteY21" fmla="*/ 733425 h 1343025"/>
                <a:gd name="connsiteX22" fmla="*/ 352425 w 352425"/>
                <a:gd name="connsiteY22" fmla="*/ 657225 h 1343025"/>
                <a:gd name="connsiteX23" fmla="*/ 352425 w 352425"/>
                <a:gd name="connsiteY23" fmla="*/ 590550 h 1343025"/>
                <a:gd name="connsiteX24" fmla="*/ 314325 w 352425"/>
                <a:gd name="connsiteY24" fmla="*/ 533400 h 1343025"/>
                <a:gd name="connsiteX25" fmla="*/ 285750 w 352425"/>
                <a:gd name="connsiteY25" fmla="*/ 466725 h 1343025"/>
                <a:gd name="connsiteX26" fmla="*/ 285750 w 352425"/>
                <a:gd name="connsiteY26" fmla="*/ 466725 h 1343025"/>
                <a:gd name="connsiteX27" fmla="*/ 304800 w 352425"/>
                <a:gd name="connsiteY27" fmla="*/ 333375 h 1343025"/>
                <a:gd name="connsiteX28" fmla="*/ 314325 w 352425"/>
                <a:gd name="connsiteY28" fmla="*/ 238125 h 1343025"/>
                <a:gd name="connsiteX29" fmla="*/ 323850 w 352425"/>
                <a:gd name="connsiteY29" fmla="*/ 142875 h 1343025"/>
                <a:gd name="connsiteX30" fmla="*/ 295275 w 352425"/>
                <a:gd name="connsiteY30" fmla="*/ 57150 h 1343025"/>
                <a:gd name="connsiteX31" fmla="*/ 228600 w 352425"/>
                <a:gd name="connsiteY31" fmla="*/ 9525 h 1343025"/>
                <a:gd name="connsiteX32" fmla="*/ 123825 w 352425"/>
                <a:gd name="connsiteY32" fmla="*/ 0 h 1343025"/>
                <a:gd name="connsiteX33" fmla="*/ 123825 w 352425"/>
                <a:gd name="connsiteY33" fmla="*/ 0 h 1343025"/>
                <a:gd name="connsiteX34" fmla="*/ 0 w 352425"/>
                <a:gd name="connsiteY34" fmla="*/ 47625 h 1343025"/>
                <a:gd name="connsiteX35" fmla="*/ 0 w 352425"/>
                <a:gd name="connsiteY35" fmla="*/ 114300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2425" h="1343025">
                  <a:moveTo>
                    <a:pt x="0" y="114300"/>
                  </a:moveTo>
                  <a:lnTo>
                    <a:pt x="9525" y="219075"/>
                  </a:lnTo>
                  <a:lnTo>
                    <a:pt x="9525" y="333375"/>
                  </a:lnTo>
                  <a:lnTo>
                    <a:pt x="19050" y="419100"/>
                  </a:lnTo>
                  <a:lnTo>
                    <a:pt x="19050" y="561975"/>
                  </a:lnTo>
                  <a:lnTo>
                    <a:pt x="19050" y="676275"/>
                  </a:lnTo>
                  <a:lnTo>
                    <a:pt x="19050" y="781050"/>
                  </a:lnTo>
                  <a:lnTo>
                    <a:pt x="19050" y="962025"/>
                  </a:lnTo>
                  <a:lnTo>
                    <a:pt x="38100" y="1066800"/>
                  </a:lnTo>
                  <a:lnTo>
                    <a:pt x="76200" y="1162050"/>
                  </a:lnTo>
                  <a:lnTo>
                    <a:pt x="104775" y="1247775"/>
                  </a:lnTo>
                  <a:lnTo>
                    <a:pt x="161925" y="1323975"/>
                  </a:lnTo>
                  <a:lnTo>
                    <a:pt x="161925" y="1323975"/>
                  </a:lnTo>
                  <a:lnTo>
                    <a:pt x="257175" y="1343025"/>
                  </a:lnTo>
                  <a:lnTo>
                    <a:pt x="295275" y="1323975"/>
                  </a:lnTo>
                  <a:lnTo>
                    <a:pt x="295275" y="1323975"/>
                  </a:lnTo>
                  <a:lnTo>
                    <a:pt x="342900" y="1238250"/>
                  </a:lnTo>
                  <a:lnTo>
                    <a:pt x="333375" y="1152525"/>
                  </a:lnTo>
                  <a:lnTo>
                    <a:pt x="295275" y="1028700"/>
                  </a:lnTo>
                  <a:lnTo>
                    <a:pt x="295275" y="914400"/>
                  </a:lnTo>
                  <a:lnTo>
                    <a:pt x="295275" y="800100"/>
                  </a:lnTo>
                  <a:lnTo>
                    <a:pt x="314325" y="733425"/>
                  </a:lnTo>
                  <a:lnTo>
                    <a:pt x="352425" y="657225"/>
                  </a:lnTo>
                  <a:lnTo>
                    <a:pt x="352425" y="590550"/>
                  </a:lnTo>
                  <a:lnTo>
                    <a:pt x="314325" y="533400"/>
                  </a:lnTo>
                  <a:lnTo>
                    <a:pt x="285750" y="466725"/>
                  </a:lnTo>
                  <a:lnTo>
                    <a:pt x="285750" y="466725"/>
                  </a:lnTo>
                  <a:lnTo>
                    <a:pt x="304800" y="333375"/>
                  </a:lnTo>
                  <a:lnTo>
                    <a:pt x="314325" y="238125"/>
                  </a:lnTo>
                  <a:lnTo>
                    <a:pt x="323850" y="142875"/>
                  </a:lnTo>
                  <a:lnTo>
                    <a:pt x="295275" y="57150"/>
                  </a:lnTo>
                  <a:lnTo>
                    <a:pt x="228600" y="9525"/>
                  </a:lnTo>
                  <a:lnTo>
                    <a:pt x="123825" y="0"/>
                  </a:lnTo>
                  <a:lnTo>
                    <a:pt x="123825" y="0"/>
                  </a:lnTo>
                  <a:lnTo>
                    <a:pt x="0" y="47625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C07CF629-89C9-401D-9F13-B22CD01679F9}"/>
              </a:ext>
            </a:extLst>
          </p:cNvPr>
          <p:cNvGrpSpPr/>
          <p:nvPr/>
        </p:nvGrpSpPr>
        <p:grpSpPr>
          <a:xfrm>
            <a:off x="6601717" y="3635031"/>
            <a:ext cx="658812" cy="1711240"/>
            <a:chOff x="6601717" y="3635031"/>
            <a:chExt cx="658812" cy="1711240"/>
          </a:xfrm>
        </p:grpSpPr>
        <p:sp>
          <p:nvSpPr>
            <p:cNvPr id="15" name="Zaoblený obdélník 27">
              <a:extLst>
                <a:ext uri="{FF2B5EF4-FFF2-40B4-BE49-F238E27FC236}">
                  <a16:creationId xmlns:a16="http://schemas.microsoft.com/office/drawing/2014/main" id="{6CEBBF0B-A7C9-4FF2-8014-9521B459751F}"/>
                </a:ext>
              </a:extLst>
            </p:cNvPr>
            <p:cNvSpPr/>
            <p:nvPr/>
          </p:nvSpPr>
          <p:spPr>
            <a:xfrm>
              <a:off x="6801936" y="3635031"/>
              <a:ext cx="269133" cy="869263"/>
            </a:xfrm>
            <a:prstGeom prst="roundRect">
              <a:avLst/>
            </a:prstGeom>
            <a:solidFill>
              <a:srgbClr val="0070C0">
                <a:alpha val="68000"/>
              </a:srgbClr>
            </a:solidFill>
            <a:ln w="28575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936A54CF-B1FE-4527-83B9-30B403A4D32E}"/>
                </a:ext>
              </a:extLst>
            </p:cNvPr>
            <p:cNvSpPr txBox="1"/>
            <p:nvPr/>
          </p:nvSpPr>
          <p:spPr>
            <a:xfrm>
              <a:off x="6601717" y="4946161"/>
              <a:ext cx="658812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Wolffian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duct</a:t>
              </a:r>
              <a:endParaRPr lang="en-US" sz="1000" dirty="0"/>
            </a:p>
          </p:txBody>
        </p:sp>
        <p:cxnSp>
          <p:nvCxnSpPr>
            <p:cNvPr id="17" name="Přímá spojnice se šipkou 16">
              <a:extLst>
                <a:ext uri="{FF2B5EF4-FFF2-40B4-BE49-F238E27FC236}">
                  <a16:creationId xmlns:a16="http://schemas.microsoft.com/office/drawing/2014/main" id="{426D6D41-25C5-4B3D-A522-E9002EC6F7F1}"/>
                </a:ext>
              </a:extLst>
            </p:cNvPr>
            <p:cNvCxnSpPr>
              <a:stCxn id="15" idx="2"/>
              <a:endCxn id="16" idx="0"/>
            </p:cNvCxnSpPr>
            <p:nvPr/>
          </p:nvCxnSpPr>
          <p:spPr>
            <a:xfrm flipH="1">
              <a:off x="6931123" y="4504294"/>
              <a:ext cx="5380" cy="44186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7272364C-DC4E-4C7E-B19C-8530189168F2}"/>
              </a:ext>
            </a:extLst>
          </p:cNvPr>
          <p:cNvGrpSpPr/>
          <p:nvPr/>
        </p:nvGrpSpPr>
        <p:grpSpPr>
          <a:xfrm>
            <a:off x="6670309" y="1956281"/>
            <a:ext cx="987791" cy="1355229"/>
            <a:chOff x="6670309" y="1956281"/>
            <a:chExt cx="987791" cy="1355229"/>
          </a:xfrm>
        </p:grpSpPr>
        <p:sp>
          <p:nvSpPr>
            <p:cNvPr id="19" name="Zaoblený obdélník 26">
              <a:extLst>
                <a:ext uri="{FF2B5EF4-FFF2-40B4-BE49-F238E27FC236}">
                  <a16:creationId xmlns:a16="http://schemas.microsoft.com/office/drawing/2014/main" id="{D2E0A0E3-0086-4679-AE89-338028323DBA}"/>
                </a:ext>
              </a:extLst>
            </p:cNvPr>
            <p:cNvSpPr/>
            <p:nvPr/>
          </p:nvSpPr>
          <p:spPr>
            <a:xfrm>
              <a:off x="6670309" y="2442247"/>
              <a:ext cx="987791" cy="869263"/>
            </a:xfrm>
            <a:prstGeom prst="roundRect">
              <a:avLst/>
            </a:prstGeom>
            <a:solidFill>
              <a:schemeClr val="accent1">
                <a:alpha val="68000"/>
              </a:schemeClr>
            </a:solidFill>
            <a:ln w="28575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84C1072A-10B8-4C52-B9E2-91509F2360BD}"/>
                </a:ext>
              </a:extLst>
            </p:cNvPr>
            <p:cNvSpPr txBox="1"/>
            <p:nvPr/>
          </p:nvSpPr>
          <p:spPr>
            <a:xfrm>
              <a:off x="6731446" y="1956281"/>
              <a:ext cx="926654" cy="2462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7030A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degeneration</a:t>
              </a:r>
              <a:endParaRPr lang="en-US" sz="1000" dirty="0"/>
            </a:p>
          </p:txBody>
        </p:sp>
        <p:cxnSp>
          <p:nvCxnSpPr>
            <p:cNvPr id="21" name="Přímá spojnice se šipkou 20">
              <a:extLst>
                <a:ext uri="{FF2B5EF4-FFF2-40B4-BE49-F238E27FC236}">
                  <a16:creationId xmlns:a16="http://schemas.microsoft.com/office/drawing/2014/main" id="{BC8DE79D-5BA1-45A7-B7F8-AC207208550E}"/>
                </a:ext>
              </a:extLst>
            </p:cNvPr>
            <p:cNvCxnSpPr>
              <a:endCxn id="20" idx="2"/>
            </p:cNvCxnSpPr>
            <p:nvPr/>
          </p:nvCxnSpPr>
          <p:spPr>
            <a:xfrm flipV="1">
              <a:off x="7122024" y="2202502"/>
              <a:ext cx="72749" cy="239745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AC2CF9C2-C473-4E53-8D4C-8EFD05316DE0}"/>
              </a:ext>
            </a:extLst>
          </p:cNvPr>
          <p:cNvGrpSpPr/>
          <p:nvPr/>
        </p:nvGrpSpPr>
        <p:grpSpPr>
          <a:xfrm>
            <a:off x="5800872" y="2447994"/>
            <a:ext cx="658812" cy="3006707"/>
            <a:chOff x="5800872" y="2447994"/>
            <a:chExt cx="658812" cy="3006707"/>
          </a:xfrm>
        </p:grpSpPr>
        <p:sp>
          <p:nvSpPr>
            <p:cNvPr id="23" name="Obousměrná svislá šipka 15">
              <a:extLst>
                <a:ext uri="{FF2B5EF4-FFF2-40B4-BE49-F238E27FC236}">
                  <a16:creationId xmlns:a16="http://schemas.microsoft.com/office/drawing/2014/main" id="{3883BD96-9BFC-48B3-9D06-99E8EA28EC4E}"/>
                </a:ext>
              </a:extLst>
            </p:cNvPr>
            <p:cNvSpPr/>
            <p:nvPr/>
          </p:nvSpPr>
          <p:spPr>
            <a:xfrm>
              <a:off x="6054090" y="2782976"/>
              <a:ext cx="144780" cy="2315835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8749B1C7-0B5A-4E45-B8FC-E72115AB7776}"/>
                </a:ext>
              </a:extLst>
            </p:cNvPr>
            <p:cNvSpPr txBox="1"/>
            <p:nvPr/>
          </p:nvSpPr>
          <p:spPr>
            <a:xfrm>
              <a:off x="5800872" y="2447994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cranial</a:t>
              </a:r>
              <a:endParaRPr lang="en-US" sz="1000" dirty="0"/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2ACAC1ED-96FB-4EE3-9E50-0B8908B992F1}"/>
                </a:ext>
              </a:extLst>
            </p:cNvPr>
            <p:cNvSpPr txBox="1"/>
            <p:nvPr/>
          </p:nvSpPr>
          <p:spPr>
            <a:xfrm>
              <a:off x="5800872" y="5208480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caudal</a:t>
              </a:r>
              <a:endParaRPr lang="en-US" sz="1000" dirty="0"/>
            </a:p>
          </p:txBody>
        </p:sp>
      </p:grpSp>
      <p:sp>
        <p:nvSpPr>
          <p:cNvPr id="27" name="Zástupný obsah 2">
            <a:extLst>
              <a:ext uri="{FF2B5EF4-FFF2-40B4-BE49-F238E27FC236}">
                <a16:creationId xmlns:a16="http://schemas.microsoft.com/office/drawing/2014/main" id="{AFA13DDE-20D8-4DD7-BD1E-BD6D8FBDA42B}"/>
              </a:ext>
            </a:extLst>
          </p:cNvPr>
          <p:cNvSpPr txBox="1">
            <a:spLocks/>
          </p:cNvSpPr>
          <p:nvPr/>
        </p:nvSpPr>
        <p:spPr>
          <a:xfrm>
            <a:off x="1097276" y="3705836"/>
            <a:ext cx="4485373" cy="99074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>
                <a:solidFill>
                  <a:srgbClr val="0070C0"/>
                </a:solidFill>
              </a:rPr>
              <a:t>caudal</a:t>
            </a:r>
            <a:r>
              <a:rPr lang="cs-CZ" sz="1600" dirty="0" smtClean="0"/>
              <a:t> part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>
                <a:solidFill>
                  <a:srgbClr val="6FDBC4"/>
                </a:solidFill>
              </a:rPr>
              <a:t>pronephric</a:t>
            </a:r>
            <a:r>
              <a:rPr lang="cs-CZ" sz="1600" b="1" dirty="0" smtClean="0">
                <a:solidFill>
                  <a:srgbClr val="6FDBC4"/>
                </a:solidFill>
              </a:rPr>
              <a:t> </a:t>
            </a:r>
            <a:r>
              <a:rPr lang="cs-CZ" sz="1600" b="1" dirty="0" err="1" smtClean="0">
                <a:solidFill>
                  <a:srgbClr val="6FDBC4"/>
                </a:solidFill>
              </a:rPr>
              <a:t>ducts</a:t>
            </a:r>
            <a:r>
              <a:rPr lang="cs-CZ" sz="1600" dirty="0" smtClean="0"/>
              <a:t> </a:t>
            </a:r>
            <a:r>
              <a:rPr lang="cs-CZ" sz="1600" dirty="0" err="1" smtClean="0"/>
              <a:t>preserve</a:t>
            </a:r>
            <a:r>
              <a:rPr lang="cs-CZ" sz="1600" dirty="0" smtClean="0"/>
              <a:t> </a:t>
            </a:r>
            <a:r>
              <a:rPr lang="cs-CZ" sz="1600" dirty="0" err="1" smtClean="0"/>
              <a:t>its</a:t>
            </a:r>
            <a:r>
              <a:rPr lang="cs-CZ" sz="1600" dirty="0" smtClean="0"/>
              <a:t> </a:t>
            </a:r>
            <a:r>
              <a:rPr lang="cs-CZ" sz="1600" dirty="0" err="1" smtClean="0"/>
              <a:t>excretory</a:t>
            </a:r>
            <a:r>
              <a:rPr lang="cs-CZ" sz="1600" dirty="0" smtClean="0"/>
              <a:t> </a:t>
            </a:r>
            <a:r>
              <a:rPr lang="cs-CZ" sz="1600" dirty="0" err="1" smtClean="0"/>
              <a:t>function</a:t>
            </a:r>
            <a:r>
              <a:rPr lang="cs-CZ" sz="1600" dirty="0" smtClean="0"/>
              <a:t> </a:t>
            </a:r>
            <a:r>
              <a:rPr lang="cs-CZ" sz="1600" dirty="0" err="1" smtClean="0"/>
              <a:t>during</a:t>
            </a:r>
            <a:r>
              <a:rPr lang="cs-CZ" sz="1600" dirty="0" smtClean="0"/>
              <a:t> </a:t>
            </a:r>
            <a:r>
              <a:rPr lang="cs-CZ" sz="1600" dirty="0" err="1" smtClean="0"/>
              <a:t>development</a:t>
            </a:r>
            <a:r>
              <a:rPr lang="cs-CZ" sz="1600" dirty="0" smtClean="0"/>
              <a:t>, </a:t>
            </a:r>
            <a:r>
              <a:rPr lang="cs-CZ" sz="1600" dirty="0" err="1" smtClean="0"/>
              <a:t>formation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>
                <a:solidFill>
                  <a:srgbClr val="0070C0"/>
                </a:solidFill>
              </a:rPr>
              <a:t>Wolffian</a:t>
            </a:r>
            <a:r>
              <a:rPr lang="cs-CZ" sz="1600" dirty="0" smtClean="0">
                <a:solidFill>
                  <a:srgbClr val="0070C0"/>
                </a:solidFill>
              </a:rPr>
              <a:t> </a:t>
            </a:r>
            <a:r>
              <a:rPr lang="cs-CZ" sz="1600" dirty="0" smtClean="0"/>
              <a:t>(</a:t>
            </a:r>
            <a:r>
              <a:rPr lang="cs-CZ" sz="1600" dirty="0" err="1" smtClean="0"/>
              <a:t>mesonephric</a:t>
            </a:r>
            <a:r>
              <a:rPr lang="cs-CZ" sz="1600" dirty="0" smtClean="0"/>
              <a:t>) </a:t>
            </a:r>
            <a:r>
              <a:rPr lang="cs-CZ" sz="1600" dirty="0" err="1" smtClean="0"/>
              <a:t>duct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dirty="0" err="1" smtClean="0"/>
              <a:t>caudal</a:t>
            </a:r>
            <a:r>
              <a:rPr lang="cs-CZ" sz="1600" dirty="0" smtClean="0"/>
              <a:t> part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pronephric</a:t>
            </a:r>
            <a:r>
              <a:rPr lang="cs-CZ" sz="1600" dirty="0" smtClean="0"/>
              <a:t> </a:t>
            </a:r>
            <a:r>
              <a:rPr lang="cs-CZ" sz="1600" dirty="0" err="1" smtClean="0"/>
              <a:t>duct</a:t>
            </a:r>
            <a:endParaRPr lang="cs-CZ" sz="1600" dirty="0"/>
          </a:p>
        </p:txBody>
      </p:sp>
      <p:sp>
        <p:nvSpPr>
          <p:cNvPr id="28" name="Zástupný obsah 2">
            <a:extLst>
              <a:ext uri="{FF2B5EF4-FFF2-40B4-BE49-F238E27FC236}">
                <a16:creationId xmlns:a16="http://schemas.microsoft.com/office/drawing/2014/main" id="{4176E509-6D6D-43EE-A9A7-FC66E46BDA9C}"/>
              </a:ext>
            </a:extLst>
          </p:cNvPr>
          <p:cNvSpPr txBox="1">
            <a:spLocks/>
          </p:cNvSpPr>
          <p:nvPr/>
        </p:nvSpPr>
        <p:spPr>
          <a:xfrm>
            <a:off x="1102513" y="1878370"/>
            <a:ext cx="4583853" cy="55668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Pronephros</a:t>
            </a:r>
            <a:r>
              <a:rPr lang="cs-CZ" sz="1600" dirty="0" smtClean="0"/>
              <a:t> </a:t>
            </a:r>
            <a:r>
              <a:rPr lang="cs-CZ" sz="1600" dirty="0" err="1" smtClean="0"/>
              <a:t>form</a:t>
            </a:r>
            <a:r>
              <a:rPr lang="cs-CZ" sz="1600" dirty="0" smtClean="0"/>
              <a:t> </a:t>
            </a:r>
            <a:r>
              <a:rPr lang="cs-CZ" sz="1600" b="1" dirty="0" err="1" smtClean="0"/>
              <a:t>ventraly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dirty="0" err="1" smtClean="0"/>
              <a:t>developing</a:t>
            </a:r>
            <a:r>
              <a:rPr lang="cs-CZ" sz="1600" dirty="0" smtClean="0"/>
              <a:t> </a:t>
            </a:r>
            <a:r>
              <a:rPr lang="cs-CZ" sz="1600" b="1" dirty="0" err="1" smtClean="0"/>
              <a:t>cranial</a:t>
            </a:r>
            <a:r>
              <a:rPr lang="cs-CZ" sz="1600" dirty="0" smtClean="0"/>
              <a:t> </a:t>
            </a:r>
            <a:r>
              <a:rPr lang="cs-CZ" sz="1600" dirty="0" err="1" smtClean="0"/>
              <a:t>somites</a:t>
            </a:r>
            <a:endParaRPr lang="cs-CZ" sz="1600" dirty="0"/>
          </a:p>
        </p:txBody>
      </p:sp>
      <p:sp>
        <p:nvSpPr>
          <p:cNvPr id="29" name="Zástupný obsah 2">
            <a:extLst>
              <a:ext uri="{FF2B5EF4-FFF2-40B4-BE49-F238E27FC236}">
                <a16:creationId xmlns:a16="http://schemas.microsoft.com/office/drawing/2014/main" id="{B327BE68-778F-4E10-897F-B0E1C5DC49CE}"/>
              </a:ext>
            </a:extLst>
          </p:cNvPr>
          <p:cNvSpPr txBox="1">
            <a:spLocks/>
          </p:cNvSpPr>
          <p:nvPr/>
        </p:nvSpPr>
        <p:spPr>
          <a:xfrm>
            <a:off x="1097277" y="2580065"/>
            <a:ext cx="4485373" cy="41481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m</a:t>
            </a:r>
            <a:r>
              <a:rPr lang="cs-CZ" sz="1600" dirty="0" err="1" smtClean="0"/>
              <a:t>esodermal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r>
              <a:rPr lang="cs-CZ" sz="1600" dirty="0" smtClean="0"/>
              <a:t> </a:t>
            </a:r>
            <a:r>
              <a:rPr lang="cs-CZ" sz="1600" dirty="0" err="1" smtClean="0"/>
              <a:t>form</a:t>
            </a:r>
            <a:r>
              <a:rPr lang="cs-CZ" sz="1600" dirty="0" smtClean="0"/>
              <a:t> </a:t>
            </a:r>
            <a:r>
              <a:rPr lang="cs-CZ" sz="1600" b="1" dirty="0" err="1" smtClean="0">
                <a:solidFill>
                  <a:srgbClr val="6FDBC4"/>
                </a:solidFill>
              </a:rPr>
              <a:t>pronephric</a:t>
            </a:r>
            <a:r>
              <a:rPr lang="cs-CZ" sz="1600" b="1" dirty="0" smtClean="0">
                <a:solidFill>
                  <a:srgbClr val="6FDBC4"/>
                </a:solidFill>
              </a:rPr>
              <a:t> </a:t>
            </a:r>
            <a:r>
              <a:rPr lang="cs-CZ" sz="1600" b="1" dirty="0" err="1" smtClean="0">
                <a:solidFill>
                  <a:srgbClr val="6FDBC4"/>
                </a:solidFill>
              </a:rPr>
              <a:t>ducts</a:t>
            </a:r>
            <a:r>
              <a:rPr lang="cs-CZ" sz="1600" b="1" dirty="0" smtClean="0">
                <a:solidFill>
                  <a:srgbClr val="6FDBC4"/>
                </a:solidFill>
              </a:rPr>
              <a:t> </a:t>
            </a:r>
            <a:r>
              <a:rPr lang="cs-CZ" sz="1600" dirty="0" err="1" smtClean="0"/>
              <a:t>lateraly</a:t>
            </a:r>
            <a:endParaRPr lang="cs-CZ" sz="1600" dirty="0"/>
          </a:p>
        </p:txBody>
      </p:sp>
      <p:sp>
        <p:nvSpPr>
          <p:cNvPr id="30" name="Zástupný obsah 2">
            <a:extLst>
              <a:ext uri="{FF2B5EF4-FFF2-40B4-BE49-F238E27FC236}">
                <a16:creationId xmlns:a16="http://schemas.microsoft.com/office/drawing/2014/main" id="{1162499B-0B58-4D01-94D0-59E7E88D36FE}"/>
              </a:ext>
            </a:extLst>
          </p:cNvPr>
          <p:cNvSpPr txBox="1">
            <a:spLocks/>
          </p:cNvSpPr>
          <p:nvPr/>
        </p:nvSpPr>
        <p:spPr>
          <a:xfrm>
            <a:off x="1097276" y="3142214"/>
            <a:ext cx="4485373" cy="31729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cranial</a:t>
            </a:r>
            <a:r>
              <a:rPr lang="cs-CZ" sz="1600" dirty="0" smtClean="0"/>
              <a:t> part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ducts</a:t>
            </a:r>
            <a:r>
              <a:rPr lang="cs-CZ" sz="1600" dirty="0" smtClean="0"/>
              <a:t> and </a:t>
            </a:r>
            <a:r>
              <a:rPr lang="cs-CZ" sz="1600" dirty="0" err="1" smtClean="0"/>
              <a:t>tubules</a:t>
            </a:r>
            <a:r>
              <a:rPr lang="cs-CZ" sz="1600" dirty="0" smtClean="0"/>
              <a:t> </a:t>
            </a:r>
            <a:r>
              <a:rPr lang="cs-CZ" sz="1600" b="1" dirty="0" err="1" smtClean="0">
                <a:solidFill>
                  <a:srgbClr val="7030A0"/>
                </a:solidFill>
              </a:rPr>
              <a:t>degenerate</a:t>
            </a:r>
            <a:endParaRPr lang="cs-CZ" sz="1600" dirty="0"/>
          </a:p>
        </p:txBody>
      </p:sp>
      <p:sp>
        <p:nvSpPr>
          <p:cNvPr id="31" name="Zástupný obsah 2">
            <a:extLst>
              <a:ext uri="{FF2B5EF4-FFF2-40B4-BE49-F238E27FC236}">
                <a16:creationId xmlns:a16="http://schemas.microsoft.com/office/drawing/2014/main" id="{EC04A93A-8995-4639-B8F1-F4C8F041D4FC}"/>
              </a:ext>
            </a:extLst>
          </p:cNvPr>
          <p:cNvSpPr txBox="1">
            <a:spLocks/>
          </p:cNvSpPr>
          <p:nvPr/>
        </p:nvSpPr>
        <p:spPr>
          <a:xfrm>
            <a:off x="1106617" y="4865749"/>
            <a:ext cx="4561563" cy="59824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males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b="1" dirty="0" err="1" smtClean="0">
                <a:solidFill>
                  <a:srgbClr val="0070C0"/>
                </a:solidFill>
              </a:rPr>
              <a:t>Wolffian</a:t>
            </a:r>
            <a:r>
              <a:rPr lang="cs-CZ" sz="1600" b="1" dirty="0" smtClean="0">
                <a:solidFill>
                  <a:srgbClr val="0070C0"/>
                </a:solidFill>
              </a:rPr>
              <a:t> </a:t>
            </a:r>
            <a:r>
              <a:rPr lang="cs-CZ" sz="1600" b="1" dirty="0" err="1" smtClean="0">
                <a:solidFill>
                  <a:srgbClr val="0070C0"/>
                </a:solidFill>
              </a:rPr>
              <a:t>ducts</a:t>
            </a:r>
            <a:r>
              <a:rPr lang="cs-CZ" sz="1600" dirty="0" smtClean="0"/>
              <a:t> serve </a:t>
            </a:r>
            <a:r>
              <a:rPr lang="cs-CZ" sz="1600" dirty="0" err="1" smtClean="0"/>
              <a:t>for</a:t>
            </a:r>
            <a:r>
              <a:rPr lang="cs-CZ" sz="1600" dirty="0" smtClean="0"/>
              <a:t> </a:t>
            </a:r>
            <a:r>
              <a:rPr lang="cs-CZ" sz="1600" dirty="0" err="1" smtClean="0"/>
              <a:t>formation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epididymis</a:t>
            </a:r>
            <a:r>
              <a:rPr lang="cs-CZ" sz="1600" dirty="0" smtClean="0"/>
              <a:t>, </a:t>
            </a:r>
            <a:r>
              <a:rPr lang="cs-CZ" sz="1600" dirty="0" err="1" smtClean="0"/>
              <a:t>ductus</a:t>
            </a:r>
            <a:r>
              <a:rPr lang="cs-CZ" sz="1600" dirty="0" smtClean="0"/>
              <a:t> </a:t>
            </a:r>
            <a:r>
              <a:rPr lang="cs-CZ" sz="1600" dirty="0" err="1" smtClean="0"/>
              <a:t>deferens</a:t>
            </a:r>
            <a:r>
              <a:rPr lang="cs-CZ" sz="1600" dirty="0" smtClean="0"/>
              <a:t>, </a:t>
            </a:r>
            <a:r>
              <a:rPr lang="cs-CZ" sz="1600" dirty="0" err="1" smtClean="0"/>
              <a:t>ejaculatory</a:t>
            </a:r>
            <a:r>
              <a:rPr lang="cs-CZ" sz="1600" dirty="0" smtClean="0"/>
              <a:t> </a:t>
            </a:r>
            <a:r>
              <a:rPr lang="cs-CZ" sz="1600" dirty="0" err="1" smtClean="0"/>
              <a:t>ducts</a:t>
            </a:r>
            <a:r>
              <a:rPr lang="cs-CZ" sz="1600" dirty="0" smtClean="0"/>
              <a:t> and </a:t>
            </a:r>
            <a:r>
              <a:rPr lang="cs-CZ" sz="1600" dirty="0" err="1" smtClean="0"/>
              <a:t>seminal</a:t>
            </a:r>
            <a:r>
              <a:rPr lang="cs-CZ" sz="1600" dirty="0" smtClean="0"/>
              <a:t> </a:t>
            </a:r>
            <a:r>
              <a:rPr lang="cs-CZ" sz="1600" dirty="0" err="1" smtClean="0"/>
              <a:t>vesicles</a:t>
            </a:r>
            <a:endParaRPr lang="cs-CZ" sz="1600" dirty="0"/>
          </a:p>
        </p:txBody>
      </p: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96A2F239-C96A-4586-AC4C-2EDF044C6B26}"/>
              </a:ext>
            </a:extLst>
          </p:cNvPr>
          <p:cNvGrpSpPr/>
          <p:nvPr/>
        </p:nvGrpSpPr>
        <p:grpSpPr>
          <a:xfrm>
            <a:off x="8503447" y="1886315"/>
            <a:ext cx="3544428" cy="3861821"/>
            <a:chOff x="8503447" y="1886315"/>
            <a:chExt cx="3544428" cy="3861821"/>
          </a:xfrm>
        </p:grpSpPr>
        <p:pic>
          <p:nvPicPr>
            <p:cNvPr id="33" name="Obrázek 32">
              <a:extLst>
                <a:ext uri="{FF2B5EF4-FFF2-40B4-BE49-F238E27FC236}">
                  <a16:creationId xmlns:a16="http://schemas.microsoft.com/office/drawing/2014/main" id="{07BF9D24-EF29-4F65-B7BE-14864F1F40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50" r="38284" b="1630"/>
            <a:stretch/>
          </p:blipFill>
          <p:spPr>
            <a:xfrm>
              <a:off x="8503447" y="2927104"/>
              <a:ext cx="2953198" cy="2502146"/>
            </a:xfrm>
            <a:prstGeom prst="rect">
              <a:avLst/>
            </a:prstGeom>
          </p:spPr>
        </p:pic>
        <p:pic>
          <p:nvPicPr>
            <p:cNvPr id="34" name="Obrázek 33">
              <a:extLst>
                <a:ext uri="{FF2B5EF4-FFF2-40B4-BE49-F238E27FC236}">
                  <a16:creationId xmlns:a16="http://schemas.microsoft.com/office/drawing/2014/main" id="{85BC97E8-D622-420E-8012-0BCC5A5E1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05" b="68315"/>
            <a:stretch/>
          </p:blipFill>
          <p:spPr>
            <a:xfrm>
              <a:off x="9198043" y="1886315"/>
              <a:ext cx="1564005" cy="707164"/>
            </a:xfrm>
            <a:prstGeom prst="rect">
              <a:avLst/>
            </a:prstGeom>
          </p:spPr>
        </p:pic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C1F1EB48-B8FB-401B-B60A-39433468B2FE}"/>
                </a:ext>
              </a:extLst>
            </p:cNvPr>
            <p:cNvSpPr txBox="1"/>
            <p:nvPr/>
          </p:nvSpPr>
          <p:spPr>
            <a:xfrm>
              <a:off x="9650639" y="2611786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dorsal</a:t>
              </a:r>
              <a:endParaRPr lang="en-US" sz="1000" dirty="0"/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C449472E-62B4-4173-A5C7-FC211B258740}"/>
                </a:ext>
              </a:extLst>
            </p:cNvPr>
            <p:cNvSpPr txBox="1"/>
            <p:nvPr/>
          </p:nvSpPr>
          <p:spPr>
            <a:xfrm>
              <a:off x="9650639" y="5501915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ventral</a:t>
              </a:r>
              <a:endParaRPr lang="en-US" sz="1000" dirty="0"/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:a16="http://schemas.microsoft.com/office/drawing/2014/main" id="{1A37B02B-1882-42CC-82E6-EF271F4DED63}"/>
                </a:ext>
              </a:extLst>
            </p:cNvPr>
            <p:cNvSpPr txBox="1"/>
            <p:nvPr/>
          </p:nvSpPr>
          <p:spPr>
            <a:xfrm>
              <a:off x="10666725" y="3023203"/>
              <a:ext cx="70384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somites</a:t>
              </a:r>
              <a:endParaRPr lang="en-US" sz="1000" dirty="0"/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DC56C777-A90C-4F66-946C-DDACF9B416A0}"/>
                </a:ext>
              </a:extLst>
            </p:cNvPr>
            <p:cNvSpPr txBox="1"/>
            <p:nvPr/>
          </p:nvSpPr>
          <p:spPr>
            <a:xfrm>
              <a:off x="10947488" y="3285209"/>
              <a:ext cx="84617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cs-CZ" sz="1000" dirty="0"/>
            </a:p>
            <a:p>
              <a:pPr algn="ctr"/>
              <a:r>
                <a:rPr lang="cs-CZ" sz="1000" dirty="0" err="1" smtClean="0"/>
                <a:t>Pronephric</a:t>
              </a:r>
              <a:r>
                <a:rPr lang="cs-CZ" sz="1000" dirty="0" smtClean="0"/>
                <a:t> tubule</a:t>
              </a:r>
              <a:endParaRPr lang="en-US" sz="1000" dirty="0"/>
            </a:p>
          </p:txBody>
        </p:sp>
        <p:sp>
          <p:nvSpPr>
            <p:cNvPr id="39" name="TextovéPole 38">
              <a:extLst>
                <a:ext uri="{FF2B5EF4-FFF2-40B4-BE49-F238E27FC236}">
                  <a16:creationId xmlns:a16="http://schemas.microsoft.com/office/drawing/2014/main" id="{1E970063-E39B-4747-9725-212567972A0B}"/>
                </a:ext>
              </a:extLst>
            </p:cNvPr>
            <p:cNvSpPr txBox="1"/>
            <p:nvPr/>
          </p:nvSpPr>
          <p:spPr>
            <a:xfrm>
              <a:off x="11212483" y="3932035"/>
              <a:ext cx="835392" cy="400110"/>
            </a:xfrm>
            <a:prstGeom prst="rect">
              <a:avLst/>
            </a:prstGeom>
            <a:solidFill>
              <a:srgbClr val="6FDBC4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Pronephric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duct</a:t>
              </a:r>
              <a:endParaRPr lang="en-US" sz="1000" dirty="0"/>
            </a:p>
          </p:txBody>
        </p:sp>
      </p:grp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D9589848-B53B-4928-AA89-23F88562F010}"/>
              </a:ext>
            </a:extLst>
          </p:cNvPr>
          <p:cNvSpPr txBox="1"/>
          <p:nvPr/>
        </p:nvSpPr>
        <p:spPr>
          <a:xfrm>
            <a:off x="7515661" y="6025710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 smtClean="0"/>
              <a:t>Edited</a:t>
            </a:r>
            <a:r>
              <a:rPr lang="cs-CZ" sz="1050" dirty="0" smtClean="0"/>
              <a:t>: </a:t>
            </a:r>
            <a:r>
              <a:rPr lang="cs-CZ" sz="1050" dirty="0" err="1"/>
              <a:t>McGeady</a:t>
            </a:r>
            <a:r>
              <a:rPr lang="cs-CZ" sz="1050" dirty="0"/>
              <a:t> et al. </a:t>
            </a:r>
            <a:r>
              <a:rPr lang="cs-CZ" sz="1050" dirty="0" err="1"/>
              <a:t>Veterinary</a:t>
            </a:r>
            <a:r>
              <a:rPr lang="cs-CZ" sz="1050" dirty="0"/>
              <a:t> Embryology. 2009</a:t>
            </a:r>
          </a:p>
        </p:txBody>
      </p:sp>
      <p:sp>
        <p:nvSpPr>
          <p:cNvPr id="41" name="Zástupný obsah 2">
            <a:extLst>
              <a:ext uri="{FF2B5EF4-FFF2-40B4-BE49-F238E27FC236}">
                <a16:creationId xmlns:a16="http://schemas.microsoft.com/office/drawing/2014/main" id="{D7D04391-189C-4E86-9F5A-978E1B72F11B}"/>
              </a:ext>
            </a:extLst>
          </p:cNvPr>
          <p:cNvSpPr txBox="1">
            <a:spLocks/>
          </p:cNvSpPr>
          <p:nvPr/>
        </p:nvSpPr>
        <p:spPr>
          <a:xfrm>
            <a:off x="1106616" y="5696536"/>
            <a:ext cx="4561563" cy="50409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females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dirty="0" err="1" smtClean="0"/>
              <a:t>Wolffian</a:t>
            </a:r>
            <a:r>
              <a:rPr lang="cs-CZ" sz="1600" dirty="0" smtClean="0"/>
              <a:t> </a:t>
            </a:r>
            <a:r>
              <a:rPr lang="cs-CZ" sz="1600" dirty="0" err="1" smtClean="0"/>
              <a:t>ducts</a:t>
            </a:r>
            <a:r>
              <a:rPr lang="cs-CZ" sz="1600" dirty="0" smtClean="0"/>
              <a:t> </a:t>
            </a:r>
            <a:r>
              <a:rPr lang="cs-CZ" sz="1600" dirty="0" err="1" smtClean="0"/>
              <a:t>gradually</a:t>
            </a:r>
            <a:r>
              <a:rPr lang="cs-CZ" sz="1600" dirty="0" smtClean="0"/>
              <a:t> </a:t>
            </a:r>
            <a:r>
              <a:rPr lang="cs-CZ" sz="1600" dirty="0" err="1" smtClean="0"/>
              <a:t>degrade</a:t>
            </a:r>
            <a:r>
              <a:rPr lang="cs-CZ" sz="1600" dirty="0" smtClean="0"/>
              <a:t> (no </a:t>
            </a:r>
            <a:r>
              <a:rPr lang="cs-CZ" sz="1600" dirty="0" err="1" smtClean="0"/>
              <a:t>production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testosterone)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87274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1" grpId="0"/>
      <p:bldP spid="4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2A0C8-1165-4827-989F-6DB883405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epididymis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FE2EBD0-50DC-4A5F-BA64-9DBFBC1A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44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89475403-517D-43A5-98F2-EFB80B9DB133}"/>
              </a:ext>
            </a:extLst>
          </p:cNvPr>
          <p:cNvSpPr txBox="1">
            <a:spLocks/>
          </p:cNvSpPr>
          <p:nvPr/>
        </p:nvSpPr>
        <p:spPr>
          <a:xfrm>
            <a:off x="1097279" y="3317374"/>
            <a:ext cx="4583853" cy="73857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Intensive</a:t>
            </a:r>
            <a:r>
              <a:rPr lang="cs-CZ" sz="1600" dirty="0" smtClean="0"/>
              <a:t> cell </a:t>
            </a:r>
            <a:r>
              <a:rPr lang="cs-CZ" sz="1600" b="1" dirty="0" err="1" smtClean="0"/>
              <a:t>proliferation</a:t>
            </a:r>
            <a:r>
              <a:rPr lang="cs-CZ" sz="1600" b="1" dirty="0" smtClean="0"/>
              <a:t> </a:t>
            </a:r>
            <a:r>
              <a:rPr lang="cs-CZ" sz="1600" dirty="0" err="1" smtClean="0"/>
              <a:t>leads</a:t>
            </a:r>
            <a:r>
              <a:rPr lang="cs-CZ" sz="1600" dirty="0" smtClean="0"/>
              <a:t> to </a:t>
            </a:r>
            <a:r>
              <a:rPr lang="cs-CZ" sz="1600" b="1" dirty="0" err="1" smtClean="0"/>
              <a:t>prolongation</a:t>
            </a:r>
            <a:r>
              <a:rPr lang="cs-CZ" sz="1600" dirty="0" smtClean="0"/>
              <a:t> and </a:t>
            </a:r>
            <a:r>
              <a:rPr lang="cs-CZ" sz="1600" dirty="0" err="1" smtClean="0"/>
              <a:t>formation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/>
              <a:t>loops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dirty="0" err="1" smtClean="0"/>
              <a:t>onset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convoluting</a:t>
            </a:r>
            <a:r>
              <a:rPr lang="cs-CZ" sz="1600" dirty="0" smtClean="0"/>
              <a:t> in </a:t>
            </a:r>
            <a:r>
              <a:rPr lang="cs-CZ" sz="1600" b="1" dirty="0" err="1" smtClean="0"/>
              <a:t>proximal</a:t>
            </a:r>
            <a:r>
              <a:rPr lang="cs-CZ" sz="1600" dirty="0" smtClean="0"/>
              <a:t> region, </a:t>
            </a:r>
            <a:r>
              <a:rPr lang="cs-CZ" sz="1600" dirty="0" err="1" smtClean="0"/>
              <a:t>onset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/>
              <a:t>convoluting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efferent</a:t>
            </a:r>
            <a:r>
              <a:rPr lang="cs-CZ" sz="1600" dirty="0" smtClean="0"/>
              <a:t> </a:t>
            </a:r>
            <a:r>
              <a:rPr lang="cs-CZ" sz="1600" dirty="0" err="1" smtClean="0"/>
              <a:t>ducts</a:t>
            </a:r>
            <a:endParaRPr lang="cs-CZ" sz="16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597542B0-3BD4-4CAA-AE11-FD704F3E2D8A}"/>
              </a:ext>
            </a:extLst>
          </p:cNvPr>
          <p:cNvSpPr txBox="1">
            <a:spLocks/>
          </p:cNvSpPr>
          <p:nvPr/>
        </p:nvSpPr>
        <p:spPr>
          <a:xfrm>
            <a:off x="1097279" y="1835882"/>
            <a:ext cx="4583853" cy="57464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Wolffian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ducts</a:t>
            </a:r>
            <a:r>
              <a:rPr lang="cs-CZ" sz="1600" b="1" dirty="0" smtClean="0"/>
              <a:t> </a:t>
            </a:r>
            <a:r>
              <a:rPr lang="cs-CZ" sz="1600" dirty="0" err="1" smtClean="0"/>
              <a:t>grow</a:t>
            </a:r>
            <a:r>
              <a:rPr lang="cs-CZ" sz="1600" dirty="0" smtClean="0"/>
              <a:t> </a:t>
            </a:r>
            <a:r>
              <a:rPr lang="cs-CZ" sz="1600" dirty="0" err="1" smtClean="0"/>
              <a:t>towards</a:t>
            </a:r>
            <a:r>
              <a:rPr lang="cs-CZ" sz="1600" dirty="0" smtClean="0"/>
              <a:t> </a:t>
            </a:r>
            <a:r>
              <a:rPr lang="cs-CZ" sz="1600" dirty="0" err="1" smtClean="0"/>
              <a:t>cloaca</a:t>
            </a:r>
            <a:r>
              <a:rPr lang="cs-CZ" sz="1600" dirty="0" smtClean="0"/>
              <a:t>, </a:t>
            </a:r>
            <a:r>
              <a:rPr lang="cs-CZ" sz="1600" dirty="0" err="1" smtClean="0"/>
              <a:t>formation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/>
              <a:t>mesonephric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tubules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dirty="0" err="1" smtClean="0"/>
              <a:t>nephrogenic</a:t>
            </a:r>
            <a:r>
              <a:rPr lang="cs-CZ" sz="1600" dirty="0" smtClean="0"/>
              <a:t> mesenchyme</a:t>
            </a:r>
            <a:endParaRPr lang="cs-CZ" sz="16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6CD70C2-DC56-43A5-B75A-F54F6E6106CF}"/>
              </a:ext>
            </a:extLst>
          </p:cNvPr>
          <p:cNvSpPr txBox="1"/>
          <p:nvPr/>
        </p:nvSpPr>
        <p:spPr>
          <a:xfrm>
            <a:off x="7146709" y="6068304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/>
              <a:t>Joseph et al. 2010. </a:t>
            </a:r>
            <a:r>
              <a:rPr lang="cs-CZ" sz="1050" dirty="0" err="1"/>
              <a:t>Dev</a:t>
            </a:r>
            <a:r>
              <a:rPr lang="cs-CZ" sz="1050" dirty="0"/>
              <a:t> </a:t>
            </a:r>
            <a:r>
              <a:rPr lang="cs-CZ" sz="1050" dirty="0" err="1"/>
              <a:t>Biol</a:t>
            </a:r>
            <a:endParaRPr lang="cs-CZ" sz="1050" dirty="0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597542B0-3BD4-4CAA-AE11-FD704F3E2D8A}"/>
              </a:ext>
            </a:extLst>
          </p:cNvPr>
          <p:cNvSpPr txBox="1">
            <a:spLocks/>
          </p:cNvSpPr>
          <p:nvPr/>
        </p:nvSpPr>
        <p:spPr>
          <a:xfrm>
            <a:off x="1097279" y="2509046"/>
            <a:ext cx="5249200" cy="73322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Luminization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Wolffian</a:t>
            </a:r>
            <a:r>
              <a:rPr lang="cs-CZ" sz="1600" dirty="0" smtClean="0"/>
              <a:t> </a:t>
            </a:r>
            <a:r>
              <a:rPr lang="cs-CZ" sz="1600" dirty="0" err="1" smtClean="0"/>
              <a:t>ducts</a:t>
            </a:r>
            <a:r>
              <a:rPr lang="cs-CZ" sz="1600" dirty="0" smtClean="0"/>
              <a:t>, </a:t>
            </a:r>
            <a:r>
              <a:rPr lang="cs-CZ" sz="1600" dirty="0" err="1" smtClean="0"/>
              <a:t>development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>
                <a:solidFill>
                  <a:srgbClr val="FF0000"/>
                </a:solidFill>
              </a:rPr>
              <a:t>efferent</a:t>
            </a:r>
            <a:r>
              <a:rPr lang="cs-CZ" sz="1600" b="1" dirty="0" smtClean="0">
                <a:solidFill>
                  <a:srgbClr val="FF0000"/>
                </a:solidFill>
              </a:rPr>
              <a:t> </a:t>
            </a:r>
            <a:r>
              <a:rPr lang="cs-CZ" sz="1600" b="1" dirty="0" err="1" smtClean="0">
                <a:solidFill>
                  <a:srgbClr val="FF0000"/>
                </a:solidFill>
              </a:rPr>
              <a:t>ducts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dirty="0" err="1" smtClean="0"/>
              <a:t>mesonephric</a:t>
            </a:r>
            <a:r>
              <a:rPr lang="cs-CZ" sz="1600" dirty="0" smtClean="0"/>
              <a:t> </a:t>
            </a:r>
            <a:r>
              <a:rPr lang="cs-CZ" sz="1600" dirty="0" err="1" smtClean="0"/>
              <a:t>tubules</a:t>
            </a:r>
            <a:r>
              <a:rPr lang="cs-CZ" sz="1600" dirty="0" smtClean="0"/>
              <a:t> </a:t>
            </a:r>
            <a:r>
              <a:rPr lang="cs-CZ" sz="1600" dirty="0"/>
              <a:t>(</a:t>
            </a:r>
            <a:r>
              <a:rPr lang="cs-CZ" sz="1600" b="1" dirty="0"/>
              <a:t>MT</a:t>
            </a:r>
            <a:r>
              <a:rPr lang="cs-CZ" sz="1600" dirty="0"/>
              <a:t> </a:t>
            </a:r>
            <a:r>
              <a:rPr lang="cs-CZ" sz="1600" dirty="0" smtClean="0"/>
              <a:t>– </a:t>
            </a:r>
            <a:r>
              <a:rPr lang="cs-CZ" sz="1600" dirty="0" err="1" smtClean="0"/>
              <a:t>connection</a:t>
            </a:r>
            <a:r>
              <a:rPr lang="cs-CZ" sz="1600" dirty="0" smtClean="0"/>
              <a:t> </a:t>
            </a:r>
            <a:r>
              <a:rPr lang="cs-CZ" sz="1600" dirty="0" err="1" smtClean="0"/>
              <a:t>between</a:t>
            </a:r>
            <a:r>
              <a:rPr lang="cs-CZ" sz="1600" dirty="0" smtClean="0"/>
              <a:t> </a:t>
            </a:r>
            <a:r>
              <a:rPr lang="cs-CZ" sz="1600" dirty="0"/>
              <a:t>rete </a:t>
            </a:r>
            <a:r>
              <a:rPr lang="cs-CZ" sz="1600" dirty="0" err="1"/>
              <a:t>testis</a:t>
            </a:r>
            <a:r>
              <a:rPr lang="cs-CZ" sz="1600" dirty="0"/>
              <a:t> </a:t>
            </a:r>
            <a:r>
              <a:rPr lang="cs-CZ" sz="1600" dirty="0" err="1" smtClean="0"/>
              <a:t>with</a:t>
            </a:r>
            <a:r>
              <a:rPr lang="cs-CZ" sz="1600" dirty="0" smtClean="0"/>
              <a:t> </a:t>
            </a:r>
            <a:r>
              <a:rPr lang="cs-CZ" sz="1600" dirty="0" err="1" smtClean="0"/>
              <a:t>epididymis</a:t>
            </a:r>
            <a:r>
              <a:rPr lang="cs-CZ" sz="1600" dirty="0" smtClean="0"/>
              <a:t>)</a:t>
            </a:r>
            <a:endParaRPr lang="cs-CZ" sz="1600" dirty="0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597542B0-3BD4-4CAA-AE11-FD704F3E2D8A}"/>
              </a:ext>
            </a:extLst>
          </p:cNvPr>
          <p:cNvSpPr txBox="1">
            <a:spLocks/>
          </p:cNvSpPr>
          <p:nvPr/>
        </p:nvSpPr>
        <p:spPr>
          <a:xfrm>
            <a:off x="1097278" y="4262868"/>
            <a:ext cx="5321627" cy="54423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distal</a:t>
            </a:r>
            <a:r>
              <a:rPr lang="cs-CZ" sz="1600" b="1" dirty="0" smtClean="0"/>
              <a:t> </a:t>
            </a:r>
            <a:r>
              <a:rPr lang="cs-CZ" sz="1600" dirty="0" err="1" smtClean="0"/>
              <a:t>starts</a:t>
            </a:r>
            <a:r>
              <a:rPr lang="cs-CZ" sz="1600" dirty="0" smtClean="0"/>
              <a:t> to </a:t>
            </a:r>
            <a:r>
              <a:rPr lang="cs-CZ" sz="1600" dirty="0" err="1" smtClean="0"/>
              <a:t>convolute</a:t>
            </a:r>
            <a:r>
              <a:rPr lang="cs-CZ" sz="1600" dirty="0" smtClean="0"/>
              <a:t> </a:t>
            </a:r>
            <a:r>
              <a:rPr lang="cs-CZ" sz="1600" b="1" dirty="0" err="1" smtClean="0"/>
              <a:t>later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dirty="0" err="1" smtClean="0"/>
              <a:t>formation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loops</a:t>
            </a:r>
            <a:r>
              <a:rPr lang="cs-CZ" sz="1600" dirty="0" smtClean="0"/>
              <a:t> in </a:t>
            </a:r>
            <a:r>
              <a:rPr lang="cs-CZ" sz="1600" dirty="0" err="1" smtClean="0"/>
              <a:t>whole</a:t>
            </a:r>
            <a:r>
              <a:rPr lang="cs-CZ" sz="1600" dirty="0" smtClean="0"/>
              <a:t> </a:t>
            </a:r>
            <a:r>
              <a:rPr lang="cs-CZ" sz="1600" dirty="0" err="1" smtClean="0"/>
              <a:t>epididymis</a:t>
            </a:r>
            <a:endParaRPr lang="cs-CZ" sz="1600" dirty="0"/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597542B0-3BD4-4CAA-AE11-FD704F3E2D8A}"/>
              </a:ext>
            </a:extLst>
          </p:cNvPr>
          <p:cNvSpPr txBox="1">
            <a:spLocks/>
          </p:cNvSpPr>
          <p:nvPr/>
        </p:nvSpPr>
        <p:spPr>
          <a:xfrm>
            <a:off x="1097278" y="4990238"/>
            <a:ext cx="5321627" cy="33301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Ductus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deferens</a:t>
            </a:r>
            <a:r>
              <a:rPr lang="cs-CZ" sz="1600" dirty="0" smtClean="0"/>
              <a:t> </a:t>
            </a:r>
            <a:r>
              <a:rPr lang="cs-CZ" sz="1600" dirty="0" err="1" smtClean="0"/>
              <a:t>is</a:t>
            </a:r>
            <a:r>
              <a:rPr lang="cs-CZ" sz="1600" dirty="0" smtClean="0"/>
              <a:t> </a:t>
            </a:r>
            <a:r>
              <a:rPr lang="cs-CZ" sz="1600" b="1" dirty="0" smtClean="0"/>
              <a:t>not</a:t>
            </a:r>
            <a:r>
              <a:rPr lang="cs-CZ" sz="1600" dirty="0" smtClean="0"/>
              <a:t> </a:t>
            </a:r>
            <a:r>
              <a:rPr lang="cs-CZ" sz="1600" b="1" dirty="0" err="1" smtClean="0"/>
              <a:t>convoluted</a:t>
            </a:r>
            <a:endParaRPr lang="cs-CZ" sz="1600" b="1" dirty="0"/>
          </a:p>
        </p:txBody>
      </p:sp>
      <p:grpSp>
        <p:nvGrpSpPr>
          <p:cNvPr id="40" name="Skupina 39"/>
          <p:cNvGrpSpPr/>
          <p:nvPr/>
        </p:nvGrpSpPr>
        <p:grpSpPr>
          <a:xfrm>
            <a:off x="7610912" y="1792287"/>
            <a:ext cx="3117446" cy="1213761"/>
            <a:chOff x="7610912" y="1792287"/>
            <a:chExt cx="3117446" cy="1213761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0853A965-D461-4C2E-933B-D20382E0C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175"/>
            <a:stretch/>
          </p:blipFill>
          <p:spPr>
            <a:xfrm>
              <a:off x="7610912" y="1792287"/>
              <a:ext cx="3117446" cy="1213761"/>
            </a:xfrm>
            <a:prstGeom prst="rect">
              <a:avLst/>
            </a:prstGeom>
          </p:spPr>
        </p:pic>
        <p:sp>
          <p:nvSpPr>
            <p:cNvPr id="39" name="Obdélník 38"/>
            <p:cNvSpPr/>
            <p:nvPr/>
          </p:nvSpPr>
          <p:spPr>
            <a:xfrm>
              <a:off x="8926717" y="1844935"/>
              <a:ext cx="242918" cy="15588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3" name="Skupina 52"/>
          <p:cNvGrpSpPr/>
          <p:nvPr/>
        </p:nvGrpSpPr>
        <p:grpSpPr>
          <a:xfrm>
            <a:off x="6761825" y="3180245"/>
            <a:ext cx="4813401" cy="2847077"/>
            <a:chOff x="6761825" y="3180245"/>
            <a:chExt cx="4813401" cy="2847077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" t="1010"/>
            <a:stretch/>
          </p:blipFill>
          <p:spPr>
            <a:xfrm>
              <a:off x="7420790" y="3242274"/>
              <a:ext cx="3515299" cy="2757248"/>
            </a:xfrm>
            <a:prstGeom prst="rect">
              <a:avLst/>
            </a:prstGeom>
          </p:spPr>
        </p:pic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1A37B02B-1882-42CC-82E6-EF271F4DED63}"/>
                </a:ext>
              </a:extLst>
            </p:cNvPr>
            <p:cNvSpPr txBox="1"/>
            <p:nvPr/>
          </p:nvSpPr>
          <p:spPr>
            <a:xfrm>
              <a:off x="6761825" y="3529477"/>
              <a:ext cx="703848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Efferent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ducts</a:t>
              </a:r>
              <a:endParaRPr lang="en-US" sz="1000" dirty="0"/>
            </a:p>
          </p:txBody>
        </p:sp>
        <p:grpSp>
          <p:nvGrpSpPr>
            <p:cNvPr id="21" name="Skupina 20"/>
            <p:cNvGrpSpPr/>
            <p:nvPr/>
          </p:nvGrpSpPr>
          <p:grpSpPr>
            <a:xfrm>
              <a:off x="7580710" y="3621386"/>
              <a:ext cx="122298" cy="216787"/>
              <a:chOff x="7580710" y="3621386"/>
              <a:chExt cx="122298" cy="216787"/>
            </a:xfrm>
          </p:grpSpPr>
          <p:sp>
            <p:nvSpPr>
              <p:cNvPr id="8" name="Volný tvar 7"/>
              <p:cNvSpPr/>
              <p:nvPr/>
            </p:nvSpPr>
            <p:spPr>
              <a:xfrm>
                <a:off x="7580710" y="3638997"/>
                <a:ext cx="18143" cy="199176"/>
              </a:xfrm>
              <a:custGeom>
                <a:avLst/>
                <a:gdLst>
                  <a:gd name="connsiteX0" fmla="*/ 9090 w 18143"/>
                  <a:gd name="connsiteY0" fmla="*/ 0 h 199176"/>
                  <a:gd name="connsiteX1" fmla="*/ 18143 w 18143"/>
                  <a:gd name="connsiteY1" fmla="*/ 45267 h 199176"/>
                  <a:gd name="connsiteX2" fmla="*/ 9090 w 18143"/>
                  <a:gd name="connsiteY2" fmla="*/ 99588 h 199176"/>
                  <a:gd name="connsiteX3" fmla="*/ 36 w 18143"/>
                  <a:gd name="connsiteY3" fmla="*/ 199176 h 199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43" h="199176">
                    <a:moveTo>
                      <a:pt x="9090" y="0"/>
                    </a:moveTo>
                    <a:cubicBezTo>
                      <a:pt x="12108" y="15089"/>
                      <a:pt x="18143" y="29879"/>
                      <a:pt x="18143" y="45267"/>
                    </a:cubicBezTo>
                    <a:cubicBezTo>
                      <a:pt x="18143" y="63624"/>
                      <a:pt x="11686" y="81416"/>
                      <a:pt x="9090" y="99588"/>
                    </a:cubicBezTo>
                    <a:cubicBezTo>
                      <a:pt x="-1087" y="170827"/>
                      <a:pt x="36" y="151471"/>
                      <a:pt x="36" y="19917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" name="Volný tvar 15"/>
              <p:cNvSpPr/>
              <p:nvPr/>
            </p:nvSpPr>
            <p:spPr>
              <a:xfrm>
                <a:off x="7632797" y="3638997"/>
                <a:ext cx="18143" cy="199176"/>
              </a:xfrm>
              <a:custGeom>
                <a:avLst/>
                <a:gdLst>
                  <a:gd name="connsiteX0" fmla="*/ 9090 w 18143"/>
                  <a:gd name="connsiteY0" fmla="*/ 0 h 199176"/>
                  <a:gd name="connsiteX1" fmla="*/ 18143 w 18143"/>
                  <a:gd name="connsiteY1" fmla="*/ 45267 h 199176"/>
                  <a:gd name="connsiteX2" fmla="*/ 9090 w 18143"/>
                  <a:gd name="connsiteY2" fmla="*/ 99588 h 199176"/>
                  <a:gd name="connsiteX3" fmla="*/ 36 w 18143"/>
                  <a:gd name="connsiteY3" fmla="*/ 199176 h 199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43" h="199176">
                    <a:moveTo>
                      <a:pt x="9090" y="0"/>
                    </a:moveTo>
                    <a:cubicBezTo>
                      <a:pt x="12108" y="15089"/>
                      <a:pt x="18143" y="29879"/>
                      <a:pt x="18143" y="45267"/>
                    </a:cubicBezTo>
                    <a:cubicBezTo>
                      <a:pt x="18143" y="63624"/>
                      <a:pt x="11686" y="81416"/>
                      <a:pt x="9090" y="99588"/>
                    </a:cubicBezTo>
                    <a:cubicBezTo>
                      <a:pt x="-1087" y="170827"/>
                      <a:pt x="36" y="151471"/>
                      <a:pt x="36" y="19917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Volný tvar 16"/>
              <p:cNvSpPr/>
              <p:nvPr/>
            </p:nvSpPr>
            <p:spPr>
              <a:xfrm>
                <a:off x="7684865" y="3621386"/>
                <a:ext cx="18143" cy="199176"/>
              </a:xfrm>
              <a:custGeom>
                <a:avLst/>
                <a:gdLst>
                  <a:gd name="connsiteX0" fmla="*/ 9090 w 18143"/>
                  <a:gd name="connsiteY0" fmla="*/ 0 h 199176"/>
                  <a:gd name="connsiteX1" fmla="*/ 18143 w 18143"/>
                  <a:gd name="connsiteY1" fmla="*/ 45267 h 199176"/>
                  <a:gd name="connsiteX2" fmla="*/ 9090 w 18143"/>
                  <a:gd name="connsiteY2" fmla="*/ 99588 h 199176"/>
                  <a:gd name="connsiteX3" fmla="*/ 36 w 18143"/>
                  <a:gd name="connsiteY3" fmla="*/ 199176 h 199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43" h="199176">
                    <a:moveTo>
                      <a:pt x="9090" y="0"/>
                    </a:moveTo>
                    <a:cubicBezTo>
                      <a:pt x="12108" y="15089"/>
                      <a:pt x="18143" y="29879"/>
                      <a:pt x="18143" y="45267"/>
                    </a:cubicBezTo>
                    <a:cubicBezTo>
                      <a:pt x="18143" y="63624"/>
                      <a:pt x="11686" y="81416"/>
                      <a:pt x="9090" y="99588"/>
                    </a:cubicBezTo>
                    <a:cubicBezTo>
                      <a:pt x="-1087" y="170827"/>
                      <a:pt x="36" y="151471"/>
                      <a:pt x="36" y="19917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2" name="Skupina 21"/>
            <p:cNvGrpSpPr/>
            <p:nvPr/>
          </p:nvGrpSpPr>
          <p:grpSpPr>
            <a:xfrm>
              <a:off x="9375531" y="3632075"/>
              <a:ext cx="122298" cy="216787"/>
              <a:chOff x="9375531" y="3632075"/>
              <a:chExt cx="122298" cy="216787"/>
            </a:xfrm>
          </p:grpSpPr>
          <p:sp>
            <p:nvSpPr>
              <p:cNvPr id="18" name="Volný tvar 17"/>
              <p:cNvSpPr/>
              <p:nvPr/>
            </p:nvSpPr>
            <p:spPr>
              <a:xfrm>
                <a:off x="9375531" y="3649686"/>
                <a:ext cx="18143" cy="199176"/>
              </a:xfrm>
              <a:custGeom>
                <a:avLst/>
                <a:gdLst>
                  <a:gd name="connsiteX0" fmla="*/ 9090 w 18143"/>
                  <a:gd name="connsiteY0" fmla="*/ 0 h 199176"/>
                  <a:gd name="connsiteX1" fmla="*/ 18143 w 18143"/>
                  <a:gd name="connsiteY1" fmla="*/ 45267 h 199176"/>
                  <a:gd name="connsiteX2" fmla="*/ 9090 w 18143"/>
                  <a:gd name="connsiteY2" fmla="*/ 99588 h 199176"/>
                  <a:gd name="connsiteX3" fmla="*/ 36 w 18143"/>
                  <a:gd name="connsiteY3" fmla="*/ 199176 h 199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43" h="199176">
                    <a:moveTo>
                      <a:pt x="9090" y="0"/>
                    </a:moveTo>
                    <a:cubicBezTo>
                      <a:pt x="12108" y="15089"/>
                      <a:pt x="18143" y="29879"/>
                      <a:pt x="18143" y="45267"/>
                    </a:cubicBezTo>
                    <a:cubicBezTo>
                      <a:pt x="18143" y="63624"/>
                      <a:pt x="11686" y="81416"/>
                      <a:pt x="9090" y="99588"/>
                    </a:cubicBezTo>
                    <a:cubicBezTo>
                      <a:pt x="-1087" y="170827"/>
                      <a:pt x="36" y="151471"/>
                      <a:pt x="36" y="19917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" name="Volný tvar 18"/>
              <p:cNvSpPr/>
              <p:nvPr/>
            </p:nvSpPr>
            <p:spPr>
              <a:xfrm>
                <a:off x="9427618" y="3649686"/>
                <a:ext cx="18143" cy="199176"/>
              </a:xfrm>
              <a:custGeom>
                <a:avLst/>
                <a:gdLst>
                  <a:gd name="connsiteX0" fmla="*/ 9090 w 18143"/>
                  <a:gd name="connsiteY0" fmla="*/ 0 h 199176"/>
                  <a:gd name="connsiteX1" fmla="*/ 18143 w 18143"/>
                  <a:gd name="connsiteY1" fmla="*/ 45267 h 199176"/>
                  <a:gd name="connsiteX2" fmla="*/ 9090 w 18143"/>
                  <a:gd name="connsiteY2" fmla="*/ 99588 h 199176"/>
                  <a:gd name="connsiteX3" fmla="*/ 36 w 18143"/>
                  <a:gd name="connsiteY3" fmla="*/ 199176 h 199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43" h="199176">
                    <a:moveTo>
                      <a:pt x="9090" y="0"/>
                    </a:moveTo>
                    <a:cubicBezTo>
                      <a:pt x="12108" y="15089"/>
                      <a:pt x="18143" y="29879"/>
                      <a:pt x="18143" y="45267"/>
                    </a:cubicBezTo>
                    <a:cubicBezTo>
                      <a:pt x="18143" y="63624"/>
                      <a:pt x="11686" y="81416"/>
                      <a:pt x="9090" y="99588"/>
                    </a:cubicBezTo>
                    <a:cubicBezTo>
                      <a:pt x="-1087" y="170827"/>
                      <a:pt x="36" y="151471"/>
                      <a:pt x="36" y="19917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Volný tvar 19"/>
              <p:cNvSpPr/>
              <p:nvPr/>
            </p:nvSpPr>
            <p:spPr>
              <a:xfrm>
                <a:off x="9479686" y="3632075"/>
                <a:ext cx="18143" cy="199176"/>
              </a:xfrm>
              <a:custGeom>
                <a:avLst/>
                <a:gdLst>
                  <a:gd name="connsiteX0" fmla="*/ 9090 w 18143"/>
                  <a:gd name="connsiteY0" fmla="*/ 0 h 199176"/>
                  <a:gd name="connsiteX1" fmla="*/ 18143 w 18143"/>
                  <a:gd name="connsiteY1" fmla="*/ 45267 h 199176"/>
                  <a:gd name="connsiteX2" fmla="*/ 9090 w 18143"/>
                  <a:gd name="connsiteY2" fmla="*/ 99588 h 199176"/>
                  <a:gd name="connsiteX3" fmla="*/ 36 w 18143"/>
                  <a:gd name="connsiteY3" fmla="*/ 199176 h 199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43" h="199176">
                    <a:moveTo>
                      <a:pt x="9090" y="0"/>
                    </a:moveTo>
                    <a:cubicBezTo>
                      <a:pt x="12108" y="15089"/>
                      <a:pt x="18143" y="29879"/>
                      <a:pt x="18143" y="45267"/>
                    </a:cubicBezTo>
                    <a:cubicBezTo>
                      <a:pt x="18143" y="63624"/>
                      <a:pt x="11686" y="81416"/>
                      <a:pt x="9090" y="99588"/>
                    </a:cubicBezTo>
                    <a:cubicBezTo>
                      <a:pt x="-1087" y="170827"/>
                      <a:pt x="36" y="151471"/>
                      <a:pt x="36" y="19917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4" name="Skupina 33"/>
            <p:cNvGrpSpPr/>
            <p:nvPr/>
          </p:nvGrpSpPr>
          <p:grpSpPr>
            <a:xfrm>
              <a:off x="7505323" y="5149615"/>
              <a:ext cx="217283" cy="186268"/>
              <a:chOff x="7505323" y="5149615"/>
              <a:chExt cx="217283" cy="186268"/>
            </a:xfrm>
          </p:grpSpPr>
          <p:sp>
            <p:nvSpPr>
              <p:cNvPr id="31" name="Volný tvar 30"/>
              <p:cNvSpPr/>
              <p:nvPr/>
            </p:nvSpPr>
            <p:spPr>
              <a:xfrm>
                <a:off x="7505323" y="5178582"/>
                <a:ext cx="108641" cy="157301"/>
              </a:xfrm>
              <a:custGeom>
                <a:avLst/>
                <a:gdLst>
                  <a:gd name="connsiteX0" fmla="*/ 0 w 108641"/>
                  <a:gd name="connsiteY0" fmla="*/ 0 h 157301"/>
                  <a:gd name="connsiteX1" fmla="*/ 54321 w 108641"/>
                  <a:gd name="connsiteY1" fmla="*/ 9054 h 157301"/>
                  <a:gd name="connsiteX2" fmla="*/ 108641 w 108641"/>
                  <a:gd name="connsiteY2" fmla="*/ 27161 h 157301"/>
                  <a:gd name="connsiteX3" fmla="*/ 27160 w 108641"/>
                  <a:gd name="connsiteY3" fmla="*/ 72428 h 157301"/>
                  <a:gd name="connsiteX4" fmla="*/ 0 w 108641"/>
                  <a:gd name="connsiteY4" fmla="*/ 126749 h 157301"/>
                  <a:gd name="connsiteX5" fmla="*/ 9053 w 108641"/>
                  <a:gd name="connsiteY5" fmla="*/ 153909 h 157301"/>
                  <a:gd name="connsiteX6" fmla="*/ 81481 w 108641"/>
                  <a:gd name="connsiteY6" fmla="*/ 153909 h 15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41" h="157301">
                    <a:moveTo>
                      <a:pt x="0" y="0"/>
                    </a:moveTo>
                    <a:cubicBezTo>
                      <a:pt x="18107" y="3018"/>
                      <a:pt x="36512" y="4602"/>
                      <a:pt x="54321" y="9054"/>
                    </a:cubicBezTo>
                    <a:cubicBezTo>
                      <a:pt x="72837" y="13683"/>
                      <a:pt x="108641" y="27161"/>
                      <a:pt x="108641" y="27161"/>
                    </a:cubicBezTo>
                    <a:cubicBezTo>
                      <a:pt x="46380" y="68668"/>
                      <a:pt x="74966" y="56492"/>
                      <a:pt x="27160" y="72428"/>
                    </a:cubicBezTo>
                    <a:cubicBezTo>
                      <a:pt x="18004" y="86162"/>
                      <a:pt x="0" y="108006"/>
                      <a:pt x="0" y="126749"/>
                    </a:cubicBezTo>
                    <a:cubicBezTo>
                      <a:pt x="0" y="136292"/>
                      <a:pt x="0" y="150891"/>
                      <a:pt x="9053" y="153909"/>
                    </a:cubicBezTo>
                    <a:cubicBezTo>
                      <a:pt x="31957" y="161543"/>
                      <a:pt x="57338" y="153909"/>
                      <a:pt x="81481" y="15390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2" name="Volný tvar 31"/>
              <p:cNvSpPr/>
              <p:nvPr/>
            </p:nvSpPr>
            <p:spPr>
              <a:xfrm>
                <a:off x="7551335" y="5158229"/>
                <a:ext cx="108641" cy="157301"/>
              </a:xfrm>
              <a:custGeom>
                <a:avLst/>
                <a:gdLst>
                  <a:gd name="connsiteX0" fmla="*/ 0 w 108641"/>
                  <a:gd name="connsiteY0" fmla="*/ 0 h 157301"/>
                  <a:gd name="connsiteX1" fmla="*/ 54321 w 108641"/>
                  <a:gd name="connsiteY1" fmla="*/ 9054 h 157301"/>
                  <a:gd name="connsiteX2" fmla="*/ 108641 w 108641"/>
                  <a:gd name="connsiteY2" fmla="*/ 27161 h 157301"/>
                  <a:gd name="connsiteX3" fmla="*/ 27160 w 108641"/>
                  <a:gd name="connsiteY3" fmla="*/ 72428 h 157301"/>
                  <a:gd name="connsiteX4" fmla="*/ 0 w 108641"/>
                  <a:gd name="connsiteY4" fmla="*/ 126749 h 157301"/>
                  <a:gd name="connsiteX5" fmla="*/ 9053 w 108641"/>
                  <a:gd name="connsiteY5" fmla="*/ 153909 h 157301"/>
                  <a:gd name="connsiteX6" fmla="*/ 81481 w 108641"/>
                  <a:gd name="connsiteY6" fmla="*/ 153909 h 15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41" h="157301">
                    <a:moveTo>
                      <a:pt x="0" y="0"/>
                    </a:moveTo>
                    <a:cubicBezTo>
                      <a:pt x="18107" y="3018"/>
                      <a:pt x="36512" y="4602"/>
                      <a:pt x="54321" y="9054"/>
                    </a:cubicBezTo>
                    <a:cubicBezTo>
                      <a:pt x="72837" y="13683"/>
                      <a:pt x="108641" y="27161"/>
                      <a:pt x="108641" y="27161"/>
                    </a:cubicBezTo>
                    <a:cubicBezTo>
                      <a:pt x="46380" y="68668"/>
                      <a:pt x="74966" y="56492"/>
                      <a:pt x="27160" y="72428"/>
                    </a:cubicBezTo>
                    <a:cubicBezTo>
                      <a:pt x="18004" y="86162"/>
                      <a:pt x="0" y="108006"/>
                      <a:pt x="0" y="126749"/>
                    </a:cubicBezTo>
                    <a:cubicBezTo>
                      <a:pt x="0" y="136292"/>
                      <a:pt x="0" y="150891"/>
                      <a:pt x="9053" y="153909"/>
                    </a:cubicBezTo>
                    <a:cubicBezTo>
                      <a:pt x="31957" y="161543"/>
                      <a:pt x="57338" y="153909"/>
                      <a:pt x="81481" y="15390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3" name="Volný tvar 32"/>
              <p:cNvSpPr/>
              <p:nvPr/>
            </p:nvSpPr>
            <p:spPr>
              <a:xfrm>
                <a:off x="7613965" y="5149615"/>
                <a:ext cx="108641" cy="157301"/>
              </a:xfrm>
              <a:custGeom>
                <a:avLst/>
                <a:gdLst>
                  <a:gd name="connsiteX0" fmla="*/ 0 w 108641"/>
                  <a:gd name="connsiteY0" fmla="*/ 0 h 157301"/>
                  <a:gd name="connsiteX1" fmla="*/ 54321 w 108641"/>
                  <a:gd name="connsiteY1" fmla="*/ 9054 h 157301"/>
                  <a:gd name="connsiteX2" fmla="*/ 108641 w 108641"/>
                  <a:gd name="connsiteY2" fmla="*/ 27161 h 157301"/>
                  <a:gd name="connsiteX3" fmla="*/ 27160 w 108641"/>
                  <a:gd name="connsiteY3" fmla="*/ 72428 h 157301"/>
                  <a:gd name="connsiteX4" fmla="*/ 0 w 108641"/>
                  <a:gd name="connsiteY4" fmla="*/ 126749 h 157301"/>
                  <a:gd name="connsiteX5" fmla="*/ 9053 w 108641"/>
                  <a:gd name="connsiteY5" fmla="*/ 153909 h 157301"/>
                  <a:gd name="connsiteX6" fmla="*/ 81481 w 108641"/>
                  <a:gd name="connsiteY6" fmla="*/ 153909 h 15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41" h="157301">
                    <a:moveTo>
                      <a:pt x="0" y="0"/>
                    </a:moveTo>
                    <a:cubicBezTo>
                      <a:pt x="18107" y="3018"/>
                      <a:pt x="36512" y="4602"/>
                      <a:pt x="54321" y="9054"/>
                    </a:cubicBezTo>
                    <a:cubicBezTo>
                      <a:pt x="72837" y="13683"/>
                      <a:pt x="108641" y="27161"/>
                      <a:pt x="108641" y="27161"/>
                    </a:cubicBezTo>
                    <a:cubicBezTo>
                      <a:pt x="46380" y="68668"/>
                      <a:pt x="74966" y="56492"/>
                      <a:pt x="27160" y="72428"/>
                    </a:cubicBezTo>
                    <a:cubicBezTo>
                      <a:pt x="18004" y="86162"/>
                      <a:pt x="0" y="108006"/>
                      <a:pt x="0" y="126749"/>
                    </a:cubicBezTo>
                    <a:cubicBezTo>
                      <a:pt x="0" y="136292"/>
                      <a:pt x="0" y="150891"/>
                      <a:pt x="9053" y="153909"/>
                    </a:cubicBezTo>
                    <a:cubicBezTo>
                      <a:pt x="31957" y="161543"/>
                      <a:pt x="57338" y="153909"/>
                      <a:pt x="81481" y="15390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5" name="Skupina 34"/>
            <p:cNvGrpSpPr/>
            <p:nvPr/>
          </p:nvGrpSpPr>
          <p:grpSpPr>
            <a:xfrm>
              <a:off x="9425347" y="5238991"/>
              <a:ext cx="217283" cy="186268"/>
              <a:chOff x="7505323" y="5149615"/>
              <a:chExt cx="217283" cy="186268"/>
            </a:xfrm>
          </p:grpSpPr>
          <p:sp>
            <p:nvSpPr>
              <p:cNvPr id="36" name="Volný tvar 35"/>
              <p:cNvSpPr/>
              <p:nvPr/>
            </p:nvSpPr>
            <p:spPr>
              <a:xfrm>
                <a:off x="7505323" y="5178582"/>
                <a:ext cx="108641" cy="157301"/>
              </a:xfrm>
              <a:custGeom>
                <a:avLst/>
                <a:gdLst>
                  <a:gd name="connsiteX0" fmla="*/ 0 w 108641"/>
                  <a:gd name="connsiteY0" fmla="*/ 0 h 157301"/>
                  <a:gd name="connsiteX1" fmla="*/ 54321 w 108641"/>
                  <a:gd name="connsiteY1" fmla="*/ 9054 h 157301"/>
                  <a:gd name="connsiteX2" fmla="*/ 108641 w 108641"/>
                  <a:gd name="connsiteY2" fmla="*/ 27161 h 157301"/>
                  <a:gd name="connsiteX3" fmla="*/ 27160 w 108641"/>
                  <a:gd name="connsiteY3" fmla="*/ 72428 h 157301"/>
                  <a:gd name="connsiteX4" fmla="*/ 0 w 108641"/>
                  <a:gd name="connsiteY4" fmla="*/ 126749 h 157301"/>
                  <a:gd name="connsiteX5" fmla="*/ 9053 w 108641"/>
                  <a:gd name="connsiteY5" fmla="*/ 153909 h 157301"/>
                  <a:gd name="connsiteX6" fmla="*/ 81481 w 108641"/>
                  <a:gd name="connsiteY6" fmla="*/ 153909 h 15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41" h="157301">
                    <a:moveTo>
                      <a:pt x="0" y="0"/>
                    </a:moveTo>
                    <a:cubicBezTo>
                      <a:pt x="18107" y="3018"/>
                      <a:pt x="36512" y="4602"/>
                      <a:pt x="54321" y="9054"/>
                    </a:cubicBezTo>
                    <a:cubicBezTo>
                      <a:pt x="72837" y="13683"/>
                      <a:pt x="108641" y="27161"/>
                      <a:pt x="108641" y="27161"/>
                    </a:cubicBezTo>
                    <a:cubicBezTo>
                      <a:pt x="46380" y="68668"/>
                      <a:pt x="74966" y="56492"/>
                      <a:pt x="27160" y="72428"/>
                    </a:cubicBezTo>
                    <a:cubicBezTo>
                      <a:pt x="18004" y="86162"/>
                      <a:pt x="0" y="108006"/>
                      <a:pt x="0" y="126749"/>
                    </a:cubicBezTo>
                    <a:cubicBezTo>
                      <a:pt x="0" y="136292"/>
                      <a:pt x="0" y="150891"/>
                      <a:pt x="9053" y="153909"/>
                    </a:cubicBezTo>
                    <a:cubicBezTo>
                      <a:pt x="31957" y="161543"/>
                      <a:pt x="57338" y="153909"/>
                      <a:pt x="81481" y="15390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7" name="Volný tvar 36"/>
              <p:cNvSpPr/>
              <p:nvPr/>
            </p:nvSpPr>
            <p:spPr>
              <a:xfrm>
                <a:off x="7551335" y="5158229"/>
                <a:ext cx="108641" cy="157301"/>
              </a:xfrm>
              <a:custGeom>
                <a:avLst/>
                <a:gdLst>
                  <a:gd name="connsiteX0" fmla="*/ 0 w 108641"/>
                  <a:gd name="connsiteY0" fmla="*/ 0 h 157301"/>
                  <a:gd name="connsiteX1" fmla="*/ 54321 w 108641"/>
                  <a:gd name="connsiteY1" fmla="*/ 9054 h 157301"/>
                  <a:gd name="connsiteX2" fmla="*/ 108641 w 108641"/>
                  <a:gd name="connsiteY2" fmla="*/ 27161 h 157301"/>
                  <a:gd name="connsiteX3" fmla="*/ 27160 w 108641"/>
                  <a:gd name="connsiteY3" fmla="*/ 72428 h 157301"/>
                  <a:gd name="connsiteX4" fmla="*/ 0 w 108641"/>
                  <a:gd name="connsiteY4" fmla="*/ 126749 h 157301"/>
                  <a:gd name="connsiteX5" fmla="*/ 9053 w 108641"/>
                  <a:gd name="connsiteY5" fmla="*/ 153909 h 157301"/>
                  <a:gd name="connsiteX6" fmla="*/ 81481 w 108641"/>
                  <a:gd name="connsiteY6" fmla="*/ 153909 h 15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41" h="157301">
                    <a:moveTo>
                      <a:pt x="0" y="0"/>
                    </a:moveTo>
                    <a:cubicBezTo>
                      <a:pt x="18107" y="3018"/>
                      <a:pt x="36512" y="4602"/>
                      <a:pt x="54321" y="9054"/>
                    </a:cubicBezTo>
                    <a:cubicBezTo>
                      <a:pt x="72837" y="13683"/>
                      <a:pt x="108641" y="27161"/>
                      <a:pt x="108641" y="27161"/>
                    </a:cubicBezTo>
                    <a:cubicBezTo>
                      <a:pt x="46380" y="68668"/>
                      <a:pt x="74966" y="56492"/>
                      <a:pt x="27160" y="72428"/>
                    </a:cubicBezTo>
                    <a:cubicBezTo>
                      <a:pt x="18004" y="86162"/>
                      <a:pt x="0" y="108006"/>
                      <a:pt x="0" y="126749"/>
                    </a:cubicBezTo>
                    <a:cubicBezTo>
                      <a:pt x="0" y="136292"/>
                      <a:pt x="0" y="150891"/>
                      <a:pt x="9053" y="153909"/>
                    </a:cubicBezTo>
                    <a:cubicBezTo>
                      <a:pt x="31957" y="161543"/>
                      <a:pt x="57338" y="153909"/>
                      <a:pt x="81481" y="15390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8" name="Volný tvar 37"/>
              <p:cNvSpPr/>
              <p:nvPr/>
            </p:nvSpPr>
            <p:spPr>
              <a:xfrm>
                <a:off x="7613965" y="5149615"/>
                <a:ext cx="108641" cy="157301"/>
              </a:xfrm>
              <a:custGeom>
                <a:avLst/>
                <a:gdLst>
                  <a:gd name="connsiteX0" fmla="*/ 0 w 108641"/>
                  <a:gd name="connsiteY0" fmla="*/ 0 h 157301"/>
                  <a:gd name="connsiteX1" fmla="*/ 54321 w 108641"/>
                  <a:gd name="connsiteY1" fmla="*/ 9054 h 157301"/>
                  <a:gd name="connsiteX2" fmla="*/ 108641 w 108641"/>
                  <a:gd name="connsiteY2" fmla="*/ 27161 h 157301"/>
                  <a:gd name="connsiteX3" fmla="*/ 27160 w 108641"/>
                  <a:gd name="connsiteY3" fmla="*/ 72428 h 157301"/>
                  <a:gd name="connsiteX4" fmla="*/ 0 w 108641"/>
                  <a:gd name="connsiteY4" fmla="*/ 126749 h 157301"/>
                  <a:gd name="connsiteX5" fmla="*/ 9053 w 108641"/>
                  <a:gd name="connsiteY5" fmla="*/ 153909 h 157301"/>
                  <a:gd name="connsiteX6" fmla="*/ 81481 w 108641"/>
                  <a:gd name="connsiteY6" fmla="*/ 153909 h 15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641" h="157301">
                    <a:moveTo>
                      <a:pt x="0" y="0"/>
                    </a:moveTo>
                    <a:cubicBezTo>
                      <a:pt x="18107" y="3018"/>
                      <a:pt x="36512" y="4602"/>
                      <a:pt x="54321" y="9054"/>
                    </a:cubicBezTo>
                    <a:cubicBezTo>
                      <a:pt x="72837" y="13683"/>
                      <a:pt x="108641" y="27161"/>
                      <a:pt x="108641" y="27161"/>
                    </a:cubicBezTo>
                    <a:cubicBezTo>
                      <a:pt x="46380" y="68668"/>
                      <a:pt x="74966" y="56492"/>
                      <a:pt x="27160" y="72428"/>
                    </a:cubicBezTo>
                    <a:cubicBezTo>
                      <a:pt x="18004" y="86162"/>
                      <a:pt x="0" y="108006"/>
                      <a:pt x="0" y="126749"/>
                    </a:cubicBezTo>
                    <a:cubicBezTo>
                      <a:pt x="0" y="136292"/>
                      <a:pt x="0" y="150891"/>
                      <a:pt x="9053" y="153909"/>
                    </a:cubicBezTo>
                    <a:cubicBezTo>
                      <a:pt x="31957" y="161543"/>
                      <a:pt x="57338" y="153909"/>
                      <a:pt x="81481" y="15390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1A37B02B-1882-42CC-82E6-EF271F4DED63}"/>
                </a:ext>
              </a:extLst>
            </p:cNvPr>
            <p:cNvSpPr txBox="1"/>
            <p:nvPr/>
          </p:nvSpPr>
          <p:spPr>
            <a:xfrm>
              <a:off x="8662538" y="3180245"/>
              <a:ext cx="803908" cy="246221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proximal</a:t>
              </a:r>
              <a:endParaRPr lang="en-US" sz="1000" dirty="0"/>
            </a:p>
          </p:txBody>
        </p:sp>
        <p:sp>
          <p:nvSpPr>
            <p:cNvPr id="42" name="TextovéPole 41">
              <a:extLst>
                <a:ext uri="{FF2B5EF4-FFF2-40B4-BE49-F238E27FC236}">
                  <a16:creationId xmlns:a16="http://schemas.microsoft.com/office/drawing/2014/main" id="{1A37B02B-1882-42CC-82E6-EF271F4DED63}"/>
                </a:ext>
              </a:extLst>
            </p:cNvPr>
            <p:cNvSpPr txBox="1"/>
            <p:nvPr/>
          </p:nvSpPr>
          <p:spPr>
            <a:xfrm>
              <a:off x="10556470" y="3242274"/>
              <a:ext cx="803908" cy="246221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distal</a:t>
              </a:r>
              <a:endParaRPr lang="en-US" sz="1000" dirty="0"/>
            </a:p>
          </p:txBody>
        </p:sp>
        <p:cxnSp>
          <p:nvCxnSpPr>
            <p:cNvPr id="44" name="Přímá spojnice se šipkou 43"/>
            <p:cNvCxnSpPr/>
            <p:nvPr/>
          </p:nvCxnSpPr>
          <p:spPr>
            <a:xfrm>
              <a:off x="9380725" y="3292048"/>
              <a:ext cx="153263" cy="1430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se šipkou 46"/>
            <p:cNvCxnSpPr/>
            <p:nvPr/>
          </p:nvCxnSpPr>
          <p:spPr>
            <a:xfrm flipH="1">
              <a:off x="10520311" y="3386445"/>
              <a:ext cx="131415" cy="4341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1A37B02B-1882-42CC-82E6-EF271F4DED63}"/>
                </a:ext>
              </a:extLst>
            </p:cNvPr>
            <p:cNvSpPr txBox="1"/>
            <p:nvPr/>
          </p:nvSpPr>
          <p:spPr>
            <a:xfrm>
              <a:off x="10771318" y="5627212"/>
              <a:ext cx="803908" cy="400110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Ductus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deferens</a:t>
              </a:r>
              <a:endParaRPr lang="en-US" sz="1000" dirty="0"/>
            </a:p>
          </p:txBody>
        </p:sp>
        <p:cxnSp>
          <p:nvCxnSpPr>
            <p:cNvPr id="51" name="Přímá spojnice se šipkou 50"/>
            <p:cNvCxnSpPr>
              <a:stCxn id="50" idx="0"/>
            </p:cNvCxnSpPr>
            <p:nvPr/>
          </p:nvCxnSpPr>
          <p:spPr>
            <a:xfrm flipH="1" flipV="1">
              <a:off x="10808674" y="5464664"/>
              <a:ext cx="364598" cy="1625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053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ductus</a:t>
            </a:r>
            <a:r>
              <a:rPr lang="cs-CZ" dirty="0" smtClean="0"/>
              <a:t> </a:t>
            </a:r>
            <a:r>
              <a:rPr lang="cs-CZ" dirty="0" err="1" smtClean="0"/>
              <a:t>deferens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45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97542B0-3BD4-4CAA-AE11-FD704F3E2D8A}"/>
              </a:ext>
            </a:extLst>
          </p:cNvPr>
          <p:cNvSpPr txBox="1">
            <a:spLocks/>
          </p:cNvSpPr>
          <p:nvPr/>
        </p:nvSpPr>
        <p:spPr>
          <a:xfrm>
            <a:off x="967813" y="2441407"/>
            <a:ext cx="4583853" cy="4880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connection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epididymis</a:t>
            </a:r>
            <a:r>
              <a:rPr lang="cs-CZ" sz="1600" dirty="0" smtClean="0"/>
              <a:t> </a:t>
            </a:r>
            <a:r>
              <a:rPr lang="cs-CZ" sz="1600" dirty="0"/>
              <a:t>(</a:t>
            </a:r>
            <a:r>
              <a:rPr lang="cs-CZ" sz="1600" dirty="0" err="1"/>
              <a:t>EpD</a:t>
            </a:r>
            <a:r>
              <a:rPr lang="cs-CZ" sz="1600" dirty="0"/>
              <a:t>) </a:t>
            </a:r>
            <a:r>
              <a:rPr lang="cs-CZ" sz="1600" dirty="0" smtClean="0"/>
              <a:t>and </a:t>
            </a:r>
            <a:r>
              <a:rPr lang="cs-CZ" sz="1600" dirty="0" err="1" smtClean="0"/>
              <a:t>ejaculatory</a:t>
            </a:r>
            <a:r>
              <a:rPr lang="cs-CZ" sz="1600" dirty="0" smtClean="0"/>
              <a:t> </a:t>
            </a:r>
            <a:r>
              <a:rPr lang="cs-CZ" sz="1600" dirty="0" err="1" smtClean="0"/>
              <a:t>ducts</a:t>
            </a:r>
            <a:r>
              <a:rPr lang="cs-CZ" sz="1600" dirty="0" smtClean="0"/>
              <a:t> </a:t>
            </a:r>
            <a:r>
              <a:rPr lang="cs-CZ" sz="1600" dirty="0"/>
              <a:t>(</a:t>
            </a:r>
            <a:r>
              <a:rPr lang="cs-CZ" sz="1600" dirty="0" err="1"/>
              <a:t>EjD</a:t>
            </a:r>
            <a:r>
              <a:rPr lang="cs-CZ" sz="1600" dirty="0"/>
              <a:t>)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597542B0-3BD4-4CAA-AE11-FD704F3E2D8A}"/>
              </a:ext>
            </a:extLst>
          </p:cNvPr>
          <p:cNvSpPr txBox="1">
            <a:spLocks/>
          </p:cNvSpPr>
          <p:nvPr/>
        </p:nvSpPr>
        <p:spPr>
          <a:xfrm>
            <a:off x="963363" y="3159115"/>
            <a:ext cx="5217304" cy="7228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prolongation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duct</a:t>
            </a:r>
            <a:r>
              <a:rPr lang="cs-CZ" sz="1600" dirty="0" smtClean="0"/>
              <a:t>, </a:t>
            </a:r>
            <a:r>
              <a:rPr lang="cs-CZ" sz="1600" dirty="0" err="1" smtClean="0"/>
              <a:t>formation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r>
              <a:rPr lang="cs-CZ" sz="1600" dirty="0" smtClean="0"/>
              <a:t> </a:t>
            </a:r>
            <a:r>
              <a:rPr lang="cs-CZ" sz="1600" dirty="0" err="1" smtClean="0"/>
              <a:t>with</a:t>
            </a:r>
            <a:r>
              <a:rPr lang="cs-CZ" sz="1600" dirty="0" smtClean="0"/>
              <a:t> </a:t>
            </a:r>
            <a:r>
              <a:rPr lang="cs-CZ" sz="1600" dirty="0" err="1" smtClean="0"/>
              <a:t>cilia</a:t>
            </a:r>
            <a:r>
              <a:rPr lang="cs-CZ" sz="1600" dirty="0" smtClean="0"/>
              <a:t> and </a:t>
            </a:r>
            <a:r>
              <a:rPr lang="cs-CZ" sz="1600" dirty="0" err="1" smtClean="0"/>
              <a:t>development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thick</a:t>
            </a:r>
            <a:r>
              <a:rPr lang="cs-CZ" sz="1600" dirty="0" smtClean="0"/>
              <a:t> </a:t>
            </a:r>
            <a:r>
              <a:rPr lang="cs-CZ" sz="1600" dirty="0" err="1" smtClean="0"/>
              <a:t>smooth</a:t>
            </a:r>
            <a:r>
              <a:rPr lang="cs-CZ" sz="1600" dirty="0" smtClean="0"/>
              <a:t> </a:t>
            </a:r>
            <a:r>
              <a:rPr lang="cs-CZ" sz="1600" dirty="0" err="1" smtClean="0"/>
              <a:t>muscle</a:t>
            </a:r>
            <a:r>
              <a:rPr lang="cs-CZ" sz="1600" dirty="0" smtClean="0"/>
              <a:t> </a:t>
            </a:r>
            <a:r>
              <a:rPr lang="cs-CZ" sz="1600" dirty="0" err="1" smtClean="0"/>
              <a:t>layer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b="1" dirty="0" err="1" smtClean="0"/>
              <a:t>active</a:t>
            </a:r>
            <a:r>
              <a:rPr lang="cs-CZ" sz="1600" dirty="0" smtClean="0"/>
              <a:t> transport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sperms</a:t>
            </a:r>
            <a:endParaRPr lang="cs-CZ" sz="1600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597542B0-3BD4-4CAA-AE11-FD704F3E2D8A}"/>
              </a:ext>
            </a:extLst>
          </p:cNvPr>
          <p:cNvSpPr txBox="1">
            <a:spLocks/>
          </p:cNvSpPr>
          <p:nvPr/>
        </p:nvSpPr>
        <p:spPr>
          <a:xfrm>
            <a:off x="967812" y="1951671"/>
            <a:ext cx="4583853" cy="32888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basis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dirty="0" err="1" smtClean="0"/>
              <a:t>middle</a:t>
            </a:r>
            <a:r>
              <a:rPr lang="cs-CZ" sz="1600" dirty="0" smtClean="0"/>
              <a:t> part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/>
              <a:t>Wolffian</a:t>
            </a:r>
            <a:r>
              <a:rPr lang="cs-CZ" sz="1600" dirty="0" smtClean="0"/>
              <a:t> </a:t>
            </a:r>
            <a:r>
              <a:rPr lang="cs-CZ" sz="1600" dirty="0" err="1" smtClean="0"/>
              <a:t>duct</a:t>
            </a:r>
            <a:endParaRPr lang="cs-CZ" sz="16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r="63345" b="23163"/>
          <a:stretch/>
        </p:blipFill>
        <p:spPr>
          <a:xfrm>
            <a:off x="6125183" y="1837530"/>
            <a:ext cx="2383806" cy="218141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4" r="2587" b="18730"/>
          <a:stretch/>
        </p:blipFill>
        <p:spPr>
          <a:xfrm>
            <a:off x="8213246" y="3702536"/>
            <a:ext cx="3374423" cy="2204082"/>
          </a:xfrm>
          <a:prstGeom prst="rect">
            <a:avLst/>
          </a:prstGeom>
        </p:spPr>
      </p:pic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597542B0-3BD4-4CAA-AE11-FD704F3E2D8A}"/>
              </a:ext>
            </a:extLst>
          </p:cNvPr>
          <p:cNvSpPr txBox="1">
            <a:spLocks/>
          </p:cNvSpPr>
          <p:nvPr/>
        </p:nvSpPr>
        <p:spPr>
          <a:xfrm>
            <a:off x="963363" y="4098189"/>
            <a:ext cx="5134224" cy="47693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b="1" dirty="0" err="1" smtClean="0"/>
              <a:t>distal</a:t>
            </a:r>
            <a:r>
              <a:rPr lang="cs-CZ" sz="1600" dirty="0" smtClean="0"/>
              <a:t> part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/>
              <a:t>Wolffian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duct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ejaculatory</a:t>
            </a:r>
            <a:r>
              <a:rPr lang="cs-CZ" sz="1600" b="1" dirty="0" smtClean="0"/>
              <a:t> </a:t>
            </a:r>
            <a:r>
              <a:rPr lang="cs-CZ" sz="1600" dirty="0" err="1" smtClean="0"/>
              <a:t>ducts</a:t>
            </a:r>
            <a:r>
              <a:rPr lang="cs-CZ" sz="1600" dirty="0" smtClean="0"/>
              <a:t> </a:t>
            </a:r>
            <a:r>
              <a:rPr lang="cs-CZ" sz="1600" dirty="0" err="1" smtClean="0"/>
              <a:t>develops</a:t>
            </a:r>
            <a:r>
              <a:rPr lang="cs-CZ" sz="1600" dirty="0"/>
              <a:t> </a:t>
            </a:r>
            <a:r>
              <a:rPr lang="cs-CZ" sz="1600" dirty="0" smtClean="0"/>
              <a:t>-  </a:t>
            </a:r>
            <a:r>
              <a:rPr lang="cs-CZ" sz="1600" dirty="0" err="1" smtClean="0"/>
              <a:t>connected</a:t>
            </a:r>
            <a:r>
              <a:rPr lang="cs-CZ" sz="1600" dirty="0" smtClean="0"/>
              <a:t> to </a:t>
            </a:r>
            <a:r>
              <a:rPr lang="cs-CZ" sz="1600" dirty="0" err="1" smtClean="0"/>
              <a:t>urethra</a:t>
            </a:r>
            <a:endParaRPr lang="cs-CZ" sz="1600" dirty="0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597542B0-3BD4-4CAA-AE11-FD704F3E2D8A}"/>
              </a:ext>
            </a:extLst>
          </p:cNvPr>
          <p:cNvSpPr txBox="1">
            <a:spLocks/>
          </p:cNvSpPr>
          <p:nvPr/>
        </p:nvSpPr>
        <p:spPr>
          <a:xfrm>
            <a:off x="963363" y="4932396"/>
            <a:ext cx="5134224" cy="47693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Ductus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deferens</a:t>
            </a:r>
            <a:r>
              <a:rPr lang="cs-CZ" sz="1600" b="1" dirty="0" smtClean="0"/>
              <a:t> – </a:t>
            </a:r>
            <a:r>
              <a:rPr lang="cs-CZ" sz="1600" b="1" dirty="0" err="1" smtClean="0"/>
              <a:t>ejaculatory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ducts</a:t>
            </a:r>
            <a:r>
              <a:rPr lang="cs-CZ" sz="1600" b="1" dirty="0" smtClean="0"/>
              <a:t> interface </a:t>
            </a:r>
            <a:r>
              <a:rPr lang="cs-CZ" sz="1600" dirty="0" smtClean="0"/>
              <a:t>region</a:t>
            </a:r>
            <a:r>
              <a:rPr lang="cs-CZ" sz="1600" b="1" dirty="0" smtClean="0"/>
              <a:t> - </a:t>
            </a:r>
            <a:r>
              <a:rPr lang="cs-CZ" sz="1600" dirty="0" smtClean="0"/>
              <a:t> </a:t>
            </a:r>
            <a:r>
              <a:rPr lang="cs-CZ" sz="1600" dirty="0" err="1" smtClean="0"/>
              <a:t>development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/>
              <a:t>seminal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vesicles</a:t>
            </a:r>
            <a:endParaRPr lang="cs-CZ" sz="1600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6CD70C2-DC56-43A5-B75A-F54F6E6106CF}"/>
              </a:ext>
            </a:extLst>
          </p:cNvPr>
          <p:cNvSpPr txBox="1"/>
          <p:nvPr/>
        </p:nvSpPr>
        <p:spPr>
          <a:xfrm>
            <a:off x="7104289" y="6006788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Bieth</a:t>
            </a:r>
            <a:r>
              <a:rPr lang="cs-CZ" sz="1050" dirty="0"/>
              <a:t> et al. 2021. </a:t>
            </a:r>
            <a:r>
              <a:rPr lang="cs-CZ" sz="1050" dirty="0" err="1"/>
              <a:t>Hum</a:t>
            </a:r>
            <a:r>
              <a:rPr lang="cs-CZ" sz="1050" dirty="0"/>
              <a:t> </a:t>
            </a:r>
            <a:r>
              <a:rPr lang="cs-CZ" sz="1050" dirty="0" err="1"/>
              <a:t>Genet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11443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Formation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seminal</a:t>
            </a:r>
            <a:r>
              <a:rPr lang="cs-CZ" dirty="0" smtClean="0"/>
              <a:t> </a:t>
            </a:r>
            <a:r>
              <a:rPr lang="cs-CZ" dirty="0" err="1" smtClean="0"/>
              <a:t>vesicles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46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97542B0-3BD4-4CAA-AE11-FD704F3E2D8A}"/>
              </a:ext>
            </a:extLst>
          </p:cNvPr>
          <p:cNvSpPr txBox="1">
            <a:spLocks/>
          </p:cNvSpPr>
          <p:nvPr/>
        </p:nvSpPr>
        <p:spPr>
          <a:xfrm>
            <a:off x="967812" y="2655627"/>
            <a:ext cx="4583853" cy="8072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Formation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paired</a:t>
            </a:r>
            <a:r>
              <a:rPr lang="cs-CZ" sz="1600" dirty="0" smtClean="0"/>
              <a:t> </a:t>
            </a:r>
            <a:r>
              <a:rPr lang="cs-CZ" sz="1600" b="1" dirty="0" err="1" smtClean="0"/>
              <a:t>evaginations</a:t>
            </a:r>
            <a:r>
              <a:rPr lang="cs-CZ" sz="1600" dirty="0" smtClean="0"/>
              <a:t> (</a:t>
            </a:r>
            <a:r>
              <a:rPr lang="cs-CZ" sz="1600" dirty="0" err="1" smtClean="0"/>
              <a:t>buds</a:t>
            </a:r>
            <a:r>
              <a:rPr lang="cs-CZ" sz="1600" dirty="0" smtClean="0"/>
              <a:t>)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dirty="0" err="1" smtClean="0"/>
              <a:t>distal</a:t>
            </a:r>
            <a:r>
              <a:rPr lang="cs-CZ" sz="1600" dirty="0" smtClean="0"/>
              <a:t> </a:t>
            </a:r>
            <a:r>
              <a:rPr lang="cs-CZ" sz="1600" dirty="0" err="1" smtClean="0"/>
              <a:t>Wolffian</a:t>
            </a:r>
            <a:r>
              <a:rPr lang="cs-CZ" sz="1600" dirty="0" smtClean="0"/>
              <a:t> </a:t>
            </a:r>
            <a:r>
              <a:rPr lang="cs-CZ" sz="1600" dirty="0" err="1" smtClean="0"/>
              <a:t>duct</a:t>
            </a:r>
            <a:r>
              <a:rPr lang="cs-CZ" sz="1600" dirty="0" smtClean="0"/>
              <a:t> </a:t>
            </a:r>
            <a:r>
              <a:rPr lang="cs-CZ" sz="1600" dirty="0" err="1" smtClean="0"/>
              <a:t>into</a:t>
            </a:r>
            <a:r>
              <a:rPr lang="cs-CZ" sz="1600" dirty="0" smtClean="0"/>
              <a:t> </a:t>
            </a:r>
            <a:r>
              <a:rPr lang="cs-CZ" sz="1600" dirty="0" err="1" smtClean="0"/>
              <a:t>surrounding</a:t>
            </a:r>
            <a:r>
              <a:rPr lang="cs-CZ" sz="1600" dirty="0" smtClean="0"/>
              <a:t> mesenchyme </a:t>
            </a:r>
            <a:r>
              <a:rPr lang="cs-CZ" sz="1600" dirty="0" err="1" smtClean="0"/>
              <a:t>regulated</a:t>
            </a:r>
            <a:r>
              <a:rPr lang="cs-CZ" sz="1600" dirty="0" smtClean="0"/>
              <a:t> by testosterone </a:t>
            </a:r>
            <a:r>
              <a:rPr lang="cs-CZ" sz="1600" dirty="0" err="1" smtClean="0"/>
              <a:t>production</a:t>
            </a:r>
            <a:endParaRPr lang="cs-CZ" sz="16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597542B0-3BD4-4CAA-AE11-FD704F3E2D8A}"/>
              </a:ext>
            </a:extLst>
          </p:cNvPr>
          <p:cNvSpPr txBox="1">
            <a:spLocks/>
          </p:cNvSpPr>
          <p:nvPr/>
        </p:nvSpPr>
        <p:spPr>
          <a:xfrm>
            <a:off x="962541" y="3865543"/>
            <a:ext cx="4583853" cy="58329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Further</a:t>
            </a:r>
            <a:r>
              <a:rPr lang="cs-CZ" sz="1600" dirty="0" smtClean="0"/>
              <a:t> </a:t>
            </a:r>
            <a:r>
              <a:rPr lang="cs-CZ" sz="1600" dirty="0" err="1" smtClean="0"/>
              <a:t>growth</a:t>
            </a:r>
            <a:r>
              <a:rPr lang="cs-CZ" sz="1600" dirty="0" smtClean="0"/>
              <a:t> and </a:t>
            </a:r>
            <a:r>
              <a:rPr lang="cs-CZ" sz="1600" dirty="0" err="1" smtClean="0"/>
              <a:t>development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dirty="0" err="1" smtClean="0"/>
              <a:t>formation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prolonged</a:t>
            </a:r>
            <a:r>
              <a:rPr lang="cs-CZ" sz="1600" dirty="0" smtClean="0"/>
              <a:t> </a:t>
            </a:r>
            <a:r>
              <a:rPr lang="cs-CZ" sz="1600" dirty="0" err="1" smtClean="0"/>
              <a:t>vesicular</a:t>
            </a:r>
            <a:r>
              <a:rPr lang="cs-CZ" sz="1600" dirty="0" smtClean="0"/>
              <a:t> </a:t>
            </a:r>
            <a:r>
              <a:rPr lang="cs-CZ" sz="1600" dirty="0" err="1" smtClean="0"/>
              <a:t>structures</a:t>
            </a:r>
            <a:endParaRPr lang="cs-CZ" sz="1600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597542B0-3BD4-4CAA-AE11-FD704F3E2D8A}"/>
              </a:ext>
            </a:extLst>
          </p:cNvPr>
          <p:cNvSpPr txBox="1">
            <a:spLocks/>
          </p:cNvSpPr>
          <p:nvPr/>
        </p:nvSpPr>
        <p:spPr>
          <a:xfrm>
            <a:off x="967811" y="4759953"/>
            <a:ext cx="4583853" cy="110999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Secretory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r>
              <a:rPr lang="cs-CZ" sz="1600" dirty="0" smtClean="0"/>
              <a:t> </a:t>
            </a:r>
            <a:r>
              <a:rPr lang="cs-CZ" sz="1600" b="1" dirty="0" err="1" smtClean="0"/>
              <a:t>porduce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supporting</a:t>
            </a:r>
            <a:r>
              <a:rPr lang="cs-CZ" sz="1600" dirty="0" smtClean="0"/>
              <a:t> </a:t>
            </a:r>
            <a:r>
              <a:rPr lang="cs-CZ" sz="1600" dirty="0" err="1" smtClean="0"/>
              <a:t>components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ejaculate</a:t>
            </a:r>
            <a:r>
              <a:rPr lang="cs-CZ" sz="1600" dirty="0" smtClean="0"/>
              <a:t>: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fructose</a:t>
            </a:r>
            <a:r>
              <a:rPr lang="cs-CZ" sz="1400" dirty="0" smtClean="0"/>
              <a:t>, </a:t>
            </a:r>
            <a:r>
              <a:rPr lang="cs-CZ" sz="1400" dirty="0" err="1" smtClean="0"/>
              <a:t>proteins</a:t>
            </a:r>
            <a:r>
              <a:rPr lang="cs-CZ" sz="1400" dirty="0" smtClean="0"/>
              <a:t>, </a:t>
            </a:r>
            <a:r>
              <a:rPr lang="cs-CZ" sz="1400" dirty="0" err="1" smtClean="0"/>
              <a:t>enzymes</a:t>
            </a:r>
            <a:r>
              <a:rPr lang="cs-CZ" sz="1400" dirty="0" smtClean="0"/>
              <a:t>, vitamine </a:t>
            </a:r>
            <a:r>
              <a:rPr lang="cs-CZ" sz="1400" dirty="0"/>
              <a:t>C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semenogelin</a:t>
            </a:r>
            <a:r>
              <a:rPr lang="cs-CZ" sz="1400" dirty="0" smtClean="0"/>
              <a:t> </a:t>
            </a:r>
            <a:r>
              <a:rPr lang="cs-CZ" sz="1400" dirty="0"/>
              <a:t>– </a:t>
            </a:r>
            <a:r>
              <a:rPr lang="cs-CZ" sz="1400" dirty="0" smtClean="0"/>
              <a:t>protein </a:t>
            </a:r>
            <a:r>
              <a:rPr lang="cs-CZ" sz="1400" dirty="0" err="1" smtClean="0"/>
              <a:t>forming</a:t>
            </a:r>
            <a:r>
              <a:rPr lang="cs-CZ" sz="1400" dirty="0" smtClean="0"/>
              <a:t> </a:t>
            </a:r>
            <a:r>
              <a:rPr lang="cs-CZ" sz="1400" dirty="0" err="1" smtClean="0"/>
              <a:t>gell</a:t>
            </a:r>
            <a:r>
              <a:rPr lang="cs-CZ" sz="1400" dirty="0" smtClean="0"/>
              <a:t> matrix</a:t>
            </a:r>
            <a:endParaRPr lang="cs-CZ" sz="1400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6713792" y="2366229"/>
            <a:ext cx="3901701" cy="2969537"/>
            <a:chOff x="6653634" y="2444435"/>
            <a:chExt cx="3901701" cy="2969537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107" y="2444435"/>
              <a:ext cx="3708228" cy="2969537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1A37B02B-1882-42CC-82E6-EF271F4DED63}"/>
                </a:ext>
              </a:extLst>
            </p:cNvPr>
            <p:cNvSpPr txBox="1"/>
            <p:nvPr/>
          </p:nvSpPr>
          <p:spPr>
            <a:xfrm>
              <a:off x="8107340" y="2702954"/>
              <a:ext cx="803908" cy="400110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Ductus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deferens</a:t>
              </a:r>
              <a:endParaRPr lang="en-US" sz="1000" dirty="0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1A37B02B-1882-42CC-82E6-EF271F4DED63}"/>
                </a:ext>
              </a:extLst>
            </p:cNvPr>
            <p:cNvSpPr txBox="1"/>
            <p:nvPr/>
          </p:nvSpPr>
          <p:spPr>
            <a:xfrm>
              <a:off x="9733321" y="3929203"/>
              <a:ext cx="803908" cy="400110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Ejaculatory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duct</a:t>
              </a:r>
              <a:endParaRPr lang="en-US" sz="1000" dirty="0"/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1A37B02B-1882-42CC-82E6-EF271F4DED63}"/>
                </a:ext>
              </a:extLst>
            </p:cNvPr>
            <p:cNvSpPr txBox="1"/>
            <p:nvPr/>
          </p:nvSpPr>
          <p:spPr>
            <a:xfrm>
              <a:off x="9568849" y="4471532"/>
              <a:ext cx="803908" cy="246221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prostate</a:t>
              </a:r>
              <a:endParaRPr lang="en-US" sz="1000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1A37B02B-1882-42CC-82E6-EF271F4DED63}"/>
                </a:ext>
              </a:extLst>
            </p:cNvPr>
            <p:cNvSpPr txBox="1"/>
            <p:nvPr/>
          </p:nvSpPr>
          <p:spPr>
            <a:xfrm>
              <a:off x="6653634" y="4116690"/>
              <a:ext cx="803908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Seminal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vesicles</a:t>
              </a:r>
              <a:endParaRPr lang="en-US" sz="1000" dirty="0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7116025" y="4690594"/>
              <a:ext cx="669956" cy="587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597542B0-3BD4-4CAA-AE11-FD704F3E2D8A}"/>
              </a:ext>
            </a:extLst>
          </p:cNvPr>
          <p:cNvSpPr txBox="1">
            <a:spLocks/>
          </p:cNvSpPr>
          <p:nvPr/>
        </p:nvSpPr>
        <p:spPr>
          <a:xfrm>
            <a:off x="967811" y="1887130"/>
            <a:ext cx="4583853" cy="55730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>
                <a:solidFill>
                  <a:srgbClr val="00B050"/>
                </a:solidFill>
              </a:rPr>
              <a:t>Seminal</a:t>
            </a:r>
            <a:r>
              <a:rPr lang="cs-CZ" sz="1600" b="1" dirty="0" smtClean="0">
                <a:solidFill>
                  <a:srgbClr val="00B050"/>
                </a:solidFill>
              </a:rPr>
              <a:t> </a:t>
            </a:r>
            <a:r>
              <a:rPr lang="cs-CZ" sz="1600" b="1" dirty="0" err="1" smtClean="0">
                <a:solidFill>
                  <a:srgbClr val="00B050"/>
                </a:solidFill>
              </a:rPr>
              <a:t>vesicles</a:t>
            </a:r>
            <a:r>
              <a:rPr lang="cs-CZ" sz="1600" dirty="0" smtClean="0"/>
              <a:t> – </a:t>
            </a:r>
            <a:r>
              <a:rPr lang="cs-CZ" sz="1600" dirty="0" err="1" smtClean="0"/>
              <a:t>supporting</a:t>
            </a:r>
            <a:r>
              <a:rPr lang="cs-CZ" sz="1600" dirty="0" smtClean="0"/>
              <a:t> </a:t>
            </a:r>
            <a:r>
              <a:rPr lang="cs-CZ" sz="1600" dirty="0" err="1" smtClean="0"/>
              <a:t>glands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male </a:t>
            </a:r>
            <a:r>
              <a:rPr lang="cs-CZ" sz="1600" dirty="0" err="1" smtClean="0"/>
              <a:t>reproductive</a:t>
            </a:r>
            <a:r>
              <a:rPr lang="cs-CZ" sz="1600" dirty="0" smtClean="0"/>
              <a:t> </a:t>
            </a:r>
            <a:r>
              <a:rPr lang="cs-CZ" sz="1600" dirty="0" err="1" smtClean="0"/>
              <a:t>system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11731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prostate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47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0A6E404-E233-40CA-BC4C-16E29357D48E}"/>
              </a:ext>
            </a:extLst>
          </p:cNvPr>
          <p:cNvSpPr txBox="1">
            <a:spLocks/>
          </p:cNvSpPr>
          <p:nvPr/>
        </p:nvSpPr>
        <p:spPr>
          <a:xfrm>
            <a:off x="1097280" y="1946997"/>
            <a:ext cx="4605689" cy="57891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Develops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b="1" dirty="0" err="1" smtClean="0"/>
              <a:t>urogenital</a:t>
            </a:r>
            <a:r>
              <a:rPr lang="cs-CZ" sz="1600" b="1" dirty="0" smtClean="0"/>
              <a:t> sinus </a:t>
            </a:r>
            <a:r>
              <a:rPr lang="cs-CZ" sz="1600" dirty="0"/>
              <a:t>– </a:t>
            </a:r>
            <a:r>
              <a:rPr lang="cs-CZ" sz="1600" dirty="0" err="1" smtClean="0"/>
              <a:t>ventral</a:t>
            </a:r>
            <a:r>
              <a:rPr lang="cs-CZ" sz="1600" dirty="0" smtClean="0"/>
              <a:t> part </a:t>
            </a:r>
            <a:r>
              <a:rPr lang="cs-CZ" sz="1600" dirty="0" err="1" smtClean="0"/>
              <a:t>after</a:t>
            </a:r>
            <a:r>
              <a:rPr lang="cs-CZ" sz="1600" dirty="0" smtClean="0"/>
              <a:t> </a:t>
            </a:r>
            <a:r>
              <a:rPr lang="cs-CZ" sz="1600" dirty="0" err="1" smtClean="0"/>
              <a:t>splitting</a:t>
            </a:r>
            <a:r>
              <a:rPr lang="cs-CZ" sz="1600" dirty="0" smtClean="0"/>
              <a:t> </a:t>
            </a:r>
            <a:r>
              <a:rPr lang="cs-CZ" sz="1600" dirty="0" err="1" smtClean="0"/>
              <a:t>cloaca</a:t>
            </a:r>
            <a:endParaRPr lang="cs-CZ" sz="1200" b="1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50A6E404-E233-40CA-BC4C-16E29357D48E}"/>
              </a:ext>
            </a:extLst>
          </p:cNvPr>
          <p:cNvSpPr txBox="1">
            <a:spLocks/>
          </p:cNvSpPr>
          <p:nvPr/>
        </p:nvSpPr>
        <p:spPr>
          <a:xfrm>
            <a:off x="1097280" y="2700175"/>
            <a:ext cx="4823686" cy="7718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Formation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>
                <a:solidFill>
                  <a:srgbClr val="00B050"/>
                </a:solidFill>
              </a:rPr>
              <a:t>prostatic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epithelial</a:t>
            </a:r>
            <a:r>
              <a:rPr lang="cs-CZ" sz="1600" dirty="0" smtClean="0"/>
              <a:t> </a:t>
            </a:r>
            <a:r>
              <a:rPr lang="cs-CZ" sz="1600" dirty="0" err="1" smtClean="0"/>
              <a:t>buds</a:t>
            </a:r>
            <a:r>
              <a:rPr lang="cs-CZ" sz="1600" dirty="0" smtClean="0"/>
              <a:t> (4 </a:t>
            </a:r>
            <a:r>
              <a:rPr lang="cs-CZ" sz="1600" dirty="0" err="1" smtClean="0"/>
              <a:t>pairs</a:t>
            </a:r>
            <a:r>
              <a:rPr lang="cs-CZ" sz="1600" dirty="0" smtClean="0"/>
              <a:t> in </a:t>
            </a:r>
            <a:r>
              <a:rPr lang="cs-CZ" sz="1600" dirty="0" err="1" smtClean="0"/>
              <a:t>mouse</a:t>
            </a:r>
            <a:r>
              <a:rPr lang="cs-CZ" sz="1600" dirty="0" smtClean="0"/>
              <a:t>, </a:t>
            </a:r>
            <a:r>
              <a:rPr lang="cs-CZ" sz="1600" dirty="0" err="1" smtClean="0"/>
              <a:t>compact</a:t>
            </a:r>
            <a:r>
              <a:rPr lang="cs-CZ" sz="1600" dirty="0" smtClean="0"/>
              <a:t> </a:t>
            </a:r>
            <a:r>
              <a:rPr lang="cs-CZ" sz="1600" dirty="0" err="1" smtClean="0"/>
              <a:t>gland</a:t>
            </a:r>
            <a:r>
              <a:rPr lang="cs-CZ" sz="1600" dirty="0" smtClean="0"/>
              <a:t> in </a:t>
            </a:r>
            <a:r>
              <a:rPr lang="cs-CZ" sz="1600" dirty="0" err="1" smtClean="0"/>
              <a:t>human</a:t>
            </a:r>
            <a:r>
              <a:rPr lang="cs-CZ" sz="1600" dirty="0" smtClean="0"/>
              <a:t>)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dirty="0" err="1" smtClean="0"/>
              <a:t>urogenital</a:t>
            </a:r>
            <a:r>
              <a:rPr lang="cs-CZ" sz="1600" dirty="0" smtClean="0"/>
              <a:t> sinus</a:t>
            </a:r>
            <a:endParaRPr lang="cs-CZ" sz="1200" b="1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50A6E404-E233-40CA-BC4C-16E29357D48E}"/>
              </a:ext>
            </a:extLst>
          </p:cNvPr>
          <p:cNvSpPr txBox="1">
            <a:spLocks/>
          </p:cNvSpPr>
          <p:nvPr/>
        </p:nvSpPr>
        <p:spPr>
          <a:xfrm>
            <a:off x="1097280" y="3646285"/>
            <a:ext cx="4823686" cy="11680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Proliferation</a:t>
            </a:r>
            <a:r>
              <a:rPr lang="cs-CZ" sz="1600" dirty="0" smtClean="0"/>
              <a:t> cause </a:t>
            </a:r>
            <a:r>
              <a:rPr lang="cs-CZ" sz="1600" dirty="0" err="1" smtClean="0"/>
              <a:t>growth</a:t>
            </a:r>
            <a:r>
              <a:rPr lang="cs-CZ" sz="1600" dirty="0" smtClean="0"/>
              <a:t> and </a:t>
            </a:r>
            <a:r>
              <a:rPr lang="cs-CZ" sz="1600" dirty="0" err="1" smtClean="0"/>
              <a:t>branching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buds</a:t>
            </a:r>
            <a:r>
              <a:rPr lang="cs-CZ" sz="1600" dirty="0" smtClean="0"/>
              <a:t>, </a:t>
            </a:r>
            <a:r>
              <a:rPr lang="cs-CZ" sz="1600" dirty="0" err="1" smtClean="0"/>
              <a:t>differentiation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epithelial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r>
              <a:rPr lang="cs-CZ" sz="1600" dirty="0" smtClean="0"/>
              <a:t> to</a:t>
            </a:r>
            <a:r>
              <a:rPr lang="cs-CZ" sz="1600" b="1" dirty="0" smtClean="0"/>
              <a:t> </a:t>
            </a:r>
            <a:r>
              <a:rPr lang="cs-CZ" sz="1600" b="1" dirty="0" smtClean="0">
                <a:solidFill>
                  <a:srgbClr val="FF0000"/>
                </a:solidFill>
              </a:rPr>
              <a:t>luminal </a:t>
            </a:r>
            <a:r>
              <a:rPr lang="cs-CZ" sz="1600" dirty="0" smtClean="0"/>
              <a:t>(</a:t>
            </a:r>
            <a:r>
              <a:rPr lang="cs-CZ" sz="1600" dirty="0" err="1" smtClean="0"/>
              <a:t>production</a:t>
            </a:r>
            <a:r>
              <a:rPr lang="cs-CZ" sz="1600" dirty="0" smtClean="0"/>
              <a:t> and </a:t>
            </a:r>
            <a:r>
              <a:rPr lang="cs-CZ" sz="1600" dirty="0" err="1" smtClean="0"/>
              <a:t>secretion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supporting</a:t>
            </a:r>
            <a:r>
              <a:rPr lang="cs-CZ" sz="1600" dirty="0" smtClean="0"/>
              <a:t> </a:t>
            </a:r>
            <a:r>
              <a:rPr lang="cs-CZ" sz="1600" dirty="0" err="1" smtClean="0"/>
              <a:t>components</a:t>
            </a:r>
            <a:r>
              <a:rPr lang="cs-CZ" sz="1600" dirty="0" smtClean="0"/>
              <a:t>, part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seminal</a:t>
            </a:r>
            <a:r>
              <a:rPr lang="cs-CZ" sz="1600" dirty="0" smtClean="0"/>
              <a:t> fluid) and </a:t>
            </a:r>
            <a:r>
              <a:rPr lang="cs-CZ" sz="16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basal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r>
              <a:rPr lang="cs-CZ" sz="1600" dirty="0" smtClean="0"/>
              <a:t> (</a:t>
            </a:r>
            <a:r>
              <a:rPr lang="cs-CZ" sz="1600" dirty="0" err="1" smtClean="0"/>
              <a:t>keep</a:t>
            </a:r>
            <a:r>
              <a:rPr lang="cs-CZ" sz="1600" dirty="0" smtClean="0"/>
              <a:t> integrity and </a:t>
            </a:r>
            <a:r>
              <a:rPr lang="cs-CZ" sz="1600" dirty="0" err="1" smtClean="0"/>
              <a:t>diferentiation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luminal </a:t>
            </a:r>
            <a:r>
              <a:rPr lang="cs-CZ" sz="1600" dirty="0" err="1" smtClean="0"/>
              <a:t>cells</a:t>
            </a:r>
            <a:r>
              <a:rPr lang="cs-CZ" sz="1600" dirty="0" smtClean="0"/>
              <a:t>)</a:t>
            </a:r>
            <a:endParaRPr lang="cs-CZ" sz="1200" b="1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50A6E404-E233-40CA-BC4C-16E29357D48E}"/>
              </a:ext>
            </a:extLst>
          </p:cNvPr>
          <p:cNvSpPr txBox="1">
            <a:spLocks/>
          </p:cNvSpPr>
          <p:nvPr/>
        </p:nvSpPr>
        <p:spPr>
          <a:xfrm>
            <a:off x="1097280" y="5042431"/>
            <a:ext cx="4823686" cy="5526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Canalization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dirty="0" err="1" smtClean="0"/>
              <a:t>proximal</a:t>
            </a:r>
            <a:r>
              <a:rPr lang="cs-CZ" sz="1600" dirty="0" smtClean="0"/>
              <a:t> part </a:t>
            </a:r>
            <a:r>
              <a:rPr lang="cs-CZ" sz="1600" dirty="0" err="1" smtClean="0"/>
              <a:t>of</a:t>
            </a:r>
            <a:r>
              <a:rPr lang="cs-CZ" sz="1600" dirty="0" smtClean="0"/>
              <a:t> bud -  </a:t>
            </a:r>
            <a:r>
              <a:rPr lang="cs-CZ" sz="1600" dirty="0" err="1" smtClean="0"/>
              <a:t>formation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ductal</a:t>
            </a:r>
            <a:r>
              <a:rPr lang="cs-CZ" sz="1600" dirty="0" smtClean="0"/>
              <a:t> </a:t>
            </a:r>
            <a:r>
              <a:rPr lang="cs-CZ" sz="1600" dirty="0" err="1" smtClean="0"/>
              <a:t>cavity</a:t>
            </a:r>
            <a:endParaRPr lang="cs-CZ" sz="1200" b="1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0A6E404-E233-40CA-BC4C-16E29357D48E}"/>
              </a:ext>
            </a:extLst>
          </p:cNvPr>
          <p:cNvSpPr txBox="1">
            <a:spLocks/>
          </p:cNvSpPr>
          <p:nvPr/>
        </p:nvSpPr>
        <p:spPr>
          <a:xfrm>
            <a:off x="1097280" y="5679036"/>
            <a:ext cx="4823686" cy="5526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Urogenital</a:t>
            </a:r>
            <a:r>
              <a:rPr lang="cs-CZ" sz="1600" b="1" dirty="0" smtClean="0"/>
              <a:t> mesenchyme </a:t>
            </a:r>
            <a:r>
              <a:rPr lang="cs-CZ" sz="1600" dirty="0"/>
              <a:t>– </a:t>
            </a:r>
            <a:r>
              <a:rPr lang="cs-CZ" sz="1600" dirty="0" smtClean="0"/>
              <a:t>stroma </a:t>
            </a:r>
            <a:r>
              <a:rPr lang="cs-CZ" sz="1600" dirty="0" err="1" smtClean="0"/>
              <a:t>formation</a:t>
            </a:r>
            <a:r>
              <a:rPr lang="cs-CZ" sz="1600" dirty="0" smtClean="0"/>
              <a:t> – </a:t>
            </a:r>
            <a:r>
              <a:rPr lang="cs-CZ" sz="1600" dirty="0" err="1" smtClean="0"/>
              <a:t>smooth</a:t>
            </a:r>
            <a:r>
              <a:rPr lang="cs-CZ" sz="1600" dirty="0" smtClean="0"/>
              <a:t> </a:t>
            </a:r>
            <a:r>
              <a:rPr lang="cs-CZ" sz="1600" dirty="0" err="1" smtClean="0"/>
              <a:t>muscle</a:t>
            </a:r>
            <a:r>
              <a:rPr lang="cs-CZ" sz="1600" dirty="0" smtClean="0"/>
              <a:t> and </a:t>
            </a:r>
            <a:r>
              <a:rPr lang="cs-CZ" sz="1600" dirty="0" err="1" smtClean="0"/>
              <a:t>connective</a:t>
            </a:r>
            <a:r>
              <a:rPr lang="cs-CZ" sz="1600" dirty="0" smtClean="0"/>
              <a:t> </a:t>
            </a:r>
            <a:r>
              <a:rPr lang="cs-CZ" sz="1600" dirty="0" err="1" smtClean="0"/>
              <a:t>tissue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endParaRPr lang="cs-CZ" sz="12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6CD70C2-DC56-43A5-B75A-F54F6E6106CF}"/>
              </a:ext>
            </a:extLst>
          </p:cNvPr>
          <p:cNvSpPr txBox="1"/>
          <p:nvPr/>
        </p:nvSpPr>
        <p:spPr>
          <a:xfrm>
            <a:off x="6747228" y="3629305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Kumari</a:t>
            </a:r>
            <a:r>
              <a:rPr lang="cs-CZ" sz="1050" dirty="0"/>
              <a:t> and </a:t>
            </a:r>
            <a:r>
              <a:rPr lang="cs-CZ" sz="1050" dirty="0" err="1"/>
              <a:t>Sinha</a:t>
            </a:r>
            <a:r>
              <a:rPr lang="cs-CZ" sz="1050" dirty="0"/>
              <a:t>, 2021.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6CD70C2-DC56-43A5-B75A-F54F6E6106CF}"/>
              </a:ext>
            </a:extLst>
          </p:cNvPr>
          <p:cNvSpPr txBox="1"/>
          <p:nvPr/>
        </p:nvSpPr>
        <p:spPr>
          <a:xfrm>
            <a:off x="7170800" y="6091820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Peng</a:t>
            </a:r>
            <a:r>
              <a:rPr lang="cs-CZ" sz="1050" dirty="0"/>
              <a:t> and </a:t>
            </a:r>
            <a:r>
              <a:rPr lang="cs-CZ" sz="1050" dirty="0" err="1"/>
              <a:t>Joyner</a:t>
            </a:r>
            <a:r>
              <a:rPr lang="cs-CZ" sz="1050" dirty="0"/>
              <a:t>, 2015.</a:t>
            </a:r>
          </a:p>
        </p:txBody>
      </p:sp>
      <p:grpSp>
        <p:nvGrpSpPr>
          <p:cNvPr id="32" name="Skupina 31"/>
          <p:cNvGrpSpPr/>
          <p:nvPr/>
        </p:nvGrpSpPr>
        <p:grpSpPr>
          <a:xfrm>
            <a:off x="6243055" y="4066644"/>
            <a:ext cx="5309532" cy="2053369"/>
            <a:chOff x="6444333" y="3859216"/>
            <a:chExt cx="5309532" cy="2053369"/>
          </a:xfrm>
        </p:grpSpPr>
        <p:grpSp>
          <p:nvGrpSpPr>
            <p:cNvPr id="31" name="Skupina 30"/>
            <p:cNvGrpSpPr/>
            <p:nvPr/>
          </p:nvGrpSpPr>
          <p:grpSpPr>
            <a:xfrm>
              <a:off x="6444333" y="3859216"/>
              <a:ext cx="5309532" cy="2053369"/>
              <a:chOff x="6504251" y="1827195"/>
              <a:chExt cx="5309532" cy="2053369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6504251" y="1868880"/>
                <a:ext cx="4651429" cy="2011684"/>
                <a:chOff x="6504251" y="1848475"/>
                <a:chExt cx="4651429" cy="2011684"/>
              </a:xfrm>
            </p:grpSpPr>
            <p:pic>
              <p:nvPicPr>
                <p:cNvPr id="19" name="Obrázek 18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07" t="6828" r="2123" b="5906"/>
                <a:stretch/>
              </p:blipFill>
              <p:spPr>
                <a:xfrm>
                  <a:off x="6504251" y="1848475"/>
                  <a:ext cx="4651429" cy="2011684"/>
                </a:xfrm>
                <a:prstGeom prst="rect">
                  <a:avLst/>
                </a:prstGeom>
              </p:spPr>
            </p:pic>
            <p:sp>
              <p:nvSpPr>
                <p:cNvPr id="26" name="Volný tvar 25"/>
                <p:cNvSpPr/>
                <p:nvPr/>
              </p:nvSpPr>
              <p:spPr>
                <a:xfrm>
                  <a:off x="9397497" y="2643612"/>
                  <a:ext cx="506994" cy="181069"/>
                </a:xfrm>
                <a:custGeom>
                  <a:avLst/>
                  <a:gdLst>
                    <a:gd name="connsiteX0" fmla="*/ 99588 w 506994"/>
                    <a:gd name="connsiteY0" fmla="*/ 0 h 181069"/>
                    <a:gd name="connsiteX1" fmla="*/ 27160 w 506994"/>
                    <a:gd name="connsiteY1" fmla="*/ 72428 h 181069"/>
                    <a:gd name="connsiteX2" fmla="*/ 0 w 506994"/>
                    <a:gd name="connsiteY2" fmla="*/ 90535 h 181069"/>
                    <a:gd name="connsiteX3" fmla="*/ 0 w 506994"/>
                    <a:gd name="connsiteY3" fmla="*/ 162962 h 181069"/>
                    <a:gd name="connsiteX4" fmla="*/ 18107 w 506994"/>
                    <a:gd name="connsiteY4" fmla="*/ 181069 h 181069"/>
                    <a:gd name="connsiteX5" fmla="*/ 144855 w 506994"/>
                    <a:gd name="connsiteY5" fmla="*/ 181069 h 181069"/>
                    <a:gd name="connsiteX6" fmla="*/ 325925 w 506994"/>
                    <a:gd name="connsiteY6" fmla="*/ 172016 h 181069"/>
                    <a:gd name="connsiteX7" fmla="*/ 389299 w 506994"/>
                    <a:gd name="connsiteY7" fmla="*/ 162962 h 181069"/>
                    <a:gd name="connsiteX8" fmla="*/ 443620 w 506994"/>
                    <a:gd name="connsiteY8" fmla="*/ 135802 h 181069"/>
                    <a:gd name="connsiteX9" fmla="*/ 506994 w 506994"/>
                    <a:gd name="connsiteY9" fmla="*/ 126748 h 181069"/>
                    <a:gd name="connsiteX10" fmla="*/ 506994 w 506994"/>
                    <a:gd name="connsiteY10" fmla="*/ 126748 h 181069"/>
                    <a:gd name="connsiteX11" fmla="*/ 334978 w 506994"/>
                    <a:gd name="connsiteY11" fmla="*/ 81481 h 181069"/>
                    <a:gd name="connsiteX12" fmla="*/ 199176 w 506994"/>
                    <a:gd name="connsiteY12" fmla="*/ 81481 h 181069"/>
                    <a:gd name="connsiteX13" fmla="*/ 99588 w 506994"/>
                    <a:gd name="connsiteY13" fmla="*/ 0 h 181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06994" h="181069">
                      <a:moveTo>
                        <a:pt x="99588" y="0"/>
                      </a:moveTo>
                      <a:lnTo>
                        <a:pt x="27160" y="72428"/>
                      </a:lnTo>
                      <a:lnTo>
                        <a:pt x="0" y="90535"/>
                      </a:lnTo>
                      <a:lnTo>
                        <a:pt x="0" y="162962"/>
                      </a:lnTo>
                      <a:lnTo>
                        <a:pt x="18107" y="181069"/>
                      </a:lnTo>
                      <a:lnTo>
                        <a:pt x="144855" y="181069"/>
                      </a:lnTo>
                      <a:lnTo>
                        <a:pt x="325925" y="172016"/>
                      </a:lnTo>
                      <a:lnTo>
                        <a:pt x="389299" y="162962"/>
                      </a:lnTo>
                      <a:lnTo>
                        <a:pt x="443620" y="135802"/>
                      </a:lnTo>
                      <a:lnTo>
                        <a:pt x="506994" y="126748"/>
                      </a:lnTo>
                      <a:lnTo>
                        <a:pt x="506994" y="126748"/>
                      </a:lnTo>
                      <a:lnTo>
                        <a:pt x="334978" y="81481"/>
                      </a:lnTo>
                      <a:lnTo>
                        <a:pt x="199176" y="81481"/>
                      </a:lnTo>
                      <a:lnTo>
                        <a:pt x="99588" y="0"/>
                      </a:lnTo>
                      <a:close/>
                    </a:path>
                  </a:pathLst>
                </a:custGeom>
                <a:solidFill>
                  <a:srgbClr val="D4D5D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23" name="TextovéPole 22">
                <a:extLst>
                  <a:ext uri="{FF2B5EF4-FFF2-40B4-BE49-F238E27FC236}">
                    <a16:creationId xmlns:a16="http://schemas.microsoft.com/office/drawing/2014/main" id="{1A37B02B-1882-42CC-82E6-EF271F4DED63}"/>
                  </a:ext>
                </a:extLst>
              </p:cNvPr>
              <p:cNvSpPr txBox="1"/>
              <p:nvPr/>
            </p:nvSpPr>
            <p:spPr>
              <a:xfrm>
                <a:off x="10738740" y="2577064"/>
                <a:ext cx="658103" cy="24622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 err="1" smtClean="0"/>
                  <a:t>central</a:t>
                </a:r>
                <a:endParaRPr lang="en-US" sz="1000" dirty="0"/>
              </a:p>
            </p:txBody>
          </p:sp>
          <p:sp>
            <p:nvSpPr>
              <p:cNvPr id="24" name="TextovéPole 23">
                <a:extLst>
                  <a:ext uri="{FF2B5EF4-FFF2-40B4-BE49-F238E27FC236}">
                    <a16:creationId xmlns:a16="http://schemas.microsoft.com/office/drawing/2014/main" id="{1A37B02B-1882-42CC-82E6-EF271F4DED63}"/>
                  </a:ext>
                </a:extLst>
              </p:cNvPr>
              <p:cNvSpPr txBox="1"/>
              <p:nvPr/>
            </p:nvSpPr>
            <p:spPr>
              <a:xfrm>
                <a:off x="10618158" y="3242827"/>
                <a:ext cx="798718" cy="24622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 err="1" smtClean="0"/>
                  <a:t>peripheral</a:t>
                </a:r>
                <a:endParaRPr lang="en-US" sz="1000" dirty="0"/>
              </a:p>
            </p:txBody>
          </p:sp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1A37B02B-1882-42CC-82E6-EF271F4DED63}"/>
                  </a:ext>
                </a:extLst>
              </p:cNvPr>
              <p:cNvSpPr txBox="1"/>
              <p:nvPr/>
            </p:nvSpPr>
            <p:spPr>
              <a:xfrm>
                <a:off x="9951196" y="3616410"/>
                <a:ext cx="1096931" cy="24622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00" dirty="0" err="1" smtClean="0"/>
                  <a:t>urethra</a:t>
                </a:r>
                <a:endParaRPr lang="en-US" sz="1000" dirty="0"/>
              </a:p>
            </p:txBody>
          </p:sp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1A37B02B-1882-42CC-82E6-EF271F4DED63}"/>
                  </a:ext>
                </a:extLst>
              </p:cNvPr>
              <p:cNvSpPr txBox="1"/>
              <p:nvPr/>
            </p:nvSpPr>
            <p:spPr>
              <a:xfrm>
                <a:off x="9498504" y="1935450"/>
                <a:ext cx="658103" cy="24622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 err="1" smtClean="0"/>
                  <a:t>bladder</a:t>
                </a:r>
                <a:endParaRPr lang="en-US" sz="1000" dirty="0"/>
              </a:p>
            </p:txBody>
          </p:sp>
          <p:sp>
            <p:nvSpPr>
              <p:cNvPr id="29" name="TextovéPole 28">
                <a:extLst>
                  <a:ext uri="{FF2B5EF4-FFF2-40B4-BE49-F238E27FC236}">
                    <a16:creationId xmlns:a16="http://schemas.microsoft.com/office/drawing/2014/main" id="{1A37B02B-1882-42CC-82E6-EF271F4DED63}"/>
                  </a:ext>
                </a:extLst>
              </p:cNvPr>
              <p:cNvSpPr txBox="1"/>
              <p:nvPr/>
            </p:nvSpPr>
            <p:spPr>
              <a:xfrm>
                <a:off x="11155680" y="1987040"/>
                <a:ext cx="658103" cy="24622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 err="1" smtClean="0"/>
                  <a:t>human</a:t>
                </a:r>
                <a:endParaRPr lang="en-US" sz="1000" dirty="0"/>
              </a:p>
            </p:txBody>
          </p:sp>
          <p:sp>
            <p:nvSpPr>
              <p:cNvPr id="30" name="TextovéPole 29">
                <a:extLst>
                  <a:ext uri="{FF2B5EF4-FFF2-40B4-BE49-F238E27FC236}">
                    <a16:creationId xmlns:a16="http://schemas.microsoft.com/office/drawing/2014/main" id="{1A37B02B-1882-42CC-82E6-EF271F4DED63}"/>
                  </a:ext>
                </a:extLst>
              </p:cNvPr>
              <p:cNvSpPr txBox="1"/>
              <p:nvPr/>
            </p:nvSpPr>
            <p:spPr>
              <a:xfrm>
                <a:off x="7104289" y="1827195"/>
                <a:ext cx="658103" cy="246221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 err="1" smtClean="0"/>
                  <a:t>mouse</a:t>
                </a:r>
                <a:endParaRPr lang="en-US" sz="1000" dirty="0"/>
              </a:p>
            </p:txBody>
          </p:sp>
        </p:grp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1A37B02B-1882-42CC-82E6-EF271F4DED63}"/>
                </a:ext>
              </a:extLst>
            </p:cNvPr>
            <p:cNvSpPr txBox="1"/>
            <p:nvPr/>
          </p:nvSpPr>
          <p:spPr>
            <a:xfrm>
              <a:off x="9226255" y="4709690"/>
              <a:ext cx="729642" cy="2154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 err="1" smtClean="0"/>
                <a:t>transitional</a:t>
              </a:r>
              <a:endParaRPr lang="en-US" sz="800" dirty="0"/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0642955" y="1954085"/>
            <a:ext cx="1139054" cy="1639701"/>
            <a:chOff x="10642955" y="1954085"/>
            <a:chExt cx="1139054" cy="1639701"/>
          </a:xfrm>
        </p:grpSpPr>
        <p:pic>
          <p:nvPicPr>
            <p:cNvPr id="33" name="Obrázek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12" t="59091" b="4571"/>
            <a:stretch/>
          </p:blipFill>
          <p:spPr>
            <a:xfrm>
              <a:off x="10642955" y="2102818"/>
              <a:ext cx="1139054" cy="1490968"/>
            </a:xfrm>
            <a:prstGeom prst="rect">
              <a:avLst/>
            </a:prstGeom>
          </p:spPr>
        </p:pic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1A37B02B-1882-42CC-82E6-EF271F4DED63}"/>
                </a:ext>
              </a:extLst>
            </p:cNvPr>
            <p:cNvSpPr txBox="1"/>
            <p:nvPr/>
          </p:nvSpPr>
          <p:spPr>
            <a:xfrm>
              <a:off x="10713600" y="3285502"/>
              <a:ext cx="1068409" cy="2462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smtClean="0"/>
                <a:t>Luminal </a:t>
              </a:r>
              <a:r>
                <a:rPr lang="cs-CZ" sz="1000" dirty="0" err="1" smtClean="0"/>
                <a:t>cells</a:t>
              </a:r>
              <a:endParaRPr lang="en-US" sz="1000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1A37B02B-1882-42CC-82E6-EF271F4DED63}"/>
                </a:ext>
              </a:extLst>
            </p:cNvPr>
            <p:cNvSpPr txBox="1"/>
            <p:nvPr/>
          </p:nvSpPr>
          <p:spPr>
            <a:xfrm>
              <a:off x="10738739" y="1954085"/>
              <a:ext cx="947486" cy="2462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Basal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cells</a:t>
              </a:r>
              <a:endParaRPr lang="en-US" sz="1000" dirty="0"/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6029608" y="1949929"/>
            <a:ext cx="4368590" cy="1587609"/>
            <a:chOff x="6029608" y="1949929"/>
            <a:chExt cx="4368590" cy="1587609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091" r="24635" b="4571"/>
            <a:stretch/>
          </p:blipFill>
          <p:spPr>
            <a:xfrm>
              <a:off x="6146499" y="2001531"/>
              <a:ext cx="4210665" cy="1490968"/>
            </a:xfrm>
            <a:prstGeom prst="rect">
              <a:avLst/>
            </a:prstGeom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1A37B02B-1882-42CC-82E6-EF271F4DED63}"/>
                </a:ext>
              </a:extLst>
            </p:cNvPr>
            <p:cNvSpPr txBox="1"/>
            <p:nvPr/>
          </p:nvSpPr>
          <p:spPr>
            <a:xfrm>
              <a:off x="9340232" y="1949929"/>
              <a:ext cx="803908" cy="400110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Branching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of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buds</a:t>
              </a:r>
              <a:endParaRPr lang="en-US" sz="1000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1A37B02B-1882-42CC-82E6-EF271F4DED63}"/>
                </a:ext>
              </a:extLst>
            </p:cNvPr>
            <p:cNvSpPr txBox="1"/>
            <p:nvPr/>
          </p:nvSpPr>
          <p:spPr>
            <a:xfrm>
              <a:off x="9286041" y="3291317"/>
              <a:ext cx="1112157" cy="246221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cavitation</a:t>
              </a:r>
              <a:endParaRPr lang="en-US" sz="1000" dirty="0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1A37B02B-1882-42CC-82E6-EF271F4DED63}"/>
                </a:ext>
              </a:extLst>
            </p:cNvPr>
            <p:cNvSpPr txBox="1"/>
            <p:nvPr/>
          </p:nvSpPr>
          <p:spPr>
            <a:xfrm>
              <a:off x="7898312" y="2169109"/>
              <a:ext cx="780021" cy="400110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smtClean="0"/>
                <a:t>Solid </a:t>
              </a:r>
              <a:r>
                <a:rPr lang="cs-CZ" sz="1000" dirty="0" err="1" smtClean="0"/>
                <a:t>buds</a:t>
              </a:r>
              <a:r>
                <a:rPr lang="cs-CZ" sz="1000" dirty="0" smtClean="0"/>
                <a:t>, no lumen</a:t>
              </a:r>
              <a:endParaRPr lang="en-US" sz="1000" dirty="0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1A37B02B-1882-42CC-82E6-EF271F4DED63}"/>
                </a:ext>
              </a:extLst>
            </p:cNvPr>
            <p:cNvSpPr txBox="1"/>
            <p:nvPr/>
          </p:nvSpPr>
          <p:spPr>
            <a:xfrm>
              <a:off x="6029608" y="3120582"/>
              <a:ext cx="904809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Prostatic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buds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0307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Developmental</a:t>
            </a:r>
            <a:r>
              <a:rPr lang="cs-CZ" dirty="0"/>
              <a:t> </a:t>
            </a:r>
            <a:r>
              <a:rPr lang="cs-CZ" dirty="0" err="1"/>
              <a:t>defects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testes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48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ED2EED90-B093-436D-8EBB-984F9D1785F9}"/>
              </a:ext>
            </a:extLst>
          </p:cNvPr>
          <p:cNvSpPr txBox="1">
            <a:spLocks/>
          </p:cNvSpPr>
          <p:nvPr/>
        </p:nvSpPr>
        <p:spPr>
          <a:xfrm>
            <a:off x="1097280" y="1936729"/>
            <a:ext cx="4590268" cy="119148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Cryptorchidism</a:t>
            </a:r>
            <a:r>
              <a:rPr lang="cs-CZ" sz="1600" dirty="0"/>
              <a:t> (</a:t>
            </a:r>
            <a:r>
              <a:rPr lang="cs-CZ" sz="1600" dirty="0" err="1"/>
              <a:t>undescended</a:t>
            </a:r>
            <a:r>
              <a:rPr lang="cs-CZ" sz="1600" dirty="0"/>
              <a:t> </a:t>
            </a:r>
            <a:r>
              <a:rPr lang="cs-CZ" sz="1600" dirty="0" err="1"/>
              <a:t>testiscle</a:t>
            </a:r>
            <a:r>
              <a:rPr lang="cs-CZ" sz="1600" dirty="0"/>
              <a:t>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dirty="0" err="1"/>
              <a:t>The</a:t>
            </a:r>
            <a:r>
              <a:rPr lang="cs-CZ" sz="1200" dirty="0"/>
              <a:t> most </a:t>
            </a:r>
            <a:r>
              <a:rPr lang="cs-CZ" sz="1200" dirty="0" err="1"/>
              <a:t>often</a:t>
            </a:r>
            <a:r>
              <a:rPr lang="cs-CZ" sz="1200" dirty="0"/>
              <a:t> </a:t>
            </a:r>
            <a:r>
              <a:rPr lang="cs-CZ" sz="1200" dirty="0" err="1"/>
              <a:t>congenital</a:t>
            </a:r>
            <a:r>
              <a:rPr lang="cs-CZ" sz="1200" dirty="0"/>
              <a:t> </a:t>
            </a:r>
            <a:r>
              <a:rPr lang="cs-CZ" sz="1200" dirty="0" err="1"/>
              <a:t>defect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male </a:t>
            </a:r>
            <a:r>
              <a:rPr lang="cs-CZ" sz="1200" dirty="0" err="1"/>
              <a:t>reproductive</a:t>
            </a:r>
            <a:r>
              <a:rPr lang="cs-CZ" sz="1200" dirty="0"/>
              <a:t> </a:t>
            </a:r>
            <a:r>
              <a:rPr lang="cs-CZ" sz="1200" dirty="0" err="1" smtClean="0"/>
              <a:t>system</a:t>
            </a:r>
            <a:r>
              <a:rPr lang="cs-CZ" sz="1200" dirty="0" smtClean="0"/>
              <a:t> </a:t>
            </a:r>
            <a:r>
              <a:rPr lang="cs-CZ" sz="1200" dirty="0"/>
              <a:t>(25 %)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dirty="0"/>
              <a:t>Absence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at</a:t>
            </a:r>
            <a:r>
              <a:rPr lang="cs-CZ" sz="1200" dirty="0"/>
              <a:t> least </a:t>
            </a:r>
            <a:r>
              <a:rPr lang="cs-CZ" sz="1200" dirty="0" err="1"/>
              <a:t>one</a:t>
            </a:r>
            <a:r>
              <a:rPr lang="cs-CZ" sz="1200" dirty="0"/>
              <a:t> </a:t>
            </a:r>
            <a:r>
              <a:rPr lang="cs-CZ" sz="1200" dirty="0" err="1"/>
              <a:t>testes</a:t>
            </a:r>
            <a:r>
              <a:rPr lang="cs-CZ" sz="1200" dirty="0"/>
              <a:t> in </a:t>
            </a:r>
            <a:r>
              <a:rPr lang="cs-CZ" sz="1200" dirty="0" err="1"/>
              <a:t>scrotum</a:t>
            </a:r>
            <a:endParaRPr lang="cs-CZ" sz="12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dirty="0" err="1"/>
              <a:t>Testicle</a:t>
            </a:r>
            <a:r>
              <a:rPr lang="cs-CZ" sz="1200" dirty="0"/>
              <a:t> </a:t>
            </a:r>
            <a:r>
              <a:rPr lang="cs-CZ" sz="1200" dirty="0" err="1"/>
              <a:t>ofeten</a:t>
            </a:r>
            <a:r>
              <a:rPr lang="cs-CZ" sz="1200" dirty="0"/>
              <a:t> </a:t>
            </a:r>
            <a:r>
              <a:rPr lang="cs-CZ" sz="1200" dirty="0" err="1"/>
              <a:t>descend</a:t>
            </a:r>
            <a:r>
              <a:rPr lang="cs-CZ" sz="1200" dirty="0"/>
              <a:t> </a:t>
            </a:r>
            <a:r>
              <a:rPr lang="cs-CZ" sz="1200" dirty="0" err="1"/>
              <a:t>after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born</a:t>
            </a:r>
            <a:r>
              <a:rPr lang="cs-CZ" sz="1200" dirty="0"/>
              <a:t> (</a:t>
            </a:r>
            <a:r>
              <a:rPr lang="cs-CZ" sz="1200" dirty="0" err="1"/>
              <a:t>within</a:t>
            </a:r>
            <a:r>
              <a:rPr lang="cs-CZ" sz="1200" dirty="0"/>
              <a:t> 3 </a:t>
            </a:r>
            <a:r>
              <a:rPr lang="cs-CZ" sz="1200" dirty="0" err="1"/>
              <a:t>months</a:t>
            </a:r>
            <a:r>
              <a:rPr lang="cs-CZ" sz="1200" dirty="0"/>
              <a:t>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dirty="0" err="1"/>
              <a:t>Surgery</a:t>
            </a:r>
            <a:r>
              <a:rPr lang="cs-CZ" sz="1200" dirty="0"/>
              <a:t> </a:t>
            </a:r>
            <a:r>
              <a:rPr lang="cs-CZ" sz="1200" dirty="0" err="1"/>
              <a:t>if</a:t>
            </a:r>
            <a:r>
              <a:rPr lang="cs-CZ" sz="1200" dirty="0"/>
              <a:t> not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E8FB8E5-E03F-4A10-9D2C-233710CABA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" t="22664" r="2129" b="22939"/>
          <a:stretch/>
        </p:blipFill>
        <p:spPr>
          <a:xfrm>
            <a:off x="5928935" y="1978243"/>
            <a:ext cx="4945011" cy="1450757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4C3D5938-C788-4697-AE7B-AFB48297CD5B}"/>
              </a:ext>
            </a:extLst>
          </p:cNvPr>
          <p:cNvSpPr txBox="1">
            <a:spLocks/>
          </p:cNvSpPr>
          <p:nvPr/>
        </p:nvSpPr>
        <p:spPr>
          <a:xfrm>
            <a:off x="1097280" y="3729790"/>
            <a:ext cx="4590268" cy="10383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Anorchia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dirty="0" err="1"/>
              <a:t>Complete</a:t>
            </a:r>
            <a:r>
              <a:rPr lang="cs-CZ" sz="1200" dirty="0"/>
              <a:t> </a:t>
            </a:r>
            <a:r>
              <a:rPr lang="cs-CZ" sz="1200" dirty="0" err="1"/>
              <a:t>missing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one</a:t>
            </a:r>
            <a:r>
              <a:rPr lang="cs-CZ" sz="1200" dirty="0"/>
              <a:t> </a:t>
            </a:r>
            <a:r>
              <a:rPr lang="cs-CZ" sz="1200" dirty="0" err="1"/>
              <a:t>or</a:t>
            </a:r>
            <a:r>
              <a:rPr lang="cs-CZ" sz="1200" dirty="0"/>
              <a:t> </a:t>
            </a:r>
            <a:r>
              <a:rPr lang="cs-CZ" sz="1200" dirty="0" err="1"/>
              <a:t>both</a:t>
            </a:r>
            <a:r>
              <a:rPr lang="cs-CZ" sz="1200" dirty="0"/>
              <a:t> </a:t>
            </a:r>
            <a:r>
              <a:rPr lang="cs-CZ" sz="1200" dirty="0" err="1"/>
              <a:t>testicles</a:t>
            </a:r>
            <a:endParaRPr lang="cs-CZ" sz="12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dirty="0" err="1"/>
              <a:t>Rare</a:t>
            </a:r>
            <a:r>
              <a:rPr lang="cs-CZ" sz="1200" dirty="0"/>
              <a:t> (1:20000)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dirty="0" err="1" smtClean="0"/>
              <a:t>unknown</a:t>
            </a:r>
            <a:r>
              <a:rPr lang="cs-CZ" sz="1200" dirty="0" smtClean="0"/>
              <a:t> </a:t>
            </a:r>
            <a:r>
              <a:rPr lang="cs-CZ" sz="1200" dirty="0" err="1"/>
              <a:t>origin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491153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C7B7B5-1882-4F35-806D-5FD83BD9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881360" cy="1609344"/>
          </a:xfrm>
        </p:spPr>
        <p:txBody>
          <a:bodyPr/>
          <a:lstStyle/>
          <a:p>
            <a:r>
              <a:rPr lang="cs-CZ" dirty="0"/>
              <a:t>Development and </a:t>
            </a:r>
            <a:r>
              <a:rPr lang="cs-CZ" dirty="0" err="1"/>
              <a:t>maturation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ovaries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1232C20-ACF8-46A8-8768-768FB0E4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49</a:t>
            </a:fld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600446" y="6022907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Edited</a:t>
            </a:r>
            <a:r>
              <a:rPr lang="cs-CZ" sz="1050" dirty="0"/>
              <a:t>: </a:t>
            </a:r>
            <a:r>
              <a:rPr lang="cs-CZ" sz="1050" dirty="0" err="1"/>
              <a:t>McGeady</a:t>
            </a:r>
            <a:r>
              <a:rPr lang="cs-CZ" sz="1050" dirty="0"/>
              <a:t> et al. </a:t>
            </a:r>
            <a:r>
              <a:rPr lang="cs-CZ" sz="1050" dirty="0" err="1"/>
              <a:t>Veterinary</a:t>
            </a:r>
            <a:r>
              <a:rPr lang="cs-CZ" sz="1050" dirty="0"/>
              <a:t> Embryology. 2009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6783015" y="1838734"/>
            <a:ext cx="5010120" cy="4074333"/>
            <a:chOff x="6202363" y="1878987"/>
            <a:chExt cx="5010120" cy="4074333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4939" y="2125208"/>
              <a:ext cx="4807544" cy="3690260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9045491" y="1878987"/>
              <a:ext cx="178891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Developing</a:t>
              </a:r>
              <a:r>
                <a:rPr lang="cs-CZ" sz="1000" dirty="0"/>
                <a:t> </a:t>
              </a:r>
              <a:r>
                <a:rPr lang="cs-CZ" sz="1000" dirty="0" err="1"/>
                <a:t>genital</a:t>
              </a:r>
              <a:r>
                <a:rPr lang="cs-CZ" sz="1000" dirty="0"/>
                <a:t> </a:t>
              </a:r>
              <a:r>
                <a:rPr lang="cs-CZ" sz="1000" dirty="0" err="1"/>
                <a:t>cords</a:t>
              </a:r>
              <a:endParaRPr lang="en-US" sz="1000" dirty="0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6202363" y="5583989"/>
              <a:ext cx="151288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Paramesonephric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endParaRPr lang="en-US" sz="1000" dirty="0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8091361" y="5707099"/>
              <a:ext cx="224823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Degenerating</a:t>
              </a:r>
              <a:r>
                <a:rPr lang="cs-CZ" sz="1000" dirty="0"/>
                <a:t> </a:t>
              </a:r>
              <a:r>
                <a:rPr lang="cs-CZ" sz="1000" dirty="0" err="1"/>
                <a:t>mesonephric</a:t>
              </a:r>
              <a:r>
                <a:rPr lang="cs-CZ" sz="1000" dirty="0"/>
                <a:t> </a:t>
              </a:r>
              <a:r>
                <a:rPr lang="cs-CZ" sz="1000" dirty="0" err="1"/>
                <a:t>tubules</a:t>
              </a:r>
              <a:endParaRPr lang="en-US" sz="1000" dirty="0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10534801" y="4755537"/>
              <a:ext cx="59921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gut</a:t>
              </a:r>
              <a:endParaRPr lang="en-US" sz="1000" dirty="0"/>
            </a:p>
          </p:txBody>
        </p:sp>
      </p:grp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50A6E404-E233-40CA-BC4C-16E29357D48E}"/>
              </a:ext>
            </a:extLst>
          </p:cNvPr>
          <p:cNvSpPr txBox="1">
            <a:spLocks/>
          </p:cNvSpPr>
          <p:nvPr/>
        </p:nvSpPr>
        <p:spPr>
          <a:xfrm>
            <a:off x="1097280" y="1920322"/>
            <a:ext cx="4605689" cy="55617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genital</a:t>
            </a:r>
            <a:r>
              <a:rPr lang="cs-CZ" sz="1600" b="1" dirty="0"/>
              <a:t> </a:t>
            </a:r>
            <a:r>
              <a:rPr lang="cs-CZ" sz="1600" b="1" dirty="0" err="1"/>
              <a:t>cords</a:t>
            </a:r>
            <a:r>
              <a:rPr lang="cs-CZ" sz="1600" b="1" dirty="0"/>
              <a:t> </a:t>
            </a:r>
            <a:r>
              <a:rPr lang="cs-CZ" sz="1600" dirty="0" err="1"/>
              <a:t>form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epithelium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coelom – </a:t>
            </a:r>
            <a:r>
              <a:rPr lang="cs-CZ" sz="1600" dirty="0" err="1"/>
              <a:t>incorporation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germ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endParaRPr lang="cs-CZ" sz="1200" b="1" dirty="0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50A6E404-E233-40CA-BC4C-16E29357D48E}"/>
              </a:ext>
            </a:extLst>
          </p:cNvPr>
          <p:cNvSpPr txBox="1">
            <a:spLocks/>
          </p:cNvSpPr>
          <p:nvPr/>
        </p:nvSpPr>
        <p:spPr>
          <a:xfrm>
            <a:off x="1081064" y="3824578"/>
            <a:ext cx="4605689" cy="55617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genital</a:t>
            </a:r>
            <a:r>
              <a:rPr lang="cs-CZ" sz="1600" b="1" dirty="0"/>
              <a:t> </a:t>
            </a:r>
            <a:r>
              <a:rPr lang="cs-CZ" sz="1600" b="1" dirty="0" err="1"/>
              <a:t>cords</a:t>
            </a:r>
            <a:r>
              <a:rPr lang="cs-CZ" sz="1600" b="1" dirty="0"/>
              <a:t> </a:t>
            </a:r>
            <a:r>
              <a:rPr lang="cs-CZ" sz="1600" dirty="0" err="1"/>
              <a:t>then</a:t>
            </a:r>
            <a:r>
              <a:rPr lang="cs-CZ" sz="1600" b="1" dirty="0"/>
              <a:t> </a:t>
            </a:r>
            <a:r>
              <a:rPr lang="cs-CZ" sz="1600" b="1" dirty="0" err="1"/>
              <a:t>degenerate</a:t>
            </a:r>
            <a:r>
              <a:rPr lang="cs-CZ" sz="1600" dirty="0"/>
              <a:t> – </a:t>
            </a:r>
            <a:r>
              <a:rPr lang="cs-CZ" sz="1600" dirty="0" err="1"/>
              <a:t>followed</a:t>
            </a:r>
            <a:r>
              <a:rPr lang="cs-CZ" sz="1600" dirty="0"/>
              <a:t> by </a:t>
            </a:r>
            <a:r>
              <a:rPr lang="cs-CZ" sz="1600" dirty="0" err="1"/>
              <a:t>intensive</a:t>
            </a:r>
            <a:r>
              <a:rPr lang="cs-CZ" sz="1600" dirty="0"/>
              <a:t> </a:t>
            </a:r>
            <a:r>
              <a:rPr lang="cs-CZ" sz="1600" b="1" dirty="0" err="1"/>
              <a:t>mitotic</a:t>
            </a:r>
            <a:r>
              <a:rPr lang="cs-CZ" sz="1600" b="1" dirty="0"/>
              <a:t> </a:t>
            </a:r>
            <a:r>
              <a:rPr lang="cs-CZ" sz="1600" b="1" dirty="0" err="1"/>
              <a:t>activity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germ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endParaRPr lang="cs-CZ" sz="1200" b="1" dirty="0"/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50A6E404-E233-40CA-BC4C-16E29357D48E}"/>
              </a:ext>
            </a:extLst>
          </p:cNvPr>
          <p:cNvSpPr txBox="1">
            <a:spLocks/>
          </p:cNvSpPr>
          <p:nvPr/>
        </p:nvSpPr>
        <p:spPr>
          <a:xfrm>
            <a:off x="1097279" y="2855893"/>
            <a:ext cx="4703446" cy="57310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mesonephric</a:t>
            </a:r>
            <a:r>
              <a:rPr lang="cs-CZ" sz="1600" dirty="0"/>
              <a:t> </a:t>
            </a:r>
            <a:r>
              <a:rPr lang="cs-CZ" sz="1600" dirty="0" err="1"/>
              <a:t>tubules</a:t>
            </a:r>
            <a:r>
              <a:rPr lang="cs-CZ" sz="1600" dirty="0"/>
              <a:t> start to </a:t>
            </a:r>
            <a:r>
              <a:rPr lang="cs-CZ" sz="1600" dirty="0" err="1"/>
              <a:t>degenerate</a:t>
            </a:r>
            <a:r>
              <a:rPr lang="cs-CZ" sz="1600" dirty="0"/>
              <a:t> and </a:t>
            </a:r>
            <a:r>
              <a:rPr lang="cs-CZ" sz="1600" b="1" dirty="0" err="1"/>
              <a:t>disintegrate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3417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7ED8F3-1782-49E3-B850-67FBDA4B1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Formation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nephrogenic</a:t>
            </a:r>
            <a:r>
              <a:rPr lang="cs-CZ" dirty="0"/>
              <a:t> </a:t>
            </a:r>
            <a:r>
              <a:rPr lang="cs-CZ" dirty="0" err="1"/>
              <a:t>cords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25CCEA-72F7-46A5-B135-BF81C22A9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5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646CF876-08D3-4FAB-A37A-FF8BB7E308C5}"/>
              </a:ext>
            </a:extLst>
          </p:cNvPr>
          <p:cNvSpPr txBox="1">
            <a:spLocks/>
          </p:cNvSpPr>
          <p:nvPr/>
        </p:nvSpPr>
        <p:spPr>
          <a:xfrm>
            <a:off x="893858" y="1876392"/>
            <a:ext cx="4998720" cy="6598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b="1" dirty="0" err="1"/>
              <a:t>intermediate</a:t>
            </a:r>
            <a:r>
              <a:rPr lang="cs-CZ" sz="1600" dirty="0"/>
              <a:t> mesoderm </a:t>
            </a:r>
            <a:r>
              <a:rPr lang="cs-CZ" sz="1600" dirty="0" err="1" smtClean="0"/>
              <a:t>differentiate</a:t>
            </a:r>
            <a:r>
              <a:rPr lang="cs-CZ" sz="1600" dirty="0" smtClean="0"/>
              <a:t> </a:t>
            </a:r>
            <a:r>
              <a:rPr lang="cs-CZ" sz="1600" dirty="0" err="1"/>
              <a:t>pairs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nephrotomes</a:t>
            </a:r>
            <a:r>
              <a:rPr lang="cs-CZ" sz="1600" dirty="0"/>
              <a:t> – </a:t>
            </a:r>
            <a:r>
              <a:rPr lang="cs-CZ" sz="1600" b="1" dirty="0" err="1">
                <a:solidFill>
                  <a:srgbClr val="FF0000"/>
                </a:solidFill>
              </a:rPr>
              <a:t>nephrogenic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cords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646CF876-08D3-4FAB-A37A-FF8BB7E308C5}"/>
              </a:ext>
            </a:extLst>
          </p:cNvPr>
          <p:cNvSpPr txBox="1">
            <a:spLocks/>
          </p:cNvSpPr>
          <p:nvPr/>
        </p:nvSpPr>
        <p:spPr>
          <a:xfrm>
            <a:off x="929655" y="2608482"/>
            <a:ext cx="4962295" cy="554439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Cords</a:t>
            </a:r>
            <a:r>
              <a:rPr lang="cs-CZ" sz="1600" dirty="0"/>
              <a:t> </a:t>
            </a:r>
            <a:r>
              <a:rPr lang="cs-CZ" sz="1600" dirty="0" err="1" smtClean="0"/>
              <a:t>formed</a:t>
            </a:r>
            <a:r>
              <a:rPr lang="cs-CZ" sz="1600" dirty="0" smtClean="0"/>
              <a:t> </a:t>
            </a:r>
            <a:r>
              <a:rPr lang="cs-CZ" sz="1600" dirty="0"/>
              <a:t>by </a:t>
            </a:r>
            <a:r>
              <a:rPr lang="cs-CZ" sz="1600" dirty="0" err="1"/>
              <a:t>migration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dirty="0"/>
              <a:t>mesoderm </a:t>
            </a:r>
            <a:r>
              <a:rPr lang="cs-CZ" sz="1600" b="1" dirty="0" err="1"/>
              <a:t>lateraly</a:t>
            </a:r>
            <a:r>
              <a:rPr lang="cs-CZ" sz="1600" b="1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developing</a:t>
            </a:r>
            <a:r>
              <a:rPr lang="cs-CZ" sz="1600" dirty="0"/>
              <a:t> </a:t>
            </a:r>
            <a:r>
              <a:rPr lang="cs-CZ" sz="1600" dirty="0" err="1"/>
              <a:t>dorsal</a:t>
            </a:r>
            <a:r>
              <a:rPr lang="cs-CZ" sz="1600" dirty="0"/>
              <a:t> aorta</a:t>
            </a:r>
            <a:endParaRPr lang="cs-CZ" sz="1200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646CF876-08D3-4FAB-A37A-FF8BB7E308C5}"/>
              </a:ext>
            </a:extLst>
          </p:cNvPr>
          <p:cNvSpPr txBox="1">
            <a:spLocks/>
          </p:cNvSpPr>
          <p:nvPr/>
        </p:nvSpPr>
        <p:spPr>
          <a:xfrm>
            <a:off x="1097279" y="4475644"/>
            <a:ext cx="4795926" cy="95042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>
                <a:solidFill>
                  <a:srgbClr val="00B050"/>
                </a:solidFill>
              </a:rPr>
              <a:t>pronephric</a:t>
            </a:r>
            <a:r>
              <a:rPr lang="cs-CZ" sz="1400" dirty="0"/>
              <a:t> region - </a:t>
            </a:r>
            <a:r>
              <a:rPr lang="cs-CZ" sz="1400" dirty="0" err="1" smtClean="0"/>
              <a:t>cranially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>
                <a:solidFill>
                  <a:srgbClr val="FFC000"/>
                </a:solidFill>
              </a:rPr>
              <a:t>mesonephric</a:t>
            </a:r>
            <a:r>
              <a:rPr lang="cs-CZ" sz="1400" dirty="0"/>
              <a:t> region - </a:t>
            </a:r>
            <a:r>
              <a:rPr lang="cs-CZ" sz="1400" dirty="0" err="1" smtClean="0"/>
              <a:t>caudally</a:t>
            </a:r>
            <a:r>
              <a:rPr lang="cs-CZ" sz="1400" dirty="0" smtClean="0"/>
              <a:t>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pronephric</a:t>
            </a:r>
            <a:r>
              <a:rPr lang="cs-CZ" sz="1400" dirty="0"/>
              <a:t> region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>
                <a:solidFill>
                  <a:srgbClr val="C00000"/>
                </a:solidFill>
              </a:rPr>
              <a:t>metanephric</a:t>
            </a:r>
            <a:r>
              <a:rPr lang="cs-CZ" sz="1400" dirty="0"/>
              <a:t> region - </a:t>
            </a:r>
            <a:r>
              <a:rPr lang="cs-CZ" sz="1400" dirty="0" err="1" smtClean="0"/>
              <a:t>caudally</a:t>
            </a:r>
            <a:endParaRPr lang="cs-CZ" sz="1400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646CF876-08D3-4FAB-A37A-FF8BB7E308C5}"/>
              </a:ext>
            </a:extLst>
          </p:cNvPr>
          <p:cNvSpPr txBox="1">
            <a:spLocks/>
          </p:cNvSpPr>
          <p:nvPr/>
        </p:nvSpPr>
        <p:spPr>
          <a:xfrm>
            <a:off x="1097279" y="5748117"/>
            <a:ext cx="4998720" cy="40781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Three</a:t>
            </a:r>
            <a:r>
              <a:rPr lang="cs-CZ" sz="1600" dirty="0"/>
              <a:t> </a:t>
            </a:r>
            <a:r>
              <a:rPr lang="cs-CZ" sz="1600" dirty="0" err="1"/>
              <a:t>paired</a:t>
            </a:r>
            <a:r>
              <a:rPr lang="cs-CZ" sz="1600" dirty="0"/>
              <a:t> </a:t>
            </a:r>
            <a:r>
              <a:rPr lang="cs-CZ" sz="1600" dirty="0" err="1"/>
              <a:t>basis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„</a:t>
            </a:r>
            <a:r>
              <a:rPr lang="cs-CZ" sz="1600" dirty="0" err="1"/>
              <a:t>kidney</a:t>
            </a:r>
            <a:r>
              <a:rPr lang="cs-CZ" sz="1600" dirty="0"/>
              <a:t>“ </a:t>
            </a:r>
            <a:r>
              <a:rPr lang="cs-CZ" sz="1600" dirty="0" err="1"/>
              <a:t>developmental</a:t>
            </a:r>
            <a:r>
              <a:rPr lang="cs-CZ" sz="1600" dirty="0"/>
              <a:t> </a:t>
            </a:r>
            <a:r>
              <a:rPr lang="cs-CZ" sz="1600" dirty="0" err="1"/>
              <a:t>stages</a:t>
            </a:r>
            <a:endParaRPr lang="cs-CZ" sz="12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476222" y="6091101"/>
            <a:ext cx="264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Duke</a:t>
            </a:r>
            <a:r>
              <a:rPr lang="cs-CZ" sz="1000" dirty="0"/>
              <a:t> embryology</a:t>
            </a:r>
          </a:p>
        </p:txBody>
      </p:sp>
      <p:grpSp>
        <p:nvGrpSpPr>
          <p:cNvPr id="27" name="Skupina 26"/>
          <p:cNvGrpSpPr/>
          <p:nvPr/>
        </p:nvGrpSpPr>
        <p:grpSpPr>
          <a:xfrm>
            <a:off x="5469024" y="2464053"/>
            <a:ext cx="3150661" cy="2300961"/>
            <a:chOff x="5469024" y="2464053"/>
            <a:chExt cx="3150661" cy="2300961"/>
          </a:xfrm>
        </p:grpSpPr>
        <p:grpSp>
          <p:nvGrpSpPr>
            <p:cNvPr id="26" name="Skupina 25"/>
            <p:cNvGrpSpPr/>
            <p:nvPr/>
          </p:nvGrpSpPr>
          <p:grpSpPr>
            <a:xfrm>
              <a:off x="5893205" y="2464053"/>
              <a:ext cx="2423575" cy="2132233"/>
              <a:chOff x="5893205" y="2464053"/>
              <a:chExt cx="2423575" cy="2132233"/>
            </a:xfrm>
          </p:grpSpPr>
          <p:pic>
            <p:nvPicPr>
              <p:cNvPr id="3" name="Obrázek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27" r="47342" b="13412"/>
              <a:stretch/>
            </p:blipFill>
            <p:spPr>
              <a:xfrm>
                <a:off x="5893205" y="2464053"/>
                <a:ext cx="2423575" cy="2132233"/>
              </a:xfrm>
              <a:prstGeom prst="rect">
                <a:avLst/>
              </a:prstGeom>
            </p:spPr>
          </p:pic>
          <p:sp>
            <p:nvSpPr>
              <p:cNvPr id="19" name="Obdélník 18"/>
              <p:cNvSpPr/>
              <p:nvPr/>
            </p:nvSpPr>
            <p:spPr>
              <a:xfrm>
                <a:off x="7992532" y="2951527"/>
                <a:ext cx="324247" cy="198073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Obdélník 19"/>
              <p:cNvSpPr/>
              <p:nvPr/>
            </p:nvSpPr>
            <p:spPr>
              <a:xfrm>
                <a:off x="7984065" y="3506350"/>
                <a:ext cx="324246" cy="202050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Obdélník 20"/>
              <p:cNvSpPr/>
              <p:nvPr/>
            </p:nvSpPr>
            <p:spPr>
              <a:xfrm>
                <a:off x="7809041" y="4250472"/>
                <a:ext cx="499270" cy="345814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Obdélník 21"/>
              <p:cNvSpPr/>
              <p:nvPr/>
            </p:nvSpPr>
            <p:spPr>
              <a:xfrm>
                <a:off x="6780744" y="4354504"/>
                <a:ext cx="695478" cy="241782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" name="Obdélník 22"/>
              <p:cNvSpPr/>
              <p:nvPr/>
            </p:nvSpPr>
            <p:spPr>
              <a:xfrm>
                <a:off x="5893205" y="4220865"/>
                <a:ext cx="554720" cy="285163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" name="Obdélník 23"/>
              <p:cNvSpPr/>
              <p:nvPr/>
            </p:nvSpPr>
            <p:spPr>
              <a:xfrm>
                <a:off x="5893205" y="3185046"/>
                <a:ext cx="441814" cy="302432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" name="Obdélník 24"/>
              <p:cNvSpPr/>
              <p:nvPr/>
            </p:nvSpPr>
            <p:spPr>
              <a:xfrm>
                <a:off x="5895715" y="2698165"/>
                <a:ext cx="624466" cy="322002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7689624" y="2903379"/>
              <a:ext cx="930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Dorsal</a:t>
              </a:r>
              <a:r>
                <a:rPr lang="cs-CZ" sz="1000" dirty="0"/>
                <a:t> aorta</a:t>
              </a:r>
              <a:endParaRPr lang="en-US" sz="1000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6579009" y="4364904"/>
              <a:ext cx="9300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Splanchnic</a:t>
              </a:r>
              <a:r>
                <a:rPr lang="cs-CZ" sz="1000" dirty="0"/>
                <a:t> mesoderm</a:t>
              </a:r>
              <a:endParaRPr lang="en-US" sz="1000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5630969" y="4278389"/>
              <a:ext cx="9300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Somatic</a:t>
              </a:r>
              <a:r>
                <a:rPr lang="cs-CZ" sz="1000" dirty="0"/>
                <a:t> mesoderm</a:t>
              </a:r>
              <a:endParaRPr lang="en-US" sz="1000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5469024" y="3232325"/>
              <a:ext cx="9300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Intermediate</a:t>
              </a:r>
              <a:r>
                <a:rPr lang="cs-CZ" sz="1000" dirty="0"/>
                <a:t> mesoderm</a:t>
              </a:r>
              <a:endParaRPr lang="en-US" sz="1000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5783767" y="2668924"/>
              <a:ext cx="8483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Paraxial</a:t>
              </a:r>
              <a:r>
                <a:rPr lang="cs-CZ" sz="1000" dirty="0"/>
                <a:t> mesoderm</a:t>
              </a:r>
              <a:endParaRPr lang="en-US" sz="1000" dirty="0"/>
            </a:p>
          </p:txBody>
        </p:sp>
      </p:grpSp>
      <p:sp>
        <p:nvSpPr>
          <p:cNvPr id="28" name="Ovál 27"/>
          <p:cNvSpPr/>
          <p:nvPr/>
        </p:nvSpPr>
        <p:spPr>
          <a:xfrm>
            <a:off x="6615402" y="3665600"/>
            <a:ext cx="228600" cy="22860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7412538" y="3670377"/>
            <a:ext cx="228600" cy="22860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Zástupný obsah 2">
            <a:extLst>
              <a:ext uri="{FF2B5EF4-FFF2-40B4-BE49-F238E27FC236}">
                <a16:creationId xmlns:a16="http://schemas.microsoft.com/office/drawing/2014/main" id="{646CF876-08D3-4FAB-A37A-FF8BB7E308C5}"/>
              </a:ext>
            </a:extLst>
          </p:cNvPr>
          <p:cNvSpPr txBox="1">
            <a:spLocks/>
          </p:cNvSpPr>
          <p:nvPr/>
        </p:nvSpPr>
        <p:spPr>
          <a:xfrm>
            <a:off x="909824" y="3451501"/>
            <a:ext cx="4392251" cy="82688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nephrogenic</a:t>
            </a:r>
            <a:r>
              <a:rPr lang="cs-CZ" sz="1600" dirty="0"/>
              <a:t> </a:t>
            </a:r>
            <a:r>
              <a:rPr lang="cs-CZ" sz="1600" dirty="0" err="1"/>
              <a:t>cords</a:t>
            </a:r>
            <a:r>
              <a:rPr lang="cs-CZ" sz="1600" dirty="0"/>
              <a:t> </a:t>
            </a:r>
            <a:r>
              <a:rPr lang="cs-CZ" sz="1600" b="1" dirty="0" err="1"/>
              <a:t>migrate</a:t>
            </a:r>
            <a:r>
              <a:rPr lang="cs-CZ" sz="1600" b="1" dirty="0"/>
              <a:t> </a:t>
            </a:r>
            <a:r>
              <a:rPr lang="cs-CZ" sz="1600" dirty="0"/>
              <a:t>and </a:t>
            </a:r>
            <a:r>
              <a:rPr lang="cs-CZ" sz="1600" dirty="0" err="1"/>
              <a:t>form</a:t>
            </a:r>
            <a:r>
              <a:rPr lang="cs-CZ" sz="1600" dirty="0"/>
              <a:t> </a:t>
            </a:r>
            <a:r>
              <a:rPr lang="cs-CZ" sz="1600" dirty="0" err="1"/>
              <a:t>three</a:t>
            </a:r>
            <a:r>
              <a:rPr lang="cs-CZ" sz="1600" dirty="0"/>
              <a:t> </a:t>
            </a:r>
            <a:r>
              <a:rPr lang="cs-CZ" sz="1600" dirty="0" err="1"/>
              <a:t>nephrogenic</a:t>
            </a:r>
            <a:r>
              <a:rPr lang="cs-CZ" sz="1600" dirty="0"/>
              <a:t> </a:t>
            </a:r>
            <a:r>
              <a:rPr lang="cs-CZ" sz="1600" dirty="0" err="1"/>
              <a:t>segments</a:t>
            </a:r>
            <a:r>
              <a:rPr lang="cs-CZ" sz="1600" dirty="0"/>
              <a:t> </a:t>
            </a:r>
            <a:r>
              <a:rPr lang="cs-CZ" sz="1600" dirty="0" err="1"/>
              <a:t>along</a:t>
            </a:r>
            <a:r>
              <a:rPr lang="cs-CZ" sz="1600" dirty="0"/>
              <a:t> </a:t>
            </a:r>
            <a:r>
              <a:rPr lang="cs-CZ" sz="1600" dirty="0" err="1"/>
              <a:t>craniocaudal</a:t>
            </a:r>
            <a:r>
              <a:rPr lang="cs-CZ" sz="1600" dirty="0"/>
              <a:t> body axis:</a:t>
            </a:r>
            <a:endParaRPr lang="cs-CZ" sz="1200" b="1" dirty="0"/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53A2EF03-9F55-4736-A33C-33E26BF554A3}"/>
              </a:ext>
            </a:extLst>
          </p:cNvPr>
          <p:cNvGrpSpPr/>
          <p:nvPr/>
        </p:nvGrpSpPr>
        <p:grpSpPr>
          <a:xfrm>
            <a:off x="8458172" y="2991012"/>
            <a:ext cx="3492985" cy="2730774"/>
            <a:chOff x="8873690" y="3217053"/>
            <a:chExt cx="3045174" cy="2466962"/>
          </a:xfrm>
        </p:grpSpPr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3E46DEAF-8E85-40DE-AAAD-F68B7EA3E8E6}"/>
                </a:ext>
              </a:extLst>
            </p:cNvPr>
            <p:cNvGrpSpPr/>
            <p:nvPr/>
          </p:nvGrpSpPr>
          <p:grpSpPr>
            <a:xfrm>
              <a:off x="9105900" y="3217053"/>
              <a:ext cx="2812964" cy="2466962"/>
              <a:chOff x="9105900" y="3217053"/>
              <a:chExt cx="2812964" cy="2466962"/>
            </a:xfrm>
          </p:grpSpPr>
          <p:pic>
            <p:nvPicPr>
              <p:cNvPr id="9" name="Obrázek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28" r="61963" b="59580"/>
              <a:stretch/>
            </p:blipFill>
            <p:spPr>
              <a:xfrm>
                <a:off x="9105900" y="3389313"/>
                <a:ext cx="1762125" cy="1973262"/>
              </a:xfrm>
              <a:prstGeom prst="rect">
                <a:avLst/>
              </a:prstGeom>
            </p:spPr>
          </p:pic>
          <p:sp>
            <p:nvSpPr>
              <p:cNvPr id="33" name="TextovéPole 32">
                <a:extLst>
                  <a:ext uri="{FF2B5EF4-FFF2-40B4-BE49-F238E27FC236}">
                    <a16:creationId xmlns:a16="http://schemas.microsoft.com/office/drawing/2014/main" id="{6370509E-3A54-47FF-95F1-351CB760D68F}"/>
                  </a:ext>
                </a:extLst>
              </p:cNvPr>
              <p:cNvSpPr txBox="1"/>
              <p:nvPr/>
            </p:nvSpPr>
            <p:spPr>
              <a:xfrm>
                <a:off x="10689073" y="3857445"/>
                <a:ext cx="1229791" cy="24622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 err="1"/>
                  <a:t>Pronephric</a:t>
                </a:r>
                <a:r>
                  <a:rPr lang="cs-CZ" sz="1000" dirty="0"/>
                  <a:t> region</a:t>
                </a:r>
                <a:endParaRPr lang="en-US" sz="1000" dirty="0"/>
              </a:p>
            </p:txBody>
          </p:sp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6370509E-3A54-47FF-95F1-351CB760D68F}"/>
                  </a:ext>
                </a:extLst>
              </p:cNvPr>
              <p:cNvSpPr txBox="1"/>
              <p:nvPr/>
            </p:nvSpPr>
            <p:spPr>
              <a:xfrm>
                <a:off x="10829256" y="4439749"/>
                <a:ext cx="887771" cy="40011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 err="1"/>
                  <a:t>Mesonephric</a:t>
                </a:r>
                <a:endParaRPr lang="cs-CZ" sz="1000" dirty="0"/>
              </a:p>
              <a:p>
                <a:pPr algn="ctr"/>
                <a:r>
                  <a:rPr lang="cs-CZ" sz="1000" dirty="0"/>
                  <a:t>region</a:t>
                </a:r>
                <a:endParaRPr lang="en-US" sz="1000" dirty="0"/>
              </a:p>
            </p:txBody>
          </p:sp>
          <p:sp>
            <p:nvSpPr>
              <p:cNvPr id="35" name="TextovéPole 34">
                <a:extLst>
                  <a:ext uri="{FF2B5EF4-FFF2-40B4-BE49-F238E27FC236}">
                    <a16:creationId xmlns:a16="http://schemas.microsoft.com/office/drawing/2014/main" id="{6370509E-3A54-47FF-95F1-351CB760D68F}"/>
                  </a:ext>
                </a:extLst>
              </p:cNvPr>
              <p:cNvSpPr txBox="1"/>
              <p:nvPr/>
            </p:nvSpPr>
            <p:spPr>
              <a:xfrm>
                <a:off x="10556470" y="5031246"/>
                <a:ext cx="864005" cy="361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 err="1" smtClean="0"/>
                  <a:t>Metanephric</a:t>
                </a:r>
                <a:r>
                  <a:rPr lang="cs-CZ" sz="1000" dirty="0" smtClean="0"/>
                  <a:t> region</a:t>
                </a:r>
                <a:endParaRPr lang="en-US" sz="1000" dirty="0"/>
              </a:p>
            </p:txBody>
          </p:sp>
          <p:sp>
            <p:nvSpPr>
              <p:cNvPr id="38" name="TextovéPole 37">
                <a:extLst>
                  <a:ext uri="{FF2B5EF4-FFF2-40B4-BE49-F238E27FC236}">
                    <a16:creationId xmlns:a16="http://schemas.microsoft.com/office/drawing/2014/main" id="{6370509E-3A54-47FF-95F1-351CB760D68F}"/>
                  </a:ext>
                </a:extLst>
              </p:cNvPr>
              <p:cNvSpPr txBox="1"/>
              <p:nvPr/>
            </p:nvSpPr>
            <p:spPr>
              <a:xfrm>
                <a:off x="9120664" y="3217053"/>
                <a:ext cx="815754" cy="22243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 err="1" smtClean="0"/>
                  <a:t>Cranial</a:t>
                </a:r>
                <a:r>
                  <a:rPr lang="cs-CZ" sz="1000" dirty="0" smtClean="0"/>
                  <a:t> part</a:t>
                </a:r>
                <a:endParaRPr lang="en-US" sz="1000" dirty="0"/>
              </a:p>
            </p:txBody>
          </p:sp>
          <p:sp>
            <p:nvSpPr>
              <p:cNvPr id="39" name="TextovéPole 38">
                <a:extLst>
                  <a:ext uri="{FF2B5EF4-FFF2-40B4-BE49-F238E27FC236}">
                    <a16:creationId xmlns:a16="http://schemas.microsoft.com/office/drawing/2014/main" id="{6370509E-3A54-47FF-95F1-351CB760D68F}"/>
                  </a:ext>
                </a:extLst>
              </p:cNvPr>
              <p:cNvSpPr txBox="1"/>
              <p:nvPr/>
            </p:nvSpPr>
            <p:spPr>
              <a:xfrm>
                <a:off x="9397629" y="5461581"/>
                <a:ext cx="793685" cy="22243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 err="1" smtClean="0"/>
                  <a:t>Caudal</a:t>
                </a:r>
                <a:r>
                  <a:rPr lang="cs-CZ" sz="1000" dirty="0" smtClean="0"/>
                  <a:t> part</a:t>
                </a:r>
                <a:endParaRPr lang="en-US" sz="1000" dirty="0"/>
              </a:p>
            </p:txBody>
          </p:sp>
        </p:grp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10441423" y="3530169"/>
              <a:ext cx="65881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somites</a:t>
              </a:r>
              <a:endParaRPr lang="en-US" sz="1000" dirty="0"/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8873690" y="5117849"/>
              <a:ext cx="65881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cloaca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0921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/>
      <p:bldP spid="28" grpId="0" animBg="1"/>
      <p:bldP spid="30" grpId="0" animBg="1"/>
      <p:bldP spid="3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C7B7B5-1882-4F35-806D-5FD83BD9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731822" cy="1609344"/>
          </a:xfrm>
        </p:spPr>
        <p:txBody>
          <a:bodyPr/>
          <a:lstStyle/>
          <a:p>
            <a:r>
              <a:rPr lang="cs-CZ" dirty="0"/>
              <a:t>Development and </a:t>
            </a:r>
            <a:r>
              <a:rPr lang="cs-CZ" dirty="0" err="1"/>
              <a:t>maturation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ovaries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1232C20-ACF8-46A8-8768-768FB0E4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50</a:t>
            </a:fld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124724" y="6047849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Edited</a:t>
            </a:r>
            <a:r>
              <a:rPr lang="cs-CZ" sz="1050" dirty="0"/>
              <a:t>: </a:t>
            </a:r>
            <a:r>
              <a:rPr lang="cs-CZ" sz="1050" dirty="0" err="1"/>
              <a:t>McGeady</a:t>
            </a:r>
            <a:r>
              <a:rPr lang="cs-CZ" sz="1050" dirty="0"/>
              <a:t> et al. </a:t>
            </a:r>
            <a:r>
              <a:rPr lang="cs-CZ" sz="1050" dirty="0" err="1"/>
              <a:t>Veterinary</a:t>
            </a:r>
            <a:r>
              <a:rPr lang="cs-CZ" sz="1050" dirty="0"/>
              <a:t> Embryology. 2009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6857339" y="1895380"/>
            <a:ext cx="3172486" cy="3800475"/>
            <a:chOff x="6857339" y="1895380"/>
            <a:chExt cx="3172486" cy="3800475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7339" y="1895380"/>
              <a:ext cx="2150615" cy="3800475"/>
            </a:xfrm>
            <a:prstGeom prst="rect">
              <a:avLst/>
            </a:prstGeom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8701444" y="2154078"/>
              <a:ext cx="132838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Developing</a:t>
              </a:r>
              <a:r>
                <a:rPr lang="cs-CZ" sz="1000" dirty="0"/>
                <a:t> </a:t>
              </a:r>
              <a:r>
                <a:rPr lang="cs-CZ" sz="1000" dirty="0" err="1"/>
                <a:t>oviducts</a:t>
              </a:r>
              <a:endParaRPr lang="en-US" sz="1000" dirty="0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8755577" y="2435208"/>
              <a:ext cx="78968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rete ovarii</a:t>
              </a:r>
              <a:endParaRPr lang="en-US" sz="1000" dirty="0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8851866" y="2784973"/>
              <a:ext cx="8494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Primordial</a:t>
              </a:r>
              <a:r>
                <a:rPr lang="cs-CZ" sz="1000" dirty="0"/>
                <a:t> </a:t>
              </a:r>
              <a:r>
                <a:rPr lang="cs-CZ" sz="1000" dirty="0" err="1"/>
                <a:t>follicle</a:t>
              </a:r>
              <a:endParaRPr lang="en-US" sz="1000" dirty="0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7956860" y="4498392"/>
              <a:ext cx="106363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Degenerating</a:t>
              </a:r>
              <a:r>
                <a:rPr lang="cs-CZ" sz="1000" dirty="0"/>
                <a:t> </a:t>
              </a:r>
              <a:r>
                <a:rPr lang="cs-CZ" sz="1000" dirty="0" err="1"/>
                <a:t>mesonephric</a:t>
              </a:r>
              <a:r>
                <a:rPr lang="cs-CZ" sz="1000" dirty="0"/>
                <a:t> </a:t>
              </a:r>
              <a:r>
                <a:rPr lang="cs-CZ" sz="1000" dirty="0" err="1"/>
                <a:t>ducts</a:t>
              </a:r>
              <a:r>
                <a:rPr lang="cs-CZ" sz="1000" dirty="0"/>
                <a:t> and </a:t>
              </a:r>
              <a:r>
                <a:rPr lang="cs-CZ" sz="1000" dirty="0" err="1"/>
                <a:t>tubules</a:t>
              </a:r>
              <a:endParaRPr lang="en-US" sz="1000" dirty="0"/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9632299" y="2468404"/>
            <a:ext cx="2330111" cy="3617290"/>
            <a:chOff x="9632299" y="2468404"/>
            <a:chExt cx="2330111" cy="3617290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7" t="1086"/>
            <a:stretch/>
          </p:blipFill>
          <p:spPr>
            <a:xfrm>
              <a:off x="9632299" y="2714625"/>
              <a:ext cx="1848342" cy="3024683"/>
            </a:xfrm>
            <a:prstGeom prst="rect">
              <a:avLst/>
            </a:prstGeom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10631158" y="2468404"/>
              <a:ext cx="84948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oogonia</a:t>
              </a:r>
              <a:endParaRPr lang="en-US" sz="1000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11212483" y="3826856"/>
              <a:ext cx="74992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Follicular</a:t>
              </a:r>
              <a:r>
                <a:rPr lang="cs-CZ" sz="1000" dirty="0"/>
                <a:t> </a:t>
              </a:r>
              <a:r>
                <a:rPr lang="cs-CZ" sz="1000" dirty="0" err="1"/>
                <a:t>cells</a:t>
              </a:r>
              <a:endParaRPr lang="en-US" sz="1000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F4C2B7D0-9061-45E5-AADD-EB0442A09B0F}"/>
                </a:ext>
              </a:extLst>
            </p:cNvPr>
            <p:cNvSpPr txBox="1"/>
            <p:nvPr/>
          </p:nvSpPr>
          <p:spPr>
            <a:xfrm>
              <a:off x="10952187" y="5685584"/>
              <a:ext cx="8494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Primordial</a:t>
              </a:r>
              <a:r>
                <a:rPr lang="cs-CZ" sz="1000" dirty="0"/>
                <a:t> </a:t>
              </a:r>
              <a:r>
                <a:rPr lang="cs-CZ" sz="1000" dirty="0" err="1"/>
                <a:t>follicles</a:t>
              </a:r>
              <a:endParaRPr lang="en-US" sz="1000" dirty="0"/>
            </a:p>
          </p:txBody>
        </p:sp>
      </p:grp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50A6E404-E233-40CA-BC4C-16E29357D48E}"/>
              </a:ext>
            </a:extLst>
          </p:cNvPr>
          <p:cNvSpPr txBox="1">
            <a:spLocks/>
          </p:cNvSpPr>
          <p:nvPr/>
        </p:nvSpPr>
        <p:spPr>
          <a:xfrm>
            <a:off x="1097280" y="1999099"/>
            <a:ext cx="4605689" cy="55617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Mitotic</a:t>
            </a:r>
            <a:r>
              <a:rPr lang="cs-CZ" sz="1600" dirty="0"/>
              <a:t> </a:t>
            </a:r>
            <a:r>
              <a:rPr lang="cs-CZ" sz="1600" dirty="0" err="1"/>
              <a:t>activity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oocytes</a:t>
            </a:r>
            <a:r>
              <a:rPr lang="cs-CZ" sz="1600" b="1" dirty="0"/>
              <a:t> </a:t>
            </a:r>
            <a:r>
              <a:rPr lang="cs-CZ" sz="1600" b="1" dirty="0" err="1"/>
              <a:t>precursor</a:t>
            </a:r>
            <a:r>
              <a:rPr lang="cs-CZ" sz="1600" b="1" dirty="0"/>
              <a:t> </a:t>
            </a:r>
            <a:r>
              <a:rPr lang="cs-CZ" sz="1600" dirty="0" err="1"/>
              <a:t>cells</a:t>
            </a:r>
            <a:r>
              <a:rPr lang="cs-CZ" sz="1600" b="1" dirty="0"/>
              <a:t> </a:t>
            </a:r>
            <a:r>
              <a:rPr lang="cs-CZ" sz="1600" b="1" dirty="0" err="1"/>
              <a:t>terminated</a:t>
            </a:r>
            <a:r>
              <a:rPr lang="cs-CZ" sz="1600" b="1" dirty="0"/>
              <a:t> </a:t>
            </a:r>
            <a:r>
              <a:rPr lang="cs-CZ" sz="1600" dirty="0"/>
              <a:t> (</a:t>
            </a:r>
            <a:r>
              <a:rPr lang="cs-CZ" sz="1600" dirty="0" err="1"/>
              <a:t>perinataly</a:t>
            </a:r>
            <a:r>
              <a:rPr lang="cs-CZ" sz="1600" dirty="0"/>
              <a:t> in </a:t>
            </a:r>
            <a:r>
              <a:rPr lang="cs-CZ" sz="1600" dirty="0" err="1"/>
              <a:t>mammals</a:t>
            </a:r>
            <a:r>
              <a:rPr lang="cs-CZ" sz="1600" dirty="0"/>
              <a:t>)</a:t>
            </a:r>
            <a:endParaRPr lang="cs-CZ" sz="1200" b="1" dirty="0"/>
          </a:p>
        </p:txBody>
      </p:sp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50A6E404-E233-40CA-BC4C-16E29357D48E}"/>
              </a:ext>
            </a:extLst>
          </p:cNvPr>
          <p:cNvSpPr txBox="1">
            <a:spLocks/>
          </p:cNvSpPr>
          <p:nvPr/>
        </p:nvSpPr>
        <p:spPr>
          <a:xfrm>
            <a:off x="1097279" y="3130960"/>
            <a:ext cx="4605689" cy="82978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Primordial</a:t>
            </a:r>
            <a:r>
              <a:rPr lang="cs-CZ" sz="1600" b="1" dirty="0"/>
              <a:t> </a:t>
            </a:r>
            <a:r>
              <a:rPr lang="cs-CZ" sz="1600" b="1" dirty="0" err="1"/>
              <a:t>oocytes</a:t>
            </a:r>
            <a:r>
              <a:rPr lang="cs-CZ" sz="1600" dirty="0"/>
              <a:t> </a:t>
            </a:r>
            <a:r>
              <a:rPr lang="cs-CZ" sz="1600" dirty="0" err="1"/>
              <a:t>after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b="1" dirty="0"/>
              <a:t>last </a:t>
            </a:r>
            <a:r>
              <a:rPr lang="cs-CZ" sz="1600" b="1" dirty="0" err="1"/>
              <a:t>mitosis</a:t>
            </a:r>
            <a:r>
              <a:rPr lang="cs-CZ" sz="1600" dirty="0"/>
              <a:t> – </a:t>
            </a:r>
            <a:r>
              <a:rPr lang="cs-CZ" sz="1600" b="1" dirty="0"/>
              <a:t>oogonia</a:t>
            </a:r>
            <a:r>
              <a:rPr lang="cs-CZ" sz="1600" dirty="0"/>
              <a:t> – </a:t>
            </a:r>
            <a:r>
              <a:rPr lang="cs-CZ" sz="1600" dirty="0" err="1"/>
              <a:t>surrounded</a:t>
            </a:r>
            <a:r>
              <a:rPr lang="cs-CZ" sz="1600" dirty="0"/>
              <a:t> by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originated</a:t>
            </a:r>
            <a:r>
              <a:rPr lang="cs-CZ" sz="1600" dirty="0"/>
              <a:t> in </a:t>
            </a:r>
            <a:r>
              <a:rPr lang="cs-CZ" sz="1600" dirty="0" err="1"/>
              <a:t>epithelium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coelom – </a:t>
            </a:r>
            <a:r>
              <a:rPr lang="cs-CZ" sz="1600" b="1" dirty="0" err="1"/>
              <a:t>follicular</a:t>
            </a:r>
            <a:r>
              <a:rPr lang="cs-CZ" sz="1600" b="1" dirty="0"/>
              <a:t> </a:t>
            </a:r>
            <a:r>
              <a:rPr lang="cs-CZ" sz="1600" dirty="0" err="1"/>
              <a:t>cells</a:t>
            </a:r>
            <a:endParaRPr lang="cs-CZ" sz="1200" dirty="0"/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50A6E404-E233-40CA-BC4C-16E29357D48E}"/>
              </a:ext>
            </a:extLst>
          </p:cNvPr>
          <p:cNvSpPr txBox="1">
            <a:spLocks/>
          </p:cNvSpPr>
          <p:nvPr/>
        </p:nvSpPr>
        <p:spPr>
          <a:xfrm>
            <a:off x="1097279" y="4361717"/>
            <a:ext cx="4605689" cy="8273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primordial</a:t>
            </a:r>
            <a:r>
              <a:rPr lang="cs-CZ" sz="1600" b="1" dirty="0"/>
              <a:t> </a:t>
            </a:r>
            <a:r>
              <a:rPr lang="cs-CZ" sz="1600" b="1" dirty="0" err="1"/>
              <a:t>folicles</a:t>
            </a:r>
            <a:r>
              <a:rPr lang="cs-CZ" sz="1600" dirty="0"/>
              <a:t> – </a:t>
            </a:r>
            <a:r>
              <a:rPr lang="cs-CZ" sz="1600" b="1" dirty="0" err="1"/>
              <a:t>germ</a:t>
            </a:r>
            <a:r>
              <a:rPr lang="cs-CZ" sz="1600" b="1" dirty="0"/>
              <a:t> </a:t>
            </a:r>
            <a:r>
              <a:rPr lang="cs-CZ" sz="1600" dirty="0"/>
              <a:t>cell </a:t>
            </a:r>
            <a:r>
              <a:rPr lang="cs-CZ" sz="1600" dirty="0" err="1"/>
              <a:t>enclosed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b="1" dirty="0" err="1"/>
              <a:t>basal</a:t>
            </a:r>
            <a:r>
              <a:rPr lang="cs-CZ" sz="1600" b="1" dirty="0"/>
              <a:t> </a:t>
            </a:r>
            <a:r>
              <a:rPr lang="cs-CZ" sz="1600" b="1" dirty="0" err="1"/>
              <a:t>membrane</a:t>
            </a:r>
            <a:r>
              <a:rPr lang="cs-CZ" sz="1600" dirty="0"/>
              <a:t> </a:t>
            </a:r>
            <a:r>
              <a:rPr lang="cs-CZ" sz="1600" dirty="0" err="1"/>
              <a:t>surrounded</a:t>
            </a:r>
            <a:r>
              <a:rPr lang="cs-CZ" sz="1600" dirty="0"/>
              <a:t> by </a:t>
            </a:r>
            <a:r>
              <a:rPr lang="cs-CZ" sz="1600" b="1" dirty="0" err="1"/>
              <a:t>follicular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361020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female</a:t>
            </a:r>
            <a:r>
              <a:rPr lang="cs-CZ" dirty="0" smtClean="0"/>
              <a:t> </a:t>
            </a:r>
            <a:r>
              <a:rPr lang="cs-CZ" dirty="0" err="1" smtClean="0"/>
              <a:t>ducts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51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0A6E404-E233-40CA-BC4C-16E29357D48E}"/>
              </a:ext>
            </a:extLst>
          </p:cNvPr>
          <p:cNvSpPr txBox="1">
            <a:spLocks/>
          </p:cNvSpPr>
          <p:nvPr/>
        </p:nvSpPr>
        <p:spPr>
          <a:xfrm>
            <a:off x="973612" y="5357326"/>
            <a:ext cx="4669806" cy="62756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>
                <a:solidFill>
                  <a:srgbClr val="FF0000"/>
                </a:solidFill>
              </a:rPr>
              <a:t>Paramezonephric</a:t>
            </a:r>
            <a:r>
              <a:rPr lang="cs-CZ" sz="1600" b="1" dirty="0" smtClean="0">
                <a:solidFill>
                  <a:srgbClr val="FF0000"/>
                </a:solidFill>
              </a:rPr>
              <a:t> </a:t>
            </a:r>
            <a:r>
              <a:rPr lang="cs-CZ" sz="1600" b="1" dirty="0" err="1" smtClean="0">
                <a:solidFill>
                  <a:srgbClr val="FF0000"/>
                </a:solidFill>
              </a:rPr>
              <a:t>duct</a:t>
            </a:r>
            <a:r>
              <a:rPr lang="cs-CZ" sz="1600" b="1" dirty="0" smtClean="0">
                <a:solidFill>
                  <a:srgbClr val="FF0000"/>
                </a:solidFill>
              </a:rPr>
              <a:t> </a:t>
            </a:r>
            <a:r>
              <a:rPr lang="cs-CZ" sz="1600" dirty="0"/>
              <a:t>– </a:t>
            </a:r>
            <a:r>
              <a:rPr lang="cs-CZ" sz="1600" dirty="0" err="1" smtClean="0"/>
              <a:t>future</a:t>
            </a:r>
            <a:r>
              <a:rPr lang="cs-CZ" sz="1600" dirty="0"/>
              <a:t> </a:t>
            </a:r>
            <a:r>
              <a:rPr lang="cs-CZ" sz="1600" dirty="0" err="1"/>
              <a:t>Müllerian</a:t>
            </a:r>
            <a:r>
              <a:rPr lang="cs-CZ" sz="1600" dirty="0"/>
              <a:t> </a:t>
            </a:r>
            <a:r>
              <a:rPr lang="cs-CZ" sz="1600" dirty="0" err="1" smtClean="0"/>
              <a:t>duct</a:t>
            </a:r>
            <a:r>
              <a:rPr lang="cs-CZ" sz="1600" dirty="0" smtClean="0"/>
              <a:t> </a:t>
            </a:r>
            <a:endParaRPr lang="cs-CZ" sz="1200" b="1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E4D37273-83F4-4FAD-AC8B-6A38CD87B44F}"/>
              </a:ext>
            </a:extLst>
          </p:cNvPr>
          <p:cNvGrpSpPr/>
          <p:nvPr/>
        </p:nvGrpSpPr>
        <p:grpSpPr>
          <a:xfrm>
            <a:off x="5151205" y="2374843"/>
            <a:ext cx="3189232" cy="2693685"/>
            <a:chOff x="5720535" y="2393281"/>
            <a:chExt cx="3044899" cy="2617804"/>
          </a:xfrm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F83EA569-C19B-4D95-A63E-5270F517582C}"/>
                </a:ext>
              </a:extLst>
            </p:cNvPr>
            <p:cNvGrpSpPr/>
            <p:nvPr/>
          </p:nvGrpSpPr>
          <p:grpSpPr>
            <a:xfrm>
              <a:off x="5720535" y="2393281"/>
              <a:ext cx="3044899" cy="2617804"/>
              <a:chOff x="5720535" y="2393281"/>
              <a:chExt cx="3044899" cy="2617804"/>
            </a:xfrm>
          </p:grpSpPr>
          <p:grpSp>
            <p:nvGrpSpPr>
              <p:cNvPr id="10" name="Skupina 9">
                <a:extLst>
                  <a:ext uri="{FF2B5EF4-FFF2-40B4-BE49-F238E27FC236}">
                    <a16:creationId xmlns:a16="http://schemas.microsoft.com/office/drawing/2014/main" id="{D53ADDEA-E8F9-4781-B0C6-CCDA7610F834}"/>
                  </a:ext>
                </a:extLst>
              </p:cNvPr>
              <p:cNvGrpSpPr/>
              <p:nvPr/>
            </p:nvGrpSpPr>
            <p:grpSpPr>
              <a:xfrm>
                <a:off x="5720535" y="2393281"/>
                <a:ext cx="3044899" cy="2617804"/>
                <a:chOff x="5720535" y="2393281"/>
                <a:chExt cx="3044899" cy="2617804"/>
              </a:xfrm>
            </p:grpSpPr>
            <p:pic>
              <p:nvPicPr>
                <p:cNvPr id="12" name="Obrázek 11">
                  <a:extLst>
                    <a:ext uri="{FF2B5EF4-FFF2-40B4-BE49-F238E27FC236}">
                      <a16:creationId xmlns:a16="http://schemas.microsoft.com/office/drawing/2014/main" id="{679E50F5-AD63-48AF-949B-0BEC201AC4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20535" y="2557646"/>
                  <a:ext cx="2635108" cy="2352264"/>
                </a:xfrm>
                <a:prstGeom prst="rect">
                  <a:avLst/>
                </a:prstGeom>
              </p:spPr>
            </p:pic>
            <p:sp>
              <p:nvSpPr>
                <p:cNvPr id="13" name="TextovéPole 12">
                  <a:extLst>
                    <a:ext uri="{FF2B5EF4-FFF2-40B4-BE49-F238E27FC236}">
                      <a16:creationId xmlns:a16="http://schemas.microsoft.com/office/drawing/2014/main" id="{628437C9-0697-4A85-B2FA-5C5603BA90DD}"/>
                    </a:ext>
                  </a:extLst>
                </p:cNvPr>
                <p:cNvSpPr txBox="1"/>
                <p:nvPr/>
              </p:nvSpPr>
              <p:spPr>
                <a:xfrm>
                  <a:off x="7393062" y="2393281"/>
                  <a:ext cx="686937" cy="40011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000" dirty="0" smtClean="0"/>
                    <a:t>Tubule </a:t>
                  </a:r>
                  <a:r>
                    <a:rPr lang="cs-CZ" sz="1000" dirty="0" err="1" smtClean="0"/>
                    <a:t>vesicle</a:t>
                  </a:r>
                  <a:endParaRPr lang="en-US" sz="1000" dirty="0"/>
                </a:p>
              </p:txBody>
            </p:sp>
            <p:sp>
              <p:nvSpPr>
                <p:cNvPr id="14" name="TextovéPole 13">
                  <a:extLst>
                    <a:ext uri="{FF2B5EF4-FFF2-40B4-BE49-F238E27FC236}">
                      <a16:creationId xmlns:a16="http://schemas.microsoft.com/office/drawing/2014/main" id="{D9F8B0D5-49DB-4799-8949-E2B73597BE55}"/>
                    </a:ext>
                  </a:extLst>
                </p:cNvPr>
                <p:cNvSpPr txBox="1"/>
                <p:nvPr/>
              </p:nvSpPr>
              <p:spPr>
                <a:xfrm>
                  <a:off x="7786596" y="2839537"/>
                  <a:ext cx="978838" cy="388839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0070C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000" dirty="0" err="1" smtClean="0"/>
                    <a:t>Meson</a:t>
                  </a:r>
                  <a:r>
                    <a:rPr lang="cs-CZ" sz="1000" dirty="0" err="1" smtClean="0"/>
                    <a:t>ephric</a:t>
                  </a:r>
                  <a:r>
                    <a:rPr lang="cs-CZ" sz="1000" dirty="0" smtClean="0"/>
                    <a:t> </a:t>
                  </a:r>
                  <a:r>
                    <a:rPr lang="cs-CZ" sz="1000" dirty="0" err="1" smtClean="0"/>
                    <a:t>duct</a:t>
                  </a:r>
                  <a:endParaRPr lang="en-US" sz="1000" dirty="0"/>
                </a:p>
              </p:txBody>
            </p:sp>
            <p:sp>
              <p:nvSpPr>
                <p:cNvPr id="15" name="TextovéPole 14">
                  <a:extLst>
                    <a:ext uri="{FF2B5EF4-FFF2-40B4-BE49-F238E27FC236}">
                      <a16:creationId xmlns:a16="http://schemas.microsoft.com/office/drawing/2014/main" id="{22772BA0-94C0-48AA-A5BE-487F4525B6D8}"/>
                    </a:ext>
                  </a:extLst>
                </p:cNvPr>
                <p:cNvSpPr txBox="1"/>
                <p:nvPr/>
              </p:nvSpPr>
              <p:spPr>
                <a:xfrm>
                  <a:off x="7335429" y="4764864"/>
                  <a:ext cx="794837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000" dirty="0"/>
                    <a:t>coelom</a:t>
                  </a:r>
                  <a:endParaRPr lang="en-US" sz="1000" dirty="0"/>
                </a:p>
              </p:txBody>
            </p:sp>
          </p:grpSp>
          <p:sp>
            <p:nvSpPr>
              <p:cNvPr id="11" name="Obdélník 10">
                <a:extLst>
                  <a:ext uri="{FF2B5EF4-FFF2-40B4-BE49-F238E27FC236}">
                    <a16:creationId xmlns:a16="http://schemas.microsoft.com/office/drawing/2014/main" id="{CF16C9A6-55B4-4055-BD57-652074C15F85}"/>
                  </a:ext>
                </a:extLst>
              </p:cNvPr>
              <p:cNvSpPr/>
              <p:nvPr/>
            </p:nvSpPr>
            <p:spPr>
              <a:xfrm>
                <a:off x="7879156" y="4183905"/>
                <a:ext cx="532188" cy="3729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C96498F0-0776-44C3-A8FF-F1E3BEDB8CD5}"/>
                </a:ext>
              </a:extLst>
            </p:cNvPr>
            <p:cNvSpPr txBox="1"/>
            <p:nvPr/>
          </p:nvSpPr>
          <p:spPr>
            <a:xfrm>
              <a:off x="7493543" y="4205203"/>
              <a:ext cx="1198986" cy="55399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Forming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paramesonephric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ducts</a:t>
              </a:r>
              <a:endParaRPr lang="en-US" sz="1000" dirty="0"/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8C599E6D-33E5-4D19-BB6E-A9CC436224B3}"/>
              </a:ext>
            </a:extLst>
          </p:cNvPr>
          <p:cNvGrpSpPr/>
          <p:nvPr/>
        </p:nvGrpSpPr>
        <p:grpSpPr>
          <a:xfrm>
            <a:off x="7915964" y="1630680"/>
            <a:ext cx="3944010" cy="4419507"/>
            <a:chOff x="8332572" y="1795759"/>
            <a:chExt cx="3527402" cy="4254427"/>
          </a:xfrm>
        </p:grpSpPr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1BB7ACAB-D9DE-43FF-8EFD-E7C606B82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6824" y="1795759"/>
              <a:ext cx="2348504" cy="4238625"/>
            </a:xfrm>
            <a:prstGeom prst="rect">
              <a:avLst/>
            </a:prstGeom>
          </p:spPr>
        </p:pic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EE8E1A25-54FC-4B1D-A037-E22F0D2C4AA2}"/>
                </a:ext>
              </a:extLst>
            </p:cNvPr>
            <p:cNvSpPr txBox="1"/>
            <p:nvPr/>
          </p:nvSpPr>
          <p:spPr>
            <a:xfrm>
              <a:off x="8990268" y="3451704"/>
              <a:ext cx="106245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Dorsal</a:t>
              </a:r>
              <a:r>
                <a:rPr lang="cs-CZ" sz="1000" dirty="0" smtClean="0"/>
                <a:t> aorta</a:t>
              </a:r>
              <a:endParaRPr lang="en-US" sz="1000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788420CD-45C4-4853-8056-A9E831B7D017}"/>
                </a:ext>
              </a:extLst>
            </p:cNvPr>
            <p:cNvSpPr txBox="1"/>
            <p:nvPr/>
          </p:nvSpPr>
          <p:spPr>
            <a:xfrm>
              <a:off x="10324686" y="2079174"/>
              <a:ext cx="884894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Mesonephric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tubules</a:t>
              </a:r>
              <a:endParaRPr lang="en-US" sz="1000" dirty="0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66B28F77-7E20-4EFC-9BEB-AF075EFCD67E}"/>
                </a:ext>
              </a:extLst>
            </p:cNvPr>
            <p:cNvSpPr txBox="1"/>
            <p:nvPr/>
          </p:nvSpPr>
          <p:spPr>
            <a:xfrm>
              <a:off x="10424652" y="2512126"/>
              <a:ext cx="648278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Nephric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duct</a:t>
              </a:r>
              <a:endParaRPr lang="en-US" sz="1000" dirty="0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AC370984-7037-48CC-B6D9-44664FEC9D0B}"/>
                </a:ext>
              </a:extLst>
            </p:cNvPr>
            <p:cNvSpPr/>
            <p:nvPr/>
          </p:nvSpPr>
          <p:spPr>
            <a:xfrm>
              <a:off x="10598620" y="2990752"/>
              <a:ext cx="532188" cy="372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0364FA88-0873-4D30-876E-936FA850A3DF}"/>
                </a:ext>
              </a:extLst>
            </p:cNvPr>
            <p:cNvSpPr txBox="1"/>
            <p:nvPr/>
          </p:nvSpPr>
          <p:spPr>
            <a:xfrm>
              <a:off x="8780416" y="3722073"/>
              <a:ext cx="80995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glomerulus</a:t>
              </a:r>
              <a:endParaRPr lang="en-US" sz="1000" dirty="0"/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170585EA-E14E-4D12-94FC-6635E1ED79FE}"/>
                </a:ext>
              </a:extLst>
            </p:cNvPr>
            <p:cNvSpPr txBox="1"/>
            <p:nvPr/>
          </p:nvSpPr>
          <p:spPr>
            <a:xfrm>
              <a:off x="9406401" y="3915071"/>
              <a:ext cx="55341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somite</a:t>
              </a:r>
              <a:endParaRPr lang="en-US" sz="1000" dirty="0"/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8BA3E568-BFF0-4A55-BED7-03496B3B14CC}"/>
                </a:ext>
              </a:extLst>
            </p:cNvPr>
            <p:cNvSpPr txBox="1"/>
            <p:nvPr/>
          </p:nvSpPr>
          <p:spPr>
            <a:xfrm>
              <a:off x="10020734" y="3846315"/>
              <a:ext cx="987060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Mesonephric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duct</a:t>
              </a:r>
              <a:endParaRPr lang="en-US" sz="1000" dirty="0"/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61B6E74C-68B2-4CA7-8AB4-48C67F10D69D}"/>
                </a:ext>
              </a:extLst>
            </p:cNvPr>
            <p:cNvSpPr txBox="1"/>
            <p:nvPr/>
          </p:nvSpPr>
          <p:spPr>
            <a:xfrm>
              <a:off x="10463709" y="4354854"/>
              <a:ext cx="1148719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Paramesonephric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duct</a:t>
              </a:r>
              <a:endParaRPr lang="en-US" sz="1000" dirty="0"/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F4ED7D6D-9004-4CB5-94DA-F2F149E6C873}"/>
                </a:ext>
              </a:extLst>
            </p:cNvPr>
            <p:cNvSpPr txBox="1"/>
            <p:nvPr/>
          </p:nvSpPr>
          <p:spPr>
            <a:xfrm>
              <a:off x="9491841" y="5803965"/>
              <a:ext cx="137287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Bowmans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capsule</a:t>
              </a:r>
              <a:endParaRPr lang="en-US" sz="1000" dirty="0"/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7D881529-4396-4B51-A5A6-996E652ED858}"/>
                </a:ext>
              </a:extLst>
            </p:cNvPr>
            <p:cNvSpPr txBox="1"/>
            <p:nvPr/>
          </p:nvSpPr>
          <p:spPr>
            <a:xfrm>
              <a:off x="9734575" y="5553268"/>
              <a:ext cx="133835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Glomerular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cavity</a:t>
              </a:r>
              <a:endParaRPr lang="en-US" sz="1000" dirty="0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0436FD9F-756F-4982-84C5-1266031F59AA}"/>
                </a:ext>
              </a:extLst>
            </p:cNvPr>
            <p:cNvSpPr txBox="1"/>
            <p:nvPr/>
          </p:nvSpPr>
          <p:spPr>
            <a:xfrm>
              <a:off x="8332572" y="5694343"/>
              <a:ext cx="106245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Dorsal</a:t>
              </a:r>
              <a:r>
                <a:rPr lang="cs-CZ" sz="1000" dirty="0" smtClean="0"/>
                <a:t> aorta</a:t>
              </a:r>
              <a:endParaRPr lang="en-US" sz="1000" dirty="0"/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9E387438-718B-41CB-8A46-9A5927F286F7}"/>
                </a:ext>
              </a:extLst>
            </p:cNvPr>
            <p:cNvSpPr txBox="1"/>
            <p:nvPr/>
          </p:nvSpPr>
          <p:spPr>
            <a:xfrm>
              <a:off x="10711255" y="2972728"/>
              <a:ext cx="1148719" cy="55399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Forming</a:t>
              </a:r>
              <a:r>
                <a:rPr lang="cs-CZ" sz="1000" dirty="0"/>
                <a:t> </a:t>
              </a:r>
              <a:r>
                <a:rPr lang="cs-CZ" sz="1000" dirty="0" err="1"/>
                <a:t>paramesonephric</a:t>
              </a:r>
              <a:r>
                <a:rPr lang="cs-CZ" sz="1000" dirty="0"/>
                <a:t> </a:t>
              </a:r>
              <a:r>
                <a:rPr lang="cs-CZ" sz="1000" dirty="0" err="1"/>
                <a:t>ducts</a:t>
              </a:r>
              <a:endParaRPr lang="en-US" sz="1000" dirty="0"/>
            </a:p>
          </p:txBody>
        </p:sp>
      </p:grp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81EEBEE2-35C0-4CE3-A8F9-F63BBAAECDB4}"/>
              </a:ext>
            </a:extLst>
          </p:cNvPr>
          <p:cNvSpPr txBox="1"/>
          <p:nvPr/>
        </p:nvSpPr>
        <p:spPr>
          <a:xfrm>
            <a:off x="6548601" y="6059138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 smtClean="0"/>
              <a:t>Edited</a:t>
            </a:r>
            <a:r>
              <a:rPr lang="cs-CZ" sz="1050" dirty="0" smtClean="0"/>
              <a:t>: </a:t>
            </a:r>
            <a:r>
              <a:rPr lang="cs-CZ" sz="1050" dirty="0" err="1"/>
              <a:t>McGeady</a:t>
            </a:r>
            <a:r>
              <a:rPr lang="cs-CZ" sz="1050" dirty="0"/>
              <a:t> et al. </a:t>
            </a:r>
            <a:r>
              <a:rPr lang="cs-CZ" sz="1050" dirty="0" err="1"/>
              <a:t>Veterinary</a:t>
            </a:r>
            <a:r>
              <a:rPr lang="cs-CZ" sz="1050" dirty="0"/>
              <a:t> Embryology. 2009</a:t>
            </a:r>
          </a:p>
        </p:txBody>
      </p:sp>
      <p:sp>
        <p:nvSpPr>
          <p:cNvPr id="31" name="Zástupný obsah 2">
            <a:extLst>
              <a:ext uri="{FF2B5EF4-FFF2-40B4-BE49-F238E27FC236}">
                <a16:creationId xmlns:a16="http://schemas.microsoft.com/office/drawing/2014/main" id="{BA06ED9C-387C-4A0D-B89F-8B7A0C9E7E6F}"/>
              </a:ext>
            </a:extLst>
          </p:cNvPr>
          <p:cNvSpPr txBox="1">
            <a:spLocks/>
          </p:cNvSpPr>
          <p:nvPr/>
        </p:nvSpPr>
        <p:spPr>
          <a:xfrm>
            <a:off x="1097279" y="1936952"/>
            <a:ext cx="4605689" cy="57517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Meson</a:t>
            </a:r>
            <a:r>
              <a:rPr lang="cs-CZ" sz="1600" b="1" dirty="0" err="1" smtClean="0"/>
              <a:t>ephric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ducts</a:t>
            </a:r>
            <a:r>
              <a:rPr lang="cs-CZ" sz="1600" dirty="0" smtClean="0"/>
              <a:t> </a:t>
            </a:r>
            <a:r>
              <a:rPr lang="cs-CZ" sz="1600" dirty="0" err="1" smtClean="0"/>
              <a:t>formed</a:t>
            </a:r>
            <a:r>
              <a:rPr lang="cs-CZ" sz="1600" dirty="0" smtClean="0"/>
              <a:t> </a:t>
            </a:r>
            <a:r>
              <a:rPr lang="cs-CZ" sz="1600" b="1" dirty="0" err="1" smtClean="0"/>
              <a:t>lateraly</a:t>
            </a:r>
            <a:r>
              <a:rPr lang="cs-CZ" sz="1600" dirty="0" smtClean="0"/>
              <a:t>, </a:t>
            </a:r>
            <a:r>
              <a:rPr lang="cs-CZ" sz="1600" dirty="0" err="1" smtClean="0"/>
              <a:t>gradual</a:t>
            </a:r>
            <a:r>
              <a:rPr lang="cs-CZ" sz="1600" dirty="0" smtClean="0"/>
              <a:t> </a:t>
            </a:r>
            <a:r>
              <a:rPr lang="cs-CZ" sz="1600" b="1" dirty="0" err="1" smtClean="0"/>
              <a:t>degradation</a:t>
            </a:r>
            <a:r>
              <a:rPr lang="cs-CZ" sz="1600" dirty="0" smtClean="0"/>
              <a:t> in </a:t>
            </a:r>
            <a:r>
              <a:rPr lang="cs-CZ" sz="1600" b="1" dirty="0" err="1" smtClean="0"/>
              <a:t>females</a:t>
            </a:r>
            <a:endParaRPr lang="cs-CZ" sz="1200" b="1" dirty="0"/>
          </a:p>
        </p:txBody>
      </p:sp>
      <p:sp>
        <p:nvSpPr>
          <p:cNvPr id="32" name="Zástupný obsah 2">
            <a:extLst>
              <a:ext uri="{FF2B5EF4-FFF2-40B4-BE49-F238E27FC236}">
                <a16:creationId xmlns:a16="http://schemas.microsoft.com/office/drawing/2014/main" id="{A815FD3F-562C-495E-8D7D-7EDD2301539E}"/>
              </a:ext>
            </a:extLst>
          </p:cNvPr>
          <p:cNvSpPr txBox="1">
            <a:spLocks/>
          </p:cNvSpPr>
          <p:nvPr/>
        </p:nvSpPr>
        <p:spPr>
          <a:xfrm>
            <a:off x="1097277" y="3302091"/>
            <a:ext cx="3995215" cy="57517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Lateraly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dirty="0" err="1" smtClean="0"/>
              <a:t>mesonephric</a:t>
            </a:r>
            <a:r>
              <a:rPr lang="cs-CZ" sz="1600" dirty="0" smtClean="0"/>
              <a:t> </a:t>
            </a:r>
            <a:r>
              <a:rPr lang="cs-CZ" sz="1600" dirty="0" err="1" smtClean="0"/>
              <a:t>ducts</a:t>
            </a:r>
            <a:r>
              <a:rPr lang="cs-CZ" sz="1600" dirty="0" smtClean="0"/>
              <a:t> </a:t>
            </a:r>
            <a:r>
              <a:rPr lang="cs-CZ" sz="1600" dirty="0" err="1" smtClean="0"/>
              <a:t>fortmation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>
                <a:solidFill>
                  <a:srgbClr val="FF0000"/>
                </a:solidFill>
              </a:rPr>
              <a:t>paramesonephric</a:t>
            </a:r>
            <a:r>
              <a:rPr lang="cs-CZ" sz="1600" b="1" dirty="0" smtClean="0">
                <a:solidFill>
                  <a:srgbClr val="FF0000"/>
                </a:solidFill>
              </a:rPr>
              <a:t> </a:t>
            </a:r>
            <a:r>
              <a:rPr lang="cs-CZ" sz="1600" b="1" dirty="0" err="1" smtClean="0">
                <a:solidFill>
                  <a:srgbClr val="FF0000"/>
                </a:solidFill>
              </a:rPr>
              <a:t>ducts</a:t>
            </a:r>
            <a:endParaRPr lang="cs-CZ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1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" grpId="0"/>
      <p:bldP spid="3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7" y="484632"/>
            <a:ext cx="10374007" cy="1609344"/>
          </a:xfrm>
        </p:spPr>
        <p:txBody>
          <a:bodyPr/>
          <a:lstStyle/>
          <a:p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paramesonephric</a:t>
            </a:r>
            <a:r>
              <a:rPr lang="cs-CZ" dirty="0" smtClean="0"/>
              <a:t> </a:t>
            </a:r>
            <a:r>
              <a:rPr lang="cs-CZ" dirty="0" err="1" smtClean="0"/>
              <a:t>duct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52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89901" y="1990351"/>
            <a:ext cx="4719985" cy="138523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Basis</a:t>
            </a:r>
            <a:r>
              <a:rPr lang="cs-CZ" sz="1600" dirty="0" smtClean="0"/>
              <a:t> </a:t>
            </a:r>
            <a:r>
              <a:rPr lang="cs-CZ" sz="1600" dirty="0" err="1" smtClean="0"/>
              <a:t>for</a:t>
            </a:r>
            <a:r>
              <a:rPr lang="cs-CZ" sz="1600" dirty="0" smtClean="0"/>
              <a:t> </a:t>
            </a:r>
            <a:r>
              <a:rPr lang="cs-CZ" sz="1600" dirty="0" err="1" smtClean="0"/>
              <a:t>Müllerian</a:t>
            </a:r>
            <a:r>
              <a:rPr lang="cs-CZ" sz="1600" dirty="0" smtClean="0"/>
              <a:t> </a:t>
            </a:r>
            <a:r>
              <a:rPr lang="cs-CZ" sz="1600" dirty="0" err="1" smtClean="0"/>
              <a:t>duct</a:t>
            </a:r>
            <a:r>
              <a:rPr lang="cs-CZ" sz="1600" dirty="0" smtClean="0"/>
              <a:t> </a:t>
            </a:r>
            <a:r>
              <a:rPr lang="cs-CZ" sz="1600" dirty="0" err="1" smtClean="0"/>
              <a:t>formation</a:t>
            </a:r>
            <a:endParaRPr lang="cs-CZ" sz="16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females</a:t>
            </a:r>
            <a:r>
              <a:rPr lang="cs-CZ" sz="1600" dirty="0" smtClean="0"/>
              <a:t> – </a:t>
            </a:r>
            <a:r>
              <a:rPr lang="cs-CZ" sz="1600" dirty="0" err="1" smtClean="0"/>
              <a:t>formation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oviducts</a:t>
            </a:r>
            <a:r>
              <a:rPr lang="cs-CZ" sz="1600" dirty="0" smtClean="0"/>
              <a:t>, uterus and </a:t>
            </a:r>
            <a:r>
              <a:rPr lang="cs-CZ" sz="1600" dirty="0" err="1" smtClean="0"/>
              <a:t>upper</a:t>
            </a:r>
            <a:r>
              <a:rPr lang="cs-CZ" sz="1600" dirty="0" smtClean="0"/>
              <a:t> </a:t>
            </a:r>
            <a:r>
              <a:rPr lang="cs-CZ" sz="1600" dirty="0" err="1" smtClean="0"/>
              <a:t>third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vagina</a:t>
            </a:r>
            <a:endParaRPr lang="cs-CZ" sz="16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smtClean="0"/>
              <a:t>Male </a:t>
            </a:r>
            <a:r>
              <a:rPr lang="cs-CZ" sz="1600" dirty="0" smtClean="0"/>
              <a:t>– </a:t>
            </a:r>
            <a:r>
              <a:rPr lang="cs-CZ" sz="1600" dirty="0" err="1" smtClean="0"/>
              <a:t>atrophies</a:t>
            </a:r>
            <a:r>
              <a:rPr lang="cs-CZ" sz="1600" dirty="0" smtClean="0"/>
              <a:t> </a:t>
            </a:r>
            <a:r>
              <a:rPr lang="cs-CZ" sz="1600" dirty="0"/>
              <a:t>(</a:t>
            </a:r>
            <a:r>
              <a:rPr lang="cs-CZ" sz="1600" dirty="0" err="1" smtClean="0"/>
              <a:t>Antimüllerian</a:t>
            </a:r>
            <a:r>
              <a:rPr lang="cs-CZ" sz="1600" dirty="0" smtClean="0"/>
              <a:t> hormone, </a:t>
            </a:r>
            <a:r>
              <a:rPr lang="cs-CZ" sz="1600" dirty="0" err="1" smtClean="0"/>
              <a:t>Sertoli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r>
              <a:rPr lang="cs-CZ" sz="1600" dirty="0" smtClean="0"/>
              <a:t>)</a:t>
            </a:r>
            <a:endParaRPr lang="cs-CZ" sz="16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6" y="3711858"/>
            <a:ext cx="4485373" cy="5821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development</a:t>
            </a:r>
            <a:r>
              <a:rPr lang="cs-CZ" sz="1600" dirty="0" smtClean="0"/>
              <a:t> </a:t>
            </a:r>
            <a:r>
              <a:rPr lang="cs-CZ" sz="1600" b="1" dirty="0" err="1" smtClean="0"/>
              <a:t>lateraly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dirty="0" err="1" smtClean="0"/>
              <a:t>Wolffian</a:t>
            </a:r>
            <a:r>
              <a:rPr lang="cs-CZ" sz="1600" dirty="0" smtClean="0"/>
              <a:t> </a:t>
            </a:r>
            <a:r>
              <a:rPr lang="cs-CZ" sz="1600" dirty="0" err="1" smtClean="0"/>
              <a:t>duct</a:t>
            </a:r>
            <a:r>
              <a:rPr lang="cs-CZ" sz="1600" dirty="0" smtClean="0"/>
              <a:t>, </a:t>
            </a:r>
            <a:r>
              <a:rPr lang="cs-CZ" sz="1600" dirty="0" err="1" smtClean="0"/>
              <a:t>develop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b="1" dirty="0" err="1" smtClean="0"/>
              <a:t>epithelium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smtClean="0"/>
              <a:t>coelom</a:t>
            </a:r>
            <a:r>
              <a:rPr lang="cs-CZ" sz="1600" dirty="0" smtClean="0"/>
              <a:t>, so </a:t>
            </a:r>
            <a:r>
              <a:rPr lang="cs-CZ" sz="1600" dirty="0" err="1" smtClean="0"/>
              <a:t>called</a:t>
            </a:r>
            <a:r>
              <a:rPr lang="cs-CZ" sz="1600" dirty="0" smtClean="0"/>
              <a:t> </a:t>
            </a:r>
            <a:r>
              <a:rPr lang="cs-CZ" sz="1600" b="1" dirty="0" err="1" smtClean="0"/>
              <a:t>Müllerian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ridge</a:t>
            </a:r>
            <a:endParaRPr lang="cs-CZ" sz="1600" b="1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5" y="4673607"/>
            <a:ext cx="4485373" cy="11091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smtClean="0"/>
              <a:t>In </a:t>
            </a:r>
            <a:r>
              <a:rPr lang="cs-CZ" sz="1600" dirty="0" err="1" smtClean="0"/>
              <a:t>cranial</a:t>
            </a:r>
            <a:r>
              <a:rPr lang="cs-CZ" sz="1600" dirty="0" smtClean="0"/>
              <a:t> region, </a:t>
            </a:r>
            <a:r>
              <a:rPr lang="cs-CZ" sz="1600" dirty="0" err="1" smtClean="0"/>
              <a:t>parallel</a:t>
            </a:r>
            <a:r>
              <a:rPr lang="cs-CZ" sz="1600" dirty="0" smtClean="0"/>
              <a:t> </a:t>
            </a:r>
            <a:r>
              <a:rPr lang="cs-CZ" sz="1600" dirty="0" err="1" smtClean="0"/>
              <a:t>development</a:t>
            </a:r>
            <a:r>
              <a:rPr lang="cs-CZ" sz="1600" dirty="0" smtClean="0"/>
              <a:t> </a:t>
            </a:r>
            <a:r>
              <a:rPr lang="cs-CZ" sz="1600" dirty="0" err="1" smtClean="0"/>
              <a:t>with</a:t>
            </a:r>
            <a:r>
              <a:rPr lang="cs-CZ" sz="1600" dirty="0" smtClean="0"/>
              <a:t> </a:t>
            </a:r>
            <a:r>
              <a:rPr lang="cs-CZ" sz="1600" dirty="0" err="1" smtClean="0"/>
              <a:t>Wolffian</a:t>
            </a:r>
            <a:r>
              <a:rPr lang="cs-CZ" sz="1600" dirty="0" smtClean="0"/>
              <a:t> </a:t>
            </a:r>
            <a:r>
              <a:rPr lang="cs-CZ" sz="1600" dirty="0" err="1" smtClean="0"/>
              <a:t>duct</a:t>
            </a:r>
            <a:endParaRPr lang="cs-CZ" sz="16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smtClean="0"/>
              <a:t>In </a:t>
            </a:r>
            <a:r>
              <a:rPr lang="cs-CZ" sz="1600" dirty="0" err="1" smtClean="0"/>
              <a:t>caudal</a:t>
            </a:r>
            <a:r>
              <a:rPr lang="cs-CZ" sz="1600" dirty="0" smtClean="0"/>
              <a:t> region, </a:t>
            </a:r>
            <a:r>
              <a:rPr lang="cs-CZ" sz="1600" dirty="0" err="1" smtClean="0"/>
              <a:t>transition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Müllerian</a:t>
            </a:r>
            <a:r>
              <a:rPr lang="cs-CZ" sz="1600" dirty="0" smtClean="0"/>
              <a:t> </a:t>
            </a:r>
            <a:r>
              <a:rPr lang="cs-CZ" sz="1600" dirty="0" err="1" smtClean="0"/>
              <a:t>ducts</a:t>
            </a:r>
            <a:r>
              <a:rPr lang="cs-CZ" sz="1600" dirty="0" smtClean="0"/>
              <a:t> </a:t>
            </a:r>
            <a:r>
              <a:rPr lang="cs-CZ" sz="1600" dirty="0" err="1" smtClean="0"/>
              <a:t>ventrally</a:t>
            </a:r>
            <a:r>
              <a:rPr lang="cs-CZ" sz="1600" dirty="0" smtClean="0"/>
              <a:t> </a:t>
            </a:r>
            <a:endParaRPr lang="cs-CZ" sz="1600" dirty="0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C3C75674-F035-48F5-A92A-FF93D229FBAF}"/>
              </a:ext>
            </a:extLst>
          </p:cNvPr>
          <p:cNvGrpSpPr/>
          <p:nvPr/>
        </p:nvGrpSpPr>
        <p:grpSpPr>
          <a:xfrm>
            <a:off x="6212858" y="2402428"/>
            <a:ext cx="658812" cy="3006707"/>
            <a:chOff x="5800872" y="2447994"/>
            <a:chExt cx="658812" cy="3006707"/>
          </a:xfrm>
        </p:grpSpPr>
        <p:sp>
          <p:nvSpPr>
            <p:cNvPr id="10" name="Obousměrná svislá šipka 23">
              <a:extLst>
                <a:ext uri="{FF2B5EF4-FFF2-40B4-BE49-F238E27FC236}">
                  <a16:creationId xmlns:a16="http://schemas.microsoft.com/office/drawing/2014/main" id="{72FA0550-9B26-44CB-9A90-8D158FC579FB}"/>
                </a:ext>
              </a:extLst>
            </p:cNvPr>
            <p:cNvSpPr/>
            <p:nvPr/>
          </p:nvSpPr>
          <p:spPr>
            <a:xfrm>
              <a:off x="6054090" y="2782976"/>
              <a:ext cx="144780" cy="2315835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6D9FA2D0-A573-4D95-BBD4-46BD73C0EE1A}"/>
                </a:ext>
              </a:extLst>
            </p:cNvPr>
            <p:cNvSpPr txBox="1"/>
            <p:nvPr/>
          </p:nvSpPr>
          <p:spPr>
            <a:xfrm>
              <a:off x="5800872" y="2447994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cranial</a:t>
              </a:r>
              <a:endParaRPr lang="en-US" sz="1000" dirty="0"/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6C990FA0-A6CB-4624-8669-7787605E2533}"/>
                </a:ext>
              </a:extLst>
            </p:cNvPr>
            <p:cNvSpPr txBox="1"/>
            <p:nvPr/>
          </p:nvSpPr>
          <p:spPr>
            <a:xfrm>
              <a:off x="5800872" y="5208480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caudal</a:t>
              </a:r>
              <a:endParaRPr lang="en-US" sz="1000" dirty="0"/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7065818" y="2302933"/>
            <a:ext cx="3992418" cy="3097735"/>
            <a:chOff x="6963445" y="2302933"/>
            <a:chExt cx="3992418" cy="3097735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4" t="3555" r="11241" b="6899"/>
            <a:stretch/>
          </p:blipFill>
          <p:spPr>
            <a:xfrm>
              <a:off x="7323663" y="2302933"/>
              <a:ext cx="3632200" cy="3090334"/>
            </a:xfrm>
            <a:prstGeom prst="rect">
              <a:avLst/>
            </a:prstGeom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8991600" y="2847867"/>
              <a:ext cx="66211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gonads</a:t>
              </a:r>
              <a:endParaRPr lang="en-US" sz="1000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8932333" y="3495217"/>
              <a:ext cx="107152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Mesonephric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duct</a:t>
              </a:r>
              <a:r>
                <a:rPr lang="cs-CZ" sz="1000" dirty="0" smtClean="0"/>
                <a:t> (</a:t>
              </a:r>
              <a:r>
                <a:rPr lang="cs-CZ" sz="1000" dirty="0" err="1" smtClean="0"/>
                <a:t>Wolffian</a:t>
              </a:r>
              <a:r>
                <a:rPr lang="cs-CZ" sz="1000" dirty="0" smtClean="0"/>
                <a:t>)</a:t>
              </a:r>
              <a:endParaRPr lang="en-US" sz="1000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6963445" y="4313321"/>
              <a:ext cx="132915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Paramesonephric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duct</a:t>
              </a:r>
              <a:r>
                <a:rPr lang="cs-CZ" sz="1000" dirty="0" smtClean="0"/>
                <a:t> </a:t>
              </a:r>
              <a:r>
                <a:rPr lang="cs-CZ" sz="1000" dirty="0"/>
                <a:t>(</a:t>
              </a:r>
              <a:r>
                <a:rPr lang="cs-CZ" sz="1000" dirty="0" err="1" smtClean="0"/>
                <a:t>Müllerian</a:t>
              </a:r>
              <a:r>
                <a:rPr lang="cs-CZ" sz="1000" dirty="0" smtClean="0"/>
                <a:t>)</a:t>
              </a:r>
              <a:endParaRPr lang="en-US" sz="1000" dirty="0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9425759" y="5154447"/>
              <a:ext cx="928973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155945" y="6068304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Corsoginho</a:t>
            </a:r>
            <a:r>
              <a:rPr lang="cs-CZ" sz="1050" dirty="0"/>
              <a:t> et al. 2016. ECR</a:t>
            </a: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C3C75674-F035-48F5-A92A-FF93D229FBAF}"/>
              </a:ext>
            </a:extLst>
          </p:cNvPr>
          <p:cNvGrpSpPr/>
          <p:nvPr/>
        </p:nvGrpSpPr>
        <p:grpSpPr>
          <a:xfrm rot="5400000">
            <a:off x="9905961" y="1072333"/>
            <a:ext cx="246221" cy="2138283"/>
            <a:chOff x="6007168" y="3699671"/>
            <a:chExt cx="246221" cy="2138283"/>
          </a:xfrm>
        </p:grpSpPr>
        <p:sp>
          <p:nvSpPr>
            <p:cNvPr id="20" name="Obousměrná svislá šipka 23">
              <a:extLst>
                <a:ext uri="{FF2B5EF4-FFF2-40B4-BE49-F238E27FC236}">
                  <a16:creationId xmlns:a16="http://schemas.microsoft.com/office/drawing/2014/main" id="{72FA0550-9B26-44CB-9A90-8D158FC579FB}"/>
                </a:ext>
              </a:extLst>
            </p:cNvPr>
            <p:cNvSpPr/>
            <p:nvPr/>
          </p:nvSpPr>
          <p:spPr>
            <a:xfrm>
              <a:off x="6071027" y="4407698"/>
              <a:ext cx="106479" cy="691114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6D9FA2D0-A573-4D95-BBD4-46BD73C0EE1A}"/>
                </a:ext>
              </a:extLst>
            </p:cNvPr>
            <p:cNvSpPr txBox="1"/>
            <p:nvPr/>
          </p:nvSpPr>
          <p:spPr>
            <a:xfrm rot="16200000">
              <a:off x="5800873" y="3905966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lateral</a:t>
              </a:r>
              <a:endParaRPr lang="en-US" sz="1000" dirty="0"/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6C990FA0-A6CB-4624-8669-7787605E2533}"/>
                </a:ext>
              </a:extLst>
            </p:cNvPr>
            <p:cNvSpPr txBox="1"/>
            <p:nvPr/>
          </p:nvSpPr>
          <p:spPr>
            <a:xfrm rot="16200000">
              <a:off x="5771663" y="5356227"/>
              <a:ext cx="71723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medial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4060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oviducts</a:t>
            </a:r>
            <a:r>
              <a:rPr lang="cs-CZ" dirty="0" smtClean="0"/>
              <a:t> and uterus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53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9" y="1797018"/>
            <a:ext cx="4823686" cy="3712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d</a:t>
            </a:r>
            <a:r>
              <a:rPr lang="cs-CZ" sz="1600" dirty="0" err="1" smtClean="0"/>
              <a:t>evelop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b="1" dirty="0" err="1" smtClean="0"/>
              <a:t>Müllerian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duct</a:t>
            </a:r>
            <a:r>
              <a:rPr lang="cs-CZ" sz="1600" dirty="0" smtClean="0"/>
              <a:t>, </a:t>
            </a:r>
            <a:r>
              <a:rPr lang="cs-CZ" sz="1600" dirty="0" err="1" smtClean="0"/>
              <a:t>grow</a:t>
            </a:r>
            <a:r>
              <a:rPr lang="cs-CZ" sz="1600" dirty="0" smtClean="0"/>
              <a:t> </a:t>
            </a:r>
            <a:r>
              <a:rPr lang="cs-CZ" sz="1600" dirty="0" err="1" smtClean="0"/>
              <a:t>caudaly</a:t>
            </a:r>
            <a:endParaRPr lang="cs-CZ" sz="16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1210" y="2227931"/>
            <a:ext cx="4823687" cy="12783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development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/>
              <a:t>paired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oviducts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cranialy</a:t>
            </a:r>
            <a:r>
              <a:rPr lang="cs-CZ" sz="1600" dirty="0" smtClean="0"/>
              <a:t>, </a:t>
            </a:r>
            <a:r>
              <a:rPr lang="cs-CZ" sz="1600" dirty="0" err="1" smtClean="0"/>
              <a:t>oviducts</a:t>
            </a:r>
            <a:r>
              <a:rPr lang="cs-CZ" sz="1600" dirty="0" smtClean="0"/>
              <a:t> </a:t>
            </a:r>
            <a:r>
              <a:rPr lang="cs-CZ" sz="1600" dirty="0" err="1" smtClean="0"/>
              <a:t>connected</a:t>
            </a:r>
            <a:r>
              <a:rPr lang="cs-CZ" sz="1600" dirty="0" smtClean="0"/>
              <a:t> </a:t>
            </a:r>
            <a:r>
              <a:rPr lang="cs-CZ" sz="1600" dirty="0" err="1" smtClean="0"/>
              <a:t>caudaly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dirty="0" err="1" smtClean="0"/>
              <a:t>basis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smtClean="0"/>
              <a:t>uterus</a:t>
            </a:r>
            <a:r>
              <a:rPr lang="cs-CZ" sz="1600" dirty="0" smtClean="0"/>
              <a:t> (</a:t>
            </a:r>
            <a:r>
              <a:rPr lang="cs-CZ" sz="1600" dirty="0" err="1" smtClean="0"/>
              <a:t>proliferation</a:t>
            </a:r>
            <a:r>
              <a:rPr lang="cs-CZ" sz="1600" dirty="0" smtClean="0"/>
              <a:t> in </a:t>
            </a:r>
            <a:r>
              <a:rPr lang="cs-CZ" sz="1600" dirty="0" err="1" smtClean="0"/>
              <a:t>cranial</a:t>
            </a:r>
            <a:r>
              <a:rPr lang="cs-CZ" sz="1600" dirty="0" smtClean="0"/>
              <a:t> region, </a:t>
            </a:r>
            <a:r>
              <a:rPr lang="cs-CZ" sz="1600" dirty="0" err="1" smtClean="0"/>
              <a:t>extension</a:t>
            </a:r>
            <a:r>
              <a:rPr lang="cs-CZ" sz="1600" dirty="0" smtClean="0"/>
              <a:t>)</a:t>
            </a:r>
            <a:endParaRPr lang="cs-CZ" sz="16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Connection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oviducts</a:t>
            </a:r>
            <a:r>
              <a:rPr lang="cs-CZ" sz="1600" dirty="0" smtClean="0"/>
              <a:t> – </a:t>
            </a:r>
            <a:r>
              <a:rPr lang="cs-CZ" sz="1600" dirty="0" err="1" smtClean="0"/>
              <a:t>formation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/>
              <a:t>uterine</a:t>
            </a:r>
            <a:r>
              <a:rPr lang="cs-CZ" sz="1600" b="1" dirty="0" smtClean="0"/>
              <a:t> septum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b="1" dirty="0" err="1" smtClean="0"/>
              <a:t>degradation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septum </a:t>
            </a:r>
            <a:r>
              <a:rPr lang="cs-CZ" sz="1600" dirty="0" err="1" smtClean="0"/>
              <a:t>results</a:t>
            </a:r>
            <a:r>
              <a:rPr lang="cs-CZ" sz="1600" dirty="0" smtClean="0"/>
              <a:t> in </a:t>
            </a:r>
            <a:r>
              <a:rPr lang="cs-CZ" sz="1600" b="1" dirty="0" err="1" smtClean="0"/>
              <a:t>cavity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uterus</a:t>
            </a:r>
            <a:endParaRPr lang="cs-CZ" sz="16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143" y="1982646"/>
            <a:ext cx="5279516" cy="3642782"/>
          </a:xfrm>
          <a:prstGeom prst="rect">
            <a:avLst/>
          </a:prstGeo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1210" y="3699042"/>
            <a:ext cx="4485373" cy="59219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u="sng" dirty="0" err="1" smtClean="0"/>
              <a:t>Oviducts</a:t>
            </a:r>
            <a:r>
              <a:rPr lang="cs-CZ" sz="1600" b="1" u="sng" dirty="0" smtClean="0"/>
              <a:t>: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cranialy</a:t>
            </a:r>
            <a:r>
              <a:rPr lang="cs-CZ" sz="1600" b="1" dirty="0" smtClean="0"/>
              <a:t> </a:t>
            </a:r>
            <a:r>
              <a:rPr lang="cs-CZ" sz="1600" dirty="0" smtClean="0"/>
              <a:t>open to </a:t>
            </a:r>
            <a:r>
              <a:rPr lang="cs-CZ" sz="1600" b="1" dirty="0" err="1" smtClean="0"/>
              <a:t>peritoneal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cavity</a:t>
            </a:r>
            <a:r>
              <a:rPr lang="cs-CZ" sz="1600" b="1" dirty="0" smtClean="0"/>
              <a:t> </a:t>
            </a:r>
            <a:r>
              <a:rPr lang="cs-CZ" sz="1600" dirty="0" smtClean="0"/>
              <a:t>(</a:t>
            </a:r>
            <a:r>
              <a:rPr lang="cs-CZ" sz="1600" dirty="0" err="1" smtClean="0"/>
              <a:t>contact</a:t>
            </a:r>
            <a:r>
              <a:rPr lang="cs-CZ" sz="1600" dirty="0" smtClean="0"/>
              <a:t> </a:t>
            </a:r>
            <a:r>
              <a:rPr lang="cs-CZ" sz="1600" dirty="0" err="1" smtClean="0"/>
              <a:t>with</a:t>
            </a:r>
            <a:r>
              <a:rPr lang="cs-CZ" sz="1600" dirty="0" smtClean="0"/>
              <a:t> </a:t>
            </a:r>
            <a:r>
              <a:rPr lang="cs-CZ" sz="1600" dirty="0" err="1" smtClean="0"/>
              <a:t>ovaries</a:t>
            </a:r>
            <a:r>
              <a:rPr lang="cs-CZ" sz="1600" dirty="0" smtClean="0"/>
              <a:t>), </a:t>
            </a:r>
            <a:r>
              <a:rPr lang="cs-CZ" sz="1600" b="1" dirty="0" err="1" smtClean="0"/>
              <a:t>caudaly</a:t>
            </a:r>
            <a:r>
              <a:rPr lang="cs-CZ" sz="1600" dirty="0" smtClean="0"/>
              <a:t> </a:t>
            </a:r>
            <a:r>
              <a:rPr lang="cs-CZ" sz="1600" dirty="0" err="1" smtClean="0"/>
              <a:t>connect</a:t>
            </a:r>
            <a:r>
              <a:rPr lang="cs-CZ" sz="1600" dirty="0" smtClean="0"/>
              <a:t> to </a:t>
            </a:r>
            <a:r>
              <a:rPr lang="cs-CZ" sz="1600" b="1" dirty="0" err="1" smtClean="0"/>
              <a:t>uterine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horns</a:t>
            </a:r>
            <a:endParaRPr lang="cs-CZ" sz="1600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1210" y="4490044"/>
            <a:ext cx="4485373" cy="78797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Developing</a:t>
            </a:r>
            <a:r>
              <a:rPr lang="cs-CZ" sz="1600" dirty="0" smtClean="0"/>
              <a:t> uterus </a:t>
            </a:r>
            <a:r>
              <a:rPr lang="cs-CZ" sz="1600" dirty="0" err="1" smtClean="0"/>
              <a:t>caudaly</a:t>
            </a:r>
            <a:r>
              <a:rPr lang="cs-CZ" sz="1600" dirty="0" smtClean="0"/>
              <a:t> </a:t>
            </a:r>
            <a:r>
              <a:rPr lang="cs-CZ" sz="1600" dirty="0" err="1" smtClean="0"/>
              <a:t>connected</a:t>
            </a:r>
            <a:r>
              <a:rPr lang="cs-CZ" sz="1600" dirty="0" smtClean="0"/>
              <a:t> to </a:t>
            </a:r>
            <a:r>
              <a:rPr lang="cs-CZ" sz="1600" dirty="0" err="1" smtClean="0"/>
              <a:t>endodermal</a:t>
            </a:r>
            <a:r>
              <a:rPr lang="cs-CZ" sz="1600" dirty="0" smtClean="0"/>
              <a:t> </a:t>
            </a:r>
            <a:r>
              <a:rPr lang="cs-CZ" sz="1600" b="1" dirty="0" err="1" smtClean="0"/>
              <a:t>sinovaginal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bulbs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dirty="0" smtClean="0"/>
              <a:t>part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/>
              <a:t>urogenital</a:t>
            </a:r>
            <a:r>
              <a:rPr lang="cs-CZ" sz="1600" b="1" dirty="0" smtClean="0"/>
              <a:t> sinus</a:t>
            </a:r>
            <a:r>
              <a:rPr lang="cs-CZ" sz="1600" dirty="0" smtClean="0"/>
              <a:t> </a:t>
            </a:r>
            <a:r>
              <a:rPr lang="cs-CZ" sz="1600" dirty="0" err="1" smtClean="0"/>
              <a:t>close</a:t>
            </a:r>
            <a:r>
              <a:rPr lang="cs-CZ" sz="1600" dirty="0" smtClean="0"/>
              <a:t> to uterus (</a:t>
            </a:r>
            <a:r>
              <a:rPr lang="cs-CZ" sz="1600" dirty="0" err="1" smtClean="0"/>
              <a:t>originaly</a:t>
            </a:r>
            <a:r>
              <a:rPr lang="cs-CZ" sz="1600" dirty="0" smtClean="0"/>
              <a:t> </a:t>
            </a:r>
            <a:r>
              <a:rPr lang="cs-CZ" sz="1600" dirty="0" err="1" smtClean="0"/>
              <a:t>ventral</a:t>
            </a:r>
            <a:r>
              <a:rPr lang="cs-CZ" sz="1600" dirty="0" smtClean="0"/>
              <a:t> </a:t>
            </a:r>
            <a:r>
              <a:rPr lang="cs-CZ" sz="1600" dirty="0" err="1" smtClean="0"/>
              <a:t>side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cloaca</a:t>
            </a:r>
            <a:r>
              <a:rPr lang="cs-CZ" sz="1600" dirty="0" smtClean="0"/>
              <a:t>)</a:t>
            </a:r>
            <a:endParaRPr lang="cs-CZ" sz="1600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9" y="5379140"/>
            <a:ext cx="4485373" cy="8978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Ventral</a:t>
            </a:r>
            <a:r>
              <a:rPr lang="cs-CZ" sz="1600" dirty="0" smtClean="0"/>
              <a:t> part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/>
              <a:t>u</a:t>
            </a:r>
            <a:r>
              <a:rPr lang="cs-CZ" sz="1600" dirty="0" err="1" smtClean="0"/>
              <a:t>rogenital</a:t>
            </a:r>
            <a:r>
              <a:rPr lang="cs-CZ" sz="1600" dirty="0" smtClean="0"/>
              <a:t> sinus </a:t>
            </a:r>
            <a:r>
              <a:rPr lang="cs-CZ" sz="1600" dirty="0" err="1" smtClean="0"/>
              <a:t>divided</a:t>
            </a:r>
            <a:r>
              <a:rPr lang="cs-CZ" sz="1600" dirty="0" smtClean="0"/>
              <a:t> </a:t>
            </a:r>
            <a:r>
              <a:rPr lang="cs-CZ" sz="1600" dirty="0" err="1" smtClean="0"/>
              <a:t>into</a:t>
            </a:r>
            <a:r>
              <a:rPr lang="cs-CZ" sz="1600" dirty="0" smtClean="0"/>
              <a:t>: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ventral</a:t>
            </a:r>
            <a:r>
              <a:rPr lang="cs-CZ" sz="1400" dirty="0" smtClean="0"/>
              <a:t> </a:t>
            </a:r>
            <a:r>
              <a:rPr lang="cs-CZ" sz="1400" dirty="0"/>
              <a:t>- </a:t>
            </a:r>
            <a:r>
              <a:rPr lang="cs-CZ" sz="1400" dirty="0" err="1" smtClean="0"/>
              <a:t>urethra</a:t>
            </a:r>
            <a:r>
              <a:rPr lang="cs-CZ" sz="1400" dirty="0" smtClean="0"/>
              <a:t> and </a:t>
            </a:r>
            <a:r>
              <a:rPr lang="cs-CZ" sz="1400" dirty="0" err="1" smtClean="0"/>
              <a:t>bladder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dorsal</a:t>
            </a:r>
            <a:r>
              <a:rPr lang="cs-CZ" sz="1400" dirty="0" smtClean="0"/>
              <a:t> </a:t>
            </a:r>
            <a:r>
              <a:rPr lang="cs-CZ" sz="1400" dirty="0"/>
              <a:t>- </a:t>
            </a:r>
            <a:r>
              <a:rPr lang="cs-CZ" sz="1400" b="1" dirty="0" smtClean="0"/>
              <a:t>vagina</a:t>
            </a:r>
            <a:endParaRPr lang="cs-CZ" sz="1400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146709" y="6068304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Bradshaw</a:t>
            </a:r>
            <a:r>
              <a:rPr lang="cs-CZ" sz="1050" dirty="0"/>
              <a:t>, 2012.</a:t>
            </a:r>
          </a:p>
        </p:txBody>
      </p:sp>
    </p:spTree>
    <p:extLst>
      <p:ext uri="{BB962C8B-B14F-4D97-AF65-F5344CB8AC3E}">
        <p14:creationId xmlns:p14="http://schemas.microsoft.com/office/powerpoint/2010/main" val="84998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vagina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54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9" y="1795684"/>
            <a:ext cx="4485373" cy="8978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smtClean="0"/>
              <a:t>2 </a:t>
            </a:r>
            <a:r>
              <a:rPr lang="cs-CZ" sz="1600" dirty="0" err="1" smtClean="0"/>
              <a:t>sources</a:t>
            </a:r>
            <a:r>
              <a:rPr lang="cs-CZ" sz="1600" dirty="0" smtClean="0"/>
              <a:t>: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dirty="0" err="1" smtClean="0"/>
              <a:t>Upper</a:t>
            </a:r>
            <a:r>
              <a:rPr lang="cs-CZ" sz="1200" dirty="0" smtClean="0"/>
              <a:t> 1/3 </a:t>
            </a:r>
            <a:r>
              <a:rPr lang="cs-CZ" sz="1200" dirty="0"/>
              <a:t>– </a:t>
            </a:r>
            <a:r>
              <a:rPr lang="cs-CZ" sz="1200" b="1" dirty="0" err="1" smtClean="0"/>
              <a:t>Müllerian</a:t>
            </a:r>
            <a:r>
              <a:rPr lang="cs-CZ" sz="1200" dirty="0" smtClean="0"/>
              <a:t> </a:t>
            </a:r>
            <a:r>
              <a:rPr lang="cs-CZ" sz="1200" dirty="0" err="1" smtClean="0"/>
              <a:t>duct</a:t>
            </a:r>
            <a:r>
              <a:rPr lang="cs-CZ" sz="1200" dirty="0" smtClean="0"/>
              <a:t> </a:t>
            </a:r>
            <a:r>
              <a:rPr lang="cs-CZ" sz="1200" dirty="0"/>
              <a:t>(</a:t>
            </a:r>
            <a:r>
              <a:rPr lang="cs-CZ" sz="1200" b="1" dirty="0" smtClean="0"/>
              <a:t>mesoderm</a:t>
            </a:r>
            <a:r>
              <a:rPr lang="cs-CZ" sz="1200" dirty="0"/>
              <a:t>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dirty="0" err="1" smtClean="0"/>
              <a:t>Lower</a:t>
            </a:r>
            <a:r>
              <a:rPr lang="cs-CZ" sz="1200" dirty="0" smtClean="0"/>
              <a:t> 2/3 </a:t>
            </a:r>
            <a:r>
              <a:rPr lang="cs-CZ" sz="1200" dirty="0"/>
              <a:t>– </a:t>
            </a:r>
            <a:r>
              <a:rPr lang="cs-CZ" sz="1200" b="1" dirty="0" err="1" smtClean="0"/>
              <a:t>Urogenital</a:t>
            </a:r>
            <a:r>
              <a:rPr lang="cs-CZ" sz="1200" b="1" dirty="0" smtClean="0"/>
              <a:t> </a:t>
            </a:r>
            <a:r>
              <a:rPr lang="cs-CZ" sz="1200" b="1" dirty="0"/>
              <a:t>sinus </a:t>
            </a:r>
            <a:r>
              <a:rPr lang="cs-CZ" sz="1200" dirty="0"/>
              <a:t>(</a:t>
            </a:r>
            <a:r>
              <a:rPr lang="cs-CZ" sz="1200" b="1" dirty="0"/>
              <a:t>endoderm</a:t>
            </a:r>
            <a:r>
              <a:rPr lang="cs-CZ" sz="1200" dirty="0"/>
              <a:t>)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9" y="2593921"/>
            <a:ext cx="4485373" cy="8978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Separation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ventral</a:t>
            </a:r>
            <a:r>
              <a:rPr lang="cs-CZ" sz="1600" dirty="0" smtClean="0"/>
              <a:t> </a:t>
            </a:r>
            <a:r>
              <a:rPr lang="cs-CZ" sz="1600" dirty="0" err="1" smtClean="0"/>
              <a:t>urogenital</a:t>
            </a:r>
            <a:r>
              <a:rPr lang="cs-CZ" sz="1600" dirty="0" smtClean="0"/>
              <a:t> sinus: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ventral</a:t>
            </a:r>
            <a:r>
              <a:rPr lang="cs-CZ" sz="1400" dirty="0" smtClean="0"/>
              <a:t> – </a:t>
            </a:r>
            <a:r>
              <a:rPr lang="cs-CZ" sz="1400" dirty="0" err="1" smtClean="0"/>
              <a:t>urethra</a:t>
            </a:r>
            <a:r>
              <a:rPr lang="cs-CZ" sz="1400" dirty="0" smtClean="0"/>
              <a:t> and </a:t>
            </a:r>
            <a:r>
              <a:rPr lang="cs-CZ" sz="1400" dirty="0" err="1" smtClean="0"/>
              <a:t>bladder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dorsal</a:t>
            </a:r>
            <a:r>
              <a:rPr lang="cs-CZ" sz="1400" dirty="0" smtClean="0"/>
              <a:t> </a:t>
            </a:r>
            <a:r>
              <a:rPr lang="cs-CZ" sz="1400" dirty="0"/>
              <a:t>- </a:t>
            </a:r>
            <a:r>
              <a:rPr lang="cs-CZ" sz="1400" b="1" dirty="0" smtClean="0"/>
              <a:t>vagina</a:t>
            </a:r>
            <a:endParaRPr lang="cs-CZ" sz="1400" b="1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9" y="3525068"/>
            <a:ext cx="4485373" cy="76491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Connection</a:t>
            </a:r>
            <a:r>
              <a:rPr lang="cs-CZ" sz="1600" dirty="0" smtClean="0"/>
              <a:t> </a:t>
            </a:r>
            <a:r>
              <a:rPr lang="cs-CZ" sz="1600" dirty="0" err="1" smtClean="0"/>
              <a:t>between</a:t>
            </a:r>
            <a:r>
              <a:rPr lang="cs-CZ" sz="1600" dirty="0" smtClean="0"/>
              <a:t> uterus and </a:t>
            </a:r>
            <a:r>
              <a:rPr lang="cs-CZ" sz="1600" b="1" dirty="0" err="1" smtClean="0"/>
              <a:t>sinovaginal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bulbs</a:t>
            </a:r>
            <a:r>
              <a:rPr lang="cs-CZ" sz="1600" b="1" dirty="0" smtClean="0"/>
              <a:t> </a:t>
            </a:r>
            <a:r>
              <a:rPr lang="cs-CZ" sz="1600" dirty="0" smtClean="0"/>
              <a:t>(</a:t>
            </a:r>
            <a:r>
              <a:rPr lang="cs-CZ" sz="1600" b="1" dirty="0" err="1" smtClean="0"/>
              <a:t>vaginal</a:t>
            </a:r>
            <a:r>
              <a:rPr lang="cs-CZ" sz="1600" b="1" dirty="0" smtClean="0"/>
              <a:t> plate</a:t>
            </a:r>
            <a:r>
              <a:rPr lang="cs-CZ" sz="1600" dirty="0" smtClean="0"/>
              <a:t>), </a:t>
            </a:r>
            <a:r>
              <a:rPr lang="cs-CZ" sz="1600" dirty="0" err="1" smtClean="0"/>
              <a:t>proliferation</a:t>
            </a:r>
            <a:r>
              <a:rPr lang="cs-CZ" sz="1600" dirty="0" smtClean="0"/>
              <a:t> and </a:t>
            </a:r>
            <a:r>
              <a:rPr lang="cs-CZ" sz="1600" dirty="0" err="1" smtClean="0"/>
              <a:t>fusion</a:t>
            </a:r>
            <a:r>
              <a:rPr lang="cs-CZ" sz="1600" dirty="0" smtClean="0"/>
              <a:t> </a:t>
            </a:r>
            <a:r>
              <a:rPr lang="cs-CZ" sz="1600" dirty="0"/>
              <a:t>→ </a:t>
            </a:r>
            <a:r>
              <a:rPr lang="cs-CZ" sz="1600" dirty="0" err="1" smtClean="0"/>
              <a:t>formation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compact</a:t>
            </a:r>
            <a:r>
              <a:rPr lang="cs-CZ" sz="1600" dirty="0" smtClean="0"/>
              <a:t> </a:t>
            </a:r>
            <a:r>
              <a:rPr lang="cs-CZ" sz="1600" dirty="0" err="1" smtClean="0"/>
              <a:t>structure</a:t>
            </a:r>
            <a:r>
              <a:rPr lang="cs-CZ" sz="1600" dirty="0" smtClean="0"/>
              <a:t> (no </a:t>
            </a:r>
            <a:r>
              <a:rPr lang="cs-CZ" sz="1600" dirty="0" err="1" smtClean="0"/>
              <a:t>cavity</a:t>
            </a:r>
            <a:r>
              <a:rPr lang="cs-CZ" sz="1600" dirty="0" smtClean="0"/>
              <a:t>)</a:t>
            </a:r>
            <a:endParaRPr lang="cs-CZ" sz="1600" b="1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8" y="4512587"/>
            <a:ext cx="4485373" cy="6175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l</a:t>
            </a:r>
            <a:r>
              <a:rPr lang="cs-CZ" sz="1600" dirty="0" err="1" smtClean="0"/>
              <a:t>ater</a:t>
            </a:r>
            <a:r>
              <a:rPr lang="cs-CZ" sz="1600" dirty="0" smtClean="0"/>
              <a:t> </a:t>
            </a:r>
            <a:r>
              <a:rPr lang="cs-CZ" sz="1600" b="1" dirty="0" err="1" smtClean="0"/>
              <a:t>resorption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err="1" smtClean="0"/>
              <a:t>vaginal</a:t>
            </a:r>
            <a:r>
              <a:rPr lang="cs-CZ" sz="1600" b="1" dirty="0" smtClean="0"/>
              <a:t> plate</a:t>
            </a:r>
            <a:r>
              <a:rPr lang="cs-CZ" sz="1600" dirty="0" smtClean="0"/>
              <a:t> and </a:t>
            </a:r>
            <a:r>
              <a:rPr lang="cs-CZ" sz="1600" b="1" dirty="0" err="1" smtClean="0"/>
              <a:t>canalization</a:t>
            </a:r>
            <a:r>
              <a:rPr lang="cs-CZ" sz="1600" dirty="0" smtClean="0"/>
              <a:t> </a:t>
            </a:r>
            <a:r>
              <a:rPr lang="cs-CZ" sz="1600" dirty="0"/>
              <a:t>(</a:t>
            </a:r>
            <a:r>
              <a:rPr lang="cs-CZ" sz="1600" dirty="0" err="1" smtClean="0"/>
              <a:t>apoptosis</a:t>
            </a:r>
            <a:r>
              <a:rPr lang="cs-CZ" sz="1600" dirty="0" smtClean="0"/>
              <a:t>) </a:t>
            </a:r>
            <a:r>
              <a:rPr lang="cs-CZ" sz="1600" dirty="0"/>
              <a:t>– </a:t>
            </a:r>
            <a:r>
              <a:rPr lang="cs-CZ" sz="1600" dirty="0" err="1" smtClean="0"/>
              <a:t>formation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vaginal</a:t>
            </a:r>
            <a:r>
              <a:rPr lang="cs-CZ" sz="1600" dirty="0" smtClean="0"/>
              <a:t> </a:t>
            </a:r>
            <a:r>
              <a:rPr lang="cs-CZ" sz="1600" dirty="0" err="1" smtClean="0"/>
              <a:t>cavity</a:t>
            </a:r>
            <a:endParaRPr lang="cs-CZ" sz="1600" b="1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8" y="5352762"/>
            <a:ext cx="4485373" cy="6175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v</a:t>
            </a:r>
            <a:r>
              <a:rPr lang="cs-CZ" sz="1600" b="1" dirty="0" err="1" smtClean="0"/>
              <a:t>aginal</a:t>
            </a:r>
            <a:r>
              <a:rPr lang="cs-CZ" sz="1600" dirty="0" smtClean="0"/>
              <a:t> </a:t>
            </a:r>
            <a:r>
              <a:rPr lang="cs-CZ" sz="1600" dirty="0" err="1" smtClean="0"/>
              <a:t>cavity</a:t>
            </a:r>
            <a:r>
              <a:rPr lang="cs-CZ" sz="1600" dirty="0" smtClean="0"/>
              <a:t> </a:t>
            </a:r>
            <a:r>
              <a:rPr lang="cs-CZ" sz="1600" dirty="0" err="1" smtClean="0"/>
              <a:t>separated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b="1" dirty="0" err="1" smtClean="0"/>
              <a:t>urogenital</a:t>
            </a:r>
            <a:r>
              <a:rPr lang="cs-CZ" sz="1600" b="1" dirty="0" smtClean="0"/>
              <a:t> sinus </a:t>
            </a:r>
            <a:r>
              <a:rPr lang="cs-CZ" sz="1600" dirty="0" err="1" smtClean="0"/>
              <a:t>cavity</a:t>
            </a:r>
            <a:r>
              <a:rPr lang="cs-CZ" sz="1600" dirty="0" smtClean="0"/>
              <a:t> by </a:t>
            </a:r>
            <a:r>
              <a:rPr lang="cs-CZ" sz="1600" dirty="0" err="1" smtClean="0"/>
              <a:t>transversal</a:t>
            </a:r>
            <a:r>
              <a:rPr lang="cs-CZ" sz="1600" dirty="0" smtClean="0"/>
              <a:t> </a:t>
            </a:r>
            <a:r>
              <a:rPr lang="cs-CZ" sz="1600" dirty="0" err="1" smtClean="0"/>
              <a:t>membrane</a:t>
            </a:r>
            <a:r>
              <a:rPr lang="cs-CZ" sz="1600" dirty="0" smtClean="0"/>
              <a:t> </a:t>
            </a:r>
            <a:r>
              <a:rPr lang="cs-CZ" sz="1600" dirty="0"/>
              <a:t>- </a:t>
            </a:r>
            <a:r>
              <a:rPr lang="cs-CZ" sz="1600" b="1" dirty="0"/>
              <a:t>hymen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6738058" y="6031730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/>
              <a:t>Sahar </a:t>
            </a:r>
            <a:r>
              <a:rPr lang="cs-CZ" sz="1050" dirty="0" err="1"/>
              <a:t>Hafeez</a:t>
            </a:r>
            <a:endParaRPr lang="cs-CZ" sz="1050" dirty="0"/>
          </a:p>
        </p:txBody>
      </p:sp>
      <p:grpSp>
        <p:nvGrpSpPr>
          <p:cNvPr id="42" name="Skupina 41"/>
          <p:cNvGrpSpPr/>
          <p:nvPr/>
        </p:nvGrpSpPr>
        <p:grpSpPr>
          <a:xfrm>
            <a:off x="6429771" y="1820500"/>
            <a:ext cx="5041791" cy="3974471"/>
            <a:chOff x="6429771" y="1820500"/>
            <a:chExt cx="5041791" cy="3974471"/>
          </a:xfrm>
        </p:grpSpPr>
        <p:grpSp>
          <p:nvGrpSpPr>
            <p:cNvPr id="39" name="Skupina 38"/>
            <p:cNvGrpSpPr/>
            <p:nvPr/>
          </p:nvGrpSpPr>
          <p:grpSpPr>
            <a:xfrm>
              <a:off x="6429771" y="1820500"/>
              <a:ext cx="4725909" cy="3974471"/>
              <a:chOff x="6429771" y="1820500"/>
              <a:chExt cx="4725909" cy="3974471"/>
            </a:xfrm>
          </p:grpSpPr>
          <p:grpSp>
            <p:nvGrpSpPr>
              <p:cNvPr id="38" name="Skupina 37"/>
              <p:cNvGrpSpPr/>
              <p:nvPr/>
            </p:nvGrpSpPr>
            <p:grpSpPr>
              <a:xfrm>
                <a:off x="6429771" y="1820500"/>
                <a:ext cx="4725909" cy="3974471"/>
                <a:chOff x="6429771" y="1820500"/>
                <a:chExt cx="4725909" cy="3974471"/>
              </a:xfrm>
            </p:grpSpPr>
            <p:grpSp>
              <p:nvGrpSpPr>
                <p:cNvPr id="35" name="Skupina 34"/>
                <p:cNvGrpSpPr/>
                <p:nvPr/>
              </p:nvGrpSpPr>
              <p:grpSpPr>
                <a:xfrm>
                  <a:off x="6429771" y="1820500"/>
                  <a:ext cx="4725909" cy="3974471"/>
                  <a:chOff x="6400798" y="1294646"/>
                  <a:chExt cx="4725909" cy="3974471"/>
                </a:xfrm>
              </p:grpSpPr>
              <p:grpSp>
                <p:nvGrpSpPr>
                  <p:cNvPr id="15" name="Skupina 14"/>
                  <p:cNvGrpSpPr/>
                  <p:nvPr/>
                </p:nvGrpSpPr>
                <p:grpSpPr>
                  <a:xfrm>
                    <a:off x="6400798" y="1294646"/>
                    <a:ext cx="4725909" cy="3974471"/>
                    <a:chOff x="6400800" y="1883121"/>
                    <a:chExt cx="4725909" cy="3974471"/>
                  </a:xfrm>
                </p:grpSpPr>
                <p:pic>
                  <p:nvPicPr>
                    <p:cNvPr id="8" name="Obrázek 7"/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252" t="5932" r="8676" b="3253"/>
                    <a:stretch/>
                  </p:blipFill>
                  <p:spPr>
                    <a:xfrm>
                      <a:off x="6400800" y="1883121"/>
                      <a:ext cx="4725909" cy="397447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3" name="TextovéPole 12">
                      <a:extLst>
                        <a:ext uri="{FF2B5EF4-FFF2-40B4-BE49-F238E27FC236}">
                          <a16:creationId xmlns:a16="http://schemas.microsoft.com/office/drawing/2014/main" id="{F0C391C6-50BF-4750-9A96-34171050A3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06999" y="1998375"/>
                      <a:ext cx="662118" cy="246221"/>
                    </a:xfrm>
                    <a:prstGeom prst="rect">
                      <a:avLst/>
                    </a:prstGeom>
                    <a:solidFill>
                      <a:srgbClr val="E6EDE6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cs-CZ" sz="1000" dirty="0" err="1" smtClean="0"/>
                        <a:t>oviduct</a:t>
                      </a:r>
                      <a:endParaRPr lang="en-US" sz="1000" dirty="0"/>
                    </a:p>
                  </p:txBody>
                </p:sp>
                <p:sp>
                  <p:nvSpPr>
                    <p:cNvPr id="14" name="TextovéPole 13">
                      <a:extLst>
                        <a:ext uri="{FF2B5EF4-FFF2-40B4-BE49-F238E27FC236}">
                          <a16:creationId xmlns:a16="http://schemas.microsoft.com/office/drawing/2014/main" id="{F0C391C6-50BF-4750-9A96-34171050A3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96036" y="1883121"/>
                      <a:ext cx="984177" cy="246221"/>
                    </a:xfrm>
                    <a:prstGeom prst="rect">
                      <a:avLst/>
                    </a:prstGeom>
                    <a:solidFill>
                      <a:srgbClr val="DEE4E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cs-CZ" sz="1000" dirty="0" err="1" smtClean="0"/>
                        <a:t>Uterine</a:t>
                      </a:r>
                      <a:r>
                        <a:rPr lang="cs-CZ" sz="1000" dirty="0" smtClean="0"/>
                        <a:t> </a:t>
                      </a:r>
                      <a:r>
                        <a:rPr lang="cs-CZ" sz="1000" dirty="0" err="1" smtClean="0"/>
                        <a:t>cavity</a:t>
                      </a:r>
                      <a:endParaRPr lang="en-US" sz="1000" dirty="0"/>
                    </a:p>
                  </p:txBody>
                </p:sp>
                <p:sp>
                  <p:nvSpPr>
                    <p:cNvPr id="16" name="TextovéPole 15">
                      <a:extLst>
                        <a:ext uri="{FF2B5EF4-FFF2-40B4-BE49-F238E27FC236}">
                          <a16:creationId xmlns:a16="http://schemas.microsoft.com/office/drawing/2014/main" id="{F0C391C6-50BF-4750-9A96-34171050A3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00800" y="3844973"/>
                      <a:ext cx="914400" cy="246221"/>
                    </a:xfrm>
                    <a:prstGeom prst="rect">
                      <a:avLst/>
                    </a:prstGeom>
                    <a:solidFill>
                      <a:srgbClr val="E6EDE6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cs-CZ" sz="1000" dirty="0"/>
                        <a:t>UG sinus</a:t>
                      </a:r>
                      <a:endParaRPr lang="en-US" sz="1000" dirty="0"/>
                    </a:p>
                  </p:txBody>
                </p:sp>
                <p:sp>
                  <p:nvSpPr>
                    <p:cNvPr id="17" name="TextovéPole 16">
                      <a:extLst>
                        <a:ext uri="{FF2B5EF4-FFF2-40B4-BE49-F238E27FC236}">
                          <a16:creationId xmlns:a16="http://schemas.microsoft.com/office/drawing/2014/main" id="{F0C391C6-50BF-4750-9A96-34171050A3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88450" y="2983915"/>
                      <a:ext cx="1193790" cy="507831"/>
                    </a:xfrm>
                    <a:prstGeom prst="rect">
                      <a:avLst/>
                    </a:prstGeom>
                    <a:solidFill>
                      <a:srgbClr val="EAF1EA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cs-CZ" sz="900" dirty="0" err="1" smtClean="0"/>
                        <a:t>Caudal</a:t>
                      </a:r>
                      <a:r>
                        <a:rPr lang="cs-CZ" sz="900" dirty="0" smtClean="0"/>
                        <a:t> part </a:t>
                      </a:r>
                      <a:r>
                        <a:rPr lang="cs-CZ" sz="900" dirty="0" err="1" smtClean="0"/>
                        <a:t>of</a:t>
                      </a:r>
                      <a:r>
                        <a:rPr lang="cs-CZ" sz="900" dirty="0" smtClean="0"/>
                        <a:t> </a:t>
                      </a:r>
                      <a:r>
                        <a:rPr lang="cs-CZ" sz="900" dirty="0" err="1" smtClean="0"/>
                        <a:t>paramesonephric</a:t>
                      </a:r>
                      <a:r>
                        <a:rPr lang="cs-CZ" sz="900" dirty="0" smtClean="0"/>
                        <a:t> </a:t>
                      </a:r>
                      <a:r>
                        <a:rPr lang="cs-CZ" sz="900" dirty="0" err="1" smtClean="0"/>
                        <a:t>ducts</a:t>
                      </a:r>
                      <a:endParaRPr lang="en-US" sz="900" dirty="0"/>
                    </a:p>
                  </p:txBody>
                </p:sp>
                <p:sp>
                  <p:nvSpPr>
                    <p:cNvPr id="18" name="TextovéPole 17">
                      <a:extLst>
                        <a:ext uri="{FF2B5EF4-FFF2-40B4-BE49-F238E27FC236}">
                          <a16:creationId xmlns:a16="http://schemas.microsoft.com/office/drawing/2014/main" id="{F0C391C6-50BF-4750-9A96-34171050A3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70344" y="3554106"/>
                      <a:ext cx="1193790" cy="369332"/>
                    </a:xfrm>
                    <a:prstGeom prst="rect">
                      <a:avLst/>
                    </a:prstGeom>
                    <a:solidFill>
                      <a:srgbClr val="EAF1EA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cs-CZ" sz="900" dirty="0" err="1" smtClean="0"/>
                        <a:t>Sinovaginal</a:t>
                      </a:r>
                      <a:r>
                        <a:rPr lang="cs-CZ" sz="900" dirty="0" smtClean="0"/>
                        <a:t> </a:t>
                      </a:r>
                      <a:r>
                        <a:rPr lang="cs-CZ" sz="900" dirty="0" err="1" smtClean="0"/>
                        <a:t>bulbs</a:t>
                      </a:r>
                      <a:r>
                        <a:rPr lang="cs-CZ" sz="900" dirty="0" smtClean="0"/>
                        <a:t> (</a:t>
                      </a:r>
                      <a:r>
                        <a:rPr lang="cs-CZ" sz="900" dirty="0" err="1" smtClean="0"/>
                        <a:t>vaginal</a:t>
                      </a:r>
                      <a:r>
                        <a:rPr lang="cs-CZ" sz="900" dirty="0" smtClean="0"/>
                        <a:t> plate)</a:t>
                      </a:r>
                      <a:endParaRPr lang="en-US" sz="900" dirty="0"/>
                    </a:p>
                  </p:txBody>
                </p:sp>
                <p:sp>
                  <p:nvSpPr>
                    <p:cNvPr id="19" name="TextovéPole 18">
                      <a:extLst>
                        <a:ext uri="{FF2B5EF4-FFF2-40B4-BE49-F238E27FC236}">
                          <a16:creationId xmlns:a16="http://schemas.microsoft.com/office/drawing/2014/main" id="{F0C391C6-50BF-4750-9A96-34171050A3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00388" y="2919722"/>
                      <a:ext cx="984177" cy="246221"/>
                    </a:xfrm>
                    <a:prstGeom prst="rect">
                      <a:avLst/>
                    </a:prstGeom>
                    <a:solidFill>
                      <a:srgbClr val="E7ECE6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cs-CZ" sz="1000" dirty="0" err="1" smtClean="0"/>
                        <a:t>Uterine</a:t>
                      </a:r>
                      <a:r>
                        <a:rPr lang="cs-CZ" sz="1000" dirty="0" smtClean="0"/>
                        <a:t> </a:t>
                      </a:r>
                      <a:r>
                        <a:rPr lang="cs-CZ" sz="1000" dirty="0" err="1" smtClean="0"/>
                        <a:t>vault</a:t>
                      </a:r>
                      <a:endParaRPr lang="en-US" sz="1000" dirty="0"/>
                    </a:p>
                  </p:txBody>
                </p:sp>
                <p:sp>
                  <p:nvSpPr>
                    <p:cNvPr id="20" name="TextovéPole 19">
                      <a:extLst>
                        <a:ext uri="{FF2B5EF4-FFF2-40B4-BE49-F238E27FC236}">
                          <a16:creationId xmlns:a16="http://schemas.microsoft.com/office/drawing/2014/main" id="{F0C391C6-50BF-4750-9A96-34171050A3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80213" y="2593921"/>
                      <a:ext cx="984177" cy="246221"/>
                    </a:xfrm>
                    <a:prstGeom prst="rect">
                      <a:avLst/>
                    </a:prstGeom>
                    <a:solidFill>
                      <a:srgbClr val="E1E7E5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cs-CZ" sz="1000" dirty="0" smtClean="0"/>
                        <a:t>cervix</a:t>
                      </a:r>
                      <a:endParaRPr lang="en-US" sz="1000" dirty="0"/>
                    </a:p>
                  </p:txBody>
                </p:sp>
                <p:sp>
                  <p:nvSpPr>
                    <p:cNvPr id="21" name="TextovéPole 20">
                      <a:extLst>
                        <a:ext uri="{FF2B5EF4-FFF2-40B4-BE49-F238E27FC236}">
                          <a16:creationId xmlns:a16="http://schemas.microsoft.com/office/drawing/2014/main" id="{F0C391C6-50BF-4750-9A96-34171050A3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40246" y="3340081"/>
                      <a:ext cx="984177" cy="246221"/>
                    </a:xfrm>
                    <a:prstGeom prst="rect">
                      <a:avLst/>
                    </a:prstGeom>
                    <a:solidFill>
                      <a:srgbClr val="E9F0E9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cs-CZ" sz="1000" dirty="0" smtClean="0"/>
                        <a:t>vagina</a:t>
                      </a:r>
                      <a:endParaRPr lang="en-US" sz="1000" dirty="0"/>
                    </a:p>
                  </p:txBody>
                </p:sp>
                <p:sp>
                  <p:nvSpPr>
                    <p:cNvPr id="22" name="TextovéPole 21">
                      <a:extLst>
                        <a:ext uri="{FF2B5EF4-FFF2-40B4-BE49-F238E27FC236}">
                          <a16:creationId xmlns:a16="http://schemas.microsoft.com/office/drawing/2014/main" id="{F0C391C6-50BF-4750-9A96-34171050A3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58351" y="3721553"/>
                      <a:ext cx="984177" cy="246221"/>
                    </a:xfrm>
                    <a:prstGeom prst="rect">
                      <a:avLst/>
                    </a:prstGeom>
                    <a:solidFill>
                      <a:srgbClr val="E9F0E9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cs-CZ" sz="1000" dirty="0"/>
                        <a:t>hymen</a:t>
                      </a:r>
                      <a:endParaRPr lang="en-US" sz="1000" dirty="0"/>
                    </a:p>
                  </p:txBody>
                </p:sp>
                <p:sp>
                  <p:nvSpPr>
                    <p:cNvPr id="23" name="TextovéPole 22">
                      <a:extLst>
                        <a:ext uri="{FF2B5EF4-FFF2-40B4-BE49-F238E27FC236}">
                          <a16:creationId xmlns:a16="http://schemas.microsoft.com/office/drawing/2014/main" id="{F0C391C6-50BF-4750-9A96-34171050A3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09903" y="4382061"/>
                      <a:ext cx="1118428" cy="246221"/>
                    </a:xfrm>
                    <a:prstGeom prst="rect">
                      <a:avLst/>
                    </a:prstGeom>
                    <a:solidFill>
                      <a:srgbClr val="E9F0E9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cs-CZ" sz="1000" dirty="0" err="1" smtClean="0"/>
                        <a:t>bladder</a:t>
                      </a:r>
                      <a:endParaRPr lang="en-US" sz="1000" dirty="0"/>
                    </a:p>
                  </p:txBody>
                </p:sp>
                <p:sp>
                  <p:nvSpPr>
                    <p:cNvPr id="25" name="TextovéPole 24">
                      <a:extLst>
                        <a:ext uri="{FF2B5EF4-FFF2-40B4-BE49-F238E27FC236}">
                          <a16:creationId xmlns:a16="http://schemas.microsoft.com/office/drawing/2014/main" id="{F0C391C6-50BF-4750-9A96-34171050A3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71746" y="4944232"/>
                      <a:ext cx="582607" cy="246221"/>
                    </a:xfrm>
                    <a:prstGeom prst="rect">
                      <a:avLst/>
                    </a:prstGeom>
                    <a:solidFill>
                      <a:srgbClr val="EBF2EB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cs-CZ" sz="1000" dirty="0" err="1" smtClean="0"/>
                        <a:t>urethra</a:t>
                      </a:r>
                      <a:endParaRPr lang="en-US" sz="1000" dirty="0"/>
                    </a:p>
                  </p:txBody>
                </p:sp>
                <p:sp>
                  <p:nvSpPr>
                    <p:cNvPr id="26" name="TextovéPole 25">
                      <a:extLst>
                        <a:ext uri="{FF2B5EF4-FFF2-40B4-BE49-F238E27FC236}">
                          <a16:creationId xmlns:a16="http://schemas.microsoft.com/office/drawing/2014/main" id="{F0C391C6-50BF-4750-9A96-34171050A3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585731" y="4148766"/>
                      <a:ext cx="540978" cy="246221"/>
                    </a:xfrm>
                    <a:prstGeom prst="rect">
                      <a:avLst/>
                    </a:prstGeom>
                    <a:solidFill>
                      <a:srgbClr val="E9F0E9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cs-CZ" sz="1000" dirty="0" smtClean="0"/>
                        <a:t>uterus</a:t>
                      </a:r>
                      <a:endParaRPr lang="en-US" sz="1000" dirty="0"/>
                    </a:p>
                  </p:txBody>
                </p:sp>
                <p:sp>
                  <p:nvSpPr>
                    <p:cNvPr id="3" name="Obdélník 2"/>
                    <p:cNvSpPr/>
                    <p:nvPr/>
                  </p:nvSpPr>
                  <p:spPr>
                    <a:xfrm>
                      <a:off x="6400800" y="2717031"/>
                      <a:ext cx="382523" cy="325801"/>
                    </a:xfrm>
                    <a:prstGeom prst="rect">
                      <a:avLst/>
                    </a:prstGeom>
                    <a:solidFill>
                      <a:srgbClr val="EBF2E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sp>
                  <p:nvSpPr>
                    <p:cNvPr id="27" name="Obdélník 26"/>
                    <p:cNvSpPr/>
                    <p:nvPr/>
                  </p:nvSpPr>
                  <p:spPr>
                    <a:xfrm>
                      <a:off x="6555849" y="5700624"/>
                      <a:ext cx="382523" cy="126043"/>
                    </a:xfrm>
                    <a:prstGeom prst="rect">
                      <a:avLst/>
                    </a:prstGeom>
                    <a:solidFill>
                      <a:srgbClr val="EBF2E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sp>
                  <p:nvSpPr>
                    <p:cNvPr id="28" name="Obdélník 27"/>
                    <p:cNvSpPr/>
                    <p:nvPr/>
                  </p:nvSpPr>
                  <p:spPr>
                    <a:xfrm>
                      <a:off x="6474372" y="4757766"/>
                      <a:ext cx="513268" cy="135569"/>
                    </a:xfrm>
                    <a:prstGeom prst="rect">
                      <a:avLst/>
                    </a:prstGeom>
                    <a:solidFill>
                      <a:srgbClr val="EBF2E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sp>
                  <p:nvSpPr>
                    <p:cNvPr id="29" name="Obdélník 28"/>
                    <p:cNvSpPr/>
                    <p:nvPr/>
                  </p:nvSpPr>
                  <p:spPr>
                    <a:xfrm>
                      <a:off x="7103691" y="5734956"/>
                      <a:ext cx="908626" cy="122635"/>
                    </a:xfrm>
                    <a:prstGeom prst="rect">
                      <a:avLst/>
                    </a:prstGeom>
                    <a:solidFill>
                      <a:srgbClr val="EBF2E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sp>
                  <p:nvSpPr>
                    <p:cNvPr id="30" name="Obdélník 29"/>
                    <p:cNvSpPr/>
                    <p:nvPr/>
                  </p:nvSpPr>
                  <p:spPr>
                    <a:xfrm>
                      <a:off x="9181217" y="5626194"/>
                      <a:ext cx="513268" cy="135569"/>
                    </a:xfrm>
                    <a:prstGeom prst="rect">
                      <a:avLst/>
                    </a:prstGeom>
                    <a:solidFill>
                      <a:srgbClr val="EBF2E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sp>
                  <p:nvSpPr>
                    <p:cNvPr id="32" name="Obdélník 31"/>
                    <p:cNvSpPr/>
                    <p:nvPr/>
                  </p:nvSpPr>
                  <p:spPr>
                    <a:xfrm>
                      <a:off x="10547417" y="5259543"/>
                      <a:ext cx="497811" cy="181590"/>
                    </a:xfrm>
                    <a:prstGeom prst="rect">
                      <a:avLst/>
                    </a:prstGeom>
                    <a:solidFill>
                      <a:srgbClr val="EBF2E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sp>
                  <p:nvSpPr>
                    <p:cNvPr id="33" name="Obdélník 32"/>
                    <p:cNvSpPr/>
                    <p:nvPr/>
                  </p:nvSpPr>
                  <p:spPr>
                    <a:xfrm>
                      <a:off x="10732779" y="4776856"/>
                      <a:ext cx="312449" cy="220323"/>
                    </a:xfrm>
                    <a:prstGeom prst="rect">
                      <a:avLst/>
                    </a:prstGeom>
                    <a:solidFill>
                      <a:srgbClr val="EBF2E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sp>
                  <p:nvSpPr>
                    <p:cNvPr id="34" name="Obdélník 33"/>
                    <p:cNvSpPr/>
                    <p:nvPr/>
                  </p:nvSpPr>
                  <p:spPr>
                    <a:xfrm>
                      <a:off x="7646438" y="4634643"/>
                      <a:ext cx="497811" cy="362536"/>
                    </a:xfrm>
                    <a:prstGeom prst="rect">
                      <a:avLst/>
                    </a:prstGeom>
                    <a:solidFill>
                      <a:srgbClr val="EBF2E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</p:grpSp>
              <p:sp>
                <p:nvSpPr>
                  <p:cNvPr id="31" name="Obdélník 30"/>
                  <p:cNvSpPr/>
                  <p:nvPr/>
                </p:nvSpPr>
                <p:spPr>
                  <a:xfrm>
                    <a:off x="9762818" y="5173288"/>
                    <a:ext cx="513268" cy="95828"/>
                  </a:xfrm>
                  <a:prstGeom prst="rect">
                    <a:avLst/>
                  </a:prstGeom>
                  <a:solidFill>
                    <a:srgbClr val="EBF2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37" name="Obdélník 36"/>
                <p:cNvSpPr/>
                <p:nvPr/>
              </p:nvSpPr>
              <p:spPr>
                <a:xfrm>
                  <a:off x="9089678" y="5249618"/>
                  <a:ext cx="633778" cy="277128"/>
                </a:xfrm>
                <a:prstGeom prst="rect">
                  <a:avLst/>
                </a:prstGeom>
                <a:solidFill>
                  <a:srgbClr val="EBF2E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36" name="TextovéPole 35">
                <a:extLst>
                  <a:ext uri="{FF2B5EF4-FFF2-40B4-BE49-F238E27FC236}">
                    <a16:creationId xmlns:a16="http://schemas.microsoft.com/office/drawing/2014/main" id="{F0C391C6-50BF-4750-9A96-34171050A3BD}"/>
                  </a:ext>
                </a:extLst>
              </p:cNvPr>
              <p:cNvSpPr txBox="1"/>
              <p:nvPr/>
            </p:nvSpPr>
            <p:spPr>
              <a:xfrm>
                <a:off x="8997354" y="5204965"/>
                <a:ext cx="7039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 err="1" smtClean="0"/>
                  <a:t>Vaginal</a:t>
                </a:r>
                <a:r>
                  <a:rPr lang="cs-CZ" sz="1000" dirty="0" smtClean="0"/>
                  <a:t> plate</a:t>
                </a:r>
                <a:endParaRPr lang="en-US" sz="1000" dirty="0"/>
              </a:p>
            </p:txBody>
          </p:sp>
        </p:grp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10570575" y="5127802"/>
              <a:ext cx="5550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smtClean="0"/>
                <a:t>vagina</a:t>
              </a:r>
              <a:endParaRPr lang="en-US" sz="1000" dirty="0"/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10793923" y="4597070"/>
              <a:ext cx="6776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 smtClean="0"/>
                <a:t>Uterine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vault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537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087AF9-3366-444E-B34E-0499DD7A8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484632"/>
            <a:ext cx="10697279" cy="1609344"/>
          </a:xfrm>
        </p:spPr>
        <p:txBody>
          <a:bodyPr/>
          <a:lstStyle/>
          <a:p>
            <a:r>
              <a:rPr lang="cs-CZ" dirty="0" err="1" smtClean="0"/>
              <a:t>developmental</a:t>
            </a:r>
            <a:r>
              <a:rPr lang="cs-CZ" dirty="0" smtClean="0"/>
              <a:t> </a:t>
            </a:r>
            <a:r>
              <a:rPr lang="cs-CZ" dirty="0" err="1" smtClean="0"/>
              <a:t>defects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female</a:t>
            </a:r>
            <a:r>
              <a:rPr lang="cs-CZ" dirty="0" smtClean="0"/>
              <a:t> </a:t>
            </a:r>
            <a:r>
              <a:rPr lang="cs-CZ" dirty="0" err="1" smtClean="0"/>
              <a:t>ducts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E02F0E-B5DF-4DA0-B190-71A66A71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</a:t>
            </a:r>
            <a:r>
              <a:rPr lang="cs-CZ" dirty="0" smtClean="0"/>
              <a:t>Embryology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731B3F9-CB81-46B1-89B3-D6EC5991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55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ABCB6D61-F8F4-4FAA-A2C5-3E9D42899A22}"/>
              </a:ext>
            </a:extLst>
          </p:cNvPr>
          <p:cNvSpPr txBox="1">
            <a:spLocks/>
          </p:cNvSpPr>
          <p:nvPr/>
        </p:nvSpPr>
        <p:spPr>
          <a:xfrm>
            <a:off x="1088136" y="1838663"/>
            <a:ext cx="4590268" cy="119148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developmental</a:t>
            </a:r>
            <a:r>
              <a:rPr lang="cs-CZ" sz="1600" dirty="0" smtClean="0"/>
              <a:t> </a:t>
            </a:r>
            <a:r>
              <a:rPr lang="cs-CZ" sz="1600" dirty="0" err="1" smtClean="0"/>
              <a:t>defects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uterus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000" dirty="0" err="1" smtClean="0"/>
              <a:t>Altered</a:t>
            </a:r>
            <a:r>
              <a:rPr lang="cs-CZ" sz="1000" dirty="0" smtClean="0"/>
              <a:t> </a:t>
            </a:r>
            <a:r>
              <a:rPr lang="cs-CZ" sz="1000" dirty="0" err="1" smtClean="0"/>
              <a:t>fusion</a:t>
            </a:r>
            <a:r>
              <a:rPr lang="cs-CZ" sz="1000" dirty="0" smtClean="0"/>
              <a:t> </a:t>
            </a:r>
            <a:r>
              <a:rPr lang="cs-CZ" sz="1000" dirty="0" err="1" smtClean="0"/>
              <a:t>of</a:t>
            </a:r>
            <a:r>
              <a:rPr lang="cs-CZ" sz="1000" dirty="0" smtClean="0"/>
              <a:t> </a:t>
            </a:r>
            <a:r>
              <a:rPr lang="cs-CZ" sz="1000" dirty="0" err="1" smtClean="0"/>
              <a:t>Müllerian</a:t>
            </a:r>
            <a:r>
              <a:rPr lang="cs-CZ" sz="1000" dirty="0" smtClean="0"/>
              <a:t> </a:t>
            </a:r>
            <a:r>
              <a:rPr lang="cs-CZ" sz="1000" dirty="0" err="1" smtClean="0"/>
              <a:t>ducts</a:t>
            </a:r>
            <a:endParaRPr lang="cs-CZ" sz="10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000" dirty="0" err="1" smtClean="0"/>
              <a:t>Defects</a:t>
            </a:r>
            <a:r>
              <a:rPr lang="cs-CZ" sz="1000" dirty="0" smtClean="0"/>
              <a:t> </a:t>
            </a:r>
            <a:r>
              <a:rPr lang="cs-CZ" sz="1000" dirty="0" err="1" smtClean="0"/>
              <a:t>caused</a:t>
            </a:r>
            <a:r>
              <a:rPr lang="cs-CZ" sz="1000" dirty="0" smtClean="0"/>
              <a:t> by </a:t>
            </a:r>
            <a:r>
              <a:rPr lang="cs-CZ" sz="1000" dirty="0" err="1" smtClean="0"/>
              <a:t>insufficient</a:t>
            </a:r>
            <a:r>
              <a:rPr lang="cs-CZ" sz="1000" dirty="0" smtClean="0"/>
              <a:t> </a:t>
            </a:r>
            <a:r>
              <a:rPr lang="cs-CZ" sz="1000" dirty="0" err="1" smtClean="0"/>
              <a:t>degradation</a:t>
            </a:r>
            <a:r>
              <a:rPr lang="cs-CZ" sz="1000" dirty="0" smtClean="0"/>
              <a:t> </a:t>
            </a:r>
            <a:r>
              <a:rPr lang="cs-CZ" sz="1000" dirty="0" err="1" smtClean="0"/>
              <a:t>of</a:t>
            </a:r>
            <a:r>
              <a:rPr lang="cs-CZ" sz="1000" dirty="0" smtClean="0"/>
              <a:t> septum</a:t>
            </a:r>
            <a:endParaRPr lang="cs-CZ" sz="10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000" dirty="0" err="1" smtClean="0"/>
              <a:t>Often</a:t>
            </a:r>
            <a:r>
              <a:rPr lang="cs-CZ" sz="1000" dirty="0" smtClean="0"/>
              <a:t> </a:t>
            </a:r>
            <a:r>
              <a:rPr lang="cs-CZ" sz="1000" dirty="0" err="1" smtClean="0"/>
              <a:t>connected</a:t>
            </a:r>
            <a:r>
              <a:rPr lang="cs-CZ" sz="1000" dirty="0" smtClean="0"/>
              <a:t> </a:t>
            </a:r>
            <a:r>
              <a:rPr lang="cs-CZ" sz="1000" dirty="0" err="1" smtClean="0"/>
              <a:t>with</a:t>
            </a:r>
            <a:r>
              <a:rPr lang="cs-CZ" sz="1000" dirty="0" smtClean="0"/>
              <a:t> </a:t>
            </a:r>
            <a:r>
              <a:rPr lang="cs-CZ" sz="1000" dirty="0" err="1" smtClean="0"/>
              <a:t>defects</a:t>
            </a:r>
            <a:r>
              <a:rPr lang="cs-CZ" sz="1000" dirty="0" smtClean="0"/>
              <a:t> </a:t>
            </a:r>
            <a:r>
              <a:rPr lang="cs-CZ" sz="1000" dirty="0" err="1" smtClean="0"/>
              <a:t>of</a:t>
            </a:r>
            <a:r>
              <a:rPr lang="cs-CZ" sz="1000" dirty="0" smtClean="0"/>
              <a:t> </a:t>
            </a:r>
            <a:r>
              <a:rPr lang="cs-CZ" sz="1000" dirty="0" err="1" smtClean="0"/>
              <a:t>oviducts</a:t>
            </a:r>
            <a:endParaRPr lang="cs-CZ" sz="10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000" dirty="0" err="1" smtClean="0"/>
              <a:t>Can</a:t>
            </a:r>
            <a:r>
              <a:rPr lang="cs-CZ" sz="1000" dirty="0" smtClean="0"/>
              <a:t> </a:t>
            </a:r>
            <a:r>
              <a:rPr lang="cs-CZ" sz="1000" dirty="0" err="1" smtClean="0"/>
              <a:t>lead</a:t>
            </a:r>
            <a:r>
              <a:rPr lang="cs-CZ" sz="1000" dirty="0" smtClean="0"/>
              <a:t> to infertility and </a:t>
            </a:r>
            <a:r>
              <a:rPr lang="cs-CZ" sz="1000" dirty="0" err="1" smtClean="0"/>
              <a:t>problems</a:t>
            </a:r>
            <a:r>
              <a:rPr lang="cs-CZ" sz="1000" dirty="0" smtClean="0"/>
              <a:t> </a:t>
            </a:r>
            <a:r>
              <a:rPr lang="cs-CZ" sz="1000" dirty="0" err="1" smtClean="0"/>
              <a:t>during</a:t>
            </a:r>
            <a:r>
              <a:rPr lang="cs-CZ" sz="1000" dirty="0" smtClean="0"/>
              <a:t> </a:t>
            </a:r>
            <a:r>
              <a:rPr lang="cs-CZ" sz="1000" dirty="0" err="1" smtClean="0"/>
              <a:t>pregnancy</a:t>
            </a:r>
            <a:endParaRPr lang="cs-CZ" sz="1000" dirty="0"/>
          </a:p>
        </p:txBody>
      </p:sp>
      <p:pic>
        <p:nvPicPr>
          <p:cNvPr id="8" name="Obrázek 7" descr="Obsah obrázku formičky na těsto&#10;&#10;Popis byl vytvořen automaticky">
            <a:extLst>
              <a:ext uri="{FF2B5EF4-FFF2-40B4-BE49-F238E27FC236}">
                <a16:creationId xmlns:a16="http://schemas.microsoft.com/office/drawing/2014/main" id="{100C2E6B-68EE-4180-8EB7-25491FA04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5" y="3231180"/>
            <a:ext cx="3598288" cy="2878630"/>
          </a:xfrm>
          <a:prstGeom prst="rect">
            <a:avLst/>
          </a:prstGeo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79FC03A2-B7AE-4F73-928C-9E092F2218E4}"/>
              </a:ext>
            </a:extLst>
          </p:cNvPr>
          <p:cNvSpPr txBox="1">
            <a:spLocks/>
          </p:cNvSpPr>
          <p:nvPr/>
        </p:nvSpPr>
        <p:spPr>
          <a:xfrm>
            <a:off x="6744317" y="1936729"/>
            <a:ext cx="4590268" cy="83810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Developmental</a:t>
            </a:r>
            <a:r>
              <a:rPr lang="cs-CZ" sz="1600" dirty="0" smtClean="0"/>
              <a:t> </a:t>
            </a:r>
            <a:r>
              <a:rPr lang="cs-CZ" sz="1600" dirty="0" err="1" smtClean="0"/>
              <a:t>defects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vagina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000" dirty="0" err="1" smtClean="0"/>
              <a:t>Often</a:t>
            </a:r>
            <a:r>
              <a:rPr lang="cs-CZ" sz="1000" dirty="0" smtClean="0"/>
              <a:t> </a:t>
            </a:r>
            <a:r>
              <a:rPr lang="cs-CZ" sz="1000" dirty="0" err="1" smtClean="0"/>
              <a:t>connected</a:t>
            </a:r>
            <a:r>
              <a:rPr lang="cs-CZ" sz="1000" dirty="0" smtClean="0"/>
              <a:t> </a:t>
            </a:r>
            <a:r>
              <a:rPr lang="cs-CZ" sz="1000" dirty="0" err="1" smtClean="0"/>
              <a:t>with</a:t>
            </a:r>
            <a:r>
              <a:rPr lang="cs-CZ" sz="1000" dirty="0" smtClean="0"/>
              <a:t> </a:t>
            </a:r>
            <a:r>
              <a:rPr lang="cs-CZ" sz="1000" dirty="0" err="1" smtClean="0"/>
              <a:t>defects</a:t>
            </a:r>
            <a:r>
              <a:rPr lang="cs-CZ" sz="1000" dirty="0" smtClean="0"/>
              <a:t> </a:t>
            </a:r>
            <a:r>
              <a:rPr lang="cs-CZ" sz="1000" dirty="0" err="1" smtClean="0"/>
              <a:t>of</a:t>
            </a:r>
            <a:r>
              <a:rPr lang="cs-CZ" sz="1000" dirty="0" smtClean="0"/>
              <a:t> uterus and cervix</a:t>
            </a:r>
            <a:endParaRPr lang="cs-CZ" sz="10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000" dirty="0" err="1" smtClean="0"/>
              <a:t>Vaginal</a:t>
            </a:r>
            <a:r>
              <a:rPr lang="cs-CZ" sz="1000" dirty="0" smtClean="0"/>
              <a:t> septum </a:t>
            </a:r>
            <a:r>
              <a:rPr lang="cs-CZ" sz="1000" dirty="0"/>
              <a:t>– </a:t>
            </a:r>
            <a:r>
              <a:rPr lang="cs-CZ" sz="1000" dirty="0" smtClean="0"/>
              <a:t>no </a:t>
            </a:r>
            <a:r>
              <a:rPr lang="cs-CZ" sz="1000" dirty="0" err="1" smtClean="0"/>
              <a:t>fusion</a:t>
            </a:r>
            <a:r>
              <a:rPr lang="cs-CZ" sz="1000" dirty="0" smtClean="0"/>
              <a:t>, split vagina</a:t>
            </a:r>
            <a:endParaRPr lang="cs-CZ" sz="10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endParaRPr lang="cs-CZ" sz="10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0F18F2-C80F-484B-B53E-171DD6C5C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17" y="2913605"/>
            <a:ext cx="4077811" cy="292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5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external</a:t>
            </a:r>
            <a:r>
              <a:rPr lang="cs-CZ" dirty="0" smtClean="0"/>
              <a:t> </a:t>
            </a:r>
            <a:r>
              <a:rPr lang="cs-CZ" dirty="0" err="1" smtClean="0"/>
              <a:t>genitals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56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80" y="2227751"/>
            <a:ext cx="4485373" cy="124721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basis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b="1" dirty="0" err="1" smtClean="0"/>
              <a:t>indifferent</a:t>
            </a:r>
            <a:r>
              <a:rPr lang="cs-CZ" sz="1600" dirty="0" smtClean="0"/>
              <a:t> </a:t>
            </a:r>
            <a:r>
              <a:rPr lang="cs-CZ" sz="1600" dirty="0" err="1" smtClean="0"/>
              <a:t>stage</a:t>
            </a:r>
            <a:r>
              <a:rPr lang="cs-CZ" sz="1600" dirty="0" smtClean="0"/>
              <a:t> </a:t>
            </a:r>
            <a:r>
              <a:rPr lang="cs-CZ" sz="1600" dirty="0" err="1" smtClean="0"/>
              <a:t>composed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b="1" dirty="0" smtClean="0"/>
              <a:t>3</a:t>
            </a:r>
            <a:r>
              <a:rPr lang="cs-CZ" sz="1600" dirty="0" smtClean="0"/>
              <a:t> </a:t>
            </a:r>
            <a:r>
              <a:rPr lang="cs-CZ" sz="1600" dirty="0" err="1" smtClean="0"/>
              <a:t>parts</a:t>
            </a:r>
            <a:r>
              <a:rPr lang="cs-CZ" sz="1600" dirty="0" smtClean="0"/>
              <a:t>: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 smtClean="0">
                <a:solidFill>
                  <a:srgbClr val="EFE22B"/>
                </a:solidFill>
              </a:rPr>
              <a:t>Genital</a:t>
            </a:r>
            <a:r>
              <a:rPr lang="cs-CZ" sz="1400" b="1" dirty="0" smtClean="0">
                <a:solidFill>
                  <a:srgbClr val="EFE22B"/>
                </a:solidFill>
              </a:rPr>
              <a:t> (</a:t>
            </a:r>
            <a:r>
              <a:rPr lang="cs-CZ" sz="1400" b="1" dirty="0" err="1" smtClean="0">
                <a:solidFill>
                  <a:srgbClr val="EFE22B"/>
                </a:solidFill>
              </a:rPr>
              <a:t>phallic</a:t>
            </a:r>
            <a:r>
              <a:rPr lang="cs-CZ" sz="1400" b="1" dirty="0" smtClean="0">
                <a:solidFill>
                  <a:srgbClr val="EFE22B"/>
                </a:solidFill>
              </a:rPr>
              <a:t>) </a:t>
            </a:r>
            <a:r>
              <a:rPr lang="cs-CZ" sz="1400" b="1" dirty="0" err="1" smtClean="0">
                <a:solidFill>
                  <a:srgbClr val="EFE22B"/>
                </a:solidFill>
              </a:rPr>
              <a:t>tubercle</a:t>
            </a:r>
            <a:r>
              <a:rPr lang="cs-CZ" sz="1400" b="1" dirty="0" smtClean="0"/>
              <a:t> </a:t>
            </a:r>
            <a:r>
              <a:rPr lang="cs-CZ" sz="1400" dirty="0"/>
              <a:t>(penis, </a:t>
            </a:r>
            <a:r>
              <a:rPr lang="cs-CZ" sz="1400" dirty="0" err="1" smtClean="0"/>
              <a:t>clitoris</a:t>
            </a:r>
            <a:r>
              <a:rPr lang="cs-CZ" sz="1400" dirty="0"/>
              <a:t>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 smtClean="0">
                <a:solidFill>
                  <a:srgbClr val="65BF6D"/>
                </a:solidFill>
              </a:rPr>
              <a:t>urogenital</a:t>
            </a:r>
            <a:r>
              <a:rPr lang="cs-CZ" sz="1400" b="1" dirty="0" smtClean="0">
                <a:solidFill>
                  <a:srgbClr val="65BF6D"/>
                </a:solidFill>
              </a:rPr>
              <a:t> (</a:t>
            </a:r>
            <a:r>
              <a:rPr lang="cs-CZ" sz="1400" b="1" dirty="0" err="1" smtClean="0">
                <a:solidFill>
                  <a:srgbClr val="65BF6D"/>
                </a:solidFill>
              </a:rPr>
              <a:t>cloacal</a:t>
            </a:r>
            <a:r>
              <a:rPr lang="cs-CZ" sz="1400" b="1" dirty="0" smtClean="0">
                <a:solidFill>
                  <a:srgbClr val="65BF6D"/>
                </a:solidFill>
              </a:rPr>
              <a:t>) </a:t>
            </a:r>
            <a:r>
              <a:rPr lang="cs-CZ" sz="1400" b="1" dirty="0" err="1" smtClean="0">
                <a:solidFill>
                  <a:srgbClr val="65BF6D"/>
                </a:solidFill>
              </a:rPr>
              <a:t>folds</a:t>
            </a:r>
            <a:r>
              <a:rPr lang="cs-CZ" sz="1400" b="1" dirty="0" smtClean="0"/>
              <a:t> </a:t>
            </a:r>
            <a:r>
              <a:rPr lang="cs-CZ" sz="1400" dirty="0" smtClean="0"/>
              <a:t>(</a:t>
            </a:r>
            <a:r>
              <a:rPr lang="cs-CZ" sz="1400" dirty="0" err="1" smtClean="0"/>
              <a:t>urethra</a:t>
            </a:r>
            <a:r>
              <a:rPr lang="cs-CZ" sz="1400" dirty="0" smtClean="0"/>
              <a:t>, labia </a:t>
            </a:r>
            <a:r>
              <a:rPr lang="cs-CZ" sz="1400" dirty="0" err="1" smtClean="0"/>
              <a:t>minora</a:t>
            </a:r>
            <a:r>
              <a:rPr lang="cs-CZ" sz="1400" dirty="0" smtClean="0"/>
              <a:t>)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 smtClean="0">
                <a:solidFill>
                  <a:srgbClr val="995FC8"/>
                </a:solidFill>
              </a:rPr>
              <a:t>labioscrotal</a:t>
            </a:r>
            <a:r>
              <a:rPr lang="cs-CZ" sz="1400" b="1" dirty="0" smtClean="0">
                <a:solidFill>
                  <a:srgbClr val="995FC8"/>
                </a:solidFill>
              </a:rPr>
              <a:t> </a:t>
            </a:r>
            <a:r>
              <a:rPr lang="cs-CZ" sz="1400" b="1" dirty="0" err="1" smtClean="0">
                <a:solidFill>
                  <a:srgbClr val="995FC8"/>
                </a:solidFill>
              </a:rPr>
              <a:t>swelling</a:t>
            </a:r>
            <a:r>
              <a:rPr lang="cs-CZ" sz="1400" b="1" dirty="0" smtClean="0"/>
              <a:t> </a:t>
            </a:r>
            <a:r>
              <a:rPr lang="cs-CZ" sz="1400" dirty="0" smtClean="0"/>
              <a:t>(</a:t>
            </a:r>
            <a:r>
              <a:rPr lang="cs-CZ" sz="1400" dirty="0" err="1" smtClean="0"/>
              <a:t>scrotum</a:t>
            </a:r>
            <a:r>
              <a:rPr lang="cs-CZ" sz="1400" dirty="0" smtClean="0"/>
              <a:t>, labia majora)</a:t>
            </a:r>
            <a:endParaRPr lang="cs-CZ" sz="14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80" y="4343768"/>
            <a:ext cx="4850847" cy="124721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External</a:t>
            </a:r>
            <a:r>
              <a:rPr lang="cs-CZ" sz="1600" dirty="0" smtClean="0"/>
              <a:t> </a:t>
            </a:r>
            <a:r>
              <a:rPr lang="cs-CZ" sz="1600" dirty="0" err="1" smtClean="0"/>
              <a:t>genitals</a:t>
            </a:r>
            <a:r>
              <a:rPr lang="cs-CZ" sz="1600" dirty="0" smtClean="0"/>
              <a:t> </a:t>
            </a:r>
            <a:r>
              <a:rPr lang="cs-CZ" sz="1600" dirty="0" err="1" smtClean="0"/>
              <a:t>form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dirty="0" err="1" smtClean="0"/>
              <a:t>all</a:t>
            </a:r>
            <a:r>
              <a:rPr lang="cs-CZ" sz="1600" dirty="0" smtClean="0"/>
              <a:t> 3 </a:t>
            </a:r>
            <a:r>
              <a:rPr lang="cs-CZ" sz="1600" dirty="0" err="1" smtClean="0"/>
              <a:t>germinal</a:t>
            </a:r>
            <a:r>
              <a:rPr lang="cs-CZ" sz="1600" dirty="0" smtClean="0"/>
              <a:t> </a:t>
            </a:r>
            <a:r>
              <a:rPr lang="cs-CZ" sz="1600" dirty="0" err="1" smtClean="0"/>
              <a:t>layers</a:t>
            </a:r>
            <a:r>
              <a:rPr lang="cs-CZ" sz="1600" dirty="0" smtClean="0"/>
              <a:t>: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b="1" dirty="0" err="1" smtClean="0"/>
              <a:t>Lateral</a:t>
            </a:r>
            <a:r>
              <a:rPr lang="cs-CZ" sz="1200" b="1" dirty="0" smtClean="0"/>
              <a:t> plate mesoderm </a:t>
            </a:r>
            <a:r>
              <a:rPr lang="cs-CZ" sz="1200" dirty="0"/>
              <a:t>– stroma </a:t>
            </a:r>
            <a:r>
              <a:rPr lang="cs-CZ" sz="1200" dirty="0" smtClean="0"/>
              <a:t>(</a:t>
            </a:r>
            <a:r>
              <a:rPr lang="cs-CZ" sz="1200" dirty="0" err="1" smtClean="0"/>
              <a:t>clitoris</a:t>
            </a:r>
            <a:r>
              <a:rPr lang="cs-CZ" sz="1200" dirty="0"/>
              <a:t>, penis)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b="1" dirty="0"/>
              <a:t>endoderm </a:t>
            </a:r>
            <a:r>
              <a:rPr lang="cs-CZ" sz="1200" dirty="0"/>
              <a:t>– </a:t>
            </a:r>
            <a:r>
              <a:rPr lang="cs-CZ" sz="1200" dirty="0" err="1" smtClean="0"/>
              <a:t>urethra</a:t>
            </a:r>
            <a:endParaRPr lang="cs-CZ" sz="12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b="1" dirty="0" err="1" smtClean="0"/>
              <a:t>ectoderm</a:t>
            </a:r>
            <a:r>
              <a:rPr lang="cs-CZ" sz="1200" b="1" dirty="0" smtClean="0"/>
              <a:t> </a:t>
            </a:r>
            <a:r>
              <a:rPr lang="cs-CZ" sz="1200" dirty="0"/>
              <a:t>– </a:t>
            </a:r>
            <a:r>
              <a:rPr lang="cs-CZ" sz="1200" dirty="0" err="1" smtClean="0"/>
              <a:t>external</a:t>
            </a:r>
            <a:r>
              <a:rPr lang="cs-CZ" sz="1200" dirty="0" smtClean="0"/>
              <a:t> </a:t>
            </a:r>
            <a:r>
              <a:rPr lang="cs-CZ" sz="1200" dirty="0" err="1" smtClean="0"/>
              <a:t>cover</a:t>
            </a:r>
            <a:r>
              <a:rPr lang="cs-CZ" sz="1200" dirty="0" smtClean="0"/>
              <a:t> by skin and </a:t>
            </a:r>
            <a:r>
              <a:rPr lang="cs-CZ" sz="1200" dirty="0" err="1" smtClean="0"/>
              <a:t>its</a:t>
            </a:r>
            <a:r>
              <a:rPr lang="cs-CZ" sz="1200" dirty="0" smtClean="0"/>
              <a:t> </a:t>
            </a:r>
            <a:r>
              <a:rPr lang="cs-CZ" sz="1200" dirty="0" err="1" smtClean="0"/>
              <a:t>derivatives</a:t>
            </a:r>
            <a:r>
              <a:rPr lang="cs-CZ" sz="1200" dirty="0" smtClean="0"/>
              <a:t> (</a:t>
            </a:r>
            <a:r>
              <a:rPr lang="cs-CZ" sz="1200" dirty="0" err="1" smtClean="0"/>
              <a:t>hair</a:t>
            </a:r>
            <a:r>
              <a:rPr lang="cs-CZ" sz="1200" dirty="0" smtClean="0"/>
              <a:t>)</a:t>
            </a:r>
            <a:endParaRPr lang="cs-CZ" sz="12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9182267" y="6042534"/>
            <a:ext cx="22520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Herrera</a:t>
            </a:r>
            <a:r>
              <a:rPr lang="cs-CZ" sz="1050" dirty="0"/>
              <a:t> and </a:t>
            </a:r>
            <a:r>
              <a:rPr lang="cs-CZ" sz="1050" dirty="0" err="1"/>
              <a:t>Cohn</a:t>
            </a:r>
            <a:r>
              <a:rPr lang="cs-CZ" sz="1050" dirty="0"/>
              <a:t>, 2014. </a:t>
            </a:r>
            <a:r>
              <a:rPr lang="cs-CZ" sz="1050" dirty="0" err="1"/>
              <a:t>Sci</a:t>
            </a:r>
            <a:r>
              <a:rPr lang="cs-CZ" sz="1050" dirty="0"/>
              <a:t> </a:t>
            </a:r>
            <a:r>
              <a:rPr lang="cs-CZ" sz="1050" dirty="0" err="1"/>
              <a:t>Rep</a:t>
            </a:r>
            <a:endParaRPr lang="cs-CZ" sz="1050" dirty="0"/>
          </a:p>
        </p:txBody>
      </p:sp>
      <p:grpSp>
        <p:nvGrpSpPr>
          <p:cNvPr id="16" name="Skupina 15"/>
          <p:cNvGrpSpPr/>
          <p:nvPr/>
        </p:nvGrpSpPr>
        <p:grpSpPr>
          <a:xfrm>
            <a:off x="5639681" y="2227751"/>
            <a:ext cx="3014527" cy="1547542"/>
            <a:chOff x="5639681" y="2227751"/>
            <a:chExt cx="3014527" cy="1547542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27" t="3432" r="28263" b="75577"/>
            <a:stretch/>
          </p:blipFill>
          <p:spPr>
            <a:xfrm>
              <a:off x="5648734" y="2227751"/>
              <a:ext cx="2164408" cy="1502277"/>
            </a:xfrm>
            <a:prstGeom prst="rect">
              <a:avLst/>
            </a:prstGeom>
          </p:spPr>
        </p:pic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7744094" y="2227751"/>
              <a:ext cx="638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err="1" smtClean="0"/>
                <a:t>Genital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tubercle</a:t>
              </a:r>
              <a:endParaRPr lang="en-US" sz="1000" dirty="0"/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7744094" y="2585883"/>
              <a:ext cx="837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err="1" smtClean="0"/>
                <a:t>Urogenital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folds</a:t>
              </a:r>
              <a:endParaRPr lang="en-US" sz="1000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7744094" y="3018248"/>
              <a:ext cx="9101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err="1" smtClean="0"/>
                <a:t>Labioscrotal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swelling</a:t>
              </a:r>
              <a:endParaRPr lang="en-US" sz="1000" dirty="0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5639681" y="3520230"/>
              <a:ext cx="299393" cy="255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7447408" y="3503268"/>
              <a:ext cx="299393" cy="255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8862071" y="1831054"/>
            <a:ext cx="3088473" cy="4171255"/>
            <a:chOff x="8862071" y="1831054"/>
            <a:chExt cx="3088473" cy="4171255"/>
          </a:xfrm>
        </p:grpSpPr>
        <p:grpSp>
          <p:nvGrpSpPr>
            <p:cNvPr id="24" name="Skupina 23"/>
            <p:cNvGrpSpPr/>
            <p:nvPr/>
          </p:nvGrpSpPr>
          <p:grpSpPr>
            <a:xfrm>
              <a:off x="8862071" y="1831054"/>
              <a:ext cx="2892423" cy="4171255"/>
              <a:chOff x="8862071" y="1831054"/>
              <a:chExt cx="2892423" cy="4171255"/>
            </a:xfrm>
          </p:grpSpPr>
          <p:pic>
            <p:nvPicPr>
              <p:cNvPr id="3" name="Obrázek 2"/>
              <p:cNvPicPr>
                <a:picLocks noChangeAspect="1"/>
              </p:cNvPicPr>
              <p:nvPr/>
            </p:nvPicPr>
            <p:blipFill rotWithShape="1">
              <a:blip r:embed="rId3"/>
              <a:srcRect l="35272" t="12013" r="30347" b="12739"/>
              <a:stretch/>
            </p:blipFill>
            <p:spPr>
              <a:xfrm>
                <a:off x="8862071" y="2318333"/>
                <a:ext cx="2892423" cy="3560866"/>
              </a:xfrm>
              <a:prstGeom prst="rect">
                <a:avLst/>
              </a:prstGeom>
            </p:spPr>
          </p:pic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F0C391C6-50BF-4750-9A96-34171050A3BD}"/>
                  </a:ext>
                </a:extLst>
              </p:cNvPr>
              <p:cNvSpPr txBox="1"/>
              <p:nvPr/>
            </p:nvSpPr>
            <p:spPr>
              <a:xfrm rot="17857553">
                <a:off x="10331635" y="2318986"/>
                <a:ext cx="1222085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000" dirty="0" err="1" smtClean="0"/>
                  <a:t>Dorsal</a:t>
                </a:r>
                <a:r>
                  <a:rPr lang="cs-CZ" sz="1000" dirty="0" smtClean="0"/>
                  <a:t> limb bud</a:t>
                </a:r>
                <a:endParaRPr lang="en-US" sz="1000" dirty="0"/>
              </a:p>
            </p:txBody>
          </p:sp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F0C391C6-50BF-4750-9A96-34171050A3BD}"/>
                  </a:ext>
                </a:extLst>
              </p:cNvPr>
              <p:cNvSpPr txBox="1"/>
              <p:nvPr/>
            </p:nvSpPr>
            <p:spPr>
              <a:xfrm rot="17857553">
                <a:off x="10611925" y="2425256"/>
                <a:ext cx="1222085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000" dirty="0" err="1" smtClean="0"/>
                  <a:t>Ventral</a:t>
                </a:r>
                <a:r>
                  <a:rPr lang="cs-CZ" sz="1000" dirty="0" smtClean="0"/>
                  <a:t> limb bud</a:t>
                </a:r>
                <a:endParaRPr lang="en-US" sz="1000" dirty="0"/>
              </a:p>
            </p:txBody>
          </p:sp>
          <p:sp>
            <p:nvSpPr>
              <p:cNvPr id="19" name="TextovéPole 18">
                <a:extLst>
                  <a:ext uri="{FF2B5EF4-FFF2-40B4-BE49-F238E27FC236}">
                    <a16:creationId xmlns:a16="http://schemas.microsoft.com/office/drawing/2014/main" id="{F0C391C6-50BF-4750-9A96-34171050A3BD}"/>
                  </a:ext>
                </a:extLst>
              </p:cNvPr>
              <p:cNvSpPr txBox="1"/>
              <p:nvPr/>
            </p:nvSpPr>
            <p:spPr>
              <a:xfrm rot="17857553">
                <a:off x="10954775" y="2518544"/>
                <a:ext cx="109619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000" dirty="0" err="1" smtClean="0"/>
                  <a:t>Genital</a:t>
                </a:r>
                <a:r>
                  <a:rPr lang="cs-CZ" sz="1000" dirty="0" smtClean="0"/>
                  <a:t> </a:t>
                </a:r>
                <a:r>
                  <a:rPr lang="cs-CZ" sz="1000" dirty="0" err="1" smtClean="0"/>
                  <a:t>tubercle</a:t>
                </a:r>
                <a:endParaRPr lang="en-US" sz="1000" dirty="0"/>
              </a:p>
            </p:txBody>
          </p:sp>
          <p:sp>
            <p:nvSpPr>
              <p:cNvPr id="20" name="TextovéPole 19">
                <a:extLst>
                  <a:ext uri="{FF2B5EF4-FFF2-40B4-BE49-F238E27FC236}">
                    <a16:creationId xmlns:a16="http://schemas.microsoft.com/office/drawing/2014/main" id="{F0C391C6-50BF-4750-9A96-34171050A3BD}"/>
                  </a:ext>
                </a:extLst>
              </p:cNvPr>
              <p:cNvSpPr txBox="1"/>
              <p:nvPr/>
            </p:nvSpPr>
            <p:spPr>
              <a:xfrm>
                <a:off x="9454073" y="5756088"/>
                <a:ext cx="109619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000" dirty="0" err="1" smtClean="0"/>
                  <a:t>Genital</a:t>
                </a:r>
                <a:r>
                  <a:rPr lang="cs-CZ" sz="1000" dirty="0" smtClean="0"/>
                  <a:t> </a:t>
                </a:r>
                <a:r>
                  <a:rPr lang="cs-CZ" sz="1000" dirty="0" err="1" smtClean="0"/>
                  <a:t>tubercle</a:t>
                </a:r>
                <a:endParaRPr lang="en-US" sz="1000" dirty="0"/>
              </a:p>
            </p:txBody>
          </p:sp>
          <p:sp>
            <p:nvSpPr>
              <p:cNvPr id="22" name="Obdélník 21"/>
              <p:cNvSpPr/>
              <p:nvPr/>
            </p:nvSpPr>
            <p:spPr>
              <a:xfrm>
                <a:off x="10628770" y="5558160"/>
                <a:ext cx="342428" cy="2550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" name="Obdélník 22"/>
              <p:cNvSpPr/>
              <p:nvPr/>
            </p:nvSpPr>
            <p:spPr>
              <a:xfrm>
                <a:off x="11423866" y="5569216"/>
                <a:ext cx="330628" cy="2550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10512232" y="5485725"/>
              <a:ext cx="6366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 err="1" smtClean="0"/>
                <a:t>Ventral</a:t>
              </a:r>
              <a:r>
                <a:rPr lang="cs-CZ" sz="800" dirty="0" smtClean="0"/>
                <a:t> limb bud</a:t>
              </a:r>
              <a:endParaRPr lang="en-US" sz="800" dirty="0"/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11313901" y="5474669"/>
              <a:ext cx="6366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 err="1" smtClean="0"/>
                <a:t>Dorsal</a:t>
              </a:r>
              <a:r>
                <a:rPr lang="cs-CZ" sz="800" dirty="0" smtClean="0"/>
                <a:t> limb bud</a:t>
              </a:r>
              <a:endParaRPr lang="en-US" sz="800" dirty="0"/>
            </a:p>
          </p:txBody>
        </p:sp>
      </p:grp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5648734" y="3794196"/>
            <a:ext cx="22520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Development</a:t>
            </a:r>
            <a:r>
              <a:rPr lang="cs-CZ" sz="1050" dirty="0"/>
              <a:t> </a:t>
            </a:r>
            <a:r>
              <a:rPr lang="cs-CZ" sz="1050" dirty="0" err="1"/>
              <a:t>External</a:t>
            </a:r>
            <a:r>
              <a:rPr lang="cs-CZ" sz="1050" dirty="0"/>
              <a:t> </a:t>
            </a:r>
            <a:r>
              <a:rPr lang="cs-CZ" sz="1050" dirty="0" err="1"/>
              <a:t>Genitalia</a:t>
            </a:r>
            <a:r>
              <a:rPr lang="cs-CZ" sz="1050" dirty="0"/>
              <a:t>, 2011.</a:t>
            </a:r>
          </a:p>
        </p:txBody>
      </p:sp>
    </p:spTree>
    <p:extLst>
      <p:ext uri="{BB962C8B-B14F-4D97-AF65-F5344CB8AC3E}">
        <p14:creationId xmlns:p14="http://schemas.microsoft.com/office/powerpoint/2010/main" val="312240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male </a:t>
            </a:r>
            <a:r>
              <a:rPr lang="cs-CZ" dirty="0" err="1" smtClean="0"/>
              <a:t>external</a:t>
            </a:r>
            <a:r>
              <a:rPr lang="cs-CZ" dirty="0" smtClean="0"/>
              <a:t> </a:t>
            </a:r>
            <a:r>
              <a:rPr lang="cs-CZ" dirty="0" err="1" smtClean="0"/>
              <a:t>genitals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57</a:t>
            </a:fld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5259435" y="1941296"/>
            <a:ext cx="3014527" cy="1547542"/>
            <a:chOff x="5639681" y="2227751"/>
            <a:chExt cx="3014527" cy="1547542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27" t="3432" r="28263" b="75577"/>
            <a:stretch/>
          </p:blipFill>
          <p:spPr>
            <a:xfrm>
              <a:off x="5648734" y="2227751"/>
              <a:ext cx="2164408" cy="1502277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7744094" y="2227751"/>
              <a:ext cx="638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err="1" smtClean="0"/>
                <a:t>Genital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tubercle</a:t>
              </a:r>
              <a:endParaRPr lang="en-US" sz="1000" dirty="0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7744094" y="2585883"/>
              <a:ext cx="837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err="1" smtClean="0"/>
                <a:t>Urogenital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folds</a:t>
              </a:r>
              <a:endParaRPr lang="en-US" sz="1000" dirty="0"/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7744094" y="3018248"/>
              <a:ext cx="9101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err="1" smtClean="0"/>
                <a:t>Labioscrotal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swelling</a:t>
              </a:r>
              <a:endParaRPr lang="en-US" sz="1000" dirty="0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5639681" y="3520230"/>
              <a:ext cx="299393" cy="255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7447408" y="3503268"/>
              <a:ext cx="299393" cy="255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5409131" y="5992854"/>
            <a:ext cx="31665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Development</a:t>
            </a:r>
            <a:r>
              <a:rPr lang="cs-CZ" sz="1050" dirty="0"/>
              <a:t> </a:t>
            </a:r>
            <a:r>
              <a:rPr lang="cs-CZ" sz="1050" dirty="0" err="1"/>
              <a:t>External</a:t>
            </a:r>
            <a:r>
              <a:rPr lang="cs-CZ" sz="1050" dirty="0"/>
              <a:t> </a:t>
            </a:r>
            <a:r>
              <a:rPr lang="cs-CZ" sz="1050" dirty="0" err="1"/>
              <a:t>Genitalia</a:t>
            </a:r>
            <a:r>
              <a:rPr lang="cs-CZ" sz="1050" dirty="0"/>
              <a:t>, 2011.</a:t>
            </a: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187409" y="2032275"/>
            <a:ext cx="3170136" cy="67974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Genital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tubercle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Development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penis</a:t>
            </a:r>
            <a:endParaRPr lang="cs-CZ" sz="1400" dirty="0"/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187409" y="3278675"/>
            <a:ext cx="4485373" cy="89075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Urogenital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folds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Fusion</a:t>
            </a:r>
            <a:r>
              <a:rPr lang="cs-CZ" sz="1400" dirty="0" smtClean="0"/>
              <a:t> </a:t>
            </a:r>
            <a:r>
              <a:rPr lang="cs-CZ" sz="1400" dirty="0" err="1" smtClean="0"/>
              <a:t>along</a:t>
            </a:r>
            <a:r>
              <a:rPr lang="cs-CZ" sz="1400" dirty="0" smtClean="0"/>
              <a:t>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midline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Formation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enclosed</a:t>
            </a:r>
            <a:r>
              <a:rPr lang="cs-CZ" sz="1400" dirty="0" smtClean="0"/>
              <a:t> </a:t>
            </a:r>
            <a:r>
              <a:rPr lang="cs-CZ" sz="1400" dirty="0" err="1" smtClean="0"/>
              <a:t>urethra</a:t>
            </a:r>
            <a:endParaRPr lang="cs-CZ" sz="1400" dirty="0"/>
          </a:p>
        </p:txBody>
      </p:sp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187408" y="4637695"/>
            <a:ext cx="4485373" cy="124721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Labioscrotal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swelling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Grow</a:t>
            </a:r>
            <a:r>
              <a:rPr lang="cs-CZ" sz="1400" dirty="0" smtClean="0"/>
              <a:t> </a:t>
            </a:r>
            <a:r>
              <a:rPr lang="cs-CZ" sz="1400" dirty="0" err="1" smtClean="0"/>
              <a:t>towards</a:t>
            </a:r>
            <a:r>
              <a:rPr lang="cs-CZ" sz="1400" dirty="0" smtClean="0"/>
              <a:t>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midline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Fusion</a:t>
            </a:r>
            <a:r>
              <a:rPr lang="cs-CZ" sz="1400" dirty="0" smtClean="0"/>
              <a:t> in </a:t>
            </a:r>
            <a:r>
              <a:rPr lang="cs-CZ" sz="1400" dirty="0" err="1" smtClean="0"/>
              <a:t>along</a:t>
            </a:r>
            <a:r>
              <a:rPr lang="cs-CZ" sz="1400" dirty="0" smtClean="0"/>
              <a:t>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midline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Formation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scrotum</a:t>
            </a:r>
            <a:endParaRPr lang="cs-CZ" sz="1400" dirty="0"/>
          </a:p>
        </p:txBody>
      </p:sp>
      <p:grpSp>
        <p:nvGrpSpPr>
          <p:cNvPr id="40" name="Skupina 39"/>
          <p:cNvGrpSpPr/>
          <p:nvPr/>
        </p:nvGrpSpPr>
        <p:grpSpPr>
          <a:xfrm>
            <a:off x="7556309" y="1805566"/>
            <a:ext cx="3513049" cy="4441204"/>
            <a:chOff x="7556309" y="1805566"/>
            <a:chExt cx="3513049" cy="4441204"/>
          </a:xfrm>
        </p:grpSpPr>
        <p:grpSp>
          <p:nvGrpSpPr>
            <p:cNvPr id="32" name="Skupina 31"/>
            <p:cNvGrpSpPr/>
            <p:nvPr/>
          </p:nvGrpSpPr>
          <p:grpSpPr>
            <a:xfrm>
              <a:off x="8111034" y="1805566"/>
              <a:ext cx="2784495" cy="4441204"/>
              <a:chOff x="8111034" y="1805566"/>
              <a:chExt cx="2784495" cy="4441204"/>
            </a:xfrm>
          </p:grpSpPr>
          <p:pic>
            <p:nvPicPr>
              <p:cNvPr id="3" name="Obrázek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4" t="28224" r="60944"/>
              <a:stretch/>
            </p:blipFill>
            <p:spPr>
              <a:xfrm>
                <a:off x="8294832" y="1805566"/>
                <a:ext cx="1605626" cy="4441204"/>
              </a:xfrm>
              <a:prstGeom prst="rect">
                <a:avLst/>
              </a:prstGeom>
            </p:spPr>
          </p:pic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F0C391C6-50BF-4750-9A96-34171050A3BD}"/>
                  </a:ext>
                </a:extLst>
              </p:cNvPr>
              <p:cNvSpPr txBox="1"/>
              <p:nvPr/>
            </p:nvSpPr>
            <p:spPr>
              <a:xfrm>
                <a:off x="9860112" y="1846559"/>
                <a:ext cx="9512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000" dirty="0" err="1"/>
                  <a:t>glans</a:t>
                </a:r>
                <a:r>
                  <a:rPr lang="cs-CZ" sz="1000" dirty="0"/>
                  <a:t> penis</a:t>
                </a:r>
                <a:endParaRPr lang="en-US" sz="1000" dirty="0"/>
              </a:p>
            </p:txBody>
          </p:sp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F0C391C6-50BF-4750-9A96-34171050A3BD}"/>
                  </a:ext>
                </a:extLst>
              </p:cNvPr>
              <p:cNvSpPr txBox="1"/>
              <p:nvPr/>
            </p:nvSpPr>
            <p:spPr>
              <a:xfrm>
                <a:off x="9846261" y="2158491"/>
                <a:ext cx="101933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000" dirty="0" err="1" smtClean="0"/>
                  <a:t>Urethral</a:t>
                </a:r>
                <a:r>
                  <a:rPr lang="cs-CZ" sz="1000" dirty="0" smtClean="0"/>
                  <a:t> </a:t>
                </a:r>
                <a:r>
                  <a:rPr lang="cs-CZ" sz="1000" dirty="0" err="1" smtClean="0"/>
                  <a:t>fold</a:t>
                </a:r>
                <a:endParaRPr lang="en-US" sz="1000" dirty="0"/>
              </a:p>
            </p:txBody>
          </p:sp>
          <p:sp>
            <p:nvSpPr>
              <p:cNvPr id="27" name="TextovéPole 26">
                <a:extLst>
                  <a:ext uri="{FF2B5EF4-FFF2-40B4-BE49-F238E27FC236}">
                    <a16:creationId xmlns:a16="http://schemas.microsoft.com/office/drawing/2014/main" id="{F0C391C6-50BF-4750-9A96-34171050A3BD}"/>
                  </a:ext>
                </a:extLst>
              </p:cNvPr>
              <p:cNvSpPr txBox="1"/>
              <p:nvPr/>
            </p:nvSpPr>
            <p:spPr>
              <a:xfrm>
                <a:off x="9846261" y="2390800"/>
                <a:ext cx="101933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000" dirty="0" err="1" smtClean="0"/>
                  <a:t>Urethral</a:t>
                </a:r>
                <a:r>
                  <a:rPr lang="cs-CZ" sz="1000" dirty="0" smtClean="0"/>
                  <a:t> </a:t>
                </a:r>
                <a:r>
                  <a:rPr lang="cs-CZ" sz="1000" dirty="0" err="1" smtClean="0"/>
                  <a:t>groove</a:t>
                </a:r>
                <a:endParaRPr lang="en-US" sz="1000" dirty="0"/>
              </a:p>
            </p:txBody>
          </p:sp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F0C391C6-50BF-4750-9A96-34171050A3BD}"/>
                  </a:ext>
                </a:extLst>
              </p:cNvPr>
              <p:cNvSpPr txBox="1"/>
              <p:nvPr/>
            </p:nvSpPr>
            <p:spPr>
              <a:xfrm>
                <a:off x="9854793" y="2692434"/>
                <a:ext cx="101933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000" dirty="0" err="1" smtClean="0"/>
                  <a:t>Scrotal</a:t>
                </a:r>
                <a:r>
                  <a:rPr lang="cs-CZ" sz="1000" dirty="0" smtClean="0"/>
                  <a:t> </a:t>
                </a:r>
                <a:r>
                  <a:rPr lang="cs-CZ" sz="1000" dirty="0" err="1" smtClean="0"/>
                  <a:t>swelling</a:t>
                </a:r>
                <a:endParaRPr lang="en-US" sz="1000" dirty="0"/>
              </a:p>
            </p:txBody>
          </p:sp>
          <p:sp>
            <p:nvSpPr>
              <p:cNvPr id="29" name="TextovéPole 28">
                <a:extLst>
                  <a:ext uri="{FF2B5EF4-FFF2-40B4-BE49-F238E27FC236}">
                    <a16:creationId xmlns:a16="http://schemas.microsoft.com/office/drawing/2014/main" id="{F0C391C6-50BF-4750-9A96-34171050A3BD}"/>
                  </a:ext>
                </a:extLst>
              </p:cNvPr>
              <p:cNvSpPr txBox="1"/>
              <p:nvPr/>
            </p:nvSpPr>
            <p:spPr>
              <a:xfrm>
                <a:off x="9876190" y="3172903"/>
                <a:ext cx="101933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000" dirty="0" err="1" smtClean="0"/>
                  <a:t>anus</a:t>
                </a:r>
                <a:endParaRPr lang="en-US" sz="1000" dirty="0"/>
              </a:p>
            </p:txBody>
          </p:sp>
          <p:sp>
            <p:nvSpPr>
              <p:cNvPr id="30" name="Obdélník 29"/>
              <p:cNvSpPr/>
              <p:nvPr/>
            </p:nvSpPr>
            <p:spPr>
              <a:xfrm>
                <a:off x="9461915" y="3951339"/>
                <a:ext cx="456773" cy="3128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1" name="Obdélník 30"/>
              <p:cNvSpPr/>
              <p:nvPr/>
            </p:nvSpPr>
            <p:spPr>
              <a:xfrm>
                <a:off x="8111034" y="4091619"/>
                <a:ext cx="456773" cy="3128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9472923" y="4108505"/>
              <a:ext cx="9512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err="1"/>
                <a:t>Glans</a:t>
              </a:r>
              <a:r>
                <a:rPr lang="cs-CZ" sz="1000" dirty="0"/>
                <a:t> penis</a:t>
              </a:r>
              <a:endParaRPr lang="en-US" sz="1000" dirty="0"/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9900458" y="4479987"/>
              <a:ext cx="5237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/>
                <a:t>penis</a:t>
              </a:r>
              <a:endParaRPr lang="en-US" sz="1000" dirty="0"/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9468594" y="3856287"/>
              <a:ext cx="15033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err="1" smtClean="0"/>
                <a:t>Urethra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opening</a:t>
              </a:r>
              <a:endParaRPr lang="en-US" sz="1000" dirty="0"/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9876189" y="4828883"/>
              <a:ext cx="10576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err="1" smtClean="0"/>
                <a:t>Scrotal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swelling</a:t>
              </a:r>
              <a:endParaRPr lang="en-US" sz="1000" dirty="0"/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9837998" y="5229431"/>
              <a:ext cx="123136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000" dirty="0" err="1" smtClean="0"/>
                <a:t>scrotum</a:t>
              </a:r>
              <a:endParaRPr lang="en-US" sz="1000" dirty="0"/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9914543" y="5853131"/>
              <a:ext cx="10193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err="1" smtClean="0"/>
                <a:t>anus</a:t>
              </a:r>
              <a:endParaRPr lang="en-US" sz="1000" dirty="0"/>
            </a:p>
          </p:txBody>
        </p:sp>
        <p:sp>
          <p:nvSpPr>
            <p:cNvPr id="39" name="TextovéPole 38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7556309" y="4080521"/>
              <a:ext cx="10193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000" dirty="0" err="1" smtClean="0"/>
                <a:t>foreskin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9755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Developmental</a:t>
            </a:r>
            <a:r>
              <a:rPr lang="cs-CZ" dirty="0" smtClean="0"/>
              <a:t> </a:t>
            </a:r>
            <a:r>
              <a:rPr lang="cs-CZ" dirty="0" err="1" smtClean="0"/>
              <a:t>defects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male </a:t>
            </a:r>
            <a:r>
              <a:rPr lang="cs-CZ" dirty="0" err="1" smtClean="0"/>
              <a:t>external</a:t>
            </a:r>
            <a:r>
              <a:rPr lang="cs-CZ" dirty="0" smtClean="0"/>
              <a:t> </a:t>
            </a:r>
            <a:r>
              <a:rPr lang="cs-CZ" dirty="0" err="1" smtClean="0"/>
              <a:t>genitals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58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EBC0D39E-A332-41EF-9BD0-B7E81F53E62E}"/>
              </a:ext>
            </a:extLst>
          </p:cNvPr>
          <p:cNvSpPr txBox="1">
            <a:spLocks/>
          </p:cNvSpPr>
          <p:nvPr/>
        </p:nvSpPr>
        <p:spPr>
          <a:xfrm>
            <a:off x="1097279" y="2211097"/>
            <a:ext cx="4485373" cy="12627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Hypospadia</a:t>
            </a:r>
            <a:r>
              <a:rPr lang="cs-CZ" sz="1600" b="1" dirty="0" smtClean="0"/>
              <a:t>/</a:t>
            </a:r>
            <a:r>
              <a:rPr lang="cs-CZ" sz="1600" b="1" dirty="0" err="1" smtClean="0"/>
              <a:t>Epispadia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Displaced</a:t>
            </a:r>
            <a:r>
              <a:rPr lang="cs-CZ" sz="1400" dirty="0" smtClean="0"/>
              <a:t> </a:t>
            </a:r>
            <a:r>
              <a:rPr lang="cs-CZ" sz="1400" dirty="0" err="1" smtClean="0"/>
              <a:t>opening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urethra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Opening</a:t>
            </a:r>
            <a:r>
              <a:rPr lang="cs-CZ" sz="1400" dirty="0" smtClean="0"/>
              <a:t> on </a:t>
            </a:r>
            <a:r>
              <a:rPr lang="cs-CZ" sz="1400" dirty="0" err="1" smtClean="0"/>
              <a:t>ventral</a:t>
            </a:r>
            <a:r>
              <a:rPr lang="cs-CZ" sz="1400" dirty="0" smtClean="0"/>
              <a:t>/</a:t>
            </a:r>
            <a:r>
              <a:rPr lang="cs-CZ" sz="1400" dirty="0" err="1" smtClean="0"/>
              <a:t>dorsal</a:t>
            </a:r>
            <a:r>
              <a:rPr lang="cs-CZ" sz="1400" dirty="0" smtClean="0"/>
              <a:t> </a:t>
            </a:r>
            <a:r>
              <a:rPr lang="cs-CZ" sz="1400" dirty="0" err="1" smtClean="0"/>
              <a:t>sides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smtClean="0"/>
              <a:t>More </a:t>
            </a:r>
            <a:r>
              <a:rPr lang="cs-CZ" sz="1400" dirty="0" err="1" smtClean="0"/>
              <a:t>often</a:t>
            </a:r>
            <a:r>
              <a:rPr lang="cs-CZ" sz="1400" dirty="0" smtClean="0"/>
              <a:t> in </a:t>
            </a:r>
            <a:r>
              <a:rPr lang="cs-CZ" sz="1400" dirty="0" err="1" smtClean="0"/>
              <a:t>boys</a:t>
            </a:r>
            <a:endParaRPr lang="cs-CZ" sz="1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1678DD9-5051-4DA5-9EAF-E799FF17B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810" y="1805588"/>
            <a:ext cx="2917868" cy="1969261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50D75233-CD7D-4848-895B-F9380D301E11}"/>
              </a:ext>
            </a:extLst>
          </p:cNvPr>
          <p:cNvSpPr txBox="1">
            <a:spLocks/>
          </p:cNvSpPr>
          <p:nvPr/>
        </p:nvSpPr>
        <p:spPr>
          <a:xfrm>
            <a:off x="1097278" y="4144171"/>
            <a:ext cx="4485373" cy="12627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scrotum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bifidum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Labioscrotal</a:t>
            </a:r>
            <a:r>
              <a:rPr lang="cs-CZ" sz="1400" dirty="0" smtClean="0"/>
              <a:t> </a:t>
            </a:r>
            <a:r>
              <a:rPr lang="cs-CZ" sz="1400" dirty="0" err="1" smtClean="0"/>
              <a:t>swellings</a:t>
            </a:r>
            <a:r>
              <a:rPr lang="cs-CZ" sz="1400" dirty="0" smtClean="0"/>
              <a:t> not </a:t>
            </a:r>
            <a:r>
              <a:rPr lang="cs-CZ" sz="1400" dirty="0" err="1" smtClean="0"/>
              <a:t>fused</a:t>
            </a:r>
            <a:r>
              <a:rPr lang="cs-CZ" sz="1400" dirty="0" smtClean="0"/>
              <a:t> </a:t>
            </a:r>
            <a:r>
              <a:rPr lang="cs-CZ" sz="1400" dirty="0" err="1" smtClean="0"/>
              <a:t>along</a:t>
            </a:r>
            <a:r>
              <a:rPr lang="cs-CZ" sz="1400" dirty="0" smtClean="0"/>
              <a:t>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midline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Testicles</a:t>
            </a:r>
            <a:r>
              <a:rPr lang="cs-CZ" sz="1400" dirty="0" smtClean="0"/>
              <a:t> </a:t>
            </a:r>
            <a:r>
              <a:rPr lang="cs-CZ" sz="1400" dirty="0" err="1" smtClean="0"/>
              <a:t>placed</a:t>
            </a:r>
            <a:r>
              <a:rPr lang="cs-CZ" sz="1400" dirty="0" smtClean="0"/>
              <a:t> in </a:t>
            </a:r>
            <a:r>
              <a:rPr lang="cs-CZ" sz="1400" dirty="0" err="1" smtClean="0"/>
              <a:t>two</a:t>
            </a:r>
            <a:r>
              <a:rPr lang="cs-CZ" sz="1400" dirty="0" smtClean="0"/>
              <a:t> </a:t>
            </a:r>
            <a:r>
              <a:rPr lang="cs-CZ" sz="1400" dirty="0" err="1" smtClean="0"/>
              <a:t>scrota</a:t>
            </a:r>
            <a:endParaRPr lang="cs-CZ" sz="1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DD29464-97C4-4644-937A-0FDB9C8AA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4" t="45914" b="2663"/>
          <a:stretch/>
        </p:blipFill>
        <p:spPr>
          <a:xfrm>
            <a:off x="6796217" y="3977335"/>
            <a:ext cx="2859053" cy="213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307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female</a:t>
            </a:r>
            <a:r>
              <a:rPr lang="cs-CZ" dirty="0" smtClean="0"/>
              <a:t> </a:t>
            </a:r>
            <a:r>
              <a:rPr lang="cs-CZ" dirty="0" err="1" smtClean="0"/>
              <a:t>external</a:t>
            </a:r>
            <a:r>
              <a:rPr lang="cs-CZ" dirty="0" smtClean="0"/>
              <a:t> </a:t>
            </a:r>
            <a:r>
              <a:rPr lang="cs-CZ" dirty="0" err="1" smtClean="0"/>
              <a:t>genitals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59</a:t>
            </a:fld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5586024" y="1942642"/>
            <a:ext cx="3014527" cy="1547542"/>
            <a:chOff x="5639681" y="2227751"/>
            <a:chExt cx="3014527" cy="1547542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27" t="3432" r="28263" b="75577"/>
            <a:stretch/>
          </p:blipFill>
          <p:spPr>
            <a:xfrm>
              <a:off x="5648734" y="2227751"/>
              <a:ext cx="2164408" cy="1502277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7744094" y="2227751"/>
              <a:ext cx="638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err="1" smtClean="0"/>
                <a:t>Genital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tubercle</a:t>
              </a:r>
              <a:endParaRPr lang="en-US" sz="1000" dirty="0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7744094" y="2585883"/>
              <a:ext cx="837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err="1" smtClean="0"/>
                <a:t>Urogenital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folds</a:t>
              </a:r>
              <a:endParaRPr lang="en-US" sz="1000" dirty="0"/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7744094" y="3018248"/>
              <a:ext cx="9101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err="1" smtClean="0"/>
                <a:t>Labioscrotal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swelling</a:t>
              </a:r>
              <a:endParaRPr lang="en-US" sz="1000" dirty="0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5639681" y="3520230"/>
              <a:ext cx="299393" cy="255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7447408" y="3503268"/>
              <a:ext cx="299393" cy="255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715865" y="6040062"/>
            <a:ext cx="31120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Development</a:t>
            </a:r>
            <a:r>
              <a:rPr lang="cs-CZ" sz="1050" dirty="0"/>
              <a:t> </a:t>
            </a:r>
            <a:r>
              <a:rPr lang="cs-CZ" sz="1050" dirty="0" err="1"/>
              <a:t>External</a:t>
            </a:r>
            <a:r>
              <a:rPr lang="cs-CZ" sz="1050" dirty="0"/>
              <a:t> </a:t>
            </a:r>
            <a:r>
              <a:rPr lang="cs-CZ" sz="1050" dirty="0" err="1"/>
              <a:t>Genitalia</a:t>
            </a:r>
            <a:r>
              <a:rPr lang="cs-CZ" sz="1050" dirty="0"/>
              <a:t>, 2011.</a:t>
            </a: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247716" y="1920682"/>
            <a:ext cx="2714229" cy="90328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Genital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tubercle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Slow</a:t>
            </a:r>
            <a:r>
              <a:rPr lang="cs-CZ" sz="1400" dirty="0" smtClean="0"/>
              <a:t> </a:t>
            </a:r>
            <a:r>
              <a:rPr lang="cs-CZ" sz="1400" dirty="0" err="1" smtClean="0"/>
              <a:t>growth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Formation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clitoris</a:t>
            </a:r>
            <a:endParaRPr lang="cs-CZ" sz="1400" dirty="0"/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249635" y="3242078"/>
            <a:ext cx="4485373" cy="92947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Urogenital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folds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smtClean="0"/>
              <a:t>No </a:t>
            </a:r>
            <a:r>
              <a:rPr lang="cs-CZ" sz="1400" dirty="0" err="1" smtClean="0"/>
              <a:t>fusion</a:t>
            </a:r>
            <a:r>
              <a:rPr lang="cs-CZ" sz="1400" dirty="0" smtClean="0"/>
              <a:t> in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medial</a:t>
            </a:r>
            <a:r>
              <a:rPr lang="cs-CZ" sz="1400" dirty="0" smtClean="0"/>
              <a:t> plane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Paired</a:t>
            </a:r>
            <a:r>
              <a:rPr lang="cs-CZ" sz="1400" dirty="0" smtClean="0"/>
              <a:t> labia </a:t>
            </a:r>
            <a:r>
              <a:rPr lang="cs-CZ" sz="1400" dirty="0" err="1" smtClean="0"/>
              <a:t>minora</a:t>
            </a:r>
            <a:endParaRPr lang="cs-CZ" sz="1400" dirty="0"/>
          </a:p>
        </p:txBody>
      </p:sp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249635" y="4669279"/>
            <a:ext cx="4485373" cy="9400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Labioscrotal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swelling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smtClean="0"/>
              <a:t>No </a:t>
            </a:r>
            <a:r>
              <a:rPr lang="cs-CZ" sz="1400" dirty="0" err="1" smtClean="0"/>
              <a:t>fusion</a:t>
            </a:r>
            <a:r>
              <a:rPr lang="cs-CZ" sz="1400" dirty="0" smtClean="0"/>
              <a:t> in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medial</a:t>
            </a:r>
            <a:r>
              <a:rPr lang="cs-CZ" sz="1400" dirty="0" smtClean="0"/>
              <a:t> plane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Paired</a:t>
            </a:r>
            <a:r>
              <a:rPr lang="cs-CZ" sz="1400" dirty="0" smtClean="0"/>
              <a:t> labia majora</a:t>
            </a:r>
            <a:endParaRPr lang="cs-CZ" sz="1400" dirty="0"/>
          </a:p>
        </p:txBody>
      </p:sp>
      <p:grpSp>
        <p:nvGrpSpPr>
          <p:cNvPr id="30" name="Skupina 29"/>
          <p:cNvGrpSpPr/>
          <p:nvPr/>
        </p:nvGrpSpPr>
        <p:grpSpPr>
          <a:xfrm>
            <a:off x="8328585" y="1942642"/>
            <a:ext cx="3007795" cy="3931613"/>
            <a:chOff x="8328585" y="1942642"/>
            <a:chExt cx="3007795" cy="3931613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67" t="28224"/>
            <a:stretch/>
          </p:blipFill>
          <p:spPr>
            <a:xfrm>
              <a:off x="9900458" y="1942642"/>
              <a:ext cx="1435922" cy="3931613"/>
            </a:xfrm>
            <a:prstGeom prst="rect">
              <a:avLst/>
            </a:prstGeom>
          </p:spPr>
        </p:pic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8880621" y="1942642"/>
              <a:ext cx="9512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000" dirty="0" err="1"/>
                <a:t>glans</a:t>
              </a:r>
              <a:r>
                <a:rPr lang="cs-CZ" sz="1000" dirty="0"/>
                <a:t> </a:t>
              </a:r>
              <a:r>
                <a:rPr lang="cs-CZ" sz="1000" dirty="0" err="1" smtClean="0"/>
                <a:t>clitoris</a:t>
              </a:r>
              <a:endParaRPr lang="en-US" sz="1000" dirty="0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8880621" y="2254608"/>
              <a:ext cx="10193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000" dirty="0" err="1" smtClean="0"/>
                <a:t>Urethral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fold</a:t>
              </a:r>
              <a:endParaRPr lang="en-US" sz="1000" dirty="0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8880621" y="2486918"/>
              <a:ext cx="10193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000" dirty="0" err="1" smtClean="0"/>
                <a:t>Urethral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groove</a:t>
              </a:r>
              <a:endParaRPr lang="en-US" sz="1000" dirty="0"/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8880621" y="2842338"/>
              <a:ext cx="10193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000" dirty="0" err="1" smtClean="0"/>
                <a:t>Labial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swelling</a:t>
              </a:r>
              <a:endParaRPr lang="en-US" sz="1000" dirty="0"/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8880620" y="3133249"/>
              <a:ext cx="10193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000" dirty="0" err="1" smtClean="0"/>
                <a:t>anus</a:t>
              </a:r>
              <a:endParaRPr lang="en-US" sz="1000" dirty="0"/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8948669" y="4127249"/>
              <a:ext cx="9512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000" dirty="0" err="1" smtClean="0"/>
                <a:t>clitoris</a:t>
              </a:r>
              <a:endParaRPr lang="en-US" sz="1000" dirty="0"/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8600551" y="4453744"/>
              <a:ext cx="12313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000" dirty="0" smtClean="0"/>
                <a:t>Labia majora</a:t>
              </a:r>
              <a:endParaRPr lang="en-US" sz="1000" dirty="0"/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8328586" y="4699965"/>
              <a:ext cx="15033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000" dirty="0" err="1" smtClean="0"/>
                <a:t>Opening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of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urethra</a:t>
              </a:r>
              <a:endParaRPr lang="en-US" sz="1000" dirty="0"/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8328585" y="4987588"/>
              <a:ext cx="15033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000" dirty="0" err="1" smtClean="0"/>
                <a:t>Opening</a:t>
              </a:r>
              <a:r>
                <a:rPr lang="cs-CZ" sz="1000" dirty="0" smtClean="0"/>
                <a:t> </a:t>
              </a:r>
              <a:r>
                <a:rPr lang="cs-CZ" sz="1000" dirty="0" err="1" smtClean="0"/>
                <a:t>of</a:t>
              </a:r>
              <a:r>
                <a:rPr lang="cs-CZ" sz="1000" dirty="0" smtClean="0"/>
                <a:t> vagina</a:t>
              </a:r>
              <a:endParaRPr lang="en-US" sz="1000" dirty="0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8654717" y="5205171"/>
              <a:ext cx="12313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000" dirty="0" smtClean="0"/>
                <a:t>Labia </a:t>
              </a:r>
              <a:r>
                <a:rPr lang="cs-CZ" sz="1000" dirty="0" err="1" smtClean="0"/>
                <a:t>minora</a:t>
              </a:r>
              <a:endParaRPr lang="en-US" sz="1000" dirty="0"/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F0C391C6-50BF-4750-9A96-34171050A3BD}"/>
                </a:ext>
              </a:extLst>
            </p:cNvPr>
            <p:cNvSpPr txBox="1"/>
            <p:nvPr/>
          </p:nvSpPr>
          <p:spPr>
            <a:xfrm>
              <a:off x="8907627" y="5513825"/>
              <a:ext cx="10193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000" dirty="0" err="1" smtClean="0"/>
                <a:t>anus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35980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212BF4-F0A7-4874-B558-552F3123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kidney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EEBF1D-224E-495D-AED2-E6BE2819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6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80" y="2018011"/>
            <a:ext cx="4485373" cy="110618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Kidney</a:t>
            </a:r>
            <a:r>
              <a:rPr lang="cs-CZ" sz="1600" dirty="0"/>
              <a:t> </a:t>
            </a:r>
            <a:r>
              <a:rPr lang="cs-CZ" sz="1600" dirty="0" err="1"/>
              <a:t>develop</a:t>
            </a:r>
            <a:r>
              <a:rPr lang="cs-CZ" sz="1600" dirty="0"/>
              <a:t> in </a:t>
            </a:r>
            <a:r>
              <a:rPr lang="cs-CZ" sz="1600" b="1" dirty="0" err="1"/>
              <a:t>two</a:t>
            </a:r>
            <a:r>
              <a:rPr lang="cs-CZ" sz="1600" b="1" dirty="0"/>
              <a:t> </a:t>
            </a:r>
            <a:r>
              <a:rPr lang="cs-CZ" sz="1600" b="1" dirty="0" err="1"/>
              <a:t>transitional</a:t>
            </a:r>
            <a:r>
              <a:rPr lang="cs-CZ" sz="1600" dirty="0"/>
              <a:t> </a:t>
            </a:r>
            <a:r>
              <a:rPr lang="cs-CZ" sz="1600" dirty="0" err="1"/>
              <a:t>stages</a:t>
            </a:r>
            <a:r>
              <a:rPr lang="cs-CZ" sz="1600" dirty="0"/>
              <a:t>, </a:t>
            </a:r>
            <a:r>
              <a:rPr lang="cs-CZ" sz="1600" b="1" dirty="0" err="1"/>
              <a:t>third</a:t>
            </a:r>
            <a:r>
              <a:rPr lang="cs-CZ" sz="1600" b="1" dirty="0"/>
              <a:t> </a:t>
            </a:r>
            <a:r>
              <a:rPr lang="cs-CZ" sz="1600" dirty="0" err="1"/>
              <a:t>stage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</a:t>
            </a:r>
            <a:r>
              <a:rPr lang="cs-CZ" sz="1600" b="1" dirty="0" err="1"/>
              <a:t>definitive</a:t>
            </a:r>
            <a:r>
              <a:rPr lang="cs-CZ" sz="16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b="1" dirty="0" err="1"/>
              <a:t>Transitional</a:t>
            </a:r>
            <a:r>
              <a:rPr lang="cs-CZ" sz="1200" dirty="0"/>
              <a:t> – </a:t>
            </a:r>
            <a:r>
              <a:rPr lang="cs-CZ" sz="1200" dirty="0" err="1"/>
              <a:t>pronephros</a:t>
            </a:r>
            <a:r>
              <a:rPr lang="cs-CZ" sz="1200" dirty="0"/>
              <a:t> a </a:t>
            </a:r>
            <a:r>
              <a:rPr lang="cs-CZ" sz="1200" dirty="0" err="1"/>
              <a:t>mesonephros</a:t>
            </a:r>
            <a:endParaRPr lang="cs-CZ" sz="12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200" b="1" dirty="0" err="1"/>
              <a:t>Definitive</a:t>
            </a:r>
            <a:r>
              <a:rPr lang="cs-CZ" sz="1200" dirty="0"/>
              <a:t> - </a:t>
            </a:r>
            <a:r>
              <a:rPr lang="cs-CZ" sz="1200" dirty="0" err="1"/>
              <a:t>metanephros</a:t>
            </a:r>
            <a:endParaRPr lang="cs-CZ" sz="12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80" y="3226309"/>
            <a:ext cx="4485373" cy="4813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Pronephros</a:t>
            </a:r>
            <a:r>
              <a:rPr lang="cs-CZ" sz="1600" dirty="0"/>
              <a:t> (</a:t>
            </a:r>
            <a:r>
              <a:rPr lang="cs-CZ" sz="1600" dirty="0" err="1"/>
              <a:t>pre-kidney</a:t>
            </a:r>
            <a:r>
              <a:rPr lang="cs-CZ" sz="1600" dirty="0"/>
              <a:t>) – </a:t>
            </a:r>
            <a:r>
              <a:rPr lang="cs-CZ" sz="1600" b="1" dirty="0" err="1"/>
              <a:t>first</a:t>
            </a:r>
            <a:r>
              <a:rPr lang="cs-CZ" sz="1600" dirty="0"/>
              <a:t> </a:t>
            </a:r>
            <a:r>
              <a:rPr lang="cs-CZ" sz="1600" dirty="0" err="1"/>
              <a:t>kidney</a:t>
            </a:r>
            <a:r>
              <a:rPr lang="cs-CZ" sz="1600" dirty="0"/>
              <a:t> </a:t>
            </a:r>
            <a:r>
              <a:rPr lang="cs-CZ" sz="1600" dirty="0" err="1"/>
              <a:t>tissue</a:t>
            </a:r>
            <a:r>
              <a:rPr lang="cs-CZ" sz="1600" dirty="0"/>
              <a:t>, </a:t>
            </a:r>
            <a:r>
              <a:rPr lang="cs-CZ" sz="1600" dirty="0" err="1" smtClean="0"/>
              <a:t>gradual</a:t>
            </a:r>
            <a:r>
              <a:rPr lang="cs-CZ" sz="1600" dirty="0" smtClean="0"/>
              <a:t> </a:t>
            </a:r>
            <a:r>
              <a:rPr lang="cs-CZ" sz="1600" dirty="0" err="1"/>
              <a:t>degradation</a:t>
            </a:r>
            <a:endParaRPr lang="cs-CZ" sz="1600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80" y="4113412"/>
            <a:ext cx="4485373" cy="7210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Mesonephros</a:t>
            </a:r>
            <a:r>
              <a:rPr lang="cs-CZ" sz="1600" dirty="0"/>
              <a:t> (</a:t>
            </a:r>
            <a:r>
              <a:rPr lang="cs-CZ" sz="1600" dirty="0" err="1"/>
              <a:t>primary</a:t>
            </a:r>
            <a:r>
              <a:rPr lang="cs-CZ" sz="1600" dirty="0"/>
              <a:t> </a:t>
            </a:r>
            <a:r>
              <a:rPr lang="cs-CZ" sz="1600" dirty="0" err="1"/>
              <a:t>kidney</a:t>
            </a:r>
            <a:r>
              <a:rPr lang="cs-CZ" sz="1600" dirty="0"/>
              <a:t>) – </a:t>
            </a:r>
            <a:r>
              <a:rPr lang="cs-CZ" sz="1600" b="1" dirty="0"/>
              <a:t>second</a:t>
            </a:r>
            <a:r>
              <a:rPr lang="cs-CZ" sz="1600" dirty="0"/>
              <a:t> </a:t>
            </a:r>
            <a:r>
              <a:rPr lang="cs-CZ" sz="1600" dirty="0" err="1"/>
              <a:t>developmental</a:t>
            </a:r>
            <a:r>
              <a:rPr lang="cs-CZ" sz="1600" dirty="0"/>
              <a:t> </a:t>
            </a:r>
            <a:r>
              <a:rPr lang="cs-CZ" sz="1600" dirty="0" err="1"/>
              <a:t>stage</a:t>
            </a:r>
            <a:r>
              <a:rPr lang="cs-CZ" sz="1600" dirty="0"/>
              <a:t>, </a:t>
            </a:r>
            <a:r>
              <a:rPr lang="cs-CZ" sz="1600" dirty="0" err="1"/>
              <a:t>partial</a:t>
            </a:r>
            <a:r>
              <a:rPr lang="cs-CZ" sz="1600" dirty="0"/>
              <a:t> </a:t>
            </a:r>
            <a:r>
              <a:rPr lang="cs-CZ" sz="1600" dirty="0" err="1"/>
              <a:t>degradation</a:t>
            </a:r>
            <a:r>
              <a:rPr lang="cs-CZ" sz="1600" dirty="0"/>
              <a:t>, part </a:t>
            </a:r>
            <a:r>
              <a:rPr lang="cs-CZ" sz="1600" dirty="0" err="1"/>
              <a:t>is</a:t>
            </a:r>
            <a:r>
              <a:rPr lang="cs-CZ" sz="1600" dirty="0"/>
              <a:t> </a:t>
            </a:r>
            <a:r>
              <a:rPr lang="cs-CZ" sz="1600" dirty="0" err="1"/>
              <a:t>transformed</a:t>
            </a:r>
            <a:endParaRPr lang="cs-CZ" sz="1600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80" y="5020453"/>
            <a:ext cx="4485373" cy="53229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Metanephros</a:t>
            </a:r>
            <a:r>
              <a:rPr lang="cs-CZ" sz="1600" dirty="0"/>
              <a:t> (</a:t>
            </a:r>
            <a:r>
              <a:rPr lang="cs-CZ" sz="1600" dirty="0" err="1"/>
              <a:t>definitive</a:t>
            </a:r>
            <a:r>
              <a:rPr lang="cs-CZ" sz="1600" dirty="0"/>
              <a:t> </a:t>
            </a:r>
            <a:r>
              <a:rPr lang="cs-CZ" sz="1600" dirty="0" err="1"/>
              <a:t>kidney</a:t>
            </a:r>
            <a:r>
              <a:rPr lang="cs-CZ" sz="1600" dirty="0"/>
              <a:t>) – last </a:t>
            </a:r>
            <a:r>
              <a:rPr lang="cs-CZ" sz="1600" dirty="0" err="1"/>
              <a:t>stage</a:t>
            </a:r>
            <a:r>
              <a:rPr lang="cs-CZ" sz="1600" dirty="0"/>
              <a:t>, </a:t>
            </a:r>
            <a:r>
              <a:rPr lang="cs-CZ" sz="1600" b="1" dirty="0" err="1"/>
              <a:t>definitive</a:t>
            </a:r>
            <a:r>
              <a:rPr lang="cs-CZ" sz="1600" dirty="0"/>
              <a:t> </a:t>
            </a:r>
            <a:r>
              <a:rPr lang="cs-CZ" sz="1600" dirty="0" err="1"/>
              <a:t>kidney</a:t>
            </a:r>
            <a:endParaRPr lang="cs-CZ" sz="1600" dirty="0"/>
          </a:p>
        </p:txBody>
      </p:sp>
      <p:grpSp>
        <p:nvGrpSpPr>
          <p:cNvPr id="20" name="Skupina 19"/>
          <p:cNvGrpSpPr/>
          <p:nvPr/>
        </p:nvGrpSpPr>
        <p:grpSpPr>
          <a:xfrm>
            <a:off x="6542401" y="1975689"/>
            <a:ext cx="1782150" cy="3886594"/>
            <a:chOff x="6286500" y="1997597"/>
            <a:chExt cx="1782150" cy="3886594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974"/>
            <a:stretch/>
          </p:blipFill>
          <p:spPr>
            <a:xfrm>
              <a:off x="6286500" y="1997597"/>
              <a:ext cx="895350" cy="3886594"/>
            </a:xfrm>
            <a:prstGeom prst="rect">
              <a:avLst/>
            </a:prstGeom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7181848" y="2115884"/>
              <a:ext cx="88680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pronephros</a:t>
              </a:r>
              <a:endParaRPr lang="en-US" sz="1000" dirty="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8340397" y="1961352"/>
            <a:ext cx="1738104" cy="3886594"/>
            <a:chOff x="8198142" y="1997597"/>
            <a:chExt cx="1738104" cy="3886594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05" r="51638"/>
            <a:stretch/>
          </p:blipFill>
          <p:spPr>
            <a:xfrm>
              <a:off x="8198142" y="1997597"/>
              <a:ext cx="739190" cy="3886594"/>
            </a:xfrm>
            <a:prstGeom prst="rect">
              <a:avLst/>
            </a:prstGeom>
          </p:spPr>
        </p:pic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8806864" y="2014600"/>
              <a:ext cx="103311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Degenerating</a:t>
              </a:r>
              <a:r>
                <a:rPr lang="cs-CZ" sz="1000" dirty="0"/>
                <a:t> </a:t>
              </a:r>
              <a:r>
                <a:rPr lang="cs-CZ" sz="1000" dirty="0" err="1"/>
                <a:t>pronephros</a:t>
              </a:r>
              <a:endParaRPr lang="en-US" sz="1000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8897852" y="3255796"/>
              <a:ext cx="103839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mesonephros</a:t>
              </a:r>
              <a:endParaRPr lang="en-US" sz="1000" dirty="0"/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10094347" y="2278330"/>
            <a:ext cx="1856860" cy="3569616"/>
            <a:chOff x="9953624" y="2313764"/>
            <a:chExt cx="1856860" cy="3569616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70" t="8156" r="19215"/>
            <a:stretch/>
          </p:blipFill>
          <p:spPr>
            <a:xfrm>
              <a:off x="9953624" y="2313764"/>
              <a:ext cx="800100" cy="3569616"/>
            </a:xfrm>
            <a:prstGeom prst="rect">
              <a:avLst/>
            </a:prstGeom>
          </p:spPr>
        </p:pic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10769570" y="2579985"/>
              <a:ext cx="99891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Degenerating</a:t>
              </a:r>
              <a:r>
                <a:rPr lang="cs-CZ" sz="1000" dirty="0"/>
                <a:t> </a:t>
              </a:r>
              <a:r>
                <a:rPr lang="cs-CZ" sz="1000" dirty="0" err="1"/>
                <a:t>mesonephros</a:t>
              </a:r>
              <a:endParaRPr lang="en-US" sz="1000" dirty="0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10815063" y="3694674"/>
              <a:ext cx="99542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mesonephros</a:t>
              </a:r>
              <a:endParaRPr lang="en-US" sz="1000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10815064" y="4596829"/>
              <a:ext cx="9534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developing</a:t>
              </a:r>
              <a:r>
                <a:rPr lang="cs-CZ" sz="1000" dirty="0"/>
                <a:t> </a:t>
              </a:r>
              <a:r>
                <a:rPr lang="cs-CZ" sz="1000" dirty="0" err="1"/>
                <a:t>metanephros</a:t>
              </a:r>
              <a:endParaRPr lang="en-US" sz="1000" dirty="0"/>
            </a:p>
          </p:txBody>
        </p:sp>
      </p:grpSp>
      <p:sp>
        <p:nvSpPr>
          <p:cNvPr id="23" name="TextovéPole 22"/>
          <p:cNvSpPr txBox="1"/>
          <p:nvPr/>
        </p:nvSpPr>
        <p:spPr>
          <a:xfrm>
            <a:off x="7486064" y="6048472"/>
            <a:ext cx="264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Teach</a:t>
            </a:r>
            <a:r>
              <a:rPr lang="cs-CZ" sz="1000" dirty="0"/>
              <a:t> </a:t>
            </a:r>
            <a:r>
              <a:rPr lang="cs-CZ" sz="1000" dirty="0" err="1"/>
              <a:t>Me</a:t>
            </a:r>
            <a:r>
              <a:rPr lang="cs-CZ" sz="1000" dirty="0"/>
              <a:t> Anatomy</a:t>
            </a:r>
          </a:p>
        </p:txBody>
      </p:sp>
      <p:grpSp>
        <p:nvGrpSpPr>
          <p:cNvPr id="27" name="Skupina 26"/>
          <p:cNvGrpSpPr/>
          <p:nvPr/>
        </p:nvGrpSpPr>
        <p:grpSpPr>
          <a:xfrm>
            <a:off x="5800872" y="2447994"/>
            <a:ext cx="658812" cy="3006707"/>
            <a:chOff x="5800872" y="2447994"/>
            <a:chExt cx="658812" cy="3006707"/>
          </a:xfrm>
        </p:grpSpPr>
        <p:sp>
          <p:nvSpPr>
            <p:cNvPr id="24" name="Obousměrná svislá šipka 23"/>
            <p:cNvSpPr/>
            <p:nvPr/>
          </p:nvSpPr>
          <p:spPr>
            <a:xfrm>
              <a:off x="6054090" y="2782976"/>
              <a:ext cx="144780" cy="2315835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5800872" y="2447994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cranial</a:t>
              </a:r>
              <a:endParaRPr lang="en-US" sz="1000" dirty="0"/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5800872" y="5208480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caudal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0161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Developmental</a:t>
            </a:r>
            <a:r>
              <a:rPr lang="cs-CZ" dirty="0" smtClean="0"/>
              <a:t> </a:t>
            </a:r>
            <a:r>
              <a:rPr lang="cs-CZ" dirty="0" err="1" smtClean="0"/>
              <a:t>defects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female</a:t>
            </a:r>
            <a:r>
              <a:rPr lang="cs-CZ" dirty="0" smtClean="0"/>
              <a:t> </a:t>
            </a:r>
            <a:r>
              <a:rPr lang="cs-CZ" dirty="0" err="1" smtClean="0"/>
              <a:t>external</a:t>
            </a:r>
            <a:r>
              <a:rPr lang="cs-CZ" dirty="0" smtClean="0"/>
              <a:t> </a:t>
            </a:r>
            <a:r>
              <a:rPr lang="cs-CZ" dirty="0" err="1" smtClean="0"/>
              <a:t>genitals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60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8F6D0F03-8502-4121-9964-E6DEE9A3F215}"/>
              </a:ext>
            </a:extLst>
          </p:cNvPr>
          <p:cNvSpPr txBox="1">
            <a:spLocks/>
          </p:cNvSpPr>
          <p:nvPr/>
        </p:nvSpPr>
        <p:spPr>
          <a:xfrm>
            <a:off x="1097280" y="2048672"/>
            <a:ext cx="4485373" cy="90459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Labial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fusion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Abnormal</a:t>
            </a:r>
            <a:r>
              <a:rPr lang="cs-CZ" sz="1400" dirty="0" smtClean="0"/>
              <a:t> </a:t>
            </a:r>
            <a:r>
              <a:rPr lang="cs-CZ" sz="1400" dirty="0" err="1" smtClean="0"/>
              <a:t>labial</a:t>
            </a:r>
            <a:r>
              <a:rPr lang="cs-CZ" sz="1400" dirty="0" smtClean="0"/>
              <a:t> </a:t>
            </a:r>
            <a:r>
              <a:rPr lang="cs-CZ" sz="1400" dirty="0" err="1" smtClean="0"/>
              <a:t>fusion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Vaginal</a:t>
            </a:r>
            <a:r>
              <a:rPr lang="cs-CZ" sz="1400" dirty="0" smtClean="0"/>
              <a:t> </a:t>
            </a:r>
            <a:r>
              <a:rPr lang="cs-CZ" sz="1400" dirty="0" err="1" smtClean="0"/>
              <a:t>opening</a:t>
            </a:r>
            <a:r>
              <a:rPr lang="cs-CZ" sz="1400" dirty="0" smtClean="0"/>
              <a:t> </a:t>
            </a:r>
            <a:r>
              <a:rPr lang="cs-CZ" sz="1400" dirty="0" err="1" smtClean="0"/>
              <a:t>is</a:t>
            </a:r>
            <a:r>
              <a:rPr lang="cs-CZ" sz="1400" dirty="0" smtClean="0"/>
              <a:t> </a:t>
            </a:r>
            <a:r>
              <a:rPr lang="cs-CZ" sz="1400" dirty="0" err="1" smtClean="0"/>
              <a:t>blocked</a:t>
            </a:r>
            <a:endParaRPr lang="cs-CZ" sz="1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5F10838-3615-47D6-B46A-CCDC169CF0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0"/>
          <a:stretch/>
        </p:blipFill>
        <p:spPr>
          <a:xfrm>
            <a:off x="6404018" y="1964725"/>
            <a:ext cx="4321647" cy="2286905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AD783966-009D-4153-B5EB-46AFDFBB49C6}"/>
              </a:ext>
            </a:extLst>
          </p:cNvPr>
          <p:cNvSpPr txBox="1">
            <a:spLocks/>
          </p:cNvSpPr>
          <p:nvPr/>
        </p:nvSpPr>
        <p:spPr>
          <a:xfrm>
            <a:off x="1097280" y="3347036"/>
            <a:ext cx="4485373" cy="90459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Hypertrophy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of</a:t>
            </a:r>
            <a:r>
              <a:rPr lang="cs-CZ" sz="1600" b="1" dirty="0" smtClean="0"/>
              <a:t> labia majora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Abnormally</a:t>
            </a:r>
            <a:r>
              <a:rPr lang="cs-CZ" sz="1400" dirty="0" smtClean="0"/>
              <a:t> </a:t>
            </a:r>
            <a:r>
              <a:rPr lang="cs-CZ" sz="1400" dirty="0" err="1" smtClean="0"/>
              <a:t>enlarged</a:t>
            </a:r>
            <a:r>
              <a:rPr lang="cs-CZ" sz="1400" dirty="0" smtClean="0"/>
              <a:t> labia majora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smtClean="0"/>
              <a:t>Cause – </a:t>
            </a:r>
            <a:r>
              <a:rPr lang="cs-CZ" sz="1400" dirty="0" err="1" smtClean="0"/>
              <a:t>congenital</a:t>
            </a:r>
            <a:r>
              <a:rPr lang="cs-CZ" sz="1400" dirty="0" smtClean="0"/>
              <a:t> </a:t>
            </a:r>
            <a:r>
              <a:rPr lang="cs-CZ" sz="1400" dirty="0" err="1" smtClean="0"/>
              <a:t>adrenal</a:t>
            </a:r>
            <a:r>
              <a:rPr lang="cs-CZ" sz="1400" dirty="0" smtClean="0"/>
              <a:t> </a:t>
            </a:r>
            <a:r>
              <a:rPr lang="cs-CZ" sz="1400" dirty="0" err="1" smtClean="0"/>
              <a:t>hyperplasia</a:t>
            </a:r>
            <a:endParaRPr lang="cs-CZ" sz="1400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7AD31C3B-8E60-4566-AC32-6EE513275A20}"/>
              </a:ext>
            </a:extLst>
          </p:cNvPr>
          <p:cNvSpPr txBox="1">
            <a:spLocks/>
          </p:cNvSpPr>
          <p:nvPr/>
        </p:nvSpPr>
        <p:spPr>
          <a:xfrm>
            <a:off x="1097280" y="4451113"/>
            <a:ext cx="4485373" cy="117739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 smtClean="0"/>
              <a:t>Clitoral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defects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smtClean="0"/>
              <a:t>Very </a:t>
            </a:r>
            <a:r>
              <a:rPr lang="cs-CZ" sz="1400" dirty="0" err="1" smtClean="0"/>
              <a:t>rare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Bifid</a:t>
            </a:r>
            <a:r>
              <a:rPr lang="cs-CZ" sz="1400" dirty="0" smtClean="0"/>
              <a:t> </a:t>
            </a:r>
            <a:r>
              <a:rPr lang="cs-CZ" sz="1400" dirty="0" err="1" smtClean="0"/>
              <a:t>or</a:t>
            </a:r>
            <a:r>
              <a:rPr lang="cs-CZ" sz="1400" dirty="0" smtClean="0"/>
              <a:t> duplex </a:t>
            </a:r>
            <a:r>
              <a:rPr lang="cs-CZ" sz="1400" dirty="0" err="1"/>
              <a:t>c</a:t>
            </a:r>
            <a:r>
              <a:rPr lang="cs-CZ" sz="1400" dirty="0" err="1" smtClean="0"/>
              <a:t>litoris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Hypertrophy</a:t>
            </a:r>
            <a:r>
              <a:rPr lang="cs-CZ" sz="1400" dirty="0" smtClean="0"/>
              <a:t> </a:t>
            </a:r>
            <a:r>
              <a:rPr lang="cs-CZ" sz="1400" dirty="0"/>
              <a:t>– </a:t>
            </a:r>
            <a:r>
              <a:rPr lang="cs-CZ" sz="1400" dirty="0" err="1" smtClean="0"/>
              <a:t>caused</a:t>
            </a:r>
            <a:r>
              <a:rPr lang="cs-CZ" sz="1400" dirty="0" smtClean="0"/>
              <a:t> by </a:t>
            </a:r>
            <a:r>
              <a:rPr lang="cs-CZ" sz="1400" dirty="0" err="1" smtClean="0"/>
              <a:t>adrenal</a:t>
            </a:r>
            <a:r>
              <a:rPr lang="cs-CZ" sz="1400" dirty="0" smtClean="0"/>
              <a:t> </a:t>
            </a:r>
            <a:r>
              <a:rPr lang="cs-CZ" sz="1400" dirty="0" err="1" smtClean="0"/>
              <a:t>hyperplasia</a:t>
            </a:r>
            <a:endParaRPr lang="cs-CZ" sz="14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F84F913-E095-4C54-B78A-D7CC48340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0" t="15530" r="543" b="508"/>
          <a:stretch/>
        </p:blipFill>
        <p:spPr>
          <a:xfrm>
            <a:off x="7685616" y="4339658"/>
            <a:ext cx="1758449" cy="180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863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6278816" y="1349693"/>
            <a:ext cx="4033838" cy="516731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533400" indent="-533400">
              <a:buNone/>
            </a:pPr>
            <a:endParaRPr lang="cs-CZ" altLang="cs-CZ" sz="1800" dirty="0">
              <a:solidFill>
                <a:schemeClr val="hlink"/>
              </a:solidFill>
            </a:endParaRPr>
          </a:p>
          <a:p>
            <a:pPr marL="533400" indent="-533400">
              <a:buNone/>
            </a:pPr>
            <a:r>
              <a:rPr lang="cs-CZ" altLang="cs-CZ" sz="1800" dirty="0"/>
              <a:t>1) </a:t>
            </a:r>
            <a:r>
              <a:rPr lang="cs-CZ" altLang="cs-CZ" sz="1800" dirty="0" err="1" smtClean="0"/>
              <a:t>Degenerating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pronephros</a:t>
            </a:r>
            <a:endParaRPr lang="cs-CZ" altLang="cs-CZ" sz="1800" dirty="0"/>
          </a:p>
          <a:p>
            <a:pPr marL="533400" indent="-533400">
              <a:buFontTx/>
              <a:buAutoNum type="arabicParenR"/>
            </a:pPr>
            <a:endParaRPr lang="cs-CZ" altLang="cs-CZ" sz="1800" dirty="0"/>
          </a:p>
          <a:p>
            <a:pPr marL="533400" indent="-533400">
              <a:buNone/>
            </a:pPr>
            <a:r>
              <a:rPr lang="cs-CZ" altLang="cs-CZ" sz="1800" dirty="0"/>
              <a:t>2) </a:t>
            </a:r>
            <a:r>
              <a:rPr lang="cs-CZ" altLang="cs-CZ" sz="1800" dirty="0" err="1" smtClean="0"/>
              <a:t>Wolffian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duct</a:t>
            </a:r>
            <a:endParaRPr lang="cs-CZ" altLang="cs-CZ" sz="1800" dirty="0" smtClean="0"/>
          </a:p>
          <a:p>
            <a:pPr marL="533400" indent="-533400">
              <a:buNone/>
            </a:pPr>
            <a:endParaRPr lang="cs-CZ" altLang="cs-CZ" sz="1800" dirty="0"/>
          </a:p>
          <a:p>
            <a:pPr marL="533400" indent="-533400">
              <a:buNone/>
            </a:pPr>
            <a:r>
              <a:rPr lang="cs-CZ" altLang="cs-CZ" sz="1800" dirty="0"/>
              <a:t>3) </a:t>
            </a:r>
            <a:r>
              <a:rPr lang="cs-CZ" altLang="cs-CZ" sz="1800" dirty="0" err="1" smtClean="0"/>
              <a:t>Degrading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mesonephros</a:t>
            </a:r>
            <a:endParaRPr lang="cs-CZ" altLang="cs-CZ" sz="1800" dirty="0"/>
          </a:p>
          <a:p>
            <a:pPr marL="533400" indent="-533400">
              <a:buNone/>
            </a:pPr>
            <a:endParaRPr lang="cs-CZ" altLang="cs-CZ" sz="1800" dirty="0"/>
          </a:p>
          <a:p>
            <a:pPr marL="533400" indent="-533400">
              <a:buNone/>
            </a:pPr>
            <a:r>
              <a:rPr lang="cs-CZ" altLang="cs-CZ" sz="1800" dirty="0"/>
              <a:t>4) </a:t>
            </a:r>
            <a:r>
              <a:rPr lang="cs-CZ" altLang="cs-CZ" sz="1800" dirty="0" err="1" smtClean="0"/>
              <a:t>Metanephros</a:t>
            </a:r>
            <a:r>
              <a:rPr lang="cs-CZ" altLang="cs-CZ" sz="1800" dirty="0" smtClean="0"/>
              <a:t> </a:t>
            </a:r>
            <a:endParaRPr lang="cs-CZ" altLang="cs-CZ" sz="1800" dirty="0"/>
          </a:p>
          <a:p>
            <a:pPr marL="533400" indent="-533400">
              <a:buNone/>
            </a:pPr>
            <a:endParaRPr lang="cs-CZ" altLang="cs-CZ" sz="1800" dirty="0"/>
          </a:p>
          <a:p>
            <a:pPr marL="533400" indent="-533400">
              <a:buNone/>
            </a:pPr>
            <a:r>
              <a:rPr lang="cs-CZ" altLang="cs-CZ" sz="1800" dirty="0"/>
              <a:t>5) </a:t>
            </a:r>
            <a:r>
              <a:rPr lang="cs-CZ" altLang="cs-CZ" sz="1800" dirty="0" err="1" smtClean="0"/>
              <a:t>Urogenital</a:t>
            </a:r>
            <a:r>
              <a:rPr lang="cs-CZ" altLang="cs-CZ" sz="1800" dirty="0" smtClean="0"/>
              <a:t> sinus</a:t>
            </a:r>
          </a:p>
          <a:p>
            <a:pPr marL="533400" indent="-533400">
              <a:buNone/>
            </a:pPr>
            <a:endParaRPr lang="cs-CZ" altLang="cs-CZ" sz="1800" dirty="0"/>
          </a:p>
          <a:p>
            <a:pPr marL="533400" indent="-533400">
              <a:buNone/>
            </a:pPr>
            <a:r>
              <a:rPr lang="cs-CZ" altLang="cs-CZ" sz="1800" dirty="0"/>
              <a:t>6) </a:t>
            </a:r>
            <a:r>
              <a:rPr lang="cs-CZ" altLang="cs-CZ" sz="1800" dirty="0" err="1" smtClean="0"/>
              <a:t>Urinal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Bladder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anlage</a:t>
            </a:r>
            <a:endParaRPr lang="cs-CZ" altLang="cs-CZ" sz="1800" dirty="0"/>
          </a:p>
          <a:p>
            <a:pPr marL="533400" indent="-533400">
              <a:buNone/>
            </a:pPr>
            <a:endParaRPr lang="cs-CZ" altLang="cs-CZ" sz="1800" dirty="0"/>
          </a:p>
          <a:p>
            <a:pPr marL="533400" indent="-533400">
              <a:buNone/>
            </a:pPr>
            <a:r>
              <a:rPr lang="cs-CZ" altLang="cs-CZ" sz="1800" dirty="0"/>
              <a:t>7) </a:t>
            </a:r>
            <a:r>
              <a:rPr lang="cs-CZ" altLang="cs-CZ" sz="1800" dirty="0" err="1" smtClean="0"/>
              <a:t>Müller´s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duct</a:t>
            </a:r>
            <a:endParaRPr lang="cs-CZ" altLang="cs-CZ" sz="1800" dirty="0"/>
          </a:p>
        </p:txBody>
      </p:sp>
      <p:graphicFrame>
        <p:nvGraphicFramePr>
          <p:cNvPr id="276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793206"/>
              </p:ext>
            </p:extLst>
          </p:nvPr>
        </p:nvGraphicFramePr>
        <p:xfrm>
          <a:off x="1069467" y="1557339"/>
          <a:ext cx="4367213" cy="504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Rastrový obrázek" r:id="rId3" imgW="2715004" imgH="3134162" progId="Paint.Picture">
                  <p:embed/>
                </p:oleObj>
              </mc:Choice>
              <mc:Fallback>
                <p:oleObj name="Rastrový obrázek" r:id="rId3" imgW="2715004" imgH="3134162" progId="Paint.Picture">
                  <p:embed/>
                  <p:pic>
                    <p:nvPicPr>
                      <p:cNvPr id="276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9467" y="1557339"/>
                        <a:ext cx="4367213" cy="504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Line 6"/>
          <p:cNvSpPr>
            <a:spLocks noChangeShapeType="1"/>
          </p:cNvSpPr>
          <p:nvPr/>
        </p:nvSpPr>
        <p:spPr bwMode="auto">
          <a:xfrm>
            <a:off x="3935414" y="3427414"/>
            <a:ext cx="288925" cy="73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4" name="Line 7"/>
          <p:cNvSpPr>
            <a:spLocks noChangeShapeType="1"/>
          </p:cNvSpPr>
          <p:nvPr/>
        </p:nvSpPr>
        <p:spPr bwMode="auto">
          <a:xfrm flipV="1">
            <a:off x="3503614" y="3500439"/>
            <a:ext cx="720725" cy="714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4203700" y="3349625"/>
            <a:ext cx="31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1"/>
              <a:t>7</a:t>
            </a:r>
          </a:p>
        </p:txBody>
      </p:sp>
      <p:sp>
        <p:nvSpPr>
          <p:cNvPr id="27656" name="Line 9"/>
          <p:cNvSpPr>
            <a:spLocks noChangeShapeType="1"/>
          </p:cNvSpPr>
          <p:nvPr/>
        </p:nvSpPr>
        <p:spPr bwMode="auto">
          <a:xfrm>
            <a:off x="1484059" y="2448243"/>
            <a:ext cx="792162" cy="12239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7" name="Line 10"/>
          <p:cNvSpPr>
            <a:spLocks noChangeShapeType="1"/>
          </p:cNvSpPr>
          <p:nvPr/>
        </p:nvSpPr>
        <p:spPr bwMode="auto">
          <a:xfrm flipH="1">
            <a:off x="1555496" y="2376805"/>
            <a:ext cx="720725" cy="1295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8" name="Line 11"/>
          <p:cNvSpPr>
            <a:spLocks noChangeShapeType="1"/>
          </p:cNvSpPr>
          <p:nvPr/>
        </p:nvSpPr>
        <p:spPr bwMode="auto">
          <a:xfrm>
            <a:off x="2999710" y="2107168"/>
            <a:ext cx="287337" cy="358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9" name="Line 12"/>
          <p:cNvSpPr>
            <a:spLocks noChangeShapeType="1"/>
          </p:cNvSpPr>
          <p:nvPr/>
        </p:nvSpPr>
        <p:spPr bwMode="auto">
          <a:xfrm flipH="1">
            <a:off x="2938969" y="2168762"/>
            <a:ext cx="358775" cy="358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1016508" y="96107"/>
            <a:ext cx="10058400" cy="1609344"/>
          </a:xfrm>
        </p:spPr>
        <p:txBody>
          <a:bodyPr/>
          <a:lstStyle/>
          <a:p>
            <a:r>
              <a:rPr lang="cs-CZ" dirty="0" err="1" smtClean="0"/>
              <a:t>Summary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0692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6600" dirty="0" err="1"/>
              <a:t>Development</a:t>
            </a:r>
            <a:r>
              <a:rPr lang="cs-CZ" sz="6600" dirty="0"/>
              <a:t> </a:t>
            </a:r>
            <a:r>
              <a:rPr lang="cs-CZ" sz="6600" dirty="0" err="1"/>
              <a:t>of</a:t>
            </a:r>
            <a:r>
              <a:rPr lang="cs-CZ" sz="6600" dirty="0"/>
              <a:t> </a:t>
            </a:r>
            <a:r>
              <a:rPr lang="cs-CZ" sz="6600" dirty="0" err="1"/>
              <a:t>cardiovascular</a:t>
            </a:r>
            <a:r>
              <a:rPr lang="cs-CZ" sz="6600" dirty="0"/>
              <a:t> and </a:t>
            </a:r>
            <a:r>
              <a:rPr lang="cs-CZ" sz="6600" dirty="0" err="1"/>
              <a:t>lymphatic</a:t>
            </a:r>
            <a:r>
              <a:rPr lang="cs-CZ" sz="6600" dirty="0"/>
              <a:t> </a:t>
            </a:r>
            <a:r>
              <a:rPr lang="cs-CZ" sz="6600" dirty="0" err="1"/>
              <a:t>systems</a:t>
            </a:r>
            <a:endParaRPr lang="cs-CZ" sz="66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98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CE770F-572A-45A9-AD3E-0FDCA23F4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reason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developing</a:t>
            </a:r>
            <a:r>
              <a:rPr lang="cs-CZ" dirty="0"/>
              <a:t> </a:t>
            </a:r>
            <a:r>
              <a:rPr lang="cs-CZ" dirty="0" err="1"/>
              <a:t>cardiovascular</a:t>
            </a:r>
            <a:r>
              <a:rPr lang="cs-CZ" dirty="0"/>
              <a:t> and </a:t>
            </a:r>
            <a:r>
              <a:rPr lang="cs-CZ" dirty="0" err="1"/>
              <a:t>lymphatic</a:t>
            </a:r>
            <a:r>
              <a:rPr lang="cs-CZ" dirty="0"/>
              <a:t> </a:t>
            </a:r>
            <a:r>
              <a:rPr lang="cs-CZ" dirty="0" err="1"/>
              <a:t>systems</a:t>
            </a:r>
            <a:r>
              <a:rPr lang="cs-CZ" dirty="0"/>
              <a:t>?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5DDC54-2F3E-4262-BB14-63C91A3C2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14175"/>
            <a:ext cx="4936557" cy="2974283"/>
          </a:xfrm>
        </p:spPr>
        <p:txBody>
          <a:bodyPr>
            <a:normAutofit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supply</a:t>
            </a:r>
            <a:r>
              <a:rPr lang="cs-CZ" dirty="0"/>
              <a:t> </a:t>
            </a:r>
            <a:r>
              <a:rPr lang="cs-CZ" dirty="0" err="1"/>
              <a:t>tissues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neccesary</a:t>
            </a:r>
            <a:r>
              <a:rPr lang="cs-CZ" dirty="0"/>
              <a:t> </a:t>
            </a:r>
            <a:r>
              <a:rPr lang="cs-CZ" dirty="0" err="1"/>
              <a:t>molecules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disposal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waste</a:t>
            </a:r>
            <a:r>
              <a:rPr lang="cs-CZ" dirty="0"/>
              <a:t> </a:t>
            </a:r>
            <a:r>
              <a:rPr lang="cs-CZ" dirty="0" err="1"/>
              <a:t>products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functional</a:t>
            </a:r>
            <a:r>
              <a:rPr lang="cs-CZ" dirty="0"/>
              <a:t> </a:t>
            </a:r>
            <a:r>
              <a:rPr lang="cs-CZ" dirty="0" err="1"/>
              <a:t>systems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development</a:t>
            </a:r>
            <a:r>
              <a:rPr lang="cs-CZ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/>
              <a:t>embryo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growing</a:t>
            </a:r>
            <a:r>
              <a:rPr lang="cs-CZ" dirty="0"/>
              <a:t> →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/>
              <a:t>Exchange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nutrients</a:t>
            </a:r>
            <a:r>
              <a:rPr lang="cs-CZ" dirty="0"/>
              <a:t> and </a:t>
            </a:r>
            <a:r>
              <a:rPr lang="cs-CZ" dirty="0" err="1"/>
              <a:t>metabolites</a:t>
            </a:r>
            <a:r>
              <a:rPr lang="cs-CZ" dirty="0"/>
              <a:t> on long </a:t>
            </a:r>
            <a:r>
              <a:rPr lang="cs-CZ" dirty="0" err="1"/>
              <a:t>distances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no more </a:t>
            </a:r>
            <a:r>
              <a:rPr lang="cs-CZ" dirty="0" err="1"/>
              <a:t>effective</a:t>
            </a:r>
            <a:r>
              <a:rPr lang="cs-CZ" dirty="0"/>
              <a:t> →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b="1" dirty="0" err="1"/>
              <a:t>heart</a:t>
            </a:r>
            <a:r>
              <a:rPr lang="cs-CZ" dirty="0"/>
              <a:t> and </a:t>
            </a:r>
            <a:r>
              <a:rPr lang="cs-CZ" b="1" dirty="0" err="1"/>
              <a:t>vessels</a:t>
            </a:r>
            <a:endParaRPr lang="en-US" b="1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AC00C57-0797-41F8-BC37-50687266B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63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7229714-1B01-47E5-B31A-816FBD3F5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13" y="1928272"/>
            <a:ext cx="4009081" cy="225510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D96C5EB-EA4D-493C-A83B-2CE2B9F6BA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6" b="3514"/>
          <a:stretch/>
        </p:blipFill>
        <p:spPr>
          <a:xfrm>
            <a:off x="7468846" y="4515986"/>
            <a:ext cx="2359014" cy="203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7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BA6D1C-5EB0-4A92-BD97-7F9BBC60F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Cardiovascular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- </a:t>
            </a:r>
            <a:r>
              <a:rPr lang="cs-CZ" dirty="0" err="1"/>
              <a:t>comparison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1B1069-1460-4418-A157-2492DCC61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90562"/>
            <a:ext cx="4593657" cy="2660092"/>
          </a:xfrm>
        </p:spPr>
        <p:txBody>
          <a:bodyPr>
            <a:normAutofit/>
          </a:bodyPr>
          <a:lstStyle/>
          <a:p>
            <a:r>
              <a:rPr lang="cs-CZ" b="1" dirty="0"/>
              <a:t>Open </a:t>
            </a:r>
            <a:r>
              <a:rPr lang="cs-CZ" dirty="0" err="1"/>
              <a:t>cardiovascular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blood</a:t>
            </a:r>
            <a:r>
              <a:rPr lang="cs-CZ" dirty="0"/>
              <a:t> and </a:t>
            </a:r>
            <a:r>
              <a:rPr lang="cs-CZ" dirty="0" err="1"/>
              <a:t>tissue</a:t>
            </a:r>
            <a:r>
              <a:rPr lang="cs-CZ" dirty="0"/>
              <a:t> </a:t>
            </a:r>
            <a:r>
              <a:rPr lang="cs-CZ" dirty="0" err="1"/>
              <a:t>fluids</a:t>
            </a:r>
            <a:r>
              <a:rPr lang="cs-CZ" dirty="0"/>
              <a:t> are not </a:t>
            </a:r>
            <a:r>
              <a:rPr lang="cs-CZ" dirty="0" err="1"/>
              <a:t>separated</a:t>
            </a:r>
            <a:r>
              <a:rPr lang="cs-CZ" dirty="0"/>
              <a:t> - </a:t>
            </a:r>
            <a:r>
              <a:rPr lang="cs-CZ" b="1" dirty="0" err="1"/>
              <a:t>hemolymph</a:t>
            </a:r>
            <a:endParaRPr lang="cs-CZ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/>
              <a:t>Not </a:t>
            </a:r>
            <a:r>
              <a:rPr lang="cs-CZ" b="1" dirty="0" err="1"/>
              <a:t>involved</a:t>
            </a:r>
            <a:r>
              <a:rPr lang="cs-CZ" b="1" dirty="0"/>
              <a:t> </a:t>
            </a:r>
            <a:r>
              <a:rPr lang="cs-CZ" dirty="0"/>
              <a:t>in </a:t>
            </a:r>
            <a:r>
              <a:rPr lang="cs-CZ" dirty="0" err="1"/>
              <a:t>gas</a:t>
            </a:r>
            <a:r>
              <a:rPr lang="cs-CZ" dirty="0"/>
              <a:t> </a:t>
            </a:r>
            <a:r>
              <a:rPr lang="cs-CZ" dirty="0" err="1"/>
              <a:t>exchange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energetically</a:t>
            </a:r>
            <a:r>
              <a:rPr lang="cs-CZ" dirty="0"/>
              <a:t> </a:t>
            </a:r>
            <a:r>
              <a:rPr lang="cs-CZ" dirty="0" err="1"/>
              <a:t>less</a:t>
            </a:r>
            <a:r>
              <a:rPr lang="cs-CZ" dirty="0"/>
              <a:t> </a:t>
            </a:r>
            <a:r>
              <a:rPr lang="cs-CZ" dirty="0" err="1"/>
              <a:t>demanding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invertebrates</a:t>
            </a:r>
            <a:endParaRPr lang="en-US" b="1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30AD014-5E51-4539-8AFD-88FBBE1AA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64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B63B9338-31C9-43F0-BEE9-F46756C202EF}"/>
              </a:ext>
            </a:extLst>
          </p:cNvPr>
          <p:cNvSpPr txBox="1">
            <a:spLocks/>
          </p:cNvSpPr>
          <p:nvPr/>
        </p:nvSpPr>
        <p:spPr>
          <a:xfrm>
            <a:off x="6501065" y="2090562"/>
            <a:ext cx="4593657" cy="291275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err="1"/>
              <a:t>Enclosed</a:t>
            </a:r>
            <a:r>
              <a:rPr lang="cs-CZ" dirty="0"/>
              <a:t> </a:t>
            </a:r>
            <a:r>
              <a:rPr lang="cs-CZ" dirty="0" err="1"/>
              <a:t>cardiovascular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blood</a:t>
            </a:r>
            <a:r>
              <a:rPr lang="cs-CZ" dirty="0"/>
              <a:t> and </a:t>
            </a:r>
            <a:r>
              <a:rPr lang="cs-CZ" dirty="0" err="1"/>
              <a:t>lymph</a:t>
            </a:r>
            <a:r>
              <a:rPr lang="cs-CZ" dirty="0"/>
              <a:t> </a:t>
            </a:r>
            <a:r>
              <a:rPr lang="cs-CZ" dirty="0" err="1"/>
              <a:t>separated</a:t>
            </a:r>
            <a:r>
              <a:rPr lang="cs-CZ" dirty="0"/>
              <a:t> in </a:t>
            </a:r>
            <a:r>
              <a:rPr lang="cs-CZ" dirty="0" err="1"/>
              <a:t>vessels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separated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 </a:t>
            </a:r>
            <a:r>
              <a:rPr lang="cs-CZ" dirty="0" err="1"/>
              <a:t>fluids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gas</a:t>
            </a:r>
            <a:r>
              <a:rPr lang="cs-CZ" dirty="0"/>
              <a:t> and </a:t>
            </a:r>
            <a:r>
              <a:rPr lang="cs-CZ" b="1" dirty="0" err="1"/>
              <a:t>nutrients</a:t>
            </a:r>
            <a:r>
              <a:rPr lang="cs-CZ" dirty="0"/>
              <a:t> </a:t>
            </a:r>
            <a:r>
              <a:rPr lang="cs-CZ" dirty="0" err="1"/>
              <a:t>exchange</a:t>
            </a:r>
            <a:endParaRPr lang="cs-CZ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/>
              <a:t>transport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nutrients</a:t>
            </a:r>
            <a:r>
              <a:rPr lang="cs-CZ" dirty="0"/>
              <a:t> and </a:t>
            </a:r>
            <a:r>
              <a:rPr lang="cs-CZ" dirty="0" err="1"/>
              <a:t>metabolites</a:t>
            </a:r>
            <a:r>
              <a:rPr lang="cs-CZ" dirty="0"/>
              <a:t> on </a:t>
            </a:r>
            <a:r>
              <a:rPr lang="cs-CZ" b="1" dirty="0"/>
              <a:t>long </a:t>
            </a:r>
            <a:r>
              <a:rPr lang="cs-CZ" b="1" dirty="0" err="1"/>
              <a:t>distances</a:t>
            </a:r>
            <a:endParaRPr lang="cs-CZ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vertebrates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940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 and </a:t>
            </a:r>
            <a:r>
              <a:rPr lang="cs-CZ" dirty="0" err="1" smtClean="0"/>
              <a:t>vessels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0328" y="1963429"/>
            <a:ext cx="4998720" cy="1467834"/>
          </a:xfrm>
        </p:spPr>
        <p:txBody>
          <a:bodyPr>
            <a:normAutofit lnSpcReduction="1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Develop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3 </a:t>
            </a:r>
            <a:r>
              <a:rPr lang="cs-CZ" dirty="0" err="1"/>
              <a:t>sources</a:t>
            </a:r>
            <a:r>
              <a:rPr lang="cs-CZ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Lateral</a:t>
            </a:r>
            <a:r>
              <a:rPr lang="cs-CZ" dirty="0"/>
              <a:t> plate mesoderm – </a:t>
            </a:r>
            <a:r>
              <a:rPr lang="cs-CZ" b="1" dirty="0" err="1"/>
              <a:t>splanchnic</a:t>
            </a:r>
            <a:r>
              <a:rPr lang="cs-CZ" b="1" dirty="0"/>
              <a:t> </a:t>
            </a:r>
            <a:r>
              <a:rPr lang="cs-CZ" dirty="0"/>
              <a:t>part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Paraxial</a:t>
            </a:r>
            <a:r>
              <a:rPr lang="cs-CZ" dirty="0"/>
              <a:t> mesoderm - </a:t>
            </a:r>
            <a:r>
              <a:rPr lang="cs-CZ" b="1" dirty="0" err="1"/>
              <a:t>somites</a:t>
            </a:r>
            <a:endParaRPr lang="cs-CZ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Cardial</a:t>
            </a:r>
            <a:r>
              <a:rPr lang="cs-CZ" b="1" dirty="0"/>
              <a:t> </a:t>
            </a:r>
            <a:r>
              <a:rPr lang="cs-CZ" dirty="0" err="1"/>
              <a:t>neural</a:t>
            </a:r>
            <a:r>
              <a:rPr lang="cs-CZ" dirty="0"/>
              <a:t> </a:t>
            </a:r>
            <a:r>
              <a:rPr lang="cs-CZ" dirty="0" err="1"/>
              <a:t>crest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65</a:t>
            </a:fld>
            <a:endParaRPr lang="cs-CZ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170900" y="3277239"/>
            <a:ext cx="3229083" cy="2680731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SzPct val="50000"/>
              <a:buNone/>
            </a:pPr>
            <a:endParaRPr lang="cs-CZ" dirty="0"/>
          </a:p>
          <a:p>
            <a:pPr marL="90488" lvl="1" indent="-90488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Dorsal</a:t>
            </a:r>
            <a:r>
              <a:rPr lang="cs-CZ" dirty="0"/>
              <a:t> aorta </a:t>
            </a:r>
            <a:r>
              <a:rPr lang="cs-CZ" dirty="0" err="1"/>
              <a:t>development</a:t>
            </a:r>
            <a:endParaRPr lang="cs-CZ" dirty="0"/>
          </a:p>
          <a:p>
            <a:pPr marL="90488" lvl="1" indent="-90488">
              <a:buSzPct val="50000"/>
              <a:buFont typeface="Courier New" panose="02070309020205020404" pitchFamily="49" charset="0"/>
              <a:buChar char="o"/>
            </a:pPr>
            <a:endParaRPr lang="cs-CZ" dirty="0"/>
          </a:p>
          <a:p>
            <a:pPr marL="90488" lvl="1" indent="-90488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development</a:t>
            </a:r>
            <a:endParaRPr lang="cs-CZ" dirty="0"/>
          </a:p>
          <a:p>
            <a:pPr marL="90488" lvl="1" indent="-90488">
              <a:buSzPct val="50000"/>
              <a:buFont typeface="Courier New" panose="02070309020205020404" pitchFamily="49" charset="0"/>
              <a:buChar char="o"/>
            </a:pPr>
            <a:endParaRPr lang="cs-CZ" dirty="0"/>
          </a:p>
          <a:p>
            <a:pPr marL="90488" lvl="1" indent="-90488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vessels</a:t>
            </a:r>
            <a:endParaRPr lang="cs-CZ" dirty="0"/>
          </a:p>
          <a:p>
            <a:pPr marL="90488" lvl="1" indent="-90488">
              <a:buSzPct val="50000"/>
              <a:buFont typeface="Courier New" panose="02070309020205020404" pitchFamily="49" charset="0"/>
              <a:buChar char="o"/>
            </a:pPr>
            <a:endParaRPr lang="cs-CZ" dirty="0"/>
          </a:p>
          <a:p>
            <a:pPr marL="90488" lvl="1" indent="-90488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Lymphatic</a:t>
            </a:r>
            <a:r>
              <a:rPr lang="cs-CZ" dirty="0"/>
              <a:t> </a:t>
            </a:r>
            <a:r>
              <a:rPr lang="cs-CZ" dirty="0" err="1"/>
              <a:t>organs</a:t>
            </a:r>
            <a:r>
              <a:rPr lang="cs-CZ" dirty="0"/>
              <a:t> and </a:t>
            </a:r>
            <a:r>
              <a:rPr lang="cs-CZ" dirty="0" err="1"/>
              <a:t>vessels</a:t>
            </a:r>
            <a:r>
              <a:rPr lang="cs-CZ" dirty="0"/>
              <a:t> </a:t>
            </a:r>
            <a:r>
              <a:rPr lang="cs-CZ" dirty="0" err="1"/>
              <a:t>development</a:t>
            </a:r>
            <a:endParaRPr lang="cs-CZ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7088863" y="2089714"/>
            <a:ext cx="4258154" cy="1551889"/>
            <a:chOff x="7088863" y="2089714"/>
            <a:chExt cx="4258154" cy="1551889"/>
          </a:xfrm>
        </p:grpSpPr>
        <p:grpSp>
          <p:nvGrpSpPr>
            <p:cNvPr id="10" name="Skupina 9"/>
            <p:cNvGrpSpPr/>
            <p:nvPr/>
          </p:nvGrpSpPr>
          <p:grpSpPr>
            <a:xfrm>
              <a:off x="7088863" y="2190938"/>
              <a:ext cx="4258154" cy="1240325"/>
              <a:chOff x="7088863" y="2190938"/>
              <a:chExt cx="4258154" cy="1240325"/>
            </a:xfrm>
          </p:grpSpPr>
          <p:pic>
            <p:nvPicPr>
              <p:cNvPr id="6" name="Obrázek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44" t="19440" b="12138"/>
              <a:stretch/>
            </p:blipFill>
            <p:spPr>
              <a:xfrm>
                <a:off x="7088863" y="2272420"/>
                <a:ext cx="4258154" cy="1158843"/>
              </a:xfrm>
              <a:prstGeom prst="rect">
                <a:avLst/>
              </a:prstGeom>
            </p:spPr>
          </p:pic>
          <p:sp>
            <p:nvSpPr>
              <p:cNvPr id="8" name="Obdélník 7"/>
              <p:cNvSpPr/>
              <p:nvPr/>
            </p:nvSpPr>
            <p:spPr>
              <a:xfrm>
                <a:off x="7994210" y="2190938"/>
                <a:ext cx="1493822" cy="1938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" name="Obdélník 8"/>
              <p:cNvSpPr/>
              <p:nvPr/>
            </p:nvSpPr>
            <p:spPr>
              <a:xfrm>
                <a:off x="9359775" y="2344261"/>
                <a:ext cx="1493822" cy="1938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9165879" y="3364604"/>
              <a:ext cx="1881613" cy="276999"/>
            </a:xfrm>
            <a:prstGeom prst="rect">
              <a:avLst/>
            </a:prstGeom>
            <a:noFill/>
            <a:ln w="28575">
              <a:solidFill>
                <a:srgbClr val="86338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/>
                <a:t>Splanchnic</a:t>
              </a:r>
              <a:r>
                <a:rPr lang="cs-CZ" sz="1200" dirty="0"/>
                <a:t> mesoderm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7948117" y="2089714"/>
              <a:ext cx="850142" cy="276999"/>
            </a:xfrm>
            <a:prstGeom prst="rect">
              <a:avLst/>
            </a:prstGeom>
            <a:noFill/>
            <a:ln w="28575">
              <a:solidFill>
                <a:srgbClr val="B24B4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/>
                <a:t>somites</a:t>
              </a:r>
              <a:endParaRPr lang="cs-CZ" sz="1200" dirty="0"/>
            </a:p>
          </p:txBody>
        </p:sp>
      </p:grp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6" t="8253" r="29210" b="52197"/>
          <a:stretch/>
        </p:blipFill>
        <p:spPr>
          <a:xfrm>
            <a:off x="7647076" y="3764375"/>
            <a:ext cx="2302366" cy="170646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965769" y="5611263"/>
            <a:ext cx="15984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Rothstein</a:t>
            </a:r>
            <a:r>
              <a:rPr lang="cs-CZ" sz="900" dirty="0"/>
              <a:t> et al. 2018. </a:t>
            </a:r>
            <a:r>
              <a:rPr lang="cs-CZ" sz="900" dirty="0" err="1"/>
              <a:t>Dev</a:t>
            </a:r>
            <a:r>
              <a:rPr lang="cs-CZ" sz="900" dirty="0"/>
              <a:t> </a:t>
            </a:r>
            <a:r>
              <a:rPr lang="cs-CZ" sz="900" dirty="0" err="1"/>
              <a:t>Biol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26811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413070-EFA7-4AAA-8102-DC699876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Dorsal</a:t>
            </a:r>
            <a:r>
              <a:rPr lang="cs-CZ" dirty="0"/>
              <a:t> aorta </a:t>
            </a:r>
            <a:r>
              <a:rPr lang="cs-CZ" dirty="0" err="1"/>
              <a:t>development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738B33-1AC7-441F-A309-6591219FB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4998720" cy="1055121"/>
          </a:xfrm>
        </p:spPr>
        <p:txBody>
          <a:bodyPr>
            <a:normAutofit fontScale="92500" lnSpcReduction="2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900" dirty="0" err="1"/>
              <a:t>agregation</a:t>
            </a:r>
            <a:r>
              <a:rPr lang="cs-CZ" sz="1900" dirty="0"/>
              <a:t> </a:t>
            </a:r>
            <a:r>
              <a:rPr lang="cs-CZ" sz="1900" dirty="0" err="1"/>
              <a:t>of</a:t>
            </a:r>
            <a:r>
              <a:rPr lang="cs-CZ" sz="1900" dirty="0"/>
              <a:t> </a:t>
            </a:r>
            <a:r>
              <a:rPr lang="cs-CZ" sz="1900" dirty="0" err="1"/>
              <a:t>endothelial</a:t>
            </a:r>
            <a:r>
              <a:rPr lang="cs-CZ" sz="1900" dirty="0"/>
              <a:t> </a:t>
            </a:r>
            <a:r>
              <a:rPr lang="cs-CZ" sz="1900" dirty="0" err="1"/>
              <a:t>precursor</a:t>
            </a:r>
            <a:r>
              <a:rPr lang="cs-CZ" sz="1900" dirty="0"/>
              <a:t> </a:t>
            </a:r>
            <a:r>
              <a:rPr lang="cs-CZ" sz="1900" dirty="0" err="1"/>
              <a:t>cells</a:t>
            </a:r>
            <a:r>
              <a:rPr lang="cs-CZ" sz="1900" dirty="0"/>
              <a:t> </a:t>
            </a:r>
            <a:r>
              <a:rPr lang="cs-CZ" sz="1900" dirty="0" err="1"/>
              <a:t>from</a:t>
            </a:r>
            <a:r>
              <a:rPr lang="cs-CZ" sz="1900" dirty="0"/>
              <a:t> </a:t>
            </a:r>
            <a:r>
              <a:rPr lang="cs-CZ" sz="1900" b="1" dirty="0" err="1"/>
              <a:t>lateral</a:t>
            </a:r>
            <a:r>
              <a:rPr lang="cs-CZ" sz="1900" b="1" dirty="0"/>
              <a:t> plate mesoderm - </a:t>
            </a:r>
            <a:r>
              <a:rPr lang="cs-CZ" sz="1900" b="1" dirty="0" err="1"/>
              <a:t>endothelium</a:t>
            </a:r>
            <a:endParaRPr lang="cs-CZ" sz="1900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somites</a:t>
            </a:r>
            <a:r>
              <a:rPr lang="cs-CZ" sz="1800" dirty="0"/>
              <a:t> – </a:t>
            </a:r>
            <a:r>
              <a:rPr lang="cs-CZ" sz="1800" dirty="0" err="1"/>
              <a:t>endothelium</a:t>
            </a:r>
            <a:r>
              <a:rPr lang="cs-CZ" sz="1800" dirty="0"/>
              <a:t>, </a:t>
            </a:r>
            <a:r>
              <a:rPr lang="cs-CZ" sz="1800" dirty="0" err="1"/>
              <a:t>smooth</a:t>
            </a:r>
            <a:r>
              <a:rPr lang="cs-CZ" sz="1800" dirty="0"/>
              <a:t> </a:t>
            </a:r>
            <a:r>
              <a:rPr lang="cs-CZ" sz="1800" dirty="0" err="1"/>
              <a:t>muscle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endParaRPr lang="en-US" sz="18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316AD0-89C0-48CC-B80B-39FC59867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66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113743E1-F77D-4360-AB20-C9C3671C4C1C}"/>
              </a:ext>
            </a:extLst>
          </p:cNvPr>
          <p:cNvSpPr txBox="1">
            <a:spLocks/>
          </p:cNvSpPr>
          <p:nvPr/>
        </p:nvSpPr>
        <p:spPr>
          <a:xfrm>
            <a:off x="1087254" y="3076504"/>
            <a:ext cx="4998720" cy="6368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paired</a:t>
            </a:r>
            <a:r>
              <a:rPr lang="cs-CZ" sz="1800" b="1" dirty="0"/>
              <a:t> </a:t>
            </a:r>
            <a:r>
              <a:rPr lang="cs-CZ" sz="1800" dirty="0" err="1"/>
              <a:t>basis</a:t>
            </a:r>
            <a:r>
              <a:rPr lang="cs-CZ" sz="1800" dirty="0"/>
              <a:t> in </a:t>
            </a:r>
            <a:r>
              <a:rPr lang="cs-CZ" sz="1800" b="1" dirty="0" err="1"/>
              <a:t>cranial</a:t>
            </a:r>
            <a:r>
              <a:rPr lang="cs-CZ" sz="1800" b="1" dirty="0"/>
              <a:t> </a:t>
            </a:r>
            <a:r>
              <a:rPr lang="cs-CZ" sz="1800" dirty="0"/>
              <a:t>part </a:t>
            </a:r>
            <a:r>
              <a:rPr lang="cs-CZ" sz="1800" dirty="0" err="1"/>
              <a:t>of</a:t>
            </a:r>
            <a:r>
              <a:rPr lang="cs-CZ" sz="1800" dirty="0"/>
              <a:t> embryo, </a:t>
            </a:r>
            <a:r>
              <a:rPr lang="cs-CZ" sz="1800" b="1" dirty="0" err="1"/>
              <a:t>lateral</a:t>
            </a:r>
            <a:r>
              <a:rPr lang="cs-CZ" sz="1800" b="1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dirty="0" err="1"/>
              <a:t>embryonic</a:t>
            </a:r>
            <a:r>
              <a:rPr lang="cs-CZ" sz="1800" dirty="0"/>
              <a:t> </a:t>
            </a:r>
            <a:r>
              <a:rPr lang="cs-CZ" sz="1800" b="1" dirty="0" err="1"/>
              <a:t>midline</a:t>
            </a:r>
            <a:endParaRPr lang="en-US" sz="18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1196CC0-F2F0-4176-93C0-58A62FF1A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459" y="1952076"/>
            <a:ext cx="4415221" cy="415030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B57E246-34AE-4AC0-9313-9A547CCA65D3}"/>
              </a:ext>
            </a:extLst>
          </p:cNvPr>
          <p:cNvSpPr txBox="1"/>
          <p:nvPr/>
        </p:nvSpPr>
        <p:spPr>
          <a:xfrm>
            <a:off x="8740403" y="6022428"/>
            <a:ext cx="2711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Sato</a:t>
            </a:r>
            <a:r>
              <a:rPr lang="cs-CZ" sz="1050" dirty="0"/>
              <a:t> et al. 2012. </a:t>
            </a:r>
            <a:r>
              <a:rPr lang="cs-CZ" sz="1050" dirty="0" err="1"/>
              <a:t>Dev</a:t>
            </a:r>
            <a:r>
              <a:rPr lang="cs-CZ" sz="1050" dirty="0"/>
              <a:t> </a:t>
            </a:r>
            <a:r>
              <a:rPr lang="cs-CZ" sz="1050" dirty="0" err="1"/>
              <a:t>Gr</a:t>
            </a:r>
            <a:r>
              <a:rPr lang="cs-CZ" sz="1050" dirty="0"/>
              <a:t> </a:t>
            </a:r>
            <a:r>
              <a:rPr lang="cs-CZ" sz="1050" dirty="0" err="1"/>
              <a:t>Dif</a:t>
            </a:r>
            <a:endParaRPr lang="en-US" sz="1050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35123DAC-991B-4EE7-807B-B6F3F632707F}"/>
              </a:ext>
            </a:extLst>
          </p:cNvPr>
          <p:cNvSpPr txBox="1">
            <a:spLocks/>
          </p:cNvSpPr>
          <p:nvPr/>
        </p:nvSpPr>
        <p:spPr>
          <a:xfrm>
            <a:off x="1097279" y="5200601"/>
            <a:ext cx="5149611" cy="636844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mammals</a:t>
            </a:r>
            <a:r>
              <a:rPr lang="cs-CZ" sz="1800" dirty="0"/>
              <a:t>, </a:t>
            </a:r>
            <a:r>
              <a:rPr lang="cs-CZ" sz="1800" dirty="0" err="1"/>
              <a:t>birds</a:t>
            </a:r>
            <a:r>
              <a:rPr lang="cs-CZ" sz="1800" dirty="0"/>
              <a:t>, </a:t>
            </a:r>
            <a:r>
              <a:rPr lang="cs-CZ" sz="1800" dirty="0" err="1"/>
              <a:t>reptiles</a:t>
            </a:r>
            <a:r>
              <a:rPr lang="cs-CZ" sz="1800" dirty="0"/>
              <a:t> – </a:t>
            </a:r>
            <a:r>
              <a:rPr lang="cs-CZ" sz="1800" dirty="0" err="1"/>
              <a:t>paired</a:t>
            </a:r>
            <a:r>
              <a:rPr lang="cs-CZ" sz="1800" dirty="0"/>
              <a:t> </a:t>
            </a:r>
            <a:r>
              <a:rPr lang="cs-CZ" sz="1800" dirty="0" err="1"/>
              <a:t>dorsal</a:t>
            </a:r>
            <a:r>
              <a:rPr lang="cs-CZ" sz="1800" dirty="0"/>
              <a:t> aorta </a:t>
            </a:r>
            <a:r>
              <a:rPr lang="cs-CZ" sz="1800" dirty="0" err="1"/>
              <a:t>basis</a:t>
            </a:r>
            <a:endParaRPr lang="cs-CZ" sz="18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fish</a:t>
            </a:r>
            <a:r>
              <a:rPr lang="cs-CZ" sz="1800" dirty="0"/>
              <a:t> – single </a:t>
            </a:r>
            <a:r>
              <a:rPr lang="cs-CZ" sz="1800" dirty="0" err="1"/>
              <a:t>dorsal</a:t>
            </a:r>
            <a:r>
              <a:rPr lang="cs-CZ" sz="1800" dirty="0"/>
              <a:t> aorta </a:t>
            </a:r>
            <a:r>
              <a:rPr lang="cs-CZ" sz="1800" dirty="0" err="1"/>
              <a:t>basis</a:t>
            </a:r>
            <a:endParaRPr lang="en-US" sz="1800" dirty="0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4DD7FCB0-B5EA-4265-BD90-2C4F0C1B8FE4}"/>
              </a:ext>
            </a:extLst>
          </p:cNvPr>
          <p:cNvSpPr txBox="1">
            <a:spLocks/>
          </p:cNvSpPr>
          <p:nvPr/>
        </p:nvSpPr>
        <p:spPr>
          <a:xfrm>
            <a:off x="1097280" y="4628475"/>
            <a:ext cx="5215233" cy="424017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endothelial</a:t>
            </a:r>
            <a:r>
              <a:rPr lang="cs-CZ" sz="1800" b="1" dirty="0"/>
              <a:t> </a:t>
            </a:r>
            <a:r>
              <a:rPr lang="cs-CZ" sz="1800" dirty="0" err="1"/>
              <a:t>cells</a:t>
            </a:r>
            <a:r>
              <a:rPr lang="cs-CZ" sz="1800" b="1" dirty="0"/>
              <a:t> transit </a:t>
            </a:r>
            <a:r>
              <a:rPr lang="cs-CZ" sz="1800" dirty="0" err="1"/>
              <a:t>into</a:t>
            </a:r>
            <a:r>
              <a:rPr lang="cs-CZ" sz="1800" b="1" dirty="0"/>
              <a:t> </a:t>
            </a:r>
            <a:r>
              <a:rPr lang="cs-CZ" sz="1800" b="1" dirty="0" err="1"/>
              <a:t>hematopoietic</a:t>
            </a:r>
            <a:r>
              <a:rPr lang="cs-CZ" sz="1800" b="1" dirty="0"/>
              <a:t> </a:t>
            </a:r>
            <a:r>
              <a:rPr lang="cs-CZ" sz="1800" dirty="0" err="1"/>
              <a:t>cells</a:t>
            </a:r>
            <a:endParaRPr lang="en-US" sz="1800" dirty="0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113743E1-F77D-4360-AB20-C9C3671C4C1C}"/>
              </a:ext>
            </a:extLst>
          </p:cNvPr>
          <p:cNvSpPr txBox="1">
            <a:spLocks/>
          </p:cNvSpPr>
          <p:nvPr/>
        </p:nvSpPr>
        <p:spPr>
          <a:xfrm>
            <a:off x="1097280" y="3828421"/>
            <a:ext cx="4998720" cy="636844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Lateral</a:t>
            </a:r>
            <a:r>
              <a:rPr lang="cs-CZ" sz="1800" b="1" dirty="0"/>
              <a:t> </a:t>
            </a:r>
            <a:r>
              <a:rPr lang="cs-CZ" sz="1800" dirty="0"/>
              <a:t>embryo</a:t>
            </a:r>
            <a:r>
              <a:rPr lang="cs-CZ" sz="1800" b="1" dirty="0"/>
              <a:t> </a:t>
            </a:r>
            <a:r>
              <a:rPr lang="cs-CZ" sz="1800" b="1" dirty="0" err="1"/>
              <a:t>bending</a:t>
            </a:r>
            <a:r>
              <a:rPr lang="cs-CZ" dirty="0"/>
              <a:t> – </a:t>
            </a:r>
            <a:r>
              <a:rPr lang="cs-CZ" dirty="0" err="1"/>
              <a:t>paired</a:t>
            </a:r>
            <a:r>
              <a:rPr lang="cs-CZ" dirty="0"/>
              <a:t> aorta </a:t>
            </a:r>
            <a:r>
              <a:rPr lang="cs-CZ" dirty="0" err="1"/>
              <a:t>basis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midline</a:t>
            </a:r>
            <a:r>
              <a:rPr lang="cs-CZ" dirty="0"/>
              <a:t> and </a:t>
            </a:r>
            <a:r>
              <a:rPr lang="cs-CZ" b="1" dirty="0" err="1"/>
              <a:t>fuse</a:t>
            </a:r>
            <a:endParaRPr lang="en-US" sz="1800" b="1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136A020-4019-45A8-ABAA-189E6F9DC925}"/>
              </a:ext>
            </a:extLst>
          </p:cNvPr>
          <p:cNvSpPr/>
          <p:nvPr/>
        </p:nvSpPr>
        <p:spPr>
          <a:xfrm>
            <a:off x="6653463" y="1952076"/>
            <a:ext cx="2086940" cy="79112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00EE434C-F0FA-4968-A8B1-0330649F42D4}"/>
              </a:ext>
            </a:extLst>
          </p:cNvPr>
          <p:cNvSpPr/>
          <p:nvPr/>
        </p:nvSpPr>
        <p:spPr>
          <a:xfrm>
            <a:off x="6653463" y="2792496"/>
            <a:ext cx="2086940" cy="11297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6CBF8B59-1A08-468C-999C-7E708D02132D}"/>
              </a:ext>
            </a:extLst>
          </p:cNvPr>
          <p:cNvSpPr/>
          <p:nvPr/>
        </p:nvSpPr>
        <p:spPr>
          <a:xfrm>
            <a:off x="6656126" y="3922294"/>
            <a:ext cx="2086940" cy="140168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7DBDFA51-3977-418C-B191-D8001A071146}"/>
              </a:ext>
            </a:extLst>
          </p:cNvPr>
          <p:cNvSpPr/>
          <p:nvPr/>
        </p:nvSpPr>
        <p:spPr>
          <a:xfrm>
            <a:off x="8921416" y="1870915"/>
            <a:ext cx="2234263" cy="170246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BEADC5E3-A858-4904-AA88-A1CE2A12B555}"/>
              </a:ext>
            </a:extLst>
          </p:cNvPr>
          <p:cNvSpPr/>
          <p:nvPr/>
        </p:nvSpPr>
        <p:spPr>
          <a:xfrm>
            <a:off x="8921415" y="3654540"/>
            <a:ext cx="2234263" cy="206647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7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development</a:t>
            </a:r>
            <a:r>
              <a:rPr lang="cs-CZ" dirty="0"/>
              <a:t> in </a:t>
            </a:r>
            <a:r>
              <a:rPr lang="cs-CZ" dirty="0" err="1"/>
              <a:t>vertebrates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4977595" cy="456531"/>
          </a:xfrm>
        </p:spPr>
        <p:txBody>
          <a:bodyPr/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develops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2 </a:t>
            </a:r>
            <a:r>
              <a:rPr lang="cs-CZ" dirty="0" err="1"/>
              <a:t>sources</a:t>
            </a:r>
            <a:r>
              <a:rPr lang="cs-CZ" dirty="0"/>
              <a:t>: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67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6" t="54911" r="7596"/>
          <a:stretch/>
        </p:blipFill>
        <p:spPr>
          <a:xfrm>
            <a:off x="6827089" y="2256138"/>
            <a:ext cx="2792299" cy="3521123"/>
          </a:xfrm>
          <a:prstGeom prst="rect">
            <a:avLst/>
          </a:prstGeom>
        </p:spPr>
      </p:pic>
      <p:sp>
        <p:nvSpPr>
          <p:cNvPr id="8" name="Volný tvar 7"/>
          <p:cNvSpPr/>
          <p:nvPr/>
        </p:nvSpPr>
        <p:spPr>
          <a:xfrm>
            <a:off x="7509741" y="2309622"/>
            <a:ext cx="1394691" cy="1911927"/>
          </a:xfrm>
          <a:custGeom>
            <a:avLst/>
            <a:gdLst>
              <a:gd name="connsiteX0" fmla="*/ 0 w 1394691"/>
              <a:gd name="connsiteY0" fmla="*/ 609600 h 1911927"/>
              <a:gd name="connsiteX1" fmla="*/ 46182 w 1394691"/>
              <a:gd name="connsiteY1" fmla="*/ 674254 h 1911927"/>
              <a:gd name="connsiteX2" fmla="*/ 129309 w 1394691"/>
              <a:gd name="connsiteY2" fmla="*/ 969818 h 1911927"/>
              <a:gd name="connsiteX3" fmla="*/ 221673 w 1394691"/>
              <a:gd name="connsiteY3" fmla="*/ 1099127 h 1911927"/>
              <a:gd name="connsiteX4" fmla="*/ 323273 w 1394691"/>
              <a:gd name="connsiteY4" fmla="*/ 1265381 h 1911927"/>
              <a:gd name="connsiteX5" fmla="*/ 471054 w 1394691"/>
              <a:gd name="connsiteY5" fmla="*/ 1413163 h 1911927"/>
              <a:gd name="connsiteX6" fmla="*/ 535709 w 1394691"/>
              <a:gd name="connsiteY6" fmla="*/ 1524000 h 1911927"/>
              <a:gd name="connsiteX7" fmla="*/ 517236 w 1394691"/>
              <a:gd name="connsiteY7" fmla="*/ 1773381 h 1911927"/>
              <a:gd name="connsiteX8" fmla="*/ 618836 w 1394691"/>
              <a:gd name="connsiteY8" fmla="*/ 1856509 h 1911927"/>
              <a:gd name="connsiteX9" fmla="*/ 812800 w 1394691"/>
              <a:gd name="connsiteY9" fmla="*/ 1911927 h 1911927"/>
              <a:gd name="connsiteX10" fmla="*/ 886691 w 1394691"/>
              <a:gd name="connsiteY10" fmla="*/ 1745672 h 1911927"/>
              <a:gd name="connsiteX11" fmla="*/ 868218 w 1394691"/>
              <a:gd name="connsiteY11" fmla="*/ 1440872 h 1911927"/>
              <a:gd name="connsiteX12" fmla="*/ 868218 w 1394691"/>
              <a:gd name="connsiteY12" fmla="*/ 1163781 h 1911927"/>
              <a:gd name="connsiteX13" fmla="*/ 942109 w 1394691"/>
              <a:gd name="connsiteY13" fmla="*/ 923636 h 1911927"/>
              <a:gd name="connsiteX14" fmla="*/ 1052945 w 1394691"/>
              <a:gd name="connsiteY14" fmla="*/ 840509 h 1911927"/>
              <a:gd name="connsiteX15" fmla="*/ 1256145 w 1394691"/>
              <a:gd name="connsiteY15" fmla="*/ 766618 h 1911927"/>
              <a:gd name="connsiteX16" fmla="*/ 1394691 w 1394691"/>
              <a:gd name="connsiteY16" fmla="*/ 738909 h 1911927"/>
              <a:gd name="connsiteX17" fmla="*/ 1357745 w 1394691"/>
              <a:gd name="connsiteY17" fmla="*/ 461818 h 1911927"/>
              <a:gd name="connsiteX18" fmla="*/ 1237673 w 1394691"/>
              <a:gd name="connsiteY18" fmla="*/ 230909 h 1911927"/>
              <a:gd name="connsiteX19" fmla="*/ 1071418 w 1394691"/>
              <a:gd name="connsiteY19" fmla="*/ 73890 h 1911927"/>
              <a:gd name="connsiteX20" fmla="*/ 701964 w 1394691"/>
              <a:gd name="connsiteY20" fmla="*/ 0 h 1911927"/>
              <a:gd name="connsiteX21" fmla="*/ 314036 w 1394691"/>
              <a:gd name="connsiteY21" fmla="*/ 9236 h 1911927"/>
              <a:gd name="connsiteX22" fmla="*/ 166254 w 1394691"/>
              <a:gd name="connsiteY22" fmla="*/ 286327 h 1911927"/>
              <a:gd name="connsiteX23" fmla="*/ 0 w 1394691"/>
              <a:gd name="connsiteY23" fmla="*/ 609600 h 191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94691" h="1911927">
                <a:moveTo>
                  <a:pt x="0" y="609600"/>
                </a:moveTo>
                <a:lnTo>
                  <a:pt x="46182" y="674254"/>
                </a:lnTo>
                <a:lnTo>
                  <a:pt x="129309" y="969818"/>
                </a:lnTo>
                <a:lnTo>
                  <a:pt x="221673" y="1099127"/>
                </a:lnTo>
                <a:lnTo>
                  <a:pt x="323273" y="1265381"/>
                </a:lnTo>
                <a:lnTo>
                  <a:pt x="471054" y="1413163"/>
                </a:lnTo>
                <a:lnTo>
                  <a:pt x="535709" y="1524000"/>
                </a:lnTo>
                <a:lnTo>
                  <a:pt x="517236" y="1773381"/>
                </a:lnTo>
                <a:lnTo>
                  <a:pt x="618836" y="1856509"/>
                </a:lnTo>
                <a:lnTo>
                  <a:pt x="812800" y="1911927"/>
                </a:lnTo>
                <a:lnTo>
                  <a:pt x="886691" y="1745672"/>
                </a:lnTo>
                <a:lnTo>
                  <a:pt x="868218" y="1440872"/>
                </a:lnTo>
                <a:lnTo>
                  <a:pt x="868218" y="1163781"/>
                </a:lnTo>
                <a:lnTo>
                  <a:pt x="942109" y="923636"/>
                </a:lnTo>
                <a:lnTo>
                  <a:pt x="1052945" y="840509"/>
                </a:lnTo>
                <a:lnTo>
                  <a:pt x="1256145" y="766618"/>
                </a:lnTo>
                <a:lnTo>
                  <a:pt x="1394691" y="738909"/>
                </a:lnTo>
                <a:lnTo>
                  <a:pt x="1357745" y="461818"/>
                </a:lnTo>
                <a:lnTo>
                  <a:pt x="1237673" y="230909"/>
                </a:lnTo>
                <a:lnTo>
                  <a:pt x="1071418" y="73890"/>
                </a:lnTo>
                <a:lnTo>
                  <a:pt x="701964" y="0"/>
                </a:lnTo>
                <a:lnTo>
                  <a:pt x="314036" y="9236"/>
                </a:lnTo>
                <a:lnTo>
                  <a:pt x="166254" y="286327"/>
                </a:lnTo>
                <a:lnTo>
                  <a:pt x="0" y="609600"/>
                </a:lnTo>
                <a:close/>
              </a:path>
            </a:pathLst>
          </a:cu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8801100" y="2210432"/>
            <a:ext cx="1333500" cy="338554"/>
          </a:xfrm>
          <a:prstGeom prst="rect">
            <a:avLst/>
          </a:prstGeom>
          <a:noFill/>
          <a:ln w="28575">
            <a:solidFill>
              <a:srgbClr val="9B6E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/>
              <a:t>Neural</a:t>
            </a:r>
            <a:r>
              <a:rPr lang="cs-CZ" sz="1600" dirty="0"/>
              <a:t> </a:t>
            </a:r>
            <a:r>
              <a:rPr lang="cs-CZ" sz="1600" dirty="0" err="1"/>
              <a:t>crest</a:t>
            </a:r>
            <a:endParaRPr lang="cs-CZ" sz="1600" dirty="0"/>
          </a:p>
        </p:txBody>
      </p:sp>
      <p:sp>
        <p:nvSpPr>
          <p:cNvPr id="11" name="Volný tvar 10"/>
          <p:cNvSpPr/>
          <p:nvPr/>
        </p:nvSpPr>
        <p:spPr>
          <a:xfrm>
            <a:off x="7048500" y="3099042"/>
            <a:ext cx="2438400" cy="2524125"/>
          </a:xfrm>
          <a:custGeom>
            <a:avLst/>
            <a:gdLst>
              <a:gd name="connsiteX0" fmla="*/ 209550 w 2438400"/>
              <a:gd name="connsiteY0" fmla="*/ 381000 h 2524125"/>
              <a:gd name="connsiteX1" fmla="*/ 209550 w 2438400"/>
              <a:gd name="connsiteY1" fmla="*/ 381000 h 2524125"/>
              <a:gd name="connsiteX2" fmla="*/ 123825 w 2438400"/>
              <a:gd name="connsiteY2" fmla="*/ 457200 h 2524125"/>
              <a:gd name="connsiteX3" fmla="*/ 28575 w 2438400"/>
              <a:gd name="connsiteY3" fmla="*/ 647700 h 2524125"/>
              <a:gd name="connsiteX4" fmla="*/ 9525 w 2438400"/>
              <a:gd name="connsiteY4" fmla="*/ 742950 h 2524125"/>
              <a:gd name="connsiteX5" fmla="*/ 0 w 2438400"/>
              <a:gd name="connsiteY5" fmla="*/ 847725 h 2524125"/>
              <a:gd name="connsiteX6" fmla="*/ 0 w 2438400"/>
              <a:gd name="connsiteY6" fmla="*/ 1076325 h 2524125"/>
              <a:gd name="connsiteX7" fmla="*/ 66675 w 2438400"/>
              <a:gd name="connsiteY7" fmla="*/ 1304925 h 2524125"/>
              <a:gd name="connsiteX8" fmla="*/ 180975 w 2438400"/>
              <a:gd name="connsiteY8" fmla="*/ 1409700 h 2524125"/>
              <a:gd name="connsiteX9" fmla="*/ 295275 w 2438400"/>
              <a:gd name="connsiteY9" fmla="*/ 1581150 h 2524125"/>
              <a:gd name="connsiteX10" fmla="*/ 428625 w 2438400"/>
              <a:gd name="connsiteY10" fmla="*/ 1838325 h 2524125"/>
              <a:gd name="connsiteX11" fmla="*/ 504825 w 2438400"/>
              <a:gd name="connsiteY11" fmla="*/ 1981200 h 2524125"/>
              <a:gd name="connsiteX12" fmla="*/ 647700 w 2438400"/>
              <a:gd name="connsiteY12" fmla="*/ 2143125 h 2524125"/>
              <a:gd name="connsiteX13" fmla="*/ 828675 w 2438400"/>
              <a:gd name="connsiteY13" fmla="*/ 2238375 h 2524125"/>
              <a:gd name="connsiteX14" fmla="*/ 1009650 w 2438400"/>
              <a:gd name="connsiteY14" fmla="*/ 2343150 h 2524125"/>
              <a:gd name="connsiteX15" fmla="*/ 1085850 w 2438400"/>
              <a:gd name="connsiteY15" fmla="*/ 2390775 h 2524125"/>
              <a:gd name="connsiteX16" fmla="*/ 1219200 w 2438400"/>
              <a:gd name="connsiteY16" fmla="*/ 2428875 h 2524125"/>
              <a:gd name="connsiteX17" fmla="*/ 1419225 w 2438400"/>
              <a:gd name="connsiteY17" fmla="*/ 2466975 h 2524125"/>
              <a:gd name="connsiteX18" fmla="*/ 1571625 w 2438400"/>
              <a:gd name="connsiteY18" fmla="*/ 2495550 h 2524125"/>
              <a:gd name="connsiteX19" fmla="*/ 1762125 w 2438400"/>
              <a:gd name="connsiteY19" fmla="*/ 2524125 h 2524125"/>
              <a:gd name="connsiteX20" fmla="*/ 1914525 w 2438400"/>
              <a:gd name="connsiteY20" fmla="*/ 2514600 h 2524125"/>
              <a:gd name="connsiteX21" fmla="*/ 2095500 w 2438400"/>
              <a:gd name="connsiteY21" fmla="*/ 2428875 h 2524125"/>
              <a:gd name="connsiteX22" fmla="*/ 2200275 w 2438400"/>
              <a:gd name="connsiteY22" fmla="*/ 2324100 h 2524125"/>
              <a:gd name="connsiteX23" fmla="*/ 2314575 w 2438400"/>
              <a:gd name="connsiteY23" fmla="*/ 2200275 h 2524125"/>
              <a:gd name="connsiteX24" fmla="*/ 2381250 w 2438400"/>
              <a:gd name="connsiteY24" fmla="*/ 2076450 h 2524125"/>
              <a:gd name="connsiteX25" fmla="*/ 2419350 w 2438400"/>
              <a:gd name="connsiteY25" fmla="*/ 1828800 h 2524125"/>
              <a:gd name="connsiteX26" fmla="*/ 2438400 w 2438400"/>
              <a:gd name="connsiteY26" fmla="*/ 1533525 h 2524125"/>
              <a:gd name="connsiteX27" fmla="*/ 2438400 w 2438400"/>
              <a:gd name="connsiteY27" fmla="*/ 1419225 h 2524125"/>
              <a:gd name="connsiteX28" fmla="*/ 2419350 w 2438400"/>
              <a:gd name="connsiteY28" fmla="*/ 1304925 h 2524125"/>
              <a:gd name="connsiteX29" fmla="*/ 2343150 w 2438400"/>
              <a:gd name="connsiteY29" fmla="*/ 1076325 h 2524125"/>
              <a:gd name="connsiteX30" fmla="*/ 2276475 w 2438400"/>
              <a:gd name="connsiteY30" fmla="*/ 866775 h 2524125"/>
              <a:gd name="connsiteX31" fmla="*/ 2238375 w 2438400"/>
              <a:gd name="connsiteY31" fmla="*/ 790575 h 2524125"/>
              <a:gd name="connsiteX32" fmla="*/ 2162175 w 2438400"/>
              <a:gd name="connsiteY32" fmla="*/ 619125 h 2524125"/>
              <a:gd name="connsiteX33" fmla="*/ 2085975 w 2438400"/>
              <a:gd name="connsiteY33" fmla="*/ 400050 h 2524125"/>
              <a:gd name="connsiteX34" fmla="*/ 2066925 w 2438400"/>
              <a:gd name="connsiteY34" fmla="*/ 314325 h 2524125"/>
              <a:gd name="connsiteX35" fmla="*/ 2019300 w 2438400"/>
              <a:gd name="connsiteY35" fmla="*/ 190500 h 2524125"/>
              <a:gd name="connsiteX36" fmla="*/ 1885950 w 2438400"/>
              <a:gd name="connsiteY36" fmla="*/ 0 h 2524125"/>
              <a:gd name="connsiteX37" fmla="*/ 1704975 w 2438400"/>
              <a:gd name="connsiteY37" fmla="*/ 38100 h 2524125"/>
              <a:gd name="connsiteX38" fmla="*/ 1552575 w 2438400"/>
              <a:gd name="connsiteY38" fmla="*/ 104775 h 2524125"/>
              <a:gd name="connsiteX39" fmla="*/ 1438275 w 2438400"/>
              <a:gd name="connsiteY39" fmla="*/ 219075 h 2524125"/>
              <a:gd name="connsiteX40" fmla="*/ 1419225 w 2438400"/>
              <a:gd name="connsiteY40" fmla="*/ 352425 h 2524125"/>
              <a:gd name="connsiteX41" fmla="*/ 1390650 w 2438400"/>
              <a:gd name="connsiteY41" fmla="*/ 542925 h 2524125"/>
              <a:gd name="connsiteX42" fmla="*/ 1390650 w 2438400"/>
              <a:gd name="connsiteY42" fmla="*/ 762000 h 2524125"/>
              <a:gd name="connsiteX43" fmla="*/ 1381125 w 2438400"/>
              <a:gd name="connsiteY43" fmla="*/ 952500 h 2524125"/>
              <a:gd name="connsiteX44" fmla="*/ 1343025 w 2438400"/>
              <a:gd name="connsiteY44" fmla="*/ 1066800 h 2524125"/>
              <a:gd name="connsiteX45" fmla="*/ 1266825 w 2438400"/>
              <a:gd name="connsiteY45" fmla="*/ 1152525 h 2524125"/>
              <a:gd name="connsiteX46" fmla="*/ 1152525 w 2438400"/>
              <a:gd name="connsiteY46" fmla="*/ 1104900 h 2524125"/>
              <a:gd name="connsiteX47" fmla="*/ 942975 w 2438400"/>
              <a:gd name="connsiteY47" fmla="*/ 1028700 h 2524125"/>
              <a:gd name="connsiteX48" fmla="*/ 876300 w 2438400"/>
              <a:gd name="connsiteY48" fmla="*/ 876300 h 2524125"/>
              <a:gd name="connsiteX49" fmla="*/ 876300 w 2438400"/>
              <a:gd name="connsiteY49" fmla="*/ 781050 h 2524125"/>
              <a:gd name="connsiteX50" fmla="*/ 838200 w 2438400"/>
              <a:gd name="connsiteY50" fmla="*/ 619125 h 2524125"/>
              <a:gd name="connsiteX51" fmla="*/ 695325 w 2438400"/>
              <a:gd name="connsiteY51" fmla="*/ 428625 h 2524125"/>
              <a:gd name="connsiteX52" fmla="*/ 581025 w 2438400"/>
              <a:gd name="connsiteY52" fmla="*/ 314325 h 2524125"/>
              <a:gd name="connsiteX53" fmla="*/ 438150 w 2438400"/>
              <a:gd name="connsiteY53" fmla="*/ 238125 h 2524125"/>
              <a:gd name="connsiteX54" fmla="*/ 342900 w 2438400"/>
              <a:gd name="connsiteY54" fmla="*/ 314325 h 2524125"/>
              <a:gd name="connsiteX55" fmla="*/ 209550 w 2438400"/>
              <a:gd name="connsiteY55" fmla="*/ 381000 h 252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438400" h="2524125">
                <a:moveTo>
                  <a:pt x="209550" y="381000"/>
                </a:moveTo>
                <a:lnTo>
                  <a:pt x="209550" y="381000"/>
                </a:lnTo>
                <a:cubicBezTo>
                  <a:pt x="136057" y="443994"/>
                  <a:pt x="163573" y="417452"/>
                  <a:pt x="123825" y="457200"/>
                </a:cubicBezTo>
                <a:lnTo>
                  <a:pt x="28575" y="647700"/>
                </a:lnTo>
                <a:cubicBezTo>
                  <a:pt x="8836" y="736524"/>
                  <a:pt x="9525" y="704153"/>
                  <a:pt x="9525" y="742950"/>
                </a:cubicBezTo>
                <a:lnTo>
                  <a:pt x="0" y="847725"/>
                </a:lnTo>
                <a:lnTo>
                  <a:pt x="0" y="1076325"/>
                </a:lnTo>
                <a:lnTo>
                  <a:pt x="66675" y="1304925"/>
                </a:lnTo>
                <a:lnTo>
                  <a:pt x="180975" y="1409700"/>
                </a:lnTo>
                <a:lnTo>
                  <a:pt x="295275" y="1581150"/>
                </a:lnTo>
                <a:lnTo>
                  <a:pt x="428625" y="1838325"/>
                </a:lnTo>
                <a:lnTo>
                  <a:pt x="504825" y="1981200"/>
                </a:lnTo>
                <a:lnTo>
                  <a:pt x="647700" y="2143125"/>
                </a:lnTo>
                <a:lnTo>
                  <a:pt x="828675" y="2238375"/>
                </a:lnTo>
                <a:lnTo>
                  <a:pt x="1009650" y="2343150"/>
                </a:lnTo>
                <a:cubicBezTo>
                  <a:pt x="1078909" y="2392620"/>
                  <a:pt x="1049013" y="2390775"/>
                  <a:pt x="1085850" y="2390775"/>
                </a:cubicBezTo>
                <a:lnTo>
                  <a:pt x="1219200" y="2428875"/>
                </a:lnTo>
                <a:lnTo>
                  <a:pt x="1419225" y="2466975"/>
                </a:lnTo>
                <a:lnTo>
                  <a:pt x="1571625" y="2495550"/>
                </a:lnTo>
                <a:lnTo>
                  <a:pt x="1762125" y="2524125"/>
                </a:lnTo>
                <a:lnTo>
                  <a:pt x="1914525" y="2514600"/>
                </a:lnTo>
                <a:lnTo>
                  <a:pt x="2095500" y="2428875"/>
                </a:lnTo>
                <a:lnTo>
                  <a:pt x="2200275" y="2324100"/>
                </a:lnTo>
                <a:lnTo>
                  <a:pt x="2314575" y="2200275"/>
                </a:lnTo>
                <a:lnTo>
                  <a:pt x="2381250" y="2076450"/>
                </a:lnTo>
                <a:lnTo>
                  <a:pt x="2419350" y="1828800"/>
                </a:lnTo>
                <a:lnTo>
                  <a:pt x="2438400" y="1533525"/>
                </a:lnTo>
                <a:lnTo>
                  <a:pt x="2438400" y="1419225"/>
                </a:lnTo>
                <a:lnTo>
                  <a:pt x="2419350" y="1304925"/>
                </a:lnTo>
                <a:lnTo>
                  <a:pt x="2343150" y="1076325"/>
                </a:lnTo>
                <a:lnTo>
                  <a:pt x="2276475" y="866775"/>
                </a:lnTo>
                <a:lnTo>
                  <a:pt x="2238375" y="790575"/>
                </a:lnTo>
                <a:lnTo>
                  <a:pt x="2162175" y="619125"/>
                </a:lnTo>
                <a:lnTo>
                  <a:pt x="2085975" y="400050"/>
                </a:lnTo>
                <a:lnTo>
                  <a:pt x="2066925" y="314325"/>
                </a:lnTo>
                <a:lnTo>
                  <a:pt x="2019300" y="190500"/>
                </a:lnTo>
                <a:lnTo>
                  <a:pt x="1885950" y="0"/>
                </a:lnTo>
                <a:lnTo>
                  <a:pt x="1704975" y="38100"/>
                </a:lnTo>
                <a:lnTo>
                  <a:pt x="1552575" y="104775"/>
                </a:lnTo>
                <a:lnTo>
                  <a:pt x="1438275" y="219075"/>
                </a:lnTo>
                <a:lnTo>
                  <a:pt x="1419225" y="352425"/>
                </a:lnTo>
                <a:lnTo>
                  <a:pt x="1390650" y="542925"/>
                </a:lnTo>
                <a:lnTo>
                  <a:pt x="1390650" y="762000"/>
                </a:lnTo>
                <a:lnTo>
                  <a:pt x="1381125" y="952500"/>
                </a:lnTo>
                <a:lnTo>
                  <a:pt x="1343025" y="1066800"/>
                </a:lnTo>
                <a:lnTo>
                  <a:pt x="1266825" y="1152525"/>
                </a:lnTo>
                <a:lnTo>
                  <a:pt x="1152525" y="1104900"/>
                </a:lnTo>
                <a:lnTo>
                  <a:pt x="942975" y="1028700"/>
                </a:lnTo>
                <a:lnTo>
                  <a:pt x="876300" y="876300"/>
                </a:lnTo>
                <a:lnTo>
                  <a:pt x="876300" y="781050"/>
                </a:lnTo>
                <a:lnTo>
                  <a:pt x="838200" y="619125"/>
                </a:lnTo>
                <a:lnTo>
                  <a:pt x="695325" y="428625"/>
                </a:lnTo>
                <a:lnTo>
                  <a:pt x="581025" y="314325"/>
                </a:lnTo>
                <a:lnTo>
                  <a:pt x="438150" y="238125"/>
                </a:lnTo>
                <a:lnTo>
                  <a:pt x="342900" y="314325"/>
                </a:lnTo>
                <a:lnTo>
                  <a:pt x="209550" y="381000"/>
                </a:lnTo>
                <a:close/>
              </a:path>
            </a:pathLst>
          </a:custGeom>
          <a:solidFill>
            <a:srgbClr val="C0000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5735219" y="4977146"/>
            <a:ext cx="1333500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/>
              <a:t>splanchnic</a:t>
            </a:r>
            <a:r>
              <a:rPr lang="cs-CZ" sz="1600" dirty="0"/>
              <a:t> mesoderm</a:t>
            </a: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1097280" y="2640819"/>
            <a:ext cx="4436746" cy="407181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lIns="0" tIns="45720" rIns="0" bIns="45720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Lateral</a:t>
            </a:r>
            <a:r>
              <a:rPr lang="cs-CZ" dirty="0"/>
              <a:t> plate mesoderm – </a:t>
            </a:r>
            <a:r>
              <a:rPr lang="cs-CZ" dirty="0" err="1"/>
              <a:t>splanchnic</a:t>
            </a:r>
            <a:r>
              <a:rPr lang="cs-CZ" dirty="0"/>
              <a:t> part</a:t>
            </a: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1097280" y="3622054"/>
            <a:ext cx="2912745" cy="407181"/>
          </a:xfrm>
          <a:prstGeom prst="rect">
            <a:avLst/>
          </a:prstGeom>
          <a:ln w="28575">
            <a:solidFill>
              <a:srgbClr val="9B6EB6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Cardiac</a:t>
            </a:r>
            <a:r>
              <a:rPr lang="cs-CZ" dirty="0"/>
              <a:t> </a:t>
            </a:r>
            <a:r>
              <a:rPr lang="cs-CZ" dirty="0" err="1"/>
              <a:t>neural</a:t>
            </a:r>
            <a:r>
              <a:rPr lang="cs-CZ" dirty="0"/>
              <a:t> </a:t>
            </a:r>
            <a:r>
              <a:rPr lang="cs-CZ" dirty="0" err="1"/>
              <a:t>crest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6F96E9B-3E60-494A-B1FB-8A84802B4A0E}"/>
              </a:ext>
            </a:extLst>
          </p:cNvPr>
          <p:cNvSpPr txBox="1"/>
          <p:nvPr/>
        </p:nvSpPr>
        <p:spPr>
          <a:xfrm>
            <a:off x="7153153" y="5932801"/>
            <a:ext cx="2711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Santini</a:t>
            </a:r>
            <a:r>
              <a:rPr lang="cs-CZ" sz="1050" dirty="0"/>
              <a:t> et al. 2016. </a:t>
            </a:r>
            <a:r>
              <a:rPr lang="cs-CZ" sz="1050" dirty="0" err="1"/>
              <a:t>Dev</a:t>
            </a:r>
            <a:endParaRPr lang="en-US" sz="1050" dirty="0"/>
          </a:p>
        </p:txBody>
      </p:sp>
      <p:grpSp>
        <p:nvGrpSpPr>
          <p:cNvPr id="21" name="Skupina 20"/>
          <p:cNvGrpSpPr/>
          <p:nvPr/>
        </p:nvGrpSpPr>
        <p:grpSpPr>
          <a:xfrm>
            <a:off x="1648713" y="4478602"/>
            <a:ext cx="4086506" cy="1409939"/>
            <a:chOff x="1648713" y="4478602"/>
            <a:chExt cx="4086506" cy="1409939"/>
          </a:xfrm>
        </p:grpSpPr>
        <p:pic>
          <p:nvPicPr>
            <p:cNvPr id="16" name="Obrázek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50" t="56129" r="19271" b="14355"/>
            <a:stretch/>
          </p:blipFill>
          <p:spPr>
            <a:xfrm>
              <a:off x="1648713" y="4478602"/>
              <a:ext cx="3571294" cy="1144565"/>
            </a:xfrm>
            <a:prstGeom prst="rect">
              <a:avLst/>
            </a:prstGeom>
          </p:spPr>
        </p:pic>
        <p:cxnSp>
          <p:nvCxnSpPr>
            <p:cNvPr id="18" name="Přímá spojnice se šipkou 17"/>
            <p:cNvCxnSpPr>
              <a:stCxn id="12" idx="1"/>
            </p:cNvCxnSpPr>
            <p:nvPr/>
          </p:nvCxnSpPr>
          <p:spPr>
            <a:xfrm flipH="1">
              <a:off x="5143501" y="5269534"/>
              <a:ext cx="591718" cy="2636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ovéPole 18"/>
            <p:cNvSpPr txBox="1"/>
            <p:nvPr/>
          </p:nvSpPr>
          <p:spPr>
            <a:xfrm>
              <a:off x="2352685" y="5611542"/>
              <a:ext cx="1333500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/>
                <a:t>Dorsal</a:t>
              </a:r>
              <a:r>
                <a:rPr lang="cs-CZ" sz="1200" dirty="0"/>
                <a:t> aorta</a:t>
              </a:r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4581525" y="5048250"/>
              <a:ext cx="590550" cy="295275"/>
            </a:xfrm>
            <a:custGeom>
              <a:avLst/>
              <a:gdLst>
                <a:gd name="connsiteX0" fmla="*/ 361950 w 590550"/>
                <a:gd name="connsiteY0" fmla="*/ 66675 h 295275"/>
                <a:gd name="connsiteX1" fmla="*/ 180975 w 590550"/>
                <a:gd name="connsiteY1" fmla="*/ 9525 h 295275"/>
                <a:gd name="connsiteX2" fmla="*/ 180975 w 590550"/>
                <a:gd name="connsiteY2" fmla="*/ 9525 h 295275"/>
                <a:gd name="connsiteX3" fmla="*/ 38100 w 590550"/>
                <a:gd name="connsiteY3" fmla="*/ 0 h 295275"/>
                <a:gd name="connsiteX4" fmla="*/ 19050 w 590550"/>
                <a:gd name="connsiteY4" fmla="*/ 76200 h 295275"/>
                <a:gd name="connsiteX5" fmla="*/ 0 w 590550"/>
                <a:gd name="connsiteY5" fmla="*/ 142875 h 295275"/>
                <a:gd name="connsiteX6" fmla="*/ 19050 w 590550"/>
                <a:gd name="connsiteY6" fmla="*/ 200025 h 295275"/>
                <a:gd name="connsiteX7" fmla="*/ 123825 w 590550"/>
                <a:gd name="connsiteY7" fmla="*/ 257175 h 295275"/>
                <a:gd name="connsiteX8" fmla="*/ 247650 w 590550"/>
                <a:gd name="connsiteY8" fmla="*/ 257175 h 295275"/>
                <a:gd name="connsiteX9" fmla="*/ 361950 w 590550"/>
                <a:gd name="connsiteY9" fmla="*/ 285750 h 295275"/>
                <a:gd name="connsiteX10" fmla="*/ 495300 w 590550"/>
                <a:gd name="connsiteY10" fmla="*/ 285750 h 295275"/>
                <a:gd name="connsiteX11" fmla="*/ 561975 w 590550"/>
                <a:gd name="connsiteY11" fmla="*/ 295275 h 295275"/>
                <a:gd name="connsiteX12" fmla="*/ 561975 w 590550"/>
                <a:gd name="connsiteY12" fmla="*/ 295275 h 295275"/>
                <a:gd name="connsiteX13" fmla="*/ 590550 w 590550"/>
                <a:gd name="connsiteY13" fmla="*/ 190500 h 295275"/>
                <a:gd name="connsiteX14" fmla="*/ 504825 w 590550"/>
                <a:gd name="connsiteY14" fmla="*/ 133350 h 295275"/>
                <a:gd name="connsiteX15" fmla="*/ 361950 w 590550"/>
                <a:gd name="connsiteY15" fmla="*/ 66675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0550" h="295275">
                  <a:moveTo>
                    <a:pt x="361950" y="66675"/>
                  </a:moveTo>
                  <a:lnTo>
                    <a:pt x="180975" y="9525"/>
                  </a:lnTo>
                  <a:lnTo>
                    <a:pt x="180975" y="9525"/>
                  </a:lnTo>
                  <a:lnTo>
                    <a:pt x="38100" y="0"/>
                  </a:lnTo>
                  <a:lnTo>
                    <a:pt x="19050" y="76200"/>
                  </a:lnTo>
                  <a:lnTo>
                    <a:pt x="0" y="142875"/>
                  </a:lnTo>
                  <a:lnTo>
                    <a:pt x="19050" y="200025"/>
                  </a:lnTo>
                  <a:lnTo>
                    <a:pt x="123825" y="257175"/>
                  </a:lnTo>
                  <a:lnTo>
                    <a:pt x="247650" y="257175"/>
                  </a:lnTo>
                  <a:lnTo>
                    <a:pt x="361950" y="285750"/>
                  </a:lnTo>
                  <a:lnTo>
                    <a:pt x="495300" y="285750"/>
                  </a:lnTo>
                  <a:lnTo>
                    <a:pt x="561975" y="295275"/>
                  </a:lnTo>
                  <a:lnTo>
                    <a:pt x="561975" y="295275"/>
                  </a:lnTo>
                  <a:lnTo>
                    <a:pt x="590550" y="190500"/>
                  </a:lnTo>
                  <a:lnTo>
                    <a:pt x="504825" y="133350"/>
                  </a:lnTo>
                  <a:lnTo>
                    <a:pt x="361950" y="66675"/>
                  </a:lnTo>
                  <a:close/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6417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Formation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fields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68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BE16F553-4EB3-4D98-97DA-DBC9DD759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5"/>
            <a:ext cx="5244581" cy="933680"/>
          </a:xfrm>
        </p:spPr>
        <p:txBody>
          <a:bodyPr>
            <a:normAutofit fontScale="925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Progenitor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r>
              <a:rPr lang="cs-CZ" sz="1800" dirty="0"/>
              <a:t> in epiblast – </a:t>
            </a:r>
            <a:r>
              <a:rPr lang="cs-CZ" sz="1800" dirty="0" err="1"/>
              <a:t>invaginate</a:t>
            </a:r>
            <a:r>
              <a:rPr lang="cs-CZ" sz="1800" dirty="0"/>
              <a:t> </a:t>
            </a:r>
            <a:r>
              <a:rPr lang="cs-CZ" sz="1800" dirty="0" err="1"/>
              <a:t>through</a:t>
            </a:r>
            <a:r>
              <a:rPr lang="cs-CZ" sz="1800" dirty="0"/>
              <a:t> primitive </a:t>
            </a:r>
            <a:r>
              <a:rPr lang="cs-CZ" sz="1800" dirty="0" err="1"/>
              <a:t>streak</a:t>
            </a:r>
            <a:r>
              <a:rPr lang="cs-CZ" sz="1800" dirty="0"/>
              <a:t>, </a:t>
            </a:r>
            <a:r>
              <a:rPr lang="cs-CZ" sz="1800" dirty="0" err="1"/>
              <a:t>formation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two</a:t>
            </a:r>
            <a:r>
              <a:rPr lang="cs-CZ" sz="1800" dirty="0"/>
              <a:t> </a:t>
            </a:r>
            <a:r>
              <a:rPr lang="cs-CZ" sz="1800" dirty="0" err="1"/>
              <a:t>groups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r>
              <a:rPr lang="cs-CZ" sz="1800" dirty="0"/>
              <a:t> in </a:t>
            </a:r>
            <a:r>
              <a:rPr lang="cs-CZ" sz="1800" b="1" dirty="0" err="1"/>
              <a:t>splanchnic</a:t>
            </a:r>
            <a:r>
              <a:rPr lang="cs-CZ" sz="1800" b="1" dirty="0"/>
              <a:t> </a:t>
            </a:r>
            <a:r>
              <a:rPr lang="cs-CZ" sz="1800" b="1" dirty="0" err="1"/>
              <a:t>lateral</a:t>
            </a:r>
            <a:r>
              <a:rPr lang="cs-CZ" sz="1800" b="1" dirty="0"/>
              <a:t> plate mesoderm</a:t>
            </a:r>
            <a:endParaRPr lang="en-US" sz="18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r="52159" b="76074"/>
          <a:stretch/>
        </p:blipFill>
        <p:spPr>
          <a:xfrm>
            <a:off x="6930428" y="1940590"/>
            <a:ext cx="1756372" cy="1531439"/>
          </a:xfrm>
          <a:prstGeom prst="rect">
            <a:avLst/>
          </a:prstGeom>
        </p:spPr>
      </p:pic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BE16F553-4EB3-4D98-97DA-DBC9DD759DBC}"/>
              </a:ext>
            </a:extLst>
          </p:cNvPr>
          <p:cNvSpPr txBox="1">
            <a:spLocks/>
          </p:cNvSpPr>
          <p:nvPr/>
        </p:nvSpPr>
        <p:spPr>
          <a:xfrm>
            <a:off x="1097279" y="2825136"/>
            <a:ext cx="4524924" cy="607170"/>
          </a:xfrm>
          <a:prstGeom prst="rect">
            <a:avLst/>
          </a:prstGeom>
          <a:ln w="28575">
            <a:solidFill>
              <a:srgbClr val="37B749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Migration</a:t>
            </a:r>
            <a:r>
              <a:rPr lang="cs-CZ" sz="1800" b="1" dirty="0"/>
              <a:t> </a:t>
            </a:r>
            <a:r>
              <a:rPr lang="cs-CZ" sz="1800" dirty="0"/>
              <a:t>in </a:t>
            </a:r>
            <a:r>
              <a:rPr lang="cs-CZ" sz="1800" dirty="0" err="1"/>
              <a:t>cranial</a:t>
            </a:r>
            <a:r>
              <a:rPr lang="cs-CZ" sz="1800" dirty="0"/>
              <a:t> and </a:t>
            </a:r>
            <a:r>
              <a:rPr lang="cs-CZ" sz="1800" dirty="0" err="1"/>
              <a:t>lateral</a:t>
            </a:r>
            <a:r>
              <a:rPr lang="cs-CZ" sz="1800" dirty="0"/>
              <a:t> </a:t>
            </a:r>
            <a:r>
              <a:rPr lang="cs-CZ" sz="1800" dirty="0" err="1"/>
              <a:t>direction</a:t>
            </a:r>
            <a:r>
              <a:rPr lang="cs-CZ" sz="1800" dirty="0"/>
              <a:t> → </a:t>
            </a:r>
            <a:r>
              <a:rPr lang="cs-CZ" sz="1800" b="1" dirty="0" err="1"/>
              <a:t>cardiogenic</a:t>
            </a:r>
            <a:r>
              <a:rPr lang="cs-CZ" sz="1800" b="1" dirty="0"/>
              <a:t> mesoderm</a:t>
            </a:r>
            <a:endParaRPr lang="en-US" sz="1800" b="1" dirty="0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BE16F553-4EB3-4D98-97DA-DBC9DD759DBC}"/>
              </a:ext>
            </a:extLst>
          </p:cNvPr>
          <p:cNvSpPr txBox="1">
            <a:spLocks/>
          </p:cNvSpPr>
          <p:nvPr/>
        </p:nvSpPr>
        <p:spPr>
          <a:xfrm>
            <a:off x="1097279" y="3675258"/>
            <a:ext cx="3610524" cy="844823"/>
          </a:xfrm>
          <a:prstGeom prst="rect">
            <a:avLst/>
          </a:prstGeom>
          <a:ln w="28575">
            <a:solidFill>
              <a:srgbClr val="F4B34D"/>
            </a:solidFill>
          </a:ln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lateral</a:t>
            </a:r>
            <a:r>
              <a:rPr lang="cs-CZ" sz="1800" b="1" dirty="0"/>
              <a:t> </a:t>
            </a:r>
            <a:r>
              <a:rPr lang="cs-CZ" sz="1800" dirty="0" err="1"/>
              <a:t>cardiogenic</a:t>
            </a:r>
            <a:r>
              <a:rPr lang="cs-CZ" sz="1800" dirty="0"/>
              <a:t> mesoderm </a:t>
            </a:r>
            <a:r>
              <a:rPr lang="cs-CZ" sz="1800" b="1" dirty="0"/>
              <a:t>→</a:t>
            </a:r>
          </a:p>
          <a:p>
            <a:pPr marL="0" indent="0">
              <a:buSzPct val="50000"/>
              <a:buNone/>
            </a:pPr>
            <a:r>
              <a:rPr lang="cs-CZ" sz="1800" b="1" dirty="0"/>
              <a:t>	</a:t>
            </a:r>
            <a:r>
              <a:rPr lang="cs-CZ" sz="1800" b="1" dirty="0" err="1"/>
              <a:t>primary</a:t>
            </a:r>
            <a:r>
              <a:rPr lang="cs-CZ" sz="1800" b="1" dirty="0"/>
              <a:t> </a:t>
            </a:r>
            <a:r>
              <a:rPr lang="cs-CZ" sz="1800" b="1" dirty="0" err="1"/>
              <a:t>heart</a:t>
            </a:r>
            <a:r>
              <a:rPr lang="cs-CZ" sz="1800" b="1" dirty="0"/>
              <a:t> </a:t>
            </a:r>
            <a:r>
              <a:rPr lang="cs-CZ" sz="1800" b="1" dirty="0" err="1"/>
              <a:t>field</a:t>
            </a:r>
            <a:endParaRPr lang="en-US" sz="1800" b="1" dirty="0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BE16F553-4EB3-4D98-97DA-DBC9DD759DBC}"/>
              </a:ext>
            </a:extLst>
          </p:cNvPr>
          <p:cNvSpPr txBox="1">
            <a:spLocks/>
          </p:cNvSpPr>
          <p:nvPr/>
        </p:nvSpPr>
        <p:spPr>
          <a:xfrm>
            <a:off x="1097278" y="4642460"/>
            <a:ext cx="3610525" cy="775269"/>
          </a:xfrm>
          <a:prstGeom prst="rect">
            <a:avLst/>
          </a:prstGeom>
          <a:ln w="28575">
            <a:solidFill>
              <a:srgbClr val="04AEF3"/>
            </a:solidFill>
          </a:ln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medial</a:t>
            </a:r>
            <a:r>
              <a:rPr lang="cs-CZ" sz="1800" b="1" dirty="0"/>
              <a:t> </a:t>
            </a:r>
            <a:r>
              <a:rPr lang="cs-CZ" sz="1800" dirty="0" err="1"/>
              <a:t>cardiogenic</a:t>
            </a:r>
            <a:r>
              <a:rPr lang="cs-CZ" sz="1800" dirty="0"/>
              <a:t> mesoderm </a:t>
            </a:r>
            <a:r>
              <a:rPr lang="cs-CZ" sz="1800" b="1" dirty="0"/>
              <a:t>→</a:t>
            </a:r>
          </a:p>
          <a:p>
            <a:pPr marL="0" indent="0">
              <a:buSzPct val="50000"/>
              <a:buNone/>
            </a:pPr>
            <a:r>
              <a:rPr lang="cs-CZ" sz="1800" b="1" dirty="0"/>
              <a:t>	</a:t>
            </a:r>
            <a:r>
              <a:rPr lang="cs-CZ" sz="1800" b="1" dirty="0" err="1"/>
              <a:t>secondary</a:t>
            </a:r>
            <a:r>
              <a:rPr lang="cs-CZ" sz="1800" b="1" dirty="0"/>
              <a:t> </a:t>
            </a:r>
            <a:r>
              <a:rPr lang="cs-CZ" sz="1800" b="1" dirty="0" err="1"/>
              <a:t>heart</a:t>
            </a:r>
            <a:r>
              <a:rPr lang="cs-CZ" sz="1800" b="1" dirty="0"/>
              <a:t> </a:t>
            </a:r>
            <a:r>
              <a:rPr lang="cs-CZ" sz="1800" b="1" dirty="0" err="1"/>
              <a:t>field</a:t>
            </a:r>
            <a:endParaRPr lang="en-US" sz="1800" b="1" dirty="0"/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8827129" y="2587855"/>
            <a:ext cx="40740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10311899" y="3594612"/>
            <a:ext cx="0" cy="3842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Skupina 34"/>
          <p:cNvGrpSpPr/>
          <p:nvPr/>
        </p:nvGrpSpPr>
        <p:grpSpPr>
          <a:xfrm>
            <a:off x="7070757" y="4293380"/>
            <a:ext cx="2207535" cy="1394234"/>
            <a:chOff x="7070757" y="4293380"/>
            <a:chExt cx="2207535" cy="1394234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3" t="66966" r="70913" b="11252"/>
            <a:stretch/>
          </p:blipFill>
          <p:spPr>
            <a:xfrm>
              <a:off x="7070757" y="4293380"/>
              <a:ext cx="941561" cy="1394234"/>
            </a:xfrm>
            <a:prstGeom prst="rect">
              <a:avLst/>
            </a:prstGeom>
          </p:spPr>
        </p:pic>
        <p:cxnSp>
          <p:nvCxnSpPr>
            <p:cNvPr id="19" name="Přímá spojnice se šipkou 18"/>
            <p:cNvCxnSpPr/>
            <p:nvPr/>
          </p:nvCxnSpPr>
          <p:spPr>
            <a:xfrm flipH="1">
              <a:off x="8827129" y="4948084"/>
              <a:ext cx="45116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Skupina 23"/>
          <p:cNvGrpSpPr/>
          <p:nvPr/>
        </p:nvGrpSpPr>
        <p:grpSpPr>
          <a:xfrm>
            <a:off x="9456345" y="2016343"/>
            <a:ext cx="1901228" cy="1204111"/>
            <a:chOff x="9456345" y="2016343"/>
            <a:chExt cx="1901228" cy="1204111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5" t="24691" r="54869" b="56497"/>
            <a:stretch/>
          </p:blipFill>
          <p:spPr>
            <a:xfrm>
              <a:off x="9456345" y="2016343"/>
              <a:ext cx="1901228" cy="1204111"/>
            </a:xfrm>
            <a:prstGeom prst="rect">
              <a:avLst/>
            </a:prstGeom>
          </p:spPr>
        </p:pic>
        <p:sp>
          <p:nvSpPr>
            <p:cNvPr id="22" name="Obdélník 21"/>
            <p:cNvSpPr/>
            <p:nvPr/>
          </p:nvSpPr>
          <p:spPr>
            <a:xfrm>
              <a:off x="9456345" y="3060071"/>
              <a:ext cx="1100125" cy="1603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9551406" y="2016343"/>
              <a:ext cx="190123" cy="183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9818485" y="4280000"/>
            <a:ext cx="1961585" cy="1421395"/>
            <a:chOff x="9818485" y="4280000"/>
            <a:chExt cx="1961585" cy="1421395"/>
          </a:xfrm>
        </p:grpSpPr>
        <p:grpSp>
          <p:nvGrpSpPr>
            <p:cNvPr id="29" name="Skupina 28"/>
            <p:cNvGrpSpPr/>
            <p:nvPr/>
          </p:nvGrpSpPr>
          <p:grpSpPr>
            <a:xfrm>
              <a:off x="9818485" y="4280000"/>
              <a:ext cx="986828" cy="1421395"/>
              <a:chOff x="9818485" y="4280000"/>
              <a:chExt cx="986828" cy="1421395"/>
            </a:xfrm>
          </p:grpSpPr>
          <p:pic>
            <p:nvPicPr>
              <p:cNvPr id="11" name="Obrázek 1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21" t="42199" r="70011" b="35594"/>
              <a:stretch/>
            </p:blipFill>
            <p:spPr>
              <a:xfrm>
                <a:off x="9818485" y="4280000"/>
                <a:ext cx="986828" cy="1421395"/>
              </a:xfrm>
              <a:prstGeom prst="rect">
                <a:avLst/>
              </a:prstGeom>
            </p:spPr>
          </p:pic>
          <p:cxnSp>
            <p:nvCxnSpPr>
              <p:cNvPr id="26" name="Přímá spojnice se šipkou 25"/>
              <p:cNvCxnSpPr/>
              <p:nvPr/>
            </p:nvCxnSpPr>
            <p:spPr>
              <a:xfrm flipH="1" flipV="1">
                <a:off x="10167042" y="4990497"/>
                <a:ext cx="81481" cy="259134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Přímá spojnice se šipkou 26"/>
              <p:cNvCxnSpPr/>
              <p:nvPr/>
            </p:nvCxnSpPr>
            <p:spPr>
              <a:xfrm flipV="1">
                <a:off x="10357164" y="4990497"/>
                <a:ext cx="95061" cy="259134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ovéPole 29"/>
            <p:cNvSpPr txBox="1"/>
            <p:nvPr/>
          </p:nvSpPr>
          <p:spPr>
            <a:xfrm>
              <a:off x="10805313" y="4730602"/>
              <a:ext cx="974757" cy="415498"/>
            </a:xfrm>
            <a:prstGeom prst="rect">
              <a:avLst/>
            </a:prstGeom>
            <a:noFill/>
            <a:ln w="28575">
              <a:solidFill>
                <a:srgbClr val="37B74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err="1"/>
                <a:t>Cardiogenic</a:t>
              </a:r>
              <a:r>
                <a:rPr lang="cs-CZ" sz="1050" dirty="0"/>
                <a:t> mesoderm</a:t>
              </a:r>
            </a:p>
          </p:txBody>
        </p:sp>
      </p:grpSp>
      <p:sp>
        <p:nvSpPr>
          <p:cNvPr id="32" name="TextovéPole 31"/>
          <p:cNvSpPr txBox="1"/>
          <p:nvPr/>
        </p:nvSpPr>
        <p:spPr>
          <a:xfrm>
            <a:off x="8021610" y="4146501"/>
            <a:ext cx="974757" cy="415498"/>
          </a:xfrm>
          <a:prstGeom prst="rect">
            <a:avLst/>
          </a:prstGeom>
          <a:noFill/>
          <a:ln w="28575">
            <a:solidFill>
              <a:srgbClr val="F4B34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Primary</a:t>
            </a:r>
            <a:r>
              <a:rPr lang="cs-CZ" sz="1050" dirty="0"/>
              <a:t> </a:t>
            </a:r>
            <a:r>
              <a:rPr lang="cs-CZ" sz="1050" dirty="0" err="1"/>
              <a:t>heart</a:t>
            </a:r>
            <a:r>
              <a:rPr lang="cs-CZ" sz="1050" dirty="0"/>
              <a:t> </a:t>
            </a:r>
            <a:r>
              <a:rPr lang="cs-CZ" sz="1050" dirty="0" err="1"/>
              <a:t>field</a:t>
            </a:r>
            <a:endParaRPr lang="cs-CZ" sz="105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8012317" y="5126421"/>
            <a:ext cx="974757" cy="415498"/>
          </a:xfrm>
          <a:prstGeom prst="rect">
            <a:avLst/>
          </a:prstGeom>
          <a:noFill/>
          <a:ln w="28575">
            <a:solidFill>
              <a:srgbClr val="04AEF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Secondary</a:t>
            </a:r>
            <a:r>
              <a:rPr lang="cs-CZ" sz="1050" dirty="0"/>
              <a:t> </a:t>
            </a:r>
            <a:r>
              <a:rPr lang="cs-CZ" sz="1050" dirty="0" err="1"/>
              <a:t>heart</a:t>
            </a:r>
            <a:r>
              <a:rPr lang="cs-CZ" sz="1050" dirty="0"/>
              <a:t> </a:t>
            </a:r>
            <a:r>
              <a:rPr lang="cs-CZ" sz="1050" dirty="0" err="1"/>
              <a:t>field</a:t>
            </a:r>
            <a:endParaRPr lang="cs-CZ" sz="1050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16F96E9B-3E60-494A-B1FB-8A84802B4A0E}"/>
              </a:ext>
            </a:extLst>
          </p:cNvPr>
          <p:cNvSpPr txBox="1"/>
          <p:nvPr/>
        </p:nvSpPr>
        <p:spPr>
          <a:xfrm>
            <a:off x="8100510" y="5941935"/>
            <a:ext cx="2711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Kloesel</a:t>
            </a:r>
            <a:r>
              <a:rPr lang="cs-CZ" sz="1050" dirty="0"/>
              <a:t> et al. 2016. </a:t>
            </a:r>
            <a:r>
              <a:rPr lang="cs-CZ" sz="1050" dirty="0" err="1"/>
              <a:t>Anesthesia</a:t>
            </a:r>
            <a:r>
              <a:rPr lang="cs-CZ" sz="1050" dirty="0"/>
              <a:t> and </a:t>
            </a:r>
            <a:r>
              <a:rPr lang="cs-CZ" sz="1050" dirty="0" err="1"/>
              <a:t>Analgesia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92889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32" grpId="0" animBg="1"/>
      <p:bldP spid="3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Derivatives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field</a:t>
            </a:r>
            <a:r>
              <a:rPr lang="cs-CZ" dirty="0"/>
              <a:t> mesoderm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69</a:t>
            </a:fld>
            <a:endParaRPr lang="cs-CZ"/>
          </a:p>
        </p:txBody>
      </p:sp>
      <p:grpSp>
        <p:nvGrpSpPr>
          <p:cNvPr id="16" name="Skupina 15"/>
          <p:cNvGrpSpPr/>
          <p:nvPr/>
        </p:nvGrpSpPr>
        <p:grpSpPr>
          <a:xfrm>
            <a:off x="7040218" y="1965794"/>
            <a:ext cx="3660947" cy="4094111"/>
            <a:chOff x="7000874" y="1933567"/>
            <a:chExt cx="3660947" cy="4094111"/>
          </a:xfrm>
        </p:grpSpPr>
        <p:sp>
          <p:nvSpPr>
            <p:cNvPr id="9" name="Volný tvar 8"/>
            <p:cNvSpPr>
              <a:spLocks noChangeAspect="1"/>
            </p:cNvSpPr>
            <p:nvPr/>
          </p:nvSpPr>
          <p:spPr>
            <a:xfrm>
              <a:off x="7000874" y="1933567"/>
              <a:ext cx="3660947" cy="4094111"/>
            </a:xfrm>
            <a:custGeom>
              <a:avLst/>
              <a:gdLst>
                <a:gd name="connsiteX0" fmla="*/ 0 w 2495550"/>
                <a:gd name="connsiteY0" fmla="*/ 19050 h 2790825"/>
                <a:gd name="connsiteX1" fmla="*/ 0 w 2495550"/>
                <a:gd name="connsiteY1" fmla="*/ 19050 h 2790825"/>
                <a:gd name="connsiteX2" fmla="*/ 19050 w 2495550"/>
                <a:gd name="connsiteY2" fmla="*/ 466725 h 2790825"/>
                <a:gd name="connsiteX3" fmla="*/ 85725 w 2495550"/>
                <a:gd name="connsiteY3" fmla="*/ 714375 h 2790825"/>
                <a:gd name="connsiteX4" fmla="*/ 114300 w 2495550"/>
                <a:gd name="connsiteY4" fmla="*/ 1038225 h 2790825"/>
                <a:gd name="connsiteX5" fmla="*/ 180975 w 2495550"/>
                <a:gd name="connsiteY5" fmla="*/ 1533525 h 2790825"/>
                <a:gd name="connsiteX6" fmla="*/ 238125 w 2495550"/>
                <a:gd name="connsiteY6" fmla="*/ 1905000 h 2790825"/>
                <a:gd name="connsiteX7" fmla="*/ 361950 w 2495550"/>
                <a:gd name="connsiteY7" fmla="*/ 2333625 h 2790825"/>
                <a:gd name="connsiteX8" fmla="*/ 419100 w 2495550"/>
                <a:gd name="connsiteY8" fmla="*/ 2400300 h 2790825"/>
                <a:gd name="connsiteX9" fmla="*/ 647700 w 2495550"/>
                <a:gd name="connsiteY9" fmla="*/ 2619375 h 2790825"/>
                <a:gd name="connsiteX10" fmla="*/ 838200 w 2495550"/>
                <a:gd name="connsiteY10" fmla="*/ 2714625 h 2790825"/>
                <a:gd name="connsiteX11" fmla="*/ 1114425 w 2495550"/>
                <a:gd name="connsiteY11" fmla="*/ 2790825 h 2790825"/>
                <a:gd name="connsiteX12" fmla="*/ 1323975 w 2495550"/>
                <a:gd name="connsiteY12" fmla="*/ 2790825 h 2790825"/>
                <a:gd name="connsiteX13" fmla="*/ 1552575 w 2495550"/>
                <a:gd name="connsiteY13" fmla="*/ 2781300 h 2790825"/>
                <a:gd name="connsiteX14" fmla="*/ 1809750 w 2495550"/>
                <a:gd name="connsiteY14" fmla="*/ 2686050 h 2790825"/>
                <a:gd name="connsiteX15" fmla="*/ 1981200 w 2495550"/>
                <a:gd name="connsiteY15" fmla="*/ 2562225 h 2790825"/>
                <a:gd name="connsiteX16" fmla="*/ 2143125 w 2495550"/>
                <a:gd name="connsiteY16" fmla="*/ 2381250 h 2790825"/>
                <a:gd name="connsiteX17" fmla="*/ 2266950 w 2495550"/>
                <a:gd name="connsiteY17" fmla="*/ 2095500 h 2790825"/>
                <a:gd name="connsiteX18" fmla="*/ 2352675 w 2495550"/>
                <a:gd name="connsiteY18" fmla="*/ 1743075 h 2790825"/>
                <a:gd name="connsiteX19" fmla="*/ 2390775 w 2495550"/>
                <a:gd name="connsiteY19" fmla="*/ 1285875 h 2790825"/>
                <a:gd name="connsiteX20" fmla="*/ 2409825 w 2495550"/>
                <a:gd name="connsiteY20" fmla="*/ 933450 h 2790825"/>
                <a:gd name="connsiteX21" fmla="*/ 2457450 w 2495550"/>
                <a:gd name="connsiteY21" fmla="*/ 619125 h 2790825"/>
                <a:gd name="connsiteX22" fmla="*/ 2486025 w 2495550"/>
                <a:gd name="connsiteY22" fmla="*/ 361950 h 2790825"/>
                <a:gd name="connsiteX23" fmla="*/ 2495550 w 2495550"/>
                <a:gd name="connsiteY23" fmla="*/ 133350 h 2790825"/>
                <a:gd name="connsiteX24" fmla="*/ 2495550 w 2495550"/>
                <a:gd name="connsiteY24" fmla="*/ 0 h 2790825"/>
                <a:gd name="connsiteX25" fmla="*/ 0 w 2495550"/>
                <a:gd name="connsiteY25" fmla="*/ 19050 h 279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95550" h="2790825">
                  <a:moveTo>
                    <a:pt x="0" y="19050"/>
                  </a:moveTo>
                  <a:lnTo>
                    <a:pt x="0" y="19050"/>
                  </a:lnTo>
                  <a:lnTo>
                    <a:pt x="19050" y="466725"/>
                  </a:lnTo>
                  <a:lnTo>
                    <a:pt x="85725" y="714375"/>
                  </a:lnTo>
                  <a:lnTo>
                    <a:pt x="114300" y="1038225"/>
                  </a:lnTo>
                  <a:lnTo>
                    <a:pt x="180975" y="1533525"/>
                  </a:lnTo>
                  <a:lnTo>
                    <a:pt x="238125" y="1905000"/>
                  </a:lnTo>
                  <a:lnTo>
                    <a:pt x="361950" y="2333625"/>
                  </a:lnTo>
                  <a:lnTo>
                    <a:pt x="419100" y="2400300"/>
                  </a:lnTo>
                  <a:lnTo>
                    <a:pt x="647700" y="2619375"/>
                  </a:lnTo>
                  <a:lnTo>
                    <a:pt x="838200" y="2714625"/>
                  </a:lnTo>
                  <a:lnTo>
                    <a:pt x="1114425" y="2790825"/>
                  </a:lnTo>
                  <a:lnTo>
                    <a:pt x="1323975" y="2790825"/>
                  </a:lnTo>
                  <a:lnTo>
                    <a:pt x="1552575" y="2781300"/>
                  </a:lnTo>
                  <a:lnTo>
                    <a:pt x="1809750" y="2686050"/>
                  </a:lnTo>
                  <a:lnTo>
                    <a:pt x="1981200" y="2562225"/>
                  </a:lnTo>
                  <a:lnTo>
                    <a:pt x="2143125" y="2381250"/>
                  </a:lnTo>
                  <a:lnTo>
                    <a:pt x="2266950" y="2095500"/>
                  </a:lnTo>
                  <a:lnTo>
                    <a:pt x="2352675" y="1743075"/>
                  </a:lnTo>
                  <a:lnTo>
                    <a:pt x="2390775" y="1285875"/>
                  </a:lnTo>
                  <a:lnTo>
                    <a:pt x="2409825" y="933450"/>
                  </a:lnTo>
                  <a:lnTo>
                    <a:pt x="2457450" y="619125"/>
                  </a:lnTo>
                  <a:lnTo>
                    <a:pt x="2486025" y="361950"/>
                  </a:lnTo>
                  <a:lnTo>
                    <a:pt x="2495550" y="133350"/>
                  </a:lnTo>
                  <a:lnTo>
                    <a:pt x="2495550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/>
            <p:cNvSpPr/>
            <p:nvPr/>
          </p:nvSpPr>
          <p:spPr>
            <a:xfrm>
              <a:off x="8753209" y="4482400"/>
              <a:ext cx="156275" cy="156275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Zaoblený obdélník 10"/>
            <p:cNvSpPr/>
            <p:nvPr/>
          </p:nvSpPr>
          <p:spPr>
            <a:xfrm>
              <a:off x="8797172" y="4623579"/>
              <a:ext cx="68347" cy="1091579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10598929" y="2905125"/>
            <a:ext cx="920837" cy="1856953"/>
            <a:chOff x="10598929" y="2905125"/>
            <a:chExt cx="920837" cy="1856953"/>
          </a:xfrm>
        </p:grpSpPr>
        <p:sp>
          <p:nvSpPr>
            <p:cNvPr id="12" name="Obousměrná svislá šipka 11"/>
            <p:cNvSpPr/>
            <p:nvPr/>
          </p:nvSpPr>
          <p:spPr>
            <a:xfrm>
              <a:off x="10982325" y="3257550"/>
              <a:ext cx="173355" cy="122485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10618237" y="2905125"/>
              <a:ext cx="9015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/>
                <a:t>cranial</a:t>
              </a:r>
              <a:endParaRPr lang="cs-CZ" sz="1200" dirty="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10598929" y="4485079"/>
              <a:ext cx="9015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/>
                <a:t>caudal</a:t>
              </a:r>
              <a:endParaRPr lang="cs-CZ" sz="1200" dirty="0"/>
            </a:p>
          </p:txBody>
        </p:sp>
      </p:grp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1097278" y="3173260"/>
            <a:ext cx="4044209" cy="1273004"/>
          </a:xfrm>
          <a:prstGeom prst="rect">
            <a:avLst/>
          </a:prstGeom>
          <a:ln w="28575">
            <a:solidFill>
              <a:srgbClr val="04AEF3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Cranial</a:t>
            </a:r>
            <a:r>
              <a:rPr lang="cs-CZ" sz="1800" dirty="0"/>
              <a:t> part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secondary</a:t>
            </a:r>
            <a:r>
              <a:rPr lang="cs-CZ" sz="1800" dirty="0"/>
              <a:t> </a:t>
            </a:r>
            <a:r>
              <a:rPr lang="cs-CZ" sz="1800" dirty="0" err="1"/>
              <a:t>heart</a:t>
            </a:r>
            <a:r>
              <a:rPr lang="cs-CZ" sz="1800" dirty="0"/>
              <a:t> </a:t>
            </a:r>
            <a:r>
              <a:rPr lang="cs-CZ" sz="1800" dirty="0" err="1"/>
              <a:t>field</a:t>
            </a:r>
            <a:endParaRPr lang="cs-CZ" sz="18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part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right</a:t>
            </a:r>
            <a:r>
              <a:rPr lang="cs-CZ" sz="1600" dirty="0"/>
              <a:t> atrium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region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receding</a:t>
            </a:r>
            <a:r>
              <a:rPr lang="cs-CZ" sz="1600" dirty="0"/>
              <a:t> </a:t>
            </a:r>
            <a:r>
              <a:rPr lang="cs-CZ" sz="1600" dirty="0" err="1"/>
              <a:t>heart</a:t>
            </a:r>
            <a:r>
              <a:rPr lang="cs-CZ" sz="1600" dirty="0"/>
              <a:t> </a:t>
            </a:r>
            <a:r>
              <a:rPr lang="cs-CZ" sz="1600" dirty="0" err="1"/>
              <a:t>vessels</a:t>
            </a:r>
            <a:endParaRPr lang="cs-CZ" sz="1600" dirty="0"/>
          </a:p>
        </p:txBody>
      </p:sp>
      <p:sp>
        <p:nvSpPr>
          <p:cNvPr id="7" name="Volný tvar 6"/>
          <p:cNvSpPr>
            <a:spLocks noChangeAspect="1"/>
          </p:cNvSpPr>
          <p:nvPr/>
        </p:nvSpPr>
        <p:spPr>
          <a:xfrm>
            <a:off x="7724762" y="2343144"/>
            <a:ext cx="2291863" cy="2103120"/>
          </a:xfrm>
          <a:custGeom>
            <a:avLst/>
            <a:gdLst>
              <a:gd name="connsiteX0" fmla="*/ 0 w 1619250"/>
              <a:gd name="connsiteY0" fmla="*/ 1390650 h 1485900"/>
              <a:gd name="connsiteX1" fmla="*/ 0 w 1619250"/>
              <a:gd name="connsiteY1" fmla="*/ 1390650 h 1485900"/>
              <a:gd name="connsiteX2" fmla="*/ 47625 w 1619250"/>
              <a:gd name="connsiteY2" fmla="*/ 1114425 h 1485900"/>
              <a:gd name="connsiteX3" fmla="*/ 57150 w 1619250"/>
              <a:gd name="connsiteY3" fmla="*/ 866775 h 1485900"/>
              <a:gd name="connsiteX4" fmla="*/ 104775 w 1619250"/>
              <a:gd name="connsiteY4" fmla="*/ 485775 h 1485900"/>
              <a:gd name="connsiteX5" fmla="*/ 171450 w 1619250"/>
              <a:gd name="connsiteY5" fmla="*/ 190500 h 1485900"/>
              <a:gd name="connsiteX6" fmla="*/ 266700 w 1619250"/>
              <a:gd name="connsiteY6" fmla="*/ 66675 h 1485900"/>
              <a:gd name="connsiteX7" fmla="*/ 352425 w 1619250"/>
              <a:gd name="connsiteY7" fmla="*/ 28575 h 1485900"/>
              <a:gd name="connsiteX8" fmla="*/ 476250 w 1619250"/>
              <a:gd name="connsiteY8" fmla="*/ 28575 h 1485900"/>
              <a:gd name="connsiteX9" fmla="*/ 609600 w 1619250"/>
              <a:gd name="connsiteY9" fmla="*/ 57150 h 1485900"/>
              <a:gd name="connsiteX10" fmla="*/ 704850 w 1619250"/>
              <a:gd name="connsiteY10" fmla="*/ 95250 h 1485900"/>
              <a:gd name="connsiteX11" fmla="*/ 809625 w 1619250"/>
              <a:gd name="connsiteY11" fmla="*/ 104775 h 1485900"/>
              <a:gd name="connsiteX12" fmla="*/ 923925 w 1619250"/>
              <a:gd name="connsiteY12" fmla="*/ 95250 h 1485900"/>
              <a:gd name="connsiteX13" fmla="*/ 1019175 w 1619250"/>
              <a:gd name="connsiteY13" fmla="*/ 57150 h 1485900"/>
              <a:gd name="connsiteX14" fmla="*/ 1104900 w 1619250"/>
              <a:gd name="connsiteY14" fmla="*/ 19050 h 1485900"/>
              <a:gd name="connsiteX15" fmla="*/ 1209675 w 1619250"/>
              <a:gd name="connsiteY15" fmla="*/ 0 h 1485900"/>
              <a:gd name="connsiteX16" fmla="*/ 1314450 w 1619250"/>
              <a:gd name="connsiteY16" fmla="*/ 19050 h 1485900"/>
              <a:gd name="connsiteX17" fmla="*/ 1409700 w 1619250"/>
              <a:gd name="connsiteY17" fmla="*/ 123825 h 1485900"/>
              <a:gd name="connsiteX18" fmla="*/ 1476375 w 1619250"/>
              <a:gd name="connsiteY18" fmla="*/ 266700 h 1485900"/>
              <a:gd name="connsiteX19" fmla="*/ 1524000 w 1619250"/>
              <a:gd name="connsiteY19" fmla="*/ 457200 h 1485900"/>
              <a:gd name="connsiteX20" fmla="*/ 1543050 w 1619250"/>
              <a:gd name="connsiteY20" fmla="*/ 695325 h 1485900"/>
              <a:gd name="connsiteX21" fmla="*/ 1562100 w 1619250"/>
              <a:gd name="connsiteY21" fmla="*/ 838200 h 1485900"/>
              <a:gd name="connsiteX22" fmla="*/ 1562100 w 1619250"/>
              <a:gd name="connsiteY22" fmla="*/ 1104900 h 1485900"/>
              <a:gd name="connsiteX23" fmla="*/ 1581150 w 1619250"/>
              <a:gd name="connsiteY23" fmla="*/ 1257300 h 1485900"/>
              <a:gd name="connsiteX24" fmla="*/ 1609725 w 1619250"/>
              <a:gd name="connsiteY24" fmla="*/ 1428750 h 1485900"/>
              <a:gd name="connsiteX25" fmla="*/ 1619250 w 1619250"/>
              <a:gd name="connsiteY25" fmla="*/ 1485900 h 1485900"/>
              <a:gd name="connsiteX26" fmla="*/ 1562100 w 1619250"/>
              <a:gd name="connsiteY26" fmla="*/ 1390650 h 1485900"/>
              <a:gd name="connsiteX27" fmla="*/ 1476375 w 1619250"/>
              <a:gd name="connsiteY27" fmla="*/ 1162050 h 1485900"/>
              <a:gd name="connsiteX28" fmla="*/ 1447800 w 1619250"/>
              <a:gd name="connsiteY28" fmla="*/ 933450 h 1485900"/>
              <a:gd name="connsiteX29" fmla="*/ 1371600 w 1619250"/>
              <a:gd name="connsiteY29" fmla="*/ 695325 h 1485900"/>
              <a:gd name="connsiteX30" fmla="*/ 1266825 w 1619250"/>
              <a:gd name="connsiteY30" fmla="*/ 428625 h 1485900"/>
              <a:gd name="connsiteX31" fmla="*/ 1162050 w 1619250"/>
              <a:gd name="connsiteY31" fmla="*/ 333375 h 1485900"/>
              <a:gd name="connsiteX32" fmla="*/ 962025 w 1619250"/>
              <a:gd name="connsiteY32" fmla="*/ 266700 h 1485900"/>
              <a:gd name="connsiteX33" fmla="*/ 742950 w 1619250"/>
              <a:gd name="connsiteY33" fmla="*/ 257175 h 1485900"/>
              <a:gd name="connsiteX34" fmla="*/ 571500 w 1619250"/>
              <a:gd name="connsiteY34" fmla="*/ 257175 h 1485900"/>
              <a:gd name="connsiteX35" fmla="*/ 409575 w 1619250"/>
              <a:gd name="connsiteY35" fmla="*/ 323850 h 1485900"/>
              <a:gd name="connsiteX36" fmla="*/ 323850 w 1619250"/>
              <a:gd name="connsiteY36" fmla="*/ 447675 h 1485900"/>
              <a:gd name="connsiteX37" fmla="*/ 228600 w 1619250"/>
              <a:gd name="connsiteY37" fmla="*/ 666750 h 1485900"/>
              <a:gd name="connsiteX38" fmla="*/ 200025 w 1619250"/>
              <a:gd name="connsiteY38" fmla="*/ 904875 h 1485900"/>
              <a:gd name="connsiteX39" fmla="*/ 161925 w 1619250"/>
              <a:gd name="connsiteY39" fmla="*/ 1085850 h 1485900"/>
              <a:gd name="connsiteX40" fmla="*/ 104775 w 1619250"/>
              <a:gd name="connsiteY40" fmla="*/ 1285875 h 1485900"/>
              <a:gd name="connsiteX41" fmla="*/ 76200 w 1619250"/>
              <a:gd name="connsiteY41" fmla="*/ 1400175 h 1485900"/>
              <a:gd name="connsiteX42" fmla="*/ 19050 w 1619250"/>
              <a:gd name="connsiteY42" fmla="*/ 1485900 h 1485900"/>
              <a:gd name="connsiteX43" fmla="*/ 0 w 1619250"/>
              <a:gd name="connsiteY43" fmla="*/ 139065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619250" h="1485900">
                <a:moveTo>
                  <a:pt x="0" y="1390650"/>
                </a:moveTo>
                <a:lnTo>
                  <a:pt x="0" y="1390650"/>
                </a:lnTo>
                <a:lnTo>
                  <a:pt x="47625" y="1114425"/>
                </a:lnTo>
                <a:lnTo>
                  <a:pt x="57150" y="866775"/>
                </a:lnTo>
                <a:lnTo>
                  <a:pt x="104775" y="485775"/>
                </a:lnTo>
                <a:lnTo>
                  <a:pt x="171450" y="190500"/>
                </a:lnTo>
                <a:lnTo>
                  <a:pt x="266700" y="66675"/>
                </a:lnTo>
                <a:lnTo>
                  <a:pt x="352425" y="28575"/>
                </a:lnTo>
                <a:lnTo>
                  <a:pt x="476250" y="28575"/>
                </a:lnTo>
                <a:lnTo>
                  <a:pt x="609600" y="57150"/>
                </a:lnTo>
                <a:lnTo>
                  <a:pt x="704850" y="95250"/>
                </a:lnTo>
                <a:lnTo>
                  <a:pt x="809625" y="104775"/>
                </a:lnTo>
                <a:lnTo>
                  <a:pt x="923925" y="95250"/>
                </a:lnTo>
                <a:lnTo>
                  <a:pt x="1019175" y="57150"/>
                </a:lnTo>
                <a:lnTo>
                  <a:pt x="1104900" y="19050"/>
                </a:lnTo>
                <a:lnTo>
                  <a:pt x="1209675" y="0"/>
                </a:lnTo>
                <a:lnTo>
                  <a:pt x="1314450" y="19050"/>
                </a:lnTo>
                <a:lnTo>
                  <a:pt x="1409700" y="123825"/>
                </a:lnTo>
                <a:lnTo>
                  <a:pt x="1476375" y="266700"/>
                </a:lnTo>
                <a:lnTo>
                  <a:pt x="1524000" y="457200"/>
                </a:lnTo>
                <a:lnTo>
                  <a:pt x="1543050" y="695325"/>
                </a:lnTo>
                <a:lnTo>
                  <a:pt x="1562100" y="838200"/>
                </a:lnTo>
                <a:lnTo>
                  <a:pt x="1562100" y="1104900"/>
                </a:lnTo>
                <a:lnTo>
                  <a:pt x="1581150" y="1257300"/>
                </a:lnTo>
                <a:lnTo>
                  <a:pt x="1609725" y="1428750"/>
                </a:lnTo>
                <a:lnTo>
                  <a:pt x="1619250" y="1485900"/>
                </a:lnTo>
                <a:lnTo>
                  <a:pt x="1562100" y="1390650"/>
                </a:lnTo>
                <a:lnTo>
                  <a:pt x="1476375" y="1162050"/>
                </a:lnTo>
                <a:lnTo>
                  <a:pt x="1447800" y="933450"/>
                </a:lnTo>
                <a:lnTo>
                  <a:pt x="1371600" y="695325"/>
                </a:lnTo>
                <a:lnTo>
                  <a:pt x="1266825" y="428625"/>
                </a:lnTo>
                <a:lnTo>
                  <a:pt x="1162050" y="333375"/>
                </a:lnTo>
                <a:lnTo>
                  <a:pt x="962025" y="266700"/>
                </a:lnTo>
                <a:lnTo>
                  <a:pt x="742950" y="257175"/>
                </a:lnTo>
                <a:lnTo>
                  <a:pt x="571500" y="257175"/>
                </a:lnTo>
                <a:lnTo>
                  <a:pt x="409575" y="323850"/>
                </a:lnTo>
                <a:lnTo>
                  <a:pt x="323850" y="447675"/>
                </a:lnTo>
                <a:lnTo>
                  <a:pt x="228600" y="666750"/>
                </a:lnTo>
                <a:lnTo>
                  <a:pt x="200025" y="904875"/>
                </a:lnTo>
                <a:lnTo>
                  <a:pt x="161925" y="1085850"/>
                </a:lnTo>
                <a:lnTo>
                  <a:pt x="104775" y="1285875"/>
                </a:lnTo>
                <a:lnTo>
                  <a:pt x="76200" y="1400175"/>
                </a:lnTo>
                <a:lnTo>
                  <a:pt x="19050" y="1485900"/>
                </a:lnTo>
                <a:lnTo>
                  <a:pt x="0" y="1390650"/>
                </a:lnTo>
                <a:close/>
              </a:path>
            </a:pathLst>
          </a:custGeom>
          <a:solidFill>
            <a:srgbClr val="F4B34D"/>
          </a:solidFill>
          <a:ln w="19050">
            <a:solidFill>
              <a:srgbClr val="EC9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>
            <a:spLocks noChangeAspect="1"/>
          </p:cNvSpPr>
          <p:nvPr/>
        </p:nvSpPr>
        <p:spPr>
          <a:xfrm>
            <a:off x="7787845" y="2698081"/>
            <a:ext cx="2165695" cy="1784319"/>
          </a:xfrm>
          <a:custGeom>
            <a:avLst/>
            <a:gdLst>
              <a:gd name="connsiteX0" fmla="*/ 0 w 1514475"/>
              <a:gd name="connsiteY0" fmla="*/ 1247775 h 1247775"/>
              <a:gd name="connsiteX1" fmla="*/ 57150 w 1514475"/>
              <a:gd name="connsiteY1" fmla="*/ 1123950 h 1247775"/>
              <a:gd name="connsiteX2" fmla="*/ 114300 w 1514475"/>
              <a:gd name="connsiteY2" fmla="*/ 933450 h 1247775"/>
              <a:gd name="connsiteX3" fmla="*/ 152400 w 1514475"/>
              <a:gd name="connsiteY3" fmla="*/ 762000 h 1247775"/>
              <a:gd name="connsiteX4" fmla="*/ 200025 w 1514475"/>
              <a:gd name="connsiteY4" fmla="*/ 514350 h 1247775"/>
              <a:gd name="connsiteX5" fmla="*/ 238125 w 1514475"/>
              <a:gd name="connsiteY5" fmla="*/ 333375 h 1247775"/>
              <a:gd name="connsiteX6" fmla="*/ 285750 w 1514475"/>
              <a:gd name="connsiteY6" fmla="*/ 180975 h 1247775"/>
              <a:gd name="connsiteX7" fmla="*/ 361950 w 1514475"/>
              <a:gd name="connsiteY7" fmla="*/ 66675 h 1247775"/>
              <a:gd name="connsiteX8" fmla="*/ 523875 w 1514475"/>
              <a:gd name="connsiteY8" fmla="*/ 0 h 1247775"/>
              <a:gd name="connsiteX9" fmla="*/ 676275 w 1514475"/>
              <a:gd name="connsiteY9" fmla="*/ 9525 h 1247775"/>
              <a:gd name="connsiteX10" fmla="*/ 828675 w 1514475"/>
              <a:gd name="connsiteY10" fmla="*/ 9525 h 1247775"/>
              <a:gd name="connsiteX11" fmla="*/ 962025 w 1514475"/>
              <a:gd name="connsiteY11" fmla="*/ 28575 h 1247775"/>
              <a:gd name="connsiteX12" fmla="*/ 1085850 w 1514475"/>
              <a:gd name="connsiteY12" fmla="*/ 66675 h 1247775"/>
              <a:gd name="connsiteX13" fmla="*/ 1190625 w 1514475"/>
              <a:gd name="connsiteY13" fmla="*/ 161925 h 1247775"/>
              <a:gd name="connsiteX14" fmla="*/ 1295400 w 1514475"/>
              <a:gd name="connsiteY14" fmla="*/ 342900 h 1247775"/>
              <a:gd name="connsiteX15" fmla="*/ 1333500 w 1514475"/>
              <a:gd name="connsiteY15" fmla="*/ 514350 h 1247775"/>
              <a:gd name="connsiteX16" fmla="*/ 1390650 w 1514475"/>
              <a:gd name="connsiteY16" fmla="*/ 742950 h 1247775"/>
              <a:gd name="connsiteX17" fmla="*/ 1428750 w 1514475"/>
              <a:gd name="connsiteY17" fmla="*/ 923925 h 1247775"/>
              <a:gd name="connsiteX18" fmla="*/ 1457325 w 1514475"/>
              <a:gd name="connsiteY18" fmla="*/ 1038225 h 1247775"/>
              <a:gd name="connsiteX19" fmla="*/ 1514475 w 1514475"/>
              <a:gd name="connsiteY19" fmla="*/ 1238250 h 1247775"/>
              <a:gd name="connsiteX20" fmla="*/ 1514475 w 1514475"/>
              <a:gd name="connsiteY20" fmla="*/ 1238250 h 1247775"/>
              <a:gd name="connsiteX21" fmla="*/ 1409700 w 1514475"/>
              <a:gd name="connsiteY21" fmla="*/ 1028700 h 1247775"/>
              <a:gd name="connsiteX22" fmla="*/ 1314450 w 1514475"/>
              <a:gd name="connsiteY22" fmla="*/ 800100 h 1247775"/>
              <a:gd name="connsiteX23" fmla="*/ 1209675 w 1514475"/>
              <a:gd name="connsiteY23" fmla="*/ 552450 h 1247775"/>
              <a:gd name="connsiteX24" fmla="*/ 1104900 w 1514475"/>
              <a:gd name="connsiteY24" fmla="*/ 342900 h 1247775"/>
              <a:gd name="connsiteX25" fmla="*/ 962025 w 1514475"/>
              <a:gd name="connsiteY25" fmla="*/ 190500 h 1247775"/>
              <a:gd name="connsiteX26" fmla="*/ 847725 w 1514475"/>
              <a:gd name="connsiteY26" fmla="*/ 152400 h 1247775"/>
              <a:gd name="connsiteX27" fmla="*/ 676275 w 1514475"/>
              <a:gd name="connsiteY27" fmla="*/ 133350 h 1247775"/>
              <a:gd name="connsiteX28" fmla="*/ 609600 w 1514475"/>
              <a:gd name="connsiteY28" fmla="*/ 171450 h 1247775"/>
              <a:gd name="connsiteX29" fmla="*/ 533400 w 1514475"/>
              <a:gd name="connsiteY29" fmla="*/ 228600 h 1247775"/>
              <a:gd name="connsiteX30" fmla="*/ 447675 w 1514475"/>
              <a:gd name="connsiteY30" fmla="*/ 333375 h 1247775"/>
              <a:gd name="connsiteX31" fmla="*/ 342900 w 1514475"/>
              <a:gd name="connsiteY31" fmla="*/ 523875 h 1247775"/>
              <a:gd name="connsiteX32" fmla="*/ 295275 w 1514475"/>
              <a:gd name="connsiteY32" fmla="*/ 704850 h 1247775"/>
              <a:gd name="connsiteX33" fmla="*/ 209550 w 1514475"/>
              <a:gd name="connsiteY33" fmla="*/ 952500 h 1247775"/>
              <a:gd name="connsiteX34" fmla="*/ 142875 w 1514475"/>
              <a:gd name="connsiteY34" fmla="*/ 1104900 h 1247775"/>
              <a:gd name="connsiteX35" fmla="*/ 76200 w 1514475"/>
              <a:gd name="connsiteY35" fmla="*/ 1219200 h 1247775"/>
              <a:gd name="connsiteX36" fmla="*/ 0 w 1514475"/>
              <a:gd name="connsiteY36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514475" h="1247775">
                <a:moveTo>
                  <a:pt x="0" y="1247775"/>
                </a:moveTo>
                <a:lnTo>
                  <a:pt x="57150" y="1123950"/>
                </a:lnTo>
                <a:lnTo>
                  <a:pt x="114300" y="933450"/>
                </a:lnTo>
                <a:lnTo>
                  <a:pt x="152400" y="762000"/>
                </a:lnTo>
                <a:lnTo>
                  <a:pt x="200025" y="514350"/>
                </a:lnTo>
                <a:lnTo>
                  <a:pt x="238125" y="333375"/>
                </a:lnTo>
                <a:lnTo>
                  <a:pt x="285750" y="180975"/>
                </a:lnTo>
                <a:lnTo>
                  <a:pt x="361950" y="66675"/>
                </a:lnTo>
                <a:lnTo>
                  <a:pt x="523875" y="0"/>
                </a:lnTo>
                <a:lnTo>
                  <a:pt x="676275" y="9525"/>
                </a:lnTo>
                <a:lnTo>
                  <a:pt x="828675" y="9525"/>
                </a:lnTo>
                <a:lnTo>
                  <a:pt x="962025" y="28575"/>
                </a:lnTo>
                <a:lnTo>
                  <a:pt x="1085850" y="66675"/>
                </a:lnTo>
                <a:lnTo>
                  <a:pt x="1190625" y="161925"/>
                </a:lnTo>
                <a:lnTo>
                  <a:pt x="1295400" y="342900"/>
                </a:lnTo>
                <a:lnTo>
                  <a:pt x="1333500" y="514350"/>
                </a:lnTo>
                <a:lnTo>
                  <a:pt x="1390650" y="742950"/>
                </a:lnTo>
                <a:lnTo>
                  <a:pt x="1428750" y="923925"/>
                </a:lnTo>
                <a:lnTo>
                  <a:pt x="1457325" y="1038225"/>
                </a:lnTo>
                <a:lnTo>
                  <a:pt x="1514475" y="1238250"/>
                </a:lnTo>
                <a:lnTo>
                  <a:pt x="1514475" y="1238250"/>
                </a:lnTo>
                <a:lnTo>
                  <a:pt x="1409700" y="1028700"/>
                </a:lnTo>
                <a:lnTo>
                  <a:pt x="1314450" y="800100"/>
                </a:lnTo>
                <a:lnTo>
                  <a:pt x="1209675" y="552450"/>
                </a:lnTo>
                <a:lnTo>
                  <a:pt x="1104900" y="342900"/>
                </a:lnTo>
                <a:lnTo>
                  <a:pt x="962025" y="190500"/>
                </a:lnTo>
                <a:lnTo>
                  <a:pt x="847725" y="152400"/>
                </a:lnTo>
                <a:lnTo>
                  <a:pt x="676275" y="133350"/>
                </a:lnTo>
                <a:lnTo>
                  <a:pt x="609600" y="171450"/>
                </a:lnTo>
                <a:lnTo>
                  <a:pt x="533400" y="228600"/>
                </a:lnTo>
                <a:lnTo>
                  <a:pt x="447675" y="333375"/>
                </a:lnTo>
                <a:lnTo>
                  <a:pt x="342900" y="523875"/>
                </a:lnTo>
                <a:lnTo>
                  <a:pt x="295275" y="704850"/>
                </a:lnTo>
                <a:lnTo>
                  <a:pt x="209550" y="952500"/>
                </a:lnTo>
                <a:lnTo>
                  <a:pt x="142875" y="1104900"/>
                </a:lnTo>
                <a:lnTo>
                  <a:pt x="76200" y="1219200"/>
                </a:lnTo>
                <a:lnTo>
                  <a:pt x="0" y="1247775"/>
                </a:lnTo>
                <a:close/>
              </a:path>
            </a:pathLst>
          </a:custGeom>
          <a:solidFill>
            <a:srgbClr val="04AEF3"/>
          </a:solidFill>
          <a:ln>
            <a:solidFill>
              <a:srgbClr val="095E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Zástupný symbol pro obsah 2"/>
          <p:cNvSpPr txBox="1">
            <a:spLocks/>
          </p:cNvSpPr>
          <p:nvPr/>
        </p:nvSpPr>
        <p:spPr>
          <a:xfrm>
            <a:off x="1097279" y="4548288"/>
            <a:ext cx="4044209" cy="1333876"/>
          </a:xfrm>
          <a:prstGeom prst="rect">
            <a:avLst/>
          </a:prstGeom>
          <a:ln w="28575">
            <a:solidFill>
              <a:srgbClr val="04AEF3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Caudal</a:t>
            </a:r>
            <a:r>
              <a:rPr lang="cs-CZ" sz="1800" dirty="0"/>
              <a:t> part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secondary</a:t>
            </a:r>
            <a:r>
              <a:rPr lang="cs-CZ" sz="1800" dirty="0"/>
              <a:t> </a:t>
            </a:r>
            <a:r>
              <a:rPr lang="cs-CZ" sz="1800" dirty="0" err="1"/>
              <a:t>heart</a:t>
            </a:r>
            <a:r>
              <a:rPr lang="cs-CZ" sz="1800" dirty="0"/>
              <a:t> </a:t>
            </a:r>
            <a:r>
              <a:rPr lang="cs-CZ" sz="1800" dirty="0" err="1"/>
              <a:t>field</a:t>
            </a:r>
            <a:endParaRPr lang="cs-CZ" sz="18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atrial</a:t>
            </a:r>
            <a:r>
              <a:rPr lang="cs-CZ" sz="1600" dirty="0"/>
              <a:t> </a:t>
            </a:r>
            <a:r>
              <a:rPr lang="cs-CZ" sz="1600" dirty="0" err="1"/>
              <a:t>myocytes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myocardium</a:t>
            </a:r>
            <a:r>
              <a:rPr lang="cs-CZ" sz="1600" dirty="0"/>
              <a:t> </a:t>
            </a:r>
            <a:r>
              <a:rPr lang="cs-CZ" sz="1600" dirty="0" err="1"/>
              <a:t>between</a:t>
            </a:r>
            <a:r>
              <a:rPr lang="cs-CZ" sz="1600" dirty="0"/>
              <a:t> </a:t>
            </a:r>
            <a:r>
              <a:rPr lang="cs-CZ" sz="1600" dirty="0" err="1"/>
              <a:t>atriums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myocardium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venous</a:t>
            </a:r>
            <a:r>
              <a:rPr lang="cs-CZ" sz="1600" dirty="0"/>
              <a:t> </a:t>
            </a:r>
            <a:r>
              <a:rPr lang="cs-CZ" sz="1600" dirty="0" err="1"/>
              <a:t>heart</a:t>
            </a:r>
            <a:r>
              <a:rPr lang="cs-CZ" sz="1600" dirty="0"/>
              <a:t> </a:t>
            </a:r>
            <a:r>
              <a:rPr lang="cs-CZ" sz="1600" dirty="0" err="1"/>
              <a:t>side</a:t>
            </a:r>
            <a:endParaRPr lang="cs-CZ" sz="1600" dirty="0"/>
          </a:p>
        </p:txBody>
      </p:sp>
      <p:sp>
        <p:nvSpPr>
          <p:cNvPr id="20" name="Zástupný symbol pro obsah 2"/>
          <p:cNvSpPr txBox="1">
            <a:spLocks/>
          </p:cNvSpPr>
          <p:nvPr/>
        </p:nvSpPr>
        <p:spPr>
          <a:xfrm>
            <a:off x="1097278" y="1828814"/>
            <a:ext cx="2417445" cy="1229004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Primary</a:t>
            </a:r>
            <a:r>
              <a:rPr lang="cs-CZ" sz="1800" dirty="0"/>
              <a:t> </a:t>
            </a:r>
            <a:r>
              <a:rPr lang="cs-CZ" sz="1800" dirty="0" err="1"/>
              <a:t>heart</a:t>
            </a:r>
            <a:r>
              <a:rPr lang="cs-CZ" sz="1800" dirty="0"/>
              <a:t> </a:t>
            </a:r>
            <a:r>
              <a:rPr lang="cs-CZ" sz="1800" dirty="0" err="1"/>
              <a:t>field</a:t>
            </a:r>
            <a:endParaRPr lang="cs-CZ" sz="18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partly</a:t>
            </a:r>
            <a:r>
              <a:rPr lang="cs-CZ" sz="1600" dirty="0"/>
              <a:t> </a:t>
            </a:r>
            <a:r>
              <a:rPr lang="cs-CZ" sz="1600" dirty="0" err="1"/>
              <a:t>ventricles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left</a:t>
            </a:r>
            <a:r>
              <a:rPr lang="cs-CZ" sz="1600" dirty="0"/>
              <a:t> atrium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part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right</a:t>
            </a:r>
            <a:r>
              <a:rPr lang="cs-CZ" sz="1600" dirty="0"/>
              <a:t> atrium</a:t>
            </a:r>
          </a:p>
        </p:txBody>
      </p:sp>
    </p:spTree>
    <p:extLst>
      <p:ext uri="{BB962C8B-B14F-4D97-AF65-F5344CB8AC3E}">
        <p14:creationId xmlns:p14="http://schemas.microsoft.com/office/powerpoint/2010/main" val="48324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8" grpId="0" animBg="1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7AD4C3-6497-4228-B075-390CB32E6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pronephros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25FDBA6-76FC-4061-8F2A-B00D21EF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7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9" y="1826281"/>
            <a:ext cx="4485373" cy="41361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 smtClean="0"/>
              <a:t>Rudimentary</a:t>
            </a:r>
            <a:r>
              <a:rPr lang="cs-CZ" sz="1600" dirty="0" smtClean="0"/>
              <a:t>, non-</a:t>
            </a:r>
            <a:r>
              <a:rPr lang="cs-CZ" sz="1600" dirty="0" err="1" smtClean="0"/>
              <a:t>functional</a:t>
            </a:r>
            <a:r>
              <a:rPr lang="cs-CZ" sz="1600" dirty="0" smtClean="0"/>
              <a:t> </a:t>
            </a:r>
            <a:r>
              <a:rPr lang="cs-CZ" sz="1600" dirty="0" err="1"/>
              <a:t>kidney</a:t>
            </a:r>
            <a:endParaRPr lang="cs-CZ" sz="16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7" y="2218279"/>
            <a:ext cx="4583853" cy="41361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formed</a:t>
            </a:r>
            <a:r>
              <a:rPr lang="cs-CZ" sz="1600" dirty="0"/>
              <a:t> </a:t>
            </a:r>
            <a:r>
              <a:rPr lang="cs-CZ" sz="1600" b="1" dirty="0" err="1"/>
              <a:t>ventraly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developing</a:t>
            </a:r>
            <a:r>
              <a:rPr lang="cs-CZ" sz="1600" dirty="0"/>
              <a:t> </a:t>
            </a:r>
            <a:r>
              <a:rPr lang="cs-CZ" sz="1600" b="1" dirty="0" err="1"/>
              <a:t>cranial</a:t>
            </a:r>
            <a:r>
              <a:rPr lang="cs-CZ" sz="1600" dirty="0"/>
              <a:t> </a:t>
            </a:r>
            <a:r>
              <a:rPr lang="cs-CZ" sz="1600" dirty="0" err="1"/>
              <a:t>somites</a:t>
            </a:r>
            <a:endParaRPr lang="cs-CZ" sz="1600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8547" y="2701519"/>
            <a:ext cx="4485373" cy="57661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Mesodermal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form</a:t>
            </a:r>
            <a:r>
              <a:rPr lang="cs-CZ" sz="1600" dirty="0"/>
              <a:t> </a:t>
            </a:r>
            <a:r>
              <a:rPr lang="cs-CZ" sz="1600" b="1" dirty="0" err="1">
                <a:solidFill>
                  <a:srgbClr val="6FDBC4"/>
                </a:solidFill>
              </a:rPr>
              <a:t>pronephric</a:t>
            </a:r>
            <a:r>
              <a:rPr lang="cs-CZ" sz="1600" b="1" dirty="0">
                <a:solidFill>
                  <a:srgbClr val="6FDBC4"/>
                </a:solidFill>
              </a:rPr>
              <a:t> </a:t>
            </a:r>
            <a:r>
              <a:rPr lang="cs-CZ" sz="1600" b="1" dirty="0" err="1">
                <a:solidFill>
                  <a:srgbClr val="6FDBC4"/>
                </a:solidFill>
              </a:rPr>
              <a:t>duct</a:t>
            </a:r>
            <a:r>
              <a:rPr lang="cs-CZ" sz="1600" b="1" dirty="0">
                <a:solidFill>
                  <a:srgbClr val="6FDBC4"/>
                </a:solidFill>
              </a:rPr>
              <a:t> </a:t>
            </a:r>
            <a:r>
              <a:rPr lang="cs-CZ" sz="1600" dirty="0"/>
              <a:t>(tube) </a:t>
            </a:r>
            <a:r>
              <a:rPr lang="cs-CZ" sz="1600" dirty="0" err="1"/>
              <a:t>lateraly</a:t>
            </a:r>
            <a:endParaRPr lang="cs-CZ" sz="1600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6" y="3338653"/>
            <a:ext cx="4485373" cy="85765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ducts</a:t>
            </a:r>
            <a:r>
              <a:rPr lang="cs-CZ" sz="1600" dirty="0"/>
              <a:t> </a:t>
            </a:r>
            <a:r>
              <a:rPr lang="cs-CZ" sz="1600" b="1" dirty="0" err="1"/>
              <a:t>migrate</a:t>
            </a:r>
            <a:r>
              <a:rPr lang="cs-CZ" sz="1600" dirty="0"/>
              <a:t> </a:t>
            </a:r>
            <a:r>
              <a:rPr lang="cs-CZ" sz="1600" dirty="0" err="1"/>
              <a:t>caudaly</a:t>
            </a:r>
            <a:r>
              <a:rPr lang="cs-CZ" sz="1600" dirty="0"/>
              <a:t>, </a:t>
            </a:r>
            <a:r>
              <a:rPr lang="cs-CZ" sz="1600" dirty="0" err="1"/>
              <a:t>cranial</a:t>
            </a:r>
            <a:r>
              <a:rPr lang="cs-CZ" sz="1600" dirty="0"/>
              <a:t> part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ducts</a:t>
            </a:r>
            <a:r>
              <a:rPr lang="cs-CZ" sz="1600" dirty="0"/>
              <a:t> </a:t>
            </a:r>
            <a:r>
              <a:rPr lang="cs-CZ" sz="1600" dirty="0" err="1"/>
              <a:t>induce</a:t>
            </a:r>
            <a:r>
              <a:rPr lang="cs-CZ" sz="1600" dirty="0"/>
              <a:t> </a:t>
            </a: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pronephric</a:t>
            </a:r>
            <a:r>
              <a:rPr lang="cs-CZ" sz="1600" b="1" dirty="0"/>
              <a:t> </a:t>
            </a:r>
            <a:r>
              <a:rPr lang="cs-CZ" sz="1600" b="1" dirty="0" err="1"/>
              <a:t>tubules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surrounding</a:t>
            </a:r>
            <a:r>
              <a:rPr lang="cs-CZ" sz="1600" dirty="0"/>
              <a:t> </a:t>
            </a:r>
            <a:r>
              <a:rPr lang="cs-CZ" sz="1600" b="1" dirty="0" err="1">
                <a:solidFill>
                  <a:srgbClr val="49D297"/>
                </a:solidFill>
              </a:rPr>
              <a:t>nephrogenic</a:t>
            </a:r>
            <a:r>
              <a:rPr lang="cs-CZ" sz="1600" b="1" dirty="0">
                <a:solidFill>
                  <a:srgbClr val="49D297"/>
                </a:solidFill>
              </a:rPr>
              <a:t> mesenchyme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6" y="4256831"/>
            <a:ext cx="4485373" cy="71794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Pronephric</a:t>
            </a:r>
            <a:r>
              <a:rPr lang="cs-CZ" sz="1600" dirty="0"/>
              <a:t> </a:t>
            </a:r>
            <a:r>
              <a:rPr lang="cs-CZ" sz="1600" dirty="0" err="1"/>
              <a:t>tubules</a:t>
            </a:r>
            <a:r>
              <a:rPr lang="cs-CZ" sz="1600" dirty="0"/>
              <a:t> </a:t>
            </a:r>
            <a:r>
              <a:rPr lang="cs-CZ" sz="1600" b="1" dirty="0" err="1"/>
              <a:t>functional</a:t>
            </a:r>
            <a:r>
              <a:rPr lang="cs-CZ" sz="1600" dirty="0"/>
              <a:t> </a:t>
            </a:r>
            <a:r>
              <a:rPr lang="cs-CZ" sz="1600" dirty="0" err="1"/>
              <a:t>only</a:t>
            </a:r>
            <a:r>
              <a:rPr lang="cs-CZ" sz="1600" dirty="0"/>
              <a:t> in </a:t>
            </a:r>
            <a:r>
              <a:rPr lang="cs-CZ" sz="1600" b="1" dirty="0" err="1"/>
              <a:t>fish</a:t>
            </a:r>
            <a:r>
              <a:rPr lang="cs-CZ" sz="1600" dirty="0"/>
              <a:t> and </a:t>
            </a:r>
            <a:r>
              <a:rPr lang="cs-CZ" sz="1600" b="1" dirty="0"/>
              <a:t>larva </a:t>
            </a:r>
            <a:r>
              <a:rPr lang="cs-CZ" sz="1600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amphibians</a:t>
            </a:r>
            <a:r>
              <a:rPr lang="cs-CZ" sz="1600" dirty="0"/>
              <a:t>, </a:t>
            </a:r>
            <a:r>
              <a:rPr lang="cs-CZ" sz="1600" b="1" dirty="0" smtClean="0"/>
              <a:t>non-</a:t>
            </a:r>
            <a:r>
              <a:rPr lang="cs-CZ" sz="1600" b="1" dirty="0" err="1" smtClean="0"/>
              <a:t>functional</a:t>
            </a:r>
            <a:r>
              <a:rPr lang="cs-CZ" sz="1600" dirty="0" smtClean="0"/>
              <a:t> </a:t>
            </a:r>
            <a:r>
              <a:rPr lang="cs-CZ" sz="1600" dirty="0"/>
              <a:t>in </a:t>
            </a:r>
            <a:r>
              <a:rPr lang="cs-CZ" sz="1600" dirty="0" err="1"/>
              <a:t>reptiles</a:t>
            </a:r>
            <a:r>
              <a:rPr lang="cs-CZ" sz="1600" dirty="0"/>
              <a:t>, </a:t>
            </a:r>
            <a:r>
              <a:rPr lang="cs-CZ" sz="1600" dirty="0" err="1"/>
              <a:t>birds</a:t>
            </a:r>
            <a:r>
              <a:rPr lang="cs-CZ" sz="1600" dirty="0"/>
              <a:t> and </a:t>
            </a:r>
            <a:r>
              <a:rPr lang="cs-CZ" sz="1600" dirty="0" err="1"/>
              <a:t>mammals</a:t>
            </a:r>
            <a:endParaRPr lang="cs-CZ" sz="1600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6" y="5049835"/>
            <a:ext cx="4485373" cy="31729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Cranial</a:t>
            </a:r>
            <a:r>
              <a:rPr lang="cs-CZ" sz="1600" b="1" dirty="0"/>
              <a:t> </a:t>
            </a:r>
            <a:r>
              <a:rPr lang="cs-CZ" sz="1600" dirty="0"/>
              <a:t>part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ducts</a:t>
            </a:r>
            <a:r>
              <a:rPr lang="cs-CZ" sz="1600" dirty="0"/>
              <a:t> and </a:t>
            </a:r>
            <a:r>
              <a:rPr lang="cs-CZ" sz="1600" dirty="0" err="1"/>
              <a:t>tubules</a:t>
            </a:r>
            <a:r>
              <a:rPr lang="cs-CZ" sz="1600" dirty="0"/>
              <a:t> </a:t>
            </a:r>
            <a:r>
              <a:rPr lang="cs-CZ" sz="1600" b="1" dirty="0" err="1">
                <a:solidFill>
                  <a:srgbClr val="7030A0"/>
                </a:solidFill>
              </a:rPr>
              <a:t>degenerate</a:t>
            </a:r>
            <a:endParaRPr lang="cs-CZ" sz="1600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5800872" y="2447994"/>
            <a:ext cx="658812" cy="3006707"/>
            <a:chOff x="5800872" y="2447994"/>
            <a:chExt cx="658812" cy="3006707"/>
          </a:xfrm>
        </p:grpSpPr>
        <p:sp>
          <p:nvSpPr>
            <p:cNvPr id="16" name="Obousměrná svislá šipka 15"/>
            <p:cNvSpPr/>
            <p:nvPr/>
          </p:nvSpPr>
          <p:spPr>
            <a:xfrm>
              <a:off x="6054090" y="2782976"/>
              <a:ext cx="144780" cy="2315835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5800872" y="2447994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cranial</a:t>
              </a:r>
              <a:endParaRPr lang="en-US" sz="1000" dirty="0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5800872" y="5208480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caudal</a:t>
              </a:r>
              <a:endParaRPr lang="en-US" sz="1000" dirty="0"/>
            </a:p>
          </p:txBody>
        </p:sp>
      </p:grpSp>
      <p:grpSp>
        <p:nvGrpSpPr>
          <p:cNvPr id="37" name="Skupina 36"/>
          <p:cNvGrpSpPr/>
          <p:nvPr/>
        </p:nvGrpSpPr>
        <p:grpSpPr>
          <a:xfrm>
            <a:off x="6670309" y="2371550"/>
            <a:ext cx="1952653" cy="2295283"/>
            <a:chOff x="6670309" y="2442247"/>
            <a:chExt cx="1781913" cy="2224586"/>
          </a:xfrm>
        </p:grpSpPr>
        <p:grpSp>
          <p:nvGrpSpPr>
            <p:cNvPr id="12" name="Skupina 11"/>
            <p:cNvGrpSpPr/>
            <p:nvPr/>
          </p:nvGrpSpPr>
          <p:grpSpPr>
            <a:xfrm>
              <a:off x="6670309" y="2442247"/>
              <a:ext cx="1781913" cy="2224586"/>
              <a:chOff x="6286500" y="1997597"/>
              <a:chExt cx="1781913" cy="2224586"/>
            </a:xfrm>
          </p:grpSpPr>
          <p:pic>
            <p:nvPicPr>
              <p:cNvPr id="13" name="Obrázek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974" b="42762"/>
              <a:stretch/>
            </p:blipFill>
            <p:spPr>
              <a:xfrm>
                <a:off x="6286500" y="1997597"/>
                <a:ext cx="895350" cy="2224586"/>
              </a:xfrm>
              <a:prstGeom prst="rect">
                <a:avLst/>
              </a:prstGeom>
            </p:spPr>
          </p:pic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6370509E-3A54-47FF-95F1-351CB760D68F}"/>
                  </a:ext>
                </a:extLst>
              </p:cNvPr>
              <p:cNvSpPr txBox="1"/>
              <p:nvPr/>
            </p:nvSpPr>
            <p:spPr>
              <a:xfrm>
                <a:off x="7220130" y="2122502"/>
                <a:ext cx="84828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 err="1"/>
                  <a:t>pronephros</a:t>
                </a:r>
                <a:endParaRPr lang="en-US" sz="1000" dirty="0"/>
              </a:p>
            </p:txBody>
          </p:sp>
        </p:grp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7565658" y="3488882"/>
              <a:ext cx="835392" cy="400110"/>
            </a:xfrm>
            <a:prstGeom prst="rect">
              <a:avLst/>
            </a:prstGeom>
            <a:solidFill>
              <a:srgbClr val="6FDBC4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Pronephric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endParaRPr lang="en-US" sz="1000" dirty="0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7515660" y="4201208"/>
              <a:ext cx="895345" cy="400110"/>
            </a:xfrm>
            <a:prstGeom prst="rect">
              <a:avLst/>
            </a:prstGeom>
            <a:solidFill>
              <a:srgbClr val="49D297"/>
            </a:solidFill>
            <a:ln w="28575">
              <a:solidFill>
                <a:srgbClr val="FF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Nephrogenic</a:t>
              </a:r>
              <a:r>
                <a:rPr lang="cs-CZ" sz="1000" dirty="0"/>
                <a:t> mesenchyme</a:t>
              </a:r>
              <a:endParaRPr lang="en-US" sz="1000" dirty="0"/>
            </a:p>
          </p:txBody>
        </p:sp>
        <p:sp>
          <p:nvSpPr>
            <p:cNvPr id="23" name="Volný tvar 22"/>
            <p:cNvSpPr/>
            <p:nvPr/>
          </p:nvSpPr>
          <p:spPr>
            <a:xfrm>
              <a:off x="7019925" y="3200400"/>
              <a:ext cx="352425" cy="1343025"/>
            </a:xfrm>
            <a:custGeom>
              <a:avLst/>
              <a:gdLst>
                <a:gd name="connsiteX0" fmla="*/ 0 w 352425"/>
                <a:gd name="connsiteY0" fmla="*/ 114300 h 1343025"/>
                <a:gd name="connsiteX1" fmla="*/ 9525 w 352425"/>
                <a:gd name="connsiteY1" fmla="*/ 219075 h 1343025"/>
                <a:gd name="connsiteX2" fmla="*/ 9525 w 352425"/>
                <a:gd name="connsiteY2" fmla="*/ 333375 h 1343025"/>
                <a:gd name="connsiteX3" fmla="*/ 19050 w 352425"/>
                <a:gd name="connsiteY3" fmla="*/ 419100 h 1343025"/>
                <a:gd name="connsiteX4" fmla="*/ 19050 w 352425"/>
                <a:gd name="connsiteY4" fmla="*/ 561975 h 1343025"/>
                <a:gd name="connsiteX5" fmla="*/ 19050 w 352425"/>
                <a:gd name="connsiteY5" fmla="*/ 676275 h 1343025"/>
                <a:gd name="connsiteX6" fmla="*/ 19050 w 352425"/>
                <a:gd name="connsiteY6" fmla="*/ 781050 h 1343025"/>
                <a:gd name="connsiteX7" fmla="*/ 19050 w 352425"/>
                <a:gd name="connsiteY7" fmla="*/ 962025 h 1343025"/>
                <a:gd name="connsiteX8" fmla="*/ 38100 w 352425"/>
                <a:gd name="connsiteY8" fmla="*/ 1066800 h 1343025"/>
                <a:gd name="connsiteX9" fmla="*/ 76200 w 352425"/>
                <a:gd name="connsiteY9" fmla="*/ 1162050 h 1343025"/>
                <a:gd name="connsiteX10" fmla="*/ 104775 w 352425"/>
                <a:gd name="connsiteY10" fmla="*/ 1247775 h 1343025"/>
                <a:gd name="connsiteX11" fmla="*/ 161925 w 352425"/>
                <a:gd name="connsiteY11" fmla="*/ 1323975 h 1343025"/>
                <a:gd name="connsiteX12" fmla="*/ 161925 w 352425"/>
                <a:gd name="connsiteY12" fmla="*/ 1323975 h 1343025"/>
                <a:gd name="connsiteX13" fmla="*/ 257175 w 352425"/>
                <a:gd name="connsiteY13" fmla="*/ 1343025 h 1343025"/>
                <a:gd name="connsiteX14" fmla="*/ 295275 w 352425"/>
                <a:gd name="connsiteY14" fmla="*/ 1323975 h 1343025"/>
                <a:gd name="connsiteX15" fmla="*/ 295275 w 352425"/>
                <a:gd name="connsiteY15" fmla="*/ 1323975 h 1343025"/>
                <a:gd name="connsiteX16" fmla="*/ 342900 w 352425"/>
                <a:gd name="connsiteY16" fmla="*/ 1238250 h 1343025"/>
                <a:gd name="connsiteX17" fmla="*/ 333375 w 352425"/>
                <a:gd name="connsiteY17" fmla="*/ 1152525 h 1343025"/>
                <a:gd name="connsiteX18" fmla="*/ 295275 w 352425"/>
                <a:gd name="connsiteY18" fmla="*/ 1028700 h 1343025"/>
                <a:gd name="connsiteX19" fmla="*/ 295275 w 352425"/>
                <a:gd name="connsiteY19" fmla="*/ 914400 h 1343025"/>
                <a:gd name="connsiteX20" fmla="*/ 295275 w 352425"/>
                <a:gd name="connsiteY20" fmla="*/ 800100 h 1343025"/>
                <a:gd name="connsiteX21" fmla="*/ 314325 w 352425"/>
                <a:gd name="connsiteY21" fmla="*/ 733425 h 1343025"/>
                <a:gd name="connsiteX22" fmla="*/ 352425 w 352425"/>
                <a:gd name="connsiteY22" fmla="*/ 657225 h 1343025"/>
                <a:gd name="connsiteX23" fmla="*/ 352425 w 352425"/>
                <a:gd name="connsiteY23" fmla="*/ 590550 h 1343025"/>
                <a:gd name="connsiteX24" fmla="*/ 314325 w 352425"/>
                <a:gd name="connsiteY24" fmla="*/ 533400 h 1343025"/>
                <a:gd name="connsiteX25" fmla="*/ 285750 w 352425"/>
                <a:gd name="connsiteY25" fmla="*/ 466725 h 1343025"/>
                <a:gd name="connsiteX26" fmla="*/ 285750 w 352425"/>
                <a:gd name="connsiteY26" fmla="*/ 466725 h 1343025"/>
                <a:gd name="connsiteX27" fmla="*/ 304800 w 352425"/>
                <a:gd name="connsiteY27" fmla="*/ 333375 h 1343025"/>
                <a:gd name="connsiteX28" fmla="*/ 314325 w 352425"/>
                <a:gd name="connsiteY28" fmla="*/ 238125 h 1343025"/>
                <a:gd name="connsiteX29" fmla="*/ 323850 w 352425"/>
                <a:gd name="connsiteY29" fmla="*/ 142875 h 1343025"/>
                <a:gd name="connsiteX30" fmla="*/ 295275 w 352425"/>
                <a:gd name="connsiteY30" fmla="*/ 57150 h 1343025"/>
                <a:gd name="connsiteX31" fmla="*/ 228600 w 352425"/>
                <a:gd name="connsiteY31" fmla="*/ 9525 h 1343025"/>
                <a:gd name="connsiteX32" fmla="*/ 123825 w 352425"/>
                <a:gd name="connsiteY32" fmla="*/ 0 h 1343025"/>
                <a:gd name="connsiteX33" fmla="*/ 123825 w 352425"/>
                <a:gd name="connsiteY33" fmla="*/ 0 h 1343025"/>
                <a:gd name="connsiteX34" fmla="*/ 0 w 352425"/>
                <a:gd name="connsiteY34" fmla="*/ 47625 h 1343025"/>
                <a:gd name="connsiteX35" fmla="*/ 0 w 352425"/>
                <a:gd name="connsiteY35" fmla="*/ 114300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2425" h="1343025">
                  <a:moveTo>
                    <a:pt x="0" y="114300"/>
                  </a:moveTo>
                  <a:lnTo>
                    <a:pt x="9525" y="219075"/>
                  </a:lnTo>
                  <a:lnTo>
                    <a:pt x="9525" y="333375"/>
                  </a:lnTo>
                  <a:lnTo>
                    <a:pt x="19050" y="419100"/>
                  </a:lnTo>
                  <a:lnTo>
                    <a:pt x="19050" y="561975"/>
                  </a:lnTo>
                  <a:lnTo>
                    <a:pt x="19050" y="676275"/>
                  </a:lnTo>
                  <a:lnTo>
                    <a:pt x="19050" y="781050"/>
                  </a:lnTo>
                  <a:lnTo>
                    <a:pt x="19050" y="962025"/>
                  </a:lnTo>
                  <a:lnTo>
                    <a:pt x="38100" y="1066800"/>
                  </a:lnTo>
                  <a:lnTo>
                    <a:pt x="76200" y="1162050"/>
                  </a:lnTo>
                  <a:lnTo>
                    <a:pt x="104775" y="1247775"/>
                  </a:lnTo>
                  <a:lnTo>
                    <a:pt x="161925" y="1323975"/>
                  </a:lnTo>
                  <a:lnTo>
                    <a:pt x="161925" y="1323975"/>
                  </a:lnTo>
                  <a:lnTo>
                    <a:pt x="257175" y="1343025"/>
                  </a:lnTo>
                  <a:lnTo>
                    <a:pt x="295275" y="1323975"/>
                  </a:lnTo>
                  <a:lnTo>
                    <a:pt x="295275" y="1323975"/>
                  </a:lnTo>
                  <a:lnTo>
                    <a:pt x="342900" y="1238250"/>
                  </a:lnTo>
                  <a:lnTo>
                    <a:pt x="333375" y="1152525"/>
                  </a:lnTo>
                  <a:lnTo>
                    <a:pt x="295275" y="1028700"/>
                  </a:lnTo>
                  <a:lnTo>
                    <a:pt x="295275" y="914400"/>
                  </a:lnTo>
                  <a:lnTo>
                    <a:pt x="295275" y="800100"/>
                  </a:lnTo>
                  <a:lnTo>
                    <a:pt x="314325" y="733425"/>
                  </a:lnTo>
                  <a:lnTo>
                    <a:pt x="352425" y="657225"/>
                  </a:lnTo>
                  <a:lnTo>
                    <a:pt x="352425" y="590550"/>
                  </a:lnTo>
                  <a:lnTo>
                    <a:pt x="314325" y="533400"/>
                  </a:lnTo>
                  <a:lnTo>
                    <a:pt x="285750" y="466725"/>
                  </a:lnTo>
                  <a:lnTo>
                    <a:pt x="285750" y="466725"/>
                  </a:lnTo>
                  <a:lnTo>
                    <a:pt x="304800" y="333375"/>
                  </a:lnTo>
                  <a:lnTo>
                    <a:pt x="314325" y="238125"/>
                  </a:lnTo>
                  <a:lnTo>
                    <a:pt x="323850" y="142875"/>
                  </a:lnTo>
                  <a:lnTo>
                    <a:pt x="295275" y="57150"/>
                  </a:lnTo>
                  <a:lnTo>
                    <a:pt x="228600" y="9525"/>
                  </a:lnTo>
                  <a:lnTo>
                    <a:pt x="123825" y="0"/>
                  </a:lnTo>
                  <a:lnTo>
                    <a:pt x="123825" y="0"/>
                  </a:lnTo>
                  <a:lnTo>
                    <a:pt x="0" y="47625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515661" y="6025710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Edited</a:t>
            </a:r>
            <a:r>
              <a:rPr lang="cs-CZ" sz="1050" dirty="0"/>
              <a:t>: </a:t>
            </a:r>
            <a:r>
              <a:rPr lang="cs-CZ" sz="1050" dirty="0" err="1"/>
              <a:t>McGeady</a:t>
            </a:r>
            <a:r>
              <a:rPr lang="cs-CZ" sz="1050" dirty="0"/>
              <a:t> et al. </a:t>
            </a:r>
            <a:r>
              <a:rPr lang="cs-CZ" sz="1050" dirty="0" err="1"/>
              <a:t>Veterinary</a:t>
            </a:r>
            <a:r>
              <a:rPr lang="cs-CZ" sz="1050" dirty="0"/>
              <a:t> Embryology. 2009</a:t>
            </a:r>
          </a:p>
        </p:txBody>
      </p:sp>
      <p:grpSp>
        <p:nvGrpSpPr>
          <p:cNvPr id="43" name="Skupina 42"/>
          <p:cNvGrpSpPr/>
          <p:nvPr/>
        </p:nvGrpSpPr>
        <p:grpSpPr>
          <a:xfrm>
            <a:off x="8503447" y="1886315"/>
            <a:ext cx="3544428" cy="3861821"/>
            <a:chOff x="8503447" y="1886315"/>
            <a:chExt cx="3544428" cy="3861821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50" r="38284" b="1630"/>
            <a:stretch/>
          </p:blipFill>
          <p:spPr>
            <a:xfrm>
              <a:off x="8503447" y="2927104"/>
              <a:ext cx="2953198" cy="2502146"/>
            </a:xfrm>
            <a:prstGeom prst="rect">
              <a:avLst/>
            </a:prstGeom>
          </p:spPr>
        </p:pic>
        <p:pic>
          <p:nvPicPr>
            <p:cNvPr id="19" name="Obrázek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05" b="68315"/>
            <a:stretch/>
          </p:blipFill>
          <p:spPr>
            <a:xfrm>
              <a:off x="9198043" y="1886315"/>
              <a:ext cx="1564005" cy="707164"/>
            </a:xfrm>
            <a:prstGeom prst="rect">
              <a:avLst/>
            </a:prstGeom>
          </p:spPr>
        </p:pic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9650639" y="2611786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dorsal</a:t>
              </a:r>
              <a:endParaRPr lang="en-US" sz="1000" dirty="0"/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9650639" y="5501915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ventral</a:t>
              </a:r>
              <a:endParaRPr lang="en-US" sz="1000" dirty="0"/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10666725" y="3023203"/>
              <a:ext cx="70384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somites</a:t>
              </a:r>
              <a:endParaRPr lang="en-US" sz="1000" dirty="0"/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10947488" y="3285209"/>
              <a:ext cx="84617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cs-CZ" sz="1000" dirty="0"/>
            </a:p>
            <a:p>
              <a:pPr algn="ctr"/>
              <a:r>
                <a:rPr lang="cs-CZ" sz="1000" dirty="0" err="1"/>
                <a:t>Pronephric</a:t>
              </a:r>
              <a:r>
                <a:rPr lang="cs-CZ" sz="1000" dirty="0"/>
                <a:t> tubule</a:t>
              </a:r>
              <a:endParaRPr lang="en-US" sz="1000" dirty="0"/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11212483" y="3932035"/>
              <a:ext cx="835392" cy="400110"/>
            </a:xfrm>
            <a:prstGeom prst="rect">
              <a:avLst/>
            </a:prstGeom>
            <a:solidFill>
              <a:srgbClr val="6FDBC4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Pronephric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endParaRPr lang="en-US" sz="1000" dirty="0"/>
            </a:p>
          </p:txBody>
        </p:sp>
      </p:grpSp>
      <p:grpSp>
        <p:nvGrpSpPr>
          <p:cNvPr id="47" name="Skupina 46"/>
          <p:cNvGrpSpPr/>
          <p:nvPr/>
        </p:nvGrpSpPr>
        <p:grpSpPr>
          <a:xfrm>
            <a:off x="6601717" y="3635031"/>
            <a:ext cx="658812" cy="1711240"/>
            <a:chOff x="6601717" y="3635031"/>
            <a:chExt cx="658812" cy="1711240"/>
          </a:xfrm>
        </p:grpSpPr>
        <p:sp>
          <p:nvSpPr>
            <p:cNvPr id="28" name="Zaoblený obdélník 27"/>
            <p:cNvSpPr/>
            <p:nvPr/>
          </p:nvSpPr>
          <p:spPr>
            <a:xfrm>
              <a:off x="6801936" y="3635031"/>
              <a:ext cx="269133" cy="869263"/>
            </a:xfrm>
            <a:prstGeom prst="roundRect">
              <a:avLst/>
            </a:prstGeom>
            <a:solidFill>
              <a:srgbClr val="0070C0">
                <a:alpha val="68000"/>
              </a:srgbClr>
            </a:solidFill>
            <a:ln w="28575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6601717" y="4946161"/>
              <a:ext cx="658812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Wolffian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endParaRPr lang="en-US" sz="1000" dirty="0"/>
            </a:p>
          </p:txBody>
        </p:sp>
        <p:cxnSp>
          <p:nvCxnSpPr>
            <p:cNvPr id="31" name="Přímá spojnice se šipkou 30"/>
            <p:cNvCxnSpPr>
              <a:stCxn id="28" idx="2"/>
              <a:endCxn id="29" idx="0"/>
            </p:cNvCxnSpPr>
            <p:nvPr/>
          </p:nvCxnSpPr>
          <p:spPr>
            <a:xfrm flipH="1">
              <a:off x="6931123" y="4504294"/>
              <a:ext cx="5380" cy="44186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Skupina 45"/>
          <p:cNvGrpSpPr/>
          <p:nvPr/>
        </p:nvGrpSpPr>
        <p:grpSpPr>
          <a:xfrm>
            <a:off x="6670309" y="1939226"/>
            <a:ext cx="987791" cy="1372284"/>
            <a:chOff x="6670309" y="1939226"/>
            <a:chExt cx="987791" cy="1372284"/>
          </a:xfrm>
        </p:grpSpPr>
        <p:sp>
          <p:nvSpPr>
            <p:cNvPr id="27" name="Zaoblený obdélník 26"/>
            <p:cNvSpPr/>
            <p:nvPr/>
          </p:nvSpPr>
          <p:spPr>
            <a:xfrm>
              <a:off x="6670309" y="2442247"/>
              <a:ext cx="987791" cy="869263"/>
            </a:xfrm>
            <a:prstGeom prst="roundRect">
              <a:avLst/>
            </a:prstGeom>
            <a:solidFill>
              <a:schemeClr val="accent1">
                <a:alpha val="68000"/>
              </a:schemeClr>
            </a:solidFill>
            <a:ln w="28575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6370509E-3A54-47FF-95F1-351CB760D68F}"/>
                </a:ext>
              </a:extLst>
            </p:cNvPr>
            <p:cNvSpPr txBox="1"/>
            <p:nvPr/>
          </p:nvSpPr>
          <p:spPr>
            <a:xfrm>
              <a:off x="6689113" y="1939226"/>
              <a:ext cx="968987" cy="2462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7030A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degeneration</a:t>
              </a:r>
              <a:endParaRPr lang="en-US" sz="1000" dirty="0"/>
            </a:p>
          </p:txBody>
        </p:sp>
        <p:cxnSp>
          <p:nvCxnSpPr>
            <p:cNvPr id="39" name="Přímá spojnice se šipkou 38"/>
            <p:cNvCxnSpPr>
              <a:endCxn id="38" idx="2"/>
            </p:cNvCxnSpPr>
            <p:nvPr/>
          </p:nvCxnSpPr>
          <p:spPr>
            <a:xfrm flipV="1">
              <a:off x="7079691" y="2185447"/>
              <a:ext cx="93916" cy="239745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6" y="5521614"/>
            <a:ext cx="4485373" cy="6250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>
                <a:solidFill>
                  <a:srgbClr val="0070C0"/>
                </a:solidFill>
              </a:rPr>
              <a:t>caudal</a:t>
            </a:r>
            <a:r>
              <a:rPr lang="cs-CZ" sz="1600" dirty="0"/>
              <a:t> part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>
                <a:solidFill>
                  <a:srgbClr val="6FDBC4"/>
                </a:solidFill>
              </a:rPr>
              <a:t>pronephric</a:t>
            </a:r>
            <a:r>
              <a:rPr lang="cs-CZ" sz="1600" b="1" dirty="0">
                <a:solidFill>
                  <a:srgbClr val="6FDBC4"/>
                </a:solidFill>
              </a:rPr>
              <a:t> </a:t>
            </a:r>
            <a:r>
              <a:rPr lang="cs-CZ" sz="1600" b="1" dirty="0" err="1">
                <a:solidFill>
                  <a:srgbClr val="6FDBC4"/>
                </a:solidFill>
              </a:rPr>
              <a:t>ducts</a:t>
            </a:r>
            <a:r>
              <a:rPr lang="cs-CZ" sz="1600" dirty="0"/>
              <a:t> </a:t>
            </a:r>
            <a:r>
              <a:rPr lang="cs-CZ" sz="1600" dirty="0" err="1"/>
              <a:t>preserve</a:t>
            </a:r>
            <a:r>
              <a:rPr lang="cs-CZ" sz="1600" dirty="0"/>
              <a:t> </a:t>
            </a:r>
            <a:r>
              <a:rPr lang="cs-CZ" sz="1600" dirty="0" err="1"/>
              <a:t>excretory</a:t>
            </a:r>
            <a:r>
              <a:rPr lang="cs-CZ" sz="1600" dirty="0"/>
              <a:t> </a:t>
            </a:r>
            <a:r>
              <a:rPr lang="cs-CZ" sz="1600" dirty="0" err="1"/>
              <a:t>function</a:t>
            </a:r>
            <a:r>
              <a:rPr lang="cs-CZ" sz="1600" dirty="0"/>
              <a:t> </a:t>
            </a:r>
            <a:r>
              <a:rPr lang="cs-CZ" sz="1600" dirty="0" err="1"/>
              <a:t>during</a:t>
            </a:r>
            <a:r>
              <a:rPr lang="cs-CZ" sz="1600" dirty="0"/>
              <a:t> </a:t>
            </a:r>
            <a:r>
              <a:rPr lang="cs-CZ" sz="1600" dirty="0" err="1" smtClean="0"/>
              <a:t>development</a:t>
            </a:r>
            <a:r>
              <a:rPr lang="cs-CZ" sz="1600" dirty="0" smtClean="0"/>
              <a:t> - </a:t>
            </a: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>
                <a:solidFill>
                  <a:srgbClr val="0070C0"/>
                </a:solidFill>
              </a:rPr>
              <a:t>Wolffian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 err="1"/>
              <a:t>duct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caudal</a:t>
            </a:r>
            <a:r>
              <a:rPr lang="cs-CZ" sz="1600" dirty="0"/>
              <a:t> part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pronephric</a:t>
            </a:r>
            <a:r>
              <a:rPr lang="cs-CZ" sz="1600" dirty="0"/>
              <a:t> </a:t>
            </a:r>
            <a:r>
              <a:rPr lang="cs-CZ" sz="1600" dirty="0" err="1"/>
              <a:t>duct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46303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26" grpId="0"/>
      <p:bldP spid="4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1122152" cy="1609344"/>
          </a:xfrm>
        </p:spPr>
        <p:txBody>
          <a:bodyPr/>
          <a:lstStyle/>
          <a:p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tubes</a:t>
            </a:r>
            <a:r>
              <a:rPr lang="cs-CZ" dirty="0"/>
              <a:t> </a:t>
            </a:r>
            <a:r>
              <a:rPr lang="cs-CZ" dirty="0" err="1"/>
              <a:t>development</a:t>
            </a:r>
            <a:r>
              <a:rPr lang="cs-CZ" dirty="0"/>
              <a:t> - </a:t>
            </a:r>
            <a:r>
              <a:rPr lang="cs-CZ" dirty="0" err="1"/>
              <a:t>transversal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5151120" cy="697441"/>
          </a:xfrm>
        </p:spPr>
        <p:txBody>
          <a:bodyPr>
            <a:normAutofit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paired</a:t>
            </a:r>
            <a:r>
              <a:rPr lang="cs-CZ" sz="1800" dirty="0"/>
              <a:t> </a:t>
            </a:r>
            <a:r>
              <a:rPr lang="cs-CZ" sz="1800" dirty="0" err="1"/>
              <a:t>heart</a:t>
            </a:r>
            <a:r>
              <a:rPr lang="cs-CZ" sz="1800" dirty="0"/>
              <a:t> tube </a:t>
            </a:r>
            <a:r>
              <a:rPr lang="cs-CZ" sz="1800" dirty="0" err="1"/>
              <a:t>basis</a:t>
            </a:r>
            <a:r>
              <a:rPr lang="cs-CZ" sz="1800" dirty="0"/>
              <a:t> – </a:t>
            </a:r>
            <a:r>
              <a:rPr lang="cs-CZ" sz="1800" dirty="0" err="1"/>
              <a:t>formation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b="1" dirty="0" err="1"/>
              <a:t>primary</a:t>
            </a:r>
            <a:r>
              <a:rPr lang="cs-CZ" sz="1800" b="1" dirty="0"/>
              <a:t> </a:t>
            </a:r>
            <a:r>
              <a:rPr lang="cs-CZ" sz="1800" b="1" dirty="0" err="1"/>
              <a:t>heart</a:t>
            </a:r>
            <a:r>
              <a:rPr lang="cs-CZ" sz="1800" b="1" dirty="0"/>
              <a:t> </a:t>
            </a:r>
            <a:r>
              <a:rPr lang="cs-CZ" sz="1800" b="1" dirty="0" err="1"/>
              <a:t>field</a:t>
            </a:r>
            <a:r>
              <a:rPr lang="cs-CZ" sz="1800" b="1" dirty="0"/>
              <a:t> mesoderm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70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0" b="53902"/>
          <a:stretch/>
        </p:blipFill>
        <p:spPr>
          <a:xfrm>
            <a:off x="9228767" y="2188893"/>
            <a:ext cx="2402205" cy="1161727"/>
          </a:xfrm>
          <a:prstGeom prst="rect">
            <a:avLst/>
          </a:prstGeom>
        </p:spPr>
      </p:pic>
      <p:cxnSp>
        <p:nvCxnSpPr>
          <p:cNvPr id="12" name="Přímá spojnice se šipkou 11"/>
          <p:cNvCxnSpPr/>
          <p:nvPr/>
        </p:nvCxnSpPr>
        <p:spPr>
          <a:xfrm>
            <a:off x="8949211" y="2711680"/>
            <a:ext cx="40740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10388099" y="3499362"/>
            <a:ext cx="0" cy="3842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113743E1-F77D-4360-AB20-C9C3671C4C1C}"/>
              </a:ext>
            </a:extLst>
          </p:cNvPr>
          <p:cNvSpPr txBox="1">
            <a:spLocks/>
          </p:cNvSpPr>
          <p:nvPr/>
        </p:nvSpPr>
        <p:spPr>
          <a:xfrm>
            <a:off x="1097280" y="2713776"/>
            <a:ext cx="4998720" cy="6368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Lateral</a:t>
            </a:r>
            <a:r>
              <a:rPr lang="cs-CZ" sz="1800" b="1" dirty="0"/>
              <a:t> </a:t>
            </a:r>
            <a:r>
              <a:rPr lang="cs-CZ" sz="1800" dirty="0"/>
              <a:t>embryo</a:t>
            </a:r>
            <a:r>
              <a:rPr lang="cs-CZ" sz="1800" b="1" dirty="0"/>
              <a:t> </a:t>
            </a:r>
            <a:r>
              <a:rPr lang="cs-CZ" sz="1800" b="1" dirty="0" err="1"/>
              <a:t>bending</a:t>
            </a:r>
            <a:r>
              <a:rPr lang="cs-CZ" sz="1800" dirty="0"/>
              <a:t> – </a:t>
            </a:r>
            <a:r>
              <a:rPr lang="cs-CZ" sz="1800" dirty="0" err="1"/>
              <a:t>paired</a:t>
            </a:r>
            <a:r>
              <a:rPr lang="cs-CZ" sz="1800" dirty="0"/>
              <a:t> </a:t>
            </a:r>
            <a:r>
              <a:rPr lang="cs-CZ" sz="1800" dirty="0" err="1"/>
              <a:t>endocardial</a:t>
            </a:r>
            <a:r>
              <a:rPr lang="cs-CZ" sz="1800" dirty="0"/>
              <a:t> primordia </a:t>
            </a:r>
            <a:r>
              <a:rPr lang="cs-CZ" sz="1800" dirty="0" err="1"/>
              <a:t>approach</a:t>
            </a:r>
            <a:r>
              <a:rPr lang="cs-CZ" sz="1800" dirty="0"/>
              <a:t> </a:t>
            </a:r>
            <a:r>
              <a:rPr lang="cs-CZ" sz="1800" dirty="0" err="1" smtClean="0"/>
              <a:t>each</a:t>
            </a:r>
            <a:r>
              <a:rPr lang="cs-CZ" sz="1800" dirty="0" smtClean="0"/>
              <a:t> </a:t>
            </a:r>
            <a:r>
              <a:rPr lang="cs-CZ" sz="1800" dirty="0" err="1"/>
              <a:t>other</a:t>
            </a:r>
            <a:endParaRPr lang="en-US" sz="1800" b="1" dirty="0"/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113743E1-F77D-4360-AB20-C9C3671C4C1C}"/>
              </a:ext>
            </a:extLst>
          </p:cNvPr>
          <p:cNvSpPr txBox="1">
            <a:spLocks/>
          </p:cNvSpPr>
          <p:nvPr/>
        </p:nvSpPr>
        <p:spPr>
          <a:xfrm>
            <a:off x="1097280" y="3499362"/>
            <a:ext cx="4998720" cy="112481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/>
              <a:t>primordia</a:t>
            </a:r>
            <a:r>
              <a:rPr lang="cs-CZ" sz="1800" b="1" dirty="0"/>
              <a:t> </a:t>
            </a:r>
            <a:r>
              <a:rPr lang="cs-CZ" sz="1800" b="1" dirty="0" err="1"/>
              <a:t>fuse</a:t>
            </a:r>
            <a:r>
              <a:rPr lang="cs-CZ" sz="1800" b="1" dirty="0"/>
              <a:t> </a:t>
            </a:r>
            <a:r>
              <a:rPr lang="cs-CZ" sz="1800" dirty="0"/>
              <a:t>in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embryonic</a:t>
            </a:r>
            <a:r>
              <a:rPr lang="cs-CZ" sz="1800" dirty="0"/>
              <a:t> </a:t>
            </a:r>
            <a:r>
              <a:rPr lang="cs-CZ" sz="1800" dirty="0" err="1"/>
              <a:t>midline</a:t>
            </a:r>
            <a:endParaRPr lang="cs-CZ" sz="18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formation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left</a:t>
            </a:r>
            <a:r>
              <a:rPr lang="cs-CZ" sz="1800" dirty="0"/>
              <a:t> </a:t>
            </a:r>
            <a:r>
              <a:rPr lang="cs-CZ" sz="1800" dirty="0" err="1"/>
              <a:t>ventricle</a:t>
            </a:r>
            <a:r>
              <a:rPr lang="cs-CZ" sz="1800" dirty="0"/>
              <a:t>, </a:t>
            </a:r>
            <a:r>
              <a:rPr lang="cs-CZ" sz="1800" b="1" dirty="0" err="1"/>
              <a:t>parts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atria </a:t>
            </a:r>
            <a:r>
              <a:rPr lang="cs-CZ" sz="1800" dirty="0"/>
              <a:t>and </a:t>
            </a:r>
            <a:r>
              <a:rPr lang="cs-CZ" sz="1800" b="1" dirty="0" err="1"/>
              <a:t>parts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cs-CZ" sz="1800" b="1" dirty="0" err="1"/>
              <a:t>right</a:t>
            </a:r>
            <a:r>
              <a:rPr lang="cs-CZ" sz="1800" b="1" dirty="0"/>
              <a:t> </a:t>
            </a:r>
            <a:r>
              <a:rPr lang="cs-CZ" sz="1800" b="1" dirty="0" err="1"/>
              <a:t>ventricle</a:t>
            </a:r>
            <a:endParaRPr lang="en-US" sz="1800" b="1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8BE14F7-1077-4521-9427-6A7DE5EC5BA1}"/>
              </a:ext>
            </a:extLst>
          </p:cNvPr>
          <p:cNvSpPr txBox="1"/>
          <p:nvPr/>
        </p:nvSpPr>
        <p:spPr>
          <a:xfrm>
            <a:off x="7681301" y="5969152"/>
            <a:ext cx="2943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err="1"/>
              <a:t>Scott</a:t>
            </a:r>
            <a:r>
              <a:rPr lang="cs-CZ" sz="1050" dirty="0"/>
              <a:t> Gilbert. </a:t>
            </a:r>
            <a:r>
              <a:rPr lang="cs-CZ" sz="1050" dirty="0" err="1"/>
              <a:t>Developmental</a:t>
            </a:r>
            <a:r>
              <a:rPr lang="cs-CZ" sz="1050" dirty="0"/>
              <a:t> Biology 10th </a:t>
            </a:r>
            <a:r>
              <a:rPr lang="cs-CZ" sz="1050" dirty="0" err="1"/>
              <a:t>edition</a:t>
            </a:r>
            <a:endParaRPr lang="cs-CZ" sz="1050" dirty="0"/>
          </a:p>
        </p:txBody>
      </p:sp>
      <p:grpSp>
        <p:nvGrpSpPr>
          <p:cNvPr id="19" name="Skupina 18"/>
          <p:cNvGrpSpPr/>
          <p:nvPr/>
        </p:nvGrpSpPr>
        <p:grpSpPr>
          <a:xfrm>
            <a:off x="6726315" y="1948719"/>
            <a:ext cx="2222896" cy="1401901"/>
            <a:chOff x="6726315" y="1948719"/>
            <a:chExt cx="2222896" cy="1401901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b="75035"/>
            <a:stretch/>
          </p:blipFill>
          <p:spPr>
            <a:xfrm>
              <a:off x="6772275" y="1948719"/>
              <a:ext cx="2176936" cy="1401901"/>
            </a:xfrm>
            <a:prstGeom prst="rect">
              <a:avLst/>
            </a:prstGeom>
          </p:spPr>
        </p:pic>
        <p:sp>
          <p:nvSpPr>
            <p:cNvPr id="18" name="Obdélník 17"/>
            <p:cNvSpPr/>
            <p:nvPr/>
          </p:nvSpPr>
          <p:spPr>
            <a:xfrm>
              <a:off x="6726315" y="1974077"/>
              <a:ext cx="427266" cy="292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1" name="Zástupný obsah 2">
            <a:extLst>
              <a:ext uri="{FF2B5EF4-FFF2-40B4-BE49-F238E27FC236}">
                <a16:creationId xmlns:a16="http://schemas.microsoft.com/office/drawing/2014/main" id="{113743E1-F77D-4360-AB20-C9C3671C4C1C}"/>
              </a:ext>
            </a:extLst>
          </p:cNvPr>
          <p:cNvSpPr txBox="1">
            <a:spLocks/>
          </p:cNvSpPr>
          <p:nvPr/>
        </p:nvSpPr>
        <p:spPr>
          <a:xfrm>
            <a:off x="1097280" y="4785199"/>
            <a:ext cx="4017645" cy="701201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myocardium</a:t>
            </a:r>
            <a:r>
              <a:rPr lang="cs-CZ" sz="1800" dirty="0"/>
              <a:t> </a:t>
            </a:r>
            <a:r>
              <a:rPr lang="cs-CZ" sz="1800" dirty="0" err="1"/>
              <a:t>forms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b="1" dirty="0" err="1"/>
              <a:t>secondary</a:t>
            </a:r>
            <a:r>
              <a:rPr lang="cs-CZ" sz="1800" b="1" dirty="0"/>
              <a:t> </a:t>
            </a:r>
            <a:r>
              <a:rPr lang="cs-CZ" sz="1800" b="1" dirty="0" err="1"/>
              <a:t>heart</a:t>
            </a:r>
            <a:r>
              <a:rPr lang="cs-CZ" sz="1800" b="1" dirty="0"/>
              <a:t> </a:t>
            </a:r>
            <a:r>
              <a:rPr lang="cs-CZ" sz="1800" b="1" dirty="0" err="1"/>
              <a:t>field</a:t>
            </a:r>
            <a:r>
              <a:rPr lang="cs-CZ" sz="1800" b="1" dirty="0"/>
              <a:t> mesoderm</a:t>
            </a:r>
            <a:endParaRPr lang="en-US" sz="1800" b="1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9096069" y="3960737"/>
            <a:ext cx="2534903" cy="1648925"/>
            <a:chOff x="9096069" y="3960737"/>
            <a:chExt cx="2534903" cy="1648925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27" b="24009"/>
            <a:stretch/>
          </p:blipFill>
          <p:spPr>
            <a:xfrm>
              <a:off x="9228767" y="3960737"/>
              <a:ext cx="2402205" cy="1648925"/>
            </a:xfrm>
            <a:prstGeom prst="rect">
              <a:avLst/>
            </a:prstGeom>
          </p:spPr>
        </p:pic>
        <p:sp>
          <p:nvSpPr>
            <p:cNvPr id="22" name="Obdélník 21"/>
            <p:cNvSpPr/>
            <p:nvPr/>
          </p:nvSpPr>
          <p:spPr>
            <a:xfrm>
              <a:off x="9096069" y="5316789"/>
              <a:ext cx="686106" cy="292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6341EB5D-3664-4CBD-8295-EDA91CCA89EB}"/>
              </a:ext>
            </a:extLst>
          </p:cNvPr>
          <p:cNvGrpSpPr/>
          <p:nvPr/>
        </p:nvGrpSpPr>
        <p:grpSpPr>
          <a:xfrm>
            <a:off x="5933719" y="3966995"/>
            <a:ext cx="2900034" cy="1373206"/>
            <a:chOff x="5970593" y="3960737"/>
            <a:chExt cx="2900034" cy="1373206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46"/>
            <a:stretch/>
          </p:blipFill>
          <p:spPr>
            <a:xfrm>
              <a:off x="6468422" y="3960737"/>
              <a:ext cx="2402205" cy="1373206"/>
            </a:xfrm>
            <a:prstGeom prst="rect">
              <a:avLst/>
            </a:prstGeom>
          </p:spPr>
        </p:pic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EB105BA6-796D-4C0B-B6B8-430D1CAB9940}"/>
                </a:ext>
              </a:extLst>
            </p:cNvPr>
            <p:cNvSpPr txBox="1"/>
            <p:nvPr/>
          </p:nvSpPr>
          <p:spPr>
            <a:xfrm>
              <a:off x="5970593" y="4599055"/>
              <a:ext cx="6232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Heart</a:t>
              </a:r>
              <a:r>
                <a:rPr lang="cs-CZ" sz="1000" dirty="0"/>
                <a:t> tube</a:t>
              </a:r>
              <a:endParaRPr lang="en-US" sz="1000" dirty="0"/>
            </a:p>
          </p:txBody>
        </p:sp>
      </p:grpSp>
      <p:cxnSp>
        <p:nvCxnSpPr>
          <p:cNvPr id="16" name="Přímá spojnice se šipkou 15"/>
          <p:cNvCxnSpPr/>
          <p:nvPr/>
        </p:nvCxnSpPr>
        <p:spPr>
          <a:xfrm flipH="1">
            <a:off x="8777604" y="4843309"/>
            <a:ext cx="45116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 23"/>
          <p:cNvSpPr/>
          <p:nvPr/>
        </p:nvSpPr>
        <p:spPr>
          <a:xfrm>
            <a:off x="8115300" y="4605122"/>
            <a:ext cx="717227" cy="21913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300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1" grpId="0" animBg="1"/>
      <p:bldP spid="2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54E83A-8EA6-4804-850A-CF722A411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tubes</a:t>
            </a:r>
            <a:r>
              <a:rPr lang="cs-CZ" dirty="0"/>
              <a:t> </a:t>
            </a:r>
            <a:r>
              <a:rPr lang="cs-CZ" dirty="0" err="1"/>
              <a:t>development</a:t>
            </a:r>
            <a:r>
              <a:rPr lang="cs-CZ" dirty="0"/>
              <a:t> – </a:t>
            </a:r>
            <a:r>
              <a:rPr lang="cs-CZ" dirty="0" err="1"/>
              <a:t>lateral</a:t>
            </a:r>
            <a:endParaRPr lang="en-US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B8902EF3-5717-4128-BA42-81BE5379F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86" b="73851"/>
          <a:stretch/>
        </p:blipFill>
        <p:spPr>
          <a:xfrm>
            <a:off x="5827576" y="1889484"/>
            <a:ext cx="3113982" cy="1008570"/>
          </a:xfr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CE7F5CE-3832-4A11-987E-C00B6AF03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71</a:t>
            </a:fld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1ACD298-02FB-43E0-A18C-0BB1C5B75E62}"/>
              </a:ext>
            </a:extLst>
          </p:cNvPr>
          <p:cNvSpPr txBox="1"/>
          <p:nvPr/>
        </p:nvSpPr>
        <p:spPr>
          <a:xfrm>
            <a:off x="7384567" y="6028937"/>
            <a:ext cx="2711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McGaedy</a:t>
            </a:r>
            <a:r>
              <a:rPr lang="cs-CZ" sz="1050" dirty="0"/>
              <a:t> et al. 2006 </a:t>
            </a:r>
            <a:endParaRPr lang="en-US" sz="105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097280" y="1845734"/>
            <a:ext cx="5151120" cy="69744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paired</a:t>
            </a:r>
            <a:r>
              <a:rPr lang="cs-CZ" sz="1800" dirty="0"/>
              <a:t> </a:t>
            </a:r>
            <a:r>
              <a:rPr lang="cs-CZ" sz="1800" dirty="0" err="1"/>
              <a:t>heart</a:t>
            </a:r>
            <a:r>
              <a:rPr lang="cs-CZ" sz="1800" dirty="0"/>
              <a:t> tube </a:t>
            </a:r>
            <a:r>
              <a:rPr lang="cs-CZ" sz="1800" dirty="0" err="1"/>
              <a:t>basis</a:t>
            </a:r>
            <a:r>
              <a:rPr lang="cs-CZ" sz="1800" dirty="0"/>
              <a:t> – </a:t>
            </a:r>
            <a:r>
              <a:rPr lang="cs-CZ" sz="1800" dirty="0" err="1"/>
              <a:t>formation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b="1" dirty="0" err="1"/>
              <a:t>primary</a:t>
            </a:r>
            <a:r>
              <a:rPr lang="cs-CZ" sz="1800" b="1" dirty="0"/>
              <a:t> </a:t>
            </a:r>
            <a:r>
              <a:rPr lang="cs-CZ" sz="1800" b="1" dirty="0" err="1"/>
              <a:t>heart</a:t>
            </a:r>
            <a:r>
              <a:rPr lang="cs-CZ" sz="1800" b="1" dirty="0"/>
              <a:t> </a:t>
            </a:r>
            <a:r>
              <a:rPr lang="cs-CZ" sz="1800" b="1" dirty="0" err="1"/>
              <a:t>field</a:t>
            </a:r>
            <a:r>
              <a:rPr lang="cs-CZ" sz="1800" b="1" dirty="0"/>
              <a:t> mesoderm</a:t>
            </a:r>
          </a:p>
        </p:txBody>
      </p:sp>
      <p:pic>
        <p:nvPicPr>
          <p:cNvPr id="10" name="Zástupný obsah 7">
            <a:extLst>
              <a:ext uri="{FF2B5EF4-FFF2-40B4-BE49-F238E27FC236}">
                <a16:creationId xmlns:a16="http://schemas.microsoft.com/office/drawing/2014/main" id="{B8902EF3-5717-4128-BA42-81BE5379FF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9" t="2409" b="73884"/>
          <a:stretch/>
        </p:blipFill>
        <p:spPr>
          <a:xfrm>
            <a:off x="9540188" y="2011272"/>
            <a:ext cx="1899458" cy="914400"/>
          </a:xfrm>
          <a:prstGeom prst="rect">
            <a:avLst/>
          </a:prstGeom>
        </p:spPr>
      </p:pic>
      <p:sp>
        <p:nvSpPr>
          <p:cNvPr id="11" name="Zástupný symbol pro obsah 2"/>
          <p:cNvSpPr txBox="1">
            <a:spLocks/>
          </p:cNvSpPr>
          <p:nvPr/>
        </p:nvSpPr>
        <p:spPr>
          <a:xfrm>
            <a:off x="1097280" y="2843020"/>
            <a:ext cx="5151120" cy="813149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Craniocaudal</a:t>
            </a:r>
            <a:r>
              <a:rPr lang="cs-CZ" sz="1800" b="1" dirty="0"/>
              <a:t> </a:t>
            </a:r>
            <a:r>
              <a:rPr lang="cs-CZ" sz="1800" dirty="0"/>
              <a:t>embryo</a:t>
            </a:r>
            <a:r>
              <a:rPr lang="cs-CZ" sz="1800" b="1" dirty="0"/>
              <a:t> </a:t>
            </a:r>
            <a:r>
              <a:rPr lang="cs-CZ" sz="1800" b="1" dirty="0" err="1"/>
              <a:t>bending</a:t>
            </a:r>
            <a:r>
              <a:rPr lang="cs-CZ" sz="1800" dirty="0"/>
              <a:t> – </a:t>
            </a:r>
            <a:r>
              <a:rPr lang="cs-CZ" sz="1800" dirty="0" err="1"/>
              <a:t>forming</a:t>
            </a:r>
            <a:r>
              <a:rPr lang="cs-CZ" sz="1800" dirty="0"/>
              <a:t> </a:t>
            </a:r>
            <a:r>
              <a:rPr lang="cs-CZ" sz="1800" b="1" dirty="0" err="1"/>
              <a:t>heart</a:t>
            </a:r>
            <a:r>
              <a:rPr lang="cs-CZ" sz="1800" b="1" dirty="0"/>
              <a:t> </a:t>
            </a:r>
            <a:r>
              <a:rPr lang="cs-CZ" sz="1800" b="1" dirty="0" err="1"/>
              <a:t>tubes</a:t>
            </a:r>
            <a:r>
              <a:rPr lang="cs-CZ" sz="1800" b="1" dirty="0"/>
              <a:t> </a:t>
            </a:r>
            <a:r>
              <a:rPr lang="cs-CZ" sz="1800" dirty="0"/>
              <a:t>(</a:t>
            </a:r>
            <a:r>
              <a:rPr lang="cs-CZ" sz="1800" dirty="0" err="1"/>
              <a:t>endocardium</a:t>
            </a:r>
            <a:r>
              <a:rPr lang="cs-CZ" sz="1800" dirty="0"/>
              <a:t>) </a:t>
            </a:r>
            <a:r>
              <a:rPr lang="cs-CZ" sz="1800" dirty="0" err="1"/>
              <a:t>translocates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b="1" dirty="0" err="1"/>
              <a:t>cranial</a:t>
            </a:r>
            <a:r>
              <a:rPr lang="cs-CZ" sz="1800" dirty="0"/>
              <a:t> part </a:t>
            </a:r>
            <a:r>
              <a:rPr lang="cs-CZ" sz="1800" dirty="0" err="1"/>
              <a:t>of</a:t>
            </a:r>
            <a:r>
              <a:rPr lang="cs-CZ" sz="1800" dirty="0"/>
              <a:t> embryo to </a:t>
            </a:r>
            <a:r>
              <a:rPr lang="cs-CZ" sz="1800" b="1" dirty="0" err="1"/>
              <a:t>ventral</a:t>
            </a:r>
            <a:endParaRPr lang="cs-CZ" sz="1800" b="1" dirty="0"/>
          </a:p>
        </p:txBody>
      </p:sp>
      <p:pic>
        <p:nvPicPr>
          <p:cNvPr id="12" name="Zástupný obsah 7">
            <a:extLst>
              <a:ext uri="{FF2B5EF4-FFF2-40B4-BE49-F238E27FC236}">
                <a16:creationId xmlns:a16="http://schemas.microsoft.com/office/drawing/2014/main" id="{B8902EF3-5717-4128-BA42-81BE5379FF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1" r="68604" b="41480"/>
          <a:stretch/>
        </p:blipFill>
        <p:spPr>
          <a:xfrm>
            <a:off x="6417681" y="3246576"/>
            <a:ext cx="1591945" cy="971550"/>
          </a:xfrm>
          <a:prstGeom prst="rect">
            <a:avLst/>
          </a:prstGeom>
        </p:spPr>
      </p:pic>
      <p:pic>
        <p:nvPicPr>
          <p:cNvPr id="13" name="Zástupný obsah 7">
            <a:extLst>
              <a:ext uri="{FF2B5EF4-FFF2-40B4-BE49-F238E27FC236}">
                <a16:creationId xmlns:a16="http://schemas.microsoft.com/office/drawing/2014/main" id="{B8902EF3-5717-4128-BA42-81BE5379FF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 t="61468" r="9347"/>
          <a:stretch/>
        </p:blipFill>
        <p:spPr>
          <a:xfrm>
            <a:off x="7134225" y="4445297"/>
            <a:ext cx="4429126" cy="1486186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1097280" y="3800543"/>
            <a:ext cx="4912995" cy="52391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tubes</a:t>
            </a:r>
            <a:r>
              <a:rPr lang="cs-CZ" sz="1800" dirty="0"/>
              <a:t> </a:t>
            </a:r>
            <a:r>
              <a:rPr lang="cs-CZ" sz="1800" dirty="0" err="1"/>
              <a:t>contact</a:t>
            </a:r>
            <a:r>
              <a:rPr lang="cs-CZ" sz="1800" dirty="0"/>
              <a:t> </a:t>
            </a:r>
            <a:r>
              <a:rPr lang="cs-CZ" sz="1800" b="1" dirty="0" err="1"/>
              <a:t>dorsal</a:t>
            </a:r>
            <a:r>
              <a:rPr lang="cs-CZ" sz="1800" b="1" dirty="0"/>
              <a:t> aorta</a:t>
            </a:r>
            <a:r>
              <a:rPr lang="cs-CZ" sz="1800" dirty="0"/>
              <a:t> and </a:t>
            </a:r>
            <a:r>
              <a:rPr lang="cs-CZ" sz="1800" b="1" dirty="0" err="1"/>
              <a:t>vitelline</a:t>
            </a:r>
            <a:r>
              <a:rPr lang="cs-CZ" sz="1800" b="1" dirty="0"/>
              <a:t> </a:t>
            </a:r>
            <a:r>
              <a:rPr lang="cs-CZ" sz="1800" b="1" dirty="0" err="1"/>
              <a:t>veins</a:t>
            </a:r>
            <a:r>
              <a:rPr lang="cs-CZ" sz="1800" dirty="0"/>
              <a:t> (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dirty="0" err="1"/>
              <a:t>yolk</a:t>
            </a:r>
            <a:r>
              <a:rPr lang="cs-CZ" sz="1800" dirty="0"/>
              <a:t> </a:t>
            </a:r>
            <a:r>
              <a:rPr lang="cs-CZ" sz="1800" dirty="0" err="1"/>
              <a:t>sac</a:t>
            </a:r>
            <a:r>
              <a:rPr lang="cs-CZ" sz="1800" dirty="0"/>
              <a:t>)</a:t>
            </a:r>
            <a:endParaRPr lang="cs-CZ" sz="1800" b="1" dirty="0"/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1097280" y="5629735"/>
            <a:ext cx="5151120" cy="4096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after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fusion</a:t>
            </a:r>
            <a:r>
              <a:rPr lang="cs-CZ" sz="1800" dirty="0"/>
              <a:t> – </a:t>
            </a:r>
            <a:r>
              <a:rPr lang="cs-CZ" sz="1800" b="1" dirty="0" err="1"/>
              <a:t>segmentation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cs-CZ" sz="1800" b="1" dirty="0" err="1"/>
              <a:t>heart</a:t>
            </a:r>
            <a:r>
              <a:rPr lang="cs-CZ" sz="1800" b="1" dirty="0"/>
              <a:t> tube</a:t>
            </a:r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1097280" y="4744866"/>
            <a:ext cx="5151120" cy="697441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Lateral</a:t>
            </a:r>
            <a:r>
              <a:rPr lang="cs-CZ" sz="1800" b="1" dirty="0"/>
              <a:t> </a:t>
            </a:r>
            <a:r>
              <a:rPr lang="cs-CZ" sz="1800" dirty="0"/>
              <a:t>embryo</a:t>
            </a:r>
            <a:r>
              <a:rPr lang="cs-CZ" sz="1800" b="1" dirty="0"/>
              <a:t> </a:t>
            </a:r>
            <a:r>
              <a:rPr lang="cs-CZ" sz="1800" b="1" dirty="0" err="1"/>
              <a:t>bending</a:t>
            </a:r>
            <a:r>
              <a:rPr lang="cs-CZ" sz="1800" dirty="0"/>
              <a:t> – </a:t>
            </a:r>
            <a:r>
              <a:rPr lang="cs-CZ" sz="1800" dirty="0" err="1"/>
              <a:t>medial</a:t>
            </a:r>
            <a:r>
              <a:rPr lang="cs-CZ" sz="1800" dirty="0"/>
              <a:t> </a:t>
            </a:r>
            <a:r>
              <a:rPr lang="cs-CZ" sz="1800" dirty="0" err="1"/>
              <a:t>approach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paired</a:t>
            </a:r>
            <a:r>
              <a:rPr lang="cs-CZ" sz="1800" dirty="0"/>
              <a:t> </a:t>
            </a:r>
            <a:r>
              <a:rPr lang="cs-CZ" sz="1800" dirty="0" err="1"/>
              <a:t>endocardial</a:t>
            </a:r>
            <a:r>
              <a:rPr lang="cs-CZ" sz="1800" dirty="0"/>
              <a:t> primordia, </a:t>
            </a:r>
            <a:r>
              <a:rPr lang="cs-CZ" sz="1800" dirty="0" err="1"/>
              <a:t>beginning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b="1" dirty="0" err="1"/>
              <a:t>fusion</a:t>
            </a:r>
            <a:endParaRPr lang="en-US" sz="1800" b="1" dirty="0"/>
          </a:p>
        </p:txBody>
      </p:sp>
      <p:pic>
        <p:nvPicPr>
          <p:cNvPr id="17" name="Zástupný obsah 7">
            <a:extLst>
              <a:ext uri="{FF2B5EF4-FFF2-40B4-BE49-F238E27FC236}">
                <a16:creationId xmlns:a16="http://schemas.microsoft.com/office/drawing/2014/main" id="{B8902EF3-5717-4128-BA42-81BE5379FF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4" t="33331" b="41480"/>
          <a:stretch/>
        </p:blipFill>
        <p:spPr>
          <a:xfrm>
            <a:off x="8394436" y="3185900"/>
            <a:ext cx="3403600" cy="97155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904151" y="1852067"/>
            <a:ext cx="120967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Dorsal</a:t>
            </a:r>
            <a:r>
              <a:rPr lang="cs-CZ" sz="1000" dirty="0"/>
              <a:t> aorta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8136128" y="2595398"/>
            <a:ext cx="1004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Heart</a:t>
            </a:r>
            <a:r>
              <a:rPr lang="cs-CZ" sz="1000" dirty="0"/>
              <a:t> tube primordium</a:t>
            </a:r>
          </a:p>
        </p:txBody>
      </p:sp>
      <p:cxnSp>
        <p:nvCxnSpPr>
          <p:cNvPr id="19" name="Přímá spojnice se šipkou 18"/>
          <p:cNvCxnSpPr/>
          <p:nvPr/>
        </p:nvCxnSpPr>
        <p:spPr>
          <a:xfrm>
            <a:off x="9044461" y="2543175"/>
            <a:ext cx="40740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7987030" y="3698696"/>
            <a:ext cx="40740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6515046" y="5073105"/>
            <a:ext cx="40740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6010275" y="3732351"/>
            <a:ext cx="40740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05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Heart</a:t>
            </a:r>
            <a:r>
              <a:rPr lang="cs-CZ" dirty="0"/>
              <a:t> tube </a:t>
            </a:r>
            <a:r>
              <a:rPr lang="cs-CZ" dirty="0" err="1"/>
              <a:t>segmentation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1760" y="1838308"/>
            <a:ext cx="4932045" cy="1061303"/>
          </a:xfrm>
        </p:spPr>
        <p:txBody>
          <a:bodyPr/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Formation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first</a:t>
            </a:r>
            <a:r>
              <a:rPr lang="cs-CZ" sz="1800" dirty="0"/>
              <a:t> </a:t>
            </a:r>
            <a:r>
              <a:rPr lang="cs-CZ" sz="1800" dirty="0" err="1"/>
              <a:t>segments</a:t>
            </a:r>
            <a:r>
              <a:rPr lang="cs-CZ" sz="18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single </a:t>
            </a:r>
            <a:r>
              <a:rPr lang="cs-CZ" sz="1600" dirty="0" err="1"/>
              <a:t>chamber</a:t>
            </a:r>
            <a:r>
              <a:rPr lang="cs-CZ" sz="1600" dirty="0"/>
              <a:t> </a:t>
            </a:r>
            <a:r>
              <a:rPr lang="cs-CZ" sz="1600" dirty="0" err="1"/>
              <a:t>heart</a:t>
            </a:r>
            <a:r>
              <a:rPr lang="cs-CZ" sz="1600" dirty="0"/>
              <a:t> </a:t>
            </a:r>
            <a:r>
              <a:rPr lang="cs-CZ" sz="1600" dirty="0" err="1"/>
              <a:t>connects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b="1" dirty="0">
                <a:solidFill>
                  <a:srgbClr val="9B6EB6"/>
                </a:solidFill>
              </a:rPr>
              <a:t> </a:t>
            </a:r>
            <a:r>
              <a:rPr lang="cs-CZ" sz="1600" b="1" dirty="0" err="1">
                <a:solidFill>
                  <a:srgbClr val="9B6EB6"/>
                </a:solidFill>
              </a:rPr>
              <a:t>vitelline</a:t>
            </a:r>
            <a:r>
              <a:rPr lang="cs-CZ" sz="1600" b="1" dirty="0">
                <a:solidFill>
                  <a:srgbClr val="9B6EB6"/>
                </a:solidFill>
              </a:rPr>
              <a:t> </a:t>
            </a:r>
            <a:r>
              <a:rPr lang="cs-CZ" sz="1600" b="1" dirty="0" err="1">
                <a:solidFill>
                  <a:srgbClr val="9B6EB6"/>
                </a:solidFill>
              </a:rPr>
              <a:t>veins</a:t>
            </a:r>
            <a:r>
              <a:rPr lang="cs-CZ" sz="1600" dirty="0"/>
              <a:t> (</a:t>
            </a:r>
            <a:r>
              <a:rPr lang="cs-CZ" sz="1600" dirty="0" err="1"/>
              <a:t>blood</a:t>
            </a:r>
            <a:r>
              <a:rPr lang="cs-CZ" sz="1600" dirty="0"/>
              <a:t> </a:t>
            </a:r>
            <a:r>
              <a:rPr lang="cs-CZ" sz="1600" dirty="0" err="1"/>
              <a:t>enters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heart</a:t>
            </a:r>
            <a:r>
              <a:rPr lang="cs-CZ" sz="1600" dirty="0"/>
              <a:t>) </a:t>
            </a:r>
            <a:r>
              <a:rPr lang="cs-CZ" sz="1600" dirty="0" err="1"/>
              <a:t>caudally</a:t>
            </a:r>
            <a:r>
              <a:rPr lang="cs-CZ" sz="1600" dirty="0"/>
              <a:t> and </a:t>
            </a:r>
            <a:r>
              <a:rPr lang="cs-CZ" sz="1600" b="1" dirty="0" err="1">
                <a:solidFill>
                  <a:srgbClr val="37B749"/>
                </a:solidFill>
              </a:rPr>
              <a:t>aortic</a:t>
            </a:r>
            <a:r>
              <a:rPr lang="cs-CZ" sz="1600" b="1" dirty="0">
                <a:solidFill>
                  <a:srgbClr val="37B749"/>
                </a:solidFill>
              </a:rPr>
              <a:t> </a:t>
            </a:r>
            <a:r>
              <a:rPr lang="cs-CZ" sz="1600" b="1" dirty="0" err="1">
                <a:solidFill>
                  <a:srgbClr val="37B749"/>
                </a:solidFill>
              </a:rPr>
              <a:t>sac</a:t>
            </a:r>
            <a:r>
              <a:rPr lang="cs-CZ" sz="1600" b="1" dirty="0">
                <a:solidFill>
                  <a:srgbClr val="37B749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cranially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/>
              <a:t>(</a:t>
            </a:r>
            <a:r>
              <a:rPr lang="cs-CZ" sz="1600" dirty="0" err="1"/>
              <a:t>blood</a:t>
            </a:r>
            <a:r>
              <a:rPr lang="cs-CZ" sz="1600" dirty="0"/>
              <a:t> </a:t>
            </a:r>
            <a:r>
              <a:rPr lang="cs-CZ" sz="1600" dirty="0" err="1"/>
              <a:t>exits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heart</a:t>
            </a:r>
            <a:r>
              <a:rPr lang="cs-CZ" sz="1600" dirty="0"/>
              <a:t>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72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7"/>
          <a:stretch/>
        </p:blipFill>
        <p:spPr>
          <a:xfrm>
            <a:off x="5729212" y="1845735"/>
            <a:ext cx="5982369" cy="24014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t="9634" r="82969" b="25445"/>
          <a:stretch/>
        </p:blipFill>
        <p:spPr>
          <a:xfrm>
            <a:off x="8104945" y="4187977"/>
            <a:ext cx="1343025" cy="178117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898719" y="1755706"/>
            <a:ext cx="901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/>
              <a:t>cranial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967432" y="4416165"/>
            <a:ext cx="901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/>
              <a:t>caudal</a:t>
            </a:r>
            <a:endParaRPr lang="cs-CZ" sz="1200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90C7646D-EE94-4B50-9168-28395DE1DA7B}"/>
              </a:ext>
            </a:extLst>
          </p:cNvPr>
          <p:cNvSpPr txBox="1">
            <a:spLocks/>
          </p:cNvSpPr>
          <p:nvPr/>
        </p:nvSpPr>
        <p:spPr>
          <a:xfrm>
            <a:off x="841760" y="2878462"/>
            <a:ext cx="4932045" cy="20645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/>
              <a:t>Tube </a:t>
            </a:r>
            <a:r>
              <a:rPr lang="cs-CZ" sz="1800" dirty="0" err="1"/>
              <a:t>bending</a:t>
            </a:r>
            <a:r>
              <a:rPr lang="cs-CZ" sz="18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originally</a:t>
            </a:r>
            <a:r>
              <a:rPr lang="cs-CZ" sz="1600" dirty="0"/>
              <a:t> -  </a:t>
            </a:r>
            <a:r>
              <a:rPr lang="cs-CZ" sz="1600" dirty="0" err="1"/>
              <a:t>cranio-caudal</a:t>
            </a:r>
            <a:r>
              <a:rPr lang="cs-CZ" sz="1600" dirty="0"/>
              <a:t> </a:t>
            </a:r>
            <a:r>
              <a:rPr lang="cs-CZ" sz="1600" dirty="0" err="1"/>
              <a:t>direction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now</a:t>
            </a:r>
            <a:r>
              <a:rPr lang="cs-CZ" sz="1600" dirty="0"/>
              <a:t> – </a:t>
            </a:r>
            <a:r>
              <a:rPr lang="cs-CZ" sz="1600" dirty="0" err="1"/>
              <a:t>right-left</a:t>
            </a:r>
            <a:r>
              <a:rPr lang="cs-CZ" sz="1600" dirty="0"/>
              <a:t> polarity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Segmentation</a:t>
            </a:r>
            <a:r>
              <a:rPr lang="cs-CZ" sz="1800" dirty="0"/>
              <a:t> </a:t>
            </a:r>
            <a:r>
              <a:rPr lang="cs-CZ" sz="1800" dirty="0" err="1"/>
              <a:t>into</a:t>
            </a:r>
            <a:r>
              <a:rPr lang="cs-CZ" sz="1800" dirty="0"/>
              <a:t> </a:t>
            </a:r>
            <a:r>
              <a:rPr lang="cs-CZ" sz="1800" dirty="0" err="1"/>
              <a:t>two</a:t>
            </a:r>
            <a:r>
              <a:rPr lang="cs-CZ" sz="1800" dirty="0"/>
              <a:t> </a:t>
            </a:r>
            <a:r>
              <a:rPr lang="cs-CZ" sz="1800" dirty="0" err="1"/>
              <a:t>parts</a:t>
            </a:r>
            <a:r>
              <a:rPr lang="cs-CZ" sz="18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>
                <a:solidFill>
                  <a:srgbClr val="9B6EB6"/>
                </a:solidFill>
              </a:rPr>
              <a:t>atrium </a:t>
            </a:r>
            <a:r>
              <a:rPr lang="cs-CZ" sz="1600" dirty="0"/>
              <a:t>(</a:t>
            </a:r>
            <a:r>
              <a:rPr lang="cs-CZ" sz="1600" dirty="0" err="1"/>
              <a:t>blood</a:t>
            </a:r>
            <a:r>
              <a:rPr lang="cs-CZ" sz="1600" dirty="0"/>
              <a:t> </a:t>
            </a:r>
            <a:r>
              <a:rPr lang="cs-CZ" sz="1600" dirty="0" err="1"/>
              <a:t>enters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heart</a:t>
            </a:r>
            <a:r>
              <a:rPr lang="cs-CZ" sz="1600" dirty="0"/>
              <a:t>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>
                <a:solidFill>
                  <a:srgbClr val="FFC000"/>
                </a:solidFill>
              </a:rPr>
              <a:t>ventricle</a:t>
            </a:r>
            <a:r>
              <a:rPr lang="cs-CZ" sz="1600" dirty="0"/>
              <a:t> (</a:t>
            </a:r>
            <a:r>
              <a:rPr lang="cs-CZ" sz="1600" dirty="0" err="1"/>
              <a:t>blood</a:t>
            </a:r>
            <a:r>
              <a:rPr lang="cs-CZ" sz="1600" dirty="0"/>
              <a:t> </a:t>
            </a:r>
            <a:r>
              <a:rPr lang="cs-CZ" sz="1600" dirty="0" err="1"/>
              <a:t>exits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heart</a:t>
            </a:r>
            <a:r>
              <a:rPr lang="cs-CZ" sz="1600" dirty="0"/>
              <a:t>)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E9B2E512-B768-4D88-9107-5A8078E06E9E}"/>
              </a:ext>
            </a:extLst>
          </p:cNvPr>
          <p:cNvSpPr txBox="1">
            <a:spLocks/>
          </p:cNvSpPr>
          <p:nvPr/>
        </p:nvSpPr>
        <p:spPr>
          <a:xfrm>
            <a:off x="841759" y="4855150"/>
            <a:ext cx="4932045" cy="9711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Bending</a:t>
            </a:r>
            <a:r>
              <a:rPr lang="cs-CZ" sz="1800" dirty="0"/>
              <a:t> </a:t>
            </a:r>
            <a:r>
              <a:rPr lang="cs-CZ" sz="1800" dirty="0" err="1"/>
              <a:t>completion</a:t>
            </a:r>
            <a:r>
              <a:rPr lang="cs-CZ" sz="18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cranially</a:t>
            </a:r>
            <a:r>
              <a:rPr lang="cs-CZ" sz="1600" dirty="0"/>
              <a:t> – </a:t>
            </a:r>
            <a:r>
              <a:rPr lang="cs-CZ" sz="1600" b="1" dirty="0">
                <a:solidFill>
                  <a:srgbClr val="9B6EB6"/>
                </a:solidFill>
              </a:rPr>
              <a:t>atria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caudally</a:t>
            </a:r>
            <a:r>
              <a:rPr lang="cs-CZ" sz="1600" dirty="0"/>
              <a:t> - </a:t>
            </a:r>
            <a:r>
              <a:rPr lang="cs-CZ" sz="1600" b="1" dirty="0" err="1">
                <a:solidFill>
                  <a:srgbClr val="FFC000"/>
                </a:solidFill>
              </a:rPr>
              <a:t>ventricles</a:t>
            </a:r>
            <a:endParaRPr lang="cs-CZ" sz="1600" b="1" dirty="0">
              <a:solidFill>
                <a:srgbClr val="FFC00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78DEABD-9635-4BB9-BFFE-890CC95B4E95}"/>
              </a:ext>
            </a:extLst>
          </p:cNvPr>
          <p:cNvSpPr txBox="1"/>
          <p:nvPr/>
        </p:nvSpPr>
        <p:spPr>
          <a:xfrm>
            <a:off x="11116199" y="1918268"/>
            <a:ext cx="7891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/>
              <a:t>Pulmonary</a:t>
            </a:r>
            <a:r>
              <a:rPr lang="cs-CZ" sz="1000" dirty="0"/>
              <a:t> </a:t>
            </a:r>
            <a:r>
              <a:rPr lang="cs-CZ" sz="1000" dirty="0" err="1"/>
              <a:t>artery</a:t>
            </a:r>
            <a:endParaRPr lang="en-US" sz="10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B35F3CD-51A4-44C8-B854-0925C34E45A8}"/>
              </a:ext>
            </a:extLst>
          </p:cNvPr>
          <p:cNvSpPr txBox="1"/>
          <p:nvPr/>
        </p:nvSpPr>
        <p:spPr>
          <a:xfrm>
            <a:off x="9848874" y="1912744"/>
            <a:ext cx="5715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/>
              <a:t>aorta</a:t>
            </a:r>
            <a:endParaRPr lang="en-US" sz="10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8A2DC1D-4E64-4557-8737-2A80D0619DD9}"/>
              </a:ext>
            </a:extLst>
          </p:cNvPr>
          <p:cNvSpPr txBox="1"/>
          <p:nvPr/>
        </p:nvSpPr>
        <p:spPr>
          <a:xfrm>
            <a:off x="11116199" y="3688989"/>
            <a:ext cx="65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Left</a:t>
            </a:r>
            <a:r>
              <a:rPr lang="cs-CZ" sz="1000" dirty="0"/>
              <a:t> </a:t>
            </a:r>
            <a:r>
              <a:rPr lang="cs-CZ" sz="1000" dirty="0" err="1"/>
              <a:t>ventricle</a:t>
            </a:r>
            <a:endParaRPr lang="en-US" sz="10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FFC2990-984A-46FF-83E0-CCDC83D706E0}"/>
              </a:ext>
            </a:extLst>
          </p:cNvPr>
          <p:cNvSpPr txBox="1"/>
          <p:nvPr/>
        </p:nvSpPr>
        <p:spPr>
          <a:xfrm>
            <a:off x="9699682" y="3688989"/>
            <a:ext cx="72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Right</a:t>
            </a:r>
            <a:r>
              <a:rPr lang="cs-CZ" sz="1000" dirty="0"/>
              <a:t> </a:t>
            </a:r>
            <a:r>
              <a:rPr lang="cs-CZ" sz="1000" dirty="0" err="1"/>
              <a:t>ventricle</a:t>
            </a:r>
            <a:endParaRPr lang="en-US" sz="10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C5FE378-A43D-4E36-BFE2-73E1409F362C}"/>
              </a:ext>
            </a:extLst>
          </p:cNvPr>
          <p:cNvSpPr txBox="1"/>
          <p:nvPr/>
        </p:nvSpPr>
        <p:spPr>
          <a:xfrm>
            <a:off x="11116200" y="2624865"/>
            <a:ext cx="623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Left</a:t>
            </a:r>
            <a:r>
              <a:rPr lang="cs-CZ" sz="1000" dirty="0"/>
              <a:t> atrium</a:t>
            </a:r>
            <a:endParaRPr lang="en-US" sz="10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528554C-D762-4218-8B03-B9B3120C276C}"/>
              </a:ext>
            </a:extLst>
          </p:cNvPr>
          <p:cNvSpPr txBox="1"/>
          <p:nvPr/>
        </p:nvSpPr>
        <p:spPr>
          <a:xfrm>
            <a:off x="9588840" y="2424810"/>
            <a:ext cx="623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Right</a:t>
            </a:r>
            <a:r>
              <a:rPr lang="cs-CZ" sz="1000" dirty="0"/>
              <a:t> atrium</a:t>
            </a:r>
            <a:endParaRPr lang="en-US" sz="10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1E6C0FB-CD32-439E-9BDE-77A6151C516E}"/>
              </a:ext>
            </a:extLst>
          </p:cNvPr>
          <p:cNvSpPr txBox="1"/>
          <p:nvPr/>
        </p:nvSpPr>
        <p:spPr>
          <a:xfrm>
            <a:off x="6029824" y="4027026"/>
            <a:ext cx="7824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Vitelline</a:t>
            </a:r>
            <a:r>
              <a:rPr lang="cs-CZ" sz="1000" dirty="0"/>
              <a:t> </a:t>
            </a:r>
            <a:r>
              <a:rPr lang="cs-CZ" sz="1000" dirty="0" err="1"/>
              <a:t>veins</a:t>
            </a:r>
            <a:endParaRPr lang="en-US" sz="10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9DCEC5F-4AF2-42CC-981B-4661F8F473EC}"/>
              </a:ext>
            </a:extLst>
          </p:cNvPr>
          <p:cNvSpPr txBox="1"/>
          <p:nvPr/>
        </p:nvSpPr>
        <p:spPr>
          <a:xfrm>
            <a:off x="7681301" y="5969152"/>
            <a:ext cx="2943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err="1"/>
              <a:t>Scott</a:t>
            </a:r>
            <a:r>
              <a:rPr lang="cs-CZ" sz="1050" dirty="0"/>
              <a:t> Gilbert. </a:t>
            </a:r>
            <a:r>
              <a:rPr lang="cs-CZ" sz="1050" dirty="0" err="1"/>
              <a:t>Developmental</a:t>
            </a:r>
            <a:r>
              <a:rPr lang="cs-CZ" sz="1050" dirty="0"/>
              <a:t> Biology 10th </a:t>
            </a:r>
            <a:r>
              <a:rPr lang="cs-CZ" sz="1050" dirty="0" err="1"/>
              <a:t>edition</a:t>
            </a:r>
            <a:endParaRPr lang="cs-CZ" sz="1050" dirty="0"/>
          </a:p>
        </p:txBody>
      </p:sp>
      <p:sp>
        <p:nvSpPr>
          <p:cNvPr id="20" name="Zástupný symbol pro obsah 2"/>
          <p:cNvSpPr txBox="1">
            <a:spLocks/>
          </p:cNvSpPr>
          <p:nvPr/>
        </p:nvSpPr>
        <p:spPr>
          <a:xfrm>
            <a:off x="841758" y="5858173"/>
            <a:ext cx="6527763" cy="409642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septation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atria and </a:t>
            </a:r>
            <a:r>
              <a:rPr lang="cs-CZ" sz="1800" dirty="0" err="1"/>
              <a:t>ventricles</a:t>
            </a:r>
            <a:r>
              <a:rPr lang="cs-CZ" sz="1800" dirty="0"/>
              <a:t> – </a:t>
            </a:r>
            <a:r>
              <a:rPr lang="cs-CZ" sz="1800" dirty="0" err="1"/>
              <a:t>formation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septa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dirty="0" err="1"/>
              <a:t>heart</a:t>
            </a:r>
            <a:r>
              <a:rPr lang="cs-CZ" sz="1800" dirty="0"/>
              <a:t> </a:t>
            </a:r>
            <a:r>
              <a:rPr lang="cs-CZ" sz="1800" dirty="0" err="1"/>
              <a:t>walls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74164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1F133C-05DB-4892-B195-98602758F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Cardiac</a:t>
            </a:r>
            <a:r>
              <a:rPr lang="cs-CZ" dirty="0"/>
              <a:t> </a:t>
            </a:r>
            <a:r>
              <a:rPr lang="cs-CZ" dirty="0" err="1"/>
              <a:t>neural</a:t>
            </a:r>
            <a:r>
              <a:rPr lang="cs-CZ" dirty="0"/>
              <a:t> </a:t>
            </a:r>
            <a:r>
              <a:rPr lang="cs-CZ" dirty="0" err="1"/>
              <a:t>crest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8EB85E-2F7A-46DD-B160-2F2B130E1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998720" cy="3177450"/>
          </a:xfrm>
        </p:spPr>
        <p:txBody>
          <a:bodyPr>
            <a:normAutofit lnSpcReduction="1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Caudal</a:t>
            </a:r>
            <a:r>
              <a:rPr lang="cs-CZ" b="1" dirty="0"/>
              <a:t> </a:t>
            </a:r>
            <a:r>
              <a:rPr lang="cs-CZ" dirty="0"/>
              <a:t>region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cranial</a:t>
            </a:r>
            <a:r>
              <a:rPr lang="cs-CZ" dirty="0"/>
              <a:t> </a:t>
            </a:r>
            <a:r>
              <a:rPr lang="cs-CZ" dirty="0" err="1"/>
              <a:t>neural</a:t>
            </a:r>
            <a:r>
              <a:rPr lang="cs-CZ" dirty="0"/>
              <a:t> </a:t>
            </a:r>
            <a:r>
              <a:rPr lang="cs-CZ" dirty="0" err="1"/>
              <a:t>crest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localized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otic</a:t>
            </a:r>
            <a:r>
              <a:rPr lang="cs-CZ" dirty="0"/>
              <a:t> </a:t>
            </a:r>
            <a:r>
              <a:rPr lang="cs-CZ" dirty="0" err="1"/>
              <a:t>placode</a:t>
            </a:r>
            <a:r>
              <a:rPr lang="cs-CZ" dirty="0"/>
              <a:t> and 3. </a:t>
            </a:r>
            <a:r>
              <a:rPr lang="cs-CZ" dirty="0" err="1"/>
              <a:t>somite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endothelium</a:t>
            </a:r>
            <a:r>
              <a:rPr lang="cs-CZ" b="1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b="1" dirty="0" err="1"/>
              <a:t>aortic</a:t>
            </a:r>
            <a:r>
              <a:rPr lang="cs-CZ" b="1" dirty="0"/>
              <a:t> </a:t>
            </a:r>
            <a:r>
              <a:rPr lang="cs-CZ" dirty="0"/>
              <a:t>arch </a:t>
            </a:r>
            <a:r>
              <a:rPr lang="cs-CZ" dirty="0" err="1"/>
              <a:t>arteries</a:t>
            </a:r>
            <a:endParaRPr lang="cs-CZ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Neural</a:t>
            </a:r>
            <a:r>
              <a:rPr lang="cs-CZ" dirty="0"/>
              <a:t> </a:t>
            </a:r>
            <a:r>
              <a:rPr lang="cs-CZ" dirty="0" err="1"/>
              <a:t>crest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migrate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3., 4., 6. </a:t>
            </a:r>
            <a:r>
              <a:rPr lang="cs-CZ" dirty="0" err="1"/>
              <a:t>pharyngeal</a:t>
            </a:r>
            <a:r>
              <a:rPr lang="cs-CZ" dirty="0"/>
              <a:t> </a:t>
            </a:r>
            <a:r>
              <a:rPr lang="cs-CZ" dirty="0" err="1"/>
              <a:t>arches</a:t>
            </a:r>
            <a:r>
              <a:rPr lang="cs-CZ" dirty="0"/>
              <a:t> → </a:t>
            </a:r>
            <a:r>
              <a:rPr lang="cs-CZ" dirty="0" err="1"/>
              <a:t>migration</a:t>
            </a:r>
            <a:r>
              <a:rPr lang="cs-CZ" dirty="0"/>
              <a:t> to region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developing</a:t>
            </a:r>
            <a:r>
              <a:rPr lang="cs-CZ" dirty="0"/>
              <a:t> </a:t>
            </a:r>
            <a:r>
              <a:rPr lang="cs-CZ" b="1" dirty="0" err="1"/>
              <a:t>aortic-pulmonary</a:t>
            </a:r>
            <a:r>
              <a:rPr lang="cs-CZ" b="1" dirty="0"/>
              <a:t> septum</a:t>
            </a:r>
            <a:endParaRPr lang="en-US" b="1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C0A68FE-A823-4B57-B215-3218DB945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73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C1DAC11-25EC-4AA8-AE86-E7810669C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27" y="1894902"/>
            <a:ext cx="2672682" cy="411923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8BE14F7-1077-4521-9427-6A7DE5EC5BA1}"/>
              </a:ext>
            </a:extLst>
          </p:cNvPr>
          <p:cNvSpPr txBox="1"/>
          <p:nvPr/>
        </p:nvSpPr>
        <p:spPr>
          <a:xfrm>
            <a:off x="9238631" y="6000259"/>
            <a:ext cx="2943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err="1"/>
              <a:t>Scott</a:t>
            </a:r>
            <a:r>
              <a:rPr lang="cs-CZ" sz="1050" dirty="0"/>
              <a:t> Gilbert. </a:t>
            </a:r>
            <a:r>
              <a:rPr lang="cs-CZ" sz="1050" dirty="0" err="1"/>
              <a:t>Developmental</a:t>
            </a:r>
            <a:r>
              <a:rPr lang="cs-CZ" sz="1050" dirty="0"/>
              <a:t> Biology 10th </a:t>
            </a:r>
            <a:r>
              <a:rPr lang="cs-CZ" sz="1050" dirty="0" err="1"/>
              <a:t>edition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405207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C6D88B-AE76-452B-8EAB-AA233299F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Developmental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defects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EAA933E-9C1A-41E4-94DF-1C49096FE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74</a:t>
            </a:fld>
            <a:endParaRPr lang="cs-CZ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FF9CFEE5-B405-4486-8BB3-84414A0036D8}"/>
              </a:ext>
            </a:extLst>
          </p:cNvPr>
          <p:cNvSpPr txBox="1">
            <a:spLocks/>
          </p:cNvSpPr>
          <p:nvPr/>
        </p:nvSpPr>
        <p:spPr>
          <a:xfrm>
            <a:off x="1097280" y="2184727"/>
            <a:ext cx="5578091" cy="119595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Foramen</a:t>
            </a:r>
            <a:r>
              <a:rPr lang="cs-CZ" sz="1800" b="1" dirty="0"/>
              <a:t> </a:t>
            </a:r>
            <a:r>
              <a:rPr lang="cs-CZ" sz="1800" b="1" dirty="0" err="1"/>
              <a:t>ovale</a:t>
            </a:r>
            <a:r>
              <a:rPr lang="cs-CZ" sz="1800" b="1" dirty="0"/>
              <a:t> </a:t>
            </a:r>
            <a:r>
              <a:rPr lang="cs-CZ" sz="1800" b="1" dirty="0" err="1"/>
              <a:t>patens</a:t>
            </a:r>
            <a:endParaRPr lang="cs-CZ" sz="18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permanent </a:t>
            </a:r>
            <a:r>
              <a:rPr lang="cs-CZ" sz="1600" dirty="0" err="1"/>
              <a:t>opening</a:t>
            </a:r>
            <a:r>
              <a:rPr lang="cs-CZ" sz="1600" dirty="0"/>
              <a:t> in septum </a:t>
            </a:r>
            <a:r>
              <a:rPr lang="cs-CZ" sz="1600" dirty="0" err="1"/>
              <a:t>between</a:t>
            </a:r>
            <a:r>
              <a:rPr lang="cs-CZ" sz="1600" dirty="0"/>
              <a:t> atria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very </a:t>
            </a:r>
            <a:r>
              <a:rPr lang="cs-CZ" sz="1600" dirty="0" err="1"/>
              <a:t>often</a:t>
            </a:r>
            <a:r>
              <a:rPr lang="cs-CZ" sz="1600" dirty="0"/>
              <a:t> </a:t>
            </a:r>
            <a:r>
              <a:rPr lang="cs-CZ" sz="1600" dirty="0" err="1"/>
              <a:t>defect</a:t>
            </a:r>
            <a:r>
              <a:rPr lang="cs-CZ" sz="1600" dirty="0"/>
              <a:t>, </a:t>
            </a:r>
            <a:r>
              <a:rPr lang="cs-CZ" sz="1600" dirty="0" err="1"/>
              <a:t>people</a:t>
            </a:r>
            <a:r>
              <a:rPr lang="cs-CZ" sz="1600" dirty="0"/>
              <a:t> are </a:t>
            </a:r>
            <a:r>
              <a:rPr lang="cs-CZ" sz="1600" dirty="0" err="1"/>
              <a:t>mostly</a:t>
            </a:r>
            <a:r>
              <a:rPr lang="cs-CZ" sz="1600" dirty="0"/>
              <a:t> not </a:t>
            </a:r>
            <a:r>
              <a:rPr lang="cs-CZ" sz="1600" dirty="0" err="1"/>
              <a:t>even</a:t>
            </a:r>
            <a:r>
              <a:rPr lang="cs-CZ" sz="1600" dirty="0"/>
              <a:t> </a:t>
            </a:r>
            <a:r>
              <a:rPr lang="cs-CZ" sz="1600" dirty="0" err="1"/>
              <a:t>diagnosed</a:t>
            </a:r>
            <a:r>
              <a:rPr lang="cs-CZ" sz="1600" dirty="0"/>
              <a:t> – </a:t>
            </a:r>
            <a:r>
              <a:rPr lang="cs-CZ" sz="1600" dirty="0" err="1"/>
              <a:t>functional</a:t>
            </a:r>
            <a:r>
              <a:rPr lang="cs-CZ" sz="1600" dirty="0"/>
              <a:t> </a:t>
            </a:r>
            <a:r>
              <a:rPr lang="cs-CZ" sz="1600" dirty="0" err="1"/>
              <a:t>problems</a:t>
            </a:r>
            <a:r>
              <a:rPr lang="cs-CZ" sz="1600" dirty="0"/>
              <a:t> are not </a:t>
            </a:r>
            <a:r>
              <a:rPr lang="cs-CZ" sz="1600" dirty="0" err="1"/>
              <a:t>common</a:t>
            </a:r>
            <a:endParaRPr lang="cs-CZ" sz="1600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D0DB5BBF-EC5F-4DC0-AB19-B27B035A46FC}"/>
              </a:ext>
            </a:extLst>
          </p:cNvPr>
          <p:cNvSpPr txBox="1">
            <a:spLocks/>
          </p:cNvSpPr>
          <p:nvPr/>
        </p:nvSpPr>
        <p:spPr>
          <a:xfrm>
            <a:off x="1097280" y="3704111"/>
            <a:ext cx="5578091" cy="1692052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Truncus</a:t>
            </a:r>
            <a:r>
              <a:rPr lang="cs-CZ" sz="1800" b="1" dirty="0"/>
              <a:t> </a:t>
            </a:r>
            <a:r>
              <a:rPr lang="cs-CZ" sz="1800" b="1" dirty="0" err="1"/>
              <a:t>arteriosus</a:t>
            </a:r>
            <a:r>
              <a:rPr lang="cs-CZ" sz="1800" b="1" dirty="0"/>
              <a:t> </a:t>
            </a:r>
            <a:r>
              <a:rPr lang="cs-CZ" sz="1800" b="1" dirty="0" err="1"/>
              <a:t>persistens</a:t>
            </a:r>
            <a:endParaRPr lang="cs-CZ" sz="18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failure</a:t>
            </a:r>
            <a:r>
              <a:rPr lang="cs-CZ" sz="1600" dirty="0"/>
              <a:t> in </a:t>
            </a:r>
            <a:r>
              <a:rPr lang="cs-CZ" sz="1600" dirty="0" err="1"/>
              <a:t>division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pulmonary</a:t>
            </a:r>
            <a:r>
              <a:rPr lang="cs-CZ" sz="1600" dirty="0"/>
              <a:t> </a:t>
            </a:r>
            <a:r>
              <a:rPr lang="cs-CZ" sz="1600" dirty="0" err="1"/>
              <a:t>trunk</a:t>
            </a:r>
            <a:r>
              <a:rPr lang="cs-CZ" sz="1600" dirty="0"/>
              <a:t> and aorta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mixing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oxygenated</a:t>
            </a:r>
            <a:r>
              <a:rPr lang="cs-CZ" sz="1600" dirty="0"/>
              <a:t> and </a:t>
            </a:r>
            <a:r>
              <a:rPr lang="cs-CZ" sz="1600" dirty="0" err="1"/>
              <a:t>deoxygenated</a:t>
            </a:r>
            <a:r>
              <a:rPr lang="cs-CZ" sz="1600" dirty="0"/>
              <a:t> </a:t>
            </a:r>
            <a:r>
              <a:rPr lang="cs-CZ" sz="1600" dirty="0" err="1"/>
              <a:t>blood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manifests</a:t>
            </a:r>
            <a:r>
              <a:rPr lang="cs-CZ" sz="1600" dirty="0"/>
              <a:t> as blue skin (</a:t>
            </a:r>
            <a:r>
              <a:rPr lang="cs-CZ" sz="1600" dirty="0" err="1"/>
              <a:t>insufficient</a:t>
            </a:r>
            <a:r>
              <a:rPr lang="cs-CZ" sz="1600" dirty="0"/>
              <a:t> </a:t>
            </a:r>
            <a:r>
              <a:rPr lang="cs-CZ" sz="1600" dirty="0" err="1"/>
              <a:t>blood</a:t>
            </a:r>
            <a:r>
              <a:rPr lang="cs-CZ" sz="1600" dirty="0"/>
              <a:t> </a:t>
            </a:r>
            <a:r>
              <a:rPr lang="cs-CZ" sz="1600" dirty="0" err="1"/>
              <a:t>oxygenation</a:t>
            </a:r>
            <a:r>
              <a:rPr lang="cs-CZ" sz="1600" dirty="0"/>
              <a:t>) and </a:t>
            </a:r>
            <a:r>
              <a:rPr lang="cs-CZ" sz="1600" dirty="0" err="1"/>
              <a:t>heart</a:t>
            </a:r>
            <a:r>
              <a:rPr lang="cs-CZ" sz="1600" dirty="0"/>
              <a:t> </a:t>
            </a:r>
            <a:r>
              <a:rPr lang="cs-CZ" sz="1600" dirty="0" err="1"/>
              <a:t>failure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surgery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</a:t>
            </a:r>
            <a:r>
              <a:rPr lang="cs-CZ" sz="1600" dirty="0" err="1"/>
              <a:t>necessary</a:t>
            </a:r>
            <a:endParaRPr lang="cs-CZ" sz="1600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728D903-10A1-4BC7-9CD9-8A456B3A30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23336" r="3100" b="3916"/>
          <a:stretch/>
        </p:blipFill>
        <p:spPr>
          <a:xfrm>
            <a:off x="8886601" y="3256744"/>
            <a:ext cx="2815389" cy="235372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15EF28C-68DA-469C-B25E-0D2C7E624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71" y="2060794"/>
            <a:ext cx="2211230" cy="29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4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8394C1-140A-4382-8D9B-7474662E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vessels</a:t>
            </a:r>
            <a:r>
              <a:rPr lang="cs-CZ" dirty="0"/>
              <a:t> </a:t>
            </a:r>
            <a:r>
              <a:rPr lang="cs-CZ" dirty="0" err="1"/>
              <a:t>development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6B3E43-879F-40B7-94CA-B1CBB62C4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303" y="2091639"/>
            <a:ext cx="4998720" cy="434250"/>
          </a:xfrm>
        </p:spPr>
        <p:txBody>
          <a:bodyPr>
            <a:normAutofit fontScale="85000" lnSpcReduction="10000"/>
          </a:bodyPr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Vessels</a:t>
            </a:r>
            <a:r>
              <a:rPr lang="cs-CZ" dirty="0"/>
              <a:t> </a:t>
            </a:r>
            <a:r>
              <a:rPr lang="cs-CZ" dirty="0" err="1"/>
              <a:t>develop</a:t>
            </a:r>
            <a:r>
              <a:rPr lang="cs-CZ" dirty="0"/>
              <a:t> by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processes</a:t>
            </a:r>
            <a:r>
              <a:rPr lang="cs-CZ" dirty="0"/>
              <a:t>: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E7D2821-0F97-4C05-BD95-9CF6B670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75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1ABEE110-015D-4B92-B024-CBD98D1ADF22}"/>
              </a:ext>
            </a:extLst>
          </p:cNvPr>
          <p:cNvSpPr txBox="1">
            <a:spLocks/>
          </p:cNvSpPr>
          <p:nvPr/>
        </p:nvSpPr>
        <p:spPr>
          <a:xfrm>
            <a:off x="1064303" y="4387286"/>
            <a:ext cx="5243763" cy="870195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angiogenesis</a:t>
            </a:r>
            <a:r>
              <a:rPr lang="cs-CZ" dirty="0"/>
              <a:t> – „</a:t>
            </a:r>
            <a:r>
              <a:rPr lang="cs-CZ" dirty="0" err="1"/>
              <a:t>budding</a:t>
            </a:r>
            <a:r>
              <a:rPr lang="cs-CZ" dirty="0"/>
              <a:t>“ and </a:t>
            </a:r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vessels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b="1" dirty="0" err="1"/>
              <a:t>existing</a:t>
            </a:r>
            <a:r>
              <a:rPr lang="cs-CZ" b="1" dirty="0"/>
              <a:t> </a:t>
            </a:r>
            <a:r>
              <a:rPr lang="cs-CZ" b="1" dirty="0" err="1"/>
              <a:t>vessels</a:t>
            </a:r>
            <a:endParaRPr lang="cs-CZ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both</a:t>
            </a:r>
            <a:r>
              <a:rPr lang="cs-CZ" sz="1600" dirty="0"/>
              <a:t> </a:t>
            </a:r>
            <a:r>
              <a:rPr lang="cs-CZ" sz="1600" dirty="0" err="1"/>
              <a:t>embryonic</a:t>
            </a:r>
            <a:r>
              <a:rPr lang="cs-CZ" sz="1600" dirty="0"/>
              <a:t> and </a:t>
            </a:r>
            <a:r>
              <a:rPr lang="cs-CZ" sz="1600" dirty="0" err="1"/>
              <a:t>postnatal</a:t>
            </a:r>
            <a:r>
              <a:rPr lang="cs-CZ" sz="1600" dirty="0"/>
              <a:t> </a:t>
            </a:r>
            <a:r>
              <a:rPr lang="cs-CZ" sz="1600" dirty="0" err="1"/>
              <a:t>development</a:t>
            </a:r>
            <a:endParaRPr lang="en-US" sz="16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30A16B27-7304-47F0-A1EB-339C7A1957D3}"/>
              </a:ext>
            </a:extLst>
          </p:cNvPr>
          <p:cNvSpPr txBox="1">
            <a:spLocks/>
          </p:cNvSpPr>
          <p:nvPr/>
        </p:nvSpPr>
        <p:spPr>
          <a:xfrm>
            <a:off x="1064303" y="2879320"/>
            <a:ext cx="4998720" cy="1176632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vasculogenesis</a:t>
            </a:r>
            <a:r>
              <a:rPr lang="cs-CZ" dirty="0"/>
              <a:t> – </a:t>
            </a:r>
            <a:r>
              <a:rPr lang="cs-CZ" dirty="0" err="1"/>
              <a:t>vessels</a:t>
            </a:r>
            <a:r>
              <a:rPr lang="cs-CZ" dirty="0"/>
              <a:t> </a:t>
            </a:r>
            <a:r>
              <a:rPr lang="cs-CZ" dirty="0" err="1"/>
              <a:t>develop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b="1" dirty="0" err="1"/>
              <a:t>blood</a:t>
            </a:r>
            <a:r>
              <a:rPr lang="cs-CZ" b="1" dirty="0"/>
              <a:t> </a:t>
            </a:r>
            <a:r>
              <a:rPr lang="cs-CZ" b="1" dirty="0" err="1"/>
              <a:t>islands</a:t>
            </a:r>
            <a:r>
              <a:rPr lang="cs-CZ" dirty="0"/>
              <a:t> - </a:t>
            </a:r>
            <a:r>
              <a:rPr lang="cs-CZ" b="1" dirty="0" err="1"/>
              <a:t>splanchnic</a:t>
            </a:r>
            <a:r>
              <a:rPr lang="cs-CZ" dirty="0"/>
              <a:t> </a:t>
            </a:r>
            <a:r>
              <a:rPr lang="cs-CZ" dirty="0" err="1"/>
              <a:t>lateral</a:t>
            </a:r>
            <a:r>
              <a:rPr lang="cs-CZ" dirty="0"/>
              <a:t> plate mesoderm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embryonic</a:t>
            </a:r>
            <a:r>
              <a:rPr lang="cs-CZ" sz="1600" dirty="0"/>
              <a:t> </a:t>
            </a:r>
            <a:r>
              <a:rPr lang="cs-CZ" sz="1600" dirty="0" err="1"/>
              <a:t>development</a:t>
            </a:r>
            <a:r>
              <a:rPr lang="cs-CZ" sz="1600" dirty="0"/>
              <a:t> </a:t>
            </a:r>
            <a:r>
              <a:rPr lang="cs-CZ" sz="1600" dirty="0" err="1"/>
              <a:t>only</a:t>
            </a:r>
            <a:endParaRPr lang="cs-CZ" sz="16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D809085-1C1C-4780-8715-38F30587901D}"/>
              </a:ext>
            </a:extLst>
          </p:cNvPr>
          <p:cNvSpPr txBox="1"/>
          <p:nvPr/>
        </p:nvSpPr>
        <p:spPr>
          <a:xfrm>
            <a:off x="10488930" y="2950786"/>
            <a:ext cx="1333500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/>
              <a:t>splanchnic</a:t>
            </a:r>
            <a:r>
              <a:rPr lang="cs-CZ" sz="1600" dirty="0"/>
              <a:t> mesoderm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6BB58F1B-092C-4B4D-AF7D-18EDC1E6128D}"/>
              </a:ext>
            </a:extLst>
          </p:cNvPr>
          <p:cNvGrpSpPr/>
          <p:nvPr/>
        </p:nvGrpSpPr>
        <p:grpSpPr>
          <a:xfrm>
            <a:off x="6373849" y="2525889"/>
            <a:ext cx="4115081" cy="1409939"/>
            <a:chOff x="1648713" y="4478602"/>
            <a:chExt cx="4115081" cy="1409939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29DD17A4-62CA-44F4-B944-2F9A547D1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50" t="56129" r="19271" b="14355"/>
            <a:stretch/>
          </p:blipFill>
          <p:spPr>
            <a:xfrm>
              <a:off x="1648713" y="4478602"/>
              <a:ext cx="3571294" cy="1144565"/>
            </a:xfrm>
            <a:prstGeom prst="rect">
              <a:avLst/>
            </a:prstGeom>
          </p:spPr>
        </p:pic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A8576A03-DE07-4E98-B6C3-8661283C6C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72075" y="5213378"/>
              <a:ext cx="591719" cy="2636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ABD25BA5-323D-4B90-A831-5BD3AD2ED290}"/>
                </a:ext>
              </a:extLst>
            </p:cNvPr>
            <p:cNvSpPr txBox="1"/>
            <p:nvPr/>
          </p:nvSpPr>
          <p:spPr>
            <a:xfrm>
              <a:off x="2352685" y="5611542"/>
              <a:ext cx="1333500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/>
                <a:t>dorsal</a:t>
              </a:r>
              <a:r>
                <a:rPr lang="cs-CZ" sz="1200" dirty="0"/>
                <a:t> aorta</a:t>
              </a:r>
            </a:p>
          </p:txBody>
        </p:sp>
        <p:sp>
          <p:nvSpPr>
            <p:cNvPr id="15" name="Volný tvar 19">
              <a:extLst>
                <a:ext uri="{FF2B5EF4-FFF2-40B4-BE49-F238E27FC236}">
                  <a16:creationId xmlns:a16="http://schemas.microsoft.com/office/drawing/2014/main" id="{A516470A-F909-44D9-B78C-1EAE78DDCA1B}"/>
                </a:ext>
              </a:extLst>
            </p:cNvPr>
            <p:cNvSpPr/>
            <p:nvPr/>
          </p:nvSpPr>
          <p:spPr>
            <a:xfrm>
              <a:off x="4581525" y="5048250"/>
              <a:ext cx="590550" cy="295275"/>
            </a:xfrm>
            <a:custGeom>
              <a:avLst/>
              <a:gdLst>
                <a:gd name="connsiteX0" fmla="*/ 361950 w 590550"/>
                <a:gd name="connsiteY0" fmla="*/ 66675 h 295275"/>
                <a:gd name="connsiteX1" fmla="*/ 180975 w 590550"/>
                <a:gd name="connsiteY1" fmla="*/ 9525 h 295275"/>
                <a:gd name="connsiteX2" fmla="*/ 180975 w 590550"/>
                <a:gd name="connsiteY2" fmla="*/ 9525 h 295275"/>
                <a:gd name="connsiteX3" fmla="*/ 38100 w 590550"/>
                <a:gd name="connsiteY3" fmla="*/ 0 h 295275"/>
                <a:gd name="connsiteX4" fmla="*/ 19050 w 590550"/>
                <a:gd name="connsiteY4" fmla="*/ 76200 h 295275"/>
                <a:gd name="connsiteX5" fmla="*/ 0 w 590550"/>
                <a:gd name="connsiteY5" fmla="*/ 142875 h 295275"/>
                <a:gd name="connsiteX6" fmla="*/ 19050 w 590550"/>
                <a:gd name="connsiteY6" fmla="*/ 200025 h 295275"/>
                <a:gd name="connsiteX7" fmla="*/ 123825 w 590550"/>
                <a:gd name="connsiteY7" fmla="*/ 257175 h 295275"/>
                <a:gd name="connsiteX8" fmla="*/ 247650 w 590550"/>
                <a:gd name="connsiteY8" fmla="*/ 257175 h 295275"/>
                <a:gd name="connsiteX9" fmla="*/ 361950 w 590550"/>
                <a:gd name="connsiteY9" fmla="*/ 285750 h 295275"/>
                <a:gd name="connsiteX10" fmla="*/ 495300 w 590550"/>
                <a:gd name="connsiteY10" fmla="*/ 285750 h 295275"/>
                <a:gd name="connsiteX11" fmla="*/ 561975 w 590550"/>
                <a:gd name="connsiteY11" fmla="*/ 295275 h 295275"/>
                <a:gd name="connsiteX12" fmla="*/ 561975 w 590550"/>
                <a:gd name="connsiteY12" fmla="*/ 295275 h 295275"/>
                <a:gd name="connsiteX13" fmla="*/ 590550 w 590550"/>
                <a:gd name="connsiteY13" fmla="*/ 190500 h 295275"/>
                <a:gd name="connsiteX14" fmla="*/ 504825 w 590550"/>
                <a:gd name="connsiteY14" fmla="*/ 133350 h 295275"/>
                <a:gd name="connsiteX15" fmla="*/ 361950 w 590550"/>
                <a:gd name="connsiteY15" fmla="*/ 66675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0550" h="295275">
                  <a:moveTo>
                    <a:pt x="361950" y="66675"/>
                  </a:moveTo>
                  <a:lnTo>
                    <a:pt x="180975" y="9525"/>
                  </a:lnTo>
                  <a:lnTo>
                    <a:pt x="180975" y="9525"/>
                  </a:lnTo>
                  <a:lnTo>
                    <a:pt x="38100" y="0"/>
                  </a:lnTo>
                  <a:lnTo>
                    <a:pt x="19050" y="76200"/>
                  </a:lnTo>
                  <a:lnTo>
                    <a:pt x="0" y="142875"/>
                  </a:lnTo>
                  <a:lnTo>
                    <a:pt x="19050" y="200025"/>
                  </a:lnTo>
                  <a:lnTo>
                    <a:pt x="123825" y="257175"/>
                  </a:lnTo>
                  <a:lnTo>
                    <a:pt x="247650" y="257175"/>
                  </a:lnTo>
                  <a:lnTo>
                    <a:pt x="361950" y="285750"/>
                  </a:lnTo>
                  <a:lnTo>
                    <a:pt x="495300" y="285750"/>
                  </a:lnTo>
                  <a:lnTo>
                    <a:pt x="561975" y="295275"/>
                  </a:lnTo>
                  <a:lnTo>
                    <a:pt x="561975" y="295275"/>
                  </a:lnTo>
                  <a:lnTo>
                    <a:pt x="590550" y="190500"/>
                  </a:lnTo>
                  <a:lnTo>
                    <a:pt x="504825" y="133350"/>
                  </a:lnTo>
                  <a:lnTo>
                    <a:pt x="361950" y="66675"/>
                  </a:lnTo>
                  <a:close/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7C394C2B-31B4-46C0-8944-BBEA7E3E00BF}"/>
              </a:ext>
            </a:extLst>
          </p:cNvPr>
          <p:cNvGrpSpPr/>
          <p:nvPr/>
        </p:nvGrpSpPr>
        <p:grpSpPr>
          <a:xfrm>
            <a:off x="6448927" y="4396521"/>
            <a:ext cx="5105400" cy="1202304"/>
            <a:chOff x="6448927" y="4396521"/>
            <a:chExt cx="5105400" cy="1202304"/>
          </a:xfrm>
        </p:grpSpPr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6A1D1829-C840-40DE-9C4F-CD682C98E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9" b="61892"/>
            <a:stretch/>
          </p:blipFill>
          <p:spPr>
            <a:xfrm>
              <a:off x="6448927" y="4396521"/>
              <a:ext cx="5105400" cy="1202304"/>
            </a:xfrm>
            <a:prstGeom prst="rect">
              <a:avLst/>
            </a:prstGeom>
          </p:spPr>
        </p:pic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F50522C0-5CD0-4745-9E23-F25DE132D4D5}"/>
                </a:ext>
              </a:extLst>
            </p:cNvPr>
            <p:cNvSpPr/>
            <p:nvPr/>
          </p:nvSpPr>
          <p:spPr>
            <a:xfrm>
              <a:off x="6803858" y="5058866"/>
              <a:ext cx="667753" cy="1986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674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8D905-E26D-41D8-8AE0-59290FD1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Vasculogenesis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D96610-013E-4225-B307-71A9A8865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87691"/>
            <a:ext cx="5369694" cy="1342634"/>
          </a:xfrm>
        </p:spPr>
        <p:txBody>
          <a:bodyPr/>
          <a:lstStyle/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Differentiation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mesodermal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r>
              <a:rPr lang="cs-CZ" sz="1800" dirty="0"/>
              <a:t> </a:t>
            </a:r>
            <a:r>
              <a:rPr lang="cs-CZ" sz="1800" dirty="0" err="1"/>
              <a:t>into</a:t>
            </a:r>
            <a:r>
              <a:rPr lang="cs-CZ" sz="1800" dirty="0"/>
              <a:t> </a:t>
            </a:r>
            <a:r>
              <a:rPr lang="cs-CZ" sz="1800" b="1" dirty="0" err="1" smtClean="0"/>
              <a:t>hemangioblast</a:t>
            </a:r>
            <a:r>
              <a:rPr lang="cs-CZ" sz="1800" dirty="0" smtClean="0"/>
              <a:t> </a:t>
            </a:r>
            <a:r>
              <a:rPr lang="cs-CZ" sz="1800" dirty="0" err="1"/>
              <a:t>precursors</a:t>
            </a:r>
            <a:r>
              <a:rPr lang="cs-CZ" sz="18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blood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(</a:t>
            </a:r>
            <a:r>
              <a:rPr lang="cs-CZ" sz="1600" b="1" dirty="0" err="1"/>
              <a:t>hematopoietic</a:t>
            </a:r>
            <a:r>
              <a:rPr lang="cs-CZ" sz="1600" dirty="0"/>
              <a:t> </a:t>
            </a:r>
            <a:r>
              <a:rPr lang="cs-CZ" sz="1600" dirty="0" err="1"/>
              <a:t>precursors</a:t>
            </a:r>
            <a:r>
              <a:rPr lang="cs-CZ" sz="1600" dirty="0"/>
              <a:t>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vascular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(</a:t>
            </a:r>
            <a:r>
              <a:rPr lang="cs-CZ" sz="1600" b="1" dirty="0" err="1"/>
              <a:t>endothelial</a:t>
            </a:r>
            <a:r>
              <a:rPr lang="cs-CZ" sz="1600" b="1" dirty="0"/>
              <a:t> </a:t>
            </a:r>
            <a:r>
              <a:rPr lang="cs-CZ" sz="1600" dirty="0" err="1"/>
              <a:t>precursors</a:t>
            </a:r>
            <a:r>
              <a:rPr lang="cs-CZ" sz="1600" dirty="0"/>
              <a:t>)</a:t>
            </a:r>
            <a:endParaRPr lang="en-US" sz="16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101A874-083E-4B5F-83EA-74C89BACF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76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988828A7-BD2F-4129-BCA2-BC798BF72E8A}"/>
              </a:ext>
            </a:extLst>
          </p:cNvPr>
          <p:cNvSpPr txBox="1">
            <a:spLocks/>
          </p:cNvSpPr>
          <p:nvPr/>
        </p:nvSpPr>
        <p:spPr>
          <a:xfrm>
            <a:off x="1097280" y="3307189"/>
            <a:ext cx="5369694" cy="361183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hemangioblasts</a:t>
            </a:r>
            <a:r>
              <a:rPr lang="cs-CZ" sz="1800" dirty="0"/>
              <a:t> </a:t>
            </a:r>
            <a:r>
              <a:rPr lang="cs-CZ" sz="1800" dirty="0" err="1"/>
              <a:t>condensate</a:t>
            </a:r>
            <a:r>
              <a:rPr lang="cs-CZ" sz="1800" dirty="0"/>
              <a:t> </a:t>
            </a:r>
            <a:r>
              <a:rPr lang="cs-CZ" sz="1800" dirty="0" err="1"/>
              <a:t>forming</a:t>
            </a:r>
            <a:r>
              <a:rPr lang="cs-CZ" sz="1800" dirty="0"/>
              <a:t> </a:t>
            </a:r>
            <a:r>
              <a:rPr lang="cs-CZ" sz="1800" b="1" dirty="0" err="1"/>
              <a:t>blood</a:t>
            </a:r>
            <a:r>
              <a:rPr lang="cs-CZ" sz="1800" b="1" dirty="0"/>
              <a:t> </a:t>
            </a:r>
            <a:r>
              <a:rPr lang="cs-CZ" sz="1800" b="1" dirty="0" err="1"/>
              <a:t>islands</a:t>
            </a:r>
            <a:endParaRPr lang="en-US" sz="1800" b="1" dirty="0"/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D05151D-BBE6-46D8-91D5-054E5134D37B}"/>
              </a:ext>
            </a:extLst>
          </p:cNvPr>
          <p:cNvGrpSpPr>
            <a:grpSpLocks noChangeAspect="1"/>
          </p:cNvGrpSpPr>
          <p:nvPr/>
        </p:nvGrpSpPr>
        <p:grpSpPr>
          <a:xfrm>
            <a:off x="7446670" y="1868424"/>
            <a:ext cx="1495529" cy="1453401"/>
            <a:chOff x="6551191" y="1767526"/>
            <a:chExt cx="1797190" cy="1746565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526B5DC9-C071-4653-945E-62CE003FA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46" t="57577" b="6252"/>
            <a:stretch/>
          </p:blipFill>
          <p:spPr>
            <a:xfrm>
              <a:off x="6551191" y="1767526"/>
              <a:ext cx="1797190" cy="1746565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6A31E500-9586-4F3B-B87F-841E5DE2BE0F}"/>
                </a:ext>
              </a:extLst>
            </p:cNvPr>
            <p:cNvSpPr/>
            <p:nvPr/>
          </p:nvSpPr>
          <p:spPr>
            <a:xfrm>
              <a:off x="7820523" y="2438843"/>
              <a:ext cx="150395" cy="304354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DF03267-11F3-4A72-92FB-8EAF6690402E}"/>
              </a:ext>
            </a:extLst>
          </p:cNvPr>
          <p:cNvSpPr txBox="1"/>
          <p:nvPr/>
        </p:nvSpPr>
        <p:spPr>
          <a:xfrm>
            <a:off x="9077447" y="2088589"/>
            <a:ext cx="1034716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/>
              <a:t>Splanchnic</a:t>
            </a:r>
            <a:r>
              <a:rPr lang="cs-CZ" sz="900" dirty="0"/>
              <a:t> mesoderm</a:t>
            </a:r>
            <a:endParaRPr lang="en-US" sz="900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CCD96610-013E-4225-B307-71A9A8865031}"/>
              </a:ext>
            </a:extLst>
          </p:cNvPr>
          <p:cNvSpPr>
            <a:spLocks noGrp="1"/>
          </p:cNvSpPr>
          <p:nvPr/>
        </p:nvSpPr>
        <p:spPr>
          <a:xfrm>
            <a:off x="1097280" y="3889779"/>
            <a:ext cx="4237771" cy="103725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Blood</a:t>
            </a:r>
            <a:r>
              <a:rPr lang="cs-CZ" sz="1800" b="1" dirty="0"/>
              <a:t> </a:t>
            </a:r>
            <a:r>
              <a:rPr lang="cs-CZ" sz="1800" b="1" dirty="0" err="1"/>
              <a:t>islands</a:t>
            </a:r>
            <a:r>
              <a:rPr lang="cs-CZ" sz="1800" dirty="0"/>
              <a:t> </a:t>
            </a:r>
            <a:r>
              <a:rPr lang="cs-CZ" sz="1800" dirty="0" err="1"/>
              <a:t>have</a:t>
            </a:r>
            <a:r>
              <a:rPr lang="cs-CZ" sz="1800" dirty="0"/>
              <a:t> </a:t>
            </a:r>
            <a:r>
              <a:rPr lang="cs-CZ" sz="1800" dirty="0" err="1"/>
              <a:t>two</a:t>
            </a:r>
            <a:r>
              <a:rPr lang="cs-CZ" sz="1800" dirty="0"/>
              <a:t> </a:t>
            </a:r>
            <a:r>
              <a:rPr lang="cs-CZ" sz="1800" dirty="0" err="1"/>
              <a:t>parts</a:t>
            </a:r>
            <a:r>
              <a:rPr lang="cs-CZ" sz="18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inner</a:t>
            </a:r>
            <a:r>
              <a:rPr lang="cs-CZ" sz="1600" dirty="0"/>
              <a:t> – </a:t>
            </a:r>
            <a:r>
              <a:rPr lang="cs-CZ" sz="1600" b="1" dirty="0" err="1"/>
              <a:t>blood</a:t>
            </a:r>
            <a:r>
              <a:rPr lang="cs-CZ" sz="1600" b="1" dirty="0"/>
              <a:t> </a:t>
            </a:r>
            <a:r>
              <a:rPr lang="cs-CZ" sz="1600" b="1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precursors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outer</a:t>
            </a:r>
            <a:r>
              <a:rPr lang="cs-CZ" sz="1600" dirty="0"/>
              <a:t> – </a:t>
            </a:r>
            <a:r>
              <a:rPr lang="cs-CZ" sz="1600" b="1" dirty="0" err="1"/>
              <a:t>angioblasts</a:t>
            </a:r>
            <a:r>
              <a:rPr lang="cs-CZ" sz="1600" dirty="0"/>
              <a:t>, </a:t>
            </a:r>
            <a:r>
              <a:rPr lang="cs-CZ" sz="1600" dirty="0" err="1"/>
              <a:t>vascular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precursors</a:t>
            </a:r>
            <a:endParaRPr lang="en-US" sz="1600" b="1" dirty="0"/>
          </a:p>
        </p:txBody>
      </p:sp>
      <p:sp>
        <p:nvSpPr>
          <p:cNvPr id="26" name="Zástupný obsah 2">
            <a:extLst>
              <a:ext uri="{FF2B5EF4-FFF2-40B4-BE49-F238E27FC236}">
                <a16:creationId xmlns:a16="http://schemas.microsoft.com/office/drawing/2014/main" id="{ACBE7AB1-A665-4AC5-A133-F21968129D25}"/>
              </a:ext>
            </a:extLst>
          </p:cNvPr>
          <p:cNvSpPr txBox="1">
            <a:spLocks/>
          </p:cNvSpPr>
          <p:nvPr/>
        </p:nvSpPr>
        <p:spPr>
          <a:xfrm>
            <a:off x="1097280" y="5124171"/>
            <a:ext cx="5369694" cy="361183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intraembryonic</a:t>
            </a:r>
            <a:r>
              <a:rPr lang="cs-CZ" sz="1800" b="1" dirty="0"/>
              <a:t> </a:t>
            </a:r>
            <a:r>
              <a:rPr lang="cs-CZ" sz="1800" dirty="0"/>
              <a:t>and</a:t>
            </a:r>
            <a:r>
              <a:rPr lang="cs-CZ" sz="1800" b="1" dirty="0"/>
              <a:t> </a:t>
            </a:r>
            <a:r>
              <a:rPr lang="cs-CZ" sz="1800" b="1" dirty="0" err="1"/>
              <a:t>extraembryonic</a:t>
            </a:r>
            <a:r>
              <a:rPr lang="cs-CZ" sz="1800" b="1" dirty="0"/>
              <a:t> </a:t>
            </a:r>
            <a:r>
              <a:rPr lang="cs-CZ" sz="1800" dirty="0"/>
              <a:t>mesoderm</a:t>
            </a:r>
            <a:endParaRPr lang="en-US" sz="1800" dirty="0"/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14E305FB-E8B6-4EF9-A90F-181684A74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364" b="14166"/>
          <a:stretch/>
        </p:blipFill>
        <p:spPr>
          <a:xfrm>
            <a:off x="6466974" y="3676521"/>
            <a:ext cx="1359029" cy="1519793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5EB804DE-054F-4DD1-BF78-14593C53D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56" r="36373" b="14166"/>
          <a:stretch/>
        </p:blipFill>
        <p:spPr>
          <a:xfrm>
            <a:off x="7826003" y="3668021"/>
            <a:ext cx="1986457" cy="1519793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D5478EA4-AF4C-48A4-B1C4-DCC8794882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56" b="14166"/>
          <a:stretch/>
        </p:blipFill>
        <p:spPr>
          <a:xfrm>
            <a:off x="9754652" y="3676521"/>
            <a:ext cx="1900186" cy="1519793"/>
          </a:xfrm>
          <a:prstGeom prst="rect">
            <a:avLst/>
          </a:prstGeom>
        </p:spPr>
      </p:pic>
      <p:sp>
        <p:nvSpPr>
          <p:cNvPr id="31" name="TextovéPole 30">
            <a:extLst>
              <a:ext uri="{FF2B5EF4-FFF2-40B4-BE49-F238E27FC236}">
                <a16:creationId xmlns:a16="http://schemas.microsoft.com/office/drawing/2014/main" id="{B2134077-5AC0-4FA5-B5D8-85CA209039B6}"/>
              </a:ext>
            </a:extLst>
          </p:cNvPr>
          <p:cNvSpPr txBox="1"/>
          <p:nvPr/>
        </p:nvSpPr>
        <p:spPr>
          <a:xfrm>
            <a:off x="8123192" y="6043787"/>
            <a:ext cx="2943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err="1"/>
              <a:t>Scott</a:t>
            </a:r>
            <a:r>
              <a:rPr lang="cs-CZ" sz="1050" dirty="0"/>
              <a:t> Gilbert. </a:t>
            </a:r>
            <a:r>
              <a:rPr lang="cs-CZ" sz="1050" dirty="0" err="1"/>
              <a:t>Developmental</a:t>
            </a:r>
            <a:r>
              <a:rPr lang="cs-CZ" sz="1050" dirty="0"/>
              <a:t> Biology 10th </a:t>
            </a:r>
            <a:r>
              <a:rPr lang="cs-CZ" sz="1050" dirty="0" err="1"/>
              <a:t>edition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272961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1" grpId="0"/>
      <p:bldP spid="2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8D905-E26D-41D8-8AE0-59290FD1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Vasculogenesis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5A0E085-0B50-4E20-8CA1-3CB6FCA15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101A874-083E-4B5F-83EA-74C89BACF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77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988828A7-BD2F-4129-BCA2-BC798BF72E8A}"/>
              </a:ext>
            </a:extLst>
          </p:cNvPr>
          <p:cNvSpPr txBox="1">
            <a:spLocks/>
          </p:cNvSpPr>
          <p:nvPr/>
        </p:nvSpPr>
        <p:spPr>
          <a:xfrm>
            <a:off x="1001338" y="2011557"/>
            <a:ext cx="5369694" cy="187605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extraembryonic</a:t>
            </a:r>
            <a:r>
              <a:rPr lang="cs-CZ" sz="1800" dirty="0"/>
              <a:t> </a:t>
            </a:r>
            <a:r>
              <a:rPr lang="cs-CZ" sz="1800" dirty="0" err="1"/>
              <a:t>vasculogenesis</a:t>
            </a:r>
            <a:endParaRPr lang="cs-CZ" sz="18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blood</a:t>
            </a:r>
            <a:r>
              <a:rPr lang="cs-CZ" sz="1600" dirty="0"/>
              <a:t> </a:t>
            </a:r>
            <a:r>
              <a:rPr lang="cs-CZ" sz="1600" dirty="0" err="1"/>
              <a:t>islands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b="1" dirty="0" err="1"/>
              <a:t>yolk</a:t>
            </a:r>
            <a:r>
              <a:rPr lang="cs-CZ" sz="1600" b="1" dirty="0"/>
              <a:t> </a:t>
            </a:r>
            <a:r>
              <a:rPr lang="cs-CZ" sz="1600" b="1" dirty="0" err="1"/>
              <a:t>sac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important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b="1" dirty="0"/>
              <a:t>embryo </a:t>
            </a:r>
            <a:r>
              <a:rPr lang="cs-CZ" sz="1600" b="1" dirty="0" err="1"/>
              <a:t>nourishment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embryonic</a:t>
            </a:r>
            <a:r>
              <a:rPr lang="cs-CZ" sz="1600" b="1" dirty="0"/>
              <a:t> </a:t>
            </a:r>
            <a:r>
              <a:rPr lang="cs-CZ" sz="1600" b="1" dirty="0" err="1"/>
              <a:t>vessels</a:t>
            </a:r>
            <a:r>
              <a:rPr lang="cs-CZ" sz="1600" dirty="0"/>
              <a:t> </a:t>
            </a:r>
            <a:r>
              <a:rPr lang="cs-CZ" sz="1600" dirty="0" err="1"/>
              <a:t>formation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hematopoietic</a:t>
            </a:r>
            <a:r>
              <a:rPr lang="cs-CZ" sz="1600" b="1" dirty="0"/>
              <a:t> </a:t>
            </a:r>
            <a:r>
              <a:rPr lang="cs-CZ" sz="1600" b="1" dirty="0" err="1"/>
              <a:t>cells</a:t>
            </a:r>
            <a:r>
              <a:rPr lang="cs-CZ" sz="1600" b="1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b="1" dirty="0"/>
              <a:t>early </a:t>
            </a:r>
            <a:r>
              <a:rPr lang="cs-CZ" sz="1600" b="1" dirty="0" err="1"/>
              <a:t>embryonic</a:t>
            </a:r>
            <a:r>
              <a:rPr lang="cs-CZ" sz="1600" b="1" dirty="0"/>
              <a:t> </a:t>
            </a:r>
            <a:r>
              <a:rPr lang="cs-CZ" sz="1600" b="1" dirty="0" err="1"/>
              <a:t>stages</a:t>
            </a:r>
            <a:endParaRPr lang="en-US" sz="1600" b="1" dirty="0"/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BDF6D384-CEF0-4FE0-87A6-147DB7A86BC7}"/>
              </a:ext>
            </a:extLst>
          </p:cNvPr>
          <p:cNvGrpSpPr/>
          <p:nvPr/>
        </p:nvGrpSpPr>
        <p:grpSpPr>
          <a:xfrm>
            <a:off x="6408300" y="1895819"/>
            <a:ext cx="4992214" cy="2064603"/>
            <a:chOff x="6635323" y="2773762"/>
            <a:chExt cx="4992214" cy="2064603"/>
          </a:xfrm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33F383A9-F647-4EE4-8EB5-815BBCF72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96" r="55958" b="55678"/>
            <a:stretch/>
          </p:blipFill>
          <p:spPr>
            <a:xfrm>
              <a:off x="7901618" y="3163875"/>
              <a:ext cx="3725919" cy="1601681"/>
            </a:xfrm>
            <a:prstGeom prst="rect">
              <a:avLst/>
            </a:prstGeom>
          </p:spPr>
        </p:pic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6EA61418-EF1C-4A88-924F-0DEC87A1B37A}"/>
                </a:ext>
              </a:extLst>
            </p:cNvPr>
            <p:cNvSpPr txBox="1"/>
            <p:nvPr/>
          </p:nvSpPr>
          <p:spPr>
            <a:xfrm>
              <a:off x="6635323" y="3795449"/>
              <a:ext cx="1034716" cy="369332"/>
            </a:xfrm>
            <a:prstGeom prst="rect">
              <a:avLst/>
            </a:prstGeom>
            <a:noFill/>
            <a:ln w="28575">
              <a:solidFill>
                <a:srgbClr val="DA9FA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Extraembryonic</a:t>
              </a:r>
              <a:r>
                <a:rPr lang="cs-CZ" sz="900" dirty="0"/>
                <a:t> mesoderm</a:t>
              </a:r>
              <a:endParaRPr lang="en-US" sz="900" dirty="0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50A97ED5-D1D9-4521-B80F-F0489B30D66E}"/>
                </a:ext>
              </a:extLst>
            </p:cNvPr>
            <p:cNvSpPr txBox="1"/>
            <p:nvPr/>
          </p:nvSpPr>
          <p:spPr>
            <a:xfrm>
              <a:off x="10390191" y="2773762"/>
              <a:ext cx="1034716" cy="400110"/>
            </a:xfrm>
            <a:prstGeom prst="rect">
              <a:avLst/>
            </a:prstGeom>
            <a:noFill/>
            <a:ln w="28575">
              <a:solidFill>
                <a:srgbClr val="DA9FA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Primitive </a:t>
              </a:r>
              <a:r>
                <a:rPr lang="cs-CZ" sz="1000" dirty="0" err="1"/>
                <a:t>blood</a:t>
              </a:r>
              <a:r>
                <a:rPr lang="cs-CZ" sz="1000" dirty="0"/>
                <a:t> </a:t>
              </a:r>
              <a:r>
                <a:rPr lang="cs-CZ" sz="1000" dirty="0" err="1"/>
                <a:t>cells</a:t>
              </a:r>
              <a:endParaRPr lang="en-US" sz="1000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BA35676F-B844-4EC6-8E73-68B5B05B58C7}"/>
                </a:ext>
              </a:extLst>
            </p:cNvPr>
            <p:cNvSpPr txBox="1"/>
            <p:nvPr/>
          </p:nvSpPr>
          <p:spPr>
            <a:xfrm>
              <a:off x="10409109" y="4592144"/>
              <a:ext cx="1158016" cy="246221"/>
            </a:xfrm>
            <a:prstGeom prst="rect">
              <a:avLst/>
            </a:prstGeom>
            <a:noFill/>
            <a:ln w="28575">
              <a:solidFill>
                <a:srgbClr val="DA9FA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Endothelial</a:t>
              </a:r>
              <a:r>
                <a:rPr lang="cs-CZ" sz="1000" dirty="0"/>
                <a:t> </a:t>
              </a:r>
              <a:r>
                <a:rPr lang="cs-CZ" sz="1000" dirty="0" err="1"/>
                <a:t>cells</a:t>
              </a:r>
              <a:endParaRPr lang="en-US" sz="1000" dirty="0"/>
            </a:p>
          </p:txBody>
        </p:sp>
        <p:cxnSp>
          <p:nvCxnSpPr>
            <p:cNvPr id="21" name="Přímá spojnice 20">
              <a:extLst>
                <a:ext uri="{FF2B5EF4-FFF2-40B4-BE49-F238E27FC236}">
                  <a16:creationId xmlns:a16="http://schemas.microsoft.com/office/drawing/2014/main" id="{50743D6A-83B8-4534-8C8C-AD5A718C4A16}"/>
                </a:ext>
              </a:extLst>
            </p:cNvPr>
            <p:cNvCxnSpPr>
              <a:stCxn id="18" idx="2"/>
            </p:cNvCxnSpPr>
            <p:nvPr/>
          </p:nvCxnSpPr>
          <p:spPr>
            <a:xfrm>
              <a:off x="10907549" y="3173872"/>
              <a:ext cx="0" cy="685527"/>
            </a:xfrm>
            <a:prstGeom prst="line">
              <a:avLst/>
            </a:prstGeom>
            <a:ln w="28575">
              <a:solidFill>
                <a:srgbClr val="DA9F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>
              <a:extLst>
                <a:ext uri="{FF2B5EF4-FFF2-40B4-BE49-F238E27FC236}">
                  <a16:creationId xmlns:a16="http://schemas.microsoft.com/office/drawing/2014/main" id="{5CC9DA07-88BD-438F-8EB8-93FDFA39E421}"/>
                </a:ext>
              </a:extLst>
            </p:cNvPr>
            <p:cNvCxnSpPr/>
            <p:nvPr/>
          </p:nvCxnSpPr>
          <p:spPr>
            <a:xfrm>
              <a:off x="10409109" y="4097518"/>
              <a:ext cx="0" cy="685527"/>
            </a:xfrm>
            <a:prstGeom prst="line">
              <a:avLst/>
            </a:prstGeom>
            <a:ln w="28575">
              <a:solidFill>
                <a:srgbClr val="DA9F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Zástupný obsah 2">
            <a:extLst>
              <a:ext uri="{FF2B5EF4-FFF2-40B4-BE49-F238E27FC236}">
                <a16:creationId xmlns:a16="http://schemas.microsoft.com/office/drawing/2014/main" id="{8DB38519-62E9-44D4-AECA-64784D80D939}"/>
              </a:ext>
            </a:extLst>
          </p:cNvPr>
          <p:cNvSpPr txBox="1">
            <a:spLocks/>
          </p:cNvSpPr>
          <p:nvPr/>
        </p:nvSpPr>
        <p:spPr>
          <a:xfrm>
            <a:off x="1001338" y="3997483"/>
            <a:ext cx="5369694" cy="16016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intraembryonic</a:t>
            </a:r>
            <a:r>
              <a:rPr lang="cs-CZ" sz="1800" dirty="0"/>
              <a:t> </a:t>
            </a:r>
            <a:r>
              <a:rPr lang="cs-CZ" sz="1800" dirty="0" err="1"/>
              <a:t>vasculogenesis</a:t>
            </a:r>
            <a:endParaRPr lang="cs-CZ" sz="18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dorsal</a:t>
            </a:r>
            <a:r>
              <a:rPr lang="cs-CZ" sz="1600" b="1" dirty="0"/>
              <a:t> aorta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/>
              <a:t>mesoderm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individual</a:t>
            </a:r>
            <a:r>
              <a:rPr lang="cs-CZ" sz="1600" dirty="0"/>
              <a:t> </a:t>
            </a:r>
            <a:r>
              <a:rPr lang="cs-CZ" sz="1600" b="1" dirty="0" err="1"/>
              <a:t>organs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vessels</a:t>
            </a:r>
            <a:r>
              <a:rPr lang="cs-CZ" sz="1600" dirty="0"/>
              <a:t> </a:t>
            </a:r>
            <a:r>
              <a:rPr lang="cs-CZ" sz="1600" dirty="0" err="1"/>
              <a:t>form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b="1" dirty="0"/>
              <a:t> </a:t>
            </a:r>
            <a:r>
              <a:rPr lang="cs-CZ" sz="1600" b="1" dirty="0" err="1"/>
              <a:t>mesodermal</a:t>
            </a:r>
            <a:r>
              <a:rPr lang="cs-CZ" sz="1600" b="1" dirty="0"/>
              <a:t> </a:t>
            </a:r>
            <a:r>
              <a:rPr lang="cs-CZ" sz="1600" b="1" dirty="0" err="1"/>
              <a:t>angioblasts</a:t>
            </a:r>
            <a:r>
              <a:rPr lang="cs-CZ" sz="1600" b="1" dirty="0"/>
              <a:t> </a:t>
            </a:r>
            <a:r>
              <a:rPr lang="cs-CZ" sz="1600" dirty="0"/>
              <a:t>in</a:t>
            </a:r>
            <a:r>
              <a:rPr lang="cs-CZ" sz="1600" b="1" dirty="0"/>
              <a:t> </a:t>
            </a:r>
            <a:r>
              <a:rPr lang="cs-CZ" sz="1600" b="1" dirty="0" err="1"/>
              <a:t>organs</a:t>
            </a:r>
            <a:endParaRPr lang="en-US" sz="1600" b="1" dirty="0"/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2A5AE0EC-924F-419D-8E85-05561E5693E9}"/>
              </a:ext>
            </a:extLst>
          </p:cNvPr>
          <p:cNvGrpSpPr/>
          <p:nvPr/>
        </p:nvGrpSpPr>
        <p:grpSpPr>
          <a:xfrm>
            <a:off x="6616488" y="4380604"/>
            <a:ext cx="4881269" cy="1648871"/>
            <a:chOff x="6616488" y="4380604"/>
            <a:chExt cx="4881269" cy="1648871"/>
          </a:xfrm>
        </p:grpSpPr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7A058601-B2BE-4030-B3A9-502A9560C363}"/>
                </a:ext>
              </a:extLst>
            </p:cNvPr>
            <p:cNvGrpSpPr/>
            <p:nvPr/>
          </p:nvGrpSpPr>
          <p:grpSpPr>
            <a:xfrm>
              <a:off x="6616488" y="4380604"/>
              <a:ext cx="4881269" cy="1283463"/>
              <a:chOff x="6666938" y="4807118"/>
              <a:chExt cx="4881269" cy="1283463"/>
            </a:xfrm>
          </p:grpSpPr>
          <p:pic>
            <p:nvPicPr>
              <p:cNvPr id="13" name="Obrázek 12">
                <a:extLst>
                  <a:ext uri="{FF2B5EF4-FFF2-40B4-BE49-F238E27FC236}">
                    <a16:creationId xmlns:a16="http://schemas.microsoft.com/office/drawing/2014/main" id="{B1148715-15FB-4C8B-9F41-008F730075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663" r="55958" b="9930"/>
              <a:stretch/>
            </p:blipFill>
            <p:spPr>
              <a:xfrm>
                <a:off x="7901618" y="4807118"/>
                <a:ext cx="3646589" cy="1283463"/>
              </a:xfrm>
              <a:prstGeom prst="rect">
                <a:avLst/>
              </a:prstGeom>
            </p:spPr>
          </p:pic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B6166CDF-43CA-48F6-A4EC-883B0B521AA3}"/>
                  </a:ext>
                </a:extLst>
              </p:cNvPr>
              <p:cNvSpPr txBox="1"/>
              <p:nvPr/>
            </p:nvSpPr>
            <p:spPr>
              <a:xfrm>
                <a:off x="6666938" y="5224838"/>
                <a:ext cx="1034716" cy="369332"/>
              </a:xfrm>
              <a:prstGeom prst="rect">
                <a:avLst/>
              </a:prstGeom>
              <a:noFill/>
              <a:ln w="28575">
                <a:solidFill>
                  <a:srgbClr val="DA9FA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900" dirty="0" err="1"/>
                  <a:t>Intraembryonic</a:t>
                </a:r>
                <a:r>
                  <a:rPr lang="cs-CZ" sz="900" dirty="0"/>
                  <a:t> mesoderm</a:t>
                </a:r>
                <a:endParaRPr lang="en-US" sz="900" dirty="0"/>
              </a:p>
            </p:txBody>
          </p:sp>
        </p:grp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85C1DCB3-0C99-42B8-8A2D-446A96F4EC27}"/>
                </a:ext>
              </a:extLst>
            </p:cNvPr>
            <p:cNvSpPr txBox="1"/>
            <p:nvPr/>
          </p:nvSpPr>
          <p:spPr>
            <a:xfrm>
              <a:off x="8219315" y="5660143"/>
              <a:ext cx="1034716" cy="369332"/>
            </a:xfrm>
            <a:prstGeom prst="rect">
              <a:avLst/>
            </a:prstGeom>
            <a:noFill/>
            <a:ln w="28575">
              <a:solidFill>
                <a:srgbClr val="DA9FA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Organ-</a:t>
              </a:r>
              <a:r>
                <a:rPr lang="cs-CZ" sz="900" dirty="0" err="1"/>
                <a:t>specific</a:t>
              </a:r>
              <a:r>
                <a:rPr lang="cs-CZ" sz="900" dirty="0"/>
                <a:t> mesenchyme</a:t>
              </a:r>
              <a:endParaRPr lang="en-US" sz="900" dirty="0"/>
            </a:p>
          </p:txBody>
        </p:sp>
        <p:cxnSp>
          <p:nvCxnSpPr>
            <p:cNvPr id="28" name="Přímá spojnice 27">
              <a:extLst>
                <a:ext uri="{FF2B5EF4-FFF2-40B4-BE49-F238E27FC236}">
                  <a16:creationId xmlns:a16="http://schemas.microsoft.com/office/drawing/2014/main" id="{CB178B91-2415-4E95-828E-F6528D5D82EE}"/>
                </a:ext>
              </a:extLst>
            </p:cNvPr>
            <p:cNvCxnSpPr/>
            <p:nvPr/>
          </p:nvCxnSpPr>
          <p:spPr>
            <a:xfrm>
              <a:off x="8213009" y="5022335"/>
              <a:ext cx="0" cy="685527"/>
            </a:xfrm>
            <a:prstGeom prst="line">
              <a:avLst/>
            </a:prstGeom>
            <a:ln w="28575">
              <a:solidFill>
                <a:srgbClr val="DA9F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6597F251-3DE3-4A34-85F4-E9A159E1FFC2}"/>
              </a:ext>
            </a:extLst>
          </p:cNvPr>
          <p:cNvSpPr txBox="1"/>
          <p:nvPr/>
        </p:nvSpPr>
        <p:spPr>
          <a:xfrm>
            <a:off x="8337603" y="6080576"/>
            <a:ext cx="2943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DeSesso</a:t>
            </a:r>
            <a:r>
              <a:rPr lang="cs-CZ" sz="1050" dirty="0"/>
              <a:t>, 2017. </a:t>
            </a:r>
            <a:r>
              <a:rPr lang="cs-CZ" sz="1050" dirty="0" err="1"/>
              <a:t>Rep</a:t>
            </a:r>
            <a:r>
              <a:rPr lang="cs-CZ" sz="1050" dirty="0"/>
              <a:t> </a:t>
            </a:r>
            <a:r>
              <a:rPr lang="cs-CZ" sz="1050" dirty="0" err="1"/>
              <a:t>Tox</a:t>
            </a:r>
            <a:endParaRPr lang="cs-CZ" sz="1050" dirty="0"/>
          </a:p>
        </p:txBody>
      </p:sp>
      <p:sp>
        <p:nvSpPr>
          <p:cNvPr id="30" name="Zástupný obsah 2">
            <a:extLst>
              <a:ext uri="{FF2B5EF4-FFF2-40B4-BE49-F238E27FC236}">
                <a16:creationId xmlns:a16="http://schemas.microsoft.com/office/drawing/2014/main" id="{1C23BD23-028D-4053-BE92-CD737FFA13A1}"/>
              </a:ext>
            </a:extLst>
          </p:cNvPr>
          <p:cNvSpPr txBox="1">
            <a:spLocks/>
          </p:cNvSpPr>
          <p:nvPr/>
        </p:nvSpPr>
        <p:spPr>
          <a:xfrm>
            <a:off x="1001341" y="5565887"/>
            <a:ext cx="5369691" cy="5862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outer</a:t>
            </a:r>
            <a:r>
              <a:rPr lang="cs-CZ" sz="1800" b="1" dirty="0"/>
              <a:t> </a:t>
            </a:r>
            <a:r>
              <a:rPr lang="cs-CZ" sz="1800" dirty="0" err="1"/>
              <a:t>layers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vessels</a:t>
            </a:r>
            <a:r>
              <a:rPr lang="cs-CZ" sz="1800" dirty="0"/>
              <a:t> (</a:t>
            </a:r>
            <a:r>
              <a:rPr lang="cs-CZ" sz="1800" dirty="0" err="1"/>
              <a:t>smooth</a:t>
            </a:r>
            <a:r>
              <a:rPr lang="cs-CZ" sz="1800" dirty="0"/>
              <a:t> </a:t>
            </a:r>
            <a:r>
              <a:rPr lang="cs-CZ" sz="1800" dirty="0" err="1"/>
              <a:t>muscle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r>
              <a:rPr lang="cs-CZ" sz="1800" dirty="0"/>
              <a:t>) </a:t>
            </a:r>
            <a:r>
              <a:rPr lang="cs-CZ" sz="1800" dirty="0" err="1"/>
              <a:t>partly</a:t>
            </a:r>
            <a:r>
              <a:rPr lang="cs-CZ" sz="1800" dirty="0"/>
              <a:t> </a:t>
            </a:r>
            <a:r>
              <a:rPr lang="cs-CZ" sz="1800" dirty="0" err="1"/>
              <a:t>formed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b="1" dirty="0" err="1"/>
              <a:t>neural</a:t>
            </a:r>
            <a:r>
              <a:rPr lang="cs-CZ" sz="1800" b="1" dirty="0"/>
              <a:t> </a:t>
            </a:r>
            <a:r>
              <a:rPr lang="cs-CZ" sz="1800" b="1" dirty="0" err="1"/>
              <a:t>crest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6805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8D905-E26D-41D8-8AE0-59290FD1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Hollowing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vessels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5A0E085-0B50-4E20-8CA1-3CB6FCA15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101A874-083E-4B5F-83EA-74C89BACF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78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988828A7-BD2F-4129-BCA2-BC798BF72E8A}"/>
              </a:ext>
            </a:extLst>
          </p:cNvPr>
          <p:cNvSpPr txBox="1">
            <a:spLocks/>
          </p:cNvSpPr>
          <p:nvPr/>
        </p:nvSpPr>
        <p:spPr>
          <a:xfrm>
            <a:off x="1001338" y="2011558"/>
            <a:ext cx="5369694" cy="8325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endothelial</a:t>
            </a:r>
            <a:r>
              <a:rPr lang="cs-CZ" sz="1800" b="1" dirty="0"/>
              <a:t> </a:t>
            </a:r>
            <a:r>
              <a:rPr lang="cs-CZ" sz="1800" dirty="0" err="1"/>
              <a:t>cells</a:t>
            </a:r>
            <a:r>
              <a:rPr lang="cs-CZ" sz="1800" b="1" dirty="0"/>
              <a:t> </a:t>
            </a:r>
            <a:r>
              <a:rPr lang="cs-CZ" sz="1800" b="1" dirty="0" err="1"/>
              <a:t>aggregation</a:t>
            </a:r>
            <a:endParaRPr lang="cs-CZ" sz="18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small</a:t>
            </a:r>
            <a:r>
              <a:rPr lang="cs-CZ" sz="1800" dirty="0"/>
              <a:t> </a:t>
            </a:r>
            <a:r>
              <a:rPr lang="cs-CZ" sz="1800" b="1" dirty="0" err="1"/>
              <a:t>vacuoles</a:t>
            </a:r>
            <a:r>
              <a:rPr lang="cs-CZ" sz="1800" dirty="0"/>
              <a:t> are </a:t>
            </a:r>
            <a:r>
              <a:rPr lang="cs-CZ" sz="1800" dirty="0" err="1"/>
              <a:t>formed</a:t>
            </a:r>
            <a:r>
              <a:rPr lang="cs-CZ" sz="1800" dirty="0"/>
              <a:t> in </a:t>
            </a:r>
            <a:r>
              <a:rPr lang="cs-CZ" sz="1800" dirty="0" err="1"/>
              <a:t>individual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endParaRPr lang="en-US" sz="16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7518769-A26A-490B-8527-9C66B575E6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83"/>
          <a:stretch/>
        </p:blipFill>
        <p:spPr>
          <a:xfrm>
            <a:off x="5616825" y="3012488"/>
            <a:ext cx="1508413" cy="1492327"/>
          </a:xfrm>
          <a:prstGeom prst="rect">
            <a:avLst/>
          </a:prstGeom>
        </p:spPr>
      </p:pic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54C2346F-FBB0-44C1-B75C-9EB1CD2A0124}"/>
              </a:ext>
            </a:extLst>
          </p:cNvPr>
          <p:cNvSpPr txBox="1">
            <a:spLocks/>
          </p:cNvSpPr>
          <p:nvPr/>
        </p:nvSpPr>
        <p:spPr>
          <a:xfrm>
            <a:off x="1001338" y="3221093"/>
            <a:ext cx="4258725" cy="61757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small</a:t>
            </a:r>
            <a:r>
              <a:rPr lang="cs-CZ" sz="1800" b="1" dirty="0"/>
              <a:t> </a:t>
            </a:r>
            <a:r>
              <a:rPr lang="cs-CZ" sz="1800" dirty="0" err="1"/>
              <a:t>vacuoles</a:t>
            </a:r>
            <a:r>
              <a:rPr lang="cs-CZ" sz="1800" b="1" dirty="0"/>
              <a:t> </a:t>
            </a:r>
            <a:r>
              <a:rPr lang="cs-CZ" sz="1800" b="1" dirty="0" err="1"/>
              <a:t>fuse</a:t>
            </a:r>
            <a:r>
              <a:rPr lang="cs-CZ" sz="1800" b="1" dirty="0"/>
              <a:t> </a:t>
            </a:r>
            <a:r>
              <a:rPr lang="cs-CZ" sz="1800" dirty="0"/>
              <a:t>and </a:t>
            </a:r>
            <a:r>
              <a:rPr lang="cs-CZ" sz="1800" dirty="0" err="1"/>
              <a:t>form</a:t>
            </a:r>
            <a:r>
              <a:rPr lang="cs-CZ" sz="1800" dirty="0"/>
              <a:t> </a:t>
            </a:r>
            <a:r>
              <a:rPr lang="cs-CZ" sz="1800" b="1" dirty="0" err="1"/>
              <a:t>larger</a:t>
            </a:r>
            <a:r>
              <a:rPr lang="cs-CZ" sz="1800" b="1" dirty="0"/>
              <a:t> </a:t>
            </a:r>
            <a:r>
              <a:rPr lang="cs-CZ" sz="1800" dirty="0" err="1"/>
              <a:t>vacuoles</a:t>
            </a:r>
            <a:endParaRPr lang="en-US" sz="1600" dirty="0"/>
          </a:p>
        </p:txBody>
      </p:sp>
      <p:sp>
        <p:nvSpPr>
          <p:cNvPr id="27" name="Zástupný obsah 2">
            <a:extLst>
              <a:ext uri="{FF2B5EF4-FFF2-40B4-BE49-F238E27FC236}">
                <a16:creationId xmlns:a16="http://schemas.microsoft.com/office/drawing/2014/main" id="{74A411F2-1612-45D5-A14E-CABEBEB809E2}"/>
              </a:ext>
            </a:extLst>
          </p:cNvPr>
          <p:cNvSpPr txBox="1">
            <a:spLocks/>
          </p:cNvSpPr>
          <p:nvPr/>
        </p:nvSpPr>
        <p:spPr>
          <a:xfrm>
            <a:off x="1001338" y="4100605"/>
            <a:ext cx="4459837" cy="979719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large</a:t>
            </a:r>
            <a:r>
              <a:rPr lang="cs-CZ" sz="1800" dirty="0"/>
              <a:t> </a:t>
            </a:r>
            <a:r>
              <a:rPr lang="cs-CZ" sz="1800" dirty="0" err="1"/>
              <a:t>vacuoles</a:t>
            </a:r>
            <a:r>
              <a:rPr lang="cs-CZ" sz="1800" dirty="0"/>
              <a:t> </a:t>
            </a:r>
            <a:r>
              <a:rPr lang="cs-CZ" sz="1800" b="1" dirty="0" err="1"/>
              <a:t>fuse</a:t>
            </a:r>
            <a:r>
              <a:rPr lang="cs-CZ" sz="1800" b="1" dirty="0"/>
              <a:t> </a:t>
            </a:r>
            <a:r>
              <a:rPr lang="cs-CZ" sz="1800" dirty="0" err="1"/>
              <a:t>with</a:t>
            </a:r>
            <a:r>
              <a:rPr lang="cs-CZ" sz="1800" b="1" dirty="0"/>
              <a:t> </a:t>
            </a:r>
            <a:r>
              <a:rPr lang="cs-CZ" sz="1800" b="1" dirty="0" err="1"/>
              <a:t>cellular</a:t>
            </a:r>
            <a:r>
              <a:rPr lang="cs-CZ" sz="1800" b="1" dirty="0"/>
              <a:t> </a:t>
            </a:r>
            <a:r>
              <a:rPr lang="cs-CZ" sz="1800" b="1" dirty="0" err="1"/>
              <a:t>membrane</a:t>
            </a:r>
            <a:endParaRPr lang="cs-CZ" sz="1800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formation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b="1" dirty="0"/>
              <a:t>lumen</a:t>
            </a:r>
            <a:endParaRPr lang="en-US" sz="1600" b="1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AC089F2F-CEED-4449-94FB-DB5C41A7A6F9}"/>
              </a:ext>
            </a:extLst>
          </p:cNvPr>
          <p:cNvSpPr txBox="1"/>
          <p:nvPr/>
        </p:nvSpPr>
        <p:spPr>
          <a:xfrm>
            <a:off x="7297079" y="6037481"/>
            <a:ext cx="2943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err="1"/>
              <a:t>Scott</a:t>
            </a:r>
            <a:r>
              <a:rPr lang="cs-CZ" sz="1050" dirty="0"/>
              <a:t> Gilbert. </a:t>
            </a:r>
            <a:r>
              <a:rPr lang="cs-CZ" sz="1050" dirty="0" err="1"/>
              <a:t>Developmental</a:t>
            </a:r>
            <a:r>
              <a:rPr lang="cs-CZ" sz="1050" dirty="0"/>
              <a:t> Biology 10th </a:t>
            </a:r>
            <a:r>
              <a:rPr lang="cs-CZ" sz="1050" dirty="0" err="1"/>
              <a:t>edition</a:t>
            </a:r>
            <a:endParaRPr lang="cs-CZ" sz="1050" dirty="0"/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F4C9A487-301B-4C60-9849-C3AE925DE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37996"/>
          <a:stretch/>
        </p:blipFill>
        <p:spPr>
          <a:xfrm>
            <a:off x="7125238" y="3012487"/>
            <a:ext cx="2294663" cy="1492327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64BB5A57-06D6-45BF-8E80-8807D14C2F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0"/>
          <a:stretch/>
        </p:blipFill>
        <p:spPr>
          <a:xfrm>
            <a:off x="9396058" y="3012486"/>
            <a:ext cx="2320824" cy="149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1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8D905-E26D-41D8-8AE0-59290FD1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Hollowing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vessels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5A0E085-0B50-4E20-8CA1-3CB6FCA15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101A874-083E-4B5F-83EA-74C89BACF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79</a:t>
            </a:fld>
            <a:endParaRPr lang="cs-CZ"/>
          </a:p>
        </p:txBody>
      </p:sp>
      <p:sp>
        <p:nvSpPr>
          <p:cNvPr id="26" name="Zástupný obsah 2">
            <a:extLst>
              <a:ext uri="{FF2B5EF4-FFF2-40B4-BE49-F238E27FC236}">
                <a16:creationId xmlns:a16="http://schemas.microsoft.com/office/drawing/2014/main" id="{8DB38519-62E9-44D4-AECA-64784D80D939}"/>
              </a:ext>
            </a:extLst>
          </p:cNvPr>
          <p:cNvSpPr txBox="1">
            <a:spLocks/>
          </p:cNvSpPr>
          <p:nvPr/>
        </p:nvSpPr>
        <p:spPr>
          <a:xfrm>
            <a:off x="1097280" y="2181119"/>
            <a:ext cx="5311175" cy="4168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formation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b="1" dirty="0" err="1"/>
              <a:t>intracellular</a:t>
            </a:r>
            <a:r>
              <a:rPr lang="cs-CZ" sz="1800" b="1" dirty="0"/>
              <a:t> </a:t>
            </a:r>
            <a:r>
              <a:rPr lang="cs-CZ" sz="1800" b="1" dirty="0" err="1"/>
              <a:t>vacuoles</a:t>
            </a:r>
            <a:endParaRPr lang="en-US" sz="1600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47EFD4-C9EA-4B9B-ABB0-979BCA24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" b="75985"/>
          <a:stretch/>
        </p:blipFill>
        <p:spPr>
          <a:xfrm>
            <a:off x="6789791" y="2181120"/>
            <a:ext cx="4144213" cy="770186"/>
          </a:xfrm>
          <a:prstGeom prst="rect">
            <a:avLst/>
          </a:prstGeom>
        </p:spPr>
      </p:pic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914B3B73-FE25-4286-BA59-34DDC48375EC}"/>
              </a:ext>
            </a:extLst>
          </p:cNvPr>
          <p:cNvSpPr txBox="1">
            <a:spLocks/>
          </p:cNvSpPr>
          <p:nvPr/>
        </p:nvSpPr>
        <p:spPr>
          <a:xfrm>
            <a:off x="1097279" y="3545696"/>
            <a:ext cx="5311175" cy="4168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formation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b="1" dirty="0" err="1"/>
              <a:t>cavity</a:t>
            </a:r>
            <a:r>
              <a:rPr lang="cs-CZ" sz="1800" b="1" dirty="0"/>
              <a:t>/</a:t>
            </a:r>
            <a:r>
              <a:rPr lang="cs-CZ" sz="1800" b="1" dirty="0" err="1"/>
              <a:t>channel</a:t>
            </a:r>
            <a:r>
              <a:rPr lang="cs-CZ" sz="1800" dirty="0"/>
              <a:t> </a:t>
            </a:r>
            <a:r>
              <a:rPr lang="cs-CZ" sz="1800" dirty="0" err="1"/>
              <a:t>within</a:t>
            </a:r>
            <a:r>
              <a:rPr lang="cs-CZ" sz="1800" dirty="0"/>
              <a:t> </a:t>
            </a:r>
            <a:r>
              <a:rPr lang="cs-CZ" sz="1800" b="1" dirty="0" err="1"/>
              <a:t>one</a:t>
            </a:r>
            <a:r>
              <a:rPr lang="cs-CZ" sz="1800" dirty="0"/>
              <a:t> cell</a:t>
            </a:r>
            <a:endParaRPr lang="en-US" sz="1600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54BB4323-49A9-4119-AA1B-9BB599185BC8}"/>
              </a:ext>
            </a:extLst>
          </p:cNvPr>
          <p:cNvSpPr txBox="1">
            <a:spLocks/>
          </p:cNvSpPr>
          <p:nvPr/>
        </p:nvSpPr>
        <p:spPr>
          <a:xfrm>
            <a:off x="1097280" y="4588464"/>
            <a:ext cx="5311175" cy="107451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fusion</a:t>
            </a:r>
            <a:r>
              <a:rPr lang="cs-CZ" sz="1800" b="1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r>
              <a:rPr lang="cs-CZ" sz="1800" dirty="0"/>
              <a:t> on </a:t>
            </a:r>
            <a:r>
              <a:rPr lang="cs-CZ" sz="1800" dirty="0" err="1"/>
              <a:t>their</a:t>
            </a:r>
            <a:r>
              <a:rPr lang="cs-CZ" sz="1800" dirty="0"/>
              <a:t> </a:t>
            </a:r>
            <a:r>
              <a:rPr lang="cs-CZ" sz="1800" b="1" dirty="0" err="1"/>
              <a:t>ends</a:t>
            </a:r>
            <a:endParaRPr lang="cs-CZ" sz="1800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wall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vessel</a:t>
            </a:r>
            <a:r>
              <a:rPr lang="cs-CZ" sz="1800" dirty="0"/>
              <a:t>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formed</a:t>
            </a:r>
            <a:r>
              <a:rPr lang="cs-CZ" sz="1800" dirty="0"/>
              <a:t> by </a:t>
            </a:r>
            <a:r>
              <a:rPr lang="cs-CZ" sz="1800" b="1" dirty="0" err="1"/>
              <a:t>membrane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b="1" dirty="0" err="1"/>
              <a:t>one</a:t>
            </a:r>
            <a:r>
              <a:rPr lang="cs-CZ" sz="1800" b="1" dirty="0"/>
              <a:t> cell</a:t>
            </a:r>
            <a:endParaRPr lang="en-US" sz="1600" b="1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E96D85-56D0-4415-8E4D-C1922D5162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1" b="41632"/>
          <a:stretch/>
        </p:blipFill>
        <p:spPr>
          <a:xfrm>
            <a:off x="6789790" y="3141144"/>
            <a:ext cx="4144213" cy="121394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5320A72-2EC1-403A-A8F0-CA4EB7B6D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0"/>
          <a:stretch/>
        </p:blipFill>
        <p:spPr>
          <a:xfrm>
            <a:off x="6789789" y="4496978"/>
            <a:ext cx="4144213" cy="1428387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058A6402-CBBA-46CC-AADC-85A424193B91}"/>
              </a:ext>
            </a:extLst>
          </p:cNvPr>
          <p:cNvSpPr txBox="1"/>
          <p:nvPr/>
        </p:nvSpPr>
        <p:spPr>
          <a:xfrm>
            <a:off x="7409200" y="6065617"/>
            <a:ext cx="2943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err="1"/>
              <a:t>Scott</a:t>
            </a:r>
            <a:r>
              <a:rPr lang="cs-CZ" sz="1050" dirty="0"/>
              <a:t> Gilbert. </a:t>
            </a:r>
            <a:r>
              <a:rPr lang="cs-CZ" sz="1050" dirty="0" err="1"/>
              <a:t>Developmental</a:t>
            </a:r>
            <a:r>
              <a:rPr lang="cs-CZ" sz="1050" dirty="0"/>
              <a:t> Biology 10th </a:t>
            </a:r>
            <a:r>
              <a:rPr lang="cs-CZ" sz="1050" dirty="0" err="1"/>
              <a:t>edition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418126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pronephric</a:t>
            </a:r>
            <a:r>
              <a:rPr lang="cs-CZ" dirty="0"/>
              <a:t> body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8</a:t>
            </a:fld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124725" y="5997625"/>
            <a:ext cx="4051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Edited</a:t>
            </a:r>
            <a:r>
              <a:rPr lang="cs-CZ" sz="1050" dirty="0"/>
              <a:t>: </a:t>
            </a:r>
            <a:r>
              <a:rPr lang="cs-CZ" sz="1050" dirty="0" err="1"/>
              <a:t>McGeady</a:t>
            </a:r>
            <a:r>
              <a:rPr lang="cs-CZ" sz="1050" dirty="0"/>
              <a:t> et al. </a:t>
            </a:r>
            <a:r>
              <a:rPr lang="cs-CZ" sz="1050" dirty="0" err="1"/>
              <a:t>Veterinary</a:t>
            </a:r>
            <a:r>
              <a:rPr lang="cs-CZ" sz="1050" dirty="0"/>
              <a:t> Embryology. 2009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9744B5B2-CAEA-4EB0-A3EB-2453E199693B}"/>
              </a:ext>
            </a:extLst>
          </p:cNvPr>
          <p:cNvGrpSpPr/>
          <p:nvPr/>
        </p:nvGrpSpPr>
        <p:grpSpPr>
          <a:xfrm>
            <a:off x="7301909" y="1875259"/>
            <a:ext cx="4658726" cy="3892170"/>
            <a:chOff x="7292482" y="2005337"/>
            <a:chExt cx="4320569" cy="3762092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" b="449"/>
            <a:stretch/>
          </p:blipFill>
          <p:spPr>
            <a:xfrm>
              <a:off x="7292482" y="2205393"/>
              <a:ext cx="3863198" cy="3562036"/>
            </a:xfrm>
            <a:prstGeom prst="rect">
              <a:avLst/>
            </a:prstGeom>
          </p:spPr>
        </p:pic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2E21CCDE-9B87-43C0-9AC8-250B09E65AD5}"/>
                </a:ext>
              </a:extLst>
            </p:cNvPr>
            <p:cNvSpPr txBox="1"/>
            <p:nvPr/>
          </p:nvSpPr>
          <p:spPr>
            <a:xfrm>
              <a:off x="7565717" y="2005337"/>
              <a:ext cx="70384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Dorsal</a:t>
              </a:r>
              <a:r>
                <a:rPr lang="cs-CZ" sz="1000" dirty="0"/>
                <a:t> aorta</a:t>
              </a:r>
              <a:endParaRPr lang="en-US" sz="1000" dirty="0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EB924299-5812-4EE4-896B-A5D452A0AE1D}"/>
                </a:ext>
              </a:extLst>
            </p:cNvPr>
            <p:cNvSpPr txBox="1"/>
            <p:nvPr/>
          </p:nvSpPr>
          <p:spPr>
            <a:xfrm>
              <a:off x="10556470" y="2235534"/>
              <a:ext cx="80113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Inner</a:t>
              </a:r>
              <a:r>
                <a:rPr lang="cs-CZ" sz="1000" dirty="0"/>
                <a:t> glomerulus</a:t>
              </a:r>
              <a:endParaRPr lang="en-US" sz="1000" dirty="0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7DEA87E4-21A0-42DE-8622-3F670DC9C367}"/>
                </a:ext>
              </a:extLst>
            </p:cNvPr>
            <p:cNvSpPr txBox="1"/>
            <p:nvPr/>
          </p:nvSpPr>
          <p:spPr>
            <a:xfrm>
              <a:off x="10775547" y="4699231"/>
              <a:ext cx="80113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Outer</a:t>
              </a:r>
              <a:r>
                <a:rPr lang="cs-CZ" sz="1000" dirty="0"/>
                <a:t> glomerulus</a:t>
              </a:r>
              <a:endParaRPr lang="en-US" sz="1000" dirty="0"/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3E21F7E7-4775-4B27-8CCB-FAC68402FD9B}"/>
                </a:ext>
              </a:extLst>
            </p:cNvPr>
            <p:cNvSpPr txBox="1"/>
            <p:nvPr/>
          </p:nvSpPr>
          <p:spPr>
            <a:xfrm>
              <a:off x="10811914" y="3467382"/>
              <a:ext cx="80113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Pronephric</a:t>
              </a:r>
              <a:r>
                <a:rPr lang="cs-CZ" sz="1000" dirty="0"/>
                <a:t> </a:t>
              </a:r>
              <a:r>
                <a:rPr lang="cs-CZ" sz="1000" dirty="0" err="1"/>
                <a:t>duct</a:t>
              </a:r>
              <a:endParaRPr lang="en-US" sz="1000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78BF19E5-AD9E-499E-AAF3-D68F480557A7}"/>
                </a:ext>
              </a:extLst>
            </p:cNvPr>
            <p:cNvSpPr txBox="1"/>
            <p:nvPr/>
          </p:nvSpPr>
          <p:spPr>
            <a:xfrm>
              <a:off x="10732595" y="2806326"/>
              <a:ext cx="84617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cs-CZ" sz="1000" dirty="0"/>
            </a:p>
            <a:p>
              <a:pPr algn="ctr"/>
              <a:r>
                <a:rPr lang="cs-CZ" sz="1000" dirty="0" err="1"/>
                <a:t>Pronephric</a:t>
              </a:r>
              <a:r>
                <a:rPr lang="cs-CZ" sz="1000" dirty="0"/>
                <a:t> tubule</a:t>
              </a:r>
              <a:endParaRPr lang="en-US" sz="1000" dirty="0"/>
            </a:p>
          </p:txBody>
        </p:sp>
      </p:grp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F793BBAD-86DC-4254-8CE1-847C32333E51}"/>
              </a:ext>
            </a:extLst>
          </p:cNvPr>
          <p:cNvSpPr txBox="1">
            <a:spLocks/>
          </p:cNvSpPr>
          <p:nvPr/>
        </p:nvSpPr>
        <p:spPr>
          <a:xfrm>
            <a:off x="1097280" y="1875259"/>
            <a:ext cx="5570457" cy="41361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Pronephric</a:t>
            </a:r>
            <a:r>
              <a:rPr lang="cs-CZ" sz="1600" dirty="0"/>
              <a:t> </a:t>
            </a:r>
            <a:r>
              <a:rPr lang="cs-CZ" sz="1600" dirty="0" err="1"/>
              <a:t>tubules</a:t>
            </a:r>
            <a:r>
              <a:rPr lang="cs-CZ" sz="1600" dirty="0"/>
              <a:t> </a:t>
            </a:r>
            <a:r>
              <a:rPr lang="cs-CZ" sz="1600" dirty="0" err="1"/>
              <a:t>formed</a:t>
            </a:r>
            <a:r>
              <a:rPr lang="cs-CZ" sz="1600" dirty="0"/>
              <a:t> on </a:t>
            </a:r>
            <a:r>
              <a:rPr lang="cs-CZ" sz="1600" dirty="0" err="1"/>
              <a:t>level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each</a:t>
            </a:r>
            <a:r>
              <a:rPr lang="cs-CZ" sz="1600" dirty="0"/>
              <a:t> </a:t>
            </a:r>
            <a:r>
              <a:rPr lang="cs-CZ" sz="1600" dirty="0" err="1"/>
              <a:t>cranial</a:t>
            </a:r>
            <a:r>
              <a:rPr lang="cs-CZ" sz="1600" dirty="0"/>
              <a:t> </a:t>
            </a:r>
            <a:r>
              <a:rPr lang="cs-CZ" sz="1600" dirty="0" err="1"/>
              <a:t>somite</a:t>
            </a:r>
            <a:endParaRPr lang="cs-CZ" sz="16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32A0878-85A6-460C-A1B1-53E8E28A32BF}"/>
              </a:ext>
            </a:extLst>
          </p:cNvPr>
          <p:cNvSpPr txBox="1"/>
          <p:nvPr/>
        </p:nvSpPr>
        <p:spPr>
          <a:xfrm>
            <a:off x="10811914" y="5220793"/>
            <a:ext cx="80113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000" dirty="0"/>
              <a:t>coelom</a:t>
            </a:r>
            <a:endParaRPr lang="en-US" sz="1000" dirty="0"/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048850E6-134F-4D58-871C-685FB6DB93A6}"/>
              </a:ext>
            </a:extLst>
          </p:cNvPr>
          <p:cNvSpPr txBox="1">
            <a:spLocks/>
          </p:cNvSpPr>
          <p:nvPr/>
        </p:nvSpPr>
        <p:spPr>
          <a:xfrm>
            <a:off x="1097279" y="2334351"/>
            <a:ext cx="5244253" cy="60763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Each</a:t>
            </a:r>
            <a:r>
              <a:rPr lang="cs-CZ" sz="1600" dirty="0"/>
              <a:t> </a:t>
            </a:r>
            <a:r>
              <a:rPr lang="cs-CZ" sz="1600" dirty="0" err="1"/>
              <a:t>developing</a:t>
            </a:r>
            <a:r>
              <a:rPr lang="cs-CZ" sz="1600" dirty="0"/>
              <a:t> tubule </a:t>
            </a:r>
            <a:r>
              <a:rPr lang="cs-CZ" sz="1600" dirty="0" err="1"/>
              <a:t>is</a:t>
            </a:r>
            <a:r>
              <a:rPr lang="cs-CZ" sz="1600" dirty="0"/>
              <a:t> </a:t>
            </a:r>
            <a:r>
              <a:rPr lang="cs-CZ" sz="1600" dirty="0" err="1"/>
              <a:t>connected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nephrocoel</a:t>
            </a:r>
            <a:r>
              <a:rPr lang="cs-CZ" sz="1600" dirty="0"/>
              <a:t> </a:t>
            </a:r>
            <a:r>
              <a:rPr lang="cs-CZ" sz="1600" dirty="0" err="1"/>
              <a:t>cavity</a:t>
            </a:r>
            <a:r>
              <a:rPr lang="cs-CZ" sz="1600" dirty="0"/>
              <a:t> </a:t>
            </a:r>
            <a:r>
              <a:rPr lang="cs-CZ" sz="1600" dirty="0" err="1"/>
              <a:t>which</a:t>
            </a:r>
            <a:r>
              <a:rPr lang="cs-CZ" sz="1600" dirty="0"/>
              <a:t> </a:t>
            </a:r>
            <a:r>
              <a:rPr lang="cs-CZ" sz="1600" dirty="0" err="1"/>
              <a:t>opens</a:t>
            </a:r>
            <a:r>
              <a:rPr lang="cs-CZ" sz="1600" dirty="0"/>
              <a:t> to </a:t>
            </a:r>
            <a:r>
              <a:rPr lang="cs-CZ" sz="1600" dirty="0" err="1"/>
              <a:t>coelomic</a:t>
            </a:r>
            <a:r>
              <a:rPr lang="cs-CZ" sz="1600" dirty="0"/>
              <a:t> </a:t>
            </a:r>
            <a:r>
              <a:rPr lang="cs-CZ" sz="1600" dirty="0" err="1"/>
              <a:t>cavity</a:t>
            </a:r>
            <a:r>
              <a:rPr lang="cs-CZ" sz="1600" dirty="0"/>
              <a:t> </a:t>
            </a:r>
            <a:r>
              <a:rPr lang="cs-CZ" sz="1600" dirty="0" err="1"/>
              <a:t>through</a:t>
            </a:r>
            <a:r>
              <a:rPr lang="cs-CZ" sz="1600" dirty="0"/>
              <a:t> </a:t>
            </a:r>
            <a:r>
              <a:rPr lang="cs-CZ" sz="1600" b="1" dirty="0" err="1"/>
              <a:t>nephrostome</a:t>
            </a:r>
            <a:endParaRPr lang="cs-CZ" sz="1600" b="1" dirty="0"/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FA478D69-D4A5-4A69-9326-EE720AA58B06}"/>
              </a:ext>
            </a:extLst>
          </p:cNvPr>
          <p:cNvSpPr txBox="1">
            <a:spLocks/>
          </p:cNvSpPr>
          <p:nvPr/>
        </p:nvSpPr>
        <p:spPr>
          <a:xfrm>
            <a:off x="1097280" y="3003549"/>
            <a:ext cx="5083387" cy="110841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branching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capillary</a:t>
            </a:r>
            <a:r>
              <a:rPr lang="cs-CZ" sz="1600" dirty="0"/>
              <a:t> </a:t>
            </a:r>
            <a:r>
              <a:rPr lang="cs-CZ" sz="1600" dirty="0" err="1"/>
              <a:t>loops</a:t>
            </a:r>
            <a:r>
              <a:rPr lang="cs-CZ" sz="1600" dirty="0"/>
              <a:t> (</a:t>
            </a:r>
            <a:r>
              <a:rPr lang="cs-CZ" sz="1600" b="1" dirty="0"/>
              <a:t>glomerulus</a:t>
            </a:r>
            <a:r>
              <a:rPr lang="cs-CZ" sz="1600" dirty="0"/>
              <a:t>)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b="1" dirty="0" err="1"/>
              <a:t>dorsal</a:t>
            </a:r>
            <a:r>
              <a:rPr lang="cs-CZ" sz="1600" b="1" dirty="0"/>
              <a:t> aorta</a:t>
            </a:r>
            <a:r>
              <a:rPr lang="cs-CZ" sz="1600" dirty="0"/>
              <a:t>, </a:t>
            </a:r>
            <a:r>
              <a:rPr lang="cs-CZ" sz="1600" dirty="0" err="1"/>
              <a:t>invaginate</a:t>
            </a:r>
            <a:r>
              <a:rPr lang="cs-CZ" sz="1600" dirty="0"/>
              <a:t> to: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/>
              <a:t>Epithelium</a:t>
            </a:r>
            <a:r>
              <a:rPr lang="cs-CZ" sz="1400" b="1" dirty="0"/>
              <a:t> </a:t>
            </a:r>
            <a:r>
              <a:rPr lang="cs-CZ" sz="1400" b="1" dirty="0" err="1"/>
              <a:t>of</a:t>
            </a:r>
            <a:r>
              <a:rPr lang="cs-CZ" sz="1400" b="1" dirty="0"/>
              <a:t> coelom</a:t>
            </a:r>
            <a:r>
              <a:rPr lang="cs-CZ" sz="1400" dirty="0"/>
              <a:t> – </a:t>
            </a:r>
            <a:r>
              <a:rPr lang="cs-CZ" sz="1400" b="1" dirty="0" err="1"/>
              <a:t>outer</a:t>
            </a:r>
            <a:r>
              <a:rPr lang="cs-CZ" sz="1400" b="1" dirty="0"/>
              <a:t> </a:t>
            </a:r>
            <a:r>
              <a:rPr lang="cs-CZ" sz="1400" b="1" dirty="0" err="1"/>
              <a:t>glomeruli</a:t>
            </a:r>
            <a:r>
              <a:rPr lang="cs-CZ" sz="1400" dirty="0"/>
              <a:t>, </a:t>
            </a:r>
            <a:r>
              <a:rPr lang="cs-CZ" sz="1400" dirty="0" err="1"/>
              <a:t>filtration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coelom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/>
              <a:t>Walls</a:t>
            </a:r>
            <a:r>
              <a:rPr lang="cs-CZ" sz="1400" b="1" dirty="0"/>
              <a:t> </a:t>
            </a:r>
            <a:r>
              <a:rPr lang="cs-CZ" sz="1400" b="1" dirty="0" err="1"/>
              <a:t>of</a:t>
            </a:r>
            <a:r>
              <a:rPr lang="cs-CZ" sz="1400" b="1" dirty="0"/>
              <a:t> tubule</a:t>
            </a:r>
            <a:r>
              <a:rPr lang="cs-CZ" sz="1400" dirty="0"/>
              <a:t> – </a:t>
            </a:r>
            <a:r>
              <a:rPr lang="cs-CZ" sz="1400" b="1" dirty="0" err="1"/>
              <a:t>inner</a:t>
            </a:r>
            <a:r>
              <a:rPr lang="cs-CZ" sz="1400" b="1" dirty="0"/>
              <a:t> </a:t>
            </a:r>
            <a:r>
              <a:rPr lang="cs-CZ" sz="1400" b="1" dirty="0" err="1"/>
              <a:t>glomeruli</a:t>
            </a:r>
            <a:r>
              <a:rPr lang="cs-CZ" sz="1400" dirty="0"/>
              <a:t>, </a:t>
            </a:r>
            <a:r>
              <a:rPr lang="cs-CZ" sz="1400" dirty="0" err="1"/>
              <a:t>separated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coelom</a:t>
            </a:r>
          </a:p>
        </p:txBody>
      </p:sp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6CC1A3BC-7C49-4309-B0BF-7F84DAC3D9C3}"/>
              </a:ext>
            </a:extLst>
          </p:cNvPr>
          <p:cNvSpPr txBox="1">
            <a:spLocks/>
          </p:cNvSpPr>
          <p:nvPr/>
        </p:nvSpPr>
        <p:spPr>
          <a:xfrm>
            <a:off x="1097280" y="4430226"/>
            <a:ext cx="4485373" cy="53801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epithelium</a:t>
            </a:r>
            <a:r>
              <a:rPr lang="cs-CZ" sz="1600" dirty="0"/>
              <a:t> </a:t>
            </a:r>
            <a:r>
              <a:rPr lang="cs-CZ" sz="1600" dirty="0" err="1"/>
              <a:t>forming</a:t>
            </a:r>
            <a:r>
              <a:rPr lang="cs-CZ" sz="1600" dirty="0"/>
              <a:t> </a:t>
            </a:r>
            <a:r>
              <a:rPr lang="cs-CZ" sz="1600" dirty="0" err="1"/>
              <a:t>around</a:t>
            </a:r>
            <a:r>
              <a:rPr lang="cs-CZ" sz="1600" dirty="0"/>
              <a:t> </a:t>
            </a:r>
            <a:r>
              <a:rPr lang="cs-CZ" sz="1600" dirty="0" err="1"/>
              <a:t>loop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capillaries</a:t>
            </a:r>
            <a:r>
              <a:rPr lang="cs-CZ" sz="1600" dirty="0"/>
              <a:t> </a:t>
            </a:r>
            <a:r>
              <a:rPr lang="cs-CZ" sz="1600" dirty="0" err="1" smtClean="0"/>
              <a:t>forms</a:t>
            </a:r>
            <a:r>
              <a:rPr lang="cs-CZ" sz="1600" dirty="0" smtClean="0"/>
              <a:t> </a:t>
            </a:r>
            <a:r>
              <a:rPr lang="cs-CZ" sz="1600" b="1" dirty="0" err="1"/>
              <a:t>Bowmans</a:t>
            </a:r>
            <a:r>
              <a:rPr lang="cs-CZ" sz="1600" dirty="0"/>
              <a:t> </a:t>
            </a:r>
            <a:r>
              <a:rPr lang="cs-CZ" sz="1600" dirty="0" err="1"/>
              <a:t>capsule</a:t>
            </a:r>
            <a:endParaRPr lang="cs-CZ" sz="1400" dirty="0"/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795F54FE-9D8C-4D2C-B135-E8A82662943E}"/>
              </a:ext>
            </a:extLst>
          </p:cNvPr>
          <p:cNvSpPr txBox="1">
            <a:spLocks/>
          </p:cNvSpPr>
          <p:nvPr/>
        </p:nvSpPr>
        <p:spPr>
          <a:xfrm>
            <a:off x="1097280" y="5160392"/>
            <a:ext cx="4485373" cy="121407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Outer</a:t>
            </a:r>
            <a:r>
              <a:rPr lang="cs-CZ" sz="1600" b="1" dirty="0"/>
              <a:t> </a:t>
            </a:r>
            <a:r>
              <a:rPr lang="cs-CZ" sz="1600" b="1" dirty="0" err="1"/>
              <a:t>glomeruli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Formation</a:t>
            </a:r>
            <a:r>
              <a:rPr lang="cs-CZ" sz="1400" dirty="0"/>
              <a:t> in </a:t>
            </a:r>
            <a:r>
              <a:rPr lang="cs-CZ" sz="1400" b="1" dirty="0" err="1"/>
              <a:t>lower</a:t>
            </a:r>
            <a:r>
              <a:rPr lang="cs-CZ" sz="1400" b="1" dirty="0"/>
              <a:t> </a:t>
            </a:r>
            <a:r>
              <a:rPr lang="cs-CZ" sz="1400" b="1" dirty="0" err="1"/>
              <a:t>vertebrates</a:t>
            </a:r>
            <a:r>
              <a:rPr lang="cs-CZ" sz="1400" dirty="0"/>
              <a:t>, </a:t>
            </a:r>
            <a:r>
              <a:rPr lang="cs-CZ" sz="1400" dirty="0" err="1"/>
              <a:t>less</a:t>
            </a:r>
            <a:r>
              <a:rPr lang="cs-CZ" sz="1400" dirty="0"/>
              <a:t> </a:t>
            </a:r>
            <a:r>
              <a:rPr lang="cs-CZ" sz="1400" dirty="0" err="1"/>
              <a:t>effective</a:t>
            </a:r>
            <a:r>
              <a:rPr lang="cs-CZ" sz="1400" dirty="0"/>
              <a:t> </a:t>
            </a:r>
            <a:r>
              <a:rPr lang="cs-CZ" sz="1400" dirty="0" err="1"/>
              <a:t>filtration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 smtClean="0"/>
              <a:t>Filtration</a:t>
            </a:r>
            <a:r>
              <a:rPr lang="cs-CZ" sz="1400" dirty="0" smtClean="0"/>
              <a:t> </a:t>
            </a:r>
            <a:r>
              <a:rPr lang="cs-CZ" sz="1400" dirty="0" err="1"/>
              <a:t>of</a:t>
            </a:r>
            <a:r>
              <a:rPr lang="cs-CZ" sz="1400" dirty="0"/>
              <a:t> fluid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allowed</a:t>
            </a:r>
            <a:r>
              <a:rPr lang="cs-CZ" sz="1400" dirty="0"/>
              <a:t> </a:t>
            </a:r>
            <a:r>
              <a:rPr lang="cs-CZ" sz="1400" dirty="0" err="1"/>
              <a:t>thanks</a:t>
            </a:r>
            <a:r>
              <a:rPr lang="cs-CZ" sz="1400" dirty="0"/>
              <a:t> to </a:t>
            </a:r>
            <a:r>
              <a:rPr lang="cs-CZ" sz="1400" dirty="0" err="1"/>
              <a:t>activity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ciliated</a:t>
            </a:r>
            <a:r>
              <a:rPr lang="cs-CZ" sz="1400" dirty="0"/>
              <a:t> </a:t>
            </a:r>
            <a:r>
              <a:rPr lang="cs-CZ" sz="1400" dirty="0" err="1"/>
              <a:t>cells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coelomic</a:t>
            </a:r>
            <a:r>
              <a:rPr lang="cs-CZ" sz="1400" dirty="0"/>
              <a:t> </a:t>
            </a:r>
            <a:r>
              <a:rPr lang="cs-CZ" sz="1400" dirty="0" err="1"/>
              <a:t>cavity</a:t>
            </a:r>
            <a:r>
              <a:rPr lang="cs-CZ" sz="1400" dirty="0"/>
              <a:t> to </a:t>
            </a:r>
            <a:r>
              <a:rPr lang="cs-CZ" sz="1400" dirty="0" err="1"/>
              <a:t>pronephric</a:t>
            </a:r>
            <a:r>
              <a:rPr lang="cs-CZ" sz="1400" dirty="0"/>
              <a:t> </a:t>
            </a:r>
            <a:r>
              <a:rPr lang="cs-CZ" sz="1400" dirty="0" err="1"/>
              <a:t>tubules</a:t>
            </a:r>
            <a:r>
              <a:rPr lang="cs-CZ" sz="1400" dirty="0"/>
              <a:t> </a:t>
            </a:r>
            <a:r>
              <a:rPr lang="cs-CZ" sz="1400" dirty="0" err="1"/>
              <a:t>close</a:t>
            </a:r>
            <a:r>
              <a:rPr lang="cs-CZ" sz="1400" dirty="0"/>
              <a:t> to </a:t>
            </a:r>
            <a:r>
              <a:rPr lang="cs-CZ" sz="1400" dirty="0" err="1"/>
              <a:t>nephrostome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8419528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824B63-7400-49B9-8EA2-621A3A20D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Angiogenesis</a:t>
            </a:r>
            <a:r>
              <a:rPr lang="cs-CZ" dirty="0"/>
              <a:t> – </a:t>
            </a:r>
            <a:r>
              <a:rPr lang="cs-CZ" dirty="0" err="1"/>
              <a:t>budding</a:t>
            </a:r>
            <a:r>
              <a:rPr lang="cs-CZ" dirty="0"/>
              <a:t> and </a:t>
            </a:r>
            <a:r>
              <a:rPr lang="cs-CZ" dirty="0" err="1"/>
              <a:t>longitudinal</a:t>
            </a:r>
            <a:r>
              <a:rPr lang="cs-CZ" dirty="0"/>
              <a:t> </a:t>
            </a:r>
            <a:r>
              <a:rPr lang="cs-CZ" dirty="0" err="1"/>
              <a:t>splitting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82006F4-CE99-426B-A91C-91798A35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4C2D514-CAE7-4C3E-888C-99855B263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80</a:t>
            </a:fld>
            <a:endParaRPr lang="cs-CZ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2A7FC0E-6966-4796-AA99-A281052EB0F2}"/>
              </a:ext>
            </a:extLst>
          </p:cNvPr>
          <p:cNvSpPr txBox="1">
            <a:spLocks/>
          </p:cNvSpPr>
          <p:nvPr/>
        </p:nvSpPr>
        <p:spPr>
          <a:xfrm>
            <a:off x="1097278" y="1912024"/>
            <a:ext cx="5511751" cy="15011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Budding</a:t>
            </a:r>
            <a:r>
              <a:rPr lang="cs-CZ" sz="18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/>
              <a:t>tip</a:t>
            </a:r>
            <a:r>
              <a:rPr lang="cs-CZ" sz="1600" dirty="0"/>
              <a:t> cell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endothelial</a:t>
            </a:r>
            <a:r>
              <a:rPr lang="cs-CZ" sz="1600" dirty="0"/>
              <a:t> cell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migration</a:t>
            </a:r>
            <a:r>
              <a:rPr lang="cs-CZ" sz="1600" b="1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tip cell </a:t>
            </a:r>
            <a:r>
              <a:rPr lang="cs-CZ" sz="1600" dirty="0" err="1"/>
              <a:t>into</a:t>
            </a:r>
            <a:r>
              <a:rPr lang="cs-CZ" sz="1600" dirty="0"/>
              <a:t> </a:t>
            </a:r>
            <a:r>
              <a:rPr lang="cs-CZ" sz="1600" dirty="0" err="1"/>
              <a:t>surrounding</a:t>
            </a:r>
            <a:r>
              <a:rPr lang="cs-CZ" sz="1600" b="1" dirty="0"/>
              <a:t> mesenchyme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another</a:t>
            </a:r>
            <a:r>
              <a:rPr lang="cs-CZ" sz="1600" dirty="0"/>
              <a:t> </a:t>
            </a:r>
            <a:r>
              <a:rPr lang="cs-CZ" sz="1600" dirty="0" err="1"/>
              <a:t>endothelial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follow</a:t>
            </a:r>
            <a:r>
              <a:rPr lang="cs-CZ" sz="1600" b="1" dirty="0"/>
              <a:t>, </a:t>
            </a:r>
            <a:r>
              <a:rPr lang="cs-CZ" sz="1600" b="1" dirty="0" err="1"/>
              <a:t>cavity</a:t>
            </a:r>
            <a:r>
              <a:rPr lang="cs-CZ" sz="1600" b="1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vessel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</a:t>
            </a:r>
            <a:r>
              <a:rPr lang="cs-CZ" sz="1600" b="1" dirty="0" err="1"/>
              <a:t>maintained</a:t>
            </a:r>
            <a:endParaRPr lang="en-US" sz="1600" b="1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B9055B7C-6D23-41CE-8CF3-95EC11E3DB6F}"/>
              </a:ext>
            </a:extLst>
          </p:cNvPr>
          <p:cNvSpPr txBox="1">
            <a:spLocks/>
          </p:cNvSpPr>
          <p:nvPr/>
        </p:nvSpPr>
        <p:spPr>
          <a:xfrm>
            <a:off x="1097279" y="3858281"/>
            <a:ext cx="6068488" cy="19157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Longitudinal</a:t>
            </a:r>
            <a:r>
              <a:rPr lang="cs-CZ" sz="1800" b="1" dirty="0"/>
              <a:t> </a:t>
            </a:r>
            <a:r>
              <a:rPr lang="cs-CZ" sz="1800" b="1" dirty="0" err="1"/>
              <a:t>splitting</a:t>
            </a:r>
            <a:r>
              <a:rPr lang="cs-CZ" sz="18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b="1" dirty="0" err="1"/>
              <a:t>intraluminal</a:t>
            </a:r>
            <a:r>
              <a:rPr lang="cs-CZ" sz="1600" b="1" dirty="0"/>
              <a:t> </a:t>
            </a:r>
            <a:r>
              <a:rPr lang="cs-CZ" sz="1600" b="1" dirty="0" err="1"/>
              <a:t>pillar</a:t>
            </a:r>
            <a:r>
              <a:rPr lang="cs-CZ" sz="1600" dirty="0"/>
              <a:t> (</a:t>
            </a:r>
            <a:r>
              <a:rPr lang="cs-CZ" sz="1600" dirty="0" err="1"/>
              <a:t>walls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vessels</a:t>
            </a:r>
            <a:r>
              <a:rPr lang="cs-CZ" sz="1600" dirty="0"/>
              <a:t> </a:t>
            </a:r>
            <a:r>
              <a:rPr lang="cs-CZ" sz="1600" b="1" dirty="0" err="1"/>
              <a:t>invaginate</a:t>
            </a:r>
            <a:r>
              <a:rPr lang="cs-CZ" sz="1600" b="1" dirty="0"/>
              <a:t> </a:t>
            </a:r>
            <a:r>
              <a:rPr lang="cs-CZ" sz="1600" dirty="0" err="1"/>
              <a:t>into</a:t>
            </a:r>
            <a:r>
              <a:rPr lang="cs-CZ" sz="1600" dirty="0"/>
              <a:t> </a:t>
            </a:r>
            <a:r>
              <a:rPr lang="cs-CZ" sz="1600" dirty="0" err="1"/>
              <a:t>cavity</a:t>
            </a:r>
            <a:r>
              <a:rPr lang="cs-CZ" sz="1600" dirty="0"/>
              <a:t>), </a:t>
            </a:r>
            <a:r>
              <a:rPr lang="cs-CZ" sz="1600" dirty="0" err="1"/>
              <a:t>migration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opposite</a:t>
            </a:r>
            <a:r>
              <a:rPr lang="cs-CZ" sz="1600" dirty="0"/>
              <a:t> </a:t>
            </a:r>
            <a:r>
              <a:rPr lang="cs-CZ" sz="1600" dirty="0" err="1"/>
              <a:t>endothelial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into</a:t>
            </a:r>
            <a:r>
              <a:rPr lang="cs-CZ" sz="1600" dirty="0"/>
              <a:t> center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cavity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enlargement</a:t>
            </a:r>
            <a:r>
              <a:rPr lang="cs-CZ" sz="1600" b="1" dirty="0"/>
              <a:t> </a:t>
            </a:r>
            <a:r>
              <a:rPr lang="cs-CZ" sz="1600" dirty="0"/>
              <a:t>and</a:t>
            </a:r>
            <a:r>
              <a:rPr lang="cs-CZ" sz="1600" b="1" dirty="0"/>
              <a:t> </a:t>
            </a:r>
            <a:r>
              <a:rPr lang="cs-CZ" sz="1600" b="1" dirty="0" err="1"/>
              <a:t>fusion</a:t>
            </a:r>
            <a:r>
              <a:rPr lang="cs-CZ" sz="1600" b="1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pillars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splitting</a:t>
            </a:r>
            <a:r>
              <a:rPr lang="cs-CZ" sz="1600" dirty="0"/>
              <a:t> </a:t>
            </a:r>
            <a:r>
              <a:rPr lang="cs-CZ" sz="1600" dirty="0" err="1"/>
              <a:t>vessel</a:t>
            </a:r>
            <a:r>
              <a:rPr lang="cs-CZ" sz="1600" dirty="0"/>
              <a:t> </a:t>
            </a:r>
            <a:r>
              <a:rPr lang="cs-CZ" sz="1600" dirty="0" err="1"/>
              <a:t>into</a:t>
            </a:r>
            <a:r>
              <a:rPr lang="cs-CZ" sz="1600" dirty="0"/>
              <a:t> </a:t>
            </a:r>
            <a:r>
              <a:rPr lang="cs-CZ" sz="1600" dirty="0" err="1"/>
              <a:t>two</a:t>
            </a:r>
            <a:r>
              <a:rPr lang="cs-CZ" sz="1600" dirty="0"/>
              <a:t> </a:t>
            </a:r>
            <a:r>
              <a:rPr lang="cs-CZ" sz="1600" dirty="0" err="1"/>
              <a:t>vessels</a:t>
            </a:r>
            <a:endParaRPr lang="en-US" sz="1600" dirty="0"/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3A2A65DE-E079-4A49-BD0F-C975542521EE}"/>
              </a:ext>
            </a:extLst>
          </p:cNvPr>
          <p:cNvGrpSpPr/>
          <p:nvPr/>
        </p:nvGrpSpPr>
        <p:grpSpPr>
          <a:xfrm>
            <a:off x="7141205" y="1850373"/>
            <a:ext cx="4620334" cy="2190846"/>
            <a:chOff x="6772583" y="1850373"/>
            <a:chExt cx="4620334" cy="2190846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5F58E383-4A8F-44D5-9D52-2D08314F98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71" t="21838" b="57726"/>
            <a:stretch/>
          </p:blipFill>
          <p:spPr>
            <a:xfrm>
              <a:off x="6772583" y="1988873"/>
              <a:ext cx="4620334" cy="1617894"/>
            </a:xfrm>
            <a:prstGeom prst="rect">
              <a:avLst/>
            </a:prstGeom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4681CDB0-205C-47BC-993E-27B63000C19C}"/>
                </a:ext>
              </a:extLst>
            </p:cNvPr>
            <p:cNvSpPr txBox="1"/>
            <p:nvPr/>
          </p:nvSpPr>
          <p:spPr>
            <a:xfrm>
              <a:off x="7165767" y="1850373"/>
              <a:ext cx="11603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Tip cell</a:t>
              </a:r>
              <a:endParaRPr lang="en-US" sz="1200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00E455E6-476B-4635-ABDC-E88330879EF9}"/>
                </a:ext>
              </a:extLst>
            </p:cNvPr>
            <p:cNvSpPr txBox="1"/>
            <p:nvPr/>
          </p:nvSpPr>
          <p:spPr>
            <a:xfrm>
              <a:off x="9391008" y="3579554"/>
              <a:ext cx="1916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/>
                <a:t>Proliferating</a:t>
              </a:r>
              <a:r>
                <a:rPr lang="cs-CZ" sz="1200" dirty="0"/>
                <a:t> and </a:t>
              </a:r>
              <a:r>
                <a:rPr lang="cs-CZ" sz="1200" dirty="0" err="1"/>
                <a:t>migrating</a:t>
              </a:r>
              <a:r>
                <a:rPr lang="cs-CZ" sz="1200" dirty="0"/>
                <a:t> </a:t>
              </a:r>
              <a:r>
                <a:rPr lang="cs-CZ" sz="1200" dirty="0" err="1"/>
                <a:t>endothelial</a:t>
              </a:r>
              <a:r>
                <a:rPr lang="cs-CZ" sz="1200" dirty="0"/>
                <a:t> </a:t>
              </a:r>
              <a:r>
                <a:rPr lang="cs-CZ" sz="1200" dirty="0" err="1"/>
                <a:t>cells</a:t>
              </a:r>
              <a:endParaRPr lang="en-US" sz="1200" dirty="0"/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42EDC704-B05E-4C09-BF82-072AB122FC76}"/>
              </a:ext>
            </a:extLst>
          </p:cNvPr>
          <p:cNvGrpSpPr/>
          <p:nvPr/>
        </p:nvGrpSpPr>
        <p:grpSpPr>
          <a:xfrm>
            <a:off x="7141205" y="4153998"/>
            <a:ext cx="4620334" cy="1620056"/>
            <a:chOff x="6772583" y="4153998"/>
            <a:chExt cx="4620334" cy="1620056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AB0CB475-7338-4EA2-8B8B-AE7C4CC00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71" t="68489" b="11072"/>
            <a:stretch/>
          </p:blipFill>
          <p:spPr>
            <a:xfrm>
              <a:off x="6772583" y="4155926"/>
              <a:ext cx="4620334" cy="1618128"/>
            </a:xfrm>
            <a:prstGeom prst="rect">
              <a:avLst/>
            </a:prstGeom>
          </p:spPr>
        </p:pic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36551198-FBE4-49BC-A5E5-4B4E34A6015B}"/>
                </a:ext>
              </a:extLst>
            </p:cNvPr>
            <p:cNvSpPr txBox="1"/>
            <p:nvPr/>
          </p:nvSpPr>
          <p:spPr>
            <a:xfrm>
              <a:off x="7531526" y="4153998"/>
              <a:ext cx="20728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/>
                <a:t>Intraluminal</a:t>
              </a:r>
              <a:r>
                <a:rPr lang="cs-CZ" sz="1200" dirty="0"/>
                <a:t> </a:t>
              </a:r>
              <a:r>
                <a:rPr lang="cs-CZ" sz="1200" dirty="0" err="1"/>
                <a:t>pillar</a:t>
              </a:r>
              <a:r>
                <a:rPr lang="cs-CZ" sz="1200" dirty="0"/>
                <a:t> </a:t>
              </a:r>
              <a:r>
                <a:rPr lang="cs-CZ" sz="1200" dirty="0" err="1"/>
                <a:t>formation</a:t>
              </a:r>
              <a:endParaRPr lang="en-US" sz="1200" dirty="0"/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FAA4569-1400-4065-A8AD-99E0AB9F70EB}"/>
              </a:ext>
            </a:extLst>
          </p:cNvPr>
          <p:cNvSpPr txBox="1"/>
          <p:nvPr/>
        </p:nvSpPr>
        <p:spPr>
          <a:xfrm>
            <a:off x="7762481" y="6069297"/>
            <a:ext cx="2943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DeSesso</a:t>
            </a:r>
            <a:r>
              <a:rPr lang="cs-CZ" sz="1050" dirty="0"/>
              <a:t>, 2017. </a:t>
            </a:r>
            <a:r>
              <a:rPr lang="cs-CZ" sz="1050" dirty="0" err="1"/>
              <a:t>Rep</a:t>
            </a:r>
            <a:r>
              <a:rPr lang="cs-CZ" sz="1050" dirty="0"/>
              <a:t> </a:t>
            </a:r>
            <a:r>
              <a:rPr lang="cs-CZ" sz="1050" dirty="0" err="1"/>
              <a:t>Tox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164484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6E45E2-0C76-4DD7-BBC0-BD3E4B1A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Artery</a:t>
            </a:r>
            <a:r>
              <a:rPr lang="cs-CZ" dirty="0"/>
              <a:t>, </a:t>
            </a:r>
            <a:r>
              <a:rPr lang="cs-CZ" dirty="0" err="1"/>
              <a:t>vein</a:t>
            </a:r>
            <a:r>
              <a:rPr lang="cs-CZ" dirty="0"/>
              <a:t>,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lymphatic</a:t>
            </a:r>
            <a:r>
              <a:rPr lang="cs-CZ" dirty="0"/>
              <a:t> </a:t>
            </a:r>
            <a:r>
              <a:rPr lang="cs-CZ" dirty="0" err="1"/>
              <a:t>vessel</a:t>
            </a:r>
            <a:r>
              <a:rPr lang="cs-CZ" dirty="0"/>
              <a:t>?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5753D48-8558-4D60-8491-99F7401E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40BFB2D-6A0F-429B-AB79-641D13B3F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81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42A7FC0E-6966-4796-AA99-A281052EB0F2}"/>
              </a:ext>
            </a:extLst>
          </p:cNvPr>
          <p:cNvSpPr txBox="1">
            <a:spLocks/>
          </p:cNvSpPr>
          <p:nvPr/>
        </p:nvSpPr>
        <p:spPr>
          <a:xfrm>
            <a:off x="1103194" y="1880570"/>
            <a:ext cx="5246766" cy="15109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900" dirty="0" err="1"/>
              <a:t>precursors</a:t>
            </a:r>
            <a:r>
              <a:rPr lang="cs-CZ" sz="1900" dirty="0"/>
              <a:t> </a:t>
            </a:r>
            <a:r>
              <a:rPr lang="cs-CZ" sz="1900" dirty="0" err="1"/>
              <a:t>of</a:t>
            </a:r>
            <a:r>
              <a:rPr lang="cs-CZ" sz="1900" dirty="0"/>
              <a:t> </a:t>
            </a:r>
            <a:r>
              <a:rPr lang="cs-CZ" sz="1900" b="1" dirty="0" err="1"/>
              <a:t>arteries</a:t>
            </a:r>
            <a:r>
              <a:rPr lang="cs-CZ" sz="1900" dirty="0"/>
              <a:t> – </a:t>
            </a:r>
            <a:r>
              <a:rPr lang="cs-CZ" sz="1900" dirty="0" err="1"/>
              <a:t>endothelium</a:t>
            </a:r>
            <a:r>
              <a:rPr lang="cs-CZ" sz="1900" dirty="0"/>
              <a:t> </a:t>
            </a:r>
            <a:r>
              <a:rPr lang="cs-CZ" sz="1900" dirty="0" err="1"/>
              <a:t>formation</a:t>
            </a:r>
            <a:r>
              <a:rPr lang="cs-CZ" sz="1900" dirty="0"/>
              <a:t> </a:t>
            </a:r>
            <a:r>
              <a:rPr lang="cs-CZ" sz="1900" dirty="0" err="1"/>
              <a:t>dependent</a:t>
            </a:r>
            <a:r>
              <a:rPr lang="cs-CZ" sz="1900" dirty="0"/>
              <a:t> on </a:t>
            </a:r>
            <a:r>
              <a:rPr lang="cs-CZ" sz="1900" b="1" dirty="0" err="1"/>
              <a:t>vascular</a:t>
            </a:r>
            <a:r>
              <a:rPr lang="cs-CZ" sz="1900" b="1" dirty="0"/>
              <a:t> </a:t>
            </a:r>
            <a:r>
              <a:rPr lang="cs-CZ" sz="1900" b="1" dirty="0" err="1"/>
              <a:t>endothelial</a:t>
            </a:r>
            <a:r>
              <a:rPr lang="cs-CZ" sz="1900" b="1" dirty="0"/>
              <a:t> </a:t>
            </a:r>
            <a:r>
              <a:rPr lang="cs-CZ" sz="1900" b="1" dirty="0" err="1"/>
              <a:t>growth</a:t>
            </a:r>
            <a:r>
              <a:rPr lang="cs-CZ" sz="1900" b="1" dirty="0"/>
              <a:t> </a:t>
            </a:r>
            <a:r>
              <a:rPr lang="cs-CZ" sz="1900" b="1" dirty="0" err="1"/>
              <a:t>factor</a:t>
            </a:r>
            <a:r>
              <a:rPr lang="cs-CZ" sz="1900" dirty="0"/>
              <a:t> (VEGF)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500" dirty="0" err="1"/>
              <a:t>specification</a:t>
            </a:r>
            <a:r>
              <a:rPr lang="cs-CZ" sz="1500" dirty="0"/>
              <a:t> – </a:t>
            </a:r>
            <a:r>
              <a:rPr lang="cs-CZ" sz="1500" b="1" dirty="0" err="1"/>
              <a:t>Ephrin</a:t>
            </a:r>
            <a:r>
              <a:rPr lang="cs-CZ" sz="1500" b="1" dirty="0"/>
              <a:t> B2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500" b="1" dirty="0" err="1"/>
              <a:t>arteries</a:t>
            </a:r>
            <a:r>
              <a:rPr lang="cs-CZ" sz="1500" b="1" dirty="0"/>
              <a:t> </a:t>
            </a:r>
            <a:r>
              <a:rPr lang="cs-CZ" sz="1500" dirty="0"/>
              <a:t>are </a:t>
            </a:r>
            <a:r>
              <a:rPr lang="cs-CZ" sz="1500" dirty="0" err="1"/>
              <a:t>formed</a:t>
            </a:r>
            <a:r>
              <a:rPr lang="cs-CZ" sz="1500" dirty="0"/>
              <a:t> </a:t>
            </a:r>
            <a:r>
              <a:rPr lang="cs-CZ" sz="1500" b="1" dirty="0" err="1"/>
              <a:t>earlier</a:t>
            </a:r>
            <a:r>
              <a:rPr lang="cs-CZ" sz="1500" b="1" dirty="0"/>
              <a:t> </a:t>
            </a:r>
            <a:r>
              <a:rPr lang="cs-CZ" sz="1500" dirty="0" err="1"/>
              <a:t>than</a:t>
            </a:r>
            <a:r>
              <a:rPr lang="cs-CZ" sz="1500" b="1" dirty="0"/>
              <a:t> </a:t>
            </a:r>
            <a:r>
              <a:rPr lang="cs-CZ" sz="1500" b="1" dirty="0" err="1"/>
              <a:t>veins</a:t>
            </a:r>
            <a:endParaRPr lang="en-US" sz="15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2A7FC0E-6966-4796-AA99-A281052EB0F2}"/>
              </a:ext>
            </a:extLst>
          </p:cNvPr>
          <p:cNvSpPr txBox="1">
            <a:spLocks/>
          </p:cNvSpPr>
          <p:nvPr/>
        </p:nvSpPr>
        <p:spPr>
          <a:xfrm>
            <a:off x="1093461" y="3415105"/>
            <a:ext cx="5246766" cy="119861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precursors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b="1" dirty="0" err="1"/>
              <a:t>veins</a:t>
            </a:r>
            <a:r>
              <a:rPr lang="cs-CZ" sz="1800" dirty="0"/>
              <a:t> – </a:t>
            </a:r>
            <a:r>
              <a:rPr lang="cs-CZ" sz="1800" dirty="0" err="1"/>
              <a:t>artery</a:t>
            </a:r>
            <a:r>
              <a:rPr lang="cs-CZ" sz="1800" dirty="0"/>
              <a:t> </a:t>
            </a:r>
            <a:r>
              <a:rPr lang="cs-CZ" sz="1800" dirty="0" err="1"/>
              <a:t>specification</a:t>
            </a:r>
            <a:r>
              <a:rPr lang="cs-CZ" sz="1800" dirty="0"/>
              <a:t>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blocked</a:t>
            </a:r>
            <a:r>
              <a:rPr lang="cs-CZ" sz="1800" dirty="0"/>
              <a:t> by presence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b="1" dirty="0"/>
              <a:t>COUP-TFII </a:t>
            </a:r>
            <a:r>
              <a:rPr lang="cs-CZ" sz="1800" dirty="0"/>
              <a:t>receptor</a:t>
            </a:r>
            <a:endParaRPr lang="cs-CZ" sz="18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specification</a:t>
            </a:r>
            <a:r>
              <a:rPr lang="cs-CZ" sz="1400" dirty="0"/>
              <a:t> – </a:t>
            </a:r>
            <a:r>
              <a:rPr lang="cs-CZ" sz="1400" b="1" dirty="0" err="1"/>
              <a:t>Ephrin</a:t>
            </a:r>
            <a:r>
              <a:rPr lang="cs-CZ" sz="1400" b="1" dirty="0"/>
              <a:t> B4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veins</a:t>
            </a:r>
            <a:r>
              <a:rPr lang="cs-CZ" sz="1400" dirty="0"/>
              <a:t> are </a:t>
            </a:r>
            <a:r>
              <a:rPr lang="cs-CZ" sz="1400" dirty="0" err="1"/>
              <a:t>formed</a:t>
            </a:r>
            <a:r>
              <a:rPr lang="cs-CZ" sz="1400" dirty="0"/>
              <a:t> </a:t>
            </a:r>
            <a:r>
              <a:rPr lang="cs-CZ" sz="1400" dirty="0" err="1"/>
              <a:t>later</a:t>
            </a:r>
            <a:endParaRPr lang="en-US" sz="12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7" t="30353" r="9807" b="48264"/>
          <a:stretch/>
        </p:blipFill>
        <p:spPr>
          <a:xfrm>
            <a:off x="9096380" y="3301790"/>
            <a:ext cx="1987002" cy="53118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7" t="51384" r="9807" b="26750"/>
          <a:stretch/>
        </p:blipFill>
        <p:spPr>
          <a:xfrm>
            <a:off x="9096380" y="3835626"/>
            <a:ext cx="1987002" cy="54320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1066204" y="3427247"/>
            <a:ext cx="5873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 err="1"/>
              <a:t>artery</a:t>
            </a:r>
            <a:endParaRPr lang="cs-CZ" sz="1100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7" t="72751" r="9807" b="5988"/>
          <a:stretch/>
        </p:blipFill>
        <p:spPr>
          <a:xfrm>
            <a:off x="9096380" y="4420214"/>
            <a:ext cx="1987002" cy="528145"/>
          </a:xfrm>
          <a:prstGeom prst="rect">
            <a:avLst/>
          </a:prstGeom>
        </p:spPr>
      </p:pic>
      <p:cxnSp>
        <p:nvCxnSpPr>
          <p:cNvPr id="17" name="Přímá spojnice 16"/>
          <p:cNvCxnSpPr/>
          <p:nvPr/>
        </p:nvCxnSpPr>
        <p:spPr>
          <a:xfrm flipV="1">
            <a:off x="7278986" y="3700877"/>
            <a:ext cx="298764" cy="11399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11072286" y="3970455"/>
            <a:ext cx="5873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 err="1"/>
              <a:t>vein</a:t>
            </a:r>
            <a:endParaRPr lang="cs-CZ" sz="11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1066204" y="4468842"/>
            <a:ext cx="8373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 err="1"/>
              <a:t>lymphatic</a:t>
            </a:r>
            <a:r>
              <a:rPr lang="cs-CZ" sz="1100" dirty="0"/>
              <a:t> </a:t>
            </a:r>
            <a:r>
              <a:rPr lang="cs-CZ" sz="1100" dirty="0" err="1"/>
              <a:t>vessel</a:t>
            </a:r>
            <a:endParaRPr lang="cs-CZ" sz="1100" dirty="0"/>
          </a:p>
        </p:txBody>
      </p:sp>
      <p:sp>
        <p:nvSpPr>
          <p:cNvPr id="21" name="Zástupný obsah 2">
            <a:extLst>
              <a:ext uri="{FF2B5EF4-FFF2-40B4-BE49-F238E27FC236}">
                <a16:creationId xmlns:a16="http://schemas.microsoft.com/office/drawing/2014/main" id="{42A7FC0E-6966-4796-AA99-A281052EB0F2}"/>
              </a:ext>
            </a:extLst>
          </p:cNvPr>
          <p:cNvSpPr txBox="1">
            <a:spLocks/>
          </p:cNvSpPr>
          <p:nvPr/>
        </p:nvSpPr>
        <p:spPr>
          <a:xfrm>
            <a:off x="1103194" y="4935753"/>
            <a:ext cx="5371287" cy="787319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lymphatic</a:t>
            </a:r>
            <a:r>
              <a:rPr lang="cs-CZ" sz="1800" dirty="0"/>
              <a:t> </a:t>
            </a:r>
            <a:r>
              <a:rPr lang="cs-CZ" sz="1800" dirty="0" err="1"/>
              <a:t>precursors</a:t>
            </a:r>
            <a:r>
              <a:rPr lang="cs-CZ" sz="1800" dirty="0"/>
              <a:t> –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dirty="0" err="1"/>
              <a:t>venous</a:t>
            </a:r>
            <a:r>
              <a:rPr lang="cs-CZ" sz="1800" dirty="0"/>
              <a:t> </a:t>
            </a:r>
            <a:r>
              <a:rPr lang="cs-CZ" sz="1800" dirty="0" err="1"/>
              <a:t>endothelial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endParaRPr lang="cs-CZ" sz="18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specification</a:t>
            </a:r>
            <a:r>
              <a:rPr lang="cs-CZ" sz="1600" dirty="0"/>
              <a:t> – </a:t>
            </a:r>
            <a:r>
              <a:rPr lang="cs-CZ" sz="1600" b="1" dirty="0"/>
              <a:t>Prox1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endParaRPr lang="en-US" sz="1400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6361347" y="2568305"/>
            <a:ext cx="2600779" cy="2335418"/>
            <a:chOff x="6344045" y="2562507"/>
            <a:chExt cx="2600779" cy="2335418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4" r="46644" b="5989"/>
            <a:stretch/>
          </p:blipFill>
          <p:spPr>
            <a:xfrm>
              <a:off x="6344045" y="2562507"/>
              <a:ext cx="2600779" cy="2335418"/>
            </a:xfrm>
            <a:prstGeom prst="rect">
              <a:avLst/>
            </a:prstGeom>
          </p:spPr>
        </p:pic>
        <p:sp>
          <p:nvSpPr>
            <p:cNvPr id="24" name="Obdélník 23"/>
            <p:cNvSpPr/>
            <p:nvPr/>
          </p:nvSpPr>
          <p:spPr>
            <a:xfrm>
              <a:off x="8084745" y="4232065"/>
              <a:ext cx="424244" cy="1467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8395005" y="3136497"/>
            <a:ext cx="587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VEGF/</a:t>
            </a:r>
          </a:p>
          <a:p>
            <a:pPr algn="ctr"/>
            <a:r>
              <a:rPr lang="cs-CZ" sz="1100" dirty="0"/>
              <a:t>EphB2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250331" y="3695920"/>
            <a:ext cx="876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COUP-TFII/</a:t>
            </a:r>
          </a:p>
          <a:p>
            <a:pPr algn="ctr"/>
            <a:r>
              <a:rPr lang="cs-CZ" sz="1100" dirty="0"/>
              <a:t>EphB4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8110056" y="4232065"/>
            <a:ext cx="50921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Prox1</a:t>
            </a:r>
          </a:p>
        </p:txBody>
      </p:sp>
    </p:spTree>
    <p:extLst>
      <p:ext uri="{BB962C8B-B14F-4D97-AF65-F5344CB8AC3E}">
        <p14:creationId xmlns:p14="http://schemas.microsoft.com/office/powerpoint/2010/main" val="36984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9" grpId="0"/>
      <p:bldP spid="20" grpId="0"/>
      <p:bldP spid="21" grpId="0"/>
      <p:bldP spid="10" grpId="0"/>
      <p:bldP spid="13" grpId="0"/>
      <p:bldP spid="2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40F3B0-96C6-40AA-8F0D-F585E8DBA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223" y="115411"/>
            <a:ext cx="10418728" cy="1450757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Hematopoiesis</a:t>
            </a:r>
            <a:r>
              <a:rPr lang="cs-CZ" dirty="0"/>
              <a:t> – </a:t>
            </a:r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606D5CA-D630-465F-8A82-083FF59C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1D74E25-A335-43AE-B941-6985349F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82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2860F1B3-7723-4CD2-97D9-02E125F0C96A}"/>
              </a:ext>
            </a:extLst>
          </p:cNvPr>
          <p:cNvSpPr txBox="1">
            <a:spLocks/>
          </p:cNvSpPr>
          <p:nvPr/>
        </p:nvSpPr>
        <p:spPr>
          <a:xfrm>
            <a:off x="1097278" y="2211499"/>
            <a:ext cx="5466483" cy="16257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 smtClean="0"/>
              <a:t>Depends</a:t>
            </a:r>
            <a:r>
              <a:rPr lang="cs-CZ" sz="1800" dirty="0" smtClean="0"/>
              <a:t> </a:t>
            </a:r>
            <a:r>
              <a:rPr lang="cs-CZ" sz="1800" dirty="0"/>
              <a:t>on existence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b="1" dirty="0" err="1"/>
              <a:t>hematopoietic</a:t>
            </a:r>
            <a:r>
              <a:rPr lang="cs-CZ" sz="1800" b="1" dirty="0"/>
              <a:t> stem </a:t>
            </a:r>
            <a:r>
              <a:rPr lang="cs-CZ" sz="1800" b="1" dirty="0" err="1"/>
              <a:t>cells</a:t>
            </a:r>
            <a:r>
              <a:rPr lang="cs-CZ" sz="1800" dirty="0"/>
              <a:t> (HSC)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HSC are </a:t>
            </a:r>
            <a:r>
              <a:rPr lang="cs-CZ" sz="1600" dirty="0" err="1"/>
              <a:t>able</a:t>
            </a:r>
            <a:r>
              <a:rPr lang="cs-CZ" sz="1600" dirty="0"/>
              <a:t> to: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/>
              <a:t>selfrenew</a:t>
            </a:r>
            <a:r>
              <a:rPr lang="cs-CZ" sz="1400" dirty="0"/>
              <a:t> (stem </a:t>
            </a:r>
            <a:r>
              <a:rPr lang="cs-CZ" sz="1400" dirty="0" err="1"/>
              <a:t>cells</a:t>
            </a:r>
            <a:r>
              <a:rPr lang="cs-CZ" sz="1400" dirty="0"/>
              <a:t> </a:t>
            </a:r>
            <a:r>
              <a:rPr lang="cs-CZ" sz="1400" dirty="0" err="1"/>
              <a:t>production</a:t>
            </a:r>
            <a:r>
              <a:rPr lang="cs-CZ" sz="1400" dirty="0"/>
              <a:t>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b="1" dirty="0" err="1" smtClean="0"/>
              <a:t>differentiate</a:t>
            </a:r>
            <a:r>
              <a:rPr lang="cs-CZ" sz="1400" dirty="0" smtClean="0"/>
              <a:t> </a:t>
            </a:r>
            <a:r>
              <a:rPr lang="cs-CZ" sz="1400" dirty="0"/>
              <a:t>(</a:t>
            </a:r>
            <a:r>
              <a:rPr lang="cs-CZ" sz="1400" dirty="0" err="1"/>
              <a:t>production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hematopoietic</a:t>
            </a:r>
            <a:r>
              <a:rPr lang="cs-CZ" sz="1400" dirty="0"/>
              <a:t> </a:t>
            </a:r>
            <a:r>
              <a:rPr lang="cs-CZ" sz="1400" dirty="0" err="1"/>
              <a:t>precursors</a:t>
            </a:r>
            <a:r>
              <a:rPr lang="cs-CZ" sz="1400" dirty="0"/>
              <a:t>)</a:t>
            </a:r>
            <a:endParaRPr lang="en-US" sz="14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7134CA8D-3263-4159-9907-3726D3A9B361}"/>
              </a:ext>
            </a:extLst>
          </p:cNvPr>
          <p:cNvSpPr txBox="1">
            <a:spLocks/>
          </p:cNvSpPr>
          <p:nvPr/>
        </p:nvSpPr>
        <p:spPr>
          <a:xfrm>
            <a:off x="871998" y="5237414"/>
            <a:ext cx="5963368" cy="57520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Where</a:t>
            </a:r>
            <a:r>
              <a:rPr lang="cs-CZ" b="1" dirty="0"/>
              <a:t> and </a:t>
            </a:r>
            <a:r>
              <a:rPr lang="cs-CZ" b="1" dirty="0" err="1"/>
              <a:t>how</a:t>
            </a:r>
            <a:r>
              <a:rPr lang="cs-CZ" b="1" dirty="0"/>
              <a:t> are </a:t>
            </a:r>
            <a:r>
              <a:rPr lang="cs-CZ" b="1" dirty="0" err="1"/>
              <a:t>hematopoietic</a:t>
            </a:r>
            <a:r>
              <a:rPr lang="cs-CZ" b="1" dirty="0"/>
              <a:t> stem </a:t>
            </a:r>
            <a:r>
              <a:rPr lang="cs-CZ" b="1" dirty="0" err="1"/>
              <a:t>cells</a:t>
            </a:r>
            <a:r>
              <a:rPr lang="cs-CZ" b="1" dirty="0"/>
              <a:t> </a:t>
            </a:r>
            <a:r>
              <a:rPr lang="cs-CZ" b="1" dirty="0" err="1"/>
              <a:t>formed</a:t>
            </a:r>
            <a:r>
              <a:rPr lang="cs-CZ" b="1" dirty="0"/>
              <a:t>?</a:t>
            </a:r>
            <a:endParaRPr lang="en-US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800E007-8F18-42DB-BC11-0E4C467D9AA1}"/>
              </a:ext>
            </a:extLst>
          </p:cNvPr>
          <p:cNvSpPr txBox="1"/>
          <p:nvPr/>
        </p:nvSpPr>
        <p:spPr>
          <a:xfrm>
            <a:off x="7762481" y="6069297"/>
            <a:ext cx="2943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Caocci</a:t>
            </a:r>
            <a:r>
              <a:rPr lang="cs-CZ" sz="1050" dirty="0"/>
              <a:t> and La </a:t>
            </a:r>
            <a:r>
              <a:rPr lang="cs-CZ" sz="1050" dirty="0" err="1"/>
              <a:t>Nasa</a:t>
            </a:r>
            <a:r>
              <a:rPr lang="cs-CZ" sz="1050" dirty="0"/>
              <a:t>, 2017. Med J Hem </a:t>
            </a:r>
            <a:r>
              <a:rPr lang="cs-CZ" sz="1050" dirty="0" err="1"/>
              <a:t>Inf</a:t>
            </a:r>
            <a:r>
              <a:rPr lang="cs-CZ" sz="1050" dirty="0"/>
              <a:t> Dis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2" b="4891"/>
          <a:stretch/>
        </p:blipFill>
        <p:spPr>
          <a:xfrm>
            <a:off x="7340835" y="3357678"/>
            <a:ext cx="3364871" cy="2454940"/>
          </a:xfrm>
          <a:prstGeom prst="rect">
            <a:avLst/>
          </a:prstGeom>
        </p:spPr>
      </p:pic>
      <p:grpSp>
        <p:nvGrpSpPr>
          <p:cNvPr id="11" name="Skupina 10"/>
          <p:cNvGrpSpPr/>
          <p:nvPr/>
        </p:nvGrpSpPr>
        <p:grpSpPr>
          <a:xfrm>
            <a:off x="7514456" y="1812945"/>
            <a:ext cx="3439273" cy="1505787"/>
            <a:chOff x="6344045" y="1942218"/>
            <a:chExt cx="3439273" cy="1505787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BD94A898-B346-4428-993C-C917C5013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161"/>
            <a:stretch/>
          </p:blipFill>
          <p:spPr>
            <a:xfrm>
              <a:off x="6344045" y="1942218"/>
              <a:ext cx="3439273" cy="1425671"/>
            </a:xfrm>
            <a:prstGeom prst="rect">
              <a:avLst/>
            </a:prstGeom>
          </p:spPr>
        </p:pic>
        <p:sp>
          <p:nvSpPr>
            <p:cNvPr id="8" name="Obdélník 7"/>
            <p:cNvSpPr/>
            <p:nvPr/>
          </p:nvSpPr>
          <p:spPr>
            <a:xfrm>
              <a:off x="8220547" y="2995249"/>
              <a:ext cx="1539089" cy="452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A538AB97-9F3D-414B-8E2B-09C3C8C5F56A}"/>
              </a:ext>
            </a:extLst>
          </p:cNvPr>
          <p:cNvSpPr txBox="1">
            <a:spLocks/>
          </p:cNvSpPr>
          <p:nvPr/>
        </p:nvSpPr>
        <p:spPr>
          <a:xfrm>
            <a:off x="1097279" y="4087724"/>
            <a:ext cx="5246766" cy="899223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Differentiate</a:t>
            </a:r>
            <a:r>
              <a:rPr lang="cs-CZ" sz="1800" dirty="0"/>
              <a:t> </a:t>
            </a:r>
            <a:r>
              <a:rPr lang="cs-CZ" sz="1800" dirty="0" err="1"/>
              <a:t>into</a:t>
            </a:r>
            <a:r>
              <a:rPr lang="cs-CZ" sz="1800" dirty="0"/>
              <a:t> </a:t>
            </a:r>
            <a:r>
              <a:rPr lang="cs-CZ" sz="1800" b="1" dirty="0" err="1"/>
              <a:t>myeloid</a:t>
            </a:r>
            <a:r>
              <a:rPr lang="cs-CZ" sz="1800" dirty="0"/>
              <a:t> and </a:t>
            </a:r>
            <a:r>
              <a:rPr lang="cs-CZ" sz="1800" b="1" dirty="0" err="1"/>
              <a:t>lymphoid</a:t>
            </a:r>
            <a:r>
              <a:rPr lang="cs-CZ" sz="1800" dirty="0"/>
              <a:t> </a:t>
            </a:r>
            <a:r>
              <a:rPr lang="cs-CZ" sz="1800" dirty="0" err="1"/>
              <a:t>progenitors</a:t>
            </a:r>
            <a:endParaRPr lang="cs-CZ" sz="18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production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specific</a:t>
            </a:r>
            <a:r>
              <a:rPr lang="cs-CZ" sz="1800" dirty="0"/>
              <a:t> </a:t>
            </a:r>
            <a:r>
              <a:rPr lang="cs-CZ" sz="1800" dirty="0" err="1"/>
              <a:t>blood</a:t>
            </a:r>
            <a:r>
              <a:rPr lang="cs-CZ" sz="1800" dirty="0"/>
              <a:t> cell </a:t>
            </a:r>
            <a:r>
              <a:rPr lang="cs-CZ" sz="1800" dirty="0" err="1"/>
              <a:t>types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3917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5D9B19-5E37-44C9-B8AA-842EBF31C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Places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embryonic</a:t>
            </a:r>
            <a:r>
              <a:rPr lang="cs-CZ" dirty="0"/>
              <a:t> </a:t>
            </a:r>
            <a:r>
              <a:rPr lang="cs-CZ" dirty="0" err="1"/>
              <a:t>hematopoiesis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7CC9EF1-5F76-4D58-9529-853266E81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967C1BD-B096-446B-ADB7-BAA5325F7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83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CBED24F-2F1B-4FEC-8AA9-42A5222833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995" y="1793431"/>
            <a:ext cx="3564995" cy="4321206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EDB513B7-DAE4-4219-A78A-1F59C4B58038}"/>
              </a:ext>
            </a:extLst>
          </p:cNvPr>
          <p:cNvSpPr txBox="1">
            <a:spLocks/>
          </p:cNvSpPr>
          <p:nvPr/>
        </p:nvSpPr>
        <p:spPr>
          <a:xfrm>
            <a:off x="1097279" y="1932893"/>
            <a:ext cx="5246766" cy="72420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Hematopoietic</a:t>
            </a:r>
            <a:r>
              <a:rPr lang="cs-CZ" dirty="0"/>
              <a:t> </a:t>
            </a:r>
            <a:r>
              <a:rPr lang="cs-CZ" dirty="0" err="1"/>
              <a:t>precursors</a:t>
            </a:r>
            <a:r>
              <a:rPr lang="cs-CZ" dirty="0"/>
              <a:t> are </a:t>
            </a:r>
            <a:r>
              <a:rPr lang="cs-CZ" dirty="0" err="1"/>
              <a:t>embryonically</a:t>
            </a:r>
            <a:r>
              <a:rPr lang="cs-CZ" dirty="0"/>
              <a:t> </a:t>
            </a:r>
            <a:r>
              <a:rPr lang="cs-CZ" dirty="0" err="1"/>
              <a:t>formed</a:t>
            </a:r>
            <a:r>
              <a:rPr lang="cs-CZ" dirty="0"/>
              <a:t> in:</a:t>
            </a:r>
            <a:endParaRPr lang="en-US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BF2DF97D-35E8-4CAC-B576-331222923016}"/>
              </a:ext>
            </a:extLst>
          </p:cNvPr>
          <p:cNvSpPr txBox="1">
            <a:spLocks/>
          </p:cNvSpPr>
          <p:nvPr/>
        </p:nvSpPr>
        <p:spPr>
          <a:xfrm>
            <a:off x="1097279" y="2849739"/>
            <a:ext cx="5246766" cy="365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yolk</a:t>
            </a:r>
            <a:r>
              <a:rPr lang="cs-CZ" sz="1800" b="1" dirty="0"/>
              <a:t> </a:t>
            </a:r>
            <a:r>
              <a:rPr lang="cs-CZ" sz="1800" b="1" dirty="0" err="1"/>
              <a:t>sac</a:t>
            </a:r>
            <a:endParaRPr lang="en-US" sz="1400" b="1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906B34C3-19EF-4F82-AD9D-8A8A4942F66B}"/>
              </a:ext>
            </a:extLst>
          </p:cNvPr>
          <p:cNvSpPr txBox="1">
            <a:spLocks/>
          </p:cNvSpPr>
          <p:nvPr/>
        </p:nvSpPr>
        <p:spPr>
          <a:xfrm>
            <a:off x="1097279" y="3479201"/>
            <a:ext cx="5246766" cy="365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/>
              <a:t>aorta-</a:t>
            </a:r>
            <a:r>
              <a:rPr lang="cs-CZ" sz="1800" b="1" dirty="0" err="1"/>
              <a:t>gonad</a:t>
            </a:r>
            <a:r>
              <a:rPr lang="cs-CZ" sz="1800" b="1" dirty="0"/>
              <a:t>-</a:t>
            </a:r>
            <a:r>
              <a:rPr lang="cs-CZ" sz="1800" b="1" dirty="0" err="1"/>
              <a:t>mesonefros</a:t>
            </a:r>
            <a:endParaRPr lang="en-US" sz="1400" b="1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A538AB97-9F3D-414B-8E2B-09C3C8C5F56A}"/>
              </a:ext>
            </a:extLst>
          </p:cNvPr>
          <p:cNvSpPr txBox="1">
            <a:spLocks/>
          </p:cNvSpPr>
          <p:nvPr/>
        </p:nvSpPr>
        <p:spPr>
          <a:xfrm>
            <a:off x="1097279" y="4108663"/>
            <a:ext cx="5348788" cy="50860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vessels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placenta, </a:t>
            </a:r>
            <a:r>
              <a:rPr lang="cs-CZ" sz="1600" dirty="0" err="1"/>
              <a:t>umbilical</a:t>
            </a:r>
            <a:r>
              <a:rPr lang="cs-CZ" sz="1600" dirty="0"/>
              <a:t> </a:t>
            </a:r>
            <a:r>
              <a:rPr lang="cs-CZ" sz="1600" dirty="0" err="1"/>
              <a:t>cord</a:t>
            </a:r>
            <a:r>
              <a:rPr lang="cs-CZ" sz="1600" dirty="0"/>
              <a:t>, liver, spleen, </a:t>
            </a:r>
            <a:r>
              <a:rPr lang="cs-CZ" sz="1600" dirty="0" err="1"/>
              <a:t>thymus</a:t>
            </a:r>
            <a:r>
              <a:rPr lang="cs-CZ" sz="1600" dirty="0"/>
              <a:t>, bone </a:t>
            </a:r>
            <a:r>
              <a:rPr lang="cs-CZ" sz="1600" dirty="0" err="1"/>
              <a:t>marrow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030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93CD41-0275-4E59-817F-6769D0AE9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Yolk</a:t>
            </a:r>
            <a:r>
              <a:rPr lang="cs-CZ" dirty="0"/>
              <a:t> </a:t>
            </a:r>
            <a:r>
              <a:rPr lang="cs-CZ" dirty="0" err="1"/>
              <a:t>sac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683B591-58D2-44F7-AB8B-BD325C400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87D4ECC-FB59-4B5C-A314-AE9A346E3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84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CBE15F3-E2FE-4A2E-A544-06EFBB55C51D}"/>
              </a:ext>
            </a:extLst>
          </p:cNvPr>
          <p:cNvSpPr txBox="1">
            <a:spLocks/>
          </p:cNvSpPr>
          <p:nvPr/>
        </p:nvSpPr>
        <p:spPr>
          <a:xfrm>
            <a:off x="1097279" y="2211499"/>
            <a:ext cx="5246766" cy="365125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Extraembryonic</a:t>
            </a:r>
            <a:r>
              <a:rPr lang="cs-CZ" b="1" dirty="0"/>
              <a:t> </a:t>
            </a:r>
            <a:r>
              <a:rPr lang="cs-CZ" dirty="0" err="1"/>
              <a:t>hematopoiesis</a:t>
            </a:r>
            <a:r>
              <a:rPr lang="cs-CZ" dirty="0"/>
              <a:t> </a:t>
            </a:r>
            <a:r>
              <a:rPr lang="cs-CZ" dirty="0" err="1"/>
              <a:t>phase</a:t>
            </a:r>
            <a:endParaRPr lang="en-US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A7491B9E-9732-4A81-B64F-E48373B59F32}"/>
              </a:ext>
            </a:extLst>
          </p:cNvPr>
          <p:cNvSpPr txBox="1">
            <a:spLocks/>
          </p:cNvSpPr>
          <p:nvPr/>
        </p:nvSpPr>
        <p:spPr>
          <a:xfrm>
            <a:off x="1097279" y="3119632"/>
            <a:ext cx="5246766" cy="48382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develops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b="1" dirty="0" err="1"/>
              <a:t>splanchnic</a:t>
            </a:r>
            <a:r>
              <a:rPr lang="cs-CZ" dirty="0"/>
              <a:t> </a:t>
            </a:r>
            <a:r>
              <a:rPr lang="cs-CZ" dirty="0" err="1"/>
              <a:t>lateral</a:t>
            </a:r>
            <a:r>
              <a:rPr lang="cs-CZ" dirty="0"/>
              <a:t> plate mesoderm</a:t>
            </a:r>
            <a:endParaRPr lang="en-US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8565999C-28A2-4EBF-A60A-C7E2DF92C1D8}"/>
              </a:ext>
            </a:extLst>
          </p:cNvPr>
          <p:cNvSpPr txBox="1">
            <a:spLocks/>
          </p:cNvSpPr>
          <p:nvPr/>
        </p:nvSpPr>
        <p:spPr>
          <a:xfrm>
            <a:off x="1097279" y="4483934"/>
            <a:ext cx="5246766" cy="76785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islands</a:t>
            </a:r>
            <a:r>
              <a:rPr lang="cs-CZ" dirty="0"/>
              <a:t> are </a:t>
            </a:r>
            <a:r>
              <a:rPr lang="cs-CZ" dirty="0" err="1"/>
              <a:t>formed</a:t>
            </a:r>
            <a:r>
              <a:rPr lang="cs-CZ" dirty="0"/>
              <a:t> in </a:t>
            </a:r>
            <a:r>
              <a:rPr lang="cs-CZ" b="1" dirty="0" err="1"/>
              <a:t>yolk</a:t>
            </a:r>
            <a:r>
              <a:rPr lang="cs-CZ" b="1" dirty="0"/>
              <a:t> </a:t>
            </a:r>
            <a:r>
              <a:rPr lang="cs-CZ" b="1" dirty="0" err="1"/>
              <a:t>sac</a:t>
            </a:r>
            <a:r>
              <a:rPr lang="cs-CZ" b="1" dirty="0"/>
              <a:t> </a:t>
            </a:r>
            <a:r>
              <a:rPr lang="cs-CZ" b="1" dirty="0" err="1"/>
              <a:t>wall</a:t>
            </a:r>
            <a:endParaRPr lang="en-US" b="1" dirty="0"/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D273CE52-860D-43FE-97D7-94439071C39E}"/>
              </a:ext>
            </a:extLst>
          </p:cNvPr>
          <p:cNvGrpSpPr/>
          <p:nvPr/>
        </p:nvGrpSpPr>
        <p:grpSpPr>
          <a:xfrm>
            <a:off x="6749716" y="2211499"/>
            <a:ext cx="4096752" cy="3067433"/>
            <a:chOff x="6749716" y="2211499"/>
            <a:chExt cx="4096752" cy="3067433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EF220750-0CB2-491E-A0F1-386AB6FBC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8" r="1692" b="7041"/>
            <a:stretch/>
          </p:blipFill>
          <p:spPr>
            <a:xfrm>
              <a:off x="6821905" y="2211499"/>
              <a:ext cx="4024563" cy="3040285"/>
            </a:xfrm>
            <a:prstGeom prst="rect">
              <a:avLst/>
            </a:prstGeom>
          </p:spPr>
        </p:pic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B4A56B67-2EC2-4341-A5AF-36325C91ECB2}"/>
                </a:ext>
              </a:extLst>
            </p:cNvPr>
            <p:cNvSpPr txBox="1"/>
            <p:nvPr/>
          </p:nvSpPr>
          <p:spPr>
            <a:xfrm>
              <a:off x="6906127" y="4755712"/>
              <a:ext cx="101666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err="1"/>
                <a:t>Yolk</a:t>
              </a:r>
              <a:r>
                <a:rPr lang="cs-CZ" sz="1400" dirty="0"/>
                <a:t> </a:t>
              </a:r>
              <a:r>
                <a:rPr lang="cs-CZ" sz="1400" dirty="0" err="1"/>
                <a:t>sac</a:t>
              </a:r>
              <a:endParaRPr lang="cs-CZ" sz="1400" dirty="0"/>
            </a:p>
            <a:p>
              <a:pPr algn="ctr"/>
              <a:endParaRPr lang="en-US" sz="1400" dirty="0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7D0DBA05-25A7-410E-A1F7-8EC1DB365628}"/>
                </a:ext>
              </a:extLst>
            </p:cNvPr>
            <p:cNvSpPr/>
            <p:nvPr/>
          </p:nvSpPr>
          <p:spPr>
            <a:xfrm>
              <a:off x="6749716" y="3175391"/>
              <a:ext cx="613610" cy="253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466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FD5F1-C4C3-48DD-A262-3CD6006CE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Aorta-</a:t>
            </a:r>
            <a:r>
              <a:rPr lang="cs-CZ" dirty="0" err="1"/>
              <a:t>gonad</a:t>
            </a:r>
            <a:r>
              <a:rPr lang="cs-CZ" dirty="0"/>
              <a:t>-</a:t>
            </a:r>
            <a:r>
              <a:rPr lang="cs-CZ" dirty="0" err="1"/>
              <a:t>mesonefros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F3B799C-F128-443A-B3F1-7343D0724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21496D2-9934-422E-A71C-22DA7856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85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69EBDEA1-80FB-40AC-96FC-3999B82CE9FB}"/>
              </a:ext>
            </a:extLst>
          </p:cNvPr>
          <p:cNvSpPr txBox="1">
            <a:spLocks/>
          </p:cNvSpPr>
          <p:nvPr/>
        </p:nvSpPr>
        <p:spPr>
          <a:xfrm>
            <a:off x="1097279" y="2211500"/>
            <a:ext cx="5246766" cy="7362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b="1" dirty="0" err="1"/>
              <a:t>intraembryonic</a:t>
            </a:r>
            <a:r>
              <a:rPr lang="cs-CZ" b="1" dirty="0"/>
              <a:t> </a:t>
            </a:r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hemetopoietic</a:t>
            </a:r>
            <a:r>
              <a:rPr lang="cs-CZ" dirty="0"/>
              <a:t> </a:t>
            </a:r>
            <a:r>
              <a:rPr lang="cs-CZ" dirty="0" err="1"/>
              <a:t>precursors</a:t>
            </a:r>
            <a:endParaRPr lang="en-US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36709AF2-CF74-40D5-865D-16997FF4119C}"/>
              </a:ext>
            </a:extLst>
          </p:cNvPr>
          <p:cNvSpPr txBox="1">
            <a:spLocks/>
          </p:cNvSpPr>
          <p:nvPr/>
        </p:nvSpPr>
        <p:spPr>
          <a:xfrm>
            <a:off x="1097279" y="3495822"/>
            <a:ext cx="5560582" cy="7362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/>
              <a:t>mesoderm </a:t>
            </a:r>
            <a:r>
              <a:rPr lang="cs-CZ" dirty="0" err="1"/>
              <a:t>surrounding</a:t>
            </a:r>
            <a:r>
              <a:rPr lang="cs-CZ" dirty="0"/>
              <a:t> </a:t>
            </a:r>
            <a:r>
              <a:rPr lang="cs-CZ" b="1" dirty="0"/>
              <a:t>aorta</a:t>
            </a:r>
            <a:r>
              <a:rPr lang="cs-CZ" dirty="0"/>
              <a:t>, </a:t>
            </a:r>
            <a:r>
              <a:rPr lang="cs-CZ" b="1" dirty="0" err="1"/>
              <a:t>developing</a:t>
            </a:r>
            <a:r>
              <a:rPr lang="cs-CZ" b="1" dirty="0"/>
              <a:t> </a:t>
            </a:r>
            <a:r>
              <a:rPr lang="cs-CZ" b="1" dirty="0" err="1"/>
              <a:t>urogenital</a:t>
            </a:r>
            <a:r>
              <a:rPr lang="cs-CZ" b="1" dirty="0"/>
              <a:t> </a:t>
            </a:r>
            <a:r>
              <a:rPr lang="cs-CZ" b="1" dirty="0" err="1"/>
              <a:t>system</a:t>
            </a:r>
            <a:r>
              <a:rPr lang="cs-CZ" b="1" dirty="0"/>
              <a:t> </a:t>
            </a:r>
            <a:r>
              <a:rPr lang="cs-CZ" dirty="0"/>
              <a:t>and </a:t>
            </a:r>
            <a:r>
              <a:rPr lang="cs-CZ" b="1" dirty="0" err="1"/>
              <a:t>adrenal</a:t>
            </a:r>
            <a:r>
              <a:rPr lang="cs-CZ" b="1" dirty="0"/>
              <a:t> </a:t>
            </a:r>
            <a:r>
              <a:rPr lang="cs-CZ" b="1" dirty="0" err="1"/>
              <a:t>cortex</a:t>
            </a:r>
            <a:endParaRPr lang="cs-CZ" b="1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AF6E2C01-5FA3-4DDA-80CE-F582A9A8E8BA}"/>
              </a:ext>
            </a:extLst>
          </p:cNvPr>
          <p:cNvSpPr txBox="1">
            <a:spLocks/>
          </p:cNvSpPr>
          <p:nvPr/>
        </p:nvSpPr>
        <p:spPr>
          <a:xfrm>
            <a:off x="1097279" y="4808595"/>
            <a:ext cx="5246766" cy="624091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dirty="0" err="1"/>
              <a:t>hematopoietic</a:t>
            </a:r>
            <a:r>
              <a:rPr lang="cs-CZ" dirty="0"/>
              <a:t> </a:t>
            </a:r>
            <a:r>
              <a:rPr lang="cs-CZ" dirty="0" err="1"/>
              <a:t>precursors</a:t>
            </a:r>
            <a:r>
              <a:rPr lang="cs-CZ" dirty="0"/>
              <a:t> </a:t>
            </a:r>
            <a:r>
              <a:rPr lang="cs-CZ" dirty="0" err="1"/>
              <a:t>differentiate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b="1" dirty="0" err="1"/>
              <a:t>endothelium</a:t>
            </a:r>
            <a:r>
              <a:rPr lang="cs-CZ" b="1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developing</a:t>
            </a:r>
            <a:r>
              <a:rPr lang="cs-CZ" dirty="0"/>
              <a:t> </a:t>
            </a:r>
            <a:r>
              <a:rPr lang="cs-CZ" dirty="0" err="1"/>
              <a:t>vessels</a:t>
            </a:r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E3A3028-0943-49AA-98FD-4766F517E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58514" b="46215"/>
          <a:stretch/>
        </p:blipFill>
        <p:spPr>
          <a:xfrm>
            <a:off x="7922138" y="2055462"/>
            <a:ext cx="2634332" cy="356505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4F34966-E27E-4B68-856A-26CE444F958F}"/>
              </a:ext>
            </a:extLst>
          </p:cNvPr>
          <p:cNvSpPr txBox="1"/>
          <p:nvPr/>
        </p:nvSpPr>
        <p:spPr>
          <a:xfrm>
            <a:off x="7767691" y="5997107"/>
            <a:ext cx="2943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Sugimura</a:t>
            </a:r>
            <a:r>
              <a:rPr lang="cs-CZ" sz="1050" dirty="0"/>
              <a:t> et al., 2019. </a:t>
            </a:r>
            <a:r>
              <a:rPr lang="cs-CZ" sz="1050" dirty="0" err="1"/>
              <a:t>Biomed</a:t>
            </a:r>
            <a:r>
              <a:rPr lang="cs-CZ" sz="1050" dirty="0"/>
              <a:t> </a:t>
            </a:r>
            <a:r>
              <a:rPr lang="cs-CZ" sz="1050" dirty="0" err="1"/>
              <a:t>Microdev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67557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2EB5B-ABC6-4B90-B02C-173B548ED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smtClean="0"/>
              <a:t>are </a:t>
            </a:r>
            <a:r>
              <a:rPr lang="cs-CZ" dirty="0" err="1" smtClean="0"/>
              <a:t>hematopoietic</a:t>
            </a:r>
            <a:r>
              <a:rPr lang="cs-CZ" dirty="0" smtClean="0"/>
              <a:t> </a:t>
            </a:r>
            <a:r>
              <a:rPr lang="cs-CZ" dirty="0"/>
              <a:t>stem </a:t>
            </a:r>
            <a:r>
              <a:rPr lang="cs-CZ" dirty="0" err="1" smtClean="0"/>
              <a:t>cells</a:t>
            </a:r>
            <a:r>
              <a:rPr lang="cs-CZ" dirty="0"/>
              <a:t> </a:t>
            </a:r>
            <a:r>
              <a:rPr lang="cs-CZ" dirty="0" err="1" smtClean="0"/>
              <a:t>formed</a:t>
            </a:r>
            <a:r>
              <a:rPr lang="cs-CZ" dirty="0"/>
              <a:t>?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7F566D-6971-41F2-9B8F-5908A668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320B51F-DCAA-4ECF-ADA1-D23BCE95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86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29E4B495-0A4B-4DE2-95C4-7C435BCF4FD9}"/>
              </a:ext>
            </a:extLst>
          </p:cNvPr>
          <p:cNvSpPr txBox="1">
            <a:spLocks/>
          </p:cNvSpPr>
          <p:nvPr/>
        </p:nvSpPr>
        <p:spPr>
          <a:xfrm>
            <a:off x="1097278" y="2218032"/>
            <a:ext cx="5246766" cy="365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/>
              <a:t>More </a:t>
            </a:r>
            <a:r>
              <a:rPr lang="cs-CZ" sz="1800" dirty="0" err="1"/>
              <a:t>than</a:t>
            </a:r>
            <a:r>
              <a:rPr lang="cs-CZ" sz="1800" dirty="0"/>
              <a:t> </a:t>
            </a:r>
            <a:r>
              <a:rPr lang="cs-CZ" sz="1800" dirty="0" err="1"/>
              <a:t>one</a:t>
            </a:r>
            <a:r>
              <a:rPr lang="cs-CZ" sz="1800" dirty="0"/>
              <a:t> </a:t>
            </a:r>
            <a:r>
              <a:rPr lang="cs-CZ" sz="1800" dirty="0" err="1"/>
              <a:t>theory</a:t>
            </a:r>
            <a:r>
              <a:rPr lang="cs-CZ" sz="1800" dirty="0"/>
              <a:t>:</a:t>
            </a:r>
            <a:endParaRPr lang="en-US" sz="14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65E8766A-B920-42C6-A64A-76332F53683B}"/>
              </a:ext>
            </a:extLst>
          </p:cNvPr>
          <p:cNvSpPr txBox="1">
            <a:spLocks/>
          </p:cNvSpPr>
          <p:nvPr/>
        </p:nvSpPr>
        <p:spPr>
          <a:xfrm>
            <a:off x="1097279" y="3196540"/>
            <a:ext cx="5246766" cy="365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 smtClean="0"/>
              <a:t>Hemangioblast</a:t>
            </a:r>
            <a:r>
              <a:rPr lang="cs-CZ" sz="1800" b="1" dirty="0" smtClean="0"/>
              <a:t> </a:t>
            </a:r>
            <a:r>
              <a:rPr lang="cs-CZ" sz="1800" dirty="0" err="1"/>
              <a:t>theory</a:t>
            </a:r>
            <a:endParaRPr lang="en-US" sz="1400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97B00636-B986-4488-88ED-97DB3C2E41B9}"/>
              </a:ext>
            </a:extLst>
          </p:cNvPr>
          <p:cNvSpPr txBox="1">
            <a:spLocks/>
          </p:cNvSpPr>
          <p:nvPr/>
        </p:nvSpPr>
        <p:spPr>
          <a:xfrm>
            <a:off x="1097279" y="3916010"/>
            <a:ext cx="5246766" cy="365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Hemogenic</a:t>
            </a:r>
            <a:r>
              <a:rPr lang="cs-CZ" sz="1800" b="1" dirty="0"/>
              <a:t> </a:t>
            </a:r>
            <a:r>
              <a:rPr lang="cs-CZ" sz="1800" dirty="0" err="1"/>
              <a:t>endothelium</a:t>
            </a:r>
            <a:r>
              <a:rPr lang="cs-CZ" sz="1800" dirty="0"/>
              <a:t> </a:t>
            </a:r>
            <a:r>
              <a:rPr lang="cs-CZ" sz="1800" dirty="0" err="1"/>
              <a:t>theory</a:t>
            </a:r>
            <a:endParaRPr lang="en-US" sz="1400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FF1EE4AC-9BAF-44A9-BF7B-DCADAAA8B4D4}"/>
              </a:ext>
            </a:extLst>
          </p:cNvPr>
          <p:cNvSpPr txBox="1">
            <a:spLocks/>
          </p:cNvSpPr>
          <p:nvPr/>
        </p:nvSpPr>
        <p:spPr>
          <a:xfrm>
            <a:off x="1097278" y="4646226"/>
            <a:ext cx="5403109" cy="487089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Mesodermal</a:t>
            </a:r>
            <a:r>
              <a:rPr lang="cs-CZ" sz="1800" b="1" dirty="0"/>
              <a:t> </a:t>
            </a:r>
            <a:r>
              <a:rPr lang="cs-CZ" sz="1800" b="1" dirty="0" err="1"/>
              <a:t>prehematopoietic</a:t>
            </a:r>
            <a:r>
              <a:rPr lang="cs-CZ" sz="1800" b="1" dirty="0"/>
              <a:t> </a:t>
            </a:r>
            <a:r>
              <a:rPr lang="cs-CZ" sz="1800" b="1" dirty="0" err="1"/>
              <a:t>precursor</a:t>
            </a:r>
            <a:r>
              <a:rPr lang="cs-CZ" sz="1800" b="1" dirty="0"/>
              <a:t> </a:t>
            </a:r>
            <a:r>
              <a:rPr lang="cs-CZ" sz="1800" dirty="0" err="1"/>
              <a:t>theory</a:t>
            </a:r>
            <a:endParaRPr lang="en-US" sz="14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2A2F648-AF73-49A2-82E4-510E167D1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908" r="1824" b="4467"/>
          <a:stretch/>
        </p:blipFill>
        <p:spPr>
          <a:xfrm>
            <a:off x="6636867" y="2072873"/>
            <a:ext cx="5294598" cy="367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5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14F63-95DE-4091-A0CC-4531EFE2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Hemangioblast</a:t>
            </a:r>
            <a:r>
              <a:rPr lang="cs-CZ" dirty="0"/>
              <a:t> </a:t>
            </a:r>
            <a:r>
              <a:rPr lang="cs-CZ" dirty="0" err="1"/>
              <a:t>theory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786C046-375A-422B-89E6-5E87AD262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E0B0E13-59A6-41AC-A1FB-9E458999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87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916C97F-9804-45C3-BE44-B0BD5C18B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6" t="27243" r="45239" b="5943"/>
          <a:stretch/>
        </p:blipFill>
        <p:spPr>
          <a:xfrm>
            <a:off x="8007015" y="2893594"/>
            <a:ext cx="1359569" cy="18729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B086767-206B-4625-8467-0EC7CB320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7" t="27750" r="1481" b="5437"/>
          <a:stretch/>
        </p:blipFill>
        <p:spPr>
          <a:xfrm>
            <a:off x="9521462" y="2893594"/>
            <a:ext cx="2153653" cy="187291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1DCB40A-63FC-4BBE-BB68-AAD0A1B111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79"/>
          <a:stretch/>
        </p:blipFill>
        <p:spPr>
          <a:xfrm>
            <a:off x="6579523" y="2124920"/>
            <a:ext cx="5071973" cy="76867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0B1EBAC-E213-425A-BE3A-2AEF4DBB24C1}"/>
              </a:ext>
            </a:extLst>
          </p:cNvPr>
          <p:cNvSpPr txBox="1"/>
          <p:nvPr/>
        </p:nvSpPr>
        <p:spPr>
          <a:xfrm>
            <a:off x="7970921" y="2893594"/>
            <a:ext cx="1395663" cy="2062103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pPr algn="ctr">
              <a:buSzPct val="50000"/>
            </a:pPr>
            <a:r>
              <a:rPr lang="cs-CZ" sz="1600" dirty="0" err="1"/>
              <a:t>Hemogenic</a:t>
            </a:r>
            <a:r>
              <a:rPr lang="cs-CZ" sz="1600" b="1" dirty="0"/>
              <a:t> </a:t>
            </a:r>
            <a:r>
              <a:rPr lang="cs-CZ" sz="1600" dirty="0" err="1"/>
              <a:t>endothelium</a:t>
            </a:r>
            <a:r>
              <a:rPr lang="cs-CZ" sz="1600" dirty="0"/>
              <a:t> </a:t>
            </a:r>
            <a:r>
              <a:rPr lang="cs-CZ" sz="1600" dirty="0" err="1"/>
              <a:t>theory</a:t>
            </a:r>
            <a:endParaRPr lang="en-US" sz="1200" dirty="0"/>
          </a:p>
          <a:p>
            <a:endParaRPr lang="cs-CZ" sz="1600" dirty="0"/>
          </a:p>
          <a:p>
            <a:endParaRPr lang="en-US" sz="16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FDD221F-B4A6-4729-ABC0-ED2E1FED554B}"/>
              </a:ext>
            </a:extLst>
          </p:cNvPr>
          <p:cNvSpPr txBox="1"/>
          <p:nvPr/>
        </p:nvSpPr>
        <p:spPr>
          <a:xfrm>
            <a:off x="9529672" y="2893593"/>
            <a:ext cx="2153653" cy="2062103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pPr algn="ctr">
              <a:buSzPct val="50000"/>
            </a:pPr>
            <a:r>
              <a:rPr lang="cs-CZ" sz="1600" dirty="0" err="1"/>
              <a:t>Mesodermal</a:t>
            </a:r>
            <a:r>
              <a:rPr lang="cs-CZ" sz="1600" dirty="0"/>
              <a:t> </a:t>
            </a:r>
            <a:r>
              <a:rPr lang="cs-CZ" sz="1600" dirty="0" err="1"/>
              <a:t>prehematopoietic</a:t>
            </a:r>
            <a:r>
              <a:rPr lang="cs-CZ" sz="1600" dirty="0"/>
              <a:t> </a:t>
            </a:r>
            <a:r>
              <a:rPr lang="cs-CZ" sz="1600" dirty="0" err="1"/>
              <a:t>precursor</a:t>
            </a:r>
            <a:r>
              <a:rPr lang="cs-CZ" sz="1600" b="1" dirty="0"/>
              <a:t> </a:t>
            </a:r>
            <a:r>
              <a:rPr lang="cs-CZ" sz="1600" dirty="0" err="1"/>
              <a:t>theory</a:t>
            </a:r>
            <a:endParaRPr lang="en-US" sz="1200" dirty="0"/>
          </a:p>
          <a:p>
            <a:endParaRPr lang="cs-CZ" sz="1600" dirty="0"/>
          </a:p>
          <a:p>
            <a:endParaRPr lang="en-US" sz="1600" dirty="0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4051F6CA-5776-414C-ACFC-5CB2DCF5BD28}"/>
              </a:ext>
            </a:extLst>
          </p:cNvPr>
          <p:cNvGrpSpPr/>
          <p:nvPr/>
        </p:nvGrpSpPr>
        <p:grpSpPr>
          <a:xfrm>
            <a:off x="6346539" y="2893594"/>
            <a:ext cx="1592554" cy="2062102"/>
            <a:chOff x="6579523" y="2893594"/>
            <a:chExt cx="1359569" cy="1925054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993E894E-FD87-4D3E-AD06-2F335FEA9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34" r="73195" b="4292"/>
            <a:stretch/>
          </p:blipFill>
          <p:spPr>
            <a:xfrm>
              <a:off x="6579523" y="2893594"/>
              <a:ext cx="1359569" cy="1925054"/>
            </a:xfrm>
            <a:prstGeom prst="rect">
              <a:avLst/>
            </a:prstGeom>
          </p:spPr>
        </p:pic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3934C972-5BE4-443D-890B-07C4A4192D3D}"/>
                </a:ext>
              </a:extLst>
            </p:cNvPr>
            <p:cNvSpPr/>
            <p:nvPr/>
          </p:nvSpPr>
          <p:spPr>
            <a:xfrm>
              <a:off x="7429500" y="3136045"/>
              <a:ext cx="378333" cy="145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Zástupný obsah 2">
            <a:extLst>
              <a:ext uri="{FF2B5EF4-FFF2-40B4-BE49-F238E27FC236}">
                <a16:creationId xmlns:a16="http://schemas.microsoft.com/office/drawing/2014/main" id="{505C92E2-5DF6-4C1B-84A3-3C6225EB3B3F}"/>
              </a:ext>
            </a:extLst>
          </p:cNvPr>
          <p:cNvSpPr txBox="1">
            <a:spLocks/>
          </p:cNvSpPr>
          <p:nvPr/>
        </p:nvSpPr>
        <p:spPr>
          <a:xfrm>
            <a:off x="1063678" y="2498430"/>
            <a:ext cx="5246766" cy="29091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 smtClean="0"/>
              <a:t>hemangioblast</a:t>
            </a:r>
            <a:r>
              <a:rPr lang="cs-CZ" sz="1800" dirty="0" smtClean="0"/>
              <a:t>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formed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mesoderm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hemangioblast</a:t>
            </a:r>
            <a:r>
              <a:rPr lang="cs-CZ" sz="1800" dirty="0"/>
              <a:t> </a:t>
            </a:r>
            <a:r>
              <a:rPr lang="cs-CZ" sz="1800" dirty="0" err="1"/>
              <a:t>derivatives</a:t>
            </a:r>
            <a:r>
              <a:rPr lang="cs-CZ" sz="18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hematopoietic</a:t>
            </a:r>
            <a:r>
              <a:rPr lang="cs-CZ" sz="1600" dirty="0"/>
              <a:t> </a:t>
            </a:r>
            <a:r>
              <a:rPr lang="cs-CZ" sz="1600" dirty="0" err="1"/>
              <a:t>precursors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endothelial</a:t>
            </a:r>
            <a:r>
              <a:rPr lang="cs-CZ" sz="1600" dirty="0"/>
              <a:t> </a:t>
            </a:r>
            <a:r>
              <a:rPr lang="cs-CZ" sz="1600" dirty="0" err="1"/>
              <a:t>precursors</a:t>
            </a:r>
            <a:endParaRPr lang="cs-CZ" sz="16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hemagioblast</a:t>
            </a:r>
            <a:r>
              <a:rPr lang="cs-CZ" sz="1800" dirty="0"/>
              <a:t> </a:t>
            </a:r>
            <a:r>
              <a:rPr lang="cs-CZ" sz="1800" dirty="0" err="1"/>
              <a:t>precursors</a:t>
            </a:r>
            <a:r>
              <a:rPr lang="cs-CZ" sz="1800" dirty="0"/>
              <a:t> </a:t>
            </a:r>
            <a:r>
              <a:rPr lang="cs-CZ" sz="1800" dirty="0" err="1"/>
              <a:t>differentiate</a:t>
            </a:r>
            <a:r>
              <a:rPr lang="cs-CZ" sz="1800" dirty="0"/>
              <a:t> in </a:t>
            </a:r>
            <a:r>
              <a:rPr lang="cs-CZ" sz="1800" b="1" dirty="0" err="1"/>
              <a:t>yolk</a:t>
            </a:r>
            <a:r>
              <a:rPr lang="cs-CZ" sz="1800" b="1" dirty="0"/>
              <a:t> </a:t>
            </a:r>
            <a:r>
              <a:rPr lang="cs-CZ" sz="1800" b="1" dirty="0" err="1"/>
              <a:t>sac</a:t>
            </a:r>
            <a:endParaRPr lang="cs-CZ" sz="1800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applicable</a:t>
            </a:r>
            <a:r>
              <a:rPr lang="cs-CZ" sz="1800" dirty="0"/>
              <a:t> </a:t>
            </a:r>
            <a:r>
              <a:rPr lang="cs-CZ" sz="1800" dirty="0" err="1"/>
              <a:t>theory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early </a:t>
            </a:r>
            <a:r>
              <a:rPr lang="cs-CZ" sz="1800" dirty="0" err="1"/>
              <a:t>hematopoiesis</a:t>
            </a:r>
            <a:r>
              <a:rPr lang="cs-CZ" sz="1800" dirty="0"/>
              <a:t> </a:t>
            </a:r>
            <a:r>
              <a:rPr lang="cs-CZ" sz="1800" dirty="0" err="1"/>
              <a:t>phases</a:t>
            </a:r>
            <a:endParaRPr lang="cs-CZ" sz="180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7FBFF36-07C4-4111-B87A-510B40CB4799}"/>
              </a:ext>
            </a:extLst>
          </p:cNvPr>
          <p:cNvSpPr txBox="1"/>
          <p:nvPr/>
        </p:nvSpPr>
        <p:spPr>
          <a:xfrm>
            <a:off x="7762481" y="6069297"/>
            <a:ext cx="2943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Rossmann</a:t>
            </a:r>
            <a:r>
              <a:rPr lang="cs-CZ" sz="1050" dirty="0"/>
              <a:t> et al., 2016. </a:t>
            </a:r>
            <a:r>
              <a:rPr lang="cs-CZ" sz="1050" dirty="0" err="1"/>
              <a:t>Curr</a:t>
            </a:r>
            <a:r>
              <a:rPr lang="cs-CZ" sz="1050" dirty="0"/>
              <a:t> </a:t>
            </a:r>
            <a:r>
              <a:rPr lang="cs-CZ" sz="1050" dirty="0" err="1"/>
              <a:t>Biol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425244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14F63-95DE-4091-A0CC-4531EFE2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ct val="50000"/>
            </a:pPr>
            <a:r>
              <a:rPr lang="cs-CZ" dirty="0" err="1"/>
              <a:t>Hemogenic</a:t>
            </a:r>
            <a:r>
              <a:rPr lang="cs-CZ" dirty="0"/>
              <a:t> </a:t>
            </a:r>
            <a:r>
              <a:rPr lang="cs-CZ" dirty="0" err="1"/>
              <a:t>endothelium</a:t>
            </a:r>
            <a:r>
              <a:rPr lang="cs-CZ" dirty="0"/>
              <a:t> </a:t>
            </a:r>
            <a:r>
              <a:rPr lang="cs-CZ" dirty="0" err="1"/>
              <a:t>theory</a:t>
            </a:r>
            <a:endParaRPr lang="en-US" sz="40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786C046-375A-422B-89E6-5E87AD262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E0B0E13-59A6-41AC-A1FB-9E458999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88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B086767-206B-4625-8467-0EC7CB320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7" t="27750" r="1481" b="5437"/>
          <a:stretch/>
        </p:blipFill>
        <p:spPr>
          <a:xfrm>
            <a:off x="9521462" y="2893594"/>
            <a:ext cx="2153653" cy="187291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1DCB40A-63FC-4BBE-BB68-AAD0A1B111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79"/>
          <a:stretch/>
        </p:blipFill>
        <p:spPr>
          <a:xfrm>
            <a:off x="6579523" y="2124920"/>
            <a:ext cx="5071973" cy="76867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3FDD221F-B4A6-4729-ABC0-ED2E1FED554B}"/>
              </a:ext>
            </a:extLst>
          </p:cNvPr>
          <p:cNvSpPr txBox="1"/>
          <p:nvPr/>
        </p:nvSpPr>
        <p:spPr>
          <a:xfrm>
            <a:off x="9529672" y="2893593"/>
            <a:ext cx="2153653" cy="2062103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pPr algn="ctr">
              <a:buSzPct val="50000"/>
            </a:pPr>
            <a:r>
              <a:rPr lang="cs-CZ" sz="1600" dirty="0" err="1"/>
              <a:t>Mesodermal</a:t>
            </a:r>
            <a:r>
              <a:rPr lang="cs-CZ" sz="1600" dirty="0"/>
              <a:t> </a:t>
            </a:r>
            <a:r>
              <a:rPr lang="cs-CZ" sz="1600" dirty="0" err="1"/>
              <a:t>prehematopoietic</a:t>
            </a:r>
            <a:r>
              <a:rPr lang="cs-CZ" sz="1600" dirty="0"/>
              <a:t> </a:t>
            </a:r>
            <a:r>
              <a:rPr lang="cs-CZ" sz="1600" dirty="0" err="1"/>
              <a:t>precursor</a:t>
            </a:r>
            <a:r>
              <a:rPr lang="cs-CZ" sz="1600" b="1" dirty="0"/>
              <a:t> </a:t>
            </a:r>
            <a:r>
              <a:rPr lang="cs-CZ" sz="1600" dirty="0" err="1"/>
              <a:t>theory</a:t>
            </a:r>
            <a:endParaRPr lang="en-US" sz="1200" dirty="0"/>
          </a:p>
          <a:p>
            <a:endParaRPr lang="cs-CZ" sz="1600" dirty="0"/>
          </a:p>
          <a:p>
            <a:endParaRPr lang="en-US" sz="16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93E894E-FD87-4D3E-AD06-2F335FEA9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4" r="73195" b="4292"/>
          <a:stretch/>
        </p:blipFill>
        <p:spPr>
          <a:xfrm>
            <a:off x="6579523" y="2893593"/>
            <a:ext cx="1359569" cy="1925054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3934C972-5BE4-443D-890B-07C4A4192D3D}"/>
              </a:ext>
            </a:extLst>
          </p:cNvPr>
          <p:cNvSpPr/>
          <p:nvPr/>
        </p:nvSpPr>
        <p:spPr>
          <a:xfrm>
            <a:off x="8091442" y="4939027"/>
            <a:ext cx="378333" cy="145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0B1EBAC-E213-425A-BE3A-2AEF4DBB24C1}"/>
              </a:ext>
            </a:extLst>
          </p:cNvPr>
          <p:cNvSpPr txBox="1"/>
          <p:nvPr/>
        </p:nvSpPr>
        <p:spPr>
          <a:xfrm>
            <a:off x="6429228" y="2902143"/>
            <a:ext cx="1514129" cy="2062103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pPr algn="ctr"/>
            <a:r>
              <a:rPr lang="cs-CZ" sz="1600" dirty="0" err="1"/>
              <a:t>Hemangioblast</a:t>
            </a:r>
            <a:r>
              <a:rPr lang="cs-CZ" sz="1600" dirty="0"/>
              <a:t> </a:t>
            </a:r>
            <a:r>
              <a:rPr lang="cs-CZ" sz="1600" dirty="0" err="1"/>
              <a:t>theory</a:t>
            </a:r>
            <a:endParaRPr lang="cs-CZ" sz="1600" dirty="0"/>
          </a:p>
          <a:p>
            <a:pPr algn="ctr"/>
            <a:endParaRPr lang="cs-CZ" sz="1600" dirty="0"/>
          </a:p>
          <a:p>
            <a:endParaRPr lang="cs-CZ" sz="1600" dirty="0"/>
          </a:p>
          <a:p>
            <a:endParaRPr lang="en-US" sz="1600" dirty="0"/>
          </a:p>
        </p:txBody>
      </p:sp>
      <p:sp>
        <p:nvSpPr>
          <p:cNvPr id="20" name="Zástupný obsah 2">
            <a:extLst>
              <a:ext uri="{FF2B5EF4-FFF2-40B4-BE49-F238E27FC236}">
                <a16:creationId xmlns:a16="http://schemas.microsoft.com/office/drawing/2014/main" id="{505C92E2-5DF6-4C1B-84A3-3C6225EB3B3F}"/>
              </a:ext>
            </a:extLst>
          </p:cNvPr>
          <p:cNvSpPr txBox="1">
            <a:spLocks/>
          </p:cNvSpPr>
          <p:nvPr/>
        </p:nvSpPr>
        <p:spPr>
          <a:xfrm>
            <a:off x="1063678" y="2498430"/>
            <a:ext cx="5246766" cy="29091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Hemogenic</a:t>
            </a:r>
            <a:r>
              <a:rPr lang="cs-CZ" sz="1800" b="1" dirty="0"/>
              <a:t> </a:t>
            </a:r>
            <a:r>
              <a:rPr lang="cs-CZ" sz="1800" b="1" dirty="0" err="1"/>
              <a:t>endothelium</a:t>
            </a:r>
            <a:r>
              <a:rPr lang="cs-CZ" sz="1800" dirty="0"/>
              <a:t> </a:t>
            </a:r>
            <a:r>
              <a:rPr lang="cs-CZ" sz="1800" dirty="0" err="1"/>
              <a:t>forms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dirty="0" err="1"/>
              <a:t>endothelial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r>
              <a:rPr lang="cs-CZ" sz="1800" dirty="0"/>
              <a:t> in </a:t>
            </a:r>
            <a:r>
              <a:rPr lang="cs-CZ" sz="1800" b="1" dirty="0"/>
              <a:t>aorta-</a:t>
            </a:r>
            <a:r>
              <a:rPr lang="cs-CZ" sz="1800" b="1" dirty="0" err="1"/>
              <a:t>gonad</a:t>
            </a:r>
            <a:r>
              <a:rPr lang="cs-CZ" sz="1800" b="1" dirty="0"/>
              <a:t>-</a:t>
            </a:r>
            <a:r>
              <a:rPr lang="cs-CZ" sz="1800" b="1" dirty="0" err="1"/>
              <a:t>mesonephros</a:t>
            </a:r>
            <a:r>
              <a:rPr lang="cs-CZ" sz="1800" dirty="0"/>
              <a:t> region</a:t>
            </a:r>
            <a:endParaRPr lang="cs-CZ" sz="1800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/>
              <a:t>Mesoderm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dirty="0" err="1"/>
              <a:t>regions</a:t>
            </a:r>
            <a:r>
              <a:rPr lang="cs-CZ" sz="1800" dirty="0"/>
              <a:t> </a:t>
            </a:r>
            <a:r>
              <a:rPr lang="cs-CZ" sz="1800" dirty="0" err="1"/>
              <a:t>around</a:t>
            </a:r>
            <a:r>
              <a:rPr lang="cs-CZ" sz="1800" dirty="0"/>
              <a:t> </a:t>
            </a:r>
            <a:r>
              <a:rPr lang="cs-CZ" sz="1800" dirty="0" err="1"/>
              <a:t>developing</a:t>
            </a:r>
            <a:r>
              <a:rPr lang="cs-CZ" sz="1800" dirty="0"/>
              <a:t> </a:t>
            </a:r>
            <a:r>
              <a:rPr lang="cs-CZ" sz="1800" b="1" dirty="0"/>
              <a:t>aorta</a:t>
            </a:r>
            <a:r>
              <a:rPr lang="cs-CZ" sz="1800" dirty="0"/>
              <a:t>, </a:t>
            </a:r>
            <a:r>
              <a:rPr lang="cs-CZ" sz="1800" b="1" dirty="0" err="1"/>
              <a:t>urogenital</a:t>
            </a:r>
            <a:r>
              <a:rPr lang="cs-CZ" sz="1800" b="1" dirty="0"/>
              <a:t> </a:t>
            </a:r>
            <a:r>
              <a:rPr lang="cs-CZ" sz="1800" b="1" dirty="0" err="1"/>
              <a:t>system</a:t>
            </a:r>
            <a:r>
              <a:rPr lang="cs-CZ" sz="1800" b="1" dirty="0"/>
              <a:t> </a:t>
            </a:r>
            <a:r>
              <a:rPr lang="cs-CZ" sz="1800" dirty="0"/>
              <a:t>and </a:t>
            </a:r>
            <a:r>
              <a:rPr lang="cs-CZ" sz="1800" b="1" dirty="0" err="1"/>
              <a:t>adrenal</a:t>
            </a:r>
            <a:r>
              <a:rPr lang="cs-CZ" sz="1800" b="1" dirty="0"/>
              <a:t> </a:t>
            </a:r>
            <a:r>
              <a:rPr lang="cs-CZ" sz="1800" b="1" dirty="0" err="1"/>
              <a:t>cortex</a:t>
            </a:r>
            <a:endParaRPr lang="cs-CZ" sz="1800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Hemogenic</a:t>
            </a:r>
            <a:r>
              <a:rPr lang="cs-CZ" sz="1800" dirty="0"/>
              <a:t> </a:t>
            </a:r>
            <a:r>
              <a:rPr lang="cs-CZ" sz="1800" dirty="0" err="1"/>
              <a:t>endothelium</a:t>
            </a:r>
            <a:r>
              <a:rPr lang="cs-CZ" sz="1800" dirty="0"/>
              <a:t> </a:t>
            </a:r>
            <a:r>
              <a:rPr lang="cs-CZ" sz="1800" dirty="0" err="1"/>
              <a:t>can</a:t>
            </a:r>
            <a:r>
              <a:rPr lang="cs-CZ" sz="1800" dirty="0"/>
              <a:t> </a:t>
            </a:r>
            <a:r>
              <a:rPr lang="cs-CZ" sz="1800" dirty="0" err="1"/>
              <a:t>differentiate</a:t>
            </a:r>
            <a:r>
              <a:rPr lang="cs-CZ" sz="1800" dirty="0"/>
              <a:t> </a:t>
            </a:r>
            <a:r>
              <a:rPr lang="cs-CZ" sz="1800" dirty="0" err="1"/>
              <a:t>into</a:t>
            </a:r>
            <a:r>
              <a:rPr lang="cs-CZ" sz="1800" dirty="0"/>
              <a:t> </a:t>
            </a:r>
            <a:r>
              <a:rPr lang="cs-CZ" sz="1800" b="1" dirty="0" err="1"/>
              <a:t>lymphoid</a:t>
            </a:r>
            <a:r>
              <a:rPr lang="cs-CZ" sz="1800" dirty="0"/>
              <a:t> and </a:t>
            </a:r>
            <a:r>
              <a:rPr lang="cs-CZ" sz="1800" b="1" dirty="0" err="1"/>
              <a:t>myeloid</a:t>
            </a:r>
            <a:r>
              <a:rPr lang="cs-CZ" sz="1800" dirty="0"/>
              <a:t> </a:t>
            </a:r>
            <a:r>
              <a:rPr lang="cs-CZ" sz="1800" dirty="0" err="1"/>
              <a:t>precursors</a:t>
            </a:r>
            <a:endParaRPr lang="cs-CZ" sz="18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applicable</a:t>
            </a:r>
            <a:r>
              <a:rPr lang="cs-CZ" sz="1800" dirty="0"/>
              <a:t> </a:t>
            </a:r>
            <a:r>
              <a:rPr lang="cs-CZ" sz="1800" dirty="0" err="1"/>
              <a:t>theory</a:t>
            </a:r>
            <a:r>
              <a:rPr lang="cs-CZ" sz="1800" dirty="0"/>
              <a:t> </a:t>
            </a:r>
            <a:r>
              <a:rPr lang="cs-CZ" sz="1800" dirty="0" err="1"/>
              <a:t>also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definitive</a:t>
            </a:r>
            <a:r>
              <a:rPr lang="cs-CZ" sz="1800" dirty="0"/>
              <a:t> </a:t>
            </a:r>
            <a:r>
              <a:rPr lang="cs-CZ" sz="1800" b="1" dirty="0" err="1"/>
              <a:t>phases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hematopoiesis</a:t>
            </a:r>
            <a:endParaRPr lang="cs-CZ" sz="18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endParaRPr lang="cs-CZ" sz="180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7FBFF36-07C4-4111-B87A-510B40CB4799}"/>
              </a:ext>
            </a:extLst>
          </p:cNvPr>
          <p:cNvSpPr txBox="1"/>
          <p:nvPr/>
        </p:nvSpPr>
        <p:spPr>
          <a:xfrm>
            <a:off x="7762481" y="6069297"/>
            <a:ext cx="2943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Rossmann</a:t>
            </a:r>
            <a:r>
              <a:rPr lang="cs-CZ" sz="1050" dirty="0"/>
              <a:t> et al., 2016. </a:t>
            </a:r>
            <a:r>
              <a:rPr lang="cs-CZ" sz="1050" dirty="0" err="1"/>
              <a:t>Curr</a:t>
            </a:r>
            <a:r>
              <a:rPr lang="cs-CZ" sz="1050" dirty="0"/>
              <a:t> </a:t>
            </a:r>
            <a:r>
              <a:rPr lang="cs-CZ" sz="1050" dirty="0" err="1"/>
              <a:t>Biol</a:t>
            </a:r>
            <a:endParaRPr lang="cs-CZ" sz="1050" dirty="0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AF52FE53-11F3-46C3-A53D-2F69F7402FDB}"/>
              </a:ext>
            </a:extLst>
          </p:cNvPr>
          <p:cNvGrpSpPr/>
          <p:nvPr/>
        </p:nvGrpSpPr>
        <p:grpSpPr>
          <a:xfrm>
            <a:off x="8007015" y="2893594"/>
            <a:ext cx="1494204" cy="2013359"/>
            <a:chOff x="8007015" y="2893594"/>
            <a:chExt cx="1494204" cy="2013359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F916C97F-9804-45C3-BE44-B0BD5C18B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6" t="27243" r="45239" b="5943"/>
            <a:stretch/>
          </p:blipFill>
          <p:spPr>
            <a:xfrm>
              <a:off x="8007015" y="2893594"/>
              <a:ext cx="1359569" cy="1872917"/>
            </a:xfrm>
            <a:prstGeom prst="rect">
              <a:avLst/>
            </a:prstGeom>
          </p:spPr>
        </p:pic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3BDC6381-1BC7-4FC7-B828-C25FC9C49FE7}"/>
                </a:ext>
              </a:extLst>
            </p:cNvPr>
            <p:cNvSpPr txBox="1"/>
            <p:nvPr/>
          </p:nvSpPr>
          <p:spPr>
            <a:xfrm>
              <a:off x="8016186" y="4294624"/>
              <a:ext cx="703847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/>
                <a:t>Primitive </a:t>
              </a:r>
              <a:r>
                <a:rPr lang="cs-CZ" sz="900" dirty="0" err="1"/>
                <a:t>erytroid</a:t>
              </a:r>
              <a:r>
                <a:rPr lang="cs-CZ" sz="900" dirty="0"/>
                <a:t> </a:t>
              </a:r>
              <a:r>
                <a:rPr lang="cs-CZ" sz="900" dirty="0" err="1"/>
                <a:t>cells</a:t>
              </a:r>
              <a:endParaRPr lang="en-US" sz="900" dirty="0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E27992DE-8B13-4662-8162-B43366D3AF57}"/>
                </a:ext>
              </a:extLst>
            </p:cNvPr>
            <p:cNvSpPr txBox="1"/>
            <p:nvPr/>
          </p:nvSpPr>
          <p:spPr>
            <a:xfrm>
              <a:off x="8674768" y="4537621"/>
              <a:ext cx="7279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00" dirty="0" err="1"/>
                <a:t>Endothelial</a:t>
              </a:r>
              <a:r>
                <a:rPr lang="cs-CZ" sz="900" dirty="0"/>
                <a:t> </a:t>
              </a:r>
              <a:r>
                <a:rPr lang="cs-CZ" sz="900" dirty="0" err="1"/>
                <a:t>cells</a:t>
              </a:r>
              <a:endParaRPr lang="en-US" sz="900" dirty="0"/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5DCFD100-460E-4BEA-83A3-3025E96A396D}"/>
                </a:ext>
              </a:extLst>
            </p:cNvPr>
            <p:cNvSpPr txBox="1"/>
            <p:nvPr/>
          </p:nvSpPr>
          <p:spPr>
            <a:xfrm>
              <a:off x="8819147" y="3208637"/>
              <a:ext cx="68207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 err="1"/>
                <a:t>Entothelial</a:t>
              </a:r>
              <a:r>
                <a:rPr lang="cs-CZ" sz="800" dirty="0"/>
                <a:t> </a:t>
              </a:r>
              <a:r>
                <a:rPr lang="cs-CZ" sz="800" dirty="0" err="1"/>
                <a:t>progenitors</a:t>
              </a:r>
              <a:endParaRPr lang="en-US" sz="800" dirty="0"/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4B432F22-6BCE-4C9E-9C3B-B1E7735103F4}"/>
                </a:ext>
              </a:extLst>
            </p:cNvPr>
            <p:cNvSpPr txBox="1"/>
            <p:nvPr/>
          </p:nvSpPr>
          <p:spPr>
            <a:xfrm>
              <a:off x="8482468" y="3656548"/>
              <a:ext cx="75206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dirty="0" err="1"/>
                <a:t>Hemogenic</a:t>
              </a:r>
              <a:r>
                <a:rPr lang="cs-CZ" sz="800" dirty="0"/>
                <a:t> </a:t>
              </a:r>
              <a:r>
                <a:rPr lang="cs-CZ" sz="800" dirty="0" err="1"/>
                <a:t>endothelium</a:t>
              </a:r>
              <a:endParaRPr lang="en-US" sz="800" dirty="0"/>
            </a:p>
          </p:txBody>
        </p:sp>
        <p:cxnSp>
          <p:nvCxnSpPr>
            <p:cNvPr id="6" name="Přímá spojnice se šipkou 5">
              <a:extLst>
                <a:ext uri="{FF2B5EF4-FFF2-40B4-BE49-F238E27FC236}">
                  <a16:creationId xmlns:a16="http://schemas.microsoft.com/office/drawing/2014/main" id="{79586BB0-36BC-4809-93E5-388CD1E68D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6092" y="3687399"/>
              <a:ext cx="114446" cy="21684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380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14F63-95DE-4091-A0CC-4531EFE2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ct val="50000"/>
            </a:pPr>
            <a:r>
              <a:rPr lang="cs-CZ" dirty="0" err="1"/>
              <a:t>Mesodermal</a:t>
            </a:r>
            <a:r>
              <a:rPr lang="cs-CZ" dirty="0"/>
              <a:t> </a:t>
            </a:r>
            <a:r>
              <a:rPr lang="cs-CZ" dirty="0" err="1"/>
              <a:t>prehematopoietic</a:t>
            </a:r>
            <a:r>
              <a:rPr lang="cs-CZ" dirty="0"/>
              <a:t> </a:t>
            </a:r>
            <a:r>
              <a:rPr lang="cs-CZ" dirty="0" err="1"/>
              <a:t>precursor</a:t>
            </a:r>
            <a:r>
              <a:rPr lang="cs-CZ" b="1" dirty="0"/>
              <a:t> </a:t>
            </a:r>
            <a:r>
              <a:rPr lang="cs-CZ" dirty="0" err="1"/>
              <a:t>theory</a:t>
            </a:r>
            <a:endParaRPr lang="en-US" sz="40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786C046-375A-422B-89E6-5E87AD262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E0B0E13-59A6-41AC-A1FB-9E458999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89</a:t>
            </a:fld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1DCB40A-63FC-4BBE-BB68-AAD0A1B111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79"/>
          <a:stretch/>
        </p:blipFill>
        <p:spPr>
          <a:xfrm>
            <a:off x="6019392" y="2298069"/>
            <a:ext cx="5071973" cy="768674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3934C972-5BE4-443D-890B-07C4A4192D3D}"/>
              </a:ext>
            </a:extLst>
          </p:cNvPr>
          <p:cNvSpPr/>
          <p:nvPr/>
        </p:nvSpPr>
        <p:spPr>
          <a:xfrm>
            <a:off x="8091442" y="4939027"/>
            <a:ext cx="378333" cy="145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0B1EBAC-E213-425A-BE3A-2AEF4DBB24C1}"/>
              </a:ext>
            </a:extLst>
          </p:cNvPr>
          <p:cNvSpPr txBox="1"/>
          <p:nvPr/>
        </p:nvSpPr>
        <p:spPr>
          <a:xfrm>
            <a:off x="5869097" y="3075292"/>
            <a:ext cx="1514129" cy="2062103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pPr algn="ctr"/>
            <a:r>
              <a:rPr lang="cs-CZ" sz="1600" dirty="0" err="1"/>
              <a:t>Hemangioblast</a:t>
            </a:r>
            <a:r>
              <a:rPr lang="cs-CZ" sz="1600" dirty="0"/>
              <a:t> </a:t>
            </a:r>
            <a:r>
              <a:rPr lang="cs-CZ" sz="1600" dirty="0" err="1"/>
              <a:t>theory</a:t>
            </a:r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en-US" sz="1600" dirty="0"/>
          </a:p>
        </p:txBody>
      </p:sp>
      <p:sp>
        <p:nvSpPr>
          <p:cNvPr id="20" name="Zástupný obsah 2">
            <a:extLst>
              <a:ext uri="{FF2B5EF4-FFF2-40B4-BE49-F238E27FC236}">
                <a16:creationId xmlns:a16="http://schemas.microsoft.com/office/drawing/2014/main" id="{505C92E2-5DF6-4C1B-84A3-3C6225EB3B3F}"/>
              </a:ext>
            </a:extLst>
          </p:cNvPr>
          <p:cNvSpPr txBox="1">
            <a:spLocks/>
          </p:cNvSpPr>
          <p:nvPr/>
        </p:nvSpPr>
        <p:spPr>
          <a:xfrm>
            <a:off x="1043684" y="2077324"/>
            <a:ext cx="4800915" cy="2741323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Theory</a:t>
            </a:r>
            <a:r>
              <a:rPr lang="cs-CZ" sz="1800" dirty="0"/>
              <a:t> </a:t>
            </a:r>
            <a:r>
              <a:rPr lang="cs-CZ" sz="1800" dirty="0" err="1"/>
              <a:t>combining</a:t>
            </a:r>
            <a:r>
              <a:rPr lang="cs-CZ" sz="1800" dirty="0"/>
              <a:t> </a:t>
            </a:r>
            <a:r>
              <a:rPr lang="cs-CZ" sz="1800" dirty="0" err="1"/>
              <a:t>previous</a:t>
            </a:r>
            <a:r>
              <a:rPr lang="cs-CZ" sz="1800" dirty="0"/>
              <a:t> </a:t>
            </a:r>
            <a:r>
              <a:rPr lang="cs-CZ" sz="1800" dirty="0" err="1"/>
              <a:t>theories</a:t>
            </a:r>
            <a:r>
              <a:rPr lang="cs-CZ" sz="1800" dirty="0"/>
              <a:t>:</a:t>
            </a:r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both</a:t>
            </a:r>
            <a:r>
              <a:rPr lang="cs-CZ" sz="1800" dirty="0"/>
              <a:t> </a:t>
            </a:r>
            <a:r>
              <a:rPr lang="cs-CZ" sz="1800" dirty="0" err="1"/>
              <a:t>theories</a:t>
            </a:r>
            <a:r>
              <a:rPr lang="cs-CZ" sz="1800" dirty="0"/>
              <a:t> are </a:t>
            </a:r>
            <a:r>
              <a:rPr lang="cs-CZ" sz="1800" dirty="0" err="1"/>
              <a:t>valid</a:t>
            </a:r>
            <a:r>
              <a:rPr lang="cs-CZ" sz="1800" dirty="0"/>
              <a:t> – </a:t>
            </a:r>
            <a:r>
              <a:rPr lang="cs-CZ" sz="1800" dirty="0" err="1"/>
              <a:t>consecutive</a:t>
            </a:r>
            <a:r>
              <a:rPr lang="cs-CZ" sz="1800" dirty="0"/>
              <a:t> </a:t>
            </a:r>
            <a:r>
              <a:rPr lang="cs-CZ" sz="1800" dirty="0" err="1"/>
              <a:t>parts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hematopoietic</a:t>
            </a:r>
            <a:r>
              <a:rPr lang="cs-CZ" sz="1800" dirty="0"/>
              <a:t> and </a:t>
            </a:r>
            <a:r>
              <a:rPr lang="cs-CZ" sz="1800" dirty="0" err="1"/>
              <a:t>endothelial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r>
              <a:rPr lang="cs-CZ" sz="1800" dirty="0"/>
              <a:t> </a:t>
            </a:r>
            <a:r>
              <a:rPr lang="cs-CZ" sz="1800" dirty="0" err="1"/>
              <a:t>development</a:t>
            </a:r>
            <a:endParaRPr lang="cs-CZ" sz="18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hemangioblast</a:t>
            </a:r>
            <a:r>
              <a:rPr lang="cs-CZ" sz="1800" dirty="0"/>
              <a:t> </a:t>
            </a:r>
            <a:r>
              <a:rPr lang="cs-CZ" sz="1800" dirty="0" err="1"/>
              <a:t>derivatives</a:t>
            </a:r>
            <a:r>
              <a:rPr lang="cs-CZ" sz="18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endothelial</a:t>
            </a:r>
            <a:r>
              <a:rPr lang="cs-CZ" sz="1600" dirty="0"/>
              <a:t> </a:t>
            </a:r>
            <a:r>
              <a:rPr lang="cs-CZ" sz="1600" dirty="0" err="1"/>
              <a:t>precursors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hematopoietic</a:t>
            </a:r>
            <a:r>
              <a:rPr lang="cs-CZ" sz="1600" dirty="0"/>
              <a:t> </a:t>
            </a:r>
            <a:r>
              <a:rPr lang="cs-CZ" sz="1600" dirty="0" err="1"/>
              <a:t>precursors</a:t>
            </a:r>
            <a:endParaRPr lang="cs-CZ" sz="16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hematopoietic</a:t>
            </a:r>
            <a:r>
              <a:rPr lang="cs-CZ" sz="1800" dirty="0"/>
              <a:t> </a:t>
            </a:r>
            <a:r>
              <a:rPr lang="cs-CZ" sz="1800" dirty="0" err="1"/>
              <a:t>precursors</a:t>
            </a:r>
            <a:r>
              <a:rPr lang="cs-CZ" sz="1800" dirty="0"/>
              <a:t> </a:t>
            </a:r>
            <a:r>
              <a:rPr lang="cs-CZ" sz="1800" dirty="0" err="1"/>
              <a:t>develop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dirty="0" err="1"/>
              <a:t>endothelial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endParaRPr lang="cs-CZ" sz="180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7FBFF36-07C4-4111-B87A-510B40CB4799}"/>
              </a:ext>
            </a:extLst>
          </p:cNvPr>
          <p:cNvSpPr txBox="1"/>
          <p:nvPr/>
        </p:nvSpPr>
        <p:spPr>
          <a:xfrm>
            <a:off x="7762481" y="6069297"/>
            <a:ext cx="2943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Rossmann</a:t>
            </a:r>
            <a:r>
              <a:rPr lang="cs-CZ" sz="1050" dirty="0"/>
              <a:t> et al., 2016. </a:t>
            </a:r>
            <a:r>
              <a:rPr lang="cs-CZ" sz="1050" dirty="0" err="1"/>
              <a:t>Curr</a:t>
            </a:r>
            <a:r>
              <a:rPr lang="cs-CZ" sz="1050" dirty="0"/>
              <a:t> </a:t>
            </a:r>
            <a:r>
              <a:rPr lang="cs-CZ" sz="1050" dirty="0" err="1"/>
              <a:t>Biol</a:t>
            </a:r>
            <a:endParaRPr lang="cs-CZ" sz="105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FDD221F-B4A6-4729-ABC0-ED2E1FED554B}"/>
              </a:ext>
            </a:extLst>
          </p:cNvPr>
          <p:cNvSpPr txBox="1"/>
          <p:nvPr/>
        </p:nvSpPr>
        <p:spPr>
          <a:xfrm>
            <a:off x="7451150" y="3075291"/>
            <a:ext cx="1418962" cy="2062103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pPr algn="ctr">
              <a:buSzPct val="50000"/>
            </a:pPr>
            <a:r>
              <a:rPr lang="cs-CZ" sz="1600" dirty="0" err="1"/>
              <a:t>Hemogenic</a:t>
            </a:r>
            <a:r>
              <a:rPr lang="cs-CZ" sz="1600" b="1" dirty="0"/>
              <a:t> </a:t>
            </a:r>
            <a:r>
              <a:rPr lang="cs-CZ" sz="1600" dirty="0" err="1"/>
              <a:t>endothelium</a:t>
            </a:r>
            <a:r>
              <a:rPr lang="cs-CZ" sz="1600" dirty="0"/>
              <a:t> </a:t>
            </a:r>
            <a:r>
              <a:rPr lang="cs-CZ" sz="1600" dirty="0" err="1"/>
              <a:t>theory</a:t>
            </a:r>
            <a:endParaRPr lang="en-US" sz="1200" dirty="0"/>
          </a:p>
          <a:p>
            <a:endParaRPr lang="cs-CZ" sz="1600" dirty="0"/>
          </a:p>
          <a:p>
            <a:endParaRPr lang="en-US" sz="1600" dirty="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9516B7E1-B1B4-4672-A95B-E2007AF0ECCD}"/>
              </a:ext>
            </a:extLst>
          </p:cNvPr>
          <p:cNvGrpSpPr/>
          <p:nvPr/>
        </p:nvGrpSpPr>
        <p:grpSpPr>
          <a:xfrm>
            <a:off x="8961331" y="3066742"/>
            <a:ext cx="2304827" cy="2063659"/>
            <a:chOff x="9521462" y="2893594"/>
            <a:chExt cx="2153653" cy="1872916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9B086767-206B-4625-8467-0EC7CB320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57" t="27750" r="1481" b="5437"/>
            <a:stretch/>
          </p:blipFill>
          <p:spPr>
            <a:xfrm>
              <a:off x="9521462" y="2893594"/>
              <a:ext cx="2153653" cy="1872916"/>
            </a:xfrm>
            <a:prstGeom prst="rect">
              <a:avLst/>
            </a:prstGeom>
          </p:spPr>
        </p:pic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28394E55-BAE9-4FF1-8477-F87BAAC962A1}"/>
                </a:ext>
              </a:extLst>
            </p:cNvPr>
            <p:cNvSpPr/>
            <p:nvPr/>
          </p:nvSpPr>
          <p:spPr>
            <a:xfrm>
              <a:off x="10232858" y="3547619"/>
              <a:ext cx="323612" cy="114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bdélník 25">
              <a:extLst>
                <a:ext uri="{FF2B5EF4-FFF2-40B4-BE49-F238E27FC236}">
                  <a16:creationId xmlns:a16="http://schemas.microsoft.com/office/drawing/2014/main" id="{8F994FC3-5BE9-46DA-B938-EC311EA95771}"/>
                </a:ext>
              </a:extLst>
            </p:cNvPr>
            <p:cNvSpPr/>
            <p:nvPr/>
          </p:nvSpPr>
          <p:spPr>
            <a:xfrm>
              <a:off x="9531619" y="3317927"/>
              <a:ext cx="451878" cy="4178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1043684" y="4924441"/>
            <a:ext cx="5246766" cy="129588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Endothelial-hematopoietic</a:t>
            </a:r>
            <a:r>
              <a:rPr lang="cs-CZ" sz="1800" b="1" dirty="0"/>
              <a:t> </a:t>
            </a:r>
            <a:r>
              <a:rPr lang="cs-CZ" sz="1800" b="1" dirty="0" err="1"/>
              <a:t>transition</a:t>
            </a:r>
            <a:r>
              <a:rPr lang="cs-CZ" sz="18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endothelial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loose</a:t>
            </a:r>
            <a:r>
              <a:rPr lang="cs-CZ" sz="1600" dirty="0"/>
              <a:t> </a:t>
            </a:r>
            <a:r>
              <a:rPr lang="cs-CZ" sz="1600" dirty="0" err="1"/>
              <a:t>their</a:t>
            </a:r>
            <a:r>
              <a:rPr lang="cs-CZ" sz="1600" dirty="0"/>
              <a:t> </a:t>
            </a:r>
            <a:r>
              <a:rPr lang="cs-CZ" sz="1600" dirty="0" err="1"/>
              <a:t>epithelial</a:t>
            </a:r>
            <a:r>
              <a:rPr lang="cs-CZ" sz="1600" dirty="0"/>
              <a:t> </a:t>
            </a:r>
            <a:r>
              <a:rPr lang="cs-CZ" sz="1600" dirty="0" err="1"/>
              <a:t>character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releasing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vessel</a:t>
            </a:r>
            <a:r>
              <a:rPr lang="cs-CZ" sz="1600" dirty="0"/>
              <a:t> </a:t>
            </a:r>
            <a:r>
              <a:rPr lang="cs-CZ" sz="1600" dirty="0" err="1"/>
              <a:t>walls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migration</a:t>
            </a:r>
            <a:r>
              <a:rPr lang="cs-CZ" sz="1600" dirty="0"/>
              <a:t> to lumen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vessel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845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7AD4C3-6497-4228-B075-390CB32E6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mesonephros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25FDBA6-76FC-4061-8F2A-B00D21EF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9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1383" y="3961492"/>
            <a:ext cx="4485373" cy="41361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>
                <a:solidFill>
                  <a:srgbClr val="7030A0"/>
                </a:solidFill>
              </a:rPr>
              <a:t>degeneration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pronephros</a:t>
            </a:r>
            <a:r>
              <a:rPr lang="cs-CZ" sz="1600" dirty="0"/>
              <a:t> </a:t>
            </a:r>
            <a:r>
              <a:rPr lang="cs-CZ" sz="1600" dirty="0" err="1"/>
              <a:t>cranialy</a:t>
            </a:r>
            <a:endParaRPr lang="cs-CZ" sz="16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7278" y="1815465"/>
            <a:ext cx="4485373" cy="56257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>
                <a:solidFill>
                  <a:srgbClr val="0070C0"/>
                </a:solidFill>
              </a:rPr>
              <a:t>Wolffian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  <a:r>
              <a:rPr lang="cs-CZ" sz="1600" b="1" dirty="0" err="1">
                <a:solidFill>
                  <a:srgbClr val="0070C0"/>
                </a:solidFill>
              </a:rPr>
              <a:t>duct</a:t>
            </a:r>
            <a:r>
              <a:rPr lang="cs-CZ" sz="1600" dirty="0"/>
              <a:t> </a:t>
            </a:r>
            <a:r>
              <a:rPr lang="cs-CZ" sz="1600" dirty="0" err="1"/>
              <a:t>induces</a:t>
            </a:r>
            <a:r>
              <a:rPr lang="cs-CZ" sz="1600" dirty="0"/>
              <a:t> </a:t>
            </a:r>
            <a:r>
              <a:rPr lang="cs-CZ" sz="1600" dirty="0" err="1"/>
              <a:t>development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tubules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adjacent</a:t>
            </a:r>
            <a:r>
              <a:rPr lang="cs-CZ" sz="1600" dirty="0"/>
              <a:t> </a:t>
            </a:r>
            <a:r>
              <a:rPr lang="cs-CZ" sz="1600" dirty="0" err="1"/>
              <a:t>nephrogenic</a:t>
            </a:r>
            <a:r>
              <a:rPr lang="cs-CZ" sz="1600" dirty="0"/>
              <a:t> mesenchyme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1384" y="2445030"/>
            <a:ext cx="4485373" cy="56257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mesonephros</a:t>
            </a:r>
            <a:r>
              <a:rPr lang="cs-CZ" sz="1600" dirty="0"/>
              <a:t> – in </a:t>
            </a:r>
            <a:r>
              <a:rPr lang="cs-CZ" sz="1600" dirty="0" err="1"/>
              <a:t>some</a:t>
            </a:r>
            <a:r>
              <a:rPr lang="cs-CZ" sz="1600" dirty="0"/>
              <a:t> </a:t>
            </a:r>
            <a:r>
              <a:rPr lang="cs-CZ" sz="1600" dirty="0" err="1"/>
              <a:t>mammals</a:t>
            </a:r>
            <a:r>
              <a:rPr lang="cs-CZ" sz="1600" dirty="0"/>
              <a:t> </a:t>
            </a:r>
            <a:r>
              <a:rPr lang="cs-CZ" sz="1600" dirty="0" smtClean="0"/>
              <a:t>(</a:t>
            </a:r>
            <a:r>
              <a:rPr lang="cs-CZ" sz="1600" dirty="0" err="1" smtClean="0"/>
              <a:t>human</a:t>
            </a:r>
            <a:r>
              <a:rPr lang="cs-CZ" sz="1600" dirty="0" smtClean="0"/>
              <a:t>) </a:t>
            </a:r>
            <a:r>
              <a:rPr lang="cs-CZ" sz="1600" dirty="0" err="1"/>
              <a:t>filtration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</a:t>
            </a:r>
            <a:r>
              <a:rPr lang="cs-CZ" sz="1600" dirty="0" err="1"/>
              <a:t>functional</a:t>
            </a:r>
            <a:endParaRPr lang="cs-CZ" sz="1600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1383" y="3295420"/>
            <a:ext cx="4485373" cy="37559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Induction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tubule </a:t>
            </a:r>
            <a:r>
              <a:rPr lang="cs-CZ" sz="1600" dirty="0" err="1"/>
              <a:t>formation</a:t>
            </a:r>
            <a:r>
              <a:rPr lang="cs-CZ" sz="1600" dirty="0"/>
              <a:t> more </a:t>
            </a:r>
            <a:r>
              <a:rPr lang="cs-CZ" sz="1600" dirty="0" err="1"/>
              <a:t>caudaly</a:t>
            </a:r>
            <a:endParaRPr lang="cs-CZ" sz="1600" dirty="0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C9E65F25-BFC3-4493-A362-A1A1BE5E8903}"/>
              </a:ext>
            </a:extLst>
          </p:cNvPr>
          <p:cNvSpPr txBox="1">
            <a:spLocks/>
          </p:cNvSpPr>
          <p:nvPr/>
        </p:nvSpPr>
        <p:spPr>
          <a:xfrm>
            <a:off x="1091383" y="4637319"/>
            <a:ext cx="4485373" cy="48660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male – </a:t>
            </a:r>
            <a:r>
              <a:rPr lang="cs-CZ" sz="1600" b="1" dirty="0" err="1">
                <a:solidFill>
                  <a:srgbClr val="0070C0"/>
                </a:solidFill>
              </a:rPr>
              <a:t>Wolffian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  <a:r>
              <a:rPr lang="cs-CZ" sz="1600" b="1" dirty="0" err="1">
                <a:solidFill>
                  <a:srgbClr val="0070C0"/>
                </a:solidFill>
              </a:rPr>
              <a:t>duct</a:t>
            </a:r>
            <a:r>
              <a:rPr lang="cs-CZ" sz="1600" dirty="0"/>
              <a:t> as </a:t>
            </a:r>
            <a:r>
              <a:rPr lang="cs-CZ" sz="1600" dirty="0" err="1"/>
              <a:t>basis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epididymis</a:t>
            </a:r>
            <a:r>
              <a:rPr lang="cs-CZ" sz="1600" dirty="0"/>
              <a:t> and </a:t>
            </a:r>
            <a:r>
              <a:rPr lang="cs-CZ" sz="1600" dirty="0" err="1"/>
              <a:t>ductus</a:t>
            </a:r>
            <a:r>
              <a:rPr lang="cs-CZ" sz="1600" dirty="0"/>
              <a:t> </a:t>
            </a:r>
            <a:r>
              <a:rPr lang="cs-CZ" sz="1600" dirty="0" err="1"/>
              <a:t>deferens</a:t>
            </a:r>
            <a:r>
              <a:rPr lang="cs-CZ" sz="1600" dirty="0"/>
              <a:t> </a:t>
            </a:r>
            <a:r>
              <a:rPr lang="cs-CZ" sz="1600" dirty="0" err="1"/>
              <a:t>development</a:t>
            </a:r>
            <a:endParaRPr lang="cs-CZ" sz="1600" dirty="0"/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C3C75674-F035-48F5-A92A-FF93D229FBAF}"/>
              </a:ext>
            </a:extLst>
          </p:cNvPr>
          <p:cNvGrpSpPr/>
          <p:nvPr/>
        </p:nvGrpSpPr>
        <p:grpSpPr>
          <a:xfrm>
            <a:off x="5947060" y="2468593"/>
            <a:ext cx="658812" cy="3006707"/>
            <a:chOff x="5800872" y="2447994"/>
            <a:chExt cx="658812" cy="3006707"/>
          </a:xfrm>
        </p:grpSpPr>
        <p:sp>
          <p:nvSpPr>
            <p:cNvPr id="19" name="Obousměrná svislá šipka 23">
              <a:extLst>
                <a:ext uri="{FF2B5EF4-FFF2-40B4-BE49-F238E27FC236}">
                  <a16:creationId xmlns:a16="http://schemas.microsoft.com/office/drawing/2014/main" id="{72FA0550-9B26-44CB-9A90-8D158FC579FB}"/>
                </a:ext>
              </a:extLst>
            </p:cNvPr>
            <p:cNvSpPr/>
            <p:nvPr/>
          </p:nvSpPr>
          <p:spPr>
            <a:xfrm>
              <a:off x="6054090" y="2782976"/>
              <a:ext cx="144780" cy="2315835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6D9FA2D0-A573-4D95-BBD4-46BD73C0EE1A}"/>
                </a:ext>
              </a:extLst>
            </p:cNvPr>
            <p:cNvSpPr txBox="1"/>
            <p:nvPr/>
          </p:nvSpPr>
          <p:spPr>
            <a:xfrm>
              <a:off x="5800872" y="2447994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cranial</a:t>
              </a:r>
              <a:endParaRPr lang="en-US" sz="1000" dirty="0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6C990FA0-A6CB-4624-8669-7787605E2533}"/>
                </a:ext>
              </a:extLst>
            </p:cNvPr>
            <p:cNvSpPr txBox="1"/>
            <p:nvPr/>
          </p:nvSpPr>
          <p:spPr>
            <a:xfrm>
              <a:off x="5800872" y="5208480"/>
              <a:ext cx="658812" cy="2462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caudal</a:t>
              </a:r>
              <a:endParaRPr lang="en-US" sz="1000" dirty="0"/>
            </a:p>
          </p:txBody>
        </p:sp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42BAE9A4-6238-4A71-A56A-0DFD55027F8D}"/>
              </a:ext>
            </a:extLst>
          </p:cNvPr>
          <p:cNvGrpSpPr/>
          <p:nvPr/>
        </p:nvGrpSpPr>
        <p:grpSpPr>
          <a:xfrm>
            <a:off x="8260352" y="2221065"/>
            <a:ext cx="2066286" cy="3997325"/>
            <a:chOff x="6609350" y="1968303"/>
            <a:chExt cx="1751732" cy="3886594"/>
          </a:xfrm>
        </p:grpSpPr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0CC378A7-190C-4DEB-88C3-DFD01711E40C}"/>
                </a:ext>
              </a:extLst>
            </p:cNvPr>
            <p:cNvGrpSpPr/>
            <p:nvPr/>
          </p:nvGrpSpPr>
          <p:grpSpPr>
            <a:xfrm>
              <a:off x="6609350" y="1968303"/>
              <a:ext cx="1751732" cy="3886594"/>
              <a:chOff x="8198142" y="1997597"/>
              <a:chExt cx="1751732" cy="3886594"/>
            </a:xfrm>
          </p:grpSpPr>
          <p:pic>
            <p:nvPicPr>
              <p:cNvPr id="15" name="Obrázek 14">
                <a:extLst>
                  <a:ext uri="{FF2B5EF4-FFF2-40B4-BE49-F238E27FC236}">
                    <a16:creationId xmlns:a16="http://schemas.microsoft.com/office/drawing/2014/main" id="{8588971C-59B3-4F1D-A724-908A3F7D64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05" r="52389"/>
              <a:stretch/>
            </p:blipFill>
            <p:spPr>
              <a:xfrm>
                <a:off x="8198142" y="1997597"/>
                <a:ext cx="699710" cy="3886594"/>
              </a:xfrm>
              <a:prstGeom prst="rect">
                <a:avLst/>
              </a:prstGeom>
            </p:spPr>
          </p:pic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720CD37B-8C39-4DA5-A8E7-1C71833153F0}"/>
                  </a:ext>
                </a:extLst>
              </p:cNvPr>
              <p:cNvSpPr txBox="1"/>
              <p:nvPr/>
            </p:nvSpPr>
            <p:spPr>
              <a:xfrm>
                <a:off x="9064048" y="2022998"/>
                <a:ext cx="88582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 err="1"/>
                  <a:t>Degenerating</a:t>
                </a:r>
                <a:r>
                  <a:rPr lang="cs-CZ" sz="1000" dirty="0"/>
                  <a:t> </a:t>
                </a:r>
                <a:r>
                  <a:rPr lang="cs-CZ" sz="1000" dirty="0" err="1"/>
                  <a:t>pronephros</a:t>
                </a:r>
                <a:endParaRPr lang="en-US" sz="1000" dirty="0"/>
              </a:p>
            </p:txBody>
          </p:sp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B82A7A5B-0C2E-43A9-9AE1-E1DBDE3ECFB3}"/>
                  </a:ext>
                </a:extLst>
              </p:cNvPr>
              <p:cNvSpPr txBox="1"/>
              <p:nvPr/>
            </p:nvSpPr>
            <p:spPr>
              <a:xfrm>
                <a:off x="8897852" y="3255796"/>
                <a:ext cx="940396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00" dirty="0" err="1"/>
                  <a:t>mesonephros</a:t>
                </a:r>
                <a:endParaRPr lang="en-US" sz="1000" dirty="0"/>
              </a:p>
            </p:txBody>
          </p:sp>
        </p:grp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0F22831B-9DC0-4108-AA2F-4DB85C3A9434}"/>
                </a:ext>
              </a:extLst>
            </p:cNvPr>
            <p:cNvSpPr txBox="1"/>
            <p:nvPr/>
          </p:nvSpPr>
          <p:spPr>
            <a:xfrm>
              <a:off x="7288782" y="4609166"/>
              <a:ext cx="960674" cy="400110"/>
            </a:xfrm>
            <a:prstGeom prst="rect">
              <a:avLst/>
            </a:prstGeom>
            <a:solidFill>
              <a:srgbClr val="49D297"/>
            </a:solidFill>
            <a:ln w="28575">
              <a:solidFill>
                <a:srgbClr val="FF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Nephrogenic</a:t>
              </a:r>
              <a:r>
                <a:rPr lang="cs-CZ" sz="1000" dirty="0"/>
                <a:t> mesenchyme</a:t>
              </a:r>
              <a:endParaRPr lang="en-US" sz="1000" dirty="0"/>
            </a:p>
          </p:txBody>
        </p:sp>
        <p:sp>
          <p:nvSpPr>
            <p:cNvPr id="3" name="Volný tvar: obrazec 2">
              <a:extLst>
                <a:ext uri="{FF2B5EF4-FFF2-40B4-BE49-F238E27FC236}">
                  <a16:creationId xmlns:a16="http://schemas.microsoft.com/office/drawing/2014/main" id="{024540BD-E5E6-49BD-A7A9-78050AC1BE35}"/>
                </a:ext>
              </a:extLst>
            </p:cNvPr>
            <p:cNvSpPr/>
            <p:nvPr/>
          </p:nvSpPr>
          <p:spPr>
            <a:xfrm>
              <a:off x="6724532" y="3441779"/>
              <a:ext cx="454360" cy="1664094"/>
            </a:xfrm>
            <a:custGeom>
              <a:avLst/>
              <a:gdLst>
                <a:gd name="connsiteX0" fmla="*/ 28397 w 454360"/>
                <a:gd name="connsiteY0" fmla="*/ 45436 h 1664094"/>
                <a:gd name="connsiteX1" fmla="*/ 5679 w 454360"/>
                <a:gd name="connsiteY1" fmla="*/ 136308 h 1664094"/>
                <a:gd name="connsiteX2" fmla="*/ 22718 w 454360"/>
                <a:gd name="connsiteY2" fmla="*/ 301014 h 1664094"/>
                <a:gd name="connsiteX3" fmla="*/ 0 w 454360"/>
                <a:gd name="connsiteY3" fmla="*/ 624745 h 1664094"/>
                <a:gd name="connsiteX4" fmla="*/ 5679 w 454360"/>
                <a:gd name="connsiteY4" fmla="*/ 971195 h 1664094"/>
                <a:gd name="connsiteX5" fmla="*/ 11359 w 454360"/>
                <a:gd name="connsiteY5" fmla="*/ 1130221 h 1664094"/>
                <a:gd name="connsiteX6" fmla="*/ 39756 w 454360"/>
                <a:gd name="connsiteY6" fmla="*/ 1340363 h 1664094"/>
                <a:gd name="connsiteX7" fmla="*/ 68154 w 454360"/>
                <a:gd name="connsiteY7" fmla="*/ 1385799 h 1664094"/>
                <a:gd name="connsiteX8" fmla="*/ 62474 w 454360"/>
                <a:gd name="connsiteY8" fmla="*/ 1510748 h 1664094"/>
                <a:gd name="connsiteX9" fmla="*/ 90872 w 454360"/>
                <a:gd name="connsiteY9" fmla="*/ 1618658 h 1664094"/>
                <a:gd name="connsiteX10" fmla="*/ 136308 w 454360"/>
                <a:gd name="connsiteY10" fmla="*/ 1664094 h 1664094"/>
                <a:gd name="connsiteX11" fmla="*/ 261257 w 454360"/>
                <a:gd name="connsiteY11" fmla="*/ 1647056 h 1664094"/>
                <a:gd name="connsiteX12" fmla="*/ 363488 w 454360"/>
                <a:gd name="connsiteY12" fmla="*/ 1607299 h 1664094"/>
                <a:gd name="connsiteX13" fmla="*/ 437321 w 454360"/>
                <a:gd name="connsiteY13" fmla="*/ 1516427 h 1664094"/>
                <a:gd name="connsiteX14" fmla="*/ 454360 w 454360"/>
                <a:gd name="connsiteY14" fmla="*/ 1414196 h 1664094"/>
                <a:gd name="connsiteX15" fmla="*/ 414603 w 454360"/>
                <a:gd name="connsiteY15" fmla="*/ 1294927 h 1664094"/>
                <a:gd name="connsiteX16" fmla="*/ 357808 w 454360"/>
                <a:gd name="connsiteY16" fmla="*/ 1164298 h 1664094"/>
                <a:gd name="connsiteX17" fmla="*/ 318052 w 454360"/>
                <a:gd name="connsiteY17" fmla="*/ 1062067 h 1664094"/>
                <a:gd name="connsiteX18" fmla="*/ 266936 w 454360"/>
                <a:gd name="connsiteY18" fmla="*/ 965515 h 1664094"/>
                <a:gd name="connsiteX19" fmla="*/ 255577 w 454360"/>
                <a:gd name="connsiteY19" fmla="*/ 897361 h 1664094"/>
                <a:gd name="connsiteX20" fmla="*/ 295334 w 454360"/>
                <a:gd name="connsiteY20" fmla="*/ 800810 h 1664094"/>
                <a:gd name="connsiteX21" fmla="*/ 301013 w 454360"/>
                <a:gd name="connsiteY21" fmla="*/ 692899 h 1664094"/>
                <a:gd name="connsiteX22" fmla="*/ 295334 w 454360"/>
                <a:gd name="connsiteY22" fmla="*/ 573630 h 1664094"/>
                <a:gd name="connsiteX23" fmla="*/ 295334 w 454360"/>
                <a:gd name="connsiteY23" fmla="*/ 505476 h 1664094"/>
                <a:gd name="connsiteX24" fmla="*/ 289654 w 454360"/>
                <a:gd name="connsiteY24" fmla="*/ 397565 h 1664094"/>
                <a:gd name="connsiteX25" fmla="*/ 295334 w 454360"/>
                <a:gd name="connsiteY25" fmla="*/ 283975 h 1664094"/>
                <a:gd name="connsiteX26" fmla="*/ 318052 w 454360"/>
                <a:gd name="connsiteY26" fmla="*/ 164705 h 1664094"/>
                <a:gd name="connsiteX27" fmla="*/ 283975 w 454360"/>
                <a:gd name="connsiteY27" fmla="*/ 62474 h 1664094"/>
                <a:gd name="connsiteX28" fmla="*/ 232859 w 454360"/>
                <a:gd name="connsiteY28" fmla="*/ 5679 h 1664094"/>
                <a:gd name="connsiteX29" fmla="*/ 159026 w 454360"/>
                <a:gd name="connsiteY29" fmla="*/ 0 h 1664094"/>
                <a:gd name="connsiteX30" fmla="*/ 79513 w 454360"/>
                <a:gd name="connsiteY30" fmla="*/ 11359 h 1664094"/>
                <a:gd name="connsiteX31" fmla="*/ 28397 w 454360"/>
                <a:gd name="connsiteY31" fmla="*/ 45436 h 1664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54360" h="1664094">
                  <a:moveTo>
                    <a:pt x="28397" y="45436"/>
                  </a:moveTo>
                  <a:lnTo>
                    <a:pt x="5679" y="136308"/>
                  </a:lnTo>
                  <a:lnTo>
                    <a:pt x="22718" y="301014"/>
                  </a:lnTo>
                  <a:lnTo>
                    <a:pt x="0" y="624745"/>
                  </a:lnTo>
                  <a:lnTo>
                    <a:pt x="5679" y="971195"/>
                  </a:lnTo>
                  <a:lnTo>
                    <a:pt x="11359" y="1130221"/>
                  </a:lnTo>
                  <a:lnTo>
                    <a:pt x="39756" y="1340363"/>
                  </a:lnTo>
                  <a:lnTo>
                    <a:pt x="68154" y="1385799"/>
                  </a:lnTo>
                  <a:lnTo>
                    <a:pt x="62474" y="1510748"/>
                  </a:lnTo>
                  <a:lnTo>
                    <a:pt x="90872" y="1618658"/>
                  </a:lnTo>
                  <a:lnTo>
                    <a:pt x="136308" y="1664094"/>
                  </a:lnTo>
                  <a:lnTo>
                    <a:pt x="261257" y="1647056"/>
                  </a:lnTo>
                  <a:lnTo>
                    <a:pt x="363488" y="1607299"/>
                  </a:lnTo>
                  <a:lnTo>
                    <a:pt x="437321" y="1516427"/>
                  </a:lnTo>
                  <a:lnTo>
                    <a:pt x="454360" y="1414196"/>
                  </a:lnTo>
                  <a:lnTo>
                    <a:pt x="414603" y="1294927"/>
                  </a:lnTo>
                  <a:lnTo>
                    <a:pt x="357808" y="1164298"/>
                  </a:lnTo>
                  <a:lnTo>
                    <a:pt x="318052" y="1062067"/>
                  </a:lnTo>
                  <a:lnTo>
                    <a:pt x="266936" y="965515"/>
                  </a:lnTo>
                  <a:lnTo>
                    <a:pt x="255577" y="897361"/>
                  </a:lnTo>
                  <a:lnTo>
                    <a:pt x="295334" y="800810"/>
                  </a:lnTo>
                  <a:lnTo>
                    <a:pt x="301013" y="692899"/>
                  </a:lnTo>
                  <a:lnTo>
                    <a:pt x="295334" y="573630"/>
                  </a:lnTo>
                  <a:lnTo>
                    <a:pt x="295334" y="505476"/>
                  </a:lnTo>
                  <a:lnTo>
                    <a:pt x="289654" y="397565"/>
                  </a:lnTo>
                  <a:lnTo>
                    <a:pt x="295334" y="283975"/>
                  </a:lnTo>
                  <a:lnTo>
                    <a:pt x="318052" y="164705"/>
                  </a:lnTo>
                  <a:lnTo>
                    <a:pt x="283975" y="62474"/>
                  </a:lnTo>
                  <a:lnTo>
                    <a:pt x="232859" y="5679"/>
                  </a:lnTo>
                  <a:lnTo>
                    <a:pt x="159026" y="0"/>
                  </a:lnTo>
                  <a:lnTo>
                    <a:pt x="79513" y="11359"/>
                  </a:lnTo>
                  <a:lnTo>
                    <a:pt x="28397" y="45436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B5741C3F-E87B-4FE3-950A-384F59F9473A}"/>
                </a:ext>
              </a:extLst>
            </p:cNvPr>
            <p:cNvSpPr txBox="1"/>
            <p:nvPr/>
          </p:nvSpPr>
          <p:spPr>
            <a:xfrm>
              <a:off x="7263566" y="5095782"/>
              <a:ext cx="79483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cloaca</a:t>
              </a:r>
              <a:endParaRPr lang="en-US" sz="1000" dirty="0"/>
            </a:p>
          </p:txBody>
        </p:sp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76B36AC7-3A02-4EA6-8633-C9A9718CE6F8}"/>
              </a:ext>
            </a:extLst>
          </p:cNvPr>
          <p:cNvGrpSpPr/>
          <p:nvPr/>
        </p:nvGrpSpPr>
        <p:grpSpPr>
          <a:xfrm>
            <a:off x="8151252" y="1565832"/>
            <a:ext cx="1130495" cy="1182456"/>
            <a:chOff x="6691628" y="1975164"/>
            <a:chExt cx="987791" cy="1399042"/>
          </a:xfrm>
        </p:grpSpPr>
        <p:sp>
          <p:nvSpPr>
            <p:cNvPr id="34" name="Zaoblený obdélník 26">
              <a:extLst>
                <a:ext uri="{FF2B5EF4-FFF2-40B4-BE49-F238E27FC236}">
                  <a16:creationId xmlns:a16="http://schemas.microsoft.com/office/drawing/2014/main" id="{06F1185D-D6B9-465C-8A3D-1F9BC6BC45B7}"/>
                </a:ext>
              </a:extLst>
            </p:cNvPr>
            <p:cNvSpPr/>
            <p:nvPr/>
          </p:nvSpPr>
          <p:spPr>
            <a:xfrm>
              <a:off x="6691628" y="2591073"/>
              <a:ext cx="987791" cy="783133"/>
            </a:xfrm>
            <a:prstGeom prst="roundRect">
              <a:avLst/>
            </a:prstGeom>
            <a:solidFill>
              <a:schemeClr val="accent1">
                <a:alpha val="68000"/>
              </a:schemeClr>
            </a:solidFill>
            <a:ln w="28575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1BDD4092-AF32-4B85-9104-05D5D60BFF7F}"/>
                </a:ext>
              </a:extLst>
            </p:cNvPr>
            <p:cNvSpPr txBox="1"/>
            <p:nvPr/>
          </p:nvSpPr>
          <p:spPr>
            <a:xfrm>
              <a:off x="6746760" y="1975164"/>
              <a:ext cx="884473" cy="32667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7030A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err="1"/>
                <a:t>degeneration</a:t>
              </a:r>
              <a:endParaRPr lang="en-US" sz="1000" dirty="0"/>
            </a:p>
          </p:txBody>
        </p:sp>
        <p:cxnSp>
          <p:nvCxnSpPr>
            <p:cNvPr id="36" name="Přímá spojnice se šipkou 35">
              <a:extLst>
                <a:ext uri="{FF2B5EF4-FFF2-40B4-BE49-F238E27FC236}">
                  <a16:creationId xmlns:a16="http://schemas.microsoft.com/office/drawing/2014/main" id="{45C0DD0E-2055-4985-BA61-85E3AB30B691}"/>
                </a:ext>
              </a:extLst>
            </p:cNvPr>
            <p:cNvCxnSpPr>
              <a:cxnSpLocks/>
              <a:stCxn id="34" idx="0"/>
              <a:endCxn id="35" idx="2"/>
            </p:cNvCxnSpPr>
            <p:nvPr/>
          </p:nvCxnSpPr>
          <p:spPr>
            <a:xfrm flipV="1">
              <a:off x="7185524" y="2301843"/>
              <a:ext cx="3473" cy="289231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Skupina 10"/>
          <p:cNvGrpSpPr/>
          <p:nvPr/>
        </p:nvGrpSpPr>
        <p:grpSpPr>
          <a:xfrm>
            <a:off x="7848600" y="3937838"/>
            <a:ext cx="777914" cy="842258"/>
            <a:chOff x="6197598" y="3937838"/>
            <a:chExt cx="777914" cy="842258"/>
          </a:xfrm>
        </p:grpSpPr>
        <p:grpSp>
          <p:nvGrpSpPr>
            <p:cNvPr id="37" name="Skupina 36">
              <a:extLst>
                <a:ext uri="{FF2B5EF4-FFF2-40B4-BE49-F238E27FC236}">
                  <a16:creationId xmlns:a16="http://schemas.microsoft.com/office/drawing/2014/main" id="{2F6501BC-78E3-4909-BD9C-7CFB369D65CF}"/>
                </a:ext>
              </a:extLst>
            </p:cNvPr>
            <p:cNvGrpSpPr/>
            <p:nvPr/>
          </p:nvGrpSpPr>
          <p:grpSpPr>
            <a:xfrm>
              <a:off x="6662712" y="3937838"/>
              <a:ext cx="312800" cy="842258"/>
              <a:chOff x="6662712" y="3574345"/>
              <a:chExt cx="312800" cy="842258"/>
            </a:xfrm>
          </p:grpSpPr>
          <p:sp>
            <p:nvSpPr>
              <p:cNvPr id="29" name="Šipka: doprava 28">
                <a:extLst>
                  <a:ext uri="{FF2B5EF4-FFF2-40B4-BE49-F238E27FC236}">
                    <a16:creationId xmlns:a16="http://schemas.microsoft.com/office/drawing/2014/main" id="{7C38EEFF-BC01-4FBA-AF48-5DAFE1A05325}"/>
                  </a:ext>
                </a:extLst>
              </p:cNvPr>
              <p:cNvSpPr/>
              <p:nvPr/>
            </p:nvSpPr>
            <p:spPr>
              <a:xfrm>
                <a:off x="6662712" y="3574345"/>
                <a:ext cx="312373" cy="153366"/>
              </a:xfrm>
              <a:prstGeom prst="rightArrow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Šipka: doprava 29">
                <a:extLst>
                  <a:ext uri="{FF2B5EF4-FFF2-40B4-BE49-F238E27FC236}">
                    <a16:creationId xmlns:a16="http://schemas.microsoft.com/office/drawing/2014/main" id="{58AB1500-C5E4-4983-A7A7-89EE4AD6C3DA}"/>
                  </a:ext>
                </a:extLst>
              </p:cNvPr>
              <p:cNvSpPr/>
              <p:nvPr/>
            </p:nvSpPr>
            <p:spPr>
              <a:xfrm>
                <a:off x="6662712" y="3812042"/>
                <a:ext cx="312373" cy="153366"/>
              </a:xfrm>
              <a:prstGeom prst="rightArrow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Šipka: doprava 30">
                <a:extLst>
                  <a:ext uri="{FF2B5EF4-FFF2-40B4-BE49-F238E27FC236}">
                    <a16:creationId xmlns:a16="http://schemas.microsoft.com/office/drawing/2014/main" id="{6C897D32-C091-461A-9C11-B945E0CF75FC}"/>
                  </a:ext>
                </a:extLst>
              </p:cNvPr>
              <p:cNvSpPr/>
              <p:nvPr/>
            </p:nvSpPr>
            <p:spPr>
              <a:xfrm>
                <a:off x="6663139" y="4060775"/>
                <a:ext cx="312373" cy="153366"/>
              </a:xfrm>
              <a:prstGeom prst="rightArrow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Šipka: doprava 31">
                <a:extLst>
                  <a:ext uri="{FF2B5EF4-FFF2-40B4-BE49-F238E27FC236}">
                    <a16:creationId xmlns:a16="http://schemas.microsoft.com/office/drawing/2014/main" id="{DD5E168D-D2E3-482F-8D21-1E1C9892265E}"/>
                  </a:ext>
                </a:extLst>
              </p:cNvPr>
              <p:cNvSpPr/>
              <p:nvPr/>
            </p:nvSpPr>
            <p:spPr>
              <a:xfrm>
                <a:off x="6663139" y="4263237"/>
                <a:ext cx="312373" cy="153366"/>
              </a:xfrm>
              <a:prstGeom prst="rightArrow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ovéPole 38">
              <a:extLst>
                <a:ext uri="{FF2B5EF4-FFF2-40B4-BE49-F238E27FC236}">
                  <a16:creationId xmlns:a16="http://schemas.microsoft.com/office/drawing/2014/main" id="{B82A7A5B-0C2E-43A9-9AE1-E1DBDE3ECFB3}"/>
                </a:ext>
              </a:extLst>
            </p:cNvPr>
            <p:cNvSpPr txBox="1"/>
            <p:nvPr/>
          </p:nvSpPr>
          <p:spPr>
            <a:xfrm>
              <a:off x="6197598" y="4244595"/>
              <a:ext cx="408573" cy="2462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b="1" dirty="0" err="1">
                  <a:solidFill>
                    <a:srgbClr val="0070C0"/>
                  </a:solidFill>
                </a:rPr>
                <a:t>Wd</a:t>
              </a:r>
              <a:endParaRPr lang="en-US" sz="1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71B0E244-1CCA-4CE8-B84D-FE94C8C9B762}"/>
              </a:ext>
            </a:extLst>
          </p:cNvPr>
          <p:cNvSpPr txBox="1"/>
          <p:nvPr/>
        </p:nvSpPr>
        <p:spPr>
          <a:xfrm>
            <a:off x="9485249" y="6051568"/>
            <a:ext cx="264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Teach</a:t>
            </a:r>
            <a:r>
              <a:rPr lang="cs-CZ" sz="1000" dirty="0"/>
              <a:t> </a:t>
            </a:r>
            <a:r>
              <a:rPr lang="cs-CZ" sz="1000" dirty="0" err="1"/>
              <a:t>Me</a:t>
            </a:r>
            <a:r>
              <a:rPr lang="cs-CZ" sz="1000" dirty="0"/>
              <a:t> Anatomy</a:t>
            </a:r>
          </a:p>
        </p:txBody>
      </p:sp>
    </p:spTree>
    <p:extLst>
      <p:ext uri="{BB962C8B-B14F-4D97-AF65-F5344CB8AC3E}">
        <p14:creationId xmlns:p14="http://schemas.microsoft.com/office/powerpoint/2010/main" val="375780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2F4255-5D97-4888-88AE-E4827E60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Developmental</a:t>
            </a:r>
            <a:r>
              <a:rPr lang="cs-CZ" dirty="0"/>
              <a:t> </a:t>
            </a:r>
            <a:r>
              <a:rPr lang="cs-CZ" dirty="0" err="1"/>
              <a:t>defects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vessels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EEC99DB-3CC0-4F5A-9420-F20D4F0D3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C816C42-C6A3-43CA-B0EE-9CD3594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90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1097280" y="2071314"/>
            <a:ext cx="4859900" cy="970650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Hereditary</a:t>
            </a:r>
            <a:r>
              <a:rPr lang="cs-CZ" sz="1800" b="1" dirty="0"/>
              <a:t> </a:t>
            </a:r>
            <a:r>
              <a:rPr lang="cs-CZ" sz="1800" b="1" dirty="0" err="1"/>
              <a:t>hemorrhagic</a:t>
            </a:r>
            <a:r>
              <a:rPr lang="cs-CZ" sz="1800" b="1" dirty="0"/>
              <a:t> </a:t>
            </a:r>
            <a:r>
              <a:rPr lang="cs-CZ" sz="1800" b="1" dirty="0" err="1"/>
              <a:t>telangiectasia</a:t>
            </a:r>
            <a:endParaRPr lang="cs-CZ" sz="18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arterial-venous</a:t>
            </a:r>
            <a:r>
              <a:rPr lang="cs-CZ" sz="1600" dirty="0"/>
              <a:t> </a:t>
            </a:r>
            <a:r>
              <a:rPr lang="cs-CZ" sz="1600" dirty="0" err="1"/>
              <a:t>malformation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missing</a:t>
            </a:r>
            <a:r>
              <a:rPr lang="cs-CZ" sz="1600" dirty="0"/>
              <a:t> </a:t>
            </a:r>
            <a:r>
              <a:rPr lang="cs-CZ" sz="1600" dirty="0" err="1"/>
              <a:t>connecting</a:t>
            </a:r>
            <a:r>
              <a:rPr lang="cs-CZ" sz="1600" dirty="0"/>
              <a:t> </a:t>
            </a:r>
            <a:r>
              <a:rPr lang="cs-CZ" sz="1600" dirty="0" err="1"/>
              <a:t>cappilaries</a:t>
            </a:r>
            <a:r>
              <a:rPr lang="cs-CZ" sz="1600" dirty="0"/>
              <a:t> </a:t>
            </a:r>
            <a:r>
              <a:rPr lang="cs-CZ" sz="1600" dirty="0" err="1"/>
              <a:t>between</a:t>
            </a:r>
            <a:r>
              <a:rPr lang="cs-CZ" sz="1600" dirty="0"/>
              <a:t> </a:t>
            </a:r>
            <a:r>
              <a:rPr lang="cs-CZ" sz="1600" dirty="0" err="1"/>
              <a:t>arteries</a:t>
            </a:r>
            <a:r>
              <a:rPr lang="cs-CZ" sz="1600" dirty="0"/>
              <a:t> and </a:t>
            </a:r>
            <a:r>
              <a:rPr lang="cs-CZ" sz="1600" dirty="0" err="1"/>
              <a:t>veins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n</a:t>
            </a:r>
            <a:r>
              <a:rPr lang="cs-CZ" sz="1600" dirty="0" smtClean="0"/>
              <a:t>ose </a:t>
            </a:r>
            <a:r>
              <a:rPr lang="cs-CZ" sz="1600" dirty="0" err="1"/>
              <a:t>bleeding</a:t>
            </a:r>
            <a:r>
              <a:rPr lang="cs-CZ" sz="1600" dirty="0"/>
              <a:t>, </a:t>
            </a:r>
            <a:r>
              <a:rPr lang="cs-CZ" sz="1600" dirty="0" err="1"/>
              <a:t>bloody</a:t>
            </a:r>
            <a:r>
              <a:rPr lang="cs-CZ" sz="1600" dirty="0"/>
              <a:t> </a:t>
            </a:r>
            <a:r>
              <a:rPr lang="cs-CZ" sz="1600" dirty="0" err="1"/>
              <a:t>spots</a:t>
            </a:r>
            <a:r>
              <a:rPr lang="cs-CZ" sz="1600" dirty="0"/>
              <a:t> on skin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1855527"/>
            <a:ext cx="3831820" cy="2554547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1097279" y="3132800"/>
            <a:ext cx="4742205" cy="2127954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Cerebral</a:t>
            </a:r>
            <a:r>
              <a:rPr lang="cs-CZ" sz="1800" b="1" dirty="0"/>
              <a:t> </a:t>
            </a:r>
            <a:r>
              <a:rPr lang="cs-CZ" sz="1800" b="1" dirty="0" err="1"/>
              <a:t>autosomal</a:t>
            </a:r>
            <a:r>
              <a:rPr lang="cs-CZ" sz="1800" b="1" dirty="0"/>
              <a:t> dominant </a:t>
            </a:r>
            <a:r>
              <a:rPr lang="cs-CZ" sz="1800" b="1" dirty="0" err="1"/>
              <a:t>arteriopathy</a:t>
            </a:r>
            <a:r>
              <a:rPr lang="cs-CZ" sz="1800" b="1" dirty="0"/>
              <a:t> </a:t>
            </a:r>
            <a:r>
              <a:rPr lang="cs-CZ" sz="1800" b="1" dirty="0" err="1"/>
              <a:t>with</a:t>
            </a:r>
            <a:r>
              <a:rPr lang="cs-CZ" sz="1800" b="1" dirty="0"/>
              <a:t> </a:t>
            </a:r>
            <a:r>
              <a:rPr lang="cs-CZ" sz="1800" b="1" dirty="0" err="1"/>
              <a:t>subcortical</a:t>
            </a:r>
            <a:r>
              <a:rPr lang="cs-CZ" sz="1800" b="1" dirty="0"/>
              <a:t> </a:t>
            </a:r>
            <a:r>
              <a:rPr lang="cs-CZ" sz="1800" b="1" dirty="0" err="1"/>
              <a:t>infarctions</a:t>
            </a:r>
            <a:r>
              <a:rPr lang="cs-CZ" sz="1800" b="1" dirty="0"/>
              <a:t> and </a:t>
            </a:r>
            <a:r>
              <a:rPr lang="cs-CZ" sz="1800" b="1" dirty="0" err="1"/>
              <a:t>leukoencephalopathy</a:t>
            </a:r>
            <a:r>
              <a:rPr lang="cs-CZ" sz="1800" b="1" dirty="0"/>
              <a:t> (CADASIL)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defects</a:t>
            </a:r>
            <a:r>
              <a:rPr lang="cs-CZ" sz="1400" dirty="0"/>
              <a:t> in skin and brain </a:t>
            </a:r>
            <a:r>
              <a:rPr lang="cs-CZ" sz="1400" dirty="0" err="1"/>
              <a:t>arteries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degeneration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smooth</a:t>
            </a:r>
            <a:r>
              <a:rPr lang="cs-CZ" sz="1400" dirty="0"/>
              <a:t> </a:t>
            </a:r>
            <a:r>
              <a:rPr lang="cs-CZ" sz="1400" dirty="0" err="1"/>
              <a:t>muscle</a:t>
            </a:r>
            <a:r>
              <a:rPr lang="cs-CZ" sz="1400" dirty="0"/>
              <a:t> </a:t>
            </a:r>
            <a:r>
              <a:rPr lang="cs-CZ" sz="1400" dirty="0" err="1"/>
              <a:t>cells</a:t>
            </a:r>
            <a:r>
              <a:rPr lang="cs-CZ" sz="1400" dirty="0"/>
              <a:t> in </a:t>
            </a:r>
            <a:r>
              <a:rPr lang="cs-CZ" sz="1400" dirty="0" err="1"/>
              <a:t>vessels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accumulation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fibrous</a:t>
            </a:r>
            <a:r>
              <a:rPr lang="cs-CZ" sz="1400" dirty="0"/>
              <a:t> </a:t>
            </a:r>
            <a:r>
              <a:rPr lang="cs-CZ" sz="1400" dirty="0" err="1"/>
              <a:t>tissues</a:t>
            </a:r>
            <a:r>
              <a:rPr lang="cs-CZ" sz="1400" dirty="0"/>
              <a:t> </a:t>
            </a:r>
            <a:r>
              <a:rPr lang="cs-CZ" sz="1400" dirty="0" err="1"/>
              <a:t>around</a:t>
            </a:r>
            <a:r>
              <a:rPr lang="cs-CZ" sz="1400" dirty="0"/>
              <a:t> </a:t>
            </a:r>
            <a:r>
              <a:rPr lang="cs-CZ" sz="1400" dirty="0" err="1"/>
              <a:t>arteries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narrowed</a:t>
            </a:r>
            <a:r>
              <a:rPr lang="cs-CZ" sz="1400" dirty="0"/>
              <a:t> </a:t>
            </a:r>
            <a:r>
              <a:rPr lang="cs-CZ" sz="1400" dirty="0" err="1"/>
              <a:t>artery</a:t>
            </a:r>
            <a:r>
              <a:rPr lang="cs-CZ" sz="1400" dirty="0"/>
              <a:t> transit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migrains</a:t>
            </a:r>
            <a:r>
              <a:rPr lang="cs-CZ" sz="1400" dirty="0"/>
              <a:t>, </a:t>
            </a:r>
            <a:r>
              <a:rPr lang="cs-CZ" sz="1400" dirty="0" err="1"/>
              <a:t>dementia</a:t>
            </a:r>
            <a:r>
              <a:rPr lang="cs-CZ" sz="1400" dirty="0"/>
              <a:t>, </a:t>
            </a:r>
            <a:r>
              <a:rPr lang="cs-CZ" sz="1400" dirty="0" err="1"/>
              <a:t>stroke</a:t>
            </a:r>
            <a:endParaRPr lang="cs-CZ" sz="1400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1097278" y="5260754"/>
            <a:ext cx="5160647" cy="929061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Alagile</a:t>
            </a:r>
            <a:r>
              <a:rPr lang="cs-CZ" sz="1800" b="1" dirty="0"/>
              <a:t> syndrome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narrowing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big </a:t>
            </a:r>
            <a:r>
              <a:rPr lang="cs-CZ" sz="1400" dirty="0" err="1"/>
              <a:t>arteries</a:t>
            </a:r>
            <a:r>
              <a:rPr lang="cs-CZ" sz="1400" dirty="0"/>
              <a:t> </a:t>
            </a:r>
            <a:r>
              <a:rPr lang="cs-CZ" sz="1400" dirty="0" err="1"/>
              <a:t>including</a:t>
            </a:r>
            <a:r>
              <a:rPr lang="cs-CZ" sz="1400" dirty="0"/>
              <a:t> aorta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connected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defects</a:t>
            </a:r>
            <a:r>
              <a:rPr lang="cs-CZ" sz="1400" dirty="0"/>
              <a:t> in </a:t>
            </a:r>
            <a:r>
              <a:rPr lang="cs-CZ" sz="1400" dirty="0" err="1"/>
              <a:t>skeletogenesis</a:t>
            </a:r>
            <a:r>
              <a:rPr lang="cs-CZ" sz="1400" dirty="0"/>
              <a:t> and </a:t>
            </a:r>
            <a:r>
              <a:rPr lang="cs-CZ" sz="1400" dirty="0" err="1"/>
              <a:t>formation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face</a:t>
            </a:r>
          </a:p>
        </p:txBody>
      </p:sp>
    </p:spTree>
    <p:extLst>
      <p:ext uri="{BB962C8B-B14F-4D97-AF65-F5344CB8AC3E}">
        <p14:creationId xmlns:p14="http://schemas.microsoft.com/office/powerpoint/2010/main" val="252281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5F3E1-8430-4513-AE6F-2FA1530AF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Lymphatic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development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E59D7E1-BC26-4027-A830-580534106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C79754B-442B-4BAC-B140-6F47AFEA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91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1097279" y="1927744"/>
            <a:ext cx="4742205" cy="2001460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blindly-terminated</a:t>
            </a:r>
            <a:r>
              <a:rPr lang="cs-CZ" sz="1800" dirty="0"/>
              <a:t> </a:t>
            </a:r>
            <a:r>
              <a:rPr lang="cs-CZ" sz="1800" dirty="0" err="1"/>
              <a:t>system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tissue</a:t>
            </a:r>
            <a:r>
              <a:rPr lang="cs-CZ" sz="1800" dirty="0"/>
              <a:t> </a:t>
            </a:r>
            <a:r>
              <a:rPr lang="cs-CZ" sz="1800" dirty="0" err="1"/>
              <a:t>vessels</a:t>
            </a:r>
            <a:endParaRPr lang="cs-CZ" sz="18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absorbtion</a:t>
            </a:r>
            <a:r>
              <a:rPr lang="cs-CZ" sz="1800" dirty="0"/>
              <a:t> and </a:t>
            </a:r>
            <a:r>
              <a:rPr lang="cs-CZ" sz="1800" b="1" dirty="0" err="1"/>
              <a:t>drainage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cs-CZ" sz="1800" b="1" dirty="0" err="1"/>
              <a:t>tissue</a:t>
            </a:r>
            <a:r>
              <a:rPr lang="cs-CZ" sz="1800" b="1" dirty="0"/>
              <a:t> fluid</a:t>
            </a:r>
            <a:endParaRPr lang="cs-CZ" sz="18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enters</a:t>
            </a:r>
            <a:r>
              <a:rPr lang="cs-CZ" sz="1800" dirty="0"/>
              <a:t> </a:t>
            </a:r>
            <a:r>
              <a:rPr lang="cs-CZ" sz="1800" dirty="0" err="1"/>
              <a:t>venous</a:t>
            </a:r>
            <a:r>
              <a:rPr lang="cs-CZ" sz="1800" dirty="0"/>
              <a:t> </a:t>
            </a:r>
            <a:r>
              <a:rPr lang="cs-CZ" sz="1800" dirty="0" err="1"/>
              <a:t>system</a:t>
            </a:r>
            <a:r>
              <a:rPr lang="cs-CZ" sz="1800" dirty="0"/>
              <a:t> </a:t>
            </a:r>
            <a:r>
              <a:rPr lang="cs-CZ" sz="1800" dirty="0" err="1"/>
              <a:t>through</a:t>
            </a:r>
            <a:r>
              <a:rPr lang="cs-CZ" sz="1800" dirty="0"/>
              <a:t> </a:t>
            </a:r>
            <a:r>
              <a:rPr lang="cs-CZ" sz="1800" b="1" dirty="0" err="1"/>
              <a:t>lymphatic</a:t>
            </a:r>
            <a:r>
              <a:rPr lang="cs-CZ" sz="1800" b="1" dirty="0"/>
              <a:t> </a:t>
            </a:r>
            <a:r>
              <a:rPr lang="cs-CZ" sz="1800" b="1" dirty="0" err="1"/>
              <a:t>vessels</a:t>
            </a:r>
            <a:endParaRPr lang="cs-CZ" sz="1800" b="1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transporting</a:t>
            </a:r>
            <a:r>
              <a:rPr lang="cs-CZ" sz="1800" dirty="0"/>
              <a:t> </a:t>
            </a:r>
            <a:r>
              <a:rPr lang="cs-CZ" sz="1800" b="1" dirty="0" err="1"/>
              <a:t>antigens</a:t>
            </a:r>
            <a:r>
              <a:rPr lang="cs-CZ" sz="1800" dirty="0"/>
              <a:t> and </a:t>
            </a:r>
            <a:r>
              <a:rPr lang="cs-CZ" sz="1800" b="1" dirty="0"/>
              <a:t>antigen-</a:t>
            </a:r>
            <a:r>
              <a:rPr lang="cs-CZ" sz="1800" b="1" dirty="0" err="1"/>
              <a:t>presenting</a:t>
            </a:r>
            <a:r>
              <a:rPr lang="cs-CZ" sz="1800" b="1" dirty="0"/>
              <a:t> </a:t>
            </a:r>
            <a:r>
              <a:rPr lang="cs-CZ" sz="1800" b="1" dirty="0" err="1"/>
              <a:t>cells</a:t>
            </a:r>
            <a:r>
              <a:rPr lang="cs-CZ" sz="1800" b="1" dirty="0"/>
              <a:t> </a:t>
            </a:r>
            <a:r>
              <a:rPr lang="cs-CZ" sz="1800" dirty="0"/>
              <a:t>to </a:t>
            </a:r>
            <a:r>
              <a:rPr lang="cs-CZ" sz="1800" b="1" dirty="0" err="1"/>
              <a:t>lymphatic</a:t>
            </a:r>
            <a:r>
              <a:rPr lang="cs-CZ" sz="1800" b="1" dirty="0"/>
              <a:t> </a:t>
            </a:r>
            <a:r>
              <a:rPr lang="cs-CZ" sz="1800" b="1" dirty="0" err="1"/>
              <a:t>nodes</a:t>
            </a:r>
            <a:r>
              <a:rPr lang="cs-CZ" sz="1800" b="1" dirty="0"/>
              <a:t> </a:t>
            </a:r>
            <a:r>
              <a:rPr lang="cs-CZ" sz="1800" dirty="0"/>
              <a:t>→ </a:t>
            </a:r>
            <a:r>
              <a:rPr lang="cs-CZ" sz="1800" dirty="0" err="1"/>
              <a:t>immune</a:t>
            </a:r>
            <a:r>
              <a:rPr lang="cs-CZ" sz="1800" dirty="0"/>
              <a:t> response</a:t>
            </a:r>
            <a:endParaRPr lang="en-US" sz="1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41" y="1927744"/>
            <a:ext cx="1952723" cy="3871239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1097278" y="4006452"/>
            <a:ext cx="4742205" cy="3533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lymphatic</a:t>
            </a:r>
            <a:r>
              <a:rPr lang="cs-CZ" sz="1800" dirty="0"/>
              <a:t> </a:t>
            </a:r>
            <a:r>
              <a:rPr lang="cs-CZ" sz="1800" dirty="0" err="1"/>
              <a:t>vessels</a:t>
            </a:r>
            <a:r>
              <a:rPr lang="cs-CZ" sz="1800" dirty="0"/>
              <a:t> </a:t>
            </a:r>
            <a:r>
              <a:rPr lang="cs-CZ" sz="1800" dirty="0" err="1"/>
              <a:t>develop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b="1" dirty="0" err="1"/>
              <a:t>veins</a:t>
            </a:r>
            <a:endParaRPr lang="en-US" sz="1600" b="1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1097278" y="4638136"/>
            <a:ext cx="4742205" cy="911637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development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lymphatic</a:t>
            </a:r>
            <a:r>
              <a:rPr lang="cs-CZ" sz="1800" dirty="0"/>
              <a:t> </a:t>
            </a:r>
            <a:r>
              <a:rPr lang="cs-CZ" sz="1800" dirty="0" err="1"/>
              <a:t>organs</a:t>
            </a:r>
            <a:r>
              <a:rPr lang="cs-CZ" sz="18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lymphatic</a:t>
            </a:r>
            <a:r>
              <a:rPr lang="cs-CZ" sz="1400" dirty="0"/>
              <a:t> </a:t>
            </a:r>
            <a:r>
              <a:rPr lang="cs-CZ" sz="1400" dirty="0" err="1"/>
              <a:t>nodes</a:t>
            </a:r>
            <a:endParaRPr lang="cs-CZ" sz="14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/>
              <a:t>spleen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thymus</a:t>
            </a:r>
            <a:endParaRPr lang="en-US" sz="1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7FBFF36-07C4-4111-B87A-510B40CB4799}"/>
              </a:ext>
            </a:extLst>
          </p:cNvPr>
          <p:cNvSpPr txBox="1"/>
          <p:nvPr/>
        </p:nvSpPr>
        <p:spPr>
          <a:xfrm>
            <a:off x="6126480" y="5960526"/>
            <a:ext cx="2943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Alderfer</a:t>
            </a:r>
            <a:r>
              <a:rPr lang="cs-CZ" sz="1050" dirty="0"/>
              <a:t> et al., 2018. J </a:t>
            </a:r>
            <a:r>
              <a:rPr lang="cs-CZ" sz="1050" dirty="0" err="1"/>
              <a:t>Biol</a:t>
            </a:r>
            <a:r>
              <a:rPr lang="cs-CZ" sz="1050" dirty="0"/>
              <a:t> </a:t>
            </a:r>
            <a:r>
              <a:rPr lang="cs-CZ" sz="1050" dirty="0" err="1"/>
              <a:t>Eng</a:t>
            </a:r>
            <a:endParaRPr lang="cs-CZ" sz="105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3"/>
          <a:stretch/>
        </p:blipFill>
        <p:spPr>
          <a:xfrm>
            <a:off x="8962921" y="2025861"/>
            <a:ext cx="2454296" cy="1832761"/>
          </a:xfrm>
          <a:prstGeom prst="rect">
            <a:avLst/>
          </a:prstGeom>
        </p:spPr>
      </p:pic>
      <p:grpSp>
        <p:nvGrpSpPr>
          <p:cNvPr id="16" name="Skupina 15"/>
          <p:cNvGrpSpPr/>
          <p:nvPr/>
        </p:nvGrpSpPr>
        <p:grpSpPr>
          <a:xfrm>
            <a:off x="9527208" y="4083113"/>
            <a:ext cx="1537937" cy="1870332"/>
            <a:chOff x="9527208" y="4083113"/>
            <a:chExt cx="1537937" cy="1870332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14" t="9774" r="10119" b="10565"/>
            <a:stretch/>
          </p:blipFill>
          <p:spPr>
            <a:xfrm>
              <a:off x="9572321" y="4147123"/>
              <a:ext cx="1436847" cy="1806322"/>
            </a:xfrm>
            <a:prstGeom prst="rect">
              <a:avLst/>
            </a:prstGeom>
          </p:spPr>
        </p:pic>
        <p:sp>
          <p:nvSpPr>
            <p:cNvPr id="13" name="Obdélník 12"/>
            <p:cNvSpPr/>
            <p:nvPr/>
          </p:nvSpPr>
          <p:spPr>
            <a:xfrm>
              <a:off x="10719303" y="4083113"/>
              <a:ext cx="334978" cy="1729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730167" y="5721790"/>
              <a:ext cx="334978" cy="231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9527208" y="4844857"/>
              <a:ext cx="334978" cy="231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67825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 smtClean="0"/>
              <a:t>lymph</a:t>
            </a:r>
            <a:r>
              <a:rPr lang="cs-CZ" dirty="0" smtClean="0"/>
              <a:t> </a:t>
            </a:r>
            <a:r>
              <a:rPr lang="cs-CZ" dirty="0" err="1"/>
              <a:t>nodes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92</a:t>
            </a:fld>
            <a:endParaRPr lang="cs-CZ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706316" y="1816855"/>
            <a:ext cx="4742205" cy="896388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 smtClean="0"/>
              <a:t>Lymph</a:t>
            </a:r>
            <a:r>
              <a:rPr lang="cs-CZ" sz="1800" dirty="0" smtClean="0"/>
              <a:t> </a:t>
            </a:r>
            <a:r>
              <a:rPr lang="cs-CZ" sz="1800" dirty="0" err="1"/>
              <a:t>nodes</a:t>
            </a:r>
            <a:r>
              <a:rPr lang="cs-CZ" sz="18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vessels</a:t>
            </a:r>
            <a:r>
              <a:rPr lang="cs-CZ" sz="1600" dirty="0"/>
              <a:t> in </a:t>
            </a:r>
            <a:r>
              <a:rPr lang="cs-CZ" sz="1600" dirty="0" err="1"/>
              <a:t>lymphatic</a:t>
            </a:r>
            <a:r>
              <a:rPr lang="cs-CZ" sz="1600" dirty="0"/>
              <a:t> </a:t>
            </a:r>
            <a:r>
              <a:rPr lang="cs-CZ" sz="1600" dirty="0" err="1"/>
              <a:t>sac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stroma and </a:t>
            </a:r>
            <a:r>
              <a:rPr lang="cs-CZ" sz="1600" dirty="0" err="1"/>
              <a:t>capsule</a:t>
            </a:r>
            <a:endParaRPr lang="en-US" sz="1600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706858" y="3642248"/>
            <a:ext cx="5303251" cy="667704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Lymphatic</a:t>
            </a:r>
            <a:r>
              <a:rPr lang="cs-CZ" sz="1800" dirty="0"/>
              <a:t> </a:t>
            </a:r>
            <a:r>
              <a:rPr lang="cs-CZ" sz="1800" dirty="0" err="1"/>
              <a:t>vessels</a:t>
            </a:r>
            <a:endParaRPr lang="cs-CZ" sz="18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mesenchyme </a:t>
            </a:r>
            <a:r>
              <a:rPr lang="cs-CZ" sz="1600" dirty="0" err="1"/>
              <a:t>originates</a:t>
            </a:r>
            <a:r>
              <a:rPr lang="cs-CZ" sz="1600" dirty="0"/>
              <a:t> in </a:t>
            </a:r>
            <a:r>
              <a:rPr lang="cs-CZ" sz="1600" b="1" dirty="0"/>
              <a:t>mesoderm – </a:t>
            </a:r>
            <a:r>
              <a:rPr lang="cs-CZ" sz="1600" dirty="0" err="1"/>
              <a:t>from</a:t>
            </a:r>
            <a:r>
              <a:rPr lang="cs-CZ" sz="1600" b="1" dirty="0"/>
              <a:t> </a:t>
            </a:r>
            <a:r>
              <a:rPr lang="cs-CZ" sz="1600" b="1" dirty="0" err="1"/>
              <a:t>vascular</a:t>
            </a:r>
            <a:r>
              <a:rPr lang="cs-CZ" sz="1600" b="1" dirty="0"/>
              <a:t> </a:t>
            </a:r>
            <a:r>
              <a:rPr lang="cs-CZ" sz="1600" b="1" dirty="0" err="1"/>
              <a:t>endothelium</a:t>
            </a:r>
            <a:endParaRPr lang="cs-CZ" sz="1600" b="1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708654" y="4352073"/>
            <a:ext cx="5785368" cy="1862767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/>
              <a:t>stroma: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/>
              <a:t>mesenchyme </a:t>
            </a:r>
            <a:r>
              <a:rPr lang="cs-CZ" sz="1600" dirty="0" err="1"/>
              <a:t>originates</a:t>
            </a:r>
            <a:r>
              <a:rPr lang="cs-CZ" sz="1600" dirty="0"/>
              <a:t> in </a:t>
            </a:r>
            <a:r>
              <a:rPr lang="cs-CZ" sz="1600" b="1" dirty="0"/>
              <a:t>mesoderm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mesenchyme </a:t>
            </a:r>
            <a:r>
              <a:rPr lang="cs-CZ" sz="1600" dirty="0" err="1"/>
              <a:t>induces</a:t>
            </a:r>
            <a:r>
              <a:rPr lang="cs-CZ" sz="1600" dirty="0"/>
              <a:t> </a:t>
            </a:r>
            <a:r>
              <a:rPr lang="cs-CZ" sz="1600" b="1" dirty="0" err="1"/>
              <a:t>migration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LTiC</a:t>
            </a:r>
            <a:r>
              <a:rPr lang="cs-CZ" sz="1600" b="1" dirty="0"/>
              <a:t> </a:t>
            </a:r>
            <a:r>
              <a:rPr lang="cs-CZ" sz="1600" dirty="0"/>
              <a:t>to </a:t>
            </a:r>
            <a:r>
              <a:rPr lang="cs-CZ" sz="1600" dirty="0" err="1"/>
              <a:t>sac</a:t>
            </a:r>
            <a:r>
              <a:rPr lang="cs-CZ" sz="1600" dirty="0"/>
              <a:t> </a:t>
            </a:r>
            <a:r>
              <a:rPr lang="cs-CZ" sz="1600" dirty="0" err="1"/>
              <a:t>surrounding</a:t>
            </a:r>
            <a:r>
              <a:rPr lang="cs-CZ" sz="1600" dirty="0"/>
              <a:t> – </a:t>
            </a:r>
            <a:r>
              <a:rPr lang="cs-CZ" sz="1600" b="1" dirty="0" err="1"/>
              <a:t>basis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smtClean="0"/>
              <a:t>node </a:t>
            </a:r>
            <a:r>
              <a:rPr lang="cs-CZ" sz="1600" dirty="0" smtClean="0"/>
              <a:t>(</a:t>
            </a:r>
            <a:r>
              <a:rPr lang="cs-CZ" sz="1600" dirty="0" err="1" smtClean="0"/>
              <a:t>LTiC</a:t>
            </a:r>
            <a:r>
              <a:rPr lang="cs-CZ" sz="1600" dirty="0" smtClean="0"/>
              <a:t> </a:t>
            </a:r>
            <a:r>
              <a:rPr lang="cs-CZ" sz="1600" dirty="0" err="1" smtClean="0"/>
              <a:t>originate</a:t>
            </a:r>
            <a:r>
              <a:rPr lang="cs-CZ" sz="1600" dirty="0" smtClean="0"/>
              <a:t> in </a:t>
            </a:r>
            <a:r>
              <a:rPr lang="cs-CZ" sz="1600" b="1" dirty="0" err="1" smtClean="0"/>
              <a:t>hemogenic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endothelium</a:t>
            </a:r>
            <a:r>
              <a:rPr lang="cs-CZ" sz="1600" dirty="0" smtClean="0"/>
              <a:t>)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LTiC</a:t>
            </a:r>
            <a:r>
              <a:rPr lang="cs-CZ" sz="1600" b="1" dirty="0"/>
              <a:t> </a:t>
            </a:r>
            <a:r>
              <a:rPr lang="cs-CZ" sz="1600" b="1" dirty="0" err="1"/>
              <a:t>induces</a:t>
            </a:r>
            <a:r>
              <a:rPr lang="cs-CZ" sz="1600" b="1" dirty="0"/>
              <a:t> mesenchyme</a:t>
            </a:r>
            <a:r>
              <a:rPr lang="cs-CZ" sz="1600" dirty="0"/>
              <a:t> in </a:t>
            </a:r>
            <a:r>
              <a:rPr lang="cs-CZ" sz="1600" dirty="0" err="1"/>
              <a:t>developing</a:t>
            </a:r>
            <a:r>
              <a:rPr lang="cs-CZ" sz="1600" dirty="0"/>
              <a:t> node – </a:t>
            </a: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 err="1"/>
              <a:t>LToC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LToC</a:t>
            </a:r>
            <a:r>
              <a:rPr lang="cs-CZ" sz="1600" b="1" dirty="0"/>
              <a:t> </a:t>
            </a:r>
            <a:r>
              <a:rPr lang="cs-CZ" sz="1600" b="1" dirty="0" err="1"/>
              <a:t>differentiation</a:t>
            </a:r>
            <a:r>
              <a:rPr lang="cs-CZ" sz="1600" dirty="0"/>
              <a:t> – </a:t>
            </a: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all</a:t>
            </a:r>
            <a:r>
              <a:rPr lang="cs-CZ" sz="1600" dirty="0"/>
              <a:t> </a:t>
            </a:r>
            <a:r>
              <a:rPr lang="cs-CZ" sz="1600" dirty="0" err="1"/>
              <a:t>stromal</a:t>
            </a:r>
            <a:r>
              <a:rPr lang="cs-CZ" sz="1600" dirty="0"/>
              <a:t> cell </a:t>
            </a:r>
            <a:r>
              <a:rPr lang="cs-CZ" sz="1600" dirty="0" err="1"/>
              <a:t>types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node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/>
              <a:t>node </a:t>
            </a:r>
            <a:r>
              <a:rPr lang="cs-CZ" sz="1600" dirty="0" err="1"/>
              <a:t>induces</a:t>
            </a:r>
            <a:r>
              <a:rPr lang="cs-CZ" sz="1600" dirty="0"/>
              <a:t> </a:t>
            </a:r>
            <a:r>
              <a:rPr lang="cs-CZ" sz="1600" dirty="0" err="1"/>
              <a:t>migration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lymphocytes</a:t>
            </a:r>
            <a:r>
              <a:rPr lang="cs-CZ" sz="1600" dirty="0"/>
              <a:t> </a:t>
            </a:r>
            <a:r>
              <a:rPr lang="cs-CZ" sz="1600" dirty="0" err="1"/>
              <a:t>into</a:t>
            </a:r>
            <a:r>
              <a:rPr lang="cs-CZ" sz="1600" dirty="0"/>
              <a:t> node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706860" y="2683825"/>
            <a:ext cx="5082940" cy="898699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900" dirty="0" err="1"/>
              <a:t>initiation</a:t>
            </a:r>
            <a:r>
              <a:rPr lang="cs-CZ" sz="19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lymphatic</a:t>
            </a:r>
            <a:r>
              <a:rPr lang="cs-CZ" sz="1400" dirty="0"/>
              <a:t> </a:t>
            </a:r>
            <a:r>
              <a:rPr lang="cs-CZ" sz="1400" dirty="0" err="1"/>
              <a:t>vessels</a:t>
            </a:r>
            <a:r>
              <a:rPr lang="cs-CZ" sz="1400" dirty="0"/>
              <a:t> </a:t>
            </a:r>
            <a:r>
              <a:rPr lang="cs-CZ" sz="1400" b="1" dirty="0" err="1"/>
              <a:t>branching</a:t>
            </a:r>
            <a:r>
              <a:rPr lang="cs-CZ" sz="1400" dirty="0"/>
              <a:t> – </a:t>
            </a:r>
            <a:r>
              <a:rPr lang="cs-CZ" sz="1400" b="1" dirty="0" err="1"/>
              <a:t>lymph</a:t>
            </a:r>
            <a:r>
              <a:rPr lang="cs-CZ" sz="1400" b="1" dirty="0"/>
              <a:t> </a:t>
            </a:r>
            <a:r>
              <a:rPr lang="cs-CZ" sz="1400" b="1" dirty="0" err="1"/>
              <a:t>sac</a:t>
            </a:r>
            <a:r>
              <a:rPr lang="cs-CZ" sz="1400" dirty="0"/>
              <a:t>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produced</a:t>
            </a:r>
            <a:endParaRPr lang="cs-CZ" sz="14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400" dirty="0" err="1"/>
              <a:t>lymph</a:t>
            </a:r>
            <a:r>
              <a:rPr lang="cs-CZ" sz="1400" dirty="0"/>
              <a:t> </a:t>
            </a:r>
            <a:r>
              <a:rPr lang="cs-CZ" sz="1400" dirty="0" err="1"/>
              <a:t>sac</a:t>
            </a:r>
            <a:r>
              <a:rPr lang="cs-CZ" sz="1400" dirty="0"/>
              <a:t>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settled</a:t>
            </a:r>
            <a:r>
              <a:rPr lang="cs-CZ" sz="1400" dirty="0"/>
              <a:t> by </a:t>
            </a:r>
            <a:r>
              <a:rPr lang="cs-CZ" sz="1400" b="1" dirty="0" err="1"/>
              <a:t>mesemchymal</a:t>
            </a:r>
            <a:r>
              <a:rPr lang="cs-CZ" sz="1400" b="1" dirty="0"/>
              <a:t> </a:t>
            </a:r>
            <a:r>
              <a:rPr lang="cs-CZ" sz="1400" b="1" dirty="0" err="1"/>
              <a:t>precursors</a:t>
            </a:r>
            <a:r>
              <a:rPr lang="cs-CZ" sz="1400" b="1" dirty="0"/>
              <a:t> </a:t>
            </a:r>
            <a:r>
              <a:rPr lang="cs-CZ" sz="1400" b="1" dirty="0" err="1"/>
              <a:t>of</a:t>
            </a:r>
            <a:r>
              <a:rPr lang="cs-CZ" sz="1400" b="1" dirty="0"/>
              <a:t> stroma</a:t>
            </a:r>
            <a:endParaRPr lang="en-US" sz="1400" b="1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32" b="11733"/>
          <a:stretch/>
        </p:blipFill>
        <p:spPr>
          <a:xfrm>
            <a:off x="6416976" y="2237837"/>
            <a:ext cx="822386" cy="2804943"/>
          </a:xfrm>
          <a:prstGeom prst="rect">
            <a:avLst/>
          </a:prstGeom>
        </p:spPr>
      </p:pic>
      <p:grpSp>
        <p:nvGrpSpPr>
          <p:cNvPr id="19" name="Skupina 18"/>
          <p:cNvGrpSpPr/>
          <p:nvPr/>
        </p:nvGrpSpPr>
        <p:grpSpPr>
          <a:xfrm>
            <a:off x="7399983" y="2455894"/>
            <a:ext cx="4297369" cy="2668367"/>
            <a:chOff x="7291347" y="2455894"/>
            <a:chExt cx="4297369" cy="2668367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9" t="2810" b="12014"/>
            <a:stretch/>
          </p:blipFill>
          <p:spPr>
            <a:xfrm>
              <a:off x="7291347" y="2528322"/>
              <a:ext cx="4297369" cy="2595939"/>
            </a:xfrm>
            <a:prstGeom prst="rect">
              <a:avLst/>
            </a:prstGeom>
          </p:spPr>
        </p:pic>
        <p:sp>
          <p:nvSpPr>
            <p:cNvPr id="14" name="Obdélník 13"/>
            <p:cNvSpPr/>
            <p:nvPr/>
          </p:nvSpPr>
          <p:spPr>
            <a:xfrm>
              <a:off x="7324253" y="2824681"/>
              <a:ext cx="1184736" cy="1448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8582591" y="2455894"/>
              <a:ext cx="1298492" cy="1600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130012" y="4008037"/>
              <a:ext cx="1100557" cy="183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7876515" y="3681435"/>
              <a:ext cx="545455" cy="326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10482526" y="3255923"/>
              <a:ext cx="545455" cy="326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0" name="TextovéPole 19"/>
          <p:cNvSpPr txBox="1"/>
          <p:nvPr/>
        </p:nvSpPr>
        <p:spPr>
          <a:xfrm>
            <a:off x="6925894" y="5083792"/>
            <a:ext cx="1277757" cy="246221"/>
          </a:xfrm>
          <a:prstGeom prst="rect">
            <a:avLst/>
          </a:prstGeom>
          <a:noFill/>
          <a:ln w="38100">
            <a:solidFill>
              <a:srgbClr val="B9FFD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mesenchymal</a:t>
            </a:r>
            <a:r>
              <a:rPr lang="cs-CZ" sz="1000" dirty="0"/>
              <a:t> </a:t>
            </a:r>
            <a:r>
              <a:rPr lang="cs-CZ" sz="1000" dirty="0" err="1"/>
              <a:t>cells</a:t>
            </a:r>
            <a:endParaRPr lang="cs-CZ" sz="1000" dirty="0"/>
          </a:p>
        </p:txBody>
      </p:sp>
      <p:cxnSp>
        <p:nvCxnSpPr>
          <p:cNvPr id="22" name="Přímá spojnice se šipkou 21"/>
          <p:cNvCxnSpPr>
            <a:endCxn id="15" idx="2"/>
          </p:cNvCxnSpPr>
          <p:nvPr/>
        </p:nvCxnSpPr>
        <p:spPr>
          <a:xfrm>
            <a:off x="8617625" y="3485584"/>
            <a:ext cx="722848" cy="570368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V="1">
            <a:off x="8203651" y="3539041"/>
            <a:ext cx="37435" cy="415539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8979048" y="3539041"/>
            <a:ext cx="835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migration</a:t>
            </a:r>
            <a:endParaRPr lang="cs-CZ" sz="1000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8150994" y="3690619"/>
            <a:ext cx="741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induction</a:t>
            </a:r>
            <a:endParaRPr lang="cs-CZ" sz="10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7741262" y="2384661"/>
            <a:ext cx="1237787" cy="400110"/>
          </a:xfrm>
          <a:prstGeom prst="rect">
            <a:avLst/>
          </a:prstGeom>
          <a:noFill/>
          <a:ln w="38100">
            <a:solidFill>
              <a:srgbClr val="FB834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 smtClean="0"/>
              <a:t>Lymphoid</a:t>
            </a:r>
            <a:r>
              <a:rPr lang="cs-CZ" sz="1000" dirty="0" smtClean="0"/>
              <a:t> </a:t>
            </a:r>
            <a:r>
              <a:rPr lang="cs-CZ" sz="1000" dirty="0" err="1"/>
              <a:t>tissue</a:t>
            </a:r>
            <a:r>
              <a:rPr lang="cs-CZ" sz="1000" dirty="0"/>
              <a:t> </a:t>
            </a:r>
            <a:r>
              <a:rPr lang="cs-CZ" sz="1000" dirty="0" err="1" smtClean="0"/>
              <a:t>inducer</a:t>
            </a:r>
            <a:r>
              <a:rPr lang="cs-CZ" sz="1000" dirty="0" smtClean="0"/>
              <a:t> </a:t>
            </a:r>
            <a:r>
              <a:rPr lang="cs-CZ" sz="1000" dirty="0" err="1"/>
              <a:t>cells</a:t>
            </a:r>
            <a:r>
              <a:rPr lang="cs-CZ" sz="1000" dirty="0"/>
              <a:t> (</a:t>
            </a:r>
            <a:r>
              <a:rPr lang="cs-CZ" sz="1000" dirty="0" err="1"/>
              <a:t>LTiC</a:t>
            </a:r>
            <a:r>
              <a:rPr lang="cs-CZ" sz="1000" dirty="0"/>
              <a:t>)</a:t>
            </a:r>
          </a:p>
        </p:txBody>
      </p:sp>
      <p:sp>
        <p:nvSpPr>
          <p:cNvPr id="28" name="Zahnutá šipka doleva 27"/>
          <p:cNvSpPr/>
          <p:nvPr/>
        </p:nvSpPr>
        <p:spPr>
          <a:xfrm rot="1992381">
            <a:off x="9699482" y="4423948"/>
            <a:ext cx="554771" cy="464390"/>
          </a:xfrm>
          <a:prstGeom prst="curved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9456994" y="4861901"/>
            <a:ext cx="730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/>
              <a:t>reverse </a:t>
            </a:r>
            <a:r>
              <a:rPr lang="cs-CZ" sz="1000" dirty="0" err="1"/>
              <a:t>activation</a:t>
            </a:r>
            <a:endParaRPr lang="cs-CZ" sz="10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10347854" y="5087551"/>
            <a:ext cx="1237787" cy="553998"/>
          </a:xfrm>
          <a:prstGeom prst="rect">
            <a:avLst/>
          </a:prstGeom>
          <a:noFill/>
          <a:ln w="38100">
            <a:solidFill>
              <a:srgbClr val="B2F7F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 smtClean="0"/>
              <a:t>Lymphoid</a:t>
            </a:r>
            <a:r>
              <a:rPr lang="cs-CZ" sz="1000" dirty="0" smtClean="0"/>
              <a:t> </a:t>
            </a:r>
            <a:r>
              <a:rPr lang="cs-CZ" sz="1000" dirty="0" err="1"/>
              <a:t>tissue</a:t>
            </a:r>
            <a:r>
              <a:rPr lang="cs-CZ" sz="1000" dirty="0"/>
              <a:t> </a:t>
            </a:r>
            <a:r>
              <a:rPr lang="cs-CZ" sz="1000" dirty="0" err="1"/>
              <a:t>organising</a:t>
            </a:r>
            <a:r>
              <a:rPr lang="cs-CZ" sz="1000" dirty="0"/>
              <a:t> </a:t>
            </a:r>
            <a:r>
              <a:rPr lang="cs-CZ" sz="1000" dirty="0" err="1"/>
              <a:t>cells</a:t>
            </a:r>
            <a:r>
              <a:rPr lang="cs-CZ" sz="1000" dirty="0"/>
              <a:t> (</a:t>
            </a:r>
            <a:r>
              <a:rPr lang="cs-CZ" sz="1000" dirty="0" err="1"/>
              <a:t>LToC</a:t>
            </a:r>
            <a:r>
              <a:rPr lang="cs-CZ" sz="1000" dirty="0"/>
              <a:t>)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10858822" y="3567508"/>
            <a:ext cx="7518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err="1"/>
              <a:t>induction</a:t>
            </a:r>
            <a:endParaRPr lang="cs-CZ" sz="10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9501094" y="2982122"/>
            <a:ext cx="890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Lymphocyte</a:t>
            </a:r>
            <a:r>
              <a:rPr lang="cs-CZ" sz="1000" dirty="0"/>
              <a:t> </a:t>
            </a:r>
            <a:r>
              <a:rPr lang="cs-CZ" sz="1000" dirty="0" err="1"/>
              <a:t>migration</a:t>
            </a:r>
            <a:endParaRPr lang="cs-CZ" sz="1000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97FBFF36-07C4-4111-B87A-510B40CB4799}"/>
              </a:ext>
            </a:extLst>
          </p:cNvPr>
          <p:cNvSpPr txBox="1"/>
          <p:nvPr/>
        </p:nvSpPr>
        <p:spPr>
          <a:xfrm>
            <a:off x="7602838" y="5941002"/>
            <a:ext cx="2943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 smtClean="0"/>
              <a:t>Edited</a:t>
            </a:r>
            <a:r>
              <a:rPr lang="cs-CZ" sz="1050" dirty="0" smtClean="0"/>
              <a:t>. </a:t>
            </a:r>
            <a:r>
              <a:rPr lang="cs-CZ" sz="1050" dirty="0" err="1"/>
              <a:t>Nosenko</a:t>
            </a:r>
            <a:r>
              <a:rPr lang="cs-CZ" sz="1050" dirty="0"/>
              <a:t> et al., 2016. Acta </a:t>
            </a:r>
            <a:r>
              <a:rPr lang="cs-CZ" sz="1050" dirty="0" err="1"/>
              <a:t>Natur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261720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Spleen </a:t>
            </a:r>
            <a:r>
              <a:rPr lang="cs-CZ" dirty="0" err="1"/>
              <a:t>development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93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597529" y="1822879"/>
            <a:ext cx="5051833" cy="808649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embryonically</a:t>
            </a:r>
            <a:r>
              <a:rPr lang="cs-CZ" sz="1800" dirty="0"/>
              <a:t> – </a:t>
            </a:r>
            <a:r>
              <a:rPr lang="cs-CZ" sz="1800" dirty="0" err="1"/>
              <a:t>production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b="1" dirty="0" err="1"/>
              <a:t>hematopoietic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endParaRPr lang="cs-CZ" sz="1800" dirty="0"/>
          </a:p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Immune</a:t>
            </a:r>
            <a:r>
              <a:rPr lang="cs-CZ" sz="1800" dirty="0"/>
              <a:t> organ, </a:t>
            </a:r>
            <a:r>
              <a:rPr lang="cs-CZ" sz="1800" dirty="0" err="1"/>
              <a:t>erythrocyte</a:t>
            </a:r>
            <a:r>
              <a:rPr lang="cs-CZ" sz="1800" dirty="0"/>
              <a:t> </a:t>
            </a:r>
            <a:r>
              <a:rPr lang="cs-CZ" sz="1800" dirty="0" err="1"/>
              <a:t>degradation</a:t>
            </a:r>
            <a:endParaRPr lang="en-US" sz="16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597529" y="2740937"/>
            <a:ext cx="5223849" cy="594467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Develops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b="1" dirty="0" err="1"/>
              <a:t>splanchnic</a:t>
            </a:r>
            <a:r>
              <a:rPr lang="cs-CZ" sz="1800" b="1" dirty="0"/>
              <a:t> </a:t>
            </a:r>
            <a:r>
              <a:rPr lang="cs-CZ" sz="1800" b="1" dirty="0" err="1"/>
              <a:t>lateral</a:t>
            </a:r>
            <a:r>
              <a:rPr lang="cs-CZ" sz="1800" b="1" dirty="0"/>
              <a:t> plate mesoderm </a:t>
            </a:r>
            <a:r>
              <a:rPr lang="cs-CZ" sz="1800" dirty="0"/>
              <a:t>(mesenchyme </a:t>
            </a:r>
            <a:r>
              <a:rPr lang="cs-CZ" sz="1800" dirty="0" err="1"/>
              <a:t>surrounding</a:t>
            </a:r>
            <a:r>
              <a:rPr lang="cs-CZ" sz="1800" dirty="0"/>
              <a:t> </a:t>
            </a:r>
            <a:r>
              <a:rPr lang="cs-CZ" sz="1800" dirty="0" err="1"/>
              <a:t>stomach</a:t>
            </a:r>
            <a:r>
              <a:rPr lang="cs-CZ" sz="1800" dirty="0"/>
              <a:t> and </a:t>
            </a:r>
            <a:r>
              <a:rPr lang="cs-CZ" sz="1800" dirty="0" err="1"/>
              <a:t>pancreas</a:t>
            </a:r>
            <a:r>
              <a:rPr lang="cs-CZ" sz="1800" dirty="0"/>
              <a:t>)</a:t>
            </a:r>
            <a:endParaRPr lang="en-US" sz="1600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597530" y="3485188"/>
            <a:ext cx="4742205" cy="433700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/>
              <a:t>Spleen </a:t>
            </a:r>
            <a:r>
              <a:rPr lang="cs-CZ" sz="1800" dirty="0" err="1"/>
              <a:t>vessels</a:t>
            </a:r>
            <a:r>
              <a:rPr lang="cs-CZ" sz="1800" dirty="0"/>
              <a:t> –</a:t>
            </a:r>
            <a:r>
              <a:rPr lang="cs-CZ" sz="1800" b="1" dirty="0"/>
              <a:t> </a:t>
            </a:r>
            <a:r>
              <a:rPr lang="cs-CZ" sz="1800" b="1" dirty="0" err="1"/>
              <a:t>branching</a:t>
            </a:r>
            <a:r>
              <a:rPr lang="cs-CZ" sz="1800" b="1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b="1" dirty="0" err="1"/>
              <a:t>dorsal</a:t>
            </a:r>
            <a:r>
              <a:rPr lang="cs-CZ" sz="1800" b="1" dirty="0"/>
              <a:t> aorta</a:t>
            </a:r>
            <a:endParaRPr lang="en-US" sz="1600" b="1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597529" y="3932205"/>
            <a:ext cx="5495453" cy="2262713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/>
              <a:t>stroma: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ventral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aorta – </a:t>
            </a:r>
            <a:r>
              <a:rPr lang="cs-CZ" sz="1600" b="1" dirty="0" err="1"/>
              <a:t>bilateral</a:t>
            </a:r>
            <a:r>
              <a:rPr lang="cs-CZ" sz="1600" dirty="0"/>
              <a:t> </a:t>
            </a:r>
            <a:r>
              <a:rPr lang="cs-CZ" sz="1600" dirty="0" err="1"/>
              <a:t>splanchnic</a:t>
            </a:r>
            <a:r>
              <a:rPr lang="cs-CZ" sz="1600" dirty="0"/>
              <a:t> </a:t>
            </a:r>
            <a:r>
              <a:rPr lang="cs-CZ" sz="1600" dirty="0" err="1"/>
              <a:t>mesodermal</a:t>
            </a:r>
            <a:r>
              <a:rPr lang="cs-CZ" sz="1600" dirty="0"/>
              <a:t> plate (</a:t>
            </a:r>
            <a:r>
              <a:rPr lang="cs-CZ" sz="1600" dirty="0" err="1"/>
              <a:t>cylindrical</a:t>
            </a:r>
            <a:r>
              <a:rPr lang="cs-CZ" sz="1600" dirty="0"/>
              <a:t> </a:t>
            </a:r>
            <a:r>
              <a:rPr lang="cs-CZ" sz="1600" dirty="0" err="1"/>
              <a:t>epithelium</a:t>
            </a:r>
            <a:r>
              <a:rPr lang="cs-CZ" sz="1600" dirty="0"/>
              <a:t>), </a:t>
            </a:r>
            <a:r>
              <a:rPr lang="cs-CZ" sz="1600" dirty="0" err="1"/>
              <a:t>surrounded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splanchnic</a:t>
            </a:r>
            <a:r>
              <a:rPr lang="cs-CZ" sz="1600" dirty="0"/>
              <a:t> mesoderm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right</a:t>
            </a:r>
            <a:r>
              <a:rPr lang="cs-CZ" sz="1600" dirty="0"/>
              <a:t> – </a:t>
            </a:r>
            <a:r>
              <a:rPr lang="cs-CZ" sz="1600" b="1" dirty="0"/>
              <a:t>plate </a:t>
            </a:r>
            <a:r>
              <a:rPr lang="cs-CZ" sz="1600" b="1" dirty="0" err="1"/>
              <a:t>replaced</a:t>
            </a:r>
            <a:r>
              <a:rPr lang="cs-CZ" sz="1600" dirty="0"/>
              <a:t> by </a:t>
            </a:r>
            <a:r>
              <a:rPr lang="cs-CZ" sz="1600" dirty="0" err="1"/>
              <a:t>splanchnic</a:t>
            </a:r>
            <a:r>
              <a:rPr lang="cs-CZ" sz="1600" dirty="0"/>
              <a:t> mesoderm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left</a:t>
            </a:r>
            <a:r>
              <a:rPr lang="cs-CZ" sz="1600" dirty="0"/>
              <a:t> – </a:t>
            </a:r>
            <a:r>
              <a:rPr lang="cs-CZ" sz="1600" b="1" dirty="0"/>
              <a:t>plate </a:t>
            </a:r>
            <a:r>
              <a:rPr lang="cs-CZ" sz="1600" dirty="0" err="1"/>
              <a:t>cells</a:t>
            </a:r>
            <a:r>
              <a:rPr lang="cs-CZ" sz="1600" b="1" dirty="0"/>
              <a:t> </a:t>
            </a:r>
            <a:r>
              <a:rPr lang="cs-CZ" sz="1600" b="1" dirty="0" err="1"/>
              <a:t>proliferate</a:t>
            </a:r>
            <a:r>
              <a:rPr lang="cs-CZ" sz="1600" dirty="0"/>
              <a:t>, </a:t>
            </a:r>
            <a:r>
              <a:rPr lang="cs-CZ" sz="1600" dirty="0" err="1"/>
              <a:t>growth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mesenchymal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under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plate </a:t>
            </a:r>
            <a:r>
              <a:rPr lang="cs-CZ" sz="1600" b="1" dirty="0" err="1"/>
              <a:t>proliferate</a:t>
            </a:r>
            <a:r>
              <a:rPr lang="cs-CZ" sz="1600" dirty="0"/>
              <a:t> and </a:t>
            </a:r>
            <a:r>
              <a:rPr lang="cs-CZ" sz="1600" b="1" dirty="0" err="1"/>
              <a:t>differentiate</a:t>
            </a:r>
            <a:endParaRPr lang="cs-CZ" sz="16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spleen, </a:t>
            </a:r>
            <a:r>
              <a:rPr lang="cs-CZ" sz="1600" dirty="0" err="1"/>
              <a:t>mesothelial</a:t>
            </a:r>
            <a:r>
              <a:rPr lang="cs-CZ" sz="1600" dirty="0"/>
              <a:t> </a:t>
            </a:r>
            <a:r>
              <a:rPr lang="cs-CZ" sz="1600" dirty="0" err="1"/>
              <a:t>sheath</a:t>
            </a:r>
            <a:r>
              <a:rPr lang="cs-CZ" sz="1600" dirty="0"/>
              <a:t> on </a:t>
            </a:r>
            <a:r>
              <a:rPr lang="cs-CZ" sz="1600" dirty="0" err="1"/>
              <a:t>surface</a:t>
            </a:r>
            <a:endParaRPr lang="en-US" sz="16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0"/>
          <a:stretch/>
        </p:blipFill>
        <p:spPr>
          <a:xfrm>
            <a:off x="6255946" y="1932285"/>
            <a:ext cx="5562750" cy="262160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37"/>
          <a:stretch/>
        </p:blipFill>
        <p:spPr>
          <a:xfrm>
            <a:off x="6255945" y="4553892"/>
            <a:ext cx="5562751" cy="43559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7FBFF36-07C4-4111-B87A-510B40CB4799}"/>
              </a:ext>
            </a:extLst>
          </p:cNvPr>
          <p:cNvSpPr txBox="1"/>
          <p:nvPr/>
        </p:nvSpPr>
        <p:spPr>
          <a:xfrm>
            <a:off x="7602838" y="5941002"/>
            <a:ext cx="2943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Brendolan</a:t>
            </a:r>
            <a:r>
              <a:rPr lang="cs-CZ" sz="1050" dirty="0"/>
              <a:t> et al. 2007. </a:t>
            </a:r>
            <a:r>
              <a:rPr lang="cs-CZ" sz="1050" dirty="0" err="1"/>
              <a:t>BioEssays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227473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Thymus</a:t>
            </a:r>
            <a:r>
              <a:rPr lang="cs-CZ" dirty="0"/>
              <a:t> </a:t>
            </a:r>
            <a:r>
              <a:rPr lang="cs-CZ" dirty="0" err="1"/>
              <a:t>development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94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9"/>
          <a:stretch/>
        </p:blipFill>
        <p:spPr>
          <a:xfrm>
            <a:off x="6364586" y="4485754"/>
            <a:ext cx="5171222" cy="133991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8B8200F-807E-473D-BC07-A82F3C9E2C2B}"/>
              </a:ext>
            </a:extLst>
          </p:cNvPr>
          <p:cNvSpPr txBox="1"/>
          <p:nvPr/>
        </p:nvSpPr>
        <p:spPr>
          <a:xfrm>
            <a:off x="7374595" y="6046926"/>
            <a:ext cx="29587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err="1"/>
              <a:t>Gordon</a:t>
            </a:r>
            <a:r>
              <a:rPr lang="cs-CZ" sz="1050" dirty="0"/>
              <a:t> and </a:t>
            </a:r>
            <a:r>
              <a:rPr lang="cs-CZ" sz="1050" dirty="0" err="1"/>
              <a:t>Manley</a:t>
            </a:r>
            <a:r>
              <a:rPr lang="cs-CZ" sz="1050" dirty="0"/>
              <a:t>, 2011. </a:t>
            </a:r>
            <a:r>
              <a:rPr lang="cs-CZ" sz="1050" dirty="0" err="1"/>
              <a:t>Dev</a:t>
            </a:r>
            <a:endParaRPr lang="cs-CZ" sz="1050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1097279" y="1832929"/>
            <a:ext cx="4742205" cy="3730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development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T-</a:t>
            </a:r>
            <a:r>
              <a:rPr lang="cs-CZ" sz="1800" dirty="0" err="1"/>
              <a:t>lymphocytes</a:t>
            </a:r>
            <a:endParaRPr lang="en-US" sz="1600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1097279" y="2296292"/>
            <a:ext cx="4742205" cy="1158588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900" dirty="0" err="1"/>
              <a:t>develops</a:t>
            </a:r>
            <a:r>
              <a:rPr lang="cs-CZ" sz="1900" dirty="0"/>
              <a:t> </a:t>
            </a:r>
            <a:r>
              <a:rPr lang="cs-CZ" sz="1900" dirty="0" err="1"/>
              <a:t>from</a:t>
            </a:r>
            <a:r>
              <a:rPr lang="cs-CZ" sz="1900" dirty="0"/>
              <a:t> 3 </a:t>
            </a:r>
            <a:r>
              <a:rPr lang="cs-CZ" sz="1900" dirty="0" err="1"/>
              <a:t>sources</a:t>
            </a:r>
            <a:r>
              <a:rPr lang="cs-CZ" sz="19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700" b="1" dirty="0" err="1"/>
              <a:t>Foregut</a:t>
            </a:r>
            <a:r>
              <a:rPr lang="cs-CZ" sz="1700" b="1" dirty="0"/>
              <a:t> endoderm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700" b="1" dirty="0" err="1"/>
              <a:t>Neural</a:t>
            </a:r>
            <a:r>
              <a:rPr lang="cs-CZ" sz="1700" b="1" dirty="0"/>
              <a:t> </a:t>
            </a:r>
            <a:r>
              <a:rPr lang="cs-CZ" sz="1700" b="1" dirty="0" err="1"/>
              <a:t>crest</a:t>
            </a:r>
            <a:endParaRPr lang="cs-CZ" sz="1700" b="1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700" b="1" dirty="0"/>
              <a:t>mesoderm</a:t>
            </a:r>
            <a:r>
              <a:rPr lang="cs-CZ" sz="1700" dirty="0"/>
              <a:t> - </a:t>
            </a:r>
            <a:r>
              <a:rPr lang="cs-CZ" sz="1700" dirty="0" err="1"/>
              <a:t>vessels</a:t>
            </a:r>
            <a:endParaRPr lang="en-US" sz="1700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1213673" y="3454880"/>
            <a:ext cx="4796602" cy="7327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900" dirty="0" err="1"/>
              <a:t>Foregut</a:t>
            </a:r>
            <a:r>
              <a:rPr lang="cs-CZ" sz="1900" dirty="0"/>
              <a:t> </a:t>
            </a:r>
            <a:r>
              <a:rPr lang="cs-CZ" sz="1900" b="1" dirty="0"/>
              <a:t>endoderm</a:t>
            </a:r>
            <a:r>
              <a:rPr lang="cs-CZ" sz="1900" dirty="0"/>
              <a:t> – 3. </a:t>
            </a:r>
            <a:r>
              <a:rPr lang="cs-CZ" sz="1900" dirty="0" err="1"/>
              <a:t>pharyngeal</a:t>
            </a:r>
            <a:r>
              <a:rPr lang="cs-CZ" sz="1900" dirty="0"/>
              <a:t> </a:t>
            </a:r>
            <a:r>
              <a:rPr lang="cs-CZ" sz="1900" b="1" dirty="0" err="1"/>
              <a:t>pouch</a:t>
            </a:r>
            <a:r>
              <a:rPr lang="cs-CZ" sz="1900" dirty="0"/>
              <a:t> </a:t>
            </a:r>
            <a:r>
              <a:rPr lang="cs-CZ" sz="1900" dirty="0" err="1"/>
              <a:t>of</a:t>
            </a:r>
            <a:r>
              <a:rPr lang="cs-CZ" sz="1900" dirty="0"/>
              <a:t> </a:t>
            </a:r>
            <a:r>
              <a:rPr lang="cs-CZ" sz="1900" dirty="0" err="1"/>
              <a:t>pharyngeal</a:t>
            </a:r>
            <a:r>
              <a:rPr lang="cs-CZ" sz="1900" dirty="0"/>
              <a:t> arch (gut </a:t>
            </a:r>
            <a:r>
              <a:rPr lang="cs-CZ" sz="1900" dirty="0" err="1"/>
              <a:t>epithelium</a:t>
            </a:r>
            <a:r>
              <a:rPr lang="cs-CZ" sz="1900" dirty="0"/>
              <a:t>)</a:t>
            </a:r>
            <a:endParaRPr lang="en-US" sz="1700" dirty="0"/>
          </a:p>
        </p:txBody>
      </p:sp>
      <p:pic>
        <p:nvPicPr>
          <p:cNvPr id="12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661" y="2461078"/>
            <a:ext cx="4779072" cy="2024682"/>
          </a:xfrm>
        </p:spPr>
      </p:pic>
      <p:sp>
        <p:nvSpPr>
          <p:cNvPr id="17" name="Obdélník 16"/>
          <p:cNvSpPr/>
          <p:nvPr/>
        </p:nvSpPr>
        <p:spPr>
          <a:xfrm>
            <a:off x="7505700" y="1832929"/>
            <a:ext cx="714375" cy="186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8629650" y="2576086"/>
            <a:ext cx="405283" cy="186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1213673" y="4111738"/>
            <a:ext cx="4796602" cy="592004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900" b="1" dirty="0" err="1"/>
              <a:t>Endodermal</a:t>
            </a:r>
            <a:r>
              <a:rPr lang="cs-CZ" sz="1900" b="1" dirty="0"/>
              <a:t> </a:t>
            </a:r>
            <a:r>
              <a:rPr lang="cs-CZ" sz="1900" b="1" dirty="0" err="1"/>
              <a:t>evagination</a:t>
            </a:r>
            <a:r>
              <a:rPr lang="cs-CZ" sz="1900" b="1" dirty="0"/>
              <a:t> </a:t>
            </a:r>
            <a:r>
              <a:rPr lang="cs-CZ" sz="1900" dirty="0"/>
              <a:t>– </a:t>
            </a:r>
            <a:r>
              <a:rPr lang="cs-CZ" sz="1900" dirty="0" err="1"/>
              <a:t>formation</a:t>
            </a:r>
            <a:r>
              <a:rPr lang="cs-CZ" sz="1900" dirty="0"/>
              <a:t> </a:t>
            </a:r>
            <a:r>
              <a:rPr lang="cs-CZ" sz="1900" dirty="0" err="1"/>
              <a:t>of</a:t>
            </a:r>
            <a:r>
              <a:rPr lang="cs-CZ" sz="1900" dirty="0"/>
              <a:t> </a:t>
            </a:r>
            <a:r>
              <a:rPr lang="cs-CZ" sz="1900" b="1" dirty="0" err="1"/>
              <a:t>epithelial</a:t>
            </a:r>
            <a:r>
              <a:rPr lang="cs-CZ" sz="1900" b="1" dirty="0"/>
              <a:t> </a:t>
            </a:r>
            <a:r>
              <a:rPr lang="cs-CZ" sz="1900" b="1" dirty="0" err="1"/>
              <a:t>sac</a:t>
            </a:r>
            <a:r>
              <a:rPr lang="cs-CZ" sz="1900" dirty="0"/>
              <a:t> </a:t>
            </a:r>
            <a:r>
              <a:rPr lang="cs-CZ" sz="1900" dirty="0" err="1"/>
              <a:t>surrounded</a:t>
            </a:r>
            <a:r>
              <a:rPr lang="cs-CZ" sz="1900" dirty="0"/>
              <a:t> by </a:t>
            </a:r>
            <a:r>
              <a:rPr lang="cs-CZ" sz="1900" b="1" dirty="0" err="1"/>
              <a:t>mesenchymal</a:t>
            </a:r>
            <a:r>
              <a:rPr lang="cs-CZ" sz="1900" b="1" dirty="0"/>
              <a:t> </a:t>
            </a:r>
            <a:r>
              <a:rPr lang="cs-CZ" sz="1900" b="1" dirty="0" err="1"/>
              <a:t>capsule</a:t>
            </a:r>
            <a:endParaRPr lang="en-US" sz="1700" b="1" dirty="0"/>
          </a:p>
        </p:txBody>
      </p:sp>
      <p:sp>
        <p:nvSpPr>
          <p:cNvPr id="23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1213672" y="4706017"/>
            <a:ext cx="5150914" cy="521817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formation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primordial</a:t>
            </a:r>
            <a:r>
              <a:rPr lang="cs-CZ" sz="1800" dirty="0"/>
              <a:t> </a:t>
            </a:r>
            <a:r>
              <a:rPr lang="cs-CZ" sz="1800" dirty="0" err="1"/>
              <a:t>thymus</a:t>
            </a:r>
            <a:r>
              <a:rPr lang="cs-CZ" sz="1800" dirty="0"/>
              <a:t> and </a:t>
            </a:r>
            <a:r>
              <a:rPr lang="cs-CZ" sz="1800" dirty="0" err="1"/>
              <a:t>parathyroid</a:t>
            </a:r>
            <a:r>
              <a:rPr lang="cs-CZ" sz="1800" dirty="0"/>
              <a:t> </a:t>
            </a:r>
            <a:r>
              <a:rPr lang="cs-CZ" sz="1800" dirty="0" err="1"/>
              <a:t>gland</a:t>
            </a:r>
            <a:endParaRPr lang="en-US" sz="1600" dirty="0"/>
          </a:p>
        </p:txBody>
      </p:sp>
      <p:sp>
        <p:nvSpPr>
          <p:cNvPr id="24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1213673" y="5143891"/>
            <a:ext cx="4796602" cy="359675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 err="1"/>
              <a:t>Thymus</a:t>
            </a:r>
            <a:r>
              <a:rPr lang="cs-CZ" sz="1800" dirty="0"/>
              <a:t> </a:t>
            </a:r>
            <a:r>
              <a:rPr lang="cs-CZ" sz="1800" b="1" dirty="0" err="1"/>
              <a:t>detaches</a:t>
            </a:r>
            <a:r>
              <a:rPr lang="cs-CZ" sz="1800" b="1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endoderm and </a:t>
            </a:r>
            <a:r>
              <a:rPr lang="cs-CZ" sz="1800" b="1" dirty="0" err="1"/>
              <a:t>migrate</a:t>
            </a:r>
            <a:endParaRPr lang="en-US" sz="1600" b="1" dirty="0"/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1213672" y="5525313"/>
            <a:ext cx="5054674" cy="359675"/>
          </a:xfrm>
          <a:prstGeom prst="rect">
            <a:avLst/>
          </a:prstGeom>
          <a:solidFill>
            <a:srgbClr val="FF0000">
              <a:alpha val="62000"/>
            </a:srgbClr>
          </a:solidFill>
          <a:ln w="38100">
            <a:solidFill>
              <a:schemeClr val="tx1"/>
            </a:solidFill>
          </a:ln>
        </p:spPr>
        <p:txBody>
          <a:bodyPr vert="horz" lIns="0" tIns="45720" rIns="0" bIns="45720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Neural</a:t>
            </a:r>
            <a:r>
              <a:rPr lang="cs-CZ" sz="1800" b="1" dirty="0"/>
              <a:t> </a:t>
            </a:r>
            <a:r>
              <a:rPr lang="cs-CZ" sz="1800" b="1" dirty="0" err="1"/>
              <a:t>crest</a:t>
            </a:r>
            <a:r>
              <a:rPr lang="cs-CZ" sz="1800" dirty="0"/>
              <a:t> – </a:t>
            </a:r>
            <a:r>
              <a:rPr lang="cs-CZ" sz="1800" dirty="0" err="1"/>
              <a:t>mesenchymal</a:t>
            </a:r>
            <a:r>
              <a:rPr lang="cs-CZ" sz="1800" dirty="0"/>
              <a:t> </a:t>
            </a:r>
            <a:r>
              <a:rPr lang="cs-CZ" sz="1800" dirty="0" err="1"/>
              <a:t>capsule</a:t>
            </a:r>
            <a:r>
              <a:rPr lang="cs-CZ" sz="1800" dirty="0"/>
              <a:t>, </a:t>
            </a:r>
            <a:r>
              <a:rPr lang="cs-CZ" sz="1800" dirty="0" err="1"/>
              <a:t>partly</a:t>
            </a:r>
            <a:r>
              <a:rPr lang="cs-CZ" sz="1800" dirty="0"/>
              <a:t> </a:t>
            </a:r>
            <a:r>
              <a:rPr lang="cs-CZ" sz="1800" b="1" dirty="0" err="1"/>
              <a:t>vessels</a:t>
            </a:r>
            <a:endParaRPr lang="en-US" sz="1600" b="1" dirty="0"/>
          </a:p>
        </p:txBody>
      </p:sp>
      <p:sp>
        <p:nvSpPr>
          <p:cNvPr id="27" name="Volný tvar 26"/>
          <p:cNvSpPr/>
          <p:nvPr/>
        </p:nvSpPr>
        <p:spPr>
          <a:xfrm>
            <a:off x="9848850" y="4363159"/>
            <a:ext cx="342900" cy="485775"/>
          </a:xfrm>
          <a:custGeom>
            <a:avLst/>
            <a:gdLst>
              <a:gd name="connsiteX0" fmla="*/ 114300 w 342900"/>
              <a:gd name="connsiteY0" fmla="*/ 0 h 485775"/>
              <a:gd name="connsiteX1" fmla="*/ 47625 w 342900"/>
              <a:gd name="connsiteY1" fmla="*/ 57150 h 485775"/>
              <a:gd name="connsiteX2" fmla="*/ 0 w 342900"/>
              <a:gd name="connsiteY2" fmla="*/ 142875 h 485775"/>
              <a:gd name="connsiteX3" fmla="*/ 0 w 342900"/>
              <a:gd name="connsiteY3" fmla="*/ 266700 h 485775"/>
              <a:gd name="connsiteX4" fmla="*/ 19050 w 342900"/>
              <a:gd name="connsiteY4" fmla="*/ 390525 h 485775"/>
              <a:gd name="connsiteX5" fmla="*/ 66675 w 342900"/>
              <a:gd name="connsiteY5" fmla="*/ 485775 h 485775"/>
              <a:gd name="connsiteX6" fmla="*/ 152400 w 342900"/>
              <a:gd name="connsiteY6" fmla="*/ 476250 h 485775"/>
              <a:gd name="connsiteX7" fmla="*/ 266700 w 342900"/>
              <a:gd name="connsiteY7" fmla="*/ 457200 h 485775"/>
              <a:gd name="connsiteX8" fmla="*/ 333375 w 342900"/>
              <a:gd name="connsiteY8" fmla="*/ 400050 h 485775"/>
              <a:gd name="connsiteX9" fmla="*/ 342900 w 342900"/>
              <a:gd name="connsiteY9" fmla="*/ 285750 h 485775"/>
              <a:gd name="connsiteX10" fmla="*/ 323850 w 342900"/>
              <a:gd name="connsiteY10" fmla="*/ 171450 h 485775"/>
              <a:gd name="connsiteX11" fmla="*/ 266700 w 342900"/>
              <a:gd name="connsiteY11" fmla="*/ 47625 h 485775"/>
              <a:gd name="connsiteX12" fmla="*/ 228600 w 342900"/>
              <a:gd name="connsiteY12" fmla="*/ 9525 h 485775"/>
              <a:gd name="connsiteX13" fmla="*/ 114300 w 342900"/>
              <a:gd name="connsiteY13" fmla="*/ 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2900" h="485775">
                <a:moveTo>
                  <a:pt x="114300" y="0"/>
                </a:moveTo>
                <a:lnTo>
                  <a:pt x="47625" y="57150"/>
                </a:lnTo>
                <a:lnTo>
                  <a:pt x="0" y="142875"/>
                </a:lnTo>
                <a:lnTo>
                  <a:pt x="0" y="266700"/>
                </a:lnTo>
                <a:lnTo>
                  <a:pt x="19050" y="390525"/>
                </a:lnTo>
                <a:lnTo>
                  <a:pt x="66675" y="485775"/>
                </a:lnTo>
                <a:lnTo>
                  <a:pt x="152400" y="476250"/>
                </a:lnTo>
                <a:lnTo>
                  <a:pt x="266700" y="457200"/>
                </a:lnTo>
                <a:lnTo>
                  <a:pt x="333375" y="400050"/>
                </a:lnTo>
                <a:lnTo>
                  <a:pt x="342900" y="285750"/>
                </a:lnTo>
                <a:lnTo>
                  <a:pt x="323850" y="171450"/>
                </a:lnTo>
                <a:lnTo>
                  <a:pt x="266700" y="47625"/>
                </a:lnTo>
                <a:lnTo>
                  <a:pt x="228600" y="9525"/>
                </a:lnTo>
                <a:lnTo>
                  <a:pt x="114300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Volný tvar 27"/>
          <p:cNvSpPr/>
          <p:nvPr/>
        </p:nvSpPr>
        <p:spPr>
          <a:xfrm flipH="1">
            <a:off x="10364097" y="4381499"/>
            <a:ext cx="342900" cy="485775"/>
          </a:xfrm>
          <a:custGeom>
            <a:avLst/>
            <a:gdLst>
              <a:gd name="connsiteX0" fmla="*/ 114300 w 342900"/>
              <a:gd name="connsiteY0" fmla="*/ 0 h 485775"/>
              <a:gd name="connsiteX1" fmla="*/ 47625 w 342900"/>
              <a:gd name="connsiteY1" fmla="*/ 57150 h 485775"/>
              <a:gd name="connsiteX2" fmla="*/ 0 w 342900"/>
              <a:gd name="connsiteY2" fmla="*/ 142875 h 485775"/>
              <a:gd name="connsiteX3" fmla="*/ 0 w 342900"/>
              <a:gd name="connsiteY3" fmla="*/ 266700 h 485775"/>
              <a:gd name="connsiteX4" fmla="*/ 19050 w 342900"/>
              <a:gd name="connsiteY4" fmla="*/ 390525 h 485775"/>
              <a:gd name="connsiteX5" fmla="*/ 66675 w 342900"/>
              <a:gd name="connsiteY5" fmla="*/ 485775 h 485775"/>
              <a:gd name="connsiteX6" fmla="*/ 152400 w 342900"/>
              <a:gd name="connsiteY6" fmla="*/ 476250 h 485775"/>
              <a:gd name="connsiteX7" fmla="*/ 266700 w 342900"/>
              <a:gd name="connsiteY7" fmla="*/ 457200 h 485775"/>
              <a:gd name="connsiteX8" fmla="*/ 333375 w 342900"/>
              <a:gd name="connsiteY8" fmla="*/ 400050 h 485775"/>
              <a:gd name="connsiteX9" fmla="*/ 342900 w 342900"/>
              <a:gd name="connsiteY9" fmla="*/ 285750 h 485775"/>
              <a:gd name="connsiteX10" fmla="*/ 323850 w 342900"/>
              <a:gd name="connsiteY10" fmla="*/ 171450 h 485775"/>
              <a:gd name="connsiteX11" fmla="*/ 266700 w 342900"/>
              <a:gd name="connsiteY11" fmla="*/ 47625 h 485775"/>
              <a:gd name="connsiteX12" fmla="*/ 228600 w 342900"/>
              <a:gd name="connsiteY12" fmla="*/ 9525 h 485775"/>
              <a:gd name="connsiteX13" fmla="*/ 114300 w 342900"/>
              <a:gd name="connsiteY13" fmla="*/ 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2900" h="485775">
                <a:moveTo>
                  <a:pt x="114300" y="0"/>
                </a:moveTo>
                <a:lnTo>
                  <a:pt x="47625" y="57150"/>
                </a:lnTo>
                <a:lnTo>
                  <a:pt x="0" y="142875"/>
                </a:lnTo>
                <a:lnTo>
                  <a:pt x="0" y="266700"/>
                </a:lnTo>
                <a:lnTo>
                  <a:pt x="19050" y="390525"/>
                </a:lnTo>
                <a:lnTo>
                  <a:pt x="66675" y="485775"/>
                </a:lnTo>
                <a:lnTo>
                  <a:pt x="152400" y="476250"/>
                </a:lnTo>
                <a:lnTo>
                  <a:pt x="266700" y="457200"/>
                </a:lnTo>
                <a:lnTo>
                  <a:pt x="333375" y="400050"/>
                </a:lnTo>
                <a:lnTo>
                  <a:pt x="342900" y="285750"/>
                </a:lnTo>
                <a:lnTo>
                  <a:pt x="323850" y="171450"/>
                </a:lnTo>
                <a:lnTo>
                  <a:pt x="266700" y="47625"/>
                </a:lnTo>
                <a:lnTo>
                  <a:pt x="228600" y="9525"/>
                </a:lnTo>
                <a:lnTo>
                  <a:pt x="114300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Volný tvar 29"/>
          <p:cNvSpPr/>
          <p:nvPr/>
        </p:nvSpPr>
        <p:spPr>
          <a:xfrm>
            <a:off x="9896475" y="4438152"/>
            <a:ext cx="209550" cy="296482"/>
          </a:xfrm>
          <a:custGeom>
            <a:avLst/>
            <a:gdLst>
              <a:gd name="connsiteX0" fmla="*/ 47625 w 209550"/>
              <a:gd name="connsiteY0" fmla="*/ 77407 h 296482"/>
              <a:gd name="connsiteX1" fmla="*/ 76200 w 209550"/>
              <a:gd name="connsiteY1" fmla="*/ 1207 h 296482"/>
              <a:gd name="connsiteX2" fmla="*/ 142875 w 209550"/>
              <a:gd name="connsiteY2" fmla="*/ 10732 h 296482"/>
              <a:gd name="connsiteX3" fmla="*/ 171450 w 209550"/>
              <a:gd name="connsiteY3" fmla="*/ 39307 h 296482"/>
              <a:gd name="connsiteX4" fmla="*/ 200025 w 209550"/>
              <a:gd name="connsiteY4" fmla="*/ 58357 h 296482"/>
              <a:gd name="connsiteX5" fmla="*/ 209550 w 209550"/>
              <a:gd name="connsiteY5" fmla="*/ 86932 h 296482"/>
              <a:gd name="connsiteX6" fmla="*/ 200025 w 209550"/>
              <a:gd name="connsiteY6" fmla="*/ 125032 h 296482"/>
              <a:gd name="connsiteX7" fmla="*/ 142875 w 209550"/>
              <a:gd name="connsiteY7" fmla="*/ 144082 h 296482"/>
              <a:gd name="connsiteX8" fmla="*/ 123825 w 209550"/>
              <a:gd name="connsiteY8" fmla="*/ 172657 h 296482"/>
              <a:gd name="connsiteX9" fmla="*/ 180975 w 209550"/>
              <a:gd name="connsiteY9" fmla="*/ 201232 h 296482"/>
              <a:gd name="connsiteX10" fmla="*/ 209550 w 209550"/>
              <a:gd name="connsiteY10" fmla="*/ 258382 h 296482"/>
              <a:gd name="connsiteX11" fmla="*/ 200025 w 209550"/>
              <a:gd name="connsiteY11" fmla="*/ 286957 h 296482"/>
              <a:gd name="connsiteX12" fmla="*/ 152400 w 209550"/>
              <a:gd name="connsiteY12" fmla="*/ 296482 h 296482"/>
              <a:gd name="connsiteX13" fmla="*/ 85725 w 209550"/>
              <a:gd name="connsiteY13" fmla="*/ 286957 h 296482"/>
              <a:gd name="connsiteX14" fmla="*/ 66675 w 209550"/>
              <a:gd name="connsiteY14" fmla="*/ 258382 h 296482"/>
              <a:gd name="connsiteX15" fmla="*/ 47625 w 209550"/>
              <a:gd name="connsiteY15" fmla="*/ 201232 h 296482"/>
              <a:gd name="connsiteX16" fmla="*/ 19050 w 209550"/>
              <a:gd name="connsiteY16" fmla="*/ 210757 h 296482"/>
              <a:gd name="connsiteX17" fmla="*/ 0 w 209550"/>
              <a:gd name="connsiteY17" fmla="*/ 210757 h 296482"/>
              <a:gd name="connsiteX18" fmla="*/ 9525 w 209550"/>
              <a:gd name="connsiteY18" fmla="*/ 172657 h 296482"/>
              <a:gd name="connsiteX19" fmla="*/ 57150 w 209550"/>
              <a:gd name="connsiteY19" fmla="*/ 163132 h 296482"/>
              <a:gd name="connsiteX20" fmla="*/ 85725 w 209550"/>
              <a:gd name="connsiteY20" fmla="*/ 144082 h 296482"/>
              <a:gd name="connsiteX21" fmla="*/ 104775 w 209550"/>
              <a:gd name="connsiteY21" fmla="*/ 115507 h 296482"/>
              <a:gd name="connsiteX22" fmla="*/ 133350 w 209550"/>
              <a:gd name="connsiteY22" fmla="*/ 77407 h 29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09550" h="296482">
                <a:moveTo>
                  <a:pt x="47625" y="77407"/>
                </a:moveTo>
                <a:cubicBezTo>
                  <a:pt x="48793" y="71565"/>
                  <a:pt x="55666" y="5770"/>
                  <a:pt x="76200" y="1207"/>
                </a:cubicBezTo>
                <a:cubicBezTo>
                  <a:pt x="98116" y="-3663"/>
                  <a:pt x="120650" y="7557"/>
                  <a:pt x="142875" y="10732"/>
                </a:cubicBezTo>
                <a:cubicBezTo>
                  <a:pt x="152400" y="20257"/>
                  <a:pt x="161102" y="30683"/>
                  <a:pt x="171450" y="39307"/>
                </a:cubicBezTo>
                <a:cubicBezTo>
                  <a:pt x="180244" y="46636"/>
                  <a:pt x="192874" y="49418"/>
                  <a:pt x="200025" y="58357"/>
                </a:cubicBezTo>
                <a:cubicBezTo>
                  <a:pt x="206297" y="66197"/>
                  <a:pt x="206375" y="77407"/>
                  <a:pt x="209550" y="86932"/>
                </a:cubicBezTo>
                <a:cubicBezTo>
                  <a:pt x="206375" y="99632"/>
                  <a:pt x="209964" y="116513"/>
                  <a:pt x="200025" y="125032"/>
                </a:cubicBezTo>
                <a:cubicBezTo>
                  <a:pt x="184779" y="138100"/>
                  <a:pt x="142875" y="144082"/>
                  <a:pt x="142875" y="144082"/>
                </a:cubicBezTo>
                <a:cubicBezTo>
                  <a:pt x="136525" y="153607"/>
                  <a:pt x="121580" y="161432"/>
                  <a:pt x="123825" y="172657"/>
                </a:cubicBezTo>
                <a:cubicBezTo>
                  <a:pt x="126463" y="185846"/>
                  <a:pt x="171615" y="198112"/>
                  <a:pt x="180975" y="201232"/>
                </a:cubicBezTo>
                <a:cubicBezTo>
                  <a:pt x="190607" y="215679"/>
                  <a:pt x="209550" y="238664"/>
                  <a:pt x="209550" y="258382"/>
                </a:cubicBezTo>
                <a:cubicBezTo>
                  <a:pt x="209550" y="268422"/>
                  <a:pt x="208379" y="281388"/>
                  <a:pt x="200025" y="286957"/>
                </a:cubicBezTo>
                <a:cubicBezTo>
                  <a:pt x="186555" y="295937"/>
                  <a:pt x="168275" y="293307"/>
                  <a:pt x="152400" y="296482"/>
                </a:cubicBezTo>
                <a:cubicBezTo>
                  <a:pt x="130175" y="293307"/>
                  <a:pt x="106241" y="296075"/>
                  <a:pt x="85725" y="286957"/>
                </a:cubicBezTo>
                <a:cubicBezTo>
                  <a:pt x="75264" y="282308"/>
                  <a:pt x="71324" y="268843"/>
                  <a:pt x="66675" y="258382"/>
                </a:cubicBezTo>
                <a:cubicBezTo>
                  <a:pt x="58520" y="240032"/>
                  <a:pt x="47625" y="201232"/>
                  <a:pt x="47625" y="201232"/>
                </a:cubicBezTo>
                <a:cubicBezTo>
                  <a:pt x="38100" y="204407"/>
                  <a:pt x="26150" y="203657"/>
                  <a:pt x="19050" y="210757"/>
                </a:cubicBezTo>
                <a:cubicBezTo>
                  <a:pt x="0" y="229807"/>
                  <a:pt x="19050" y="267907"/>
                  <a:pt x="0" y="210757"/>
                </a:cubicBezTo>
                <a:cubicBezTo>
                  <a:pt x="3175" y="198057"/>
                  <a:pt x="-532" y="181038"/>
                  <a:pt x="9525" y="172657"/>
                </a:cubicBezTo>
                <a:cubicBezTo>
                  <a:pt x="21962" y="162293"/>
                  <a:pt x="41991" y="168816"/>
                  <a:pt x="57150" y="163132"/>
                </a:cubicBezTo>
                <a:cubicBezTo>
                  <a:pt x="67869" y="159112"/>
                  <a:pt x="76200" y="150432"/>
                  <a:pt x="85725" y="144082"/>
                </a:cubicBezTo>
                <a:cubicBezTo>
                  <a:pt x="92075" y="134557"/>
                  <a:pt x="96680" y="123602"/>
                  <a:pt x="104775" y="115507"/>
                </a:cubicBezTo>
                <a:cubicBezTo>
                  <a:pt x="138634" y="81648"/>
                  <a:pt x="133350" y="114165"/>
                  <a:pt x="133350" y="7740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olný tvar 30"/>
          <p:cNvSpPr/>
          <p:nvPr/>
        </p:nvSpPr>
        <p:spPr>
          <a:xfrm flipH="1">
            <a:off x="10430772" y="4457805"/>
            <a:ext cx="209550" cy="296482"/>
          </a:xfrm>
          <a:custGeom>
            <a:avLst/>
            <a:gdLst>
              <a:gd name="connsiteX0" fmla="*/ 47625 w 209550"/>
              <a:gd name="connsiteY0" fmla="*/ 77407 h 296482"/>
              <a:gd name="connsiteX1" fmla="*/ 76200 w 209550"/>
              <a:gd name="connsiteY1" fmla="*/ 1207 h 296482"/>
              <a:gd name="connsiteX2" fmla="*/ 142875 w 209550"/>
              <a:gd name="connsiteY2" fmla="*/ 10732 h 296482"/>
              <a:gd name="connsiteX3" fmla="*/ 171450 w 209550"/>
              <a:gd name="connsiteY3" fmla="*/ 39307 h 296482"/>
              <a:gd name="connsiteX4" fmla="*/ 200025 w 209550"/>
              <a:gd name="connsiteY4" fmla="*/ 58357 h 296482"/>
              <a:gd name="connsiteX5" fmla="*/ 209550 w 209550"/>
              <a:gd name="connsiteY5" fmla="*/ 86932 h 296482"/>
              <a:gd name="connsiteX6" fmla="*/ 200025 w 209550"/>
              <a:gd name="connsiteY6" fmla="*/ 125032 h 296482"/>
              <a:gd name="connsiteX7" fmla="*/ 142875 w 209550"/>
              <a:gd name="connsiteY7" fmla="*/ 144082 h 296482"/>
              <a:gd name="connsiteX8" fmla="*/ 123825 w 209550"/>
              <a:gd name="connsiteY8" fmla="*/ 172657 h 296482"/>
              <a:gd name="connsiteX9" fmla="*/ 180975 w 209550"/>
              <a:gd name="connsiteY9" fmla="*/ 201232 h 296482"/>
              <a:gd name="connsiteX10" fmla="*/ 209550 w 209550"/>
              <a:gd name="connsiteY10" fmla="*/ 258382 h 296482"/>
              <a:gd name="connsiteX11" fmla="*/ 200025 w 209550"/>
              <a:gd name="connsiteY11" fmla="*/ 286957 h 296482"/>
              <a:gd name="connsiteX12" fmla="*/ 152400 w 209550"/>
              <a:gd name="connsiteY12" fmla="*/ 296482 h 296482"/>
              <a:gd name="connsiteX13" fmla="*/ 85725 w 209550"/>
              <a:gd name="connsiteY13" fmla="*/ 286957 h 296482"/>
              <a:gd name="connsiteX14" fmla="*/ 66675 w 209550"/>
              <a:gd name="connsiteY14" fmla="*/ 258382 h 296482"/>
              <a:gd name="connsiteX15" fmla="*/ 47625 w 209550"/>
              <a:gd name="connsiteY15" fmla="*/ 201232 h 296482"/>
              <a:gd name="connsiteX16" fmla="*/ 19050 w 209550"/>
              <a:gd name="connsiteY16" fmla="*/ 210757 h 296482"/>
              <a:gd name="connsiteX17" fmla="*/ 0 w 209550"/>
              <a:gd name="connsiteY17" fmla="*/ 210757 h 296482"/>
              <a:gd name="connsiteX18" fmla="*/ 9525 w 209550"/>
              <a:gd name="connsiteY18" fmla="*/ 172657 h 296482"/>
              <a:gd name="connsiteX19" fmla="*/ 57150 w 209550"/>
              <a:gd name="connsiteY19" fmla="*/ 163132 h 296482"/>
              <a:gd name="connsiteX20" fmla="*/ 85725 w 209550"/>
              <a:gd name="connsiteY20" fmla="*/ 144082 h 296482"/>
              <a:gd name="connsiteX21" fmla="*/ 104775 w 209550"/>
              <a:gd name="connsiteY21" fmla="*/ 115507 h 296482"/>
              <a:gd name="connsiteX22" fmla="*/ 133350 w 209550"/>
              <a:gd name="connsiteY22" fmla="*/ 77407 h 29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09550" h="296482">
                <a:moveTo>
                  <a:pt x="47625" y="77407"/>
                </a:moveTo>
                <a:cubicBezTo>
                  <a:pt x="48793" y="71565"/>
                  <a:pt x="55666" y="5770"/>
                  <a:pt x="76200" y="1207"/>
                </a:cubicBezTo>
                <a:cubicBezTo>
                  <a:pt x="98116" y="-3663"/>
                  <a:pt x="120650" y="7557"/>
                  <a:pt x="142875" y="10732"/>
                </a:cubicBezTo>
                <a:cubicBezTo>
                  <a:pt x="152400" y="20257"/>
                  <a:pt x="161102" y="30683"/>
                  <a:pt x="171450" y="39307"/>
                </a:cubicBezTo>
                <a:cubicBezTo>
                  <a:pt x="180244" y="46636"/>
                  <a:pt x="192874" y="49418"/>
                  <a:pt x="200025" y="58357"/>
                </a:cubicBezTo>
                <a:cubicBezTo>
                  <a:pt x="206297" y="66197"/>
                  <a:pt x="206375" y="77407"/>
                  <a:pt x="209550" y="86932"/>
                </a:cubicBezTo>
                <a:cubicBezTo>
                  <a:pt x="206375" y="99632"/>
                  <a:pt x="209964" y="116513"/>
                  <a:pt x="200025" y="125032"/>
                </a:cubicBezTo>
                <a:cubicBezTo>
                  <a:pt x="184779" y="138100"/>
                  <a:pt x="142875" y="144082"/>
                  <a:pt x="142875" y="144082"/>
                </a:cubicBezTo>
                <a:cubicBezTo>
                  <a:pt x="136525" y="153607"/>
                  <a:pt x="121580" y="161432"/>
                  <a:pt x="123825" y="172657"/>
                </a:cubicBezTo>
                <a:cubicBezTo>
                  <a:pt x="126463" y="185846"/>
                  <a:pt x="171615" y="198112"/>
                  <a:pt x="180975" y="201232"/>
                </a:cubicBezTo>
                <a:cubicBezTo>
                  <a:pt x="190607" y="215679"/>
                  <a:pt x="209550" y="238664"/>
                  <a:pt x="209550" y="258382"/>
                </a:cubicBezTo>
                <a:cubicBezTo>
                  <a:pt x="209550" y="268422"/>
                  <a:pt x="208379" y="281388"/>
                  <a:pt x="200025" y="286957"/>
                </a:cubicBezTo>
                <a:cubicBezTo>
                  <a:pt x="186555" y="295937"/>
                  <a:pt x="168275" y="293307"/>
                  <a:pt x="152400" y="296482"/>
                </a:cubicBezTo>
                <a:cubicBezTo>
                  <a:pt x="130175" y="293307"/>
                  <a:pt x="106241" y="296075"/>
                  <a:pt x="85725" y="286957"/>
                </a:cubicBezTo>
                <a:cubicBezTo>
                  <a:pt x="75264" y="282308"/>
                  <a:pt x="71324" y="268843"/>
                  <a:pt x="66675" y="258382"/>
                </a:cubicBezTo>
                <a:cubicBezTo>
                  <a:pt x="58520" y="240032"/>
                  <a:pt x="47625" y="201232"/>
                  <a:pt x="47625" y="201232"/>
                </a:cubicBezTo>
                <a:cubicBezTo>
                  <a:pt x="38100" y="204407"/>
                  <a:pt x="26150" y="203657"/>
                  <a:pt x="19050" y="210757"/>
                </a:cubicBezTo>
                <a:cubicBezTo>
                  <a:pt x="0" y="229807"/>
                  <a:pt x="19050" y="267907"/>
                  <a:pt x="0" y="210757"/>
                </a:cubicBezTo>
                <a:cubicBezTo>
                  <a:pt x="3175" y="198057"/>
                  <a:pt x="-532" y="181038"/>
                  <a:pt x="9525" y="172657"/>
                </a:cubicBezTo>
                <a:cubicBezTo>
                  <a:pt x="21962" y="162293"/>
                  <a:pt x="41991" y="168816"/>
                  <a:pt x="57150" y="163132"/>
                </a:cubicBezTo>
                <a:cubicBezTo>
                  <a:pt x="67869" y="159112"/>
                  <a:pt x="76200" y="150432"/>
                  <a:pt x="85725" y="144082"/>
                </a:cubicBezTo>
                <a:cubicBezTo>
                  <a:pt x="92075" y="134557"/>
                  <a:pt x="96680" y="123602"/>
                  <a:pt x="104775" y="115507"/>
                </a:cubicBezTo>
                <a:cubicBezTo>
                  <a:pt x="138634" y="81648"/>
                  <a:pt x="133350" y="114165"/>
                  <a:pt x="133350" y="7740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6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93617"/>
            <a:ext cx="4368800" cy="231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1192166" y="5969456"/>
            <a:ext cx="6665913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till</a:t>
            </a:r>
            <a:r>
              <a:rPr lang="cs-CZ" altLang="cs-CZ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6th </a:t>
            </a:r>
            <a:r>
              <a:rPr lang="cs-CZ" altLang="cs-CZ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week</a:t>
            </a:r>
            <a:r>
              <a:rPr lang="cs-CZ" altLang="cs-CZ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cs-CZ" altLang="cs-CZ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iud</a:t>
            </a:r>
            <a:r>
              <a:rPr lang="cs-CZ" altLang="cs-CZ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– </a:t>
            </a:r>
            <a:r>
              <a:rPr lang="cs-CZ" altLang="cs-CZ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epithelial</a:t>
            </a:r>
            <a:r>
              <a:rPr lang="cs-CZ" altLang="cs-CZ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cs-CZ" altLang="cs-CZ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tissue</a:t>
            </a:r>
            <a:endParaRPr lang="cs-CZ" altLang="cs-CZ" sz="17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from</a:t>
            </a:r>
            <a:r>
              <a:rPr lang="cs-CZ" altLang="cs-CZ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7th </a:t>
            </a:r>
            <a:r>
              <a:rPr lang="cs-CZ" altLang="cs-CZ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week</a:t>
            </a:r>
            <a:r>
              <a:rPr lang="cs-CZ" altLang="cs-CZ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– </a:t>
            </a:r>
            <a:r>
              <a:rPr lang="cs-CZ" altLang="cs-CZ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formation</a:t>
            </a:r>
            <a:r>
              <a:rPr lang="cs-CZ" altLang="cs-CZ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cs-CZ" altLang="cs-CZ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of</a:t>
            </a:r>
            <a:r>
              <a:rPr lang="cs-CZ" altLang="cs-CZ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cs-CZ" altLang="cs-CZ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mesenchymal</a:t>
            </a:r>
            <a:r>
              <a:rPr lang="cs-CZ" altLang="cs-CZ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septa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after</a:t>
            </a:r>
            <a:r>
              <a:rPr lang="cs-CZ" altLang="cs-CZ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9th </a:t>
            </a:r>
            <a:r>
              <a:rPr lang="cs-CZ" altLang="cs-CZ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week</a:t>
            </a:r>
            <a:r>
              <a:rPr lang="cs-CZ" altLang="cs-CZ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– </a:t>
            </a:r>
            <a:r>
              <a:rPr lang="cs-CZ" altLang="cs-CZ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population</a:t>
            </a:r>
            <a:r>
              <a:rPr lang="cs-CZ" altLang="cs-CZ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cs-CZ" altLang="cs-CZ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with</a:t>
            </a:r>
            <a:r>
              <a:rPr lang="cs-CZ" altLang="cs-CZ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cs-CZ" altLang="cs-CZ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blood</a:t>
            </a:r>
            <a:r>
              <a:rPr lang="cs-CZ" altLang="cs-CZ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cs-CZ" altLang="cs-CZ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cells</a:t>
            </a:r>
            <a:r>
              <a:rPr lang="cs-CZ" altLang="cs-CZ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(T cell)</a:t>
            </a:r>
          </a:p>
        </p:txBody>
      </p:sp>
    </p:spTree>
    <p:extLst>
      <p:ext uri="{BB962C8B-B14F-4D97-AF65-F5344CB8AC3E}">
        <p14:creationId xmlns:p14="http://schemas.microsoft.com/office/powerpoint/2010/main" val="185015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127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err="1" smtClean="0"/>
              <a:t>Thymus</a:t>
            </a:r>
            <a:endParaRPr lang="cs-CZ" altLang="cs-CZ" dirty="0" smtClean="0"/>
          </a:p>
        </p:txBody>
      </p:sp>
      <p:sp>
        <p:nvSpPr>
          <p:cNvPr id="24579" name="TextovéPole 9"/>
          <p:cNvSpPr txBox="1">
            <a:spLocks noChangeArrowheads="1"/>
          </p:cNvSpPr>
          <p:nvPr/>
        </p:nvSpPr>
        <p:spPr bwMode="auto">
          <a:xfrm>
            <a:off x="5913439" y="633414"/>
            <a:ext cx="1379537" cy="3698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M</a:t>
            </a:r>
            <a:r>
              <a:rPr lang="cs-CZ" altLang="cs-CZ" sz="1800"/>
              <a:t>ezoderm</a:t>
            </a:r>
            <a:endParaRPr lang="en-US" altLang="cs-CZ" sz="1800">
              <a:latin typeface="Arial" panose="020B0604020202020204" pitchFamily="34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902326" y="984250"/>
            <a:ext cx="2690813" cy="3698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Endoderm (pouches) </a:t>
            </a:r>
          </a:p>
        </p:txBody>
      </p:sp>
      <p:pic>
        <p:nvPicPr>
          <p:cNvPr id="24581" name="Picture 6" descr="q2c_thymus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4" y="1762125"/>
            <a:ext cx="44100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6680200" y="6613526"/>
            <a:ext cx="3987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/>
              <a:t>http://www.embryology.ch/anglais/qblood/lymphat03.html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279650" y="1989139"/>
            <a:ext cx="2044700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Mandibular arch</a:t>
            </a:r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3575050" y="2636839"/>
            <a:ext cx="839788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Hyoid</a:t>
            </a:r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2135188" y="3062289"/>
            <a:ext cx="184150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2878137" y="3542506"/>
            <a:ext cx="1393825" cy="646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800" dirty="0"/>
              <a:t>3rd </a:t>
            </a:r>
            <a:r>
              <a:rPr lang="cs-CZ" altLang="cs-CZ" sz="1800" dirty="0" err="1"/>
              <a:t>pouch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800" dirty="0"/>
              <a:t>4th </a:t>
            </a:r>
            <a:r>
              <a:rPr lang="cs-CZ" altLang="cs-CZ" sz="1800" dirty="0" err="1"/>
              <a:t>pouch</a:t>
            </a:r>
            <a:endParaRPr lang="cs-CZ" altLang="cs-CZ" sz="1800" dirty="0"/>
          </a:p>
        </p:txBody>
      </p:sp>
      <p:sp>
        <p:nvSpPr>
          <p:cNvPr id="24587" name="Text Box 13"/>
          <p:cNvSpPr txBox="1">
            <a:spLocks noChangeArrowheads="1"/>
          </p:cNvSpPr>
          <p:nvPr/>
        </p:nvSpPr>
        <p:spPr bwMode="auto">
          <a:xfrm>
            <a:off x="7464426" y="2565401"/>
            <a:ext cx="2149475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Foramen caecum</a:t>
            </a:r>
          </a:p>
        </p:txBody>
      </p:sp>
      <p:sp>
        <p:nvSpPr>
          <p:cNvPr id="24588" name="Text Box 14"/>
          <p:cNvSpPr txBox="1">
            <a:spLocks noChangeArrowheads="1"/>
          </p:cNvSpPr>
          <p:nvPr/>
        </p:nvSpPr>
        <p:spPr bwMode="auto">
          <a:xfrm>
            <a:off x="7535864" y="3244850"/>
            <a:ext cx="1190625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Thyreoid</a:t>
            </a:r>
          </a:p>
        </p:txBody>
      </p:sp>
      <p:sp>
        <p:nvSpPr>
          <p:cNvPr id="24589" name="Text Box 15"/>
          <p:cNvSpPr txBox="1">
            <a:spLocks noChangeArrowheads="1"/>
          </p:cNvSpPr>
          <p:nvPr/>
        </p:nvSpPr>
        <p:spPr bwMode="auto">
          <a:xfrm>
            <a:off x="7464426" y="3716339"/>
            <a:ext cx="2043113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Phrayngeal cleft</a:t>
            </a:r>
          </a:p>
        </p:txBody>
      </p:sp>
      <p:sp>
        <p:nvSpPr>
          <p:cNvPr id="24590" name="Text Box 16"/>
          <p:cNvSpPr txBox="1">
            <a:spLocks noChangeArrowheads="1"/>
          </p:cNvSpPr>
          <p:nvPr/>
        </p:nvSpPr>
        <p:spPr bwMode="auto">
          <a:xfrm>
            <a:off x="7535863" y="4076700"/>
            <a:ext cx="3179762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Thymus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from</a:t>
            </a:r>
            <a:r>
              <a:rPr lang="cs-CZ" altLang="cs-CZ" sz="1800" dirty="0"/>
              <a:t> 3rd </a:t>
            </a:r>
            <a:r>
              <a:rPr lang="cs-CZ" altLang="cs-CZ" sz="1800" dirty="0" err="1"/>
              <a:t>pouch</a:t>
            </a:r>
            <a:r>
              <a:rPr lang="cs-CZ" altLang="cs-CZ" sz="1800" dirty="0"/>
              <a:t>)</a:t>
            </a:r>
          </a:p>
        </p:txBody>
      </p:sp>
      <p:sp>
        <p:nvSpPr>
          <p:cNvPr id="24591" name="Text Box 17"/>
          <p:cNvSpPr txBox="1">
            <a:spLocks noChangeArrowheads="1"/>
          </p:cNvSpPr>
          <p:nvPr/>
        </p:nvSpPr>
        <p:spPr bwMode="auto">
          <a:xfrm>
            <a:off x="7535863" y="4437064"/>
            <a:ext cx="437978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 smtClean="0"/>
              <a:t>Parathyroid</a:t>
            </a:r>
            <a:r>
              <a:rPr lang="cs-CZ" altLang="cs-CZ" sz="1800" dirty="0" smtClean="0"/>
              <a:t> and </a:t>
            </a:r>
            <a:r>
              <a:rPr lang="cs-CZ" altLang="cs-CZ" sz="1800" dirty="0" err="1" smtClean="0"/>
              <a:t>ultimobrachial</a:t>
            </a:r>
            <a:r>
              <a:rPr lang="cs-CZ" altLang="cs-CZ" sz="1800" dirty="0" smtClean="0"/>
              <a:t> body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(</a:t>
            </a:r>
            <a:r>
              <a:rPr lang="cs-CZ" altLang="cs-CZ" sz="1800" dirty="0" err="1"/>
              <a:t>from</a:t>
            </a:r>
            <a:r>
              <a:rPr lang="cs-CZ" altLang="cs-CZ" sz="1800" dirty="0"/>
              <a:t> 4th </a:t>
            </a:r>
            <a:r>
              <a:rPr lang="cs-CZ" altLang="cs-CZ" sz="1800" dirty="0" err="1"/>
              <a:t>pouch</a:t>
            </a:r>
            <a:r>
              <a:rPr lang="cs-CZ" altLang="cs-CZ" sz="1800" dirty="0"/>
              <a:t>)</a:t>
            </a:r>
          </a:p>
        </p:txBody>
      </p:sp>
      <p:sp>
        <p:nvSpPr>
          <p:cNvPr id="24592" name="Text Box 18"/>
          <p:cNvSpPr txBox="1">
            <a:spLocks noChangeArrowheads="1"/>
          </p:cNvSpPr>
          <p:nvPr/>
        </p:nvSpPr>
        <p:spPr bwMode="auto">
          <a:xfrm>
            <a:off x="2279651" y="5532439"/>
            <a:ext cx="6665913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till</a:t>
            </a:r>
            <a:r>
              <a:rPr lang="cs-CZ" altLang="cs-CZ" sz="1800" dirty="0"/>
              <a:t> 6th </a:t>
            </a:r>
            <a:r>
              <a:rPr lang="cs-CZ" altLang="cs-CZ" sz="1800" dirty="0" err="1"/>
              <a:t>week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iud</a:t>
            </a:r>
            <a:r>
              <a:rPr lang="cs-CZ" altLang="cs-CZ" sz="1800" dirty="0"/>
              <a:t> – </a:t>
            </a:r>
            <a:r>
              <a:rPr lang="cs-CZ" altLang="cs-CZ" sz="1800" dirty="0" err="1"/>
              <a:t>epithelial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tissue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from</a:t>
            </a:r>
            <a:r>
              <a:rPr lang="cs-CZ" altLang="cs-CZ" sz="1800" dirty="0"/>
              <a:t> 7th </a:t>
            </a:r>
            <a:r>
              <a:rPr lang="cs-CZ" altLang="cs-CZ" sz="1800" dirty="0" err="1"/>
              <a:t>week</a:t>
            </a:r>
            <a:r>
              <a:rPr lang="cs-CZ" altLang="cs-CZ" sz="1800" dirty="0"/>
              <a:t> – </a:t>
            </a:r>
            <a:r>
              <a:rPr lang="cs-CZ" altLang="cs-CZ" sz="1800" dirty="0" err="1"/>
              <a:t>formation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mesenchymal</a:t>
            </a:r>
            <a:r>
              <a:rPr lang="cs-CZ" altLang="cs-CZ" sz="1800" dirty="0"/>
              <a:t> septa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after</a:t>
            </a:r>
            <a:r>
              <a:rPr lang="cs-CZ" altLang="cs-CZ" sz="1800" dirty="0"/>
              <a:t> 9th </a:t>
            </a:r>
            <a:r>
              <a:rPr lang="cs-CZ" altLang="cs-CZ" sz="1800" dirty="0" err="1"/>
              <a:t>week</a:t>
            </a:r>
            <a:r>
              <a:rPr lang="cs-CZ" altLang="cs-CZ" sz="1800" dirty="0"/>
              <a:t> – </a:t>
            </a:r>
            <a:r>
              <a:rPr lang="cs-CZ" altLang="cs-CZ" sz="1800" dirty="0" err="1"/>
              <a:t>population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with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blood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cells</a:t>
            </a:r>
            <a:r>
              <a:rPr lang="cs-CZ" altLang="cs-CZ" sz="1800" dirty="0"/>
              <a:t> (T cell)</a:t>
            </a:r>
          </a:p>
        </p:txBody>
      </p:sp>
      <p:sp>
        <p:nvSpPr>
          <p:cNvPr id="24593" name="Text Box 4"/>
          <p:cNvSpPr txBox="1">
            <a:spLocks noChangeArrowheads="1"/>
          </p:cNvSpPr>
          <p:nvPr/>
        </p:nvSpPr>
        <p:spPr bwMode="auto">
          <a:xfrm>
            <a:off x="5913439" y="266700"/>
            <a:ext cx="3032125" cy="3683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Ectoderm (neural crest) </a:t>
            </a:r>
          </a:p>
        </p:txBody>
      </p:sp>
      <p:sp>
        <p:nvSpPr>
          <p:cNvPr id="24594" name="Obdélník 2"/>
          <p:cNvSpPr>
            <a:spLocks noChangeArrowheads="1"/>
          </p:cNvSpPr>
          <p:nvPr/>
        </p:nvSpPr>
        <p:spPr bwMode="auto">
          <a:xfrm>
            <a:off x="2279651" y="5094289"/>
            <a:ext cx="7561263" cy="369887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Neural crest </a:t>
            </a:r>
            <a:r>
              <a:rPr lang="cs-CZ" altLang="cs-CZ" sz="1800"/>
              <a:t>– mezenchyme capsula, partially veins</a:t>
            </a:r>
          </a:p>
        </p:txBody>
      </p:sp>
    </p:spTree>
    <p:extLst>
      <p:ext uri="{BB962C8B-B14F-4D97-AF65-F5344CB8AC3E}">
        <p14:creationId xmlns:p14="http://schemas.microsoft.com/office/powerpoint/2010/main" val="224067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1916114"/>
            <a:ext cx="3598862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6" y="1916114"/>
            <a:ext cx="3598863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 flipV="1">
            <a:off x="7104064" y="4724400"/>
            <a:ext cx="2808287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9786938" y="4149726"/>
            <a:ext cx="106045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Cytokin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TSLP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/>
              <a:t>Thymic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/>
              <a:t>Stromal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/>
              <a:t>Lympho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/>
              <a:t>poietin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4119995" y="147782"/>
            <a:ext cx="3329709" cy="1143000"/>
          </a:xfrm>
        </p:spPr>
        <p:txBody>
          <a:bodyPr/>
          <a:lstStyle/>
          <a:p>
            <a:pPr eaLnBrk="1" hangingPunct="1"/>
            <a:r>
              <a:rPr lang="cs-CZ" altLang="cs-CZ" sz="3200" dirty="0" err="1" smtClean="0">
                <a:solidFill>
                  <a:schemeClr val="tx1"/>
                </a:solidFill>
              </a:rPr>
              <a:t>Thymus</a:t>
            </a:r>
            <a:r>
              <a:rPr lang="cs-CZ" altLang="cs-CZ" sz="3200" dirty="0" smtClean="0">
                <a:solidFill>
                  <a:schemeClr val="tx1"/>
                </a:solidFill>
              </a:rPr>
              <a:t> - </a:t>
            </a:r>
            <a:r>
              <a:rPr lang="cs-CZ" altLang="cs-CZ" sz="3200" dirty="0" err="1" smtClean="0">
                <a:solidFill>
                  <a:schemeClr val="tx1"/>
                </a:solidFill>
              </a:rPr>
              <a:t>Child</a:t>
            </a:r>
            <a:r>
              <a:rPr lang="cs-CZ" altLang="cs-CZ" sz="3200" dirty="0" smtClean="0">
                <a:solidFill>
                  <a:schemeClr val="tx1"/>
                </a:solidFill>
              </a:rPr>
              <a:t> </a:t>
            </a:r>
            <a:endParaRPr lang="cs-CZ" altLang="cs-CZ" sz="3200" dirty="0">
              <a:solidFill>
                <a:schemeClr val="tx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115128" y="1106116"/>
            <a:ext cx="3012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Maximal</a:t>
            </a:r>
            <a:r>
              <a:rPr lang="cs-CZ" dirty="0" smtClean="0"/>
              <a:t> aktivity – puberty</a:t>
            </a:r>
          </a:p>
          <a:p>
            <a:r>
              <a:rPr lang="cs-CZ" dirty="0" smtClean="0"/>
              <a:t>T </a:t>
            </a:r>
            <a:r>
              <a:rPr lang="cs-CZ" dirty="0" err="1" smtClean="0"/>
              <a:t>lymphocytes</a:t>
            </a:r>
            <a:r>
              <a:rPr lang="cs-CZ" dirty="0" smtClean="0"/>
              <a:t> </a:t>
            </a:r>
            <a:r>
              <a:rPr lang="cs-CZ" dirty="0" err="1" smtClean="0"/>
              <a:t>fate</a:t>
            </a:r>
            <a:r>
              <a:rPr lang="cs-CZ" dirty="0" smtClean="0"/>
              <a:t>???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8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1712914"/>
            <a:ext cx="3859212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1700214"/>
            <a:ext cx="3867150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4620491" y="-64655"/>
            <a:ext cx="2951018" cy="1143000"/>
          </a:xfrm>
        </p:spPr>
        <p:txBody>
          <a:bodyPr/>
          <a:lstStyle/>
          <a:p>
            <a:pPr eaLnBrk="1" hangingPunct="1"/>
            <a:r>
              <a:rPr lang="cs-CZ" altLang="cs-CZ" sz="3200" dirty="0" err="1" smtClean="0">
                <a:solidFill>
                  <a:schemeClr val="tx1"/>
                </a:solidFill>
              </a:rPr>
              <a:t>Thymus</a:t>
            </a:r>
            <a:r>
              <a:rPr lang="cs-CZ" altLang="cs-CZ" sz="3200" dirty="0" smtClean="0">
                <a:solidFill>
                  <a:schemeClr val="tx1"/>
                </a:solidFill>
              </a:rPr>
              <a:t> - </a:t>
            </a:r>
            <a:r>
              <a:rPr lang="cs-CZ" altLang="cs-CZ" sz="3200" dirty="0" err="1" smtClean="0">
                <a:solidFill>
                  <a:schemeClr val="tx1"/>
                </a:solidFill>
              </a:rPr>
              <a:t>adult</a:t>
            </a:r>
            <a:r>
              <a:rPr lang="cs-CZ" altLang="cs-CZ" sz="3200" dirty="0" smtClean="0">
                <a:solidFill>
                  <a:schemeClr val="tx1"/>
                </a:solidFill>
              </a:rPr>
              <a:t> </a:t>
            </a:r>
            <a:endParaRPr lang="cs-CZ" altLang="cs-CZ" sz="3200" dirty="0">
              <a:solidFill>
                <a:schemeClr val="tx1"/>
              </a:solidFill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763838" y="1406525"/>
            <a:ext cx="6299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         Functional                                     Involution</a:t>
            </a:r>
          </a:p>
        </p:txBody>
      </p:sp>
    </p:spTree>
    <p:extLst>
      <p:ext uri="{BB962C8B-B14F-4D97-AF65-F5344CB8AC3E}">
        <p14:creationId xmlns:p14="http://schemas.microsoft.com/office/powerpoint/2010/main" val="200488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Thyroid</a:t>
            </a:r>
            <a:r>
              <a:rPr lang="cs-CZ" dirty="0" smtClean="0"/>
              <a:t> </a:t>
            </a:r>
            <a:r>
              <a:rPr lang="cs-CZ" dirty="0" err="1" smtClean="0"/>
              <a:t>gland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24th </a:t>
            </a:r>
            <a:r>
              <a:rPr lang="cs-CZ" dirty="0" err="1" smtClean="0"/>
              <a:t>day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iud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endoderm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floor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pharynx</a:t>
            </a:r>
            <a:r>
              <a:rPr lang="cs-CZ" dirty="0" smtClean="0"/>
              <a:t> </a:t>
            </a:r>
            <a:r>
              <a:rPr lang="cs-CZ" dirty="0" err="1" smtClean="0"/>
              <a:t>swells</a:t>
            </a:r>
            <a:endParaRPr lang="cs-CZ" dirty="0" smtClean="0"/>
          </a:p>
          <a:p>
            <a:r>
              <a:rPr lang="cs-CZ" dirty="0" err="1" smtClean="0"/>
              <a:t>Formation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bud and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prolongation</a:t>
            </a:r>
            <a:r>
              <a:rPr lang="cs-CZ" dirty="0" smtClean="0"/>
              <a:t> </a:t>
            </a:r>
            <a:r>
              <a:rPr lang="cs-CZ" dirty="0" err="1" smtClean="0"/>
              <a:t>around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hyoid</a:t>
            </a:r>
            <a:r>
              <a:rPr lang="cs-CZ" dirty="0" smtClean="0"/>
              <a:t> bone</a:t>
            </a:r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anlage</a:t>
            </a:r>
            <a:r>
              <a:rPr lang="cs-CZ" dirty="0" smtClean="0"/>
              <a:t> </a:t>
            </a:r>
            <a:r>
              <a:rPr lang="cs-CZ" dirty="0" err="1" smtClean="0"/>
              <a:t>migrates</a:t>
            </a:r>
            <a:r>
              <a:rPr lang="cs-CZ" dirty="0" smtClean="0"/>
              <a:t> </a:t>
            </a:r>
            <a:r>
              <a:rPr lang="cs-CZ" dirty="0" err="1" smtClean="0"/>
              <a:t>toward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base </a:t>
            </a:r>
            <a:r>
              <a:rPr lang="cs-CZ" dirty="0" err="1" smtClean="0"/>
              <a:t>of</a:t>
            </a:r>
            <a:r>
              <a:rPr lang="cs-CZ" dirty="0" smtClean="0"/>
              <a:t> trachea </a:t>
            </a:r>
          </a:p>
          <a:p>
            <a:r>
              <a:rPr lang="cs-CZ" dirty="0" smtClean="0"/>
              <a:t>Co-</a:t>
            </a:r>
            <a:r>
              <a:rPr lang="cs-CZ" dirty="0" err="1" smtClean="0"/>
              <a:t>migration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superior </a:t>
            </a:r>
            <a:r>
              <a:rPr lang="cs-CZ" dirty="0" err="1" smtClean="0"/>
              <a:t>parathyroid</a:t>
            </a:r>
            <a:r>
              <a:rPr lang="cs-CZ" dirty="0" smtClean="0"/>
              <a:t> (</a:t>
            </a:r>
            <a:r>
              <a:rPr lang="cs-CZ" dirty="0" err="1" smtClean="0"/>
              <a:t>dorsal</a:t>
            </a:r>
            <a:r>
              <a:rPr lang="cs-CZ" dirty="0" smtClean="0"/>
              <a:t> part </a:t>
            </a:r>
            <a:r>
              <a:rPr lang="cs-CZ" dirty="0" err="1" smtClean="0"/>
              <a:t>of</a:t>
            </a:r>
            <a:r>
              <a:rPr lang="cs-CZ" dirty="0" smtClean="0"/>
              <a:t> 3rd </a:t>
            </a:r>
            <a:r>
              <a:rPr lang="cs-CZ" dirty="0" err="1" smtClean="0"/>
              <a:t>pouch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</a:t>
            </a:r>
            <a:r>
              <a:rPr lang="cs-CZ" dirty="0" err="1" smtClean="0"/>
              <a:t>thymus</a:t>
            </a:r>
            <a:r>
              <a:rPr lang="cs-CZ" dirty="0" smtClean="0"/>
              <a:t> (</a:t>
            </a:r>
            <a:r>
              <a:rPr lang="cs-CZ" dirty="0" err="1" smtClean="0"/>
              <a:t>ventral</a:t>
            </a:r>
            <a:r>
              <a:rPr lang="cs-CZ" dirty="0" smtClean="0"/>
              <a:t> part </a:t>
            </a:r>
            <a:r>
              <a:rPr lang="cs-CZ" dirty="0" err="1" smtClean="0"/>
              <a:t>of</a:t>
            </a:r>
            <a:r>
              <a:rPr lang="cs-CZ" dirty="0" smtClean="0"/>
              <a:t> 3rd </a:t>
            </a:r>
            <a:r>
              <a:rPr lang="cs-CZ" dirty="0" err="1" smtClean="0"/>
              <a:t>pouch</a:t>
            </a:r>
            <a:r>
              <a:rPr lang="cs-CZ" dirty="0"/>
              <a:t>)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	 </a:t>
            </a:r>
            <a:r>
              <a:rPr lang="cs-CZ" dirty="0" err="1" smtClean="0"/>
              <a:t>inferior</a:t>
            </a:r>
            <a:r>
              <a:rPr lang="cs-CZ" dirty="0" smtClean="0"/>
              <a:t> </a:t>
            </a:r>
            <a:r>
              <a:rPr lang="cs-CZ" dirty="0" err="1" smtClean="0"/>
              <a:t>parathyroid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/>
              <a:t>dorsal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4th </a:t>
            </a:r>
            <a:r>
              <a:rPr lang="cs-CZ" dirty="0" err="1" smtClean="0"/>
              <a:t>pouch</a:t>
            </a:r>
            <a:r>
              <a:rPr lang="cs-CZ" dirty="0" smtClean="0"/>
              <a:t>)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                              </a:t>
            </a:r>
            <a:r>
              <a:rPr lang="cs-CZ" dirty="0" err="1" smtClean="0"/>
              <a:t>ultimobrachial</a:t>
            </a:r>
            <a:r>
              <a:rPr lang="cs-CZ" dirty="0" smtClean="0"/>
              <a:t> body (</a:t>
            </a:r>
            <a:r>
              <a:rPr lang="cs-CZ" dirty="0" err="1" smtClean="0"/>
              <a:t>ventral</a:t>
            </a:r>
            <a:r>
              <a:rPr lang="cs-CZ" dirty="0" smtClean="0"/>
              <a:t> part </a:t>
            </a:r>
            <a:r>
              <a:rPr lang="cs-CZ" dirty="0" err="1" smtClean="0"/>
              <a:t>of</a:t>
            </a:r>
            <a:r>
              <a:rPr lang="cs-CZ" dirty="0" smtClean="0"/>
              <a:t> 4th </a:t>
            </a:r>
            <a:r>
              <a:rPr lang="cs-CZ" dirty="0" err="1" smtClean="0"/>
              <a:t>pouch</a:t>
            </a:r>
            <a:r>
              <a:rPr lang="cs-CZ" dirty="0" smtClean="0"/>
              <a:t>)</a:t>
            </a:r>
          </a:p>
          <a:p>
            <a:r>
              <a:rPr lang="cs-CZ" dirty="0" smtClean="0"/>
              <a:t>7th </a:t>
            </a:r>
            <a:r>
              <a:rPr lang="cs-CZ" dirty="0" err="1" smtClean="0"/>
              <a:t>week</a:t>
            </a:r>
            <a:r>
              <a:rPr lang="cs-CZ" dirty="0" smtClean="0"/>
              <a:t> – </a:t>
            </a:r>
            <a:r>
              <a:rPr lang="cs-CZ" dirty="0" err="1" smtClean="0"/>
              <a:t>definitive</a:t>
            </a:r>
            <a:r>
              <a:rPr lang="cs-CZ" dirty="0" smtClean="0"/>
              <a:t> </a:t>
            </a:r>
            <a:r>
              <a:rPr lang="cs-CZ" dirty="0" err="1" smtClean="0"/>
              <a:t>location</a:t>
            </a:r>
            <a:r>
              <a:rPr lang="cs-CZ" dirty="0" smtClean="0"/>
              <a:t> and </a:t>
            </a:r>
            <a:r>
              <a:rPr lang="cs-CZ" dirty="0" err="1" smtClean="0"/>
              <a:t>shape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98</a:t>
            </a:fld>
            <a:endParaRPr lang="cs-CZ"/>
          </a:p>
        </p:txBody>
      </p:sp>
      <p:pic>
        <p:nvPicPr>
          <p:cNvPr id="7170" name="Picture 2" descr="https://basicmedicalkey.com/wp-content/uploads/2016/07/C2-FF1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48" y="1584036"/>
            <a:ext cx="2990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7278473" y="658336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https://basicmedicalkey.com/embryology-and-developmental-lesions/</a:t>
            </a:r>
          </a:p>
        </p:txBody>
      </p:sp>
    </p:spTree>
    <p:extLst>
      <p:ext uri="{BB962C8B-B14F-4D97-AF65-F5344CB8AC3E}">
        <p14:creationId xmlns:p14="http://schemas.microsoft.com/office/powerpoint/2010/main" val="209522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E72DAA-CDE3-472B-A024-1833C2E73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Developmental</a:t>
            </a:r>
            <a:r>
              <a:rPr lang="cs-CZ" dirty="0"/>
              <a:t> </a:t>
            </a:r>
            <a:r>
              <a:rPr lang="cs-CZ" dirty="0" err="1"/>
              <a:t>defects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lymphatic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52394F7-2EDC-45FA-9E92-21470947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Bi6140 Embryology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85A12C8-0636-44A6-A2FE-C771EB50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C3EA-E2EC-40AA-BF67-C4C476FA0C99}" type="slidenum">
              <a:rPr lang="cs-CZ" smtClean="0"/>
              <a:t>99</a:t>
            </a:fld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1097280" y="1860979"/>
            <a:ext cx="4742205" cy="808649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Lymphedema</a:t>
            </a:r>
            <a:r>
              <a:rPr lang="cs-CZ" sz="1800" b="1" dirty="0"/>
              <a:t> </a:t>
            </a:r>
            <a:r>
              <a:rPr lang="cs-CZ" sz="1800" dirty="0"/>
              <a:t>– </a:t>
            </a:r>
            <a:r>
              <a:rPr lang="cs-CZ" sz="1800" dirty="0" err="1"/>
              <a:t>enlarged</a:t>
            </a:r>
            <a:r>
              <a:rPr lang="cs-CZ" sz="1800" dirty="0"/>
              <a:t> </a:t>
            </a:r>
            <a:r>
              <a:rPr lang="cs-CZ" sz="1800" dirty="0" err="1"/>
              <a:t>lymphatic</a:t>
            </a:r>
            <a:r>
              <a:rPr lang="cs-CZ" sz="1800" dirty="0"/>
              <a:t> </a:t>
            </a:r>
            <a:r>
              <a:rPr lang="cs-CZ" sz="1800" dirty="0" err="1"/>
              <a:t>vessels</a:t>
            </a:r>
            <a:r>
              <a:rPr lang="cs-CZ" sz="1800" dirty="0"/>
              <a:t> in </a:t>
            </a:r>
            <a:r>
              <a:rPr lang="cs-CZ" sz="1800" dirty="0" err="1"/>
              <a:t>tissues</a:t>
            </a:r>
            <a:r>
              <a:rPr lang="cs-CZ" sz="1800" dirty="0"/>
              <a:t> </a:t>
            </a:r>
            <a:r>
              <a:rPr lang="cs-CZ" sz="1800" dirty="0" err="1"/>
              <a:t>results</a:t>
            </a:r>
            <a:r>
              <a:rPr lang="cs-CZ" sz="1800" dirty="0"/>
              <a:t> in </a:t>
            </a:r>
            <a:r>
              <a:rPr lang="cs-CZ" sz="1800" dirty="0" err="1"/>
              <a:t>insufficient</a:t>
            </a:r>
            <a:r>
              <a:rPr lang="cs-CZ" sz="1800" dirty="0"/>
              <a:t> </a:t>
            </a:r>
            <a:r>
              <a:rPr lang="cs-CZ" sz="1800" dirty="0" err="1"/>
              <a:t>lymph</a:t>
            </a:r>
            <a:r>
              <a:rPr lang="cs-CZ" sz="1800" dirty="0"/>
              <a:t> </a:t>
            </a:r>
            <a:r>
              <a:rPr lang="cs-CZ" sz="1800" dirty="0" err="1"/>
              <a:t>drainage</a:t>
            </a:r>
            <a:endParaRPr lang="en-US" sz="1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2" t="9634" r="9271" b="2329"/>
          <a:stretch/>
        </p:blipFill>
        <p:spPr>
          <a:xfrm>
            <a:off x="6619875" y="1860979"/>
            <a:ext cx="1679143" cy="2672921"/>
          </a:xfrm>
          <a:prstGeom prst="rect">
            <a:avLst/>
          </a:prstGeo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04605D3E-6EE0-4868-8830-0E322B66DBBE}"/>
              </a:ext>
            </a:extLst>
          </p:cNvPr>
          <p:cNvSpPr txBox="1">
            <a:spLocks/>
          </p:cNvSpPr>
          <p:nvPr/>
        </p:nvSpPr>
        <p:spPr>
          <a:xfrm>
            <a:off x="1097279" y="2669628"/>
            <a:ext cx="4932329" cy="14186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dirty="0"/>
              <a:t>Spleen </a:t>
            </a:r>
            <a:r>
              <a:rPr lang="cs-CZ" sz="1800" dirty="0" err="1"/>
              <a:t>defects</a:t>
            </a:r>
            <a:r>
              <a:rPr lang="cs-CZ" sz="1800" dirty="0"/>
              <a:t>:</a:t>
            </a:r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Lobular</a:t>
            </a:r>
            <a:r>
              <a:rPr lang="cs-CZ" sz="1600" dirty="0"/>
              <a:t> spleen – „</a:t>
            </a:r>
            <a:r>
              <a:rPr lang="cs-CZ" sz="1600" dirty="0" err="1"/>
              <a:t>clefts</a:t>
            </a:r>
            <a:r>
              <a:rPr lang="cs-CZ" sz="1600" dirty="0"/>
              <a:t>“ as </a:t>
            </a:r>
            <a:r>
              <a:rPr lang="cs-CZ" sz="1600" dirty="0" err="1"/>
              <a:t>remnants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defective</a:t>
            </a:r>
            <a:r>
              <a:rPr lang="cs-CZ" sz="1600" dirty="0"/>
              <a:t> </a:t>
            </a:r>
            <a:r>
              <a:rPr lang="cs-CZ" sz="1600" dirty="0" err="1"/>
              <a:t>development</a:t>
            </a:r>
            <a:r>
              <a:rPr lang="cs-CZ" sz="1600" dirty="0"/>
              <a:t>, no </a:t>
            </a:r>
            <a:r>
              <a:rPr lang="cs-CZ" sz="1600" dirty="0" err="1"/>
              <a:t>functional</a:t>
            </a:r>
            <a:r>
              <a:rPr lang="cs-CZ" sz="1600" dirty="0"/>
              <a:t> </a:t>
            </a:r>
            <a:r>
              <a:rPr lang="cs-CZ" sz="1600" dirty="0" err="1"/>
              <a:t>defects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b="1" dirty="0" err="1"/>
              <a:t>Wandering</a:t>
            </a:r>
            <a:r>
              <a:rPr lang="cs-CZ" sz="1600" dirty="0"/>
              <a:t> spleen – </a:t>
            </a:r>
            <a:r>
              <a:rPr lang="cs-CZ" sz="1600" dirty="0" err="1"/>
              <a:t>missing</a:t>
            </a:r>
            <a:r>
              <a:rPr lang="cs-CZ" sz="1600" dirty="0"/>
              <a:t> </a:t>
            </a:r>
            <a:r>
              <a:rPr lang="cs-CZ" sz="1600" dirty="0" err="1"/>
              <a:t>fibrous</a:t>
            </a:r>
            <a:r>
              <a:rPr lang="cs-CZ" sz="1600" dirty="0"/>
              <a:t> spleen </a:t>
            </a:r>
            <a:r>
              <a:rPr lang="cs-CZ" sz="1600" dirty="0" err="1"/>
              <a:t>attachments</a:t>
            </a:r>
            <a:r>
              <a:rPr lang="cs-CZ" sz="1600" dirty="0"/>
              <a:t> in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abdominal</a:t>
            </a:r>
            <a:r>
              <a:rPr lang="cs-CZ" sz="1600" dirty="0"/>
              <a:t> </a:t>
            </a:r>
            <a:r>
              <a:rPr lang="cs-CZ" sz="1600" dirty="0" err="1"/>
              <a:t>cavity</a:t>
            </a:r>
            <a:endParaRPr lang="en-US" sz="1600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D9FB2773-6FCC-44CB-B4E3-2BE74B569834}"/>
              </a:ext>
            </a:extLst>
          </p:cNvPr>
          <p:cNvSpPr txBox="1">
            <a:spLocks/>
          </p:cNvSpPr>
          <p:nvPr/>
        </p:nvSpPr>
        <p:spPr>
          <a:xfrm>
            <a:off x="1097279" y="4415429"/>
            <a:ext cx="5448376" cy="1714532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Courier New" panose="02070309020205020404" pitchFamily="49" charset="0"/>
              <a:buChar char="o"/>
            </a:pPr>
            <a:r>
              <a:rPr lang="cs-CZ" sz="1800" b="1" dirty="0" err="1"/>
              <a:t>Cystic</a:t>
            </a:r>
            <a:r>
              <a:rPr lang="cs-CZ" sz="1800" b="1" dirty="0"/>
              <a:t> </a:t>
            </a:r>
            <a:r>
              <a:rPr lang="cs-CZ" sz="1800" b="1" dirty="0" err="1"/>
              <a:t>hygroma</a:t>
            </a:r>
            <a:r>
              <a:rPr lang="cs-CZ" sz="1800" b="1" dirty="0"/>
              <a:t> </a:t>
            </a:r>
            <a:r>
              <a:rPr lang="cs-CZ" sz="1800" dirty="0"/>
              <a:t>– </a:t>
            </a:r>
            <a:r>
              <a:rPr lang="cs-CZ" sz="1800" dirty="0" err="1"/>
              <a:t>cystic</a:t>
            </a:r>
            <a:r>
              <a:rPr lang="cs-CZ" sz="1800" dirty="0"/>
              <a:t> </a:t>
            </a:r>
            <a:r>
              <a:rPr lang="cs-CZ" sz="1800" dirty="0" err="1"/>
              <a:t>neck</a:t>
            </a:r>
            <a:r>
              <a:rPr lang="cs-CZ" sz="1800" dirty="0"/>
              <a:t> </a:t>
            </a:r>
            <a:r>
              <a:rPr lang="cs-CZ" sz="1800" dirty="0" err="1"/>
              <a:t>lymphangioma</a:t>
            </a:r>
            <a:endParaRPr lang="cs-CZ" sz="18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polycystic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formation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cysts</a:t>
            </a:r>
            <a:r>
              <a:rPr lang="cs-CZ" sz="1600" dirty="0"/>
              <a:t> in </a:t>
            </a:r>
            <a:r>
              <a:rPr lang="cs-CZ" sz="1600" dirty="0" err="1"/>
              <a:t>lymphatic</a:t>
            </a:r>
            <a:r>
              <a:rPr lang="cs-CZ" sz="1600" dirty="0"/>
              <a:t> </a:t>
            </a:r>
            <a:r>
              <a:rPr lang="cs-CZ" sz="1600" dirty="0" err="1"/>
              <a:t>regions</a:t>
            </a:r>
            <a:r>
              <a:rPr lang="cs-CZ" sz="1600" dirty="0"/>
              <a:t>, </a:t>
            </a:r>
            <a:r>
              <a:rPr lang="cs-CZ" sz="1600" dirty="0" err="1"/>
              <a:t>endothelial</a:t>
            </a:r>
            <a:r>
              <a:rPr lang="cs-CZ" sz="1600" dirty="0"/>
              <a:t> </a:t>
            </a:r>
            <a:r>
              <a:rPr lang="cs-CZ" sz="1600" dirty="0" err="1"/>
              <a:t>lining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contains</a:t>
            </a:r>
            <a:r>
              <a:rPr lang="cs-CZ" sz="1600" dirty="0"/>
              <a:t> </a:t>
            </a:r>
            <a:r>
              <a:rPr lang="cs-CZ" sz="1600" dirty="0" err="1"/>
              <a:t>clear</a:t>
            </a:r>
            <a:r>
              <a:rPr lang="cs-CZ" sz="1600" dirty="0"/>
              <a:t> </a:t>
            </a:r>
            <a:r>
              <a:rPr lang="cs-CZ" sz="1600" dirty="0" err="1"/>
              <a:t>liquid</a:t>
            </a:r>
            <a:endParaRPr lang="cs-CZ" sz="1600" dirty="0"/>
          </a:p>
          <a:p>
            <a:pPr lvl="1">
              <a:buSzPct val="50000"/>
              <a:buFont typeface="Courier New" panose="02070309020205020404" pitchFamily="49" charset="0"/>
              <a:buChar char="o"/>
            </a:pPr>
            <a:r>
              <a:rPr lang="cs-CZ" sz="1600" dirty="0" err="1"/>
              <a:t>neck</a:t>
            </a:r>
            <a:r>
              <a:rPr lang="cs-CZ" sz="1600" dirty="0"/>
              <a:t> region – </a:t>
            </a:r>
            <a:r>
              <a:rPr lang="cs-CZ" sz="1600" dirty="0" err="1"/>
              <a:t>causing</a:t>
            </a:r>
            <a:r>
              <a:rPr lang="cs-CZ" sz="1600" dirty="0"/>
              <a:t> </a:t>
            </a:r>
            <a:r>
              <a:rPr lang="cs-CZ" sz="1600" dirty="0" err="1"/>
              <a:t>respiration</a:t>
            </a:r>
            <a:r>
              <a:rPr lang="cs-CZ" sz="1600" dirty="0"/>
              <a:t> </a:t>
            </a:r>
            <a:r>
              <a:rPr lang="cs-CZ" sz="1600" dirty="0" err="1"/>
              <a:t>problems</a:t>
            </a:r>
            <a:r>
              <a:rPr lang="cs-CZ" sz="1600" dirty="0"/>
              <a:t> and food </a:t>
            </a:r>
            <a:r>
              <a:rPr lang="cs-CZ" sz="1600" dirty="0" err="1"/>
              <a:t>intake</a:t>
            </a:r>
            <a:r>
              <a:rPr lang="cs-CZ" sz="1600" dirty="0"/>
              <a:t> </a:t>
            </a:r>
            <a:r>
              <a:rPr lang="cs-CZ" sz="1600" dirty="0" err="1"/>
              <a:t>problems</a:t>
            </a:r>
            <a:endParaRPr lang="en-US" sz="1600" dirty="0"/>
          </a:p>
        </p:txBody>
      </p:sp>
      <p:pic>
        <p:nvPicPr>
          <p:cNvPr id="10" name="Obrázek 9" descr="Obsah obrázku osoba, interiér, dítě&#10;&#10;Popis byl vytvořen automaticky">
            <a:extLst>
              <a:ext uri="{FF2B5EF4-FFF2-40B4-BE49-F238E27FC236}">
                <a16:creationId xmlns:a16="http://schemas.microsoft.com/office/drawing/2014/main" id="{72FA9881-E7A8-40BA-8974-1F4EA7A0F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02" y="2927183"/>
            <a:ext cx="2570747" cy="321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1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Dřev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řev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řev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Dřevo</Template>
  <TotalTime>7626</TotalTime>
  <Words>6908</Words>
  <Application>Microsoft Office PowerPoint</Application>
  <PresentationFormat>Širokoúhlá obrazovka</PresentationFormat>
  <Paragraphs>1430</Paragraphs>
  <Slides>99</Slides>
  <Notes>5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99</vt:i4>
      </vt:variant>
    </vt:vector>
  </HeadingPairs>
  <TitlesOfParts>
    <vt:vector size="110" baseType="lpstr">
      <vt:lpstr>Arial</vt:lpstr>
      <vt:lpstr>Calibri</vt:lpstr>
      <vt:lpstr>Courier New</vt:lpstr>
      <vt:lpstr>Rockwell</vt:lpstr>
      <vt:lpstr>Rockwell Condensed</vt:lpstr>
      <vt:lpstr>Tahoma</vt:lpstr>
      <vt:lpstr>Verdana</vt:lpstr>
      <vt:lpstr>Wingdings</vt:lpstr>
      <vt:lpstr>Dřevo</vt:lpstr>
      <vt:lpstr>PHOTO-PAINT</vt:lpstr>
      <vt:lpstr>Rastrový obrázek</vt:lpstr>
      <vt:lpstr>Development  of urogenital system</vt:lpstr>
      <vt:lpstr>Excretory system functions</vt:lpstr>
      <vt:lpstr>Origin and development of excretory system in vertebrates</vt:lpstr>
      <vt:lpstr>Development of intermediate mesoderm</vt:lpstr>
      <vt:lpstr>Formation of nephrogenic cords</vt:lpstr>
      <vt:lpstr>Development of kidney</vt:lpstr>
      <vt:lpstr>Development of pronephros</vt:lpstr>
      <vt:lpstr>Development of pronephric body</vt:lpstr>
      <vt:lpstr>Development of mesonephros</vt:lpstr>
      <vt:lpstr>Development of mesonephric bodies</vt:lpstr>
      <vt:lpstr>Development of paramesonephric ducts</vt:lpstr>
      <vt:lpstr>Development of metanephros</vt:lpstr>
      <vt:lpstr>Development of kidney</vt:lpstr>
      <vt:lpstr>Development of kidney</vt:lpstr>
      <vt:lpstr>Cells forming Renal body</vt:lpstr>
      <vt:lpstr>Development of slit membrane</vt:lpstr>
      <vt:lpstr>Prezentace aplikace PowerPoint</vt:lpstr>
      <vt:lpstr>Developmental defects of kidneys</vt:lpstr>
      <vt:lpstr>Cloaca development</vt:lpstr>
      <vt:lpstr>Developmental defects of cloaca</vt:lpstr>
      <vt:lpstr>Urogenital sinus</vt:lpstr>
      <vt:lpstr>Development of ureters</vt:lpstr>
      <vt:lpstr>Development of urinary bladder</vt:lpstr>
      <vt:lpstr>Formation of urinary bladder trigonum</vt:lpstr>
      <vt:lpstr>Developmental defects of urinary bladder</vt:lpstr>
      <vt:lpstr>Development of urethra</vt:lpstr>
      <vt:lpstr>Developmental defects of urethra</vt:lpstr>
      <vt:lpstr>Development of adrenal glands</vt:lpstr>
      <vt:lpstr>Development of adrenal glands</vt:lpstr>
      <vt:lpstr>Double origin of Adrenals</vt:lpstr>
      <vt:lpstr>Developmental defects of adrenal glands</vt:lpstr>
      <vt:lpstr>Development of reproductive system</vt:lpstr>
      <vt:lpstr>Function of reproductive system</vt:lpstr>
      <vt:lpstr>Origin and development of reproductive system in vertebrates</vt:lpstr>
      <vt:lpstr>Formation and development of primordial germ cells</vt:lpstr>
      <vt:lpstr>Formation of teratomas</vt:lpstr>
      <vt:lpstr>Prezentace aplikace PowerPoint</vt:lpstr>
      <vt:lpstr>Role of SRY gene</vt:lpstr>
      <vt:lpstr>Development of gonads and ducts</vt:lpstr>
      <vt:lpstr>Development of gonads and ducts</vt:lpstr>
      <vt:lpstr>Development and maturation of testes</vt:lpstr>
      <vt:lpstr>Development and maturation of testes</vt:lpstr>
      <vt:lpstr>Development of male ducts</vt:lpstr>
      <vt:lpstr>Development of epididymis</vt:lpstr>
      <vt:lpstr>Development of ductus deferens</vt:lpstr>
      <vt:lpstr>Formation of seminal vesicles</vt:lpstr>
      <vt:lpstr>Development of prostate</vt:lpstr>
      <vt:lpstr>Developmental defects of testes</vt:lpstr>
      <vt:lpstr>Development and maturation of ovaries</vt:lpstr>
      <vt:lpstr>Development and maturation of ovaries</vt:lpstr>
      <vt:lpstr>Development of female ducts</vt:lpstr>
      <vt:lpstr>Development of paramesonephric duct</vt:lpstr>
      <vt:lpstr>Development of oviducts and uterus</vt:lpstr>
      <vt:lpstr>Development of vagina</vt:lpstr>
      <vt:lpstr>developmental defects of female ducts</vt:lpstr>
      <vt:lpstr>Development of external genitals</vt:lpstr>
      <vt:lpstr>Development of male external genitals</vt:lpstr>
      <vt:lpstr>Developmental defects of male external genitals</vt:lpstr>
      <vt:lpstr>Development of female external genitals</vt:lpstr>
      <vt:lpstr>Developmental defects of female external genitals</vt:lpstr>
      <vt:lpstr>Summary</vt:lpstr>
      <vt:lpstr>Development of cardiovascular and lymphatic systems</vt:lpstr>
      <vt:lpstr>What is the reason of developing cardiovascular and lymphatic systems?</vt:lpstr>
      <vt:lpstr>Cardiovascular system - comparison</vt:lpstr>
      <vt:lpstr>Development of heart and vessels</vt:lpstr>
      <vt:lpstr>Dorsal aorta development</vt:lpstr>
      <vt:lpstr>Heart development in vertebrates</vt:lpstr>
      <vt:lpstr>Formation of heart fields</vt:lpstr>
      <vt:lpstr>Derivatives of heart field mesoderm</vt:lpstr>
      <vt:lpstr>Heart tubes development - transversal</vt:lpstr>
      <vt:lpstr>Heart tubes development – lateral</vt:lpstr>
      <vt:lpstr>Heart tube segmentation</vt:lpstr>
      <vt:lpstr>Cardiac neural crest</vt:lpstr>
      <vt:lpstr>Developmental heart defects</vt:lpstr>
      <vt:lpstr>Blood vessels development</vt:lpstr>
      <vt:lpstr>Vasculogenesis</vt:lpstr>
      <vt:lpstr>Vasculogenesis</vt:lpstr>
      <vt:lpstr>Hollowing of blood vessels</vt:lpstr>
      <vt:lpstr>Hollowing of blood vessels</vt:lpstr>
      <vt:lpstr>Angiogenesis – budding and longitudinal splitting</vt:lpstr>
      <vt:lpstr>Artery, vein, or lymphatic vessel?</vt:lpstr>
      <vt:lpstr>Hematopoiesis – production of blood cells</vt:lpstr>
      <vt:lpstr>Places of embryonic hematopoiesis</vt:lpstr>
      <vt:lpstr>Yolk sac</vt:lpstr>
      <vt:lpstr>Aorta-gonad-mesonefros</vt:lpstr>
      <vt:lpstr>How are hematopoietic stem cells formed?</vt:lpstr>
      <vt:lpstr>Hemangioblast theory</vt:lpstr>
      <vt:lpstr>Hemogenic endothelium theory</vt:lpstr>
      <vt:lpstr>Mesodermal prehematopoietic precursor theory</vt:lpstr>
      <vt:lpstr>Developmental defects of vessels</vt:lpstr>
      <vt:lpstr>Lymphatic system development</vt:lpstr>
      <vt:lpstr>Development of lymph nodes</vt:lpstr>
      <vt:lpstr>Spleen development</vt:lpstr>
      <vt:lpstr>Thymus development</vt:lpstr>
      <vt:lpstr>Thymus</vt:lpstr>
      <vt:lpstr>Thymus - Child </vt:lpstr>
      <vt:lpstr>Thymus - adult </vt:lpstr>
      <vt:lpstr>Development of Thyroid gland</vt:lpstr>
      <vt:lpstr>Developmental defects of lymphatic system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skeletální a svalové soustavy</dc:title>
  <dc:creator>Marek</dc:creator>
  <cp:lastModifiedBy>jipro@email.cz</cp:lastModifiedBy>
  <cp:revision>803</cp:revision>
  <dcterms:created xsi:type="dcterms:W3CDTF">2021-02-05T14:33:48Z</dcterms:created>
  <dcterms:modified xsi:type="dcterms:W3CDTF">2023-07-19T06:40:05Z</dcterms:modified>
</cp:coreProperties>
</file>