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1" r:id="rId4"/>
    <p:sldId id="257" r:id="rId5"/>
    <p:sldId id="262" r:id="rId6"/>
    <p:sldId id="263" r:id="rId7"/>
    <p:sldId id="266" r:id="rId8"/>
    <p:sldId id="264" r:id="rId9"/>
    <p:sldId id="265" r:id="rId10"/>
    <p:sldId id="267" r:id="rId11"/>
    <p:sldId id="268" r:id="rId12"/>
    <p:sldId id="269" r:id="rId13"/>
    <p:sldId id="270" r:id="rId14"/>
    <p:sldId id="271" r:id="rId15"/>
    <p:sldId id="273" r:id="rId16"/>
    <p:sldId id="272" r:id="rId17"/>
    <p:sldId id="274" r:id="rId18"/>
    <p:sldId id="275" r:id="rId19"/>
    <p:sldId id="276" r:id="rId20"/>
    <p:sldId id="277" r:id="rId21"/>
    <p:sldId id="260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4660"/>
  </p:normalViewPr>
  <p:slideViewPr>
    <p:cSldViewPr snapToGrid="0">
      <p:cViewPr>
        <p:scale>
          <a:sx n="50" d="100"/>
          <a:sy n="50" d="100"/>
        </p:scale>
        <p:origin x="1288" y="3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53B477-0C1B-2E8E-B4E7-493B7A6741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EFB0DD-A9C9-00DC-F76E-7875772C20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97C3A9-37B5-1E9A-6736-0B8C286B72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651E0-5AFE-47F6-8B31-DF886CFC2D28}" type="datetimeFigureOut">
              <a:rPr lang="en-GB" smtClean="0"/>
              <a:t>18/05/2023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1BDD5B-DB78-EE6E-6D74-E0F4AC6183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1A82D1-0E36-0B8B-5081-B3DBFCE5AA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08571-F9D8-4188-9254-BADA69527B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6167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A268DC-4AC1-4B21-D30C-1077229A92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008109E-D1CF-BC28-3297-17B67D5448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662D17-F824-1322-8DCC-74536D5FB4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651E0-5AFE-47F6-8B31-DF886CFC2D28}" type="datetimeFigureOut">
              <a:rPr lang="en-GB" smtClean="0"/>
              <a:t>18/05/2023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EFAAF7-E7A6-1E02-D0B1-F74B99D30E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985F18-21EF-D57B-91F0-27A7ED49D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08571-F9D8-4188-9254-BADA69527B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13021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850B1FA-B40A-1E73-1D87-2A25080D94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BED367A-7A57-C64E-45B5-533A1E7DD4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F23942-774C-8015-FD89-386416EA19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651E0-5AFE-47F6-8B31-DF886CFC2D28}" type="datetimeFigureOut">
              <a:rPr lang="en-GB" smtClean="0"/>
              <a:t>18/05/2023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56F118-3769-305B-4A62-C0CC26CAA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1FDEE0-E20B-EA19-C0FB-B92B4CC244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08571-F9D8-4188-9254-BADA69527B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89791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B7CABC-4038-13B0-5E07-0BA9F5AFF4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7B3FAA-6EF8-25B9-99AF-C6CE294AF4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4C1369-9137-1251-1BD8-10E6187CE8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651E0-5AFE-47F6-8B31-DF886CFC2D28}" type="datetimeFigureOut">
              <a:rPr lang="en-GB" smtClean="0"/>
              <a:t>18/05/2023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FC6DB4-A5B0-265F-2C68-E4F775794A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3A8FCA-D479-7699-62C1-484B44E493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08571-F9D8-4188-9254-BADA69527B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86801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17AA6B-D2D1-90A2-CA08-D1592F0D5B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BC40AC-90E8-CF2F-A35C-C21B3594CE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A8A9DB-AF9C-D456-92AC-5F95E3833E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651E0-5AFE-47F6-8B31-DF886CFC2D28}" type="datetimeFigureOut">
              <a:rPr lang="en-GB" smtClean="0"/>
              <a:t>18/05/2023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9831CA-FDB0-6BE5-3983-184B87AEFE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30D93C-1FD3-67EB-975E-D74834EBD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08571-F9D8-4188-9254-BADA69527B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303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4DFAFF-2303-6ED6-A94C-AB01C95D73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5FB596-3328-4503-730C-8551180525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FA9308-F2F7-D1EB-2EFC-3BA6F7AA0B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6FB80F-1FCF-E3FC-E9A1-D6F952A82D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651E0-5AFE-47F6-8B31-DF886CFC2D28}" type="datetimeFigureOut">
              <a:rPr lang="en-GB" smtClean="0"/>
              <a:t>18/05/2023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6D6E18-2DD4-4C41-8068-DB7A7510F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964BC2-9313-68BC-F3FE-24D097C159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08571-F9D8-4188-9254-BADA69527B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68848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F82BD3-6B25-8BE5-3549-2F00B1B3F9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283254-D5FA-3179-B72F-BA59A240E4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8A887B-4576-8BC2-48DC-2DCD4A64A8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947D9C2-3AA4-B58D-5E79-B6CD964A17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D74B8F7-5631-40DA-41EB-F6CBF21B9BC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47A610-9D84-C22D-607A-4A422EBB62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651E0-5AFE-47F6-8B31-DF886CFC2D28}" type="datetimeFigureOut">
              <a:rPr lang="en-GB" smtClean="0"/>
              <a:t>18/05/2023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9296705-0CE9-9481-BF10-EB7FFA83C2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D2FD3DD-F160-DFCE-79C5-F38C93054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08571-F9D8-4188-9254-BADA69527B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76315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44FDF2-F785-8EE0-5D8C-B1DF106A0F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D912E9-FB85-18DD-7CFD-239205FE61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651E0-5AFE-47F6-8B31-DF886CFC2D28}" type="datetimeFigureOut">
              <a:rPr lang="en-GB" smtClean="0"/>
              <a:t>18/05/2023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5CC889-9DE0-5CBA-C439-805A51A160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6AC236-C58A-94E2-0BF8-6244FF6B7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08571-F9D8-4188-9254-BADA69527B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52962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5423758-9943-606D-9FE1-59C62106D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651E0-5AFE-47F6-8B31-DF886CFC2D28}" type="datetimeFigureOut">
              <a:rPr lang="en-GB" smtClean="0"/>
              <a:t>18/05/2023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83952F-09EA-FD77-21A2-3262216643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12D34C-5416-419B-BE8A-0E727434E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08571-F9D8-4188-9254-BADA69527B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74047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5DA141-0167-C5A5-7BBC-AF580277A2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97C5AE-1018-3D0F-59A1-2A5C413E0A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224296-B8FB-7954-98C8-D09CCED4FF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10BBC2-3069-577C-06F2-4ED7B12001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651E0-5AFE-47F6-8B31-DF886CFC2D28}" type="datetimeFigureOut">
              <a:rPr lang="en-GB" smtClean="0"/>
              <a:t>18/05/2023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10CDFF-4AEC-57D3-26B5-B56E3F7EFB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91866A-10EF-43F9-0C41-FA7C04455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08571-F9D8-4188-9254-BADA69527B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60718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452C75-B034-8BCF-7B0B-8A31A5E096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67641D3-12B8-7E57-F0B9-EF220761569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2C3F82-172B-5732-C19E-DB404785B4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513772-839B-FBFA-FF15-4701F01DAC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651E0-5AFE-47F6-8B31-DF886CFC2D28}" type="datetimeFigureOut">
              <a:rPr lang="en-GB" smtClean="0"/>
              <a:t>18/05/2023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A43825-6EFC-BAA3-4A12-8357E5D0B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00434E-978E-9916-FEE6-9419436ED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08571-F9D8-4188-9254-BADA69527B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20817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151B9CE-1E3D-0C44-428E-D962245903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BBF168-CED6-A414-FF99-68F82583A8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83F2E0-E474-38D5-E82C-C47BAFBF05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9651E0-5AFE-47F6-8B31-DF886CFC2D28}" type="datetimeFigureOut">
              <a:rPr lang="en-GB" smtClean="0"/>
              <a:t>18/05/2023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237432-46F7-15E5-F618-BF2EDC619D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CEBDCF-8A42-0415-21D4-ACC5420EE4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E08571-F9D8-4188-9254-BADA69527B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3310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mp"/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AntiqueMicroscopes/" TargetMode="External"/><Relationship Id="rId2" Type="http://schemas.openxmlformats.org/officeDocument/2006/relationships/hyperlink" Target="https://www.news-medical.net/health/Embryogenesis-Cleavage.aspx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5C57D0-94B4-65E6-881D-2F9F1C3D92C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err="1"/>
              <a:t>Sledo</a:t>
            </a:r>
            <a:r>
              <a:rPr lang="cs-CZ" dirty="0"/>
              <a:t>vání osudu buněk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BD467D5-7DB9-9119-DB57-539068B86BD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Experimentální embryologie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020814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BA98EE-61A4-3881-3429-6168650B6E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Transgenní přístupy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0FD321-067D-8742-EB3E-D9ABC2B8AF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Principem těchto metod je, přenést do sledovaných buněk gen kódující barevnou značku – např. geny </a:t>
            </a:r>
            <a:r>
              <a:rPr lang="cs-CZ" b="1" dirty="0"/>
              <a:t>GFP </a:t>
            </a:r>
            <a:r>
              <a:rPr lang="cs-CZ" dirty="0"/>
              <a:t>a </a:t>
            </a:r>
            <a:r>
              <a:rPr lang="cs-CZ" b="1" dirty="0" err="1"/>
              <a:t>LacZ</a:t>
            </a:r>
            <a:endParaRPr lang="cs-CZ" b="1" dirty="0"/>
          </a:p>
          <a:p>
            <a:pPr lvl="1"/>
            <a:r>
              <a:rPr lang="cs-CZ" b="1" dirty="0"/>
              <a:t>GFP </a:t>
            </a:r>
            <a:r>
              <a:rPr lang="cs-CZ" dirty="0"/>
              <a:t>– Green </a:t>
            </a:r>
            <a:r>
              <a:rPr lang="cs-CZ" dirty="0" err="1"/>
              <a:t>Fluorescent</a:t>
            </a:r>
            <a:r>
              <a:rPr lang="cs-CZ" dirty="0"/>
              <a:t> Protein, po excitaci modrým světlem produkuje zelený světelný signál</a:t>
            </a:r>
          </a:p>
          <a:p>
            <a:pPr lvl="1"/>
            <a:r>
              <a:rPr lang="cs-CZ" b="1" dirty="0" err="1"/>
              <a:t>LacZ</a:t>
            </a:r>
            <a:r>
              <a:rPr lang="cs-CZ" b="1" dirty="0"/>
              <a:t> </a:t>
            </a:r>
            <a:r>
              <a:rPr lang="cs-CZ" dirty="0"/>
              <a:t>–</a:t>
            </a:r>
            <a:r>
              <a:rPr lang="cs-CZ" b="1" dirty="0"/>
              <a:t> </a:t>
            </a:r>
            <a:r>
              <a:rPr lang="cs-CZ" dirty="0"/>
              <a:t>gen kódující enzym </a:t>
            </a:r>
            <a:r>
              <a:rPr lang="el-GR" dirty="0"/>
              <a:t>β</a:t>
            </a:r>
            <a:r>
              <a:rPr lang="cs-CZ" dirty="0"/>
              <a:t>-</a:t>
            </a:r>
            <a:r>
              <a:rPr lang="cs-CZ" dirty="0" err="1"/>
              <a:t>galaktosidázu</a:t>
            </a:r>
            <a:r>
              <a:rPr lang="cs-CZ" dirty="0"/>
              <a:t>, která po přidání X-galaktózy produkuje modrou barvu</a:t>
            </a:r>
          </a:p>
          <a:p>
            <a:r>
              <a:rPr lang="cs-CZ" dirty="0"/>
              <a:t>Existuje několik způsobů vnesení genu do buňky, které se liší především trváním exprese tohoto genu</a:t>
            </a:r>
          </a:p>
          <a:p>
            <a:pPr lvl="1"/>
            <a:r>
              <a:rPr lang="cs-CZ" b="1" dirty="0"/>
              <a:t>Transientní</a:t>
            </a:r>
          </a:p>
          <a:p>
            <a:pPr lvl="2"/>
            <a:r>
              <a:rPr lang="cs-CZ" dirty="0"/>
              <a:t>Gen je exprimován pouze krátkodobě a nedochází k jeho stabilní integraci do genomu buňky, stále jej mohou zdědit </a:t>
            </a:r>
            <a:r>
              <a:rPr lang="cs-CZ" dirty="0" err="1"/>
              <a:t>dceřinné</a:t>
            </a:r>
            <a:r>
              <a:rPr lang="cs-CZ" dirty="0"/>
              <a:t> buňky, ale postupně se </a:t>
            </a:r>
            <a:r>
              <a:rPr lang="cs-CZ" dirty="0" err="1"/>
              <a:t>vyředí</a:t>
            </a:r>
            <a:endParaRPr lang="cs-CZ" dirty="0"/>
          </a:p>
          <a:p>
            <a:pPr lvl="2"/>
            <a:r>
              <a:rPr lang="cs-CZ" dirty="0" err="1"/>
              <a:t>Lipofekce</a:t>
            </a:r>
            <a:r>
              <a:rPr lang="cs-CZ" dirty="0"/>
              <a:t>, </a:t>
            </a:r>
            <a:r>
              <a:rPr lang="cs-CZ" dirty="0" err="1"/>
              <a:t>elektroporace</a:t>
            </a:r>
            <a:r>
              <a:rPr lang="cs-CZ" dirty="0"/>
              <a:t>, nebo </a:t>
            </a:r>
            <a:r>
              <a:rPr lang="cs-CZ" dirty="0" err="1"/>
              <a:t>mikroinjekce</a:t>
            </a:r>
            <a:r>
              <a:rPr lang="cs-CZ" dirty="0"/>
              <a:t> plazmidů</a:t>
            </a:r>
          </a:p>
          <a:p>
            <a:pPr lvl="1"/>
            <a:r>
              <a:rPr lang="cs-CZ" b="1" dirty="0"/>
              <a:t>Stabilní</a:t>
            </a:r>
            <a:endParaRPr lang="cs-CZ" dirty="0"/>
          </a:p>
          <a:p>
            <a:pPr lvl="2"/>
            <a:r>
              <a:rPr lang="cs-CZ" dirty="0"/>
              <a:t>Gen je stabilně začleněn do genomu buňky a všechny </a:t>
            </a:r>
            <a:r>
              <a:rPr lang="cs-CZ" dirty="0" err="1"/>
              <a:t>dceřinné</a:t>
            </a:r>
            <a:r>
              <a:rPr lang="cs-CZ" dirty="0"/>
              <a:t> buňky jej zdědí</a:t>
            </a:r>
          </a:p>
          <a:p>
            <a:pPr lvl="2"/>
            <a:r>
              <a:rPr lang="cs-CZ" dirty="0"/>
              <a:t>Virová transdukce</a:t>
            </a:r>
          </a:p>
        </p:txBody>
      </p:sp>
    </p:spTree>
    <p:extLst>
      <p:ext uri="{BB962C8B-B14F-4D97-AF65-F5344CB8AC3E}">
        <p14:creationId xmlns:p14="http://schemas.microsoft.com/office/powerpoint/2010/main" val="1120924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Group 60">
            <a:extLst>
              <a:ext uri="{FF2B5EF4-FFF2-40B4-BE49-F238E27FC236}">
                <a16:creationId xmlns:a16="http://schemas.microsoft.com/office/drawing/2014/main" id="{FD0622FE-8A75-2F72-23C5-989F64EA3566}"/>
              </a:ext>
            </a:extLst>
          </p:cNvPr>
          <p:cNvGrpSpPr/>
          <p:nvPr/>
        </p:nvGrpSpPr>
        <p:grpSpPr>
          <a:xfrm>
            <a:off x="2724923" y="1282034"/>
            <a:ext cx="1490519" cy="1353690"/>
            <a:chOff x="2724923" y="1282034"/>
            <a:chExt cx="1490519" cy="1353690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B85E3501-48E1-505A-6CB4-FB149F9C60C0}"/>
                </a:ext>
              </a:extLst>
            </p:cNvPr>
            <p:cNvSpPr/>
            <p:nvPr/>
          </p:nvSpPr>
          <p:spPr>
            <a:xfrm>
              <a:off x="2724923" y="1282034"/>
              <a:ext cx="1490519" cy="1353690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72608115-3DEC-A7B2-91B4-559124FA4AC0}"/>
                </a:ext>
              </a:extLst>
            </p:cNvPr>
            <p:cNvSpPr/>
            <p:nvPr/>
          </p:nvSpPr>
          <p:spPr>
            <a:xfrm>
              <a:off x="2969260" y="1493363"/>
              <a:ext cx="212348" cy="189580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9F31FD32-D54F-0D7C-EDB5-577A1E52A860}"/>
                </a:ext>
              </a:extLst>
            </p:cNvPr>
            <p:cNvSpPr/>
            <p:nvPr/>
          </p:nvSpPr>
          <p:spPr>
            <a:xfrm>
              <a:off x="3257835" y="1836404"/>
              <a:ext cx="212348" cy="189580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E54097B7-4D3E-4679-A59C-6D956CA56C5C}"/>
                </a:ext>
              </a:extLst>
            </p:cNvPr>
            <p:cNvSpPr/>
            <p:nvPr/>
          </p:nvSpPr>
          <p:spPr>
            <a:xfrm>
              <a:off x="3832263" y="1897302"/>
              <a:ext cx="212348" cy="189580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F0CC5F84-D2D0-8A8E-D334-1539F22DB012}"/>
                </a:ext>
              </a:extLst>
            </p:cNvPr>
            <p:cNvSpPr/>
            <p:nvPr/>
          </p:nvSpPr>
          <p:spPr>
            <a:xfrm>
              <a:off x="3396678" y="2244163"/>
              <a:ext cx="212348" cy="189580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16135ADF-B2F1-C63C-D813-E4F6DF10DCA5}"/>
              </a:ext>
            </a:extLst>
          </p:cNvPr>
          <p:cNvGrpSpPr/>
          <p:nvPr/>
        </p:nvGrpSpPr>
        <p:grpSpPr>
          <a:xfrm>
            <a:off x="1970134" y="2669500"/>
            <a:ext cx="3043655" cy="1909440"/>
            <a:chOff x="1970134" y="2669500"/>
            <a:chExt cx="3043655" cy="1909440"/>
          </a:xfrm>
        </p:grpSpPr>
        <p:sp>
          <p:nvSpPr>
            <p:cNvPr id="9" name="Arrow: Right 8">
              <a:extLst>
                <a:ext uri="{FF2B5EF4-FFF2-40B4-BE49-F238E27FC236}">
                  <a16:creationId xmlns:a16="http://schemas.microsoft.com/office/drawing/2014/main" id="{311A8BBF-A925-27E3-5FD0-20F9709E716C}"/>
                </a:ext>
              </a:extLst>
            </p:cNvPr>
            <p:cNvSpPr/>
            <p:nvPr/>
          </p:nvSpPr>
          <p:spPr>
            <a:xfrm rot="7363699">
              <a:off x="2888335" y="2700265"/>
              <a:ext cx="506643" cy="445113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Arrow: Right 9">
              <a:extLst>
                <a:ext uri="{FF2B5EF4-FFF2-40B4-BE49-F238E27FC236}">
                  <a16:creationId xmlns:a16="http://schemas.microsoft.com/office/drawing/2014/main" id="{82D6B7CD-6A6B-332D-E424-CB3309B5CF16}"/>
                </a:ext>
              </a:extLst>
            </p:cNvPr>
            <p:cNvSpPr/>
            <p:nvPr/>
          </p:nvSpPr>
          <p:spPr>
            <a:xfrm rot="14236301" flipH="1">
              <a:off x="3545386" y="2719740"/>
              <a:ext cx="506643" cy="445113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C45EAA48-EE99-511F-7316-6131EE140275}"/>
                </a:ext>
              </a:extLst>
            </p:cNvPr>
            <p:cNvSpPr/>
            <p:nvPr/>
          </p:nvSpPr>
          <p:spPr>
            <a:xfrm>
              <a:off x="3523270" y="3225250"/>
              <a:ext cx="1490519" cy="1353690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FAEED2E1-4E2C-2512-E978-34BF82216453}"/>
                </a:ext>
              </a:extLst>
            </p:cNvPr>
            <p:cNvSpPr/>
            <p:nvPr/>
          </p:nvSpPr>
          <p:spPr>
            <a:xfrm>
              <a:off x="4097699" y="3778485"/>
              <a:ext cx="212348" cy="189580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101F1948-DCE5-4F81-AFC7-F4822B283468}"/>
                </a:ext>
              </a:extLst>
            </p:cNvPr>
            <p:cNvSpPr/>
            <p:nvPr/>
          </p:nvSpPr>
          <p:spPr>
            <a:xfrm>
              <a:off x="4236541" y="4186244"/>
              <a:ext cx="212348" cy="189580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8881134F-E38A-0E7E-FE04-79AC2A71B834}"/>
                </a:ext>
              </a:extLst>
            </p:cNvPr>
            <p:cNvSpPr/>
            <p:nvPr/>
          </p:nvSpPr>
          <p:spPr>
            <a:xfrm>
              <a:off x="1970134" y="3225250"/>
              <a:ext cx="1490519" cy="1353690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9066C953-0BC0-C3CA-52E2-D4EA201B7FAB}"/>
                </a:ext>
              </a:extLst>
            </p:cNvPr>
            <p:cNvSpPr/>
            <p:nvPr/>
          </p:nvSpPr>
          <p:spPr>
            <a:xfrm>
              <a:off x="2255986" y="3435444"/>
              <a:ext cx="212348" cy="189580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5B074550-7999-BB7A-063C-CB4873FD24BB}"/>
                </a:ext>
              </a:extLst>
            </p:cNvPr>
            <p:cNvSpPr/>
            <p:nvPr/>
          </p:nvSpPr>
          <p:spPr>
            <a:xfrm>
              <a:off x="3118990" y="3839383"/>
              <a:ext cx="212348" cy="189580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58" name="TextBox 57">
            <a:extLst>
              <a:ext uri="{FF2B5EF4-FFF2-40B4-BE49-F238E27FC236}">
                <a16:creationId xmlns:a16="http://schemas.microsoft.com/office/drawing/2014/main" id="{E1691AFE-7916-1EFF-47D7-CFF6F10F4805}"/>
              </a:ext>
            </a:extLst>
          </p:cNvPr>
          <p:cNvSpPr txBox="1"/>
          <p:nvPr/>
        </p:nvSpPr>
        <p:spPr>
          <a:xfrm>
            <a:off x="1798533" y="708588"/>
            <a:ext cx="33242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2400" b="1" dirty="0"/>
              <a:t>Transientní </a:t>
            </a:r>
            <a:r>
              <a:rPr lang="cs-CZ" sz="2400" dirty="0"/>
              <a:t>vnesení genu</a:t>
            </a:r>
            <a:endParaRPr lang="en-GB" sz="2400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44B23DE3-8BD9-141B-238F-2E517A2F43EF}"/>
              </a:ext>
            </a:extLst>
          </p:cNvPr>
          <p:cNvSpPr/>
          <p:nvPr/>
        </p:nvSpPr>
        <p:spPr>
          <a:xfrm>
            <a:off x="8558811" y="1282034"/>
            <a:ext cx="1493468" cy="1452148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701530AB-7539-5A49-C017-DDE9D40E68D5}"/>
              </a:ext>
            </a:extLst>
          </p:cNvPr>
          <p:cNvGrpSpPr/>
          <p:nvPr/>
        </p:nvGrpSpPr>
        <p:grpSpPr>
          <a:xfrm>
            <a:off x="9113917" y="1678811"/>
            <a:ext cx="383256" cy="571360"/>
            <a:chOff x="8647042" y="1874043"/>
            <a:chExt cx="465483" cy="668718"/>
          </a:xfrm>
        </p:grpSpPr>
        <p:cxnSp>
          <p:nvCxnSpPr>
            <p:cNvPr id="24" name="Connector: Curved 23">
              <a:extLst>
                <a:ext uri="{FF2B5EF4-FFF2-40B4-BE49-F238E27FC236}">
                  <a16:creationId xmlns:a16="http://schemas.microsoft.com/office/drawing/2014/main" id="{9567162A-C35E-F819-E1E6-8CBD947E2611}"/>
                </a:ext>
              </a:extLst>
            </p:cNvPr>
            <p:cNvCxnSpPr/>
            <p:nvPr/>
          </p:nvCxnSpPr>
          <p:spPr>
            <a:xfrm rot="16200000" flipH="1">
              <a:off x="8491588" y="2029497"/>
              <a:ext cx="668718" cy="357809"/>
            </a:xfrm>
            <a:prstGeom prst="curvedConnector3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nector: Curved 24">
              <a:extLst>
                <a:ext uri="{FF2B5EF4-FFF2-40B4-BE49-F238E27FC236}">
                  <a16:creationId xmlns:a16="http://schemas.microsoft.com/office/drawing/2014/main" id="{E59574F1-650A-2593-5CFC-ADE52A8267C7}"/>
                </a:ext>
              </a:extLst>
            </p:cNvPr>
            <p:cNvCxnSpPr/>
            <p:nvPr/>
          </p:nvCxnSpPr>
          <p:spPr>
            <a:xfrm rot="16200000" flipH="1">
              <a:off x="8599262" y="2029497"/>
              <a:ext cx="668718" cy="357809"/>
            </a:xfrm>
            <a:prstGeom prst="curvedConnector3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B6678DFC-AB6A-467C-A1C0-6BFB0855D918}"/>
              </a:ext>
            </a:extLst>
          </p:cNvPr>
          <p:cNvGrpSpPr/>
          <p:nvPr/>
        </p:nvGrpSpPr>
        <p:grpSpPr>
          <a:xfrm>
            <a:off x="7812078" y="4758773"/>
            <a:ext cx="3049677" cy="1895322"/>
            <a:chOff x="7812078" y="4758773"/>
            <a:chExt cx="3049677" cy="1895322"/>
          </a:xfrm>
        </p:grpSpPr>
        <p:sp>
          <p:nvSpPr>
            <p:cNvPr id="37" name="Arrow: Right 36">
              <a:extLst>
                <a:ext uri="{FF2B5EF4-FFF2-40B4-BE49-F238E27FC236}">
                  <a16:creationId xmlns:a16="http://schemas.microsoft.com/office/drawing/2014/main" id="{77706207-61C9-4451-36A5-63690D341445}"/>
                </a:ext>
              </a:extLst>
            </p:cNvPr>
            <p:cNvSpPr/>
            <p:nvPr/>
          </p:nvSpPr>
          <p:spPr>
            <a:xfrm rot="7363699">
              <a:off x="8713082" y="4807523"/>
              <a:ext cx="543493" cy="44599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Arrow: Right 37">
              <a:extLst>
                <a:ext uri="{FF2B5EF4-FFF2-40B4-BE49-F238E27FC236}">
                  <a16:creationId xmlns:a16="http://schemas.microsoft.com/office/drawing/2014/main" id="{E2F37760-DBF1-7C26-2286-E9CA0DB20ACD}"/>
                </a:ext>
              </a:extLst>
            </p:cNvPr>
            <p:cNvSpPr/>
            <p:nvPr/>
          </p:nvSpPr>
          <p:spPr>
            <a:xfrm rot="14236301" flipH="1">
              <a:off x="9362974" y="4828414"/>
              <a:ext cx="543493" cy="44599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0B96C8FE-A04E-99CB-358F-0F2A371FB47D}"/>
                </a:ext>
              </a:extLst>
            </p:cNvPr>
            <p:cNvSpPr/>
            <p:nvPr/>
          </p:nvSpPr>
          <p:spPr>
            <a:xfrm>
              <a:off x="9368287" y="5201947"/>
              <a:ext cx="1493468" cy="1452148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739C1D77-4F3A-A22E-1CC3-4E904C1AC303}"/>
                </a:ext>
              </a:extLst>
            </p:cNvPr>
            <p:cNvSpPr/>
            <p:nvPr/>
          </p:nvSpPr>
          <p:spPr>
            <a:xfrm>
              <a:off x="7812078" y="5201947"/>
              <a:ext cx="1493468" cy="1452148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540278FE-9338-44DC-5D50-E08F440AB215}"/>
                </a:ext>
              </a:extLst>
            </p:cNvPr>
            <p:cNvGrpSpPr/>
            <p:nvPr/>
          </p:nvGrpSpPr>
          <p:grpSpPr>
            <a:xfrm>
              <a:off x="9955395" y="5642341"/>
              <a:ext cx="383256" cy="571360"/>
              <a:chOff x="8647042" y="1874043"/>
              <a:chExt cx="465483" cy="668718"/>
            </a:xfrm>
          </p:grpSpPr>
          <p:cxnSp>
            <p:nvCxnSpPr>
              <p:cNvPr id="46" name="Connector: Curved 45">
                <a:extLst>
                  <a:ext uri="{FF2B5EF4-FFF2-40B4-BE49-F238E27FC236}">
                    <a16:creationId xmlns:a16="http://schemas.microsoft.com/office/drawing/2014/main" id="{4E77D40A-317F-EFD7-C70B-C67FBDBE959C}"/>
                  </a:ext>
                </a:extLst>
              </p:cNvPr>
              <p:cNvCxnSpPr/>
              <p:nvPr/>
            </p:nvCxnSpPr>
            <p:spPr>
              <a:xfrm rot="16200000" flipH="1">
                <a:off x="8491588" y="2029497"/>
                <a:ext cx="668718" cy="357809"/>
              </a:xfrm>
              <a:prstGeom prst="curvedConnector3">
                <a:avLst/>
              </a:prstGeom>
              <a:ln w="381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Connector: Curved 46">
                <a:extLst>
                  <a:ext uri="{FF2B5EF4-FFF2-40B4-BE49-F238E27FC236}">
                    <a16:creationId xmlns:a16="http://schemas.microsoft.com/office/drawing/2014/main" id="{E353DB42-F0C7-DDE6-8976-3C9648B5C6FD}"/>
                  </a:ext>
                </a:extLst>
              </p:cNvPr>
              <p:cNvCxnSpPr/>
              <p:nvPr/>
            </p:nvCxnSpPr>
            <p:spPr>
              <a:xfrm rot="16200000" flipH="1">
                <a:off x="8599262" y="2029497"/>
                <a:ext cx="668718" cy="357809"/>
              </a:xfrm>
              <a:prstGeom prst="curvedConnector3">
                <a:avLst/>
              </a:prstGeom>
              <a:ln w="381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DE0978A9-E44C-12C8-2872-55AE499BCD3F}"/>
                </a:ext>
              </a:extLst>
            </p:cNvPr>
            <p:cNvGrpSpPr/>
            <p:nvPr/>
          </p:nvGrpSpPr>
          <p:grpSpPr>
            <a:xfrm>
              <a:off x="8367183" y="5604650"/>
              <a:ext cx="383256" cy="571360"/>
              <a:chOff x="8647042" y="1874043"/>
              <a:chExt cx="465483" cy="668718"/>
            </a:xfrm>
          </p:grpSpPr>
          <p:cxnSp>
            <p:nvCxnSpPr>
              <p:cNvPr id="49" name="Connector: Curved 48">
                <a:extLst>
                  <a:ext uri="{FF2B5EF4-FFF2-40B4-BE49-F238E27FC236}">
                    <a16:creationId xmlns:a16="http://schemas.microsoft.com/office/drawing/2014/main" id="{1B7C5FB3-EB8B-BCDB-C532-D9CEB119D879}"/>
                  </a:ext>
                </a:extLst>
              </p:cNvPr>
              <p:cNvCxnSpPr/>
              <p:nvPr/>
            </p:nvCxnSpPr>
            <p:spPr>
              <a:xfrm rot="16200000" flipH="1">
                <a:off x="8491588" y="2029497"/>
                <a:ext cx="668718" cy="357809"/>
              </a:xfrm>
              <a:prstGeom prst="curvedConnector3">
                <a:avLst/>
              </a:prstGeom>
              <a:ln w="381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Connector: Curved 49">
                <a:extLst>
                  <a:ext uri="{FF2B5EF4-FFF2-40B4-BE49-F238E27FC236}">
                    <a16:creationId xmlns:a16="http://schemas.microsoft.com/office/drawing/2014/main" id="{A682BF35-F5A9-9B91-7DAF-967C6112F0B4}"/>
                  </a:ext>
                </a:extLst>
              </p:cNvPr>
              <p:cNvCxnSpPr/>
              <p:nvPr/>
            </p:nvCxnSpPr>
            <p:spPr>
              <a:xfrm rot="16200000" flipH="1">
                <a:off x="8599262" y="2029497"/>
                <a:ext cx="668718" cy="357809"/>
              </a:xfrm>
              <a:prstGeom prst="curvedConnector3">
                <a:avLst/>
              </a:prstGeom>
              <a:ln w="381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F079A03D-F50E-0456-DDE5-D15A662B3F55}"/>
              </a:ext>
            </a:extLst>
          </p:cNvPr>
          <p:cNvGrpSpPr/>
          <p:nvPr/>
        </p:nvGrpSpPr>
        <p:grpSpPr>
          <a:xfrm>
            <a:off x="8600844" y="2777189"/>
            <a:ext cx="2521232" cy="2018541"/>
            <a:chOff x="8600844" y="2777189"/>
            <a:chExt cx="2521232" cy="2018541"/>
          </a:xfrm>
        </p:grpSpPr>
        <p:sp>
          <p:nvSpPr>
            <p:cNvPr id="29" name="Arrow: Right 28">
              <a:extLst>
                <a:ext uri="{FF2B5EF4-FFF2-40B4-BE49-F238E27FC236}">
                  <a16:creationId xmlns:a16="http://schemas.microsoft.com/office/drawing/2014/main" id="{C2D72C7A-6549-1B93-EAC4-97DA3A2EBC95}"/>
                </a:ext>
              </a:extLst>
            </p:cNvPr>
            <p:cNvSpPr/>
            <p:nvPr/>
          </p:nvSpPr>
          <p:spPr>
            <a:xfrm rot="16200000" flipH="1">
              <a:off x="9056638" y="2825939"/>
              <a:ext cx="543493" cy="44599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BC3081F4-02E6-3D1A-30DB-A5E1A499E37A}"/>
                </a:ext>
              </a:extLst>
            </p:cNvPr>
            <p:cNvSpPr/>
            <p:nvPr/>
          </p:nvSpPr>
          <p:spPr>
            <a:xfrm>
              <a:off x="8600844" y="3343582"/>
              <a:ext cx="1493468" cy="1452148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A321719B-8938-D7DC-E6CC-0E3E55ABAF97}"/>
                </a:ext>
              </a:extLst>
            </p:cNvPr>
            <p:cNvGrpSpPr/>
            <p:nvPr/>
          </p:nvGrpSpPr>
          <p:grpSpPr>
            <a:xfrm>
              <a:off x="8888063" y="3767050"/>
              <a:ext cx="383256" cy="571360"/>
              <a:chOff x="8647042" y="1874043"/>
              <a:chExt cx="465483" cy="668718"/>
            </a:xfrm>
          </p:grpSpPr>
          <p:cxnSp>
            <p:nvCxnSpPr>
              <p:cNvPr id="32" name="Connector: Curved 31">
                <a:extLst>
                  <a:ext uri="{FF2B5EF4-FFF2-40B4-BE49-F238E27FC236}">
                    <a16:creationId xmlns:a16="http://schemas.microsoft.com/office/drawing/2014/main" id="{1A91934E-E4B8-D541-1F7A-C566C88CCD44}"/>
                  </a:ext>
                </a:extLst>
              </p:cNvPr>
              <p:cNvCxnSpPr/>
              <p:nvPr/>
            </p:nvCxnSpPr>
            <p:spPr>
              <a:xfrm rot="16200000" flipH="1">
                <a:off x="8491588" y="2029497"/>
                <a:ext cx="668718" cy="357809"/>
              </a:xfrm>
              <a:prstGeom prst="curvedConnector3">
                <a:avLst/>
              </a:prstGeom>
              <a:ln w="381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Connector: Curved 32">
                <a:extLst>
                  <a:ext uri="{FF2B5EF4-FFF2-40B4-BE49-F238E27FC236}">
                    <a16:creationId xmlns:a16="http://schemas.microsoft.com/office/drawing/2014/main" id="{9A45855C-F367-C71A-3B98-AC18EA30FF0D}"/>
                  </a:ext>
                </a:extLst>
              </p:cNvPr>
              <p:cNvCxnSpPr/>
              <p:nvPr/>
            </p:nvCxnSpPr>
            <p:spPr>
              <a:xfrm rot="16200000" flipH="1">
                <a:off x="8599262" y="2029497"/>
                <a:ext cx="668718" cy="357809"/>
              </a:xfrm>
              <a:prstGeom prst="curvedConnector3">
                <a:avLst/>
              </a:prstGeom>
              <a:ln w="381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F44F3B84-8D6D-AC77-002B-8452902B43B4}"/>
                </a:ext>
              </a:extLst>
            </p:cNvPr>
            <p:cNvGrpSpPr/>
            <p:nvPr/>
          </p:nvGrpSpPr>
          <p:grpSpPr>
            <a:xfrm>
              <a:off x="9409666" y="3783975"/>
              <a:ext cx="383256" cy="571360"/>
              <a:chOff x="8647042" y="1874043"/>
              <a:chExt cx="465483" cy="668718"/>
            </a:xfrm>
          </p:grpSpPr>
          <p:cxnSp>
            <p:nvCxnSpPr>
              <p:cNvPr id="35" name="Connector: Curved 34">
                <a:extLst>
                  <a:ext uri="{FF2B5EF4-FFF2-40B4-BE49-F238E27FC236}">
                    <a16:creationId xmlns:a16="http://schemas.microsoft.com/office/drawing/2014/main" id="{5669580E-45B3-CAED-7F80-C8E224C6EEDE}"/>
                  </a:ext>
                </a:extLst>
              </p:cNvPr>
              <p:cNvCxnSpPr/>
              <p:nvPr/>
            </p:nvCxnSpPr>
            <p:spPr>
              <a:xfrm rot="16200000" flipH="1">
                <a:off x="8491588" y="2029497"/>
                <a:ext cx="668718" cy="357809"/>
              </a:xfrm>
              <a:prstGeom prst="curvedConnector3">
                <a:avLst/>
              </a:prstGeom>
              <a:ln w="381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Connector: Curved 35">
                <a:extLst>
                  <a:ext uri="{FF2B5EF4-FFF2-40B4-BE49-F238E27FC236}">
                    <a16:creationId xmlns:a16="http://schemas.microsoft.com/office/drawing/2014/main" id="{66371993-56EE-0F7F-6EAE-4BA97EFF7F08}"/>
                  </a:ext>
                </a:extLst>
              </p:cNvPr>
              <p:cNvCxnSpPr/>
              <p:nvPr/>
            </p:nvCxnSpPr>
            <p:spPr>
              <a:xfrm rot="16200000" flipH="1">
                <a:off x="8599262" y="2029497"/>
                <a:ext cx="668718" cy="357809"/>
              </a:xfrm>
              <a:prstGeom prst="curvedConnector3">
                <a:avLst/>
              </a:prstGeom>
              <a:ln w="381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3AEC24BE-CA84-BBFE-393E-DAB601C4C57B}"/>
                </a:ext>
              </a:extLst>
            </p:cNvPr>
            <p:cNvSpPr txBox="1"/>
            <p:nvPr/>
          </p:nvSpPr>
          <p:spPr>
            <a:xfrm>
              <a:off x="9571652" y="2797695"/>
              <a:ext cx="15504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/>
                <a:t>Replikace DNA</a:t>
              </a:r>
              <a:endParaRPr lang="en-GB" dirty="0"/>
            </a:p>
          </p:txBody>
        </p:sp>
      </p:grpSp>
      <p:sp>
        <p:nvSpPr>
          <p:cNvPr id="59" name="TextBox 58">
            <a:extLst>
              <a:ext uri="{FF2B5EF4-FFF2-40B4-BE49-F238E27FC236}">
                <a16:creationId xmlns:a16="http://schemas.microsoft.com/office/drawing/2014/main" id="{F9B73E5B-7E47-4E7C-A25F-D923DED47C12}"/>
              </a:ext>
            </a:extLst>
          </p:cNvPr>
          <p:cNvSpPr txBox="1"/>
          <p:nvPr/>
        </p:nvSpPr>
        <p:spPr>
          <a:xfrm>
            <a:off x="7868947" y="714328"/>
            <a:ext cx="28625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2400" b="1" dirty="0"/>
              <a:t>Stabilní </a:t>
            </a:r>
            <a:r>
              <a:rPr lang="cs-CZ" sz="2400" dirty="0"/>
              <a:t>vnesení genu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4152658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screenshot, reef&#10;&#10;Description automatically generated">
            <a:extLst>
              <a:ext uri="{FF2B5EF4-FFF2-40B4-BE49-F238E27FC236}">
                <a16:creationId xmlns:a16="http://schemas.microsoft.com/office/drawing/2014/main" id="{736AEBC7-4E20-0C1F-9C4A-9AE149AA99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4774" y="1300970"/>
            <a:ext cx="4152274" cy="425240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5556420-2A32-7693-6A5F-297488A40570}"/>
              </a:ext>
            </a:extLst>
          </p:cNvPr>
          <p:cNvSpPr txBox="1"/>
          <p:nvPr/>
        </p:nvSpPr>
        <p:spPr>
          <a:xfrm>
            <a:off x="3461115" y="974034"/>
            <a:ext cx="1334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/>
              <a:t>GFP značení</a:t>
            </a:r>
            <a:endParaRPr lang="en-GB" b="1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9A0EC40-31FA-4C52-83FB-6C9FDCFAD409}"/>
              </a:ext>
            </a:extLst>
          </p:cNvPr>
          <p:cNvGrpSpPr/>
          <p:nvPr/>
        </p:nvGrpSpPr>
        <p:grpSpPr>
          <a:xfrm>
            <a:off x="8162319" y="974034"/>
            <a:ext cx="2089257" cy="4580737"/>
            <a:chOff x="8162319" y="974034"/>
            <a:chExt cx="2089257" cy="4580737"/>
          </a:xfrm>
        </p:grpSpPr>
        <p:pic>
          <p:nvPicPr>
            <p:cNvPr id="9" name="Picture 8" descr="A close-up of a microscope&#10;&#10;Description automatically generated with low confidence">
              <a:extLst>
                <a:ext uri="{FF2B5EF4-FFF2-40B4-BE49-F238E27FC236}">
                  <a16:creationId xmlns:a16="http://schemas.microsoft.com/office/drawing/2014/main" id="{79C02D67-6E49-DAE6-06EA-3498DD89AEC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62319" y="1303228"/>
              <a:ext cx="2089257" cy="4251543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D666141-B29F-200B-E553-A49FF0847A80}"/>
                </a:ext>
              </a:extLst>
            </p:cNvPr>
            <p:cNvSpPr txBox="1"/>
            <p:nvPr/>
          </p:nvSpPr>
          <p:spPr>
            <a:xfrm>
              <a:off x="8539937" y="974034"/>
              <a:ext cx="13756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b="1" dirty="0" err="1"/>
                <a:t>LacZ</a:t>
              </a:r>
              <a:r>
                <a:rPr lang="cs-CZ" b="1" dirty="0"/>
                <a:t> značení</a:t>
              </a:r>
              <a:endParaRPr lang="en-GB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996592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7EA39F-6FA2-9C25-EE47-C089DD9129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Transplantace a využití chimér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99D532-E454-FC5E-0A88-DA454F9975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735417" cy="4351338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Dalším „klasickým“ přístupem pro sledování osudu buněk jsou </a:t>
            </a:r>
            <a:r>
              <a:rPr lang="cs-CZ" b="1" dirty="0"/>
              <a:t>transplantační experimenty</a:t>
            </a:r>
            <a:r>
              <a:rPr lang="cs-CZ" dirty="0"/>
              <a:t>. Výhodou je, že většinou velice lehce odlišíme buňky hostitele a </a:t>
            </a:r>
            <a:r>
              <a:rPr lang="cs-CZ" dirty="0" err="1"/>
              <a:t>graftu</a:t>
            </a:r>
            <a:r>
              <a:rPr lang="cs-CZ" dirty="0"/>
              <a:t> od sebe – např. transplantace mezi různě barvenými mloky.</a:t>
            </a:r>
          </a:p>
          <a:p>
            <a:r>
              <a:rPr lang="cs-CZ" dirty="0"/>
              <a:t>Podobně lze využít také </a:t>
            </a:r>
            <a:r>
              <a:rPr lang="cs-CZ" b="1" dirty="0"/>
              <a:t>chimér</a:t>
            </a:r>
            <a:r>
              <a:rPr lang="cs-CZ" dirty="0"/>
              <a:t> – embryí složených z více různých buněk. Nejprve izolujeme buňky z jednoho embrya a barevně je označíme, poté je smícháme s buňkami neznačeného embrya.</a:t>
            </a:r>
          </a:p>
          <a:p>
            <a:r>
              <a:rPr lang="cs-CZ" dirty="0"/>
              <a:t>Nevýhodou těchto přístupů je, že se jedná o poměrně zásadní zásah do tkáně/organismu.</a:t>
            </a:r>
          </a:p>
        </p:txBody>
      </p:sp>
      <p:pic>
        <p:nvPicPr>
          <p:cNvPr id="5" name="Picture 4" descr="A picture containing text, ground, outdoor, snow&#10;&#10;Description automatically generated">
            <a:extLst>
              <a:ext uri="{FF2B5EF4-FFF2-40B4-BE49-F238E27FC236}">
                <a16:creationId xmlns:a16="http://schemas.microsoft.com/office/drawing/2014/main" id="{3A699DEE-3720-76BE-F399-E721228E81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8292" y="1825625"/>
            <a:ext cx="2711589" cy="4242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958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5464F9-DAE2-D420-9E13-011591E73B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72197"/>
            <a:ext cx="10515600" cy="1325563"/>
          </a:xfrm>
        </p:spPr>
        <p:txBody>
          <a:bodyPr/>
          <a:lstStyle/>
          <a:p>
            <a:r>
              <a:rPr lang="cs-CZ" dirty="0"/>
              <a:t>FLP-FRT a </a:t>
            </a:r>
            <a:r>
              <a:rPr lang="cs-CZ" dirty="0" err="1"/>
              <a:t>Cre-Lox</a:t>
            </a:r>
            <a:r>
              <a:rPr lang="cs-CZ" dirty="0"/>
              <a:t> systémy</a:t>
            </a:r>
            <a:endParaRPr lang="en-GB" dirty="0"/>
          </a:p>
        </p:txBody>
      </p:sp>
      <p:pic>
        <p:nvPicPr>
          <p:cNvPr id="5" name="Picture 4" descr="A picture containing text, screenshot, line, number&#10;&#10;Description automatically generated">
            <a:extLst>
              <a:ext uri="{FF2B5EF4-FFF2-40B4-BE49-F238E27FC236}">
                <a16:creationId xmlns:a16="http://schemas.microsoft.com/office/drawing/2014/main" id="{4DD56B75-EA56-64E8-C0F6-81EB8F3289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714" y="1440370"/>
            <a:ext cx="4021345" cy="3000604"/>
          </a:xfrm>
          <a:prstGeom prst="rect">
            <a:avLst/>
          </a:prstGeom>
        </p:spPr>
      </p:pic>
      <p:pic>
        <p:nvPicPr>
          <p:cNvPr id="7" name="Picture 6" descr="A picture containing text, screenshot, parallel, diagram&#10;&#10;Description automatically generated">
            <a:extLst>
              <a:ext uri="{FF2B5EF4-FFF2-40B4-BE49-F238E27FC236}">
                <a16:creationId xmlns:a16="http://schemas.microsoft.com/office/drawing/2014/main" id="{63CF554A-6F9F-6777-4EFA-ECBC36988B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7430" y="1440370"/>
            <a:ext cx="4769095" cy="332439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5E30B94-0DA7-F728-7D61-DE0651E614F9}"/>
              </a:ext>
            </a:extLst>
          </p:cNvPr>
          <p:cNvSpPr txBox="1"/>
          <p:nvPr/>
        </p:nvSpPr>
        <p:spPr>
          <a:xfrm>
            <a:off x="1153714" y="5068956"/>
            <a:ext cx="42208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Typicky používán v </a:t>
            </a:r>
            <a:r>
              <a:rPr lang="cs-CZ" i="1" dirty="0" err="1"/>
              <a:t>Drosophile</a:t>
            </a:r>
            <a:endParaRPr lang="cs-CZ" i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Rekombinace vede k fúzi promotoru a </a:t>
            </a:r>
            <a:r>
              <a:rPr lang="cs-CZ" dirty="0" err="1"/>
              <a:t>reportérového</a:t>
            </a:r>
            <a:r>
              <a:rPr lang="cs-CZ" dirty="0"/>
              <a:t> genu, což spustí expresi reportéru</a:t>
            </a:r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BAB5944-E64E-F195-A9BB-96306002FA20}"/>
              </a:ext>
            </a:extLst>
          </p:cNvPr>
          <p:cNvSpPr txBox="1"/>
          <p:nvPr/>
        </p:nvSpPr>
        <p:spPr>
          <a:xfrm>
            <a:off x="6817429" y="5068955"/>
            <a:ext cx="42208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Typicky používán v myších modelech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Rekombinace vede k vystřižení STOP sekvence a spuštění exprese reportéru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03299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2D0CFE-1FE8-E61A-951F-3278E57F3C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FLP-FRET a </a:t>
            </a:r>
            <a:r>
              <a:rPr lang="cs-CZ" dirty="0" err="1"/>
              <a:t>Cre-Lox</a:t>
            </a:r>
            <a:r>
              <a:rPr lang="cs-CZ" dirty="0"/>
              <a:t> systémy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8C803D-06A7-CEA5-6251-283B5C7427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2299"/>
            <a:ext cx="4981161" cy="2994854"/>
          </a:xfrm>
        </p:spPr>
        <p:txBody>
          <a:bodyPr>
            <a:normAutofit/>
          </a:bodyPr>
          <a:lstStyle/>
          <a:p>
            <a:r>
              <a:rPr lang="cs-CZ" dirty="0"/>
              <a:t>U obou systémů je zásadní, že expresi </a:t>
            </a:r>
            <a:r>
              <a:rPr lang="cs-CZ" dirty="0" err="1"/>
              <a:t>rekombinázy</a:t>
            </a:r>
            <a:r>
              <a:rPr lang="cs-CZ" dirty="0"/>
              <a:t> lze řídit tkáňově nebo buněčně specifickým promotorem. To umožní rekombinaci a obarvení pouze ve vybraných buňkách.</a:t>
            </a:r>
          </a:p>
        </p:txBody>
      </p:sp>
      <p:pic>
        <p:nvPicPr>
          <p:cNvPr id="5" name="Picture 4" descr="A picture containing text, screenshot&#10;&#10;Description automatically generated">
            <a:extLst>
              <a:ext uri="{FF2B5EF4-FFF2-40B4-BE49-F238E27FC236}">
                <a16:creationId xmlns:a16="http://schemas.microsoft.com/office/drawing/2014/main" id="{95970AAB-2002-250D-D1D1-2891412851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6743" y="1552299"/>
            <a:ext cx="5451491" cy="3362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969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2D0CFE-1FE8-E61A-951F-3278E57F3C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FLP-FRET a </a:t>
            </a:r>
            <a:r>
              <a:rPr lang="cs-CZ" dirty="0" err="1"/>
              <a:t>Cre-Lox</a:t>
            </a:r>
            <a:r>
              <a:rPr lang="cs-CZ" dirty="0"/>
              <a:t> systémy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8C803D-06A7-CEA5-6251-283B5C7427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552299"/>
            <a:ext cx="6268278" cy="4545358"/>
          </a:xfrm>
        </p:spPr>
        <p:txBody>
          <a:bodyPr>
            <a:normAutofit fontScale="92500"/>
          </a:bodyPr>
          <a:lstStyle/>
          <a:p>
            <a:r>
              <a:rPr lang="cs-CZ" dirty="0"/>
              <a:t>Další možností je, použít </a:t>
            </a:r>
            <a:r>
              <a:rPr lang="cs-CZ" dirty="0" err="1"/>
              <a:t>heat-schock</a:t>
            </a:r>
            <a:r>
              <a:rPr lang="cs-CZ" dirty="0"/>
              <a:t> promotor nebo třeba Tamoxifen-</a:t>
            </a:r>
            <a:r>
              <a:rPr lang="cs-CZ" dirty="0" err="1"/>
              <a:t>inducibilní</a:t>
            </a:r>
            <a:r>
              <a:rPr lang="cs-CZ" dirty="0"/>
              <a:t> </a:t>
            </a:r>
            <a:r>
              <a:rPr lang="cs-CZ" dirty="0" err="1"/>
              <a:t>rekombinázu</a:t>
            </a:r>
            <a:r>
              <a:rPr lang="cs-CZ" dirty="0"/>
              <a:t>, což nám umožní vybrat si přesný čas/vývojové stádium kdy k rekombinaci dojde. Časové a místní řízení rekombinace lze navíc i kombinovat dohromady.</a:t>
            </a:r>
          </a:p>
          <a:p>
            <a:r>
              <a:rPr lang="cs-CZ" dirty="0"/>
              <a:t>Příklad použití – sledování kmenových buněk v dospělosti. Specifický promotor nám směřuje expresi do kmenových buněk, </a:t>
            </a:r>
            <a:r>
              <a:rPr lang="cs-CZ" dirty="0" err="1"/>
              <a:t>Tamoxifenová</a:t>
            </a:r>
            <a:r>
              <a:rPr lang="cs-CZ" dirty="0"/>
              <a:t> indukce nám umožní „zapnout“ barevné značení až v dospělosti.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25F93B9-CC14-BB4A-920E-89521577C0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2998" y="1552299"/>
            <a:ext cx="4661487" cy="5024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5727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2D0CFE-1FE8-E61A-951F-3278E57F3C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FLP-FRET a </a:t>
            </a:r>
            <a:r>
              <a:rPr lang="cs-CZ" dirty="0" err="1"/>
              <a:t>Cre-Lox</a:t>
            </a:r>
            <a:r>
              <a:rPr lang="cs-CZ" dirty="0"/>
              <a:t> systémy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8C803D-06A7-CEA5-6251-283B5C7427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552299"/>
            <a:ext cx="6268278" cy="4545358"/>
          </a:xfrm>
        </p:spPr>
        <p:txBody>
          <a:bodyPr>
            <a:normAutofit fontScale="92500"/>
          </a:bodyPr>
          <a:lstStyle/>
          <a:p>
            <a:r>
              <a:rPr lang="cs-CZ" dirty="0"/>
              <a:t>Další možností je, použít </a:t>
            </a:r>
            <a:r>
              <a:rPr lang="cs-CZ" dirty="0" err="1"/>
              <a:t>heat-schock</a:t>
            </a:r>
            <a:r>
              <a:rPr lang="cs-CZ" dirty="0"/>
              <a:t> promotor nebo třeba Tamoxifen-</a:t>
            </a:r>
            <a:r>
              <a:rPr lang="cs-CZ" dirty="0" err="1"/>
              <a:t>inducibilní</a:t>
            </a:r>
            <a:r>
              <a:rPr lang="cs-CZ" dirty="0"/>
              <a:t> </a:t>
            </a:r>
            <a:r>
              <a:rPr lang="cs-CZ" dirty="0" err="1"/>
              <a:t>rekombinázu</a:t>
            </a:r>
            <a:r>
              <a:rPr lang="cs-CZ" dirty="0"/>
              <a:t>, což nám umožní vybrat si přesný čas/vývojové stádium kdy k rekombinaci dojde. Časové a místní řízení rekombinace lze navíc i kombinovat dohromady.</a:t>
            </a:r>
          </a:p>
          <a:p>
            <a:r>
              <a:rPr lang="cs-CZ" dirty="0"/>
              <a:t>Příklad použití – sledování kmenových buněk v dospělosti. Specifický promotor nám směřuje expresi do kmenových buněk, </a:t>
            </a:r>
            <a:r>
              <a:rPr lang="cs-CZ" dirty="0" err="1"/>
              <a:t>Tamoxifenová</a:t>
            </a:r>
            <a:r>
              <a:rPr lang="cs-CZ" dirty="0"/>
              <a:t> indukce nám umožní „zapnout“ barevné značení až v dospělosti.</a:t>
            </a:r>
          </a:p>
        </p:txBody>
      </p:sp>
      <p:pic>
        <p:nvPicPr>
          <p:cNvPr id="5" name="Picture 4" descr="A close-up of a microscope&#10;&#10;Description automatically generated with low confidence">
            <a:extLst>
              <a:ext uri="{FF2B5EF4-FFF2-40B4-BE49-F238E27FC236}">
                <a16:creationId xmlns:a16="http://schemas.microsoft.com/office/drawing/2014/main" id="{B8C5E126-325B-B6C5-78AE-6EBB38A04B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5015" y="1552299"/>
            <a:ext cx="3571828" cy="3518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2720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720D87-D9EA-4A5D-F12C-D635EF4E8D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Brainbow</a:t>
            </a:r>
            <a:r>
              <a:rPr lang="cs-CZ" dirty="0"/>
              <a:t> a </a:t>
            </a:r>
            <a:r>
              <a:rPr lang="cs-CZ" dirty="0" err="1"/>
              <a:t>Confetti</a:t>
            </a:r>
            <a:r>
              <a:rPr lang="cs-CZ" dirty="0"/>
              <a:t> </a:t>
            </a:r>
            <a:r>
              <a:rPr lang="cs-CZ" dirty="0" err="1"/>
              <a:t>mouse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107D7C-F464-EBB3-D735-78DA023641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66630"/>
            <a:ext cx="5100430" cy="1505779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Jedná se o modifikace </a:t>
            </a:r>
            <a:r>
              <a:rPr lang="cs-CZ" dirty="0" err="1"/>
              <a:t>Cre-Lox</a:t>
            </a:r>
            <a:r>
              <a:rPr lang="cs-CZ" dirty="0"/>
              <a:t> systému, kde dojde k náhodnému označení každé z buněčných rodin jednou barvou.</a:t>
            </a:r>
            <a:endParaRPr lang="en-GB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B24DF1F-A27E-8528-BA4D-5D1C7B76496B}"/>
              </a:ext>
            </a:extLst>
          </p:cNvPr>
          <p:cNvGrpSpPr/>
          <p:nvPr/>
        </p:nvGrpSpPr>
        <p:grpSpPr>
          <a:xfrm>
            <a:off x="1456939" y="3228634"/>
            <a:ext cx="4735140" cy="2652175"/>
            <a:chOff x="1193552" y="3710681"/>
            <a:chExt cx="4735140" cy="2652175"/>
          </a:xfrm>
        </p:grpSpPr>
        <p:pic>
          <p:nvPicPr>
            <p:cNvPr id="6" name="Picture 5" descr="A picture containing text, screenshot, software&#10;&#10;Description automatically generated">
              <a:extLst>
                <a:ext uri="{FF2B5EF4-FFF2-40B4-BE49-F238E27FC236}">
                  <a16:creationId xmlns:a16="http://schemas.microsoft.com/office/drawing/2014/main" id="{E692CFA8-E135-97E6-2719-D91CF344122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3552" y="4050196"/>
              <a:ext cx="4735140" cy="2312660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84425A3-C8C5-1FA8-304A-8E0D0D1D7BB2}"/>
                </a:ext>
              </a:extLst>
            </p:cNvPr>
            <p:cNvSpPr txBox="1"/>
            <p:nvPr/>
          </p:nvSpPr>
          <p:spPr>
            <a:xfrm>
              <a:off x="2708677" y="3710681"/>
              <a:ext cx="17802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err="1"/>
                <a:t>Brainbow</a:t>
              </a:r>
              <a:r>
                <a:rPr lang="cs-CZ" dirty="0"/>
                <a:t> systém</a:t>
              </a:r>
              <a:endParaRPr lang="en-GB" dirty="0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8297E49-6A99-4A7D-3946-BA8C59C49586}"/>
              </a:ext>
            </a:extLst>
          </p:cNvPr>
          <p:cNvGrpSpPr/>
          <p:nvPr/>
        </p:nvGrpSpPr>
        <p:grpSpPr>
          <a:xfrm>
            <a:off x="8452777" y="1081781"/>
            <a:ext cx="3086942" cy="5567498"/>
            <a:chOff x="8452777" y="1081781"/>
            <a:chExt cx="3086942" cy="5567498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B921020A-71D9-36B6-1066-0100B914759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452777" y="1451113"/>
              <a:ext cx="3086942" cy="5198166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753B111-2F15-EEC3-E6D1-DDAE1120EE33}"/>
                </a:ext>
              </a:extLst>
            </p:cNvPr>
            <p:cNvSpPr txBox="1"/>
            <p:nvPr/>
          </p:nvSpPr>
          <p:spPr>
            <a:xfrm>
              <a:off x="9529806" y="1081781"/>
              <a:ext cx="9328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dirty="0" err="1"/>
                <a:t>Confetti</a:t>
              </a:r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2208411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08A852-9EBD-0E59-7B69-6A7056B86A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Bonus: DNA </a:t>
            </a:r>
            <a:r>
              <a:rPr lang="cs-CZ" dirty="0" err="1"/>
              <a:t>barcoding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C18FFD-004E-04CC-6D7F-E3CD71F223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 rozmachem </a:t>
            </a:r>
            <a:r>
              <a:rPr lang="cs-CZ" dirty="0" err="1"/>
              <a:t>sekvenačních</a:t>
            </a:r>
            <a:r>
              <a:rPr lang="cs-CZ" dirty="0"/>
              <a:t> technologií došlo k velkému posunu v oblasti tzv. „</a:t>
            </a:r>
            <a:r>
              <a:rPr lang="cs-CZ" dirty="0" err="1"/>
              <a:t>barcodingu</a:t>
            </a:r>
            <a:r>
              <a:rPr lang="cs-CZ" dirty="0"/>
              <a:t>“.</a:t>
            </a:r>
          </a:p>
          <a:p>
            <a:r>
              <a:rPr lang="cs-CZ" dirty="0"/>
              <a:t>V podstatě jde o to, že do buněk se stabilně vnesou různé nekódující DNA sekvence, často v mnoha kopiích. Poté se v organismu exprimuje endonukleáza nebo </a:t>
            </a:r>
            <a:r>
              <a:rPr lang="cs-CZ" dirty="0" err="1"/>
              <a:t>rekombináza</a:t>
            </a:r>
            <a:r>
              <a:rPr lang="cs-CZ" dirty="0"/>
              <a:t>, která tyto sekvence cílí a změní je. Takto provedené změny v </a:t>
            </a:r>
            <a:r>
              <a:rPr lang="cs-CZ" dirty="0" err="1"/>
              <a:t>barcodových</a:t>
            </a:r>
            <a:r>
              <a:rPr lang="cs-CZ" dirty="0"/>
              <a:t> sekvencích jsou dědičné a každá buňka tedy přenese svoji unikátní kombinaci mutací (svůj </a:t>
            </a:r>
            <a:r>
              <a:rPr lang="cs-CZ" dirty="0" err="1"/>
              <a:t>barcode</a:t>
            </a:r>
            <a:r>
              <a:rPr lang="cs-CZ" dirty="0"/>
              <a:t>) na své potomky. Poté provedeme single-cell </a:t>
            </a:r>
            <a:r>
              <a:rPr lang="cs-CZ" dirty="0" err="1"/>
              <a:t>sekvenování</a:t>
            </a:r>
            <a:r>
              <a:rPr lang="cs-CZ" dirty="0"/>
              <a:t> a dokážeme složit dohromady kompletní mapu organismu.</a:t>
            </a:r>
            <a:endParaRPr lang="en-GB" dirty="0"/>
          </a:p>
        </p:txBody>
      </p:sp>
      <p:pic>
        <p:nvPicPr>
          <p:cNvPr id="4098" name="Picture 2" descr="Free Barcode Generator | Cognex">
            <a:extLst>
              <a:ext uri="{FF2B5EF4-FFF2-40B4-BE49-F238E27FC236}">
                <a16:creationId xmlns:a16="http://schemas.microsoft.com/office/drawing/2014/main" id="{6114AD3B-BE3B-43A9-1676-C4C071E488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2358" y="601317"/>
            <a:ext cx="1884362" cy="942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425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629D848E-C28A-47FB-CF8C-A6848272CBE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5" t="9012" r="2415" b="5061"/>
          <a:stretch/>
        </p:blipFill>
        <p:spPr bwMode="auto">
          <a:xfrm>
            <a:off x="1833769" y="427383"/>
            <a:ext cx="8612257" cy="5834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35D0778-5E80-CAC3-B413-A615E4209DA4}"/>
              </a:ext>
            </a:extLst>
          </p:cNvPr>
          <p:cNvSpPr/>
          <p:nvPr/>
        </p:nvSpPr>
        <p:spPr>
          <a:xfrm>
            <a:off x="4591878" y="263387"/>
            <a:ext cx="2887318" cy="308113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A9A74E0-11B1-5273-02E9-D223E93CE54E}"/>
              </a:ext>
            </a:extLst>
          </p:cNvPr>
          <p:cNvSpPr/>
          <p:nvPr/>
        </p:nvSpPr>
        <p:spPr>
          <a:xfrm>
            <a:off x="7566986" y="263387"/>
            <a:ext cx="2887318" cy="308113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D4DB047-E295-145A-F77E-3D79DF88A142}"/>
              </a:ext>
            </a:extLst>
          </p:cNvPr>
          <p:cNvSpPr/>
          <p:nvPr/>
        </p:nvSpPr>
        <p:spPr>
          <a:xfrm>
            <a:off x="1698766" y="3344517"/>
            <a:ext cx="2887318" cy="308113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122F6C3-A6CF-00D0-BAE4-1C76B0710FD2}"/>
              </a:ext>
            </a:extLst>
          </p:cNvPr>
          <p:cNvSpPr/>
          <p:nvPr/>
        </p:nvSpPr>
        <p:spPr>
          <a:xfrm>
            <a:off x="4744285" y="3180523"/>
            <a:ext cx="2887318" cy="308113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4F1ABC4-F4D3-DB9A-EB1C-DD78D66E2AC3}"/>
              </a:ext>
            </a:extLst>
          </p:cNvPr>
          <p:cNvSpPr/>
          <p:nvPr/>
        </p:nvSpPr>
        <p:spPr>
          <a:xfrm>
            <a:off x="7744228" y="3344517"/>
            <a:ext cx="2887318" cy="308113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6588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08A852-9EBD-0E59-7B69-6A7056B86A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Bonus: DNA </a:t>
            </a:r>
            <a:r>
              <a:rPr lang="cs-CZ" dirty="0" err="1"/>
              <a:t>barcoding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8143808-E5B2-C7EE-3116-AEF4705C3A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4126" y="1690687"/>
            <a:ext cx="4233974" cy="493008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6135600-89B4-6DA2-2266-7295A8ADF8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8112" y="1690686"/>
            <a:ext cx="4138062" cy="4930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543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09848A-B2B9-22F3-3564-B8E3B07CE9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Zdroje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1F525F-B9C6-B41B-C90C-426F5BEF23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hlinkClick r:id="rId2"/>
              </a:rPr>
              <a:t>https://www.news-medical.net/health/Embryogenesis-Cleavage.aspx</a:t>
            </a:r>
            <a:endParaRPr lang="cs-CZ" dirty="0"/>
          </a:p>
          <a:p>
            <a:r>
              <a:rPr lang="cs-CZ" dirty="0">
                <a:hlinkClick r:id="rId3"/>
              </a:rPr>
              <a:t>https://www.facebook.com/AntiqueMicroscopes/</a:t>
            </a:r>
            <a:endParaRPr lang="cs-CZ" dirty="0"/>
          </a:p>
          <a:p>
            <a:r>
              <a:rPr lang="en-GB" dirty="0"/>
              <a:t>10.15252/msb.20145857</a:t>
            </a:r>
            <a:endParaRPr lang="cs-CZ" dirty="0"/>
          </a:p>
          <a:p>
            <a:r>
              <a:rPr lang="en-GB" dirty="0"/>
              <a:t>10.1242/dev.198994</a:t>
            </a:r>
            <a:endParaRPr lang="cs-CZ" dirty="0"/>
          </a:p>
          <a:p>
            <a:r>
              <a:rPr lang="en-GB" dirty="0"/>
              <a:t>10.1016/j.cell.2012.01.002</a:t>
            </a:r>
            <a:endParaRPr lang="cs-CZ" dirty="0"/>
          </a:p>
          <a:p>
            <a:r>
              <a:rPr lang="en-GB" b="0" i="0" dirty="0">
                <a:solidFill>
                  <a:srgbClr val="222222"/>
                </a:solidFill>
                <a:effectLst/>
                <a:latin typeface="-apple-system"/>
              </a:rPr>
              <a:t>https://doi.org/10.1038/s41592-018-0185-x</a:t>
            </a:r>
            <a:endParaRPr lang="cs-CZ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4224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339FE551-AFF6-ED63-5239-E11165567B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3036" y="531744"/>
            <a:ext cx="6345928" cy="5153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9EAD4E0-7B3F-90E2-385F-A12FB97BB740}"/>
              </a:ext>
            </a:extLst>
          </p:cNvPr>
          <p:cNvSpPr txBox="1"/>
          <p:nvPr/>
        </p:nvSpPr>
        <p:spPr>
          <a:xfrm>
            <a:off x="9328710" y="5038497"/>
            <a:ext cx="25528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strategy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genes</a:t>
            </a:r>
            <a:endParaRPr lang="cs-CZ" dirty="0"/>
          </a:p>
          <a:p>
            <a:r>
              <a:rPr lang="cs-CZ" dirty="0"/>
              <a:t>C.H. </a:t>
            </a:r>
            <a:r>
              <a:rPr lang="cs-CZ" dirty="0" err="1"/>
              <a:t>Waddington</a:t>
            </a:r>
            <a:r>
              <a:rPr lang="cs-CZ" dirty="0"/>
              <a:t>, 1957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668424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D184BC-5C9B-1607-1AE8-C35C8C53A3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Analýza buněčného osudu vs migrace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FECC4F-011C-E69C-B550-2E5BF0CFC0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Sledováním buněčného osudu rozumíme analýzu potomků zkoumané buňky/buněk. Zajímá nás například, ve kterých orgánech či strukturách můžeme nalézt potomky zkoumané buňky, nebo jakým buněčným typům dává zkoumaná buňka vzniknout.</a:t>
            </a:r>
          </a:p>
          <a:p>
            <a:r>
              <a:rPr lang="cs-CZ" dirty="0"/>
              <a:t>Velkým rozdílem oproti migračním analýzám (např. cell </a:t>
            </a:r>
            <a:r>
              <a:rPr lang="cs-CZ" dirty="0" err="1"/>
              <a:t>tracking</a:t>
            </a:r>
            <a:r>
              <a:rPr lang="cs-CZ" dirty="0"/>
              <a:t>) zde tedy je, že sledujeme </a:t>
            </a:r>
            <a:r>
              <a:rPr lang="cs-CZ" b="1" dirty="0"/>
              <a:t>potomstvo</a:t>
            </a:r>
            <a:r>
              <a:rPr lang="cs-CZ" dirty="0"/>
              <a:t> buňky. Tím pádem musíme počítat s dělením buněk a uzpůsobit tomu experimentální techniku.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85754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C8D48BB-BD5A-BB77-9F43-E017445DA3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Vizuální metody sledování buněčného osudu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44D7CD9-C0AC-F6FB-1579-B52CBB5BC27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(historie, </a:t>
            </a:r>
            <a:r>
              <a:rPr lang="cs-CZ" dirty="0" err="1"/>
              <a:t>DiI</a:t>
            </a:r>
            <a:r>
              <a:rPr lang="cs-CZ" dirty="0"/>
              <a:t> a jiná barvení, transgenní přístupy (GFP, </a:t>
            </a:r>
            <a:r>
              <a:rPr lang="cs-CZ" dirty="0" err="1"/>
              <a:t>LacZ</a:t>
            </a:r>
            <a:r>
              <a:rPr lang="cs-CZ" dirty="0"/>
              <a:t>), </a:t>
            </a:r>
            <a:r>
              <a:rPr lang="cs-CZ" dirty="0" err="1"/>
              <a:t>Cre-Lox</a:t>
            </a:r>
            <a:r>
              <a:rPr lang="cs-CZ" dirty="0"/>
              <a:t> a </a:t>
            </a:r>
            <a:r>
              <a:rPr lang="cs-CZ" dirty="0" err="1"/>
              <a:t>Confetti</a:t>
            </a:r>
            <a:r>
              <a:rPr lang="cs-CZ" dirty="0"/>
              <a:t> systém)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69845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ED6504E-96A1-4A8D-541A-E6F0ABF42C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Historické přístupy</a:t>
            </a:r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F02F60-628D-DAF3-935D-E1EBA3B3B5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/>
              <a:t>Jednoduše, </a:t>
            </a:r>
            <a:r>
              <a:rPr lang="cs-CZ" b="1" dirty="0"/>
              <a:t>přímé sledování </a:t>
            </a:r>
            <a:r>
              <a:rPr lang="cs-CZ" dirty="0"/>
              <a:t>ve světelném mikroskopu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Může to vypadat primitivně, ale už v 19. století byly takto položeny základy embryologie.</a:t>
            </a:r>
            <a:endParaRPr lang="en-GB" dirty="0"/>
          </a:p>
        </p:txBody>
      </p:sp>
      <p:pic>
        <p:nvPicPr>
          <p:cNvPr id="3074" name="Picture 2" descr="Není k dispozici žádný popis fotky.">
            <a:extLst>
              <a:ext uri="{FF2B5EF4-FFF2-40B4-BE49-F238E27FC236}">
                <a16:creationId xmlns:a16="http://schemas.microsoft.com/office/drawing/2014/main" id="{58CC1B8E-DC5C-3F8F-3274-D8179579CC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8524" y="2350604"/>
            <a:ext cx="3227416" cy="3164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7FDA25B8-5A7E-2E9C-3668-930F29A25188}"/>
              </a:ext>
            </a:extLst>
          </p:cNvPr>
          <p:cNvGrpSpPr/>
          <p:nvPr/>
        </p:nvGrpSpPr>
        <p:grpSpPr>
          <a:xfrm>
            <a:off x="6216927" y="2350604"/>
            <a:ext cx="3657599" cy="3164818"/>
            <a:chOff x="6206987" y="2668656"/>
            <a:chExt cx="3657599" cy="3164818"/>
          </a:xfrm>
        </p:grpSpPr>
        <p:pic>
          <p:nvPicPr>
            <p:cNvPr id="8" name="Picture 7" descr="A picture containing yellow, food&#10;&#10;Description automatically generated">
              <a:extLst>
                <a:ext uri="{FF2B5EF4-FFF2-40B4-BE49-F238E27FC236}">
                  <a16:creationId xmlns:a16="http://schemas.microsoft.com/office/drawing/2014/main" id="{4C7BD6D5-FC47-AB11-0A44-18575B8425F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90107" y="2668656"/>
              <a:ext cx="2274479" cy="3164818"/>
            </a:xfrm>
            <a:prstGeom prst="rect">
              <a:avLst/>
            </a:prstGeom>
          </p:spPr>
        </p:pic>
        <p:sp>
          <p:nvSpPr>
            <p:cNvPr id="9" name="Arrow: Right 8">
              <a:extLst>
                <a:ext uri="{FF2B5EF4-FFF2-40B4-BE49-F238E27FC236}">
                  <a16:creationId xmlns:a16="http://schemas.microsoft.com/office/drawing/2014/main" id="{A5428870-7914-1CA6-C465-5A00910C541D}"/>
                </a:ext>
              </a:extLst>
            </p:cNvPr>
            <p:cNvSpPr/>
            <p:nvPr/>
          </p:nvSpPr>
          <p:spPr>
            <a:xfrm>
              <a:off x="6206987" y="3687417"/>
              <a:ext cx="904461" cy="934279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038503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DA958F-58DE-AAFE-BB44-86B6F01371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Mapování </a:t>
            </a:r>
            <a:r>
              <a:rPr lang="cs-CZ" i="1" dirty="0"/>
              <a:t>C. </a:t>
            </a:r>
            <a:r>
              <a:rPr lang="cs-CZ" i="1" dirty="0" err="1"/>
              <a:t>elegans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97DA93-74C8-D8FF-9A15-B6807814BA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599622" cy="4351338"/>
          </a:xfrm>
        </p:spPr>
        <p:txBody>
          <a:bodyPr/>
          <a:lstStyle/>
          <a:p>
            <a:r>
              <a:rPr lang="cs-CZ" dirty="0"/>
              <a:t>Přímým pozorováním (live </a:t>
            </a:r>
            <a:r>
              <a:rPr lang="cs-CZ" dirty="0" err="1"/>
              <a:t>imaging</a:t>
            </a:r>
            <a:r>
              <a:rPr lang="cs-CZ" dirty="0"/>
              <a:t>) byl např. v roce 1983 zmapován osud </a:t>
            </a:r>
            <a:r>
              <a:rPr lang="cs-CZ" b="1" dirty="0"/>
              <a:t>všech </a:t>
            </a:r>
            <a:r>
              <a:rPr lang="cs-CZ" dirty="0"/>
              <a:t>buněk </a:t>
            </a:r>
            <a:r>
              <a:rPr lang="cs-CZ" i="1" dirty="0"/>
              <a:t>C. </a:t>
            </a:r>
            <a:r>
              <a:rPr lang="cs-CZ" i="1" dirty="0" err="1"/>
              <a:t>elegans</a:t>
            </a:r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B15DAA3-4800-F139-78E9-E476CC0D9CB7}"/>
              </a:ext>
            </a:extLst>
          </p:cNvPr>
          <p:cNvSpPr txBox="1"/>
          <p:nvPr/>
        </p:nvSpPr>
        <p:spPr>
          <a:xfrm>
            <a:off x="4896264" y="5479604"/>
            <a:ext cx="26723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10.15252/msb.20145857. </a:t>
            </a:r>
          </a:p>
        </p:txBody>
      </p:sp>
      <p:pic>
        <p:nvPicPr>
          <p:cNvPr id="7" name="Picture 6" descr="A picture containing text, screenshot, diagram, plot&#10;&#10;Description automatically generated">
            <a:extLst>
              <a:ext uri="{FF2B5EF4-FFF2-40B4-BE49-F238E27FC236}">
                <a16:creationId xmlns:a16="http://schemas.microsoft.com/office/drawing/2014/main" id="{279E3AB5-B8FC-55CE-A420-10CF430D7F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0835" y="1862873"/>
            <a:ext cx="6693244" cy="3629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4651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ED6504E-96A1-4A8D-541A-E6F0ABF42C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Historické přístupy</a:t>
            </a:r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F02F60-628D-DAF3-935D-E1EBA3B3B5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Sledování nabarvených </a:t>
            </a:r>
            <a:r>
              <a:rPr lang="cs-CZ" b="1" dirty="0"/>
              <a:t>agarových zrnek</a:t>
            </a:r>
          </a:p>
          <a:p>
            <a:pPr lvl="1"/>
            <a:r>
              <a:rPr lang="cs-CZ" dirty="0"/>
              <a:t>Aplikace na povrch nebo i dovnitř buněk</a:t>
            </a:r>
            <a:endParaRPr lang="en-GB" dirty="0"/>
          </a:p>
        </p:txBody>
      </p: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8F8E7AFC-1B53-7019-1F54-F48B62F6A7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3287" y="1892197"/>
            <a:ext cx="3146587" cy="3988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1752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7BC16A-E97E-2469-0F54-D0D8FB45A2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Vitální barviva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9953FD-51F1-2ECA-C01A-85DEC6F004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05778"/>
            <a:ext cx="6556513" cy="5123622"/>
          </a:xfrm>
        </p:spPr>
        <p:txBody>
          <a:bodyPr>
            <a:normAutofit fontScale="85000" lnSpcReduction="20000"/>
          </a:bodyPr>
          <a:lstStyle/>
          <a:p>
            <a:r>
              <a:rPr lang="cs-CZ" dirty="0"/>
              <a:t>Cílem je, obarvit sledovanou buňku tak, aby se barva přenesla i na potomstvo, ale ne na sousední buňky. </a:t>
            </a:r>
          </a:p>
          <a:p>
            <a:r>
              <a:rPr lang="cs-CZ" dirty="0"/>
              <a:t>Zároveň nesmí být barvou ovlivněn osud, chování a fungování buňky.</a:t>
            </a:r>
          </a:p>
          <a:p>
            <a:r>
              <a:rPr lang="cs-CZ" dirty="0"/>
              <a:t>Klasickými příklady jsou </a:t>
            </a:r>
            <a:r>
              <a:rPr lang="cs-CZ" b="1" dirty="0" err="1"/>
              <a:t>DiI</a:t>
            </a:r>
            <a:r>
              <a:rPr lang="cs-CZ" b="1" dirty="0"/>
              <a:t> </a:t>
            </a:r>
            <a:r>
              <a:rPr lang="cs-CZ" dirty="0"/>
              <a:t>(</a:t>
            </a:r>
            <a:r>
              <a:rPr lang="cs-CZ" dirty="0" err="1"/>
              <a:t>indocarbocyanine</a:t>
            </a:r>
            <a:r>
              <a:rPr lang="cs-CZ" dirty="0"/>
              <a:t>)</a:t>
            </a:r>
            <a:r>
              <a:rPr lang="cs-CZ" b="1" dirty="0"/>
              <a:t> </a:t>
            </a:r>
            <a:r>
              <a:rPr lang="cs-CZ" dirty="0"/>
              <a:t>a </a:t>
            </a:r>
            <a:r>
              <a:rPr lang="cs-CZ" b="1" dirty="0" err="1"/>
              <a:t>DiO</a:t>
            </a:r>
            <a:r>
              <a:rPr lang="cs-CZ" b="1" dirty="0"/>
              <a:t> </a:t>
            </a:r>
            <a:r>
              <a:rPr lang="cs-CZ" dirty="0"/>
              <a:t>(</a:t>
            </a:r>
            <a:r>
              <a:rPr lang="cs-CZ" dirty="0" err="1"/>
              <a:t>oxacarbocyanine</a:t>
            </a:r>
            <a:r>
              <a:rPr lang="cs-CZ" dirty="0"/>
              <a:t>)</a:t>
            </a:r>
            <a:r>
              <a:rPr lang="cs-CZ" b="1" dirty="0"/>
              <a:t>. </a:t>
            </a:r>
            <a:r>
              <a:rPr lang="cs-CZ" dirty="0"/>
              <a:t>Jedná se o lipid-solubilní barvy, která jsou schopny začlenit se do buněčné membrány a poté zesílí svůj signál.</a:t>
            </a:r>
          </a:p>
          <a:p>
            <a:r>
              <a:rPr lang="cs-CZ" dirty="0"/>
              <a:t>Dále lze použít např.</a:t>
            </a:r>
          </a:p>
          <a:p>
            <a:pPr lvl="1"/>
            <a:r>
              <a:rPr lang="cs-CZ" b="1" dirty="0"/>
              <a:t>fluorescenčně značený dextran </a:t>
            </a:r>
            <a:r>
              <a:rPr lang="cs-CZ" dirty="0"/>
              <a:t>(injekce dovnitř buňky)</a:t>
            </a:r>
          </a:p>
          <a:p>
            <a:pPr lvl="1"/>
            <a:r>
              <a:rPr lang="cs-CZ" b="1" dirty="0"/>
              <a:t>HRP </a:t>
            </a:r>
            <a:r>
              <a:rPr lang="cs-CZ" dirty="0"/>
              <a:t>(</a:t>
            </a:r>
            <a:r>
              <a:rPr lang="cs-CZ" dirty="0" err="1"/>
              <a:t>Horseradish</a:t>
            </a:r>
            <a:r>
              <a:rPr lang="cs-CZ" dirty="0"/>
              <a:t> </a:t>
            </a:r>
            <a:r>
              <a:rPr lang="cs-CZ" dirty="0" err="1"/>
              <a:t>peroxidase</a:t>
            </a:r>
            <a:r>
              <a:rPr lang="cs-CZ" dirty="0"/>
              <a:t>) – opět injekce do buňky, po přidání substrátu produkuje světelný signál</a:t>
            </a:r>
          </a:p>
          <a:p>
            <a:r>
              <a:rPr lang="cs-CZ" dirty="0"/>
              <a:t>Hlavní limitací těchto přístupů je riziko označení sousedních buněk a také postupné </a:t>
            </a:r>
            <a:r>
              <a:rPr lang="cs-CZ" dirty="0" err="1"/>
              <a:t>vyředění</a:t>
            </a:r>
            <a:r>
              <a:rPr lang="cs-CZ" dirty="0"/>
              <a:t> barvy s postupujícím dělením buněk.</a:t>
            </a:r>
          </a:p>
        </p:txBody>
      </p:sp>
      <p:pic>
        <p:nvPicPr>
          <p:cNvPr id="5" name="Picture 4" descr="A picture containing screenshot&#10;&#10;Description automatically generated">
            <a:extLst>
              <a:ext uri="{FF2B5EF4-FFF2-40B4-BE49-F238E27FC236}">
                <a16:creationId xmlns:a16="http://schemas.microsoft.com/office/drawing/2014/main" id="{5D0C9DB4-846B-D3CE-6F16-7E3FD15AFE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3998" y="1505778"/>
            <a:ext cx="2680517" cy="474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462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426</TotalTime>
  <Words>907</Words>
  <Application>Microsoft Office PowerPoint</Application>
  <PresentationFormat>Widescreen</PresentationFormat>
  <Paragraphs>84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-apple-system</vt:lpstr>
      <vt:lpstr>Arial</vt:lpstr>
      <vt:lpstr>Calibri</vt:lpstr>
      <vt:lpstr>Calibri Light</vt:lpstr>
      <vt:lpstr>Office Theme</vt:lpstr>
      <vt:lpstr>Sledování osudu buněk</vt:lpstr>
      <vt:lpstr>PowerPoint Presentation</vt:lpstr>
      <vt:lpstr>PowerPoint Presentation</vt:lpstr>
      <vt:lpstr>Analýza buněčného osudu vs migrace</vt:lpstr>
      <vt:lpstr>Vizuální metody sledování buněčného osudu</vt:lpstr>
      <vt:lpstr>Historické přístupy</vt:lpstr>
      <vt:lpstr>Mapování C. elegans</vt:lpstr>
      <vt:lpstr>Historické přístupy</vt:lpstr>
      <vt:lpstr>Vitální barviva</vt:lpstr>
      <vt:lpstr>Transgenní přístupy</vt:lpstr>
      <vt:lpstr>PowerPoint Presentation</vt:lpstr>
      <vt:lpstr>PowerPoint Presentation</vt:lpstr>
      <vt:lpstr>Transplantace a využití chimér</vt:lpstr>
      <vt:lpstr>FLP-FRT a Cre-Lox systémy</vt:lpstr>
      <vt:lpstr>FLP-FRET a Cre-Lox systémy</vt:lpstr>
      <vt:lpstr>FLP-FRET a Cre-Lox systémy</vt:lpstr>
      <vt:lpstr>FLP-FRET a Cre-Lox systémy</vt:lpstr>
      <vt:lpstr>Brainbow a Confetti mouse</vt:lpstr>
      <vt:lpstr>Bonus: DNA barcoding</vt:lpstr>
      <vt:lpstr>Bonus: DNA barcoding</vt:lpstr>
      <vt:lpstr>Zdroje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Sledování osudu buněk</dc:title>
  <dc:creator>David Vysloužil</dc:creator>
  <cp:lastModifiedBy>David Vysloužil</cp:lastModifiedBy>
  <cp:revision>109</cp:revision>
  <dcterms:created xsi:type="dcterms:W3CDTF">2023-05-18T08:08:10Z</dcterms:created>
  <dcterms:modified xsi:type="dcterms:W3CDTF">2023-05-18T21:28:34Z</dcterms:modified>
</cp:coreProperties>
</file>