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8"/>
  </p:notesMasterIdLst>
  <p:handoutMasterIdLst>
    <p:handoutMasterId r:id="rId9"/>
  </p:handoutMasterIdLst>
  <p:sldIdLst>
    <p:sldId id="257" r:id="rId2"/>
    <p:sldId id="259" r:id="rId3"/>
    <p:sldId id="284" r:id="rId4"/>
    <p:sldId id="267" r:id="rId5"/>
    <p:sldId id="266" r:id="rId6"/>
    <p:sldId id="274" r:id="rId7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F01928"/>
    <a:srgbClr val="9100DC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5" autoAdjust="0"/>
    <p:restoredTop sz="96754" autoAdjust="0"/>
  </p:normalViewPr>
  <p:slideViewPr>
    <p:cSldViewPr snapToGrid="0">
      <p:cViewPr varScale="1">
        <p:scale>
          <a:sx n="113" d="100"/>
          <a:sy n="113" d="100"/>
        </p:scale>
        <p:origin x="336" y="102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14000" y="414000"/>
            <a:ext cx="1546943" cy="1067390"/>
          </a:xfrm>
          <a:prstGeom prst="rect">
            <a:avLst/>
          </a:prstGeom>
        </p:spPr>
      </p:pic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pic>
        <p:nvPicPr>
          <p:cNvPr id="16" name="Obrázek 1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12192000" cy="584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81277" y="6048047"/>
            <a:ext cx="865419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8545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ředělový snímek MUNI MED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fický objekt 5">
            <a:extLst>
              <a:ext uri="{FF2B5EF4-FFF2-40B4-BE49-F238E27FC236}">
                <a16:creationId xmlns:a16="http://schemas.microsoft.com/office/drawing/2014/main" id="{D6FB5EA9-F874-4F06-97A8-C555AC1A0C3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2872" y="2014647"/>
            <a:ext cx="4106255" cy="28287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ředělový 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2">
            <a:extLst>
              <a:ext uri="{FF2B5EF4-FFF2-40B4-BE49-F238E27FC236}">
                <a16:creationId xmlns:a16="http://schemas.microsoft.com/office/drawing/2014/main" id="{92B68BC3-67A3-A244-8F7B-2ACD0926D39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53304" y="1950397"/>
            <a:ext cx="8685390" cy="29572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červený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5019" y="415570"/>
            <a:ext cx="1544906" cy="1064250"/>
          </a:xfrm>
          <a:prstGeom prst="rect">
            <a:avLst/>
          </a:prstGeom>
        </p:spPr>
      </p:pic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1695074"/>
            <a:ext cx="5218413" cy="3896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22" name="Obrázek 21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90" r:id="rId2"/>
    <p:sldLayoutId id="2147483684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Ergometrie</a:t>
            </a:r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>
          <a:xfrm>
            <a:off x="729492" y="4102227"/>
            <a:ext cx="11361600" cy="698497"/>
          </a:xfrm>
        </p:spPr>
        <p:txBody>
          <a:bodyPr/>
          <a:lstStyle/>
          <a:p>
            <a:endParaRPr lang="cs-CZ" dirty="0"/>
          </a:p>
        </p:txBody>
      </p:sp>
      <p:sp>
        <p:nvSpPr>
          <p:cNvPr id="6" name="Zástupný symbol pro zápatí 1"/>
          <p:cNvSpPr txBox="1">
            <a:spLocks/>
          </p:cNvSpPr>
          <p:nvPr/>
        </p:nvSpPr>
        <p:spPr bwMode="auto">
          <a:xfrm>
            <a:off x="434035" y="5622998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lang="cs-CZ" altLang="cs-CZ" sz="1200" kern="1200" dirty="0" smtClean="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r>
              <a:rPr lang="cs-CZ" sz="1800" dirty="0"/>
              <a:t>Studijní materiály byly vytvořeny za podpory projektu MUNI/FR/1474/2018</a:t>
            </a:r>
          </a:p>
        </p:txBody>
      </p:sp>
    </p:spTree>
    <p:extLst>
      <p:ext uri="{BB962C8B-B14F-4D97-AF65-F5344CB8AC3E}">
        <p14:creationId xmlns:p14="http://schemas.microsoft.com/office/powerpoint/2010/main" val="2258987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635334" y="154124"/>
            <a:ext cx="10753200" cy="451576"/>
          </a:xfrm>
        </p:spPr>
        <p:txBody>
          <a:bodyPr/>
          <a:lstStyle/>
          <a:p>
            <a:pPr algn="ctr"/>
            <a:r>
              <a:rPr lang="cs-CZ" sz="3200" dirty="0"/>
              <a:t>Ergometrie 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354553" y="787931"/>
            <a:ext cx="11482893" cy="4461404"/>
          </a:xfrm>
        </p:spPr>
        <p:txBody>
          <a:bodyPr/>
          <a:lstStyle/>
          <a:p>
            <a:pPr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dirty="0"/>
              <a:t> </a:t>
            </a:r>
            <a:r>
              <a:rPr lang="cs-CZ" sz="2400" dirty="0"/>
              <a:t>zátěžové vyšetření – snímání EKG a dalších parametrů v závislosti na zvyšujícím se stupni zátěže na ergometru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sz="2400" dirty="0"/>
              <a:t> kromě EKG lze snímat: 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cs-CZ" dirty="0"/>
              <a:t> spotřeba O2, výdej CO2, krevní tlak, krevní vzorky (hlavně laktát)</a:t>
            </a:r>
          </a:p>
          <a:p>
            <a:pPr marL="72000" indent="0">
              <a:lnSpc>
                <a:spcPct val="100000"/>
              </a:lnSpc>
              <a:buNone/>
            </a:pPr>
            <a:endParaRPr lang="cs-CZ" dirty="0"/>
          </a:p>
          <a:p>
            <a:pPr marL="72000" indent="0">
              <a:lnSpc>
                <a:spcPct val="100000"/>
              </a:lnSpc>
              <a:buNone/>
            </a:pPr>
            <a:r>
              <a:rPr lang="cs-CZ" sz="2400" b="1" dirty="0"/>
              <a:t>Typy ergometrů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cs-CZ" dirty="0"/>
              <a:t> Rotoped – zátěž hlavně dolní poloviny těla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cs-CZ" dirty="0"/>
              <a:t> Veslařský trenažér – zátěž horní poloviny těla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cs-CZ" dirty="0"/>
              <a:t> Rumpálový ergometr – rotoped pro ruce, u para/kvadruplegie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cs-CZ" dirty="0"/>
              <a:t> Schůdky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cs-CZ" dirty="0"/>
              <a:t> Běžící pás</a:t>
            </a:r>
          </a:p>
          <a:p>
            <a:pPr marL="72000" indent="0">
              <a:lnSpc>
                <a:spcPct val="100000"/>
              </a:lnSpc>
              <a:buNone/>
            </a:pPr>
            <a:endParaRPr lang="cs-CZ" dirty="0"/>
          </a:p>
          <a:p>
            <a:pPr marL="72000" indent="0">
              <a:lnSpc>
                <a:spcPct val="100000"/>
              </a:lnSpc>
              <a:buNone/>
            </a:pPr>
            <a:r>
              <a:rPr lang="cs-CZ" sz="2400" b="1" dirty="0"/>
              <a:t>Uplatnění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/>
              <a:t> sportovní medicína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/>
              <a:t> rehabilitační medicína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/>
              <a:t> kardiologie</a:t>
            </a:r>
          </a:p>
        </p:txBody>
      </p:sp>
      <p:pic>
        <p:nvPicPr>
          <p:cNvPr id="1026" name="Picture 2" descr="C:\Users\Johanka\Desktop\FRMU 2018\Prezentace\jaro téma 4 - ergometrie\materiály a obrázky\praxis-schroeter-ergometrie-01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3642"/>
          <a:stretch/>
        </p:blipFill>
        <p:spPr bwMode="auto">
          <a:xfrm>
            <a:off x="8515084" y="2530070"/>
            <a:ext cx="3322362" cy="29014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461956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720000" y="491394"/>
            <a:ext cx="10753200" cy="451576"/>
          </a:xfrm>
        </p:spPr>
        <p:txBody>
          <a:bodyPr/>
          <a:lstStyle/>
          <a:p>
            <a:pPr algn="ctr"/>
            <a:r>
              <a:rPr lang="cs-CZ" dirty="0"/>
              <a:t>Základní protokoly </a:t>
            </a:r>
            <a:r>
              <a:rPr lang="cs-CZ" dirty="0" err="1"/>
              <a:t>ergometrie</a:t>
            </a:r>
            <a:r>
              <a:rPr lang="cs-CZ" dirty="0"/>
              <a:t> 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436963" y="1135063"/>
            <a:ext cx="11482893" cy="4385204"/>
          </a:xfrm>
        </p:spPr>
        <p:txBody>
          <a:bodyPr/>
          <a:lstStyle/>
          <a:p>
            <a:pPr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dirty="0"/>
              <a:t> rampový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dirty="0"/>
              <a:t>kontinuální růst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dirty="0"/>
              <a:t> stupňovitý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dirty="0"/>
              <a:t> jednostupňový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dirty="0"/>
              <a:t> stupňový s přestávkami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dirty="0"/>
              <a:t> kombinovaný</a:t>
            </a:r>
          </a:p>
        </p:txBody>
      </p:sp>
      <p:pic>
        <p:nvPicPr>
          <p:cNvPr id="6" name="Picture 2" descr="C:\Users\Johanka\Desktop\FRMU 2018\Prezentace\jaro téma 4 - ergometrie\materiály a obrázky\Obr_34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4407" y="1466654"/>
            <a:ext cx="5944678" cy="33992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496847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666000" y="253183"/>
            <a:ext cx="10753200" cy="451576"/>
          </a:xfrm>
        </p:spPr>
        <p:txBody>
          <a:bodyPr/>
          <a:lstStyle/>
          <a:p>
            <a:pPr algn="ctr"/>
            <a:r>
              <a:rPr lang="cs-CZ" dirty="0"/>
              <a:t>Metabolismus srdečního svalu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354553" y="982398"/>
            <a:ext cx="11482893" cy="4893204"/>
          </a:xfrm>
        </p:spPr>
        <p:txBody>
          <a:bodyPr/>
          <a:lstStyle/>
          <a:p>
            <a:pPr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dirty="0"/>
              <a:t> </a:t>
            </a:r>
            <a:r>
              <a:rPr lang="cs-CZ" sz="2400" b="1" dirty="0"/>
              <a:t>náročný na prokrvení, hustá </a:t>
            </a:r>
            <a:r>
              <a:rPr lang="cs-CZ" sz="2400" b="1" dirty="0" err="1"/>
              <a:t>kapilarizace</a:t>
            </a:r>
            <a:endParaRPr lang="cs-CZ" sz="2400" b="1" dirty="0"/>
          </a:p>
          <a:p>
            <a:pPr lvl="1">
              <a:buFont typeface="Wingdings" panose="05000000000000000000" pitchFamily="2" charset="2"/>
              <a:buChar char="v"/>
            </a:pPr>
            <a:r>
              <a:rPr lang="cs-CZ" dirty="0"/>
              <a:t> prokrvuje se především na začátku diastoly, protože v systole je sval v kontrakci a cévy jsou uzavřené. To platí především pro levou komoru, která vyvíjí vyšší tlak – je zranitelnější.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dirty="0"/>
              <a:t> </a:t>
            </a:r>
            <a:r>
              <a:rPr lang="cs-CZ" sz="2400" b="1" dirty="0"/>
              <a:t>srdce je jako domácí prasátko, zpracuje, co se mu dává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cs-CZ" dirty="0"/>
              <a:t> </a:t>
            </a:r>
            <a:r>
              <a:rPr lang="cs-CZ" sz="1800" dirty="0"/>
              <a:t>60 % volné mastné kyseliny, triglyceridy (60 – 90 % </a:t>
            </a:r>
            <a:r>
              <a:rPr lang="cs-CZ" sz="1800" dirty="0" err="1"/>
              <a:t>acetyl_CoA</a:t>
            </a:r>
            <a:r>
              <a:rPr lang="cs-CZ" sz="1800" dirty="0"/>
              <a:t> z beta oxidace)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cs-CZ" sz="1800" dirty="0"/>
              <a:t> 35 % sacharidy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cs-CZ" sz="1800" dirty="0"/>
              <a:t> 5% ketolátky (hladovění nebo neléčený diabetes)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cs-CZ" sz="1800" dirty="0"/>
              <a:t> za normálních okolností (mimo ischemii a max výkon) metabolizuje laktát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dirty="0"/>
              <a:t> </a:t>
            </a:r>
            <a:r>
              <a:rPr lang="cs-CZ" sz="2400" b="1" dirty="0"/>
              <a:t>vysoká spotřeba kyslíku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cs-CZ" sz="2400" dirty="0"/>
              <a:t> </a:t>
            </a:r>
            <a:r>
              <a:rPr lang="cs-CZ" dirty="0"/>
              <a:t>fyziologicky jen oxidativní fosforylace – maximalizace tvorby ATP, vysoké množství mitochondrií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cs-CZ" dirty="0"/>
              <a:t> stačí malá ischemie pro narušení metabolismu</a:t>
            </a:r>
          </a:p>
          <a:p>
            <a:pPr marL="324000" lvl="1" indent="0">
              <a:buNone/>
            </a:pPr>
            <a:endParaRPr lang="cs-CZ" dirty="0"/>
          </a:p>
          <a:p>
            <a:pPr marL="1200150" lvl="2" indent="-285750">
              <a:buFont typeface="Wingdings" panose="05000000000000000000" pitchFamily="2" charset="2"/>
              <a:buChar char="q"/>
            </a:pPr>
            <a:r>
              <a:rPr lang="cs-CZ" sz="1800" b="1" dirty="0"/>
              <a:t>Patologicky za anaerobních podmínek (ischémie) se pyruvát redukuje na laktát </a:t>
            </a:r>
            <a:r>
              <a:rPr lang="cs-CZ" sz="1800" dirty="0"/>
              <a:t>– anaerobní glykolýza - ztráta kontraktilní funkce, arytmie, smrt buněk. Uvolnění troponinu z cytoplazmy </a:t>
            </a:r>
            <a:r>
              <a:rPr lang="cs-CZ" sz="1800" dirty="0" err="1"/>
              <a:t>myocytů</a:t>
            </a:r>
            <a:r>
              <a:rPr lang="cs-CZ" sz="1800" dirty="0"/>
              <a:t> – marker infarktu myokardu</a:t>
            </a:r>
          </a:p>
        </p:txBody>
      </p:sp>
    </p:spTree>
    <p:extLst>
      <p:ext uri="{BB962C8B-B14F-4D97-AF65-F5344CB8AC3E}">
        <p14:creationId xmlns:p14="http://schemas.microsoft.com/office/powerpoint/2010/main" val="13762529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551548" y="228928"/>
            <a:ext cx="10753200" cy="451576"/>
          </a:xfrm>
        </p:spPr>
        <p:txBody>
          <a:bodyPr/>
          <a:lstStyle/>
          <a:p>
            <a:pPr algn="ctr"/>
            <a:r>
              <a:rPr lang="cs-CZ" dirty="0"/>
              <a:t>Srdeční frekvence a zátěž, W170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284563" y="940676"/>
            <a:ext cx="11482893" cy="4935537"/>
          </a:xfrm>
        </p:spPr>
        <p:txBody>
          <a:bodyPr/>
          <a:lstStyle/>
          <a:p>
            <a:pPr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dirty="0"/>
              <a:t> </a:t>
            </a:r>
            <a:r>
              <a:rPr lang="cs-CZ" sz="2400" b="1" dirty="0"/>
              <a:t>se zvyšující se zátěží roste srdeční frekvence (SF) lineárně až k dosažení maximální hodnoty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sz="2400" b="1" dirty="0"/>
              <a:t> maximální srdeční frekvence - závislá na věku 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cs-CZ" dirty="0"/>
              <a:t> odhad max. srdeční frekvence = 220-věk  (jsou i jiné vzorce)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cs-CZ" dirty="0"/>
              <a:t> limitem je délka refrakterní fáze akčního potenciálu </a:t>
            </a:r>
            <a:r>
              <a:rPr lang="cs-CZ" dirty="0" err="1"/>
              <a:t>kardiomyocytu</a:t>
            </a:r>
            <a:r>
              <a:rPr lang="cs-CZ" dirty="0"/>
              <a:t> a také přílišné zkrácení diastoly, kdy se zkracuje čas pro plnění komor krví a prokrvení myokardu</a:t>
            </a:r>
          </a:p>
          <a:p>
            <a:pPr lvl="1">
              <a:buFont typeface="Wingdings" panose="05000000000000000000" pitchFamily="2" charset="2"/>
              <a:buChar char="Ø"/>
            </a:pPr>
            <a:endParaRPr lang="cs-CZ" dirty="0"/>
          </a:p>
          <a:p>
            <a:pPr lvl="1">
              <a:buFont typeface="Wingdings" panose="05000000000000000000" pitchFamily="2" charset="2"/>
              <a:buChar char="Ø"/>
            </a:pPr>
            <a:endParaRPr lang="cs-CZ" dirty="0"/>
          </a:p>
          <a:p>
            <a:pPr lvl="1">
              <a:buFont typeface="Wingdings" panose="05000000000000000000" pitchFamily="2" charset="2"/>
              <a:buChar char="Ø"/>
            </a:pPr>
            <a:endParaRPr lang="cs-CZ" dirty="0"/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dirty="0"/>
              <a:t> </a:t>
            </a:r>
            <a:r>
              <a:rPr lang="cs-CZ" sz="2400" b="1" dirty="0"/>
              <a:t>klidová srdeční frekvence – závislá na trénovanosti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cs-CZ" dirty="0"/>
              <a:t> u trénovaných jedinců klesá třeba až na 50 tepů/min v klidu</a:t>
            </a:r>
          </a:p>
          <a:p>
            <a:pPr marL="324000" lvl="1" indent="0">
              <a:buNone/>
            </a:pPr>
            <a:endParaRPr lang="cs-CZ" dirty="0"/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dirty="0"/>
              <a:t> </a:t>
            </a:r>
            <a:r>
              <a:rPr lang="cs-CZ" sz="2400" b="1" u="sng" dirty="0"/>
              <a:t>index W170: </a:t>
            </a:r>
            <a:r>
              <a:rPr lang="cs-CZ" sz="2400" dirty="0"/>
              <a:t>pracovní kapacita při srdeční frekvenci 170 tepů/min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sz="2400" dirty="0"/>
              <a:t> </a:t>
            </a:r>
            <a:r>
              <a:rPr lang="cs-CZ" sz="2400" b="1" dirty="0"/>
              <a:t>max u netrénovaného 180 tepů/min, u trénovaného až 220 tepů/min</a:t>
            </a:r>
          </a:p>
        </p:txBody>
      </p:sp>
      <p:graphicFrame>
        <p:nvGraphicFramePr>
          <p:cNvPr id="32" name="Tabulka 3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88737951"/>
              </p:ext>
            </p:extLst>
          </p:nvPr>
        </p:nvGraphicFramePr>
        <p:xfrm>
          <a:off x="551548" y="3154445"/>
          <a:ext cx="10127340" cy="741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3128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6289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6289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6289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6289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6289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věk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Do 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31 -  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41 - 50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51 - 60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61 – 70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Maximální srdeční frekvence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195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185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182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170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162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431639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78100" y="391639"/>
            <a:ext cx="10753200" cy="451576"/>
          </a:xfrm>
        </p:spPr>
        <p:txBody>
          <a:bodyPr/>
          <a:lstStyle/>
          <a:p>
            <a:pPr algn="ctr"/>
            <a:r>
              <a:rPr lang="cs-CZ" dirty="0"/>
              <a:t>Srdeční frekvence a zátěž, W170</a:t>
            </a:r>
          </a:p>
        </p:txBody>
      </p:sp>
      <p:sp>
        <p:nvSpPr>
          <p:cNvPr id="21" name="TextovéPole 20"/>
          <p:cNvSpPr txBox="1"/>
          <p:nvPr/>
        </p:nvSpPr>
        <p:spPr>
          <a:xfrm>
            <a:off x="5854700" y="1603800"/>
            <a:ext cx="394466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/>
              <a:t>Do frekvence 180/min je vzestup srdeční frekvence při kontinuálním nárůstu zátěže LINEÁRNÍ</a:t>
            </a:r>
            <a:endParaRPr lang="en-US" sz="1600" dirty="0"/>
          </a:p>
        </p:txBody>
      </p:sp>
      <p:sp>
        <p:nvSpPr>
          <p:cNvPr id="29" name="TextovéPole 28"/>
          <p:cNvSpPr txBox="1"/>
          <p:nvPr/>
        </p:nvSpPr>
        <p:spPr>
          <a:xfrm>
            <a:off x="6480222" y="3168936"/>
            <a:ext cx="432929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b="1" dirty="0"/>
              <a:t>W</a:t>
            </a:r>
            <a:r>
              <a:rPr lang="cs-CZ" sz="1600" b="1" baseline="-25000" dirty="0"/>
              <a:t>170</a:t>
            </a:r>
            <a:r>
              <a:rPr lang="cs-CZ" sz="1600" b="1" dirty="0"/>
              <a:t> : </a:t>
            </a:r>
            <a:r>
              <a:rPr lang="cs-CZ" sz="1600" dirty="0"/>
              <a:t>Index zjišťující pracovní kapacitu při srdeční frekvenci 170 tep/min. Je vyšší u trénovaného jedince. </a:t>
            </a:r>
          </a:p>
        </p:txBody>
      </p:sp>
      <p:grpSp>
        <p:nvGrpSpPr>
          <p:cNvPr id="33" name="Skupina 32">
            <a:extLst>
              <a:ext uri="{FF2B5EF4-FFF2-40B4-BE49-F238E27FC236}">
                <a16:creationId xmlns:a16="http://schemas.microsoft.com/office/drawing/2014/main" id="{5251660D-602A-47FA-B3DF-10C8FE6C1395}"/>
              </a:ext>
            </a:extLst>
          </p:cNvPr>
          <p:cNvGrpSpPr/>
          <p:nvPr/>
        </p:nvGrpSpPr>
        <p:grpSpPr>
          <a:xfrm>
            <a:off x="1622162" y="1857075"/>
            <a:ext cx="5570050" cy="4434659"/>
            <a:chOff x="1622162" y="1857075"/>
            <a:chExt cx="5570050" cy="4434659"/>
          </a:xfrm>
        </p:grpSpPr>
        <p:cxnSp>
          <p:nvCxnSpPr>
            <p:cNvPr id="6" name="Přímá spojovací šipka 3"/>
            <p:cNvCxnSpPr>
              <a:cxnSpLocks/>
            </p:cNvCxnSpPr>
            <p:nvPr/>
          </p:nvCxnSpPr>
          <p:spPr>
            <a:xfrm flipV="1">
              <a:off x="2510215" y="1977672"/>
              <a:ext cx="11662" cy="3164984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7" name="Přímá spojovací šipka 5"/>
            <p:cNvCxnSpPr/>
            <p:nvPr/>
          </p:nvCxnSpPr>
          <p:spPr>
            <a:xfrm>
              <a:off x="2510215" y="5142656"/>
              <a:ext cx="3278020" cy="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8" name="TextovéPole 7"/>
            <p:cNvSpPr txBox="1"/>
            <p:nvPr/>
          </p:nvSpPr>
          <p:spPr>
            <a:xfrm>
              <a:off x="1976069" y="1977672"/>
              <a:ext cx="521297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sz="1600" dirty="0"/>
                <a:t>200</a:t>
              </a:r>
              <a:endParaRPr lang="en-US" sz="1600" dirty="0"/>
            </a:p>
          </p:txBody>
        </p:sp>
        <p:sp>
          <p:nvSpPr>
            <p:cNvPr id="9" name="TextovéPole 8"/>
            <p:cNvSpPr txBox="1"/>
            <p:nvPr/>
          </p:nvSpPr>
          <p:spPr>
            <a:xfrm>
              <a:off x="2000925" y="2422519"/>
              <a:ext cx="521297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sz="1600" dirty="0"/>
                <a:t>180</a:t>
              </a:r>
              <a:endParaRPr lang="en-US" sz="1600" dirty="0"/>
            </a:p>
          </p:txBody>
        </p:sp>
        <p:sp>
          <p:nvSpPr>
            <p:cNvPr id="10" name="TextovéPole 9"/>
            <p:cNvSpPr txBox="1"/>
            <p:nvPr/>
          </p:nvSpPr>
          <p:spPr>
            <a:xfrm>
              <a:off x="2000925" y="2818142"/>
              <a:ext cx="521297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sz="1600" dirty="0"/>
                <a:t>160</a:t>
              </a:r>
              <a:endParaRPr lang="en-US" sz="1600" dirty="0"/>
            </a:p>
          </p:txBody>
        </p:sp>
        <p:sp>
          <p:nvSpPr>
            <p:cNvPr id="11" name="TextovéPole 10"/>
            <p:cNvSpPr txBox="1"/>
            <p:nvPr/>
          </p:nvSpPr>
          <p:spPr>
            <a:xfrm>
              <a:off x="2000925" y="3270283"/>
              <a:ext cx="478016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sz="1400" dirty="0"/>
                <a:t>140</a:t>
              </a:r>
              <a:endParaRPr lang="en-US" sz="1600" dirty="0"/>
            </a:p>
          </p:txBody>
        </p:sp>
        <p:sp>
          <p:nvSpPr>
            <p:cNvPr id="12" name="TextovéPole 11"/>
            <p:cNvSpPr txBox="1"/>
            <p:nvPr/>
          </p:nvSpPr>
          <p:spPr>
            <a:xfrm>
              <a:off x="2000925" y="3665905"/>
              <a:ext cx="521297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sz="1600" dirty="0"/>
                <a:t>120</a:t>
              </a:r>
              <a:endParaRPr lang="en-US" sz="1600" dirty="0"/>
            </a:p>
          </p:txBody>
        </p:sp>
        <p:sp>
          <p:nvSpPr>
            <p:cNvPr id="13" name="TextovéPole 12"/>
            <p:cNvSpPr txBox="1"/>
            <p:nvPr/>
          </p:nvSpPr>
          <p:spPr>
            <a:xfrm>
              <a:off x="2000925" y="4068822"/>
              <a:ext cx="521297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sz="1600" dirty="0"/>
                <a:t>100</a:t>
              </a:r>
              <a:endParaRPr lang="en-US" sz="1600" dirty="0"/>
            </a:p>
          </p:txBody>
        </p:sp>
        <p:sp>
          <p:nvSpPr>
            <p:cNvPr id="14" name="TextovéPole 13"/>
            <p:cNvSpPr txBox="1"/>
            <p:nvPr/>
          </p:nvSpPr>
          <p:spPr>
            <a:xfrm rot="16200000">
              <a:off x="164038" y="3315199"/>
              <a:ext cx="328557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sz="1800" dirty="0"/>
                <a:t>Srdeční  frekvence [tepy/ min]</a:t>
              </a:r>
              <a:endParaRPr lang="en-US" sz="1800" dirty="0"/>
            </a:p>
          </p:txBody>
        </p:sp>
        <p:sp>
          <p:nvSpPr>
            <p:cNvPr id="15" name="TextovéPole 14"/>
            <p:cNvSpPr txBox="1"/>
            <p:nvPr/>
          </p:nvSpPr>
          <p:spPr>
            <a:xfrm>
              <a:off x="4838875" y="5185093"/>
              <a:ext cx="2353337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sz="1600" dirty="0"/>
                <a:t>Výkon [W] nebo [W/kg]</a:t>
              </a:r>
              <a:endParaRPr lang="en-US" sz="1600" dirty="0"/>
            </a:p>
          </p:txBody>
        </p:sp>
        <p:sp>
          <p:nvSpPr>
            <p:cNvPr id="16" name="Volný tvar 15"/>
            <p:cNvSpPr/>
            <p:nvPr/>
          </p:nvSpPr>
          <p:spPr>
            <a:xfrm>
              <a:off x="2548365" y="2156786"/>
              <a:ext cx="2999316" cy="2281623"/>
            </a:xfrm>
            <a:custGeom>
              <a:avLst/>
              <a:gdLst>
                <a:gd name="connsiteX0" fmla="*/ 3821373 w 3821373"/>
                <a:gd name="connsiteY0" fmla="*/ 0 h 2906973"/>
                <a:gd name="connsiteX1" fmla="*/ 3425588 w 3821373"/>
                <a:gd name="connsiteY1" fmla="*/ 27295 h 2906973"/>
                <a:gd name="connsiteX2" fmla="*/ 2988860 w 3821373"/>
                <a:gd name="connsiteY2" fmla="*/ 95534 h 2906973"/>
                <a:gd name="connsiteX3" fmla="*/ 2579427 w 3821373"/>
                <a:gd name="connsiteY3" fmla="*/ 300250 h 2906973"/>
                <a:gd name="connsiteX4" fmla="*/ 2142699 w 3821373"/>
                <a:gd name="connsiteY4" fmla="*/ 682388 h 2906973"/>
                <a:gd name="connsiteX5" fmla="*/ 1733266 w 3821373"/>
                <a:gd name="connsiteY5" fmla="*/ 1132764 h 2906973"/>
                <a:gd name="connsiteX6" fmla="*/ 1337481 w 3821373"/>
                <a:gd name="connsiteY6" fmla="*/ 1542197 h 2906973"/>
                <a:gd name="connsiteX7" fmla="*/ 900752 w 3821373"/>
                <a:gd name="connsiteY7" fmla="*/ 1992573 h 2906973"/>
                <a:gd name="connsiteX8" fmla="*/ 491320 w 3821373"/>
                <a:gd name="connsiteY8" fmla="*/ 2388358 h 2906973"/>
                <a:gd name="connsiteX9" fmla="*/ 0 w 3821373"/>
                <a:gd name="connsiteY9" fmla="*/ 2906973 h 29069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3821373" h="2906973">
                  <a:moveTo>
                    <a:pt x="3821373" y="0"/>
                  </a:moveTo>
                  <a:cubicBezTo>
                    <a:pt x="3692856" y="5686"/>
                    <a:pt x="3564340" y="11373"/>
                    <a:pt x="3425588" y="27295"/>
                  </a:cubicBezTo>
                  <a:cubicBezTo>
                    <a:pt x="3286836" y="43217"/>
                    <a:pt x="3129887" y="50042"/>
                    <a:pt x="2988860" y="95534"/>
                  </a:cubicBezTo>
                  <a:cubicBezTo>
                    <a:pt x="2847833" y="141026"/>
                    <a:pt x="2720454" y="202441"/>
                    <a:pt x="2579427" y="300250"/>
                  </a:cubicBezTo>
                  <a:cubicBezTo>
                    <a:pt x="2438400" y="398059"/>
                    <a:pt x="2283726" y="543636"/>
                    <a:pt x="2142699" y="682388"/>
                  </a:cubicBezTo>
                  <a:cubicBezTo>
                    <a:pt x="2001672" y="821140"/>
                    <a:pt x="1867469" y="989463"/>
                    <a:pt x="1733266" y="1132764"/>
                  </a:cubicBezTo>
                  <a:cubicBezTo>
                    <a:pt x="1599063" y="1276066"/>
                    <a:pt x="1337481" y="1542197"/>
                    <a:pt x="1337481" y="1542197"/>
                  </a:cubicBezTo>
                  <a:cubicBezTo>
                    <a:pt x="1198729" y="1685499"/>
                    <a:pt x="1041779" y="1851546"/>
                    <a:pt x="900752" y="1992573"/>
                  </a:cubicBezTo>
                  <a:cubicBezTo>
                    <a:pt x="759725" y="2133600"/>
                    <a:pt x="641445" y="2235958"/>
                    <a:pt x="491320" y="2388358"/>
                  </a:cubicBezTo>
                  <a:cubicBezTo>
                    <a:pt x="341195" y="2540758"/>
                    <a:pt x="170597" y="2723865"/>
                    <a:pt x="0" y="2906973"/>
                  </a:cubicBezTo>
                </a:path>
              </a:pathLst>
            </a:custGeom>
            <a:ln>
              <a:solidFill>
                <a:srgbClr val="FF0000"/>
              </a:solidFill>
            </a:ln>
            <a:effectLst/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endParaRPr>
            </a:p>
          </p:txBody>
        </p:sp>
        <p:sp>
          <p:nvSpPr>
            <p:cNvPr id="17" name="TextovéPole 16"/>
            <p:cNvSpPr txBox="1"/>
            <p:nvPr/>
          </p:nvSpPr>
          <p:spPr>
            <a:xfrm>
              <a:off x="2124433" y="4457152"/>
              <a:ext cx="409086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sz="1600" dirty="0"/>
                <a:t>90</a:t>
              </a:r>
              <a:endParaRPr lang="en-US" sz="1600" dirty="0"/>
            </a:p>
          </p:txBody>
        </p:sp>
        <p:cxnSp>
          <p:nvCxnSpPr>
            <p:cNvPr id="18" name="Přímá spojovací čára 20"/>
            <p:cNvCxnSpPr>
              <a:cxnSpLocks/>
            </p:cNvCxnSpPr>
            <p:nvPr/>
          </p:nvCxnSpPr>
          <p:spPr>
            <a:xfrm flipV="1">
              <a:off x="2567184" y="2142726"/>
              <a:ext cx="3078535" cy="0"/>
            </a:xfrm>
            <a:prstGeom prst="line">
              <a:avLst/>
            </a:prstGeom>
            <a:ln w="12700">
              <a:solidFill>
                <a:schemeClr val="tx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Přímá spojovací čára 23"/>
            <p:cNvCxnSpPr/>
            <p:nvPr/>
          </p:nvCxnSpPr>
          <p:spPr>
            <a:xfrm flipH="1">
              <a:off x="2521877" y="2769310"/>
              <a:ext cx="2147668" cy="0"/>
            </a:xfrm>
            <a:prstGeom prst="line">
              <a:avLst/>
            </a:prstGeom>
            <a:ln w="19050">
              <a:solidFill>
                <a:schemeClr val="tx1"/>
              </a:solidFill>
              <a:prstDash val="dash"/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Volný tvar 21"/>
            <p:cNvSpPr/>
            <p:nvPr/>
          </p:nvSpPr>
          <p:spPr>
            <a:xfrm>
              <a:off x="2514070" y="2142726"/>
              <a:ext cx="3184765" cy="2766111"/>
            </a:xfrm>
            <a:custGeom>
              <a:avLst/>
              <a:gdLst>
                <a:gd name="connsiteX0" fmla="*/ 0 w 3848100"/>
                <a:gd name="connsiteY0" fmla="*/ 3524250 h 3524250"/>
                <a:gd name="connsiteX1" fmla="*/ 2247900 w 3848100"/>
                <a:gd name="connsiteY1" fmla="*/ 1171575 h 3524250"/>
                <a:gd name="connsiteX2" fmla="*/ 2943225 w 3848100"/>
                <a:gd name="connsiteY2" fmla="*/ 447675 h 3524250"/>
                <a:gd name="connsiteX3" fmla="*/ 3333750 w 3848100"/>
                <a:gd name="connsiteY3" fmla="*/ 76200 h 3524250"/>
                <a:gd name="connsiteX4" fmla="*/ 3848100 w 3848100"/>
                <a:gd name="connsiteY4" fmla="*/ 0 h 3524250"/>
                <a:gd name="connsiteX0" fmla="*/ 0 w 3848100"/>
                <a:gd name="connsiteY0" fmla="*/ 3524250 h 3524250"/>
                <a:gd name="connsiteX1" fmla="*/ 2247900 w 3848100"/>
                <a:gd name="connsiteY1" fmla="*/ 1171575 h 3524250"/>
                <a:gd name="connsiteX2" fmla="*/ 2943225 w 3848100"/>
                <a:gd name="connsiteY2" fmla="*/ 447675 h 3524250"/>
                <a:gd name="connsiteX3" fmla="*/ 3200400 w 3848100"/>
                <a:gd name="connsiteY3" fmla="*/ 209550 h 3524250"/>
                <a:gd name="connsiteX4" fmla="*/ 3848100 w 3848100"/>
                <a:gd name="connsiteY4" fmla="*/ 0 h 3524250"/>
                <a:gd name="connsiteX0" fmla="*/ 0 w 3848100"/>
                <a:gd name="connsiteY0" fmla="*/ 3524250 h 3524250"/>
                <a:gd name="connsiteX1" fmla="*/ 2247900 w 3848100"/>
                <a:gd name="connsiteY1" fmla="*/ 1171575 h 3524250"/>
                <a:gd name="connsiteX2" fmla="*/ 2705100 w 3848100"/>
                <a:gd name="connsiteY2" fmla="*/ 666750 h 3524250"/>
                <a:gd name="connsiteX3" fmla="*/ 3200400 w 3848100"/>
                <a:gd name="connsiteY3" fmla="*/ 209550 h 3524250"/>
                <a:gd name="connsiteX4" fmla="*/ 3848100 w 3848100"/>
                <a:gd name="connsiteY4" fmla="*/ 0 h 3524250"/>
                <a:gd name="connsiteX0" fmla="*/ 0 w 3848100"/>
                <a:gd name="connsiteY0" fmla="*/ 3524250 h 3524250"/>
                <a:gd name="connsiteX1" fmla="*/ 2247900 w 3848100"/>
                <a:gd name="connsiteY1" fmla="*/ 1171575 h 3524250"/>
                <a:gd name="connsiteX2" fmla="*/ 2705100 w 3848100"/>
                <a:gd name="connsiteY2" fmla="*/ 666750 h 3524250"/>
                <a:gd name="connsiteX3" fmla="*/ 3200400 w 3848100"/>
                <a:gd name="connsiteY3" fmla="*/ 209550 h 3524250"/>
                <a:gd name="connsiteX4" fmla="*/ 3848100 w 3848100"/>
                <a:gd name="connsiteY4" fmla="*/ 0 h 3524250"/>
                <a:gd name="connsiteX0" fmla="*/ 0 w 3848100"/>
                <a:gd name="connsiteY0" fmla="*/ 3524250 h 3524250"/>
                <a:gd name="connsiteX1" fmla="*/ 2247900 w 3848100"/>
                <a:gd name="connsiteY1" fmla="*/ 1171575 h 3524250"/>
                <a:gd name="connsiteX2" fmla="*/ 2714625 w 3848100"/>
                <a:gd name="connsiteY2" fmla="*/ 666750 h 3524250"/>
                <a:gd name="connsiteX3" fmla="*/ 3200400 w 3848100"/>
                <a:gd name="connsiteY3" fmla="*/ 209550 h 3524250"/>
                <a:gd name="connsiteX4" fmla="*/ 3848100 w 3848100"/>
                <a:gd name="connsiteY4" fmla="*/ 0 h 3524250"/>
                <a:gd name="connsiteX0" fmla="*/ 0 w 4057650"/>
                <a:gd name="connsiteY0" fmla="*/ 3524250 h 3524250"/>
                <a:gd name="connsiteX1" fmla="*/ 2247900 w 4057650"/>
                <a:gd name="connsiteY1" fmla="*/ 1171575 h 3524250"/>
                <a:gd name="connsiteX2" fmla="*/ 2714625 w 4057650"/>
                <a:gd name="connsiteY2" fmla="*/ 666750 h 3524250"/>
                <a:gd name="connsiteX3" fmla="*/ 3200400 w 4057650"/>
                <a:gd name="connsiteY3" fmla="*/ 209550 h 3524250"/>
                <a:gd name="connsiteX4" fmla="*/ 4057650 w 4057650"/>
                <a:gd name="connsiteY4" fmla="*/ 0 h 3524250"/>
                <a:gd name="connsiteX0" fmla="*/ 0 w 4057650"/>
                <a:gd name="connsiteY0" fmla="*/ 3524250 h 3524250"/>
                <a:gd name="connsiteX1" fmla="*/ 2247900 w 4057650"/>
                <a:gd name="connsiteY1" fmla="*/ 1171575 h 3524250"/>
                <a:gd name="connsiteX2" fmla="*/ 2714625 w 4057650"/>
                <a:gd name="connsiteY2" fmla="*/ 666750 h 3524250"/>
                <a:gd name="connsiteX3" fmla="*/ 3238500 w 4057650"/>
                <a:gd name="connsiteY3" fmla="*/ 152400 h 3524250"/>
                <a:gd name="connsiteX4" fmla="*/ 4057650 w 4057650"/>
                <a:gd name="connsiteY4" fmla="*/ 0 h 3524250"/>
                <a:gd name="connsiteX0" fmla="*/ 0 w 4057650"/>
                <a:gd name="connsiteY0" fmla="*/ 3524250 h 3524250"/>
                <a:gd name="connsiteX1" fmla="*/ 2247900 w 4057650"/>
                <a:gd name="connsiteY1" fmla="*/ 1171575 h 3524250"/>
                <a:gd name="connsiteX2" fmla="*/ 2714625 w 4057650"/>
                <a:gd name="connsiteY2" fmla="*/ 666750 h 3524250"/>
                <a:gd name="connsiteX3" fmla="*/ 3297876 w 4057650"/>
                <a:gd name="connsiteY3" fmla="*/ 235527 h 3524250"/>
                <a:gd name="connsiteX4" fmla="*/ 4057650 w 4057650"/>
                <a:gd name="connsiteY4" fmla="*/ 0 h 3524250"/>
                <a:gd name="connsiteX0" fmla="*/ 0 w 4057650"/>
                <a:gd name="connsiteY0" fmla="*/ 3524250 h 3524250"/>
                <a:gd name="connsiteX1" fmla="*/ 2247900 w 4057650"/>
                <a:gd name="connsiteY1" fmla="*/ 1171575 h 3524250"/>
                <a:gd name="connsiteX2" fmla="*/ 2714625 w 4057650"/>
                <a:gd name="connsiteY2" fmla="*/ 666750 h 3524250"/>
                <a:gd name="connsiteX3" fmla="*/ 3297876 w 4057650"/>
                <a:gd name="connsiteY3" fmla="*/ 164275 h 3524250"/>
                <a:gd name="connsiteX4" fmla="*/ 4057650 w 4057650"/>
                <a:gd name="connsiteY4" fmla="*/ 0 h 3524250"/>
                <a:gd name="connsiteX0" fmla="*/ 0 w 4057650"/>
                <a:gd name="connsiteY0" fmla="*/ 3524250 h 3524250"/>
                <a:gd name="connsiteX1" fmla="*/ 2247900 w 4057650"/>
                <a:gd name="connsiteY1" fmla="*/ 1171575 h 3524250"/>
                <a:gd name="connsiteX2" fmla="*/ 2714625 w 4057650"/>
                <a:gd name="connsiteY2" fmla="*/ 666750 h 3524250"/>
                <a:gd name="connsiteX3" fmla="*/ 3345378 w 4057650"/>
                <a:gd name="connsiteY3" fmla="*/ 211776 h 3524250"/>
                <a:gd name="connsiteX4" fmla="*/ 4057650 w 4057650"/>
                <a:gd name="connsiteY4" fmla="*/ 0 h 3524250"/>
                <a:gd name="connsiteX0" fmla="*/ 0 w 4057650"/>
                <a:gd name="connsiteY0" fmla="*/ 3524250 h 3524250"/>
                <a:gd name="connsiteX1" fmla="*/ 2247900 w 4057650"/>
                <a:gd name="connsiteY1" fmla="*/ 1171575 h 3524250"/>
                <a:gd name="connsiteX2" fmla="*/ 2714625 w 4057650"/>
                <a:gd name="connsiteY2" fmla="*/ 666750 h 3524250"/>
                <a:gd name="connsiteX3" fmla="*/ 3345378 w 4057650"/>
                <a:gd name="connsiteY3" fmla="*/ 211776 h 3524250"/>
                <a:gd name="connsiteX4" fmla="*/ 4057650 w 4057650"/>
                <a:gd name="connsiteY4" fmla="*/ 0 h 35242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057650" h="3524250">
                  <a:moveTo>
                    <a:pt x="0" y="3524250"/>
                  </a:moveTo>
                  <a:lnTo>
                    <a:pt x="2247900" y="1171575"/>
                  </a:lnTo>
                  <a:cubicBezTo>
                    <a:pt x="2700337" y="695325"/>
                    <a:pt x="2531712" y="826716"/>
                    <a:pt x="2714625" y="666750"/>
                  </a:cubicBezTo>
                  <a:cubicBezTo>
                    <a:pt x="2897538" y="506784"/>
                    <a:pt x="3121541" y="322901"/>
                    <a:pt x="3345378" y="211776"/>
                  </a:cubicBezTo>
                  <a:cubicBezTo>
                    <a:pt x="3569215" y="100651"/>
                    <a:pt x="3827834" y="30101"/>
                    <a:pt x="4057650" y="0"/>
                  </a:cubicBezTo>
                </a:path>
              </a:pathLst>
            </a:custGeom>
            <a:ln w="38100">
              <a:solidFill>
                <a:srgbClr val="006600"/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cs-CZ" sz="180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endParaRPr>
            </a:p>
          </p:txBody>
        </p:sp>
        <p:sp>
          <p:nvSpPr>
            <p:cNvPr id="23" name="TextovéPole 22"/>
            <p:cNvSpPr txBox="1"/>
            <p:nvPr/>
          </p:nvSpPr>
          <p:spPr>
            <a:xfrm rot="18804485">
              <a:off x="2422668" y="3134304"/>
              <a:ext cx="202391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1600" dirty="0"/>
                <a:t>netrénovaný jedinec</a:t>
              </a:r>
            </a:p>
          </p:txBody>
        </p:sp>
        <p:sp>
          <p:nvSpPr>
            <p:cNvPr id="24" name="TextovéPole 23"/>
            <p:cNvSpPr txBox="1"/>
            <p:nvPr/>
          </p:nvSpPr>
          <p:spPr>
            <a:xfrm rot="18804485">
              <a:off x="2733756" y="3677871"/>
              <a:ext cx="202391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1600" dirty="0"/>
                <a:t>trénovaný jedinec</a:t>
              </a:r>
            </a:p>
          </p:txBody>
        </p:sp>
        <p:cxnSp>
          <p:nvCxnSpPr>
            <p:cNvPr id="25" name="Přímá spojnice 24"/>
            <p:cNvCxnSpPr/>
            <p:nvPr/>
          </p:nvCxnSpPr>
          <p:spPr>
            <a:xfrm>
              <a:off x="4149225" y="2769310"/>
              <a:ext cx="0" cy="2373345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Přímá spojnice 25"/>
            <p:cNvCxnSpPr/>
            <p:nvPr/>
          </p:nvCxnSpPr>
          <p:spPr>
            <a:xfrm>
              <a:off x="4567276" y="2761834"/>
              <a:ext cx="0" cy="2373345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7" name="TextovéPole 26"/>
            <p:cNvSpPr txBox="1"/>
            <p:nvPr/>
          </p:nvSpPr>
          <p:spPr>
            <a:xfrm>
              <a:off x="3434624" y="4804832"/>
              <a:ext cx="736388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1600" b="1" dirty="0">
                  <a:solidFill>
                    <a:srgbClr val="FF0000"/>
                  </a:solidFill>
                </a:rPr>
                <a:t>W</a:t>
              </a:r>
              <a:r>
                <a:rPr lang="cs-CZ" sz="1600" b="1" baseline="-25000" dirty="0">
                  <a:solidFill>
                    <a:srgbClr val="FF0000"/>
                  </a:solidFill>
                </a:rPr>
                <a:t>170</a:t>
              </a:r>
            </a:p>
          </p:txBody>
        </p:sp>
        <p:sp>
          <p:nvSpPr>
            <p:cNvPr id="28" name="TextovéPole 27"/>
            <p:cNvSpPr txBox="1"/>
            <p:nvPr/>
          </p:nvSpPr>
          <p:spPr>
            <a:xfrm>
              <a:off x="4571633" y="4809251"/>
              <a:ext cx="795024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1600" b="1" dirty="0">
                  <a:solidFill>
                    <a:srgbClr val="006600"/>
                  </a:solidFill>
                </a:rPr>
                <a:t>W</a:t>
              </a:r>
              <a:r>
                <a:rPr lang="cs-CZ" sz="1600" b="1" baseline="-25000" dirty="0">
                  <a:solidFill>
                    <a:srgbClr val="006600"/>
                  </a:solidFill>
                </a:rPr>
                <a:t>170</a:t>
              </a:r>
            </a:p>
          </p:txBody>
        </p:sp>
        <p:sp>
          <p:nvSpPr>
            <p:cNvPr id="30" name="TextovéPole 29"/>
            <p:cNvSpPr txBox="1"/>
            <p:nvPr/>
          </p:nvSpPr>
          <p:spPr>
            <a:xfrm rot="18703039">
              <a:off x="3714058" y="5339088"/>
              <a:ext cx="140671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1600" dirty="0"/>
                <a:t>trénovaný </a:t>
              </a:r>
            </a:p>
          </p:txBody>
        </p:sp>
        <p:sp>
          <p:nvSpPr>
            <p:cNvPr id="31" name="TextovéPole 30"/>
            <p:cNvSpPr txBox="1"/>
            <p:nvPr/>
          </p:nvSpPr>
          <p:spPr>
            <a:xfrm rot="18818237">
              <a:off x="3081652" y="5458398"/>
              <a:ext cx="1328118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1600" dirty="0"/>
                <a:t>netrénovaný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625002561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-MED-CZ-v6.potx" id="{97EFCD77-9C4E-4C7F-B5A1-8993D087E5E5}" vid="{FF9757C8-6D5C-48A5-8A1A-93F5EE3A3CAC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Prezentace-MED-CZ-v6</Template>
  <TotalTime>4842</TotalTime>
  <Words>495</Words>
  <Application>Microsoft Office PowerPoint</Application>
  <PresentationFormat>Širokoúhlá obrazovka</PresentationFormat>
  <Paragraphs>81</Paragraphs>
  <Slides>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0" baseType="lpstr">
      <vt:lpstr>Arial</vt:lpstr>
      <vt:lpstr>Tahoma</vt:lpstr>
      <vt:lpstr>Wingdings</vt:lpstr>
      <vt:lpstr>Prezentace_MU_CZ</vt:lpstr>
      <vt:lpstr>Ergometrie</vt:lpstr>
      <vt:lpstr>Ergometrie </vt:lpstr>
      <vt:lpstr>Základní protokoly ergometrie </vt:lpstr>
      <vt:lpstr>Metabolismus srdečního svalu</vt:lpstr>
      <vt:lpstr>Srdeční frekvence a zátěž, W170</vt:lpstr>
      <vt:lpstr>Srdeční frekvence a zátěž, W170</vt:lpstr>
    </vt:vector>
  </TitlesOfParts>
  <Company>IBA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Ukázka prezentace LF MU  v jednotném vizuálním stylu MU</dc:title>
  <dc:creator>Martin Komenda</dc:creator>
  <cp:lastModifiedBy>Miriam Nývltová Fišáková</cp:lastModifiedBy>
  <cp:revision>182</cp:revision>
  <cp:lastPrinted>1601-01-01T00:00:00Z</cp:lastPrinted>
  <dcterms:created xsi:type="dcterms:W3CDTF">2018-10-05T10:13:37Z</dcterms:created>
  <dcterms:modified xsi:type="dcterms:W3CDTF">2023-04-28T11:53:43Z</dcterms:modified>
</cp:coreProperties>
</file>