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85" r:id="rId2"/>
    <p:sldId id="282" r:id="rId3"/>
    <p:sldId id="286" r:id="rId4"/>
    <p:sldId id="314" r:id="rId5"/>
    <p:sldId id="313" r:id="rId6"/>
    <p:sldId id="289" r:id="rId7"/>
    <p:sldId id="293" r:id="rId8"/>
    <p:sldId id="315" r:id="rId9"/>
    <p:sldId id="316" r:id="rId10"/>
    <p:sldId id="317" r:id="rId11"/>
    <p:sldId id="318" r:id="rId12"/>
    <p:sldId id="290" r:id="rId13"/>
    <p:sldId id="295" r:id="rId14"/>
    <p:sldId id="297" r:id="rId15"/>
    <p:sldId id="291" r:id="rId16"/>
    <p:sldId id="308" r:id="rId17"/>
    <p:sldId id="292" r:id="rId18"/>
    <p:sldId id="309" r:id="rId19"/>
    <p:sldId id="300" r:id="rId20"/>
    <p:sldId id="301" r:id="rId21"/>
    <p:sldId id="302" r:id="rId22"/>
    <p:sldId id="305" r:id="rId23"/>
    <p:sldId id="303" r:id="rId24"/>
    <p:sldId id="304" r:id="rId25"/>
    <p:sldId id="306" r:id="rId26"/>
    <p:sldId id="307" r:id="rId27"/>
    <p:sldId id="311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orient="horz" pos="7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orient="horz" pos="7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" y="415570"/>
            <a:ext cx="1544906" cy="106425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cs.wikipedia.org/wiki/Nikotinov%C3%BD_cholinergn%C3%AD_receptor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youtube.com/watch?v=8thjGOITgl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discoveries.vanderbilthealth.com/2019/09/nicotine-to-treat-alzheimers-diseas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ikiskripta.eu/w/Diabetes_mellitus" TargetMode="External"/><Relationship Id="rId5" Type="http://schemas.openxmlformats.org/officeDocument/2006/relationships/hyperlink" Target="https://www.wikiskripta.eu/w/Biologick%C3%A1_membr%C3%A1na#Fluidita_.28tekutost.29_membr.C3.A1ny" TargetMode="External"/><Relationship Id="rId4" Type="http://schemas.openxmlformats.org/officeDocument/2006/relationships/hyperlink" Target="https://www.wikiskripta.eu/w/Biologick%C3%A1_membr%C3%A1n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445195"/>
            <a:ext cx="7920000" cy="252000"/>
          </a:xfrm>
        </p:spPr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1864" y="286805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  <a:br>
              <a:rPr lang="cs-CZ" dirty="0"/>
            </a:br>
            <a:br>
              <a:rPr lang="cs-CZ" dirty="0"/>
            </a:br>
            <a:r>
              <a:rPr lang="cs-CZ" dirty="0"/>
              <a:t>Jídelníček</a:t>
            </a:r>
          </a:p>
        </p:txBody>
      </p:sp>
      <p:sp>
        <p:nvSpPr>
          <p:cNvPr id="5" name="Zástupný symbol pro zápatí 1"/>
          <p:cNvSpPr txBox="1">
            <a:spLocks/>
          </p:cNvSpPr>
          <p:nvPr/>
        </p:nvSpPr>
        <p:spPr bwMode="auto">
          <a:xfrm>
            <a:off x="4847416" y="6480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Studijní materiály byly vytvořeny za podpory projektu MUNI/FR/1474/2018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8C26E9-B555-92DD-6434-BD38C3948E64}"/>
              </a:ext>
            </a:extLst>
          </p:cNvPr>
          <p:cNvSpPr txBox="1"/>
          <p:nvPr/>
        </p:nvSpPr>
        <p:spPr>
          <a:xfrm>
            <a:off x="1986419" y="2090075"/>
            <a:ext cx="79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Aneb jsme to co jíme</a:t>
            </a:r>
          </a:p>
        </p:txBody>
      </p:sp>
      <p:pic>
        <p:nvPicPr>
          <p:cNvPr id="1026" name="Picture 2" descr="Tipy, jak připravit zdravé a levné jídlo. Zkuste těstoviny i luštěniny -  iDNES.cz">
            <a:extLst>
              <a:ext uri="{FF2B5EF4-FFF2-40B4-BE49-F238E27FC236}">
                <a16:creationId xmlns:a16="http://schemas.microsoft.com/office/drawing/2014/main" id="{61A339F8-0988-09EC-6454-E08690DA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95" y="2921072"/>
            <a:ext cx="5872648" cy="33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6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D134E7-F6DC-4330-A389-474BD7EF9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1F9F5F-E64F-4638-9CC5-CFF8D7F1C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C96C99-8CF1-4DA8-B1B2-82620762A0ED}"/>
              </a:ext>
            </a:extLst>
          </p:cNvPr>
          <p:cNvSpPr txBox="1"/>
          <p:nvPr/>
        </p:nvSpPr>
        <p:spPr>
          <a:xfrm>
            <a:off x="201336" y="147167"/>
            <a:ext cx="1180550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B2 (riboflavin)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kvasnice, mořské řasy, játra, mléko, jogurt, vejce, maso, ryby, obiloviny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1-2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k získávání energie ze sacharidů, tuků a bílkovin, pro dobrou kůži, odolnost k infekci</a:t>
            </a:r>
            <a:endParaRPr lang="cs-CZ" sz="1800" i="1" dirty="0"/>
          </a:p>
          <a:p>
            <a:r>
              <a:rPr lang="cs-CZ" sz="1800" i="1" dirty="0"/>
              <a:t>Nedostatek:</a:t>
            </a:r>
            <a:r>
              <a:rPr lang="cs-CZ" sz="1800" dirty="0"/>
              <a:t> zánět kůže a sliznic, padání vlasů</a:t>
            </a:r>
          </a:p>
          <a:p>
            <a:endParaRPr lang="cs-CZ" sz="1800" dirty="0"/>
          </a:p>
          <a:p>
            <a:r>
              <a:rPr lang="cs-CZ" sz="2000" b="1" u="sng" dirty="0"/>
              <a:t>Vitamín B3 (</a:t>
            </a:r>
            <a:r>
              <a:rPr lang="cs-CZ" sz="2000" b="1" u="sng" dirty="0" err="1"/>
              <a:t>nikotinaminid</a:t>
            </a:r>
            <a:r>
              <a:rPr lang="cs-CZ" sz="2000" b="1" u="sng" dirty="0"/>
              <a:t>, niacin)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játra, libové maso, drůbež, luštěniny, brambory a ořechy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13-20 mg</a:t>
            </a:r>
          </a:p>
          <a:p>
            <a:r>
              <a:rPr lang="cs-CZ" sz="1800" i="1" dirty="0"/>
              <a:t>Funkce: metabolismus sacharidu, tuků a bílkovin, činnost nervové soustavy</a:t>
            </a:r>
          </a:p>
          <a:p>
            <a:r>
              <a:rPr lang="cs-CZ" sz="1800" i="1" dirty="0"/>
              <a:t>Nedostatek:</a:t>
            </a:r>
            <a:r>
              <a:rPr lang="cs-CZ" sz="1800" dirty="0"/>
              <a:t> zánět kůže a sliznic, únava, deprese, nemoc pelagra</a:t>
            </a:r>
          </a:p>
          <a:p>
            <a:endParaRPr lang="cs-CZ" sz="1800" dirty="0"/>
          </a:p>
          <a:p>
            <a:r>
              <a:rPr lang="cs-CZ" sz="2000" b="1" u="sng" dirty="0"/>
              <a:t>Vitamín B5 (kyselina pantotenová)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 všech potravinách živočišného a rostlinného původu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5-10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 a tuků, na dobrém stavu kůže a vlasů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nervové poruchy, padání vlasů</a:t>
            </a:r>
          </a:p>
          <a:p>
            <a:endParaRPr lang="cs-CZ" sz="2000" b="1" u="sng" dirty="0"/>
          </a:p>
          <a:p>
            <a:r>
              <a:rPr lang="cs-CZ" sz="2000" b="1" u="sng" dirty="0"/>
              <a:t>Vitamín B6 (pyridoxin)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libové maso, vejce, obiloviny, banány, kvasnice, </a:t>
            </a:r>
            <a:r>
              <a:rPr lang="cs-CZ" sz="1800" dirty="0" err="1"/>
              <a:t>soja</a:t>
            </a:r>
            <a:endParaRPr lang="cs-CZ" sz="1800" dirty="0"/>
          </a:p>
          <a:p>
            <a:r>
              <a:rPr lang="cs-CZ" sz="1800" i="1" dirty="0"/>
              <a:t>DDD: </a:t>
            </a:r>
            <a:r>
              <a:rPr lang="cs-CZ" sz="1800" dirty="0"/>
              <a:t>1,2-2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 a tuků, imunitní funkce, nervový systém a tvorbu červených krvinek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anemie, deprese, zmatenost</a:t>
            </a:r>
          </a:p>
          <a:p>
            <a:endParaRPr lang="cs-CZ" sz="1800" dirty="0"/>
          </a:p>
        </p:txBody>
      </p:sp>
      <p:pic>
        <p:nvPicPr>
          <p:cNvPr id="2050" name="Picture 2" descr="Vitaminy skupiny B | Botanic.cz">
            <a:extLst>
              <a:ext uri="{FF2B5EF4-FFF2-40B4-BE49-F238E27FC236}">
                <a16:creationId xmlns:a16="http://schemas.microsoft.com/office/drawing/2014/main" id="{D78A3450-98C3-4021-B4EE-F6207589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86" y="1467493"/>
            <a:ext cx="3554136" cy="24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6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ABCBC8-E12F-442E-B389-F7C98F8D4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203A13-CEC5-430B-90E4-894BD851A8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53C739D-7CAB-43C4-B088-49653F0DB075}"/>
              </a:ext>
            </a:extLst>
          </p:cNvPr>
          <p:cNvSpPr txBox="1"/>
          <p:nvPr/>
        </p:nvSpPr>
        <p:spPr>
          <a:xfrm>
            <a:off x="170916" y="378000"/>
            <a:ext cx="1133172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B7 (biotin, vitamin H)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 všech potravinách živočišného a rostlinného původu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0,3 mg 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sacharidů, tuků a bílkovin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zánět kůže, padání vlasů</a:t>
            </a:r>
          </a:p>
          <a:p>
            <a:endParaRPr lang="cs-CZ" dirty="0"/>
          </a:p>
          <a:p>
            <a:r>
              <a:rPr lang="cs-CZ" sz="2000" b="1" u="sng" dirty="0"/>
              <a:t>Vitamín B9 (kyselina listová)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játra, listová zelenina, pomeranče, pšeničné klíčky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0,2-0,4 mg 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tvorbě červených krvinek, fungování nervového systému. Je důležitý pro buněčné dělení a tvorbu DNA? RNA a bílkovin. Během těhotenství zabraňuje u plodu rozštěpu páteře a v dospívání zvyšuje pevnost kostí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anémie, defekty nervového systému u novorozenců a poškození střev</a:t>
            </a:r>
          </a:p>
          <a:p>
            <a:endParaRPr lang="cs-CZ" sz="1800" dirty="0"/>
          </a:p>
          <a:p>
            <a:r>
              <a:rPr lang="cs-CZ" sz="2000" b="1" u="sng" dirty="0"/>
              <a:t>Vitamín B12 (kyanokobalamin)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vejce, mléko, maso, játra, v rostlinné stravě jen v kysaném zelí a pivu (bakteriální fermentace)-problém u veganů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2 </a:t>
            </a:r>
            <a:r>
              <a:rPr lang="el-GR" sz="1800" dirty="0"/>
              <a:t>μ</a:t>
            </a:r>
            <a:r>
              <a:rPr lang="cs-CZ" sz="1800" dirty="0"/>
              <a:t>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důležitý pro růst a dělení buněk a pro tvorbu červených krvinek, součást tvorby DNA, RNA a myelinu. Důležitý pro transport kyseliny listové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anémie, únava, degenerativní změny nervového systému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1A7EBB-01F8-41CB-A74A-9768C017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71" y="378000"/>
            <a:ext cx="3259239" cy="25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Metabolický syndrom (MS)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343911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Civilizační onemocnění obsahující 3 a více z následujících faktorů</a:t>
            </a:r>
          </a:p>
          <a:p>
            <a:pPr marL="324000" lvl="1" indent="0">
              <a:buNone/>
            </a:pPr>
            <a:r>
              <a:rPr lang="cs-CZ" b="1" dirty="0"/>
              <a:t>Obezita:</a:t>
            </a:r>
            <a:r>
              <a:rPr lang="cs-CZ" dirty="0"/>
              <a:t> obvod pasu &gt; 102 cm u mužů, &gt; 88 cm u žen</a:t>
            </a:r>
          </a:p>
          <a:p>
            <a:pPr marL="324000" lvl="1" indent="0">
              <a:buNone/>
            </a:pPr>
            <a:r>
              <a:rPr lang="cs-CZ" b="1" dirty="0" err="1"/>
              <a:t>Dyslipidemie</a:t>
            </a:r>
            <a:r>
              <a:rPr lang="cs-CZ" b="1" dirty="0"/>
              <a:t>: </a:t>
            </a:r>
            <a:r>
              <a:rPr lang="cs-CZ" dirty="0"/>
              <a:t>TAG &gt; 1,7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pPr marL="324000" lvl="1" indent="0">
              <a:buNone/>
            </a:pPr>
            <a:r>
              <a:rPr lang="cs-CZ" dirty="0"/>
              <a:t>                           HDL &lt; 1 </a:t>
            </a:r>
            <a:r>
              <a:rPr lang="cs-CZ" dirty="0" err="1"/>
              <a:t>mmol</a:t>
            </a:r>
            <a:r>
              <a:rPr lang="cs-CZ" dirty="0"/>
              <a:t>/l u mužů, &lt; 1,3 </a:t>
            </a:r>
            <a:r>
              <a:rPr lang="cs-CZ" dirty="0" err="1"/>
              <a:t>mmol</a:t>
            </a:r>
            <a:r>
              <a:rPr lang="cs-CZ" dirty="0"/>
              <a:t>/l u žen</a:t>
            </a:r>
          </a:p>
          <a:p>
            <a:pPr marL="324000" lvl="1" indent="0">
              <a:buNone/>
            </a:pPr>
            <a:r>
              <a:rPr lang="cs-CZ" b="1" dirty="0"/>
              <a:t>Hypertenze: </a:t>
            </a:r>
            <a:r>
              <a:rPr lang="cs-CZ" dirty="0"/>
              <a:t>TK &gt; 130/85 </a:t>
            </a:r>
            <a:r>
              <a:rPr lang="cs-CZ" dirty="0" err="1"/>
              <a:t>mmHg</a:t>
            </a:r>
            <a:r>
              <a:rPr lang="cs-CZ" dirty="0"/>
              <a:t> </a:t>
            </a:r>
          </a:p>
          <a:p>
            <a:pPr marL="324000" lvl="1" indent="0">
              <a:buNone/>
            </a:pPr>
            <a:r>
              <a:rPr lang="cs-CZ" b="1" dirty="0"/>
              <a:t>Hyperglykémie: </a:t>
            </a:r>
            <a:r>
              <a:rPr lang="cs-CZ" dirty="0"/>
              <a:t>Glykemie na lačno &gt; 5,6 </a:t>
            </a:r>
            <a:r>
              <a:rPr lang="cs-CZ" dirty="0" err="1"/>
              <a:t>mmol</a:t>
            </a:r>
            <a:r>
              <a:rPr lang="cs-CZ" dirty="0"/>
              <a:t>/l </a:t>
            </a:r>
            <a:r>
              <a:rPr lang="cs-CZ" dirty="0">
                <a:latin typeface="Arial"/>
                <a:cs typeface="Arial"/>
              </a:rPr>
              <a:t>← </a:t>
            </a:r>
            <a:r>
              <a:rPr lang="cs-CZ" dirty="0" err="1">
                <a:latin typeface="Arial"/>
                <a:cs typeface="Arial"/>
              </a:rPr>
              <a:t>inzulinorezistence</a:t>
            </a:r>
            <a:r>
              <a:rPr lang="cs-CZ" dirty="0">
                <a:latin typeface="Arial"/>
                <a:cs typeface="Arial"/>
              </a:rPr>
              <a:t>, diabetes II. typu (DM II)</a:t>
            </a:r>
            <a:endParaRPr lang="cs-CZ" dirty="0"/>
          </a:p>
          <a:p>
            <a:pPr marL="324000" lvl="1" indent="0">
              <a:buNone/>
            </a:pPr>
            <a:endParaRPr lang="cs-CZ" sz="1100" dirty="0"/>
          </a:p>
          <a:p>
            <a:pPr marL="324000" lvl="1" indent="0">
              <a:buNone/>
            </a:pPr>
            <a:r>
              <a:rPr lang="cs-CZ" dirty="0"/>
              <a:t>ČR: 32% muži, 24% ženy, hlavně ve starší populaci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Vznik podmíněn genetickou predispozicí (hlavně k </a:t>
            </a:r>
            <a:r>
              <a:rPr lang="cs-CZ" sz="2000" dirty="0" err="1"/>
              <a:t>inzulinorezistenci</a:t>
            </a:r>
            <a:r>
              <a:rPr lang="cs-CZ" sz="2000" dirty="0"/>
              <a:t>) a špatným životním stylem (vyšší energetický příjem, nedostatek pohybu)-</a:t>
            </a:r>
            <a:r>
              <a:rPr lang="cs-CZ" sz="2000" b="1" dirty="0"/>
              <a:t>genetika převažuje!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Významný prozánětlivý, </a:t>
            </a:r>
            <a:r>
              <a:rPr lang="cs-CZ" sz="2000" dirty="0" err="1"/>
              <a:t>prokolagulační</a:t>
            </a:r>
            <a:r>
              <a:rPr lang="cs-CZ" sz="2000" dirty="0"/>
              <a:t> a </a:t>
            </a:r>
            <a:r>
              <a:rPr lang="cs-CZ" sz="2000" dirty="0" err="1"/>
              <a:t>proaterogenní</a:t>
            </a:r>
            <a:r>
              <a:rPr lang="cs-CZ" sz="2000" dirty="0"/>
              <a:t> stav, jehož riziko pro kardiovaskulární nemoci je vyšší než riziko vzniklé prostým součtem rizik jeho jednotlivých rizikových faktorů – všechny faktory se vzájemně podporují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Důsledky</a:t>
            </a:r>
            <a:r>
              <a:rPr lang="cs-CZ" sz="2000" dirty="0"/>
              <a:t>: snížení kvality života i délky dožití protože: DM II i s důsledky, kardiovaskulární i cerebrovaskulární </a:t>
            </a:r>
            <a:r>
              <a:rPr lang="cs-CZ" sz="2000" dirty="0" err="1"/>
              <a:t>aterotrombotické</a:t>
            </a:r>
            <a:r>
              <a:rPr lang="cs-CZ" sz="2000" dirty="0"/>
              <a:t> příhody (např. infarkt, mrtvice, embolie), ale ve výsledku se jedná o komplexní postižení celého organismu</a:t>
            </a:r>
          </a:p>
        </p:txBody>
      </p:sp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  <a:r>
              <a:rPr lang="cs-CZ" b="0" dirty="0"/>
              <a:t>(DM, cukrovka)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6811125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Zahrnuje heterogenní skupinu chronických metabolických chorob, jejichž základním projevem je </a:t>
            </a:r>
            <a:r>
              <a:rPr lang="cs-CZ" sz="2000" b="1" dirty="0"/>
              <a:t>hyperglykémie</a:t>
            </a:r>
            <a:r>
              <a:rPr lang="cs-CZ" sz="2000" dirty="0"/>
              <a:t>.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Vzniká v důsledku nedostatku inzulinu, jeho nedostatečného účinku (někdy se mluví o relativním nedostatku) nebo kombinací obojího.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Narušení transportu glukózy z krve do buňky buněčnou membránou</a:t>
            </a:r>
            <a:r>
              <a:rPr lang="cs-CZ" sz="2000" dirty="0"/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/>
              <a:t>hyperglykémie a nedostatek glukózy intracelulárně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u="sng" dirty="0"/>
              <a:t>DM I </a:t>
            </a:r>
            <a:r>
              <a:rPr lang="cs-CZ" sz="2000" dirty="0"/>
              <a:t>– vzniká v dětském věku, autoimunitní destrukce beta-buněk slinivky – nutná substituce inzulinu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u="sng" dirty="0"/>
              <a:t>DM II </a:t>
            </a:r>
            <a:r>
              <a:rPr lang="cs-CZ" sz="2000" dirty="0"/>
              <a:t>– v dospělém věku, rezistence (necitlivost) cílových tkání na inzulin (</a:t>
            </a:r>
            <a:r>
              <a:rPr lang="cs-CZ" sz="2000" i="1" dirty="0" err="1"/>
              <a:t>inzulinorezistence</a:t>
            </a:r>
            <a:r>
              <a:rPr lang="cs-CZ" sz="2000" dirty="0"/>
              <a:t>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DM komplikuje léčbu a zvyšuje riziko a zhoršuje průběh dalších onemocnění, zhoršuje hojení. DM je dřív nebo později onemocněním kardiovaskulárního systému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D58B39F-BE34-4F13-9917-91FB1D49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664" y="1392571"/>
            <a:ext cx="5336374" cy="386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stavu výživy</a:t>
            </a:r>
          </a:p>
        </p:txBody>
      </p:sp>
      <p:sp>
        <p:nvSpPr>
          <p:cNvPr id="5" name="Zástupný symbol pro zápatí 1"/>
          <p:cNvSpPr txBox="1">
            <a:spLocks/>
          </p:cNvSpPr>
          <p:nvPr/>
        </p:nvSpPr>
        <p:spPr bwMode="auto">
          <a:xfrm>
            <a:off x="434035" y="5622998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z="1800" dirty="0"/>
              <a:t>Studijní materiály byly vytvořeny za podpory projektu MUNI/FR/1474/2018</a:t>
            </a:r>
          </a:p>
        </p:txBody>
      </p:sp>
    </p:spTree>
    <p:extLst>
      <p:ext uri="{BB962C8B-B14F-4D97-AF65-F5344CB8AC3E}">
        <p14:creationId xmlns:p14="http://schemas.microsoft.com/office/powerpoint/2010/main" val="82270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36963" y="1522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Obezita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61608" y="533852"/>
            <a:ext cx="7598210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u="sng" dirty="0"/>
              <a:t>Obezita</a:t>
            </a:r>
            <a:r>
              <a:rPr lang="cs-CZ" sz="2000" dirty="0"/>
              <a:t> – nadměrné ukládání energetických zásob v podobě tuku z různých příčin. Energetický příjem je větší než výdej.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ČR: dospělí: 35% nadváha, 17% obezita - více mužů</a:t>
            </a:r>
            <a:br>
              <a:rPr lang="cs-CZ" sz="2000" dirty="0"/>
            </a:br>
            <a:r>
              <a:rPr lang="cs-CZ" sz="2000" dirty="0"/>
              <a:t>       děti 6-12 let: 10% nadváha/10% obezita; 13-17 let dohromady 11%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Příčiny jsou kombinací různých faktorů - málokdy se jedná pouze o jednu konkrétní příčinu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kombinace většího energetického příjmu, nedostatku pohybu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dědičné vlivy – genetické (obvykle jen predispozice, čistě genetická příčina je vzácná), výchova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psychické vlivy – nežádoucí stres, deprese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prenatální vlivy (chování matky v průběhu těhotenství), porod, rané dětství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endokrinologická onemocnění – např. </a:t>
            </a:r>
            <a:r>
              <a:rPr lang="cs-CZ" dirty="0" err="1"/>
              <a:t>hypothyreóza</a:t>
            </a: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důsledek jiných onemocnění či poranění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důsledek léčby – např. některá antidepresiva, kortikosteroidy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nízký socioekonomický status</a:t>
            </a:r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r>
              <a:rPr lang="cs-CZ" sz="2000" dirty="0"/>
              <a:t>Problém z hlediska zdravotníka: náročnější manipulace s pacientem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BFD2F4-2F0C-4A30-BA36-38875D1F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05" y="2583034"/>
            <a:ext cx="4499295" cy="28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Podvýživa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311815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u="sng" dirty="0"/>
              <a:t>Podvýživa</a:t>
            </a:r>
            <a:r>
              <a:rPr lang="cs-CZ" sz="2000" u="sng" dirty="0"/>
              <a:t> </a:t>
            </a:r>
            <a:r>
              <a:rPr lang="cs-CZ" sz="2000" dirty="0"/>
              <a:t>- malnutrice je onemocnění podmíněné nedostatečným příjmem živin, neschopností vstřebávat živiny při nemocech trávicího traktu nebo nadměrným katabolismem tělesných zásob při závažném, např. nádorovém onemocnění.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Kdo je podvyživen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obézní lidé – i přes vysoký energetický příjem některá živina může chybět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alkoholici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lidé trpící mentální anorexií a bulimií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lidé na okraji společnosti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mentálně postižení lidé (těžké mentální poruchy)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velmi staří lidé žijící sami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50707E-589A-465E-A19B-7793B223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61" y="2887211"/>
            <a:ext cx="3810000" cy="2895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3802A7-D3C7-4D29-9AF1-951E8BC9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16" y="4451468"/>
            <a:ext cx="2700033" cy="2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Tuková a svalová tkáň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942970"/>
            <a:ext cx="11482893" cy="79744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800" b="1" dirty="0"/>
              <a:t>Lipolyticky působící hormony </a:t>
            </a:r>
            <a:r>
              <a:rPr lang="cs-CZ" sz="1800" dirty="0"/>
              <a:t>(zároveň zvyšující glykémii): </a:t>
            </a:r>
            <a:br>
              <a:rPr lang="cs-CZ" sz="1800" dirty="0"/>
            </a:br>
            <a:r>
              <a:rPr lang="cs-CZ" sz="1800" i="1" dirty="0"/>
              <a:t>Adrenalin, Noradrenalin, Růstový hormon, </a:t>
            </a:r>
            <a:r>
              <a:rPr lang="cs-CZ" sz="1800" i="1" dirty="0" err="1"/>
              <a:t>Glukagon</a:t>
            </a:r>
            <a:r>
              <a:rPr lang="cs-CZ" sz="1800" i="1" dirty="0"/>
              <a:t>, ACTH, Prolaktin, Kortizol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Tělesná hmota: </a:t>
            </a:r>
            <a:r>
              <a:rPr lang="cs-CZ" sz="2000" i="1" dirty="0"/>
              <a:t>aktivní </a:t>
            </a:r>
            <a:r>
              <a:rPr lang="cs-CZ" sz="2000" dirty="0"/>
              <a:t>(svaly) a </a:t>
            </a:r>
            <a:r>
              <a:rPr lang="cs-CZ" sz="2000" i="1" dirty="0"/>
              <a:t>pasivní</a:t>
            </a:r>
            <a:r>
              <a:rPr lang="cs-CZ" sz="2000" dirty="0"/>
              <a:t> (tuk)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pomalé nabírání na váze s narůstajícím věkem je fyziologické (snižuje se citlivost na inzulin, úspornější metabolismus). Nadváha ve stáří (cca od 65 let) není škodlivá, pokud je důsledkem pomalého přibírání (asi 0,25 kg/rok).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Typy tukové tkáně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1800" b="1" dirty="0"/>
              <a:t>bílý podkožní </a:t>
            </a:r>
            <a:r>
              <a:rPr lang="cs-CZ" sz="1800" dirty="0"/>
              <a:t>– není škodlivý (v rámci fyziologických hodnot)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bílý abdominální </a:t>
            </a:r>
            <a:r>
              <a:rPr lang="cs-CZ" sz="1800" dirty="0"/>
              <a:t>– „pivní břicho“ (mezi břišními orgány) – silně hormonálně a metabolicky aktivní, tvorba prozánětlivých faktorů, vysoká kardiovaskulární rizika – větší náchylnost u mužů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bílý orgánový </a:t>
            </a:r>
            <a:r>
              <a:rPr lang="cs-CZ" sz="1800" dirty="0"/>
              <a:t>- ochrana/zásoba u některých orgánů – kolem ledvin, kolem srdce, slinivky, v játrech – užitečný (v rámci fyziologických hodnot) – mobilizuje se rychleji než podkožní, např. při hubnutí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hnědá tuková tkáň </a:t>
            </a:r>
            <a:r>
              <a:rPr lang="cs-CZ" sz="1800" dirty="0"/>
              <a:t>– </a:t>
            </a:r>
            <a:r>
              <a:rPr lang="cs-CZ" sz="1800" dirty="0" err="1"/>
              <a:t>termogenní</a:t>
            </a:r>
            <a:r>
              <a:rPr lang="cs-CZ" sz="1800" dirty="0"/>
              <a:t> - hlavně u malých dětí, přítomný i u některých dospělých mezi lopatkami a na krku (užitečný, prevence nadváhy)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béžová tuková tkáň </a:t>
            </a:r>
            <a:r>
              <a:rPr lang="cs-CZ" sz="1800" dirty="0"/>
              <a:t>– bílá obsahující hodně mitochondrií – důsledek fyzické zátěže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růžová tuková tkáň</a:t>
            </a:r>
            <a:r>
              <a:rPr lang="cs-CZ" sz="1800" dirty="0"/>
              <a:t> (nově objeveno) – umí se diferenciovat v jiné buňky, mléčná žláza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D089F9-5278-43C1-85E4-E02F0C1E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277" y="310207"/>
            <a:ext cx="2333616" cy="16735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521700-7851-4050-B256-83D674A5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869" y="2616542"/>
            <a:ext cx="1583324" cy="11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Tuková a svalová tkáň – pohlavní rozdíly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989078"/>
            <a:ext cx="11407707" cy="433793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dirty="0"/>
              <a:t> </a:t>
            </a:r>
            <a:r>
              <a:rPr lang="cs-CZ" sz="2000" dirty="0"/>
              <a:t>Muži mají větší podíl svalů, snáze zvýší svalovou tkáň (testosteron), která je větším energetickým spotřebitelem – lepší hubnutí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stejný BMI u mužů a u žen má rozdílná rizika – riziko vzniku diabetu u žen bývá při mnohem vyšším BMI než u mužů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rozdílné fáze nabírání váhy – ženy v těhotenství a po menopauze, muži při změně životního stylu (založení rodiny, rozvod, změna práce)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u="sng" dirty="0"/>
              <a:t>Androidní typ ukládání tuku (jablko)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hromadění tuku v oblasti břicha, podkoží i mezi orgány-škodlivější (větší ohrožení kardiovaskulárními riziky)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u="sng" dirty="0" err="1"/>
              <a:t>Gynoidní</a:t>
            </a:r>
            <a:r>
              <a:rPr lang="cs-CZ" sz="2400" b="1" u="sng" dirty="0"/>
              <a:t> typ ukládání tuku (hruška)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ukládání do podkoží stehen a hýždí - funkce je zásobní  – energie pro období</a:t>
            </a:r>
          </a:p>
          <a:p>
            <a:pPr marL="324000" lvl="1" indent="0">
              <a:buNone/>
            </a:pPr>
            <a:r>
              <a:rPr lang="cs-CZ" sz="1600" dirty="0"/>
              <a:t>těhotenství a kojení (nižší kardiovaskulární riziko)</a:t>
            </a:r>
          </a:p>
          <a:p>
            <a:pPr marL="324000" lvl="1" indent="0">
              <a:buNone/>
            </a:pPr>
            <a:endParaRPr lang="cs-CZ" sz="2400" dirty="0"/>
          </a:p>
        </p:txBody>
      </p:sp>
      <p:pic>
        <p:nvPicPr>
          <p:cNvPr id="6" name="Picture 3" descr="C:\Users\Johanka\Desktop\FRMU 2018\Prezentace\jaro téma 1 - metabolismus, výživa, jídelníček\materiály a obrázky\inbody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34" y="4374447"/>
            <a:ext cx="3214872" cy="23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8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Objektivní hodnocení stavu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384799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indexy vycházející z antropometrických ukazatelů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tělesného tuku </a:t>
            </a:r>
            <a:r>
              <a:rPr lang="cs-CZ" dirty="0" err="1"/>
              <a:t>kaliperem</a:t>
            </a: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zastoupení tuku v organismu bioelektrickou impedanční metodou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svalové hmoty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E26EA7-BAC9-4E0B-BFB6-64515352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82" y="3714401"/>
            <a:ext cx="50673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1809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energetický příjem a výdej by měly být v rovnováze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udržet si adekvátní tělesnou hmotnost (dle BMI a obvodu pasu)</a:t>
            </a:r>
          </a:p>
          <a:p>
            <a:pPr>
              <a:lnSpc>
                <a:spcPct val="100000"/>
              </a:lnSpc>
            </a:pPr>
            <a:r>
              <a:rPr lang="cs-CZ" dirty="0"/>
              <a:t>minimálně 5-krát denně v pravidelných intervalech (každé 3-4 hodiny) – počet jídel závisí od celkového energetického příjmu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pravidelné cvičení – nejméně 30 minut fyzické aktivity mírné zátěže alespoň 5-krát týdně (nebo 3 - 4 x týdně 30 min zátěže, při které se zpotíte)</a:t>
            </a:r>
          </a:p>
          <a:p>
            <a:pPr>
              <a:lnSpc>
                <a:spcPct val="100000"/>
              </a:lnSpc>
            </a:pPr>
            <a:r>
              <a:rPr lang="cs-CZ" dirty="0"/>
              <a:t>když nejde cvičit, minimálně půlhodiny chůze</a:t>
            </a:r>
          </a:p>
        </p:txBody>
      </p:sp>
    </p:spTree>
    <p:extLst>
      <p:ext uri="{BB962C8B-B14F-4D97-AF65-F5344CB8AC3E}">
        <p14:creationId xmlns:p14="http://schemas.microsoft.com/office/powerpoint/2010/main" val="164646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145935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69559"/>
            <a:ext cx="11482893" cy="4434287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000" dirty="0"/>
              <a:t>stupeň obezity dle </a:t>
            </a:r>
            <a:r>
              <a:rPr lang="cs-CZ" sz="2000" b="1" u="sng" dirty="0" err="1"/>
              <a:t>Brocova</a:t>
            </a:r>
            <a:r>
              <a:rPr lang="cs-CZ" sz="2000" b="1" u="sng" dirty="0"/>
              <a:t> indexu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b="1" u="sng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vychází z výpočtu ideální hmotnosti a procent dosažené ideální hmotnosti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na základě ideální hmotnosti se odhadují některé fyziologické parametry – například iniciální nastavení dechového objemu u umělé ventilace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ideální hmotnost:</a:t>
            </a:r>
          </a:p>
          <a:p>
            <a:pPr marL="519113" indent="0">
              <a:lnSpc>
                <a:spcPct val="100000"/>
              </a:lnSpc>
              <a:buNone/>
            </a:pPr>
            <a:r>
              <a:rPr lang="cs-CZ" sz="2000" b="1" dirty="0"/>
              <a:t>Pro muže: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výška (cm) – 100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(výška v m)</a:t>
            </a:r>
            <a:r>
              <a:rPr lang="cs-CZ" baseline="30000" dirty="0"/>
              <a:t>2</a:t>
            </a:r>
            <a:r>
              <a:rPr lang="cs-CZ" dirty="0"/>
              <a:t> – 23</a:t>
            </a:r>
          </a:p>
          <a:p>
            <a:pPr marL="519113" indent="0">
              <a:lnSpc>
                <a:spcPct val="100000"/>
              </a:lnSpc>
              <a:buNone/>
            </a:pPr>
            <a:r>
              <a:rPr lang="cs-CZ" sz="2000" b="1" dirty="0"/>
              <a:t>Pro ženy: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výška (cm) – 100 – 10%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(výška v m)</a:t>
            </a:r>
            <a:r>
              <a:rPr lang="cs-CZ" baseline="30000" dirty="0"/>
              <a:t>2</a:t>
            </a:r>
            <a:r>
              <a:rPr lang="cs-CZ" dirty="0"/>
              <a:t> – 21,5</a:t>
            </a:r>
          </a:p>
          <a:p>
            <a:pPr marL="700088" lvl="1" indent="0"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index: aktuální hmot./ideální hmot. x 100</a:t>
            </a:r>
          </a:p>
        </p:txBody>
      </p:sp>
      <p:graphicFrame>
        <p:nvGraphicFramePr>
          <p:cNvPr id="7" name="Group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978863"/>
              </p:ext>
            </p:extLst>
          </p:nvPr>
        </p:nvGraphicFramePr>
        <p:xfrm>
          <a:off x="6539136" y="3036681"/>
          <a:ext cx="5086276" cy="2651760"/>
        </p:xfrm>
        <a:graphic>
          <a:graphicData uri="http://schemas.openxmlformats.org/drawingml/2006/table">
            <a:tbl>
              <a:tblPr/>
              <a:tblGrid>
                <a:gridCol w="25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Stupeň obezity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ideální hmotnosti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Mírný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115 – 129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 – 149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Těžký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 – 199 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Morbidní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200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BMI (body </a:t>
            </a:r>
            <a:r>
              <a:rPr lang="cs-CZ" dirty="0" err="1"/>
              <a:t>mass</a:t>
            </a:r>
            <a:r>
              <a:rPr lang="cs-CZ" dirty="0"/>
              <a:t> index) = váha(kg)/výška(m)</a:t>
            </a:r>
            <a:r>
              <a:rPr lang="cs-CZ" baseline="30000" dirty="0"/>
              <a:t>2</a:t>
            </a:r>
          </a:p>
          <a:p>
            <a:pPr>
              <a:lnSpc>
                <a:spcPct val="100000"/>
              </a:lnSpc>
            </a:pPr>
            <a:endParaRPr lang="cs-CZ" baseline="30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aseline="30000" dirty="0"/>
              <a:t>Pro dospělé</a:t>
            </a: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BMI různé tabulky pro muže/ženy, dospělé/dospívající/děti</a:t>
            </a:r>
          </a:p>
        </p:txBody>
      </p:sp>
      <p:graphicFrame>
        <p:nvGraphicFramePr>
          <p:cNvPr id="6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640877"/>
              </p:ext>
            </p:extLst>
          </p:nvPr>
        </p:nvGraphicFramePr>
        <p:xfrm>
          <a:off x="921379" y="2330153"/>
          <a:ext cx="6978611" cy="2743200"/>
        </p:xfrm>
        <a:graphic>
          <a:graphicData uri="http://schemas.openxmlformats.org/drawingml/2006/table">
            <a:tbl>
              <a:tblPr/>
              <a:tblGrid>
                <a:gridCol w="232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muži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ženy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Podváha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19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Norma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– 24,9 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 – 23,9 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Nadváha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 – 29,9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– 28,9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Obezita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– 39,9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 – 38,9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Těžká obezita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40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39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5706217" cy="49385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Výhoda: </a:t>
            </a:r>
            <a:r>
              <a:rPr lang="cs-CZ" sz="2000" dirty="0"/>
              <a:t>jednoduché na výpočet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Nevýhody: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1800" dirty="0"/>
              <a:t>nezabývají se tím, čím je tvořená tělesná hmota. Muž s velkou muskulaturou se může pohybovat v oblasti nadváhy, aniž by měl problém s výživou</a:t>
            </a:r>
          </a:p>
          <a:p>
            <a:pPr marL="324000" lvl="1" indent="0">
              <a:buNone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b="1" dirty="0"/>
              <a:t> </a:t>
            </a:r>
            <a:r>
              <a:rPr lang="cs-CZ" sz="1800" b="1" dirty="0" err="1"/>
              <a:t>Brocův</a:t>
            </a:r>
            <a:r>
              <a:rPr lang="cs-CZ" sz="1800" b="1" dirty="0"/>
              <a:t> index </a:t>
            </a:r>
            <a:r>
              <a:rPr lang="cs-CZ" sz="1800" dirty="0"/>
              <a:t>používá lineární vztah mezi výškou a váhou - index je velice orientační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b="1" dirty="0"/>
              <a:t> BMI</a:t>
            </a:r>
            <a:r>
              <a:rPr lang="cs-CZ" sz="1800" dirty="0"/>
              <a:t> - kvadratický vztah mezi výškou a váhou – lepší než </a:t>
            </a:r>
            <a:r>
              <a:rPr lang="cs-CZ" sz="1800" dirty="0" err="1"/>
              <a:t>Brocův</a:t>
            </a:r>
            <a:r>
              <a:rPr lang="cs-CZ" sz="1800" dirty="0"/>
              <a:t>, ale přesto je nutné použití jiných tabulek pro dospělé, dospívající a děti – BMI 17 ještě normální v 15 letech, v dospělosti to znamená podváhu</a:t>
            </a:r>
          </a:p>
        </p:txBody>
      </p:sp>
      <p:pic>
        <p:nvPicPr>
          <p:cNvPr id="3074" name="Picture 2" descr="C:\Users\Johanka\Desktop\FRMU 2018\Prezentace\jaro téma 1 - metabolismus, výživa, jídelníček\materiály a obrázky\aid2071552-v4-728px-Calculate-BMI-for-Children-Step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157543"/>
            <a:ext cx="5492305" cy="41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4"/>
          <p:cNvSpPr txBox="1">
            <a:spLocks/>
          </p:cNvSpPr>
          <p:nvPr/>
        </p:nvSpPr>
        <p:spPr>
          <a:xfrm>
            <a:off x="414000" y="5296141"/>
            <a:ext cx="11466773" cy="270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b="1" dirty="0"/>
              <a:t> </a:t>
            </a:r>
            <a:r>
              <a:rPr lang="cs-CZ" b="1" dirty="0" err="1"/>
              <a:t>Rohrerův</a:t>
            </a:r>
            <a:r>
              <a:rPr lang="cs-CZ" b="1" dirty="0"/>
              <a:t> index </a:t>
            </a:r>
            <a:r>
              <a:rPr lang="cs-CZ" dirty="0"/>
              <a:t>(100*hmotnost(g)/výška(cm)</a:t>
            </a:r>
            <a:r>
              <a:rPr lang="cs-CZ" baseline="30000" dirty="0"/>
              <a:t>3</a:t>
            </a:r>
            <a:r>
              <a:rPr lang="cs-CZ" dirty="0"/>
              <a:t>).</a:t>
            </a:r>
            <a:br>
              <a:rPr lang="cs-CZ" dirty="0"/>
            </a:br>
            <a:r>
              <a:rPr lang="cs-CZ" dirty="0"/>
              <a:t>Hmotnost je určena objemem, čili třetí mocninou rozměru, proto je tento index nejlepší. Věkově konzistentnější. Vhodnější po děti a dospívající.</a:t>
            </a:r>
          </a:p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96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7228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Obvod pasu, index pas/boky </a:t>
            </a:r>
            <a:r>
              <a:rPr lang="cs-CZ" b="0" dirty="0"/>
              <a:t>(</a:t>
            </a:r>
            <a:r>
              <a:rPr lang="cs-CZ" b="0" dirty="0" err="1"/>
              <a:t>waist</a:t>
            </a:r>
            <a:r>
              <a:rPr lang="cs-CZ" b="0" dirty="0"/>
              <a:t>/hip)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420033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Velice jednoduché, ale účinné prediktivní parametry hodnocení výživy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="1" dirty="0"/>
              <a:t>Pas/boky</a:t>
            </a:r>
          </a:p>
          <a:p>
            <a:pPr marL="72000" indent="0">
              <a:lnSpc>
                <a:spcPct val="100000"/>
              </a:lnSpc>
              <a:buNone/>
            </a:pPr>
            <a:endParaRPr lang="cs-CZ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Muži &lt;1</a:t>
            </a:r>
          </a:p>
          <a:p>
            <a:pPr marL="324000" lvl="1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Ženy &lt; 0,8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graphicFrame>
        <p:nvGraphicFramePr>
          <p:cNvPr id="6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99559"/>
              </p:ext>
            </p:extLst>
          </p:nvPr>
        </p:nvGraphicFramePr>
        <p:xfrm>
          <a:off x="3859619" y="2267097"/>
          <a:ext cx="6772938" cy="2651760"/>
        </p:xfrm>
        <a:graphic>
          <a:graphicData uri="http://schemas.openxmlformats.org/drawingml/2006/table">
            <a:tbl>
              <a:tblPr/>
              <a:tblGrid>
                <a:gridCol w="377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Obvod pasu v cm</a:t>
                      </a: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muži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ženy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Doporučené rozmezí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k-SK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k-SK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Nutné snížit hmotnost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– 102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– 90 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Snížení hmotnosti vyžaduje lékařskou pomoc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102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679450" y="6261100"/>
            <a:ext cx="7920000" cy="25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191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Měření tělesného tuku </a:t>
            </a:r>
            <a:r>
              <a:rPr lang="cs-CZ" dirty="0" err="1"/>
              <a:t>kaliperem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7441762" cy="383960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000" dirty="0"/>
              <a:t>měří se vrstva podkožního tuku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vypovídá o energetické bilanci organismu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nedokáže postihnout možné rozdíly v distribuci podkožního a viscerálního tuku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nejčastější místo měření: kožní řasa nad tricepsem (další možnosti: nad lopatkou, na břichu, nad spina </a:t>
            </a:r>
            <a:r>
              <a:rPr lang="cs-CZ" sz="2000" dirty="0" err="1"/>
              <a:t>iliaca,na</a:t>
            </a:r>
            <a:r>
              <a:rPr lang="cs-CZ" sz="2000" dirty="0"/>
              <a:t> stehně, na bérci)</a:t>
            </a:r>
          </a:p>
        </p:txBody>
      </p:sp>
      <p:pic>
        <p:nvPicPr>
          <p:cNvPr id="4098" name="Picture 2" descr="C:\Users\Johanka\Desktop\FRMU 2018\Prezentace\jaro téma 1 - metabolismus, výživa, jídelníček\materiály a obrázky\kaliperace-05-triceps-dominant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21" y="1145696"/>
            <a:ext cx="3638956" cy="36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oup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621271"/>
              </p:ext>
            </p:extLst>
          </p:nvPr>
        </p:nvGraphicFramePr>
        <p:xfrm>
          <a:off x="666000" y="3600032"/>
          <a:ext cx="7134448" cy="1889744"/>
        </p:xfrm>
        <a:graphic>
          <a:graphicData uri="http://schemas.openxmlformats.org/drawingml/2006/table">
            <a:tbl>
              <a:tblPr/>
              <a:tblGrid>
                <a:gridCol w="893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Hodnoty kožní řasy nad tricepsem</a:t>
                      </a:r>
                      <a:endParaRPr kumimoji="0" lang="sk-SK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Fyziologická norma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Lehký až střední úbytek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Výrazný deficit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endParaRPr kumimoji="0" lang="sk-SK" alt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16,5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– 15 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Muž</a:t>
                      </a:r>
                      <a:endParaRPr kumimoji="0" lang="sk-SK" alt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12,5</a:t>
                      </a:r>
                      <a:endParaRPr kumimoji="0" lang="sk-SK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 – 11 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8114" y="365778"/>
            <a:ext cx="10969385" cy="451576"/>
          </a:xfrm>
        </p:spPr>
        <p:txBody>
          <a:bodyPr/>
          <a:lstStyle/>
          <a:p>
            <a:pPr algn="ctr"/>
            <a:r>
              <a:rPr lang="cs-CZ" sz="3600" dirty="0"/>
              <a:t>Elektrická </a:t>
            </a:r>
            <a:r>
              <a:rPr lang="cs-CZ" sz="3600" dirty="0" err="1"/>
              <a:t>bioimpedanční</a:t>
            </a:r>
            <a:r>
              <a:rPr lang="cs-CZ" sz="3600" dirty="0"/>
              <a:t> metoda</a:t>
            </a:r>
            <a:br>
              <a:rPr lang="cs-CZ" sz="3600" dirty="0"/>
            </a:br>
            <a:r>
              <a:rPr lang="cs-CZ" sz="3200" b="0" dirty="0"/>
              <a:t>Měření zastoupení tuku v organismu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626781"/>
            <a:ext cx="11482893" cy="356600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různé tkáně těla mají různou průchodnost pro velmi slabý střídavý elektrický proud (vodivost svalové versus tukové tkáně)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metoda vychází z bioelektrické analýzy impedance; měříme bioelektrickou impedanci (odpor), který klade tuková tkáň prostupu elektrického proudu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vypočítává se poměr tukové tkáně ke tkáním ostatním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závisí od množství kapaliny v netukových tkáních – na hydrataci organismu (důvod kolísání hodnot během dne při nedodržení standardních podmínek jednotlivých měření)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přístroj je schopný vyhodnotit % tuku, vody i kostní tkáně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0818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endParaRPr lang="cs-CZ" sz="3200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253302"/>
            <a:ext cx="7930860" cy="4509935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ruční přístroj měří horní polovinu těla, váha dolní polovinu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nyní se používají kombinovaná zařízení měřící celé tělo</a:t>
            </a:r>
          </a:p>
        </p:txBody>
      </p:sp>
      <p:pic>
        <p:nvPicPr>
          <p:cNvPr id="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629426"/>
            <a:ext cx="2791376" cy="189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38" y="3225558"/>
            <a:ext cx="3550014" cy="269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ohanka\Desktop\FRMU 2018\Prezentace\jaro téma 1 - metabolismus, výživa, jídelníček\materiály a obrázky\inbody-tea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8" y="559390"/>
            <a:ext cx="3188758" cy="57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3379" y="102688"/>
            <a:ext cx="11071507" cy="506133"/>
          </a:xfrm>
        </p:spPr>
        <p:txBody>
          <a:bodyPr/>
          <a:lstStyle/>
          <a:p>
            <a:pPr algn="ctr"/>
            <a:r>
              <a:rPr lang="cs-CZ" sz="3600" dirty="0"/>
              <a:t>Měření svalové hmoty</a:t>
            </a:r>
            <a:endParaRPr lang="cs-CZ" sz="3200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2949" y="649695"/>
            <a:ext cx="11272106" cy="524396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dirty="0"/>
              <a:t>Svalová tkán je důležitý parametr stavu výživy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obvod svalstva paže (OSP)</a:t>
            </a:r>
            <a:r>
              <a:rPr lang="cs-CZ" altLang="cs-CZ" sz="2400" dirty="0"/>
              <a:t> - vše v cm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endParaRPr lang="cs-CZ" altLang="cs-CZ" sz="32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korigovaná plocha svalstva paže (</a:t>
            </a:r>
            <a:r>
              <a:rPr lang="cs-CZ" altLang="cs-CZ" sz="2400" b="1" dirty="0" err="1"/>
              <a:t>kPSP</a:t>
            </a:r>
            <a:r>
              <a:rPr lang="cs-CZ" altLang="cs-CZ" sz="2400" b="1" dirty="0"/>
              <a:t>) </a:t>
            </a:r>
            <a:r>
              <a:rPr lang="cs-CZ" altLang="cs-CZ" sz="2400" dirty="0"/>
              <a:t>- vše v cm</a:t>
            </a:r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400" i="1" dirty="0"/>
              <a:t>muži</a:t>
            </a:r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endParaRPr lang="cs-CZ" altLang="cs-CZ" sz="2400" dirty="0"/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endParaRPr lang="cs-CZ" altLang="cs-CZ" sz="2400" dirty="0"/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400" i="1" dirty="0"/>
              <a:t>ženy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797544" y="1881266"/>
                <a:ext cx="10114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𝑂𝑆𝑃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𝑜𝑏𝑣𝑜𝑑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𝑝𝑎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ž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𝑘𝑜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ž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í ř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𝑎𝑠𝑎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𝑛𝑎𝑑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𝑡𝑟𝑖𝑐𝑒𝑝𝑠𝑒𝑚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44" y="1881266"/>
                <a:ext cx="10114312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2014463" y="2778047"/>
                <a:ext cx="8379473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𝑘𝑃𝑆𝑃</m:t>
                      </m:r>
                      <m:r>
                        <a:rPr lang="cs-CZ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𝑜𝑏𝑣𝑜𝑑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𝑝𝑎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ž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𝑒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𝑘𝑜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ž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í 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𝑎𝑠𝑎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𝑛𝑎𝑑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𝑡𝑟𝑖𝑐𝑒𝑝𝑠𝑒𝑚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4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−10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63" y="2778047"/>
                <a:ext cx="8379473" cy="8334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1985743" y="3842794"/>
                <a:ext cx="8441990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𝑘𝑃𝑆𝑃</m:t>
                      </m:r>
                      <m:r>
                        <a:rPr lang="cs-CZ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𝑜𝑏𝑣𝑜𝑑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𝑝𝑎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ž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𝑒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𝑘𝑜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ž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í 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𝑎𝑠𝑎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𝑛𝑎𝑑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𝑡𝑟𝑖𝑐𝑒𝑝𝑠𝑒𝑚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4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−6,5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43" y="3842794"/>
                <a:ext cx="8441990" cy="8334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367718"/>
              </p:ext>
            </p:extLst>
          </p:nvPr>
        </p:nvGraphicFramePr>
        <p:xfrm>
          <a:off x="1002640" y="4878109"/>
          <a:ext cx="3973121" cy="1493520"/>
        </p:xfrm>
        <a:graphic>
          <a:graphicData uri="http://schemas.openxmlformats.org/drawingml/2006/table">
            <a:tbl>
              <a:tblPr/>
              <a:tblGrid>
                <a:gridCol w="95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Ztráta svalové hmoty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Nepřítomná</a:t>
                      </a:r>
                      <a:b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 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Těžká </a:t>
                      </a:r>
                      <a:b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Žena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23,2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– 21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14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25,3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– 23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15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7913"/>
              </p:ext>
            </p:extLst>
          </p:nvPr>
        </p:nvGraphicFramePr>
        <p:xfrm>
          <a:off x="5373095" y="4887821"/>
          <a:ext cx="5421584" cy="1005840"/>
        </p:xfrm>
        <a:graphic>
          <a:graphicData uri="http://schemas.openxmlformats.org/drawingml/2006/table">
            <a:tbl>
              <a:tblPr/>
              <a:tblGrid>
                <a:gridCol w="88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Deficit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nepřítomný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mírný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Žena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36,3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29,1 – 36,3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25,5 – 29,0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25,4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40,9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32,8 – 40,8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28,7 – 32,7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28,6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95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1137" y="1110034"/>
            <a:ext cx="11609725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/>
              <a:t>Strava by měla být pestrá - </a:t>
            </a:r>
            <a:r>
              <a:rPr lang="cs-CZ" sz="2400" dirty="0"/>
              <a:t>měla by obsahovat: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živiny (bílkoviny, tuky, cukry)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vitamíny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minerální látky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voda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vláknina</a:t>
            </a:r>
          </a:p>
          <a:p>
            <a:pPr lvl="1"/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5D063F-0108-0622-B9AF-63211A86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03" y="2048206"/>
            <a:ext cx="7036059" cy="46930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D12312-BC4B-4858-B81E-DD786439A066}"/>
              </a:ext>
            </a:extLst>
          </p:cNvPr>
          <p:cNvSpPr txBox="1"/>
          <p:nvPr/>
        </p:nvSpPr>
        <p:spPr>
          <a:xfrm>
            <a:off x="100176" y="3143775"/>
            <a:ext cx="5218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Člověk je všežravý primát. </a:t>
            </a:r>
          </a:p>
          <a:p>
            <a:r>
              <a:rPr lang="cs-CZ" sz="1800" dirty="0"/>
              <a:t>Je fyziologicky a evolučně nastaven na příjem  pestré stravy z větší části složené ze sacharidů a tuků. </a:t>
            </a:r>
          </a:p>
          <a:p>
            <a:r>
              <a:rPr lang="cs-CZ" sz="1800" dirty="0"/>
              <a:t>Libové maso je vzhledem ke špatnému štěpení aminokyselin pro člověka „jedovaté“, proto musí být v potravě tuk, aby umožnil štěpení bílkovin a </a:t>
            </a:r>
            <a:r>
              <a:rPr lang="cs-CZ" sz="1800" dirty="0" err="1"/>
              <a:t>minokyselin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082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2D3539-CA3F-4764-9788-2555D15AD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E75DC6-E399-4DFD-8350-83D5548EB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9DC242-5150-466E-8847-E7E1E420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5" y="154513"/>
            <a:ext cx="5159229" cy="38087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B6558E-7B93-4C55-8847-6451F5F7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192" y="154513"/>
            <a:ext cx="5377815" cy="36790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643F73-459F-4C8E-8880-B0EDE07E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54" y="2505893"/>
            <a:ext cx="2767635" cy="43521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E7075EC-4F6E-4B7B-8A34-5F073892579B}"/>
              </a:ext>
            </a:extLst>
          </p:cNvPr>
          <p:cNvSpPr txBox="1"/>
          <p:nvPr/>
        </p:nvSpPr>
        <p:spPr>
          <a:xfrm>
            <a:off x="209725" y="4097357"/>
            <a:ext cx="5159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Tzv. „lovci mamutů“ byli ekonomicky závislí na sobech (již domestikace spolu se psem, pes pomáhal hlídat stáda sobů) a malé zvěři (zajíci, lišky, bělokur, atd.), na mamutech závislí nebyli, mamut byl uloven 1-2 za/rok, ale kosti mamutů jsou nejnápadnější a dle nich získali své jméno (E. </a:t>
            </a:r>
            <a:r>
              <a:rPr lang="cs-CZ" sz="1600" dirty="0" err="1"/>
              <a:t>Štorch</a:t>
            </a:r>
            <a:r>
              <a:rPr lang="cs-CZ" sz="1600" dirty="0"/>
              <a:t>).</a:t>
            </a:r>
          </a:p>
          <a:p>
            <a:r>
              <a:rPr lang="cs-CZ" sz="1600" dirty="0"/>
              <a:t>Ze sobů využívali vše, včetně mléka samic.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7D8C354-5831-44E2-8438-428806BE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196" y="3998039"/>
            <a:ext cx="4077804" cy="27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D251E4-AFFD-EF66-3955-3AECAB2C3C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83C94C-CE85-B196-D3E9-83BFFFCFD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BA4D9C-0031-81B2-BBE7-AACA87115305}"/>
              </a:ext>
            </a:extLst>
          </p:cNvPr>
          <p:cNvSpPr txBox="1"/>
          <p:nvPr/>
        </p:nvSpPr>
        <p:spPr>
          <a:xfrm>
            <a:off x="75501" y="89624"/>
            <a:ext cx="1190397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Třeba omezit:</a:t>
            </a:r>
            <a:endParaRPr lang="cs-CZ" sz="1200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alkohol &lt;30 g/den (2 dcl vína pro ženy, 4 dcl pro muže, či 0,3 l piva pro ženy a 0,5 l pro muže), ovšem obliba kvašeného ovoce není jen u člověka, ale i dalších živočichů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  <a:r>
              <a:rPr lang="cs-CZ" sz="1200" dirty="0"/>
              <a:t>:</a:t>
            </a:r>
            <a:r>
              <a:rPr lang="cs-CZ" sz="1200" dirty="0">
                <a:hlinkClick r:id="rId2"/>
              </a:rPr>
              <a:t> https://www.youtube.com/watch?v=8thjGOITglU</a:t>
            </a:r>
            <a:endParaRPr lang="cs-CZ" sz="1200" dirty="0"/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Důvodem oblíbenosti přezrálého a kvašeného ovoce je vysoký obsah energie a samozřejmě aj následná dobrá nálada. Malé množství alkoholu má protektivní účinek na oběhovou soustavu (např. jeden frťan slivovice), či na trávení a obsah vitamínů skupiny B (jedno malé pivo), či velké množství antioxidantů (2 dcl vína).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omezení příjem konzervovaného jídla a polotovarů, smažených pokrmů a uzenin – ukazuje se, že je to jeden z významných faktorů vyvolávajících diabetes II, kde ale velký vliv hraje genetika. Tato jídla spíše hrají roli v rozvoji rakoviny tlustého střeva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 err="1"/>
              <a:t>NaCl</a:t>
            </a:r>
            <a:r>
              <a:rPr lang="cs-CZ" sz="1200" dirty="0"/>
              <a:t> &lt;5 g/den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cholesterol &lt;300 mg/den-tady též hraje velkou úlohu dědičnost!!!</a:t>
            </a:r>
          </a:p>
          <a:p>
            <a:pPr marL="609750" lvl="1" indent="-28575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další faktory – Slováci doporučují optimální kulturu stolování (</a:t>
            </a:r>
            <a:r>
              <a:rPr lang="cs-CZ" sz="1200" dirty="0" err="1"/>
              <a:t>Lékarská</a:t>
            </a:r>
            <a:r>
              <a:rPr lang="cs-CZ" sz="1200" dirty="0"/>
              <a:t> </a:t>
            </a:r>
            <a:r>
              <a:rPr lang="cs-CZ" sz="1200" dirty="0" err="1"/>
              <a:t>fyziologia</a:t>
            </a:r>
            <a:r>
              <a:rPr lang="cs-CZ" sz="1200" dirty="0"/>
              <a:t>, Javorka a kol.)-ano, jí se i očima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Jo… a Nekuřte! Ano, ale… Nikotin se váže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Nikotinový cholinergní receptor"/>
              </a:rPr>
              <a:t>nikotinové acetylcholinové receptory</a:t>
            </a:r>
            <a:r>
              <a:rPr lang="cs-CZ" sz="1200" u="none" strike="noStrike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</a:t>
            </a:r>
            <a:r>
              <a:rPr lang="cs-CZ" sz="1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kotin vyvolává relaxaci, zvyšuje pozornost a myšlení. Zmírňuje projevy Alzheimerovi a Parkinsonovi choroby (pomáhá oddalovat nástup těchto chorob, ale ve spolupráci s dalšími látkami).- viz </a:t>
            </a:r>
            <a:r>
              <a:rPr lang="cs-CZ" sz="1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https://discoveries.vanderbilthealth.com/2019/09/nicotine-to-treat-alzheimers-disease/</a:t>
            </a:r>
            <a:endParaRPr lang="cs-CZ" sz="12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910D2B-B47C-4046-8033-2AA4E7C0A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563" y="1665591"/>
            <a:ext cx="1849828" cy="18498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C60ECE-FCB3-4E00-B9E0-5AC53546E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592" y="1742475"/>
            <a:ext cx="3103578" cy="17441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7AE6B1-9D94-4EF3-BBA4-23757406A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73" y="1742475"/>
            <a:ext cx="2414458" cy="16096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F74E4F-099F-498B-83A9-A5769E90D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00" y="1665591"/>
            <a:ext cx="2351212" cy="17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8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522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Živiny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54552" y="603788"/>
            <a:ext cx="11482893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b="1" u="sng" dirty="0"/>
              <a:t>Doporučení: </a:t>
            </a:r>
            <a:r>
              <a:rPr lang="cs-CZ" sz="1800" dirty="0"/>
              <a:t>10% bílkoviny, 26% tuky, 64% cukry </a:t>
            </a:r>
            <a:br>
              <a:rPr lang="cs-CZ" dirty="0"/>
            </a:b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="1" i="1" u="sng" dirty="0"/>
              <a:t>Bílkoviny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Doporučená denní dávka</a:t>
            </a:r>
            <a:r>
              <a:rPr lang="cs-CZ" sz="2000" dirty="0"/>
              <a:t>: u dospělých: 0,8–1,2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                                       u dětí: 1,2-1,5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Bílkoviny mají funkci strukturní, signální (hormony, receptory). Při hladovění organismu též jako zdroj energie.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Bílkoviny přijímané v potravě musí obsahovat všechny esenciální aminokyseliny ve správných poměrech vhodných pro syntézu nových bílkovin - příjem nahrazuje 20 – 30 g bílkovin, které se denně u člověka degradují.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Živočišné bílkoviny mají vyrovnaný poměr aminokyselin, v rostlinných bílkovinách často nějaká aminokyselina chybí – rostlinná strava je náročnější na sestavení, pokud má obsahovat všechny důležité aminokyseliny.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b="1" i="1" u="sng" dirty="0"/>
              <a:t>Cukry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 </a:t>
            </a:r>
            <a:r>
              <a:rPr lang="cs-CZ" sz="2000" b="1" dirty="0"/>
              <a:t>Doporučená denní dávka</a:t>
            </a:r>
            <a:r>
              <a:rPr lang="cs-CZ" sz="2000" dirty="0"/>
              <a:t>: u dospělých 10-15 g/k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                                         u dětí 5-8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Je to nejrychlejší zdroj energie (17,1 </a:t>
            </a:r>
            <a:r>
              <a:rPr lang="cs-CZ" sz="1800" dirty="0" err="1"/>
              <a:t>kJ</a:t>
            </a:r>
            <a:r>
              <a:rPr lang="cs-CZ" sz="1800" dirty="0"/>
              <a:t>/g). Cukry jsou převážně rostlinného původu.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Sacharidy – 64% přijaté energie (rafinovaný cukr by měl být &lt;10%)</a:t>
            </a:r>
            <a:br>
              <a:rPr lang="cs-CZ" sz="1800" dirty="0"/>
            </a:br>
            <a:r>
              <a:rPr lang="cs-CZ" sz="1800" dirty="0"/>
              <a:t>Nevyužitelné sacharidy jsou nestravitelné a jsou součástí vlákniny (hlavně celulóza),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Doporučená denní dávka je 25-35g/den. Podporuje motility </a:t>
            </a:r>
            <a:r>
              <a:rPr lang="cs-CZ" sz="1800" dirty="0" err="1"/>
              <a:t>GITu</a:t>
            </a:r>
            <a:r>
              <a:rPr lang="cs-CZ" sz="1800" dirty="0"/>
              <a:t>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8FD1BF-A8AF-436A-B193-C812CBC1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139" y="223542"/>
            <a:ext cx="3179428" cy="21182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DCAEB7-B180-49CD-8002-2D699E4E0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277" y="3955436"/>
            <a:ext cx="2873519" cy="18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2430" y="97225"/>
            <a:ext cx="8285447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3200" b="1" u="sng" dirty="0"/>
              <a:t>Tuky: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b="1" dirty="0"/>
              <a:t>Doporučená denní dávka</a:t>
            </a:r>
            <a:r>
              <a:rPr lang="cs-CZ" sz="1600" dirty="0"/>
              <a:t>: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                                  u dospělých: 1g/kg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                                  u dětí: 4-5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Tuky jsou největší zdroj energie (38,9kJ/g).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Funkce tuků v těle: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dirty="0"/>
              <a:t> zásobní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v tucích se rozpouštějí některé vitamíny (D, A </a:t>
            </a:r>
            <a:r>
              <a:rPr lang="cs-CZ" sz="1600" dirty="0" err="1"/>
              <a:t>a</a:t>
            </a:r>
            <a:r>
              <a:rPr lang="cs-CZ" sz="1600" dirty="0"/>
              <a:t> E), stavební, termoregulace (hnědá tuková tkáň, izolace), mechanická ochrana orgánů, kostí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optimální poměr tuků v potravě: 10% nasycené mastné kyseliny (MK), 10-12% </a:t>
            </a:r>
            <a:r>
              <a:rPr lang="cs-CZ" sz="1600" dirty="0" err="1"/>
              <a:t>mononenasycené</a:t>
            </a:r>
            <a:r>
              <a:rPr lang="cs-CZ" sz="1600" dirty="0"/>
              <a:t> MK, 8 – 10% polynenasycené MK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</a:t>
            </a:r>
            <a:r>
              <a:rPr lang="cs-CZ" sz="1600" b="1" dirty="0"/>
              <a:t>cis-konfigurace </a:t>
            </a:r>
            <a:r>
              <a:rPr lang="cs-CZ" sz="1600" dirty="0"/>
              <a:t>– rostlinné a většina živočišných tuků. </a:t>
            </a:r>
            <a:br>
              <a:rPr lang="cs-CZ" sz="1600" dirty="0"/>
            </a:br>
            <a:r>
              <a:rPr lang="cs-CZ" sz="1600" dirty="0"/>
              <a:t> </a:t>
            </a:r>
            <a:r>
              <a:rPr lang="cs-CZ" sz="1600" b="1" dirty="0"/>
              <a:t>trans-konfigurace</a:t>
            </a:r>
            <a:r>
              <a:rPr lang="cs-CZ" sz="1600" dirty="0"/>
              <a:t> – mléčné výrobky, hovězí a skopové maso, průmyslově ztužené tuky (margaríny) – zvýšení koncentrace LDL-cholesterolu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cholesterol (jen živočišné produkty) – strukturní složka mozkové tkáně, buněčných membrán, prekurzor steroidních hormonů, vit. D, žlučových kyselin – v krvi koluje 4% celkového cholesterolu, 75% si tělo tvoří samo (v játrech), 25% z potravy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dirty="0"/>
              <a:t> specifický dynamický účinek živin: energie potřebná pro zpracování živin, cca 10% z energie přijaté smíšené potravy (bílkoviny mají vyšší než glukóza)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E98D1C-9809-4551-8178-B1E3498E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877" y="47990"/>
            <a:ext cx="3456963" cy="20741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8DA612-6C2C-4771-83C6-3EB8EE10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877" y="2179476"/>
            <a:ext cx="3171825" cy="220027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6594C849-8F4F-4D4D-899E-D6863DD5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291" y="4776892"/>
            <a:ext cx="5254094" cy="1738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0" rIns="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>
                <a:solidFill>
                  <a:srgbClr val="212529"/>
                </a:solidFill>
                <a:latin typeface="-apple-system"/>
              </a:rPr>
              <a:t>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zometrie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molerkul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 závisí na orientaci atomů kolem osy procházející dvojnou vazbou.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-apple-system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Trans izometrie: 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každý zbytek MK se nachází na opačné straně dvojné vazby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Cis izometrie: 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oba zbytky MK se nacházejí na stejné straně dvojné vazby</a:t>
            </a:r>
            <a:b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</a:b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Většina nenasycených MK má dvojnou vazbu v cis-konfiguraci. Cis-konfigurace je významná pro prostorové uspořádání molekul lipidů v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4"/>
              </a:rPr>
              <a:t>buněčných membránách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 → MK s dvojnými vazbami v cis-konfiguraci zaujímají více prostoru a to činí membrány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5" tooltip="Biologická membrána"/>
              </a:rPr>
              <a:t>fluidnější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. MK se dvojnými vazbami v trans-konfiguraci se nacházejí v některých průmyslově zpracovaných potravinách a v zásobním tuku přežvýkavců (vznikají mikrobiální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fermenatcí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) a jsou spojeny se zvýšeným rizikem kardiovaskulárních chorob a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6" tooltip="Diabetes mellitus"/>
              </a:rPr>
              <a:t>diabetes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6" tooltip="Diabetes mellitus"/>
              </a:rPr>
              <a:t>mellitus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7B66663-5791-4DC2-9F45-BBE336086DCC}"/>
              </a:ext>
            </a:extLst>
          </p:cNvPr>
          <p:cNvSpPr/>
          <p:nvPr/>
        </p:nvSpPr>
        <p:spPr bwMode="auto">
          <a:xfrm>
            <a:off x="10801884" y="6289705"/>
            <a:ext cx="976116" cy="520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0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60DCAD-E3D3-41EC-9F05-C21B57B3B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932F0C-A993-4795-AE6B-01CAB1EBB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8050CB-3B31-4F05-82FA-F97D644D4F7F}"/>
              </a:ext>
            </a:extLst>
          </p:cNvPr>
          <p:cNvSpPr txBox="1"/>
          <p:nvPr/>
        </p:nvSpPr>
        <p:spPr>
          <a:xfrm>
            <a:off x="4680000" y="0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00DC"/>
                </a:solidFill>
              </a:rPr>
              <a:t>Vitamíny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2F972F-0681-4698-A260-AF11DEF77700}"/>
              </a:ext>
            </a:extLst>
          </p:cNvPr>
          <p:cNvSpPr txBox="1"/>
          <p:nvPr/>
        </p:nvSpPr>
        <p:spPr>
          <a:xfrm>
            <a:off x="414000" y="12331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BAF406-2FD6-45F9-B1E4-B9277B579927}"/>
              </a:ext>
            </a:extLst>
          </p:cNvPr>
          <p:cNvSpPr txBox="1"/>
          <p:nvPr/>
        </p:nvSpPr>
        <p:spPr>
          <a:xfrm>
            <a:off x="159389" y="620785"/>
            <a:ext cx="84806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A (retinol, karotenoidy)</a:t>
            </a:r>
          </a:p>
          <a:p>
            <a:endParaRPr lang="cs-CZ" sz="1600" dirty="0"/>
          </a:p>
          <a:p>
            <a:r>
              <a:rPr lang="cs-CZ" sz="1600" i="1" dirty="0"/>
              <a:t>Zdroj:</a:t>
            </a:r>
            <a:r>
              <a:rPr lang="cs-CZ" sz="1600" dirty="0"/>
              <a:t> rybí tuk, vnitřnosti, mléko, mrkev, špenát, salát, meruňky, rajčata</a:t>
            </a:r>
          </a:p>
          <a:p>
            <a:r>
              <a:rPr lang="cs-CZ" sz="1600" i="1" dirty="0"/>
              <a:t>DDD:</a:t>
            </a:r>
            <a:r>
              <a:rPr lang="cs-CZ" sz="1600" dirty="0"/>
              <a:t> 1-2 mg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růst a vývoj buněk, zrak, imunita, antioxidant</a:t>
            </a:r>
          </a:p>
          <a:p>
            <a:r>
              <a:rPr lang="cs-CZ" sz="1600" i="1" dirty="0"/>
              <a:t>Nedostatek:</a:t>
            </a:r>
            <a:r>
              <a:rPr lang="cs-CZ" sz="1600" dirty="0"/>
              <a:t> šeroslepost, rohovatění kůže, riziko infekcí</a:t>
            </a:r>
          </a:p>
          <a:p>
            <a:endParaRPr lang="cs-CZ" sz="1600" dirty="0"/>
          </a:p>
          <a:p>
            <a:r>
              <a:rPr lang="cs-CZ" sz="2000" b="1" u="sng" dirty="0"/>
              <a:t>Vitamín D (kalciferol)</a:t>
            </a:r>
          </a:p>
          <a:p>
            <a:r>
              <a:rPr lang="cs-CZ" sz="1600" i="1" dirty="0"/>
              <a:t>Zdroj:</a:t>
            </a:r>
            <a:r>
              <a:rPr lang="cs-CZ" sz="1600" dirty="0"/>
              <a:t> játra, rybí tuk, žloutek, kakao, kokosové máslo, houby, slunce</a:t>
            </a:r>
          </a:p>
          <a:p>
            <a:r>
              <a:rPr lang="cs-CZ" sz="1600" i="1" dirty="0"/>
              <a:t>DDD: </a:t>
            </a:r>
            <a:r>
              <a:rPr lang="cs-CZ" sz="1600" dirty="0"/>
              <a:t>10 </a:t>
            </a:r>
            <a:r>
              <a:rPr lang="el-GR" sz="1600" dirty="0"/>
              <a:t>μ</a:t>
            </a:r>
            <a:r>
              <a:rPr lang="cs-CZ" sz="1600" dirty="0"/>
              <a:t>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vstřebávání Ca a P ze střeva, ukládání Ca do kostí a zubů</a:t>
            </a:r>
          </a:p>
          <a:p>
            <a:r>
              <a:rPr lang="cs-CZ" sz="1600" i="1" dirty="0"/>
              <a:t>Nedostatek: </a:t>
            </a:r>
            <a:r>
              <a:rPr lang="cs-CZ" sz="1600" dirty="0"/>
              <a:t>křivice a deprese</a:t>
            </a:r>
          </a:p>
          <a:p>
            <a:endParaRPr lang="cs-CZ" sz="1600" dirty="0"/>
          </a:p>
          <a:p>
            <a:r>
              <a:rPr lang="cs-CZ" sz="2000" b="1" u="sng" dirty="0"/>
              <a:t>Vitamín E (tokoferoly a </a:t>
            </a:r>
            <a:r>
              <a:rPr lang="cs-CZ" sz="2000" b="1" u="sng" dirty="0" err="1"/>
              <a:t>tokotrienoly</a:t>
            </a:r>
            <a:r>
              <a:rPr lang="cs-CZ" sz="2000" b="1" u="sng" dirty="0"/>
              <a:t>)</a:t>
            </a:r>
          </a:p>
          <a:p>
            <a:r>
              <a:rPr lang="cs-CZ" sz="1600" i="1" dirty="0"/>
              <a:t>Zdroj:</a:t>
            </a:r>
            <a:r>
              <a:rPr lang="cs-CZ" sz="1600" dirty="0"/>
              <a:t> rostlinné oleje, ořechy a semena, žloutek, celozrnné obiloviny</a:t>
            </a:r>
          </a:p>
          <a:p>
            <a:r>
              <a:rPr lang="cs-CZ" sz="1600" i="1" dirty="0"/>
              <a:t>DDD: </a:t>
            </a:r>
            <a:r>
              <a:rPr lang="cs-CZ" sz="1600" dirty="0"/>
              <a:t>8-14 mg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zabraňuje poškození membrán buněk, důležitý pro správnou funkci reprodukčních orgánů</a:t>
            </a:r>
          </a:p>
          <a:p>
            <a:r>
              <a:rPr lang="cs-CZ" sz="1600" i="1" dirty="0"/>
              <a:t>Nedostatek: </a:t>
            </a:r>
            <a:r>
              <a:rPr lang="cs-CZ" sz="1600" dirty="0"/>
              <a:t>poruchy krvetvorby, jater, reprodukce, poškození plodu, urychlení procesu arteriosklerózy</a:t>
            </a:r>
            <a:endParaRPr lang="cs-CZ" sz="1600" b="1" u="sng" dirty="0"/>
          </a:p>
          <a:p>
            <a:endParaRPr lang="cs-CZ" sz="1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1C4076-B3FD-4AD1-BA36-EAB5AD73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581" y="171643"/>
            <a:ext cx="3097809" cy="17898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E556A2-9A2A-42BF-B7CE-B105390B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61" y="2071508"/>
            <a:ext cx="3524250" cy="23479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E0784E-C552-424F-BE28-9EDB2AE5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361" y="4483437"/>
            <a:ext cx="3492708" cy="22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127F56-87F8-4326-8F2C-B2CE16DE4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C97B29-2F4D-4896-B508-FF51DD378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51AFBB-E0CD-4B77-B42D-21229E2D875E}"/>
              </a:ext>
            </a:extLst>
          </p:cNvPr>
          <p:cNvSpPr txBox="1"/>
          <p:nvPr/>
        </p:nvSpPr>
        <p:spPr>
          <a:xfrm>
            <a:off x="167780" y="378000"/>
            <a:ext cx="1025134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/>
              <a:t>Vitamín K (</a:t>
            </a:r>
            <a:r>
              <a:rPr lang="cs-CZ" sz="2000" b="1" u="sng" dirty="0" err="1"/>
              <a:t>filochin</a:t>
            </a:r>
            <a:r>
              <a:rPr lang="cs-CZ" sz="2000" b="1" u="sng" dirty="0"/>
              <a:t>, </a:t>
            </a:r>
            <a:r>
              <a:rPr lang="cs-CZ" sz="2000" b="1" u="sng" dirty="0" err="1"/>
              <a:t>menachinon</a:t>
            </a:r>
            <a:r>
              <a:rPr lang="cs-CZ" sz="2000" b="1" u="sng" dirty="0"/>
              <a:t>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listová zelenina, zelí, špenát, rajčata, brokolice, žloutek, játra, vepřové a hovězí maso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0,5-1 mg (u zdravého člověka je pokryta bakteriální produkcí ve střevech)</a:t>
            </a:r>
            <a:endParaRPr lang="cs-CZ" sz="1800" i="1" dirty="0"/>
          </a:p>
          <a:p>
            <a:r>
              <a:rPr lang="cs-CZ" sz="1800" i="1" dirty="0"/>
              <a:t>Funkce: </a:t>
            </a:r>
            <a:r>
              <a:rPr lang="cs-CZ" sz="1800" dirty="0"/>
              <a:t>důležitý pro tvorbu glykoproteinu, zaručuje normální srážlivost krve a krvácivost, regulace vápníku v krvi</a:t>
            </a:r>
          </a:p>
          <a:p>
            <a:r>
              <a:rPr lang="cs-CZ" sz="1800" i="1" dirty="0"/>
              <a:t>Nedostatek:</a:t>
            </a:r>
            <a:r>
              <a:rPr lang="cs-CZ" sz="1800" dirty="0"/>
              <a:t> způsobuje poruchy srážení krve, krvácivost a </a:t>
            </a:r>
            <a:r>
              <a:rPr lang="cs-CZ" sz="1800" dirty="0" err="1"/>
              <a:t>osteomalcie</a:t>
            </a:r>
            <a:endParaRPr lang="cs-CZ" sz="1800" dirty="0"/>
          </a:p>
          <a:p>
            <a:endParaRPr lang="cs-CZ" sz="1600" b="1" u="sng" dirty="0"/>
          </a:p>
          <a:p>
            <a:r>
              <a:rPr lang="cs-CZ" sz="2000" b="1" u="sng" dirty="0"/>
              <a:t>Vitamín C (kyselina askorbová)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citrusy, brokolice, paprika, jahody, kiwi, brambory, kysané zelí</a:t>
            </a:r>
          </a:p>
          <a:p>
            <a:r>
              <a:rPr lang="cs-CZ" sz="1800" i="1" dirty="0"/>
              <a:t>DDD</a:t>
            </a:r>
            <a:r>
              <a:rPr lang="cs-CZ" sz="1800" dirty="0"/>
              <a:t>: 80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antioxidant, důležitý pro tvorbu </a:t>
            </a:r>
            <a:r>
              <a:rPr lang="cs-CZ" sz="1800" dirty="0" err="1"/>
              <a:t>kolagénu</a:t>
            </a:r>
            <a:r>
              <a:rPr lang="cs-CZ" sz="1800" dirty="0"/>
              <a:t>, vstřebání železa, syntéza steroidních hormonů, aktivátor metabolismu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zvýšená únava, krvácivost dásní</a:t>
            </a:r>
          </a:p>
          <a:p>
            <a:r>
              <a:rPr lang="cs-CZ" sz="1800" dirty="0"/>
              <a:t>Při předávkování (nad 600 mg denně) brání pozitivnímu vlivu zátěže </a:t>
            </a:r>
          </a:p>
          <a:p>
            <a:r>
              <a:rPr lang="cs-CZ" sz="1800" dirty="0"/>
              <a:t>na inzulinovou signální dráhu, zvyšuje vznik močových kamenů a </a:t>
            </a:r>
          </a:p>
          <a:p>
            <a:r>
              <a:rPr lang="cs-CZ" sz="1800" dirty="0"/>
              <a:t>zvyšuje vznik kardiovaskulárních chorob</a:t>
            </a:r>
          </a:p>
          <a:p>
            <a:endParaRPr lang="cs-CZ" sz="1600" dirty="0"/>
          </a:p>
          <a:p>
            <a:r>
              <a:rPr lang="cs-CZ" sz="1800" b="1" u="sng" dirty="0"/>
              <a:t>Vitamín B1 (tiamin)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celozrnné obiloviny, ořechy, luštěniny, sója, vepřové maso, játra a kvasnice</a:t>
            </a:r>
            <a:endParaRPr lang="cs-CZ" sz="1800" i="1" dirty="0"/>
          </a:p>
          <a:p>
            <a:r>
              <a:rPr lang="cs-CZ" sz="1800" i="1" dirty="0"/>
              <a:t>DDD: </a:t>
            </a:r>
            <a:r>
              <a:rPr lang="cs-CZ" sz="1800" dirty="0"/>
              <a:t>1-1,5 mg</a:t>
            </a:r>
            <a:endParaRPr lang="cs-CZ" sz="1800" i="1" dirty="0"/>
          </a:p>
          <a:p>
            <a:r>
              <a:rPr lang="cs-CZ" sz="1800" i="1" dirty="0"/>
              <a:t>Funkce: </a:t>
            </a:r>
            <a:r>
              <a:rPr lang="cs-CZ" sz="1800" dirty="0"/>
              <a:t>slouží k získání energie ze sacharidů, tuků a alkoholu, důležitý pro nervovou funkci a funkci srdečního svalu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ztráta chuti k jídlu, zmatenost, nervové poruchy, nemoc beri-beri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F2609E-7E4A-4405-83D2-6693F387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300" y="1633755"/>
            <a:ext cx="2052506" cy="15393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F4BF45-ECFC-4ACA-B716-C8A2072B6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300" y="3800212"/>
            <a:ext cx="2340171" cy="16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3624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7219</TotalTime>
  <Words>3441</Words>
  <Application>Microsoft Office PowerPoint</Application>
  <PresentationFormat>Širokoúhlá obrazovka</PresentationFormat>
  <Paragraphs>392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-apple-system</vt:lpstr>
      <vt:lpstr>Arial</vt:lpstr>
      <vt:lpstr>Cambria Math</vt:lpstr>
      <vt:lpstr>Tahoma</vt:lpstr>
      <vt:lpstr>Wingdings</vt:lpstr>
      <vt:lpstr>Prezentace_MU_CZ</vt:lpstr>
      <vt:lpstr>Zásady správné výživy  Jídelníček</vt:lpstr>
      <vt:lpstr>Zásady správné výživy</vt:lpstr>
      <vt:lpstr>Zásady správné výživy</vt:lpstr>
      <vt:lpstr>Prezentace aplikace PowerPoint</vt:lpstr>
      <vt:lpstr>Prezentace aplikace PowerPoint</vt:lpstr>
      <vt:lpstr>Živiny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Metabolický syndrom (MS)</vt:lpstr>
      <vt:lpstr>Diabetes mellitus (DM, cukrovka)</vt:lpstr>
      <vt:lpstr>Hodnocení stavu výživy</vt:lpstr>
      <vt:lpstr>Obezita</vt:lpstr>
      <vt:lpstr>Podvýživa</vt:lpstr>
      <vt:lpstr>Tuková a svalová tkáň</vt:lpstr>
      <vt:lpstr>Tuková a svalová tkáň – pohlavní rozdíly</vt:lpstr>
      <vt:lpstr>Objektivní hodnocení stavu výživy</vt:lpstr>
      <vt:lpstr>Indexy vycházející z antropometrických ukazatelů</vt:lpstr>
      <vt:lpstr>Indexy vycházející z antropometrických ukazatelů</vt:lpstr>
      <vt:lpstr>Indexy vycházející z antropometrických ukazatelů</vt:lpstr>
      <vt:lpstr>Obvod pasu, index pas/boky (waist/hip)</vt:lpstr>
      <vt:lpstr>Měření tělesného tuku kaliperem</vt:lpstr>
      <vt:lpstr>Elektrická bioimpedanční metoda Měření zastoupení tuku v organismu </vt:lpstr>
      <vt:lpstr>Prezentace aplikace PowerPoint</vt:lpstr>
      <vt:lpstr>Měření svalové hmoty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Miriam Nyvltova Fisakova</cp:lastModifiedBy>
  <cp:revision>353</cp:revision>
  <cp:lastPrinted>1601-01-01T00:00:00Z</cp:lastPrinted>
  <dcterms:created xsi:type="dcterms:W3CDTF">2018-10-05T10:13:37Z</dcterms:created>
  <dcterms:modified xsi:type="dcterms:W3CDTF">2023-02-07T17:55:35Z</dcterms:modified>
</cp:coreProperties>
</file>