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300" r:id="rId2"/>
    <p:sldId id="261" r:id="rId3"/>
    <p:sldId id="316" r:id="rId4"/>
    <p:sldId id="317" r:id="rId5"/>
    <p:sldId id="318" r:id="rId6"/>
    <p:sldId id="319" r:id="rId7"/>
    <p:sldId id="320" r:id="rId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162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020" autoAdjust="0"/>
    <p:restoredTop sz="94097" autoAdjust="0"/>
  </p:normalViewPr>
  <p:slideViewPr>
    <p:cSldViewPr snapToGrid="0">
      <p:cViewPr varScale="1">
        <p:scale>
          <a:sx n="90" d="100"/>
          <a:sy n="90" d="100"/>
        </p:scale>
        <p:origin x="416" y="1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40515B-2F94-3748-82C1-7784595E05AF}" type="datetimeFigureOut">
              <a:rPr lang="cs-CZ" smtClean="0"/>
              <a:t>26.04.2021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327561-EAAC-414E-8998-EEC960D44A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30576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5C1F1-0CDE-41B4-8904-60B2DF8E52AD}" type="datetimeFigureOut">
              <a:rPr lang="cs-CZ" smtClean="0"/>
              <a:t>26.04.2021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3AB90-F886-4331-BA77-235BE75EF3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8987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5C1F1-0CDE-41B4-8904-60B2DF8E52AD}" type="datetimeFigureOut">
              <a:rPr lang="cs-CZ" smtClean="0"/>
              <a:t>26.04.2021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3AB90-F886-4331-BA77-235BE75EF3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7367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5C1F1-0CDE-41B4-8904-60B2DF8E52AD}" type="datetimeFigureOut">
              <a:rPr lang="cs-CZ" smtClean="0"/>
              <a:t>26.04.2021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3AB90-F886-4331-BA77-235BE75EF3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7918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5C1F1-0CDE-41B4-8904-60B2DF8E52AD}" type="datetimeFigureOut">
              <a:rPr lang="cs-CZ" smtClean="0"/>
              <a:t>26.04.2021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3AB90-F886-4331-BA77-235BE75EF3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44455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5C1F1-0CDE-41B4-8904-60B2DF8E52AD}" type="datetimeFigureOut">
              <a:rPr lang="cs-CZ" smtClean="0"/>
              <a:t>26.04.2021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3AB90-F886-4331-BA77-235BE75EF3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53227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5C1F1-0CDE-41B4-8904-60B2DF8E52AD}" type="datetimeFigureOut">
              <a:rPr lang="cs-CZ" smtClean="0"/>
              <a:t>26.04.2021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3AB90-F886-4331-BA77-235BE75EF3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48832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5C1F1-0CDE-41B4-8904-60B2DF8E52AD}" type="datetimeFigureOut">
              <a:rPr lang="cs-CZ" smtClean="0"/>
              <a:t>26.04.2021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3AB90-F886-4331-BA77-235BE75EF3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5088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5C1F1-0CDE-41B4-8904-60B2DF8E52AD}" type="datetimeFigureOut">
              <a:rPr lang="cs-CZ" smtClean="0"/>
              <a:t>26.04.2021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3AB90-F886-4331-BA77-235BE75EF3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10690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5C1F1-0CDE-41B4-8904-60B2DF8E52AD}" type="datetimeFigureOut">
              <a:rPr lang="cs-CZ" smtClean="0"/>
              <a:t>26.04.2021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3AB90-F886-4331-BA77-235BE75EF3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93611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5C1F1-0CDE-41B4-8904-60B2DF8E52AD}" type="datetimeFigureOut">
              <a:rPr lang="cs-CZ" smtClean="0"/>
              <a:t>26.04.2021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3AB90-F886-4331-BA77-235BE75EF3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52545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5C1F1-0CDE-41B4-8904-60B2DF8E52AD}" type="datetimeFigureOut">
              <a:rPr lang="cs-CZ" smtClean="0"/>
              <a:t>26.04.2021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3AB90-F886-4331-BA77-235BE75EF3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57915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A5C1F1-0CDE-41B4-8904-60B2DF8E52AD}" type="datetimeFigureOut">
              <a:rPr lang="cs-CZ" smtClean="0"/>
              <a:t>26.04.2021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93AB90-F886-4331-BA77-235BE75EF3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52456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1060584" y="1412777"/>
            <a:ext cx="9697077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altLang="cs-CZ" sz="2800" b="1" dirty="0"/>
              <a:t>Imunologie cvičení 8</a:t>
            </a:r>
          </a:p>
          <a:p>
            <a:pPr algn="ctr"/>
            <a:endParaRPr lang="cs-CZ" altLang="cs-CZ" sz="2800" b="1" dirty="0"/>
          </a:p>
          <a:p>
            <a:pPr algn="ctr"/>
            <a:r>
              <a:rPr lang="cs-CZ" altLang="cs-CZ" sz="2800" b="1" dirty="0">
                <a:solidFill>
                  <a:schemeClr val="tx1"/>
                </a:solidFill>
              </a:rPr>
              <a:t>Metody stanovení komplementu</a:t>
            </a:r>
          </a:p>
          <a:p>
            <a:pPr marL="457200" indent="-457200" algn="ctr">
              <a:buFont typeface="Arial" panose="020B0604020202020204" pitchFamily="34" charset="0"/>
              <a:buChar char="•"/>
            </a:pPr>
            <a:endParaRPr lang="cs-CZ" altLang="cs-CZ" sz="2800" b="1" dirty="0"/>
          </a:p>
          <a:p>
            <a:pPr algn="ctr"/>
            <a:endParaRPr lang="cs-CZ" altLang="cs-CZ" sz="2800" b="1" dirty="0"/>
          </a:p>
          <a:p>
            <a:pPr algn="ctr"/>
            <a:r>
              <a:rPr lang="cs-CZ" altLang="cs-CZ" sz="2400" b="1" dirty="0">
                <a:solidFill>
                  <a:schemeClr val="tx1"/>
                </a:solidFill>
              </a:rPr>
              <a:t>  MVDr. Mgr. Monika Dušková, Ph.D</a:t>
            </a:r>
            <a:r>
              <a:rPr lang="cs-CZ" altLang="cs-CZ" sz="2800" b="1" dirty="0">
                <a:solidFill>
                  <a:schemeClr val="tx1"/>
                </a:solidFill>
              </a:rPr>
              <a:t>.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8544099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EC5AFD93-61BF-4142-BB64-A14B59C2EEB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865684" y="282573"/>
            <a:ext cx="2336799" cy="70326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cs-CZ" altLang="cs-CZ" sz="2800" dirty="0"/>
              <a:t>Komplement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362DFCB4-6A4D-9A4A-AB2D-46EDB081DC8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597" y="1057274"/>
            <a:ext cx="10848975" cy="5645269"/>
          </a:xfrm>
        </p:spPr>
        <p:txBody>
          <a:bodyPr>
            <a:normAutofit/>
          </a:bodyPr>
          <a:lstStyle/>
          <a:p>
            <a:pPr marL="0" indent="0" algn="just" eaLnBrk="1" hangingPunct="1">
              <a:buNone/>
            </a:pPr>
            <a:r>
              <a:rPr lang="cs-CZ" altLang="cs-CZ" sz="2000" dirty="0"/>
              <a:t>30 komponent volných nebo membránově vázáných</a:t>
            </a:r>
          </a:p>
          <a:p>
            <a:pPr marL="0" indent="0" algn="just" eaLnBrk="1" hangingPunct="1">
              <a:buNone/>
            </a:pPr>
            <a:r>
              <a:rPr lang="cs-CZ" altLang="cs-CZ" sz="2000" dirty="0"/>
              <a:t>9 hlavních složek C1 – C9</a:t>
            </a:r>
          </a:p>
          <a:p>
            <a:pPr marL="0" indent="0" algn="just" eaLnBrk="1" hangingPunct="1">
              <a:buNone/>
            </a:pPr>
            <a:r>
              <a:rPr lang="cs-CZ" altLang="cs-CZ" sz="2000" dirty="0"/>
              <a:t>Funkce: </a:t>
            </a:r>
          </a:p>
          <a:p>
            <a:pPr marL="0" indent="0" algn="just" eaLnBrk="1" hangingPunct="1">
              <a:buNone/>
            </a:pPr>
            <a:r>
              <a:rPr lang="cs-CZ" altLang="cs-CZ" sz="2000" dirty="0" err="1"/>
              <a:t>membranolytická</a:t>
            </a:r>
            <a:r>
              <a:rPr lang="cs-CZ" altLang="cs-CZ" sz="2000" dirty="0"/>
              <a:t> C5b – C9(n)</a:t>
            </a:r>
          </a:p>
          <a:p>
            <a:pPr marL="0" indent="0" algn="just" eaLnBrk="1" hangingPunct="1">
              <a:buNone/>
            </a:pPr>
            <a:r>
              <a:rPr lang="cs-CZ" altLang="cs-CZ" sz="2000" dirty="0" err="1"/>
              <a:t>opsonizační</a:t>
            </a:r>
            <a:r>
              <a:rPr lang="cs-CZ" altLang="cs-CZ" sz="2000" dirty="0"/>
              <a:t> C3b</a:t>
            </a:r>
          </a:p>
          <a:p>
            <a:pPr marL="0" indent="0" algn="just" eaLnBrk="1" hangingPunct="1">
              <a:buNone/>
            </a:pPr>
            <a:r>
              <a:rPr lang="cs-CZ" altLang="cs-CZ" sz="2000" dirty="0"/>
              <a:t>chemotaktická – </a:t>
            </a:r>
            <a:r>
              <a:rPr lang="cs-CZ" altLang="cs-CZ" sz="2000" dirty="0" err="1"/>
              <a:t>anafylatoxiny</a:t>
            </a:r>
            <a:r>
              <a:rPr lang="cs-CZ" altLang="cs-CZ" sz="2000" dirty="0"/>
              <a:t> C3a,C5a, C4a </a:t>
            </a:r>
          </a:p>
          <a:p>
            <a:pPr marL="0" indent="0" algn="just" eaLnBrk="1" hangingPunct="1">
              <a:buNone/>
            </a:pPr>
            <a:endParaRPr lang="cs-CZ" altLang="cs-CZ" sz="2000" dirty="0"/>
          </a:p>
          <a:p>
            <a:pPr marL="0" indent="0" algn="just" eaLnBrk="1" hangingPunct="1">
              <a:buNone/>
            </a:pPr>
            <a:r>
              <a:rPr lang="cs-CZ" altLang="cs-CZ" sz="2000" dirty="0"/>
              <a:t>Aktivace kaskádovitým způsobem</a:t>
            </a:r>
          </a:p>
          <a:p>
            <a:pPr marL="0" indent="0" algn="just" eaLnBrk="1" hangingPunct="1">
              <a:buNone/>
            </a:pPr>
            <a:r>
              <a:rPr lang="cs-CZ" altLang="cs-CZ" sz="2000" dirty="0"/>
              <a:t>Z hlavních složek se odštěpují krátké úseky </a:t>
            </a:r>
          </a:p>
          <a:p>
            <a:pPr marL="0" indent="0" algn="just" eaLnBrk="1" hangingPunct="1">
              <a:buNone/>
            </a:pPr>
            <a:r>
              <a:rPr lang="cs-CZ" altLang="cs-CZ" sz="2000" dirty="0"/>
              <a:t>Tři cesty aktivace: </a:t>
            </a:r>
          </a:p>
          <a:p>
            <a:pPr marL="0" indent="0" algn="just" eaLnBrk="1" hangingPunct="1">
              <a:buNone/>
            </a:pPr>
            <a:r>
              <a:rPr lang="cs-CZ" altLang="cs-CZ" sz="2000" dirty="0"/>
              <a:t>Klasická (nutné protilátky)</a:t>
            </a:r>
          </a:p>
          <a:p>
            <a:pPr marL="0" indent="0" algn="just" eaLnBrk="1" hangingPunct="1">
              <a:buNone/>
            </a:pPr>
            <a:r>
              <a:rPr lang="cs-CZ" altLang="cs-CZ" sz="2000" dirty="0"/>
              <a:t>Alternativní (reakce na umělé povrchy, bakteriální buňky)</a:t>
            </a:r>
          </a:p>
          <a:p>
            <a:pPr marL="0" indent="0" algn="just" eaLnBrk="1" hangingPunct="1">
              <a:buNone/>
            </a:pPr>
            <a:r>
              <a:rPr lang="cs-CZ" altLang="cs-CZ" sz="2000" dirty="0" err="1"/>
              <a:t>Lektinová</a:t>
            </a:r>
            <a:r>
              <a:rPr lang="cs-CZ" altLang="cs-CZ" sz="2000" dirty="0"/>
              <a:t> (interakce proteiny – sacharidy) jinak podobná klasické</a:t>
            </a:r>
          </a:p>
          <a:p>
            <a:pPr marL="0" indent="0" algn="just" eaLnBrk="1" hangingPunct="1">
              <a:buNone/>
            </a:pPr>
            <a:endParaRPr lang="cs-CZ" altLang="cs-CZ" sz="2000" dirty="0"/>
          </a:p>
          <a:p>
            <a:pPr marL="0" indent="0" algn="just" eaLnBrk="1" hangingPunct="1">
              <a:buNone/>
            </a:pPr>
            <a:endParaRPr lang="cs-CZ" altLang="cs-CZ" sz="2000" dirty="0">
              <a:solidFill>
                <a:srgbClr val="C00000"/>
              </a:solidFill>
            </a:endParaRPr>
          </a:p>
          <a:p>
            <a:pPr marL="0" indent="0" algn="just" eaLnBrk="1" hangingPunct="1">
              <a:buNone/>
            </a:pPr>
            <a:endParaRPr lang="cs-CZ" altLang="cs-CZ" sz="2000" dirty="0"/>
          </a:p>
          <a:p>
            <a:pPr marL="0" indent="0" algn="just" eaLnBrk="1" hangingPunct="1">
              <a:buNone/>
            </a:pPr>
            <a:endParaRPr lang="cs-CZ" altLang="cs-CZ" sz="2000" dirty="0">
              <a:solidFill>
                <a:srgbClr val="C00000"/>
              </a:solidFill>
            </a:endParaRPr>
          </a:p>
        </p:txBody>
      </p:sp>
      <p:sp>
        <p:nvSpPr>
          <p:cNvPr id="8196" name="Rectangle 5">
            <a:extLst>
              <a:ext uri="{FF2B5EF4-FFF2-40B4-BE49-F238E27FC236}">
                <a16:creationId xmlns:a16="http://schemas.microsoft.com/office/drawing/2014/main" id="{93601E19-25AC-7F4B-8A94-1EF2556AC9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151078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 sz="30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 sz="23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5000"/>
              </a:spcBef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cs-CZ" altLang="cs-CZ" sz="1800"/>
          </a:p>
        </p:txBody>
      </p:sp>
      <p:sp>
        <p:nvSpPr>
          <p:cNvPr id="8200" name="TextovéPole 2">
            <a:extLst>
              <a:ext uri="{FF2B5EF4-FFF2-40B4-BE49-F238E27FC236}">
                <a16:creationId xmlns:a16="http://schemas.microsoft.com/office/drawing/2014/main" id="{0054AB77-E451-0C4C-A39F-E5E45B4A20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90731" y="4628356"/>
            <a:ext cx="349091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endParaRPr lang="cs-CZ" altLang="cs-CZ" dirty="0"/>
          </a:p>
        </p:txBody>
      </p:sp>
      <p:pic>
        <p:nvPicPr>
          <p:cNvPr id="7" name="Zástupný symbol pro obsah 3">
            <a:extLst>
              <a:ext uri="{FF2B5EF4-FFF2-40B4-BE49-F238E27FC236}">
                <a16:creationId xmlns:a16="http://schemas.microsoft.com/office/drawing/2014/main" id="{A6B35940-5150-1B4E-8810-FA893B5BBD9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76" b="10757"/>
          <a:stretch/>
        </p:blipFill>
        <p:spPr>
          <a:xfrm>
            <a:off x="6824376" y="1200149"/>
            <a:ext cx="5057268" cy="44577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13943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>
            <a:extLst>
              <a:ext uri="{FF2B5EF4-FFF2-40B4-BE49-F238E27FC236}">
                <a16:creationId xmlns:a16="http://schemas.microsoft.com/office/drawing/2014/main" id="{6EA9C80C-C6ED-C244-A2E4-5C97E00A9EE7}"/>
              </a:ext>
            </a:extLst>
          </p:cNvPr>
          <p:cNvSpPr/>
          <p:nvPr/>
        </p:nvSpPr>
        <p:spPr>
          <a:xfrm>
            <a:off x="3460214" y="386834"/>
            <a:ext cx="527157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sz="2800" dirty="0">
                <a:latin typeface="+mj-lt"/>
                <a:cs typeface="Calibri" panose="020F0502020204030204" pitchFamily="34" charset="0"/>
              </a:rPr>
              <a:t>Metody stanovování komplementu</a:t>
            </a:r>
            <a:endParaRPr lang="cs-CZ" sz="2800" dirty="0">
              <a:latin typeface="+mj-lt"/>
              <a:cs typeface="Calibri" panose="020F0502020204030204" pitchFamily="34" charset="0"/>
            </a:endParaRP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0C4660D1-1D67-7841-9868-7E939CFE4D31}"/>
              </a:ext>
            </a:extLst>
          </p:cNvPr>
          <p:cNvSpPr txBox="1"/>
          <p:nvPr/>
        </p:nvSpPr>
        <p:spPr>
          <a:xfrm>
            <a:off x="171450" y="1200151"/>
            <a:ext cx="8729663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solidFill>
                  <a:srgbClr val="0070C0"/>
                </a:solidFill>
              </a:rPr>
              <a:t>Stanovení koncentrace jednotlivých složek v séru/plasmě</a:t>
            </a:r>
          </a:p>
          <a:p>
            <a:endParaRPr lang="cs-CZ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problematické, krátký poločas rozpadu, nízké koncentrace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komerční </a:t>
            </a:r>
            <a:r>
              <a:rPr lang="cs-CZ" sz="2000" dirty="0" err="1"/>
              <a:t>kity</a:t>
            </a:r>
            <a:r>
              <a:rPr lang="cs-CZ" sz="2000" dirty="0"/>
              <a:t> pro C3 a C4 složku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turbidimetricky, </a:t>
            </a:r>
            <a:r>
              <a:rPr lang="cs-CZ" sz="2000" dirty="0" err="1"/>
              <a:t>nefelometricky</a:t>
            </a:r>
            <a:r>
              <a:rPr lang="cs-CZ" sz="2000" dirty="0"/>
              <a:t>, radiální difúzí, (případně ELISA)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/>
          </a:p>
          <a:p>
            <a:endParaRPr lang="cs-CZ" sz="2000" dirty="0"/>
          </a:p>
          <a:p>
            <a:endParaRPr lang="cs-CZ" sz="2000" dirty="0"/>
          </a:p>
          <a:p>
            <a:r>
              <a:rPr lang="cs-CZ" sz="2000" dirty="0">
                <a:solidFill>
                  <a:srgbClr val="0070C0"/>
                </a:solidFill>
              </a:rPr>
              <a:t>Stanovení </a:t>
            </a:r>
            <a:r>
              <a:rPr lang="cs-CZ" sz="2000" dirty="0" err="1">
                <a:solidFill>
                  <a:srgbClr val="0070C0"/>
                </a:solidFill>
              </a:rPr>
              <a:t>membranolytické</a:t>
            </a:r>
            <a:r>
              <a:rPr lang="cs-CZ" sz="2000" dirty="0">
                <a:solidFill>
                  <a:srgbClr val="0070C0"/>
                </a:solidFill>
              </a:rPr>
              <a:t> aktivity – funkční testy</a:t>
            </a:r>
          </a:p>
          <a:p>
            <a:endParaRPr lang="cs-CZ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měření hemolytické aktivity (</a:t>
            </a:r>
            <a:r>
              <a:rPr lang="cs-CZ" sz="2000" dirty="0" err="1"/>
              <a:t>lýza</a:t>
            </a:r>
            <a:r>
              <a:rPr lang="cs-CZ" sz="2000" dirty="0"/>
              <a:t> erytrocytů účinkem komplementu ve vzorku)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hemolýzu lze sledovat v gelu pomocí radiální difúze nebo spektrofotometricky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komerční CH 50 nebo CH 100 testy.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endParaRPr lang="cs-CZ" dirty="0"/>
          </a:p>
        </p:txBody>
      </p:sp>
      <p:pic>
        <p:nvPicPr>
          <p:cNvPr id="1026" name="Picture 2" descr="Biologie a genetika pro bakaláře">
            <a:extLst>
              <a:ext uri="{FF2B5EF4-FFF2-40B4-BE49-F238E27FC236}">
                <a16:creationId xmlns:a16="http://schemas.microsoft.com/office/drawing/2014/main" id="{B251594C-17D7-E342-9EA1-1B1C137B69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58288" y="1655595"/>
            <a:ext cx="2628339" cy="22284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Biologie a genetika pro bakaláře">
            <a:extLst>
              <a:ext uri="{FF2B5EF4-FFF2-40B4-BE49-F238E27FC236}">
                <a16:creationId xmlns:a16="http://schemas.microsoft.com/office/drawing/2014/main" id="{4BE895FF-075F-E544-BB8F-528B46EE8E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58288" y="4088189"/>
            <a:ext cx="2628339" cy="22284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ovéPole 3">
            <a:extLst>
              <a:ext uri="{FF2B5EF4-FFF2-40B4-BE49-F238E27FC236}">
                <a16:creationId xmlns:a16="http://schemas.microsoft.com/office/drawing/2014/main" id="{0935720F-5C3A-4D48-AC3B-6B02D59BC4E7}"/>
              </a:ext>
            </a:extLst>
          </p:cNvPr>
          <p:cNvSpPr txBox="1"/>
          <p:nvPr/>
        </p:nvSpPr>
        <p:spPr>
          <a:xfrm>
            <a:off x="10872787" y="6519446"/>
            <a:ext cx="91384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dirty="0" err="1"/>
              <a:t>cit.vfu.cz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36564676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>
            <a:extLst>
              <a:ext uri="{FF2B5EF4-FFF2-40B4-BE49-F238E27FC236}">
                <a16:creationId xmlns:a16="http://schemas.microsoft.com/office/drawing/2014/main" id="{0E9D3CC2-D354-F548-8895-CB46E7846A70}"/>
              </a:ext>
            </a:extLst>
          </p:cNvPr>
          <p:cNvSpPr/>
          <p:nvPr/>
        </p:nvSpPr>
        <p:spPr>
          <a:xfrm>
            <a:off x="4039475" y="358258"/>
            <a:ext cx="489159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sz="2800" dirty="0">
                <a:latin typeface="+mj-lt"/>
                <a:cs typeface="Calibri" panose="020F0502020204030204" pitchFamily="34" charset="0"/>
              </a:rPr>
              <a:t>Komplement fixační reakce (KFR)</a:t>
            </a:r>
            <a:endParaRPr lang="cs-CZ" sz="2800" dirty="0">
              <a:latin typeface="+mj-lt"/>
              <a:cs typeface="Calibri" panose="020F0502020204030204" pitchFamily="34" charset="0"/>
            </a:endParaRP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D5160F44-D1EF-5E43-86C7-0D36AEAC29B2}"/>
              </a:ext>
            </a:extLst>
          </p:cNvPr>
          <p:cNvSpPr txBox="1"/>
          <p:nvPr/>
        </p:nvSpPr>
        <p:spPr>
          <a:xfrm>
            <a:off x="78581" y="1105276"/>
            <a:ext cx="12034838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solidFill>
                  <a:srgbClr val="0070C0"/>
                </a:solidFill>
              </a:rPr>
              <a:t>Reakce probíhá ve dvou krocích</a:t>
            </a:r>
          </a:p>
          <a:p>
            <a:endParaRPr lang="cs-CZ" sz="2000" dirty="0"/>
          </a:p>
          <a:p>
            <a:pPr marL="342900" indent="-342900">
              <a:buAutoNum type="arabicPeriod"/>
            </a:pPr>
            <a:r>
              <a:rPr lang="cs-CZ" sz="2000" dirty="0"/>
              <a:t>Komplement se naváže na komplex antigen – protilátka</a:t>
            </a:r>
          </a:p>
          <a:p>
            <a:r>
              <a:rPr lang="cs-CZ" sz="2000" dirty="0"/>
              <a:t>      (KFR lze použít pro zjišťování přítomnosti jedné z těchto složek ve vzorcích)  </a:t>
            </a:r>
          </a:p>
          <a:p>
            <a:endParaRPr lang="cs-CZ" sz="2000" dirty="0"/>
          </a:p>
          <a:p>
            <a:endParaRPr lang="cs-CZ" sz="2000" dirty="0"/>
          </a:p>
          <a:p>
            <a:r>
              <a:rPr lang="cs-CZ" sz="2000" dirty="0"/>
              <a:t>2. Hemolytický systém: beraní erytrocyty a králičí protilátka proti beraním erytrocytům</a:t>
            </a:r>
          </a:p>
          <a:p>
            <a:r>
              <a:rPr lang="cs-CZ" sz="2000" i="1" dirty="0"/>
              <a:t>     (tzv. </a:t>
            </a:r>
            <a:r>
              <a:rPr lang="cs-CZ" sz="2000" i="1" dirty="0" err="1"/>
              <a:t>amboceptor</a:t>
            </a:r>
            <a:r>
              <a:rPr lang="cs-CZ" sz="2000" i="1" dirty="0"/>
              <a:t> neboli hemolyzin)</a:t>
            </a:r>
          </a:p>
          <a:p>
            <a:r>
              <a:rPr lang="cs-CZ" sz="2000" dirty="0"/>
              <a:t>    Tento systém reaguje s komplementem a nastane hemolýza </a:t>
            </a:r>
          </a:p>
          <a:p>
            <a:endParaRPr lang="cs-CZ" sz="2000" dirty="0"/>
          </a:p>
          <a:p>
            <a:endParaRPr lang="cs-CZ" sz="2000" dirty="0"/>
          </a:p>
          <a:p>
            <a:r>
              <a:rPr lang="cs-CZ" sz="2000" dirty="0"/>
              <a:t>Pokud v prvním kroku nevznikne IMK, komplement se nespotřebuje a zůstane pro 2. krok reakce – hemolýza ANO</a:t>
            </a:r>
          </a:p>
          <a:p>
            <a:endParaRPr lang="cs-CZ" sz="2000" dirty="0"/>
          </a:p>
          <a:p>
            <a:r>
              <a:rPr lang="cs-CZ" sz="2000" dirty="0"/>
              <a:t>Pokud v prvním kroku </a:t>
            </a:r>
            <a:r>
              <a:rPr lang="cs-CZ" sz="2000" dirty="0" err="1"/>
              <a:t>Ag</a:t>
            </a:r>
            <a:r>
              <a:rPr lang="cs-CZ" sz="2000" dirty="0"/>
              <a:t> a Ab odpovídají svou specifitou, IMK vznikne a komplement se spotřebuje – hemolýza NE 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0911171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>
            <a:extLst>
              <a:ext uri="{FF2B5EF4-FFF2-40B4-BE49-F238E27FC236}">
                <a16:creationId xmlns:a16="http://schemas.microsoft.com/office/drawing/2014/main" id="{5CFB5AEA-739A-3849-9B27-18413D702B2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24194"/>
          <a:stretch/>
        </p:blipFill>
        <p:spPr>
          <a:xfrm>
            <a:off x="1338263" y="358257"/>
            <a:ext cx="9515473" cy="2327793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34CEEDA8-FA65-424A-B7DF-F7C7AAD75D0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22218"/>
          <a:stretch/>
        </p:blipFill>
        <p:spPr>
          <a:xfrm>
            <a:off x="1338263" y="3429002"/>
            <a:ext cx="9515473" cy="2388509"/>
          </a:xfrm>
          <a:prstGeom prst="rect">
            <a:avLst/>
          </a:prstGeom>
        </p:spPr>
      </p:pic>
      <p:sp>
        <p:nvSpPr>
          <p:cNvPr id="4" name="TextovéPole 3">
            <a:extLst>
              <a:ext uri="{FF2B5EF4-FFF2-40B4-BE49-F238E27FC236}">
                <a16:creationId xmlns:a16="http://schemas.microsoft.com/office/drawing/2014/main" id="{15D98A10-1A5B-6F4B-BC5D-260E01190AE4}"/>
              </a:ext>
            </a:extLst>
          </p:cNvPr>
          <p:cNvSpPr txBox="1"/>
          <p:nvPr/>
        </p:nvSpPr>
        <p:spPr>
          <a:xfrm>
            <a:off x="733143" y="3376851"/>
            <a:ext cx="111876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------------------------------------------------------------------------------------------------------------------------------------------------------------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E635778B-1C4D-1049-BED7-E6045C47ED68}"/>
              </a:ext>
            </a:extLst>
          </p:cNvPr>
          <p:cNvSpPr txBox="1"/>
          <p:nvPr/>
        </p:nvSpPr>
        <p:spPr>
          <a:xfrm>
            <a:off x="840301" y="5817511"/>
            <a:ext cx="107182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0070C0"/>
                </a:solidFill>
              </a:rPr>
              <a:t>Negativní KFR: </a:t>
            </a:r>
            <a:r>
              <a:rPr lang="cs-CZ" dirty="0"/>
              <a:t>Sérum neobsahuje protilátky proti danému antigenu a nevzniká komplex </a:t>
            </a:r>
            <a:r>
              <a:rPr lang="cs-CZ" dirty="0" err="1"/>
              <a:t>Ag</a:t>
            </a:r>
            <a:r>
              <a:rPr lang="cs-CZ" dirty="0"/>
              <a:t>-Ab, na který by mohl být vázán komplement. Po přidání hemolytického komplexu působením komplementu</a:t>
            </a:r>
            <a:r>
              <a:rPr lang="cs-CZ" dirty="0">
                <a:solidFill>
                  <a:srgbClr val="0070C0"/>
                </a:solidFill>
              </a:rPr>
              <a:t> nastane hemolýza.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53978EB0-802C-DC4E-A3BA-19550A48E34C}"/>
              </a:ext>
            </a:extLst>
          </p:cNvPr>
          <p:cNvSpPr txBox="1"/>
          <p:nvPr/>
        </p:nvSpPr>
        <p:spPr>
          <a:xfrm>
            <a:off x="840301" y="2681581"/>
            <a:ext cx="107182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0070C0"/>
                </a:solidFill>
              </a:rPr>
              <a:t>Pozitivní KFR: </a:t>
            </a:r>
            <a:r>
              <a:rPr lang="cs-CZ" dirty="0"/>
              <a:t>Sérum obsahuje protilátky proti danému antigenu a komplement je tudíž vyvázán na komplex </a:t>
            </a:r>
            <a:r>
              <a:rPr lang="cs-CZ" dirty="0" err="1"/>
              <a:t>Ag</a:t>
            </a:r>
            <a:r>
              <a:rPr lang="cs-CZ" dirty="0"/>
              <a:t>-Ab. Po přidání hemolytického komplexu (beraní erytrocyty s navázaným hemolyzinem) </a:t>
            </a:r>
            <a:r>
              <a:rPr lang="cs-CZ" dirty="0">
                <a:solidFill>
                  <a:srgbClr val="0070C0"/>
                </a:solidFill>
              </a:rPr>
              <a:t>nedochází k hemolýze</a:t>
            </a:r>
          </a:p>
        </p:txBody>
      </p:sp>
    </p:spTree>
    <p:extLst>
      <p:ext uri="{BB962C8B-B14F-4D97-AF65-F5344CB8AC3E}">
        <p14:creationId xmlns:p14="http://schemas.microsoft.com/office/powerpoint/2010/main" val="34331148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>
            <a:extLst>
              <a:ext uri="{FF2B5EF4-FFF2-40B4-BE49-F238E27FC236}">
                <a16:creationId xmlns:a16="http://schemas.microsoft.com/office/drawing/2014/main" id="{570F9D98-637F-8944-9221-D588368406E6}"/>
              </a:ext>
            </a:extLst>
          </p:cNvPr>
          <p:cNvSpPr/>
          <p:nvPr/>
        </p:nvSpPr>
        <p:spPr>
          <a:xfrm>
            <a:off x="2683944" y="286822"/>
            <a:ext cx="682411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sz="2800" dirty="0">
                <a:latin typeface="+mj-lt"/>
                <a:cs typeface="Calibri" panose="020F0502020204030204" pitchFamily="34" charset="0"/>
              </a:rPr>
              <a:t>Diagnostické aspekty stanovení komplementu</a:t>
            </a:r>
            <a:endParaRPr lang="cs-CZ" sz="2800" dirty="0">
              <a:latin typeface="+mj-lt"/>
              <a:cs typeface="Calibri" panose="020F0502020204030204" pitchFamily="34" charset="0"/>
            </a:endParaRP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A5CCAAD9-4EE4-114F-9987-EE5F02A86C16}"/>
              </a:ext>
            </a:extLst>
          </p:cNvPr>
          <p:cNvSpPr/>
          <p:nvPr/>
        </p:nvSpPr>
        <p:spPr>
          <a:xfrm>
            <a:off x="400050" y="1414463"/>
            <a:ext cx="11587163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dirty="0"/>
              <a:t>Kdy se stanovují parametry komplementové kaskády: </a:t>
            </a:r>
          </a:p>
          <a:p>
            <a:endParaRPr lang="cs-CZ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podezření na deficity jednotlivých složek, kdy je snaha tyto složky přímo stanovit (C3 a C4 složky)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err="1"/>
              <a:t>imunokomplexové</a:t>
            </a:r>
            <a:r>
              <a:rPr lang="cs-CZ" sz="2000" dirty="0"/>
              <a:t> choroby, kdy se rovněž stanovuje C3 a C4 složka. Koncentrace uvedených složek se u těchto chorob poměrně rychle mění. Normální hodnoty C3 a C4 složky se pohybují okolo</a:t>
            </a:r>
          </a:p>
          <a:p>
            <a:r>
              <a:rPr lang="cs-CZ" sz="2000" dirty="0"/>
              <a:t>       0,2 – 1,2 resp. 0,15 – 0,4 g/l.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celková hemolytická aktivita se vyšetřuje při opakovaných vleklých infekcích některými patogeny a dále při podezřeních na imunodeficity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Z diagnostického hlediska má význam stanovení některých regulačních složek komplementové kaskády. Zejména jde o tzv. </a:t>
            </a:r>
            <a:r>
              <a:rPr lang="cs-CZ" sz="2000" dirty="0">
                <a:solidFill>
                  <a:srgbClr val="0070C0"/>
                </a:solidFill>
              </a:rPr>
              <a:t>C1 inhibitor, </a:t>
            </a:r>
            <a:r>
              <a:rPr lang="cs-CZ" sz="2000" dirty="0"/>
              <a:t>který za fyziologických okolností reguluje rozběhnutí celé kaskády hned na jejím počátku. Existuje deficit této složky, který se projevuje onemocněním zvaným </a:t>
            </a:r>
            <a:r>
              <a:rPr lang="cs-CZ" sz="2000" dirty="0">
                <a:solidFill>
                  <a:srgbClr val="0070C0"/>
                </a:solidFill>
              </a:rPr>
              <a:t>hereditární </a:t>
            </a:r>
            <a:r>
              <a:rPr lang="cs-CZ" sz="2000" dirty="0" err="1">
                <a:solidFill>
                  <a:srgbClr val="0070C0"/>
                </a:solidFill>
              </a:rPr>
              <a:t>angioedém</a:t>
            </a:r>
            <a:r>
              <a:rPr lang="cs-CZ" sz="2000" dirty="0">
                <a:solidFill>
                  <a:srgbClr val="0070C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237035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>
            <a:extLst>
              <a:ext uri="{FF2B5EF4-FFF2-40B4-BE49-F238E27FC236}">
                <a16:creationId xmlns:a16="http://schemas.microsoft.com/office/drawing/2014/main" id="{E297B7D2-5590-7E48-82B5-8C4A560BFFE9}"/>
              </a:ext>
            </a:extLst>
          </p:cNvPr>
          <p:cNvSpPr/>
          <p:nvPr/>
        </p:nvSpPr>
        <p:spPr>
          <a:xfrm>
            <a:off x="1360248" y="343972"/>
            <a:ext cx="947150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dirty="0">
                <a:latin typeface="+mj-lt"/>
                <a:cs typeface="Calibri" panose="020F0502020204030204" pitchFamily="34" charset="0"/>
              </a:rPr>
              <a:t>Bioluminiscenční stanovení bakteriolytické aktivity komplementu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8949E170-6EC1-5941-94CF-FF8B0C7B407E}"/>
              </a:ext>
            </a:extLst>
          </p:cNvPr>
          <p:cNvSpPr txBox="1"/>
          <p:nvPr/>
        </p:nvSpPr>
        <p:spPr>
          <a:xfrm>
            <a:off x="469937" y="1257301"/>
            <a:ext cx="1146012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solidFill>
                  <a:srgbClr val="0070C0"/>
                </a:solidFill>
              </a:rPr>
              <a:t>Princip: </a:t>
            </a:r>
          </a:p>
          <a:p>
            <a:endParaRPr lang="cs-CZ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bioluminiscenční bakterie produkují světlo, to je detekováno na </a:t>
            </a:r>
            <a:r>
              <a:rPr lang="cs-CZ" sz="2000" dirty="0" err="1"/>
              <a:t>luminometru</a:t>
            </a:r>
            <a:endParaRPr lang="cs-CZ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po přidání komplementu (vzorek séra/plasmy) jsou bakterie </a:t>
            </a:r>
            <a:r>
              <a:rPr lang="cs-CZ" sz="2000" dirty="0" err="1"/>
              <a:t>lyzovány</a:t>
            </a:r>
            <a:r>
              <a:rPr lang="cs-CZ" sz="2000" dirty="0"/>
              <a:t> přítomným komplementem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err="1"/>
              <a:t>lyzované</a:t>
            </a:r>
            <a:r>
              <a:rPr lang="cs-CZ" sz="2000" dirty="0"/>
              <a:t> bakterie už světlo neprodukují, tedy bioluminiscence se snižuje</a:t>
            </a:r>
          </a:p>
          <a:p>
            <a:endParaRPr lang="cs-CZ" sz="2000" dirty="0"/>
          </a:p>
          <a:p>
            <a:r>
              <a:rPr lang="cs-CZ" sz="2000" b="1" dirty="0">
                <a:solidFill>
                  <a:srgbClr val="0070C0"/>
                </a:solidFill>
              </a:rPr>
              <a:t>                                         Míra bioluminiscence je přímo úměrná </a:t>
            </a:r>
            <a:r>
              <a:rPr lang="cs-CZ" sz="2000" b="1" dirty="0" err="1">
                <a:solidFill>
                  <a:srgbClr val="0070C0"/>
                </a:solidFill>
              </a:rPr>
              <a:t>viabilitě</a:t>
            </a:r>
            <a:r>
              <a:rPr lang="cs-CZ" sz="2000" b="1" dirty="0">
                <a:solidFill>
                  <a:srgbClr val="0070C0"/>
                </a:solidFill>
              </a:rPr>
              <a:t> bakterií  </a:t>
            </a:r>
          </a:p>
          <a:p>
            <a:r>
              <a:rPr lang="cs-CZ" sz="2000" b="1" dirty="0">
                <a:solidFill>
                  <a:srgbClr val="0070C0"/>
                </a:solidFill>
              </a:rPr>
              <a:t>             Čím víc je ve vzorku komplementu, tím víc bakterií je </a:t>
            </a:r>
            <a:r>
              <a:rPr lang="cs-CZ" sz="2000" b="1" dirty="0" err="1">
                <a:solidFill>
                  <a:srgbClr val="0070C0"/>
                </a:solidFill>
              </a:rPr>
              <a:t>lyzováno</a:t>
            </a:r>
            <a:r>
              <a:rPr lang="cs-CZ" sz="2000" b="1" dirty="0">
                <a:solidFill>
                  <a:srgbClr val="0070C0"/>
                </a:solidFill>
              </a:rPr>
              <a:t> a tím menší je bioluminiscence</a:t>
            </a:r>
          </a:p>
        </p:txBody>
      </p:sp>
    </p:spTree>
    <p:extLst>
      <p:ext uri="{BB962C8B-B14F-4D97-AF65-F5344CB8AC3E}">
        <p14:creationId xmlns:p14="http://schemas.microsoft.com/office/powerpoint/2010/main" val="351191629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7689</TotalTime>
  <Words>539</Words>
  <Application>Microsoft Macintosh PowerPoint</Application>
  <PresentationFormat>Širokoúhlá obrazovka</PresentationFormat>
  <Paragraphs>75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Verdana</vt:lpstr>
      <vt:lpstr>Motiv Office</vt:lpstr>
      <vt:lpstr>Prezentace aplikace PowerPoint</vt:lpstr>
      <vt:lpstr>Komplement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Monika</dc:creator>
  <cp:lastModifiedBy>Monika Dušková</cp:lastModifiedBy>
  <cp:revision>280</cp:revision>
  <dcterms:created xsi:type="dcterms:W3CDTF">2016-04-24T14:25:45Z</dcterms:created>
  <dcterms:modified xsi:type="dcterms:W3CDTF">2021-04-26T11:08:49Z</dcterms:modified>
</cp:coreProperties>
</file>