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1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97C09D-A945-437B-876D-1711D11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929F438-0C5A-4D45-93A1-A156C52C7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C8763D5-7EC4-42E1-A19D-38A2F0F5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250ADED-EDCE-450E-95CF-72DE358B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966BB0-44B9-4237-9B67-F7D68CDA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55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BC8F45-2CDC-4B3F-AD63-D3678D04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D471E80-9FDA-41D0-9988-A1D850116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78F13FB-5AC6-4FA5-AA4F-333EA1EF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C663871-7C80-4101-BEF0-1C6421E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DDCE383-40B1-4521-BDD8-9B1DF593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6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52E4852-151B-49EF-808B-BEC937CDE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016F4CB-5980-4714-9427-1BA4FD21E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D93F884-9A73-4EDB-B1BA-0F165A1D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CA4A78C-F910-48DF-BA86-726332FC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E9A66E1-1517-491C-BF78-1C5A714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4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BD9541-7B0E-4D5D-BD13-EFD50771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66C0452-F071-48DE-A8BD-DD1844F5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BFE8A23-EAB2-46AD-AE45-709BAB2C5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1FA0EA5-CF56-4338-8569-8D4828A3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FE4CED-AE3E-49E8-B843-97603194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83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6F6C12-706B-405A-B872-36EBA3BC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ED1D7B2-3F1E-4A10-B9C8-843A3171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C206E69-1DB6-4E71-B75F-63427910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5E72C57-5686-4769-BA6E-70C7E78A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288A569-675F-4068-A282-5A0433EE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78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8FE9A4-9A62-4D54-BBDB-016914AA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D9E3834-F8DB-4751-A981-D117F26C8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5A0F256-FEC8-4A25-8304-B160EEA4B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D9DAD30-2CD0-4732-90A0-5CED655E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3AED490-2260-4FC0-9C5D-99B56B8C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816C747-AA57-4E6A-A96A-EA51034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5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8E9826-8B3E-4D5F-A269-5BA715F0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D4AE7508-0BDD-47D4-A07A-E63AE3757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E89B8B3-AED7-4B99-8197-12EBD068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378C635A-FAA9-49A1-9715-A9308C841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25EE8ACE-062B-4BD9-8ECB-B33DAE661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5886861-EDC4-4E3B-B403-BFD35D2E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9E1F53DA-C398-4D90-8612-87BA5B1A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435142E4-D124-44BA-8337-E313B095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2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0161BD-22DF-4DC9-9A53-1FB2FC59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D292CA1-4389-4371-8F41-4FFC982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9504118-67C6-4480-866B-4846BD11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DD392A0-8863-48E0-AB25-D088EB36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78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3B7D078-04CD-4DBA-9FA2-7757A877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AC5E901-2992-4744-8B9B-4ABF11EB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4700E5A-273D-438B-BCA9-5D84FBD8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DA2E69-869E-4FE6-A8A4-1470D140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75347DF-BB57-4179-B16A-6FFC9A55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21EA847-5033-4853-A802-926801A11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B6D0932-BF8E-41BA-8458-0AA290BE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9834CD5-4C0F-49FF-A714-024245EC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6603AD4-64D6-4549-99D4-EC9B67F1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48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A8E017-92EC-4071-8A6D-97155423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575AFF5-CCB1-41A0-A991-2366E16E4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D454FC42-8250-498F-A28E-0475EAD53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D6FAC66-BE4E-4CCA-9A0D-A803F2A2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ADFA745-F907-4817-BE00-D59BF1A8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DFC4B62-0D43-46EC-AD16-B4F5AFB0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29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C04D984-9D08-48DA-BB3B-F44FA7BB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D974D38-CEDD-4DAC-9987-40DE2F41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10E2EDC-C0BB-489D-B0C7-FDEB586E7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3DA4-ED3B-43E2-96A7-35AF1F6D8648}" type="datetimeFigureOut">
              <a:rPr lang="cs-CZ" smtClean="0"/>
              <a:t>22.2.2023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A76E4E7-72CF-4823-9F26-34BE9263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CFB84B7-DEE9-4884-8F5A-1C12DA6E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7F98-F84F-4CA2-ADBD-188BDAA35B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61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9CE1BB-08F2-4532-A1A1-42DB337D6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cs-CZ" sz="28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OBECNÁ STAVBA TRÁVICÍHO ÚSTROJÍ</a:t>
            </a:r>
            <a:r>
              <a:rPr lang="cs-CZ" altLang="cs-CZ" sz="2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cs-CZ" altLang="cs-CZ" sz="28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5CB526F-955C-48FA-BFB3-BFAA62F96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04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bdélník 1"/>
          <p:cNvSpPr>
            <a:spLocks noChangeArrowheads="1"/>
          </p:cNvSpPr>
          <p:nvPr/>
        </p:nvSpPr>
        <p:spPr bwMode="auto">
          <a:xfrm>
            <a:off x="328474" y="301840"/>
            <a:ext cx="493408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000000"/>
                </a:solidFill>
              </a:rPr>
              <a:t>•</a:t>
            </a:r>
            <a:r>
              <a:rPr lang="cs-CZ" altLang="cs-CZ" sz="2400" dirty="0">
                <a:solidFill>
                  <a:srgbClr val="000000"/>
                </a:solidFill>
              </a:rPr>
              <a:t>Trávicí trakt –dutá trubice o různém průměru, stěny ze čtyř základních vrstev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chemeClr val="accent2"/>
                </a:solidFill>
              </a:rPr>
              <a:t>Sliznice </a:t>
            </a:r>
            <a:r>
              <a:rPr lang="cs-CZ" altLang="cs-CZ" sz="2400" b="1" dirty="0">
                <a:solidFill>
                  <a:srgbClr val="000000"/>
                </a:solidFill>
              </a:rPr>
              <a:t>(tunica </a:t>
            </a:r>
            <a:r>
              <a:rPr lang="cs-CZ" altLang="cs-CZ" sz="2400" b="1" dirty="0" err="1">
                <a:solidFill>
                  <a:srgbClr val="000000"/>
                </a:solidFill>
              </a:rPr>
              <a:t>mucosa</a:t>
            </a:r>
            <a:r>
              <a:rPr lang="cs-CZ" altLang="cs-CZ" sz="2400" b="1" dirty="0">
                <a:solidFill>
                  <a:srgbClr val="000000"/>
                </a:solidFill>
              </a:rPr>
              <a:t>)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1. </a:t>
            </a:r>
            <a:r>
              <a:rPr lang="cs-CZ" altLang="cs-CZ" sz="2400" dirty="0"/>
              <a:t>Epitel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(lamina </a:t>
            </a:r>
            <a:r>
              <a:rPr lang="cs-CZ" altLang="cs-CZ" sz="2400" dirty="0" err="1">
                <a:solidFill>
                  <a:srgbClr val="000000"/>
                </a:solidFill>
              </a:rPr>
              <a:t>epithelialis</a:t>
            </a:r>
            <a:r>
              <a:rPr lang="cs-CZ" altLang="cs-CZ" sz="2400" dirty="0">
                <a:solidFill>
                  <a:srgbClr val="000000"/>
                </a:solidFill>
              </a:rPr>
              <a:t>), </a:t>
            </a:r>
            <a:r>
              <a:rPr lang="cs-CZ" altLang="cs-CZ" sz="2400" dirty="0">
                <a:solidFill>
                  <a:srgbClr val="FF0000"/>
                </a:solidFill>
              </a:rPr>
              <a:t>1 vrstva buněk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2. Lamina propria </a:t>
            </a:r>
            <a:r>
              <a:rPr lang="cs-CZ" altLang="cs-CZ" sz="2400" dirty="0" err="1">
                <a:solidFill>
                  <a:srgbClr val="000000"/>
                </a:solidFill>
              </a:rPr>
              <a:t>mucosae</a:t>
            </a:r>
            <a:r>
              <a:rPr lang="cs-CZ" altLang="cs-CZ" sz="2400" dirty="0">
                <a:solidFill>
                  <a:srgbClr val="000000"/>
                </a:solidFill>
              </a:rPr>
              <a:t> - </a:t>
            </a:r>
            <a:r>
              <a:rPr lang="cs-CZ" altLang="cs-CZ" sz="2400" dirty="0">
                <a:solidFill>
                  <a:srgbClr val="FF0000"/>
                </a:solidFill>
              </a:rPr>
              <a:t>retikulární pojivo </a:t>
            </a:r>
            <a:r>
              <a:rPr lang="cs-CZ" altLang="cs-CZ" sz="2400" dirty="0">
                <a:solidFill>
                  <a:srgbClr val="000000"/>
                </a:solidFill>
              </a:rPr>
              <a:t>- imunita,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3. Lamina </a:t>
            </a:r>
            <a:r>
              <a:rPr lang="cs-CZ" altLang="cs-CZ" sz="2400" dirty="0" err="1">
                <a:solidFill>
                  <a:srgbClr val="000000"/>
                </a:solidFill>
              </a:rPr>
              <a:t>muscularis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</a:rPr>
              <a:t>mucosae</a:t>
            </a:r>
            <a:r>
              <a:rPr lang="cs-CZ" altLang="cs-CZ" sz="2400" dirty="0">
                <a:solidFill>
                  <a:srgbClr val="000000"/>
                </a:solidFill>
              </a:rPr>
              <a:t>- </a:t>
            </a:r>
            <a:r>
              <a:rPr lang="cs-CZ" altLang="cs-CZ" sz="2400" dirty="0">
                <a:solidFill>
                  <a:srgbClr val="FF0000"/>
                </a:solidFill>
              </a:rPr>
              <a:t>vrstvička svaloviny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chemeClr val="accent2"/>
                </a:solidFill>
              </a:rPr>
              <a:t>•</a:t>
            </a:r>
            <a:r>
              <a:rPr lang="cs-CZ" altLang="cs-CZ" sz="2400" b="1" dirty="0">
                <a:solidFill>
                  <a:schemeClr val="accent2"/>
                </a:solidFill>
              </a:rPr>
              <a:t>Podslizniční vazivo </a:t>
            </a:r>
            <a:endParaRPr lang="cs-CZ" altLang="cs-CZ" sz="2400" dirty="0">
              <a:solidFill>
                <a:schemeClr val="accent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(tunica </a:t>
            </a:r>
            <a:r>
              <a:rPr lang="cs-CZ" altLang="cs-CZ" sz="2400" b="1" dirty="0" err="1">
                <a:solidFill>
                  <a:srgbClr val="000000"/>
                </a:solidFill>
              </a:rPr>
              <a:t>submucosa</a:t>
            </a:r>
            <a:r>
              <a:rPr lang="cs-CZ" altLang="cs-CZ" sz="2400" b="1" dirty="0">
                <a:solidFill>
                  <a:srgbClr val="000000"/>
                </a:solidFill>
              </a:rPr>
              <a:t>)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chemeClr val="accent2"/>
                </a:solidFill>
              </a:rPr>
              <a:t>Zevní svalová vrstva okružní a podélná </a:t>
            </a:r>
            <a:endParaRPr lang="cs-CZ" altLang="cs-CZ" sz="2400" dirty="0">
              <a:solidFill>
                <a:schemeClr val="accent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(tunica </a:t>
            </a:r>
            <a:r>
              <a:rPr lang="cs-CZ" altLang="cs-CZ" sz="2400" b="1" dirty="0" err="1">
                <a:solidFill>
                  <a:srgbClr val="000000"/>
                </a:solidFill>
              </a:rPr>
              <a:t>muscularis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</a:rPr>
              <a:t>externa</a:t>
            </a:r>
            <a:r>
              <a:rPr lang="cs-CZ" altLang="cs-CZ" sz="2400" b="1" dirty="0">
                <a:solidFill>
                  <a:srgbClr val="000000"/>
                </a:solidFill>
              </a:rPr>
              <a:t>)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</a:rPr>
              <a:t>•</a:t>
            </a:r>
            <a:r>
              <a:rPr lang="cs-CZ" altLang="cs-CZ" sz="2400" b="1" dirty="0">
                <a:solidFill>
                  <a:schemeClr val="accent2"/>
                </a:solidFill>
              </a:rPr>
              <a:t>Seróza</a:t>
            </a:r>
            <a:r>
              <a:rPr lang="cs-CZ" altLang="cs-CZ" sz="2400" b="1" dirty="0">
                <a:solidFill>
                  <a:srgbClr val="000000"/>
                </a:solidFill>
              </a:rPr>
              <a:t> (tunica </a:t>
            </a:r>
            <a:r>
              <a:rPr lang="cs-CZ" altLang="cs-CZ" sz="2400" b="1" dirty="0" err="1">
                <a:solidFill>
                  <a:srgbClr val="000000"/>
                </a:solidFill>
              </a:rPr>
              <a:t>serosa</a:t>
            </a:r>
            <a:r>
              <a:rPr lang="cs-CZ" altLang="cs-CZ" sz="2400" b="1" dirty="0">
                <a:solidFill>
                  <a:srgbClr val="000000"/>
                </a:solidFill>
              </a:rPr>
              <a:t>)</a:t>
            </a:r>
            <a:endParaRPr lang="cs-CZ" altLang="cs-CZ" sz="2400" dirty="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7E1C9A65-353E-494A-A0DE-8243652F9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573" y="3193986"/>
            <a:ext cx="3816427" cy="366401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7FF2114-476E-41B1-A91F-9719AC597C87}"/>
              </a:ext>
            </a:extLst>
          </p:cNvPr>
          <p:cNvSpPr/>
          <p:nvPr/>
        </p:nvSpPr>
        <p:spPr>
          <a:xfrm>
            <a:off x="5326602" y="3868236"/>
            <a:ext cx="29385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Nervové řízení: </a:t>
            </a:r>
            <a:r>
              <a:rPr lang="cs-CZ" dirty="0"/>
              <a:t>mezi podélnou </a:t>
            </a:r>
          </a:p>
          <a:p>
            <a:r>
              <a:rPr lang="cs-CZ" dirty="0"/>
              <a:t>a příčnou svalovinou </a:t>
            </a:r>
            <a:r>
              <a:rPr lang="cs-CZ" dirty="0" err="1">
                <a:solidFill>
                  <a:srgbClr val="FF0000"/>
                </a:solidFill>
              </a:rPr>
              <a:t>Auerbachova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myenterická</a:t>
            </a:r>
            <a:r>
              <a:rPr lang="cs-CZ" dirty="0">
                <a:solidFill>
                  <a:srgbClr val="FF0000"/>
                </a:solidFill>
              </a:rPr>
              <a:t> pleteň </a:t>
            </a:r>
            <a:r>
              <a:rPr lang="cs-CZ" dirty="0"/>
              <a:t>(gastrointestinální pohyby) pod ní </a:t>
            </a:r>
            <a:r>
              <a:rPr lang="cs-CZ" dirty="0">
                <a:solidFill>
                  <a:srgbClr val="FF0000"/>
                </a:solidFill>
              </a:rPr>
              <a:t>Meissnerova </a:t>
            </a:r>
            <a:r>
              <a:rPr lang="cs-CZ" dirty="0" err="1">
                <a:solidFill>
                  <a:srgbClr val="FF0000"/>
                </a:solidFill>
              </a:rPr>
              <a:t>submukózní</a:t>
            </a:r>
            <a:r>
              <a:rPr lang="cs-CZ" dirty="0">
                <a:solidFill>
                  <a:srgbClr val="FF0000"/>
                </a:solidFill>
              </a:rPr>
              <a:t> pleteň</a:t>
            </a:r>
            <a:r>
              <a:rPr lang="cs-CZ" dirty="0"/>
              <a:t> (regulace prokrvení a sekrece látek do střevní dutiny),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4CA3295-BD30-4A0B-802D-AB328133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216" y="2394731"/>
            <a:ext cx="189863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83" y="543697"/>
            <a:ext cx="6332399" cy="60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63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10" y="358346"/>
            <a:ext cx="8157119" cy="649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633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108</Words>
  <Application>Microsoft Office PowerPoint</Application>
  <PresentationFormat>Vlastní</PresentationFormat>
  <Paragraphs>13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OBECNÁ STAVBA TRÁVICÍHO ÚSTROJÍ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muni</cp:lastModifiedBy>
  <cp:revision>3</cp:revision>
  <dcterms:created xsi:type="dcterms:W3CDTF">2023-02-19T19:55:56Z</dcterms:created>
  <dcterms:modified xsi:type="dcterms:W3CDTF">2023-02-22T12:50:47Z</dcterms:modified>
</cp:coreProperties>
</file>