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1" r:id="rId5"/>
    <p:sldId id="272" r:id="rId6"/>
    <p:sldId id="273" r:id="rId7"/>
    <p:sldId id="274" r:id="rId8"/>
    <p:sldId id="264" r:id="rId9"/>
    <p:sldId id="265" r:id="rId10"/>
    <p:sldId id="266" r:id="rId11"/>
    <p:sldId id="267" r:id="rId12"/>
    <p:sldId id="268" r:id="rId13"/>
    <p:sldId id="258" r:id="rId14"/>
    <p:sldId id="279" r:id="rId15"/>
    <p:sldId id="280" r:id="rId16"/>
    <p:sldId id="28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88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93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817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BBA0C-44A6-453B-BF0B-F7052EAA2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219F1C-CEE6-4F15-8FC0-F2AACEDBE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535528-2C40-475F-85A5-9391C0672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C87F75-9AF7-4A49-8B6A-5C0619B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B9D339-C348-4A1B-B256-2366C530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6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3FDB1-92DB-41E1-BF8C-09D611F1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660E4C-AC46-4D42-BD36-E06F95269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C7B50D-91FA-432B-B502-C7EF80F3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01C1B3-A3DA-4891-B6ED-09271C8C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A97065-7F43-4E90-BCF3-BCFB2EDA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66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48AECC-472E-4C15-8DC9-A547BB0B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03E6ED-E73B-446C-B4D1-4A3A3662D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B8845B-C60E-4306-97F6-C07412BA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BD7FAB-B05A-46B1-8ED3-23F978A3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A7EBDE-AEB4-45BC-A486-64F2F99F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63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E899B-4DB0-4387-8112-FDB98384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5A5338-9033-4459-A9F3-32C2364A9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8EFDDBC-77DC-4592-82DC-5F1B45FA4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F4EAFA-EF89-420A-89B4-F79FD44AB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514DE4-9022-4635-BA00-9923BC9E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1109CB-3E9D-4666-BA64-B79A6E30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20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9E7B1-E21B-421A-A471-04AC34F7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16C606-3EE0-4585-BBDD-1D58E848E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2B9C84-4D3D-43B8-970F-1A39E5E5A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C8A1C0-9BA2-4996-9434-B204813D4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6908F3C-933F-4A8A-8C69-DBB7EEDB2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77BEABA-2F3C-4BF5-B4A1-FFA52326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A6D8966-1ECE-4F8F-A6B3-19D3FED6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40A6E8A-F307-4ACA-9EC7-E5CAFEE3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65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AF28B-C6FE-423E-AAC4-2585E555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BE2144C-740B-49E1-AF79-9C999DE38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C414FF-AAFE-4206-B059-11684DE9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23B79E-0B78-48CA-8137-1F287D36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9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3016DB-C94B-4A84-8390-2D575C75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A2DA28-4721-4729-9E60-479957E1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4D95B7-828B-46F8-8C91-72E39709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8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5B2F0-9621-4315-A97E-91D2687E7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A0FDB1-A91D-4749-A518-35C76DF23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046148-FCB1-4CCD-B7F1-703220221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7F4195-4F12-4801-B4E7-F61BA55D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DB81D0-BB7D-497A-8EA9-84F8FB26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03B5B5-B4E8-43B9-9133-6F93F15C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6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74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A348B-B8DA-4E9E-B254-97D8366A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23468F0-FBBB-49D1-9001-B6EA1A4A9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F7F58E-62CC-4B6A-A274-11741C28D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8D328D-3DE9-4D67-9339-04F74229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6F6C7B-D6C3-4CB7-88F3-510B2395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058D43-0017-45AF-8CB6-6841314D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00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F014B-C8ED-47A1-B1D0-F817DB48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F5FA5F1-CAC3-48E0-9C88-6EA4D355C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AF5871-371A-40E3-B2DE-D31934D9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44D3DE-2ED0-49B1-A6D9-25509EAA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33241-9A54-48ED-8AA4-94C25D71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79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D06C87E-85CD-49AE-8EBD-E6EF7DF3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3E0F3E-DCD7-4853-989B-92D8F5A41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0AC0CC-3CFC-498C-B1DD-43F3D526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40217D-83F1-4B49-BF53-D98732C8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201A77-B5E3-498E-8F84-3845CC5B0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FCB2E-5EE4-4E5F-AA3D-2BBE058A689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57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F9F97-5B81-4418-81BE-BD67FBCC3C7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97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DC82E-999A-4E2D-A5F7-F83F323F123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52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4C64A-3CC4-4735-9276-BD385AFC231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98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34DBE-8CA1-4A28-8BF4-E7DF48B6F9F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0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A0F60-587D-4480-856A-E9782885D0C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75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61790-52EA-4362-8557-079F383D702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5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326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50DEB-256D-4EBD-AA60-C925B7B72F4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31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5C428-F8FC-41B1-B467-691635E405D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1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61E58-2F93-4A22-ACA5-796933575FD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87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81E3A-1BC9-416D-B2BD-25B6D485A79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31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80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63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53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14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773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9E483-53AB-44A2-8965-C95CF2E8D1CB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5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D0179D-87FE-4206-BA32-08DEFF27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C81EC8-3D35-4565-B1A9-690D39633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46D8AE-9FC6-41A1-886F-ACF3C02B7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28.02.2023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B5F60D-5D43-4E2F-B97D-0EC2EC9BC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AECED3-AA11-4C25-953A-7C379C9BF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6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EFAD7D-05F3-4328-ABA3-A4F439FA72AF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7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r&#225;zky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Krevní buňky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A. Žákovská</a:t>
            </a:r>
          </a:p>
        </p:txBody>
      </p:sp>
    </p:spTree>
    <p:extLst>
      <p:ext uri="{BB962C8B-B14F-4D97-AF65-F5344CB8AC3E}">
        <p14:creationId xmlns:p14="http://schemas.microsoft.com/office/powerpoint/2010/main" val="3933485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4D6615F-D12E-4878-891D-2572281B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6" y="1522297"/>
            <a:ext cx="4381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96D5811-0E34-4971-A8C5-45A39275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440" y="1520138"/>
            <a:ext cx="4383404" cy="292633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F19F02F-4877-473B-9B69-71F140262F91}"/>
              </a:ext>
            </a:extLst>
          </p:cNvPr>
          <p:cNvSpPr txBox="1"/>
          <p:nvPr/>
        </p:nvSpPr>
        <p:spPr>
          <a:xfrm>
            <a:off x="4832059" y="604007"/>
            <a:ext cx="2389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prstClr val="black"/>
                </a:solidFill>
              </a:rPr>
              <a:t>Paraziti v krvi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1D05674-B535-4E6B-8C00-6BBC9C0B59AE}"/>
              </a:ext>
            </a:extLst>
          </p:cNvPr>
          <p:cNvSpPr txBox="1"/>
          <p:nvPr/>
        </p:nvSpPr>
        <p:spPr>
          <a:xfrm>
            <a:off x="2080470" y="4848837"/>
            <a:ext cx="2256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Kvasinky (</a:t>
            </a:r>
            <a:r>
              <a:rPr lang="cs-CZ" i="1" dirty="0">
                <a:solidFill>
                  <a:prstClr val="black"/>
                </a:solidFill>
              </a:rPr>
              <a:t>Candida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sp</a:t>
            </a:r>
            <a:r>
              <a:rPr lang="cs-CZ" dirty="0">
                <a:solidFill>
                  <a:prstClr val="black"/>
                </a:solidFill>
              </a:rPr>
              <a:t>.)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C4B2E63-29B7-423C-9860-2042CF52BF99}"/>
              </a:ext>
            </a:extLst>
          </p:cNvPr>
          <p:cNvSpPr txBox="1"/>
          <p:nvPr/>
        </p:nvSpPr>
        <p:spPr>
          <a:xfrm>
            <a:off x="7221816" y="4974672"/>
            <a:ext cx="191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solidFill>
                  <a:prstClr val="black"/>
                </a:solidFill>
              </a:rPr>
              <a:t>Toxoplasma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>
                <a:solidFill>
                  <a:prstClr val="black"/>
                </a:solidFill>
              </a:rPr>
              <a:t>gondii</a:t>
            </a:r>
            <a:endParaRPr lang="cs-CZ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buňky různých savců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81" y="1701346"/>
            <a:ext cx="9120109" cy="479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270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roztěr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128289"/>
            <a:ext cx="7272808" cy="545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51584" y="6381328"/>
            <a:ext cx="213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hlinkClick r:id="rId3"/>
              </a:rPr>
              <a:t>www.obrázky</a:t>
            </a:r>
            <a:r>
              <a:rPr lang="cs-CZ" dirty="0"/>
              <a:t> </a:t>
            </a:r>
            <a:r>
              <a:rPr lang="cs-CZ" dirty="0" err="1"/>
              <a:t>google</a:t>
            </a: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5" y="18864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403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Neutrofil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53" y="2838245"/>
            <a:ext cx="3681644" cy="280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63" y="5799062"/>
            <a:ext cx="45720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5EA09D-5C2D-4378-8C7D-3CC6240CC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253" y="119336"/>
            <a:ext cx="3497547" cy="261471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61D0A16-2348-45DF-9A79-1CBE27E3FEDD}"/>
              </a:ext>
            </a:extLst>
          </p:cNvPr>
          <p:cNvSpPr txBox="1"/>
          <p:nvPr/>
        </p:nvSpPr>
        <p:spPr>
          <a:xfrm>
            <a:off x="417250" y="1690688"/>
            <a:ext cx="63741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Azurofilní</a:t>
            </a:r>
            <a:r>
              <a:rPr lang="cs-CZ" sz="2000" dirty="0"/>
              <a:t>, </a:t>
            </a:r>
            <a:r>
              <a:rPr lang="cs-CZ" sz="2000" dirty="0" err="1"/>
              <a:t>spec</a:t>
            </a:r>
            <a:r>
              <a:rPr lang="cs-CZ" sz="2000" dirty="0"/>
              <a:t>. granula, nízká úroveň proteosyntézy, glykogen v cytoplasmě</a:t>
            </a:r>
          </a:p>
          <a:p>
            <a:r>
              <a:rPr lang="cs-CZ" sz="2000" dirty="0"/>
              <a:t>Poločas života 1-4 dny</a:t>
            </a:r>
          </a:p>
          <a:p>
            <a:r>
              <a:rPr lang="cs-CZ" sz="2000" dirty="0" err="1"/>
              <a:t>Rec</a:t>
            </a:r>
            <a:r>
              <a:rPr lang="cs-CZ" sz="2000" dirty="0"/>
              <a:t>. </a:t>
            </a:r>
            <a:r>
              <a:rPr lang="cs-CZ" sz="2000" dirty="0" err="1"/>
              <a:t>OgG</a:t>
            </a:r>
            <a:r>
              <a:rPr lang="cs-CZ" sz="2000" dirty="0"/>
              <a:t>, C3b, pro GM-CSF G-CSF, složky komplementu </a:t>
            </a:r>
            <a:r>
              <a:rPr lang="cs-CZ" sz="2000" dirty="0" err="1"/>
              <a:t>apod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14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C5367-92C8-4A30-AF3B-25FC0129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Nezralý </a:t>
            </a:r>
            <a:r>
              <a:rPr lang="cs-CZ" dirty="0" err="1"/>
              <a:t>neutrofil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EDAC08-26B6-414F-BE91-25E9BE56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374" y="1690688"/>
            <a:ext cx="5230821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77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Eozinofil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32" y="80233"/>
            <a:ext cx="3312368" cy="264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0A29CBE-E5D4-4A35-BA34-096BA4D88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374" y="3172994"/>
            <a:ext cx="4656484" cy="34787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28DAB1-6296-4585-9791-997B56D82ADB}"/>
              </a:ext>
            </a:extLst>
          </p:cNvPr>
          <p:cNvSpPr txBox="1"/>
          <p:nvPr/>
        </p:nvSpPr>
        <p:spPr>
          <a:xfrm>
            <a:off x="523783" y="1690688"/>
            <a:ext cx="48156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Kyselá granula</a:t>
            </a:r>
          </a:p>
          <a:p>
            <a:r>
              <a:rPr lang="cs-CZ" sz="2000" dirty="0"/>
              <a:t>Hlavní bazický protein </a:t>
            </a:r>
          </a:p>
          <a:p>
            <a:r>
              <a:rPr lang="cs-CZ" sz="2000" dirty="0"/>
              <a:t>Poločas života 6-12hod, v tkáních několik dní</a:t>
            </a:r>
          </a:p>
          <a:p>
            <a:r>
              <a:rPr lang="cs-CZ" sz="2000" dirty="0"/>
              <a:t>Paraziti, atopická reaktivita</a:t>
            </a:r>
          </a:p>
        </p:txBody>
      </p:sp>
    </p:spTree>
    <p:extLst>
      <p:ext uri="{BB962C8B-B14F-4D97-AF65-F5344CB8AC3E}">
        <p14:creationId xmlns:p14="http://schemas.microsoft.com/office/powerpoint/2010/main" val="416089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807" y="413590"/>
            <a:ext cx="3328193" cy="255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F50372-ECD3-4116-A050-AC80F3185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517" y="3429000"/>
            <a:ext cx="3869611" cy="28961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E3B0D0-C9B9-4C2D-A6A5-6B92F105E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1" y="739066"/>
            <a:ext cx="7578571" cy="56839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EBAA0D9-106D-4900-9A60-5A97182F5CF1}"/>
              </a:ext>
            </a:extLst>
          </p:cNvPr>
          <p:cNvSpPr txBox="1"/>
          <p:nvPr/>
        </p:nvSpPr>
        <p:spPr>
          <a:xfrm>
            <a:off x="932155" y="2783119"/>
            <a:ext cx="536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Specifická granula – zásadité barvení, histamin, heparin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A2BB6C-7CC7-48A0-94E8-7A708BFD45A1}"/>
              </a:ext>
            </a:extLst>
          </p:cNvPr>
          <p:cNvSpPr txBox="1"/>
          <p:nvPr/>
        </p:nvSpPr>
        <p:spPr>
          <a:xfrm>
            <a:off x="941032" y="4507751"/>
            <a:ext cx="139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Receptor </a:t>
            </a:r>
            <a:r>
              <a:rPr lang="cs-CZ" dirty="0" err="1"/>
              <a:t>FcE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364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Lymfocyt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22" y="578101"/>
            <a:ext cx="3230091" cy="222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2B2B223-F881-4EF9-BAE5-3210DB4B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91" y="3016251"/>
            <a:ext cx="5108891" cy="382252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8F7C297-A3BC-4E8D-B03C-CC099BCE9F2F}"/>
              </a:ext>
            </a:extLst>
          </p:cNvPr>
          <p:cNvSpPr txBox="1"/>
          <p:nvPr/>
        </p:nvSpPr>
        <p:spPr>
          <a:xfrm>
            <a:off x="461639" y="1690688"/>
            <a:ext cx="499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Bazofilní cytoplasma</a:t>
            </a:r>
          </a:p>
          <a:p>
            <a:r>
              <a:rPr lang="cs-CZ" dirty="0"/>
              <a:t>Poločas života – </a:t>
            </a:r>
            <a:r>
              <a:rPr lang="cs-CZ" dirty="0" err="1"/>
              <a:t>něk</a:t>
            </a:r>
            <a:r>
              <a:rPr lang="cs-CZ" dirty="0"/>
              <a:t>. měsíců nebo paměťové buňky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7653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Monocyt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340769"/>
            <a:ext cx="3918630" cy="286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79388F6-B18B-4D93-A9ED-39750F4A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822" y="4554890"/>
            <a:ext cx="2145978" cy="213378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094F58-8D2C-42BB-ABCB-9243409AC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429" y="4477408"/>
            <a:ext cx="3055163" cy="228874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83AF2AD-2C0B-4642-8706-74322D3490D1}"/>
              </a:ext>
            </a:extLst>
          </p:cNvPr>
          <p:cNvSpPr txBox="1"/>
          <p:nvPr/>
        </p:nvSpPr>
        <p:spPr>
          <a:xfrm>
            <a:off x="559293" y="1953087"/>
            <a:ext cx="34793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Rec</a:t>
            </a:r>
            <a:r>
              <a:rPr lang="cs-CZ" sz="2000" dirty="0"/>
              <a:t>. </a:t>
            </a:r>
            <a:r>
              <a:rPr lang="cs-CZ" sz="2000" dirty="0" err="1"/>
              <a:t>Fc</a:t>
            </a:r>
            <a:r>
              <a:rPr lang="cs-CZ" sz="2000" dirty="0"/>
              <a:t>, C3b, MHC II.,</a:t>
            </a:r>
          </a:p>
          <a:p>
            <a:r>
              <a:rPr lang="cs-CZ" sz="2000" dirty="0" err="1"/>
              <a:t>Proteosystetický</a:t>
            </a:r>
            <a:r>
              <a:rPr lang="cs-CZ" sz="2000" dirty="0"/>
              <a:t> aparát</a:t>
            </a:r>
          </a:p>
          <a:p>
            <a:r>
              <a:rPr lang="cs-CZ" sz="2000" dirty="0"/>
              <a:t>Lyzozomy – </a:t>
            </a:r>
            <a:r>
              <a:rPr lang="cs-CZ" sz="2000" dirty="0" err="1"/>
              <a:t>azurofilní</a:t>
            </a:r>
            <a:r>
              <a:rPr lang="cs-CZ" sz="2000" dirty="0"/>
              <a:t>, glykogen </a:t>
            </a:r>
          </a:p>
        </p:txBody>
      </p:sp>
    </p:spTree>
    <p:extLst>
      <p:ext uri="{BB962C8B-B14F-4D97-AF65-F5344CB8AC3E}">
        <p14:creationId xmlns:p14="http://schemas.microsoft.com/office/powerpoint/2010/main" val="2853161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destičky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484785"/>
            <a:ext cx="3719860" cy="263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790C740-A93A-4EC2-824B-3472F4C2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486" y="4237534"/>
            <a:ext cx="3218967" cy="256054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40CA62D-E235-4760-994E-2ACD01BBCB34}"/>
              </a:ext>
            </a:extLst>
          </p:cNvPr>
          <p:cNvSpPr txBox="1"/>
          <p:nvPr/>
        </p:nvSpPr>
        <p:spPr>
          <a:xfrm>
            <a:off x="443883" y="1784412"/>
            <a:ext cx="3067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Destičkový aktivační faktor PAF</a:t>
            </a:r>
          </a:p>
          <a:p>
            <a:r>
              <a:rPr lang="cs-CZ" dirty="0"/>
              <a:t>Adhezivní molekuly - vylučují</a:t>
            </a:r>
          </a:p>
        </p:txBody>
      </p:sp>
    </p:spTree>
    <p:extLst>
      <p:ext uri="{BB962C8B-B14F-4D97-AF65-F5344CB8AC3E}">
        <p14:creationId xmlns:p14="http://schemas.microsoft.com/office/powerpoint/2010/main" val="413762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6308726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3000" b="1" dirty="0">
                <a:solidFill>
                  <a:srgbClr val="000000"/>
                </a:solidFill>
              </a:rPr>
              <a:t>Krevní roztěr ryby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11465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Dendritická buňka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1628800"/>
            <a:ext cx="19335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221088"/>
            <a:ext cx="2703190" cy="225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14F55B5-0A46-47FB-8113-AC3AD5B92A4E}"/>
              </a:ext>
            </a:extLst>
          </p:cNvPr>
          <p:cNvSpPr txBox="1"/>
          <p:nvPr/>
        </p:nvSpPr>
        <p:spPr>
          <a:xfrm>
            <a:off x="461639" y="1855433"/>
            <a:ext cx="393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Rec</a:t>
            </a:r>
            <a:r>
              <a:rPr lang="cs-CZ" dirty="0"/>
              <a:t>. TLR, MMR </a:t>
            </a:r>
            <a:r>
              <a:rPr lang="cs-CZ" dirty="0" err="1"/>
              <a:t>manózový</a:t>
            </a:r>
            <a:r>
              <a:rPr lang="cs-CZ" dirty="0"/>
              <a:t>, </a:t>
            </a:r>
            <a:r>
              <a:rPr lang="cs-CZ"/>
              <a:t>FcG, </a:t>
            </a:r>
            <a:r>
              <a:rPr lang="cs-CZ" dirty="0" err="1"/>
              <a:t>FcE</a:t>
            </a:r>
            <a:r>
              <a:rPr lang="cs-CZ" dirty="0"/>
              <a:t>, C3b</a:t>
            </a:r>
          </a:p>
        </p:txBody>
      </p:sp>
    </p:spTree>
    <p:extLst>
      <p:ext uri="{BB962C8B-B14F-4D97-AF65-F5344CB8AC3E}">
        <p14:creationId xmlns:p14="http://schemas.microsoft.com/office/powerpoint/2010/main" val="1179940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84" y="0"/>
            <a:ext cx="3820116" cy="382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78FC65F-DAAE-428C-BC96-4888B089A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317"/>
            <a:ext cx="8407154" cy="63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16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8282" y="365125"/>
            <a:ext cx="9995517" cy="1037547"/>
          </a:xfrm>
        </p:spPr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Atlas Hematologie zvířat: http://projekty.sosvet.cz/2006_hematologie/index.htm</a:t>
            </a:r>
          </a:p>
          <a:p>
            <a:r>
              <a:rPr lang="cs-CZ" dirty="0"/>
              <a:t>Toman a kol.: Veterinární imunologie, </a:t>
            </a:r>
            <a:r>
              <a:rPr lang="cs-CZ" dirty="0" err="1"/>
              <a:t>Grada</a:t>
            </a:r>
            <a:r>
              <a:rPr lang="cs-CZ" dirty="0"/>
              <a:t>, 2000</a:t>
            </a:r>
          </a:p>
          <a:p>
            <a:r>
              <a:rPr lang="cs-CZ" dirty="0" err="1"/>
              <a:t>Krejsek</a:t>
            </a:r>
            <a:r>
              <a:rPr lang="cs-CZ" dirty="0"/>
              <a:t> J., Kopecký O.: Klinická imunologie, Nukleus HK, 2004</a:t>
            </a:r>
          </a:p>
          <a:p>
            <a:r>
              <a:rPr lang="cs-CZ" dirty="0"/>
              <a:t>http://www.hematologyatlas.com/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902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0" y="594995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3000" b="1" dirty="0">
                <a:solidFill>
                  <a:srgbClr val="000000"/>
                </a:solidFill>
              </a:rPr>
              <a:t>Krevní roztěr žáby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2709686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0" y="573405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3000" b="1" dirty="0">
                <a:solidFill>
                  <a:srgbClr val="000000"/>
                </a:solidFill>
              </a:rPr>
              <a:t>Krevní roztěr ptáka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267974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5589589"/>
            <a:ext cx="9144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3000" b="1" dirty="0">
                <a:solidFill>
                  <a:srgbClr val="000000"/>
                </a:solidFill>
              </a:rPr>
              <a:t>Krevní roztěr savce – lidská krev                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405538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9A5BA-987E-4B23-80F6-CF9861E89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Heterofil</a:t>
            </a:r>
            <a:r>
              <a:rPr lang="cs-CZ" sz="3200" dirty="0"/>
              <a:t> u ptáků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DD4852E-FCD6-45C7-B6E3-8984CDDAF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8" y="2192784"/>
            <a:ext cx="5462097" cy="386187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3AE417-7483-4783-B7B7-268F4F48A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656" y="2192784"/>
            <a:ext cx="5462097" cy="38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0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9F527-3F39-41F5-945D-37519CC0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Leukemické buňky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05F07-6446-4B42-9ECC-E43DAA05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8" y="2055303"/>
            <a:ext cx="3972358" cy="26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61792EC-B825-41BC-95C3-DD626F452134}"/>
              </a:ext>
            </a:extLst>
          </p:cNvPr>
          <p:cNvSpPr/>
          <p:nvPr/>
        </p:nvSpPr>
        <p:spPr>
          <a:xfrm>
            <a:off x="307571" y="4919591"/>
            <a:ext cx="35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prstClr val="black"/>
                </a:solidFill>
              </a:rPr>
              <a:t>Akutní lymfatická leukemie ALL-L3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DA52AF-DF50-4491-8E70-B529C901A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96" y="2088525"/>
            <a:ext cx="3891067" cy="25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858D1F0-2A60-49D0-8611-8AC00900C155}"/>
              </a:ext>
            </a:extLst>
          </p:cNvPr>
          <p:cNvSpPr/>
          <p:nvPr/>
        </p:nvSpPr>
        <p:spPr>
          <a:xfrm>
            <a:off x="9211112" y="4873424"/>
            <a:ext cx="2226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Akutní myeloidní leukemie AML-M2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420C28D-101A-4BC5-9E9C-386E4EE28EA9}"/>
              </a:ext>
            </a:extLst>
          </p:cNvPr>
          <p:cNvSpPr/>
          <p:nvPr/>
        </p:nvSpPr>
        <p:spPr>
          <a:xfrm>
            <a:off x="4604445" y="4873424"/>
            <a:ext cx="3373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Akutní lymfatická leukemie ALL-L2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992230B-E8C1-4CFF-B932-D8E57717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639" y="2193491"/>
            <a:ext cx="3558243" cy="237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71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D8C00-5A9B-47F8-83B3-E0D9CF67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Leukemické buňky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BD9F90-4E3C-4069-93A9-D9EFC0345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8" y="2126521"/>
            <a:ext cx="4359485" cy="27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7986450-7915-4795-BC5E-0467F6262725}"/>
              </a:ext>
            </a:extLst>
          </p:cNvPr>
          <p:cNvSpPr txBox="1"/>
          <p:nvPr/>
        </p:nvSpPr>
        <p:spPr>
          <a:xfrm>
            <a:off x="755780" y="5579706"/>
            <a:ext cx="352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Akutní myeloidní leukemie AML M3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9C8C49D-D051-47A6-92B8-16CB44F2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45" y="2126522"/>
            <a:ext cx="4359485" cy="290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546F5D-F2BB-48C0-AB68-51AEC77C03B4}"/>
              </a:ext>
            </a:extLst>
          </p:cNvPr>
          <p:cNvSpPr/>
          <p:nvPr/>
        </p:nvSpPr>
        <p:spPr>
          <a:xfrm>
            <a:off x="6469441" y="5468680"/>
            <a:ext cx="2578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Vlasaté buňky - leukemie </a:t>
            </a:r>
          </a:p>
        </p:txBody>
      </p:sp>
    </p:spTree>
    <p:extLst>
      <p:ext uri="{BB962C8B-B14F-4D97-AF65-F5344CB8AC3E}">
        <p14:creationId xmlns:p14="http://schemas.microsoft.com/office/powerpoint/2010/main" val="139522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AF66CC9-1551-463C-9F40-7F41A4110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13" y="2072232"/>
            <a:ext cx="4377307" cy="292023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120D143-04CE-4D93-8AF7-9741686B86DC}"/>
              </a:ext>
            </a:extLst>
          </p:cNvPr>
          <p:cNvSpPr txBox="1"/>
          <p:nvPr/>
        </p:nvSpPr>
        <p:spPr>
          <a:xfrm>
            <a:off x="3020037" y="1090569"/>
            <a:ext cx="2660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prstClr val="black"/>
                </a:solidFill>
              </a:rPr>
              <a:t>Paraziti v krvi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9E8568A-2A90-4593-A7C7-2D6D58FDCE22}"/>
              </a:ext>
            </a:extLst>
          </p:cNvPr>
          <p:cNvSpPr txBox="1"/>
          <p:nvPr/>
        </p:nvSpPr>
        <p:spPr>
          <a:xfrm>
            <a:off x="1015068" y="5478011"/>
            <a:ext cx="240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prstClr val="black"/>
                </a:solidFill>
              </a:rPr>
              <a:t>Trypanosoma </a:t>
            </a:r>
            <a:r>
              <a:rPr lang="cs-CZ" i="1" dirty="0" err="1">
                <a:solidFill>
                  <a:prstClr val="black"/>
                </a:solidFill>
              </a:rPr>
              <a:t>gambiens</a:t>
            </a:r>
            <a:endParaRPr lang="cs-CZ" i="1" dirty="0">
              <a:solidFill>
                <a:prstClr val="black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870740F-6EBC-4DF8-A783-811879B15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777" y="2072231"/>
            <a:ext cx="5714878" cy="322506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F2E0616-12F7-4546-9772-5DDCDDED8836}"/>
              </a:ext>
            </a:extLst>
          </p:cNvPr>
          <p:cNvSpPr/>
          <p:nvPr/>
        </p:nvSpPr>
        <p:spPr>
          <a:xfrm>
            <a:off x="6096000" y="5632625"/>
            <a:ext cx="425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solidFill>
                  <a:prstClr val="black"/>
                </a:solidFill>
              </a:rPr>
              <a:t>Trypanosoma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sp</a:t>
            </a:r>
            <a:r>
              <a:rPr lang="cs-CZ" dirty="0">
                <a:solidFill>
                  <a:prstClr val="black"/>
                </a:solidFill>
              </a:rPr>
              <a:t>. (z ptačího druhu) v klíštěti</a:t>
            </a:r>
          </a:p>
        </p:txBody>
      </p:sp>
    </p:spTree>
    <p:extLst>
      <p:ext uri="{BB962C8B-B14F-4D97-AF65-F5344CB8AC3E}">
        <p14:creationId xmlns:p14="http://schemas.microsoft.com/office/powerpoint/2010/main" val="21788076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269</Words>
  <Application>Microsoft Office PowerPoint</Application>
  <PresentationFormat>Širokoúhlá obrazovka</PresentationFormat>
  <Paragraphs>52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1_Motiv Office</vt:lpstr>
      <vt:lpstr>1_Výchozí návrh</vt:lpstr>
      <vt:lpstr>Krevní buňky</vt:lpstr>
      <vt:lpstr>Prezentace aplikace PowerPoint</vt:lpstr>
      <vt:lpstr>Prezentace aplikace PowerPoint</vt:lpstr>
      <vt:lpstr>Prezentace aplikace PowerPoint</vt:lpstr>
      <vt:lpstr>Prezentace aplikace PowerPoint</vt:lpstr>
      <vt:lpstr>Heterofil u ptáků</vt:lpstr>
      <vt:lpstr>Leukemické buňky</vt:lpstr>
      <vt:lpstr>Leukemické buňky</vt:lpstr>
      <vt:lpstr>Prezentace aplikace PowerPoint</vt:lpstr>
      <vt:lpstr>Prezentace aplikace PowerPoint</vt:lpstr>
      <vt:lpstr>Krevní buňky různých savců</vt:lpstr>
      <vt:lpstr>Krevní roztěr </vt:lpstr>
      <vt:lpstr>Neutrofil</vt:lpstr>
      <vt:lpstr>Nezralý neutrofil</vt:lpstr>
      <vt:lpstr>Eozinofil</vt:lpstr>
      <vt:lpstr>Prezentace aplikace PowerPoint</vt:lpstr>
      <vt:lpstr>Lymfocyt</vt:lpstr>
      <vt:lpstr>Monocyt</vt:lpstr>
      <vt:lpstr>Krevní destičky</vt:lpstr>
      <vt:lpstr>Dendritická buňka</vt:lpstr>
      <vt:lpstr>Prezentace aplikace PowerPoint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Alena Žákovská</cp:lastModifiedBy>
  <cp:revision>9</cp:revision>
  <dcterms:created xsi:type="dcterms:W3CDTF">2021-03-13T22:15:19Z</dcterms:created>
  <dcterms:modified xsi:type="dcterms:W3CDTF">2023-02-28T21:01:05Z</dcterms:modified>
</cp:coreProperties>
</file>