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6" r:id="rId3"/>
    <p:sldId id="287" r:id="rId4"/>
    <p:sldId id="286" r:id="rId5"/>
    <p:sldId id="279" r:id="rId6"/>
    <p:sldId id="281" r:id="rId7"/>
    <p:sldId id="282" r:id="rId8"/>
    <p:sldId id="280" r:id="rId9"/>
    <p:sldId id="278" r:id="rId10"/>
    <p:sldId id="262" r:id="rId11"/>
    <p:sldId id="284" r:id="rId12"/>
    <p:sldId id="285" r:id="rId13"/>
    <p:sldId id="274" r:id="rId14"/>
    <p:sldId id="268" r:id="rId15"/>
    <p:sldId id="270" r:id="rId16"/>
    <p:sldId id="271" r:id="rId17"/>
    <p:sldId id="272" r:id="rId18"/>
    <p:sldId id="273" r:id="rId19"/>
    <p:sldId id="257" r:id="rId2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20" d="100"/>
          <a:sy n="120" d="100"/>
        </p:scale>
        <p:origin x="120" y="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3142-A8A5-4E04-A290-6535110E599E}" type="datetimeFigureOut">
              <a:rPr lang="cs-CZ" smtClean="0"/>
              <a:t>03.04.2023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D6A2-3720-4558-8A53-57AADA056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9529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3142-A8A5-4E04-A290-6535110E599E}" type="datetimeFigureOut">
              <a:rPr lang="cs-CZ" smtClean="0"/>
              <a:t>03.04.2023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D6A2-3720-4558-8A53-57AADA056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3542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3142-A8A5-4E04-A290-6535110E599E}" type="datetimeFigureOut">
              <a:rPr lang="cs-CZ" smtClean="0"/>
              <a:t>03.04.2023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D6A2-3720-4558-8A53-57AADA056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635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3142-A8A5-4E04-A290-6535110E599E}" type="datetimeFigureOut">
              <a:rPr lang="cs-CZ" smtClean="0"/>
              <a:t>03.04.2023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D6A2-3720-4558-8A53-57AADA056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6862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3142-A8A5-4E04-A290-6535110E599E}" type="datetimeFigureOut">
              <a:rPr lang="cs-CZ" smtClean="0"/>
              <a:t>03.04.2023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D6A2-3720-4558-8A53-57AADA056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948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3142-A8A5-4E04-A290-6535110E599E}" type="datetimeFigureOut">
              <a:rPr lang="cs-CZ" smtClean="0"/>
              <a:t>03.04.2023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D6A2-3720-4558-8A53-57AADA056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0077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3142-A8A5-4E04-A290-6535110E599E}" type="datetimeFigureOut">
              <a:rPr lang="cs-CZ" smtClean="0"/>
              <a:t>03.04.2023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D6A2-3720-4558-8A53-57AADA056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0616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3142-A8A5-4E04-A290-6535110E599E}" type="datetimeFigureOut">
              <a:rPr lang="cs-CZ" smtClean="0"/>
              <a:t>03.04.2023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D6A2-3720-4558-8A53-57AADA056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4968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3142-A8A5-4E04-A290-6535110E599E}" type="datetimeFigureOut">
              <a:rPr lang="cs-CZ" smtClean="0"/>
              <a:t>03.04.2023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D6A2-3720-4558-8A53-57AADA056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6893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3142-A8A5-4E04-A290-6535110E599E}" type="datetimeFigureOut">
              <a:rPr lang="cs-CZ" smtClean="0"/>
              <a:t>03.04.2023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D6A2-3720-4558-8A53-57AADA056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1762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3142-A8A5-4E04-A290-6535110E599E}" type="datetimeFigureOut">
              <a:rPr lang="cs-CZ" smtClean="0"/>
              <a:t>03.04.2023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D6A2-3720-4558-8A53-57AADA056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6845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23142-A8A5-4E04-A290-6535110E599E}" type="datetimeFigureOut">
              <a:rPr lang="cs-CZ" smtClean="0"/>
              <a:t>03.04.2023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0D6A2-3720-4558-8A53-57AADA056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1974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88913"/>
            <a:ext cx="8229600" cy="733438"/>
          </a:xfrm>
        </p:spPr>
        <p:txBody>
          <a:bodyPr/>
          <a:lstStyle/>
          <a:p>
            <a:pPr algn="ctr" eaLnBrk="1" hangingPunct="1"/>
            <a:r>
              <a:rPr lang="cs-CZ" altLang="cs-CZ" sz="3600" dirty="0" err="1"/>
              <a:t>Trichomonas</a:t>
            </a:r>
            <a:r>
              <a:rPr lang="cs-CZ" altLang="cs-CZ" sz="3600" dirty="0"/>
              <a:t> </a:t>
            </a:r>
            <a:r>
              <a:rPr lang="cs-CZ" altLang="cs-CZ" sz="3600" dirty="0" err="1"/>
              <a:t>vaginalis</a:t>
            </a:r>
            <a:endParaRPr lang="cs-CZ" altLang="cs-CZ" sz="3600" dirty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7350" y="1844676"/>
            <a:ext cx="8229600" cy="4525963"/>
          </a:xfrm>
        </p:spPr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62468" name="Picture 4" descr="Montage of peop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9" y="1052514"/>
            <a:ext cx="2808287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5" descr="Montage of people. Trichomoniasis is a sexually transmitted diseas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052514"/>
            <a:ext cx="2820988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6" descr="Two Trichomonas vaginalis parasites, magnified (seen under a microscope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1052514"/>
            <a:ext cx="2808288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2043114" y="4076701"/>
            <a:ext cx="8683625" cy="338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tx2"/>
                </a:solidFill>
                <a:sym typeface="Symbol" panose="05050102010706020507" pitchFamily="18" charset="2"/>
              </a:rPr>
              <a:t> </a:t>
            </a:r>
            <a:r>
              <a:rPr lang="cs-CZ" altLang="cs-CZ" sz="1800" b="1">
                <a:solidFill>
                  <a:schemeClr val="tx2"/>
                </a:solidFill>
              </a:rPr>
              <a:t>Trichomoniasis je běžné sexuálně přenosné onemocnění (STD),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tx2"/>
                </a:solidFill>
              </a:rPr>
              <a:t>   které je poměrně snadno léčitelné.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Char char="·"/>
            </a:pPr>
            <a:r>
              <a:rPr lang="cs-CZ" altLang="cs-CZ" sz="1800" b="1"/>
              <a:t> Onemocnění je velmi často bez příznaků, avšak u žen se vyznačuje příznaky </a:t>
            </a: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cs-CZ" altLang="cs-CZ" sz="1800" b="1"/>
              <a:t>   častěji než u mužů.</a:t>
            </a: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Char char="·"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Char char="·"/>
            </a:pPr>
            <a:r>
              <a:rPr lang="cs-CZ" altLang="cs-CZ" sz="1800" b="1">
                <a:solidFill>
                  <a:schemeClr val="tx2"/>
                </a:solidFill>
              </a:rPr>
              <a:t> Bez léčení se zvyšuje nebezpečí nakažení virem HIV.</a:t>
            </a: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endParaRPr lang="cs-CZ" altLang="cs-CZ" sz="1800" b="1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tx2"/>
                </a:solidFill>
                <a:sym typeface="Symbol" panose="05050102010706020507" pitchFamily="18" charset="2"/>
              </a:rPr>
              <a:t></a:t>
            </a:r>
            <a:r>
              <a:rPr lang="cs-CZ" altLang="cs-CZ" sz="1800"/>
              <a:t> </a:t>
            </a:r>
            <a:r>
              <a:rPr lang="cs-CZ" altLang="cs-CZ" sz="1800" b="1"/>
              <a:t>Těhotné ženy mohou porodit nedonošené dítě s malou porodní váhou.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tx2"/>
                </a:solidFill>
              </a:rPr>
              <a:t> </a:t>
            </a:r>
            <a:br>
              <a:rPr lang="cs-CZ" altLang="cs-CZ" sz="1800">
                <a:solidFill>
                  <a:schemeClr val="tx2"/>
                </a:solidFill>
              </a:rPr>
            </a:br>
            <a:r>
              <a:rPr lang="cs-CZ" altLang="cs-CZ" sz="1800">
                <a:solidFill>
                  <a:schemeClr val="tx2"/>
                </a:solidFill>
              </a:rPr>
              <a:t> </a:t>
            </a:r>
            <a:r>
              <a:rPr lang="cs-CZ" altLang="cs-CZ" sz="1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535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Nadpis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06437"/>
          </a:xfrm>
        </p:spPr>
        <p:txBody>
          <a:bodyPr/>
          <a:lstStyle/>
          <a:p>
            <a:pPr algn="ctr"/>
            <a:r>
              <a:rPr lang="cs-CZ" altLang="cs-CZ" sz="3200" b="1" dirty="0" err="1"/>
              <a:t>Trichomonas</a:t>
            </a:r>
            <a:r>
              <a:rPr lang="cs-CZ" altLang="cs-CZ" sz="3200" b="1" dirty="0"/>
              <a:t> </a:t>
            </a:r>
            <a:r>
              <a:rPr lang="cs-CZ" altLang="cs-CZ" sz="3200" b="1" dirty="0" err="1"/>
              <a:t>vaginalis</a:t>
            </a:r>
            <a:r>
              <a:rPr lang="cs-CZ" altLang="cs-CZ" sz="3200" b="1" dirty="0"/>
              <a:t> – životní cyklus</a:t>
            </a:r>
          </a:p>
        </p:txBody>
      </p:sp>
      <p:pic>
        <p:nvPicPr>
          <p:cNvPr id="66563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981076"/>
            <a:ext cx="5080000" cy="5761038"/>
          </a:xfrm>
        </p:spPr>
      </p:pic>
      <p:sp>
        <p:nvSpPr>
          <p:cNvPr id="5" name="TextovéPole 4"/>
          <p:cNvSpPr txBox="1"/>
          <p:nvPr/>
        </p:nvSpPr>
        <p:spPr>
          <a:xfrm>
            <a:off x="1558926" y="1125538"/>
            <a:ext cx="3925242" cy="53553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arenR"/>
              <a:defRPr/>
            </a:pPr>
            <a:r>
              <a:rPr lang="cs-CZ" b="1" dirty="0" err="1"/>
              <a:t>Trofozoiti</a:t>
            </a:r>
            <a:r>
              <a:rPr lang="cs-CZ" b="1" dirty="0"/>
              <a:t> žijí ve vagině</a:t>
            </a:r>
            <a:r>
              <a:rPr lang="cs-CZ" dirty="0"/>
              <a:t>, ale mohou </a:t>
            </a:r>
          </a:p>
          <a:p>
            <a:pPr>
              <a:defRPr/>
            </a:pPr>
            <a:r>
              <a:rPr lang="cs-CZ" dirty="0"/>
              <a:t>      být nalezeni také v </a:t>
            </a:r>
            <a:r>
              <a:rPr lang="cs-CZ" dirty="0" err="1"/>
              <a:t>Bartholiniho</a:t>
            </a:r>
            <a:r>
              <a:rPr lang="cs-CZ" dirty="0"/>
              <a:t> </a:t>
            </a:r>
          </a:p>
          <a:p>
            <a:pPr>
              <a:defRPr/>
            </a:pPr>
            <a:r>
              <a:rPr lang="cs-CZ" dirty="0"/>
              <a:t>      </a:t>
            </a:r>
            <a:r>
              <a:rPr lang="cs-CZ" b="1" dirty="0"/>
              <a:t>žlázkách, </a:t>
            </a:r>
            <a:r>
              <a:rPr lang="cs-CZ" b="1" dirty="0" err="1"/>
              <a:t>uretře</a:t>
            </a:r>
            <a:r>
              <a:rPr lang="cs-CZ" b="1" dirty="0"/>
              <a:t> a v močovém </a:t>
            </a:r>
          </a:p>
          <a:p>
            <a:pPr>
              <a:defRPr/>
            </a:pPr>
            <a:r>
              <a:rPr lang="cs-CZ" b="1" dirty="0"/>
              <a:t>      měchýři </a:t>
            </a:r>
            <a:r>
              <a:rPr lang="cs-CZ" dirty="0"/>
              <a:t>ženy.</a:t>
            </a:r>
          </a:p>
          <a:p>
            <a:pPr marL="342900" indent="-342900">
              <a:buFontTx/>
              <a:buAutoNum type="arabicParenR" startAt="2"/>
              <a:defRPr/>
            </a:pPr>
            <a:r>
              <a:rPr lang="cs-CZ" b="1" dirty="0"/>
              <a:t>U mužů </a:t>
            </a:r>
            <a:r>
              <a:rPr lang="cs-CZ" dirty="0"/>
              <a:t>se vyskytují v přední části </a:t>
            </a:r>
          </a:p>
          <a:p>
            <a:pPr>
              <a:defRPr/>
            </a:pPr>
            <a:r>
              <a:rPr lang="cs-CZ" dirty="0"/>
              <a:t>      </a:t>
            </a:r>
            <a:r>
              <a:rPr lang="cs-CZ" b="1" dirty="0"/>
              <a:t>močové trubice </a:t>
            </a:r>
            <a:r>
              <a:rPr lang="cs-CZ" dirty="0"/>
              <a:t>a mohou být také</a:t>
            </a:r>
          </a:p>
          <a:p>
            <a:pPr>
              <a:defRPr/>
            </a:pPr>
            <a:r>
              <a:rPr lang="cs-CZ" dirty="0"/>
              <a:t>      v </a:t>
            </a:r>
            <a:r>
              <a:rPr lang="cs-CZ" b="1" dirty="0"/>
              <a:t>prostatě</a:t>
            </a:r>
            <a:r>
              <a:rPr lang="cs-CZ" dirty="0"/>
              <a:t>.</a:t>
            </a:r>
          </a:p>
          <a:p>
            <a:pPr marL="342900" indent="-342900">
              <a:buFontTx/>
              <a:buAutoNum type="arabicParenR" startAt="3"/>
              <a:defRPr/>
            </a:pPr>
            <a:r>
              <a:rPr lang="cs-CZ" dirty="0" err="1"/>
              <a:t>Trofozoiti</a:t>
            </a:r>
            <a:r>
              <a:rPr lang="cs-CZ" dirty="0"/>
              <a:t> se </a:t>
            </a:r>
            <a:r>
              <a:rPr lang="cs-CZ" b="1" dirty="0"/>
              <a:t>podélně binárně dělí </a:t>
            </a:r>
          </a:p>
          <a:p>
            <a:pPr>
              <a:defRPr/>
            </a:pPr>
            <a:r>
              <a:rPr lang="cs-CZ" dirty="0"/>
              <a:t>      a mohou být </a:t>
            </a:r>
            <a:r>
              <a:rPr lang="cs-CZ" b="1" dirty="0"/>
              <a:t>nalezeni ve vagině</a:t>
            </a:r>
            <a:r>
              <a:rPr lang="cs-CZ" dirty="0"/>
              <a:t>, </a:t>
            </a:r>
          </a:p>
          <a:p>
            <a:pPr>
              <a:defRPr/>
            </a:pPr>
            <a:r>
              <a:rPr lang="cs-CZ" dirty="0"/>
              <a:t>      </a:t>
            </a:r>
            <a:r>
              <a:rPr lang="cs-CZ" b="1" dirty="0"/>
              <a:t>sekretu prostaty </a:t>
            </a:r>
            <a:r>
              <a:rPr lang="cs-CZ" dirty="0"/>
              <a:t>a v </a:t>
            </a:r>
            <a:r>
              <a:rPr lang="cs-CZ" b="1" dirty="0"/>
              <a:t>moči.</a:t>
            </a:r>
            <a:r>
              <a:rPr lang="cs-CZ" dirty="0"/>
              <a:t> </a:t>
            </a:r>
          </a:p>
          <a:p>
            <a:pPr marL="342900" indent="-342900">
              <a:buFontTx/>
              <a:buAutoNum type="arabicParenR" startAt="4"/>
              <a:defRPr/>
            </a:pPr>
            <a:r>
              <a:rPr lang="cs-CZ" b="1" dirty="0"/>
              <a:t>Životní cyklus probíhá jen s </a:t>
            </a:r>
          </a:p>
          <a:p>
            <a:pPr>
              <a:defRPr/>
            </a:pPr>
            <a:r>
              <a:rPr lang="cs-CZ" b="1" dirty="0"/>
              <a:t>      účastí člověka</a:t>
            </a:r>
            <a:r>
              <a:rPr lang="cs-CZ" dirty="0"/>
              <a:t>. </a:t>
            </a:r>
            <a:r>
              <a:rPr lang="cs-CZ" b="1" dirty="0"/>
              <a:t>Cysta se netvoří, </a:t>
            </a:r>
          </a:p>
          <a:p>
            <a:pPr>
              <a:defRPr/>
            </a:pPr>
            <a:r>
              <a:rPr lang="cs-CZ" b="1" dirty="0"/>
              <a:t>      přenos je při pohlavním styku</a:t>
            </a:r>
            <a:r>
              <a:rPr lang="cs-CZ" dirty="0"/>
              <a:t>. </a:t>
            </a:r>
          </a:p>
          <a:p>
            <a:pPr>
              <a:defRPr/>
            </a:pPr>
            <a:r>
              <a:rPr lang="cs-CZ" dirty="0"/>
              <a:t>5)   </a:t>
            </a:r>
            <a:r>
              <a:rPr lang="cs-CZ" dirty="0" err="1"/>
              <a:t>Trichomoniasa</a:t>
            </a:r>
            <a:r>
              <a:rPr lang="cs-CZ" dirty="0"/>
              <a:t> se často vyskytuje </a:t>
            </a:r>
          </a:p>
          <a:p>
            <a:pPr>
              <a:defRPr/>
            </a:pPr>
            <a:r>
              <a:rPr lang="cs-CZ" dirty="0"/>
              <a:t>      </a:t>
            </a:r>
            <a:r>
              <a:rPr lang="cs-CZ" b="1" dirty="0"/>
              <a:t>společně s </a:t>
            </a:r>
            <a:r>
              <a:rPr lang="cs-CZ" b="1" dirty="0" err="1"/>
              <a:t>canditidou</a:t>
            </a:r>
            <a:r>
              <a:rPr lang="cs-CZ" b="1" dirty="0"/>
              <a:t>, kapavkou, </a:t>
            </a:r>
          </a:p>
          <a:p>
            <a:pPr>
              <a:defRPr/>
            </a:pPr>
            <a:r>
              <a:rPr lang="cs-CZ" b="1" dirty="0"/>
              <a:t>      </a:t>
            </a:r>
            <a:r>
              <a:rPr lang="cs-CZ" b="1" dirty="0" err="1"/>
              <a:t>syphillis</a:t>
            </a:r>
            <a:r>
              <a:rPr lang="cs-CZ" dirty="0"/>
              <a:t> nebo u </a:t>
            </a:r>
            <a:r>
              <a:rPr lang="cs-CZ" b="1" dirty="0"/>
              <a:t>imunodeficientních </a:t>
            </a:r>
          </a:p>
          <a:p>
            <a:pPr>
              <a:defRPr/>
            </a:pPr>
            <a:r>
              <a:rPr lang="cs-CZ" b="1" dirty="0"/>
              <a:t>      pacientů (HIV). </a:t>
            </a:r>
          </a:p>
          <a:p>
            <a:pPr marL="342900" indent="-342900">
              <a:buFontTx/>
              <a:buAutoNum type="arabicParenR" startAt="6"/>
              <a:defRPr/>
            </a:pPr>
            <a:r>
              <a:rPr lang="cs-CZ" dirty="0"/>
              <a:t>Při porodu může </a:t>
            </a:r>
            <a:r>
              <a:rPr lang="cs-CZ" b="1" dirty="0"/>
              <a:t>infekční matka </a:t>
            </a:r>
          </a:p>
          <a:p>
            <a:pPr>
              <a:defRPr/>
            </a:pPr>
            <a:r>
              <a:rPr lang="cs-CZ" b="1" dirty="0"/>
              <a:t>      nakazit své dítě.</a:t>
            </a:r>
          </a:p>
        </p:txBody>
      </p:sp>
    </p:spTree>
    <p:extLst>
      <p:ext uri="{BB962C8B-B14F-4D97-AF65-F5344CB8AC3E}">
        <p14:creationId xmlns:p14="http://schemas.microsoft.com/office/powerpoint/2010/main" val="113680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2155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Trichomoniáza</a:t>
            </a:r>
            <a:endParaRPr lang="cs-CZ" sz="3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184744"/>
            <a:ext cx="10515600" cy="5398936"/>
          </a:xfrm>
        </p:spPr>
        <p:txBody>
          <a:bodyPr>
            <a:normAutofit lnSpcReduction="10000"/>
          </a:bodyPr>
          <a:lstStyle/>
          <a:p>
            <a:r>
              <a:rPr lang="cs-CZ" dirty="0"/>
              <a:t>Bičenka u žen způsobuje </a:t>
            </a:r>
            <a:r>
              <a:rPr lang="cs-CZ" b="1" dirty="0"/>
              <a:t>rozvrat poševní mikroflóry</a:t>
            </a:r>
            <a:r>
              <a:rPr lang="cs-CZ" dirty="0"/>
              <a:t>. Vyvolává gynekologické záněty spojené s výtokem. Toto onemocnění se nazývá trichomoniáza. 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Bez </a:t>
            </a:r>
            <a:r>
              <a:rPr lang="cs-CZ" dirty="0"/>
              <a:t>léčení sice trichomoniáza poleví, ale může se opakovat, zejména v těhotenství, kdy </a:t>
            </a:r>
            <a:r>
              <a:rPr lang="cs-CZ" b="1" dirty="0"/>
              <a:t>může vyvolat předčasný porod</a:t>
            </a:r>
            <a:r>
              <a:rPr lang="cs-CZ" dirty="0"/>
              <a:t>. Dlouhodobý zánět </a:t>
            </a:r>
            <a:r>
              <a:rPr lang="cs-CZ" b="1" dirty="0"/>
              <a:t>může skončit i sterilitou a to i u mužů</a:t>
            </a:r>
            <a:r>
              <a:rPr lang="cs-CZ" dirty="0"/>
              <a:t>, pokud se u nich nákaza bičenkou poševní projeví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V </a:t>
            </a:r>
            <a:r>
              <a:rPr lang="cs-CZ" dirty="0"/>
              <a:t>případě </a:t>
            </a:r>
            <a:r>
              <a:rPr lang="cs-CZ" dirty="0" err="1"/>
              <a:t>patogennity</a:t>
            </a:r>
            <a:r>
              <a:rPr lang="cs-CZ" dirty="0"/>
              <a:t> bičenky poševní u mužů jsou pak klinickými projevy trichomoniázy </a:t>
            </a:r>
            <a:r>
              <a:rPr lang="cs-CZ" b="1" dirty="0"/>
              <a:t>zánět prostaty a nadvarlat. </a:t>
            </a:r>
            <a:endParaRPr lang="cs-CZ" b="1" dirty="0" smtClean="0"/>
          </a:p>
          <a:p>
            <a:pPr marL="0" indent="0">
              <a:buNone/>
            </a:pPr>
            <a:endParaRPr lang="cs-CZ" b="1" dirty="0" smtClean="0"/>
          </a:p>
          <a:p>
            <a:r>
              <a:rPr lang="cs-CZ" dirty="0" smtClean="0"/>
              <a:t>Onemocnění </a:t>
            </a:r>
            <a:r>
              <a:rPr lang="cs-CZ" dirty="0"/>
              <a:t>také u nakažených </a:t>
            </a:r>
            <a:r>
              <a:rPr lang="cs-CZ" b="1" dirty="0"/>
              <a:t>zvyšuje citlivost vůči viru HIV</a:t>
            </a:r>
            <a:r>
              <a:rPr lang="cs-CZ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025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01518"/>
            <a:ext cx="10515600" cy="628788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Diagnostika a léčba</a:t>
            </a:r>
            <a:endParaRPr lang="cs-CZ" sz="3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16740"/>
            <a:ext cx="10515600" cy="4996596"/>
          </a:xfrm>
        </p:spPr>
        <p:txBody>
          <a:bodyPr>
            <a:normAutofit fontScale="92500" lnSpcReduction="10000"/>
          </a:bodyPr>
          <a:lstStyle/>
          <a:p>
            <a:r>
              <a:rPr lang="cs-CZ" dirty="0" err="1"/>
              <a:t>Trichomonas</a:t>
            </a:r>
            <a:r>
              <a:rPr lang="cs-CZ" dirty="0"/>
              <a:t> </a:t>
            </a:r>
            <a:r>
              <a:rPr lang="cs-CZ" dirty="0" err="1"/>
              <a:t>vaginalis</a:t>
            </a:r>
            <a:r>
              <a:rPr lang="cs-CZ" dirty="0"/>
              <a:t> je zpravidla </a:t>
            </a:r>
            <a:r>
              <a:rPr lang="cs-CZ" b="1" dirty="0"/>
              <a:t>diagnostikována pomocí roztěru poševního sekretu.</a:t>
            </a:r>
            <a:r>
              <a:rPr lang="cs-CZ" dirty="0"/>
              <a:t> Kromě toho je možné ji pozorovat </a:t>
            </a:r>
            <a:r>
              <a:rPr lang="cs-CZ" b="1" dirty="0"/>
              <a:t>pod mikroskopem přímo</a:t>
            </a:r>
            <a:r>
              <a:rPr lang="cs-CZ" dirty="0" smtClean="0"/>
              <a:t>.</a:t>
            </a:r>
            <a:r>
              <a:rPr lang="cs-CZ" dirty="0"/>
              <a:t> 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Při </a:t>
            </a:r>
            <a:r>
              <a:rPr lang="cs-CZ" b="1" dirty="0"/>
              <a:t>využití </a:t>
            </a:r>
            <a:r>
              <a:rPr lang="cs-CZ" b="1" dirty="0" err="1"/>
              <a:t>primerů</a:t>
            </a:r>
            <a:r>
              <a:rPr lang="cs-CZ" dirty="0"/>
              <a:t> specifických pro GENBANK/L23861 lze bičenku diagnostikovat i pomocí metody </a:t>
            </a:r>
            <a:r>
              <a:rPr lang="cs-CZ" dirty="0" smtClean="0"/>
              <a:t>PCR.</a:t>
            </a:r>
          </a:p>
          <a:p>
            <a:endParaRPr lang="cs-CZ" dirty="0"/>
          </a:p>
          <a:p>
            <a:r>
              <a:rPr lang="cs-CZ" dirty="0"/>
              <a:t>K léčbě se užívá </a:t>
            </a:r>
            <a:r>
              <a:rPr lang="cs-CZ" b="1" dirty="0" err="1"/>
              <a:t>metrodinazol</a:t>
            </a:r>
            <a:r>
              <a:rPr lang="cs-CZ" b="1" dirty="0"/>
              <a:t> a </a:t>
            </a:r>
            <a:r>
              <a:rPr lang="cs-CZ" b="1" dirty="0" err="1"/>
              <a:t>ornidazol</a:t>
            </a:r>
            <a:r>
              <a:rPr lang="cs-CZ" dirty="0"/>
              <a:t>, přičemž jsou léčeni i </a:t>
            </a:r>
            <a:r>
              <a:rPr lang="cs-CZ" b="1" dirty="0"/>
              <a:t>sexuální partneři nemocných </a:t>
            </a:r>
            <a:r>
              <a:rPr lang="cs-CZ" dirty="0" err="1"/>
              <a:t>trichomonázou</a:t>
            </a:r>
            <a:r>
              <a:rPr lang="cs-CZ" dirty="0"/>
              <a:t>, pro případ, že by byli asymptomatickými přenašeči. </a:t>
            </a:r>
            <a:endParaRPr lang="cs-CZ" dirty="0" smtClean="0"/>
          </a:p>
          <a:p>
            <a:endParaRPr lang="cs-CZ" dirty="0"/>
          </a:p>
          <a:p>
            <a:r>
              <a:rPr lang="cs-CZ" b="1" dirty="0" smtClean="0"/>
              <a:t>Reinfekce</a:t>
            </a:r>
            <a:r>
              <a:rPr lang="cs-CZ" b="1" dirty="0"/>
              <a:t> je možná, </a:t>
            </a:r>
            <a:r>
              <a:rPr lang="cs-CZ" b="1" dirty="0" smtClean="0"/>
              <a:t>prevencí</a:t>
            </a:r>
            <a:r>
              <a:rPr lang="cs-CZ" b="1" dirty="0"/>
              <a:t> </a:t>
            </a:r>
            <a:r>
              <a:rPr lang="cs-CZ" b="1" dirty="0" smtClean="0"/>
              <a:t>je </a:t>
            </a:r>
            <a:r>
              <a:rPr lang="cs-CZ" b="1" dirty="0"/>
              <a:t>používání kondomů</a:t>
            </a:r>
            <a:r>
              <a:rPr lang="cs-CZ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319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Nadpis 1"/>
          <p:cNvSpPr>
            <a:spLocks noGrp="1"/>
          </p:cNvSpPr>
          <p:nvPr>
            <p:ph type="title"/>
          </p:nvPr>
        </p:nvSpPr>
        <p:spPr>
          <a:xfrm>
            <a:off x="838200" y="253811"/>
            <a:ext cx="10515600" cy="1325563"/>
          </a:xfrm>
        </p:spPr>
        <p:txBody>
          <a:bodyPr/>
          <a:lstStyle/>
          <a:p>
            <a:r>
              <a:rPr lang="cs-CZ" altLang="cs-CZ" sz="3200" dirty="0" smtClean="0"/>
              <a:t>                                        </a:t>
            </a:r>
            <a:r>
              <a:rPr lang="cs-CZ" altLang="cs-CZ" sz="3200" dirty="0" err="1" smtClean="0"/>
              <a:t>Trichomonas</a:t>
            </a:r>
            <a:r>
              <a:rPr lang="cs-CZ" altLang="cs-CZ" sz="3200" dirty="0" smtClean="0"/>
              <a:t> </a:t>
            </a:r>
            <a:r>
              <a:rPr lang="cs-CZ" altLang="cs-CZ" sz="3200" dirty="0" err="1"/>
              <a:t>vaginalis</a:t>
            </a:r>
            <a:r>
              <a:rPr lang="cs-CZ" altLang="cs-CZ" sz="3200" dirty="0"/>
              <a:t> </a:t>
            </a:r>
            <a:br>
              <a:rPr lang="cs-CZ" altLang="cs-CZ" sz="3200" dirty="0"/>
            </a:br>
            <a:r>
              <a:rPr lang="cs-CZ" altLang="cs-CZ" sz="3200" dirty="0" smtClean="0"/>
              <a:t>                      </a:t>
            </a:r>
            <a:r>
              <a:rPr lang="cs-CZ" altLang="cs-CZ" sz="2400" dirty="0" smtClean="0"/>
              <a:t>Diagnostický </a:t>
            </a:r>
            <a:r>
              <a:rPr lang="cs-CZ" altLang="cs-CZ" sz="2400" dirty="0"/>
              <a:t>systém                    </a:t>
            </a:r>
            <a:r>
              <a:rPr lang="cs-CZ" altLang="cs-CZ" sz="2400" dirty="0" smtClean="0"/>
              <a:t>    </a:t>
            </a:r>
            <a:r>
              <a:rPr lang="cs-CZ" altLang="cs-CZ" sz="2400" dirty="0"/>
              <a:t>Přímý antigenní test</a:t>
            </a:r>
          </a:p>
        </p:txBody>
      </p:sp>
      <p:pic>
        <p:nvPicPr>
          <p:cNvPr id="78851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72263" y="1970089"/>
            <a:ext cx="3319462" cy="3908425"/>
          </a:xfrm>
        </p:spPr>
      </p:pic>
      <p:pic>
        <p:nvPicPr>
          <p:cNvPr id="78852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4" y="1417639"/>
            <a:ext cx="2847975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402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60350"/>
            <a:ext cx="8229600" cy="927100"/>
          </a:xfrm>
        </p:spPr>
        <p:txBody>
          <a:bodyPr/>
          <a:lstStyle/>
          <a:p>
            <a:pPr eaLnBrk="1" hangingPunct="1"/>
            <a:r>
              <a:rPr lang="cs-CZ" altLang="cs-CZ" sz="3600" b="1"/>
              <a:t>Co je to trichomoniasis?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19288" y="1773239"/>
            <a:ext cx="8229600" cy="49688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 b="1"/>
              <a:t>Trichomoniása je velmi běžné sexuálně přenosné onemocnění (sexually transmitted disease - STD), které je působeno parazitickým prvokem Trichomonas vaginalis. 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b="1"/>
          </a:p>
          <a:p>
            <a:pPr eaLnBrk="1" hangingPunct="1">
              <a:lnSpc>
                <a:spcPct val="80000"/>
              </a:lnSpc>
            </a:pPr>
            <a:r>
              <a:rPr lang="cs-CZ" altLang="cs-CZ" sz="2000" b="1"/>
              <a:t>Přesto, že jsou příznaky onemocnění velice variabilní, většina infikovaných žen a mužů si není nákazy vědoma.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b="1"/>
          </a:p>
          <a:p>
            <a:pPr eaLnBrk="1" hangingPunct="1">
              <a:lnSpc>
                <a:spcPct val="80000"/>
              </a:lnSpc>
            </a:pPr>
            <a:r>
              <a:rPr lang="cs-CZ" altLang="cs-CZ" sz="2000" b="1"/>
              <a:t>V USA se odhaduje, že 3,7 mil. lidí je napadeno, ale cca 30% z nich nemá symptomy trichomoniásy.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b="1"/>
          </a:p>
          <a:p>
            <a:pPr eaLnBrk="1" hangingPunct="1">
              <a:lnSpc>
                <a:spcPct val="80000"/>
              </a:lnSpc>
            </a:pPr>
            <a:r>
              <a:rPr lang="cs-CZ" altLang="cs-CZ" sz="2000" b="1"/>
              <a:t>Infekce je daleko častější u žen než u mužů a starší ženy bývají napadeny častěji, než ženy mladé.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b="1"/>
          </a:p>
        </p:txBody>
      </p:sp>
    </p:spTree>
    <p:extLst>
      <p:ext uri="{BB962C8B-B14F-4D97-AF65-F5344CB8AC3E}">
        <p14:creationId xmlns:p14="http://schemas.microsoft.com/office/powerpoint/2010/main" val="396958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b="1"/>
              <a:t>Jak se člověk nakazí ?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b="1"/>
              <a:t>Lidé se cizopasníkem nakazí při sexu. U žen je obvykle napadena vulva, děloha a močová trubice a u mužů pak nejčastěji močová trubice. 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000" b="1"/>
          </a:p>
          <a:p>
            <a:pPr eaLnBrk="1" hangingPunct="1">
              <a:lnSpc>
                <a:spcPct val="90000"/>
              </a:lnSpc>
            </a:pPr>
            <a:r>
              <a:rPr lang="cs-CZ" altLang="cs-CZ" sz="2000" b="1"/>
              <a:t>Při sexu se obvykle cizopasník přenáší z penisu do vaginy, z vaginy do penisu a je znám také přenos s vaginy do vaginy.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000" b="1"/>
          </a:p>
          <a:p>
            <a:pPr eaLnBrk="1" hangingPunct="1">
              <a:lnSpc>
                <a:spcPct val="90000"/>
              </a:lnSpc>
            </a:pPr>
            <a:r>
              <a:rPr lang="cs-CZ" altLang="cs-CZ" sz="2000" b="1"/>
              <a:t>Pro cizopasníka není obvyklé, aby se vyskytoval na dalších částech těla jako např. na rukou, ústech a konečníku.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000" b="1"/>
          </a:p>
          <a:p>
            <a:pPr eaLnBrk="1" hangingPunct="1">
              <a:lnSpc>
                <a:spcPct val="90000"/>
              </a:lnSpc>
            </a:pPr>
            <a:r>
              <a:rPr lang="cs-CZ" altLang="cs-CZ" sz="2000" b="1"/>
              <a:t>Není jasné proč někteří infikovaní lidé mají symptomy onemocnění a jiní ne a předpokládá se, že to závisí na věku a celkovém zdraví a kondici.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000" b="1"/>
          </a:p>
          <a:p>
            <a:pPr eaLnBrk="1" hangingPunct="1">
              <a:lnSpc>
                <a:spcPct val="90000"/>
              </a:lnSpc>
            </a:pPr>
            <a:endParaRPr lang="cs-CZ" altLang="cs-CZ" sz="2400"/>
          </a:p>
        </p:txBody>
      </p:sp>
    </p:spTree>
    <p:extLst>
      <p:ext uri="{BB962C8B-B14F-4D97-AF65-F5344CB8AC3E}">
        <p14:creationId xmlns:p14="http://schemas.microsoft.com/office/powerpoint/2010/main" val="27072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2045169" y="125413"/>
            <a:ext cx="8435975" cy="1143000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Jaké jsou hlavní příznaky </a:t>
            </a:r>
            <a:r>
              <a:rPr lang="cs-CZ" altLang="cs-CZ" sz="3200" b="1" dirty="0" err="1"/>
              <a:t>trichomoniásy</a:t>
            </a:r>
            <a:r>
              <a:rPr lang="cs-CZ" altLang="cs-CZ" sz="3200" b="1" dirty="0"/>
              <a:t> ?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137037"/>
            <a:ext cx="8229600" cy="561362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endParaRPr lang="cs-CZ" altLang="cs-CZ" sz="1600" b="1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/>
              <a:t>Zhruba kolem  70% infikovaných lidí nemá příznaky onemocnění.  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b="1" dirty="0"/>
              <a:t> </a:t>
            </a:r>
          </a:p>
          <a:p>
            <a:pPr eaLnBrk="1" hangingPunct="1">
              <a:lnSpc>
                <a:spcPct val="80000"/>
              </a:lnSpc>
              <a:buFont typeface="Symbol" panose="05050102010706020507" pitchFamily="18" charset="2"/>
              <a:buChar char="·"/>
            </a:pPr>
            <a:r>
              <a:rPr lang="cs-CZ" altLang="cs-CZ" sz="1800" b="1" dirty="0"/>
              <a:t>Pokud </a:t>
            </a:r>
            <a:r>
              <a:rPr lang="cs-CZ" altLang="cs-CZ" sz="1800" b="1" dirty="0" err="1"/>
              <a:t>trichomoniasa</a:t>
            </a:r>
            <a:r>
              <a:rPr lang="cs-CZ" altLang="cs-CZ" sz="1800" b="1" dirty="0"/>
              <a:t> příznaky působí je jejich rozsah od malého zarudnutí po těžké záněty.</a:t>
            </a:r>
          </a:p>
          <a:p>
            <a:pPr eaLnBrk="1" hangingPunct="1">
              <a:lnSpc>
                <a:spcPct val="80000"/>
              </a:lnSpc>
              <a:buFont typeface="Symbol" panose="05050102010706020507" pitchFamily="18" charset="2"/>
              <a:buNone/>
            </a:pPr>
            <a:endParaRPr lang="cs-CZ" altLang="cs-CZ" sz="1800" b="1" dirty="0"/>
          </a:p>
          <a:p>
            <a:pPr eaLnBrk="1" hangingPunct="1">
              <a:lnSpc>
                <a:spcPct val="80000"/>
              </a:lnSpc>
              <a:buFont typeface="Symbol" panose="05050102010706020507" pitchFamily="18" charset="2"/>
              <a:buChar char="·"/>
            </a:pPr>
            <a:r>
              <a:rPr lang="cs-CZ" altLang="cs-CZ" sz="1800" b="1" dirty="0"/>
              <a:t>Někteří lidé mají příznaky 5 až 28 dnů po infekci, ale jiní je nemají nikdy. </a:t>
            </a:r>
          </a:p>
          <a:p>
            <a:pPr eaLnBrk="1" hangingPunct="1">
              <a:lnSpc>
                <a:spcPct val="80000"/>
              </a:lnSpc>
              <a:buFont typeface="Symbol" panose="05050102010706020507" pitchFamily="18" charset="2"/>
              <a:buNone/>
            </a:pPr>
            <a:endParaRPr lang="cs-CZ" altLang="cs-CZ" sz="1800" b="1" dirty="0"/>
          </a:p>
          <a:p>
            <a:pPr eaLnBrk="1" hangingPunct="1">
              <a:lnSpc>
                <a:spcPct val="80000"/>
              </a:lnSpc>
              <a:buFont typeface="Symbol" panose="05050102010706020507" pitchFamily="18" charset="2"/>
              <a:buChar char="·"/>
            </a:pPr>
            <a:r>
              <a:rPr lang="cs-CZ" altLang="cs-CZ" sz="1800" b="1" dirty="0"/>
              <a:t>Muži s </a:t>
            </a:r>
            <a:r>
              <a:rPr lang="cs-CZ" altLang="cs-CZ" sz="1800" b="1" dirty="0" err="1"/>
              <a:t>trichomoniásou</a:t>
            </a:r>
            <a:r>
              <a:rPr lang="cs-CZ" altLang="cs-CZ" sz="1800" b="1" dirty="0"/>
              <a:t> pociťují určité svědění a dráždění uvnitř penisu a pálení po vymočení a ejakulaci.   </a:t>
            </a:r>
          </a:p>
          <a:p>
            <a:pPr eaLnBrk="1" hangingPunct="1">
              <a:lnSpc>
                <a:spcPct val="80000"/>
              </a:lnSpc>
              <a:buFont typeface="Symbol" panose="05050102010706020507" pitchFamily="18" charset="2"/>
              <a:buChar char="·"/>
            </a:pPr>
            <a:endParaRPr lang="cs-CZ" altLang="cs-CZ" sz="1800" b="1" dirty="0"/>
          </a:p>
          <a:p>
            <a:pPr eaLnBrk="1" hangingPunct="1">
              <a:lnSpc>
                <a:spcPct val="80000"/>
              </a:lnSpc>
              <a:buFont typeface="Symbol" panose="05050102010706020507" pitchFamily="18" charset="2"/>
              <a:buChar char="·"/>
            </a:pPr>
            <a:r>
              <a:rPr lang="cs-CZ" altLang="cs-CZ" sz="1800" b="1" dirty="0"/>
              <a:t>Ženy s </a:t>
            </a:r>
            <a:r>
              <a:rPr lang="cs-CZ" altLang="cs-CZ" sz="1800" b="1" dirty="0" err="1"/>
              <a:t>trichomoniásou</a:t>
            </a:r>
            <a:r>
              <a:rPr lang="cs-CZ" altLang="cs-CZ" sz="1800" b="1" dirty="0"/>
              <a:t> pociťují svědění, pálení a bolesti v oblasti genitálií a </a:t>
            </a:r>
            <a:r>
              <a:rPr lang="cs-CZ" altLang="cs-CZ" sz="1800" b="1" dirty="0" err="1"/>
              <a:t>diskomfort</a:t>
            </a:r>
            <a:r>
              <a:rPr lang="cs-CZ" altLang="cs-CZ" sz="1800" b="1" dirty="0"/>
              <a:t> při močení. Tyto příznaky provází rovněž páchnoucí výtok z pochvy průhledné, bělavé, nažloutlé nebo nazelenalé barvy.  </a:t>
            </a:r>
          </a:p>
          <a:p>
            <a:pPr eaLnBrk="1" hangingPunct="1">
              <a:lnSpc>
                <a:spcPct val="80000"/>
              </a:lnSpc>
              <a:buFont typeface="Symbol" panose="05050102010706020507" pitchFamily="18" charset="2"/>
              <a:buChar char="·"/>
            </a:pPr>
            <a:endParaRPr lang="cs-CZ" altLang="cs-CZ" sz="1800" b="1" dirty="0"/>
          </a:p>
          <a:p>
            <a:pPr eaLnBrk="1" hangingPunct="1">
              <a:lnSpc>
                <a:spcPct val="80000"/>
              </a:lnSpc>
              <a:buFont typeface="Symbol" panose="05050102010706020507" pitchFamily="18" charset="2"/>
              <a:buChar char="·"/>
            </a:pPr>
            <a:r>
              <a:rPr lang="cs-CZ" altLang="cs-CZ" sz="1800" b="1" dirty="0"/>
              <a:t>Lidé s </a:t>
            </a:r>
            <a:r>
              <a:rPr lang="cs-CZ" altLang="cs-CZ" sz="1800" b="1" dirty="0" err="1"/>
              <a:t>trichomoniásou</a:t>
            </a:r>
            <a:r>
              <a:rPr lang="cs-CZ" altLang="cs-CZ" sz="1800" b="1" dirty="0"/>
              <a:t> nemají příjemné pocity při sexu, bez léčení může infekce přetrvávat až několik měsíců až let.</a:t>
            </a:r>
            <a:br>
              <a:rPr lang="cs-CZ" altLang="cs-CZ" sz="1800" b="1" dirty="0"/>
            </a:br>
            <a:endParaRPr lang="cs-CZ" altLang="cs-CZ" sz="1800" b="1" dirty="0"/>
          </a:p>
        </p:txBody>
      </p:sp>
    </p:spTree>
    <p:extLst>
      <p:ext uri="{BB962C8B-B14F-4D97-AF65-F5344CB8AC3E}">
        <p14:creationId xmlns:p14="http://schemas.microsoft.com/office/powerpoint/2010/main" val="136511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774825" y="260350"/>
            <a:ext cx="8229600" cy="647700"/>
          </a:xfrm>
        </p:spPr>
        <p:txBody>
          <a:bodyPr/>
          <a:lstStyle/>
          <a:p>
            <a:pPr eaLnBrk="1" hangingPunct="1"/>
            <a:endParaRPr lang="cs-CZ" altLang="cs-CZ" sz="2400" b="1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052513"/>
            <a:ext cx="8229600" cy="48244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b="1" dirty="0"/>
              <a:t>Jaké mohou být  při </a:t>
            </a:r>
            <a:r>
              <a:rPr lang="cs-CZ" altLang="cs-CZ" sz="2400" b="1" dirty="0" err="1"/>
              <a:t>trichomoniáse</a:t>
            </a:r>
            <a:r>
              <a:rPr lang="cs-CZ" altLang="cs-CZ" sz="2400" b="1" dirty="0"/>
              <a:t> komplikace ?</a:t>
            </a:r>
            <a:r>
              <a:rPr lang="cs-CZ" altLang="cs-CZ" sz="2400" dirty="0"/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 dirty="0"/>
              <a:t>	</a:t>
            </a:r>
            <a:r>
              <a:rPr lang="cs-CZ" altLang="cs-CZ" sz="2000" dirty="0" err="1"/>
              <a:t>Trichomoniása</a:t>
            </a:r>
            <a:r>
              <a:rPr lang="cs-CZ" altLang="cs-CZ" sz="2000" dirty="0"/>
              <a:t> může </a:t>
            </a:r>
            <a:r>
              <a:rPr lang="cs-CZ" altLang="cs-CZ" sz="2000" b="1" dirty="0"/>
              <a:t>zvyšovat pravděpodobnost nakažení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 b="1" dirty="0"/>
              <a:t>	dalšími pohlavními nemocemi</a:t>
            </a:r>
            <a:r>
              <a:rPr lang="cs-CZ" altLang="cs-CZ" sz="2000" dirty="0"/>
              <a:t>. Například </a:t>
            </a:r>
            <a:r>
              <a:rPr lang="cs-CZ" altLang="cs-CZ" sz="2000" dirty="0" err="1"/>
              <a:t>trichomoniása</a:t>
            </a:r>
            <a:r>
              <a:rPr lang="cs-CZ" altLang="cs-CZ" sz="2000" dirty="0"/>
              <a:t> působí </a:t>
            </a:r>
            <a:r>
              <a:rPr lang="cs-CZ" altLang="cs-CZ" sz="2000" b="1" dirty="0"/>
              <a:t>záněty genitálií a to usnadňuje proniknutí viru HIV do těla </a:t>
            </a:r>
            <a:r>
              <a:rPr lang="cs-CZ" altLang="cs-CZ" sz="2000" dirty="0"/>
              <a:t>a jeho přenos na sexuálního partnera.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b="1" dirty="0"/>
              <a:t>Jak </a:t>
            </a:r>
            <a:r>
              <a:rPr lang="cs-CZ" altLang="cs-CZ" sz="2400" b="1" dirty="0" err="1"/>
              <a:t>trichomoniása</a:t>
            </a:r>
            <a:r>
              <a:rPr lang="cs-CZ" altLang="cs-CZ" sz="2400" b="1" dirty="0"/>
              <a:t> působí na těhotnou ženu a její dítě ?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b="1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 dirty="0"/>
              <a:t>	Zvyšuje se </a:t>
            </a:r>
            <a:r>
              <a:rPr lang="cs-CZ" altLang="cs-CZ" sz="2000" b="1" dirty="0"/>
              <a:t>riziko předčasného porodu </a:t>
            </a:r>
            <a:r>
              <a:rPr lang="cs-CZ" altLang="cs-CZ" sz="2000" dirty="0"/>
              <a:t>a narozené </a:t>
            </a:r>
            <a:r>
              <a:rPr lang="cs-CZ" altLang="cs-CZ" sz="2000" b="1" dirty="0"/>
              <a:t>dítě má velmi nízkou porodní váhu. Těhotenství ženu před infekcí </a:t>
            </a:r>
            <a:r>
              <a:rPr lang="cs-CZ" altLang="cs-CZ" sz="2000" b="1" i="1" dirty="0" err="1"/>
              <a:t>Trichomonas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vaginalis</a:t>
            </a:r>
            <a:r>
              <a:rPr lang="cs-CZ" altLang="cs-CZ" sz="2000" b="1" dirty="0"/>
              <a:t> nechrání.</a:t>
            </a:r>
            <a:r>
              <a:rPr lang="cs-CZ" altLang="cs-CZ" b="1" dirty="0" smtClean="0"/>
              <a:t> </a:t>
            </a:r>
            <a:endParaRPr lang="cs-CZ" altLang="cs-CZ" sz="2000" b="1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000" b="1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383169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3404484" y="419101"/>
            <a:ext cx="5914445" cy="7778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b="1" dirty="0"/>
              <a:t/>
            </a:r>
            <a:br>
              <a:rPr lang="cs-CZ" altLang="cs-CZ" sz="2800" b="1" dirty="0"/>
            </a:br>
            <a:r>
              <a:rPr lang="cs-CZ" altLang="cs-CZ" sz="2800" b="1" dirty="0"/>
              <a:t>Přehled STD u těhotných žen v USA</a:t>
            </a:r>
            <a:br>
              <a:rPr lang="cs-CZ" altLang="cs-CZ" sz="2800" b="1" dirty="0"/>
            </a:br>
            <a:endParaRPr lang="cs-CZ" altLang="cs-CZ" sz="2800" b="1" dirty="0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4825" y="1600201"/>
            <a:ext cx="8713788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000" b="1" dirty="0" err="1"/>
              <a:t>STDs</a:t>
            </a:r>
            <a:r>
              <a:rPr lang="cs-CZ" altLang="cs-CZ" sz="2000" b="1" dirty="0"/>
              <a:t> 				   Odhad počtu těhotných žen</a:t>
            </a:r>
          </a:p>
          <a:p>
            <a:pPr eaLnBrk="1" hangingPunct="1">
              <a:buFontTx/>
              <a:buNone/>
            </a:pPr>
            <a:r>
              <a:rPr lang="cs-CZ" altLang="cs-CZ" dirty="0" err="1"/>
              <a:t>Bacterial</a:t>
            </a:r>
            <a:r>
              <a:rPr lang="cs-CZ" altLang="cs-CZ" dirty="0"/>
              <a:t> </a:t>
            </a:r>
            <a:r>
              <a:rPr lang="cs-CZ" altLang="cs-CZ" dirty="0" err="1"/>
              <a:t>vaginosis</a:t>
            </a:r>
            <a:r>
              <a:rPr lang="cs-CZ" altLang="cs-CZ" dirty="0"/>
              <a:t>		</a:t>
            </a:r>
            <a:r>
              <a:rPr lang="cs-CZ" altLang="cs-CZ" dirty="0" smtClean="0"/>
              <a:t>          1,080,000</a:t>
            </a:r>
            <a:endParaRPr lang="cs-CZ" altLang="cs-CZ" dirty="0"/>
          </a:p>
          <a:p>
            <a:pPr eaLnBrk="1" hangingPunct="1">
              <a:buFontTx/>
              <a:buNone/>
            </a:pPr>
            <a:r>
              <a:rPr lang="cs-CZ" altLang="cs-CZ" dirty="0"/>
              <a:t>Herpes simplex virus 2		   880,000</a:t>
            </a:r>
          </a:p>
          <a:p>
            <a:pPr eaLnBrk="1" hangingPunct="1">
              <a:buFontTx/>
              <a:buNone/>
            </a:pPr>
            <a:r>
              <a:rPr lang="cs-CZ" altLang="cs-CZ" dirty="0" err="1"/>
              <a:t>Chlamydia</a:t>
            </a:r>
            <a:r>
              <a:rPr lang="cs-CZ" altLang="cs-CZ" dirty="0"/>
              <a:t>				   100,000</a:t>
            </a:r>
          </a:p>
          <a:p>
            <a:pPr eaLnBrk="1" hangingPunct="1">
              <a:buFontTx/>
              <a:buNone/>
            </a:pPr>
            <a:r>
              <a:rPr lang="cs-CZ" altLang="cs-CZ" b="1" dirty="0" err="1"/>
              <a:t>Trichomoniasis</a:t>
            </a:r>
            <a:r>
              <a:rPr lang="cs-CZ" altLang="cs-CZ" b="1" dirty="0"/>
              <a:t>			   124,000</a:t>
            </a:r>
          </a:p>
          <a:p>
            <a:pPr eaLnBrk="1" hangingPunct="1">
              <a:buFontTx/>
              <a:buNone/>
            </a:pPr>
            <a:r>
              <a:rPr lang="cs-CZ" altLang="cs-CZ" dirty="0" err="1"/>
              <a:t>Gonorrhea</a:t>
            </a:r>
            <a:r>
              <a:rPr lang="cs-CZ" altLang="cs-CZ" dirty="0"/>
              <a:t>				    13,200</a:t>
            </a:r>
          </a:p>
          <a:p>
            <a:pPr eaLnBrk="1" hangingPunct="1">
              <a:buFontTx/>
              <a:buNone/>
            </a:pPr>
            <a:r>
              <a:rPr lang="cs-CZ" altLang="cs-CZ" dirty="0"/>
              <a:t>Hepatitis B				    16,000</a:t>
            </a:r>
          </a:p>
          <a:p>
            <a:pPr eaLnBrk="1" hangingPunct="1">
              <a:buFontTx/>
              <a:buNone/>
            </a:pPr>
            <a:r>
              <a:rPr lang="cs-CZ" altLang="cs-CZ" dirty="0"/>
              <a:t>HIV 					     6,400</a:t>
            </a:r>
          </a:p>
          <a:p>
            <a:pPr eaLnBrk="1" hangingPunct="1">
              <a:buFontTx/>
              <a:buNone/>
            </a:pPr>
            <a:r>
              <a:rPr lang="cs-CZ" altLang="cs-CZ" dirty="0" err="1"/>
              <a:t>Syphilis</a:t>
            </a:r>
            <a:r>
              <a:rPr lang="cs-CZ" altLang="cs-CZ" dirty="0"/>
              <a:t>				   &lt;1,000</a:t>
            </a:r>
          </a:p>
        </p:txBody>
      </p:sp>
    </p:spTree>
    <p:extLst>
      <p:ext uri="{BB962C8B-B14F-4D97-AF65-F5344CB8AC3E}">
        <p14:creationId xmlns:p14="http://schemas.microsoft.com/office/powerpoint/2010/main" val="116371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Nadpis 1"/>
          <p:cNvSpPr>
            <a:spLocks noGrp="1"/>
          </p:cNvSpPr>
          <p:nvPr>
            <p:ph type="title"/>
          </p:nvPr>
        </p:nvSpPr>
        <p:spPr>
          <a:xfrm>
            <a:off x="1981200" y="2651126"/>
            <a:ext cx="8229600" cy="777875"/>
          </a:xfrm>
        </p:spPr>
        <p:txBody>
          <a:bodyPr/>
          <a:lstStyle/>
          <a:p>
            <a:r>
              <a:rPr lang="cs-CZ" altLang="cs-CZ" sz="3600" dirty="0" smtClean="0"/>
              <a:t>              </a:t>
            </a:r>
            <a:r>
              <a:rPr lang="cs-CZ" altLang="cs-CZ" sz="3600" b="1" dirty="0" smtClean="0"/>
              <a:t>Děkuji </a:t>
            </a:r>
            <a:r>
              <a:rPr lang="cs-CZ" altLang="cs-CZ" sz="3600" b="1" smtClean="0"/>
              <a:t>za pozornost</a:t>
            </a:r>
            <a:endParaRPr lang="cs-CZ" altLang="cs-CZ" sz="3600" b="1" dirty="0"/>
          </a:p>
        </p:txBody>
      </p:sp>
    </p:spTree>
    <p:extLst>
      <p:ext uri="{BB962C8B-B14F-4D97-AF65-F5344CB8AC3E}">
        <p14:creationId xmlns:p14="http://schemas.microsoft.com/office/powerpoint/2010/main" val="378941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84174" y="365126"/>
            <a:ext cx="7044193" cy="716252"/>
          </a:xfrm>
        </p:spPr>
        <p:txBody>
          <a:bodyPr>
            <a:normAutofit/>
          </a:bodyPr>
          <a:lstStyle/>
          <a:p>
            <a:pPr algn="r"/>
            <a:r>
              <a:rPr lang="cs-CZ" sz="3400" b="1" dirty="0"/>
              <a:t>Bičenka poševní (</a:t>
            </a:r>
            <a:r>
              <a:rPr lang="cs-CZ" sz="3400" b="1" i="1" dirty="0" err="1"/>
              <a:t>Trichomonas</a:t>
            </a:r>
            <a:r>
              <a:rPr lang="cs-CZ" sz="3400" b="1" i="1" dirty="0"/>
              <a:t> </a:t>
            </a:r>
            <a:r>
              <a:rPr lang="cs-CZ" sz="3400" b="1" i="1" dirty="0" err="1"/>
              <a:t>vaginalis</a:t>
            </a:r>
            <a:r>
              <a:rPr lang="cs-CZ" sz="3400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12156"/>
            <a:ext cx="10515600" cy="4575176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/>
              <a:t>Bičenka poševní</a:t>
            </a:r>
            <a:r>
              <a:rPr lang="cs-CZ" dirty="0"/>
              <a:t> (</a:t>
            </a:r>
            <a:r>
              <a:rPr lang="cs-CZ" i="1" dirty="0" err="1"/>
              <a:t>Trichomonas</a:t>
            </a:r>
            <a:r>
              <a:rPr lang="cs-CZ" i="1" dirty="0"/>
              <a:t> </a:t>
            </a:r>
            <a:r>
              <a:rPr lang="cs-CZ" i="1" dirty="0" err="1"/>
              <a:t>vaginalis</a:t>
            </a:r>
            <a:r>
              <a:rPr lang="cs-CZ" dirty="0"/>
              <a:t>) lidově též zvaná </a:t>
            </a:r>
            <a:r>
              <a:rPr lang="cs-CZ" b="1" dirty="0" err="1"/>
              <a:t>pošvík</a:t>
            </a:r>
            <a:r>
              <a:rPr lang="cs-CZ" dirty="0"/>
              <a:t>, je anaerobní </a:t>
            </a:r>
            <a:r>
              <a:rPr lang="cs-CZ" dirty="0" err="1"/>
              <a:t>čtyřbičíkatý</a:t>
            </a:r>
            <a:r>
              <a:rPr lang="cs-CZ" dirty="0"/>
              <a:t> parazitický prvok </a:t>
            </a:r>
            <a:r>
              <a:rPr lang="cs-CZ" b="1" dirty="0"/>
              <a:t>s kosmopolitním výskytem</a:t>
            </a:r>
            <a:r>
              <a:rPr lang="cs-CZ" dirty="0"/>
              <a:t>. Má </a:t>
            </a:r>
            <a:r>
              <a:rPr lang="cs-CZ" b="1" dirty="0"/>
              <a:t>přeměněné mitochondrie zvané </a:t>
            </a:r>
            <a:r>
              <a:rPr lang="cs-CZ" b="1" dirty="0" err="1"/>
              <a:t>hydrogenozomy</a:t>
            </a:r>
            <a:r>
              <a:rPr lang="cs-CZ" dirty="0"/>
              <a:t>. </a:t>
            </a:r>
            <a:endParaRPr lang="cs-CZ" dirty="0" smtClean="0"/>
          </a:p>
          <a:p>
            <a:r>
              <a:rPr lang="cs-CZ" dirty="0" smtClean="0"/>
              <a:t>Parazituje </a:t>
            </a:r>
            <a:r>
              <a:rPr lang="cs-CZ" dirty="0"/>
              <a:t>v </a:t>
            </a:r>
            <a:r>
              <a:rPr lang="cs-CZ" b="1" dirty="0"/>
              <a:t>pohlavních orgánech žen</a:t>
            </a:r>
            <a:r>
              <a:rPr lang="cs-CZ" dirty="0"/>
              <a:t> a způsobuje lidskou </a:t>
            </a:r>
            <a:r>
              <a:rPr lang="cs-CZ" b="1" dirty="0"/>
              <a:t>urogenitální trichomoniázu</a:t>
            </a:r>
            <a:r>
              <a:rPr lang="cs-CZ" dirty="0"/>
              <a:t>. Žije také v </a:t>
            </a:r>
            <a:r>
              <a:rPr lang="cs-CZ" b="1" dirty="0"/>
              <a:t>močové trubici mužů</a:t>
            </a:r>
            <a:r>
              <a:rPr lang="cs-CZ" dirty="0"/>
              <a:t>, zde ale onemocnění způsobuje </a:t>
            </a:r>
            <a:r>
              <a:rPr lang="cs-CZ" b="1" dirty="0"/>
              <a:t>velmi vzácně</a:t>
            </a:r>
            <a:r>
              <a:rPr lang="cs-CZ" dirty="0"/>
              <a:t>. </a:t>
            </a:r>
            <a:r>
              <a:rPr lang="cs-CZ" b="1" dirty="0"/>
              <a:t>Přenáší se pouze pohlavním stykem. Infekčním stádiem je </a:t>
            </a:r>
            <a:r>
              <a:rPr lang="cs-CZ" b="1" dirty="0" err="1"/>
              <a:t>trofozoit</a:t>
            </a:r>
            <a:r>
              <a:rPr lang="cs-CZ" b="1" dirty="0" smtClean="0"/>
              <a:t>.</a:t>
            </a:r>
          </a:p>
          <a:p>
            <a:r>
              <a:rPr lang="lt-LT" dirty="0"/>
              <a:t>Bičenka poševní má </a:t>
            </a:r>
            <a:r>
              <a:rPr lang="lt-LT" b="1" dirty="0"/>
              <a:t>čtyři přední bičíky a jeden zpětný</a:t>
            </a:r>
            <a:r>
              <a:rPr lang="lt-LT" dirty="0"/>
              <a:t>, který vytváří na boku těla krátkou </a:t>
            </a:r>
            <a:r>
              <a:rPr lang="lt-LT" b="1" dirty="0"/>
              <a:t>undulující membránu</a:t>
            </a:r>
            <a:r>
              <a:rPr lang="lt-LT" dirty="0"/>
              <a:t>. Undulující membrána slouží k pohybu a je podložena </a:t>
            </a:r>
            <a:r>
              <a:rPr lang="lt-LT" b="1" dirty="0"/>
              <a:t>zpevňující kostou</a:t>
            </a:r>
            <a:r>
              <a:rPr lang="lt-LT" dirty="0"/>
              <a:t>. </a:t>
            </a:r>
            <a:endParaRPr lang="cs-CZ" dirty="0" smtClean="0"/>
          </a:p>
          <a:p>
            <a:r>
              <a:rPr lang="lt-LT" dirty="0" smtClean="0"/>
              <a:t>Dosahuje </a:t>
            </a:r>
            <a:r>
              <a:rPr lang="lt-LT" dirty="0"/>
              <a:t>velikosti až 32 × 14 ųm. Středem těla se táhnou zpevňující vlákna tvořící </a:t>
            </a:r>
            <a:r>
              <a:rPr lang="lt-LT" b="1" dirty="0"/>
              <a:t>podpůrný sloupek (axostyl</a:t>
            </a:r>
            <a:r>
              <a:rPr lang="lt-LT" dirty="0"/>
              <a:t>). </a:t>
            </a:r>
            <a:r>
              <a:rPr lang="lt-LT" b="1" dirty="0"/>
              <a:t>Golgiho komplex</a:t>
            </a:r>
            <a:r>
              <a:rPr lang="lt-LT" dirty="0"/>
              <a:t> je parabazálními fibrilami </a:t>
            </a:r>
            <a:r>
              <a:rPr lang="lt-LT" b="1" dirty="0"/>
              <a:t>propojený s jádrem a vytváří tak parabazální aparát</a:t>
            </a:r>
            <a:r>
              <a:rPr lang="lt-LT" dirty="0"/>
              <a:t>.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11465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Female Trichomoniasis, Illustration Showing Trichomonas Vaginalis Parasite  Stock Illustration - Illustration of colorful, infertility: 12365713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10314240" cy="759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01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Trichomonas vaginalis - Wiki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257" y="3429000"/>
            <a:ext cx="3299020" cy="334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ichomonas - Empíreo Diagnóstico Molecular - Diagnosis of HIV and ST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441" y="3839"/>
            <a:ext cx="3987994" cy="339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lustrace „Trichomonas vaginalis protozoan isolated on white background, 3D  illustration. A parasite causing trichomoniasis, sexually transmitted  infection in men and women“ ze služby Stock | Adobe Sto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594" y="88481"/>
            <a:ext cx="3340519" cy="334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09762" y="308114"/>
            <a:ext cx="10515600" cy="1325563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026" name="Picture 2" descr="Trichomoniáza - příznaky a léčba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89767" cy="373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richomonas vaginalis » Clinical Laboratory Scienc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7112"/>
            <a:ext cx="4238817" cy="312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ow to diagnose and manage Trichomonas vaginalis - The Pharmaceutical  Journa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177" y="3513641"/>
            <a:ext cx="4795889" cy="319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92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551" y="1089221"/>
            <a:ext cx="8354764" cy="5617708"/>
          </a:xfrm>
          <a:noFill/>
        </p:spPr>
      </p:pic>
      <p:sp>
        <p:nvSpPr>
          <p:cNvPr id="64515" name="Rectangle 3"/>
          <p:cNvSpPr>
            <a:spLocks noGrp="1" noChangeArrowheads="1"/>
          </p:cNvSpPr>
          <p:nvPr>
            <p:ph type="title"/>
          </p:nvPr>
        </p:nvSpPr>
        <p:spPr>
          <a:xfrm>
            <a:off x="1928705" y="0"/>
            <a:ext cx="8229600" cy="850900"/>
          </a:xfrm>
        </p:spPr>
        <p:txBody>
          <a:bodyPr/>
          <a:lstStyle/>
          <a:p>
            <a:pPr algn="ctr" eaLnBrk="1" hangingPunct="1"/>
            <a:r>
              <a:rPr lang="cs-CZ" altLang="cs-CZ" dirty="0" err="1" smtClean="0"/>
              <a:t>Trichomonas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vaginalis</a:t>
            </a:r>
            <a:endParaRPr lang="cs-CZ" altLang="cs-CZ" dirty="0" smtClean="0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148423" y="6230560"/>
            <a:ext cx="9144000" cy="5762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/>
              <a:t>Tritrichomonas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foetus</a:t>
            </a:r>
            <a:r>
              <a:rPr lang="cs-CZ" altLang="cs-CZ" sz="1800" dirty="0"/>
              <a:t>                             </a:t>
            </a:r>
            <a:r>
              <a:rPr lang="cs-CZ" altLang="cs-CZ" sz="1800" dirty="0" err="1"/>
              <a:t>Trichomonas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vaginalis</a:t>
            </a:r>
            <a:endParaRPr lang="cs-CZ" altLang="cs-CZ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884" y="989328"/>
            <a:ext cx="3563473" cy="542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075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Nadpis 1"/>
          <p:cNvSpPr>
            <a:spLocks noGrp="1"/>
          </p:cNvSpPr>
          <p:nvPr>
            <p:ph type="title"/>
          </p:nvPr>
        </p:nvSpPr>
        <p:spPr>
          <a:xfrm>
            <a:off x="7394714" y="187177"/>
            <a:ext cx="3959749" cy="743131"/>
          </a:xfrm>
        </p:spPr>
        <p:txBody>
          <a:bodyPr/>
          <a:lstStyle/>
          <a:p>
            <a:r>
              <a:rPr lang="cs-CZ" altLang="cs-CZ" sz="3200" b="1" dirty="0" err="1" smtClean="0"/>
              <a:t>Trichomonas</a:t>
            </a:r>
            <a:r>
              <a:rPr lang="cs-CZ" altLang="cs-CZ" sz="3200" b="1" dirty="0"/>
              <a:t> </a:t>
            </a:r>
            <a:r>
              <a:rPr lang="cs-CZ" altLang="cs-CZ" sz="3200" b="1" dirty="0" err="1" smtClean="0"/>
              <a:t>vaginalis</a:t>
            </a:r>
            <a:endParaRPr lang="cs-CZ" altLang="cs-CZ" sz="3200" b="1" dirty="0"/>
          </a:p>
        </p:txBody>
      </p:sp>
      <p:pic>
        <p:nvPicPr>
          <p:cNvPr id="63491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95439" y="163716"/>
            <a:ext cx="5508625" cy="5349875"/>
          </a:xfrm>
        </p:spPr>
      </p:pic>
      <p:pic>
        <p:nvPicPr>
          <p:cNvPr id="63492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2636839"/>
            <a:ext cx="4694238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/>
          <p:cNvSpPr/>
          <p:nvPr/>
        </p:nvSpPr>
        <p:spPr>
          <a:xfrm>
            <a:off x="4278314" y="2852739"/>
            <a:ext cx="809625" cy="25415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7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4629" y="930308"/>
            <a:ext cx="2754727" cy="2507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303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Nadpis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90575"/>
          </a:xfrm>
        </p:spPr>
        <p:txBody>
          <a:bodyPr/>
          <a:lstStyle/>
          <a:p>
            <a:r>
              <a:rPr lang="cs-CZ" altLang="cs-CZ" sz="3200"/>
              <a:t>Trichomonas vaginalis – barvené preparáty</a:t>
            </a:r>
          </a:p>
        </p:txBody>
      </p:sp>
      <p:pic>
        <p:nvPicPr>
          <p:cNvPr id="69635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0214" y="1341439"/>
            <a:ext cx="2924175" cy="4535487"/>
          </a:xfrm>
        </p:spPr>
      </p:pic>
      <p:pic>
        <p:nvPicPr>
          <p:cNvPr id="69636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88" y="1450976"/>
            <a:ext cx="5700712" cy="470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646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766762" y="895566"/>
            <a:ext cx="2303463" cy="5032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title"/>
          </p:nvPr>
        </p:nvSpPr>
        <p:spPr>
          <a:xfrm>
            <a:off x="2440430" y="384522"/>
            <a:ext cx="6119813" cy="576263"/>
          </a:xfr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ctr" eaLnBrk="1" hangingPunct="1"/>
            <a:r>
              <a:rPr lang="cs-CZ" altLang="cs-CZ" sz="4000" dirty="0" err="1"/>
              <a:t>Trichomonas</a:t>
            </a:r>
            <a:r>
              <a:rPr lang="cs-CZ" altLang="cs-CZ" sz="4000" dirty="0"/>
              <a:t> </a:t>
            </a:r>
            <a:r>
              <a:rPr lang="cs-CZ" altLang="cs-CZ" sz="4000" dirty="0" err="1" smtClean="0"/>
              <a:t>vaginalis</a:t>
            </a:r>
            <a:r>
              <a:rPr lang="cs-CZ" altLang="cs-CZ" sz="4000" dirty="0" smtClean="0"/>
              <a:t> - TEM</a:t>
            </a:r>
            <a:endParaRPr lang="cs-CZ" altLang="cs-CZ" sz="4000" dirty="0"/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 rot="3181344">
            <a:off x="5982382" y="1154920"/>
            <a:ext cx="914400" cy="3381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26" y="1619751"/>
            <a:ext cx="5126410" cy="5078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1167" y="1619751"/>
            <a:ext cx="6435165" cy="507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67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93567"/>
            <a:ext cx="10515600" cy="612884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Životní </a:t>
            </a:r>
            <a:r>
              <a:rPr lang="cs-CZ" sz="3400" b="1" dirty="0" err="1" smtClean="0"/>
              <a:t>cvyklus</a:t>
            </a:r>
            <a:r>
              <a:rPr lang="cs-CZ" sz="3400" b="1" dirty="0" smtClean="0"/>
              <a:t> </a:t>
            </a:r>
            <a:endParaRPr lang="cs-CZ" sz="3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078199"/>
            <a:ext cx="10515600" cy="5171525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Bičenka poševní </a:t>
            </a:r>
            <a:r>
              <a:rPr lang="cs-CZ" b="1" dirty="0"/>
              <a:t>žije v urogenitální soustavě </a:t>
            </a:r>
            <a:r>
              <a:rPr lang="cs-CZ" dirty="0"/>
              <a:t>člověka, kde se </a:t>
            </a:r>
            <a:r>
              <a:rPr lang="cs-CZ" b="1" dirty="0"/>
              <a:t>živí bakteriemi, buněčným detritem a erytrocyty</a:t>
            </a:r>
            <a:r>
              <a:rPr lang="cs-CZ" b="1" dirty="0" smtClean="0"/>
              <a:t>.</a:t>
            </a:r>
            <a:r>
              <a:rPr lang="cs-CZ" b="1" dirty="0"/>
              <a:t> </a:t>
            </a:r>
            <a:endParaRPr lang="cs-CZ" b="1" dirty="0" smtClean="0"/>
          </a:p>
          <a:p>
            <a:endParaRPr lang="cs-CZ" b="1" dirty="0" smtClean="0"/>
          </a:p>
          <a:p>
            <a:r>
              <a:rPr lang="cs-CZ" b="1" dirty="0" smtClean="0"/>
              <a:t>Rozmnožuje </a:t>
            </a:r>
            <a:r>
              <a:rPr lang="cs-CZ" b="1" dirty="0"/>
              <a:t>se mitotickým dělením</a:t>
            </a:r>
            <a:r>
              <a:rPr lang="cs-CZ" dirty="0"/>
              <a:t>. Jedná se přitom o speciální mitotické dělení nazývané </a:t>
            </a:r>
            <a:r>
              <a:rPr lang="cs-CZ" dirty="0" err="1"/>
              <a:t>kryptopleuromitóza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r>
              <a:rPr lang="cs-CZ" b="1" dirty="0"/>
              <a:t>Nevytváří cysty </a:t>
            </a:r>
            <a:r>
              <a:rPr lang="cs-CZ" dirty="0"/>
              <a:t>a je tedy schopná </a:t>
            </a:r>
            <a:r>
              <a:rPr lang="cs-CZ" b="1" dirty="0"/>
              <a:t>přežít pouze 24 hodin v moči</a:t>
            </a:r>
            <a:r>
              <a:rPr lang="cs-CZ" dirty="0"/>
              <a:t>, </a:t>
            </a:r>
            <a:r>
              <a:rPr lang="cs-CZ" b="1" dirty="0"/>
              <a:t>ve spermatu, nebo ve vodě.</a:t>
            </a:r>
            <a:r>
              <a:rPr lang="cs-CZ" dirty="0"/>
              <a:t> </a:t>
            </a:r>
            <a:r>
              <a:rPr lang="cs-CZ" b="1" dirty="0"/>
              <a:t>Na předmětech znečištěných kontaminovanou tekutinou přežívá 1–2 hodiny</a:t>
            </a:r>
            <a:r>
              <a:rPr lang="cs-CZ" b="1" dirty="0" smtClean="0"/>
              <a:t>.</a:t>
            </a:r>
          </a:p>
          <a:p>
            <a:endParaRPr lang="cs-CZ" b="1" dirty="0"/>
          </a:p>
          <a:p>
            <a:r>
              <a:rPr lang="cs-CZ" b="1" dirty="0"/>
              <a:t>Přenos je přímý </a:t>
            </a:r>
            <a:r>
              <a:rPr lang="cs-CZ" dirty="0"/>
              <a:t>– </a:t>
            </a:r>
            <a:r>
              <a:rPr lang="cs-CZ" b="1" dirty="0"/>
              <a:t>z hostitele na hostitele </a:t>
            </a:r>
            <a:r>
              <a:rPr lang="cs-CZ" dirty="0"/>
              <a:t>bez využití </a:t>
            </a:r>
            <a:r>
              <a:rPr lang="cs-CZ" dirty="0" err="1"/>
              <a:t>vektora</a:t>
            </a:r>
            <a:r>
              <a:rPr lang="cs-CZ" dirty="0"/>
              <a:t> a bez toho, aby parazit prodělal vývoj ve vnějším prostředí. </a:t>
            </a:r>
            <a:endParaRPr lang="cs-CZ" dirty="0" smtClean="0"/>
          </a:p>
          <a:p>
            <a:endParaRPr lang="cs-CZ" b="1" dirty="0"/>
          </a:p>
          <a:p>
            <a:r>
              <a:rPr lang="cs-CZ" b="1" dirty="0" smtClean="0"/>
              <a:t>K </a:t>
            </a:r>
            <a:r>
              <a:rPr lang="cs-CZ" b="1" dirty="0"/>
              <a:t>přenosu dochází </a:t>
            </a:r>
            <a:r>
              <a:rPr lang="cs-CZ" dirty="0"/>
              <a:t>při </a:t>
            </a:r>
            <a:r>
              <a:rPr lang="cs-CZ" b="1" dirty="0"/>
              <a:t>nechráněném pohlavním styku</a:t>
            </a:r>
            <a:r>
              <a:rPr lang="cs-CZ" dirty="0"/>
              <a:t> infikovaného a neinfikovaného člověka.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714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1123</Words>
  <Application>Microsoft Office PowerPoint</Application>
  <PresentationFormat>Širokoúhlá obrazovka</PresentationFormat>
  <Paragraphs>117</Paragraphs>
  <Slides>19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Symbol</vt:lpstr>
      <vt:lpstr>Motiv Office</vt:lpstr>
      <vt:lpstr>Trichomonas vaginalis</vt:lpstr>
      <vt:lpstr>Bičenka poševní (Trichomonas vaginalis)</vt:lpstr>
      <vt:lpstr>Prezentace aplikace PowerPoint</vt:lpstr>
      <vt:lpstr>Prezentace aplikace PowerPoint</vt:lpstr>
      <vt:lpstr>Trichomonas vaginalis</vt:lpstr>
      <vt:lpstr>Trichomonas vaginalis</vt:lpstr>
      <vt:lpstr>Trichomonas vaginalis – barvené preparáty</vt:lpstr>
      <vt:lpstr>Trichomonas vaginalis - TEM</vt:lpstr>
      <vt:lpstr>Životní cvyklus </vt:lpstr>
      <vt:lpstr>Trichomonas vaginalis – životní cyklus</vt:lpstr>
      <vt:lpstr>Trichomoniáza</vt:lpstr>
      <vt:lpstr>Diagnostika a léčba</vt:lpstr>
      <vt:lpstr>                                        Trichomonas vaginalis                        Diagnostický systém                        Přímý antigenní test</vt:lpstr>
      <vt:lpstr>Co je to trichomoniasis?</vt:lpstr>
      <vt:lpstr>Jak se člověk nakazí ?</vt:lpstr>
      <vt:lpstr>Jaké jsou hlavní příznaky trichomoniásy ?</vt:lpstr>
      <vt:lpstr>Prezentace aplikace PowerPoint</vt:lpstr>
      <vt:lpstr> Přehled STD u těhotných žen v USA </vt:lpstr>
      <vt:lpstr>              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Trichomonas vaginalis</dc:title>
  <dc:creator>Milan Gelnar</dc:creator>
  <cp:lastModifiedBy>Milan Gelnar</cp:lastModifiedBy>
  <cp:revision>10</cp:revision>
  <dcterms:created xsi:type="dcterms:W3CDTF">2023-03-13T05:12:32Z</dcterms:created>
  <dcterms:modified xsi:type="dcterms:W3CDTF">2023-04-03T10:23:03Z</dcterms:modified>
</cp:coreProperties>
</file>