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0" r:id="rId4"/>
    <p:sldId id="276" r:id="rId5"/>
    <p:sldId id="266" r:id="rId6"/>
    <p:sldId id="268" r:id="rId7"/>
    <p:sldId id="284" r:id="rId8"/>
    <p:sldId id="272" r:id="rId9"/>
    <p:sldId id="277" r:id="rId10"/>
    <p:sldId id="271" r:id="rId11"/>
    <p:sldId id="278" r:id="rId12"/>
    <p:sldId id="274" r:id="rId13"/>
    <p:sldId id="275" r:id="rId14"/>
    <p:sldId id="273" r:id="rId15"/>
    <p:sldId id="286" r:id="rId16"/>
    <p:sldId id="281" r:id="rId17"/>
    <p:sldId id="285" r:id="rId18"/>
    <p:sldId id="283" r:id="rId19"/>
    <p:sldId id="282" r:id="rId20"/>
    <p:sldId id="263" r:id="rId21"/>
    <p:sldId id="279" r:id="rId22"/>
    <p:sldId id="280" r:id="rId23"/>
    <p:sldId id="267" r:id="rId24"/>
    <p:sldId id="264" r:id="rId25"/>
    <p:sldId id="258" r:id="rId26"/>
    <p:sldId id="259" r:id="rId27"/>
    <p:sldId id="260" r:id="rId28"/>
    <p:sldId id="261" r:id="rId29"/>
    <p:sldId id="262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62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45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51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25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19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2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03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47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5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79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25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7AFC5-A3A1-4DB6-99E8-0F942E95C5FD}" type="datetimeFigureOut">
              <a:rPr lang="cs-CZ" smtClean="0"/>
              <a:t>03.03.2021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18E95-1822-4CAE-8680-23286A2F5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28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23" y="-7535"/>
            <a:ext cx="11082130" cy="69135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599440"/>
            <a:ext cx="9144000" cy="3807447"/>
          </a:xfrm>
        </p:spPr>
        <p:txBody>
          <a:bodyPr>
            <a:normAutofit/>
          </a:bodyPr>
          <a:lstStyle/>
          <a:p>
            <a:r>
              <a:rPr lang="cs-CZ" sz="7200" b="1" dirty="0" smtClean="0">
                <a:solidFill>
                  <a:srgbClr val="FF0000"/>
                </a:solidFill>
                <a:latin typeface="+mn-lt"/>
              </a:rPr>
              <a:t>Herbářové etikety </a:t>
            </a:r>
            <a:br>
              <a:rPr lang="cs-CZ" sz="7200" b="1" dirty="0" smtClean="0">
                <a:solidFill>
                  <a:srgbClr val="FF0000"/>
                </a:solidFill>
                <a:latin typeface="+mn-lt"/>
              </a:rPr>
            </a:br>
            <a:r>
              <a:rPr lang="cs-CZ" sz="7200" b="1" dirty="0" smtClean="0">
                <a:solidFill>
                  <a:srgbClr val="FF0000"/>
                </a:solidFill>
                <a:latin typeface="+mn-lt"/>
              </a:rPr>
              <a:t>kritickým okem</a:t>
            </a:r>
            <a:br>
              <a:rPr lang="cs-CZ" sz="7200" b="1" dirty="0" smtClean="0">
                <a:solidFill>
                  <a:srgbClr val="FF0000"/>
                </a:solidFill>
                <a:latin typeface="+mn-lt"/>
              </a:rPr>
            </a:br>
            <a:r>
              <a:rPr lang="cs-CZ" sz="7200" b="1" dirty="0" smtClean="0">
                <a:solidFill>
                  <a:srgbClr val="FF0000"/>
                </a:solidFill>
                <a:latin typeface="+mn-lt"/>
              </a:rPr>
              <a:t>18??–2010</a:t>
            </a:r>
            <a:endParaRPr lang="cs-CZ" sz="7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37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838" y="-1"/>
            <a:ext cx="9111343" cy="691248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38130" y="6192079"/>
            <a:ext cx="814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Křenowitz</a:t>
            </a:r>
            <a:r>
              <a:rPr lang="cs-CZ" sz="2800" dirty="0" smtClean="0">
                <a:solidFill>
                  <a:srgbClr val="FF0000"/>
                </a:solidFill>
              </a:rPr>
              <a:t>, </a:t>
            </a:r>
            <a:r>
              <a:rPr lang="cs-CZ" sz="2800" dirty="0" err="1" smtClean="0">
                <a:solidFill>
                  <a:srgbClr val="FF0000"/>
                </a:solidFill>
              </a:rPr>
              <a:t>Mähren</a:t>
            </a:r>
            <a:r>
              <a:rPr lang="cs-CZ" sz="2800" dirty="0" smtClean="0">
                <a:solidFill>
                  <a:srgbClr val="FF0000"/>
                </a:solidFill>
              </a:rPr>
              <a:t>, </a:t>
            </a:r>
            <a:r>
              <a:rPr lang="cs-CZ" sz="2800" dirty="0" err="1" smtClean="0">
                <a:solidFill>
                  <a:srgbClr val="FF0000"/>
                </a:solidFill>
              </a:rPr>
              <a:t>am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Eisenbahndamm</a:t>
            </a:r>
            <a:r>
              <a:rPr lang="cs-CZ" sz="2800" dirty="0" smtClean="0">
                <a:solidFill>
                  <a:srgbClr val="FF0000"/>
                </a:solidFill>
              </a:rPr>
              <a:t>. – O. </a:t>
            </a:r>
            <a:r>
              <a:rPr lang="cs-CZ" sz="2800" dirty="0" err="1" smtClean="0">
                <a:solidFill>
                  <a:srgbClr val="FF0000"/>
                </a:solidFill>
              </a:rPr>
              <a:t>Thenius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061" y="0"/>
            <a:ext cx="918076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54956" y="6001833"/>
            <a:ext cx="847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Am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Fu</a:t>
            </a:r>
            <a:r>
              <a:rPr lang="de-AT" sz="2800" dirty="0" err="1" smtClean="0">
                <a:solidFill>
                  <a:srgbClr val="FF0000"/>
                </a:solidFill>
              </a:rPr>
              <a:t>ße</a:t>
            </a:r>
            <a:r>
              <a:rPr lang="de-AT" sz="2800" dirty="0" smtClean="0">
                <a:solidFill>
                  <a:srgbClr val="FF0000"/>
                </a:solidFill>
              </a:rPr>
              <a:t> des Heil. Berges bei </a:t>
            </a:r>
            <a:r>
              <a:rPr lang="de-AT" sz="2800" dirty="0" err="1" smtClean="0">
                <a:solidFill>
                  <a:srgbClr val="FF0000"/>
                </a:solidFill>
              </a:rPr>
              <a:t>Nikolsburg</a:t>
            </a:r>
            <a:r>
              <a:rPr lang="cs-CZ" sz="2800" dirty="0" smtClean="0">
                <a:solidFill>
                  <a:srgbClr val="FF0000"/>
                </a:solidFill>
              </a:rPr>
              <a:t>. – </a:t>
            </a:r>
            <a:r>
              <a:rPr lang="de-AT" sz="2800" dirty="0" smtClean="0">
                <a:solidFill>
                  <a:srgbClr val="FF0000"/>
                </a:solidFill>
              </a:rPr>
              <a:t>Dr. A. Fröhlich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95" y="0"/>
            <a:ext cx="8702800" cy="688836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74845" y="6182135"/>
            <a:ext cx="67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rgbClr val="FF0000"/>
                </a:solidFill>
              </a:rPr>
              <a:t>Nov</a:t>
            </a:r>
            <a:r>
              <a:rPr lang="cs-CZ" sz="2800" dirty="0" smtClean="0">
                <a:solidFill>
                  <a:srgbClr val="FF0000"/>
                </a:solidFill>
              </a:rPr>
              <a:t>á</a:t>
            </a:r>
            <a:r>
              <a:rPr lang="de-AT" sz="2800" dirty="0" smtClean="0">
                <a:solidFill>
                  <a:srgbClr val="FF0000"/>
                </a:solidFill>
              </a:rPr>
              <a:t> </a:t>
            </a:r>
            <a:r>
              <a:rPr lang="de-AT" sz="2800" dirty="0" err="1" smtClean="0">
                <a:solidFill>
                  <a:srgbClr val="FF0000"/>
                </a:solidFill>
              </a:rPr>
              <a:t>Ves</a:t>
            </a:r>
            <a:r>
              <a:rPr lang="cs-CZ" sz="2800" dirty="0" smtClean="0">
                <a:solidFill>
                  <a:srgbClr val="FF0000"/>
                </a:solidFill>
              </a:rPr>
              <a:t> [v okrese Třebíč]. – F. Jičínský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357"/>
            <a:ext cx="12192000" cy="56428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56610" y="6138890"/>
            <a:ext cx="742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inter </a:t>
            </a:r>
            <a:r>
              <a:rPr lang="cs-CZ" sz="2800" dirty="0" err="1" smtClean="0">
                <a:solidFill>
                  <a:srgbClr val="FF0000"/>
                </a:solidFill>
              </a:rPr>
              <a:t>segetes</a:t>
            </a:r>
            <a:r>
              <a:rPr lang="cs-CZ" sz="2800" dirty="0" smtClean="0">
                <a:solidFill>
                  <a:srgbClr val="FF0000"/>
                </a:solidFill>
              </a:rPr>
              <a:t> ad </a:t>
            </a:r>
            <a:r>
              <a:rPr lang="cs-CZ" sz="2800" dirty="0" err="1" smtClean="0">
                <a:solidFill>
                  <a:srgbClr val="FF0000"/>
                </a:solidFill>
              </a:rPr>
              <a:t>Ladamóc</a:t>
            </a:r>
            <a:r>
              <a:rPr lang="cs-CZ" sz="2800" dirty="0" smtClean="0">
                <a:solidFill>
                  <a:srgbClr val="FF0000"/>
                </a:solidFill>
              </a:rPr>
              <a:t> [= </a:t>
            </a:r>
            <a:r>
              <a:rPr lang="cs-CZ" sz="2800" dirty="0" err="1" smtClean="0">
                <a:solidFill>
                  <a:srgbClr val="FF0000"/>
                </a:solidFill>
              </a:rPr>
              <a:t>Ladmovce</a:t>
            </a:r>
            <a:r>
              <a:rPr lang="cs-CZ" sz="2800" dirty="0" smtClean="0">
                <a:solidFill>
                  <a:srgbClr val="FF0000"/>
                </a:solidFill>
              </a:rPr>
              <a:t>], </a:t>
            </a:r>
            <a:r>
              <a:rPr lang="cs-CZ" sz="2800" dirty="0" err="1" smtClean="0">
                <a:solidFill>
                  <a:srgbClr val="FF0000"/>
                </a:solidFill>
              </a:rPr>
              <a:t>Zemplén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5" y="0"/>
            <a:ext cx="10286998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55468" y="5766960"/>
            <a:ext cx="9496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Kamenné </a:t>
            </a:r>
            <a:r>
              <a:rPr lang="cs-CZ" sz="2800" dirty="0" err="1" smtClean="0">
                <a:solidFill>
                  <a:srgbClr val="FF0000"/>
                </a:solidFill>
              </a:rPr>
              <a:t>Ďarmoty</a:t>
            </a:r>
            <a:r>
              <a:rPr lang="cs-CZ" sz="2800" dirty="0" smtClean="0">
                <a:solidFill>
                  <a:srgbClr val="FF0000"/>
                </a:solidFill>
              </a:rPr>
              <a:t> [</a:t>
            </a:r>
            <a:r>
              <a:rPr lang="en-US" sz="2800" dirty="0" smtClean="0">
                <a:solidFill>
                  <a:srgbClr val="FF0000"/>
                </a:solidFill>
              </a:rPr>
              <a:t>= </a:t>
            </a:r>
            <a:r>
              <a:rPr lang="cs-CZ" sz="2800" i="1" dirty="0" err="1" smtClean="0">
                <a:solidFill>
                  <a:srgbClr val="FF0000"/>
                </a:solidFill>
              </a:rPr>
              <a:t>Kőhidgyarmat</a:t>
            </a:r>
            <a:r>
              <a:rPr lang="cs-CZ" sz="2800" dirty="0" smtClean="0">
                <a:solidFill>
                  <a:srgbClr val="FF0000"/>
                </a:solidFill>
              </a:rPr>
              <a:t>, Kamenný Most</a:t>
            </a:r>
            <a:r>
              <a:rPr lang="en-US" sz="2800" dirty="0" smtClean="0">
                <a:solidFill>
                  <a:srgbClr val="FF0000"/>
                </a:solidFill>
              </a:rPr>
              <a:t>]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prope</a:t>
            </a:r>
            <a:r>
              <a:rPr lang="cs-CZ" sz="2800" dirty="0" smtClean="0">
                <a:solidFill>
                  <a:srgbClr val="FF0000"/>
                </a:solidFill>
              </a:rPr>
              <a:t> Parkan [= Štúrovo, </a:t>
            </a:r>
            <a:r>
              <a:rPr lang="hu-HU" sz="2800" dirty="0" smtClean="0">
                <a:solidFill>
                  <a:srgbClr val="FF0000"/>
                </a:solidFill>
              </a:rPr>
              <a:t>Párkány] </a:t>
            </a:r>
            <a:r>
              <a:rPr lang="cs-CZ" sz="2800" dirty="0" smtClean="0">
                <a:solidFill>
                  <a:srgbClr val="FF0000"/>
                </a:solidFill>
              </a:rPr>
              <a:t>in </a:t>
            </a:r>
            <a:r>
              <a:rPr lang="cs-CZ" sz="2800" dirty="0" err="1" smtClean="0">
                <a:solidFill>
                  <a:srgbClr val="FF0000"/>
                </a:solidFill>
              </a:rPr>
              <a:t>graminosis</a:t>
            </a:r>
            <a:r>
              <a:rPr lang="cs-CZ" sz="2800" dirty="0" smtClean="0">
                <a:solidFill>
                  <a:srgbClr val="FF0000"/>
                </a:solidFill>
              </a:rPr>
              <a:t>. – </a:t>
            </a:r>
            <a:r>
              <a:rPr lang="cs-CZ" sz="2800" dirty="0" err="1" smtClean="0">
                <a:solidFill>
                  <a:srgbClr val="FF0000"/>
                </a:solidFill>
              </a:rPr>
              <a:t>Vl</a:t>
            </a:r>
            <a:r>
              <a:rPr lang="cs-CZ" sz="2800" dirty="0" smtClean="0">
                <a:solidFill>
                  <a:srgbClr val="FF0000"/>
                </a:solidFill>
              </a:rPr>
              <a:t>. Krist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86" y="0"/>
            <a:ext cx="9470571" cy="68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192" y="-4593"/>
            <a:ext cx="9028124" cy="68625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272589" y="3426704"/>
            <a:ext cx="2045369" cy="707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6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0" y="0"/>
            <a:ext cx="8620638" cy="64251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80931" y="2991678"/>
            <a:ext cx="4422912" cy="5565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4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084365" cy="68788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00211" y="6192079"/>
            <a:ext cx="237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rgbClr val="FF0000"/>
                </a:solidFill>
              </a:rPr>
              <a:t>V. Pluhař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23" y="-1"/>
            <a:ext cx="9292298" cy="68580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62973" y="5806717"/>
            <a:ext cx="8645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Hybešova hora [= Bílá hora v Brně-Židenicích]. Pole na povlovném východním svahu.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" y="1431324"/>
            <a:ext cx="12148044" cy="40153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08670" y="6153665"/>
            <a:ext cx="404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Um Prag. – V. F. Kostelecký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80" y="0"/>
            <a:ext cx="11032435" cy="68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60" y="0"/>
            <a:ext cx="10065304" cy="684973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448925" y="3060154"/>
            <a:ext cx="2839453" cy="7459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68652" y="6134707"/>
            <a:ext cx="8645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Stará </a:t>
            </a:r>
            <a:r>
              <a:rPr lang="cs-CZ" sz="2800" dirty="0" err="1" smtClean="0">
                <a:solidFill>
                  <a:srgbClr val="FF0000"/>
                </a:solidFill>
              </a:rPr>
              <a:t>Bošáca</a:t>
            </a:r>
            <a:r>
              <a:rPr lang="cs-CZ" sz="2800" dirty="0" smtClean="0">
                <a:solidFill>
                  <a:srgbClr val="FF0000"/>
                </a:solidFill>
              </a:rPr>
              <a:t> – Peterková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-20516"/>
            <a:ext cx="9513231" cy="687851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213812" y="4122821"/>
            <a:ext cx="5775156" cy="6380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3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2" y="-22933"/>
            <a:ext cx="9978189" cy="68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87" y="0"/>
            <a:ext cx="8534401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981977" y="4028283"/>
            <a:ext cx="2045369" cy="7459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862469" y="6124767"/>
            <a:ext cx="501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Rožnov pod Radhoštěm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02" y="0"/>
            <a:ext cx="8063451" cy="686342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54442" y="4267200"/>
            <a:ext cx="6785811" cy="802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606842" y="5245769"/>
            <a:ext cx="4724400" cy="9304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30" y="-1"/>
            <a:ext cx="11587228" cy="685800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309811" y="3721768"/>
            <a:ext cx="2181726" cy="11871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6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424" y="18521"/>
            <a:ext cx="6717629" cy="68394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53853" y="2919663"/>
            <a:ext cx="2149642" cy="3850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32" y="0"/>
            <a:ext cx="9775918" cy="685800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116178" y="3930316"/>
            <a:ext cx="5606714" cy="11069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8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88" y="0"/>
            <a:ext cx="7943765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253916" y="3260558"/>
            <a:ext cx="7074567" cy="1588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2" y="0"/>
            <a:ext cx="10930631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79532" y="5711505"/>
            <a:ext cx="61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Aecker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bei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Scherkowitz</a:t>
            </a:r>
            <a:r>
              <a:rPr lang="cs-CZ" sz="2800" dirty="0" smtClean="0">
                <a:solidFill>
                  <a:srgbClr val="FF0000"/>
                </a:solidFill>
              </a:rPr>
              <a:t>. – F. S. </a:t>
            </a:r>
            <a:r>
              <a:rPr lang="cs-CZ" sz="2800" dirty="0" err="1" smtClean="0">
                <a:solidFill>
                  <a:srgbClr val="FF0000"/>
                </a:solidFill>
              </a:rPr>
              <a:t>Pluskal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199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4096" y="5562420"/>
            <a:ext cx="61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[Praha-]Troja. – B. Jiruš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5" y="19822"/>
            <a:ext cx="11250270" cy="683817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95131" y="6080825"/>
            <a:ext cx="9431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Karldrf</a:t>
            </a:r>
            <a:r>
              <a:rPr lang="cs-CZ" sz="2800" dirty="0" smtClean="0">
                <a:solidFill>
                  <a:srgbClr val="FF0000"/>
                </a:solidFill>
              </a:rPr>
              <a:t> = </a:t>
            </a:r>
            <a:r>
              <a:rPr lang="cs-CZ" sz="2800" dirty="0" err="1" smtClean="0">
                <a:solidFill>
                  <a:srgbClr val="FF0000"/>
                </a:solidFill>
              </a:rPr>
              <a:t>Karlsdorf</a:t>
            </a:r>
            <a:r>
              <a:rPr lang="cs-CZ" sz="2800" dirty="0" smtClean="0">
                <a:solidFill>
                  <a:srgbClr val="FF0000"/>
                </a:solidFill>
              </a:rPr>
              <a:t> = Karlova Ves.  – Pater Johann </a:t>
            </a:r>
            <a:r>
              <a:rPr lang="cs-CZ" sz="2800" dirty="0" err="1" smtClean="0">
                <a:solidFill>
                  <a:srgbClr val="FF0000"/>
                </a:solidFill>
              </a:rPr>
              <a:t>Wiesbaur</a:t>
            </a:r>
            <a:r>
              <a:rPr lang="cs-CZ" sz="2800" dirty="0" smtClean="0">
                <a:solidFill>
                  <a:srgbClr val="FF0000"/>
                </a:solidFill>
              </a:rPr>
              <a:t>, S. J.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66" y="-1"/>
            <a:ext cx="8358923" cy="688068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92717" y="5940109"/>
            <a:ext cx="61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kamenité stráně Kosíře. – [V.] </a:t>
            </a:r>
            <a:r>
              <a:rPr lang="cs-CZ" sz="2800" dirty="0" err="1" smtClean="0">
                <a:solidFill>
                  <a:srgbClr val="FF0000"/>
                </a:solidFill>
              </a:rPr>
              <a:t>Spitzner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51" y="0"/>
            <a:ext cx="876349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46241" y="6268099"/>
            <a:ext cx="783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Na svahu, kterému se říká </a:t>
            </a:r>
            <a:r>
              <a:rPr lang="cs-CZ" sz="2800" dirty="0" err="1" smtClean="0">
                <a:solidFill>
                  <a:srgbClr val="FF0000"/>
                </a:solidFill>
              </a:rPr>
              <a:t>Hillerova</a:t>
            </a:r>
            <a:r>
              <a:rPr lang="cs-CZ" sz="2800" dirty="0" smtClean="0">
                <a:solidFill>
                  <a:srgbClr val="FF0000"/>
                </a:solidFill>
              </a:rPr>
              <a:t> stráň u města…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2" y="-5469"/>
            <a:ext cx="11184027" cy="686346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36304" y="6251713"/>
            <a:ext cx="7841971" cy="5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Felder</a:t>
            </a:r>
            <a:r>
              <a:rPr lang="cs-CZ" sz="2800" dirty="0" smtClean="0">
                <a:solidFill>
                  <a:srgbClr val="FF0000"/>
                </a:solidFill>
              </a:rPr>
              <a:t> b. Staříč (</a:t>
            </a:r>
            <a:r>
              <a:rPr lang="cs-CZ" sz="2800" dirty="0" err="1" smtClean="0">
                <a:solidFill>
                  <a:srgbClr val="FF0000"/>
                </a:solidFill>
              </a:rPr>
              <a:t>Mh</a:t>
            </a:r>
            <a:r>
              <a:rPr lang="cs-CZ" sz="2800" dirty="0" smtClean="0">
                <a:solidFill>
                  <a:srgbClr val="FF0000"/>
                </a:solidFill>
              </a:rPr>
              <a:t>.) </a:t>
            </a:r>
            <a:r>
              <a:rPr lang="cs-CZ" sz="2800" dirty="0" err="1" smtClean="0">
                <a:solidFill>
                  <a:srgbClr val="FF0000"/>
                </a:solidFill>
              </a:rPr>
              <a:t>bei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Mistek</a:t>
            </a:r>
            <a:r>
              <a:rPr lang="cs-CZ" sz="2800" dirty="0" smtClean="0">
                <a:solidFill>
                  <a:srgbClr val="FF0000"/>
                </a:solidFill>
              </a:rPr>
              <a:t>. – G. </a:t>
            </a:r>
            <a:r>
              <a:rPr lang="cs-CZ" sz="2800" dirty="0" err="1" smtClean="0">
                <a:solidFill>
                  <a:srgbClr val="FF0000"/>
                </a:solidFill>
              </a:rPr>
              <a:t>Weeber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2" y="0"/>
            <a:ext cx="1101322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99410" y="5999743"/>
            <a:ext cx="61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Velká nad Veličkou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184</Words>
  <Application>Microsoft Office PowerPoint</Application>
  <PresentationFormat>Širokoúhlá obrazovka</PresentationFormat>
  <Paragraphs>18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Herbářové etikety  kritickým okem 18??–2010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jirka</dc:creator>
  <cp:lastModifiedBy>jirka</cp:lastModifiedBy>
  <cp:revision>21</cp:revision>
  <dcterms:created xsi:type="dcterms:W3CDTF">2021-03-02T16:34:59Z</dcterms:created>
  <dcterms:modified xsi:type="dcterms:W3CDTF">2021-03-03T16:00:50Z</dcterms:modified>
</cp:coreProperties>
</file>