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>
        <p:scale>
          <a:sx n="100" d="100"/>
          <a:sy n="100" d="100"/>
        </p:scale>
        <p:origin x="276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768B8-F881-4998-9758-CA8C53133885}" type="datetimeFigureOut">
              <a:rPr lang="cs-CZ" smtClean="0"/>
              <a:t>15.04.2020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4137-8BE4-44E2-95B4-8C312397AA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648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768B8-F881-4998-9758-CA8C53133885}" type="datetimeFigureOut">
              <a:rPr lang="cs-CZ" smtClean="0"/>
              <a:t>15.04.2020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4137-8BE4-44E2-95B4-8C312397AA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172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768B8-F881-4998-9758-CA8C53133885}" type="datetimeFigureOut">
              <a:rPr lang="cs-CZ" smtClean="0"/>
              <a:t>15.04.2020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4137-8BE4-44E2-95B4-8C312397AA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367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768B8-F881-4998-9758-CA8C53133885}" type="datetimeFigureOut">
              <a:rPr lang="cs-CZ" smtClean="0"/>
              <a:t>15.04.2020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4137-8BE4-44E2-95B4-8C312397AA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9958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768B8-F881-4998-9758-CA8C53133885}" type="datetimeFigureOut">
              <a:rPr lang="cs-CZ" smtClean="0"/>
              <a:t>15.04.2020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4137-8BE4-44E2-95B4-8C312397AA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141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768B8-F881-4998-9758-CA8C53133885}" type="datetimeFigureOut">
              <a:rPr lang="cs-CZ" smtClean="0"/>
              <a:t>15.04.2020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4137-8BE4-44E2-95B4-8C312397AA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8855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768B8-F881-4998-9758-CA8C53133885}" type="datetimeFigureOut">
              <a:rPr lang="cs-CZ" smtClean="0"/>
              <a:t>15.04.2020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4137-8BE4-44E2-95B4-8C312397AA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551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768B8-F881-4998-9758-CA8C53133885}" type="datetimeFigureOut">
              <a:rPr lang="cs-CZ" smtClean="0"/>
              <a:t>15.04.2020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4137-8BE4-44E2-95B4-8C312397AA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6206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768B8-F881-4998-9758-CA8C53133885}" type="datetimeFigureOut">
              <a:rPr lang="cs-CZ" smtClean="0"/>
              <a:t>15.04.2020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4137-8BE4-44E2-95B4-8C312397AA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783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768B8-F881-4998-9758-CA8C53133885}" type="datetimeFigureOut">
              <a:rPr lang="cs-CZ" smtClean="0"/>
              <a:t>15.04.2020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4137-8BE4-44E2-95B4-8C312397AA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3566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768B8-F881-4998-9758-CA8C53133885}" type="datetimeFigureOut">
              <a:rPr lang="cs-CZ" smtClean="0"/>
              <a:t>15.04.2020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44137-8BE4-44E2-95B4-8C312397AA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6369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768B8-F881-4998-9758-CA8C53133885}" type="datetimeFigureOut">
              <a:rPr lang="cs-CZ" smtClean="0"/>
              <a:t>15.04.2020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44137-8BE4-44E2-95B4-8C312397AA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651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apy.hiking.sk/blog/#tips-hikeplanner" TargetMode="External"/><Relationship Id="rId2" Type="http://schemas.openxmlformats.org/officeDocument/2006/relationships/hyperlink" Target="https://mapy.hiking.sk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81088" y="-266700"/>
            <a:ext cx="14354175" cy="73342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76375" y="1114425"/>
            <a:ext cx="9191625" cy="2395538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accent4"/>
                </a:solidFill>
              </a:rPr>
              <a:t>Zpracování základních botanických dat: vizualizace nálezů v aplikaci Mapy.cz</a:t>
            </a:r>
            <a:endParaRPr lang="cs-CZ" b="1" dirty="0">
              <a:solidFill>
                <a:schemeClr val="accent4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>
                <a:solidFill>
                  <a:schemeClr val="accent4"/>
                </a:solidFill>
              </a:rPr>
              <a:t>Jiří Danihelka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122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802" y="390906"/>
            <a:ext cx="5448300" cy="60579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6419088" y="5525476"/>
            <a:ext cx="5138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Požadovaný výsledek: </a:t>
            </a:r>
          </a:p>
          <a:p>
            <a:r>
              <a:rPr lang="cs-CZ" dirty="0" smtClean="0"/>
              <a:t>Lokality nálezů silenky bobulnaté (</a:t>
            </a:r>
            <a:r>
              <a:rPr lang="cs-CZ" i="1" dirty="0" smtClean="0"/>
              <a:t>Silene </a:t>
            </a:r>
            <a:r>
              <a:rPr lang="cs-CZ" i="1" dirty="0" err="1" smtClean="0"/>
              <a:t>baccifera</a:t>
            </a:r>
            <a:r>
              <a:rPr lang="cs-CZ" dirty="0" smtClean="0"/>
              <a:t>) podle dokladů v herbáři BRNU zobrazené na mapě</a:t>
            </a:r>
          </a:p>
        </p:txBody>
      </p:sp>
    </p:spTree>
    <p:extLst>
      <p:ext uri="{BB962C8B-B14F-4D97-AF65-F5344CB8AC3E}">
        <p14:creationId xmlns:p14="http://schemas.microsoft.com/office/powerpoint/2010/main" val="84698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685800" y="649224"/>
            <a:ext cx="9336024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Pracovní postup</a:t>
            </a:r>
          </a:p>
          <a:p>
            <a:endParaRPr lang="cs-CZ" dirty="0"/>
          </a:p>
          <a:p>
            <a:r>
              <a:rPr lang="cs-CZ" dirty="0" smtClean="0"/>
              <a:t>1. Přihlášení na server Seznam.cz</a:t>
            </a:r>
          </a:p>
          <a:p>
            <a:endParaRPr lang="cs-CZ" dirty="0" smtClean="0"/>
          </a:p>
          <a:p>
            <a:r>
              <a:rPr lang="cs-CZ" dirty="0" smtClean="0"/>
              <a:t>K tomu je bohužel nutná registrace na serveru. Pokud registrováni nejste, zvolte variantu se zadáním minimálního množství osobních údajů. Máte-li účet na mapovém portálu Turistická mapa.sk (</a:t>
            </a:r>
            <a:r>
              <a:rPr lang="cs-CZ" dirty="0" smtClean="0">
                <a:hlinkClick r:id="rId2"/>
              </a:rPr>
              <a:t>https://mapy.hiking.sk/</a:t>
            </a:r>
            <a:r>
              <a:rPr lang="cs-CZ" dirty="0" smtClean="0"/>
              <a:t>), není potřeba se registrovat na server Seznam.cz, ale použijte tento účet. Pokročilá </a:t>
            </a:r>
            <a:r>
              <a:rPr lang="cs-CZ" dirty="0" err="1" smtClean="0"/>
              <a:t>funce</a:t>
            </a:r>
            <a:r>
              <a:rPr lang="cs-CZ" dirty="0" smtClean="0"/>
              <a:t> </a:t>
            </a:r>
            <a:r>
              <a:rPr lang="cs-CZ" dirty="0" err="1" smtClean="0"/>
              <a:t>Hikeplanner</a:t>
            </a:r>
            <a:r>
              <a:rPr lang="cs-CZ" dirty="0" smtClean="0"/>
              <a:t> (</a:t>
            </a:r>
            <a:r>
              <a:rPr lang="cs-CZ" dirty="0" smtClean="0">
                <a:hlinkClick r:id="rId3"/>
              </a:rPr>
              <a:t>https://mapy.hiking.sk/blog/#</a:t>
            </a:r>
            <a:r>
              <a:rPr lang="cs-CZ" dirty="0" err="1" smtClean="0">
                <a:hlinkClick r:id="rId3"/>
              </a:rPr>
              <a:t>tips-hikeplanner</a:t>
            </a:r>
            <a:r>
              <a:rPr lang="cs-CZ" dirty="0" smtClean="0"/>
              <a:t>) umožňuje kreslení jednotlivých bodů a jejich zobrazení. Dále popisuju jen postup v aplikaci seznam.cz, ale myslím, že  v aplikaci </a:t>
            </a:r>
            <a:r>
              <a:rPr lang="cs-CZ" dirty="0" smtClean="0"/>
              <a:t>Turistická mapa.sk to bude velmi podobné. Postup jsme však nezkoušel (registrovaný tam nejsem), ale určitě to bude podobné jako v aplikaci Mapy.cz. </a:t>
            </a:r>
            <a:r>
              <a:rPr lang="cs-CZ" dirty="0" smtClean="0"/>
              <a:t>	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6419088" y="5525476"/>
            <a:ext cx="51389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Požadovaný výsledek: </a:t>
            </a:r>
          </a:p>
          <a:p>
            <a:r>
              <a:rPr lang="cs-CZ" dirty="0" smtClean="0"/>
              <a:t>Lokality nálezů silenky bobulnaté (</a:t>
            </a:r>
            <a:r>
              <a:rPr lang="cs-CZ" i="1" dirty="0" smtClean="0"/>
              <a:t>Silene </a:t>
            </a:r>
            <a:r>
              <a:rPr lang="cs-CZ" i="1" dirty="0" err="1" smtClean="0"/>
              <a:t>baccifera</a:t>
            </a:r>
            <a:r>
              <a:rPr lang="cs-CZ" dirty="0" smtClean="0"/>
              <a:t>) podle dokladů v herbáři BRNU zobrazené na mapě</a:t>
            </a:r>
          </a:p>
        </p:txBody>
      </p:sp>
    </p:spTree>
    <p:extLst>
      <p:ext uri="{BB962C8B-B14F-4D97-AF65-F5344CB8AC3E}">
        <p14:creationId xmlns:p14="http://schemas.microsoft.com/office/powerpoint/2010/main" val="147776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4818888" y="6065388"/>
            <a:ext cx="5201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Přihlašovací rozhraní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488" y="201084"/>
            <a:ext cx="3334512" cy="651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32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685800" y="649224"/>
            <a:ext cx="501091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Pracovní postup</a:t>
            </a:r>
          </a:p>
          <a:p>
            <a:endParaRPr lang="cs-CZ" dirty="0"/>
          </a:p>
          <a:p>
            <a:r>
              <a:rPr lang="cs-CZ" dirty="0" smtClean="0"/>
              <a:t>2. Vytvoření složky (adresáře) </a:t>
            </a:r>
          </a:p>
          <a:p>
            <a:endParaRPr lang="cs-CZ" dirty="0" smtClean="0"/>
          </a:p>
          <a:p>
            <a:r>
              <a:rPr lang="cs-CZ" dirty="0" smtClean="0"/>
              <a:t>K uložení souřadnic je vhodné vytvořit příslušnou složku (tlačítko Vytvořit složku), kterou pojmenujte </a:t>
            </a:r>
            <a:r>
              <a:rPr lang="cs-CZ" dirty="0" err="1" smtClean="0"/>
              <a:t>Silene_baccifera_Prijmeni</a:t>
            </a:r>
            <a:r>
              <a:rPr lang="cs-CZ" dirty="0" smtClean="0"/>
              <a:t>. </a:t>
            </a:r>
          </a:p>
          <a:p>
            <a:r>
              <a:rPr lang="cs-CZ" dirty="0" smtClean="0"/>
              <a:t>Raději nepoužívejte diakritiku</a:t>
            </a:r>
            <a:r>
              <a:rPr lang="cs-CZ" dirty="0"/>
              <a:t>.</a:t>
            </a:r>
            <a:endParaRPr lang="cs-CZ" dirty="0" smtClean="0"/>
          </a:p>
        </p:txBody>
      </p:sp>
      <p:sp>
        <p:nvSpPr>
          <p:cNvPr id="5" name="TextovéPole 4"/>
          <p:cNvSpPr txBox="1"/>
          <p:nvPr/>
        </p:nvSpPr>
        <p:spPr>
          <a:xfrm>
            <a:off x="6483096" y="5717500"/>
            <a:ext cx="5138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Rozhraní Moje mapy s vytvořeným pracovním adresářem pro souřadnice lokalit.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096" y="534772"/>
            <a:ext cx="4983480" cy="4759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87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685800" y="649224"/>
            <a:ext cx="5010912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Pracovní postup</a:t>
            </a:r>
          </a:p>
          <a:p>
            <a:endParaRPr lang="cs-CZ" dirty="0"/>
          </a:p>
          <a:p>
            <a:r>
              <a:rPr lang="cs-CZ" dirty="0" smtClean="0"/>
              <a:t>3. Vyhledání místa nálezu </a:t>
            </a:r>
          </a:p>
          <a:p>
            <a:endParaRPr lang="cs-CZ" dirty="0" smtClean="0"/>
          </a:p>
          <a:p>
            <a:r>
              <a:rPr lang="cs-CZ" dirty="0" smtClean="0"/>
              <a:t>Na záložce hledání vložíme souřadnice, které kopírujeme z tabulky v databázi Access, např. 484741	164002. </a:t>
            </a:r>
          </a:p>
          <a:p>
            <a:r>
              <a:rPr lang="cs-CZ" dirty="0" smtClean="0"/>
              <a:t>Souřadnice upravíme vložením mezer takto: </a:t>
            </a:r>
          </a:p>
          <a:p>
            <a:r>
              <a:rPr lang="cs-CZ" dirty="0" smtClean="0"/>
              <a:t>48 47 41	16 40 02.</a:t>
            </a:r>
          </a:p>
          <a:p>
            <a:r>
              <a:rPr lang="cs-CZ" dirty="0" smtClean="0"/>
              <a:t>Aplikace sama rozezná, že jde o souřadnice: </a:t>
            </a:r>
          </a:p>
          <a:p>
            <a:r>
              <a:rPr lang="cs-CZ" dirty="0" smtClean="0"/>
              <a:t>48°47'41"N 16°40'2"E.</a:t>
            </a:r>
          </a:p>
          <a:p>
            <a:r>
              <a:rPr lang="cs-CZ" dirty="0" smtClean="0"/>
              <a:t>Odklepnutím zobrazíme místo nálezu na mapě.</a:t>
            </a:r>
          </a:p>
          <a:p>
            <a:endParaRPr lang="cs-CZ" dirty="0" smtClean="0"/>
          </a:p>
        </p:txBody>
      </p:sp>
      <p:sp>
        <p:nvSpPr>
          <p:cNvPr id="5" name="TextovéPole 4"/>
          <p:cNvSpPr txBox="1"/>
          <p:nvPr/>
        </p:nvSpPr>
        <p:spPr>
          <a:xfrm>
            <a:off x="5971032" y="4931116"/>
            <a:ext cx="5998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Vyhledané místo nálezu na mapě (souřadnice bylo potřeba opravit).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1554" y="828228"/>
            <a:ext cx="5819601" cy="384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431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685800" y="649224"/>
            <a:ext cx="501091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Pracovní postup</a:t>
            </a:r>
          </a:p>
          <a:p>
            <a:endParaRPr lang="cs-CZ" dirty="0"/>
          </a:p>
          <a:p>
            <a:r>
              <a:rPr lang="cs-CZ" dirty="0" smtClean="0"/>
              <a:t>4. Uložení souřadnic bodu nálezu</a:t>
            </a:r>
          </a:p>
          <a:p>
            <a:endParaRPr lang="cs-CZ" dirty="0" smtClean="0"/>
          </a:p>
          <a:p>
            <a:r>
              <a:rPr lang="cs-CZ" dirty="0" smtClean="0"/>
              <a:t>Použijeme tlačítko Uložit.</a:t>
            </a:r>
          </a:p>
          <a:p>
            <a:r>
              <a:rPr lang="cs-CZ" dirty="0" smtClean="0"/>
              <a:t>Souřadnice ukládáme do příslušné složky (</a:t>
            </a:r>
            <a:r>
              <a:rPr lang="cs-CZ" dirty="0" err="1" smtClean="0"/>
              <a:t>Silene_baccifera</a:t>
            </a:r>
            <a:r>
              <a:rPr lang="cs-CZ" dirty="0" smtClean="0"/>
              <a:t>_...).</a:t>
            </a:r>
          </a:p>
          <a:p>
            <a:r>
              <a:rPr lang="cs-CZ" dirty="0" smtClean="0"/>
              <a:t>Jednotlivé nálezy pojmenovávám příjmení sběratele a rokem sběru. </a:t>
            </a:r>
          </a:p>
          <a:p>
            <a:r>
              <a:rPr lang="cs-CZ" dirty="0" smtClean="0"/>
              <a:t>Nálezy téhož sběratele z téhož roku odlišujeme pomocí písmen malé abecedy, tedy např. Fröhlich 1947, </a:t>
            </a:r>
            <a:r>
              <a:rPr lang="cs-CZ" dirty="0" smtClean="0"/>
              <a:t>Fröhlich 1947a, Fröhlich 1947b atd.</a:t>
            </a:r>
            <a:r>
              <a:rPr lang="cs-CZ" dirty="0" smtClean="0"/>
              <a:t> </a:t>
            </a:r>
          </a:p>
          <a:p>
            <a:r>
              <a:rPr lang="cs-CZ" dirty="0" smtClean="0"/>
              <a:t>Pokud bychom pracovali s herbářovými doklady z různých sbírek, lze doplnit akronym herbáře, např. </a:t>
            </a:r>
            <a:r>
              <a:rPr lang="cs-CZ" dirty="0" smtClean="0"/>
              <a:t>Fröhlich 1947 BRNU, Fröhlich 1929 BRNM apod.</a:t>
            </a:r>
          </a:p>
          <a:p>
            <a:r>
              <a:rPr lang="cs-CZ" dirty="0" smtClean="0"/>
              <a:t>Duplikáty z téhož místa se stejným datem (rokem) nálezu stačí zadat jen jednou.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964936" y="4272748"/>
            <a:ext cx="5138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Souřadnice místa nálezu před uložením.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4936" y="1418844"/>
            <a:ext cx="3810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63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685800" y="649224"/>
            <a:ext cx="501091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Pracovní postup</a:t>
            </a:r>
          </a:p>
          <a:p>
            <a:endParaRPr lang="cs-CZ" dirty="0"/>
          </a:p>
          <a:p>
            <a:r>
              <a:rPr lang="cs-CZ" dirty="0" smtClean="0"/>
              <a:t>Dále opakujeme operace 3–4. </a:t>
            </a:r>
          </a:p>
          <a:p>
            <a:r>
              <a:rPr lang="cs-CZ" dirty="0" smtClean="0"/>
              <a:t>Při </a:t>
            </a:r>
            <a:r>
              <a:rPr lang="cs-CZ" dirty="0" smtClean="0"/>
              <a:t>tom </a:t>
            </a:r>
            <a:r>
              <a:rPr lang="cs-CZ" dirty="0" smtClean="0"/>
              <a:t>průběžně kontrolujeme, zda místo na mapě odpovídá slovní lokalizaci.</a:t>
            </a:r>
          </a:p>
          <a:p>
            <a:r>
              <a:rPr lang="cs-CZ" dirty="0" smtClean="0"/>
              <a:t>Po ukončení práce přejdeme přes záložku Moje mapy do složky </a:t>
            </a:r>
            <a:r>
              <a:rPr lang="cs-CZ" dirty="0" err="1" smtClean="0"/>
              <a:t>Silene_baccifera</a:t>
            </a:r>
            <a:r>
              <a:rPr lang="cs-CZ" dirty="0" smtClean="0"/>
              <a:t>_...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9639109" y="5680924"/>
            <a:ext cx="22938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Souřadnice nálezových bodů v adresáři.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192" y="3240405"/>
            <a:ext cx="3810000" cy="334327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3020" y="208407"/>
            <a:ext cx="2956089" cy="637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2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240130" y="5442168"/>
            <a:ext cx="11713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Nejvhodnější podklad je letecký snímek. </a:t>
            </a:r>
          </a:p>
          <a:p>
            <a:r>
              <a:rPr lang="cs-CZ" dirty="0" smtClean="0"/>
              <a:t>Pomocí myši lze v pravé části zvýraznit polohu příslušného nálezu na mapě, případně se </a:t>
            </a:r>
            <a:r>
              <a:rPr lang="cs-CZ" dirty="0" err="1" smtClean="0"/>
              <a:t>prokliknout</a:t>
            </a:r>
            <a:r>
              <a:rPr lang="cs-CZ" dirty="0" smtClean="0"/>
              <a:t> na příslušné místo mapy v podrobnějším měřítku. </a:t>
            </a:r>
          </a:p>
          <a:p>
            <a:r>
              <a:rPr lang="cs-CZ" dirty="0" smtClean="0"/>
              <a:t>Adresář ze souřadnicemi lze různým způsobem sdílet.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369" y="0"/>
            <a:ext cx="9551855" cy="516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40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456</Words>
  <Application>Microsoft Office PowerPoint</Application>
  <PresentationFormat>Širokoúhlá obrazovka</PresentationFormat>
  <Paragraphs>51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Zpracování základních botanických dat: vizualizace nálezů v aplikaci Mapy.cz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Zpracování základních botanických dat: vizualizace nálezů v aplikaci Mapy.cz</dc:title>
  <dc:creator>jirka</dc:creator>
  <cp:lastModifiedBy>jirka</cp:lastModifiedBy>
  <cp:revision>13</cp:revision>
  <dcterms:created xsi:type="dcterms:W3CDTF">2020-04-15T13:35:22Z</dcterms:created>
  <dcterms:modified xsi:type="dcterms:W3CDTF">2020-04-15T15:28:27Z</dcterms:modified>
</cp:coreProperties>
</file>