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80FA8-ADB8-45ED-B9CD-8FB2EF13C885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6680E-D1E7-4C56-AB8F-2565BE7A4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476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6993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5506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0787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588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1939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00933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4317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0962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9511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4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05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07702" y="2130427"/>
            <a:ext cx="5376597" cy="1470025"/>
          </a:xfrm>
        </p:spPr>
        <p:txBody>
          <a:bodyPr>
            <a:normAutofit/>
          </a:bodyPr>
          <a:lstStyle>
            <a:lvl1pPr>
              <a:defRPr sz="3600" cap="small" baseline="0"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07702" y="4268688"/>
            <a:ext cx="3648405" cy="456456"/>
          </a:xfrm>
        </p:spPr>
        <p:txBody>
          <a:bodyPr>
            <a:normAutofit/>
          </a:bodyPr>
          <a:lstStyle>
            <a:lvl1pPr marL="0" indent="0" algn="ctr">
              <a:buNone/>
              <a:defRPr sz="1600" cap="sm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366D-0193-409D-9119-634263E5DAA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34077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4917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 userDrawn="1"/>
        </p:nvSpPr>
        <p:spPr>
          <a:xfrm>
            <a:off x="11472597" y="6364550"/>
            <a:ext cx="576064" cy="41527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490664"/>
            <a:ext cx="10972800" cy="490065"/>
          </a:xfrm>
        </p:spPr>
        <p:txBody>
          <a:bodyPr>
            <a:noAutofit/>
          </a:bodyPr>
          <a:lstStyle>
            <a:lvl1pPr algn="l">
              <a:defRPr sz="2800" cap="small" baseline="0">
                <a:solidFill>
                  <a:schemeClr val="accent3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412777"/>
            <a:ext cx="10972800" cy="4713388"/>
          </a:xfrm>
        </p:spPr>
        <p:txBody>
          <a:bodyPr/>
          <a:lstStyle>
            <a:lvl1pPr>
              <a:buFont typeface="Courier New" pitchFamily="49" charset="0"/>
              <a:buChar char="o"/>
              <a:defRPr sz="2400"/>
            </a:lvl1pPr>
            <a:lvl2pP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buFont typeface="Calibri" pitchFamily="34" charset="0"/>
              <a:buChar char="-"/>
              <a:defRPr sz="1400">
                <a:solidFill>
                  <a:schemeClr val="accent3"/>
                </a:solidFill>
              </a:defRPr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B537-9A63-454B-A0DB-CD0B66DCB7F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472597" y="6381329"/>
            <a:ext cx="540544" cy="365125"/>
          </a:xfrm>
          <a:noFill/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fld id="{B14BA2FB-E8AC-4E76-A397-A31C4D30B605}" type="slidenum">
              <a:rPr lang="cs-CZ" smtClean="0">
                <a:solidFill>
                  <a:srgbClr val="EEECE1"/>
                </a:solidFill>
              </a:rPr>
              <a:pPr/>
              <a:t>‹#›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527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831637" y="3861049"/>
            <a:ext cx="8635008" cy="1362075"/>
          </a:xfrm>
        </p:spPr>
        <p:txBody>
          <a:bodyPr anchor="t">
            <a:normAutofit/>
          </a:bodyPr>
          <a:lstStyle>
            <a:lvl1pPr algn="l">
              <a:defRPr sz="2800" b="1" cap="small" baseline="0"/>
            </a:lvl1pPr>
          </a:lstStyle>
          <a:p>
            <a:r>
              <a:rPr lang="cs-CZ"/>
              <a:t>Nadpis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FD0-6138-499F-86AA-8BE0B76769B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83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B36B-00EA-4F9B-A179-75434F2109A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070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32304-C18A-455D-8328-5DDFC17E7A2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7065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12C5-6AA6-476E-AB8B-6E04E75A404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6105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5CA-3688-410D-A590-7CAF3C9872D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1417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155DA-BFF7-4977-B9BC-75FD3F7C014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624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93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6179-565C-4444-9957-D5E730043A4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7834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B461-E822-48AD-8EC7-4697F3CE271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6376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2FB9-17F7-46EE-B797-F34E1C68102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626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79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65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257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35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68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9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888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FE6BC-B47B-4A71-A212-0B1C00173001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87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2084-1223-4ED4-B620-CABB02494E4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171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5.wmf"/><Relationship Id="rId10" Type="http://schemas.openxmlformats.org/officeDocument/2006/relationships/image" Target="../media/image18.e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1.wmf"/><Relationship Id="rId10" Type="http://schemas.openxmlformats.org/officeDocument/2006/relationships/image" Target="../media/image13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Transformace dat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19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Další transformace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24744"/>
            <a:ext cx="5266928" cy="50405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800" b="1" dirty="0" err="1"/>
              <a:t>arcsin</a:t>
            </a:r>
            <a:r>
              <a:rPr lang="cs-CZ" sz="1800" b="1" dirty="0"/>
              <a:t> (</a:t>
            </a:r>
            <a:r>
              <a:rPr lang="cs-CZ" sz="1800" b="1" i="1" dirty="0" err="1"/>
              <a:t>angular</a:t>
            </a:r>
            <a:r>
              <a:rPr lang="cs-CZ" sz="1800" b="1" i="1" dirty="0"/>
              <a:t> </a:t>
            </a:r>
            <a:r>
              <a:rPr lang="cs-CZ" sz="1800" b="1" i="1" dirty="0" err="1"/>
              <a:t>transformation</a:t>
            </a:r>
            <a:r>
              <a:rPr lang="cs-CZ" sz="1800" b="1" dirty="0"/>
              <a:t>)</a:t>
            </a:r>
          </a:p>
          <a:p>
            <a:r>
              <a:rPr lang="cs-CZ" sz="1800" dirty="0"/>
              <a:t>vhodná pro </a:t>
            </a:r>
            <a:r>
              <a:rPr lang="cs-CZ" sz="1800" dirty="0" err="1"/>
              <a:t>procentické</a:t>
            </a:r>
            <a:r>
              <a:rPr lang="cs-CZ" sz="1800" dirty="0"/>
              <a:t> hodnoty (a obecně podíly)</a:t>
            </a:r>
          </a:p>
          <a:p>
            <a:pPr marL="1976438" lvl="1" indent="-184150"/>
            <a:r>
              <a:rPr lang="cs-CZ" sz="1400" dirty="0"/>
              <a:t>použitelná pro hodnoty v intervalu </a:t>
            </a:r>
            <a:r>
              <a:rPr lang="en-US" sz="1400" dirty="0"/>
              <a:t>&lt;-1; 1&gt;</a:t>
            </a:r>
            <a:endParaRPr lang="cs-CZ" sz="1400" dirty="0"/>
          </a:p>
          <a:p>
            <a:pPr marL="1976438" lvl="1" indent="-184150"/>
            <a:r>
              <a:rPr lang="cs-CZ" sz="1400" dirty="0"/>
              <a:t>jemně roztahuje hodnoty blízké 0 a 1</a:t>
            </a:r>
          </a:p>
          <a:p>
            <a:pPr lvl="1"/>
            <a:endParaRPr lang="cs-CZ" sz="1400" dirty="0"/>
          </a:p>
          <a:p>
            <a:pPr>
              <a:buNone/>
            </a:pPr>
            <a:r>
              <a:rPr lang="cs-CZ" sz="1800" b="1" dirty="0" err="1"/>
              <a:t>Logit</a:t>
            </a:r>
            <a:endParaRPr lang="cs-CZ" sz="1800" b="1" dirty="0"/>
          </a:p>
          <a:p>
            <a:r>
              <a:rPr lang="cs-CZ" sz="1800" dirty="0"/>
              <a:t>vhodná pro podíly stejně jako </a:t>
            </a:r>
            <a:r>
              <a:rPr lang="cs-CZ" sz="1800" dirty="0" err="1"/>
              <a:t>arcsin</a:t>
            </a:r>
            <a:endParaRPr lang="cs-CZ" sz="1800" dirty="0"/>
          </a:p>
          <a:p>
            <a:pPr marL="1976438" lvl="1" indent="-184150"/>
            <a:r>
              <a:rPr lang="cs-CZ" sz="1400" dirty="0"/>
              <a:t>hodnoty od 0 do 1</a:t>
            </a:r>
          </a:p>
          <a:p>
            <a:pPr marL="1976438" lvl="1" indent="-184150"/>
            <a:r>
              <a:rPr lang="cs-CZ" sz="1400" dirty="0"/>
              <a:t>roztahuje hodnoty blízké 0 a 1</a:t>
            </a:r>
          </a:p>
          <a:p>
            <a:pPr marL="1976438" lvl="1" indent="-184150"/>
            <a:endParaRPr lang="cs-CZ" sz="1400" dirty="0"/>
          </a:p>
          <a:p>
            <a:pPr>
              <a:buNone/>
            </a:pPr>
            <a:endParaRPr lang="cs-CZ" sz="1800" b="1" dirty="0"/>
          </a:p>
          <a:p>
            <a:pPr>
              <a:buNone/>
            </a:pPr>
            <a:r>
              <a:rPr lang="en-US" sz="1800" b="1" dirty="0" err="1"/>
              <a:t>Reciprok</a:t>
            </a:r>
            <a:r>
              <a:rPr lang="cs-CZ" sz="1800" b="1" dirty="0"/>
              <a:t>á transformace (</a:t>
            </a:r>
            <a:r>
              <a:rPr lang="cs-CZ" sz="1800" b="1" i="1" dirty="0" err="1"/>
              <a:t>reciprocal</a:t>
            </a:r>
            <a:r>
              <a:rPr lang="cs-CZ" sz="1800" b="1" i="1" dirty="0"/>
              <a:t> </a:t>
            </a:r>
            <a:r>
              <a:rPr lang="cs-CZ" sz="1800" b="1" i="1" dirty="0" err="1"/>
              <a:t>transformation</a:t>
            </a:r>
            <a:r>
              <a:rPr lang="cs-CZ" sz="1800" b="1" dirty="0"/>
              <a:t>)</a:t>
            </a:r>
          </a:p>
          <a:p>
            <a:r>
              <a:rPr lang="cs-CZ" sz="1800" dirty="0"/>
              <a:t>vhodná pro poměry (například výška/hmotnost, počet dětí v populaci na počet žen atd.)</a:t>
            </a:r>
            <a:endParaRPr lang="en-US" sz="1800" dirty="0"/>
          </a:p>
          <a:p>
            <a:pPr marL="1976438" lvl="1" indent="-184150"/>
            <a:r>
              <a:rPr lang="en-US" sz="1400" dirty="0" err="1"/>
              <a:t>roztahuje</a:t>
            </a:r>
            <a:r>
              <a:rPr lang="en-US" sz="1400" dirty="0"/>
              <a:t> </a:t>
            </a:r>
            <a:r>
              <a:rPr lang="en-US" sz="1400" dirty="0" err="1"/>
              <a:t>hodnoty</a:t>
            </a:r>
            <a:r>
              <a:rPr lang="en-US" sz="1400" dirty="0"/>
              <a:t> bl</a:t>
            </a:r>
            <a:r>
              <a:rPr lang="cs-CZ" sz="1400" dirty="0" err="1"/>
              <a:t>ízké</a:t>
            </a:r>
            <a:r>
              <a:rPr lang="en-US" sz="1400" dirty="0"/>
              <a:t> </a:t>
            </a:r>
            <a:r>
              <a:rPr lang="en-US" sz="1400" dirty="0" err="1"/>
              <a:t>nule</a:t>
            </a:r>
            <a:endParaRPr lang="cs-CZ" sz="1400" dirty="0"/>
          </a:p>
          <a:p>
            <a:pPr marL="1976438" lvl="1" indent="-184150"/>
            <a:r>
              <a:rPr lang="cs-CZ" sz="1400" dirty="0"/>
              <a:t>otáčí interpretaci</a:t>
            </a:r>
          </a:p>
          <a:p>
            <a:pPr>
              <a:buNone/>
            </a:pPr>
            <a:endParaRPr lang="cs-CZ" sz="18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10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2063552" y="1844824"/>
          <a:ext cx="1656184" cy="375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Rovnice" r:id="rId4" imgW="952087" imgH="215806" progId="Equation.3">
                  <p:embed/>
                </p:oleObj>
              </mc:Choice>
              <mc:Fallback>
                <p:oleObj name="Rovnice" r:id="rId4" imgW="952087" imgH="215806" progId="Equation.3">
                  <p:embed/>
                  <p:pic>
                    <p:nvPicPr>
                      <p:cNvPr id="7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552" y="1844824"/>
                        <a:ext cx="1656184" cy="3754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207568" y="3212976"/>
          <a:ext cx="150654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Rovnice" r:id="rId6" imgW="1002865" imgH="431613" progId="Equation.3">
                  <p:embed/>
                </p:oleObj>
              </mc:Choice>
              <mc:Fallback>
                <p:oleObj name="Rovnice" r:id="rId6" imgW="1002865" imgH="431613" progId="Equation.3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7568" y="3212976"/>
                        <a:ext cx="1506542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351585" y="5229200"/>
          <a:ext cx="708403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Rovnice" r:id="rId8" imgW="482391" imgH="393529" progId="Equation.3">
                  <p:embed/>
                </p:oleObj>
              </mc:Choice>
              <mc:Fallback>
                <p:oleObj name="Rovnice" r:id="rId8" imgW="482391" imgH="393529" progId="Equation.3">
                  <p:embed/>
                  <p:pic>
                    <p:nvPicPr>
                      <p:cNvPr id="1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585" y="5229200"/>
                        <a:ext cx="708403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04112" y="260648"/>
            <a:ext cx="2724150" cy="636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00578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Transformace – co to je?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412778"/>
            <a:ext cx="8229600" cy="2232247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matematická funkce použitá na všechny původní hodnoty:</a:t>
            </a:r>
          </a:p>
          <a:p>
            <a:pPr>
              <a:buNone/>
            </a:pPr>
            <a:r>
              <a:rPr lang="cs-CZ" dirty="0"/>
              <a:t>		Y* </a:t>
            </a:r>
            <a:r>
              <a:rPr lang="en-US" dirty="0"/>
              <a:t>= </a:t>
            </a:r>
            <a:r>
              <a:rPr lang="en-US" i="1" dirty="0"/>
              <a:t>f</a:t>
            </a:r>
            <a:r>
              <a:rPr lang="en-US" dirty="0"/>
              <a:t>(Y)</a:t>
            </a:r>
          </a:p>
          <a:p>
            <a:pPr lvl="1"/>
            <a:r>
              <a:rPr lang="en-US" i="1" dirty="0"/>
              <a:t>f</a:t>
            </a:r>
            <a:r>
              <a:rPr lang="en-US" dirty="0"/>
              <a:t>() – </a:t>
            </a:r>
            <a:r>
              <a:rPr lang="cs-CZ" dirty="0"/>
              <a:t>kontinuální, </a:t>
            </a:r>
            <a:r>
              <a:rPr lang="cs-CZ" dirty="0" err="1"/>
              <a:t>monotónická</a:t>
            </a:r>
            <a:r>
              <a:rPr lang="cs-CZ" dirty="0"/>
              <a:t>, </a:t>
            </a:r>
            <a:r>
              <a:rPr lang="en-US" dirty="0"/>
              <a:t>v</a:t>
            </a:r>
            <a:r>
              <a:rPr lang="cs-CZ" dirty="0" err="1"/>
              <a:t>ětšinou</a:t>
            </a:r>
            <a:r>
              <a:rPr lang="cs-CZ" dirty="0"/>
              <a:t> jednoduchá funkce</a:t>
            </a:r>
          </a:p>
          <a:p>
            <a:r>
              <a:rPr lang="en-US" dirty="0" err="1"/>
              <a:t>Zachov</a:t>
            </a:r>
            <a:r>
              <a:rPr lang="cs-CZ" dirty="0"/>
              <a:t>á</a:t>
            </a:r>
            <a:r>
              <a:rPr lang="en-US" dirty="0"/>
              <a:t>v</a:t>
            </a:r>
            <a:r>
              <a:rPr lang="cs-CZ" dirty="0"/>
              <a:t>á</a:t>
            </a:r>
            <a:r>
              <a:rPr lang="en-US" dirty="0"/>
              <a:t> </a:t>
            </a:r>
            <a:r>
              <a:rPr lang="cs-CZ" dirty="0"/>
              <a:t>pořadí </a:t>
            </a:r>
            <a:r>
              <a:rPr lang="cs-CZ"/>
              <a:t>hodnot (</a:t>
            </a:r>
            <a:r>
              <a:rPr lang="cs-CZ" dirty="0"/>
              <a:t>transformace nemá vliv na neparametrické testy)</a:t>
            </a:r>
            <a:endParaRPr lang="en-US" dirty="0"/>
          </a:p>
          <a:p>
            <a:r>
              <a:rPr lang="cs-CZ" dirty="0"/>
              <a:t>mění relativní rozestupy mezi hodnotami a tudíž i varianci a tvar rozložení</a:t>
            </a:r>
          </a:p>
          <a:p>
            <a:r>
              <a:rPr lang="en-US" dirty="0"/>
              <a:t>nap</a:t>
            </a:r>
            <a:r>
              <a:rPr lang="cs-CZ" dirty="0"/>
              <a:t>ř. odmocnina, logaritmus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2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1585" y="4077073"/>
            <a:ext cx="757237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25889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Transformace – 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268762"/>
            <a:ext cx="8229600" cy="230425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nenormálně rozložená data</a:t>
            </a:r>
          </a:p>
          <a:p>
            <a:r>
              <a:rPr lang="cs-CZ" dirty="0"/>
              <a:t>heterogenní variance (</a:t>
            </a:r>
            <a:r>
              <a:rPr lang="cs-CZ" dirty="0" err="1"/>
              <a:t>heteroscedasticity</a:t>
            </a:r>
            <a:r>
              <a:rPr lang="cs-CZ" dirty="0"/>
              <a:t>)</a:t>
            </a:r>
          </a:p>
          <a:p>
            <a:r>
              <a:rPr lang="cs-CZ" dirty="0"/>
              <a:t>linearizace vztahů</a:t>
            </a:r>
          </a:p>
          <a:p>
            <a:pPr lvl="1"/>
            <a:r>
              <a:rPr lang="cs-CZ" dirty="0"/>
              <a:t>lineární vztahy se lépe modelují a interpretují</a:t>
            </a:r>
          </a:p>
          <a:p>
            <a:r>
              <a:rPr lang="cs-CZ" dirty="0"/>
              <a:t>škála měření je arbitrární a nemusí odpovídat ekologickému významu proměnné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3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8010" y="3743204"/>
            <a:ext cx="3424623" cy="30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79577" y="3753376"/>
            <a:ext cx="3424623" cy="30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20925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Normalita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mnohé testy hypotéz platné jen při splnění některých předpokladů</a:t>
            </a:r>
          </a:p>
          <a:p>
            <a:r>
              <a:rPr lang="cs-CZ" dirty="0"/>
              <a:t>jeden z nich je normalita rozložení </a:t>
            </a:r>
            <a:r>
              <a:rPr lang="cs-CZ" b="1" dirty="0"/>
              <a:t>residuí</a:t>
            </a:r>
          </a:p>
          <a:p>
            <a:r>
              <a:rPr lang="cs-CZ" dirty="0"/>
              <a:t>mylné a bezdůvodné testování normality prediktorů</a:t>
            </a:r>
          </a:p>
          <a:p>
            <a:r>
              <a:rPr lang="cs-CZ" dirty="0"/>
              <a:t>ideální prediktor má rozložení </a:t>
            </a:r>
            <a:r>
              <a:rPr lang="cs-CZ" dirty="0">
                <a:solidFill>
                  <a:srgbClr val="FF0000"/>
                </a:solidFill>
              </a:rPr>
              <a:t>uniformní</a:t>
            </a:r>
          </a:p>
          <a:p>
            <a:pPr lvl="1"/>
            <a:r>
              <a:rPr lang="cs-CZ" dirty="0"/>
              <a:t>četnost měření se nemění podél gradientu prediktoru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4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07568" y="4156819"/>
            <a:ext cx="3168352" cy="220794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23992" y="4156819"/>
            <a:ext cx="3120016" cy="218834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8040217" y="6404326"/>
            <a:ext cx="13282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 err="1">
                <a:solidFill>
                  <a:prstClr val="black"/>
                </a:solidFill>
                <a:latin typeface="Calibri"/>
              </a:rPr>
              <a:t>Zuur</a:t>
            </a:r>
            <a:r>
              <a:rPr lang="cs-CZ" sz="1400" dirty="0">
                <a:solidFill>
                  <a:prstClr val="black"/>
                </a:solidFill>
                <a:latin typeface="Calibri"/>
              </a:rPr>
              <a:t> et al. 2007</a:t>
            </a:r>
          </a:p>
        </p:txBody>
      </p:sp>
    </p:spTree>
    <p:extLst>
      <p:ext uri="{BB962C8B-B14F-4D97-AF65-F5344CB8AC3E}">
        <p14:creationId xmlns:p14="http://schemas.microsoft.com/office/powerpoint/2010/main" val="123958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Residua lineárního modelu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5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27649" y="1340769"/>
            <a:ext cx="6091981" cy="5455829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5653720" y="2275450"/>
            <a:ext cx="14667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>
                <a:solidFill>
                  <a:srgbClr val="366092"/>
                </a:solidFill>
                <a:latin typeface="Calibri"/>
              </a:rPr>
              <a:t>Fitované</a:t>
            </a:r>
            <a:r>
              <a:rPr lang="cs-CZ" sz="1400" dirty="0">
                <a:solidFill>
                  <a:srgbClr val="366092"/>
                </a:solidFill>
                <a:latin typeface="Calibri"/>
              </a:rPr>
              <a:t> hodnoty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511824" y="4077073"/>
            <a:ext cx="907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srgbClr val="366092"/>
                </a:solidFill>
                <a:latin typeface="Calibri"/>
              </a:rPr>
              <a:t>Residuum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045672" y="2852936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366092"/>
                </a:solidFill>
                <a:latin typeface="Calibri"/>
              </a:rPr>
              <a:t>Průměr vysvětlované proměnné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973639" y="5229201"/>
            <a:ext cx="1686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srgbClr val="366092"/>
                </a:solidFill>
                <a:latin typeface="Calibri"/>
              </a:rPr>
              <a:t>Pozorované hodnoty</a:t>
            </a:r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5375921" y="4222570"/>
            <a:ext cx="334863" cy="0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stCxn id="12" idx="0"/>
          </p:cNvCxnSpPr>
          <p:nvPr/>
        </p:nvCxnSpPr>
        <p:spPr>
          <a:xfrm flipH="1" flipV="1">
            <a:off x="6165158" y="4797152"/>
            <a:ext cx="651725" cy="432048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H="1">
            <a:off x="5231904" y="2583226"/>
            <a:ext cx="864096" cy="485734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>
            <a:stCxn id="12" idx="0"/>
          </p:cNvCxnSpPr>
          <p:nvPr/>
        </p:nvCxnSpPr>
        <p:spPr>
          <a:xfrm flipV="1">
            <a:off x="6816882" y="4365104"/>
            <a:ext cx="303586" cy="864096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>
            <a:stCxn id="12" idx="0"/>
          </p:cNvCxnSpPr>
          <p:nvPr/>
        </p:nvCxnSpPr>
        <p:spPr>
          <a:xfrm flipV="1">
            <a:off x="6816883" y="4951042"/>
            <a:ext cx="955311" cy="278158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5735962" y="2583226"/>
            <a:ext cx="360039" cy="773766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6096001" y="2583226"/>
            <a:ext cx="26581" cy="989790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43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332657"/>
            <a:ext cx="8229600" cy="490065"/>
          </a:xfrm>
        </p:spPr>
        <p:txBody>
          <a:bodyPr/>
          <a:lstStyle/>
          <a:p>
            <a:r>
              <a:rPr lang="cs-CZ"/>
              <a:t>Transformace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6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0017" y="857250"/>
            <a:ext cx="3267075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5641" y="857250"/>
            <a:ext cx="3267075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45496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Výběr transformace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412778"/>
            <a:ext cx="8229600" cy="1224135"/>
          </a:xfrm>
        </p:spPr>
        <p:txBody>
          <a:bodyPr>
            <a:normAutofit fontScale="92500" lnSpcReduction="10000"/>
          </a:bodyPr>
          <a:lstStyle/>
          <a:p>
            <a:r>
              <a:rPr lang="cs-CZ"/>
              <a:t>tvar rozložení (sešikmenost – </a:t>
            </a:r>
            <a:r>
              <a:rPr lang="cs-CZ" i="1"/>
              <a:t>skeweness</a:t>
            </a:r>
            <a:r>
              <a:rPr lang="cs-CZ"/>
              <a:t>)</a:t>
            </a:r>
          </a:p>
          <a:p>
            <a:r>
              <a:rPr lang="cs-CZ"/>
              <a:t>vztah proměnných</a:t>
            </a:r>
          </a:p>
          <a:p>
            <a:r>
              <a:rPr lang="cs-CZ"/>
              <a:t>rozsah hodnot (zahrnují nulu nebo negativní hodnoty?)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7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7569" y="2924945"/>
            <a:ext cx="757237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ovéPole 5"/>
          <p:cNvSpPr txBox="1"/>
          <p:nvPr/>
        </p:nvSpPr>
        <p:spPr>
          <a:xfrm>
            <a:off x="2495600" y="5445225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>
                <a:solidFill>
                  <a:srgbClr val="366092"/>
                </a:solidFill>
                <a:latin typeface="Calibri"/>
              </a:rPr>
              <a:t>Negativně (doleva) sešikmené rozložení (</a:t>
            </a:r>
            <a:r>
              <a:rPr lang="cs-CZ" sz="1600" i="1">
                <a:solidFill>
                  <a:srgbClr val="366092"/>
                </a:solidFill>
                <a:latin typeface="Calibri"/>
              </a:rPr>
              <a:t>left-skewed</a:t>
            </a:r>
            <a:r>
              <a:rPr lang="cs-CZ" sz="1600">
                <a:solidFill>
                  <a:srgbClr val="366092"/>
                </a:solidFill>
                <a:latin typeface="Calibri"/>
              </a:rPr>
              <a:t>)</a:t>
            </a:r>
            <a:endParaRPr lang="cs-CZ" sz="1600" dirty="0">
              <a:solidFill>
                <a:srgbClr val="366092"/>
              </a:solidFill>
              <a:latin typeface="Calibri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943872" y="5445224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>
                <a:solidFill>
                  <a:srgbClr val="366092"/>
                </a:solidFill>
                <a:latin typeface="Calibri"/>
              </a:rPr>
              <a:t>Symetrické</a:t>
            </a:r>
            <a:endParaRPr lang="cs-CZ" sz="1600" dirty="0">
              <a:solidFill>
                <a:srgbClr val="366092"/>
              </a:solidFill>
              <a:latin typeface="Calibri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464152" y="5445225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>
                <a:solidFill>
                  <a:srgbClr val="366092"/>
                </a:solidFill>
                <a:latin typeface="Calibri"/>
              </a:rPr>
              <a:t>pozitivně (doprava) sešikmené rozložení (</a:t>
            </a:r>
            <a:r>
              <a:rPr lang="cs-CZ" sz="1600" i="1">
                <a:solidFill>
                  <a:srgbClr val="366092"/>
                </a:solidFill>
                <a:latin typeface="Calibri"/>
              </a:rPr>
              <a:t>right-skewed</a:t>
            </a:r>
            <a:r>
              <a:rPr lang="cs-CZ" sz="1600">
                <a:solidFill>
                  <a:srgbClr val="366092"/>
                </a:solidFill>
                <a:latin typeface="Calibri"/>
              </a:rPr>
              <a:t>)</a:t>
            </a:r>
            <a:endParaRPr lang="cs-CZ" sz="1600" dirty="0">
              <a:solidFill>
                <a:srgbClr val="366092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095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Časté transformace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81018" y="1124744"/>
            <a:ext cx="5145406" cy="5733256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Logaritmická transformace (</a:t>
            </a:r>
            <a:r>
              <a:rPr lang="cs-CZ" b="1" i="1" dirty="0"/>
              <a:t>log </a:t>
            </a:r>
            <a:r>
              <a:rPr lang="cs-CZ" b="1" i="1" dirty="0" err="1"/>
              <a:t>transformation</a:t>
            </a:r>
            <a:r>
              <a:rPr lang="cs-CZ" b="1" dirty="0"/>
              <a:t>)</a:t>
            </a:r>
          </a:p>
          <a:p>
            <a:pPr lvl="1"/>
            <a:r>
              <a:rPr lang="cs-CZ" dirty="0"/>
              <a:t>pro data s výrazně pozitivně (doprava) šikmou distribucí (</a:t>
            </a:r>
            <a:r>
              <a:rPr lang="cs-CZ" i="1" dirty="0" err="1"/>
              <a:t>right</a:t>
            </a:r>
            <a:r>
              <a:rPr lang="cs-CZ" i="1" dirty="0"/>
              <a:t> </a:t>
            </a:r>
            <a:r>
              <a:rPr lang="cs-CZ" i="1" dirty="0" err="1"/>
              <a:t>skewed</a:t>
            </a:r>
            <a:r>
              <a:rPr lang="cs-CZ" dirty="0"/>
              <a:t>)</a:t>
            </a:r>
            <a:endParaRPr lang="en-US" dirty="0"/>
          </a:p>
          <a:p>
            <a:pPr lvl="1"/>
            <a:r>
              <a:rPr lang="en-US" dirty="0" err="1"/>
              <a:t>Variabilita</a:t>
            </a:r>
            <a:r>
              <a:rPr lang="en-US" dirty="0"/>
              <a:t> </a:t>
            </a:r>
            <a:r>
              <a:rPr lang="en-US" dirty="0" err="1"/>
              <a:t>roste</a:t>
            </a:r>
            <a:r>
              <a:rPr lang="en-US" dirty="0"/>
              <a:t> s </a:t>
            </a:r>
            <a:r>
              <a:rPr lang="en-US" dirty="0" err="1"/>
              <a:t>hodnotami</a:t>
            </a:r>
            <a:r>
              <a:rPr lang="cs-CZ" dirty="0"/>
              <a:t> závislé proměnné</a:t>
            </a:r>
          </a:p>
          <a:p>
            <a:pPr lvl="1"/>
            <a:r>
              <a:rPr lang="cs-CZ" dirty="0" err="1"/>
              <a:t>lognormální</a:t>
            </a:r>
            <a:r>
              <a:rPr lang="cs-CZ" dirty="0"/>
              <a:t> rozložení – běžné v ekologii</a:t>
            </a:r>
          </a:p>
          <a:p>
            <a:pPr lvl="2"/>
            <a:r>
              <a:rPr lang="cs-CZ" dirty="0"/>
              <a:t>násobením sady nezávislých faktorů získáme </a:t>
            </a:r>
            <a:r>
              <a:rPr lang="cs-CZ" dirty="0" err="1"/>
              <a:t>lognormálně</a:t>
            </a:r>
            <a:r>
              <a:rPr lang="cs-CZ" dirty="0"/>
              <a:t> rozloženou proměnnou</a:t>
            </a:r>
          </a:p>
          <a:p>
            <a:pPr lvl="1"/>
            <a:endParaRPr lang="en-US" dirty="0"/>
          </a:p>
          <a:p>
            <a:pPr marL="0" indent="0">
              <a:buNone/>
              <a:defRPr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en-US" b="1" dirty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en-US" dirty="0" err="1"/>
              <a:t>na</a:t>
            </a:r>
            <a:r>
              <a:rPr lang="en-US" dirty="0"/>
              <a:t> z</a:t>
            </a:r>
            <a:r>
              <a:rPr lang="cs-CZ" dirty="0" err="1"/>
              <a:t>ákladě</a:t>
            </a:r>
            <a:r>
              <a:rPr lang="cs-CZ" dirty="0"/>
              <a:t> logaritmu nezáleží (10, 2, </a:t>
            </a:r>
            <a:r>
              <a:rPr lang="cs-CZ" i="1" dirty="0"/>
              <a:t>e</a:t>
            </a:r>
            <a:r>
              <a:rPr lang="cs-CZ" dirty="0"/>
              <a:t>)</a:t>
            </a:r>
          </a:p>
          <a:p>
            <a:pPr lvl="2">
              <a:defRPr/>
            </a:pPr>
            <a:r>
              <a:rPr lang="cs-CZ" dirty="0"/>
              <a:t>Ale je třeba používat konzistentně</a:t>
            </a:r>
          </a:p>
          <a:p>
            <a:pPr lvl="2">
              <a:defRPr/>
            </a:pPr>
            <a:r>
              <a:rPr lang="cs-CZ" dirty="0"/>
              <a:t>Pozor na </a:t>
            </a:r>
            <a:r>
              <a:rPr lang="cs-CZ" dirty="0" err="1"/>
              <a:t>zrkatky</a:t>
            </a:r>
            <a:r>
              <a:rPr lang="cs-CZ" dirty="0"/>
              <a:t> </a:t>
            </a:r>
            <a:r>
              <a:rPr lang="cs-CZ" dirty="0" err="1"/>
              <a:t>ln</a:t>
            </a:r>
            <a:r>
              <a:rPr lang="cs-CZ" dirty="0"/>
              <a:t>/log vs. log/log</a:t>
            </a:r>
            <a:r>
              <a:rPr lang="cs-CZ" baseline="-25000" dirty="0"/>
              <a:t>10</a:t>
            </a:r>
            <a:r>
              <a:rPr lang="cs-CZ" dirty="0"/>
              <a:t> v češtině a angličtině</a:t>
            </a:r>
          </a:p>
          <a:p>
            <a:pPr lvl="1">
              <a:defRPr/>
            </a:pPr>
            <a:r>
              <a:rPr lang="cs-CZ" dirty="0"/>
              <a:t>konstanta </a:t>
            </a:r>
            <a:r>
              <a:rPr lang="cs-CZ" b="1" i="1" dirty="0"/>
              <a:t>a</a:t>
            </a:r>
            <a:r>
              <a:rPr lang="cs-CZ" dirty="0"/>
              <a:t> </a:t>
            </a:r>
            <a:r>
              <a:rPr lang="en-US" dirty="0"/>
              <a:t>&gt; 1 </a:t>
            </a:r>
            <a:r>
              <a:rPr lang="cs-CZ" dirty="0"/>
              <a:t>zabrání negativním hodnotám, pokud proměnná </a:t>
            </a:r>
            <a:r>
              <a:rPr lang="en-US" i="1" dirty="0"/>
              <a:t>Y </a:t>
            </a:r>
            <a:r>
              <a:rPr lang="cs-CZ" dirty="0"/>
              <a:t>obsahuje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cs-CZ" dirty="0"/>
              <a:t>z intervalu </a:t>
            </a:r>
            <a:r>
              <a:rPr lang="en-US" dirty="0"/>
              <a:t>&lt;0;1&gt;</a:t>
            </a:r>
          </a:p>
          <a:p>
            <a:pPr lvl="1">
              <a:defRPr/>
            </a:pPr>
            <a:r>
              <a:rPr lang="cs-CZ" dirty="0"/>
              <a:t>pokud proměnná obsahuje nuly</a:t>
            </a:r>
            <a:r>
              <a:rPr lang="en-US" dirty="0"/>
              <a:t> (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cs-CZ" dirty="0"/>
              <a:t>negativní hodnoty</a:t>
            </a:r>
            <a:r>
              <a:rPr lang="en-US" dirty="0"/>
              <a:t>)</a:t>
            </a:r>
            <a:r>
              <a:rPr lang="cs-CZ" dirty="0"/>
              <a:t>, musíme přičíst </a:t>
            </a:r>
            <a:r>
              <a:rPr lang="en-US" dirty="0" err="1"/>
              <a:t>konstant</a:t>
            </a:r>
            <a:r>
              <a:rPr lang="cs-CZ" dirty="0"/>
              <a:t>u</a:t>
            </a:r>
            <a:r>
              <a:rPr lang="en-US" dirty="0"/>
              <a:t> </a:t>
            </a:r>
            <a:r>
              <a:rPr lang="en-US" b="1" i="1" dirty="0"/>
              <a:t>c</a:t>
            </a:r>
            <a:endParaRPr lang="cs-CZ" b="1" i="1" dirty="0"/>
          </a:p>
          <a:p>
            <a:pPr lvl="1">
              <a:defRPr/>
            </a:pPr>
            <a:r>
              <a:rPr lang="cs-CZ" b="1" i="1" dirty="0"/>
              <a:t>c</a:t>
            </a:r>
            <a:r>
              <a:rPr lang="cs-CZ" dirty="0"/>
              <a:t> by měla být stejného řádu jako měřené hodnoty  (např. 0,01 při hodnotách od 0,00 do 0,09), u abundancí to odpovídá 1</a:t>
            </a:r>
          </a:p>
          <a:p>
            <a:pPr lvl="1">
              <a:defRPr/>
            </a:pPr>
            <a:r>
              <a:rPr lang="en-US" dirty="0" err="1"/>
              <a:t>konstanta</a:t>
            </a:r>
            <a:r>
              <a:rPr lang="en-US" dirty="0"/>
              <a:t> </a:t>
            </a:r>
            <a:r>
              <a:rPr lang="cs-CZ" b="1" i="1" dirty="0"/>
              <a:t>c</a:t>
            </a:r>
            <a:r>
              <a:rPr lang="cs-CZ" dirty="0"/>
              <a:t> </a:t>
            </a:r>
            <a:r>
              <a:rPr lang="en-US" dirty="0"/>
              <a:t>m</a:t>
            </a:r>
            <a:r>
              <a:rPr lang="cs-CZ" dirty="0"/>
              <a:t>á  vliv na výsledné rozložení hodnot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8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4006" y="764704"/>
            <a:ext cx="3703994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2146032" y="3043121"/>
                <a:ext cx="12856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i="1" baseline="300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=</m:t>
                      </m:r>
                      <m:r>
                        <m:rPr>
                          <m:sty m:val="p"/>
                        </m:rPr>
                        <a:rPr lang="en-US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6032" y="3043121"/>
                <a:ext cx="1285673" cy="276999"/>
              </a:xfrm>
              <a:prstGeom prst="rect">
                <a:avLst/>
              </a:prstGeom>
              <a:blipFill>
                <a:blip r:embed="rId4"/>
                <a:stretch>
                  <a:fillRect l="-2370" t="-4348" r="-4739" b="-32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4511824" y="3043120"/>
                <a:ext cx="1984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i="1" baseline="300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=</m:t>
                      </m:r>
                      <m:r>
                        <m:rPr>
                          <m:sty m:val="p"/>
                        </m:rPr>
                        <a:rPr lang="en-US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824" y="3043120"/>
                <a:ext cx="1984710" cy="276999"/>
              </a:xfrm>
              <a:prstGeom prst="rect">
                <a:avLst/>
              </a:prstGeom>
              <a:blipFill>
                <a:blip r:embed="rId5"/>
                <a:stretch>
                  <a:fillRect l="-2147" t="-4348" r="-3681" b="-32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3577090" y="2996952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prstClr val="black"/>
                </a:solidFill>
                <a:latin typeface="Calibri"/>
              </a:rPr>
              <a:t>nebo</a:t>
            </a:r>
            <a:endParaRPr lang="cs-CZ" dirty="0">
              <a:solidFill>
                <a:prstClr val="black"/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7"/>
              <p:cNvSpPr txBox="1"/>
              <p:nvPr/>
            </p:nvSpPr>
            <p:spPr>
              <a:xfrm>
                <a:off x="2149175" y="3607499"/>
                <a:ext cx="201388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baseline="-250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𝑖𝑗</m:t>
                      </m:r>
                      <m:r>
                        <a:rPr lang="en-US" i="1" baseline="300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=</m:t>
                      </m:r>
                      <m:r>
                        <m:rPr>
                          <m:sty m:val="p"/>
                        </m:rPr>
                        <a:rPr lang="en-US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  <m:func>
                        <m:func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aseline="-25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fName>
                        <m:e>
                          <m:d>
                            <m:dPr>
                              <m:ctrlPr>
                                <a:rPr lang="en-US" i="1" baseline="-250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 baseline="-250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e>
                          </m:d>
                        </m:e>
                      </m:func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r>
                  <a:rPr lang="en-US" dirty="0">
                    <a:solidFill>
                      <a:prstClr val="black"/>
                    </a:solidFill>
                    <a:latin typeface="Calibri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baseline="-250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𝑖𝑗</m:t>
                    </m:r>
                    <m:r>
                      <a:rPr lang="en-US" i="1" baseline="300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=0 </m:t>
                    </m:r>
                  </m:oMath>
                </a14:m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9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9175" y="3607499"/>
                <a:ext cx="2013885" cy="553998"/>
              </a:xfrm>
              <a:prstGeom prst="rect">
                <a:avLst/>
              </a:prstGeom>
              <a:blipFill>
                <a:blip r:embed="rId6"/>
                <a:stretch>
                  <a:fillRect l="-1515" t="-2198" r="-1515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300642" y="3602389"/>
            <a:ext cx="9716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Calibri"/>
              </a:rPr>
              <a:t>pro </a:t>
            </a:r>
            <a:r>
              <a:rPr lang="en-US" sz="1600" i="1" dirty="0" err="1">
                <a:solidFill>
                  <a:prstClr val="black"/>
                </a:solidFill>
                <a:latin typeface="Calibri"/>
              </a:rPr>
              <a:t>y</a:t>
            </a:r>
            <a:r>
              <a:rPr lang="en-US" sz="1600" i="1" baseline="-25000" dirty="0" err="1">
                <a:solidFill>
                  <a:prstClr val="black"/>
                </a:solidFill>
                <a:latin typeface="Calibri"/>
              </a:rPr>
              <a:t>ij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&gt; 0</a:t>
            </a:r>
          </a:p>
          <a:p>
            <a:r>
              <a:rPr lang="en-US" sz="1600" dirty="0">
                <a:solidFill>
                  <a:prstClr val="black"/>
                </a:solidFill>
                <a:latin typeface="Calibri"/>
              </a:rPr>
              <a:t>pro </a:t>
            </a:r>
            <a:r>
              <a:rPr lang="en-US" sz="1600" i="1" dirty="0" err="1">
                <a:solidFill>
                  <a:prstClr val="black"/>
                </a:solidFill>
                <a:latin typeface="Calibri"/>
              </a:rPr>
              <a:t>y</a:t>
            </a:r>
            <a:r>
              <a:rPr lang="en-US" sz="1600" i="1" baseline="-25000" dirty="0" err="1">
                <a:solidFill>
                  <a:prstClr val="black"/>
                </a:solidFill>
                <a:latin typeface="Calibri"/>
              </a:rPr>
              <a:t>ij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= 0</a:t>
            </a:r>
            <a:endParaRPr lang="cs-CZ" sz="16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3234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Odmocninová a mocninová transformace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96752"/>
            <a:ext cx="5770984" cy="410445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/>
              <a:t>Odmocnina (</a:t>
            </a:r>
            <a:r>
              <a:rPr lang="cs-CZ" b="1" i="1" dirty="0"/>
              <a:t>square </a:t>
            </a:r>
            <a:r>
              <a:rPr lang="cs-CZ" b="1" i="1" dirty="0" err="1"/>
              <a:t>root</a:t>
            </a:r>
            <a:r>
              <a:rPr lang="cs-CZ" b="1" dirty="0"/>
              <a:t>)</a:t>
            </a:r>
          </a:p>
          <a:p>
            <a:r>
              <a:rPr lang="cs-CZ" dirty="0"/>
              <a:t>na doprava sešikmené rozložení</a:t>
            </a:r>
          </a:p>
          <a:p>
            <a:r>
              <a:rPr lang="cs-CZ" dirty="0"/>
              <a:t>slabší efekt než logaritmus</a:t>
            </a:r>
          </a:p>
          <a:p>
            <a:r>
              <a:rPr lang="cs-CZ" dirty="0"/>
              <a:t>Pokryvnosti rostlin ve snímku – linearizace hodnot odvozených z velikosti plochy</a:t>
            </a:r>
          </a:p>
          <a:p>
            <a:pPr>
              <a:buNone/>
            </a:pPr>
            <a:endParaRPr lang="cs-CZ" dirty="0">
              <a:solidFill>
                <a:srgbClr val="FF0000"/>
              </a:solidFill>
            </a:endParaRPr>
          </a:p>
          <a:p>
            <a:pPr lvl="1"/>
            <a:endParaRPr lang="en-US" dirty="0"/>
          </a:p>
          <a:p>
            <a:pPr lvl="1"/>
            <a:endParaRPr lang="cs-CZ" dirty="0"/>
          </a:p>
          <a:p>
            <a:pPr lvl="1"/>
            <a:r>
              <a:rPr lang="cs-CZ" dirty="0"/>
              <a:t>pokud jsou v datech nuly, je někdy vhodné přidat konstantu </a:t>
            </a:r>
            <a:r>
              <a:rPr lang="cs-CZ" i="1" dirty="0"/>
              <a:t>c</a:t>
            </a:r>
          </a:p>
          <a:p>
            <a:pPr lvl="1"/>
            <a:r>
              <a:rPr lang="cs-CZ" i="1" dirty="0"/>
              <a:t>c </a:t>
            </a:r>
            <a:r>
              <a:rPr lang="cs-CZ" dirty="0"/>
              <a:t>např. </a:t>
            </a:r>
            <a:r>
              <a:rPr lang="cs-CZ" i="1" dirty="0"/>
              <a:t> </a:t>
            </a:r>
            <a:r>
              <a:rPr lang="cs-CZ" dirty="0"/>
              <a:t>0,5 (</a:t>
            </a:r>
            <a:r>
              <a:rPr lang="cs-CZ" dirty="0" err="1"/>
              <a:t>Sokal</a:t>
            </a:r>
            <a:r>
              <a:rPr lang="cs-CZ" dirty="0"/>
              <a:t> </a:t>
            </a:r>
            <a:r>
              <a:rPr lang="en-US" dirty="0"/>
              <a:t>&amp;</a:t>
            </a:r>
            <a:r>
              <a:rPr lang="cs-CZ" dirty="0"/>
              <a:t> </a:t>
            </a:r>
            <a:r>
              <a:rPr lang="cs-CZ" dirty="0" err="1"/>
              <a:t>Rohlf</a:t>
            </a:r>
            <a:r>
              <a:rPr lang="cs-CZ" dirty="0"/>
              <a:t>, 1995) nebo 3/8 (0,375) (</a:t>
            </a:r>
            <a:r>
              <a:rPr lang="cs-CZ" dirty="0" err="1"/>
              <a:t>Anscombe</a:t>
            </a:r>
            <a:r>
              <a:rPr lang="cs-CZ" dirty="0"/>
              <a:t> 1948)</a:t>
            </a:r>
          </a:p>
          <a:p>
            <a:endParaRPr lang="cs-CZ" dirty="0"/>
          </a:p>
          <a:p>
            <a:r>
              <a:rPr lang="cs-CZ" dirty="0"/>
              <a:t>třetí a vyšší odmocnina je účinnější na více zešikmená data (čtvrtá odmocnina se používá pro abundance druhů s mnoha nulami a několika vysokými hodnotami)</a:t>
            </a:r>
          </a:p>
          <a:p>
            <a:r>
              <a:rPr lang="cs-CZ" dirty="0"/>
              <a:t>vysoká odmocnina se blíží logaritmu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Mocninná transformace (</a:t>
            </a:r>
            <a:r>
              <a:rPr lang="cs-CZ" b="1" i="1" dirty="0" err="1"/>
              <a:t>power</a:t>
            </a:r>
            <a:r>
              <a:rPr lang="cs-CZ" b="1" i="1" dirty="0"/>
              <a:t> </a:t>
            </a:r>
            <a:r>
              <a:rPr lang="cs-CZ" b="1" i="1" dirty="0" err="1"/>
              <a:t>transformation</a:t>
            </a:r>
            <a:r>
              <a:rPr lang="cs-CZ" b="1" dirty="0"/>
              <a:t>)</a:t>
            </a:r>
          </a:p>
          <a:p>
            <a:r>
              <a:rPr lang="cs-CZ" dirty="0"/>
              <a:t>vhodná pro data negativně (doleva) sešikmená (</a:t>
            </a:r>
            <a:r>
              <a:rPr lang="cs-CZ" i="1" dirty="0" err="1"/>
              <a:t>left</a:t>
            </a:r>
            <a:r>
              <a:rPr lang="cs-CZ" i="1" dirty="0"/>
              <a:t> </a:t>
            </a:r>
            <a:r>
              <a:rPr lang="cs-CZ" i="1" dirty="0" err="1"/>
              <a:t>skewed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9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graphicFrame>
        <p:nvGraphicFramePr>
          <p:cNvPr id="512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777887"/>
              </p:ext>
            </p:extLst>
          </p:nvPr>
        </p:nvGraphicFramePr>
        <p:xfrm>
          <a:off x="2227263" y="2335069"/>
          <a:ext cx="1309688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Rovnice" r:id="rId4" imgW="875920" imgH="304668" progId="Equation.3">
                  <p:embed/>
                </p:oleObj>
              </mc:Choice>
              <mc:Fallback>
                <p:oleObj name="Rovnice" r:id="rId4" imgW="875920" imgH="304668" progId="Equation.3">
                  <p:embed/>
                  <p:pic>
                    <p:nvPicPr>
                      <p:cNvPr id="512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7263" y="2335069"/>
                        <a:ext cx="1309688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737176"/>
              </p:ext>
            </p:extLst>
          </p:nvPr>
        </p:nvGraphicFramePr>
        <p:xfrm>
          <a:off x="4747544" y="2335070"/>
          <a:ext cx="2238375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Rovnice" r:id="rId6" imgW="1497950" imgH="342751" progId="Equation.3">
                  <p:embed/>
                </p:oleObj>
              </mc:Choice>
              <mc:Fallback>
                <p:oleObj name="Rovnice" r:id="rId6" imgW="1497950" imgH="342751" progId="Equation.3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7544" y="2335070"/>
                        <a:ext cx="2238375" cy="509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3739432" y="2518408"/>
            <a:ext cx="843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p</a:t>
            </a:r>
            <a:r>
              <a:rPr lang="cs-CZ" sz="1400" dirty="0" err="1">
                <a:solidFill>
                  <a:prstClr val="black"/>
                </a:solidFill>
                <a:latin typeface="Calibri"/>
              </a:rPr>
              <a:t>řípadně</a:t>
            </a:r>
            <a:endParaRPr lang="cs-CZ" sz="14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55397" y="188641"/>
            <a:ext cx="2618467" cy="6407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4007769" y="5157193"/>
          <a:ext cx="739775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Rovnice" r:id="rId9" imgW="495085" imgH="190417" progId="Equation.3">
                  <p:embed/>
                </p:oleObj>
              </mc:Choice>
              <mc:Fallback>
                <p:oleObj name="Rovnice" r:id="rId9" imgW="495085" imgH="190417" progId="Equation.3">
                  <p:embed/>
                  <p:pic>
                    <p:nvPicPr>
                      <p:cNvPr id="51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7769" y="5157193"/>
                        <a:ext cx="739775" cy="28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09499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Vlastní 7">
      <a:dk1>
        <a:sysClr val="windowText" lastClr="000000"/>
      </a:dk1>
      <a:lt1>
        <a:sysClr val="window" lastClr="FFFFFF"/>
      </a:lt1>
      <a:dk2>
        <a:srgbClr val="205867"/>
      </a:dk2>
      <a:lt2>
        <a:srgbClr val="EEECE1"/>
      </a:lt2>
      <a:accent1>
        <a:srgbClr val="D8D8D8"/>
      </a:accent1>
      <a:accent2>
        <a:srgbClr val="C9AD45"/>
      </a:accent2>
      <a:accent3>
        <a:srgbClr val="366092"/>
      </a:accent3>
      <a:accent4>
        <a:srgbClr val="D8D8D8"/>
      </a:accent4>
      <a:accent5>
        <a:srgbClr val="4BACC6"/>
      </a:accent5>
      <a:accent6>
        <a:srgbClr val="F79646"/>
      </a:accent6>
      <a:hlink>
        <a:srgbClr val="5F497A"/>
      </a:hlink>
      <a:folHlink>
        <a:srgbClr val="31859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585</Words>
  <Application>Microsoft Office PowerPoint</Application>
  <PresentationFormat>Širokoúhlá obrazovka</PresentationFormat>
  <Paragraphs>112</Paragraphs>
  <Slides>10</Slides>
  <Notes>9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Courier New</vt:lpstr>
      <vt:lpstr>Motiv Office</vt:lpstr>
      <vt:lpstr>Motiv sady Office</vt:lpstr>
      <vt:lpstr>Rovnice</vt:lpstr>
      <vt:lpstr>Transformace dat</vt:lpstr>
      <vt:lpstr>Transformace – co to je?</vt:lpstr>
      <vt:lpstr>Transformace – proč?</vt:lpstr>
      <vt:lpstr>Normalita dat</vt:lpstr>
      <vt:lpstr>Residua lineárního modelu</vt:lpstr>
      <vt:lpstr>Transformace</vt:lpstr>
      <vt:lpstr>Výběr transformace</vt:lpstr>
      <vt:lpstr>Časté transformace</vt:lpstr>
      <vt:lpstr>Odmocninová a mocninová transformace</vt:lpstr>
      <vt:lpstr>Další transformace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Transfotmace dat</dc:title>
  <dc:creator>Jakub Tesitel</dc:creator>
  <cp:lastModifiedBy>Jakub Těšitel</cp:lastModifiedBy>
  <cp:revision>5</cp:revision>
  <dcterms:created xsi:type="dcterms:W3CDTF">2020-02-25T09:49:01Z</dcterms:created>
  <dcterms:modified xsi:type="dcterms:W3CDTF">2022-02-22T12:46:13Z</dcterms:modified>
</cp:coreProperties>
</file>