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3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4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tags/tag5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28" r:id="rId2"/>
    <p:sldId id="329" r:id="rId3"/>
    <p:sldId id="330" r:id="rId4"/>
    <p:sldId id="321" r:id="rId5"/>
    <p:sldId id="315" r:id="rId6"/>
    <p:sldId id="316" r:id="rId7"/>
    <p:sldId id="317" r:id="rId8"/>
    <p:sldId id="314" r:id="rId9"/>
    <p:sldId id="331" r:id="rId10"/>
    <p:sldId id="332" r:id="rId11"/>
    <p:sldId id="333" r:id="rId12"/>
    <p:sldId id="334" r:id="rId13"/>
    <p:sldId id="335" r:id="rId14"/>
    <p:sldId id="342" r:id="rId15"/>
    <p:sldId id="338" r:id="rId16"/>
    <p:sldId id="339" r:id="rId17"/>
    <p:sldId id="343" r:id="rId18"/>
    <p:sldId id="346" r:id="rId19"/>
    <p:sldId id="344" r:id="rId20"/>
    <p:sldId id="34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3979" autoAdjust="0"/>
  </p:normalViewPr>
  <p:slideViewPr>
    <p:cSldViewPr>
      <p:cViewPr varScale="1">
        <p:scale>
          <a:sx n="95" d="100"/>
          <a:sy n="95" d="100"/>
        </p:scale>
        <p:origin x="6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22.03.2021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0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576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342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3484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056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Příklad</a:t>
            </a:r>
            <a:r>
              <a:rPr lang="cs-CZ" baseline="0"/>
              <a:t> použítí PCA při analýze obrazu, rozeznávání jednotlivých písmen zobrazených pomocí mřížky o velikost 5x5 pixelů</a:t>
            </a:r>
          </a:p>
          <a:p>
            <a:r>
              <a:rPr lang="cs-CZ" baseline="0"/>
              <a:t>Data: matice, v řádcích písmena (vzorky), ve sloupečcích přítomnost nebo nepřítomnost pixelu v dané pozici (25 sloupečků)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065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Původní zobrazení – není možné zobrazit 25 proměnných proti</a:t>
            </a:r>
            <a:r>
              <a:rPr lang="cs-CZ" baseline="0"/>
              <a:t> sobě, vybral jsem jen zobrazení A11 a A12</a:t>
            </a:r>
          </a:p>
          <a:p>
            <a:r>
              <a:rPr lang="cs-CZ" baseline="0"/>
              <a:t>Výsledek analýzy hlavních komponent – první dvě osy, </a:t>
            </a:r>
            <a:r>
              <a:rPr lang="en-US" baseline="0"/>
              <a:t>zachycu</a:t>
            </a:r>
            <a:r>
              <a:rPr lang="cs-CZ" baseline="0"/>
              <a:t>jí dohromady 44 procent variability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první osa je gradient mezi O a X (ty nelze zaměnit, viz použítí např. v piškvorkách), druhá osa je gradient mezi H a I (střed versus okraje)</a:t>
            </a:r>
          </a:p>
          <a:p>
            <a:pPr marL="0" indent="0">
              <a:buFontTx/>
              <a:buNone/>
            </a:pPr>
            <a:r>
              <a:rPr lang="cs-CZ" baseline="0"/>
              <a:t>Filtry nahoře – první osa je gradient mezi O a X (pokud se zaměříte na červenou barvu, dostanete X, pokud na modrou, blíží se to O), druhá osa H a I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4254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/>
              <a:t>Původní zobrazení – není možné zobrazit 25 proměnných proti</a:t>
            </a:r>
            <a:r>
              <a:rPr lang="cs-CZ" baseline="0"/>
              <a:t> sobě, vybral jsem jen zobrazení A11 a A12</a:t>
            </a:r>
          </a:p>
          <a:p>
            <a:r>
              <a:rPr lang="cs-CZ" baseline="0"/>
              <a:t>Výsledek analýzy hlavních komponent – první dvě osy, </a:t>
            </a:r>
            <a:r>
              <a:rPr lang="en-US" baseline="0"/>
              <a:t>zachycu</a:t>
            </a:r>
            <a:r>
              <a:rPr lang="cs-CZ" baseline="0"/>
              <a:t>jí dohromady 44 procent variability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první osa je gradient mezi O a X (ty nelze zaměnit, viz použítí např. v piškvorkách), druhá osa je gradient mezi H a I (střed versus okraje)</a:t>
            </a:r>
          </a:p>
          <a:p>
            <a:pPr marL="0" indent="0">
              <a:buFontTx/>
              <a:buNone/>
            </a:pPr>
            <a:r>
              <a:rPr lang="cs-CZ" baseline="0"/>
              <a:t>Filtry nahoře – první osa je gradient mezi O a X (pokud se zaměříte na červenou barvu, dostanete X, pokud na modrou, blíží se to O), druhá osa H a I</a:t>
            </a:r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5460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32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84192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493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51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154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96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66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2990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387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94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168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22.03.2021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Nep</a:t>
            </a:r>
            <a:r>
              <a:rPr lang="cs-CZ" dirty="0" err="1"/>
              <a:t>římá</a:t>
            </a:r>
            <a:r>
              <a:rPr lang="cs-CZ" dirty="0"/>
              <a:t> ordinační analýza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na nestandardizovaných datech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  <p:pic>
        <p:nvPicPr>
          <p:cNvPr id="5" name="Obrázek 4" descr="pca2D_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  <p:pic>
        <p:nvPicPr>
          <p:cNvPr id="6" name="Obrázek 5" descr="pca2D_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  <p:pic>
        <p:nvPicPr>
          <p:cNvPr id="7" name="Obrázek 6" descr="pca2D_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na nestandardizovaných datech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pic>
        <p:nvPicPr>
          <p:cNvPr id="5" name="Obrázek 4" descr="pca_cov_ani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na nestandardizovaných datech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pic>
        <p:nvPicPr>
          <p:cNvPr id="7" name="Obrázek 6" descr="pca2D_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  <p:pic>
        <p:nvPicPr>
          <p:cNvPr id="8" name="Obrázek 7" descr="pca2D_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na nestandardizovaných datech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13</a:t>
            </a:fld>
            <a:endParaRPr lang="cs-CZ"/>
          </a:p>
        </p:txBody>
      </p:sp>
      <p:pic>
        <p:nvPicPr>
          <p:cNvPr id="5" name="Obrázek 4" descr="pca2D_5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1412776"/>
            <a:ext cx="3563888" cy="3563888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395536" y="4365104"/>
            <a:ext cx="446449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Inertia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Rank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Total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   	</a:t>
            </a:r>
            <a:r>
              <a:rPr lang="cs-CZ" sz="1400"/>
              <a:t> 1672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Unconstrained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</a:t>
            </a:r>
            <a:r>
              <a:rPr lang="cs-CZ" sz="1400"/>
              <a:t> 1672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2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Inertia is variance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Eigenvalues for unconstrained axes: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PC1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PC2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cs-CZ" sz="1400"/>
              <a:t>1671.9 	0.2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 </a:t>
            </a:r>
            <a:endParaRPr lang="cs-CZ" sz="140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4042792" cy="3384375"/>
          </a:xfrm>
        </p:spPr>
        <p:txBody>
          <a:bodyPr/>
          <a:lstStyle/>
          <a:p>
            <a:r>
              <a:rPr lang="cs-CZ"/>
              <a:t>1. osa vysvětluje 99.9</a:t>
            </a:r>
            <a:r>
              <a:rPr lang="en-US"/>
              <a:t>% </a:t>
            </a:r>
            <a:r>
              <a:rPr lang="cs-CZ"/>
              <a:t>variability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14</a:t>
            </a:fld>
            <a:endParaRPr lang="cs-CZ"/>
          </a:p>
        </p:txBody>
      </p:sp>
      <p:pic>
        <p:nvPicPr>
          <p:cNvPr id="5" name="Picture 2" descr="The 26 lette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30" y="999976"/>
            <a:ext cx="37147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560092"/>
              </p:ext>
            </p:extLst>
          </p:nvPr>
        </p:nvGraphicFramePr>
        <p:xfrm>
          <a:off x="529220" y="3212976"/>
          <a:ext cx="7715188" cy="213860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96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96738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115702">
                <a:tc>
                  <a:txBody>
                    <a:bodyPr/>
                    <a:lstStyle/>
                    <a:p>
                      <a:pPr algn="ctr" fontAlgn="b"/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a11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a12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a13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a14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a15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a21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a22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a23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a24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a25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a31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a32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a33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a34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a35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a41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a42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a43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a44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a45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a51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a52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a53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a54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a55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1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0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0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1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0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0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B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C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D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>
                          <a:effectLst/>
                        </a:rPr>
                        <a:t>E</a:t>
                      </a:r>
                      <a:endParaRPr lang="cs-CZ" sz="105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F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</a:t>
                      </a: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X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Y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570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b="1" u="none" strike="noStrike" dirty="0">
                          <a:effectLst/>
                        </a:rPr>
                        <a:t>Z</a:t>
                      </a:r>
                      <a:endParaRPr lang="cs-CZ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1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0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>
                          <a:effectLst/>
                        </a:rPr>
                        <a:t>1</a:t>
                      </a:r>
                      <a:endParaRPr lang="cs-CZ" sz="105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50" u="none" strike="noStrike" dirty="0">
                          <a:effectLst/>
                        </a:rPr>
                        <a:t>1</a:t>
                      </a:r>
                      <a:endParaRPr lang="cs-CZ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488" marR="4488" marT="4488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860032" y="40466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cs-CZ" dirty="0"/>
              <a:t>: rozeznávání písmen v analýze obrazu pomocí PCA</a:t>
            </a:r>
          </a:p>
        </p:txBody>
      </p:sp>
      <p:cxnSp>
        <p:nvCxnSpPr>
          <p:cNvPr id="8" name="Přímá spojnice se šipkou 12"/>
          <p:cNvCxnSpPr/>
          <p:nvPr/>
        </p:nvCxnSpPr>
        <p:spPr>
          <a:xfrm flipH="1" flipV="1">
            <a:off x="4416480" y="1295994"/>
            <a:ext cx="295344" cy="299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5" descr="Filters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6" t="12506" r="1757" b="65352"/>
          <a:stretch/>
        </p:blipFill>
        <p:spPr bwMode="auto">
          <a:xfrm>
            <a:off x="4711825" y="1310283"/>
            <a:ext cx="3746376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/>
          <p:cNvSpPr/>
          <p:nvPr/>
        </p:nvSpPr>
        <p:spPr>
          <a:xfrm>
            <a:off x="528048" y="3117354"/>
            <a:ext cx="7776864" cy="4556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4"/>
          <p:cNvSpPr/>
          <p:nvPr/>
        </p:nvSpPr>
        <p:spPr>
          <a:xfrm>
            <a:off x="683568" y="973486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299847" y="1164729"/>
            <a:ext cx="772285" cy="1895475"/>
          </a:xfrm>
          <a:custGeom>
            <a:avLst/>
            <a:gdLst>
              <a:gd name="connsiteX0" fmla="*/ 262623 w 262623"/>
              <a:gd name="connsiteY0" fmla="*/ 0 h 1333500"/>
              <a:gd name="connsiteX1" fmla="*/ 53073 w 262623"/>
              <a:gd name="connsiteY1" fmla="*/ 257175 h 1333500"/>
              <a:gd name="connsiteX2" fmla="*/ 14973 w 262623"/>
              <a:gd name="connsiteY2" fmla="*/ 657225 h 1333500"/>
              <a:gd name="connsiteX3" fmla="*/ 262623 w 262623"/>
              <a:gd name="connsiteY3" fmla="*/ 1333500 h 1333500"/>
              <a:gd name="connsiteX4" fmla="*/ 262623 w 262623"/>
              <a:gd name="connsiteY4" fmla="*/ 1333500 h 1333500"/>
              <a:gd name="connsiteX0" fmla="*/ 401036 w 401036"/>
              <a:gd name="connsiteY0" fmla="*/ 0 h 1400175"/>
              <a:gd name="connsiteX1" fmla="*/ 58136 w 401036"/>
              <a:gd name="connsiteY1" fmla="*/ 323850 h 1400175"/>
              <a:gd name="connsiteX2" fmla="*/ 20036 w 401036"/>
              <a:gd name="connsiteY2" fmla="*/ 723900 h 1400175"/>
              <a:gd name="connsiteX3" fmla="*/ 267686 w 401036"/>
              <a:gd name="connsiteY3" fmla="*/ 1400175 h 1400175"/>
              <a:gd name="connsiteX4" fmla="*/ 267686 w 401036"/>
              <a:gd name="connsiteY4" fmla="*/ 1400175 h 1400175"/>
              <a:gd name="connsiteX0" fmla="*/ 401036 w 401036"/>
              <a:gd name="connsiteY0" fmla="*/ 0 h 1981200"/>
              <a:gd name="connsiteX1" fmla="*/ 58136 w 401036"/>
              <a:gd name="connsiteY1" fmla="*/ 323850 h 1981200"/>
              <a:gd name="connsiteX2" fmla="*/ 20036 w 401036"/>
              <a:gd name="connsiteY2" fmla="*/ 723900 h 1981200"/>
              <a:gd name="connsiteX3" fmla="*/ 267686 w 401036"/>
              <a:gd name="connsiteY3" fmla="*/ 1400175 h 1981200"/>
              <a:gd name="connsiteX4" fmla="*/ 267686 w 401036"/>
              <a:gd name="connsiteY4" fmla="*/ 1981200 h 1981200"/>
              <a:gd name="connsiteX0" fmla="*/ 401036 w 801086"/>
              <a:gd name="connsiteY0" fmla="*/ 0 h 1952625"/>
              <a:gd name="connsiteX1" fmla="*/ 58136 w 801086"/>
              <a:gd name="connsiteY1" fmla="*/ 323850 h 1952625"/>
              <a:gd name="connsiteX2" fmla="*/ 20036 w 801086"/>
              <a:gd name="connsiteY2" fmla="*/ 723900 h 1952625"/>
              <a:gd name="connsiteX3" fmla="*/ 267686 w 801086"/>
              <a:gd name="connsiteY3" fmla="*/ 1400175 h 1952625"/>
              <a:gd name="connsiteX4" fmla="*/ 801086 w 801086"/>
              <a:gd name="connsiteY4" fmla="*/ 1952625 h 1952625"/>
              <a:gd name="connsiteX0" fmla="*/ 373609 w 773659"/>
              <a:gd name="connsiteY0" fmla="*/ 0 h 1952625"/>
              <a:gd name="connsiteX1" fmla="*/ 30709 w 773659"/>
              <a:gd name="connsiteY1" fmla="*/ 323850 h 1952625"/>
              <a:gd name="connsiteX2" fmla="*/ 40234 w 773659"/>
              <a:gd name="connsiteY2" fmla="*/ 885825 h 1952625"/>
              <a:gd name="connsiteX3" fmla="*/ 240259 w 773659"/>
              <a:gd name="connsiteY3" fmla="*/ 1400175 h 1952625"/>
              <a:gd name="connsiteX4" fmla="*/ 773659 w 773659"/>
              <a:gd name="connsiteY4" fmla="*/ 1952625 h 1952625"/>
              <a:gd name="connsiteX0" fmla="*/ 381760 w 781810"/>
              <a:gd name="connsiteY0" fmla="*/ 0 h 1952625"/>
              <a:gd name="connsiteX1" fmla="*/ 38860 w 781810"/>
              <a:gd name="connsiteY1" fmla="*/ 323850 h 1952625"/>
              <a:gd name="connsiteX2" fmla="*/ 48385 w 781810"/>
              <a:gd name="connsiteY2" fmla="*/ 885825 h 1952625"/>
              <a:gd name="connsiteX3" fmla="*/ 400810 w 781810"/>
              <a:gd name="connsiteY3" fmla="*/ 1514475 h 1952625"/>
              <a:gd name="connsiteX4" fmla="*/ 781810 w 781810"/>
              <a:gd name="connsiteY4" fmla="*/ 1952625 h 1952625"/>
              <a:gd name="connsiteX0" fmla="*/ 381760 w 772285"/>
              <a:gd name="connsiteY0" fmla="*/ 0 h 1895475"/>
              <a:gd name="connsiteX1" fmla="*/ 38860 w 772285"/>
              <a:gd name="connsiteY1" fmla="*/ 323850 h 1895475"/>
              <a:gd name="connsiteX2" fmla="*/ 48385 w 772285"/>
              <a:gd name="connsiteY2" fmla="*/ 885825 h 1895475"/>
              <a:gd name="connsiteX3" fmla="*/ 400810 w 772285"/>
              <a:gd name="connsiteY3" fmla="*/ 1514475 h 1895475"/>
              <a:gd name="connsiteX4" fmla="*/ 772285 w 772285"/>
              <a:gd name="connsiteY4" fmla="*/ 1895475 h 1895475"/>
              <a:gd name="connsiteX0" fmla="*/ 381760 w 772285"/>
              <a:gd name="connsiteY0" fmla="*/ 0 h 1895475"/>
              <a:gd name="connsiteX1" fmla="*/ 38860 w 772285"/>
              <a:gd name="connsiteY1" fmla="*/ 323850 h 1895475"/>
              <a:gd name="connsiteX2" fmla="*/ 48385 w 772285"/>
              <a:gd name="connsiteY2" fmla="*/ 885825 h 1895475"/>
              <a:gd name="connsiteX3" fmla="*/ 400810 w 772285"/>
              <a:gd name="connsiteY3" fmla="*/ 1514475 h 1895475"/>
              <a:gd name="connsiteX4" fmla="*/ 772285 w 772285"/>
              <a:gd name="connsiteY4" fmla="*/ 1895475 h 1895475"/>
              <a:gd name="connsiteX0" fmla="*/ 381760 w 772285"/>
              <a:gd name="connsiteY0" fmla="*/ 0 h 1895475"/>
              <a:gd name="connsiteX1" fmla="*/ 38860 w 772285"/>
              <a:gd name="connsiteY1" fmla="*/ 323850 h 1895475"/>
              <a:gd name="connsiteX2" fmla="*/ 48385 w 772285"/>
              <a:gd name="connsiteY2" fmla="*/ 885825 h 1895475"/>
              <a:gd name="connsiteX3" fmla="*/ 400810 w 772285"/>
              <a:gd name="connsiteY3" fmla="*/ 1476375 h 1895475"/>
              <a:gd name="connsiteX4" fmla="*/ 772285 w 772285"/>
              <a:gd name="connsiteY4" fmla="*/ 1895475 h 1895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2285" h="1895475">
                <a:moveTo>
                  <a:pt x="381760" y="0"/>
                </a:moveTo>
                <a:cubicBezTo>
                  <a:pt x="297622" y="73818"/>
                  <a:pt x="94423" y="176213"/>
                  <a:pt x="38860" y="323850"/>
                </a:cubicBezTo>
                <a:cubicBezTo>
                  <a:pt x="-16702" y="471488"/>
                  <a:pt x="-11940" y="693738"/>
                  <a:pt x="48385" y="885825"/>
                </a:cubicBezTo>
                <a:cubicBezTo>
                  <a:pt x="108710" y="1077912"/>
                  <a:pt x="280160" y="1308100"/>
                  <a:pt x="400810" y="1476375"/>
                </a:cubicBezTo>
                <a:cubicBezTo>
                  <a:pt x="521460" y="1644650"/>
                  <a:pt x="629410" y="1692275"/>
                  <a:pt x="772285" y="1895475"/>
                </a:cubicBezTo>
              </a:path>
            </a:pathLst>
          </a:custGeom>
          <a:noFill/>
          <a:ln>
            <a:solidFill>
              <a:srgbClr val="FF0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67544" y="6381328"/>
            <a:ext cx="63173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i="1" dirty="0"/>
              <a:t>Inspired by work of </a:t>
            </a:r>
            <a:r>
              <a:rPr lang="cs-CZ" sz="1200" i="1" dirty="0" err="1"/>
              <a:t>François</a:t>
            </a:r>
            <a:r>
              <a:rPr lang="cs-CZ" sz="1200" i="1" dirty="0"/>
              <a:t> </a:t>
            </a:r>
            <a:r>
              <a:rPr lang="cs-CZ" sz="1200" i="1" dirty="0" err="1"/>
              <a:t>Labelle</a:t>
            </a:r>
            <a:r>
              <a:rPr lang="en-US" sz="1200" i="1" dirty="0"/>
              <a:t> (http://www.cs.mcgill.ca/~sqrt/dimr/dimreduction.html)</a:t>
            </a:r>
            <a:endParaRPr lang="cs-CZ" sz="12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15</a:t>
            </a:fld>
            <a:endParaRPr lang="cs-CZ"/>
          </a:p>
        </p:txBody>
      </p:sp>
      <p:pic>
        <p:nvPicPr>
          <p:cNvPr id="5" name="Picture 2" descr="The 26 lette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2191"/>
            <a:ext cx="37147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15" y="2996952"/>
            <a:ext cx="252000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42549"/>
            <a:ext cx="1261876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42549"/>
            <a:ext cx="1261876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154192" y="1702549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PCA1</a:t>
            </a:r>
          </a:p>
          <a:p>
            <a:pPr algn="ctr"/>
            <a:r>
              <a:rPr lang="cs-CZ" dirty="0"/>
              <a:t>(O-X)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787114" y="1688113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PCA2</a:t>
            </a:r>
          </a:p>
          <a:p>
            <a:pPr algn="ctr"/>
            <a:r>
              <a:rPr lang="cs-CZ" dirty="0"/>
              <a:t>(H-I)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43608" y="580526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vztah proměnných A11 a A12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124873" y="579323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PCA</a:t>
            </a:r>
          </a:p>
          <a:p>
            <a:pPr algn="ctr"/>
            <a:r>
              <a:rPr lang="cs-CZ" dirty="0"/>
              <a:t>(1. a 2. PCA osa)</a:t>
            </a:r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916" y="2996952"/>
            <a:ext cx="336000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16</a:t>
            </a:fld>
            <a:endParaRPr lang="cs-CZ"/>
          </a:p>
        </p:txBody>
      </p:sp>
      <p:pic>
        <p:nvPicPr>
          <p:cNvPr id="5" name="Picture 2" descr="The 26 lette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82191"/>
            <a:ext cx="37147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15" y="2996952"/>
            <a:ext cx="252000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42549"/>
            <a:ext cx="1261876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42549"/>
            <a:ext cx="1261876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154192" y="1702549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PCA1</a:t>
            </a:r>
          </a:p>
          <a:p>
            <a:pPr algn="ctr"/>
            <a:r>
              <a:rPr lang="cs-CZ" dirty="0"/>
              <a:t>(O-X)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787114" y="1688113"/>
            <a:ext cx="864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PCA2</a:t>
            </a:r>
          </a:p>
          <a:p>
            <a:pPr algn="ctr"/>
            <a:r>
              <a:rPr lang="cs-CZ" dirty="0"/>
              <a:t>(H-I)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043608" y="580526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vztah proměnných A11 a A12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124873" y="5793238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výsledek PCA</a:t>
            </a:r>
          </a:p>
          <a:p>
            <a:pPr algn="ctr"/>
            <a:r>
              <a:rPr lang="cs-CZ" dirty="0"/>
              <a:t>(1. a 2. PCA osa)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495" y="3000400"/>
            <a:ext cx="3360000" cy="25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Které osy PCA interpretovat?</a:t>
            </a:r>
            <a:br>
              <a:rPr lang="cs-CZ" dirty="0"/>
            </a:br>
            <a:r>
              <a:rPr lang="cs-CZ" dirty="0"/>
              <a:t>Které jsou důležité?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17</a:t>
            </a:fld>
            <a:endParaRPr lang="cs-CZ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47304"/>
            <a:ext cx="7022148" cy="36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Přímá spojnice se šipkou 14"/>
          <p:cNvCxnSpPr/>
          <p:nvPr/>
        </p:nvCxnSpPr>
        <p:spPr>
          <a:xfrm flipH="1">
            <a:off x="2195736" y="2132856"/>
            <a:ext cx="1998906" cy="2376264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Zástupný symbol pro obsah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435458"/>
              </p:ext>
            </p:extLst>
          </p:nvPr>
        </p:nvGraphicFramePr>
        <p:xfrm>
          <a:off x="467544" y="1340768"/>
          <a:ext cx="7776869" cy="698640"/>
        </p:xfrm>
        <a:graphic>
          <a:graphicData uri="http://schemas.openxmlformats.org/drawingml/2006/table">
            <a:tbl>
              <a:tblPr firstRow="1" firstCol="1">
                <a:tableStyleId>{2D5ABB26-0587-4C30-8999-92F81FD0307C}</a:tableStyleId>
              </a:tblPr>
              <a:tblGrid>
                <a:gridCol w="1800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1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675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74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 err="1">
                          <a:effectLst/>
                        </a:rPr>
                        <a:t>Summary</a:t>
                      </a:r>
                      <a:r>
                        <a:rPr lang="cs-CZ" sz="900" b="1" u="none" strike="noStrike" dirty="0">
                          <a:effectLst/>
                        </a:rPr>
                        <a:t> Table: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733" marR="8733" marT="8733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 err="1">
                          <a:effectLst/>
                        </a:rPr>
                        <a:t>Statistic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733" marR="8733" marT="873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5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6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7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...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23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Axis 24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>
                          <a:effectLst/>
                        </a:rPr>
                        <a:t>Eigenvalues</a:t>
                      </a:r>
                      <a:endParaRPr lang="cs-CZ" sz="900" b="1" i="0" u="none" strike="noStrike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733" marR="8733" marT="873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0.242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0.2002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0.1608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0.0843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0.0608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0.0501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0.0389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0.0369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>
                          <a:effectLst/>
                        </a:rPr>
                        <a:t>...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0.0002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0.0001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660">
                <a:tc>
                  <a:txBody>
                    <a:bodyPr/>
                    <a:lstStyle/>
                    <a:p>
                      <a:pPr algn="l" fontAlgn="ctr"/>
                      <a:r>
                        <a:rPr lang="cs-CZ" sz="900" b="1" u="none" strike="noStrike" dirty="0" err="1">
                          <a:effectLst/>
                        </a:rPr>
                        <a:t>Explained</a:t>
                      </a:r>
                      <a:r>
                        <a:rPr lang="cs-CZ" sz="900" b="1" u="none" strike="noStrike" dirty="0">
                          <a:effectLst/>
                        </a:rPr>
                        <a:t> </a:t>
                      </a:r>
                      <a:r>
                        <a:rPr lang="cs-CZ" sz="900" b="1" u="none" strike="noStrike" dirty="0" err="1">
                          <a:effectLst/>
                        </a:rPr>
                        <a:t>variation</a:t>
                      </a:r>
                      <a:r>
                        <a:rPr lang="cs-CZ" sz="900" b="1" u="none" strike="noStrike" dirty="0">
                          <a:effectLst/>
                        </a:rPr>
                        <a:t> (</a:t>
                      </a:r>
                      <a:r>
                        <a:rPr lang="cs-CZ" sz="900" b="1" u="none" strike="noStrike" dirty="0" err="1">
                          <a:effectLst/>
                        </a:rPr>
                        <a:t>cumulative</a:t>
                      </a:r>
                      <a:r>
                        <a:rPr lang="cs-CZ" sz="900" b="1" u="none" strike="noStrike" dirty="0">
                          <a:effectLst/>
                        </a:rPr>
                        <a:t>)</a:t>
                      </a:r>
                      <a:endParaRPr lang="cs-CZ" sz="900" b="1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8733" marR="8733" marT="8733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24.2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44.22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60.3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68.73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74.81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79.82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83.71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87.4</a:t>
                      </a:r>
                      <a:endParaRPr lang="cs-CZ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u="none" strike="noStrike" dirty="0">
                          <a:effectLst/>
                        </a:rPr>
                        <a:t>...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99.99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100</a:t>
                      </a:r>
                      <a:endParaRPr lang="cs-CZ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33" marR="8733" marT="8733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Přímá spojnice se šipkou 22"/>
          <p:cNvCxnSpPr/>
          <p:nvPr/>
        </p:nvCxnSpPr>
        <p:spPr>
          <a:xfrm flipH="1">
            <a:off x="2051720" y="2132856"/>
            <a:ext cx="1584176" cy="1872408"/>
          </a:xfrm>
          <a:prstGeom prst="straightConnector1">
            <a:avLst/>
          </a:prstGeom>
          <a:ln w="2857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24"/>
          <p:cNvCxnSpPr/>
          <p:nvPr/>
        </p:nvCxnSpPr>
        <p:spPr>
          <a:xfrm flipH="1">
            <a:off x="1784454" y="2132856"/>
            <a:ext cx="1203370" cy="1440660"/>
          </a:xfrm>
          <a:prstGeom prst="straightConnector1">
            <a:avLst/>
          </a:prstGeom>
          <a:ln w="2857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26"/>
          <p:cNvCxnSpPr/>
          <p:nvPr/>
        </p:nvCxnSpPr>
        <p:spPr>
          <a:xfrm flipH="1">
            <a:off x="1612543" y="2132856"/>
            <a:ext cx="799217" cy="956581"/>
          </a:xfrm>
          <a:prstGeom prst="straightConnector1">
            <a:avLst/>
          </a:prstGeom>
          <a:ln w="28575">
            <a:solidFill>
              <a:srgbClr val="FF000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1331640" y="4767564"/>
            <a:ext cx="5904656" cy="0"/>
          </a:xfrm>
          <a:prstGeom prst="line">
            <a:avLst/>
          </a:prstGeom>
          <a:ln w="15875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11960" y="4458598"/>
            <a:ext cx="31802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>
                <a:solidFill>
                  <a:schemeClr val="tx2"/>
                </a:solidFill>
              </a:rPr>
              <a:t>Kaiser-Guttman criterion (</a:t>
            </a:r>
            <a:r>
              <a:rPr lang="en-US" sz="1600">
                <a:solidFill>
                  <a:schemeClr val="tx2"/>
                </a:solidFill>
              </a:rPr>
              <a:t>&gt; </a:t>
            </a:r>
            <a:r>
              <a:rPr lang="cs-CZ" sz="1600">
                <a:solidFill>
                  <a:schemeClr val="tx2"/>
                </a:solidFill>
              </a:rPr>
              <a:t>mean λ)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716016" y="2276872"/>
            <a:ext cx="1069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Screeplot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Broken-stick</a:t>
            </a:r>
            <a:r>
              <a:rPr lang="cs-CZ" dirty="0"/>
              <a:t> model </a:t>
            </a:r>
            <a:r>
              <a:rPr lang="en-US" dirty="0"/>
              <a:t>(expectations)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859561"/>
            <a:ext cx="8229600" cy="2266604"/>
          </a:xfrm>
        </p:spPr>
        <p:txBody>
          <a:bodyPr/>
          <a:lstStyle/>
          <a:p>
            <a:r>
              <a:rPr lang="cs-CZ" dirty="0"/>
              <a:t>1. osa = </a:t>
            </a:r>
            <a:r>
              <a:rPr lang="en-US" dirty="0"/>
              <a:t>1/1+1/2+1/3+1/4+ …. 1/n</a:t>
            </a:r>
          </a:p>
          <a:p>
            <a:r>
              <a:rPr lang="en-US" dirty="0"/>
              <a:t>2</a:t>
            </a:r>
            <a:r>
              <a:rPr lang="cs-CZ" dirty="0"/>
              <a:t>. osa = </a:t>
            </a:r>
            <a:r>
              <a:rPr lang="en-US" dirty="0"/>
              <a:t>1/2+1/3+1/4+1/5 …. 1/n</a:t>
            </a:r>
          </a:p>
          <a:p>
            <a:r>
              <a:rPr lang="en-US" dirty="0" err="1"/>
              <a:t>kde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 je</a:t>
            </a:r>
            <a:r>
              <a:rPr lang="cs-CZ" dirty="0"/>
              <a:t> celkový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cs-CZ" dirty="0"/>
              <a:t>čet os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18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124744"/>
            <a:ext cx="527685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281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PCA biplot</a:t>
            </a:r>
            <a:r>
              <a:rPr lang="cs-CZ"/>
              <a:t> –</a:t>
            </a:r>
            <a:r>
              <a:rPr lang="en-US"/>
              <a:t> </a:t>
            </a:r>
            <a:r>
              <a:rPr lang="cs-CZ"/>
              <a:t>škálování os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1"/>
            <a:ext cx="7139136" cy="4752527"/>
          </a:xfrm>
        </p:spPr>
        <p:txBody>
          <a:bodyPr/>
          <a:lstStyle/>
          <a:p>
            <a:pPr>
              <a:buNone/>
            </a:pPr>
            <a:r>
              <a:rPr lang="cs-CZ" b="1" dirty="0"/>
              <a:t>1 (</a:t>
            </a:r>
            <a:r>
              <a:rPr lang="cs-CZ" b="1" dirty="0" err="1"/>
              <a:t>sites</a:t>
            </a:r>
            <a:r>
              <a:rPr lang="cs-CZ" b="1" dirty="0"/>
              <a:t>)</a:t>
            </a:r>
          </a:p>
          <a:p>
            <a:r>
              <a:rPr lang="pl-PL" dirty="0"/>
              <a:t>zaměření na odlišnosti mezi lokalitami</a:t>
            </a:r>
          </a:p>
          <a:p>
            <a:pPr lvl="1"/>
            <a:r>
              <a:rPr lang="cs-CZ" dirty="0"/>
              <a:t>zachovány euklidovské vzdálenosti mezi vzorky</a:t>
            </a:r>
          </a:p>
          <a:p>
            <a:pPr lvl="1"/>
            <a:r>
              <a:rPr lang="cs-CZ" dirty="0"/>
              <a:t>úhly mezi šipkami neodpovídají kovariancím (korelacím) proměnných</a:t>
            </a:r>
            <a:endParaRPr lang="en-US" dirty="0"/>
          </a:p>
          <a:p>
            <a:pPr lvl="1"/>
            <a:r>
              <a:rPr lang="en-US" dirty="0"/>
              <a:t>variance </a:t>
            </a:r>
            <a:r>
              <a:rPr lang="en-US" dirty="0" err="1"/>
              <a:t>sk</a:t>
            </a:r>
            <a:r>
              <a:rPr lang="cs-CZ" dirty="0" err="1"/>
              <a:t>óre</a:t>
            </a:r>
            <a:r>
              <a:rPr lang="cs-CZ" dirty="0"/>
              <a:t> lokalit na osách odpovídá </a:t>
            </a:r>
            <a:r>
              <a:rPr lang="cs-CZ" dirty="0" err="1"/>
              <a:t>eigenvalues</a:t>
            </a:r>
            <a:r>
              <a:rPr lang="cs-CZ" dirty="0"/>
              <a:t> os (množství zachycené variability)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19</a:t>
            </a:fld>
            <a:endParaRPr lang="cs-CZ"/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212976"/>
            <a:ext cx="4104456" cy="359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251520" y="5949280"/>
            <a:ext cx="3960440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lvl="2" indent="-179388">
              <a:spcBef>
                <a:spcPct val="20000"/>
              </a:spcBef>
              <a:buFont typeface="Calibri" pitchFamily="34" charset="0"/>
              <a:buChar char="-"/>
            </a:pPr>
            <a:endParaRPr lang="cs-CZ" sz="1400" dirty="0">
              <a:solidFill>
                <a:srgbClr val="366092"/>
              </a:solidFill>
            </a:endParaRPr>
          </a:p>
          <a:p>
            <a:pPr marL="179388" lvl="2" indent="-179388">
              <a:spcBef>
                <a:spcPct val="20000"/>
              </a:spcBef>
              <a:buFont typeface="Calibri" pitchFamily="34" charset="0"/>
              <a:buChar char="-"/>
            </a:pPr>
            <a:r>
              <a:rPr lang="cs-CZ" sz="1400" dirty="0" err="1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scale</a:t>
            </a:r>
            <a:r>
              <a:rPr lang="cs-CZ" sz="1400" dirty="0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 = "</a:t>
            </a:r>
            <a:r>
              <a:rPr lang="cs-CZ" sz="1400" dirty="0" err="1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sites</a:t>
            </a:r>
            <a:r>
              <a:rPr lang="cs-CZ" sz="1400" dirty="0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400" dirty="0">
                <a:solidFill>
                  <a:srgbClr val="366092"/>
                </a:solidFill>
              </a:rPr>
              <a:t> (</a:t>
            </a:r>
            <a:r>
              <a:rPr lang="en-US" sz="1400" dirty="0" err="1">
                <a:solidFill>
                  <a:srgbClr val="366092"/>
                </a:solidFill>
              </a:rPr>
              <a:t>nebo</a:t>
            </a:r>
            <a:r>
              <a:rPr lang="en-US" sz="1400" dirty="0">
                <a:solidFill>
                  <a:srgbClr val="366092"/>
                </a:solidFill>
              </a:rPr>
              <a:t> 1) v </a:t>
            </a:r>
            <a:r>
              <a:rPr lang="en-US" sz="1400" b="1" dirty="0">
                <a:solidFill>
                  <a:srgbClr val="366092"/>
                </a:solidFill>
              </a:rPr>
              <a:t>R</a:t>
            </a:r>
            <a:endParaRPr lang="cs-CZ" b="1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metod ordinační analýzy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022242"/>
              </p:ext>
            </p:extLst>
          </p:nvPr>
        </p:nvGraphicFramePr>
        <p:xfrm>
          <a:off x="395536" y="1420190"/>
          <a:ext cx="6247712" cy="4241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2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2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15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68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raw-data-based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(založené</a:t>
                      </a:r>
                      <a:r>
                        <a:rPr lang="cs-CZ" sz="1200" baseline="0" dirty="0"/>
                        <a:t> na primárních datech)</a:t>
                      </a:r>
                      <a:endParaRPr lang="cs-CZ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distance-based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tx1"/>
                          </a:solidFill>
                        </a:rPr>
                        <a:t>(založené</a:t>
                      </a:r>
                      <a:r>
                        <a:rPr lang="cs-CZ" sz="1200" baseline="0" dirty="0">
                          <a:solidFill>
                            <a:schemeClr val="tx1"/>
                          </a:solidFill>
                        </a:rPr>
                        <a:t> na distanční matici)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689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linear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(lineární)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/>
                        <a:t>unimodal</a:t>
                      </a:r>
                      <a:endParaRPr lang="cs-CZ" sz="1600" dirty="0"/>
                    </a:p>
                    <a:p>
                      <a:pPr algn="ctr"/>
                      <a:r>
                        <a:rPr lang="cs-CZ" sz="1200" dirty="0"/>
                        <a:t>(</a:t>
                      </a:r>
                      <a:r>
                        <a:rPr lang="cs-CZ" sz="1200" dirty="0" err="1"/>
                        <a:t>unimodální</a:t>
                      </a:r>
                      <a:r>
                        <a:rPr lang="cs-CZ" sz="1200" dirty="0"/>
                        <a:t>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2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unconstrained</a:t>
                      </a:r>
                    </a:p>
                    <a:p>
                      <a:pPr algn="ctr"/>
                      <a:r>
                        <a:rPr lang="en-US" sz="1200" dirty="0"/>
                        <a:t>(</a:t>
                      </a:r>
                      <a:r>
                        <a:rPr lang="cs-CZ" sz="1200" dirty="0"/>
                        <a:t>nepřímé)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PCA</a:t>
                      </a:r>
                      <a:endParaRPr lang="cs-CZ" dirty="0"/>
                    </a:p>
                    <a:p>
                      <a:pPr algn="ctr"/>
                      <a:r>
                        <a:rPr lang="cs-CZ" sz="1000" dirty="0"/>
                        <a:t>(analýza</a:t>
                      </a:r>
                      <a:r>
                        <a:rPr lang="cs-CZ" sz="1000" baseline="0" dirty="0"/>
                        <a:t> hlavních komponent)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</a:t>
                      </a:r>
                      <a:r>
                        <a:rPr lang="cs-CZ" dirty="0"/>
                        <a:t>,</a:t>
                      </a:r>
                      <a:r>
                        <a:rPr lang="en-US" dirty="0"/>
                        <a:t> DCA</a:t>
                      </a:r>
                    </a:p>
                    <a:p>
                      <a:pPr algn="ctr"/>
                      <a:r>
                        <a:rPr lang="cs-CZ" sz="1000" dirty="0"/>
                        <a:t>(korespondenční a </a:t>
                      </a:r>
                      <a:r>
                        <a:rPr lang="cs-CZ" sz="1000" dirty="0" err="1"/>
                        <a:t>detrendovaná</a:t>
                      </a:r>
                      <a:r>
                        <a:rPr lang="cs-CZ" sz="1000" dirty="0"/>
                        <a:t> korespondenční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PCoA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(analýza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hlavních koordinát)</a:t>
                      </a:r>
                    </a:p>
                    <a:p>
                      <a:pPr algn="ctr"/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NMDS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tx1"/>
                          </a:solidFill>
                        </a:rPr>
                        <a:t>(nemetrické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 mnohorozměrné </a:t>
                      </a:r>
                      <a:r>
                        <a:rPr lang="cs-CZ" sz="1000" baseline="0" dirty="0" err="1">
                          <a:solidFill>
                            <a:schemeClr val="tx1"/>
                          </a:solidFill>
                        </a:rPr>
                        <a:t>škálování</a:t>
                      </a:r>
                      <a:r>
                        <a:rPr lang="cs-CZ" sz="100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cs-CZ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54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constrained</a:t>
                      </a:r>
                      <a:endParaRPr lang="cs-CZ" sz="16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cs-CZ" sz="12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(přímé</a:t>
                      </a:r>
                      <a:r>
                        <a:rPr lang="cs-CZ" sz="12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)</a:t>
                      </a:r>
                      <a:endParaRPr lang="cs-CZ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RDA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analýza)</a:t>
                      </a: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CCA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(kanonická korespondenční</a:t>
                      </a:r>
                      <a:r>
                        <a:rPr lang="cs-CZ" sz="10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analýza)</a:t>
                      </a:r>
                      <a:endParaRPr lang="cs-CZ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db</a:t>
                      </a:r>
                      <a:r>
                        <a:rPr lang="en-US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-RDA</a:t>
                      </a:r>
                      <a:endParaRPr lang="cs-CZ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(</a:t>
                      </a:r>
                      <a:r>
                        <a:rPr lang="cs-CZ" sz="1000" dirty="0" err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redundanční</a:t>
                      </a:r>
                      <a:r>
                        <a:rPr lang="cs-CZ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analýza</a:t>
                      </a:r>
                      <a:r>
                        <a:rPr lang="cs-CZ" sz="1000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založená na distanční matici)</a:t>
                      </a:r>
                      <a:endParaRPr lang="cs-CZ" sz="10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aoblený obdélník 5"/>
          <p:cNvSpPr/>
          <p:nvPr/>
        </p:nvSpPr>
        <p:spPr>
          <a:xfrm>
            <a:off x="395536" y="1423534"/>
            <a:ext cx="6247712" cy="2869562"/>
          </a:xfrm>
          <a:prstGeom prst="roundRect">
            <a:avLst/>
          </a:prstGeom>
          <a:noFill/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PCA biplot</a:t>
            </a:r>
            <a:r>
              <a:rPr lang="cs-CZ"/>
              <a:t> –</a:t>
            </a:r>
            <a:r>
              <a:rPr lang="en-US"/>
              <a:t> </a:t>
            </a:r>
            <a:r>
              <a:rPr lang="cs-CZ"/>
              <a:t>škálování os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1"/>
            <a:ext cx="7139136" cy="4752527"/>
          </a:xfrm>
        </p:spPr>
        <p:txBody>
          <a:bodyPr/>
          <a:lstStyle/>
          <a:p>
            <a:pPr>
              <a:buNone/>
            </a:pPr>
            <a:r>
              <a:rPr lang="cs-CZ" b="1" dirty="0"/>
              <a:t>2 (species)</a:t>
            </a:r>
          </a:p>
          <a:p>
            <a:r>
              <a:rPr lang="pl-PL" dirty="0"/>
              <a:t>zaměření na vztahy mezi proměnnými</a:t>
            </a:r>
          </a:p>
          <a:p>
            <a:pPr lvl="1"/>
            <a:r>
              <a:rPr lang="cs-CZ" dirty="0"/>
              <a:t>úhly mezi šipkami odpovídají kovariancím (korelacím) mezi proměnnými</a:t>
            </a:r>
          </a:p>
          <a:p>
            <a:pPr lvl="1"/>
            <a:r>
              <a:rPr lang="cs-CZ" dirty="0"/>
              <a:t>vzdálenosti mezi vzorky neodpovídají euklidovským vzdálenostem</a:t>
            </a:r>
          </a:p>
          <a:p>
            <a:pPr lvl="1"/>
            <a:r>
              <a:rPr lang="en-US" dirty="0"/>
              <a:t>variance </a:t>
            </a:r>
            <a:r>
              <a:rPr lang="en-US" dirty="0" err="1"/>
              <a:t>sk</a:t>
            </a:r>
            <a:r>
              <a:rPr lang="cs-CZ" dirty="0" err="1"/>
              <a:t>óre</a:t>
            </a:r>
            <a:r>
              <a:rPr lang="cs-CZ" dirty="0"/>
              <a:t> lokalit na osách rovna 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67544" y="5743592"/>
            <a:ext cx="3240360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lvl="2" indent="-179388">
              <a:spcBef>
                <a:spcPct val="20000"/>
              </a:spcBef>
              <a:buFont typeface="Calibri" pitchFamily="34" charset="0"/>
              <a:buChar char="-"/>
            </a:pPr>
            <a:endParaRPr lang="cs-CZ" sz="1400" dirty="0">
              <a:solidFill>
                <a:srgbClr val="366092"/>
              </a:solidFill>
            </a:endParaRPr>
          </a:p>
          <a:p>
            <a:pPr marL="179388" lvl="2" indent="-179388">
              <a:spcBef>
                <a:spcPct val="20000"/>
              </a:spcBef>
              <a:buFont typeface="Calibri" pitchFamily="34" charset="0"/>
              <a:buChar char="-"/>
            </a:pPr>
            <a:r>
              <a:rPr lang="cs-CZ" sz="1400" dirty="0" err="1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scale</a:t>
            </a:r>
            <a:r>
              <a:rPr lang="cs-CZ" sz="1400" dirty="0">
                <a:solidFill>
                  <a:srgbClr val="366092"/>
                </a:solidFill>
                <a:latin typeface="Courier New" pitchFamily="49" charset="0"/>
                <a:cs typeface="Courier New" pitchFamily="49" charset="0"/>
              </a:rPr>
              <a:t> = „species"</a:t>
            </a:r>
            <a:r>
              <a:rPr lang="en-US" sz="1400" dirty="0">
                <a:solidFill>
                  <a:srgbClr val="366092"/>
                </a:solidFill>
              </a:rPr>
              <a:t> (</a:t>
            </a:r>
            <a:r>
              <a:rPr lang="en-US" sz="1400" dirty="0" err="1">
                <a:solidFill>
                  <a:srgbClr val="366092"/>
                </a:solidFill>
              </a:rPr>
              <a:t>nebo</a:t>
            </a:r>
            <a:r>
              <a:rPr lang="en-US" sz="1400" dirty="0">
                <a:solidFill>
                  <a:srgbClr val="366092"/>
                </a:solidFill>
              </a:rPr>
              <a:t> </a:t>
            </a:r>
            <a:r>
              <a:rPr lang="cs-CZ" sz="1400" dirty="0">
                <a:solidFill>
                  <a:srgbClr val="366092"/>
                </a:solidFill>
              </a:rPr>
              <a:t>2</a:t>
            </a:r>
            <a:r>
              <a:rPr lang="en-US" sz="1400" dirty="0">
                <a:solidFill>
                  <a:srgbClr val="366092"/>
                </a:solidFill>
              </a:rPr>
              <a:t>) v </a:t>
            </a:r>
            <a:r>
              <a:rPr lang="en-US" sz="1400" b="1" dirty="0">
                <a:solidFill>
                  <a:srgbClr val="366092"/>
                </a:solidFill>
              </a:rPr>
              <a:t>R</a:t>
            </a:r>
            <a:endParaRPr lang="cs-CZ" b="1" dirty="0"/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3237" y="2927888"/>
            <a:ext cx="4291211" cy="3930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Nepřímá eigenvalue-based ordinace</a:t>
            </a:r>
            <a:br>
              <a:rPr lang="cs-CZ"/>
            </a:br>
            <a:r>
              <a:rPr lang="cs-CZ"/>
              <a:t>	</a:t>
            </a:r>
            <a:r>
              <a:rPr lang="cs-CZ">
                <a:solidFill>
                  <a:srgbClr val="00B0F0"/>
                </a:solidFill>
              </a:rPr>
              <a:t>Princip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hledání skrytých proměnných (gradientů), které nejlépe reprezentují chování všech druhů</a:t>
            </a:r>
          </a:p>
          <a:p>
            <a:pPr lvl="1"/>
            <a:r>
              <a:rPr lang="cs-CZ" dirty="0">
                <a:sym typeface="Wingdings" pitchFamily="2" charset="2"/>
              </a:rPr>
              <a:t>seřazení vzorků podél těchto gradientů -</a:t>
            </a:r>
            <a:r>
              <a:rPr lang="en-US" dirty="0">
                <a:sym typeface="Wingdings" pitchFamily="2" charset="2"/>
              </a:rPr>
              <a:t>&gt;</a:t>
            </a:r>
            <a:r>
              <a:rPr lang="cs-CZ" dirty="0">
                <a:sym typeface="Wingdings" pitchFamily="2" charset="2"/>
              </a:rPr>
              <a:t> skóre vzorků (</a:t>
            </a:r>
            <a:r>
              <a:rPr lang="cs-CZ" i="1" dirty="0">
                <a:sym typeface="Wingdings" pitchFamily="2" charset="2"/>
              </a:rPr>
              <a:t>sample </a:t>
            </a:r>
            <a:r>
              <a:rPr lang="cs-CZ" i="1" dirty="0" err="1">
                <a:sym typeface="Wingdings" pitchFamily="2" charset="2"/>
              </a:rPr>
              <a:t>scores</a:t>
            </a:r>
            <a:r>
              <a:rPr lang="cs-CZ" dirty="0">
                <a:sym typeface="Wingdings" pitchFamily="2" charset="2"/>
              </a:rPr>
              <a:t>)</a:t>
            </a:r>
            <a:r>
              <a:rPr lang="en-US" dirty="0"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na </a:t>
            </a:r>
            <a:r>
              <a:rPr lang="cs-CZ" b="1" dirty="0">
                <a:sym typeface="Wingdings" pitchFamily="2" charset="2"/>
              </a:rPr>
              <a:t>ordinační</a:t>
            </a:r>
            <a:r>
              <a:rPr lang="en-US" b="1" dirty="0" err="1">
                <a:sym typeface="Wingdings" pitchFamily="2" charset="2"/>
              </a:rPr>
              <a:t>ch</a:t>
            </a:r>
            <a:r>
              <a:rPr lang="cs-CZ" b="1" dirty="0">
                <a:sym typeface="Wingdings" pitchFamily="2" charset="2"/>
              </a:rPr>
              <a:t> </a:t>
            </a:r>
            <a:r>
              <a:rPr lang="cs-CZ" b="1" dirty="0" err="1">
                <a:sym typeface="Wingdings" pitchFamily="2" charset="2"/>
              </a:rPr>
              <a:t>osá</a:t>
            </a:r>
            <a:r>
              <a:rPr lang="en-US" b="1" dirty="0" err="1">
                <a:sym typeface="Wingdings" pitchFamily="2" charset="2"/>
              </a:rPr>
              <a:t>ch</a:t>
            </a:r>
            <a:r>
              <a:rPr lang="cs-CZ" dirty="0">
                <a:sym typeface="Wingdings" pitchFamily="2" charset="2"/>
              </a:rPr>
              <a:t> (</a:t>
            </a:r>
            <a:r>
              <a:rPr lang="cs-CZ" i="1" dirty="0" err="1">
                <a:sym typeface="Wingdings" pitchFamily="2" charset="2"/>
              </a:rPr>
              <a:t>ordination</a:t>
            </a:r>
            <a:r>
              <a:rPr lang="cs-CZ" i="1" dirty="0">
                <a:sym typeface="Wingdings" pitchFamily="2" charset="2"/>
              </a:rPr>
              <a:t> </a:t>
            </a:r>
            <a:r>
              <a:rPr lang="cs-CZ" i="1" dirty="0" err="1">
                <a:sym typeface="Wingdings" pitchFamily="2" charset="2"/>
              </a:rPr>
              <a:t>axes</a:t>
            </a:r>
            <a:r>
              <a:rPr lang="cs-CZ" dirty="0">
                <a:sym typeface="Wingdings" pitchFamily="2" charset="2"/>
              </a:rPr>
              <a:t>) </a:t>
            </a:r>
          </a:p>
          <a:p>
            <a:pPr lvl="1"/>
            <a:r>
              <a:rPr lang="cs-CZ" dirty="0">
                <a:sym typeface="Wingdings" pitchFamily="2" charset="2"/>
              </a:rPr>
              <a:t>odhad odpovědi (PCA, </a:t>
            </a:r>
            <a:r>
              <a:rPr lang="cs-CZ" dirty="0" err="1">
                <a:sym typeface="Wingdings" pitchFamily="2" charset="2"/>
              </a:rPr>
              <a:t>PCoA</a:t>
            </a:r>
            <a:r>
              <a:rPr lang="cs-CZ" dirty="0">
                <a:sym typeface="Wingdings" pitchFamily="2" charset="2"/>
              </a:rPr>
              <a:t>) nebo optima (DCA) jednotlivých druhů na osách (</a:t>
            </a:r>
            <a:r>
              <a:rPr lang="cs-CZ" i="1" dirty="0">
                <a:sym typeface="Wingdings" pitchFamily="2" charset="2"/>
              </a:rPr>
              <a:t>species </a:t>
            </a:r>
            <a:r>
              <a:rPr lang="cs-CZ" i="1" dirty="0" err="1">
                <a:sym typeface="Wingdings" pitchFamily="2" charset="2"/>
              </a:rPr>
              <a:t>scores</a:t>
            </a:r>
            <a:r>
              <a:rPr lang="cs-CZ" dirty="0">
                <a:sym typeface="Wingdings" pitchFamily="2" charset="2"/>
              </a:rPr>
              <a:t>)</a:t>
            </a:r>
            <a:endParaRPr lang="cs-CZ" dirty="0"/>
          </a:p>
          <a:p>
            <a:r>
              <a:rPr lang="cs-CZ" dirty="0">
                <a:sym typeface="Wingdings" pitchFamily="2" charset="2"/>
              </a:rPr>
              <a:t>Důležitost ordinačních os (množství vysvětlené variability) klesá od první dál</a:t>
            </a:r>
            <a:endParaRPr lang="cs-CZ" dirty="0"/>
          </a:p>
          <a:p>
            <a:r>
              <a:rPr lang="cs-CZ" dirty="0">
                <a:sym typeface="Wingdings" pitchFamily="2" charset="2"/>
              </a:rPr>
              <a:t>Ordinační osy jsou na sobě lineárně nezávislé – vždy přidávají novou informaci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– Analýza hlavních komponent</a:t>
            </a:r>
            <a:br>
              <a:rPr lang="cs-CZ"/>
            </a:br>
            <a:r>
              <a:rPr lang="cs-CZ" i="1"/>
              <a:t>Principal Component Analysis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– Analýza hlavních komponent</a:t>
            </a:r>
            <a:br>
              <a:rPr lang="cs-CZ"/>
            </a:br>
            <a:r>
              <a:rPr lang="cs-CZ" i="1"/>
              <a:t>Principal Component Analysis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5" name="Obrázek 4" descr="pca2D_cor_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  <p:pic>
        <p:nvPicPr>
          <p:cNvPr id="6" name="Obrázek 5" descr="pca2D_cor_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  <p:pic>
        <p:nvPicPr>
          <p:cNvPr id="7" name="Obrázek 6" descr="pca2D_cor_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  <p:pic>
        <p:nvPicPr>
          <p:cNvPr id="5" name="Obrázek 4" descr="pca_cor_anim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 descr="pca2D_cor_4.pn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2520000" y="1368000"/>
            <a:ext cx="4572000" cy="4572000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  <p:pic>
        <p:nvPicPr>
          <p:cNvPr id="6" name="Obrázek 5" descr="pca2D_cor_5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20000" y="1368000"/>
            <a:ext cx="4572000" cy="4572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PCA</a:t>
            </a:r>
            <a:r>
              <a:rPr lang="cs-CZ"/>
              <a:t> – výstup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6131024" cy="4713388"/>
          </a:xfrm>
        </p:spPr>
        <p:txBody>
          <a:bodyPr>
            <a:normAutofit/>
          </a:bodyPr>
          <a:lstStyle/>
          <a:p>
            <a:r>
              <a:rPr lang="cs-CZ" sz="2000"/>
              <a:t>Eigenvalues – množství variability zachycené danou osou</a:t>
            </a:r>
          </a:p>
          <a:p>
            <a:r>
              <a:rPr lang="en-US" sz="2000"/>
              <a:t>pod</a:t>
            </a:r>
            <a:r>
              <a:rPr lang="cs-CZ" sz="2000" dirty="0" err="1"/>
              <a:t>íl</a:t>
            </a:r>
            <a:r>
              <a:rPr lang="cs-CZ" sz="2000" dirty="0"/>
              <a:t> vysvětlené variability – </a:t>
            </a:r>
            <a:r>
              <a:rPr lang="en-US" sz="2000"/>
              <a:t>analog R</a:t>
            </a:r>
            <a:r>
              <a:rPr lang="en-US" sz="2000" baseline="30000"/>
              <a:t>2</a:t>
            </a:r>
            <a:endParaRPr lang="cs-CZ" sz="2000" baseline="30000"/>
          </a:p>
          <a:p>
            <a:pPr lvl="1"/>
            <a:r>
              <a:rPr lang="cs-CZ" sz="1600"/>
              <a:t>podíl eigenvalue ku sumě všech eigenvalues</a:t>
            </a:r>
          </a:p>
          <a:p>
            <a:r>
              <a:rPr lang="cs-CZ" sz="2000"/>
              <a:t>celková variabilita = suma </a:t>
            </a:r>
            <a:r>
              <a:rPr lang="cs-CZ" sz="2000" dirty="0" err="1"/>
              <a:t>eigenvalues</a:t>
            </a:r>
            <a:r>
              <a:rPr lang="cs-CZ" sz="2000" dirty="0"/>
              <a:t> = suma variancí </a:t>
            </a:r>
            <a:r>
              <a:rPr lang="cs-CZ" sz="2000"/>
              <a:t>všech proměnných</a:t>
            </a:r>
          </a:p>
          <a:p>
            <a:r>
              <a:rPr lang="cs-CZ" sz="2000"/>
              <a:t>1. osa vysvětluje 92</a:t>
            </a:r>
            <a:r>
              <a:rPr lang="en-US" sz="2000"/>
              <a:t>% </a:t>
            </a:r>
            <a:r>
              <a:rPr lang="cs-CZ" sz="2000"/>
              <a:t>variability</a:t>
            </a:r>
          </a:p>
          <a:p>
            <a:pPr lvl="1"/>
            <a:r>
              <a:rPr lang="cs-CZ" sz="1600"/>
              <a:t>1.8464 / (1.8464 + 0.1536)=</a:t>
            </a:r>
          </a:p>
          <a:p>
            <a:pPr lvl="1"/>
            <a:r>
              <a:rPr lang="cs-CZ" sz="1600"/>
              <a:t>1.8464 / 2 = 0.92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428417"/>
              </p:ext>
            </p:extLst>
          </p:nvPr>
        </p:nvGraphicFramePr>
        <p:xfrm>
          <a:off x="6804248" y="2132856"/>
          <a:ext cx="923280" cy="1413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406080" imgH="622080" progId="Equation.3">
                  <p:embed/>
                </p:oleObj>
              </mc:Choice>
              <mc:Fallback>
                <p:oleObj name="Rovnice" r:id="rId3" imgW="406080" imgH="622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248" y="2132856"/>
                        <a:ext cx="923280" cy="141377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3491880" y="4509120"/>
            <a:ext cx="446449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Inertia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Rank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Total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   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2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Unconstrained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2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2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Inertia is variance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Eigenvalues for unconstrained axes: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PC1 </a:t>
            </a:r>
            <a:r>
              <a:rPr lang="cs-CZ" sz="1400">
                <a:solidFill>
                  <a:srgbClr val="000000"/>
                </a:solidFill>
                <a:latin typeface="Lucida Console"/>
              </a:rPr>
              <a:t>	</a:t>
            </a:r>
            <a:r>
              <a:rPr lang="en-US" sz="1400">
                <a:solidFill>
                  <a:srgbClr val="000000"/>
                </a:solidFill>
                <a:latin typeface="Lucida Console"/>
              </a:rPr>
              <a:t>PC2 </a:t>
            </a:r>
            <a:endParaRPr lang="cs-CZ" sz="1400">
              <a:solidFill>
                <a:srgbClr val="000000"/>
              </a:solidFill>
              <a:latin typeface="Lucida Console"/>
            </a:endParaRPr>
          </a:p>
          <a:p>
            <a:r>
              <a:rPr lang="en-US" sz="1400">
                <a:solidFill>
                  <a:srgbClr val="000000"/>
                </a:solidFill>
                <a:latin typeface="Lucida Console"/>
              </a:rPr>
              <a:t>1.8464 0.1536 </a:t>
            </a:r>
            <a:endParaRPr lang="cs-CZ" sz="1400"/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1763688" y="1844824"/>
            <a:ext cx="5256584" cy="432048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032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PCA – principy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vliv proměnné na výsledek PCA je úměrný podílu variability  proměnné ku celkové variabilitě</a:t>
            </a:r>
          </a:p>
          <a:p>
            <a:r>
              <a:rPr lang="cs-CZ"/>
              <a:t>při standardizaci vliv každé proměnné stejný</a:t>
            </a:r>
          </a:p>
          <a:p>
            <a:pPr lvl="1"/>
            <a:r>
              <a:rPr lang="cs-CZ"/>
              <a:t>variance všech proměnných = 1</a:t>
            </a:r>
          </a:p>
          <a:p>
            <a:r>
              <a:rPr lang="cs-CZ"/>
              <a:t>rotace PCA založena na eigenanalýze asociační matice</a:t>
            </a:r>
          </a:p>
          <a:p>
            <a:pPr lvl="1"/>
            <a:r>
              <a:rPr lang="cs-CZ"/>
              <a:t>buď kovarianční matice (pokud data nejsou standardizována)</a:t>
            </a:r>
          </a:p>
          <a:p>
            <a:pPr lvl="1"/>
            <a:r>
              <a:rPr lang="cs-CZ"/>
              <a:t>nebo korelační matice, pokud jsou standardizována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|39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4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4.3|2.1"/>
</p:tagLst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9721</TotalTime>
  <Words>1290</Words>
  <Application>Microsoft Office PowerPoint</Application>
  <PresentationFormat>Předvádění na obrazovce (4:3)</PresentationFormat>
  <Paragraphs>533</Paragraphs>
  <Slides>20</Slides>
  <Notes>19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Arial Unicode MS</vt:lpstr>
      <vt:lpstr>Calibri</vt:lpstr>
      <vt:lpstr>Courier New</vt:lpstr>
      <vt:lpstr>Lucida Console</vt:lpstr>
      <vt:lpstr>Motiv sady Office</vt:lpstr>
      <vt:lpstr>Rovnice</vt:lpstr>
      <vt:lpstr>Nepřímá ordinační analýza</vt:lpstr>
      <vt:lpstr>Přehled metod ordinační analýzy</vt:lpstr>
      <vt:lpstr>Nepřímá eigenvalue-based ordinace  Princip</vt:lpstr>
      <vt:lpstr>PCA – Analýza hlavních komponent Principal Component Analysis</vt:lpstr>
      <vt:lpstr>PCA – Analýza hlavních komponent Principal Component Analysis</vt:lpstr>
      <vt:lpstr>Prezentace aplikace PowerPoint</vt:lpstr>
      <vt:lpstr>Prezentace aplikace PowerPoint</vt:lpstr>
      <vt:lpstr>PCA – výstup</vt:lpstr>
      <vt:lpstr>PCA – principy</vt:lpstr>
      <vt:lpstr>PCA na nestandardizovaných datech</vt:lpstr>
      <vt:lpstr>PCA na nestandardizovaných datech</vt:lpstr>
      <vt:lpstr>PCA na nestandardizovaných datech</vt:lpstr>
      <vt:lpstr>PCA na nestandardizovaných datech</vt:lpstr>
      <vt:lpstr>Prezentace aplikace PowerPoint</vt:lpstr>
      <vt:lpstr>Prezentace aplikace PowerPoint</vt:lpstr>
      <vt:lpstr>Prezentace aplikace PowerPoint</vt:lpstr>
      <vt:lpstr>Které osy PCA interpretovat? Které jsou důležité?</vt:lpstr>
      <vt:lpstr>Broken-stick model (expectations)</vt:lpstr>
      <vt:lpstr>PCA biplot – škálování os (1)</vt:lpstr>
      <vt:lpstr>PCA biplot – škálování os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509</cp:revision>
  <dcterms:created xsi:type="dcterms:W3CDTF">2016-02-16T14:02:33Z</dcterms:created>
  <dcterms:modified xsi:type="dcterms:W3CDTF">2021-03-22T16:53:34Z</dcterms:modified>
</cp:coreProperties>
</file>