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1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93" r:id="rId2"/>
    <p:sldId id="392" r:id="rId3"/>
    <p:sldId id="389" r:id="rId4"/>
    <p:sldId id="407" r:id="rId5"/>
    <p:sldId id="394" r:id="rId6"/>
    <p:sldId id="390" r:id="rId7"/>
    <p:sldId id="379" r:id="rId8"/>
    <p:sldId id="381" r:id="rId9"/>
    <p:sldId id="380" r:id="rId10"/>
    <p:sldId id="395" r:id="rId11"/>
    <p:sldId id="387" r:id="rId12"/>
    <p:sldId id="385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E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Styl s motivem 1 – zvýraznění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ABFCF23-3B69-468F-B69F-88F6DE6A72F2}" styleName="Střední styl 1 – zvýraznění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88994" autoAdjust="0"/>
  </p:normalViewPr>
  <p:slideViewPr>
    <p:cSldViewPr>
      <p:cViewPr varScale="1">
        <p:scale>
          <a:sx n="73" d="100"/>
          <a:sy n="73" d="100"/>
        </p:scale>
        <p:origin x="1747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8181A0-8005-433B-BF8C-7E799326B855}" type="datetimeFigureOut">
              <a:rPr lang="cs-CZ" smtClean="0"/>
              <a:pPr/>
              <a:t>28.03.2023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8794E5-7CA4-460A-AE3E-35881FEAFE6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984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7863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451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92686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373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794E5-7CA4-460A-AE3E-35881FEAFE68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88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55776" y="2130426"/>
            <a:ext cx="4032448" cy="1470025"/>
          </a:xfrm>
        </p:spPr>
        <p:txBody>
          <a:bodyPr>
            <a:normAutofit/>
          </a:bodyPr>
          <a:lstStyle>
            <a:lvl1pPr>
              <a:defRPr sz="3600" cap="small" baseline="0">
                <a:latin typeface="+mj-lt"/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55776" y="4268688"/>
            <a:ext cx="2736304" cy="456456"/>
          </a:xfrm>
        </p:spPr>
        <p:txBody>
          <a:bodyPr>
            <a:normAutofit/>
          </a:bodyPr>
          <a:lstStyle>
            <a:lvl1pPr marL="0" indent="0" algn="ctr">
              <a:buNone/>
              <a:defRPr sz="1600" cap="sm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9366D-0193-409D-9119-634263E5DAA1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255577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3B461-E822-48AD-8EC7-4697F3CE2719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722FB9-17F7-46EE-B797-F34E1C68102E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lipsa 7"/>
          <p:cNvSpPr/>
          <p:nvPr userDrawn="1"/>
        </p:nvSpPr>
        <p:spPr>
          <a:xfrm>
            <a:off x="8604448" y="6364550"/>
            <a:ext cx="432048" cy="41527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>
            <a:noAutofit/>
          </a:bodyPr>
          <a:lstStyle>
            <a:lvl1pPr algn="l">
              <a:defRPr sz="2800" cap="small" baseline="0">
                <a:solidFill>
                  <a:schemeClr val="accent3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4713388"/>
          </a:xfrm>
        </p:spPr>
        <p:txBody>
          <a:bodyPr/>
          <a:lstStyle>
            <a:lvl1pPr>
              <a:buFont typeface="Courier New" pitchFamily="49" charset="0"/>
              <a:buChar char="o"/>
              <a:defRPr sz="2400"/>
            </a:lvl1pPr>
            <a:lvl2pPr>
              <a:buFont typeface="Arial" pitchFamily="34" charset="0"/>
              <a:buChar char="•"/>
              <a:defRPr sz="1800">
                <a:solidFill>
                  <a:schemeClr val="tx2"/>
                </a:solidFill>
              </a:defRPr>
            </a:lvl2pPr>
            <a:lvl3pPr>
              <a:buFont typeface="Calibri" pitchFamily="34" charset="0"/>
              <a:buChar char="-"/>
              <a:defRPr sz="1400">
                <a:solidFill>
                  <a:schemeClr val="accent3"/>
                </a:solidFill>
              </a:defRPr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7B537-9A63-454B-A0DB-CD0B66DCB7FD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448" y="6381328"/>
            <a:ext cx="405408" cy="365125"/>
          </a:xfrm>
          <a:noFill/>
        </p:spPr>
        <p:txBody>
          <a:bodyPr/>
          <a:lstStyle>
            <a:lvl1pPr>
              <a:defRPr baseline="0">
                <a:solidFill>
                  <a:schemeClr val="bg2"/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 hasCustomPrompt="1"/>
          </p:nvPr>
        </p:nvSpPr>
        <p:spPr>
          <a:xfrm>
            <a:off x="2123728" y="3861048"/>
            <a:ext cx="6476256" cy="1362075"/>
          </a:xfrm>
        </p:spPr>
        <p:txBody>
          <a:bodyPr anchor="t">
            <a:normAutofit/>
          </a:bodyPr>
          <a:lstStyle>
            <a:lvl1pPr algn="l">
              <a:defRPr sz="2800" b="1" cap="small" baseline="0"/>
            </a:lvl1pPr>
          </a:lstStyle>
          <a:p>
            <a:r>
              <a:rPr lang="cs-CZ"/>
              <a:t>Nadpis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A0EFD0-6138-499F-86AA-8BE0B76769BE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2B36B-00EA-4F9B-A179-75434F2109A9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B32304-C18A-455D-8328-5DDFC17E7A22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612C5-6AA6-476E-AB8B-6E04E75A4042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C0C5CA-3688-410D-A590-7CAF3C9872D2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155DA-BFF7-4977-B9BC-75FD3F7C0145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A6179-565C-4444-9957-D5E730043A45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B2084-1223-4ED4-B620-CABB02494E46}" type="datetime1">
              <a:rPr lang="cs-CZ" smtClean="0"/>
              <a:pPr/>
              <a:t>28.03.2023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4BA2FB-E8AC-4E76-A397-A31C4D30B605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75B7F24-14FB-4D57-A5A1-8A910D3D700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Ordina</a:t>
            </a:r>
            <a:r>
              <a:rPr lang="cs-CZ" dirty="0"/>
              <a:t>ční diagramy</a:t>
            </a:r>
            <a:endParaRPr lang="en-US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B5DB37-01E6-4B93-87DA-16FED775E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43808" y="4294325"/>
            <a:ext cx="3456384" cy="1368152"/>
          </a:xfrm>
        </p:spPr>
        <p:txBody>
          <a:bodyPr>
            <a:normAutofit/>
          </a:bodyPr>
          <a:lstStyle/>
          <a:p>
            <a:r>
              <a:rPr lang="cs-CZ" sz="2800" dirty="0"/>
              <a:t>Jak je číst</a:t>
            </a:r>
          </a:p>
          <a:p>
            <a:r>
              <a:rPr lang="cs-CZ" sz="2800" dirty="0"/>
              <a:t>Tipy a triky</a:t>
            </a:r>
            <a:endParaRPr lang="en-US" sz="2800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654E71F-CE33-43AA-AB24-6FCC0F739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787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8E7D82-66D1-4980-AE11-E20DA8426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Prom</a:t>
            </a:r>
            <a:r>
              <a:rPr lang="cs-CZ" dirty="0" err="1"/>
              <a:t>ítnutí</a:t>
            </a:r>
            <a:r>
              <a:rPr lang="cs-CZ" dirty="0"/>
              <a:t> kontinuální proměnné pomocí různých velikostí symbolů vzorků</a:t>
            </a:r>
            <a:endParaRPr lang="en-US" dirty="0"/>
          </a:p>
        </p:txBody>
      </p:sp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9E77C4A8-B6EB-4443-97F3-98921ED5DBC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55676" y="1121583"/>
            <a:ext cx="5832647" cy="5624870"/>
          </a:xfrm>
          <a:prstGeom prst="rect">
            <a:avLst/>
          </a:prstGeom>
        </p:spPr>
      </p:pic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0DB23BA-6EF0-4F7F-94CC-FC5A2F2C8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9719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92696"/>
            <a:ext cx="6984776" cy="5752169"/>
          </a:xfrm>
          <a:prstGeom prst="rect">
            <a:avLst/>
          </a:prstGeom>
        </p:spPr>
      </p:pic>
      <p:sp>
        <p:nvSpPr>
          <p:cNvPr id="6" name="TextovéPole 4"/>
          <p:cNvSpPr txBox="1"/>
          <p:nvPr/>
        </p:nvSpPr>
        <p:spPr>
          <a:xfrm>
            <a:off x="6804248" y="894729"/>
            <a:ext cx="1584176" cy="2880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rdihull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</p:spTree>
    <p:extLst>
      <p:ext uri="{BB962C8B-B14F-4D97-AF65-F5344CB8AC3E}">
        <p14:creationId xmlns:p14="http://schemas.microsoft.com/office/powerpoint/2010/main" val="544002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5" name="Obrázek 4" descr="nmds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6" name="Obrázek 5" descr="nmds2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7" name="Obrázek 6" descr="nmds3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8" name="Obrázek 7" descr="nmds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9" name="Obrázek 8" descr="nmds5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0" name="Obrázek 9" descr="nmds6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pic>
        <p:nvPicPr>
          <p:cNvPr id="11" name="Obrázek 10" descr="nmds7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809328" y="980728"/>
            <a:ext cx="5715000" cy="5715000"/>
          </a:xfrm>
          <a:prstGeom prst="rect">
            <a:avLst/>
          </a:prstGeom>
        </p:spPr>
      </p:pic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369265" y="404664"/>
            <a:ext cx="8229600" cy="490065"/>
          </a:xfrm>
        </p:spPr>
        <p:txBody>
          <a:bodyPr/>
          <a:lstStyle/>
          <a:p>
            <a:r>
              <a:rPr lang="cs-CZ" dirty="0"/>
              <a:t>Pasivně promítnutá kategoriální proměnná</a:t>
            </a:r>
          </a:p>
        </p:txBody>
      </p:sp>
      <p:sp>
        <p:nvSpPr>
          <p:cNvPr id="13" name="TextovéPole 4"/>
          <p:cNvSpPr txBox="1"/>
          <p:nvPr/>
        </p:nvSpPr>
        <p:spPr>
          <a:xfrm>
            <a:off x="6300192" y="993219"/>
            <a:ext cx="1728192" cy="276999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vegan::o</a:t>
            </a:r>
            <a:r>
              <a:rPr lang="cs-CZ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rdispider</a:t>
            </a:r>
            <a:r>
              <a:rPr lang="en-US" sz="12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2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AE25BA-D600-41F1-AD9B-6973593B4A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Ordinační diagramy: PCA a CA</a:t>
            </a:r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AFEF40-43D4-4683-A127-52595016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2</a:t>
            </a:fld>
            <a:endParaRPr lang="cs-CZ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B7EFCDB0-8FA0-4156-9E75-574011199A4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480"/>
          <a:stretch/>
        </p:blipFill>
        <p:spPr bwMode="auto">
          <a:xfrm>
            <a:off x="512545" y="1196752"/>
            <a:ext cx="7889831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283C6273-C651-4518-8A2C-246F676551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8534064"/>
              </p:ext>
            </p:extLst>
          </p:nvPr>
        </p:nvGraphicFramePr>
        <p:xfrm>
          <a:off x="796969" y="5243998"/>
          <a:ext cx="7889832" cy="13983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629944">
                  <a:extLst>
                    <a:ext uri="{9D8B030D-6E8A-4147-A177-3AD203B41FA5}">
                      <a16:colId xmlns:a16="http://schemas.microsoft.com/office/drawing/2014/main" val="2719444032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58810379"/>
                    </a:ext>
                  </a:extLst>
                </a:gridCol>
                <a:gridCol w="2629944">
                  <a:extLst>
                    <a:ext uri="{9D8B030D-6E8A-4147-A177-3AD203B41FA5}">
                      <a16:colId xmlns:a16="http://schemas.microsoft.com/office/drawing/2014/main" val="3557162417"/>
                    </a:ext>
                  </a:extLst>
                </a:gridCol>
              </a:tblGrid>
              <a:tr h="37911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PCA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(D)CA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910287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vzorky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Eukl</a:t>
                      </a:r>
                      <a:r>
                        <a:rPr lang="en-US" dirty="0"/>
                        <a:t>.</a:t>
                      </a:r>
                      <a:r>
                        <a:rPr lang="cs-CZ" dirty="0"/>
                        <a:t>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</a:t>
                      </a:r>
                      <a:r>
                        <a:rPr lang="cs-CZ" dirty="0"/>
                        <a:t> </a:t>
                      </a:r>
                      <a:r>
                        <a:rPr lang="cs-CZ" dirty="0" err="1"/>
                        <a:t>ChiSq</a:t>
                      </a:r>
                      <a:r>
                        <a:rPr lang="cs-CZ" dirty="0"/>
                        <a:t>. </a:t>
                      </a:r>
                      <a:r>
                        <a:rPr lang="en-US" dirty="0"/>
                        <a:t>v</a:t>
                      </a:r>
                      <a:r>
                        <a:rPr lang="cs-CZ" dirty="0"/>
                        <a:t>z</a:t>
                      </a:r>
                      <a:r>
                        <a:rPr lang="en-US" dirty="0"/>
                        <a:t>d</a:t>
                      </a:r>
                      <a:r>
                        <a:rPr lang="cs-CZ" dirty="0"/>
                        <a:t>á</a:t>
                      </a:r>
                      <a:r>
                        <a:rPr lang="en-US" dirty="0" err="1"/>
                        <a:t>lenosti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5143435"/>
                  </a:ext>
                </a:extLst>
              </a:tr>
              <a:tr h="379110">
                <a:tc>
                  <a:txBody>
                    <a:bodyPr/>
                    <a:lstStyle/>
                    <a:p>
                      <a:r>
                        <a:rPr lang="cs-CZ" dirty="0"/>
                        <a:t>druhy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~ </a:t>
                      </a:r>
                      <a:r>
                        <a:rPr lang="en-US" dirty="0" err="1"/>
                        <a:t>korelace</a:t>
                      </a:r>
                      <a:r>
                        <a:rPr lang="en-US" dirty="0"/>
                        <a:t> s </a:t>
                      </a:r>
                      <a:r>
                        <a:rPr lang="en-US" dirty="0" err="1"/>
                        <a:t>osami</a:t>
                      </a:r>
                      <a:r>
                        <a:rPr lang="en-US" dirty="0"/>
                        <a:t> (a </a:t>
                      </a:r>
                      <a:r>
                        <a:rPr lang="en-US" dirty="0" err="1"/>
                        <a:t>navz</a:t>
                      </a:r>
                      <a:r>
                        <a:rPr lang="cs-CZ" dirty="0" err="1"/>
                        <a:t>ájem</a:t>
                      </a:r>
                      <a:r>
                        <a:rPr lang="cs-CZ" dirty="0"/>
                        <a:t>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Optima druhů na osách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1789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2981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NMDS, </a:t>
            </a:r>
            <a:r>
              <a:rPr lang="cs-CZ" dirty="0" err="1"/>
              <a:t>PCoA</a:t>
            </a:r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3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994796"/>
            <a:ext cx="5905318" cy="4863204"/>
          </a:xfrm>
          <a:prstGeom prst="rect">
            <a:avLst/>
          </a:prstGeom>
        </p:spPr>
      </p:pic>
      <p:sp>
        <p:nvSpPr>
          <p:cNvPr id="3" name="TextovéPole 2">
            <a:extLst>
              <a:ext uri="{FF2B5EF4-FFF2-40B4-BE49-F238E27FC236}">
                <a16:creationId xmlns:a16="http://schemas.microsoft.com/office/drawing/2014/main" id="{71F8562E-DB05-4B28-827A-963E9E8A15E5}"/>
              </a:ext>
            </a:extLst>
          </p:cNvPr>
          <p:cNvSpPr txBox="1"/>
          <p:nvPr/>
        </p:nvSpPr>
        <p:spPr>
          <a:xfrm>
            <a:off x="899593" y="1268760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PCoA</a:t>
            </a:r>
            <a:r>
              <a:rPr lang="cs-CZ" dirty="0"/>
              <a:t> - druhová skóre určena korelacemi s osami (odpovídá lin. metodám), lze i </a:t>
            </a:r>
            <a:r>
              <a:rPr lang="cs-CZ" dirty="0" err="1"/>
              <a:t>weighted</a:t>
            </a:r>
            <a:r>
              <a:rPr lang="cs-CZ" dirty="0"/>
              <a:t> </a:t>
            </a:r>
            <a:r>
              <a:rPr lang="cs-CZ" dirty="0" err="1"/>
              <a:t>average</a:t>
            </a:r>
            <a:r>
              <a:rPr lang="cs-CZ" dirty="0"/>
              <a:t> pomocí vegan::</a:t>
            </a:r>
            <a:r>
              <a:rPr lang="cs-CZ" dirty="0" err="1"/>
              <a:t>wascores</a:t>
            </a:r>
            <a:r>
              <a:rPr lang="cs-CZ" dirty="0"/>
              <a:t>()</a:t>
            </a:r>
            <a:endParaRPr lang="en-US" dirty="0"/>
          </a:p>
          <a:p>
            <a:r>
              <a:rPr lang="en-US" dirty="0"/>
              <a:t>Do </a:t>
            </a:r>
            <a:r>
              <a:rPr lang="en-US" dirty="0" err="1"/>
              <a:t>ordina</a:t>
            </a:r>
            <a:r>
              <a:rPr lang="cs-CZ" dirty="0"/>
              <a:t>č</a:t>
            </a:r>
            <a:r>
              <a:rPr lang="en-US" dirty="0"/>
              <a:t>n</a:t>
            </a:r>
            <a:r>
              <a:rPr lang="cs-CZ" dirty="0"/>
              <a:t>í</a:t>
            </a:r>
            <a:r>
              <a:rPr lang="en-US" dirty="0"/>
              <a:t>ho diagram je t</a:t>
            </a:r>
            <a:r>
              <a:rPr lang="cs-CZ" dirty="0" err="1"/>
              <a:t>řeba</a:t>
            </a:r>
            <a:r>
              <a:rPr lang="cs-CZ" dirty="0"/>
              <a:t> umístit pomocí funkce </a:t>
            </a:r>
            <a:r>
              <a:rPr lang="cs-CZ" dirty="0" err="1"/>
              <a:t>envfit</a:t>
            </a:r>
            <a:r>
              <a:rPr lang="cs-CZ" dirty="0"/>
              <a:t>, nelze přímo.</a:t>
            </a:r>
          </a:p>
          <a:p>
            <a:r>
              <a:rPr lang="cs-CZ" dirty="0"/>
              <a:t>NMDS: vegan defaultně počítá (nepřímá) druhá skóre pomocí </a:t>
            </a:r>
            <a:r>
              <a:rPr lang="cs-CZ" dirty="0" err="1"/>
              <a:t>wascores</a:t>
            </a:r>
            <a:r>
              <a:rPr lang="cs-CZ" dirty="0"/>
              <a:t>()</a:t>
            </a:r>
          </a:p>
        </p:txBody>
      </p:sp>
    </p:spTree>
    <p:extLst>
      <p:ext uri="{BB962C8B-B14F-4D97-AF65-F5344CB8AC3E}">
        <p14:creationId xmlns:p14="http://schemas.microsoft.com/office/powerpoint/2010/main" val="24952183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Ordinační diagramy</a:t>
            </a:r>
            <a:br>
              <a:rPr lang="cs-CZ"/>
            </a:br>
            <a:r>
              <a:rPr lang="cs-CZ">
                <a:solidFill>
                  <a:srgbClr val="00B0F0"/>
                </a:solidFill>
              </a:rPr>
              <a:t>	</a:t>
            </a:r>
            <a:r>
              <a:rPr lang="cs-CZ">
                <a:solidFill>
                  <a:srgbClr val="0070C0"/>
                </a:solidFill>
              </a:rPr>
              <a:t>konvence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7"/>
            <a:ext cx="4906888" cy="4713388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/>
              <a:t>zobrazen</a:t>
            </a:r>
            <a:r>
              <a:rPr lang="cs-CZ" dirty="0"/>
              <a:t>í vzorků</a:t>
            </a:r>
          </a:p>
          <a:p>
            <a:pPr lvl="1"/>
            <a:r>
              <a:rPr lang="cs-CZ" dirty="0"/>
              <a:t>body</a:t>
            </a:r>
          </a:p>
          <a:p>
            <a:r>
              <a:rPr lang="cs-CZ" dirty="0"/>
              <a:t>zobrazení druhů</a:t>
            </a:r>
          </a:p>
          <a:p>
            <a:pPr lvl="1"/>
            <a:r>
              <a:rPr lang="cs-CZ" dirty="0"/>
              <a:t>Šipky: lineární metody  (+ </a:t>
            </a:r>
            <a:r>
              <a:rPr lang="cs-CZ" dirty="0" err="1"/>
              <a:t>PCoA</a:t>
            </a:r>
            <a:r>
              <a:rPr lang="cs-CZ" dirty="0"/>
              <a:t>, </a:t>
            </a:r>
            <a:r>
              <a:rPr lang="cs-CZ" dirty="0" err="1"/>
              <a:t>dbRDA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Body, </a:t>
            </a:r>
            <a:r>
              <a:rPr lang="cs-CZ" dirty="0" err="1"/>
              <a:t>centroidy</a:t>
            </a:r>
            <a:r>
              <a:rPr lang="cs-CZ" dirty="0"/>
              <a:t>: </a:t>
            </a:r>
            <a:r>
              <a:rPr lang="cs-CZ" dirty="0" err="1"/>
              <a:t>unimodální</a:t>
            </a:r>
            <a:r>
              <a:rPr lang="cs-CZ" dirty="0"/>
              <a:t> metody (+ NMDS)</a:t>
            </a:r>
          </a:p>
          <a:p>
            <a:r>
              <a:rPr lang="cs-CZ" dirty="0"/>
              <a:t>zobrazení ordinačních os</a:t>
            </a:r>
          </a:p>
          <a:p>
            <a:pPr lvl="1"/>
            <a:r>
              <a:rPr lang="cs-CZ" dirty="0"/>
              <a:t>vodorovná bývá osa vyššího řádu (např. první)</a:t>
            </a:r>
          </a:p>
          <a:p>
            <a:pPr lvl="1"/>
            <a:r>
              <a:rPr lang="cs-CZ" dirty="0"/>
              <a:t>orientace os je arbitrární</a:t>
            </a:r>
          </a:p>
          <a:p>
            <a:r>
              <a:rPr lang="cs-CZ" dirty="0"/>
              <a:t>zobrazení proměnných prostředí</a:t>
            </a:r>
          </a:p>
          <a:p>
            <a:pPr lvl="1"/>
            <a:r>
              <a:rPr lang="cs-CZ" dirty="0"/>
              <a:t>šipky (kvantitativní proměnné)</a:t>
            </a:r>
          </a:p>
          <a:p>
            <a:pPr lvl="1"/>
            <a:r>
              <a:rPr lang="cs-CZ" dirty="0" err="1"/>
              <a:t>centroidy</a:t>
            </a:r>
            <a:r>
              <a:rPr lang="cs-CZ" dirty="0"/>
              <a:t> (kategoriální proměnné)</a:t>
            </a:r>
          </a:p>
          <a:p>
            <a:r>
              <a:rPr lang="cs-CZ" dirty="0"/>
              <a:t>typ ordinačního diagramu:</a:t>
            </a:r>
          </a:p>
          <a:p>
            <a:pPr lvl="1"/>
            <a:r>
              <a:rPr lang="cs-CZ" b="1" dirty="0" err="1"/>
              <a:t>scatterplot</a:t>
            </a:r>
            <a:r>
              <a:rPr lang="cs-CZ" b="1" dirty="0"/>
              <a:t>  </a:t>
            </a:r>
            <a:r>
              <a:rPr lang="cs-CZ" dirty="0"/>
              <a:t>- 1 typ dat (vzorky nebo druhy) </a:t>
            </a:r>
            <a:endParaRPr lang="cs-CZ" b="1" dirty="0"/>
          </a:p>
          <a:p>
            <a:pPr lvl="1"/>
            <a:r>
              <a:rPr lang="cs-CZ" b="1" dirty="0" err="1"/>
              <a:t>biplot</a:t>
            </a:r>
            <a:r>
              <a:rPr lang="cs-CZ" b="1" dirty="0"/>
              <a:t> </a:t>
            </a:r>
            <a:r>
              <a:rPr lang="cs-CZ" dirty="0"/>
              <a:t>- 2 typy dat (např. vzorky a druhy)</a:t>
            </a:r>
            <a:endParaRPr lang="cs-CZ" b="1" dirty="0"/>
          </a:p>
          <a:p>
            <a:pPr lvl="1"/>
            <a:r>
              <a:rPr lang="cs-CZ" b="1" dirty="0" err="1"/>
              <a:t>triplot</a:t>
            </a:r>
            <a:r>
              <a:rPr lang="cs-CZ" b="1" dirty="0"/>
              <a:t> </a:t>
            </a:r>
            <a:r>
              <a:rPr lang="cs-CZ" dirty="0"/>
              <a:t>- 3 typy dat (např. vzorky, druhy a proměnné prostředí)</a:t>
            </a:r>
            <a:endParaRPr lang="cs-CZ" b="1" dirty="0"/>
          </a:p>
          <a:p>
            <a:pPr lvl="1"/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45147" y="428604"/>
            <a:ext cx="2698753" cy="280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57901" y="3429000"/>
            <a:ext cx="2685999" cy="280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ovéPole 6"/>
          <p:cNvSpPr txBox="1"/>
          <p:nvPr/>
        </p:nvSpPr>
        <p:spPr>
          <a:xfrm rot="5400000">
            <a:off x="6346937" y="3203674"/>
            <a:ext cx="41434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err="1"/>
              <a:t>Lepš</a:t>
            </a:r>
            <a:r>
              <a:rPr lang="cs-CZ" sz="1400" dirty="0"/>
              <a:t> </a:t>
            </a:r>
            <a:r>
              <a:rPr lang="en-US" sz="1400" dirty="0"/>
              <a:t>&amp; </a:t>
            </a:r>
            <a:r>
              <a:rPr lang="cs-CZ" sz="1400" dirty="0" err="1"/>
              <a:t>Šmilauer</a:t>
            </a:r>
            <a:r>
              <a:rPr lang="cs-CZ" sz="1400" dirty="0"/>
              <a:t> (2003) </a:t>
            </a:r>
            <a:r>
              <a:rPr lang="cs-CZ" sz="1400" dirty="0" err="1"/>
              <a:t>Multivariate</a:t>
            </a:r>
            <a:r>
              <a:rPr lang="cs-CZ" sz="1400" dirty="0"/>
              <a:t> </a:t>
            </a:r>
            <a:r>
              <a:rPr lang="cs-CZ" sz="1400" dirty="0" err="1"/>
              <a:t>analysis</a:t>
            </a:r>
            <a:r>
              <a:rPr lang="cs-CZ" sz="1400" dirty="0"/>
              <a:t> </a:t>
            </a:r>
            <a:r>
              <a:rPr lang="cs-CZ" sz="1400" dirty="0" err="1"/>
              <a:t>of</a:t>
            </a:r>
            <a:r>
              <a:rPr lang="cs-CZ" sz="1400" dirty="0"/>
              <a:t> ...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94C9C49-299C-4E62-B569-FD2600BEF5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3872" y="548680"/>
            <a:ext cx="4238128" cy="3546861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01DE71DC-2F3F-4AC5-BF25-F1F61613DF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Příliš mnoho druhů v </a:t>
            </a:r>
            <a:r>
              <a:rPr lang="cs-CZ" dirty="0" err="1"/>
              <a:t>ord</a:t>
            </a:r>
            <a:r>
              <a:rPr lang="cs-CZ" dirty="0"/>
              <a:t>. diagramu -</a:t>
            </a:r>
            <a:r>
              <a:rPr lang="en-US" dirty="0"/>
              <a:t>&gt; ne</a:t>
            </a:r>
            <a:r>
              <a:rPr lang="cs-CZ" dirty="0"/>
              <a:t>čitelný </a:t>
            </a:r>
            <a:endParaRPr lang="en-US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1AF89F-EB43-4BDA-91D3-1514DC455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96" y="1412777"/>
            <a:ext cx="4474840" cy="4713388"/>
          </a:xfrm>
        </p:spPr>
        <p:txBody>
          <a:bodyPr>
            <a:normAutofit lnSpcReduction="10000"/>
          </a:bodyPr>
          <a:lstStyle/>
          <a:p>
            <a:r>
              <a:rPr lang="cs-CZ" dirty="0"/>
              <a:t>Zmenšení písma (</a:t>
            </a:r>
            <a:r>
              <a:rPr lang="cs-CZ" dirty="0" err="1"/>
              <a:t>cex</a:t>
            </a:r>
            <a:r>
              <a:rPr lang="cs-CZ" dirty="0"/>
              <a:t> = 0.6 nebo tak)</a:t>
            </a:r>
          </a:p>
          <a:p>
            <a:r>
              <a:rPr lang="cs-CZ" dirty="0"/>
              <a:t>Zkratky jmen, např. </a:t>
            </a:r>
            <a:r>
              <a:rPr lang="cs-CZ" dirty="0" err="1"/>
              <a:t>GenuSpec</a:t>
            </a:r>
            <a:endParaRPr lang="cs-CZ" dirty="0"/>
          </a:p>
          <a:p>
            <a:r>
              <a:rPr lang="cs-CZ" dirty="0"/>
              <a:t>Poloprůsvitné barvy písma</a:t>
            </a:r>
          </a:p>
          <a:p>
            <a:r>
              <a:rPr lang="cs-CZ" dirty="0"/>
              <a:t>Manuální posun překrývajících se jmen</a:t>
            </a:r>
          </a:p>
          <a:p>
            <a:pPr lvl="1"/>
            <a:r>
              <a:rPr lang="cs-CZ" dirty="0"/>
              <a:t>OK, když je skóre zobrazeno i bodem, šipkou</a:t>
            </a:r>
          </a:p>
          <a:p>
            <a:pPr lvl="1"/>
            <a:r>
              <a:rPr lang="cs-CZ" dirty="0"/>
              <a:t>Radši ne, když je skóre zobrazeno jen jménem</a:t>
            </a:r>
            <a:r>
              <a:rPr lang="en-US" dirty="0"/>
              <a:t> ~ </a:t>
            </a:r>
            <a:r>
              <a:rPr lang="en-US" dirty="0" err="1"/>
              <a:t>fabrikace</a:t>
            </a:r>
            <a:r>
              <a:rPr lang="en-US" dirty="0"/>
              <a:t> v</a:t>
            </a:r>
            <a:r>
              <a:rPr lang="cs-CZ" dirty="0"/>
              <a:t>ý</a:t>
            </a:r>
            <a:r>
              <a:rPr lang="en-US" dirty="0" err="1"/>
              <a:t>sledk</a:t>
            </a:r>
            <a:r>
              <a:rPr lang="cs-CZ" dirty="0"/>
              <a:t>ů</a:t>
            </a:r>
          </a:p>
          <a:p>
            <a:r>
              <a:rPr lang="cs-CZ" dirty="0"/>
              <a:t>Výběr zobrazených druhů</a:t>
            </a:r>
          </a:p>
          <a:p>
            <a:pPr lvl="1"/>
            <a:r>
              <a:rPr lang="cs-CZ" dirty="0"/>
              <a:t>Lineární metody, přímá ordinace: nejlépe </a:t>
            </a:r>
            <a:r>
              <a:rPr lang="cs-CZ" dirty="0" err="1"/>
              <a:t>fitující</a:t>
            </a:r>
            <a:r>
              <a:rPr lang="cs-CZ" dirty="0"/>
              <a:t> druhy</a:t>
            </a:r>
          </a:p>
          <a:p>
            <a:pPr lvl="1"/>
            <a:r>
              <a:rPr lang="cs-CZ" dirty="0"/>
              <a:t>CA, DCA: druhy s největší váhou</a:t>
            </a:r>
          </a:p>
          <a:p>
            <a:endParaRPr lang="en-US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FA0479C-B770-4E54-9675-5D6BF55BB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5</a:t>
            </a:fld>
            <a:endParaRPr lang="cs-CZ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D91AE21F-D55C-4DB3-838C-F2E1713921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471" y="3429000"/>
            <a:ext cx="4064412" cy="3401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042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6</a:t>
            </a:fld>
            <a:endParaRPr lang="cs-CZ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93" y="997670"/>
            <a:ext cx="6838535" cy="563173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490663"/>
            <a:ext cx="8229600" cy="490065"/>
          </a:xfrm>
        </p:spPr>
        <p:txBody>
          <a:bodyPr/>
          <a:lstStyle/>
          <a:p>
            <a:r>
              <a:rPr lang="cs-CZ" dirty="0"/>
              <a:t>Pasivní promítání proměnných (prostředí)</a:t>
            </a:r>
            <a:r>
              <a:rPr lang="en-US" dirty="0"/>
              <a:t> </a:t>
            </a:r>
            <a:r>
              <a:rPr lang="cs-CZ" dirty="0"/>
              <a:t>do </a:t>
            </a:r>
            <a:r>
              <a:rPr lang="en-US" dirty="0"/>
              <a:t>nep</a:t>
            </a:r>
            <a:r>
              <a:rPr lang="cs-CZ" dirty="0"/>
              <a:t>římé ordinace</a:t>
            </a:r>
          </a:p>
        </p:txBody>
      </p:sp>
      <p:sp>
        <p:nvSpPr>
          <p:cNvPr id="7" name="TextovéPole 4"/>
          <p:cNvSpPr txBox="1"/>
          <p:nvPr/>
        </p:nvSpPr>
        <p:spPr>
          <a:xfrm>
            <a:off x="7012093" y="980728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96475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číslo snímku 3"/>
          <p:cNvSpPr txBox="1">
            <a:spLocks/>
          </p:cNvSpPr>
          <p:nvPr/>
        </p:nvSpPr>
        <p:spPr>
          <a:xfrm>
            <a:off x="8129016" y="5735668"/>
            <a:ext cx="609600" cy="521208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3BA665-3EA4-4615-A930-8532ED62DF3A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678279"/>
              </p:ext>
            </p:extLst>
          </p:nvPr>
        </p:nvGraphicFramePr>
        <p:xfrm>
          <a:off x="814664" y="1090615"/>
          <a:ext cx="2232246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spe2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spe3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spe4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958679" y="692696"/>
            <a:ext cx="19442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matice druhových dat</a:t>
            </a: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5492564"/>
              </p:ext>
            </p:extLst>
          </p:nvPr>
        </p:nvGraphicFramePr>
        <p:xfrm>
          <a:off x="4057896" y="110610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1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</a:t>
                      </a:r>
                      <a:r>
                        <a:rPr lang="cs-CZ" sz="1100" dirty="0"/>
                        <a:t>CA</a:t>
                      </a:r>
                      <a:r>
                        <a:rPr lang="en-US" sz="1100" dirty="0"/>
                        <a:t> </a:t>
                      </a:r>
                      <a:r>
                        <a:rPr lang="cs-CZ" sz="1100" dirty="0"/>
                        <a:t>2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9" name="Přímá spojnice se šipkou 12"/>
          <p:cNvCxnSpPr/>
          <p:nvPr/>
        </p:nvCxnSpPr>
        <p:spPr>
          <a:xfrm>
            <a:off x="3275856" y="2186223"/>
            <a:ext cx="50405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ovéPole 9"/>
          <p:cNvSpPr txBox="1"/>
          <p:nvPr/>
        </p:nvSpPr>
        <p:spPr>
          <a:xfrm>
            <a:off x="3707904" y="476672"/>
            <a:ext cx="2088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skóre vzorků na první a druhé ose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237583" y="1826183"/>
            <a:ext cx="58060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4187317"/>
              </p:ext>
            </p:extLst>
          </p:nvPr>
        </p:nvGraphicFramePr>
        <p:xfrm>
          <a:off x="6784152" y="1102743"/>
          <a:ext cx="1244232" cy="216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855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9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sam4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...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6804248" y="484453"/>
            <a:ext cx="11521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proměnné prostředí</a:t>
            </a:r>
          </a:p>
        </p:txBody>
      </p:sp>
      <p:cxnSp>
        <p:nvCxnSpPr>
          <p:cNvPr id="14" name="Přímá spojnice se šipkou 21"/>
          <p:cNvCxnSpPr/>
          <p:nvPr/>
        </p:nvCxnSpPr>
        <p:spPr>
          <a:xfrm>
            <a:off x="5580112" y="2207183"/>
            <a:ext cx="936104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5541839" y="1824694"/>
            <a:ext cx="104638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</a:t>
            </a:r>
          </a:p>
        </p:txBody>
      </p:sp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1543651"/>
              </p:ext>
            </p:extLst>
          </p:nvPr>
        </p:nvGraphicFramePr>
        <p:xfrm>
          <a:off x="6667050" y="4077072"/>
          <a:ext cx="1361334" cy="1340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0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3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92000"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PH</a:t>
                      </a:r>
                    </a:p>
                    <a:p>
                      <a:endParaRPr lang="cs-CZ" sz="1100" dirty="0"/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100" dirty="0"/>
                        <a:t>SOILDPT</a:t>
                      </a:r>
                    </a:p>
                  </a:txBody>
                  <a:tcPr vert="vert27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1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3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104">
                <a:tc>
                  <a:txBody>
                    <a:bodyPr/>
                    <a:lstStyle/>
                    <a:p>
                      <a:r>
                        <a:rPr lang="en-US" sz="1200" dirty="0"/>
                        <a:t>P</a:t>
                      </a:r>
                      <a:r>
                        <a:rPr lang="cs-CZ" sz="1200" dirty="0"/>
                        <a:t>CA</a:t>
                      </a:r>
                      <a:r>
                        <a:rPr lang="en-US" sz="1200" dirty="0"/>
                        <a:t> </a:t>
                      </a:r>
                      <a:r>
                        <a:rPr lang="cs-CZ" sz="1200" dirty="0"/>
                        <a:t>2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2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dirty="0"/>
                        <a:t>r</a:t>
                      </a:r>
                      <a:r>
                        <a:rPr lang="cs-CZ" sz="1200" baseline="-25000" dirty="0"/>
                        <a:t>4</a:t>
                      </a:r>
                      <a:endParaRPr lang="cs-CZ" sz="12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7" name="Přímá spojnice se šipkou 27"/>
          <p:cNvCxnSpPr/>
          <p:nvPr/>
        </p:nvCxnSpPr>
        <p:spPr>
          <a:xfrm>
            <a:off x="6084168" y="2206482"/>
            <a:ext cx="648072" cy="1631871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nice se šipkou 40"/>
          <p:cNvCxnSpPr/>
          <p:nvPr/>
        </p:nvCxnSpPr>
        <p:spPr>
          <a:xfrm flipH="1">
            <a:off x="5940152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ovéPole 18"/>
          <p:cNvSpPr txBox="1"/>
          <p:nvPr/>
        </p:nvSpPr>
        <p:spPr>
          <a:xfrm>
            <a:off x="645191" y="6126765"/>
            <a:ext cx="21191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ordinační diagram </a:t>
            </a:r>
            <a:r>
              <a:rPr lang="en-US" sz="1400" dirty="0"/>
              <a:t>P</a:t>
            </a:r>
            <a:r>
              <a:rPr lang="cs-CZ" sz="1400" dirty="0"/>
              <a:t>CA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3059832" y="6155556"/>
            <a:ext cx="28966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vztah proměnných prostředí (vektory) a ordinačních os</a:t>
            </a:r>
          </a:p>
        </p:txBody>
      </p:sp>
      <p:grpSp>
        <p:nvGrpSpPr>
          <p:cNvPr id="2" name="Skupina 20"/>
          <p:cNvGrpSpPr/>
          <p:nvPr/>
        </p:nvGrpSpPr>
        <p:grpSpPr>
          <a:xfrm>
            <a:off x="3486495" y="3840210"/>
            <a:ext cx="2093617" cy="2251150"/>
            <a:chOff x="3177557" y="3840210"/>
            <a:chExt cx="2093617" cy="2251150"/>
          </a:xfrm>
        </p:grpSpPr>
        <p:pic>
          <p:nvPicPr>
            <p:cNvPr id="2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77557" y="3840210"/>
              <a:ext cx="2011383" cy="2251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3" name="TextovéPole 22"/>
            <p:cNvSpPr txBox="1"/>
            <p:nvPr/>
          </p:nvSpPr>
          <p:spPr>
            <a:xfrm>
              <a:off x="4609832" y="5029383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1</a:t>
              </a:r>
            </a:p>
          </p:txBody>
        </p:sp>
        <p:sp>
          <p:nvSpPr>
            <p:cNvPr id="24" name="TextovéPole 23"/>
            <p:cNvSpPr txBox="1"/>
            <p:nvPr/>
          </p:nvSpPr>
          <p:spPr>
            <a:xfrm>
              <a:off x="4239056" y="4611584"/>
              <a:ext cx="538231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cs-CZ" sz="1400" dirty="0"/>
                <a:t>r</a:t>
              </a:r>
              <a:r>
                <a:rPr lang="cs-CZ" sz="1400" baseline="-25000" dirty="0"/>
                <a:t>2</a:t>
              </a:r>
            </a:p>
          </p:txBody>
        </p:sp>
        <p:sp>
          <p:nvSpPr>
            <p:cNvPr id="25" name="TextovéPole 24"/>
            <p:cNvSpPr txBox="1"/>
            <p:nvPr/>
          </p:nvSpPr>
          <p:spPr>
            <a:xfrm>
              <a:off x="3910540" y="3840210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CA1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sp>
          <p:nvSpPr>
            <p:cNvPr id="26" name="TextovéPole 25"/>
            <p:cNvSpPr txBox="1"/>
            <p:nvPr/>
          </p:nvSpPr>
          <p:spPr>
            <a:xfrm rot="16200000">
              <a:off x="4772507" y="4801471"/>
              <a:ext cx="7511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000" dirty="0">
                  <a:solidFill>
                    <a:schemeClr val="bg1">
                      <a:lumMod val="65000"/>
                    </a:schemeClr>
                  </a:solidFill>
                </a:rPr>
                <a:t>P</a:t>
              </a:r>
              <a:r>
                <a:rPr lang="cs-CZ" sz="1000" dirty="0">
                  <a:solidFill>
                    <a:schemeClr val="bg1">
                      <a:lumMod val="65000"/>
                    </a:schemeClr>
                  </a:solidFill>
                </a:rPr>
                <a:t>CA2</a:t>
              </a:r>
              <a:endParaRPr lang="cs-CZ" sz="1000" baseline="-250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</p:grpSp>
      <p:sp>
        <p:nvSpPr>
          <p:cNvPr id="27" name="TextovéPole 26"/>
          <p:cNvSpPr txBox="1"/>
          <p:nvPr/>
        </p:nvSpPr>
        <p:spPr>
          <a:xfrm>
            <a:off x="6588224" y="5556980"/>
            <a:ext cx="15121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dirty="0"/>
              <a:t>korelace proměnných prostředí a ordinačních os</a:t>
            </a:r>
          </a:p>
        </p:txBody>
      </p:sp>
      <p:pic>
        <p:nvPicPr>
          <p:cNvPr id="28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6" y="3946536"/>
            <a:ext cx="2144824" cy="21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9" name="Přímá spojnice se šipkou 32"/>
          <p:cNvCxnSpPr/>
          <p:nvPr/>
        </p:nvCxnSpPr>
        <p:spPr>
          <a:xfrm flipH="1">
            <a:off x="2902895" y="4869160"/>
            <a:ext cx="581636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107504" y="44624"/>
            <a:ext cx="720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i="1" dirty="0">
                <a:solidFill>
                  <a:schemeClr val="bg1">
                    <a:lumMod val="65000"/>
                  </a:schemeClr>
                </a:solidFill>
              </a:rPr>
              <a:t>Korelace proměnných prostředí  s ordinačními osami v nepřímé ordinaci (PCA)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Pasivně promítnuté proměnné prostředí v nepřímé ordinaci – korelace s ordinačními osami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Korelace mezi proměnnou prostředí a skóre vzorků na ordinačních osách</a:t>
            </a:r>
          </a:p>
          <a:p>
            <a:r>
              <a:rPr lang="cs-CZ" dirty="0"/>
              <a:t>pouze v ordinacích kde jsou skóre vzorků standardizované na jednotkovou varianci (PCA</a:t>
            </a:r>
            <a:r>
              <a:rPr lang="en-US" dirty="0"/>
              <a:t> se </a:t>
            </a:r>
            <a:r>
              <a:rPr lang="cs-CZ" dirty="0"/>
              <a:t>škálováním 1)</a:t>
            </a:r>
          </a:p>
          <a:p>
            <a:r>
              <a:rPr lang="cs-CZ" dirty="0"/>
              <a:t>v ostatních ordinacích, kde se variance os od sebe liší, je třeba použít (váženou) </a:t>
            </a:r>
            <a:r>
              <a:rPr lang="cs-CZ" u="sng" dirty="0"/>
              <a:t>mnohonásobnou regresi</a:t>
            </a:r>
            <a:r>
              <a:rPr lang="cs-CZ" dirty="0"/>
              <a:t>: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env </a:t>
            </a:r>
            <a:r>
              <a:rPr lang="en-US" sz="1600" dirty="0"/>
              <a:t>~ b0 + b1 * score1 + b2 * score2</a:t>
            </a:r>
          </a:p>
          <a:p>
            <a:pPr marL="365760" lvl="1" indent="0">
              <a:buNone/>
            </a:pPr>
            <a:r>
              <a:rPr lang="en-US" sz="1600" dirty="0"/>
              <a:t>	</a:t>
            </a:r>
            <a:r>
              <a:rPr lang="cs-CZ" sz="1600" dirty="0"/>
              <a:t>	</a:t>
            </a:r>
          </a:p>
          <a:p>
            <a:pPr marL="365760" lvl="1" indent="0">
              <a:buNone/>
            </a:pPr>
            <a:r>
              <a:rPr lang="cs-CZ" sz="1600" i="1" dirty="0"/>
              <a:t>	</a:t>
            </a:r>
            <a:r>
              <a:rPr lang="en-US" sz="1600" i="1" dirty="0"/>
              <a:t>b0 = 0 (</a:t>
            </a:r>
            <a:r>
              <a:rPr lang="cs-CZ" sz="1600" i="1" dirty="0"/>
              <a:t>všechny proměnné jsou centrované)</a:t>
            </a:r>
          </a:p>
          <a:p>
            <a:pPr marL="365760" lvl="1" indent="0">
              <a:buNone/>
            </a:pPr>
            <a:r>
              <a:rPr lang="cs-CZ" sz="1600" i="1" dirty="0"/>
              <a:t>	b1, b2 – regresní koeficienty</a:t>
            </a:r>
          </a:p>
          <a:p>
            <a:pPr marL="365760" lvl="1" indent="0">
              <a:buNone/>
            </a:pPr>
            <a:endParaRPr lang="cs-CZ" sz="1600" i="1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400" cap="none"/>
              <a:t>Náhodně generované proměnné (rand 1 až rand 9) pasivně promítnuté do ordinačního diagramu:</a:t>
            </a:r>
            <a:endParaRPr lang="cs-CZ" sz="200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4BA2FB-E8AC-4E76-A397-A31C4D30B605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1763688" y="5589240"/>
            <a:ext cx="532859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Data o druhovém složení: vegetace </a:t>
            </a:r>
            <a:r>
              <a:rPr lang="cs-CZ" sz="1400"/>
              <a:t>údolí Vltavy</a:t>
            </a:r>
            <a:r>
              <a:rPr lang="en-US" sz="1400"/>
              <a:t>, David Zelen</a:t>
            </a:r>
            <a:r>
              <a:rPr lang="cs-CZ" sz="1400"/>
              <a:t>ý</a:t>
            </a:r>
            <a:endParaRPr lang="cs-CZ" sz="1400" dirty="0"/>
          </a:p>
          <a:p>
            <a:r>
              <a:rPr lang="cs-CZ" sz="1400" dirty="0"/>
              <a:t>A</a:t>
            </a:r>
            <a:r>
              <a:rPr lang="en-US" sz="1400" dirty="0" err="1"/>
              <a:t>nal</a:t>
            </a:r>
            <a:r>
              <a:rPr lang="cs-CZ" sz="1400" dirty="0" err="1"/>
              <a:t>ýza</a:t>
            </a:r>
            <a:r>
              <a:rPr lang="cs-CZ" sz="1400" dirty="0"/>
              <a:t>: NMDS s </a:t>
            </a:r>
            <a:r>
              <a:rPr lang="cs-CZ" sz="1400" dirty="0" err="1"/>
              <a:t>Bray-Curtis</a:t>
            </a:r>
            <a:r>
              <a:rPr lang="cs-CZ" sz="1400" dirty="0"/>
              <a:t> distancí</a:t>
            </a:r>
          </a:p>
          <a:p>
            <a:r>
              <a:rPr lang="cs-CZ" sz="1400" dirty="0"/>
              <a:t>rand 1 – rand 9: náhodně generované proměnné</a:t>
            </a:r>
          </a:p>
          <a:p>
            <a:r>
              <a:rPr lang="cs-CZ" sz="1400" dirty="0"/>
              <a:t>ELEVATION, SOILDPT, … - reálně měřené proměnné prostředí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28800"/>
            <a:ext cx="3672408" cy="36724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4"/>
          <p:cNvSpPr txBox="1"/>
          <p:nvPr/>
        </p:nvSpPr>
        <p:spPr>
          <a:xfrm>
            <a:off x="6264188" y="1186879"/>
            <a:ext cx="1595281" cy="307777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vegan::</a:t>
            </a:r>
            <a:r>
              <a:rPr lang="en-US" sz="1400" dirty="0" err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envfit</a:t>
            </a:r>
            <a:r>
              <a:rPr lang="en-US" sz="1400" dirty="0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()</a:t>
            </a:r>
            <a:endParaRPr lang="cs-CZ" sz="1400" dirty="0">
              <a:solidFill>
                <a:schemeClr val="tx2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|1.3|1.7|0.9|3.3|8.6"/>
</p:tagLst>
</file>

<file path=ppt/theme/theme1.xml><?xml version="1.0" encoding="utf-8"?>
<a:theme xmlns:a="http://schemas.openxmlformats.org/drawingml/2006/main" name="Motiv sady Office">
  <a:themeElements>
    <a:clrScheme name="Vlastní 7">
      <a:dk1>
        <a:sysClr val="windowText" lastClr="000000"/>
      </a:dk1>
      <a:lt1>
        <a:sysClr val="window" lastClr="FFFFFF"/>
      </a:lt1>
      <a:dk2>
        <a:srgbClr val="205867"/>
      </a:dk2>
      <a:lt2>
        <a:srgbClr val="EEECE1"/>
      </a:lt2>
      <a:accent1>
        <a:srgbClr val="D8D8D8"/>
      </a:accent1>
      <a:accent2>
        <a:srgbClr val="C9AD45"/>
      </a:accent2>
      <a:accent3>
        <a:srgbClr val="366092"/>
      </a:accent3>
      <a:accent4>
        <a:srgbClr val="D8D8D8"/>
      </a:accent4>
      <a:accent5>
        <a:srgbClr val="4BACC6"/>
      </a:accent5>
      <a:accent6>
        <a:srgbClr val="F79646"/>
      </a:accent6>
      <a:hlink>
        <a:srgbClr val="5F497A"/>
      </a:hlink>
      <a:folHlink>
        <a:srgbClr val="31859B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11591</TotalTime>
  <Words>612</Words>
  <Application>Microsoft Office PowerPoint</Application>
  <PresentationFormat>Předvádění na obrazovce (4:3)</PresentationFormat>
  <Paragraphs>140</Paragraphs>
  <Slides>12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Verdana</vt:lpstr>
      <vt:lpstr>Motiv sady Office</vt:lpstr>
      <vt:lpstr>Ordinační diagramy</vt:lpstr>
      <vt:lpstr>Ordinační diagramy: PCA a CA</vt:lpstr>
      <vt:lpstr>NMDS, PCoA</vt:lpstr>
      <vt:lpstr>Ordinační diagramy  konvence</vt:lpstr>
      <vt:lpstr>Příliš mnoho druhů v ord. diagramu -&gt; nečitelný </vt:lpstr>
      <vt:lpstr>Pasivní promítání proměnných (prostředí) do nepřímé ordinace</vt:lpstr>
      <vt:lpstr>Prezentace aplikace PowerPoint</vt:lpstr>
      <vt:lpstr>Pasivně promítnuté proměnné prostředí v nepřímé ordinaci – korelace s ordinačními osami</vt:lpstr>
      <vt:lpstr>Náhodně generované proměnné (rand 1 až rand 9) pasivně promítnuté do ordinačního diagramu:</vt:lpstr>
      <vt:lpstr>Promítnutí kontinuální proměnné pomocí různých velikostí symbolů vzorků</vt:lpstr>
      <vt:lpstr>Pasivně promítnutá kategoriální proměnná</vt:lpstr>
      <vt:lpstr>Pasivně promítnutá kategoriální proměnná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student</dc:creator>
  <cp:lastModifiedBy>Jakub Těšitel</cp:lastModifiedBy>
  <cp:revision>644</cp:revision>
  <dcterms:created xsi:type="dcterms:W3CDTF">2016-02-16T14:02:33Z</dcterms:created>
  <dcterms:modified xsi:type="dcterms:W3CDTF">2023-03-28T08:43:19Z</dcterms:modified>
</cp:coreProperties>
</file>