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02"/>
  </p:notesMasterIdLst>
  <p:sldIdLst>
    <p:sldId id="292" r:id="rId2"/>
    <p:sldId id="257" r:id="rId3"/>
    <p:sldId id="388" r:id="rId4"/>
    <p:sldId id="294" r:id="rId5"/>
    <p:sldId id="293" r:id="rId6"/>
    <p:sldId id="261" r:id="rId7"/>
    <p:sldId id="265" r:id="rId8"/>
    <p:sldId id="296" r:id="rId9"/>
    <p:sldId id="297" r:id="rId10"/>
    <p:sldId id="298" r:id="rId11"/>
    <p:sldId id="263" r:id="rId12"/>
    <p:sldId id="287" r:id="rId13"/>
    <p:sldId id="260" r:id="rId14"/>
    <p:sldId id="281" r:id="rId15"/>
    <p:sldId id="368" r:id="rId16"/>
    <p:sldId id="382" r:id="rId17"/>
    <p:sldId id="369" r:id="rId18"/>
    <p:sldId id="370" r:id="rId19"/>
    <p:sldId id="371" r:id="rId20"/>
    <p:sldId id="372" r:id="rId21"/>
    <p:sldId id="367" r:id="rId22"/>
    <p:sldId id="282" r:id="rId23"/>
    <p:sldId id="283" r:id="rId24"/>
    <p:sldId id="383" r:id="rId25"/>
    <p:sldId id="387" r:id="rId26"/>
    <p:sldId id="380" r:id="rId27"/>
    <p:sldId id="289" r:id="rId28"/>
    <p:sldId id="384" r:id="rId29"/>
    <p:sldId id="301" r:id="rId30"/>
    <p:sldId id="302" r:id="rId31"/>
    <p:sldId id="303" r:id="rId32"/>
    <p:sldId id="304" r:id="rId33"/>
    <p:sldId id="306" r:id="rId34"/>
    <p:sldId id="348" r:id="rId35"/>
    <p:sldId id="307" r:id="rId36"/>
    <p:sldId id="308" r:id="rId37"/>
    <p:sldId id="349" r:id="rId38"/>
    <p:sldId id="309" r:id="rId39"/>
    <p:sldId id="310" r:id="rId40"/>
    <p:sldId id="311" r:id="rId41"/>
    <p:sldId id="305" r:id="rId42"/>
    <p:sldId id="312" r:id="rId43"/>
    <p:sldId id="313" r:id="rId44"/>
    <p:sldId id="385" r:id="rId45"/>
    <p:sldId id="314" r:id="rId46"/>
    <p:sldId id="315" r:id="rId47"/>
    <p:sldId id="316" r:id="rId48"/>
    <p:sldId id="350" r:id="rId49"/>
    <p:sldId id="317" r:id="rId50"/>
    <p:sldId id="318" r:id="rId51"/>
    <p:sldId id="319" r:id="rId52"/>
    <p:sldId id="320" r:id="rId53"/>
    <p:sldId id="322" r:id="rId54"/>
    <p:sldId id="323" r:id="rId55"/>
    <p:sldId id="324" r:id="rId56"/>
    <p:sldId id="325" r:id="rId57"/>
    <p:sldId id="326" r:id="rId58"/>
    <p:sldId id="327" r:id="rId59"/>
    <p:sldId id="328" r:id="rId60"/>
    <p:sldId id="351" r:id="rId61"/>
    <p:sldId id="329" r:id="rId62"/>
    <p:sldId id="352" r:id="rId63"/>
    <p:sldId id="330" r:id="rId64"/>
    <p:sldId id="354" r:id="rId65"/>
    <p:sldId id="331" r:id="rId66"/>
    <p:sldId id="332" r:id="rId67"/>
    <p:sldId id="333" r:id="rId68"/>
    <p:sldId id="334" r:id="rId69"/>
    <p:sldId id="335" r:id="rId70"/>
    <p:sldId id="336" r:id="rId71"/>
    <p:sldId id="337" r:id="rId72"/>
    <p:sldId id="338" r:id="rId73"/>
    <p:sldId id="342" r:id="rId74"/>
    <p:sldId id="347" r:id="rId75"/>
    <p:sldId id="343" r:id="rId76"/>
    <p:sldId id="378" r:id="rId77"/>
    <p:sldId id="344" r:id="rId78"/>
    <p:sldId id="355" r:id="rId79"/>
    <p:sldId id="361" r:id="rId80"/>
    <p:sldId id="359" r:id="rId81"/>
    <p:sldId id="362" r:id="rId82"/>
    <p:sldId id="363" r:id="rId83"/>
    <p:sldId id="364" r:id="rId84"/>
    <p:sldId id="373" r:id="rId85"/>
    <p:sldId id="379" r:id="rId86"/>
    <p:sldId id="391" r:id="rId87"/>
    <p:sldId id="393" r:id="rId88"/>
    <p:sldId id="394" r:id="rId89"/>
    <p:sldId id="256" r:id="rId90"/>
    <p:sldId id="389" r:id="rId91"/>
    <p:sldId id="390" r:id="rId92"/>
    <p:sldId id="259" r:id="rId93"/>
    <p:sldId id="377" r:id="rId94"/>
    <p:sldId id="374" r:id="rId95"/>
    <p:sldId id="375" r:id="rId96"/>
    <p:sldId id="376" r:id="rId97"/>
    <p:sldId id="356" r:id="rId98"/>
    <p:sldId id="357" r:id="rId99"/>
    <p:sldId id="258" r:id="rId100"/>
    <p:sldId id="358" r:id="rId101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047" userDrawn="1">
          <p15:clr>
            <a:srgbClr val="A4A3A4"/>
          </p15:clr>
        </p15:guide>
        <p15:guide id="2" pos="30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0000"/>
    <a:srgbClr val="003399"/>
    <a:srgbClr val="FFFFCC"/>
    <a:srgbClr val="FFFF66"/>
    <a:srgbClr val="FFFF99"/>
    <a:srgbClr val="FF00FF"/>
    <a:srgbClr val="FFCC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10" autoAdjust="0"/>
    <p:restoredTop sz="94664" autoAdjust="0"/>
  </p:normalViewPr>
  <p:slideViewPr>
    <p:cSldViewPr snapToGrid="0" showGuides="1">
      <p:cViewPr varScale="1">
        <p:scale>
          <a:sx n="88" d="100"/>
          <a:sy n="88" d="100"/>
        </p:scale>
        <p:origin x="1267" y="31"/>
      </p:cViewPr>
      <p:guideLst>
        <p:guide orient="horz" pos="2047"/>
        <p:guide pos="306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"/>
    </p:cViewPr>
  </p:sorterViewPr>
  <p:notesViewPr>
    <p:cSldViewPr snapToGrid="0" showGuides="1">
      <p:cViewPr varScale="1">
        <p:scale>
          <a:sx n="56" d="100"/>
          <a:sy n="56" d="100"/>
        </p:scale>
        <p:origin x="-180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09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CB965743-C34C-42AC-AA82-C3828CF792E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766795-6789-40D1-B87D-45632CB5CA64}" type="slidenum">
              <a:rPr lang="cs-CZ"/>
              <a:pPr>
                <a:defRPr/>
              </a:pPr>
              <a:t>13</a:t>
            </a:fld>
            <a:endParaRPr lang="cs-CZ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36D459-C91F-4E16-9FED-24972450E5E3}" type="slidenum">
              <a:rPr lang="cs-CZ"/>
              <a:pPr>
                <a:defRPr/>
              </a:pPr>
              <a:t>50</a:t>
            </a:fld>
            <a:endParaRPr lang="cs-CZ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985D6-C8EC-4702-AE34-A519BBB57B6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7D5CD-FEFA-4494-90A9-0E9DAE50D63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A770F-AB35-4693-9DE0-129F1C61827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64B27-B9EA-4A51-BC44-45EA1F203FF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51155-0F5C-4F81-8D59-63C44095B1B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B943E-77D5-423C-8718-85D879C47C6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254CF-350D-41E2-99E0-D6C2E57DF4B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84022-96D8-4BCE-9739-4509074266E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28DEC-2C72-4925-A048-AD79D316CF2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C25FA-D10F-49F3-8E07-DCB78AECAAB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9D81A-C85E-4E8B-AD9E-EE96F83E7A2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D8FD6-B40E-4A4D-BB31-BB94A8E9A47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effectLst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effectLst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effectLst/>
                <a:cs typeface="+mn-cs"/>
              </a:defRPr>
            </a:lvl1pPr>
          </a:lstStyle>
          <a:p>
            <a:pPr>
              <a:defRPr/>
            </a:pPr>
            <a:fld id="{7B75FB95-2CA1-4728-8208-8F42AAAE2AD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wmf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59.wmf"/><Relationship Id="rId4" Type="http://schemas.openxmlformats.org/officeDocument/2006/relationships/image" Target="../media/image56.wmf"/><Relationship Id="rId9" Type="http://schemas.openxmlformats.org/officeDocument/2006/relationships/oleObject" Target="../embeddings/oleObject6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emf"/><Relationship Id="rId4" Type="http://schemas.openxmlformats.org/officeDocument/2006/relationships/oleObject" Target="../embeddings/oleObject8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emf"/><Relationship Id="rId4" Type="http://schemas.openxmlformats.org/officeDocument/2006/relationships/oleObject" Target="../embeddings/oleObject10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emf"/><Relationship Id="rId4" Type="http://schemas.openxmlformats.org/officeDocument/2006/relationships/oleObject" Target="../embeddings/oleObject13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emf"/><Relationship Id="rId4" Type="http://schemas.openxmlformats.org/officeDocument/2006/relationships/oleObject" Target="../embeddings/oleObject15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emf"/><Relationship Id="rId4" Type="http://schemas.openxmlformats.org/officeDocument/2006/relationships/oleObject" Target="../embeddings/oleObject17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wmf"/><Relationship Id="rId5" Type="http://schemas.openxmlformats.org/officeDocument/2006/relationships/image" Target="../media/image78.wmf"/><Relationship Id="rId4" Type="http://schemas.openxmlformats.org/officeDocument/2006/relationships/image" Target="../media/image77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http://life.bio.sunysb.edu/morph/" TargetMode="Externa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ti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ti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tif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tif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0" y="5554663"/>
            <a:ext cx="9144000" cy="1308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21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  <a:cs typeface="+mn-cs"/>
              </a:rPr>
              <a:t> </a:t>
            </a:r>
          </a:p>
          <a:p>
            <a:pPr eaLnBrk="0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21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  <a:cs typeface="+mn-cs"/>
              </a:rPr>
              <a:t> </a:t>
            </a:r>
          </a:p>
          <a:p>
            <a:pPr eaLnBrk="0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21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  <a:cs typeface="+mn-cs"/>
              </a:rPr>
              <a:t> </a:t>
            </a:r>
          </a:p>
        </p:txBody>
      </p:sp>
      <p:pic>
        <p:nvPicPr>
          <p:cNvPr id="2051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9075" y="5672138"/>
            <a:ext cx="6281738" cy="1057275"/>
          </a:xfrm>
          <a:prstGeom prst="rect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</p:spPr>
      </p:pic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0" y="0"/>
            <a:ext cx="9144000" cy="1249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  <a:cs typeface="+mn-cs"/>
              </a:rPr>
              <a:t> </a:t>
            </a:r>
          </a:p>
          <a:p>
            <a:pPr eaLnBrk="0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  <a:cs typeface="+mn-cs"/>
              </a:rPr>
              <a:t> </a:t>
            </a:r>
          </a:p>
          <a:p>
            <a:pPr eaLnBrk="0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  <a:cs typeface="+mn-cs"/>
              </a:rPr>
              <a:t> </a:t>
            </a:r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1687513" y="381000"/>
            <a:ext cx="589280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 defTabSz="449263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/>
            </a:pPr>
            <a:r>
              <a:rPr lang="cs-CZ" sz="1400" b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  <a:cs typeface="+mn-cs"/>
              </a:rPr>
              <a:t>MODULARIZACE VÝUKY EVOLUČNÍ A EKOLOGICKÉ BIOLOGIE</a:t>
            </a:r>
          </a:p>
          <a:p>
            <a:pPr algn="ctr" defTabSz="449263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/>
            </a:pPr>
            <a:r>
              <a:rPr lang="cs-CZ" sz="1400" b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  <a:cs typeface="+mn-cs"/>
              </a:rPr>
              <a:t>CZ.1.07/2.2.00/15.0204</a:t>
            </a:r>
          </a:p>
        </p:txBody>
      </p:sp>
      <p:sp>
        <p:nvSpPr>
          <p:cNvPr id="2061" name="Line 13"/>
          <p:cNvSpPr>
            <a:spLocks noChangeShapeType="1"/>
          </p:cNvSpPr>
          <p:nvPr/>
        </p:nvSpPr>
        <p:spPr bwMode="auto">
          <a:xfrm flipV="1">
            <a:off x="1336675" y="865188"/>
            <a:ext cx="6480175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62" name="Line 14"/>
          <p:cNvSpPr>
            <a:spLocks noChangeShapeType="1"/>
          </p:cNvSpPr>
          <p:nvPr/>
        </p:nvSpPr>
        <p:spPr bwMode="auto">
          <a:xfrm flipV="1">
            <a:off x="1336675" y="900113"/>
            <a:ext cx="6480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2056" name="Picture 15" descr="PF_72_100_grey_t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838" y="133350"/>
            <a:ext cx="1011237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6" descr="ubz_cz_black_transpare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2738" y="130175"/>
            <a:ext cx="1008062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ovéPole 13"/>
          <p:cNvSpPr txBox="1"/>
          <p:nvPr/>
        </p:nvSpPr>
        <p:spPr>
          <a:xfrm>
            <a:off x="340585" y="1163035"/>
            <a:ext cx="8462830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4400" dirty="0">
                <a:ln w="3175">
                  <a:solidFill>
                    <a:schemeClr val="tx1"/>
                  </a:solidFill>
                </a:ln>
                <a:solidFill>
                  <a:srgbClr val="EB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  <a:cs typeface="+mn-cs"/>
              </a:rPr>
              <a:t>ANALYSIS OF PHENOTYPE</a:t>
            </a:r>
          </a:p>
        </p:txBody>
      </p:sp>
      <p:pic>
        <p:nvPicPr>
          <p:cNvPr id="3" name="Picture 18" descr="http://ars.els-cdn.com/content/image/1-s2.0-S1360138510000981-gr2.jpg"/>
          <p:cNvPicPr>
            <a:picLocks noChangeAspect="1" noChangeArrowheads="1"/>
          </p:cNvPicPr>
          <p:nvPr/>
        </p:nvPicPr>
        <p:blipFill>
          <a:blip r:embed="rId5" cstate="print"/>
          <a:srcRect l="18816" t="1036" r="18488" b="1787"/>
          <a:stretch>
            <a:fillRect/>
          </a:stretch>
        </p:blipFill>
        <p:spPr bwMode="auto">
          <a:xfrm>
            <a:off x="2576513" y="1978025"/>
            <a:ext cx="269875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2" descr="http://www.flywings.org.uk/MorphoMeet12/images/skull_lmk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75500" y="2862263"/>
            <a:ext cx="1647825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4" descr="http://2.bp.blogspot.com/-QQBb7pH-BFU/UBzc53AZIaI/AAAAAAAAFL4/-SA2VMszaL4/s1600/zuttiyeh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5425" y="2016125"/>
            <a:ext cx="2239963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0" descr="http://host.uniroma3.it/laboratori/paleontologia/rhino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11638" y="3822700"/>
            <a:ext cx="2789237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32" descr="http://www.pnas.org/content/104/42/16604/F2.larg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41425" y="4470400"/>
            <a:ext cx="251142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20" descr="http://www.flywings.org.uk/images/smallCPKSignet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34038" y="2279650"/>
            <a:ext cx="2068512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 txBox="1">
            <a:spLocks noChangeArrowheads="1"/>
          </p:cNvSpPr>
          <p:nvPr/>
        </p:nvSpPr>
        <p:spPr bwMode="auto">
          <a:xfrm>
            <a:off x="611188" y="1004199"/>
            <a:ext cx="8332787" cy="151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90000"/>
              </a:lnSpc>
            </a:pPr>
            <a:r>
              <a:rPr lang="en-US" sz="2400" b="0" dirty="0">
                <a:latin typeface="Arial" charset="0"/>
              </a:rPr>
              <a:t>main allelic series </a:t>
            </a:r>
            <a:r>
              <a:rPr lang="cs-CZ" sz="2400" b="0" dirty="0">
                <a:latin typeface="Arial" charset="0"/>
              </a:rPr>
              <a:t>– </a:t>
            </a:r>
            <a:r>
              <a:rPr lang="cs-CZ" sz="2400" b="0" dirty="0" err="1">
                <a:latin typeface="Arial" charset="0"/>
              </a:rPr>
              <a:t>cat</a:t>
            </a:r>
            <a:r>
              <a:rPr lang="cs-CZ" sz="2400" b="0" dirty="0">
                <a:latin typeface="Arial" charset="0"/>
              </a:rPr>
              <a:t>: </a:t>
            </a:r>
          </a:p>
          <a:p>
            <a:pPr lvl="1" eaLnBrk="0" hangingPunct="0">
              <a:lnSpc>
                <a:spcPct val="90000"/>
              </a:lnSpc>
            </a:pPr>
            <a:endParaRPr lang="cs-CZ" sz="2000" b="0" dirty="0">
              <a:latin typeface="Arial" charset="0"/>
            </a:endParaRPr>
          </a:p>
          <a:p>
            <a:pPr eaLnBrk="0" hangingPunct="0">
              <a:lnSpc>
                <a:spcPct val="90000"/>
              </a:lnSpc>
            </a:pPr>
            <a:r>
              <a:rPr lang="cs-CZ" sz="2000" b="0" i="1" dirty="0">
                <a:latin typeface="Arial" charset="0"/>
              </a:rPr>
              <a:t>A-</a:t>
            </a:r>
            <a:r>
              <a:rPr lang="cs-CZ" sz="2000" b="0" i="1" dirty="0" err="1">
                <a:latin typeface="Arial" charset="0"/>
              </a:rPr>
              <a:t>agouti</a:t>
            </a:r>
            <a:r>
              <a:rPr lang="cs-CZ" sz="2000" b="0" i="1" dirty="0">
                <a:latin typeface="Arial" charset="0"/>
              </a:rPr>
              <a:t>, T-</a:t>
            </a:r>
            <a:r>
              <a:rPr lang="cs-CZ" sz="2000" b="0" i="1" dirty="0" err="1">
                <a:latin typeface="Arial" charset="0"/>
              </a:rPr>
              <a:t>tabby</a:t>
            </a:r>
            <a:r>
              <a:rPr lang="cs-CZ" sz="2000" b="0" i="1" dirty="0">
                <a:latin typeface="Arial" charset="0"/>
              </a:rPr>
              <a:t>, B-</a:t>
            </a:r>
            <a:r>
              <a:rPr lang="cs-CZ" sz="2000" b="0" i="1" dirty="0" err="1">
                <a:latin typeface="Arial" charset="0"/>
              </a:rPr>
              <a:t>brown</a:t>
            </a:r>
            <a:r>
              <a:rPr lang="cs-CZ" sz="2000" b="0" i="1" dirty="0">
                <a:latin typeface="Arial" charset="0"/>
              </a:rPr>
              <a:t>, O-</a:t>
            </a:r>
            <a:r>
              <a:rPr lang="cs-CZ" sz="2000" b="0" i="1" dirty="0" err="1">
                <a:latin typeface="Arial" charset="0"/>
              </a:rPr>
              <a:t>orange</a:t>
            </a:r>
            <a:r>
              <a:rPr lang="cs-CZ" sz="2000" b="0" i="1" dirty="0">
                <a:latin typeface="Arial" charset="0"/>
              </a:rPr>
              <a:t>, </a:t>
            </a:r>
          </a:p>
          <a:p>
            <a:pPr eaLnBrk="0" hangingPunct="0">
              <a:lnSpc>
                <a:spcPct val="90000"/>
              </a:lnSpc>
            </a:pPr>
            <a:r>
              <a:rPr lang="cs-CZ" sz="2000" b="0" i="1" dirty="0">
                <a:latin typeface="Arial" charset="0"/>
              </a:rPr>
              <a:t>S-</a:t>
            </a:r>
            <a:r>
              <a:rPr lang="cs-CZ" sz="2000" b="0" i="1" dirty="0" err="1">
                <a:latin typeface="Arial" charset="0"/>
              </a:rPr>
              <a:t>white</a:t>
            </a:r>
            <a:r>
              <a:rPr lang="cs-CZ" sz="2000" b="0" i="1" dirty="0">
                <a:latin typeface="Arial" charset="0"/>
              </a:rPr>
              <a:t> </a:t>
            </a:r>
            <a:r>
              <a:rPr lang="cs-CZ" sz="2000" b="0" i="1" dirty="0" err="1">
                <a:latin typeface="Arial" charset="0"/>
              </a:rPr>
              <a:t>spotting</a:t>
            </a:r>
            <a:r>
              <a:rPr lang="cs-CZ" sz="2000" b="0" i="1" dirty="0">
                <a:latin typeface="Arial" charset="0"/>
              </a:rPr>
              <a:t>, W-</a:t>
            </a:r>
            <a:r>
              <a:rPr lang="cs-CZ" sz="2000" b="0" i="1" dirty="0" err="1">
                <a:latin typeface="Arial" charset="0"/>
              </a:rPr>
              <a:t>white</a:t>
            </a:r>
            <a:r>
              <a:rPr lang="cs-CZ" sz="2000" b="0" i="1" dirty="0">
                <a:latin typeface="Arial" charset="0"/>
              </a:rPr>
              <a:t>, L-long </a:t>
            </a:r>
            <a:r>
              <a:rPr lang="cs-CZ" sz="2000" b="0" i="1" dirty="0" err="1">
                <a:latin typeface="Arial" charset="0"/>
              </a:rPr>
              <a:t>hairs</a:t>
            </a:r>
            <a:endParaRPr lang="cs-CZ" sz="2400" b="0" dirty="0">
              <a:latin typeface="Arial" charset="0"/>
            </a:endParaRPr>
          </a:p>
        </p:txBody>
      </p:sp>
      <p:pic>
        <p:nvPicPr>
          <p:cNvPr id="10244" name="Picture 4" descr="http://4.bp.blogspot.com/_cOYt1cVgkNw/S8TUZeKsoSI/AAAAAAAAABY/_thmaLA31YQ/s1600/normal_whiskas_cat_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6213" y="3840163"/>
            <a:ext cx="3192462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6" descr="http://loyalsnowclan.webs.com/Cinderco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3025" y="681038"/>
            <a:ext cx="2387600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8" descr="http://i3.squidoocdn.com/resize/squidoo_images/250/draft_lens2340444module13089432photo_1229573686blackca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67550" y="4265613"/>
            <a:ext cx="1912938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10" descr="http://i2.squidoocdn.com/resize/squidoo_images/250/draft_lens2340444module13275619photo_1230904300orangeca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40275" y="3448050"/>
            <a:ext cx="2165350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12" descr="http://i2.squidoocdn.com/resize/squidoo_images/250/draft_lens2340444module13089240photo_1229572704whiteca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6863" y="2525713"/>
            <a:ext cx="2163762" cy="202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4D9CF32-58D2-488A-AED3-1148CD4F5700}"/>
              </a:ext>
            </a:extLst>
          </p:cNvPr>
          <p:cNvSpPr txBox="1"/>
          <p:nvPr/>
        </p:nvSpPr>
        <p:spPr>
          <a:xfrm>
            <a:off x="1136650" y="234950"/>
            <a:ext cx="288252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Qualitative trais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ovéPole 4"/>
          <p:cNvSpPr txBox="1">
            <a:spLocks noChangeArrowheads="1"/>
          </p:cNvSpPr>
          <p:nvPr/>
        </p:nvSpPr>
        <p:spPr bwMode="auto">
          <a:xfrm>
            <a:off x="2655449" y="404813"/>
            <a:ext cx="38331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 dirty="0" err="1">
                <a:solidFill>
                  <a:srgbClr val="EB0000"/>
                </a:solidFill>
                <a:latin typeface="Arial" charset="0"/>
              </a:rPr>
              <a:t>Ornstein-Uhlenbeck</a:t>
            </a:r>
            <a:r>
              <a:rPr lang="cs-CZ" sz="2400" b="0" dirty="0">
                <a:solidFill>
                  <a:srgbClr val="EB0000"/>
                </a:solidFill>
                <a:latin typeface="Arial" charset="0"/>
              </a:rPr>
              <a:t> model</a:t>
            </a:r>
          </a:p>
        </p:txBody>
      </p:sp>
      <p:pic>
        <p:nvPicPr>
          <p:cNvPr id="79875" name="Obrázek 5" descr="9.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8519" y="1510066"/>
            <a:ext cx="5956300" cy="427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46113" y="387350"/>
            <a:ext cx="4191000" cy="688975"/>
          </a:xfrm>
        </p:spPr>
        <p:txBody>
          <a:bodyPr/>
          <a:lstStyle/>
          <a:p>
            <a:pPr>
              <a:defRPr/>
            </a:pPr>
            <a:r>
              <a:rPr lang="en-US" sz="3200" b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Epigenetic traits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808163"/>
            <a:ext cx="4330700" cy="3032125"/>
          </a:xfr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3399"/>
                </a:solidFill>
                <a:latin typeface="Arial" charset="0"/>
                <a:cs typeface="Arial" charset="0"/>
              </a:rPr>
              <a:t>Epigenesis</a:t>
            </a:r>
            <a:r>
              <a:rPr lang="en-US" sz="2400" dirty="0">
                <a:latin typeface="Arial" charset="0"/>
                <a:cs typeface="Arial" charset="0"/>
              </a:rPr>
              <a:t> = developmental interactions over/outside of alteration of genes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sz="2400" dirty="0">
              <a:latin typeface="Arial" charset="0"/>
              <a:cs typeface="Arial" charset="0"/>
            </a:endParaRPr>
          </a:p>
          <a:p>
            <a:pPr marL="0" indent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sz="2400" dirty="0">
                <a:latin typeface="Arial" charset="0"/>
                <a:cs typeface="Arial" charset="0"/>
              </a:rPr>
              <a:t>basic</a:t>
            </a:r>
            <a:r>
              <a:rPr lang="en-US" sz="2400" dirty="0">
                <a:latin typeface="Arial" charset="0"/>
                <a:cs typeface="Arial" charset="0"/>
              </a:rPr>
              <a:t> criterion = absence of correlation between the trait and its size</a:t>
            </a:r>
          </a:p>
        </p:txBody>
      </p:sp>
      <p:pic>
        <p:nvPicPr>
          <p:cNvPr id="11268" name="Picture 6" descr="Ep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9988" y="398463"/>
            <a:ext cx="3832225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7" descr="1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3429000"/>
            <a:ext cx="4413250" cy="3163888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362973"/>
            <a:ext cx="7877204" cy="4738688"/>
          </a:xfrm>
        </p:spPr>
        <p:txBody>
          <a:bodyPr/>
          <a:lstStyle/>
          <a:p>
            <a:pPr>
              <a:buFontTx/>
              <a:buNone/>
            </a:pPr>
            <a:r>
              <a:rPr lang="en-US">
                <a:solidFill>
                  <a:srgbClr val="EB0000"/>
                </a:solidFill>
                <a:latin typeface="Arial" charset="0"/>
                <a:cs typeface="Arial" charset="0"/>
              </a:rPr>
              <a:t>Relationship of genotype and phenotype: </a:t>
            </a:r>
            <a:br>
              <a:rPr lang="en-US">
                <a:solidFill>
                  <a:srgbClr val="EB0000"/>
                </a:solidFill>
                <a:latin typeface="Arial" charset="0"/>
                <a:cs typeface="Arial" charset="0"/>
              </a:rPr>
            </a:br>
            <a:endParaRPr lang="en-US">
              <a:solidFill>
                <a:srgbClr val="EB0000"/>
              </a:solidFill>
              <a:latin typeface="Arial" charset="0"/>
              <a:cs typeface="Arial" charset="0"/>
            </a:endParaRPr>
          </a:p>
          <a:p>
            <a:pPr>
              <a:buFontTx/>
              <a:buNone/>
            </a:pPr>
            <a:r>
              <a:rPr lang="en-US" i="1">
                <a:latin typeface="Arial" charset="0"/>
                <a:cs typeface="Arial" charset="0"/>
              </a:rPr>
              <a:t>V</a:t>
            </a:r>
            <a:r>
              <a:rPr lang="en-US" i="1" baseline="-25000">
                <a:latin typeface="Arial" charset="0"/>
                <a:cs typeface="Arial" charset="0"/>
              </a:rPr>
              <a:t>P</a:t>
            </a:r>
            <a:r>
              <a:rPr lang="en-US">
                <a:latin typeface="Arial" charset="0"/>
                <a:cs typeface="Arial" charset="0"/>
              </a:rPr>
              <a:t> = </a:t>
            </a:r>
            <a:r>
              <a:rPr lang="en-US" i="1">
                <a:latin typeface="Arial" charset="0"/>
                <a:cs typeface="Arial" charset="0"/>
              </a:rPr>
              <a:t>V</a:t>
            </a:r>
            <a:r>
              <a:rPr lang="en-US" i="1" baseline="-25000">
                <a:latin typeface="Arial" charset="0"/>
                <a:cs typeface="Arial" charset="0"/>
              </a:rPr>
              <a:t>G</a:t>
            </a:r>
            <a:r>
              <a:rPr lang="en-US">
                <a:latin typeface="Arial" charset="0"/>
                <a:cs typeface="Arial" charset="0"/>
              </a:rPr>
              <a:t> + </a:t>
            </a:r>
            <a:r>
              <a:rPr lang="en-US" i="1">
                <a:latin typeface="Arial" charset="0"/>
                <a:cs typeface="Arial" charset="0"/>
              </a:rPr>
              <a:t>V</a:t>
            </a:r>
            <a:r>
              <a:rPr lang="en-US" i="1" baseline="-25000">
                <a:latin typeface="Arial" charset="0"/>
                <a:cs typeface="Arial" charset="0"/>
              </a:rPr>
              <a:t>E</a:t>
            </a:r>
            <a:br>
              <a:rPr lang="en-US" baseline="-25000">
                <a:latin typeface="Arial" charset="0"/>
                <a:cs typeface="Arial" charset="0"/>
              </a:rPr>
            </a:br>
            <a:endParaRPr lang="en-US" baseline="-25000">
              <a:latin typeface="Arial" charset="0"/>
              <a:cs typeface="Arial" charset="0"/>
            </a:endParaRPr>
          </a:p>
          <a:p>
            <a:pPr lvl="1">
              <a:buFontTx/>
              <a:buNone/>
            </a:pPr>
            <a:r>
              <a:rPr lang="en-US" i="1">
                <a:latin typeface="Arial" charset="0"/>
                <a:cs typeface="Arial" charset="0"/>
              </a:rPr>
              <a:t>V</a:t>
            </a:r>
            <a:r>
              <a:rPr lang="en-US" i="1" baseline="-25000">
                <a:latin typeface="Arial" charset="0"/>
                <a:cs typeface="Arial" charset="0"/>
              </a:rPr>
              <a:t>P</a:t>
            </a:r>
            <a:r>
              <a:rPr lang="en-US">
                <a:latin typeface="Arial" charset="0"/>
                <a:cs typeface="Arial" charset="0"/>
              </a:rPr>
              <a:t> = total phenotype variance</a:t>
            </a:r>
          </a:p>
          <a:p>
            <a:pPr lvl="1">
              <a:buFontTx/>
              <a:buNone/>
            </a:pPr>
            <a:r>
              <a:rPr lang="en-US" i="1">
                <a:latin typeface="Arial" charset="0"/>
                <a:cs typeface="Arial" charset="0"/>
              </a:rPr>
              <a:t>V</a:t>
            </a:r>
            <a:r>
              <a:rPr lang="en-US" i="1" baseline="-25000">
                <a:latin typeface="Arial" charset="0"/>
                <a:cs typeface="Arial" charset="0"/>
              </a:rPr>
              <a:t>G </a:t>
            </a:r>
            <a:r>
              <a:rPr lang="en-US" baseline="-25000">
                <a:latin typeface="Arial" charset="0"/>
                <a:cs typeface="Arial" charset="0"/>
              </a:rPr>
              <a:t> </a:t>
            </a:r>
            <a:r>
              <a:rPr lang="en-US">
                <a:latin typeface="Arial" charset="0"/>
                <a:cs typeface="Arial" charset="0"/>
              </a:rPr>
              <a:t>= genotype variance </a:t>
            </a:r>
          </a:p>
          <a:p>
            <a:pPr lvl="1">
              <a:buFontTx/>
              <a:buNone/>
            </a:pPr>
            <a:r>
              <a:rPr lang="en-US" i="1">
                <a:latin typeface="Arial" charset="0"/>
                <a:cs typeface="Arial" charset="0"/>
              </a:rPr>
              <a:t>V</a:t>
            </a:r>
            <a:r>
              <a:rPr lang="en-US" i="1" baseline="-25000">
                <a:latin typeface="Arial" charset="0"/>
                <a:cs typeface="Arial" charset="0"/>
              </a:rPr>
              <a:t>E</a:t>
            </a:r>
            <a:r>
              <a:rPr lang="en-US" baseline="-25000">
                <a:latin typeface="Arial" charset="0"/>
                <a:cs typeface="Arial" charset="0"/>
              </a:rPr>
              <a:t> </a:t>
            </a:r>
            <a:r>
              <a:rPr lang="en-US">
                <a:latin typeface="Arial" charset="0"/>
                <a:cs typeface="Arial" charset="0"/>
              </a:rPr>
              <a:t>= variance caused by environment</a:t>
            </a:r>
          </a:p>
          <a:p>
            <a:pPr lvl="1">
              <a:buFontTx/>
              <a:buNone/>
            </a:pPr>
            <a:r>
              <a:rPr lang="en-US" i="1">
                <a:latin typeface="Arial" charset="0"/>
                <a:cs typeface="Arial" charset="0"/>
              </a:rPr>
              <a:t>V</a:t>
            </a:r>
            <a:r>
              <a:rPr lang="en-US" i="1" baseline="-25000">
                <a:latin typeface="Arial" charset="0"/>
                <a:cs typeface="Arial" charset="0"/>
              </a:rPr>
              <a:t>G</a:t>
            </a:r>
            <a:r>
              <a:rPr lang="en-US" i="1">
                <a:latin typeface="Arial" charset="0"/>
                <a:cs typeface="Arial" charset="0"/>
              </a:rPr>
              <a:t> = V</a:t>
            </a:r>
            <a:r>
              <a:rPr lang="en-US" i="1" baseline="-25000">
                <a:latin typeface="Arial" charset="0"/>
                <a:cs typeface="Arial" charset="0"/>
              </a:rPr>
              <a:t>A</a:t>
            </a:r>
            <a:r>
              <a:rPr lang="en-US" i="1">
                <a:latin typeface="Arial" charset="0"/>
                <a:cs typeface="Arial" charset="0"/>
              </a:rPr>
              <a:t> + V</a:t>
            </a:r>
            <a:r>
              <a:rPr lang="en-US" i="1" baseline="-25000">
                <a:latin typeface="Arial" charset="0"/>
                <a:cs typeface="Arial" charset="0"/>
              </a:rPr>
              <a:t>D </a:t>
            </a:r>
            <a:r>
              <a:rPr lang="en-US" i="1">
                <a:latin typeface="Arial" charset="0"/>
                <a:cs typeface="Arial" charset="0"/>
              </a:rPr>
              <a:t>+ V</a:t>
            </a:r>
            <a:r>
              <a:rPr lang="en-US" i="1" baseline="-25000">
                <a:latin typeface="Arial" charset="0"/>
                <a:cs typeface="Arial" charset="0"/>
              </a:rPr>
              <a:t>I</a:t>
            </a:r>
            <a:r>
              <a:rPr lang="en-US" i="1">
                <a:latin typeface="Arial" charset="0"/>
                <a:cs typeface="Arial" charset="0"/>
              </a:rPr>
              <a:t> </a:t>
            </a:r>
            <a:r>
              <a:rPr lang="en-US">
                <a:latin typeface="Arial" charset="0"/>
                <a:cs typeface="Arial" charset="0"/>
              </a:rPr>
              <a:t>	</a:t>
            </a:r>
            <a:br>
              <a:rPr lang="en-US">
                <a:latin typeface="Arial" charset="0"/>
                <a:cs typeface="Arial" charset="0"/>
              </a:rPr>
            </a:br>
            <a:r>
              <a:rPr lang="en-US">
                <a:latin typeface="Arial" charset="0"/>
                <a:cs typeface="Arial" charset="0"/>
              </a:rPr>
              <a:t>A = additivity; D = dominance; I = epistasis</a:t>
            </a:r>
          </a:p>
          <a:p>
            <a:pPr lvl="1">
              <a:buFontTx/>
              <a:buNone/>
            </a:pPr>
            <a:endParaRPr lang="en-US" baseline="-25000">
              <a:latin typeface="Arial" charset="0"/>
              <a:cs typeface="Arial" charset="0"/>
            </a:endParaRPr>
          </a:p>
        </p:txBody>
      </p:sp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0" y="2238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cs-CZ" sz="2400" b="0"/>
          </a:p>
        </p:txBody>
      </p:sp>
      <p:sp>
        <p:nvSpPr>
          <p:cNvPr id="13316" name="Rectangle 25"/>
          <p:cNvSpPr>
            <a:spLocks noChangeArrowheads="1"/>
          </p:cNvSpPr>
          <p:nvPr/>
        </p:nvSpPr>
        <p:spPr bwMode="auto">
          <a:xfrm>
            <a:off x="0" y="461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cs-CZ" sz="2400" b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382538" y="359569"/>
            <a:ext cx="4191000" cy="688975"/>
          </a:xfrm>
        </p:spPr>
        <p:txBody>
          <a:bodyPr/>
          <a:lstStyle/>
          <a:p>
            <a:pPr>
              <a:defRPr/>
            </a:pPr>
            <a:r>
              <a:rPr lang="en-US" sz="3200" b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Quantitative traits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ovéPole 8"/>
          <p:cNvSpPr txBox="1">
            <a:spLocks noChangeArrowheads="1"/>
          </p:cNvSpPr>
          <p:nvPr/>
        </p:nvSpPr>
        <p:spPr bwMode="auto">
          <a:xfrm>
            <a:off x="611188" y="1505744"/>
            <a:ext cx="8194872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0" dirty="0">
                <a:solidFill>
                  <a:srgbClr val="EB0000"/>
                </a:solidFill>
                <a:latin typeface="Arial" charset="0"/>
              </a:rPr>
              <a:t>Heritability, </a:t>
            </a:r>
            <a:r>
              <a:rPr lang="en-US" sz="2400" b="0" i="1" dirty="0">
                <a:solidFill>
                  <a:srgbClr val="EB0000"/>
                </a:solidFill>
                <a:latin typeface="Arial" charset="0"/>
              </a:rPr>
              <a:t>h</a:t>
            </a:r>
            <a:r>
              <a:rPr lang="en-US" sz="2400" b="0" baseline="30000" dirty="0">
                <a:solidFill>
                  <a:srgbClr val="EB0000"/>
                </a:solidFill>
                <a:latin typeface="Arial" charset="0"/>
              </a:rPr>
              <a:t>2</a:t>
            </a:r>
            <a:r>
              <a:rPr lang="en-US" sz="2400" b="0" dirty="0">
                <a:solidFill>
                  <a:srgbClr val="EB0000"/>
                </a:solidFill>
                <a:latin typeface="Arial" charset="0"/>
              </a:rPr>
              <a:t>:</a:t>
            </a:r>
          </a:p>
          <a:p>
            <a:pPr eaLnBrk="0" hangingPunct="0"/>
            <a:r>
              <a:rPr lang="en-US" sz="2400" b="0" dirty="0">
                <a:latin typeface="Arial" charset="0"/>
              </a:rPr>
              <a:t>= measure of heritable part of phenotypic variability</a:t>
            </a:r>
          </a:p>
          <a:p>
            <a:pPr eaLnBrk="0" hangingPunct="0"/>
            <a:endParaRPr lang="en-US" sz="2400" b="0" dirty="0"/>
          </a:p>
          <a:p>
            <a:pPr eaLnBrk="0" hangingPunct="0"/>
            <a:r>
              <a:rPr lang="en-US" sz="2400" b="0" dirty="0">
                <a:latin typeface="Arial" charset="0"/>
              </a:rPr>
              <a:t>says, to what extent phenotypic variance has genetic basis</a:t>
            </a:r>
          </a:p>
          <a:p>
            <a:pPr eaLnBrk="0" hangingPunct="0"/>
            <a:endParaRPr lang="en-US" sz="2400" b="0" dirty="0">
              <a:latin typeface="Arial" charset="0"/>
            </a:endParaRPr>
          </a:p>
          <a:p>
            <a:pPr eaLnBrk="0" hangingPunct="0"/>
            <a:endParaRPr lang="en-US" sz="2400" b="0" dirty="0">
              <a:latin typeface="Arial" charset="0"/>
            </a:endParaRPr>
          </a:p>
          <a:p>
            <a:pPr eaLnBrk="0" hangingPunct="0"/>
            <a:r>
              <a:rPr lang="en-US" sz="2400" b="0" dirty="0">
                <a:solidFill>
                  <a:srgbClr val="EB0000"/>
                </a:solidFill>
                <a:latin typeface="Arial" charset="0"/>
              </a:rPr>
              <a:t>True heritability:</a:t>
            </a:r>
          </a:p>
          <a:p>
            <a:pPr eaLnBrk="0" hangingPunct="0"/>
            <a:r>
              <a:rPr lang="en-US" sz="2400" b="0" dirty="0">
                <a:latin typeface="Arial" charset="0"/>
              </a:rPr>
              <a:t>	in narrow sense </a:t>
            </a:r>
            <a:r>
              <a:rPr lang="en-US" sz="2400" b="0" i="1" dirty="0">
                <a:latin typeface="Arial" charset="0"/>
              </a:rPr>
              <a:t>h</a:t>
            </a:r>
            <a:r>
              <a:rPr lang="en-US" sz="2400" b="0" baseline="30000" dirty="0">
                <a:latin typeface="Arial" charset="0"/>
              </a:rPr>
              <a:t>2</a:t>
            </a:r>
            <a:r>
              <a:rPr lang="en-US" sz="2400" b="0" dirty="0">
                <a:latin typeface="Arial" charset="0"/>
              </a:rPr>
              <a:t> = </a:t>
            </a:r>
            <a:r>
              <a:rPr lang="en-US" sz="2400" b="0" i="1" dirty="0">
                <a:latin typeface="Arial" charset="0"/>
              </a:rPr>
              <a:t>V</a:t>
            </a:r>
            <a:r>
              <a:rPr lang="en-US" sz="2400" b="0" i="1" baseline="-25000" dirty="0">
                <a:latin typeface="Arial" charset="0"/>
              </a:rPr>
              <a:t>A </a:t>
            </a:r>
            <a:r>
              <a:rPr lang="en-US" sz="2400" b="0" i="1" dirty="0">
                <a:latin typeface="Arial" charset="0"/>
              </a:rPr>
              <a:t>/ V</a:t>
            </a:r>
            <a:r>
              <a:rPr lang="en-US" sz="2400" b="0" i="1" baseline="-25000" dirty="0">
                <a:latin typeface="Arial" charset="0"/>
              </a:rPr>
              <a:t>P</a:t>
            </a:r>
            <a:br>
              <a:rPr lang="en-US" sz="2400" b="0" i="1" dirty="0">
                <a:latin typeface="Arial" charset="0"/>
              </a:rPr>
            </a:br>
            <a:r>
              <a:rPr lang="en-US" sz="2400" b="0" i="1" dirty="0">
                <a:latin typeface="Arial" charset="0"/>
              </a:rPr>
              <a:t>	</a:t>
            </a:r>
            <a:r>
              <a:rPr lang="en-US" sz="2400" b="0" dirty="0">
                <a:latin typeface="Arial" charset="0"/>
              </a:rPr>
              <a:t>in broad sense </a:t>
            </a:r>
            <a:r>
              <a:rPr lang="en-US" sz="2400" b="0" i="1" dirty="0">
                <a:latin typeface="Arial" charset="0"/>
              </a:rPr>
              <a:t>h</a:t>
            </a:r>
            <a:r>
              <a:rPr lang="en-US" sz="2400" b="0" baseline="30000" dirty="0">
                <a:latin typeface="Arial" charset="0"/>
              </a:rPr>
              <a:t>2</a:t>
            </a:r>
            <a:r>
              <a:rPr lang="en-US" sz="2400" b="0" i="1" dirty="0">
                <a:latin typeface="Arial" charset="0"/>
              </a:rPr>
              <a:t> = V</a:t>
            </a:r>
            <a:r>
              <a:rPr lang="en-US" sz="2400" b="0" i="1" baseline="-25000" dirty="0">
                <a:latin typeface="Arial" charset="0"/>
              </a:rPr>
              <a:t>G </a:t>
            </a:r>
            <a:r>
              <a:rPr lang="en-US" sz="2400" b="0" i="1" dirty="0">
                <a:latin typeface="Arial" charset="0"/>
              </a:rPr>
              <a:t>/ V</a:t>
            </a:r>
            <a:r>
              <a:rPr lang="en-US" sz="2400" b="0" i="1" baseline="-25000" dirty="0">
                <a:latin typeface="Arial" charset="0"/>
              </a:rPr>
              <a:t>P</a:t>
            </a:r>
            <a:endParaRPr lang="en-US" sz="2400" b="0" baseline="-25000" dirty="0">
              <a:latin typeface="Arial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636F3CE-B690-453D-B808-A2A283A7D9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82538" y="359569"/>
            <a:ext cx="4191000" cy="688975"/>
          </a:xfrm>
        </p:spPr>
        <p:txBody>
          <a:bodyPr/>
          <a:lstStyle/>
          <a:p>
            <a:pPr>
              <a:defRPr/>
            </a:pPr>
            <a:r>
              <a:rPr lang="en-US" sz="3200" b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Quantitative traits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61"/>
          <p:cNvGrpSpPr>
            <a:grpSpLocks/>
          </p:cNvGrpSpPr>
          <p:nvPr/>
        </p:nvGrpSpPr>
        <p:grpSpPr bwMode="auto">
          <a:xfrm>
            <a:off x="4813511" y="1569819"/>
            <a:ext cx="3679825" cy="4862513"/>
            <a:chOff x="3062" y="926"/>
            <a:chExt cx="2318" cy="3063"/>
          </a:xfrm>
        </p:grpSpPr>
        <p:pic>
          <p:nvPicPr>
            <p:cNvPr id="17432" name="Picture 17" descr="V92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62" y="926"/>
              <a:ext cx="2315" cy="3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10" name="Line 18"/>
            <p:cNvSpPr>
              <a:spLocks noChangeShapeType="1"/>
            </p:cNvSpPr>
            <p:nvPr/>
          </p:nvSpPr>
          <p:spPr bwMode="auto">
            <a:xfrm>
              <a:off x="4026" y="1272"/>
              <a:ext cx="1080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11" name="Line 19"/>
            <p:cNvSpPr>
              <a:spLocks noChangeShapeType="1"/>
            </p:cNvSpPr>
            <p:nvPr/>
          </p:nvSpPr>
          <p:spPr bwMode="auto">
            <a:xfrm>
              <a:off x="3916" y="3628"/>
              <a:ext cx="1176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12" name="Line 20"/>
            <p:cNvSpPr>
              <a:spLocks noChangeShapeType="1"/>
            </p:cNvSpPr>
            <p:nvPr/>
          </p:nvSpPr>
          <p:spPr bwMode="auto">
            <a:xfrm rot="-5400000">
              <a:off x="3883" y="2449"/>
              <a:ext cx="235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36" name="Text Box 21"/>
            <p:cNvSpPr txBox="1">
              <a:spLocks noChangeArrowheads="1"/>
            </p:cNvSpPr>
            <p:nvPr/>
          </p:nvSpPr>
          <p:spPr bwMode="auto">
            <a:xfrm rot="-5400000">
              <a:off x="4986" y="2337"/>
              <a:ext cx="34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CBL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33816" name="Line 24"/>
            <p:cNvSpPr>
              <a:spLocks noChangeShapeType="1"/>
            </p:cNvSpPr>
            <p:nvPr/>
          </p:nvSpPr>
          <p:spPr bwMode="auto">
            <a:xfrm>
              <a:off x="4268" y="2114"/>
              <a:ext cx="540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17" name="Line 25"/>
            <p:cNvSpPr>
              <a:spLocks noChangeShapeType="1"/>
            </p:cNvSpPr>
            <p:nvPr/>
          </p:nvSpPr>
          <p:spPr bwMode="auto">
            <a:xfrm>
              <a:off x="3414" y="2058"/>
              <a:ext cx="76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18" name="Line 26"/>
            <p:cNvSpPr>
              <a:spLocks noChangeShapeType="1"/>
            </p:cNvSpPr>
            <p:nvPr/>
          </p:nvSpPr>
          <p:spPr bwMode="auto">
            <a:xfrm rot="-5400000">
              <a:off x="4482" y="2388"/>
              <a:ext cx="576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40" name="Text Box 44"/>
            <p:cNvSpPr txBox="1">
              <a:spLocks noChangeArrowheads="1"/>
            </p:cNvSpPr>
            <p:nvPr/>
          </p:nvSpPr>
          <p:spPr bwMode="auto">
            <a:xfrm rot="-5400000">
              <a:off x="4690" y="2311"/>
              <a:ext cx="33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UTL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33837" name="Line 45"/>
            <p:cNvSpPr>
              <a:spLocks noChangeShapeType="1"/>
            </p:cNvSpPr>
            <p:nvPr/>
          </p:nvSpPr>
          <p:spPr bwMode="auto">
            <a:xfrm>
              <a:off x="3414" y="1656"/>
              <a:ext cx="732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38" name="Line 46"/>
            <p:cNvSpPr>
              <a:spLocks noChangeShapeType="1"/>
            </p:cNvSpPr>
            <p:nvPr/>
          </p:nvSpPr>
          <p:spPr bwMode="auto">
            <a:xfrm rot="-5400000">
              <a:off x="3849" y="1239"/>
              <a:ext cx="19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39" name="Line 47"/>
            <p:cNvSpPr>
              <a:spLocks noChangeShapeType="1"/>
            </p:cNvSpPr>
            <p:nvPr/>
          </p:nvSpPr>
          <p:spPr bwMode="auto">
            <a:xfrm>
              <a:off x="4258" y="2674"/>
              <a:ext cx="540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40" name="Line 48"/>
            <p:cNvSpPr>
              <a:spLocks noChangeShapeType="1"/>
            </p:cNvSpPr>
            <p:nvPr/>
          </p:nvSpPr>
          <p:spPr bwMode="auto">
            <a:xfrm rot="-5400000">
              <a:off x="4093" y="1243"/>
              <a:ext cx="19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41" name="Line 49"/>
            <p:cNvSpPr>
              <a:spLocks noChangeShapeType="1"/>
            </p:cNvSpPr>
            <p:nvPr/>
          </p:nvSpPr>
          <p:spPr bwMode="auto">
            <a:xfrm rot="-5400000">
              <a:off x="3214" y="1846"/>
              <a:ext cx="420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42" name="Line 50"/>
            <p:cNvSpPr>
              <a:spLocks noChangeShapeType="1"/>
            </p:cNvSpPr>
            <p:nvPr/>
          </p:nvSpPr>
          <p:spPr bwMode="auto">
            <a:xfrm rot="-10800000">
              <a:off x="3956" y="1154"/>
              <a:ext cx="232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47" name="Text Box 51"/>
            <p:cNvSpPr txBox="1">
              <a:spLocks noChangeArrowheads="1"/>
            </p:cNvSpPr>
            <p:nvPr/>
          </p:nvSpPr>
          <p:spPr bwMode="auto">
            <a:xfrm rot="-5400000">
              <a:off x="3195" y="1745"/>
              <a:ext cx="28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FIL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17448" name="Text Box 52"/>
            <p:cNvSpPr txBox="1">
              <a:spLocks noChangeArrowheads="1"/>
            </p:cNvSpPr>
            <p:nvPr/>
          </p:nvSpPr>
          <p:spPr bwMode="auto">
            <a:xfrm>
              <a:off x="3940" y="933"/>
              <a:ext cx="25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IW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33845" name="Line 53"/>
            <p:cNvSpPr>
              <a:spLocks noChangeShapeType="1"/>
            </p:cNvSpPr>
            <p:nvPr/>
          </p:nvSpPr>
          <p:spPr bwMode="auto">
            <a:xfrm>
              <a:off x="3658" y="2110"/>
              <a:ext cx="294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46" name="Line 54"/>
            <p:cNvSpPr>
              <a:spLocks noChangeShapeType="1"/>
            </p:cNvSpPr>
            <p:nvPr/>
          </p:nvSpPr>
          <p:spPr bwMode="auto">
            <a:xfrm>
              <a:off x="3674" y="2384"/>
              <a:ext cx="294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47" name="Line 55"/>
            <p:cNvSpPr>
              <a:spLocks noChangeShapeType="1"/>
            </p:cNvSpPr>
            <p:nvPr/>
          </p:nvSpPr>
          <p:spPr bwMode="auto">
            <a:xfrm rot="-5400000">
              <a:off x="3563" y="2245"/>
              <a:ext cx="262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52" name="Text Box 56"/>
            <p:cNvSpPr txBox="1">
              <a:spLocks noChangeArrowheads="1"/>
            </p:cNvSpPr>
            <p:nvPr/>
          </p:nvSpPr>
          <p:spPr bwMode="auto">
            <a:xfrm rot="-5400000">
              <a:off x="3405" y="2146"/>
              <a:ext cx="33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M1L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33849" name="Rectangle 57"/>
            <p:cNvSpPr>
              <a:spLocks noChangeArrowheads="1"/>
            </p:cNvSpPr>
            <p:nvPr/>
          </p:nvSpPr>
          <p:spPr bwMode="auto">
            <a:xfrm>
              <a:off x="3064" y="931"/>
              <a:ext cx="2316" cy="305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17411" name="Group 60"/>
          <p:cNvGrpSpPr>
            <a:grpSpLocks/>
          </p:cNvGrpSpPr>
          <p:nvPr/>
        </p:nvGrpSpPr>
        <p:grpSpPr bwMode="auto">
          <a:xfrm>
            <a:off x="609390" y="1530925"/>
            <a:ext cx="3676650" cy="4905375"/>
            <a:chOff x="384" y="899"/>
            <a:chExt cx="2316" cy="3090"/>
          </a:xfrm>
        </p:grpSpPr>
        <p:pic>
          <p:nvPicPr>
            <p:cNvPr id="17412" name="Picture 16" descr="D92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4" y="926"/>
              <a:ext cx="2315" cy="3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15" name="Line 23"/>
            <p:cNvSpPr>
              <a:spLocks noChangeShapeType="1"/>
            </p:cNvSpPr>
            <p:nvPr/>
          </p:nvSpPr>
          <p:spPr bwMode="auto">
            <a:xfrm rot="3477649">
              <a:off x="1467" y="2392"/>
              <a:ext cx="775" cy="115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19" name="Line 27"/>
            <p:cNvSpPr>
              <a:spLocks noChangeShapeType="1"/>
            </p:cNvSpPr>
            <p:nvPr/>
          </p:nvSpPr>
          <p:spPr bwMode="auto">
            <a:xfrm rot="-5400000">
              <a:off x="-17" y="3226"/>
              <a:ext cx="1521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20" name="Line 28"/>
            <p:cNvSpPr>
              <a:spLocks noChangeShapeType="1"/>
            </p:cNvSpPr>
            <p:nvPr/>
          </p:nvSpPr>
          <p:spPr bwMode="auto">
            <a:xfrm rot="-5400000">
              <a:off x="1324" y="3220"/>
              <a:ext cx="1535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21" name="Line 29"/>
            <p:cNvSpPr>
              <a:spLocks noChangeShapeType="1"/>
            </p:cNvSpPr>
            <p:nvPr/>
          </p:nvSpPr>
          <p:spPr bwMode="auto">
            <a:xfrm rot="-10800000">
              <a:off x="739" y="3934"/>
              <a:ext cx="1332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22" name="Line 30"/>
            <p:cNvSpPr>
              <a:spLocks noChangeShapeType="1"/>
            </p:cNvSpPr>
            <p:nvPr/>
          </p:nvSpPr>
          <p:spPr bwMode="auto">
            <a:xfrm rot="-5400000">
              <a:off x="636" y="3558"/>
              <a:ext cx="444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23" name="Line 31"/>
            <p:cNvSpPr>
              <a:spLocks noChangeShapeType="1"/>
            </p:cNvSpPr>
            <p:nvPr/>
          </p:nvSpPr>
          <p:spPr bwMode="auto">
            <a:xfrm rot="-5400000">
              <a:off x="1774" y="3568"/>
              <a:ext cx="444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24" name="Line 32"/>
            <p:cNvSpPr>
              <a:spLocks noChangeShapeType="1"/>
            </p:cNvSpPr>
            <p:nvPr/>
          </p:nvSpPr>
          <p:spPr bwMode="auto">
            <a:xfrm rot="-10800000">
              <a:off x="851" y="3758"/>
              <a:ext cx="112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20" name="Text Box 33"/>
            <p:cNvSpPr txBox="1">
              <a:spLocks noChangeArrowheads="1"/>
            </p:cNvSpPr>
            <p:nvPr/>
          </p:nvSpPr>
          <p:spPr bwMode="auto">
            <a:xfrm>
              <a:off x="1286" y="3757"/>
              <a:ext cx="29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ZW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17421" name="Text Box 34"/>
            <p:cNvSpPr txBox="1">
              <a:spLocks noChangeArrowheads="1"/>
            </p:cNvSpPr>
            <p:nvPr/>
          </p:nvSpPr>
          <p:spPr bwMode="auto">
            <a:xfrm>
              <a:off x="1242" y="3575"/>
              <a:ext cx="38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BCW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17422" name="Text Box 35"/>
            <p:cNvSpPr txBox="1">
              <a:spLocks noChangeArrowheads="1"/>
            </p:cNvSpPr>
            <p:nvPr/>
          </p:nvSpPr>
          <p:spPr bwMode="auto">
            <a:xfrm>
              <a:off x="1830" y="2297"/>
              <a:ext cx="27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OL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33828" name="Line 36"/>
            <p:cNvSpPr>
              <a:spLocks noChangeShapeType="1"/>
            </p:cNvSpPr>
            <p:nvPr/>
          </p:nvSpPr>
          <p:spPr bwMode="auto">
            <a:xfrm rot="5400000" flipH="1">
              <a:off x="745" y="1477"/>
              <a:ext cx="864" cy="6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29" name="Line 37"/>
            <p:cNvSpPr>
              <a:spLocks noChangeShapeType="1"/>
            </p:cNvSpPr>
            <p:nvPr/>
          </p:nvSpPr>
          <p:spPr bwMode="auto">
            <a:xfrm rot="5400000" flipH="1">
              <a:off x="1205" y="1469"/>
              <a:ext cx="864" cy="6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30" name="Line 38"/>
            <p:cNvSpPr>
              <a:spLocks noChangeShapeType="1"/>
            </p:cNvSpPr>
            <p:nvPr/>
          </p:nvSpPr>
          <p:spPr bwMode="auto">
            <a:xfrm rot="-10800000">
              <a:off x="1185" y="1080"/>
              <a:ext cx="432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26" name="Text Box 39"/>
            <p:cNvSpPr txBox="1">
              <a:spLocks noChangeArrowheads="1"/>
            </p:cNvSpPr>
            <p:nvPr/>
          </p:nvSpPr>
          <p:spPr bwMode="auto">
            <a:xfrm>
              <a:off x="1266" y="899"/>
              <a:ext cx="3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RW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33832" name="Line 40"/>
            <p:cNvSpPr>
              <a:spLocks noChangeShapeType="1"/>
            </p:cNvSpPr>
            <p:nvPr/>
          </p:nvSpPr>
          <p:spPr bwMode="auto">
            <a:xfrm rot="-5400000">
              <a:off x="1054" y="2320"/>
              <a:ext cx="34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33" name="Line 41"/>
            <p:cNvSpPr>
              <a:spLocks noChangeShapeType="1"/>
            </p:cNvSpPr>
            <p:nvPr/>
          </p:nvSpPr>
          <p:spPr bwMode="auto">
            <a:xfrm rot="-5400000">
              <a:off x="1436" y="2324"/>
              <a:ext cx="34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34" name="Line 42"/>
            <p:cNvSpPr>
              <a:spLocks noChangeShapeType="1"/>
            </p:cNvSpPr>
            <p:nvPr/>
          </p:nvSpPr>
          <p:spPr bwMode="auto">
            <a:xfrm rot="-10800000">
              <a:off x="1219" y="2326"/>
              <a:ext cx="384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30" name="Text Box 43"/>
            <p:cNvSpPr txBox="1">
              <a:spLocks noChangeArrowheads="1"/>
            </p:cNvSpPr>
            <p:nvPr/>
          </p:nvSpPr>
          <p:spPr bwMode="auto">
            <a:xfrm>
              <a:off x="1213" y="2121"/>
              <a:ext cx="42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IOC</a:t>
              </a:r>
              <a:r>
                <a:rPr lang="cs-CZ" sz="1400">
                  <a:solidFill>
                    <a:srgbClr val="00CCFF"/>
                  </a:solidFill>
                  <a:latin typeface="Arial" charset="0"/>
                </a:rPr>
                <a:t>W</a:t>
              </a:r>
            </a:p>
          </p:txBody>
        </p:sp>
        <p:sp>
          <p:nvSpPr>
            <p:cNvPr id="33850" name="Rectangle 58"/>
            <p:cNvSpPr>
              <a:spLocks noChangeArrowheads="1"/>
            </p:cNvSpPr>
            <p:nvPr/>
          </p:nvSpPr>
          <p:spPr bwMode="auto">
            <a:xfrm>
              <a:off x="384" y="931"/>
              <a:ext cx="2316" cy="305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6" name="Rectangle 2">
            <a:extLst>
              <a:ext uri="{FF2B5EF4-FFF2-40B4-BE49-F238E27FC236}">
                <a16:creationId xmlns:a16="http://schemas.microsoft.com/office/drawing/2014/main" id="{70E7FB2B-050B-478B-BAD6-F9FA26BDAA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84901" y="401803"/>
            <a:ext cx="5374197" cy="688975"/>
          </a:xfrm>
        </p:spPr>
        <p:txBody>
          <a:bodyPr/>
          <a:lstStyle/>
          <a:p>
            <a:pPr>
              <a:defRPr/>
            </a:pPr>
            <a:r>
              <a:rPr lang="cs-CZ" sz="3200" b="1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Traditional</a:t>
            </a:r>
            <a:r>
              <a:rPr lang="cs-CZ" sz="3200" b="1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3200" b="1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morphometrics</a:t>
            </a:r>
            <a:endParaRPr lang="cs-CZ" sz="3200" b="1" dirty="0">
              <a:solidFill>
                <a:srgbClr val="EB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8E67B727-D528-4E02-AA96-EE0F5801D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2375" y="404813"/>
            <a:ext cx="5862637" cy="54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Tx/>
              <a:buNone/>
              <a:defRPr/>
            </a:pPr>
            <a:r>
              <a:rPr lang="cs-CZ" sz="2400" b="1" kern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Principal co</a:t>
            </a:r>
            <a:r>
              <a:rPr lang="en-US" sz="2400" b="1" kern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</a:t>
            </a:r>
            <a:r>
              <a:rPr lang="cs-CZ" sz="2400" b="1" kern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ponents analysis (PCA)</a:t>
            </a:r>
            <a:endParaRPr lang="cs-CZ" sz="2400" b="1" kern="0" dirty="0">
              <a:solidFill>
                <a:srgbClr val="EB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396514C-70D3-45B5-B573-10AB50363446}"/>
              </a:ext>
            </a:extLst>
          </p:cNvPr>
          <p:cNvSpPr txBox="1"/>
          <p:nvPr/>
        </p:nvSpPr>
        <p:spPr>
          <a:xfrm>
            <a:off x="611188" y="1408436"/>
            <a:ext cx="8436925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reduction of data dimensionality with as low information loss </a:t>
            </a:r>
            <a:b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     as possible</a:t>
            </a:r>
          </a:p>
          <a:p>
            <a:pPr>
              <a:spcAft>
                <a:spcPts val="1200"/>
              </a:spcAft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exploratory data analysis</a:t>
            </a:r>
          </a:p>
          <a:p>
            <a:pPr>
              <a:spcAft>
                <a:spcPts val="1200"/>
              </a:spcAft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making predictive models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FD19756D-3769-4E5E-A453-FA4090604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468" y="2095590"/>
            <a:ext cx="4451762" cy="445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625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116F9AB-4FD0-48C1-A066-2C64AD70B6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  <a14:imgEffect>
                      <a14:brightnessContrast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73" y="1185961"/>
            <a:ext cx="6952488" cy="474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7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CFE55B0-4A30-473A-8798-096CBF9B64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1" y="1172959"/>
            <a:ext cx="6952488" cy="474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18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BAC622F-EC35-4805-873F-256CB021EA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  <a14:imgEffect>
                      <a14:brightnessContrast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04" y="1168625"/>
            <a:ext cx="6952488" cy="4751832"/>
          </a:xfrm>
          <a:prstGeom prst="rect">
            <a:avLst/>
          </a:prstGeom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8CDADB7B-684D-4698-B1BB-B39A96E79471}"/>
              </a:ext>
            </a:extLst>
          </p:cNvPr>
          <p:cNvCxnSpPr/>
          <p:nvPr/>
        </p:nvCxnSpPr>
        <p:spPr bwMode="auto">
          <a:xfrm flipV="1">
            <a:off x="2030887" y="3128199"/>
            <a:ext cx="2751827" cy="2087593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5596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B3039BE-F847-4A40-9152-ACE4B90EA1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  <a14:imgEffect>
                      <a14:brightnessContrast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1" y="1172959"/>
            <a:ext cx="6952488" cy="475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91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ChangeArrowheads="1"/>
          </p:cNvSpPr>
          <p:nvPr/>
        </p:nvSpPr>
        <p:spPr bwMode="auto">
          <a:xfrm>
            <a:off x="0" y="2238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cs-CZ" sz="2400" b="0"/>
          </a:p>
        </p:txBody>
      </p:sp>
      <p:sp>
        <p:nvSpPr>
          <p:cNvPr id="3075" name="Rectangle 56"/>
          <p:cNvSpPr>
            <a:spLocks noChangeArrowheads="1"/>
          </p:cNvSpPr>
          <p:nvPr/>
        </p:nvSpPr>
        <p:spPr bwMode="auto">
          <a:xfrm>
            <a:off x="0" y="461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cs-CZ" sz="2400" b="0"/>
          </a:p>
        </p:txBody>
      </p:sp>
      <p:sp>
        <p:nvSpPr>
          <p:cNvPr id="35" name="TextovéPole 34"/>
          <p:cNvSpPr txBox="1"/>
          <p:nvPr/>
        </p:nvSpPr>
        <p:spPr>
          <a:xfrm>
            <a:off x="1652588" y="471488"/>
            <a:ext cx="611577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800" dirty="0" err="1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Genetic</a:t>
            </a:r>
            <a:r>
              <a:rPr lang="cs-CZ" sz="2800" dirty="0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 err="1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methods</a:t>
            </a:r>
            <a:r>
              <a:rPr lang="cs-CZ" sz="2800" dirty="0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and </a:t>
            </a:r>
            <a:r>
              <a:rPr lang="cs-CZ" sz="2800" dirty="0" err="1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morphology</a:t>
            </a:r>
            <a:endParaRPr lang="cs-CZ" sz="2800" dirty="0">
              <a:solidFill>
                <a:srgbClr val="EB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TextovéPole 36"/>
          <p:cNvSpPr txBox="1">
            <a:spLocks noChangeArrowheads="1"/>
          </p:cNvSpPr>
          <p:nvPr/>
        </p:nvSpPr>
        <p:spPr bwMode="auto">
          <a:xfrm>
            <a:off x="611188" y="1854694"/>
            <a:ext cx="716895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400" b="0" dirty="0">
                <a:latin typeface="Arial" charset="0"/>
              </a:rPr>
              <a:t>What is the genetic basis of a morphological trait? </a:t>
            </a:r>
            <a:br>
              <a:rPr lang="en-GB" sz="2400" b="0" dirty="0">
                <a:latin typeface="Arial" charset="0"/>
              </a:rPr>
            </a:br>
            <a:r>
              <a:rPr lang="en-GB" sz="2400" b="0" dirty="0">
                <a:latin typeface="Arial" charset="0"/>
              </a:rPr>
              <a:t>(quantitative trait loci = QTL)</a:t>
            </a:r>
            <a:br>
              <a:rPr lang="en-GB" sz="2400" b="0" dirty="0">
                <a:latin typeface="Arial" charset="0"/>
              </a:rPr>
            </a:br>
            <a:endParaRPr lang="en-GB" sz="2400" b="0" dirty="0">
              <a:latin typeface="Arial" charset="0"/>
            </a:endParaRPr>
          </a:p>
          <a:p>
            <a:pPr eaLnBrk="0" hangingPunct="0"/>
            <a:r>
              <a:rPr lang="en-GB" sz="2400" b="0" dirty="0">
                <a:latin typeface="Arial" charset="0"/>
              </a:rPr>
              <a:t>Trait variation in time (phylogenesis)</a:t>
            </a:r>
            <a:br>
              <a:rPr lang="en-GB" sz="2400" b="0" dirty="0">
                <a:latin typeface="Arial" charset="0"/>
              </a:rPr>
            </a:br>
            <a:endParaRPr lang="en-GB" sz="2400" b="0" dirty="0">
              <a:latin typeface="Arial" charset="0"/>
            </a:endParaRPr>
          </a:p>
          <a:p>
            <a:pPr eaLnBrk="0" hangingPunct="0"/>
            <a:r>
              <a:rPr lang="en-GB" sz="2400" b="0" dirty="0">
                <a:latin typeface="Arial" charset="0"/>
              </a:rPr>
              <a:t>Trait variation depending on other factors</a:t>
            </a:r>
            <a:br>
              <a:rPr lang="en-GB" sz="2400" b="0" dirty="0">
                <a:latin typeface="Arial" charset="0"/>
              </a:rPr>
            </a:br>
            <a:endParaRPr lang="en-GB" sz="2400" b="0" dirty="0">
              <a:latin typeface="Arial" charset="0"/>
            </a:endParaRPr>
          </a:p>
          <a:p>
            <a:pPr eaLnBrk="0" hangingPunct="0"/>
            <a:r>
              <a:rPr lang="cs-CZ" sz="2400" b="0" dirty="0" err="1">
                <a:latin typeface="Arial" charset="0"/>
              </a:rPr>
              <a:t>Some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methods</a:t>
            </a:r>
            <a:r>
              <a:rPr lang="cs-CZ" sz="2400" b="0" dirty="0">
                <a:latin typeface="Arial" charset="0"/>
              </a:rPr>
              <a:t> are </a:t>
            </a:r>
            <a:r>
              <a:rPr lang="cs-CZ" sz="2400" b="0" dirty="0" err="1">
                <a:latin typeface="Arial" charset="0"/>
              </a:rPr>
              <a:t>shared</a:t>
            </a:r>
            <a:r>
              <a:rPr lang="en-GB" sz="2400" b="0" dirty="0">
                <a:latin typeface="Arial" charset="0"/>
              </a:rPr>
              <a:t> (</a:t>
            </a:r>
            <a:r>
              <a:rPr lang="cs-CZ" sz="2400" b="0" dirty="0" err="1">
                <a:latin typeface="Arial" charset="0"/>
              </a:rPr>
              <a:t>e.g</a:t>
            </a:r>
            <a:r>
              <a:rPr lang="cs-CZ" sz="2400" b="0" dirty="0">
                <a:latin typeface="Arial" charset="0"/>
              </a:rPr>
              <a:t>.</a:t>
            </a:r>
            <a:r>
              <a:rPr lang="en-GB" sz="2400" b="0" dirty="0">
                <a:latin typeface="Arial" charset="0"/>
              </a:rPr>
              <a:t> PCA)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E784F98-318B-456B-88A6-B925ECC45F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  <a14:imgEffect>
                      <a14:brightnessContrast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74" y="1181626"/>
            <a:ext cx="6952488" cy="474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43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661649" y="514416"/>
            <a:ext cx="188224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0" i="1" dirty="0">
                <a:latin typeface="Arial" charset="0"/>
              </a:rPr>
              <a:t>n</a:t>
            </a:r>
            <a:r>
              <a:rPr lang="cs-CZ" sz="2400" b="0" i="1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individuals</a:t>
            </a:r>
            <a:endParaRPr lang="cs-CZ" sz="2400" b="0" dirty="0">
              <a:latin typeface="Arial" charset="0"/>
            </a:endParaRPr>
          </a:p>
          <a:p>
            <a:pPr eaLnBrk="0" hangingPunct="0"/>
            <a:r>
              <a:rPr lang="cs-CZ" sz="2400" b="0" i="1" dirty="0">
                <a:latin typeface="Arial" charset="0"/>
              </a:rPr>
              <a:t>p </a:t>
            </a:r>
            <a:r>
              <a:rPr lang="cs-CZ" sz="2400" b="0" dirty="0" err="1">
                <a:latin typeface="Arial" charset="0"/>
              </a:rPr>
              <a:t>variables</a:t>
            </a:r>
            <a:endParaRPr lang="cs-CZ" sz="2400" b="0" dirty="0">
              <a:latin typeface="Arial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6D06018-1FAF-4EBC-8F4C-FA9CCC9045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027" y="404813"/>
            <a:ext cx="3847092" cy="2627693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BF7B4210-7C5D-4C0C-AEDE-7D492C02223A}"/>
              </a:ext>
            </a:extLst>
          </p:cNvPr>
          <p:cNvGrpSpPr/>
          <p:nvPr/>
        </p:nvGrpSpPr>
        <p:grpSpPr>
          <a:xfrm>
            <a:off x="661649" y="3058462"/>
            <a:ext cx="6027612" cy="1922570"/>
            <a:chOff x="611188" y="3107337"/>
            <a:chExt cx="6027612" cy="1922570"/>
          </a:xfrm>
        </p:grpSpPr>
        <p:sp>
          <p:nvSpPr>
            <p:cNvPr id="18435" name="Text Box 6"/>
            <p:cNvSpPr txBox="1">
              <a:spLocks noChangeArrowheads="1"/>
            </p:cNvSpPr>
            <p:nvPr/>
          </p:nvSpPr>
          <p:spPr bwMode="auto">
            <a:xfrm>
              <a:off x="611188" y="3107337"/>
              <a:ext cx="448231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2400" b="0" dirty="0" err="1">
                  <a:latin typeface="Arial" charset="0"/>
                </a:rPr>
                <a:t>correlation</a:t>
              </a:r>
              <a:r>
                <a:rPr lang="cs-CZ" sz="2400" b="0" dirty="0">
                  <a:latin typeface="Arial" charset="0"/>
                </a:rPr>
                <a:t> </a:t>
              </a:r>
              <a:r>
                <a:rPr lang="cs-CZ" sz="2400" b="0" dirty="0" err="1">
                  <a:latin typeface="Arial" charset="0"/>
                </a:rPr>
                <a:t>or</a:t>
              </a:r>
              <a:r>
                <a:rPr lang="cs-CZ" sz="2400" b="0" dirty="0">
                  <a:latin typeface="Arial" charset="0"/>
                </a:rPr>
                <a:t> </a:t>
              </a:r>
              <a:r>
                <a:rPr lang="cs-CZ" sz="2400" b="0" dirty="0" err="1">
                  <a:latin typeface="Arial" charset="0"/>
                </a:rPr>
                <a:t>covariance</a:t>
              </a:r>
              <a:r>
                <a:rPr lang="cs-CZ" sz="2400" b="0" dirty="0">
                  <a:latin typeface="Arial" charset="0"/>
                </a:rPr>
                <a:t> matrix</a:t>
              </a:r>
            </a:p>
          </p:txBody>
        </p:sp>
        <p:sp>
          <p:nvSpPr>
            <p:cNvPr id="18437" name="Text Box 8"/>
            <p:cNvSpPr txBox="1">
              <a:spLocks noChangeArrowheads="1"/>
            </p:cNvSpPr>
            <p:nvPr/>
          </p:nvSpPr>
          <p:spPr bwMode="auto">
            <a:xfrm>
              <a:off x="611188" y="4121966"/>
              <a:ext cx="6027612" cy="907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Aft>
                  <a:spcPts val="600"/>
                </a:spcAft>
              </a:pPr>
              <a:r>
                <a:rPr lang="cs-CZ" sz="2400" b="0" dirty="0" err="1">
                  <a:latin typeface="Arial" charset="0"/>
                </a:rPr>
                <a:t>eigenvalue</a:t>
              </a:r>
              <a:r>
                <a:rPr lang="cs-CZ" sz="2400" b="0" dirty="0">
                  <a:latin typeface="Arial" charset="0"/>
                </a:rPr>
                <a:t> = </a:t>
              </a:r>
              <a:r>
                <a:rPr lang="cs-CZ" sz="2400" b="0" dirty="0" err="1">
                  <a:latin typeface="Arial" charset="0"/>
                </a:rPr>
                <a:t>latent</a:t>
              </a:r>
              <a:r>
                <a:rPr lang="cs-CZ" sz="2400" b="0" dirty="0">
                  <a:latin typeface="Arial" charset="0"/>
                </a:rPr>
                <a:t> </a:t>
              </a:r>
              <a:r>
                <a:rPr lang="cs-CZ" sz="2400" b="0" dirty="0" err="1">
                  <a:latin typeface="Arial" charset="0"/>
                </a:rPr>
                <a:t>root</a:t>
              </a:r>
              <a:r>
                <a:rPr lang="cs-CZ" sz="2400" b="0" dirty="0">
                  <a:latin typeface="Arial" charset="0"/>
                </a:rPr>
                <a:t> (latentní kořen)</a:t>
              </a:r>
            </a:p>
            <a:p>
              <a:pPr eaLnBrk="0" hangingPunct="0">
                <a:spcAft>
                  <a:spcPts val="600"/>
                </a:spcAft>
              </a:pPr>
              <a:r>
                <a:rPr lang="cs-CZ" sz="2400" b="0" dirty="0" err="1">
                  <a:latin typeface="Arial" charset="0"/>
                </a:rPr>
                <a:t>eigenvector</a:t>
              </a:r>
              <a:r>
                <a:rPr lang="cs-CZ" sz="2400" b="0" dirty="0">
                  <a:latin typeface="Arial" charset="0"/>
                </a:rPr>
                <a:t> = </a:t>
              </a:r>
              <a:r>
                <a:rPr lang="cs-CZ" sz="2400" b="0" dirty="0" err="1">
                  <a:latin typeface="Arial" charset="0"/>
                </a:rPr>
                <a:t>latent</a:t>
              </a:r>
              <a:r>
                <a:rPr lang="cs-CZ" sz="2400" b="0" dirty="0">
                  <a:latin typeface="Arial" charset="0"/>
                </a:rPr>
                <a:t> </a:t>
              </a:r>
              <a:r>
                <a:rPr lang="cs-CZ" sz="2400" b="0" dirty="0" err="1">
                  <a:latin typeface="Arial" charset="0"/>
                </a:rPr>
                <a:t>vector</a:t>
              </a:r>
              <a:r>
                <a:rPr lang="cs-CZ" sz="2400" b="0" dirty="0">
                  <a:latin typeface="Arial" charset="0"/>
                </a:rPr>
                <a:t> (latentní vektor)</a:t>
              </a:r>
            </a:p>
          </p:txBody>
        </p:sp>
        <p:sp>
          <p:nvSpPr>
            <p:cNvPr id="2" name="Šipka: dolů 1">
              <a:extLst>
                <a:ext uri="{FF2B5EF4-FFF2-40B4-BE49-F238E27FC236}">
                  <a16:creationId xmlns:a16="http://schemas.microsoft.com/office/drawing/2014/main" id="{755E319C-05CC-4760-B0D6-53935645EB0B}"/>
                </a:ext>
              </a:extLst>
            </p:cNvPr>
            <p:cNvSpPr/>
            <p:nvPr/>
          </p:nvSpPr>
          <p:spPr bwMode="auto">
            <a:xfrm>
              <a:off x="1261957" y="3654658"/>
              <a:ext cx="268686" cy="434030"/>
            </a:xfrm>
            <a:prstGeom prst="downArrow">
              <a:avLst/>
            </a:prstGeom>
            <a:solidFill>
              <a:srgbClr val="C00000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3" name="TextovéPole 2">
            <a:extLst>
              <a:ext uri="{FF2B5EF4-FFF2-40B4-BE49-F238E27FC236}">
                <a16:creationId xmlns:a16="http://schemas.microsoft.com/office/drawing/2014/main" id="{549AB6BB-F215-4DC1-A73D-9DC24B253B5E}"/>
              </a:ext>
            </a:extLst>
          </p:cNvPr>
          <p:cNvSpPr txBox="1"/>
          <p:nvPr/>
        </p:nvSpPr>
        <p:spPr>
          <a:xfrm>
            <a:off x="611188" y="5358699"/>
            <a:ext cx="5593198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PC1: vysvětluje největší podíl variability</a:t>
            </a:r>
          </a:p>
          <a:p>
            <a:pPr>
              <a:spcAft>
                <a:spcPts val="600"/>
              </a:spcAft>
            </a:pPr>
            <a:r>
              <a:rPr 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PC2: druhý největší podíl variability atd.</a:t>
            </a:r>
          </a:p>
        </p:txBody>
      </p:sp>
      <p:sp>
        <p:nvSpPr>
          <p:cNvPr id="4" name="Šipka: zahnutá doleva 3">
            <a:extLst>
              <a:ext uri="{FF2B5EF4-FFF2-40B4-BE49-F238E27FC236}">
                <a16:creationId xmlns:a16="http://schemas.microsoft.com/office/drawing/2014/main" id="{79D2AA63-4035-46B6-B08A-906BC15A4494}"/>
              </a:ext>
            </a:extLst>
          </p:cNvPr>
          <p:cNvSpPr/>
          <p:nvPr/>
        </p:nvSpPr>
        <p:spPr bwMode="auto">
          <a:xfrm flipV="1">
            <a:off x="6305458" y="4183336"/>
            <a:ext cx="806059" cy="1595393"/>
          </a:xfrm>
          <a:prstGeom prst="curvedLef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Šipka: dolů 11">
            <a:extLst>
              <a:ext uri="{FF2B5EF4-FFF2-40B4-BE49-F238E27FC236}">
                <a16:creationId xmlns:a16="http://schemas.microsoft.com/office/drawing/2014/main" id="{432CEAF0-44F9-41F4-B991-0BE0B62DF693}"/>
              </a:ext>
            </a:extLst>
          </p:cNvPr>
          <p:cNvSpPr/>
          <p:nvPr/>
        </p:nvSpPr>
        <p:spPr bwMode="auto">
          <a:xfrm>
            <a:off x="1312418" y="1345413"/>
            <a:ext cx="268686" cy="1757480"/>
          </a:xfrm>
          <a:prstGeom prst="downArrow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82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64"/>
          <p:cNvGrpSpPr>
            <a:grpSpLocks/>
          </p:cNvGrpSpPr>
          <p:nvPr/>
        </p:nvGrpSpPr>
        <p:grpSpPr bwMode="auto">
          <a:xfrm>
            <a:off x="477838" y="484188"/>
            <a:ext cx="6167437" cy="3676650"/>
            <a:chOff x="384" y="468"/>
            <a:chExt cx="3885" cy="2316"/>
          </a:xfrm>
        </p:grpSpPr>
        <p:grpSp>
          <p:nvGrpSpPr>
            <p:cNvPr id="19518" name="Group 9"/>
            <p:cNvGrpSpPr>
              <a:grpSpLocks/>
            </p:cNvGrpSpPr>
            <p:nvPr/>
          </p:nvGrpSpPr>
          <p:grpSpPr bwMode="auto">
            <a:xfrm>
              <a:off x="384" y="468"/>
              <a:ext cx="3885" cy="2316"/>
              <a:chOff x="888" y="1056"/>
              <a:chExt cx="3873" cy="2196"/>
            </a:xfrm>
          </p:grpSpPr>
          <p:sp>
            <p:nvSpPr>
              <p:cNvPr id="34824" name="Rectangle 8"/>
              <p:cNvSpPr>
                <a:spLocks noChangeArrowheads="1"/>
              </p:cNvSpPr>
              <p:nvPr/>
            </p:nvSpPr>
            <p:spPr bwMode="auto">
              <a:xfrm>
                <a:off x="888" y="1056"/>
                <a:ext cx="3396" cy="219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graphicFrame>
            <p:nvGraphicFramePr>
              <p:cNvPr id="19521" name="Object 7"/>
              <p:cNvGraphicFramePr>
                <a:graphicFrameLocks noChangeAspect="1"/>
              </p:cNvGraphicFramePr>
              <p:nvPr/>
            </p:nvGraphicFramePr>
            <p:xfrm>
              <a:off x="998" y="1180"/>
              <a:ext cx="3763" cy="195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dokument" r:id="rId2" imgW="5974080" imgH="3108960" progId="">
                      <p:embed/>
                    </p:oleObj>
                  </mc:Choice>
                  <mc:Fallback>
                    <p:oleObj name="dokument" r:id="rId2" imgW="5974080" imgH="3108960" progId="">
                      <p:embed/>
                      <p:pic>
                        <p:nvPicPr>
                          <p:cNvPr id="0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98" y="1180"/>
                            <a:ext cx="3763" cy="195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9519" name="Text Box 13"/>
            <p:cNvSpPr txBox="1">
              <a:spLocks noChangeArrowheads="1"/>
            </p:cNvSpPr>
            <p:nvPr/>
          </p:nvSpPr>
          <p:spPr bwMode="auto">
            <a:xfrm>
              <a:off x="2558" y="2364"/>
              <a:ext cx="122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800" b="0" dirty="0" err="1">
                  <a:solidFill>
                    <a:srgbClr val="003399"/>
                  </a:solidFill>
                  <a:latin typeface="Arial" charset="0"/>
                </a:rPr>
                <a:t>loadings</a:t>
              </a:r>
              <a:r>
                <a:rPr lang="cs-CZ" sz="1800" b="0" dirty="0">
                  <a:solidFill>
                    <a:srgbClr val="003399"/>
                  </a:solidFill>
                  <a:latin typeface="Arial" charset="0"/>
                </a:rPr>
                <a:t> (zátěže)</a:t>
              </a:r>
            </a:p>
          </p:txBody>
        </p:sp>
      </p:grpSp>
      <p:grpSp>
        <p:nvGrpSpPr>
          <p:cNvPr id="19459" name="Group 65"/>
          <p:cNvGrpSpPr>
            <a:grpSpLocks/>
          </p:cNvGrpSpPr>
          <p:nvPr/>
        </p:nvGrpSpPr>
        <p:grpSpPr bwMode="auto">
          <a:xfrm>
            <a:off x="6040437" y="484187"/>
            <a:ext cx="4405311" cy="3910007"/>
            <a:chOff x="3888" y="468"/>
            <a:chExt cx="2775" cy="2463"/>
          </a:xfrm>
        </p:grpSpPr>
        <p:grpSp>
          <p:nvGrpSpPr>
            <p:cNvPr id="19514" name="Group 12"/>
            <p:cNvGrpSpPr>
              <a:grpSpLocks/>
            </p:cNvGrpSpPr>
            <p:nvPr/>
          </p:nvGrpSpPr>
          <p:grpSpPr bwMode="auto">
            <a:xfrm>
              <a:off x="3888" y="468"/>
              <a:ext cx="2775" cy="2304"/>
              <a:chOff x="3888" y="396"/>
              <a:chExt cx="2079" cy="1200"/>
            </a:xfrm>
          </p:grpSpPr>
          <p:sp>
            <p:nvSpPr>
              <p:cNvPr id="34827" name="Rectangle 11"/>
              <p:cNvSpPr>
                <a:spLocks noChangeArrowheads="1"/>
              </p:cNvSpPr>
              <p:nvPr/>
            </p:nvSpPr>
            <p:spPr bwMode="auto">
              <a:xfrm>
                <a:off x="3888" y="396"/>
                <a:ext cx="1128" cy="12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graphicFrame>
            <p:nvGraphicFramePr>
              <p:cNvPr id="19517" name="Object 1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73578874"/>
                  </p:ext>
                </p:extLst>
              </p:nvPr>
            </p:nvGraphicFramePr>
            <p:xfrm>
              <a:off x="3945" y="479"/>
              <a:ext cx="2022" cy="103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dokument" r:id="rId4" imgW="5974080" imgH="3054096" progId="">
                      <p:embed/>
                    </p:oleObj>
                  </mc:Choice>
                  <mc:Fallback>
                    <p:oleObj name="dokument" r:id="rId4" imgW="5974080" imgH="3054096" progId="">
                      <p:embed/>
                      <p:pic>
                        <p:nvPicPr>
                          <p:cNvPr id="0" name="Object 1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45" y="479"/>
                            <a:ext cx="2022" cy="103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9515" name="Text Box 63"/>
            <p:cNvSpPr txBox="1">
              <a:spLocks noChangeArrowheads="1"/>
            </p:cNvSpPr>
            <p:nvPr/>
          </p:nvSpPr>
          <p:spPr bwMode="auto">
            <a:xfrm>
              <a:off x="4987" y="2698"/>
              <a:ext cx="787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800" b="0" dirty="0">
                  <a:solidFill>
                    <a:srgbClr val="003399"/>
                  </a:solidFill>
                  <a:latin typeface="Arial" charset="0"/>
                </a:rPr>
                <a:t>PC </a:t>
              </a:r>
              <a:r>
                <a:rPr lang="cs-CZ" sz="1800" b="0" dirty="0" err="1">
                  <a:solidFill>
                    <a:srgbClr val="003399"/>
                  </a:solidFill>
                  <a:latin typeface="Arial" charset="0"/>
                </a:rPr>
                <a:t>scores</a:t>
              </a:r>
              <a:endParaRPr lang="cs-CZ" sz="1800" b="0" dirty="0">
                <a:solidFill>
                  <a:srgbClr val="003399"/>
                </a:solidFill>
                <a:latin typeface="Arial" charset="0"/>
              </a:endParaRPr>
            </a:p>
          </p:txBody>
        </p:sp>
      </p:grpSp>
      <p:grpSp>
        <p:nvGrpSpPr>
          <p:cNvPr id="34877" name="Group 61"/>
          <p:cNvGrpSpPr>
            <a:grpSpLocks/>
          </p:cNvGrpSpPr>
          <p:nvPr/>
        </p:nvGrpSpPr>
        <p:grpSpPr bwMode="auto">
          <a:xfrm>
            <a:off x="4906963" y="4411663"/>
            <a:ext cx="3295650" cy="2305050"/>
            <a:chOff x="2136" y="2664"/>
            <a:chExt cx="2076" cy="1452"/>
          </a:xfrm>
        </p:grpSpPr>
        <p:sp>
          <p:nvSpPr>
            <p:cNvPr id="34831" name="Rectangle 15"/>
            <p:cNvSpPr>
              <a:spLocks noChangeArrowheads="1"/>
            </p:cNvSpPr>
            <p:nvPr/>
          </p:nvSpPr>
          <p:spPr bwMode="auto">
            <a:xfrm>
              <a:off x="2136" y="2664"/>
              <a:ext cx="2076" cy="145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cs-CZ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endParaRPr>
            </a:p>
          </p:txBody>
        </p:sp>
        <p:sp>
          <p:nvSpPr>
            <p:cNvPr id="34832" name="Line 16"/>
            <p:cNvSpPr>
              <a:spLocks noChangeShapeType="1"/>
            </p:cNvSpPr>
            <p:nvPr/>
          </p:nvSpPr>
          <p:spPr bwMode="auto">
            <a:xfrm>
              <a:off x="2964" y="2664"/>
              <a:ext cx="0" cy="14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33" name="Line 17"/>
            <p:cNvSpPr>
              <a:spLocks noChangeShapeType="1"/>
            </p:cNvSpPr>
            <p:nvPr/>
          </p:nvSpPr>
          <p:spPr bwMode="auto">
            <a:xfrm>
              <a:off x="2136" y="3408"/>
              <a:ext cx="207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473" name="Text Box 20"/>
            <p:cNvSpPr txBox="1">
              <a:spLocks noChangeArrowheads="1"/>
            </p:cNvSpPr>
            <p:nvPr/>
          </p:nvSpPr>
          <p:spPr bwMode="auto">
            <a:xfrm>
              <a:off x="3890" y="3407"/>
              <a:ext cx="32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400">
                  <a:solidFill>
                    <a:srgbClr val="000099"/>
                  </a:solidFill>
                </a:rPr>
                <a:t>PC1</a:t>
              </a:r>
            </a:p>
          </p:txBody>
        </p:sp>
        <p:sp>
          <p:nvSpPr>
            <p:cNvPr id="19474" name="Text Box 21"/>
            <p:cNvSpPr txBox="1">
              <a:spLocks noChangeArrowheads="1"/>
            </p:cNvSpPr>
            <p:nvPr/>
          </p:nvSpPr>
          <p:spPr bwMode="auto">
            <a:xfrm>
              <a:off x="2966" y="2667"/>
              <a:ext cx="32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400">
                  <a:solidFill>
                    <a:srgbClr val="000099"/>
                  </a:solidFill>
                </a:rPr>
                <a:t>PC2</a:t>
              </a:r>
            </a:p>
          </p:txBody>
        </p:sp>
        <p:sp>
          <p:nvSpPr>
            <p:cNvPr id="34838" name="Oval 22"/>
            <p:cNvSpPr>
              <a:spLocks noChangeAspect="1" noChangeArrowheads="1"/>
            </p:cNvSpPr>
            <p:nvPr/>
          </p:nvSpPr>
          <p:spPr bwMode="auto">
            <a:xfrm>
              <a:off x="2816" y="2912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39" name="Oval 23"/>
            <p:cNvSpPr>
              <a:spLocks noChangeAspect="1" noChangeArrowheads="1"/>
            </p:cNvSpPr>
            <p:nvPr/>
          </p:nvSpPr>
          <p:spPr bwMode="auto">
            <a:xfrm>
              <a:off x="2688" y="3080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0" name="Oval 24"/>
            <p:cNvSpPr>
              <a:spLocks noChangeAspect="1" noChangeArrowheads="1"/>
            </p:cNvSpPr>
            <p:nvPr/>
          </p:nvSpPr>
          <p:spPr bwMode="auto">
            <a:xfrm>
              <a:off x="2880" y="2992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1" name="Oval 25"/>
            <p:cNvSpPr>
              <a:spLocks noChangeAspect="1" noChangeArrowheads="1"/>
            </p:cNvSpPr>
            <p:nvPr/>
          </p:nvSpPr>
          <p:spPr bwMode="auto">
            <a:xfrm>
              <a:off x="3020" y="2940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2" name="Oval 26"/>
            <p:cNvSpPr>
              <a:spLocks noChangeAspect="1" noChangeArrowheads="1"/>
            </p:cNvSpPr>
            <p:nvPr/>
          </p:nvSpPr>
          <p:spPr bwMode="auto">
            <a:xfrm>
              <a:off x="2996" y="2984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3" name="Oval 27"/>
            <p:cNvSpPr>
              <a:spLocks noChangeAspect="1" noChangeArrowheads="1"/>
            </p:cNvSpPr>
            <p:nvPr/>
          </p:nvSpPr>
          <p:spPr bwMode="auto">
            <a:xfrm>
              <a:off x="2900" y="3084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4" name="Oval 28"/>
            <p:cNvSpPr>
              <a:spLocks noChangeAspect="1" noChangeArrowheads="1"/>
            </p:cNvSpPr>
            <p:nvPr/>
          </p:nvSpPr>
          <p:spPr bwMode="auto">
            <a:xfrm>
              <a:off x="3124" y="2988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5" name="Oval 29"/>
            <p:cNvSpPr>
              <a:spLocks noChangeAspect="1" noChangeArrowheads="1"/>
            </p:cNvSpPr>
            <p:nvPr/>
          </p:nvSpPr>
          <p:spPr bwMode="auto">
            <a:xfrm>
              <a:off x="3048" y="3084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6" name="Oval 30"/>
            <p:cNvSpPr>
              <a:spLocks noChangeAspect="1" noChangeArrowheads="1"/>
            </p:cNvSpPr>
            <p:nvPr/>
          </p:nvSpPr>
          <p:spPr bwMode="auto">
            <a:xfrm>
              <a:off x="3060" y="3256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7" name="Oval 31"/>
            <p:cNvSpPr>
              <a:spLocks noChangeAspect="1" noChangeArrowheads="1"/>
            </p:cNvSpPr>
            <p:nvPr/>
          </p:nvSpPr>
          <p:spPr bwMode="auto">
            <a:xfrm>
              <a:off x="3188" y="3136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8" name="Oval 32"/>
            <p:cNvSpPr>
              <a:spLocks noChangeAspect="1" noChangeArrowheads="1"/>
            </p:cNvSpPr>
            <p:nvPr/>
          </p:nvSpPr>
          <p:spPr bwMode="auto">
            <a:xfrm>
              <a:off x="3252" y="3056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9" name="Oval 33"/>
            <p:cNvSpPr>
              <a:spLocks noChangeAspect="1" noChangeArrowheads="1"/>
            </p:cNvSpPr>
            <p:nvPr/>
          </p:nvSpPr>
          <p:spPr bwMode="auto">
            <a:xfrm>
              <a:off x="3464" y="2988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0" name="Oval 34"/>
            <p:cNvSpPr>
              <a:spLocks noChangeAspect="1" noChangeArrowheads="1"/>
            </p:cNvSpPr>
            <p:nvPr/>
          </p:nvSpPr>
          <p:spPr bwMode="auto">
            <a:xfrm>
              <a:off x="3416" y="3076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1" name="Oval 35"/>
            <p:cNvSpPr>
              <a:spLocks noChangeAspect="1" noChangeArrowheads="1"/>
            </p:cNvSpPr>
            <p:nvPr/>
          </p:nvSpPr>
          <p:spPr bwMode="auto">
            <a:xfrm>
              <a:off x="3328" y="2972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2" name="Oval 36"/>
            <p:cNvSpPr>
              <a:spLocks noChangeAspect="1" noChangeArrowheads="1"/>
            </p:cNvSpPr>
            <p:nvPr/>
          </p:nvSpPr>
          <p:spPr bwMode="auto">
            <a:xfrm>
              <a:off x="3360" y="3128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3" name="Oval 37"/>
            <p:cNvSpPr>
              <a:spLocks noChangeAspect="1" noChangeArrowheads="1"/>
            </p:cNvSpPr>
            <p:nvPr/>
          </p:nvSpPr>
          <p:spPr bwMode="auto">
            <a:xfrm>
              <a:off x="3460" y="3180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4" name="Oval 38"/>
            <p:cNvSpPr>
              <a:spLocks noChangeAspect="1" noChangeArrowheads="1"/>
            </p:cNvSpPr>
            <p:nvPr/>
          </p:nvSpPr>
          <p:spPr bwMode="auto">
            <a:xfrm>
              <a:off x="3496" y="3124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5" name="Oval 39"/>
            <p:cNvSpPr>
              <a:spLocks noChangeAspect="1" noChangeArrowheads="1"/>
            </p:cNvSpPr>
            <p:nvPr/>
          </p:nvSpPr>
          <p:spPr bwMode="auto">
            <a:xfrm>
              <a:off x="3184" y="3060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6" name="Oval 40"/>
            <p:cNvSpPr>
              <a:spLocks noChangeAspect="1" noChangeArrowheads="1"/>
            </p:cNvSpPr>
            <p:nvPr/>
          </p:nvSpPr>
          <p:spPr bwMode="auto">
            <a:xfrm>
              <a:off x="3620" y="3068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7" name="Oval 41"/>
            <p:cNvSpPr>
              <a:spLocks noChangeAspect="1" noChangeArrowheads="1"/>
            </p:cNvSpPr>
            <p:nvPr/>
          </p:nvSpPr>
          <p:spPr bwMode="auto">
            <a:xfrm>
              <a:off x="3576" y="3196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8" name="Oval 42"/>
            <p:cNvSpPr>
              <a:spLocks noChangeAspect="1" noChangeArrowheads="1"/>
            </p:cNvSpPr>
            <p:nvPr/>
          </p:nvSpPr>
          <p:spPr bwMode="auto">
            <a:xfrm>
              <a:off x="3388" y="3224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9" name="Oval 43"/>
            <p:cNvSpPr>
              <a:spLocks noChangeAspect="1" noChangeArrowheads="1"/>
            </p:cNvSpPr>
            <p:nvPr/>
          </p:nvSpPr>
          <p:spPr bwMode="auto">
            <a:xfrm>
              <a:off x="3560" y="3084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0" name="Oval 44"/>
            <p:cNvSpPr>
              <a:spLocks noChangeAspect="1" noChangeArrowheads="1"/>
            </p:cNvSpPr>
            <p:nvPr/>
          </p:nvSpPr>
          <p:spPr bwMode="auto">
            <a:xfrm>
              <a:off x="3656" y="3180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1" name="Oval 45"/>
            <p:cNvSpPr>
              <a:spLocks noChangeAspect="1" noChangeArrowheads="1"/>
            </p:cNvSpPr>
            <p:nvPr/>
          </p:nvSpPr>
          <p:spPr bwMode="auto">
            <a:xfrm>
              <a:off x="3692" y="2996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2" name="Oval 46"/>
            <p:cNvSpPr>
              <a:spLocks noChangeAspect="1" noChangeArrowheads="1"/>
            </p:cNvSpPr>
            <p:nvPr/>
          </p:nvSpPr>
          <p:spPr bwMode="auto">
            <a:xfrm>
              <a:off x="2672" y="3476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3" name="Oval 47"/>
            <p:cNvSpPr>
              <a:spLocks noChangeAspect="1" noChangeArrowheads="1"/>
            </p:cNvSpPr>
            <p:nvPr/>
          </p:nvSpPr>
          <p:spPr bwMode="auto">
            <a:xfrm>
              <a:off x="2768" y="3572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4" name="Oval 48"/>
            <p:cNvSpPr>
              <a:spLocks noChangeAspect="1" noChangeArrowheads="1"/>
            </p:cNvSpPr>
            <p:nvPr/>
          </p:nvSpPr>
          <p:spPr bwMode="auto">
            <a:xfrm>
              <a:off x="2648" y="3616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5" name="Oval 49"/>
            <p:cNvSpPr>
              <a:spLocks noChangeAspect="1" noChangeArrowheads="1"/>
            </p:cNvSpPr>
            <p:nvPr/>
          </p:nvSpPr>
          <p:spPr bwMode="auto">
            <a:xfrm>
              <a:off x="2896" y="3552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6" name="Oval 50"/>
            <p:cNvSpPr>
              <a:spLocks noChangeAspect="1" noChangeArrowheads="1"/>
            </p:cNvSpPr>
            <p:nvPr/>
          </p:nvSpPr>
          <p:spPr bwMode="auto">
            <a:xfrm>
              <a:off x="2876" y="3656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7" name="Oval 51"/>
            <p:cNvSpPr>
              <a:spLocks noChangeAspect="1" noChangeArrowheads="1"/>
            </p:cNvSpPr>
            <p:nvPr/>
          </p:nvSpPr>
          <p:spPr bwMode="auto">
            <a:xfrm>
              <a:off x="3420" y="3608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8" name="Oval 52"/>
            <p:cNvSpPr>
              <a:spLocks noChangeAspect="1" noChangeArrowheads="1"/>
            </p:cNvSpPr>
            <p:nvPr/>
          </p:nvSpPr>
          <p:spPr bwMode="auto">
            <a:xfrm>
              <a:off x="2856" y="3460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9" name="Oval 53"/>
            <p:cNvSpPr>
              <a:spLocks noChangeAspect="1" noChangeArrowheads="1"/>
            </p:cNvSpPr>
            <p:nvPr/>
          </p:nvSpPr>
          <p:spPr bwMode="auto">
            <a:xfrm>
              <a:off x="2864" y="3668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70" name="Oval 54"/>
            <p:cNvSpPr>
              <a:spLocks noChangeAspect="1" noChangeArrowheads="1"/>
            </p:cNvSpPr>
            <p:nvPr/>
          </p:nvSpPr>
          <p:spPr bwMode="auto">
            <a:xfrm>
              <a:off x="3028" y="3608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71" name="Oval 55"/>
            <p:cNvSpPr>
              <a:spLocks noChangeAspect="1" noChangeArrowheads="1"/>
            </p:cNvSpPr>
            <p:nvPr/>
          </p:nvSpPr>
          <p:spPr bwMode="auto">
            <a:xfrm>
              <a:off x="3120" y="3596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72" name="Oval 56"/>
            <p:cNvSpPr>
              <a:spLocks noChangeAspect="1" noChangeArrowheads="1"/>
            </p:cNvSpPr>
            <p:nvPr/>
          </p:nvSpPr>
          <p:spPr bwMode="auto">
            <a:xfrm>
              <a:off x="3048" y="3648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73" name="Oval 57"/>
            <p:cNvSpPr>
              <a:spLocks noChangeAspect="1" noChangeArrowheads="1"/>
            </p:cNvSpPr>
            <p:nvPr/>
          </p:nvSpPr>
          <p:spPr bwMode="auto">
            <a:xfrm>
              <a:off x="3036" y="3496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74" name="Oval 58"/>
            <p:cNvSpPr>
              <a:spLocks noChangeAspect="1" noChangeArrowheads="1"/>
            </p:cNvSpPr>
            <p:nvPr/>
          </p:nvSpPr>
          <p:spPr bwMode="auto">
            <a:xfrm>
              <a:off x="2960" y="3764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75" name="Oval 59"/>
            <p:cNvSpPr>
              <a:spLocks noChangeAspect="1" noChangeArrowheads="1"/>
            </p:cNvSpPr>
            <p:nvPr/>
          </p:nvSpPr>
          <p:spPr bwMode="auto">
            <a:xfrm>
              <a:off x="3236" y="3516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76" name="Oval 60"/>
            <p:cNvSpPr>
              <a:spLocks noChangeAspect="1" noChangeArrowheads="1"/>
            </p:cNvSpPr>
            <p:nvPr/>
          </p:nvSpPr>
          <p:spPr bwMode="auto">
            <a:xfrm>
              <a:off x="3184" y="3640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34878" name="AutoShape 62"/>
          <p:cNvSpPr>
            <a:spLocks noChangeArrowheads="1"/>
          </p:cNvSpPr>
          <p:nvPr/>
        </p:nvSpPr>
        <p:spPr bwMode="auto">
          <a:xfrm>
            <a:off x="6838950" y="3983038"/>
            <a:ext cx="781050" cy="74295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34884" name="Group 68"/>
          <p:cNvGrpSpPr>
            <a:grpSpLocks/>
          </p:cNvGrpSpPr>
          <p:nvPr/>
        </p:nvGrpSpPr>
        <p:grpSpPr bwMode="auto">
          <a:xfrm>
            <a:off x="312738" y="4367213"/>
            <a:ext cx="3998282" cy="2312987"/>
            <a:chOff x="301" y="2861"/>
            <a:chExt cx="2345" cy="1256"/>
          </a:xfrm>
        </p:grpSpPr>
        <p:pic>
          <p:nvPicPr>
            <p:cNvPr id="19468" name="Picture 66" descr="scree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1" y="2861"/>
              <a:ext cx="1386" cy="1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9" name="Text Box 67"/>
            <p:cNvSpPr txBox="1">
              <a:spLocks noChangeArrowheads="1"/>
            </p:cNvSpPr>
            <p:nvPr/>
          </p:nvSpPr>
          <p:spPr bwMode="auto">
            <a:xfrm>
              <a:off x="1053" y="3186"/>
              <a:ext cx="1593" cy="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800" b="0" dirty="0">
                  <a:latin typeface="Arial" charset="0"/>
                </a:rPr>
                <a:t> Kaiser</a:t>
              </a:r>
              <a:r>
                <a:rPr lang="en-US" sz="1800" b="0" dirty="0">
                  <a:latin typeface="Arial" charset="0"/>
                </a:rPr>
                <a:t>’</a:t>
              </a:r>
              <a:r>
                <a:rPr lang="cs-CZ" sz="1800" b="0" dirty="0">
                  <a:latin typeface="Arial" charset="0"/>
                </a:rPr>
                <a:t>s </a:t>
              </a:r>
              <a:r>
                <a:rPr lang="cs-CZ" sz="1800" b="0" dirty="0" err="1">
                  <a:latin typeface="Arial" charset="0"/>
                </a:rPr>
                <a:t>criterion</a:t>
              </a:r>
              <a:r>
                <a:rPr lang="cs-CZ" sz="1800" b="0" dirty="0">
                  <a:latin typeface="Arial" charset="0"/>
                </a:rPr>
                <a:t>: 5 </a:t>
              </a:r>
              <a:r>
                <a:rPr lang="cs-CZ" sz="1800" b="0" dirty="0" err="1">
                  <a:latin typeface="Arial" charset="0"/>
                </a:rPr>
                <a:t>PCs</a:t>
              </a:r>
              <a:endParaRPr lang="cs-CZ" sz="1800" b="0" dirty="0">
                <a:latin typeface="Arial" charset="0"/>
              </a:endParaRPr>
            </a:p>
            <a:p>
              <a:pPr eaLnBrk="0" hangingPunct="0"/>
              <a:r>
                <a:rPr lang="cs-CZ" sz="1800" b="0" dirty="0">
                  <a:latin typeface="Arial" charset="0"/>
                </a:rPr>
                <a:t> </a:t>
              </a:r>
              <a:r>
                <a:rPr lang="cs-CZ" sz="1800" b="0" dirty="0" err="1">
                  <a:latin typeface="Arial" charset="0"/>
                </a:rPr>
                <a:t>scree</a:t>
              </a:r>
              <a:r>
                <a:rPr lang="cs-CZ" sz="1800" b="0" dirty="0">
                  <a:latin typeface="Arial" charset="0"/>
                </a:rPr>
                <a:t> </a:t>
              </a:r>
              <a:r>
                <a:rPr lang="cs-CZ" sz="1800" b="0" dirty="0" err="1">
                  <a:latin typeface="Arial" charset="0"/>
                </a:rPr>
                <a:t>graph</a:t>
              </a:r>
              <a:r>
                <a:rPr lang="cs-CZ" sz="1800" b="0" dirty="0">
                  <a:latin typeface="Arial" charset="0"/>
                </a:rPr>
                <a:t>: 3–4 </a:t>
              </a:r>
              <a:r>
                <a:rPr lang="cs-CZ" sz="1800" b="0" dirty="0" err="1">
                  <a:latin typeface="Arial" charset="0"/>
                </a:rPr>
                <a:t>PCs</a:t>
              </a:r>
              <a:endParaRPr lang="cs-CZ" sz="1800" b="0" dirty="0">
                <a:latin typeface="Arial" charset="0"/>
              </a:endParaRPr>
            </a:p>
          </p:txBody>
        </p:sp>
      </p:grpSp>
      <p:grpSp>
        <p:nvGrpSpPr>
          <p:cNvPr id="63" name="Skupina 62"/>
          <p:cNvGrpSpPr>
            <a:grpSpLocks/>
          </p:cNvGrpSpPr>
          <p:nvPr/>
        </p:nvGrpSpPr>
        <p:grpSpPr bwMode="auto">
          <a:xfrm>
            <a:off x="1125538" y="554038"/>
            <a:ext cx="3297237" cy="2947987"/>
            <a:chOff x="1126273" y="553843"/>
            <a:chExt cx="3297044" cy="2947640"/>
          </a:xfrm>
        </p:grpSpPr>
        <p:sp>
          <p:nvSpPr>
            <p:cNvPr id="61" name="Obdélník 60"/>
            <p:cNvSpPr/>
            <p:nvPr/>
          </p:nvSpPr>
          <p:spPr bwMode="auto">
            <a:xfrm>
              <a:off x="1126273" y="568128"/>
              <a:ext cx="612739" cy="2800020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2" name="Obdélník 61"/>
            <p:cNvSpPr/>
            <p:nvPr/>
          </p:nvSpPr>
          <p:spPr bwMode="auto">
            <a:xfrm>
              <a:off x="3810578" y="553843"/>
              <a:ext cx="612739" cy="2947640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64" name="Text Box 63"/>
          <p:cNvSpPr txBox="1">
            <a:spLocks noChangeArrowheads="1"/>
          </p:cNvSpPr>
          <p:nvPr/>
        </p:nvSpPr>
        <p:spPr bwMode="auto">
          <a:xfrm>
            <a:off x="1927225" y="241300"/>
            <a:ext cx="1338828" cy="36933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800" b="0" dirty="0" err="1">
                <a:solidFill>
                  <a:srgbClr val="003399"/>
                </a:solidFill>
                <a:latin typeface="Arial" charset="0"/>
              </a:rPr>
              <a:t>size</a:t>
            </a:r>
            <a:r>
              <a:rPr lang="cs-CZ" sz="1800" b="0" dirty="0">
                <a:solidFill>
                  <a:srgbClr val="003399"/>
                </a:solidFill>
                <a:latin typeface="Arial" charset="0"/>
              </a:rPr>
              <a:t> </a:t>
            </a:r>
            <a:r>
              <a:rPr lang="cs-CZ" sz="1800" b="0" dirty="0" err="1">
                <a:solidFill>
                  <a:srgbClr val="003399"/>
                </a:solidFill>
                <a:latin typeface="Arial" charset="0"/>
              </a:rPr>
              <a:t>vector</a:t>
            </a:r>
            <a:endParaRPr lang="cs-CZ" sz="1800" b="0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65" name="Text Box 63"/>
          <p:cNvSpPr txBox="1">
            <a:spLocks noChangeArrowheads="1"/>
          </p:cNvSpPr>
          <p:nvPr/>
        </p:nvSpPr>
        <p:spPr bwMode="auto">
          <a:xfrm>
            <a:off x="1670050" y="4445000"/>
            <a:ext cx="2685351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800" b="0" dirty="0" err="1">
                <a:solidFill>
                  <a:srgbClr val="EB0000"/>
                </a:solidFill>
                <a:latin typeface="Arial" charset="0"/>
              </a:rPr>
              <a:t>how</a:t>
            </a:r>
            <a:r>
              <a:rPr lang="cs-CZ" sz="1800" b="0" dirty="0">
                <a:solidFill>
                  <a:srgbClr val="EB0000"/>
                </a:solidFill>
                <a:latin typeface="Arial" charset="0"/>
              </a:rPr>
              <a:t> many </a:t>
            </a:r>
            <a:r>
              <a:rPr lang="cs-CZ" sz="1800" b="0" dirty="0" err="1">
                <a:solidFill>
                  <a:srgbClr val="EB0000"/>
                </a:solidFill>
                <a:latin typeface="Arial" charset="0"/>
              </a:rPr>
              <a:t>components</a:t>
            </a:r>
            <a:r>
              <a:rPr lang="cs-CZ" sz="1800" b="0" dirty="0">
                <a:solidFill>
                  <a:srgbClr val="EB0000"/>
                </a:solidFill>
                <a:latin typeface="Arial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4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78" grpId="0" animBg="1"/>
      <p:bldP spid="64" grpId="0" animBg="1"/>
      <p:bldP spid="6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4026" y="415559"/>
            <a:ext cx="7772400" cy="1381125"/>
          </a:xfrm>
        </p:spPr>
        <p:txBody>
          <a:bodyPr/>
          <a:lstStyle/>
          <a:p>
            <a:pPr>
              <a:buFontTx/>
              <a:buNone/>
            </a:pPr>
            <a:r>
              <a:rPr lang="cs-CZ" sz="2400" dirty="0" err="1">
                <a:solidFill>
                  <a:srgbClr val="EB0000"/>
                </a:solidFill>
                <a:latin typeface="Arial" charset="0"/>
                <a:cs typeface="Arial" charset="0"/>
              </a:rPr>
              <a:t>Problem</a:t>
            </a:r>
            <a: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latin typeface="Arial" charset="0"/>
                <a:cs typeface="Arial" charset="0"/>
              </a:rPr>
              <a:t>of</a:t>
            </a:r>
            <a: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latin typeface="Arial" charset="0"/>
                <a:cs typeface="Arial" charset="0"/>
              </a:rPr>
              <a:t>multiple</a:t>
            </a:r>
            <a: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latin typeface="Arial" charset="0"/>
                <a:cs typeface="Arial" charset="0"/>
              </a:rPr>
              <a:t>groups</a:t>
            </a:r>
            <a: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  <a:t>: </a:t>
            </a:r>
          </a:p>
          <a:p>
            <a:pPr>
              <a:buNone/>
            </a:pPr>
            <a:r>
              <a:rPr lang="cs-CZ" sz="2400" dirty="0">
                <a:latin typeface="Arial" charset="0"/>
                <a:cs typeface="Arial" charset="0"/>
              </a:rPr>
              <a:t>CPCA (</a:t>
            </a:r>
            <a:r>
              <a:rPr lang="cs-CZ" sz="2400" dirty="0" err="1">
                <a:latin typeface="Arial" charset="0"/>
                <a:cs typeface="Arial" charset="0"/>
              </a:rPr>
              <a:t>common</a:t>
            </a:r>
            <a:r>
              <a:rPr lang="cs-CZ" sz="2400" dirty="0">
                <a:latin typeface="Arial" charset="0"/>
                <a:cs typeface="Arial" charset="0"/>
              </a:rPr>
              <a:t> PCA)</a:t>
            </a:r>
          </a:p>
          <a:p>
            <a:pPr>
              <a:buFontTx/>
              <a:buNone/>
            </a:pPr>
            <a:r>
              <a:rPr lang="cs-CZ" sz="2400" dirty="0">
                <a:latin typeface="Arial" charset="0"/>
                <a:cs typeface="Arial" charset="0"/>
              </a:rPr>
              <a:t>MGPCA (</a:t>
            </a:r>
            <a:r>
              <a:rPr lang="cs-CZ" sz="2400" dirty="0" err="1">
                <a:latin typeface="Arial" charset="0"/>
                <a:cs typeface="Arial" charset="0"/>
              </a:rPr>
              <a:t>multiple-group</a:t>
            </a:r>
            <a:r>
              <a:rPr lang="cs-CZ" sz="2400" dirty="0">
                <a:latin typeface="Arial" charset="0"/>
                <a:cs typeface="Arial" charset="0"/>
              </a:rPr>
              <a:t> PCA)</a:t>
            </a:r>
          </a:p>
        </p:txBody>
      </p:sp>
      <p:grpSp>
        <p:nvGrpSpPr>
          <p:cNvPr id="20485" name="Group 55"/>
          <p:cNvGrpSpPr>
            <a:grpSpLocks noChangeAspect="1"/>
          </p:cNvGrpSpPr>
          <p:nvPr/>
        </p:nvGrpSpPr>
        <p:grpSpPr bwMode="auto">
          <a:xfrm>
            <a:off x="4884023" y="1219952"/>
            <a:ext cx="4056296" cy="2588425"/>
            <a:chOff x="3204" y="2952"/>
            <a:chExt cx="1752" cy="1152"/>
          </a:xfrm>
        </p:grpSpPr>
        <p:sp>
          <p:nvSpPr>
            <p:cNvPr id="35850" name="Rectangle 10"/>
            <p:cNvSpPr>
              <a:spLocks noChangeArrowheads="1"/>
            </p:cNvSpPr>
            <p:nvPr/>
          </p:nvSpPr>
          <p:spPr bwMode="auto">
            <a:xfrm>
              <a:off x="3204" y="2952"/>
              <a:ext cx="1752" cy="115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cs-CZ" dirty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endParaRPr>
            </a:p>
          </p:txBody>
        </p:sp>
        <p:sp>
          <p:nvSpPr>
            <p:cNvPr id="35851" name="Line 11"/>
            <p:cNvSpPr>
              <a:spLocks noChangeShapeType="1"/>
            </p:cNvSpPr>
            <p:nvPr/>
          </p:nvSpPr>
          <p:spPr bwMode="auto">
            <a:xfrm>
              <a:off x="3903" y="2952"/>
              <a:ext cx="0" cy="11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52" name="Line 12"/>
            <p:cNvSpPr>
              <a:spLocks noChangeShapeType="1"/>
            </p:cNvSpPr>
            <p:nvPr/>
          </p:nvSpPr>
          <p:spPr bwMode="auto">
            <a:xfrm>
              <a:off x="3204" y="3542"/>
              <a:ext cx="175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0490" name="Text Box 13"/>
            <p:cNvSpPr txBox="1">
              <a:spLocks noChangeArrowheads="1"/>
            </p:cNvSpPr>
            <p:nvPr/>
          </p:nvSpPr>
          <p:spPr bwMode="auto">
            <a:xfrm>
              <a:off x="4684" y="3541"/>
              <a:ext cx="253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400">
                  <a:solidFill>
                    <a:srgbClr val="000099"/>
                  </a:solidFill>
                </a:rPr>
                <a:t>PC1</a:t>
              </a:r>
            </a:p>
          </p:txBody>
        </p:sp>
        <p:sp>
          <p:nvSpPr>
            <p:cNvPr id="20491" name="Text Box 14"/>
            <p:cNvSpPr txBox="1">
              <a:spLocks noChangeArrowheads="1"/>
            </p:cNvSpPr>
            <p:nvPr/>
          </p:nvSpPr>
          <p:spPr bwMode="auto">
            <a:xfrm>
              <a:off x="3904" y="2954"/>
              <a:ext cx="254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400">
                  <a:solidFill>
                    <a:srgbClr val="000099"/>
                  </a:solidFill>
                </a:rPr>
                <a:t>PC2</a:t>
              </a:r>
            </a:p>
          </p:txBody>
        </p:sp>
        <p:sp>
          <p:nvSpPr>
            <p:cNvPr id="35855" name="Oval 15"/>
            <p:cNvSpPr>
              <a:spLocks noChangeAspect="1" noChangeArrowheads="1"/>
            </p:cNvSpPr>
            <p:nvPr/>
          </p:nvSpPr>
          <p:spPr bwMode="auto">
            <a:xfrm>
              <a:off x="4253" y="3547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56" name="Oval 16"/>
            <p:cNvSpPr>
              <a:spLocks noChangeAspect="1" noChangeArrowheads="1"/>
            </p:cNvSpPr>
            <p:nvPr/>
          </p:nvSpPr>
          <p:spPr bwMode="auto">
            <a:xfrm>
              <a:off x="4127" y="3194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57" name="Oval 17"/>
            <p:cNvSpPr>
              <a:spLocks noChangeAspect="1" noChangeArrowheads="1"/>
            </p:cNvSpPr>
            <p:nvPr/>
          </p:nvSpPr>
          <p:spPr bwMode="auto">
            <a:xfrm>
              <a:off x="3857" y="3216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58" name="Oval 18"/>
            <p:cNvSpPr>
              <a:spLocks noChangeAspect="1" noChangeArrowheads="1"/>
            </p:cNvSpPr>
            <p:nvPr/>
          </p:nvSpPr>
          <p:spPr bwMode="auto">
            <a:xfrm>
              <a:off x="3878" y="3264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59" name="Oval 19"/>
            <p:cNvSpPr>
              <a:spLocks noChangeAspect="1" noChangeArrowheads="1"/>
            </p:cNvSpPr>
            <p:nvPr/>
          </p:nvSpPr>
          <p:spPr bwMode="auto">
            <a:xfrm>
              <a:off x="4163" y="3679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0" name="Oval 20"/>
            <p:cNvSpPr>
              <a:spLocks noChangeAspect="1" noChangeArrowheads="1"/>
            </p:cNvSpPr>
            <p:nvPr/>
          </p:nvSpPr>
          <p:spPr bwMode="auto">
            <a:xfrm>
              <a:off x="3760" y="3404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1" name="Oval 21"/>
            <p:cNvSpPr>
              <a:spLocks noChangeAspect="1" noChangeArrowheads="1"/>
            </p:cNvSpPr>
            <p:nvPr/>
          </p:nvSpPr>
          <p:spPr bwMode="auto">
            <a:xfrm>
              <a:off x="3981" y="3311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2" name="Oval 22"/>
            <p:cNvSpPr>
              <a:spLocks noChangeAspect="1" noChangeArrowheads="1"/>
            </p:cNvSpPr>
            <p:nvPr/>
          </p:nvSpPr>
          <p:spPr bwMode="auto">
            <a:xfrm>
              <a:off x="3906" y="3404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3" name="Oval 23"/>
            <p:cNvSpPr>
              <a:spLocks noChangeAspect="1" noChangeArrowheads="1"/>
            </p:cNvSpPr>
            <p:nvPr/>
          </p:nvSpPr>
          <p:spPr bwMode="auto">
            <a:xfrm>
              <a:off x="3918" y="3573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4" name="Oval 24"/>
            <p:cNvSpPr>
              <a:spLocks noChangeAspect="1" noChangeArrowheads="1"/>
            </p:cNvSpPr>
            <p:nvPr/>
          </p:nvSpPr>
          <p:spPr bwMode="auto">
            <a:xfrm>
              <a:off x="4044" y="3455"/>
              <a:ext cx="57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5" name="Oval 25"/>
            <p:cNvSpPr>
              <a:spLocks noChangeAspect="1" noChangeArrowheads="1"/>
            </p:cNvSpPr>
            <p:nvPr/>
          </p:nvSpPr>
          <p:spPr bwMode="auto">
            <a:xfrm>
              <a:off x="4108" y="3377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6" name="Oval 26"/>
            <p:cNvSpPr>
              <a:spLocks noChangeAspect="1" noChangeArrowheads="1"/>
            </p:cNvSpPr>
            <p:nvPr/>
          </p:nvSpPr>
          <p:spPr bwMode="auto">
            <a:xfrm>
              <a:off x="3999" y="3394"/>
              <a:ext cx="56" cy="5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7" name="Oval 27"/>
            <p:cNvSpPr>
              <a:spLocks noChangeAspect="1" noChangeArrowheads="1"/>
            </p:cNvSpPr>
            <p:nvPr/>
          </p:nvSpPr>
          <p:spPr bwMode="auto">
            <a:xfrm>
              <a:off x="4387" y="3298"/>
              <a:ext cx="56" cy="5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8" name="Oval 28"/>
            <p:cNvSpPr>
              <a:spLocks noChangeAspect="1" noChangeArrowheads="1"/>
            </p:cNvSpPr>
            <p:nvPr/>
          </p:nvSpPr>
          <p:spPr bwMode="auto">
            <a:xfrm>
              <a:off x="3820" y="3472"/>
              <a:ext cx="56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9" name="Oval 29"/>
            <p:cNvSpPr>
              <a:spLocks noChangeAspect="1" noChangeArrowheads="1"/>
            </p:cNvSpPr>
            <p:nvPr/>
          </p:nvSpPr>
          <p:spPr bwMode="auto">
            <a:xfrm>
              <a:off x="4332" y="3349"/>
              <a:ext cx="56" cy="5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0" name="Oval 30"/>
            <p:cNvSpPr>
              <a:spLocks noChangeAspect="1" noChangeArrowheads="1"/>
            </p:cNvSpPr>
            <p:nvPr/>
          </p:nvSpPr>
          <p:spPr bwMode="auto">
            <a:xfrm>
              <a:off x="3980" y="3198"/>
              <a:ext cx="57" cy="5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1" name="Oval 31"/>
            <p:cNvSpPr>
              <a:spLocks noChangeAspect="1" noChangeArrowheads="1"/>
            </p:cNvSpPr>
            <p:nvPr/>
          </p:nvSpPr>
          <p:spPr bwMode="auto">
            <a:xfrm>
              <a:off x="4030" y="3527"/>
              <a:ext cx="57" cy="5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2" name="Oval 32"/>
            <p:cNvSpPr>
              <a:spLocks noChangeAspect="1" noChangeArrowheads="1"/>
            </p:cNvSpPr>
            <p:nvPr/>
          </p:nvSpPr>
          <p:spPr bwMode="auto">
            <a:xfrm>
              <a:off x="4157" y="3283"/>
              <a:ext cx="58" cy="5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3" name="Oval 33"/>
            <p:cNvSpPr>
              <a:spLocks noChangeAspect="1" noChangeArrowheads="1"/>
            </p:cNvSpPr>
            <p:nvPr/>
          </p:nvSpPr>
          <p:spPr bwMode="auto">
            <a:xfrm>
              <a:off x="4152" y="3473"/>
              <a:ext cx="58" cy="5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4" name="Oval 34"/>
            <p:cNvSpPr>
              <a:spLocks noChangeAspect="1" noChangeArrowheads="1"/>
            </p:cNvSpPr>
            <p:nvPr/>
          </p:nvSpPr>
          <p:spPr bwMode="auto">
            <a:xfrm>
              <a:off x="4109" y="3597"/>
              <a:ext cx="56" cy="5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5" name="Oval 35"/>
            <p:cNvSpPr>
              <a:spLocks noChangeAspect="1" noChangeArrowheads="1"/>
            </p:cNvSpPr>
            <p:nvPr/>
          </p:nvSpPr>
          <p:spPr bwMode="auto">
            <a:xfrm>
              <a:off x="4285" y="3482"/>
              <a:ext cx="56" cy="5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6" name="Oval 36"/>
            <p:cNvSpPr>
              <a:spLocks noChangeAspect="1" noChangeArrowheads="1"/>
            </p:cNvSpPr>
            <p:nvPr/>
          </p:nvSpPr>
          <p:spPr bwMode="auto">
            <a:xfrm>
              <a:off x="4094" y="3488"/>
              <a:ext cx="56" cy="5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7" name="Oval 37"/>
            <p:cNvSpPr>
              <a:spLocks noChangeAspect="1" noChangeArrowheads="1"/>
            </p:cNvSpPr>
            <p:nvPr/>
          </p:nvSpPr>
          <p:spPr bwMode="auto">
            <a:xfrm>
              <a:off x="4189" y="3581"/>
              <a:ext cx="55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8" name="Oval 38"/>
            <p:cNvSpPr>
              <a:spLocks noChangeAspect="1" noChangeArrowheads="1"/>
            </p:cNvSpPr>
            <p:nvPr/>
          </p:nvSpPr>
          <p:spPr bwMode="auto">
            <a:xfrm>
              <a:off x="4224" y="3402"/>
              <a:ext cx="56" cy="5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9" name="Oval 39"/>
            <p:cNvSpPr>
              <a:spLocks noChangeAspect="1" noChangeArrowheads="1"/>
            </p:cNvSpPr>
            <p:nvPr/>
          </p:nvSpPr>
          <p:spPr bwMode="auto">
            <a:xfrm>
              <a:off x="3711" y="3452"/>
              <a:ext cx="57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0" name="Oval 40"/>
            <p:cNvSpPr>
              <a:spLocks noChangeAspect="1" noChangeArrowheads="1"/>
            </p:cNvSpPr>
            <p:nvPr/>
          </p:nvSpPr>
          <p:spPr bwMode="auto">
            <a:xfrm>
              <a:off x="3806" y="3546"/>
              <a:ext cx="58" cy="5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1" name="Oval 41"/>
            <p:cNvSpPr>
              <a:spLocks noChangeAspect="1" noChangeArrowheads="1"/>
            </p:cNvSpPr>
            <p:nvPr/>
          </p:nvSpPr>
          <p:spPr bwMode="auto">
            <a:xfrm>
              <a:off x="3688" y="3589"/>
              <a:ext cx="56" cy="5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2" name="Oval 42"/>
            <p:cNvSpPr>
              <a:spLocks noChangeAspect="1" noChangeArrowheads="1"/>
            </p:cNvSpPr>
            <p:nvPr/>
          </p:nvSpPr>
          <p:spPr bwMode="auto">
            <a:xfrm>
              <a:off x="3853" y="3655"/>
              <a:ext cx="58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3" name="Oval 43"/>
            <p:cNvSpPr>
              <a:spLocks noChangeAspect="1" noChangeArrowheads="1"/>
            </p:cNvSpPr>
            <p:nvPr/>
          </p:nvSpPr>
          <p:spPr bwMode="auto">
            <a:xfrm>
              <a:off x="4075" y="3305"/>
              <a:ext cx="56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4" name="Oval 44"/>
            <p:cNvSpPr>
              <a:spLocks noChangeAspect="1" noChangeArrowheads="1"/>
            </p:cNvSpPr>
            <p:nvPr/>
          </p:nvSpPr>
          <p:spPr bwMode="auto">
            <a:xfrm>
              <a:off x="4420" y="3404"/>
              <a:ext cx="56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5" name="Oval 45"/>
            <p:cNvSpPr>
              <a:spLocks noChangeAspect="1" noChangeArrowheads="1"/>
            </p:cNvSpPr>
            <p:nvPr/>
          </p:nvSpPr>
          <p:spPr bwMode="auto">
            <a:xfrm>
              <a:off x="3894" y="3437"/>
              <a:ext cx="57" cy="5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6" name="Oval 46"/>
            <p:cNvSpPr>
              <a:spLocks noChangeAspect="1" noChangeArrowheads="1"/>
            </p:cNvSpPr>
            <p:nvPr/>
          </p:nvSpPr>
          <p:spPr bwMode="auto">
            <a:xfrm>
              <a:off x="3878" y="3760"/>
              <a:ext cx="57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7" name="Oval 47"/>
            <p:cNvSpPr>
              <a:spLocks noChangeAspect="1" noChangeArrowheads="1"/>
            </p:cNvSpPr>
            <p:nvPr/>
          </p:nvSpPr>
          <p:spPr bwMode="auto">
            <a:xfrm>
              <a:off x="3985" y="3709"/>
              <a:ext cx="56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8" name="Oval 48"/>
            <p:cNvSpPr>
              <a:spLocks noChangeAspect="1" noChangeArrowheads="1"/>
            </p:cNvSpPr>
            <p:nvPr/>
          </p:nvSpPr>
          <p:spPr bwMode="auto">
            <a:xfrm>
              <a:off x="4075" y="3697"/>
              <a:ext cx="57" cy="5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9" name="Oval 49"/>
            <p:cNvSpPr>
              <a:spLocks noChangeAspect="1" noChangeArrowheads="1"/>
            </p:cNvSpPr>
            <p:nvPr/>
          </p:nvSpPr>
          <p:spPr bwMode="auto">
            <a:xfrm>
              <a:off x="4052" y="3444"/>
              <a:ext cx="56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90" name="Oval 50"/>
            <p:cNvSpPr>
              <a:spLocks noChangeAspect="1" noChangeArrowheads="1"/>
            </p:cNvSpPr>
            <p:nvPr/>
          </p:nvSpPr>
          <p:spPr bwMode="auto">
            <a:xfrm>
              <a:off x="4035" y="3698"/>
              <a:ext cx="55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91" name="Oval 51"/>
            <p:cNvSpPr>
              <a:spLocks noChangeAspect="1" noChangeArrowheads="1"/>
            </p:cNvSpPr>
            <p:nvPr/>
          </p:nvSpPr>
          <p:spPr bwMode="auto">
            <a:xfrm>
              <a:off x="3964" y="3557"/>
              <a:ext cx="57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92" name="Oval 52"/>
            <p:cNvSpPr>
              <a:spLocks noChangeAspect="1" noChangeArrowheads="1"/>
            </p:cNvSpPr>
            <p:nvPr/>
          </p:nvSpPr>
          <p:spPr bwMode="auto">
            <a:xfrm>
              <a:off x="4209" y="3728"/>
              <a:ext cx="56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93" name="Oval 53"/>
            <p:cNvSpPr>
              <a:spLocks noChangeAspect="1" noChangeArrowheads="1"/>
            </p:cNvSpPr>
            <p:nvPr/>
          </p:nvSpPr>
          <p:spPr bwMode="auto">
            <a:xfrm>
              <a:off x="4185" y="3435"/>
              <a:ext cx="58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35840" name="Skupina 35839">
            <a:extLst>
              <a:ext uri="{FF2B5EF4-FFF2-40B4-BE49-F238E27FC236}">
                <a16:creationId xmlns:a16="http://schemas.microsoft.com/office/drawing/2014/main" id="{711BC6DF-FB75-E502-F53F-86E85D15A48E}"/>
              </a:ext>
            </a:extLst>
          </p:cNvPr>
          <p:cNvGrpSpPr/>
          <p:nvPr/>
        </p:nvGrpSpPr>
        <p:grpSpPr>
          <a:xfrm>
            <a:off x="874867" y="4355093"/>
            <a:ext cx="6060456" cy="2301695"/>
            <a:chOff x="1476036" y="4259442"/>
            <a:chExt cx="6060456" cy="2301695"/>
          </a:xfrm>
        </p:grpSpPr>
        <p:grpSp>
          <p:nvGrpSpPr>
            <p:cNvPr id="20484" name="Group 56"/>
            <p:cNvGrpSpPr>
              <a:grpSpLocks/>
            </p:cNvGrpSpPr>
            <p:nvPr/>
          </p:nvGrpSpPr>
          <p:grpSpPr bwMode="auto">
            <a:xfrm>
              <a:off x="1476036" y="4343835"/>
              <a:ext cx="5991819" cy="2217302"/>
              <a:chOff x="3034" y="1913"/>
              <a:chExt cx="2578" cy="920"/>
            </a:xfrm>
          </p:grpSpPr>
          <p:pic>
            <p:nvPicPr>
              <p:cNvPr id="20531" name="Picture 6" descr="1xxx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034" y="1913"/>
                <a:ext cx="2578" cy="7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532" name="Text Box 7"/>
              <p:cNvSpPr txBox="1">
                <a:spLocks noChangeArrowheads="1"/>
              </p:cNvSpPr>
              <p:nvPr/>
            </p:nvSpPr>
            <p:spPr bwMode="auto">
              <a:xfrm>
                <a:off x="4202" y="2680"/>
                <a:ext cx="355" cy="1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800" b="0" dirty="0">
                    <a:latin typeface="Arial" charset="0"/>
                  </a:rPr>
                  <a:t>CPCA</a:t>
                </a:r>
              </a:p>
            </p:txBody>
          </p:sp>
          <p:sp>
            <p:nvSpPr>
              <p:cNvPr id="20533" name="Text Box 8"/>
              <p:cNvSpPr txBox="1">
                <a:spLocks noChangeArrowheads="1"/>
              </p:cNvSpPr>
              <p:nvPr/>
            </p:nvSpPr>
            <p:spPr bwMode="auto">
              <a:xfrm>
                <a:off x="5015" y="2680"/>
                <a:ext cx="444" cy="1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800" b="0" dirty="0">
                    <a:latin typeface="Arial" charset="0"/>
                  </a:rPr>
                  <a:t>MGPCA</a:t>
                </a:r>
              </a:p>
            </p:txBody>
          </p:sp>
        </p:grp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6A62852E-BEF8-74EC-01D7-E98ED7576BDC}"/>
                </a:ext>
              </a:extLst>
            </p:cNvPr>
            <p:cNvSpPr/>
            <p:nvPr/>
          </p:nvSpPr>
          <p:spPr bwMode="auto">
            <a:xfrm>
              <a:off x="1759789" y="4358295"/>
              <a:ext cx="1613140" cy="174920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FE7A2A26-8FAD-575C-2C3D-8A641A5A4D40}"/>
                </a:ext>
              </a:extLst>
            </p:cNvPr>
            <p:cNvSpPr/>
            <p:nvPr/>
          </p:nvSpPr>
          <p:spPr bwMode="auto">
            <a:xfrm>
              <a:off x="3807252" y="4259442"/>
              <a:ext cx="1613140" cy="174920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BF7D24F0-29CC-BE07-38E9-7301D022FFCC}"/>
                </a:ext>
              </a:extLst>
            </p:cNvPr>
            <p:cNvSpPr/>
            <p:nvPr/>
          </p:nvSpPr>
          <p:spPr bwMode="auto">
            <a:xfrm>
              <a:off x="5806936" y="4354010"/>
              <a:ext cx="1613140" cy="174920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grpSp>
          <p:nvGrpSpPr>
            <p:cNvPr id="8" name="Skupina 7">
              <a:extLst>
                <a:ext uri="{FF2B5EF4-FFF2-40B4-BE49-F238E27FC236}">
                  <a16:creationId xmlns:a16="http://schemas.microsoft.com/office/drawing/2014/main" id="{39B74367-D150-9647-0DF5-05AD8F447817}"/>
                </a:ext>
              </a:extLst>
            </p:cNvPr>
            <p:cNvGrpSpPr/>
            <p:nvPr/>
          </p:nvGrpSpPr>
          <p:grpSpPr>
            <a:xfrm rot="19074405">
              <a:off x="2103921" y="5256337"/>
              <a:ext cx="1285634" cy="710036"/>
              <a:chOff x="1316284" y="2677064"/>
              <a:chExt cx="1621174" cy="710036"/>
            </a:xfrm>
          </p:grpSpPr>
          <p:sp>
            <p:nvSpPr>
              <p:cNvPr id="2" name="Ovál 1">
                <a:extLst>
                  <a:ext uri="{FF2B5EF4-FFF2-40B4-BE49-F238E27FC236}">
                    <a16:creationId xmlns:a16="http://schemas.microsoft.com/office/drawing/2014/main" id="{4EA46194-D113-BF1F-BC6D-B5C52DA4C985}"/>
                  </a:ext>
                </a:extLst>
              </p:cNvPr>
              <p:cNvSpPr/>
              <p:nvPr/>
            </p:nvSpPr>
            <p:spPr bwMode="auto">
              <a:xfrm>
                <a:off x="1476036" y="2777051"/>
                <a:ext cx="1301670" cy="49236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3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cxnSp>
            <p:nvCxnSpPr>
              <p:cNvPr id="4" name="Přímá spojnice 3">
                <a:extLst>
                  <a:ext uri="{FF2B5EF4-FFF2-40B4-BE49-F238E27FC236}">
                    <a16:creationId xmlns:a16="http://schemas.microsoft.com/office/drawing/2014/main" id="{80966E81-C7E9-E90A-5812-1F854A094D85}"/>
                  </a:ext>
                </a:extLst>
              </p:cNvPr>
              <p:cNvCxnSpPr/>
              <p:nvPr/>
            </p:nvCxnSpPr>
            <p:spPr bwMode="auto">
              <a:xfrm flipV="1">
                <a:off x="1316284" y="3008970"/>
                <a:ext cx="1621174" cy="1074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" name="Přímá spojnice 4">
                <a:extLst>
                  <a:ext uri="{FF2B5EF4-FFF2-40B4-BE49-F238E27FC236}">
                    <a16:creationId xmlns:a16="http://schemas.microsoft.com/office/drawing/2014/main" id="{DAAC5DC2-22C5-371B-629E-0DE1D3F1D11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126871" y="2677064"/>
                <a:ext cx="0" cy="71003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" name="Skupina 11">
              <a:extLst>
                <a:ext uri="{FF2B5EF4-FFF2-40B4-BE49-F238E27FC236}">
                  <a16:creationId xmlns:a16="http://schemas.microsoft.com/office/drawing/2014/main" id="{77CB120E-3577-0406-D540-1469DF1D0437}"/>
                </a:ext>
              </a:extLst>
            </p:cNvPr>
            <p:cNvGrpSpPr/>
            <p:nvPr/>
          </p:nvGrpSpPr>
          <p:grpSpPr>
            <a:xfrm rot="20269238">
              <a:off x="4126030" y="5243174"/>
              <a:ext cx="1285634" cy="710036"/>
              <a:chOff x="1316284" y="2677064"/>
              <a:chExt cx="1621174" cy="710036"/>
            </a:xfrm>
          </p:grpSpPr>
          <p:sp>
            <p:nvSpPr>
              <p:cNvPr id="13" name="Ovál 12">
                <a:extLst>
                  <a:ext uri="{FF2B5EF4-FFF2-40B4-BE49-F238E27FC236}">
                    <a16:creationId xmlns:a16="http://schemas.microsoft.com/office/drawing/2014/main" id="{AEFCDF4E-BA76-C59D-AA07-112877CBD727}"/>
                  </a:ext>
                </a:extLst>
              </p:cNvPr>
              <p:cNvSpPr/>
              <p:nvPr/>
            </p:nvSpPr>
            <p:spPr bwMode="auto">
              <a:xfrm>
                <a:off x="1476036" y="2777051"/>
                <a:ext cx="1301670" cy="49236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3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cxnSp>
            <p:nvCxnSpPr>
              <p:cNvPr id="14" name="Přímá spojnice 13">
                <a:extLst>
                  <a:ext uri="{FF2B5EF4-FFF2-40B4-BE49-F238E27FC236}">
                    <a16:creationId xmlns:a16="http://schemas.microsoft.com/office/drawing/2014/main" id="{7AFA2D83-ED2B-C06F-3A4E-040E26FCBF86}"/>
                  </a:ext>
                </a:extLst>
              </p:cNvPr>
              <p:cNvCxnSpPr/>
              <p:nvPr/>
            </p:nvCxnSpPr>
            <p:spPr bwMode="auto">
              <a:xfrm flipV="1">
                <a:off x="1316284" y="3008970"/>
                <a:ext cx="1621174" cy="1074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" name="Přímá spojnice 14">
                <a:extLst>
                  <a:ext uri="{FF2B5EF4-FFF2-40B4-BE49-F238E27FC236}">
                    <a16:creationId xmlns:a16="http://schemas.microsoft.com/office/drawing/2014/main" id="{D8CC4350-0A92-389A-A434-CB9A0A8D779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126871" y="2677064"/>
                <a:ext cx="0" cy="71003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6" name="Skupina 15">
              <a:extLst>
                <a:ext uri="{FF2B5EF4-FFF2-40B4-BE49-F238E27FC236}">
                  <a16:creationId xmlns:a16="http://schemas.microsoft.com/office/drawing/2014/main" id="{CCAE27F0-B392-8683-E718-F3CFAD13FAC6}"/>
                </a:ext>
              </a:extLst>
            </p:cNvPr>
            <p:cNvGrpSpPr/>
            <p:nvPr/>
          </p:nvGrpSpPr>
          <p:grpSpPr>
            <a:xfrm rot="20269238">
              <a:off x="6250858" y="5261174"/>
              <a:ext cx="1285634" cy="710036"/>
              <a:chOff x="1316284" y="2677064"/>
              <a:chExt cx="1621174" cy="710036"/>
            </a:xfrm>
          </p:grpSpPr>
          <p:sp>
            <p:nvSpPr>
              <p:cNvPr id="17" name="Ovál 16">
                <a:extLst>
                  <a:ext uri="{FF2B5EF4-FFF2-40B4-BE49-F238E27FC236}">
                    <a16:creationId xmlns:a16="http://schemas.microsoft.com/office/drawing/2014/main" id="{FBD1B0C3-4155-E257-4015-EE7571EEE994}"/>
                  </a:ext>
                </a:extLst>
              </p:cNvPr>
              <p:cNvSpPr/>
              <p:nvPr/>
            </p:nvSpPr>
            <p:spPr bwMode="auto">
              <a:xfrm>
                <a:off x="1476036" y="2777051"/>
                <a:ext cx="1301670" cy="49236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3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cxnSp>
            <p:nvCxnSpPr>
              <p:cNvPr id="18" name="Přímá spojnice 17">
                <a:extLst>
                  <a:ext uri="{FF2B5EF4-FFF2-40B4-BE49-F238E27FC236}">
                    <a16:creationId xmlns:a16="http://schemas.microsoft.com/office/drawing/2014/main" id="{92218598-7455-C17D-0D38-372ECABBF039}"/>
                  </a:ext>
                </a:extLst>
              </p:cNvPr>
              <p:cNvCxnSpPr/>
              <p:nvPr/>
            </p:nvCxnSpPr>
            <p:spPr bwMode="auto">
              <a:xfrm flipV="1">
                <a:off x="1316284" y="3008970"/>
                <a:ext cx="1621174" cy="1074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Přímá spojnice 18">
                <a:extLst>
                  <a:ext uri="{FF2B5EF4-FFF2-40B4-BE49-F238E27FC236}">
                    <a16:creationId xmlns:a16="http://schemas.microsoft.com/office/drawing/2014/main" id="{5E4DC473-0479-33A1-5AB1-287E7BA52A6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126871" y="2677064"/>
                <a:ext cx="0" cy="71003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0" name="Skupina 19">
              <a:extLst>
                <a:ext uri="{FF2B5EF4-FFF2-40B4-BE49-F238E27FC236}">
                  <a16:creationId xmlns:a16="http://schemas.microsoft.com/office/drawing/2014/main" id="{AE0FCE93-A24F-743D-A3BA-048DAC5E31D8}"/>
                </a:ext>
              </a:extLst>
            </p:cNvPr>
            <p:cNvGrpSpPr/>
            <p:nvPr/>
          </p:nvGrpSpPr>
          <p:grpSpPr>
            <a:xfrm rot="20269238">
              <a:off x="1757072" y="4637928"/>
              <a:ext cx="1608216" cy="530815"/>
              <a:chOff x="1316284" y="2677064"/>
              <a:chExt cx="1621174" cy="710036"/>
            </a:xfrm>
          </p:grpSpPr>
          <p:sp>
            <p:nvSpPr>
              <p:cNvPr id="21" name="Ovál 20">
                <a:extLst>
                  <a:ext uri="{FF2B5EF4-FFF2-40B4-BE49-F238E27FC236}">
                    <a16:creationId xmlns:a16="http://schemas.microsoft.com/office/drawing/2014/main" id="{6B6525D5-20AE-75FA-04C3-6BAE76AA21C7}"/>
                  </a:ext>
                </a:extLst>
              </p:cNvPr>
              <p:cNvSpPr/>
              <p:nvPr/>
            </p:nvSpPr>
            <p:spPr bwMode="auto">
              <a:xfrm>
                <a:off x="1476036" y="2777051"/>
                <a:ext cx="1301670" cy="49236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3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cxnSp>
            <p:nvCxnSpPr>
              <p:cNvPr id="22" name="Přímá spojnice 21">
                <a:extLst>
                  <a:ext uri="{FF2B5EF4-FFF2-40B4-BE49-F238E27FC236}">
                    <a16:creationId xmlns:a16="http://schemas.microsoft.com/office/drawing/2014/main" id="{9A43A163-2CAD-C44C-9EAF-22EE68688343}"/>
                  </a:ext>
                </a:extLst>
              </p:cNvPr>
              <p:cNvCxnSpPr/>
              <p:nvPr/>
            </p:nvCxnSpPr>
            <p:spPr bwMode="auto">
              <a:xfrm flipV="1">
                <a:off x="1316284" y="3008970"/>
                <a:ext cx="1621174" cy="1074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Přímá spojnice 22">
                <a:extLst>
                  <a:ext uri="{FF2B5EF4-FFF2-40B4-BE49-F238E27FC236}">
                    <a16:creationId xmlns:a16="http://schemas.microsoft.com/office/drawing/2014/main" id="{6225336F-63DA-365D-BC1A-E6FC24D5ED9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126871" y="2677064"/>
                <a:ext cx="0" cy="71003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4" name="Skupina 23">
              <a:extLst>
                <a:ext uri="{FF2B5EF4-FFF2-40B4-BE49-F238E27FC236}">
                  <a16:creationId xmlns:a16="http://schemas.microsoft.com/office/drawing/2014/main" id="{716B0C85-99A5-596F-F279-A83B208E7F55}"/>
                </a:ext>
              </a:extLst>
            </p:cNvPr>
            <p:cNvGrpSpPr/>
            <p:nvPr/>
          </p:nvGrpSpPr>
          <p:grpSpPr>
            <a:xfrm rot="20269238">
              <a:off x="3799155" y="4671840"/>
              <a:ext cx="1608216" cy="530815"/>
              <a:chOff x="1316284" y="2677064"/>
              <a:chExt cx="1621174" cy="710036"/>
            </a:xfrm>
          </p:grpSpPr>
          <p:sp>
            <p:nvSpPr>
              <p:cNvPr id="25" name="Ovál 24">
                <a:extLst>
                  <a:ext uri="{FF2B5EF4-FFF2-40B4-BE49-F238E27FC236}">
                    <a16:creationId xmlns:a16="http://schemas.microsoft.com/office/drawing/2014/main" id="{FA593A6A-49C4-E021-087A-EA7236D52A6D}"/>
                  </a:ext>
                </a:extLst>
              </p:cNvPr>
              <p:cNvSpPr/>
              <p:nvPr/>
            </p:nvSpPr>
            <p:spPr bwMode="auto">
              <a:xfrm>
                <a:off x="1476036" y="2777051"/>
                <a:ext cx="1301670" cy="49236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3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cxnSp>
            <p:nvCxnSpPr>
              <p:cNvPr id="26" name="Přímá spojnice 25">
                <a:extLst>
                  <a:ext uri="{FF2B5EF4-FFF2-40B4-BE49-F238E27FC236}">
                    <a16:creationId xmlns:a16="http://schemas.microsoft.com/office/drawing/2014/main" id="{F1145DFF-8E7A-7041-3612-2BB6126493D9}"/>
                  </a:ext>
                </a:extLst>
              </p:cNvPr>
              <p:cNvCxnSpPr/>
              <p:nvPr/>
            </p:nvCxnSpPr>
            <p:spPr bwMode="auto">
              <a:xfrm flipV="1">
                <a:off x="1316284" y="3008970"/>
                <a:ext cx="1621174" cy="1074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Přímá spojnice 26">
                <a:extLst>
                  <a:ext uri="{FF2B5EF4-FFF2-40B4-BE49-F238E27FC236}">
                    <a16:creationId xmlns:a16="http://schemas.microsoft.com/office/drawing/2014/main" id="{58ECBB09-A86F-DB3A-ABBA-AF79146182D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126871" y="2677064"/>
                <a:ext cx="0" cy="71003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8" name="Skupina 27">
              <a:extLst>
                <a:ext uri="{FF2B5EF4-FFF2-40B4-BE49-F238E27FC236}">
                  <a16:creationId xmlns:a16="http://schemas.microsoft.com/office/drawing/2014/main" id="{7823FC5F-365C-8D2A-CE6E-4C431F81BD98}"/>
                </a:ext>
              </a:extLst>
            </p:cNvPr>
            <p:cNvGrpSpPr/>
            <p:nvPr/>
          </p:nvGrpSpPr>
          <p:grpSpPr>
            <a:xfrm rot="20269238">
              <a:off x="5859557" y="4616431"/>
              <a:ext cx="1285634" cy="710036"/>
              <a:chOff x="1316284" y="2677064"/>
              <a:chExt cx="1621174" cy="710036"/>
            </a:xfrm>
          </p:grpSpPr>
          <p:sp>
            <p:nvSpPr>
              <p:cNvPr id="29" name="Ovál 28">
                <a:extLst>
                  <a:ext uri="{FF2B5EF4-FFF2-40B4-BE49-F238E27FC236}">
                    <a16:creationId xmlns:a16="http://schemas.microsoft.com/office/drawing/2014/main" id="{F43CBAAF-516C-DA18-1DD9-1D1FA8F794AF}"/>
                  </a:ext>
                </a:extLst>
              </p:cNvPr>
              <p:cNvSpPr/>
              <p:nvPr/>
            </p:nvSpPr>
            <p:spPr bwMode="auto">
              <a:xfrm>
                <a:off x="1476036" y="2777051"/>
                <a:ext cx="1301670" cy="49236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3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cxnSp>
            <p:nvCxnSpPr>
              <p:cNvPr id="30" name="Přímá spojnice 29">
                <a:extLst>
                  <a:ext uri="{FF2B5EF4-FFF2-40B4-BE49-F238E27FC236}">
                    <a16:creationId xmlns:a16="http://schemas.microsoft.com/office/drawing/2014/main" id="{E108DE11-BDEC-6BC6-EE31-59AE7D61F774}"/>
                  </a:ext>
                </a:extLst>
              </p:cNvPr>
              <p:cNvCxnSpPr/>
              <p:nvPr/>
            </p:nvCxnSpPr>
            <p:spPr bwMode="auto">
              <a:xfrm flipV="1">
                <a:off x="1316284" y="3008970"/>
                <a:ext cx="1621174" cy="1074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Přímá spojnice 30">
                <a:extLst>
                  <a:ext uri="{FF2B5EF4-FFF2-40B4-BE49-F238E27FC236}">
                    <a16:creationId xmlns:a16="http://schemas.microsoft.com/office/drawing/2014/main" id="{D595CD04-2ED7-5A7D-322B-96B7742566A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126871" y="2677064"/>
                <a:ext cx="0" cy="71003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cxnSp>
        <p:nvCxnSpPr>
          <p:cNvPr id="35842" name="Přímá spojnice se šipkou 35841">
            <a:extLst>
              <a:ext uri="{FF2B5EF4-FFF2-40B4-BE49-F238E27FC236}">
                <a16:creationId xmlns:a16="http://schemas.microsoft.com/office/drawing/2014/main" id="{8B93B520-C872-5244-7F49-A7F50676425C}"/>
              </a:ext>
            </a:extLst>
          </p:cNvPr>
          <p:cNvCxnSpPr>
            <a:cxnSpLocks/>
          </p:cNvCxnSpPr>
          <p:nvPr/>
        </p:nvCxnSpPr>
        <p:spPr bwMode="auto">
          <a:xfrm>
            <a:off x="1305433" y="3698296"/>
            <a:ext cx="500572" cy="8932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B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5844" name="TextovéPole 35843">
            <a:extLst>
              <a:ext uri="{FF2B5EF4-FFF2-40B4-BE49-F238E27FC236}">
                <a16:creationId xmlns:a16="http://schemas.microsoft.com/office/drawing/2014/main" id="{A7D25EEF-E8BD-9F85-6C32-47765ACEF393}"/>
              </a:ext>
            </a:extLst>
          </p:cNvPr>
          <p:cNvSpPr txBox="1"/>
          <p:nvPr/>
        </p:nvSpPr>
        <p:spPr>
          <a:xfrm>
            <a:off x="7108966" y="4288888"/>
            <a:ext cx="18517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variation</a:t>
            </a:r>
            <a:endParaRPr lang="cs-CZ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direction</a:t>
            </a:r>
            <a:endParaRPr lang="en-GB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845" name="Přímá spojnice se šipkou 35844">
            <a:extLst>
              <a:ext uri="{FF2B5EF4-FFF2-40B4-BE49-F238E27FC236}">
                <a16:creationId xmlns:a16="http://schemas.microsoft.com/office/drawing/2014/main" id="{8859CAE8-E751-99DD-5146-AA5CBD53C4D8}"/>
              </a:ext>
            </a:extLst>
          </p:cNvPr>
          <p:cNvCxnSpPr>
            <a:cxnSpLocks/>
          </p:cNvCxnSpPr>
          <p:nvPr/>
        </p:nvCxnSpPr>
        <p:spPr bwMode="auto">
          <a:xfrm flipH="1">
            <a:off x="6547521" y="4906939"/>
            <a:ext cx="494303" cy="27476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B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5849" name="TextovéPole 35848">
            <a:extLst>
              <a:ext uri="{FF2B5EF4-FFF2-40B4-BE49-F238E27FC236}">
                <a16:creationId xmlns:a16="http://schemas.microsoft.com/office/drawing/2014/main" id="{A97D8DCF-3DDF-310D-0479-EB227D723D6A}"/>
              </a:ext>
            </a:extLst>
          </p:cNvPr>
          <p:cNvSpPr txBox="1"/>
          <p:nvPr/>
        </p:nvSpPr>
        <p:spPr>
          <a:xfrm>
            <a:off x="2567364" y="2828731"/>
            <a:ext cx="21453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variation</a:t>
            </a:r>
            <a:endParaRPr lang="cs-CZ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direction</a:t>
            </a:r>
            <a:endParaRPr lang="en-GB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53" name="TextovéPole 35852">
            <a:extLst>
              <a:ext uri="{FF2B5EF4-FFF2-40B4-BE49-F238E27FC236}">
                <a16:creationId xmlns:a16="http://schemas.microsoft.com/office/drawing/2014/main" id="{45AAD092-6011-3CE2-CA6A-484B9E02A1B4}"/>
              </a:ext>
            </a:extLst>
          </p:cNvPr>
          <p:cNvSpPr txBox="1"/>
          <p:nvPr/>
        </p:nvSpPr>
        <p:spPr>
          <a:xfrm>
            <a:off x="241445" y="2935851"/>
            <a:ext cx="21453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variation</a:t>
            </a:r>
            <a:endParaRPr lang="cs-CZ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direction</a:t>
            </a:r>
            <a:endParaRPr lang="en-GB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894" name="Přímá spojnice se šipkou 35893">
            <a:extLst>
              <a:ext uri="{FF2B5EF4-FFF2-40B4-BE49-F238E27FC236}">
                <a16:creationId xmlns:a16="http://schemas.microsoft.com/office/drawing/2014/main" id="{2867F8C2-DBA9-DF97-7980-895C5C03AFE9}"/>
              </a:ext>
            </a:extLst>
          </p:cNvPr>
          <p:cNvCxnSpPr>
            <a:cxnSpLocks/>
          </p:cNvCxnSpPr>
          <p:nvPr/>
        </p:nvCxnSpPr>
        <p:spPr bwMode="auto">
          <a:xfrm>
            <a:off x="3690056" y="3601297"/>
            <a:ext cx="178444" cy="103033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B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5" descr="1x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2855" y="2367458"/>
            <a:ext cx="5238502" cy="4085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Rectangle 3"/>
          <p:cNvSpPr txBox="1">
            <a:spLocks noChangeArrowheads="1"/>
          </p:cNvSpPr>
          <p:nvPr/>
        </p:nvSpPr>
        <p:spPr bwMode="auto">
          <a:xfrm>
            <a:off x="617329" y="404813"/>
            <a:ext cx="3683209" cy="18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400" b="0" kern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Problem</a:t>
            </a:r>
            <a:r>
              <a:rPr lang="cs-CZ" sz="2400" b="0" kern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0" kern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cs-CZ" sz="2400" b="0" kern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0" kern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size</a:t>
            </a:r>
            <a:r>
              <a:rPr lang="cs-CZ" sz="2400" b="0" kern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:</a:t>
            </a:r>
            <a:br>
              <a:rPr lang="cs-CZ" sz="2400" b="0" kern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</a:br>
            <a:endParaRPr lang="cs-CZ" sz="2400" b="0" kern="0" dirty="0">
              <a:solidFill>
                <a:srgbClr val="EB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400" b="0" kern="0" dirty="0" err="1">
                <a:latin typeface="Arial" pitchFamily="34" charset="0"/>
                <a:cs typeface="Arial" pitchFamily="34" charset="0"/>
              </a:rPr>
              <a:t>omitting</a:t>
            </a:r>
            <a:r>
              <a:rPr lang="cs-CZ" sz="2400" b="0" kern="0" dirty="0">
                <a:latin typeface="Arial" pitchFamily="34" charset="0"/>
                <a:cs typeface="Arial" pitchFamily="34" charset="0"/>
              </a:rPr>
              <a:t> PC1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400" b="0" kern="0" dirty="0" err="1">
                <a:latin typeface="Arial" pitchFamily="34" charset="0"/>
                <a:cs typeface="Arial" pitchFamily="34" charset="0"/>
              </a:rPr>
              <a:t>Burnaby</a:t>
            </a:r>
            <a:r>
              <a:rPr lang="en-US" sz="2400" b="0" kern="0" dirty="0">
                <a:latin typeface="Arial" pitchFamily="34" charset="0"/>
                <a:cs typeface="Arial" pitchFamily="34" charset="0"/>
              </a:rPr>
              <a:t>’</a:t>
            </a:r>
            <a:r>
              <a:rPr lang="cs-CZ" sz="2400" b="0" kern="0" dirty="0">
                <a:latin typeface="Arial" pitchFamily="34" charset="0"/>
                <a:cs typeface="Arial" pitchFamily="34" charset="0"/>
              </a:rPr>
              <a:t>s </a:t>
            </a:r>
            <a:r>
              <a:rPr lang="cs-CZ" sz="2400" b="0" kern="0" dirty="0" err="1">
                <a:latin typeface="Arial" pitchFamily="34" charset="0"/>
                <a:cs typeface="Arial" pitchFamily="34" charset="0"/>
              </a:rPr>
              <a:t>adjustment</a:t>
            </a:r>
            <a:endParaRPr lang="cs-CZ" sz="2400" b="0" kern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019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Skupina 35">
            <a:extLst>
              <a:ext uri="{FF2B5EF4-FFF2-40B4-BE49-F238E27FC236}">
                <a16:creationId xmlns:a16="http://schemas.microsoft.com/office/drawing/2014/main" id="{A6126C62-3E28-43F7-B558-A91329A143BE}"/>
              </a:ext>
            </a:extLst>
          </p:cNvPr>
          <p:cNvGrpSpPr/>
          <p:nvPr/>
        </p:nvGrpSpPr>
        <p:grpSpPr>
          <a:xfrm>
            <a:off x="895982" y="200240"/>
            <a:ext cx="7734992" cy="6457520"/>
            <a:chOff x="960987" y="404813"/>
            <a:chExt cx="7734992" cy="6457520"/>
          </a:xfrm>
        </p:grpSpPr>
        <p:pic>
          <p:nvPicPr>
            <p:cNvPr id="13316" name="Picture 4" descr="PCA of modern reference populations and projected ancient individuals.... |  Download Scientific Diagram">
              <a:extLst>
                <a:ext uri="{FF2B5EF4-FFF2-40B4-BE49-F238E27FC236}">
                  <a16:creationId xmlns:a16="http://schemas.microsoft.com/office/drawing/2014/main" id="{E6AF42E8-FA7A-466A-9525-E1C6767E40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40"/>
            <a:stretch/>
          </p:blipFill>
          <p:spPr bwMode="auto">
            <a:xfrm>
              <a:off x="960987" y="404813"/>
              <a:ext cx="6858000" cy="6457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ovéPole 3">
              <a:extLst>
                <a:ext uri="{FF2B5EF4-FFF2-40B4-BE49-F238E27FC236}">
                  <a16:creationId xmlns:a16="http://schemas.microsoft.com/office/drawing/2014/main" id="{4704F6BF-FA4D-472D-8703-D91AAA174A6C}"/>
                </a:ext>
              </a:extLst>
            </p:cNvPr>
            <p:cNvSpPr txBox="1"/>
            <p:nvPr/>
          </p:nvSpPr>
          <p:spPr>
            <a:xfrm>
              <a:off x="3189566" y="1109413"/>
              <a:ext cx="11128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</a:rPr>
                <a:t>Slované</a:t>
              </a:r>
            </a:p>
          </p:txBody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8534B7F7-8238-4F46-9EE5-A401C7A99F8F}"/>
                </a:ext>
              </a:extLst>
            </p:cNvPr>
            <p:cNvSpPr txBox="1"/>
            <p:nvPr/>
          </p:nvSpPr>
          <p:spPr>
            <a:xfrm>
              <a:off x="7698590" y="2930268"/>
              <a:ext cx="99738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</a:rPr>
                <a:t>Blízký</a:t>
              </a:r>
            </a:p>
            <a:p>
              <a:pPr algn="ctr"/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</a:rPr>
                <a:t>východ</a:t>
              </a:r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0663F2DE-EF5D-4F18-A06C-EEF71C448EA8}"/>
                </a:ext>
              </a:extLst>
            </p:cNvPr>
            <p:cNvSpPr txBox="1"/>
            <p:nvPr/>
          </p:nvSpPr>
          <p:spPr>
            <a:xfrm>
              <a:off x="2684459" y="3398302"/>
              <a:ext cx="10102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</a:rPr>
                <a:t>Britské</a:t>
              </a:r>
              <a:b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</a:rPr>
                <a:t>ostrovy</a:t>
              </a:r>
            </a:p>
          </p:txBody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D2C5A56E-A985-4128-99F2-21B1B69C85F9}"/>
                </a:ext>
              </a:extLst>
            </p:cNvPr>
            <p:cNvSpPr txBox="1"/>
            <p:nvPr/>
          </p:nvSpPr>
          <p:spPr>
            <a:xfrm>
              <a:off x="5777477" y="3906133"/>
              <a:ext cx="14510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</a:rPr>
                <a:t>Středomoří</a:t>
              </a: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057642A4-DC7C-4608-B5B2-EFDDDA517719}"/>
                </a:ext>
              </a:extLst>
            </p:cNvPr>
            <p:cNvSpPr txBox="1"/>
            <p:nvPr/>
          </p:nvSpPr>
          <p:spPr>
            <a:xfrm>
              <a:off x="5476753" y="949933"/>
              <a:ext cx="10262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</a:rPr>
                <a:t>Kavkaz</a:t>
              </a:r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171B7837-B013-4F3D-9A59-C72552CCA848}"/>
                </a:ext>
              </a:extLst>
            </p:cNvPr>
            <p:cNvSpPr txBox="1"/>
            <p:nvPr/>
          </p:nvSpPr>
          <p:spPr>
            <a:xfrm>
              <a:off x="7611204" y="2058586"/>
              <a:ext cx="8982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r>
                <a:rPr lang="en-GB" sz="2000" b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000" b="0" dirty="0" err="1">
                  <a:latin typeface="Arial" panose="020B0604020202020204" pitchFamily="34" charset="0"/>
                  <a:cs typeface="Arial" panose="020B0604020202020204" pitchFamily="34" charset="0"/>
                </a:rPr>
                <a:t>Asie</a:t>
              </a:r>
              <a:endParaRPr lang="cs-CZ" sz="2000"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BEF78798-332C-440C-8F55-AC4CCB5AC30D}"/>
                </a:ext>
              </a:extLst>
            </p:cNvPr>
            <p:cNvSpPr txBox="1"/>
            <p:nvPr/>
          </p:nvSpPr>
          <p:spPr>
            <a:xfrm>
              <a:off x="6786095" y="1606657"/>
              <a:ext cx="6254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</a:rPr>
                <a:t>Írán</a:t>
              </a:r>
            </a:p>
          </p:txBody>
        </p:sp>
        <p:cxnSp>
          <p:nvCxnSpPr>
            <p:cNvPr id="6" name="Přímá spojnice se šipkou 5">
              <a:extLst>
                <a:ext uri="{FF2B5EF4-FFF2-40B4-BE49-F238E27FC236}">
                  <a16:creationId xmlns:a16="http://schemas.microsoft.com/office/drawing/2014/main" id="{1C59590F-CEC9-4C24-8EB1-1BCD896E2DB3}"/>
                </a:ext>
              </a:extLst>
            </p:cNvPr>
            <p:cNvCxnSpPr/>
            <p:nvPr/>
          </p:nvCxnSpPr>
          <p:spPr bwMode="auto">
            <a:xfrm>
              <a:off x="3956622" y="1509523"/>
              <a:ext cx="177680" cy="55762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15" name="Přímá spojnice se šipkou 14">
              <a:extLst>
                <a:ext uri="{FF2B5EF4-FFF2-40B4-BE49-F238E27FC236}">
                  <a16:creationId xmlns:a16="http://schemas.microsoft.com/office/drawing/2014/main" id="{3F3AF676-0578-4363-833C-52E5D56620F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614264" y="2930268"/>
              <a:ext cx="608878" cy="53665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17" name="Přímá spojnice se šipkou 16">
              <a:extLst>
                <a:ext uri="{FF2B5EF4-FFF2-40B4-BE49-F238E27FC236}">
                  <a16:creationId xmlns:a16="http://schemas.microsoft.com/office/drawing/2014/main" id="{165DFD7A-0D78-4D71-AC8F-C79BE47CF39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02501" y="1309468"/>
              <a:ext cx="30764" cy="49724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19" name="Přímá spojnice se šipkou 18">
              <a:extLst>
                <a:ext uri="{FF2B5EF4-FFF2-40B4-BE49-F238E27FC236}">
                  <a16:creationId xmlns:a16="http://schemas.microsoft.com/office/drawing/2014/main" id="{F508E2D5-BB69-4A0D-A885-48F8EDC125B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616270" y="1960945"/>
              <a:ext cx="355489" cy="44593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1" name="Přímá spojnice se šipkou 20">
              <a:extLst>
                <a:ext uri="{FF2B5EF4-FFF2-40B4-BE49-F238E27FC236}">
                  <a16:creationId xmlns:a16="http://schemas.microsoft.com/office/drawing/2014/main" id="{ABE3D9DF-A431-4D8E-A8C5-649C99CC0B0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502996" y="2273929"/>
              <a:ext cx="1107125" cy="39582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4" name="Přímá spojnice se šipkou 23">
              <a:extLst>
                <a:ext uri="{FF2B5EF4-FFF2-40B4-BE49-F238E27FC236}">
                  <a16:creationId xmlns:a16="http://schemas.microsoft.com/office/drawing/2014/main" id="{B78A955B-D192-4C2C-8279-C3A9768884BA}"/>
                </a:ext>
              </a:extLst>
            </p:cNvPr>
            <p:cNvCxnSpPr>
              <a:cxnSpLocks/>
              <a:stCxn id="7" idx="1"/>
            </p:cNvCxnSpPr>
            <p:nvPr/>
          </p:nvCxnSpPr>
          <p:spPr bwMode="auto">
            <a:xfrm flipH="1">
              <a:off x="6840432" y="3284211"/>
              <a:ext cx="858158" cy="5310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7" name="Přímá spojnice se šipkou 26">
              <a:extLst>
                <a:ext uri="{FF2B5EF4-FFF2-40B4-BE49-F238E27FC236}">
                  <a16:creationId xmlns:a16="http://schemas.microsoft.com/office/drawing/2014/main" id="{A98AD095-CE48-4371-AE67-9893818D16DE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5418144" y="3306655"/>
              <a:ext cx="545296" cy="59947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33" name="TextovéPole 32">
              <a:extLst>
                <a:ext uri="{FF2B5EF4-FFF2-40B4-BE49-F238E27FC236}">
                  <a16:creationId xmlns:a16="http://schemas.microsoft.com/office/drawing/2014/main" id="{C9DB9111-4013-4555-B7E4-AC6C450F4508}"/>
                </a:ext>
              </a:extLst>
            </p:cNvPr>
            <p:cNvSpPr txBox="1"/>
            <p:nvPr/>
          </p:nvSpPr>
          <p:spPr>
            <a:xfrm>
              <a:off x="3334248" y="4174112"/>
              <a:ext cx="11689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</a:rPr>
                <a:t>Baskové</a:t>
              </a:r>
            </a:p>
          </p:txBody>
        </p:sp>
        <p:cxnSp>
          <p:nvCxnSpPr>
            <p:cNvPr id="34" name="Přímá spojnice se šipkou 33">
              <a:extLst>
                <a:ext uri="{FF2B5EF4-FFF2-40B4-BE49-F238E27FC236}">
                  <a16:creationId xmlns:a16="http://schemas.microsoft.com/office/drawing/2014/main" id="{788419F1-A7A5-493A-894D-CA6B447760F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072303" y="3793386"/>
              <a:ext cx="317684" cy="47525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37" name="Řečová bublina: obdélníkový bublinový popisek 36">
              <a:extLst>
                <a:ext uri="{FF2B5EF4-FFF2-40B4-BE49-F238E27FC236}">
                  <a16:creationId xmlns:a16="http://schemas.microsoft.com/office/drawing/2014/main" id="{609E5526-2B6B-4CAC-8085-8944C5AD3C28}"/>
                </a:ext>
              </a:extLst>
            </p:cNvPr>
            <p:cNvSpPr/>
            <p:nvPr/>
          </p:nvSpPr>
          <p:spPr bwMode="auto">
            <a:xfrm>
              <a:off x="6314127" y="4374167"/>
              <a:ext cx="845061" cy="398139"/>
            </a:xfrm>
            <a:prstGeom prst="wedgeRectCallout">
              <a:avLst>
                <a:gd name="adj1" fmla="val -83733"/>
                <a:gd name="adj2" fmla="val 3162"/>
              </a:avLst>
            </a:prstGeom>
            <a:solidFill>
              <a:schemeClr val="bg1">
                <a:lumMod val="95000"/>
              </a:scheme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aDNA</a:t>
              </a:r>
              <a:endPara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37457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2CAC87F-6C39-48FC-8575-55EC95845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5" y="867700"/>
            <a:ext cx="8940319" cy="447461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B147D6C-87AD-441C-9A4D-1DCF9F23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147" y="5809261"/>
            <a:ext cx="6671101" cy="456459"/>
          </a:xfrm>
          <a:prstGeom prst="rect">
            <a:avLst/>
          </a:prstGeom>
        </p:spPr>
      </p:pic>
      <p:sp>
        <p:nvSpPr>
          <p:cNvPr id="7" name="Řečová bublina: obdélníkový bublinový popisek 6">
            <a:extLst>
              <a:ext uri="{FF2B5EF4-FFF2-40B4-BE49-F238E27FC236}">
                <a16:creationId xmlns:a16="http://schemas.microsoft.com/office/drawing/2014/main" id="{66AC29AB-83D4-4308-A009-B9FC66792FCB}"/>
              </a:ext>
            </a:extLst>
          </p:cNvPr>
          <p:cNvSpPr/>
          <p:nvPr/>
        </p:nvSpPr>
        <p:spPr bwMode="auto">
          <a:xfrm>
            <a:off x="3284906" y="710553"/>
            <a:ext cx="1152751" cy="634984"/>
          </a:xfrm>
          <a:prstGeom prst="wedgeRectCallout">
            <a:avLst>
              <a:gd name="adj1" fmla="val -30231"/>
              <a:gd name="adj2" fmla="val 100037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současní lidé</a:t>
            </a:r>
          </a:p>
        </p:txBody>
      </p:sp>
      <p:sp>
        <p:nvSpPr>
          <p:cNvPr id="8" name="Řečová bublina: obdélníkový bublinový popisek 7">
            <a:extLst>
              <a:ext uri="{FF2B5EF4-FFF2-40B4-BE49-F238E27FC236}">
                <a16:creationId xmlns:a16="http://schemas.microsoft.com/office/drawing/2014/main" id="{3E4C4601-477B-4177-B669-860912719CC4}"/>
              </a:ext>
            </a:extLst>
          </p:cNvPr>
          <p:cNvSpPr/>
          <p:nvPr/>
        </p:nvSpPr>
        <p:spPr bwMode="auto">
          <a:xfrm>
            <a:off x="1178753" y="3307131"/>
            <a:ext cx="845061" cy="398139"/>
          </a:xfrm>
          <a:prstGeom prst="wedgeRectCallout">
            <a:avLst>
              <a:gd name="adj1" fmla="val 50113"/>
              <a:gd name="adj2" fmla="val -108951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aDNA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Řečová bublina: obdélníkový bublinový popisek 8">
            <a:extLst>
              <a:ext uri="{FF2B5EF4-FFF2-40B4-BE49-F238E27FC236}">
                <a16:creationId xmlns:a16="http://schemas.microsoft.com/office/drawing/2014/main" id="{2D84196C-92DB-4161-B466-734CBD87B854}"/>
              </a:ext>
            </a:extLst>
          </p:cNvPr>
          <p:cNvSpPr/>
          <p:nvPr/>
        </p:nvSpPr>
        <p:spPr bwMode="auto">
          <a:xfrm>
            <a:off x="516427" y="4732901"/>
            <a:ext cx="1654732" cy="913843"/>
          </a:xfrm>
          <a:prstGeom prst="wedgeRectCallout">
            <a:avLst>
              <a:gd name="adj1" fmla="val 26338"/>
              <a:gd name="adj2" fmla="val 70161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kultura zvoncovitých pohárů</a:t>
            </a:r>
          </a:p>
        </p:txBody>
      </p:sp>
    </p:spTree>
    <p:extLst>
      <p:ext uri="{BB962C8B-B14F-4D97-AF65-F5344CB8AC3E}">
        <p14:creationId xmlns:p14="http://schemas.microsoft.com/office/powerpoint/2010/main" val="3519623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404814"/>
            <a:ext cx="8372475" cy="422352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FontTx/>
              <a:buNone/>
            </a:pPr>
            <a:r>
              <a:rPr lang="cs-CZ" sz="2400" dirty="0" err="1">
                <a:solidFill>
                  <a:srgbClr val="EB0000"/>
                </a:solidFill>
                <a:latin typeface="Arial" charset="0"/>
                <a:cs typeface="Arial" charset="0"/>
              </a:rPr>
              <a:t>Multidimensional</a:t>
            </a:r>
            <a: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latin typeface="Arial" charset="0"/>
                <a:cs typeface="Arial" charset="0"/>
              </a:rPr>
              <a:t>scaling</a:t>
            </a:r>
            <a: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  <a:t> (MDS):</a:t>
            </a:r>
          </a:p>
          <a:p>
            <a:pPr>
              <a:spcBef>
                <a:spcPts val="0"/>
              </a:spcBef>
              <a:spcAft>
                <a:spcPts val="1800"/>
              </a:spcAft>
              <a:buFontTx/>
              <a:buNone/>
            </a:pPr>
            <a:r>
              <a:rPr lang="cs-CZ" sz="2000" dirty="0">
                <a:latin typeface="Arial" charset="0"/>
                <a:cs typeface="Arial" charset="0"/>
              </a:rPr>
              <a:t>not </a:t>
            </a:r>
            <a:r>
              <a:rPr lang="cs-CZ" sz="2000" dirty="0" err="1">
                <a:latin typeface="Arial" charset="0"/>
                <a:cs typeface="Arial" charset="0"/>
              </a:rPr>
              <a:t>only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  <a:r>
              <a:rPr lang="cs-CZ" sz="2000" dirty="0" err="1">
                <a:latin typeface="Arial" charset="0"/>
                <a:cs typeface="Arial" charset="0"/>
              </a:rPr>
              <a:t>correlation</a:t>
            </a:r>
            <a:r>
              <a:rPr lang="cs-CZ" sz="2000" dirty="0">
                <a:latin typeface="Arial" charset="0"/>
                <a:cs typeface="Arial" charset="0"/>
              </a:rPr>
              <a:t>/</a:t>
            </a:r>
            <a:r>
              <a:rPr lang="cs-CZ" sz="2000" dirty="0" err="1">
                <a:latin typeface="Arial" charset="0"/>
                <a:cs typeface="Arial" charset="0"/>
              </a:rPr>
              <a:t>covariation</a:t>
            </a:r>
            <a:r>
              <a:rPr lang="cs-CZ" sz="2000" dirty="0">
                <a:latin typeface="Arial" charset="0"/>
                <a:cs typeface="Arial" charset="0"/>
              </a:rPr>
              <a:t> matrix, </a:t>
            </a:r>
            <a:r>
              <a:rPr lang="cs-CZ" sz="2000" dirty="0" err="1">
                <a:latin typeface="Arial" charset="0"/>
                <a:cs typeface="Arial" charset="0"/>
              </a:rPr>
              <a:t>all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  <a:r>
              <a:rPr lang="cs-CZ" sz="2000" dirty="0" err="1">
                <a:latin typeface="Arial" charset="0"/>
                <a:cs typeface="Arial" charset="0"/>
              </a:rPr>
              <a:t>types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  <a:r>
              <a:rPr lang="cs-CZ" sz="2000" dirty="0" err="1">
                <a:latin typeface="Arial" charset="0"/>
                <a:cs typeface="Arial" charset="0"/>
              </a:rPr>
              <a:t>of</a:t>
            </a:r>
            <a:r>
              <a:rPr lang="cs-CZ" sz="2000" dirty="0">
                <a:latin typeface="Arial" charset="0"/>
                <a:cs typeface="Arial" charset="0"/>
              </a:rPr>
              <a:t> matrix, </a:t>
            </a:r>
            <a:r>
              <a:rPr lang="cs-CZ" sz="2000" dirty="0" err="1">
                <a:latin typeface="Arial" charset="0"/>
                <a:cs typeface="Arial" charset="0"/>
              </a:rPr>
              <a:t>e.g</a:t>
            </a:r>
            <a:r>
              <a:rPr lang="cs-CZ" sz="2000" dirty="0">
                <a:latin typeface="Arial" charset="0"/>
                <a:cs typeface="Arial" charset="0"/>
              </a:rPr>
              <a:t>. </a:t>
            </a:r>
            <a:r>
              <a:rPr lang="cs-CZ" sz="2000" dirty="0" err="1">
                <a:latin typeface="Arial" charset="0"/>
                <a:cs typeface="Arial" charset="0"/>
              </a:rPr>
              <a:t>similarity</a:t>
            </a:r>
            <a:r>
              <a:rPr lang="cs-CZ" sz="2000" dirty="0">
                <a:latin typeface="Arial" charset="0"/>
                <a:cs typeface="Arial" charset="0"/>
              </a:rPr>
              <a:t>/</a:t>
            </a:r>
            <a:r>
              <a:rPr lang="cs-CZ" sz="2000" dirty="0" err="1">
                <a:latin typeface="Arial" charset="0"/>
                <a:cs typeface="Arial" charset="0"/>
              </a:rPr>
              <a:t>dissimilarity</a:t>
            </a:r>
            <a:r>
              <a:rPr lang="cs-CZ" sz="2000" dirty="0">
                <a:latin typeface="Arial" charset="0"/>
                <a:cs typeface="Arial" charset="0"/>
              </a:rPr>
              <a:t> matrix</a:t>
            </a:r>
          </a:p>
          <a:p>
            <a:pPr>
              <a:buFontTx/>
              <a:buNone/>
            </a:pPr>
            <a:endParaRPr lang="cs-CZ" sz="2400" dirty="0">
              <a:solidFill>
                <a:srgbClr val="EB0000"/>
              </a:solidFill>
              <a:latin typeface="Arial" charset="0"/>
              <a:cs typeface="Arial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  <a:buFontTx/>
              <a:buNone/>
            </a:pPr>
            <a:r>
              <a:rPr lang="cs-CZ" sz="2400" dirty="0" err="1">
                <a:latin typeface="Arial" charset="0"/>
                <a:cs typeface="Arial" charset="0"/>
              </a:rPr>
              <a:t>Classical</a:t>
            </a:r>
            <a:r>
              <a:rPr lang="cs-CZ" sz="2400" dirty="0">
                <a:latin typeface="Arial" charset="0"/>
                <a:cs typeface="Arial" charset="0"/>
              </a:rPr>
              <a:t> MDS = </a:t>
            </a:r>
            <a:r>
              <a:rPr lang="cs-CZ" sz="2400" dirty="0" err="1">
                <a:latin typeface="Arial" charset="0"/>
                <a:cs typeface="Arial" charset="0"/>
              </a:rPr>
              <a:t>principal</a:t>
            </a:r>
            <a:r>
              <a:rPr lang="cs-CZ" sz="2400" dirty="0">
                <a:latin typeface="Arial" charset="0"/>
                <a:cs typeface="Arial" charset="0"/>
              </a:rPr>
              <a:t> </a:t>
            </a:r>
            <a:r>
              <a:rPr lang="cs-CZ" sz="2400" dirty="0" err="1">
                <a:latin typeface="Arial" charset="0"/>
                <a:cs typeface="Arial" charset="0"/>
              </a:rPr>
              <a:t>coordinates</a:t>
            </a:r>
            <a:r>
              <a:rPr lang="cs-CZ" sz="2400" dirty="0">
                <a:latin typeface="Arial" charset="0"/>
                <a:cs typeface="Arial" charset="0"/>
              </a:rPr>
              <a:t> </a:t>
            </a:r>
            <a:r>
              <a:rPr lang="cs-CZ" sz="2400" dirty="0" err="1">
                <a:latin typeface="Arial" charset="0"/>
                <a:cs typeface="Arial" charset="0"/>
              </a:rPr>
              <a:t>analysis</a:t>
            </a:r>
            <a:r>
              <a:rPr lang="cs-CZ" sz="2400" dirty="0">
                <a:latin typeface="Arial" charset="0"/>
                <a:cs typeface="Arial" charset="0"/>
              </a:rPr>
              <a:t> (</a:t>
            </a:r>
            <a:r>
              <a:rPr lang="cs-CZ" sz="2400" dirty="0" err="1">
                <a:latin typeface="Arial" charset="0"/>
                <a:cs typeface="Arial" charset="0"/>
              </a:rPr>
              <a:t>PCoA</a:t>
            </a:r>
            <a:r>
              <a:rPr lang="cs-CZ" sz="2400" dirty="0">
                <a:latin typeface="Arial" charset="0"/>
                <a:cs typeface="Arial" charset="0"/>
              </a:rPr>
              <a:t>)</a:t>
            </a:r>
          </a:p>
          <a:p>
            <a:pPr>
              <a:spcBef>
                <a:spcPts val="0"/>
              </a:spcBef>
              <a:spcAft>
                <a:spcPts val="1800"/>
              </a:spcAft>
              <a:buFontTx/>
              <a:buNone/>
            </a:pPr>
            <a:r>
              <a:rPr lang="cs-CZ" sz="2400" dirty="0" err="1">
                <a:latin typeface="Arial" charset="0"/>
                <a:cs typeface="Arial" charset="0"/>
              </a:rPr>
              <a:t>Metric</a:t>
            </a:r>
            <a:r>
              <a:rPr lang="cs-CZ" sz="2400" dirty="0">
                <a:latin typeface="Arial" charset="0"/>
                <a:cs typeface="Arial" charset="0"/>
              </a:rPr>
              <a:t> MDS</a:t>
            </a:r>
          </a:p>
          <a:p>
            <a:pPr>
              <a:spcBef>
                <a:spcPts val="0"/>
              </a:spcBef>
              <a:spcAft>
                <a:spcPts val="1800"/>
              </a:spcAft>
              <a:buFontTx/>
              <a:buNone/>
            </a:pPr>
            <a:r>
              <a:rPr lang="cs-CZ" sz="2400" dirty="0">
                <a:latin typeface="Arial" charset="0"/>
                <a:cs typeface="Arial" charset="0"/>
              </a:rPr>
              <a:t>Non-</a:t>
            </a:r>
            <a:r>
              <a:rPr lang="cs-CZ" sz="2400" dirty="0" err="1">
                <a:latin typeface="Arial" charset="0"/>
                <a:cs typeface="Arial" charset="0"/>
              </a:rPr>
              <a:t>metric</a:t>
            </a:r>
            <a:r>
              <a:rPr lang="cs-CZ" sz="2400" dirty="0">
                <a:latin typeface="Arial" charset="0"/>
                <a:cs typeface="Arial" charset="0"/>
              </a:rPr>
              <a:t> MDS</a:t>
            </a:r>
          </a:p>
          <a:p>
            <a:pPr>
              <a:spcBef>
                <a:spcPts val="0"/>
              </a:spcBef>
              <a:spcAft>
                <a:spcPts val="1800"/>
              </a:spcAft>
              <a:buFontTx/>
              <a:buNone/>
            </a:pPr>
            <a:r>
              <a:rPr lang="cs-CZ" sz="2400" dirty="0" err="1">
                <a:latin typeface="Arial" charset="0"/>
                <a:cs typeface="Arial" charset="0"/>
              </a:rPr>
              <a:t>Generalized</a:t>
            </a:r>
            <a:r>
              <a:rPr lang="cs-CZ" sz="2400" dirty="0">
                <a:latin typeface="Arial" charset="0"/>
                <a:cs typeface="Arial" charset="0"/>
              </a:rPr>
              <a:t> MDS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404813"/>
            <a:ext cx="8372475" cy="6097587"/>
          </a:xfrm>
        </p:spPr>
        <p:txBody>
          <a:bodyPr/>
          <a:lstStyle/>
          <a:p>
            <a:pPr marL="36000" indent="0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cs-CZ" sz="2400" dirty="0" err="1">
                <a:solidFill>
                  <a:srgbClr val="EB0000"/>
                </a:solidFill>
                <a:latin typeface="Arial" charset="0"/>
                <a:cs typeface="Arial" charset="0"/>
              </a:rPr>
              <a:t>Discriminant</a:t>
            </a:r>
            <a: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latin typeface="Arial" charset="0"/>
                <a:cs typeface="Arial" charset="0"/>
              </a:rPr>
              <a:t>function</a:t>
            </a:r>
            <a: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latin typeface="Arial" charset="0"/>
                <a:cs typeface="Arial" charset="0"/>
              </a:rPr>
              <a:t>analysis</a:t>
            </a:r>
            <a: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  <a:t> (DFA) and </a:t>
            </a:r>
            <a:r>
              <a:rPr lang="cs-CZ" sz="2400" dirty="0" err="1">
                <a:solidFill>
                  <a:srgbClr val="EB0000"/>
                </a:solidFill>
                <a:latin typeface="Arial" charset="0"/>
                <a:cs typeface="Arial" charset="0"/>
              </a:rPr>
              <a:t>canonical</a:t>
            </a:r>
            <a: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latin typeface="Arial" charset="0"/>
                <a:cs typeface="Arial" charset="0"/>
              </a:rPr>
              <a:t>analysis</a:t>
            </a:r>
            <a: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  <a:t> (CVA):</a:t>
            </a:r>
            <a:b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</a:br>
            <a:endParaRPr lang="cs-CZ" sz="2400" dirty="0">
              <a:latin typeface="Arial" charset="0"/>
              <a:cs typeface="Arial" charset="0"/>
            </a:endParaRPr>
          </a:p>
          <a:p>
            <a:pPr marL="36000" indent="0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cs-CZ" sz="2400" i="1" dirty="0">
                <a:latin typeface="Arial" charset="0"/>
                <a:cs typeface="Arial" charset="0"/>
              </a:rPr>
              <a:t>a priori</a:t>
            </a:r>
            <a:r>
              <a:rPr lang="cs-CZ" sz="2400" dirty="0">
                <a:latin typeface="Arial" charset="0"/>
                <a:cs typeface="Arial" charset="0"/>
              </a:rPr>
              <a:t> </a:t>
            </a:r>
            <a:r>
              <a:rPr lang="cs-CZ" sz="2400" dirty="0" err="1">
                <a:latin typeface="Arial" charset="0"/>
                <a:cs typeface="Arial" charset="0"/>
              </a:rPr>
              <a:t>groups</a:t>
            </a:r>
            <a:endParaRPr lang="cs-CZ" sz="2400" dirty="0">
              <a:latin typeface="Arial" charset="0"/>
              <a:cs typeface="Arial" charset="0"/>
            </a:endParaRPr>
          </a:p>
          <a:p>
            <a:pPr marL="36000" indent="0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cs-CZ" sz="2400" dirty="0" err="1">
                <a:latin typeface="Arial" charset="0"/>
                <a:cs typeface="Arial" charset="0"/>
              </a:rPr>
              <a:t>minimization</a:t>
            </a:r>
            <a:r>
              <a:rPr lang="cs-CZ" sz="2400" dirty="0">
                <a:latin typeface="Arial" charset="0"/>
                <a:cs typeface="Arial" charset="0"/>
              </a:rPr>
              <a:t> </a:t>
            </a:r>
            <a:r>
              <a:rPr lang="cs-CZ" sz="2400" dirty="0" err="1">
                <a:latin typeface="Arial" charset="0"/>
                <a:cs typeface="Arial" charset="0"/>
              </a:rPr>
              <a:t>of</a:t>
            </a:r>
            <a:r>
              <a:rPr lang="cs-CZ" sz="2400" dirty="0">
                <a:latin typeface="Arial" charset="0"/>
                <a:cs typeface="Arial" charset="0"/>
              </a:rPr>
              <a:t> </a:t>
            </a:r>
            <a:r>
              <a:rPr lang="cs-CZ" sz="2400" dirty="0" err="1">
                <a:latin typeface="Arial" charset="0"/>
                <a:cs typeface="Arial" charset="0"/>
              </a:rPr>
              <a:t>within-group</a:t>
            </a:r>
            <a:r>
              <a:rPr lang="cs-CZ" sz="2400" dirty="0">
                <a:latin typeface="Arial" charset="0"/>
                <a:cs typeface="Arial" charset="0"/>
              </a:rPr>
              <a:t> </a:t>
            </a:r>
            <a:r>
              <a:rPr lang="cs-CZ" sz="2400" dirty="0" err="1">
                <a:latin typeface="Arial" charset="0"/>
                <a:cs typeface="Arial" charset="0"/>
              </a:rPr>
              <a:t>variation</a:t>
            </a:r>
            <a:endParaRPr lang="cs-CZ" sz="2400" dirty="0">
              <a:latin typeface="Arial" charset="0"/>
              <a:cs typeface="Arial" charset="0"/>
            </a:endParaRPr>
          </a:p>
          <a:p>
            <a:pPr marL="36000" indent="0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cs-CZ" sz="2400" dirty="0" err="1">
                <a:latin typeface="Arial" charset="0"/>
                <a:cs typeface="Arial" charset="0"/>
              </a:rPr>
              <a:t>maximization</a:t>
            </a:r>
            <a:r>
              <a:rPr lang="cs-CZ" sz="2400" dirty="0">
                <a:latin typeface="Arial" charset="0"/>
                <a:cs typeface="Arial" charset="0"/>
              </a:rPr>
              <a:t> </a:t>
            </a:r>
            <a:r>
              <a:rPr lang="cs-CZ" sz="2400" dirty="0" err="1">
                <a:latin typeface="Arial" charset="0"/>
                <a:cs typeface="Arial" charset="0"/>
              </a:rPr>
              <a:t>of</a:t>
            </a:r>
            <a:r>
              <a:rPr lang="cs-CZ" sz="2400" dirty="0">
                <a:latin typeface="Arial" charset="0"/>
                <a:cs typeface="Arial" charset="0"/>
              </a:rPr>
              <a:t> </a:t>
            </a:r>
            <a:r>
              <a:rPr lang="cs-CZ" sz="2400" dirty="0" err="1">
                <a:latin typeface="Arial" charset="0"/>
                <a:cs typeface="Arial" charset="0"/>
              </a:rPr>
              <a:t>among-group</a:t>
            </a:r>
            <a:r>
              <a:rPr lang="cs-CZ" sz="2400" dirty="0">
                <a:latin typeface="Arial" charset="0"/>
                <a:cs typeface="Arial" charset="0"/>
              </a:rPr>
              <a:t> </a:t>
            </a:r>
            <a:r>
              <a:rPr lang="cs-CZ" sz="2400" dirty="0" err="1">
                <a:latin typeface="Arial" charset="0"/>
                <a:cs typeface="Arial" charset="0"/>
              </a:rPr>
              <a:t>variation</a:t>
            </a:r>
            <a:endParaRPr lang="cs-CZ" sz="2400" dirty="0">
              <a:latin typeface="Arial" charset="0"/>
              <a:cs typeface="Arial" charset="0"/>
            </a:endParaRPr>
          </a:p>
          <a:p>
            <a:pPr marL="36000" indent="0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cs-CZ" sz="2400" dirty="0" err="1">
                <a:latin typeface="Arial" charset="0"/>
                <a:cs typeface="Arial" charset="0"/>
              </a:rPr>
              <a:t>Mahalanobis</a:t>
            </a:r>
            <a:r>
              <a:rPr lang="cs-CZ" sz="2400" dirty="0">
                <a:latin typeface="Arial" charset="0"/>
                <a:cs typeface="Arial" charset="0"/>
              </a:rPr>
              <a:t> (</a:t>
            </a:r>
            <a:r>
              <a:rPr lang="cs-CZ" sz="2400" dirty="0" err="1">
                <a:latin typeface="Arial" charset="0"/>
                <a:cs typeface="Arial" charset="0"/>
              </a:rPr>
              <a:t>generalized</a:t>
            </a:r>
            <a:r>
              <a:rPr lang="cs-CZ" sz="2400" dirty="0">
                <a:latin typeface="Arial" charset="0"/>
                <a:cs typeface="Arial" charset="0"/>
              </a:rPr>
              <a:t>) </a:t>
            </a:r>
            <a:r>
              <a:rPr lang="cs-CZ" sz="2400" dirty="0" err="1">
                <a:latin typeface="Arial" charset="0"/>
                <a:cs typeface="Arial" charset="0"/>
              </a:rPr>
              <a:t>distances</a:t>
            </a:r>
            <a:endParaRPr lang="cs-CZ" sz="2400" dirty="0">
              <a:latin typeface="Arial" charset="0"/>
              <a:cs typeface="Arial" charset="0"/>
            </a:endParaRPr>
          </a:p>
          <a:p>
            <a:pPr marL="36000" indent="0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sz="2400" dirty="0">
                <a:latin typeface="Arial" charset="0"/>
                <a:cs typeface="Arial" charset="0"/>
              </a:rPr>
              <a:t>MANOVA (Wilk’s Lambda, </a:t>
            </a:r>
            <a:r>
              <a:rPr lang="en-US" sz="2400" dirty="0" err="1">
                <a:latin typeface="Arial" charset="0"/>
                <a:cs typeface="Arial" charset="0"/>
              </a:rPr>
              <a:t>Pilai’s</a:t>
            </a:r>
            <a:r>
              <a:rPr lang="en-US" sz="2400" dirty="0">
                <a:latin typeface="Arial" charset="0"/>
                <a:cs typeface="Arial" charset="0"/>
              </a:rPr>
              <a:t> trace) </a:t>
            </a:r>
            <a:endParaRPr lang="cs-CZ" sz="2400" dirty="0">
              <a:latin typeface="Arial" charset="0"/>
              <a:cs typeface="Arial" charset="0"/>
            </a:endParaRPr>
          </a:p>
          <a:p>
            <a:pPr marL="36000" indent="0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cs-CZ" sz="2400" dirty="0" err="1">
                <a:latin typeface="Arial" charset="0"/>
                <a:cs typeface="Arial" charset="0"/>
              </a:rPr>
              <a:t>Hotelling</a:t>
            </a:r>
            <a:r>
              <a:rPr lang="cs-CZ" sz="2400" dirty="0">
                <a:latin typeface="Arial" charset="0"/>
                <a:cs typeface="Arial" charset="0"/>
              </a:rPr>
              <a:t> </a:t>
            </a:r>
            <a:r>
              <a:rPr lang="cs-CZ" sz="2400" i="1" dirty="0">
                <a:latin typeface="Arial" charset="0"/>
                <a:cs typeface="Arial" charset="0"/>
              </a:rPr>
              <a:t>T</a:t>
            </a:r>
            <a:r>
              <a:rPr lang="cs-CZ" sz="2400" baseline="30000" dirty="0">
                <a:latin typeface="Arial" charset="0"/>
                <a:cs typeface="Arial" charset="0"/>
              </a:rPr>
              <a:t>2</a:t>
            </a:r>
            <a:r>
              <a:rPr lang="cs-CZ" sz="2400" dirty="0">
                <a:latin typeface="Arial" charset="0"/>
                <a:cs typeface="Arial" charset="0"/>
              </a:rPr>
              <a:t> test</a:t>
            </a:r>
          </a:p>
          <a:p>
            <a:pPr marL="36000" indent="0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cs-CZ" sz="2400" dirty="0" err="1">
                <a:latin typeface="Arial" charset="0"/>
                <a:cs typeface="Arial" charset="0"/>
              </a:rPr>
              <a:t>stepwise</a:t>
            </a:r>
            <a:r>
              <a:rPr lang="cs-CZ" sz="2400" dirty="0">
                <a:latin typeface="Arial" charset="0"/>
                <a:cs typeface="Arial" charset="0"/>
              </a:rPr>
              <a:t> DFA</a:t>
            </a:r>
          </a:p>
          <a:p>
            <a:pPr marL="36000" indent="0">
              <a:spcBef>
                <a:spcPts val="0"/>
              </a:spcBef>
              <a:spcAft>
                <a:spcPts val="1200"/>
              </a:spcAft>
              <a:buFontTx/>
              <a:buNone/>
            </a:pPr>
            <a:endParaRPr lang="cs-CZ" sz="2400" dirty="0">
              <a:latin typeface="Arial" charset="0"/>
              <a:cs typeface="Arial" charset="0"/>
            </a:endParaRPr>
          </a:p>
          <a:p>
            <a:pPr marL="36000" indent="0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  <a:t>Cluster </a:t>
            </a:r>
            <a:r>
              <a:rPr lang="cs-CZ" sz="2400" dirty="0" err="1">
                <a:solidFill>
                  <a:srgbClr val="EB0000"/>
                </a:solidFill>
                <a:latin typeface="Arial" charset="0"/>
                <a:cs typeface="Arial" charset="0"/>
              </a:rPr>
              <a:t>analysis</a:t>
            </a:r>
            <a:endParaRPr lang="cs-CZ" sz="24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6645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32" descr="1_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24513" y="3837797"/>
            <a:ext cx="4001949" cy="2795761"/>
          </a:xfrm>
        </p:spPr>
      </p:pic>
      <p:sp>
        <p:nvSpPr>
          <p:cNvPr id="22533" name="TextovéPole 31"/>
          <p:cNvSpPr txBox="1">
            <a:spLocks noChangeArrowheads="1"/>
          </p:cNvSpPr>
          <p:nvPr/>
        </p:nvSpPr>
        <p:spPr bwMode="auto">
          <a:xfrm>
            <a:off x="2408237" y="404813"/>
            <a:ext cx="43275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solidFill>
                  <a:srgbClr val="EB0000"/>
                </a:solidFill>
                <a:latin typeface="Arial" charset="0"/>
              </a:rPr>
              <a:t>Minimum spanning tree (MST)</a:t>
            </a:r>
          </a:p>
        </p:txBody>
      </p:sp>
      <p:grpSp>
        <p:nvGrpSpPr>
          <p:cNvPr id="22531" name="Group 34"/>
          <p:cNvGrpSpPr>
            <a:grpSpLocks noChangeAspect="1"/>
          </p:cNvGrpSpPr>
          <p:nvPr/>
        </p:nvGrpSpPr>
        <p:grpSpPr bwMode="auto">
          <a:xfrm>
            <a:off x="611188" y="1160012"/>
            <a:ext cx="4398962" cy="3322637"/>
            <a:chOff x="3108" y="2316"/>
            <a:chExt cx="2508" cy="1824"/>
          </a:xfrm>
        </p:grpSpPr>
        <p:grpSp>
          <p:nvGrpSpPr>
            <p:cNvPr id="22534" name="Group 31"/>
            <p:cNvGrpSpPr>
              <a:grpSpLocks/>
            </p:cNvGrpSpPr>
            <p:nvPr/>
          </p:nvGrpSpPr>
          <p:grpSpPr bwMode="auto">
            <a:xfrm>
              <a:off x="3108" y="2316"/>
              <a:ext cx="2508" cy="1824"/>
              <a:chOff x="3108" y="2316"/>
              <a:chExt cx="2508" cy="1824"/>
            </a:xfrm>
          </p:grpSpPr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3108" y="2316"/>
                <a:ext cx="2508" cy="1824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FFFFFF"/>
                    </a:outerShdw>
                  </a:effectLst>
                  <a:cs typeface="+mn-cs"/>
                </a:endParaRPr>
              </a:p>
            </p:txBody>
          </p:sp>
          <p:sp>
            <p:nvSpPr>
              <p:cNvPr id="9" name="Line 8"/>
              <p:cNvSpPr>
                <a:spLocks noChangeShapeType="1"/>
              </p:cNvSpPr>
              <p:nvPr/>
            </p:nvSpPr>
            <p:spPr bwMode="auto">
              <a:xfrm>
                <a:off x="4200" y="2316"/>
                <a:ext cx="0" cy="18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" name="Line 9"/>
              <p:cNvSpPr>
                <a:spLocks noChangeShapeType="1"/>
              </p:cNvSpPr>
              <p:nvPr/>
            </p:nvSpPr>
            <p:spPr bwMode="auto">
              <a:xfrm>
                <a:off x="3108" y="3204"/>
                <a:ext cx="250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1" name="Freeform 18"/>
              <p:cNvSpPr>
                <a:spLocks/>
              </p:cNvSpPr>
              <p:nvPr/>
            </p:nvSpPr>
            <p:spPr bwMode="auto">
              <a:xfrm>
                <a:off x="3576" y="2682"/>
                <a:ext cx="408" cy="7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8" y="48"/>
                  </a:cxn>
                  <a:cxn ang="0">
                    <a:pos x="174" y="774"/>
                  </a:cxn>
                </a:cxnLst>
                <a:rect l="0" t="0" r="r" b="b"/>
                <a:pathLst>
                  <a:path w="408" h="774">
                    <a:moveTo>
                      <a:pt x="0" y="0"/>
                    </a:moveTo>
                    <a:lnTo>
                      <a:pt x="408" y="48"/>
                    </a:lnTo>
                    <a:lnTo>
                      <a:pt x="174" y="774"/>
                    </a:ln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2" name="Freeform 19"/>
              <p:cNvSpPr>
                <a:spLocks/>
              </p:cNvSpPr>
              <p:nvPr/>
            </p:nvSpPr>
            <p:spPr bwMode="auto">
              <a:xfrm>
                <a:off x="3984" y="2724"/>
                <a:ext cx="1332" cy="7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68" y="12"/>
                  </a:cxn>
                  <a:cxn ang="0">
                    <a:pos x="1212" y="108"/>
                  </a:cxn>
                  <a:cxn ang="0">
                    <a:pos x="1332" y="750"/>
                  </a:cxn>
                </a:cxnLst>
                <a:rect l="0" t="0" r="r" b="b"/>
                <a:pathLst>
                  <a:path w="1332" h="750">
                    <a:moveTo>
                      <a:pt x="0" y="0"/>
                    </a:moveTo>
                    <a:lnTo>
                      <a:pt x="468" y="12"/>
                    </a:lnTo>
                    <a:lnTo>
                      <a:pt x="1212" y="108"/>
                    </a:lnTo>
                    <a:lnTo>
                      <a:pt x="1332" y="750"/>
                    </a:ln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3" name="Line 20"/>
              <p:cNvSpPr>
                <a:spLocks noChangeShapeType="1"/>
              </p:cNvSpPr>
              <p:nvPr/>
            </p:nvSpPr>
            <p:spPr bwMode="auto">
              <a:xfrm>
                <a:off x="4446" y="2736"/>
                <a:ext cx="138" cy="111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4" name="Line 21"/>
              <p:cNvSpPr>
                <a:spLocks noChangeShapeType="1"/>
              </p:cNvSpPr>
              <p:nvPr/>
            </p:nvSpPr>
            <p:spPr bwMode="auto">
              <a:xfrm flipH="1" flipV="1">
                <a:off x="4068" y="2586"/>
                <a:ext cx="384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5" name="Oval 10"/>
              <p:cNvSpPr>
                <a:spLocks noChangeArrowheads="1"/>
              </p:cNvSpPr>
              <p:nvPr/>
            </p:nvSpPr>
            <p:spPr bwMode="auto">
              <a:xfrm>
                <a:off x="3528" y="263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6" name="Oval 11"/>
              <p:cNvSpPr>
                <a:spLocks noChangeArrowheads="1"/>
              </p:cNvSpPr>
              <p:nvPr/>
            </p:nvSpPr>
            <p:spPr bwMode="auto">
              <a:xfrm>
                <a:off x="4026" y="2538"/>
                <a:ext cx="96" cy="96"/>
              </a:xfrm>
              <a:prstGeom prst="ellipse">
                <a:avLst/>
              </a:prstGeom>
              <a:solidFill>
                <a:srgbClr val="0033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7" name="Oval 12"/>
              <p:cNvSpPr>
                <a:spLocks noChangeArrowheads="1"/>
              </p:cNvSpPr>
              <p:nvPr/>
            </p:nvSpPr>
            <p:spPr bwMode="auto">
              <a:xfrm>
                <a:off x="3702" y="3402"/>
                <a:ext cx="96" cy="96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8" name="Oval 13"/>
              <p:cNvSpPr>
                <a:spLocks noChangeArrowheads="1"/>
              </p:cNvSpPr>
              <p:nvPr/>
            </p:nvSpPr>
            <p:spPr bwMode="auto">
              <a:xfrm>
                <a:off x="3936" y="2682"/>
                <a:ext cx="96" cy="9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9" name="Oval 14"/>
              <p:cNvSpPr>
                <a:spLocks noChangeArrowheads="1"/>
              </p:cNvSpPr>
              <p:nvPr/>
            </p:nvSpPr>
            <p:spPr bwMode="auto">
              <a:xfrm>
                <a:off x="4398" y="2688"/>
                <a:ext cx="96" cy="96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0" name="Oval 15"/>
              <p:cNvSpPr>
                <a:spLocks noChangeArrowheads="1"/>
              </p:cNvSpPr>
              <p:nvPr/>
            </p:nvSpPr>
            <p:spPr bwMode="auto">
              <a:xfrm>
                <a:off x="5268" y="342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" name="Oval 16"/>
              <p:cNvSpPr>
                <a:spLocks noChangeArrowheads="1"/>
              </p:cNvSpPr>
              <p:nvPr/>
            </p:nvSpPr>
            <p:spPr bwMode="auto">
              <a:xfrm>
                <a:off x="4536" y="3804"/>
                <a:ext cx="96" cy="97"/>
              </a:xfrm>
              <a:prstGeom prst="ellipse">
                <a:avLst/>
              </a:prstGeom>
              <a:solidFill>
                <a:srgbClr val="99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2" name="Oval 17"/>
              <p:cNvSpPr>
                <a:spLocks noChangeArrowheads="1"/>
              </p:cNvSpPr>
              <p:nvPr/>
            </p:nvSpPr>
            <p:spPr bwMode="auto">
              <a:xfrm>
                <a:off x="5142" y="2784"/>
                <a:ext cx="96" cy="96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2552" name="Text Box 23"/>
              <p:cNvSpPr txBox="1">
                <a:spLocks noChangeArrowheads="1"/>
              </p:cNvSpPr>
              <p:nvPr/>
            </p:nvSpPr>
            <p:spPr bwMode="auto">
              <a:xfrm>
                <a:off x="3386" y="2472"/>
                <a:ext cx="127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800"/>
                  <a:t>1</a:t>
                </a:r>
              </a:p>
            </p:txBody>
          </p:sp>
          <p:sp>
            <p:nvSpPr>
              <p:cNvPr id="22553" name="Text Box 24"/>
              <p:cNvSpPr txBox="1">
                <a:spLocks noChangeArrowheads="1"/>
              </p:cNvSpPr>
              <p:nvPr/>
            </p:nvSpPr>
            <p:spPr bwMode="auto">
              <a:xfrm>
                <a:off x="3524" y="3396"/>
                <a:ext cx="128" cy="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800"/>
                  <a:t>3</a:t>
                </a:r>
              </a:p>
            </p:txBody>
          </p:sp>
          <p:sp>
            <p:nvSpPr>
              <p:cNvPr id="22554" name="Text Box 25"/>
              <p:cNvSpPr txBox="1">
                <a:spLocks noChangeArrowheads="1"/>
              </p:cNvSpPr>
              <p:nvPr/>
            </p:nvSpPr>
            <p:spPr bwMode="auto">
              <a:xfrm>
                <a:off x="3950" y="2778"/>
                <a:ext cx="127" cy="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800"/>
                  <a:t>2</a:t>
                </a:r>
              </a:p>
            </p:txBody>
          </p:sp>
          <p:sp>
            <p:nvSpPr>
              <p:cNvPr id="22555" name="Text Box 26"/>
              <p:cNvSpPr txBox="1">
                <a:spLocks noChangeArrowheads="1"/>
              </p:cNvSpPr>
              <p:nvPr/>
            </p:nvSpPr>
            <p:spPr bwMode="auto">
              <a:xfrm>
                <a:off x="3902" y="2364"/>
                <a:ext cx="127" cy="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800"/>
                  <a:t>6</a:t>
                </a:r>
              </a:p>
            </p:txBody>
          </p:sp>
          <p:sp>
            <p:nvSpPr>
              <p:cNvPr id="22556" name="Text Box 27"/>
              <p:cNvSpPr txBox="1">
                <a:spLocks noChangeArrowheads="1"/>
              </p:cNvSpPr>
              <p:nvPr/>
            </p:nvSpPr>
            <p:spPr bwMode="auto">
              <a:xfrm>
                <a:off x="4412" y="2490"/>
                <a:ext cx="127" cy="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800"/>
                  <a:t>4</a:t>
                </a:r>
              </a:p>
            </p:txBody>
          </p:sp>
          <p:sp>
            <p:nvSpPr>
              <p:cNvPr id="22557" name="Text Box 28"/>
              <p:cNvSpPr txBox="1">
                <a:spLocks noChangeArrowheads="1"/>
              </p:cNvSpPr>
              <p:nvPr/>
            </p:nvSpPr>
            <p:spPr bwMode="auto">
              <a:xfrm>
                <a:off x="4622" y="3684"/>
                <a:ext cx="128" cy="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800"/>
                  <a:t>8</a:t>
                </a:r>
              </a:p>
            </p:txBody>
          </p:sp>
          <p:sp>
            <p:nvSpPr>
              <p:cNvPr id="22558" name="Text Box 29"/>
              <p:cNvSpPr txBox="1">
                <a:spLocks noChangeArrowheads="1"/>
              </p:cNvSpPr>
              <p:nvPr/>
            </p:nvSpPr>
            <p:spPr bwMode="auto">
              <a:xfrm>
                <a:off x="5204" y="2592"/>
                <a:ext cx="127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800"/>
                  <a:t>7</a:t>
                </a:r>
              </a:p>
            </p:txBody>
          </p:sp>
          <p:sp>
            <p:nvSpPr>
              <p:cNvPr id="22559" name="Text Box 30"/>
              <p:cNvSpPr txBox="1">
                <a:spLocks noChangeArrowheads="1"/>
              </p:cNvSpPr>
              <p:nvPr/>
            </p:nvSpPr>
            <p:spPr bwMode="auto">
              <a:xfrm>
                <a:off x="5348" y="3372"/>
                <a:ext cx="127" cy="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800"/>
                  <a:t>5</a:t>
                </a:r>
              </a:p>
            </p:txBody>
          </p:sp>
        </p:grpSp>
        <p:sp>
          <p:nvSpPr>
            <p:cNvPr id="22535" name="Text Box 32"/>
            <p:cNvSpPr txBox="1">
              <a:spLocks noChangeArrowheads="1"/>
            </p:cNvSpPr>
            <p:nvPr/>
          </p:nvSpPr>
          <p:spPr bwMode="auto">
            <a:xfrm>
              <a:off x="3122" y="3216"/>
              <a:ext cx="268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800">
                  <a:solidFill>
                    <a:srgbClr val="0033CC"/>
                  </a:solidFill>
                </a:rPr>
                <a:t>CV1</a:t>
              </a:r>
            </a:p>
          </p:txBody>
        </p:sp>
        <p:sp>
          <p:nvSpPr>
            <p:cNvPr id="22536" name="Text Box 33"/>
            <p:cNvSpPr txBox="1">
              <a:spLocks noChangeArrowheads="1"/>
            </p:cNvSpPr>
            <p:nvPr/>
          </p:nvSpPr>
          <p:spPr bwMode="auto">
            <a:xfrm>
              <a:off x="3794" y="3900"/>
              <a:ext cx="268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800">
                  <a:solidFill>
                    <a:srgbClr val="0033CC"/>
                  </a:solidFill>
                </a:rPr>
                <a:t>CV2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icture">
            <a:extLst>
              <a:ext uri="{FF2B5EF4-FFF2-40B4-BE49-F238E27FC236}">
                <a16:creationId xmlns:a16="http://schemas.microsoft.com/office/drawing/2014/main" id="{41D053AD-55AB-40AB-A296-BFC2BC24D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92" y="1802920"/>
            <a:ext cx="8388616" cy="379562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3BE890F-DD1D-4097-8228-1926F60E4B60}"/>
              </a:ext>
            </a:extLst>
          </p:cNvPr>
          <p:cNvSpPr txBox="1"/>
          <p:nvPr/>
        </p:nvSpPr>
        <p:spPr>
          <a:xfrm>
            <a:off x="4511615" y="5960854"/>
            <a:ext cx="367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Pečnerová</a:t>
            </a:r>
            <a:r>
              <a:rPr lang="cs-CZ" sz="1800" b="0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cs-CZ" sz="18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Syst</a:t>
            </a:r>
            <a:r>
              <a:rPr lang="cs-CZ" sz="1800" b="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8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Biol</a:t>
            </a:r>
            <a:r>
              <a:rPr lang="cs-CZ" sz="1800" b="0" dirty="0">
                <a:latin typeface="Arial" panose="020B0604020202020204" pitchFamily="34" charset="0"/>
                <a:cs typeface="Arial" panose="020B0604020202020204" pitchFamily="34" charset="0"/>
              </a:rPr>
              <a:t>. (2015)</a:t>
            </a:r>
            <a:endParaRPr lang="en-GB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Řečová bublina: obdélníkový bublinový popisek 5">
            <a:extLst>
              <a:ext uri="{FF2B5EF4-FFF2-40B4-BE49-F238E27FC236}">
                <a16:creationId xmlns:a16="http://schemas.microsoft.com/office/drawing/2014/main" id="{A71499D2-76A8-4A85-9B6C-F22B12D1F7A9}"/>
              </a:ext>
            </a:extLst>
          </p:cNvPr>
          <p:cNvSpPr/>
          <p:nvPr/>
        </p:nvSpPr>
        <p:spPr bwMode="auto">
          <a:xfrm>
            <a:off x="2406770" y="974784"/>
            <a:ext cx="810883" cy="465826"/>
          </a:xfrm>
          <a:prstGeom prst="wedgeRectCallout">
            <a:avLst>
              <a:gd name="adj1" fmla="val 28103"/>
              <a:gd name="adj2" fmla="val 93981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</a:t>
            </a: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Řečová bublina: obdélníkový bublinový popisek 6">
            <a:extLst>
              <a:ext uri="{FF2B5EF4-FFF2-40B4-BE49-F238E27FC236}">
                <a16:creationId xmlns:a16="http://schemas.microsoft.com/office/drawing/2014/main" id="{5110BE94-7D9A-4E10-8D15-E8ADD12D8C07}"/>
              </a:ext>
            </a:extLst>
          </p:cNvPr>
          <p:cNvSpPr/>
          <p:nvPr/>
        </p:nvSpPr>
        <p:spPr bwMode="auto">
          <a:xfrm>
            <a:off x="5569789" y="974784"/>
            <a:ext cx="1417607" cy="465826"/>
          </a:xfrm>
          <a:prstGeom prst="wedgeRectCallout">
            <a:avLst>
              <a:gd name="adj1" fmla="val -16319"/>
              <a:gd name="adj2" fmla="val 93981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morfometrie</a:t>
            </a: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9817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5"/>
          <p:cNvSpPr txBox="1">
            <a:spLocks noChangeArrowheads="1"/>
          </p:cNvSpPr>
          <p:nvPr/>
        </p:nvSpPr>
        <p:spPr bwMode="auto">
          <a:xfrm>
            <a:off x="1878013" y="6048375"/>
            <a:ext cx="5797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800" b="0">
                <a:solidFill>
                  <a:srgbClr val="003300"/>
                </a:solidFill>
                <a:latin typeface="Arial" charset="0"/>
              </a:rPr>
              <a:t>A. D</a:t>
            </a:r>
            <a:r>
              <a:rPr lang="de-DE" sz="1800" b="0">
                <a:solidFill>
                  <a:srgbClr val="003300"/>
                </a:solidFill>
                <a:latin typeface="Arial" charset="0"/>
              </a:rPr>
              <a:t>ü</a:t>
            </a:r>
            <a:r>
              <a:rPr lang="cs-CZ" sz="1800" b="0">
                <a:solidFill>
                  <a:srgbClr val="003300"/>
                </a:solidFill>
                <a:latin typeface="Arial" charset="0"/>
              </a:rPr>
              <a:t>rer (1524): Vier B</a:t>
            </a:r>
            <a:r>
              <a:rPr lang="de-DE" sz="1800" b="0">
                <a:solidFill>
                  <a:srgbClr val="003300"/>
                </a:solidFill>
                <a:latin typeface="Arial" charset="0"/>
              </a:rPr>
              <a:t>ü</a:t>
            </a:r>
            <a:r>
              <a:rPr lang="cs-CZ" sz="1800" b="0">
                <a:solidFill>
                  <a:srgbClr val="003300"/>
                </a:solidFill>
                <a:latin typeface="Arial" charset="0"/>
              </a:rPr>
              <a:t>cher von Menlicher Proportion.</a:t>
            </a:r>
          </a:p>
        </p:txBody>
      </p:sp>
      <p:pic>
        <p:nvPicPr>
          <p:cNvPr id="23555" name="Picture 6" descr="Dur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7938" y="942975"/>
            <a:ext cx="4157662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817688" y="322263"/>
            <a:ext cx="5508625" cy="688975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cs-CZ" sz="2800" kern="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Geometric</a:t>
            </a:r>
            <a:r>
              <a:rPr lang="cs-CZ" sz="2800" kern="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cs-CZ" sz="2800" kern="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morphometrics</a:t>
            </a:r>
            <a:endParaRPr lang="cs-CZ" sz="2800" kern="0" dirty="0">
              <a:solidFill>
                <a:srgbClr val="EB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Darc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0150" y="1273175"/>
            <a:ext cx="3992563" cy="513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477838" y="5830888"/>
            <a:ext cx="49641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800" b="0">
                <a:solidFill>
                  <a:srgbClr val="003300"/>
                </a:solidFill>
                <a:latin typeface="Arial" charset="0"/>
              </a:rPr>
              <a:t>W. A. Thompson (1917):</a:t>
            </a:r>
            <a:r>
              <a:rPr lang="en-US" sz="1800" b="0">
                <a:solidFill>
                  <a:srgbClr val="003300"/>
                </a:solidFill>
                <a:latin typeface="Arial" charset="0"/>
              </a:rPr>
              <a:t> </a:t>
            </a:r>
            <a:r>
              <a:rPr lang="cs-CZ" sz="1800" b="0">
                <a:solidFill>
                  <a:srgbClr val="003300"/>
                </a:solidFill>
                <a:latin typeface="Arial" charset="0"/>
              </a:rPr>
              <a:t>On Growth and Form</a:t>
            </a: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669294" y="3298825"/>
            <a:ext cx="37112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2400" b="0">
                <a:solidFill>
                  <a:srgbClr val="003399"/>
                </a:solidFill>
                <a:latin typeface="Arial" charset="0"/>
              </a:rPr>
              <a:t>Absence of quantification </a:t>
            </a:r>
          </a:p>
          <a:p>
            <a:pPr algn="ctr" eaLnBrk="0" hangingPunct="0"/>
            <a:r>
              <a:rPr lang="en-GB" sz="2400" b="0">
                <a:solidFill>
                  <a:srgbClr val="003399"/>
                </a:solidFill>
                <a:latin typeface="Arial" charset="0"/>
              </a:rPr>
              <a:t>of shape changes!</a:t>
            </a:r>
          </a:p>
        </p:txBody>
      </p:sp>
      <p:sp>
        <p:nvSpPr>
          <p:cNvPr id="24581" name="TextovéPole 6"/>
          <p:cNvSpPr txBox="1">
            <a:spLocks noChangeArrowheads="1"/>
          </p:cNvSpPr>
          <p:nvPr/>
        </p:nvSpPr>
        <p:spPr bwMode="auto">
          <a:xfrm>
            <a:off x="611188" y="404813"/>
            <a:ext cx="74496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0">
                <a:latin typeface="Arial" charset="0"/>
              </a:rPr>
              <a:t>In the past, there were two different strategies in study of shape </a:t>
            </a:r>
          </a:p>
          <a:p>
            <a:pPr eaLnBrk="0" hangingPunct="0"/>
            <a:r>
              <a:rPr lang="en-GB" sz="2000" b="0">
                <a:latin typeface="Arial" charset="0"/>
              </a:rPr>
              <a:t>of biological objects: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41350" y="1425575"/>
            <a:ext cx="36195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1. W. D</a:t>
            </a:r>
            <a:r>
              <a:rPr lang="en-US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’</a:t>
            </a:r>
            <a:r>
              <a:rPr lang="en-US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Arcy</a:t>
            </a:r>
            <a:r>
              <a:rPr lang="en-US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Thompson</a:t>
            </a:r>
            <a:endParaRPr lang="cs-CZ" sz="2400" dirty="0">
              <a:solidFill>
                <a:srgbClr val="EB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11188" y="1643063"/>
            <a:ext cx="8247062" cy="2308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40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2. Traditional morfometrics:</a:t>
            </a:r>
          </a:p>
          <a:p>
            <a:pPr eaLnBrk="0" hangingPunct="0">
              <a:defRPr/>
            </a:pPr>
            <a:endParaRPr lang="en-GB" sz="2400">
              <a:solidFill>
                <a:srgbClr val="EB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en-GB" sz="2400" b="0">
                <a:latin typeface="Arial" pitchFamily="34" charset="0"/>
                <a:cs typeface="Arial" pitchFamily="34" charset="0"/>
              </a:rPr>
              <a:t>F. Galton, K. Pearson, R.A. Fisher, S. Wright, H. Hotelling...</a:t>
            </a:r>
            <a:br>
              <a:rPr lang="en-GB" sz="2400" b="0">
                <a:latin typeface="Arial" pitchFamily="34" charset="0"/>
                <a:cs typeface="Arial" pitchFamily="34" charset="0"/>
              </a:rPr>
            </a:br>
            <a:endParaRPr lang="en-GB" sz="2400" b="0"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en-GB" sz="2400" b="0">
                <a:latin typeface="Arial" pitchFamily="34" charset="0"/>
                <a:cs typeface="Arial" pitchFamily="34" charset="0"/>
              </a:rPr>
              <a:t>linear measurements, weights, angles, surfaces...</a:t>
            </a:r>
          </a:p>
          <a:p>
            <a:pPr eaLnBrk="0" hangingPunct="0">
              <a:defRPr/>
            </a:pPr>
            <a:r>
              <a:rPr lang="en-GB" sz="2400" b="0">
                <a:latin typeface="Arial" pitchFamily="34" charset="0"/>
                <a:cs typeface="Arial" pitchFamily="34" charset="0"/>
              </a:rPr>
              <a:t>PCA, DFA, CVA, FA, PCoA, cluster a.</a:t>
            </a:r>
            <a:endParaRPr lang="en-GB" sz="2000" b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632626" y="5432425"/>
            <a:ext cx="76819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2400" b="0">
                <a:solidFill>
                  <a:srgbClr val="003399"/>
                </a:solidFill>
                <a:latin typeface="Arial" charset="0"/>
              </a:rPr>
              <a:t>Absence of any information on shape (</a:t>
            </a:r>
            <a:r>
              <a:rPr lang="en-GB" sz="2400" b="0" u="sng">
                <a:solidFill>
                  <a:srgbClr val="003399"/>
                </a:solidFill>
                <a:latin typeface="Arial" charset="0"/>
              </a:rPr>
              <a:t>morpho</a:t>
            </a:r>
            <a:r>
              <a:rPr lang="en-GB" sz="2400" b="0">
                <a:solidFill>
                  <a:srgbClr val="003399"/>
                </a:solidFill>
                <a:latin typeface="Arial" charset="0"/>
              </a:rPr>
              <a:t>metrics)!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F1C7070-9D82-4753-8C53-2E5876593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04813"/>
            <a:ext cx="74496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0">
                <a:latin typeface="Arial" charset="0"/>
              </a:rPr>
              <a:t>In the past, there were two different strategies in study of shape </a:t>
            </a:r>
          </a:p>
          <a:p>
            <a:pPr eaLnBrk="0" hangingPunct="0"/>
            <a:r>
              <a:rPr lang="en-GB" sz="2000" b="0">
                <a:latin typeface="Arial" charset="0"/>
              </a:rPr>
              <a:t>of biological objects: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1950096" y="368300"/>
            <a:ext cx="5003293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280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Geometric morphometrics I.</a:t>
            </a:r>
          </a:p>
          <a:p>
            <a:pPr algn="ctr" eaLnBrk="0" hangingPunct="0">
              <a:defRPr/>
            </a:pPr>
            <a:r>
              <a:rPr lang="en-GB" sz="280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Analysis of closed curves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Zub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4525" y="361950"/>
            <a:ext cx="5322888" cy="616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4352925" y="1006475"/>
            <a:ext cx="139700" cy="469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cs-CZ" sz="1800" b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41988" name="Oval 4"/>
          <p:cNvSpPr>
            <a:spLocks noChangeAspect="1" noChangeArrowheads="1"/>
          </p:cNvSpPr>
          <p:nvPr/>
        </p:nvSpPr>
        <p:spPr bwMode="auto">
          <a:xfrm>
            <a:off x="4333875" y="1092200"/>
            <a:ext cx="179388" cy="1809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animBg="1"/>
      <p:bldP spid="4198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ourier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6788" y="420688"/>
            <a:ext cx="7313612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Skupina 14"/>
          <p:cNvGrpSpPr>
            <a:grpSpLocks/>
          </p:cNvGrpSpPr>
          <p:nvPr/>
        </p:nvGrpSpPr>
        <p:grpSpPr bwMode="auto">
          <a:xfrm>
            <a:off x="465138" y="3614738"/>
            <a:ext cx="8285896" cy="2911475"/>
            <a:chOff x="464519" y="3614738"/>
            <a:chExt cx="8286544" cy="2911475"/>
          </a:xfrm>
        </p:grpSpPr>
        <p:grpSp>
          <p:nvGrpSpPr>
            <p:cNvPr id="28677" name="Skupina 13"/>
            <p:cNvGrpSpPr>
              <a:grpSpLocks/>
            </p:cNvGrpSpPr>
            <p:nvPr/>
          </p:nvGrpSpPr>
          <p:grpSpPr bwMode="auto">
            <a:xfrm>
              <a:off x="464519" y="3614738"/>
              <a:ext cx="5486400" cy="2911475"/>
              <a:chOff x="1100138" y="3714750"/>
              <a:chExt cx="5486400" cy="2911475"/>
            </a:xfrm>
          </p:grpSpPr>
          <p:grpSp>
            <p:nvGrpSpPr>
              <p:cNvPr id="28681" name="Group 15"/>
              <p:cNvGrpSpPr>
                <a:grpSpLocks/>
              </p:cNvGrpSpPr>
              <p:nvPr/>
            </p:nvGrpSpPr>
            <p:grpSpPr bwMode="auto">
              <a:xfrm>
                <a:off x="1100138" y="3740150"/>
                <a:ext cx="5346700" cy="2886075"/>
                <a:chOff x="693" y="2356"/>
                <a:chExt cx="3368" cy="1818"/>
              </a:xfrm>
            </p:grpSpPr>
            <p:pic>
              <p:nvPicPr>
                <p:cNvPr id="28683" name="Picture 4" descr="sin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717" y="2375"/>
                  <a:ext cx="3344" cy="87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684" name="Picture 5" descr="cos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753" y="3276"/>
                  <a:ext cx="2867" cy="8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2294" name="Rectangle 6" descr="Balicí papír"/>
                <p:cNvSpPr>
                  <a:spLocks noChangeArrowheads="1"/>
                </p:cNvSpPr>
                <p:nvPr/>
              </p:nvSpPr>
              <p:spPr bwMode="auto">
                <a:xfrm>
                  <a:off x="693" y="2356"/>
                  <a:ext cx="126" cy="181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</p:grpSp>
          <p:sp>
            <p:nvSpPr>
              <p:cNvPr id="12296" name="Rectangle 8" descr="Balicí papír"/>
              <p:cNvSpPr>
                <a:spLocks noChangeArrowheads="1"/>
              </p:cNvSpPr>
              <p:nvPr/>
            </p:nvSpPr>
            <p:spPr bwMode="auto">
              <a:xfrm>
                <a:off x="5739176" y="3714750"/>
                <a:ext cx="847791" cy="287337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28678" name="Text Box 11"/>
            <p:cNvSpPr txBox="1">
              <a:spLocks noChangeArrowheads="1"/>
            </p:cNvSpPr>
            <p:nvPr/>
          </p:nvSpPr>
          <p:spPr bwMode="auto">
            <a:xfrm>
              <a:off x="5106872" y="5756607"/>
              <a:ext cx="66396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0">
                  <a:latin typeface="Arial" charset="0"/>
                </a:rPr>
                <a:t>cos</a:t>
              </a:r>
              <a:endParaRPr lang="cs-CZ" sz="2400" b="0">
                <a:latin typeface="Arial" charset="0"/>
              </a:endParaRPr>
            </a:p>
          </p:txBody>
        </p:sp>
        <p:sp>
          <p:nvSpPr>
            <p:cNvPr id="28679" name="Text Box 12"/>
            <p:cNvSpPr txBox="1">
              <a:spLocks noChangeArrowheads="1"/>
            </p:cNvSpPr>
            <p:nvPr/>
          </p:nvSpPr>
          <p:spPr bwMode="auto">
            <a:xfrm>
              <a:off x="5095721" y="4100038"/>
              <a:ext cx="57900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0">
                  <a:latin typeface="Arial" charset="0"/>
                </a:rPr>
                <a:t>sin</a:t>
              </a:r>
              <a:endParaRPr lang="cs-CZ" sz="2400" b="0">
                <a:latin typeface="Arial" charset="0"/>
              </a:endParaRPr>
            </a:p>
          </p:txBody>
        </p:sp>
        <p:sp>
          <p:nvSpPr>
            <p:cNvPr id="28680" name="Text Box 14"/>
            <p:cNvSpPr txBox="1">
              <a:spLocks noChangeArrowheads="1"/>
            </p:cNvSpPr>
            <p:nvPr/>
          </p:nvSpPr>
          <p:spPr bwMode="auto">
            <a:xfrm>
              <a:off x="5439448" y="4697369"/>
              <a:ext cx="331161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2400" b="0">
                  <a:latin typeface="Arial" charset="0"/>
                </a:rPr>
                <a:t>harmonics, coefficients</a:t>
              </a:r>
            </a:p>
          </p:txBody>
        </p:sp>
      </p:grpSp>
      <p:sp>
        <p:nvSpPr>
          <p:cNvPr id="28676" name="TextovéPole 12"/>
          <p:cNvSpPr txBox="1">
            <a:spLocks noChangeArrowheads="1"/>
          </p:cNvSpPr>
          <p:nvPr/>
        </p:nvSpPr>
        <p:spPr bwMode="auto">
          <a:xfrm>
            <a:off x="2732088" y="282575"/>
            <a:ext cx="27254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 dirty="0">
                <a:solidFill>
                  <a:srgbClr val="EB0000"/>
                </a:solidFill>
                <a:latin typeface="Arial" charset="0"/>
              </a:rPr>
              <a:t>Fourier </a:t>
            </a:r>
            <a:r>
              <a:rPr lang="cs-CZ" sz="2800" b="0" dirty="0" err="1">
                <a:solidFill>
                  <a:srgbClr val="EB0000"/>
                </a:solidFill>
                <a:latin typeface="Arial" charset="0"/>
              </a:rPr>
              <a:t>analysis</a:t>
            </a:r>
            <a:endParaRPr lang="cs-CZ" sz="2800" b="0" dirty="0">
              <a:solidFill>
                <a:srgbClr val="EB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ourier2"/>
          <p:cNvPicPr>
            <a:picLocks noChangeAspect="1" noChangeArrowheads="1"/>
          </p:cNvPicPr>
          <p:nvPr/>
        </p:nvPicPr>
        <p:blipFill>
          <a:blip r:embed="rId2" cstate="print"/>
          <a:srcRect r="64958"/>
          <a:stretch>
            <a:fillRect/>
          </a:stretch>
        </p:blipFill>
        <p:spPr bwMode="auto">
          <a:xfrm>
            <a:off x="734005" y="453303"/>
            <a:ext cx="2914650" cy="397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aphicFrame>
        <p:nvGraphicFramePr>
          <p:cNvPr id="2970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7236666"/>
              </p:ext>
            </p:extLst>
          </p:nvPr>
        </p:nvGraphicFramePr>
        <p:xfrm>
          <a:off x="4116049" y="2057822"/>
          <a:ext cx="4652963" cy="106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3" imgW="1866900" imgH="431800" progId="Equation.3">
                  <p:embed/>
                </p:oleObj>
              </mc:Choice>
              <mc:Fallback>
                <p:oleObj name="Rovnice" r:id="rId3" imgW="1866900" imgH="431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6049" y="2057822"/>
                        <a:ext cx="4652963" cy="1068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aphicFrame>
        <p:nvGraphicFramePr>
          <p:cNvPr id="29702" name="Object 7"/>
          <p:cNvGraphicFramePr>
            <a:graphicFrameLocks noChangeAspect="1"/>
          </p:cNvGraphicFramePr>
          <p:nvPr/>
        </p:nvGraphicFramePr>
        <p:xfrm>
          <a:off x="3106738" y="4887913"/>
          <a:ext cx="2590800" cy="97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5" imgW="1206500" imgH="457200" progId="Equation.3">
                  <p:embed/>
                </p:oleObj>
              </mc:Choice>
              <mc:Fallback>
                <p:oleObj name="Rovnice" r:id="rId5" imgW="1206500" imgH="4572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6738" y="4887913"/>
                        <a:ext cx="2590800" cy="979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aphicFrame>
        <p:nvGraphicFramePr>
          <p:cNvPr id="29704" name="Object 9"/>
          <p:cNvGraphicFramePr>
            <a:graphicFrameLocks noChangeAspect="1"/>
          </p:cNvGraphicFramePr>
          <p:nvPr/>
        </p:nvGraphicFramePr>
        <p:xfrm>
          <a:off x="871538" y="4887913"/>
          <a:ext cx="1878012" cy="97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7" imgW="876300" imgH="457200" progId="Equation.3">
                  <p:embed/>
                </p:oleObj>
              </mc:Choice>
              <mc:Fallback>
                <p:oleObj name="Rovnice" r:id="rId7" imgW="876300" imgH="4572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1538" y="4887913"/>
                        <a:ext cx="1878012" cy="979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aphicFrame>
        <p:nvGraphicFramePr>
          <p:cNvPr id="29706" name="Object 11"/>
          <p:cNvGraphicFramePr>
            <a:graphicFrameLocks noChangeAspect="1"/>
          </p:cNvGraphicFramePr>
          <p:nvPr/>
        </p:nvGraphicFramePr>
        <p:xfrm>
          <a:off x="5995988" y="4887913"/>
          <a:ext cx="2468562" cy="97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9" imgW="1155700" imgH="457200" progId="Equation.3">
                  <p:embed/>
                </p:oleObj>
              </mc:Choice>
              <mc:Fallback>
                <p:oleObj name="Rovnice" r:id="rId9" imgW="1155700" imgH="4572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5988" y="4887913"/>
                        <a:ext cx="2468562" cy="979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7" name="TextovéPole 11"/>
          <p:cNvSpPr txBox="1">
            <a:spLocks noChangeArrowheads="1"/>
          </p:cNvSpPr>
          <p:nvPr/>
        </p:nvSpPr>
        <p:spPr bwMode="auto">
          <a:xfrm>
            <a:off x="4464134" y="543512"/>
            <a:ext cx="34927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 dirty="0" err="1">
                <a:solidFill>
                  <a:srgbClr val="EB0000"/>
                </a:solidFill>
                <a:latin typeface="Arial" charset="0"/>
              </a:rPr>
              <a:t>Traditional</a:t>
            </a:r>
            <a:r>
              <a:rPr lang="cs-CZ" sz="2800" b="0" dirty="0">
                <a:solidFill>
                  <a:srgbClr val="EB0000"/>
                </a:solidFill>
                <a:latin typeface="Arial" charset="0"/>
              </a:rPr>
              <a:t> Fourier a.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" y="1893888"/>
            <a:ext cx="8710613" cy="279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Zub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1350" y="347663"/>
            <a:ext cx="5322888" cy="616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Oval 4"/>
          <p:cNvSpPr>
            <a:spLocks noChangeAspect="1" noChangeArrowheads="1"/>
          </p:cNvSpPr>
          <p:nvPr/>
        </p:nvSpPr>
        <p:spPr bwMode="auto">
          <a:xfrm>
            <a:off x="4338638" y="109696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17" name="Oval 5"/>
          <p:cNvSpPr>
            <a:spLocks noChangeAspect="1" noChangeArrowheads="1"/>
          </p:cNvSpPr>
          <p:nvPr/>
        </p:nvSpPr>
        <p:spPr bwMode="auto">
          <a:xfrm>
            <a:off x="4483100" y="1122363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18" name="Oval 6"/>
          <p:cNvSpPr>
            <a:spLocks noChangeAspect="1" noChangeArrowheads="1"/>
          </p:cNvSpPr>
          <p:nvPr/>
        </p:nvSpPr>
        <p:spPr bwMode="auto">
          <a:xfrm>
            <a:off x="4630738" y="118427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19" name="Oval 7"/>
          <p:cNvSpPr>
            <a:spLocks noChangeAspect="1" noChangeArrowheads="1"/>
          </p:cNvSpPr>
          <p:nvPr/>
        </p:nvSpPr>
        <p:spPr bwMode="auto">
          <a:xfrm>
            <a:off x="4751388" y="128905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0" name="Oval 8"/>
          <p:cNvSpPr>
            <a:spLocks noChangeAspect="1" noChangeArrowheads="1"/>
          </p:cNvSpPr>
          <p:nvPr/>
        </p:nvSpPr>
        <p:spPr bwMode="auto">
          <a:xfrm>
            <a:off x="4840288" y="141287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1" name="Oval 9"/>
          <p:cNvSpPr>
            <a:spLocks noChangeAspect="1" noChangeArrowheads="1"/>
          </p:cNvSpPr>
          <p:nvPr/>
        </p:nvSpPr>
        <p:spPr bwMode="auto">
          <a:xfrm>
            <a:off x="4906963" y="156051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2" name="Oval 10"/>
          <p:cNvSpPr>
            <a:spLocks noChangeAspect="1" noChangeArrowheads="1"/>
          </p:cNvSpPr>
          <p:nvPr/>
        </p:nvSpPr>
        <p:spPr bwMode="auto">
          <a:xfrm>
            <a:off x="4973638" y="170815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3" name="Oval 11"/>
          <p:cNvSpPr>
            <a:spLocks noChangeAspect="1" noChangeArrowheads="1"/>
          </p:cNvSpPr>
          <p:nvPr/>
        </p:nvSpPr>
        <p:spPr bwMode="auto">
          <a:xfrm>
            <a:off x="5026025" y="1865313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4" name="Oval 12"/>
          <p:cNvSpPr>
            <a:spLocks noChangeAspect="1" noChangeArrowheads="1"/>
          </p:cNvSpPr>
          <p:nvPr/>
        </p:nvSpPr>
        <p:spPr bwMode="auto">
          <a:xfrm>
            <a:off x="5106988" y="200818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5" name="Oval 13"/>
          <p:cNvSpPr>
            <a:spLocks noChangeAspect="1" noChangeArrowheads="1"/>
          </p:cNvSpPr>
          <p:nvPr/>
        </p:nvSpPr>
        <p:spPr bwMode="auto">
          <a:xfrm>
            <a:off x="5187950" y="2146300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6" name="Oval 14"/>
          <p:cNvSpPr>
            <a:spLocks noChangeAspect="1" noChangeArrowheads="1"/>
          </p:cNvSpPr>
          <p:nvPr/>
        </p:nvSpPr>
        <p:spPr bwMode="auto">
          <a:xfrm>
            <a:off x="5287963" y="227012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7" name="Oval 15"/>
          <p:cNvSpPr>
            <a:spLocks noChangeAspect="1" noChangeArrowheads="1"/>
          </p:cNvSpPr>
          <p:nvPr/>
        </p:nvSpPr>
        <p:spPr bwMode="auto">
          <a:xfrm>
            <a:off x="5397500" y="2389188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8" name="Oval 16"/>
          <p:cNvSpPr>
            <a:spLocks noChangeAspect="1" noChangeArrowheads="1"/>
          </p:cNvSpPr>
          <p:nvPr/>
        </p:nvSpPr>
        <p:spPr bwMode="auto">
          <a:xfrm>
            <a:off x="5521325" y="2489200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9" name="Oval 17"/>
          <p:cNvSpPr>
            <a:spLocks noChangeAspect="1" noChangeArrowheads="1"/>
          </p:cNvSpPr>
          <p:nvPr/>
        </p:nvSpPr>
        <p:spPr bwMode="auto">
          <a:xfrm>
            <a:off x="5635625" y="2608263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30" name="Oval 18"/>
          <p:cNvSpPr>
            <a:spLocks noChangeAspect="1" noChangeArrowheads="1"/>
          </p:cNvSpPr>
          <p:nvPr/>
        </p:nvSpPr>
        <p:spPr bwMode="auto">
          <a:xfrm>
            <a:off x="5722938" y="274320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31" name="Oval 19"/>
          <p:cNvSpPr>
            <a:spLocks noChangeAspect="1" noChangeArrowheads="1"/>
          </p:cNvSpPr>
          <p:nvPr/>
        </p:nvSpPr>
        <p:spPr bwMode="auto">
          <a:xfrm>
            <a:off x="5789613" y="288131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32" name="Oval 20"/>
          <p:cNvSpPr>
            <a:spLocks noChangeAspect="1" noChangeArrowheads="1"/>
          </p:cNvSpPr>
          <p:nvPr/>
        </p:nvSpPr>
        <p:spPr bwMode="auto">
          <a:xfrm>
            <a:off x="5818188" y="304800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33" name="Oval 21"/>
          <p:cNvSpPr>
            <a:spLocks noChangeAspect="1" noChangeArrowheads="1"/>
          </p:cNvSpPr>
          <p:nvPr/>
        </p:nvSpPr>
        <p:spPr bwMode="auto">
          <a:xfrm>
            <a:off x="5799138" y="320516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34" name="Oval 22"/>
          <p:cNvSpPr>
            <a:spLocks noChangeAspect="1" noChangeArrowheads="1"/>
          </p:cNvSpPr>
          <p:nvPr/>
        </p:nvSpPr>
        <p:spPr bwMode="auto">
          <a:xfrm>
            <a:off x="5770563" y="336232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35" name="Oval 23"/>
          <p:cNvSpPr>
            <a:spLocks noChangeAspect="1" noChangeArrowheads="1"/>
          </p:cNvSpPr>
          <p:nvPr/>
        </p:nvSpPr>
        <p:spPr bwMode="auto">
          <a:xfrm>
            <a:off x="5780088" y="352425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cs-CZ" sz="18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3337" name="Oval 25"/>
          <p:cNvSpPr>
            <a:spLocks noChangeAspect="1" noChangeArrowheads="1"/>
          </p:cNvSpPr>
          <p:nvPr/>
        </p:nvSpPr>
        <p:spPr bwMode="auto">
          <a:xfrm>
            <a:off x="5803900" y="3686175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38" name="Oval 26"/>
          <p:cNvSpPr>
            <a:spLocks noChangeAspect="1" noChangeArrowheads="1"/>
          </p:cNvSpPr>
          <p:nvPr/>
        </p:nvSpPr>
        <p:spPr bwMode="auto">
          <a:xfrm>
            <a:off x="5824538" y="384492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39" name="Oval 27"/>
          <p:cNvSpPr>
            <a:spLocks noChangeAspect="1" noChangeArrowheads="1"/>
          </p:cNvSpPr>
          <p:nvPr/>
        </p:nvSpPr>
        <p:spPr bwMode="auto">
          <a:xfrm>
            <a:off x="5849938" y="400843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0" name="Oval 28"/>
          <p:cNvSpPr>
            <a:spLocks noChangeAspect="1" noChangeArrowheads="1"/>
          </p:cNvSpPr>
          <p:nvPr/>
        </p:nvSpPr>
        <p:spPr bwMode="auto">
          <a:xfrm>
            <a:off x="5816600" y="4170363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1" name="Oval 29"/>
          <p:cNvSpPr>
            <a:spLocks noChangeAspect="1" noChangeArrowheads="1"/>
          </p:cNvSpPr>
          <p:nvPr/>
        </p:nvSpPr>
        <p:spPr bwMode="auto">
          <a:xfrm>
            <a:off x="5721350" y="4308475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2" name="Oval 30"/>
          <p:cNvSpPr>
            <a:spLocks noChangeAspect="1" noChangeArrowheads="1"/>
          </p:cNvSpPr>
          <p:nvPr/>
        </p:nvSpPr>
        <p:spPr bwMode="auto">
          <a:xfrm>
            <a:off x="5621338" y="443706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3" name="Oval 31"/>
          <p:cNvSpPr>
            <a:spLocks noChangeAspect="1" noChangeArrowheads="1"/>
          </p:cNvSpPr>
          <p:nvPr/>
        </p:nvSpPr>
        <p:spPr bwMode="auto">
          <a:xfrm>
            <a:off x="5511800" y="4560888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4" name="Oval 32"/>
          <p:cNvSpPr>
            <a:spLocks noChangeAspect="1" noChangeArrowheads="1"/>
          </p:cNvSpPr>
          <p:nvPr/>
        </p:nvSpPr>
        <p:spPr bwMode="auto">
          <a:xfrm>
            <a:off x="5421313" y="470376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5" name="Oval 33"/>
          <p:cNvSpPr>
            <a:spLocks noChangeAspect="1" noChangeArrowheads="1"/>
          </p:cNvSpPr>
          <p:nvPr/>
        </p:nvSpPr>
        <p:spPr bwMode="auto">
          <a:xfrm>
            <a:off x="5316538" y="482758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6" name="Oval 34"/>
          <p:cNvSpPr>
            <a:spLocks noChangeAspect="1" noChangeArrowheads="1"/>
          </p:cNvSpPr>
          <p:nvPr/>
        </p:nvSpPr>
        <p:spPr bwMode="auto">
          <a:xfrm>
            <a:off x="5216525" y="4965700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7" name="Oval 35"/>
          <p:cNvSpPr>
            <a:spLocks noChangeAspect="1" noChangeArrowheads="1"/>
          </p:cNvSpPr>
          <p:nvPr/>
        </p:nvSpPr>
        <p:spPr bwMode="auto">
          <a:xfrm>
            <a:off x="5106988" y="508476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8" name="Oval 36"/>
          <p:cNvSpPr>
            <a:spLocks noChangeAspect="1" noChangeArrowheads="1"/>
          </p:cNvSpPr>
          <p:nvPr/>
        </p:nvSpPr>
        <p:spPr bwMode="auto">
          <a:xfrm>
            <a:off x="4987925" y="5199063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9" name="Oval 37"/>
          <p:cNvSpPr>
            <a:spLocks noChangeAspect="1" noChangeArrowheads="1"/>
          </p:cNvSpPr>
          <p:nvPr/>
        </p:nvSpPr>
        <p:spPr bwMode="auto">
          <a:xfrm>
            <a:off x="4859338" y="530383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0" name="Oval 38"/>
          <p:cNvSpPr>
            <a:spLocks noChangeAspect="1" noChangeArrowheads="1"/>
          </p:cNvSpPr>
          <p:nvPr/>
        </p:nvSpPr>
        <p:spPr bwMode="auto">
          <a:xfrm>
            <a:off x="4716463" y="539432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1" name="Oval 39"/>
          <p:cNvSpPr>
            <a:spLocks noChangeAspect="1" noChangeArrowheads="1"/>
          </p:cNvSpPr>
          <p:nvPr/>
        </p:nvSpPr>
        <p:spPr bwMode="auto">
          <a:xfrm>
            <a:off x="4564063" y="544671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2" name="Oval 40"/>
          <p:cNvSpPr>
            <a:spLocks noChangeAspect="1" noChangeArrowheads="1"/>
          </p:cNvSpPr>
          <p:nvPr/>
        </p:nvSpPr>
        <p:spPr bwMode="auto">
          <a:xfrm>
            <a:off x="4402138" y="545623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3" name="Oval 41"/>
          <p:cNvSpPr>
            <a:spLocks noChangeAspect="1" noChangeArrowheads="1"/>
          </p:cNvSpPr>
          <p:nvPr/>
        </p:nvSpPr>
        <p:spPr bwMode="auto">
          <a:xfrm>
            <a:off x="4230688" y="545147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4" name="Oval 42"/>
          <p:cNvSpPr>
            <a:spLocks noChangeAspect="1" noChangeArrowheads="1"/>
          </p:cNvSpPr>
          <p:nvPr/>
        </p:nvSpPr>
        <p:spPr bwMode="auto">
          <a:xfrm>
            <a:off x="4075113" y="542448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5" name="Oval 43"/>
          <p:cNvSpPr>
            <a:spLocks noChangeAspect="1" noChangeArrowheads="1"/>
          </p:cNvSpPr>
          <p:nvPr/>
        </p:nvSpPr>
        <p:spPr bwMode="auto">
          <a:xfrm>
            <a:off x="3919538" y="537845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6" name="Oval 44"/>
          <p:cNvSpPr>
            <a:spLocks noChangeAspect="1" noChangeArrowheads="1"/>
          </p:cNvSpPr>
          <p:nvPr/>
        </p:nvSpPr>
        <p:spPr bwMode="auto">
          <a:xfrm>
            <a:off x="3767138" y="531653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7" name="Oval 45"/>
          <p:cNvSpPr>
            <a:spLocks noChangeAspect="1" noChangeArrowheads="1"/>
          </p:cNvSpPr>
          <p:nvPr/>
        </p:nvSpPr>
        <p:spPr bwMode="auto">
          <a:xfrm>
            <a:off x="3619500" y="5249863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8" name="Oval 46"/>
          <p:cNvSpPr>
            <a:spLocks noChangeAspect="1" noChangeArrowheads="1"/>
          </p:cNvSpPr>
          <p:nvPr/>
        </p:nvSpPr>
        <p:spPr bwMode="auto">
          <a:xfrm>
            <a:off x="3476625" y="5164138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9" name="Oval 47"/>
          <p:cNvSpPr>
            <a:spLocks noChangeAspect="1" noChangeArrowheads="1"/>
          </p:cNvSpPr>
          <p:nvPr/>
        </p:nvSpPr>
        <p:spPr bwMode="auto">
          <a:xfrm>
            <a:off x="3363913" y="503237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0" name="Oval 48"/>
          <p:cNvSpPr>
            <a:spLocks noChangeAspect="1" noChangeArrowheads="1"/>
          </p:cNvSpPr>
          <p:nvPr/>
        </p:nvSpPr>
        <p:spPr bwMode="auto">
          <a:xfrm>
            <a:off x="3302000" y="4884738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1" name="Oval 49"/>
          <p:cNvSpPr>
            <a:spLocks noChangeAspect="1" noChangeArrowheads="1"/>
          </p:cNvSpPr>
          <p:nvPr/>
        </p:nvSpPr>
        <p:spPr bwMode="auto">
          <a:xfrm>
            <a:off x="3268663" y="471805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2" name="Oval 50"/>
          <p:cNvSpPr>
            <a:spLocks noChangeAspect="1" noChangeArrowheads="1"/>
          </p:cNvSpPr>
          <p:nvPr/>
        </p:nvSpPr>
        <p:spPr bwMode="auto">
          <a:xfrm>
            <a:off x="3249613" y="455612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3" name="Oval 51"/>
          <p:cNvSpPr>
            <a:spLocks noChangeAspect="1" noChangeArrowheads="1"/>
          </p:cNvSpPr>
          <p:nvPr/>
        </p:nvSpPr>
        <p:spPr bwMode="auto">
          <a:xfrm>
            <a:off x="3287713" y="439420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4" name="Oval 52"/>
          <p:cNvSpPr>
            <a:spLocks noChangeAspect="1" noChangeArrowheads="1"/>
          </p:cNvSpPr>
          <p:nvPr/>
        </p:nvSpPr>
        <p:spPr bwMode="auto">
          <a:xfrm>
            <a:off x="3311525" y="4232275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5" name="Oval 53"/>
          <p:cNvSpPr>
            <a:spLocks noChangeAspect="1" noChangeArrowheads="1"/>
          </p:cNvSpPr>
          <p:nvPr/>
        </p:nvSpPr>
        <p:spPr bwMode="auto">
          <a:xfrm>
            <a:off x="3340100" y="4065588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6" name="Oval 54"/>
          <p:cNvSpPr>
            <a:spLocks noChangeAspect="1" noChangeArrowheads="1"/>
          </p:cNvSpPr>
          <p:nvPr/>
        </p:nvSpPr>
        <p:spPr bwMode="auto">
          <a:xfrm>
            <a:off x="3344863" y="389890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7" name="Oval 55"/>
          <p:cNvSpPr>
            <a:spLocks noChangeAspect="1" noChangeArrowheads="1"/>
          </p:cNvSpPr>
          <p:nvPr/>
        </p:nvSpPr>
        <p:spPr bwMode="auto">
          <a:xfrm>
            <a:off x="3265488" y="376237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8" name="Oval 56"/>
          <p:cNvSpPr>
            <a:spLocks noChangeAspect="1" noChangeArrowheads="1"/>
          </p:cNvSpPr>
          <p:nvPr/>
        </p:nvSpPr>
        <p:spPr bwMode="auto">
          <a:xfrm>
            <a:off x="3141663" y="363855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9" name="Oval 57"/>
          <p:cNvSpPr>
            <a:spLocks noChangeAspect="1" noChangeArrowheads="1"/>
          </p:cNvSpPr>
          <p:nvPr/>
        </p:nvSpPr>
        <p:spPr bwMode="auto">
          <a:xfrm>
            <a:off x="3117850" y="3476625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0" name="Oval 58"/>
          <p:cNvSpPr>
            <a:spLocks noChangeAspect="1" noChangeArrowheads="1"/>
          </p:cNvSpPr>
          <p:nvPr/>
        </p:nvSpPr>
        <p:spPr bwMode="auto">
          <a:xfrm>
            <a:off x="3155950" y="3319463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1" name="Oval 59"/>
          <p:cNvSpPr>
            <a:spLocks noChangeAspect="1" noChangeArrowheads="1"/>
          </p:cNvSpPr>
          <p:nvPr/>
        </p:nvSpPr>
        <p:spPr bwMode="auto">
          <a:xfrm>
            <a:off x="3194050" y="3157538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2" name="Oval 60"/>
          <p:cNvSpPr>
            <a:spLocks noChangeAspect="1" noChangeArrowheads="1"/>
          </p:cNvSpPr>
          <p:nvPr/>
        </p:nvSpPr>
        <p:spPr bwMode="auto">
          <a:xfrm>
            <a:off x="3246438" y="300037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3" name="Oval 61"/>
          <p:cNvSpPr>
            <a:spLocks noChangeAspect="1" noChangeArrowheads="1"/>
          </p:cNvSpPr>
          <p:nvPr/>
        </p:nvSpPr>
        <p:spPr bwMode="auto">
          <a:xfrm>
            <a:off x="3252788" y="284480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4" name="Oval 62"/>
          <p:cNvSpPr>
            <a:spLocks noChangeAspect="1" noChangeArrowheads="1"/>
          </p:cNvSpPr>
          <p:nvPr/>
        </p:nvSpPr>
        <p:spPr bwMode="auto">
          <a:xfrm>
            <a:off x="3209925" y="2678113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5" name="Oval 63"/>
          <p:cNvSpPr>
            <a:spLocks noChangeAspect="1" noChangeArrowheads="1"/>
          </p:cNvSpPr>
          <p:nvPr/>
        </p:nvSpPr>
        <p:spPr bwMode="auto">
          <a:xfrm>
            <a:off x="3176588" y="251618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6" name="Oval 64"/>
          <p:cNvSpPr>
            <a:spLocks noChangeAspect="1" noChangeArrowheads="1"/>
          </p:cNvSpPr>
          <p:nvPr/>
        </p:nvSpPr>
        <p:spPr bwMode="auto">
          <a:xfrm>
            <a:off x="3167063" y="234950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7" name="Oval 65"/>
          <p:cNvSpPr>
            <a:spLocks noChangeAspect="1" noChangeArrowheads="1"/>
          </p:cNvSpPr>
          <p:nvPr/>
        </p:nvSpPr>
        <p:spPr bwMode="auto">
          <a:xfrm>
            <a:off x="3167063" y="220186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8" name="Oval 66"/>
          <p:cNvSpPr>
            <a:spLocks noChangeAspect="1" noChangeArrowheads="1"/>
          </p:cNvSpPr>
          <p:nvPr/>
        </p:nvSpPr>
        <p:spPr bwMode="auto">
          <a:xfrm>
            <a:off x="3233738" y="205898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9" name="Oval 67"/>
          <p:cNvSpPr>
            <a:spLocks noChangeAspect="1" noChangeArrowheads="1"/>
          </p:cNvSpPr>
          <p:nvPr/>
        </p:nvSpPr>
        <p:spPr bwMode="auto">
          <a:xfrm>
            <a:off x="3314700" y="1911350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80" name="Oval 68"/>
          <p:cNvSpPr>
            <a:spLocks noChangeAspect="1" noChangeArrowheads="1"/>
          </p:cNvSpPr>
          <p:nvPr/>
        </p:nvSpPr>
        <p:spPr bwMode="auto">
          <a:xfrm>
            <a:off x="3395663" y="177800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81" name="Oval 69"/>
          <p:cNvSpPr>
            <a:spLocks noChangeAspect="1" noChangeArrowheads="1"/>
          </p:cNvSpPr>
          <p:nvPr/>
        </p:nvSpPr>
        <p:spPr bwMode="auto">
          <a:xfrm>
            <a:off x="3505200" y="1658938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82" name="Oval 70"/>
          <p:cNvSpPr>
            <a:spLocks noChangeAspect="1" noChangeArrowheads="1"/>
          </p:cNvSpPr>
          <p:nvPr/>
        </p:nvSpPr>
        <p:spPr bwMode="auto">
          <a:xfrm>
            <a:off x="3605213" y="153035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83" name="Oval 71"/>
          <p:cNvSpPr>
            <a:spLocks noChangeAspect="1" noChangeArrowheads="1"/>
          </p:cNvSpPr>
          <p:nvPr/>
        </p:nvSpPr>
        <p:spPr bwMode="auto">
          <a:xfrm>
            <a:off x="3719513" y="141128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84" name="Oval 72"/>
          <p:cNvSpPr>
            <a:spLocks noChangeAspect="1" noChangeArrowheads="1"/>
          </p:cNvSpPr>
          <p:nvPr/>
        </p:nvSpPr>
        <p:spPr bwMode="auto">
          <a:xfrm>
            <a:off x="3843338" y="130651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85" name="Oval 73"/>
          <p:cNvSpPr>
            <a:spLocks noChangeAspect="1" noChangeArrowheads="1"/>
          </p:cNvSpPr>
          <p:nvPr/>
        </p:nvSpPr>
        <p:spPr bwMode="auto">
          <a:xfrm>
            <a:off x="3976688" y="121126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" name="Group 81"/>
          <p:cNvGrpSpPr>
            <a:grpSpLocks/>
          </p:cNvGrpSpPr>
          <p:nvPr/>
        </p:nvGrpSpPr>
        <p:grpSpPr bwMode="auto">
          <a:xfrm>
            <a:off x="1881188" y="695325"/>
            <a:ext cx="2982912" cy="5829300"/>
            <a:chOff x="1185" y="438"/>
            <a:chExt cx="1879" cy="3672"/>
          </a:xfrm>
        </p:grpSpPr>
        <p:sp>
          <p:nvSpPr>
            <p:cNvPr id="13388" name="Line 76"/>
            <p:cNvSpPr>
              <a:spLocks noChangeShapeType="1"/>
            </p:cNvSpPr>
            <p:nvPr/>
          </p:nvSpPr>
          <p:spPr bwMode="auto">
            <a:xfrm flipH="1">
              <a:off x="1185" y="741"/>
              <a:ext cx="159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lgDash"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3389" name="Line 77"/>
            <p:cNvSpPr>
              <a:spLocks noChangeShapeType="1"/>
            </p:cNvSpPr>
            <p:nvPr/>
          </p:nvSpPr>
          <p:spPr bwMode="auto">
            <a:xfrm>
              <a:off x="2784" y="738"/>
              <a:ext cx="6" cy="33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lgDash"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1822" name="Text Box 79"/>
            <p:cNvSpPr txBox="1">
              <a:spLocks noChangeArrowheads="1"/>
            </p:cNvSpPr>
            <p:nvPr/>
          </p:nvSpPr>
          <p:spPr bwMode="auto">
            <a:xfrm>
              <a:off x="1847" y="438"/>
              <a:ext cx="21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0" i="1">
                  <a:latin typeface="Arial" charset="0"/>
                </a:rPr>
                <a:t>x</a:t>
              </a:r>
              <a:endParaRPr lang="cs-CZ" sz="2400" b="0" i="1">
                <a:latin typeface="Arial" charset="0"/>
              </a:endParaRPr>
            </a:p>
          </p:txBody>
        </p:sp>
        <p:sp>
          <p:nvSpPr>
            <p:cNvPr id="31823" name="Text Box 80"/>
            <p:cNvSpPr txBox="1">
              <a:spLocks noChangeArrowheads="1"/>
            </p:cNvSpPr>
            <p:nvPr/>
          </p:nvSpPr>
          <p:spPr bwMode="auto">
            <a:xfrm>
              <a:off x="2851" y="2126"/>
              <a:ext cx="21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0" i="1">
                  <a:latin typeface="Arial" charset="0"/>
                </a:rPr>
                <a:t>y</a:t>
              </a:r>
              <a:endParaRPr lang="cs-CZ" sz="2400" b="0" i="1">
                <a:latin typeface="Arial" charset="0"/>
              </a:endParaRPr>
            </a:p>
          </p:txBody>
        </p:sp>
      </p:grpSp>
      <p:sp>
        <p:nvSpPr>
          <p:cNvPr id="13386" name="Oval 74"/>
          <p:cNvSpPr>
            <a:spLocks noChangeAspect="1" noChangeArrowheads="1"/>
          </p:cNvSpPr>
          <p:nvPr/>
        </p:nvSpPr>
        <p:spPr bwMode="auto">
          <a:xfrm>
            <a:off x="4110038" y="113982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87" name="Oval 75"/>
          <p:cNvSpPr>
            <a:spLocks noChangeAspect="1" noChangeArrowheads="1"/>
          </p:cNvSpPr>
          <p:nvPr/>
        </p:nvSpPr>
        <p:spPr bwMode="auto">
          <a:xfrm>
            <a:off x="4238625" y="1111250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819" name="TextovéPole 79"/>
          <p:cNvSpPr txBox="1">
            <a:spLocks noChangeArrowheads="1"/>
          </p:cNvSpPr>
          <p:nvPr/>
        </p:nvSpPr>
        <p:spPr bwMode="auto">
          <a:xfrm>
            <a:off x="5203825" y="206375"/>
            <a:ext cx="28632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0">
                <a:solidFill>
                  <a:srgbClr val="EB0000"/>
                </a:solidFill>
                <a:latin typeface="Arial" charset="0"/>
              </a:rPr>
              <a:t>Elliptic Fourier 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nimBg="1"/>
      <p:bldP spid="13317" grpId="0" animBg="1"/>
      <p:bldP spid="13318" grpId="0" animBg="1"/>
      <p:bldP spid="13319" grpId="0" animBg="1"/>
      <p:bldP spid="13320" grpId="0" animBg="1"/>
      <p:bldP spid="13321" grpId="0" animBg="1"/>
      <p:bldP spid="13322" grpId="0" animBg="1"/>
      <p:bldP spid="13323" grpId="0" animBg="1"/>
      <p:bldP spid="13324" grpId="0" animBg="1"/>
      <p:bldP spid="13325" grpId="0" animBg="1"/>
      <p:bldP spid="13326" grpId="0" animBg="1"/>
      <p:bldP spid="13327" grpId="0" animBg="1"/>
      <p:bldP spid="13328" grpId="0" animBg="1"/>
      <p:bldP spid="13329" grpId="0" animBg="1"/>
      <p:bldP spid="13330" grpId="0" animBg="1"/>
      <p:bldP spid="13331" grpId="0" animBg="1"/>
      <p:bldP spid="13332" grpId="0" animBg="1"/>
      <p:bldP spid="13333" grpId="0" animBg="1"/>
      <p:bldP spid="13334" grpId="0" animBg="1"/>
      <p:bldP spid="13335" grpId="0" animBg="1"/>
      <p:bldP spid="13337" grpId="0" animBg="1"/>
      <p:bldP spid="13338" grpId="0" animBg="1"/>
      <p:bldP spid="13339" grpId="0" animBg="1"/>
      <p:bldP spid="13340" grpId="0" animBg="1"/>
      <p:bldP spid="13341" grpId="0" animBg="1"/>
      <p:bldP spid="13342" grpId="0" animBg="1"/>
      <p:bldP spid="13343" grpId="0" animBg="1"/>
      <p:bldP spid="13344" grpId="0" animBg="1"/>
      <p:bldP spid="13345" grpId="0" animBg="1"/>
      <p:bldP spid="13346" grpId="0" animBg="1"/>
      <p:bldP spid="13347" grpId="0" animBg="1"/>
      <p:bldP spid="13348" grpId="0" animBg="1"/>
      <p:bldP spid="13349" grpId="0" animBg="1"/>
      <p:bldP spid="13350" grpId="0" animBg="1"/>
      <p:bldP spid="13351" grpId="0" animBg="1"/>
      <p:bldP spid="13352" grpId="0" animBg="1"/>
      <p:bldP spid="13353" grpId="0" animBg="1"/>
      <p:bldP spid="13354" grpId="0" animBg="1"/>
      <p:bldP spid="13355" grpId="0" animBg="1"/>
      <p:bldP spid="13356" grpId="0" animBg="1"/>
      <p:bldP spid="13357" grpId="0" animBg="1"/>
      <p:bldP spid="13358" grpId="0" animBg="1"/>
      <p:bldP spid="13359" grpId="0" animBg="1"/>
      <p:bldP spid="13360" grpId="0" animBg="1"/>
      <p:bldP spid="13361" grpId="0" animBg="1"/>
      <p:bldP spid="13362" grpId="0" animBg="1"/>
      <p:bldP spid="13363" grpId="0" animBg="1"/>
      <p:bldP spid="13364" grpId="0" animBg="1"/>
      <p:bldP spid="13365" grpId="0" animBg="1"/>
      <p:bldP spid="13366" grpId="0" animBg="1"/>
      <p:bldP spid="13367" grpId="0" animBg="1"/>
      <p:bldP spid="13368" grpId="0" animBg="1"/>
      <p:bldP spid="13369" grpId="0" animBg="1"/>
      <p:bldP spid="13370" grpId="0" animBg="1"/>
      <p:bldP spid="13371" grpId="0" animBg="1"/>
      <p:bldP spid="13372" grpId="0" animBg="1"/>
      <p:bldP spid="13373" grpId="0" animBg="1"/>
      <p:bldP spid="13374" grpId="0" animBg="1"/>
      <p:bldP spid="13375" grpId="0" animBg="1"/>
      <p:bldP spid="13376" grpId="0" animBg="1"/>
      <p:bldP spid="13377" grpId="0" animBg="1"/>
      <p:bldP spid="13378" grpId="0" animBg="1"/>
      <p:bldP spid="13379" grpId="0" animBg="1"/>
      <p:bldP spid="13380" grpId="0" animBg="1"/>
      <p:bldP spid="13381" grpId="0" animBg="1"/>
      <p:bldP spid="13382" grpId="0" animBg="1"/>
      <p:bldP spid="13383" grpId="0" animBg="1"/>
      <p:bldP spid="13384" grpId="0" animBg="1"/>
      <p:bldP spid="13385" grpId="0" animBg="1"/>
      <p:bldP spid="13386" grpId="0" animBg="1"/>
      <p:bldP spid="1338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2955131" y="217727"/>
            <a:ext cx="3583692" cy="65281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15367" name="Picture 7" descr="F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4231" y="636827"/>
            <a:ext cx="111283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8" descr="F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6943" y="733664"/>
            <a:ext cx="906463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9" descr="F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8056" y="2462452"/>
            <a:ext cx="881062" cy="160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0" descr="F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5518" y="2437052"/>
            <a:ext cx="912813" cy="16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1" descr="F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9643" y="4235689"/>
            <a:ext cx="22479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ChangeArrowheads="1"/>
          </p:cNvSpPr>
          <p:nvPr/>
        </p:nvSpPr>
        <p:spPr bwMode="auto">
          <a:xfrm>
            <a:off x="0" y="2238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cs-CZ" sz="2400" b="0"/>
          </a:p>
        </p:txBody>
      </p:sp>
      <p:sp>
        <p:nvSpPr>
          <p:cNvPr id="4099" name="Rectangle 56"/>
          <p:cNvSpPr>
            <a:spLocks noChangeArrowheads="1"/>
          </p:cNvSpPr>
          <p:nvPr/>
        </p:nvSpPr>
        <p:spPr bwMode="auto">
          <a:xfrm>
            <a:off x="0" y="461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cs-CZ" sz="2400" b="0"/>
          </a:p>
        </p:txBody>
      </p:sp>
      <p:sp>
        <p:nvSpPr>
          <p:cNvPr id="35" name="TextovéPole 34"/>
          <p:cNvSpPr txBox="1"/>
          <p:nvPr/>
        </p:nvSpPr>
        <p:spPr>
          <a:xfrm>
            <a:off x="1640847" y="284818"/>
            <a:ext cx="601639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800" dirty="0" err="1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Molecular</a:t>
            </a:r>
            <a:r>
              <a:rPr lang="cs-CZ" sz="2800" dirty="0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vs. </a:t>
            </a:r>
            <a:r>
              <a:rPr lang="cs-CZ" sz="2800" dirty="0" err="1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morphological</a:t>
            </a:r>
            <a:r>
              <a:rPr lang="cs-CZ" sz="2800" dirty="0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 err="1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traits</a:t>
            </a:r>
            <a:endParaRPr lang="cs-CZ" sz="2800" dirty="0">
              <a:solidFill>
                <a:srgbClr val="EB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101" name="TextovéPole 36"/>
          <p:cNvSpPr txBox="1">
            <a:spLocks noChangeArrowheads="1"/>
          </p:cNvSpPr>
          <p:nvPr/>
        </p:nvSpPr>
        <p:spPr bwMode="auto">
          <a:xfrm>
            <a:off x="786607" y="1323975"/>
            <a:ext cx="7285969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0">
                <a:latin typeface="Arial" charset="0"/>
              </a:rPr>
              <a:t>amount (10</a:t>
            </a:r>
            <a:r>
              <a:rPr lang="en-US" sz="2400" b="0" baseline="30000">
                <a:latin typeface="Arial" charset="0"/>
              </a:rPr>
              <a:t>3</a:t>
            </a:r>
            <a:r>
              <a:rPr lang="en-US" sz="2400" b="0">
                <a:latin typeface="Arial" charset="0"/>
              </a:rPr>
              <a:t> - &gt;10</a:t>
            </a:r>
            <a:r>
              <a:rPr lang="en-US" sz="2400" b="0" baseline="30000">
                <a:latin typeface="Arial" charset="0"/>
              </a:rPr>
              <a:t>6</a:t>
            </a:r>
            <a:r>
              <a:rPr lang="en-US" sz="2400" b="0">
                <a:latin typeface="Arial" charset="0"/>
              </a:rPr>
              <a:t> vs. 10</a:t>
            </a:r>
            <a:r>
              <a:rPr lang="en-US" sz="2400" b="0" baseline="30000">
                <a:latin typeface="Arial" charset="0"/>
              </a:rPr>
              <a:t>2</a:t>
            </a:r>
            <a:r>
              <a:rPr lang="en-US" sz="2400" b="0">
                <a:latin typeface="Arial" charset="0"/>
              </a:rPr>
              <a:t>)</a:t>
            </a:r>
            <a:br>
              <a:rPr lang="en-US" sz="2400" b="0">
                <a:latin typeface="Arial" charset="0"/>
              </a:rPr>
            </a:br>
            <a:endParaRPr lang="en-US" sz="2400" b="0">
              <a:latin typeface="Arial" charset="0"/>
            </a:endParaRPr>
          </a:p>
          <a:p>
            <a:pPr eaLnBrk="0" hangingPunct="0"/>
            <a:r>
              <a:rPr lang="en-US" sz="2400" b="0">
                <a:latin typeface="Arial" charset="0"/>
              </a:rPr>
              <a:t>independence</a:t>
            </a:r>
            <a:br>
              <a:rPr lang="en-US" sz="2400" b="0">
                <a:latin typeface="Arial" charset="0"/>
              </a:rPr>
            </a:br>
            <a:endParaRPr lang="en-US" sz="2400" b="0">
              <a:latin typeface="Arial" charset="0"/>
            </a:endParaRPr>
          </a:p>
          <a:p>
            <a:pPr eaLnBrk="0" hangingPunct="0"/>
            <a:r>
              <a:rPr lang="en-US" sz="2400" b="0">
                <a:latin typeface="Arial" charset="0"/>
              </a:rPr>
              <a:t>phylogenetic scale</a:t>
            </a:r>
            <a:br>
              <a:rPr lang="en-US" sz="2400" b="0">
                <a:latin typeface="Arial" charset="0"/>
              </a:rPr>
            </a:br>
            <a:r>
              <a:rPr lang="en-US" sz="2000" b="0">
                <a:latin typeface="Arial" charset="0"/>
              </a:rPr>
              <a:t>(with mol. traits we can compare e.g. bacteria and vertebrates)</a:t>
            </a:r>
            <a:br>
              <a:rPr lang="en-US" sz="2400" b="0">
                <a:latin typeface="Arial" charset="0"/>
              </a:rPr>
            </a:br>
            <a:br>
              <a:rPr lang="en-US" sz="2400" b="0">
                <a:latin typeface="Arial" charset="0"/>
              </a:rPr>
            </a:br>
            <a:endParaRPr lang="en-US" sz="2400" b="0">
              <a:latin typeface="Arial" charset="0"/>
            </a:endParaRPr>
          </a:p>
          <a:p>
            <a:pPr eaLnBrk="0" hangingPunct="0"/>
            <a:r>
              <a:rPr lang="en-US" sz="2400" b="0">
                <a:latin typeface="Arial" charset="0"/>
              </a:rPr>
              <a:t>larger number of taxa</a:t>
            </a:r>
            <a:br>
              <a:rPr lang="en-US" sz="2400" b="0">
                <a:latin typeface="Arial" charset="0"/>
              </a:rPr>
            </a:br>
            <a:endParaRPr lang="en-US" sz="2400" b="0">
              <a:latin typeface="Arial" charset="0"/>
            </a:endParaRPr>
          </a:p>
          <a:p>
            <a:pPr eaLnBrk="0" hangingPunct="0"/>
            <a:r>
              <a:rPr lang="en-US" sz="2400" b="0">
                <a:latin typeface="Arial" charset="0"/>
              </a:rPr>
              <a:t>usually represent many genes</a:t>
            </a:r>
          </a:p>
          <a:p>
            <a:pPr eaLnBrk="0" hangingPunct="0"/>
            <a:r>
              <a:rPr lang="en-US" sz="2000" b="0">
                <a:latin typeface="Arial" charset="0"/>
              </a:rPr>
              <a:t>(vs. e.g. mtDNA, cpDNA)</a:t>
            </a:r>
            <a:br>
              <a:rPr lang="en-US" sz="2400" b="0">
                <a:latin typeface="Arial" charset="0"/>
              </a:rPr>
            </a:br>
            <a:endParaRPr lang="en-US" sz="2400" b="0">
              <a:latin typeface="Arial" charset="0"/>
            </a:endParaRPr>
          </a:p>
          <a:p>
            <a:pPr eaLnBrk="0" hangingPunct="0"/>
            <a:r>
              <a:rPr lang="en-US" sz="2400" b="0">
                <a:latin typeface="Arial" charset="0"/>
              </a:rPr>
              <a:t>we can also study museum/fossil material</a:t>
            </a:r>
          </a:p>
        </p:txBody>
      </p:sp>
      <p:cxnSp>
        <p:nvCxnSpPr>
          <p:cNvPr id="4102" name="Přímá spojovací čára 6"/>
          <p:cNvCxnSpPr>
            <a:cxnSpLocks noChangeShapeType="1"/>
          </p:cNvCxnSpPr>
          <p:nvPr/>
        </p:nvCxnSpPr>
        <p:spPr bwMode="auto">
          <a:xfrm>
            <a:off x="1739481" y="822775"/>
            <a:ext cx="1676579" cy="0"/>
          </a:xfrm>
          <a:prstGeom prst="line">
            <a:avLst/>
          </a:prstGeom>
          <a:noFill/>
          <a:ln w="57150" algn="ctr">
            <a:solidFill>
              <a:srgbClr val="92D050"/>
            </a:solidFill>
            <a:round/>
            <a:headEnd/>
            <a:tailEnd/>
          </a:ln>
        </p:spPr>
      </p:cxnSp>
      <p:cxnSp>
        <p:nvCxnSpPr>
          <p:cNvPr id="4103" name="Přímá spojovací čára 7"/>
          <p:cNvCxnSpPr>
            <a:cxnSpLocks noChangeShapeType="1"/>
          </p:cNvCxnSpPr>
          <p:nvPr/>
        </p:nvCxnSpPr>
        <p:spPr bwMode="auto">
          <a:xfrm flipV="1">
            <a:off x="4073225" y="822775"/>
            <a:ext cx="2465597" cy="7788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4104" name="Přímá spojovací čára 9"/>
          <p:cNvCxnSpPr>
            <a:cxnSpLocks noChangeShapeType="1"/>
          </p:cNvCxnSpPr>
          <p:nvPr/>
        </p:nvCxnSpPr>
        <p:spPr bwMode="auto">
          <a:xfrm flipH="1">
            <a:off x="607219" y="1323975"/>
            <a:ext cx="7938" cy="2262188"/>
          </a:xfrm>
          <a:prstGeom prst="line">
            <a:avLst/>
          </a:prstGeom>
          <a:noFill/>
          <a:ln w="57150" algn="ctr">
            <a:solidFill>
              <a:srgbClr val="92D050"/>
            </a:solidFill>
            <a:round/>
            <a:headEnd/>
            <a:tailEnd/>
          </a:ln>
        </p:spPr>
      </p:cxnSp>
      <p:cxnSp>
        <p:nvCxnSpPr>
          <p:cNvPr id="4105" name="Přímá spojovací čára 11"/>
          <p:cNvCxnSpPr>
            <a:cxnSpLocks noChangeShapeType="1"/>
          </p:cNvCxnSpPr>
          <p:nvPr/>
        </p:nvCxnSpPr>
        <p:spPr bwMode="auto">
          <a:xfrm rot="5400000">
            <a:off x="-492919" y="5240338"/>
            <a:ext cx="2200275" cy="0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</p:spPr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rr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400" y="1081088"/>
            <a:ext cx="7750175" cy="473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8"/>
          <p:cNvSpPr txBox="1">
            <a:spLocks noChangeArrowheads="1"/>
          </p:cNvSpPr>
          <p:nvPr/>
        </p:nvSpPr>
        <p:spPr bwMode="auto">
          <a:xfrm>
            <a:off x="611188" y="1883182"/>
            <a:ext cx="8339138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2400" b="0" dirty="0">
                <a:latin typeface="Arial" charset="0"/>
              </a:rPr>
              <a:t>landmarks</a:t>
            </a:r>
          </a:p>
          <a:p>
            <a:pPr eaLnBrk="0" hangingPunct="0"/>
            <a:endParaRPr lang="en-GB" sz="2400" b="0" dirty="0">
              <a:latin typeface="Arial" charset="0"/>
            </a:endParaRPr>
          </a:p>
          <a:p>
            <a:pPr eaLnBrk="0" hangingPunct="0"/>
            <a:r>
              <a:rPr lang="en-GB" sz="2400" b="0" dirty="0">
                <a:latin typeface="Arial" charset="0"/>
              </a:rPr>
              <a:t>quantification of shape using shape coordinates, distinction </a:t>
            </a:r>
          </a:p>
          <a:p>
            <a:pPr eaLnBrk="0" hangingPunct="0"/>
            <a:r>
              <a:rPr lang="en-GB" sz="2400" b="0" dirty="0">
                <a:latin typeface="Arial" charset="0"/>
              </a:rPr>
              <a:t>     between different shape components</a:t>
            </a:r>
          </a:p>
          <a:p>
            <a:pPr eaLnBrk="0" hangingPunct="0"/>
            <a:endParaRPr lang="en-GB" sz="2400" b="0" dirty="0">
              <a:latin typeface="Arial" charset="0"/>
            </a:endParaRPr>
          </a:p>
          <a:p>
            <a:pPr eaLnBrk="0" hangingPunct="0"/>
            <a:r>
              <a:rPr lang="en-GB" sz="2400" b="0" dirty="0">
                <a:latin typeface="Arial" charset="0"/>
              </a:rPr>
              <a:t>information on shape maintained during the whole analysis</a:t>
            </a:r>
          </a:p>
          <a:p>
            <a:pPr eaLnBrk="0" hangingPunct="0"/>
            <a:endParaRPr lang="en-GB" sz="2400" b="0" dirty="0">
              <a:latin typeface="Arial" charset="0"/>
            </a:endParaRPr>
          </a:p>
          <a:p>
            <a:pPr eaLnBrk="0" hangingPunct="0"/>
            <a:r>
              <a:rPr lang="en-GB" sz="2400" b="0" dirty="0">
                <a:latin typeface="Arial" charset="0"/>
              </a:rPr>
              <a:t>size standardization and ability </a:t>
            </a:r>
            <a:r>
              <a:rPr lang="cs-CZ" sz="2400" b="0" dirty="0">
                <a:latin typeface="Arial" charset="0"/>
              </a:rPr>
              <a:t>t</a:t>
            </a:r>
            <a:r>
              <a:rPr lang="en-GB" sz="2400" b="0" dirty="0">
                <a:latin typeface="Arial" charset="0"/>
              </a:rPr>
              <a:t>o work</a:t>
            </a:r>
            <a:r>
              <a:rPr lang="cs-CZ" sz="2400" b="0" dirty="0">
                <a:latin typeface="Arial" charset="0"/>
              </a:rPr>
              <a:t> </a:t>
            </a:r>
            <a:r>
              <a:rPr lang="en-GB" sz="2400" b="0" dirty="0">
                <a:latin typeface="Arial" charset="0"/>
              </a:rPr>
              <a:t>independent</a:t>
            </a:r>
            <a:r>
              <a:rPr lang="cs-CZ" sz="2400" b="0" dirty="0" err="1">
                <a:latin typeface="Arial" charset="0"/>
              </a:rPr>
              <a:t>ly</a:t>
            </a:r>
            <a:r>
              <a:rPr lang="en-GB" sz="2400" b="0" dirty="0">
                <a:latin typeface="Arial" charset="0"/>
              </a:rPr>
              <a:t> with</a:t>
            </a:r>
            <a:r>
              <a:rPr lang="cs-CZ" sz="2400" b="0" dirty="0">
                <a:latin typeface="Arial" charset="0"/>
              </a:rPr>
              <a:t> </a:t>
            </a:r>
            <a:br>
              <a:rPr lang="cs-CZ" sz="2400" b="0" dirty="0">
                <a:latin typeface="Arial" charset="0"/>
              </a:rPr>
            </a:br>
            <a:r>
              <a:rPr lang="cs-CZ" sz="2400" b="0" dirty="0">
                <a:latin typeface="Arial" charset="0"/>
              </a:rPr>
              <a:t>     </a:t>
            </a:r>
            <a:r>
              <a:rPr lang="cs-CZ" sz="2400" b="0" dirty="0" err="1">
                <a:latin typeface="Arial" charset="0"/>
              </a:rPr>
              <a:t>the</a:t>
            </a:r>
            <a:r>
              <a:rPr lang="cs-CZ" sz="2400" b="0" dirty="0">
                <a:latin typeface="Arial" charset="0"/>
              </a:rPr>
              <a:t> s</a:t>
            </a:r>
            <a:r>
              <a:rPr lang="en-GB" sz="2400" b="0" dirty="0" err="1">
                <a:latin typeface="Arial" charset="0"/>
              </a:rPr>
              <a:t>ize</a:t>
            </a:r>
            <a:r>
              <a:rPr lang="en-GB" sz="2400" b="0" dirty="0">
                <a:latin typeface="Arial" charset="0"/>
              </a:rPr>
              <a:t> vector</a:t>
            </a:r>
          </a:p>
          <a:p>
            <a:pPr eaLnBrk="0" hangingPunct="0"/>
            <a:endParaRPr lang="en-GB" sz="2400" b="0" dirty="0">
              <a:latin typeface="Arial" charset="0"/>
            </a:endParaRPr>
          </a:p>
          <a:p>
            <a:pPr eaLnBrk="0" hangingPunct="0"/>
            <a:r>
              <a:rPr lang="en-GB" sz="2400" b="0" dirty="0">
                <a:latin typeface="Arial" charset="0"/>
              </a:rPr>
              <a:t>data processing with traditional morphometric methodology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034286" y="404813"/>
            <a:ext cx="5075427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28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Geometric morphometrics II.</a:t>
            </a:r>
          </a:p>
          <a:p>
            <a:pPr algn="ctr" eaLnBrk="0" hangingPunct="0">
              <a:defRPr/>
            </a:pPr>
            <a:r>
              <a:rPr lang="en-GB" sz="28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Analysis of landmarks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21"/>
          <p:cNvSpPr txBox="1">
            <a:spLocks noChangeArrowheads="1"/>
          </p:cNvSpPr>
          <p:nvPr/>
        </p:nvSpPr>
        <p:spPr bwMode="auto">
          <a:xfrm>
            <a:off x="610716" y="378443"/>
            <a:ext cx="838082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 dirty="0" err="1">
                <a:solidFill>
                  <a:srgbClr val="EB0000"/>
                </a:solidFill>
                <a:latin typeface="Arial" charset="0"/>
              </a:rPr>
              <a:t>landmarks</a:t>
            </a:r>
            <a:r>
              <a:rPr lang="cs-CZ" sz="2400" b="0" dirty="0">
                <a:solidFill>
                  <a:srgbClr val="EB0000"/>
                </a:solidFill>
                <a:latin typeface="Arial" charset="0"/>
              </a:rPr>
              <a:t> </a:t>
            </a:r>
            <a:r>
              <a:rPr lang="cs-CZ" sz="2400" b="0" dirty="0">
                <a:latin typeface="Arial" charset="0"/>
              </a:rPr>
              <a:t>= </a:t>
            </a:r>
            <a:r>
              <a:rPr lang="cs-CZ" sz="2400" b="0" dirty="0" err="1">
                <a:latin typeface="Arial" charset="0"/>
              </a:rPr>
              <a:t>points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that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can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be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accurately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localized</a:t>
            </a:r>
            <a:r>
              <a:rPr lang="cs-CZ" sz="2400" b="0" dirty="0">
                <a:latin typeface="Arial" charset="0"/>
              </a:rPr>
              <a:t> and </a:t>
            </a:r>
          </a:p>
          <a:p>
            <a:pPr eaLnBrk="0" hangingPunct="0"/>
            <a:r>
              <a:rPr lang="cs-CZ" sz="2400" b="0" dirty="0">
                <a:latin typeface="Arial" charset="0"/>
              </a:rPr>
              <a:t>     </a:t>
            </a:r>
            <a:r>
              <a:rPr lang="cs-CZ" sz="2400" b="0" dirty="0" err="1">
                <a:latin typeface="Arial" charset="0"/>
              </a:rPr>
              <a:t>which</a:t>
            </a:r>
            <a:r>
              <a:rPr lang="cs-CZ" sz="2400" b="0" dirty="0">
                <a:latin typeface="Arial" charset="0"/>
              </a:rPr>
              <a:t> are – </a:t>
            </a:r>
            <a:r>
              <a:rPr lang="cs-CZ" sz="2400" b="0" dirty="0" err="1">
                <a:latin typeface="Arial" charset="0"/>
              </a:rPr>
              <a:t>at</a:t>
            </a:r>
            <a:r>
              <a:rPr lang="cs-CZ" sz="2400" b="0" dirty="0">
                <a:latin typeface="Arial" charset="0"/>
              </a:rPr>
              <a:t> least in a </a:t>
            </a:r>
            <a:r>
              <a:rPr lang="cs-CZ" sz="2400" b="0" dirty="0" err="1">
                <a:latin typeface="Arial" charset="0"/>
              </a:rPr>
              <a:t>geometric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sense</a:t>
            </a:r>
            <a:r>
              <a:rPr lang="cs-CZ" sz="2400" b="0" dirty="0">
                <a:latin typeface="Arial" charset="0"/>
              </a:rPr>
              <a:t> – </a:t>
            </a:r>
            <a:r>
              <a:rPr lang="cs-CZ" sz="2400" b="0" dirty="0" err="1">
                <a:latin typeface="Arial" charset="0"/>
              </a:rPr>
              <a:t>homologous</a:t>
            </a:r>
            <a:r>
              <a:rPr lang="cs-CZ" sz="2400" b="0" dirty="0">
                <a:latin typeface="Arial" charset="0"/>
              </a:rPr>
              <a:t> </a:t>
            </a:r>
            <a:br>
              <a:rPr lang="cs-CZ" sz="2400" b="0" dirty="0">
                <a:latin typeface="Arial" charset="0"/>
              </a:rPr>
            </a:br>
            <a:r>
              <a:rPr lang="cs-CZ" sz="2400" b="0" dirty="0">
                <a:latin typeface="Arial" charset="0"/>
              </a:rPr>
              <a:t>     </a:t>
            </a:r>
            <a:r>
              <a:rPr lang="cs-CZ" sz="2400" b="0" dirty="0" err="1">
                <a:latin typeface="Arial" charset="0"/>
              </a:rPr>
              <a:t>among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the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objects</a:t>
            </a:r>
            <a:endParaRPr lang="cs-CZ" sz="2400" b="0" dirty="0">
              <a:latin typeface="Arial" charset="0"/>
            </a:endParaRPr>
          </a:p>
        </p:txBody>
      </p:sp>
      <p:pic>
        <p:nvPicPr>
          <p:cNvPr id="72706" name="Picture 2">
            <a:extLst>
              <a:ext uri="{FF2B5EF4-FFF2-40B4-BE49-F238E27FC236}">
                <a16:creationId xmlns:a16="http://schemas.microsoft.com/office/drawing/2014/main" id="{7C75AF2E-4552-4D89-ADD9-B380696B9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27" y="1846641"/>
            <a:ext cx="38100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8CB77BAD-95D0-486C-94CF-C7EF9C220672}"/>
              </a:ext>
            </a:extLst>
          </p:cNvPr>
          <p:cNvGrpSpPr>
            <a:grpSpLocks noChangeAspect="1"/>
          </p:cNvGrpSpPr>
          <p:nvPr/>
        </p:nvGrpSpPr>
        <p:grpSpPr>
          <a:xfrm>
            <a:off x="5098213" y="1376483"/>
            <a:ext cx="3726611" cy="2794958"/>
            <a:chOff x="0" y="0"/>
            <a:chExt cx="9144000" cy="6858000"/>
          </a:xfrm>
        </p:grpSpPr>
        <p:pic>
          <p:nvPicPr>
            <p:cNvPr id="21" name="Picture 18" descr="Mus">
              <a:extLst>
                <a:ext uri="{FF2B5EF4-FFF2-40B4-BE49-F238E27FC236}">
                  <a16:creationId xmlns:a16="http://schemas.microsoft.com/office/drawing/2014/main" id="{C75FDE06-A5B8-4877-B741-31CC89FFCF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Oval 3">
              <a:extLst>
                <a:ext uri="{FF2B5EF4-FFF2-40B4-BE49-F238E27FC236}">
                  <a16:creationId xmlns:a16="http://schemas.microsoft.com/office/drawing/2014/main" id="{F9D3405C-B5C4-420D-AF48-2E8E1C4FDD9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76250" y="3282950"/>
              <a:ext cx="203200" cy="1952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" name="Oval 4">
              <a:extLst>
                <a:ext uri="{FF2B5EF4-FFF2-40B4-BE49-F238E27FC236}">
                  <a16:creationId xmlns:a16="http://schemas.microsoft.com/office/drawing/2014/main" id="{33B6092A-C795-44E5-805C-4FECFA70744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24163" y="3224213"/>
              <a:ext cx="203200" cy="1952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4" name="Oval 5">
              <a:extLst>
                <a:ext uri="{FF2B5EF4-FFF2-40B4-BE49-F238E27FC236}">
                  <a16:creationId xmlns:a16="http://schemas.microsoft.com/office/drawing/2014/main" id="{69AA0F63-70C0-46CD-AA64-3CA9A88B0BC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308600" y="3206750"/>
              <a:ext cx="203200" cy="1952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5" name="Oval 6">
              <a:extLst>
                <a:ext uri="{FF2B5EF4-FFF2-40B4-BE49-F238E27FC236}">
                  <a16:creationId xmlns:a16="http://schemas.microsoft.com/office/drawing/2014/main" id="{054F56D9-F7C1-452A-BBEE-8B8C71DB9C8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477000" y="3103563"/>
              <a:ext cx="203200" cy="1952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6" name="Oval 7">
              <a:extLst>
                <a:ext uri="{FF2B5EF4-FFF2-40B4-BE49-F238E27FC236}">
                  <a16:creationId xmlns:a16="http://schemas.microsoft.com/office/drawing/2014/main" id="{3B84A4D9-261A-4CC4-86F6-65FE325DD3F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032750" y="3168650"/>
              <a:ext cx="203200" cy="1952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7" name="Oval 8">
              <a:extLst>
                <a:ext uri="{FF2B5EF4-FFF2-40B4-BE49-F238E27FC236}">
                  <a16:creationId xmlns:a16="http://schemas.microsoft.com/office/drawing/2014/main" id="{AB2443E9-36BC-42D1-BFB9-6569A1D6812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098675" y="4010025"/>
              <a:ext cx="203200" cy="1952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8" name="Oval 9">
              <a:extLst>
                <a:ext uri="{FF2B5EF4-FFF2-40B4-BE49-F238E27FC236}">
                  <a16:creationId xmlns:a16="http://schemas.microsoft.com/office/drawing/2014/main" id="{FA19158B-BDFF-4911-B2D6-CD79F0C9B06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066925" y="2520950"/>
              <a:ext cx="203200" cy="1952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9" name="Oval 10">
              <a:extLst>
                <a:ext uri="{FF2B5EF4-FFF2-40B4-BE49-F238E27FC236}">
                  <a16:creationId xmlns:a16="http://schemas.microsoft.com/office/drawing/2014/main" id="{F462E6C1-5713-48E6-A33F-C77A11D18B7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724150" y="4187825"/>
              <a:ext cx="203200" cy="1952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0" name="Oval 11">
              <a:extLst>
                <a:ext uri="{FF2B5EF4-FFF2-40B4-BE49-F238E27FC236}">
                  <a16:creationId xmlns:a16="http://schemas.microsoft.com/office/drawing/2014/main" id="{FEF5602E-A07E-491C-BF54-387B10A89CC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743200" y="2306638"/>
              <a:ext cx="203200" cy="1952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1" name="Oval 12">
              <a:extLst>
                <a:ext uri="{FF2B5EF4-FFF2-40B4-BE49-F238E27FC236}">
                  <a16:creationId xmlns:a16="http://schemas.microsoft.com/office/drawing/2014/main" id="{5A1865D8-7594-47EB-81FE-E1A42BA3CD9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457575" y="3921125"/>
              <a:ext cx="203200" cy="1952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2" name="Oval 13">
              <a:extLst>
                <a:ext uri="{FF2B5EF4-FFF2-40B4-BE49-F238E27FC236}">
                  <a16:creationId xmlns:a16="http://schemas.microsoft.com/office/drawing/2014/main" id="{01EE3C2C-7C7D-40EB-BE9C-C3061A46FD0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438525" y="2540000"/>
              <a:ext cx="203200" cy="1952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" name="Oval 14">
              <a:extLst>
                <a:ext uri="{FF2B5EF4-FFF2-40B4-BE49-F238E27FC236}">
                  <a16:creationId xmlns:a16="http://schemas.microsoft.com/office/drawing/2014/main" id="{AB52947C-5314-422A-946B-9646B6DC6FF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257800" y="5416550"/>
              <a:ext cx="203200" cy="1952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" name="Oval 15">
              <a:extLst>
                <a:ext uri="{FF2B5EF4-FFF2-40B4-BE49-F238E27FC236}">
                  <a16:creationId xmlns:a16="http://schemas.microsoft.com/office/drawing/2014/main" id="{04CE20CD-CB87-4F3C-B39B-D0725704497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76825" y="958850"/>
              <a:ext cx="203200" cy="1952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" name="Oval 16">
              <a:extLst>
                <a:ext uri="{FF2B5EF4-FFF2-40B4-BE49-F238E27FC236}">
                  <a16:creationId xmlns:a16="http://schemas.microsoft.com/office/drawing/2014/main" id="{A7BCA7C7-401D-4066-93E0-F54B79D53DE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038975" y="4959350"/>
              <a:ext cx="203200" cy="1952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6" name="Oval 17">
              <a:extLst>
                <a:ext uri="{FF2B5EF4-FFF2-40B4-BE49-F238E27FC236}">
                  <a16:creationId xmlns:a16="http://schemas.microsoft.com/office/drawing/2014/main" id="{3FD00B42-E1B0-4953-B2C9-C0650DDC825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943725" y="1292225"/>
              <a:ext cx="203200" cy="1952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pic>
        <p:nvPicPr>
          <p:cNvPr id="72708" name="Picture 4" descr="Location of 15 homologous landmarks used for geometric morphometrics to...  | Download Scientific Diagram">
            <a:extLst>
              <a:ext uri="{FF2B5EF4-FFF2-40B4-BE49-F238E27FC236}">
                <a16:creationId xmlns:a16="http://schemas.microsoft.com/office/drawing/2014/main" id="{8BE172EB-9164-4143-8733-E6F612EEB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29" y="4491530"/>
            <a:ext cx="4147491" cy="198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0" name="Picture 6" descr="The 45 landmarks used in the geometric morphometric analysis, and the... |  Download Scientific Diagram">
            <a:extLst>
              <a:ext uri="{FF2B5EF4-FFF2-40B4-BE49-F238E27FC236}">
                <a16:creationId xmlns:a16="http://schemas.microsoft.com/office/drawing/2014/main" id="{431BF4E3-E551-4357-871E-0F751F8BE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5" b="5553"/>
          <a:stretch/>
        </p:blipFill>
        <p:spPr bwMode="auto">
          <a:xfrm>
            <a:off x="5433999" y="4298249"/>
            <a:ext cx="3064682" cy="236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1" name="Text Box 40"/>
          <p:cNvSpPr txBox="1">
            <a:spLocks noChangeArrowheads="1"/>
          </p:cNvSpPr>
          <p:nvPr/>
        </p:nvSpPr>
        <p:spPr bwMode="auto">
          <a:xfrm>
            <a:off x="641276" y="1454419"/>
            <a:ext cx="786144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400" b="0" dirty="0">
                <a:latin typeface="Arial" charset="0"/>
              </a:rPr>
              <a:t>shape = everything except information on size, position, </a:t>
            </a:r>
            <a:endParaRPr lang="cs-CZ" sz="2400" b="0" dirty="0">
              <a:latin typeface="Arial" charset="0"/>
            </a:endParaRPr>
          </a:p>
          <a:p>
            <a:pPr eaLnBrk="0" hangingPunct="0"/>
            <a:r>
              <a:rPr lang="cs-CZ" sz="2400" b="0" dirty="0">
                <a:latin typeface="Arial" charset="0"/>
              </a:rPr>
              <a:t>              </a:t>
            </a:r>
            <a:r>
              <a:rPr lang="en-GB" sz="2400" b="0" dirty="0">
                <a:latin typeface="Arial" charset="0"/>
              </a:rPr>
              <a:t>and orientation of objects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1989138" y="404813"/>
            <a:ext cx="5303837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Procrustes superposition</a:t>
            </a:r>
          </a:p>
          <a:p>
            <a:pPr algn="ctr" eaLnBrk="0" hangingPunct="0">
              <a:defRPr/>
            </a:pPr>
            <a:r>
              <a:rPr lang="en-GB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 GLS (Generalized Least Squares)</a:t>
            </a:r>
          </a:p>
        </p:txBody>
      </p:sp>
      <p:pic>
        <p:nvPicPr>
          <p:cNvPr id="3083" name="Picture 11" descr="The eiffel tower in paris, france plakáty na zeď • plakáty dovolená,  cestování, věž | myloview.cz">
            <a:extLst>
              <a:ext uri="{FF2B5EF4-FFF2-40B4-BE49-F238E27FC236}">
                <a16:creationId xmlns:a16="http://schemas.microsoft.com/office/drawing/2014/main" id="{972A13A9-187F-4516-9F5E-76BC35F78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24" y="2457179"/>
            <a:ext cx="2969899" cy="414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1" descr="The eiffel tower in paris, france plakáty na zeď • plakáty dovolená,  cestování, věž | myloview.cz">
            <a:extLst>
              <a:ext uri="{FF2B5EF4-FFF2-40B4-BE49-F238E27FC236}">
                <a16:creationId xmlns:a16="http://schemas.microsoft.com/office/drawing/2014/main" id="{271D104D-6172-4E7B-8CFB-763C8C58F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246" y="3202178"/>
            <a:ext cx="2083620" cy="291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1" descr="The eiffel tower in paris, france plakáty na zeď • plakáty dovolená,  cestování, věž | myloview.cz">
            <a:extLst>
              <a:ext uri="{FF2B5EF4-FFF2-40B4-BE49-F238E27FC236}">
                <a16:creationId xmlns:a16="http://schemas.microsoft.com/office/drawing/2014/main" id="{AAFD5514-4DDA-42DF-AA68-DA309CBC7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98636" y="2150212"/>
            <a:ext cx="2969899" cy="414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728663" y="1963738"/>
          <a:ext cx="3152775" cy="375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861200" imgH="2220120" progId="CorelDRAW.Grafika.9">
                  <p:embed/>
                </p:oleObj>
              </mc:Choice>
              <mc:Fallback>
                <p:oleObj name="CorelDRAW" r:id="rId2" imgW="1861200" imgH="2220120" progId="CorelDRAW.Grafika.9">
                  <p:embed/>
                  <p:pic>
                    <p:nvPicPr>
                      <p:cNvPr id="430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3" y="1963738"/>
                        <a:ext cx="3152775" cy="375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39775" y="1978025"/>
            <a:ext cx="3041650" cy="3756025"/>
            <a:chOff x="379" y="930"/>
            <a:chExt cx="1916" cy="2366"/>
          </a:xfrm>
        </p:grpSpPr>
        <p:grpSp>
          <p:nvGrpSpPr>
            <p:cNvPr id="36887" name="Group 4"/>
            <p:cNvGrpSpPr>
              <a:grpSpLocks/>
            </p:cNvGrpSpPr>
            <p:nvPr/>
          </p:nvGrpSpPr>
          <p:grpSpPr bwMode="auto">
            <a:xfrm>
              <a:off x="379" y="930"/>
              <a:ext cx="1916" cy="2366"/>
              <a:chOff x="379" y="930"/>
              <a:chExt cx="1916" cy="2366"/>
            </a:xfrm>
          </p:grpSpPr>
          <p:sp>
            <p:nvSpPr>
              <p:cNvPr id="43013" name="Oval 5"/>
              <p:cNvSpPr>
                <a:spLocks noChangeAspect="1" noChangeArrowheads="1"/>
              </p:cNvSpPr>
              <p:nvPr/>
            </p:nvSpPr>
            <p:spPr bwMode="auto">
              <a:xfrm>
                <a:off x="379" y="234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14" name="Oval 6"/>
              <p:cNvSpPr>
                <a:spLocks noChangeAspect="1" noChangeArrowheads="1"/>
              </p:cNvSpPr>
              <p:nvPr/>
            </p:nvSpPr>
            <p:spPr bwMode="auto">
              <a:xfrm>
                <a:off x="1018" y="2335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15" name="Oval 7"/>
              <p:cNvSpPr>
                <a:spLocks noChangeAspect="1" noChangeArrowheads="1"/>
              </p:cNvSpPr>
              <p:nvPr/>
            </p:nvSpPr>
            <p:spPr bwMode="auto">
              <a:xfrm>
                <a:off x="647" y="1261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16" name="Oval 8"/>
              <p:cNvSpPr>
                <a:spLocks noChangeAspect="1" noChangeArrowheads="1"/>
              </p:cNvSpPr>
              <p:nvPr/>
            </p:nvSpPr>
            <p:spPr bwMode="auto">
              <a:xfrm>
                <a:off x="1231" y="1885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17" name="Oval 9"/>
              <p:cNvSpPr>
                <a:spLocks noChangeAspect="1" noChangeArrowheads="1"/>
              </p:cNvSpPr>
              <p:nvPr/>
            </p:nvSpPr>
            <p:spPr bwMode="auto">
              <a:xfrm>
                <a:off x="1136" y="938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18" name="Oval 10"/>
              <p:cNvSpPr>
                <a:spLocks noChangeAspect="1" noChangeArrowheads="1"/>
              </p:cNvSpPr>
              <p:nvPr/>
            </p:nvSpPr>
            <p:spPr bwMode="auto">
              <a:xfrm>
                <a:off x="1507" y="1822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19" name="Oval 11"/>
              <p:cNvSpPr>
                <a:spLocks noChangeAspect="1" noChangeArrowheads="1"/>
              </p:cNvSpPr>
              <p:nvPr/>
            </p:nvSpPr>
            <p:spPr bwMode="auto">
              <a:xfrm>
                <a:off x="1696" y="930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20" name="Oval 12"/>
              <p:cNvSpPr>
                <a:spLocks noChangeAspect="1" noChangeArrowheads="1"/>
              </p:cNvSpPr>
              <p:nvPr/>
            </p:nvSpPr>
            <p:spPr bwMode="auto">
              <a:xfrm>
                <a:off x="1824" y="1852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21" name="Oval 13"/>
              <p:cNvSpPr>
                <a:spLocks noChangeAspect="1" noChangeArrowheads="1"/>
              </p:cNvSpPr>
              <p:nvPr/>
            </p:nvSpPr>
            <p:spPr bwMode="auto">
              <a:xfrm>
                <a:off x="2162" y="118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22" name="Oval 14"/>
              <p:cNvSpPr>
                <a:spLocks noChangeAspect="1" noChangeArrowheads="1"/>
              </p:cNvSpPr>
              <p:nvPr/>
            </p:nvSpPr>
            <p:spPr bwMode="auto">
              <a:xfrm>
                <a:off x="2035" y="286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23" name="Oval 15"/>
              <p:cNvSpPr>
                <a:spLocks noChangeAspect="1" noChangeArrowheads="1"/>
              </p:cNvSpPr>
              <p:nvPr/>
            </p:nvSpPr>
            <p:spPr bwMode="auto">
              <a:xfrm>
                <a:off x="2083" y="2997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24" name="Oval 16"/>
              <p:cNvSpPr>
                <a:spLocks noChangeAspect="1" noChangeArrowheads="1"/>
              </p:cNvSpPr>
              <p:nvPr/>
            </p:nvSpPr>
            <p:spPr bwMode="auto">
              <a:xfrm>
                <a:off x="1500" y="316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25" name="Oval 17"/>
              <p:cNvSpPr>
                <a:spLocks noChangeAspect="1" noChangeArrowheads="1"/>
              </p:cNvSpPr>
              <p:nvPr/>
            </p:nvSpPr>
            <p:spPr bwMode="auto">
              <a:xfrm>
                <a:off x="1436" y="2974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43026" name="Oval 18"/>
            <p:cNvSpPr>
              <a:spLocks noChangeAspect="1" noChangeArrowheads="1"/>
            </p:cNvSpPr>
            <p:nvPr/>
          </p:nvSpPr>
          <p:spPr bwMode="auto">
            <a:xfrm>
              <a:off x="1523" y="2281"/>
              <a:ext cx="198" cy="19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aphicFrame>
        <p:nvGraphicFramePr>
          <p:cNvPr id="43027" name="Object 19"/>
          <p:cNvGraphicFramePr>
            <a:graphicFrameLocks noChangeAspect="1"/>
          </p:cNvGraphicFramePr>
          <p:nvPr/>
        </p:nvGraphicFramePr>
        <p:xfrm>
          <a:off x="4711700" y="2179638"/>
          <a:ext cx="3419475" cy="337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2126160" imgH="2097000" progId="CorelDRAW.Grafika.9">
                  <p:embed/>
                </p:oleObj>
              </mc:Choice>
              <mc:Fallback>
                <p:oleObj name="CorelDRAW" r:id="rId4" imgW="2126160" imgH="2097000" progId="CorelDRAW.Grafika.9">
                  <p:embed/>
                  <p:pic>
                    <p:nvPicPr>
                      <p:cNvPr id="43027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1700" y="2179638"/>
                        <a:ext cx="3419475" cy="337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4729163" y="2168525"/>
            <a:ext cx="3386137" cy="3382963"/>
            <a:chOff x="2892" y="1050"/>
            <a:chExt cx="2133" cy="2131"/>
          </a:xfrm>
        </p:grpSpPr>
        <p:sp>
          <p:nvSpPr>
            <p:cNvPr id="43029" name="Oval 21"/>
            <p:cNvSpPr>
              <a:spLocks noChangeAspect="1" noChangeArrowheads="1"/>
            </p:cNvSpPr>
            <p:nvPr/>
          </p:nvSpPr>
          <p:spPr bwMode="auto">
            <a:xfrm rot="1927099">
              <a:off x="2892" y="1698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0" name="Oval 22"/>
            <p:cNvSpPr>
              <a:spLocks noChangeAspect="1" noChangeArrowheads="1"/>
            </p:cNvSpPr>
            <p:nvPr/>
          </p:nvSpPr>
          <p:spPr bwMode="auto">
            <a:xfrm rot="1927099">
              <a:off x="3397" y="2040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1" name="Oval 23"/>
            <p:cNvSpPr>
              <a:spLocks noChangeAspect="1" noChangeArrowheads="1"/>
            </p:cNvSpPr>
            <p:nvPr/>
          </p:nvSpPr>
          <p:spPr bwMode="auto">
            <a:xfrm rot="1927099">
              <a:off x="3646" y="1050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2" name="Oval 24"/>
            <p:cNvSpPr>
              <a:spLocks noChangeAspect="1" noChangeArrowheads="1"/>
            </p:cNvSpPr>
            <p:nvPr/>
          </p:nvSpPr>
          <p:spPr bwMode="auto">
            <a:xfrm rot="1927099">
              <a:off x="3809" y="1811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3" name="Oval 25"/>
            <p:cNvSpPr>
              <a:spLocks noChangeAspect="1" noChangeArrowheads="1"/>
            </p:cNvSpPr>
            <p:nvPr/>
          </p:nvSpPr>
          <p:spPr bwMode="auto">
            <a:xfrm rot="1927099">
              <a:off x="4216" y="1069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4" name="Oval 26"/>
            <p:cNvSpPr>
              <a:spLocks noChangeAspect="1" noChangeArrowheads="1"/>
            </p:cNvSpPr>
            <p:nvPr/>
          </p:nvSpPr>
          <p:spPr bwMode="auto">
            <a:xfrm rot="1927099">
              <a:off x="4053" y="1897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5" name="Oval 27"/>
            <p:cNvSpPr>
              <a:spLocks noChangeAspect="1" noChangeArrowheads="1"/>
            </p:cNvSpPr>
            <p:nvPr/>
          </p:nvSpPr>
          <p:spPr bwMode="auto">
            <a:xfrm rot="1927099">
              <a:off x="4656" y="1376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6" name="Oval 28"/>
            <p:cNvSpPr>
              <a:spLocks noChangeAspect="1" noChangeArrowheads="1"/>
            </p:cNvSpPr>
            <p:nvPr/>
          </p:nvSpPr>
          <p:spPr bwMode="auto">
            <a:xfrm rot="1927099">
              <a:off x="4274" y="2115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7" name="Oval 29"/>
            <p:cNvSpPr>
              <a:spLocks noChangeAspect="1" noChangeArrowheads="1"/>
            </p:cNvSpPr>
            <p:nvPr/>
          </p:nvSpPr>
          <p:spPr bwMode="auto">
            <a:xfrm rot="1927099">
              <a:off x="4892" y="1807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8" name="Oval 30"/>
            <p:cNvSpPr>
              <a:spLocks noChangeAspect="1" noChangeArrowheads="1"/>
            </p:cNvSpPr>
            <p:nvPr/>
          </p:nvSpPr>
          <p:spPr bwMode="auto">
            <a:xfrm rot="1927099">
              <a:off x="3899" y="2956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9" name="Oval 31"/>
            <p:cNvSpPr>
              <a:spLocks noChangeAspect="1" noChangeArrowheads="1"/>
            </p:cNvSpPr>
            <p:nvPr/>
          </p:nvSpPr>
          <p:spPr bwMode="auto">
            <a:xfrm rot="1927099">
              <a:off x="3860" y="3048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40" name="Oval 32"/>
            <p:cNvSpPr>
              <a:spLocks noChangeAspect="1" noChangeArrowheads="1"/>
            </p:cNvSpPr>
            <p:nvPr/>
          </p:nvSpPr>
          <p:spPr bwMode="auto">
            <a:xfrm rot="1927099">
              <a:off x="3302" y="2871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41" name="Oval 33"/>
            <p:cNvSpPr>
              <a:spLocks noChangeAspect="1" noChangeArrowheads="1"/>
            </p:cNvSpPr>
            <p:nvPr/>
          </p:nvSpPr>
          <p:spPr bwMode="auto">
            <a:xfrm rot="1927099">
              <a:off x="3380" y="2709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42" name="Oval 34"/>
            <p:cNvSpPr>
              <a:spLocks noChangeAspect="1" noChangeArrowheads="1"/>
            </p:cNvSpPr>
            <p:nvPr/>
          </p:nvSpPr>
          <p:spPr bwMode="auto">
            <a:xfrm>
              <a:off x="3773" y="2291"/>
              <a:ext cx="198" cy="19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3047" name="Text Box 39"/>
          <p:cNvSpPr txBox="1">
            <a:spLocks noChangeArrowheads="1"/>
          </p:cNvSpPr>
          <p:nvPr/>
        </p:nvSpPr>
        <p:spPr bwMode="auto">
          <a:xfrm>
            <a:off x="604245" y="6155022"/>
            <a:ext cx="8142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 b="0" dirty="0">
                <a:latin typeface="Arial" charset="0"/>
              </a:rPr>
              <a:t>IMAGE SPACE: </a:t>
            </a:r>
            <a:r>
              <a:rPr lang="en-GB" sz="2000" b="0" i="1" dirty="0">
                <a:latin typeface="Arial" charset="0"/>
              </a:rPr>
              <a:t>p</a:t>
            </a:r>
            <a:r>
              <a:rPr lang="en-GB" sz="2000" b="0" dirty="0">
                <a:latin typeface="Arial" charset="0"/>
              </a:rPr>
              <a:t> – dimensions, </a:t>
            </a:r>
            <a:r>
              <a:rPr lang="en-GB" sz="2000" b="0" i="1" dirty="0">
                <a:latin typeface="Arial" charset="0"/>
              </a:rPr>
              <a:t>k</a:t>
            </a:r>
            <a:r>
              <a:rPr lang="en-GB" sz="2000" b="0" dirty="0">
                <a:latin typeface="Arial" charset="0"/>
              </a:rPr>
              <a:t> – landmarks; </a:t>
            </a:r>
            <a:r>
              <a:rPr lang="en-GB" sz="2000" b="0" i="1" dirty="0">
                <a:latin typeface="Arial" charset="0"/>
              </a:rPr>
              <a:t>n</a:t>
            </a:r>
            <a:r>
              <a:rPr lang="en-GB" sz="2000" b="0" dirty="0">
                <a:latin typeface="Arial" charset="0"/>
              </a:rPr>
              <a:t> = </a:t>
            </a:r>
            <a:r>
              <a:rPr lang="en-GB" sz="2000" b="0" i="1" dirty="0">
                <a:latin typeface="Arial" charset="0"/>
              </a:rPr>
              <a:t>pk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6DAD11B-3983-85CD-3F08-D77618C61A90}"/>
              </a:ext>
            </a:extLst>
          </p:cNvPr>
          <p:cNvSpPr txBox="1"/>
          <p:nvPr/>
        </p:nvSpPr>
        <p:spPr>
          <a:xfrm>
            <a:off x="1989138" y="404813"/>
            <a:ext cx="5303837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Procrustes superposition</a:t>
            </a:r>
          </a:p>
          <a:p>
            <a:pPr algn="ctr" eaLnBrk="0" hangingPunct="0">
              <a:defRPr/>
            </a:pPr>
            <a:r>
              <a:rPr lang="en-GB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 GLS (Generalized Least Squares)</a:t>
            </a:r>
          </a:p>
        </p:txBody>
      </p:sp>
    </p:spTree>
    <p:extLst>
      <p:ext uri="{BB962C8B-B14F-4D97-AF65-F5344CB8AC3E}">
        <p14:creationId xmlns:p14="http://schemas.microsoft.com/office/powerpoint/2010/main" val="284198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728663" y="1963738"/>
          <a:ext cx="3152775" cy="375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861200" imgH="2220120" progId="CorelDRAW.Grafika.9">
                  <p:embed/>
                </p:oleObj>
              </mc:Choice>
              <mc:Fallback>
                <p:oleObj name="CorelDRAW" r:id="rId2" imgW="1861200" imgH="2220120" progId="CorelDRAW.Grafika.9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3" y="1963738"/>
                        <a:ext cx="3152775" cy="375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891" name="Group 3"/>
          <p:cNvGrpSpPr>
            <a:grpSpLocks/>
          </p:cNvGrpSpPr>
          <p:nvPr/>
        </p:nvGrpSpPr>
        <p:grpSpPr bwMode="auto">
          <a:xfrm>
            <a:off x="739775" y="1978025"/>
            <a:ext cx="3041650" cy="3756025"/>
            <a:chOff x="379" y="930"/>
            <a:chExt cx="1916" cy="2366"/>
          </a:xfrm>
        </p:grpSpPr>
        <p:grpSp>
          <p:nvGrpSpPr>
            <p:cNvPr id="37914" name="Group 4"/>
            <p:cNvGrpSpPr>
              <a:grpSpLocks/>
            </p:cNvGrpSpPr>
            <p:nvPr/>
          </p:nvGrpSpPr>
          <p:grpSpPr bwMode="auto">
            <a:xfrm>
              <a:off x="379" y="930"/>
              <a:ext cx="1916" cy="2366"/>
              <a:chOff x="379" y="930"/>
              <a:chExt cx="1916" cy="2366"/>
            </a:xfrm>
          </p:grpSpPr>
          <p:sp>
            <p:nvSpPr>
              <p:cNvPr id="61445" name="Oval 5"/>
              <p:cNvSpPr>
                <a:spLocks noChangeAspect="1" noChangeArrowheads="1"/>
              </p:cNvSpPr>
              <p:nvPr/>
            </p:nvSpPr>
            <p:spPr bwMode="auto">
              <a:xfrm>
                <a:off x="379" y="234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46" name="Oval 6"/>
              <p:cNvSpPr>
                <a:spLocks noChangeAspect="1" noChangeArrowheads="1"/>
              </p:cNvSpPr>
              <p:nvPr/>
            </p:nvSpPr>
            <p:spPr bwMode="auto">
              <a:xfrm>
                <a:off x="1018" y="2335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47" name="Oval 7"/>
              <p:cNvSpPr>
                <a:spLocks noChangeAspect="1" noChangeArrowheads="1"/>
              </p:cNvSpPr>
              <p:nvPr/>
            </p:nvSpPr>
            <p:spPr bwMode="auto">
              <a:xfrm>
                <a:off x="647" y="1261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48" name="Oval 8"/>
              <p:cNvSpPr>
                <a:spLocks noChangeAspect="1" noChangeArrowheads="1"/>
              </p:cNvSpPr>
              <p:nvPr/>
            </p:nvSpPr>
            <p:spPr bwMode="auto">
              <a:xfrm>
                <a:off x="1231" y="1885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49" name="Oval 9"/>
              <p:cNvSpPr>
                <a:spLocks noChangeAspect="1" noChangeArrowheads="1"/>
              </p:cNvSpPr>
              <p:nvPr/>
            </p:nvSpPr>
            <p:spPr bwMode="auto">
              <a:xfrm>
                <a:off x="1136" y="938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50" name="Oval 10"/>
              <p:cNvSpPr>
                <a:spLocks noChangeAspect="1" noChangeArrowheads="1"/>
              </p:cNvSpPr>
              <p:nvPr/>
            </p:nvSpPr>
            <p:spPr bwMode="auto">
              <a:xfrm>
                <a:off x="1507" y="1822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51" name="Oval 11"/>
              <p:cNvSpPr>
                <a:spLocks noChangeAspect="1" noChangeArrowheads="1"/>
              </p:cNvSpPr>
              <p:nvPr/>
            </p:nvSpPr>
            <p:spPr bwMode="auto">
              <a:xfrm>
                <a:off x="1696" y="930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52" name="Oval 12"/>
              <p:cNvSpPr>
                <a:spLocks noChangeAspect="1" noChangeArrowheads="1"/>
              </p:cNvSpPr>
              <p:nvPr/>
            </p:nvSpPr>
            <p:spPr bwMode="auto">
              <a:xfrm>
                <a:off x="1824" y="1852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53" name="Oval 13"/>
              <p:cNvSpPr>
                <a:spLocks noChangeAspect="1" noChangeArrowheads="1"/>
              </p:cNvSpPr>
              <p:nvPr/>
            </p:nvSpPr>
            <p:spPr bwMode="auto">
              <a:xfrm>
                <a:off x="2162" y="118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54" name="Oval 14"/>
              <p:cNvSpPr>
                <a:spLocks noChangeAspect="1" noChangeArrowheads="1"/>
              </p:cNvSpPr>
              <p:nvPr/>
            </p:nvSpPr>
            <p:spPr bwMode="auto">
              <a:xfrm>
                <a:off x="2035" y="286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55" name="Oval 15"/>
              <p:cNvSpPr>
                <a:spLocks noChangeAspect="1" noChangeArrowheads="1"/>
              </p:cNvSpPr>
              <p:nvPr/>
            </p:nvSpPr>
            <p:spPr bwMode="auto">
              <a:xfrm>
                <a:off x="2083" y="2997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56" name="Oval 16"/>
              <p:cNvSpPr>
                <a:spLocks noChangeAspect="1" noChangeArrowheads="1"/>
              </p:cNvSpPr>
              <p:nvPr/>
            </p:nvSpPr>
            <p:spPr bwMode="auto">
              <a:xfrm>
                <a:off x="1500" y="316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57" name="Oval 17"/>
              <p:cNvSpPr>
                <a:spLocks noChangeAspect="1" noChangeArrowheads="1"/>
              </p:cNvSpPr>
              <p:nvPr/>
            </p:nvSpPr>
            <p:spPr bwMode="auto">
              <a:xfrm>
                <a:off x="1436" y="2974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61458" name="Oval 18"/>
            <p:cNvSpPr>
              <a:spLocks noChangeAspect="1" noChangeArrowheads="1"/>
            </p:cNvSpPr>
            <p:nvPr/>
          </p:nvSpPr>
          <p:spPr bwMode="auto">
            <a:xfrm>
              <a:off x="1523" y="2281"/>
              <a:ext cx="198" cy="19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aphicFrame>
        <p:nvGraphicFramePr>
          <p:cNvPr id="37892" name="Object 19"/>
          <p:cNvGraphicFramePr>
            <a:graphicFrameLocks noChangeAspect="1"/>
          </p:cNvGraphicFramePr>
          <p:nvPr/>
        </p:nvGraphicFramePr>
        <p:xfrm>
          <a:off x="4711700" y="2179638"/>
          <a:ext cx="3419475" cy="337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2126160" imgH="2097000" progId="CorelDRAW.Grafika.9">
                  <p:embed/>
                </p:oleObj>
              </mc:Choice>
              <mc:Fallback>
                <p:oleObj name="CorelDRAW" r:id="rId4" imgW="2126160" imgH="2097000" progId="CorelDRAW.Grafika.9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1700" y="2179638"/>
                        <a:ext cx="3419475" cy="337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893" name="Group 20"/>
          <p:cNvGrpSpPr>
            <a:grpSpLocks/>
          </p:cNvGrpSpPr>
          <p:nvPr/>
        </p:nvGrpSpPr>
        <p:grpSpPr bwMode="auto">
          <a:xfrm>
            <a:off x="4729163" y="2168525"/>
            <a:ext cx="3386137" cy="3382963"/>
            <a:chOff x="2892" y="1050"/>
            <a:chExt cx="2133" cy="2131"/>
          </a:xfrm>
        </p:grpSpPr>
        <p:sp>
          <p:nvSpPr>
            <p:cNvPr id="61461" name="Oval 21"/>
            <p:cNvSpPr>
              <a:spLocks noChangeAspect="1" noChangeArrowheads="1"/>
            </p:cNvSpPr>
            <p:nvPr/>
          </p:nvSpPr>
          <p:spPr bwMode="auto">
            <a:xfrm rot="1927099">
              <a:off x="2892" y="1698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62" name="Oval 22"/>
            <p:cNvSpPr>
              <a:spLocks noChangeAspect="1" noChangeArrowheads="1"/>
            </p:cNvSpPr>
            <p:nvPr/>
          </p:nvSpPr>
          <p:spPr bwMode="auto">
            <a:xfrm rot="1927099">
              <a:off x="3397" y="2040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63" name="Oval 23"/>
            <p:cNvSpPr>
              <a:spLocks noChangeAspect="1" noChangeArrowheads="1"/>
            </p:cNvSpPr>
            <p:nvPr/>
          </p:nvSpPr>
          <p:spPr bwMode="auto">
            <a:xfrm rot="1927099">
              <a:off x="3646" y="1050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64" name="Oval 24"/>
            <p:cNvSpPr>
              <a:spLocks noChangeAspect="1" noChangeArrowheads="1"/>
            </p:cNvSpPr>
            <p:nvPr/>
          </p:nvSpPr>
          <p:spPr bwMode="auto">
            <a:xfrm rot="1927099">
              <a:off x="3809" y="1811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65" name="Oval 25"/>
            <p:cNvSpPr>
              <a:spLocks noChangeAspect="1" noChangeArrowheads="1"/>
            </p:cNvSpPr>
            <p:nvPr/>
          </p:nvSpPr>
          <p:spPr bwMode="auto">
            <a:xfrm rot="1927099">
              <a:off x="4216" y="1069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66" name="Oval 26"/>
            <p:cNvSpPr>
              <a:spLocks noChangeAspect="1" noChangeArrowheads="1"/>
            </p:cNvSpPr>
            <p:nvPr/>
          </p:nvSpPr>
          <p:spPr bwMode="auto">
            <a:xfrm rot="1927099">
              <a:off x="4053" y="1897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67" name="Oval 27"/>
            <p:cNvSpPr>
              <a:spLocks noChangeAspect="1" noChangeArrowheads="1"/>
            </p:cNvSpPr>
            <p:nvPr/>
          </p:nvSpPr>
          <p:spPr bwMode="auto">
            <a:xfrm rot="1927099">
              <a:off x="4656" y="1376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68" name="Oval 28"/>
            <p:cNvSpPr>
              <a:spLocks noChangeAspect="1" noChangeArrowheads="1"/>
            </p:cNvSpPr>
            <p:nvPr/>
          </p:nvSpPr>
          <p:spPr bwMode="auto">
            <a:xfrm rot="1927099">
              <a:off x="4274" y="2115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69" name="Oval 29"/>
            <p:cNvSpPr>
              <a:spLocks noChangeAspect="1" noChangeArrowheads="1"/>
            </p:cNvSpPr>
            <p:nvPr/>
          </p:nvSpPr>
          <p:spPr bwMode="auto">
            <a:xfrm rot="1927099">
              <a:off x="4892" y="1807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70" name="Oval 30"/>
            <p:cNvSpPr>
              <a:spLocks noChangeAspect="1" noChangeArrowheads="1"/>
            </p:cNvSpPr>
            <p:nvPr/>
          </p:nvSpPr>
          <p:spPr bwMode="auto">
            <a:xfrm rot="1927099">
              <a:off x="3899" y="2956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71" name="Oval 31"/>
            <p:cNvSpPr>
              <a:spLocks noChangeAspect="1" noChangeArrowheads="1"/>
            </p:cNvSpPr>
            <p:nvPr/>
          </p:nvSpPr>
          <p:spPr bwMode="auto">
            <a:xfrm rot="1927099">
              <a:off x="3860" y="3048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72" name="Oval 32"/>
            <p:cNvSpPr>
              <a:spLocks noChangeAspect="1" noChangeArrowheads="1"/>
            </p:cNvSpPr>
            <p:nvPr/>
          </p:nvSpPr>
          <p:spPr bwMode="auto">
            <a:xfrm rot="1927099">
              <a:off x="3302" y="2871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73" name="Oval 33"/>
            <p:cNvSpPr>
              <a:spLocks noChangeAspect="1" noChangeArrowheads="1"/>
            </p:cNvSpPr>
            <p:nvPr/>
          </p:nvSpPr>
          <p:spPr bwMode="auto">
            <a:xfrm rot="1927099">
              <a:off x="3380" y="2709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74" name="Oval 34"/>
            <p:cNvSpPr>
              <a:spLocks noChangeAspect="1" noChangeArrowheads="1"/>
            </p:cNvSpPr>
            <p:nvPr/>
          </p:nvSpPr>
          <p:spPr bwMode="auto">
            <a:xfrm>
              <a:off x="3773" y="2291"/>
              <a:ext cx="198" cy="19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37894" name="Group 38"/>
          <p:cNvGrpSpPr>
            <a:grpSpLocks/>
          </p:cNvGrpSpPr>
          <p:nvPr/>
        </p:nvGrpSpPr>
        <p:grpSpPr bwMode="auto">
          <a:xfrm>
            <a:off x="4198938" y="1300163"/>
            <a:ext cx="4573587" cy="4694237"/>
            <a:chOff x="1399" y="697"/>
            <a:chExt cx="2881" cy="3027"/>
          </a:xfrm>
        </p:grpSpPr>
        <p:sp>
          <p:nvSpPr>
            <p:cNvPr id="61479" name="AutoShape 39"/>
            <p:cNvSpPr>
              <a:spLocks noChangeArrowheads="1"/>
            </p:cNvSpPr>
            <p:nvPr/>
          </p:nvSpPr>
          <p:spPr bwMode="auto">
            <a:xfrm>
              <a:off x="4024" y="2011"/>
              <a:ext cx="256" cy="483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80" name="AutoShape 40"/>
            <p:cNvSpPr>
              <a:spLocks noChangeArrowheads="1"/>
            </p:cNvSpPr>
            <p:nvPr/>
          </p:nvSpPr>
          <p:spPr bwMode="auto">
            <a:xfrm flipH="1">
              <a:off x="1399" y="2001"/>
              <a:ext cx="256" cy="484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81" name="AutoShape 41"/>
            <p:cNvSpPr>
              <a:spLocks noChangeArrowheads="1"/>
            </p:cNvSpPr>
            <p:nvPr/>
          </p:nvSpPr>
          <p:spPr bwMode="auto">
            <a:xfrm rot="-5400000">
              <a:off x="2866" y="533"/>
              <a:ext cx="156" cy="484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82" name="AutoShape 42"/>
            <p:cNvSpPr>
              <a:spLocks noChangeArrowheads="1"/>
            </p:cNvSpPr>
            <p:nvPr/>
          </p:nvSpPr>
          <p:spPr bwMode="auto">
            <a:xfrm rot="5400000">
              <a:off x="2898" y="3354"/>
              <a:ext cx="256" cy="484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434F75CB-2800-86DE-0755-4E909F3CE70F}"/>
              </a:ext>
            </a:extLst>
          </p:cNvPr>
          <p:cNvSpPr txBox="1"/>
          <p:nvPr/>
        </p:nvSpPr>
        <p:spPr>
          <a:xfrm>
            <a:off x="2080945" y="404813"/>
            <a:ext cx="5216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 dirty="0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cs-CZ" sz="2400" b="0" dirty="0" err="1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  <a:r>
              <a:rPr lang="cs-CZ" sz="2400" b="0" dirty="0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0" dirty="0" err="1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adjustment</a:t>
            </a:r>
            <a:r>
              <a:rPr lang="cs-CZ" sz="2400" b="0" dirty="0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unit </a:t>
            </a:r>
            <a:r>
              <a:rPr lang="cs-CZ" sz="2400" b="0" dirty="0" err="1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centroid</a:t>
            </a:r>
            <a:r>
              <a:rPr lang="cs-CZ" sz="2400" b="0" dirty="0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0" dirty="0" err="1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  <a:endParaRPr lang="en-GB" sz="2400" b="0" dirty="0">
              <a:solidFill>
                <a:srgbClr val="EB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728663" y="1963738"/>
          <a:ext cx="3152775" cy="375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861200" imgH="2220120" progId="CorelDRAW.Grafika.9">
                  <p:embed/>
                </p:oleObj>
              </mc:Choice>
              <mc:Fallback>
                <p:oleObj name="CorelDRAW" r:id="rId2" imgW="1861200" imgH="2220120" progId="CorelDRAW.Grafika.9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3" y="1963738"/>
                        <a:ext cx="3152775" cy="375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8915" name="Group 3"/>
          <p:cNvGrpSpPr>
            <a:grpSpLocks/>
          </p:cNvGrpSpPr>
          <p:nvPr/>
        </p:nvGrpSpPr>
        <p:grpSpPr bwMode="auto">
          <a:xfrm>
            <a:off x="739775" y="1978025"/>
            <a:ext cx="3041650" cy="3756025"/>
            <a:chOff x="379" y="930"/>
            <a:chExt cx="1916" cy="2366"/>
          </a:xfrm>
        </p:grpSpPr>
        <p:grpSp>
          <p:nvGrpSpPr>
            <p:cNvPr id="38940" name="Group 4"/>
            <p:cNvGrpSpPr>
              <a:grpSpLocks/>
            </p:cNvGrpSpPr>
            <p:nvPr/>
          </p:nvGrpSpPr>
          <p:grpSpPr bwMode="auto">
            <a:xfrm>
              <a:off x="379" y="930"/>
              <a:ext cx="1916" cy="2366"/>
              <a:chOff x="379" y="930"/>
              <a:chExt cx="1916" cy="2366"/>
            </a:xfrm>
          </p:grpSpPr>
          <p:sp>
            <p:nvSpPr>
              <p:cNvPr id="62469" name="Oval 5"/>
              <p:cNvSpPr>
                <a:spLocks noChangeAspect="1" noChangeArrowheads="1"/>
              </p:cNvSpPr>
              <p:nvPr/>
            </p:nvSpPr>
            <p:spPr bwMode="auto">
              <a:xfrm>
                <a:off x="379" y="234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0" name="Oval 6"/>
              <p:cNvSpPr>
                <a:spLocks noChangeAspect="1" noChangeArrowheads="1"/>
              </p:cNvSpPr>
              <p:nvPr/>
            </p:nvSpPr>
            <p:spPr bwMode="auto">
              <a:xfrm>
                <a:off x="1018" y="2335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1" name="Oval 7"/>
              <p:cNvSpPr>
                <a:spLocks noChangeAspect="1" noChangeArrowheads="1"/>
              </p:cNvSpPr>
              <p:nvPr/>
            </p:nvSpPr>
            <p:spPr bwMode="auto">
              <a:xfrm>
                <a:off x="647" y="1261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2" name="Oval 8"/>
              <p:cNvSpPr>
                <a:spLocks noChangeAspect="1" noChangeArrowheads="1"/>
              </p:cNvSpPr>
              <p:nvPr/>
            </p:nvSpPr>
            <p:spPr bwMode="auto">
              <a:xfrm>
                <a:off x="1231" y="1885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3" name="Oval 9"/>
              <p:cNvSpPr>
                <a:spLocks noChangeAspect="1" noChangeArrowheads="1"/>
              </p:cNvSpPr>
              <p:nvPr/>
            </p:nvSpPr>
            <p:spPr bwMode="auto">
              <a:xfrm>
                <a:off x="1136" y="938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4" name="Oval 10"/>
              <p:cNvSpPr>
                <a:spLocks noChangeAspect="1" noChangeArrowheads="1"/>
              </p:cNvSpPr>
              <p:nvPr/>
            </p:nvSpPr>
            <p:spPr bwMode="auto">
              <a:xfrm>
                <a:off x="1507" y="1822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5" name="Oval 11"/>
              <p:cNvSpPr>
                <a:spLocks noChangeAspect="1" noChangeArrowheads="1"/>
              </p:cNvSpPr>
              <p:nvPr/>
            </p:nvSpPr>
            <p:spPr bwMode="auto">
              <a:xfrm>
                <a:off x="1696" y="930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6" name="Oval 12"/>
              <p:cNvSpPr>
                <a:spLocks noChangeAspect="1" noChangeArrowheads="1"/>
              </p:cNvSpPr>
              <p:nvPr/>
            </p:nvSpPr>
            <p:spPr bwMode="auto">
              <a:xfrm>
                <a:off x="1824" y="1852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7" name="Oval 13"/>
              <p:cNvSpPr>
                <a:spLocks noChangeAspect="1" noChangeArrowheads="1"/>
              </p:cNvSpPr>
              <p:nvPr/>
            </p:nvSpPr>
            <p:spPr bwMode="auto">
              <a:xfrm>
                <a:off x="2162" y="118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8" name="Oval 14"/>
              <p:cNvSpPr>
                <a:spLocks noChangeAspect="1" noChangeArrowheads="1"/>
              </p:cNvSpPr>
              <p:nvPr/>
            </p:nvSpPr>
            <p:spPr bwMode="auto">
              <a:xfrm>
                <a:off x="2035" y="286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9" name="Oval 15"/>
              <p:cNvSpPr>
                <a:spLocks noChangeAspect="1" noChangeArrowheads="1"/>
              </p:cNvSpPr>
              <p:nvPr/>
            </p:nvSpPr>
            <p:spPr bwMode="auto">
              <a:xfrm>
                <a:off x="2083" y="2997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80" name="Oval 16"/>
              <p:cNvSpPr>
                <a:spLocks noChangeAspect="1" noChangeArrowheads="1"/>
              </p:cNvSpPr>
              <p:nvPr/>
            </p:nvSpPr>
            <p:spPr bwMode="auto">
              <a:xfrm>
                <a:off x="1500" y="316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81" name="Oval 17"/>
              <p:cNvSpPr>
                <a:spLocks noChangeAspect="1" noChangeArrowheads="1"/>
              </p:cNvSpPr>
              <p:nvPr/>
            </p:nvSpPr>
            <p:spPr bwMode="auto">
              <a:xfrm>
                <a:off x="1436" y="2974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62482" name="Oval 18"/>
            <p:cNvSpPr>
              <a:spLocks noChangeAspect="1" noChangeArrowheads="1"/>
            </p:cNvSpPr>
            <p:nvPr/>
          </p:nvSpPr>
          <p:spPr bwMode="auto">
            <a:xfrm>
              <a:off x="1523" y="2281"/>
              <a:ext cx="198" cy="19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38916" name="Group 50"/>
          <p:cNvGrpSpPr>
            <a:grpSpLocks/>
          </p:cNvGrpSpPr>
          <p:nvPr/>
        </p:nvGrpSpPr>
        <p:grpSpPr bwMode="auto">
          <a:xfrm>
            <a:off x="4611688" y="1819275"/>
            <a:ext cx="3698875" cy="3746500"/>
            <a:chOff x="2843" y="1137"/>
            <a:chExt cx="2330" cy="2360"/>
          </a:xfrm>
        </p:grpSpPr>
        <p:sp>
          <p:nvSpPr>
            <p:cNvPr id="62511" name="Freeform 47"/>
            <p:cNvSpPr>
              <a:spLocks noEditPoints="1"/>
            </p:cNvSpPr>
            <p:nvPr/>
          </p:nvSpPr>
          <p:spPr bwMode="auto">
            <a:xfrm>
              <a:off x="2844" y="1159"/>
              <a:ext cx="2316" cy="2322"/>
            </a:xfrm>
            <a:custGeom>
              <a:avLst/>
              <a:gdLst/>
              <a:ahLst/>
              <a:cxnLst>
                <a:cxn ang="0">
                  <a:pos x="29" y="123"/>
                </a:cxn>
                <a:cxn ang="0">
                  <a:pos x="0" y="59"/>
                </a:cxn>
                <a:cxn ang="0">
                  <a:pos x="22" y="56"/>
                </a:cxn>
                <a:cxn ang="0">
                  <a:pos x="40" y="79"/>
                </a:cxn>
                <a:cxn ang="0">
                  <a:pos x="55" y="77"/>
                </a:cxn>
                <a:cxn ang="0">
                  <a:pos x="62" y="7"/>
                </a:cxn>
                <a:cxn ang="0">
                  <a:pos x="76" y="1"/>
                </a:cxn>
                <a:cxn ang="0">
                  <a:pos x="85" y="69"/>
                </a:cxn>
                <a:cxn ang="0">
                  <a:pos x="110" y="5"/>
                </a:cxn>
                <a:cxn ang="0">
                  <a:pos x="130" y="12"/>
                </a:cxn>
                <a:cxn ang="0">
                  <a:pos x="110" y="76"/>
                </a:cxn>
                <a:cxn ang="0">
                  <a:pos x="159" y="28"/>
                </a:cxn>
                <a:cxn ang="0">
                  <a:pos x="165" y="44"/>
                </a:cxn>
                <a:cxn ang="0">
                  <a:pos x="131" y="93"/>
                </a:cxn>
                <a:cxn ang="0">
                  <a:pos x="178" y="65"/>
                </a:cxn>
                <a:cxn ang="0">
                  <a:pos x="185" y="79"/>
                </a:cxn>
                <a:cxn ang="0">
                  <a:pos x="141" y="117"/>
                </a:cxn>
                <a:cxn ang="0">
                  <a:pos x="111" y="165"/>
                </a:cxn>
                <a:cxn ang="0">
                  <a:pos x="93" y="184"/>
                </a:cxn>
                <a:cxn ang="0">
                  <a:pos x="39" y="164"/>
                </a:cxn>
                <a:cxn ang="0">
                  <a:pos x="51" y="148"/>
                </a:cxn>
                <a:cxn ang="0">
                  <a:pos x="66" y="174"/>
                </a:cxn>
                <a:cxn ang="0">
                  <a:pos x="92" y="169"/>
                </a:cxn>
                <a:cxn ang="0">
                  <a:pos x="132" y="128"/>
                </a:cxn>
                <a:cxn ang="0">
                  <a:pos x="172" y="85"/>
                </a:cxn>
                <a:cxn ang="0">
                  <a:pos x="180" y="73"/>
                </a:cxn>
                <a:cxn ang="0">
                  <a:pos x="166" y="75"/>
                </a:cxn>
                <a:cxn ang="0">
                  <a:pos x="120" y="96"/>
                </a:cxn>
                <a:cxn ang="0">
                  <a:pos x="160" y="42"/>
                </a:cxn>
                <a:cxn ang="0">
                  <a:pos x="157" y="33"/>
                </a:cxn>
                <a:cxn ang="0">
                  <a:pos x="110" y="86"/>
                </a:cxn>
                <a:cxn ang="0">
                  <a:pos x="121" y="28"/>
                </a:cxn>
                <a:cxn ang="0">
                  <a:pos x="124" y="14"/>
                </a:cxn>
                <a:cxn ang="0">
                  <a:pos x="113" y="11"/>
                </a:cxn>
                <a:cxn ang="0">
                  <a:pos x="106" y="24"/>
                </a:cxn>
                <a:cxn ang="0">
                  <a:pos x="79" y="73"/>
                </a:cxn>
                <a:cxn ang="0">
                  <a:pos x="74" y="7"/>
                </a:cxn>
                <a:cxn ang="0">
                  <a:pos x="67" y="12"/>
                </a:cxn>
                <a:cxn ang="0">
                  <a:pos x="61" y="79"/>
                </a:cxn>
                <a:cxn ang="0">
                  <a:pos x="47" y="93"/>
                </a:cxn>
                <a:cxn ang="0">
                  <a:pos x="29" y="69"/>
                </a:cxn>
                <a:cxn ang="0">
                  <a:pos x="9" y="62"/>
                </a:cxn>
                <a:cxn ang="0">
                  <a:pos x="33" y="119"/>
                </a:cxn>
              </a:cxnLst>
              <a:rect l="0" t="0" r="r" b="b"/>
              <a:pathLst>
                <a:path w="186" h="184">
                  <a:moveTo>
                    <a:pt x="45" y="149"/>
                  </a:moveTo>
                  <a:cubicBezTo>
                    <a:pt x="40" y="142"/>
                    <a:pt x="34" y="134"/>
                    <a:pt x="29" y="123"/>
                  </a:cubicBezTo>
                  <a:lnTo>
                    <a:pt x="17" y="90"/>
                  </a:lnTo>
                  <a:lnTo>
                    <a:pt x="0" y="59"/>
                  </a:lnTo>
                  <a:lnTo>
                    <a:pt x="3" y="58"/>
                  </a:lnTo>
                  <a:cubicBezTo>
                    <a:pt x="11" y="55"/>
                    <a:pt x="18" y="55"/>
                    <a:pt x="22" y="56"/>
                  </a:cubicBezTo>
                  <a:cubicBezTo>
                    <a:pt x="27" y="58"/>
                    <a:pt x="31" y="61"/>
                    <a:pt x="34" y="65"/>
                  </a:cubicBezTo>
                  <a:cubicBezTo>
                    <a:pt x="36" y="68"/>
                    <a:pt x="39" y="73"/>
                    <a:pt x="40" y="79"/>
                  </a:cubicBezTo>
                  <a:cubicBezTo>
                    <a:pt x="44" y="82"/>
                    <a:pt x="47" y="85"/>
                    <a:pt x="49" y="87"/>
                  </a:cubicBezTo>
                  <a:cubicBezTo>
                    <a:pt x="51" y="82"/>
                    <a:pt x="53" y="79"/>
                    <a:pt x="55" y="77"/>
                  </a:cubicBezTo>
                  <a:lnTo>
                    <a:pt x="59" y="20"/>
                  </a:lnTo>
                  <a:cubicBezTo>
                    <a:pt x="60" y="15"/>
                    <a:pt x="60" y="11"/>
                    <a:pt x="62" y="7"/>
                  </a:cubicBezTo>
                  <a:cubicBezTo>
                    <a:pt x="63" y="4"/>
                    <a:pt x="65" y="2"/>
                    <a:pt x="67" y="1"/>
                  </a:cubicBezTo>
                  <a:cubicBezTo>
                    <a:pt x="69" y="0"/>
                    <a:pt x="72" y="0"/>
                    <a:pt x="76" y="1"/>
                  </a:cubicBezTo>
                  <a:cubicBezTo>
                    <a:pt x="82" y="4"/>
                    <a:pt x="85" y="11"/>
                    <a:pt x="85" y="24"/>
                  </a:cubicBezTo>
                  <a:lnTo>
                    <a:pt x="85" y="69"/>
                  </a:lnTo>
                  <a:lnTo>
                    <a:pt x="102" y="18"/>
                  </a:lnTo>
                  <a:cubicBezTo>
                    <a:pt x="104" y="12"/>
                    <a:pt x="107" y="7"/>
                    <a:pt x="110" y="5"/>
                  </a:cubicBezTo>
                  <a:cubicBezTo>
                    <a:pt x="114" y="3"/>
                    <a:pt x="117" y="2"/>
                    <a:pt x="121" y="4"/>
                  </a:cubicBezTo>
                  <a:cubicBezTo>
                    <a:pt x="126" y="5"/>
                    <a:pt x="128" y="8"/>
                    <a:pt x="130" y="12"/>
                  </a:cubicBezTo>
                  <a:cubicBezTo>
                    <a:pt x="131" y="15"/>
                    <a:pt x="130" y="20"/>
                    <a:pt x="128" y="25"/>
                  </a:cubicBezTo>
                  <a:lnTo>
                    <a:pt x="110" y="76"/>
                  </a:lnTo>
                  <a:lnTo>
                    <a:pt x="140" y="36"/>
                  </a:lnTo>
                  <a:cubicBezTo>
                    <a:pt x="146" y="28"/>
                    <a:pt x="152" y="26"/>
                    <a:pt x="159" y="28"/>
                  </a:cubicBezTo>
                  <a:cubicBezTo>
                    <a:pt x="162" y="29"/>
                    <a:pt x="165" y="31"/>
                    <a:pt x="166" y="34"/>
                  </a:cubicBezTo>
                  <a:cubicBezTo>
                    <a:pt x="167" y="36"/>
                    <a:pt x="167" y="40"/>
                    <a:pt x="165" y="44"/>
                  </a:cubicBezTo>
                  <a:cubicBezTo>
                    <a:pt x="165" y="46"/>
                    <a:pt x="163" y="49"/>
                    <a:pt x="159" y="54"/>
                  </a:cubicBezTo>
                  <a:lnTo>
                    <a:pt x="131" y="93"/>
                  </a:lnTo>
                  <a:lnTo>
                    <a:pt x="162" y="70"/>
                  </a:lnTo>
                  <a:cubicBezTo>
                    <a:pt x="169" y="65"/>
                    <a:pt x="174" y="63"/>
                    <a:pt x="178" y="65"/>
                  </a:cubicBezTo>
                  <a:cubicBezTo>
                    <a:pt x="181" y="66"/>
                    <a:pt x="183" y="68"/>
                    <a:pt x="185" y="70"/>
                  </a:cubicBezTo>
                  <a:cubicBezTo>
                    <a:pt x="186" y="73"/>
                    <a:pt x="186" y="76"/>
                    <a:pt x="185" y="79"/>
                  </a:cubicBezTo>
                  <a:cubicBezTo>
                    <a:pt x="184" y="82"/>
                    <a:pt x="181" y="86"/>
                    <a:pt x="175" y="90"/>
                  </a:cubicBezTo>
                  <a:lnTo>
                    <a:pt x="141" y="117"/>
                  </a:lnTo>
                  <a:lnTo>
                    <a:pt x="137" y="130"/>
                  </a:lnTo>
                  <a:cubicBezTo>
                    <a:pt x="129" y="145"/>
                    <a:pt x="121" y="157"/>
                    <a:pt x="111" y="165"/>
                  </a:cubicBezTo>
                  <a:lnTo>
                    <a:pt x="97" y="172"/>
                  </a:lnTo>
                  <a:lnTo>
                    <a:pt x="93" y="184"/>
                  </a:lnTo>
                  <a:cubicBezTo>
                    <a:pt x="83" y="184"/>
                    <a:pt x="74" y="183"/>
                    <a:pt x="65" y="180"/>
                  </a:cubicBezTo>
                  <a:cubicBezTo>
                    <a:pt x="56" y="176"/>
                    <a:pt x="48" y="171"/>
                    <a:pt x="39" y="164"/>
                  </a:cubicBezTo>
                  <a:lnTo>
                    <a:pt x="45" y="149"/>
                  </a:lnTo>
                  <a:moveTo>
                    <a:pt x="51" y="148"/>
                  </a:moveTo>
                  <a:lnTo>
                    <a:pt x="46" y="162"/>
                  </a:lnTo>
                  <a:cubicBezTo>
                    <a:pt x="53" y="168"/>
                    <a:pt x="59" y="171"/>
                    <a:pt x="66" y="174"/>
                  </a:cubicBezTo>
                  <a:cubicBezTo>
                    <a:pt x="73" y="176"/>
                    <a:pt x="81" y="178"/>
                    <a:pt x="88" y="178"/>
                  </a:cubicBezTo>
                  <a:lnTo>
                    <a:pt x="92" y="169"/>
                  </a:lnTo>
                  <a:lnTo>
                    <a:pt x="106" y="161"/>
                  </a:lnTo>
                  <a:cubicBezTo>
                    <a:pt x="116" y="153"/>
                    <a:pt x="124" y="142"/>
                    <a:pt x="132" y="128"/>
                  </a:cubicBezTo>
                  <a:lnTo>
                    <a:pt x="135" y="113"/>
                  </a:lnTo>
                  <a:lnTo>
                    <a:pt x="172" y="85"/>
                  </a:lnTo>
                  <a:cubicBezTo>
                    <a:pt x="176" y="82"/>
                    <a:pt x="179" y="79"/>
                    <a:pt x="180" y="77"/>
                  </a:cubicBezTo>
                  <a:cubicBezTo>
                    <a:pt x="180" y="75"/>
                    <a:pt x="180" y="74"/>
                    <a:pt x="180" y="73"/>
                  </a:cubicBezTo>
                  <a:cubicBezTo>
                    <a:pt x="179" y="72"/>
                    <a:pt x="178" y="71"/>
                    <a:pt x="177" y="70"/>
                  </a:cubicBezTo>
                  <a:cubicBezTo>
                    <a:pt x="174" y="70"/>
                    <a:pt x="171" y="71"/>
                    <a:pt x="166" y="75"/>
                  </a:cubicBezTo>
                  <a:lnTo>
                    <a:pt x="127" y="103"/>
                  </a:lnTo>
                  <a:lnTo>
                    <a:pt x="120" y="96"/>
                  </a:lnTo>
                  <a:lnTo>
                    <a:pt x="155" y="50"/>
                  </a:lnTo>
                  <a:cubicBezTo>
                    <a:pt x="158" y="46"/>
                    <a:pt x="159" y="43"/>
                    <a:pt x="160" y="42"/>
                  </a:cubicBezTo>
                  <a:cubicBezTo>
                    <a:pt x="161" y="40"/>
                    <a:pt x="161" y="38"/>
                    <a:pt x="160" y="36"/>
                  </a:cubicBezTo>
                  <a:cubicBezTo>
                    <a:pt x="160" y="35"/>
                    <a:pt x="158" y="34"/>
                    <a:pt x="157" y="33"/>
                  </a:cubicBezTo>
                  <a:cubicBezTo>
                    <a:pt x="152" y="32"/>
                    <a:pt x="147" y="35"/>
                    <a:pt x="142" y="43"/>
                  </a:cubicBezTo>
                  <a:lnTo>
                    <a:pt x="110" y="86"/>
                  </a:lnTo>
                  <a:lnTo>
                    <a:pt x="101" y="81"/>
                  </a:lnTo>
                  <a:lnTo>
                    <a:pt x="121" y="28"/>
                  </a:lnTo>
                  <a:lnTo>
                    <a:pt x="123" y="21"/>
                  </a:lnTo>
                  <a:cubicBezTo>
                    <a:pt x="124" y="18"/>
                    <a:pt x="125" y="16"/>
                    <a:pt x="124" y="14"/>
                  </a:cubicBezTo>
                  <a:cubicBezTo>
                    <a:pt x="123" y="11"/>
                    <a:pt x="122" y="10"/>
                    <a:pt x="120" y="9"/>
                  </a:cubicBezTo>
                  <a:cubicBezTo>
                    <a:pt x="117" y="8"/>
                    <a:pt x="115" y="9"/>
                    <a:pt x="113" y="11"/>
                  </a:cubicBezTo>
                  <a:cubicBezTo>
                    <a:pt x="111" y="13"/>
                    <a:pt x="109" y="16"/>
                    <a:pt x="107" y="20"/>
                  </a:cubicBezTo>
                  <a:lnTo>
                    <a:pt x="106" y="24"/>
                  </a:lnTo>
                  <a:lnTo>
                    <a:pt x="88" y="77"/>
                  </a:lnTo>
                  <a:lnTo>
                    <a:pt x="79" y="73"/>
                  </a:lnTo>
                  <a:lnTo>
                    <a:pt x="79" y="21"/>
                  </a:lnTo>
                  <a:cubicBezTo>
                    <a:pt x="79" y="13"/>
                    <a:pt x="77" y="8"/>
                    <a:pt x="74" y="7"/>
                  </a:cubicBezTo>
                  <a:cubicBezTo>
                    <a:pt x="72" y="6"/>
                    <a:pt x="71" y="7"/>
                    <a:pt x="70" y="7"/>
                  </a:cubicBezTo>
                  <a:cubicBezTo>
                    <a:pt x="68" y="8"/>
                    <a:pt x="67" y="9"/>
                    <a:pt x="67" y="12"/>
                  </a:cubicBezTo>
                  <a:cubicBezTo>
                    <a:pt x="66" y="14"/>
                    <a:pt x="65" y="18"/>
                    <a:pt x="65" y="23"/>
                  </a:cubicBezTo>
                  <a:lnTo>
                    <a:pt x="61" y="79"/>
                  </a:lnTo>
                  <a:cubicBezTo>
                    <a:pt x="58" y="83"/>
                    <a:pt x="55" y="87"/>
                    <a:pt x="53" y="92"/>
                  </a:cubicBezTo>
                  <a:lnTo>
                    <a:pt x="47" y="93"/>
                  </a:lnTo>
                  <a:cubicBezTo>
                    <a:pt x="43" y="89"/>
                    <a:pt x="39" y="85"/>
                    <a:pt x="34" y="82"/>
                  </a:cubicBezTo>
                  <a:cubicBezTo>
                    <a:pt x="33" y="76"/>
                    <a:pt x="32" y="72"/>
                    <a:pt x="29" y="69"/>
                  </a:cubicBezTo>
                  <a:cubicBezTo>
                    <a:pt x="27" y="65"/>
                    <a:pt x="24" y="63"/>
                    <a:pt x="20" y="62"/>
                  </a:cubicBezTo>
                  <a:cubicBezTo>
                    <a:pt x="17" y="60"/>
                    <a:pt x="13" y="61"/>
                    <a:pt x="9" y="62"/>
                  </a:cubicBezTo>
                  <a:lnTo>
                    <a:pt x="23" y="88"/>
                  </a:lnTo>
                  <a:lnTo>
                    <a:pt x="33" y="119"/>
                  </a:lnTo>
                  <a:cubicBezTo>
                    <a:pt x="38" y="127"/>
                    <a:pt x="44" y="137"/>
                    <a:pt x="51" y="148"/>
                  </a:cubicBezTo>
                </a:path>
              </a:pathLst>
            </a:custGeom>
            <a:solidFill>
              <a:srgbClr val="25221E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38925" name="Group 20"/>
            <p:cNvGrpSpPr>
              <a:grpSpLocks/>
            </p:cNvGrpSpPr>
            <p:nvPr/>
          </p:nvGrpSpPr>
          <p:grpSpPr bwMode="auto">
            <a:xfrm>
              <a:off x="2843" y="1137"/>
              <a:ext cx="2330" cy="2360"/>
              <a:chOff x="2892" y="1050"/>
              <a:chExt cx="2133" cy="2131"/>
            </a:xfrm>
          </p:grpSpPr>
          <p:sp>
            <p:nvSpPr>
              <p:cNvPr id="62485" name="Oval 21"/>
              <p:cNvSpPr>
                <a:spLocks noChangeAspect="1" noChangeArrowheads="1"/>
              </p:cNvSpPr>
              <p:nvPr/>
            </p:nvSpPr>
            <p:spPr bwMode="auto">
              <a:xfrm rot="1927099">
                <a:off x="2892" y="1698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86" name="Oval 22"/>
              <p:cNvSpPr>
                <a:spLocks noChangeAspect="1" noChangeArrowheads="1"/>
              </p:cNvSpPr>
              <p:nvPr/>
            </p:nvSpPr>
            <p:spPr bwMode="auto">
              <a:xfrm rot="1927099">
                <a:off x="3397" y="2040"/>
                <a:ext cx="133" cy="13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87" name="Oval 23"/>
              <p:cNvSpPr>
                <a:spLocks noChangeAspect="1" noChangeArrowheads="1"/>
              </p:cNvSpPr>
              <p:nvPr/>
            </p:nvSpPr>
            <p:spPr bwMode="auto">
              <a:xfrm rot="1927099">
                <a:off x="3646" y="1050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88" name="Oval 24"/>
              <p:cNvSpPr>
                <a:spLocks noChangeAspect="1" noChangeArrowheads="1"/>
              </p:cNvSpPr>
              <p:nvPr/>
            </p:nvSpPr>
            <p:spPr bwMode="auto">
              <a:xfrm rot="1927099">
                <a:off x="3809" y="1811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89" name="Oval 25"/>
              <p:cNvSpPr>
                <a:spLocks noChangeAspect="1" noChangeArrowheads="1"/>
              </p:cNvSpPr>
              <p:nvPr/>
            </p:nvSpPr>
            <p:spPr bwMode="auto">
              <a:xfrm rot="1927099">
                <a:off x="4216" y="1069"/>
                <a:ext cx="134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0" name="Oval 26"/>
              <p:cNvSpPr>
                <a:spLocks noChangeAspect="1" noChangeArrowheads="1"/>
              </p:cNvSpPr>
              <p:nvPr/>
            </p:nvSpPr>
            <p:spPr bwMode="auto">
              <a:xfrm rot="1927099">
                <a:off x="4053" y="1897"/>
                <a:ext cx="134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1" name="Oval 27"/>
              <p:cNvSpPr>
                <a:spLocks noChangeAspect="1" noChangeArrowheads="1"/>
              </p:cNvSpPr>
              <p:nvPr/>
            </p:nvSpPr>
            <p:spPr bwMode="auto">
              <a:xfrm rot="1927099">
                <a:off x="4656" y="1376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2" name="Oval 28"/>
              <p:cNvSpPr>
                <a:spLocks noChangeAspect="1" noChangeArrowheads="1"/>
              </p:cNvSpPr>
              <p:nvPr/>
            </p:nvSpPr>
            <p:spPr bwMode="auto">
              <a:xfrm rot="1927099">
                <a:off x="4274" y="2115"/>
                <a:ext cx="133" cy="13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3" name="Oval 29"/>
              <p:cNvSpPr>
                <a:spLocks noChangeAspect="1" noChangeArrowheads="1"/>
              </p:cNvSpPr>
              <p:nvPr/>
            </p:nvSpPr>
            <p:spPr bwMode="auto">
              <a:xfrm rot="1927099">
                <a:off x="4892" y="1807"/>
                <a:ext cx="133" cy="13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4" name="Oval 30"/>
              <p:cNvSpPr>
                <a:spLocks noChangeAspect="1" noChangeArrowheads="1"/>
              </p:cNvSpPr>
              <p:nvPr/>
            </p:nvSpPr>
            <p:spPr bwMode="auto">
              <a:xfrm rot="1927099">
                <a:off x="3899" y="2956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5" name="Oval 31"/>
              <p:cNvSpPr>
                <a:spLocks noChangeAspect="1" noChangeArrowheads="1"/>
              </p:cNvSpPr>
              <p:nvPr/>
            </p:nvSpPr>
            <p:spPr bwMode="auto">
              <a:xfrm rot="1927099">
                <a:off x="3860" y="3048"/>
                <a:ext cx="134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6" name="Oval 32"/>
              <p:cNvSpPr>
                <a:spLocks noChangeAspect="1" noChangeArrowheads="1"/>
              </p:cNvSpPr>
              <p:nvPr/>
            </p:nvSpPr>
            <p:spPr bwMode="auto">
              <a:xfrm rot="1927099">
                <a:off x="3302" y="2871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7" name="Oval 33"/>
              <p:cNvSpPr>
                <a:spLocks noChangeAspect="1" noChangeArrowheads="1"/>
              </p:cNvSpPr>
              <p:nvPr/>
            </p:nvSpPr>
            <p:spPr bwMode="auto">
              <a:xfrm rot="1927099">
                <a:off x="3380" y="2709"/>
                <a:ext cx="133" cy="13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8" name="Oval 34"/>
              <p:cNvSpPr>
                <a:spLocks noChangeAspect="1" noChangeArrowheads="1"/>
              </p:cNvSpPr>
              <p:nvPr/>
            </p:nvSpPr>
            <p:spPr bwMode="auto">
              <a:xfrm>
                <a:off x="3773" y="2291"/>
                <a:ext cx="199" cy="199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  <p:grpSp>
        <p:nvGrpSpPr>
          <p:cNvPr id="38917" name="Group 37"/>
          <p:cNvGrpSpPr>
            <a:grpSpLocks/>
          </p:cNvGrpSpPr>
          <p:nvPr/>
        </p:nvGrpSpPr>
        <p:grpSpPr bwMode="auto">
          <a:xfrm>
            <a:off x="4198938" y="1300163"/>
            <a:ext cx="4573587" cy="4694237"/>
            <a:chOff x="1399" y="697"/>
            <a:chExt cx="2881" cy="3027"/>
          </a:xfrm>
        </p:grpSpPr>
        <p:sp>
          <p:nvSpPr>
            <p:cNvPr id="62502" name="AutoShape 38"/>
            <p:cNvSpPr>
              <a:spLocks noChangeArrowheads="1"/>
            </p:cNvSpPr>
            <p:nvPr/>
          </p:nvSpPr>
          <p:spPr bwMode="auto">
            <a:xfrm>
              <a:off x="4024" y="2011"/>
              <a:ext cx="256" cy="483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2503" name="AutoShape 39"/>
            <p:cNvSpPr>
              <a:spLocks noChangeArrowheads="1"/>
            </p:cNvSpPr>
            <p:nvPr/>
          </p:nvSpPr>
          <p:spPr bwMode="auto">
            <a:xfrm flipH="1">
              <a:off x="1399" y="2001"/>
              <a:ext cx="256" cy="484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2504" name="AutoShape 40"/>
            <p:cNvSpPr>
              <a:spLocks noChangeArrowheads="1"/>
            </p:cNvSpPr>
            <p:nvPr/>
          </p:nvSpPr>
          <p:spPr bwMode="auto">
            <a:xfrm rot="-5400000">
              <a:off x="2866" y="533"/>
              <a:ext cx="156" cy="484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2505" name="AutoShape 41"/>
            <p:cNvSpPr>
              <a:spLocks noChangeArrowheads="1"/>
            </p:cNvSpPr>
            <p:nvPr/>
          </p:nvSpPr>
          <p:spPr bwMode="auto">
            <a:xfrm rot="5400000">
              <a:off x="2898" y="3354"/>
              <a:ext cx="256" cy="484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62509" name="AutoShape 45"/>
          <p:cNvSpPr>
            <a:spLocks noChangeAspect="1" noChangeArrowheads="1" noTextEdit="1"/>
          </p:cNvSpPr>
          <p:nvPr/>
        </p:nvSpPr>
        <p:spPr bwMode="auto">
          <a:xfrm>
            <a:off x="4895850" y="1851025"/>
            <a:ext cx="3808413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C752C13-ECCA-3731-1D9B-DB11D85013CA}"/>
              </a:ext>
            </a:extLst>
          </p:cNvPr>
          <p:cNvSpPr txBox="1"/>
          <p:nvPr/>
        </p:nvSpPr>
        <p:spPr>
          <a:xfrm>
            <a:off x="2080945" y="404813"/>
            <a:ext cx="5216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 dirty="0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cs-CZ" sz="2400" b="0" dirty="0" err="1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  <a:r>
              <a:rPr lang="cs-CZ" sz="2400" b="0" dirty="0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0" dirty="0" err="1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adjustment</a:t>
            </a:r>
            <a:r>
              <a:rPr lang="cs-CZ" sz="2400" b="0" dirty="0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unit </a:t>
            </a:r>
            <a:r>
              <a:rPr lang="cs-CZ" sz="2400" b="0" dirty="0" err="1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centroid</a:t>
            </a:r>
            <a:r>
              <a:rPr lang="cs-CZ" sz="2400" b="0" dirty="0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0" dirty="0" err="1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  <a:endParaRPr lang="en-GB" sz="2400" b="0" dirty="0">
              <a:solidFill>
                <a:srgbClr val="EB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2"/>
          <p:cNvGrpSpPr>
            <a:grpSpLocks/>
          </p:cNvGrpSpPr>
          <p:nvPr/>
        </p:nvGrpSpPr>
        <p:grpSpPr bwMode="auto">
          <a:xfrm>
            <a:off x="2865079" y="1883824"/>
            <a:ext cx="3152775" cy="3770312"/>
            <a:chOff x="372" y="921"/>
            <a:chExt cx="1986" cy="2375"/>
          </a:xfrm>
        </p:grpSpPr>
        <p:grpSp>
          <p:nvGrpSpPr>
            <p:cNvPr id="39955" name="Group 3"/>
            <p:cNvGrpSpPr>
              <a:grpSpLocks/>
            </p:cNvGrpSpPr>
            <p:nvPr/>
          </p:nvGrpSpPr>
          <p:grpSpPr bwMode="auto">
            <a:xfrm>
              <a:off x="372" y="921"/>
              <a:ext cx="1986" cy="2375"/>
              <a:chOff x="372" y="921"/>
              <a:chExt cx="1986" cy="2375"/>
            </a:xfrm>
          </p:grpSpPr>
          <p:graphicFrame>
            <p:nvGraphicFramePr>
              <p:cNvPr id="39957" name="Object 4"/>
              <p:cNvGraphicFramePr>
                <a:graphicFrameLocks noChangeAspect="1"/>
              </p:cNvGraphicFramePr>
              <p:nvPr/>
            </p:nvGraphicFramePr>
            <p:xfrm>
              <a:off x="372" y="921"/>
              <a:ext cx="1986" cy="23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2" imgW="1861200" imgH="2220120" progId="CorelDRAW.Grafika.9">
                      <p:embed/>
                    </p:oleObj>
                  </mc:Choice>
                  <mc:Fallback>
                    <p:oleObj name="CorelDRAW" r:id="rId2" imgW="1861200" imgH="2220120" progId="CorelDRAW.Grafika.9">
                      <p:embed/>
                      <p:pic>
                        <p:nvPicPr>
                          <p:cNvPr id="0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2" y="921"/>
                            <a:ext cx="1986" cy="236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39958" name="Group 5"/>
              <p:cNvGrpSpPr>
                <a:grpSpLocks/>
              </p:cNvGrpSpPr>
              <p:nvPr/>
            </p:nvGrpSpPr>
            <p:grpSpPr bwMode="auto">
              <a:xfrm>
                <a:off x="379" y="930"/>
                <a:ext cx="1916" cy="2366"/>
                <a:chOff x="379" y="930"/>
                <a:chExt cx="1916" cy="2366"/>
              </a:xfrm>
            </p:grpSpPr>
            <p:sp>
              <p:nvSpPr>
                <p:cNvPr id="44038" name="Oval 6"/>
                <p:cNvSpPr>
                  <a:spLocks noChangeAspect="1" noChangeArrowheads="1"/>
                </p:cNvSpPr>
                <p:nvPr/>
              </p:nvSpPr>
              <p:spPr bwMode="auto">
                <a:xfrm>
                  <a:off x="379" y="2343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39" name="Oval 7"/>
                <p:cNvSpPr>
                  <a:spLocks noChangeAspect="1" noChangeArrowheads="1"/>
                </p:cNvSpPr>
                <p:nvPr/>
              </p:nvSpPr>
              <p:spPr bwMode="auto">
                <a:xfrm>
                  <a:off x="1018" y="2335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0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647" y="1261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1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1231" y="1885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2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1136" y="938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3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1507" y="1822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4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1696" y="930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5" name="Oval 13"/>
                <p:cNvSpPr>
                  <a:spLocks noChangeAspect="1" noChangeArrowheads="1"/>
                </p:cNvSpPr>
                <p:nvPr/>
              </p:nvSpPr>
              <p:spPr bwMode="auto">
                <a:xfrm>
                  <a:off x="1824" y="1852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6" name="Oval 14"/>
                <p:cNvSpPr>
                  <a:spLocks noChangeAspect="1" noChangeArrowheads="1"/>
                </p:cNvSpPr>
                <p:nvPr/>
              </p:nvSpPr>
              <p:spPr bwMode="auto">
                <a:xfrm>
                  <a:off x="2162" y="1183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7" name="Oval 15"/>
                <p:cNvSpPr>
                  <a:spLocks noChangeAspect="1" noChangeArrowheads="1"/>
                </p:cNvSpPr>
                <p:nvPr/>
              </p:nvSpPr>
              <p:spPr bwMode="auto">
                <a:xfrm>
                  <a:off x="2035" y="2863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8" name="Oval 16"/>
                <p:cNvSpPr>
                  <a:spLocks noChangeAspect="1" noChangeArrowheads="1"/>
                </p:cNvSpPr>
                <p:nvPr/>
              </p:nvSpPr>
              <p:spPr bwMode="auto">
                <a:xfrm>
                  <a:off x="2083" y="2997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9" name="Oval 17"/>
                <p:cNvSpPr>
                  <a:spLocks noChangeAspect="1" noChangeArrowheads="1"/>
                </p:cNvSpPr>
                <p:nvPr/>
              </p:nvSpPr>
              <p:spPr bwMode="auto">
                <a:xfrm>
                  <a:off x="1500" y="3163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50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1436" y="2974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</p:grpSp>
        </p:grpSp>
        <p:sp>
          <p:nvSpPr>
            <p:cNvPr id="44051" name="Oval 19"/>
            <p:cNvSpPr>
              <a:spLocks noChangeAspect="1" noChangeArrowheads="1"/>
            </p:cNvSpPr>
            <p:nvPr/>
          </p:nvSpPr>
          <p:spPr bwMode="auto">
            <a:xfrm>
              <a:off x="1523" y="2281"/>
              <a:ext cx="198" cy="19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39939" name="Group 20"/>
          <p:cNvGrpSpPr>
            <a:grpSpLocks/>
          </p:cNvGrpSpPr>
          <p:nvPr/>
        </p:nvGrpSpPr>
        <p:grpSpPr bwMode="auto">
          <a:xfrm>
            <a:off x="3277829" y="2075911"/>
            <a:ext cx="3419475" cy="3382963"/>
            <a:chOff x="2881" y="1050"/>
            <a:chExt cx="2154" cy="2131"/>
          </a:xfrm>
        </p:grpSpPr>
        <p:graphicFrame>
          <p:nvGraphicFramePr>
            <p:cNvPr id="39941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74614112"/>
                </p:ext>
              </p:extLst>
            </p:nvPr>
          </p:nvGraphicFramePr>
          <p:xfrm>
            <a:off x="2881" y="1057"/>
            <a:ext cx="2154" cy="21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4" imgW="2126160" imgH="2097000" progId="CorelDRAW.Grafika.9">
                    <p:embed/>
                  </p:oleObj>
                </mc:Choice>
                <mc:Fallback>
                  <p:oleObj name="CorelDRAW" r:id="rId4" imgW="2126160" imgH="2097000" progId="CorelDRAW.Grafika.9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1" y="1057"/>
                          <a:ext cx="2154" cy="21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054" name="Oval 22"/>
            <p:cNvSpPr>
              <a:spLocks noChangeAspect="1" noChangeArrowheads="1"/>
            </p:cNvSpPr>
            <p:nvPr/>
          </p:nvSpPr>
          <p:spPr bwMode="auto">
            <a:xfrm rot="1927099">
              <a:off x="2892" y="1698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5" name="Oval 23"/>
            <p:cNvSpPr>
              <a:spLocks noChangeAspect="1" noChangeArrowheads="1"/>
            </p:cNvSpPr>
            <p:nvPr/>
          </p:nvSpPr>
          <p:spPr bwMode="auto">
            <a:xfrm rot="1927099">
              <a:off x="3397" y="2040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6" name="Oval 24"/>
            <p:cNvSpPr>
              <a:spLocks noChangeAspect="1" noChangeArrowheads="1"/>
            </p:cNvSpPr>
            <p:nvPr/>
          </p:nvSpPr>
          <p:spPr bwMode="auto">
            <a:xfrm rot="1927099">
              <a:off x="3646" y="1050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7" name="Oval 25"/>
            <p:cNvSpPr>
              <a:spLocks noChangeAspect="1" noChangeArrowheads="1"/>
            </p:cNvSpPr>
            <p:nvPr/>
          </p:nvSpPr>
          <p:spPr bwMode="auto">
            <a:xfrm rot="1927099">
              <a:off x="3809" y="1811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8" name="Oval 26"/>
            <p:cNvSpPr>
              <a:spLocks noChangeAspect="1" noChangeArrowheads="1"/>
            </p:cNvSpPr>
            <p:nvPr/>
          </p:nvSpPr>
          <p:spPr bwMode="auto">
            <a:xfrm rot="1927099">
              <a:off x="4216" y="1069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9" name="Oval 27"/>
            <p:cNvSpPr>
              <a:spLocks noChangeAspect="1" noChangeArrowheads="1"/>
            </p:cNvSpPr>
            <p:nvPr/>
          </p:nvSpPr>
          <p:spPr bwMode="auto">
            <a:xfrm rot="1927099">
              <a:off x="4053" y="1897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0" name="Oval 28"/>
            <p:cNvSpPr>
              <a:spLocks noChangeAspect="1" noChangeArrowheads="1"/>
            </p:cNvSpPr>
            <p:nvPr/>
          </p:nvSpPr>
          <p:spPr bwMode="auto">
            <a:xfrm rot="1927099">
              <a:off x="4656" y="1376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1" name="Oval 29"/>
            <p:cNvSpPr>
              <a:spLocks noChangeAspect="1" noChangeArrowheads="1"/>
            </p:cNvSpPr>
            <p:nvPr/>
          </p:nvSpPr>
          <p:spPr bwMode="auto">
            <a:xfrm rot="1927099">
              <a:off x="4274" y="2115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2" name="Oval 30"/>
            <p:cNvSpPr>
              <a:spLocks noChangeAspect="1" noChangeArrowheads="1"/>
            </p:cNvSpPr>
            <p:nvPr/>
          </p:nvSpPr>
          <p:spPr bwMode="auto">
            <a:xfrm rot="1927099">
              <a:off x="4892" y="1807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3" name="Oval 31"/>
            <p:cNvSpPr>
              <a:spLocks noChangeAspect="1" noChangeArrowheads="1"/>
            </p:cNvSpPr>
            <p:nvPr/>
          </p:nvSpPr>
          <p:spPr bwMode="auto">
            <a:xfrm rot="1927099">
              <a:off x="3899" y="2956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4" name="Oval 32"/>
            <p:cNvSpPr>
              <a:spLocks noChangeAspect="1" noChangeArrowheads="1"/>
            </p:cNvSpPr>
            <p:nvPr/>
          </p:nvSpPr>
          <p:spPr bwMode="auto">
            <a:xfrm rot="1927099">
              <a:off x="3860" y="3048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5" name="Oval 33"/>
            <p:cNvSpPr>
              <a:spLocks noChangeAspect="1" noChangeArrowheads="1"/>
            </p:cNvSpPr>
            <p:nvPr/>
          </p:nvSpPr>
          <p:spPr bwMode="auto">
            <a:xfrm rot="1927099">
              <a:off x="3302" y="2871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6" name="Oval 34"/>
            <p:cNvSpPr>
              <a:spLocks noChangeAspect="1" noChangeArrowheads="1"/>
            </p:cNvSpPr>
            <p:nvPr/>
          </p:nvSpPr>
          <p:spPr bwMode="auto">
            <a:xfrm rot="1927099">
              <a:off x="3380" y="2709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7BF7ED8E-BB29-60E6-6DC4-4026EA77ED4D}"/>
              </a:ext>
            </a:extLst>
          </p:cNvPr>
          <p:cNvSpPr txBox="1"/>
          <p:nvPr/>
        </p:nvSpPr>
        <p:spPr>
          <a:xfrm>
            <a:off x="1831749" y="413409"/>
            <a:ext cx="6021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 dirty="0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cs-CZ" sz="2400" b="0" dirty="0" err="1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</a:t>
            </a:r>
            <a:r>
              <a:rPr lang="cs-CZ" sz="2400" b="0" dirty="0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2400" b="0" dirty="0" err="1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cs-CZ" sz="2400" b="0" dirty="0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0" dirty="0" err="1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centroid</a:t>
            </a:r>
            <a:r>
              <a:rPr lang="cs-CZ" sz="2400" b="0" dirty="0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0" dirty="0" err="1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endParaRPr lang="en-GB" sz="2400" b="0" dirty="0">
              <a:solidFill>
                <a:srgbClr val="EB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2"/>
          <p:cNvGrpSpPr>
            <a:grpSpLocks/>
          </p:cNvGrpSpPr>
          <p:nvPr/>
        </p:nvGrpSpPr>
        <p:grpSpPr bwMode="auto">
          <a:xfrm>
            <a:off x="2882331" y="1909704"/>
            <a:ext cx="3152775" cy="3770312"/>
            <a:chOff x="372" y="921"/>
            <a:chExt cx="1986" cy="2375"/>
          </a:xfrm>
        </p:grpSpPr>
        <p:grpSp>
          <p:nvGrpSpPr>
            <p:cNvPr id="40982" name="Group 3"/>
            <p:cNvGrpSpPr>
              <a:grpSpLocks/>
            </p:cNvGrpSpPr>
            <p:nvPr/>
          </p:nvGrpSpPr>
          <p:grpSpPr bwMode="auto">
            <a:xfrm>
              <a:off x="372" y="921"/>
              <a:ext cx="1986" cy="2375"/>
              <a:chOff x="372" y="921"/>
              <a:chExt cx="1986" cy="2375"/>
            </a:xfrm>
          </p:grpSpPr>
          <p:graphicFrame>
            <p:nvGraphicFramePr>
              <p:cNvPr id="40984" name="Object 4"/>
              <p:cNvGraphicFramePr>
                <a:graphicFrameLocks noChangeAspect="1"/>
              </p:cNvGraphicFramePr>
              <p:nvPr/>
            </p:nvGraphicFramePr>
            <p:xfrm>
              <a:off x="372" y="921"/>
              <a:ext cx="1986" cy="23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2" imgW="1861200" imgH="2220120" progId="CorelDRAW.Grafika.9">
                      <p:embed/>
                    </p:oleObj>
                  </mc:Choice>
                  <mc:Fallback>
                    <p:oleObj name="CorelDRAW" r:id="rId2" imgW="1861200" imgH="2220120" progId="CorelDRAW.Grafika.9">
                      <p:embed/>
                      <p:pic>
                        <p:nvPicPr>
                          <p:cNvPr id="0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2" y="921"/>
                            <a:ext cx="1986" cy="236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40985" name="Group 5"/>
              <p:cNvGrpSpPr>
                <a:grpSpLocks/>
              </p:cNvGrpSpPr>
              <p:nvPr/>
            </p:nvGrpSpPr>
            <p:grpSpPr bwMode="auto">
              <a:xfrm>
                <a:off x="379" y="930"/>
                <a:ext cx="1916" cy="2366"/>
                <a:chOff x="379" y="930"/>
                <a:chExt cx="1916" cy="2366"/>
              </a:xfrm>
            </p:grpSpPr>
            <p:sp>
              <p:nvSpPr>
                <p:cNvPr id="44038" name="Oval 6"/>
                <p:cNvSpPr>
                  <a:spLocks noChangeAspect="1" noChangeArrowheads="1"/>
                </p:cNvSpPr>
                <p:nvPr/>
              </p:nvSpPr>
              <p:spPr bwMode="auto">
                <a:xfrm>
                  <a:off x="379" y="2343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39" name="Oval 7"/>
                <p:cNvSpPr>
                  <a:spLocks noChangeAspect="1" noChangeArrowheads="1"/>
                </p:cNvSpPr>
                <p:nvPr/>
              </p:nvSpPr>
              <p:spPr bwMode="auto">
                <a:xfrm>
                  <a:off x="1018" y="2335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0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647" y="1261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1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1231" y="1885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2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1136" y="938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3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1507" y="1822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4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1696" y="930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5" name="Oval 13"/>
                <p:cNvSpPr>
                  <a:spLocks noChangeAspect="1" noChangeArrowheads="1"/>
                </p:cNvSpPr>
                <p:nvPr/>
              </p:nvSpPr>
              <p:spPr bwMode="auto">
                <a:xfrm>
                  <a:off x="1824" y="1852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6" name="Oval 14"/>
                <p:cNvSpPr>
                  <a:spLocks noChangeAspect="1" noChangeArrowheads="1"/>
                </p:cNvSpPr>
                <p:nvPr/>
              </p:nvSpPr>
              <p:spPr bwMode="auto">
                <a:xfrm>
                  <a:off x="2162" y="1183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7" name="Oval 15"/>
                <p:cNvSpPr>
                  <a:spLocks noChangeAspect="1" noChangeArrowheads="1"/>
                </p:cNvSpPr>
                <p:nvPr/>
              </p:nvSpPr>
              <p:spPr bwMode="auto">
                <a:xfrm>
                  <a:off x="2035" y="2863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8" name="Oval 16"/>
                <p:cNvSpPr>
                  <a:spLocks noChangeAspect="1" noChangeArrowheads="1"/>
                </p:cNvSpPr>
                <p:nvPr/>
              </p:nvSpPr>
              <p:spPr bwMode="auto">
                <a:xfrm>
                  <a:off x="2083" y="2997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9" name="Oval 17"/>
                <p:cNvSpPr>
                  <a:spLocks noChangeAspect="1" noChangeArrowheads="1"/>
                </p:cNvSpPr>
                <p:nvPr/>
              </p:nvSpPr>
              <p:spPr bwMode="auto">
                <a:xfrm>
                  <a:off x="1500" y="3163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50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1436" y="2974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</p:grpSp>
        </p:grpSp>
        <p:sp>
          <p:nvSpPr>
            <p:cNvPr id="44051" name="Oval 19"/>
            <p:cNvSpPr>
              <a:spLocks noChangeAspect="1" noChangeArrowheads="1"/>
            </p:cNvSpPr>
            <p:nvPr/>
          </p:nvSpPr>
          <p:spPr bwMode="auto">
            <a:xfrm>
              <a:off x="1523" y="2281"/>
              <a:ext cx="198" cy="19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40963" name="Group 20"/>
          <p:cNvGrpSpPr>
            <a:grpSpLocks/>
          </p:cNvGrpSpPr>
          <p:nvPr/>
        </p:nvGrpSpPr>
        <p:grpSpPr bwMode="auto">
          <a:xfrm>
            <a:off x="3295081" y="2101791"/>
            <a:ext cx="3419475" cy="3382963"/>
            <a:chOff x="2881" y="1050"/>
            <a:chExt cx="2154" cy="2131"/>
          </a:xfrm>
        </p:grpSpPr>
        <p:graphicFrame>
          <p:nvGraphicFramePr>
            <p:cNvPr id="40968" name="Object 21"/>
            <p:cNvGraphicFramePr>
              <a:graphicFrameLocks noChangeAspect="1"/>
            </p:cNvGraphicFramePr>
            <p:nvPr/>
          </p:nvGraphicFramePr>
          <p:xfrm>
            <a:off x="2881" y="1057"/>
            <a:ext cx="2154" cy="21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4" imgW="2126160" imgH="2097000" progId="CorelDRAW.Grafika.9">
                    <p:embed/>
                  </p:oleObj>
                </mc:Choice>
                <mc:Fallback>
                  <p:oleObj name="CorelDRAW" r:id="rId4" imgW="2126160" imgH="2097000" progId="CorelDRAW.Grafika.9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1" y="1057"/>
                          <a:ext cx="2154" cy="21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054" name="Oval 22"/>
            <p:cNvSpPr>
              <a:spLocks noChangeAspect="1" noChangeArrowheads="1"/>
            </p:cNvSpPr>
            <p:nvPr/>
          </p:nvSpPr>
          <p:spPr bwMode="auto">
            <a:xfrm rot="1927099">
              <a:off x="2892" y="1698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5" name="Oval 23"/>
            <p:cNvSpPr>
              <a:spLocks noChangeAspect="1" noChangeArrowheads="1"/>
            </p:cNvSpPr>
            <p:nvPr/>
          </p:nvSpPr>
          <p:spPr bwMode="auto">
            <a:xfrm rot="1927099">
              <a:off x="3397" y="2040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6" name="Oval 24"/>
            <p:cNvSpPr>
              <a:spLocks noChangeAspect="1" noChangeArrowheads="1"/>
            </p:cNvSpPr>
            <p:nvPr/>
          </p:nvSpPr>
          <p:spPr bwMode="auto">
            <a:xfrm rot="1927099">
              <a:off x="3646" y="1050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7" name="Oval 25"/>
            <p:cNvSpPr>
              <a:spLocks noChangeAspect="1" noChangeArrowheads="1"/>
            </p:cNvSpPr>
            <p:nvPr/>
          </p:nvSpPr>
          <p:spPr bwMode="auto">
            <a:xfrm rot="1927099">
              <a:off x="3809" y="1811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8" name="Oval 26"/>
            <p:cNvSpPr>
              <a:spLocks noChangeAspect="1" noChangeArrowheads="1"/>
            </p:cNvSpPr>
            <p:nvPr/>
          </p:nvSpPr>
          <p:spPr bwMode="auto">
            <a:xfrm rot="1927099">
              <a:off x="4216" y="1069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9" name="Oval 27"/>
            <p:cNvSpPr>
              <a:spLocks noChangeAspect="1" noChangeArrowheads="1"/>
            </p:cNvSpPr>
            <p:nvPr/>
          </p:nvSpPr>
          <p:spPr bwMode="auto">
            <a:xfrm rot="1927099">
              <a:off x="4053" y="1897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0" name="Oval 28"/>
            <p:cNvSpPr>
              <a:spLocks noChangeAspect="1" noChangeArrowheads="1"/>
            </p:cNvSpPr>
            <p:nvPr/>
          </p:nvSpPr>
          <p:spPr bwMode="auto">
            <a:xfrm rot="1927099">
              <a:off x="4656" y="1376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1" name="Oval 29"/>
            <p:cNvSpPr>
              <a:spLocks noChangeAspect="1" noChangeArrowheads="1"/>
            </p:cNvSpPr>
            <p:nvPr/>
          </p:nvSpPr>
          <p:spPr bwMode="auto">
            <a:xfrm rot="1927099">
              <a:off x="4274" y="2115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2" name="Oval 30"/>
            <p:cNvSpPr>
              <a:spLocks noChangeAspect="1" noChangeArrowheads="1"/>
            </p:cNvSpPr>
            <p:nvPr/>
          </p:nvSpPr>
          <p:spPr bwMode="auto">
            <a:xfrm rot="1927099">
              <a:off x="4892" y="1807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3" name="Oval 31"/>
            <p:cNvSpPr>
              <a:spLocks noChangeAspect="1" noChangeArrowheads="1"/>
            </p:cNvSpPr>
            <p:nvPr/>
          </p:nvSpPr>
          <p:spPr bwMode="auto">
            <a:xfrm rot="1927099">
              <a:off x="3899" y="2956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4" name="Oval 32"/>
            <p:cNvSpPr>
              <a:spLocks noChangeAspect="1" noChangeArrowheads="1"/>
            </p:cNvSpPr>
            <p:nvPr/>
          </p:nvSpPr>
          <p:spPr bwMode="auto">
            <a:xfrm rot="1927099">
              <a:off x="3860" y="3048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5" name="Oval 33"/>
            <p:cNvSpPr>
              <a:spLocks noChangeAspect="1" noChangeArrowheads="1"/>
            </p:cNvSpPr>
            <p:nvPr/>
          </p:nvSpPr>
          <p:spPr bwMode="auto">
            <a:xfrm rot="1927099">
              <a:off x="3302" y="2871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6" name="Oval 34"/>
            <p:cNvSpPr>
              <a:spLocks noChangeAspect="1" noChangeArrowheads="1"/>
            </p:cNvSpPr>
            <p:nvPr/>
          </p:nvSpPr>
          <p:spPr bwMode="auto">
            <a:xfrm rot="1927099">
              <a:off x="3380" y="2709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40964" name="Group 36"/>
          <p:cNvGrpSpPr>
            <a:grpSpLocks/>
          </p:cNvGrpSpPr>
          <p:nvPr/>
        </p:nvGrpSpPr>
        <p:grpSpPr bwMode="auto">
          <a:xfrm>
            <a:off x="2437831" y="1927166"/>
            <a:ext cx="4513262" cy="2311400"/>
            <a:chOff x="1465" y="964"/>
            <a:chExt cx="2843" cy="1456"/>
          </a:xfrm>
        </p:grpSpPr>
        <p:sp>
          <p:nvSpPr>
            <p:cNvPr id="44069" name="AutoShape 37"/>
            <p:cNvSpPr>
              <a:spLocks noChangeArrowheads="1"/>
            </p:cNvSpPr>
            <p:nvPr/>
          </p:nvSpPr>
          <p:spPr bwMode="auto">
            <a:xfrm rot="17747249">
              <a:off x="1264" y="1951"/>
              <a:ext cx="671" cy="268"/>
            </a:xfrm>
            <a:prstGeom prst="rightArrow">
              <a:avLst>
                <a:gd name="adj1" fmla="val 50000"/>
                <a:gd name="adj2" fmla="val 62593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70" name="AutoShape 38"/>
            <p:cNvSpPr>
              <a:spLocks noChangeArrowheads="1"/>
            </p:cNvSpPr>
            <p:nvPr/>
          </p:nvSpPr>
          <p:spPr bwMode="auto">
            <a:xfrm rot="3439910" flipH="1">
              <a:off x="3838" y="1166"/>
              <a:ext cx="671" cy="268"/>
            </a:xfrm>
            <a:prstGeom prst="rightArrow">
              <a:avLst>
                <a:gd name="adj1" fmla="val 50000"/>
                <a:gd name="adj2" fmla="val 62593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3" name="TextovéPole 2">
            <a:extLst>
              <a:ext uri="{FF2B5EF4-FFF2-40B4-BE49-F238E27FC236}">
                <a16:creationId xmlns:a16="http://schemas.microsoft.com/office/drawing/2014/main" id="{7E3EDAEA-E36A-C5E6-546E-4E3F9E93FCC4}"/>
              </a:ext>
            </a:extLst>
          </p:cNvPr>
          <p:cNvSpPr txBox="1"/>
          <p:nvPr/>
        </p:nvSpPr>
        <p:spPr>
          <a:xfrm>
            <a:off x="1897318" y="403619"/>
            <a:ext cx="53880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b="0" dirty="0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</a:t>
            </a:r>
            <a:r>
              <a:rPr lang="cs-CZ" sz="2400" b="0" dirty="0" err="1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Rotation</a:t>
            </a:r>
            <a:r>
              <a:rPr lang="cs-CZ" sz="2400" b="0" dirty="0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2400" b="0" dirty="0" err="1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minimization</a:t>
            </a:r>
            <a:r>
              <a:rPr lang="cs-CZ" sz="2400" b="0" dirty="0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0" dirty="0" err="1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400" b="0" dirty="0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0" dirty="0" err="1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distances</a:t>
            </a:r>
            <a:endParaRPr lang="cs-CZ" sz="2400" b="0" dirty="0">
              <a:solidFill>
                <a:srgbClr val="EB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400" b="0" dirty="0" err="1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cs-CZ" sz="2400" b="0" dirty="0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0" dirty="0" err="1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homologous</a:t>
            </a:r>
            <a:r>
              <a:rPr lang="cs-CZ" sz="2400" b="0" dirty="0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0" dirty="0" err="1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landmarks</a:t>
            </a:r>
            <a:endParaRPr lang="en-GB" sz="2400" b="0" dirty="0">
              <a:solidFill>
                <a:srgbClr val="EB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38"/>
          <p:cNvGrpSpPr>
            <a:grpSpLocks/>
          </p:cNvGrpSpPr>
          <p:nvPr/>
        </p:nvGrpSpPr>
        <p:grpSpPr bwMode="auto">
          <a:xfrm>
            <a:off x="1222539" y="1775559"/>
            <a:ext cx="6913562" cy="4770438"/>
            <a:chOff x="721" y="886"/>
            <a:chExt cx="4355" cy="3005"/>
          </a:xfrm>
        </p:grpSpPr>
        <p:grpSp>
          <p:nvGrpSpPr>
            <p:cNvPr id="41992" name="Group 2"/>
            <p:cNvGrpSpPr>
              <a:grpSpLocks/>
            </p:cNvGrpSpPr>
            <p:nvPr/>
          </p:nvGrpSpPr>
          <p:grpSpPr bwMode="auto">
            <a:xfrm>
              <a:off x="1784" y="906"/>
              <a:ext cx="2206" cy="2433"/>
              <a:chOff x="348" y="890"/>
              <a:chExt cx="2206" cy="2433"/>
            </a:xfrm>
          </p:grpSpPr>
          <p:graphicFrame>
            <p:nvGraphicFramePr>
              <p:cNvPr id="42008" name="Object 3"/>
              <p:cNvGraphicFramePr>
                <a:graphicFrameLocks noChangeAspect="1"/>
              </p:cNvGraphicFramePr>
              <p:nvPr/>
            </p:nvGraphicFramePr>
            <p:xfrm>
              <a:off x="348" y="899"/>
              <a:ext cx="2206" cy="24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2" imgW="2067840" imgH="2273400" progId="CorelDRAW.Grafika.9">
                      <p:embed/>
                    </p:oleObj>
                  </mc:Choice>
                  <mc:Fallback>
                    <p:oleObj name="CorelDRAW" r:id="rId2" imgW="2067840" imgH="2273400" progId="CorelDRAW.Grafika.9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8" y="899"/>
                            <a:ext cx="2206" cy="242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42009" name="Group 4"/>
              <p:cNvGrpSpPr>
                <a:grpSpLocks/>
              </p:cNvGrpSpPr>
              <p:nvPr/>
            </p:nvGrpSpPr>
            <p:grpSpPr bwMode="auto">
              <a:xfrm rot="880829">
                <a:off x="411" y="890"/>
                <a:ext cx="1916" cy="2366"/>
                <a:chOff x="379" y="930"/>
                <a:chExt cx="1916" cy="2366"/>
              </a:xfrm>
            </p:grpSpPr>
            <p:grpSp>
              <p:nvGrpSpPr>
                <p:cNvPr id="42010" name="Group 5"/>
                <p:cNvGrpSpPr>
                  <a:grpSpLocks/>
                </p:cNvGrpSpPr>
                <p:nvPr/>
              </p:nvGrpSpPr>
              <p:grpSpPr bwMode="auto">
                <a:xfrm>
                  <a:off x="379" y="930"/>
                  <a:ext cx="1916" cy="2366"/>
                  <a:chOff x="379" y="930"/>
                  <a:chExt cx="1916" cy="2366"/>
                </a:xfrm>
              </p:grpSpPr>
              <p:sp>
                <p:nvSpPr>
                  <p:cNvPr id="46086" name="Oval 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8" y="2343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87" name="Oval 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17" y="2335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88" name="Oval 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6" y="1260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89" name="Oval 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31" y="1885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0" name="Oval 1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36" y="938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1" name="Oval 1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507" y="1822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2" name="Oval 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95" y="930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3" name="Oval 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24" y="1851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4" name="Oval 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61" y="1183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5" name="Oval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34" y="2863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6" name="Oval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82" y="2996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7" name="Oval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99" y="3162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8" name="Oval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35" y="2973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</p:grpSp>
            <p:sp>
              <p:nvSpPr>
                <p:cNvPr id="46099" name="Oval 19"/>
                <p:cNvSpPr>
                  <a:spLocks noChangeAspect="1" noChangeArrowheads="1"/>
                </p:cNvSpPr>
                <p:nvPr/>
              </p:nvSpPr>
              <p:spPr bwMode="auto">
                <a:xfrm>
                  <a:off x="1523" y="2281"/>
                  <a:ext cx="198" cy="198"/>
                </a:xfrm>
                <a:prstGeom prst="ellipse">
                  <a:avLst/>
                </a:prstGeom>
                <a:solidFill>
                  <a:srgbClr val="00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</p:grpSp>
        </p:grpSp>
        <p:graphicFrame>
          <p:nvGraphicFramePr>
            <p:cNvPr id="41993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46234141"/>
                </p:ext>
              </p:extLst>
            </p:nvPr>
          </p:nvGraphicFramePr>
          <p:xfrm>
            <a:off x="1776" y="920"/>
            <a:ext cx="2225" cy="23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4" imgW="2073600" imgH="2111040" progId="CorelDraw.Graphic.15">
                    <p:embed/>
                  </p:oleObj>
                </mc:Choice>
                <mc:Fallback>
                  <p:oleObj name="CorelDRAW" r:id="rId4" imgW="2073600" imgH="2111040" progId="CorelDraw.Graphic.15">
                    <p:embed/>
                    <p:pic>
                      <p:nvPicPr>
                        <p:cNvPr id="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76" y="920"/>
                          <a:ext cx="2225" cy="23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101" name="Oval 21"/>
            <p:cNvSpPr>
              <a:spLocks noChangeAspect="1" noChangeArrowheads="1"/>
            </p:cNvSpPr>
            <p:nvPr/>
          </p:nvSpPr>
          <p:spPr bwMode="auto">
            <a:xfrm rot="753521">
              <a:off x="1793" y="2021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02" name="Oval 22"/>
            <p:cNvSpPr>
              <a:spLocks noChangeAspect="1" noChangeArrowheads="1"/>
            </p:cNvSpPr>
            <p:nvPr/>
          </p:nvSpPr>
          <p:spPr bwMode="auto">
            <a:xfrm rot="753521">
              <a:off x="2425" y="2203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03" name="Oval 23"/>
            <p:cNvSpPr>
              <a:spLocks noChangeAspect="1" noChangeArrowheads="1"/>
            </p:cNvSpPr>
            <p:nvPr/>
          </p:nvSpPr>
          <p:spPr bwMode="auto">
            <a:xfrm rot="753521">
              <a:off x="2303" y="1069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04" name="Oval 24"/>
            <p:cNvSpPr>
              <a:spLocks noChangeAspect="1" noChangeArrowheads="1"/>
            </p:cNvSpPr>
            <p:nvPr/>
          </p:nvSpPr>
          <p:spPr bwMode="auto">
            <a:xfrm rot="753521">
              <a:off x="2751" y="1814"/>
              <a:ext cx="141" cy="1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05" name="Oval 25"/>
            <p:cNvSpPr>
              <a:spLocks noChangeAspect="1" noChangeArrowheads="1"/>
            </p:cNvSpPr>
            <p:nvPr/>
          </p:nvSpPr>
          <p:spPr bwMode="auto">
            <a:xfrm rot="753521">
              <a:off x="2879" y="886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06" name="Oval 26"/>
            <p:cNvSpPr>
              <a:spLocks noChangeAspect="1" noChangeArrowheads="1"/>
            </p:cNvSpPr>
            <p:nvPr/>
          </p:nvSpPr>
          <p:spPr bwMode="auto">
            <a:xfrm rot="753521">
              <a:off x="3028" y="1819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07" name="Oval 27"/>
            <p:cNvSpPr>
              <a:spLocks noChangeAspect="1" noChangeArrowheads="1"/>
            </p:cNvSpPr>
            <p:nvPr/>
          </p:nvSpPr>
          <p:spPr bwMode="auto">
            <a:xfrm rot="753521">
              <a:off x="3434" y="1055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08" name="Oval 28"/>
            <p:cNvSpPr>
              <a:spLocks noChangeAspect="1" noChangeArrowheads="1"/>
            </p:cNvSpPr>
            <p:nvPr/>
          </p:nvSpPr>
          <p:spPr bwMode="auto">
            <a:xfrm rot="753521">
              <a:off x="3330" y="1971"/>
              <a:ext cx="141" cy="1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09" name="Oval 29"/>
            <p:cNvSpPr>
              <a:spLocks noChangeAspect="1" noChangeArrowheads="1"/>
            </p:cNvSpPr>
            <p:nvPr/>
          </p:nvSpPr>
          <p:spPr bwMode="auto">
            <a:xfrm rot="753521">
              <a:off x="3832" y="1426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10" name="Oval 30"/>
            <p:cNvSpPr>
              <a:spLocks noChangeAspect="1" noChangeArrowheads="1"/>
            </p:cNvSpPr>
            <p:nvPr/>
          </p:nvSpPr>
          <p:spPr bwMode="auto">
            <a:xfrm rot="753521">
              <a:off x="3271" y="2993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11" name="Oval 31"/>
            <p:cNvSpPr>
              <a:spLocks noChangeAspect="1" noChangeArrowheads="1"/>
            </p:cNvSpPr>
            <p:nvPr/>
          </p:nvSpPr>
          <p:spPr bwMode="auto">
            <a:xfrm rot="753521">
              <a:off x="3267" y="3104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12" name="Oval 32"/>
            <p:cNvSpPr>
              <a:spLocks noChangeAspect="1" noChangeArrowheads="1"/>
            </p:cNvSpPr>
            <p:nvPr/>
          </p:nvSpPr>
          <p:spPr bwMode="auto">
            <a:xfrm rot="753521">
              <a:off x="2643" y="3115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13" name="Oval 33"/>
            <p:cNvSpPr>
              <a:spLocks noChangeAspect="1" noChangeArrowheads="1"/>
            </p:cNvSpPr>
            <p:nvPr/>
          </p:nvSpPr>
          <p:spPr bwMode="auto">
            <a:xfrm rot="753521">
              <a:off x="2660" y="2917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2007" name="Text Box 36"/>
            <p:cNvSpPr txBox="1">
              <a:spLocks noChangeArrowheads="1"/>
            </p:cNvSpPr>
            <p:nvPr/>
          </p:nvSpPr>
          <p:spPr bwMode="auto">
            <a:xfrm>
              <a:off x="721" y="3639"/>
              <a:ext cx="435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cs-CZ" sz="2000" b="0" dirty="0">
                  <a:latin typeface="Arial" charset="0"/>
                </a:rPr>
                <a:t>SHAPE SPACE: </a:t>
              </a:r>
              <a:r>
                <a:rPr lang="cs-CZ" sz="2000" b="0" i="1" dirty="0">
                  <a:latin typeface="Arial" charset="0"/>
                </a:rPr>
                <a:t>n</a:t>
              </a:r>
              <a:r>
                <a:rPr lang="cs-CZ" sz="2000" b="0" dirty="0">
                  <a:latin typeface="Arial" charset="0"/>
                </a:rPr>
                <a:t> = </a:t>
              </a:r>
              <a:r>
                <a:rPr lang="cs-CZ" sz="2000" b="0" i="1" dirty="0" err="1">
                  <a:latin typeface="Arial" charset="0"/>
                </a:rPr>
                <a:t>pk</a:t>
              </a:r>
              <a:r>
                <a:rPr lang="cs-CZ" sz="2000" b="0" i="1" dirty="0">
                  <a:latin typeface="Arial" charset="0"/>
                </a:rPr>
                <a:t> – k – k</a:t>
              </a:r>
              <a:r>
                <a:rPr lang="cs-CZ" sz="2000" b="0" dirty="0">
                  <a:latin typeface="Arial" charset="0"/>
                </a:rPr>
                <a:t>(</a:t>
              </a:r>
              <a:r>
                <a:rPr lang="cs-CZ" sz="2000" b="0" i="1" dirty="0">
                  <a:latin typeface="Arial" charset="0"/>
                </a:rPr>
                <a:t>k</a:t>
              </a:r>
              <a:r>
                <a:rPr lang="cs-CZ" sz="2000" b="0" dirty="0">
                  <a:latin typeface="Arial" charset="0"/>
                </a:rPr>
                <a:t>–1)/2</a:t>
              </a:r>
              <a:r>
                <a:rPr lang="cs-CZ" sz="2000" b="0" i="1" dirty="0">
                  <a:latin typeface="Arial" charset="0"/>
                </a:rPr>
                <a:t> – </a:t>
              </a:r>
              <a:r>
                <a:rPr lang="cs-CZ" sz="2000" b="0" dirty="0">
                  <a:latin typeface="Arial" charset="0"/>
                </a:rPr>
                <a:t>1</a:t>
              </a:r>
            </a:p>
          </p:txBody>
        </p:sp>
      </p:grp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A7A64E9B-6098-41F1-8526-0F98D5A105C5}"/>
              </a:ext>
            </a:extLst>
          </p:cNvPr>
          <p:cNvCxnSpPr>
            <a:cxnSpLocks/>
          </p:cNvCxnSpPr>
          <p:nvPr/>
        </p:nvCxnSpPr>
        <p:spPr bwMode="auto">
          <a:xfrm>
            <a:off x="956139" y="3476022"/>
            <a:ext cx="2036672" cy="94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Přímá spojnice 48">
            <a:extLst>
              <a:ext uri="{FF2B5EF4-FFF2-40B4-BE49-F238E27FC236}">
                <a16:creationId xmlns:a16="http://schemas.microsoft.com/office/drawing/2014/main" id="{F3DAE6F7-F13D-42ED-8CF1-D63E6A85A79C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1957869" y="4493884"/>
            <a:ext cx="2036672" cy="94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" name="Řečová bublina: obdélníkový bublinový popisek 8">
            <a:extLst>
              <a:ext uri="{FF2B5EF4-FFF2-40B4-BE49-F238E27FC236}">
                <a16:creationId xmlns:a16="http://schemas.microsoft.com/office/drawing/2014/main" id="{9EB9BA68-632F-46F1-A994-BEC446D8A348}"/>
              </a:ext>
            </a:extLst>
          </p:cNvPr>
          <p:cNvSpPr/>
          <p:nvPr/>
        </p:nvSpPr>
        <p:spPr bwMode="auto">
          <a:xfrm>
            <a:off x="1532384" y="2276317"/>
            <a:ext cx="1565823" cy="788931"/>
          </a:xfrm>
          <a:prstGeom prst="wedgeRectCallout">
            <a:avLst>
              <a:gd name="adj1" fmla="val 38118"/>
              <a:gd name="adj2" fmla="val 78430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coordinates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59B282F-B351-45E4-ECFE-FB0D2389E2CC}"/>
              </a:ext>
            </a:extLst>
          </p:cNvPr>
          <p:cNvSpPr txBox="1"/>
          <p:nvPr/>
        </p:nvSpPr>
        <p:spPr>
          <a:xfrm>
            <a:off x="1897318" y="403619"/>
            <a:ext cx="53880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b="0" dirty="0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</a:t>
            </a:r>
            <a:r>
              <a:rPr lang="cs-CZ" sz="2400" b="0" dirty="0" err="1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Rotation</a:t>
            </a:r>
            <a:r>
              <a:rPr lang="cs-CZ" sz="2400" b="0" dirty="0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2400" b="0" dirty="0" err="1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minimization</a:t>
            </a:r>
            <a:r>
              <a:rPr lang="cs-CZ" sz="2400" b="0" dirty="0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0" dirty="0" err="1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400" b="0" dirty="0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0" dirty="0" err="1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distances</a:t>
            </a:r>
            <a:endParaRPr lang="cs-CZ" sz="2400" b="0" dirty="0">
              <a:solidFill>
                <a:srgbClr val="EB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400" b="0" dirty="0" err="1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cs-CZ" sz="2400" b="0" dirty="0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0" dirty="0" err="1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homologous</a:t>
            </a:r>
            <a:r>
              <a:rPr lang="cs-CZ" sz="2400" b="0" dirty="0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0" dirty="0" err="1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landmarks</a:t>
            </a:r>
            <a:endParaRPr lang="en-GB" sz="2400" b="0" dirty="0">
              <a:solidFill>
                <a:srgbClr val="EB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oup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542961"/>
              </p:ext>
            </p:extLst>
          </p:nvPr>
        </p:nvGraphicFramePr>
        <p:xfrm>
          <a:off x="611188" y="856257"/>
          <a:ext cx="8135217" cy="4673523"/>
        </p:xfrm>
        <a:graphic>
          <a:graphicData uri="http://schemas.openxmlformats.org/drawingml/2006/table">
            <a:tbl>
              <a:tblPr/>
              <a:tblGrid>
                <a:gridCol w="1891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6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6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608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557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traits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variation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genetic determination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74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qualitative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discrete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one</a:t>
                      </a:r>
                      <a:r>
                        <a:rPr kumimoji="0" lang="cs-CZ" sz="2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to</a:t>
                      </a:r>
                      <a:r>
                        <a:rPr kumimoji="0" lang="en-US" sz="2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cs-CZ" sz="2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 </a:t>
                      </a:r>
                      <a:r>
                        <a:rPr kumimoji="0" lang="en-US" sz="2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few </a:t>
                      </a:r>
                      <a:r>
                        <a:rPr kumimoji="0" lang="en-US" sz="20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ge</a:t>
                      </a:r>
                      <a:r>
                        <a:rPr kumimoji="0" lang="cs-CZ" sz="2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kumimoji="0" lang="en-US" sz="2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es of large effects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74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quantitative – plastic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continuous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many genes of small effects </a:t>
                      </a:r>
                      <a:br>
                        <a:rPr kumimoji="0" lang="en-US" sz="2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en-US" sz="2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 non-genetic influence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51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quantitative – meristic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continuous scale of discrete traits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many genes of small effects </a:t>
                      </a:r>
                      <a:br>
                        <a:rPr kumimoji="0" lang="en-US" sz="20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en-US" sz="20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 non-genetic influence (threshold traits)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779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noProof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noProof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noProof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ovéPole 2"/>
          <p:cNvSpPr txBox="1">
            <a:spLocks noChangeArrowheads="1"/>
          </p:cNvSpPr>
          <p:nvPr/>
        </p:nvSpPr>
        <p:spPr bwMode="auto">
          <a:xfrm>
            <a:off x="611188" y="5685387"/>
            <a:ext cx="828464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200" b="0" dirty="0">
                <a:latin typeface="Arial" charset="0"/>
              </a:rPr>
              <a:t>Many so</a:t>
            </a:r>
            <a:r>
              <a:rPr lang="cs-CZ" sz="2200" b="0" dirty="0">
                <a:latin typeface="Arial" charset="0"/>
              </a:rPr>
              <a:t>-</a:t>
            </a:r>
            <a:r>
              <a:rPr lang="en-US" sz="2200" b="0" dirty="0">
                <a:latin typeface="Arial" charset="0"/>
              </a:rPr>
              <a:t>called qualitative traits have, in fact, </a:t>
            </a:r>
            <a:r>
              <a:rPr lang="en-US" sz="2200" b="0" i="1" dirty="0">
                <a:latin typeface="Arial" charset="0"/>
              </a:rPr>
              <a:t>quantitative</a:t>
            </a:r>
            <a:r>
              <a:rPr lang="en-US" sz="2200" b="0" dirty="0">
                <a:latin typeface="Arial" charset="0"/>
              </a:rPr>
              <a:t> basis!</a:t>
            </a:r>
            <a:endParaRPr lang="en-US" sz="2200" b="0" i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685800" y="152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400" b="0">
                <a:solidFill>
                  <a:schemeClr val="tx2"/>
                </a:solidFill>
                <a:latin typeface="Arial" charset="0"/>
              </a:rPr>
              <a:t>Extracting shape information:</a:t>
            </a:r>
            <a:br>
              <a:rPr lang="en-US" sz="2400" b="0">
                <a:solidFill>
                  <a:schemeClr val="tx2"/>
                </a:solidFill>
                <a:latin typeface="Arial" charset="0"/>
              </a:rPr>
            </a:br>
            <a:r>
              <a:rPr lang="en-US" sz="2400" b="0">
                <a:solidFill>
                  <a:schemeClr val="tx2"/>
                </a:solidFill>
                <a:latin typeface="Arial" charset="0"/>
              </a:rPr>
              <a:t> Procrustes superposition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267200" y="1614488"/>
            <a:ext cx="4800600" cy="2436812"/>
            <a:chOff x="2688" y="1017"/>
            <a:chExt cx="3024" cy="1535"/>
          </a:xfrm>
        </p:grpSpPr>
        <p:pic>
          <p:nvPicPr>
            <p:cNvPr id="43023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28" y="1416"/>
              <a:ext cx="2456" cy="1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493" name="Line 5"/>
            <p:cNvSpPr>
              <a:spLocks noChangeShapeType="1"/>
            </p:cNvSpPr>
            <p:nvPr/>
          </p:nvSpPr>
          <p:spPr bwMode="auto">
            <a:xfrm>
              <a:off x="2688" y="1272"/>
              <a:ext cx="48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25" name="Text Box 6"/>
            <p:cNvSpPr txBox="1">
              <a:spLocks noChangeArrowheads="1"/>
            </p:cNvSpPr>
            <p:nvPr/>
          </p:nvSpPr>
          <p:spPr bwMode="auto">
            <a:xfrm>
              <a:off x="2964" y="1017"/>
              <a:ext cx="274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 sz="1800" b="0">
                  <a:latin typeface="Arial" charset="0"/>
                </a:rPr>
                <a:t>1. Change scale so that all configurations</a:t>
              </a:r>
              <a:br>
                <a:rPr lang="en-US" sz="1800" b="0">
                  <a:latin typeface="Arial" charset="0"/>
                </a:rPr>
              </a:br>
              <a:r>
                <a:rPr lang="en-US" sz="1800" b="0">
                  <a:latin typeface="Arial" charset="0"/>
                </a:rPr>
                <a:t>have the same size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838200" y="3397250"/>
            <a:ext cx="3581400" cy="2089150"/>
            <a:chOff x="528" y="2140"/>
            <a:chExt cx="2256" cy="1316"/>
          </a:xfrm>
        </p:grpSpPr>
        <p:pic>
          <p:nvPicPr>
            <p:cNvPr id="43020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8" y="2520"/>
              <a:ext cx="1944" cy="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497" name="Line 9"/>
            <p:cNvSpPr>
              <a:spLocks noChangeShapeType="1"/>
            </p:cNvSpPr>
            <p:nvPr/>
          </p:nvSpPr>
          <p:spPr bwMode="auto">
            <a:xfrm flipH="1">
              <a:off x="2256" y="2184"/>
              <a:ext cx="528" cy="48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22" name="Text Box 10"/>
            <p:cNvSpPr txBox="1">
              <a:spLocks noChangeArrowheads="1"/>
            </p:cNvSpPr>
            <p:nvPr/>
          </p:nvSpPr>
          <p:spPr bwMode="auto">
            <a:xfrm>
              <a:off x="528" y="2140"/>
              <a:ext cx="210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0">
                  <a:latin typeface="Arial" charset="0"/>
                </a:rPr>
                <a:t>2. Superposition of the centers </a:t>
              </a:r>
              <a:br>
                <a:rPr lang="en-US" sz="1800" b="0">
                  <a:latin typeface="Arial" charset="0"/>
                </a:rPr>
              </a:br>
              <a:r>
                <a:rPr lang="en-US" sz="1800" b="0">
                  <a:latin typeface="Arial" charset="0"/>
                </a:rPr>
                <a:t>of gravity on a single point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419600" y="4367213"/>
            <a:ext cx="4383088" cy="2146300"/>
            <a:chOff x="2784" y="2632"/>
            <a:chExt cx="2761" cy="1352"/>
          </a:xfrm>
        </p:grpSpPr>
        <p:pic>
          <p:nvPicPr>
            <p:cNvPr id="43017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24" y="3096"/>
              <a:ext cx="1912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501" name="Line 13"/>
            <p:cNvSpPr>
              <a:spLocks noChangeShapeType="1"/>
            </p:cNvSpPr>
            <p:nvPr/>
          </p:nvSpPr>
          <p:spPr bwMode="auto">
            <a:xfrm>
              <a:off x="2784" y="2760"/>
              <a:ext cx="480" cy="38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19" name="Text Box 14"/>
            <p:cNvSpPr txBox="1">
              <a:spLocks noChangeArrowheads="1"/>
            </p:cNvSpPr>
            <p:nvPr/>
          </p:nvSpPr>
          <p:spPr bwMode="auto">
            <a:xfrm>
              <a:off x="3661" y="2632"/>
              <a:ext cx="1884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800" b="0">
                  <a:latin typeface="Arial" charset="0"/>
                </a:rPr>
                <a:t>3. Rotation to minimize the</a:t>
              </a:r>
              <a:br>
                <a:rPr lang="en-US" sz="1800" b="0">
                  <a:latin typeface="Arial" charset="0"/>
                </a:rPr>
              </a:br>
              <a:r>
                <a:rPr lang="en-US" sz="1800" b="0">
                  <a:latin typeface="Arial" charset="0"/>
                </a:rPr>
                <a:t>dispersion of corresponding</a:t>
              </a:r>
              <a:br>
                <a:rPr lang="en-US" sz="1800" b="0">
                  <a:latin typeface="Arial" charset="0"/>
                </a:rPr>
              </a:br>
              <a:r>
                <a:rPr lang="en-US" sz="1800" b="0">
                  <a:latin typeface="Arial" charset="0"/>
                </a:rPr>
                <a:t>points </a:t>
              </a:r>
            </a:p>
          </p:txBody>
        </p:sp>
      </p:grpSp>
      <p:grpSp>
        <p:nvGrpSpPr>
          <p:cNvPr id="43014" name="Group 15"/>
          <p:cNvGrpSpPr>
            <a:grpSpLocks/>
          </p:cNvGrpSpPr>
          <p:nvPr/>
        </p:nvGrpSpPr>
        <p:grpSpPr bwMode="auto">
          <a:xfrm>
            <a:off x="609600" y="1066800"/>
            <a:ext cx="3673475" cy="2146300"/>
            <a:chOff x="384" y="672"/>
            <a:chExt cx="2314" cy="1352"/>
          </a:xfrm>
        </p:grpSpPr>
        <p:pic>
          <p:nvPicPr>
            <p:cNvPr id="43015" name="Picture 1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4" y="936"/>
              <a:ext cx="2200" cy="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6" name="Text Box 17"/>
            <p:cNvSpPr txBox="1">
              <a:spLocks noChangeArrowheads="1"/>
            </p:cNvSpPr>
            <p:nvPr/>
          </p:nvSpPr>
          <p:spPr bwMode="auto">
            <a:xfrm>
              <a:off x="518" y="672"/>
              <a:ext cx="21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0">
                  <a:latin typeface="Arial" charset="0"/>
                </a:rPr>
                <a:t>Original landmark configurations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569913" y="1655763"/>
          <a:ext cx="8061325" cy="406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2729520" imgH="1378440" progId="CorelDRAW.Grafika.9">
                  <p:embed/>
                </p:oleObj>
              </mc:Choice>
              <mc:Fallback>
                <p:oleObj name="CorelDRAW" r:id="rId2" imgW="2729520" imgH="1378440" progId="CorelDRAW.Grafika.9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913" y="1655763"/>
                        <a:ext cx="8061325" cy="4068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7" name="Freeform 3"/>
          <p:cNvSpPr>
            <a:spLocks/>
          </p:cNvSpPr>
          <p:nvPr/>
        </p:nvSpPr>
        <p:spPr bwMode="auto">
          <a:xfrm>
            <a:off x="2074863" y="1989138"/>
            <a:ext cx="2581275" cy="3676650"/>
          </a:xfrm>
          <a:custGeom>
            <a:avLst/>
            <a:gdLst/>
            <a:ahLst/>
            <a:cxnLst>
              <a:cxn ang="0">
                <a:pos x="1626" y="2316"/>
              </a:cxn>
              <a:cxn ang="0">
                <a:pos x="0" y="502"/>
              </a:cxn>
              <a:cxn ang="0">
                <a:pos x="0" y="0"/>
              </a:cxn>
            </a:cxnLst>
            <a:rect l="0" t="0" r="r" b="b"/>
            <a:pathLst>
              <a:path w="1626" h="2316">
                <a:moveTo>
                  <a:pt x="1626" y="2316"/>
                </a:moveTo>
                <a:lnTo>
                  <a:pt x="0" y="502"/>
                </a:lnTo>
                <a:lnTo>
                  <a:pt x="0" y="0"/>
                </a:lnTo>
              </a:path>
            </a:pathLst>
          </a:custGeom>
          <a:noFill/>
          <a:ln w="76200" cmpd="sng">
            <a:solidFill>
              <a:srgbClr val="CC00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960563" y="1995488"/>
            <a:ext cx="4937125" cy="944562"/>
            <a:chOff x="1235" y="1257"/>
            <a:chExt cx="3110" cy="595"/>
          </a:xfrm>
        </p:grpSpPr>
        <p:sp>
          <p:nvSpPr>
            <p:cNvPr id="47110" name="Oval 6"/>
            <p:cNvSpPr>
              <a:spLocks noChangeAspect="1" noChangeArrowheads="1"/>
            </p:cNvSpPr>
            <p:nvPr/>
          </p:nvSpPr>
          <p:spPr bwMode="auto">
            <a:xfrm>
              <a:off x="1235" y="1671"/>
              <a:ext cx="181" cy="18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11" name="Oval 7"/>
            <p:cNvSpPr>
              <a:spLocks noChangeAspect="1" noChangeArrowheads="1"/>
            </p:cNvSpPr>
            <p:nvPr/>
          </p:nvSpPr>
          <p:spPr bwMode="auto">
            <a:xfrm>
              <a:off x="1900" y="1257"/>
              <a:ext cx="181" cy="18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12" name="Oval 8"/>
            <p:cNvSpPr>
              <a:spLocks noChangeAspect="1" noChangeArrowheads="1"/>
            </p:cNvSpPr>
            <p:nvPr/>
          </p:nvSpPr>
          <p:spPr bwMode="auto">
            <a:xfrm>
              <a:off x="3712" y="1261"/>
              <a:ext cx="181" cy="18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13" name="Oval 9"/>
            <p:cNvSpPr>
              <a:spLocks noChangeAspect="1" noChangeArrowheads="1"/>
            </p:cNvSpPr>
            <p:nvPr/>
          </p:nvSpPr>
          <p:spPr bwMode="auto">
            <a:xfrm>
              <a:off x="4164" y="1505"/>
              <a:ext cx="181" cy="18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14" name="Oval 10"/>
            <p:cNvSpPr>
              <a:spLocks noChangeAspect="1" noChangeArrowheads="1"/>
            </p:cNvSpPr>
            <p:nvPr/>
          </p:nvSpPr>
          <p:spPr bwMode="auto">
            <a:xfrm>
              <a:off x="4004" y="1400"/>
              <a:ext cx="181" cy="18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4414838" y="1023938"/>
            <a:ext cx="4778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T</a:t>
            </a:r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4843463" y="5373688"/>
            <a:ext cx="5000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C</a:t>
            </a:r>
          </a:p>
        </p:txBody>
      </p:sp>
      <p:sp>
        <p:nvSpPr>
          <p:cNvPr id="47117" name="Text Box 13"/>
          <p:cNvSpPr txBox="1">
            <a:spLocks noChangeArrowheads="1"/>
          </p:cNvSpPr>
          <p:nvPr/>
        </p:nvSpPr>
        <p:spPr bwMode="auto">
          <a:xfrm>
            <a:off x="1408113" y="2500313"/>
            <a:ext cx="5000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A</a:t>
            </a:r>
          </a:p>
        </p:txBody>
      </p:sp>
      <p:sp>
        <p:nvSpPr>
          <p:cNvPr id="47118" name="Text Box 14"/>
          <p:cNvSpPr txBox="1">
            <a:spLocks noChangeArrowheads="1"/>
          </p:cNvSpPr>
          <p:nvPr/>
        </p:nvSpPr>
        <p:spPr bwMode="auto">
          <a:xfrm>
            <a:off x="1844675" y="1066800"/>
            <a:ext cx="635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A´</a:t>
            </a: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965831" y="703263"/>
            <a:ext cx="1684340" cy="1046162"/>
            <a:chOff x="3758" y="443"/>
            <a:chExt cx="1061" cy="659"/>
          </a:xfrm>
        </p:grpSpPr>
        <p:sp>
          <p:nvSpPr>
            <p:cNvPr id="44053" name="Text Box 16"/>
            <p:cNvSpPr txBox="1">
              <a:spLocks noChangeArrowheads="1"/>
            </p:cNvSpPr>
            <p:nvPr/>
          </p:nvSpPr>
          <p:spPr bwMode="auto">
            <a:xfrm>
              <a:off x="3758" y="443"/>
              <a:ext cx="106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cs-CZ" sz="1800" b="0" dirty="0">
                  <a:latin typeface="Arial" charset="0"/>
                </a:rPr>
                <a:t>tangent </a:t>
              </a:r>
              <a:r>
                <a:rPr lang="cs-CZ" sz="1800" b="0" dirty="0" err="1">
                  <a:latin typeface="Arial" charset="0"/>
                </a:rPr>
                <a:t>space</a:t>
              </a:r>
              <a:endParaRPr lang="cs-CZ" sz="1800" b="0" dirty="0">
                <a:latin typeface="Arial" charset="0"/>
              </a:endParaRPr>
            </a:p>
          </p:txBody>
        </p:sp>
        <p:sp>
          <p:nvSpPr>
            <p:cNvPr id="47121" name="Line 17"/>
            <p:cNvSpPr>
              <a:spLocks noChangeShapeType="1"/>
            </p:cNvSpPr>
            <p:nvPr/>
          </p:nvSpPr>
          <p:spPr bwMode="auto">
            <a:xfrm flipH="1">
              <a:off x="4265" y="729"/>
              <a:ext cx="0" cy="37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5356226" y="3649663"/>
            <a:ext cx="2311400" cy="469900"/>
            <a:chOff x="3374" y="2299"/>
            <a:chExt cx="1456" cy="296"/>
          </a:xfrm>
        </p:grpSpPr>
        <p:sp>
          <p:nvSpPr>
            <p:cNvPr id="44051" name="Text Box 19"/>
            <p:cNvSpPr txBox="1">
              <a:spLocks noChangeArrowheads="1"/>
            </p:cNvSpPr>
            <p:nvPr/>
          </p:nvSpPr>
          <p:spPr bwMode="auto">
            <a:xfrm>
              <a:off x="3374" y="2362"/>
              <a:ext cx="94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cs-CZ" sz="1800" b="0" dirty="0" err="1">
                  <a:latin typeface="Arial" charset="0"/>
                </a:rPr>
                <a:t>shape</a:t>
              </a:r>
              <a:r>
                <a:rPr lang="cs-CZ" sz="1800" b="0" dirty="0">
                  <a:latin typeface="Arial" charset="0"/>
                </a:rPr>
                <a:t> </a:t>
              </a:r>
              <a:r>
                <a:rPr lang="cs-CZ" sz="1800" b="0" dirty="0" err="1">
                  <a:latin typeface="Arial" charset="0"/>
                </a:rPr>
                <a:t>space</a:t>
              </a:r>
              <a:endParaRPr lang="cs-CZ" sz="1800" b="0" dirty="0">
                <a:latin typeface="Arial" charset="0"/>
              </a:endParaRPr>
            </a:p>
          </p:txBody>
        </p:sp>
        <p:sp>
          <p:nvSpPr>
            <p:cNvPr id="47124" name="Line 20"/>
            <p:cNvSpPr>
              <a:spLocks noChangeShapeType="1"/>
            </p:cNvSpPr>
            <p:nvPr/>
          </p:nvSpPr>
          <p:spPr bwMode="auto">
            <a:xfrm flipV="1">
              <a:off x="4437" y="2299"/>
              <a:ext cx="393" cy="13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44043" name="Group 22"/>
          <p:cNvGrpSpPr>
            <a:grpSpLocks/>
          </p:cNvGrpSpPr>
          <p:nvPr/>
        </p:nvGrpSpPr>
        <p:grpSpPr bwMode="auto">
          <a:xfrm>
            <a:off x="984250" y="1731963"/>
            <a:ext cx="7339013" cy="3932237"/>
            <a:chOff x="620" y="1091"/>
            <a:chExt cx="4623" cy="2477"/>
          </a:xfrm>
        </p:grpSpPr>
        <p:sp>
          <p:nvSpPr>
            <p:cNvPr id="47127" name="Rectangle 23"/>
            <p:cNvSpPr>
              <a:spLocks noChangeArrowheads="1"/>
            </p:cNvSpPr>
            <p:nvPr/>
          </p:nvSpPr>
          <p:spPr bwMode="auto">
            <a:xfrm>
              <a:off x="620" y="1091"/>
              <a:ext cx="4623" cy="156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28" name="Line 24"/>
            <p:cNvSpPr>
              <a:spLocks noChangeShapeType="1"/>
            </p:cNvSpPr>
            <p:nvPr/>
          </p:nvSpPr>
          <p:spPr bwMode="auto">
            <a:xfrm>
              <a:off x="2932" y="1134"/>
              <a:ext cx="0" cy="2434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7132" name="Line 28"/>
          <p:cNvSpPr>
            <a:spLocks noChangeShapeType="1"/>
          </p:cNvSpPr>
          <p:nvPr/>
        </p:nvSpPr>
        <p:spPr bwMode="auto">
          <a:xfrm flipV="1">
            <a:off x="4654550" y="2058988"/>
            <a:ext cx="0" cy="5111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33" name="Oval 29"/>
          <p:cNvSpPr>
            <a:spLocks noChangeArrowheads="1"/>
          </p:cNvSpPr>
          <p:nvPr/>
        </p:nvSpPr>
        <p:spPr bwMode="auto">
          <a:xfrm>
            <a:off x="4473575" y="1668463"/>
            <a:ext cx="360363" cy="360362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34" name="Oval 30"/>
          <p:cNvSpPr>
            <a:spLocks noChangeAspect="1" noChangeArrowheads="1"/>
          </p:cNvSpPr>
          <p:nvPr/>
        </p:nvSpPr>
        <p:spPr bwMode="auto">
          <a:xfrm>
            <a:off x="1924050" y="1716088"/>
            <a:ext cx="287338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08" name="Oval 4"/>
          <p:cNvSpPr>
            <a:spLocks noChangeAspect="1" noChangeArrowheads="1"/>
          </p:cNvSpPr>
          <p:nvPr/>
        </p:nvSpPr>
        <p:spPr bwMode="auto">
          <a:xfrm>
            <a:off x="4510088" y="5519738"/>
            <a:ext cx="287337" cy="287337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48" name="Text Box 27"/>
          <p:cNvSpPr txBox="1">
            <a:spLocks noChangeArrowheads="1"/>
          </p:cNvSpPr>
          <p:nvPr/>
        </p:nvSpPr>
        <p:spPr bwMode="auto">
          <a:xfrm>
            <a:off x="3237436" y="2420938"/>
            <a:ext cx="2813591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800" b="0" dirty="0">
                <a:latin typeface="Arial" charset="0"/>
              </a:rPr>
              <a:t>tangent (reference,</a:t>
            </a:r>
          </a:p>
          <a:p>
            <a:pPr algn="ctr" eaLnBrk="0" hangingPunct="0"/>
            <a:r>
              <a:rPr lang="cs-CZ" sz="1800" b="0" dirty="0" err="1">
                <a:latin typeface="Arial" charset="0"/>
              </a:rPr>
              <a:t>consensual</a:t>
            </a:r>
            <a:r>
              <a:rPr lang="cs-CZ" sz="1800" b="0" dirty="0">
                <a:latin typeface="Arial" charset="0"/>
              </a:rPr>
              <a:t>) </a:t>
            </a:r>
            <a:r>
              <a:rPr lang="cs-CZ" sz="1800" b="0" dirty="0" err="1">
                <a:latin typeface="Arial" charset="0"/>
              </a:rPr>
              <a:t>configuration</a:t>
            </a:r>
            <a:endParaRPr lang="cs-CZ" sz="1800" b="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 descr="1_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0050" y="527050"/>
            <a:ext cx="5729288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611188" y="5654597"/>
            <a:ext cx="80265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400" b="0">
                <a:latin typeface="Arial" charset="0"/>
              </a:rPr>
              <a:t>metaphor of infinitely large and infinitely thin metal plate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746821" y="404813"/>
            <a:ext cx="365035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240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Thin-Plate Spline (TPS)</a:t>
            </a:r>
          </a:p>
        </p:txBody>
      </p:sp>
      <p:pic>
        <p:nvPicPr>
          <p:cNvPr id="46084" name="Picture 2" descr="http://www.virtual-anthropology.com/virtual-anthropology/images/GMM_gr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368" y="1300778"/>
            <a:ext cx="4177263" cy="3884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1749425" y="514350"/>
            <a:ext cx="5876925" cy="58499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4025" y="469900"/>
            <a:ext cx="5953125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Oval 3"/>
          <p:cNvSpPr>
            <a:spLocks noChangeAspect="1" noChangeArrowheads="1"/>
          </p:cNvSpPr>
          <p:nvPr/>
        </p:nvSpPr>
        <p:spPr bwMode="auto">
          <a:xfrm>
            <a:off x="2444750" y="1190625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148" name="Oval 4"/>
          <p:cNvSpPr>
            <a:spLocks noChangeAspect="1" noChangeArrowheads="1"/>
          </p:cNvSpPr>
          <p:nvPr/>
        </p:nvSpPr>
        <p:spPr bwMode="auto">
          <a:xfrm>
            <a:off x="2439988" y="5584825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149" name="Oval 5"/>
          <p:cNvSpPr>
            <a:spLocks noChangeAspect="1" noChangeArrowheads="1"/>
          </p:cNvSpPr>
          <p:nvPr/>
        </p:nvSpPr>
        <p:spPr bwMode="auto">
          <a:xfrm>
            <a:off x="6837363" y="1190625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150" name="Oval 6"/>
          <p:cNvSpPr>
            <a:spLocks noChangeAspect="1" noChangeArrowheads="1"/>
          </p:cNvSpPr>
          <p:nvPr/>
        </p:nvSpPr>
        <p:spPr bwMode="auto">
          <a:xfrm>
            <a:off x="4610100" y="3392488"/>
            <a:ext cx="130175" cy="1254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151" name="Oval 7"/>
          <p:cNvSpPr>
            <a:spLocks noChangeAspect="1" noChangeArrowheads="1"/>
          </p:cNvSpPr>
          <p:nvPr/>
        </p:nvSpPr>
        <p:spPr bwMode="auto">
          <a:xfrm>
            <a:off x="6838950" y="5586413"/>
            <a:ext cx="130175" cy="1254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 flipV="1">
            <a:off x="4679950" y="1365250"/>
            <a:ext cx="0" cy="1976438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 rot="-2633705">
            <a:off x="4462463" y="976313"/>
            <a:ext cx="4524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+</a:t>
            </a:r>
            <a:endParaRPr lang="cs-CZ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4025" y="469900"/>
            <a:ext cx="5667375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Oval 3"/>
          <p:cNvSpPr>
            <a:spLocks noChangeAspect="1" noChangeArrowheads="1"/>
          </p:cNvSpPr>
          <p:nvPr/>
        </p:nvSpPr>
        <p:spPr bwMode="auto">
          <a:xfrm>
            <a:off x="2495550" y="1498600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2" name="Oval 4"/>
          <p:cNvSpPr>
            <a:spLocks noChangeAspect="1" noChangeArrowheads="1"/>
          </p:cNvSpPr>
          <p:nvPr/>
        </p:nvSpPr>
        <p:spPr bwMode="auto">
          <a:xfrm>
            <a:off x="2495550" y="5530850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3" name="Oval 5"/>
          <p:cNvSpPr>
            <a:spLocks noChangeAspect="1" noChangeArrowheads="1"/>
          </p:cNvSpPr>
          <p:nvPr/>
        </p:nvSpPr>
        <p:spPr bwMode="auto">
          <a:xfrm>
            <a:off x="6530975" y="1503363"/>
            <a:ext cx="130175" cy="1254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4" name="Oval 6"/>
          <p:cNvSpPr>
            <a:spLocks noChangeAspect="1" noChangeArrowheads="1"/>
          </p:cNvSpPr>
          <p:nvPr/>
        </p:nvSpPr>
        <p:spPr bwMode="auto">
          <a:xfrm>
            <a:off x="4513263" y="1495425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5" name="Oval 7"/>
          <p:cNvSpPr>
            <a:spLocks noChangeAspect="1" noChangeArrowheads="1"/>
          </p:cNvSpPr>
          <p:nvPr/>
        </p:nvSpPr>
        <p:spPr bwMode="auto">
          <a:xfrm>
            <a:off x="6527800" y="5532438"/>
            <a:ext cx="130175" cy="1254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749425" y="514350"/>
            <a:ext cx="5876925" cy="58499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4025" y="469900"/>
            <a:ext cx="5953125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Oval 4"/>
          <p:cNvSpPr>
            <a:spLocks noChangeAspect="1" noChangeArrowheads="1"/>
          </p:cNvSpPr>
          <p:nvPr/>
        </p:nvSpPr>
        <p:spPr bwMode="auto">
          <a:xfrm>
            <a:off x="2444750" y="1190625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197" name="Oval 5"/>
          <p:cNvSpPr>
            <a:spLocks noChangeAspect="1" noChangeArrowheads="1"/>
          </p:cNvSpPr>
          <p:nvPr/>
        </p:nvSpPr>
        <p:spPr bwMode="auto">
          <a:xfrm>
            <a:off x="2439988" y="5584825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198" name="Oval 6"/>
          <p:cNvSpPr>
            <a:spLocks noChangeAspect="1" noChangeArrowheads="1"/>
          </p:cNvSpPr>
          <p:nvPr/>
        </p:nvSpPr>
        <p:spPr bwMode="auto">
          <a:xfrm>
            <a:off x="6837363" y="1190625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199" name="Oval 7"/>
          <p:cNvSpPr>
            <a:spLocks noChangeAspect="1" noChangeArrowheads="1"/>
          </p:cNvSpPr>
          <p:nvPr/>
        </p:nvSpPr>
        <p:spPr bwMode="auto">
          <a:xfrm>
            <a:off x="4610100" y="3392488"/>
            <a:ext cx="130175" cy="1254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200" name="Oval 8"/>
          <p:cNvSpPr>
            <a:spLocks noChangeAspect="1" noChangeArrowheads="1"/>
          </p:cNvSpPr>
          <p:nvPr/>
        </p:nvSpPr>
        <p:spPr bwMode="auto">
          <a:xfrm>
            <a:off x="6838950" y="5586413"/>
            <a:ext cx="130175" cy="1254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4679950" y="3562350"/>
            <a:ext cx="0" cy="1976438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 rot="-2633705">
            <a:off x="4457700" y="5360988"/>
            <a:ext cx="4524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+</a:t>
            </a:r>
            <a:endParaRPr lang="cs-CZ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4025" y="469900"/>
            <a:ext cx="5667375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179" name="Group 8"/>
          <p:cNvGrpSpPr>
            <a:grpSpLocks/>
          </p:cNvGrpSpPr>
          <p:nvPr/>
        </p:nvGrpSpPr>
        <p:grpSpPr bwMode="auto">
          <a:xfrm flipV="1">
            <a:off x="2509838" y="1204913"/>
            <a:ext cx="4165600" cy="4162425"/>
            <a:chOff x="1572" y="942"/>
            <a:chExt cx="2624" cy="2622"/>
          </a:xfrm>
        </p:grpSpPr>
        <p:sp>
          <p:nvSpPr>
            <p:cNvPr id="9219" name="Oval 3"/>
            <p:cNvSpPr>
              <a:spLocks noChangeAspect="1" noChangeArrowheads="1"/>
            </p:cNvSpPr>
            <p:nvPr/>
          </p:nvSpPr>
          <p:spPr bwMode="auto">
            <a:xfrm flipV="1">
              <a:off x="1572" y="944"/>
              <a:ext cx="82" cy="7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220" name="Oval 4"/>
            <p:cNvSpPr>
              <a:spLocks noChangeAspect="1" noChangeArrowheads="1"/>
            </p:cNvSpPr>
            <p:nvPr/>
          </p:nvSpPr>
          <p:spPr bwMode="auto">
            <a:xfrm flipV="1">
              <a:off x="1572" y="3484"/>
              <a:ext cx="82" cy="7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221" name="Oval 5"/>
            <p:cNvSpPr>
              <a:spLocks noChangeAspect="1" noChangeArrowheads="1"/>
            </p:cNvSpPr>
            <p:nvPr/>
          </p:nvSpPr>
          <p:spPr bwMode="auto">
            <a:xfrm flipV="1">
              <a:off x="4114" y="947"/>
              <a:ext cx="82" cy="7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222" name="Oval 6"/>
            <p:cNvSpPr>
              <a:spLocks noChangeAspect="1" noChangeArrowheads="1"/>
            </p:cNvSpPr>
            <p:nvPr/>
          </p:nvSpPr>
          <p:spPr bwMode="auto">
            <a:xfrm flipV="1">
              <a:off x="2843" y="942"/>
              <a:ext cx="82" cy="7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223" name="Oval 7"/>
            <p:cNvSpPr>
              <a:spLocks noChangeAspect="1" noChangeArrowheads="1"/>
            </p:cNvSpPr>
            <p:nvPr/>
          </p:nvSpPr>
          <p:spPr bwMode="auto">
            <a:xfrm flipV="1">
              <a:off x="4112" y="3485"/>
              <a:ext cx="82" cy="7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4"/>
          <p:cNvSpPr txBox="1">
            <a:spLocks noChangeArrowheads="1"/>
          </p:cNvSpPr>
          <p:nvPr/>
        </p:nvSpPr>
        <p:spPr bwMode="auto">
          <a:xfrm>
            <a:off x="611188" y="2090172"/>
            <a:ext cx="8452955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400" b="0" dirty="0">
                <a:latin typeface="Arial" charset="0"/>
              </a:rPr>
              <a:t>energy necessary for plate deformation = </a:t>
            </a:r>
            <a:r>
              <a:rPr lang="en-GB" sz="2400" b="0" dirty="0">
                <a:solidFill>
                  <a:srgbClr val="EB0000"/>
                </a:solidFill>
                <a:latin typeface="Arial" charset="0"/>
              </a:rPr>
              <a:t>bending energy</a:t>
            </a:r>
            <a:endParaRPr lang="en-GB" sz="2400" b="0" dirty="0">
              <a:latin typeface="Arial" charset="0"/>
            </a:endParaRPr>
          </a:p>
          <a:p>
            <a:pPr eaLnBrk="0" hangingPunct="0"/>
            <a:endParaRPr lang="en-GB" sz="2400" b="0" dirty="0">
              <a:latin typeface="Arial" charset="0"/>
            </a:endParaRPr>
          </a:p>
          <a:p>
            <a:pPr eaLnBrk="0" hangingPunct="0"/>
            <a:r>
              <a:rPr lang="en-GB" sz="2400" b="0" dirty="0">
                <a:latin typeface="Arial" charset="0"/>
              </a:rPr>
              <a:t>differentiating between </a:t>
            </a:r>
            <a:r>
              <a:rPr lang="en-GB" sz="2400" b="0" dirty="0" err="1">
                <a:latin typeface="Arial" charset="0"/>
              </a:rPr>
              <a:t>afine</a:t>
            </a:r>
            <a:r>
              <a:rPr lang="en-GB" sz="2400" b="0" dirty="0">
                <a:latin typeface="Arial" charset="0"/>
              </a:rPr>
              <a:t> and </a:t>
            </a:r>
            <a:r>
              <a:rPr lang="en-GB" sz="2400" b="0" dirty="0" err="1">
                <a:latin typeface="Arial" charset="0"/>
              </a:rPr>
              <a:t>nonafine</a:t>
            </a:r>
            <a:r>
              <a:rPr lang="en-GB" sz="2400" b="0" dirty="0">
                <a:latin typeface="Arial" charset="0"/>
              </a:rPr>
              <a:t> shape changes</a:t>
            </a:r>
          </a:p>
          <a:p>
            <a:pPr eaLnBrk="0" hangingPunct="0"/>
            <a:endParaRPr lang="en-GB" sz="2400" b="0" dirty="0">
              <a:latin typeface="Arial" charset="0"/>
            </a:endParaRPr>
          </a:p>
          <a:p>
            <a:pPr eaLnBrk="0" hangingPunct="0"/>
            <a:r>
              <a:rPr lang="en-GB" sz="2400" b="0" dirty="0">
                <a:latin typeface="Arial" charset="0"/>
              </a:rPr>
              <a:t>projection of latent roots of bending energy into components </a:t>
            </a:r>
          </a:p>
          <a:p>
            <a:pPr eaLnBrk="0" hangingPunct="0"/>
            <a:r>
              <a:rPr lang="cs-CZ" sz="2400" b="0" dirty="0">
                <a:latin typeface="Arial" charset="0"/>
              </a:rPr>
              <a:t>     </a:t>
            </a:r>
            <a:r>
              <a:rPr lang="en-GB" sz="2400" b="0" dirty="0">
                <a:latin typeface="Arial" charset="0"/>
              </a:rPr>
              <a:t>= </a:t>
            </a:r>
            <a:r>
              <a:rPr lang="en-GB" sz="2400" b="0" dirty="0">
                <a:solidFill>
                  <a:srgbClr val="EB0000"/>
                </a:solidFill>
                <a:latin typeface="Arial" charset="0"/>
              </a:rPr>
              <a:t>partial warps</a:t>
            </a:r>
          </a:p>
          <a:p>
            <a:pPr eaLnBrk="0" hangingPunct="0"/>
            <a:r>
              <a:rPr lang="cs-CZ" sz="2400" b="0" dirty="0">
                <a:latin typeface="Arial" charset="0"/>
              </a:rPr>
              <a:t>     </a:t>
            </a:r>
            <a:r>
              <a:rPr lang="en-GB" sz="2400" b="0" dirty="0">
                <a:latin typeface="Arial" charset="0"/>
              </a:rPr>
              <a:t>partial warp 0 ~ </a:t>
            </a:r>
            <a:r>
              <a:rPr lang="en-GB" sz="2400" b="0" dirty="0" err="1">
                <a:latin typeface="Arial" charset="0"/>
              </a:rPr>
              <a:t>afine</a:t>
            </a:r>
            <a:r>
              <a:rPr lang="en-GB" sz="2400" b="0" dirty="0">
                <a:latin typeface="Arial" charset="0"/>
              </a:rPr>
              <a:t> component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DC67D9C-BE89-4C04-BA02-0904F8DE33EE}"/>
              </a:ext>
            </a:extLst>
          </p:cNvPr>
          <p:cNvSpPr txBox="1"/>
          <p:nvPr/>
        </p:nvSpPr>
        <p:spPr>
          <a:xfrm>
            <a:off x="2746821" y="404813"/>
            <a:ext cx="365035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240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Thin-Plate Spline (TPS)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4113" y="1754188"/>
            <a:ext cx="395922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2227" name="Group 22"/>
          <p:cNvGrpSpPr>
            <a:grpSpLocks/>
          </p:cNvGrpSpPr>
          <p:nvPr/>
        </p:nvGrpSpPr>
        <p:grpSpPr bwMode="auto">
          <a:xfrm>
            <a:off x="4119563" y="1271588"/>
            <a:ext cx="584200" cy="4932362"/>
            <a:chOff x="2595" y="801"/>
            <a:chExt cx="368" cy="3107"/>
          </a:xfrm>
        </p:grpSpPr>
        <p:sp>
          <p:nvSpPr>
            <p:cNvPr id="32779" name="AutoShape 11"/>
            <p:cNvSpPr>
              <a:spLocks noChangeAspect="1" noChangeArrowheads="1"/>
            </p:cNvSpPr>
            <p:nvPr/>
          </p:nvSpPr>
          <p:spPr bwMode="auto">
            <a:xfrm rot="5400000">
              <a:off x="2666" y="730"/>
              <a:ext cx="227" cy="36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2780" name="AutoShape 12"/>
            <p:cNvSpPr>
              <a:spLocks noChangeAspect="1" noChangeArrowheads="1"/>
            </p:cNvSpPr>
            <p:nvPr/>
          </p:nvSpPr>
          <p:spPr bwMode="auto">
            <a:xfrm rot="-5400000">
              <a:off x="2666" y="3611"/>
              <a:ext cx="227" cy="36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52228" name="TextovéPole 10"/>
          <p:cNvSpPr txBox="1">
            <a:spLocks noChangeArrowheads="1"/>
          </p:cNvSpPr>
          <p:nvPr/>
        </p:nvSpPr>
        <p:spPr bwMode="auto">
          <a:xfrm>
            <a:off x="2889488" y="404813"/>
            <a:ext cx="33650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 dirty="0" err="1">
                <a:solidFill>
                  <a:srgbClr val="EB0000"/>
                </a:solidFill>
                <a:latin typeface="Arial" charset="0"/>
              </a:rPr>
              <a:t>Afine</a:t>
            </a:r>
            <a:r>
              <a:rPr lang="cs-CZ" sz="2800" b="0" dirty="0">
                <a:solidFill>
                  <a:srgbClr val="EB0000"/>
                </a:solidFill>
                <a:latin typeface="Arial" charset="0"/>
              </a:rPr>
              <a:t> </a:t>
            </a:r>
            <a:r>
              <a:rPr lang="cs-CZ" sz="2800" b="0" dirty="0" err="1">
                <a:solidFill>
                  <a:srgbClr val="EB0000"/>
                </a:solidFill>
                <a:latin typeface="Arial" charset="0"/>
              </a:rPr>
              <a:t>shape</a:t>
            </a:r>
            <a:r>
              <a:rPr lang="cs-CZ" sz="2800" b="0" dirty="0">
                <a:solidFill>
                  <a:srgbClr val="EB0000"/>
                </a:solidFill>
                <a:latin typeface="Arial" charset="0"/>
              </a:rPr>
              <a:t> </a:t>
            </a:r>
            <a:r>
              <a:rPr lang="cs-CZ" sz="2800" b="0" dirty="0" err="1">
                <a:solidFill>
                  <a:srgbClr val="EB0000"/>
                </a:solidFill>
                <a:latin typeface="Arial" charset="0"/>
              </a:rPr>
              <a:t>change</a:t>
            </a:r>
            <a:endParaRPr lang="cs-CZ" sz="2800" b="0" dirty="0">
              <a:solidFill>
                <a:srgbClr val="EB00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801173"/>
            <a:ext cx="7772400" cy="34290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400">
                <a:latin typeface="Arial" charset="0"/>
                <a:cs typeface="Arial" charset="0"/>
              </a:rPr>
              <a:t>qualitative traits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>
                <a:latin typeface="Arial" charset="0"/>
                <a:cs typeface="Arial" charset="0"/>
              </a:rPr>
              <a:t>epigenetic traits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>
                <a:latin typeface="Arial" charset="0"/>
                <a:cs typeface="Arial" charset="0"/>
              </a:rPr>
              <a:t>traditional morphometrics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>
                <a:latin typeface="Arial" charset="0"/>
                <a:cs typeface="Arial" charset="0"/>
              </a:rPr>
              <a:t>geometric morphometrics</a:t>
            </a:r>
            <a:br>
              <a:rPr lang="en-US" sz="2400">
                <a:latin typeface="Arial" charset="0"/>
                <a:cs typeface="Arial" charset="0"/>
              </a:rPr>
            </a:br>
            <a:endParaRPr lang="en-US" sz="2400">
              <a:latin typeface="Arial" charset="0"/>
              <a:cs typeface="Arial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633804" y="441325"/>
            <a:ext cx="404149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Analysis of phenotype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26"/>
          <p:cNvGrpSpPr>
            <a:grpSpLocks/>
          </p:cNvGrpSpPr>
          <p:nvPr/>
        </p:nvGrpSpPr>
        <p:grpSpPr bwMode="auto">
          <a:xfrm>
            <a:off x="2432050" y="1966913"/>
            <a:ext cx="3959225" cy="3595687"/>
            <a:chOff x="1532" y="1239"/>
            <a:chExt cx="2494" cy="2265"/>
          </a:xfrm>
        </p:grpSpPr>
        <p:pic>
          <p:nvPicPr>
            <p:cNvPr id="53252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32" y="1528"/>
              <a:ext cx="2494" cy="1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92" name="AutoShape 24"/>
            <p:cNvSpPr>
              <a:spLocks noChangeAspect="1" noChangeArrowheads="1"/>
            </p:cNvSpPr>
            <p:nvPr/>
          </p:nvSpPr>
          <p:spPr bwMode="auto">
            <a:xfrm rot="5400000">
              <a:off x="2666" y="1168"/>
              <a:ext cx="227" cy="36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2793" name="AutoShape 25"/>
            <p:cNvSpPr>
              <a:spLocks noChangeAspect="1" noChangeArrowheads="1"/>
            </p:cNvSpPr>
            <p:nvPr/>
          </p:nvSpPr>
          <p:spPr bwMode="auto">
            <a:xfrm rot="-5400000">
              <a:off x="2666" y="3207"/>
              <a:ext cx="227" cy="36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8" name="TextovéPole 10">
            <a:extLst>
              <a:ext uri="{FF2B5EF4-FFF2-40B4-BE49-F238E27FC236}">
                <a16:creationId xmlns:a16="http://schemas.microsoft.com/office/drawing/2014/main" id="{D67B076D-EF2D-4F1B-9AE4-1598E8E71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488" y="404813"/>
            <a:ext cx="33650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 dirty="0" err="1">
                <a:solidFill>
                  <a:srgbClr val="EB0000"/>
                </a:solidFill>
                <a:latin typeface="Arial" charset="0"/>
              </a:rPr>
              <a:t>Afine</a:t>
            </a:r>
            <a:r>
              <a:rPr lang="cs-CZ" sz="2800" b="0" dirty="0">
                <a:solidFill>
                  <a:srgbClr val="EB0000"/>
                </a:solidFill>
                <a:latin typeface="Arial" charset="0"/>
              </a:rPr>
              <a:t> </a:t>
            </a:r>
            <a:r>
              <a:rPr lang="cs-CZ" sz="2800" b="0" dirty="0" err="1">
                <a:solidFill>
                  <a:srgbClr val="EB0000"/>
                </a:solidFill>
                <a:latin typeface="Arial" charset="0"/>
              </a:rPr>
              <a:t>shape</a:t>
            </a:r>
            <a:r>
              <a:rPr lang="cs-CZ" sz="2800" b="0" dirty="0">
                <a:solidFill>
                  <a:srgbClr val="EB0000"/>
                </a:solidFill>
                <a:latin typeface="Arial" charset="0"/>
              </a:rPr>
              <a:t> </a:t>
            </a:r>
            <a:r>
              <a:rPr lang="cs-CZ" sz="2800" b="0" dirty="0" err="1">
                <a:solidFill>
                  <a:srgbClr val="EB0000"/>
                </a:solidFill>
                <a:latin typeface="Arial" charset="0"/>
              </a:rPr>
              <a:t>change</a:t>
            </a:r>
            <a:endParaRPr lang="cs-CZ" sz="2800" b="0" dirty="0">
              <a:solidFill>
                <a:srgbClr val="EB00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4113" y="1754188"/>
            <a:ext cx="395922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4275" name="Group 15"/>
          <p:cNvGrpSpPr>
            <a:grpSpLocks/>
          </p:cNvGrpSpPr>
          <p:nvPr/>
        </p:nvGrpSpPr>
        <p:grpSpPr bwMode="auto">
          <a:xfrm>
            <a:off x="1895475" y="1662113"/>
            <a:ext cx="4984750" cy="4141787"/>
            <a:chOff x="1194" y="1047"/>
            <a:chExt cx="3140" cy="2609"/>
          </a:xfrm>
        </p:grpSpPr>
        <p:sp>
          <p:nvSpPr>
            <p:cNvPr id="33808" name="AutoShape 16"/>
            <p:cNvSpPr>
              <a:spLocks noChangeAspect="1" noChangeArrowheads="1"/>
            </p:cNvSpPr>
            <p:nvPr/>
          </p:nvSpPr>
          <p:spPr bwMode="auto">
            <a:xfrm>
              <a:off x="4107" y="1047"/>
              <a:ext cx="227" cy="36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09" name="AutoShape 17"/>
            <p:cNvSpPr>
              <a:spLocks noChangeAspect="1" noChangeArrowheads="1"/>
            </p:cNvSpPr>
            <p:nvPr/>
          </p:nvSpPr>
          <p:spPr bwMode="auto">
            <a:xfrm flipH="1">
              <a:off x="1194" y="3288"/>
              <a:ext cx="227" cy="36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8" name="TextovéPole 10">
            <a:extLst>
              <a:ext uri="{FF2B5EF4-FFF2-40B4-BE49-F238E27FC236}">
                <a16:creationId xmlns:a16="http://schemas.microsoft.com/office/drawing/2014/main" id="{02D3C4D3-816E-4118-9356-D8F117632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488" y="404813"/>
            <a:ext cx="33650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 dirty="0" err="1">
                <a:solidFill>
                  <a:srgbClr val="EB0000"/>
                </a:solidFill>
                <a:latin typeface="Arial" charset="0"/>
              </a:rPr>
              <a:t>Afine</a:t>
            </a:r>
            <a:r>
              <a:rPr lang="cs-CZ" sz="2800" b="0" dirty="0">
                <a:solidFill>
                  <a:srgbClr val="EB0000"/>
                </a:solidFill>
                <a:latin typeface="Arial" charset="0"/>
              </a:rPr>
              <a:t> </a:t>
            </a:r>
            <a:r>
              <a:rPr lang="cs-CZ" sz="2800" b="0" dirty="0" err="1">
                <a:solidFill>
                  <a:srgbClr val="EB0000"/>
                </a:solidFill>
                <a:latin typeface="Arial" charset="0"/>
              </a:rPr>
              <a:t>shape</a:t>
            </a:r>
            <a:r>
              <a:rPr lang="cs-CZ" sz="2800" b="0" dirty="0">
                <a:solidFill>
                  <a:srgbClr val="EB0000"/>
                </a:solidFill>
                <a:latin typeface="Arial" charset="0"/>
              </a:rPr>
              <a:t> </a:t>
            </a:r>
            <a:r>
              <a:rPr lang="cs-CZ" sz="2800" b="0" dirty="0" err="1">
                <a:solidFill>
                  <a:srgbClr val="EB0000"/>
                </a:solidFill>
                <a:latin typeface="Arial" charset="0"/>
              </a:rPr>
              <a:t>change</a:t>
            </a:r>
            <a:endParaRPr lang="cs-CZ" sz="2800" b="0" dirty="0">
              <a:solidFill>
                <a:srgbClr val="EB00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1175" y="1882775"/>
            <a:ext cx="5260975" cy="373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5299" name="Group 18"/>
          <p:cNvGrpSpPr>
            <a:grpSpLocks/>
          </p:cNvGrpSpPr>
          <p:nvPr/>
        </p:nvGrpSpPr>
        <p:grpSpPr bwMode="auto">
          <a:xfrm>
            <a:off x="1212850" y="1646238"/>
            <a:ext cx="6419850" cy="4140200"/>
            <a:chOff x="764" y="1037"/>
            <a:chExt cx="4044" cy="2608"/>
          </a:xfrm>
        </p:grpSpPr>
        <p:sp>
          <p:nvSpPr>
            <p:cNvPr id="33811" name="AutoShape 19"/>
            <p:cNvSpPr>
              <a:spLocks noChangeAspect="1" noChangeArrowheads="1"/>
            </p:cNvSpPr>
            <p:nvPr/>
          </p:nvSpPr>
          <p:spPr bwMode="auto">
            <a:xfrm>
              <a:off x="4581" y="1037"/>
              <a:ext cx="227" cy="36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12" name="AutoShape 20"/>
            <p:cNvSpPr>
              <a:spLocks noChangeAspect="1" noChangeArrowheads="1"/>
            </p:cNvSpPr>
            <p:nvPr/>
          </p:nvSpPr>
          <p:spPr bwMode="auto">
            <a:xfrm flipH="1">
              <a:off x="764" y="3277"/>
              <a:ext cx="227" cy="36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55301" name="Text Box 21"/>
          <p:cNvSpPr txBox="1">
            <a:spLocks noChangeArrowheads="1"/>
          </p:cNvSpPr>
          <p:nvPr/>
        </p:nvSpPr>
        <p:spPr bwMode="auto">
          <a:xfrm>
            <a:off x="4481523" y="5937028"/>
            <a:ext cx="41264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400" b="0" dirty="0">
                <a:latin typeface="Arial" charset="0"/>
              </a:rPr>
              <a:t> parallel lines </a:t>
            </a:r>
            <a:r>
              <a:rPr lang="cs-CZ" sz="2400" b="0" dirty="0">
                <a:latin typeface="Arial" charset="0"/>
              </a:rPr>
              <a:t>are </a:t>
            </a:r>
            <a:r>
              <a:rPr lang="cs-CZ" sz="2400" b="0" dirty="0" err="1">
                <a:latin typeface="Arial" charset="0"/>
              </a:rPr>
              <a:t>still</a:t>
            </a:r>
            <a:r>
              <a:rPr lang="en-GB" sz="2400" b="0" dirty="0">
                <a:latin typeface="Arial" charset="0"/>
              </a:rPr>
              <a:t> parallel</a:t>
            </a:r>
          </a:p>
        </p:txBody>
      </p:sp>
      <p:sp>
        <p:nvSpPr>
          <p:cNvPr id="9" name="TextovéPole 10">
            <a:extLst>
              <a:ext uri="{FF2B5EF4-FFF2-40B4-BE49-F238E27FC236}">
                <a16:creationId xmlns:a16="http://schemas.microsoft.com/office/drawing/2014/main" id="{52981286-E47B-4339-B7D2-13D8F7BA4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488" y="404813"/>
            <a:ext cx="33650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 dirty="0" err="1">
                <a:solidFill>
                  <a:srgbClr val="EB0000"/>
                </a:solidFill>
                <a:latin typeface="Arial" charset="0"/>
              </a:rPr>
              <a:t>Afine</a:t>
            </a:r>
            <a:r>
              <a:rPr lang="cs-CZ" sz="2800" b="0" dirty="0">
                <a:solidFill>
                  <a:srgbClr val="EB0000"/>
                </a:solidFill>
                <a:latin typeface="Arial" charset="0"/>
              </a:rPr>
              <a:t> </a:t>
            </a:r>
            <a:r>
              <a:rPr lang="cs-CZ" sz="2800" b="0" dirty="0" err="1">
                <a:solidFill>
                  <a:srgbClr val="EB0000"/>
                </a:solidFill>
                <a:latin typeface="Arial" charset="0"/>
              </a:rPr>
              <a:t>shape</a:t>
            </a:r>
            <a:r>
              <a:rPr lang="cs-CZ" sz="2800" b="0" dirty="0">
                <a:solidFill>
                  <a:srgbClr val="EB0000"/>
                </a:solidFill>
                <a:latin typeface="Arial" charset="0"/>
              </a:rPr>
              <a:t> </a:t>
            </a:r>
            <a:r>
              <a:rPr lang="cs-CZ" sz="2800" b="0" dirty="0" err="1">
                <a:solidFill>
                  <a:srgbClr val="EB0000"/>
                </a:solidFill>
                <a:latin typeface="Arial" charset="0"/>
              </a:rPr>
              <a:t>change</a:t>
            </a:r>
            <a:endParaRPr lang="cs-CZ" sz="2800" b="0" dirty="0">
              <a:solidFill>
                <a:srgbClr val="EB00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4113" y="1754188"/>
            <a:ext cx="395922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10">
            <a:extLst>
              <a:ext uri="{FF2B5EF4-FFF2-40B4-BE49-F238E27FC236}">
                <a16:creationId xmlns:a16="http://schemas.microsoft.com/office/drawing/2014/main" id="{C8A2FBCF-396E-466C-9339-A4FC21A4E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8505" y="404813"/>
            <a:ext cx="39869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 dirty="0" err="1">
                <a:solidFill>
                  <a:srgbClr val="EB0000"/>
                </a:solidFill>
                <a:latin typeface="Arial" charset="0"/>
              </a:rPr>
              <a:t>Nona</a:t>
            </a:r>
            <a:r>
              <a:rPr lang="en-GB" sz="2800" b="0" dirty="0">
                <a:solidFill>
                  <a:srgbClr val="EB0000"/>
                </a:solidFill>
                <a:latin typeface="Arial" charset="0"/>
              </a:rPr>
              <a:t>fine shape change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8262" y="1422400"/>
            <a:ext cx="3927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1">
            <a:extLst>
              <a:ext uri="{FF2B5EF4-FFF2-40B4-BE49-F238E27FC236}">
                <a16:creationId xmlns:a16="http://schemas.microsoft.com/office/drawing/2014/main" id="{A6601FDE-47B5-43AE-A6EA-A64BC1F8F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096" y="5950029"/>
            <a:ext cx="54777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400" b="0" dirty="0">
                <a:latin typeface="Arial" charset="0"/>
              </a:rPr>
              <a:t> parallel lines </a:t>
            </a:r>
            <a:r>
              <a:rPr lang="cs-CZ" sz="2400" b="0" dirty="0">
                <a:latin typeface="Arial" charset="0"/>
              </a:rPr>
              <a:t>are not</a:t>
            </a:r>
            <a:r>
              <a:rPr lang="en-GB" sz="2400" b="0" dirty="0">
                <a:latin typeface="Arial" charset="0"/>
              </a:rPr>
              <a:t> parallel</a:t>
            </a:r>
            <a:r>
              <a:rPr lang="cs-CZ" sz="2400" b="0" dirty="0">
                <a:latin typeface="Arial" charset="0"/>
              </a:rPr>
              <a:t> any more</a:t>
            </a:r>
            <a:endParaRPr lang="en-GB" sz="2400" b="0" dirty="0">
              <a:latin typeface="Arial" charset="0"/>
            </a:endParaRPr>
          </a:p>
        </p:txBody>
      </p:sp>
      <p:sp>
        <p:nvSpPr>
          <p:cNvPr id="5" name="TextovéPole 10">
            <a:extLst>
              <a:ext uri="{FF2B5EF4-FFF2-40B4-BE49-F238E27FC236}">
                <a16:creationId xmlns:a16="http://schemas.microsoft.com/office/drawing/2014/main" id="{2AE1E89A-988E-4F80-A51D-CDEA04EB2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8505" y="404813"/>
            <a:ext cx="39869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 dirty="0" err="1">
                <a:solidFill>
                  <a:srgbClr val="EB0000"/>
                </a:solidFill>
                <a:latin typeface="Arial" charset="0"/>
              </a:rPr>
              <a:t>Nona</a:t>
            </a:r>
            <a:r>
              <a:rPr lang="en-GB" sz="2800" b="0" dirty="0">
                <a:solidFill>
                  <a:srgbClr val="EB0000"/>
                </a:solidFill>
                <a:latin typeface="Arial" charset="0"/>
              </a:rPr>
              <a:t>fine shape change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5550" y="635000"/>
            <a:ext cx="6829425" cy="572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7050877" y="689871"/>
            <a:ext cx="11445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 sz="2800" b="0" i="1">
                <a:solidFill>
                  <a:srgbClr val="003399"/>
                </a:solidFill>
                <a:latin typeface="Arial" charset="0"/>
              </a:rPr>
              <a:t>Homo</a:t>
            </a:r>
            <a:endParaRPr lang="cs-CZ" sz="2800" b="0" i="1">
              <a:solidFill>
                <a:srgbClr val="003399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415925"/>
            <a:ext cx="6862763" cy="611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ovéPole 3"/>
          <p:cNvSpPr txBox="1">
            <a:spLocks noChangeArrowheads="1"/>
          </p:cNvSpPr>
          <p:nvPr/>
        </p:nvSpPr>
        <p:spPr bwMode="auto">
          <a:xfrm>
            <a:off x="944563" y="339725"/>
            <a:ext cx="24785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 dirty="0">
                <a:latin typeface="Arial" charset="0"/>
              </a:rPr>
              <a:t>reference </a:t>
            </a:r>
            <a:r>
              <a:rPr lang="cs-CZ" sz="2400" b="0" dirty="0" err="1">
                <a:latin typeface="Arial" charset="0"/>
              </a:rPr>
              <a:t>object</a:t>
            </a:r>
            <a:endParaRPr lang="cs-CZ" sz="2400" b="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113" y="1214438"/>
            <a:ext cx="8329612" cy="44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7043738" y="1447800"/>
            <a:ext cx="8239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cs-CZ" sz="2800" b="0" i="1">
                <a:solidFill>
                  <a:srgbClr val="003399"/>
                </a:solidFill>
                <a:latin typeface="Arial" charset="0"/>
              </a:rPr>
              <a:t>Pan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188" y="452438"/>
            <a:ext cx="7667625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ovéPole 3"/>
          <p:cNvSpPr txBox="1">
            <a:spLocks noChangeArrowheads="1"/>
          </p:cNvSpPr>
          <p:nvPr/>
        </p:nvSpPr>
        <p:spPr bwMode="auto">
          <a:xfrm>
            <a:off x="944563" y="339725"/>
            <a:ext cx="36503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 dirty="0">
                <a:latin typeface="Arial" charset="0"/>
              </a:rPr>
              <a:t>reference </a:t>
            </a:r>
            <a:r>
              <a:rPr lang="cs-CZ" sz="2400" b="0" dirty="0" err="1">
                <a:latin typeface="Arial" charset="0"/>
              </a:rPr>
              <a:t>object</a:t>
            </a:r>
            <a:r>
              <a:rPr lang="cs-CZ" sz="2400" b="0" dirty="0">
                <a:latin typeface="Arial" charset="0"/>
              </a:rPr>
              <a:t> = </a:t>
            </a:r>
            <a:r>
              <a:rPr lang="cs-CZ" sz="2400" b="0" i="1" dirty="0">
                <a:latin typeface="Arial" charset="0"/>
              </a:rPr>
              <a:t>Homo</a:t>
            </a:r>
            <a:endParaRPr lang="cs-CZ" sz="2400" b="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9688" y="452438"/>
            <a:ext cx="6704012" cy="611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ovéPole 3"/>
          <p:cNvSpPr txBox="1">
            <a:spLocks noChangeArrowheads="1"/>
          </p:cNvSpPr>
          <p:nvPr/>
        </p:nvSpPr>
        <p:spPr bwMode="auto">
          <a:xfrm>
            <a:off x="5138926" y="5734104"/>
            <a:ext cx="33766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 dirty="0">
                <a:latin typeface="Arial" charset="0"/>
              </a:rPr>
              <a:t>reference </a:t>
            </a:r>
            <a:r>
              <a:rPr lang="cs-CZ" sz="2400" b="0" dirty="0" err="1">
                <a:latin typeface="Arial" charset="0"/>
              </a:rPr>
              <a:t>object</a:t>
            </a:r>
            <a:r>
              <a:rPr lang="cs-CZ" sz="2400" b="0" dirty="0">
                <a:latin typeface="Arial" charset="0"/>
              </a:rPr>
              <a:t> = </a:t>
            </a:r>
            <a:r>
              <a:rPr lang="cs-CZ" sz="2400" b="0" i="1" dirty="0">
                <a:latin typeface="Arial" charset="0"/>
              </a:rPr>
              <a:t>Pan</a:t>
            </a:r>
            <a:endParaRPr lang="cs-CZ" sz="2400" b="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http://www.softchalk.com/lessonchallenge09/lesson/genetics/Mendel_and_pea_plants_f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3113" y="115888"/>
            <a:ext cx="3290887" cy="261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574675" y="1098550"/>
            <a:ext cx="78105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2400" b="0" dirty="0">
                <a:latin typeface="Arial" charset="0"/>
              </a:rPr>
              <a:t>Mendelian inheritance, 1 </a:t>
            </a:r>
            <a:r>
              <a:rPr lang="en-US" sz="2400" b="0" dirty="0">
                <a:latin typeface="Arial" charset="0"/>
                <a:sym typeface="Symbol" panose="05050102010706020507" pitchFamily="18" charset="2"/>
              </a:rPr>
              <a:t></a:t>
            </a:r>
            <a:r>
              <a:rPr lang="en-US" sz="2400" b="0" dirty="0">
                <a:latin typeface="Arial" charset="0"/>
              </a:rPr>
              <a:t> </a:t>
            </a:r>
            <a:r>
              <a:rPr lang="cs-CZ" sz="2400" b="0" dirty="0">
                <a:latin typeface="Arial" charset="0"/>
              </a:rPr>
              <a:t>a </a:t>
            </a:r>
            <a:r>
              <a:rPr lang="en-US" sz="2400" b="0" dirty="0">
                <a:latin typeface="Arial" charset="0"/>
              </a:rPr>
              <a:t>few genes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2400" b="0" dirty="0">
                <a:latin typeface="Arial" charset="0"/>
              </a:rPr>
              <a:t>mutations in </a:t>
            </a:r>
            <a:r>
              <a:rPr lang="en-US" sz="2400" b="0" i="1" dirty="0">
                <a:latin typeface="Arial" charset="0"/>
              </a:rPr>
              <a:t>D. melanogaster</a:t>
            </a:r>
            <a:endParaRPr lang="en-US" sz="2400" b="0" dirty="0">
              <a:latin typeface="Arial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400" b="0" dirty="0">
                <a:latin typeface="Arial" charset="0"/>
              </a:rPr>
              <a:t>mutations of </a:t>
            </a:r>
            <a:r>
              <a:rPr lang="en-US" sz="2400" b="0" i="1" dirty="0">
                <a:latin typeface="Arial" charset="0"/>
              </a:rPr>
              <a:t>Hox</a:t>
            </a:r>
            <a:r>
              <a:rPr lang="en-US" sz="2400" b="0" dirty="0">
                <a:latin typeface="Arial" charset="0"/>
              </a:rPr>
              <a:t> genes:</a:t>
            </a:r>
            <a:br>
              <a:rPr lang="en-US" sz="2400" b="0" dirty="0">
                <a:latin typeface="Arial" charset="0"/>
              </a:rPr>
            </a:br>
            <a:r>
              <a:rPr lang="en-US" sz="2400" b="0" i="1" dirty="0">
                <a:latin typeface="Arial" charset="0"/>
              </a:rPr>
              <a:t>Antennapedia</a:t>
            </a:r>
            <a:r>
              <a:rPr lang="en-US" sz="2400" b="0" dirty="0">
                <a:latin typeface="Arial" charset="0"/>
              </a:rPr>
              <a:t>, </a:t>
            </a:r>
            <a:r>
              <a:rPr lang="en-US" sz="2400" b="0" i="1" dirty="0">
                <a:latin typeface="Arial" charset="0"/>
              </a:rPr>
              <a:t>Ultrabithorax</a:t>
            </a:r>
            <a:endParaRPr lang="en-US" sz="2400" b="0" dirty="0">
              <a:latin typeface="Arial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136650" y="234950"/>
            <a:ext cx="288252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Qualitative trais</a:t>
            </a:r>
          </a:p>
        </p:txBody>
      </p:sp>
      <p:pic>
        <p:nvPicPr>
          <p:cNvPr id="49154" name="Picture 2" descr="http://www.scielo.br/img/revistas/isz/v98n3/a09fig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800" y="2762250"/>
            <a:ext cx="5248275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AutoShape 4" descr="http://www.fao.org/docrep/005/B3310E/B3310E89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9158" name="AutoShape 6" descr="http://www.fao.org/docrep/005/B3310E/B3310E89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9160" name="AutoShape 8" descr="http://www.fao.org/docrep/005/B3310E/B3310E89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9162" name="AutoShape 10" descr="http://www.fao.org/docrep/005/B3310E/B3310E89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17" name="Skupina 16"/>
          <p:cNvGrpSpPr>
            <a:grpSpLocks/>
          </p:cNvGrpSpPr>
          <p:nvPr/>
        </p:nvGrpSpPr>
        <p:grpSpPr bwMode="auto">
          <a:xfrm>
            <a:off x="6472238" y="3017838"/>
            <a:ext cx="2200275" cy="3546475"/>
            <a:chOff x="6472718" y="3018181"/>
            <a:chExt cx="2200133" cy="3546608"/>
          </a:xfrm>
        </p:grpSpPr>
        <p:pic>
          <p:nvPicPr>
            <p:cNvPr id="7179" name="Picture 12" descr="http://udel.edu/~mcdonald/statpix/antennapedia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72718" y="3018181"/>
              <a:ext cx="2200133" cy="1734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0" name="Picture 14" descr="http://biobabel.files.wordpress.com/2012/05/ubx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83351" y="4777483"/>
              <a:ext cx="2177764" cy="1787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500" y="1968500"/>
            <a:ext cx="7412038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0675" y="1139825"/>
            <a:ext cx="644842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AutoShape 4"/>
          <p:cNvSpPr>
            <a:spLocks noChangeArrowheads="1"/>
          </p:cNvSpPr>
          <p:nvPr/>
        </p:nvSpPr>
        <p:spPr bwMode="auto">
          <a:xfrm rot="2299668">
            <a:off x="4062413" y="4171950"/>
            <a:ext cx="663575" cy="600075"/>
          </a:xfrm>
          <a:prstGeom prst="leftArrow">
            <a:avLst>
              <a:gd name="adj1" fmla="val 50000"/>
              <a:gd name="adj2" fmla="val 27646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63493" name="Group 7"/>
          <p:cNvGrpSpPr>
            <a:grpSpLocks/>
          </p:cNvGrpSpPr>
          <p:nvPr/>
        </p:nvGrpSpPr>
        <p:grpSpPr bwMode="auto">
          <a:xfrm>
            <a:off x="4046538" y="4132263"/>
            <a:ext cx="3667125" cy="1730375"/>
            <a:chOff x="2546" y="2146"/>
            <a:chExt cx="2310" cy="1090"/>
          </a:xfrm>
        </p:grpSpPr>
        <p:sp>
          <p:nvSpPr>
            <p:cNvPr id="54277" name="Text Box 5"/>
            <p:cNvSpPr txBox="1">
              <a:spLocks noChangeArrowheads="1"/>
            </p:cNvSpPr>
            <p:nvPr/>
          </p:nvSpPr>
          <p:spPr bwMode="auto">
            <a:xfrm>
              <a:off x="4340" y="2146"/>
              <a:ext cx="5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cs-CZ" sz="2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RW 1</a:t>
              </a:r>
            </a:p>
          </p:txBody>
        </p:sp>
        <p:sp>
          <p:nvSpPr>
            <p:cNvPr id="54278" name="Text Box 6"/>
            <p:cNvSpPr txBox="1">
              <a:spLocks noChangeArrowheads="1"/>
            </p:cNvSpPr>
            <p:nvPr/>
          </p:nvSpPr>
          <p:spPr bwMode="auto">
            <a:xfrm>
              <a:off x="2546" y="2986"/>
              <a:ext cx="5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cs-CZ" sz="2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RW 2</a:t>
              </a:r>
            </a:p>
          </p:txBody>
        </p:sp>
      </p:grpSp>
      <p:sp>
        <p:nvSpPr>
          <p:cNvPr id="10" name="TextovéPole 9"/>
          <p:cNvSpPr txBox="1"/>
          <p:nvPr/>
        </p:nvSpPr>
        <p:spPr>
          <a:xfrm>
            <a:off x="549275" y="271463"/>
            <a:ext cx="820994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&gt;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samples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Thin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-Plate Spline 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Relative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Warps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(TPSRW)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D92BFBA-F6FD-4F4E-A85D-36387E81DC14}"/>
              </a:ext>
            </a:extLst>
          </p:cNvPr>
          <p:cNvSpPr txBox="1"/>
          <p:nvPr/>
        </p:nvSpPr>
        <p:spPr>
          <a:xfrm>
            <a:off x="6795163" y="5631805"/>
            <a:ext cx="1088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 PCA</a:t>
            </a:r>
            <a:endParaRPr lang="cs-CZ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738" y="1476375"/>
            <a:ext cx="7412037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4515" name="Group 14"/>
          <p:cNvGrpSpPr>
            <a:grpSpLocks/>
          </p:cNvGrpSpPr>
          <p:nvPr/>
        </p:nvGrpSpPr>
        <p:grpSpPr bwMode="auto">
          <a:xfrm>
            <a:off x="487363" y="2754313"/>
            <a:ext cx="8032750" cy="1527175"/>
            <a:chOff x="307" y="1735"/>
            <a:chExt cx="5060" cy="962"/>
          </a:xfrm>
        </p:grpSpPr>
        <p:sp>
          <p:nvSpPr>
            <p:cNvPr id="17414" name="AutoShape 6"/>
            <p:cNvSpPr>
              <a:spLocks noChangeArrowheads="1"/>
            </p:cNvSpPr>
            <p:nvPr/>
          </p:nvSpPr>
          <p:spPr bwMode="auto">
            <a:xfrm>
              <a:off x="4956" y="1735"/>
              <a:ext cx="411" cy="384"/>
            </a:xfrm>
            <a:prstGeom prst="rightArrow">
              <a:avLst>
                <a:gd name="adj1" fmla="val 50000"/>
                <a:gd name="adj2" fmla="val 26758"/>
              </a:avLst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15" name="AutoShape 7"/>
            <p:cNvSpPr>
              <a:spLocks noChangeArrowheads="1"/>
            </p:cNvSpPr>
            <p:nvPr/>
          </p:nvSpPr>
          <p:spPr bwMode="auto">
            <a:xfrm flipH="1">
              <a:off x="307" y="2313"/>
              <a:ext cx="411" cy="384"/>
            </a:xfrm>
            <a:prstGeom prst="rightArrow">
              <a:avLst>
                <a:gd name="adj1" fmla="val 50000"/>
                <a:gd name="adj2" fmla="val 26758"/>
              </a:avLst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64516" name="Group 8"/>
          <p:cNvGrpSpPr>
            <a:grpSpLocks/>
          </p:cNvGrpSpPr>
          <p:nvPr/>
        </p:nvGrpSpPr>
        <p:grpSpPr bwMode="auto">
          <a:xfrm>
            <a:off x="2932113" y="3640138"/>
            <a:ext cx="4776787" cy="1854200"/>
            <a:chOff x="1847" y="2146"/>
            <a:chExt cx="3009" cy="1168"/>
          </a:xfrm>
        </p:grpSpPr>
        <p:sp>
          <p:nvSpPr>
            <p:cNvPr id="17417" name="Text Box 9"/>
            <p:cNvSpPr txBox="1">
              <a:spLocks noChangeArrowheads="1"/>
            </p:cNvSpPr>
            <p:nvPr/>
          </p:nvSpPr>
          <p:spPr bwMode="auto">
            <a:xfrm>
              <a:off x="4340" y="2146"/>
              <a:ext cx="5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cs-CZ" sz="2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RW 1</a:t>
              </a:r>
            </a:p>
          </p:txBody>
        </p:sp>
        <p:sp>
          <p:nvSpPr>
            <p:cNvPr id="17418" name="Text Box 10"/>
            <p:cNvSpPr txBox="1">
              <a:spLocks noChangeArrowheads="1"/>
            </p:cNvSpPr>
            <p:nvPr/>
          </p:nvSpPr>
          <p:spPr bwMode="auto">
            <a:xfrm>
              <a:off x="1847" y="3064"/>
              <a:ext cx="5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cs-CZ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RW 2</a:t>
              </a:r>
            </a:p>
          </p:txBody>
        </p:sp>
      </p:grpSp>
      <p:pic>
        <p:nvPicPr>
          <p:cNvPr id="1741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1650" y="4903788"/>
            <a:ext cx="466725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650" y="642938"/>
            <a:ext cx="466725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738" y="1476375"/>
            <a:ext cx="7412037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0963" y="233363"/>
            <a:ext cx="6215062" cy="236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889750" y="3640138"/>
            <a:ext cx="81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RW 1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932113" y="5097463"/>
            <a:ext cx="81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RW 2</a:t>
            </a:r>
          </a:p>
        </p:txBody>
      </p:sp>
      <p:sp>
        <p:nvSpPr>
          <p:cNvPr id="60419" name="AutoShape 3"/>
          <p:cNvSpPr>
            <a:spLocks noChangeArrowheads="1"/>
          </p:cNvSpPr>
          <p:nvPr/>
        </p:nvSpPr>
        <p:spPr bwMode="auto">
          <a:xfrm>
            <a:off x="4535488" y="2417763"/>
            <a:ext cx="652462" cy="609600"/>
          </a:xfrm>
          <a:prstGeom prst="rightArrow">
            <a:avLst>
              <a:gd name="adj1" fmla="val 50000"/>
              <a:gd name="adj2" fmla="val 26758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"/>
                                        <p:tgtEl>
                                          <p:spTgt spid="60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473075" y="5721795"/>
            <a:ext cx="84185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40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  <a:hlinkClick r:id="rId2"/>
              </a:rPr>
              <a:t>http://life.bio.sunysb.edu/morph/</a:t>
            </a:r>
            <a:endParaRPr lang="cs-CZ" sz="4000" dirty="0">
              <a:solidFill>
                <a:srgbClr val="EB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11188" y="398901"/>
            <a:ext cx="8280400" cy="50167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Software:</a:t>
            </a:r>
          </a:p>
          <a:p>
            <a:pPr eaLnBrk="0" hangingPunct="0">
              <a:defRPr/>
            </a:pPr>
            <a:endParaRPr lang="cs-CZ" sz="2800" b="0" dirty="0">
              <a:solidFill>
                <a:srgbClr val="EB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cs-CZ" sz="2400" b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tpsDig</a:t>
            </a:r>
            <a:r>
              <a:rPr lang="cs-CZ" sz="2400" b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úprava obrázků, digitalizace bodů, měření rozměrů</a:t>
            </a:r>
          </a:p>
          <a:p>
            <a:pPr eaLnBrk="0" hangingPunct="0">
              <a:defRPr/>
            </a:pPr>
            <a:r>
              <a:rPr lang="cs-CZ" sz="2400" b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tpsSplin</a:t>
            </a:r>
            <a:r>
              <a:rPr lang="cs-CZ" sz="2400" b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TPS</a:t>
            </a:r>
          </a:p>
          <a:p>
            <a:pPr eaLnBrk="0" hangingPunct="0">
              <a:defRPr/>
            </a:pPr>
            <a:r>
              <a:rPr lang="cs-CZ" sz="2400" b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tpsRelw</a:t>
            </a:r>
            <a:r>
              <a:rPr lang="cs-CZ" sz="2400" b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TPS </a:t>
            </a:r>
            <a:r>
              <a:rPr lang="cs-CZ" sz="2400" b="0" dirty="0" err="1">
                <a:latin typeface="Arial" pitchFamily="34" charset="0"/>
                <a:cs typeface="Arial" pitchFamily="34" charset="0"/>
              </a:rPr>
              <a:t>Relative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0" dirty="0" err="1">
                <a:latin typeface="Arial" pitchFamily="34" charset="0"/>
                <a:cs typeface="Arial" pitchFamily="34" charset="0"/>
              </a:rPr>
              <a:t>Warps</a:t>
            </a:r>
            <a:endParaRPr lang="cs-CZ" sz="2400" b="0" dirty="0"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cs-CZ" sz="2400" b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tpsRegr</a:t>
            </a:r>
            <a:r>
              <a:rPr lang="cs-CZ" sz="2400" b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regrese na nezávislou proměnnou</a:t>
            </a:r>
          </a:p>
          <a:p>
            <a:pPr eaLnBrk="0" hangingPunct="0">
              <a:defRPr/>
            </a:pPr>
            <a:r>
              <a:rPr lang="cs-CZ" sz="2400" b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tpsPLS</a:t>
            </a:r>
            <a:r>
              <a:rPr lang="cs-CZ" sz="2400" b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metoda parciálních nejmenších čtverců </a:t>
            </a:r>
          </a:p>
          <a:p>
            <a:pPr eaLnBrk="0" hangingPunct="0">
              <a:defRPr/>
            </a:pPr>
            <a:r>
              <a:rPr lang="cs-CZ" sz="2400" b="0" dirty="0">
                <a:latin typeface="Arial" pitchFamily="34" charset="0"/>
                <a:cs typeface="Arial" pitchFamily="34" charset="0"/>
              </a:rPr>
              <a:t>(např. korelace 2 sad bodů)</a:t>
            </a:r>
          </a:p>
          <a:p>
            <a:pPr eaLnBrk="0" hangingPunct="0">
              <a:defRPr/>
            </a:pPr>
            <a:r>
              <a:rPr lang="cs-CZ" sz="2400" b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tpsSuper</a:t>
            </a:r>
            <a:r>
              <a:rPr lang="cs-CZ" sz="2400" b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deformace obrázků („</a:t>
            </a:r>
            <a:r>
              <a:rPr lang="cs-CZ" sz="2400" b="0" dirty="0" err="1">
                <a:latin typeface="Arial" pitchFamily="34" charset="0"/>
                <a:cs typeface="Arial" pitchFamily="34" charset="0"/>
              </a:rPr>
              <a:t>unwarping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“)</a:t>
            </a:r>
          </a:p>
          <a:p>
            <a:pPr eaLnBrk="0" hangingPunct="0">
              <a:defRPr/>
            </a:pPr>
            <a:r>
              <a:rPr lang="cs-CZ" sz="2400" b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tpsTree</a:t>
            </a:r>
            <a:r>
              <a:rPr lang="cs-CZ" sz="2400" b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analýza tvarových změn podél větví fylogenetického</a:t>
            </a:r>
          </a:p>
          <a:p>
            <a:pPr eaLnBrk="0" hangingPunct="0">
              <a:defRPr/>
            </a:pPr>
            <a:endParaRPr lang="cs-CZ" sz="2400" b="0" dirty="0">
              <a:solidFill>
                <a:srgbClr val="EB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cs-CZ" sz="2400" b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MorphoJ</a:t>
            </a:r>
            <a:endParaRPr lang="cs-CZ" sz="2400" b="0" dirty="0">
              <a:solidFill>
                <a:srgbClr val="EB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0898" name="Picture 2" descr="http://www.flywings.org.uk/MorphoJ_page_files/MorphoJ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6232" y="3441926"/>
            <a:ext cx="1905000" cy="20193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Obrázek 2" descr="9.17.jpg"/>
          <p:cNvPicPr>
            <a:picLocks noChangeAspect="1"/>
          </p:cNvPicPr>
          <p:nvPr/>
        </p:nvPicPr>
        <p:blipFill>
          <a:blip r:embed="rId2" cstate="print"/>
          <a:srcRect l="1311" t="1868" r="1328"/>
          <a:stretch>
            <a:fillRect/>
          </a:stretch>
        </p:blipFill>
        <p:spPr bwMode="auto">
          <a:xfrm>
            <a:off x="244475" y="1366838"/>
            <a:ext cx="4214813" cy="397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Obrázek 3" descr="9.1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9325" y="3128963"/>
            <a:ext cx="3810000" cy="332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2286719" y="368300"/>
            <a:ext cx="481734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Morfometrics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and 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phylogenesis</a:t>
            </a:r>
            <a:endParaRPr lang="cs-CZ" sz="2400" dirty="0">
              <a:solidFill>
                <a:srgbClr val="EB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0661" name="TextovéPole 11"/>
          <p:cNvSpPr txBox="1">
            <a:spLocks noChangeArrowheads="1"/>
          </p:cNvSpPr>
          <p:nvPr/>
        </p:nvSpPr>
        <p:spPr bwMode="auto">
          <a:xfrm>
            <a:off x="4613275" y="1417638"/>
            <a:ext cx="12160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tpsTree</a:t>
            </a:r>
          </a:p>
        </p:txBody>
      </p:sp>
      <p:sp>
        <p:nvSpPr>
          <p:cNvPr id="70662" name="TextovéPole 12"/>
          <p:cNvSpPr txBox="1">
            <a:spLocks noChangeArrowheads="1"/>
          </p:cNvSpPr>
          <p:nvPr/>
        </p:nvSpPr>
        <p:spPr bwMode="auto">
          <a:xfrm>
            <a:off x="5015128" y="2306825"/>
            <a:ext cx="38843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 dirty="0" err="1">
                <a:latin typeface="Arial" charset="0"/>
              </a:rPr>
              <a:t>mapping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of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shape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changes</a:t>
            </a:r>
            <a:endParaRPr lang="cs-CZ" sz="2400" b="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932888" y="379472"/>
            <a:ext cx="71416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Landmark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based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methods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without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landmarks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– </a:t>
            </a:r>
          </a:p>
          <a:p>
            <a:pPr algn="ctr"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„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sliding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semilandmarks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</a:t>
            </a:r>
          </a:p>
        </p:txBody>
      </p:sp>
      <p:graphicFrame>
        <p:nvGraphicFramePr>
          <p:cNvPr id="71683" name="Object 3"/>
          <p:cNvGraphicFramePr>
            <a:graphicFrameLocks noChangeAspect="1"/>
          </p:cNvGraphicFramePr>
          <p:nvPr/>
        </p:nvGraphicFramePr>
        <p:xfrm>
          <a:off x="569913" y="1655763"/>
          <a:ext cx="8061325" cy="406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2729520" imgH="1378440" progId="CorelDRAW.Grafika.9">
                  <p:embed/>
                </p:oleObj>
              </mc:Choice>
              <mc:Fallback>
                <p:oleObj name="CorelDRAW" r:id="rId2" imgW="2729520" imgH="1378440" progId="CorelDRAW.Grafika.9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913" y="1655763"/>
                        <a:ext cx="8061325" cy="4068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48" name="Oval 4"/>
          <p:cNvSpPr>
            <a:spLocks noChangeAspect="1" noChangeArrowheads="1"/>
          </p:cNvSpPr>
          <p:nvPr/>
        </p:nvSpPr>
        <p:spPr bwMode="auto">
          <a:xfrm>
            <a:off x="1958975" y="2598738"/>
            <a:ext cx="396875" cy="396875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cs-CZ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7349" name="Line 5"/>
          <p:cNvSpPr>
            <a:spLocks noChangeShapeType="1"/>
          </p:cNvSpPr>
          <p:nvPr/>
        </p:nvSpPr>
        <p:spPr bwMode="auto">
          <a:xfrm flipH="1">
            <a:off x="1538288" y="2922588"/>
            <a:ext cx="454025" cy="4730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7350" name="Line 6"/>
          <p:cNvSpPr>
            <a:spLocks noChangeShapeType="1"/>
          </p:cNvSpPr>
          <p:nvPr/>
        </p:nvSpPr>
        <p:spPr bwMode="auto">
          <a:xfrm flipV="1">
            <a:off x="2324100" y="2362200"/>
            <a:ext cx="400050" cy="2952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15938" y="1538288"/>
            <a:ext cx="4171950" cy="4208462"/>
            <a:chOff x="325" y="969"/>
            <a:chExt cx="2628" cy="2651"/>
          </a:xfrm>
        </p:grpSpPr>
        <p:sp>
          <p:nvSpPr>
            <p:cNvPr id="57352" name="Oval 8"/>
            <p:cNvSpPr>
              <a:spLocks noChangeAspect="1" noChangeArrowheads="1"/>
            </p:cNvSpPr>
            <p:nvPr/>
          </p:nvSpPr>
          <p:spPr bwMode="auto">
            <a:xfrm>
              <a:off x="2837" y="3504"/>
              <a:ext cx="116" cy="116"/>
            </a:xfrm>
            <a:prstGeom prst="ellipse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cs-CZ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71689" name="Group 10"/>
            <p:cNvGrpSpPr>
              <a:grpSpLocks/>
            </p:cNvGrpSpPr>
            <p:nvPr/>
          </p:nvGrpSpPr>
          <p:grpSpPr bwMode="auto">
            <a:xfrm>
              <a:off x="325" y="969"/>
              <a:ext cx="2570" cy="2593"/>
              <a:chOff x="325" y="969"/>
              <a:chExt cx="2570" cy="2593"/>
            </a:xfrm>
          </p:grpSpPr>
          <p:sp>
            <p:nvSpPr>
              <p:cNvPr id="57353" name="Line 9"/>
              <p:cNvSpPr>
                <a:spLocks noChangeShapeType="1"/>
              </p:cNvSpPr>
              <p:nvPr/>
            </p:nvSpPr>
            <p:spPr bwMode="auto">
              <a:xfrm flipH="1" flipV="1">
                <a:off x="1335" y="1755"/>
                <a:ext cx="1560" cy="1807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57351" name="Line 7"/>
              <p:cNvSpPr>
                <a:spLocks noChangeShapeType="1"/>
              </p:cNvSpPr>
              <p:nvPr/>
            </p:nvSpPr>
            <p:spPr bwMode="auto">
              <a:xfrm flipV="1">
                <a:off x="325" y="969"/>
                <a:ext cx="1964" cy="1689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7231755C-9791-4132-811B-86BEDD3A3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9761" y="805748"/>
            <a:ext cx="6585552" cy="50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10238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125" y="298450"/>
            <a:ext cx="3933825" cy="355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300038"/>
            <a:ext cx="4248150" cy="625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Text Box 5"/>
          <p:cNvSpPr txBox="1">
            <a:spLocks noChangeArrowheads="1"/>
          </p:cNvSpPr>
          <p:nvPr/>
        </p:nvSpPr>
        <p:spPr bwMode="auto">
          <a:xfrm>
            <a:off x="715963" y="4943475"/>
            <a:ext cx="24907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b="0" dirty="0" err="1">
                <a:latin typeface="Arial" charset="0"/>
              </a:rPr>
              <a:t>Bookstein</a:t>
            </a:r>
            <a:r>
              <a:rPr lang="cs-CZ" sz="2000" b="0" dirty="0">
                <a:latin typeface="Arial" charset="0"/>
              </a:rPr>
              <a:t> et al.,</a:t>
            </a:r>
          </a:p>
          <a:p>
            <a:pPr eaLnBrk="0" hangingPunct="0"/>
            <a:r>
              <a:rPr lang="cs-CZ" sz="2000" b="0" i="1" dirty="0">
                <a:latin typeface="Arial" charset="0"/>
              </a:rPr>
              <a:t>Anat. </a:t>
            </a:r>
            <a:r>
              <a:rPr lang="cs-CZ" sz="2000" b="0" i="1" dirty="0" err="1">
                <a:latin typeface="Arial" charset="0"/>
              </a:rPr>
              <a:t>Record</a:t>
            </a:r>
            <a:r>
              <a:rPr lang="cs-CZ" sz="2000" b="0" dirty="0">
                <a:latin typeface="Arial" charset="0"/>
              </a:rPr>
              <a:t> (1999)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569" y="1539216"/>
            <a:ext cx="3933825" cy="355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3813" y="298450"/>
            <a:ext cx="3402012" cy="636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1233261" y="1039132"/>
            <a:ext cx="6667500" cy="4267200"/>
            <a:chOff x="1233261" y="1039132"/>
            <a:chExt cx="6667500" cy="4267200"/>
          </a:xfrm>
        </p:grpSpPr>
        <p:pic>
          <p:nvPicPr>
            <p:cNvPr id="117762" name="Picture 2" descr="http://www.redwoods.edu/Instruct/AGarwin/images/craniallandmarkslateral1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33261" y="1039132"/>
              <a:ext cx="6667500" cy="4267200"/>
            </a:xfrm>
            <a:prstGeom prst="rect">
              <a:avLst/>
            </a:prstGeom>
            <a:noFill/>
          </p:spPr>
        </p:pic>
        <p:sp>
          <p:nvSpPr>
            <p:cNvPr id="3" name="Elipsa 2"/>
            <p:cNvSpPr>
              <a:spLocks noChangeAspect="1"/>
            </p:cNvSpPr>
            <p:nvPr/>
          </p:nvSpPr>
          <p:spPr bwMode="auto">
            <a:xfrm>
              <a:off x="4075000" y="3768499"/>
              <a:ext cx="152400" cy="152400"/>
            </a:xfrm>
            <a:prstGeom prst="ellipse">
              <a:avLst/>
            </a:prstGeom>
            <a:solidFill>
              <a:srgbClr val="EB0000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4" name="Elipsa 3"/>
            <p:cNvSpPr>
              <a:spLocks noChangeAspect="1"/>
            </p:cNvSpPr>
            <p:nvPr/>
          </p:nvSpPr>
          <p:spPr bwMode="auto">
            <a:xfrm>
              <a:off x="5332300" y="3773261"/>
              <a:ext cx="152400" cy="152400"/>
            </a:xfrm>
            <a:prstGeom prst="ellipse">
              <a:avLst/>
            </a:prstGeom>
            <a:solidFill>
              <a:srgbClr val="EB0000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11188" y="1295400"/>
            <a:ext cx="8332787" cy="34210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cs-CZ" sz="2400" b="0" kern="0" dirty="0" err="1">
                <a:latin typeface="Arial" pitchFamily="34" charset="0"/>
                <a:cs typeface="Arial" pitchFamily="34" charset="0"/>
              </a:rPr>
              <a:t>colouration</a:t>
            </a:r>
            <a:r>
              <a:rPr lang="cs-CZ" sz="2400" b="0" kern="0" dirty="0">
                <a:latin typeface="Arial" pitchFamily="34" charset="0"/>
                <a:cs typeface="Arial" pitchFamily="34" charset="0"/>
              </a:rPr>
              <a:t>: </a:t>
            </a:r>
            <a:br>
              <a:rPr lang="cs-CZ" sz="2400" b="0" kern="0" dirty="0">
                <a:latin typeface="Arial" pitchFamily="34" charset="0"/>
                <a:cs typeface="Arial" pitchFamily="34" charset="0"/>
              </a:rPr>
            </a:br>
            <a:r>
              <a:rPr lang="cs-CZ" sz="2000" b="0" kern="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2000" b="0" kern="0" dirty="0" err="1">
                <a:latin typeface="Arial" pitchFamily="34" charset="0"/>
                <a:cs typeface="Arial" pitchFamily="34" charset="0"/>
              </a:rPr>
              <a:t>carlet</a:t>
            </a:r>
            <a:r>
              <a:rPr lang="en-US" sz="2000" b="0" kern="0" dirty="0">
                <a:latin typeface="Arial" pitchFamily="34" charset="0"/>
                <a:cs typeface="Arial" pitchFamily="34" charset="0"/>
              </a:rPr>
              <a:t> tiger moth (</a:t>
            </a:r>
            <a:r>
              <a:rPr lang="en-US" sz="2000" b="0" kern="0" dirty="0" err="1">
                <a:latin typeface="Arial" pitchFamily="34" charset="0"/>
                <a:cs typeface="Arial" pitchFamily="34" charset="0"/>
              </a:rPr>
              <a:t>přástevník</a:t>
            </a:r>
            <a:r>
              <a:rPr lang="en-US" sz="2000" b="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kern="0" dirty="0" err="1">
                <a:latin typeface="Arial" pitchFamily="34" charset="0"/>
                <a:cs typeface="Arial" pitchFamily="34" charset="0"/>
              </a:rPr>
              <a:t>hluchavkový</a:t>
            </a:r>
            <a:r>
              <a:rPr lang="en-US" sz="2000" b="0" kern="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0" i="1" kern="0" dirty="0">
                <a:latin typeface="Arial" pitchFamily="34" charset="0"/>
                <a:cs typeface="Arial" pitchFamily="34" charset="0"/>
              </a:rPr>
              <a:t>Callimorpha </a:t>
            </a:r>
            <a:r>
              <a:rPr lang="en-US" sz="2000" b="0" i="1" kern="0" dirty="0" err="1">
                <a:latin typeface="Arial" pitchFamily="34" charset="0"/>
                <a:cs typeface="Arial" pitchFamily="34" charset="0"/>
              </a:rPr>
              <a:t>dominula</a:t>
            </a:r>
            <a:r>
              <a:rPr lang="en-US" sz="2000" b="0" kern="0" dirty="0">
                <a:latin typeface="Arial" pitchFamily="34" charset="0"/>
                <a:cs typeface="Arial" pitchFamily="34" charset="0"/>
              </a:rPr>
              <a:t>), grove snail (</a:t>
            </a:r>
            <a:r>
              <a:rPr lang="en-US" sz="2000" b="0" kern="0" dirty="0" err="1">
                <a:latin typeface="Arial" pitchFamily="34" charset="0"/>
                <a:cs typeface="Arial" pitchFamily="34" charset="0"/>
              </a:rPr>
              <a:t>páskovka</a:t>
            </a:r>
            <a:r>
              <a:rPr lang="en-US" sz="2000" b="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kern="0" dirty="0" err="1">
                <a:latin typeface="Arial" pitchFamily="34" charset="0"/>
                <a:cs typeface="Arial" pitchFamily="34" charset="0"/>
              </a:rPr>
              <a:t>hajní</a:t>
            </a:r>
            <a:r>
              <a:rPr lang="en-US" sz="2000" b="0" kern="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0" i="1" kern="0" dirty="0" err="1">
                <a:latin typeface="Arial" pitchFamily="34" charset="0"/>
                <a:cs typeface="Arial" pitchFamily="34" charset="0"/>
              </a:rPr>
              <a:t>Cepaea</a:t>
            </a:r>
            <a:r>
              <a:rPr lang="en-US" sz="2000" b="0" i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i="1" kern="0" dirty="0" err="1">
                <a:latin typeface="Arial" pitchFamily="34" charset="0"/>
                <a:cs typeface="Arial" pitchFamily="34" charset="0"/>
              </a:rPr>
              <a:t>nemoralis</a:t>
            </a:r>
            <a:r>
              <a:rPr lang="en-US" sz="2000" b="0" kern="0" dirty="0">
                <a:latin typeface="Arial" pitchFamily="34" charset="0"/>
                <a:cs typeface="Arial" pitchFamily="34" charset="0"/>
              </a:rPr>
              <a:t>), beetle e</a:t>
            </a:r>
            <a:r>
              <a:rPr lang="cs-CZ" sz="2000" b="0" kern="0" dirty="0">
                <a:latin typeface="Arial" pitchFamily="34" charset="0"/>
                <a:cs typeface="Arial" pitchFamily="34" charset="0"/>
              </a:rPr>
              <a:t>l</a:t>
            </a:r>
            <a:r>
              <a:rPr lang="en-US" sz="2000" b="0" kern="0" dirty="0" err="1">
                <a:latin typeface="Arial" pitchFamily="34" charset="0"/>
                <a:cs typeface="Arial" pitchFamily="34" charset="0"/>
              </a:rPr>
              <a:t>ytrons</a:t>
            </a:r>
            <a:br>
              <a:rPr lang="en-US" sz="2000" b="0" kern="0" dirty="0">
                <a:latin typeface="Arial" pitchFamily="34" charset="0"/>
                <a:cs typeface="Arial" pitchFamily="34" charset="0"/>
              </a:rPr>
            </a:br>
            <a:br>
              <a:rPr lang="en-US" sz="2000" b="0" kern="0" dirty="0">
                <a:latin typeface="Arial" pitchFamily="34" charset="0"/>
                <a:cs typeface="Arial" pitchFamily="34" charset="0"/>
              </a:rPr>
            </a:br>
            <a:r>
              <a:rPr lang="en-US" sz="2000" b="0" u="sng" kern="0" dirty="0">
                <a:latin typeface="Arial" pitchFamily="34" charset="0"/>
                <a:cs typeface="Arial" pitchFamily="34" charset="0"/>
              </a:rPr>
              <a:t>mammals</a:t>
            </a:r>
            <a:r>
              <a:rPr lang="en-US" sz="2000" b="0" kern="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000" b="0" kern="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</a:t>
            </a:r>
            <a:r>
              <a:rPr lang="en-US" sz="2000" b="0" kern="0" dirty="0">
                <a:latin typeface="Arial" pitchFamily="34" charset="0"/>
                <a:cs typeface="Arial" pitchFamily="34" charset="0"/>
              </a:rPr>
              <a:t>15 domestic and laboratory species - cat, mouse, </a:t>
            </a:r>
            <a:r>
              <a:rPr lang="cs-CZ" sz="2000" b="0" kern="0" dirty="0">
                <a:latin typeface="Arial" pitchFamily="34" charset="0"/>
                <a:cs typeface="Arial" pitchFamily="34" charset="0"/>
              </a:rPr>
              <a:t>g</a:t>
            </a:r>
            <a:r>
              <a:rPr lang="en-US" sz="2000" b="0" kern="0" dirty="0" err="1">
                <a:latin typeface="Arial" pitchFamily="34" charset="0"/>
                <a:cs typeface="Arial" pitchFamily="34" charset="0"/>
              </a:rPr>
              <a:t>uinea</a:t>
            </a:r>
            <a:r>
              <a:rPr lang="en-US" sz="2000" b="0" kern="0" dirty="0">
                <a:latin typeface="Arial" pitchFamily="34" charset="0"/>
                <a:cs typeface="Arial" pitchFamily="34" charset="0"/>
              </a:rPr>
              <a:t> pig</a:t>
            </a:r>
            <a:r>
              <a:rPr lang="cs-CZ" sz="2000" b="0" kern="0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2000" b="0" kern="0" dirty="0">
                <a:latin typeface="Arial" pitchFamily="34" charset="0"/>
                <a:cs typeface="Arial" pitchFamily="34" charset="0"/>
              </a:rPr>
              <a:t> weasel, leopard, mink, horse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en-US" sz="2000" b="0" kern="0" dirty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en-US" sz="2000" b="0" kern="0" dirty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en-US" sz="2000" b="0" kern="0" dirty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en-US" sz="2000" b="0" kern="0" dirty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en-US" sz="2400" b="0" kern="0" dirty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en-US" sz="2400" b="0" kern="0" dirty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b="0" kern="0" dirty="0">
                <a:latin typeface="Arial" pitchFamily="34" charset="0"/>
                <a:cs typeface="Arial" pitchFamily="34" charset="0"/>
              </a:rPr>
              <a:t>pigments: </a:t>
            </a:r>
            <a:br>
              <a:rPr lang="en-US" sz="2400" b="0" kern="0" dirty="0">
                <a:latin typeface="Arial" pitchFamily="34" charset="0"/>
                <a:cs typeface="Arial" pitchFamily="34" charset="0"/>
              </a:rPr>
            </a:br>
            <a:r>
              <a:rPr lang="en-US" sz="2400" b="0" kern="0" dirty="0" err="1">
                <a:latin typeface="Arial" pitchFamily="34" charset="0"/>
                <a:cs typeface="Arial" pitchFamily="34" charset="0"/>
              </a:rPr>
              <a:t>eu</a:t>
            </a:r>
            <a:r>
              <a:rPr lang="cs-CZ" sz="2400" b="0" kern="0" dirty="0">
                <a:latin typeface="Arial" pitchFamily="34" charset="0"/>
                <a:cs typeface="Arial" pitchFamily="34" charset="0"/>
              </a:rPr>
              <a:t>melanin, </a:t>
            </a:r>
            <a:r>
              <a:rPr lang="en-US" sz="2400" b="0" kern="0" dirty="0">
                <a:latin typeface="Arial" pitchFamily="34" charset="0"/>
                <a:cs typeface="Arial" pitchFamily="34" charset="0"/>
              </a:rPr>
              <a:t>phaeomelanin, </a:t>
            </a:r>
            <a:r>
              <a:rPr lang="en-US" sz="2400" b="0" kern="0" dirty="0" err="1">
                <a:latin typeface="Arial" pitchFamily="34" charset="0"/>
                <a:cs typeface="Arial" pitchFamily="34" charset="0"/>
              </a:rPr>
              <a:t>carotens</a:t>
            </a:r>
            <a:r>
              <a:rPr lang="en-US" sz="2400" b="0" kern="0" dirty="0">
                <a:latin typeface="Arial" pitchFamily="34" charset="0"/>
                <a:cs typeface="Arial" pitchFamily="34" charset="0"/>
              </a:rPr>
              <a:t>, </a:t>
            </a:r>
            <a:br>
              <a:rPr lang="en-US" sz="2400" b="0" kern="0" dirty="0">
                <a:latin typeface="Arial" pitchFamily="34" charset="0"/>
                <a:cs typeface="Arial" pitchFamily="34" charset="0"/>
              </a:rPr>
            </a:br>
            <a:r>
              <a:rPr lang="en-US" sz="2400" b="0" kern="0" dirty="0" err="1">
                <a:latin typeface="Arial" pitchFamily="34" charset="0"/>
                <a:cs typeface="Arial" pitchFamily="34" charset="0"/>
              </a:rPr>
              <a:t>haemoglobin</a:t>
            </a:r>
            <a:r>
              <a:rPr lang="en-US" sz="2400" b="0" kern="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0" kern="0" dirty="0" err="1">
                <a:latin typeface="Arial" pitchFamily="34" charset="0"/>
                <a:cs typeface="Arial" pitchFamily="34" charset="0"/>
              </a:rPr>
              <a:t>trichosiderin</a:t>
            </a:r>
            <a:endParaRPr lang="en-US" sz="2800" b="0" kern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6" name="Picture 2" descr="Callimorpha dominula - přástevník hluchavkov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6038" y="0"/>
            <a:ext cx="2465387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4" descr="Cepaea nemoralis - páskovka hajní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8088" y="2967038"/>
            <a:ext cx="2384425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 descr="http://www.vivarium.cz/Image/Savci/Zvirata/morca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4716463"/>
            <a:ext cx="2543175" cy="190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8" descr="http://4.bp.blogspot.com/-hGrfB8jGHYY/TgLC9U1OxbI/AAAAAAAAAkk/uIeGa5mLMXY/s400/IMG_6370.JPG"/>
          <p:cNvPicPr>
            <a:picLocks noChangeAspect="1" noChangeArrowheads="1"/>
          </p:cNvPicPr>
          <p:nvPr/>
        </p:nvPicPr>
        <p:blipFill>
          <a:blip r:embed="rId5" cstate="print"/>
          <a:srcRect l="11060" t="20190" r="31512" b="20763"/>
          <a:stretch>
            <a:fillRect/>
          </a:stretch>
        </p:blipFill>
        <p:spPr bwMode="auto">
          <a:xfrm>
            <a:off x="3697288" y="3214688"/>
            <a:ext cx="219392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10" descr="http://www.chovatelka.cz/system/files/photos/2001/images/original.jpg?132207555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4875" y="3265488"/>
            <a:ext cx="2506663" cy="154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DC7DC87-DDEC-4CB6-9E3F-035849EEE419}"/>
              </a:ext>
            </a:extLst>
          </p:cNvPr>
          <p:cNvSpPr txBox="1"/>
          <p:nvPr/>
        </p:nvSpPr>
        <p:spPr>
          <a:xfrm>
            <a:off x="1136650" y="234950"/>
            <a:ext cx="288252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Qualitative trais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http://38.media.tumblr.com/407876e87b323fb462fc358fb659f7a0/tumblr_n3qyuoyjB41r46foao1_12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431" y="192541"/>
            <a:ext cx="7553325" cy="2571751"/>
          </a:xfrm>
          <a:prstGeom prst="rect">
            <a:avLst/>
          </a:prstGeom>
          <a:noFill/>
        </p:spPr>
      </p:pic>
      <p:pic>
        <p:nvPicPr>
          <p:cNvPr id="108548" name="Picture 4" descr="http://40.media.tumblr.com/afc72807c1db7dc44ae5b05414789b20/tumblr_n3qyuoyjB41r46foao3_5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547" y="3912960"/>
            <a:ext cx="4762500" cy="2038350"/>
          </a:xfrm>
          <a:prstGeom prst="rect">
            <a:avLst/>
          </a:prstGeom>
          <a:noFill/>
        </p:spPr>
      </p:pic>
      <p:pic>
        <p:nvPicPr>
          <p:cNvPr id="108550" name="Picture 6" descr="http://a.fsdn.com/con/app/proj/morpho-rpackage/screenshots/pcaplo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0976" y="2742747"/>
            <a:ext cx="3312439" cy="36907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5882783-AD4F-4A57-9700-EB664A5BF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68" y="746185"/>
            <a:ext cx="6397446" cy="536563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080C44D-EDFE-4068-B8BD-9D827016B08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6358332" y="2691442"/>
            <a:ext cx="2709574" cy="282818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D96A8B4-F732-46F1-A522-D76B6381838A}"/>
              </a:ext>
            </a:extLst>
          </p:cNvPr>
          <p:cNvSpPr txBox="1"/>
          <p:nvPr/>
        </p:nvSpPr>
        <p:spPr>
          <a:xfrm>
            <a:off x="5027032" y="6340129"/>
            <a:ext cx="3442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>
                <a:latin typeface="Arial" panose="020B0604020202020204" pitchFamily="34" charset="0"/>
                <a:cs typeface="Arial" panose="020B0604020202020204" pitchFamily="34" charset="0"/>
              </a:rPr>
              <a:t>Velemínská, Dupej, Živa 5/2016</a:t>
            </a:r>
          </a:p>
        </p:txBody>
      </p:sp>
    </p:spTree>
    <p:extLst>
      <p:ext uri="{BB962C8B-B14F-4D97-AF65-F5344CB8AC3E}">
        <p14:creationId xmlns:p14="http://schemas.microsoft.com/office/powerpoint/2010/main" val="350184913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7D04A95-AC30-44EF-B075-58509D66E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7511"/>
            <a:ext cx="9144000" cy="292890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D088531-8DCD-43F2-9723-56F2DE82346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5280030" y="3949605"/>
            <a:ext cx="3242868" cy="240830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D990469-F90C-4623-99CC-AA741BC32D43}"/>
              </a:ext>
            </a:extLst>
          </p:cNvPr>
          <p:cNvSpPr txBox="1"/>
          <p:nvPr/>
        </p:nvSpPr>
        <p:spPr>
          <a:xfrm>
            <a:off x="611188" y="5867761"/>
            <a:ext cx="3442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>
                <a:latin typeface="Arial" panose="020B0604020202020204" pitchFamily="34" charset="0"/>
                <a:cs typeface="Arial" panose="020B0604020202020204" pitchFamily="34" charset="0"/>
              </a:rPr>
              <a:t>Velemínská, Dupej, Živa 5/2016</a:t>
            </a:r>
          </a:p>
        </p:txBody>
      </p:sp>
    </p:spTree>
    <p:extLst>
      <p:ext uri="{BB962C8B-B14F-4D97-AF65-F5344CB8AC3E}">
        <p14:creationId xmlns:p14="http://schemas.microsoft.com/office/powerpoint/2010/main" val="10169035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D3DCC96-E5C0-4151-A071-C3E7A961E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773"/>
            <a:ext cx="9144000" cy="503622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4C9A338-4101-4114-B128-5CEB2B763D1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4834116" y="4669201"/>
            <a:ext cx="3343726" cy="205771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51A9EDC-8DB4-4874-BDC8-96FF85AE85E0}"/>
              </a:ext>
            </a:extLst>
          </p:cNvPr>
          <p:cNvSpPr txBox="1"/>
          <p:nvPr/>
        </p:nvSpPr>
        <p:spPr>
          <a:xfrm>
            <a:off x="611188" y="6015105"/>
            <a:ext cx="3442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>
                <a:latin typeface="Arial" panose="020B0604020202020204" pitchFamily="34" charset="0"/>
                <a:cs typeface="Arial" panose="020B0604020202020204" pitchFamily="34" charset="0"/>
              </a:rPr>
              <a:t>Velemínská, Dupej, Živa 5/2016</a:t>
            </a:r>
          </a:p>
        </p:txBody>
      </p:sp>
    </p:spTree>
    <p:extLst>
      <p:ext uri="{BB962C8B-B14F-4D97-AF65-F5344CB8AC3E}">
        <p14:creationId xmlns:p14="http://schemas.microsoft.com/office/powerpoint/2010/main" val="276540495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670F2CB-837A-4A2C-BFCD-B09A11661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3" y="1216315"/>
            <a:ext cx="7108928" cy="527338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204B83A-DB72-4BE5-8A8F-A8104B2235C4}"/>
              </a:ext>
            </a:extLst>
          </p:cNvPr>
          <p:cNvSpPr txBox="1"/>
          <p:nvPr/>
        </p:nvSpPr>
        <p:spPr>
          <a:xfrm>
            <a:off x="611188" y="368300"/>
            <a:ext cx="5216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knockout</a:t>
            </a:r>
            <a:r>
              <a:rPr 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 gene </a:t>
            </a:r>
            <a:r>
              <a:rPr lang="cs-CZ" sz="24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Sprouty</a:t>
            </a:r>
            <a:endParaRPr lang="cs-CZ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77504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AB0BA83-5736-4EE1-AF96-612F91B4E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08" y="1157083"/>
            <a:ext cx="8909983" cy="501186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C51AF39-AA2A-4582-AC42-01C7FF4CDC34}"/>
              </a:ext>
            </a:extLst>
          </p:cNvPr>
          <p:cNvSpPr txBox="1"/>
          <p:nvPr/>
        </p:nvSpPr>
        <p:spPr>
          <a:xfrm>
            <a:off x="2110487" y="404813"/>
            <a:ext cx="4685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Program Checkpoint (</a:t>
            </a:r>
            <a:r>
              <a:rPr lang="cs-CZ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Stratovan</a:t>
            </a:r>
            <a:r>
              <a:rPr 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</p:txBody>
      </p:sp>
    </p:spTree>
    <p:extLst>
      <p:ext uri="{BB962C8B-B14F-4D97-AF65-F5344CB8AC3E}">
        <p14:creationId xmlns:p14="http://schemas.microsoft.com/office/powerpoint/2010/main" val="20868419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>
            <a:extLst>
              <a:ext uri="{FF2B5EF4-FFF2-40B4-BE49-F238E27FC236}">
                <a16:creationId xmlns:a16="http://schemas.microsoft.com/office/drawing/2014/main" id="{AC6E3E05-40E4-3F7B-9E22-218138E902D3}"/>
              </a:ext>
            </a:extLst>
          </p:cNvPr>
          <p:cNvGrpSpPr/>
          <p:nvPr/>
        </p:nvGrpSpPr>
        <p:grpSpPr>
          <a:xfrm>
            <a:off x="2216689" y="2415287"/>
            <a:ext cx="5155290" cy="2581880"/>
            <a:chOff x="2262165" y="1990589"/>
            <a:chExt cx="5155290" cy="2581880"/>
          </a:xfrm>
        </p:grpSpPr>
        <p:pic>
          <p:nvPicPr>
            <p:cNvPr id="1026" name="Picture 2" descr="Landmarks used to represent shape. (a) Ventral skull. (b) Lateral... |  Download Scientific Diagram">
              <a:extLst>
                <a:ext uri="{FF2B5EF4-FFF2-40B4-BE49-F238E27FC236}">
                  <a16:creationId xmlns:a16="http://schemas.microsoft.com/office/drawing/2014/main" id="{E6DE2CE9-1121-5038-80C3-1EC86C939F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29"/>
            <a:stretch/>
          </p:blipFill>
          <p:spPr bwMode="auto">
            <a:xfrm rot="21373311">
              <a:off x="2301221" y="1990589"/>
              <a:ext cx="5116234" cy="2581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4A5DFF04-9B71-E9BA-9EFD-D7D0148994E0}"/>
                </a:ext>
              </a:extLst>
            </p:cNvPr>
            <p:cNvSpPr/>
            <p:nvPr/>
          </p:nvSpPr>
          <p:spPr bwMode="auto">
            <a:xfrm>
              <a:off x="2262165" y="4220974"/>
              <a:ext cx="576375" cy="35102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6AB9B8D0-9988-F59C-D46A-68F22DAC8124}"/>
                </a:ext>
              </a:extLst>
            </p:cNvPr>
            <p:cNvSpPr/>
            <p:nvPr/>
          </p:nvSpPr>
          <p:spPr bwMode="auto">
            <a:xfrm>
              <a:off x="4859338" y="4220974"/>
              <a:ext cx="576375" cy="35102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7" name="TextovéPole 6">
            <a:extLst>
              <a:ext uri="{FF2B5EF4-FFF2-40B4-BE49-F238E27FC236}">
                <a16:creationId xmlns:a16="http://schemas.microsoft.com/office/drawing/2014/main" id="{F882A323-176D-61BD-5134-641157BC145F}"/>
              </a:ext>
            </a:extLst>
          </p:cNvPr>
          <p:cNvSpPr txBox="1"/>
          <p:nvPr/>
        </p:nvSpPr>
        <p:spPr>
          <a:xfrm>
            <a:off x="2569288" y="533038"/>
            <a:ext cx="4580100" cy="461665"/>
          </a:xfrm>
          <a:prstGeom prst="rect">
            <a:avLst/>
          </a:prstGeom>
          <a:noFill/>
          <a:effectLst>
            <a:outerShdw blurRad="12700" dist="254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  <a:r>
              <a:rPr lang="cs-CZ" sz="2400" dirty="0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400" dirty="0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symmetric</a:t>
            </a:r>
            <a:r>
              <a:rPr lang="cs-CZ" sz="2400" dirty="0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objects</a:t>
            </a:r>
            <a:endParaRPr lang="cs-CZ" sz="2400" dirty="0">
              <a:solidFill>
                <a:srgbClr val="EB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85252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ovéPole 13">
            <a:extLst>
              <a:ext uri="{FF2B5EF4-FFF2-40B4-BE49-F238E27FC236}">
                <a16:creationId xmlns:a16="http://schemas.microsoft.com/office/drawing/2014/main" id="{9280ADD5-96E3-F05E-A38A-7390B07FC78F}"/>
              </a:ext>
            </a:extLst>
          </p:cNvPr>
          <p:cNvSpPr txBox="1"/>
          <p:nvPr/>
        </p:nvSpPr>
        <p:spPr>
          <a:xfrm>
            <a:off x="2569288" y="533038"/>
            <a:ext cx="4580100" cy="461665"/>
          </a:xfrm>
          <a:prstGeom prst="rect">
            <a:avLst/>
          </a:prstGeom>
          <a:noFill/>
          <a:effectLst>
            <a:outerShdw blurRad="12700" dist="254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  <a:r>
              <a:rPr lang="cs-CZ" sz="2400" dirty="0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400" dirty="0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symmetric</a:t>
            </a:r>
            <a:r>
              <a:rPr lang="cs-CZ" sz="2400" dirty="0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objects</a:t>
            </a:r>
            <a:endParaRPr lang="cs-CZ" sz="2400" dirty="0">
              <a:solidFill>
                <a:srgbClr val="EB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9C6D10A9-2C26-BF4E-3058-9A162D21F54B}"/>
              </a:ext>
            </a:extLst>
          </p:cNvPr>
          <p:cNvGrpSpPr/>
          <p:nvPr/>
        </p:nvGrpSpPr>
        <p:grpSpPr>
          <a:xfrm>
            <a:off x="2216689" y="2415287"/>
            <a:ext cx="5155290" cy="2581880"/>
            <a:chOff x="2262165" y="1990589"/>
            <a:chExt cx="5155290" cy="2581880"/>
          </a:xfrm>
        </p:grpSpPr>
        <p:pic>
          <p:nvPicPr>
            <p:cNvPr id="16" name="Picture 2" descr="Landmarks used to represent shape. (a) Ventral skull. (b) Lateral... |  Download Scientific Diagram">
              <a:extLst>
                <a:ext uri="{FF2B5EF4-FFF2-40B4-BE49-F238E27FC236}">
                  <a16:creationId xmlns:a16="http://schemas.microsoft.com/office/drawing/2014/main" id="{BE42D954-B5C5-DE72-9A93-BDB3F3A88A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29"/>
            <a:stretch/>
          </p:blipFill>
          <p:spPr bwMode="auto">
            <a:xfrm rot="21373311">
              <a:off x="2301221" y="1990589"/>
              <a:ext cx="5116234" cy="2581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F81F26E3-C8ED-1041-1655-B4C9CD54A263}"/>
                </a:ext>
              </a:extLst>
            </p:cNvPr>
            <p:cNvSpPr/>
            <p:nvPr/>
          </p:nvSpPr>
          <p:spPr bwMode="auto">
            <a:xfrm>
              <a:off x="2262165" y="4220974"/>
              <a:ext cx="576375" cy="35102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EEEC0A24-57B6-2448-3B3F-F34653442692}"/>
                </a:ext>
              </a:extLst>
            </p:cNvPr>
            <p:cNvSpPr/>
            <p:nvPr/>
          </p:nvSpPr>
          <p:spPr bwMode="auto">
            <a:xfrm>
              <a:off x="4859338" y="4220974"/>
              <a:ext cx="576375" cy="35102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38313A54-5036-D6B0-DFAF-C17DFE6D045B}"/>
              </a:ext>
            </a:extLst>
          </p:cNvPr>
          <p:cNvCxnSpPr>
            <a:cxnSpLocks/>
          </p:cNvCxnSpPr>
          <p:nvPr/>
        </p:nvCxnSpPr>
        <p:spPr bwMode="auto">
          <a:xfrm>
            <a:off x="1963143" y="3652643"/>
            <a:ext cx="5603409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EB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8000704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A7BC4AA0-A292-C699-3FA6-C0F4B5196D5A}"/>
              </a:ext>
            </a:extLst>
          </p:cNvPr>
          <p:cNvSpPr/>
          <p:nvPr/>
        </p:nvSpPr>
        <p:spPr bwMode="auto">
          <a:xfrm>
            <a:off x="2262165" y="4220974"/>
            <a:ext cx="576375" cy="35102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979818EE-F820-F886-DA2C-1C87DD31AF37}"/>
              </a:ext>
            </a:extLst>
          </p:cNvPr>
          <p:cNvSpPr/>
          <p:nvPr/>
        </p:nvSpPr>
        <p:spPr bwMode="auto">
          <a:xfrm>
            <a:off x="4859338" y="4220974"/>
            <a:ext cx="576375" cy="35102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A24C26F-4072-7843-133E-9A7E45860A92}"/>
              </a:ext>
            </a:extLst>
          </p:cNvPr>
          <p:cNvSpPr txBox="1"/>
          <p:nvPr/>
        </p:nvSpPr>
        <p:spPr>
          <a:xfrm>
            <a:off x="2569288" y="533038"/>
            <a:ext cx="4580100" cy="461665"/>
          </a:xfrm>
          <a:prstGeom prst="rect">
            <a:avLst/>
          </a:prstGeom>
          <a:noFill/>
          <a:effectLst>
            <a:outerShdw blurRad="12700" dist="254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  <a:r>
              <a:rPr lang="cs-CZ" sz="2400" dirty="0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400" dirty="0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symmetric</a:t>
            </a:r>
            <a:r>
              <a:rPr lang="cs-CZ" sz="2400" dirty="0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objects</a:t>
            </a:r>
            <a:endParaRPr lang="cs-CZ" sz="2400" dirty="0">
              <a:solidFill>
                <a:srgbClr val="EB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8C2BD95A-7223-0F10-931E-001CE96D90DB}"/>
              </a:ext>
            </a:extLst>
          </p:cNvPr>
          <p:cNvGrpSpPr/>
          <p:nvPr/>
        </p:nvGrpSpPr>
        <p:grpSpPr>
          <a:xfrm>
            <a:off x="2176240" y="2415287"/>
            <a:ext cx="5195739" cy="2581880"/>
            <a:chOff x="2176240" y="2415287"/>
            <a:chExt cx="5195739" cy="2581880"/>
          </a:xfrm>
        </p:grpSpPr>
        <p:grpSp>
          <p:nvGrpSpPr>
            <p:cNvPr id="9" name="Skupina 8">
              <a:extLst>
                <a:ext uri="{FF2B5EF4-FFF2-40B4-BE49-F238E27FC236}">
                  <a16:creationId xmlns:a16="http://schemas.microsoft.com/office/drawing/2014/main" id="{CE06A2A7-0250-F81E-B4FE-ED6E38F67B69}"/>
                </a:ext>
              </a:extLst>
            </p:cNvPr>
            <p:cNvGrpSpPr/>
            <p:nvPr/>
          </p:nvGrpSpPr>
          <p:grpSpPr>
            <a:xfrm>
              <a:off x="2216689" y="2415287"/>
              <a:ext cx="5155290" cy="2581880"/>
              <a:chOff x="2262165" y="1990589"/>
              <a:chExt cx="5155290" cy="2581880"/>
            </a:xfrm>
          </p:grpSpPr>
          <p:pic>
            <p:nvPicPr>
              <p:cNvPr id="10" name="Picture 2" descr="Landmarks used to represent shape. (a) Ventral skull. (b) Lateral... |  Download Scientific Diagram">
                <a:extLst>
                  <a:ext uri="{FF2B5EF4-FFF2-40B4-BE49-F238E27FC236}">
                    <a16:creationId xmlns:a16="http://schemas.microsoft.com/office/drawing/2014/main" id="{118FF904-3586-F7CE-C740-B99FB6F9D1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9229"/>
              <a:stretch/>
            </p:blipFill>
            <p:spPr bwMode="auto">
              <a:xfrm rot="21373311">
                <a:off x="2301221" y="1990589"/>
                <a:ext cx="5116234" cy="2581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Obdélník 10">
                <a:extLst>
                  <a:ext uri="{FF2B5EF4-FFF2-40B4-BE49-F238E27FC236}">
                    <a16:creationId xmlns:a16="http://schemas.microsoft.com/office/drawing/2014/main" id="{9E932615-293B-A4E7-66EE-5B086BA6174A}"/>
                  </a:ext>
                </a:extLst>
              </p:cNvPr>
              <p:cNvSpPr/>
              <p:nvPr/>
            </p:nvSpPr>
            <p:spPr bwMode="auto">
              <a:xfrm>
                <a:off x="2262165" y="4220974"/>
                <a:ext cx="576375" cy="35102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3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12" name="Obdélník 11">
                <a:extLst>
                  <a:ext uri="{FF2B5EF4-FFF2-40B4-BE49-F238E27FC236}">
                    <a16:creationId xmlns:a16="http://schemas.microsoft.com/office/drawing/2014/main" id="{9668E458-E10F-1FCF-65CE-277E1A3BC021}"/>
                  </a:ext>
                </a:extLst>
              </p:cNvPr>
              <p:cNvSpPr/>
              <p:nvPr/>
            </p:nvSpPr>
            <p:spPr bwMode="auto">
              <a:xfrm>
                <a:off x="4859338" y="4220974"/>
                <a:ext cx="576375" cy="35102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3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</p:grpSp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A7EC9DD4-9930-0344-29DC-6B85CB0844CE}"/>
                </a:ext>
              </a:extLst>
            </p:cNvPr>
            <p:cNvSpPr/>
            <p:nvPr/>
          </p:nvSpPr>
          <p:spPr bwMode="auto">
            <a:xfrm>
              <a:off x="2176240" y="3661310"/>
              <a:ext cx="5048702" cy="123571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2268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>
            <a:extLst>
              <a:ext uri="{FF2B5EF4-FFF2-40B4-BE49-F238E27FC236}">
                <a16:creationId xmlns:a16="http://schemas.microsoft.com/office/drawing/2014/main" id="{345C7DFE-1CC0-45D9-970C-FE599B0F2C8B}"/>
              </a:ext>
            </a:extLst>
          </p:cNvPr>
          <p:cNvGrpSpPr/>
          <p:nvPr/>
        </p:nvGrpSpPr>
        <p:grpSpPr>
          <a:xfrm>
            <a:off x="0" y="636686"/>
            <a:ext cx="9144000" cy="6096000"/>
            <a:chOff x="0" y="636686"/>
            <a:chExt cx="9144000" cy="6096000"/>
          </a:xfrm>
        </p:grpSpPr>
        <p:pic>
          <p:nvPicPr>
            <p:cNvPr id="1032" name="Picture 8" descr="Triassic Butterfly Park? - Scientific American">
              <a:extLst>
                <a:ext uri="{FF2B5EF4-FFF2-40B4-BE49-F238E27FC236}">
                  <a16:creationId xmlns:a16="http://schemas.microsoft.com/office/drawing/2014/main" id="{9AC4272B-BC40-44C3-8011-55A9676F3C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6686"/>
              <a:ext cx="9144000" cy="60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Volný tvar: obrazec 4">
              <a:extLst>
                <a:ext uri="{FF2B5EF4-FFF2-40B4-BE49-F238E27FC236}">
                  <a16:creationId xmlns:a16="http://schemas.microsoft.com/office/drawing/2014/main" id="{A4AFFEB6-56E2-4D70-847D-F1AF829AE420}"/>
                </a:ext>
              </a:extLst>
            </p:cNvPr>
            <p:cNvSpPr/>
            <p:nvPr/>
          </p:nvSpPr>
          <p:spPr>
            <a:xfrm>
              <a:off x="3733800" y="1427841"/>
              <a:ext cx="1502229" cy="2857501"/>
            </a:xfrm>
            <a:custGeom>
              <a:avLst/>
              <a:gdLst>
                <a:gd name="connsiteX0" fmla="*/ 573314 w 1502229"/>
                <a:gd name="connsiteY0" fmla="*/ 0 h 2790372"/>
                <a:gd name="connsiteX1" fmla="*/ 0 w 1502229"/>
                <a:gd name="connsiteY1" fmla="*/ 729343 h 2790372"/>
                <a:gd name="connsiteX2" fmla="*/ 549729 w 1502229"/>
                <a:gd name="connsiteY2" fmla="*/ 1295400 h 2790372"/>
                <a:gd name="connsiteX3" fmla="*/ 546100 w 1502229"/>
                <a:gd name="connsiteY3" fmla="*/ 2512786 h 2790372"/>
                <a:gd name="connsiteX4" fmla="*/ 838200 w 1502229"/>
                <a:gd name="connsiteY4" fmla="*/ 2790372 h 2790372"/>
                <a:gd name="connsiteX5" fmla="*/ 1072243 w 1502229"/>
                <a:gd name="connsiteY5" fmla="*/ 2556329 h 2790372"/>
                <a:gd name="connsiteX6" fmla="*/ 1083129 w 1502229"/>
                <a:gd name="connsiteY6" fmla="*/ 1289958 h 2790372"/>
                <a:gd name="connsiteX7" fmla="*/ 1502229 w 1502229"/>
                <a:gd name="connsiteY7" fmla="*/ 642258 h 2790372"/>
                <a:gd name="connsiteX8" fmla="*/ 573314 w 1502229"/>
                <a:gd name="connsiteY8" fmla="*/ 0 h 2790372"/>
                <a:gd name="connsiteX0" fmla="*/ 602343 w 1502229"/>
                <a:gd name="connsiteY0" fmla="*/ 0 h 2857501"/>
                <a:gd name="connsiteX1" fmla="*/ 0 w 1502229"/>
                <a:gd name="connsiteY1" fmla="*/ 796472 h 2857501"/>
                <a:gd name="connsiteX2" fmla="*/ 549729 w 1502229"/>
                <a:gd name="connsiteY2" fmla="*/ 1362529 h 2857501"/>
                <a:gd name="connsiteX3" fmla="*/ 546100 w 1502229"/>
                <a:gd name="connsiteY3" fmla="*/ 2579915 h 2857501"/>
                <a:gd name="connsiteX4" fmla="*/ 838200 w 1502229"/>
                <a:gd name="connsiteY4" fmla="*/ 2857501 h 2857501"/>
                <a:gd name="connsiteX5" fmla="*/ 1072243 w 1502229"/>
                <a:gd name="connsiteY5" fmla="*/ 2623458 h 2857501"/>
                <a:gd name="connsiteX6" fmla="*/ 1083129 w 1502229"/>
                <a:gd name="connsiteY6" fmla="*/ 1357087 h 2857501"/>
                <a:gd name="connsiteX7" fmla="*/ 1502229 w 1502229"/>
                <a:gd name="connsiteY7" fmla="*/ 709387 h 2857501"/>
                <a:gd name="connsiteX8" fmla="*/ 602343 w 1502229"/>
                <a:gd name="connsiteY8" fmla="*/ 0 h 285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2229" h="2857501">
                  <a:moveTo>
                    <a:pt x="602343" y="0"/>
                  </a:moveTo>
                  <a:lnTo>
                    <a:pt x="0" y="796472"/>
                  </a:lnTo>
                  <a:lnTo>
                    <a:pt x="549729" y="1362529"/>
                  </a:lnTo>
                  <a:cubicBezTo>
                    <a:pt x="548519" y="1768324"/>
                    <a:pt x="547310" y="2174120"/>
                    <a:pt x="546100" y="2579915"/>
                  </a:cubicBezTo>
                  <a:lnTo>
                    <a:pt x="838200" y="2857501"/>
                  </a:lnTo>
                  <a:lnTo>
                    <a:pt x="1072243" y="2623458"/>
                  </a:lnTo>
                  <a:cubicBezTo>
                    <a:pt x="1075872" y="2201334"/>
                    <a:pt x="1079500" y="1779211"/>
                    <a:pt x="1083129" y="1357087"/>
                  </a:cubicBezTo>
                  <a:lnTo>
                    <a:pt x="1502229" y="709387"/>
                  </a:lnTo>
                  <a:lnTo>
                    <a:pt x="60234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4" name="TextovéPole 3">
            <a:extLst>
              <a:ext uri="{FF2B5EF4-FFF2-40B4-BE49-F238E27FC236}">
                <a16:creationId xmlns:a16="http://schemas.microsoft.com/office/drawing/2014/main" id="{B537CC59-EE77-42DD-B737-39BBD5513620}"/>
              </a:ext>
            </a:extLst>
          </p:cNvPr>
          <p:cNvSpPr txBox="1"/>
          <p:nvPr/>
        </p:nvSpPr>
        <p:spPr>
          <a:xfrm>
            <a:off x="3145167" y="273020"/>
            <a:ext cx="2853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</a:t>
            </a:r>
            <a:r>
              <a:rPr lang="cs-CZ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</a:t>
            </a:r>
            <a:endParaRPr lang="cs-CZ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B91C9F7-FCE3-437D-87F2-7AF3DEB5E249}"/>
              </a:ext>
            </a:extLst>
          </p:cNvPr>
          <p:cNvSpPr txBox="1"/>
          <p:nvPr/>
        </p:nvSpPr>
        <p:spPr>
          <a:xfrm>
            <a:off x="5191371" y="6363354"/>
            <a:ext cx="3788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Klingenberg</a:t>
            </a:r>
            <a:r>
              <a:rPr lang="cs-CZ" sz="1800" b="0" dirty="0"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cs-CZ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r>
              <a:rPr lang="cs-CZ" sz="1800" b="0" dirty="0">
                <a:latin typeface="Arial" panose="020B0604020202020204" pitchFamily="34" charset="0"/>
                <a:cs typeface="Arial" panose="020B0604020202020204" pitchFamily="34" charset="0"/>
              </a:rPr>
              <a:t> (2002)</a:t>
            </a: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9AC63A7D-19D8-4424-A254-CC90B2395CCB}"/>
              </a:ext>
            </a:extLst>
          </p:cNvPr>
          <p:cNvCxnSpPr>
            <a:cxnSpLocks/>
          </p:cNvCxnSpPr>
          <p:nvPr/>
        </p:nvCxnSpPr>
        <p:spPr>
          <a:xfrm>
            <a:off x="4572000" y="1321763"/>
            <a:ext cx="0" cy="4899551"/>
          </a:xfrm>
          <a:prstGeom prst="line">
            <a:avLst/>
          </a:prstGeom>
          <a:ln w="76200">
            <a:solidFill>
              <a:srgbClr val="C0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Šipka: obousměrná vodorovná 10">
            <a:extLst>
              <a:ext uri="{FF2B5EF4-FFF2-40B4-BE49-F238E27FC236}">
                <a16:creationId xmlns:a16="http://schemas.microsoft.com/office/drawing/2014/main" id="{642EE709-8C63-4B07-8C31-C8F08BEC903E}"/>
              </a:ext>
            </a:extLst>
          </p:cNvPr>
          <p:cNvSpPr/>
          <p:nvPr/>
        </p:nvSpPr>
        <p:spPr>
          <a:xfrm>
            <a:off x="2621858" y="966176"/>
            <a:ext cx="3891617" cy="461665"/>
          </a:xfrm>
          <a:prstGeom prst="leftRightArrow">
            <a:avLst/>
          </a:prstGeom>
          <a:gradFill flip="none" rotWithShape="1">
            <a:gsLst>
              <a:gs pos="0">
                <a:srgbClr val="C00000"/>
              </a:gs>
              <a:gs pos="6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038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 txBox="1">
            <a:spLocks noChangeArrowheads="1"/>
          </p:cNvSpPr>
          <p:nvPr/>
        </p:nvSpPr>
        <p:spPr bwMode="auto">
          <a:xfrm>
            <a:off x="477838" y="966788"/>
            <a:ext cx="8332787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90000"/>
              </a:lnSpc>
            </a:pPr>
            <a:r>
              <a:rPr lang="en-US" sz="2400" b="0" dirty="0">
                <a:latin typeface="Arial" charset="0"/>
              </a:rPr>
              <a:t>main allelic series</a:t>
            </a:r>
            <a:r>
              <a:rPr lang="cs-CZ" sz="2400" b="0" dirty="0">
                <a:latin typeface="Arial" charset="0"/>
              </a:rPr>
              <a:t> – </a:t>
            </a:r>
            <a:r>
              <a:rPr lang="cs-CZ" sz="2400" b="0" dirty="0" err="1">
                <a:latin typeface="Arial" charset="0"/>
              </a:rPr>
              <a:t>mouse</a:t>
            </a:r>
            <a:r>
              <a:rPr lang="en-US" sz="2400" b="0" dirty="0">
                <a:latin typeface="Arial" charset="0"/>
              </a:rPr>
              <a:t>: </a:t>
            </a:r>
          </a:p>
          <a:p>
            <a:pPr eaLnBrk="0" hangingPunct="0">
              <a:lnSpc>
                <a:spcPct val="90000"/>
              </a:lnSpc>
            </a:pPr>
            <a:endParaRPr lang="en-US" sz="2400" b="0" dirty="0">
              <a:latin typeface="Arial" charset="0"/>
            </a:endParaRPr>
          </a:p>
          <a:p>
            <a:pPr marL="0" lvl="1" eaLnBrk="0" hangingPunct="0">
              <a:lnSpc>
                <a:spcPct val="90000"/>
              </a:lnSpc>
              <a:spcAft>
                <a:spcPts val="600"/>
              </a:spcAft>
            </a:pPr>
            <a:r>
              <a:rPr lang="en-US" sz="2000" b="0" i="1" dirty="0">
                <a:latin typeface="Arial" charset="0"/>
              </a:rPr>
              <a:t>A</a:t>
            </a:r>
            <a:r>
              <a:rPr lang="en-US" sz="2000" b="0" dirty="0">
                <a:latin typeface="Arial" charset="0"/>
              </a:rPr>
              <a:t> = </a:t>
            </a:r>
            <a:r>
              <a:rPr lang="en-US" sz="2000" b="0" i="1" dirty="0">
                <a:latin typeface="Arial" charset="0"/>
              </a:rPr>
              <a:t>agouti</a:t>
            </a:r>
            <a:r>
              <a:rPr lang="en-US" sz="2000" b="0" dirty="0">
                <a:latin typeface="Arial" charset="0"/>
              </a:rPr>
              <a:t> (</a:t>
            </a:r>
            <a:r>
              <a:rPr lang="en-US" sz="2000" b="0" dirty="0" err="1">
                <a:latin typeface="Arial" charset="0"/>
              </a:rPr>
              <a:t>colour</a:t>
            </a:r>
            <a:r>
              <a:rPr lang="en-US" sz="2000" b="0" dirty="0">
                <a:latin typeface="Arial" charset="0"/>
              </a:rPr>
              <a:t> structure along hair)</a:t>
            </a:r>
          </a:p>
          <a:p>
            <a:pPr marL="0" lvl="1" eaLnBrk="0" hangingPunct="0">
              <a:lnSpc>
                <a:spcPct val="90000"/>
              </a:lnSpc>
              <a:spcAft>
                <a:spcPts val="600"/>
              </a:spcAft>
            </a:pPr>
            <a:r>
              <a:rPr lang="en-US" sz="2000" b="0" i="1" dirty="0">
                <a:latin typeface="Arial" charset="0"/>
              </a:rPr>
              <a:t>B</a:t>
            </a:r>
            <a:r>
              <a:rPr lang="en-US" sz="2000" b="0" dirty="0">
                <a:latin typeface="Arial" charset="0"/>
              </a:rPr>
              <a:t> = </a:t>
            </a:r>
            <a:r>
              <a:rPr lang="en-US" sz="2000" b="0" i="1" dirty="0">
                <a:latin typeface="Arial" charset="0"/>
              </a:rPr>
              <a:t>brown</a:t>
            </a:r>
            <a:r>
              <a:rPr lang="en-US" sz="2000" b="0" dirty="0">
                <a:latin typeface="Arial" charset="0"/>
              </a:rPr>
              <a:t> (protein component of pigment granules)</a:t>
            </a:r>
          </a:p>
          <a:p>
            <a:pPr marL="0" lvl="1" eaLnBrk="0" hangingPunct="0">
              <a:lnSpc>
                <a:spcPct val="90000"/>
              </a:lnSpc>
              <a:spcAft>
                <a:spcPts val="600"/>
              </a:spcAft>
            </a:pPr>
            <a:r>
              <a:rPr lang="en-US" sz="2000" b="0" i="1" dirty="0">
                <a:latin typeface="Arial" charset="0"/>
              </a:rPr>
              <a:t>C</a:t>
            </a:r>
            <a:r>
              <a:rPr lang="en-US" sz="2000" b="0" dirty="0">
                <a:latin typeface="Arial" charset="0"/>
              </a:rPr>
              <a:t> = </a:t>
            </a:r>
            <a:r>
              <a:rPr lang="en-US" sz="2000" b="0" i="1" dirty="0">
                <a:latin typeface="Arial" charset="0"/>
              </a:rPr>
              <a:t>albino</a:t>
            </a:r>
            <a:r>
              <a:rPr lang="en-US" sz="2000" b="0" dirty="0">
                <a:latin typeface="Arial" charset="0"/>
              </a:rPr>
              <a:t> (reduction of number of pigmented lesion)</a:t>
            </a:r>
          </a:p>
          <a:p>
            <a:pPr marL="0" lvl="1" eaLnBrk="0" hangingPunct="0">
              <a:lnSpc>
                <a:spcPct val="90000"/>
              </a:lnSpc>
              <a:spcAft>
                <a:spcPts val="600"/>
              </a:spcAft>
            </a:pPr>
            <a:r>
              <a:rPr lang="en-US" sz="2000" b="0" i="1" dirty="0">
                <a:latin typeface="Arial" charset="0"/>
              </a:rPr>
              <a:t>D</a:t>
            </a:r>
            <a:r>
              <a:rPr lang="en-US" sz="2000" b="0" dirty="0">
                <a:latin typeface="Arial" charset="0"/>
              </a:rPr>
              <a:t> = </a:t>
            </a:r>
            <a:r>
              <a:rPr lang="en-US" sz="2000" b="0" i="1" dirty="0">
                <a:latin typeface="Arial" charset="0"/>
              </a:rPr>
              <a:t>dilute</a:t>
            </a:r>
            <a:r>
              <a:rPr lang="en-US" sz="2000" b="0" dirty="0">
                <a:latin typeface="Arial" charset="0"/>
              </a:rPr>
              <a:t> (aggregation of pigmented lesions)</a:t>
            </a:r>
          </a:p>
          <a:p>
            <a:pPr marL="0" lvl="1" eaLnBrk="0" hangingPunct="0">
              <a:lnSpc>
                <a:spcPct val="90000"/>
              </a:lnSpc>
              <a:spcAft>
                <a:spcPts val="600"/>
              </a:spcAft>
            </a:pPr>
            <a:r>
              <a:rPr lang="en-US" sz="2000" b="0" i="1" dirty="0">
                <a:latin typeface="Arial" charset="0"/>
              </a:rPr>
              <a:t>E</a:t>
            </a:r>
            <a:r>
              <a:rPr lang="en-US" sz="2000" b="0" dirty="0">
                <a:latin typeface="Arial" charset="0"/>
              </a:rPr>
              <a:t> = </a:t>
            </a:r>
            <a:r>
              <a:rPr lang="en-US" sz="2000" b="0" i="1" dirty="0">
                <a:latin typeface="Arial" charset="0"/>
              </a:rPr>
              <a:t>extension</a:t>
            </a:r>
            <a:r>
              <a:rPr lang="en-US" sz="2000" b="0" dirty="0">
                <a:latin typeface="Arial" charset="0"/>
              </a:rPr>
              <a:t> (changes in amount of eumelanin)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 b="13075"/>
          <a:stretch>
            <a:fillRect/>
          </a:stretch>
        </p:blipFill>
        <p:spPr bwMode="auto">
          <a:xfrm>
            <a:off x="3130550" y="4162425"/>
            <a:ext cx="2932113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TextovéPole 4"/>
          <p:cNvSpPr txBox="1">
            <a:spLocks noChangeArrowheads="1"/>
          </p:cNvSpPr>
          <p:nvPr/>
        </p:nvSpPr>
        <p:spPr bwMode="auto">
          <a:xfrm>
            <a:off x="3108325" y="6135688"/>
            <a:ext cx="37996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b="0" dirty="0">
                <a:latin typeface="Arial" charset="0"/>
              </a:rPr>
              <a:t>DBA = </a:t>
            </a:r>
            <a:r>
              <a:rPr lang="cs-CZ" sz="2000" b="0" i="1" dirty="0" err="1">
                <a:solidFill>
                  <a:srgbClr val="003399"/>
                </a:solidFill>
                <a:latin typeface="Arial" charset="0"/>
              </a:rPr>
              <a:t>d</a:t>
            </a:r>
            <a:r>
              <a:rPr lang="cs-CZ" sz="2000" b="0" dirty="0" err="1">
                <a:latin typeface="Arial" charset="0"/>
              </a:rPr>
              <a:t>ilute</a:t>
            </a:r>
            <a:r>
              <a:rPr lang="cs-CZ" sz="2000" b="0" dirty="0">
                <a:latin typeface="Arial" charset="0"/>
              </a:rPr>
              <a:t>–</a:t>
            </a:r>
            <a:r>
              <a:rPr lang="cs-CZ" sz="2000" b="0" i="1" dirty="0" err="1">
                <a:solidFill>
                  <a:srgbClr val="003399"/>
                </a:solidFill>
                <a:latin typeface="Arial" charset="0"/>
              </a:rPr>
              <a:t>b</a:t>
            </a:r>
            <a:r>
              <a:rPr lang="cs-CZ" sz="2000" b="0" dirty="0" err="1">
                <a:latin typeface="Arial" charset="0"/>
              </a:rPr>
              <a:t>rown</a:t>
            </a:r>
            <a:r>
              <a:rPr lang="cs-CZ" sz="2000" b="0" dirty="0">
                <a:latin typeface="Arial" charset="0"/>
              </a:rPr>
              <a:t>–non-</a:t>
            </a:r>
            <a:r>
              <a:rPr lang="en-US" sz="2000" b="0" i="1" dirty="0">
                <a:solidFill>
                  <a:srgbClr val="003399"/>
                </a:solidFill>
                <a:latin typeface="Arial" charset="0"/>
              </a:rPr>
              <a:t>a</a:t>
            </a:r>
            <a:r>
              <a:rPr lang="cs-CZ" sz="2000" b="0" dirty="0" err="1">
                <a:latin typeface="Arial" charset="0"/>
              </a:rPr>
              <a:t>gouti</a:t>
            </a:r>
            <a:endParaRPr lang="cs-CZ" sz="2000" b="0" dirty="0">
              <a:latin typeface="Arial" charset="0"/>
            </a:endParaRPr>
          </a:p>
        </p:txBody>
      </p:sp>
      <p:pic>
        <p:nvPicPr>
          <p:cNvPr id="9222" name="Picture 3" descr="musculus"/>
          <p:cNvPicPr>
            <a:picLocks noChangeAspect="1" noChangeArrowheads="1"/>
          </p:cNvPicPr>
          <p:nvPr/>
        </p:nvPicPr>
        <p:blipFill>
          <a:blip r:embed="rId3" cstate="print"/>
          <a:srcRect r="6343"/>
          <a:stretch>
            <a:fillRect/>
          </a:stretch>
        </p:blipFill>
        <p:spPr bwMode="auto">
          <a:xfrm>
            <a:off x="6734175" y="968375"/>
            <a:ext cx="2065338" cy="18462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223" name="Picture 2" descr="http://images.sciencedaily.com/2008/08/080815140250-large.jpg"/>
          <p:cNvPicPr>
            <a:picLocks noChangeAspect="1" noChangeArrowheads="1"/>
          </p:cNvPicPr>
          <p:nvPr/>
        </p:nvPicPr>
        <p:blipFill>
          <a:blip r:embed="rId4" cstate="print"/>
          <a:srcRect l="25104" t="16891" r="11275" b="16422"/>
          <a:stretch>
            <a:fillRect/>
          </a:stretch>
        </p:blipFill>
        <p:spPr bwMode="auto">
          <a:xfrm>
            <a:off x="6292850" y="3603625"/>
            <a:ext cx="2679700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Obrázek 9" descr="merle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838" y="3656012"/>
            <a:ext cx="2341562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5" name="TextovéPole 10"/>
          <p:cNvSpPr txBox="1">
            <a:spLocks noChangeArrowheads="1"/>
          </p:cNvSpPr>
          <p:nvPr/>
        </p:nvSpPr>
        <p:spPr bwMode="auto">
          <a:xfrm>
            <a:off x="477838" y="6223000"/>
            <a:ext cx="7985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b="0" dirty="0" err="1">
                <a:latin typeface="Arial" charset="0"/>
              </a:rPr>
              <a:t>dilute</a:t>
            </a:r>
            <a:endParaRPr lang="cs-CZ" sz="2000" b="0" dirty="0">
              <a:latin typeface="Arial" charset="0"/>
            </a:endParaRPr>
          </a:p>
        </p:txBody>
      </p:sp>
      <p:sp>
        <p:nvSpPr>
          <p:cNvPr id="9226" name="TextovéPole 11"/>
          <p:cNvSpPr txBox="1">
            <a:spLocks noChangeArrowheads="1"/>
          </p:cNvSpPr>
          <p:nvPr/>
        </p:nvSpPr>
        <p:spPr bwMode="auto">
          <a:xfrm>
            <a:off x="7708900" y="5470525"/>
            <a:ext cx="869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b="0">
                <a:latin typeface="Arial" charset="0"/>
              </a:rPr>
              <a:t>albino</a:t>
            </a:r>
          </a:p>
        </p:txBody>
      </p:sp>
      <p:sp>
        <p:nvSpPr>
          <p:cNvPr id="9227" name="TextovéPole 12"/>
          <p:cNvSpPr txBox="1">
            <a:spLocks noChangeArrowheads="1"/>
          </p:cNvSpPr>
          <p:nvPr/>
        </p:nvSpPr>
        <p:spPr bwMode="auto">
          <a:xfrm>
            <a:off x="7848600" y="2824163"/>
            <a:ext cx="8842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b="0">
                <a:latin typeface="Arial" charset="0"/>
              </a:rPr>
              <a:t>agouti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272B9DD-34F0-4281-ACC8-D742431EF0E1}"/>
              </a:ext>
            </a:extLst>
          </p:cNvPr>
          <p:cNvSpPr txBox="1"/>
          <p:nvPr/>
        </p:nvSpPr>
        <p:spPr>
          <a:xfrm>
            <a:off x="1136650" y="234950"/>
            <a:ext cx="288252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Qualitative trais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>
            <a:extLst>
              <a:ext uri="{FF2B5EF4-FFF2-40B4-BE49-F238E27FC236}">
                <a16:creationId xmlns:a16="http://schemas.microsoft.com/office/drawing/2014/main" id="{345C7DFE-1CC0-45D9-970C-FE599B0F2C8B}"/>
              </a:ext>
            </a:extLst>
          </p:cNvPr>
          <p:cNvGrpSpPr/>
          <p:nvPr/>
        </p:nvGrpSpPr>
        <p:grpSpPr>
          <a:xfrm flipH="1">
            <a:off x="0" y="636686"/>
            <a:ext cx="9144000" cy="6096000"/>
            <a:chOff x="0" y="636686"/>
            <a:chExt cx="9144000" cy="6096000"/>
          </a:xfrm>
        </p:grpSpPr>
        <p:pic>
          <p:nvPicPr>
            <p:cNvPr id="1032" name="Picture 8" descr="Triassic Butterfly Park? - Scientific American">
              <a:extLst>
                <a:ext uri="{FF2B5EF4-FFF2-40B4-BE49-F238E27FC236}">
                  <a16:creationId xmlns:a16="http://schemas.microsoft.com/office/drawing/2014/main" id="{9AC4272B-BC40-44C3-8011-55A9676F3C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6686"/>
              <a:ext cx="9144000" cy="60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Volný tvar: obrazec 4">
              <a:extLst>
                <a:ext uri="{FF2B5EF4-FFF2-40B4-BE49-F238E27FC236}">
                  <a16:creationId xmlns:a16="http://schemas.microsoft.com/office/drawing/2014/main" id="{A4AFFEB6-56E2-4D70-847D-F1AF829AE420}"/>
                </a:ext>
              </a:extLst>
            </p:cNvPr>
            <p:cNvSpPr/>
            <p:nvPr/>
          </p:nvSpPr>
          <p:spPr>
            <a:xfrm>
              <a:off x="3733800" y="1427841"/>
              <a:ext cx="1502229" cy="2857501"/>
            </a:xfrm>
            <a:custGeom>
              <a:avLst/>
              <a:gdLst>
                <a:gd name="connsiteX0" fmla="*/ 573314 w 1502229"/>
                <a:gd name="connsiteY0" fmla="*/ 0 h 2790372"/>
                <a:gd name="connsiteX1" fmla="*/ 0 w 1502229"/>
                <a:gd name="connsiteY1" fmla="*/ 729343 h 2790372"/>
                <a:gd name="connsiteX2" fmla="*/ 549729 w 1502229"/>
                <a:gd name="connsiteY2" fmla="*/ 1295400 h 2790372"/>
                <a:gd name="connsiteX3" fmla="*/ 546100 w 1502229"/>
                <a:gd name="connsiteY3" fmla="*/ 2512786 h 2790372"/>
                <a:gd name="connsiteX4" fmla="*/ 838200 w 1502229"/>
                <a:gd name="connsiteY4" fmla="*/ 2790372 h 2790372"/>
                <a:gd name="connsiteX5" fmla="*/ 1072243 w 1502229"/>
                <a:gd name="connsiteY5" fmla="*/ 2556329 h 2790372"/>
                <a:gd name="connsiteX6" fmla="*/ 1083129 w 1502229"/>
                <a:gd name="connsiteY6" fmla="*/ 1289958 h 2790372"/>
                <a:gd name="connsiteX7" fmla="*/ 1502229 w 1502229"/>
                <a:gd name="connsiteY7" fmla="*/ 642258 h 2790372"/>
                <a:gd name="connsiteX8" fmla="*/ 573314 w 1502229"/>
                <a:gd name="connsiteY8" fmla="*/ 0 h 2790372"/>
                <a:gd name="connsiteX0" fmla="*/ 602343 w 1502229"/>
                <a:gd name="connsiteY0" fmla="*/ 0 h 2857501"/>
                <a:gd name="connsiteX1" fmla="*/ 0 w 1502229"/>
                <a:gd name="connsiteY1" fmla="*/ 796472 h 2857501"/>
                <a:gd name="connsiteX2" fmla="*/ 549729 w 1502229"/>
                <a:gd name="connsiteY2" fmla="*/ 1362529 h 2857501"/>
                <a:gd name="connsiteX3" fmla="*/ 546100 w 1502229"/>
                <a:gd name="connsiteY3" fmla="*/ 2579915 h 2857501"/>
                <a:gd name="connsiteX4" fmla="*/ 838200 w 1502229"/>
                <a:gd name="connsiteY4" fmla="*/ 2857501 h 2857501"/>
                <a:gd name="connsiteX5" fmla="*/ 1072243 w 1502229"/>
                <a:gd name="connsiteY5" fmla="*/ 2623458 h 2857501"/>
                <a:gd name="connsiteX6" fmla="*/ 1083129 w 1502229"/>
                <a:gd name="connsiteY6" fmla="*/ 1357087 h 2857501"/>
                <a:gd name="connsiteX7" fmla="*/ 1502229 w 1502229"/>
                <a:gd name="connsiteY7" fmla="*/ 709387 h 2857501"/>
                <a:gd name="connsiteX8" fmla="*/ 602343 w 1502229"/>
                <a:gd name="connsiteY8" fmla="*/ 0 h 285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2229" h="2857501">
                  <a:moveTo>
                    <a:pt x="602343" y="0"/>
                  </a:moveTo>
                  <a:lnTo>
                    <a:pt x="0" y="796472"/>
                  </a:lnTo>
                  <a:lnTo>
                    <a:pt x="549729" y="1362529"/>
                  </a:lnTo>
                  <a:cubicBezTo>
                    <a:pt x="548519" y="1768324"/>
                    <a:pt x="547310" y="2174120"/>
                    <a:pt x="546100" y="2579915"/>
                  </a:cubicBezTo>
                  <a:lnTo>
                    <a:pt x="838200" y="2857501"/>
                  </a:lnTo>
                  <a:lnTo>
                    <a:pt x="1072243" y="2623458"/>
                  </a:lnTo>
                  <a:cubicBezTo>
                    <a:pt x="1075872" y="2201334"/>
                    <a:pt x="1079500" y="1779211"/>
                    <a:pt x="1083129" y="1357087"/>
                  </a:cubicBezTo>
                  <a:lnTo>
                    <a:pt x="1502229" y="709387"/>
                  </a:lnTo>
                  <a:lnTo>
                    <a:pt x="60234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4" name="TextovéPole 3">
            <a:extLst>
              <a:ext uri="{FF2B5EF4-FFF2-40B4-BE49-F238E27FC236}">
                <a16:creationId xmlns:a16="http://schemas.microsoft.com/office/drawing/2014/main" id="{B537CC59-EE77-42DD-B737-39BBD5513620}"/>
              </a:ext>
            </a:extLst>
          </p:cNvPr>
          <p:cNvSpPr txBox="1"/>
          <p:nvPr/>
        </p:nvSpPr>
        <p:spPr>
          <a:xfrm>
            <a:off x="3145167" y="273020"/>
            <a:ext cx="2853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</a:t>
            </a:r>
            <a:r>
              <a:rPr lang="cs-CZ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</a:t>
            </a:r>
            <a:endParaRPr lang="cs-CZ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9AC63A7D-19D8-4424-A254-CC90B2395CCB}"/>
              </a:ext>
            </a:extLst>
          </p:cNvPr>
          <p:cNvCxnSpPr>
            <a:cxnSpLocks/>
          </p:cNvCxnSpPr>
          <p:nvPr/>
        </p:nvCxnSpPr>
        <p:spPr>
          <a:xfrm>
            <a:off x="4572000" y="1321763"/>
            <a:ext cx="0" cy="4899551"/>
          </a:xfrm>
          <a:prstGeom prst="line">
            <a:avLst/>
          </a:prstGeom>
          <a:ln w="76200">
            <a:solidFill>
              <a:srgbClr val="C0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Šipka: obousměrná vodorovná 7">
            <a:extLst>
              <a:ext uri="{FF2B5EF4-FFF2-40B4-BE49-F238E27FC236}">
                <a16:creationId xmlns:a16="http://schemas.microsoft.com/office/drawing/2014/main" id="{9083E371-3584-449D-A9B4-BC26E1260A89}"/>
              </a:ext>
            </a:extLst>
          </p:cNvPr>
          <p:cNvSpPr/>
          <p:nvPr/>
        </p:nvSpPr>
        <p:spPr>
          <a:xfrm flipH="1">
            <a:off x="2621858" y="966176"/>
            <a:ext cx="3891617" cy="461665"/>
          </a:xfrm>
          <a:prstGeom prst="leftRightArrow">
            <a:avLst/>
          </a:prstGeom>
          <a:gradFill flip="none" rotWithShape="1">
            <a:gsLst>
              <a:gs pos="0">
                <a:srgbClr val="C00000"/>
              </a:gs>
              <a:gs pos="6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6D1BF13-4860-D294-4135-F3BD9A03FBE7}"/>
              </a:ext>
            </a:extLst>
          </p:cNvPr>
          <p:cNvSpPr txBox="1"/>
          <p:nvPr/>
        </p:nvSpPr>
        <p:spPr>
          <a:xfrm>
            <a:off x="5191371" y="6363354"/>
            <a:ext cx="3788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Klingenberg</a:t>
            </a:r>
            <a:r>
              <a:rPr lang="cs-CZ" sz="1800" b="0" dirty="0"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cs-CZ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r>
              <a:rPr lang="cs-CZ" sz="1800" b="0" dirty="0">
                <a:latin typeface="Arial" panose="020B0604020202020204" pitchFamily="34" charset="0"/>
                <a:cs typeface="Arial" panose="020B0604020202020204" pitchFamily="34" charset="0"/>
              </a:rPr>
              <a:t> (2002)</a:t>
            </a:r>
          </a:p>
        </p:txBody>
      </p:sp>
    </p:spTree>
    <p:extLst>
      <p:ext uri="{BB962C8B-B14F-4D97-AF65-F5344CB8AC3E}">
        <p14:creationId xmlns:p14="http://schemas.microsoft.com/office/powerpoint/2010/main" val="233952369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6049F6B8-07A5-489D-B402-BA25375EBD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74516" y="110508"/>
          <a:ext cx="4807654" cy="658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2" imgW="8457840" imgH="11544120" progId="CorelPHOTOPAINT.Image.15">
                  <p:embed/>
                </p:oleObj>
              </mc:Choice>
              <mc:Fallback>
                <p:oleObj name="PHOTO-PAINT" r:id="rId2" imgW="8457840" imgH="11544120" progId="CorelPHOTOPAINT.Image.15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6049F6B8-07A5-489D-B402-BA25375EBD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74516" y="110508"/>
                        <a:ext cx="4807654" cy="658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C036FEB4-399F-4060-BBA5-42C2C497BF6E}"/>
              </a:ext>
            </a:extLst>
          </p:cNvPr>
          <p:cNvCxnSpPr/>
          <p:nvPr/>
        </p:nvCxnSpPr>
        <p:spPr>
          <a:xfrm>
            <a:off x="4572000" y="112675"/>
            <a:ext cx="0" cy="6634817"/>
          </a:xfrm>
          <a:prstGeom prst="line">
            <a:avLst/>
          </a:prstGeom>
          <a:ln w="76200">
            <a:solidFill>
              <a:srgbClr val="FFFF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>
            <a:extLst>
              <a:ext uri="{FF2B5EF4-FFF2-40B4-BE49-F238E27FC236}">
                <a16:creationId xmlns:a16="http://schemas.microsoft.com/office/drawing/2014/main" id="{37D73F00-9C72-4224-AFD3-9BF45F6F06BA}"/>
              </a:ext>
            </a:extLst>
          </p:cNvPr>
          <p:cNvSpPr txBox="1"/>
          <p:nvPr/>
        </p:nvSpPr>
        <p:spPr>
          <a:xfrm>
            <a:off x="512679" y="428950"/>
            <a:ext cx="16417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</a:t>
            </a:r>
            <a:r>
              <a:rPr lang="cs-CZ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cs-CZ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</a:t>
            </a:r>
            <a:endParaRPr lang="cs-CZ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13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1C421D91-EEF5-469C-8C59-DCD54536FD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43166" y="157325"/>
          <a:ext cx="4807620" cy="658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2" imgW="8457840" imgH="11544120" progId="CorelPHOTOPAINT.Image.15">
                  <p:embed/>
                </p:oleObj>
              </mc:Choice>
              <mc:Fallback>
                <p:oleObj name="PHOTO-PAINT" r:id="rId2" imgW="8457840" imgH="11544120" progId="CorelPHOTOPAINT.Image.15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1C421D91-EEF5-469C-8C59-DCD54536FD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43166" y="157325"/>
                        <a:ext cx="4807620" cy="658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C036FEB4-399F-4060-BBA5-42C2C497BF6E}"/>
              </a:ext>
            </a:extLst>
          </p:cNvPr>
          <p:cNvCxnSpPr/>
          <p:nvPr/>
        </p:nvCxnSpPr>
        <p:spPr>
          <a:xfrm>
            <a:off x="4572000" y="112675"/>
            <a:ext cx="0" cy="6634817"/>
          </a:xfrm>
          <a:prstGeom prst="line">
            <a:avLst/>
          </a:prstGeom>
          <a:ln w="76200">
            <a:solidFill>
              <a:srgbClr val="FFFF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>
            <a:extLst>
              <a:ext uri="{FF2B5EF4-FFF2-40B4-BE49-F238E27FC236}">
                <a16:creationId xmlns:a16="http://schemas.microsoft.com/office/drawing/2014/main" id="{05A230E9-7B5E-16AE-3A43-CF144CAC904B}"/>
              </a:ext>
            </a:extLst>
          </p:cNvPr>
          <p:cNvSpPr txBox="1"/>
          <p:nvPr/>
        </p:nvSpPr>
        <p:spPr>
          <a:xfrm>
            <a:off x="7086007" y="981041"/>
            <a:ext cx="16417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</a:t>
            </a:r>
            <a:r>
              <a:rPr lang="cs-CZ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cs-CZ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</a:t>
            </a:r>
            <a:endParaRPr lang="cs-CZ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86503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6F78926-8B19-415D-8BAA-B8F3F50A9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5108"/>
            <a:ext cx="9144000" cy="488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32945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30D3845-7AB1-46EF-86F9-9DF2D9356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27" y="1885564"/>
            <a:ext cx="7809236" cy="420552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D137FB5-530E-4ED2-A1F5-409EA242A400}"/>
              </a:ext>
            </a:extLst>
          </p:cNvPr>
          <p:cNvSpPr txBox="1"/>
          <p:nvPr/>
        </p:nvSpPr>
        <p:spPr>
          <a:xfrm>
            <a:off x="611188" y="368300"/>
            <a:ext cx="7510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0" dirty="0">
                <a:latin typeface="Arial" panose="020B0604020202020204" pitchFamily="34" charset="0"/>
                <a:cs typeface="Arial" panose="020B0604020202020204" pitchFamily="34" charset="0"/>
              </a:rPr>
              <a:t>Comparison of wild-type and mutant mouse, 5 weeks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9A78B0E-C692-476B-8CAE-D3DACA6FD84F}"/>
              </a:ext>
            </a:extLst>
          </p:cNvPr>
          <p:cNvSpPr txBox="1"/>
          <p:nvPr/>
        </p:nvSpPr>
        <p:spPr>
          <a:xfrm>
            <a:off x="2306368" y="1506248"/>
            <a:ext cx="1627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</a:rPr>
              <a:t> = mutant</a:t>
            </a:r>
            <a:endParaRPr lang="en-GB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9A0A099-CF44-402C-B50C-C426A9E256E5}"/>
              </a:ext>
            </a:extLst>
          </p:cNvPr>
          <p:cNvSpPr txBox="1"/>
          <p:nvPr/>
        </p:nvSpPr>
        <p:spPr>
          <a:xfrm>
            <a:off x="6650346" y="1306193"/>
            <a:ext cx="1973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</a:rPr>
              <a:t>blue = </a:t>
            </a:r>
            <a:r>
              <a:rPr lang="cs-CZ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</a:rPr>
              <a:t>-type</a:t>
            </a:r>
            <a:endParaRPr lang="en-GB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CCD0DF99-67ED-43A1-9637-2F219F4C5DED}"/>
              </a:ext>
            </a:extLst>
          </p:cNvPr>
          <p:cNvCxnSpPr/>
          <p:nvPr/>
        </p:nvCxnSpPr>
        <p:spPr bwMode="auto">
          <a:xfrm>
            <a:off x="3306574" y="1984811"/>
            <a:ext cx="1412771" cy="152544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CF412819-B034-4A81-A9DE-B5E37F898CC1}"/>
              </a:ext>
            </a:extLst>
          </p:cNvPr>
          <p:cNvCxnSpPr>
            <a:cxnSpLocks/>
          </p:cNvCxnSpPr>
          <p:nvPr/>
        </p:nvCxnSpPr>
        <p:spPr bwMode="auto">
          <a:xfrm flipH="1">
            <a:off x="6933839" y="1737793"/>
            <a:ext cx="459368" cy="102410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5031F01-F0F4-4389-8B66-C9334C147B8B}"/>
              </a:ext>
            </a:extLst>
          </p:cNvPr>
          <p:cNvSpPr txBox="1"/>
          <p:nvPr/>
        </p:nvSpPr>
        <p:spPr>
          <a:xfrm>
            <a:off x="670916" y="6038805"/>
            <a:ext cx="2635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Stratovan</a:t>
            </a:r>
            <a: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</a:rPr>
              <a:t> Checkpoint</a:t>
            </a:r>
            <a:endParaRPr lang="cs-CZ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49210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4A41A7F-3777-4705-AD40-8B11071C5E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9764"/>
            <a:ext cx="9144000" cy="428508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2D00D47-2DB6-49E5-B5B7-AD3EAA46A5D8}"/>
              </a:ext>
            </a:extLst>
          </p:cNvPr>
          <p:cNvSpPr txBox="1"/>
          <p:nvPr/>
        </p:nvSpPr>
        <p:spPr>
          <a:xfrm>
            <a:off x="1849668" y="6087248"/>
            <a:ext cx="118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MorphoJ</a:t>
            </a:r>
            <a:endParaRPr lang="cs-CZ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31087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47E9D6C-230A-474D-B7BF-3AAB8DB400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600"/>
            <a:ext cx="9144000" cy="562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4621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Obrázek 4" descr="9.1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063" y="1411469"/>
            <a:ext cx="41656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9.2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6719" y="3621688"/>
            <a:ext cx="5703888" cy="277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9.2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6050" y="1495606"/>
            <a:ext cx="3465513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2597266" y="368300"/>
            <a:ext cx="388279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8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Comparative</a:t>
            </a:r>
            <a:r>
              <a:rPr lang="cs-CZ" sz="28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analysis</a:t>
            </a:r>
            <a:endParaRPr lang="cs-CZ" sz="2800" dirty="0">
              <a:solidFill>
                <a:srgbClr val="EB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9.2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2475" y="1225760"/>
            <a:ext cx="3822700" cy="319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>
            <a:spLocks noChangeArrowheads="1"/>
          </p:cNvSpPr>
          <p:nvPr/>
        </p:nvSpPr>
        <p:spPr bwMode="auto">
          <a:xfrm>
            <a:off x="2682382" y="405426"/>
            <a:ext cx="32319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 dirty="0">
                <a:solidFill>
                  <a:srgbClr val="EB0000"/>
                </a:solidFill>
                <a:latin typeface="Arial" charset="0"/>
              </a:rPr>
              <a:t>Independent </a:t>
            </a:r>
            <a:r>
              <a:rPr lang="cs-CZ" sz="2400" b="0" dirty="0" err="1">
                <a:solidFill>
                  <a:srgbClr val="EB0000"/>
                </a:solidFill>
                <a:latin typeface="Arial" charset="0"/>
              </a:rPr>
              <a:t>contrasts</a:t>
            </a:r>
            <a:endParaRPr lang="cs-CZ" sz="2400" b="0" dirty="0">
              <a:solidFill>
                <a:srgbClr val="EB0000"/>
              </a:solidFill>
              <a:latin typeface="Arial" charset="0"/>
            </a:endParaRPr>
          </a:p>
        </p:txBody>
      </p:sp>
      <p:sp>
        <p:nvSpPr>
          <p:cNvPr id="15" name="TextovéPole 14"/>
          <p:cNvSpPr txBox="1">
            <a:spLocks noChangeArrowheads="1"/>
          </p:cNvSpPr>
          <p:nvPr/>
        </p:nvSpPr>
        <p:spPr bwMode="auto">
          <a:xfrm>
            <a:off x="1095315" y="4748632"/>
            <a:ext cx="43107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 dirty="0" err="1">
                <a:latin typeface="Arial" charset="0"/>
              </a:rPr>
              <a:t>assumption</a:t>
            </a:r>
            <a:r>
              <a:rPr lang="cs-CZ" sz="2400" b="0" dirty="0">
                <a:latin typeface="Arial" charset="0"/>
              </a:rPr>
              <a:t>: </a:t>
            </a:r>
            <a:r>
              <a:rPr lang="cs-CZ" sz="2400" b="0" dirty="0" err="1">
                <a:latin typeface="Arial" charset="0"/>
              </a:rPr>
              <a:t>Brownian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motion</a:t>
            </a:r>
            <a:r>
              <a:rPr lang="cs-CZ" sz="2400" b="0" dirty="0">
                <a:latin typeface="Arial" charset="0"/>
              </a:rPr>
              <a:t>!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4C77A1F-6282-445F-B2F1-CABF77F4D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049" y="5632240"/>
            <a:ext cx="867897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 dirty="0" err="1">
                <a:latin typeface="Arial" charset="0"/>
              </a:rPr>
              <a:t>Alternatives</a:t>
            </a:r>
            <a:r>
              <a:rPr lang="cs-CZ" sz="2400" b="0" dirty="0">
                <a:latin typeface="Arial" charset="0"/>
              </a:rPr>
              <a:t>: </a:t>
            </a:r>
            <a:r>
              <a:rPr lang="cs-CZ" sz="2400" b="0" dirty="0" err="1">
                <a:latin typeface="Arial" charset="0"/>
              </a:rPr>
              <a:t>phylogenetic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generalized</a:t>
            </a:r>
            <a:r>
              <a:rPr lang="cs-CZ" sz="2400" b="0" dirty="0">
                <a:latin typeface="Arial" charset="0"/>
              </a:rPr>
              <a:t> least </a:t>
            </a:r>
            <a:r>
              <a:rPr lang="cs-CZ" sz="2400" b="0" dirty="0" err="1">
                <a:latin typeface="Arial" charset="0"/>
              </a:rPr>
              <a:t>squares</a:t>
            </a:r>
            <a:r>
              <a:rPr lang="cs-CZ" sz="2400" b="0" dirty="0">
                <a:latin typeface="Arial" charset="0"/>
              </a:rPr>
              <a:t> (PGLS)</a:t>
            </a:r>
          </a:p>
          <a:p>
            <a:pPr eaLnBrk="0" hangingPunct="0"/>
            <a:r>
              <a:rPr lang="cs-CZ" sz="2400" b="0" dirty="0" err="1">
                <a:latin typeface="Arial" charset="0"/>
              </a:rPr>
              <a:t>possibility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of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also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applying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other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models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than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Brownian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motion</a:t>
            </a:r>
            <a:endParaRPr lang="cs-CZ" sz="2400" b="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Obrázek 2" descr="9.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25" y="1857375"/>
            <a:ext cx="4992688" cy="358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Obrázek 3" descr="9.1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2275" y="1828800"/>
            <a:ext cx="3268663" cy="346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2" name="TextovéPole 4"/>
          <p:cNvSpPr txBox="1">
            <a:spLocks noChangeArrowheads="1"/>
          </p:cNvSpPr>
          <p:nvPr/>
        </p:nvSpPr>
        <p:spPr bwMode="auto">
          <a:xfrm>
            <a:off x="2869450" y="404813"/>
            <a:ext cx="34050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 dirty="0" err="1">
                <a:solidFill>
                  <a:srgbClr val="EB0000"/>
                </a:solidFill>
                <a:latin typeface="Arial" charset="0"/>
              </a:rPr>
              <a:t>Brownian</a:t>
            </a:r>
            <a:r>
              <a:rPr lang="cs-CZ" sz="2400" b="0" dirty="0">
                <a:solidFill>
                  <a:srgbClr val="EB0000"/>
                </a:solidFill>
                <a:latin typeface="Arial" charset="0"/>
              </a:rPr>
              <a:t> </a:t>
            </a:r>
            <a:r>
              <a:rPr lang="cs-CZ" sz="2400" b="0" dirty="0" err="1">
                <a:solidFill>
                  <a:srgbClr val="EB0000"/>
                </a:solidFill>
                <a:latin typeface="Arial" charset="0"/>
              </a:rPr>
              <a:t>motion</a:t>
            </a:r>
            <a:r>
              <a:rPr lang="cs-CZ" sz="2400" b="0" dirty="0">
                <a:solidFill>
                  <a:srgbClr val="EB0000"/>
                </a:solidFill>
                <a:latin typeface="Arial" charset="0"/>
              </a:rPr>
              <a:t> model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3713</TotalTime>
  <Words>1553</Words>
  <Application>Microsoft Office PowerPoint</Application>
  <PresentationFormat>Předvádění na obrazovce (4:3)</PresentationFormat>
  <Paragraphs>335</Paragraphs>
  <Slides>100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4</vt:i4>
      </vt:variant>
      <vt:variant>
        <vt:lpstr>Nadpisy snímků</vt:lpstr>
      </vt:variant>
      <vt:variant>
        <vt:i4>100</vt:i4>
      </vt:variant>
    </vt:vector>
  </HeadingPairs>
  <TitlesOfParts>
    <vt:vector size="108" baseType="lpstr">
      <vt:lpstr>Arial</vt:lpstr>
      <vt:lpstr>Arial Black</vt:lpstr>
      <vt:lpstr>Times New Roman</vt:lpstr>
      <vt:lpstr>Výchozí návrh</vt:lpstr>
      <vt:lpstr>dokument</vt:lpstr>
      <vt:lpstr>Rovnice</vt:lpstr>
      <vt:lpstr>CorelDRAW</vt:lpstr>
      <vt:lpstr>PHOTO-PAINT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Epigenetic traits</vt:lpstr>
      <vt:lpstr>Quantitative traits</vt:lpstr>
      <vt:lpstr>Quantitative traits</vt:lpstr>
      <vt:lpstr>Traditional morphometrics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GENETICKÉ METODY  V ZOOLOGII</dc:title>
  <dc:creator>Miloš Macholán</dc:creator>
  <cp:lastModifiedBy>Miloš Macholán</cp:lastModifiedBy>
  <cp:revision>175</cp:revision>
  <dcterms:created xsi:type="dcterms:W3CDTF">2001-04-09T07:08:00Z</dcterms:created>
  <dcterms:modified xsi:type="dcterms:W3CDTF">2023-04-19T19:51:22Z</dcterms:modified>
</cp:coreProperties>
</file>