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1"/>
  </p:notesMasterIdLst>
  <p:handoutMasterIdLst>
    <p:handoutMasterId r:id="rId52"/>
  </p:handoutMasterIdLst>
  <p:sldIdLst>
    <p:sldId id="324" r:id="rId4"/>
    <p:sldId id="257" r:id="rId5"/>
    <p:sldId id="259" r:id="rId6"/>
    <p:sldId id="260" r:id="rId7"/>
    <p:sldId id="328" r:id="rId8"/>
    <p:sldId id="261" r:id="rId9"/>
    <p:sldId id="262" r:id="rId10"/>
    <p:sldId id="263" r:id="rId11"/>
    <p:sldId id="264" r:id="rId12"/>
    <p:sldId id="265" r:id="rId13"/>
    <p:sldId id="266" r:id="rId14"/>
    <p:sldId id="267" r:id="rId15"/>
    <p:sldId id="268" r:id="rId16"/>
    <p:sldId id="269"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7" r:id="rId32"/>
    <p:sldId id="286" r:id="rId33"/>
    <p:sldId id="290" r:id="rId34"/>
    <p:sldId id="308" r:id="rId35"/>
    <p:sldId id="292" r:id="rId36"/>
    <p:sldId id="313" r:id="rId37"/>
    <p:sldId id="314" r:id="rId38"/>
    <p:sldId id="315" r:id="rId39"/>
    <p:sldId id="316" r:id="rId40"/>
    <p:sldId id="317" r:id="rId41"/>
    <p:sldId id="319" r:id="rId42"/>
    <p:sldId id="293" r:id="rId43"/>
    <p:sldId id="295" r:id="rId44"/>
    <p:sldId id="301" r:id="rId45"/>
    <p:sldId id="302" r:id="rId46"/>
    <p:sldId id="303" r:id="rId47"/>
    <p:sldId id="305" r:id="rId48"/>
    <p:sldId id="306" r:id="rId49"/>
    <p:sldId id="288"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62" autoAdjust="0"/>
  </p:normalViewPr>
  <p:slideViewPr>
    <p:cSldViewPr>
      <p:cViewPr varScale="1">
        <p:scale>
          <a:sx n="69" d="100"/>
          <a:sy n="69" d="100"/>
        </p:scale>
        <p:origin x="-1410"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Zástupný symbol pro záhlaví 1"/>
          <p:cNvSpPr txBox="1">
            <a:spLocks noGrp="1"/>
          </p:cNvSpPr>
          <p:nvPr>
            <p:ph type="hdr" sz="quarter"/>
          </p:nvPr>
        </p:nvSpPr>
        <p:spPr>
          <a:xfrm>
            <a:off x="0" y="0"/>
            <a:ext cx="2976173" cy="456900"/>
          </a:xfrm>
          <a:prstGeom prst="rect">
            <a:avLst/>
          </a:prstGeom>
          <a:noFill/>
          <a:ln>
            <a:noFill/>
          </a:ln>
        </p:spPr>
        <p:txBody>
          <a:bodyPr vert="horz" wrap="none" lIns="78903" tIns="39452" rIns="78903" bIns="39452" anchorCtr="0" compatLnSpc="0"/>
          <a:lstStyle/>
          <a:p>
            <a:pPr hangingPunct="0">
              <a:defRPr sz="1400"/>
            </a:pPr>
            <a:endParaRPr lang="cs-CZ" sz="1200">
              <a:latin typeface="Arial" pitchFamily="18"/>
              <a:ea typeface="Microsoft YaHei" pitchFamily="2"/>
              <a:cs typeface="Lucida Sans" pitchFamily="2"/>
            </a:endParaRPr>
          </a:p>
        </p:txBody>
      </p:sp>
      <p:sp>
        <p:nvSpPr>
          <p:cNvPr id="3" name="Zástupný symbol pro datum 2"/>
          <p:cNvSpPr txBox="1">
            <a:spLocks noGrp="1"/>
          </p:cNvSpPr>
          <p:nvPr>
            <p:ph type="dt" sz="quarter" idx="1"/>
          </p:nvPr>
        </p:nvSpPr>
        <p:spPr>
          <a:xfrm>
            <a:off x="3881795" y="0"/>
            <a:ext cx="2976173" cy="456900"/>
          </a:xfrm>
          <a:prstGeom prst="rect">
            <a:avLst/>
          </a:prstGeom>
          <a:noFill/>
          <a:ln>
            <a:noFill/>
          </a:ln>
        </p:spPr>
        <p:txBody>
          <a:bodyPr vert="horz" wrap="none" lIns="78903" tIns="39452" rIns="78903" bIns="39452" anchorCtr="0" compatLnSpc="0"/>
          <a:lstStyle/>
          <a:p>
            <a:pPr algn="r" hangingPunct="0">
              <a:defRPr sz="1400"/>
            </a:pPr>
            <a:endParaRPr lang="cs-CZ" sz="1200">
              <a:latin typeface="Arial" pitchFamily="18"/>
              <a:ea typeface="Microsoft YaHei" pitchFamily="2"/>
              <a:cs typeface="Lucida Sans" pitchFamily="2"/>
            </a:endParaRPr>
          </a:p>
        </p:txBody>
      </p:sp>
      <p:sp>
        <p:nvSpPr>
          <p:cNvPr id="4" name="Zástupný symbol pro zápatí 3"/>
          <p:cNvSpPr txBox="1">
            <a:spLocks noGrp="1"/>
          </p:cNvSpPr>
          <p:nvPr>
            <p:ph type="ftr" sz="quarter" idx="2"/>
          </p:nvPr>
        </p:nvSpPr>
        <p:spPr>
          <a:xfrm>
            <a:off x="0" y="8686952"/>
            <a:ext cx="2976173" cy="456900"/>
          </a:xfrm>
          <a:prstGeom prst="rect">
            <a:avLst/>
          </a:prstGeom>
          <a:noFill/>
          <a:ln>
            <a:noFill/>
          </a:ln>
        </p:spPr>
        <p:txBody>
          <a:bodyPr vert="horz" wrap="none" lIns="78903" tIns="39452" rIns="78903" bIns="39452" anchor="b" anchorCtr="0" compatLnSpc="0"/>
          <a:lstStyle/>
          <a:p>
            <a:pPr hangingPunct="0">
              <a:defRPr sz="1400"/>
            </a:pPr>
            <a:endParaRPr lang="cs-CZ" sz="1200">
              <a:latin typeface="Arial" pitchFamily="18"/>
              <a:ea typeface="Microsoft YaHei" pitchFamily="2"/>
              <a:cs typeface="Lucida Sans" pitchFamily="2"/>
            </a:endParaRPr>
          </a:p>
        </p:txBody>
      </p:sp>
      <p:sp>
        <p:nvSpPr>
          <p:cNvPr id="5" name="Zástupný symbol pro číslo snímku 4"/>
          <p:cNvSpPr txBox="1">
            <a:spLocks noGrp="1"/>
          </p:cNvSpPr>
          <p:nvPr>
            <p:ph type="sldNum" sz="quarter" idx="3"/>
          </p:nvPr>
        </p:nvSpPr>
        <p:spPr>
          <a:xfrm>
            <a:off x="3881795" y="8686952"/>
            <a:ext cx="2976173" cy="456900"/>
          </a:xfrm>
          <a:prstGeom prst="rect">
            <a:avLst/>
          </a:prstGeom>
          <a:noFill/>
          <a:ln>
            <a:noFill/>
          </a:ln>
        </p:spPr>
        <p:txBody>
          <a:bodyPr vert="horz" wrap="none" lIns="78903" tIns="39452" rIns="78903" bIns="39452" anchor="b" anchorCtr="0" compatLnSpc="0"/>
          <a:lstStyle/>
          <a:p>
            <a:pPr algn="r" hangingPunct="0">
              <a:defRPr sz="1400"/>
            </a:pPr>
            <a:fld id="{2B408788-E751-400B-BA02-B881C082CB3E}" type="slidenum">
              <a:rPr/>
              <a:pPr algn="r" hangingPunct="0">
                <a:defRPr sz="1400"/>
              </a:pPr>
              <a:t>‹#›</a:t>
            </a:fld>
            <a:endParaRPr lang="cs-CZ" sz="1200">
              <a:latin typeface="Arial" pitchFamily="18"/>
              <a:ea typeface="Microsoft YaHei" pitchFamily="2"/>
              <a:cs typeface="Lucida Sans" pitchFamily="2"/>
            </a:endParaRPr>
          </a:p>
        </p:txBody>
      </p:sp>
    </p:spTree>
    <p:extLst>
      <p:ext uri="{BB962C8B-B14F-4D97-AF65-F5344CB8AC3E}">
        <p14:creationId xmlns="" xmlns:p14="http://schemas.microsoft.com/office/powerpoint/2010/main" val="2492004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idx="2"/>
          </p:nvPr>
        </p:nvSpPr>
        <p:spPr>
          <a:xfrm>
            <a:off x="1107000" y="812520"/>
            <a:ext cx="5345280" cy="4008959"/>
          </a:xfrm>
          <a:prstGeom prst="rect">
            <a:avLst/>
          </a:prstGeom>
          <a:noFill/>
          <a:ln>
            <a:noFill/>
            <a:prstDash val="solid"/>
          </a:ln>
        </p:spPr>
      </p:sp>
      <p:sp>
        <p:nvSpPr>
          <p:cNvPr id="3" name="Zástupný symbol pro poznámky 2"/>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cs-CZ"/>
          </a:p>
        </p:txBody>
      </p:sp>
      <p:sp>
        <p:nvSpPr>
          <p:cNvPr id="4" name="Zástupný symbol pro záhlaví 3"/>
          <p:cNvSpPr txBox="1">
            <a:spLocks noGrp="1"/>
          </p:cNvSpPr>
          <p:nvPr>
            <p:ph type="hdr" sz="quarter"/>
          </p:nvPr>
        </p:nvSpPr>
        <p:spPr>
          <a:xfrm>
            <a:off x="0" y="0"/>
            <a:ext cx="3280680" cy="534240"/>
          </a:xfrm>
          <a:prstGeom prst="rect">
            <a:avLst/>
          </a:prstGeom>
          <a:noFill/>
          <a:ln>
            <a:noFill/>
          </a:ln>
        </p:spPr>
        <p:txBody>
          <a:bodyPr lIns="0" tIns="0" rIns="0" bIns="0" anchorCtr="0"/>
          <a:lstStyle>
            <a:lvl1pPr lvl="0" rtl="0" hangingPunct="0">
              <a:buNone/>
              <a:tabLst/>
              <a:defRPr lang="cs-CZ" sz="1400" kern="1200">
                <a:latin typeface="Times New Roman" pitchFamily="18"/>
                <a:ea typeface="Arial Unicode MS" pitchFamily="2"/>
                <a:cs typeface="Tahoma" pitchFamily="2"/>
              </a:defRPr>
            </a:lvl1pPr>
          </a:lstStyle>
          <a:p>
            <a:pPr lvl="0"/>
            <a:endParaRPr lang="cs-CZ"/>
          </a:p>
        </p:txBody>
      </p:sp>
      <p:sp>
        <p:nvSpPr>
          <p:cNvPr id="5" name="Zástupný symbol pro datum 4"/>
          <p:cNvSpPr txBox="1">
            <a:spLocks noGrp="1"/>
          </p:cNvSpPr>
          <p:nvPr>
            <p:ph type="dt" idx="1"/>
          </p:nvPr>
        </p:nvSpPr>
        <p:spPr>
          <a:xfrm>
            <a:off x="4278960" y="0"/>
            <a:ext cx="3280680" cy="534240"/>
          </a:xfrm>
          <a:prstGeom prst="rect">
            <a:avLst/>
          </a:prstGeom>
          <a:noFill/>
          <a:ln>
            <a:noFill/>
          </a:ln>
        </p:spPr>
        <p:txBody>
          <a:bodyPr lIns="0" tIns="0" rIns="0" bIns="0" anchorCtr="0"/>
          <a:lstStyle>
            <a:lvl1pPr lvl="0" algn="r" rtl="0" hangingPunct="0">
              <a:buNone/>
              <a:tabLst/>
              <a:defRPr lang="cs-CZ" sz="1400" kern="1200">
                <a:latin typeface="Times New Roman" pitchFamily="18"/>
                <a:ea typeface="Arial Unicode MS" pitchFamily="2"/>
                <a:cs typeface="Tahoma" pitchFamily="2"/>
              </a:defRPr>
            </a:lvl1pPr>
          </a:lstStyle>
          <a:p>
            <a:pPr lvl="0"/>
            <a:endParaRPr lang="cs-CZ"/>
          </a:p>
        </p:txBody>
      </p:sp>
      <p:sp>
        <p:nvSpPr>
          <p:cNvPr id="6" name="Zástupný symbol pro zápatí 5"/>
          <p:cNvSpPr txBox="1">
            <a:spLocks noGrp="1"/>
          </p:cNvSpPr>
          <p:nvPr>
            <p:ph type="ftr" sz="quarter" idx="4"/>
          </p:nvPr>
        </p:nvSpPr>
        <p:spPr>
          <a:xfrm>
            <a:off x="0" y="10157400"/>
            <a:ext cx="3280680" cy="534240"/>
          </a:xfrm>
          <a:prstGeom prst="rect">
            <a:avLst/>
          </a:prstGeom>
          <a:noFill/>
          <a:ln>
            <a:noFill/>
          </a:ln>
        </p:spPr>
        <p:txBody>
          <a:bodyPr lIns="0" tIns="0" rIns="0" bIns="0" anchor="b" anchorCtr="0"/>
          <a:lstStyle>
            <a:lvl1pPr lvl="0" rtl="0" hangingPunct="0">
              <a:buNone/>
              <a:tabLst/>
              <a:defRPr lang="cs-CZ" sz="1400" kern="1200">
                <a:latin typeface="Times New Roman" pitchFamily="18"/>
                <a:ea typeface="Arial Unicode MS" pitchFamily="2"/>
                <a:cs typeface="Tahoma" pitchFamily="2"/>
              </a:defRPr>
            </a:lvl1pPr>
          </a:lstStyle>
          <a:p>
            <a:pPr lvl="0"/>
            <a:endParaRPr lang="cs-CZ"/>
          </a:p>
        </p:txBody>
      </p:sp>
      <p:sp>
        <p:nvSpPr>
          <p:cNvPr id="7" name="Zástupný symbol pro číslo snímku 6"/>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lstStyle>
            <a:lvl1pPr lvl="0" algn="r" rtl="0" hangingPunct="0">
              <a:buNone/>
              <a:tabLst/>
              <a:defRPr lang="cs-CZ" sz="1400" kern="1200">
                <a:latin typeface="Times New Roman" pitchFamily="18"/>
                <a:ea typeface="Arial Unicode MS" pitchFamily="2"/>
                <a:cs typeface="Tahoma" pitchFamily="2"/>
              </a:defRPr>
            </a:lvl1pPr>
          </a:lstStyle>
          <a:p>
            <a:pPr lvl="0"/>
            <a:fld id="{671C9387-2A46-4FD5-9B63-0EFCEC57DF95}" type="slidenum">
              <a:rPr/>
              <a:pPr lvl="0"/>
              <a:t>‹#›</a:t>
            </a:fld>
            <a:endParaRPr lang="cs-CZ"/>
          </a:p>
        </p:txBody>
      </p:sp>
    </p:spTree>
    <p:extLst>
      <p:ext uri="{BB962C8B-B14F-4D97-AF65-F5344CB8AC3E}">
        <p14:creationId xmlns="" xmlns:p14="http://schemas.microsoft.com/office/powerpoint/2010/main" val="3328579161"/>
      </p:ext>
    </p:extLst>
  </p:cSld>
  <p:clrMap bg1="lt1" tx1="dk1" bg2="lt2" tx2="dk2" accent1="accent1" accent2="accent2" accent3="accent3" accent4="accent4" accent5="accent5" accent6="accent6" hlink="hlink" folHlink="folHlink"/>
  <p:notesStyle>
    <a:lvl1pPr marL="216000" marR="0" indent="-216000" rtl="0" hangingPunct="0">
      <a:tabLst/>
      <a:defRPr lang="cs-CZ" sz="2000" b="0" i="0" u="none" strike="noStrike" kern="1200">
        <a:ln>
          <a:noFill/>
        </a:ln>
        <a:latin typeface="Arial" pitchFamily="18"/>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06488" y="812800"/>
            <a:ext cx="5345112" cy="4008438"/>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A7E9745-FFF7-48FF-B174-DC7BA8ED98C8}" type="slidenum">
              <a:rPr lang="en-GB" smtClean="0"/>
              <a:pPr/>
              <a:t>1</a:t>
            </a:fld>
            <a:endParaRPr lang="en-GB"/>
          </a:p>
        </p:txBody>
      </p:sp>
    </p:spTree>
    <p:extLst>
      <p:ext uri="{BB962C8B-B14F-4D97-AF65-F5344CB8AC3E}">
        <p14:creationId xmlns="" xmlns:p14="http://schemas.microsoft.com/office/powerpoint/2010/main" val="2745129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CDDB18AC-4D6A-4799-8D3F-BFEC6FCFDFCC}" type="slidenum">
              <a:rPr/>
              <a:pPr lvl="0" algn="l" hangingPunct="1"/>
              <a:t>8</a:t>
            </a:fld>
            <a:endParaRPr lang="cs-CZ" sz="1800">
              <a:solidFill>
                <a:srgbClr val="000000"/>
              </a:solidFill>
              <a:latin typeface="+mn-lt" pitchFamily="18"/>
              <a:ea typeface="+mn-ea" pitchFamily="2"/>
              <a:cs typeface="+mn-cs" pitchFamily="2"/>
            </a:endParaRPr>
          </a:p>
        </p:txBody>
      </p:sp>
      <p:sp>
        <p:nvSpPr>
          <p:cNvPr id="2" name="Zástupný symbol pro obrázek snímku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799" y="4343400"/>
            <a:ext cx="5486040" cy="4114440"/>
          </a:xfrm>
        </p:spPr>
        <p:txBody>
          <a:bodyPr wrap="square" lIns="90000" tIns="45000" rIns="90000" bIns="45000" anchor="t"/>
          <a:lstStyle/>
          <a:p>
            <a:pPr lvl="0"/>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20.04.2023</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F3757A24-CAD6-4FEC-AE59-84D607C5DD2A}" type="slidenum">
              <a:rPr/>
              <a:pPr lvl="0"/>
              <a:t>‹#›</a:t>
            </a:fld>
            <a:endParaRPr lang="cs-CZ"/>
          </a:p>
        </p:txBody>
      </p:sp>
    </p:spTree>
    <p:extLst>
      <p:ext uri="{BB962C8B-B14F-4D97-AF65-F5344CB8AC3E}">
        <p14:creationId xmlns="" xmlns:p14="http://schemas.microsoft.com/office/powerpoint/2010/main" val="205310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20.04.2023</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FA17C4AA-965C-44FB-857E-497FDC0287BB}" type="slidenum">
              <a:rPr/>
              <a:pPr lvl="0"/>
              <a:t>‹#›</a:t>
            </a:fld>
            <a:endParaRPr lang="cs-CZ"/>
          </a:p>
        </p:txBody>
      </p:sp>
    </p:spTree>
    <p:extLst>
      <p:ext uri="{BB962C8B-B14F-4D97-AF65-F5344CB8AC3E}">
        <p14:creationId xmlns="" xmlns:p14="http://schemas.microsoft.com/office/powerpoint/2010/main" val="3776108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604963"/>
            <a:ext cx="2057400" cy="4525962"/>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457200" y="1604963"/>
            <a:ext cx="6019800" cy="4525962"/>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20.04.2023</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775A7A7F-EF00-47E4-B8F5-0075EFEB2BBD}" type="slidenum">
              <a:rPr/>
              <a:pPr lvl="0"/>
              <a:t>‹#›</a:t>
            </a:fld>
            <a:endParaRPr lang="cs-CZ"/>
          </a:p>
        </p:txBody>
      </p:sp>
    </p:spTree>
    <p:extLst>
      <p:ext uri="{BB962C8B-B14F-4D97-AF65-F5344CB8AC3E}">
        <p14:creationId xmlns="" xmlns:p14="http://schemas.microsoft.com/office/powerpoint/2010/main" val="3750207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20.04.2023</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8DB7B6B1-E184-46EA-8026-472EA0039164}" type="slidenum">
              <a:rPr/>
              <a:pPr lvl="0"/>
              <a:t>‹#›</a:t>
            </a:fld>
            <a:endParaRPr lang="cs-CZ"/>
          </a:p>
        </p:txBody>
      </p:sp>
    </p:spTree>
    <p:extLst>
      <p:ext uri="{BB962C8B-B14F-4D97-AF65-F5344CB8AC3E}">
        <p14:creationId xmlns="" xmlns:p14="http://schemas.microsoft.com/office/powerpoint/2010/main" val="3088815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20.04.2023</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3004B708-F1F2-44FE-9BAD-9A5E9CBF4849}" type="slidenum">
              <a:rPr/>
              <a:pPr lvl="0"/>
              <a:t>‹#›</a:t>
            </a:fld>
            <a:endParaRPr lang="cs-CZ"/>
          </a:p>
        </p:txBody>
      </p:sp>
    </p:spTree>
    <p:extLst>
      <p:ext uri="{BB962C8B-B14F-4D97-AF65-F5344CB8AC3E}">
        <p14:creationId xmlns="" xmlns:p14="http://schemas.microsoft.com/office/powerpoint/2010/main" val="291991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20.04.2023</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CA42603B-0552-4A57-9F4B-3F7645CD667B}" type="slidenum">
              <a:rPr/>
              <a:pPr lvl="0"/>
              <a:t>‹#›</a:t>
            </a:fld>
            <a:endParaRPr lang="cs-CZ"/>
          </a:p>
        </p:txBody>
      </p:sp>
    </p:spTree>
    <p:extLst>
      <p:ext uri="{BB962C8B-B14F-4D97-AF65-F5344CB8AC3E}">
        <p14:creationId xmlns="" xmlns:p14="http://schemas.microsoft.com/office/powerpoint/2010/main" val="932468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p:txBody>
          <a:bodyPr/>
          <a:lstStyle/>
          <a:p>
            <a:pPr lvl="0"/>
            <a:fld id="{6AC34A7E-6B0F-4DB2-9139-8491DACCE18C}" type="datetime1">
              <a:rPr lang="cs-CZ" smtClean="0"/>
              <a:pPr lvl="0"/>
              <a:t>20.04.2023</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6D9342A9-872A-4D6C-AA21-7150711F16EC}" type="slidenum">
              <a:rPr/>
              <a:pPr lvl="0"/>
              <a:t>‹#›</a:t>
            </a:fld>
            <a:endParaRPr lang="cs-CZ"/>
          </a:p>
        </p:txBody>
      </p:sp>
    </p:spTree>
    <p:extLst>
      <p:ext uri="{BB962C8B-B14F-4D97-AF65-F5344CB8AC3E}">
        <p14:creationId xmlns="" xmlns:p14="http://schemas.microsoft.com/office/powerpoint/2010/main" val="2644364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p:cNvSpPr>
            <a:spLocks noGrp="1"/>
          </p:cNvSpPr>
          <p:nvPr>
            <p:ph type="dt" sz="half" idx="10"/>
          </p:nvPr>
        </p:nvSpPr>
        <p:spPr/>
        <p:txBody>
          <a:bodyPr/>
          <a:lstStyle/>
          <a:p>
            <a:pPr lvl="0"/>
            <a:fld id="{6AC34A7E-6B0F-4DB2-9139-8491DACCE18C}" type="datetime1">
              <a:rPr lang="cs-CZ" smtClean="0"/>
              <a:pPr lvl="0"/>
              <a:t>20.04.2023</a:t>
            </a:fld>
            <a:endParaRPr lang="cs-CZ"/>
          </a:p>
        </p:txBody>
      </p:sp>
      <p:sp>
        <p:nvSpPr>
          <p:cNvPr id="8" name="Zástupný symbol pro zápatí 7"/>
          <p:cNvSpPr>
            <a:spLocks noGrp="1"/>
          </p:cNvSpPr>
          <p:nvPr>
            <p:ph type="ftr" sz="quarter" idx="11"/>
          </p:nvPr>
        </p:nvSpPr>
        <p:spPr/>
        <p:txBody>
          <a:bodyPr/>
          <a:lstStyle/>
          <a:p>
            <a:pPr lvl="0"/>
            <a:endParaRPr lang="cs-CZ"/>
          </a:p>
        </p:txBody>
      </p:sp>
      <p:sp>
        <p:nvSpPr>
          <p:cNvPr id="9" name="Zástupný symbol pro číslo snímku 8"/>
          <p:cNvSpPr>
            <a:spLocks noGrp="1"/>
          </p:cNvSpPr>
          <p:nvPr>
            <p:ph type="sldNum" sz="quarter" idx="12"/>
          </p:nvPr>
        </p:nvSpPr>
        <p:spPr/>
        <p:txBody>
          <a:bodyPr/>
          <a:lstStyle/>
          <a:p>
            <a:pPr lvl="0"/>
            <a:fld id="{E4A45F04-274A-4C85-A8BC-4F8F33E65946}" type="slidenum">
              <a:rPr/>
              <a:pPr lvl="0"/>
              <a:t>‹#›</a:t>
            </a:fld>
            <a:endParaRPr lang="cs-CZ"/>
          </a:p>
        </p:txBody>
      </p:sp>
    </p:spTree>
    <p:extLst>
      <p:ext uri="{BB962C8B-B14F-4D97-AF65-F5344CB8AC3E}">
        <p14:creationId xmlns="" xmlns:p14="http://schemas.microsoft.com/office/powerpoint/2010/main" val="1868442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2"/>
          <p:cNvSpPr>
            <a:spLocks noGrp="1"/>
          </p:cNvSpPr>
          <p:nvPr>
            <p:ph type="dt" sz="half" idx="10"/>
          </p:nvPr>
        </p:nvSpPr>
        <p:spPr/>
        <p:txBody>
          <a:bodyPr/>
          <a:lstStyle/>
          <a:p>
            <a:pPr lvl="0"/>
            <a:fld id="{6AC34A7E-6B0F-4DB2-9139-8491DACCE18C}" type="datetime1">
              <a:rPr lang="cs-CZ" smtClean="0"/>
              <a:pPr lvl="0"/>
              <a:t>20.04.2023</a:t>
            </a:fld>
            <a:endParaRPr lang="cs-CZ"/>
          </a:p>
        </p:txBody>
      </p:sp>
      <p:sp>
        <p:nvSpPr>
          <p:cNvPr id="4" name="Zástupný symbol pro zápatí 3"/>
          <p:cNvSpPr>
            <a:spLocks noGrp="1"/>
          </p:cNvSpPr>
          <p:nvPr>
            <p:ph type="ftr" sz="quarter" idx="11"/>
          </p:nvPr>
        </p:nvSpPr>
        <p:spPr/>
        <p:txBody>
          <a:bodyPr/>
          <a:lstStyle/>
          <a:p>
            <a:pPr lvl="0"/>
            <a:endParaRPr lang="cs-CZ"/>
          </a:p>
        </p:txBody>
      </p:sp>
      <p:sp>
        <p:nvSpPr>
          <p:cNvPr id="5" name="Zástupný symbol pro číslo snímku 4"/>
          <p:cNvSpPr>
            <a:spLocks noGrp="1"/>
          </p:cNvSpPr>
          <p:nvPr>
            <p:ph type="sldNum" sz="quarter" idx="12"/>
          </p:nvPr>
        </p:nvSpPr>
        <p:spPr/>
        <p:txBody>
          <a:bodyPr/>
          <a:lstStyle/>
          <a:p>
            <a:pPr lvl="0"/>
            <a:fld id="{C3C9B6AB-3AB2-40A4-84EF-F48194A48433}" type="slidenum">
              <a:rPr/>
              <a:pPr lvl="0"/>
              <a:t>‹#›</a:t>
            </a:fld>
            <a:endParaRPr lang="cs-CZ"/>
          </a:p>
        </p:txBody>
      </p:sp>
    </p:spTree>
    <p:extLst>
      <p:ext uri="{BB962C8B-B14F-4D97-AF65-F5344CB8AC3E}">
        <p14:creationId xmlns="" xmlns:p14="http://schemas.microsoft.com/office/powerpoint/2010/main" val="1350913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lvl="0"/>
            <a:fld id="{6AC34A7E-6B0F-4DB2-9139-8491DACCE18C}" type="datetime1">
              <a:rPr lang="cs-CZ" smtClean="0"/>
              <a:pPr lvl="0"/>
              <a:t>20.04.2023</a:t>
            </a:fld>
            <a:endParaRPr lang="cs-CZ"/>
          </a:p>
        </p:txBody>
      </p:sp>
      <p:sp>
        <p:nvSpPr>
          <p:cNvPr id="3" name="Zástupný symbol pro zápatí 2"/>
          <p:cNvSpPr>
            <a:spLocks noGrp="1"/>
          </p:cNvSpPr>
          <p:nvPr>
            <p:ph type="ftr" sz="quarter" idx="11"/>
          </p:nvPr>
        </p:nvSpPr>
        <p:spPr/>
        <p:txBody>
          <a:bodyPr/>
          <a:lstStyle/>
          <a:p>
            <a:pPr lvl="0"/>
            <a:endParaRPr lang="cs-CZ"/>
          </a:p>
        </p:txBody>
      </p:sp>
      <p:sp>
        <p:nvSpPr>
          <p:cNvPr id="4" name="Zástupný symbol pro číslo snímku 3"/>
          <p:cNvSpPr>
            <a:spLocks noGrp="1"/>
          </p:cNvSpPr>
          <p:nvPr>
            <p:ph type="sldNum" sz="quarter" idx="12"/>
          </p:nvPr>
        </p:nvSpPr>
        <p:spPr/>
        <p:txBody>
          <a:bodyPr/>
          <a:lstStyle/>
          <a:p>
            <a:pPr lvl="0"/>
            <a:fld id="{8DFC6C33-6ABD-4FBF-BEE9-602CBF60BAB7}" type="slidenum">
              <a:rPr/>
              <a:pPr lvl="0"/>
              <a:t>‹#›</a:t>
            </a:fld>
            <a:endParaRPr lang="cs-CZ"/>
          </a:p>
        </p:txBody>
      </p:sp>
    </p:spTree>
    <p:extLst>
      <p:ext uri="{BB962C8B-B14F-4D97-AF65-F5344CB8AC3E}">
        <p14:creationId xmlns="" xmlns:p14="http://schemas.microsoft.com/office/powerpoint/2010/main" val="255128739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lvl="0"/>
            <a:fld id="{6AC34A7E-6B0F-4DB2-9139-8491DACCE18C}" type="datetime1">
              <a:rPr lang="cs-CZ" smtClean="0"/>
              <a:pPr lvl="0"/>
              <a:t>20.04.2023</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70A4E9E5-B088-4119-B585-6D73A4CE5F17}" type="slidenum">
              <a:rPr/>
              <a:pPr lvl="0"/>
              <a:t>‹#›</a:t>
            </a:fld>
            <a:endParaRPr lang="cs-CZ"/>
          </a:p>
        </p:txBody>
      </p:sp>
    </p:spTree>
    <p:extLst>
      <p:ext uri="{BB962C8B-B14F-4D97-AF65-F5344CB8AC3E}">
        <p14:creationId xmlns="" xmlns:p14="http://schemas.microsoft.com/office/powerpoint/2010/main" val="3127163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20.04.2023</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B77994E5-77FE-4E14-86E2-7A107B847692}" type="slidenum">
              <a:rPr/>
              <a:pPr lvl="0"/>
              <a:t>‹#›</a:t>
            </a:fld>
            <a:endParaRPr lang="cs-CZ"/>
          </a:p>
        </p:txBody>
      </p:sp>
    </p:spTree>
    <p:extLst>
      <p:ext uri="{BB962C8B-B14F-4D97-AF65-F5344CB8AC3E}">
        <p14:creationId xmlns="" xmlns:p14="http://schemas.microsoft.com/office/powerpoint/2010/main" val="2053756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lvl="0"/>
            <a:fld id="{6AC34A7E-6B0F-4DB2-9139-8491DACCE18C}" type="datetime1">
              <a:rPr lang="cs-CZ" smtClean="0"/>
              <a:pPr lvl="0"/>
              <a:t>20.04.2023</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A8A11AC3-326A-411E-A7B2-3D501D69E09A}" type="slidenum">
              <a:rPr/>
              <a:pPr lvl="0"/>
              <a:t>‹#›</a:t>
            </a:fld>
            <a:endParaRPr lang="cs-CZ"/>
          </a:p>
        </p:txBody>
      </p:sp>
    </p:spTree>
    <p:extLst>
      <p:ext uri="{BB962C8B-B14F-4D97-AF65-F5344CB8AC3E}">
        <p14:creationId xmlns="" xmlns:p14="http://schemas.microsoft.com/office/powerpoint/2010/main" val="4145866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20.04.2023</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0EE02475-68F3-4274-AC53-B390D13C903C}" type="slidenum">
              <a:rPr/>
              <a:pPr lvl="0"/>
              <a:t>‹#›</a:t>
            </a:fld>
            <a:endParaRPr lang="cs-CZ"/>
          </a:p>
        </p:txBody>
      </p:sp>
    </p:spTree>
    <p:extLst>
      <p:ext uri="{BB962C8B-B14F-4D97-AF65-F5344CB8AC3E}">
        <p14:creationId xmlns="" xmlns:p14="http://schemas.microsoft.com/office/powerpoint/2010/main" val="3248439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20.04.2023</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C21C7343-363A-496D-897B-167CE95146E5}" type="slidenum">
              <a:rPr/>
              <a:pPr lvl="0"/>
              <a:t>‹#›</a:t>
            </a:fld>
            <a:endParaRPr lang="cs-CZ"/>
          </a:p>
        </p:txBody>
      </p:sp>
    </p:spTree>
    <p:extLst>
      <p:ext uri="{BB962C8B-B14F-4D97-AF65-F5344CB8AC3E}">
        <p14:creationId xmlns="" xmlns:p14="http://schemas.microsoft.com/office/powerpoint/2010/main" val="458490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20.04.2023</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6A66929D-E4C2-4E24-99A0-136CD1AF035C}" type="slidenum">
              <a:rPr/>
              <a:pPr lvl="0"/>
              <a:t>‹#›</a:t>
            </a:fld>
            <a:endParaRPr lang="cs-CZ"/>
          </a:p>
        </p:txBody>
      </p:sp>
    </p:spTree>
    <p:extLst>
      <p:ext uri="{BB962C8B-B14F-4D97-AF65-F5344CB8AC3E}">
        <p14:creationId xmlns="" xmlns:p14="http://schemas.microsoft.com/office/powerpoint/2010/main" val="440563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20.04.2023</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52B1D4D2-D58C-43D8-A77E-1A2B0105935D}" type="slidenum">
              <a:rPr/>
              <a:pPr lvl="0"/>
              <a:t>‹#›</a:t>
            </a:fld>
            <a:endParaRPr lang="cs-CZ"/>
          </a:p>
        </p:txBody>
      </p:sp>
    </p:spTree>
    <p:extLst>
      <p:ext uri="{BB962C8B-B14F-4D97-AF65-F5344CB8AC3E}">
        <p14:creationId xmlns="" xmlns:p14="http://schemas.microsoft.com/office/powerpoint/2010/main" val="2916757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20.04.2023</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5E913450-2B98-46C1-A4BA-2F2F20BAC6AB}" type="slidenum">
              <a:rPr/>
              <a:pPr lvl="0"/>
              <a:t>‹#›</a:t>
            </a:fld>
            <a:endParaRPr lang="cs-CZ"/>
          </a:p>
        </p:txBody>
      </p:sp>
    </p:spTree>
    <p:extLst>
      <p:ext uri="{BB962C8B-B14F-4D97-AF65-F5344CB8AC3E}">
        <p14:creationId xmlns="" xmlns:p14="http://schemas.microsoft.com/office/powerpoint/2010/main" val="3024152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p:txBody>
          <a:bodyPr/>
          <a:lstStyle/>
          <a:p>
            <a:pPr lvl="0"/>
            <a:fld id="{43A3871A-984C-4D84-8307-E8E3003F469E}" type="datetime1">
              <a:rPr lang="cs-CZ" smtClean="0"/>
              <a:pPr lvl="0"/>
              <a:t>20.04.2023</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F0E1D414-4124-4BE6-B14A-AE0499BD8FA5}" type="slidenum">
              <a:rPr/>
              <a:pPr lvl="0"/>
              <a:t>‹#›</a:t>
            </a:fld>
            <a:endParaRPr lang="cs-CZ"/>
          </a:p>
        </p:txBody>
      </p:sp>
    </p:spTree>
    <p:extLst>
      <p:ext uri="{BB962C8B-B14F-4D97-AF65-F5344CB8AC3E}">
        <p14:creationId xmlns="" xmlns:p14="http://schemas.microsoft.com/office/powerpoint/2010/main" val="650401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p:cNvSpPr>
            <a:spLocks noGrp="1"/>
          </p:cNvSpPr>
          <p:nvPr>
            <p:ph type="dt" sz="half" idx="10"/>
          </p:nvPr>
        </p:nvSpPr>
        <p:spPr/>
        <p:txBody>
          <a:bodyPr/>
          <a:lstStyle/>
          <a:p>
            <a:pPr lvl="0"/>
            <a:fld id="{43A3871A-984C-4D84-8307-E8E3003F469E}" type="datetime1">
              <a:rPr lang="cs-CZ" smtClean="0"/>
              <a:pPr lvl="0"/>
              <a:t>20.04.2023</a:t>
            </a:fld>
            <a:endParaRPr lang="cs-CZ"/>
          </a:p>
        </p:txBody>
      </p:sp>
      <p:sp>
        <p:nvSpPr>
          <p:cNvPr id="8" name="Zástupný symbol pro zápatí 7"/>
          <p:cNvSpPr>
            <a:spLocks noGrp="1"/>
          </p:cNvSpPr>
          <p:nvPr>
            <p:ph type="ftr" sz="quarter" idx="11"/>
          </p:nvPr>
        </p:nvSpPr>
        <p:spPr/>
        <p:txBody>
          <a:bodyPr/>
          <a:lstStyle/>
          <a:p>
            <a:pPr lvl="0"/>
            <a:endParaRPr lang="cs-CZ"/>
          </a:p>
        </p:txBody>
      </p:sp>
      <p:sp>
        <p:nvSpPr>
          <p:cNvPr id="9" name="Zástupný symbol pro číslo snímku 8"/>
          <p:cNvSpPr>
            <a:spLocks noGrp="1"/>
          </p:cNvSpPr>
          <p:nvPr>
            <p:ph type="sldNum" sz="quarter" idx="12"/>
          </p:nvPr>
        </p:nvSpPr>
        <p:spPr/>
        <p:txBody>
          <a:bodyPr/>
          <a:lstStyle/>
          <a:p>
            <a:pPr lvl="0"/>
            <a:fld id="{2353EB46-3C05-44D5-B356-89D9DEC21594}" type="slidenum">
              <a:rPr/>
              <a:pPr lvl="0"/>
              <a:t>‹#›</a:t>
            </a:fld>
            <a:endParaRPr lang="cs-CZ"/>
          </a:p>
        </p:txBody>
      </p:sp>
    </p:spTree>
    <p:extLst>
      <p:ext uri="{BB962C8B-B14F-4D97-AF65-F5344CB8AC3E}">
        <p14:creationId xmlns="" xmlns:p14="http://schemas.microsoft.com/office/powerpoint/2010/main" val="1914199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2"/>
          <p:cNvSpPr>
            <a:spLocks noGrp="1"/>
          </p:cNvSpPr>
          <p:nvPr>
            <p:ph type="dt" sz="half" idx="10"/>
          </p:nvPr>
        </p:nvSpPr>
        <p:spPr/>
        <p:txBody>
          <a:bodyPr/>
          <a:lstStyle/>
          <a:p>
            <a:pPr lvl="0"/>
            <a:fld id="{43A3871A-984C-4D84-8307-E8E3003F469E}" type="datetime1">
              <a:rPr lang="cs-CZ" smtClean="0"/>
              <a:pPr lvl="0"/>
              <a:t>20.04.2023</a:t>
            </a:fld>
            <a:endParaRPr lang="cs-CZ"/>
          </a:p>
        </p:txBody>
      </p:sp>
      <p:sp>
        <p:nvSpPr>
          <p:cNvPr id="4" name="Zástupný symbol pro zápatí 3"/>
          <p:cNvSpPr>
            <a:spLocks noGrp="1"/>
          </p:cNvSpPr>
          <p:nvPr>
            <p:ph type="ftr" sz="quarter" idx="11"/>
          </p:nvPr>
        </p:nvSpPr>
        <p:spPr/>
        <p:txBody>
          <a:bodyPr/>
          <a:lstStyle/>
          <a:p>
            <a:pPr lvl="0"/>
            <a:endParaRPr lang="cs-CZ"/>
          </a:p>
        </p:txBody>
      </p:sp>
      <p:sp>
        <p:nvSpPr>
          <p:cNvPr id="5" name="Zástupný symbol pro číslo snímku 4"/>
          <p:cNvSpPr>
            <a:spLocks noGrp="1"/>
          </p:cNvSpPr>
          <p:nvPr>
            <p:ph type="sldNum" sz="quarter" idx="12"/>
          </p:nvPr>
        </p:nvSpPr>
        <p:spPr/>
        <p:txBody>
          <a:bodyPr/>
          <a:lstStyle/>
          <a:p>
            <a:pPr lvl="0"/>
            <a:fld id="{885D19E0-FF51-4925-ADE0-25AECFFEE5F3}" type="slidenum">
              <a:rPr/>
              <a:pPr lvl="0"/>
              <a:t>‹#›</a:t>
            </a:fld>
            <a:endParaRPr lang="cs-CZ"/>
          </a:p>
        </p:txBody>
      </p:sp>
    </p:spTree>
    <p:extLst>
      <p:ext uri="{BB962C8B-B14F-4D97-AF65-F5344CB8AC3E}">
        <p14:creationId xmlns="" xmlns:p14="http://schemas.microsoft.com/office/powerpoint/2010/main" val="3242987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lvl="0"/>
            <a:fld id="{43A3871A-984C-4D84-8307-E8E3003F469E}" type="datetime1">
              <a:rPr lang="cs-CZ" smtClean="0"/>
              <a:pPr lvl="0"/>
              <a:t>20.04.2023</a:t>
            </a:fld>
            <a:endParaRPr lang="cs-CZ"/>
          </a:p>
        </p:txBody>
      </p:sp>
      <p:sp>
        <p:nvSpPr>
          <p:cNvPr id="3" name="Zástupný symbol pro zápatí 2"/>
          <p:cNvSpPr>
            <a:spLocks noGrp="1"/>
          </p:cNvSpPr>
          <p:nvPr>
            <p:ph type="ftr" sz="quarter" idx="11"/>
          </p:nvPr>
        </p:nvSpPr>
        <p:spPr/>
        <p:txBody>
          <a:bodyPr/>
          <a:lstStyle/>
          <a:p>
            <a:pPr lvl="0"/>
            <a:endParaRPr lang="cs-CZ"/>
          </a:p>
        </p:txBody>
      </p:sp>
      <p:sp>
        <p:nvSpPr>
          <p:cNvPr id="4" name="Zástupný symbol pro číslo snímku 3"/>
          <p:cNvSpPr>
            <a:spLocks noGrp="1"/>
          </p:cNvSpPr>
          <p:nvPr>
            <p:ph type="sldNum" sz="quarter" idx="12"/>
          </p:nvPr>
        </p:nvSpPr>
        <p:spPr/>
        <p:txBody>
          <a:bodyPr/>
          <a:lstStyle/>
          <a:p>
            <a:pPr lvl="0"/>
            <a:fld id="{EA448F01-AFFE-44B5-AD1C-635A8C5528BC}" type="slidenum">
              <a:rPr/>
              <a:pPr lvl="0"/>
              <a:t>‹#›</a:t>
            </a:fld>
            <a:endParaRPr lang="cs-CZ"/>
          </a:p>
        </p:txBody>
      </p:sp>
    </p:spTree>
    <p:extLst>
      <p:ext uri="{BB962C8B-B14F-4D97-AF65-F5344CB8AC3E}">
        <p14:creationId xmlns="" xmlns:p14="http://schemas.microsoft.com/office/powerpoint/2010/main" val="424554907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20.04.2023</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FB8EAF87-8A44-4225-A1D6-41A542DCF074}" type="slidenum">
              <a:rPr/>
              <a:pPr lvl="0"/>
              <a:t>‹#›</a:t>
            </a:fld>
            <a:endParaRPr lang="cs-CZ"/>
          </a:p>
        </p:txBody>
      </p:sp>
    </p:spTree>
    <p:extLst>
      <p:ext uri="{BB962C8B-B14F-4D97-AF65-F5344CB8AC3E}">
        <p14:creationId xmlns="" xmlns:p14="http://schemas.microsoft.com/office/powerpoint/2010/main" val="36660205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lvl="0"/>
            <a:fld id="{43A3871A-984C-4D84-8307-E8E3003F469E}" type="datetime1">
              <a:rPr lang="cs-CZ" smtClean="0"/>
              <a:pPr lvl="0"/>
              <a:t>20.04.2023</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FC40A91D-6948-4298-824C-7005D40F6702}" type="slidenum">
              <a:rPr/>
              <a:pPr lvl="0"/>
              <a:t>‹#›</a:t>
            </a:fld>
            <a:endParaRPr lang="cs-CZ"/>
          </a:p>
        </p:txBody>
      </p:sp>
    </p:spTree>
    <p:extLst>
      <p:ext uri="{BB962C8B-B14F-4D97-AF65-F5344CB8AC3E}">
        <p14:creationId xmlns="" xmlns:p14="http://schemas.microsoft.com/office/powerpoint/2010/main" val="2750989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lvl="0"/>
            <a:fld id="{43A3871A-984C-4D84-8307-E8E3003F469E}" type="datetime1">
              <a:rPr lang="cs-CZ" smtClean="0"/>
              <a:pPr lvl="0"/>
              <a:t>20.04.2023</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45F2C791-9840-44DE-AB46-8DBA6403E71B}" type="slidenum">
              <a:rPr/>
              <a:pPr lvl="0"/>
              <a:t>‹#›</a:t>
            </a:fld>
            <a:endParaRPr lang="cs-CZ"/>
          </a:p>
        </p:txBody>
      </p:sp>
    </p:spTree>
    <p:extLst>
      <p:ext uri="{BB962C8B-B14F-4D97-AF65-F5344CB8AC3E}">
        <p14:creationId xmlns="" xmlns:p14="http://schemas.microsoft.com/office/powerpoint/2010/main" val="2205018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20.04.2023</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6633734A-BE02-49C2-94BC-302B5415886F}" type="slidenum">
              <a:rPr/>
              <a:pPr lvl="0"/>
              <a:t>‹#›</a:t>
            </a:fld>
            <a:endParaRPr lang="cs-CZ"/>
          </a:p>
        </p:txBody>
      </p:sp>
    </p:spTree>
    <p:extLst>
      <p:ext uri="{BB962C8B-B14F-4D97-AF65-F5344CB8AC3E}">
        <p14:creationId xmlns="" xmlns:p14="http://schemas.microsoft.com/office/powerpoint/2010/main" val="305927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20.04.2023</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D86DF667-5173-4470-B94E-99A6CA33BB3F}" type="slidenum">
              <a:rPr/>
              <a:pPr lvl="0"/>
              <a:t>‹#›</a:t>
            </a:fld>
            <a:endParaRPr lang="cs-CZ"/>
          </a:p>
        </p:txBody>
      </p:sp>
    </p:spTree>
    <p:extLst>
      <p:ext uri="{BB962C8B-B14F-4D97-AF65-F5344CB8AC3E}">
        <p14:creationId xmlns="" xmlns:p14="http://schemas.microsoft.com/office/powerpoint/2010/main" val="9870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sz="half" idx="1"/>
          </p:nvPr>
        </p:nvSpPr>
        <p:spPr>
          <a:xfrm>
            <a:off x="457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48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p:txBody>
          <a:bodyPr/>
          <a:lstStyle/>
          <a:p>
            <a:pPr lvl="0"/>
            <a:fld id="{50F0CDE1-690D-4B25-B471-D8DFAFCA6319}" type="datetime1">
              <a:rPr lang="cs-CZ" smtClean="0"/>
              <a:pPr lvl="0"/>
              <a:t>20.04.2023</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02BB087F-E651-49CC-B919-D3053C4515D4}" type="slidenum">
              <a:rPr/>
              <a:pPr lvl="0"/>
              <a:t>‹#›</a:t>
            </a:fld>
            <a:endParaRPr lang="cs-CZ"/>
          </a:p>
        </p:txBody>
      </p:sp>
    </p:spTree>
    <p:extLst>
      <p:ext uri="{BB962C8B-B14F-4D97-AF65-F5344CB8AC3E}">
        <p14:creationId xmlns="" xmlns:p14="http://schemas.microsoft.com/office/powerpoint/2010/main" val="222137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p:cNvSpPr>
            <a:spLocks noGrp="1"/>
          </p:cNvSpPr>
          <p:nvPr>
            <p:ph type="dt" sz="half" idx="10"/>
          </p:nvPr>
        </p:nvSpPr>
        <p:spPr/>
        <p:txBody>
          <a:bodyPr/>
          <a:lstStyle/>
          <a:p>
            <a:pPr lvl="0"/>
            <a:fld id="{50F0CDE1-690D-4B25-B471-D8DFAFCA6319}" type="datetime1">
              <a:rPr lang="cs-CZ" smtClean="0"/>
              <a:pPr lvl="0"/>
              <a:t>20.04.2023</a:t>
            </a:fld>
            <a:endParaRPr lang="cs-CZ"/>
          </a:p>
        </p:txBody>
      </p:sp>
      <p:sp>
        <p:nvSpPr>
          <p:cNvPr id="8" name="Zástupný symbol pro zápatí 7"/>
          <p:cNvSpPr>
            <a:spLocks noGrp="1"/>
          </p:cNvSpPr>
          <p:nvPr>
            <p:ph type="ftr" sz="quarter" idx="11"/>
          </p:nvPr>
        </p:nvSpPr>
        <p:spPr/>
        <p:txBody>
          <a:bodyPr/>
          <a:lstStyle/>
          <a:p>
            <a:pPr lvl="0"/>
            <a:endParaRPr lang="cs-CZ"/>
          </a:p>
        </p:txBody>
      </p:sp>
      <p:sp>
        <p:nvSpPr>
          <p:cNvPr id="9" name="Zástupný symbol pro číslo snímku 8"/>
          <p:cNvSpPr>
            <a:spLocks noGrp="1"/>
          </p:cNvSpPr>
          <p:nvPr>
            <p:ph type="sldNum" sz="quarter" idx="12"/>
          </p:nvPr>
        </p:nvSpPr>
        <p:spPr/>
        <p:txBody>
          <a:bodyPr/>
          <a:lstStyle/>
          <a:p>
            <a:pPr lvl="0"/>
            <a:fld id="{5495CFD6-4F43-4500-A5EA-7842D25AAFB2}" type="slidenum">
              <a:rPr/>
              <a:pPr lvl="0"/>
              <a:t>‹#›</a:t>
            </a:fld>
            <a:endParaRPr lang="cs-CZ"/>
          </a:p>
        </p:txBody>
      </p:sp>
    </p:spTree>
    <p:extLst>
      <p:ext uri="{BB962C8B-B14F-4D97-AF65-F5344CB8AC3E}">
        <p14:creationId xmlns="" xmlns:p14="http://schemas.microsoft.com/office/powerpoint/2010/main" val="1170508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2"/>
          <p:cNvSpPr>
            <a:spLocks noGrp="1"/>
          </p:cNvSpPr>
          <p:nvPr>
            <p:ph type="dt" sz="half" idx="10"/>
          </p:nvPr>
        </p:nvSpPr>
        <p:spPr/>
        <p:txBody>
          <a:bodyPr/>
          <a:lstStyle/>
          <a:p>
            <a:pPr lvl="0"/>
            <a:fld id="{50F0CDE1-690D-4B25-B471-D8DFAFCA6319}" type="datetime1">
              <a:rPr lang="cs-CZ" smtClean="0"/>
              <a:pPr lvl="0"/>
              <a:t>20.04.2023</a:t>
            </a:fld>
            <a:endParaRPr lang="cs-CZ"/>
          </a:p>
        </p:txBody>
      </p:sp>
      <p:sp>
        <p:nvSpPr>
          <p:cNvPr id="4" name="Zástupný symbol pro zápatí 3"/>
          <p:cNvSpPr>
            <a:spLocks noGrp="1"/>
          </p:cNvSpPr>
          <p:nvPr>
            <p:ph type="ftr" sz="quarter" idx="11"/>
          </p:nvPr>
        </p:nvSpPr>
        <p:spPr/>
        <p:txBody>
          <a:bodyPr/>
          <a:lstStyle/>
          <a:p>
            <a:pPr lvl="0"/>
            <a:endParaRPr lang="cs-CZ"/>
          </a:p>
        </p:txBody>
      </p:sp>
      <p:sp>
        <p:nvSpPr>
          <p:cNvPr id="5" name="Zástupný symbol pro číslo snímku 4"/>
          <p:cNvSpPr>
            <a:spLocks noGrp="1"/>
          </p:cNvSpPr>
          <p:nvPr>
            <p:ph type="sldNum" sz="quarter" idx="12"/>
          </p:nvPr>
        </p:nvSpPr>
        <p:spPr/>
        <p:txBody>
          <a:bodyPr/>
          <a:lstStyle/>
          <a:p>
            <a:pPr lvl="0"/>
            <a:fld id="{9AEBF265-06C7-4B25-9924-F1AE6302A6D6}" type="slidenum">
              <a:rPr/>
              <a:pPr lvl="0"/>
              <a:t>‹#›</a:t>
            </a:fld>
            <a:endParaRPr lang="cs-CZ"/>
          </a:p>
        </p:txBody>
      </p:sp>
    </p:spTree>
    <p:extLst>
      <p:ext uri="{BB962C8B-B14F-4D97-AF65-F5344CB8AC3E}">
        <p14:creationId xmlns="" xmlns:p14="http://schemas.microsoft.com/office/powerpoint/2010/main" val="226714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lvl="0"/>
            <a:fld id="{50F0CDE1-690D-4B25-B471-D8DFAFCA6319}" type="datetime1">
              <a:rPr lang="cs-CZ" smtClean="0"/>
              <a:pPr lvl="0"/>
              <a:t>20.04.2023</a:t>
            </a:fld>
            <a:endParaRPr lang="cs-CZ"/>
          </a:p>
        </p:txBody>
      </p:sp>
      <p:sp>
        <p:nvSpPr>
          <p:cNvPr id="3" name="Zástupný symbol pro zápatí 2"/>
          <p:cNvSpPr>
            <a:spLocks noGrp="1"/>
          </p:cNvSpPr>
          <p:nvPr>
            <p:ph type="ftr" sz="quarter" idx="11"/>
          </p:nvPr>
        </p:nvSpPr>
        <p:spPr/>
        <p:txBody>
          <a:bodyPr/>
          <a:lstStyle/>
          <a:p>
            <a:pPr lvl="0"/>
            <a:endParaRPr lang="cs-CZ"/>
          </a:p>
        </p:txBody>
      </p:sp>
      <p:sp>
        <p:nvSpPr>
          <p:cNvPr id="4" name="Zástupný symbol pro číslo snímku 3"/>
          <p:cNvSpPr>
            <a:spLocks noGrp="1"/>
          </p:cNvSpPr>
          <p:nvPr>
            <p:ph type="sldNum" sz="quarter" idx="12"/>
          </p:nvPr>
        </p:nvSpPr>
        <p:spPr/>
        <p:txBody>
          <a:bodyPr/>
          <a:lstStyle/>
          <a:p>
            <a:pPr lvl="0"/>
            <a:fld id="{534E1279-ACE0-4944-9A64-6C044413E2B2}" type="slidenum">
              <a:rPr/>
              <a:pPr lvl="0"/>
              <a:t>‹#›</a:t>
            </a:fld>
            <a:endParaRPr lang="cs-CZ"/>
          </a:p>
        </p:txBody>
      </p:sp>
    </p:spTree>
    <p:extLst>
      <p:ext uri="{BB962C8B-B14F-4D97-AF65-F5344CB8AC3E}">
        <p14:creationId xmlns="" xmlns:p14="http://schemas.microsoft.com/office/powerpoint/2010/main" val="200513976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lvl="0"/>
            <a:fld id="{50F0CDE1-690D-4B25-B471-D8DFAFCA6319}" type="datetime1">
              <a:rPr lang="cs-CZ" smtClean="0"/>
              <a:pPr lvl="0"/>
              <a:t>20.04.2023</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F0ACA4B2-943D-4B76-ABE6-B5883354D860}" type="slidenum">
              <a:rPr/>
              <a:pPr lvl="0"/>
              <a:t>‹#›</a:t>
            </a:fld>
            <a:endParaRPr lang="cs-CZ"/>
          </a:p>
        </p:txBody>
      </p:sp>
    </p:spTree>
    <p:extLst>
      <p:ext uri="{BB962C8B-B14F-4D97-AF65-F5344CB8AC3E}">
        <p14:creationId xmlns="" xmlns:p14="http://schemas.microsoft.com/office/powerpoint/2010/main" val="2134547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lvl="0"/>
            <a:fld id="{50F0CDE1-690D-4B25-B471-D8DFAFCA6319}" type="datetime1">
              <a:rPr lang="cs-CZ" smtClean="0"/>
              <a:pPr lvl="0"/>
              <a:t>20.04.2023</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14D2E043-7500-4A39-B457-7396618197E7}" type="slidenum">
              <a:rPr/>
              <a:pPr lvl="0"/>
              <a:t>‹#›</a:t>
            </a:fld>
            <a:endParaRPr lang="cs-CZ"/>
          </a:p>
        </p:txBody>
      </p:sp>
    </p:spTree>
    <p:extLst>
      <p:ext uri="{BB962C8B-B14F-4D97-AF65-F5344CB8AC3E}">
        <p14:creationId xmlns="" xmlns:p14="http://schemas.microsoft.com/office/powerpoint/2010/main" val="1085493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6B19C">
                <a:alpha val="87000"/>
              </a:srgbClr>
            </a:gs>
            <a:gs pos="30000">
              <a:srgbClr val="D49E6C"/>
            </a:gs>
            <a:gs pos="70000">
              <a:srgbClr val="A65528"/>
            </a:gs>
            <a:gs pos="100000">
              <a:srgbClr val="663012"/>
            </a:gs>
          </a:gsLst>
          <a:lin ang="5400000" scaled="1"/>
          <a:tileRect/>
        </a:gra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685799" y="2130480"/>
            <a:ext cx="7772039" cy="146952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cs-CZ"/>
              <a:t>Klepněte pro úpravu formátu titulního textuKliknutím lze upravit styl.</a:t>
            </a:r>
          </a:p>
        </p:txBody>
      </p:sp>
      <p:sp>
        <p:nvSpPr>
          <p:cNvPr id="3" name="Zástupný symbol pro datum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50F0CDE1-690D-4B25-B471-D8DFAFCA6319}" type="datetime1">
              <a:rPr lang="cs-CZ"/>
              <a:pPr lvl="0"/>
              <a:t>20.04.2023</a:t>
            </a:fld>
            <a:endParaRPr lang="cs-CZ"/>
          </a:p>
        </p:txBody>
      </p:sp>
      <p:sp>
        <p:nvSpPr>
          <p:cNvPr id="4" name="Zástupný symbol pro zápatí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cs-CZ" sz="2400" kern="1200">
                <a:latin typeface="Times New Roman" pitchFamily="18"/>
                <a:ea typeface="Arial Unicode MS" pitchFamily="2"/>
                <a:cs typeface="Tahoma" pitchFamily="2"/>
              </a:defRPr>
            </a:lvl1pPr>
          </a:lstStyle>
          <a:p>
            <a:pPr lvl="0"/>
            <a:endParaRPr lang="cs-CZ"/>
          </a:p>
        </p:txBody>
      </p:sp>
      <p:sp>
        <p:nvSpPr>
          <p:cNvPr id="5" name="Zástupný symbol pro číslo snímku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79C1F04F-0068-4CE7-AE38-901D6ECF1556}" type="slidenum">
              <a:rPr/>
              <a:pPr lvl="0"/>
              <a:t>‹#›</a:t>
            </a:fld>
            <a:endParaRPr lang="cs-CZ"/>
          </a:p>
        </p:txBody>
      </p:sp>
      <p:sp>
        <p:nvSpPr>
          <p:cNvPr id="6" name="Zástupný symbol pro text 5"/>
          <p:cNvSpPr txBox="1">
            <a:spLocks noGrp="1"/>
          </p:cNvSpPr>
          <p:nvPr>
            <p:ph type="body" idx="1"/>
          </p:nvPr>
        </p:nvSpPr>
        <p:spPr>
          <a:xfrm>
            <a:off x="457200" y="1604520"/>
            <a:ext cx="8229240" cy="4525920"/>
          </a:xfrm>
          <a:prstGeom prst="rect">
            <a:avLst/>
          </a:prstGeom>
          <a:noFill/>
          <a:ln>
            <a:noFill/>
          </a:ln>
        </p:spPr>
        <p:txBody>
          <a:bodyPr vert="horz" lIns="0" tIns="0" rIns="0" bIns="0"/>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lvl="0" algn="ctr" rtl="0" hangingPunct="1">
        <a:spcBef>
          <a:spcPts val="0"/>
        </a:spcBef>
        <a:spcAft>
          <a:spcPts val="0"/>
        </a:spcAft>
        <a:buNone/>
        <a:tabLst/>
        <a:defRPr lang="cs-CZ" sz="4400" b="0" i="0" u="none" strike="noStrike" kern="1200" spc="0">
          <a:ln>
            <a:noFill/>
          </a:ln>
          <a:solidFill>
            <a:srgbClr val="000000"/>
          </a:solidFill>
          <a:latin typeface="Calibri" pitchFamily="18"/>
          <a:ea typeface="Microsoft YaHei" pitchFamily="2"/>
          <a:cs typeface="Lucida Sans" pitchFamily="2"/>
        </a:defRPr>
      </a:lvl1pPr>
    </p:titleStyle>
    <p:bodyStyle>
      <a:lvl1pPr algn="l" rtl="0" hangingPunct="1">
        <a:spcBef>
          <a:spcPts val="0"/>
        </a:spcBef>
        <a:spcAft>
          <a:spcPts val="1417"/>
        </a:spcAft>
        <a:tabLst/>
        <a:defRPr lang="cs-CZ" sz="3200" b="0" i="0" u="none" strike="noStrike" kern="1200" spc="0">
          <a:ln>
            <a:noFill/>
          </a:ln>
          <a:solidFill>
            <a:srgbClr val="000000"/>
          </a:solidFill>
          <a:latin typeface="Calibri" pitchFamily="18"/>
          <a:ea typeface="Microsoft YaHei" pitchFamily="2"/>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6B19C">
                <a:alpha val="87000"/>
              </a:srgbClr>
            </a:gs>
            <a:gs pos="30000">
              <a:srgbClr val="D49E6C"/>
            </a:gs>
            <a:gs pos="70000">
              <a:srgbClr val="A65528"/>
            </a:gs>
            <a:gs pos="100000">
              <a:srgbClr val="663012"/>
            </a:gs>
          </a:gsLst>
          <a:lin ang="5400000" scaled="1"/>
          <a:tileRect/>
        </a:gra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cs-CZ"/>
              <a:t>Klepněte pro úpravu formátu titulního textuKliknutím lze upravit styl.</a:t>
            </a:r>
          </a:p>
        </p:txBody>
      </p:sp>
      <p:sp>
        <p:nvSpPr>
          <p:cNvPr id="3" name="Zástupný symbol pro obsah 2"/>
          <p:cNvSpPr txBox="1">
            <a:spLocks noGrp="1"/>
          </p:cNvSpPr>
          <p:nvPr>
            <p:ph type="body" idx="1"/>
          </p:nvPr>
        </p:nvSpPr>
        <p:spPr>
          <a:xfrm>
            <a:off x="457200" y="1600200"/>
            <a:ext cx="8229240"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lvl="0"/>
            <a:r>
              <a:rPr lang="en-GB"/>
              <a:t>Klepněte pro úpravu formátu textu osnovy</a:t>
            </a:r>
          </a:p>
          <a:p>
            <a:pPr lvl="1"/>
            <a:r>
              <a:rPr lang="en-GB"/>
              <a:t>Druhá úroveň</a:t>
            </a:r>
          </a:p>
          <a:p>
            <a:pPr lvl="2"/>
            <a:r>
              <a:rPr lang="en-GB"/>
              <a:t>Třetí úroveň</a:t>
            </a:r>
          </a:p>
          <a:p>
            <a:pPr lvl="3"/>
            <a:r>
              <a:rPr lang="en-GB"/>
              <a:t>Čtvrtá úroveň osnovy</a:t>
            </a:r>
          </a:p>
          <a:p>
            <a:pPr lvl="4"/>
            <a:r>
              <a:rPr lang="en-GB"/>
              <a:t>Pátá úroveň osnovy</a:t>
            </a:r>
          </a:p>
          <a:p>
            <a:pPr lvl="5"/>
            <a:r>
              <a:rPr lang="en-GB"/>
              <a:t>Šestá úroveň</a:t>
            </a:r>
          </a:p>
          <a:p>
            <a:pPr lvl="6"/>
            <a:r>
              <a:rPr lang="en-GB"/>
              <a:t>Sedmá úroveň</a:t>
            </a:r>
          </a:p>
          <a:p>
            <a:pPr lvl="7"/>
            <a:r>
              <a:rPr lang="en-GB"/>
              <a:t>Osmá úroveň textu</a:t>
            </a:r>
          </a:p>
          <a:p>
            <a:pPr lvl="0"/>
            <a:r>
              <a:rPr lang="en-GB"/>
              <a:t>Devátá úroveňKliknutím lze upravit styly předlohy textu.</a:t>
            </a:r>
          </a:p>
          <a:p>
            <a:pPr lvl="1"/>
            <a:r>
              <a:rPr lang="en-GB"/>
              <a:t>Druhá úroveň</a:t>
            </a:r>
          </a:p>
          <a:p>
            <a:pPr lvl="2"/>
            <a:r>
              <a:rPr lang="en-GB"/>
              <a:t>Třetí úroveň</a:t>
            </a:r>
          </a:p>
          <a:p>
            <a:pPr lvl="3"/>
            <a:r>
              <a:rPr lang="en-GB"/>
              <a:t>Čtvrtá úroveň</a:t>
            </a:r>
          </a:p>
          <a:p>
            <a:pPr lvl="4"/>
            <a:r>
              <a:rPr lang="en-GB"/>
              <a:t>Pátá úroveň</a:t>
            </a:r>
          </a:p>
        </p:txBody>
      </p:sp>
      <p:sp>
        <p:nvSpPr>
          <p:cNvPr id="4" name="Zástupný symbol pro datum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6AC34A7E-6B0F-4DB2-9139-8491DACCE18C}" type="datetime1">
              <a:rPr lang="cs-CZ"/>
              <a:pPr lvl="0"/>
              <a:t>20.04.2023</a:t>
            </a:fld>
            <a:endParaRPr lang="cs-CZ"/>
          </a:p>
        </p:txBody>
      </p:sp>
      <p:sp>
        <p:nvSpPr>
          <p:cNvPr id="5" name="Zástupný symbol pro zápatí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cs-CZ" sz="2400" kern="1200">
                <a:latin typeface="Times New Roman" pitchFamily="18"/>
                <a:ea typeface="Arial Unicode MS" pitchFamily="2"/>
                <a:cs typeface="Tahoma" pitchFamily="2"/>
              </a:defRPr>
            </a:lvl1pPr>
          </a:lstStyle>
          <a:p>
            <a:pPr lvl="0"/>
            <a:endParaRPr lang="cs-CZ"/>
          </a:p>
        </p:txBody>
      </p:sp>
      <p:sp>
        <p:nvSpPr>
          <p:cNvPr id="6" name="Zástupný symbol pro číslo snímku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7E68512D-84B6-4E70-BB49-EED160303DE4}" type="slidenum">
              <a:rPr/>
              <a:pPr lvl="0"/>
              <a:t>‹#›</a:t>
            </a:fld>
            <a:endParaRPr 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lvl="0" algn="ctr" rtl="0" hangingPunct="1">
        <a:spcBef>
          <a:spcPts val="0"/>
        </a:spcBef>
        <a:spcAft>
          <a:spcPts val="0"/>
        </a:spcAft>
        <a:buNone/>
        <a:tabLst/>
        <a:defRPr lang="cs-CZ" sz="4400" b="0" i="0" u="none" strike="noStrike" kern="1200" spc="0">
          <a:ln>
            <a:noFill/>
          </a:ln>
          <a:solidFill>
            <a:srgbClr val="000000"/>
          </a:solidFill>
          <a:latin typeface="Calibri" pitchFamily="18"/>
          <a:ea typeface="Microsoft YaHei" pitchFamily="2"/>
          <a:cs typeface="Lucida Sans" pitchFamily="2"/>
        </a:defRPr>
      </a:lvl1pPr>
    </p:titleStyle>
    <p:bodyStyle>
      <a:lvl1pPr lvl="0">
        <a:buSzPct val="45000"/>
        <a:buFont typeface="StarSymbol"/>
        <a:buChar char="●"/>
        <a:tabLst/>
        <a:defRPr lang="en-GB" sz="3200" b="0" i="0" u="none" strike="noStrike" spc="0">
          <a:solidFill>
            <a:srgbClr val="000000"/>
          </a:solidFill>
          <a:latin typeface="Calibri" pitchFamily="18"/>
        </a:defRPr>
      </a:lvl1pPr>
      <a:lvl2pPr lvl="1">
        <a:buSzPct val="75000"/>
        <a:buFont typeface="StarSymbol"/>
        <a:buChar char="–"/>
        <a:tabLst/>
        <a:defRPr lang="en-GB" sz="3200" b="0" i="0" u="none" strike="noStrike" spc="0">
          <a:solidFill>
            <a:srgbClr val="000000"/>
          </a:solidFill>
          <a:latin typeface="Calibri" pitchFamily="18"/>
        </a:defRPr>
      </a:lvl2pPr>
      <a:lvl3pPr lvl="2">
        <a:buSzPct val="45000"/>
        <a:buFont typeface="StarSymbol"/>
        <a:buChar char="●"/>
        <a:tabLst/>
        <a:defRPr lang="en-GB" sz="3200" b="0" i="0" u="none" strike="noStrike" spc="0">
          <a:solidFill>
            <a:srgbClr val="000000"/>
          </a:solidFill>
          <a:latin typeface="Calibri" pitchFamily="18"/>
        </a:defRPr>
      </a:lvl3pPr>
      <a:lvl4pPr lvl="3">
        <a:buSzPct val="75000"/>
        <a:buFont typeface="StarSymbol"/>
        <a:buChar char="–"/>
        <a:tabLst/>
        <a:defRPr lang="en-GB" sz="3200" b="0" i="0" u="none" strike="noStrike" spc="0">
          <a:solidFill>
            <a:srgbClr val="000000"/>
          </a:solidFill>
          <a:latin typeface="Calibri" pitchFamily="18"/>
        </a:defRPr>
      </a:lvl4pPr>
      <a:lvl5pPr lvl="4">
        <a:buSzPct val="45000"/>
        <a:buFont typeface="StarSymbol"/>
        <a:buChar char="●"/>
        <a:tabLst/>
        <a:defRPr lang="en-GB" sz="3200" b="0" i="0" u="none" strike="noStrike" spc="0">
          <a:solidFill>
            <a:srgbClr val="000000"/>
          </a:solidFill>
          <a:latin typeface="Calibri" pitchFamily="18"/>
        </a:defRPr>
      </a:lvl5pPr>
      <a:lvl6pPr lvl="5">
        <a:buSzPct val="45000"/>
        <a:buFont typeface="StarSymbol"/>
        <a:buChar char="●"/>
        <a:tabLst/>
        <a:defRPr lang="en-GB" sz="3200" b="0" i="0" u="none" strike="noStrike" spc="0">
          <a:solidFill>
            <a:srgbClr val="000000"/>
          </a:solidFill>
          <a:latin typeface="Calibri" pitchFamily="18"/>
        </a:defRPr>
      </a:lvl6pPr>
      <a:lvl7pPr lvl="6">
        <a:buSzPct val="45000"/>
        <a:buFont typeface="StarSymbol"/>
        <a:buChar char="●"/>
        <a:tabLst/>
        <a:defRPr lang="en-GB" sz="3200" b="0" i="0" u="none" strike="noStrike" spc="0">
          <a:solidFill>
            <a:srgbClr val="000000"/>
          </a:solidFill>
          <a:latin typeface="Calibri" pitchFamily="18"/>
        </a:defRPr>
      </a:lvl7pPr>
      <a:lvl8pPr lvl="7">
        <a:buSzPct val="45000"/>
        <a:buFont typeface="StarSymbol"/>
        <a:buChar char="●"/>
        <a:tabLst/>
        <a:defRPr lang="en-GB"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en-GB" sz="3200" b="0" i="0" u="none" strike="noStrike" spc="0">
          <a:solidFill>
            <a:srgbClr val="000000"/>
          </a:solidFill>
          <a:latin typeface="Calibri" pitchFamily="18"/>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6B19C">
                <a:alpha val="87000"/>
              </a:srgbClr>
            </a:gs>
            <a:gs pos="30000">
              <a:srgbClr val="D49E6C"/>
            </a:gs>
            <a:gs pos="70000">
              <a:srgbClr val="A65528"/>
            </a:gs>
            <a:gs pos="100000">
              <a:srgbClr val="663012"/>
            </a:gs>
          </a:gsLst>
          <a:lin ang="5400000" scaled="1"/>
          <a:tileRect/>
        </a:gra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cs-CZ"/>
              <a:t>Klepněte pro úpravu formátu titulního textuKliknutím lze upravit styl.</a:t>
            </a:r>
          </a:p>
        </p:txBody>
      </p:sp>
      <p:sp>
        <p:nvSpPr>
          <p:cNvPr id="3" name="Zástupný symbol pro obsah 2"/>
          <p:cNvSpPr txBox="1">
            <a:spLocks noGrp="1"/>
          </p:cNvSpPr>
          <p:nvPr>
            <p:ph type="body" idx="1"/>
          </p:nvPr>
        </p:nvSpPr>
        <p:spPr>
          <a:xfrm>
            <a:off x="457200" y="1600200"/>
            <a:ext cx="8229240"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lvl="0"/>
            <a:r>
              <a:rPr lang="en-GB"/>
              <a:t>Klepněte pro úpravu formátu textu osnovy</a:t>
            </a:r>
          </a:p>
          <a:p>
            <a:pPr lvl="1"/>
            <a:r>
              <a:rPr lang="en-GB"/>
              <a:t>Druhá úroveň</a:t>
            </a:r>
          </a:p>
          <a:p>
            <a:pPr lvl="2"/>
            <a:r>
              <a:rPr lang="en-GB"/>
              <a:t>Třetí úroveň</a:t>
            </a:r>
          </a:p>
          <a:p>
            <a:pPr lvl="3"/>
            <a:r>
              <a:rPr lang="en-GB"/>
              <a:t>Čtvrtá úroveň osnovy</a:t>
            </a:r>
          </a:p>
          <a:p>
            <a:pPr lvl="4"/>
            <a:r>
              <a:rPr lang="en-GB"/>
              <a:t>Pátá úroveň osnovy</a:t>
            </a:r>
          </a:p>
          <a:p>
            <a:pPr lvl="5"/>
            <a:r>
              <a:rPr lang="en-GB"/>
              <a:t>Šestá úroveň</a:t>
            </a:r>
          </a:p>
          <a:p>
            <a:pPr lvl="6"/>
            <a:r>
              <a:rPr lang="en-GB"/>
              <a:t>Sedmá úroveň</a:t>
            </a:r>
          </a:p>
          <a:p>
            <a:pPr lvl="7"/>
            <a:r>
              <a:rPr lang="en-GB"/>
              <a:t>Osmá úroveň textu</a:t>
            </a:r>
          </a:p>
          <a:p>
            <a:pPr lvl="0"/>
            <a:r>
              <a:rPr lang="en-GB"/>
              <a:t>Devátá úroveňKliknutím lze upravit styly předlohy textu.</a:t>
            </a:r>
          </a:p>
          <a:p>
            <a:pPr lvl="1"/>
            <a:r>
              <a:rPr lang="en-GB"/>
              <a:t>Druhá úroveň</a:t>
            </a:r>
          </a:p>
          <a:p>
            <a:pPr lvl="2"/>
            <a:r>
              <a:rPr lang="en-GB"/>
              <a:t>Třetí úroveň</a:t>
            </a:r>
          </a:p>
          <a:p>
            <a:pPr lvl="3"/>
            <a:r>
              <a:rPr lang="en-GB"/>
              <a:t>Čtvrtá úroveň</a:t>
            </a:r>
          </a:p>
          <a:p>
            <a:pPr lvl="4"/>
            <a:r>
              <a:rPr lang="en-GB"/>
              <a:t>Pátá úroveň</a:t>
            </a:r>
          </a:p>
        </p:txBody>
      </p:sp>
      <p:sp>
        <p:nvSpPr>
          <p:cNvPr id="4" name="Zástupný symbol pro datum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43A3871A-984C-4D84-8307-E8E3003F469E}" type="datetime1">
              <a:rPr lang="cs-CZ"/>
              <a:pPr lvl="0"/>
              <a:t>20.04.2023</a:t>
            </a:fld>
            <a:endParaRPr lang="cs-CZ"/>
          </a:p>
        </p:txBody>
      </p:sp>
      <p:sp>
        <p:nvSpPr>
          <p:cNvPr id="5" name="Zástupný symbol pro zápatí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cs-CZ" sz="2400" kern="1200">
                <a:latin typeface="Times New Roman" pitchFamily="18"/>
                <a:ea typeface="Arial Unicode MS" pitchFamily="2"/>
                <a:cs typeface="Tahoma" pitchFamily="2"/>
              </a:defRPr>
            </a:lvl1pPr>
          </a:lstStyle>
          <a:p>
            <a:pPr lvl="0"/>
            <a:endParaRPr lang="cs-CZ"/>
          </a:p>
        </p:txBody>
      </p:sp>
      <p:sp>
        <p:nvSpPr>
          <p:cNvPr id="6" name="Zástupný symbol pro číslo snímku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68F5B8B1-484F-41F8-B398-026C91AE95A4}" type="slidenum">
              <a:rPr/>
              <a:pPr lvl="0"/>
              <a:t>‹#›</a:t>
            </a:fld>
            <a:endParaRPr lang="cs-CZ"/>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lvl="0" algn="ctr" rtl="0" hangingPunct="1">
        <a:spcBef>
          <a:spcPts val="0"/>
        </a:spcBef>
        <a:spcAft>
          <a:spcPts val="0"/>
        </a:spcAft>
        <a:buNone/>
        <a:tabLst/>
        <a:defRPr lang="cs-CZ" sz="4400" b="0" i="0" u="none" strike="noStrike" kern="1200" spc="0">
          <a:ln>
            <a:noFill/>
          </a:ln>
          <a:solidFill>
            <a:srgbClr val="000000"/>
          </a:solidFill>
          <a:latin typeface="Calibri" pitchFamily="18"/>
          <a:ea typeface="Microsoft YaHei" pitchFamily="2"/>
          <a:cs typeface="Lucida Sans" pitchFamily="2"/>
        </a:defRPr>
      </a:lvl1pPr>
    </p:titleStyle>
    <p:bodyStyle>
      <a:lvl1pPr lvl="0">
        <a:buSzPct val="45000"/>
        <a:buFont typeface="StarSymbol"/>
        <a:buChar char="●"/>
        <a:tabLst/>
        <a:defRPr lang="en-GB" sz="3200" b="0" i="0" u="none" strike="noStrike" spc="0">
          <a:solidFill>
            <a:srgbClr val="000000"/>
          </a:solidFill>
          <a:latin typeface="Calibri" pitchFamily="18"/>
        </a:defRPr>
      </a:lvl1pPr>
      <a:lvl2pPr lvl="1">
        <a:buSzPct val="75000"/>
        <a:buFont typeface="StarSymbol"/>
        <a:buChar char="–"/>
        <a:tabLst/>
        <a:defRPr lang="en-GB" sz="3200" b="0" i="0" u="none" strike="noStrike" spc="0">
          <a:solidFill>
            <a:srgbClr val="000000"/>
          </a:solidFill>
          <a:latin typeface="Calibri" pitchFamily="18"/>
        </a:defRPr>
      </a:lvl2pPr>
      <a:lvl3pPr lvl="2">
        <a:buSzPct val="45000"/>
        <a:buFont typeface="StarSymbol"/>
        <a:buChar char="●"/>
        <a:tabLst/>
        <a:defRPr lang="en-GB" sz="3200" b="0" i="0" u="none" strike="noStrike" spc="0">
          <a:solidFill>
            <a:srgbClr val="000000"/>
          </a:solidFill>
          <a:latin typeface="Calibri" pitchFamily="18"/>
        </a:defRPr>
      </a:lvl3pPr>
      <a:lvl4pPr lvl="3">
        <a:buSzPct val="75000"/>
        <a:buFont typeface="StarSymbol"/>
        <a:buChar char="–"/>
        <a:tabLst/>
        <a:defRPr lang="en-GB" sz="3200" b="0" i="0" u="none" strike="noStrike" spc="0">
          <a:solidFill>
            <a:srgbClr val="000000"/>
          </a:solidFill>
          <a:latin typeface="Calibri" pitchFamily="18"/>
        </a:defRPr>
      </a:lvl4pPr>
      <a:lvl5pPr lvl="4">
        <a:buSzPct val="45000"/>
        <a:buFont typeface="StarSymbol"/>
        <a:buChar char="●"/>
        <a:tabLst/>
        <a:defRPr lang="en-GB" sz="3200" b="0" i="0" u="none" strike="noStrike" spc="0">
          <a:solidFill>
            <a:srgbClr val="000000"/>
          </a:solidFill>
          <a:latin typeface="Calibri" pitchFamily="18"/>
        </a:defRPr>
      </a:lvl5pPr>
      <a:lvl6pPr lvl="5">
        <a:buSzPct val="45000"/>
        <a:buFont typeface="StarSymbol"/>
        <a:buChar char="●"/>
        <a:tabLst/>
        <a:defRPr lang="en-GB" sz="3200" b="0" i="0" u="none" strike="noStrike" spc="0">
          <a:solidFill>
            <a:srgbClr val="000000"/>
          </a:solidFill>
          <a:latin typeface="Calibri" pitchFamily="18"/>
        </a:defRPr>
      </a:lvl6pPr>
      <a:lvl7pPr lvl="6">
        <a:buSzPct val="45000"/>
        <a:buFont typeface="StarSymbol"/>
        <a:buChar char="●"/>
        <a:tabLst/>
        <a:defRPr lang="en-GB" sz="3200" b="0" i="0" u="none" strike="noStrike" spc="0">
          <a:solidFill>
            <a:srgbClr val="000000"/>
          </a:solidFill>
          <a:latin typeface="Calibri" pitchFamily="18"/>
        </a:defRPr>
      </a:lvl7pPr>
      <a:lvl8pPr lvl="7">
        <a:buSzPct val="45000"/>
        <a:buFont typeface="StarSymbol"/>
        <a:buChar char="●"/>
        <a:tabLst/>
        <a:defRPr lang="en-GB"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en-GB" sz="3200" b="0" i="0" u="none" strike="noStrike" spc="0">
          <a:solidFill>
            <a:srgbClr val="000000"/>
          </a:solidFill>
          <a:latin typeface="Calibri" pitchFamily="18"/>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5.pn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9.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55576" y="1700808"/>
            <a:ext cx="7772039" cy="1469520"/>
          </a:xfrm>
        </p:spPr>
        <p:txBody>
          <a:bodyPr>
            <a:normAutofit fontScale="90000"/>
          </a:bodyPr>
          <a:lstStyle/>
          <a:p>
            <a:pPr>
              <a:buNone/>
            </a:pPr>
            <a:r>
              <a:rPr lang="cs-CZ" altLang="en-US" b="1" dirty="0">
                <a:latin typeface="Times New Roman" pitchFamily="18" charset="0"/>
                <a:cs typeface="Times New Roman" pitchFamily="18" charset="0"/>
              </a:rPr>
              <a:t>EKOLOGIE MIKROORGANISMŮ</a:t>
            </a:r>
            <a:br>
              <a:rPr lang="cs-CZ" altLang="en-US" b="1" dirty="0">
                <a:latin typeface="Times New Roman" pitchFamily="18" charset="0"/>
                <a:cs typeface="Times New Roman" pitchFamily="18" charset="0"/>
              </a:rPr>
            </a:br>
            <a:r>
              <a:rPr lang="cs-CZ" altLang="en-US" b="1" dirty="0">
                <a:latin typeface="Times New Roman" pitchFamily="18" charset="0"/>
                <a:cs typeface="Times New Roman" pitchFamily="18" charset="0"/>
              </a:rPr>
              <a:t>6</a:t>
            </a:r>
            <a:endParaRPr lang="en-GB" dirty="0">
              <a:latin typeface="Times New Roman" pitchFamily="18" charset="0"/>
              <a:cs typeface="Times New Roman" pitchFamily="18" charset="0"/>
            </a:endParaRPr>
          </a:p>
        </p:txBody>
      </p:sp>
      <p:sp>
        <p:nvSpPr>
          <p:cNvPr id="3" name="Podnadpis 2"/>
          <p:cNvSpPr>
            <a:spLocks noGrp="1"/>
          </p:cNvSpPr>
          <p:nvPr>
            <p:ph type="subTitle" idx="1"/>
          </p:nvPr>
        </p:nvSpPr>
        <p:spPr>
          <a:xfrm>
            <a:off x="1403648" y="3645024"/>
            <a:ext cx="6400800" cy="1054968"/>
          </a:xfrm>
        </p:spPr>
        <p:txBody>
          <a:bodyPr>
            <a:normAutofit/>
          </a:bodyPr>
          <a:lstStyle/>
          <a:p>
            <a:pPr lvl="0"/>
            <a:r>
              <a:rPr lang="cs-CZ" b="1" dirty="0">
                <a:solidFill>
                  <a:schemeClr val="tx1"/>
                </a:solidFill>
                <a:latin typeface="Times New Roman" pitchFamily="18" charset="0"/>
                <a:cs typeface="Times New Roman" pitchFamily="18" charset="0"/>
              </a:rPr>
              <a:t>Interakce mezi mikroorganismy</a:t>
            </a:r>
          </a:p>
          <a:p>
            <a:endParaRPr lang="cs-CZ" b="1" dirty="0">
              <a:solidFill>
                <a:schemeClr val="tx1"/>
              </a:solidFill>
              <a:latin typeface="Times New Roman" pitchFamily="18" charset="0"/>
              <a:cs typeface="Times New Roman" pitchFamily="18" charset="0"/>
            </a:endParaRPr>
          </a:p>
        </p:txBody>
      </p:sp>
      <p:pic>
        <p:nvPicPr>
          <p:cNvPr id="4" name="Picture 2" descr="C:\Users\tuma\Pictures\Snímekkvasin1_LI.jpg">
            <a:extLst>
              <a:ext uri="{FF2B5EF4-FFF2-40B4-BE49-F238E27FC236}">
                <a16:creationId xmlns="" xmlns:a16="http://schemas.microsoft.com/office/drawing/2014/main" id="{56E490C1-79AC-46A3-9D52-65CFB2DF6FB6}"/>
              </a:ext>
            </a:extLst>
          </p:cNvPr>
          <p:cNvPicPr>
            <a:picLocks noChangeAspect="1" noChangeArrowheads="1"/>
          </p:cNvPicPr>
          <p:nvPr/>
        </p:nvPicPr>
        <p:blipFill>
          <a:blip r:embed="rId3" cstate="print">
            <a:duotone>
              <a:prstClr val="black"/>
              <a:schemeClr val="accent6">
                <a:tint val="45000"/>
                <a:satMod val="400000"/>
              </a:schemeClr>
            </a:duotone>
            <a:lum bright="-1000" contrast="-32000"/>
          </a:blip>
          <a:stretch>
            <a:fillRect/>
          </a:stretch>
        </p:blipFill>
        <p:spPr bwMode="auto">
          <a:xfrm>
            <a:off x="6866" y="4272483"/>
            <a:ext cx="2267744" cy="2585517"/>
          </a:xfrm>
          <a:prstGeom prst="rect">
            <a:avLst/>
          </a:prstGeom>
          <a:noFill/>
        </p:spPr>
      </p:pic>
      <p:pic>
        <p:nvPicPr>
          <p:cNvPr id="5" name="Picture 3" descr="C:\Users\tuma\Pictures\Snímekbakt1.jpg">
            <a:extLst>
              <a:ext uri="{FF2B5EF4-FFF2-40B4-BE49-F238E27FC236}">
                <a16:creationId xmlns="" xmlns:a16="http://schemas.microsoft.com/office/drawing/2014/main" id="{1A4C7345-0621-4A32-BE3A-F7DDF9AB66BF}"/>
              </a:ext>
            </a:extLst>
          </p:cNvPr>
          <p:cNvPicPr>
            <a:picLocks noChangeAspect="1" noChangeArrowheads="1"/>
          </p:cNvPicPr>
          <p:nvPr/>
        </p:nvPicPr>
        <p:blipFill>
          <a:blip r:embed="rId4" cstate="print">
            <a:duotone>
              <a:prstClr val="black"/>
              <a:schemeClr val="accent6">
                <a:tint val="45000"/>
                <a:satMod val="400000"/>
              </a:schemeClr>
            </a:duotone>
            <a:lum contrast="-36000"/>
          </a:blip>
          <a:stretch>
            <a:fillRect/>
          </a:stretch>
        </p:blipFill>
        <p:spPr bwMode="auto">
          <a:xfrm>
            <a:off x="7565665" y="0"/>
            <a:ext cx="1578335" cy="1728192"/>
          </a:xfrm>
          <a:prstGeom prst="rect">
            <a:avLst/>
          </a:prstGeom>
          <a:ln>
            <a:noFill/>
          </a:ln>
        </p:spPr>
      </p:pic>
    </p:spTree>
    <p:extLst>
      <p:ext uri="{BB962C8B-B14F-4D97-AF65-F5344CB8AC3E}">
        <p14:creationId xmlns="" xmlns:p14="http://schemas.microsoft.com/office/powerpoint/2010/main" val="395554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94760" y="21600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cs-CZ" sz="2400" b="1" dirty="0">
                <a:latin typeface="Times New Roman" pitchFamily="18" charset="0"/>
                <a:cs typeface="Times New Roman" pitchFamily="18" charset="0"/>
              </a:rPr>
              <a:t>Pozitivní interakce</a:t>
            </a:r>
          </a:p>
          <a:p>
            <a:pPr marL="285750" indent="-285750">
              <a:spcBef>
                <a:spcPts val="638"/>
              </a:spcBef>
            </a:pPr>
            <a:r>
              <a:rPr lang="cs-CZ" sz="1800" dirty="0">
                <a:latin typeface="Times New Roman" pitchFamily="18" charset="0"/>
                <a:cs typeface="Times New Roman" pitchFamily="18" charset="0"/>
              </a:rPr>
              <a:t>výměna genetické informace v populaci</a:t>
            </a:r>
          </a:p>
          <a:p>
            <a:pPr marL="285750" indent="-285750">
              <a:spcBef>
                <a:spcPts val="638"/>
              </a:spcBef>
            </a:pPr>
            <a:r>
              <a:rPr lang="cs-CZ" sz="1800" dirty="0">
                <a:latin typeface="Times New Roman" pitchFamily="18" charset="0"/>
                <a:cs typeface="Times New Roman" pitchFamily="18" charset="0"/>
              </a:rPr>
              <a:t>rezistence k antibiotikům, těžkým kovům; schopnost využití neobvyklé </a:t>
            </a:r>
            <a:r>
              <a:rPr lang="cs-CZ" sz="1800" dirty="0" err="1">
                <a:latin typeface="Times New Roman" pitchFamily="18" charset="0"/>
                <a:cs typeface="Times New Roman" pitchFamily="18" charset="0"/>
              </a:rPr>
              <a:t>org</a:t>
            </a:r>
            <a:r>
              <a:rPr lang="cs-CZ" sz="1800" dirty="0">
                <a:latin typeface="Times New Roman" pitchFamily="18" charset="0"/>
                <a:cs typeface="Times New Roman" pitchFamily="18" charset="0"/>
              </a:rPr>
              <a:t>. substráty</a:t>
            </a:r>
          </a:p>
          <a:p>
            <a:pPr marL="285750" indent="-285750">
              <a:spcBef>
                <a:spcPts val="638"/>
              </a:spcBef>
            </a:pPr>
            <a:r>
              <a:rPr lang="cs-CZ" sz="1800" dirty="0">
                <a:latin typeface="Times New Roman" pitchFamily="18" charset="0"/>
                <a:cs typeface="Times New Roman" pitchFamily="18" charset="0"/>
              </a:rPr>
              <a:t>mutace v 1 organismu může být přenesena do ostatních</a:t>
            </a:r>
          </a:p>
          <a:p>
            <a:pPr marL="285750" indent="-285750">
              <a:spcBef>
                <a:spcPts val="638"/>
              </a:spcBef>
            </a:pPr>
            <a:r>
              <a:rPr lang="cs-CZ" sz="1800" dirty="0">
                <a:latin typeface="Times New Roman" pitchFamily="18" charset="0"/>
                <a:cs typeface="Times New Roman" pitchFamily="18" charset="0"/>
              </a:rPr>
              <a:t>genetická výměna také zabrání přílišné specializaci v populaci</a:t>
            </a:r>
          </a:p>
          <a:p>
            <a:pPr marL="285750" indent="-285750">
              <a:spcBef>
                <a:spcPts val="638"/>
              </a:spcBef>
            </a:pPr>
            <a:r>
              <a:rPr lang="cs-CZ" sz="1800" dirty="0">
                <a:latin typeface="Times New Roman" pitchFamily="18" charset="0"/>
                <a:cs typeface="Times New Roman" pitchFamily="18" charset="0"/>
              </a:rPr>
              <a:t>mnoho způsobů genetické výměny (transformace, transdukce, konjugace, sexuální tvorba spor)</a:t>
            </a:r>
          </a:p>
          <a:p>
            <a:pPr marL="285750" indent="-285750">
              <a:spcBef>
                <a:spcPts val="638"/>
              </a:spcBef>
            </a:pPr>
            <a:r>
              <a:rPr lang="cs-CZ" sz="1800" dirty="0">
                <a:latin typeface="Times New Roman" pitchFamily="18" charset="0"/>
                <a:cs typeface="Times New Roman" pitchFamily="18" charset="0"/>
              </a:rPr>
              <a:t> i když jde o výměnu informace mezi 2 buňkami je potřebná vysoká populační hustota</a:t>
            </a:r>
          </a:p>
          <a:p>
            <a:pPr marL="285750" indent="-285750">
              <a:spcBef>
                <a:spcPts val="638"/>
              </a:spcBef>
            </a:pPr>
            <a:r>
              <a:rPr lang="cs-CZ" sz="1800" dirty="0">
                <a:latin typeface="Times New Roman" pitchFamily="18" charset="0"/>
                <a:cs typeface="Times New Roman" pitchFamily="18" charset="0"/>
              </a:rPr>
              <a:t>konjugace až od 10</a:t>
            </a:r>
            <a:r>
              <a:rPr lang="cs-CZ" sz="1800" baseline="30000" dirty="0">
                <a:latin typeface="Times New Roman" pitchFamily="18" charset="0"/>
                <a:cs typeface="Times New Roman" pitchFamily="18" charset="0"/>
              </a:rPr>
              <a:t>5</a:t>
            </a:r>
            <a:r>
              <a:rPr lang="cs-CZ" sz="1800" dirty="0">
                <a:latin typeface="Times New Roman" pitchFamily="18" charset="0"/>
                <a:cs typeface="Times New Roman" pitchFamily="18" charset="0"/>
              </a:rPr>
              <a:t>/ml</a:t>
            </a:r>
          </a:p>
          <a:p>
            <a:pPr marL="0" lvl="0" indent="0">
              <a:spcBef>
                <a:spcPts val="638"/>
              </a:spcBef>
              <a:buNone/>
            </a:pPr>
            <a:endParaRPr lang="en-GB" dirty="0">
              <a:latin typeface="Calibri" pitchFamily="18"/>
            </a:endParaRPr>
          </a:p>
        </p:txBody>
      </p:sp>
      <p:pic>
        <p:nvPicPr>
          <p:cNvPr id="3" name="Picture 2"/>
          <p:cNvPicPr>
            <a:picLocks noChangeAspect="1"/>
          </p:cNvPicPr>
          <p:nvPr/>
        </p:nvPicPr>
        <p:blipFill>
          <a:blip r:embed="rId3" cstate="print">
            <a:lum/>
            <a:alphaModFix/>
          </a:blip>
          <a:srcRect/>
          <a:stretch>
            <a:fillRect/>
          </a:stretch>
        </p:blipFill>
        <p:spPr>
          <a:xfrm>
            <a:off x="5004049" y="4293096"/>
            <a:ext cx="4139952" cy="25649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016" y="116632"/>
            <a:ext cx="9145016" cy="652500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2400" b="1" dirty="0" err="1">
                <a:latin typeface="Times New Roman" pitchFamily="18" charset="0"/>
                <a:cs typeface="Times New Roman" pitchFamily="18" charset="0"/>
              </a:rPr>
              <a:t>Negativní</a:t>
            </a:r>
            <a:r>
              <a:rPr lang="en-GB" sz="2400" b="1" dirty="0">
                <a:latin typeface="Times New Roman" pitchFamily="18" charset="0"/>
                <a:cs typeface="Times New Roman" pitchFamily="18" charset="0"/>
              </a:rPr>
              <a:t> </a:t>
            </a:r>
            <a:r>
              <a:rPr lang="en-GB" sz="2400" b="1" dirty="0" err="1">
                <a:latin typeface="Times New Roman" pitchFamily="18" charset="0"/>
                <a:cs typeface="Times New Roman" pitchFamily="18" charset="0"/>
              </a:rPr>
              <a:t>interakce</a:t>
            </a:r>
            <a:endParaRPr lang="en-GB" sz="2400" b="1" dirty="0">
              <a:latin typeface="Times New Roman" pitchFamily="18" charset="0"/>
              <a:cs typeface="Times New Roman" pitchFamily="18" charset="0"/>
            </a:endParaRPr>
          </a:p>
          <a:p>
            <a:pPr marL="0" lvl="0" indent="0">
              <a:spcBef>
                <a:spcPts val="638"/>
              </a:spcBef>
              <a:buNone/>
            </a:pPr>
            <a:r>
              <a:rPr lang="cs-CZ" sz="1800" b="1" dirty="0">
                <a:latin typeface="Times New Roman" pitchFamily="18" charset="0"/>
                <a:cs typeface="Times New Roman" pitchFamily="18" charset="0"/>
              </a:rPr>
              <a:t>Kompetice </a:t>
            </a:r>
          </a:p>
          <a:p>
            <a:pPr marL="285750" indent="-285750">
              <a:spcBef>
                <a:spcPts val="638"/>
              </a:spcBef>
            </a:pPr>
            <a:r>
              <a:rPr lang="cs-CZ" sz="1800" dirty="0">
                <a:latin typeface="Times New Roman" pitchFamily="18" charset="0"/>
                <a:cs typeface="Times New Roman" pitchFamily="18" charset="0"/>
              </a:rPr>
              <a:t>členové jedné populace využívají stejné živiny i prostředí</a:t>
            </a:r>
          </a:p>
          <a:p>
            <a:pPr marL="285750" indent="-285750">
              <a:spcBef>
                <a:spcPts val="638"/>
              </a:spcBef>
            </a:pPr>
            <a:r>
              <a:rPr lang="cs-CZ" sz="1800" dirty="0">
                <a:latin typeface="Times New Roman" pitchFamily="18" charset="0"/>
                <a:cs typeface="Times New Roman" pitchFamily="18" charset="0"/>
              </a:rPr>
              <a:t>zvýšená hustota populace zvyšuje soutěžení o dostupné zdroje (živina, predátor-kořist, parazit-hostitel)</a:t>
            </a:r>
          </a:p>
          <a:p>
            <a:pPr marL="285750" indent="-285750">
              <a:spcBef>
                <a:spcPts val="638"/>
              </a:spcBef>
            </a:pPr>
            <a:r>
              <a:rPr lang="cs-CZ" sz="1800" dirty="0">
                <a:latin typeface="Times New Roman" pitchFamily="18" charset="0"/>
                <a:cs typeface="Times New Roman" pitchFamily="18" charset="0"/>
              </a:rPr>
              <a:t>infekce hostitelské buňky vylučuje další infekci této buňky jiným členem populace</a:t>
            </a:r>
          </a:p>
          <a:p>
            <a:pPr marL="285750" indent="-285750">
              <a:spcBef>
                <a:spcPts val="638"/>
              </a:spcBef>
            </a:pPr>
            <a:r>
              <a:rPr lang="cs-CZ" sz="1800" dirty="0">
                <a:latin typeface="Times New Roman" pitchFamily="18" charset="0"/>
                <a:cs typeface="Times New Roman" pitchFamily="18" charset="0"/>
              </a:rPr>
              <a:t>akumulace toxických látek </a:t>
            </a:r>
          </a:p>
          <a:p>
            <a:pPr marL="285750" indent="-285750">
              <a:spcBef>
                <a:spcPts val="638"/>
              </a:spcBef>
            </a:pPr>
            <a:r>
              <a:rPr lang="cs-CZ" sz="1800" dirty="0">
                <a:latin typeface="Times New Roman" pitchFamily="18" charset="0"/>
                <a:cs typeface="Times New Roman" pitchFamily="18" charset="0"/>
              </a:rPr>
              <a:t>mastné kyseliny, H2S, etanol</a:t>
            </a:r>
          </a:p>
          <a:p>
            <a:pPr marL="285750" indent="-285750">
              <a:spcBef>
                <a:spcPts val="638"/>
              </a:spcBef>
            </a:pPr>
            <a:r>
              <a:rPr lang="cs-CZ" sz="1800" dirty="0">
                <a:latin typeface="Times New Roman" pitchFamily="18" charset="0"/>
                <a:cs typeface="Times New Roman" pitchFamily="18" charset="0"/>
              </a:rPr>
              <a:t>negativní zpětná vazba (zastavení růstu populace i ve vhodném substrátu)</a:t>
            </a:r>
          </a:p>
          <a:p>
            <a:pPr marL="285750" indent="-285750">
              <a:spcBef>
                <a:spcPts val="638"/>
              </a:spcBef>
            </a:pPr>
            <a:r>
              <a:rPr lang="cs-CZ" sz="1800" dirty="0">
                <a:latin typeface="Times New Roman" pitchFamily="18" charset="0"/>
                <a:cs typeface="Times New Roman" pitchFamily="18" charset="0"/>
              </a:rPr>
              <a:t>akumulace </a:t>
            </a:r>
            <a:r>
              <a:rPr lang="cs-CZ" sz="1800" dirty="0" err="1">
                <a:latin typeface="Times New Roman" pitchFamily="18" charset="0"/>
                <a:cs typeface="Times New Roman" pitchFamily="18" charset="0"/>
              </a:rPr>
              <a:t>kys</a:t>
            </a:r>
            <a:r>
              <a:rPr lang="cs-CZ" sz="1800" dirty="0">
                <a:latin typeface="Times New Roman" pitchFamily="18" charset="0"/>
                <a:cs typeface="Times New Roman" pitchFamily="18" charset="0"/>
              </a:rPr>
              <a:t>. mléčné a jiných mastných kyselin zastaví aktivitu laktobacilů, ethanol - kvasinky</a:t>
            </a:r>
          </a:p>
          <a:p>
            <a:pPr marL="285750" indent="-285750">
              <a:spcBef>
                <a:spcPts val="638"/>
              </a:spcBef>
            </a:pPr>
            <a:r>
              <a:rPr lang="cs-CZ" sz="1800" dirty="0">
                <a:latin typeface="Times New Roman" pitchFamily="18" charset="0"/>
                <a:cs typeface="Times New Roman" pitchFamily="18" charset="0"/>
              </a:rPr>
              <a:t>akumulace mastných kyselin zastaví degradaci uhlovodíků</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8938" y="548680"/>
            <a:ext cx="5291640" cy="5600032"/>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endParaRPr lang="cs-CZ" sz="1600" dirty="0">
              <a:solidFill>
                <a:schemeClr val="tx1"/>
              </a:solidFill>
              <a:latin typeface="Calibri" pitchFamily="18"/>
            </a:endParaRPr>
          </a:p>
          <a:p>
            <a:pPr marL="0" lvl="0" indent="0">
              <a:spcBef>
                <a:spcPts val="638"/>
              </a:spcBef>
              <a:buNone/>
            </a:pPr>
            <a:r>
              <a:rPr lang="cs-CZ" sz="1800" i="1" u="sng" dirty="0" smtClean="0">
                <a:solidFill>
                  <a:schemeClr val="tx1"/>
                </a:solidFill>
                <a:latin typeface="Times New Roman" pitchFamily="18" charset="0"/>
                <a:cs typeface="Times New Roman" pitchFamily="18" charset="0"/>
              </a:rPr>
              <a:t>E. </a:t>
            </a:r>
            <a:r>
              <a:rPr lang="cs-CZ" sz="1800" i="1" u="sng" dirty="0" err="1" smtClean="0">
                <a:solidFill>
                  <a:schemeClr val="tx1"/>
                </a:solidFill>
                <a:latin typeface="Times New Roman" pitchFamily="18" charset="0"/>
                <a:cs typeface="Times New Roman" pitchFamily="18" charset="0"/>
              </a:rPr>
              <a:t>coli</a:t>
            </a:r>
            <a:r>
              <a:rPr lang="cs-CZ" sz="1800" i="1" u="sng" dirty="0" smtClean="0">
                <a:solidFill>
                  <a:schemeClr val="tx1"/>
                </a:solidFill>
                <a:latin typeface="Times New Roman" pitchFamily="18" charset="0"/>
                <a:cs typeface="Times New Roman" pitchFamily="18" charset="0"/>
              </a:rPr>
              <a:t> </a:t>
            </a:r>
            <a:r>
              <a:rPr lang="cs-CZ" sz="1800" u="sng" dirty="0" smtClean="0">
                <a:solidFill>
                  <a:schemeClr val="tx1"/>
                </a:solidFill>
                <a:latin typeface="Times New Roman" pitchFamily="18" charset="0"/>
                <a:cs typeface="Times New Roman" pitchFamily="18" charset="0"/>
              </a:rPr>
              <a:t>– na jednom </a:t>
            </a:r>
            <a:r>
              <a:rPr lang="cs-CZ" sz="1800" u="sng" dirty="0" err="1" smtClean="0">
                <a:solidFill>
                  <a:schemeClr val="tx1"/>
                </a:solidFill>
                <a:latin typeface="Times New Roman" pitchFamily="18" charset="0"/>
                <a:cs typeface="Times New Roman" pitchFamily="18" charset="0"/>
              </a:rPr>
              <a:t>plazmidu</a:t>
            </a:r>
            <a:r>
              <a:rPr lang="cs-CZ" sz="1800" u="sng" dirty="0" smtClean="0">
                <a:solidFill>
                  <a:schemeClr val="tx1"/>
                </a:solidFill>
                <a:latin typeface="Times New Roman" pitchFamily="18" charset="0"/>
                <a:cs typeface="Times New Roman" pitchFamily="18" charset="0"/>
              </a:rPr>
              <a:t> spolu</a:t>
            </a:r>
            <a:r>
              <a:rPr lang="cs-CZ" sz="1800" dirty="0" smtClean="0">
                <a:solidFill>
                  <a:schemeClr val="tx1"/>
                </a:solidFill>
                <a:latin typeface="Times New Roman" pitchFamily="18" charset="0"/>
                <a:cs typeface="Times New Roman" pitchFamily="18" charset="0"/>
              </a:rPr>
              <a:t>:</a:t>
            </a:r>
            <a:endParaRPr lang="cs-CZ" sz="1800" dirty="0" smtClean="0">
              <a:latin typeface="Times New Roman" pitchFamily="18" charset="0"/>
              <a:cs typeface="Times New Roman" pitchFamily="18" charset="0"/>
            </a:endParaRPr>
          </a:p>
          <a:p>
            <a:pPr marL="285750" indent="-285750">
              <a:spcBef>
                <a:spcPts val="638"/>
              </a:spcBef>
            </a:pPr>
            <a:r>
              <a:rPr lang="cs-CZ" sz="1800" b="1" dirty="0" err="1" smtClean="0">
                <a:latin typeface="Times New Roman" pitchFamily="18" charset="0"/>
                <a:cs typeface="Times New Roman" pitchFamily="18" charset="0"/>
              </a:rPr>
              <a:t>hok</a:t>
            </a:r>
            <a:r>
              <a:rPr lang="cs-CZ" sz="1800" dirty="0" smtClean="0">
                <a:latin typeface="Times New Roman" pitchFamily="18" charset="0"/>
                <a:cs typeface="Times New Roman" pitchFamily="18" charset="0"/>
              </a:rPr>
              <a:t> (host-</a:t>
            </a:r>
            <a:r>
              <a:rPr lang="cs-CZ" sz="1800" dirty="0" err="1" smtClean="0">
                <a:latin typeface="Times New Roman" pitchFamily="18" charset="0"/>
                <a:cs typeface="Times New Roman" pitchFamily="18" charset="0"/>
              </a:rPr>
              <a:t>killing</a:t>
            </a:r>
            <a:r>
              <a:rPr lang="cs-CZ" sz="1800" dirty="0" smtClean="0">
                <a:latin typeface="Times New Roman" pitchFamily="18" charset="0"/>
                <a:cs typeface="Times New Roman" pitchFamily="18" charset="0"/>
              </a:rPr>
              <a:t>) gen – produkt (peptid) poškozuje membránové proteiny – smrt buňky</a:t>
            </a:r>
          </a:p>
          <a:p>
            <a:pPr marL="285750" indent="-285750">
              <a:spcBef>
                <a:spcPts val="638"/>
              </a:spcBef>
            </a:pPr>
            <a:r>
              <a:rPr lang="cs-CZ" sz="1800" b="1" dirty="0" smtClean="0">
                <a:latin typeface="Times New Roman" pitchFamily="18" charset="0"/>
                <a:cs typeface="Times New Roman" pitchFamily="18" charset="0"/>
              </a:rPr>
              <a:t>sok</a:t>
            </a:r>
            <a:r>
              <a:rPr lang="cs-CZ" sz="1800" dirty="0" smtClean="0">
                <a:latin typeface="Times New Roman" pitchFamily="18" charset="0"/>
                <a:cs typeface="Times New Roman" pitchFamily="18" charset="0"/>
              </a:rPr>
              <a:t> (</a:t>
            </a:r>
            <a:r>
              <a:rPr lang="cs-CZ" sz="1800" dirty="0" err="1" smtClean="0">
                <a:latin typeface="Times New Roman" pitchFamily="18" charset="0"/>
                <a:cs typeface="Times New Roman" pitchFamily="18" charset="0"/>
              </a:rPr>
              <a:t>suppression</a:t>
            </a:r>
            <a:r>
              <a:rPr lang="cs-CZ" sz="1800" dirty="0" smtClean="0">
                <a:latin typeface="Times New Roman" pitchFamily="18" charset="0"/>
                <a:cs typeface="Times New Roman" pitchFamily="18" charset="0"/>
              </a:rPr>
              <a:t> </a:t>
            </a:r>
            <a:r>
              <a:rPr lang="cs-CZ" sz="1800" dirty="0" err="1" smtClean="0">
                <a:latin typeface="Times New Roman" pitchFamily="18" charset="0"/>
                <a:cs typeface="Times New Roman" pitchFamily="18" charset="0"/>
              </a:rPr>
              <a:t>of</a:t>
            </a:r>
            <a:r>
              <a:rPr lang="cs-CZ" sz="1800" dirty="0" smtClean="0">
                <a:latin typeface="Times New Roman" pitchFamily="18" charset="0"/>
                <a:cs typeface="Times New Roman" pitchFamily="18" charset="0"/>
              </a:rPr>
              <a:t> </a:t>
            </a:r>
            <a:r>
              <a:rPr lang="cs-CZ" sz="1800" dirty="0" err="1" smtClean="0">
                <a:latin typeface="Times New Roman" pitchFamily="18" charset="0"/>
                <a:cs typeface="Times New Roman" pitchFamily="18" charset="0"/>
              </a:rPr>
              <a:t>killing</a:t>
            </a:r>
            <a:r>
              <a:rPr lang="cs-CZ" sz="1800" dirty="0" smtClean="0">
                <a:latin typeface="Times New Roman" pitchFamily="18" charset="0"/>
                <a:cs typeface="Times New Roman" pitchFamily="18" charset="0"/>
              </a:rPr>
              <a:t>) gen – kóduje </a:t>
            </a:r>
            <a:r>
              <a:rPr lang="cs-CZ" sz="1800" dirty="0" err="1" smtClean="0">
                <a:latin typeface="Times New Roman" pitchFamily="18" charset="0"/>
                <a:cs typeface="Times New Roman" pitchFamily="18" charset="0"/>
              </a:rPr>
              <a:t>antisense</a:t>
            </a:r>
            <a:r>
              <a:rPr lang="cs-CZ" sz="1800" dirty="0" smtClean="0">
                <a:latin typeface="Times New Roman" pitchFamily="18" charset="0"/>
                <a:cs typeface="Times New Roman" pitchFamily="18" charset="0"/>
              </a:rPr>
              <a:t> </a:t>
            </a:r>
            <a:r>
              <a:rPr lang="cs-CZ" sz="1800" dirty="0" err="1" smtClean="0">
                <a:latin typeface="Times New Roman" pitchFamily="18" charset="0"/>
                <a:cs typeface="Times New Roman" pitchFamily="18" charset="0"/>
              </a:rPr>
              <a:t>mRNA</a:t>
            </a:r>
            <a:r>
              <a:rPr lang="cs-CZ" sz="1800" dirty="0" smtClean="0">
                <a:latin typeface="Times New Roman" pitchFamily="18" charset="0"/>
                <a:cs typeface="Times New Roman" pitchFamily="18" charset="0"/>
              </a:rPr>
              <a:t> blokující expresi </a:t>
            </a:r>
            <a:r>
              <a:rPr lang="cs-CZ" sz="1800" dirty="0" err="1" smtClean="0">
                <a:latin typeface="Times New Roman" pitchFamily="18" charset="0"/>
                <a:cs typeface="Times New Roman" pitchFamily="18" charset="0"/>
              </a:rPr>
              <a:t>hok</a:t>
            </a:r>
            <a:r>
              <a:rPr lang="cs-CZ" sz="1800" dirty="0" smtClean="0">
                <a:latin typeface="Times New Roman" pitchFamily="18" charset="0"/>
                <a:cs typeface="Times New Roman" pitchFamily="18" charset="0"/>
              </a:rPr>
              <a:t> genu (produkt labilnější než </a:t>
            </a:r>
            <a:r>
              <a:rPr lang="cs-CZ" sz="1800" dirty="0" err="1" smtClean="0">
                <a:latin typeface="Times New Roman" pitchFamily="18" charset="0"/>
                <a:cs typeface="Times New Roman" pitchFamily="18" charset="0"/>
              </a:rPr>
              <a:t>hok</a:t>
            </a:r>
            <a:r>
              <a:rPr lang="cs-CZ" sz="1800" dirty="0" smtClean="0">
                <a:latin typeface="Times New Roman" pitchFamily="18" charset="0"/>
                <a:cs typeface="Times New Roman" pitchFamily="18" charset="0"/>
              </a:rPr>
              <a:t>)</a:t>
            </a:r>
          </a:p>
          <a:p>
            <a:pPr marL="285750" indent="-285750">
              <a:spcBef>
                <a:spcPts val="638"/>
              </a:spcBef>
            </a:pPr>
            <a:r>
              <a:rPr lang="cs-CZ" sz="1800" dirty="0" smtClean="0">
                <a:latin typeface="Times New Roman" pitchFamily="18" charset="0"/>
                <a:cs typeface="Times New Roman" pitchFamily="18" charset="0"/>
              </a:rPr>
              <a:t>buňka ztratí </a:t>
            </a:r>
            <a:r>
              <a:rPr lang="cs-CZ" sz="1800" dirty="0" err="1" smtClean="0">
                <a:latin typeface="Times New Roman" pitchFamily="18" charset="0"/>
                <a:cs typeface="Times New Roman" pitchFamily="18" charset="0"/>
              </a:rPr>
              <a:t>plazmid</a:t>
            </a:r>
            <a:r>
              <a:rPr lang="cs-CZ" sz="1800" dirty="0" smtClean="0">
                <a:latin typeface="Times New Roman" pitchFamily="18" charset="0"/>
                <a:cs typeface="Times New Roman" pitchFamily="18" charset="0"/>
              </a:rPr>
              <a:t> – sok degradován, </a:t>
            </a:r>
            <a:r>
              <a:rPr lang="cs-CZ" sz="1800" dirty="0" err="1" smtClean="0">
                <a:latin typeface="Times New Roman" pitchFamily="18" charset="0"/>
                <a:cs typeface="Times New Roman" pitchFamily="18" charset="0"/>
              </a:rPr>
              <a:t>hok</a:t>
            </a:r>
            <a:r>
              <a:rPr lang="cs-CZ" sz="1800" dirty="0" smtClean="0">
                <a:latin typeface="Times New Roman" pitchFamily="18" charset="0"/>
                <a:cs typeface="Times New Roman" pitchFamily="18" charset="0"/>
              </a:rPr>
              <a:t> je stabilnější -smrt buňky</a:t>
            </a:r>
          </a:p>
          <a:p>
            <a:pPr marL="285750" indent="-285750">
              <a:spcBef>
                <a:spcPts val="638"/>
              </a:spcBef>
            </a:pPr>
            <a:r>
              <a:rPr lang="cs-CZ" sz="1800" dirty="0" err="1" smtClean="0">
                <a:latin typeface="Times New Roman" pitchFamily="18" charset="0"/>
                <a:cs typeface="Times New Roman" pitchFamily="18" charset="0"/>
              </a:rPr>
              <a:t>plazmid</a:t>
            </a:r>
            <a:r>
              <a:rPr lang="cs-CZ" sz="1800" dirty="0" smtClean="0">
                <a:latin typeface="Times New Roman" pitchFamily="18" charset="0"/>
                <a:cs typeface="Times New Roman" pitchFamily="18" charset="0"/>
              </a:rPr>
              <a:t> – i další důležité geny – rezistence …</a:t>
            </a:r>
          </a:p>
          <a:p>
            <a:pPr marL="285750" indent="-285750">
              <a:spcBef>
                <a:spcPts val="638"/>
              </a:spcBef>
            </a:pPr>
            <a:r>
              <a:rPr lang="cs-CZ" sz="1800" dirty="0" smtClean="0">
                <a:latin typeface="Times New Roman" pitchFamily="18" charset="0"/>
                <a:cs typeface="Times New Roman" pitchFamily="18" charset="0"/>
              </a:rPr>
              <a:t>obrana proti ztrátě </a:t>
            </a:r>
            <a:r>
              <a:rPr lang="cs-CZ" sz="1800" dirty="0" err="1" smtClean="0">
                <a:latin typeface="Times New Roman" pitchFamily="18" charset="0"/>
                <a:cs typeface="Times New Roman" pitchFamily="18" charset="0"/>
              </a:rPr>
              <a:t>plazmidu</a:t>
            </a:r>
            <a:r>
              <a:rPr lang="cs-CZ" sz="1800" dirty="0" smtClean="0">
                <a:latin typeface="Times New Roman" pitchFamily="18" charset="0"/>
                <a:cs typeface="Times New Roman" pitchFamily="18" charset="0"/>
              </a:rPr>
              <a:t> důl. z dlouhodobého hlediska</a:t>
            </a:r>
          </a:p>
          <a:p>
            <a:pPr marL="285750" indent="-285750">
              <a:spcBef>
                <a:spcPts val="638"/>
              </a:spcBef>
            </a:pPr>
            <a:r>
              <a:rPr lang="cs-CZ" sz="1800" dirty="0" smtClean="0">
                <a:latin typeface="Times New Roman" pitchFamily="18" charset="0"/>
                <a:cs typeface="Times New Roman" pitchFamily="18" charset="0"/>
              </a:rPr>
              <a:t>krátkodobě limituje hustotu populace (část usmrcena)</a:t>
            </a:r>
            <a:endParaRPr lang="cs-CZ" sz="1800" dirty="0">
              <a:latin typeface="Times New Roman" pitchFamily="18" charset="0"/>
              <a:cs typeface="Times New Roman" pitchFamily="18" charset="0"/>
            </a:endParaRPr>
          </a:p>
        </p:txBody>
      </p:sp>
      <p:pic>
        <p:nvPicPr>
          <p:cNvPr id="1741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64088" y="1268760"/>
            <a:ext cx="3804106" cy="3768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Obdélník 2"/>
          <p:cNvSpPr/>
          <p:nvPr/>
        </p:nvSpPr>
        <p:spPr>
          <a:xfrm>
            <a:off x="489540" y="279865"/>
            <a:ext cx="7560840" cy="646331"/>
          </a:xfrm>
          <a:prstGeom prst="rect">
            <a:avLst/>
          </a:prstGeom>
        </p:spPr>
        <p:txBody>
          <a:bodyPr wrap="square">
            <a:spAutoFit/>
          </a:bodyPr>
          <a:lstStyle/>
          <a:p>
            <a:r>
              <a:rPr lang="cs-CZ" dirty="0" err="1">
                <a:latin typeface="Times New Roman" pitchFamily="18" charset="0"/>
                <a:cs typeface="Times New Roman" pitchFamily="18" charset="0"/>
              </a:rPr>
              <a:t>Genet.základ</a:t>
            </a:r>
            <a:r>
              <a:rPr lang="cs-CZ" dirty="0">
                <a:latin typeface="Times New Roman" pitchFamily="18" charset="0"/>
                <a:cs typeface="Times New Roman" pitchFamily="18" charset="0"/>
              </a:rPr>
              <a:t> negativní interakce - geny kódující peptidy nebo proteiny s letální funkcí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216000" y="82440"/>
            <a:ext cx="874800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cs-CZ" sz="1800" dirty="0" smtClean="0">
                <a:solidFill>
                  <a:schemeClr val="tx1"/>
                </a:solidFill>
                <a:latin typeface="Times New Roman" pitchFamily="18" charset="0"/>
                <a:cs typeface="Times New Roman" pitchFamily="18" charset="0"/>
              </a:rPr>
              <a:t>Existují i další mechanismy pro udržení </a:t>
            </a:r>
            <a:r>
              <a:rPr lang="cs-CZ" sz="1800" dirty="0" err="1" smtClean="0">
                <a:solidFill>
                  <a:schemeClr val="tx1"/>
                </a:solidFill>
                <a:latin typeface="Times New Roman" pitchFamily="18" charset="0"/>
                <a:cs typeface="Times New Roman" pitchFamily="18" charset="0"/>
              </a:rPr>
              <a:t>plasmidů</a:t>
            </a:r>
            <a:r>
              <a:rPr lang="cs-CZ" sz="1800" dirty="0" smtClean="0">
                <a:solidFill>
                  <a:schemeClr val="tx1"/>
                </a:solidFill>
                <a:latin typeface="Times New Roman" pitchFamily="18" charset="0"/>
                <a:cs typeface="Times New Roman" pitchFamily="18" charset="0"/>
              </a:rPr>
              <a:t>:</a:t>
            </a:r>
          </a:p>
          <a:p>
            <a:pPr marL="285750" indent="-285750">
              <a:spcBef>
                <a:spcPts val="638"/>
              </a:spcBef>
            </a:pPr>
            <a:r>
              <a:rPr lang="cs-CZ" sz="1800" dirty="0" smtClean="0">
                <a:latin typeface="Times New Roman" pitchFamily="18" charset="0"/>
                <a:cs typeface="Times New Roman" pitchFamily="18" charset="0"/>
              </a:rPr>
              <a:t>geny pro </a:t>
            </a:r>
            <a:r>
              <a:rPr lang="cs-CZ" sz="1800" dirty="0" err="1" smtClean="0">
                <a:latin typeface="Times New Roman" pitchFamily="18" charset="0"/>
                <a:cs typeface="Times New Roman" pitchFamily="18" charset="0"/>
              </a:rPr>
              <a:t>restriktázy</a:t>
            </a:r>
            <a:r>
              <a:rPr lang="cs-CZ" sz="1800" dirty="0" smtClean="0">
                <a:latin typeface="Times New Roman" pitchFamily="18" charset="0"/>
                <a:cs typeface="Times New Roman" pitchFamily="18" charset="0"/>
              </a:rPr>
              <a:t> a geny pro metylaci</a:t>
            </a:r>
          </a:p>
          <a:p>
            <a:pPr marL="285750" indent="-285750">
              <a:spcBef>
                <a:spcPts val="638"/>
              </a:spcBef>
            </a:pPr>
            <a:r>
              <a:rPr lang="cs-CZ" sz="1800" dirty="0" smtClean="0">
                <a:latin typeface="Times New Roman" pitchFamily="18" charset="0"/>
                <a:cs typeface="Times New Roman" pitchFamily="18" charset="0"/>
              </a:rPr>
              <a:t>restrikční enzym je stabilnější než DNA </a:t>
            </a:r>
            <a:r>
              <a:rPr lang="cs-CZ" sz="1800" dirty="0" err="1" smtClean="0">
                <a:latin typeface="Times New Roman" pitchFamily="18" charset="0"/>
                <a:cs typeface="Times New Roman" pitchFamily="18" charset="0"/>
              </a:rPr>
              <a:t>metylázy</a:t>
            </a:r>
            <a:endParaRPr lang="cs-CZ" sz="1800" dirty="0" smtClean="0">
              <a:latin typeface="Times New Roman" pitchFamily="18" charset="0"/>
              <a:cs typeface="Times New Roman" pitchFamily="18" charset="0"/>
            </a:endParaRPr>
          </a:p>
          <a:p>
            <a:pPr marL="285750" indent="-285750">
              <a:spcBef>
                <a:spcPts val="638"/>
              </a:spcBef>
            </a:pPr>
            <a:r>
              <a:rPr lang="cs-CZ" sz="1800" dirty="0" smtClean="0">
                <a:latin typeface="Times New Roman" pitchFamily="18" charset="0"/>
                <a:cs typeface="Times New Roman" pitchFamily="18" charset="0"/>
              </a:rPr>
              <a:t>hladověním indukovaná </a:t>
            </a:r>
            <a:r>
              <a:rPr lang="cs-CZ" sz="1800" dirty="0" err="1" smtClean="0">
                <a:latin typeface="Times New Roman" pitchFamily="18" charset="0"/>
                <a:cs typeface="Times New Roman" pitchFamily="18" charset="0"/>
              </a:rPr>
              <a:t>autolyze</a:t>
            </a:r>
            <a:r>
              <a:rPr lang="cs-CZ" sz="1800" dirty="0" smtClean="0">
                <a:latin typeface="Times New Roman" pitchFamily="18" charset="0"/>
                <a:cs typeface="Times New Roman" pitchFamily="18" charset="0"/>
              </a:rPr>
              <a:t> části populace zachrání zbývající buňky</a:t>
            </a:r>
          </a:p>
          <a:p>
            <a:pPr marL="285750" indent="-285750">
              <a:spcBef>
                <a:spcPts val="638"/>
              </a:spcBef>
            </a:pPr>
            <a:r>
              <a:rPr lang="cs-CZ" sz="1800" dirty="0" smtClean="0">
                <a:latin typeface="Times New Roman" pitchFamily="18" charset="0"/>
                <a:cs typeface="Times New Roman" pitchFamily="18" charset="0"/>
              </a:rPr>
              <a:t>vzdušné </a:t>
            </a:r>
            <a:r>
              <a:rPr lang="cs-CZ" sz="1800" dirty="0" err="1" smtClean="0">
                <a:latin typeface="Times New Roman" pitchFamily="18" charset="0"/>
                <a:cs typeface="Times New Roman" pitchFamily="18" charset="0"/>
              </a:rPr>
              <a:t>mycélium</a:t>
            </a:r>
            <a:r>
              <a:rPr lang="cs-CZ" sz="1800" dirty="0" smtClean="0">
                <a:latin typeface="Times New Roman" pitchFamily="18" charset="0"/>
                <a:cs typeface="Times New Roman" pitchFamily="18" charset="0"/>
              </a:rPr>
              <a:t> a </a:t>
            </a:r>
            <a:r>
              <a:rPr lang="cs-CZ" sz="1800" dirty="0" err="1" smtClean="0">
                <a:latin typeface="Times New Roman" pitchFamily="18" charset="0"/>
                <a:cs typeface="Times New Roman" pitchFamily="18" charset="0"/>
              </a:rPr>
              <a:t>spóry</a:t>
            </a:r>
            <a:r>
              <a:rPr lang="cs-CZ" sz="1800" dirty="0" smtClean="0">
                <a:latin typeface="Times New Roman" pitchFamily="18" charset="0"/>
                <a:cs typeface="Times New Roman" pitchFamily="18" charset="0"/>
              </a:rPr>
              <a:t> u </a:t>
            </a:r>
            <a:r>
              <a:rPr lang="cs-CZ" sz="1800" dirty="0" err="1" smtClean="0">
                <a:latin typeface="Times New Roman" pitchFamily="18" charset="0"/>
                <a:cs typeface="Times New Roman" pitchFamily="18" charset="0"/>
              </a:rPr>
              <a:t>streptomycet</a:t>
            </a:r>
            <a:r>
              <a:rPr lang="cs-CZ" sz="1800" dirty="0" smtClean="0">
                <a:latin typeface="Times New Roman" pitchFamily="18" charset="0"/>
                <a:cs typeface="Times New Roman" pitchFamily="18" charset="0"/>
              </a:rPr>
              <a:t> a </a:t>
            </a:r>
            <a:r>
              <a:rPr lang="cs-CZ" sz="1800" dirty="0" err="1" smtClean="0">
                <a:latin typeface="Times New Roman" pitchFamily="18" charset="0"/>
                <a:cs typeface="Times New Roman" pitchFamily="18" charset="0"/>
              </a:rPr>
              <a:t>myxobakterií</a:t>
            </a:r>
            <a:endParaRPr lang="cs-CZ" sz="1800" dirty="0">
              <a:latin typeface="Times New Roman" pitchFamily="18" charset="0"/>
              <a:cs typeface="Times New Roman" pitchFamily="18" charset="0"/>
            </a:endParaRPr>
          </a:p>
        </p:txBody>
      </p:sp>
      <p:pic>
        <p:nvPicPr>
          <p:cNvPr id="3" name="Picture 2"/>
          <p:cNvPicPr>
            <a:picLocks noChangeAspect="1"/>
          </p:cNvPicPr>
          <p:nvPr/>
        </p:nvPicPr>
        <p:blipFill>
          <a:blip r:embed="rId3" cstate="print">
            <a:lum/>
            <a:alphaModFix/>
          </a:blip>
          <a:srcRect/>
          <a:stretch>
            <a:fillRect/>
          </a:stretch>
        </p:blipFill>
        <p:spPr>
          <a:xfrm>
            <a:off x="2267744" y="2732502"/>
            <a:ext cx="5256584" cy="40086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0" y="620688"/>
            <a:ext cx="5256584"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cs-CZ" sz="1600" b="1" u="sng" dirty="0">
                <a:latin typeface="Calibri" pitchFamily="18"/>
              </a:rPr>
              <a:t>R</a:t>
            </a:r>
            <a:r>
              <a:rPr lang="cs-CZ" sz="1800" b="1" u="sng" dirty="0">
                <a:latin typeface="Times New Roman" pitchFamily="18" charset="0"/>
                <a:cs typeface="Times New Roman" pitchFamily="18" charset="0"/>
              </a:rPr>
              <a:t>ozvinutá bakteriální společenstva</a:t>
            </a:r>
          </a:p>
          <a:p>
            <a:pPr marL="285750" indent="-285750">
              <a:spcBef>
                <a:spcPts val="638"/>
              </a:spcBef>
            </a:pPr>
            <a:r>
              <a:rPr lang="cs-CZ" sz="1800" dirty="0">
                <a:latin typeface="Times New Roman" pitchFamily="18" charset="0"/>
                <a:cs typeface="Times New Roman" pitchFamily="18" charset="0"/>
              </a:rPr>
              <a:t> uplatňuje se víc interakcí zároveň</a:t>
            </a:r>
          </a:p>
          <a:p>
            <a:pPr marL="285750" indent="-285750">
              <a:spcBef>
                <a:spcPts val="638"/>
              </a:spcBef>
            </a:pPr>
            <a:r>
              <a:rPr lang="cs-CZ" sz="1800" dirty="0">
                <a:latin typeface="Times New Roman" pitchFamily="18" charset="0"/>
                <a:cs typeface="Times New Roman" pitchFamily="18" charset="0"/>
              </a:rPr>
              <a:t>pozitivní interakce pravděpodobnější než v novém společenstvu</a:t>
            </a:r>
          </a:p>
          <a:p>
            <a:pPr marL="285750" indent="-285750">
              <a:spcBef>
                <a:spcPts val="638"/>
              </a:spcBef>
            </a:pPr>
            <a:r>
              <a:rPr lang="cs-CZ" sz="1800" dirty="0" err="1">
                <a:latin typeface="Times New Roman" pitchFamily="18" charset="0"/>
                <a:cs typeface="Times New Roman" pitchFamily="18" charset="0"/>
              </a:rPr>
              <a:t>allochtoni</a:t>
            </a:r>
            <a:r>
              <a:rPr lang="cs-CZ" sz="1800" dirty="0">
                <a:latin typeface="Times New Roman" pitchFamily="18" charset="0"/>
                <a:cs typeface="Times New Roman" pitchFamily="18" charset="0"/>
              </a:rPr>
              <a:t> se setkají s odporem autochtonní populace – negativní interakce</a:t>
            </a:r>
          </a:p>
          <a:p>
            <a:pPr marL="285750" indent="-285750">
              <a:spcBef>
                <a:spcPts val="638"/>
              </a:spcBef>
            </a:pPr>
            <a:r>
              <a:rPr lang="cs-CZ" sz="1800" dirty="0">
                <a:latin typeface="Times New Roman" pitchFamily="18" charset="0"/>
                <a:cs typeface="Times New Roman" pitchFamily="18" charset="0"/>
              </a:rPr>
              <a:t>akumulace </a:t>
            </a:r>
            <a:r>
              <a:rPr lang="cs-CZ" sz="1800" dirty="0" err="1">
                <a:latin typeface="Times New Roman" pitchFamily="18" charset="0"/>
                <a:cs typeface="Times New Roman" pitchFamily="18" charset="0"/>
              </a:rPr>
              <a:t>kys</a:t>
            </a:r>
            <a:r>
              <a:rPr lang="cs-CZ" sz="1800" dirty="0">
                <a:latin typeface="Times New Roman" pitchFamily="18" charset="0"/>
                <a:cs typeface="Times New Roman" pitchFamily="18" charset="0"/>
              </a:rPr>
              <a:t>. mléčné a jiných mastných kyselin zastaví aktivitu laktobacilů, ethanol - kvasinky</a:t>
            </a:r>
          </a:p>
          <a:p>
            <a:pPr marL="285750" indent="-285750">
              <a:spcBef>
                <a:spcPts val="638"/>
              </a:spcBef>
            </a:pPr>
            <a:r>
              <a:rPr lang="cs-CZ" sz="1800" dirty="0">
                <a:latin typeface="Times New Roman" pitchFamily="18" charset="0"/>
                <a:cs typeface="Times New Roman" pitchFamily="18" charset="0"/>
              </a:rPr>
              <a:t>akumulace mastných kyselin zastaví degradaci uhlovodíků</a:t>
            </a:r>
          </a:p>
        </p:txBody>
      </p:sp>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92080" y="548680"/>
            <a:ext cx="3570062" cy="45411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0" y="116632"/>
            <a:ext cx="8697736"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800" b="1" u="sng" dirty="0" err="1">
                <a:latin typeface="Times New Roman" pitchFamily="18" charset="0"/>
                <a:cs typeface="Times New Roman" pitchFamily="18" charset="0"/>
              </a:rPr>
              <a:t>Biofilmy</a:t>
            </a:r>
            <a:r>
              <a:rPr lang="en-GB" sz="1800" b="1" u="sng" dirty="0">
                <a:latin typeface="Times New Roman" pitchFamily="18" charset="0"/>
                <a:cs typeface="Times New Roman" pitchFamily="18" charset="0"/>
              </a:rPr>
              <a:t> - </a:t>
            </a:r>
            <a:r>
              <a:rPr lang="en-GB" sz="1800" b="1" u="sng" dirty="0" err="1">
                <a:latin typeface="Times New Roman" pitchFamily="18" charset="0"/>
                <a:cs typeface="Times New Roman" pitchFamily="18" charset="0"/>
              </a:rPr>
              <a:t>kolonizace</a:t>
            </a:r>
            <a:r>
              <a:rPr lang="en-GB" sz="1800" b="1" u="sng" dirty="0">
                <a:latin typeface="Times New Roman" pitchFamily="18" charset="0"/>
                <a:cs typeface="Times New Roman" pitchFamily="18" charset="0"/>
              </a:rPr>
              <a:t> </a:t>
            </a:r>
            <a:r>
              <a:rPr lang="en-GB" sz="1800" b="1" u="sng" dirty="0" err="1">
                <a:latin typeface="Times New Roman" pitchFamily="18" charset="0"/>
                <a:cs typeface="Times New Roman" pitchFamily="18" charset="0"/>
              </a:rPr>
              <a:t>povrchů</a:t>
            </a:r>
            <a:endParaRPr lang="en-GB" sz="1800" b="1" u="sng" dirty="0">
              <a:latin typeface="Times New Roman" pitchFamily="18" charset="0"/>
              <a:cs typeface="Times New Roman" pitchFamily="18" charset="0"/>
            </a:endParaRPr>
          </a:p>
          <a:p>
            <a:pPr marL="285750" indent="-285750">
              <a:spcBef>
                <a:spcPts val="638"/>
              </a:spcBef>
              <a:spcAft>
                <a:spcPts val="0"/>
              </a:spcAft>
            </a:pPr>
            <a:r>
              <a:rPr lang="cs-CZ" sz="1800" dirty="0">
                <a:latin typeface="Times New Roman" pitchFamily="18" charset="0"/>
                <a:cs typeface="Times New Roman" pitchFamily="18" charset="0"/>
              </a:rPr>
              <a:t>přisedání k povrchu - změna fenotypu (důsledek morfologické změny, </a:t>
            </a:r>
            <a:r>
              <a:rPr lang="cs-CZ" sz="1800" dirty="0" err="1">
                <a:latin typeface="Times New Roman" pitchFamily="18" charset="0"/>
                <a:cs typeface="Times New Roman" pitchFamily="18" charset="0"/>
              </a:rPr>
              <a:t>změny</a:t>
            </a:r>
            <a:r>
              <a:rPr lang="cs-CZ" sz="1800" dirty="0">
                <a:latin typeface="Times New Roman" pitchFamily="18" charset="0"/>
                <a:cs typeface="Times New Roman" pitchFamily="18" charset="0"/>
              </a:rPr>
              <a:t> v expresi genů)</a:t>
            </a:r>
          </a:p>
          <a:p>
            <a:pPr marL="285750" indent="-285750">
              <a:spcBef>
                <a:spcPts val="638"/>
              </a:spcBef>
              <a:spcAft>
                <a:spcPts val="0"/>
              </a:spcAft>
            </a:pPr>
            <a:r>
              <a:rPr lang="cs-CZ" sz="1800" dirty="0">
                <a:latin typeface="Times New Roman" pitchFamily="18" charset="0"/>
                <a:cs typeface="Times New Roman" pitchFamily="18" charset="0"/>
              </a:rPr>
              <a:t>škála pozitivních a negativních interakcí</a:t>
            </a:r>
          </a:p>
          <a:p>
            <a:pPr marL="285750" indent="-285750">
              <a:spcBef>
                <a:spcPts val="638"/>
              </a:spcBef>
              <a:spcAft>
                <a:spcPts val="0"/>
              </a:spcAft>
            </a:pPr>
            <a:r>
              <a:rPr lang="cs-CZ" sz="1800" dirty="0">
                <a:latin typeface="Times New Roman" pitchFamily="18" charset="0"/>
                <a:cs typeface="Times New Roman" pitchFamily="18" charset="0"/>
              </a:rPr>
              <a:t>populace v konstantním pohybu – sukcese populací</a:t>
            </a:r>
          </a:p>
          <a:p>
            <a:pPr marL="285750" indent="-285750">
              <a:spcBef>
                <a:spcPts val="638"/>
              </a:spcBef>
              <a:spcAft>
                <a:spcPts val="0"/>
              </a:spcAft>
            </a:pPr>
            <a:r>
              <a:rPr lang="cs-CZ" sz="1800" dirty="0">
                <a:latin typeface="Times New Roman" pitchFamily="18" charset="0"/>
                <a:cs typeface="Times New Roman" pitchFamily="18" charset="0"/>
              </a:rPr>
              <a:t>reverzibilní přichycení buněk k povrchu častí povrchu buňky</a:t>
            </a:r>
          </a:p>
          <a:p>
            <a:pPr marL="285750" indent="-285750">
              <a:spcBef>
                <a:spcPts val="638"/>
              </a:spcBef>
              <a:spcAft>
                <a:spcPts val="0"/>
              </a:spcAft>
            </a:pPr>
            <a:r>
              <a:rPr lang="cs-CZ" sz="1800" dirty="0">
                <a:latin typeface="Times New Roman" pitchFamily="18" charset="0"/>
                <a:cs typeface="Times New Roman" pitchFamily="18" charset="0"/>
              </a:rPr>
              <a:t>či bičíky za neustálého otáčení/pohybu buněk</a:t>
            </a:r>
          </a:p>
          <a:p>
            <a:pPr marL="285750" indent="-285750">
              <a:spcBef>
                <a:spcPts val="638"/>
              </a:spcBef>
              <a:spcAft>
                <a:spcPts val="0"/>
              </a:spcAft>
            </a:pPr>
            <a:r>
              <a:rPr lang="cs-CZ" sz="1800" dirty="0">
                <a:latin typeface="Times New Roman" pitchFamily="18" charset="0"/>
                <a:cs typeface="Times New Roman" pitchFamily="18" charset="0"/>
              </a:rPr>
              <a:t>speciální systémy bičíků k přichycení k různým povrchům </a:t>
            </a:r>
          </a:p>
          <a:p>
            <a:pPr marL="285750" indent="-285750">
              <a:spcBef>
                <a:spcPts val="638"/>
              </a:spcBef>
              <a:spcAft>
                <a:spcPts val="0"/>
              </a:spcAft>
            </a:pPr>
            <a:r>
              <a:rPr lang="cs-CZ" sz="1800" dirty="0">
                <a:latin typeface="Times New Roman" pitchFamily="18" charset="0"/>
                <a:cs typeface="Times New Roman" pitchFamily="18" charset="0"/>
              </a:rPr>
              <a:t>vibria mají laterální bičíky k přichycení a disperzi ve vysoce viskózních prostředích a polární bičíky aktivní v méně viskózních prostředích</a:t>
            </a:r>
          </a:p>
          <a:p>
            <a:pPr marL="285750" indent="-285750">
              <a:spcBef>
                <a:spcPts val="638"/>
              </a:spcBef>
              <a:spcAft>
                <a:spcPts val="0"/>
              </a:spcAft>
            </a:pPr>
            <a:r>
              <a:rPr lang="cs-CZ" sz="1800" dirty="0">
                <a:latin typeface="Times New Roman" pitchFamily="18" charset="0"/>
                <a:cs typeface="Times New Roman" pitchFamily="18" charset="0"/>
              </a:rPr>
              <a:t>ireverzibilní přichycení</a:t>
            </a:r>
          </a:p>
        </p:txBody>
      </p:sp>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47184" y="3789040"/>
            <a:ext cx="6496816" cy="30689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0" y="0"/>
            <a:ext cx="914400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800" b="1" dirty="0">
                <a:latin typeface="Times New Roman" pitchFamily="18" charset="0"/>
                <a:cs typeface="Times New Roman" pitchFamily="18" charset="0"/>
              </a:rPr>
              <a:t>specifické interakce mezi buňkami, které umožňují mikrobiálním populacím koexistovat v prostředích, kde by individuální populace existovat nemohly - kooperace mezi populacemi</a:t>
            </a:r>
          </a:p>
          <a:p>
            <a:pPr marL="285750" indent="-285750">
              <a:spcBef>
                <a:spcPts val="638"/>
              </a:spcBef>
            </a:pPr>
            <a:r>
              <a:rPr lang="cs-CZ" sz="1800" b="1" dirty="0">
                <a:latin typeface="Times New Roman" pitchFamily="18" charset="0"/>
                <a:cs typeface="Times New Roman" pitchFamily="18" charset="0"/>
              </a:rPr>
              <a:t>fyziologická spolupráce - hlavní faktor ve formování struktury a vznik prostorových vztahů - přichycení mikrobiální komunity k povrchu</a:t>
            </a:r>
          </a:p>
          <a:p>
            <a:pPr marL="285750" indent="-285750">
              <a:spcBef>
                <a:spcPts val="638"/>
              </a:spcBef>
            </a:pPr>
            <a:r>
              <a:rPr lang="cs-CZ" sz="1800" b="1" dirty="0">
                <a:latin typeface="Times New Roman" pitchFamily="18" charset="0"/>
                <a:cs typeface="Times New Roman" pitchFamily="18" charset="0"/>
              </a:rPr>
              <a:t>vytváření chemicky vhodných mikroprostředí</a:t>
            </a:r>
          </a:p>
          <a:p>
            <a:pPr marL="285750" indent="-285750">
              <a:spcBef>
                <a:spcPts val="638"/>
              </a:spcBef>
            </a:pPr>
            <a:r>
              <a:rPr lang="cs-CZ" sz="1800" b="1" dirty="0">
                <a:latin typeface="Times New Roman" pitchFamily="18" charset="0"/>
                <a:cs typeface="Times New Roman" pitchFamily="18" charset="0"/>
              </a:rPr>
              <a:t>prostorové uspořádání </a:t>
            </a:r>
            <a:r>
              <a:rPr lang="cs-CZ" sz="1800" b="1" dirty="0" err="1">
                <a:latin typeface="Times New Roman" pitchFamily="18" charset="0"/>
                <a:cs typeface="Times New Roman" pitchFamily="18" charset="0"/>
              </a:rPr>
              <a:t>syntropických</a:t>
            </a:r>
            <a:r>
              <a:rPr lang="cs-CZ" sz="1800" b="1" dirty="0">
                <a:latin typeface="Times New Roman" pitchFamily="18" charset="0"/>
                <a:cs typeface="Times New Roman" pitchFamily="18" charset="0"/>
              </a:rPr>
              <a:t> partnerů</a:t>
            </a:r>
          </a:p>
          <a:p>
            <a:pPr marL="285750" indent="-285750">
              <a:spcBef>
                <a:spcPts val="638"/>
              </a:spcBef>
            </a:pPr>
            <a:r>
              <a:rPr lang="cs-CZ" sz="1800" b="1" dirty="0">
                <a:latin typeface="Times New Roman" pitchFamily="18" charset="0"/>
                <a:cs typeface="Times New Roman" pitchFamily="18" charset="0"/>
              </a:rPr>
              <a:t>společenství je schopné metabolické aktivity nad rámec aktivit vykonávaných jednotlivými populacemi</a:t>
            </a:r>
          </a:p>
          <a:p>
            <a:pPr marL="285750" indent="-285750">
              <a:spcBef>
                <a:spcPts val="638"/>
              </a:spcBef>
            </a:pPr>
            <a:r>
              <a:rPr lang="cs-CZ" sz="1800" dirty="0">
                <a:latin typeface="Times New Roman" pitchFamily="18" charset="0"/>
                <a:cs typeface="Times New Roman" pitchFamily="18" charset="0"/>
              </a:rPr>
              <a:t>odstraněna represe různých genů (adhezí k povrchu, podmínkami na povrchu, růstem v </a:t>
            </a:r>
            <a:r>
              <a:rPr lang="cs-CZ" sz="1800" dirty="0" err="1">
                <a:latin typeface="Times New Roman" pitchFamily="18" charset="0"/>
                <a:cs typeface="Times New Roman" pitchFamily="18" charset="0"/>
              </a:rPr>
              <a:t>biofilmu</a:t>
            </a:r>
            <a:r>
              <a:rPr lang="cs-CZ" sz="1800" dirty="0">
                <a:latin typeface="Times New Roman" pitchFamily="18" charset="0"/>
                <a:cs typeface="Times New Roman" pitchFamily="18" charset="0"/>
              </a:rPr>
              <a:t>)</a:t>
            </a:r>
          </a:p>
          <a:p>
            <a:pPr marL="285750" indent="-285750">
              <a:spcBef>
                <a:spcPts val="638"/>
              </a:spcBef>
            </a:pPr>
            <a:r>
              <a:rPr lang="cs-CZ" sz="1800" dirty="0">
                <a:latin typeface="Times New Roman" pitchFamily="18" charset="0"/>
                <a:cs typeface="Times New Roman" pitchFamily="18" charset="0"/>
              </a:rPr>
              <a:t>matrice </a:t>
            </a:r>
            <a:r>
              <a:rPr lang="cs-CZ" sz="1800" dirty="0" err="1">
                <a:latin typeface="Times New Roman" pitchFamily="18" charset="0"/>
                <a:cs typeface="Times New Roman" pitchFamily="18" charset="0"/>
              </a:rPr>
              <a:t>biofilmu</a:t>
            </a:r>
            <a:r>
              <a:rPr lang="cs-CZ" sz="1800" dirty="0">
                <a:latin typeface="Times New Roman" pitchFamily="18" charset="0"/>
                <a:cs typeface="Times New Roman" pitchFamily="18" charset="0"/>
              </a:rPr>
              <a:t> (polysacharidy s </a:t>
            </a:r>
            <a:r>
              <a:rPr lang="cs-CZ" sz="1800" dirty="0" err="1">
                <a:latin typeface="Times New Roman" pitchFamily="18" charset="0"/>
                <a:cs typeface="Times New Roman" pitchFamily="18" charset="0"/>
              </a:rPr>
              <a:t>uronovými</a:t>
            </a:r>
            <a:r>
              <a:rPr lang="cs-CZ" sz="1800" dirty="0">
                <a:latin typeface="Times New Roman" pitchFamily="18" charset="0"/>
                <a:cs typeface="Times New Roman" pitchFamily="18" charset="0"/>
              </a:rPr>
              <a:t> kyselinami ) je kondenzovaná kolem </a:t>
            </a:r>
            <a:r>
              <a:rPr lang="cs-CZ" sz="1800" dirty="0" err="1">
                <a:latin typeface="Times New Roman" pitchFamily="18" charset="0"/>
                <a:cs typeface="Times New Roman" pitchFamily="18" charset="0"/>
              </a:rPr>
              <a:t>mikrokolonií</a:t>
            </a:r>
            <a:r>
              <a:rPr lang="cs-CZ" sz="1800" dirty="0">
                <a:latin typeface="Times New Roman" pitchFamily="18" charset="0"/>
                <a:cs typeface="Times New Roman" pitchFamily="18" charset="0"/>
              </a:rPr>
              <a:t> </a:t>
            </a:r>
          </a:p>
        </p:txBody>
      </p:sp>
      <p:pic>
        <p:nvPicPr>
          <p:cNvPr id="51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63888" y="4809345"/>
            <a:ext cx="3734315" cy="20486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156545" y="188640"/>
            <a:ext cx="8964488"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endParaRPr lang="en-GB" sz="1600" b="1" dirty="0">
              <a:latin typeface="Calibri" pitchFamily="18"/>
            </a:endParaRPr>
          </a:p>
          <a:p>
            <a:pPr marL="285750" indent="-285750">
              <a:spcBef>
                <a:spcPts val="638"/>
              </a:spcBef>
            </a:pPr>
            <a:r>
              <a:rPr lang="cs-CZ" sz="1800" dirty="0">
                <a:latin typeface="Times New Roman" pitchFamily="18" charset="0"/>
                <a:cs typeface="Times New Roman" pitchFamily="18" charset="0"/>
              </a:rPr>
              <a:t> mikrobiální populace v </a:t>
            </a:r>
            <a:r>
              <a:rPr lang="cs-CZ" sz="1800" dirty="0" err="1">
                <a:latin typeface="Times New Roman" pitchFamily="18" charset="0"/>
                <a:cs typeface="Times New Roman" pitchFamily="18" charset="0"/>
              </a:rPr>
              <a:t>biofilmu</a:t>
            </a:r>
            <a:r>
              <a:rPr lang="cs-CZ" sz="1800" dirty="0">
                <a:latin typeface="Times New Roman" pitchFamily="18" charset="0"/>
                <a:cs typeface="Times New Roman" pitchFamily="18" charset="0"/>
              </a:rPr>
              <a:t> umožňuje udržet metabolická spolupráce</a:t>
            </a:r>
          </a:p>
          <a:p>
            <a:pPr marL="285750" indent="-285750">
              <a:spcBef>
                <a:spcPts val="638"/>
              </a:spcBef>
            </a:pPr>
            <a:r>
              <a:rPr lang="cs-CZ" sz="1800" dirty="0">
                <a:latin typeface="Times New Roman" pitchFamily="18" charset="0"/>
                <a:cs typeface="Times New Roman" pitchFamily="18" charset="0"/>
              </a:rPr>
              <a:t>živiny poskytovány sousedními buňkami a difuzí</a:t>
            </a:r>
          </a:p>
          <a:p>
            <a:pPr marL="285750" indent="-285750">
              <a:spcBef>
                <a:spcPts val="638"/>
              </a:spcBef>
            </a:pPr>
            <a:r>
              <a:rPr lang="cs-CZ" sz="1800" dirty="0">
                <a:latin typeface="Times New Roman" pitchFamily="18" charset="0"/>
                <a:cs typeface="Times New Roman" pitchFamily="18" charset="0"/>
              </a:rPr>
              <a:t>produkty jsou stejným způsobem odstraňovány</a:t>
            </a:r>
          </a:p>
          <a:p>
            <a:pPr marL="285750" indent="-285750">
              <a:spcBef>
                <a:spcPts val="638"/>
              </a:spcBef>
            </a:pPr>
            <a:r>
              <a:rPr lang="cs-CZ" sz="1800" b="1" dirty="0">
                <a:latin typeface="Times New Roman" pitchFamily="18" charset="0"/>
                <a:cs typeface="Times New Roman" pitchFamily="18" charset="0"/>
              </a:rPr>
              <a:t>antagonismy</a:t>
            </a:r>
            <a:r>
              <a:rPr lang="cs-CZ" sz="1800" dirty="0">
                <a:latin typeface="Times New Roman" pitchFamily="18" charset="0"/>
                <a:cs typeface="Times New Roman" pitchFamily="18" charset="0"/>
              </a:rPr>
              <a:t> jsou </a:t>
            </a:r>
            <a:r>
              <a:rPr lang="cs-CZ" sz="1800" b="1" dirty="0">
                <a:latin typeface="Times New Roman" pitchFamily="18" charset="0"/>
                <a:cs typeface="Times New Roman" pitchFamily="18" charset="0"/>
              </a:rPr>
              <a:t>zmírňovány</a:t>
            </a:r>
            <a:r>
              <a:rPr lang="cs-CZ" sz="1800" dirty="0">
                <a:latin typeface="Times New Roman" pitchFamily="18" charset="0"/>
                <a:cs typeface="Times New Roman" pitchFamily="18" charset="0"/>
              </a:rPr>
              <a:t> difúzními bariérami</a:t>
            </a:r>
          </a:p>
          <a:p>
            <a:pPr marL="285750" indent="-285750">
              <a:spcBef>
                <a:spcPts val="638"/>
              </a:spcBef>
            </a:pPr>
            <a:r>
              <a:rPr lang="cs-CZ" sz="1800" dirty="0">
                <a:latin typeface="Times New Roman" pitchFamily="18" charset="0"/>
                <a:cs typeface="Times New Roman" pitchFamily="18" charset="0"/>
              </a:rPr>
              <a:t>primární kolonizátoři mohou fyzikálně zabránit kolonizaci dalšími organismy</a:t>
            </a:r>
          </a:p>
          <a:p>
            <a:pPr marL="285750" indent="-285750">
              <a:spcBef>
                <a:spcPts val="638"/>
              </a:spcBef>
            </a:pPr>
            <a:r>
              <a:rPr lang="cs-CZ" sz="1800" b="1" dirty="0" err="1">
                <a:latin typeface="Times New Roman" pitchFamily="18" charset="0"/>
                <a:cs typeface="Times New Roman" pitchFamily="18" charset="0"/>
              </a:rPr>
              <a:t>biofilm</a:t>
            </a:r>
            <a:r>
              <a:rPr lang="cs-CZ" sz="1800" b="1" dirty="0">
                <a:latin typeface="Times New Roman" pitchFamily="18" charset="0"/>
                <a:cs typeface="Times New Roman" pitchFamily="18" charset="0"/>
              </a:rPr>
              <a:t> vytváří a zachovává podmínky, které umožňují růst specifických populací, které by jinak nepřežily</a:t>
            </a:r>
          </a:p>
          <a:p>
            <a:pPr marL="285750" indent="-285750">
              <a:spcBef>
                <a:spcPts val="638"/>
              </a:spcBef>
            </a:pPr>
            <a:r>
              <a:rPr lang="cs-CZ" sz="1800" dirty="0">
                <a:latin typeface="Times New Roman" pitchFamily="18" charset="0"/>
                <a:cs typeface="Times New Roman" pitchFamily="18" charset="0"/>
              </a:rPr>
              <a:t>chemické podmínky (pH, gradient O) umožňují přežití náročných organismů s jedinečnými metabolickými schopnostmi</a:t>
            </a:r>
          </a:p>
          <a:p>
            <a:pPr marL="285750" indent="-285750">
              <a:spcBef>
                <a:spcPts val="638"/>
              </a:spcBef>
            </a:pPr>
            <a:r>
              <a:rPr lang="cs-CZ" sz="1800" b="1" dirty="0">
                <a:latin typeface="Times New Roman" pitchFamily="18" charset="0"/>
                <a:cs typeface="Times New Roman" pitchFamily="18" charset="0"/>
              </a:rPr>
              <a:t>obligátní anaerobní organismy mohou růst spolu s obligátně aerobními</a:t>
            </a:r>
          </a:p>
          <a:p>
            <a:pPr marL="285750" indent="-285750">
              <a:spcBef>
                <a:spcPts val="638"/>
              </a:spcBef>
            </a:pPr>
            <a:r>
              <a:rPr lang="cs-CZ" sz="1800" dirty="0">
                <a:latin typeface="Times New Roman" pitchFamily="18" charset="0"/>
                <a:cs typeface="Times New Roman" pitchFamily="18" charset="0"/>
              </a:rPr>
              <a:t>Např. asociace řas s bakteriemi – řasy jsou zde místem přichycení i zdrojem živin pro heterotrofní bakterie, které využívají extracelulární produkty řas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Obdélník 3"/>
          <p:cNvSpPr/>
          <p:nvPr/>
        </p:nvSpPr>
        <p:spPr>
          <a:xfrm>
            <a:off x="107640" y="103231"/>
            <a:ext cx="9143640" cy="421931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R="0" lvl="0" algn="l" rtl="0" hangingPunct="1">
              <a:lnSpc>
                <a:spcPct val="100000"/>
              </a:lnSpc>
              <a:spcBef>
                <a:spcPts val="0"/>
              </a:spcBef>
              <a:spcAft>
                <a:spcPts val="0"/>
              </a:spcAft>
              <a:tabLst/>
              <a:defRPr sz="1600" b="0"/>
            </a:pPr>
            <a:r>
              <a:rPr lang="cs-CZ" sz="2000" b="1" i="0" u="none" strike="noStrike" kern="1200" spc="0" dirty="0" err="1">
                <a:ln>
                  <a:noFill/>
                </a:ln>
                <a:solidFill>
                  <a:srgbClr val="000000"/>
                </a:solidFill>
                <a:latin typeface="Times New Roman" pitchFamily="18" charset="0"/>
                <a:ea typeface="Microsoft YaHei" pitchFamily="2"/>
                <a:cs typeface="Times New Roman" pitchFamily="18" charset="0"/>
              </a:rPr>
              <a:t>Neutralismus</a:t>
            </a:r>
            <a:endParaRPr lang="cs-CZ" sz="2000" b="1" i="0" u="none" strike="noStrike" kern="1200" spc="0" dirty="0">
              <a:ln>
                <a:noFill/>
              </a:ln>
              <a:solidFill>
                <a:srgbClr val="000000"/>
              </a:solidFill>
              <a:latin typeface="Times New Roman" pitchFamily="18" charset="0"/>
              <a:ea typeface="Microsoft YaHei" pitchFamily="2"/>
              <a:cs typeface="Times New Roman" pitchFamily="18" charset="0"/>
            </a:endParaRPr>
          </a:p>
          <a:p>
            <a:pPr marR="0" lvl="0" algn="l" rtl="0" hangingPunct="1">
              <a:lnSpc>
                <a:spcPct val="100000"/>
              </a:lnSpc>
              <a:spcBef>
                <a:spcPts val="0"/>
              </a:spcBef>
              <a:spcAft>
                <a:spcPts val="0"/>
              </a:spcAft>
              <a:tabLst/>
              <a:defRPr sz="1600" b="0"/>
            </a:pPr>
            <a:endParaRPr lang="cs-CZ" sz="2000" b="1" i="0" u="none" strike="noStrike" kern="1200" spc="0" dirty="0">
              <a:ln>
                <a:noFill/>
              </a:ln>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žádná interakce mezi populacemi</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mezi populacemi s extrémně odlišnými metabolickými schopnostmi</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u populací vzdálených</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při nízké hustotě populace (jedna populace „necítí“ druhou)</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v oligotrofních mořských a jezerních populacích s malou hustotou</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v půdě a sedimentech (populace se nachází na oddělených </a:t>
            </a:r>
            <a:r>
              <a:rPr lang="cs-CZ" sz="2000" b="0" i="0" u="none" strike="noStrike" kern="1200" spc="0" dirty="0" err="1">
                <a:ln>
                  <a:noFill/>
                </a:ln>
                <a:solidFill>
                  <a:srgbClr val="000000"/>
                </a:solidFill>
                <a:latin typeface="Times New Roman" pitchFamily="18" charset="0"/>
                <a:ea typeface="Microsoft YaHei" pitchFamily="2"/>
                <a:cs typeface="Times New Roman" pitchFamily="18" charset="0"/>
              </a:rPr>
              <a:t>mikrohabitatech</a:t>
            </a: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 )</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endParaRPr lang="cs-CZ" sz="2000" b="0" i="0" u="none" strike="noStrike" kern="1200" spc="0" dirty="0">
              <a:ln>
                <a:noFill/>
              </a:ln>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fyzická separace není nutně „</a:t>
            </a:r>
            <a:r>
              <a:rPr lang="cs-CZ" sz="2000" b="0" i="0" u="none" strike="noStrike" kern="1200" spc="0" dirty="0" err="1">
                <a:ln>
                  <a:noFill/>
                </a:ln>
                <a:solidFill>
                  <a:srgbClr val="000000"/>
                </a:solidFill>
                <a:latin typeface="Times New Roman" pitchFamily="18" charset="0"/>
                <a:ea typeface="Microsoft YaHei" pitchFamily="2"/>
                <a:cs typeface="Times New Roman" pitchFamily="18" charset="0"/>
              </a:rPr>
              <a:t>neutralismus</a:t>
            </a: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 </a:t>
            </a:r>
            <a:r>
              <a:rPr lang="cs-CZ" sz="2000" dirty="0">
                <a:solidFill>
                  <a:srgbClr val="000000"/>
                </a:solidFill>
                <a:latin typeface="Times New Roman" pitchFamily="18" charset="0"/>
                <a:ea typeface="Microsoft YaHei" pitchFamily="2"/>
                <a:cs typeface="Times New Roman" pitchFamily="18" charset="0"/>
              </a:rPr>
              <a:t> </a:t>
            </a: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(infekce kořenů zahubí rostlinu a s ní populaci na listech rostliny)</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podmínky prostředí neumožňují  aktivní růst populací (led)</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 obě populace se nachází mimo své přirozené prostředí (ve vzduchu )</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mikroorganismy  schopné degradovat odpočinková stádia jiných organismů</a:t>
            </a:r>
          </a:p>
        </p:txBody>
      </p:sp>
      <p:pic>
        <p:nvPicPr>
          <p:cNvPr id="61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83768" y="4317291"/>
            <a:ext cx="3814878" cy="25407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Obdélník 3"/>
          <p:cNvSpPr/>
          <p:nvPr/>
        </p:nvSpPr>
        <p:spPr>
          <a:xfrm>
            <a:off x="10080" y="11160"/>
            <a:ext cx="9143640" cy="660766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R="0" lvl="0" algn="l" rtl="0" hangingPunct="1">
              <a:lnSpc>
                <a:spcPct val="100000"/>
              </a:lnSpc>
              <a:spcBef>
                <a:spcPts val="0"/>
              </a:spcBef>
              <a:spcAft>
                <a:spcPts val="0"/>
              </a:spcAft>
              <a:tabLst/>
              <a:defRPr sz="1600" b="0"/>
            </a:pPr>
            <a:r>
              <a:rPr lang="cs-CZ" b="1" i="0" u="none" strike="noStrike" kern="1200" spc="0" dirty="0">
                <a:ln>
                  <a:noFill/>
                </a:ln>
                <a:solidFill>
                  <a:srgbClr val="000000"/>
                </a:solidFill>
                <a:latin typeface="Times New Roman" pitchFamily="18" charset="0"/>
                <a:ea typeface="Microsoft YaHei" pitchFamily="2"/>
                <a:cs typeface="Times New Roman" pitchFamily="18" charset="0"/>
              </a:rPr>
              <a:t>        </a:t>
            </a:r>
            <a:r>
              <a:rPr lang="cs-CZ" sz="2000" b="1" i="0" u="none" strike="noStrike" kern="1200" spc="0" dirty="0">
                <a:ln>
                  <a:noFill/>
                </a:ln>
                <a:solidFill>
                  <a:srgbClr val="000000"/>
                </a:solidFill>
                <a:latin typeface="Times New Roman" pitchFamily="18" charset="0"/>
                <a:ea typeface="Microsoft YaHei" pitchFamily="2"/>
                <a:cs typeface="Times New Roman" pitchFamily="18" charset="0"/>
              </a:rPr>
              <a:t>Komensalismus</a:t>
            </a: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endParaRPr lang="cs-CZ" sz="1700" b="0" i="0" u="none" strike="noStrike" kern="1200" spc="0" dirty="0">
              <a:ln>
                <a:noFill/>
              </a:ln>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endParaRPr lang="cs-CZ" sz="1700" dirty="0">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endParaRPr lang="cs-CZ" sz="1700" b="0" i="0" u="none" strike="noStrike" kern="1200" spc="0" dirty="0">
              <a:ln>
                <a:noFill/>
              </a:ln>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1" i="0" u="none" strike="noStrike" kern="1200" spc="0" dirty="0">
                <a:ln>
                  <a:noFill/>
                </a:ln>
                <a:solidFill>
                  <a:srgbClr val="000000"/>
                </a:solidFill>
                <a:latin typeface="Times New Roman" pitchFamily="18" charset="0"/>
                <a:ea typeface="Microsoft YaHei" pitchFamily="2"/>
                <a:cs typeface="Times New Roman" pitchFamily="18" charset="0"/>
              </a:rPr>
              <a:t>jedna populace získává, druhá je neovlivněna</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 populace žije z odpadních metabolických produktů druhé</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 obvykle nejde o obligátní vztah, hostitelská populace může být nahrazena jinou</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neovlivněná populace přizpůsobuje prostředí jiné populaci </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dirty="0">
                <a:solidFill>
                  <a:srgbClr val="000000"/>
                </a:solidFill>
                <a:latin typeface="Times New Roman" pitchFamily="18" charset="0"/>
                <a:ea typeface="Microsoft YaHei" pitchFamily="2"/>
                <a:cs typeface="Times New Roman" pitchFamily="18" charset="0"/>
              </a:rPr>
              <a:t> </a:t>
            </a: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(fakultativní anaerob spotřebuje kyslík a vytvoří prostředí pro obligátního </a:t>
            </a:r>
            <a:r>
              <a:rPr lang="cs-CZ" sz="1700" b="0" i="0" u="none" strike="noStrike" kern="1200" spc="0" dirty="0" err="1">
                <a:ln>
                  <a:noFill/>
                </a:ln>
                <a:solidFill>
                  <a:srgbClr val="000000"/>
                </a:solidFill>
                <a:latin typeface="Times New Roman" pitchFamily="18" charset="0"/>
                <a:ea typeface="Microsoft YaHei" pitchFamily="2"/>
                <a:cs typeface="Times New Roman" pitchFamily="18" charset="0"/>
              </a:rPr>
              <a:t>anaeroba</a:t>
            </a: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endParaRPr lang="cs-CZ" sz="1700" b="0" i="0" u="none" strike="noStrike" kern="1200" spc="0" dirty="0">
              <a:ln>
                <a:noFill/>
              </a:ln>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 častá je produkce růstových faktorů (vitamíny, AK)</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dirty="0">
                <a:solidFill>
                  <a:srgbClr val="000000"/>
                </a:solidFill>
                <a:latin typeface="Times New Roman" pitchFamily="18" charset="0"/>
                <a:ea typeface="Microsoft YaHei" pitchFamily="2"/>
                <a:cs typeface="Times New Roman" pitchFamily="18" charset="0"/>
              </a:rPr>
              <a:t>př. </a:t>
            </a:r>
            <a:r>
              <a:rPr lang="cs-CZ" sz="1700" b="0" i="1" u="none" strike="noStrike" kern="1200" spc="0" dirty="0" err="1">
                <a:ln>
                  <a:noFill/>
                </a:ln>
                <a:solidFill>
                  <a:srgbClr val="000000"/>
                </a:solidFill>
                <a:latin typeface="Times New Roman" pitchFamily="18" charset="0"/>
                <a:ea typeface="Microsoft YaHei" pitchFamily="2"/>
                <a:cs typeface="Times New Roman" pitchFamily="18" charset="0"/>
              </a:rPr>
              <a:t>Flavobacterium</a:t>
            </a:r>
            <a:r>
              <a:rPr lang="cs-CZ" sz="1700" b="0" i="1" u="none" strike="noStrike" kern="1200" spc="0" dirty="0">
                <a:ln>
                  <a:noFill/>
                </a:ln>
                <a:solidFill>
                  <a:srgbClr val="000000"/>
                </a:solidFill>
                <a:latin typeface="Times New Roman" pitchFamily="18" charset="0"/>
                <a:ea typeface="Microsoft YaHei" pitchFamily="2"/>
                <a:cs typeface="Times New Roman" pitchFamily="18" charset="0"/>
              </a:rPr>
              <a:t> brevis </a:t>
            </a: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vylučuje cystein, který využívá </a:t>
            </a:r>
            <a:r>
              <a:rPr lang="cs-CZ" sz="1700" b="0" i="1" u="none" strike="noStrike" kern="1200" spc="0" dirty="0" err="1">
                <a:ln>
                  <a:noFill/>
                </a:ln>
                <a:solidFill>
                  <a:srgbClr val="000000"/>
                </a:solidFill>
                <a:latin typeface="Times New Roman" pitchFamily="18" charset="0"/>
                <a:ea typeface="Microsoft YaHei" pitchFamily="2"/>
                <a:cs typeface="Times New Roman" pitchFamily="18" charset="0"/>
              </a:rPr>
              <a:t>Legionella</a:t>
            </a:r>
            <a:r>
              <a:rPr lang="cs-CZ" sz="1700" b="0" i="1" u="none" strike="noStrike" kern="1200" spc="0" dirty="0">
                <a:ln>
                  <a:noFill/>
                </a:ln>
                <a:solidFill>
                  <a:srgbClr val="000000"/>
                </a:solidFill>
                <a:latin typeface="Times New Roman" pitchFamily="18" charset="0"/>
                <a:ea typeface="Microsoft YaHei" pitchFamily="2"/>
                <a:cs typeface="Times New Roman" pitchFamily="18" charset="0"/>
              </a:rPr>
              <a:t> </a:t>
            </a:r>
            <a:r>
              <a:rPr lang="cs-CZ" sz="1700" b="0" i="1" u="none" strike="noStrike" kern="1200" spc="0" dirty="0" err="1">
                <a:ln>
                  <a:noFill/>
                </a:ln>
                <a:solidFill>
                  <a:srgbClr val="000000"/>
                </a:solidFill>
                <a:latin typeface="Times New Roman" pitchFamily="18" charset="0"/>
                <a:ea typeface="Microsoft YaHei" pitchFamily="2"/>
                <a:cs typeface="Times New Roman" pitchFamily="18" charset="0"/>
              </a:rPr>
              <a:t>pneumophila</a:t>
            </a:r>
            <a:r>
              <a:rPr lang="cs-CZ" sz="1700" b="0" i="1" u="none" strike="noStrike" kern="1200" spc="0" dirty="0">
                <a:ln>
                  <a:noFill/>
                </a:ln>
                <a:solidFill>
                  <a:srgbClr val="000000"/>
                </a:solidFill>
                <a:latin typeface="Times New Roman" pitchFamily="18" charset="0"/>
                <a:ea typeface="Microsoft YaHei" pitchFamily="2"/>
                <a:cs typeface="Times New Roman" pitchFamily="18" charset="0"/>
              </a:rPr>
              <a:t> </a:t>
            </a: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ve vodném prostředí</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endParaRPr lang="cs-CZ" sz="1700" b="0" i="0" u="none" strike="noStrike" kern="1200" spc="0" dirty="0">
              <a:ln>
                <a:noFill/>
              </a:ln>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1" i="0" u="none" strike="noStrike" kern="1200" spc="0" dirty="0">
                <a:ln>
                  <a:noFill/>
                </a:ln>
                <a:solidFill>
                  <a:srgbClr val="000000"/>
                </a:solidFill>
                <a:latin typeface="Times New Roman" pitchFamily="18" charset="0"/>
                <a:ea typeface="Microsoft YaHei" pitchFamily="2"/>
                <a:cs typeface="Times New Roman" pitchFamily="18" charset="0"/>
              </a:rPr>
              <a:t>přeměna nerozpustných substrátů </a:t>
            </a: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v rozpustné a plynné sloučeniny </a:t>
            </a:r>
            <a:endParaRPr lang="cs-CZ" sz="1700" dirty="0">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metan  v sedimentech využit metan-oxidujícími pop. ve vodním sloupci nad nimi</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0" i="1" u="none" strike="noStrike" kern="1200" spc="0" dirty="0" err="1">
                <a:ln>
                  <a:noFill/>
                </a:ln>
                <a:solidFill>
                  <a:srgbClr val="000000"/>
                </a:solidFill>
                <a:latin typeface="Times New Roman" pitchFamily="18" charset="0"/>
                <a:ea typeface="Microsoft YaHei" pitchFamily="2"/>
                <a:cs typeface="Times New Roman" pitchFamily="18" charset="0"/>
              </a:rPr>
              <a:t>př.Desulfovibrio</a:t>
            </a:r>
            <a:r>
              <a:rPr lang="cs-CZ" sz="1700" b="0" i="1" u="none" strike="noStrike" kern="1200" spc="0" dirty="0">
                <a:ln>
                  <a:noFill/>
                </a:ln>
                <a:solidFill>
                  <a:srgbClr val="000000"/>
                </a:solidFill>
                <a:latin typeface="Times New Roman" pitchFamily="18" charset="0"/>
                <a:ea typeface="Microsoft YaHei" pitchFamily="2"/>
                <a:cs typeface="Times New Roman" pitchFamily="18" charset="0"/>
              </a:rPr>
              <a:t> </a:t>
            </a: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vytvoří acetát a vodík ze sulfátů a laktátu - anaerobní respirace a fermentace- a ty jsou využity </a:t>
            </a:r>
            <a:r>
              <a:rPr lang="cs-CZ" sz="1700" b="0" i="1" u="none" strike="noStrike" kern="1200" spc="0" dirty="0" err="1">
                <a:ln>
                  <a:noFill/>
                </a:ln>
                <a:solidFill>
                  <a:srgbClr val="000000"/>
                </a:solidFill>
                <a:latin typeface="Times New Roman" pitchFamily="18" charset="0"/>
                <a:ea typeface="Microsoft YaHei" pitchFamily="2"/>
                <a:cs typeface="Times New Roman" pitchFamily="18" charset="0"/>
              </a:rPr>
              <a:t>Methanobacterium</a:t>
            </a:r>
            <a:r>
              <a:rPr lang="cs-CZ" sz="1700" b="0" i="1" u="none" strike="noStrike" kern="1200" spc="0" dirty="0">
                <a:ln>
                  <a:noFill/>
                </a:ln>
                <a:solidFill>
                  <a:srgbClr val="000000"/>
                </a:solidFill>
                <a:latin typeface="Times New Roman" pitchFamily="18" charset="0"/>
                <a:ea typeface="Microsoft YaHei" pitchFamily="2"/>
                <a:cs typeface="Times New Roman" pitchFamily="18" charset="0"/>
              </a:rPr>
              <a:t> </a:t>
            </a: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pro redukci CO2 na metan)</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endParaRPr lang="cs-CZ" sz="1700" b="0" i="0" u="none" strike="noStrike" kern="1200" spc="0" dirty="0">
              <a:ln>
                <a:noFill/>
              </a:ln>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i="0" u="none" strike="noStrike" kern="1200" spc="0" dirty="0">
                <a:ln>
                  <a:noFill/>
                </a:ln>
                <a:solidFill>
                  <a:srgbClr val="000000"/>
                </a:solidFill>
                <a:latin typeface="Times New Roman" pitchFamily="18" charset="0"/>
                <a:ea typeface="Microsoft YaHei" pitchFamily="2"/>
                <a:cs typeface="Times New Roman" pitchFamily="18" charset="0"/>
              </a:rPr>
              <a:t>produkce</a:t>
            </a: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 kyselin </a:t>
            </a:r>
            <a:r>
              <a:rPr lang="cs-CZ" sz="1700" b="1" i="0" u="none" strike="noStrike" kern="1200" spc="0" dirty="0">
                <a:ln>
                  <a:noFill/>
                </a:ln>
                <a:solidFill>
                  <a:srgbClr val="000000"/>
                </a:solidFill>
                <a:latin typeface="Times New Roman" pitchFamily="18" charset="0"/>
                <a:ea typeface="Microsoft YaHei" pitchFamily="2"/>
                <a:cs typeface="Times New Roman" pitchFamily="18" charset="0"/>
              </a:rPr>
              <a:t>uvolní substrát pro jiný organismus</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 houby rozloží celulózu na glukózu a ta využita jinými mikroorganismy</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1" i="0" u="none" strike="noStrike" kern="1200" spc="0" dirty="0" err="1">
                <a:ln>
                  <a:noFill/>
                </a:ln>
                <a:solidFill>
                  <a:srgbClr val="000000"/>
                </a:solidFill>
                <a:latin typeface="Times New Roman" pitchFamily="18" charset="0"/>
                <a:ea typeface="Microsoft YaHei" pitchFamily="2"/>
                <a:cs typeface="Times New Roman" pitchFamily="18" charset="0"/>
              </a:rPr>
              <a:t>remediace</a:t>
            </a:r>
            <a:r>
              <a:rPr lang="cs-CZ" sz="1700" b="1" i="0" u="none" strike="noStrike" kern="1200" spc="0" dirty="0">
                <a:ln>
                  <a:noFill/>
                </a:ln>
                <a:solidFill>
                  <a:srgbClr val="000000"/>
                </a:solidFill>
                <a:latin typeface="Times New Roman" pitchFamily="18" charset="0"/>
                <a:ea typeface="Microsoft YaHei" pitchFamily="2"/>
                <a:cs typeface="Times New Roman" pitchFamily="18" charset="0"/>
              </a:rPr>
              <a:t> </a:t>
            </a: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 odstranění nebo neutralizaci toxické látky (odstranění H2S, těžkých kovů)</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organismus sám o sobě poskytuje vhodné prostředí pro druhý </a:t>
            </a:r>
            <a:endParaRPr lang="cs-CZ" sz="1700" dirty="0">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někdy až synergismus – řasa neroste bez bakterie (lišejníky)</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endParaRPr lang="cs-CZ" sz="1700" b="0" i="0" u="none" strike="noStrike" kern="1200" spc="0" dirty="0">
              <a:ln>
                <a:noFill/>
              </a:ln>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časté v půdním prostředí</a:t>
            </a:r>
          </a:p>
        </p:txBody>
      </p:sp>
      <p:pic>
        <p:nvPicPr>
          <p:cNvPr id="3" name="Picture 2"/>
          <p:cNvPicPr>
            <a:picLocks noChangeAspect="1"/>
          </p:cNvPicPr>
          <p:nvPr/>
        </p:nvPicPr>
        <p:blipFill>
          <a:blip r:embed="rId3" cstate="print">
            <a:lum/>
            <a:alphaModFix/>
          </a:blip>
          <a:srcRect/>
          <a:stretch>
            <a:fillRect/>
          </a:stretch>
        </p:blipFill>
        <p:spPr>
          <a:xfrm>
            <a:off x="6444208" y="-35396"/>
            <a:ext cx="2709512" cy="1556791"/>
          </a:xfrm>
          <a:prstGeom prst="rect">
            <a:avLst/>
          </a:prstGeom>
          <a:noFill/>
          <a:ln>
            <a:noFill/>
          </a:ln>
        </p:spPr>
      </p:pic>
      <p:cxnSp>
        <p:nvCxnSpPr>
          <p:cNvPr id="4" name="Přímá spojovací šipka 6">
            <a:extLst>
              <a:ext uri="{FF2B5EF4-FFF2-40B4-BE49-F238E27FC236}">
                <a16:creationId xmlns="" xmlns:a16="http://schemas.microsoft.com/office/drawing/2014/main" id="{76FB2289-144F-45A1-950A-04F0C746E86C}"/>
              </a:ext>
            </a:extLst>
          </p:cNvPr>
          <p:cNvCxnSpPr/>
          <p:nvPr/>
        </p:nvCxnSpPr>
        <p:spPr>
          <a:xfrm>
            <a:off x="5436096" y="404664"/>
            <a:ext cx="1008112" cy="0"/>
          </a:xfrm>
          <a:prstGeom prst="straightConnector1">
            <a:avLst/>
          </a:prstGeom>
          <a:ln w="508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ymbióza&#10;">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67640" y="188640"/>
            <a:ext cx="8229240" cy="575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2400" b="1" dirty="0"/>
              <a:t>Symbióza</a:t>
            </a:r>
            <a:br>
              <a:rPr lang="cs-CZ" sz="2400" b="1" dirty="0"/>
            </a:br>
            <a:endParaRPr lang="cs-CZ" sz="2400" b="1" dirty="0"/>
          </a:p>
        </p:txBody>
      </p:sp>
      <p:sp>
        <p:nvSpPr>
          <p:cNvPr id="3" name="Zástupný symbol pro obsah 2"/>
          <p:cNvSpPr txBox="1">
            <a:spLocks noGrp="1"/>
          </p:cNvSpPr>
          <p:nvPr>
            <p:ph type="body" idx="4294967295"/>
          </p:nvPr>
        </p:nvSpPr>
        <p:spPr>
          <a:xfrm>
            <a:off x="0" y="548680"/>
            <a:ext cx="878472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700" b="1" dirty="0" smtClean="0">
                <a:latin typeface="Times New Roman" pitchFamily="18" charset="0"/>
                <a:cs typeface="Times New Roman" pitchFamily="18" charset="0"/>
              </a:rPr>
              <a:t>Symbióza </a:t>
            </a:r>
            <a:r>
              <a:rPr lang="cs-CZ" sz="1700" dirty="0" smtClean="0">
                <a:latin typeface="Times New Roman" pitchFamily="18" charset="0"/>
                <a:cs typeface="Times New Roman" pitchFamily="18" charset="0"/>
              </a:rPr>
              <a:t>(</a:t>
            </a:r>
            <a:r>
              <a:rPr lang="cs-CZ" sz="1700" dirty="0" err="1" smtClean="0">
                <a:latin typeface="Times New Roman" pitchFamily="18" charset="0"/>
                <a:cs typeface="Times New Roman" pitchFamily="18" charset="0"/>
              </a:rPr>
              <a:t>sym</a:t>
            </a:r>
            <a:r>
              <a:rPr lang="cs-CZ" sz="1700" dirty="0" smtClean="0">
                <a:latin typeface="Times New Roman" pitchFamily="18" charset="0"/>
                <a:cs typeface="Times New Roman" pitchFamily="18" charset="0"/>
              </a:rPr>
              <a:t> - „spolu“ a </a:t>
            </a:r>
            <a:r>
              <a:rPr lang="cs-CZ" sz="1700" dirty="0" err="1" smtClean="0">
                <a:latin typeface="Times New Roman" pitchFamily="18" charset="0"/>
                <a:cs typeface="Times New Roman" pitchFamily="18" charset="0"/>
              </a:rPr>
              <a:t>bios</a:t>
            </a:r>
            <a:r>
              <a:rPr lang="cs-CZ" sz="1700" dirty="0" smtClean="0">
                <a:latin typeface="Times New Roman" pitchFamily="18" charset="0"/>
                <a:cs typeface="Times New Roman" pitchFamily="18" charset="0"/>
              </a:rPr>
              <a:t> - „život“) - jakékoli úzké soužití dvou a více organismů…</a:t>
            </a:r>
          </a:p>
          <a:p>
            <a:pPr marL="285750" indent="-285750">
              <a:spcBef>
                <a:spcPts val="638"/>
              </a:spcBef>
            </a:pPr>
            <a:r>
              <a:rPr lang="cs-CZ" sz="1700" dirty="0" smtClean="0">
                <a:latin typeface="Times New Roman" pitchFamily="18" charset="0"/>
                <a:cs typeface="Times New Roman" pitchFamily="18" charset="0"/>
              </a:rPr>
              <a:t>termín symbióza ve smyslu oboustranně výhodného soužití, ve skutečnosti veškeré modely soužití</a:t>
            </a:r>
          </a:p>
          <a:p>
            <a:pPr marL="285750" indent="-285750">
              <a:spcBef>
                <a:spcPts val="638"/>
              </a:spcBef>
            </a:pPr>
            <a:r>
              <a:rPr lang="cs-CZ" sz="1700" dirty="0" smtClean="0">
                <a:latin typeface="Times New Roman" pitchFamily="18" charset="0"/>
                <a:cs typeface="Times New Roman" pitchFamily="18" charset="0"/>
              </a:rPr>
              <a:t>1877 -botanik Albert </a:t>
            </a:r>
            <a:r>
              <a:rPr lang="cs-CZ" sz="1700" dirty="0" err="1" smtClean="0">
                <a:latin typeface="Times New Roman" pitchFamily="18" charset="0"/>
                <a:cs typeface="Times New Roman" pitchFamily="18" charset="0"/>
              </a:rPr>
              <a:t>Bernhard</a:t>
            </a:r>
            <a:r>
              <a:rPr lang="cs-CZ" sz="1700" dirty="0" smtClean="0">
                <a:latin typeface="Times New Roman" pitchFamily="18" charset="0"/>
                <a:cs typeface="Times New Roman" pitchFamily="18" charset="0"/>
              </a:rPr>
              <a:t> Frank označení koexistence různých organismů</a:t>
            </a:r>
          </a:p>
          <a:p>
            <a:pPr marL="285750" indent="-285750">
              <a:spcBef>
                <a:spcPts val="638"/>
              </a:spcBef>
            </a:pPr>
            <a:r>
              <a:rPr lang="cs-CZ" sz="1700" dirty="0" smtClean="0">
                <a:latin typeface="Times New Roman" pitchFamily="18" charset="0"/>
                <a:cs typeface="Times New Roman" pitchFamily="18" charset="0"/>
              </a:rPr>
              <a:t>zahrnuty jak mutualistické, tak parazitické vztahy, včetně přechodů </a:t>
            </a:r>
            <a:endParaRPr lang="cs-CZ" sz="1700" dirty="0">
              <a:latin typeface="Times New Roman" pitchFamily="18" charset="0"/>
              <a:cs typeface="Times New Roman" pitchFamily="18" charset="0"/>
            </a:endParaRPr>
          </a:p>
          <a:p>
            <a:pPr marL="285750" indent="-285750">
              <a:spcBef>
                <a:spcPts val="638"/>
              </a:spcBef>
            </a:pPr>
            <a:r>
              <a:rPr lang="cs-CZ" sz="1700" b="1" dirty="0" smtClean="0">
                <a:latin typeface="Times New Roman" pitchFamily="18" charset="0"/>
                <a:cs typeface="Times New Roman" pitchFamily="18" charset="0"/>
              </a:rPr>
              <a:t>symbiotická interakce </a:t>
            </a:r>
            <a:r>
              <a:rPr lang="cs-CZ" sz="1700" dirty="0" smtClean="0">
                <a:latin typeface="Times New Roman" pitchFamily="18" charset="0"/>
                <a:cs typeface="Times New Roman" pitchFamily="18" charset="0"/>
              </a:rPr>
              <a:t>či </a:t>
            </a:r>
            <a:r>
              <a:rPr lang="cs-CZ" sz="1700" b="1" dirty="0" smtClean="0">
                <a:latin typeface="Times New Roman" pitchFamily="18" charset="0"/>
                <a:cs typeface="Times New Roman" pitchFamily="18" charset="0"/>
              </a:rPr>
              <a:t>asociace</a:t>
            </a:r>
            <a:r>
              <a:rPr lang="cs-CZ" sz="1700" dirty="0" smtClean="0">
                <a:latin typeface="Times New Roman" pitchFamily="18" charset="0"/>
                <a:cs typeface="Times New Roman" pitchFamily="18" charset="0"/>
              </a:rPr>
              <a:t> je velice častá</a:t>
            </a:r>
          </a:p>
          <a:p>
            <a:pPr marL="285750" indent="-285750">
              <a:spcBef>
                <a:spcPts val="638"/>
              </a:spcBef>
            </a:pPr>
            <a:r>
              <a:rPr lang="cs-CZ" sz="1700" dirty="0" smtClean="0">
                <a:latin typeface="Times New Roman" pitchFamily="18" charset="0"/>
                <a:cs typeface="Times New Roman" pitchFamily="18" charset="0"/>
              </a:rPr>
              <a:t>evoluční význam - </a:t>
            </a:r>
            <a:r>
              <a:rPr lang="cs-CZ" sz="1700" dirty="0" err="1" smtClean="0">
                <a:latin typeface="Times New Roman" pitchFamily="18" charset="0"/>
                <a:cs typeface="Times New Roman" pitchFamily="18" charset="0"/>
              </a:rPr>
              <a:t>endosymbiotické</a:t>
            </a:r>
            <a:r>
              <a:rPr lang="cs-CZ" sz="1700" dirty="0" smtClean="0">
                <a:latin typeface="Times New Roman" pitchFamily="18" charset="0"/>
                <a:cs typeface="Times New Roman" pitchFamily="18" charset="0"/>
              </a:rPr>
              <a:t> teorie</a:t>
            </a:r>
            <a:endParaRPr lang="cs-CZ" sz="1700" dirty="0">
              <a:latin typeface="Times New Roman" pitchFamily="18" charset="0"/>
              <a:cs typeface="Times New Roman" pitchFamily="18" charset="0"/>
            </a:endParaRPr>
          </a:p>
          <a:p>
            <a:pPr marL="285750" indent="-285750">
              <a:spcBef>
                <a:spcPts val="638"/>
              </a:spcBef>
            </a:pPr>
            <a:r>
              <a:rPr lang="cs-CZ" sz="1700" dirty="0" smtClean="0">
                <a:latin typeface="Times New Roman" pitchFamily="18" charset="0"/>
                <a:cs typeface="Times New Roman" pitchFamily="18" charset="0"/>
              </a:rPr>
              <a:t>funkce symbiózy jsou rozličné, výměna organické a anorganické látky,  ochrana či jiné služby</a:t>
            </a:r>
            <a:endParaRPr lang="cs-CZ" sz="1700" dirty="0">
              <a:latin typeface="Times New Roman" pitchFamily="18" charset="0"/>
              <a:cs typeface="Times New Roman" pitchFamily="18" charset="0"/>
            </a:endParaRPr>
          </a:p>
        </p:txBody>
      </p:sp>
      <p:pic>
        <p:nvPicPr>
          <p:cNvPr id="4" name="Picture 3"/>
          <p:cNvPicPr>
            <a:picLocks noChangeAspect="1"/>
          </p:cNvPicPr>
          <p:nvPr/>
        </p:nvPicPr>
        <p:blipFill>
          <a:blip r:embed="rId3" cstate="print">
            <a:lum/>
            <a:alphaModFix/>
          </a:blip>
          <a:srcRect/>
          <a:stretch>
            <a:fillRect/>
          </a:stretch>
        </p:blipFill>
        <p:spPr>
          <a:xfrm>
            <a:off x="4860032" y="4293096"/>
            <a:ext cx="4002524" cy="2364667"/>
          </a:xfrm>
          <a:prstGeom prst="rect">
            <a:avLst/>
          </a:prstGeom>
          <a:noFill/>
          <a:ln>
            <a:noFill/>
          </a:ln>
        </p:spPr>
      </p:pic>
      <p:sp>
        <p:nvSpPr>
          <p:cNvPr id="5" name="TextovéPole 4"/>
          <p:cNvSpPr txBox="1"/>
          <p:nvPr/>
        </p:nvSpPr>
        <p:spPr>
          <a:xfrm>
            <a:off x="153069" y="4770460"/>
            <a:ext cx="4058891" cy="1682876"/>
          </a:xfrm>
          <a:prstGeom prst="rect">
            <a:avLst/>
          </a:prstGeom>
          <a:noFill/>
          <a:ln>
            <a:noFill/>
          </a:ln>
        </p:spPr>
        <p:txBody>
          <a:bodyPr vert="horz" lIns="0" tIns="0" rIns="0" bIns="0"/>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700" dirty="0">
                <a:latin typeface="Times New Roman" pitchFamily="18" charset="0"/>
                <a:cs typeface="Times New Roman" pitchFamily="18" charset="0"/>
              </a:rPr>
              <a:t>n</a:t>
            </a:r>
            <a:r>
              <a:rPr lang="cs-CZ" sz="1700" b="0" i="0" u="none" strike="noStrike" spc="0" dirty="0">
                <a:solidFill>
                  <a:srgbClr val="000000"/>
                </a:solidFill>
                <a:latin typeface="Times New Roman" pitchFamily="18" charset="0"/>
                <a:cs typeface="Times New Roman" pitchFamily="18" charset="0"/>
              </a:rPr>
              <a:t>a mezidruhové úrovni je známo mnoho asociací mezi  řasami a houbami </a:t>
            </a:r>
            <a:r>
              <a:rPr lang="cs-CZ" sz="1700" dirty="0">
                <a:latin typeface="Times New Roman" pitchFamily="18" charset="0"/>
                <a:cs typeface="Times New Roman" pitchFamily="18" charset="0"/>
              </a:rPr>
              <a:t>i</a:t>
            </a:r>
            <a:r>
              <a:rPr lang="cs-CZ" sz="1700" b="0" i="0" u="none" strike="noStrike" spc="0" dirty="0">
                <a:solidFill>
                  <a:srgbClr val="000000"/>
                </a:solidFill>
                <a:latin typeface="Times New Roman" pitchFamily="18" charset="0"/>
                <a:cs typeface="Times New Roman" pitchFamily="18" charset="0"/>
              </a:rPr>
              <a:t> jinými heterotrofními organismy, či například lišejníky (z houbová a řasová či sinicové složky)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Obdélník 3"/>
          <p:cNvSpPr/>
          <p:nvPr/>
        </p:nvSpPr>
        <p:spPr>
          <a:xfrm>
            <a:off x="0" y="216000"/>
            <a:ext cx="9036496" cy="463039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800"/>
            </a:pPr>
            <a:r>
              <a:rPr lang="cs-CZ" sz="2000" b="1" i="0" u="none" strike="noStrike" kern="1200" spc="0" dirty="0">
                <a:ln>
                  <a:noFill/>
                </a:ln>
                <a:solidFill>
                  <a:srgbClr val="000000"/>
                </a:solidFill>
                <a:latin typeface="Times New Roman" pitchFamily="18" charset="0"/>
                <a:ea typeface="Microsoft YaHei" pitchFamily="2"/>
                <a:cs typeface="Times New Roman" pitchFamily="18" charset="0"/>
              </a:rPr>
              <a:t>Synergismus (mutualismus)</a:t>
            </a:r>
          </a:p>
          <a:p>
            <a:pPr marL="0" marR="0" lvl="0" indent="0" algn="l" rtl="0" hangingPunct="1">
              <a:lnSpc>
                <a:spcPct val="100000"/>
              </a:lnSpc>
              <a:spcBef>
                <a:spcPts val="0"/>
              </a:spcBef>
              <a:spcAft>
                <a:spcPts val="0"/>
              </a:spcAft>
              <a:buNone/>
              <a:tabLst/>
              <a:defRPr sz="1800"/>
            </a:pPr>
            <a:endParaRPr lang="cs-CZ" sz="1600" b="1"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Font typeface="Arial" panose="020B0604020202020204" pitchFamily="34" charset="0"/>
              <a:buChar char="•"/>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1" i="0" u="none" strike="noStrike" kern="1200" spc="0" dirty="0">
                <a:ln>
                  <a:noFill/>
                </a:ln>
                <a:solidFill>
                  <a:srgbClr val="000000"/>
                </a:solidFill>
                <a:latin typeface="Calibri" pitchFamily="18"/>
                <a:ea typeface="Microsoft YaHei" pitchFamily="2"/>
                <a:cs typeface="Lucida Sans" pitchFamily="2"/>
              </a:rPr>
              <a:t>obě populace těží </a:t>
            </a:r>
            <a:r>
              <a:rPr lang="cs-CZ" sz="1600" b="0" i="0" u="none" strike="noStrike" kern="1200" spc="0" dirty="0">
                <a:ln>
                  <a:noFill/>
                </a:ln>
                <a:solidFill>
                  <a:srgbClr val="000000"/>
                </a:solidFill>
                <a:latin typeface="Calibri" pitchFamily="18"/>
                <a:ea typeface="Microsoft YaHei" pitchFamily="2"/>
                <a:cs typeface="Lucida Sans" pitchFamily="2"/>
              </a:rPr>
              <a:t>ze vztahu</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vztah není obligátní</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obě populace přežijí samostatně, spolu získávají další výhody (doplnění metabolické dráhy)</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často založené na schopnosti jedné populace zásobovat populaci druhou nějakým růstovým faktorem</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v minimálním médiu </a:t>
            </a:r>
            <a:r>
              <a:rPr lang="cs-CZ" sz="1600" b="0" i="1" u="none" strike="noStrike" kern="1200" spc="0" dirty="0" err="1">
                <a:ln>
                  <a:noFill/>
                </a:ln>
                <a:solidFill>
                  <a:srgbClr val="000000"/>
                </a:solidFill>
                <a:latin typeface="Calibri" pitchFamily="18"/>
                <a:ea typeface="Microsoft YaHei" pitchFamily="2"/>
                <a:cs typeface="Lucida Sans" pitchFamily="2"/>
              </a:rPr>
              <a:t>Lactobacillus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arabinosus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a </a:t>
            </a:r>
            <a:r>
              <a:rPr lang="cs-CZ" sz="1600" b="0" i="1" u="none" strike="noStrike" kern="1200" spc="0" dirty="0" err="1">
                <a:ln>
                  <a:noFill/>
                </a:ln>
                <a:solidFill>
                  <a:srgbClr val="000000"/>
                </a:solidFill>
                <a:latin typeface="Calibri" pitchFamily="18"/>
                <a:ea typeface="Microsoft YaHei" pitchFamily="2"/>
                <a:cs typeface="Lucida Sans" pitchFamily="2"/>
              </a:rPr>
              <a:t>Enterococcus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faecalis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porostou jen dohromady</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a:t>
            </a:r>
            <a:r>
              <a:rPr lang="cs-CZ" sz="1600" b="0" i="1" u="none" strike="noStrike" kern="1200" spc="0" dirty="0">
                <a:ln>
                  <a:noFill/>
                </a:ln>
                <a:solidFill>
                  <a:srgbClr val="000000"/>
                </a:solidFill>
                <a:latin typeface="Calibri" pitchFamily="18"/>
                <a:ea typeface="Microsoft YaHei" pitchFamily="2"/>
                <a:cs typeface="Lucida Sans" pitchFamily="2"/>
              </a:rPr>
              <a:t>E. </a:t>
            </a:r>
            <a:r>
              <a:rPr lang="cs-CZ" sz="1600" b="0" i="1" u="none" strike="noStrike" kern="1200" spc="0" dirty="0" err="1">
                <a:ln>
                  <a:noFill/>
                </a:ln>
                <a:solidFill>
                  <a:srgbClr val="000000"/>
                </a:solidFill>
                <a:latin typeface="Calibri" pitchFamily="18"/>
                <a:ea typeface="Microsoft YaHei" pitchFamily="2"/>
                <a:cs typeface="Lucida Sans" pitchFamily="2"/>
              </a:rPr>
              <a:t>faecalis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vyžaduje kyselinu listovou, kterou produkuje </a:t>
            </a:r>
            <a:r>
              <a:rPr lang="cs-CZ" sz="1600" b="0" i="1" u="none" strike="noStrike" kern="1200" spc="0" dirty="0" err="1">
                <a:ln>
                  <a:noFill/>
                </a:ln>
                <a:solidFill>
                  <a:srgbClr val="000000"/>
                </a:solidFill>
                <a:latin typeface="Calibri" pitchFamily="18"/>
                <a:ea typeface="Microsoft YaHei" pitchFamily="2"/>
                <a:cs typeface="Lucida Sans" pitchFamily="2"/>
              </a:rPr>
              <a:t>Lactobacillus</a:t>
            </a:r>
            <a:r>
              <a:rPr lang="cs-CZ" sz="1600" b="0" i="0" u="none" strike="noStrike" kern="1200" spc="0" dirty="0">
                <a:ln>
                  <a:noFill/>
                </a:ln>
                <a:solidFill>
                  <a:srgbClr val="000000"/>
                </a:solidFill>
                <a:latin typeface="Calibri" pitchFamily="18"/>
                <a:ea typeface="Microsoft YaHei" pitchFamily="2"/>
                <a:cs typeface="Lucida Sans" pitchFamily="2"/>
              </a:rPr>
              <a:t> a ten zase potřebuje fenylalanin , který produkuje </a:t>
            </a:r>
            <a:r>
              <a:rPr lang="cs-CZ" sz="1600" b="0" i="1" u="none" strike="noStrike" kern="1200" spc="0" dirty="0" err="1">
                <a:ln>
                  <a:noFill/>
                </a:ln>
                <a:solidFill>
                  <a:srgbClr val="000000"/>
                </a:solidFill>
                <a:latin typeface="Calibri" pitchFamily="18"/>
                <a:ea typeface="Microsoft YaHei" pitchFamily="2"/>
                <a:cs typeface="Lucida Sans" pitchFamily="2"/>
              </a:rPr>
              <a:t>Enterococcus</a:t>
            </a:r>
            <a:r>
              <a:rPr lang="cs-CZ" sz="1600" b="0" i="0" u="none" strike="noStrike" kern="1200" spc="0" dirty="0">
                <a:ln>
                  <a:noFill/>
                </a:ln>
                <a:solidFill>
                  <a:srgbClr val="000000"/>
                </a:solidFill>
                <a:latin typeface="Calibri" pitchFamily="18"/>
                <a:ea typeface="Microsoft YaHei" pitchFamily="2"/>
                <a:cs typeface="Lucida Sans" pitchFamily="2"/>
              </a:rPr>
              <a:t>)</a:t>
            </a:r>
          </a:p>
          <a:p>
            <a:pPr marL="0" marR="0" lvl="0" indent="0" algn="l" rtl="0" hangingPunct="1">
              <a:lnSpc>
                <a:spcPct val="100000"/>
              </a:lnSpc>
              <a:spcBef>
                <a:spcPts val="0"/>
              </a:spcBef>
              <a:spcAft>
                <a:spcPts val="0"/>
              </a:spcAft>
              <a:buNone/>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Př. </a:t>
            </a:r>
            <a:r>
              <a:rPr lang="cs-CZ" sz="1600" dirty="0">
                <a:solidFill>
                  <a:srgbClr val="000000"/>
                </a:solidFill>
                <a:latin typeface="Calibri" pitchFamily="18"/>
                <a:ea typeface="Microsoft YaHei" pitchFamily="2"/>
                <a:cs typeface="Lucida Sans" pitchFamily="2"/>
              </a:rPr>
              <a:t>r</a:t>
            </a:r>
            <a:r>
              <a:rPr lang="cs-CZ" sz="1600" b="0" i="0" u="none" strike="noStrike" kern="1200" spc="0" dirty="0">
                <a:ln>
                  <a:noFill/>
                </a:ln>
                <a:solidFill>
                  <a:srgbClr val="000000"/>
                </a:solidFill>
                <a:latin typeface="Calibri" pitchFamily="18"/>
                <a:ea typeface="Microsoft YaHei" pitchFamily="2"/>
                <a:cs typeface="Lucida Sans" pitchFamily="2"/>
              </a:rPr>
              <a:t>ůst E. </a:t>
            </a:r>
            <a:r>
              <a:rPr lang="cs-CZ" sz="1600" b="0" i="0" u="none" strike="noStrike" kern="1200" spc="0" dirty="0" err="1">
                <a:ln>
                  <a:noFill/>
                </a:ln>
                <a:solidFill>
                  <a:srgbClr val="000000"/>
                </a:solidFill>
                <a:latin typeface="Calibri" pitchFamily="18"/>
                <a:ea typeface="Microsoft YaHei" pitchFamily="2"/>
                <a:cs typeface="Lucida Sans" pitchFamily="2"/>
              </a:rPr>
              <a:t>faecalis</a:t>
            </a:r>
            <a:r>
              <a:rPr lang="cs-CZ" sz="1600" b="0" i="0" u="none" strike="noStrike" kern="1200" spc="0" dirty="0">
                <a:ln>
                  <a:noFill/>
                </a:ln>
                <a:solidFill>
                  <a:srgbClr val="000000"/>
                </a:solidFill>
                <a:latin typeface="Calibri" pitchFamily="18"/>
                <a:ea typeface="Microsoft YaHei" pitchFamily="2"/>
                <a:cs typeface="Lucida Sans" pitchFamily="2"/>
              </a:rPr>
              <a:t> a L. </a:t>
            </a:r>
            <a:r>
              <a:rPr lang="cs-CZ" sz="1600" b="0" i="0" u="none" strike="noStrike" kern="1200" spc="0" dirty="0" err="1">
                <a:ln>
                  <a:noFill/>
                </a:ln>
                <a:solidFill>
                  <a:srgbClr val="000000"/>
                </a:solidFill>
                <a:latin typeface="Calibri" pitchFamily="18"/>
                <a:ea typeface="Microsoft YaHei" pitchFamily="2"/>
                <a:cs typeface="Lucida Sans" pitchFamily="2"/>
              </a:rPr>
              <a:t>arabinosus</a:t>
            </a:r>
            <a:r>
              <a:rPr lang="cs-CZ" sz="1600" b="0" i="0" u="none" strike="noStrike" kern="1200" spc="0" dirty="0">
                <a:ln>
                  <a:noFill/>
                </a:ln>
                <a:solidFill>
                  <a:srgbClr val="000000"/>
                </a:solidFill>
                <a:latin typeface="Calibri" pitchFamily="18"/>
                <a:ea typeface="Microsoft YaHei" pitchFamily="2"/>
                <a:cs typeface="Lucida Sans" pitchFamily="2"/>
              </a:rPr>
              <a:t> v médiu bez kyseliny listové a fenylalaninu:</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a) kombinovaná kultura</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b) </a:t>
            </a:r>
            <a:r>
              <a:rPr lang="cs-CZ" sz="1600" b="0" i="1" u="none" strike="noStrike" kern="1200" spc="0" dirty="0">
                <a:ln>
                  <a:noFill/>
                </a:ln>
                <a:solidFill>
                  <a:srgbClr val="000000"/>
                </a:solidFill>
                <a:latin typeface="Calibri" pitchFamily="18"/>
                <a:ea typeface="Microsoft YaHei" pitchFamily="2"/>
                <a:cs typeface="Lucida Sans" pitchFamily="2"/>
              </a:rPr>
              <a:t>E. </a:t>
            </a:r>
            <a:r>
              <a:rPr lang="cs-CZ" sz="1600" b="0" i="1" u="none" strike="noStrike" kern="1200" spc="0" dirty="0" err="1">
                <a:ln>
                  <a:noFill/>
                </a:ln>
                <a:solidFill>
                  <a:srgbClr val="000000"/>
                </a:solidFill>
                <a:latin typeface="Calibri" pitchFamily="18"/>
                <a:ea typeface="Microsoft YaHei" pitchFamily="2"/>
                <a:cs typeface="Lucida Sans" pitchFamily="2"/>
              </a:rPr>
              <a:t>faecalis</a:t>
            </a:r>
            <a:r>
              <a:rPr lang="cs-CZ" sz="1600" b="0" i="1" u="none" strike="noStrike" kern="1200" spc="0" dirty="0">
                <a:ln>
                  <a:noFill/>
                </a:ln>
                <a:solidFill>
                  <a:srgbClr val="000000"/>
                </a:solidFill>
                <a:latin typeface="Calibri" pitchFamily="18"/>
                <a:ea typeface="Microsoft YaHei" pitchFamily="2"/>
                <a:cs typeface="Lucida Sans" pitchFamily="2"/>
              </a:rPr>
              <a:t> </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c) </a:t>
            </a:r>
            <a:r>
              <a:rPr lang="cs-CZ" sz="1600" b="0" i="1" u="none" strike="noStrike" kern="1200" spc="0" dirty="0">
                <a:ln>
                  <a:noFill/>
                </a:ln>
                <a:solidFill>
                  <a:srgbClr val="000000"/>
                </a:solidFill>
                <a:latin typeface="Calibri" pitchFamily="18"/>
                <a:ea typeface="Microsoft YaHei" pitchFamily="2"/>
                <a:cs typeface="Lucida Sans" pitchFamily="2"/>
              </a:rPr>
              <a:t>L. </a:t>
            </a:r>
            <a:r>
              <a:rPr lang="cs-CZ" sz="1600" b="0" i="1" u="none" strike="noStrike" kern="1200" spc="0" dirty="0" err="1">
                <a:ln>
                  <a:noFill/>
                </a:ln>
                <a:solidFill>
                  <a:srgbClr val="000000"/>
                </a:solidFill>
                <a:latin typeface="Calibri" pitchFamily="18"/>
                <a:ea typeface="Microsoft YaHei" pitchFamily="2"/>
                <a:cs typeface="Lucida Sans" pitchFamily="2"/>
              </a:rPr>
              <a:t>arabinosus</a:t>
            </a:r>
            <a:r>
              <a:rPr lang="cs-CZ" sz="1600" b="0" i="1" u="none" strike="noStrike" kern="1200" spc="0" dirty="0">
                <a:ln>
                  <a:noFill/>
                </a:ln>
                <a:solidFill>
                  <a:srgbClr val="000000"/>
                </a:solidFill>
                <a:latin typeface="Calibri" pitchFamily="18"/>
                <a:ea typeface="Microsoft YaHei" pitchFamily="2"/>
                <a:cs typeface="Lucida Sans" pitchFamily="2"/>
              </a:rPr>
              <a:t> </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endParaRPr lang="cs-CZ" sz="1800" b="0" i="0" u="none" strike="noStrike" kern="1200" spc="0" dirty="0">
              <a:ln>
                <a:noFill/>
              </a:ln>
              <a:solidFill>
                <a:srgbClr val="000000"/>
              </a:solidFill>
              <a:latin typeface="Calibri" pitchFamily="18"/>
              <a:ea typeface="Microsoft YaHei" pitchFamily="2"/>
              <a:cs typeface="Lucida Sans" pitchFamily="2"/>
            </a:endParaRPr>
          </a:p>
        </p:txBody>
      </p:sp>
      <p:pic>
        <p:nvPicPr>
          <p:cNvPr id="3" name="Picture 2"/>
          <p:cNvPicPr>
            <a:picLocks noChangeAspect="1"/>
          </p:cNvPicPr>
          <p:nvPr/>
        </p:nvPicPr>
        <p:blipFill>
          <a:blip r:embed="rId3" cstate="print">
            <a:lum/>
            <a:alphaModFix/>
          </a:blip>
          <a:srcRect/>
          <a:stretch>
            <a:fillRect/>
          </a:stretch>
        </p:blipFill>
        <p:spPr>
          <a:xfrm>
            <a:off x="2123728" y="3933056"/>
            <a:ext cx="2891467" cy="2814138"/>
          </a:xfrm>
          <a:prstGeom prst="rect">
            <a:avLst/>
          </a:prstGeom>
          <a:noFill/>
          <a:ln>
            <a:noFill/>
          </a:ln>
        </p:spPr>
      </p:pic>
      <p:pic>
        <p:nvPicPr>
          <p:cNvPr id="819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92080" y="4388932"/>
            <a:ext cx="3144350" cy="23582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2"/>
          <p:cNvPicPr>
            <a:picLocks noChangeAspect="1"/>
          </p:cNvPicPr>
          <p:nvPr/>
        </p:nvPicPr>
        <p:blipFill>
          <a:blip r:embed="rId5" cstate="print">
            <a:lum/>
            <a:alphaModFix/>
          </a:blip>
          <a:srcRect/>
          <a:stretch>
            <a:fillRect/>
          </a:stretch>
        </p:blipFill>
        <p:spPr>
          <a:xfrm>
            <a:off x="6660232" y="1"/>
            <a:ext cx="2483768" cy="1556791"/>
          </a:xfrm>
          <a:prstGeom prst="rect">
            <a:avLst/>
          </a:prstGeom>
          <a:noFill/>
          <a:ln>
            <a:noFill/>
          </a:ln>
        </p:spPr>
      </p:pic>
      <p:cxnSp>
        <p:nvCxnSpPr>
          <p:cNvPr id="7" name="Přímá spojovací šipka 6"/>
          <p:cNvCxnSpPr/>
          <p:nvPr/>
        </p:nvCxnSpPr>
        <p:spPr>
          <a:xfrm>
            <a:off x="5015195" y="216000"/>
            <a:ext cx="1008112" cy="0"/>
          </a:xfrm>
          <a:prstGeom prst="straightConnector1">
            <a:avLst/>
          </a:prstGeom>
          <a:ln w="508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07504" y="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lvl="0" indent="-285750">
              <a:spcBef>
                <a:spcPts val="638"/>
              </a:spcBef>
              <a:buFont typeface="Arial" panose="020B0604020202020204" pitchFamily="34" charset="0"/>
              <a:buChar char="•"/>
            </a:pPr>
            <a:r>
              <a:rPr lang="cs-CZ" sz="1800" i="1" dirty="0">
                <a:latin typeface="Times New Roman" panose="02020603050405020304" pitchFamily="18" charset="0"/>
                <a:cs typeface="Times New Roman" panose="02020603050405020304" pitchFamily="18" charset="0"/>
              </a:rPr>
              <a:t>Př. </a:t>
            </a:r>
            <a:r>
              <a:rPr lang="en-GB" sz="1800" i="1" dirty="0" err="1">
                <a:latin typeface="Times New Roman" panose="02020603050405020304" pitchFamily="18" charset="0"/>
                <a:cs typeface="Times New Roman" panose="02020603050405020304" pitchFamily="18" charset="0"/>
              </a:rPr>
              <a:t>Chlorobium</a:t>
            </a:r>
            <a:r>
              <a:rPr lang="en-GB" sz="1800" i="1" dirty="0">
                <a:latin typeface="Times New Roman" panose="02020603050405020304" pitchFamily="18" charset="0"/>
                <a:cs typeface="Times New Roman" panose="02020603050405020304" pitchFamily="18" charset="0"/>
              </a:rPr>
              <a:t> </a:t>
            </a:r>
            <a:r>
              <a:rPr lang="en-GB" sz="1800" dirty="0">
                <a:latin typeface="Times New Roman" panose="02020603050405020304" pitchFamily="18" charset="0"/>
                <a:cs typeface="Times New Roman" panose="02020603050405020304" pitchFamily="18" charset="0"/>
              </a:rPr>
              <a:t>za </a:t>
            </a:r>
            <a:r>
              <a:rPr lang="en-GB" sz="1800" dirty="0" err="1">
                <a:latin typeface="Times New Roman" panose="02020603050405020304" pitchFamily="18" charset="0"/>
                <a:cs typeface="Times New Roman" panose="02020603050405020304" pitchFamily="18" charset="0"/>
              </a:rPr>
              <a:t>přítomnosti</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světla</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fixuje</a:t>
            </a:r>
            <a:r>
              <a:rPr lang="en-GB" sz="1800" dirty="0">
                <a:latin typeface="Times New Roman" panose="02020603050405020304" pitchFamily="18" charset="0"/>
                <a:cs typeface="Times New Roman" panose="02020603050405020304" pitchFamily="18" charset="0"/>
              </a:rPr>
              <a:t> CO2 a </a:t>
            </a:r>
            <a:r>
              <a:rPr lang="en-GB" sz="1800" dirty="0" err="1">
                <a:latin typeface="Times New Roman" panose="02020603050405020304" pitchFamily="18" charset="0"/>
                <a:cs typeface="Times New Roman" panose="02020603050405020304" pitchFamily="18" charset="0"/>
              </a:rPr>
              <a:t>oxiduje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sirovodík</a:t>
            </a:r>
            <a:r>
              <a:rPr lang="en-GB" sz="1800" dirty="0">
                <a:latin typeface="Times New Roman" panose="02020603050405020304" pitchFamily="18" charset="0"/>
                <a:cs typeface="Times New Roman" panose="02020603050405020304" pitchFamily="18" charset="0"/>
              </a:rPr>
              <a:t> a </a:t>
            </a:r>
            <a:r>
              <a:rPr lang="en-GB" sz="1800" dirty="0" err="1">
                <a:latin typeface="Times New Roman" panose="02020603050405020304" pitchFamily="18" charset="0"/>
                <a:cs typeface="Times New Roman" panose="02020603050405020304" pitchFamily="18" charset="0"/>
              </a:rPr>
              <a:t>produkuje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organické</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látky</a:t>
            </a:r>
            <a:endParaRPr lang="en-GB" sz="1800" dirty="0">
              <a:latin typeface="Times New Roman" panose="02020603050405020304" pitchFamily="18" charset="0"/>
              <a:cs typeface="Times New Roman" panose="02020603050405020304" pitchFamily="18" charset="0"/>
            </a:endParaRPr>
          </a:p>
          <a:p>
            <a:pPr marL="285750" lvl="0" indent="-285750">
              <a:spcBef>
                <a:spcPts val="638"/>
              </a:spcBef>
              <a:buFont typeface="Arial" panose="020B0604020202020204" pitchFamily="34" charset="0"/>
              <a:buChar char="•"/>
            </a:pPr>
            <a:r>
              <a:rPr lang="en-GB" sz="1800" i="1" dirty="0">
                <a:latin typeface="Times New Roman" panose="02020603050405020304" pitchFamily="18" charset="0"/>
                <a:cs typeface="Times New Roman" panose="02020603050405020304" pitchFamily="18" charset="0"/>
              </a:rPr>
              <a:t>Spirillum </a:t>
            </a:r>
            <a:r>
              <a:rPr lang="en-GB" sz="1800" dirty="0" err="1">
                <a:latin typeface="Times New Roman" panose="02020603050405020304" pitchFamily="18" charset="0"/>
                <a:cs typeface="Times New Roman" panose="02020603050405020304" pitchFamily="18" charset="0"/>
              </a:rPr>
              <a:t>za</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přítomnosti</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elementární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síry</a:t>
            </a:r>
            <a:r>
              <a:rPr lang="en-GB" sz="1800" dirty="0">
                <a:latin typeface="Times New Roman" panose="02020603050405020304" pitchFamily="18" charset="0"/>
                <a:cs typeface="Times New Roman" panose="02020603050405020304" pitchFamily="18" charset="0"/>
              </a:rPr>
              <a:t> a HCOO- (format) </a:t>
            </a:r>
            <a:r>
              <a:rPr lang="en-GB" sz="1800" dirty="0" err="1">
                <a:latin typeface="Times New Roman" panose="02020603050405020304" pitchFamily="18" charset="0"/>
                <a:cs typeface="Times New Roman" panose="02020603050405020304" pitchFamily="18" charset="0"/>
              </a:rPr>
              <a:t>produkuje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sirovodík</a:t>
            </a:r>
            <a:r>
              <a:rPr lang="en-GB" sz="1800" dirty="0">
                <a:latin typeface="Times New Roman" panose="02020603050405020304" pitchFamily="18" charset="0"/>
                <a:cs typeface="Times New Roman" panose="02020603050405020304" pitchFamily="18" charset="0"/>
              </a:rPr>
              <a:t> a CO2</a:t>
            </a:r>
          </a:p>
          <a:p>
            <a:pPr marL="285750" lvl="0" indent="-285750">
              <a:spcBef>
                <a:spcPts val="638"/>
              </a:spcBef>
              <a:buFont typeface="Arial" panose="020B0604020202020204" pitchFamily="34" charset="0"/>
              <a:buChar char="•"/>
            </a:pPr>
            <a:r>
              <a:rPr lang="cs-CZ" sz="1800" dirty="0" err="1">
                <a:latin typeface="Times New Roman" panose="02020603050405020304" pitchFamily="18" charset="0"/>
                <a:cs typeface="Times New Roman" panose="02020603050405020304" pitchFamily="18" charset="0"/>
              </a:rPr>
              <a:t>d</a:t>
            </a:r>
            <a:r>
              <a:rPr lang="en-GB" sz="1800" dirty="0" err="1">
                <a:latin typeface="Times New Roman" panose="02020603050405020304" pitchFamily="18" charset="0"/>
                <a:cs typeface="Times New Roman" panose="02020603050405020304" pitchFamily="18" charset="0"/>
              </a:rPr>
              <a:t>ohromady</a:t>
            </a:r>
            <a:r>
              <a:rPr lang="en-GB" sz="1800" dirty="0">
                <a:latin typeface="Times New Roman" panose="02020603050405020304" pitchFamily="18" charset="0"/>
                <a:cs typeface="Times New Roman" panose="02020603050405020304" pitchFamily="18" charset="0"/>
              </a:rPr>
              <a:t> se </a:t>
            </a:r>
            <a:r>
              <a:rPr lang="en-GB" sz="1800" dirty="0" err="1">
                <a:latin typeface="Times New Roman" panose="02020603050405020304" pitchFamily="18" charset="0"/>
                <a:cs typeface="Times New Roman" panose="02020603050405020304" pitchFamily="18" charset="0"/>
              </a:rPr>
              <a:t>doplňují</a:t>
            </a:r>
            <a:endParaRPr lang="en-GB" sz="1800" dirty="0">
              <a:latin typeface="Times New Roman" panose="02020603050405020304" pitchFamily="18" charset="0"/>
              <a:cs typeface="Times New Roman" panose="02020603050405020304" pitchFamily="18" charset="0"/>
            </a:endParaRPr>
          </a:p>
          <a:p>
            <a:pPr marL="285750" lvl="0" indent="-285750">
              <a:spcBef>
                <a:spcPts val="638"/>
              </a:spcBef>
              <a:buFont typeface="Arial" panose="020B0604020202020204" pitchFamily="34" charset="0"/>
              <a:buChar char="•"/>
            </a:pPr>
            <a:r>
              <a:rPr lang="en-GB" sz="1800" dirty="0" err="1">
                <a:latin typeface="Times New Roman" panose="02020603050405020304" pitchFamily="18" charset="0"/>
                <a:cs typeface="Times New Roman" panose="02020603050405020304" pitchFamily="18" charset="0"/>
              </a:rPr>
              <a:t>detoxikace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sirovodíku</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zabil</a:t>
            </a:r>
            <a:r>
              <a:rPr lang="en-GB" sz="1800" dirty="0">
                <a:latin typeface="Times New Roman" panose="02020603050405020304" pitchFamily="18" charset="0"/>
                <a:cs typeface="Times New Roman" panose="02020603050405020304" pitchFamily="18" charset="0"/>
              </a:rPr>
              <a:t> by </a:t>
            </a:r>
            <a:r>
              <a:rPr lang="en-GB" sz="1800" i="1" dirty="0">
                <a:latin typeface="Times New Roman" panose="02020603050405020304" pitchFamily="18" charset="0"/>
                <a:cs typeface="Times New Roman" panose="02020603050405020304" pitchFamily="18" charset="0"/>
              </a:rPr>
              <a:t>Spirillum</a:t>
            </a:r>
            <a:r>
              <a:rPr lang="en-GB" sz="1800" dirty="0">
                <a:latin typeface="Times New Roman" panose="02020603050405020304" pitchFamily="18" charset="0"/>
                <a:cs typeface="Times New Roman" panose="02020603050405020304" pitchFamily="18" charset="0"/>
              </a:rPr>
              <a:t>)</a:t>
            </a:r>
          </a:p>
          <a:p>
            <a:pPr marL="285750" lvl="0" indent="-285750">
              <a:spcBef>
                <a:spcPts val="638"/>
              </a:spcBef>
              <a:buFont typeface="Arial" panose="020B0604020202020204" pitchFamily="34" charset="0"/>
              <a:buChar char="•"/>
            </a:pPr>
            <a:r>
              <a:rPr lang="cs-CZ" sz="1800" dirty="0" err="1">
                <a:latin typeface="Times New Roman" panose="02020603050405020304" pitchFamily="18" charset="0"/>
                <a:cs typeface="Times New Roman" panose="02020603050405020304" pitchFamily="18" charset="0"/>
              </a:rPr>
              <a:t>p</a:t>
            </a:r>
            <a:r>
              <a:rPr lang="en-GB" sz="1800" dirty="0" err="1">
                <a:latin typeface="Times New Roman" panose="02020603050405020304" pitchFamily="18" charset="0"/>
                <a:cs typeface="Times New Roman" panose="02020603050405020304" pitchFamily="18" charset="0"/>
              </a:rPr>
              <a:t>odobné</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příklady</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mezi</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bakteriemi</a:t>
            </a:r>
            <a:r>
              <a:rPr lang="en-GB" sz="1800" dirty="0">
                <a:latin typeface="Times New Roman" panose="02020603050405020304" pitchFamily="18" charset="0"/>
                <a:cs typeface="Times New Roman" panose="02020603050405020304" pitchFamily="18" charset="0"/>
              </a:rPr>
              <a:t> v </a:t>
            </a:r>
            <a:r>
              <a:rPr lang="en-GB" sz="1800" dirty="0" err="1">
                <a:latin typeface="Times New Roman" panose="02020603050405020304" pitchFamily="18" charset="0"/>
                <a:cs typeface="Times New Roman" panose="02020603050405020304" pitchFamily="18" charset="0"/>
              </a:rPr>
              <a:t>cyklu</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dusíku</a:t>
            </a:r>
            <a:endParaRPr lang="en-GB" sz="1800" dirty="0">
              <a:latin typeface="Times New Roman" panose="02020603050405020304" pitchFamily="18" charset="0"/>
              <a:cs typeface="Times New Roman" panose="02020603050405020304" pitchFamily="18" charset="0"/>
            </a:endParaRPr>
          </a:p>
          <a:p>
            <a:pPr marL="285750" lvl="0" indent="-285750">
              <a:spcBef>
                <a:spcPts val="638"/>
              </a:spcBef>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heterotrofní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pseudomonády</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jsou</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chemotaxí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přitahovány</a:t>
            </a:r>
            <a:r>
              <a:rPr lang="en-GB" sz="1800" dirty="0">
                <a:latin typeface="Times New Roman" panose="02020603050405020304" pitchFamily="18" charset="0"/>
                <a:cs typeface="Times New Roman" panose="02020603050405020304" pitchFamily="18" charset="0"/>
              </a:rPr>
              <a:t> k </a:t>
            </a:r>
            <a:r>
              <a:rPr lang="en-GB" sz="1800" dirty="0" err="1">
                <a:latin typeface="Times New Roman" panose="02020603050405020304" pitchFamily="18" charset="0"/>
                <a:cs typeface="Times New Roman" panose="02020603050405020304" pitchFamily="18" charset="0"/>
              </a:rPr>
              <a:t>organickým</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exkretům</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heterocytů</a:t>
            </a:r>
            <a:r>
              <a:rPr lang="en-GB" sz="1800" dirty="0">
                <a:latin typeface="Times New Roman" panose="02020603050405020304" pitchFamily="18" charset="0"/>
                <a:cs typeface="Times New Roman" panose="02020603050405020304" pitchFamily="18" charset="0"/>
              </a:rPr>
              <a:t> </a:t>
            </a:r>
            <a:r>
              <a:rPr lang="en-GB" sz="1800" i="1" dirty="0">
                <a:latin typeface="Times New Roman" panose="02020603050405020304" pitchFamily="18" charset="0"/>
                <a:cs typeface="Times New Roman" panose="02020603050405020304" pitchFamily="18" charset="0"/>
              </a:rPr>
              <a:t>Anabaena </a:t>
            </a:r>
            <a:r>
              <a:rPr lang="en-GB" sz="1800" i="1" dirty="0" err="1">
                <a:latin typeface="Times New Roman" panose="02020603050405020304" pitchFamily="18" charset="0"/>
                <a:cs typeface="Times New Roman" panose="02020603050405020304" pitchFamily="18" charset="0"/>
              </a:rPr>
              <a:t>spiroides</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které</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oxidují</a:t>
            </a:r>
            <a:endParaRPr lang="en-GB" sz="1800" dirty="0">
              <a:latin typeface="Times New Roman" panose="02020603050405020304" pitchFamily="18" charset="0"/>
              <a:cs typeface="Times New Roman" panose="02020603050405020304" pitchFamily="18" charset="0"/>
            </a:endParaRPr>
          </a:p>
          <a:p>
            <a:pPr marL="285750" lvl="0" indent="-285750">
              <a:spcBef>
                <a:spcPts val="638"/>
              </a:spcBef>
              <a:buFont typeface="Arial" panose="020B0604020202020204" pitchFamily="34" charset="0"/>
              <a:buChar char="•"/>
            </a:pPr>
            <a:r>
              <a:rPr lang="en-GB" sz="1800" dirty="0" err="1">
                <a:latin typeface="Times New Roman" panose="02020603050405020304" pitchFamily="18" charset="0"/>
                <a:cs typeface="Times New Roman" panose="02020603050405020304" pitchFamily="18" charset="0"/>
              </a:rPr>
              <a:t>vytvoří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husté</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agregáty</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kolem</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heterocyty</a:t>
            </a:r>
            <a:r>
              <a:rPr lang="en-GB" sz="1800" dirty="0">
                <a:latin typeface="Times New Roman" panose="02020603050405020304" pitchFamily="18" charset="0"/>
                <a:cs typeface="Times New Roman" panose="02020603050405020304" pitchFamily="18" charset="0"/>
              </a:rPr>
              <a:t> a </a:t>
            </a:r>
            <a:r>
              <a:rPr lang="en-GB" sz="1800" dirty="0" err="1">
                <a:latin typeface="Times New Roman" panose="02020603050405020304" pitchFamily="18" charset="0"/>
                <a:cs typeface="Times New Roman" panose="02020603050405020304" pitchFamily="18" charset="0"/>
              </a:rPr>
              <a:t>stimulují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nitrogenázovou</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aktivitu</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snížením</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tenze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kyslíku</a:t>
            </a:r>
            <a:r>
              <a:rPr lang="en-GB" sz="18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cstate="print">
            <a:lum/>
            <a:alphaModFix/>
          </a:blip>
          <a:srcRect/>
          <a:stretch>
            <a:fillRect/>
          </a:stretch>
        </p:blipFill>
        <p:spPr>
          <a:xfrm>
            <a:off x="3275856" y="4525560"/>
            <a:ext cx="3661337" cy="22852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Obdélník 3"/>
          <p:cNvSpPr/>
          <p:nvPr/>
        </p:nvSpPr>
        <p:spPr>
          <a:xfrm>
            <a:off x="172080" y="116640"/>
            <a:ext cx="8712720" cy="24799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800"/>
            </a:pP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Chemotaxe důležitá i pro asociaci řas a bakterií ve vodním prostředí</a:t>
            </a:r>
          </a:p>
          <a:p>
            <a:pPr marL="285750" marR="0" lvl="0" indent="-285750" algn="l" rtl="0" hangingPunct="1">
              <a:lnSpc>
                <a:spcPct val="100000"/>
              </a:lnSpc>
              <a:spcBef>
                <a:spcPts val="0"/>
              </a:spcBef>
              <a:spcAft>
                <a:spcPts val="0"/>
              </a:spcAft>
              <a:buFont typeface="Arial" panose="020B0604020202020204" pitchFamily="34" charset="0"/>
              <a:buChar char="•"/>
              <a:tabLst/>
              <a:defRPr sz="1800"/>
            </a:pPr>
            <a:endPar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sinice i řasy produkují organické sloučeniny, které přitahují bakterie</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bakterie pak produkují vitamíny využívané řasami</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vztah může být i specifický</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řasa využívá světlo a produkuje </a:t>
            </a:r>
            <a:r>
              <a:rPr lang="cs-CZ" b="0" i="0"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org</a:t>
            </a: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l. a kyslík, které jsou využívány aerobními </a:t>
            </a:r>
            <a:r>
              <a:rPr lang="cs-CZ" b="0" i="0"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heterotrofy</a:t>
            </a:r>
            <a:endPar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bakterie zásobují řasu oxidem uhličitým a někdy růstovými látkami</a:t>
            </a:r>
          </a:p>
          <a:p>
            <a:pPr marR="0" lvl="0" algn="l" rtl="0" hangingPunct="1">
              <a:lnSpc>
                <a:spcPct val="100000"/>
              </a:lnSpc>
              <a:spcBef>
                <a:spcPts val="0"/>
              </a:spcBef>
              <a:spcAft>
                <a:spcPts val="0"/>
              </a:spcAft>
              <a:buSzPct val="45000"/>
              <a:tabLst/>
              <a:defRPr sz="1800"/>
            </a:pPr>
            <a:r>
              <a:rPr lang="cs-CZ" dirty="0">
                <a:solidFill>
                  <a:srgbClr val="000000"/>
                </a:solidFill>
                <a:latin typeface="Times New Roman" panose="02020603050405020304" pitchFamily="18" charset="0"/>
                <a:ea typeface="Microsoft YaHei" pitchFamily="2"/>
                <a:cs typeface="Times New Roman" panose="02020603050405020304" pitchFamily="18" charset="0"/>
              </a:rPr>
              <a:t>        </a:t>
            </a: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(a zlepšují růst řasy odstraněním kyslíku)</a:t>
            </a:r>
          </a:p>
        </p:txBody>
      </p:sp>
      <p:pic>
        <p:nvPicPr>
          <p:cNvPr id="921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80112" y="2729207"/>
            <a:ext cx="2808065" cy="34338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15615" y="3030720"/>
            <a:ext cx="4176465" cy="31323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07640" y="33264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lvl="0" indent="-285750">
              <a:spcBef>
                <a:spcPts val="638"/>
              </a:spcBef>
              <a:buFont typeface="Arial" panose="020B0604020202020204" pitchFamily="34" charset="0"/>
              <a:buChar char="•"/>
            </a:pPr>
            <a:r>
              <a:rPr lang="cs-CZ" sz="1600" dirty="0" smtClean="0">
                <a:latin typeface="Calibri" pitchFamily="18"/>
              </a:rPr>
              <a:t> </a:t>
            </a:r>
            <a:r>
              <a:rPr lang="cs-CZ" sz="1800" dirty="0" smtClean="0">
                <a:latin typeface="Times New Roman" panose="02020603050405020304" pitchFamily="18" charset="0"/>
                <a:cs typeface="Times New Roman" panose="02020603050405020304" pitchFamily="18" charset="0"/>
              </a:rPr>
              <a:t>někdy schopnost jedné populace urychlit růst jiné populace</a:t>
            </a:r>
          </a:p>
          <a:p>
            <a:pPr marL="285750" lvl="0" indent="-285750">
              <a:spcBef>
                <a:spcPts val="638"/>
              </a:spcBef>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některé druhy </a:t>
            </a:r>
            <a:r>
              <a:rPr lang="cs-CZ" sz="1800" i="1" dirty="0" err="1" smtClean="0">
                <a:latin typeface="Times New Roman" panose="02020603050405020304" pitchFamily="18" charset="0"/>
                <a:cs typeface="Times New Roman" panose="02020603050405020304" pitchFamily="18" charset="0"/>
              </a:rPr>
              <a:t>Pseudomonas</a:t>
            </a:r>
            <a:r>
              <a:rPr lang="cs-CZ" sz="1800" i="1" dirty="0" smtClean="0">
                <a:latin typeface="Times New Roman" panose="02020603050405020304" pitchFamily="18" charset="0"/>
                <a:cs typeface="Times New Roman" panose="02020603050405020304" pitchFamily="18" charset="0"/>
              </a:rPr>
              <a:t> </a:t>
            </a:r>
            <a:r>
              <a:rPr lang="cs-CZ" sz="1800" dirty="0" smtClean="0">
                <a:latin typeface="Times New Roman" panose="02020603050405020304" pitchFamily="18" charset="0"/>
                <a:cs typeface="Times New Roman" panose="02020603050405020304" pitchFamily="18" charset="0"/>
              </a:rPr>
              <a:t>rostou na </a:t>
            </a:r>
            <a:r>
              <a:rPr lang="cs-CZ" sz="1800" dirty="0" err="1" smtClean="0">
                <a:latin typeface="Times New Roman" panose="02020603050405020304" pitchFamily="18" charset="0"/>
                <a:cs typeface="Times New Roman" panose="02020603050405020304" pitchFamily="18" charset="0"/>
              </a:rPr>
              <a:t>orcinolu</a:t>
            </a:r>
            <a:r>
              <a:rPr lang="cs-CZ" sz="1800" dirty="0" smtClean="0">
                <a:latin typeface="Times New Roman" panose="02020603050405020304" pitchFamily="18" charset="0"/>
                <a:cs typeface="Times New Roman" panose="02020603050405020304" pitchFamily="18" charset="0"/>
              </a:rPr>
              <a:t>, ale vykazují </a:t>
            </a:r>
            <a:r>
              <a:rPr lang="cs-CZ" sz="1800" dirty="0">
                <a:latin typeface="Times New Roman" panose="02020603050405020304" pitchFamily="18" charset="0"/>
                <a:cs typeface="Times New Roman" panose="02020603050405020304" pitchFamily="18" charset="0"/>
              </a:rPr>
              <a:t>k </a:t>
            </a:r>
            <a:r>
              <a:rPr lang="cs-CZ" sz="1800" dirty="0" smtClean="0">
                <a:latin typeface="Times New Roman" panose="02020603050405020304" pitchFamily="18" charset="0"/>
                <a:cs typeface="Times New Roman" panose="02020603050405020304" pitchFamily="18" charset="0"/>
              </a:rPr>
              <a:t>němu vyšší afinitu a rychlejší růst za přítomnosti jiných bakterií</a:t>
            </a:r>
          </a:p>
          <a:p>
            <a:pPr marL="285750" lvl="0" indent="-285750">
              <a:spcBef>
                <a:spcPts val="638"/>
              </a:spcBef>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tyto nerostou na </a:t>
            </a:r>
            <a:r>
              <a:rPr lang="cs-CZ" sz="1800" dirty="0" err="1" smtClean="0">
                <a:latin typeface="Times New Roman" panose="02020603050405020304" pitchFamily="18" charset="0"/>
                <a:cs typeface="Times New Roman" panose="02020603050405020304" pitchFamily="18" charset="0"/>
              </a:rPr>
              <a:t>orcinolu</a:t>
            </a:r>
            <a:r>
              <a:rPr lang="cs-CZ" sz="1800" dirty="0" smtClean="0">
                <a:latin typeface="Times New Roman" panose="02020603050405020304" pitchFamily="18" charset="0"/>
                <a:cs typeface="Times New Roman" panose="02020603050405020304" pitchFamily="18" charset="0"/>
              </a:rPr>
              <a:t>, ale využívají jiné organické látky produkované </a:t>
            </a:r>
            <a:r>
              <a:rPr lang="cs-CZ" sz="1800" i="1" dirty="0" err="1" smtClean="0">
                <a:latin typeface="Times New Roman" panose="02020603050405020304" pitchFamily="18" charset="0"/>
                <a:cs typeface="Times New Roman" panose="02020603050405020304" pitchFamily="18" charset="0"/>
              </a:rPr>
              <a:t>Pseudomonas</a:t>
            </a:r>
            <a:endParaRPr lang="cs-CZ" sz="1800" i="1" dirty="0" smtClean="0">
              <a:latin typeface="Times New Roman" panose="02020603050405020304" pitchFamily="18" charset="0"/>
              <a:cs typeface="Times New Roman" panose="02020603050405020304" pitchFamily="18" charset="0"/>
            </a:endParaRPr>
          </a:p>
          <a:p>
            <a:pPr marL="285750" lvl="0" indent="-285750">
              <a:spcBef>
                <a:spcPts val="638"/>
              </a:spcBef>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populace dohromady schopné produkovat enzymy, které by odděleně neprodukovaly  </a:t>
            </a:r>
            <a:r>
              <a:rPr lang="cs-CZ" sz="1800" dirty="0">
                <a:latin typeface="Times New Roman" panose="02020603050405020304" pitchFamily="18" charset="0"/>
                <a:cs typeface="Times New Roman" panose="02020603050405020304" pitchFamily="18" charset="0"/>
              </a:rPr>
              <a:t>- </a:t>
            </a:r>
            <a:r>
              <a:rPr lang="cs-CZ" sz="1800" dirty="0" smtClean="0">
                <a:latin typeface="Times New Roman" panose="02020603050405020304" pitchFamily="18" charset="0"/>
                <a:cs typeface="Times New Roman" panose="02020603050405020304" pitchFamily="18" charset="0"/>
              </a:rPr>
              <a:t>příbuzné rody </a:t>
            </a:r>
            <a:r>
              <a:rPr lang="cs-CZ" sz="1800" i="1" dirty="0" err="1" smtClean="0">
                <a:latin typeface="Times New Roman" panose="02020603050405020304" pitchFamily="18" charset="0"/>
                <a:cs typeface="Times New Roman" panose="02020603050405020304" pitchFamily="18" charset="0"/>
              </a:rPr>
              <a:t>Pseudomonas</a:t>
            </a:r>
            <a:r>
              <a:rPr lang="cs-CZ" sz="1800" i="1" dirty="0" smtClean="0">
                <a:latin typeface="Times New Roman" panose="02020603050405020304" pitchFamily="18" charset="0"/>
                <a:cs typeface="Times New Roman" panose="02020603050405020304" pitchFamily="18" charset="0"/>
              </a:rPr>
              <a:t> </a:t>
            </a:r>
            <a:r>
              <a:rPr lang="cs-CZ" sz="1800" dirty="0" smtClean="0">
                <a:latin typeface="Times New Roman" panose="02020603050405020304" pitchFamily="18" charset="0"/>
                <a:cs typeface="Times New Roman" panose="02020603050405020304" pitchFamily="18" charset="0"/>
              </a:rPr>
              <a:t>rostou-li dohromady produkují enzym </a:t>
            </a:r>
            <a:r>
              <a:rPr lang="cs-CZ" sz="1800" dirty="0" err="1" smtClean="0">
                <a:latin typeface="Times New Roman" panose="02020603050405020304" pitchFamily="18" charset="0"/>
                <a:cs typeface="Times New Roman" panose="02020603050405020304" pitchFamily="18" charset="0"/>
              </a:rPr>
              <a:t>lecithinasu</a:t>
            </a:r>
            <a:r>
              <a:rPr lang="cs-CZ" sz="1800" dirty="0" smtClean="0">
                <a:latin typeface="Times New Roman" panose="02020603050405020304" pitchFamily="18" charset="0"/>
                <a:cs typeface="Times New Roman" panose="02020603050405020304" pitchFamily="18" charset="0"/>
              </a:rPr>
              <a:t> - štěpí lecitin </a:t>
            </a:r>
            <a:endParaRPr lang="cs-CZ" sz="1800" dirty="0">
              <a:latin typeface="Times New Roman" panose="02020603050405020304" pitchFamily="18" charset="0"/>
              <a:cs typeface="Times New Roman" panose="02020603050405020304" pitchFamily="18" charset="0"/>
            </a:endParaRPr>
          </a:p>
          <a:p>
            <a:pPr marL="285750" lvl="0" indent="-285750">
              <a:spcBef>
                <a:spcPts val="638"/>
              </a:spcBef>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podobně produkce celuláz u jiných bakterií</a:t>
            </a:r>
          </a:p>
          <a:p>
            <a:pPr marL="285750" lvl="0" indent="-285750">
              <a:spcBef>
                <a:spcPts val="638"/>
              </a:spcBef>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degradace zemědělských pesticidů (</a:t>
            </a:r>
            <a:r>
              <a:rPr lang="cs-CZ" sz="1800" i="1" dirty="0" err="1" smtClean="0">
                <a:latin typeface="Times New Roman" panose="02020603050405020304" pitchFamily="18" charset="0"/>
                <a:cs typeface="Times New Roman" panose="02020603050405020304" pitchFamily="18" charset="0"/>
              </a:rPr>
              <a:t>Arthrobacter</a:t>
            </a:r>
            <a:r>
              <a:rPr lang="cs-CZ" sz="1800" i="1" dirty="0" smtClean="0">
                <a:latin typeface="Times New Roman" panose="02020603050405020304" pitchFamily="18" charset="0"/>
                <a:cs typeface="Times New Roman" panose="02020603050405020304" pitchFamily="18" charset="0"/>
              </a:rPr>
              <a:t> a </a:t>
            </a:r>
            <a:r>
              <a:rPr lang="cs-CZ" sz="1800" i="1" dirty="0" err="1" smtClean="0">
                <a:latin typeface="Times New Roman" panose="02020603050405020304" pitchFamily="18" charset="0"/>
                <a:cs typeface="Times New Roman" panose="02020603050405020304" pitchFamily="18" charset="0"/>
              </a:rPr>
              <a:t>Streptomyces</a:t>
            </a:r>
            <a:r>
              <a:rPr lang="cs-CZ" sz="1800" i="1" dirty="0" smtClean="0">
                <a:latin typeface="Times New Roman" panose="02020603050405020304" pitchFamily="18" charset="0"/>
                <a:cs typeface="Times New Roman" panose="02020603050405020304" pitchFamily="18" charset="0"/>
              </a:rPr>
              <a:t> </a:t>
            </a:r>
            <a:r>
              <a:rPr lang="cs-CZ" sz="1800" dirty="0" smtClean="0">
                <a:latin typeface="Times New Roman" panose="02020603050405020304" pitchFamily="18" charset="0"/>
                <a:cs typeface="Times New Roman" panose="02020603050405020304" pitchFamily="18" charset="0"/>
              </a:rPr>
              <a:t>dohromady degradují organofosfát </a:t>
            </a:r>
            <a:r>
              <a:rPr lang="cs-CZ" sz="1800" dirty="0" err="1" smtClean="0">
                <a:latin typeface="Times New Roman" panose="02020603050405020304" pitchFamily="18" charset="0"/>
                <a:cs typeface="Times New Roman" panose="02020603050405020304" pitchFamily="18" charset="0"/>
              </a:rPr>
              <a:t>diazinon</a:t>
            </a:r>
            <a:r>
              <a:rPr lang="cs-CZ" sz="1800" dirty="0" smtClean="0">
                <a:latin typeface="Times New Roman" panose="02020603050405020304" pitchFamily="18" charset="0"/>
                <a:cs typeface="Times New Roman" panose="02020603050405020304" pitchFamily="18" charset="0"/>
              </a:rPr>
              <a:t>, společná degradace organofosfátu </a:t>
            </a:r>
            <a:r>
              <a:rPr lang="cs-CZ" sz="1800" dirty="0" err="1" smtClean="0">
                <a:latin typeface="Times New Roman" panose="02020603050405020304" pitchFamily="18" charset="0"/>
                <a:cs typeface="Times New Roman" panose="02020603050405020304" pitchFamily="18" charset="0"/>
              </a:rPr>
              <a:t>parathion</a:t>
            </a:r>
            <a:r>
              <a:rPr lang="cs-CZ" sz="1800" dirty="0" smtClean="0">
                <a:latin typeface="Times New Roman" panose="02020603050405020304" pitchFamily="18" charset="0"/>
                <a:cs typeface="Times New Roman" panose="02020603050405020304" pitchFamily="18" charset="0"/>
              </a:rPr>
              <a:t> </a:t>
            </a:r>
            <a:r>
              <a:rPr lang="cs-CZ" sz="1800" i="1" dirty="0" err="1" smtClean="0">
                <a:latin typeface="Times New Roman" panose="02020603050405020304" pitchFamily="18" charset="0"/>
                <a:cs typeface="Times New Roman" panose="02020603050405020304" pitchFamily="18" charset="0"/>
              </a:rPr>
              <a:t>Pseudomonas</a:t>
            </a:r>
            <a:r>
              <a:rPr lang="cs-CZ" sz="1800" i="1" dirty="0" smtClean="0">
                <a:latin typeface="Times New Roman" panose="02020603050405020304" pitchFamily="18" charset="0"/>
                <a:cs typeface="Times New Roman" panose="02020603050405020304" pitchFamily="18" charset="0"/>
              </a:rPr>
              <a:t> </a:t>
            </a:r>
            <a:r>
              <a:rPr lang="cs-CZ" sz="1800" i="1" dirty="0" err="1" smtClean="0">
                <a:latin typeface="Times New Roman" panose="02020603050405020304" pitchFamily="18" charset="0"/>
                <a:cs typeface="Times New Roman" panose="02020603050405020304" pitchFamily="18" charset="0"/>
              </a:rPr>
              <a:t>stutzeri</a:t>
            </a:r>
            <a:r>
              <a:rPr lang="cs-CZ" sz="1800" i="1" dirty="0" smtClean="0">
                <a:latin typeface="Times New Roman" panose="02020603050405020304" pitchFamily="18" charset="0"/>
                <a:cs typeface="Times New Roman" panose="02020603050405020304" pitchFamily="18" charset="0"/>
              </a:rPr>
              <a:t> a P. </a:t>
            </a:r>
            <a:r>
              <a:rPr lang="cs-CZ" sz="1800" i="1" dirty="0" err="1" smtClean="0">
                <a:latin typeface="Times New Roman" panose="02020603050405020304" pitchFamily="18" charset="0"/>
                <a:cs typeface="Times New Roman" panose="02020603050405020304" pitchFamily="18" charset="0"/>
              </a:rPr>
              <a:t>aeruginosa</a:t>
            </a:r>
            <a:r>
              <a:rPr lang="cs-CZ" sz="1800" dirty="0" smtClean="0">
                <a:latin typeface="Times New Roman" panose="02020603050405020304" pitchFamily="18" charset="0"/>
                <a:cs typeface="Times New Roman" panose="02020603050405020304" pitchFamily="18" charset="0"/>
              </a:rPr>
              <a:t>)</a:t>
            </a:r>
            <a:endParaRPr lang="cs-CZ" sz="1800" dirty="0">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98116" y="4653135"/>
            <a:ext cx="2438400" cy="22010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03648" y="5025752"/>
            <a:ext cx="2686050" cy="1828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4" name="Přímá spojnice se šipkou 3"/>
          <p:cNvCxnSpPr/>
          <p:nvPr/>
        </p:nvCxnSpPr>
        <p:spPr>
          <a:xfrm flipH="1">
            <a:off x="2915816" y="3645024"/>
            <a:ext cx="288032"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Přímá spojnice se šipkou 5"/>
          <p:cNvCxnSpPr/>
          <p:nvPr/>
        </p:nvCxnSpPr>
        <p:spPr>
          <a:xfrm>
            <a:off x="5076056" y="3645024"/>
            <a:ext cx="216024"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2" name="Obdélník 3"/>
          <p:cNvSpPr/>
          <p:nvPr/>
        </p:nvSpPr>
        <p:spPr>
          <a:xfrm>
            <a:off x="0" y="188640"/>
            <a:ext cx="9144000" cy="234668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lvl="0">
              <a:defRPr sz="1600" b="0"/>
            </a:pPr>
            <a:r>
              <a:rPr lang="cs-CZ" sz="1700" i="1" dirty="0" err="1">
                <a:solidFill>
                  <a:srgbClr val="000000"/>
                </a:solidFill>
                <a:latin typeface="Times New Roman" panose="02020603050405020304" pitchFamily="18" charset="0"/>
                <a:ea typeface="Microsoft YaHei" pitchFamily="2"/>
                <a:cs typeface="Times New Roman" panose="02020603050405020304" pitchFamily="18" charset="0"/>
              </a:rPr>
              <a:t>Penicillium</a:t>
            </a:r>
            <a:r>
              <a:rPr lang="cs-CZ" sz="1700" i="1" dirty="0">
                <a:solidFill>
                  <a:srgbClr val="000000"/>
                </a:solidFill>
                <a:latin typeface="Times New Roman" panose="02020603050405020304" pitchFamily="18" charset="0"/>
                <a:ea typeface="Microsoft YaHei" pitchFamily="2"/>
                <a:cs typeface="Times New Roman" panose="02020603050405020304" pitchFamily="18" charset="0"/>
              </a:rPr>
              <a:t> </a:t>
            </a:r>
            <a:r>
              <a:rPr lang="cs-CZ" sz="1700" i="1" dirty="0" err="1">
                <a:solidFill>
                  <a:srgbClr val="000000"/>
                </a:solidFill>
                <a:latin typeface="Times New Roman" panose="02020603050405020304" pitchFamily="18" charset="0"/>
                <a:ea typeface="Microsoft YaHei" pitchFamily="2"/>
                <a:cs typeface="Times New Roman" panose="02020603050405020304" pitchFamily="18" charset="0"/>
              </a:rPr>
              <a:t>piscarium</a:t>
            </a:r>
            <a:r>
              <a:rPr lang="cs-CZ" sz="1700" i="1" dirty="0">
                <a:solidFill>
                  <a:srgbClr val="000000"/>
                </a:solidFill>
                <a:latin typeface="Times New Roman" panose="02020603050405020304" pitchFamily="18" charset="0"/>
                <a:ea typeface="Microsoft YaHei" pitchFamily="2"/>
                <a:cs typeface="Times New Roman" panose="02020603050405020304" pitchFamily="18" charset="0"/>
              </a:rPr>
              <a:t> vs. </a:t>
            </a:r>
            <a:r>
              <a:rPr lang="cs-CZ" sz="1700" i="1" dirty="0" err="1">
                <a:solidFill>
                  <a:srgbClr val="000000"/>
                </a:solidFill>
                <a:latin typeface="Times New Roman" panose="02020603050405020304" pitchFamily="18" charset="0"/>
                <a:ea typeface="Microsoft YaHei" pitchFamily="2"/>
                <a:cs typeface="Times New Roman" panose="02020603050405020304" pitchFamily="18" charset="0"/>
              </a:rPr>
              <a:t>Geotrichum</a:t>
            </a:r>
            <a:r>
              <a:rPr lang="cs-CZ" sz="1700" i="1" dirty="0">
                <a:solidFill>
                  <a:srgbClr val="000000"/>
                </a:solidFill>
                <a:latin typeface="Times New Roman" panose="02020603050405020304" pitchFamily="18" charset="0"/>
                <a:ea typeface="Microsoft YaHei" pitchFamily="2"/>
                <a:cs typeface="Times New Roman" panose="02020603050405020304" pitchFamily="18" charset="0"/>
              </a:rPr>
              <a:t> </a:t>
            </a:r>
            <a:r>
              <a:rPr lang="cs-CZ" sz="1700" i="1" dirty="0" err="1">
                <a:solidFill>
                  <a:srgbClr val="000000"/>
                </a:solidFill>
                <a:latin typeface="Times New Roman" panose="02020603050405020304" pitchFamily="18" charset="0"/>
                <a:ea typeface="Microsoft YaHei" pitchFamily="2"/>
                <a:cs typeface="Times New Roman" panose="02020603050405020304" pitchFamily="18" charset="0"/>
              </a:rPr>
              <a:t>candidum</a:t>
            </a:r>
            <a:endParaRPr lang="cs-CZ" sz="1700" i="1" dirty="0">
              <a:solidFill>
                <a:srgbClr val="000000"/>
              </a:solidFill>
              <a:latin typeface="Times New Roman" panose="02020603050405020304" pitchFamily="18" charset="0"/>
              <a:ea typeface="Microsoft YaHei" pitchFamily="2"/>
              <a:cs typeface="Times New Roman" panose="02020603050405020304" pitchFamily="18" charset="0"/>
            </a:endParaRPr>
          </a:p>
          <a:p>
            <a:pPr marL="285750" lvl="0" indent="-285750">
              <a:buFont typeface="Arial" panose="020B0604020202020204" pitchFamily="34" charset="0"/>
              <a:buChar char="•"/>
              <a:defRPr sz="1600" b="0"/>
            </a:pPr>
            <a:endPar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endParaRPr>
          </a:p>
          <a:p>
            <a:pPr marL="285750" marR="0" lvl="0" indent="-285750" algn="l" rtl="0" hangingPunct="1">
              <a:lnSpc>
                <a:spcPct val="100000"/>
              </a:lnSpc>
              <a:spcBef>
                <a:spcPts val="0"/>
              </a:spcBef>
              <a:spcAft>
                <a:spcPts val="0"/>
              </a:spcAft>
              <a:buSzPct val="45000"/>
              <a:buFont typeface="Wingdings" panose="05000000000000000000" pitchFamily="2" charset="2"/>
              <a:buChar char="§"/>
              <a:tabLst/>
              <a:defRPr sz="1600" b="0"/>
            </a:pPr>
            <a:r>
              <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organismus detoxikuje metabolity produkované při degradaci herbicidu jiným organismem, který však sám o sobě neumí degradovat </a:t>
            </a:r>
            <a:endParaRPr lang="cs-CZ" sz="1700" b="0" i="1"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endParaRPr>
          </a:p>
          <a:p>
            <a:pPr marL="285750" lvl="0" indent="-285750">
              <a:buFont typeface="Arial" panose="020B0604020202020204" pitchFamily="34" charset="0"/>
              <a:buChar char="•"/>
              <a:defRPr sz="1600" b="0"/>
            </a:pPr>
            <a:r>
              <a:rPr lang="cs-CZ" sz="1700" i="1" dirty="0" err="1">
                <a:solidFill>
                  <a:srgbClr val="000000"/>
                </a:solidFill>
                <a:latin typeface="Times New Roman" panose="02020603050405020304" pitchFamily="18" charset="0"/>
                <a:ea typeface="Microsoft YaHei" pitchFamily="2"/>
                <a:cs typeface="Times New Roman" panose="02020603050405020304" pitchFamily="18" charset="0"/>
              </a:rPr>
              <a:t>Penicillium</a:t>
            </a:r>
            <a:r>
              <a:rPr lang="cs-CZ" sz="1700" i="1" dirty="0">
                <a:solidFill>
                  <a:srgbClr val="000000"/>
                </a:solidFill>
                <a:latin typeface="Times New Roman" panose="02020603050405020304" pitchFamily="18" charset="0"/>
                <a:ea typeface="Microsoft YaHei" pitchFamily="2"/>
                <a:cs typeface="Times New Roman" panose="02020603050405020304" pitchFamily="18" charset="0"/>
              </a:rPr>
              <a:t> </a:t>
            </a:r>
            <a:r>
              <a:rPr lang="cs-CZ" sz="1700" i="1" dirty="0" err="1">
                <a:solidFill>
                  <a:srgbClr val="000000"/>
                </a:solidFill>
                <a:latin typeface="Times New Roman" panose="02020603050405020304" pitchFamily="18" charset="0"/>
                <a:ea typeface="Microsoft YaHei" pitchFamily="2"/>
                <a:cs typeface="Times New Roman" panose="02020603050405020304" pitchFamily="18" charset="0"/>
              </a:rPr>
              <a:t>piscarium</a:t>
            </a:r>
            <a:r>
              <a:rPr lang="cs-CZ" sz="1700" i="1" dirty="0">
                <a:solidFill>
                  <a:srgbClr val="000000"/>
                </a:solidFill>
                <a:latin typeface="Times New Roman" panose="02020603050405020304" pitchFamily="18" charset="0"/>
                <a:ea typeface="Microsoft YaHei" pitchFamily="2"/>
                <a:cs typeface="Times New Roman" panose="02020603050405020304" pitchFamily="18" charset="0"/>
              </a:rPr>
              <a:t> </a:t>
            </a:r>
            <a:r>
              <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degraduje herbicid </a:t>
            </a:r>
            <a:r>
              <a:rPr lang="cs-CZ" sz="1700" b="0" i="0"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propanil</a:t>
            </a:r>
            <a:r>
              <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na kyselinu propionovou a 3,4 </a:t>
            </a:r>
            <a:r>
              <a:rPr lang="cs-CZ" sz="1700" b="0" i="0"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dichloranilin</a:t>
            </a:r>
            <a:endPar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endParaRP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k. propionová je dále využita jako zdroj C a energie</a:t>
            </a: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ale </a:t>
            </a:r>
            <a:r>
              <a:rPr lang="cs-CZ" sz="1700" b="0" i="1"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Penicillium</a:t>
            </a:r>
            <a:r>
              <a:rPr lang="cs-CZ" sz="1700" b="0" i="1"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a:t>
            </a:r>
            <a:r>
              <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neumí degradovat </a:t>
            </a:r>
            <a:r>
              <a:rPr lang="cs-CZ" sz="1700" b="0" i="0"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tox</a:t>
            </a:r>
            <a:r>
              <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a:t>
            </a:r>
            <a:r>
              <a:rPr lang="cs-CZ" sz="1700" b="0" i="0"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dichloranilin</a:t>
            </a:r>
            <a:endPar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endParaRP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degradován houbou </a:t>
            </a:r>
            <a:r>
              <a:rPr lang="cs-CZ" sz="1700" b="0" i="1"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Geotrichum</a:t>
            </a:r>
            <a:r>
              <a:rPr lang="cs-CZ" sz="1700" b="0" i="1"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a:t>
            </a:r>
            <a:r>
              <a:rPr lang="cs-CZ" sz="1700" b="0" i="1"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candidum</a:t>
            </a:r>
            <a:r>
              <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která neumí degradovat původní herbicid</a:t>
            </a: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za nepřítomnosti herbicidu obě houby spolu soutěží o stejné substráty</a:t>
            </a:r>
          </a:p>
        </p:txBody>
      </p:sp>
      <p:pic>
        <p:nvPicPr>
          <p:cNvPr id="1126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87624" y="3573016"/>
            <a:ext cx="6172944" cy="2194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251520" y="620688"/>
            <a:ext cx="468052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cs-CZ" sz="1800" u="sng" dirty="0" smtClean="0">
                <a:latin typeface="Times New Roman" panose="02020603050405020304" pitchFamily="18" charset="0"/>
                <a:cs typeface="Times New Roman" panose="02020603050405020304" pitchFamily="18" charset="0"/>
              </a:rPr>
              <a:t>Synergický vztah </a:t>
            </a:r>
            <a:r>
              <a:rPr lang="cs-CZ" sz="1800" u="sng" dirty="0" err="1" smtClean="0">
                <a:latin typeface="Times New Roman" panose="02020603050405020304" pitchFamily="18" charset="0"/>
                <a:cs typeface="Times New Roman" panose="02020603050405020304" pitchFamily="18" charset="0"/>
              </a:rPr>
              <a:t>metanogenů</a:t>
            </a:r>
            <a:r>
              <a:rPr lang="cs-CZ" sz="1800" u="sng" dirty="0" smtClean="0">
                <a:latin typeface="Times New Roman" panose="02020603050405020304" pitchFamily="18" charset="0"/>
                <a:cs typeface="Times New Roman" panose="02020603050405020304" pitchFamily="18" charset="0"/>
              </a:rPr>
              <a:t> s bakteriemi</a:t>
            </a:r>
          </a:p>
          <a:p>
            <a:pPr marL="285750" indent="-285750">
              <a:spcBef>
                <a:spcPts val="638"/>
              </a:spcBef>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 bakterie (</a:t>
            </a:r>
            <a:r>
              <a:rPr lang="cs-CZ" sz="1800" i="1" dirty="0" err="1" smtClean="0">
                <a:latin typeface="Times New Roman" panose="02020603050405020304" pitchFamily="18" charset="0"/>
                <a:cs typeface="Times New Roman" panose="02020603050405020304" pitchFamily="18" charset="0"/>
              </a:rPr>
              <a:t>Syntrophomonas</a:t>
            </a:r>
            <a:r>
              <a:rPr lang="cs-CZ" sz="1800" dirty="0" smtClean="0">
                <a:latin typeface="Times New Roman" panose="02020603050405020304" pitchFamily="18" charset="0"/>
                <a:cs typeface="Times New Roman" panose="02020603050405020304" pitchFamily="18" charset="0"/>
              </a:rPr>
              <a:t>) oxiduje organické kyseliny na acetáty a H2 (CO2)</a:t>
            </a:r>
          </a:p>
          <a:p>
            <a:pPr marL="285750" indent="-285750">
              <a:spcBef>
                <a:spcPts val="638"/>
              </a:spcBef>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 acetát a H2 (toxický pro bakterii) je využit </a:t>
            </a:r>
            <a:r>
              <a:rPr lang="cs-CZ" sz="1800" dirty="0" err="1" smtClean="0">
                <a:latin typeface="Times New Roman" panose="02020603050405020304" pitchFamily="18" charset="0"/>
                <a:cs typeface="Times New Roman" panose="02020603050405020304" pitchFamily="18" charset="0"/>
              </a:rPr>
              <a:t>archea</a:t>
            </a:r>
            <a:r>
              <a:rPr lang="cs-CZ" sz="1800" dirty="0" smtClean="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k </a:t>
            </a:r>
            <a:r>
              <a:rPr lang="cs-CZ" sz="1800" dirty="0" smtClean="0">
                <a:latin typeface="Times New Roman" panose="02020603050405020304" pitchFamily="18" charset="0"/>
                <a:cs typeface="Times New Roman" panose="02020603050405020304" pitchFamily="18" charset="0"/>
              </a:rPr>
              <a:t>produkci metanu</a:t>
            </a:r>
          </a:p>
          <a:p>
            <a:pPr marL="285750" indent="-285750">
              <a:spcBef>
                <a:spcPts val="638"/>
              </a:spcBef>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 jeden organismus bez druhého to neumí</a:t>
            </a:r>
          </a:p>
          <a:p>
            <a:pPr marL="285750" indent="-285750">
              <a:spcBef>
                <a:spcPts val="638"/>
              </a:spcBef>
              <a:buFont typeface="Arial" panose="020B0604020202020204" pitchFamily="34" charset="0"/>
              <a:buChar char="•"/>
            </a:pPr>
            <a:endParaRPr lang="cs-CZ" sz="1800" dirty="0" smtClean="0">
              <a:latin typeface="Times New Roman" panose="02020603050405020304" pitchFamily="18" charset="0"/>
              <a:cs typeface="Times New Roman" panose="02020603050405020304" pitchFamily="18" charset="0"/>
            </a:endParaRPr>
          </a:p>
          <a:p>
            <a:pPr marL="285750" indent="-285750">
              <a:spcBef>
                <a:spcPts val="638"/>
              </a:spcBef>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1941 izolován </a:t>
            </a:r>
            <a:r>
              <a:rPr lang="cs-CZ" sz="1800" i="1" dirty="0" err="1" smtClean="0">
                <a:latin typeface="Times New Roman" panose="02020603050405020304" pitchFamily="18" charset="0"/>
                <a:cs typeface="Times New Roman" panose="02020603050405020304" pitchFamily="18" charset="0"/>
              </a:rPr>
              <a:t>Methanobacterium</a:t>
            </a:r>
            <a:r>
              <a:rPr lang="cs-CZ" sz="1800" i="1" dirty="0" smtClean="0">
                <a:latin typeface="Times New Roman" panose="02020603050405020304" pitchFamily="18" charset="0"/>
                <a:cs typeface="Times New Roman" panose="02020603050405020304" pitchFamily="18" charset="0"/>
              </a:rPr>
              <a:t> </a:t>
            </a:r>
            <a:r>
              <a:rPr lang="cs-CZ" sz="1800" i="1" dirty="0" err="1" smtClean="0">
                <a:latin typeface="Times New Roman" panose="02020603050405020304" pitchFamily="18" charset="0"/>
                <a:cs typeface="Times New Roman" panose="02020603050405020304" pitchFamily="18" charset="0"/>
              </a:rPr>
              <a:t>omelianski</a:t>
            </a:r>
            <a:endParaRPr lang="cs-CZ" sz="1800" i="1" dirty="0" smtClean="0">
              <a:latin typeface="Times New Roman" panose="02020603050405020304" pitchFamily="18" charset="0"/>
              <a:cs typeface="Times New Roman" panose="02020603050405020304" pitchFamily="18" charset="0"/>
            </a:endParaRPr>
          </a:p>
          <a:p>
            <a:pPr marL="285750" indent="-285750">
              <a:spcBef>
                <a:spcPts val="638"/>
              </a:spcBef>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po 26 letech (</a:t>
            </a:r>
            <a:r>
              <a:rPr lang="cs-CZ" sz="1800" dirty="0" err="1" smtClean="0">
                <a:latin typeface="Times New Roman" panose="02020603050405020304" pitchFamily="18" charset="0"/>
                <a:cs typeface="Times New Roman" panose="02020603050405020304" pitchFamily="18" charset="0"/>
              </a:rPr>
              <a:t>Bryant</a:t>
            </a:r>
            <a:r>
              <a:rPr lang="cs-CZ" sz="1800" dirty="0" smtClean="0">
                <a:latin typeface="Times New Roman" panose="02020603050405020304" pitchFamily="18" charset="0"/>
                <a:cs typeface="Times New Roman" panose="02020603050405020304" pitchFamily="18" charset="0"/>
              </a:rPr>
              <a:t>, 1967) se zjistilo, že jde o směsnou kulturu </a:t>
            </a:r>
            <a:r>
              <a:rPr lang="cs-CZ" sz="1800" i="1" dirty="0" smtClean="0">
                <a:latin typeface="Times New Roman" panose="02020603050405020304" pitchFamily="18" charset="0"/>
                <a:cs typeface="Times New Roman" panose="02020603050405020304" pitchFamily="18" charset="0"/>
              </a:rPr>
              <a:t>M. </a:t>
            </a:r>
            <a:r>
              <a:rPr lang="cs-CZ" sz="1800" i="1" dirty="0" err="1" smtClean="0">
                <a:latin typeface="Times New Roman" panose="02020603050405020304" pitchFamily="18" charset="0"/>
                <a:cs typeface="Times New Roman" panose="02020603050405020304" pitchFamily="18" charset="0"/>
              </a:rPr>
              <a:t>bryantii</a:t>
            </a:r>
            <a:r>
              <a:rPr lang="cs-CZ" sz="1800" i="1" dirty="0" smtClean="0">
                <a:latin typeface="Times New Roman" panose="02020603050405020304" pitchFamily="18" charset="0"/>
                <a:cs typeface="Times New Roman" panose="02020603050405020304" pitchFamily="18" charset="0"/>
              </a:rPr>
              <a:t> </a:t>
            </a:r>
            <a:r>
              <a:rPr lang="cs-CZ" sz="1800" dirty="0" smtClean="0">
                <a:latin typeface="Times New Roman" panose="02020603050405020304" pitchFamily="18" charset="0"/>
                <a:cs typeface="Times New Roman" panose="02020603050405020304" pitchFamily="18" charset="0"/>
              </a:rPr>
              <a:t>a „S“ organismu, později identifikovaného spolu s dalšími </a:t>
            </a:r>
            <a:r>
              <a:rPr lang="cs-CZ" sz="1800" dirty="0" err="1" smtClean="0">
                <a:latin typeface="Times New Roman" panose="02020603050405020304" pitchFamily="18" charset="0"/>
                <a:cs typeface="Times New Roman" panose="02020603050405020304" pitchFamily="18" charset="0"/>
              </a:rPr>
              <a:t>syntropickými</a:t>
            </a:r>
            <a:r>
              <a:rPr lang="cs-CZ" sz="1800" dirty="0" smtClean="0">
                <a:latin typeface="Times New Roman" panose="02020603050405020304" pitchFamily="18" charset="0"/>
                <a:cs typeface="Times New Roman" panose="02020603050405020304" pitchFamily="18" charset="0"/>
              </a:rPr>
              <a:t> </a:t>
            </a:r>
            <a:r>
              <a:rPr lang="cs-CZ" sz="1800" dirty="0" err="1" smtClean="0">
                <a:latin typeface="Times New Roman" panose="02020603050405020304" pitchFamily="18" charset="0"/>
                <a:cs typeface="Times New Roman" panose="02020603050405020304" pitchFamily="18" charset="0"/>
              </a:rPr>
              <a:t>fermentátory</a:t>
            </a:r>
            <a:r>
              <a:rPr lang="cs-CZ" sz="1800" dirty="0" smtClean="0">
                <a:latin typeface="Times New Roman" panose="02020603050405020304" pitchFamily="18" charset="0"/>
                <a:cs typeface="Times New Roman" panose="02020603050405020304" pitchFamily="18" charset="0"/>
              </a:rPr>
              <a:t> jako </a:t>
            </a:r>
            <a:r>
              <a:rPr lang="cs-CZ" sz="1800" dirty="0" err="1" smtClean="0">
                <a:latin typeface="Times New Roman" panose="02020603050405020304" pitchFamily="18" charset="0"/>
                <a:cs typeface="Times New Roman" panose="02020603050405020304" pitchFamily="18" charset="0"/>
              </a:rPr>
              <a:t>archea</a:t>
            </a:r>
            <a:r>
              <a:rPr lang="cs-CZ" sz="1800" dirty="0" smtClean="0">
                <a:latin typeface="Times New Roman" panose="02020603050405020304" pitchFamily="18" charset="0"/>
                <a:cs typeface="Times New Roman" panose="02020603050405020304" pitchFamily="18" charset="0"/>
              </a:rPr>
              <a:t> </a:t>
            </a:r>
            <a:r>
              <a:rPr lang="cs-CZ" sz="1800" i="1" dirty="0" err="1" smtClean="0">
                <a:latin typeface="Times New Roman" panose="02020603050405020304" pitchFamily="18" charset="0"/>
                <a:cs typeface="Times New Roman" panose="02020603050405020304" pitchFamily="18" charset="0"/>
              </a:rPr>
              <a:t>Synotrophomonas</a:t>
            </a:r>
            <a:r>
              <a:rPr lang="cs-CZ" sz="1800" i="1" dirty="0" smtClean="0">
                <a:latin typeface="Times New Roman" panose="02020603050405020304" pitchFamily="18" charset="0"/>
                <a:cs typeface="Times New Roman" panose="02020603050405020304" pitchFamily="18" charset="0"/>
              </a:rPr>
              <a:t> a </a:t>
            </a:r>
            <a:r>
              <a:rPr lang="cs-CZ" sz="1800" i="1" dirty="0" err="1" smtClean="0">
                <a:latin typeface="Times New Roman" panose="02020603050405020304" pitchFamily="18" charset="0"/>
                <a:cs typeface="Times New Roman" panose="02020603050405020304" pitchFamily="18" charset="0"/>
              </a:rPr>
              <a:t>Synotrophobacterium</a:t>
            </a:r>
            <a:endParaRPr lang="cs-CZ" sz="1800" i="1" dirty="0">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76056" y="692696"/>
            <a:ext cx="3559129" cy="40611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Obdélník 3"/>
          <p:cNvSpPr/>
          <p:nvPr/>
        </p:nvSpPr>
        <p:spPr>
          <a:xfrm>
            <a:off x="5076056" y="4912351"/>
            <a:ext cx="3600400" cy="523220"/>
          </a:xfrm>
          <a:prstGeom prst="rect">
            <a:avLst/>
          </a:prstGeom>
        </p:spPr>
        <p:txBody>
          <a:bodyPr wrap="square">
            <a:spAutoFit/>
          </a:bodyPr>
          <a:lstStyle/>
          <a:p>
            <a:r>
              <a:rPr lang="en-GB" sz="1400" dirty="0">
                <a:effectLst/>
              </a:rPr>
              <a:t>Syntrophic communities of bacteria and archaea in a sludge granule</a:t>
            </a:r>
            <a:endParaRPr lang="en-GB" sz="1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0" y="188640"/>
            <a:ext cx="8696784" cy="6336704"/>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cs-CZ" sz="1800" u="sng" dirty="0" err="1" smtClean="0">
                <a:latin typeface="Times New Roman" panose="02020603050405020304" pitchFamily="18" charset="0"/>
                <a:cs typeface="Times New Roman" panose="02020603050405020304" pitchFamily="18" charset="0"/>
              </a:rPr>
              <a:t>Syntrofické</a:t>
            </a:r>
            <a:r>
              <a:rPr lang="cs-CZ" sz="1800" u="sng" dirty="0" smtClean="0">
                <a:latin typeface="Times New Roman" panose="02020603050405020304" pitchFamily="18" charset="0"/>
                <a:cs typeface="Times New Roman" panose="02020603050405020304" pitchFamily="18" charset="0"/>
              </a:rPr>
              <a:t> vztahy  usnadňovány agregací bakterií (ve vločkách )</a:t>
            </a:r>
          </a:p>
          <a:p>
            <a:pPr marL="285750" lvl="0" indent="-285750">
              <a:spcBef>
                <a:spcPts val="638"/>
              </a:spcBef>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př. </a:t>
            </a:r>
            <a:r>
              <a:rPr lang="cs-CZ" sz="1800" i="1" dirty="0" err="1" smtClean="0">
                <a:latin typeface="Times New Roman" panose="02020603050405020304" pitchFamily="18" charset="0"/>
                <a:cs typeface="Times New Roman" panose="02020603050405020304" pitchFamily="18" charset="0"/>
              </a:rPr>
              <a:t>Desulfovibrio</a:t>
            </a:r>
            <a:r>
              <a:rPr lang="cs-CZ" sz="1800" i="1" dirty="0" smtClean="0">
                <a:latin typeface="Times New Roman" panose="02020603050405020304" pitchFamily="18" charset="0"/>
                <a:cs typeface="Times New Roman" panose="02020603050405020304" pitchFamily="18" charset="0"/>
              </a:rPr>
              <a:t> </a:t>
            </a:r>
            <a:r>
              <a:rPr lang="cs-CZ" sz="1800" i="1" dirty="0" err="1" smtClean="0">
                <a:latin typeface="Times New Roman" panose="02020603050405020304" pitchFamily="18" charset="0"/>
                <a:cs typeface="Times New Roman" panose="02020603050405020304" pitchFamily="18" charset="0"/>
              </a:rPr>
              <a:t>vulgaris</a:t>
            </a:r>
            <a:r>
              <a:rPr lang="cs-CZ" sz="1800" i="1" dirty="0" smtClean="0">
                <a:latin typeface="Times New Roman" panose="02020603050405020304" pitchFamily="18" charset="0"/>
                <a:cs typeface="Times New Roman" panose="02020603050405020304" pitchFamily="18" charset="0"/>
              </a:rPr>
              <a:t> </a:t>
            </a:r>
            <a:r>
              <a:rPr lang="cs-CZ" sz="1800" u="sng" dirty="0" err="1" smtClean="0">
                <a:latin typeface="Times New Roman" panose="02020603050405020304" pitchFamily="18" charset="0"/>
                <a:cs typeface="Times New Roman" panose="02020603050405020304" pitchFamily="18" charset="0"/>
              </a:rPr>
              <a:t>e</a:t>
            </a:r>
            <a:r>
              <a:rPr lang="cs-CZ" sz="1800" dirty="0" err="1" smtClean="0">
                <a:latin typeface="Times New Roman" panose="02020603050405020304" pitchFamily="18" charset="0"/>
                <a:cs typeface="Times New Roman" panose="02020603050405020304" pitchFamily="18" charset="0"/>
              </a:rPr>
              <a:t>thanol</a:t>
            </a:r>
            <a:r>
              <a:rPr lang="cs-CZ" sz="1800" dirty="0" smtClean="0">
                <a:latin typeface="Times New Roman" panose="02020603050405020304" pitchFamily="18" charset="0"/>
                <a:cs typeface="Times New Roman" panose="02020603050405020304" pitchFamily="18" charset="0"/>
              </a:rPr>
              <a:t> konvertuje na acetát</a:t>
            </a:r>
          </a:p>
          <a:p>
            <a:pPr marL="285750" lvl="0" indent="-285750">
              <a:spcBef>
                <a:spcPts val="638"/>
              </a:spcBef>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zároveň bikarbonát na formát (HCOO-)</a:t>
            </a:r>
          </a:p>
          <a:p>
            <a:pPr marL="285750" indent="-285750">
              <a:spcBef>
                <a:spcPts val="638"/>
              </a:spcBef>
              <a:buFont typeface="Arial" panose="020B0604020202020204" pitchFamily="34" charset="0"/>
              <a:buChar char="•"/>
            </a:pPr>
            <a:r>
              <a:rPr lang="cs-CZ" sz="1800" i="1" dirty="0" err="1" smtClean="0">
                <a:latin typeface="Times New Roman" panose="02020603050405020304" pitchFamily="18" charset="0"/>
                <a:cs typeface="Times New Roman" panose="02020603050405020304" pitchFamily="18" charset="0"/>
              </a:rPr>
              <a:t>Methanobacterium</a:t>
            </a:r>
            <a:r>
              <a:rPr lang="cs-CZ" sz="1800" i="1" dirty="0" smtClean="0">
                <a:latin typeface="Times New Roman" panose="02020603050405020304" pitchFamily="18" charset="0"/>
                <a:cs typeface="Times New Roman" panose="02020603050405020304" pitchFamily="18" charset="0"/>
              </a:rPr>
              <a:t> </a:t>
            </a:r>
            <a:r>
              <a:rPr lang="cs-CZ" sz="1800" i="1" dirty="0" err="1" smtClean="0">
                <a:latin typeface="Times New Roman" panose="02020603050405020304" pitchFamily="18" charset="0"/>
                <a:cs typeface="Times New Roman" panose="02020603050405020304" pitchFamily="18" charset="0"/>
              </a:rPr>
              <a:t>formicicum</a:t>
            </a:r>
            <a:r>
              <a:rPr lang="cs-CZ" sz="1800" i="1" dirty="0" smtClean="0">
                <a:latin typeface="Times New Roman" panose="02020603050405020304" pitchFamily="18" charset="0"/>
                <a:cs typeface="Times New Roman" panose="02020603050405020304" pitchFamily="18" charset="0"/>
              </a:rPr>
              <a:t> </a:t>
            </a:r>
            <a:r>
              <a:rPr lang="cs-CZ" sz="1800" dirty="0" smtClean="0">
                <a:latin typeface="Times New Roman" panose="02020603050405020304" pitchFamily="18" charset="0"/>
                <a:cs typeface="Times New Roman" panose="02020603050405020304" pitchFamily="18" charset="0"/>
              </a:rPr>
              <a:t>využije </a:t>
            </a:r>
            <a:r>
              <a:rPr lang="cs-CZ" sz="1800" dirty="0" err="1" smtClean="0">
                <a:latin typeface="Times New Roman" panose="02020603050405020304" pitchFamily="18" charset="0"/>
                <a:cs typeface="Times New Roman" panose="02020603050405020304" pitchFamily="18" charset="0"/>
              </a:rPr>
              <a:t>format</a:t>
            </a:r>
            <a:r>
              <a:rPr lang="cs-CZ" sz="1800" dirty="0" smtClean="0">
                <a:latin typeface="Times New Roman" panose="02020603050405020304" pitchFamily="18" charset="0"/>
                <a:cs typeface="Times New Roman" panose="02020603050405020304" pitchFamily="18" charset="0"/>
              </a:rPr>
              <a:t>, produkuje metan</a:t>
            </a:r>
          </a:p>
          <a:p>
            <a:pPr marL="285750" indent="-285750">
              <a:spcBef>
                <a:spcPts val="638"/>
              </a:spcBef>
              <a:buFont typeface="Arial" panose="020B0604020202020204" pitchFamily="34" charset="0"/>
              <a:buChar char="•"/>
            </a:pPr>
            <a:r>
              <a:rPr lang="cs-CZ" sz="1800" i="1" dirty="0" err="1" smtClean="0">
                <a:latin typeface="Times New Roman" panose="02020603050405020304" pitchFamily="18" charset="0"/>
                <a:cs typeface="Times New Roman" panose="02020603050405020304" pitchFamily="18" charset="0"/>
              </a:rPr>
              <a:t>Methanosarcina</a:t>
            </a:r>
            <a:r>
              <a:rPr lang="cs-CZ" sz="1800" i="1" dirty="0" smtClean="0">
                <a:latin typeface="Times New Roman" panose="02020603050405020304" pitchFamily="18" charset="0"/>
                <a:cs typeface="Times New Roman" panose="02020603050405020304" pitchFamily="18" charset="0"/>
              </a:rPr>
              <a:t> </a:t>
            </a:r>
            <a:r>
              <a:rPr lang="cs-CZ" sz="1800" i="1" dirty="0" err="1" smtClean="0">
                <a:latin typeface="Times New Roman" panose="02020603050405020304" pitchFamily="18" charset="0"/>
                <a:cs typeface="Times New Roman" panose="02020603050405020304" pitchFamily="18" charset="0"/>
              </a:rPr>
              <a:t>barkeri</a:t>
            </a:r>
            <a:r>
              <a:rPr lang="cs-CZ" sz="1800" i="1" dirty="0" smtClean="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přemění </a:t>
            </a:r>
            <a:r>
              <a:rPr lang="cs-CZ" sz="1800" dirty="0" smtClean="0">
                <a:latin typeface="Times New Roman" panose="02020603050405020304" pitchFamily="18" charset="0"/>
                <a:cs typeface="Times New Roman" panose="02020603050405020304" pitchFamily="18" charset="0"/>
              </a:rPr>
              <a:t>acetát na metan a CO2</a:t>
            </a:r>
            <a:endParaRPr lang="cs-CZ" sz="1800" i="1" dirty="0" smtClean="0">
              <a:latin typeface="Times New Roman" panose="02020603050405020304" pitchFamily="18" charset="0"/>
              <a:cs typeface="Times New Roman" panose="02020603050405020304" pitchFamily="18" charset="0"/>
            </a:endParaRPr>
          </a:p>
          <a:p>
            <a:pPr marL="285750" lvl="0" indent="-285750">
              <a:spcBef>
                <a:spcPts val="638"/>
              </a:spcBef>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 anaerobní trávení syrovátky -laktát a </a:t>
            </a:r>
            <a:r>
              <a:rPr lang="cs-CZ" sz="1800" dirty="0" err="1" smtClean="0">
                <a:latin typeface="Times New Roman" panose="02020603050405020304" pitchFamily="18" charset="0"/>
                <a:cs typeface="Times New Roman" panose="02020603050405020304" pitchFamily="18" charset="0"/>
              </a:rPr>
              <a:t>ethanol</a:t>
            </a:r>
            <a:r>
              <a:rPr lang="cs-CZ" sz="1800" dirty="0" smtClean="0">
                <a:latin typeface="Times New Roman" panose="02020603050405020304" pitchFamily="18" charset="0"/>
                <a:cs typeface="Times New Roman" panose="02020603050405020304" pitchFamily="18" charset="0"/>
              </a:rPr>
              <a:t> přeměněn na </a:t>
            </a:r>
            <a:r>
              <a:rPr lang="cs-CZ" sz="1800" dirty="0" err="1" smtClean="0">
                <a:latin typeface="Times New Roman" panose="02020603050405020304" pitchFamily="18" charset="0"/>
                <a:cs typeface="Times New Roman" panose="02020603050405020304" pitchFamily="18" charset="0"/>
              </a:rPr>
              <a:t>methan</a:t>
            </a:r>
            <a:endParaRPr lang="cs-CZ" sz="1800" dirty="0" smtClean="0">
              <a:latin typeface="Times New Roman" panose="02020603050405020304" pitchFamily="18" charset="0"/>
              <a:cs typeface="Times New Roman" panose="02020603050405020304" pitchFamily="18" charset="0"/>
            </a:endParaRPr>
          </a:p>
          <a:p>
            <a:pPr marL="0" lvl="0" indent="0">
              <a:spcBef>
                <a:spcPts val="638"/>
              </a:spcBef>
              <a:buFont typeface="Arial" pitchFamily="32"/>
              <a:buChar char="•"/>
            </a:pPr>
            <a:endParaRPr lang="cs-CZ" sz="1600" dirty="0">
              <a:latin typeface="Calibri" pitchFamily="18"/>
            </a:endParaRPr>
          </a:p>
        </p:txBody>
      </p:sp>
      <p:pic>
        <p:nvPicPr>
          <p:cNvPr id="3" name="Picture 2"/>
          <p:cNvPicPr>
            <a:picLocks noChangeAspect="1"/>
          </p:cNvPicPr>
          <p:nvPr/>
        </p:nvPicPr>
        <p:blipFill>
          <a:blip r:embed="rId3" cstate="print">
            <a:lum/>
            <a:alphaModFix/>
          </a:blip>
          <a:srcRect/>
          <a:stretch>
            <a:fillRect/>
          </a:stretch>
        </p:blipFill>
        <p:spPr>
          <a:xfrm>
            <a:off x="3080954" y="3212976"/>
            <a:ext cx="3075221" cy="36450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216000" y="36000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indent="0">
              <a:spcBef>
                <a:spcPts val="638"/>
              </a:spcBef>
              <a:buNone/>
            </a:pPr>
            <a:r>
              <a:rPr lang="cs-CZ" sz="2000" b="1" dirty="0" smtClean="0">
                <a:latin typeface="Times New Roman" panose="02020603050405020304" pitchFamily="18" charset="0"/>
                <a:cs typeface="Times New Roman" panose="02020603050405020304" pitchFamily="18" charset="0"/>
              </a:rPr>
              <a:t>Mutualismus (symbióza)</a:t>
            </a:r>
          </a:p>
          <a:p>
            <a:pPr marL="0" indent="0">
              <a:spcBef>
                <a:spcPts val="638"/>
              </a:spcBef>
              <a:buNone/>
            </a:pPr>
            <a:endParaRPr lang="cs-CZ" sz="2000" b="1" dirty="0" smtClean="0">
              <a:latin typeface="Times New Roman" panose="02020603050405020304" pitchFamily="18" charset="0"/>
              <a:cs typeface="Times New Roman" panose="02020603050405020304" pitchFamily="18" charset="0"/>
            </a:endParaRPr>
          </a:p>
          <a:p>
            <a:pPr marL="285750" lvl="0" indent="-285750">
              <a:spcBef>
                <a:spcPts val="638"/>
              </a:spcBef>
              <a:buFont typeface="Arial" panose="020B0604020202020204" pitchFamily="34" charset="0"/>
              <a:buChar char="•"/>
            </a:pPr>
            <a:r>
              <a:rPr lang="cs-CZ" sz="1800" dirty="0" err="1" smtClean="0">
                <a:latin typeface="Times New Roman" panose="02020603050405020304" pitchFamily="18" charset="0"/>
                <a:cs typeface="Times New Roman" panose="02020603050405020304" pitchFamily="18" charset="0"/>
              </a:rPr>
              <a:t>obligatní</a:t>
            </a:r>
            <a:r>
              <a:rPr lang="cs-CZ" sz="1800" dirty="0" smtClean="0">
                <a:latin typeface="Times New Roman" panose="02020603050405020304" pitchFamily="18" charset="0"/>
                <a:cs typeface="Times New Roman" panose="02020603050405020304" pitchFamily="18" charset="0"/>
              </a:rPr>
              <a:t> vztah mezi dvěma populacemi, kde </a:t>
            </a:r>
            <a:r>
              <a:rPr lang="cs-CZ" sz="1800" b="1" dirty="0" smtClean="0">
                <a:latin typeface="Times New Roman" panose="02020603050405020304" pitchFamily="18" charset="0"/>
                <a:cs typeface="Times New Roman" panose="02020603050405020304" pitchFamily="18" charset="0"/>
              </a:rPr>
              <a:t>obě mají z něj prospěch</a:t>
            </a:r>
          </a:p>
          <a:p>
            <a:pPr marL="285750" lvl="0" indent="-285750">
              <a:spcBef>
                <a:spcPts val="638"/>
              </a:spcBef>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specifický vztah – jeden organismus nemůže být nahrazen jiným</a:t>
            </a:r>
          </a:p>
          <a:p>
            <a:pPr marL="285750" lvl="0" indent="-285750">
              <a:spcBef>
                <a:spcPts val="638"/>
              </a:spcBef>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vyžaduje těsný kontakt obou populací a umožňuje jim přežít v prostředí, kde by jedna bez druhé nemohla žít (</a:t>
            </a:r>
            <a:r>
              <a:rPr lang="cs-CZ" sz="1800" dirty="0" err="1" smtClean="0">
                <a:latin typeface="Times New Roman" panose="02020603050405020304" pitchFamily="18" charset="0"/>
                <a:cs typeface="Times New Roman" panose="02020603050405020304" pitchFamily="18" charset="0"/>
              </a:rPr>
              <a:t>mutualism</a:t>
            </a:r>
            <a:r>
              <a:rPr lang="cs-CZ" sz="1800" dirty="0" smtClean="0">
                <a:latin typeface="Times New Roman" panose="02020603050405020304" pitchFamily="18" charset="0"/>
                <a:cs typeface="Times New Roman" panose="02020603050405020304" pitchFamily="18" charset="0"/>
              </a:rPr>
              <a:t> x symbióza - volnější) – jinde přežijí</a:t>
            </a:r>
          </a:p>
          <a:p>
            <a:pPr marL="285750" lvl="0" indent="-285750">
              <a:spcBef>
                <a:spcPts val="638"/>
              </a:spcBef>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obě populace pak vystupují jako jeden organismus</a:t>
            </a:r>
            <a:endParaRPr lang="cs-CZ" sz="1800" dirty="0">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55776" y="3833664"/>
            <a:ext cx="4536504" cy="30243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35496" y="134228"/>
            <a:ext cx="8229240" cy="64803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cs-CZ" sz="1800" u="sng" dirty="0" smtClean="0">
                <a:latin typeface="Times New Roman" panose="02020603050405020304" pitchFamily="18" charset="0"/>
                <a:cs typeface="Times New Roman" panose="02020603050405020304" pitchFamily="18" charset="0"/>
              </a:rPr>
              <a:t>Lišejníky</a:t>
            </a:r>
          </a:p>
          <a:p>
            <a:pPr marL="285750" lvl="0" indent="-285750">
              <a:spcBef>
                <a:spcPts val="638"/>
              </a:spcBef>
              <a:spcAft>
                <a:spcPts val="600"/>
              </a:spcAft>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 primární producent (</a:t>
            </a:r>
            <a:r>
              <a:rPr lang="cs-CZ" sz="1800" dirty="0" err="1" smtClean="0">
                <a:latin typeface="Times New Roman" panose="02020603050405020304" pitchFamily="18" charset="0"/>
                <a:cs typeface="Times New Roman" panose="02020603050405020304" pitchFamily="18" charset="0"/>
              </a:rPr>
              <a:t>fykobiont</a:t>
            </a:r>
            <a:r>
              <a:rPr lang="cs-CZ" sz="1800" dirty="0" smtClean="0">
                <a:latin typeface="Times New Roman" panose="02020603050405020304" pitchFamily="18" charset="0"/>
                <a:cs typeface="Times New Roman" panose="02020603050405020304" pitchFamily="18" charset="0"/>
              </a:rPr>
              <a:t>) a konzument (</a:t>
            </a:r>
            <a:r>
              <a:rPr lang="cs-CZ" sz="1800" dirty="0" err="1" smtClean="0">
                <a:latin typeface="Times New Roman" panose="02020603050405020304" pitchFamily="18" charset="0"/>
                <a:cs typeface="Times New Roman" panose="02020603050405020304" pitchFamily="18" charset="0"/>
              </a:rPr>
              <a:t>mykobiont</a:t>
            </a:r>
            <a:r>
              <a:rPr lang="cs-CZ" sz="1800" dirty="0" smtClean="0">
                <a:latin typeface="Times New Roman" panose="02020603050405020304" pitchFamily="18" charset="0"/>
                <a:cs typeface="Times New Roman" panose="02020603050405020304" pitchFamily="18" charset="0"/>
              </a:rPr>
              <a:t>)</a:t>
            </a:r>
          </a:p>
          <a:p>
            <a:pPr marL="285750" lvl="0" indent="-285750">
              <a:spcBef>
                <a:spcPts val="638"/>
              </a:spcBef>
              <a:spcAft>
                <a:spcPts val="600"/>
              </a:spcAft>
              <a:buFont typeface="Arial" panose="020B0604020202020204" pitchFamily="34" charset="0"/>
              <a:buChar char="•"/>
            </a:pPr>
            <a:r>
              <a:rPr lang="cs-CZ" sz="1800" dirty="0" err="1" smtClean="0">
                <a:latin typeface="Times New Roman" panose="02020603050405020304" pitchFamily="18" charset="0"/>
                <a:cs typeface="Times New Roman" panose="02020603050405020304" pitchFamily="18" charset="0"/>
              </a:rPr>
              <a:t>fykobiont</a:t>
            </a:r>
            <a:r>
              <a:rPr lang="cs-CZ" sz="1800" dirty="0" smtClean="0">
                <a:latin typeface="Times New Roman" panose="02020603050405020304" pitchFamily="18" charset="0"/>
                <a:cs typeface="Times New Roman" panose="02020603050405020304" pitchFamily="18" charset="0"/>
              </a:rPr>
              <a:t> poutá sluneční energii a produkuje </a:t>
            </a:r>
            <a:r>
              <a:rPr lang="cs-CZ" sz="1800" dirty="0" err="1" smtClean="0">
                <a:latin typeface="Times New Roman" panose="02020603050405020304" pitchFamily="18" charset="0"/>
                <a:cs typeface="Times New Roman" panose="02020603050405020304" pitchFamily="18" charset="0"/>
              </a:rPr>
              <a:t>org</a:t>
            </a:r>
            <a:r>
              <a:rPr lang="cs-CZ" sz="1800" dirty="0" smtClean="0">
                <a:latin typeface="Times New Roman" panose="02020603050405020304" pitchFamily="18" charset="0"/>
                <a:cs typeface="Times New Roman" panose="02020603050405020304" pitchFamily="18" charset="0"/>
              </a:rPr>
              <a:t>. látky</a:t>
            </a:r>
          </a:p>
          <a:p>
            <a:pPr marL="285750" lvl="0" indent="-285750">
              <a:spcBef>
                <a:spcPts val="638"/>
              </a:spcBef>
              <a:spcAft>
                <a:spcPts val="600"/>
              </a:spcAft>
              <a:buFont typeface="Arial" panose="020B0604020202020204" pitchFamily="34" charset="0"/>
              <a:buChar char="•"/>
            </a:pPr>
            <a:r>
              <a:rPr lang="cs-CZ" sz="1800" dirty="0" err="1" smtClean="0">
                <a:latin typeface="Times New Roman" panose="02020603050405020304" pitchFamily="18" charset="0"/>
                <a:cs typeface="Times New Roman" panose="02020603050405020304" pitchFamily="18" charset="0"/>
              </a:rPr>
              <a:t>mykobiont</a:t>
            </a:r>
            <a:r>
              <a:rPr lang="cs-CZ" sz="1800" dirty="0" smtClean="0">
                <a:latin typeface="Times New Roman" panose="02020603050405020304" pitchFamily="18" charset="0"/>
                <a:cs typeface="Times New Roman" panose="02020603050405020304" pitchFamily="18" charset="0"/>
              </a:rPr>
              <a:t> využívá </a:t>
            </a:r>
            <a:r>
              <a:rPr lang="cs-CZ" sz="1800" dirty="0" err="1" smtClean="0">
                <a:latin typeface="Times New Roman" panose="02020603050405020304" pitchFamily="18" charset="0"/>
                <a:cs typeface="Times New Roman" panose="02020603050405020304" pitchFamily="18" charset="0"/>
              </a:rPr>
              <a:t>org</a:t>
            </a:r>
            <a:r>
              <a:rPr lang="cs-CZ" sz="1800" dirty="0" smtClean="0">
                <a:latin typeface="Times New Roman" panose="02020603050405020304" pitchFamily="18" charset="0"/>
                <a:cs typeface="Times New Roman" panose="02020603050405020304" pitchFamily="18" charset="0"/>
              </a:rPr>
              <a:t>. látky a poskytuje ochranu a transport minerálních živin (případně růstové faktory)</a:t>
            </a:r>
          </a:p>
          <a:p>
            <a:pPr marL="285750" lvl="0" indent="-285750">
              <a:spcBef>
                <a:spcPts val="638"/>
              </a:spcBef>
              <a:spcAft>
                <a:spcPts val="600"/>
              </a:spcAft>
              <a:buFont typeface="Arial" panose="020B0604020202020204" pitchFamily="34" charset="0"/>
              <a:buChar char="•"/>
            </a:pPr>
            <a:r>
              <a:rPr lang="cs-CZ" sz="1800" dirty="0" err="1" smtClean="0">
                <a:latin typeface="Times New Roman" panose="02020603050405020304" pitchFamily="18" charset="0"/>
                <a:cs typeface="Times New Roman" panose="02020603050405020304" pitchFamily="18" charset="0"/>
              </a:rPr>
              <a:t>fykobiont</a:t>
            </a:r>
            <a:r>
              <a:rPr lang="cs-CZ" sz="1800" dirty="0" smtClean="0">
                <a:latin typeface="Times New Roman" panose="02020603050405020304" pitchFamily="18" charset="0"/>
                <a:cs typeface="Times New Roman" panose="02020603050405020304" pitchFamily="18" charset="0"/>
              </a:rPr>
              <a:t> sinice ( </a:t>
            </a:r>
            <a:r>
              <a:rPr lang="cs-CZ" sz="1800" i="1" dirty="0" err="1" smtClean="0">
                <a:latin typeface="Times New Roman" panose="02020603050405020304" pitchFamily="18" charset="0"/>
                <a:cs typeface="Times New Roman" panose="02020603050405020304" pitchFamily="18" charset="0"/>
              </a:rPr>
              <a:t>Chlorophycophyta</a:t>
            </a:r>
            <a:r>
              <a:rPr lang="cs-CZ" sz="1800" i="1" dirty="0" smtClean="0">
                <a:latin typeface="Times New Roman" panose="02020603050405020304" pitchFamily="18" charset="0"/>
                <a:cs typeface="Times New Roman" panose="02020603050405020304" pitchFamily="18" charset="0"/>
              </a:rPr>
              <a:t>, </a:t>
            </a:r>
            <a:r>
              <a:rPr lang="cs-CZ" sz="1800" i="1" dirty="0" err="1" smtClean="0">
                <a:latin typeface="Times New Roman" panose="02020603050405020304" pitchFamily="18" charset="0"/>
                <a:cs typeface="Times New Roman" panose="02020603050405020304" pitchFamily="18" charset="0"/>
              </a:rPr>
              <a:t>Nostoc</a:t>
            </a:r>
            <a:r>
              <a:rPr lang="cs-CZ" sz="1800" i="1" dirty="0" smtClean="0">
                <a:latin typeface="Times New Roman" panose="02020603050405020304" pitchFamily="18" charset="0"/>
                <a:cs typeface="Times New Roman" panose="02020603050405020304" pitchFamily="18" charset="0"/>
              </a:rPr>
              <a:t>, </a:t>
            </a:r>
            <a:r>
              <a:rPr lang="cs-CZ" sz="1800" i="1" dirty="0" err="1" smtClean="0">
                <a:latin typeface="Times New Roman" panose="02020603050405020304" pitchFamily="18" charset="0"/>
                <a:cs typeface="Times New Roman" panose="02020603050405020304" pitchFamily="18" charset="0"/>
              </a:rPr>
              <a:t>Xanthophycophyta</a:t>
            </a:r>
            <a:r>
              <a:rPr lang="cs-CZ" sz="1800" dirty="0" smtClean="0">
                <a:latin typeface="Times New Roman" panose="02020603050405020304" pitchFamily="18" charset="0"/>
                <a:cs typeface="Times New Roman" panose="02020603050405020304" pitchFamily="18" charset="0"/>
              </a:rPr>
              <a:t>), zelené řasy (</a:t>
            </a:r>
            <a:r>
              <a:rPr lang="cs-CZ" sz="1800" i="1" dirty="0" err="1" smtClean="0">
                <a:latin typeface="Times New Roman" panose="02020603050405020304" pitchFamily="18" charset="0"/>
                <a:cs typeface="Times New Roman" panose="02020603050405020304" pitchFamily="18" charset="0"/>
              </a:rPr>
              <a:t>Trebouxia</a:t>
            </a:r>
            <a:r>
              <a:rPr lang="cs-CZ" sz="1800" i="1" dirty="0" smtClean="0">
                <a:latin typeface="Times New Roman" panose="02020603050405020304" pitchFamily="18" charset="0"/>
                <a:cs typeface="Times New Roman" panose="02020603050405020304" pitchFamily="18" charset="0"/>
              </a:rPr>
              <a:t>)</a:t>
            </a:r>
          </a:p>
          <a:p>
            <a:pPr marL="285750" lvl="0" indent="-285750">
              <a:spcBef>
                <a:spcPts val="638"/>
              </a:spcBef>
              <a:spcAft>
                <a:spcPts val="600"/>
              </a:spcAft>
              <a:buFont typeface="Arial" panose="020B0604020202020204" pitchFamily="34" charset="0"/>
              <a:buChar char="•"/>
            </a:pPr>
            <a:r>
              <a:rPr lang="cs-CZ" sz="1800" dirty="0" err="1" smtClean="0">
                <a:latin typeface="Times New Roman" panose="02020603050405020304" pitchFamily="18" charset="0"/>
                <a:cs typeface="Times New Roman" panose="02020603050405020304" pitchFamily="18" charset="0"/>
              </a:rPr>
              <a:t>mykobiont</a:t>
            </a:r>
            <a:r>
              <a:rPr lang="cs-CZ" sz="1800" dirty="0" smtClean="0">
                <a:latin typeface="Times New Roman" panose="02020603050405020304" pitchFamily="18" charset="0"/>
                <a:cs typeface="Times New Roman" panose="02020603050405020304" pitchFamily="18" charset="0"/>
              </a:rPr>
              <a:t> – </a:t>
            </a:r>
            <a:r>
              <a:rPr lang="cs-CZ" sz="1800" dirty="0" err="1" smtClean="0">
                <a:latin typeface="Times New Roman" panose="02020603050405020304" pitchFamily="18" charset="0"/>
                <a:cs typeface="Times New Roman" panose="02020603050405020304" pitchFamily="18" charset="0"/>
              </a:rPr>
              <a:t>ascomycetes</a:t>
            </a:r>
            <a:r>
              <a:rPr lang="cs-CZ" sz="1800" dirty="0" smtClean="0">
                <a:latin typeface="Times New Roman" panose="02020603050405020304" pitchFamily="18" charset="0"/>
                <a:cs typeface="Times New Roman" panose="02020603050405020304" pitchFamily="18" charset="0"/>
              </a:rPr>
              <a:t>, </a:t>
            </a:r>
            <a:r>
              <a:rPr lang="cs-CZ" sz="1800" dirty="0" err="1" smtClean="0">
                <a:latin typeface="Times New Roman" panose="02020603050405020304" pitchFamily="18" charset="0"/>
                <a:cs typeface="Times New Roman" panose="02020603050405020304" pitchFamily="18" charset="0"/>
              </a:rPr>
              <a:t>basidiomycetes</a:t>
            </a:r>
            <a:r>
              <a:rPr lang="cs-CZ" sz="1800" dirty="0" smtClean="0">
                <a:latin typeface="Times New Roman" panose="02020603050405020304" pitchFamily="18" charset="0"/>
                <a:cs typeface="Times New Roman" panose="02020603050405020304" pitchFamily="18" charset="0"/>
              </a:rPr>
              <a:t>, </a:t>
            </a:r>
            <a:r>
              <a:rPr lang="cs-CZ" sz="1800" dirty="0" err="1" smtClean="0">
                <a:latin typeface="Times New Roman" panose="02020603050405020304" pitchFamily="18" charset="0"/>
                <a:cs typeface="Times New Roman" panose="02020603050405020304" pitchFamily="18" charset="0"/>
              </a:rPr>
              <a:t>zygomycetes</a:t>
            </a:r>
            <a:endParaRPr lang="cs-CZ" sz="1800" dirty="0" smtClean="0">
              <a:latin typeface="Times New Roman" panose="02020603050405020304" pitchFamily="18" charset="0"/>
              <a:cs typeface="Times New Roman" panose="02020603050405020304" pitchFamily="18" charset="0"/>
            </a:endParaRPr>
          </a:p>
          <a:p>
            <a:pPr marL="285750" lvl="0" indent="-285750">
              <a:spcBef>
                <a:spcPts val="638"/>
              </a:spcBef>
              <a:spcAft>
                <a:spcPts val="600"/>
              </a:spcAft>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spolu vytváří primitivní tkáň</a:t>
            </a:r>
          </a:p>
          <a:p>
            <a:pPr marL="285750" lvl="0" indent="-285750">
              <a:spcBef>
                <a:spcPts val="638"/>
              </a:spcBef>
              <a:spcAft>
                <a:spcPts val="600"/>
              </a:spcAft>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jistá specificita partnerů, ale i záměny, dokonce lišejníky s více </a:t>
            </a:r>
            <a:r>
              <a:rPr lang="cs-CZ" sz="1800" dirty="0" err="1" smtClean="0">
                <a:latin typeface="Times New Roman" panose="02020603050405020304" pitchFamily="18" charset="0"/>
                <a:cs typeface="Times New Roman" panose="02020603050405020304" pitchFamily="18" charset="0"/>
              </a:rPr>
              <a:t>fykobionty</a:t>
            </a:r>
            <a:r>
              <a:rPr lang="cs-CZ" sz="1800" dirty="0" smtClean="0">
                <a:latin typeface="Times New Roman" panose="02020603050405020304" pitchFamily="18" charset="0"/>
                <a:cs typeface="Times New Roman" panose="02020603050405020304" pitchFamily="18" charset="0"/>
              </a:rPr>
              <a:t> nebo </a:t>
            </a:r>
            <a:r>
              <a:rPr lang="cs-CZ" sz="1800" dirty="0" err="1" smtClean="0">
                <a:latin typeface="Times New Roman" panose="02020603050405020304" pitchFamily="18" charset="0"/>
                <a:cs typeface="Times New Roman" panose="02020603050405020304" pitchFamily="18" charset="0"/>
              </a:rPr>
              <a:t>mykobionty</a:t>
            </a:r>
            <a:endParaRPr lang="cs-CZ" sz="1800" dirty="0" smtClean="0">
              <a:latin typeface="Times New Roman" panose="02020603050405020304" pitchFamily="18" charset="0"/>
              <a:cs typeface="Times New Roman" panose="02020603050405020304" pitchFamily="18" charset="0"/>
            </a:endParaRPr>
          </a:p>
          <a:p>
            <a:pPr marL="285750" lvl="0" indent="-285750">
              <a:spcBef>
                <a:spcPts val="638"/>
              </a:spcBef>
              <a:spcAft>
                <a:spcPts val="600"/>
              </a:spcAft>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množí se „sporami“ - buňky řasy obalené myceliem</a:t>
            </a:r>
          </a:p>
          <a:p>
            <a:pPr marL="285750" lvl="0" indent="-285750">
              <a:spcBef>
                <a:spcPts val="638"/>
              </a:spcBef>
              <a:buFont typeface="Arial" panose="020B0604020202020204" pitchFamily="34" charset="0"/>
              <a:buChar char="•"/>
            </a:pPr>
            <a:endParaRPr lang="en-GB" sz="1600" dirty="0">
              <a:latin typeface="Calibri" pitchFamily="18"/>
            </a:endParaRPr>
          </a:p>
        </p:txBody>
      </p:sp>
      <p:pic>
        <p:nvPicPr>
          <p:cNvPr id="1536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59632" y="4954170"/>
            <a:ext cx="1926028" cy="17111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91880" y="4954170"/>
            <a:ext cx="4346443" cy="17241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sp>
        <p:nvSpPr>
          <p:cNvPr id="4" name="TextovéPole 3"/>
          <p:cNvSpPr txBox="1"/>
          <p:nvPr/>
        </p:nvSpPr>
        <p:spPr>
          <a:xfrm>
            <a:off x="107504" y="116632"/>
            <a:ext cx="9036496" cy="3157920"/>
          </a:xfrm>
          <a:prstGeom prst="rect">
            <a:avLst/>
          </a:prstGeom>
          <a:noFill/>
          <a:ln>
            <a:noFill/>
          </a:ln>
        </p:spPr>
        <p:txBody>
          <a:bodyPr vert="horz" wrap="none" lIns="90000" tIns="45000" rIns="90000" bIns="45000" anchorCtr="0" compatLnSpc="0"/>
          <a:lstStyle/>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b="1" dirty="0">
                <a:solidFill>
                  <a:srgbClr val="000000"/>
                </a:solidFill>
                <a:latin typeface="Times New Roman" panose="02020603050405020304" pitchFamily="18" charset="0"/>
                <a:ea typeface="Microsoft YaHei" pitchFamily="2"/>
                <a:cs typeface="Times New Roman" panose="02020603050405020304" pitchFamily="18" charset="0"/>
              </a:rPr>
              <a:t>k</a:t>
            </a:r>
            <a:r>
              <a:rPr lang="cs-CZ" b="1"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ontrolovaný parasitismus  </a:t>
            </a: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řasa si vyvinula určitou rezistenci k parazitní houbě </a:t>
            </a:r>
          </a:p>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dirty="0">
                <a:solidFill>
                  <a:srgbClr val="000000"/>
                </a:solidFill>
                <a:latin typeface="Times New Roman" panose="02020603050405020304" pitchFamily="18" charset="0"/>
                <a:ea typeface="Microsoft YaHei" pitchFamily="2"/>
                <a:cs typeface="Times New Roman" panose="02020603050405020304" pitchFamily="18" charset="0"/>
              </a:rPr>
              <a:t>r</a:t>
            </a: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ezistence k extrémům – sucho a teplo</a:t>
            </a:r>
          </a:p>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možná  fixace dusíku - v tundře lišejník </a:t>
            </a:r>
            <a:r>
              <a:rPr lang="cs-CZ" b="0" i="1"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Peltigera</a:t>
            </a:r>
            <a:r>
              <a:rPr lang="cs-CZ" b="0" i="1"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a:t>
            </a: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obsahuje sinici </a:t>
            </a:r>
            <a:r>
              <a:rPr lang="cs-CZ" b="0" i="1"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Nostoc</a:t>
            </a:r>
            <a:r>
              <a:rPr lang="cs-CZ" i="1" dirty="0">
                <a:solidFill>
                  <a:srgbClr val="000000"/>
                </a:solidFill>
                <a:latin typeface="Times New Roman" panose="02020603050405020304" pitchFamily="18" charset="0"/>
                <a:ea typeface="Microsoft YaHei" pitchFamily="2"/>
                <a:cs typeface="Times New Roman" panose="02020603050405020304" pitchFamily="18" charset="0"/>
              </a:rPr>
              <a:t> </a:t>
            </a:r>
          </a:p>
          <a:p>
            <a:pPr marR="0" lvl="0" algn="l" rtl="0" hangingPunct="1">
              <a:lnSpc>
                <a:spcPct val="100000"/>
              </a:lnSpc>
              <a:spcBef>
                <a:spcPts val="638"/>
              </a:spcBef>
              <a:spcAft>
                <a:spcPts val="1417"/>
              </a:spcAft>
              <a:tabLst/>
              <a:defRPr b="0"/>
            </a:pP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(koruny stromů – vymývání dešti)</a:t>
            </a:r>
          </a:p>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dirty="0">
                <a:solidFill>
                  <a:srgbClr val="000000"/>
                </a:solidFill>
                <a:latin typeface="Times New Roman" panose="02020603050405020304" pitchFamily="18" charset="0"/>
                <a:ea typeface="Microsoft YaHei" pitchFamily="2"/>
                <a:cs typeface="Times New Roman" panose="02020603050405020304" pitchFamily="18" charset="0"/>
              </a:rPr>
              <a:t>l</a:t>
            </a: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išejníky citlivé k průmyslovým exhalacím – SO2 snižuje fotosyntézu </a:t>
            </a:r>
            <a:r>
              <a:rPr lang="cs-CZ" b="0" i="0"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fykobionta</a:t>
            </a: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a houba </a:t>
            </a:r>
          </a:p>
          <a:p>
            <a:pPr marR="0" lvl="0" algn="l" rtl="0" hangingPunct="1">
              <a:lnSpc>
                <a:spcPct val="100000"/>
              </a:lnSpc>
              <a:spcBef>
                <a:spcPts val="638"/>
              </a:spcBef>
              <a:spcAft>
                <a:spcPts val="1417"/>
              </a:spcAft>
              <a:tabLst/>
              <a:defRPr b="0"/>
            </a:pP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jej přeroste, zahubí a sama pak také zahyne </a:t>
            </a:r>
          </a:p>
          <a:p>
            <a:pPr marL="0" marR="0" lvl="0" indent="0" algn="l" rtl="0" hangingPunct="1">
              <a:lnSpc>
                <a:spcPct val="100000"/>
              </a:lnSpc>
              <a:spcBef>
                <a:spcPts val="638"/>
              </a:spcBef>
              <a:spcAft>
                <a:spcPts val="1417"/>
              </a:spcAft>
              <a:buNone/>
              <a:tabLst/>
              <a:defRPr b="0"/>
            </a:pP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(tzv. Indikátorové druhy znečištění ŽP)</a:t>
            </a:r>
          </a:p>
        </p:txBody>
      </p:sp>
      <p:pic>
        <p:nvPicPr>
          <p:cNvPr id="1433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11960" y="3140968"/>
            <a:ext cx="4951564" cy="37113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Interakce v/mezi mikrobiálními populacemi">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539640" y="188640"/>
            <a:ext cx="8229240" cy="5616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2400" b="1" dirty="0"/>
              <a:t>Interakce mezi mikroby</a:t>
            </a:r>
          </a:p>
        </p:txBody>
      </p:sp>
      <p:sp>
        <p:nvSpPr>
          <p:cNvPr id="3" name="Zástupný symbol pro obsah 2"/>
          <p:cNvSpPr txBox="1">
            <a:spLocks noGrp="1"/>
          </p:cNvSpPr>
          <p:nvPr>
            <p:ph type="body" idx="4294967295"/>
          </p:nvPr>
        </p:nvSpPr>
        <p:spPr>
          <a:xfrm>
            <a:off x="179640" y="1052736"/>
            <a:ext cx="5328360" cy="48963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800" dirty="0" smtClean="0">
                <a:latin typeface="Times New Roman" pitchFamily="18" charset="0"/>
                <a:cs typeface="Times New Roman" pitchFamily="18" charset="0"/>
              </a:rPr>
              <a:t>pozitivní nebo negativní interakce</a:t>
            </a:r>
          </a:p>
          <a:p>
            <a:pPr marL="285750" indent="-285750">
              <a:spcBef>
                <a:spcPts val="638"/>
              </a:spcBef>
            </a:pPr>
            <a:r>
              <a:rPr lang="cs-CZ" sz="1800" dirty="0" smtClean="0">
                <a:latin typeface="Times New Roman" pitchFamily="18" charset="0"/>
                <a:cs typeface="Times New Roman" pitchFamily="18" charset="0"/>
              </a:rPr>
              <a:t>„</a:t>
            </a:r>
            <a:r>
              <a:rPr lang="cs-CZ" sz="1800" dirty="0" err="1" smtClean="0">
                <a:latin typeface="Times New Roman" pitchFamily="18" charset="0"/>
                <a:cs typeface="Times New Roman" pitchFamily="18" charset="0"/>
              </a:rPr>
              <a:t>neutralismus</a:t>
            </a:r>
            <a:r>
              <a:rPr lang="cs-CZ" sz="1800" dirty="0" smtClean="0">
                <a:latin typeface="Times New Roman" pitchFamily="18" charset="0"/>
                <a:cs typeface="Times New Roman" pitchFamily="18" charset="0"/>
              </a:rPr>
              <a:t>“ je vzácný a možná i nemožný</a:t>
            </a:r>
          </a:p>
          <a:p>
            <a:pPr marL="285750" indent="-285750">
              <a:spcBef>
                <a:spcPts val="638"/>
              </a:spcBef>
            </a:pPr>
            <a:r>
              <a:rPr lang="cs-CZ" sz="1800" dirty="0" smtClean="0">
                <a:latin typeface="Times New Roman" pitchFamily="18" charset="0"/>
                <a:cs typeface="Times New Roman" pitchFamily="18" charset="0"/>
              </a:rPr>
              <a:t> </a:t>
            </a:r>
            <a:r>
              <a:rPr lang="cs-CZ" sz="1800" dirty="0" err="1" smtClean="0">
                <a:latin typeface="Times New Roman" pitchFamily="18" charset="0"/>
                <a:cs typeface="Times New Roman" pitchFamily="18" charset="0"/>
              </a:rPr>
              <a:t>Alleeho</a:t>
            </a:r>
            <a:r>
              <a:rPr lang="cs-CZ" sz="1800" dirty="0" smtClean="0">
                <a:latin typeface="Times New Roman" pitchFamily="18" charset="0"/>
                <a:cs typeface="Times New Roman" pitchFamily="18" charset="0"/>
              </a:rPr>
              <a:t> princip (1949) v jedné populaci se mohou vyskytovat pozitivní i negativní interakce v závislosti na hustotě populace</a:t>
            </a:r>
          </a:p>
          <a:p>
            <a:pPr marL="285750" indent="-285750">
              <a:spcBef>
                <a:spcPts val="638"/>
              </a:spcBef>
            </a:pPr>
            <a:r>
              <a:rPr lang="cs-CZ" sz="1800" dirty="0" smtClean="0">
                <a:latin typeface="Times New Roman" pitchFamily="18" charset="0"/>
                <a:cs typeface="Times New Roman" pitchFamily="18" charset="0"/>
              </a:rPr>
              <a:t>pozitivní interakce zvyšuje rychlost růstu populace</a:t>
            </a:r>
          </a:p>
          <a:p>
            <a:pPr marL="285750" indent="-285750">
              <a:spcBef>
                <a:spcPts val="638"/>
              </a:spcBef>
            </a:pPr>
            <a:r>
              <a:rPr lang="cs-CZ" sz="1800" b="1" dirty="0" smtClean="0">
                <a:latin typeface="Times New Roman" pitchFamily="18" charset="0"/>
                <a:cs typeface="Times New Roman" pitchFamily="18" charset="0"/>
              </a:rPr>
              <a:t>+</a:t>
            </a:r>
            <a:r>
              <a:rPr lang="cs-CZ" sz="1800" dirty="0" smtClean="0">
                <a:latin typeface="Times New Roman" pitchFamily="18" charset="0"/>
                <a:cs typeface="Times New Roman" pitchFamily="18" charset="0"/>
              </a:rPr>
              <a:t> interakce převládá při nízké hustotě populace</a:t>
            </a:r>
          </a:p>
          <a:p>
            <a:pPr marL="285750" indent="-285750">
              <a:spcBef>
                <a:spcPts val="638"/>
              </a:spcBef>
            </a:pPr>
            <a:r>
              <a:rPr lang="cs-CZ" sz="1800" dirty="0" smtClean="0">
                <a:latin typeface="Times New Roman" pitchFamily="18" charset="0"/>
                <a:cs typeface="Times New Roman" pitchFamily="18" charset="0"/>
              </a:rPr>
              <a:t>negativní interakce má opačný efekt</a:t>
            </a:r>
          </a:p>
          <a:p>
            <a:pPr marL="285750" indent="-285750">
              <a:spcBef>
                <a:spcPts val="638"/>
              </a:spcBef>
            </a:pPr>
            <a:r>
              <a:rPr lang="cs-CZ" sz="1800" b="1" dirty="0" smtClean="0">
                <a:latin typeface="Times New Roman" pitchFamily="18" charset="0"/>
                <a:cs typeface="Times New Roman" pitchFamily="18" charset="0"/>
              </a:rPr>
              <a:t>-</a:t>
            </a:r>
            <a:r>
              <a:rPr lang="cs-CZ" sz="1800" dirty="0" smtClean="0">
                <a:latin typeface="Times New Roman" pitchFamily="18" charset="0"/>
                <a:cs typeface="Times New Roman" pitchFamily="18" charset="0"/>
              </a:rPr>
              <a:t>  </a:t>
            </a:r>
            <a:r>
              <a:rPr lang="cs-CZ" sz="1800" dirty="0">
                <a:latin typeface="Times New Roman" pitchFamily="18" charset="0"/>
                <a:cs typeface="Times New Roman" pitchFamily="18" charset="0"/>
              </a:rPr>
              <a:t>interakce </a:t>
            </a:r>
            <a:r>
              <a:rPr lang="cs-CZ" sz="1800" dirty="0" smtClean="0">
                <a:latin typeface="Times New Roman" pitchFamily="18" charset="0"/>
                <a:cs typeface="Times New Roman" pitchFamily="18" charset="0"/>
              </a:rPr>
              <a:t>při vysoké hustotě populace</a:t>
            </a:r>
          </a:p>
          <a:p>
            <a:pPr marL="285750" indent="-285750">
              <a:spcBef>
                <a:spcPts val="638"/>
              </a:spcBef>
            </a:pPr>
            <a:r>
              <a:rPr lang="cs-CZ" sz="1800" dirty="0" smtClean="0">
                <a:latin typeface="Times New Roman" pitchFamily="18" charset="0"/>
                <a:cs typeface="Times New Roman" pitchFamily="18" charset="0"/>
              </a:rPr>
              <a:t>výsledkem je optimální hustota populace s maximální růstovou rychlostí</a:t>
            </a:r>
            <a:endParaRPr lang="cs-CZ" sz="1800" dirty="0">
              <a:latin typeface="Times New Roman" pitchFamily="18" charset="0"/>
              <a:cs typeface="Times New Roman" pitchFamily="18" charset="0"/>
            </a:endParaRPr>
          </a:p>
        </p:txBody>
      </p:sp>
      <p:pic>
        <p:nvPicPr>
          <p:cNvPr id="4" name="Picture 2"/>
          <p:cNvPicPr>
            <a:picLocks noChangeAspect="1"/>
          </p:cNvPicPr>
          <p:nvPr/>
        </p:nvPicPr>
        <p:blipFill>
          <a:blip r:embed="rId3" cstate="print">
            <a:lum/>
            <a:alphaModFix/>
          </a:blip>
          <a:srcRect/>
          <a:stretch>
            <a:fillRect/>
          </a:stretch>
        </p:blipFill>
        <p:spPr>
          <a:xfrm>
            <a:off x="5318337" y="836712"/>
            <a:ext cx="3825663" cy="602128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323640" y="26064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indent="0">
              <a:spcBef>
                <a:spcPts val="638"/>
              </a:spcBef>
              <a:buNone/>
            </a:pPr>
            <a:r>
              <a:rPr lang="cs-CZ" sz="1800" dirty="0" err="1" smtClean="0">
                <a:latin typeface="Times New Roman" panose="02020603050405020304" pitchFamily="18" charset="0"/>
                <a:cs typeface="Times New Roman" panose="02020603050405020304" pitchFamily="18" charset="0"/>
              </a:rPr>
              <a:t>Endosymbionti</a:t>
            </a:r>
            <a:r>
              <a:rPr lang="cs-CZ" sz="1800" dirty="0" smtClean="0">
                <a:latin typeface="Times New Roman" panose="02020603050405020304" pitchFamily="18" charset="0"/>
                <a:cs typeface="Times New Roman" panose="02020603050405020304" pitchFamily="18" charset="0"/>
              </a:rPr>
              <a:t> prvoků</a:t>
            </a:r>
          </a:p>
          <a:p>
            <a:pPr marL="342900" lvl="0" indent="-342900">
              <a:spcBef>
                <a:spcPts val="638"/>
              </a:spcBef>
              <a:buFont typeface="Arial" panose="020B0604020202020204" pitchFamily="34" charset="0"/>
              <a:buChar char="•"/>
            </a:pPr>
            <a:r>
              <a:rPr lang="cs-CZ" sz="1800" i="1" dirty="0" err="1" smtClean="0">
                <a:latin typeface="Times New Roman" panose="02020603050405020304" pitchFamily="18" charset="0"/>
                <a:cs typeface="Times New Roman" panose="02020603050405020304" pitchFamily="18" charset="0"/>
              </a:rPr>
              <a:t>Paramecium</a:t>
            </a:r>
            <a:r>
              <a:rPr lang="cs-CZ" sz="1800" i="1" dirty="0" smtClean="0">
                <a:latin typeface="Times New Roman" panose="02020603050405020304" pitchFamily="18" charset="0"/>
                <a:cs typeface="Times New Roman" panose="02020603050405020304" pitchFamily="18" charset="0"/>
              </a:rPr>
              <a:t> </a:t>
            </a:r>
            <a:r>
              <a:rPr lang="cs-CZ" sz="1800" dirty="0" smtClean="0">
                <a:latin typeface="Times New Roman" panose="02020603050405020304" pitchFamily="18" charset="0"/>
                <a:cs typeface="Times New Roman" panose="02020603050405020304" pitchFamily="18" charset="0"/>
              </a:rPr>
              <a:t>může v cytoplasmě hostit více buněk (50-100) řasy </a:t>
            </a:r>
            <a:r>
              <a:rPr lang="cs-CZ" sz="1800" i="1" dirty="0" err="1" smtClean="0">
                <a:latin typeface="Times New Roman" panose="02020603050405020304" pitchFamily="18" charset="0"/>
                <a:cs typeface="Times New Roman" panose="02020603050405020304" pitchFamily="18" charset="0"/>
              </a:rPr>
              <a:t>Chlorella</a:t>
            </a:r>
            <a:endParaRPr lang="cs-CZ" sz="1800" i="1" dirty="0" smtClean="0">
              <a:latin typeface="Times New Roman" panose="02020603050405020304" pitchFamily="18" charset="0"/>
              <a:cs typeface="Times New Roman" panose="02020603050405020304" pitchFamily="18" charset="0"/>
            </a:endParaRPr>
          </a:p>
          <a:p>
            <a:pPr marL="342900" lvl="0" indent="-342900">
              <a:spcBef>
                <a:spcPts val="638"/>
              </a:spcBef>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řasa poskytuje organický uhlík a kyslík</a:t>
            </a:r>
          </a:p>
          <a:p>
            <a:pPr marL="342900" lvl="0" indent="-342900">
              <a:spcBef>
                <a:spcPts val="638"/>
              </a:spcBef>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prvok jí poskytuje ochranu, pohyb, CO2 a možná růstové faktory</a:t>
            </a:r>
          </a:p>
          <a:p>
            <a:pPr marL="342900" lvl="0" indent="-342900">
              <a:spcBef>
                <a:spcPts val="638"/>
              </a:spcBef>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prvok se může dostat i do anaerobního prostředí, kde je však světlo</a:t>
            </a:r>
          </a:p>
          <a:p>
            <a:pPr marL="342900" lvl="0" indent="-342900">
              <a:spcBef>
                <a:spcPts val="638"/>
              </a:spcBef>
              <a:buFont typeface="Arial" panose="020B0604020202020204" pitchFamily="34" charset="0"/>
              <a:buChar char="•"/>
            </a:pPr>
            <a:r>
              <a:rPr lang="cs-CZ" sz="1800" dirty="0" smtClean="0">
                <a:latin typeface="Times New Roman" panose="02020603050405020304" pitchFamily="18" charset="0"/>
                <a:cs typeface="Times New Roman" panose="02020603050405020304" pitchFamily="18" charset="0"/>
              </a:rPr>
              <a:t>ve stresové situaci (déle bez světla) může prvok strávit řasu</a:t>
            </a:r>
            <a:endParaRPr lang="cs-CZ" sz="1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lum/>
            <a:alphaModFix/>
          </a:blip>
          <a:srcRect/>
          <a:stretch>
            <a:fillRect/>
          </a:stretch>
        </p:blipFill>
        <p:spPr>
          <a:xfrm>
            <a:off x="1763688" y="3429000"/>
            <a:ext cx="5553272" cy="310084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55576" y="203023"/>
            <a:ext cx="7128792" cy="400110"/>
          </a:xfrm>
          <a:prstGeom prst="rect">
            <a:avLst/>
          </a:prstGeom>
          <a:noFill/>
        </p:spPr>
        <p:txBody>
          <a:bodyPr wrap="square" rtlCol="0">
            <a:spAutoFit/>
          </a:bodyPr>
          <a:lstStyle/>
          <a:p>
            <a:r>
              <a:rPr lang="cs-CZ" sz="2000" dirty="0">
                <a:latin typeface="Times New Roman" panose="02020603050405020304" pitchFamily="18" charset="0"/>
                <a:cs typeface="Times New Roman" panose="02020603050405020304" pitchFamily="18" charset="0"/>
              </a:rPr>
              <a:t>Vztahy mezi </a:t>
            </a:r>
            <a:r>
              <a:rPr lang="cs-CZ" sz="2000" dirty="0" err="1">
                <a:latin typeface="Times New Roman" panose="02020603050405020304" pitchFamily="18" charset="0"/>
                <a:cs typeface="Times New Roman" panose="02020603050405020304" pitchFamily="18" charset="0"/>
              </a:rPr>
              <a:t>mezi</a:t>
            </a:r>
            <a:r>
              <a:rPr lang="cs-CZ" sz="2000" dirty="0">
                <a:latin typeface="Times New Roman" panose="02020603050405020304" pitchFamily="18" charset="0"/>
                <a:cs typeface="Times New Roman" panose="02020603050405020304" pitchFamily="18" charset="0"/>
              </a:rPr>
              <a:t> mikroby – příklady </a:t>
            </a:r>
            <a:r>
              <a:rPr lang="cs-CZ" sz="2000" b="1" dirty="0">
                <a:latin typeface="Times New Roman" panose="02020603050405020304" pitchFamily="18" charset="0"/>
                <a:cs typeface="Times New Roman" panose="02020603050405020304" pitchFamily="18" charset="0"/>
              </a:rPr>
              <a:t>mutualismus</a:t>
            </a:r>
          </a:p>
        </p:txBody>
      </p:sp>
      <p:sp>
        <p:nvSpPr>
          <p:cNvPr id="3" name="Obdélník 2"/>
          <p:cNvSpPr/>
          <p:nvPr/>
        </p:nvSpPr>
        <p:spPr>
          <a:xfrm>
            <a:off x="395536" y="692696"/>
            <a:ext cx="8136904" cy="1754326"/>
          </a:xfrm>
          <a:prstGeom prst="rect">
            <a:avLst/>
          </a:prstGeom>
        </p:spPr>
        <p:txBody>
          <a:bodyPr wrap="square">
            <a:spAutoFit/>
          </a:bodyPr>
          <a:lstStyle/>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bičíkatí prvoci obývající bachor přežvýkavců mají symbiotické </a:t>
            </a:r>
            <a:r>
              <a:rPr lang="cs-CZ" dirty="0" err="1">
                <a:latin typeface="Times New Roman" panose="02020603050405020304" pitchFamily="18" charset="0"/>
                <a:cs typeface="Times New Roman" panose="02020603050405020304" pitchFamily="18" charset="0"/>
              </a:rPr>
              <a:t>metanogeny</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Methanobacterium</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Methanocorpusculum</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Methanoplanus</a:t>
            </a:r>
            <a:r>
              <a:rPr lang="cs-CZ" dirty="0">
                <a:latin typeface="Times New Roman" panose="02020603050405020304" pitchFamily="18" charset="0"/>
                <a:cs typeface="Times New Roman" panose="02020603050405020304" pitchFamily="18" charset="0"/>
              </a:rPr>
              <a:t>) – liší se od volně  žijících </a:t>
            </a:r>
            <a:r>
              <a:rPr lang="cs-CZ" dirty="0" err="1">
                <a:latin typeface="Times New Roman" panose="02020603050405020304" pitchFamily="18" charset="0"/>
                <a:cs typeface="Times New Roman" panose="02020603050405020304" pitchFamily="18" charset="0"/>
              </a:rPr>
              <a:t>metanogenů</a:t>
            </a: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err="1">
                <a:latin typeface="Times New Roman" panose="02020603050405020304" pitchFamily="18" charset="0"/>
                <a:cs typeface="Times New Roman" panose="02020603050405020304" pitchFamily="18" charset="0"/>
              </a:rPr>
              <a:t>endosymbionti</a:t>
            </a:r>
            <a:r>
              <a:rPr lang="cs-CZ" dirty="0">
                <a:latin typeface="Times New Roman" panose="02020603050405020304" pitchFamily="18" charset="0"/>
                <a:cs typeface="Times New Roman" panose="02020603050405020304" pitchFamily="18" charset="0"/>
              </a:rPr>
              <a:t> zřejmě mohou využívat molekulární vodík produkovaný hostitelem, morfologická interakce mezi hostitelem a </a:t>
            </a:r>
            <a:r>
              <a:rPr lang="cs-CZ" dirty="0" err="1">
                <a:latin typeface="Times New Roman" panose="02020603050405020304" pitchFamily="18" charset="0"/>
                <a:cs typeface="Times New Roman" panose="02020603050405020304" pitchFamily="18" charset="0"/>
              </a:rPr>
              <a:t>endosymbiontem</a:t>
            </a:r>
            <a:r>
              <a:rPr lang="cs-CZ" dirty="0">
                <a:latin typeface="Times New Roman" panose="02020603050405020304" pitchFamily="18" charset="0"/>
                <a:cs typeface="Times New Roman" panose="02020603050405020304" pitchFamily="18" charset="0"/>
              </a:rPr>
              <a:t> umožňující výměnu látek</a:t>
            </a:r>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24636" y="2521545"/>
            <a:ext cx="5715000" cy="3724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Obdélník 3"/>
          <p:cNvSpPr/>
          <p:nvPr/>
        </p:nvSpPr>
        <p:spPr>
          <a:xfrm>
            <a:off x="554860" y="6488668"/>
            <a:ext cx="7254552" cy="369332"/>
          </a:xfrm>
          <a:prstGeom prst="rect">
            <a:avLst/>
          </a:prstGeom>
        </p:spPr>
        <p:txBody>
          <a:bodyPr wrap="square">
            <a:spAutoFit/>
          </a:bodyPr>
          <a:lstStyle/>
          <a:p>
            <a:r>
              <a:rPr lang="en-GB" sz="1200" dirty="0"/>
              <a:t>https://blogs.scientificamerican.com/oscillator/multicellularity</a:t>
            </a:r>
            <a:r>
              <a:rPr lang="en-GB" dirty="0"/>
              <a:t>/</a:t>
            </a:r>
          </a:p>
        </p:txBody>
      </p:sp>
    </p:spTree>
    <p:extLst>
      <p:ext uri="{BB962C8B-B14F-4D97-AF65-F5344CB8AC3E}">
        <p14:creationId xmlns="" xmlns:p14="http://schemas.microsoft.com/office/powerpoint/2010/main" val="3999965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75656" y="4365104"/>
            <a:ext cx="6336704" cy="1200329"/>
          </a:xfrm>
          <a:prstGeom prst="rect">
            <a:avLst/>
          </a:prstGeom>
        </p:spPr>
        <p:txBody>
          <a:bodyPr wrap="square">
            <a:spAutoFit/>
          </a:bodyPr>
          <a:lstStyle/>
          <a:p>
            <a:r>
              <a:rPr lang="en-GB" sz="1200" dirty="0"/>
              <a:t>Principal coordinates analysis comparing the temporal dynamics of switchgrass-associated microbiota indicated that the community associated with the air-dried switchgrass sample (0 h) was distinct from the microbiomes of all rumen-incubated samples. After 30 min of rumen incubation the switchgrass-associated microbiota exhibited clearly noticeable changes: for example, members of </a:t>
            </a:r>
            <a:r>
              <a:rPr lang="en-GB" sz="1200" b="1" dirty="0"/>
              <a:t>the </a:t>
            </a:r>
            <a:r>
              <a:rPr lang="en-GB" sz="1200" b="1" i="1" dirty="0"/>
              <a:t>Archaea</a:t>
            </a:r>
            <a:r>
              <a:rPr lang="en-GB" sz="1200" b="1" dirty="0"/>
              <a:t>, which were essentially absent in the non-incubated microbiome, were detected in all rumen-incubated samples</a:t>
            </a:r>
            <a:r>
              <a:rPr lang="en-GB" sz="1200" dirty="0"/>
              <a:t>. </a:t>
            </a:r>
          </a:p>
        </p:txBody>
      </p:sp>
      <p:sp>
        <p:nvSpPr>
          <p:cNvPr id="3" name="Obdélník 2"/>
          <p:cNvSpPr/>
          <p:nvPr/>
        </p:nvSpPr>
        <p:spPr>
          <a:xfrm>
            <a:off x="1907704" y="6093296"/>
            <a:ext cx="4572000" cy="461665"/>
          </a:xfrm>
          <a:prstGeom prst="rect">
            <a:avLst/>
          </a:prstGeom>
        </p:spPr>
        <p:txBody>
          <a:bodyPr>
            <a:spAutoFit/>
          </a:bodyPr>
          <a:lstStyle/>
          <a:p>
            <a:r>
              <a:rPr lang="cs-CZ" sz="1200" dirty="0" err="1"/>
              <a:t>Piao</a:t>
            </a:r>
            <a:r>
              <a:rPr lang="cs-CZ" sz="1200" dirty="0"/>
              <a:t> et al, </a:t>
            </a:r>
            <a:r>
              <a:rPr lang="en-GB" sz="1200" dirty="0"/>
              <a:t>Front. </a:t>
            </a:r>
            <a:r>
              <a:rPr lang="en-GB" sz="1200" dirty="0" err="1"/>
              <a:t>Microbiol</a:t>
            </a:r>
            <a:r>
              <a:rPr lang="en-GB" sz="1200" dirty="0"/>
              <a:t>., 22 July 2014 http://journal.frontiersin.org/article/10.3389/fmicb.2014.00307/full</a:t>
            </a:r>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79127" y="548679"/>
            <a:ext cx="7913737" cy="34741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460806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784976" cy="3231654"/>
          </a:xfrm>
          <a:prstGeom prst="rect">
            <a:avLst/>
          </a:prstGeom>
        </p:spPr>
        <p:txBody>
          <a:bodyPr wrap="square">
            <a:spAutoFit/>
          </a:bodyPr>
          <a:lstStyle/>
          <a:p>
            <a:r>
              <a:rPr lang="cs-CZ" sz="1600" dirty="0"/>
              <a:t> </a:t>
            </a:r>
            <a:r>
              <a:rPr lang="cs-CZ" sz="1700" b="1" dirty="0">
                <a:latin typeface="Times New Roman" panose="02020603050405020304" pitchFamily="18" charset="0"/>
                <a:cs typeface="Times New Roman" panose="02020603050405020304" pitchFamily="18" charset="0"/>
              </a:rPr>
              <a:t>Mutualismus</a:t>
            </a:r>
            <a:r>
              <a:rPr lang="cs-CZ" sz="1700" dirty="0">
                <a:latin typeface="Times New Roman" panose="02020603050405020304" pitchFamily="18" charset="0"/>
                <a:cs typeface="Times New Roman" panose="02020603050405020304" pitchFamily="18" charset="0"/>
              </a:rPr>
              <a:t> – fág vs. bakterie </a:t>
            </a:r>
          </a:p>
          <a:p>
            <a:endParaRPr lang="cs-CZ" sz="17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sz="1700" dirty="0">
                <a:latin typeface="Times New Roman" panose="02020603050405020304" pitchFamily="18" charset="0"/>
                <a:cs typeface="Times New Roman" panose="02020603050405020304" pitchFamily="18" charset="0"/>
              </a:rPr>
              <a:t>lyzogenie –virus napadl buňku a integroval se do jejího vlastního genomu jako provirus, jeho replikace množení někdy způsobí rozpad buňky </a:t>
            </a:r>
          </a:p>
          <a:p>
            <a:pPr marL="285750" indent="-285750">
              <a:buFont typeface="Arial" panose="020B0604020202020204" pitchFamily="34" charset="0"/>
              <a:buChar char="•"/>
            </a:pPr>
            <a:endParaRPr lang="cs-CZ" sz="1700" dirty="0">
              <a:latin typeface="Times New Roman" panose="02020603050405020304" pitchFamily="18" charset="0"/>
              <a:cs typeface="Times New Roman" panose="02020603050405020304" pitchFamily="18" charset="0"/>
            </a:endParaRPr>
          </a:p>
          <a:p>
            <a:r>
              <a:rPr lang="cs-CZ" sz="1700" dirty="0">
                <a:latin typeface="Times New Roman" panose="02020603050405020304" pitchFamily="18" charset="0"/>
                <a:cs typeface="Times New Roman" panose="02020603050405020304" pitchFamily="18" charset="0"/>
              </a:rPr>
              <a:t>                     https://www.youtube.com/watch?v=sLkZ9FPHJGM</a:t>
            </a:r>
          </a:p>
          <a:p>
            <a:endParaRPr lang="cs-CZ" sz="17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sz="1700" dirty="0">
                <a:latin typeface="Times New Roman" panose="02020603050405020304" pitchFamily="18" charset="0"/>
                <a:cs typeface="Times New Roman" panose="02020603050405020304" pitchFamily="18" charset="0"/>
              </a:rPr>
              <a:t>bakterie zajistí dlouhodobé přežití fága   </a:t>
            </a:r>
          </a:p>
          <a:p>
            <a:pPr marL="285750" indent="-285750">
              <a:buFont typeface="Arial" panose="020B0604020202020204" pitchFamily="34" charset="0"/>
              <a:buChar char="•"/>
            </a:pPr>
            <a:r>
              <a:rPr lang="cs-CZ" sz="1700" dirty="0">
                <a:latin typeface="Times New Roman" panose="02020603050405020304" pitchFamily="18" charset="0"/>
                <a:cs typeface="Times New Roman" panose="02020603050405020304" pitchFamily="18" charset="0"/>
              </a:rPr>
              <a:t> fágová DNA přidává novou genetickou informaci   a schopnosti bakteriální populaci (bakterie někdy    virulentnější nebo produkují nové enzymy)  </a:t>
            </a:r>
          </a:p>
          <a:p>
            <a:pPr marL="285750" indent="-285750">
              <a:buFont typeface="Arial" panose="020B0604020202020204" pitchFamily="34" charset="0"/>
              <a:buChar char="•"/>
            </a:pPr>
            <a:r>
              <a:rPr lang="cs-CZ" sz="1700" dirty="0">
                <a:latin typeface="Times New Roman" panose="02020603050405020304" pitchFamily="18" charset="0"/>
                <a:cs typeface="Times New Roman" panose="02020603050405020304" pitchFamily="18" charset="0"/>
              </a:rPr>
              <a:t>možnost přenosu bakteriální DNA transdukcí  </a:t>
            </a:r>
          </a:p>
          <a:p>
            <a:r>
              <a:rPr lang="cs-CZ" sz="1700" dirty="0">
                <a:latin typeface="Times New Roman" panose="02020603050405020304" pitchFamily="18" charset="0"/>
                <a:cs typeface="Times New Roman" panose="02020603050405020304" pitchFamily="18" charset="0"/>
              </a:rPr>
              <a:t> </a:t>
            </a:r>
          </a:p>
        </p:txBody>
      </p:sp>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1483" y="3042406"/>
            <a:ext cx="5115727" cy="34659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80112" y="3012057"/>
            <a:ext cx="3190356" cy="34509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Obdélník 2"/>
          <p:cNvSpPr/>
          <p:nvPr/>
        </p:nvSpPr>
        <p:spPr>
          <a:xfrm>
            <a:off x="1149799" y="6536601"/>
            <a:ext cx="7308304" cy="276999"/>
          </a:xfrm>
          <a:prstGeom prst="rect">
            <a:avLst/>
          </a:prstGeom>
        </p:spPr>
        <p:txBody>
          <a:bodyPr wrap="square">
            <a:spAutoFit/>
          </a:bodyPr>
          <a:lstStyle/>
          <a:p>
            <a:r>
              <a:rPr lang="cs-CZ" sz="1200" dirty="0"/>
              <a:t>https://www.youtube.com/watch?v=V73nEGXUeBY</a:t>
            </a:r>
          </a:p>
        </p:txBody>
      </p:sp>
    </p:spTree>
    <p:extLst>
      <p:ext uri="{BB962C8B-B14F-4D97-AF65-F5344CB8AC3E}">
        <p14:creationId xmlns="" xmlns:p14="http://schemas.microsoft.com/office/powerpoint/2010/main" val="1139655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412826"/>
            <a:ext cx="8136904" cy="3631763"/>
          </a:xfrm>
          <a:prstGeom prst="rect">
            <a:avLst/>
          </a:prstGeom>
        </p:spPr>
        <p:txBody>
          <a:bodyPr wrap="square">
            <a:spAutoFit/>
          </a:bodyPr>
          <a:lstStyle/>
          <a:p>
            <a:r>
              <a:rPr lang="cs-CZ" b="1" dirty="0" err="1">
                <a:latin typeface="Times New Roman" panose="02020603050405020304" pitchFamily="18" charset="0"/>
                <a:cs typeface="Times New Roman" panose="02020603050405020304" pitchFamily="18" charset="0"/>
              </a:rPr>
              <a:t>Amenzalismus</a:t>
            </a:r>
            <a:endParaRPr lang="cs-CZ" b="1"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err="1">
                <a:latin typeface="Times New Roman" panose="02020603050405020304" pitchFamily="18" charset="0"/>
                <a:cs typeface="Times New Roman" panose="02020603050405020304" pitchFamily="18" charset="0"/>
              </a:rPr>
              <a:t>jeden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ze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symbiontů</a:t>
            </a:r>
            <a:r>
              <a:rPr lang="en-GB" dirty="0">
                <a:latin typeface="Times New Roman" panose="02020603050405020304" pitchFamily="18" charset="0"/>
                <a:cs typeface="Times New Roman" panose="02020603050405020304" pitchFamily="18" charset="0"/>
              </a:rPr>
              <a:t> (inhibitor) </a:t>
            </a:r>
            <a:r>
              <a:rPr lang="en-GB" dirty="0" err="1">
                <a:latin typeface="Times New Roman" panose="02020603050405020304" pitchFamily="18" charset="0"/>
                <a:cs typeface="Times New Roman" panose="02020603050405020304" pitchFamily="18" charset="0"/>
              </a:rPr>
              <a:t>svými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metabolity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brzdí</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růst</a:t>
            </a:r>
            <a:r>
              <a:rPr lang="en-GB" dirty="0">
                <a:latin typeface="Times New Roman" panose="02020603050405020304" pitchFamily="18" charset="0"/>
                <a:cs typeface="Times New Roman" panose="02020603050405020304" pitchFamily="18" charset="0"/>
              </a:rPr>
              <a:t> a </a:t>
            </a:r>
            <a:r>
              <a:rPr lang="en-GB" dirty="0" err="1">
                <a:latin typeface="Times New Roman" panose="02020603050405020304" pitchFamily="18" charset="0"/>
                <a:cs typeface="Times New Roman" panose="02020603050405020304" pitchFamily="18" charset="0"/>
              </a:rPr>
              <a:t>rozmnožování</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druhého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symbionta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amenzál</a:t>
            </a:r>
            <a:r>
              <a:rPr lang="cs-CZ"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získává prostor,  potravní zdroje </a:t>
            </a:r>
            <a:r>
              <a:rPr lang="cs-CZ" dirty="0" err="1">
                <a:latin typeface="Times New Roman" panose="02020603050405020304" pitchFamily="18" charset="0"/>
                <a:cs typeface="Times New Roman" panose="02020603050405020304" pitchFamily="18" charset="0"/>
              </a:rPr>
              <a:t>apod</a:t>
            </a: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komplexní </a:t>
            </a:r>
            <a:r>
              <a:rPr lang="cs-CZ" dirty="0" err="1">
                <a:latin typeface="Times New Roman" panose="02020603050405020304" pitchFamily="18" charset="0"/>
                <a:cs typeface="Times New Roman" panose="02020603050405020304" pitchFamily="18" charset="0"/>
              </a:rPr>
              <a:t>amenzalismu</a:t>
            </a:r>
            <a:r>
              <a:rPr lang="cs-CZ" dirty="0">
                <a:latin typeface="Times New Roman" panose="02020603050405020304" pitchFamily="18" charset="0"/>
                <a:cs typeface="Times New Roman" panose="02020603050405020304" pitchFamily="18" charset="0"/>
              </a:rPr>
              <a:t> - </a:t>
            </a:r>
            <a:r>
              <a:rPr lang="cs-CZ" dirty="0" err="1">
                <a:latin typeface="Times New Roman" panose="02020603050405020304" pitchFamily="18" charset="0"/>
                <a:cs typeface="Times New Roman" panose="02020603050405020304" pitchFamily="18" charset="0"/>
              </a:rPr>
              <a:t>virucidní</a:t>
            </a:r>
            <a:r>
              <a:rPr lang="cs-CZ" dirty="0">
                <a:latin typeface="Times New Roman" panose="02020603050405020304" pitchFamily="18" charset="0"/>
                <a:cs typeface="Times New Roman" panose="02020603050405020304" pitchFamily="18" charset="0"/>
              </a:rPr>
              <a:t>  faktory v mořské vodě  </a:t>
            </a:r>
          </a:p>
          <a:p>
            <a:r>
              <a:rPr lang="cs-CZ" dirty="0">
                <a:latin typeface="Times New Roman" panose="02020603050405020304" pitchFamily="18" charset="0"/>
                <a:cs typeface="Times New Roman" panose="02020603050405020304" pitchFamily="18" charset="0"/>
              </a:rPr>
              <a:t>                                                   - fungistatické faktory v půdě  </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err="1">
                <a:latin typeface="Times New Roman" panose="02020603050405020304" pitchFamily="18" charset="0"/>
                <a:cs typeface="Times New Roman" panose="02020603050405020304" pitchFamily="18" charset="0"/>
              </a:rPr>
              <a:t>štětičkovec</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Penicillium</a:t>
            </a:r>
            <a:r>
              <a:rPr lang="cs-CZ" dirty="0">
                <a:latin typeface="Times New Roman" panose="02020603050405020304" pitchFamily="18" charset="0"/>
                <a:cs typeface="Times New Roman" panose="02020603050405020304" pitchFamily="18" charset="0"/>
              </a:rPr>
              <a:t>) a bakterie</a:t>
            </a:r>
          </a:p>
          <a:p>
            <a:pPr marL="285750" indent="-285750">
              <a:buFont typeface="Arial" panose="020B0604020202020204" pitchFamily="34" charset="0"/>
              <a:buChar char="•"/>
            </a:pPr>
            <a:endParaRPr lang="cs-CZ" sz="1600" dirty="0"/>
          </a:p>
          <a:p>
            <a:endParaRPr lang="cs-CZ" sz="1600" dirty="0"/>
          </a:p>
        </p:txBody>
      </p:sp>
      <p:pic>
        <p:nvPicPr>
          <p:cNvPr id="1843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560" y="4077072"/>
            <a:ext cx="2143125" cy="2143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61780" y="4143746"/>
            <a:ext cx="2276475" cy="2009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16216" y="4191372"/>
            <a:ext cx="2143125" cy="20288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03364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69925" y="733425"/>
            <a:ext cx="7804150" cy="5395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36422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175147"/>
            <a:ext cx="4572000" cy="954107"/>
          </a:xfrm>
          <a:prstGeom prst="rect">
            <a:avLst/>
          </a:prstGeom>
        </p:spPr>
        <p:txBody>
          <a:bodyPr>
            <a:spAutoFit/>
          </a:bodyPr>
          <a:lstStyle/>
          <a:p>
            <a:r>
              <a:rPr lang="cs-CZ" sz="2000" b="1" dirty="0" err="1">
                <a:latin typeface="Times New Roman" panose="02020603050405020304" pitchFamily="18" charset="0"/>
                <a:cs typeface="Times New Roman" panose="02020603050405020304" pitchFamily="18" charset="0"/>
              </a:rPr>
              <a:t>Amenzalismus</a:t>
            </a:r>
            <a:r>
              <a:rPr lang="cs-CZ" sz="2000" b="1" dirty="0">
                <a:latin typeface="Times New Roman" panose="02020603050405020304" pitchFamily="18" charset="0"/>
                <a:cs typeface="Times New Roman" panose="02020603050405020304" pitchFamily="18" charset="0"/>
              </a:rPr>
              <a:t> – příklady</a:t>
            </a:r>
          </a:p>
          <a:p>
            <a:endParaRPr lang="cs-CZ" dirty="0"/>
          </a:p>
          <a:p>
            <a:endParaRPr lang="cs-CZ" dirty="0"/>
          </a:p>
        </p:txBody>
      </p:sp>
      <p:sp>
        <p:nvSpPr>
          <p:cNvPr id="3" name="Obdélník 2"/>
          <p:cNvSpPr/>
          <p:nvPr/>
        </p:nvSpPr>
        <p:spPr>
          <a:xfrm>
            <a:off x="-1942" y="636812"/>
            <a:ext cx="9145942" cy="3139321"/>
          </a:xfrm>
          <a:prstGeom prst="rect">
            <a:avLst/>
          </a:prstGeom>
        </p:spPr>
        <p:txBody>
          <a:bodyPr wrap="square">
            <a:spAutoFit/>
          </a:bodyPr>
          <a:lstStyle/>
          <a:p>
            <a:r>
              <a:rPr lang="cs-CZ" dirty="0">
                <a:latin typeface="Times New Roman" panose="02020603050405020304" pitchFamily="18" charset="0"/>
                <a:cs typeface="Times New Roman" panose="02020603050405020304" pitchFamily="18" charset="0"/>
              </a:rPr>
              <a:t>Produkce antibiotik – role v přirozeném prostředí stále nejasná  </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podmínky podporující tvorbu antibiotik nejsou časté  v přirozeném prostředí (potřebují přebytek substrátu)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ve vodním prostředí rychle </a:t>
            </a:r>
            <a:r>
              <a:rPr lang="cs-CZ" dirty="0" err="1">
                <a:latin typeface="Times New Roman" panose="02020603050405020304" pitchFamily="18" charset="0"/>
                <a:cs typeface="Times New Roman" panose="02020603050405020304" pitchFamily="18" charset="0"/>
              </a:rPr>
              <a:t>vyředěna</a:t>
            </a:r>
            <a:r>
              <a:rPr lang="cs-CZ"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 půdním prostředí sorbována na jílové minerály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producenti antibiotik nejsou dominantní v </a:t>
            </a:r>
            <a:r>
              <a:rPr lang="cs-CZ" dirty="0" err="1">
                <a:latin typeface="Times New Roman" panose="02020603050405020304" pitchFamily="18" charset="0"/>
                <a:cs typeface="Times New Roman" panose="02020603050405020304" pitchFamily="18" charset="0"/>
              </a:rPr>
              <a:t>akvatických</a:t>
            </a:r>
            <a:r>
              <a:rPr lang="cs-CZ" dirty="0">
                <a:latin typeface="Times New Roman" panose="02020603050405020304" pitchFamily="18" charset="0"/>
                <a:cs typeface="Times New Roman" panose="02020603050405020304" pitchFamily="18" charset="0"/>
              </a:rPr>
              <a:t> habitatech, rezistentních kmenů v půdě není mnoho i když tu jsou producenti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význam ve speciálních „mikroprostředích“   - zvýšená koncentrace živin  (zymogenní mikroorganismy na organické hmotě v půdě mohou  produkovat antibiotika a získat tak výhodu) </a:t>
            </a:r>
          </a:p>
        </p:txBody>
      </p:sp>
      <p:pic>
        <p:nvPicPr>
          <p:cNvPr id="1945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428836" y="3428999"/>
            <a:ext cx="2792752" cy="31790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22412" y="3952875"/>
            <a:ext cx="4124325" cy="2905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820929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260648"/>
            <a:ext cx="7920880" cy="3139321"/>
          </a:xfrm>
          <a:prstGeom prst="rect">
            <a:avLst/>
          </a:prstGeom>
        </p:spPr>
        <p:txBody>
          <a:bodyPr wrap="square">
            <a:spAutoFit/>
          </a:bodyPr>
          <a:lstStyle/>
          <a:p>
            <a:r>
              <a:rPr lang="cs-CZ" dirty="0">
                <a:latin typeface="Times New Roman" panose="02020603050405020304" pitchFamily="18" charset="0"/>
                <a:cs typeface="Times New Roman" panose="02020603050405020304" pitchFamily="18" charset="0"/>
              </a:rPr>
              <a:t>Bakteriociny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podobné antibiotikům, ale účinné jen na velmi  příbuzné druhy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destabilizují membránu (naruší její funkce) …   možná důležitější než antibiotika   – vítězí nad pravděpodobnými </a:t>
            </a:r>
            <a:r>
              <a:rPr lang="cs-CZ" dirty="0" err="1">
                <a:latin typeface="Times New Roman" panose="02020603050405020304" pitchFamily="18" charset="0"/>
                <a:cs typeface="Times New Roman" panose="02020603050405020304" pitchFamily="18" charset="0"/>
              </a:rPr>
              <a:t>kompetitory</a:t>
            </a:r>
            <a:r>
              <a:rPr lang="cs-CZ"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bakteriociny detekovány i u G+ - </a:t>
            </a:r>
            <a:r>
              <a:rPr lang="cs-CZ" dirty="0" err="1">
                <a:latin typeface="Times New Roman" panose="02020603050405020304" pitchFamily="18" charset="0"/>
                <a:cs typeface="Times New Roman" panose="02020603050405020304" pitchFamily="18" charset="0"/>
              </a:rPr>
              <a:t>laktobakterie</a:t>
            </a:r>
            <a:r>
              <a:rPr lang="cs-CZ" dirty="0">
                <a:latin typeface="Times New Roman" panose="02020603050405020304" pitchFamily="18" charset="0"/>
                <a:cs typeface="Times New Roman" panose="02020603050405020304" pitchFamily="18" charset="0"/>
              </a:rPr>
              <a:t> – </a:t>
            </a:r>
            <a:r>
              <a:rPr lang="cs-CZ" dirty="0" err="1">
                <a:latin typeface="Times New Roman" panose="02020603050405020304" pitchFamily="18" charset="0"/>
                <a:cs typeface="Times New Roman" panose="02020603050405020304" pitchFamily="18" charset="0"/>
              </a:rPr>
              <a:t>nisin</a:t>
            </a:r>
            <a:r>
              <a:rPr lang="cs-CZ" dirty="0">
                <a:latin typeface="Times New Roman" panose="02020603050405020304" pitchFamily="18" charset="0"/>
                <a:cs typeface="Times New Roman" panose="02020603050405020304" pitchFamily="18" charset="0"/>
              </a:rPr>
              <a:t> – uvažovalo se  o jeho použití k prodloužení trvanlivosti některých mléčných výrobků </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Koliciny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produkované mikroorganismy čeledi </a:t>
            </a:r>
            <a:r>
              <a:rPr lang="cs-CZ" i="1" dirty="0" err="1">
                <a:latin typeface="Times New Roman" panose="02020603050405020304" pitchFamily="18" charset="0"/>
                <a:cs typeface="Times New Roman" panose="02020603050405020304" pitchFamily="18" charset="0"/>
              </a:rPr>
              <a:t>Enterobacteriaceae</a:t>
            </a:r>
            <a:endParaRPr lang="cs-CZ"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genetická informace o produkci kolicinů je nesena </a:t>
            </a:r>
            <a:r>
              <a:rPr lang="cs-CZ" dirty="0" err="1">
                <a:latin typeface="Times New Roman" panose="02020603050405020304" pitchFamily="18" charset="0"/>
                <a:cs typeface="Times New Roman" panose="02020603050405020304" pitchFamily="18" charset="0"/>
              </a:rPr>
              <a:t>Col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plasmidy</a:t>
            </a: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antibiotický účinek   </a:t>
            </a:r>
          </a:p>
        </p:txBody>
      </p:sp>
      <p:pic>
        <p:nvPicPr>
          <p:cNvPr id="1741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560" y="3573017"/>
            <a:ext cx="3912096" cy="29340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60032" y="3590399"/>
            <a:ext cx="2934072" cy="29340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800251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8856984" cy="3416320"/>
          </a:xfrm>
          <a:prstGeom prst="rect">
            <a:avLst/>
          </a:prstGeom>
        </p:spPr>
        <p:txBody>
          <a:bodyPr wrap="square">
            <a:spAutoFit/>
          </a:bodyPr>
          <a:lstStyle/>
          <a:p>
            <a:r>
              <a:rPr lang="cs-CZ" b="1" dirty="0" err="1">
                <a:latin typeface="Times New Roman" panose="02020603050405020304" pitchFamily="18" charset="0"/>
                <a:cs typeface="Times New Roman" panose="02020603050405020304" pitchFamily="18" charset="0"/>
              </a:rPr>
              <a:t>Amenzalismus</a:t>
            </a:r>
            <a:r>
              <a:rPr lang="cs-CZ" b="1" dirty="0">
                <a:latin typeface="Times New Roman" panose="02020603050405020304" pitchFamily="18" charset="0"/>
                <a:cs typeface="Times New Roman" panose="02020603050405020304" pitchFamily="18" charset="0"/>
              </a:rPr>
              <a:t> </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produkce kyseliny mléčné nebo nízkomolekulárních mastných kyselin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E. coli </a:t>
            </a:r>
            <a:r>
              <a:rPr lang="cs-CZ" dirty="0">
                <a:latin typeface="Times New Roman" panose="02020603050405020304" pitchFamily="18" charset="0"/>
                <a:cs typeface="Times New Roman" panose="02020603050405020304" pitchFamily="18" charset="0"/>
              </a:rPr>
              <a:t>neporoste v bachoru pravděpodobně díky přítomnosti těkavých mastných kyselin (</a:t>
            </a:r>
            <a:r>
              <a:rPr lang="cs-CZ" dirty="0" err="1">
                <a:latin typeface="Times New Roman" panose="02020603050405020304" pitchFamily="18" charset="0"/>
                <a:cs typeface="Times New Roman" panose="02020603050405020304" pitchFamily="18" charset="0"/>
              </a:rPr>
              <a:t>anaerobové</a:t>
            </a:r>
            <a:r>
              <a:rPr lang="cs-CZ"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mastné kyseliny produkované mikroby na povrchu  kůže  zabrání kolonizaci jinými mikroby (kvasinky)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kyseliny ve vagíně brání rozvoji patogenů ( </a:t>
            </a:r>
            <a:r>
              <a:rPr lang="cs-CZ" i="1" dirty="0">
                <a:latin typeface="Times New Roman" panose="02020603050405020304" pitchFamily="18" charset="0"/>
                <a:cs typeface="Times New Roman" panose="02020603050405020304" pitchFamily="18" charset="0"/>
              </a:rPr>
              <a:t>C. </a:t>
            </a:r>
            <a:r>
              <a:rPr lang="cs-CZ" i="1" dirty="0" err="1">
                <a:latin typeface="Times New Roman" panose="02020603050405020304" pitchFamily="18" charset="0"/>
                <a:cs typeface="Times New Roman" panose="02020603050405020304" pitchFamily="18" charset="0"/>
              </a:rPr>
              <a:t>albicans</a:t>
            </a:r>
            <a:r>
              <a:rPr lang="cs-CZ"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kyseliny produkované </a:t>
            </a:r>
            <a:r>
              <a:rPr lang="cs-CZ" i="1" dirty="0" err="1">
                <a:latin typeface="Times New Roman" panose="02020603050405020304" pitchFamily="18" charset="0"/>
                <a:cs typeface="Times New Roman" panose="02020603050405020304" pitchFamily="18" charset="0"/>
              </a:rPr>
              <a:t>Thiobacillus</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thiooxidans</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zabrání  růstu jiných bakterií ve vodách z dolů</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podobně produkce nebo spotřeba kyslíku, amoniaku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produkce </a:t>
            </a:r>
            <a:r>
              <a:rPr lang="cs-CZ" dirty="0" err="1">
                <a:latin typeface="Times New Roman" panose="02020603050405020304" pitchFamily="18" charset="0"/>
                <a:cs typeface="Times New Roman" panose="02020603050405020304" pitchFamily="18" charset="0"/>
              </a:rPr>
              <a:t>ethanolu</a:t>
            </a:r>
            <a:r>
              <a:rPr lang="cs-CZ" dirty="0">
                <a:latin typeface="Times New Roman" panose="02020603050405020304" pitchFamily="18" charset="0"/>
                <a:cs typeface="Times New Roman" panose="02020603050405020304" pitchFamily="18" charset="0"/>
              </a:rPr>
              <a:t> kvasinkami</a:t>
            </a:r>
          </a:p>
        </p:txBody>
      </p:sp>
      <p:pic>
        <p:nvPicPr>
          <p:cNvPr id="1843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15615" y="3789040"/>
            <a:ext cx="3673023" cy="27453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76488" y="2797745"/>
            <a:ext cx="2967512" cy="40602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144493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7578" y="105077"/>
            <a:ext cx="9026421" cy="2031325"/>
          </a:xfrm>
          <a:prstGeom prst="rect">
            <a:avLst/>
          </a:prstGeom>
        </p:spPr>
        <p:txBody>
          <a:bodyPr wrap="square">
            <a:spAutoFit/>
          </a:bodyPr>
          <a:lstStyle/>
          <a:p>
            <a:r>
              <a:rPr lang="cs-CZ" dirty="0">
                <a:latin typeface="Times New Roman" panose="02020603050405020304" pitchFamily="18" charset="0"/>
                <a:cs typeface="Times New Roman" panose="02020603050405020304" pitchFamily="18" charset="0"/>
              </a:rPr>
              <a:t>Novozélandský ježek</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na kůži houbu </a:t>
            </a:r>
            <a:r>
              <a:rPr lang="cs-CZ" i="1" dirty="0" err="1">
                <a:latin typeface="Times New Roman" panose="02020603050405020304" pitchFamily="18" charset="0"/>
                <a:cs typeface="Times New Roman" panose="02020603050405020304" pitchFamily="18" charset="0"/>
              </a:rPr>
              <a:t>Trichophyton</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mentagrophytes</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produkující penicilín</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Staphylococcus</a:t>
            </a:r>
            <a:r>
              <a:rPr lang="cs-CZ" dirty="0">
                <a:latin typeface="Times New Roman" panose="02020603050405020304" pitchFamily="18" charset="0"/>
                <a:cs typeface="Times New Roman" panose="02020603050405020304" pitchFamily="18" charset="0"/>
              </a:rPr>
              <a:t> žijící ve stejném prostředí je rezistentní na penicilín</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produkce penicilínu umožní </a:t>
            </a:r>
            <a:r>
              <a:rPr lang="cs-CZ" i="1" dirty="0" err="1">
                <a:latin typeface="Times New Roman" panose="02020603050405020304" pitchFamily="18" charset="0"/>
                <a:cs typeface="Times New Roman" panose="02020603050405020304" pitchFamily="18" charset="0"/>
              </a:rPr>
              <a:t>Trichophyton</a:t>
            </a:r>
            <a:r>
              <a:rPr lang="cs-CZ" dirty="0">
                <a:latin typeface="Times New Roman" panose="02020603050405020304" pitchFamily="18" charset="0"/>
                <a:cs typeface="Times New Roman" panose="02020603050405020304" pitchFamily="18" charset="0"/>
              </a:rPr>
              <a:t> vstoupit do </a:t>
            </a:r>
            <a:r>
              <a:rPr lang="cs-CZ" dirty="0" err="1">
                <a:latin typeface="Times New Roman" panose="02020603050405020304" pitchFamily="18" charset="0"/>
                <a:cs typeface="Times New Roman" panose="02020603050405020304" pitchFamily="18" charset="0"/>
              </a:rPr>
              <a:t>amensalistického</a:t>
            </a:r>
            <a:r>
              <a:rPr lang="cs-CZ" dirty="0">
                <a:latin typeface="Times New Roman" panose="02020603050405020304" pitchFamily="18" charset="0"/>
                <a:cs typeface="Times New Roman" panose="02020603050405020304" pitchFamily="18" charset="0"/>
              </a:rPr>
              <a:t>  vztahu s nerezistentními populacemi, které by chtěly kolonizovat stejné prostředí – tedy kůži ježka</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rezistentní </a:t>
            </a:r>
            <a:r>
              <a:rPr lang="cs-CZ" dirty="0" err="1">
                <a:latin typeface="Times New Roman" panose="02020603050405020304" pitchFamily="18" charset="0"/>
                <a:cs typeface="Times New Roman" panose="02020603050405020304" pitchFamily="18" charset="0"/>
              </a:rPr>
              <a:t>stafylokokus</a:t>
            </a:r>
            <a:r>
              <a:rPr lang="cs-CZ" dirty="0">
                <a:latin typeface="Times New Roman" panose="02020603050405020304" pitchFamily="18" charset="0"/>
                <a:cs typeface="Times New Roman" panose="02020603050405020304" pitchFamily="18" charset="0"/>
              </a:rPr>
              <a:t> zde poroste – koevoluce koexistujících  mikrobiálních populací </a:t>
            </a:r>
            <a:r>
              <a:rPr lang="cs-CZ" i="1" dirty="0" err="1">
                <a:latin typeface="Times New Roman" panose="02020603050405020304" pitchFamily="18" charset="0"/>
                <a:cs typeface="Times New Roman" panose="02020603050405020304" pitchFamily="18" charset="0"/>
              </a:rPr>
              <a:t>Trichophyton</a:t>
            </a:r>
            <a:endParaRPr lang="cs-CZ" i="1"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43608" y="4270343"/>
            <a:ext cx="3424120" cy="25133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Obdélník 2"/>
          <p:cNvSpPr/>
          <p:nvPr/>
        </p:nvSpPr>
        <p:spPr>
          <a:xfrm>
            <a:off x="4788024" y="5661248"/>
            <a:ext cx="3521608" cy="1015663"/>
          </a:xfrm>
          <a:prstGeom prst="rect">
            <a:avLst/>
          </a:prstGeom>
        </p:spPr>
        <p:txBody>
          <a:bodyPr wrap="square">
            <a:spAutoFit/>
          </a:bodyPr>
          <a:lstStyle/>
          <a:p>
            <a:r>
              <a:rPr lang="en-GB" sz="1200" dirty="0"/>
              <a:t>Computer illustration of </a:t>
            </a:r>
            <a:r>
              <a:rPr lang="en-GB" sz="1200" i="1" dirty="0"/>
              <a:t>Trichophyton </a:t>
            </a:r>
            <a:r>
              <a:rPr lang="en-GB" sz="1200" i="1" dirty="0" err="1"/>
              <a:t>mentagrophytes</a:t>
            </a:r>
            <a:r>
              <a:rPr lang="en-GB" sz="1200" dirty="0"/>
              <a:t>, the cause of athlete's foot (tinea </a:t>
            </a:r>
            <a:r>
              <a:rPr lang="en-GB" sz="1200" dirty="0" err="1"/>
              <a:t>pedis</a:t>
            </a:r>
            <a:r>
              <a:rPr lang="en-GB" sz="1200" dirty="0"/>
              <a:t>) and scalp ringworm (tinea </a:t>
            </a:r>
            <a:r>
              <a:rPr lang="en-GB" sz="1200" dirty="0" err="1"/>
              <a:t>capitus</a:t>
            </a:r>
            <a:r>
              <a:rPr lang="en-GB" sz="1200" dirty="0"/>
              <a:t>). Both of these contagious skin infections are spread by the fungus's spores (red)</a:t>
            </a:r>
            <a:endParaRPr lang="en-GB" sz="1200" i="1" dirty="0"/>
          </a:p>
        </p:txBody>
      </p:sp>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86664" y="2282442"/>
            <a:ext cx="2481064" cy="18607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6200000">
            <a:off x="4719821" y="2432298"/>
            <a:ext cx="3425957" cy="25694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715564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6480" y="26124"/>
            <a:ext cx="9137520" cy="652500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cs-CZ" sz="1800" b="1" dirty="0">
                <a:latin typeface="Times New Roman" pitchFamily="18" charset="0"/>
                <a:cs typeface="Times New Roman" pitchFamily="18" charset="0"/>
              </a:rPr>
              <a:t>Pozitivní interakce</a:t>
            </a:r>
          </a:p>
          <a:p>
            <a:pPr marL="285750" indent="-285750">
              <a:spcBef>
                <a:spcPts val="638"/>
              </a:spcBef>
            </a:pPr>
            <a:r>
              <a:rPr lang="cs-CZ" sz="1800" dirty="0">
                <a:latin typeface="Times New Roman" pitchFamily="18" charset="0"/>
                <a:cs typeface="Times New Roman" pitchFamily="18" charset="0"/>
              </a:rPr>
              <a:t> lepší využití zdrojů a obsazení širšího prostředí</a:t>
            </a:r>
          </a:p>
          <a:p>
            <a:pPr marL="285750" indent="-285750">
              <a:spcBef>
                <a:spcPts val="638"/>
              </a:spcBef>
            </a:pPr>
            <a:r>
              <a:rPr lang="cs-CZ" sz="1800" dirty="0">
                <a:latin typeface="Times New Roman" pitchFamily="18" charset="0"/>
                <a:cs typeface="Times New Roman" pitchFamily="18" charset="0"/>
              </a:rPr>
              <a:t>„</a:t>
            </a:r>
            <a:r>
              <a:rPr lang="cs-CZ" sz="1800" dirty="0" err="1">
                <a:latin typeface="Times New Roman" pitchFamily="18" charset="0"/>
                <a:cs typeface="Times New Roman" pitchFamily="18" charset="0"/>
              </a:rPr>
              <a:t>mutualism</a:t>
            </a:r>
            <a:r>
              <a:rPr lang="cs-CZ" sz="1800" dirty="0">
                <a:latin typeface="Times New Roman" pitchFamily="18" charset="0"/>
                <a:cs typeface="Times New Roman" pitchFamily="18" charset="0"/>
              </a:rPr>
              <a:t>“ (symbióza) </a:t>
            </a:r>
          </a:p>
          <a:p>
            <a:pPr marL="285750" indent="-285750">
              <a:spcBef>
                <a:spcPts val="638"/>
              </a:spcBef>
            </a:pPr>
            <a:r>
              <a:rPr lang="cs-CZ" sz="1800" dirty="0">
                <a:latin typeface="Times New Roman" pitchFamily="18" charset="0"/>
                <a:cs typeface="Times New Roman" pitchFamily="18" charset="0"/>
              </a:rPr>
              <a:t>vytváří nový konkurenčně výhodnější organismus než jsou druhy sami o sobě</a:t>
            </a:r>
          </a:p>
          <a:p>
            <a:pPr marL="285750" indent="-285750">
              <a:spcBef>
                <a:spcPts val="638"/>
              </a:spcBef>
            </a:pPr>
            <a:r>
              <a:rPr lang="cs-CZ" sz="1800" dirty="0">
                <a:latin typeface="Times New Roman" pitchFamily="18" charset="0"/>
                <a:cs typeface="Times New Roman" pitchFamily="18" charset="0"/>
              </a:rPr>
              <a:t>kombinace fyzikálních a metabolických schopností zesilující růst a/nebo přežití, utlumení stresu</a:t>
            </a:r>
          </a:p>
          <a:p>
            <a:pPr marL="285750" indent="-285750">
              <a:spcBef>
                <a:spcPts val="638"/>
              </a:spcBef>
            </a:pPr>
            <a:endParaRPr lang="cs-CZ" sz="1800" dirty="0">
              <a:latin typeface="Times New Roman" pitchFamily="18" charset="0"/>
              <a:cs typeface="Times New Roman" pitchFamily="18" charset="0"/>
            </a:endParaRPr>
          </a:p>
          <a:p>
            <a:pPr marL="0" indent="0">
              <a:spcBef>
                <a:spcPts val="638"/>
              </a:spcBef>
              <a:buNone/>
            </a:pPr>
            <a:r>
              <a:rPr lang="cs-CZ" sz="1800" b="1" dirty="0">
                <a:latin typeface="Times New Roman" pitchFamily="18" charset="0"/>
                <a:cs typeface="Times New Roman" pitchFamily="18" charset="0"/>
              </a:rPr>
              <a:t>Negativní interakce  (pozitivní dopad negativní interakce)</a:t>
            </a:r>
          </a:p>
          <a:p>
            <a:pPr marL="285750" indent="-285750">
              <a:spcBef>
                <a:spcPts val="638"/>
              </a:spcBef>
            </a:pPr>
            <a:r>
              <a:rPr lang="cs-CZ" sz="1800" dirty="0" err="1">
                <a:latin typeface="Times New Roman" pitchFamily="18" charset="0"/>
                <a:cs typeface="Times New Roman" pitchFamily="18" charset="0"/>
              </a:rPr>
              <a:t>seberegulační</a:t>
            </a:r>
            <a:r>
              <a:rPr lang="cs-CZ" sz="1800" dirty="0">
                <a:latin typeface="Times New Roman" pitchFamily="18" charset="0"/>
                <a:cs typeface="Times New Roman" pitchFamily="18" charset="0"/>
              </a:rPr>
              <a:t> mechanismus omezující hustotu populací</a:t>
            </a:r>
          </a:p>
          <a:p>
            <a:pPr marL="285750" indent="-285750">
              <a:spcBef>
                <a:spcPts val="638"/>
              </a:spcBef>
            </a:pPr>
            <a:r>
              <a:rPr lang="cs-CZ" sz="1800" dirty="0">
                <a:latin typeface="Times New Roman" pitchFamily="18" charset="0"/>
                <a:cs typeface="Times New Roman" pitchFamily="18" charset="0"/>
              </a:rPr>
              <a:t>brání „přeplnění“ a destrukci prostředí a následnému vymření zúčastněných druhů</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40156"/>
            <a:ext cx="9036496" cy="4770537"/>
          </a:xfrm>
          <a:prstGeom prst="rect">
            <a:avLst/>
          </a:prstGeom>
        </p:spPr>
        <p:txBody>
          <a:bodyPr wrap="square">
            <a:spAutoFit/>
          </a:bodyPr>
          <a:lstStyle/>
          <a:p>
            <a:r>
              <a:rPr lang="cs-CZ" dirty="0"/>
              <a:t> </a:t>
            </a:r>
            <a:r>
              <a:rPr lang="cs-CZ" sz="2000" b="1" dirty="0" err="1">
                <a:latin typeface="Times New Roman" panose="02020603050405020304" pitchFamily="18" charset="0"/>
                <a:cs typeface="Times New Roman" panose="02020603050405020304" pitchFamily="18" charset="0"/>
              </a:rPr>
              <a:t>Kompetice</a:t>
            </a:r>
            <a:r>
              <a:rPr lang="cs-CZ" sz="2000" b="1" dirty="0">
                <a:latin typeface="Times New Roman" panose="02020603050405020304" pitchFamily="18" charset="0"/>
                <a:cs typeface="Times New Roman" panose="02020603050405020304" pitchFamily="18" charset="0"/>
              </a:rPr>
              <a:t>  </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dvě populace se nepřátelsky ovlivňují</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dosahují nižší hustoty populace nebo růstové rychlosti</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používají stejné zdroje (prostor nebo  limitující prvek) </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princip </a:t>
            </a:r>
            <a:r>
              <a:rPr lang="cs-CZ" dirty="0" err="1">
                <a:latin typeface="Times New Roman" panose="02020603050405020304" pitchFamily="18" charset="0"/>
                <a:cs typeface="Times New Roman" panose="02020603050405020304" pitchFamily="18" charset="0"/>
              </a:rPr>
              <a:t>kompetického</a:t>
            </a:r>
            <a:r>
              <a:rPr lang="cs-CZ" dirty="0">
                <a:latin typeface="Times New Roman" panose="02020603050405020304" pitchFamily="18" charset="0"/>
                <a:cs typeface="Times New Roman" panose="02020603050405020304" pitchFamily="18" charset="0"/>
              </a:rPr>
              <a:t> vyloučení – dvě populace nebudou sdílet jeden prostor,    protože jedna vyhraje soutěž a eliminuje druhou populaci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Paramecium</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caudatum</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a </a:t>
            </a:r>
            <a:r>
              <a:rPr lang="cs-CZ" i="1" dirty="0">
                <a:latin typeface="Times New Roman" panose="02020603050405020304" pitchFamily="18" charset="0"/>
                <a:cs typeface="Times New Roman" panose="02020603050405020304" pitchFamily="18" charset="0"/>
              </a:rPr>
              <a:t>P. </a:t>
            </a:r>
            <a:r>
              <a:rPr lang="cs-CZ" i="1" dirty="0" err="1">
                <a:latin typeface="Times New Roman" panose="02020603050405020304" pitchFamily="18" charset="0"/>
                <a:cs typeface="Times New Roman" panose="02020603050405020304" pitchFamily="18" charset="0"/>
              </a:rPr>
              <a:t>aurelia</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porostou dobře zvlášť,</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´dohromady ale </a:t>
            </a:r>
            <a:r>
              <a:rPr lang="cs-CZ" i="1" dirty="0">
                <a:latin typeface="Times New Roman" panose="02020603050405020304" pitchFamily="18" charset="0"/>
                <a:cs typeface="Times New Roman" panose="02020603050405020304" pitchFamily="18" charset="0"/>
              </a:rPr>
              <a:t>P. </a:t>
            </a:r>
            <a:r>
              <a:rPr lang="cs-CZ" i="1" dirty="0" err="1">
                <a:latin typeface="Times New Roman" panose="02020603050405020304" pitchFamily="18" charset="0"/>
                <a:cs typeface="Times New Roman" panose="02020603050405020304" pitchFamily="18" charset="0"/>
              </a:rPr>
              <a:t>aurelia</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potlačí P</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caudatum</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 - žádný útok nebo toxiny; </a:t>
            </a:r>
            <a:r>
              <a:rPr lang="cs-CZ" i="1" dirty="0">
                <a:latin typeface="Times New Roman" panose="02020603050405020304" pitchFamily="18" charset="0"/>
                <a:cs typeface="Times New Roman" panose="02020603050405020304" pitchFamily="18" charset="0"/>
              </a:rPr>
              <a:t>P. </a:t>
            </a:r>
            <a:r>
              <a:rPr lang="cs-CZ" i="1" dirty="0" err="1">
                <a:latin typeface="Times New Roman" panose="02020603050405020304" pitchFamily="18" charset="0"/>
                <a:cs typeface="Times New Roman" panose="02020603050405020304" pitchFamily="18" charset="0"/>
              </a:rPr>
              <a:t>aurelia</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roste rychleji a potlačí   </a:t>
            </a:r>
            <a:r>
              <a:rPr lang="cs-CZ" i="1" dirty="0">
                <a:latin typeface="Times New Roman" panose="02020603050405020304" pitchFamily="18" charset="0"/>
                <a:cs typeface="Times New Roman" panose="02020603050405020304" pitchFamily="18" charset="0"/>
              </a:rPr>
              <a:t>P. </a:t>
            </a:r>
            <a:r>
              <a:rPr lang="cs-CZ" i="1" dirty="0" err="1">
                <a:latin typeface="Times New Roman" panose="02020603050405020304" pitchFamily="18" charset="0"/>
                <a:cs typeface="Times New Roman" panose="02020603050405020304" pitchFamily="18" charset="0"/>
              </a:rPr>
              <a:t>caudatum</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(vyžere potravu) </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dvě populace přežijí pouze pokud budou používat jiné  zdroje v jiném čase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směsná kultura </a:t>
            </a:r>
            <a:r>
              <a:rPr lang="cs-CZ" i="1" dirty="0" err="1">
                <a:latin typeface="Times New Roman" panose="02020603050405020304" pitchFamily="18" charset="0"/>
                <a:cs typeface="Times New Roman" panose="02020603050405020304" pitchFamily="18" charset="0"/>
              </a:rPr>
              <a:t>Paramecium</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caudatum</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a </a:t>
            </a:r>
            <a:r>
              <a:rPr lang="cs-CZ" i="1" dirty="0">
                <a:latin typeface="Times New Roman" panose="02020603050405020304" pitchFamily="18" charset="0"/>
                <a:cs typeface="Times New Roman" panose="02020603050405020304" pitchFamily="18" charset="0"/>
              </a:rPr>
              <a:t>P. </a:t>
            </a:r>
            <a:r>
              <a:rPr lang="cs-CZ" i="1" dirty="0" err="1">
                <a:latin typeface="Times New Roman" panose="02020603050405020304" pitchFamily="18" charset="0"/>
                <a:cs typeface="Times New Roman" panose="02020603050405020304" pitchFamily="18" charset="0"/>
              </a:rPr>
              <a:t>bursaria</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může dosáhnout rovnováhy i když používají stejné živiny,  ale využívají jiný prostor v kultivační nádobě  - tím se minimalizuje </a:t>
            </a:r>
            <a:r>
              <a:rPr lang="cs-CZ" dirty="0" err="1">
                <a:latin typeface="Times New Roman" panose="02020603050405020304" pitchFamily="18" charset="0"/>
                <a:cs typeface="Times New Roman" panose="02020603050405020304" pitchFamily="18" charset="0"/>
              </a:rPr>
              <a:t>kompetice</a:t>
            </a:r>
            <a:r>
              <a:rPr lang="cs-CZ" dirty="0">
                <a:latin typeface="Times New Roman" panose="02020603050405020304" pitchFamily="18" charset="0"/>
                <a:cs typeface="Times New Roman" panose="02020603050405020304" pitchFamily="18" charset="0"/>
              </a:rPr>
              <a:t> a zabrání se extinkci  jednoho z druhů (viz paradox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plankton)</a:t>
            </a:r>
          </a:p>
          <a:p>
            <a:pPr marL="285750" indent="-285750">
              <a:buFont typeface="Arial" panose="020B0604020202020204" pitchFamily="34" charset="0"/>
              <a:buChar char="•"/>
            </a:pPr>
            <a:endParaRPr lang="cs-CZ" sz="1600" dirty="0"/>
          </a:p>
        </p:txBody>
      </p:sp>
      <p:pic>
        <p:nvPicPr>
          <p:cNvPr id="921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32891" y="4509120"/>
            <a:ext cx="3507262" cy="18150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Obdélník 3"/>
          <p:cNvSpPr/>
          <p:nvPr/>
        </p:nvSpPr>
        <p:spPr>
          <a:xfrm>
            <a:off x="982817" y="6324128"/>
            <a:ext cx="7128792" cy="461665"/>
          </a:xfrm>
          <a:prstGeom prst="rect">
            <a:avLst/>
          </a:prstGeom>
        </p:spPr>
        <p:txBody>
          <a:bodyPr wrap="square">
            <a:spAutoFit/>
          </a:bodyPr>
          <a:lstStyle/>
          <a:p>
            <a:r>
              <a:rPr lang="en-GB" sz="1200" dirty="0"/>
              <a:t>The plate on the left contains about equal numbers of colonies of two different bacteria. After the bacteria compete and evolve, the lighter ones have taken the lead in the plate on the </a:t>
            </a:r>
            <a:r>
              <a:rPr lang="en-GB" sz="1200" dirty="0" err="1"/>
              <a:t>righ</a:t>
            </a:r>
            <a:endParaRPr lang="en-GB" sz="1200" dirty="0"/>
          </a:p>
        </p:txBody>
      </p:sp>
    </p:spTree>
    <p:extLst>
      <p:ext uri="{BB962C8B-B14F-4D97-AF65-F5344CB8AC3E}">
        <p14:creationId xmlns="" xmlns:p14="http://schemas.microsoft.com/office/powerpoint/2010/main" val="3801009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16632"/>
            <a:ext cx="8496944" cy="4247317"/>
          </a:xfrm>
          <a:prstGeom prst="rect">
            <a:avLst/>
          </a:prstGeom>
        </p:spPr>
        <p:txBody>
          <a:bodyPr wrap="square">
            <a:spAutoFit/>
          </a:bodyPr>
          <a:lstStyle/>
          <a:p>
            <a:r>
              <a:rPr lang="cs-CZ" dirty="0" err="1">
                <a:latin typeface="Times New Roman" panose="02020603050405020304" pitchFamily="18" charset="0"/>
                <a:cs typeface="Times New Roman" panose="02020603050405020304" pitchFamily="18" charset="0"/>
              </a:rPr>
              <a:t>Kompetice</a:t>
            </a:r>
            <a:endParaRPr lang="cs-CZ" dirty="0">
              <a:latin typeface="Times New Roman" panose="02020603050405020304" pitchFamily="18" charset="0"/>
              <a:cs typeface="Times New Roman" panose="02020603050405020304" pitchFamily="18" charset="0"/>
            </a:endParaRPr>
          </a:p>
          <a:p>
            <a:endParaRPr lang="cs-CZ"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purpurové sirné bakterie - efekt střídání délky osvětlení </a:t>
            </a:r>
          </a:p>
          <a:p>
            <a:pPr marL="285750" indent="-285750">
              <a:buFont typeface="Arial" panose="020B0604020202020204" pitchFamily="34" charset="0"/>
              <a:buChar char="•"/>
            </a:pPr>
            <a:r>
              <a:rPr lang="cs-CZ" i="1" dirty="0" err="1">
                <a:latin typeface="Times New Roman" panose="02020603050405020304" pitchFamily="18" charset="0"/>
                <a:cs typeface="Times New Roman" panose="02020603050405020304" pitchFamily="18" charset="0"/>
              </a:rPr>
              <a:t>Chromatium</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vinosum</a:t>
            </a:r>
            <a:r>
              <a:rPr lang="cs-CZ" dirty="0">
                <a:latin typeface="Times New Roman" panose="02020603050405020304" pitchFamily="18" charset="0"/>
                <a:cs typeface="Times New Roman" panose="02020603050405020304" pitchFamily="18" charset="0"/>
              </a:rPr>
              <a:t> při stálém světle a přítomnosti  sulfidu eliminuje  </a:t>
            </a:r>
            <a:r>
              <a:rPr lang="cs-CZ" i="1" dirty="0">
                <a:latin typeface="Times New Roman" panose="02020603050405020304" pitchFamily="18" charset="0"/>
                <a:cs typeface="Times New Roman" panose="02020603050405020304" pitchFamily="18" charset="0"/>
              </a:rPr>
              <a:t>C. </a:t>
            </a:r>
            <a:r>
              <a:rPr lang="cs-CZ" i="1" dirty="0" err="1">
                <a:latin typeface="Times New Roman" panose="02020603050405020304" pitchFamily="18" charset="0"/>
                <a:cs typeface="Times New Roman" panose="02020603050405020304" pitchFamily="18" charset="0"/>
              </a:rPr>
              <a:t>weissei</a:t>
            </a:r>
            <a:endParaRPr lang="cs-CZ"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při přerušovaném osvětlení porostou obě  </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2 rozsivky přežijí vedle sebe jen tehdy, když každá bude mít jiný limitující faktor  (fosfát a silikát)</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pokud ne – kompetitivní vyloučení</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záleží na koncentraci substrátu (vysoká koncentrace substrátu – </a:t>
            </a:r>
            <a:r>
              <a:rPr lang="cs-CZ" i="1" dirty="0" err="1">
                <a:latin typeface="Times New Roman" panose="02020603050405020304" pitchFamily="18" charset="0"/>
                <a:cs typeface="Times New Roman" panose="02020603050405020304" pitchFamily="18" charset="0"/>
              </a:rPr>
              <a:t>E.coli</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vytlačí </a:t>
            </a:r>
            <a:r>
              <a:rPr lang="cs-CZ" i="1" dirty="0" err="1">
                <a:latin typeface="Times New Roman" panose="02020603050405020304" pitchFamily="18" charset="0"/>
                <a:cs typeface="Times New Roman" panose="02020603050405020304" pitchFamily="18" charset="0"/>
              </a:rPr>
              <a:t>Spirillum</a:t>
            </a:r>
            <a:r>
              <a:rPr lang="cs-CZ" dirty="0">
                <a:latin typeface="Times New Roman" panose="02020603050405020304" pitchFamily="18" charset="0"/>
                <a:cs typeface="Times New Roman" panose="02020603050405020304" pitchFamily="18" charset="0"/>
              </a:rPr>
              <a:t>  - nízká koncentrace – </a:t>
            </a:r>
            <a:r>
              <a:rPr lang="cs-CZ" i="1" dirty="0">
                <a:latin typeface="Times New Roman" panose="02020603050405020304" pitchFamily="18" charset="0"/>
                <a:cs typeface="Times New Roman" panose="02020603050405020304" pitchFamily="18" charset="0"/>
              </a:rPr>
              <a:t>E. coli </a:t>
            </a:r>
            <a:r>
              <a:rPr lang="cs-CZ" dirty="0">
                <a:latin typeface="Times New Roman" panose="02020603050405020304" pitchFamily="18" charset="0"/>
                <a:cs typeface="Times New Roman" panose="02020603050405020304" pitchFamily="18" charset="0"/>
              </a:rPr>
              <a:t>je potlačena)  </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stres může změnit výsledek </a:t>
            </a:r>
            <a:r>
              <a:rPr lang="cs-CZ" dirty="0" err="1">
                <a:latin typeface="Times New Roman" panose="02020603050405020304" pitchFamily="18" charset="0"/>
                <a:cs typeface="Times New Roman" panose="02020603050405020304" pitchFamily="18" charset="0"/>
              </a:rPr>
              <a:t>kompetice</a:t>
            </a:r>
            <a:r>
              <a:rPr lang="cs-CZ" dirty="0">
                <a:latin typeface="Times New Roman" panose="02020603050405020304" pitchFamily="18" charset="0"/>
                <a:cs typeface="Times New Roman" panose="02020603050405020304" pitchFamily="18" charset="0"/>
              </a:rPr>
              <a:t> – vyhraje odolnější  (jde spíš o situaci, kdy jde o přežití v době zastaveného růstu )</a:t>
            </a:r>
          </a:p>
        </p:txBody>
      </p:sp>
      <p:pic>
        <p:nvPicPr>
          <p:cNvPr id="112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64618" y="4768649"/>
            <a:ext cx="2107260" cy="20893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98421" y="4621122"/>
            <a:ext cx="2856358" cy="22261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4506680"/>
            <a:ext cx="3096344" cy="23405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268445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188640"/>
            <a:ext cx="8568952" cy="3139321"/>
          </a:xfrm>
          <a:prstGeom prst="rect">
            <a:avLst/>
          </a:prstGeom>
        </p:spPr>
        <p:txBody>
          <a:bodyPr wrap="square">
            <a:spAutoFit/>
          </a:bodyPr>
          <a:lstStyle/>
          <a:p>
            <a:r>
              <a:rPr lang="cs-CZ" dirty="0"/>
              <a:t> </a:t>
            </a:r>
            <a:r>
              <a:rPr lang="cs-CZ" b="1" dirty="0">
                <a:latin typeface="Times New Roman" panose="02020603050405020304" pitchFamily="18" charset="0"/>
                <a:cs typeface="Times New Roman" panose="02020603050405020304" pitchFamily="18" charset="0"/>
              </a:rPr>
              <a:t>Parazitismus </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parazit získává živiny z hostitele, který je tím poškozován</a:t>
            </a:r>
          </a:p>
          <a:p>
            <a:pPr marL="285750" indent="-285750">
              <a:buFont typeface="Arial" panose="020B0604020202020204" pitchFamily="34" charset="0"/>
              <a:buChar char="•"/>
            </a:pPr>
            <a:r>
              <a:rPr lang="cs-CZ" dirty="0" err="1">
                <a:latin typeface="Times New Roman" panose="02020603050405020304" pitchFamily="18" charset="0"/>
                <a:cs typeface="Times New Roman" panose="02020603050405020304" pitchFamily="18" charset="0"/>
              </a:rPr>
              <a:t>ektoparasitismus</a:t>
            </a:r>
            <a:r>
              <a:rPr lang="cs-CZ" dirty="0">
                <a:latin typeface="Times New Roman" panose="02020603050405020304" pitchFamily="18" charset="0"/>
                <a:cs typeface="Times New Roman" panose="02020603050405020304" pitchFamily="18" charset="0"/>
              </a:rPr>
              <a:t> – vně hostitele </a:t>
            </a:r>
          </a:p>
          <a:p>
            <a:pPr marL="285750" indent="-285750">
              <a:buFont typeface="Arial" panose="020B0604020202020204" pitchFamily="34" charset="0"/>
              <a:buChar char="•"/>
            </a:pPr>
            <a:r>
              <a:rPr lang="cs-CZ" dirty="0" err="1">
                <a:latin typeface="Times New Roman" panose="02020603050405020304" pitchFamily="18" charset="0"/>
                <a:cs typeface="Times New Roman" panose="02020603050405020304" pitchFamily="18" charset="0"/>
              </a:rPr>
              <a:t>endoparasitismus</a:t>
            </a:r>
            <a:r>
              <a:rPr lang="cs-CZ" dirty="0">
                <a:latin typeface="Times New Roman" panose="02020603050405020304" pitchFamily="18" charset="0"/>
                <a:cs typeface="Times New Roman" panose="02020603050405020304" pitchFamily="18" charset="0"/>
              </a:rPr>
              <a:t> – vnikají do hostitele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vztah hostitel-parazit obvykle specifický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viry jsou obligátní intracelulární parazité s vysokou  hostitelskou specificitou; mohou zcela eliminovat populaci  hostitele.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bakteriofágy – životní cyklus (za 20 minut po infekci lyze b.)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modifikace prostředím – vazba bakterií a/nebo fágů  na jílové částice – ochrana bakterií před fágy </a:t>
            </a:r>
          </a:p>
        </p:txBody>
      </p:sp>
      <p:pic>
        <p:nvPicPr>
          <p:cNvPr id="1229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19672" y="3429000"/>
            <a:ext cx="5715000" cy="3190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470891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9036496" cy="3493264"/>
          </a:xfrm>
          <a:prstGeom prst="rect">
            <a:avLst/>
          </a:prstGeom>
        </p:spPr>
        <p:txBody>
          <a:bodyPr wrap="square">
            <a:spAutoFit/>
          </a:bodyPr>
          <a:lstStyle/>
          <a:p>
            <a:r>
              <a:rPr lang="cs-CZ" sz="1700" b="1" dirty="0">
                <a:latin typeface="Times New Roman" panose="02020603050405020304" pitchFamily="18" charset="0"/>
                <a:cs typeface="Times New Roman" panose="02020603050405020304" pitchFamily="18" charset="0"/>
              </a:rPr>
              <a:t>Parazitické </a:t>
            </a:r>
            <a:r>
              <a:rPr lang="cs-CZ" sz="1700" b="1" i="1" dirty="0" err="1">
                <a:latin typeface="Times New Roman" panose="02020603050405020304" pitchFamily="18" charset="0"/>
                <a:cs typeface="Times New Roman" panose="02020603050405020304" pitchFamily="18" charset="0"/>
              </a:rPr>
              <a:t>Bdellovibrio</a:t>
            </a:r>
            <a:endParaRPr lang="cs-CZ" sz="1700" b="1" i="1" dirty="0">
              <a:latin typeface="Times New Roman" panose="02020603050405020304" pitchFamily="18" charset="0"/>
              <a:cs typeface="Times New Roman" panose="02020603050405020304" pitchFamily="18" charset="0"/>
            </a:endParaRPr>
          </a:p>
          <a:p>
            <a:endParaRPr lang="cs-CZ" sz="17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sz="1700" dirty="0">
                <a:latin typeface="Times New Roman" panose="02020603050405020304" pitchFamily="18" charset="0"/>
                <a:cs typeface="Times New Roman" panose="02020603050405020304" pitchFamily="18" charset="0"/>
              </a:rPr>
              <a:t> je vysoce pohyblivé (100 buněčných délek  za vteřinu, E. coli jen 10 délek ), napadá jiné G- bakterie </a:t>
            </a:r>
          </a:p>
          <a:p>
            <a:pPr marL="285750" indent="-285750">
              <a:buFont typeface="Arial" panose="020B0604020202020204" pitchFamily="34" charset="0"/>
              <a:buChar char="•"/>
            </a:pPr>
            <a:r>
              <a:rPr lang="cs-CZ" sz="1700" dirty="0">
                <a:latin typeface="Times New Roman" panose="02020603050405020304" pitchFamily="18" charset="0"/>
                <a:cs typeface="Times New Roman" panose="02020603050405020304" pitchFamily="18" charset="0"/>
              </a:rPr>
              <a:t>setkání náhodné (žádná chemotaxe) - jen malé  procento skončí permanentním spojením</a:t>
            </a:r>
          </a:p>
          <a:p>
            <a:pPr marL="285750" indent="-285750">
              <a:buFont typeface="Arial" panose="020B0604020202020204" pitchFamily="34" charset="0"/>
              <a:buChar char="•"/>
            </a:pPr>
            <a:r>
              <a:rPr lang="cs-CZ" sz="1700" i="1" dirty="0" err="1">
                <a:latin typeface="Times New Roman" panose="02020603050405020304" pitchFamily="18" charset="0"/>
                <a:cs typeface="Times New Roman" panose="02020603050405020304" pitchFamily="18" charset="0"/>
              </a:rPr>
              <a:t>Bdellovibrio</a:t>
            </a:r>
            <a:r>
              <a:rPr lang="cs-CZ" sz="1700" i="1" dirty="0">
                <a:latin typeface="Times New Roman" panose="02020603050405020304" pitchFamily="18" charset="0"/>
                <a:cs typeface="Times New Roman" panose="02020603050405020304" pitchFamily="18" charset="0"/>
              </a:rPr>
              <a:t> </a:t>
            </a:r>
            <a:r>
              <a:rPr lang="cs-CZ" sz="1700" dirty="0">
                <a:latin typeface="Times New Roman" panose="02020603050405020304" pitchFamily="18" charset="0"/>
                <a:cs typeface="Times New Roman" panose="02020603050405020304" pitchFamily="18" charset="0"/>
              </a:rPr>
              <a:t>zůstává v </a:t>
            </a:r>
            <a:r>
              <a:rPr lang="cs-CZ" sz="1700" dirty="0" err="1">
                <a:latin typeface="Times New Roman" panose="02020603050405020304" pitchFamily="18" charset="0"/>
                <a:cs typeface="Times New Roman" panose="02020603050405020304" pitchFamily="18" charset="0"/>
              </a:rPr>
              <a:t>periplazmatickém</a:t>
            </a:r>
            <a:r>
              <a:rPr lang="cs-CZ" sz="1700" dirty="0">
                <a:latin typeface="Times New Roman" panose="02020603050405020304" pitchFamily="18" charset="0"/>
                <a:cs typeface="Times New Roman" panose="02020603050405020304" pitchFamily="18" charset="0"/>
              </a:rPr>
              <a:t> prostoru, modifikuje buněčné obaly hostitele- drží buněčný obsah pro parazita – trvá cca 1 hod</a:t>
            </a:r>
          </a:p>
          <a:p>
            <a:pPr marL="285750" indent="-285750">
              <a:buFont typeface="Arial" panose="020B0604020202020204" pitchFamily="34" charset="0"/>
              <a:buChar char="•"/>
            </a:pPr>
            <a:r>
              <a:rPr lang="cs-CZ" sz="1700" i="1" dirty="0">
                <a:latin typeface="Times New Roman" panose="02020603050405020304" pitchFamily="18" charset="0"/>
                <a:cs typeface="Times New Roman" panose="02020603050405020304" pitchFamily="18" charset="0"/>
              </a:rPr>
              <a:t> </a:t>
            </a:r>
            <a:r>
              <a:rPr lang="cs-CZ" sz="1700" i="1" dirty="0" err="1">
                <a:latin typeface="Times New Roman" panose="02020603050405020304" pitchFamily="18" charset="0"/>
                <a:cs typeface="Times New Roman" panose="02020603050405020304" pitchFamily="18" charset="0"/>
              </a:rPr>
              <a:t>Bdellovibrio</a:t>
            </a:r>
            <a:r>
              <a:rPr lang="cs-CZ" sz="1700" i="1" dirty="0">
                <a:latin typeface="Times New Roman" panose="02020603050405020304" pitchFamily="18" charset="0"/>
                <a:cs typeface="Times New Roman" panose="02020603050405020304" pitchFamily="18" charset="0"/>
              </a:rPr>
              <a:t> </a:t>
            </a:r>
            <a:r>
              <a:rPr lang="cs-CZ" sz="1700" dirty="0">
                <a:latin typeface="Times New Roman" panose="02020603050405020304" pitchFamily="18" charset="0"/>
                <a:cs typeface="Times New Roman" panose="02020603050405020304" pitchFamily="18" charset="0"/>
              </a:rPr>
              <a:t>ztratí bičíky a vyroste ve vlákna,  ale nedělí se</a:t>
            </a:r>
          </a:p>
          <a:p>
            <a:pPr marL="285750" indent="-285750">
              <a:buFont typeface="Arial" panose="020B0604020202020204" pitchFamily="34" charset="0"/>
              <a:buChar char="•"/>
            </a:pPr>
            <a:r>
              <a:rPr lang="cs-CZ" sz="1700" dirty="0">
                <a:latin typeface="Times New Roman" panose="02020603050405020304" pitchFamily="18" charset="0"/>
                <a:cs typeface="Times New Roman" panose="02020603050405020304" pitchFamily="18" charset="0"/>
              </a:rPr>
              <a:t> po vyčerpání hostitele- dělení filamentů parazita – buňky s bičíky </a:t>
            </a:r>
          </a:p>
          <a:p>
            <a:pPr marL="285750" indent="-285750">
              <a:buFont typeface="Arial" panose="020B0604020202020204" pitchFamily="34" charset="0"/>
              <a:buChar char="•"/>
            </a:pPr>
            <a:r>
              <a:rPr lang="cs-CZ" sz="1700" dirty="0">
                <a:latin typeface="Times New Roman" panose="02020603050405020304" pitchFamily="18" charset="0"/>
                <a:cs typeface="Times New Roman" panose="02020603050405020304" pitchFamily="18" charset="0"/>
              </a:rPr>
              <a:t>výnos buněk - 4 v </a:t>
            </a:r>
            <a:r>
              <a:rPr lang="cs-CZ" sz="1700" i="1" dirty="0">
                <a:latin typeface="Times New Roman" panose="02020603050405020304" pitchFamily="18" charset="0"/>
                <a:cs typeface="Times New Roman" panose="02020603050405020304" pitchFamily="18" charset="0"/>
              </a:rPr>
              <a:t>E. coli</a:t>
            </a:r>
            <a:r>
              <a:rPr lang="cs-CZ" sz="1700" dirty="0">
                <a:latin typeface="Times New Roman" panose="02020603050405020304" pitchFamily="18" charset="0"/>
                <a:cs typeface="Times New Roman" panose="02020603050405020304" pitchFamily="18" charset="0"/>
              </a:rPr>
              <a:t>, 20 ve </a:t>
            </a:r>
            <a:r>
              <a:rPr lang="cs-CZ" sz="1700" i="1" dirty="0" err="1">
                <a:latin typeface="Times New Roman" panose="02020603050405020304" pitchFamily="18" charset="0"/>
                <a:cs typeface="Times New Roman" panose="02020603050405020304" pitchFamily="18" charset="0"/>
              </a:rPr>
              <a:t>Spirillum</a:t>
            </a:r>
            <a:r>
              <a:rPr lang="cs-CZ" sz="1700" i="1" dirty="0">
                <a:latin typeface="Times New Roman" panose="02020603050405020304" pitchFamily="18" charset="0"/>
                <a:cs typeface="Times New Roman" panose="02020603050405020304" pitchFamily="18" charset="0"/>
              </a:rPr>
              <a:t> </a:t>
            </a:r>
            <a:r>
              <a:rPr lang="cs-CZ" sz="1700" i="1" dirty="0" err="1">
                <a:latin typeface="Times New Roman" panose="02020603050405020304" pitchFamily="18" charset="0"/>
                <a:cs typeface="Times New Roman" panose="02020603050405020304" pitchFamily="18" charset="0"/>
              </a:rPr>
              <a:t>serpens</a:t>
            </a:r>
            <a:r>
              <a:rPr lang="cs-CZ" sz="1700" i="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cs-CZ" sz="1700" i="1" dirty="0" err="1">
                <a:latin typeface="Times New Roman" panose="02020603050405020304" pitchFamily="18" charset="0"/>
                <a:cs typeface="Times New Roman" panose="02020603050405020304" pitchFamily="18" charset="0"/>
              </a:rPr>
              <a:t>Bdellovibrio</a:t>
            </a:r>
            <a:r>
              <a:rPr lang="cs-CZ" sz="1700" dirty="0">
                <a:latin typeface="Times New Roman" panose="02020603050405020304" pitchFamily="18" charset="0"/>
                <a:cs typeface="Times New Roman" panose="02020603050405020304" pitchFamily="18" charset="0"/>
              </a:rPr>
              <a:t> - obligátní parazit, má ale celý set katabolických,  anabolických a energii generujících genů/enzymů </a:t>
            </a:r>
          </a:p>
          <a:p>
            <a:pPr marL="285750" indent="-285750">
              <a:buFont typeface="Arial" panose="020B0604020202020204" pitchFamily="34" charset="0"/>
              <a:buChar char="•"/>
            </a:pPr>
            <a:r>
              <a:rPr lang="cs-CZ" sz="1700" dirty="0">
                <a:latin typeface="Times New Roman" panose="02020603050405020304" pitchFamily="18" charset="0"/>
                <a:cs typeface="Times New Roman" panose="02020603050405020304" pitchFamily="18" charset="0"/>
              </a:rPr>
              <a:t> v laboratoři zcela zlikvidují populaci E. coli, v přirozených  podmínkách nikoliv (ochrana jílem)</a:t>
            </a:r>
          </a:p>
        </p:txBody>
      </p:sp>
      <p:pic>
        <p:nvPicPr>
          <p:cNvPr id="1331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19672" y="3547918"/>
            <a:ext cx="6048672" cy="33168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552393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8945" y="116632"/>
            <a:ext cx="8352928" cy="4216539"/>
          </a:xfrm>
          <a:prstGeom prst="rect">
            <a:avLst/>
          </a:prstGeom>
        </p:spPr>
        <p:txBody>
          <a:bodyPr wrap="square">
            <a:spAutoFit/>
          </a:bodyPr>
          <a:lstStyle/>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některé bakterie mohou způsobit lyzi i bez přímého kontaktu, exoenzymy</a:t>
            </a:r>
          </a:p>
          <a:p>
            <a:pPr marL="285750" indent="-285750">
              <a:buFont typeface="Arial" panose="020B0604020202020204" pitchFamily="34" charset="0"/>
              <a:buChar char="•"/>
            </a:pPr>
            <a:r>
              <a:rPr lang="cs-CZ" dirty="0" err="1">
                <a:latin typeface="Times New Roman" panose="02020603050405020304" pitchFamily="18" charset="0"/>
                <a:cs typeface="Times New Roman" panose="02020603050405020304" pitchFamily="18" charset="0"/>
              </a:rPr>
              <a:t>myxobakterie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lyzují</a:t>
            </a:r>
            <a:r>
              <a:rPr lang="cs-CZ" dirty="0">
                <a:latin typeface="Times New Roman" panose="02020603050405020304" pitchFamily="18" charset="0"/>
                <a:cs typeface="Times New Roman" panose="02020603050405020304" pitchFamily="18" charset="0"/>
              </a:rPr>
              <a:t> G+ i G- půdní bakterie i vzdálené  a využijí materiál uvolněný lyzí  </a:t>
            </a:r>
          </a:p>
          <a:p>
            <a:pPr marL="285750" indent="-285750">
              <a:buFont typeface="Arial" panose="020B0604020202020204" pitchFamily="34" charset="0"/>
              <a:buChar char="•"/>
            </a:pPr>
            <a:r>
              <a:rPr lang="cs-CZ" i="1" dirty="0" err="1">
                <a:latin typeface="Times New Roman" panose="02020603050405020304" pitchFamily="18" charset="0"/>
                <a:cs typeface="Times New Roman" panose="02020603050405020304" pitchFamily="18" charset="0"/>
              </a:rPr>
              <a:t>Cytophaga</a:t>
            </a:r>
            <a:r>
              <a:rPr lang="cs-CZ" dirty="0">
                <a:latin typeface="Times New Roman" panose="02020603050405020304" pitchFamily="18" charset="0"/>
                <a:cs typeface="Times New Roman" panose="02020603050405020304" pitchFamily="18" charset="0"/>
              </a:rPr>
              <a:t> (G-)  - lyze citlivých řas  </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produkce </a:t>
            </a:r>
            <a:r>
              <a:rPr lang="cs-CZ" dirty="0" err="1">
                <a:latin typeface="Times New Roman" panose="02020603050405020304" pitchFamily="18" charset="0"/>
                <a:cs typeface="Times New Roman" panose="02020603050405020304" pitchFamily="18" charset="0"/>
              </a:rPr>
              <a:t>bakter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chitináz</a:t>
            </a:r>
            <a:r>
              <a:rPr lang="cs-CZ" dirty="0">
                <a:latin typeface="Times New Roman" panose="02020603050405020304" pitchFamily="18" charset="0"/>
                <a:cs typeface="Times New Roman" panose="02020603050405020304" pitchFamily="18" charset="0"/>
              </a:rPr>
              <a:t> – degradace buněčné stěny hub  </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odolnost </a:t>
            </a:r>
            <a:r>
              <a:rPr lang="cs-CZ" dirty="0" err="1">
                <a:latin typeface="Times New Roman" panose="02020603050405020304" pitchFamily="18" charset="0"/>
                <a:cs typeface="Times New Roman" panose="02020603050405020304" pitchFamily="18" charset="0"/>
              </a:rPr>
              <a:t>bakt</a:t>
            </a:r>
            <a:r>
              <a:rPr lang="cs-CZ" dirty="0">
                <a:latin typeface="Times New Roman" panose="02020603050405020304" pitchFamily="18" charset="0"/>
                <a:cs typeface="Times New Roman" panose="02020603050405020304" pitchFamily="18" charset="0"/>
              </a:rPr>
              <a:t>. populace vůči lyzi  může být specifická</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produkce spor, cyst – odolnější ataku, ochrana populace  před eradikací parazitem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na prvocích parazitují mnohé houby, bakterie a i jíní prvoci  </a:t>
            </a:r>
          </a:p>
          <a:p>
            <a:pPr marL="285750" indent="-285750">
              <a:buFont typeface="Arial" panose="020B0604020202020204" pitchFamily="34" charset="0"/>
              <a:buChar char="•"/>
            </a:pPr>
            <a:r>
              <a:rPr lang="cs-CZ" i="1" dirty="0" err="1">
                <a:latin typeface="Times New Roman" panose="02020603050405020304" pitchFamily="18" charset="0"/>
                <a:cs typeface="Times New Roman" panose="02020603050405020304" pitchFamily="18" charset="0"/>
              </a:rPr>
              <a:t>Legionella</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pneumophila</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parazituje na prvocích –  prvoci pomáhají jejich přežití i rozšíření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někdy obtížné rozlišit mezi </a:t>
            </a:r>
            <a:r>
              <a:rPr lang="cs-CZ" dirty="0" err="1">
                <a:latin typeface="Times New Roman" panose="02020603050405020304" pitchFamily="18" charset="0"/>
                <a:cs typeface="Times New Roman" panose="02020603050405020304" pitchFamily="18" charset="0"/>
              </a:rPr>
              <a:t>endoparazitismem</a:t>
            </a:r>
            <a:r>
              <a:rPr lang="cs-CZ" dirty="0">
                <a:latin typeface="Times New Roman" panose="02020603050405020304" pitchFamily="18" charset="0"/>
                <a:cs typeface="Times New Roman" panose="02020603050405020304" pitchFamily="18" charset="0"/>
              </a:rPr>
              <a:t> a mutualismem</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endoparazit přežívá po delší dobu v hostiteli </a:t>
            </a:r>
          </a:p>
          <a:p>
            <a:pPr marL="285750" indent="-285750">
              <a:buFont typeface="Arial" panose="020B0604020202020204" pitchFamily="34" charset="0"/>
              <a:buChar char="•"/>
            </a:pPr>
            <a:endParaRPr lang="cs-CZ" sz="1600" dirty="0"/>
          </a:p>
        </p:txBody>
      </p:sp>
      <p:pic>
        <p:nvPicPr>
          <p:cNvPr id="1433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96272" y="3717032"/>
            <a:ext cx="4026024" cy="31409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766089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188640"/>
            <a:ext cx="8892480" cy="3139321"/>
          </a:xfrm>
          <a:prstGeom prst="rect">
            <a:avLst/>
          </a:prstGeom>
        </p:spPr>
        <p:txBody>
          <a:bodyPr wrap="square">
            <a:spAutoFit/>
          </a:bodyPr>
          <a:lstStyle/>
          <a:p>
            <a:r>
              <a:rPr lang="cs-CZ" b="1" dirty="0">
                <a:latin typeface="Times New Roman" panose="02020603050405020304" pitchFamily="18" charset="0"/>
                <a:cs typeface="Times New Roman" panose="02020603050405020304" pitchFamily="18" charset="0"/>
              </a:rPr>
              <a:t>Hyperparasitismus  </a:t>
            </a:r>
          </a:p>
          <a:p>
            <a:endParaRPr lang="cs-CZ"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i="1" dirty="0" err="1">
                <a:latin typeface="Times New Roman" panose="02020603050405020304" pitchFamily="18" charset="0"/>
                <a:cs typeface="Times New Roman" panose="02020603050405020304" pitchFamily="18" charset="0"/>
              </a:rPr>
              <a:t>Bdellovibrio</a:t>
            </a:r>
            <a:r>
              <a:rPr lang="cs-CZ" dirty="0">
                <a:latin typeface="Times New Roman" panose="02020603050405020304" pitchFamily="18" charset="0"/>
                <a:cs typeface="Times New Roman" panose="02020603050405020304" pitchFamily="18" charset="0"/>
              </a:rPr>
              <a:t> parazitující na jiných bakteriích může mít  temperovaného fága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houby parazitující na řasách mohou mít bakteriální  nebo virové parazity  </a:t>
            </a:r>
          </a:p>
          <a:p>
            <a:r>
              <a:rPr lang="cs-CZ" dirty="0">
                <a:latin typeface="Times New Roman" panose="02020603050405020304" pitchFamily="18" charset="0"/>
                <a:cs typeface="Times New Roman" panose="02020603050405020304" pitchFamily="18" charset="0"/>
              </a:rPr>
              <a:t>           </a:t>
            </a:r>
          </a:p>
          <a:p>
            <a:r>
              <a:rPr lang="cs-CZ" dirty="0">
                <a:latin typeface="Times New Roman" panose="02020603050405020304" pitchFamily="18" charset="0"/>
                <a:cs typeface="Times New Roman" panose="02020603050405020304" pitchFamily="18" charset="0"/>
              </a:rPr>
              <a:t> Užitečnost parasitismu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kontrola populace – parazitu se daří jen na husté populaci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snížením její hustoty umožní obnovu zdrojů v životním  prostředí, které jsou využívány hostitelem</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snížením hustoty hostitele se sníží i populace parazita,  obě ale přežijí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jde o několikanásobnou zpětnou vazbu bránící zániku  všech zúčastněných populací </a:t>
            </a:r>
          </a:p>
        </p:txBody>
      </p:sp>
      <p:pic>
        <p:nvPicPr>
          <p:cNvPr id="1638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88" y="3297154"/>
            <a:ext cx="5343500" cy="35920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Obdélník 2"/>
          <p:cNvSpPr/>
          <p:nvPr/>
        </p:nvSpPr>
        <p:spPr>
          <a:xfrm>
            <a:off x="-330656" y="6530860"/>
            <a:ext cx="5592493" cy="276999"/>
          </a:xfrm>
          <a:prstGeom prst="rect">
            <a:avLst/>
          </a:prstGeom>
        </p:spPr>
        <p:txBody>
          <a:bodyPr wrap="square">
            <a:spAutoFit/>
          </a:bodyPr>
          <a:lstStyle/>
          <a:p>
            <a:pPr algn="ctr"/>
            <a:r>
              <a:rPr lang="en-GB" sz="1200" dirty="0" err="1">
                <a:solidFill>
                  <a:schemeClr val="bg1"/>
                </a:solidFill>
              </a:rPr>
              <a:t>Rosolovka</a:t>
            </a:r>
            <a:r>
              <a:rPr lang="en-GB" sz="1200" dirty="0">
                <a:solidFill>
                  <a:schemeClr val="bg1"/>
                </a:solidFill>
              </a:rPr>
              <a:t> </a:t>
            </a:r>
            <a:r>
              <a:rPr lang="en-GB" sz="1200" dirty="0" err="1">
                <a:solidFill>
                  <a:schemeClr val="bg1"/>
                </a:solidFill>
              </a:rPr>
              <a:t>průsvitná</a:t>
            </a:r>
            <a:r>
              <a:rPr lang="cs-CZ" sz="1200" dirty="0">
                <a:solidFill>
                  <a:schemeClr val="bg1"/>
                </a:solidFill>
              </a:rPr>
              <a:t> </a:t>
            </a:r>
            <a:r>
              <a:rPr lang="en-GB" sz="1200" dirty="0" err="1">
                <a:solidFill>
                  <a:schemeClr val="bg1"/>
                </a:solidFill>
              </a:rPr>
              <a:t>parazituje</a:t>
            </a:r>
            <a:r>
              <a:rPr lang="en-GB" sz="1200" dirty="0">
                <a:solidFill>
                  <a:schemeClr val="bg1"/>
                </a:solidFill>
              </a:rPr>
              <a:t> </a:t>
            </a:r>
            <a:r>
              <a:rPr lang="en-GB" sz="1200" dirty="0" err="1">
                <a:solidFill>
                  <a:schemeClr val="bg1"/>
                </a:solidFill>
              </a:rPr>
              <a:t>na</a:t>
            </a:r>
            <a:r>
              <a:rPr lang="en-GB" sz="1200" dirty="0">
                <a:solidFill>
                  <a:schemeClr val="bg1"/>
                </a:solidFill>
              </a:rPr>
              <a:t> </a:t>
            </a:r>
            <a:r>
              <a:rPr lang="en-GB" sz="1200" dirty="0" err="1">
                <a:solidFill>
                  <a:schemeClr val="bg1"/>
                </a:solidFill>
              </a:rPr>
              <a:t>pevníku</a:t>
            </a:r>
            <a:r>
              <a:rPr lang="en-GB" sz="1200" dirty="0">
                <a:solidFill>
                  <a:schemeClr val="bg1"/>
                </a:solidFill>
              </a:rPr>
              <a:t> </a:t>
            </a:r>
            <a:r>
              <a:rPr lang="en-GB" sz="1200" dirty="0" err="1">
                <a:solidFill>
                  <a:schemeClr val="bg1"/>
                </a:solidFill>
              </a:rPr>
              <a:t>krvavějícím</a:t>
            </a:r>
            <a:endParaRPr lang="en-GB" sz="1200" dirty="0">
              <a:solidFill>
                <a:schemeClr val="bg1"/>
              </a:solidFill>
            </a:endParaRPr>
          </a:p>
        </p:txBody>
      </p:sp>
    </p:spTree>
    <p:extLst>
      <p:ext uri="{BB962C8B-B14F-4D97-AF65-F5344CB8AC3E}">
        <p14:creationId xmlns="" xmlns:p14="http://schemas.microsoft.com/office/powerpoint/2010/main" val="2239417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197346"/>
            <a:ext cx="8424936" cy="5632311"/>
          </a:xfrm>
          <a:prstGeom prst="rect">
            <a:avLst/>
          </a:prstGeom>
        </p:spPr>
        <p:txBody>
          <a:bodyPr wrap="square">
            <a:spAutoFit/>
          </a:bodyPr>
          <a:lstStyle/>
          <a:p>
            <a:r>
              <a:rPr lang="cs-CZ" b="1" dirty="0" err="1">
                <a:latin typeface="Times New Roman" panose="02020603050405020304" pitchFamily="18" charset="0"/>
                <a:cs typeface="Times New Roman" panose="02020603050405020304" pitchFamily="18" charset="0"/>
              </a:rPr>
              <a:t>Predátorství</a:t>
            </a:r>
            <a:r>
              <a:rPr lang="cs-CZ" b="1" dirty="0">
                <a:latin typeface="Times New Roman" panose="02020603050405020304" pitchFamily="18" charset="0"/>
                <a:cs typeface="Times New Roman" panose="02020603050405020304" pitchFamily="18" charset="0"/>
              </a:rPr>
              <a:t> </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predátor, pohltí a stráví jiný organismus,  kořist (někdy splývá s parazitismem – </a:t>
            </a:r>
            <a:r>
              <a:rPr lang="cs-CZ" i="1" dirty="0" err="1">
                <a:latin typeface="Times New Roman" panose="02020603050405020304" pitchFamily="18" charset="0"/>
                <a:cs typeface="Times New Roman" panose="02020603050405020304" pitchFamily="18" charset="0"/>
              </a:rPr>
              <a:t>Bdellovibrio</a:t>
            </a:r>
            <a:r>
              <a:rPr lang="cs-CZ"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predátor je větší než kořist</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cyklické fluktuace v populacích predátora i kořisti ???</a:t>
            </a:r>
          </a:p>
          <a:p>
            <a:pPr marL="285750" indent="-285750">
              <a:buFont typeface="Arial" panose="020B0604020202020204" pitchFamily="34" charset="0"/>
              <a:buChar char="•"/>
            </a:pPr>
            <a:r>
              <a:rPr lang="cs-CZ" dirty="0" err="1">
                <a:latin typeface="Times New Roman" panose="02020603050405020304" pitchFamily="18" charset="0"/>
                <a:cs typeface="Times New Roman" panose="02020603050405020304" pitchFamily="18" charset="0"/>
              </a:rPr>
              <a:t>exp</a:t>
            </a:r>
            <a:r>
              <a:rPr lang="cs-CZ" dirty="0">
                <a:latin typeface="Times New Roman" panose="02020603050405020304" pitchFamily="18" charset="0"/>
                <a:cs typeface="Times New Roman" panose="02020603050405020304" pitchFamily="18" charset="0"/>
              </a:rPr>
              <a:t>. pro 2 populace neprokázáno - predátor  napřed zlikvidoval kořist a pak sám vyhladověl…</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faktory - saturační kinetika a možný úkryt kořisti</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predátor zničí pár jedinců, ale populace kořisti těží  z urychleného cyklu živin (dynamický růst)</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diverzita skutečného životního prostředí – kořist nachází úkryty  – soužití a oscilace populací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význam </a:t>
            </a:r>
            <a:r>
              <a:rPr lang="cs-CZ" dirty="0" err="1">
                <a:latin typeface="Times New Roman" panose="02020603050405020304" pitchFamily="18" charset="0"/>
                <a:cs typeface="Times New Roman" panose="02020603050405020304" pitchFamily="18" charset="0"/>
              </a:rPr>
              <a:t>montmorilonitu</a:t>
            </a:r>
            <a:r>
              <a:rPr lang="cs-CZ" dirty="0">
                <a:latin typeface="Times New Roman" panose="02020603050405020304" pitchFamily="18" charset="0"/>
                <a:cs typeface="Times New Roman" panose="02020603050405020304" pitchFamily="18" charset="0"/>
              </a:rPr>
              <a:t> a fyzikálních struktur v půdě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predátoři z řad prvoků i 10 000x vetší než bakterie,  které konzumují  (filtrací)</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ta se zastaví, když v prostředí jen 10</a:t>
            </a:r>
            <a:r>
              <a:rPr lang="cs-CZ" baseline="30000" dirty="0">
                <a:latin typeface="Times New Roman" panose="02020603050405020304" pitchFamily="18" charset="0"/>
                <a:cs typeface="Times New Roman" panose="02020603050405020304" pitchFamily="18" charset="0"/>
              </a:rPr>
              <a:t>5/ml</a:t>
            </a:r>
            <a:r>
              <a:rPr lang="cs-CZ" dirty="0">
                <a:latin typeface="Times New Roman" panose="02020603050405020304" pitchFamily="18" charset="0"/>
                <a:cs typeface="Times New Roman" panose="02020603050405020304" pitchFamily="18" charset="0"/>
              </a:rPr>
              <a:t> bakterií a filtrace je energeticky  nevýhodná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bakteriální populace regeneruje</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bakteriální spory rezistentnější predaci</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někteří prvoci mají dvě formy </a:t>
            </a:r>
          </a:p>
          <a:p>
            <a:r>
              <a:rPr lang="cs-CZ" dirty="0">
                <a:latin typeface="Times New Roman" panose="02020603050405020304" pitchFamily="18" charset="0"/>
                <a:cs typeface="Times New Roman" panose="02020603050405020304" pitchFamily="18" charset="0"/>
              </a:rPr>
              <a:t>  s a bez ostnů – obrana proti větším prvokům </a:t>
            </a:r>
          </a:p>
        </p:txBody>
      </p:sp>
      <p:pic>
        <p:nvPicPr>
          <p:cNvPr id="1536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652120" y="4711950"/>
            <a:ext cx="3491880" cy="2146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26707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67544" y="548680"/>
            <a:ext cx="8229240" cy="1142640"/>
          </a:xfrm>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3200" dirty="0"/>
              <a:t>DĚKUJI ZA POZORNOST</a:t>
            </a:r>
          </a:p>
        </p:txBody>
      </p:sp>
      <p:pic>
        <p:nvPicPr>
          <p:cNvPr id="1638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95736" y="1871189"/>
            <a:ext cx="4916733" cy="42087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lum/>
            <a:alphaModFix/>
          </a:blip>
          <a:srcRect/>
          <a:stretch>
            <a:fillRect/>
          </a:stretch>
        </p:blipFill>
        <p:spPr>
          <a:xfrm>
            <a:off x="683640" y="908640"/>
            <a:ext cx="7799040" cy="53931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Pozitivní interakce&#10;">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57200" y="72000"/>
            <a:ext cx="8229240" cy="6336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2400" b="1" dirty="0">
                <a:latin typeface="Times New Roman" pitchFamily="18" charset="0"/>
                <a:cs typeface="Times New Roman" pitchFamily="18" charset="0"/>
              </a:rPr>
              <a:t>Pozitivní interakce</a:t>
            </a:r>
            <a:br>
              <a:rPr lang="cs-CZ" sz="2400" b="1" dirty="0">
                <a:latin typeface="Times New Roman" pitchFamily="18" charset="0"/>
                <a:cs typeface="Times New Roman" pitchFamily="18" charset="0"/>
              </a:rPr>
            </a:br>
            <a:endParaRPr lang="cs-CZ" sz="2400" b="1" dirty="0">
              <a:latin typeface="Times New Roman" pitchFamily="18" charset="0"/>
              <a:cs typeface="Times New Roman" pitchFamily="18" charset="0"/>
            </a:endParaRPr>
          </a:p>
        </p:txBody>
      </p:sp>
      <p:sp>
        <p:nvSpPr>
          <p:cNvPr id="3" name="Zástupný symbol pro obsah 2"/>
          <p:cNvSpPr txBox="1">
            <a:spLocks noGrp="1"/>
          </p:cNvSpPr>
          <p:nvPr>
            <p:ph type="body" idx="4294967295"/>
          </p:nvPr>
        </p:nvSpPr>
        <p:spPr>
          <a:xfrm>
            <a:off x="-20160" y="791640"/>
            <a:ext cx="9380160" cy="59043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900" dirty="0">
                <a:latin typeface="Times New Roman" pitchFamily="18" charset="0"/>
                <a:cs typeface="Times New Roman" pitchFamily="18" charset="0"/>
              </a:rPr>
              <a:t>založeny na spolupráci i na hustotě</a:t>
            </a:r>
          </a:p>
          <a:p>
            <a:pPr marL="285750" indent="-285750">
              <a:spcBef>
                <a:spcPts val="638"/>
              </a:spcBef>
            </a:pPr>
            <a:r>
              <a:rPr lang="cs-CZ" sz="1900" dirty="0">
                <a:latin typeface="Times New Roman" pitchFamily="18" charset="0"/>
                <a:cs typeface="Times New Roman" pitchFamily="18" charset="0"/>
              </a:rPr>
              <a:t>Např.  při použití příliš malého </a:t>
            </a:r>
            <a:r>
              <a:rPr lang="cs-CZ" sz="1900" dirty="0" err="1">
                <a:latin typeface="Times New Roman" pitchFamily="18" charset="0"/>
                <a:cs typeface="Times New Roman" pitchFamily="18" charset="0"/>
              </a:rPr>
              <a:t>inokula</a:t>
            </a:r>
            <a:r>
              <a:rPr lang="cs-CZ" sz="1900" dirty="0">
                <a:latin typeface="Times New Roman" pitchFamily="18" charset="0"/>
                <a:cs typeface="Times New Roman" pitchFamily="18" charset="0"/>
              </a:rPr>
              <a:t> (u náročných organismů) se můžeme setkat s prodlouženou </a:t>
            </a:r>
            <a:r>
              <a:rPr lang="cs-CZ" sz="1900" dirty="0" err="1">
                <a:latin typeface="Times New Roman" pitchFamily="18" charset="0"/>
                <a:cs typeface="Times New Roman" pitchFamily="18" charset="0"/>
              </a:rPr>
              <a:t>lag</a:t>
            </a:r>
            <a:r>
              <a:rPr lang="cs-CZ" sz="1900" dirty="0">
                <a:latin typeface="Times New Roman" pitchFamily="18" charset="0"/>
                <a:cs typeface="Times New Roman" pitchFamily="18" charset="0"/>
              </a:rPr>
              <a:t> fází</a:t>
            </a:r>
          </a:p>
          <a:p>
            <a:pPr marL="285750" indent="-285750">
              <a:spcBef>
                <a:spcPts val="638"/>
              </a:spcBef>
            </a:pPr>
            <a:r>
              <a:rPr lang="cs-CZ" sz="1900" dirty="0" smtClean="0">
                <a:latin typeface="Times New Roman" pitchFamily="18" charset="0"/>
                <a:cs typeface="Times New Roman" pitchFamily="18" charset="0"/>
              </a:rPr>
              <a:t>či kompletní absencí růstu při použití příliš malého </a:t>
            </a:r>
            <a:r>
              <a:rPr lang="cs-CZ" sz="1900" dirty="0" err="1" smtClean="0">
                <a:latin typeface="Times New Roman" pitchFamily="18" charset="0"/>
                <a:cs typeface="Times New Roman" pitchFamily="18" charset="0"/>
              </a:rPr>
              <a:t>inokula</a:t>
            </a:r>
            <a:r>
              <a:rPr lang="cs-CZ" sz="1900" dirty="0" smtClean="0">
                <a:latin typeface="Times New Roman" pitchFamily="18" charset="0"/>
                <a:cs typeface="Times New Roman" pitchFamily="18" charset="0"/>
              </a:rPr>
              <a:t> (u náročných organismů) – nekultivovatelné mikroorganismy</a:t>
            </a:r>
          </a:p>
          <a:p>
            <a:pPr marL="285750" indent="-285750">
              <a:spcBef>
                <a:spcPts val="638"/>
              </a:spcBef>
            </a:pPr>
            <a:r>
              <a:rPr lang="cs-CZ" sz="1900" dirty="0" smtClean="0">
                <a:latin typeface="Times New Roman" pitchFamily="18" charset="0"/>
                <a:cs typeface="Times New Roman" pitchFamily="18" charset="0"/>
              </a:rPr>
              <a:t>min. infekční dávka patogenních mikroorganismů (</a:t>
            </a:r>
            <a:r>
              <a:rPr lang="cs-CZ" sz="1900" dirty="0" err="1" smtClean="0">
                <a:latin typeface="Times New Roman" pitchFamily="18" charset="0"/>
                <a:cs typeface="Times New Roman" pitchFamily="18" charset="0"/>
              </a:rPr>
              <a:t>Coxiella</a:t>
            </a:r>
            <a:r>
              <a:rPr lang="cs-CZ" sz="1900" dirty="0" smtClean="0">
                <a:latin typeface="Times New Roman" pitchFamily="18" charset="0"/>
                <a:cs typeface="Times New Roman" pitchFamily="18" charset="0"/>
              </a:rPr>
              <a:t> - Q horečka , </a:t>
            </a:r>
            <a:r>
              <a:rPr lang="cs-CZ" sz="1900" dirty="0" err="1" smtClean="0">
                <a:latin typeface="Times New Roman" pitchFamily="18" charset="0"/>
                <a:cs typeface="Times New Roman" pitchFamily="18" charset="0"/>
              </a:rPr>
              <a:t>Salmonella</a:t>
            </a:r>
            <a:r>
              <a:rPr lang="cs-CZ" sz="1900" dirty="0" smtClean="0">
                <a:latin typeface="Times New Roman" pitchFamily="18" charset="0"/>
                <a:cs typeface="Times New Roman" pitchFamily="18" charset="0"/>
              </a:rPr>
              <a:t>)</a:t>
            </a:r>
          </a:p>
          <a:p>
            <a:pPr marL="285750" indent="-285750">
              <a:spcBef>
                <a:spcPts val="638"/>
              </a:spcBef>
            </a:pPr>
            <a:r>
              <a:rPr lang="cs-CZ" sz="1900" dirty="0" smtClean="0">
                <a:latin typeface="Times New Roman" pitchFamily="18" charset="0"/>
                <a:cs typeface="Times New Roman" pitchFamily="18" charset="0"/>
              </a:rPr>
              <a:t>spolupráce v </a:t>
            </a:r>
            <a:r>
              <a:rPr lang="cs-CZ" sz="1900" dirty="0">
                <a:latin typeface="Times New Roman" pitchFamily="18" charset="0"/>
                <a:cs typeface="Times New Roman" pitchFamily="18" charset="0"/>
              </a:rPr>
              <a:t>populaci </a:t>
            </a:r>
            <a:r>
              <a:rPr lang="cs-CZ" sz="1900" dirty="0" smtClean="0">
                <a:latin typeface="Times New Roman" pitchFamily="18" charset="0"/>
                <a:cs typeface="Times New Roman" pitchFamily="18" charset="0"/>
              </a:rPr>
              <a:t>- semipermeabilní buněčná stěna – únik meziproduktů metabolismu nezbytných pro biosyntézu a růst</a:t>
            </a:r>
          </a:p>
          <a:p>
            <a:pPr marL="285750" indent="-285750">
              <a:spcBef>
                <a:spcPts val="638"/>
              </a:spcBef>
            </a:pPr>
            <a:r>
              <a:rPr lang="cs-CZ" sz="1900" dirty="0" smtClean="0">
                <a:latin typeface="Times New Roman" pitchFamily="18" charset="0"/>
                <a:cs typeface="Times New Roman" pitchFamily="18" charset="0"/>
              </a:rPr>
              <a:t> zvýšená koncentrace těchto látek zabrání dalšímu úniku a umožní jejich zpětnou </a:t>
            </a:r>
            <a:r>
              <a:rPr lang="cs-CZ" sz="1900" dirty="0" err="1" smtClean="0">
                <a:latin typeface="Times New Roman" pitchFamily="18" charset="0"/>
                <a:cs typeface="Times New Roman" pitchFamily="18" charset="0"/>
              </a:rPr>
              <a:t>absorbci</a:t>
            </a:r>
            <a:endParaRPr lang="cs-CZ" sz="1900" dirty="0" smtClean="0">
              <a:latin typeface="Times New Roman" pitchFamily="18" charset="0"/>
              <a:cs typeface="Times New Roman" pitchFamily="18" charset="0"/>
            </a:endParaRPr>
          </a:p>
          <a:p>
            <a:pPr marL="285750" indent="-285750">
              <a:spcBef>
                <a:spcPts val="638"/>
              </a:spcBef>
            </a:pPr>
            <a:r>
              <a:rPr lang="cs-CZ" sz="1900" dirty="0" smtClean="0">
                <a:latin typeface="Times New Roman" pitchFamily="18" charset="0"/>
                <a:cs typeface="Times New Roman" pitchFamily="18" charset="0"/>
              </a:rPr>
              <a:t>dostatečně velké inokulum - změní zpočátku nepříznivé podmínky prostředí (</a:t>
            </a:r>
            <a:r>
              <a:rPr lang="cs-CZ" sz="1900" dirty="0" err="1" smtClean="0">
                <a:latin typeface="Times New Roman" pitchFamily="18" charset="0"/>
                <a:cs typeface="Times New Roman" pitchFamily="18" charset="0"/>
              </a:rPr>
              <a:t>redox</a:t>
            </a:r>
            <a:r>
              <a:rPr lang="cs-CZ" sz="1900" dirty="0" smtClean="0">
                <a:latin typeface="Times New Roman" pitchFamily="18" charset="0"/>
                <a:cs typeface="Times New Roman" pitchFamily="18" charset="0"/>
              </a:rPr>
              <a:t> potenciál), pomůže i sterilní filtrát obohacovací kultury</a:t>
            </a:r>
          </a:p>
          <a:p>
            <a:pPr marL="285750" indent="-285750">
              <a:spcBef>
                <a:spcPts val="638"/>
              </a:spcBef>
            </a:pPr>
            <a:r>
              <a:rPr lang="cs-CZ" sz="1900" dirty="0" smtClean="0">
                <a:latin typeface="Times New Roman" pitchFamily="18" charset="0"/>
                <a:cs typeface="Times New Roman" pitchFamily="18" charset="0"/>
              </a:rPr>
              <a:t>růst bakterií v koloniích – i pohyblivé rostou v koloniích (pohyb či rotace kolonií – účinnější využití zdrojů)</a:t>
            </a:r>
            <a:endParaRPr lang="cs-CZ" sz="1900" dirty="0">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79640" y="332640"/>
            <a:ext cx="856872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800" dirty="0">
                <a:latin typeface="Times New Roman" pitchFamily="18" charset="0"/>
                <a:cs typeface="Times New Roman" pitchFamily="18" charset="0"/>
              </a:rPr>
              <a:t>význam pro využití nerozpustného substrátu (celulóza, lignin)</a:t>
            </a:r>
          </a:p>
          <a:p>
            <a:pPr marL="285750" indent="-285750">
              <a:spcBef>
                <a:spcPts val="638"/>
              </a:spcBef>
            </a:pPr>
            <a:r>
              <a:rPr lang="cs-CZ" sz="1800" dirty="0">
                <a:latin typeface="Times New Roman" pitchFamily="18" charset="0"/>
                <a:cs typeface="Times New Roman" pitchFamily="18" charset="0"/>
              </a:rPr>
              <a:t>extracelulární enzymy zpřístupní takový substrát pro všechny členy společenstva</a:t>
            </a:r>
          </a:p>
          <a:p>
            <a:pPr marL="285750" indent="-285750">
              <a:spcBef>
                <a:spcPts val="638"/>
              </a:spcBef>
            </a:pPr>
            <a:r>
              <a:rPr lang="cs-CZ" sz="1800" dirty="0">
                <a:latin typeface="Times New Roman" pitchFamily="18" charset="0"/>
                <a:cs typeface="Times New Roman" pitchFamily="18" charset="0"/>
              </a:rPr>
              <a:t>uvolňování esenciálních prvků z hornin (</a:t>
            </a:r>
            <a:r>
              <a:rPr lang="cs-CZ" sz="1800" dirty="0" err="1">
                <a:latin typeface="Times New Roman" pitchFamily="18" charset="0"/>
                <a:cs typeface="Times New Roman" pitchFamily="18" charset="0"/>
              </a:rPr>
              <a:t>org</a:t>
            </a:r>
            <a:r>
              <a:rPr lang="cs-CZ" sz="1800" dirty="0">
                <a:latin typeface="Times New Roman" pitchFamily="18" charset="0"/>
                <a:cs typeface="Times New Roman" pitchFamily="18" charset="0"/>
              </a:rPr>
              <a:t>. kyseliny)</a:t>
            </a:r>
          </a:p>
          <a:p>
            <a:pPr marL="285750" indent="-285750">
              <a:spcBef>
                <a:spcPts val="638"/>
              </a:spcBef>
            </a:pPr>
            <a:r>
              <a:rPr lang="cs-CZ" sz="1800" dirty="0">
                <a:latin typeface="Times New Roman" pitchFamily="18" charset="0"/>
                <a:cs typeface="Times New Roman" pitchFamily="18" charset="0"/>
              </a:rPr>
              <a:t>ochrana proti nepříznivým faktorům prostředí běžně za laboratorních podmínek má určitá koncentrace metabolického inhibitoru menší vliv na hustší suspenzi než na zředěnou</a:t>
            </a:r>
          </a:p>
          <a:p>
            <a:pPr marL="285750" indent="-285750">
              <a:spcBef>
                <a:spcPts val="638"/>
              </a:spcBef>
            </a:pPr>
            <a:r>
              <a:rPr lang="cs-CZ" sz="1800" dirty="0" err="1">
                <a:latin typeface="Times New Roman" pitchFamily="18" charset="0"/>
                <a:cs typeface="Times New Roman" pitchFamily="18" charset="0"/>
              </a:rPr>
              <a:t>biofilm</a:t>
            </a:r>
            <a:r>
              <a:rPr lang="cs-CZ" sz="1800" dirty="0">
                <a:latin typeface="Times New Roman" pitchFamily="18" charset="0"/>
                <a:cs typeface="Times New Roman" pitchFamily="18" charset="0"/>
              </a:rPr>
              <a:t> o řád odolnější </a:t>
            </a:r>
            <a:r>
              <a:rPr lang="cs-CZ" sz="1800" dirty="0" err="1">
                <a:latin typeface="Times New Roman" pitchFamily="18" charset="0"/>
                <a:cs typeface="Times New Roman" pitchFamily="18" charset="0"/>
              </a:rPr>
              <a:t>antimikr</a:t>
            </a:r>
            <a:r>
              <a:rPr lang="cs-CZ" sz="1800" dirty="0">
                <a:latin typeface="Times New Roman" pitchFamily="18" charset="0"/>
                <a:cs typeface="Times New Roman" pitchFamily="18" charset="0"/>
              </a:rPr>
              <a:t>. činiteli - UV záření, snížení bodu mrznutí prostředí</a:t>
            </a:r>
          </a:p>
        </p:txBody>
      </p:sp>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23728" y="3861047"/>
            <a:ext cx="4824536" cy="28321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3320" y="188640"/>
            <a:ext cx="9130680" cy="6624736"/>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indent="0">
              <a:spcBef>
                <a:spcPts val="638"/>
              </a:spcBef>
              <a:buNone/>
            </a:pPr>
            <a:r>
              <a:rPr lang="cs-CZ" sz="1800" dirty="0">
                <a:latin typeface="Times New Roman" pitchFamily="18" charset="0"/>
                <a:cs typeface="Times New Roman" pitchFamily="18" charset="0"/>
              </a:rPr>
              <a:t>Př.</a:t>
            </a:r>
            <a:r>
              <a:rPr lang="cs-CZ" sz="1800" b="1" dirty="0">
                <a:latin typeface="Times New Roman" pitchFamily="18" charset="0"/>
                <a:cs typeface="Times New Roman" pitchFamily="18" charset="0"/>
              </a:rPr>
              <a:t> hlenka </a:t>
            </a:r>
            <a:r>
              <a:rPr lang="cs-CZ" sz="1800" b="1" i="1" dirty="0" err="1">
                <a:latin typeface="Times New Roman" pitchFamily="18" charset="0"/>
                <a:cs typeface="Times New Roman" pitchFamily="18" charset="0"/>
              </a:rPr>
              <a:t>Dictyostelium</a:t>
            </a:r>
            <a:r>
              <a:rPr lang="cs-CZ" sz="1800" b="1" dirty="0">
                <a:latin typeface="Times New Roman" pitchFamily="18" charset="0"/>
                <a:cs typeface="Times New Roman" pitchFamily="18" charset="0"/>
              </a:rPr>
              <a:t> </a:t>
            </a:r>
            <a:endParaRPr lang="cs-CZ" sz="1800" dirty="0">
              <a:latin typeface="Times New Roman" pitchFamily="18" charset="0"/>
              <a:cs typeface="Times New Roman" pitchFamily="18" charset="0"/>
            </a:endParaRPr>
          </a:p>
          <a:p>
            <a:pPr marL="285750" indent="-285750">
              <a:spcBef>
                <a:spcPts val="638"/>
              </a:spcBef>
            </a:pPr>
            <a:r>
              <a:rPr lang="cs-CZ" sz="1800" dirty="0">
                <a:latin typeface="Times New Roman" pitchFamily="18" charset="0"/>
                <a:cs typeface="Times New Roman" pitchFamily="18" charset="0"/>
              </a:rPr>
              <a:t>po vyčerpání zdrojů potravy se </a:t>
            </a:r>
            <a:r>
              <a:rPr lang="cs-CZ" sz="1800" dirty="0" err="1">
                <a:latin typeface="Times New Roman" pitchFamily="18" charset="0"/>
                <a:cs typeface="Times New Roman" pitchFamily="18" charset="0"/>
              </a:rPr>
              <a:t>amoeboidní</a:t>
            </a:r>
            <a:r>
              <a:rPr lang="cs-CZ" sz="1800" dirty="0">
                <a:latin typeface="Times New Roman" pitchFamily="18" charset="0"/>
                <a:cs typeface="Times New Roman" pitchFamily="18" charset="0"/>
              </a:rPr>
              <a:t> buňky shlukují do centrálního organismu (</a:t>
            </a:r>
            <a:r>
              <a:rPr lang="cs-CZ" sz="1800" dirty="0" err="1">
                <a:latin typeface="Times New Roman" pitchFamily="18" charset="0"/>
                <a:cs typeface="Times New Roman" pitchFamily="18" charset="0"/>
              </a:rPr>
              <a:t>sorocarp</a:t>
            </a:r>
            <a:r>
              <a:rPr lang="cs-CZ" sz="1800" dirty="0">
                <a:latin typeface="Times New Roman" pitchFamily="18" charset="0"/>
                <a:cs typeface="Times New Roman" pitchFamily="18" charset="0"/>
              </a:rPr>
              <a:t>)</a:t>
            </a:r>
          </a:p>
          <a:p>
            <a:pPr marL="285750" indent="-285750">
              <a:spcBef>
                <a:spcPts val="638"/>
              </a:spcBef>
            </a:pPr>
            <a:r>
              <a:rPr lang="cs-CZ" sz="1800" dirty="0">
                <a:latin typeface="Times New Roman" pitchFamily="18" charset="0"/>
                <a:cs typeface="Times New Roman" pitchFamily="18" charset="0"/>
              </a:rPr>
              <a:t>signálem je tvorba cyklického AMP (adenosin </a:t>
            </a:r>
            <a:r>
              <a:rPr lang="cs-CZ" sz="1800" dirty="0" err="1">
                <a:latin typeface="Times New Roman" pitchFamily="18" charset="0"/>
                <a:cs typeface="Times New Roman" pitchFamily="18" charset="0"/>
              </a:rPr>
              <a:t>monofosfát</a:t>
            </a:r>
            <a:r>
              <a:rPr lang="cs-CZ" sz="1800" dirty="0">
                <a:latin typeface="Times New Roman" pitchFamily="18" charset="0"/>
                <a:cs typeface="Times New Roman" pitchFamily="18" charset="0"/>
              </a:rPr>
              <a:t>)</a:t>
            </a:r>
          </a:p>
          <a:p>
            <a:pPr marL="285750" indent="-285750">
              <a:spcBef>
                <a:spcPts val="638"/>
              </a:spcBef>
            </a:pPr>
            <a:r>
              <a:rPr lang="cs-CZ" sz="1800" dirty="0">
                <a:latin typeface="Times New Roman" pitchFamily="18" charset="0"/>
                <a:cs typeface="Times New Roman" pitchFamily="18" charset="0"/>
              </a:rPr>
              <a:t>uvolnění spor a jejich disperze</a:t>
            </a:r>
          </a:p>
          <a:p>
            <a:pPr marL="285750" indent="-285750">
              <a:spcBef>
                <a:spcPts val="638"/>
              </a:spcBef>
            </a:pPr>
            <a:r>
              <a:rPr lang="cs-CZ" sz="1800" dirty="0">
                <a:latin typeface="Times New Roman" pitchFamily="18" charset="0"/>
                <a:cs typeface="Times New Roman" pitchFamily="18" charset="0"/>
              </a:rPr>
              <a:t>některé se dostanou do prostředí s dostatkem potravy</a:t>
            </a:r>
          </a:p>
          <a:p>
            <a:pPr marL="285750" indent="-285750">
              <a:spcBef>
                <a:spcPts val="638"/>
              </a:spcBef>
            </a:pPr>
            <a:r>
              <a:rPr lang="cs-CZ" sz="1800" dirty="0">
                <a:latin typeface="Times New Roman" pitchFamily="18" charset="0"/>
                <a:cs typeface="Times New Roman" pitchFamily="18" charset="0"/>
              </a:rPr>
              <a:t>vyklíčí a povedou </a:t>
            </a:r>
            <a:r>
              <a:rPr lang="cs-CZ" sz="1800" dirty="0" err="1">
                <a:latin typeface="Times New Roman" pitchFamily="18" charset="0"/>
                <a:cs typeface="Times New Roman" pitchFamily="18" charset="0"/>
              </a:rPr>
              <a:t>amoebovitý</a:t>
            </a:r>
            <a:r>
              <a:rPr lang="cs-CZ" sz="1800" dirty="0">
                <a:latin typeface="Times New Roman" pitchFamily="18" charset="0"/>
                <a:cs typeface="Times New Roman" pitchFamily="18" charset="0"/>
              </a:rPr>
              <a:t> život v půdě</a:t>
            </a:r>
          </a:p>
          <a:p>
            <a:pPr marL="0" lvl="0" indent="0">
              <a:spcBef>
                <a:spcPts val="638"/>
              </a:spcBef>
              <a:buNone/>
            </a:pPr>
            <a:endParaRPr lang="cs-CZ" sz="1800" dirty="0">
              <a:latin typeface="Times New Roman" pitchFamily="18" charset="0"/>
              <a:cs typeface="Times New Roman" pitchFamily="18" charset="0"/>
            </a:endParaRPr>
          </a:p>
          <a:p>
            <a:pPr marL="0" lvl="0" indent="0">
              <a:spcBef>
                <a:spcPts val="638"/>
              </a:spcBef>
              <a:buNone/>
            </a:pPr>
            <a:r>
              <a:rPr lang="cs-CZ" sz="1800" dirty="0">
                <a:latin typeface="Times New Roman" pitchFamily="18" charset="0"/>
                <a:cs typeface="Times New Roman" pitchFamily="18" charset="0"/>
              </a:rPr>
              <a:t>Při nižší populační hustotě může pomoci agregace:</a:t>
            </a:r>
          </a:p>
          <a:p>
            <a:pPr marL="285750" indent="-285750">
              <a:spcBef>
                <a:spcPts val="638"/>
              </a:spcBef>
            </a:pPr>
            <a:r>
              <a:rPr lang="cs-CZ" sz="1800" dirty="0" err="1">
                <a:latin typeface="Times New Roman" pitchFamily="18" charset="0"/>
                <a:cs typeface="Times New Roman" pitchFamily="18" charset="0"/>
              </a:rPr>
              <a:t>recipientní</a:t>
            </a:r>
            <a:r>
              <a:rPr lang="cs-CZ" sz="1800" dirty="0">
                <a:latin typeface="Times New Roman" pitchFamily="18" charset="0"/>
                <a:cs typeface="Times New Roman" pitchFamily="18" charset="0"/>
              </a:rPr>
              <a:t> buňky </a:t>
            </a:r>
            <a:r>
              <a:rPr lang="cs-CZ" sz="1800" i="1" dirty="0" err="1">
                <a:latin typeface="Times New Roman" pitchFamily="18" charset="0"/>
                <a:cs typeface="Times New Roman" pitchFamily="18" charset="0"/>
              </a:rPr>
              <a:t>Dictyostelium</a:t>
            </a:r>
            <a:r>
              <a:rPr lang="cs-CZ" sz="1800" dirty="0">
                <a:latin typeface="Times New Roman" pitchFamily="18" charset="0"/>
                <a:cs typeface="Times New Roman" pitchFamily="18" charset="0"/>
              </a:rPr>
              <a:t> produkují feromon</a:t>
            </a:r>
          </a:p>
          <a:p>
            <a:pPr marL="285750" indent="-285750">
              <a:spcBef>
                <a:spcPts val="638"/>
              </a:spcBef>
            </a:pPr>
            <a:r>
              <a:rPr lang="cs-CZ" sz="1800" dirty="0">
                <a:latin typeface="Times New Roman" pitchFamily="18" charset="0"/>
                <a:cs typeface="Times New Roman" pitchFamily="18" charset="0"/>
              </a:rPr>
              <a:t>indukuje buňky obsahující donorový </a:t>
            </a:r>
            <a:r>
              <a:rPr lang="cs-CZ" sz="1800" dirty="0" err="1">
                <a:latin typeface="Times New Roman" pitchFamily="18" charset="0"/>
                <a:cs typeface="Times New Roman" pitchFamily="18" charset="0"/>
              </a:rPr>
              <a:t>plasmid</a:t>
            </a:r>
            <a:endParaRPr lang="cs-CZ" sz="1800" dirty="0">
              <a:latin typeface="Times New Roman" pitchFamily="18" charset="0"/>
              <a:cs typeface="Times New Roman" pitchFamily="18" charset="0"/>
            </a:endParaRPr>
          </a:p>
          <a:p>
            <a:pPr marL="285750" indent="-285750">
              <a:spcBef>
                <a:spcPts val="638"/>
              </a:spcBef>
            </a:pPr>
            <a:r>
              <a:rPr lang="cs-CZ" sz="1800" dirty="0">
                <a:latin typeface="Times New Roman" pitchFamily="18" charset="0"/>
                <a:cs typeface="Times New Roman" pitchFamily="18" charset="0"/>
              </a:rPr>
              <a:t>produkce aglutininů  a vytváření agregátů mezi</a:t>
            </a:r>
          </a:p>
          <a:p>
            <a:pPr marL="0" indent="0">
              <a:spcBef>
                <a:spcPts val="638"/>
              </a:spcBef>
              <a:buNone/>
            </a:pPr>
            <a:r>
              <a:rPr lang="cs-CZ" sz="1800" dirty="0">
                <a:latin typeface="Times New Roman" pitchFamily="18" charset="0"/>
                <a:cs typeface="Times New Roman" pitchFamily="18" charset="0"/>
              </a:rPr>
              <a:t>       buňkami za účelem výměny genů</a:t>
            </a:r>
          </a:p>
        </p:txBody>
      </p:sp>
      <p:pic>
        <p:nvPicPr>
          <p:cNvPr id="3" name="Picture 2"/>
          <p:cNvPicPr>
            <a:picLocks noChangeAspect="1"/>
          </p:cNvPicPr>
          <p:nvPr/>
        </p:nvPicPr>
        <p:blipFill>
          <a:blip r:embed="rId3" cstate="print">
            <a:lum/>
            <a:alphaModFix/>
          </a:blip>
          <a:srcRect/>
          <a:stretch>
            <a:fillRect/>
          </a:stretch>
        </p:blipFill>
        <p:spPr>
          <a:xfrm>
            <a:off x="5364088" y="1916832"/>
            <a:ext cx="3779912" cy="440855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lum/>
            <a:alphaModFix/>
          </a:blip>
          <a:srcRect/>
          <a:stretch>
            <a:fillRect/>
          </a:stretch>
        </p:blipFill>
        <p:spPr>
          <a:xfrm>
            <a:off x="395640" y="188640"/>
            <a:ext cx="5815800" cy="3978000"/>
          </a:xfrm>
          <a:prstGeom prst="rect">
            <a:avLst/>
          </a:prstGeom>
          <a:noFill/>
          <a:ln>
            <a:noFill/>
          </a:ln>
        </p:spPr>
      </p:pic>
      <p:pic>
        <p:nvPicPr>
          <p:cNvPr id="3" name="Picture 4"/>
          <p:cNvPicPr>
            <a:picLocks noChangeAspect="1"/>
          </p:cNvPicPr>
          <p:nvPr/>
        </p:nvPicPr>
        <p:blipFill>
          <a:blip r:embed="rId4" cstate="print">
            <a:lum/>
            <a:alphaModFix/>
          </a:blip>
          <a:srcRect/>
          <a:stretch>
            <a:fillRect/>
          </a:stretch>
        </p:blipFill>
        <p:spPr>
          <a:xfrm>
            <a:off x="5652000" y="3644999"/>
            <a:ext cx="3492000" cy="3228269"/>
          </a:xfrm>
          <a:prstGeom prst="rect">
            <a:avLst/>
          </a:prstGeom>
          <a:noFill/>
          <a:ln>
            <a:noFill/>
          </a:ln>
        </p:spPr>
      </p:pic>
    </p:spTree>
  </p:cSld>
  <p:clrMapOvr>
    <a:masterClrMapping/>
  </p:clrMapOvr>
</p:sld>
</file>

<file path=ppt/theme/theme1.xml><?xml version="1.0" encoding="utf-8"?>
<a:theme xmlns:a="http://schemas.openxmlformats.org/drawingml/2006/main" name="Výchozí">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ýchozí 1">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ýchozí 2">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3946</TotalTime>
  <Words>3577</Words>
  <Application>Microsoft Office PowerPoint</Application>
  <PresentationFormat>Předvádění na obrazovce (4:3)</PresentationFormat>
  <Paragraphs>388</Paragraphs>
  <Slides>47</Slides>
  <Notes>31</Notes>
  <HiddenSlides>0</HiddenSlides>
  <MMClips>0</MMClips>
  <ScaleCrop>false</ScaleCrop>
  <HeadingPairs>
    <vt:vector size="4" baseType="variant">
      <vt:variant>
        <vt:lpstr>Motiv</vt:lpstr>
      </vt:variant>
      <vt:variant>
        <vt:i4>3</vt:i4>
      </vt:variant>
      <vt:variant>
        <vt:lpstr>Nadpisy snímků</vt:lpstr>
      </vt:variant>
      <vt:variant>
        <vt:i4>47</vt:i4>
      </vt:variant>
    </vt:vector>
  </HeadingPairs>
  <TitlesOfParts>
    <vt:vector size="50" baseType="lpstr">
      <vt:lpstr>Výchozí</vt:lpstr>
      <vt:lpstr>Výchozí 1</vt:lpstr>
      <vt:lpstr>Výchozí 2</vt:lpstr>
      <vt:lpstr>EKOLOGIE MIKROORGANISMŮ 6</vt:lpstr>
      <vt:lpstr>Symbióza </vt:lpstr>
      <vt:lpstr>Interakce mezi mikroby</vt:lpstr>
      <vt:lpstr>Snímek 4</vt:lpstr>
      <vt:lpstr>Snímek 5</vt:lpstr>
      <vt:lpstr>Pozitivní interakce </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lpstr>Snímek 29</vt:lpstr>
      <vt:lpstr>Snímek 30</vt:lpstr>
      <vt:lpstr>Snímek 31</vt:lpstr>
      <vt:lpstr>Snímek 32</vt:lpstr>
      <vt:lpstr>Snímek 33</vt:lpstr>
      <vt:lpstr>Snímek 34</vt:lpstr>
      <vt:lpstr>Snímek 35</vt:lpstr>
      <vt:lpstr>Snímek 36</vt:lpstr>
      <vt:lpstr>Snímek 37</vt:lpstr>
      <vt:lpstr>Snímek 38</vt:lpstr>
      <vt:lpstr>Snímek 39</vt:lpstr>
      <vt:lpstr>Snímek 40</vt:lpstr>
      <vt:lpstr>Snímek 41</vt:lpstr>
      <vt:lpstr>Snímek 42</vt:lpstr>
      <vt:lpstr>Snímek 43</vt:lpstr>
      <vt:lpstr>Snímek 44</vt:lpstr>
      <vt:lpstr>Snímek 45</vt:lpstr>
      <vt:lpstr>Snímek 46</vt:lpstr>
      <vt:lpstr>DĚKUJI ZA POZORNOST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EKOLOGIE MIKROORGANISMŮ 5</dc:title>
  <dc:creator>Uživatel</dc:creator>
  <cp:lastModifiedBy>tuma</cp:lastModifiedBy>
  <cp:revision>83</cp:revision>
  <dcterms:modified xsi:type="dcterms:W3CDTF">2023-04-20T08:54:41Z</dcterms:modified>
</cp:coreProperties>
</file>