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9" r:id="rId3"/>
    <p:sldId id="324" r:id="rId4"/>
    <p:sldId id="325" r:id="rId5"/>
    <p:sldId id="263" r:id="rId6"/>
    <p:sldId id="260" r:id="rId7"/>
    <p:sldId id="268" r:id="rId8"/>
    <p:sldId id="269" r:id="rId9"/>
    <p:sldId id="326" r:id="rId10"/>
    <p:sldId id="327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64" r:id="rId19"/>
    <p:sldId id="266" r:id="rId20"/>
    <p:sldId id="267" r:id="rId21"/>
    <p:sldId id="265" r:id="rId22"/>
    <p:sldId id="320" r:id="rId23"/>
    <p:sldId id="278" r:id="rId24"/>
    <p:sldId id="373" r:id="rId25"/>
    <p:sldId id="279" r:id="rId26"/>
    <p:sldId id="374" r:id="rId27"/>
    <p:sldId id="328" r:id="rId28"/>
    <p:sldId id="329" r:id="rId29"/>
    <p:sldId id="330" r:id="rId30"/>
    <p:sldId id="365" r:id="rId31"/>
    <p:sldId id="358" r:id="rId32"/>
    <p:sldId id="359" r:id="rId33"/>
    <p:sldId id="360" r:id="rId34"/>
    <p:sldId id="352" r:id="rId35"/>
    <p:sldId id="353" r:id="rId36"/>
    <p:sldId id="354" r:id="rId37"/>
    <p:sldId id="355" r:id="rId38"/>
    <p:sldId id="361" r:id="rId39"/>
    <p:sldId id="362" r:id="rId40"/>
    <p:sldId id="363" r:id="rId41"/>
    <p:sldId id="364" r:id="rId42"/>
    <p:sldId id="366" r:id="rId43"/>
    <p:sldId id="367" r:id="rId44"/>
    <p:sldId id="368" r:id="rId45"/>
    <p:sldId id="369" r:id="rId46"/>
    <p:sldId id="283" r:id="rId47"/>
    <p:sldId id="357" r:id="rId48"/>
    <p:sldId id="292" r:id="rId49"/>
    <p:sldId id="293" r:id="rId50"/>
    <p:sldId id="294" r:id="rId51"/>
    <p:sldId id="295" r:id="rId52"/>
    <p:sldId id="370" r:id="rId53"/>
    <p:sldId id="296" r:id="rId54"/>
    <p:sldId id="298" r:id="rId55"/>
    <p:sldId id="371" r:id="rId56"/>
    <p:sldId id="300" r:id="rId57"/>
    <p:sldId id="301" r:id="rId58"/>
    <p:sldId id="302" r:id="rId59"/>
    <p:sldId id="303" r:id="rId60"/>
    <p:sldId id="288" r:id="rId61"/>
    <p:sldId id="284" r:id="rId62"/>
    <p:sldId id="285" r:id="rId63"/>
    <p:sldId id="372" r:id="rId64"/>
    <p:sldId id="382" r:id="rId65"/>
    <p:sldId id="290" r:id="rId66"/>
    <p:sldId id="291" r:id="rId67"/>
    <p:sldId id="304" r:id="rId68"/>
    <p:sldId id="305" r:id="rId69"/>
    <p:sldId id="356" r:id="rId70"/>
    <p:sldId id="379" r:id="rId71"/>
    <p:sldId id="380" r:id="rId72"/>
    <p:sldId id="381" r:id="rId73"/>
    <p:sldId id="375" r:id="rId74"/>
    <p:sldId id="376" r:id="rId75"/>
    <p:sldId id="377" r:id="rId7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642" autoAdjust="0"/>
  </p:normalViewPr>
  <p:slideViewPr>
    <p:cSldViewPr snapToGrid="0" showGuides="1">
      <p:cViewPr varScale="1">
        <p:scale>
          <a:sx n="59" d="100"/>
          <a:sy n="59" d="100"/>
        </p:scale>
        <p:origin x="10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CDCAB-A30F-4CD0-9308-EB54F609FB9B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91C79-27BB-4E8D-8223-066E93CEAF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45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</a:t>
            </a:r>
            <a:r>
              <a:rPr lang="cs-CZ" baseline="0" dirty="0"/>
              <a:t> mortalitě v ČR se podílí 26 %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387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Testování NK, proteinových</a:t>
            </a:r>
            <a:r>
              <a:rPr lang="cs-CZ" baseline="0" dirty="0"/>
              <a:t> analýzách</a:t>
            </a:r>
          </a:p>
          <a:p>
            <a:r>
              <a:rPr lang="cs-CZ" baseline="0" dirty="0"/>
              <a:t>Prognóza, predikce, léčba relapsu prso, </a:t>
            </a:r>
            <a:r>
              <a:rPr lang="cs-CZ" baseline="0" dirty="0" err="1"/>
              <a:t>sřeva</a:t>
            </a:r>
            <a:r>
              <a:rPr lang="cs-CZ" baseline="0" dirty="0"/>
              <a:t>, ledvina, melanom, </a:t>
            </a:r>
            <a:r>
              <a:rPr lang="cs-CZ" baseline="0" dirty="0" err="1"/>
              <a:t>gyn</a:t>
            </a:r>
            <a:r>
              <a:rPr lang="cs-CZ" baseline="0" dirty="0"/>
              <a:t> malignity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07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1C79-27BB-4E8D-8223-066E93CEAF8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02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1C79-27BB-4E8D-8223-066E93CEAF8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325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Onkochirurgie</a:t>
            </a:r>
            <a:r>
              <a:rPr lang="cs-CZ" baseline="0" dirty="0"/>
              <a:t> oddělení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292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Akitvace</a:t>
            </a:r>
            <a:r>
              <a:rPr lang="cs-CZ" dirty="0"/>
              <a:t> CMF, 5FU, </a:t>
            </a:r>
            <a:r>
              <a:rPr lang="cs-CZ" dirty="0" err="1"/>
              <a:t>cytosinarabinosid</a:t>
            </a:r>
            <a:r>
              <a:rPr lang="cs-CZ" dirty="0"/>
              <a:t>, AUC průběh </a:t>
            </a:r>
            <a:r>
              <a:rPr lang="cs-CZ" dirty="0" err="1"/>
              <a:t>plazamtické</a:t>
            </a:r>
            <a:r>
              <a:rPr lang="cs-CZ" baseline="0" dirty="0"/>
              <a:t> koncentrace v čase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036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903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PARP- </a:t>
            </a:r>
            <a:r>
              <a:rPr lang="cs-CZ" dirty="0" err="1"/>
              <a:t>peroxisome</a:t>
            </a:r>
            <a:r>
              <a:rPr lang="cs-CZ" baseline="0" dirty="0"/>
              <a:t> </a:t>
            </a:r>
            <a:r>
              <a:rPr lang="cs-CZ" baseline="0" dirty="0" err="1"/>
              <a:t>proliferator-activated</a:t>
            </a:r>
            <a:r>
              <a:rPr lang="cs-CZ" baseline="0" dirty="0"/>
              <a:t> receptor </a:t>
            </a:r>
            <a:r>
              <a:rPr lang="cs-CZ" baseline="0" dirty="0" err="1"/>
              <a:t>agonist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391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Adriamycin</a:t>
            </a:r>
            <a:r>
              <a:rPr lang="cs-CZ" dirty="0"/>
              <a:t> (</a:t>
            </a:r>
            <a:r>
              <a:rPr lang="cs-CZ" dirty="0" err="1"/>
              <a:t>doxorubicin</a:t>
            </a:r>
            <a:r>
              <a:rPr lang="cs-CZ" dirty="0"/>
              <a:t>), </a:t>
            </a:r>
            <a:r>
              <a:rPr lang="cs-CZ" dirty="0" err="1"/>
              <a:t>Bleomycin</a:t>
            </a:r>
            <a:r>
              <a:rPr lang="cs-CZ" dirty="0"/>
              <a:t>, </a:t>
            </a:r>
            <a:r>
              <a:rPr lang="cs-CZ" dirty="0" err="1"/>
              <a:t>vinblastin</a:t>
            </a:r>
            <a:r>
              <a:rPr lang="cs-CZ" dirty="0"/>
              <a:t>, </a:t>
            </a:r>
            <a:r>
              <a:rPr lang="cs-CZ" dirty="0" err="1"/>
              <a:t>dacarbazin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395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Vinkristin</a:t>
            </a:r>
            <a:r>
              <a:rPr lang="cs-CZ" dirty="0"/>
              <a:t>, </a:t>
            </a:r>
            <a:r>
              <a:rPr lang="cs-CZ" dirty="0" err="1"/>
              <a:t>ifosfamid</a:t>
            </a:r>
            <a:r>
              <a:rPr lang="cs-CZ" dirty="0"/>
              <a:t>, </a:t>
            </a:r>
            <a:r>
              <a:rPr lang="cs-CZ" dirty="0" err="1"/>
              <a:t>doxorubicin</a:t>
            </a:r>
            <a:r>
              <a:rPr lang="cs-CZ" dirty="0"/>
              <a:t>,</a:t>
            </a:r>
            <a:r>
              <a:rPr lang="cs-CZ" baseline="0" dirty="0"/>
              <a:t> </a:t>
            </a:r>
            <a:r>
              <a:rPr lang="cs-CZ" baseline="0" dirty="0" err="1"/>
              <a:t>etoposid</a:t>
            </a:r>
            <a:endParaRPr lang="cs-CZ" baseline="0" dirty="0"/>
          </a:p>
          <a:p>
            <a:r>
              <a:rPr lang="cs-CZ" baseline="0" dirty="0" err="1"/>
              <a:t>Vinkristin</a:t>
            </a:r>
            <a:r>
              <a:rPr lang="cs-CZ" baseline="0" dirty="0"/>
              <a:t>, </a:t>
            </a:r>
            <a:r>
              <a:rPr lang="cs-CZ" baseline="0" dirty="0" err="1"/>
              <a:t>doxorubicin</a:t>
            </a:r>
            <a:r>
              <a:rPr lang="cs-CZ" baseline="0" dirty="0"/>
              <a:t>, </a:t>
            </a:r>
            <a:r>
              <a:rPr lang="cs-CZ" baseline="0" dirty="0" err="1"/>
              <a:t>ifosfaid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93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Pemetrexed</a:t>
            </a:r>
            <a:r>
              <a:rPr lang="cs-CZ" dirty="0"/>
              <a:t>- enzymy důležité pro syntézu purinů, NSCLC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39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97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HD MTX- selektivní neutralizační účinek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45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Monofunkční </a:t>
            </a:r>
            <a:r>
              <a:rPr lang="cs-CZ" dirty="0" err="1"/>
              <a:t>alkylancia</a:t>
            </a:r>
            <a:r>
              <a:rPr lang="cs-CZ" dirty="0"/>
              <a:t>- jedna alkylující skupina – záměna </a:t>
            </a:r>
            <a:r>
              <a:rPr lang="cs-CZ" dirty="0" err="1"/>
              <a:t>bazí</a:t>
            </a:r>
            <a:r>
              <a:rPr lang="cs-CZ" dirty="0"/>
              <a:t>, oslabení </a:t>
            </a:r>
            <a:r>
              <a:rPr lang="cs-CZ" dirty="0" err="1"/>
              <a:t>glykosidové</a:t>
            </a:r>
            <a:r>
              <a:rPr lang="cs-CZ" dirty="0"/>
              <a:t> vazby, </a:t>
            </a:r>
            <a:r>
              <a:rPr lang="cs-CZ" dirty="0" err="1"/>
              <a:t>bi</a:t>
            </a:r>
            <a:r>
              <a:rPr lang="cs-CZ" dirty="0"/>
              <a:t> </a:t>
            </a:r>
            <a:r>
              <a:rPr lang="cs-CZ" dirty="0" err="1"/>
              <a:t>čipolyfunkční</a:t>
            </a:r>
            <a:r>
              <a:rPr lang="cs-CZ" dirty="0"/>
              <a:t> </a:t>
            </a:r>
            <a:r>
              <a:rPr lang="cs-CZ" dirty="0" err="1"/>
              <a:t>alkylancia</a:t>
            </a:r>
            <a:r>
              <a:rPr lang="cs-CZ" dirty="0"/>
              <a:t> - </a:t>
            </a:r>
            <a:r>
              <a:rPr lang="cs-CZ" dirty="0" err="1"/>
              <a:t>Cross</a:t>
            </a:r>
            <a:r>
              <a:rPr lang="cs-CZ" dirty="0"/>
              <a:t> link-kovalentní vazba mezi dvěma guaniny, brání separací DNA během replikace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474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Myokard citlivý na kyslíkové radikály- nedostatek antioxidačních enzymů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76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Irinotekan</a:t>
            </a:r>
            <a:r>
              <a:rPr lang="cs-CZ" dirty="0"/>
              <a:t>- </a:t>
            </a:r>
            <a:r>
              <a:rPr lang="cs-CZ" dirty="0" err="1"/>
              <a:t>kolorektal</a:t>
            </a:r>
            <a:r>
              <a:rPr lang="cs-CZ" dirty="0"/>
              <a:t>, </a:t>
            </a:r>
            <a:r>
              <a:rPr lang="cs-CZ" dirty="0" err="1"/>
              <a:t>topotecan</a:t>
            </a:r>
            <a:r>
              <a:rPr lang="cs-CZ" dirty="0"/>
              <a:t>, </a:t>
            </a:r>
            <a:r>
              <a:rPr lang="cs-CZ" dirty="0" err="1"/>
              <a:t>ovarial</a:t>
            </a:r>
            <a:r>
              <a:rPr lang="cs-CZ" dirty="0"/>
              <a:t>, </a:t>
            </a:r>
            <a:r>
              <a:rPr lang="cs-CZ" dirty="0" err="1"/>
              <a:t>etopozid</a:t>
            </a:r>
            <a:r>
              <a:rPr lang="cs-CZ" dirty="0"/>
              <a:t> – rychle </a:t>
            </a:r>
            <a:r>
              <a:rPr lang="cs-CZ" dirty="0" err="1"/>
              <a:t>proliferujícíc</a:t>
            </a:r>
            <a:r>
              <a:rPr lang="cs-CZ" dirty="0"/>
              <a:t> nádory- SCLC, nádory varlete, sarkomy, hematologie, udržet 3 dny koncentraci v krvi- režimy 3-5 denní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819F-24F1-4B25-81D1-8FE56C0EB9CE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764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1C79-27BB-4E8D-8223-066E93CEAF81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715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Inhibitory </a:t>
            </a:r>
            <a:r>
              <a:rPr lang="cs-CZ" dirty="0" err="1"/>
              <a:t>pgp</a:t>
            </a:r>
            <a:r>
              <a:rPr lang="cs-CZ" dirty="0"/>
              <a:t>. Cyklosporin, </a:t>
            </a:r>
            <a:r>
              <a:rPr lang="cs-CZ" dirty="0" err="1"/>
              <a:t>verapamil</a:t>
            </a:r>
            <a:r>
              <a:rPr lang="cs-CZ" dirty="0"/>
              <a:t>, novodobé principy na </a:t>
            </a:r>
            <a:r>
              <a:rPr lang="cs-CZ" dirty="0" err="1"/>
              <a:t>buněčnýchliniích</a:t>
            </a:r>
            <a:r>
              <a:rPr lang="cs-CZ" dirty="0"/>
              <a:t>, rostlinné výtažky </a:t>
            </a:r>
            <a:r>
              <a:rPr lang="cs-CZ" dirty="0" err="1"/>
              <a:t>dibenzocyklooktadienových</a:t>
            </a:r>
            <a:r>
              <a:rPr lang="cs-CZ" dirty="0"/>
              <a:t> </a:t>
            </a:r>
            <a:r>
              <a:rPr lang="cs-CZ" dirty="0" err="1"/>
              <a:t>lignany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1C79-27BB-4E8D-8223-066E93CEAF81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615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rychle se dělící buňky kostní dřeně, sliznic gastrointestinálního traktu, reprodukčních orgánech a vlasových váčcích</a:t>
            </a:r>
          </a:p>
          <a:p>
            <a:endParaRPr lang="cs-CZ" dirty="0"/>
          </a:p>
          <a:p>
            <a:r>
              <a:rPr lang="cs-CZ" dirty="0"/>
              <a:t> Nejčastěji vyvolává CHT nevolnost a zvracení, celkovou únavu, slabost a vypadávání vlasů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Prevence: kontroly krevního obrazu 1x týdně cestou praktického lékaře, riziko febrilní </a:t>
            </a:r>
            <a:r>
              <a:rPr lang="cs-CZ" dirty="0" err="1"/>
              <a:t>neutropenie</a:t>
            </a:r>
            <a:r>
              <a:rPr lang="cs-CZ" dirty="0"/>
              <a:t> – nutno podávat dvojkombinaci širokospektrých antibiotik infuzní cestou+ antimykotika, monitorace pacienta</a:t>
            </a:r>
          </a:p>
          <a:p>
            <a:r>
              <a:rPr lang="cs-CZ" dirty="0"/>
              <a:t>Preventivní podávání růstových faktorů ke stimulaci tvorby krvinek G-CSF (</a:t>
            </a:r>
            <a:r>
              <a:rPr lang="cs-CZ" dirty="0" err="1"/>
              <a:t>filgrastim</a:t>
            </a:r>
            <a:r>
              <a:rPr lang="cs-CZ" dirty="0"/>
              <a:t>)</a:t>
            </a:r>
          </a:p>
          <a:p>
            <a:r>
              <a:rPr lang="cs-CZ" dirty="0"/>
              <a:t>Preventivní podání preparátu železa, či transfuze u anemie, sporná indikace erytropoetinu</a:t>
            </a:r>
          </a:p>
          <a:p>
            <a:r>
              <a:rPr lang="cs-CZ" dirty="0" err="1"/>
              <a:t>Trombonáplav</a:t>
            </a:r>
            <a:r>
              <a:rPr lang="cs-CZ" dirty="0"/>
              <a:t> u nedostatku krevních destiček</a:t>
            </a:r>
          </a:p>
          <a:p>
            <a:endParaRPr lang="cs-CZ" dirty="0"/>
          </a:p>
          <a:p>
            <a:r>
              <a:rPr lang="cs-CZ" dirty="0"/>
              <a:t>Nevolnost- </a:t>
            </a:r>
            <a:r>
              <a:rPr lang="cs-CZ" dirty="0" err="1"/>
              <a:t>prokinetika</a:t>
            </a:r>
            <a:r>
              <a:rPr lang="cs-CZ" dirty="0"/>
              <a:t>, </a:t>
            </a:r>
            <a:r>
              <a:rPr lang="cs-CZ" dirty="0" err="1"/>
              <a:t>setronová</a:t>
            </a:r>
            <a:r>
              <a:rPr lang="cs-CZ" dirty="0"/>
              <a:t> antiemetika, kortikoidy, neuroleptika k ovlivnění anticipační nevolnosti</a:t>
            </a:r>
          </a:p>
          <a:p>
            <a:endParaRPr lang="cs-CZ" dirty="0"/>
          </a:p>
          <a:p>
            <a:r>
              <a:rPr lang="cs-CZ" dirty="0"/>
              <a:t>Neplodnost – </a:t>
            </a:r>
            <a:r>
              <a:rPr lang="cs-CZ" dirty="0" err="1"/>
              <a:t>kryoprezervace</a:t>
            </a:r>
            <a:r>
              <a:rPr lang="cs-CZ" dirty="0"/>
              <a:t> spermatu a oocytů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1C79-27BB-4E8D-8223-066E93CEAF81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276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Crohn, lupénka </a:t>
            </a:r>
            <a:r>
              <a:rPr lang="cs-CZ" dirty="0" err="1"/>
              <a:t>rozstroušená</a:t>
            </a:r>
            <a:r>
              <a:rPr lang="cs-CZ" dirty="0"/>
              <a:t> skleróza, proti zánětlivým projevům v </a:t>
            </a:r>
            <a:r>
              <a:rPr lang="cs-CZ"/>
              <a:t>buňkách anti </a:t>
            </a:r>
            <a:r>
              <a:rPr lang="cs-CZ" dirty="0"/>
              <a:t>TNF alfa, </a:t>
            </a:r>
            <a:r>
              <a:rPr lang="cs-CZ" dirty="0" err="1"/>
              <a:t>integrinům</a:t>
            </a:r>
            <a:r>
              <a:rPr lang="cs-CZ" dirty="0"/>
              <a:t> na povrchu bílých krvinek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1C79-27BB-4E8D-8223-066E93CEAF81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996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1C79-27BB-4E8D-8223-066E93CEAF81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504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91C79-27BB-4E8D-8223-066E93CEAF81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713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63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 věkové skupiny 30–34 let již u žen nad úmrtími na vnější příčiny převládal počet úmrtí na zhoubné novotvary, zatímco u mužů byly vnější příčiny hlavní příčinou úmrtí až do věkové skupiny 40–44 let. Nejvyšší podíl zemřelých na zhoubné novotvary se u mužů nachází ve věku 55–69 let, u žen je těžiště výskytu tohoto onemocnění posunuto do vyššího věku, po dosažení 75. roku věku výskyt novotvarů klesá. Podíl zemřelých na nemoci oběhové soustavy setrvale roste s věkem u obou pohlaví a od věku 55 let již převažují úmrtí v důsledku oběhové soustavy nad novotvary v případě mužů i žen.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260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České republice ročně onemocní přibližně 378 dětí, se 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standardizovanou incidencí 181/1 000 000 dětí (k roku 2016).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06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41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3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326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Rak na prsu</a:t>
            </a:r>
            <a:b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Pojmenování zhoubných nádorů pochází údajně už od nejslavnějšího lékaře starověkého Řecka </a:t>
            </a:r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Hippokrata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(460-370 př.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 anebo nejpozději od stejné slavného lékaře </a:t>
            </a:r>
            <a:r>
              <a:rPr lang="cs-CZ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Galéna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žijícího v letech 130 až 200 v říši římské. První nejspíše zavedl pojem </a:t>
            </a:r>
            <a:r>
              <a:rPr lang="cs-CZ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karkinos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druhý pak </a:t>
            </a:r>
            <a:r>
              <a:rPr lang="cs-CZ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nebo </a:t>
            </a:r>
            <a:r>
              <a:rPr lang="cs-CZ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onkos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proč se tak vzácně shodli a proč se jejich název zachoval v desítkách variant v různých jazycích dodnes?</a:t>
            </a:r>
          </a:p>
          <a:p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více než pravděpodobné, že Hippokrates i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Galenos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zavedli uvedené pojmy na základě pozorování karcinomů prsu, které se vyznačují charakteristickým obrazem s tvrdým centrálním nádorem, z něhož pak do okolí vybíhají dlouhé výběžky podobné tenkým račím nohám a pronikají do okolní zdravé tkáně. Nádory prsu, které opravdu vzdáleně připomínají raka, tak vlastně daly název celé skupině zhoubných nádorů, včetně těch, u nichž bychom po podobě raka či kraba pátrali marně.</a:t>
            </a:r>
          </a:p>
          <a:p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Kominíci s nemocnými šourky</a:t>
            </a:r>
            <a:b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Zbývá už tedy jen vysvětlit druhou část slov kancerogen, karcinogen či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onkogen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Nenechte se zmást tím, že vám všechny připomínají gen jako základní jednotku dědičné informace – to platí pouze v případě </a:t>
            </a:r>
            <a:r>
              <a:rPr lang="cs-CZ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onkogenů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cs-CZ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Onkogen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je vlastně zvláštní úsek jinak normálního chromozómu, který může za určitých okolností vyvolat maligní bujení. Přípona -gen ve slovech </a:t>
            </a:r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kancerogen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či </a:t>
            </a:r>
            <a:r>
              <a:rPr lang="cs-CZ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karcinogen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však má poněkud jiný smysl, vycházející z řeckého </a:t>
            </a:r>
            <a:r>
              <a:rPr lang="cs-CZ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gennan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čili tvořit. Kancerogenní nebo karcinogenní jsou tedy látky, které jsou za určitých okolností schopny v organismu zhoubné čili maligní bujení vyvolat.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0E19-4999-4F3C-8973-A36A677E20E7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11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B6439-1A25-CD77-DB2D-D463A370F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E081A-7D7E-CBF7-CA3F-13210ABB2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F69805-FE95-2728-98A1-3A1A682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62C2F0-92F7-306F-495D-402E4674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B5EA42-FC37-3EF3-7E01-018B8268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9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82D80-7D28-9718-B9D0-1546ED43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24E630-15F1-D804-4E14-DB0F85F88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C66D5E-9D03-E6B4-44CB-338920CA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BB25C-C207-8849-CA3F-D22A0EB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4E32CA-4FA3-D06F-3F00-61846ACD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219DC7-633E-6F00-3E4F-C73B9D9BE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A45F1C-0E10-6AC3-F3D6-3080D9D1D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F8CCD5-D006-59C3-C62E-5A38332B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FE605D-82DE-5097-33B8-BD4EAB6B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A8F2D9-2B45-A5F8-E54A-711D9067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18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032D1-ABE2-9D8E-ABE9-BB6CF5E5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A9A077-D869-EEE8-7350-5F04A8523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6F0272-7CBB-B8AD-1A6E-BDD98F0D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754310-1EA1-E900-7392-F585723A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943B62-2FCB-8B50-0C16-18B28FA9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79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5A92F-DFEE-2B41-2A3A-1D1830701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0564A3-1DD8-8CCD-05EB-C150F35E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656C92-283C-62B0-B87E-3E672526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7938EE-A75F-0C66-F22A-06D1DBA9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4EB7CF-E8A2-7452-E7DD-7AA53D42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79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062F-1AFB-3736-274D-21E35E35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D616FE-84A1-79CD-4145-664146A95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8246FA-8A47-2280-D32B-C2B08093B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62347B-6F53-2A80-4AE4-B4C04D1D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657B5B-D990-CCF3-F922-C54F4048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E57ECE-0E68-7698-F1AE-96985B88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62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6E3FA-34F3-6776-B9FF-7DF42B78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0F084B-D9F3-B503-EB27-206FB64FB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96ED81-DA59-BC89-D601-388EF0BB3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33E125C-9488-220A-6E2A-54003C862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14ECD64-B932-857D-683E-EC1B43B1E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2F07025-20F9-0D62-AF00-85E7AD82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D37F0B-B5E3-E685-21C7-D1886A8A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A1A900-561E-C3FA-3DCF-B055D3FE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54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E5511-2427-3E54-F90A-832B10C8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B8FEF7-7DD0-5BA0-84CB-F597CDEF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C0F6B9-6F80-7324-2E51-D3DFE843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BF665E-6CCF-CE65-62A6-1AE347A9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18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6DC9ED0-F622-0E55-8EBF-5E9012C3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33BB9D-1A7A-FFE4-0270-A191AB96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1BDBF3-F781-DCB5-D700-0C2E2AE1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13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267D1-96E4-F5A5-E75A-45760E78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932B90-8BEF-04F5-0826-14341F757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B79325-2770-A5AC-C45B-D59F57BD0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1D7821-0CC0-1046-F9D5-8CAF59ADC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12B3D7-0AE6-C520-05A0-358B8A77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85DE4A-F71C-4635-BF89-22658EA7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0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3D843-FD39-5D38-81A6-45F0938C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E718261-D520-B69C-7BE3-D130C9153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0C3323-195F-17D7-6F23-A5EB213B9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5E9B57-AB88-F37D-07BC-D285EF08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9793428-1F1B-C141-47AE-B7F6D2B2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ADA4C3-1CB6-D727-7FE4-BDA80A3B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5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783941-C15B-9935-D54E-FB43F0E4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4CB481-47FA-D44B-0744-9BE14E2C7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14D921-41B8-221D-C594-BAE853375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05B35-100B-44A9-8AFA-8E7287EB669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68052F-55C6-BB6F-AA9F-696FAA261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325B06-B111-A4C1-059B-011304A44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50F68-B083-4A77-8AAF-2E45FDC8C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60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zis.cz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ure.com/articles/s41467-021-27765-9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zis/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is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31CDB-7A9C-EC31-277E-BF90276B5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Základy klinické onkologie II</a:t>
            </a:r>
            <a:br>
              <a:rPr lang="cs-CZ" dirty="0"/>
            </a:br>
            <a:r>
              <a:rPr lang="cs-CZ" dirty="0"/>
              <a:t>obecná onkologie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E99B6F-716D-CFAA-7FE9-A192DFA28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Jana Maistryszinová, </a:t>
            </a:r>
            <a:r>
              <a:rPr lang="cs-CZ" err="1"/>
              <a:t>Ph</a:t>
            </a:r>
            <a:r>
              <a:rPr lang="cs-CZ"/>
              <a:t>.D.</a:t>
            </a:r>
          </a:p>
        </p:txBody>
      </p:sp>
    </p:spTree>
    <p:extLst>
      <p:ext uri="{BB962C8B-B14F-4D97-AF65-F5344CB8AC3E}">
        <p14:creationId xmlns:p14="http://schemas.microsoft.com/office/powerpoint/2010/main" val="40140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7C2F48-C2C3-46BB-87E6-0133ACCED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90" t="24929" r="17869" b="5552"/>
          <a:stretch/>
        </p:blipFill>
        <p:spPr>
          <a:xfrm>
            <a:off x="1289153" y="171686"/>
            <a:ext cx="7285221" cy="66933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DD0868-A3EF-48FE-B861-54DC2A753928}"/>
              </a:ext>
            </a:extLst>
          </p:cNvPr>
          <p:cNvSpPr txBox="1"/>
          <p:nvPr/>
        </p:nvSpPr>
        <p:spPr>
          <a:xfrm>
            <a:off x="8934138" y="6370820"/>
            <a:ext cx="3043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www.uzis.cz</a:t>
            </a:r>
            <a:r>
              <a:rPr lang="cs-CZ" dirty="0"/>
              <a:t>, Novotvary 2018</a:t>
            </a:r>
          </a:p>
          <a:p>
            <a:endParaRPr lang="cs-CZ" dirty="0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F69D2CAC-7691-96FF-2F06-CE25A2C420F8}"/>
              </a:ext>
            </a:extLst>
          </p:cNvPr>
          <p:cNvSpPr/>
          <p:nvPr/>
        </p:nvSpPr>
        <p:spPr>
          <a:xfrm>
            <a:off x="2188029" y="5470068"/>
            <a:ext cx="1061358" cy="27758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14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/>
          <a:stretch/>
        </p:blipFill>
        <p:spPr>
          <a:xfrm>
            <a:off x="1310602" y="157162"/>
            <a:ext cx="9147848" cy="670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3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1535"/>
            <a:ext cx="8858251" cy="665492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7F88C02-9372-D589-1EEF-CA44219EAE3B}"/>
              </a:ext>
            </a:extLst>
          </p:cNvPr>
          <p:cNvSpPr/>
          <p:nvPr/>
        </p:nvSpPr>
        <p:spPr>
          <a:xfrm>
            <a:off x="3543300" y="2873828"/>
            <a:ext cx="1077686" cy="359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ED63BED-F2E8-6044-B41F-6A48D6D57E7C}"/>
              </a:ext>
            </a:extLst>
          </p:cNvPr>
          <p:cNvSpPr/>
          <p:nvPr/>
        </p:nvSpPr>
        <p:spPr>
          <a:xfrm>
            <a:off x="8430995" y="5197928"/>
            <a:ext cx="925276" cy="190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35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133349"/>
            <a:ext cx="9915525" cy="65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8" y="171068"/>
            <a:ext cx="10010777" cy="6589662"/>
          </a:xfrm>
          <a:prstGeom prst="rect">
            <a:avLst/>
          </a:prstGeom>
        </p:spPr>
      </p:pic>
      <p:sp>
        <p:nvSpPr>
          <p:cNvPr id="29" name="Šipka: obousměrná svislá 28">
            <a:extLst>
              <a:ext uri="{FF2B5EF4-FFF2-40B4-BE49-F238E27FC236}">
                <a16:creationId xmlns:a16="http://schemas.microsoft.com/office/drawing/2014/main" id="{2F3AF50D-6EBC-4ED9-B826-5CF2D0D25BCF}"/>
              </a:ext>
            </a:extLst>
          </p:cNvPr>
          <p:cNvSpPr/>
          <p:nvPr/>
        </p:nvSpPr>
        <p:spPr>
          <a:xfrm>
            <a:off x="933449" y="3191158"/>
            <a:ext cx="190146" cy="466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51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3" y="285749"/>
            <a:ext cx="9015847" cy="59721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15161" y="1828792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prostata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86450" y="2800350"/>
            <a:ext cx="7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plíce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928938" y="3671888"/>
            <a:ext cx="141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kolorektum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4414844"/>
            <a:ext cx="112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pankreas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01213" y="6357938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www.uzis.cz</a:t>
            </a:r>
          </a:p>
        </p:txBody>
      </p:sp>
    </p:spTree>
    <p:extLst>
      <p:ext uri="{BB962C8B-B14F-4D97-AF65-F5344CB8AC3E}">
        <p14:creationId xmlns:p14="http://schemas.microsoft.com/office/powerpoint/2010/main" val="51852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4" y="304450"/>
            <a:ext cx="8577263" cy="605738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372227" y="184309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prso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72104" y="4057650"/>
            <a:ext cx="82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plíce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839522" y="4026594"/>
            <a:ext cx="296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gynekologické nádory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43224" y="4186235"/>
            <a:ext cx="141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kolorektum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15500" y="6361839"/>
            <a:ext cx="175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www.uzis.cz</a:t>
            </a:r>
          </a:p>
        </p:txBody>
      </p:sp>
    </p:spTree>
    <p:extLst>
      <p:ext uri="{BB962C8B-B14F-4D97-AF65-F5344CB8AC3E}">
        <p14:creationId xmlns:p14="http://schemas.microsoft.com/office/powerpoint/2010/main" val="243291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69877"/>
            <a:ext cx="10456516" cy="67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b="1" dirty="0">
                <a:solidFill>
                  <a:srgbClr val="00B0F0"/>
                </a:solidFill>
              </a:rPr>
              <a:t>N</a:t>
            </a:r>
            <a:r>
              <a:rPr lang="cs-CZ" b="1" dirty="0"/>
              <a:t>árodní </a:t>
            </a:r>
            <a:r>
              <a:rPr lang="cs-CZ" b="1" dirty="0">
                <a:solidFill>
                  <a:srgbClr val="00B0F0"/>
                </a:solidFill>
              </a:rPr>
              <a:t>o</a:t>
            </a:r>
            <a:r>
              <a:rPr lang="cs-CZ" b="1" dirty="0"/>
              <a:t>nkologický </a:t>
            </a:r>
            <a:r>
              <a:rPr lang="cs-CZ" b="1" dirty="0">
                <a:solidFill>
                  <a:srgbClr val="00B0F0"/>
                </a:solidFill>
              </a:rPr>
              <a:t>r</a:t>
            </a:r>
            <a:r>
              <a:rPr lang="cs-CZ" b="1" dirty="0"/>
              <a:t>egistr </a:t>
            </a:r>
            <a:r>
              <a:rPr lang="cs-CZ" b="1" dirty="0">
                <a:solidFill>
                  <a:srgbClr val="00B0F0"/>
                </a:solidFill>
              </a:rPr>
              <a:t>NOR</a:t>
            </a:r>
            <a:r>
              <a:rPr lang="cs-CZ" b="1" dirty="0"/>
              <a:t>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8505"/>
            <a:ext cx="10515600" cy="4375150"/>
          </a:xfrm>
        </p:spPr>
        <p:txBody>
          <a:bodyPr>
            <a:normAutofit/>
          </a:bodyPr>
          <a:lstStyle/>
          <a:p>
            <a:r>
              <a:rPr lang="cs-CZ" dirty="0"/>
              <a:t>Hlavní zdroj dat o epidemiologii zhoubných nádorů</a:t>
            </a:r>
          </a:p>
          <a:p>
            <a:endParaRPr lang="cs-CZ" dirty="0"/>
          </a:p>
          <a:p>
            <a:r>
              <a:rPr lang="cs-CZ" dirty="0"/>
              <a:t>1977-2011    1,9 milionů záznamů</a:t>
            </a:r>
          </a:p>
          <a:p>
            <a:endParaRPr lang="cs-CZ" dirty="0"/>
          </a:p>
          <a:p>
            <a:r>
              <a:rPr lang="cs-CZ" dirty="0"/>
              <a:t>Povinné hlášení každého novotvaru, kódy diagnóz dle Mezinárodní klasifikace nemocí MKN-10, pro onkologii MKN-O-3 -  </a:t>
            </a:r>
            <a:r>
              <a:rPr lang="cs-CZ" b="1" dirty="0"/>
              <a:t>C00-C97, D00-48, N87 dysplazie děložního hrdla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sz="2000" dirty="0"/>
              <a:t>http://www.uzis.cz/katalog/klasifikace/</a:t>
            </a:r>
            <a:r>
              <a:rPr lang="cs-CZ" sz="2000" dirty="0" err="1"/>
              <a:t>mkn</a:t>
            </a:r>
            <a:r>
              <a:rPr lang="cs-CZ" sz="2000" dirty="0"/>
              <a:t>-</a:t>
            </a:r>
            <a:r>
              <a:rPr lang="cs-CZ" sz="2000" dirty="0" err="1"/>
              <a:t>mezinarodni</a:t>
            </a:r>
            <a:r>
              <a:rPr lang="cs-CZ" sz="2000" dirty="0"/>
              <a:t>-klasifikace-nemoci-pro-onkologii.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8908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9" y="257856"/>
            <a:ext cx="5703385" cy="4216173"/>
          </a:xfrm>
          <a:prstGeom prst="rect">
            <a:avLst/>
          </a:prstGeom>
        </p:spPr>
      </p:pic>
      <p:pic>
        <p:nvPicPr>
          <p:cNvPr id="3" name="Obrázek 2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2929" y="408024"/>
            <a:ext cx="4066005" cy="406600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9A926E-BF79-936C-0931-A9C61CDB3013}"/>
              </a:ext>
            </a:extLst>
          </p:cNvPr>
          <p:cNvSpPr txBox="1"/>
          <p:nvPr/>
        </p:nvSpPr>
        <p:spPr>
          <a:xfrm>
            <a:off x="990409" y="4865914"/>
            <a:ext cx="6341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Hippokrates</a:t>
            </a:r>
            <a:r>
              <a:rPr lang="cs-CZ" sz="2000" dirty="0"/>
              <a:t> (460-370 př.Kr.) pojem </a:t>
            </a:r>
            <a:r>
              <a:rPr lang="cs-CZ" sz="2000" i="1" dirty="0" err="1"/>
              <a:t>karkinos</a:t>
            </a:r>
            <a:endParaRPr lang="cs-CZ" sz="2000" i="1" dirty="0"/>
          </a:p>
          <a:p>
            <a:r>
              <a:rPr lang="cs-CZ" sz="2000" b="1" dirty="0" err="1"/>
              <a:t>Galén</a:t>
            </a:r>
            <a:r>
              <a:rPr lang="cs-CZ" sz="2000" dirty="0"/>
              <a:t> (130-200 n.l.) pojem </a:t>
            </a:r>
            <a:r>
              <a:rPr lang="cs-CZ" sz="2000" i="1" dirty="0" err="1"/>
              <a:t>cancer</a:t>
            </a:r>
            <a:r>
              <a:rPr lang="cs-CZ" sz="2000" dirty="0"/>
              <a:t> </a:t>
            </a:r>
            <a:r>
              <a:rPr lang="cs-CZ" sz="2000" i="1" dirty="0"/>
              <a:t>a </a:t>
            </a:r>
            <a:r>
              <a:rPr lang="cs-CZ" sz="2000" i="1" dirty="0" err="1"/>
              <a:t>onkos</a:t>
            </a:r>
            <a:endParaRPr lang="cs-CZ" sz="2000" i="1" dirty="0"/>
          </a:p>
          <a:p>
            <a:r>
              <a:rPr lang="cs-CZ" sz="2000" dirty="0"/>
              <a:t>Karcinogen, karcinogenní látky </a:t>
            </a:r>
            <a:r>
              <a:rPr lang="cs-CZ" sz="2000" i="1" dirty="0"/>
              <a:t>/ </a:t>
            </a:r>
            <a:r>
              <a:rPr lang="cs-CZ" sz="2000" i="1" dirty="0" err="1"/>
              <a:t>gennan</a:t>
            </a:r>
            <a:r>
              <a:rPr lang="cs-CZ" sz="2000" i="1" dirty="0"/>
              <a:t>= tvořit </a:t>
            </a:r>
          </a:p>
          <a:p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0560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Epidemiologie nádorových onemocnění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54269"/>
            <a:ext cx="10515600" cy="4351338"/>
          </a:xfrm>
        </p:spPr>
        <p:txBody>
          <a:bodyPr/>
          <a:lstStyle/>
          <a:p>
            <a:r>
              <a:rPr lang="cs-CZ" dirty="0"/>
              <a:t>Významná skupina civilizačních nemocí</a:t>
            </a:r>
          </a:p>
          <a:p>
            <a:endParaRPr lang="cs-CZ" dirty="0"/>
          </a:p>
          <a:p>
            <a:r>
              <a:rPr lang="cs-CZ" dirty="0"/>
              <a:t>„Druhá“ nejčastější příčina úmrtí v populaci</a:t>
            </a:r>
          </a:p>
          <a:p>
            <a:endParaRPr lang="cs-CZ" dirty="0"/>
          </a:p>
          <a:p>
            <a:r>
              <a:rPr lang="cs-CZ" dirty="0"/>
              <a:t>Výskyt v populaci stoupá úměrně rozvoji civilizace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143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234836"/>
            <a:ext cx="9401175" cy="66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4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3" y="182880"/>
            <a:ext cx="9194677" cy="62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7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53284" y="5872173"/>
            <a:ext cx="1163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Aktuální trendy ve vývoji incidence a mortality jednotlivých onkologických onemocnění dětského věku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/>
          <a:srcRect t="13940" r="2500" b="55629"/>
          <a:stretch/>
        </p:blipFill>
        <p:spPr>
          <a:xfrm>
            <a:off x="152400" y="385763"/>
            <a:ext cx="11887200" cy="20859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/>
          <a:srcRect l="7617" t="24571" r="11290" b="32700"/>
          <a:stretch/>
        </p:blipFill>
        <p:spPr>
          <a:xfrm>
            <a:off x="828676" y="2657476"/>
            <a:ext cx="9886950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Banky biologického materiálu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54241"/>
            <a:ext cx="10515600" cy="4351338"/>
          </a:xfrm>
        </p:spPr>
        <p:txBody>
          <a:bodyPr/>
          <a:lstStyle/>
          <a:p>
            <a:r>
              <a:rPr lang="cs-CZ" dirty="0"/>
              <a:t>Uchovávání zmražené nebo jinak zpracované tkáně a dalšího humánního biologického materiálu onkologických pacientů pro výzkum</a:t>
            </a:r>
          </a:p>
          <a:p>
            <a:endParaRPr lang="cs-CZ" dirty="0"/>
          </a:p>
          <a:p>
            <a:r>
              <a:rPr lang="cs-CZ" dirty="0"/>
              <a:t>Komplexní síť i na nadnárodní úrovni </a:t>
            </a:r>
            <a:r>
              <a:rPr lang="cs-CZ" b="1" i="1" dirty="0" err="1">
                <a:solidFill>
                  <a:schemeClr val="accent1"/>
                </a:solidFill>
              </a:rPr>
              <a:t>Biobanking</a:t>
            </a:r>
            <a:r>
              <a:rPr lang="cs-CZ" b="1" i="1" dirty="0">
                <a:solidFill>
                  <a:schemeClr val="accent1"/>
                </a:solidFill>
              </a:rPr>
              <a:t> and </a:t>
            </a:r>
            <a:r>
              <a:rPr lang="cs-CZ" b="1" i="1" dirty="0" err="1">
                <a:solidFill>
                  <a:schemeClr val="accent1"/>
                </a:solidFill>
              </a:rPr>
              <a:t>biomolecular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resources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research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infrastructure</a:t>
            </a:r>
            <a:r>
              <a:rPr lang="cs-CZ" b="1" i="1" dirty="0">
                <a:solidFill>
                  <a:schemeClr val="accent1"/>
                </a:solidFill>
              </a:rPr>
              <a:t> BBMRI</a:t>
            </a:r>
          </a:p>
          <a:p>
            <a:endParaRPr lang="cs-CZ" i="1" dirty="0"/>
          </a:p>
          <a:p>
            <a:r>
              <a:rPr lang="cs-CZ" dirty="0"/>
              <a:t>pro účely translačního výzkumu v oblasti buněčné biologie, molekulární onkologie a aplikované molekulární onkologie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49" y="127237"/>
            <a:ext cx="4193531" cy="19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44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E3CA945-4497-BBBA-3006-FD6E1F4F1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47" t="22072" r="27002" b="15936"/>
          <a:stretch/>
        </p:blipFill>
        <p:spPr>
          <a:xfrm>
            <a:off x="2223423" y="237640"/>
            <a:ext cx="7361448" cy="539571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54AA732-D325-A9ED-B355-B9AD34FC16F8}"/>
              </a:ext>
            </a:extLst>
          </p:cNvPr>
          <p:cNvSpPr txBox="1"/>
          <p:nvPr/>
        </p:nvSpPr>
        <p:spPr>
          <a:xfrm>
            <a:off x="489857" y="5829288"/>
            <a:ext cx="1138101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aseline="0" dirty="0"/>
              <a:t>Prognóza, predikce, léčba relapsu - ca prsu, </a:t>
            </a:r>
            <a:r>
              <a:rPr lang="cs-CZ" sz="2000" baseline="0" dirty="0" err="1"/>
              <a:t>kolorekta</a:t>
            </a:r>
            <a:r>
              <a:rPr lang="cs-CZ" sz="2000" baseline="0" dirty="0"/>
              <a:t>, nádory ledvin, melanom, gynekologické malignity,  </a:t>
            </a:r>
            <a:r>
              <a:rPr lang="cs-CZ" sz="2000" b="1" baseline="0" dirty="0"/>
              <a:t>v</a:t>
            </a:r>
            <a:r>
              <a:rPr lang="cs-CZ" sz="2000" b="1" dirty="0"/>
              <a:t>hodné biomarkery specifické pro konkrétní onemocnění </a:t>
            </a:r>
          </a:p>
          <a:p>
            <a:pPr algn="ctr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B0A80F-12C5-55F2-548C-D692C3D02ACD}"/>
              </a:ext>
            </a:extLst>
          </p:cNvPr>
          <p:cNvSpPr txBox="1"/>
          <p:nvPr/>
        </p:nvSpPr>
        <p:spPr>
          <a:xfrm>
            <a:off x="5780314" y="5519052"/>
            <a:ext cx="6411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https://www.vyzkumne-infrastruktury.cz/biomedicina/banka-klinickych-vzorku/</a:t>
            </a:r>
          </a:p>
        </p:txBody>
      </p:sp>
    </p:spTree>
    <p:extLst>
      <p:ext uri="{BB962C8B-B14F-4D97-AF65-F5344CB8AC3E}">
        <p14:creationId xmlns:p14="http://schemas.microsoft.com/office/powerpoint/2010/main" val="170851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012" y="306388"/>
            <a:ext cx="10515600" cy="1325563"/>
          </a:xfrm>
        </p:spPr>
        <p:txBody>
          <a:bodyPr/>
          <a:lstStyle/>
          <a:p>
            <a:r>
              <a:rPr lang="cs-CZ" dirty="0"/>
              <a:t>Banka biologického materiálu MOÚ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2564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+mj-lt"/>
              </a:rPr>
              <a:t>Od založení BBM v roce 2000 byly veškeré vzorky archivovány v </a:t>
            </a:r>
            <a:r>
              <a:rPr lang="cs-CZ" dirty="0" err="1">
                <a:latin typeface="+mj-lt"/>
              </a:rPr>
              <a:t>hlubokomrazicím</a:t>
            </a:r>
            <a:r>
              <a:rPr lang="cs-CZ" dirty="0">
                <a:latin typeface="+mj-lt"/>
              </a:rPr>
              <a:t> zařízení při teplotě -80°C. V roce 2007 došlo k vybudování nových prostor určených pro BBM, umožňujících archivaci vzorků v parách kapalného dusíku při teplotě -160°C či za jiných specifických podmínek (-20°C, -80°C).</a:t>
            </a:r>
          </a:p>
          <a:p>
            <a:r>
              <a:rPr lang="cs-CZ" dirty="0">
                <a:latin typeface="+mj-lt"/>
              </a:rPr>
              <a:t>V současné době se banka biologického materiálu se skládá ze 2 základních modulů:</a:t>
            </a:r>
          </a:p>
          <a:p>
            <a:r>
              <a:rPr lang="cs-CZ" b="1" dirty="0">
                <a:latin typeface="+mj-lt"/>
              </a:rPr>
              <a:t>Long term </a:t>
            </a:r>
            <a:r>
              <a:rPr lang="cs-CZ" b="1" dirty="0" err="1">
                <a:latin typeface="+mj-lt"/>
              </a:rPr>
              <a:t>storage</a:t>
            </a:r>
            <a:r>
              <a:rPr lang="cs-CZ" b="1" dirty="0">
                <a:latin typeface="+mj-lt"/>
              </a:rPr>
              <a:t> modulu (LTS)  </a:t>
            </a:r>
            <a:r>
              <a:rPr lang="cs-CZ" dirty="0">
                <a:latin typeface="+mj-lt"/>
              </a:rPr>
              <a:t>a </a:t>
            </a:r>
            <a:r>
              <a:rPr lang="cs-CZ" b="1" dirty="0" err="1">
                <a:latin typeface="+mj-lt"/>
              </a:rPr>
              <a:t>Short</a:t>
            </a:r>
            <a:r>
              <a:rPr lang="cs-CZ" b="1" dirty="0">
                <a:latin typeface="+mj-lt"/>
              </a:rPr>
              <a:t> term </a:t>
            </a:r>
            <a:r>
              <a:rPr lang="cs-CZ" b="1" dirty="0" err="1">
                <a:latin typeface="+mj-lt"/>
              </a:rPr>
              <a:t>storage</a:t>
            </a:r>
            <a:r>
              <a:rPr lang="cs-CZ" b="1" dirty="0">
                <a:latin typeface="+mj-lt"/>
              </a:rPr>
              <a:t> modulu (STS).</a:t>
            </a:r>
          </a:p>
          <a:p>
            <a:r>
              <a:rPr lang="cs-CZ" dirty="0">
                <a:latin typeface="+mj-lt"/>
              </a:rPr>
              <a:t>LTS modul zahrnuje uložení tkání (primární nádorové tkáně, metastázy, tkáně nenádorové), krevních sér odebíraných při operacích, tkání uložených v RNA </a:t>
            </a:r>
            <a:r>
              <a:rPr lang="cs-CZ" dirty="0" err="1">
                <a:latin typeface="+mj-lt"/>
              </a:rPr>
              <a:t>Lateru</a:t>
            </a:r>
            <a:r>
              <a:rPr lang="cs-CZ" dirty="0">
                <a:latin typeface="+mj-lt"/>
              </a:rPr>
              <a:t> a genomové DNA. STS modul zahrnuje uložení krevních sér.</a:t>
            </a:r>
          </a:p>
          <a:p>
            <a:r>
              <a:rPr lang="cs-CZ" dirty="0">
                <a:latin typeface="+mj-lt"/>
              </a:rPr>
              <a:t>Nyní jsou v bance biologického materiálu v parách kapalného dusíku archivovány vzorky tkání cca od </a:t>
            </a:r>
            <a:r>
              <a:rPr lang="cs-CZ" b="1" dirty="0">
                <a:latin typeface="+mj-lt"/>
              </a:rPr>
              <a:t>10 680</a:t>
            </a:r>
            <a:r>
              <a:rPr lang="cs-CZ" dirty="0">
                <a:latin typeface="+mj-lt"/>
              </a:rPr>
              <a:t> pacientů (tj. více než </a:t>
            </a:r>
            <a:r>
              <a:rPr lang="cs-CZ" b="1" dirty="0">
                <a:latin typeface="+mj-lt"/>
              </a:rPr>
              <a:t>46 000</a:t>
            </a:r>
            <a:r>
              <a:rPr lang="cs-CZ" dirty="0">
                <a:latin typeface="+mj-lt"/>
              </a:rPr>
              <a:t> </a:t>
            </a:r>
            <a:r>
              <a:rPr lang="cs-CZ" dirty="0" err="1">
                <a:latin typeface="+mj-lt"/>
              </a:rPr>
              <a:t>alikvotů</a:t>
            </a:r>
            <a:r>
              <a:rPr lang="cs-CZ" dirty="0">
                <a:latin typeface="+mj-lt"/>
              </a:rPr>
              <a:t> tkání) a vzorky sér cca od </a:t>
            </a:r>
            <a:r>
              <a:rPr lang="cs-CZ" b="1" dirty="0">
                <a:latin typeface="+mj-lt"/>
              </a:rPr>
              <a:t>6 200</a:t>
            </a:r>
            <a:r>
              <a:rPr lang="cs-CZ" dirty="0">
                <a:latin typeface="+mj-lt"/>
              </a:rPr>
              <a:t> pacientů (tj. přes </a:t>
            </a:r>
            <a:r>
              <a:rPr lang="cs-CZ" b="1" dirty="0">
                <a:latin typeface="+mj-lt"/>
              </a:rPr>
              <a:t>18 000</a:t>
            </a:r>
            <a:r>
              <a:rPr lang="cs-CZ" dirty="0">
                <a:latin typeface="+mj-lt"/>
              </a:rPr>
              <a:t> </a:t>
            </a:r>
            <a:r>
              <a:rPr lang="cs-CZ" dirty="0" err="1">
                <a:latin typeface="+mj-lt"/>
              </a:rPr>
              <a:t>alikvotů</a:t>
            </a:r>
            <a:r>
              <a:rPr lang="cs-CZ" dirty="0">
                <a:latin typeface="+mj-lt"/>
              </a:rPr>
              <a:t> sér).   Data k roku  2019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429625" y="6176963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 www.mou.cz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1" y="67230"/>
            <a:ext cx="2381250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14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23F212-1B6F-611A-5716-BCE611532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55" t="32611" r="36116" b="11648"/>
          <a:stretch/>
        </p:blipFill>
        <p:spPr>
          <a:xfrm>
            <a:off x="898071" y="209550"/>
            <a:ext cx="5943600" cy="64388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78C9985-46C9-09BE-4F2C-5408FFD6D389}"/>
              </a:ext>
            </a:extLst>
          </p:cNvPr>
          <p:cNvSpPr txBox="1"/>
          <p:nvPr/>
        </p:nvSpPr>
        <p:spPr>
          <a:xfrm>
            <a:off x="7396843" y="4555669"/>
            <a:ext cx="4147457" cy="120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more information you can access the article recently published in </a:t>
            </a:r>
            <a:r>
              <a:rPr lang="en-US" b="0" i="0" u="sng" dirty="0">
                <a:solidFill>
                  <a:srgbClr val="F46723"/>
                </a:solidFill>
                <a:effectLst/>
                <a:latin typeface="Arial" panose="020B0604020202020204" pitchFamily="34" charset="0"/>
                <a:hlinkClick r:id="rId4"/>
              </a:rPr>
              <a:t>Nature communications. https://www.nature.com/articles/s41467-021-27765-9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54E609-F49B-B678-AA71-22CDA3317741}"/>
              </a:ext>
            </a:extLst>
          </p:cNvPr>
          <p:cNvSpPr txBox="1"/>
          <p:nvPr/>
        </p:nvSpPr>
        <p:spPr>
          <a:xfrm>
            <a:off x="7282543" y="6335486"/>
            <a:ext cx="452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https://www.bbmri.cz/news-events/new-diagnostic-method-for-detection-of-early-stage-pancreatic-cancer</a:t>
            </a:r>
          </a:p>
        </p:txBody>
      </p:sp>
    </p:spTree>
    <p:extLst>
      <p:ext uri="{BB962C8B-B14F-4D97-AF65-F5344CB8AC3E}">
        <p14:creationId xmlns:p14="http://schemas.microsoft.com/office/powerpoint/2010/main" val="60588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Protinádorová 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5"/>
                </a:solidFill>
              </a:rPr>
              <a:t>Chirurgická léčba</a:t>
            </a:r>
          </a:p>
          <a:p>
            <a:r>
              <a:rPr lang="cs-CZ" b="1" dirty="0">
                <a:solidFill>
                  <a:schemeClr val="accent5"/>
                </a:solidFill>
              </a:rPr>
              <a:t>Systémová terapie- </a:t>
            </a:r>
            <a:r>
              <a:rPr lang="cs-CZ" b="1" dirty="0" err="1">
                <a:solidFill>
                  <a:schemeClr val="accent5"/>
                </a:solidFill>
              </a:rPr>
              <a:t>hormonoterapie</a:t>
            </a:r>
            <a:r>
              <a:rPr lang="cs-CZ" b="1" dirty="0">
                <a:solidFill>
                  <a:schemeClr val="accent5"/>
                </a:solidFill>
              </a:rPr>
              <a:t>, chemoterapie, cílená terapie, 			     imunoterapie</a:t>
            </a:r>
          </a:p>
          <a:p>
            <a:r>
              <a:rPr lang="cs-CZ" b="1" dirty="0">
                <a:solidFill>
                  <a:schemeClr val="accent5"/>
                </a:solidFill>
              </a:rPr>
              <a:t>Radioterapie</a:t>
            </a:r>
          </a:p>
          <a:p>
            <a:endParaRPr lang="cs-CZ" dirty="0"/>
          </a:p>
          <a:p>
            <a:r>
              <a:rPr lang="cs-CZ" dirty="0"/>
              <a:t>Podpůrná terapie</a:t>
            </a:r>
          </a:p>
          <a:p>
            <a:r>
              <a:rPr lang="cs-CZ" dirty="0"/>
              <a:t>Paliativní péče</a:t>
            </a:r>
          </a:p>
        </p:txBody>
      </p:sp>
    </p:spTree>
    <p:extLst>
      <p:ext uri="{BB962C8B-B14F-4D97-AF65-F5344CB8AC3E}">
        <p14:creationId xmlns:p14="http://schemas.microsoft.com/office/powerpoint/2010/main" val="184231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93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5"/>
                </a:solidFill>
              </a:rPr>
              <a:t>Chirurgická léčba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02" y="1014413"/>
            <a:ext cx="9424197" cy="5607507"/>
          </a:xfrm>
        </p:spPr>
      </p:pic>
    </p:spTree>
    <p:extLst>
      <p:ext uri="{BB962C8B-B14F-4D97-AF65-F5344CB8AC3E}">
        <p14:creationId xmlns:p14="http://schemas.microsoft.com/office/powerpoint/2010/main" val="2307765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25437"/>
            <a:ext cx="10515600" cy="4351338"/>
          </a:xfrm>
        </p:spPr>
        <p:txBody>
          <a:bodyPr>
            <a:noAutofit/>
          </a:bodyPr>
          <a:lstStyle/>
          <a:p>
            <a:r>
              <a:rPr lang="cs-CZ" b="1" dirty="0"/>
              <a:t>Hodnocení radikality zákroku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RX</a:t>
            </a:r>
            <a:r>
              <a:rPr lang="cs-CZ" dirty="0"/>
              <a:t> přítomnost reziduálního nádoru nelze hodnotit</a:t>
            </a:r>
          </a:p>
          <a:p>
            <a:pPr marL="0" indent="0">
              <a:buNone/>
            </a:pPr>
            <a:r>
              <a:rPr lang="cs-CZ" b="1" dirty="0"/>
              <a:t>R0</a:t>
            </a:r>
            <a:r>
              <a:rPr lang="cs-CZ" dirty="0"/>
              <a:t> bez reziduálního nádoru</a:t>
            </a:r>
          </a:p>
          <a:p>
            <a:pPr marL="0" indent="0">
              <a:buNone/>
            </a:pPr>
            <a:r>
              <a:rPr lang="cs-CZ" b="1" dirty="0"/>
              <a:t>R1</a:t>
            </a:r>
            <a:r>
              <a:rPr lang="cs-CZ" dirty="0"/>
              <a:t> mikroskopicky reziduální nádor</a:t>
            </a:r>
          </a:p>
          <a:p>
            <a:pPr marL="0" indent="0">
              <a:buNone/>
            </a:pPr>
            <a:r>
              <a:rPr lang="cs-CZ" b="1" dirty="0"/>
              <a:t>R2</a:t>
            </a:r>
            <a:r>
              <a:rPr lang="cs-CZ" dirty="0"/>
              <a:t> makroskopicky reziduální nádor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u="sng" dirty="0"/>
              <a:t>Tumory mozku </a:t>
            </a:r>
            <a:r>
              <a:rPr lang="cs-CZ" dirty="0"/>
              <a:t>- GTR = gross tumor </a:t>
            </a:r>
            <a:r>
              <a:rPr lang="cs-CZ" dirty="0" err="1"/>
              <a:t>resection</a:t>
            </a:r>
            <a:r>
              <a:rPr lang="cs-CZ" dirty="0"/>
              <a:t>, NTR, STR = </a:t>
            </a:r>
            <a:r>
              <a:rPr lang="cs-CZ" dirty="0" err="1"/>
              <a:t>subtotal</a:t>
            </a:r>
            <a:r>
              <a:rPr lang="cs-CZ" dirty="0"/>
              <a:t> tumor </a:t>
            </a:r>
            <a:r>
              <a:rPr lang="cs-CZ" dirty="0" err="1"/>
              <a:t>resection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u="sng" dirty="0"/>
              <a:t>Sarkomy měkkých tkání </a:t>
            </a:r>
            <a:r>
              <a:rPr lang="cs-CZ" dirty="0"/>
              <a:t> – radikální resekce lem 1-2 cm, marginální resekce 0,1-2mm lem zdravé tkáně, </a:t>
            </a:r>
            <a:r>
              <a:rPr lang="cs-CZ" dirty="0" err="1"/>
              <a:t>intralezionální</a:t>
            </a:r>
            <a:r>
              <a:rPr lang="cs-CZ" dirty="0"/>
              <a:t> resekce &lt; 0,1 mm</a:t>
            </a:r>
          </a:p>
        </p:txBody>
      </p:sp>
    </p:spTree>
    <p:extLst>
      <p:ext uri="{BB962C8B-B14F-4D97-AF65-F5344CB8AC3E}">
        <p14:creationId xmlns:p14="http://schemas.microsoft.com/office/powerpoint/2010/main" val="104463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60DA4A4-37A2-4982-AC2E-8FD5C11338CD}"/>
              </a:ext>
            </a:extLst>
          </p:cNvPr>
          <p:cNvSpPr txBox="1"/>
          <p:nvPr/>
        </p:nvSpPr>
        <p:spPr>
          <a:xfrm>
            <a:off x="929390" y="329776"/>
            <a:ext cx="100134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Situace v ČR k roku 2020</a:t>
            </a:r>
          </a:p>
          <a:p>
            <a:pPr algn="just"/>
            <a:r>
              <a:rPr lang="cs-CZ" sz="2000" dirty="0"/>
              <a:t>Nejčastější příčinou smrti byly v ČR v roce 2020 i nadále u obou pohlaví </a:t>
            </a:r>
            <a:r>
              <a:rPr lang="cs-CZ" sz="2000" b="1" dirty="0"/>
              <a:t>nemoci oběhové soustavy. </a:t>
            </a:r>
            <a:r>
              <a:rPr lang="cs-CZ" sz="2000" dirty="0"/>
              <a:t>Ty se podílely na celkovém počtu úmrtí 36,5 % u mužů a 43,1 % u žen a zapříčinily v souhrnu více než 51 tis. případů úmrtí. </a:t>
            </a:r>
            <a:r>
              <a:rPr lang="cs-CZ" sz="2000" b="1" dirty="0"/>
              <a:t>Druhou nejčetnější příčinou jsou již dlouhodobě zhoubné novotvary</a:t>
            </a:r>
            <a:r>
              <a:rPr lang="cs-CZ" sz="2000" dirty="0"/>
              <a:t>. Na tuto příčinu zemřelo v roce 2020 zhruba 28 tis. osob, na celkovém počtu úmrtí se podílely 23,4 % u mužů a 19,9 % u žen. Třetí nejčastější skupinou příčin smrti byly </a:t>
            </a:r>
            <a:r>
              <a:rPr lang="cs-CZ" sz="2000" b="1" dirty="0"/>
              <a:t>nemoci dýchací soustavy</a:t>
            </a:r>
            <a:r>
              <a:rPr lang="cs-CZ" sz="2000" dirty="0"/>
              <a:t>, v jejichž důsledku zemřelo v roce 2020 více než 8,2 tis. osob, což je 7,0 % ze všech úmrtí u mužů a 5,8 % úmrtí u žen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Střední délka života činila v roce 2020 u mužů 75,3 let, tedy o 1 rok méně než v roce předchozím, u žen její hodnota činila 81,4 let, tedy o 0,7 roku méně než v roce předchozím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CEDDFD1-C06D-4643-A2FB-A060210E164B}"/>
              </a:ext>
            </a:extLst>
          </p:cNvPr>
          <p:cNvSpPr txBox="1"/>
          <p:nvPr/>
        </p:nvSpPr>
        <p:spPr>
          <a:xfrm>
            <a:off x="3492706" y="6400798"/>
            <a:ext cx="845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www.uzis.cz, Zemřelí 2020, https://www.czso.cz/csu/czso/4-obyvatelstvo-82btdj0q9x</a:t>
            </a:r>
          </a:p>
          <a:p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A602BF-2AE4-6826-DE4F-6D4751C4CBD3}"/>
              </a:ext>
            </a:extLst>
          </p:cNvPr>
          <p:cNvSpPr txBox="1"/>
          <p:nvPr/>
        </p:nvSpPr>
        <p:spPr>
          <a:xfrm>
            <a:off x="929390" y="4107301"/>
            <a:ext cx="9908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Celkový počet zemřelých za rok 2020  124 462, za rok 2021  </a:t>
            </a:r>
            <a:r>
              <a:rPr lang="cs-CZ" b="1" dirty="0">
                <a:solidFill>
                  <a:srgbClr val="FF0000"/>
                </a:solidFill>
              </a:rPr>
              <a:t>136 381 </a:t>
            </a:r>
            <a:r>
              <a:rPr lang="cs-CZ" b="1" dirty="0"/>
              <a:t>obyvatel</a:t>
            </a:r>
          </a:p>
          <a:p>
            <a:r>
              <a:rPr lang="cs-CZ" b="1" dirty="0"/>
              <a:t>Novotvary 27 727 zemřelých, nemoci oběhové soustavy 47 873 zemřelých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2A5ABA-E60D-B8F9-1D30-089AB12C78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5" t="66993" r="52254" b="24577"/>
          <a:stretch/>
        </p:blipFill>
        <p:spPr>
          <a:xfrm>
            <a:off x="833582" y="5208138"/>
            <a:ext cx="10524836" cy="10877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AA9F25C-5365-382F-24B1-754B8002E208}"/>
              </a:ext>
            </a:extLst>
          </p:cNvPr>
          <p:cNvSpPr txBox="1"/>
          <p:nvPr/>
        </p:nvSpPr>
        <p:spPr>
          <a:xfrm>
            <a:off x="6625652" y="4920915"/>
            <a:ext cx="175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2020         2021</a:t>
            </a:r>
          </a:p>
        </p:txBody>
      </p:sp>
    </p:spTree>
    <p:extLst>
      <p:ext uri="{BB962C8B-B14F-4D97-AF65-F5344CB8AC3E}">
        <p14:creationId xmlns:p14="http://schemas.microsoft.com/office/powerpoint/2010/main" val="2235278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349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Protinádorová systémová léčba – konvenční chemoterapie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91" y="772433"/>
            <a:ext cx="8463834" cy="6085567"/>
          </a:xfrm>
        </p:spPr>
      </p:pic>
    </p:spTree>
    <p:extLst>
      <p:ext uri="{BB962C8B-B14F-4D97-AF65-F5344CB8AC3E}">
        <p14:creationId xmlns:p14="http://schemas.microsoft.com/office/powerpoint/2010/main" val="1559125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A279D-805E-4F6B-A367-5646BC9A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1"/>
                </a:solidFill>
              </a:rPr>
              <a:t>Chemoterapie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63748C-0614-40FA-931C-F3BB1C461ADD}"/>
              </a:ext>
            </a:extLst>
          </p:cNvPr>
          <p:cNvSpPr txBox="1"/>
          <p:nvPr/>
        </p:nvSpPr>
        <p:spPr>
          <a:xfrm>
            <a:off x="838199" y="1690688"/>
            <a:ext cx="111539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Léky s cytostatickým potenciálem, cílem je poškození DNA nádorové buňky (n.bb jsou více citlivé k </a:t>
            </a:r>
            <a:r>
              <a:rPr lang="cs-CZ" sz="2800" dirty="0" err="1"/>
              <a:t>cytototoxickým</a:t>
            </a:r>
            <a:r>
              <a:rPr lang="cs-CZ" sz="2800" dirty="0"/>
              <a:t> účinkům léčiv)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Neselektivní účinek – vede i k poškození zdravých </a:t>
            </a:r>
            <a:r>
              <a:rPr lang="cs-CZ" sz="2800" dirty="0" err="1"/>
              <a:t>proliferujících</a:t>
            </a:r>
            <a:r>
              <a:rPr lang="cs-CZ" sz="2800" dirty="0"/>
              <a:t> buněk, především GIT a krevní dřeň (</a:t>
            </a:r>
            <a:r>
              <a:rPr lang="cs-CZ" sz="2800" dirty="0" err="1"/>
              <a:t>mukostitidy</a:t>
            </a:r>
            <a:r>
              <a:rPr lang="cs-CZ" sz="2800" dirty="0"/>
              <a:t>, </a:t>
            </a:r>
            <a:r>
              <a:rPr lang="cs-CZ" sz="2800" dirty="0" err="1"/>
              <a:t>cytopenie</a:t>
            </a:r>
            <a:r>
              <a:rPr lang="cs-CZ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Pozvolný účinek na tkáně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Farmakokinetika –  zničení buněk optimálně ve fázi zdvojení genetické výbavy, před zahájením mitózy, nábor z G0 fáze</a:t>
            </a:r>
          </a:p>
          <a:p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742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C7F3A9-6DE0-4C5E-A8FA-68D17D3274C8}"/>
              </a:ext>
            </a:extLst>
          </p:cNvPr>
          <p:cNvSpPr txBox="1"/>
          <p:nvPr/>
        </p:nvSpPr>
        <p:spPr>
          <a:xfrm>
            <a:off x="884420" y="329787"/>
            <a:ext cx="106430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Principy podávání CHT </a:t>
            </a:r>
          </a:p>
          <a:p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interval podání 21-28 dní</a:t>
            </a:r>
            <a:r>
              <a:rPr lang="cs-CZ" sz="2800" dirty="0"/>
              <a:t>, buněčný cyklus nádorových buněk je pomalejší než zdravých – regenerace zdravých tkání včas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nábor nádorových buněk z G0 fáze, ale také dostatečně krátký interval před zahájením další proliferace nádorových buněk</a:t>
            </a:r>
          </a:p>
          <a:p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klinická remise –  pokles pod hranici detekce – tj.10⁹ buněk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dávkování v přepočtu na velikost povrchu těla </a:t>
            </a:r>
            <a:r>
              <a:rPr lang="cs-CZ" sz="2800" b="1" i="1" dirty="0"/>
              <a:t>body </a:t>
            </a:r>
            <a:r>
              <a:rPr lang="cs-CZ" sz="2800" b="1" i="1" dirty="0" err="1"/>
              <a:t>surface</a:t>
            </a:r>
            <a:r>
              <a:rPr lang="cs-CZ" sz="2800" b="1" i="1" dirty="0"/>
              <a:t> area </a:t>
            </a:r>
            <a:r>
              <a:rPr lang="cs-CZ" sz="2800" b="1" dirty="0"/>
              <a:t>BSA </a:t>
            </a:r>
            <a:r>
              <a:rPr lang="cs-CZ" sz="2800" dirty="0"/>
              <a:t>– množství látky/m², nebo dle průběhu plazmatické koncentrace v čase  </a:t>
            </a:r>
            <a:r>
              <a:rPr lang="cs-CZ" sz="2800" b="1" dirty="0"/>
              <a:t>AUC </a:t>
            </a:r>
            <a:r>
              <a:rPr lang="cs-CZ" sz="2800" b="1" i="1" dirty="0"/>
              <a:t>area </a:t>
            </a:r>
            <a:r>
              <a:rPr lang="cs-CZ" sz="2800" b="1" i="1" dirty="0" err="1"/>
              <a:t>under</a:t>
            </a:r>
            <a:r>
              <a:rPr lang="cs-CZ" sz="2800" b="1" i="1" dirty="0"/>
              <a:t> </a:t>
            </a:r>
            <a:r>
              <a:rPr lang="cs-CZ" sz="2800" b="1" i="1" dirty="0" err="1"/>
              <a:t>curve</a:t>
            </a:r>
            <a:endParaRPr lang="cs-CZ" sz="28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18862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"/>
          <a:stretch/>
        </p:blipFill>
        <p:spPr>
          <a:xfrm>
            <a:off x="659794" y="0"/>
            <a:ext cx="1027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08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1896" y="230215"/>
            <a:ext cx="10515600" cy="132556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Chemosenzitivita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68832" y="1753849"/>
          <a:ext cx="10074656" cy="428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8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634">
                <a:tc>
                  <a:txBody>
                    <a:bodyPr/>
                    <a:lstStyle/>
                    <a:p>
                      <a:r>
                        <a:rPr lang="cs-CZ" dirty="0"/>
                        <a:t>I.skupina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II.skupina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III.Skupina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IV.</a:t>
                      </a:r>
                      <a:r>
                        <a:rPr lang="cs-CZ" baseline="0" dirty="0"/>
                        <a:t> skupina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/>
                        <a:t>ALL u dětí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AML u dospělých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nádory ORL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světlobuněčný</a:t>
                      </a:r>
                      <a:r>
                        <a:rPr lang="cs-CZ" dirty="0"/>
                        <a:t> nádor ledviny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 err="1"/>
                        <a:t>Burkittův</a:t>
                      </a:r>
                      <a:r>
                        <a:rPr lang="cs-CZ" baseline="0" dirty="0"/>
                        <a:t> lymfom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NHL indolentní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karcinomy</a:t>
                      </a:r>
                      <a:r>
                        <a:rPr lang="cs-CZ" baseline="0" dirty="0"/>
                        <a:t> GIT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</a:t>
                      </a:r>
                      <a:r>
                        <a:rPr lang="cs-CZ" baseline="0" dirty="0"/>
                        <a:t> močového měchýře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/>
                        <a:t>Hodgkinova</a:t>
                      </a:r>
                      <a:r>
                        <a:rPr lang="cs-CZ" dirty="0"/>
                        <a:t> choroba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mnohočetný myelom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nádory 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jícnu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859">
                <a:tc>
                  <a:txBody>
                    <a:bodyPr/>
                    <a:lstStyle/>
                    <a:p>
                      <a:r>
                        <a:rPr lang="cs-CZ" dirty="0"/>
                        <a:t>testikulární nádory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neuroblastom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maligní melanom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nemalobuněčný</a:t>
                      </a:r>
                      <a:r>
                        <a:rPr lang="cs-CZ" baseline="0" dirty="0"/>
                        <a:t> karcinom plic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/>
                        <a:t>Ewingův</a:t>
                      </a:r>
                      <a:r>
                        <a:rPr lang="cs-CZ" dirty="0"/>
                        <a:t> sarkom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prostaty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Karcinoid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</a:t>
                      </a:r>
                      <a:r>
                        <a:rPr lang="cs-CZ" baseline="0" dirty="0"/>
                        <a:t> pankreatu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/>
                        <a:t>retinoblastom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prsu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sarkomy</a:t>
                      </a:r>
                      <a:r>
                        <a:rPr lang="cs-CZ" baseline="0" dirty="0"/>
                        <a:t> měkkých tkání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žlučníku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34">
                <a:tc>
                  <a:txBody>
                    <a:bodyPr/>
                    <a:lstStyle/>
                    <a:p>
                      <a:r>
                        <a:rPr lang="cs-CZ" dirty="0" err="1"/>
                        <a:t>Wilmsův</a:t>
                      </a:r>
                      <a:r>
                        <a:rPr lang="cs-CZ" dirty="0"/>
                        <a:t> nádor ledviny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endometria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karcinom štítné</a:t>
                      </a:r>
                      <a:r>
                        <a:rPr lang="cs-CZ" baseline="0" dirty="0"/>
                        <a:t> žlázy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podání chemoterapie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Systémová aplikace – perorálně, nitrožilně</a:t>
            </a:r>
          </a:p>
          <a:p>
            <a:r>
              <a:rPr lang="cs-CZ" dirty="0" err="1"/>
              <a:t>Intrakavitárně</a:t>
            </a:r>
            <a:r>
              <a:rPr lang="cs-CZ" dirty="0"/>
              <a:t> – tělní dutiny </a:t>
            </a:r>
          </a:p>
          <a:p>
            <a:r>
              <a:rPr lang="cs-CZ" dirty="0" err="1"/>
              <a:t>Intrathekálně</a:t>
            </a:r>
            <a:r>
              <a:rPr lang="cs-CZ" dirty="0"/>
              <a:t> – do likvorového prostoru</a:t>
            </a:r>
          </a:p>
          <a:p>
            <a:r>
              <a:rPr lang="cs-CZ" dirty="0" err="1"/>
              <a:t>Intraluminálně</a:t>
            </a:r>
            <a:r>
              <a:rPr lang="cs-CZ" dirty="0"/>
              <a:t> – instilace do močového měchýře</a:t>
            </a:r>
          </a:p>
          <a:p>
            <a:r>
              <a:rPr lang="cs-CZ" dirty="0" err="1"/>
              <a:t>Intraarteriálně</a:t>
            </a:r>
            <a:r>
              <a:rPr lang="cs-CZ" dirty="0"/>
              <a:t> – nádory jater</a:t>
            </a:r>
          </a:p>
        </p:txBody>
      </p:sp>
      <p:pic>
        <p:nvPicPr>
          <p:cNvPr id="4" name="Obrázek 3" descr="flexi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921252"/>
            <a:ext cx="4586478" cy="25684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48800" y="6425184"/>
            <a:ext cx="1743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www.</a:t>
            </a:r>
            <a:r>
              <a:rPr lang="cs-CZ" sz="1600" dirty="0" err="1"/>
              <a:t>is.muni.cz</a:t>
            </a:r>
            <a:endParaRPr lang="cs-CZ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815B3B-C849-2957-1BE1-F9D573F10CF2}"/>
              </a:ext>
            </a:extLst>
          </p:cNvPr>
          <p:cNvSpPr txBox="1"/>
          <p:nvPr/>
        </p:nvSpPr>
        <p:spPr>
          <a:xfrm>
            <a:off x="838199" y="5176157"/>
            <a:ext cx="495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Žilní vstup – </a:t>
            </a:r>
            <a:r>
              <a:rPr lang="cs-CZ" dirty="0" err="1"/>
              <a:t>perferní</a:t>
            </a:r>
            <a:r>
              <a:rPr lang="cs-CZ" dirty="0"/>
              <a:t> (</a:t>
            </a:r>
            <a:r>
              <a:rPr lang="cs-CZ" dirty="0" err="1"/>
              <a:t>flexila</a:t>
            </a:r>
            <a:r>
              <a:rPr lang="cs-CZ" dirty="0"/>
              <a:t>), centrální (PICC, port)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I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91" y="386207"/>
            <a:ext cx="5438775" cy="4810125"/>
          </a:xfrm>
          <a:prstGeom prst="rect">
            <a:avLst/>
          </a:prstGeom>
          <a:noFill/>
        </p:spPr>
      </p:pic>
      <p:pic>
        <p:nvPicPr>
          <p:cNvPr id="1028" name="Picture 4" descr="http://www.linkos.cz/files/abstrakta/JOD2012/JOD2012_051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070" y="529144"/>
            <a:ext cx="3794633" cy="506547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924800" y="5681472"/>
            <a:ext cx="360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Maňásek: Výhody zavedení PICC (</a:t>
            </a:r>
            <a:r>
              <a:rPr lang="cs-CZ" sz="1200" dirty="0" err="1"/>
              <a:t>periferné</a:t>
            </a:r>
            <a:r>
              <a:rPr lang="cs-CZ" sz="1200" dirty="0"/>
              <a:t> implantované centrální kanyly) pro potřeby střednědobé parenterální terapie u pacientů s nádory ORL oblasti, JOD 2012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mage result for port cath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823" y="472756"/>
            <a:ext cx="6492810" cy="5196523"/>
          </a:xfrm>
          <a:prstGeom prst="rect">
            <a:avLst/>
          </a:prstGeom>
          <a:noFill/>
        </p:spPr>
      </p:pic>
      <p:pic>
        <p:nvPicPr>
          <p:cNvPr id="97284" name="Picture 4" descr="IP-S511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020" y="3155315"/>
            <a:ext cx="4089644" cy="297726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9509760" y="6193536"/>
            <a:ext cx="204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www.</a:t>
            </a:r>
            <a:r>
              <a:rPr lang="cs-CZ" sz="1400" dirty="0" err="1"/>
              <a:t>arid.cz</a:t>
            </a:r>
            <a:endParaRPr lang="cs-CZ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Specifika terapie cytostatiky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Chemoterapeutika</a:t>
            </a:r>
            <a:r>
              <a:rPr lang="cs-CZ" dirty="0"/>
              <a:t> – látky s cytotoxickým účinkem,</a:t>
            </a:r>
          </a:p>
          <a:p>
            <a:pPr>
              <a:buNone/>
            </a:pPr>
            <a:r>
              <a:rPr lang="cs-CZ" dirty="0"/>
              <a:t> úzká terapeutická šíře, omezená chemická stabilita v roztoku</a:t>
            </a:r>
          </a:p>
          <a:p>
            <a:r>
              <a:rPr lang="cs-CZ" dirty="0"/>
              <a:t>Specifická příprava látek, podmínky podávání pacientům</a:t>
            </a:r>
          </a:p>
          <a:p>
            <a:r>
              <a:rPr lang="cs-CZ" dirty="0"/>
              <a:t>Individuální metabolismus látky - toxicita</a:t>
            </a:r>
          </a:p>
          <a:p>
            <a:r>
              <a:rPr lang="cs-CZ" dirty="0"/>
              <a:t>Absorpce a biologická dostupnost léčiva, </a:t>
            </a:r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pass</a:t>
            </a:r>
            <a:r>
              <a:rPr lang="cs-CZ" i="1" dirty="0"/>
              <a:t> </a:t>
            </a:r>
            <a:r>
              <a:rPr lang="cs-CZ" i="1" dirty="0" err="1"/>
              <a:t>effect</a:t>
            </a:r>
            <a:r>
              <a:rPr lang="cs-CZ" i="1" dirty="0"/>
              <a:t> </a:t>
            </a:r>
          </a:p>
          <a:p>
            <a:r>
              <a:rPr lang="cs-CZ" dirty="0"/>
              <a:t>Biotransformace léčiva  - oxidace/redukce, hydrolytické změny, P-450. acetylace, </a:t>
            </a:r>
            <a:r>
              <a:rPr lang="cs-CZ" dirty="0" err="1"/>
              <a:t>glukurinidace</a:t>
            </a:r>
            <a:r>
              <a:rPr lang="cs-CZ" dirty="0"/>
              <a:t> v játrech    </a:t>
            </a:r>
            <a:r>
              <a:rPr lang="cs-CZ" b="1" dirty="0">
                <a:solidFill>
                  <a:schemeClr val="accent1"/>
                </a:solidFill>
              </a:rPr>
              <a:t>aktivace či inaktivace léčiva</a:t>
            </a:r>
          </a:p>
          <a:p>
            <a:r>
              <a:rPr lang="cs-CZ" dirty="0"/>
              <a:t>Syntetické látky, rostlinné alkaloidy</a:t>
            </a:r>
          </a:p>
          <a:p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4" name="Obrázek 3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6832" y="152018"/>
            <a:ext cx="2889667" cy="216446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108491"/>
            <a:ext cx="8777288" cy="6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4DFE103-A690-4ABE-A326-3C5899500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1" t="35621" r="19180" b="21735"/>
          <a:stretch/>
        </p:blipFill>
        <p:spPr>
          <a:xfrm>
            <a:off x="5664568" y="1116766"/>
            <a:ext cx="6527432" cy="361263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2B22C79-B954-434B-8DD5-886842640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71" t="33216" r="18852" b="17798"/>
          <a:stretch/>
        </p:blipFill>
        <p:spPr>
          <a:xfrm>
            <a:off x="0" y="981855"/>
            <a:ext cx="6692706" cy="41073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0B0A53-25FE-480B-A948-745CD341DD3C}"/>
              </a:ext>
            </a:extLst>
          </p:cNvPr>
          <p:cNvSpPr txBox="1"/>
          <p:nvPr/>
        </p:nvSpPr>
        <p:spPr>
          <a:xfrm>
            <a:off x="1244184" y="5876145"/>
            <a:ext cx="721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Pokles úmrtnosti na zhoubné novotvary u obou pohlaví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0B3F6D-7E14-4C9A-8D66-47F7B5984B68}"/>
              </a:ext>
            </a:extLst>
          </p:cNvPr>
          <p:cNvSpPr txBox="1"/>
          <p:nvPr/>
        </p:nvSpPr>
        <p:spPr>
          <a:xfrm>
            <a:off x="7944787" y="6400800"/>
            <a:ext cx="272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www.uzis</a:t>
            </a:r>
            <a:r>
              <a:rPr lang="cs-CZ" dirty="0"/>
              <a:t>, Zemřelí 2020</a:t>
            </a:r>
          </a:p>
        </p:txBody>
      </p:sp>
    </p:spTree>
    <p:extLst>
      <p:ext uri="{BB962C8B-B14F-4D97-AF65-F5344CB8AC3E}">
        <p14:creationId xmlns:p14="http://schemas.microsoft.com/office/powerpoint/2010/main" val="1234662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164306"/>
            <a:ext cx="8431917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13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1089"/>
            <a:ext cx="8767763" cy="65758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29688" y="6226303"/>
            <a:ext cx="3262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Půl století protinádorové terapie a její perspektivy. P. </a:t>
            </a:r>
            <a:r>
              <a:rPr lang="cs-CZ" sz="1400" dirty="0" err="1"/>
              <a:t>Klener</a:t>
            </a:r>
            <a:endParaRPr lang="cs-CZ" sz="1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4524D3D-799D-4635-8BD8-84FA849ED95D}"/>
              </a:ext>
            </a:extLst>
          </p:cNvPr>
          <p:cNvSpPr txBox="1"/>
          <p:nvPr/>
        </p:nvSpPr>
        <p:spPr>
          <a:xfrm>
            <a:off x="9633442" y="4736890"/>
            <a:ext cx="222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Methotrexat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err="1">
                <a:solidFill>
                  <a:srgbClr val="FF0000"/>
                </a:solidFill>
              </a:rPr>
              <a:t>Prednison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Šipka: doleva 2">
            <a:extLst>
              <a:ext uri="{FF2B5EF4-FFF2-40B4-BE49-F238E27FC236}">
                <a16:creationId xmlns:a16="http://schemas.microsoft.com/office/drawing/2014/main" id="{66020A8E-3324-48A4-81FF-9777A4B84DA7}"/>
              </a:ext>
            </a:extLst>
          </p:cNvPr>
          <p:cNvSpPr/>
          <p:nvPr/>
        </p:nvSpPr>
        <p:spPr>
          <a:xfrm rot="20144974">
            <a:off x="8716039" y="5478008"/>
            <a:ext cx="978408" cy="5247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87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Principy protinádorové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229" y="1543050"/>
            <a:ext cx="11478985" cy="4633913"/>
          </a:xfrm>
        </p:spPr>
        <p:txBody>
          <a:bodyPr/>
          <a:lstStyle/>
          <a:p>
            <a:r>
              <a:rPr lang="cs-CZ" dirty="0"/>
              <a:t>Kombinace s jiným druhem terapie- chirurgie, radioterapie</a:t>
            </a:r>
          </a:p>
          <a:p>
            <a:pPr marL="0" indent="0">
              <a:buNone/>
            </a:pPr>
            <a:r>
              <a:rPr lang="cs-CZ" b="1" dirty="0" err="1">
                <a:solidFill>
                  <a:srgbClr val="00B0F0"/>
                </a:solidFill>
              </a:rPr>
              <a:t>Neoadjuvantní</a:t>
            </a:r>
            <a:r>
              <a:rPr lang="cs-CZ" b="1" dirty="0">
                <a:solidFill>
                  <a:srgbClr val="00B0F0"/>
                </a:solidFill>
              </a:rPr>
              <a:t> podání </a:t>
            </a:r>
            <a:r>
              <a:rPr lang="cs-CZ" dirty="0"/>
              <a:t>(pokročilý ca prsu, tu konečníku)- zvýšení pravděpodobnosti radikality zákroku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B0F0"/>
                </a:solidFill>
              </a:rPr>
              <a:t>Adjuvantní podání </a:t>
            </a:r>
            <a:r>
              <a:rPr lang="cs-CZ" dirty="0"/>
              <a:t>(po operaci- ca prsu) k likvidaci mikroskopické choroby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i="1" dirty="0"/>
              <a:t>Kombinace více druhů cytostatik s odlišným mechanismem účinku a toxicitou  !zvýšení účinnosti!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9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442913"/>
            <a:ext cx="11016343" cy="5734050"/>
          </a:xfrm>
        </p:spPr>
        <p:txBody>
          <a:bodyPr/>
          <a:lstStyle/>
          <a:p>
            <a:r>
              <a:rPr lang="cs-CZ" b="1" dirty="0"/>
              <a:t>Konvenční režimy CHT  </a:t>
            </a:r>
            <a:r>
              <a:rPr lang="cs-CZ" dirty="0"/>
              <a:t>jdou do </a:t>
            </a:r>
            <a:r>
              <a:rPr lang="cs-CZ" b="1" dirty="0">
                <a:solidFill>
                  <a:srgbClr val="FF0000"/>
                </a:solidFill>
              </a:rPr>
              <a:t>maximálně tolerovatelné dávky (MDT)</a:t>
            </a:r>
          </a:p>
          <a:p>
            <a:endParaRPr lang="cs-CZ" b="1" dirty="0"/>
          </a:p>
          <a:p>
            <a:r>
              <a:rPr lang="cs-CZ" b="1" dirty="0"/>
              <a:t>Režimy metronomické – </a:t>
            </a:r>
            <a:r>
              <a:rPr lang="cs-CZ" dirty="0"/>
              <a:t>každodenní podání konvečního cytostatika v malé dávce (</a:t>
            </a:r>
            <a:r>
              <a:rPr lang="cs-CZ" dirty="0" err="1"/>
              <a:t>etoposid</a:t>
            </a:r>
            <a:r>
              <a:rPr lang="cs-CZ" dirty="0"/>
              <a:t>, cyklofosfamid) spolu s </a:t>
            </a:r>
            <a:r>
              <a:rPr lang="cs-CZ" dirty="0" err="1"/>
              <a:t>anitangiogenním</a:t>
            </a:r>
            <a:r>
              <a:rPr lang="cs-CZ" dirty="0"/>
              <a:t> lékem (thalidomid) a další </a:t>
            </a:r>
            <a:r>
              <a:rPr lang="cs-CZ" dirty="0" err="1"/>
              <a:t>biologikem</a:t>
            </a:r>
            <a:r>
              <a:rPr lang="cs-CZ" dirty="0"/>
              <a:t> (COX2 inhibitor- </a:t>
            </a:r>
            <a:r>
              <a:rPr lang="cs-CZ" dirty="0" err="1"/>
              <a:t>celecoxib</a:t>
            </a:r>
            <a:r>
              <a:rPr lang="cs-CZ" dirty="0"/>
              <a:t>, PARP agonista </a:t>
            </a:r>
            <a:r>
              <a:rPr lang="cs-CZ" dirty="0" err="1"/>
              <a:t>fenofibrat</a:t>
            </a:r>
            <a:r>
              <a:rPr lang="cs-CZ" dirty="0"/>
              <a:t>)</a:t>
            </a:r>
          </a:p>
          <a:p>
            <a:pPr>
              <a:buNone/>
            </a:pPr>
            <a:r>
              <a:rPr lang="cs-CZ" dirty="0"/>
              <a:t>    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= ovlivnění nádorové angiogeneze, nádorového mikroprostředí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</a:t>
            </a:r>
            <a:r>
              <a:rPr lang="cs-CZ" dirty="0"/>
              <a:t>nižší toxicita, podává se až po vyčerpání aktivní léčby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5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6" y="400049"/>
            <a:ext cx="10413805" cy="5829302"/>
          </a:xfrm>
          <a:prstGeom prst="rect">
            <a:avLst/>
          </a:prstGeom>
        </p:spPr>
      </p:pic>
      <p:pic>
        <p:nvPicPr>
          <p:cNvPr id="3" name="Obrázek 2" descr="x.jpg"/>
          <p:cNvPicPr>
            <a:picLocks noChangeAspect="1"/>
          </p:cNvPicPr>
          <p:nvPr/>
        </p:nvPicPr>
        <p:blipFill>
          <a:blip r:embed="rId4" cstate="print"/>
          <a:srcRect b="26604"/>
          <a:stretch>
            <a:fillRect/>
          </a:stretch>
        </p:blipFill>
        <p:spPr>
          <a:xfrm>
            <a:off x="192976" y="633984"/>
            <a:ext cx="4366832" cy="1755760"/>
          </a:xfrm>
          <a:prstGeom prst="rect">
            <a:avLst/>
          </a:prstGeom>
        </p:spPr>
      </p:pic>
      <p:pic>
        <p:nvPicPr>
          <p:cNvPr id="4" name="Obrázek 3" descr="x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1" y="3636264"/>
            <a:ext cx="5498592" cy="18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47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wing.jpg"/>
          <p:cNvPicPr>
            <a:picLocks noChangeAspect="1"/>
          </p:cNvPicPr>
          <p:nvPr/>
        </p:nvPicPr>
        <p:blipFill>
          <a:blip r:embed="rId3" cstate="print"/>
          <a:srcRect r="4337"/>
          <a:stretch>
            <a:fillRect/>
          </a:stretch>
        </p:blipFill>
        <p:spPr>
          <a:xfrm rot="5400000">
            <a:off x="2124458" y="-1075943"/>
            <a:ext cx="6857998" cy="9009888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2365248" y="719328"/>
            <a:ext cx="2023872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6626352" y="554736"/>
            <a:ext cx="2121408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839712" y="3718560"/>
            <a:ext cx="2121408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193536" y="5864352"/>
            <a:ext cx="530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Schéma </a:t>
            </a:r>
            <a:r>
              <a:rPr lang="cs-CZ" sz="2000" b="1" dirty="0" err="1"/>
              <a:t>polychemoterapie</a:t>
            </a:r>
            <a:r>
              <a:rPr lang="cs-CZ" sz="2000" b="1" dirty="0"/>
              <a:t> u </a:t>
            </a:r>
            <a:r>
              <a:rPr lang="cs-CZ" sz="2000" b="1" dirty="0" err="1"/>
              <a:t>Ewingova</a:t>
            </a:r>
            <a:r>
              <a:rPr lang="cs-CZ" sz="2000" b="1" dirty="0"/>
              <a:t> sarkomu</a:t>
            </a:r>
          </a:p>
        </p:txBody>
      </p:sp>
    </p:spTree>
    <p:extLst>
      <p:ext uri="{BB962C8B-B14F-4D97-AF65-F5344CB8AC3E}">
        <p14:creationId xmlns:p14="http://schemas.microsoft.com/office/powerpoint/2010/main" val="3688484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856" y="194437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Mechanismus účinku cytostatik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6168"/>
            <a:ext cx="10951464" cy="4689475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Inhibice enzymů nutných pro syntézu nukleových kyselin- </a:t>
            </a:r>
            <a:r>
              <a:rPr lang="cs-CZ" sz="3200" b="1" dirty="0"/>
              <a:t>antimetabolity</a:t>
            </a:r>
          </a:p>
          <a:p>
            <a:r>
              <a:rPr lang="cs-CZ" sz="3200" dirty="0"/>
              <a:t>Inkorporace falešných nukleoidů do nukleových kyselin- </a:t>
            </a:r>
            <a:r>
              <a:rPr lang="cs-CZ" sz="3200" b="1" dirty="0" err="1"/>
              <a:t>interkalační</a:t>
            </a:r>
            <a:r>
              <a:rPr lang="cs-CZ" sz="3200" b="1" dirty="0"/>
              <a:t> cytostatika</a:t>
            </a:r>
          </a:p>
          <a:p>
            <a:r>
              <a:rPr lang="cs-CZ" sz="3200" dirty="0"/>
              <a:t>Přímé poškození struktury již hotových nukleových kyselin- </a:t>
            </a:r>
            <a:r>
              <a:rPr lang="cs-CZ" sz="3200" b="1" dirty="0"/>
              <a:t>alkylační cytostatika</a:t>
            </a:r>
          </a:p>
          <a:p>
            <a:r>
              <a:rPr lang="cs-CZ" sz="3200" dirty="0"/>
              <a:t>Blokáda </a:t>
            </a:r>
            <a:r>
              <a:rPr lang="cs-CZ" sz="3200" dirty="0" err="1"/>
              <a:t>topoizomerázy</a:t>
            </a:r>
            <a:r>
              <a:rPr lang="cs-CZ" sz="3200" dirty="0"/>
              <a:t> I a II </a:t>
            </a:r>
          </a:p>
          <a:p>
            <a:r>
              <a:rPr lang="cs-CZ" sz="3200" dirty="0"/>
              <a:t>Poškození funkce </a:t>
            </a:r>
            <a:r>
              <a:rPr lang="cs-CZ" sz="3200" dirty="0" err="1"/>
              <a:t>mikrotubulárního</a:t>
            </a:r>
            <a:r>
              <a:rPr lang="cs-CZ" sz="3200" dirty="0"/>
              <a:t> systému – </a:t>
            </a:r>
            <a:r>
              <a:rPr lang="cs-CZ" sz="3200" b="1" dirty="0" err="1"/>
              <a:t>vinca</a:t>
            </a:r>
            <a:r>
              <a:rPr lang="cs-CZ" sz="3200" b="1" dirty="0"/>
              <a:t> alkaloidy, </a:t>
            </a:r>
            <a:r>
              <a:rPr lang="cs-CZ" sz="3200" b="1" dirty="0" err="1"/>
              <a:t>taxany</a:t>
            </a:r>
            <a:endParaRPr lang="cs-CZ" sz="3200" b="1" dirty="0"/>
          </a:p>
          <a:p>
            <a:r>
              <a:rPr lang="cs-CZ" sz="3200" dirty="0"/>
              <a:t>Kombinované účinky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86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A3DCA4-2B18-4F82-86B2-357F7ABF7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4" t="35840" r="33483" b="9051"/>
          <a:stretch/>
        </p:blipFill>
        <p:spPr>
          <a:xfrm>
            <a:off x="929390" y="425915"/>
            <a:ext cx="10720824" cy="5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9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975" r="143" b="9357"/>
          <a:stretch/>
        </p:blipFill>
        <p:spPr>
          <a:xfrm>
            <a:off x="1234565" y="0"/>
            <a:ext cx="9991249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54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6" y="0"/>
            <a:ext cx="10258227" cy="66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8143875" y="6343650"/>
            <a:ext cx="300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www.uzis.cz</a:t>
            </a:r>
            <a:r>
              <a:rPr lang="cs-CZ" dirty="0"/>
              <a:t>, Zemřelí 2020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4944" y="4913376"/>
            <a:ext cx="573024" cy="2682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1040" y="5431536"/>
            <a:ext cx="573024" cy="268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645920" y="4840224"/>
            <a:ext cx="221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NOVOTVARY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58112" y="5352288"/>
            <a:ext cx="357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NEMOCI OBĚHOVÉ SOUSTAVY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488331-63AE-4796-9CB2-ACF9E5FE8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00" t="22761" r="16762" b="12583"/>
          <a:stretch/>
        </p:blipFill>
        <p:spPr>
          <a:xfrm>
            <a:off x="190475" y="283283"/>
            <a:ext cx="5905525" cy="443197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17F75B1-1450-422D-B72D-A2673FFD8E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39" t="28405" r="15901" b="6939"/>
          <a:stretch/>
        </p:blipFill>
        <p:spPr>
          <a:xfrm>
            <a:off x="6215322" y="920314"/>
            <a:ext cx="5786203" cy="4431974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C583B3A-5FDE-4DB8-B0B5-1256F601D18F}"/>
              </a:ext>
            </a:extLst>
          </p:cNvPr>
          <p:cNvSpPr/>
          <p:nvPr/>
        </p:nvSpPr>
        <p:spPr>
          <a:xfrm>
            <a:off x="718530" y="5928706"/>
            <a:ext cx="573024" cy="268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76E60E3-342B-43DA-BFDF-D7D9462FD235}"/>
              </a:ext>
            </a:extLst>
          </p:cNvPr>
          <p:cNvSpPr txBox="1"/>
          <p:nvPr/>
        </p:nvSpPr>
        <p:spPr>
          <a:xfrm>
            <a:off x="1738860" y="5883736"/>
            <a:ext cx="278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OSTATNÍ</a:t>
            </a:r>
          </a:p>
        </p:txBody>
      </p:sp>
    </p:spTree>
    <p:extLst>
      <p:ext uri="{BB962C8B-B14F-4D97-AF65-F5344CB8AC3E}">
        <p14:creationId xmlns:p14="http://schemas.microsoft.com/office/powerpoint/2010/main" val="1972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2" y="1"/>
            <a:ext cx="9250553" cy="5763986"/>
          </a:xfrm>
          <a:prstGeom prst="rect">
            <a:avLst/>
          </a:prstGeom>
        </p:spPr>
      </p:pic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F8B9F2E3-7C4A-4E93-A5AE-3CEB32200F52}"/>
              </a:ext>
            </a:extLst>
          </p:cNvPr>
          <p:cNvSpPr/>
          <p:nvPr/>
        </p:nvSpPr>
        <p:spPr>
          <a:xfrm>
            <a:off x="2953062" y="2593298"/>
            <a:ext cx="404735" cy="374754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DBCAC1-1418-4E93-8149-11816A121879}"/>
              </a:ext>
            </a:extLst>
          </p:cNvPr>
          <p:cNvSpPr txBox="1"/>
          <p:nvPr/>
        </p:nvSpPr>
        <p:spPr>
          <a:xfrm>
            <a:off x="6850504" y="3523484"/>
            <a:ext cx="5186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Antidotum</a:t>
            </a:r>
            <a:r>
              <a:rPr lang="cs-CZ" sz="2400" dirty="0"/>
              <a:t> MTX - </a:t>
            </a:r>
            <a:r>
              <a:rPr lang="cs-CZ" sz="2400" b="1" dirty="0"/>
              <a:t>LEUKOVORIN/redukovaná k. </a:t>
            </a:r>
            <a:r>
              <a:rPr lang="cs-CZ" sz="2400" b="1" dirty="0" err="1"/>
              <a:t>tetrahydrolistová</a:t>
            </a:r>
            <a:endParaRPr lang="cs-CZ" sz="2400" b="1" dirty="0"/>
          </a:p>
          <a:p>
            <a:r>
              <a:rPr lang="cs-CZ" sz="2400" dirty="0"/>
              <a:t>Porušený transport pro </a:t>
            </a:r>
            <a:r>
              <a:rPr lang="cs-CZ" sz="2400" dirty="0" err="1"/>
              <a:t>foláty</a:t>
            </a:r>
            <a:r>
              <a:rPr lang="cs-CZ" sz="2400" dirty="0"/>
              <a:t> a </a:t>
            </a:r>
            <a:r>
              <a:rPr lang="cs-CZ" sz="2400" dirty="0" err="1"/>
              <a:t>antifoláty</a:t>
            </a:r>
            <a:r>
              <a:rPr lang="cs-CZ" sz="2400" dirty="0"/>
              <a:t> v n. bb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FB1760-68DD-C0AC-2C91-AD93C0555B91}"/>
              </a:ext>
            </a:extLst>
          </p:cNvPr>
          <p:cNvSpPr txBox="1"/>
          <p:nvPr/>
        </p:nvSpPr>
        <p:spPr>
          <a:xfrm>
            <a:off x="975002" y="5462476"/>
            <a:ext cx="10238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Metotrexát</a:t>
            </a:r>
            <a:r>
              <a:rPr lang="cs-CZ" dirty="0"/>
              <a:t> blokuje tvorbu aktivního metabolitu kyseliny listové a tím blokuje syntézu nukleových kyselin. </a:t>
            </a:r>
            <a:r>
              <a:rPr lang="cs-CZ" dirty="0" err="1"/>
              <a:t>Leukovorin</a:t>
            </a:r>
            <a:r>
              <a:rPr lang="cs-CZ" dirty="0"/>
              <a:t> je metabolit kyseliny listové, na který </a:t>
            </a:r>
            <a:r>
              <a:rPr lang="cs-CZ" dirty="0" err="1"/>
              <a:t>metotrexát</a:t>
            </a:r>
            <a:r>
              <a:rPr lang="cs-CZ" dirty="0"/>
              <a:t> nemá vliv a může být dle potřeby organismu dále metabolizován. Podává se při projevech toxicity </a:t>
            </a:r>
            <a:r>
              <a:rPr lang="cs-CZ" dirty="0" err="1"/>
              <a:t>metotrexátu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152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7" y="104775"/>
            <a:ext cx="10790752" cy="635317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4075031-8D5E-486A-8389-CDDA185D3427}"/>
              </a:ext>
            </a:extLst>
          </p:cNvPr>
          <p:cNvSpPr txBox="1"/>
          <p:nvPr/>
        </p:nvSpPr>
        <p:spPr>
          <a:xfrm>
            <a:off x="4332157" y="5636302"/>
            <a:ext cx="392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Neonkologická indikace</a:t>
            </a:r>
          </a:p>
        </p:txBody>
      </p:sp>
    </p:spTree>
    <p:extLst>
      <p:ext uri="{BB962C8B-B14F-4D97-AF65-F5344CB8AC3E}">
        <p14:creationId xmlns:p14="http://schemas.microsoft.com/office/powerpoint/2010/main" val="191006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C1D25-3E68-4780-BB2D-F194CD78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Analoga </a:t>
            </a:r>
            <a:r>
              <a:rPr lang="cs-CZ" b="1" dirty="0" err="1"/>
              <a:t>pyrimidinů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7842C66-F06A-47F5-A68E-738A5163E69C}"/>
              </a:ext>
            </a:extLst>
          </p:cNvPr>
          <p:cNvSpPr txBox="1"/>
          <p:nvPr/>
        </p:nvSpPr>
        <p:spPr>
          <a:xfrm>
            <a:off x="389744" y="1420868"/>
            <a:ext cx="1180225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Fluorované </a:t>
            </a:r>
            <a:r>
              <a:rPr lang="cs-CZ" sz="2800" b="1" dirty="0" err="1"/>
              <a:t>pyrimidiny</a:t>
            </a:r>
            <a:endParaRPr lang="cs-CZ" sz="2800" b="1" dirty="0"/>
          </a:p>
          <a:p>
            <a:r>
              <a:rPr lang="cs-CZ" sz="2800" b="1" dirty="0"/>
              <a:t>5-Fluorouracil</a:t>
            </a:r>
            <a:r>
              <a:rPr lang="cs-CZ" sz="2800" dirty="0"/>
              <a:t> </a:t>
            </a:r>
            <a:r>
              <a:rPr lang="cs-CZ" sz="2800" b="1" dirty="0"/>
              <a:t>(5-FU)</a:t>
            </a:r>
            <a:r>
              <a:rPr lang="cs-CZ" sz="2800" dirty="0"/>
              <a:t> – metabolická přeměna v buňce na 5-florouridintrifosfát a </a:t>
            </a:r>
            <a:r>
              <a:rPr lang="cs-CZ" sz="2800" dirty="0" err="1"/>
              <a:t>fluorouridindeoxymonofosfát</a:t>
            </a:r>
            <a:r>
              <a:rPr lang="cs-CZ" sz="2800" dirty="0"/>
              <a:t> – </a:t>
            </a:r>
            <a:r>
              <a:rPr lang="cs-CZ" sz="2800" dirty="0" err="1"/>
              <a:t>sy</a:t>
            </a:r>
            <a:r>
              <a:rPr lang="cs-CZ" sz="2800" dirty="0"/>
              <a:t> RNA a proteinů, vazba na </a:t>
            </a:r>
            <a:r>
              <a:rPr lang="cs-CZ" sz="2800" dirty="0" err="1"/>
              <a:t>tymidylátsyntetázu</a:t>
            </a:r>
            <a:r>
              <a:rPr lang="cs-CZ" sz="2800" dirty="0"/>
              <a:t>- defektní </a:t>
            </a:r>
            <a:r>
              <a:rPr lang="cs-CZ" sz="2800" dirty="0" err="1"/>
              <a:t>sy</a:t>
            </a:r>
            <a:r>
              <a:rPr lang="cs-CZ" sz="2800" dirty="0"/>
              <a:t> DNA</a:t>
            </a:r>
          </a:p>
          <a:p>
            <a:r>
              <a:rPr lang="cs-CZ" sz="2800" dirty="0">
                <a:solidFill>
                  <a:srgbClr val="FF0000"/>
                </a:solidFill>
              </a:rPr>
              <a:t>GIT nádory a ca prsu</a:t>
            </a:r>
          </a:p>
          <a:p>
            <a:r>
              <a:rPr lang="cs-CZ" sz="2800" b="1" dirty="0" err="1"/>
              <a:t>Capecitabin</a:t>
            </a:r>
            <a:r>
              <a:rPr lang="cs-CZ" sz="2800" dirty="0"/>
              <a:t> – </a:t>
            </a:r>
            <a:r>
              <a:rPr lang="cs-CZ" sz="2800" dirty="0" err="1"/>
              <a:t>prodrug</a:t>
            </a:r>
            <a:r>
              <a:rPr lang="cs-CZ" sz="2800" dirty="0"/>
              <a:t> 5-FU- aktivace v nádorových bb., GIT nádory - </a:t>
            </a:r>
            <a:r>
              <a:rPr lang="cs-CZ" sz="2800" b="1" dirty="0"/>
              <a:t>per os !</a:t>
            </a:r>
          </a:p>
          <a:p>
            <a:r>
              <a:rPr lang="cs-CZ" sz="2800" b="1" dirty="0"/>
              <a:t>Analoga cytosinu </a:t>
            </a:r>
            <a:r>
              <a:rPr lang="cs-CZ" sz="2800" dirty="0"/>
              <a:t>– </a:t>
            </a:r>
            <a:r>
              <a:rPr lang="cs-CZ" sz="2800" dirty="0" err="1"/>
              <a:t>gemcitabin</a:t>
            </a:r>
            <a:r>
              <a:rPr lang="cs-CZ" sz="2800" dirty="0"/>
              <a:t>, </a:t>
            </a:r>
            <a:r>
              <a:rPr lang="cs-CZ" sz="2800" dirty="0" err="1"/>
              <a:t>cytarabin</a:t>
            </a:r>
            <a:r>
              <a:rPr lang="cs-CZ" sz="2800" dirty="0"/>
              <a:t>- ca pankreatu, žluč. cest, moč. měchýř</a:t>
            </a:r>
          </a:p>
          <a:p>
            <a:endParaRPr lang="cs-CZ" sz="2800" b="1" dirty="0"/>
          </a:p>
          <a:p>
            <a:r>
              <a:rPr lang="cs-CZ" sz="2800" b="1" dirty="0"/>
              <a:t>Purinová analoga </a:t>
            </a:r>
            <a:r>
              <a:rPr lang="cs-CZ" sz="2800" dirty="0"/>
              <a:t>– léčba hematologických malignit</a:t>
            </a:r>
          </a:p>
          <a:p>
            <a:r>
              <a:rPr lang="cs-CZ" sz="2800" b="1" dirty="0"/>
              <a:t>Analoga guaninu</a:t>
            </a:r>
            <a:r>
              <a:rPr lang="cs-CZ" sz="2800" dirty="0"/>
              <a:t>- 6-merkaptopurin, 6-thioguanin</a:t>
            </a:r>
          </a:p>
          <a:p>
            <a:r>
              <a:rPr lang="cs-CZ" sz="2800" b="1" dirty="0"/>
              <a:t>Analoga adeninu</a:t>
            </a:r>
            <a:r>
              <a:rPr lang="cs-CZ" sz="2800" dirty="0"/>
              <a:t>- </a:t>
            </a:r>
            <a:r>
              <a:rPr lang="cs-CZ" sz="2800" dirty="0" err="1"/>
              <a:t>fludarabin</a:t>
            </a:r>
            <a:r>
              <a:rPr lang="cs-CZ" sz="2800" dirty="0"/>
              <a:t>, </a:t>
            </a:r>
            <a:r>
              <a:rPr lang="cs-CZ" sz="2800" dirty="0" err="1"/>
              <a:t>kladribin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3E1C7E-A623-C4FE-FEAB-8727A34E8D2D}"/>
              </a:ext>
            </a:extLst>
          </p:cNvPr>
          <p:cNvSpPr txBox="1"/>
          <p:nvPr/>
        </p:nvSpPr>
        <p:spPr>
          <a:xfrm>
            <a:off x="3673929" y="2857500"/>
            <a:ext cx="795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Metabolit 5-fluorouracilu blokuje enzym </a:t>
            </a:r>
            <a:r>
              <a:rPr lang="cs-CZ" sz="1100" dirty="0" err="1"/>
              <a:t>tymidilátsyntetázu</a:t>
            </a:r>
            <a:r>
              <a:rPr lang="cs-CZ" sz="1100" dirty="0"/>
              <a:t>, který se podílí na syntéze DNA. </a:t>
            </a:r>
            <a:r>
              <a:rPr lang="cs-CZ" sz="1100" b="1" dirty="0" err="1"/>
              <a:t>Leukovorin</a:t>
            </a:r>
            <a:r>
              <a:rPr lang="cs-CZ" sz="1100" b="1" dirty="0"/>
              <a:t> tuto blokádu podporuje a zvyšuje tak účinnost 5-fluorouracilu. V zápisu léčebných kombinací se užívají zkratky FA nebo LV pro kombinaci FU/FA nebo FU/LV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739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63" y="114300"/>
            <a:ext cx="9405074" cy="6629400"/>
          </a:xfrm>
          <a:prstGeom prst="rect">
            <a:avLst/>
          </a:prstGeom>
        </p:spPr>
      </p:pic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1A1EC3EF-D52D-472F-9950-8DA9CE13183C}"/>
              </a:ext>
            </a:extLst>
          </p:cNvPr>
          <p:cNvSpPr/>
          <p:nvPr/>
        </p:nvSpPr>
        <p:spPr>
          <a:xfrm>
            <a:off x="6190938" y="1933731"/>
            <a:ext cx="359764" cy="31479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ývojový diagram: spojnice 3">
            <a:extLst>
              <a:ext uri="{FF2B5EF4-FFF2-40B4-BE49-F238E27FC236}">
                <a16:creationId xmlns:a16="http://schemas.microsoft.com/office/drawing/2014/main" id="{C23F4288-7760-4C05-AE41-545005000194}"/>
              </a:ext>
            </a:extLst>
          </p:cNvPr>
          <p:cNvSpPr/>
          <p:nvPr/>
        </p:nvSpPr>
        <p:spPr>
          <a:xfrm>
            <a:off x="6115988" y="4332157"/>
            <a:ext cx="359764" cy="31479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154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7225" y="3428982"/>
            <a:ext cx="10644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 err="1"/>
              <a:t>Dihydropyrimidine</a:t>
            </a:r>
            <a:r>
              <a:rPr lang="cs-CZ" sz="2000" b="1" dirty="0"/>
              <a:t> </a:t>
            </a:r>
            <a:r>
              <a:rPr lang="cs-CZ" sz="2000" b="1" dirty="0" err="1"/>
              <a:t>dehydrogenase</a:t>
            </a:r>
            <a:r>
              <a:rPr lang="cs-CZ" sz="2000" b="1" dirty="0"/>
              <a:t> (DPD) </a:t>
            </a:r>
            <a:r>
              <a:rPr lang="cs-CZ" sz="2000" dirty="0"/>
              <a:t>– enzyme </a:t>
            </a:r>
            <a:r>
              <a:rPr lang="cs-CZ" sz="2000" dirty="0" err="1"/>
              <a:t>encoded</a:t>
            </a:r>
            <a:r>
              <a:rPr lang="cs-CZ" sz="2000" dirty="0"/>
              <a:t> by </a:t>
            </a:r>
            <a:r>
              <a:rPr lang="en-US" sz="2000" i="1" dirty="0"/>
              <a:t>DPYD</a:t>
            </a:r>
            <a:r>
              <a:rPr lang="en-US" sz="2000" dirty="0"/>
              <a:t> gene, is the rate-limiting step in pyrimidine catabolism and deactivates more than 80% of standard doses of 5FU and the oral 5FU prodrug </a:t>
            </a:r>
            <a:r>
              <a:rPr lang="en-US" sz="2000" dirty="0" err="1"/>
              <a:t>capecitabine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/>
              <a:t>True deficiency of DPD </a:t>
            </a:r>
            <a:r>
              <a:rPr lang="en-US" sz="2000" dirty="0"/>
              <a:t>affects approximately 5% of the overall population. In these patients, the lack of enzymatic activity </a:t>
            </a:r>
            <a:r>
              <a:rPr lang="en-US" sz="2000" u="sng" dirty="0"/>
              <a:t>increases the half-life of the drug, resulting in excess drug accumulation and toxicity</a:t>
            </a:r>
          </a:p>
          <a:p>
            <a:pPr algn="just"/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6"/>
          <a:stretch/>
        </p:blipFill>
        <p:spPr>
          <a:xfrm>
            <a:off x="657225" y="899742"/>
            <a:ext cx="11072813" cy="144340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57724" y="5529271"/>
            <a:ext cx="664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https://emedicine.medscape.com/article/1746057-overview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53440" y="499872"/>
            <a:ext cx="465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Pozn.  Geneticky vázaná intolerance cytostatik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1672B8-80DE-4DA3-9EA3-5D03E9DDD43D}"/>
              </a:ext>
            </a:extLst>
          </p:cNvPr>
          <p:cNvSpPr txBox="1"/>
          <p:nvPr/>
        </p:nvSpPr>
        <p:spPr>
          <a:xfrm>
            <a:off x="2113614" y="2368447"/>
            <a:ext cx="454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LÉČBA THIOPURINY U LEUKEMIÍ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62157B4-3EE5-4EE5-B7CF-CF0244BB16D0}"/>
              </a:ext>
            </a:extLst>
          </p:cNvPr>
          <p:cNvSpPr txBox="1"/>
          <p:nvPr/>
        </p:nvSpPr>
        <p:spPr>
          <a:xfrm>
            <a:off x="2023672" y="5276538"/>
            <a:ext cx="157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GIT NÁDORY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6A17D9-4373-41C5-9875-AA33D90E2BB4}"/>
              </a:ext>
            </a:extLst>
          </p:cNvPr>
          <p:cNvSpPr/>
          <p:nvPr/>
        </p:nvSpPr>
        <p:spPr>
          <a:xfrm>
            <a:off x="657225" y="899742"/>
            <a:ext cx="11072813" cy="2069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4AD5564-70DF-4A34-B51A-2E61D8FFB305}"/>
              </a:ext>
            </a:extLst>
          </p:cNvPr>
          <p:cNvSpPr/>
          <p:nvPr/>
        </p:nvSpPr>
        <p:spPr>
          <a:xfrm>
            <a:off x="657225" y="3428982"/>
            <a:ext cx="11072813" cy="26420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156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FADE7-B130-40F3-A63B-F4152E0B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125285"/>
            <a:ext cx="1101777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Poškození funkce již hotových nukleových kyselin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502743-99C3-45AC-AEB9-FA2C6EDE8BB4}"/>
              </a:ext>
            </a:extLst>
          </p:cNvPr>
          <p:cNvSpPr txBox="1"/>
          <p:nvPr/>
        </p:nvSpPr>
        <p:spPr>
          <a:xfrm>
            <a:off x="1124258" y="1543987"/>
            <a:ext cx="1001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ALKYLACE, INTERKALACE, INHIBICE TOPOIZOMERÁZ, ROZŠTĚPENÍ DNA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5F93EF-DA0E-45C7-AAA0-D40C583C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55" y="2430538"/>
            <a:ext cx="5759182" cy="430217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C32AB6F-636C-401F-B071-59F82B8FEE52}"/>
              </a:ext>
            </a:extLst>
          </p:cNvPr>
          <p:cNvSpPr txBox="1"/>
          <p:nvPr/>
        </p:nvSpPr>
        <p:spPr>
          <a:xfrm>
            <a:off x="704538" y="4931763"/>
            <a:ext cx="226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Cross</a:t>
            </a:r>
            <a:r>
              <a:rPr lang="cs-CZ" b="1" dirty="0"/>
              <a:t> link – zlom DNA</a:t>
            </a:r>
          </a:p>
        </p:txBody>
      </p:sp>
    </p:spTree>
    <p:extLst>
      <p:ext uri="{BB962C8B-B14F-4D97-AF65-F5344CB8AC3E}">
        <p14:creationId xmlns:p14="http://schemas.microsoft.com/office/powerpoint/2010/main" val="3570210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09" y="35718"/>
            <a:ext cx="9433804" cy="678656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25C2070-DCC6-4AA3-8EAA-040DEC697D76}"/>
              </a:ext>
            </a:extLst>
          </p:cNvPr>
          <p:cNvSpPr/>
          <p:nvPr/>
        </p:nvSpPr>
        <p:spPr>
          <a:xfrm>
            <a:off x="8724275" y="2488367"/>
            <a:ext cx="2953063" cy="5246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21E7D8F-508A-4C07-8F05-2C95D8FDABED}"/>
              </a:ext>
            </a:extLst>
          </p:cNvPr>
          <p:cNvSpPr/>
          <p:nvPr/>
        </p:nvSpPr>
        <p:spPr>
          <a:xfrm>
            <a:off x="3192905" y="4886793"/>
            <a:ext cx="3207895" cy="17688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2EEE960-A26E-4519-8C09-072560B58828}"/>
              </a:ext>
            </a:extLst>
          </p:cNvPr>
          <p:cNvSpPr txBox="1"/>
          <p:nvPr/>
        </p:nvSpPr>
        <p:spPr>
          <a:xfrm>
            <a:off x="6790544" y="5396460"/>
            <a:ext cx="506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Cisplatina</a:t>
            </a:r>
            <a:r>
              <a:rPr lang="cs-CZ" b="1" dirty="0">
                <a:solidFill>
                  <a:srgbClr val="FF0000"/>
                </a:solidFill>
              </a:rPr>
              <a:t>- nádory </a:t>
            </a:r>
            <a:r>
              <a:rPr lang="cs-CZ" b="1" dirty="0" err="1">
                <a:solidFill>
                  <a:srgbClr val="FF0000"/>
                </a:solidFill>
              </a:rPr>
              <a:t>germinální</a:t>
            </a:r>
            <a:r>
              <a:rPr lang="cs-CZ" b="1" dirty="0">
                <a:solidFill>
                  <a:srgbClr val="FF0000"/>
                </a:solidFill>
              </a:rPr>
              <a:t>, ORL, plic, cervix atd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9128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E7E554-208B-448B-AC58-FA2DED69F234}"/>
              </a:ext>
            </a:extLst>
          </p:cNvPr>
          <p:cNvSpPr txBox="1"/>
          <p:nvPr/>
        </p:nvSpPr>
        <p:spPr>
          <a:xfrm>
            <a:off x="494674" y="1678900"/>
            <a:ext cx="1122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Nekovalentní vazba mezi cytostatikem a DNA, změna terciární struktury, změna čtecího rámce - porucha replikace a transkripce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E46B1F-48AB-4DEF-B976-CC68A624850E}"/>
              </a:ext>
            </a:extLst>
          </p:cNvPr>
          <p:cNvSpPr txBox="1"/>
          <p:nvPr/>
        </p:nvSpPr>
        <p:spPr>
          <a:xfrm>
            <a:off x="494674" y="3193942"/>
            <a:ext cx="11622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Protinádorová antibiotika </a:t>
            </a:r>
            <a:r>
              <a:rPr lang="cs-CZ" sz="2400" dirty="0"/>
              <a:t>– </a:t>
            </a:r>
            <a:r>
              <a:rPr lang="cs-CZ" sz="2400" b="1" dirty="0" err="1"/>
              <a:t>doxorubicin</a:t>
            </a:r>
            <a:r>
              <a:rPr lang="cs-CZ" sz="2400" dirty="0"/>
              <a:t>, </a:t>
            </a:r>
            <a:r>
              <a:rPr lang="cs-CZ" sz="2400" dirty="0" err="1"/>
              <a:t>daunorubicin</a:t>
            </a:r>
            <a:r>
              <a:rPr lang="cs-CZ" sz="2400" dirty="0"/>
              <a:t>, </a:t>
            </a:r>
            <a:r>
              <a:rPr lang="cs-CZ" sz="2400" dirty="0" err="1"/>
              <a:t>idarubicin</a:t>
            </a:r>
            <a:r>
              <a:rPr lang="cs-CZ" sz="2400" dirty="0"/>
              <a:t>, </a:t>
            </a:r>
            <a:r>
              <a:rPr lang="cs-CZ" sz="2400" dirty="0" err="1"/>
              <a:t>epirubicin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ca prsu, sarkomy, hematologické malignity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/>
              <a:t>kombinovaný účinek – </a:t>
            </a:r>
            <a:r>
              <a:rPr lang="cs-CZ" sz="2400" dirty="0" err="1"/>
              <a:t>interkalace</a:t>
            </a:r>
            <a:r>
              <a:rPr lang="cs-CZ" sz="2400" dirty="0"/>
              <a:t>, inhibice </a:t>
            </a:r>
            <a:r>
              <a:rPr lang="cs-CZ" sz="2400" dirty="0" err="1"/>
              <a:t>topoizomerázy</a:t>
            </a:r>
            <a:r>
              <a:rPr lang="cs-CZ" sz="2400" dirty="0"/>
              <a:t> II, tvorba </a:t>
            </a:r>
            <a:r>
              <a:rPr lang="cs-CZ" sz="2400" b="1" dirty="0"/>
              <a:t>kyslíkových radikálů </a:t>
            </a:r>
          </a:p>
          <a:p>
            <a:endParaRPr lang="cs-CZ" sz="2400" b="1" dirty="0"/>
          </a:p>
          <a:p>
            <a:r>
              <a:rPr lang="cs-CZ" sz="2400" b="1" dirty="0" err="1"/>
              <a:t>Kardiotoxicita</a:t>
            </a:r>
            <a:r>
              <a:rPr lang="cs-CZ" sz="2400" b="1" dirty="0"/>
              <a:t> – kumulativní dávka 450-550 mg/m²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1B35580-DB57-435C-B8F6-E30F1B066579}"/>
              </a:ext>
            </a:extLst>
          </p:cNvPr>
          <p:cNvSpPr txBox="1"/>
          <p:nvPr/>
        </p:nvSpPr>
        <p:spPr>
          <a:xfrm>
            <a:off x="2278504" y="580789"/>
            <a:ext cx="6115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/>
              <a:t>Interkalační</a:t>
            </a:r>
            <a:r>
              <a:rPr lang="cs-CZ" sz="4400" dirty="0"/>
              <a:t> látky</a:t>
            </a:r>
          </a:p>
        </p:txBody>
      </p:sp>
    </p:spTree>
    <p:extLst>
      <p:ext uri="{BB962C8B-B14F-4D97-AF65-F5344CB8AC3E}">
        <p14:creationId xmlns:p14="http://schemas.microsoft.com/office/powerpoint/2010/main" val="12148877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971062" cy="63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1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37" y="133348"/>
            <a:ext cx="9930125" cy="63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5A009B1-9F7D-4F2D-8FB4-2208A9E13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16" t="32560" r="15781" b="7521"/>
          <a:stretch/>
        </p:blipFill>
        <p:spPr>
          <a:xfrm>
            <a:off x="0" y="944380"/>
            <a:ext cx="6096000" cy="4522970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C6BAFFD-D6A3-4CE7-BDA1-212A6F88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82622B7-FB69-4DA1-B48C-B6A5BF177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B466581-1BF6-418C-B663-5CED2EECEE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77" t="25125" r="15656" b="8614"/>
          <a:stretch/>
        </p:blipFill>
        <p:spPr>
          <a:xfrm>
            <a:off x="6012194" y="1558976"/>
            <a:ext cx="6179806" cy="490178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2070EE-8EF5-40E0-9F99-D9A657265D50}"/>
              </a:ext>
            </a:extLst>
          </p:cNvPr>
          <p:cNvSpPr txBox="1"/>
          <p:nvPr/>
        </p:nvSpPr>
        <p:spPr>
          <a:xfrm>
            <a:off x="8364511" y="6460759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www.uzis.cz, Zemřelí 2020</a:t>
            </a:r>
          </a:p>
        </p:txBody>
      </p:sp>
    </p:spTree>
    <p:extLst>
      <p:ext uri="{BB962C8B-B14F-4D97-AF65-F5344CB8AC3E}">
        <p14:creationId xmlns:p14="http://schemas.microsoft.com/office/powerpoint/2010/main" val="18324762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6" y="182949"/>
            <a:ext cx="10058401" cy="649210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790688" y="170688"/>
            <a:ext cx="2938272" cy="6486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385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9609" t="18109" r="32148" b="5186"/>
          <a:stretch/>
        </p:blipFill>
        <p:spPr>
          <a:xfrm>
            <a:off x="714375" y="133617"/>
            <a:ext cx="10415588" cy="65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56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71297"/>
            <a:ext cx="9872662" cy="65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90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7E5CB-8564-42F1-9DE7-69EC714A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4423" cy="1343754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Rezistence k chemoterapii</a:t>
            </a:r>
            <a:br>
              <a:rPr lang="cs-CZ" dirty="0"/>
            </a:b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6F36B9-B550-4144-A03D-07B6F669FFC4}"/>
              </a:ext>
            </a:extLst>
          </p:cNvPr>
          <p:cNvSpPr txBox="1"/>
          <p:nvPr/>
        </p:nvSpPr>
        <p:spPr>
          <a:xfrm>
            <a:off x="914399" y="1723871"/>
            <a:ext cx="105980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Primární daná typem nádoru</a:t>
            </a:r>
          </a:p>
          <a:p>
            <a:r>
              <a:rPr lang="cs-CZ" sz="2800" dirty="0"/>
              <a:t>Sekundární – vzniká až v průběhu léčby cytostatiky</a:t>
            </a:r>
          </a:p>
          <a:p>
            <a:endParaRPr lang="cs-CZ" sz="2800" dirty="0"/>
          </a:p>
          <a:p>
            <a:r>
              <a:rPr lang="cs-CZ" sz="2800" b="1" dirty="0"/>
              <a:t>Změna farmakokinetiky- </a:t>
            </a:r>
            <a:r>
              <a:rPr lang="cs-CZ" sz="2800" dirty="0"/>
              <a:t>snížená resorpce, zvýšené vylučování  z buňky, zrychlený katabolismus</a:t>
            </a:r>
          </a:p>
          <a:p>
            <a:r>
              <a:rPr lang="cs-CZ" sz="2800" b="1" dirty="0"/>
              <a:t>Změna buněčné populace</a:t>
            </a:r>
            <a:r>
              <a:rPr lang="cs-CZ" sz="2800" dirty="0"/>
              <a:t>- v G0 fázi</a:t>
            </a:r>
          </a:p>
          <a:p>
            <a:endParaRPr lang="cs-CZ" sz="2800" dirty="0"/>
          </a:p>
          <a:p>
            <a:r>
              <a:rPr lang="cs-CZ" sz="2800" b="1" dirty="0"/>
              <a:t>Mnohočetná léková rezistence MDR </a:t>
            </a:r>
            <a:r>
              <a:rPr lang="cs-CZ" sz="2800" dirty="0"/>
              <a:t>– urychlené vypuzování cytostatika z buňky, transportní proteiny rodiny ABC – </a:t>
            </a:r>
            <a:r>
              <a:rPr lang="cs-CZ" sz="2800" dirty="0">
                <a:solidFill>
                  <a:srgbClr val="0070C0"/>
                </a:solidFill>
              </a:rPr>
              <a:t>P-glykoprotein, MRP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36D0572-873C-464A-85CB-7A68F2FCC3C8}"/>
              </a:ext>
            </a:extLst>
          </p:cNvPr>
          <p:cNvSpPr/>
          <p:nvPr/>
        </p:nvSpPr>
        <p:spPr>
          <a:xfrm>
            <a:off x="838200" y="4706911"/>
            <a:ext cx="10794167" cy="1169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777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A56B6E-0362-2D23-EAD2-564C3F5F4E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5" t="28323" r="18036" b="17842"/>
          <a:stretch/>
        </p:blipFill>
        <p:spPr>
          <a:xfrm>
            <a:off x="718455" y="324773"/>
            <a:ext cx="8735787" cy="620845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8BF8377-C614-3F35-477C-2CDE5E5629BD}"/>
              </a:ext>
            </a:extLst>
          </p:cNvPr>
          <p:cNvSpPr txBox="1"/>
          <p:nvPr/>
        </p:nvSpPr>
        <p:spPr>
          <a:xfrm>
            <a:off x="6433460" y="6384470"/>
            <a:ext cx="556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https://is.muni.cz/th/uvpp1/bakalarska_prace-prf.pdf</a:t>
            </a:r>
          </a:p>
        </p:txBody>
      </p:sp>
    </p:spTree>
    <p:extLst>
      <p:ext uri="{BB962C8B-B14F-4D97-AF65-F5344CB8AC3E}">
        <p14:creationId xmlns:p14="http://schemas.microsoft.com/office/powerpoint/2010/main" val="42865781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31" y="0"/>
            <a:ext cx="9101138" cy="68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50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9" y="885824"/>
            <a:ext cx="11146681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90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0"/>
            <a:ext cx="9344025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93F51EA-D4C4-976C-7C1E-9CB61AB467BF}"/>
              </a:ext>
            </a:extLst>
          </p:cNvPr>
          <p:cNvSpPr txBox="1"/>
          <p:nvPr/>
        </p:nvSpPr>
        <p:spPr>
          <a:xfrm>
            <a:off x="8690538" y="832753"/>
            <a:ext cx="1253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CHT</a:t>
            </a:r>
          </a:p>
        </p:txBody>
      </p:sp>
    </p:spTree>
    <p:extLst>
      <p:ext uri="{BB962C8B-B14F-4D97-AF65-F5344CB8AC3E}">
        <p14:creationId xmlns:p14="http://schemas.microsoft.com/office/powerpoint/2010/main" val="9731072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64" y="0"/>
            <a:ext cx="8757072" cy="65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791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muž&#10;&#10;Popis byl vytvořen automaticky">
            <a:extLst>
              <a:ext uri="{FF2B5EF4-FFF2-40B4-BE49-F238E27FC236}">
                <a16:creationId xmlns:a16="http://schemas.microsoft.com/office/drawing/2014/main" id="{82883823-BC67-46E7-AE6E-065B8452E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r="1322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5C83CF-E223-4702-AC03-48547B08021D}"/>
              </a:ext>
            </a:extLst>
          </p:cNvPr>
          <p:cNvSpPr txBox="1"/>
          <p:nvPr/>
        </p:nvSpPr>
        <p:spPr>
          <a:xfrm>
            <a:off x="820535" y="494676"/>
            <a:ext cx="581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Chlazení pokožky hlavy k prevenci alopecie</a:t>
            </a:r>
          </a:p>
          <a:p>
            <a:r>
              <a:rPr lang="cs-CZ" sz="2400" dirty="0"/>
              <a:t>			</a:t>
            </a:r>
            <a:r>
              <a:rPr lang="cs-CZ" sz="2400" dirty="0" err="1"/>
              <a:t>DigniCap</a:t>
            </a:r>
            <a:endParaRPr lang="cs-CZ" sz="2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74FA033-C47C-4D88-8D58-F00817B68F2A}"/>
              </a:ext>
            </a:extLst>
          </p:cNvPr>
          <p:cNvSpPr txBox="1"/>
          <p:nvPr/>
        </p:nvSpPr>
        <p:spPr>
          <a:xfrm>
            <a:off x="5561351" y="6490741"/>
            <a:ext cx="677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http://www.anti-ca.cz/terapie-proti-padani-vlasu-pri-chemoterapii</a:t>
            </a:r>
          </a:p>
        </p:txBody>
      </p:sp>
    </p:spTree>
    <p:extLst>
      <p:ext uri="{BB962C8B-B14F-4D97-AF65-F5344CB8AC3E}">
        <p14:creationId xmlns:p14="http://schemas.microsoft.com/office/powerpoint/2010/main" val="186587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Epidemiologie - základní pojmy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600" b="1" u="sng" dirty="0">
                <a:solidFill>
                  <a:srgbClr val="00B0F0"/>
                </a:solidFill>
              </a:rPr>
              <a:t>Incidence, prevalence a mortalita</a:t>
            </a:r>
          </a:p>
          <a:p>
            <a:pPr marL="0" indent="0">
              <a:buNone/>
            </a:pPr>
            <a:endParaRPr lang="cs-CZ" sz="3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cs-CZ" sz="3200" dirty="0"/>
              <a:t>Údaje mohou být vyjádřeny</a:t>
            </a:r>
          </a:p>
          <a:p>
            <a:pPr marL="514350" indent="-514350">
              <a:buAutoNum type="alphaLcParenR"/>
            </a:pPr>
            <a:r>
              <a:rPr lang="cs-CZ" sz="3200" dirty="0"/>
              <a:t>v </a:t>
            </a:r>
            <a:r>
              <a:rPr lang="cs-CZ" sz="3200" b="1" dirty="0"/>
              <a:t>absolutních </a:t>
            </a:r>
            <a:r>
              <a:rPr lang="cs-CZ" sz="3200" dirty="0"/>
              <a:t>počtech (za celou populaci či věkovou skupinu)</a:t>
            </a:r>
          </a:p>
          <a:p>
            <a:pPr marL="0" indent="0">
              <a:buNone/>
            </a:pPr>
            <a:r>
              <a:rPr lang="cs-CZ" sz="3200" dirty="0"/>
              <a:t>b)   </a:t>
            </a:r>
            <a:r>
              <a:rPr lang="cs-CZ" sz="3200" b="1" dirty="0"/>
              <a:t>relativně</a:t>
            </a:r>
            <a:r>
              <a:rPr lang="cs-CZ" sz="3200" dirty="0"/>
              <a:t>, v  počtu na 100 tisíc obyvatel v exponované či  	standardizované populaci</a:t>
            </a:r>
          </a:p>
          <a:p>
            <a:pPr marL="0" indent="0">
              <a:buNone/>
            </a:pPr>
            <a:r>
              <a:rPr lang="cs-CZ" sz="3200" dirty="0"/>
              <a:t> </a:t>
            </a:r>
          </a:p>
          <a:p>
            <a:pPr marL="0" indent="0">
              <a:buNone/>
            </a:pPr>
            <a:r>
              <a:rPr lang="cs-CZ" sz="3200" dirty="0"/>
              <a:t>Např. hrubá incidence, věkově standardizovaná incidence….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02080" y="6096000"/>
            <a:ext cx="703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https://www.svod.cz/help/4-00-0.php</a:t>
            </a:r>
          </a:p>
        </p:txBody>
      </p:sp>
    </p:spTree>
    <p:extLst>
      <p:ext uri="{BB962C8B-B14F-4D97-AF65-F5344CB8AC3E}">
        <p14:creationId xmlns:p14="http://schemas.microsoft.com/office/powerpoint/2010/main" val="14764112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61B37F-80FC-8C79-D3A2-93E649649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5" t="29752" r="41473" b="24750"/>
          <a:stretch/>
        </p:blipFill>
        <p:spPr>
          <a:xfrm>
            <a:off x="489856" y="740982"/>
            <a:ext cx="7396844" cy="3622559"/>
          </a:xfrm>
          <a:prstGeom prst="rect">
            <a:avLst/>
          </a:prstGeom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3C8EA63-B744-8878-CB29-C10C1CA634AD}"/>
              </a:ext>
            </a:extLst>
          </p:cNvPr>
          <p:cNvSpPr txBox="1"/>
          <p:nvPr/>
        </p:nvSpPr>
        <p:spPr>
          <a:xfrm>
            <a:off x="2977962" y="97969"/>
            <a:ext cx="613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Cílená léčba vs biologická léčba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D90EAF-1CE2-69DA-550B-9E6BE6FEA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0" t="74298" r="40134" b="9027"/>
          <a:stretch/>
        </p:blipFill>
        <p:spPr>
          <a:xfrm>
            <a:off x="2478966" y="4482198"/>
            <a:ext cx="9512041" cy="152366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1A71D21-CD24-6E65-8984-C5194B5C60DC}"/>
              </a:ext>
            </a:extLst>
          </p:cNvPr>
          <p:cNvSpPr txBox="1"/>
          <p:nvPr/>
        </p:nvSpPr>
        <p:spPr>
          <a:xfrm>
            <a:off x="7756072" y="6449784"/>
            <a:ext cx="449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https://www.mou.cz/cilena-lecba/t1553</a:t>
            </a:r>
          </a:p>
        </p:txBody>
      </p:sp>
    </p:spTree>
    <p:extLst>
      <p:ext uri="{BB962C8B-B14F-4D97-AF65-F5344CB8AC3E}">
        <p14:creationId xmlns:p14="http://schemas.microsoft.com/office/powerpoint/2010/main" val="25997951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E149B57-DD4B-CFE9-F276-B91C9C1B2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CB72B6-144D-A1ED-FEBA-80FA4874B0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61" t="30943" r="35580" b="13792"/>
          <a:stretch/>
        </p:blipFill>
        <p:spPr>
          <a:xfrm>
            <a:off x="1094015" y="326571"/>
            <a:ext cx="9633857" cy="51380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01DF71-FFD8-BFFB-3A5B-563B0ED95CA9}"/>
              </a:ext>
            </a:extLst>
          </p:cNvPr>
          <p:cNvSpPr txBox="1"/>
          <p:nvPr/>
        </p:nvSpPr>
        <p:spPr>
          <a:xfrm>
            <a:off x="1159331" y="5666011"/>
            <a:ext cx="1027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Nežádoucí účinky – alergická reakce, </a:t>
            </a:r>
            <a:r>
              <a:rPr lang="cs-CZ" dirty="0" err="1"/>
              <a:t>akneiformní</a:t>
            </a:r>
            <a:r>
              <a:rPr lang="cs-CZ" dirty="0"/>
              <a:t> vyrážka, suchost kůže, poruchy metabolismu minerálů, hand-</a:t>
            </a:r>
            <a:r>
              <a:rPr lang="cs-CZ" dirty="0" err="1"/>
              <a:t>foot</a:t>
            </a:r>
            <a:r>
              <a:rPr lang="cs-CZ" dirty="0"/>
              <a:t> </a:t>
            </a:r>
            <a:r>
              <a:rPr lang="cs-CZ" dirty="0" err="1"/>
              <a:t>sy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15E8EA-DB3A-0313-783E-AC4D46111AD9}"/>
              </a:ext>
            </a:extLst>
          </p:cNvPr>
          <p:cNvSpPr txBox="1"/>
          <p:nvPr/>
        </p:nvSpPr>
        <p:spPr>
          <a:xfrm>
            <a:off x="7478484" y="6346763"/>
            <a:ext cx="4408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https://www.mou.cz/cilena-lecba/t1553</a:t>
            </a:r>
          </a:p>
        </p:txBody>
      </p:sp>
    </p:spTree>
    <p:extLst>
      <p:ext uri="{BB962C8B-B14F-4D97-AF65-F5344CB8AC3E}">
        <p14:creationId xmlns:p14="http://schemas.microsoft.com/office/powerpoint/2010/main" val="104340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165379D-A129-0FD3-2D62-5F83D321B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28" t="21627" r="10938" b="54313"/>
          <a:stretch/>
        </p:blipFill>
        <p:spPr>
          <a:xfrm>
            <a:off x="832757" y="325097"/>
            <a:ext cx="10213675" cy="24181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D8E736-A632-E577-DA80-809AA669D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12" t="34516" r="16427" b="26655"/>
          <a:stretch/>
        </p:blipFill>
        <p:spPr>
          <a:xfrm>
            <a:off x="375557" y="2775855"/>
            <a:ext cx="6237515" cy="26615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39AB1F-1D0C-2662-787E-273A1FB30D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77" t="33802" r="10803" b="34516"/>
          <a:stretch/>
        </p:blipFill>
        <p:spPr>
          <a:xfrm>
            <a:off x="5061858" y="4286246"/>
            <a:ext cx="6939643" cy="21717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633E06-3DEF-E094-1709-E40D621BC5B2}"/>
              </a:ext>
            </a:extLst>
          </p:cNvPr>
          <p:cNvSpPr txBox="1"/>
          <p:nvPr/>
        </p:nvSpPr>
        <p:spPr>
          <a:xfrm>
            <a:off x="8531679" y="6286500"/>
            <a:ext cx="301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414242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0"/>
            <a:ext cx="8358188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306783" y="5831175"/>
            <a:ext cx="268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Adam et al. Obecná onkologie a podpůrná léčba. Praha: Grada,2003</a:t>
            </a:r>
          </a:p>
        </p:txBody>
      </p:sp>
    </p:spTree>
    <p:extLst>
      <p:ext uri="{BB962C8B-B14F-4D97-AF65-F5344CB8AC3E}">
        <p14:creationId xmlns:p14="http://schemas.microsoft.com/office/powerpoint/2010/main" val="556880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203357"/>
            <a:ext cx="7680960" cy="63139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156192" y="434715"/>
            <a:ext cx="2745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Kaplan-</a:t>
            </a:r>
            <a:r>
              <a:rPr lang="cs-CZ" sz="2400" dirty="0" err="1"/>
              <a:t>Meierovy</a:t>
            </a:r>
            <a:r>
              <a:rPr lang="cs-CZ" sz="2400" dirty="0"/>
              <a:t> křivky přežití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226677" y="5400675"/>
            <a:ext cx="262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Adam et al. Obecná onkologie a podpůrná léčba. Praha: Grada,2003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0010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01" y="340259"/>
            <a:ext cx="8954125" cy="62542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88368" y="164892"/>
            <a:ext cx="82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Kaplan-</a:t>
            </a:r>
            <a:r>
              <a:rPr lang="cs-CZ" dirty="0" err="1"/>
              <a:t>Meierova</a:t>
            </a:r>
            <a:r>
              <a:rPr lang="cs-CZ" dirty="0"/>
              <a:t> křivka přežití pro děti s akutní </a:t>
            </a:r>
            <a:r>
              <a:rPr lang="cs-CZ" dirty="0" err="1"/>
              <a:t>lymfoblastickou</a:t>
            </a:r>
            <a:r>
              <a:rPr lang="cs-CZ" dirty="0"/>
              <a:t> leukemií</a:t>
            </a:r>
          </a:p>
        </p:txBody>
      </p:sp>
    </p:spTree>
    <p:extLst>
      <p:ext uri="{BB962C8B-B14F-4D97-AF65-F5344CB8AC3E}">
        <p14:creationId xmlns:p14="http://schemas.microsoft.com/office/powerpoint/2010/main" val="157029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28652"/>
            <a:ext cx="10515600" cy="560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u="sng" dirty="0">
                <a:solidFill>
                  <a:schemeClr val="accent1"/>
                </a:solidFill>
              </a:rPr>
              <a:t>Incidence</a:t>
            </a:r>
            <a:r>
              <a:rPr lang="cs-CZ" sz="3200" b="1" dirty="0"/>
              <a:t>  =  počet nově dg. případů onemocnění/ 100 000 obyvatel/ 1 rok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u="sng" dirty="0">
                <a:solidFill>
                  <a:schemeClr val="accent1"/>
                </a:solidFill>
              </a:rPr>
              <a:t>Mortalita</a:t>
            </a:r>
            <a:r>
              <a:rPr lang="cs-CZ" sz="3200" b="1" dirty="0"/>
              <a:t>  =  počet úmrtí / 100 000 obyvatel/ 1 rok</a:t>
            </a:r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u="sng" dirty="0">
                <a:solidFill>
                  <a:schemeClr val="accent1"/>
                </a:solidFill>
              </a:rPr>
              <a:t>Prevalence</a:t>
            </a:r>
            <a:r>
              <a:rPr lang="cs-CZ" sz="3200" b="1" dirty="0"/>
              <a:t>  =  okamžitý ukazatel nemocnosti</a:t>
            </a:r>
          </a:p>
          <a:p>
            <a:pPr marL="0" indent="0">
              <a:buNone/>
            </a:pPr>
            <a:r>
              <a:rPr lang="cs-CZ" sz="3200" dirty="0"/>
              <a:t>tj. počet hlášených pacientů s danou dg. k určitému datu</a:t>
            </a:r>
          </a:p>
          <a:p>
            <a:pPr marL="0" indent="0">
              <a:buNone/>
            </a:pPr>
            <a:r>
              <a:rPr lang="cs-CZ" sz="3200" dirty="0"/>
              <a:t>(součet léčených a dispenzarizovaných s danou dg. po léčbě)</a:t>
            </a:r>
          </a:p>
        </p:txBody>
      </p:sp>
    </p:spTree>
    <p:extLst>
      <p:ext uri="{BB962C8B-B14F-4D97-AF65-F5344CB8AC3E}">
        <p14:creationId xmlns:p14="http://schemas.microsoft.com/office/powerpoint/2010/main" val="209767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2436F61-382E-447C-AB46-46FEC13865A0}"/>
              </a:ext>
            </a:extLst>
          </p:cNvPr>
          <p:cNvSpPr txBox="1"/>
          <p:nvPr/>
        </p:nvSpPr>
        <p:spPr>
          <a:xfrm>
            <a:off x="707036" y="614596"/>
            <a:ext cx="10777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Ročně onemocní v ČR přibližně 82 000 pacientů nádorovým onemocněním, zemře 27 000 (data k roku 2015)</a:t>
            </a:r>
          </a:p>
          <a:p>
            <a:endParaRPr lang="cs-CZ" b="1" dirty="0"/>
          </a:p>
          <a:p>
            <a:r>
              <a:rPr lang="cs-CZ" u="sng" dirty="0"/>
              <a:t>Ročně  nově dg. k roku 2018</a:t>
            </a:r>
          </a:p>
          <a:p>
            <a:r>
              <a:rPr lang="cs-CZ" dirty="0"/>
              <a:t>7700 pac s nádorem tlustého střeva</a:t>
            </a:r>
          </a:p>
          <a:p>
            <a:r>
              <a:rPr lang="cs-CZ" dirty="0"/>
              <a:t>7500 pac s nádorem prostaty</a:t>
            </a:r>
          </a:p>
          <a:p>
            <a:r>
              <a:rPr lang="cs-CZ" dirty="0"/>
              <a:t>7200 pac s nádorem prsu</a:t>
            </a:r>
          </a:p>
          <a:p>
            <a:r>
              <a:rPr lang="cs-CZ" dirty="0"/>
              <a:t>6600 pac s nádorem plic</a:t>
            </a:r>
          </a:p>
          <a:p>
            <a:r>
              <a:rPr lang="cs-CZ" dirty="0"/>
              <a:t>1000 pac s nádorem děložního čípku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0B7497-05AA-4F42-A6F9-654181DC8F6D}"/>
              </a:ext>
            </a:extLst>
          </p:cNvPr>
          <p:cNvSpPr txBox="1"/>
          <p:nvPr/>
        </p:nvSpPr>
        <p:spPr>
          <a:xfrm>
            <a:off x="707036" y="3429000"/>
            <a:ext cx="10625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Nejčastějším zhoubným novotvarem v roce 2018 u mužů byl </a:t>
            </a:r>
            <a:r>
              <a:rPr lang="cs-CZ" sz="2000" b="1" dirty="0"/>
              <a:t>nádor prostaty, </a:t>
            </a:r>
            <a:r>
              <a:rPr lang="cs-CZ" sz="2000" dirty="0"/>
              <a:t>který tvořil 25,0 % všech nových nádorových onemocnění u mužů. Nejčastěji diagnostikovaným novotvarem u žen byl </a:t>
            </a:r>
            <a:r>
              <a:rPr lang="cs-CZ" sz="2000" b="1" dirty="0"/>
              <a:t>karcinom prsu</a:t>
            </a:r>
            <a:r>
              <a:rPr lang="cs-CZ" sz="2000" dirty="0"/>
              <a:t>, který představoval 26,5 % všech nových nádorových onemocnění u žen. Na druhém místě v nově diagnostikovaných onkologických onemocnění byl v roce 2018 </a:t>
            </a:r>
            <a:r>
              <a:rPr lang="cs-CZ" sz="2000" b="1" dirty="0"/>
              <a:t>u mužů i žen tumor tlustého střeva a konečníku</a:t>
            </a:r>
            <a:r>
              <a:rPr lang="cs-CZ" sz="2000" dirty="0"/>
              <a:t>, který celkově tvořil 12,4 % všech nových onemocnění. Na třetí příčce byl </a:t>
            </a:r>
            <a:r>
              <a:rPr lang="cs-CZ" sz="2000" b="1" dirty="0"/>
              <a:t>u obou pohlaví zhoubný novotvar průdušnice, průdušky a plíce </a:t>
            </a:r>
            <a:r>
              <a:rPr lang="cs-CZ" sz="2000" dirty="0"/>
              <a:t>představující 11,0 % všech nových onemocnění v roce 2018.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D076564-8BF7-4568-AEA9-5B3DD74DB90B}"/>
              </a:ext>
            </a:extLst>
          </p:cNvPr>
          <p:cNvSpPr txBox="1"/>
          <p:nvPr/>
        </p:nvSpPr>
        <p:spPr>
          <a:xfrm>
            <a:off x="8274570" y="6280879"/>
            <a:ext cx="321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www.uzis.cz</a:t>
            </a:r>
            <a:r>
              <a:rPr lang="cs-CZ" dirty="0"/>
              <a:t>, Novotvary 2018</a:t>
            </a:r>
          </a:p>
        </p:txBody>
      </p:sp>
    </p:spTree>
    <p:extLst>
      <p:ext uri="{BB962C8B-B14F-4D97-AF65-F5344CB8AC3E}">
        <p14:creationId xmlns:p14="http://schemas.microsoft.com/office/powerpoint/2010/main" val="1895142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2888</Words>
  <Application>Microsoft Office PowerPoint</Application>
  <PresentationFormat>Širokoúhlá obrazovka</PresentationFormat>
  <Paragraphs>323</Paragraphs>
  <Slides>75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79" baseType="lpstr">
      <vt:lpstr>Arial</vt:lpstr>
      <vt:lpstr>Calibri</vt:lpstr>
      <vt:lpstr>Calibri Light</vt:lpstr>
      <vt:lpstr>Motiv Office</vt:lpstr>
      <vt:lpstr>Základy klinické onkologie II obecná onkologie</vt:lpstr>
      <vt:lpstr>Epidemiologie nádorových onemocnění v ČR</vt:lpstr>
      <vt:lpstr>Prezentace aplikace PowerPoint</vt:lpstr>
      <vt:lpstr>Prezentace aplikace PowerPoint</vt:lpstr>
      <vt:lpstr>Prezentace aplikace PowerPoint</vt:lpstr>
      <vt:lpstr>Prezentace aplikace PowerPoint</vt:lpstr>
      <vt:lpstr>Epidemiologie - základní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Národní onkologický registr NOR ČR</vt:lpstr>
      <vt:lpstr>Prezentace aplikace PowerPoint</vt:lpstr>
      <vt:lpstr>Prezentace aplikace PowerPoint</vt:lpstr>
      <vt:lpstr>Prezentace aplikace PowerPoint</vt:lpstr>
      <vt:lpstr>Prezentace aplikace PowerPoint</vt:lpstr>
      <vt:lpstr>Banky biologického materiálu </vt:lpstr>
      <vt:lpstr>Prezentace aplikace PowerPoint</vt:lpstr>
      <vt:lpstr>Banka biologického materiálu MOÚ</vt:lpstr>
      <vt:lpstr>Prezentace aplikace PowerPoint</vt:lpstr>
      <vt:lpstr>Protinádorová léčba</vt:lpstr>
      <vt:lpstr>Chirurgická léčba</vt:lpstr>
      <vt:lpstr>Prezentace aplikace PowerPoint</vt:lpstr>
      <vt:lpstr>Protinádorová systémová léčba – konvenční chemoterapie</vt:lpstr>
      <vt:lpstr>Chemoterapie</vt:lpstr>
      <vt:lpstr>Prezentace aplikace PowerPoint</vt:lpstr>
      <vt:lpstr>Prezentace aplikace PowerPoint</vt:lpstr>
      <vt:lpstr>Chemosenzitivita</vt:lpstr>
      <vt:lpstr>Způsob podání chemoterapie</vt:lpstr>
      <vt:lpstr>Prezentace aplikace PowerPoint</vt:lpstr>
      <vt:lpstr>Prezentace aplikace PowerPoint</vt:lpstr>
      <vt:lpstr>Specifika terapie cytostatiky</vt:lpstr>
      <vt:lpstr>Prezentace aplikace PowerPoint</vt:lpstr>
      <vt:lpstr>Prezentace aplikace PowerPoint</vt:lpstr>
      <vt:lpstr>Prezentace aplikace PowerPoint</vt:lpstr>
      <vt:lpstr>Principy protinádorové terapie</vt:lpstr>
      <vt:lpstr>Prezentace aplikace PowerPoint</vt:lpstr>
      <vt:lpstr>Prezentace aplikace PowerPoint</vt:lpstr>
      <vt:lpstr>Prezentace aplikace PowerPoint</vt:lpstr>
      <vt:lpstr>Mechanismus účinku cytostatik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Analoga pyrimidinů</vt:lpstr>
      <vt:lpstr>Prezentace aplikace PowerPoint</vt:lpstr>
      <vt:lpstr>Prezentace aplikace PowerPoint</vt:lpstr>
      <vt:lpstr>Poškození funkce již hotových nukleových kyselin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Rezistence k chemoterapii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klinické onkologie II obecná onkologie</dc:title>
  <dc:creator>Jana Maistryszinová</dc:creator>
  <cp:lastModifiedBy>Jana Maistryszinová</cp:lastModifiedBy>
  <cp:revision>16</cp:revision>
  <dcterms:created xsi:type="dcterms:W3CDTF">2023-02-04T09:38:51Z</dcterms:created>
  <dcterms:modified xsi:type="dcterms:W3CDTF">2023-02-21T18:25:22Z</dcterms:modified>
</cp:coreProperties>
</file>