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6" r:id="rId2"/>
    <p:sldId id="345" r:id="rId3"/>
    <p:sldId id="368" r:id="rId4"/>
    <p:sldId id="305" r:id="rId5"/>
    <p:sldId id="369" r:id="rId6"/>
    <p:sldId id="354" r:id="rId7"/>
    <p:sldId id="370" r:id="rId8"/>
    <p:sldId id="339" r:id="rId9"/>
    <p:sldId id="372" r:id="rId10"/>
    <p:sldId id="374" r:id="rId11"/>
    <p:sldId id="377" r:id="rId12"/>
    <p:sldId id="376" r:id="rId13"/>
    <p:sldId id="375" r:id="rId14"/>
    <p:sldId id="378" r:id="rId15"/>
    <p:sldId id="379" r:id="rId16"/>
    <p:sldId id="380" r:id="rId17"/>
    <p:sldId id="342" r:id="rId18"/>
    <p:sldId id="343" r:id="rId19"/>
    <p:sldId id="373" r:id="rId20"/>
    <p:sldId id="470" r:id="rId21"/>
    <p:sldId id="471" r:id="rId22"/>
    <p:sldId id="473" r:id="rId23"/>
    <p:sldId id="349" r:id="rId24"/>
    <p:sldId id="371" r:id="rId25"/>
    <p:sldId id="352" r:id="rId26"/>
    <p:sldId id="262" r:id="rId27"/>
    <p:sldId id="259" r:id="rId28"/>
    <p:sldId id="344" r:id="rId29"/>
    <p:sldId id="346" r:id="rId30"/>
    <p:sldId id="367" r:id="rId31"/>
    <p:sldId id="361" r:id="rId32"/>
    <p:sldId id="365" r:id="rId33"/>
    <p:sldId id="366" r:id="rId34"/>
    <p:sldId id="336" r:id="rId3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644" y="48"/>
      </p:cViewPr>
      <p:guideLst>
        <p:guide orient="horz" pos="213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D50B7-20C2-43DC-9F00-21C7E87964CB}" type="datetimeFigureOut">
              <a:rPr lang="cs-CZ" smtClean="0"/>
              <a:t>21.02.2023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A1BAD0-8F08-4AB7-A3A7-B483009CFD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7838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C314-1BD6-435C-9F85-BAF1EAB949E4}" type="datetimeFigureOut">
              <a:rPr lang="cs-CZ" smtClean="0"/>
              <a:t>21.02.2023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914D-F476-49DE-91CA-4F1CC5B378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8469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C314-1BD6-435C-9F85-BAF1EAB949E4}" type="datetimeFigureOut">
              <a:rPr lang="cs-CZ" smtClean="0"/>
              <a:t>21.02.2023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914D-F476-49DE-91CA-4F1CC5B378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7706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C314-1BD6-435C-9F85-BAF1EAB949E4}" type="datetimeFigureOut">
              <a:rPr lang="cs-CZ" smtClean="0"/>
              <a:t>21.02.2023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914D-F476-49DE-91CA-4F1CC5B378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2568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C314-1BD6-435C-9F85-BAF1EAB949E4}" type="datetimeFigureOut">
              <a:rPr lang="cs-CZ" smtClean="0"/>
              <a:t>21.02.2023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914D-F476-49DE-91CA-4F1CC5B378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5331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C314-1BD6-435C-9F85-BAF1EAB949E4}" type="datetimeFigureOut">
              <a:rPr lang="cs-CZ" smtClean="0"/>
              <a:t>21.02.2023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914D-F476-49DE-91CA-4F1CC5B378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3289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C314-1BD6-435C-9F85-BAF1EAB949E4}" type="datetimeFigureOut">
              <a:rPr lang="cs-CZ" smtClean="0"/>
              <a:t>21.02.2023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914D-F476-49DE-91CA-4F1CC5B378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4651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C314-1BD6-435C-9F85-BAF1EAB949E4}" type="datetimeFigureOut">
              <a:rPr lang="cs-CZ" smtClean="0"/>
              <a:t>21.02.2023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914D-F476-49DE-91CA-4F1CC5B378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1988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C314-1BD6-435C-9F85-BAF1EAB949E4}" type="datetimeFigureOut">
              <a:rPr lang="cs-CZ" smtClean="0"/>
              <a:t>21.02.2023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914D-F476-49DE-91CA-4F1CC5B378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2020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C314-1BD6-435C-9F85-BAF1EAB949E4}" type="datetimeFigureOut">
              <a:rPr lang="cs-CZ" smtClean="0"/>
              <a:t>21.02.2023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914D-F476-49DE-91CA-4F1CC5B378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5837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C314-1BD6-435C-9F85-BAF1EAB949E4}" type="datetimeFigureOut">
              <a:rPr lang="cs-CZ" smtClean="0"/>
              <a:t>21.02.2023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914D-F476-49DE-91CA-4F1CC5B378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1679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C314-1BD6-435C-9F85-BAF1EAB949E4}" type="datetimeFigureOut">
              <a:rPr lang="cs-CZ" smtClean="0"/>
              <a:t>21.02.2023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914D-F476-49DE-91CA-4F1CC5B378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4053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1C314-1BD6-435C-9F85-BAF1EAB949E4}" type="datetimeFigureOut">
              <a:rPr lang="cs-CZ" smtClean="0"/>
              <a:t>21.02.2023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8914D-F476-49DE-91CA-4F1CC5B378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7647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14.jpeg"/><Relationship Id="rId10" Type="http://schemas.openxmlformats.org/officeDocument/2006/relationships/image" Target="../media/image18.jpeg"/><Relationship Id="rId4" Type="http://schemas.openxmlformats.org/officeDocument/2006/relationships/image" Target="../media/image13.jpeg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8" name="Straight Connector 1032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926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0" name="Rectangle 1034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395653" y="4756638"/>
            <a:ext cx="8354891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Řasy v paleolimnologii</a:t>
            </a:r>
          </a:p>
        </p:txBody>
      </p:sp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505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Pediastrum boryanum (Turpin) Menegh. var. boryanum. Scale bars: 10 µm.... |  Download Scientific Diagram">
            <a:extLst>
              <a:ext uri="{FF2B5EF4-FFF2-40B4-BE49-F238E27FC236}">
                <a16:creationId xmlns:a16="http://schemas.microsoft.com/office/drawing/2014/main" id="{8B3D4D0C-52BC-955D-DF71-E94162730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7293" y="1070574"/>
            <a:ext cx="2567937" cy="251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9" name="Straight Connector 1038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>
            <a:extLst>
              <a:ext uri="{FF2B5EF4-FFF2-40B4-BE49-F238E27FC236}">
                <a16:creationId xmlns:a16="http://schemas.microsoft.com/office/drawing/2014/main" id="{29A50A37-3166-0A73-D8AE-D291867A5C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23" t="75455" r="-1"/>
          <a:stretch/>
        </p:blipFill>
        <p:spPr>
          <a:xfrm>
            <a:off x="1018092" y="5630073"/>
            <a:ext cx="6813943" cy="847729"/>
          </a:xfrm>
          <a:prstGeom prst="rect">
            <a:avLst/>
          </a:prstGeom>
        </p:spPr>
      </p:pic>
      <p:pic>
        <p:nvPicPr>
          <p:cNvPr id="1034" name="Picture 10" descr="A taxonomic revision of Desmodesmus serie Desmodesmus (Sphaeropleales,  Scenedesmaceae) Eberhard HEGEWALD 1 &amp; Anke BRABAND">
            <a:extLst>
              <a:ext uri="{FF2B5EF4-FFF2-40B4-BE49-F238E27FC236}">
                <a16:creationId xmlns:a16="http://schemas.microsoft.com/office/drawing/2014/main" id="{F3031A77-D32A-B600-8BEB-8C1FEB55E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70" y="1530798"/>
            <a:ext cx="2386748" cy="120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EM images of stomatocysts with ridges or reticulum. Fig. 20:... | Download  Scientific Diagram">
            <a:extLst>
              <a:ext uri="{FF2B5EF4-FFF2-40B4-BE49-F238E27FC236}">
                <a16:creationId xmlns:a16="http://schemas.microsoft.com/office/drawing/2014/main" id="{7CF6D542-D221-2DA6-5952-D2CBA1329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684" y="1159065"/>
            <a:ext cx="2202617" cy="220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472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4">
            <a:extLst>
              <a:ext uri="{FF2B5EF4-FFF2-40B4-BE49-F238E27FC236}">
                <a16:creationId xmlns:a16="http://schemas.microsoft.com/office/drawing/2014/main" id="{33448F11-1E51-01D6-2FD0-BE0FA31A51DF}"/>
              </a:ext>
            </a:extLst>
          </p:cNvPr>
          <p:cNvSpPr txBox="1">
            <a:spLocks/>
          </p:cNvSpPr>
          <p:nvPr/>
        </p:nvSpPr>
        <p:spPr>
          <a:xfrm>
            <a:off x="72059" y="62763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/>
              <a:t>Výzkum na Šumavě</a:t>
            </a:r>
            <a:endParaRPr lang="cs-CZ" altLang="cs-CZ" sz="3200" b="1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E61E2F2-345D-8F82-1F5A-F8B5717B9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539" y="3773166"/>
            <a:ext cx="4355824" cy="326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947046EE-F0C0-A5A0-10E8-C87CD9900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7054"/>
            <a:ext cx="4780722" cy="358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8B912EF0-7F55-3FE3-135A-42018281D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237" y="499299"/>
            <a:ext cx="4419187" cy="331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5490A616-CDE9-01BF-26A9-A6BCCBBF5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54" y="3640330"/>
            <a:ext cx="4860235" cy="364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616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DA6D0DCC-D117-D5A5-69A2-535A22679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9980" cy="397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00C2F130-DC95-D93C-F9D7-04A85FAD2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904" y="3073050"/>
            <a:ext cx="5536096" cy="415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237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5" name="Rectangle 9224">
            <a:extLst>
              <a:ext uri="{FF2B5EF4-FFF2-40B4-BE49-F238E27FC236}">
                <a16:creationId xmlns:a16="http://schemas.microsoft.com/office/drawing/2014/main" id="{7AA67C3D-6D28-4C64-81F8-295FC9396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9227" name="Freeform: Shape 9226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59154" y="0"/>
            <a:ext cx="1897292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229" name="Freeform: Shape 9228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813163" y="0"/>
            <a:ext cx="1902325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F165611E-38C2-0800-6850-41318FE8EE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5" r="2" b="10959"/>
          <a:stretch/>
        </p:blipFill>
        <p:spPr bwMode="auto">
          <a:xfrm>
            <a:off x="1998220" y="-1"/>
            <a:ext cx="7144670" cy="3405188"/>
          </a:xfrm>
          <a:custGeom>
            <a:avLst/>
            <a:gdLst/>
            <a:ahLst/>
            <a:cxnLst/>
            <a:rect l="l" t="t" r="r" b="b"/>
            <a:pathLst>
              <a:path w="9526226" h="3405188">
                <a:moveTo>
                  <a:pt x="1617925" y="0"/>
                </a:moveTo>
                <a:lnTo>
                  <a:pt x="2711158" y="0"/>
                </a:lnTo>
                <a:lnTo>
                  <a:pt x="3027357" y="0"/>
                </a:lnTo>
                <a:lnTo>
                  <a:pt x="3491324" y="0"/>
                </a:lnTo>
                <a:lnTo>
                  <a:pt x="5200853" y="0"/>
                </a:lnTo>
                <a:lnTo>
                  <a:pt x="9526226" y="0"/>
                </a:lnTo>
                <a:lnTo>
                  <a:pt x="9526226" y="3405188"/>
                </a:lnTo>
                <a:lnTo>
                  <a:pt x="0" y="3405188"/>
                </a:lnTo>
                <a:lnTo>
                  <a:pt x="1596" y="3337395"/>
                </a:lnTo>
                <a:cubicBezTo>
                  <a:pt x="68390" y="1928213"/>
                  <a:pt x="632836" y="708413"/>
                  <a:pt x="1595801" y="1499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1" name="Freeform: Shape 9230">
            <a:extLst>
              <a:ext uri="{FF2B5EF4-FFF2-40B4-BE49-F238E27FC236}">
                <a16:creationId xmlns:a16="http://schemas.microsoft.com/office/drawing/2014/main" id="{74283919-7E00-4FC2-BFC9-3F56E5880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998220" y="0"/>
            <a:ext cx="1465306" cy="3405188"/>
          </a:xfrm>
          <a:custGeom>
            <a:avLst/>
            <a:gdLst>
              <a:gd name="connsiteX0" fmla="*/ 340960 w 1953741"/>
              <a:gd name="connsiteY0" fmla="*/ 0 h 3405188"/>
              <a:gd name="connsiteX1" fmla="*/ 0 w 1953741"/>
              <a:gd name="connsiteY1" fmla="*/ 0 h 3405188"/>
              <a:gd name="connsiteX2" fmla="*/ 0 w 1953741"/>
              <a:gd name="connsiteY2" fmla="*/ 1 h 3405188"/>
              <a:gd name="connsiteX3" fmla="*/ 121075 w 1953741"/>
              <a:gd name="connsiteY3" fmla="*/ 1 h 3405188"/>
              <a:gd name="connsiteX4" fmla="*/ 143661 w 1953741"/>
              <a:gd name="connsiteY4" fmla="*/ 14998 h 3405188"/>
              <a:gd name="connsiteX5" fmla="*/ 1771120 w 1953741"/>
              <a:gd name="connsiteY5" fmla="*/ 3337396 h 3405188"/>
              <a:gd name="connsiteX6" fmla="*/ 1772750 w 1953741"/>
              <a:gd name="connsiteY6" fmla="*/ 3405188 h 3405188"/>
              <a:gd name="connsiteX7" fmla="*/ 1953741 w 1953741"/>
              <a:gd name="connsiteY7" fmla="*/ 3405188 h 3405188"/>
              <a:gd name="connsiteX8" fmla="*/ 1937324 w 1953741"/>
              <a:gd name="connsiteY8" fmla="*/ 3058183 h 3405188"/>
              <a:gd name="connsiteX9" fmla="*/ 363084 w 1953741"/>
              <a:gd name="connsiteY9" fmla="*/ 14997 h 340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53741" h="3405188">
                <a:moveTo>
                  <a:pt x="340960" y="0"/>
                </a:moveTo>
                <a:lnTo>
                  <a:pt x="0" y="0"/>
                </a:lnTo>
                <a:lnTo>
                  <a:pt x="0" y="1"/>
                </a:lnTo>
                <a:lnTo>
                  <a:pt x="121075" y="1"/>
                </a:lnTo>
                <a:lnTo>
                  <a:pt x="143661" y="14998"/>
                </a:lnTo>
                <a:cubicBezTo>
                  <a:pt x="1126713" y="708414"/>
                  <a:pt x="1702933" y="1928214"/>
                  <a:pt x="1771120" y="3337396"/>
                </a:cubicBezTo>
                <a:lnTo>
                  <a:pt x="1772750" y="3405188"/>
                </a:lnTo>
                <a:lnTo>
                  <a:pt x="1953741" y="3405188"/>
                </a:lnTo>
                <a:lnTo>
                  <a:pt x="1937324" y="3058183"/>
                </a:lnTo>
                <a:cubicBezTo>
                  <a:pt x="1813464" y="1767912"/>
                  <a:pt x="1261851" y="662186"/>
                  <a:pt x="36308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9220" name="Picture 4" descr="Zeman v člunu potřebuje 4 chlapy. Víme, jakou má přezdívku! • Společnost /  inStory.cz">
            <a:extLst>
              <a:ext uri="{FF2B5EF4-FFF2-40B4-BE49-F238E27FC236}">
                <a16:creationId xmlns:a16="http://schemas.microsoft.com/office/drawing/2014/main" id="{F179B45C-C3A3-F7D7-326F-3F6DC24C1D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8" r="-1" b="-1"/>
          <a:stretch/>
        </p:blipFill>
        <p:spPr bwMode="auto">
          <a:xfrm>
            <a:off x="1995507" y="3452815"/>
            <a:ext cx="7148493" cy="3405187"/>
          </a:xfrm>
          <a:custGeom>
            <a:avLst/>
            <a:gdLst/>
            <a:ahLst/>
            <a:cxnLst/>
            <a:rect l="l" t="t" r="r" b="b"/>
            <a:pathLst>
              <a:path w="9531324" h="3405187">
                <a:moveTo>
                  <a:pt x="3977" y="0"/>
                </a:moveTo>
                <a:lnTo>
                  <a:pt x="9531324" y="0"/>
                </a:lnTo>
                <a:lnTo>
                  <a:pt x="9531324" y="3405187"/>
                </a:lnTo>
                <a:lnTo>
                  <a:pt x="5205951" y="3405187"/>
                </a:lnTo>
                <a:lnTo>
                  <a:pt x="3496422" y="3405187"/>
                </a:lnTo>
                <a:lnTo>
                  <a:pt x="3032455" y="3405187"/>
                </a:lnTo>
                <a:lnTo>
                  <a:pt x="2716256" y="3405187"/>
                </a:lnTo>
                <a:lnTo>
                  <a:pt x="2502754" y="3405187"/>
                </a:lnTo>
                <a:lnTo>
                  <a:pt x="2390998" y="3327786"/>
                </a:lnTo>
                <a:cubicBezTo>
                  <a:pt x="2217180" y="3200295"/>
                  <a:pt x="2046553" y="3062584"/>
                  <a:pt x="1874350" y="2922001"/>
                </a:cubicBezTo>
                <a:cubicBezTo>
                  <a:pt x="928725" y="2150026"/>
                  <a:pt x="0" y="1516318"/>
                  <a:pt x="0" y="16884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3" name="Freeform: Shape 9232">
            <a:extLst>
              <a:ext uri="{FF2B5EF4-FFF2-40B4-BE49-F238E27FC236}">
                <a16:creationId xmlns:a16="http://schemas.microsoft.com/office/drawing/2014/main" id="{2217FF4A-5EDF-43B7-90EE-BDD9F1E9E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995507" y="3452813"/>
            <a:ext cx="2055742" cy="3405187"/>
          </a:xfrm>
          <a:custGeom>
            <a:avLst/>
            <a:gdLst>
              <a:gd name="connsiteX0" fmla="*/ 2737014 w 2740990"/>
              <a:gd name="connsiteY0" fmla="*/ 0 h 3405187"/>
              <a:gd name="connsiteX1" fmla="*/ 2550901 w 2740990"/>
              <a:gd name="connsiteY1" fmla="*/ 0 h 3405187"/>
              <a:gd name="connsiteX2" fmla="*/ 2554960 w 2740990"/>
              <a:gd name="connsiteY2" fmla="*/ 168844 h 3405187"/>
              <a:gd name="connsiteX3" fmla="*/ 641512 w 2740990"/>
              <a:gd name="connsiteY3" fmla="*/ 2922002 h 3405187"/>
              <a:gd name="connsiteX4" fmla="*/ 114085 w 2740990"/>
              <a:gd name="connsiteY4" fmla="*/ 3327787 h 3405187"/>
              <a:gd name="connsiteX5" fmla="*/ 0 w 2740990"/>
              <a:gd name="connsiteY5" fmla="*/ 3405187 h 3405187"/>
              <a:gd name="connsiteX6" fmla="*/ 24734 w 2740990"/>
              <a:gd name="connsiteY6" fmla="*/ 3405187 h 3405187"/>
              <a:gd name="connsiteX7" fmla="*/ 238236 w 2740990"/>
              <a:gd name="connsiteY7" fmla="*/ 3405187 h 3405187"/>
              <a:gd name="connsiteX8" fmla="*/ 349992 w 2740990"/>
              <a:gd name="connsiteY8" fmla="*/ 3327786 h 3405187"/>
              <a:gd name="connsiteX9" fmla="*/ 866640 w 2740990"/>
              <a:gd name="connsiteY9" fmla="*/ 2922001 h 3405187"/>
              <a:gd name="connsiteX10" fmla="*/ 2740990 w 2740990"/>
              <a:gd name="connsiteY10" fmla="*/ 168843 h 34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40990" h="3405187">
                <a:moveTo>
                  <a:pt x="2737014" y="0"/>
                </a:moveTo>
                <a:lnTo>
                  <a:pt x="2550901" y="0"/>
                </a:lnTo>
                <a:lnTo>
                  <a:pt x="2554960" y="168844"/>
                </a:lnTo>
                <a:cubicBezTo>
                  <a:pt x="2554960" y="1516319"/>
                  <a:pt x="1606862" y="2150027"/>
                  <a:pt x="641512" y="2922002"/>
                </a:cubicBezTo>
                <a:cubicBezTo>
                  <a:pt x="465716" y="3062585"/>
                  <a:pt x="291530" y="3200296"/>
                  <a:pt x="114085" y="3327787"/>
                </a:cubicBezTo>
                <a:lnTo>
                  <a:pt x="0" y="3405187"/>
                </a:lnTo>
                <a:lnTo>
                  <a:pt x="24734" y="3405187"/>
                </a:lnTo>
                <a:lnTo>
                  <a:pt x="238236" y="3405187"/>
                </a:lnTo>
                <a:lnTo>
                  <a:pt x="349992" y="3327786"/>
                </a:lnTo>
                <a:cubicBezTo>
                  <a:pt x="523810" y="3200295"/>
                  <a:pt x="694437" y="3062584"/>
                  <a:pt x="866640" y="2922001"/>
                </a:cubicBezTo>
                <a:cubicBezTo>
                  <a:pt x="1812265" y="2150026"/>
                  <a:pt x="2740990" y="1516318"/>
                  <a:pt x="2740990" y="168843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B0AD6B0-EE10-4878-E4E2-3B9D92CB6A10}"/>
              </a:ext>
            </a:extLst>
          </p:cNvPr>
          <p:cNvSpPr txBox="1"/>
          <p:nvPr/>
        </p:nvSpPr>
        <p:spPr>
          <a:xfrm>
            <a:off x="139148" y="159026"/>
            <a:ext cx="1581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Air </a:t>
            </a:r>
            <a:r>
              <a:rPr lang="cs-CZ" sz="2400" dirty="0" err="1"/>
              <a:t>float</a:t>
            </a:r>
            <a:r>
              <a:rPr lang="cs-CZ" sz="2400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45002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5CD2D6D2-4AC9-C400-A018-64339166E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3" y="0"/>
            <a:ext cx="5146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651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BA9BB8B5-2614-479A-C12A-98E78892B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51434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_20180607_152350">
            <a:hlinkClick r:id="" action="ppaction://media"/>
            <a:extLst>
              <a:ext uri="{FF2B5EF4-FFF2-40B4-BE49-F238E27FC236}">
                <a16:creationId xmlns:a16="http://schemas.microsoft.com/office/drawing/2014/main" id="{65B0F557-BE26-A815-6279-AB3D0D130D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43499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0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AD0AC5AE-06D6-81BA-480E-058093BDC7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/>
          <a:stretch/>
        </p:blipFill>
        <p:spPr bwMode="auto">
          <a:xfrm rot="10800000"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579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97BDF340-B60F-039D-13EF-700FB1421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607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AA prezentace rozsivky skola\Svalbard 2013 (6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507854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AA prezentace rozsivky skola\Svalbard 2013 (6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691" y="-99392"/>
            <a:ext cx="540271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AA prezentace rozsivky skola\Svalbard 2013 (4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095" y="6628"/>
            <a:ext cx="5243618" cy="349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AA prezentace rozsivky skola\Svalbard 2013 (6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712" y="3501008"/>
            <a:ext cx="507854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244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AA prezentace rozsivky skola\Svalbard 2013 (6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8247" y="1"/>
            <a:ext cx="1033211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102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AA prezentace rozsivky skola\Svalbard 2013 (4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706" y="0"/>
            <a:ext cx="1033211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188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231085" y="-241162"/>
            <a:ext cx="2862072" cy="1938076"/>
          </a:xfrm>
        </p:spPr>
        <p:txBody>
          <a:bodyPr>
            <a:normAutofit/>
          </a:bodyPr>
          <a:lstStyle/>
          <a:p>
            <a:r>
              <a:rPr lang="cs-CZ" sz="2800" b="1" dirty="0"/>
              <a:t>(</a:t>
            </a:r>
            <a:r>
              <a:rPr lang="cs-CZ" sz="2800" b="1" dirty="0" err="1"/>
              <a:t>Paleo</a:t>
            </a:r>
            <a:r>
              <a:rPr lang="cs-CZ" sz="2800" b="1" dirty="0"/>
              <a:t>)limnologie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29209" y="1462284"/>
            <a:ext cx="3846443" cy="4464167"/>
          </a:xfrm>
        </p:spPr>
        <p:txBody>
          <a:bodyPr>
            <a:normAutofit lnSpcReduction="10000"/>
          </a:bodyPr>
          <a:lstStyle/>
          <a:p>
            <a:r>
              <a:rPr lang="cs-CZ" sz="2000" dirty="0"/>
              <a:t>limnologie: věda studující recentní jezera</a:t>
            </a:r>
          </a:p>
          <a:p>
            <a:endParaRPr lang="cs-CZ" sz="2000" dirty="0"/>
          </a:p>
          <a:p>
            <a:r>
              <a:rPr lang="cs-CZ" sz="2000" dirty="0"/>
              <a:t>především fyzikálně-chemické vlastnosti jejich vod a vztahy mezi organismy, které v těchto vodách žijí </a:t>
            </a:r>
          </a:p>
          <a:p>
            <a:endParaRPr lang="cs-CZ" sz="2000" dirty="0"/>
          </a:p>
          <a:p>
            <a:r>
              <a:rPr lang="cs-CZ" sz="2000" dirty="0"/>
              <a:t>studiem fosilních jezer se zabývá </a:t>
            </a:r>
            <a:r>
              <a:rPr lang="cs-CZ" sz="2000" dirty="0" err="1"/>
              <a:t>paleolimnologie</a:t>
            </a:r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řasy: paleoekologické rekonstrukce prostředí zaniklých jezerních ekosystémů</a:t>
            </a:r>
          </a:p>
          <a:p>
            <a:endParaRPr lang="cs-CZ" sz="1700" dirty="0"/>
          </a:p>
        </p:txBody>
      </p:sp>
      <p:pic>
        <p:nvPicPr>
          <p:cNvPr id="1026" name="Picture 2" descr="http://polar.prf.jcu.cz/img/background/background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7" b="3"/>
          <a:stretch/>
        </p:blipFill>
        <p:spPr bwMode="auto">
          <a:xfrm>
            <a:off x="3678237" y="-4"/>
            <a:ext cx="5465763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7" descr="Obsah obrázku strom, exteriér, obloha, voda&#10;&#10;Popis byl vytvořen automaticky">
            <a:extLst>
              <a:ext uri="{FF2B5EF4-FFF2-40B4-BE49-F238E27FC236}">
                <a16:creationId xmlns:a16="http://schemas.microsoft.com/office/drawing/2014/main" id="{A10BA8B1-0098-12FF-A9B8-6F2A1A44AD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5" r="2" b="3099"/>
          <a:stretch/>
        </p:blipFill>
        <p:spPr bwMode="auto">
          <a:xfrm>
            <a:off x="3545046" y="3802961"/>
            <a:ext cx="5604285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477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81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75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679" cy="6858000"/>
          </a:xfrm>
          <a:prstGeom prst="rect">
            <a:avLst/>
          </a:prstGeom>
        </p:spPr>
      </p:pic>
      <p:sp>
        <p:nvSpPr>
          <p:cNvPr id="3" name="Srdce 2"/>
          <p:cNvSpPr/>
          <p:nvPr/>
        </p:nvSpPr>
        <p:spPr>
          <a:xfrm>
            <a:off x="2827283" y="1702677"/>
            <a:ext cx="367861" cy="34684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170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0752" y="-152051"/>
            <a:ext cx="8650014" cy="1325563"/>
          </a:xfrm>
        </p:spPr>
        <p:txBody>
          <a:bodyPr>
            <a:normAutofit/>
          </a:bodyPr>
          <a:lstStyle/>
          <a:p>
            <a:r>
              <a:rPr lang="cs-CZ" sz="3200" dirty="0">
                <a:latin typeface="+mn-lt"/>
              </a:rPr>
              <a:t>Zpracování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0709" y="1033671"/>
            <a:ext cx="8372804" cy="5317434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Nakrájení a rozdělení na analýzy (datování, pakomáři, </a:t>
            </a:r>
            <a:r>
              <a:rPr lang="cs-CZ" dirty="0" err="1"/>
              <a:t>makrozbytky</a:t>
            </a:r>
            <a:r>
              <a:rPr lang="cs-CZ" dirty="0"/>
              <a:t>, pyly, geochemie, zrnitost, LOI)</a:t>
            </a:r>
          </a:p>
          <a:p>
            <a:endParaRPr lang="cs-CZ" dirty="0"/>
          </a:p>
          <a:p>
            <a:r>
              <a:rPr lang="cs-CZ" dirty="0"/>
              <a:t>Vysušení</a:t>
            </a:r>
          </a:p>
          <a:p>
            <a:r>
              <a:rPr lang="cs-CZ" dirty="0"/>
              <a:t>Navážení</a:t>
            </a:r>
          </a:p>
          <a:p>
            <a:r>
              <a:rPr lang="cs-CZ" dirty="0"/>
              <a:t>Příprava trvalých preparátů</a:t>
            </a:r>
          </a:p>
          <a:p>
            <a:r>
              <a:rPr lang="cs-CZ" dirty="0"/>
              <a:t>Determinace a počítání rozsivkových </a:t>
            </a:r>
            <a:r>
              <a:rPr lang="cs-CZ" dirty="0" err="1"/>
              <a:t>valv</a:t>
            </a:r>
            <a:r>
              <a:rPr lang="cs-CZ" dirty="0"/>
              <a:t> 300-600 na vrstvu</a:t>
            </a:r>
          </a:p>
          <a:p>
            <a:r>
              <a:rPr lang="cs-CZ" dirty="0"/>
              <a:t>Počítání </a:t>
            </a:r>
            <a:r>
              <a:rPr lang="cs-CZ" dirty="0" err="1"/>
              <a:t>stomatocyst</a:t>
            </a:r>
            <a:endParaRPr lang="cs-CZ" dirty="0"/>
          </a:p>
          <a:p>
            <a:r>
              <a:rPr lang="cs-CZ" dirty="0"/>
              <a:t>Výpočet produktivity: Počítání </a:t>
            </a:r>
            <a:r>
              <a:rPr lang="cs-CZ" dirty="0" err="1"/>
              <a:t>lycopodiových</a:t>
            </a:r>
            <a:r>
              <a:rPr lang="cs-CZ" dirty="0"/>
              <a:t> spor </a:t>
            </a:r>
          </a:p>
          <a:p>
            <a:pPr marL="0" indent="0">
              <a:buNone/>
            </a:pPr>
            <a:r>
              <a:rPr lang="cs-CZ" sz="2800" dirty="0"/>
              <a:t>    Vzorec pro výpočet produktivity: </a:t>
            </a:r>
          </a:p>
          <a:p>
            <a:endParaRPr lang="cs-CZ" sz="2800" dirty="0"/>
          </a:p>
          <a:p>
            <a:pPr marL="0" indent="0">
              <a:buNone/>
            </a:pPr>
            <a:r>
              <a:rPr lang="cs-CZ" sz="2800" dirty="0"/>
              <a:t>počet </a:t>
            </a:r>
            <a:r>
              <a:rPr lang="cs-CZ" sz="2800" dirty="0" err="1"/>
              <a:t>valv</a:t>
            </a:r>
            <a:r>
              <a:rPr lang="cs-CZ" sz="2800" dirty="0"/>
              <a:t> x (přidané </a:t>
            </a:r>
            <a:r>
              <a:rPr lang="cs-CZ" sz="2800" dirty="0" err="1"/>
              <a:t>lycopodiové</a:t>
            </a:r>
            <a:r>
              <a:rPr lang="cs-CZ" dirty="0"/>
              <a:t> </a:t>
            </a:r>
            <a:r>
              <a:rPr lang="cs-CZ" sz="2800" dirty="0"/>
              <a:t>spory/napočítané </a:t>
            </a:r>
            <a:r>
              <a:rPr lang="cs-CZ" sz="2800" dirty="0" err="1"/>
              <a:t>lycopodiové</a:t>
            </a:r>
            <a:r>
              <a:rPr lang="cs-CZ" sz="2800" dirty="0"/>
              <a:t> spory) </a:t>
            </a:r>
          </a:p>
          <a:p>
            <a:pPr marL="0" indent="0">
              <a:buNone/>
            </a:pPr>
            <a:r>
              <a:rPr lang="cs-CZ" sz="2800" dirty="0"/>
              <a:t>                                        gram suchého materiálu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Příprava stratigrafického diagramu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Picture 2" descr="C:\Documents and Settings\Daniel\Plocha\1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318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9E164FB-5FA5-C19E-ED02-774C0DBAFAFA}"/>
              </a:ext>
            </a:extLst>
          </p:cNvPr>
          <p:cNvCxnSpPr>
            <a:cxnSpLocks/>
          </p:cNvCxnSpPr>
          <p:nvPr/>
        </p:nvCxnSpPr>
        <p:spPr>
          <a:xfrm>
            <a:off x="850709" y="5178286"/>
            <a:ext cx="813426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7948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EC253A-D40C-53B3-0D15-BEF9610DB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err="1"/>
              <a:t>Stomatocysty</a:t>
            </a:r>
            <a:endParaRPr lang="cs-CZ" sz="32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80691C-DFEB-0D47-AF17-268963FF8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445" y="881408"/>
            <a:ext cx="7886700" cy="4351338"/>
          </a:xfrm>
        </p:spPr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rtl="0" fontAlgn="base">
              <a:spcBef>
                <a:spcPts val="0"/>
              </a:spcBef>
              <a:spcAft>
                <a:spcPts val="0"/>
              </a:spcAft>
              <a:buNone/>
            </a:pPr>
            <a:endParaRPr lang="cs-CZ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poměr D:C umí vyjádřit výšku hladiny vody a </a:t>
            </a:r>
            <a:r>
              <a:rPr lang="cs-CZ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trofii</a:t>
            </a:r>
            <a:endParaRPr lang="cs-CZ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D:C = (počet </a:t>
            </a:r>
            <a:r>
              <a:rPr lang="cs-CZ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frustul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 rozsivek/počet cyst + počet rozsivkových </a:t>
            </a:r>
            <a:r>
              <a:rPr lang="cs-CZ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frustul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) x 100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C742C35-33CB-8232-AC6B-7D6D3E46E0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03" y="2502275"/>
            <a:ext cx="8358983" cy="4107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Diversity and Peculiarities of the Formation of Stomatocysts of the  Chrysophyceae in a Waterbody in the South of Western Siberia | SpringerLink">
            <a:extLst>
              <a:ext uri="{FF2B5EF4-FFF2-40B4-BE49-F238E27FC236}">
                <a16:creationId xmlns:a16="http://schemas.microsoft.com/office/drawing/2014/main" id="{4504E3AC-C3AD-895D-2956-18ECDF95B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9007" y="0"/>
            <a:ext cx="2574993" cy="10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E5A9732C-DCFA-5B72-6315-6372E6043003}"/>
              </a:ext>
            </a:extLst>
          </p:cNvPr>
          <p:cNvSpPr/>
          <p:nvPr/>
        </p:nvSpPr>
        <p:spPr>
          <a:xfrm>
            <a:off x="7434471" y="5317434"/>
            <a:ext cx="685800" cy="2683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23136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5901"/>
            <a:ext cx="9144000" cy="536619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25821" y="178676"/>
            <a:ext cx="8166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70C0"/>
                </a:solidFill>
              </a:rPr>
              <a:t>Stratigrafický diagram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2689DF65-0344-446A-9986-B218786590A5}"/>
              </a:ext>
            </a:extLst>
          </p:cNvPr>
          <p:cNvSpPr/>
          <p:nvPr/>
        </p:nvSpPr>
        <p:spPr>
          <a:xfrm>
            <a:off x="752475" y="5353051"/>
            <a:ext cx="7858125" cy="1905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85714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1229"/>
            <a:ext cx="9349946" cy="4653052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7422292" y="1713470"/>
            <a:ext cx="263611" cy="238073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3777048" y="1618734"/>
            <a:ext cx="317157" cy="286265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790833" y="1309815"/>
            <a:ext cx="663146" cy="425072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5074508" y="4662616"/>
            <a:ext cx="296562" cy="4366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5832389" y="4316627"/>
            <a:ext cx="238897" cy="383059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1453979" y="4176584"/>
            <a:ext cx="177113" cy="52310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7076303" y="1039777"/>
            <a:ext cx="1054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accent5"/>
                </a:solidFill>
              </a:rPr>
              <a:t>Plankton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385751" y="1140538"/>
            <a:ext cx="1606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chemeClr val="accent6"/>
                </a:solidFill>
              </a:rPr>
              <a:t>Tychoplankton</a:t>
            </a:r>
            <a:endParaRPr lang="cs-CZ" sz="1600" dirty="0">
              <a:solidFill>
                <a:schemeClr val="accent6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4992130" y="5689475"/>
            <a:ext cx="1054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C00000"/>
                </a:solidFill>
              </a:rPr>
              <a:t>Epipelon</a:t>
            </a:r>
            <a:endParaRPr lang="cs-CZ" sz="1600" dirty="0">
              <a:solidFill>
                <a:srgbClr val="C000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704335" y="959809"/>
            <a:ext cx="1054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accent2"/>
                </a:solidFill>
              </a:rPr>
              <a:t>Bentos</a:t>
            </a:r>
          </a:p>
        </p:txBody>
      </p:sp>
    </p:spTree>
    <p:extLst>
      <p:ext uri="{BB962C8B-B14F-4D97-AF65-F5344CB8AC3E}">
        <p14:creationId xmlns:p14="http://schemas.microsoft.com/office/powerpoint/2010/main" val="2128414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B8FFBDC-50E2-4C0A-9AA2-E41975156A9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245870"/>
            <a:ext cx="8877300" cy="43662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4BE7823-2BFA-413B-986F-991E498872BE}"/>
              </a:ext>
            </a:extLst>
          </p:cNvPr>
          <p:cNvSpPr txBox="1"/>
          <p:nvPr/>
        </p:nvSpPr>
        <p:spPr>
          <a:xfrm>
            <a:off x="125730" y="232142"/>
            <a:ext cx="90182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800"/>
              </a:spcAft>
            </a:pPr>
            <a:r>
              <a:rPr lang="cs-CZ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Rozsivky a </a:t>
            </a:r>
            <a:r>
              <a:rPr lang="cs-CZ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Tunguská</a:t>
            </a:r>
            <a:r>
              <a:rPr lang="cs-CZ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událost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55B4A4AB-CE94-4FB9-828A-2C8FC01FB71A}"/>
              </a:ext>
            </a:extLst>
          </p:cNvPr>
          <p:cNvSpPr/>
          <p:nvPr/>
        </p:nvSpPr>
        <p:spPr>
          <a:xfrm>
            <a:off x="904875" y="4267200"/>
            <a:ext cx="7915275" cy="23812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19C6628-C8C5-4B55-9932-D505B977F475}"/>
              </a:ext>
            </a:extLst>
          </p:cNvPr>
          <p:cNvSpPr txBox="1"/>
          <p:nvPr/>
        </p:nvSpPr>
        <p:spPr>
          <a:xfrm>
            <a:off x="1290637" y="5953943"/>
            <a:ext cx="7143750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Podařilo se nám zaznamenat odpověď rozsivek na signál co narušil celý ekosystém!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6683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51466" y="3299"/>
            <a:ext cx="82821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Tephra</a:t>
            </a:r>
            <a:r>
              <a:rPr lang="cs-CZ" sz="2800" dirty="0"/>
              <a:t> a </a:t>
            </a:r>
            <a:r>
              <a:rPr lang="cs-CZ" sz="2800" dirty="0" err="1"/>
              <a:t>mikrospherule</a:t>
            </a:r>
            <a:r>
              <a:rPr lang="cs-CZ" sz="2800" dirty="0"/>
              <a:t> v sedimentech na Šumavě-detekce erupcí</a:t>
            </a:r>
          </a:p>
          <a:p>
            <a:r>
              <a:rPr lang="cs-CZ" sz="2800" dirty="0"/>
              <a:t> </a:t>
            </a:r>
          </a:p>
        </p:txBody>
      </p:sp>
      <p:sp>
        <p:nvSpPr>
          <p:cNvPr id="12" name="Zástupný symbol pro obsah 4"/>
          <p:cNvSpPr txBox="1">
            <a:spLocks/>
          </p:cNvSpPr>
          <p:nvPr/>
        </p:nvSpPr>
        <p:spPr>
          <a:xfrm>
            <a:off x="355381" y="1311165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sp>
        <p:nvSpPr>
          <p:cNvPr id="8" name="Zástupný symbol pro obsah 4"/>
          <p:cNvSpPr txBox="1">
            <a:spLocks/>
          </p:cNvSpPr>
          <p:nvPr/>
        </p:nvSpPr>
        <p:spPr>
          <a:xfrm>
            <a:off x="94593" y="1176913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sz="2000" dirty="0"/>
              <a:t>nález „</a:t>
            </a:r>
            <a:r>
              <a:rPr lang="cs-CZ" altLang="cs-CZ" sz="2000" dirty="0" err="1"/>
              <a:t>mikrosferulí</a:t>
            </a:r>
            <a:r>
              <a:rPr lang="cs-CZ" altLang="cs-CZ" sz="2000" dirty="0"/>
              <a:t>“, které vznikly rychlým utuhnutím </a:t>
            </a:r>
          </a:p>
          <a:p>
            <a:pPr marL="0" indent="0">
              <a:buNone/>
            </a:pPr>
            <a:r>
              <a:rPr lang="cs-CZ" altLang="cs-CZ" sz="2000" dirty="0"/>
              <a:t>roztaveného materiálu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Společně s </a:t>
            </a:r>
            <a:r>
              <a:rPr lang="cs-CZ" sz="2000" dirty="0" err="1"/>
              <a:t>tephrou</a:t>
            </a:r>
            <a:r>
              <a:rPr lang="cs-CZ" sz="2000" dirty="0"/>
              <a:t>:</a:t>
            </a:r>
          </a:p>
          <a:p>
            <a:pPr marL="0" indent="0">
              <a:buNone/>
            </a:pPr>
            <a:r>
              <a:rPr lang="cs-CZ" sz="2000" dirty="0"/>
              <a:t>důležitý </a:t>
            </a:r>
            <a:r>
              <a:rPr lang="cs-CZ" sz="2000" dirty="0" err="1"/>
              <a:t>chronostratigrafický</a:t>
            </a:r>
            <a:r>
              <a:rPr lang="cs-CZ" sz="2000" dirty="0"/>
              <a:t> marker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en-US" sz="2000" dirty="0"/>
          </a:p>
          <a:p>
            <a:endParaRPr lang="cs-CZ" sz="2000" dirty="0"/>
          </a:p>
        </p:txBody>
      </p:sp>
      <p:pic>
        <p:nvPicPr>
          <p:cNvPr id="9" name="Picture 2" descr="Al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492" y="893821"/>
            <a:ext cx="2643636" cy="175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čertovo jezer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80" y="4819174"/>
            <a:ext cx="2654248" cy="199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Image result for tephra microspherules">
            <a:extLst>
              <a:ext uri="{FF2B5EF4-FFF2-40B4-BE49-F238E27FC236}">
                <a16:creationId xmlns:a16="http://schemas.microsoft.com/office/drawing/2014/main" id="{D4B83B46-0AE5-BCD7-3AE5-2F40CD0F7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492" y="2645433"/>
            <a:ext cx="2654248" cy="225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2">
            <a:extLst>
              <a:ext uri="{FF2B5EF4-FFF2-40B4-BE49-F238E27FC236}">
                <a16:creationId xmlns:a16="http://schemas.microsoft.com/office/drawing/2014/main" id="{9F9FBA86-98FD-8429-284F-D98E3FEF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26199" r="9052" b="28999"/>
          <a:stretch>
            <a:fillRect/>
          </a:stretch>
        </p:blipFill>
        <p:spPr bwMode="auto">
          <a:xfrm>
            <a:off x="-51338" y="4534258"/>
            <a:ext cx="6317830" cy="232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96857D7-2F6A-F694-A15A-43F16E59996F}"/>
              </a:ext>
            </a:extLst>
          </p:cNvPr>
          <p:cNvSpPr txBox="1"/>
          <p:nvPr/>
        </p:nvSpPr>
        <p:spPr>
          <a:xfrm>
            <a:off x="160368" y="3863004"/>
            <a:ext cx="3240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Tepha</a:t>
            </a:r>
            <a:r>
              <a:rPr lang="cs-CZ" dirty="0"/>
              <a:t> (</a:t>
            </a:r>
            <a:r>
              <a:rPr lang="cs-CZ" dirty="0" err="1"/>
              <a:t>tefra</a:t>
            </a:r>
            <a:r>
              <a:rPr lang="cs-CZ" dirty="0"/>
              <a:t>): </a:t>
            </a:r>
            <a:r>
              <a:rPr lang="cs-CZ" dirty="0" err="1"/>
              <a:t>pyroklastikum</a:t>
            </a:r>
            <a:r>
              <a:rPr lang="cs-CZ" dirty="0"/>
              <a:t>, nezpevněný vulkanický sediment</a:t>
            </a:r>
          </a:p>
        </p:txBody>
      </p:sp>
    </p:spTree>
    <p:extLst>
      <p:ext uri="{BB962C8B-B14F-4D97-AF65-F5344CB8AC3E}">
        <p14:creationId xmlns:p14="http://schemas.microsoft.com/office/powerpoint/2010/main" val="23262953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lakes in bohemian for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" y="63060"/>
            <a:ext cx="9119616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385849" y="3909848"/>
            <a:ext cx="1313793" cy="57807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788277" y="767256"/>
            <a:ext cx="1313793" cy="451945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1298029" y="1219201"/>
            <a:ext cx="1313793" cy="451945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FF218E11-4CE1-4D23-B9AC-D49FD1C182CF}"/>
              </a:ext>
            </a:extLst>
          </p:cNvPr>
          <p:cNvSpPr/>
          <p:nvPr/>
        </p:nvSpPr>
        <p:spPr>
          <a:xfrm>
            <a:off x="5774779" y="5124451"/>
            <a:ext cx="1313793" cy="451945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AA95549-AF0E-499A-816F-83896040C6D7}"/>
              </a:ext>
            </a:extLst>
          </p:cNvPr>
          <p:cNvSpPr txBox="1"/>
          <p:nvPr/>
        </p:nvSpPr>
        <p:spPr>
          <a:xfrm>
            <a:off x="3042745" y="2524125"/>
            <a:ext cx="1529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Stará jímka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45218AC7-D205-4BD3-81EC-663028DBB96F}"/>
              </a:ext>
            </a:extLst>
          </p:cNvPr>
          <p:cNvSpPr/>
          <p:nvPr/>
        </p:nvSpPr>
        <p:spPr>
          <a:xfrm>
            <a:off x="3042745" y="2496207"/>
            <a:ext cx="1313793" cy="451945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9411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Archivy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832648"/>
          </a:xfrm>
        </p:spPr>
        <p:txBody>
          <a:bodyPr>
            <a:noAutofit/>
          </a:bodyPr>
          <a:lstStyle/>
          <a:p>
            <a:r>
              <a:rPr lang="cs-CZ" sz="2400" dirty="0"/>
              <a:t>informace o vzniku, vývoji a zániku jezerního ekosystému </a:t>
            </a:r>
          </a:p>
          <a:p>
            <a:r>
              <a:rPr lang="cs-CZ" sz="2400" dirty="0"/>
              <a:t>3 základní typy: </a:t>
            </a:r>
          </a:p>
          <a:p>
            <a:pPr marL="0" indent="0">
              <a:buNone/>
            </a:pPr>
            <a:r>
              <a:rPr lang="cs-CZ" sz="2400" dirty="0"/>
              <a:t>     jezerní voda</a:t>
            </a:r>
          </a:p>
          <a:p>
            <a:pPr marL="0" indent="0">
              <a:buNone/>
            </a:pPr>
            <a:r>
              <a:rPr lang="cs-CZ" sz="2400" dirty="0"/>
              <a:t>     geomorfologie jezera  (tvar a stupeň deformace dna a pobřeží)</a:t>
            </a:r>
          </a:p>
          <a:p>
            <a:pPr marL="0" indent="0">
              <a:buNone/>
            </a:pPr>
            <a:r>
              <a:rPr lang="cs-CZ" sz="2400" dirty="0"/>
              <a:t>     </a:t>
            </a:r>
            <a:r>
              <a:rPr lang="cs-CZ" sz="2400" b="1" dirty="0"/>
              <a:t>sedimenty</a:t>
            </a:r>
          </a:p>
          <a:p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rekonstrukce podle změn druhového složení řas</a:t>
            </a:r>
          </a:p>
        </p:txBody>
      </p:sp>
      <p:cxnSp>
        <p:nvCxnSpPr>
          <p:cNvPr id="9" name="Přímá spojnice se šipkou 8"/>
          <p:cNvCxnSpPr/>
          <p:nvPr/>
        </p:nvCxnSpPr>
        <p:spPr>
          <a:xfrm>
            <a:off x="1619672" y="3789040"/>
            <a:ext cx="0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8">
            <a:extLst>
              <a:ext uri="{FF2B5EF4-FFF2-40B4-BE49-F238E27FC236}">
                <a16:creationId xmlns:a16="http://schemas.microsoft.com/office/drawing/2014/main" id="{D613CA6B-32A4-9761-09EF-4C319DCA6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4724"/>
            <a:ext cx="91440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7663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46B02A40-D9A4-4405-9B77-7E826D0841F6}"/>
              </a:ext>
            </a:extLst>
          </p:cNvPr>
          <p:cNvSpPr txBox="1"/>
          <p:nvPr/>
        </p:nvSpPr>
        <p:spPr>
          <a:xfrm>
            <a:off x="1232453" y="104415"/>
            <a:ext cx="8915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Detekce zarůstání rašeliništěm v Grónsku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4959BE7-F2F8-4A95-85F5-E9F2B56F7B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017"/>
            <a:ext cx="8887421" cy="4978553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BA8BAA56-8C6B-470F-BD66-063C861726B5}"/>
              </a:ext>
            </a:extLst>
          </p:cNvPr>
          <p:cNvSpPr txBox="1"/>
          <p:nvPr/>
        </p:nvSpPr>
        <p:spPr>
          <a:xfrm>
            <a:off x="228600" y="610698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+ použití dendrochronologie</a:t>
            </a: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E0AFD1C6-BFB3-D3B2-6C73-E2BD84E06491}"/>
              </a:ext>
            </a:extLst>
          </p:cNvPr>
          <p:cNvCxnSpPr/>
          <p:nvPr/>
        </p:nvCxnSpPr>
        <p:spPr>
          <a:xfrm>
            <a:off x="5218045" y="373604"/>
            <a:ext cx="725556" cy="8443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1761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/>
          <a:srcRect l="9440" t="14155" r="26101" b="4762"/>
          <a:stretch/>
        </p:blipFill>
        <p:spPr>
          <a:xfrm>
            <a:off x="73570" y="239913"/>
            <a:ext cx="8996855" cy="6365838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73570" y="2291255"/>
            <a:ext cx="8996855" cy="662151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218662" y="239913"/>
            <a:ext cx="5744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Detekce organického znečištění v jezeře </a:t>
            </a:r>
            <a:r>
              <a:rPr lang="cs-CZ" b="1" dirty="0" err="1"/>
              <a:t>Balea</a:t>
            </a:r>
            <a:endParaRPr lang="cs-CZ" b="1" dirty="0"/>
          </a:p>
        </p:txBody>
      </p:sp>
      <p:pic>
        <p:nvPicPr>
          <p:cNvPr id="3" name="Picture 4" descr="Image result for lake balea eng">
            <a:extLst>
              <a:ext uri="{FF2B5EF4-FFF2-40B4-BE49-F238E27FC236}">
                <a16:creationId xmlns:a16="http://schemas.microsoft.com/office/drawing/2014/main" id="{0F88C59B-52DD-1812-2147-B3899ED56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68" y="4078122"/>
            <a:ext cx="2778520" cy="185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70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C37CAA2-AE47-46ED-AEA8-2705ED92A8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0" r="5643"/>
          <a:stretch/>
        </p:blipFill>
        <p:spPr bwMode="auto">
          <a:xfrm rot="21480000">
            <a:off x="853377" y="1003258"/>
            <a:ext cx="7437246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7269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22E9DB03-628F-4827-B20D-971FC83AF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6" r="17999" b="-1"/>
          <a:stretch/>
        </p:blipFill>
        <p:spPr bwMode="auto">
          <a:xfrm rot="21600000"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7662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3E8795D0-3B0C-4F15-B2BA-F5C0AC9B9D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5"/>
          <a:stretch/>
        </p:blipFill>
        <p:spPr bwMode="auto"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972326" y="2097777"/>
            <a:ext cx="3968747" cy="37528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Děkuji za pozornost!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1394745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Pediastrum s.l. strains analyzed morphologically using light and... |  Download Scientific Diagram">
            <a:extLst>
              <a:ext uri="{FF2B5EF4-FFF2-40B4-BE49-F238E27FC236}">
                <a16:creationId xmlns:a16="http://schemas.microsoft.com/office/drawing/2014/main" id="{5CEC2184-B21C-7A80-067C-DA62D082CC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0" b="24219"/>
          <a:stretch/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8" name="Rectangle 206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41024" y="0"/>
            <a:ext cx="3903593" cy="1899912"/>
          </a:xfrm>
        </p:spPr>
        <p:txBody>
          <a:bodyPr>
            <a:normAutofit/>
          </a:bodyPr>
          <a:lstStyle/>
          <a:p>
            <a:r>
              <a:rPr lang="cs-CZ" sz="2800" b="1" dirty="0"/>
              <a:t>Jaké řasy lze využít?</a:t>
            </a:r>
            <a:br>
              <a:rPr lang="cs-CZ" sz="3500" dirty="0"/>
            </a:br>
            <a:endParaRPr lang="cs-CZ" sz="35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41024" y="1639071"/>
            <a:ext cx="3754506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u="sng" dirty="0"/>
              <a:t>Jen ty, co se dobře zachovávají</a:t>
            </a:r>
          </a:p>
          <a:p>
            <a:endParaRPr lang="cs-CZ" sz="2000" dirty="0"/>
          </a:p>
          <a:p>
            <a:r>
              <a:rPr lang="cs-CZ" sz="2000" dirty="0"/>
              <a:t>Třída </a:t>
            </a:r>
            <a:r>
              <a:rPr lang="cs-CZ" sz="2000" dirty="0" err="1"/>
              <a:t>Chlorophyceae</a:t>
            </a:r>
            <a:r>
              <a:rPr lang="cs-CZ" sz="2000" dirty="0"/>
              <a:t>: </a:t>
            </a:r>
            <a:r>
              <a:rPr lang="cs-CZ" sz="2000" i="1" dirty="0" err="1"/>
              <a:t>Pediastrum</a:t>
            </a:r>
            <a:r>
              <a:rPr lang="cs-CZ" sz="2000" dirty="0"/>
              <a:t>, </a:t>
            </a:r>
            <a:r>
              <a:rPr lang="cs-CZ" sz="2000" i="1" dirty="0" err="1"/>
              <a:t>Scenedesmus</a:t>
            </a:r>
            <a:r>
              <a:rPr lang="cs-CZ" sz="2000" dirty="0"/>
              <a:t>, </a:t>
            </a:r>
            <a:r>
              <a:rPr lang="cs-CZ" sz="2000" i="1" dirty="0" err="1"/>
              <a:t>Desmodesmus</a:t>
            </a:r>
            <a:r>
              <a:rPr lang="cs-CZ" sz="2000" i="1" dirty="0"/>
              <a:t>: </a:t>
            </a:r>
            <a:r>
              <a:rPr lang="cs-CZ" sz="2000" dirty="0"/>
              <a:t>SPOROPOLENIN</a:t>
            </a:r>
          </a:p>
          <a:p>
            <a:endParaRPr lang="cs-CZ" sz="2000" dirty="0"/>
          </a:p>
          <a:p>
            <a:r>
              <a:rPr lang="cs-CZ" sz="2000" dirty="0" err="1"/>
              <a:t>Stomatocysty</a:t>
            </a:r>
            <a:r>
              <a:rPr lang="cs-CZ" sz="2000" dirty="0"/>
              <a:t> </a:t>
            </a:r>
            <a:r>
              <a:rPr lang="cs-CZ" sz="2000" dirty="0" err="1"/>
              <a:t>zlativek</a:t>
            </a:r>
            <a:r>
              <a:rPr lang="cs-CZ" sz="2000" dirty="0"/>
              <a:t>: KŘEMÍK</a:t>
            </a:r>
          </a:p>
          <a:p>
            <a:endParaRPr lang="cs-CZ" sz="2000" dirty="0"/>
          </a:p>
          <a:p>
            <a:r>
              <a:rPr lang="cs-CZ" sz="2000" dirty="0"/>
              <a:t>Schránky rozsivek: KŘEMÍK</a:t>
            </a:r>
          </a:p>
          <a:p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3651017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32252"/>
            <a:ext cx="7886700" cy="1325563"/>
          </a:xfrm>
        </p:spPr>
        <p:txBody>
          <a:bodyPr>
            <a:normAutofit/>
          </a:bodyPr>
          <a:lstStyle/>
          <a:p>
            <a:r>
              <a:rPr lang="cs-CZ" sz="3200" b="1" dirty="0"/>
              <a:t>Sedimenty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8326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/>
              <a:t>Kombinace různých </a:t>
            </a:r>
            <a:r>
              <a:rPr lang="cs-CZ" sz="2400" dirty="0" err="1"/>
              <a:t>proxy</a:t>
            </a:r>
            <a:endParaRPr lang="cs-CZ" sz="2400" dirty="0"/>
          </a:p>
          <a:p>
            <a:r>
              <a:rPr lang="cs-CZ" sz="2400" dirty="0"/>
              <a:t>Pyl</a:t>
            </a:r>
          </a:p>
          <a:p>
            <a:r>
              <a:rPr lang="cs-CZ" sz="2400" dirty="0" err="1"/>
              <a:t>Makrozbytky</a:t>
            </a:r>
            <a:endParaRPr lang="cs-CZ" sz="2400" dirty="0"/>
          </a:p>
          <a:p>
            <a:r>
              <a:rPr lang="cs-CZ" sz="2400" dirty="0"/>
              <a:t>Cysty </a:t>
            </a:r>
            <a:r>
              <a:rPr lang="cs-CZ" sz="2400" dirty="0" err="1"/>
              <a:t>zlativek</a:t>
            </a:r>
            <a:r>
              <a:rPr lang="cs-CZ" sz="2400" dirty="0"/>
              <a:t> (</a:t>
            </a:r>
            <a:r>
              <a:rPr lang="cs-CZ" sz="2400" dirty="0" err="1"/>
              <a:t>chrysomonád</a:t>
            </a:r>
            <a:r>
              <a:rPr lang="cs-CZ" sz="2400" dirty="0"/>
              <a:t>)</a:t>
            </a:r>
          </a:p>
          <a:p>
            <a:r>
              <a:rPr lang="cs-CZ" sz="2400" dirty="0"/>
              <a:t>Perloočky</a:t>
            </a:r>
          </a:p>
          <a:p>
            <a:r>
              <a:rPr lang="cs-CZ" sz="2400" dirty="0" err="1"/>
              <a:t>Krytenky</a:t>
            </a:r>
            <a:endParaRPr lang="cs-CZ" sz="2400" dirty="0"/>
          </a:p>
          <a:p>
            <a:r>
              <a:rPr lang="cs-CZ" sz="2400" dirty="0"/>
              <a:t>Lasturnatky</a:t>
            </a:r>
          </a:p>
          <a:p>
            <a:r>
              <a:rPr lang="cs-CZ" sz="2400" dirty="0" err="1"/>
              <a:t>Dírkonošci</a:t>
            </a:r>
            <a:endParaRPr lang="cs-CZ" sz="2400" dirty="0"/>
          </a:p>
          <a:p>
            <a:r>
              <a:rPr lang="cs-CZ" sz="2400" dirty="0"/>
              <a:t>Pakomáři</a:t>
            </a:r>
          </a:p>
          <a:p>
            <a:r>
              <a:rPr lang="cs-CZ" sz="2400" dirty="0">
                <a:solidFill>
                  <a:srgbClr val="00B050"/>
                </a:solidFill>
              </a:rPr>
              <a:t>Schránky rozsivek</a:t>
            </a:r>
          </a:p>
          <a:p>
            <a:pPr marL="0" indent="0">
              <a:buNone/>
            </a:pPr>
            <a:endParaRPr lang="cs-CZ" sz="2400" dirty="0">
              <a:solidFill>
                <a:srgbClr val="00B050"/>
              </a:solidFill>
            </a:endParaRPr>
          </a:p>
          <a:p>
            <a:endParaRPr lang="cs-CZ" sz="24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3997965" y="5380672"/>
            <a:ext cx="52200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chemismus vody</a:t>
            </a:r>
          </a:p>
          <a:p>
            <a:r>
              <a:rPr lang="cs-CZ" sz="2400" dirty="0"/>
              <a:t>fyzikální vlastnosti prostředí</a:t>
            </a:r>
          </a:p>
          <a:p>
            <a:r>
              <a:rPr lang="cs-CZ" sz="2400" dirty="0"/>
              <a:t>klimatické poměry a změny</a:t>
            </a:r>
          </a:p>
          <a:p>
            <a:endParaRPr lang="cs-CZ" dirty="0"/>
          </a:p>
        </p:txBody>
      </p:sp>
      <p:cxnSp>
        <p:nvCxnSpPr>
          <p:cNvPr id="17" name="Přímá spojnice se šipkou 16"/>
          <p:cNvCxnSpPr/>
          <p:nvPr/>
        </p:nvCxnSpPr>
        <p:spPr>
          <a:xfrm>
            <a:off x="3168555" y="5864899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8">
            <a:extLst>
              <a:ext uri="{FF2B5EF4-FFF2-40B4-BE49-F238E27FC236}">
                <a16:creationId xmlns:a16="http://schemas.microsoft.com/office/drawing/2014/main" id="{93697161-9B09-22E7-3168-99A97BC50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33850" y="4133850"/>
            <a:ext cx="91440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2961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46856" y="413792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dirty="0"/>
              <a:t>Zachování rozsivek v sedimentech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832648"/>
          </a:xfrm>
        </p:spPr>
        <p:txBody>
          <a:bodyPr>
            <a:noAutofit/>
          </a:bodyPr>
          <a:lstStyle/>
          <a:p>
            <a:r>
              <a:rPr lang="cs-CZ" sz="2400" dirty="0"/>
              <a:t>Nejhorší v kyselém prostředí</a:t>
            </a:r>
          </a:p>
          <a:p>
            <a:r>
              <a:rPr lang="cs-CZ" sz="2400" dirty="0"/>
              <a:t>Špatné zachování při:</a:t>
            </a:r>
          </a:p>
          <a:p>
            <a:pPr marL="0" indent="0">
              <a:buNone/>
            </a:pPr>
            <a:r>
              <a:rPr lang="cs-CZ" sz="2400" dirty="0"/>
              <a:t>         vysokém tlaku</a:t>
            </a:r>
          </a:p>
          <a:p>
            <a:pPr marL="0" indent="0">
              <a:buNone/>
            </a:pPr>
            <a:r>
              <a:rPr lang="cs-CZ" sz="2400" dirty="0"/>
              <a:t>         vysoké teplotě</a:t>
            </a:r>
          </a:p>
          <a:p>
            <a:pPr marL="0" indent="0">
              <a:buNone/>
            </a:pPr>
            <a:r>
              <a:rPr lang="cs-CZ" sz="2400" dirty="0"/>
              <a:t>         vysokém stupni proudění </a:t>
            </a:r>
          </a:p>
          <a:p>
            <a:pPr marL="0" indent="0">
              <a:buNone/>
            </a:pPr>
            <a:r>
              <a:rPr lang="cs-CZ" sz="2400" dirty="0"/>
              <a:t>         malé velikosti </a:t>
            </a:r>
            <a:r>
              <a:rPr lang="cs-CZ" sz="2400" dirty="0" err="1"/>
              <a:t>frustul</a:t>
            </a: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Roli hraje stupeň silicifikace schránek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4302C55-0805-767B-5AA9-5742C4C281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" t="79545" r="-1"/>
          <a:stretch/>
        </p:blipFill>
        <p:spPr>
          <a:xfrm>
            <a:off x="446856" y="5839451"/>
            <a:ext cx="8138434" cy="93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91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Rozsivky v sedimentech</a:t>
            </a:r>
            <a:br>
              <a:rPr lang="cs-CZ" sz="3200" b="1" dirty="0"/>
            </a:br>
            <a:endParaRPr lang="cs-CZ" sz="3200" b="1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1690689"/>
            <a:ext cx="8229600" cy="5832648"/>
          </a:xfrm>
        </p:spPr>
        <p:txBody>
          <a:bodyPr>
            <a:noAutofit/>
          </a:bodyPr>
          <a:lstStyle/>
          <a:p>
            <a:r>
              <a:rPr lang="cs-CZ" sz="2400" dirty="0"/>
              <a:t>Schopny spolehlivě indikovat vlastnosti prostředí</a:t>
            </a:r>
          </a:p>
          <a:p>
            <a:r>
              <a:rPr lang="cs-CZ" sz="2400" dirty="0"/>
              <a:t>Výborné zachování</a:t>
            </a:r>
          </a:p>
          <a:p>
            <a:r>
              <a:rPr lang="cs-CZ" sz="2400" dirty="0"/>
              <a:t>Důležité srovnání s recentními daty</a:t>
            </a:r>
          </a:p>
          <a:p>
            <a:endParaRPr lang="cs-CZ" sz="2400" dirty="0"/>
          </a:p>
          <a:p>
            <a:r>
              <a:rPr lang="cs-CZ" sz="2400" dirty="0"/>
              <a:t>Rekonstrukce  fyzikálních parametrů prostředí: </a:t>
            </a:r>
          </a:p>
          <a:p>
            <a:pPr marL="0" indent="0">
              <a:buNone/>
            </a:pPr>
            <a:r>
              <a:rPr lang="cs-CZ" sz="2400" dirty="0"/>
              <a:t>   výška hladiny vody, světelné podmínky, teplota a cirkulace vody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Chemické parametry:  chemismus vody, množství živin (především N a P), koncentrace uhlíku, pH, konduktivita a salinita</a:t>
            </a:r>
          </a:p>
        </p:txBody>
      </p:sp>
      <p:pic>
        <p:nvPicPr>
          <p:cNvPr id="9" name="Picture 12" descr="https://botzool-mirecol.netlify.com/static/18a10ea8630485a82ff47fb24bc4a5f8/b4295/foto5.jpg">
            <a:extLst>
              <a:ext uri="{FF2B5EF4-FFF2-40B4-BE49-F238E27FC236}">
                <a16:creationId xmlns:a16="http://schemas.microsoft.com/office/drawing/2014/main" id="{A4E7A6C0-BA3F-AC8F-C8F6-C1366DB94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127" y="0"/>
            <a:ext cx="1905873" cy="142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148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botzool-mirecol.netlify.com/static/8960509565c4a8400b024bcab617d844/b4295/foto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126" y="-31530"/>
            <a:ext cx="1905874" cy="142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botzool-mirecol.netlify.com/static/e94792eb54b20365c3a117bf9f94176e/b4295/foto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126" y="1355834"/>
            <a:ext cx="1905874" cy="142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botzool-mirecol.netlify.com/static/cec5273f947bfb9c60d060efe7fe5698/b4295/foto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126" y="2701159"/>
            <a:ext cx="1905873" cy="142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botzool-mirecol.netlify.com/static/fb33f716f7f93dbe77c8d662867fde7a/b4295/foto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126" y="4130563"/>
            <a:ext cx="1905873" cy="142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botzool-mirecol.netlify.com/static/18a10ea8630485a82ff47fb24bc4a5f8/b4295/foto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126" y="5433846"/>
            <a:ext cx="1905873" cy="142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obsah 4"/>
          <p:cNvSpPr txBox="1">
            <a:spLocks/>
          </p:cNvSpPr>
          <p:nvPr/>
        </p:nvSpPr>
        <p:spPr>
          <a:xfrm>
            <a:off x="428038" y="1573924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pic>
        <p:nvPicPr>
          <p:cNvPr id="7170" name="Picture 2" descr="Petra Hájková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2" y="819840"/>
            <a:ext cx="1736287" cy="231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08466" y="3178543"/>
            <a:ext cx="153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Calibri" panose="020F0502020204030204" pitchFamily="34" charset="0"/>
              </a:rPr>
              <a:t>Petra Hájková</a:t>
            </a:r>
          </a:p>
        </p:txBody>
      </p:sp>
      <p:pic>
        <p:nvPicPr>
          <p:cNvPr id="7172" name="Picture 4" descr="Michal Horsá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227" y="818931"/>
            <a:ext cx="1739989" cy="23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délník 11"/>
          <p:cNvSpPr/>
          <p:nvPr/>
        </p:nvSpPr>
        <p:spPr>
          <a:xfrm>
            <a:off x="2138786" y="3182902"/>
            <a:ext cx="153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Michal Horsák</a:t>
            </a:r>
          </a:p>
        </p:txBody>
      </p:sp>
      <p:sp>
        <p:nvSpPr>
          <p:cNvPr id="3" name="Obdélník 2"/>
          <p:cNvSpPr/>
          <p:nvPr/>
        </p:nvSpPr>
        <p:spPr>
          <a:xfrm>
            <a:off x="4359368" y="3172583"/>
            <a:ext cx="1097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Calibri" panose="020F0502020204030204" pitchFamily="34" charset="0"/>
              </a:rPr>
              <a:t>Libor Petr</a:t>
            </a:r>
          </a:p>
        </p:txBody>
      </p:sp>
      <p:pic>
        <p:nvPicPr>
          <p:cNvPr id="7174" name="Picture 6" descr="Libor Pet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768" y="818930"/>
            <a:ext cx="1736967" cy="23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94593" y="96281"/>
            <a:ext cx="5759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Tým na UBZ</a:t>
            </a:r>
          </a:p>
        </p:txBody>
      </p:sp>
      <p:pic>
        <p:nvPicPr>
          <p:cNvPr id="4" name="Picture 14" descr="Michal Hájek">
            <a:extLst>
              <a:ext uri="{FF2B5EF4-FFF2-40B4-BE49-F238E27FC236}">
                <a16:creationId xmlns:a16="http://schemas.microsoft.com/office/drawing/2014/main" id="{DD2203FC-3AEB-E9A2-9694-F5B8F8592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786" y="4337716"/>
            <a:ext cx="1818002" cy="242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21F2A39-58AD-A15F-6EFF-6672BE86EA07}"/>
              </a:ext>
            </a:extLst>
          </p:cNvPr>
          <p:cNvSpPr/>
          <p:nvPr/>
        </p:nvSpPr>
        <p:spPr>
          <a:xfrm>
            <a:off x="3997768" y="6318314"/>
            <a:ext cx="153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Michal Hájek</a:t>
            </a:r>
          </a:p>
        </p:txBody>
      </p:sp>
    </p:spTree>
    <p:extLst>
      <p:ext uri="{BB962C8B-B14F-4D97-AF65-F5344CB8AC3E}">
        <p14:creationId xmlns:p14="http://schemas.microsoft.com/office/powerpoint/2010/main" val="1411214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b="1" dirty="0"/>
              <a:t>Metody v terénu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/>
          </a:p>
        </p:txBody>
      </p:sp>
      <p:pic>
        <p:nvPicPr>
          <p:cNvPr id="2050" name="Picture 2" descr="D:\AA prezentace rozsivky skola\Svalbard 2013 (2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93" y="1496088"/>
            <a:ext cx="7546831" cy="50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6805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10381</TotalTime>
  <Words>418</Words>
  <Application>Microsoft Office PowerPoint</Application>
  <PresentationFormat>Předvádění na obrazovce (4:3)</PresentationFormat>
  <Paragraphs>111</Paragraphs>
  <Slides>34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40" baseType="lpstr">
      <vt:lpstr>Meiryo</vt:lpstr>
      <vt:lpstr>Arial</vt:lpstr>
      <vt:lpstr>Calibri</vt:lpstr>
      <vt:lpstr>Calibri Light</vt:lpstr>
      <vt:lpstr>Impact</vt:lpstr>
      <vt:lpstr>Motiv Office</vt:lpstr>
      <vt:lpstr>Prezentace aplikace PowerPoint</vt:lpstr>
      <vt:lpstr>(Paleo)limnologie</vt:lpstr>
      <vt:lpstr>Archivy</vt:lpstr>
      <vt:lpstr>Jaké řasy lze využít? </vt:lpstr>
      <vt:lpstr>Sedimenty</vt:lpstr>
      <vt:lpstr>Zachování rozsivek v sedimentech</vt:lpstr>
      <vt:lpstr>Rozsivky v sedimentech </vt:lpstr>
      <vt:lpstr>Prezentace aplikace PowerPoint</vt:lpstr>
      <vt:lpstr>Metody v terénu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Zpracování</vt:lpstr>
      <vt:lpstr>Stomatocysty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bara</dc:creator>
  <cp:lastModifiedBy>barbora.chattova@gmail.com</cp:lastModifiedBy>
  <cp:revision>219</cp:revision>
  <dcterms:created xsi:type="dcterms:W3CDTF">2017-09-26T10:53:59Z</dcterms:created>
  <dcterms:modified xsi:type="dcterms:W3CDTF">2023-02-21T17:03:36Z</dcterms:modified>
</cp:coreProperties>
</file>