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5" r:id="rId5"/>
    <p:sldId id="259" r:id="rId6"/>
    <p:sldId id="264" r:id="rId7"/>
    <p:sldId id="260" r:id="rId8"/>
    <p:sldId id="266" r:id="rId9"/>
    <p:sldId id="267" r:id="rId10"/>
    <p:sldId id="262" r:id="rId11"/>
    <p:sldId id="263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70F2D-DB42-43BF-9E36-59667A4C6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76F466-9479-416C-9B53-157524B7B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7E2D80-C494-4F7D-B6C7-3A6752D5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BC0AE-87DB-4546-ACF0-2F3A6236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AE8E51-4FBB-409C-BC88-E8AB66EB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5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64718-7C1E-4EA8-90AA-728F5AF0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ED2239-7B7E-414D-AA08-9B92219DD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420B16-7670-44E4-ABD7-39E07004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3B679-56E9-4619-A4D1-94CB1B7D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E8C0F4-3200-438C-AAE6-A28CCFA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6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9F1DE9-9DDC-4259-A8B0-6488776D0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7B5B3A-E21D-4A69-B1E3-EBD284E0F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FD2DB7-9C02-429E-A1AC-D482F072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D8953C-EBE2-4E93-A583-C74A902A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CE9807-D199-4F66-BCCD-409F283A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0F570-B9F8-44EB-9991-CA1D7044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766FB-6F40-490F-AAA1-E6E75F77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F88EE-0B6E-4C0D-801C-516C9C68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F89F70-5F01-4844-BDAF-E3EEB3BD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E770B7-1529-4681-8FE9-C65C2E5B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1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0815C-0569-40B4-A718-6472B9BF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39C08B-3C6C-4359-A6FD-242825C81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55D2E8-C470-45DA-BB5E-379E0299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58DD58-56B6-4471-9E9E-D5677451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DE83C8-593E-40C8-951C-D538973F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1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13B0D-942A-430B-A9D0-DE2D0071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07C51-8CA6-44BF-A511-75EF12FF3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1697A1-0C74-4999-9C0E-FC6A266A0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72588C-DC37-4E39-8B9D-975BDD48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B62CA1-C1C5-4513-8942-DAA4756D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98E0A1-D799-4BA4-9467-A40C6F9C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7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0B235-0DEF-4E5B-9853-6DE38318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C89BB3-EDE2-471E-B0C7-1E11B21F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3FE2A7-8E92-4554-BBE8-7A203A32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8EB122-D267-4DE4-954A-83BF44AE3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5DBD82-9117-4577-BD23-23477003E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B9F3FFD-C42C-4B17-A275-3D159343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9DF434-138E-487B-8D06-7790ED86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07BCAB-5321-4226-B29C-AC039677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06EC0-64F8-4D12-986C-10A7F5AE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EDCA99-0610-4E8B-96AB-B07625FF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AD6B27-E21C-4451-B0D0-E59028A7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39A7B6-94FC-446D-A3BD-64502512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9EB061F-8A5E-4A7D-9A90-5BB7B74F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13B969-3D4C-4E1B-90C5-3F1E2678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C2228F-62F8-402A-B96E-572F303C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9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E5E76-E66A-41E6-A3C4-6DF7FEF2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D7889-40AA-42FF-BAF2-37368877C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282D52-7A6D-4AAB-A33D-24FCF22DA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92C528-18A1-4AB4-8C9A-D0866477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65F43E-8FA1-47F6-8B92-8BB2AF1C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A069D8-A718-4E64-ABC5-115AF138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8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D1999-FC80-4CDE-90A6-FC2CB37A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50FC2B-1DF9-4D06-8C5C-A33163491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B6A82F-0244-4676-8C39-08470080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AD462F-A639-41CF-99D6-AD29A1CC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421C42-19EA-438F-8516-A2288581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0DE736-E48B-446F-8CE8-00861991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7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207C7F-55BB-4407-BB24-E766705A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ACFB31-9F6C-4FCF-A908-FE5136E40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F4E72D-68D1-47E8-8769-81E0C8AD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C09D-2073-4DB0-B83F-8A5EA1E48168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823317-6478-4B76-9520-21B304BB9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34BDC9-7722-41FC-B5E9-9183D3609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FD8A-CFA0-46C2-B250-ECD03946C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6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conservation-institute/services/agents-deterioration/time-lapse-parchmen-key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nservationphysics.org/index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movize.com/vypocet-vlhkosti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adgur.com/doc/904904/tabulka-pro-ur%C4%8Den%C3%AD-vzniku-rosn%C3%A9ho-bo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conservation-institute/services/agents-deterioration/humidity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conservation-institute/services/conservation-preservation-publications/technical-bulletins/silica-gel-relative-humidity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nectingtocollections.org/wp-content/uploads/2018/12/2019-Demystifying-Silica-Gel-C2CCare-Webinar-ANNOTATED.pdf" TargetMode="External"/><Relationship Id="rId5" Type="http://schemas.openxmlformats.org/officeDocument/2006/relationships/hyperlink" Target="http://publications.gc.ca/collections/collection_2018/pch/CH57-3-1-10-1984-eng.pdf" TargetMode="External"/><Relationship Id="rId4" Type="http://schemas.openxmlformats.org/officeDocument/2006/relationships/hyperlink" Target="https://www.canada.ca/en/conservation-institute/services/conservation-preservation-publications/canadian-conservation-institute-notes/prep-silica-ge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6E7B4BF-BF57-4E87-8CAE-2CB142E78735}"/>
              </a:ext>
            </a:extLst>
          </p:cNvPr>
          <p:cNvSpPr/>
          <p:nvPr/>
        </p:nvSpPr>
        <p:spPr>
          <a:xfrm>
            <a:off x="2138290" y="1855988"/>
            <a:ext cx="835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https://www.canada.ca/en/conservation-institute/services/agents-deterioration/time-lapse-parchmen-key.html</a:t>
            </a:r>
            <a:endParaRPr lang="en-GB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159685-3F92-44A5-A402-BB98126640EA}"/>
              </a:ext>
            </a:extLst>
          </p:cNvPr>
          <p:cNvSpPr txBox="1"/>
          <p:nvPr/>
        </p:nvSpPr>
        <p:spPr>
          <a:xfrm>
            <a:off x="5303520" y="1041009"/>
            <a:ext cx="112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Proč?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2901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73C2464-BC67-4D5E-8168-E79ADDF4C965}"/>
              </a:ext>
            </a:extLst>
          </p:cNvPr>
          <p:cNvSpPr txBox="1"/>
          <p:nvPr/>
        </p:nvSpPr>
        <p:spPr>
          <a:xfrm>
            <a:off x="604911" y="292200"/>
            <a:ext cx="32444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/>
              <a:t>Jak byste regulovali T a </a:t>
            </a:r>
            <a:r>
              <a:rPr lang="cs-CZ" sz="2000" dirty="0" err="1"/>
              <a:t>RV</a:t>
            </a:r>
            <a:endParaRPr lang="cs-CZ" sz="2000" dirty="0"/>
          </a:p>
          <a:p>
            <a:pPr marL="800100" lvl="1" indent="-342900">
              <a:buAutoNum type="alphaLcParenR"/>
            </a:pPr>
            <a:r>
              <a:rPr lang="cs-CZ" sz="2000" dirty="0"/>
              <a:t>V místnosti</a:t>
            </a:r>
          </a:p>
          <a:p>
            <a:pPr marL="800100" lvl="1" indent="-342900">
              <a:buAutoNum type="alphaLcParenR"/>
            </a:pPr>
            <a:r>
              <a:rPr lang="cs-CZ" sz="2000" dirty="0"/>
              <a:t>Ve vitríně</a:t>
            </a:r>
          </a:p>
          <a:p>
            <a:pPr marL="800100" lvl="1" indent="-342900">
              <a:buAutoNum type="alphaLcParenR"/>
            </a:pPr>
            <a:r>
              <a:rPr lang="cs-CZ" sz="2000" dirty="0"/>
              <a:t>Při transportu</a:t>
            </a:r>
          </a:p>
          <a:p>
            <a:endParaRPr lang="cs-CZ" sz="2000" dirty="0"/>
          </a:p>
          <a:p>
            <a:endParaRPr lang="cs-CZ" sz="2000" dirty="0"/>
          </a:p>
          <a:p>
            <a:pPr marL="914400" lvl="1" indent="-457200">
              <a:buFont typeface="+mj-lt"/>
              <a:buAutoNum type="alphaLcParenR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C42566-9F6A-4861-AB56-1B4AF4C01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4" y="1801070"/>
            <a:ext cx="3335944" cy="26887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5E7560C-26EC-490A-87F8-9C0C3CAE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312" y="2091010"/>
            <a:ext cx="3335944" cy="22267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004573-F37A-484D-B984-34FF1CE94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084" y="2091010"/>
            <a:ext cx="3485916" cy="476699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0134800-436B-4AFD-B36F-30D86E9BD787}"/>
              </a:ext>
            </a:extLst>
          </p:cNvPr>
          <p:cNvSpPr/>
          <p:nvPr/>
        </p:nvSpPr>
        <p:spPr>
          <a:xfrm>
            <a:off x="5978071" y="2922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cs-CZ" sz="2000" dirty="0"/>
              <a:t>Příklady uložení/vystavení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000" dirty="0"/>
              <a:t>sbírka minerálů (pyrit, NaCl,…)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000" dirty="0"/>
              <a:t>Intarzované dřevo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000" dirty="0"/>
              <a:t>archeologické kovy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D27ADD-A3EF-451D-9EFF-9FF4D01AE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954" y="3599542"/>
            <a:ext cx="3191808" cy="32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BF32C4D-DD05-4483-889A-505DF1B034A1}"/>
              </a:ext>
            </a:extLst>
          </p:cNvPr>
          <p:cNvSpPr/>
          <p:nvPr/>
        </p:nvSpPr>
        <p:spPr>
          <a:xfrm>
            <a:off x="271198" y="1864584"/>
            <a:ext cx="40027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http://www.getty.edu/conservation/our_projects/science/climate/paper_staniforth.pdf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https://www.tandfonline.com/doi/full/10.1080/00393630.2018.1504457?scroll=top&amp;needAccess=true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https://conservationphysics.org/index.html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4FD5CF-E5C6-41EF-A9F6-A2F94E2A7A5B}"/>
              </a:ext>
            </a:extLst>
          </p:cNvPr>
          <p:cNvSpPr txBox="1"/>
          <p:nvPr/>
        </p:nvSpPr>
        <p:spPr>
          <a:xfrm>
            <a:off x="520423" y="516989"/>
            <a:ext cx="350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Conservation</a:t>
            </a:r>
            <a:r>
              <a:rPr lang="cs-CZ" sz="2400" b="1" dirty="0"/>
              <a:t> </a:t>
            </a:r>
            <a:r>
              <a:rPr lang="cs-CZ" sz="2400" b="1" dirty="0" err="1"/>
              <a:t>heating</a:t>
            </a:r>
            <a:endParaRPr lang="en-GB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5774B1-F79A-4FB1-B144-F2A9B6D07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211" y="1423610"/>
            <a:ext cx="7006077" cy="52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691896"/>
            <a:ext cx="12192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entiText"/>
              </a:rPr>
              <a:t>You have reached the end of the presentation!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enti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700" b="0" i="0" u="none" strike="noStrike" cap="none" normalizeH="0" baseline="0" dirty="0" smtClean="0">
                <a:ln>
                  <a:noFill/>
                </a:ln>
                <a:solidFill>
                  <a:srgbClr val="252B36"/>
                </a:solidFill>
                <a:effectLst/>
                <a:latin typeface="MentiText"/>
              </a:rPr>
              <a:t>Go to </a:t>
            </a:r>
            <a: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rgbClr val="252B36"/>
                </a:solidFill>
                <a:effectLst/>
                <a:latin typeface="MentiText"/>
              </a:rPr>
              <a:t>www.menti.com</a:t>
            </a:r>
            <a:r>
              <a:rPr kumimoji="0" lang="cs-CZ" altLang="cs-CZ" sz="2700" b="0" i="0" u="none" strike="noStrike" cap="none" normalizeH="0" baseline="0" dirty="0" smtClean="0">
                <a:ln>
                  <a:noFill/>
                </a:ln>
                <a:solidFill>
                  <a:srgbClr val="252B36"/>
                </a:solidFill>
                <a:effectLst/>
                <a:latin typeface="MentiText"/>
              </a:rPr>
              <a:t> and use the code </a:t>
            </a:r>
            <a: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rgbClr val="252B36"/>
                </a:solidFill>
                <a:effectLst/>
                <a:latin typeface="MentiText"/>
              </a:rPr>
              <a:t>1962 2469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2" y="1658112"/>
            <a:ext cx="4495038" cy="44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4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386A2AE1-17CA-44BA-80F0-576A5966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36" y="4300707"/>
            <a:ext cx="3580645" cy="2355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808" y="418252"/>
            <a:ext cx="4409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1) Doplňte do tabulky správné hodnoty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2) Teplota se v průběhu dne lišila 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± 5 K. O kolik °C se lišila? Je tento interval během 24h přijatelný?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3) Ráno při otevření muzea byla teplota v místnosti 292,65 K. Večer při zavření byla teplota v místnosti 299,35 K. Jaký byl během dne rozdíl teplot ve °C? Je tento interval přijatelný?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4) Čím je významná teplota 13 °C</a:t>
            </a:r>
          </a:p>
          <a:p>
            <a:endParaRPr lang="cs-C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25165"/>
              </p:ext>
            </p:extLst>
          </p:nvPr>
        </p:nvGraphicFramePr>
        <p:xfrm>
          <a:off x="6111240" y="418252"/>
          <a:ext cx="570687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18">
                  <a:extLst>
                    <a:ext uri="{9D8B030D-6E8A-4147-A177-3AD203B41FA5}">
                      <a16:colId xmlns:a16="http://schemas.microsoft.com/office/drawing/2014/main" val="393061083"/>
                    </a:ext>
                  </a:extLst>
                </a:gridCol>
                <a:gridCol w="1426718">
                  <a:extLst>
                    <a:ext uri="{9D8B030D-6E8A-4147-A177-3AD203B41FA5}">
                      <a16:colId xmlns:a16="http://schemas.microsoft.com/office/drawing/2014/main" val="3554387139"/>
                    </a:ext>
                  </a:extLst>
                </a:gridCol>
                <a:gridCol w="1426718">
                  <a:extLst>
                    <a:ext uri="{9D8B030D-6E8A-4147-A177-3AD203B41FA5}">
                      <a16:colId xmlns:a16="http://schemas.microsoft.com/office/drawing/2014/main" val="3843137754"/>
                    </a:ext>
                  </a:extLst>
                </a:gridCol>
                <a:gridCol w="1426718">
                  <a:extLst>
                    <a:ext uri="{9D8B030D-6E8A-4147-A177-3AD203B41FA5}">
                      <a16:colId xmlns:a16="http://schemas.microsoft.com/office/drawing/2014/main" val="2307605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29525"/>
                  </a:ext>
                </a:extLst>
              </a:tr>
              <a:tr h="244518">
                <a:tc>
                  <a:txBody>
                    <a:bodyPr/>
                    <a:lstStyle/>
                    <a:p>
                      <a:r>
                        <a:rPr lang="cs-CZ" dirty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278,45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2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286,15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9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293,55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6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297,75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36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3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BC4E196-6551-4DED-A053-CE5197B20DD9}"/>
              </a:ext>
            </a:extLst>
          </p:cNvPr>
          <p:cNvSpPr/>
          <p:nvPr/>
        </p:nvSpPr>
        <p:spPr>
          <a:xfrm>
            <a:off x="533400" y="83519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cs-CZ" sz="2000" dirty="0"/>
              <a:t>Kolik vody zkondenzuje pokud ochladím 1 m</a:t>
            </a:r>
            <a:r>
              <a:rPr lang="cs-CZ" sz="2000" baseline="30000" dirty="0"/>
              <a:t>3</a:t>
            </a:r>
            <a:r>
              <a:rPr lang="cs-CZ" sz="2000" dirty="0"/>
              <a:t> nasyceného vzduchu při 25 °C  na </a:t>
            </a:r>
          </a:p>
          <a:p>
            <a:pPr lvl="1" indent="-457200">
              <a:buAutoNum type="alphaLcParenR"/>
            </a:pPr>
            <a:r>
              <a:rPr lang="cs-CZ" sz="2000" dirty="0"/>
              <a:t>20 °C </a:t>
            </a:r>
          </a:p>
          <a:p>
            <a:pPr lvl="1" indent="-457200">
              <a:buAutoNum type="alphaLcParenR"/>
            </a:pPr>
            <a:r>
              <a:rPr lang="cs-CZ" sz="2000" dirty="0"/>
              <a:t>15 °C</a:t>
            </a:r>
          </a:p>
          <a:p>
            <a:pPr lvl="1" indent="-457200">
              <a:buAutoNum type="alphaLcParenR"/>
            </a:pPr>
            <a:r>
              <a:rPr lang="cs-CZ" sz="2000" dirty="0"/>
              <a:t>13 °C</a:t>
            </a:r>
          </a:p>
          <a:p>
            <a:pPr lvl="1" indent="-457200">
              <a:buAutoNum type="alphaLcParenR"/>
            </a:pPr>
            <a:r>
              <a:rPr lang="cs-CZ" sz="2000" dirty="0"/>
              <a:t>5 °C</a:t>
            </a:r>
          </a:p>
          <a:p>
            <a:pPr lvl="1" indent="-457200">
              <a:buAutoNum type="alphaLcParenR"/>
            </a:pPr>
            <a:r>
              <a:rPr lang="cs-CZ" sz="2000" dirty="0"/>
              <a:t>273 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144475"/>
            <a:ext cx="4699940" cy="66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86" y="817473"/>
            <a:ext cx="7775332" cy="56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45" y="273168"/>
            <a:ext cx="72596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1) Jaká bude relativní vlhkost vzduchu pokud ve vzduchu o teplotě:</a:t>
            </a:r>
          </a:p>
          <a:p>
            <a:pPr marL="358775" lvl="1" indent="-358775">
              <a:buAutoNum type="alphaLcParenR"/>
            </a:pPr>
            <a:r>
              <a:rPr lang="cs-CZ" sz="2000" dirty="0"/>
              <a:t>20 °C je 15,0 g vody</a:t>
            </a:r>
          </a:p>
          <a:p>
            <a:pPr marL="358775" lvl="1" indent="-358775">
              <a:buAutoNum type="alphaLcParenR"/>
            </a:pPr>
            <a:r>
              <a:rPr lang="cs-CZ" sz="2000" dirty="0"/>
              <a:t>15 °C je 7,5 g vody</a:t>
            </a:r>
          </a:p>
          <a:p>
            <a:pPr marL="358775" lvl="1" indent="-358775">
              <a:buAutoNum type="alphaLcParenR"/>
            </a:pPr>
            <a:r>
              <a:rPr lang="cs-CZ" sz="2000" dirty="0"/>
              <a:t>10 °C je 11,2 g vody</a:t>
            </a:r>
          </a:p>
          <a:p>
            <a:endParaRPr lang="cs-CZ" sz="2000" dirty="0"/>
          </a:p>
          <a:p>
            <a:r>
              <a:rPr lang="cs-CZ" sz="2000" b="1" dirty="0"/>
              <a:t>2) Jaká bude RV vzduchu pokud je v místnosti:</a:t>
            </a:r>
          </a:p>
          <a:p>
            <a:pPr marL="342900" indent="-342900">
              <a:buAutoNum type="alphaLcParenR"/>
            </a:pPr>
            <a:r>
              <a:rPr lang="cs-CZ" sz="2000" dirty="0"/>
              <a:t>30 °C a </a:t>
            </a:r>
            <a:r>
              <a:rPr lang="cs-CZ" sz="2000" i="1" dirty="0"/>
              <a:t>t</a:t>
            </a:r>
            <a:r>
              <a:rPr lang="cs-CZ" sz="2000" baseline="-25000" dirty="0"/>
              <a:t>RB</a:t>
            </a:r>
            <a:r>
              <a:rPr lang="cs-CZ" sz="2000" dirty="0"/>
              <a:t> je 25 °C</a:t>
            </a:r>
          </a:p>
          <a:p>
            <a:pPr marL="342900" indent="-342900">
              <a:buAutoNum type="alphaLcParenR"/>
            </a:pPr>
            <a:r>
              <a:rPr lang="cs-CZ" sz="2000" dirty="0"/>
              <a:t>19 °C a </a:t>
            </a:r>
            <a:r>
              <a:rPr lang="cs-CZ" sz="2000" i="1" dirty="0"/>
              <a:t>t</a:t>
            </a:r>
            <a:r>
              <a:rPr lang="cs-CZ" sz="2000" baseline="-25000" dirty="0"/>
              <a:t>RB</a:t>
            </a:r>
            <a:r>
              <a:rPr lang="cs-CZ" sz="2000" dirty="0"/>
              <a:t> je 8 °C</a:t>
            </a:r>
          </a:p>
          <a:p>
            <a:pPr marL="342900" indent="-342900">
              <a:buFontTx/>
              <a:buAutoNum type="alphaLcParenR"/>
            </a:pPr>
            <a:r>
              <a:rPr lang="cs-CZ" sz="2000" dirty="0"/>
              <a:t>6 °C </a:t>
            </a:r>
            <a:r>
              <a:rPr lang="cs-CZ" sz="2000" i="1" dirty="0"/>
              <a:t>t</a:t>
            </a:r>
            <a:r>
              <a:rPr lang="cs-CZ" sz="2000" baseline="-25000" dirty="0"/>
              <a:t>RB</a:t>
            </a:r>
            <a:r>
              <a:rPr lang="cs-CZ" sz="2000" dirty="0"/>
              <a:t> je 5 °C</a:t>
            </a:r>
          </a:p>
          <a:p>
            <a:r>
              <a:rPr lang="cs-CZ" sz="2000" dirty="0"/>
              <a:t>	</a:t>
            </a:r>
          </a:p>
          <a:p>
            <a:r>
              <a:rPr lang="cs-CZ" sz="2000" b="1" dirty="0"/>
              <a:t>3) Jaká je absolutní vlhkost vzduchu a </a:t>
            </a:r>
            <a:r>
              <a:rPr lang="cs-CZ" sz="2000" b="1" i="1" dirty="0"/>
              <a:t>t</a:t>
            </a:r>
            <a:r>
              <a:rPr lang="cs-CZ" sz="2000" b="1" baseline="-25000" dirty="0"/>
              <a:t>RB  </a:t>
            </a:r>
            <a:r>
              <a:rPr lang="cs-CZ" sz="2000" b="1" dirty="0"/>
              <a:t>pokud RV je : </a:t>
            </a:r>
          </a:p>
          <a:p>
            <a:pPr marL="342900" indent="-342900">
              <a:buAutoNum type="alphaLcParenR"/>
            </a:pPr>
            <a:r>
              <a:rPr lang="cs-CZ" sz="2000" dirty="0"/>
              <a:t>74 % při </a:t>
            </a:r>
            <a:r>
              <a:rPr lang="cs-CZ" sz="2000" i="1" dirty="0"/>
              <a:t>t</a:t>
            </a:r>
            <a:r>
              <a:rPr lang="cs-CZ" sz="2000" dirty="0"/>
              <a:t> = 20 °C</a:t>
            </a:r>
          </a:p>
          <a:p>
            <a:pPr marL="342900" indent="-342900">
              <a:buAutoNum type="alphaLcParenR"/>
            </a:pPr>
            <a:r>
              <a:rPr lang="cs-CZ" sz="2000" dirty="0"/>
              <a:t>33 %, </a:t>
            </a:r>
            <a:r>
              <a:rPr lang="cs-CZ" sz="2000" i="1" dirty="0"/>
              <a:t>t </a:t>
            </a:r>
            <a:r>
              <a:rPr lang="cs-CZ" sz="2000" dirty="0"/>
              <a:t>= 35 °C</a:t>
            </a:r>
          </a:p>
          <a:p>
            <a:pPr marL="342900" indent="-342900">
              <a:buFontTx/>
              <a:buAutoNum type="alphaLcParenR"/>
            </a:pPr>
            <a:r>
              <a:rPr lang="cs-CZ" sz="2000" dirty="0"/>
              <a:t>50 %, </a:t>
            </a:r>
            <a:r>
              <a:rPr lang="cs-CZ" sz="2000" i="1" dirty="0"/>
              <a:t>t </a:t>
            </a:r>
            <a:r>
              <a:rPr lang="cs-CZ" sz="2000" dirty="0"/>
              <a:t>= 18 °C</a:t>
            </a:r>
          </a:p>
          <a:p>
            <a:pPr marL="342900" indent="-342900">
              <a:buAutoNum type="alphaLcParenR"/>
            </a:pPr>
            <a:endParaRPr lang="cs-CZ" sz="2000" dirty="0"/>
          </a:p>
          <a:p>
            <a:pPr marL="0" lvl="3" algn="just"/>
            <a:r>
              <a:rPr lang="cs-CZ" sz="2000" b="1" dirty="0"/>
              <a:t>4) Jaká bude RV ve vitríně o 1 m</a:t>
            </a:r>
            <a:r>
              <a:rPr lang="cs-CZ" sz="2000" b="1" baseline="30000" dirty="0"/>
              <a:t>3</a:t>
            </a:r>
            <a:r>
              <a:rPr lang="cs-CZ" sz="2000" b="1" dirty="0"/>
              <a:t> obsahující 10 g vodní páry při</a:t>
            </a:r>
          </a:p>
          <a:p>
            <a:pPr marL="0" lvl="3" algn="just"/>
            <a:r>
              <a:rPr lang="cs-CZ" sz="2000" dirty="0"/>
              <a:t>30 °C : RV = </a:t>
            </a:r>
          </a:p>
          <a:p>
            <a:pPr marL="0" lvl="3" algn="just"/>
            <a:r>
              <a:rPr lang="cs-CZ" sz="2000" dirty="0"/>
              <a:t>20 °C : RV = </a:t>
            </a:r>
          </a:p>
          <a:p>
            <a:pPr marL="0" lvl="3" algn="just"/>
            <a:r>
              <a:rPr lang="cs-CZ" sz="2000" dirty="0"/>
              <a:t>10 °C : RV = </a:t>
            </a:r>
          </a:p>
          <a:p>
            <a:pPr marL="0" lvl="3" algn="just"/>
            <a:r>
              <a:rPr lang="cs-CZ" sz="2000" dirty="0"/>
              <a:t>5 °C : RV = 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D4ABD2B3-1BCC-461C-A67E-CA7A861E5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12209"/>
              </p:ext>
            </p:extLst>
          </p:nvPr>
        </p:nvGraphicFramePr>
        <p:xfrm>
          <a:off x="7962898" y="1208614"/>
          <a:ext cx="397206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3015">
                  <a:extLst>
                    <a:ext uri="{9D8B030D-6E8A-4147-A177-3AD203B41FA5}">
                      <a16:colId xmlns:a16="http://schemas.microsoft.com/office/drawing/2014/main" val="510266863"/>
                    </a:ext>
                  </a:extLst>
                </a:gridCol>
                <a:gridCol w="993015">
                  <a:extLst>
                    <a:ext uri="{9D8B030D-6E8A-4147-A177-3AD203B41FA5}">
                      <a16:colId xmlns:a16="http://schemas.microsoft.com/office/drawing/2014/main" val="1591956595"/>
                    </a:ext>
                  </a:extLst>
                </a:gridCol>
                <a:gridCol w="993015">
                  <a:extLst>
                    <a:ext uri="{9D8B030D-6E8A-4147-A177-3AD203B41FA5}">
                      <a16:colId xmlns:a16="http://schemas.microsoft.com/office/drawing/2014/main" val="3668919977"/>
                    </a:ext>
                  </a:extLst>
                </a:gridCol>
                <a:gridCol w="993015">
                  <a:extLst>
                    <a:ext uri="{9D8B030D-6E8A-4147-A177-3AD203B41FA5}">
                      <a16:colId xmlns:a16="http://schemas.microsoft.com/office/drawing/2014/main" val="3671582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 (°C)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 cm</a:t>
                      </a:r>
                      <a:r>
                        <a:rPr lang="cs-CZ" sz="2400" baseline="30000" dirty="0"/>
                        <a:t>-3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 (°C)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g cm</a:t>
                      </a:r>
                      <a:r>
                        <a:rPr lang="cs-CZ" sz="2400" baseline="30000" dirty="0"/>
                        <a:t>-3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7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17,3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6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6,8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23,0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3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9,4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30,4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12,8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39,6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2284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48051" y="250884"/>
                <a:ext cx="3601755" cy="760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𝑅𝑉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=100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𝑠𝑘𝑢𝑡𝑒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𝑚𝑎𝑥𝑖𝑚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800" dirty="0"/>
                  <a:t> %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051" y="250884"/>
                <a:ext cx="3601755" cy="760336"/>
              </a:xfrm>
              <a:prstGeom prst="rect">
                <a:avLst/>
              </a:prstGeom>
              <a:blipFill>
                <a:blip r:embed="rId2"/>
                <a:stretch>
                  <a:fillRect r="-3051" b="-32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962898" y="4501409"/>
            <a:ext cx="344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cs-CZ" dirty="0"/>
              <a:t>Co plyne z výpočtů?</a:t>
            </a:r>
          </a:p>
          <a:p>
            <a:pPr marL="0" lvl="3" algn="ctr"/>
            <a:endParaRPr lang="cs-CZ" dirty="0"/>
          </a:p>
          <a:p>
            <a:pPr marL="0" lvl="3" algn="ctr"/>
            <a:r>
              <a:rPr lang="cs-CZ" sz="2400" b="1" dirty="0">
                <a:solidFill>
                  <a:srgbClr val="FF0000"/>
                </a:solidFill>
              </a:rPr>
              <a:t>Zvyšováním T vzduchu dochází ke snižování RV a obráceně</a:t>
            </a:r>
          </a:p>
        </p:txBody>
      </p:sp>
    </p:spTree>
    <p:extLst>
      <p:ext uri="{BB962C8B-B14F-4D97-AF65-F5344CB8AC3E}">
        <p14:creationId xmlns:p14="http://schemas.microsoft.com/office/powerpoint/2010/main" val="41253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9496121" cy="5641708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1226120" y="5641708"/>
            <a:ext cx="94256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https://readgur.com/doc/904904/tabulka-pro-ur%C4%8Den%C3%AD-vzniku-rosn%C3%A9ho-bodu</a:t>
            </a:r>
            <a:endParaRPr lang="cs-CZ" dirty="0"/>
          </a:p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https://www.termovize.com/vypocet-vlhkosti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90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73982" y="572110"/>
            <a:ext cx="7549286" cy="5391302"/>
            <a:chOff x="3635807" y="572110"/>
            <a:chExt cx="7549286" cy="5391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5807" y="572110"/>
              <a:ext cx="7549286" cy="539130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591300" y="3867150"/>
              <a:ext cx="180975" cy="171450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7125" y="1152525"/>
              <a:ext cx="2619375" cy="156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Oval 9"/>
          <p:cNvSpPr/>
          <p:nvPr/>
        </p:nvSpPr>
        <p:spPr>
          <a:xfrm>
            <a:off x="8296276" y="3438525"/>
            <a:ext cx="180975" cy="17145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224162" y="3958504"/>
            <a:ext cx="4695824" cy="1754326"/>
            <a:chOff x="224162" y="3958504"/>
            <a:chExt cx="4695824" cy="1754326"/>
          </a:xfrm>
        </p:grpSpPr>
        <p:sp>
          <p:nvSpPr>
            <p:cNvPr id="11" name="Oval 10"/>
            <p:cNvSpPr/>
            <p:nvPr/>
          </p:nvSpPr>
          <p:spPr>
            <a:xfrm>
              <a:off x="224162" y="4048125"/>
              <a:ext cx="180975" cy="171450"/>
            </a:xfrm>
            <a:prstGeom prst="ellipse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5137" y="3958504"/>
              <a:ext cx="45148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Bod představuje klima vitríny o objemu 10 m</a:t>
              </a:r>
              <a:r>
                <a:rPr lang="cs-CZ" baseline="30000" dirty="0"/>
                <a:t>3</a:t>
              </a:r>
              <a:r>
                <a:rPr lang="cs-CZ" dirty="0"/>
                <a:t>, o 22 °C a RV 50 %</a:t>
              </a:r>
            </a:p>
            <a:p>
              <a:endParaRPr lang="cs-CZ" dirty="0"/>
            </a:p>
            <a:p>
              <a:pPr marL="342900" indent="-342900">
                <a:buAutoNum type="alphaLcParenR"/>
              </a:pPr>
              <a:r>
                <a:rPr lang="cs-CZ" dirty="0"/>
                <a:t>Jaký bude obsah vodní páry ve vitríně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Co se stane při ochlazení vitríny na 10 °C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Jaká je T</a:t>
              </a:r>
              <a:r>
                <a:rPr lang="cs-CZ" baseline="-25000" dirty="0"/>
                <a:t>RB</a:t>
              </a:r>
              <a:endParaRPr lang="cs-CZ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4162" y="582245"/>
            <a:ext cx="4695824" cy="2308324"/>
            <a:chOff x="224162" y="582245"/>
            <a:chExt cx="4695824" cy="2308324"/>
          </a:xfrm>
        </p:grpSpPr>
        <p:sp>
          <p:nvSpPr>
            <p:cNvPr id="6" name="Oval 5"/>
            <p:cNvSpPr/>
            <p:nvPr/>
          </p:nvSpPr>
          <p:spPr>
            <a:xfrm>
              <a:off x="224162" y="695325"/>
              <a:ext cx="180975" cy="171450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5137" y="582245"/>
              <a:ext cx="451484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Bod představuje klima vitríny o objemu 4 m</a:t>
              </a:r>
              <a:r>
                <a:rPr lang="cs-CZ" baseline="30000" dirty="0"/>
                <a:t>3</a:t>
              </a:r>
              <a:r>
                <a:rPr lang="cs-CZ" dirty="0"/>
                <a:t>, o 15 °C a RV 60 %</a:t>
              </a:r>
            </a:p>
            <a:p>
              <a:endParaRPr lang="cs-CZ" dirty="0"/>
            </a:p>
            <a:p>
              <a:pPr marL="342900" indent="-342900">
                <a:buAutoNum type="alphaLcParenR"/>
              </a:pPr>
              <a:r>
                <a:rPr lang="cs-CZ" dirty="0"/>
                <a:t>Jaký bude obsah vodní páry ve vitríně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Co se stane při zahřátí vitríny na 25 °C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Jaká je T</a:t>
              </a:r>
              <a:r>
                <a:rPr lang="cs-CZ" baseline="-25000" dirty="0"/>
                <a:t>RB</a:t>
              </a:r>
              <a:r>
                <a:rPr lang="cs-CZ" dirty="0"/>
                <a:t> (při jaké teplotě dojde ke kondenzaci par)</a:t>
              </a:r>
            </a:p>
            <a:p>
              <a:pPr marL="342900" indent="-342900">
                <a:buAutoNum type="alphaLcParenR"/>
              </a:pP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1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mple of chart showing time before mould becomes vis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982662"/>
            <a:ext cx="5810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2908300" y="55728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https://www.canada.ca/en/conservation-institute/services/agents-deterioration/humidity.html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83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94" y="417188"/>
            <a:ext cx="3348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Silikagely </a:t>
            </a:r>
          </a:p>
          <a:p>
            <a:pPr marL="800100" lvl="1" indent="-342900">
              <a:buAutoNum type="alphaLcParenR"/>
            </a:pPr>
            <a:r>
              <a:rPr lang="cs-CZ" dirty="0"/>
              <a:t>K čemu </a:t>
            </a:r>
          </a:p>
          <a:p>
            <a:pPr marL="800100" lvl="1" indent="-342900">
              <a:buAutoNum type="alphaLcParenR"/>
            </a:pPr>
            <a:r>
              <a:rPr lang="cs-CZ" dirty="0"/>
              <a:t>Co to je</a:t>
            </a:r>
          </a:p>
          <a:p>
            <a:pPr marL="800100" lvl="1" indent="-342900">
              <a:buAutoNum type="alphaLcParenR"/>
            </a:pPr>
            <a:r>
              <a:rPr lang="cs-CZ" dirty="0"/>
              <a:t>Jak to funguje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09" y="269249"/>
            <a:ext cx="6964606" cy="329925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6AB43E6-F5FE-4CBA-BC45-F26B3E4532AC}"/>
              </a:ext>
            </a:extLst>
          </p:cNvPr>
          <p:cNvSpPr/>
          <p:nvPr/>
        </p:nvSpPr>
        <p:spPr>
          <a:xfrm>
            <a:off x="1309703" y="3718679"/>
            <a:ext cx="86501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https://www.canada.ca/en/conservation-institute/services/conservation-preservation-publications/technical-bulletins/silica-gel-relative-humidity.html</a:t>
            </a:r>
            <a:endParaRPr lang="cs-CZ" dirty="0"/>
          </a:p>
          <a:p>
            <a:endParaRPr lang="cs-CZ" dirty="0">
              <a:hlinkClick r:id="rId4"/>
            </a:endParaRPr>
          </a:p>
          <a:p>
            <a:r>
              <a:rPr lang="en-GB" dirty="0">
                <a:hlinkClick r:id="rId4"/>
              </a:rPr>
              <a:t>https://www.canada.ca/en/conservation-institute/services/conservation-preservation-publications/canadian-conservation-institute-notes/prep-silica-gel.html</a:t>
            </a:r>
            <a:endParaRPr lang="cs-CZ" dirty="0"/>
          </a:p>
          <a:p>
            <a:endParaRPr lang="cs-CZ" dirty="0"/>
          </a:p>
          <a:p>
            <a:r>
              <a:rPr lang="en-GB" dirty="0">
                <a:hlinkClick r:id="rId5"/>
              </a:rPr>
              <a:t>http://publications.gc.ca/collections/collection_2018/pch/CH57-3-1-10-1984-eng.pdf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6"/>
              </a:rPr>
              <a:t>https://www.youtube.com/watch?v=7zXiEptYKIg</a:t>
            </a:r>
          </a:p>
          <a:p>
            <a:r>
              <a:rPr lang="en-GB" dirty="0">
                <a:hlinkClick r:id="rId6"/>
              </a:rPr>
              <a:t>http://www.connectingtocollections.org/wp-content/uploads/2018/12/2019-Demystifying-Silica-Gel-C2CCare-Webinar-ANNOTATED.pdf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1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515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MentiText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Vyskočilová</dc:creator>
  <cp:lastModifiedBy>Gabriela Vyskočilová</cp:lastModifiedBy>
  <cp:revision>27</cp:revision>
  <dcterms:created xsi:type="dcterms:W3CDTF">2021-03-07T16:47:49Z</dcterms:created>
  <dcterms:modified xsi:type="dcterms:W3CDTF">2023-03-09T09:36:52Z</dcterms:modified>
</cp:coreProperties>
</file>