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333" r:id="rId3"/>
    <p:sldId id="349" r:id="rId4"/>
    <p:sldId id="350" r:id="rId5"/>
    <p:sldId id="334" r:id="rId6"/>
    <p:sldId id="289" r:id="rId7"/>
    <p:sldId id="351" r:id="rId8"/>
    <p:sldId id="290" r:id="rId9"/>
    <p:sldId id="291" r:id="rId10"/>
    <p:sldId id="293" r:id="rId11"/>
    <p:sldId id="294" r:id="rId12"/>
    <p:sldId id="292" r:id="rId13"/>
    <p:sldId id="287" r:id="rId14"/>
    <p:sldId id="288" r:id="rId15"/>
    <p:sldId id="337" r:id="rId16"/>
    <p:sldId id="344" r:id="rId17"/>
    <p:sldId id="338" r:id="rId18"/>
    <p:sldId id="345" r:id="rId19"/>
    <p:sldId id="295" r:id="rId20"/>
    <p:sldId id="339" r:id="rId21"/>
    <p:sldId id="336" r:id="rId22"/>
    <p:sldId id="346" r:id="rId23"/>
    <p:sldId id="347" r:id="rId24"/>
    <p:sldId id="348" r:id="rId25"/>
    <p:sldId id="299" r:id="rId26"/>
    <p:sldId id="300" r:id="rId27"/>
    <p:sldId id="301" r:id="rId28"/>
    <p:sldId id="302" r:id="rId29"/>
    <p:sldId id="303" r:id="rId30"/>
    <p:sldId id="340" r:id="rId31"/>
    <p:sldId id="307" r:id="rId32"/>
    <p:sldId id="308" r:id="rId33"/>
    <p:sldId id="309" r:id="rId34"/>
    <p:sldId id="260" r:id="rId35"/>
    <p:sldId id="257" r:id="rId36"/>
    <p:sldId id="261" r:id="rId37"/>
    <p:sldId id="258" r:id="rId38"/>
    <p:sldId id="272" r:id="rId39"/>
    <p:sldId id="264" r:id="rId40"/>
    <p:sldId id="267" r:id="rId41"/>
    <p:sldId id="284" r:id="rId42"/>
    <p:sldId id="285" r:id="rId43"/>
    <p:sldId id="278" r:id="rId44"/>
    <p:sldId id="268" r:id="rId45"/>
    <p:sldId id="282" r:id="rId46"/>
    <p:sldId id="269" r:id="rId47"/>
    <p:sldId id="270" r:id="rId48"/>
    <p:sldId id="271" r:id="rId49"/>
    <p:sldId id="274" r:id="rId50"/>
    <p:sldId id="341" r:id="rId51"/>
    <p:sldId id="342" r:id="rId52"/>
    <p:sldId id="343" r:id="rId53"/>
    <p:sldId id="277" r:id="rId54"/>
    <p:sldId id="280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0" r:id="rId64"/>
    <p:sldId id="318" r:id="rId65"/>
    <p:sldId id="319" r:id="rId66"/>
    <p:sldId id="321" r:id="rId67"/>
    <p:sldId id="322" r:id="rId68"/>
    <p:sldId id="323" r:id="rId69"/>
    <p:sldId id="327" r:id="rId70"/>
    <p:sldId id="326" r:id="rId71"/>
    <p:sldId id="324" r:id="rId72"/>
    <p:sldId id="325" r:id="rId73"/>
    <p:sldId id="328" r:id="rId74"/>
    <p:sldId id="329" r:id="rId7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4" autoAdjust="0"/>
  </p:normalViewPr>
  <p:slideViewPr>
    <p:cSldViewPr>
      <p:cViewPr varScale="1">
        <p:scale>
          <a:sx n="85" d="100"/>
          <a:sy n="85" d="100"/>
        </p:scale>
        <p:origin x="1142" y="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DB065-93C0-4FC7-B213-DF95F9A8863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D5FE-AA92-4F9D-A7BA-741BC6A76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Amfif – obsahuje hydrofil a HYDROFOB</a:t>
            </a:r>
            <a:r>
              <a:rPr lang="cs-CZ" baseline="0" dirty="0" smtClean="0"/>
              <a:t> ČÁST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D5FE-AA92-4F9D-A7BA-741BC6A769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3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Anion – nositel povrchové aktivity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D5FE-AA92-4F9D-A7BA-741BC6A769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5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ethylenoxid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D5FE-AA92-4F9D-A7BA-741BC6A769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6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Inverzní Micela – voda uzavřena uvnitř, hydrofob tvoří povrch, méně molekul tenzidu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D5FE-AA92-4F9D-A7BA-741BC6A7698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3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2AA182-168F-4C69-9D57-DD7F2D21D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85C3C-C997-4DD7-859C-FF47FAF97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7876C-E1EC-4868-A6F2-4CA664BB3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38FE3-5640-47E6-86EB-3ECE336779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27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3353A8-10AD-4FC8-8047-669F2BB8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B3FD3-0E39-4B2A-8DC4-8F769140D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124B6-8E86-47EE-9B4E-6097484F9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78E1A-C3F8-4234-8520-0AEA4CD1B1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044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7EB17E-837F-4D65-BDEC-05876636F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1CF626-3FE5-4BAD-9942-9E1BF747E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92D19-CA9E-4D7D-A8E0-D8F59F789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201D1-385C-4A1B-9E70-9384BFB476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159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4D529F2-C6A7-4585-9E97-08DC70638D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162A36-B1AA-481D-AE4A-7D53D5C8F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7EBFEEB-ED8B-4005-A34B-06F7C756D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7EF18-5682-477C-B201-C6FF33A081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27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15112D-FA29-4354-9B16-342CA7412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B00797-CDF0-456E-A953-DCDF728FD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6FD14C-C1ED-444A-BA04-31D445015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FD678-95ED-4021-940C-FD1E72DA6B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787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961CC6-07B7-483F-A65B-3A6E929BC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A00738-219B-485C-8DCA-C1540A1FD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6EA68-78DB-4DC2-9541-ED60A302B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917B-83FA-4B28-8437-90ECDEA4AF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30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763AC7-3B19-4149-ABBC-1EECE9427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30E92-1E94-44E3-A74A-54841513D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780BE2-600A-4AA7-84C1-738619F1E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F1A5C-BB9A-41C3-A898-6D96B2506E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7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C17C3-A506-4330-A422-A7A992A12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0996D-8999-4B50-AB2D-0C53DD8FA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0C4FD-D871-4F6C-9F74-638266437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6F3E8-5C26-47DE-950D-97984CD857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832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63AE35-7EAE-4669-A961-3C2175182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0891A9-9583-4CBF-8CF5-1BFF5FC92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A4F078-C503-40A9-A99A-DE061C1F2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E001B-2F63-48C6-ADBF-0512425428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57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CF5CA3-F6E6-43DA-8BAE-90C658D02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63E14A-660E-4335-A2BD-C25F05A48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657C59-7F4D-4C98-80A0-BF0E5ED44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25765-98ED-4E21-B411-0BA16A3496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801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CC2F14-4452-4B76-9A16-B168A1461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074CA1-D256-4867-B633-C7817287A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43DB64-0712-4624-8D64-4252B73B0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68123-6719-4514-AFE6-65BF5F17A1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109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B8E2A-601E-4A33-AE00-B5133DECD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096E7-F227-4C82-A436-794EE16D4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44F7C-E4F8-40D7-97EB-66A413F11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302A4-3336-4BF8-BC1D-F1691BBA98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71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E343A-3C5E-48EB-8358-4323730B6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B3C5A-8472-4B94-B643-C86CE2973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252CE-724E-4DBF-B3DE-A1F2035A1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4E495-81A7-42D8-B89A-C0F431B680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744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384A50-8ED1-4BE0-8EC5-1BCC50662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FBD4CC-211D-43E0-BCA2-8CD12FD4F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EBC160-BB1F-44F4-A4C3-E774AD2A44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C90395-D817-4B80-9B29-D2757C063E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4283FE-B643-4B27-B702-216ACE2CD5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88B9A9-222B-4B11-A89D-A7F198C829D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frm=1&amp;source=images&amp;cd=&amp;cad=rja&amp;docid=q-IINuh-0k6Y5M&amp;tbnid=n6LZIQ6U932-aM:&amp;ved=0CAUQjRw&amp;url=http%3A%2F%2Fwww.answers.com%2Ftopic%2Fsurfactant&amp;ei=CdSkUom7B8a10QW5tYDYCQ&amp;psig=AFQjCNFCfM_xyDG7c9J9FLIx-Rdj2dOhVw&amp;ust=13866202595518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d/Micelle_scheme-en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upload.wikimedia.org/wikipedia/commons/1/1a/Micelle_scheme2-en.svg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z/url?sa=i&amp;rct=j&amp;q=&amp;esrc=s&amp;frm=1&amp;source=images&amp;cd=&amp;cad=rja&amp;docid=y3QQHYf8TcoQXM&amp;tbnid=y6XtfRRyqOWbTM:&amp;ved=0CAUQjRw&amp;url=http%3A%2F%2Fwww.metroweb.cz%2Fmetro%2Fzajimavosti%2FDOD04%2FDOD04.htm&amp;ei=bNGkUq6mH4a40QWBtYGACQ&amp;psig=AFQjCNF0VXIrG1OV4RpTiw0zdCsxThuVXA&amp;ust=138661893933145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147.33.74.135/knihy/uid_es-001/hesla/pena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vydavatelstvi.vscht.cz/knihy/uid_es-001/hesla/gibbsuv-plateauv_kanalek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0B8C8C3-5994-4E65-9DB9-5EB1135F84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>Tenzidy</a:t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>Špína a její odstraňování </a:t>
            </a:r>
            <a:br>
              <a:rPr lang="cs-CZ" altLang="cs-CZ"/>
            </a:br>
            <a:r>
              <a:rPr lang="cs-CZ" altLang="cs-CZ"/>
              <a:t>z textilií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E7E576C-5082-4C0F-8A24-F12FB1C71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AMFOTERNÍ TENSIDY</a:t>
            </a:r>
            <a:endParaRPr lang="cs-CZ" altLang="cs-CZ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3" name="Picture 4" descr="sejmout0001">
            <a:extLst>
              <a:ext uri="{FF2B5EF4-FFF2-40B4-BE49-F238E27FC236}">
                <a16:creationId xmlns:a16="http://schemas.microsoft.com/office/drawing/2014/main" id="{91EDE980-8C48-486D-A68C-38E63A92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56343"/>
            <a:ext cx="4255705" cy="24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1196752"/>
            <a:ext cx="836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Obsahuje kladný i záporný </a:t>
            </a:r>
            <a:r>
              <a:rPr lang="cs-CZ" sz="2400" dirty="0" smtClean="0"/>
              <a:t>náboj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Kyselé (-COOH, -SO3)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Zásadité – (-NH2, NH3+)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Rozpustnost </a:t>
            </a:r>
            <a:r>
              <a:rPr lang="cs-CZ" sz="2400" dirty="0" smtClean="0"/>
              <a:t>a možnost solvatace nábojů závisí na kyselosti prostředí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+ kombinovatelnost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- nerozpustnost ve většině org. Rozp, cena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Rozpustné proteiny, fosfatidylcholiny</a:t>
            </a:r>
            <a:endParaRPr lang="cs-CZ"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E6C2B9-CF5C-4C81-A865-0D368A422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solidFill>
                  <a:schemeClr val="accent2"/>
                </a:solidFill>
                <a:latin typeface="Arial Narrow" panose="020B0606020202030204" pitchFamily="34" charset="0"/>
              </a:rPr>
              <a:t>KOKOSPENTAETOXYMETYL AMONIUM METHOSULFÁT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EC5DCA8-6A74-41A7-A492-1DE12B8A5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>
                <a:latin typeface="Arial Narrow" panose="020B0606020202030204" pitchFamily="34" charset="0"/>
              </a:rPr>
              <a:t>	(CH</a:t>
            </a:r>
            <a:r>
              <a:rPr lang="cs-CZ" altLang="cs-CZ" sz="1500" baseline="-25000">
                <a:latin typeface="Arial Narrow" panose="020B0606020202030204" pitchFamily="34" charset="0"/>
              </a:rPr>
              <a:t>2</a:t>
            </a:r>
            <a:r>
              <a:rPr lang="cs-CZ" altLang="cs-CZ" sz="1500">
                <a:latin typeface="Arial Narrow" panose="020B0606020202030204" pitchFamily="34" charset="0"/>
              </a:rPr>
              <a:t> - CH</a:t>
            </a:r>
            <a:r>
              <a:rPr lang="cs-CZ" altLang="cs-CZ" sz="1500" baseline="-25000">
                <a:latin typeface="Arial Narrow" panose="020B0606020202030204" pitchFamily="34" charset="0"/>
              </a:rPr>
              <a:t>2</a:t>
            </a:r>
            <a:r>
              <a:rPr lang="cs-CZ" altLang="cs-CZ" sz="1500">
                <a:latin typeface="Arial Narrow" panose="020B0606020202030204" pitchFamily="34" charset="0"/>
              </a:rPr>
              <a:t> - O)</a:t>
            </a:r>
            <a:r>
              <a:rPr lang="cs-CZ" altLang="cs-CZ" sz="1500" baseline="-25000">
                <a:latin typeface="Arial Narrow" panose="020B0606020202030204" pitchFamily="34" charset="0"/>
              </a:rPr>
              <a:t>n</a:t>
            </a:r>
            <a:r>
              <a:rPr lang="cs-CZ" altLang="cs-CZ" sz="1500">
                <a:latin typeface="Arial Narrow" panose="020B0606020202030204" pitchFamily="34" charset="0"/>
              </a:rPr>
              <a:t> – 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>
                <a:latin typeface="Arial Narrow" panose="020B0606020202030204" pitchFamily="34" charset="0"/>
              </a:rPr>
              <a:t>R – N</a:t>
            </a:r>
            <a:r>
              <a:rPr lang="cs-CZ" altLang="cs-CZ" sz="1500" baseline="30000">
                <a:latin typeface="Arial Narrow" panose="020B0606020202030204" pitchFamily="34" charset="0"/>
              </a:rPr>
              <a:t>+</a:t>
            </a:r>
            <a:r>
              <a:rPr lang="cs-CZ" altLang="cs-CZ" sz="1500">
                <a:latin typeface="Arial Narrow" panose="020B0606020202030204" pitchFamily="34" charset="0"/>
              </a:rPr>
              <a:t> – CH</a:t>
            </a:r>
            <a:r>
              <a:rPr lang="cs-CZ" altLang="cs-CZ" sz="1500" baseline="-25000">
                <a:latin typeface="Arial Narrow" panose="020B0606020202030204" pitchFamily="34" charset="0"/>
              </a:rPr>
              <a:t>3</a:t>
            </a:r>
            <a:r>
              <a:rPr lang="cs-CZ" altLang="cs-CZ" sz="1500">
                <a:latin typeface="Arial Narrow" panose="020B0606020202030204" pitchFamily="34" charset="0"/>
              </a:rPr>
              <a:t>			CH</a:t>
            </a:r>
            <a:r>
              <a:rPr lang="cs-CZ" altLang="cs-CZ" sz="1500" baseline="-25000">
                <a:latin typeface="Arial Narrow" panose="020B0606020202030204" pitchFamily="34" charset="0"/>
              </a:rPr>
              <a:t>3</a:t>
            </a:r>
            <a:r>
              <a:rPr lang="cs-CZ" altLang="cs-CZ" sz="1500">
                <a:latin typeface="Arial Narrow" panose="020B0606020202030204" pitchFamily="34" charset="0"/>
              </a:rPr>
              <a:t> CO</a:t>
            </a:r>
            <a:r>
              <a:rPr lang="cs-CZ" altLang="cs-CZ" sz="1500" baseline="-25000">
                <a:latin typeface="Arial Narrow" panose="020B0606020202030204" pitchFamily="34" charset="0"/>
              </a:rPr>
              <a:t>4</a:t>
            </a:r>
            <a:r>
              <a:rPr lang="cs-CZ" altLang="cs-CZ" sz="1500" baseline="30000">
                <a:latin typeface="Arial Narrow" panose="020B0606020202030204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>
                <a:latin typeface="Arial Narrow" panose="020B0606020202030204" pitchFamily="34" charset="0"/>
              </a:rPr>
              <a:t>	(CH</a:t>
            </a:r>
            <a:r>
              <a:rPr lang="cs-CZ" altLang="cs-CZ" sz="1500" baseline="-25000">
                <a:latin typeface="Arial Narrow" panose="020B0606020202030204" pitchFamily="34" charset="0"/>
              </a:rPr>
              <a:t>2</a:t>
            </a:r>
            <a:r>
              <a:rPr lang="cs-CZ" altLang="cs-CZ" sz="1500">
                <a:latin typeface="Arial Narrow" panose="020B0606020202030204" pitchFamily="34" charset="0"/>
              </a:rPr>
              <a:t> – CH</a:t>
            </a:r>
            <a:r>
              <a:rPr lang="cs-CZ" altLang="cs-CZ" sz="1500" baseline="-25000">
                <a:latin typeface="Arial Narrow" panose="020B0606020202030204" pitchFamily="34" charset="0"/>
              </a:rPr>
              <a:t>2</a:t>
            </a:r>
            <a:r>
              <a:rPr lang="cs-CZ" altLang="cs-CZ" sz="1500">
                <a:latin typeface="Arial Narrow" panose="020B0606020202030204" pitchFamily="34" charset="0"/>
              </a:rPr>
              <a:t> – O)</a:t>
            </a:r>
            <a:r>
              <a:rPr lang="cs-CZ" altLang="cs-CZ" sz="1500" baseline="-25000">
                <a:latin typeface="Arial Narrow" panose="020B0606020202030204" pitchFamily="34" charset="0"/>
              </a:rPr>
              <a:t>m</a:t>
            </a:r>
            <a:r>
              <a:rPr lang="cs-CZ" altLang="cs-CZ" sz="1500">
                <a:latin typeface="Arial Narrow" panose="020B0606020202030204" pitchFamily="34" charset="0"/>
              </a:rPr>
              <a:t> – H		n + m = 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100">
                <a:latin typeface="Arial Narrow" panose="020B0606020202030204" pitchFamily="34" charset="0"/>
              </a:rPr>
              <a:t>Čistící schopnost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100">
                <a:latin typeface="Arial Narrow" panose="020B0606020202030204" pitchFamily="34" charset="0"/>
              </a:rPr>
              <a:t>Antistatikum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100">
                <a:latin typeface="Arial Narrow" panose="020B0606020202030204" pitchFamily="34" charset="0"/>
              </a:rPr>
              <a:t>Změkčovadlo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100">
                <a:latin typeface="Arial Narrow" panose="020B0606020202030204" pitchFamily="34" charset="0"/>
              </a:rPr>
              <a:t>Mísitelnost s anionaktivními tensidy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100" b="1" i="1" u="sng">
                <a:latin typeface="Arial Narrow" panose="020B0606020202030204" pitchFamily="34" charset="0"/>
              </a:rPr>
              <a:t>Použití 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100">
                <a:latin typeface="Arial Narrow" panose="020B0606020202030204" pitchFamily="34" charset="0"/>
              </a:rPr>
              <a:t>Čistící prostředky, tekuté prací prostředky, vlasová kosmetika, tex.pomocný přípravek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100">
              <a:latin typeface="Arial Narrow" panose="020B0606020202030204" pitchFamily="34" charset="0"/>
            </a:endParaRPr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3596B49D-6A83-4E92-81FF-624127428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844675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93E6C1C7-9213-421A-99C3-68B7955D6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276475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15C5313-052C-475A-941E-D8FD8D82D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NEIONICKÉ </a:t>
            </a:r>
            <a:r>
              <a:rPr lang="cs-CZ" altLang="cs-CZ" sz="3200" dirty="0">
                <a:solidFill>
                  <a:schemeClr val="tx1"/>
                </a:solidFill>
                <a:latin typeface="Arial Narrow" panose="020B0606020202030204" pitchFamily="34" charset="0"/>
              </a:rPr>
              <a:t>TENSIDY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396" y="1124744"/>
            <a:ext cx="7943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Ve vodě nedisociují - n</a:t>
            </a:r>
            <a:r>
              <a:rPr lang="cs-CZ" sz="2000" dirty="0" smtClean="0"/>
              <a:t>eobsahují náboj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Rozpustnost zajištěna fční skupinou s vysokou afinitou k vodě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Oxyethylenáty mastných alkoholů – špatně označováno jako ethylenoxid!!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Estery nebo ethery PEG, vyšší alkoholy, saponiny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10" y="3501008"/>
            <a:ext cx="5358979" cy="1191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528" y="5147608"/>
            <a:ext cx="5410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Polyhydroxysloučeniny – alkylpolyglykosidy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 bázi obnovitelných zdrojů</a:t>
            </a:r>
            <a:endParaRPr lang="en-GB" sz="20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4D5AC387-C98B-4BF8-8D90-26BBC5D8B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>
                <a:solidFill>
                  <a:schemeClr val="accent2"/>
                </a:solidFill>
                <a:latin typeface="Arial Narrow" panose="020B0606020202030204" pitchFamily="34" charset="0"/>
              </a:rPr>
              <a:t>VÝVOJ PRVNÍCH TYPŮ TENZIDŮ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9EC80B18-8CA6-48C6-8638-D75D0E8C44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700213"/>
            <a:ext cx="3986212" cy="45545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u="sng">
                <a:latin typeface="Arial Narrow" panose="020B0606020202030204" pitchFamily="34" charset="0"/>
              </a:rPr>
              <a:t>TENZID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Mýdlo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Sulfatované rostl.oleje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Primární alkylsulfáty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Sulfáty mastných alkoholů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Sulfatované monoglyceridy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Alkylpolyglykol etersulfáty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Deriváty mastných kyselin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Etoxylované mastné alkoholy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Sulfojantarany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Olefinsulfonany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Alkylbenzensulfonan sodný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Sec. Alkylsulfáty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Cukroestery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Chelatační tensidy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Sulfatované metylestery M.K</a:t>
            </a:r>
            <a:r>
              <a:rPr lang="cs-CZ" altLang="cs-CZ" sz="150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8F0C2BED-35FB-4879-AA40-26BAC7C57C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628775"/>
            <a:ext cx="358775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u="sng">
                <a:latin typeface="Arial Narrow" panose="020B0606020202030204" pitchFamily="34" charset="0"/>
              </a:rPr>
              <a:t>ROK ZAHÁJENÍ VÝROBY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Starý Egypt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1830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1928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1928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1929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1929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1930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1933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1933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1934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1934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1933-1940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1955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1975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Arial Narrow" panose="020B0606020202030204" pitchFamily="34" charset="0"/>
              </a:rPr>
              <a:t>2006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541B9C2-60C0-421D-8B86-CD33088D6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633412"/>
          </a:xfrm>
        </p:spPr>
        <p:txBody>
          <a:bodyPr/>
          <a:lstStyle/>
          <a:p>
            <a:pPr eaLnBrk="1" hangingPunct="1"/>
            <a:r>
              <a:rPr lang="cs-CZ" altLang="cs-CZ" sz="3200"/>
              <a:t>Fyzikálně – chemické vlastnosti tenzidů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3A4D06D-8E94-4713-8F41-25FDC6AFE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solidFill>
                  <a:schemeClr val="accent2"/>
                </a:solidFill>
                <a:latin typeface="Arial Narrow" panose="020B0606020202030204" pitchFamily="34" charset="0"/>
              </a:rPr>
              <a:t>TVORBA SUPRAMOLEKULÁRNÍCH AGREGÁTŮ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Micely = solubilizace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Kapalné krystaly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Mikroemulzní formace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Emulsní kapénky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5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solidFill>
                  <a:schemeClr val="accent2"/>
                </a:solidFill>
                <a:latin typeface="Arial Narrow" panose="020B0606020202030204" pitchFamily="34" charset="0"/>
              </a:rPr>
              <a:t>ADSORPCE NA FÁZOVÝCH ROZHRANÍCH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Plyn – kapalina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Plyn – tuhá látka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Kapalina – kapalina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Tuhá látka – kapalina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5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solidFill>
                  <a:schemeClr val="accent2"/>
                </a:solidFill>
                <a:latin typeface="Arial Narrow" panose="020B0606020202030204" pitchFamily="34" charset="0"/>
              </a:rPr>
              <a:t>SNÍŽENÍ POVRCHOVÉHO A MEZIPOVRCHOVÉHO NAPĚTÍ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>
                <a:latin typeface="Arial Narrow" panose="020B0606020202030204" pitchFamily="34" charset="0"/>
              </a:rPr>
              <a:t>= snížení kontaktních úhlů smáčení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smtClean="0"/>
              <a:t>Princip tenzidů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dirty="0" smtClean="0"/>
              <a:t>Polárně-nepolární charakter</a:t>
            </a:r>
          </a:p>
          <a:p>
            <a:pPr lvl="1"/>
            <a:r>
              <a:rPr lang="cs-CZ" dirty="0" smtClean="0"/>
              <a:t>Obsahuje objemnou nepolární (hydrofobní) část a značně polární (hydrofilní) část</a:t>
            </a:r>
          </a:p>
          <a:p>
            <a:pPr lvl="1"/>
            <a:r>
              <a:rPr lang="cs-CZ" dirty="0" smtClean="0"/>
              <a:t>Na fázovém rozhraní se nepolární část molekuly tenzidu nasměruje do nepolární fáze (špína), polární část pak do polární fáze (voda)</a:t>
            </a:r>
            <a:endParaRPr lang="cs-CZ" dirty="0"/>
          </a:p>
        </p:txBody>
      </p:sp>
      <p:pic>
        <p:nvPicPr>
          <p:cNvPr id="4" name="Picture 2" descr="http://wpcontent.answcdn.com/wikipedia/commons/thumb/d/d1/TensideHyrophilHydrophob.png/400px-TensideHyrophilHydrophob.png">
            <a:hlinkClick r:id="rId2"/>
            <a:extLst>
              <a:ext uri="{FF2B5EF4-FFF2-40B4-BE49-F238E27FC236}">
                <a16:creationId xmlns:a16="http://schemas.microsoft.com/office/drawing/2014/main" id="{5805286C-C941-4385-B1A3-80F66E9A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810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25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oubor:Micelle scheme-en.svg">
            <a:hlinkClick r:id="rId3"/>
            <a:extLst>
              <a:ext uri="{FF2B5EF4-FFF2-40B4-BE49-F238E27FC236}">
                <a16:creationId xmlns:a16="http://schemas.microsoft.com/office/drawing/2014/main" id="{E4C73CF0-ECF4-4601-B72C-F3E822B3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971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File:Micelle scheme2-en.svg">
            <a:hlinkClick r:id="rId5"/>
            <a:extLst>
              <a:ext uri="{FF2B5EF4-FFF2-40B4-BE49-F238E27FC236}">
                <a16:creationId xmlns:a16="http://schemas.microsoft.com/office/drawing/2014/main" id="{52413329-25B4-46C2-9ABB-938BEECC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743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>
            <a:extLst>
              <a:ext uri="{FF2B5EF4-FFF2-40B4-BE49-F238E27FC236}">
                <a16:creationId xmlns:a16="http://schemas.microsoft.com/office/drawing/2014/main" id="{06B62E47-8526-4E33-8C23-5F0DD471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284744"/>
            <a:ext cx="8610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Micely </a:t>
            </a:r>
            <a:r>
              <a:rPr lang="cs-CZ" altLang="cs-CZ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jsou shluky molekul tenzidů dispergované v kapalném médiu. Nejčastěji mají micely přibližně kulovitý tvar, ale mohou vytvářet i elipsoidy, válce a dvojvrstvy. Tvar a velikost micely jsou ovlivněny jak geometrií molekuly tenzidu, tak i vlastnostmi roztoku, např. koncentrací tenzidu, teplotou, pH </a:t>
            </a:r>
            <a:r>
              <a:rPr lang="cs-CZ" altLang="cs-CZ" sz="2400" dirty="0">
                <a:latin typeface="Arial Unicode MS" pitchFamily="34" charset="-128"/>
                <a:ea typeface="Arial Unicode MS" pitchFamily="34" charset="-128"/>
              </a:rPr>
              <a:t>a iontovou silou.</a:t>
            </a:r>
            <a:endParaRPr lang="cs-CZ" altLang="cs-CZ" sz="2400" dirty="0">
              <a:latin typeface="Times New Roman" panose="02020603050405020304" pitchFamily="18" charset="0"/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3797" name="Text Box 8">
            <a:extLst>
              <a:ext uri="{FF2B5EF4-FFF2-40B4-BE49-F238E27FC236}">
                <a16:creationId xmlns:a16="http://schemas.microsoft.com/office/drawing/2014/main" id="{BA3B030C-FAAA-45D0-818D-4E51988B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Micela</a:t>
            </a:r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E1987AA3-C168-4FA1-824C-A03ED199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88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Inverzní micela</a:t>
            </a:r>
          </a:p>
        </p:txBody>
      </p:sp>
      <p:sp>
        <p:nvSpPr>
          <p:cNvPr id="33799" name="Line 10">
            <a:extLst>
              <a:ext uri="{FF2B5EF4-FFF2-40B4-BE49-F238E27FC236}">
                <a16:creationId xmlns:a16="http://schemas.microsoft.com/office/drawing/2014/main" id="{1EFF8079-9E46-4849-A63E-66008AA197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419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0" name="Line 11">
            <a:extLst>
              <a:ext uri="{FF2B5EF4-FFF2-40B4-BE49-F238E27FC236}">
                <a16:creationId xmlns:a16="http://schemas.microsoft.com/office/drawing/2014/main" id="{53114170-38EA-4BFD-BB3A-E1E18CE60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486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1" name="Text Box 12">
            <a:extLst>
              <a:ext uri="{FF2B5EF4-FFF2-40B4-BE49-F238E27FC236}">
                <a16:creationId xmlns:a16="http://schemas.microsoft.com/office/drawing/2014/main" id="{2E0B399A-6084-4F25-8E77-5B4901D5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1000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/>
              <a:t>Micely</a:t>
            </a:r>
          </a:p>
        </p:txBody>
      </p:sp>
    </p:spTree>
    <p:extLst>
      <p:ext uri="{BB962C8B-B14F-4D97-AF65-F5344CB8AC3E}">
        <p14:creationId xmlns:p14="http://schemas.microsoft.com/office/powerpoint/2010/main" val="111588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dirty="0" smtClean="0"/>
              <a:t>Vznik micel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400" dirty="0" smtClean="0"/>
              <a:t>Při nízké koncentraci – tenzid jen na rozhraní = monomolekulární vrstva orientovaných částic po celém povrchu fáze</a:t>
            </a:r>
          </a:p>
          <a:p>
            <a:r>
              <a:rPr lang="cs-CZ" sz="2400" dirty="0" smtClean="0"/>
              <a:t>Vysoká koncentrace tenzidu – nasycení fázového rozhraní, zvýšení koncentrace volných molekul tenzidu uvnitř fáze</a:t>
            </a:r>
          </a:p>
          <a:p>
            <a:r>
              <a:rPr lang="cs-CZ" altLang="cs-CZ" sz="2400" dirty="0">
                <a:latin typeface="Arial Unicode MS" pitchFamily="34" charset="-128"/>
                <a:ea typeface="Arial Unicode MS" pitchFamily="34" charset="-128"/>
              </a:rPr>
              <a:t>Micely vznikají </a:t>
            </a:r>
            <a:r>
              <a:rPr lang="cs-CZ" altLang="cs-CZ" sz="2400" dirty="0" smtClean="0">
                <a:latin typeface="Arial Unicode MS" pitchFamily="34" charset="-128"/>
                <a:ea typeface="Arial Unicode MS" pitchFamily="34" charset="-128"/>
              </a:rPr>
              <a:t>pouze když:</a:t>
            </a:r>
          </a:p>
          <a:p>
            <a:pPr lvl="1"/>
            <a:r>
              <a:rPr lang="cs-CZ" altLang="cs-CZ" sz="2000" dirty="0" smtClean="0">
                <a:latin typeface="Arial Unicode MS" pitchFamily="34" charset="-128"/>
                <a:ea typeface="Arial Unicode MS" pitchFamily="34" charset="-128"/>
              </a:rPr>
              <a:t>Teplota </a:t>
            </a:r>
            <a:r>
              <a:rPr lang="cs-CZ" altLang="cs-CZ" sz="2000" dirty="0">
                <a:latin typeface="Arial Unicode MS" pitchFamily="34" charset="-128"/>
                <a:ea typeface="Arial Unicode MS" pitchFamily="34" charset="-128"/>
              </a:rPr>
              <a:t>systému je vyšší než </a:t>
            </a:r>
            <a:r>
              <a:rPr lang="cs-CZ" altLang="cs-CZ" sz="2000" i="1" dirty="0">
                <a:latin typeface="Arial Unicode MS" pitchFamily="34" charset="-128"/>
                <a:ea typeface="Arial Unicode MS" pitchFamily="34" charset="-128"/>
              </a:rPr>
              <a:t>kritická micelární teplota</a:t>
            </a:r>
            <a:r>
              <a:rPr lang="cs-CZ" altLang="cs-CZ" sz="2000" dirty="0">
                <a:latin typeface="Arial Unicode MS" pitchFamily="34" charset="-128"/>
                <a:ea typeface="Arial Unicode MS" pitchFamily="34" charset="-128"/>
              </a:rPr>
              <a:t>, tzv. Krafftova teplota</a:t>
            </a:r>
          </a:p>
          <a:p>
            <a:pPr lvl="1"/>
            <a:r>
              <a:rPr lang="cs-CZ" sz="2000" dirty="0" smtClean="0"/>
              <a:t>Překročení „</a:t>
            </a:r>
            <a:r>
              <a:rPr lang="cs-CZ" sz="2000" i="1" dirty="0" smtClean="0"/>
              <a:t>kritické micelární koncentrace</a:t>
            </a:r>
            <a:r>
              <a:rPr lang="cs-CZ" sz="2000" dirty="0" smtClean="0"/>
              <a:t>“ – molekuly tenzidu se shlukují do kulovitých agregátů koloidních rozměrů, tzv. micel</a:t>
            </a:r>
          </a:p>
          <a:p>
            <a:pPr lvl="2"/>
            <a:r>
              <a:rPr lang="cs-CZ" sz="2000" dirty="0" smtClean="0"/>
              <a:t>Polární část molekuly tenzidu orientována do polární fáze, nepolární část molekul směřuje dovnitř micel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Times New Roman" panose="02020603050405020304" pitchFamily="18" charset="0"/>
              <a:ea typeface="Arial Unicode MS" pitchFamily="34" charset="-128"/>
            </a:endParaRP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0061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1505317(2)08">
            <a:extLst>
              <a:ext uri="{FF2B5EF4-FFF2-40B4-BE49-F238E27FC236}">
                <a16:creationId xmlns:a16="http://schemas.microsoft.com/office/drawing/2014/main" id="{3DDD5282-146F-4EB9-A394-D6FD3E4594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189530"/>
            <a:ext cx="9144000" cy="435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2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CC22E0-DB99-4F79-981B-A12E2BD97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  <a:latin typeface="Arial Narrow" panose="020B0606020202030204" pitchFamily="34" charset="0"/>
              </a:rPr>
              <a:t>Postupná orientace molekul tensidů do micel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800806" cy="4437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dirty="0" smtClean="0"/>
              <a:t>Terminologie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Tenzid (surfaktant) – </a:t>
            </a:r>
            <a:r>
              <a:rPr lang="cs-CZ" sz="2000" dirty="0" smtClean="0"/>
              <a:t>org. látka, schopná hromadit se již při nízké koncentraci na fázovém rozhraní a tím snižuje mezifázovou energii soustavy</a:t>
            </a:r>
          </a:p>
          <a:p>
            <a:pPr marL="0" indent="0">
              <a:buNone/>
            </a:pPr>
            <a:r>
              <a:rPr lang="cs-CZ" sz="2400" b="1" dirty="0" smtClean="0"/>
              <a:t>Povrchově aktivní látka </a:t>
            </a:r>
            <a:r>
              <a:rPr lang="cs-CZ" sz="2400" dirty="0"/>
              <a:t>–</a:t>
            </a:r>
            <a:r>
              <a:rPr lang="cs-CZ" sz="2400" dirty="0" smtClean="0"/>
              <a:t> </a:t>
            </a:r>
            <a:r>
              <a:rPr lang="en-GB" sz="2000" dirty="0" err="1"/>
              <a:t>látka</a:t>
            </a:r>
            <a:r>
              <a:rPr lang="en-GB" sz="2000" dirty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</a:t>
            </a:r>
            <a:r>
              <a:rPr lang="en-GB" sz="2000" dirty="0" err="1"/>
              <a:t>snižuje</a:t>
            </a:r>
            <a:r>
              <a:rPr lang="en-GB" sz="2000" dirty="0"/>
              <a:t> </a:t>
            </a:r>
            <a:r>
              <a:rPr lang="en-GB" sz="2000" dirty="0" err="1"/>
              <a:t>povrchové</a:t>
            </a:r>
            <a:r>
              <a:rPr lang="en-GB" sz="2000" dirty="0"/>
              <a:t> </a:t>
            </a:r>
            <a:r>
              <a:rPr lang="en-GB" sz="2000" dirty="0" err="1"/>
              <a:t>napětí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fázových</a:t>
            </a:r>
            <a:r>
              <a:rPr lang="en-GB" sz="2000" dirty="0"/>
              <a:t> </a:t>
            </a:r>
            <a:r>
              <a:rPr lang="en-GB" sz="2000" dirty="0" err="1" smtClean="0"/>
              <a:t>rozhraních</a:t>
            </a:r>
            <a:endParaRPr lang="cs-CZ" sz="2000" dirty="0" smtClean="0"/>
          </a:p>
          <a:p>
            <a:pPr marL="0" indent="0">
              <a:buNone/>
            </a:pPr>
            <a:r>
              <a:rPr lang="cs-CZ" sz="2400" b="1" dirty="0" smtClean="0"/>
              <a:t>Detergent</a:t>
            </a:r>
            <a:r>
              <a:rPr lang="cs-CZ" sz="2400" dirty="0" smtClean="0"/>
              <a:t> </a:t>
            </a:r>
            <a:r>
              <a:rPr lang="cs-CZ" sz="2400" dirty="0" smtClean="0"/>
              <a:t>– </a:t>
            </a:r>
            <a:r>
              <a:rPr lang="cs-CZ" sz="2000" dirty="0" smtClean="0"/>
              <a:t>směs tenzidů a dalších látek, který má detergenční schopnosti</a:t>
            </a:r>
          </a:p>
          <a:p>
            <a:pPr marL="0" indent="0">
              <a:buNone/>
            </a:pPr>
            <a:r>
              <a:rPr lang="cs-CZ" sz="2400" b="1" dirty="0" smtClean="0"/>
              <a:t>Detergence</a:t>
            </a:r>
            <a:r>
              <a:rPr lang="cs-CZ" sz="2400" dirty="0" smtClean="0"/>
              <a:t> – </a:t>
            </a:r>
            <a:r>
              <a:rPr lang="cs-CZ" sz="2000" dirty="0" smtClean="0"/>
              <a:t>schopnost převádět nečistotu z pevného povrchu do objemové fáze roztoku</a:t>
            </a:r>
          </a:p>
          <a:p>
            <a:pPr marL="0" indent="0">
              <a:buNone/>
            </a:pPr>
            <a:r>
              <a:rPr lang="cs-CZ" sz="2400" b="1" dirty="0" smtClean="0"/>
              <a:t>Saponát/Syndet</a:t>
            </a:r>
            <a:r>
              <a:rPr lang="cs-CZ" sz="2400" dirty="0" smtClean="0"/>
              <a:t> – </a:t>
            </a:r>
            <a:r>
              <a:rPr lang="cs-CZ" sz="2000" dirty="0" smtClean="0"/>
              <a:t>detergent s obsahem syntetického tenzidu</a:t>
            </a:r>
          </a:p>
          <a:p>
            <a:pPr marL="0" indent="0">
              <a:buNone/>
            </a:pPr>
            <a:r>
              <a:rPr lang="cs-CZ" sz="2400" b="1" dirty="0" smtClean="0"/>
              <a:t>Saponiny</a:t>
            </a:r>
            <a:r>
              <a:rPr lang="cs-CZ" sz="2400" dirty="0" smtClean="0"/>
              <a:t> – </a:t>
            </a:r>
            <a:r>
              <a:rPr lang="cs-CZ" sz="2000" dirty="0" smtClean="0"/>
              <a:t>glykosidické tenzidy v rostlinnách</a:t>
            </a:r>
          </a:p>
          <a:p>
            <a:pPr marL="0" indent="0">
              <a:buNone/>
            </a:pPr>
            <a:r>
              <a:rPr lang="cs-CZ" sz="2400" b="1" dirty="0" smtClean="0"/>
              <a:t>Micely - </a:t>
            </a:r>
            <a:r>
              <a:rPr lang="cs-CZ" sz="2400" dirty="0" smtClean="0"/>
              <a:t> </a:t>
            </a:r>
            <a:r>
              <a:rPr lang="cs-CZ" sz="2000" dirty="0" smtClean="0"/>
              <a:t>shluky molekul tenzidů</a:t>
            </a:r>
            <a:endParaRPr lang="cs-CZ" sz="2000" b="1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992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4000" dirty="0" smtClean="0"/>
              <a:t>Tvorba laminárních a cylindrických micel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Laminírní </a:t>
            </a:r>
            <a:r>
              <a:rPr lang="cs-CZ" dirty="0" smtClean="0"/>
              <a:t>– nepolární uhlovodíkové řetězce k sobě, polární konce od sebe směrem do solvatující polární fáze – dvojvrstva</a:t>
            </a:r>
          </a:p>
          <a:p>
            <a:pPr marL="0" indent="0">
              <a:buNone/>
            </a:pPr>
            <a:r>
              <a:rPr lang="cs-CZ" b="1" dirty="0" smtClean="0"/>
              <a:t>Cylindrické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93" y="4221088"/>
            <a:ext cx="6195213" cy="22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smtClean="0"/>
              <a:t>Princip odstranění nečistot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400" dirty="0" smtClean="0"/>
              <a:t>Převedení nečistoty (nepolární, hydrofobní fáze) do vodného roztoku prací lázně (polární, hydrofilní fáze)</a:t>
            </a:r>
          </a:p>
          <a:p>
            <a:r>
              <a:rPr lang="cs-CZ" sz="2400" dirty="0" smtClean="0"/>
              <a:t>Tenzid se nepolárním koncem naváže na nečistotu, polárním koncem se naváže na molekuly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</a:p>
          <a:p>
            <a:r>
              <a:rPr lang="cs-CZ" sz="2400" dirty="0" smtClean="0"/>
              <a:t>Částice nečistot jsou obklopeny molekulami tenzidu a tím i rozptýleny v roztoku</a:t>
            </a:r>
          </a:p>
          <a:p>
            <a:r>
              <a:rPr lang="cs-CZ" sz="2400" dirty="0" smtClean="0"/>
              <a:t>Následně jsou nečistoty odplaveny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SOLUBILIZACE</a:t>
            </a:r>
          </a:p>
          <a:p>
            <a:r>
              <a:rPr lang="cs-CZ" sz="2400" dirty="0"/>
              <a:t>Zabudování dispregované nepolární fáze v micele (nečistoty) – princip čistících prostředků</a:t>
            </a:r>
            <a:endParaRPr lang="cs-CZ" altLang="cs-CZ" sz="2400" b="1" dirty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3331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4EEEB2BD-BB4A-43F9-B082-A4991E85D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/>
              <a:t>Solubilizace a prací účinky</a:t>
            </a:r>
          </a:p>
        </p:txBody>
      </p:sp>
      <p:pic>
        <p:nvPicPr>
          <p:cNvPr id="36867" name="Picture 4" descr="k703">
            <a:extLst>
              <a:ext uri="{FF2B5EF4-FFF2-40B4-BE49-F238E27FC236}">
                <a16:creationId xmlns:a16="http://schemas.microsoft.com/office/drawing/2014/main" id="{45560C8C-F938-44BB-86DB-A797A20FBF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28775"/>
            <a:ext cx="5761038" cy="273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10">
            <a:extLst>
              <a:ext uri="{FF2B5EF4-FFF2-40B4-BE49-F238E27FC236}">
                <a16:creationId xmlns:a16="http://schemas.microsoft.com/office/drawing/2014/main" id="{F2056CDD-43AD-4CE7-AC0A-1B3E749A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86614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a) Nepolární, ve vodě nerozpustné látky (uhlovodíky, aj.) jsou zcela pohlceny hydrfobním vnitřkem micely.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b) U látek částečně rozpustných ve vodě i organických rozpouštědlech (fenyl, anilin, oktylalkohol, aj.) dochází k orientované adsorpci na povrchu micely (hydrofobní část je zakotvena v micele, hydrofilní ve vodní fázi).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c) Polární látky rozpustné ve vodě (glycerol, cukry, aj.) jsou v mýdelném roztoku adsorbovány povrchem micely.</a:t>
            </a:r>
          </a:p>
        </p:txBody>
      </p:sp>
    </p:spTree>
    <p:extLst>
      <p:ext uri="{BB962C8B-B14F-4D97-AF65-F5344CB8AC3E}">
        <p14:creationId xmlns:p14="http://schemas.microsoft.com/office/powerpoint/2010/main" val="244423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9BD56C92-D309-4C47-9058-317D6EAE6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4000"/>
              <a:t>Solubilizace a prací účinky</a:t>
            </a:r>
          </a:p>
        </p:txBody>
      </p:sp>
      <p:pic>
        <p:nvPicPr>
          <p:cNvPr id="37891" name="Picture 4" descr="k704">
            <a:extLst>
              <a:ext uri="{FF2B5EF4-FFF2-40B4-BE49-F238E27FC236}">
                <a16:creationId xmlns:a16="http://schemas.microsoft.com/office/drawing/2014/main" id="{BA1707B0-66BB-474D-925B-E6B639B457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076700"/>
            <a:ext cx="5659438" cy="260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7">
            <a:extLst>
              <a:ext uri="{FF2B5EF4-FFF2-40B4-BE49-F238E27FC236}">
                <a16:creationId xmlns:a16="http://schemas.microsoft.com/office/drawing/2014/main" id="{5B9389C0-1E6D-4207-A92A-5DCB6FD59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301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Nečistota není k substrátu poutaná přímo, je od něj oddělena tenkou vrstvou často složité směsi nepolárního charakteru („mastnoty“, „oleje“). V této vrstvě jsou zakotveny jednotlivé částice látky znečišťující uvažovaný materiál. </a:t>
            </a:r>
          </a:p>
        </p:txBody>
      </p:sp>
      <p:sp>
        <p:nvSpPr>
          <p:cNvPr id="37893" name="Text Box 8">
            <a:extLst>
              <a:ext uri="{FF2B5EF4-FFF2-40B4-BE49-F238E27FC236}">
                <a16:creationId xmlns:a16="http://schemas.microsoft.com/office/drawing/2014/main" id="{3349850B-BCD8-46C4-9A00-07C09AE1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608263"/>
            <a:ext cx="615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Detergence – 2 fáze:	1. uvolnění nečistoty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			2. stabilizace nečistoty v prací lázni </a:t>
            </a:r>
          </a:p>
        </p:txBody>
      </p:sp>
      <p:grpSp>
        <p:nvGrpSpPr>
          <p:cNvPr id="37894" name="Group 12">
            <a:extLst>
              <a:ext uri="{FF2B5EF4-FFF2-40B4-BE49-F238E27FC236}">
                <a16:creationId xmlns:a16="http://schemas.microsoft.com/office/drawing/2014/main" id="{6A92D125-07D8-4F06-8C9A-27168A0B200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500438"/>
            <a:ext cx="8643938" cy="366712"/>
            <a:chOff x="599" y="2127"/>
            <a:chExt cx="5360" cy="231"/>
          </a:xfrm>
        </p:grpSpPr>
        <p:sp>
          <p:nvSpPr>
            <p:cNvPr id="37895" name="Text Box 9">
              <a:extLst>
                <a:ext uri="{FF2B5EF4-FFF2-40B4-BE49-F238E27FC236}">
                  <a16:creationId xmlns:a16="http://schemas.microsoft.com/office/drawing/2014/main" id="{4925DD03-8E3B-4317-B6D4-F223CEE12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2127"/>
              <a:ext cx="20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substrát-nečistota + detergent  </a:t>
              </a:r>
            </a:p>
          </p:txBody>
        </p:sp>
        <p:sp>
          <p:nvSpPr>
            <p:cNvPr id="37896" name="Line 10">
              <a:extLst>
                <a:ext uri="{FF2B5EF4-FFF2-40B4-BE49-F238E27FC236}">
                  <a16:creationId xmlns:a16="http://schemas.microsoft.com/office/drawing/2014/main" id="{47D9FBE5-2F65-4896-8C80-B6241A6C9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2251"/>
              <a:ext cx="4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897" name="Text Box 11">
              <a:extLst>
                <a:ext uri="{FF2B5EF4-FFF2-40B4-BE49-F238E27FC236}">
                  <a16:creationId xmlns:a16="http://schemas.microsoft.com/office/drawing/2014/main" id="{6118DE79-E8B0-4878-9FD0-FE3095288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2127"/>
              <a:ext cx="26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substrát-detergent + nečistota-detergent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094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6237FA02-BC0C-4D2B-AF8C-D0D211CE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779621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600"/>
              <a:t>Zředěný roztok detergentu uvolňuje adherující olejovitou vrstvu spolu s částicemi nečistoty. V důsledku hydrofobního charakteru vytváří mastnota s nečistotou při uvolňování ze substrátu útvary s minimálním povrchem, poutané k substrátu jen slabě a které lze ze substrátu snadno uvolnit. Pokud je nečistota vázaná k substrátu přímo, detergenty ji z povrchu substituují (mají k substrátu větší afinitu než nečistota).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6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600"/>
              <a:t> Částice uvolněné nečistoty jsou v prací lázni micelami stabilizovány a tím je zabráněno jejich zpětnému připoutání k povrchu substrátu a lze ji odplavit. </a:t>
            </a:r>
          </a:p>
        </p:txBody>
      </p:sp>
      <p:pic>
        <p:nvPicPr>
          <p:cNvPr id="38915" name="Picture 5" descr="1505317(2)05">
            <a:extLst>
              <a:ext uri="{FF2B5EF4-FFF2-40B4-BE49-F238E27FC236}">
                <a16:creationId xmlns:a16="http://schemas.microsoft.com/office/drawing/2014/main" id="{980CFB76-9D45-41CA-8F65-95A8596767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141663"/>
            <a:ext cx="5102225" cy="343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8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D089200-1E0B-4F2C-9E09-9751D6286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2"/>
                </a:solidFill>
                <a:latin typeface="Arial Narrow" panose="020B0606020202030204" pitchFamily="34" charset="0"/>
              </a:rPr>
              <a:t>TYPICKÉ VLASTNOSTI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2F3EDF-BD45-41DA-A595-4CD9E2E3D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737"/>
            <a:ext cx="8229600" cy="48861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SMÁČIVOST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Dokonalé pokrytí povrchu tělesa kapalinou. Dravesův test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 smtClean="0"/>
              <a:t>EMULGAČNÍ </a:t>
            </a:r>
            <a:r>
              <a:rPr lang="cs-CZ" altLang="cs-CZ" sz="2800" b="1" dirty="0"/>
              <a:t>SCHOPNOST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Nerozpustná kapalná fáze se rozptyluje ve druhé (vnější) fázi nebo v disperzním </a:t>
            </a:r>
            <a:r>
              <a:rPr lang="cs-CZ" altLang="cs-CZ" sz="2800" dirty="0" smtClean="0"/>
              <a:t>prostředí, </a:t>
            </a:r>
            <a:r>
              <a:rPr lang="cs-CZ" sz="2800" dirty="0"/>
              <a:t>přidáním tenzidu do směsi  O-V a protřepáním vzniká stabilní emulze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b="1" dirty="0" smtClean="0"/>
              <a:t>SUSPENDACE</a:t>
            </a:r>
            <a:endParaRPr lang="cs-CZ" altLang="cs-CZ" sz="2800" b="1" dirty="0"/>
          </a:p>
          <a:p>
            <a:pPr eaLnBrk="1" hangingPunct="1"/>
            <a:r>
              <a:rPr lang="cs-CZ" altLang="cs-CZ" sz="2400" dirty="0"/>
              <a:t>Rozptylování tuhých částic do kapaliny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984342"/>
            <a:ext cx="2568933" cy="108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022" y="1988840"/>
            <a:ext cx="2327767" cy="6480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78BF090C-347B-4437-AF52-1B9856C19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80400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/>
              <a:t>PEPTIDACE</a:t>
            </a:r>
          </a:p>
          <a:p>
            <a:pPr eaLnBrk="1" hangingPunct="1"/>
            <a:r>
              <a:rPr lang="cs-CZ" altLang="cs-CZ" sz="2800" dirty="0"/>
              <a:t>Doflokulace – dispergace aglomerovaných tuhých částí nebo gelovitých látek. Kritický elektrokinetický potenciál určuje přechod mezi aglomerovaným a dispergovaným </a:t>
            </a:r>
            <a:r>
              <a:rPr lang="cs-CZ" altLang="cs-CZ" sz="2800" dirty="0" smtClean="0"/>
              <a:t>systémem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CYTOTOXICKÝ ÚČINEK</a:t>
            </a:r>
          </a:p>
          <a:p>
            <a:r>
              <a:rPr lang="cs-CZ" sz="2800" dirty="0" smtClean="0"/>
              <a:t>Některé </a:t>
            </a:r>
            <a:r>
              <a:rPr lang="cs-CZ" sz="2800" dirty="0"/>
              <a:t>tenzidy narušují buněčné membrány</a:t>
            </a:r>
          </a:p>
          <a:p>
            <a:pPr eaLnBrk="1" hangingPunct="1">
              <a:buFontTx/>
              <a:buChar char="-"/>
            </a:pPr>
            <a:endParaRPr lang="cs-CZ" altLang="cs-CZ" sz="2800" dirty="0"/>
          </a:p>
          <a:p>
            <a:pPr eaLnBrk="1" hangingPunct="1">
              <a:buFontTx/>
              <a:buNone/>
            </a:pPr>
            <a:r>
              <a:rPr lang="cs-CZ" altLang="cs-CZ" b="1" dirty="0"/>
              <a:t>ANTIREDEPOZICE</a:t>
            </a:r>
          </a:p>
          <a:p>
            <a:pPr eaLnBrk="1" hangingPunct="1"/>
            <a:r>
              <a:rPr lang="cs-CZ" altLang="cs-CZ" sz="2800" dirty="0"/>
              <a:t>Schopnost zabraňovat zpětnému usazování (resorbci) špíny na pevný povrch z roztoku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11ACF434-0B6C-40A2-9E68-0F9837EA0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964612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>
                <a:latin typeface="Arial Narrow" panose="020B0606020202030204" pitchFamily="34" charset="0"/>
              </a:rPr>
              <a:t>Antiredepozici zajišťují zejména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300" b="1">
                <a:latin typeface="Arial Narrow" panose="020B0606020202030204" pitchFamily="34" charset="0"/>
              </a:rPr>
              <a:t>OCHRANNÉ KOLOIDY</a:t>
            </a:r>
            <a:r>
              <a:rPr lang="cs-CZ" altLang="cs-CZ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Arial Narrow" panose="020B0606020202030204" pitchFamily="34" charset="0"/>
              </a:rPr>
              <a:t>– vysokomolekulární látky, které vytvářejí na povrchu hydrofobních částic adsorbční vrstvu zabraňující aglomeraci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300" b="1">
                <a:latin typeface="Arial Narrow" panose="020B0606020202030204" pitchFamily="34" charset="0"/>
              </a:rPr>
              <a:t>PĚNIVOST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Arial Narrow" panose="020B0606020202030204" pitchFamily="34" charset="0"/>
              </a:rPr>
              <a:t>– snížením povrchového napětí na fázovém rozhraní kapalina – vzduch, klesnou energetické nároky na zvětšení povrchu a molekuly tensidu mohou vytvořit pružný film ze dvou orientovaných adsorbčních vrstev.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300" b="1">
                <a:latin typeface="Arial Narrow" panose="020B0606020202030204" pitchFamily="34" charset="0"/>
              </a:rPr>
              <a:t>DETERGENCE</a:t>
            </a:r>
            <a:r>
              <a:rPr lang="cs-CZ" altLang="cs-CZ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Arial Narrow" panose="020B0606020202030204" pitchFamily="34" charset="0"/>
              </a:rPr>
              <a:t>– schopnost odstraňování nečistoty z nasákavých, nenasákavých povrchů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DF9F40F-261C-418E-B112-9D90262F8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3300" b="1">
                <a:latin typeface="Arial Narrow" panose="020B0606020202030204" pitchFamily="34" charset="0"/>
              </a:rPr>
              <a:t>ÚSPĚŠNOST DETERGENCE ZAJIŠŤUJE 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3300" b="1">
              <a:latin typeface="Arial Narrow" panose="020B0606020202030204" pitchFamily="34" charset="0"/>
            </a:endParaRPr>
          </a:p>
          <a:p>
            <a:pPr eaLnBrk="1" hangingPunct="1">
              <a:buFontTx/>
              <a:buChar char="-"/>
            </a:pPr>
            <a:r>
              <a:rPr lang="cs-CZ" altLang="cs-CZ" sz="3300">
                <a:latin typeface="Arial Narrow" panose="020B0606020202030204" pitchFamily="34" charset="0"/>
              </a:rPr>
              <a:t>Smáčivost</a:t>
            </a:r>
          </a:p>
          <a:p>
            <a:pPr eaLnBrk="1" hangingPunct="1">
              <a:buFontTx/>
              <a:buChar char="-"/>
            </a:pPr>
            <a:r>
              <a:rPr lang="cs-CZ" altLang="cs-CZ" sz="3300">
                <a:latin typeface="Arial Narrow" panose="020B0606020202030204" pitchFamily="34" charset="0"/>
              </a:rPr>
              <a:t>Společné působení mechanických i elektrických sil</a:t>
            </a:r>
          </a:p>
          <a:p>
            <a:pPr eaLnBrk="1" hangingPunct="1">
              <a:buFontTx/>
              <a:buChar char="-"/>
            </a:pPr>
            <a:r>
              <a:rPr lang="cs-CZ" altLang="cs-CZ" sz="3300">
                <a:latin typeface="Arial Narrow" panose="020B0606020202030204" pitchFamily="34" charset="0"/>
              </a:rPr>
              <a:t>Emulgační a solubilizační schopnost</a:t>
            </a:r>
          </a:p>
          <a:p>
            <a:pPr eaLnBrk="1" hangingPunct="1">
              <a:buFontTx/>
              <a:buChar char="-"/>
            </a:pPr>
            <a:r>
              <a:rPr lang="cs-CZ" altLang="cs-CZ" sz="3300">
                <a:latin typeface="Arial Narrow" panose="020B0606020202030204" pitchFamily="34" charset="0"/>
              </a:rPr>
              <a:t>Suspendace pigmentových nečistot</a:t>
            </a:r>
          </a:p>
          <a:p>
            <a:pPr eaLnBrk="1" hangingPunct="1">
              <a:buFontTx/>
              <a:buChar char="-"/>
            </a:pPr>
            <a:r>
              <a:rPr lang="cs-CZ" altLang="cs-CZ" sz="3300">
                <a:latin typeface="Arial Narrow" panose="020B0606020202030204" pitchFamily="34" charset="0"/>
              </a:rPr>
              <a:t>Částečné odstraňování nečistot do pěny</a:t>
            </a:r>
          </a:p>
          <a:p>
            <a:pPr eaLnBrk="1" hangingPunct="1">
              <a:buFontTx/>
              <a:buChar char="-"/>
            </a:pPr>
            <a:r>
              <a:rPr lang="cs-CZ" altLang="cs-CZ" sz="3300">
                <a:latin typeface="Arial Narrow" panose="020B0606020202030204" pitchFamily="34" charset="0"/>
              </a:rPr>
              <a:t>Antiredepozice špíny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7">
            <a:extLst>
              <a:ext uri="{FF2B5EF4-FFF2-40B4-BE49-F238E27FC236}">
                <a16:creationId xmlns:a16="http://schemas.microsoft.com/office/drawing/2014/main" id="{F4633DFB-CEAC-4C87-B82A-B5BED0672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2276475"/>
            <a:ext cx="2592388" cy="12969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59" name="Line 6">
            <a:extLst>
              <a:ext uri="{FF2B5EF4-FFF2-40B4-BE49-F238E27FC236}">
                <a16:creationId xmlns:a16="http://schemas.microsoft.com/office/drawing/2014/main" id="{D55A2264-F81D-4F66-B8FD-D011ECD8B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276475"/>
            <a:ext cx="2520950" cy="12969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4E2F3934-B95A-4972-8AE6-06CCA2E9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3716338"/>
            <a:ext cx="1646237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HLB</a:t>
            </a:r>
            <a:endParaRPr lang="cs-CZ" altLang="cs-CZ" sz="48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61ABA527-79A1-4D34-8244-A4FBE1A9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860800"/>
            <a:ext cx="1512888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RBC</a:t>
            </a:r>
            <a:endParaRPr lang="cs-CZ" altLang="cs-CZ" sz="48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462" name="Rectangle 8">
            <a:extLst>
              <a:ext uri="{FF2B5EF4-FFF2-40B4-BE49-F238E27FC236}">
                <a16:creationId xmlns:a16="http://schemas.microsoft.com/office/drawing/2014/main" id="{C75D4BC7-D624-4158-916C-C3E1160B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98988"/>
            <a:ext cx="842486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600" b="1" dirty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NÁROKY </a:t>
            </a:r>
            <a:r>
              <a:rPr lang="cs-CZ" altLang="cs-CZ" sz="2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NA </a:t>
            </a:r>
            <a:r>
              <a:rPr lang="cs-CZ" altLang="cs-CZ" sz="2600" b="1" dirty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DOSAŽENÍ KVALITNÍCH  VÝROBKŮ </a:t>
            </a:r>
            <a:endParaRPr lang="cs-CZ" altLang="cs-CZ" sz="1000" dirty="0"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600" b="1" dirty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VYVOLÁVAJÍ POTŘEBU OPTIMÁLNÍCH TENSIDŮ Z HLEDISKA</a:t>
            </a:r>
            <a:endParaRPr lang="cs-CZ" altLang="cs-CZ" sz="1000" dirty="0"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1600" dirty="0"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9463" name="Rectangle 12">
            <a:extLst>
              <a:ext uri="{FF2B5EF4-FFF2-40B4-BE49-F238E27FC236}">
                <a16:creationId xmlns:a16="http://schemas.microsoft.com/office/drawing/2014/main" id="{A4E28478-D3CE-4E79-9226-E1F8E03960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827213"/>
            <a:ext cx="40782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latin typeface="Arial Narrow" panose="020B0606020202030204" pitchFamily="34" charset="0"/>
              </a:rPr>
              <a:t>Užitné vlastnosti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100" b="1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100" b="1" dirty="0" smtClean="0">
                <a:latin typeface="Arial Narrow" panose="020B0606020202030204" pitchFamily="34" charset="0"/>
              </a:rPr>
              <a:t>Hydrofilně-lipofylní rovnováha</a:t>
            </a:r>
            <a:endParaRPr lang="cs-CZ" altLang="cs-CZ" sz="21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Arial Narrow" panose="020B0606020202030204" pitchFamily="34" charset="0"/>
              </a:rPr>
              <a:t>Poměr </a:t>
            </a:r>
            <a:r>
              <a:rPr lang="cs-CZ" altLang="cs-CZ" sz="2100" dirty="0">
                <a:latin typeface="Arial Narrow" panose="020B0606020202030204" pitchFamily="34" charset="0"/>
              </a:rPr>
              <a:t>mezi hydrofilní a lipofilní částí molekuly </a:t>
            </a:r>
            <a:r>
              <a:rPr lang="cs-CZ" altLang="cs-CZ" sz="2100" dirty="0" smtClean="0">
                <a:latin typeface="Arial Narrow" panose="020B0606020202030204" pitchFamily="34" charset="0"/>
              </a:rPr>
              <a:t>tensidů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 dirty="0"/>
          </a:p>
        </p:txBody>
      </p:sp>
      <p:sp>
        <p:nvSpPr>
          <p:cNvPr id="19464" name="Rectangle 13">
            <a:extLst>
              <a:ext uri="{FF2B5EF4-FFF2-40B4-BE49-F238E27FC236}">
                <a16:creationId xmlns:a16="http://schemas.microsoft.com/office/drawing/2014/main" id="{10C9BAEE-D65D-4BD8-8341-D2463A7614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40388" y="1803400"/>
            <a:ext cx="333533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>
                <a:latin typeface="Arial Narrow" panose="020B060602020203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>
                <a:latin typeface="Arial Narrow" panose="020B0606020202030204" pitchFamily="34" charset="0"/>
              </a:rPr>
              <a:t>	Vliv na živý organismus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1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100">
                <a:latin typeface="Arial Narrow" panose="020B0606020202030204" pitchFamily="34" charset="0"/>
              </a:rPr>
              <a:t>Rychlost hydrolýzy buněčné membrány a hemoglobinu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tenzidů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4394" y="2868314"/>
            <a:ext cx="2604211" cy="19897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 smtClean="0"/>
              <a:t>Amfifilní struktura </a:t>
            </a:r>
          </a:p>
          <a:p>
            <a:r>
              <a:rPr lang="cs-CZ" sz="2400" dirty="0" smtClean="0"/>
              <a:t>Hydrofilní část – většinou polární</a:t>
            </a:r>
          </a:p>
          <a:p>
            <a:r>
              <a:rPr lang="cs-CZ" sz="2400" dirty="0" smtClean="0"/>
              <a:t>Hydrofobní část – vězšinou uhlíkový řetězec (C12 – C18)</a:t>
            </a:r>
          </a:p>
          <a:p>
            <a:endParaRPr lang="cs-CZ" sz="2400" dirty="0"/>
          </a:p>
          <a:p>
            <a:r>
              <a:rPr lang="cs-CZ" sz="2400" dirty="0" smtClean="0"/>
              <a:t>Ve vodě – hydrofil část je přitahována a odpuzována od nepolárních ščinidel (špína)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0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HLB</a:t>
            </a:r>
            <a:endParaRPr lang="cs-CZ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952930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727635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5584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HLB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Aplikace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18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3–6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Emulgace V/O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42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7–9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Smáčení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6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8–18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Emulgace O/V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84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13–15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Detergence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15–18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Solubilizace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0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0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D716832-C202-4D10-80F7-3115794C7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PŘÍKLADY HODNOT HLB</a:t>
            </a:r>
            <a:b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ČISTÝCH TENSIDŮ 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18499607-01D8-4E56-8501-737CDCEC89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775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b="1" dirty="0">
                <a:latin typeface="Arial Narrow" panose="020B0606020202030204" pitchFamily="34" charset="0"/>
              </a:rPr>
              <a:t>TENSID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Kyselina olejová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Lanolinalkohol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Etylenglykoldistearát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Acetylmonoglycerid kyseliny stearové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Propylenglykolmonostearát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Etylenglykolmonostearát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Monoglycerid stearové kyseliny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Dietylenglykolmonostearát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Sorbitanmonostearát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Sorbitanmonooleát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Monoglycerid kyseliny laurové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Oxet.cetylalkohol 2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Sorbitanmonopalmitát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NN-dimetylstearylamid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PEG 400 distearát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Oxyet.lanolinalkohol 5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Sojový lecitin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Oxet.nonylfenol 4 EO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00" dirty="0">
                <a:latin typeface="Arial Narrow" panose="020B0606020202030204" pitchFamily="34" charset="0"/>
              </a:rPr>
              <a:t>Oxet.laurylalkohol 4 EO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576FF4F6-575A-4697-BD2D-5A32B49629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95875" y="1827213"/>
            <a:ext cx="358775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b="1" dirty="0">
                <a:latin typeface="Arial Narrow" panose="020B0606020202030204" pitchFamily="34" charset="0"/>
              </a:rPr>
              <a:t>HLB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1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1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1,3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1,5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2,9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3,4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3,8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4,3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4,5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4,7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5,2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5,3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6,3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7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7,2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7,7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8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8,6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300" dirty="0">
                <a:latin typeface="Arial Narrow" panose="020B0606020202030204" pitchFamily="34" charset="0"/>
              </a:rPr>
              <a:t>9,5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3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D75367EE-0DE8-4EA3-A075-0B62CCD717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b="1" dirty="0">
                <a:latin typeface="Arial Narrow" panose="020B0606020202030204" pitchFamily="34" charset="0"/>
              </a:rPr>
              <a:t>TENSID	</a:t>
            </a:r>
            <a:endParaRPr lang="cs-CZ" altLang="cs-CZ" sz="1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Oxet.sorbitanmonooleát  5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Oxet.nonylfenol 5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Oxet.lanolin 20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Oxet.monostearát 400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Dodecylbenzensulfonan sodný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Oxet.stearylalkohol 10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Oxet.cetylalkohol 110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Oxet.monolaurát 400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Oxet.sorbitanmonooleát 4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Oxet.nonylfenol 10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Oxet.monostearát 600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Oxet.laurylalkohol 12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Oxet.sorbitanmonooleát 20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Monolaurát sacharozy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Oxet.lanolinalkohol 16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Oxet.olejalkohol 20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Sorbitanmonopalmitát 20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Oxet.cetylalkohol 20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Oxet.laurylalkohol 23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Oxet.nonylfenol 30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Stearová kyselina monoester oxet. 50 EO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>
                <a:latin typeface="Arial Narrow" panose="020B0606020202030204" pitchFamily="34" charset="0"/>
              </a:rPr>
              <a:t>Oleát </a:t>
            </a:r>
            <a:r>
              <a:rPr lang="cs-CZ" altLang="cs-CZ" sz="1500" dirty="0" smtClean="0">
                <a:latin typeface="Arial Narrow" panose="020B0606020202030204" pitchFamily="34" charset="0"/>
              </a:rPr>
              <a:t>sodný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500" dirty="0" smtClean="0">
                <a:latin typeface="Arial Narrow" panose="020B0606020202030204" pitchFamily="34" charset="0"/>
              </a:rPr>
              <a:t>Laurylsulfát </a:t>
            </a:r>
            <a:endParaRPr lang="cs-CZ" altLang="cs-CZ" sz="1500" dirty="0">
              <a:latin typeface="Arial Narrow" panose="020B0606020202030204" pitchFamily="34" charset="0"/>
            </a:endParaRP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E772EE42-40BF-4F06-85AF-5C36FC3BCE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505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b="1" dirty="0">
                <a:latin typeface="Arial Narrow" panose="020B0606020202030204" pitchFamily="34" charset="0"/>
              </a:rPr>
              <a:t>HLB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10,0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10,5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11,0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11,4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11,7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12,3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12,8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13,1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13,3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13,3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13,6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14,5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14,9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15,0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15,0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15,3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15,6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15,7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16,9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17,0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17,9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 smtClean="0">
                <a:latin typeface="Arial Narrow" panose="020B0606020202030204" pitchFamily="34" charset="0"/>
              </a:rPr>
              <a:t>18,0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 smtClean="0">
                <a:latin typeface="Arial Narrow" panose="020B0606020202030204" pitchFamily="34" charset="0"/>
              </a:rPr>
              <a:t>40</a:t>
            </a:r>
            <a:endParaRPr lang="cs-CZ" altLang="cs-CZ" sz="15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95B2DAC-58C5-40D3-A981-6F598CBFB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HODNOTA HLB PRO EMULGACI </a:t>
            </a:r>
            <a:b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O/V</a:t>
            </a:r>
          </a:p>
        </p:txBody>
      </p:sp>
      <p:pic>
        <p:nvPicPr>
          <p:cNvPr id="22531" name="Picture 6" descr="sejmout0011">
            <a:extLst>
              <a:ext uri="{FF2B5EF4-FFF2-40B4-BE49-F238E27FC236}">
                <a16:creationId xmlns:a16="http://schemas.microsoft.com/office/drawing/2014/main" id="{7229611A-86F5-4908-89F3-A63A86BA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412875"/>
            <a:ext cx="73755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7C7C058-516A-4678-87C0-42F3A2DA6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Špína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9B49224C-7998-4105-B6D8-408D66B04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372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Špína</a:t>
            </a:r>
            <a:r>
              <a:rPr lang="cs-CZ" altLang="cs-CZ" sz="1800"/>
              <a:t> = souhrnný název pro všechny nežádoucí látky na textilním materiálu. Obvykle mívá komplexní složení (složitá směs organických a anorganických látek).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4B09D3B4-CA24-46C1-BF69-9AD715F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81300"/>
            <a:ext cx="4413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Původ: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výměšky uživatele (pot, krev, aj.)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okolní prostředí</a:t>
            </a:r>
          </a:p>
        </p:txBody>
      </p:sp>
      <p:pic>
        <p:nvPicPr>
          <p:cNvPr id="26629" name="Picture 6" descr="k702">
            <a:extLst>
              <a:ext uri="{FF2B5EF4-FFF2-40B4-BE49-F238E27FC236}">
                <a16:creationId xmlns:a16="http://schemas.microsoft.com/office/drawing/2014/main" id="{5F1635AC-F0AE-48F4-A84E-A9F5541CEA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143375"/>
            <a:ext cx="6408737" cy="2136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79F95EF2-B7C3-4272-BE4A-6EF9A056E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Špína</a:t>
            </a:r>
          </a:p>
        </p:txBody>
      </p:sp>
      <p:sp>
        <p:nvSpPr>
          <p:cNvPr id="27651" name="Text Box 15">
            <a:extLst>
              <a:ext uri="{FF2B5EF4-FFF2-40B4-BE49-F238E27FC236}">
                <a16:creationId xmlns:a16="http://schemas.microsoft.com/office/drawing/2014/main" id="{3D2353A2-4FDC-4DB0-B3F4-0A5B0B19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46815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Konzistence: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tuhá (saze, hlína)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kapalná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plastická (viskoelastická)</a:t>
            </a:r>
          </a:p>
        </p:txBody>
      </p:sp>
      <p:pic>
        <p:nvPicPr>
          <p:cNvPr id="27652" name="Picture 16">
            <a:extLst>
              <a:ext uri="{FF2B5EF4-FFF2-40B4-BE49-F238E27FC236}">
                <a16:creationId xmlns:a16="http://schemas.microsoft.com/office/drawing/2014/main" id="{202BD774-6A01-475E-90C9-4827C33F67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3965575" cy="3360738"/>
          </a:xfrm>
          <a:noFill/>
        </p:spPr>
      </p:pic>
      <p:sp>
        <p:nvSpPr>
          <p:cNvPr id="27653" name="Text Box 18">
            <a:extLst>
              <a:ext uri="{FF2B5EF4-FFF2-40B4-BE49-F238E27FC236}">
                <a16:creationId xmlns:a16="http://schemas.microsoft.com/office/drawing/2014/main" id="{5A6B0862-F0A9-457F-8316-B5A5D5558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734050"/>
            <a:ext cx="3744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Nečistota na povrchu textilního vlákna (zvětšení 200x). </a:t>
            </a:r>
          </a:p>
        </p:txBody>
      </p:sp>
      <p:sp>
        <p:nvSpPr>
          <p:cNvPr id="27654" name="Text Box 28">
            <a:extLst>
              <a:ext uri="{FF2B5EF4-FFF2-40B4-BE49-F238E27FC236}">
                <a16:creationId xmlns:a16="http://schemas.microsoft.com/office/drawing/2014/main" id="{8873C0C7-665C-459C-885C-B8585258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431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Mastná špína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Pevné částice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Rostlinná barviva (např. skvrny po ovoci)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Látky rozpustné ve vodě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CFF425C5-E740-4B8C-A1C4-A14460D8C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Mechanismus špinění</a:t>
            </a:r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36679133-9775-4042-81B5-023C6EDE1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8229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Přenos špíny: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mechanicky (ruce, boty, …)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vzduchem: elektrostatické síly, gravitace, Brownův pohyb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vodou: filtrace, odpaření vody (bláto, barviva, mastnota, redepozice při 	praní))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olejem nebo tukem</a:t>
            </a:r>
          </a:p>
        </p:txBody>
      </p:sp>
      <p:sp>
        <p:nvSpPr>
          <p:cNvPr id="28676" name="Text Box 11">
            <a:extLst>
              <a:ext uri="{FF2B5EF4-FFF2-40B4-BE49-F238E27FC236}">
                <a16:creationId xmlns:a16="http://schemas.microsoft.com/office/drawing/2014/main" id="{5B41EEAF-7C94-4286-B219-E883B24A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16563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Znečištění bude tím intenzívnější, čím větší je afinita nečistoty k vláknu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>
            <a:extLst>
              <a:ext uri="{FF2B5EF4-FFF2-40B4-BE49-F238E27FC236}">
                <a16:creationId xmlns:a16="http://schemas.microsoft.com/office/drawing/2014/main" id="{77B2C0BC-6B2F-4F25-A12A-A0DF26DE9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Vazba špíny na materiál</a:t>
            </a:r>
          </a:p>
        </p:txBody>
      </p:sp>
      <p:pic>
        <p:nvPicPr>
          <p:cNvPr id="29699" name="Picture 10" descr="k699">
            <a:extLst>
              <a:ext uri="{FF2B5EF4-FFF2-40B4-BE49-F238E27FC236}">
                <a16:creationId xmlns:a16="http://schemas.microsoft.com/office/drawing/2014/main" id="{1BF0E4BD-34DF-446D-B7DC-76999959727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92375"/>
            <a:ext cx="4321175" cy="251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20">
            <a:extLst>
              <a:ext uri="{FF2B5EF4-FFF2-40B4-BE49-F238E27FC236}">
                <a16:creationId xmlns:a16="http://schemas.microsoft.com/office/drawing/2014/main" id="{B4AF1F82-49E5-475E-9515-9236E014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431925"/>
            <a:ext cx="858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Závisí zejména na velikosti částic:  čím jsou částice menší, tím hlouběji vnikají do struktury materiálu a jsou k němu silněji poutány.</a:t>
            </a:r>
          </a:p>
        </p:txBody>
      </p:sp>
      <p:sp>
        <p:nvSpPr>
          <p:cNvPr id="29701" name="Text Box 23">
            <a:extLst>
              <a:ext uri="{FF2B5EF4-FFF2-40B4-BE49-F238E27FC236}">
                <a16:creationId xmlns:a16="http://schemas.microsoft.com/office/drawing/2014/main" id="{65F3161A-9CEB-40F0-AF11-A50822D9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89588"/>
            <a:ext cx="86328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Písek (2000 – 50 um): lze odstranit mechanicky (vyklepáním, kartáčováním) i praním. Bahno (50 – 2 um) a jíl (2 – 0,02 um) se odstraňují velmi těžko. Částice pod 0,1 um nelze běžným praním odstranit. </a:t>
            </a:r>
          </a:p>
        </p:txBody>
      </p:sp>
      <p:pic>
        <p:nvPicPr>
          <p:cNvPr id="29702" name="Picture 24" descr="k700">
            <a:extLst>
              <a:ext uri="{FF2B5EF4-FFF2-40B4-BE49-F238E27FC236}">
                <a16:creationId xmlns:a16="http://schemas.microsoft.com/office/drawing/2014/main" id="{569800FB-D140-4136-A3DB-9F722CC4EB5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492375"/>
            <a:ext cx="3960813" cy="250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D8479660-DBB5-4711-BBC0-9612881C0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Vazba špíny na textilii</a:t>
            </a:r>
          </a:p>
        </p:txBody>
      </p:sp>
      <p:pic>
        <p:nvPicPr>
          <p:cNvPr id="30723" name="Picture 4" descr="k701">
            <a:extLst>
              <a:ext uri="{FF2B5EF4-FFF2-40B4-BE49-F238E27FC236}">
                <a16:creationId xmlns:a16="http://schemas.microsoft.com/office/drawing/2014/main" id="{714162C8-BC08-49D6-81FF-5A3FB40F6F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770188"/>
            <a:ext cx="3873500" cy="357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7">
            <a:extLst>
              <a:ext uri="{FF2B5EF4-FFF2-40B4-BE49-F238E27FC236}">
                <a16:creationId xmlns:a16="http://schemas.microsoft.com/office/drawing/2014/main" id="{FDD69E27-83CE-4F71-92A8-70538C33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21163"/>
            <a:ext cx="391636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400"/>
              <a:t>Mezi strukturními jednotkami tkaniny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400"/>
              <a:t>Mezi jednotlivými vlákny příze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400"/>
              <a:t>V trhlinách a nerovnostech povrchu vláken.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400"/>
              <a:t>Na volném povrchu vláken.</a:t>
            </a:r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8914A15C-ADF3-4089-A1B9-116F3891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97200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Špína může být v materiálu uložena na různých úrovních jeho struktury:</a:t>
            </a:r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5B4B9F1E-6D06-4C92-8C68-FE5CD0373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8642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Částečky špíny se na materiál nevážou souvisle, ale pouze v určitých bodech a zónách. Velikost styčné plochy závisí na geometrii povrchu částic špíny i substrátu a na jejich plastických a elastických vlastnostech.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>
            <a:extLst>
              <a:ext uri="{FF2B5EF4-FFF2-40B4-BE49-F238E27FC236}">
                <a16:creationId xmlns:a16="http://schemas.microsoft.com/office/drawing/2014/main" id="{D772CB42-41BE-4678-BEFE-5483507D363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Vazba špíny na textilii</a:t>
            </a:r>
          </a:p>
        </p:txBody>
      </p:sp>
      <p:pic>
        <p:nvPicPr>
          <p:cNvPr id="31747" name="Picture 4" descr="1505317(2)03">
            <a:extLst>
              <a:ext uri="{FF2B5EF4-FFF2-40B4-BE49-F238E27FC236}">
                <a16:creationId xmlns:a16="http://schemas.microsoft.com/office/drawing/2014/main" id="{E33CCC9A-B2E9-4C2A-A3AE-C1DC4A72725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4135" y="2652828"/>
            <a:ext cx="5990353" cy="42051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19">
            <a:extLst>
              <a:ext uri="{FF2B5EF4-FFF2-40B4-BE49-F238E27FC236}">
                <a16:creationId xmlns:a16="http://schemas.microsoft.com/office/drawing/2014/main" id="{2B255E38-E41D-499A-96EC-818B5DC5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62" y="925833"/>
            <a:ext cx="8372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Špína se na materiál váže </a:t>
            </a:r>
            <a:r>
              <a:rPr lang="cs-CZ" altLang="cs-CZ" sz="1800" b="1" dirty="0"/>
              <a:t>mechanickými, van der Waalsovými, elektrostatickými a chemickými</a:t>
            </a:r>
            <a:r>
              <a:rPr lang="cs-CZ" altLang="cs-CZ" sz="1800" dirty="0"/>
              <a:t> silami. </a:t>
            </a:r>
            <a:endParaRPr lang="cs-CZ" altLang="cs-CZ" sz="1800" dirty="0" smtClean="0"/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cs-CZ" sz="1800" dirty="0" smtClean="0"/>
              <a:t>Mechanické </a:t>
            </a:r>
            <a:r>
              <a:rPr lang="cs-CZ" altLang="cs-CZ" sz="1800" dirty="0"/>
              <a:t>síly se uplatňují zejména při vázání rozměrově větších částeček špíny na vyšších strukturách tkaniny. </a:t>
            </a:r>
            <a:r>
              <a:rPr lang="cs-CZ" altLang="cs-CZ" sz="1800" dirty="0" smtClean="0"/>
              <a:t>Snadno se odstraňuje.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cs-CZ" sz="1800" dirty="0" smtClean="0"/>
              <a:t>Chemicky </a:t>
            </a:r>
            <a:r>
              <a:rPr lang="cs-CZ" altLang="cs-CZ" sz="1800" dirty="0"/>
              <a:t>vázanou špínu nelze odstranit praním ani chemickým čištěním. </a:t>
            </a:r>
            <a:endParaRPr lang="cs-CZ" altLang="cs-CZ" sz="1800" dirty="0" smtClean="0"/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cs-CZ" sz="1800" dirty="0" smtClean="0"/>
              <a:t>Špína </a:t>
            </a:r>
            <a:r>
              <a:rPr lang="cs-CZ" altLang="cs-CZ" sz="1800" dirty="0"/>
              <a:t>se váže především van der Waalsovými silami. </a:t>
            </a:r>
          </a:p>
        </p:txBody>
      </p:sp>
      <p:sp>
        <p:nvSpPr>
          <p:cNvPr id="31749" name="Text Box 20">
            <a:extLst>
              <a:ext uri="{FF2B5EF4-FFF2-40B4-BE49-F238E27FC236}">
                <a16:creationId xmlns:a16="http://schemas.microsoft.com/office/drawing/2014/main" id="{C897D130-F2B4-47C7-8470-2A36FC75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62" y="3356992"/>
            <a:ext cx="36006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 dirty="0"/>
              <a:t>Drobné anorganické částice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 dirty="0"/>
              <a:t>Tuk, olej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 dirty="0"/>
              <a:t>Inkrustace, vodní kámen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 dirty="0"/>
              <a:t>Proteiny, mastné kyseliny, silikáty; vazba na len a bavlnu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tenzidů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typu hydrofilní části</a:t>
            </a:r>
          </a:p>
          <a:p>
            <a:pPr lvl="1"/>
            <a:r>
              <a:rPr lang="cs-CZ" dirty="0" smtClean="0"/>
              <a:t>Dle schopnosti disociovat ionty</a:t>
            </a:r>
          </a:p>
          <a:p>
            <a:r>
              <a:rPr lang="cs-CZ" dirty="0"/>
              <a:t>dle typu </a:t>
            </a:r>
            <a:r>
              <a:rPr lang="cs-CZ" dirty="0" smtClean="0"/>
              <a:t>hydrofobní části</a:t>
            </a:r>
          </a:p>
          <a:p>
            <a:pPr lvl="1"/>
            <a:r>
              <a:rPr lang="cs-CZ" dirty="0" smtClean="0"/>
              <a:t>CH řetězce a jejich kyslíkaté, fluorované, siloxované deriváty</a:t>
            </a:r>
          </a:p>
          <a:p>
            <a:r>
              <a:rPr lang="cs-CZ" dirty="0" smtClean="0"/>
              <a:t>Podle aplikace</a:t>
            </a:r>
          </a:p>
          <a:p>
            <a:r>
              <a:rPr lang="cs-CZ" dirty="0" smtClean="0"/>
              <a:t>Podle HLB – hydrofilně lipofilní rovnováha</a:t>
            </a:r>
          </a:p>
          <a:p>
            <a:r>
              <a:rPr lang="cs-CZ" dirty="0" smtClean="0"/>
              <a:t>Biologické rozložitelnosti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959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31791223">
            <a:extLst>
              <a:ext uri="{FF2B5EF4-FFF2-40B4-BE49-F238E27FC236}">
                <a16:creationId xmlns:a16="http://schemas.microsoft.com/office/drawing/2014/main" id="{80ABE08C-82D5-426E-A670-62BBC89D66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76672"/>
            <a:ext cx="592772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BDF43BD-AFB3-43DA-B31B-140B23634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Inkrustace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743C0F25-B4FE-44D6-9F92-900957CB5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60513"/>
            <a:ext cx="485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chemicky vázaná špína, důsledek tvrdé vody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A0FE85A-D661-4250-94D2-E7DA86B8F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aniontová část</a:t>
            </a:r>
            <a:r>
              <a:rPr lang="cs-CZ" altLang="cs-CZ" sz="180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především křemičitany, dále fosforečnany a z malé části uhličitany.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2E2E2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kationtová část</a:t>
            </a:r>
            <a:r>
              <a:rPr lang="cs-CZ" altLang="cs-CZ" sz="180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především vápník a hořčík, sodík, stopy  polyvalentních kationtů.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9DB13C3F-87FB-431F-93BD-E79F3BB4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17950"/>
            <a:ext cx="80930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2E2E2E"/>
                </a:solidFill>
                <a:latin typeface="Tahoma" panose="020B0604030504040204" pitchFamily="34" charset="0"/>
              </a:rPr>
              <a:t>V oblastech s měkkou vodou je inkrustace tvořena zejména </a:t>
            </a:r>
            <a:r>
              <a:rPr lang="cs-CZ" altLang="cs-CZ" sz="180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dehydratovanou kyselinou křemičitou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4181BF40-816C-4C60-82DF-0A6B1332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830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Křemičitanové precipitáty vynikají adsorbční schopností. Váží se na ně pachy, barviva a jsou vynikajícími nosiči tuků.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A29C3F25-741F-4CFC-B0B1-77269EF4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268760"/>
            <a:ext cx="806489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E2E2E"/>
                </a:solidFill>
                <a:latin typeface="Tahoma" panose="020B0604030504040204" pitchFamily="34" charset="0"/>
              </a:rPr>
              <a:t>Textilie</a:t>
            </a:r>
            <a:r>
              <a:rPr lang="cs-CZ" altLang="cs-CZ" sz="24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se zbavuje </a:t>
            </a:r>
            <a:r>
              <a:rPr lang="cs-CZ" altLang="cs-CZ" sz="2400" dirty="0" smtClean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inkrustací</a:t>
            </a:r>
            <a:r>
              <a:rPr lang="cs-CZ" altLang="cs-CZ" sz="24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adicí protonu ke struktuře inkrustátu, důležitým faktorem je hodnota pH.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2E2E2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C</a:t>
            </a:r>
            <a:r>
              <a:rPr lang="cs-CZ" altLang="cs-CZ" sz="2400" baseline="-250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(nerozp)    </a:t>
            </a:r>
            <a:r>
              <a:rPr lang="cs-CZ" altLang="cs-CZ" sz="24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+    </a:t>
            </a:r>
            <a:r>
              <a:rPr lang="cs-CZ" altLang="cs-CZ" sz="2400" b="1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altLang="cs-CZ" sz="2400" b="1" baseline="300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cs-CZ" altLang="cs-CZ" sz="24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altLang="cs-CZ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altLang="cs-CZ" sz="2400" baseline="-250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(rozp)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2E2E2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Jde  o reakce v heterogenní fázi, rychlost určujícím krokem je  difuze jednotlivých složek mezifázovými rozhraními.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2E2E2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E2E2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Textilie a inkrustace představují pevnou fázi do níž musí prostoupit deinkrustační činidlo. Následkem adice protonu dojde k transformaci nerozpustné formy inkrustace na rozpustnou. 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789232F9-FD9D-4AB2-9883-4989F228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33400"/>
            <a:ext cx="452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Odstranění inkrustací</a:t>
            </a: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5184D5A-1E2D-4A70-980E-3EF8EA969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0032" y="299695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C1C3247B-4172-43D8-967D-04AC68998D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8132" y="314096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78B61FA-616B-446B-BF3E-B4326C100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600"/>
              <a:t>Složení detergentu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AFA7FBD3-0616-4C80-90E7-845C1B25B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46783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Povrchově aktivní složka.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Polyfosfát (resp. EDTA).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Karboxymethyl celulóza.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Enzymy (v některých případech).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 Alkalické soli (adjustace pH)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Bělidla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Zjasňovače</a:t>
            </a: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A329C23B-5AD2-4EF6-92E7-3326F0B17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297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Historické a recentní textilie</a:t>
            </a: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68D4D61C-E164-492E-8A4A-7F8D93EA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Pouze recentní textilie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C7225726-7A69-43BC-8758-DB670648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Povrchově aktivní látky</a:t>
            </a:r>
          </a:p>
        </p:txBody>
      </p:sp>
      <p:sp>
        <p:nvSpPr>
          <p:cNvPr id="40963" name="Text Box 12">
            <a:extLst>
              <a:ext uri="{FF2B5EF4-FFF2-40B4-BE49-F238E27FC236}">
                <a16:creationId xmlns:a16="http://schemas.microsoft.com/office/drawing/2014/main" id="{E194AA8E-11EF-4CE7-9052-1DA4F0D4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488237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Anion-aktivní látky (s negativním nábojem): polární skupinou je anion; např.: alkyl sulfáty.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Kation-aktivní látky (s pozitivním nábojem): polární skupinou je kation; např.: kvartérní amoniové sloučeniny.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Amfoterní sloučeniny: molekuly obsahují pozitivně i negativně nabité skupiny.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(d) Neionogenní sloučeniny: polární skupina je tvořena polyglykolovým řetězcem, které nenesou ionty.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BFD6ACF-FB76-472E-B69D-26F700834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/>
              <a:t>Koncentrace tenzidu</a:t>
            </a:r>
          </a:p>
        </p:txBody>
      </p:sp>
      <p:pic>
        <p:nvPicPr>
          <p:cNvPr id="44035" name="Picture 3" descr="1505317(2)07">
            <a:extLst>
              <a:ext uri="{FF2B5EF4-FFF2-40B4-BE49-F238E27FC236}">
                <a16:creationId xmlns:a16="http://schemas.microsoft.com/office/drawing/2014/main" id="{6E7D4AB4-9394-47FF-AFB4-48CF085AA9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55888"/>
            <a:ext cx="4724400" cy="391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5">
            <a:extLst>
              <a:ext uri="{FF2B5EF4-FFF2-40B4-BE49-F238E27FC236}">
                <a16:creationId xmlns:a16="http://schemas.microsoft.com/office/drawing/2014/main" id="{20149310-61D4-4103-A017-9CF27C87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467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Kritická koncentrace = nejefektivnější čištění</a:t>
            </a:r>
          </a:p>
        </p:txBody>
      </p:sp>
      <p:pic>
        <p:nvPicPr>
          <p:cNvPr id="44037" name="Picture 6" descr="obrázek č. 1">
            <a:extLst>
              <a:ext uri="{FF2B5EF4-FFF2-40B4-BE49-F238E27FC236}">
                <a16:creationId xmlns:a16="http://schemas.microsoft.com/office/drawing/2014/main" id="{0E9AF645-06FE-4B00-84CA-79F82167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5893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8">
            <a:extLst>
              <a:ext uri="{FF2B5EF4-FFF2-40B4-BE49-F238E27FC236}">
                <a16:creationId xmlns:a16="http://schemas.microsoft.com/office/drawing/2014/main" id="{9673785E-3442-4B00-84BF-15EB70D6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79588"/>
            <a:ext cx="18224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2E2E2E"/>
                </a:solidFill>
                <a:latin typeface="Times New Roman" panose="02020603050405020304" pitchFamily="18" charset="0"/>
              </a:rPr>
              <a:t>1. </a:t>
            </a:r>
            <a:r>
              <a:rPr lang="cs-CZ" altLang="cs-CZ" sz="1600">
                <a:solidFill>
                  <a:srgbClr val="2E2E2E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Účinnost praní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2E2E2E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2. Povrchové napětí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2E2E2E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3. Osmotický tlak</a:t>
            </a:r>
            <a:endParaRPr lang="cs-CZ" altLang="cs-CZ" sz="1600">
              <a:latin typeface="Times New Roman" panose="02020603050405020304" pitchFamily="18" charset="0"/>
            </a:endParaRPr>
          </a:p>
        </p:txBody>
      </p:sp>
      <p:sp>
        <p:nvSpPr>
          <p:cNvPr id="44039" name="Text Box 9">
            <a:extLst>
              <a:ext uri="{FF2B5EF4-FFF2-40B4-BE49-F238E27FC236}">
                <a16:creationId xmlns:a16="http://schemas.microsoft.com/office/drawing/2014/main" id="{B48A0D64-0A3E-4D7E-A0AC-FAE1A118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937000"/>
            <a:ext cx="2825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2CE2CC94-4DD4-4DCA-B551-9345401D0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Polyfosfáty</a:t>
            </a:r>
          </a:p>
        </p:txBody>
      </p:sp>
      <p:pic>
        <p:nvPicPr>
          <p:cNvPr id="46083" name="Picture 4" descr="1505317(2)12">
            <a:extLst>
              <a:ext uri="{FF2B5EF4-FFF2-40B4-BE49-F238E27FC236}">
                <a16:creationId xmlns:a16="http://schemas.microsoft.com/office/drawing/2014/main" id="{2370480A-4B9D-48BD-B3CF-2216A9775F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27275"/>
            <a:ext cx="4402138" cy="334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Text Box 7">
            <a:extLst>
              <a:ext uri="{FF2B5EF4-FFF2-40B4-BE49-F238E27FC236}">
                <a16:creationId xmlns:a16="http://schemas.microsoft.com/office/drawing/2014/main" id="{382AD34C-22DC-4C6C-A8C3-3F20970A6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Tvrdost vody = obsah polyvalentních kationtů (Ca, Fe)</a:t>
            </a:r>
          </a:p>
        </p:txBody>
      </p:sp>
      <p:sp>
        <p:nvSpPr>
          <p:cNvPr id="46085" name="Text Box 8">
            <a:extLst>
              <a:ext uri="{FF2B5EF4-FFF2-40B4-BE49-F238E27FC236}">
                <a16:creationId xmlns:a16="http://schemas.microsoft.com/office/drawing/2014/main" id="{659C64FB-07C5-494D-ACF8-D89582CB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Tripolyfosfát sodný 	+ 	EDTA, nitrilotrioctová kyselina</a:t>
            </a:r>
          </a:p>
        </p:txBody>
      </p:sp>
      <p:pic>
        <p:nvPicPr>
          <p:cNvPr id="46086" name="Picture 9" descr="1505317(2)11">
            <a:extLst>
              <a:ext uri="{FF2B5EF4-FFF2-40B4-BE49-F238E27FC236}">
                <a16:creationId xmlns:a16="http://schemas.microsoft.com/office/drawing/2014/main" id="{04E2506B-9D49-4989-BA03-CB82F38016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565400"/>
            <a:ext cx="4038600" cy="239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505317(2)13">
            <a:extLst>
              <a:ext uri="{FF2B5EF4-FFF2-40B4-BE49-F238E27FC236}">
                <a16:creationId xmlns:a16="http://schemas.microsoft.com/office/drawing/2014/main" id="{BB0DE71C-9B9B-4257-BA75-74484BB6A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60350"/>
            <a:ext cx="4729163" cy="640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Rectangle 7">
            <a:extLst>
              <a:ext uri="{FF2B5EF4-FFF2-40B4-BE49-F238E27FC236}">
                <a16:creationId xmlns:a16="http://schemas.microsoft.com/office/drawing/2014/main" id="{E6AB1F49-3CB4-47A1-883E-366F33A9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5538"/>
            <a:ext cx="36004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Vazání Ca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Vázání kovů.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Dispergace a peptizace.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Aktivace povrchově aktivního činidla.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Zvyšuje účinnost čištění.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Snižuje bod zákalu.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Vznik emulzí a jejich stabilizace.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Stabilizace pH.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Substituce adsorbovaných částic.</a:t>
            </a:r>
            <a:r>
              <a:rPr lang="cs-CZ" altLang="cs-CZ" sz="160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78DC816A-ED66-48E6-9397-1B2DF307B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chemeClr val="tx1"/>
                </a:solidFill>
              </a:rPr>
              <a:t>Karboxymethylcelulóza</a:t>
            </a:r>
          </a:p>
        </p:txBody>
      </p:sp>
      <p:pic>
        <p:nvPicPr>
          <p:cNvPr id="48131" name="Picture 4" descr="1505317(2)14a">
            <a:extLst>
              <a:ext uri="{FF2B5EF4-FFF2-40B4-BE49-F238E27FC236}">
                <a16:creationId xmlns:a16="http://schemas.microsoft.com/office/drawing/2014/main" id="{F9F53977-7CB3-41FE-B5CC-6D44A23A64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89363"/>
            <a:ext cx="4248150" cy="282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7" descr="1505317(2)14b">
            <a:extLst>
              <a:ext uri="{FF2B5EF4-FFF2-40B4-BE49-F238E27FC236}">
                <a16:creationId xmlns:a16="http://schemas.microsoft.com/office/drawing/2014/main" id="{6B5E58C7-9B41-4115-91FC-26208F982F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573463"/>
            <a:ext cx="4038600" cy="199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Text Box 14">
            <a:extLst>
              <a:ext uri="{FF2B5EF4-FFF2-40B4-BE49-F238E27FC236}">
                <a16:creationId xmlns:a16="http://schemas.microsoft.com/office/drawing/2014/main" id="{04DE4063-6F37-4F11-B690-B384A506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80121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Zvyšuje účinnost čištění.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Potlačuje vliv nadměrného pěnění. </a:t>
            </a: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600" b="1"/>
              <a:t>Zvyšuje se účinnost vzniku suspenzí a emulzí.</a:t>
            </a:r>
            <a:r>
              <a:rPr lang="cs-CZ" altLang="cs-CZ" sz="160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895EE9D-6ED1-4BE8-9555-FC7924EE0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/>
              <a:t>Enzymy</a:t>
            </a:r>
          </a:p>
        </p:txBody>
      </p:sp>
      <p:sp>
        <p:nvSpPr>
          <p:cNvPr id="49155" name="Text Box 4">
            <a:extLst>
              <a:ext uri="{FF2B5EF4-FFF2-40B4-BE49-F238E27FC236}">
                <a16:creationId xmlns:a16="http://schemas.microsoft.com/office/drawing/2014/main" id="{5EBD9447-B47F-4F94-B35A-191BE60E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61198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Amylázy (škrob)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Proteinázy (krev, mléko) – nevhodné pro poškozenou vlnu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Lipázy (tuky)</a:t>
            </a:r>
          </a:p>
        </p:txBody>
      </p:sp>
      <p:sp>
        <p:nvSpPr>
          <p:cNvPr id="49156" name="Text Box 7">
            <a:extLst>
              <a:ext uri="{FF2B5EF4-FFF2-40B4-BE49-F238E27FC236}">
                <a16:creationId xmlns:a16="http://schemas.microsoft.com/office/drawing/2014/main" id="{2A084351-67D8-4AFF-BEC1-B019BFC8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92600"/>
            <a:ext cx="79406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Stoddardovo rozpouštědlo (petrolejová frakce s b. v. nad 38°C).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Tetrachlormethan.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Trichloroethylen.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Tetrachloroethylen. </a:t>
            </a:r>
          </a:p>
        </p:txBody>
      </p:sp>
      <p:sp>
        <p:nvSpPr>
          <p:cNvPr id="49157" name="Text Box 8">
            <a:extLst>
              <a:ext uri="{FF2B5EF4-FFF2-40B4-BE49-F238E27FC236}">
                <a16:creationId xmlns:a16="http://schemas.microsoft.com/office/drawing/2014/main" id="{7DBFCEB6-8328-4B07-A258-D1BC3CD89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13100"/>
            <a:ext cx="501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Organická rozpouštědla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</a:t>
            </a:r>
            <a:r>
              <a:rPr lang="cs-CZ" dirty="0" smtClean="0"/>
              <a:t>tenzidů podle hydrofilní části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44677"/>
            <a:ext cx="4680520" cy="4525963"/>
          </a:xfrm>
        </p:spPr>
        <p:txBody>
          <a:bodyPr/>
          <a:lstStyle/>
          <a:p>
            <a:r>
              <a:rPr lang="cs-CZ" sz="2000" dirty="0" smtClean="0"/>
              <a:t>Ionické/Ionogenní</a:t>
            </a:r>
            <a:endParaRPr lang="cs-CZ" sz="2000" dirty="0" smtClean="0"/>
          </a:p>
          <a:p>
            <a:pPr lvl="1"/>
            <a:r>
              <a:rPr lang="cs-CZ" sz="2000" dirty="0" smtClean="0"/>
              <a:t>Anionické/anionaktivní</a:t>
            </a:r>
          </a:p>
          <a:p>
            <a:pPr lvl="1"/>
            <a:r>
              <a:rPr lang="cs-CZ" sz="2000" dirty="0" smtClean="0"/>
              <a:t>Kationické/kationaktivní</a:t>
            </a:r>
          </a:p>
          <a:p>
            <a:pPr lvl="1"/>
            <a:r>
              <a:rPr lang="cs-CZ" sz="2000" dirty="0" smtClean="0"/>
              <a:t>Amfoterní/amfolytické</a:t>
            </a:r>
          </a:p>
          <a:p>
            <a:pPr lvl="1"/>
            <a:r>
              <a:rPr lang="cs-CZ" sz="2000" dirty="0" smtClean="0"/>
              <a:t>Schopné ve vodě disociovat – ionty jsou nositely povrchové aktivity</a:t>
            </a:r>
          </a:p>
          <a:p>
            <a:endParaRPr lang="cs-CZ" sz="2000" dirty="0" smtClean="0"/>
          </a:p>
          <a:p>
            <a:r>
              <a:rPr lang="cs-CZ" sz="2000" dirty="0" smtClean="0"/>
              <a:t>Neionické/Neionogenní</a:t>
            </a:r>
            <a:endParaRPr lang="cs-CZ" sz="2000" dirty="0" smtClean="0"/>
          </a:p>
          <a:p>
            <a:pPr lvl="1"/>
            <a:r>
              <a:rPr lang="cs-CZ" sz="2000" dirty="0" smtClean="0"/>
              <a:t>Oxyethylenáty (–CH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–CH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–O) – někdy nesprávně označované jako etoxyláty (–OCH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CH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Polyhdyroxysloučeniny</a:t>
            </a:r>
            <a:endParaRPr lang="cs-CZ" sz="2000" dirty="0"/>
          </a:p>
          <a:p>
            <a:pPr lvl="1"/>
            <a:r>
              <a:rPr lang="cs-CZ" sz="2000" dirty="0" smtClean="0"/>
              <a:t>Nemají náboj – ve vodném prostředí nedisociují</a:t>
            </a:r>
            <a:endParaRPr lang="cs-CZ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2924944"/>
            <a:ext cx="4038600" cy="19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0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4E23B2E-52B9-4029-800F-2656735D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/>
              <a:t>Optické zjasňovací prostředky</a:t>
            </a:r>
          </a:p>
        </p:txBody>
      </p:sp>
      <p:sp>
        <p:nvSpPr>
          <p:cNvPr id="23555" name="Obdélník 3">
            <a:extLst>
              <a:ext uri="{FF2B5EF4-FFF2-40B4-BE49-F238E27FC236}">
                <a16:creationId xmlns:a16="http://schemas.microsoft.com/office/drawing/2014/main" id="{8A4DEA90-D071-4C1F-9B91-3FC202DB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09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OZP (optické zjasňovací prostředky) jsou fluorescentní barviva používaná v textilním průmyslu k optickému bělení </a:t>
            </a:r>
            <a:r>
              <a:rPr lang="cs-CZ" altLang="cs-CZ" dirty="0" smtClean="0"/>
              <a:t>nebo zjasnění pastelových odstínů textilního </a:t>
            </a:r>
            <a:r>
              <a:rPr lang="cs-CZ" altLang="cs-CZ" dirty="0"/>
              <a:t>materiálu (celulózových vláken, vlny, přírodního hedvábí, syntetických vláken i pro zjasňování hmoty vyráběných vláken). </a:t>
            </a:r>
          </a:p>
          <a:p>
            <a:pPr eaLnBrk="1" hangingPunct="1"/>
            <a:endParaRPr lang="cs-CZ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Prvním, prakticky použitelným, fluorescenčním barvivem s příbuzností k celulózovým vláknům byl:  </a:t>
            </a:r>
            <a:r>
              <a:rPr lang="cs-CZ" altLang="cs-CZ" b="1" dirty="0"/>
              <a:t>octan beta-methylumbelliferonu</a:t>
            </a:r>
            <a:r>
              <a:rPr lang="cs-CZ" altLang="cs-CZ" dirty="0"/>
              <a:t>, pod obchodním názvem Ultralin (Ultrazelle Gmbh -  který se již nevyrábí, ale je součástí historických předmětů po roce 1937). </a:t>
            </a:r>
            <a:endParaRPr lang="cs-CZ" altLang="cs-CZ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Nejpoužívanější OZP jsou na bázi derivátů stilbenu (</a:t>
            </a:r>
            <a:r>
              <a:rPr lang="el-GR" altLang="cs-CZ" dirty="0" smtClean="0"/>
              <a:t>λ</a:t>
            </a:r>
            <a:r>
              <a:rPr lang="cs-CZ" altLang="cs-CZ" baseline="-25000" dirty="0" smtClean="0"/>
              <a:t>max</a:t>
            </a:r>
            <a:r>
              <a:rPr lang="cs-CZ" altLang="cs-CZ" dirty="0" smtClean="0"/>
              <a:t> = 295 nm)</a:t>
            </a:r>
            <a:endParaRPr lang="cs-CZ" altLang="cs-CZ" dirty="0"/>
          </a:p>
        </p:txBody>
      </p:sp>
      <p:pic>
        <p:nvPicPr>
          <p:cNvPr id="23556" name="Picture 2" descr="http://structures.wishartlab.com/molecules/HMDB32989/image.png">
            <a:extLst>
              <a:ext uri="{FF2B5EF4-FFF2-40B4-BE49-F238E27FC236}">
                <a16:creationId xmlns:a16="http://schemas.microsoft.com/office/drawing/2014/main" id="{C5E9B054-CAA8-44C7-9BD9-55B906EEE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8" b="19520"/>
          <a:stretch/>
        </p:blipFill>
        <p:spPr bwMode="auto">
          <a:xfrm>
            <a:off x="611560" y="4653136"/>
            <a:ext cx="361315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798665"/>
            <a:ext cx="27622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46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E00B5738-687C-4EA4-A472-F1F57DF2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600"/>
              <a:t>Optické zjasňovací prostředky</a:t>
            </a:r>
          </a:p>
        </p:txBody>
      </p:sp>
      <p:pic>
        <p:nvPicPr>
          <p:cNvPr id="24579" name="Picture 2" descr="http://2.bp.blogspot.com/-ch8mkU2wrfg/UKpzVnCL-cI/AAAAAAAAEVQ/e0I2VNSqTL4/s1600/fwa.png">
            <a:extLst>
              <a:ext uri="{FF2B5EF4-FFF2-40B4-BE49-F238E27FC236}">
                <a16:creationId xmlns:a16="http://schemas.microsoft.com/office/drawing/2014/main" id="{24B9DD36-7EFC-4D05-806E-4EA801DF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1700808"/>
            <a:ext cx="9144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61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2D207631-31F0-4CEA-BA21-E213F8FD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39" y="21432"/>
            <a:ext cx="8229600" cy="850900"/>
          </a:xfrm>
        </p:spPr>
        <p:txBody>
          <a:bodyPr/>
          <a:lstStyle/>
          <a:p>
            <a:r>
              <a:rPr lang="cs-CZ" altLang="cs-CZ" sz="3600" dirty="0"/>
              <a:t>Optické zjasňovací prostředky</a:t>
            </a:r>
          </a:p>
        </p:txBody>
      </p:sp>
      <p:sp>
        <p:nvSpPr>
          <p:cNvPr id="25603" name="Obdélník 3">
            <a:extLst>
              <a:ext uri="{FF2B5EF4-FFF2-40B4-BE49-F238E27FC236}">
                <a16:creationId xmlns:a16="http://schemas.microsoft.com/office/drawing/2014/main" id="{74A845EB-99C6-49D2-820E-C285A1D1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39" y="872332"/>
            <a:ext cx="849788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Zjasňování se provádí speciálními fluorescentními barvivy, optickými zjasňovacími prostředky, které absorbují neviditelné ultrafialové záření vlnové délky 300-400 nm a přemění je na viditelné světlo z modré části spektra s vlnovou délkou (nejčastěji) 420-440 nm</a:t>
            </a:r>
            <a:r>
              <a:rPr lang="cs-CZ" altLang="cs-CZ" dirty="0" smtClean="0"/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Přítomnost OZP na předmětu, nedovoluje použít některé průzkumové metody, nebo jejich výsledky zkresluje.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/>
              <a:t>Stupeň </a:t>
            </a:r>
            <a:r>
              <a:rPr lang="cs-CZ" altLang="cs-CZ" dirty="0"/>
              <a:t>optického zjasnění je závislý na množství vyzářené světelné energie. Se stoupající koncentrací zjasňovacích prostředků až k určité hranici se zvyšuje bělost, po překročení tohoto bodu však nastává zešednutí materiálu. </a:t>
            </a:r>
          </a:p>
        </p:txBody>
      </p:sp>
      <p:pic>
        <p:nvPicPr>
          <p:cNvPr id="25604" name="Picture 2" descr="http://oecotextiles.files.wordpress.com/2010/07/opticalbrightenerssm2.jpg">
            <a:extLst>
              <a:ext uri="{FF2B5EF4-FFF2-40B4-BE49-F238E27FC236}">
                <a16:creationId xmlns:a16="http://schemas.microsoft.com/office/drawing/2014/main" id="{4892A3DF-18A0-4583-9485-9214AB72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30" y="2852936"/>
            <a:ext cx="4976217" cy="228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62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21E880A-C81D-40A7-BC6D-5A404E571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Čištění historických textilií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D10B911-6D02-4F22-9B24-1B6990605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9930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Anion-aktivní tenzidy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Sulfonované oleje a tuky. </a:t>
            </a:r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Kondenzační produty mastných kyselin. </a:t>
            </a:r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Sulfáty alkoholů s dlouhým lineárním řetězcem. </a:t>
            </a:r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Alkyl aryl sulfonáty. </a:t>
            </a:r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Alkyl sulfonáty. </a:t>
            </a:r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Sekundární alkyl sulfáty.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Neionogenní tenzidy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 </a:t>
            </a:r>
            <a:endParaRPr lang="cs-CZ" altLang="cs-CZ" sz="1800"/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Kondenzáty ethylenoxidu. </a:t>
            </a:r>
          </a:p>
          <a:p>
            <a:pPr lvl="2" eaLnBrk="1" hangingPunct="1">
              <a:spcBef>
                <a:spcPct val="0"/>
              </a:spcBef>
              <a:buFontTx/>
              <a:buAutoNum type="alphaLcParenBoth"/>
            </a:pPr>
            <a:r>
              <a:rPr lang="cs-CZ" altLang="cs-CZ" sz="1800"/>
              <a:t>Polyglykolethery.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Kation-aktivní tenzidy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pouze jako dezinfekční činidla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0DEFEC6F-F0E8-4102-AD25-8E3F4831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24175"/>
            <a:ext cx="7304088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/>
              <a:t>Primární alkylsulfát (n-alkohol sulfát RSO</a:t>
            </a:r>
            <a:r>
              <a:rPr lang="cs-CZ" altLang="cs-CZ" sz="1800" baseline="-25000"/>
              <a:t>4</a:t>
            </a:r>
            <a:r>
              <a:rPr lang="cs-CZ" altLang="cs-CZ" sz="1800"/>
              <a:t>Na).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/>
              <a:t>Alkyl polyglykol ether (non-ionic RC</a:t>
            </a:r>
            <a:r>
              <a:rPr lang="cs-CZ" altLang="cs-CZ" sz="1800" baseline="-25000"/>
              <a:t>6</a:t>
            </a:r>
            <a:r>
              <a:rPr lang="cs-CZ" altLang="cs-CZ" sz="1800"/>
              <a:t>H</a:t>
            </a:r>
            <a:r>
              <a:rPr lang="cs-CZ" altLang="cs-CZ" sz="1800" baseline="-25000"/>
              <a:t>4</a:t>
            </a:r>
            <a:r>
              <a:rPr lang="cs-CZ" altLang="cs-CZ" sz="1800"/>
              <a:t>(OC</a:t>
            </a:r>
            <a:r>
              <a:rPr lang="cs-CZ" altLang="cs-CZ" sz="1800" baseline="-25000"/>
              <a:t>2</a:t>
            </a:r>
            <a:r>
              <a:rPr lang="cs-CZ" altLang="cs-CZ" sz="1800"/>
              <a:t>H</a:t>
            </a:r>
            <a:r>
              <a:rPr lang="cs-CZ" altLang="cs-CZ" sz="1800" baseline="-25000"/>
              <a:t>4</a:t>
            </a:r>
            <a:r>
              <a:rPr lang="cs-CZ" altLang="cs-CZ" sz="1800"/>
              <a:t>)</a:t>
            </a:r>
            <a:r>
              <a:rPr lang="cs-CZ" altLang="cs-CZ" sz="1800" baseline="-25000"/>
              <a:t>x</a:t>
            </a:r>
            <a:r>
              <a:rPr lang="cs-CZ" altLang="cs-CZ" sz="1800"/>
              <a:t>OH).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/>
              <a:t>Alkyl aryl sulfonát (dodecylbenzen sulfonát RC</a:t>
            </a:r>
            <a:r>
              <a:rPr lang="cs-CZ" altLang="cs-CZ" sz="1800" baseline="-25000"/>
              <a:t>6</a:t>
            </a:r>
            <a:r>
              <a:rPr lang="cs-CZ" altLang="cs-CZ" sz="1800"/>
              <a:t>H</a:t>
            </a:r>
            <a:r>
              <a:rPr lang="cs-CZ" altLang="cs-CZ" sz="1800" baseline="-25000"/>
              <a:t>4</a:t>
            </a:r>
            <a:r>
              <a:rPr lang="cs-CZ" altLang="cs-CZ" sz="1800"/>
              <a:t>SO</a:t>
            </a:r>
            <a:r>
              <a:rPr lang="cs-CZ" altLang="cs-CZ" sz="1800" baseline="-25000"/>
              <a:t>3</a:t>
            </a:r>
            <a:r>
              <a:rPr lang="cs-CZ" altLang="cs-CZ" sz="1800"/>
              <a:t>Na).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/>
              <a:t>Sekundární alkylsulfát (tridecylsulfát C</a:t>
            </a:r>
            <a:r>
              <a:rPr lang="cs-CZ" altLang="cs-CZ" sz="1800" baseline="-25000"/>
              <a:t>13</a:t>
            </a:r>
            <a:r>
              <a:rPr lang="cs-CZ" altLang="cs-CZ" sz="1800"/>
              <a:t>H</a:t>
            </a:r>
            <a:r>
              <a:rPr lang="cs-CZ" altLang="cs-CZ" sz="1800" baseline="-25000"/>
              <a:t>27</a:t>
            </a:r>
            <a:r>
              <a:rPr lang="cs-CZ" altLang="cs-CZ" sz="1800"/>
              <a:t>SO</a:t>
            </a:r>
            <a:r>
              <a:rPr lang="cs-CZ" altLang="cs-CZ" sz="1800" baseline="-25000"/>
              <a:t>4</a:t>
            </a:r>
            <a:r>
              <a:rPr lang="cs-CZ" altLang="cs-CZ" sz="1800"/>
              <a:t>Na).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/>
              <a:t>Kondenzační produkty mastných kyselin (oleyl methyltaurin C</a:t>
            </a:r>
            <a:r>
              <a:rPr lang="cs-CZ" altLang="cs-CZ" sz="1800" baseline="-25000"/>
              <a:t>17</a:t>
            </a:r>
            <a:r>
              <a:rPr lang="cs-CZ" altLang="cs-CZ" sz="1800"/>
              <a:t>H</a:t>
            </a:r>
            <a:r>
              <a:rPr lang="cs-CZ" altLang="cs-CZ" sz="1800" baseline="-25000"/>
              <a:t>33</a:t>
            </a:r>
            <a:r>
              <a:rPr lang="cs-CZ" altLang="cs-CZ" sz="1800"/>
              <a:t>CON(CH</a:t>
            </a:r>
            <a:r>
              <a:rPr lang="cs-CZ" altLang="cs-CZ" sz="1800" baseline="-25000"/>
              <a:t>3</a:t>
            </a:r>
            <a:r>
              <a:rPr lang="cs-CZ" altLang="cs-CZ" sz="1800"/>
              <a:t>)C</a:t>
            </a:r>
            <a:r>
              <a:rPr lang="cs-CZ" altLang="cs-CZ" sz="1800" baseline="-25000"/>
              <a:t>2</a:t>
            </a:r>
            <a:r>
              <a:rPr lang="cs-CZ" altLang="cs-CZ" sz="1800"/>
              <a:t>H</a:t>
            </a:r>
            <a:r>
              <a:rPr lang="cs-CZ" altLang="cs-CZ" sz="1800" baseline="-25000"/>
              <a:t>4</a:t>
            </a:r>
            <a:r>
              <a:rPr lang="cs-CZ" altLang="cs-CZ" sz="1800"/>
              <a:t>SO</a:t>
            </a:r>
            <a:r>
              <a:rPr lang="cs-CZ" altLang="cs-CZ" sz="1800" baseline="-25000"/>
              <a:t>3</a:t>
            </a:r>
            <a:r>
              <a:rPr lang="cs-CZ" altLang="cs-CZ" sz="1800"/>
              <a:t>Na).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/>
              <a:t>Alkyl sulfonát (RSO</a:t>
            </a:r>
            <a:r>
              <a:rPr lang="cs-CZ" altLang="cs-CZ" sz="1800" baseline="-25000"/>
              <a:t>3</a:t>
            </a:r>
            <a:r>
              <a:rPr lang="cs-CZ" altLang="cs-CZ" sz="1800"/>
              <a:t>Na). </a:t>
            </a: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1748E232-E3E1-410C-A8EB-1456E37F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342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Vzrůst účinnosti čištění (vlna)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B1EE3CE0-1592-40D3-BF3D-663AF928E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600"/>
              <a:t>Čištění historických textilií</a:t>
            </a:r>
          </a:p>
        </p:txBody>
      </p:sp>
      <p:sp>
        <p:nvSpPr>
          <p:cNvPr id="43013" name="Line 7">
            <a:extLst>
              <a:ext uri="{FF2B5EF4-FFF2-40B4-BE49-F238E27FC236}">
                <a16:creationId xmlns:a16="http://schemas.microsoft.com/office/drawing/2014/main" id="{4FF28AAF-CB3D-495F-9BF6-01B5BCD05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3141663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9">
            <a:extLst>
              <a:ext uri="{FF2B5EF4-FFF2-40B4-BE49-F238E27FC236}">
                <a16:creationId xmlns:a16="http://schemas.microsoft.com/office/drawing/2014/main" id="{694F0AEB-7DC0-441B-94A8-AAAD7E5A6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59412"/>
          </a:xfrm>
        </p:spPr>
        <p:txBody>
          <a:bodyPr/>
          <a:lstStyle/>
          <a:p>
            <a:pPr eaLnBrk="1" hangingPunct="1"/>
            <a:r>
              <a:rPr lang="cs-CZ" altLang="cs-CZ" sz="4800">
                <a:solidFill>
                  <a:schemeClr val="accent2"/>
                </a:solidFill>
              </a:rPr>
              <a:t>Obvyklé složení práškových pracích prostředků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CA98978-5624-471D-974A-0679802F5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Anionaktivní tensidy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0CE1D4C-861D-4DF3-8983-C49F3DCCF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3,0 – 15,0 %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Snižují mezipovrchové napětí mezi roztokem, špínou a textilem</a:t>
            </a: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Adsorbují se na vlákno a desorbují spolu se špínou</a:t>
            </a: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Napomáhají emulgaci špíny v pracím roztoku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D535E54-E257-4EA4-B647-2E1715783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Neionogenní tensidy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B650515-12B6-4555-A349-002FFDBA2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3464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0,0 – 8,0 %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Emulgace, zejména mastné špíny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2C6B4E6-735F-4EAA-A378-C1E08AAC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Mýdlo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D714E09-EFBB-4958-B3FB-8F7807EBE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4893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3,0 – 6,0 %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Snižuje pěnivost detergentu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B7AAA72-3715-4397-805C-1570568F8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Buildry - komplexotvorné látky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1F2E1D8-3831-4461-A84B-44B90DCC2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i="1">
                <a:latin typeface="Arial Narrow" panose="020B0606020202030204" pitchFamily="34" charset="0"/>
              </a:rPr>
              <a:t>Zeolity, polyfosfáty, NTA, fosfonáty, polykarboxyláty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b="1">
                <a:latin typeface="Arial Narrow" panose="020B0606020202030204" pitchFamily="34" charset="0"/>
              </a:rPr>
              <a:t>0,0 – 40,0 % hm.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b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Zabraňují usazování minerálních solí na povrchu a ve vláknech (inkrustace)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Aktivace pracího procesu zesílením elektr.statick.náboje na vláknu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Stabilizace pH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Změkčování vody převodem Mg</a:t>
            </a:r>
            <a:r>
              <a:rPr lang="cs-CZ" altLang="cs-CZ" sz="2800" baseline="30000">
                <a:latin typeface="Arial Narrow" panose="020B0606020202030204" pitchFamily="34" charset="0"/>
              </a:rPr>
              <a:t>++</a:t>
            </a:r>
            <a:r>
              <a:rPr lang="cs-CZ" altLang="cs-CZ" sz="2800">
                <a:latin typeface="Arial Narrow" panose="020B0606020202030204" pitchFamily="34" charset="0"/>
              </a:rPr>
              <a:t> a Ca</a:t>
            </a:r>
            <a:r>
              <a:rPr lang="cs-CZ" altLang="cs-CZ" sz="2800" baseline="30000">
                <a:latin typeface="Arial Narrow" panose="020B0606020202030204" pitchFamily="34" charset="0"/>
              </a:rPr>
              <a:t>++</a:t>
            </a:r>
            <a:r>
              <a:rPr lang="cs-CZ" altLang="cs-CZ" sz="2800">
                <a:latin typeface="Arial Narrow" panose="020B0606020202030204" pitchFamily="34" charset="0"/>
              </a:rPr>
              <a:t> solí na rozpustné komplexy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Dispergují špínu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77072E-4E48-40FC-BC47-E3BEF9C9A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503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ANIONICKÉ </a:t>
            </a:r>
            <a:r>
              <a:rPr lang="cs-CZ" altLang="cs-CZ" sz="3600" dirty="0"/>
              <a:t>TENSIDY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1D2B49-938E-43A8-BA4E-1E1D4839CD9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51519" y="929141"/>
            <a:ext cx="6408712" cy="50734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dirty="0" smtClean="0">
                <a:latin typeface="Arial Narrow" panose="020B0606020202030204" pitchFamily="34" charset="0"/>
              </a:rPr>
              <a:t>Anionaktivní tensidy se disociují ve vodě na povrchově aktivní 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anion (-) 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a nereaktivní kationt 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–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>
                <a:latin typeface="Arial Narrow" panose="020B0606020202030204" pitchFamily="34" charset="0"/>
              </a:rPr>
              <a:t>Nejrozšířenější, nejúčinější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>
                <a:latin typeface="Arial Narrow" panose="020B0606020202030204" pitchFamily="34" charset="0"/>
              </a:rPr>
              <a:t>Nejvyšší aktivita v mírně alkalickém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>
                <a:latin typeface="Arial Narrow" panose="020B0606020202030204" pitchFamily="34" charset="0"/>
              </a:rPr>
              <a:t>V kyselém nestálé</a:t>
            </a:r>
            <a:endParaRPr lang="cs-CZ" altLang="cs-CZ" sz="25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>
                <a:latin typeface="Arial Narrow" panose="020B0606020202030204" pitchFamily="34" charset="0"/>
              </a:rPr>
              <a:t>Přírodní - mýdlo – sodná/draselná sůl VMK (C</a:t>
            </a:r>
            <a:r>
              <a:rPr lang="cs-CZ" altLang="cs-CZ" sz="2500" baseline="-25000" dirty="0" smtClean="0">
                <a:latin typeface="Arial Narrow" panose="020B0606020202030204" pitchFamily="34" charset="0"/>
              </a:rPr>
              <a:t>12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–C</a:t>
            </a:r>
            <a:r>
              <a:rPr lang="cs-CZ" altLang="cs-CZ" sz="2500" baseline="-25000" dirty="0" smtClean="0">
                <a:latin typeface="Arial Narrow" panose="020B0606020202030204" pitchFamily="34" charset="0"/>
              </a:rPr>
              <a:t>18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>
                <a:latin typeface="Arial Narrow" panose="020B0606020202030204" pitchFamily="34" charset="0"/>
              </a:rPr>
              <a:t>Syntetické 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– alkylsulfáty (R–O–SO</a:t>
            </a:r>
            <a:r>
              <a:rPr lang="cs-CZ" altLang="cs-CZ" sz="2500" baseline="-25000" dirty="0" smtClean="0">
                <a:latin typeface="Arial Narrow" panose="020B0606020202030204" pitchFamily="34" charset="0"/>
              </a:rPr>
              <a:t>3</a:t>
            </a:r>
            <a:r>
              <a:rPr lang="cs-CZ" altLang="cs-CZ" sz="2500" baseline="30000" dirty="0" smtClean="0">
                <a:latin typeface="Arial Narrow" panose="020B0606020202030204" pitchFamily="34" charset="0"/>
              </a:rPr>
              <a:t>−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Na</a:t>
            </a:r>
            <a:r>
              <a:rPr lang="cs-CZ" altLang="cs-CZ" sz="2500" baseline="30000" dirty="0" smtClean="0">
                <a:latin typeface="Arial Narrow" panose="020B0606020202030204" pitchFamily="34" charset="0"/>
              </a:rPr>
              <a:t>+</a:t>
            </a:r>
            <a:r>
              <a:rPr lang="cs-CZ" altLang="cs-CZ" sz="2500" dirty="0" smtClean="0">
                <a:latin typeface="Arial Narrow" panose="020B0606020202030204" pitchFamily="34" charset="0"/>
              </a:rPr>
              <a:t>), alkansulfonáty 		(R–SO</a:t>
            </a:r>
            <a:r>
              <a:rPr lang="cs-CZ" altLang="cs-CZ" sz="2500" baseline="-25000" dirty="0" smtClean="0">
                <a:latin typeface="Arial Narrow" panose="020B0606020202030204" pitchFamily="34" charset="0"/>
              </a:rPr>
              <a:t>3</a:t>
            </a:r>
            <a:r>
              <a:rPr lang="cs-CZ" altLang="cs-CZ" sz="2500" baseline="30000" dirty="0">
                <a:latin typeface="Arial Narrow" panose="020B0606020202030204" pitchFamily="34" charset="0"/>
              </a:rPr>
              <a:t>−</a:t>
            </a:r>
            <a:r>
              <a:rPr lang="cs-CZ" altLang="cs-CZ" sz="2500" dirty="0">
                <a:latin typeface="Arial Narrow" panose="020B0606020202030204" pitchFamily="34" charset="0"/>
              </a:rPr>
              <a:t>Na</a:t>
            </a:r>
            <a:r>
              <a:rPr lang="cs-CZ" altLang="cs-CZ" sz="2500" baseline="30000" dirty="0">
                <a:latin typeface="Arial Narrow" panose="020B0606020202030204" pitchFamily="34" charset="0"/>
              </a:rPr>
              <a:t>+</a:t>
            </a:r>
            <a:r>
              <a:rPr lang="cs-CZ" altLang="cs-CZ" sz="2500" dirty="0">
                <a:latin typeface="Arial Narrow" panose="020B0606020202030204" pitchFamily="34" charset="0"/>
              </a:rPr>
              <a:t>), </a:t>
            </a:r>
            <a:endParaRPr lang="cs-CZ" altLang="cs-CZ" sz="25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5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290" y="3465854"/>
            <a:ext cx="4769510" cy="636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5105957"/>
            <a:ext cx="4127577" cy="15289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45DAE9E-C0D3-45C6-A723-EB5ADDB48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Alkalické minerální soli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BC2B4D8-9D69-48C5-A917-2797E32B4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0,0 – 30,0 % hm.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Zvyšují alkalitu a tím zvyšují prací schopnost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Zlevňují prací prostředky, vzhledem ke své nízké ceně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Obtížně se rozpouštějí a vymáchají z prádla a zvyšují alkalickou reakci (pH) máchacích vod i prádla, zvyšují tak dráždivost pokožky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Při vyšší koncentraci zabraňují rozpustnosti a emulgaci špíny a snižují prací efekt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30F10E0-BBD3-4994-86DA-D820D33A1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Optické zjasňovací prostředky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ECB955E-68C8-4E37-9ADF-AD23A2178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0,1 – 0,5 %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Optické bělení</a:t>
            </a: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Změna dopadající neviditelné části světelného spektra na bílé světlo odražené od textilu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61F3587-D26D-4ED2-BD38-2B4B32EBF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Perboritan sodný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D16634C-3DD8-4AEE-B4B7-87BF9BC28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0,0 – 30,0 %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Uvolňuje aktivní kyslík pro bělení, dezinfekci a tím i napomáhá samovypírání prádla</a:t>
            </a: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Bez aktivátoru probíhá tento proces při 80°C, hlavně při 90°-100°C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F834611-1509-4130-BFC5-02C71D07B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Aktivátor rozkladu perboritanu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AD15C44-9522-4E2B-B63D-E4EC3891D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3700" dirty="0">
                <a:latin typeface="Arial Narrow" panose="020B0606020202030204" pitchFamily="34" charset="0"/>
              </a:rPr>
              <a:t>1,0 – 6,0 %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700" dirty="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3300" dirty="0">
                <a:latin typeface="Arial Narrow" panose="020B0606020202030204" pitchFamily="34" charset="0"/>
              </a:rPr>
              <a:t>Zajišťuje rozklad perboritanu sodného na aktivní kyslík </a:t>
            </a:r>
            <a:r>
              <a:rPr lang="cs-CZ" altLang="cs-CZ" sz="2800" dirty="0">
                <a:latin typeface="Arial Narrow" panose="020B0606020202030204" pitchFamily="34" charset="0"/>
              </a:rPr>
              <a:t>při</a:t>
            </a:r>
            <a:r>
              <a:rPr lang="cs-CZ" altLang="cs-CZ" sz="3300" dirty="0">
                <a:latin typeface="Arial Narrow" panose="020B0606020202030204" pitchFamily="34" charset="0"/>
              </a:rPr>
              <a:t> teplotách od 30°C, </a:t>
            </a:r>
          </a:p>
          <a:p>
            <a:pPr algn="ctr" eaLnBrk="1" hangingPunct="1">
              <a:buFontTx/>
              <a:buChar char="-"/>
            </a:pPr>
            <a:r>
              <a:rPr lang="cs-CZ" altLang="cs-CZ" sz="3300" dirty="0">
                <a:latin typeface="Arial Narrow" panose="020B0606020202030204" pitchFamily="34" charset="0"/>
              </a:rPr>
              <a:t>zajišťuje intenzivní dezinfekci a bělící </a:t>
            </a:r>
            <a:r>
              <a:rPr lang="cs-CZ" altLang="cs-CZ" sz="3300" dirty="0" smtClean="0">
                <a:latin typeface="Arial Narrow" panose="020B0606020202030204" pitchFamily="34" charset="0"/>
              </a:rPr>
              <a:t>proces</a:t>
            </a:r>
          </a:p>
          <a:p>
            <a:pPr algn="ctr" eaLnBrk="1" hangingPunct="1">
              <a:buFontTx/>
              <a:buChar char="-"/>
            </a:pPr>
            <a:r>
              <a:rPr lang="cs-CZ" altLang="cs-CZ" sz="3300" dirty="0" smtClean="0">
                <a:latin typeface="Arial Narrow" panose="020B0606020202030204" pitchFamily="34" charset="0"/>
              </a:rPr>
              <a:t>TAED - tetraacetylethylendiamin</a:t>
            </a:r>
            <a:endParaRPr lang="cs-CZ" altLang="cs-CZ" sz="33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9C7B09-CEBF-4296-9442-462BE3D03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Karboxymetyl celuloza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79C8B3C-7849-4493-B445-DE5804F8C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0,0 – 2,0 %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Jako ochranný koloid zabraňuje návratu špíny z roztoku zpět na vypraný textil (antiredepozice)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6D23704-AFC4-4D1D-8705-C88E713E0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Síran sodný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3CAA1B1-544B-4528-941D-58FB59275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300">
                <a:latin typeface="Arial Narrow" panose="020B0606020202030204" pitchFamily="34" charset="0"/>
              </a:rPr>
              <a:t>5,0 – 40,0 % hm.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33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>
                <a:latin typeface="Arial Narrow" panose="020B0606020202030204" pitchFamily="34" charset="0"/>
              </a:rPr>
              <a:t>Zabraňuje hoření </a:t>
            </a:r>
            <a:r>
              <a:rPr lang="cs-CZ" altLang="cs-CZ" sz="2800">
                <a:latin typeface="Arial Narrow" panose="020B0606020202030204" pitchFamily="34" charset="0"/>
              </a:rPr>
              <a:t>práškových</a:t>
            </a:r>
            <a:r>
              <a:rPr lang="cs-CZ" altLang="cs-CZ">
                <a:latin typeface="Arial Narrow" panose="020B0606020202030204" pitchFamily="34" charset="0"/>
              </a:rPr>
              <a:t> detergentů při sušení, napomáhá sypkosti produktu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>
                <a:latin typeface="Arial Narrow" panose="020B0606020202030204" pitchFamily="34" charset="0"/>
              </a:rPr>
              <a:t>Zvyšuje sypnou hmotnost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>
                <a:latin typeface="Arial Narrow" panose="020B0606020202030204" pitchFamily="34" charset="0"/>
              </a:rPr>
              <a:t>Zlevňuje prací prostředky, jakožto levné plnidlo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>
                <a:latin typeface="Arial Narrow" panose="020B0606020202030204" pitchFamily="34" charset="0"/>
              </a:rPr>
              <a:t>Zvyšuje mineralizaci (inkrustaci) tkanin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cs-CZ" altLang="cs-CZ">
                <a:latin typeface="Arial Narrow" panose="020B0606020202030204" pitchFamily="34" charset="0"/>
              </a:rPr>
              <a:t>Při vyšším obsahu snižuje prací schopnost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577E5D8-92D1-450B-BAFC-2EDFD4DEA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ENZYMY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2C58B0B-9A77-4C16-9236-00770DD46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0,1 – 2,0 % hm.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PROTEINÁSA – rozkládá bílkoviny na vodorozpustné částice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AMYLÁSA – rozkládá škrob a celulosové deriváty na částice rozpustné ve vodě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LIPÁSA – štěpí tuky na glycerin a mastné kyseliny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CELULÁSA – likviduje odštěpná vlákna z částečně hydrolyzované bavlny a tak obnovuje viditelnost zabarvených vláken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A06EE7F-13F3-4EF4-9F52-DFAABCC8A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Organické komplexony</a:t>
            </a:r>
            <a:b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(NTA, EDTA)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4428742-45B4-49C6-8F30-9219F563D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0,5 – 8,0 % hm.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Maskují barevné ionty těžkých kovů</a:t>
            </a:r>
          </a:p>
          <a:p>
            <a:pPr algn="ctr" eaLnBrk="1" hangingPunct="1"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Změkčují vodu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3FE9749-174E-43FB-9EF5-17DC2F532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 Narrow" panose="020B0606020202030204" pitchFamily="34" charset="0"/>
              </a:rPr>
              <a:t>Kopolymery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7E0540A-4A2D-4C12-B974-117720B1B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latin typeface="Arial Narrow" panose="020B0606020202030204" pitchFamily="34" charset="0"/>
              </a:rPr>
              <a:t>0,0 – 6,0 % hm.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Změkčují vodu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Zabraňují redepozici špíny zpět na vlákno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Dispergují špínu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>
                <a:latin typeface="Arial Narrow" panose="020B0606020202030204" pitchFamily="34" charset="0"/>
              </a:rPr>
              <a:t>Zhoršují biologickou odbouratelnost detergentů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endParaRPr lang="cs-CZ" altLang="cs-CZ" sz="28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553F8CBB-7CC5-4981-9A5B-7DCD5C24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Pěny</a:t>
            </a:r>
          </a:p>
        </p:txBody>
      </p:sp>
      <p:pic>
        <p:nvPicPr>
          <p:cNvPr id="64515" name="Picture 2" descr="http://www.metroweb.cz/metro/zajimavosti/DOD04/P9180287.JPG">
            <a:hlinkClick r:id="rId2"/>
            <a:extLst>
              <a:ext uri="{FF2B5EF4-FFF2-40B4-BE49-F238E27FC236}">
                <a16:creationId xmlns:a16="http://schemas.microsoft.com/office/drawing/2014/main" id="{5C16A91C-1F75-4BA5-9CED-2036D18C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264275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</p:spPr>
        <p:txBody>
          <a:bodyPr/>
          <a:lstStyle/>
          <a:p>
            <a:r>
              <a:rPr lang="cs-CZ" sz="2000" b="1" dirty="0" smtClean="0"/>
              <a:t>Soli karboxylových kyselin = mýdla RCOO</a:t>
            </a:r>
            <a:r>
              <a:rPr lang="cs-CZ" sz="2000" b="1" baseline="30000" dirty="0" smtClean="0"/>
              <a:t>-</a:t>
            </a:r>
            <a:r>
              <a:rPr lang="cs-CZ" sz="2000" b="1" dirty="0" smtClean="0"/>
              <a:t>M</a:t>
            </a:r>
            <a:r>
              <a:rPr lang="cs-CZ" sz="2000" b="1" baseline="30000" dirty="0" smtClean="0"/>
              <a:t>+</a:t>
            </a:r>
          </a:p>
          <a:p>
            <a:r>
              <a:rPr lang="cs-CZ" sz="2000" dirty="0" smtClean="0"/>
              <a:t>Z NMK o délce 8-20 C</a:t>
            </a:r>
          </a:p>
          <a:p>
            <a:r>
              <a:rPr lang="cs-CZ" sz="2000" dirty="0" smtClean="0"/>
              <a:t>Delší řetězec – omezená rozp</a:t>
            </a:r>
          </a:p>
          <a:p>
            <a:r>
              <a:rPr lang="cs-CZ" sz="2000" dirty="0" smtClean="0"/>
              <a:t>+ snadná bio odbouratelnost, nízká toxicita</a:t>
            </a:r>
          </a:p>
          <a:p>
            <a:r>
              <a:rPr lang="cs-CZ" sz="2000" dirty="0" smtClean="0"/>
              <a:t>- nestálost v tvrdé vodě, nefunkčnost v kyselém pros</a:t>
            </a:r>
          </a:p>
          <a:p>
            <a:endParaRPr lang="cs-CZ" sz="2000" dirty="0"/>
          </a:p>
          <a:p>
            <a:r>
              <a:rPr lang="cs-CZ" sz="2000" dirty="0" smtClean="0"/>
              <a:t>Výroba alkalickou hydrolýzou tuků za tepla v přítomnosti hydroxidů – zmýdelnění = saponifikace</a:t>
            </a:r>
          </a:p>
          <a:p>
            <a:endParaRPr lang="cs-CZ" sz="2000" dirty="0"/>
          </a:p>
          <a:p>
            <a:r>
              <a:rPr lang="cs-CZ" sz="2000" dirty="0" smtClean="0"/>
              <a:t>Z pryskyřičných kyselin kalafuny a talového oleje – pryskyřičná mýdla</a:t>
            </a:r>
          </a:p>
          <a:p>
            <a:r>
              <a:rPr lang="cs-CZ" sz="2000" dirty="0" smtClean="0"/>
              <a:t>Dobré emulgační a dispergační schopnosti</a:t>
            </a: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5536" y="368630"/>
            <a:ext cx="4038600" cy="4525963"/>
          </a:xfrm>
        </p:spPr>
        <p:txBody>
          <a:bodyPr/>
          <a:lstStyle/>
          <a:p>
            <a:r>
              <a:rPr lang="cs-CZ" sz="2000" b="1" dirty="0" smtClean="0"/>
              <a:t>Alkylsulfáty = alkylsírany ROSO</a:t>
            </a:r>
            <a:r>
              <a:rPr lang="cs-CZ" sz="2000" b="1" baseline="-25000" dirty="0" smtClean="0"/>
              <a:t>3</a:t>
            </a:r>
            <a:r>
              <a:rPr lang="cs-CZ" sz="2000" b="1" baseline="30000" dirty="0" smtClean="0"/>
              <a:t>-</a:t>
            </a:r>
            <a:r>
              <a:rPr lang="cs-CZ" sz="2000" b="1" dirty="0" smtClean="0"/>
              <a:t>M</a:t>
            </a:r>
            <a:r>
              <a:rPr lang="cs-CZ" sz="2000" b="1" baseline="30000" dirty="0" smtClean="0"/>
              <a:t>+</a:t>
            </a:r>
          </a:p>
          <a:p>
            <a:r>
              <a:rPr lang="cs-CZ" sz="2000" dirty="0" smtClean="0"/>
              <a:t>Vysoká povrchová ak v kyselém prostředí</a:t>
            </a:r>
          </a:p>
          <a:p>
            <a:r>
              <a:rPr lang="cs-CZ" sz="2000" dirty="0" smtClean="0"/>
              <a:t>SO3 skupina na konci řetězce – snadná hydrolýza</a:t>
            </a:r>
          </a:p>
          <a:p>
            <a:r>
              <a:rPr lang="cs-CZ" sz="2000" dirty="0" smtClean="0"/>
              <a:t>+ dobrá rozpustnost a povrchová ak, cena</a:t>
            </a:r>
          </a:p>
          <a:p>
            <a:endParaRPr lang="cs-CZ" sz="2000" dirty="0"/>
          </a:p>
          <a:p>
            <a:r>
              <a:rPr lang="cs-CZ" sz="2000" dirty="0" smtClean="0"/>
              <a:t>Výhradně jako prací prostředky, nejlépe v oblasti pH 8-10</a:t>
            </a:r>
          </a:p>
          <a:p>
            <a:r>
              <a:rPr lang="cs-CZ" sz="2000" dirty="0" smtClean="0"/>
              <a:t>V neutrální jako změkčovadla</a:t>
            </a:r>
          </a:p>
          <a:p>
            <a:endParaRPr lang="cs-CZ" sz="2000" dirty="0"/>
          </a:p>
          <a:p>
            <a:r>
              <a:rPr lang="cs-CZ" sz="2000" dirty="0" smtClean="0"/>
              <a:t>Lauryl sulfát sodný LAS – C</a:t>
            </a:r>
            <a:r>
              <a:rPr lang="cs-CZ" sz="2000" baseline="-25000" dirty="0" smtClean="0"/>
              <a:t>12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25</a:t>
            </a:r>
            <a:r>
              <a:rPr lang="cs-CZ" sz="2000" dirty="0" smtClean="0"/>
              <a:t>OSO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Na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0930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vydavatelstvi.vscht.cz/knihy/uid_es-001/figures/pena.jpg">
            <a:extLst>
              <a:ext uri="{FF2B5EF4-FFF2-40B4-BE49-F238E27FC236}">
                <a16:creationId xmlns:a16="http://schemas.microsoft.com/office/drawing/2014/main" id="{0F5F669D-DBF6-4A75-ACBB-3093C61D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4" y="4597021"/>
            <a:ext cx="70564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3">
            <a:extLst>
              <a:ext uri="{FF2B5EF4-FFF2-40B4-BE49-F238E27FC236}">
                <a16:creationId xmlns:a16="http://schemas.microsoft.com/office/drawing/2014/main" id="{85C7C77A-A2D2-47A0-B032-B1A16573B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94" y="6071294"/>
            <a:ext cx="7632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/>
              <a:t>(a) Zředěná soustava plyn-kapalina, (b) vlhká pěna, (c) suchá pěna </a:t>
            </a:r>
          </a:p>
        </p:txBody>
      </p:sp>
      <p:sp>
        <p:nvSpPr>
          <p:cNvPr id="65540" name="Obdélník 4">
            <a:extLst>
              <a:ext uri="{FF2B5EF4-FFF2-40B4-BE49-F238E27FC236}">
                <a16:creationId xmlns:a16="http://schemas.microsoft.com/office/drawing/2014/main" id="{621F3193-07C0-4FA7-A68E-6871DD4D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2" y="476672"/>
            <a:ext cx="84248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Klasifikace pěn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Hlavním </a:t>
            </a:r>
            <a:r>
              <a:rPr lang="cs-CZ" altLang="cs-CZ" sz="1800" dirty="0"/>
              <a:t>hlediskem pro klasifikaci pěn je velikost podílu plynné fáze v systému: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/>
              <a:t>málo koncentrované soustavy</a:t>
            </a:r>
            <a:r>
              <a:rPr lang="cs-CZ" altLang="cs-CZ" sz="1800" dirty="0"/>
              <a:t> (a), s krátkou dobou životnosti, v nichž jsou bubliny velmi vzdálené (např. sodovka, šampaňské, pivo).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/>
              <a:t>vlhké pěny</a:t>
            </a:r>
            <a:r>
              <a:rPr lang="cs-CZ" altLang="cs-CZ" sz="1800" dirty="0"/>
              <a:t>, v nichž bubliny zachovávají kulovitý tvar (b) a jsou odděleny silnější vrstvou disperzního prostředí. Vlhké pěny ztrácejí vlivem gravitace disperzní prostředí a přecházejí na suché pěny. Při tom se celkový objem pěny mění jen málo.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/>
              <a:t>suché pěny</a:t>
            </a:r>
            <a:r>
              <a:rPr lang="cs-CZ" altLang="cs-CZ" sz="1800" dirty="0"/>
              <a:t>, kde plynný podíl zaujímá i více než 90 obj.%. Velký podíl plynné fáze a vzájemné stlačování způsobuje, že bubliny zde nemají kulový tvar, ale tvar mnohostěnů, jejichž stěny jsou tvořeny tenkými filmy disperzního prostředí a tvoří spojitou strukturu (c). </a:t>
            </a:r>
          </a:p>
        </p:txBody>
      </p:sp>
      <p:sp>
        <p:nvSpPr>
          <p:cNvPr id="65541" name="TextovéPole 5">
            <a:extLst>
              <a:ext uri="{FF2B5EF4-FFF2-40B4-BE49-F238E27FC236}">
                <a16:creationId xmlns:a16="http://schemas.microsoft.com/office/drawing/2014/main" id="{CECDB115-2FA7-436D-BBFD-BFC4C2B2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2" y="3951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/>
              <a:t>Pěny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6450180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http://147.33.74.135/knihy/uid_es-001/hesla/pena.html</a:t>
            </a:r>
            <a:endParaRPr lang="cs-CZ" sz="1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0525E0E-625D-4482-90BD-D4FDDB94F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3519487" cy="9223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Suchá pěna</a:t>
            </a:r>
          </a:p>
        </p:txBody>
      </p:sp>
      <p:pic>
        <p:nvPicPr>
          <p:cNvPr id="66563" name="Picture 2" descr="http://vydavatelstvi.vscht.cz/knihy/uid_es-001/figures/sucha_pena.jpg">
            <a:extLst>
              <a:ext uri="{FF2B5EF4-FFF2-40B4-BE49-F238E27FC236}">
                <a16:creationId xmlns:a16="http://schemas.microsoft.com/office/drawing/2014/main" id="{FA3183E5-89C3-46F0-BBDB-FC35F70D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84313"/>
            <a:ext cx="36004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Obdélník 1">
            <a:extLst>
              <a:ext uri="{FF2B5EF4-FFF2-40B4-BE49-F238E27FC236}">
                <a16:creationId xmlns:a16="http://schemas.microsoft.com/office/drawing/2014/main" id="{40977890-FE28-40F9-A028-B58BC782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04813"/>
            <a:ext cx="3960813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Suchá pěna má strukturu plástve. Skládá se z plynem zaplněných polyedrických buněk oddělených tenkými filmy disperzního prostředí. Idealizovaným tvarem buněk je pětiúhelníkový dvanáctistěn. Tyto útvary však nemohou spojitě vyplnit prostor, a tak v reálné pěně se střední počet filmů, které obklopují buňku, blíží spíše čtrnácti. Tři stěny buněk pěny, které (v ideálním případě) svírají úhel 120°, se stýkají v tzv. </a:t>
            </a:r>
            <a:r>
              <a:rPr lang="cs-CZ" altLang="cs-CZ" sz="1800">
                <a:hlinkClick r:id="rId3"/>
              </a:rPr>
              <a:t>Gibbsových-Plateauových kanálcích</a:t>
            </a:r>
            <a:r>
              <a:rPr lang="cs-CZ" altLang="cs-CZ" sz="1800"/>
              <a:t>, vyplněných disperzním prostředím. Vrcholy sousedních polyedrů se stýkají v tzv. uzlu, do kterého ústí čtyři kanálky. Kanálky a uzly tvoří jedinou rozvětvenou soustavu, po které se může uskutečňovat přenos disperzního prostředí, zejména jeho stékání působením gravitační síly. </a:t>
            </a:r>
          </a:p>
        </p:txBody>
      </p:sp>
      <p:pic>
        <p:nvPicPr>
          <p:cNvPr id="66565" name="Picture 10" descr="Short Course">
            <a:extLst>
              <a:ext uri="{FF2B5EF4-FFF2-40B4-BE49-F238E27FC236}">
                <a16:creationId xmlns:a16="http://schemas.microsoft.com/office/drawing/2014/main" id="{9635D760-A2CF-49CD-9405-6F041D8E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084763"/>
            <a:ext cx="42846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159F6E0-20F8-47A3-87FF-AD93FDAA9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>
                <a:solidFill>
                  <a:schemeClr val="accent2"/>
                </a:solidFill>
                <a:latin typeface="+mn-lt"/>
              </a:rPr>
              <a:t>Schématické znázornění fázového rozhraní mezi pěnou a kontinuální kapalnou fází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81F8B77-6261-406C-A7AD-7D7BDF6BD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100" b="1">
                <a:latin typeface="Arial Narrow" panose="020B0606020202030204" pitchFamily="34" charset="0"/>
              </a:rPr>
              <a:t>Lyofobní disperze vzniká přídavkem energie</a:t>
            </a:r>
          </a:p>
        </p:txBody>
      </p:sp>
      <p:pic>
        <p:nvPicPr>
          <p:cNvPr id="67588" name="Picture 4" descr="sejmout0001">
            <a:extLst>
              <a:ext uri="{FF2B5EF4-FFF2-40B4-BE49-F238E27FC236}">
                <a16:creationId xmlns:a16="http://schemas.microsoft.com/office/drawing/2014/main" id="{3BD7B7C9-3F11-4F3D-9AD1-7400A47C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32353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>
            <a:extLst>
              <a:ext uri="{FF2B5EF4-FFF2-40B4-BE49-F238E27FC236}">
                <a16:creationId xmlns:a16="http://schemas.microsoft.com/office/drawing/2014/main" id="{4C7C6F06-3900-4870-8DB3-376BD4F9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420938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 Narrow" panose="020B0606020202030204" pitchFamily="34" charset="0"/>
              </a:rPr>
              <a:t>Dispersní fáze</a:t>
            </a:r>
            <a:endParaRPr lang="cs-CZ" altLang="cs-CZ" sz="1800">
              <a:latin typeface="Arial Narrow" panose="020B0606020202030204" pitchFamily="34" charset="0"/>
            </a:endParaRP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7A29120F-CBDC-42D8-A3B4-654ECB108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284538"/>
            <a:ext cx="30861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 Narrow" panose="020B0606020202030204" pitchFamily="34" charset="0"/>
              </a:rPr>
              <a:t>Gibbsův – Plateaův kanál</a:t>
            </a:r>
            <a:r>
              <a:rPr lang="cs-CZ" altLang="cs-CZ" sz="120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 Narrow" panose="020B0606020202030204" pitchFamily="34" charset="0"/>
              </a:rPr>
              <a:t>– konkávní tvar – přináší velké mezifázové napětí</a:t>
            </a:r>
            <a:endParaRPr lang="cs-CZ" altLang="cs-CZ" sz="1800">
              <a:latin typeface="Arial Narrow" panose="020B0606020202030204" pitchFamily="34" charset="0"/>
            </a:endParaRP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FFE80841-9133-46A3-B60A-295E3BE9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149725"/>
            <a:ext cx="2286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 Narrow" panose="020B0606020202030204" pitchFamily="34" charset="0"/>
              </a:rPr>
              <a:t>Tenký film kontinuální fáze</a:t>
            </a:r>
            <a:endParaRPr lang="cs-CZ" altLang="cs-CZ" sz="1800">
              <a:latin typeface="Arial Narrow" panose="020B0606020202030204" pitchFamily="34" charset="0"/>
            </a:endParaRP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D0EC5F4C-4EE7-4811-AD19-ADA0D80B2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868863"/>
            <a:ext cx="2628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 Narrow" panose="020B0606020202030204" pitchFamily="34" charset="0"/>
              </a:rPr>
              <a:t>Gibbsův – Plateaův kanál</a:t>
            </a:r>
            <a:endParaRPr lang="cs-CZ" altLang="cs-CZ" sz="1800">
              <a:latin typeface="Arial Narrow" panose="020B0606020202030204" pitchFamily="34" charset="0"/>
            </a:endParaRP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AB4DA143-FE80-4748-BC24-A9086CC3C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734050"/>
            <a:ext cx="1714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 Narrow" panose="020B0606020202030204" pitchFamily="34" charset="0"/>
              </a:rPr>
              <a:t>Kapilární jevy</a:t>
            </a:r>
            <a:endParaRPr lang="cs-CZ" altLang="cs-CZ" sz="1800">
              <a:latin typeface="Arial Narrow" panose="020B0606020202030204" pitchFamily="34" charset="0"/>
            </a:endParaRP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6927F676-42C8-4EBC-9F55-D9CA1227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1371600" cy="842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 Narrow" panose="020B0606020202030204" pitchFamily="34" charset="0"/>
              </a:rPr>
              <a:t>Přebytek HELMHOLZOVY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 Narrow" panose="020B0606020202030204" pitchFamily="34" charset="0"/>
              </a:rPr>
              <a:t>povrchové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 Narrow" panose="020B0606020202030204" pitchFamily="34" charset="0"/>
              </a:rPr>
              <a:t>energie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 Narrow" panose="020B0606020202030204" pitchFamily="34" charset="0"/>
            </a:endParaRPr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0DC5CC1C-5739-4001-A7DB-210FB5C50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13716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 Narrow" panose="020B0606020202030204" pitchFamily="34" charset="0"/>
              </a:rPr>
              <a:t>PLYN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 Narrow" panose="020B0606020202030204" pitchFamily="34" charset="0"/>
              </a:rPr>
              <a:t>Dispersní prostředí</a:t>
            </a:r>
            <a:endParaRPr lang="cs-CZ" altLang="cs-CZ" sz="18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>
            <a:extLst>
              <a:ext uri="{FF2B5EF4-FFF2-40B4-BE49-F238E27FC236}">
                <a16:creationId xmlns:a16="http://schemas.microsoft.com/office/drawing/2014/main" id="{7FFF26C7-DAE3-4437-AFC7-F5636E7B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Pěny</a:t>
            </a:r>
          </a:p>
        </p:txBody>
      </p:sp>
      <p:pic>
        <p:nvPicPr>
          <p:cNvPr id="68611" name="Picture 4" descr="http://protista.org/wp-content/uploads/2013/10/Dry-Foam-Method.jpg">
            <a:extLst>
              <a:ext uri="{FF2B5EF4-FFF2-40B4-BE49-F238E27FC236}">
                <a16:creationId xmlns:a16="http://schemas.microsoft.com/office/drawing/2014/main" id="{668070B1-90EC-48F0-BD48-BE80104A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1300"/>
            <a:ext cx="37401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6" descr="soap">
            <a:extLst>
              <a:ext uri="{FF2B5EF4-FFF2-40B4-BE49-F238E27FC236}">
                <a16:creationId xmlns:a16="http://schemas.microsoft.com/office/drawing/2014/main" id="{F334A2DC-7361-4AEC-A9F6-5089DD5E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781300"/>
            <a:ext cx="433863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7EEFB13-D6F7-4236-8CDA-D2B343872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chemeClr val="accent2"/>
                </a:solidFill>
                <a:latin typeface="Arial Narrow" panose="020B0606020202030204" pitchFamily="34" charset="0"/>
              </a:rPr>
              <a:t>Děkuji za pozornost   !!</a:t>
            </a:r>
          </a:p>
        </p:txBody>
      </p:sp>
      <p:pic>
        <p:nvPicPr>
          <p:cNvPr id="69635" name="Picture 4" descr="sejmout0008">
            <a:extLst>
              <a:ext uri="{FF2B5EF4-FFF2-40B4-BE49-F238E27FC236}">
                <a16:creationId xmlns:a16="http://schemas.microsoft.com/office/drawing/2014/main" id="{E9BA1996-F6B9-46C8-8ED3-F2234B96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 b="10402"/>
          <a:stretch>
            <a:fillRect/>
          </a:stretch>
        </p:blipFill>
        <p:spPr bwMode="auto">
          <a:xfrm>
            <a:off x="900113" y="2565400"/>
            <a:ext cx="287972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sejmout0009">
            <a:extLst>
              <a:ext uri="{FF2B5EF4-FFF2-40B4-BE49-F238E27FC236}">
                <a16:creationId xmlns:a16="http://schemas.microsoft.com/office/drawing/2014/main" id="{593A885B-2365-4E1F-ACEC-220C174E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27955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086BD2E-4ABE-493A-A476-48CBFAB37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507413" cy="54340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Sůl mastných kyselin</a:t>
            </a:r>
            <a:br>
              <a:rPr lang="cs-CZ" altLang="cs-CZ" sz="1500" dirty="0">
                <a:latin typeface="Arial Narrow" panose="020B0606020202030204" pitchFamily="34" charset="0"/>
              </a:rPr>
            </a:br>
            <a:r>
              <a:rPr lang="cs-CZ" altLang="cs-CZ" sz="1500" dirty="0">
                <a:latin typeface="Arial Narrow" panose="020B0606020202030204" pitchFamily="34" charset="0"/>
              </a:rPr>
              <a:t>R-CH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-COO</a:t>
            </a:r>
            <a:r>
              <a:rPr lang="cs-CZ" altLang="cs-CZ" sz="1500" baseline="30000" dirty="0">
                <a:latin typeface="Arial Narrow" panose="020B0606020202030204" pitchFamily="34" charset="0"/>
              </a:rPr>
              <a:t>-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Parafinsulfonan						Alkylsuflát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R-CH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-SO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3</a:t>
            </a:r>
            <a:r>
              <a:rPr lang="cs-CZ" altLang="cs-CZ" sz="1500" dirty="0">
                <a:latin typeface="Arial Narrow" panose="020B0606020202030204" pitchFamily="34" charset="0"/>
              </a:rPr>
              <a:t>						R-CH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-O-SO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3</a:t>
            </a:r>
            <a:r>
              <a:rPr lang="cs-CZ" altLang="cs-CZ" sz="1500" baseline="30000" dirty="0">
                <a:latin typeface="Arial Narrow" panose="020B0606020202030204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Alfa-olefin sulfonan					                   Alkylpolyglykoletersulfát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R – CH-CH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3</a:t>
            </a:r>
            <a:r>
              <a:rPr lang="cs-CZ" altLang="cs-CZ" sz="1500" dirty="0">
                <a:latin typeface="Arial Narrow" panose="020B0606020202030204" pitchFamily="34" charset="0"/>
              </a:rPr>
              <a:t>						                 R-CH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-O-(CH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-O)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n</a:t>
            </a:r>
            <a:r>
              <a:rPr lang="cs-CZ" altLang="cs-CZ" sz="1500" dirty="0">
                <a:latin typeface="Arial Narrow" panose="020B0606020202030204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       SO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Dialkylsulfojantaran						Alkylfosfát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R - OOC – CH - SO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3</a:t>
            </a:r>
            <a:r>
              <a:rPr lang="cs-CZ" altLang="cs-CZ" sz="1500" baseline="30000" dirty="0">
                <a:latin typeface="Arial Narrow" panose="020B0606020202030204" pitchFamily="34" charset="0"/>
              </a:rPr>
              <a:t>-</a:t>
            </a:r>
            <a:r>
              <a:rPr lang="cs-CZ" altLang="cs-CZ" sz="1500" dirty="0">
                <a:latin typeface="Arial Narrow" panose="020B0606020202030204" pitchFamily="34" charset="0"/>
              </a:rPr>
              <a:t>						                O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								R-CH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-O-P-O</a:t>
            </a:r>
            <a:r>
              <a:rPr lang="cs-CZ" altLang="cs-CZ" sz="1500" baseline="30000" dirty="0">
                <a:latin typeface="Arial Narrow" panose="020B0606020202030204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R – OOC – CH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2</a:t>
            </a:r>
            <a:r>
              <a:rPr lang="cs-CZ" altLang="cs-CZ" sz="1500" dirty="0">
                <a:latin typeface="Arial Narrow" panose="020B0606020202030204" pitchFamily="34" charset="0"/>
              </a:rPr>
              <a:t>						                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Alkylbenzen sulfonan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dirty="0">
                <a:latin typeface="Arial Narrow" panose="020B0606020202030204" pitchFamily="34" charset="0"/>
              </a:rPr>
              <a:t>R -            - SO</a:t>
            </a:r>
            <a:r>
              <a:rPr lang="cs-CZ" altLang="cs-CZ" sz="1500" baseline="-25000" dirty="0">
                <a:latin typeface="Arial Narrow" panose="020B0606020202030204" pitchFamily="34" charset="0"/>
              </a:rPr>
              <a:t>3</a:t>
            </a:r>
            <a:r>
              <a:rPr lang="cs-CZ" altLang="cs-CZ" sz="1500" baseline="30000" dirty="0">
                <a:latin typeface="Arial Narrow" panose="020B0606020202030204" pitchFamily="34" charset="0"/>
              </a:rPr>
              <a:t>-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0113" y="1341438"/>
            <a:ext cx="5903912" cy="4535487"/>
            <a:chOff x="900113" y="1341438"/>
            <a:chExt cx="5903912" cy="4535487"/>
          </a:xfrm>
        </p:grpSpPr>
        <p:sp>
          <p:nvSpPr>
            <p:cNvPr id="7171" name="Oval 8">
              <a:extLst>
                <a:ext uri="{FF2B5EF4-FFF2-40B4-BE49-F238E27FC236}">
                  <a16:creationId xmlns:a16="http://schemas.microsoft.com/office/drawing/2014/main" id="{7C1CB57D-E713-443D-BDC6-F6F4156C8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2276475"/>
              <a:ext cx="2303462" cy="15843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>
                  <a:latin typeface="Arial Narrow" panose="020B0606020202030204" pitchFamily="34" charset="0"/>
                </a:rPr>
                <a:t>ANIONAKTIVNÍ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>
                  <a:latin typeface="Arial Narrow" panose="020B0606020202030204" pitchFamily="34" charset="0"/>
                </a:rPr>
                <a:t>TENSIDY</a:t>
              </a:r>
            </a:p>
          </p:txBody>
        </p:sp>
        <p:sp>
          <p:nvSpPr>
            <p:cNvPr id="7172" name="Line 10">
              <a:extLst>
                <a:ext uri="{FF2B5EF4-FFF2-40B4-BE49-F238E27FC236}">
                  <a16:creationId xmlns:a16="http://schemas.microsoft.com/office/drawing/2014/main" id="{33DD186D-3DC6-4F1F-B8AA-650610933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341438"/>
              <a:ext cx="0" cy="86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3" name="Line 11">
              <a:extLst>
                <a:ext uri="{FF2B5EF4-FFF2-40B4-BE49-F238E27FC236}">
                  <a16:creationId xmlns:a16="http://schemas.microsoft.com/office/drawing/2014/main" id="{F3D2D679-DD47-49A7-B8AA-C78273B31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08175" y="2060575"/>
              <a:ext cx="1439863" cy="433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4" name="Line 12">
              <a:extLst>
                <a:ext uri="{FF2B5EF4-FFF2-40B4-BE49-F238E27FC236}">
                  <a16:creationId xmlns:a16="http://schemas.microsoft.com/office/drawing/2014/main" id="{33A8DEFF-F6D7-461D-BD7A-934B1DAF8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3713" y="2997200"/>
              <a:ext cx="1439862" cy="71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5" name="Line 13">
              <a:extLst>
                <a:ext uri="{FF2B5EF4-FFF2-40B4-BE49-F238E27FC236}">
                  <a16:creationId xmlns:a16="http://schemas.microsoft.com/office/drawing/2014/main" id="{346FF33E-DC06-431A-A0BE-AC3BB5AFC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1500" y="2133600"/>
              <a:ext cx="935038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Line 14">
              <a:extLst>
                <a:ext uri="{FF2B5EF4-FFF2-40B4-BE49-F238E27FC236}">
                  <a16:creationId xmlns:a16="http://schemas.microsoft.com/office/drawing/2014/main" id="{D92218B9-65A3-48CE-8E69-BD6BBB817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600" y="3716338"/>
              <a:ext cx="10795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7" name="Line 15">
              <a:extLst>
                <a:ext uri="{FF2B5EF4-FFF2-40B4-BE49-F238E27FC236}">
                  <a16:creationId xmlns:a16="http://schemas.microsoft.com/office/drawing/2014/main" id="{74273BAF-CF40-4DC9-863B-108443189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563" y="4149725"/>
              <a:ext cx="0" cy="1008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8" name="Line 16">
              <a:extLst>
                <a:ext uri="{FF2B5EF4-FFF2-40B4-BE49-F238E27FC236}">
                  <a16:creationId xmlns:a16="http://schemas.microsoft.com/office/drawing/2014/main" id="{A05AEF3B-DC4B-4AC6-951D-166FDC10E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1050" y="3716338"/>
              <a:ext cx="1439863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Line 17">
              <a:extLst>
                <a:ext uri="{FF2B5EF4-FFF2-40B4-BE49-F238E27FC236}">
                  <a16:creationId xmlns:a16="http://schemas.microsoft.com/office/drawing/2014/main" id="{EE1C69F1-D347-40DD-BCDE-93E33F469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4525" y="2997200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Line 18">
              <a:extLst>
                <a:ext uri="{FF2B5EF4-FFF2-40B4-BE49-F238E27FC236}">
                  <a16:creationId xmlns:a16="http://schemas.microsoft.com/office/drawing/2014/main" id="{7B9EADE9-3F4B-4FB5-B5C6-B15B7A0C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3" y="3171825"/>
              <a:ext cx="0" cy="215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Line 19">
              <a:extLst>
                <a:ext uri="{FF2B5EF4-FFF2-40B4-BE49-F238E27FC236}">
                  <a16:creationId xmlns:a16="http://schemas.microsoft.com/office/drawing/2014/main" id="{1295EA09-5D6F-4FE2-8F05-CAD0AD50B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338" y="4654550"/>
              <a:ext cx="0" cy="217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AutoShape 20">
              <a:extLst>
                <a:ext uri="{FF2B5EF4-FFF2-40B4-BE49-F238E27FC236}">
                  <a16:creationId xmlns:a16="http://schemas.microsoft.com/office/drawing/2014/main" id="{44279E03-1A8B-487F-B38A-257282335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5589588"/>
              <a:ext cx="360363" cy="287337"/>
            </a:xfrm>
            <a:prstGeom prst="hexagon">
              <a:avLst>
                <a:gd name="adj" fmla="val 31354"/>
                <a:gd name="vf" fmla="val 115470"/>
              </a:avLst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84844DA-44C7-4F52-8425-869F8C247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1"/>
                </a:solidFill>
              </a:rPr>
              <a:t>KATIONICKÉ </a:t>
            </a:r>
            <a:r>
              <a:rPr lang="cs-CZ" altLang="cs-CZ" sz="3200" dirty="0">
                <a:solidFill>
                  <a:schemeClr val="tx1"/>
                </a:solidFill>
              </a:rPr>
              <a:t>TENSIDY</a:t>
            </a:r>
          </a:p>
        </p:txBody>
      </p:sp>
      <p:pic>
        <p:nvPicPr>
          <p:cNvPr id="8195" name="Picture 4" descr="sejmout0005">
            <a:extLst>
              <a:ext uri="{FF2B5EF4-FFF2-40B4-BE49-F238E27FC236}">
                <a16:creationId xmlns:a16="http://schemas.microsoft.com/office/drawing/2014/main" id="{DDF913B6-F25D-4A4A-B916-36FFBBD0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567431" cy="26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67199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1 a víc fčních skupiny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 vodě disociují na + povrchově aktivní organické ionty – silně adsorbovány na většinu pevných povrchů (většinou 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Narušují metabolismus mikroorganismů – zánik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Germicidní, antistatický a změkčovací účinek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Horší bio rozložitelnost a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Kvarterní </a:t>
            </a:r>
            <a:r>
              <a:rPr lang="cs-CZ" sz="2000" dirty="0" smtClean="0"/>
              <a:t>amoniové soli (invertní mýdla)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Některé </a:t>
            </a:r>
            <a:r>
              <a:rPr lang="cs-CZ" sz="2000" dirty="0" smtClean="0"/>
              <a:t>jako antiseptika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Ajatin = benzyldodecyldimethylamonium bromid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Septonex = trimethyl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2000" dirty="0" smtClean="0">
                <a:latin typeface="+mn-lt"/>
                <a:cs typeface="Calibri" panose="020F0502020204030204" pitchFamily="34" charset="0"/>
              </a:rPr>
              <a:t>1-(ethoxy-karbonyl)pentadecyl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cs-CZ" sz="2000" dirty="0" smtClean="0">
                <a:latin typeface="+mn-lt"/>
                <a:cs typeface="Calibri" panose="020F0502020204030204" pitchFamily="34" charset="0"/>
              </a:rPr>
              <a:t>amoniumbromid)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3553</Words>
  <Application>Microsoft Office PowerPoint</Application>
  <PresentationFormat>On-screen Show (4:3)</PresentationFormat>
  <Paragraphs>687</Paragraphs>
  <Slides>74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 Unicode MS</vt:lpstr>
      <vt:lpstr>Arial</vt:lpstr>
      <vt:lpstr>Arial Narrow</vt:lpstr>
      <vt:lpstr>Calibri</vt:lpstr>
      <vt:lpstr>Tahoma</vt:lpstr>
      <vt:lpstr>Times New Roman</vt:lpstr>
      <vt:lpstr>Wingdings</vt:lpstr>
      <vt:lpstr>Výchozí návrh</vt:lpstr>
      <vt:lpstr> Tenzidy  Špína a její odstraňování  z textilií</vt:lpstr>
      <vt:lpstr>Terminologie </vt:lpstr>
      <vt:lpstr>Struktura tenzidů</vt:lpstr>
      <vt:lpstr>Rozdělení tenzidů</vt:lpstr>
      <vt:lpstr>Rozdělení tenzidů podle hydrofilní části</vt:lpstr>
      <vt:lpstr>ANIONICKÉ TENSIDY</vt:lpstr>
      <vt:lpstr>PowerPoint Presentation</vt:lpstr>
      <vt:lpstr>PowerPoint Presentation</vt:lpstr>
      <vt:lpstr>KATIONICKÉ TENSIDY</vt:lpstr>
      <vt:lpstr>AMFOTERNÍ TENSIDY</vt:lpstr>
      <vt:lpstr>KOKOSPENTAETOXYMETYL AMONIUM METHOSULFÁT</vt:lpstr>
      <vt:lpstr>NEIONICKÉ TENSIDY</vt:lpstr>
      <vt:lpstr>VÝVOJ PRVNÍCH TYPŮ TENZIDŮ</vt:lpstr>
      <vt:lpstr>Fyzikálně – chemické vlastnosti tenzidů</vt:lpstr>
      <vt:lpstr>Princip tenzidů</vt:lpstr>
      <vt:lpstr>PowerPoint Presentation</vt:lpstr>
      <vt:lpstr>Vznik micel</vt:lpstr>
      <vt:lpstr>PowerPoint Presentation</vt:lpstr>
      <vt:lpstr>Postupná orientace molekul tensidů do micel</vt:lpstr>
      <vt:lpstr>Tvorba laminárních a cylindrických micel</vt:lpstr>
      <vt:lpstr>Princip odstranění nečistot</vt:lpstr>
      <vt:lpstr>Solubilizace a prací účinky</vt:lpstr>
      <vt:lpstr>Solubilizace a prací účinky</vt:lpstr>
      <vt:lpstr>PowerPoint Presentation</vt:lpstr>
      <vt:lpstr>TYPICKÉ VLASTNOSTI</vt:lpstr>
      <vt:lpstr>PowerPoint Presentation</vt:lpstr>
      <vt:lpstr>PowerPoint Presentation</vt:lpstr>
      <vt:lpstr>PowerPoint Presentation</vt:lpstr>
      <vt:lpstr>PowerPoint Presentation</vt:lpstr>
      <vt:lpstr>HLB</vt:lpstr>
      <vt:lpstr>PŘÍKLADY HODNOT HLB ČISTÝCH TENSIDŮ </vt:lpstr>
      <vt:lpstr>PowerPoint Presentation</vt:lpstr>
      <vt:lpstr>HODNOTA HLB PRO EMULGACI  O/V</vt:lpstr>
      <vt:lpstr>Špína</vt:lpstr>
      <vt:lpstr>Špína</vt:lpstr>
      <vt:lpstr>Mechanismus špinění</vt:lpstr>
      <vt:lpstr>Vazba špíny na materiál</vt:lpstr>
      <vt:lpstr>Vazba špíny na textilii</vt:lpstr>
      <vt:lpstr>Vazba špíny na textilii</vt:lpstr>
      <vt:lpstr>PowerPoint Presentation</vt:lpstr>
      <vt:lpstr>Inkrustace</vt:lpstr>
      <vt:lpstr>PowerPoint Presentation</vt:lpstr>
      <vt:lpstr>Složení detergentu</vt:lpstr>
      <vt:lpstr>Povrchově aktivní látky</vt:lpstr>
      <vt:lpstr>Koncentrace tenzidu</vt:lpstr>
      <vt:lpstr>Polyfosfáty</vt:lpstr>
      <vt:lpstr>PowerPoint Presentation</vt:lpstr>
      <vt:lpstr>Karboxymethylcelulóza</vt:lpstr>
      <vt:lpstr>Enzymy</vt:lpstr>
      <vt:lpstr>Optické zjasňovací prostředky</vt:lpstr>
      <vt:lpstr>Optické zjasňovací prostředky</vt:lpstr>
      <vt:lpstr>Optické zjasňovací prostředky</vt:lpstr>
      <vt:lpstr>Čištění historických textilií</vt:lpstr>
      <vt:lpstr>Čištění historických textilií</vt:lpstr>
      <vt:lpstr>Obvyklé složení práškových pracích prostředků</vt:lpstr>
      <vt:lpstr>Anionaktivní tensidy</vt:lpstr>
      <vt:lpstr>Neionogenní tensidy</vt:lpstr>
      <vt:lpstr>Mýdlo</vt:lpstr>
      <vt:lpstr>Buildry - komplexotvorné látky</vt:lpstr>
      <vt:lpstr>Alkalické minerální soli</vt:lpstr>
      <vt:lpstr>Optické zjasňovací prostředky</vt:lpstr>
      <vt:lpstr>Perboritan sodný</vt:lpstr>
      <vt:lpstr>Aktivátor rozkladu perboritanu</vt:lpstr>
      <vt:lpstr>Karboxymetyl celuloza</vt:lpstr>
      <vt:lpstr>Síran sodný</vt:lpstr>
      <vt:lpstr>ENZYMY</vt:lpstr>
      <vt:lpstr>Organické komplexony (NTA, EDTA)</vt:lpstr>
      <vt:lpstr>Kopolymery</vt:lpstr>
      <vt:lpstr>Pěny</vt:lpstr>
      <vt:lpstr>PowerPoint Presentation</vt:lpstr>
      <vt:lpstr>Suchá pěna</vt:lpstr>
      <vt:lpstr>Schématické znázornění fázového rozhraní mezi pěnou a kontinuální kapalnou fází </vt:lpstr>
      <vt:lpstr>Pěny</vt:lpstr>
      <vt:lpstr>Děkuji za pozornost  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Gabriela Vyskočilová</cp:lastModifiedBy>
  <cp:revision>160</cp:revision>
  <dcterms:created xsi:type="dcterms:W3CDTF">2010-03-17T10:24:07Z</dcterms:created>
  <dcterms:modified xsi:type="dcterms:W3CDTF">2023-03-29T09:50:57Z</dcterms:modified>
</cp:coreProperties>
</file>