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2"/>
  </p:notesMasterIdLst>
  <p:sldIdLst>
    <p:sldId id="256" r:id="rId2"/>
    <p:sldId id="257" r:id="rId3"/>
    <p:sldId id="298" r:id="rId4"/>
    <p:sldId id="293" r:id="rId5"/>
    <p:sldId id="294" r:id="rId6"/>
    <p:sldId id="295" r:id="rId7"/>
    <p:sldId id="296" r:id="rId8"/>
    <p:sldId id="321" r:id="rId9"/>
    <p:sldId id="264" r:id="rId10"/>
    <p:sldId id="299" r:id="rId11"/>
    <p:sldId id="288" r:id="rId12"/>
    <p:sldId id="265" r:id="rId13"/>
    <p:sldId id="300" r:id="rId14"/>
    <p:sldId id="266" r:id="rId15"/>
    <p:sldId id="267" r:id="rId16"/>
    <p:sldId id="268" r:id="rId17"/>
    <p:sldId id="302" r:id="rId18"/>
    <p:sldId id="301" r:id="rId19"/>
    <p:sldId id="303" r:id="rId20"/>
    <p:sldId id="269" r:id="rId21"/>
    <p:sldId id="320" r:id="rId22"/>
    <p:sldId id="270" r:id="rId23"/>
    <p:sldId id="283" r:id="rId24"/>
    <p:sldId id="276" r:id="rId25"/>
    <p:sldId id="304" r:id="rId26"/>
    <p:sldId id="322" r:id="rId27"/>
    <p:sldId id="323" r:id="rId28"/>
    <p:sldId id="314" r:id="rId29"/>
    <p:sldId id="271" r:id="rId30"/>
    <p:sldId id="272" r:id="rId31"/>
    <p:sldId id="305" r:id="rId32"/>
    <p:sldId id="326" r:id="rId33"/>
    <p:sldId id="324" r:id="rId34"/>
    <p:sldId id="325" r:id="rId35"/>
    <p:sldId id="273" r:id="rId36"/>
    <p:sldId id="275" r:id="rId37"/>
    <p:sldId id="274" r:id="rId38"/>
    <p:sldId id="328" r:id="rId39"/>
    <p:sldId id="329" r:id="rId40"/>
    <p:sldId id="327" r:id="rId41"/>
    <p:sldId id="330" r:id="rId42"/>
    <p:sldId id="307" r:id="rId43"/>
    <p:sldId id="332" r:id="rId44"/>
    <p:sldId id="331" r:id="rId45"/>
    <p:sldId id="319" r:id="rId46"/>
    <p:sldId id="289" r:id="rId47"/>
    <p:sldId id="309" r:id="rId48"/>
    <p:sldId id="310" r:id="rId49"/>
    <p:sldId id="311" r:id="rId50"/>
    <p:sldId id="308" r:id="rId51"/>
    <p:sldId id="312" r:id="rId52"/>
    <p:sldId id="313" r:id="rId53"/>
    <p:sldId id="306" r:id="rId54"/>
    <p:sldId id="287" r:id="rId55"/>
    <p:sldId id="291" r:id="rId56"/>
    <p:sldId id="290" r:id="rId57"/>
    <p:sldId id="333" r:id="rId58"/>
    <p:sldId id="292" r:id="rId59"/>
    <p:sldId id="315" r:id="rId60"/>
    <p:sldId id="297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F0B78-BD73-4CAF-9C3B-89BAFDCB23E6}" v="1" dt="2023-05-17T19:52:31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81933" autoAdjust="0"/>
  </p:normalViewPr>
  <p:slideViewPr>
    <p:cSldViewPr>
      <p:cViewPr varScale="1">
        <p:scale>
          <a:sx n="52" d="100"/>
          <a:sy n="52" d="100"/>
        </p:scale>
        <p:origin x="17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ospíšilová" userId="ef44361e9047dbc4" providerId="LiveId" clId="{324F0B78-BD73-4CAF-9C3B-89BAFDCB23E6}"/>
    <pc:docChg chg="undo custSel delSld modSld">
      <pc:chgData name="Eva Pospíšilová" userId="ef44361e9047dbc4" providerId="LiveId" clId="{324F0B78-BD73-4CAF-9C3B-89BAFDCB23E6}" dt="2023-05-18T17:58:26.695" v="1171" actId="2696"/>
      <pc:docMkLst>
        <pc:docMk/>
      </pc:docMkLst>
      <pc:sldChg chg="modSp mod">
        <pc:chgData name="Eva Pospíšilová" userId="ef44361e9047dbc4" providerId="LiveId" clId="{324F0B78-BD73-4CAF-9C3B-89BAFDCB23E6}" dt="2023-05-17T19:24:08.136" v="0" actId="13926"/>
        <pc:sldMkLst>
          <pc:docMk/>
          <pc:sldMk cId="2505226647" sldId="257"/>
        </pc:sldMkLst>
        <pc:spChg chg="mod">
          <ac:chgData name="Eva Pospíšilová" userId="ef44361e9047dbc4" providerId="LiveId" clId="{324F0B78-BD73-4CAF-9C3B-89BAFDCB23E6}" dt="2023-05-17T19:24:08.136" v="0" actId="13926"/>
          <ac:spMkLst>
            <pc:docMk/>
            <pc:sldMk cId="2505226647" sldId="257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5:40.489" v="37" actId="13926"/>
        <pc:sldMkLst>
          <pc:docMk/>
          <pc:sldMk cId="2803643587" sldId="264"/>
        </pc:sldMkLst>
        <pc:spChg chg="mod">
          <ac:chgData name="Eva Pospíšilová" userId="ef44361e9047dbc4" providerId="LiveId" clId="{324F0B78-BD73-4CAF-9C3B-89BAFDCB23E6}" dt="2023-05-17T19:25:40.489" v="37" actId="13926"/>
          <ac:spMkLst>
            <pc:docMk/>
            <pc:sldMk cId="2803643587" sldId="264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25:58.714" v="39" actId="6549"/>
        <pc:sldMkLst>
          <pc:docMk/>
          <pc:sldMk cId="2418990294" sldId="265"/>
        </pc:sldMkLst>
        <pc:spChg chg="mod">
          <ac:chgData name="Eva Pospíšilová" userId="ef44361e9047dbc4" providerId="LiveId" clId="{324F0B78-BD73-4CAF-9C3B-89BAFDCB23E6}" dt="2023-05-17T19:25:55.600" v="38" actId="13926"/>
          <ac:spMkLst>
            <pc:docMk/>
            <pc:sldMk cId="2418990294" sldId="265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26:26.830" v="43" actId="13926"/>
        <pc:sldMkLst>
          <pc:docMk/>
          <pc:sldMk cId="1157696300" sldId="266"/>
        </pc:sldMkLst>
        <pc:spChg chg="mod">
          <ac:chgData name="Eva Pospíšilová" userId="ef44361e9047dbc4" providerId="LiveId" clId="{324F0B78-BD73-4CAF-9C3B-89BAFDCB23E6}" dt="2023-05-17T19:26:26.830" v="43" actId="13926"/>
          <ac:spMkLst>
            <pc:docMk/>
            <pc:sldMk cId="1157696300" sldId="266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6:34.654" v="45" actId="13926"/>
        <pc:sldMkLst>
          <pc:docMk/>
          <pc:sldMk cId="1849489609" sldId="267"/>
        </pc:sldMkLst>
        <pc:spChg chg="mod">
          <ac:chgData name="Eva Pospíšilová" userId="ef44361e9047dbc4" providerId="LiveId" clId="{324F0B78-BD73-4CAF-9C3B-89BAFDCB23E6}" dt="2023-05-17T19:26:34.654" v="45" actId="13926"/>
          <ac:spMkLst>
            <pc:docMk/>
            <pc:sldMk cId="1849489609" sldId="267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6:40.566" v="46" actId="13926"/>
        <pc:sldMkLst>
          <pc:docMk/>
          <pc:sldMk cId="1989522011" sldId="268"/>
        </pc:sldMkLst>
        <pc:spChg chg="mod">
          <ac:chgData name="Eva Pospíšilová" userId="ef44361e9047dbc4" providerId="LiveId" clId="{324F0B78-BD73-4CAF-9C3B-89BAFDCB23E6}" dt="2023-05-17T19:26:40.566" v="46" actId="13926"/>
          <ac:spMkLst>
            <pc:docMk/>
            <pc:sldMk cId="1989522011" sldId="268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7:22.943" v="50" actId="13926"/>
        <pc:sldMkLst>
          <pc:docMk/>
          <pc:sldMk cId="4111814000" sldId="269"/>
        </pc:sldMkLst>
        <pc:spChg chg="mod">
          <ac:chgData name="Eva Pospíšilová" userId="ef44361e9047dbc4" providerId="LiveId" clId="{324F0B78-BD73-4CAF-9C3B-89BAFDCB23E6}" dt="2023-05-17T19:27:22.943" v="50" actId="13926"/>
          <ac:spMkLst>
            <pc:docMk/>
            <pc:sldMk cId="4111814000" sldId="269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7:40.815" v="53" actId="13926"/>
        <pc:sldMkLst>
          <pc:docMk/>
          <pc:sldMk cId="1943467625" sldId="270"/>
        </pc:sldMkLst>
        <pc:spChg chg="mod">
          <ac:chgData name="Eva Pospíšilová" userId="ef44361e9047dbc4" providerId="LiveId" clId="{324F0B78-BD73-4CAF-9C3B-89BAFDCB23E6}" dt="2023-05-17T19:27:40.815" v="53" actId="13926"/>
          <ac:spMkLst>
            <pc:docMk/>
            <pc:sldMk cId="1943467625" sldId="270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8:43.707" v="61" actId="13926"/>
        <pc:sldMkLst>
          <pc:docMk/>
          <pc:sldMk cId="1615902685" sldId="271"/>
        </pc:sldMkLst>
        <pc:spChg chg="mod">
          <ac:chgData name="Eva Pospíšilová" userId="ef44361e9047dbc4" providerId="LiveId" clId="{324F0B78-BD73-4CAF-9C3B-89BAFDCB23E6}" dt="2023-05-17T19:28:43.707" v="61" actId="13926"/>
          <ac:spMkLst>
            <pc:docMk/>
            <pc:sldMk cId="1615902685" sldId="271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52:59.063" v="1170" actId="20577"/>
        <pc:sldMkLst>
          <pc:docMk/>
          <pc:sldMk cId="465515883" sldId="272"/>
        </pc:sldMkLst>
        <pc:spChg chg="mod">
          <ac:chgData name="Eva Pospíšilová" userId="ef44361e9047dbc4" providerId="LiveId" clId="{324F0B78-BD73-4CAF-9C3B-89BAFDCB23E6}" dt="2023-05-17T19:52:59.063" v="1170" actId="20577"/>
          <ac:spMkLst>
            <pc:docMk/>
            <pc:sldMk cId="465515883" sldId="272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9:40.749" v="89" actId="13926"/>
        <pc:sldMkLst>
          <pc:docMk/>
          <pc:sldMk cId="107555328" sldId="273"/>
        </pc:sldMkLst>
        <pc:spChg chg="mod">
          <ac:chgData name="Eva Pospíšilová" userId="ef44361e9047dbc4" providerId="LiveId" clId="{324F0B78-BD73-4CAF-9C3B-89BAFDCB23E6}" dt="2023-05-17T19:29:40.749" v="89" actId="13926"/>
          <ac:spMkLst>
            <pc:docMk/>
            <pc:sldMk cId="107555328" sldId="273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30:16.577" v="127" actId="20577"/>
        <pc:sldMkLst>
          <pc:docMk/>
          <pc:sldMk cId="527162559" sldId="274"/>
        </pc:sldMkLst>
        <pc:spChg chg="mod">
          <ac:chgData name="Eva Pospíšilová" userId="ef44361e9047dbc4" providerId="LiveId" clId="{324F0B78-BD73-4CAF-9C3B-89BAFDCB23E6}" dt="2023-05-17T19:30:16.577" v="127" actId="20577"/>
          <ac:spMkLst>
            <pc:docMk/>
            <pc:sldMk cId="527162559" sldId="274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7:49.791" v="54" actId="13926"/>
        <pc:sldMkLst>
          <pc:docMk/>
          <pc:sldMk cId="2632328974" sldId="276"/>
        </pc:sldMkLst>
        <pc:spChg chg="mod">
          <ac:chgData name="Eva Pospíšilová" userId="ef44361e9047dbc4" providerId="LiveId" clId="{324F0B78-BD73-4CAF-9C3B-89BAFDCB23E6}" dt="2023-05-17T19:27:49.791" v="54" actId="13926"/>
          <ac:spMkLst>
            <pc:docMk/>
            <pc:sldMk cId="2632328974" sldId="276"/>
            <ac:spMk id="3" creationId="{00000000-0000-0000-0000-000000000000}"/>
          </ac:spMkLst>
        </pc:spChg>
      </pc:sldChg>
      <pc:sldChg chg="del">
        <pc:chgData name="Eva Pospíšilová" userId="ef44361e9047dbc4" providerId="LiveId" clId="{324F0B78-BD73-4CAF-9C3B-89BAFDCB23E6}" dt="2023-05-18T17:58:26.695" v="1171" actId="2696"/>
        <pc:sldMkLst>
          <pc:docMk/>
          <pc:sldMk cId="1648676340" sldId="286"/>
        </pc:sldMkLst>
      </pc:sldChg>
      <pc:sldChg chg="modSp mod modNotesTx">
        <pc:chgData name="Eva Pospíšilová" userId="ef44361e9047dbc4" providerId="LiveId" clId="{324F0B78-BD73-4CAF-9C3B-89BAFDCB23E6}" dt="2023-05-17T19:24:30.471" v="4" actId="13926"/>
        <pc:sldMkLst>
          <pc:docMk/>
          <pc:sldMk cId="239098848" sldId="293"/>
        </pc:sldMkLst>
        <pc:spChg chg="mod">
          <ac:chgData name="Eva Pospíšilová" userId="ef44361e9047dbc4" providerId="LiveId" clId="{324F0B78-BD73-4CAF-9C3B-89BAFDCB23E6}" dt="2023-05-17T19:24:30.471" v="4" actId="13926"/>
          <ac:spMkLst>
            <pc:docMk/>
            <pc:sldMk cId="239098848" sldId="293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24:40.186" v="6" actId="6549"/>
        <pc:sldMkLst>
          <pc:docMk/>
          <pc:sldMk cId="1966081116" sldId="294"/>
        </pc:sldMkLst>
        <pc:spChg chg="mod">
          <ac:chgData name="Eva Pospíšilová" userId="ef44361e9047dbc4" providerId="LiveId" clId="{324F0B78-BD73-4CAF-9C3B-89BAFDCB23E6}" dt="2023-05-17T19:24:37.161" v="5" actId="13926"/>
          <ac:spMkLst>
            <pc:docMk/>
            <pc:sldMk cId="1966081116" sldId="294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4:49.951" v="8" actId="13926"/>
        <pc:sldMkLst>
          <pc:docMk/>
          <pc:sldMk cId="250071204" sldId="295"/>
        </pc:sldMkLst>
        <pc:spChg chg="mod">
          <ac:chgData name="Eva Pospíšilová" userId="ef44361e9047dbc4" providerId="LiveId" clId="{324F0B78-BD73-4CAF-9C3B-89BAFDCB23E6}" dt="2023-05-17T19:24:49.951" v="8" actId="13926"/>
          <ac:spMkLst>
            <pc:docMk/>
            <pc:sldMk cId="250071204" sldId="295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5:25.792" v="34" actId="13926"/>
        <pc:sldMkLst>
          <pc:docMk/>
          <pc:sldMk cId="104237721" sldId="296"/>
        </pc:sldMkLst>
        <pc:spChg chg="mod">
          <ac:chgData name="Eva Pospíšilová" userId="ef44361e9047dbc4" providerId="LiveId" clId="{324F0B78-BD73-4CAF-9C3B-89BAFDCB23E6}" dt="2023-05-17T19:25:25.792" v="34" actId="13926"/>
          <ac:spMkLst>
            <pc:docMk/>
            <pc:sldMk cId="104237721" sldId="296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24:21.524" v="2" actId="6549"/>
        <pc:sldMkLst>
          <pc:docMk/>
          <pc:sldMk cId="3271777342" sldId="298"/>
        </pc:sldMkLst>
        <pc:spChg chg="mod">
          <ac:chgData name="Eva Pospíšilová" userId="ef44361e9047dbc4" providerId="LiveId" clId="{324F0B78-BD73-4CAF-9C3B-89BAFDCB23E6}" dt="2023-05-17T19:24:14.369" v="1" actId="13926"/>
          <ac:spMkLst>
            <pc:docMk/>
            <pc:sldMk cId="3271777342" sldId="298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26:13.091" v="41" actId="13926"/>
        <pc:sldMkLst>
          <pc:docMk/>
          <pc:sldMk cId="2348918309" sldId="300"/>
        </pc:sldMkLst>
        <pc:spChg chg="mod">
          <ac:chgData name="Eva Pospíšilová" userId="ef44361e9047dbc4" providerId="LiveId" clId="{324F0B78-BD73-4CAF-9C3B-89BAFDCB23E6}" dt="2023-05-17T19:26:13.091" v="41" actId="13926"/>
          <ac:spMkLst>
            <pc:docMk/>
            <pc:sldMk cId="2348918309" sldId="300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7:03.388" v="48" actId="13926"/>
        <pc:sldMkLst>
          <pc:docMk/>
          <pc:sldMk cId="4023819698" sldId="301"/>
        </pc:sldMkLst>
        <pc:spChg chg="mod">
          <ac:chgData name="Eva Pospíšilová" userId="ef44361e9047dbc4" providerId="LiveId" clId="{324F0B78-BD73-4CAF-9C3B-89BAFDCB23E6}" dt="2023-05-17T19:27:03.388" v="48" actId="13926"/>
          <ac:spMkLst>
            <pc:docMk/>
            <pc:sldMk cId="4023819698" sldId="301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6:48.892" v="47" actId="13926"/>
        <pc:sldMkLst>
          <pc:docMk/>
          <pc:sldMk cId="593946691" sldId="302"/>
        </pc:sldMkLst>
        <pc:spChg chg="mod">
          <ac:chgData name="Eva Pospíšilová" userId="ef44361e9047dbc4" providerId="LiveId" clId="{324F0B78-BD73-4CAF-9C3B-89BAFDCB23E6}" dt="2023-05-17T19:26:48.892" v="47" actId="13926"/>
          <ac:spMkLst>
            <pc:docMk/>
            <pc:sldMk cId="593946691" sldId="302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7:17.456" v="49" actId="13926"/>
        <pc:sldMkLst>
          <pc:docMk/>
          <pc:sldMk cId="1178050143" sldId="303"/>
        </pc:sldMkLst>
        <pc:spChg chg="mod">
          <ac:chgData name="Eva Pospíšilová" userId="ef44361e9047dbc4" providerId="LiveId" clId="{324F0B78-BD73-4CAF-9C3B-89BAFDCB23E6}" dt="2023-05-17T19:27:17.456" v="49" actId="13926"/>
          <ac:spMkLst>
            <pc:docMk/>
            <pc:sldMk cId="1178050143" sldId="303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7:55.884" v="55" actId="13926"/>
        <pc:sldMkLst>
          <pc:docMk/>
          <pc:sldMk cId="2730883463" sldId="304"/>
        </pc:sldMkLst>
        <pc:spChg chg="mod">
          <ac:chgData name="Eva Pospíšilová" userId="ef44361e9047dbc4" providerId="LiveId" clId="{324F0B78-BD73-4CAF-9C3B-89BAFDCB23E6}" dt="2023-05-17T19:27:55.884" v="55" actId="13926"/>
          <ac:spMkLst>
            <pc:docMk/>
            <pc:sldMk cId="2730883463" sldId="304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8:58.143" v="63" actId="13926"/>
        <pc:sldMkLst>
          <pc:docMk/>
          <pc:sldMk cId="3312715758" sldId="305"/>
        </pc:sldMkLst>
        <pc:spChg chg="mod">
          <ac:chgData name="Eva Pospíšilová" userId="ef44361e9047dbc4" providerId="LiveId" clId="{324F0B78-BD73-4CAF-9C3B-89BAFDCB23E6}" dt="2023-05-17T19:28:58.143" v="63" actId="13926"/>
          <ac:spMkLst>
            <pc:docMk/>
            <pc:sldMk cId="3312715758" sldId="305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32:18.603" v="173" actId="13926"/>
        <pc:sldMkLst>
          <pc:docMk/>
          <pc:sldMk cId="857172362" sldId="307"/>
        </pc:sldMkLst>
        <pc:spChg chg="mod">
          <ac:chgData name="Eva Pospíšilová" userId="ef44361e9047dbc4" providerId="LiveId" clId="{324F0B78-BD73-4CAF-9C3B-89BAFDCB23E6}" dt="2023-05-17T19:32:18.603" v="173" actId="13926"/>
          <ac:spMkLst>
            <pc:docMk/>
            <pc:sldMk cId="857172362" sldId="307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48:51.102" v="1091" actId="20577"/>
        <pc:sldMkLst>
          <pc:docMk/>
          <pc:sldMk cId="4132728646" sldId="314"/>
        </pc:sldMkLst>
        <pc:spChg chg="mod">
          <ac:chgData name="Eva Pospíšilová" userId="ef44361e9047dbc4" providerId="LiveId" clId="{324F0B78-BD73-4CAF-9C3B-89BAFDCB23E6}" dt="2023-05-17T19:48:51.102" v="1091" actId="20577"/>
          <ac:spMkLst>
            <pc:docMk/>
            <pc:sldMk cId="4132728646" sldId="314"/>
            <ac:spMk id="7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32:48.996" v="177" actId="13926"/>
        <pc:sldMkLst>
          <pc:docMk/>
          <pc:sldMk cId="1304158745" sldId="319"/>
        </pc:sldMkLst>
        <pc:spChg chg="mod">
          <ac:chgData name="Eva Pospíšilová" userId="ef44361e9047dbc4" providerId="LiveId" clId="{324F0B78-BD73-4CAF-9C3B-89BAFDCB23E6}" dt="2023-05-17T19:32:48.996" v="177" actId="13926"/>
          <ac:spMkLst>
            <pc:docMk/>
            <pc:sldMk cId="1304158745" sldId="319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7:29.438" v="51" actId="13926"/>
        <pc:sldMkLst>
          <pc:docMk/>
          <pc:sldMk cId="1307674498" sldId="320"/>
        </pc:sldMkLst>
        <pc:spChg chg="mod">
          <ac:chgData name="Eva Pospíšilová" userId="ef44361e9047dbc4" providerId="LiveId" clId="{324F0B78-BD73-4CAF-9C3B-89BAFDCB23E6}" dt="2023-05-17T19:27:29.438" v="51" actId="13926"/>
          <ac:spMkLst>
            <pc:docMk/>
            <pc:sldMk cId="1307674498" sldId="320"/>
            <ac:spMk id="3" creationId="{00000000-0000-0000-0000-000000000000}"/>
          </ac:spMkLst>
        </pc:spChg>
      </pc:sldChg>
      <pc:sldChg chg="modNotesTx">
        <pc:chgData name="Eva Pospíšilová" userId="ef44361e9047dbc4" providerId="LiveId" clId="{324F0B78-BD73-4CAF-9C3B-89BAFDCB23E6}" dt="2023-05-17T19:25:33.608" v="35" actId="6549"/>
        <pc:sldMkLst>
          <pc:docMk/>
          <pc:sldMk cId="3940823751" sldId="321"/>
        </pc:sldMkLst>
      </pc:sldChg>
      <pc:sldChg chg="modSp mod modNotesTx">
        <pc:chgData name="Eva Pospíšilová" userId="ef44361e9047dbc4" providerId="LiveId" clId="{324F0B78-BD73-4CAF-9C3B-89BAFDCB23E6}" dt="2023-05-17T19:28:15.622" v="57" actId="13926"/>
        <pc:sldMkLst>
          <pc:docMk/>
          <pc:sldMk cId="3315939362" sldId="322"/>
        </pc:sldMkLst>
        <pc:spChg chg="mod">
          <ac:chgData name="Eva Pospíšilová" userId="ef44361e9047dbc4" providerId="LiveId" clId="{324F0B78-BD73-4CAF-9C3B-89BAFDCB23E6}" dt="2023-05-17T19:28:15.622" v="57" actId="13926"/>
          <ac:spMkLst>
            <pc:docMk/>
            <pc:sldMk cId="3315939362" sldId="322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28:30.474" v="59" actId="13926"/>
        <pc:sldMkLst>
          <pc:docMk/>
          <pc:sldMk cId="2599380475" sldId="323"/>
        </pc:sldMkLst>
        <pc:spChg chg="mod">
          <ac:chgData name="Eva Pospíšilová" userId="ef44361e9047dbc4" providerId="LiveId" clId="{324F0B78-BD73-4CAF-9C3B-89BAFDCB23E6}" dt="2023-05-17T19:28:30.474" v="59" actId="13926"/>
          <ac:spMkLst>
            <pc:docMk/>
            <pc:sldMk cId="2599380475" sldId="323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9:11.936" v="65" actId="13926"/>
        <pc:sldMkLst>
          <pc:docMk/>
          <pc:sldMk cId="527042444" sldId="324"/>
        </pc:sldMkLst>
        <pc:spChg chg="mod">
          <ac:chgData name="Eva Pospíšilová" userId="ef44361e9047dbc4" providerId="LiveId" clId="{324F0B78-BD73-4CAF-9C3B-89BAFDCB23E6}" dt="2023-05-17T19:29:11.936" v="65" actId="13926"/>
          <ac:spMkLst>
            <pc:docMk/>
            <pc:sldMk cId="527042444" sldId="324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29:34.051" v="88" actId="13926"/>
        <pc:sldMkLst>
          <pc:docMk/>
          <pc:sldMk cId="3268844847" sldId="325"/>
        </pc:sldMkLst>
        <pc:spChg chg="mod">
          <ac:chgData name="Eva Pospíšilová" userId="ef44361e9047dbc4" providerId="LiveId" clId="{324F0B78-BD73-4CAF-9C3B-89BAFDCB23E6}" dt="2023-05-17T19:29:34.051" v="88" actId="13926"/>
          <ac:spMkLst>
            <pc:docMk/>
            <pc:sldMk cId="3268844847" sldId="325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29:06.407" v="64" actId="13926"/>
        <pc:sldMkLst>
          <pc:docMk/>
          <pc:sldMk cId="1349238468" sldId="326"/>
        </pc:sldMkLst>
        <pc:spChg chg="mod">
          <ac:chgData name="Eva Pospíšilová" userId="ef44361e9047dbc4" providerId="LiveId" clId="{324F0B78-BD73-4CAF-9C3B-89BAFDCB23E6}" dt="2023-05-17T19:29:06.407" v="64" actId="13926"/>
          <ac:spMkLst>
            <pc:docMk/>
            <pc:sldMk cId="1349238468" sldId="326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31:47.654" v="170" actId="13926"/>
        <pc:sldMkLst>
          <pc:docMk/>
          <pc:sldMk cId="2075995617" sldId="327"/>
        </pc:sldMkLst>
        <pc:spChg chg="mod">
          <ac:chgData name="Eva Pospíšilová" userId="ef44361e9047dbc4" providerId="LiveId" clId="{324F0B78-BD73-4CAF-9C3B-89BAFDCB23E6}" dt="2023-05-17T19:31:47.654" v="170" actId="13926"/>
          <ac:spMkLst>
            <pc:docMk/>
            <pc:sldMk cId="2075995617" sldId="327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31:27.731" v="168" actId="14100"/>
        <pc:sldMkLst>
          <pc:docMk/>
          <pc:sldMk cId="3688163310" sldId="328"/>
        </pc:sldMkLst>
        <pc:spChg chg="mod">
          <ac:chgData name="Eva Pospíšilová" userId="ef44361e9047dbc4" providerId="LiveId" clId="{324F0B78-BD73-4CAF-9C3B-89BAFDCB23E6}" dt="2023-05-17T19:31:27.731" v="168" actId="14100"/>
          <ac:spMkLst>
            <pc:docMk/>
            <pc:sldMk cId="3688163310" sldId="328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32:07.782" v="172" actId="13926"/>
        <pc:sldMkLst>
          <pc:docMk/>
          <pc:sldMk cId="3475123501" sldId="330"/>
        </pc:sldMkLst>
        <pc:spChg chg="mod">
          <ac:chgData name="Eva Pospíšilová" userId="ef44361e9047dbc4" providerId="LiveId" clId="{324F0B78-BD73-4CAF-9C3B-89BAFDCB23E6}" dt="2023-05-17T19:32:07.782" v="172" actId="13926"/>
          <ac:spMkLst>
            <pc:docMk/>
            <pc:sldMk cId="3475123501" sldId="330"/>
            <ac:spMk id="3" creationId="{00000000-0000-0000-0000-000000000000}"/>
          </ac:spMkLst>
        </pc:spChg>
      </pc:sldChg>
      <pc:sldChg chg="modSp mod">
        <pc:chgData name="Eva Pospíšilová" userId="ef44361e9047dbc4" providerId="LiveId" clId="{324F0B78-BD73-4CAF-9C3B-89BAFDCB23E6}" dt="2023-05-17T19:32:40.160" v="176" actId="13926"/>
        <pc:sldMkLst>
          <pc:docMk/>
          <pc:sldMk cId="4071604950" sldId="331"/>
        </pc:sldMkLst>
        <pc:spChg chg="mod">
          <ac:chgData name="Eva Pospíšilová" userId="ef44361e9047dbc4" providerId="LiveId" clId="{324F0B78-BD73-4CAF-9C3B-89BAFDCB23E6}" dt="2023-05-17T19:32:40.160" v="176" actId="13926"/>
          <ac:spMkLst>
            <pc:docMk/>
            <pc:sldMk cId="4071604950" sldId="331"/>
            <ac:spMk id="3" creationId="{00000000-0000-0000-0000-000000000000}"/>
          </ac:spMkLst>
        </pc:spChg>
      </pc:sldChg>
      <pc:sldChg chg="modSp mod modNotesTx">
        <pc:chgData name="Eva Pospíšilová" userId="ef44361e9047dbc4" providerId="LiveId" clId="{324F0B78-BD73-4CAF-9C3B-89BAFDCB23E6}" dt="2023-05-17T19:32:31.349" v="175" actId="6549"/>
        <pc:sldMkLst>
          <pc:docMk/>
          <pc:sldMk cId="1466911981" sldId="332"/>
        </pc:sldMkLst>
        <pc:spChg chg="mod">
          <ac:chgData name="Eva Pospíšilová" userId="ef44361e9047dbc4" providerId="LiveId" clId="{324F0B78-BD73-4CAF-9C3B-89BAFDCB23E6}" dt="2023-05-17T19:32:25.393" v="174" actId="13926"/>
          <ac:spMkLst>
            <pc:docMk/>
            <pc:sldMk cId="1466911981" sldId="33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63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41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984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9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Snadnost</a:t>
            </a:r>
            <a:r>
              <a:rPr lang="en-US" dirty="0"/>
              <a:t> </a:t>
            </a:r>
            <a:r>
              <a:rPr lang="en-US" dirty="0" err="1"/>
              <a:t>manipulace</a:t>
            </a:r>
            <a:r>
              <a:rPr lang="en-US" dirty="0"/>
              <a:t>; </a:t>
            </a:r>
            <a:r>
              <a:rPr lang="cs-CZ" sz="1200" dirty="0"/>
              <a:t>pevnost spoje by měla odpovídat pevnosti použitého materiálu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0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38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8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549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24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678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93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334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6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02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0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3.22-3.51 4.40 7.07-9.10 10.35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01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32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0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15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6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18.05.2023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18.05.2023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18.05.2023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18.05.2023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18.05.2023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18.05.2023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18.05.2023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214726264-devatero-remesel/211563230470004-david-matasek-kamenosochare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ZpkVDm9Y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cz/8339829-Z-orloje-na-staromestske-radnici-v-praz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youtu.be/3SoOgQUNWo4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old.vscht.cz/met/stranky/vyuka/predmety/koroze_materialu_pro_restauratory/kadm/pdf/2_4.pdf" TargetMode="External"/><Relationship Id="rId3" Type="http://schemas.openxmlformats.org/officeDocument/2006/relationships/hyperlink" Target="http://atlas.horniny.sci.muni.cz/sedimentarni/piskovec.html" TargetMode="External"/><Relationship Id="rId7" Type="http://schemas.openxmlformats.org/officeDocument/2006/relationships/hyperlink" Target="http://www.geology.cz/aplikace/encyklopedie/term.pl?granit" TargetMode="External"/><Relationship Id="rId2" Type="http://schemas.openxmlformats.org/officeDocument/2006/relationships/hyperlink" Target="http://www.geology.cz/aplikace/encyklopedie/term.pl?pisko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las.horniny.sci.muni.cz/metamorfovane/mramor.html" TargetMode="External"/><Relationship Id="rId5" Type="http://schemas.openxmlformats.org/officeDocument/2006/relationships/hyperlink" Target="http://www.geology.cz/aplikace/encyklopedie/term.pl?vapenec" TargetMode="External"/><Relationship Id="rId4" Type="http://schemas.openxmlformats.org/officeDocument/2006/relationships/hyperlink" Target="http://www.geology.cz/aplikace/encyklopedie/term.pl?opuka" TargetMode="External"/><Relationship Id="rId9" Type="http://schemas.openxmlformats.org/officeDocument/2006/relationships/hyperlink" Target="https://www.hospital-kuks.cz/cs/zpravy/83543-na-kuks-se-vratila-zrestaurovana-kopie-sochy-stedrost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eskatelevize.cz/ivysilani/1096911352-objektiv/213411030400217/obsah/244905-mramor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6/10/23/22/28/gull-1764882_960_720.jpg" TargetMode="External"/><Relationship Id="rId13" Type="http://schemas.openxmlformats.org/officeDocument/2006/relationships/hyperlink" Target="http://www.propamatky.info/cs/zpravodajstvi/hlavni-mesto-praha/opravene-pamatky/zidovska-obec-nechala-na-zizkove-obnovit-temer-500-nahrobku/3231/" TargetMode="External"/><Relationship Id="rId18" Type="http://schemas.openxmlformats.org/officeDocument/2006/relationships/hyperlink" Target="https://www.drobnepamatky.cz/node/18239" TargetMode="External"/><Relationship Id="rId3" Type="http://schemas.openxmlformats.org/officeDocument/2006/relationships/hyperlink" Target="http://www.geology.cz/aplikace/encyklopedie/term.pl?o=156" TargetMode="External"/><Relationship Id="rId7" Type="http://schemas.openxmlformats.org/officeDocument/2006/relationships/hyperlink" Target="https://upload.wikimedia.org/wikipedia/commons/thumb/4/47/Stackhummer--w.jpg/220px-Stackhummer--w.jpg" TargetMode="External"/><Relationship Id="rId12" Type="http://schemas.openxmlformats.org/officeDocument/2006/relationships/hyperlink" Target="http://www.propamatky.info/cs/zpravodajstvi/jihomoravsky-kraj/opravene-pamatky/ve-valticich-byly-umisteny-repliky-baroknich-soch-symbolizujici-ctyri-rocni-obdobi/3904/" TargetMode="External"/><Relationship Id="rId17" Type="http://schemas.openxmlformats.org/officeDocument/2006/relationships/hyperlink" Target="https://www.mct.cz/soubor/hydrofobni-impregnace/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www.abicko.cz/galerie/precti-si-zabava-historie/13546/slunecni-kamen-tajemstvi-vikinskych-moreplavcu?foto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logy.cz/aplikace/encyklopedie/term.pl?granit" TargetMode="External"/><Relationship Id="rId11" Type="http://schemas.openxmlformats.org/officeDocument/2006/relationships/hyperlink" Target="http://www.propamatky.info/cs/zpravodajstvi/olomoucky-kraj/opravene-pamatky/nejkrasnejsi-socha-unicovskeho-hrbitova-prosla-obnovou/4127/" TargetMode="External"/><Relationship Id="rId5" Type="http://schemas.openxmlformats.org/officeDocument/2006/relationships/hyperlink" Target="https://mymodernmet.com/michelangelo-david-facts/" TargetMode="External"/><Relationship Id="rId15" Type="http://schemas.openxmlformats.org/officeDocument/2006/relationships/hyperlink" Target="https://www.hrad-cheb.cz/images/photos/cerna_vez_02.jpg" TargetMode="External"/><Relationship Id="rId10" Type="http://schemas.openxmlformats.org/officeDocument/2006/relationships/hyperlink" Target="http://www.propamatky.info/cs/zpravodajstvi/hlavni-mesto-praha/opravene-pamatky/sousosi-geniu-se-vratilo-do-historicke-budovy-narodniho-muzea/4191/" TargetMode="External"/><Relationship Id="rId4" Type="http://schemas.openxmlformats.org/officeDocument/2006/relationships/hyperlink" Target="https://cs.wikipedia.org/wiki/Kamenn%C3%A1_hlava_z_M%C5%A1eck%C3%BDch_%C5%Bdehrovic" TargetMode="External"/><Relationship Id="rId9" Type="http://schemas.openxmlformats.org/officeDocument/2006/relationships/hyperlink" Target="http://mineralogie.sci.muni.cz/kap_4_3_optika/epidot.htm" TargetMode="External"/><Relationship Id="rId14" Type="http://schemas.openxmlformats.org/officeDocument/2006/relationships/hyperlink" Target="https://www.kr-vysocina.cz/caslavice-socha-sv-jana-nepomuckeho/d-401787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/>
              <a:t>Kámen </a:t>
            </a:r>
            <a:br>
              <a:rPr lang="cs-CZ" sz="7200"/>
            </a:br>
            <a:r>
              <a:rPr lang="cs-CZ" sz="7200"/>
              <a:t>a jeho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6627168"/>
            <a:ext cx="1564852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283658"/>
                </a:solidFill>
              </a:rPr>
              <a:t>Eva </a:t>
            </a:r>
            <a:r>
              <a:rPr lang="en-US" sz="1050" dirty="0" err="1">
                <a:solidFill>
                  <a:srgbClr val="283658"/>
                </a:solidFill>
              </a:rPr>
              <a:t>Zikmundová</a:t>
            </a:r>
            <a:r>
              <a:rPr lang="cs-CZ" sz="1050" dirty="0">
                <a:solidFill>
                  <a:srgbClr val="283658"/>
                </a:solidFill>
              </a:rPr>
              <a:t>, 20</a:t>
            </a:r>
            <a:r>
              <a:rPr lang="en-US" sz="1050" dirty="0">
                <a:solidFill>
                  <a:srgbClr val="283658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endParaRPr lang="cs-CZ" sz="1800" b="0"/>
          </a:p>
          <a:p>
            <a:pPr marL="742950" lvl="1" indent="-285750"/>
            <a:r>
              <a:rPr lang="cs-CZ" sz="1800" b="0"/>
              <a:t>špičáky (1, 11, 12)</a:t>
            </a:r>
          </a:p>
          <a:p>
            <a:pPr marL="742950" lvl="1" indent="-285750"/>
            <a:r>
              <a:rPr lang="cs-CZ" sz="1800" b="0"/>
              <a:t>zubáky (3 - 7)</a:t>
            </a:r>
          </a:p>
          <a:p>
            <a:pPr marL="742950" lvl="1" indent="-285750"/>
            <a:r>
              <a:rPr lang="cs-CZ" sz="1800" b="0"/>
              <a:t>prýskač (8)</a:t>
            </a:r>
          </a:p>
          <a:p>
            <a:pPr marL="742950" lvl="1" indent="-285750"/>
            <a:r>
              <a:rPr lang="cs-CZ" sz="1800" b="0"/>
              <a:t>dláta (9, 10, 13 – 19)</a:t>
            </a:r>
          </a:p>
          <a:p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r>
              <a:rPr lang="cs-CZ" sz="1800" b="0">
                <a:solidFill>
                  <a:schemeClr val="tx2"/>
                </a:solidFill>
              </a:rPr>
              <a:t>      Nástroje na obrábění kamene [6]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1916832"/>
            <a:ext cx="381642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1800200"/>
          </a:xfrm>
        </p:spPr>
        <p:txBody>
          <a:bodyPr>
            <a:normAutofit/>
          </a:bodyPr>
          <a:lstStyle/>
          <a:p>
            <a:r>
              <a:rPr lang="cs-CZ" cap="small"/>
              <a:t>Ukázka kamenosochařského řemesla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7848872" cy="3456384"/>
          </a:xfrm>
        </p:spPr>
        <p:txBody>
          <a:bodyPr>
            <a:normAutofit/>
          </a:bodyPr>
          <a:lstStyle/>
          <a:p>
            <a:r>
              <a:rPr lang="cs-CZ" sz="1800" b="0" cap="small" dirty="0">
                <a:hlinkClick r:id="rId3"/>
              </a:rPr>
              <a:t>http://www.ceskatelevize.cz/ivysilani/10214726264-devatero-remesel/211563230470004-david-matasek-kamenosocharem</a:t>
            </a:r>
            <a:endParaRPr lang="cs-CZ" sz="1800" b="0" cap="small" dirty="0"/>
          </a:p>
          <a:p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4"/>
    </mc:Choice>
    <mc:Fallback xmlns="">
      <p:transition spd="slow" advTm="65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 degradaci kamene dochází vlivem fyzikálních, chemických </a:t>
            </a:r>
            <a:br>
              <a:rPr lang="cs-CZ" sz="1800" b="0" dirty="0"/>
            </a:br>
            <a:r>
              <a:rPr lang="cs-CZ" sz="1800" b="0" dirty="0"/>
              <a:t>a biologických procesů, působících v materiálu současně, výsledky jednoho typu degradace také mohou podporovat průběh jiného typu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vliv na míru degradace má také tvrdost, pružnost a pórovitost kamene a jeho zpracování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 pórovitostí souvisí také kapilární jevy</a:t>
            </a:r>
            <a:r>
              <a:rPr lang="en-US" sz="1800" b="0" dirty="0"/>
              <a:t> -&gt; u </a:t>
            </a:r>
            <a:r>
              <a:rPr lang="en-US" sz="1800" b="0" dirty="0" err="1"/>
              <a:t>pórovitých</a:t>
            </a:r>
            <a:r>
              <a:rPr lang="en-US" sz="1800" b="0" dirty="0"/>
              <a:t> </a:t>
            </a:r>
            <a:r>
              <a:rPr lang="en-US" sz="1800" b="0" dirty="0" err="1"/>
              <a:t>materiálů</a:t>
            </a:r>
            <a:r>
              <a:rPr lang="en-US" sz="1800" b="0" dirty="0"/>
              <a:t> </a:t>
            </a:r>
            <a:r>
              <a:rPr lang="en-US" sz="1800" b="0" dirty="0" err="1"/>
              <a:t>hrozí</a:t>
            </a:r>
            <a:r>
              <a:rPr lang="en-US" sz="1800" b="0" dirty="0"/>
              <a:t> </a:t>
            </a:r>
            <a:r>
              <a:rPr lang="en-US" sz="1800" b="0" dirty="0" err="1"/>
              <a:t>koroze</a:t>
            </a:r>
            <a:r>
              <a:rPr lang="en-US" sz="1800" b="0" dirty="0"/>
              <a:t> v </a:t>
            </a:r>
            <a:r>
              <a:rPr lang="en-US" sz="1800" b="0" dirty="0" err="1"/>
              <a:t>hloubce</a:t>
            </a:r>
            <a:endParaRPr lang="cs-CZ" sz="1800" b="0" dirty="0"/>
          </a:p>
          <a:p>
            <a:pPr marL="800100" lvl="1" indent="-342900"/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fyzikální – změny tlaku, který může působit zevnitř i zvenčí, vznik například v závislosti na změnách teploty či vlhkosti, přítomnosti roztoků solí nebo růstu živých organismů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chemická - spočívá v chemické přeměně některé ze složek materiálu vlivem reakcí s okolím, tedy například s nečistotami v atmosféře, s vodou nebo s produkty činnosti živých organismů, následkem bývá zvýšení rozpustnosti, snížení soudržnosti a změna systému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biologická - procesy, které jsou vyvolány či podmíněny činnost</a:t>
            </a:r>
            <a:r>
              <a:rPr lang="en-US" sz="1800" b="0" dirty="0"/>
              <a:t>í</a:t>
            </a:r>
            <a:r>
              <a:rPr lang="cs-CZ" sz="1800" b="0" dirty="0"/>
              <a:t> živých organismů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1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prostředí uložení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Vlhkost</a:t>
            </a:r>
          </a:p>
          <a:p>
            <a:pPr marL="800100" lvl="1" indent="-342900"/>
            <a:r>
              <a:rPr lang="cs-CZ" sz="1800" b="0" dirty="0"/>
              <a:t>každý kamenný předmět má rovnovážný obsah vlhkosti, měnící se v závislosti na okolní </a:t>
            </a:r>
            <a:r>
              <a:rPr lang="en-US" sz="1800" b="0" dirty="0" err="1"/>
              <a:t>teplotě</a:t>
            </a:r>
            <a:r>
              <a:rPr lang="en-US" sz="1800" b="0" dirty="0"/>
              <a:t> </a:t>
            </a:r>
            <a:r>
              <a:rPr lang="cs-CZ" sz="1800" b="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relativní</a:t>
            </a:r>
            <a:r>
              <a:rPr lang="en-US" sz="1800" dirty="0"/>
              <a:t> </a:t>
            </a:r>
            <a:r>
              <a:rPr lang="en-US" sz="1800" dirty="0" err="1"/>
              <a:t>vlhkosti</a:t>
            </a:r>
            <a:endParaRPr lang="cs-CZ" sz="1800" b="0" dirty="0"/>
          </a:p>
          <a:p>
            <a:pPr marL="800100" lvl="1" indent="-342900"/>
            <a:r>
              <a:rPr lang="cs-CZ" sz="1800" dirty="0"/>
              <a:t>v pórovitých materiálech se voda vyskytuje ve volné a vázané formě (chemisorpce i fyzikální adsorpce na stěny pórů)</a:t>
            </a:r>
          </a:p>
          <a:p>
            <a:pPr marL="800100" lvl="1" indent="-342900"/>
            <a:r>
              <a:rPr lang="cs-CZ" sz="1800" dirty="0"/>
              <a:t>volnou vodu lze odstranit zahřátím na 100 °C, vodu vázanou pouze obtížně za vysokých teplot</a:t>
            </a:r>
          </a:p>
          <a:p>
            <a:pPr marL="800100" lvl="1" indent="-342900"/>
            <a:r>
              <a:rPr lang="cs-CZ" sz="1800" dirty="0"/>
              <a:t>voda – mechanický i chemický faktor, pomáhá urychlovat další degradační procesy, podporuje existenci živých organismů a funguje jako transportní médium solí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Teplota</a:t>
            </a:r>
          </a:p>
          <a:p>
            <a:pPr marL="800100" lvl="1" indent="-342900"/>
            <a:r>
              <a:rPr lang="cs-CZ" sz="1800" b="0" dirty="0"/>
              <a:t>rizikový je vznik teplotního gradientu (rozdíl mezi teplotami na povrchu a uvnitř kamene, který špatně vede teplo), při němž dochází k nerovnoměrnému rozpínání a smršťování materiálu, pnutí a vzniku prasklin </a:t>
            </a:r>
          </a:p>
          <a:p>
            <a:pPr marL="800100" lvl="1" indent="-342900"/>
            <a:r>
              <a:rPr lang="cs-CZ" sz="1800" dirty="0"/>
              <a:t>objemové změny závisí na schopnosti materiálu absorbovat světlo (vliv barvy, velikosti), která je vyjádřena koeficientem teplotní roztažnosti</a:t>
            </a:r>
          </a:p>
          <a:p>
            <a:pPr marL="800100" lvl="1" indent="-342900"/>
            <a:r>
              <a:rPr lang="cs-CZ" sz="1800" dirty="0"/>
              <a:t>vystavení mrazu (zvětšení objemu vody o 9 %obj.) může způsobit uvolnění částí předmětu, které jsou pak ještě náchylnější k degradaci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působení solí rozpustných ve vodě</a:t>
            </a:r>
          </a:p>
          <a:p>
            <a:pPr marL="800100" lvl="1" indent="-342900"/>
            <a:r>
              <a:rPr lang="cs-CZ" sz="1800" dirty="0"/>
              <a:t>přítomnost solí v materiálu je nejčastější příčinou poškození kamene</a:t>
            </a:r>
          </a:p>
          <a:p>
            <a:pPr marL="800100" lvl="1" indent="-342900"/>
            <a:r>
              <a:rPr lang="cs-CZ" sz="1800" dirty="0"/>
              <a:t>mohou být obsaženy v materiálu, vznikat procesy zvětrávání nebo jsou transportovány vodou skrz póry</a:t>
            </a:r>
          </a:p>
          <a:p>
            <a:pPr marL="800100" lvl="1" indent="-342900"/>
            <a:r>
              <a:rPr lang="cs-CZ" sz="1800" dirty="0"/>
              <a:t>zdrojem solí může být i neodborný konzervátorský zásah (např. u vápenných a cementových doplňků)</a:t>
            </a:r>
          </a:p>
          <a:p>
            <a:pPr marL="800100" lvl="1" indent="-342900"/>
            <a:r>
              <a:rPr lang="cs-CZ" sz="1800" dirty="0"/>
              <a:t>povrchové výkvěty – vznikají, je-li rychlost odpařování z povrchu menší než přísun solí zevnitř, barevná změna</a:t>
            </a:r>
          </a:p>
          <a:p>
            <a:pPr marL="800100" lvl="1" indent="-342900"/>
            <a:r>
              <a:rPr lang="cs-CZ" sz="1800" dirty="0"/>
              <a:t>krystalizace pod povrchem – je-li rychlost odpařování a přísunu solí v rovnováze, vede k poškozování povrchových vrstev, některé soli krystalizují jako hydráty (ještě větší zvýšení tlaku)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působení solí rozpustných ve vodě</a:t>
            </a:r>
          </a:p>
          <a:p>
            <a:pPr marL="800100" lvl="1" indent="-342900"/>
            <a:r>
              <a:rPr lang="cs-CZ" sz="1800" dirty="0"/>
              <a:t>krusty </a:t>
            </a:r>
          </a:p>
          <a:p>
            <a:pPr marL="1485900" lvl="2" indent="-342900"/>
            <a:r>
              <a:rPr lang="cs-CZ" sz="1700" dirty="0"/>
              <a:t>nerozpustné vrstvy s hydrofobními vlastnostmi odlišnými od původního materiálu, které uzavírají povrch kamene (</a:t>
            </a:r>
            <a:r>
              <a:rPr lang="en-US" sz="1700" dirty="0" err="1"/>
              <a:t>poté</a:t>
            </a:r>
            <a:r>
              <a:rPr lang="en-US" sz="1700" dirty="0"/>
              <a:t> </a:t>
            </a:r>
            <a:r>
              <a:rPr lang="en-US" sz="1700" dirty="0" err="1"/>
              <a:t>může</a:t>
            </a:r>
            <a:r>
              <a:rPr lang="en-US" sz="1700" dirty="0"/>
              <a:t> </a:t>
            </a:r>
            <a:r>
              <a:rPr lang="en-US" sz="1700" dirty="0" err="1"/>
              <a:t>nastat</a:t>
            </a:r>
            <a:r>
              <a:rPr lang="en-US" sz="1700" dirty="0"/>
              <a:t> </a:t>
            </a:r>
            <a:r>
              <a:rPr lang="cs-CZ" sz="1700" dirty="0"/>
              <a:t>delaminace)</a:t>
            </a:r>
          </a:p>
          <a:p>
            <a:pPr marL="1485900" lvl="2" indent="-342900"/>
            <a:r>
              <a:rPr lang="cs-CZ" sz="1700" dirty="0"/>
              <a:t>vznik nejčastěji působením chlorovodíku, oxidů C, S a N</a:t>
            </a:r>
          </a:p>
          <a:p>
            <a:pPr marL="1485900" lvl="2" indent="-342900"/>
            <a:r>
              <a:rPr lang="cs-CZ" sz="1700" dirty="0"/>
              <a:t>mohou mít ochranné vlastnosti, většinou však přispívají k další degradaci </a:t>
            </a:r>
          </a:p>
          <a:p>
            <a:pPr marL="1485900" lvl="2" indent="-342900"/>
            <a:r>
              <a:rPr lang="cs-CZ" sz="1700" dirty="0"/>
              <a:t>jejich vznik je ovlivněn přítomností snadno napadnutelných látek (např. uhličitany) a pórovitostí, neporézní druhy kamenů bez obsahu karbonátů jsou nejodolnější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znečištění ovzduší – </a:t>
            </a:r>
            <a:r>
              <a:rPr lang="cs-CZ" sz="1800" b="0" dirty="0" err="1"/>
              <a:t>SO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</a:t>
            </a:r>
            <a:r>
              <a:rPr lang="cs-CZ" sz="1800" b="0" dirty="0" err="1"/>
              <a:t>NO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CO</a:t>
            </a:r>
            <a:r>
              <a:rPr lang="cs-CZ" sz="1800" b="0" baseline="-25000" dirty="0"/>
              <a:t>2</a:t>
            </a:r>
            <a:r>
              <a:rPr lang="cs-CZ" sz="1800" b="0" dirty="0"/>
              <a:t> a sloučeniny Cl v plynném skupenství tvoří s deštěm slabé roztoky kyselin, dochází k reakcím na jiné, více rozpustné soli, což vede k jejich vymývání a následnému snižování pevnosti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eroze</a:t>
            </a:r>
            <a:r>
              <a:rPr lang="cs-CZ" sz="1800" b="0" dirty="0"/>
              <a:t> – mechanické vlivy (tekoucí voda, působení větru)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94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Degradační faktory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cap="small" dirty="0" err="1"/>
                  <a:t>biokoroze</a:t>
                </a:r>
                <a:endParaRPr lang="cs-CZ" sz="1800" b="0" cap="small" dirty="0"/>
              </a:p>
              <a:p>
                <a:pPr marL="800100" lvl="1" indent="-342900"/>
                <a:r>
                  <a:rPr lang="cs-CZ" sz="1800" dirty="0"/>
                  <a:t>mezi organismy způsobující </a:t>
                </a:r>
                <a:r>
                  <a:rPr lang="cs-CZ" sz="1800" dirty="0" err="1"/>
                  <a:t>biokorozi</a:t>
                </a:r>
                <a:r>
                  <a:rPr lang="cs-CZ" sz="1800" dirty="0"/>
                  <a:t>, tzv. </a:t>
                </a:r>
                <a:r>
                  <a:rPr lang="cs-CZ" sz="1800" dirty="0" err="1"/>
                  <a:t>biodeteriogeny</a:t>
                </a:r>
                <a:r>
                  <a:rPr lang="cs-CZ" sz="1800" dirty="0"/>
                  <a:t>, patří mikroorganismy, houby, lišejníky, rostliny, hmyz a obratlovci</a:t>
                </a:r>
              </a:p>
              <a:p>
                <a:pPr marL="800100" lvl="1" indent="-342900"/>
                <a:r>
                  <a:rPr lang="cs-CZ" sz="1800" dirty="0"/>
                  <a:t>její průběh závisí na klimatických podmínkách prostředí a podmínkách na rozhraní materiálu a </a:t>
                </a:r>
                <a:r>
                  <a:rPr lang="cs-CZ" sz="1800" dirty="0" err="1"/>
                  <a:t>biodeteriogenu</a:t>
                </a:r>
                <a:r>
                  <a:rPr lang="cs-CZ" sz="1800" dirty="0"/>
                  <a:t> (pH, RV, t, přístup kyslíku)</a:t>
                </a:r>
              </a:p>
              <a:p>
                <a:pPr marL="800100" lvl="1" indent="-342900"/>
                <a:r>
                  <a:rPr lang="cs-CZ" sz="1800" dirty="0"/>
                  <a:t>ptačí trus – sloučeniny P, N, S, živná půda pro mikroorganismy</a:t>
                </a:r>
              </a:p>
              <a:p>
                <a:pPr marL="800100" lvl="1" indent="-342900"/>
                <a:r>
                  <a:rPr lang="cs-CZ" sz="1800" dirty="0"/>
                  <a:t>fyzikální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sz="1800" dirty="0"/>
                  <a:t> chemické (působení produktů životních pochodů organismů)</a:t>
                </a:r>
              </a:p>
              <a:p>
                <a:pPr marL="800100" lvl="1" indent="-342900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  <a:blipFill>
                <a:blip r:embed="rId2"/>
                <a:stretch>
                  <a:fillRect l="-859" t="-2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7192"/>
            <a:ext cx="2400000" cy="360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43312" y="5157192"/>
            <a:ext cx="67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   [7]</a:t>
            </a:r>
          </a:p>
        </p:txBody>
      </p:sp>
    </p:spTree>
    <p:extLst>
      <p:ext uri="{BB962C8B-B14F-4D97-AF65-F5344CB8AC3E}">
        <p14:creationId xmlns:p14="http://schemas.microsoft.com/office/powerpoint/2010/main" val="402381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činnost </a:t>
            </a:r>
            <a:r>
              <a:rPr lang="en-US" sz="1800" b="0" cap="small" dirty="0"/>
              <a:t>č</a:t>
            </a:r>
            <a:r>
              <a:rPr lang="cs-CZ" sz="1800" b="0" cap="small" dirty="0"/>
              <a:t>lověka</a:t>
            </a:r>
          </a:p>
          <a:p>
            <a:pPr marL="800100" lvl="1" indent="-342900"/>
            <a:r>
              <a:rPr lang="cs-CZ" sz="1800" dirty="0"/>
              <a:t>průmyslová činnost (znečištění ov</a:t>
            </a:r>
            <a:r>
              <a:rPr lang="en-US" sz="1800" dirty="0"/>
              <a:t>z</a:t>
            </a:r>
            <a:r>
              <a:rPr lang="cs-CZ" sz="1800" dirty="0"/>
              <a:t>duší, vody a půdy)</a:t>
            </a:r>
          </a:p>
          <a:p>
            <a:pPr marL="800100" lvl="1" indent="-342900"/>
            <a:r>
              <a:rPr lang="cs-CZ" sz="1800" dirty="0"/>
              <a:t>nedbalost či neznalost zacházení s kamenem jako materiálem</a:t>
            </a:r>
          </a:p>
          <a:p>
            <a:pPr marL="800100" lvl="1" indent="-342900"/>
            <a:r>
              <a:rPr lang="cs-CZ" sz="1800" dirty="0"/>
              <a:t>vandalismus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vliv těžby a opracování</a:t>
            </a:r>
            <a:endParaRPr lang="cs-CZ" sz="1800" b="0" dirty="0"/>
          </a:p>
          <a:p>
            <a:pPr marL="800100" lvl="1" indent="-342900"/>
            <a:r>
              <a:rPr lang="cs-CZ" sz="1800" dirty="0"/>
              <a:t>různé části kamenných objektů jsou nerovnoměrně zatěžovány, u sedimentárních hornin je důležité, aby byly orientovány do stejné polohy jako před vytěžením</a:t>
            </a:r>
          </a:p>
          <a:p>
            <a:pPr marL="800100" lvl="1" indent="-342900"/>
            <a:r>
              <a:rPr lang="cs-CZ" sz="1800" dirty="0"/>
              <a:t>vznik trhlin při použití trhavin nebo ručním či strojovým opracováním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nevhodné konzervátorské a restaurátorské zásahy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>
                <a:solidFill>
                  <a:schemeClr val="tx2"/>
                </a:solidFill>
              </a:rPr>
              <a:t>koroze kovových součástí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5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914456" cy="45365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užití kamene pro sochařské účely má dlouhou historii, mnohé kamenné památky vděčí za svou dlouhověkost právě použitému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výběr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se </a:t>
            </a:r>
            <a:r>
              <a:rPr lang="en-US" sz="1800" b="0" dirty="0" err="1"/>
              <a:t>řídil</a:t>
            </a:r>
            <a:r>
              <a:rPr lang="en-US" sz="1800" b="0" dirty="0"/>
              <a:t> </a:t>
            </a:r>
            <a:r>
              <a:rPr lang="en-US" sz="1800" b="0" dirty="0" err="1"/>
              <a:t>zejména</a:t>
            </a:r>
            <a:r>
              <a:rPr lang="en-US" sz="1800" b="0" dirty="0"/>
              <a:t> </a:t>
            </a:r>
            <a:r>
              <a:rPr lang="en-US" sz="1800" b="0" dirty="0" err="1"/>
              <a:t>dostupností</a:t>
            </a:r>
            <a:r>
              <a:rPr lang="en-US" sz="1800" b="0" dirty="0"/>
              <a:t>, </a:t>
            </a:r>
            <a:r>
              <a:rPr lang="en-US" sz="1800" b="0" dirty="0" err="1"/>
              <a:t>trvanlivostí</a:t>
            </a:r>
            <a:r>
              <a:rPr lang="en-US" sz="1800" b="0" dirty="0"/>
              <a:t>, </a:t>
            </a:r>
            <a:r>
              <a:rPr lang="en-US" sz="1800" b="0" dirty="0" err="1"/>
              <a:t>snadností</a:t>
            </a:r>
            <a:r>
              <a:rPr lang="en-US" sz="1800" b="0" dirty="0"/>
              <a:t> </a:t>
            </a:r>
            <a:r>
              <a:rPr lang="en-US" sz="1800" b="0" dirty="0" err="1"/>
              <a:t>opracování</a:t>
            </a:r>
            <a:r>
              <a:rPr lang="en-US" sz="1800" b="0" dirty="0"/>
              <a:t>, </a:t>
            </a:r>
            <a:r>
              <a:rPr lang="en-US" sz="1800" b="0" dirty="0" err="1"/>
              <a:t>estetickým</a:t>
            </a:r>
            <a:r>
              <a:rPr lang="en-US" sz="1800" b="0" dirty="0"/>
              <a:t> </a:t>
            </a:r>
            <a:r>
              <a:rPr lang="en-US" sz="1800" b="0" dirty="0" err="1"/>
              <a:t>hlediskem</a:t>
            </a:r>
            <a:r>
              <a:rPr lang="en-US" sz="1800" b="0" dirty="0"/>
              <a:t>, </a:t>
            </a:r>
            <a:r>
              <a:rPr lang="en-US" sz="1800" b="0" dirty="0" err="1"/>
              <a:t>nasákavostí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materiál pro sochařské práce by měl být co nejvíce homogenní, bez vnitřních kazů a prasklin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3"/>
    </mc:Choice>
    <mc:Fallback xmlns="">
      <p:transition spd="slow" advTm="163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interiéru nenáročné (vysávání prachu, omývání malým množstvím vody)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exteriéru se mohou přes zimu zakrývat lehkým, světlým nepromokavým obalem, který je ale propustný pro vodní páru (např. </a:t>
            </a:r>
            <a:r>
              <a:rPr lang="cs-CZ" sz="1800" b="0" dirty="0" err="1"/>
              <a:t>geotextilie</a:t>
            </a:r>
            <a:r>
              <a:rPr lang="cs-CZ" sz="1800" b="0" dirty="0"/>
              <a:t>), aby nedocházelo ke kondenzaci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stabilní klimatické podmínky bez výkyvů t a RV</a:t>
            </a:r>
          </a:p>
          <a:p>
            <a:pPr marL="800100" lvl="1" indent="-342900"/>
            <a:r>
              <a:rPr lang="cs-CZ" sz="1800" dirty="0"/>
              <a:t>relativní vlhkost 40 – 60% </a:t>
            </a:r>
          </a:p>
          <a:p>
            <a:pPr marL="800100" lvl="1" indent="-342900"/>
            <a:r>
              <a:rPr lang="cs-CZ" sz="1800" dirty="0"/>
              <a:t>t</a:t>
            </a:r>
            <a:r>
              <a:rPr lang="cs-CZ" sz="1800" b="0" dirty="0"/>
              <a:t>eplota 20 ± 2 °C</a:t>
            </a:r>
          </a:p>
          <a:p>
            <a:pPr marL="800100" lvl="1" indent="-342900"/>
            <a:r>
              <a:rPr lang="cs-CZ" sz="1800" dirty="0"/>
              <a:t>celková roční expozice 100 000 </a:t>
            </a:r>
            <a:r>
              <a:rPr lang="cs-CZ" sz="1800" dirty="0" err="1"/>
              <a:t>lx</a:t>
            </a:r>
            <a:r>
              <a:rPr lang="cs-CZ" sz="1800" dirty="0"/>
              <a:t>/h/rok</a:t>
            </a:r>
          </a:p>
          <a:p>
            <a:pPr marL="800100" lvl="1" indent="-342900"/>
            <a:r>
              <a:rPr lang="cs-CZ" sz="1800" dirty="0"/>
              <a:t>intenzita osvětlení max. 50 </a:t>
            </a:r>
            <a:r>
              <a:rPr lang="cs-CZ" sz="1800" dirty="0" err="1"/>
              <a:t>lx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je-li </a:t>
            </a:r>
            <a:r>
              <a:rPr lang="en-US" sz="1800" b="0" dirty="0" err="1"/>
              <a:t>hodnotné</a:t>
            </a:r>
            <a:r>
              <a:rPr lang="en-US" sz="1800" b="0" dirty="0"/>
              <a:t> </a:t>
            </a:r>
            <a:r>
              <a:rPr lang="en-US" sz="1800" b="0" dirty="0" err="1"/>
              <a:t>kamenné</a:t>
            </a:r>
            <a:r>
              <a:rPr lang="en-US" sz="1800" b="0" dirty="0"/>
              <a:t> </a:t>
            </a:r>
            <a:r>
              <a:rPr lang="en-US" sz="1800" b="0" dirty="0" err="1"/>
              <a:t>dílo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velmi</a:t>
            </a:r>
            <a:r>
              <a:rPr lang="en-US" sz="1800" b="0" dirty="0"/>
              <a:t> </a:t>
            </a:r>
            <a:r>
              <a:rPr lang="en-US" sz="1800" b="0" dirty="0" err="1"/>
              <a:t>špatném</a:t>
            </a:r>
            <a:r>
              <a:rPr lang="en-US" sz="1800" b="0" dirty="0"/>
              <a:t> </a:t>
            </a:r>
            <a:r>
              <a:rPr lang="en-US" sz="1800" b="0" dirty="0" err="1"/>
              <a:t>stavu</a:t>
            </a:r>
            <a:r>
              <a:rPr lang="en-US" sz="1800" b="0" dirty="0"/>
              <a:t>, je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uloženo</a:t>
            </a:r>
            <a:r>
              <a:rPr lang="en-US" sz="1800" b="0" dirty="0"/>
              <a:t> do </a:t>
            </a:r>
            <a:r>
              <a:rPr lang="en-US" sz="1800" b="0" dirty="0" err="1"/>
              <a:t>depozitáře</a:t>
            </a:r>
            <a:r>
              <a:rPr lang="en-US" sz="1800" b="0" dirty="0"/>
              <a:t>, a do </a:t>
            </a:r>
            <a:r>
              <a:rPr lang="en-US" sz="1800" b="0" dirty="0" err="1"/>
              <a:t>exteriéru</a:t>
            </a:r>
            <a:r>
              <a:rPr lang="en-US" sz="1800" b="0" dirty="0"/>
              <a:t> se </a:t>
            </a:r>
            <a:r>
              <a:rPr lang="en-US" sz="1800" b="0" dirty="0" err="1"/>
              <a:t>místo</a:t>
            </a:r>
            <a:r>
              <a:rPr lang="en-US" sz="1800" b="0" dirty="0"/>
              <a:t> </a:t>
            </a:r>
            <a:r>
              <a:rPr lang="en-US" sz="1800" b="0" dirty="0" err="1"/>
              <a:t>něj</a:t>
            </a:r>
            <a:r>
              <a:rPr lang="en-US" sz="1800" b="0" dirty="0"/>
              <a:t> </a:t>
            </a:r>
            <a:r>
              <a:rPr lang="en-US" sz="1800" b="0" dirty="0" err="1"/>
              <a:t>umístí</a:t>
            </a:r>
            <a:r>
              <a:rPr lang="en-US" sz="1800" b="0" dirty="0"/>
              <a:t> </a:t>
            </a:r>
            <a:r>
              <a:rPr lang="en-US" sz="1800" b="0" dirty="0" err="1"/>
              <a:t>kopie</a:t>
            </a:r>
            <a:r>
              <a:rPr lang="en-US" sz="1800" b="0" dirty="0"/>
              <a:t> (</a:t>
            </a:r>
            <a:r>
              <a:rPr lang="en-US" sz="1800" b="0" dirty="0" err="1"/>
              <a:t>např</a:t>
            </a:r>
            <a:r>
              <a:rPr lang="en-US" sz="1800" b="0" dirty="0"/>
              <a:t>. </a:t>
            </a:r>
            <a:r>
              <a:rPr lang="en-US" sz="1800" b="0" dirty="0" err="1"/>
              <a:t>většina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Karlově</a:t>
            </a:r>
            <a:r>
              <a:rPr lang="en-US" sz="1800" b="0" dirty="0"/>
              <a:t> </a:t>
            </a:r>
            <a:r>
              <a:rPr lang="en-US" sz="1800" b="0" dirty="0" err="1"/>
              <a:t>mostě</a:t>
            </a:r>
            <a:r>
              <a:rPr lang="en-US" sz="1800" b="0" dirty="0"/>
              <a:t>, </a:t>
            </a:r>
            <a:r>
              <a:rPr lang="en-US" sz="1800" b="0" dirty="0" err="1"/>
              <a:t>sochy</a:t>
            </a:r>
            <a:r>
              <a:rPr lang="en-US" sz="1800" b="0" dirty="0"/>
              <a:t> </a:t>
            </a:r>
            <a:r>
              <a:rPr lang="en-US" sz="1800" b="0" dirty="0" err="1"/>
              <a:t>Ctností</a:t>
            </a:r>
            <a:r>
              <a:rPr lang="en-US" sz="1800" b="0" dirty="0"/>
              <a:t> a </a:t>
            </a:r>
            <a:r>
              <a:rPr lang="en-US" sz="1800" b="0" dirty="0" err="1"/>
              <a:t>Neřestí</a:t>
            </a:r>
            <a:r>
              <a:rPr lang="en-US" sz="1800" b="0" dirty="0"/>
              <a:t> v hospital </a:t>
            </a:r>
            <a:r>
              <a:rPr lang="en-US" sz="1800" b="0" dirty="0" err="1"/>
              <a:t>Kuks</a:t>
            </a:r>
            <a:r>
              <a:rPr lang="en-US" sz="1800" b="0" dirty="0"/>
              <a:t> od </a:t>
            </a:r>
            <a:r>
              <a:rPr lang="en-US" sz="1800" b="0" dirty="0" err="1"/>
              <a:t>Matyáše</a:t>
            </a:r>
            <a:r>
              <a:rPr lang="en-US" sz="1800" b="0" dirty="0"/>
              <a:t> Bernarda Brauna)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kopie</a:t>
            </a:r>
            <a:r>
              <a:rPr lang="en-US" sz="1800" b="0" dirty="0"/>
              <a:t> </a:t>
            </a:r>
            <a:r>
              <a:rPr lang="en-US" sz="1800" b="0" dirty="0" err="1"/>
              <a:t>mohou</a:t>
            </a:r>
            <a:r>
              <a:rPr lang="en-US" sz="1800" b="0" dirty="0"/>
              <a:t> </a:t>
            </a:r>
            <a:r>
              <a:rPr lang="en-US" sz="1800" b="0" dirty="0" err="1"/>
              <a:t>být</a:t>
            </a:r>
            <a:r>
              <a:rPr lang="en-US" sz="1800" b="0" dirty="0"/>
              <a:t> </a:t>
            </a:r>
            <a:r>
              <a:rPr lang="en-US" sz="1800" b="0" dirty="0" err="1"/>
              <a:t>sekané</a:t>
            </a:r>
            <a:r>
              <a:rPr lang="en-US" sz="1800" b="0" dirty="0"/>
              <a:t> (</a:t>
            </a:r>
            <a:r>
              <a:rPr lang="en-US" sz="1800" b="0" dirty="0" err="1"/>
              <a:t>nově</a:t>
            </a:r>
            <a:r>
              <a:rPr lang="en-US" sz="1800" b="0" dirty="0"/>
              <a:t> </a:t>
            </a:r>
            <a:r>
              <a:rPr lang="en-US" sz="1800" b="0" dirty="0" err="1"/>
              <a:t>vytvořené</a:t>
            </a:r>
            <a:r>
              <a:rPr lang="en-US" sz="1800" b="0" dirty="0"/>
              <a:t> z </a:t>
            </a:r>
            <a:r>
              <a:rPr lang="en-US" sz="1800" b="0" dirty="0" err="1"/>
              <a:t>jednoho</a:t>
            </a:r>
            <a:r>
              <a:rPr lang="en-US" sz="1800" b="0" dirty="0"/>
              <a:t> </a:t>
            </a:r>
            <a:r>
              <a:rPr lang="en-US" sz="1800" b="0" dirty="0" err="1"/>
              <a:t>kusu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</a:t>
            </a:r>
            <a:r>
              <a:rPr lang="en-US" sz="1800" b="0" dirty="0" err="1"/>
              <a:t>dle</a:t>
            </a:r>
            <a:r>
              <a:rPr lang="en-US" sz="1800" b="0" dirty="0"/>
              <a:t> </a:t>
            </a:r>
            <a:r>
              <a:rPr lang="en-US" sz="1800" b="0" dirty="0" err="1"/>
              <a:t>původního</a:t>
            </a:r>
            <a:r>
              <a:rPr lang="en-US" sz="1800" b="0" dirty="0"/>
              <a:t> </a:t>
            </a:r>
            <a:r>
              <a:rPr lang="en-US" sz="1800" b="0" dirty="0" err="1"/>
              <a:t>vzoru</a:t>
            </a:r>
            <a:r>
              <a:rPr lang="en-US" sz="1800" b="0" dirty="0"/>
              <a:t>)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tzv</a:t>
            </a:r>
            <a:r>
              <a:rPr lang="en-US" sz="1800" b="0" dirty="0"/>
              <a:t>. </a:t>
            </a:r>
            <a:r>
              <a:rPr lang="en-US" sz="1800" b="0" dirty="0" err="1"/>
              <a:t>výdusek</a:t>
            </a:r>
            <a:r>
              <a:rPr lang="en-US" sz="1800" b="0" dirty="0"/>
              <a:t> (</a:t>
            </a:r>
            <a:r>
              <a:rPr lang="en-US" sz="1800" b="0" dirty="0" err="1"/>
              <a:t>levnější</a:t>
            </a:r>
            <a:r>
              <a:rPr lang="en-US" sz="1800" b="0" dirty="0"/>
              <a:t> </a:t>
            </a:r>
            <a:r>
              <a:rPr lang="en-US" sz="1800" b="0" dirty="0" err="1"/>
              <a:t>alternativa</a:t>
            </a:r>
            <a:r>
              <a:rPr lang="en-US" sz="1800" b="0" dirty="0"/>
              <a:t>, </a:t>
            </a:r>
            <a:r>
              <a:rPr lang="en-US" sz="1800" b="0" dirty="0" err="1"/>
              <a:t>tvořeny</a:t>
            </a:r>
            <a:r>
              <a:rPr lang="en-US" sz="1800" b="0" dirty="0"/>
              <a:t> z </a:t>
            </a:r>
            <a:r>
              <a:rPr lang="en-US" sz="1800" b="0" dirty="0" err="1"/>
              <a:t>umělého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</a:t>
            </a:r>
            <a:r>
              <a:rPr lang="en-US" sz="1800" b="0" dirty="0" err="1"/>
              <a:t>pomocí</a:t>
            </a:r>
            <a:r>
              <a:rPr lang="en-US" sz="1800" b="0" dirty="0"/>
              <a:t> </a:t>
            </a:r>
            <a:r>
              <a:rPr lang="en-US" sz="1800" b="0" dirty="0" err="1"/>
              <a:t>formy</a:t>
            </a:r>
            <a:r>
              <a:rPr lang="en-US" sz="1800" b="0" dirty="0"/>
              <a:t>)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67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vyžaduje interdisciplinární spolupráci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umělecko-historický – datace, sloh/styl, autor, 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statický – ochrana památky i pracovníků a návštěvníků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petrografická analýza – polarizační mikroskop, rozlišení minerálů na základě jejich optických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mikroskopická a prvková analýza – SEM-EDX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fyzikální vlastnosti zkoumány normovanými laboratorními zkouškami</a:t>
            </a:r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5"/>
            <a:ext cx="5328592" cy="5313145"/>
          </a:xfrm>
        </p:spPr>
        <p:txBody>
          <a:bodyPr>
            <a:normAutofit lnSpcReduction="10000"/>
          </a:bodyPr>
          <a:lstStyle/>
          <a:p>
            <a:r>
              <a:rPr lang="cs-CZ" sz="1800" b="0" cap="small" dirty="0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petrografická analýza – studium materiálu </a:t>
            </a:r>
            <a:br>
              <a:rPr lang="en-US" sz="1800" b="0" dirty="0"/>
            </a:br>
            <a:r>
              <a:rPr lang="cs-CZ" sz="1800" b="0" dirty="0"/>
              <a:t>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polarizační mikroskop</a:t>
            </a:r>
          </a:p>
          <a:p>
            <a:pPr marL="800100" lvl="1" indent="-342900"/>
            <a:r>
              <a:rPr lang="cs-CZ" sz="1800" dirty="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 dirty="0"/>
              <a:t>p</a:t>
            </a:r>
            <a:r>
              <a:rPr lang="cs-CZ" sz="1800" b="0" dirty="0"/>
              <a:t>ři zkřížených nikolech (polarizátor i analyzátor) - </a:t>
            </a:r>
            <a:r>
              <a:rPr lang="cs-CZ" sz="1800" dirty="0"/>
              <a:t>polarizátor propouští světlo polarizované v rovině předozadní a analyzátor propouští světlo kmitající v rovině pravolevé, umožňuje rozlišit izotropní a neizotropní látky, studium dvojlomu nebo zhášení minerálů</a:t>
            </a:r>
          </a:p>
          <a:p>
            <a:pPr lvl="1" indent="0">
              <a:buNone/>
            </a:pPr>
            <a:r>
              <a:rPr lang="cs-CZ" sz="1800" dirty="0"/>
              <a:t>                                                              [8</a:t>
            </a:r>
            <a:r>
              <a:rPr lang="en-US" sz="1800" dirty="0"/>
              <a:t>, 15</a:t>
            </a:r>
            <a:r>
              <a:rPr lang="cs-CZ" sz="1800" dirty="0"/>
              <a:t>]</a:t>
            </a: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2132856"/>
            <a:ext cx="2857500" cy="21431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4365104"/>
            <a:ext cx="2857500" cy="2143125"/>
          </a:xfrm>
          <a:prstGeom prst="rect">
            <a:avLst/>
          </a:prstGeom>
        </p:spPr>
      </p:pic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912BB0-8537-43DD-85BF-5426A330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46" y="4363261"/>
            <a:ext cx="321971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usnadňuje ochranu předmětu, zlepšuje penetraci prostředků, zvyšuje estetickou hodnotu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hrozí-li poškození předmětu, je nutno předmět zpevnit, není-li možné, upřednostňuje se zachování znečištěného, ale nepoškozeného povrchu</a:t>
            </a:r>
            <a:r>
              <a:rPr lang="en-US" sz="1800" b="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odstraňují</a:t>
            </a:r>
            <a:r>
              <a:rPr lang="en-US" sz="1800" b="0" dirty="0"/>
              <a:t> se: soli, </a:t>
            </a:r>
            <a:r>
              <a:rPr lang="en-US" sz="1800" b="0" dirty="0" err="1"/>
              <a:t>anorganické</a:t>
            </a:r>
            <a:r>
              <a:rPr lang="en-US" sz="1800" b="0" dirty="0"/>
              <a:t> </a:t>
            </a:r>
            <a:r>
              <a:rPr lang="en-US" sz="1800" b="0" dirty="0" err="1"/>
              <a:t>částice</a:t>
            </a:r>
            <a:r>
              <a:rPr lang="en-US" sz="1800" b="0" dirty="0"/>
              <a:t> </a:t>
            </a:r>
            <a:r>
              <a:rPr lang="en-US" sz="1800" b="0" dirty="0" err="1"/>
              <a:t>ucpávající</a:t>
            </a:r>
            <a:r>
              <a:rPr lang="en-US" sz="1800" b="0" dirty="0"/>
              <a:t> </a:t>
            </a:r>
            <a:r>
              <a:rPr lang="en-US" sz="1800" b="0" dirty="0" err="1"/>
              <a:t>póry</a:t>
            </a:r>
            <a:r>
              <a:rPr lang="en-US" sz="1800" b="0" dirty="0"/>
              <a:t>, </a:t>
            </a:r>
            <a:r>
              <a:rPr lang="en-US" sz="1800" b="0" dirty="0" err="1"/>
              <a:t>organické</a:t>
            </a:r>
            <a:r>
              <a:rPr lang="en-US" sz="1800" b="0" dirty="0"/>
              <a:t> </a:t>
            </a:r>
            <a:r>
              <a:rPr lang="en-US" sz="1800" b="0" dirty="0" err="1"/>
              <a:t>látky</a:t>
            </a:r>
            <a:r>
              <a:rPr lang="en-US" sz="1800" b="0" dirty="0"/>
              <a:t> </a:t>
            </a:r>
            <a:r>
              <a:rPr lang="en-US" sz="1800" b="0" dirty="0" err="1"/>
              <a:t>vyvolávající</a:t>
            </a:r>
            <a:r>
              <a:rPr lang="en-US" sz="1800" b="0" dirty="0"/>
              <a:t> </a:t>
            </a:r>
            <a:r>
              <a:rPr lang="en-US" sz="1800" b="0" dirty="0" err="1"/>
              <a:t>hydrofobní</a:t>
            </a:r>
            <a:r>
              <a:rPr lang="en-US" sz="1800" b="0" dirty="0"/>
              <a:t> </a:t>
            </a:r>
            <a:r>
              <a:rPr lang="en-US" sz="1800" b="0" dirty="0" err="1"/>
              <a:t>efekt</a:t>
            </a:r>
            <a:r>
              <a:rPr lang="en-US" sz="1800" b="0" dirty="0"/>
              <a:t>, </a:t>
            </a:r>
            <a:r>
              <a:rPr lang="en-US" sz="1800" b="0" dirty="0" err="1"/>
              <a:t>látky</a:t>
            </a:r>
            <a:r>
              <a:rPr lang="en-US" sz="1800" b="0" dirty="0"/>
              <a:t> </a:t>
            </a:r>
            <a:r>
              <a:rPr lang="en-US" sz="1800" b="0" dirty="0" err="1"/>
              <a:t>způsobující</a:t>
            </a:r>
            <a:r>
              <a:rPr lang="en-US" sz="1800" b="0" dirty="0"/>
              <a:t> </a:t>
            </a:r>
            <a:r>
              <a:rPr lang="en-US" sz="1800" b="0" dirty="0" err="1"/>
              <a:t>nežádoucí</a:t>
            </a:r>
            <a:r>
              <a:rPr lang="en-US" sz="1800" b="0" dirty="0"/>
              <a:t> </a:t>
            </a:r>
            <a:r>
              <a:rPr lang="en-US" sz="1800" b="0" dirty="0" err="1"/>
              <a:t>změnu</a:t>
            </a:r>
            <a:r>
              <a:rPr lang="en-US" sz="1800" b="0" dirty="0"/>
              <a:t> </a:t>
            </a:r>
            <a:r>
              <a:rPr lang="en-US" sz="1800" b="0" dirty="0" err="1"/>
              <a:t>vzhledu</a:t>
            </a:r>
            <a:r>
              <a:rPr lang="en-US" sz="1800" b="0" dirty="0"/>
              <a:t>, </a:t>
            </a:r>
            <a:r>
              <a:rPr lang="en-US" sz="1800" b="0" dirty="0" err="1"/>
              <a:t>apod</a:t>
            </a:r>
            <a:r>
              <a:rPr lang="en-US" sz="1800" b="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mechanicky za sucha, vodou bez přídavku chemikálií, chemicky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2"/>
    </mc:Choice>
    <mc:Fallback xmlns="">
      <p:transition spd="slow" advTm="2743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m</a:t>
            </a:r>
            <a:r>
              <a:rPr lang="cs-CZ" sz="1800" b="0" dirty="0"/>
              <a:t>echanické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riziko</a:t>
            </a:r>
            <a:r>
              <a:rPr lang="en-US" sz="1800" b="0" dirty="0"/>
              <a:t> </a:t>
            </a:r>
            <a:r>
              <a:rPr lang="en-US" sz="1800" b="0" dirty="0" err="1"/>
              <a:t>poškození</a:t>
            </a:r>
            <a:r>
              <a:rPr lang="en-US" sz="1800" b="0" dirty="0"/>
              <a:t> </a:t>
            </a:r>
            <a:r>
              <a:rPr lang="en-US" sz="1800" b="0" dirty="0" err="1"/>
              <a:t>materiálu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kartáče, štětce, špachtle, skalpely</a:t>
            </a:r>
          </a:p>
          <a:p>
            <a:pPr marL="742950" lvl="1" indent="-285750"/>
            <a:r>
              <a:rPr lang="cs-CZ" sz="1800" b="0" dirty="0"/>
              <a:t>otryskávání – proudem vzduchu s abrazivem (korund, balotina</a:t>
            </a:r>
            <a:r>
              <a:rPr lang="en-US" sz="1800" b="0" dirty="0"/>
              <a:t> – </a:t>
            </a:r>
            <a:r>
              <a:rPr lang="en-US" sz="1800" b="0" dirty="0" err="1"/>
              <a:t>skleněné</a:t>
            </a:r>
            <a:r>
              <a:rPr lang="en-US" sz="1800" b="0" dirty="0"/>
              <a:t> </a:t>
            </a:r>
            <a:r>
              <a:rPr lang="en-US" sz="1800" b="0" dirty="0" err="1"/>
              <a:t>mikrokuličky</a:t>
            </a:r>
            <a:r>
              <a:rPr lang="cs-CZ" sz="1800" b="0" dirty="0"/>
              <a:t>, ořechové skořápky), není nejvhodnější, kámen po něm snáz zvětrává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vodné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malým množstvím vody, aby nedocházelo k zavlhčení </a:t>
            </a:r>
            <a:endParaRPr lang="en-US" sz="1800" b="0" dirty="0"/>
          </a:p>
          <a:p>
            <a:pPr marL="742950" lvl="1" indent="-285750"/>
            <a:r>
              <a:rPr lang="en-US" sz="1800" dirty="0" err="1"/>
              <a:t>využívá</a:t>
            </a:r>
            <a:r>
              <a:rPr lang="en-US" sz="1800" dirty="0"/>
              <a:t> </a:t>
            </a:r>
            <a:r>
              <a:rPr lang="en-US" sz="1800" dirty="0" err="1"/>
              <a:t>rozdílné</a:t>
            </a:r>
            <a:r>
              <a:rPr lang="en-US" sz="1800" dirty="0"/>
              <a:t> </a:t>
            </a:r>
            <a:r>
              <a:rPr lang="en-US" sz="1800" dirty="0" err="1"/>
              <a:t>rozpustnosti</a:t>
            </a:r>
            <a:r>
              <a:rPr lang="en-US" sz="1800" dirty="0"/>
              <a:t> </a:t>
            </a:r>
            <a:r>
              <a:rPr lang="en-US" sz="1800" dirty="0" err="1"/>
              <a:t>nečistot</a:t>
            </a:r>
            <a:r>
              <a:rPr lang="en-US" sz="1800" dirty="0"/>
              <a:t> a </a:t>
            </a:r>
            <a:r>
              <a:rPr lang="en-US" sz="1800" dirty="0" err="1"/>
              <a:t>kamene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parní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lepší rozpustnost solí, očištění i nepravidelného povrchu, ale hrozí delaminace krust</a:t>
            </a:r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8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628" y="1412776"/>
            <a:ext cx="7555916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detergenty</a:t>
            </a:r>
            <a:endParaRPr lang="en-US" sz="1800" b="0" dirty="0"/>
          </a:p>
          <a:p>
            <a:pPr marL="742950" lvl="1" indent="-285750"/>
            <a:r>
              <a:rPr lang="cs-CZ" sz="1800" dirty="0"/>
              <a:t>tenzidy – kationaktivní (lepší smáčivost kamene) </a:t>
            </a:r>
            <a:endParaRPr lang="en-US" sz="1800" dirty="0"/>
          </a:p>
          <a:p>
            <a:pPr marL="742950" lvl="1" indent="-285750"/>
            <a:r>
              <a:rPr lang="en-US" sz="1800" dirty="0"/>
              <a:t>s </a:t>
            </a:r>
            <a:r>
              <a:rPr lang="en-US" sz="1800" dirty="0" err="1"/>
              <a:t>účinkem</a:t>
            </a:r>
            <a:r>
              <a:rPr lang="en-US" sz="1800" dirty="0"/>
              <a:t> NH</a:t>
            </a:r>
            <a:r>
              <a:rPr lang="en-US" sz="1800" baseline="-25000" dirty="0"/>
              <a:t>3</a:t>
            </a:r>
            <a:r>
              <a:rPr lang="en-US" sz="1800" dirty="0"/>
              <a:t> a CO</a:t>
            </a:r>
            <a:r>
              <a:rPr lang="en-US" sz="1800" baseline="-25000" dirty="0"/>
              <a:t>2</a:t>
            </a:r>
            <a:r>
              <a:rPr lang="en-US" sz="1800" dirty="0"/>
              <a:t> (</a:t>
            </a:r>
            <a:r>
              <a:rPr lang="en-US" sz="1800" dirty="0" err="1"/>
              <a:t>močovina</a:t>
            </a:r>
            <a:r>
              <a:rPr lang="en-US" sz="1800" dirty="0"/>
              <a:t>, NH</a:t>
            </a:r>
            <a:r>
              <a:rPr lang="en-US" sz="1800" baseline="-25000" dirty="0"/>
              <a:t>4</a:t>
            </a:r>
            <a:r>
              <a:rPr lang="en-US" sz="1800" dirty="0"/>
              <a:t>HCO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</a:p>
          <a:p>
            <a:pPr marL="742950" lvl="1" indent="-285750"/>
            <a:r>
              <a:rPr lang="en-US" sz="1800" dirty="0" err="1"/>
              <a:t>kyseliny</a:t>
            </a:r>
            <a:r>
              <a:rPr lang="en-US" sz="1800" dirty="0"/>
              <a:t>, </a:t>
            </a:r>
            <a:r>
              <a:rPr lang="en-US" sz="1800" dirty="0" err="1"/>
              <a:t>zásady</a:t>
            </a:r>
            <a:r>
              <a:rPr lang="en-US" sz="1800" dirty="0"/>
              <a:t> – </a:t>
            </a:r>
            <a:r>
              <a:rPr lang="en-US" sz="1800" dirty="0" err="1"/>
              <a:t>mohou</a:t>
            </a:r>
            <a:r>
              <a:rPr lang="en-US" sz="1800" dirty="0"/>
              <a:t> </a:t>
            </a:r>
            <a:r>
              <a:rPr lang="en-US" sz="1800" dirty="0" err="1"/>
              <a:t>narušovat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složky</a:t>
            </a:r>
            <a:r>
              <a:rPr lang="en-US" sz="1800" dirty="0"/>
              <a:t> </a:t>
            </a:r>
            <a:r>
              <a:rPr lang="en-US" sz="1800" dirty="0" err="1"/>
              <a:t>původního</a:t>
            </a:r>
            <a:r>
              <a:rPr lang="en-US" sz="1800" dirty="0"/>
              <a:t> </a:t>
            </a:r>
            <a:r>
              <a:rPr lang="en-US" sz="1800" dirty="0" err="1"/>
              <a:t>kamene</a:t>
            </a:r>
            <a:endParaRPr lang="en-US" sz="1800" dirty="0"/>
          </a:p>
          <a:p>
            <a:pPr marL="742950" lvl="1" indent="-285750"/>
            <a:r>
              <a:rPr lang="cs-CZ" sz="1800" dirty="0"/>
              <a:t>organická rozpouštědla – odstranění mastnoty, nátěrů, fermeží</a:t>
            </a:r>
            <a:endParaRPr lang="en-US" sz="1800" dirty="0"/>
          </a:p>
          <a:p>
            <a:pPr marL="742950" lvl="1" indent="-285750"/>
            <a:r>
              <a:rPr lang="en-US" sz="1800" dirty="0" err="1"/>
              <a:t>lepší</a:t>
            </a:r>
            <a:r>
              <a:rPr lang="en-US" sz="1800" dirty="0"/>
              <a:t> </a:t>
            </a:r>
            <a:r>
              <a:rPr lang="en-US" sz="1800" dirty="0" err="1"/>
              <a:t>výsledky</a:t>
            </a:r>
            <a:r>
              <a:rPr lang="en-US" sz="1800" dirty="0"/>
              <a:t> </a:t>
            </a:r>
            <a:r>
              <a:rPr lang="en-US" sz="1800" dirty="0" err="1"/>
              <a:t>pomocí</a:t>
            </a:r>
            <a:r>
              <a:rPr lang="en-US" sz="1800" dirty="0"/>
              <a:t> past </a:t>
            </a:r>
            <a:r>
              <a:rPr lang="en-US" sz="1800" dirty="0" err="1"/>
              <a:t>či</a:t>
            </a:r>
            <a:r>
              <a:rPr lang="en-US" sz="1800" dirty="0"/>
              <a:t> </a:t>
            </a:r>
            <a:r>
              <a:rPr lang="en-US" sz="1800" dirty="0" err="1"/>
              <a:t>zábalů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odstraňování</a:t>
            </a:r>
            <a:r>
              <a:rPr lang="en-US" sz="1800" b="0" dirty="0"/>
              <a:t> </a:t>
            </a:r>
            <a:r>
              <a:rPr lang="en-US" sz="1800" b="0" dirty="0" err="1"/>
              <a:t>skvrn</a:t>
            </a:r>
            <a:r>
              <a:rPr lang="en-US" sz="1800" b="0" dirty="0"/>
              <a:t> </a:t>
            </a:r>
            <a:r>
              <a:rPr lang="en-US" sz="1800" b="0" dirty="0" err="1"/>
              <a:t>kovových</a:t>
            </a:r>
            <a:r>
              <a:rPr lang="en-US" sz="1800" b="0" dirty="0"/>
              <a:t> </a:t>
            </a:r>
            <a:r>
              <a:rPr lang="en-US" sz="1800" b="0" dirty="0" err="1"/>
              <a:t>sloučenin</a:t>
            </a:r>
            <a:endParaRPr lang="en-US" sz="1800" b="0" dirty="0"/>
          </a:p>
          <a:p>
            <a:pPr marL="742950" lvl="1" indent="-285750"/>
            <a:r>
              <a:rPr lang="en-US" sz="1800" dirty="0" err="1"/>
              <a:t>převedení</a:t>
            </a:r>
            <a:r>
              <a:rPr lang="en-US" sz="1800" dirty="0"/>
              <a:t> </a:t>
            </a:r>
            <a:r>
              <a:rPr lang="en-US" sz="1800" dirty="0" err="1"/>
              <a:t>kovu</a:t>
            </a:r>
            <a:r>
              <a:rPr lang="en-US" sz="1800" dirty="0"/>
              <a:t> do </a:t>
            </a:r>
            <a:r>
              <a:rPr lang="en-US" sz="1800" dirty="0" err="1"/>
              <a:t>rozpustné</a:t>
            </a:r>
            <a:r>
              <a:rPr lang="en-US" sz="1800" dirty="0"/>
              <a:t> </a:t>
            </a:r>
            <a:r>
              <a:rPr lang="en-US" sz="1800" dirty="0" err="1"/>
              <a:t>formy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odstraňování</a:t>
            </a:r>
            <a:r>
              <a:rPr lang="en-US" sz="1800" b="0" dirty="0"/>
              <a:t> </a:t>
            </a:r>
            <a:r>
              <a:rPr lang="en-US" sz="1800" b="0" dirty="0" err="1"/>
              <a:t>krust</a:t>
            </a:r>
            <a:r>
              <a:rPr lang="en-US" sz="1800" b="0" dirty="0"/>
              <a:t>:</a:t>
            </a:r>
          </a:p>
          <a:p>
            <a:pPr marL="742950" lvl="1" indent="-285750"/>
            <a:r>
              <a:rPr lang="en-US" sz="1800" dirty="0" err="1"/>
              <a:t>obsahují</a:t>
            </a:r>
            <a:r>
              <a:rPr lang="en-US" sz="1800" dirty="0"/>
              <a:t>-li </a:t>
            </a:r>
            <a:r>
              <a:rPr lang="en-US" sz="1800" dirty="0" err="1"/>
              <a:t>n</a:t>
            </a:r>
            <a:r>
              <a:rPr lang="en-US" sz="1800" b="0" dirty="0" err="1"/>
              <a:t>ebezpečné</a:t>
            </a:r>
            <a:r>
              <a:rPr lang="en-US" sz="1800" b="0" dirty="0"/>
              <a:t> </a:t>
            </a:r>
            <a:r>
              <a:rPr lang="en-US" sz="1800" b="0" dirty="0" err="1"/>
              <a:t>látky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jsou</a:t>
            </a:r>
            <a:r>
              <a:rPr lang="en-US" sz="1800" dirty="0"/>
              <a:t>-li </a:t>
            </a:r>
            <a:r>
              <a:rPr lang="en-US" sz="1800" dirty="0" err="1"/>
              <a:t>nepropustné</a:t>
            </a:r>
            <a:endParaRPr lang="en-US" sz="1800" dirty="0"/>
          </a:p>
          <a:p>
            <a:pPr marL="742950" lvl="1" indent="-285750"/>
            <a:r>
              <a:rPr lang="en-US" sz="1800" dirty="0" err="1"/>
              <a:t>mají</a:t>
            </a:r>
            <a:r>
              <a:rPr lang="en-US" sz="1800" dirty="0"/>
              <a:t> </a:t>
            </a:r>
            <a:r>
              <a:rPr lang="en-US" sz="1800" dirty="0" err="1"/>
              <a:t>jiné</a:t>
            </a:r>
            <a:r>
              <a:rPr lang="en-US" sz="1800" dirty="0"/>
              <a:t> </a:t>
            </a:r>
            <a:r>
              <a:rPr lang="en-US" sz="1800" dirty="0" err="1"/>
              <a:t>vlastnosti</a:t>
            </a:r>
            <a:r>
              <a:rPr lang="en-US" sz="1800" dirty="0"/>
              <a:t> </a:t>
            </a:r>
            <a:r>
              <a:rPr lang="en-US" sz="1800" dirty="0" err="1"/>
              <a:t>než</a:t>
            </a:r>
            <a:r>
              <a:rPr lang="en-US" sz="1800" dirty="0"/>
              <a:t> </a:t>
            </a:r>
            <a:r>
              <a:rPr lang="en-US" sz="1800" dirty="0" err="1"/>
              <a:t>původní</a:t>
            </a:r>
            <a:r>
              <a:rPr lang="en-US" sz="1800" dirty="0"/>
              <a:t> </a:t>
            </a:r>
            <a:r>
              <a:rPr lang="en-US" sz="1800" dirty="0" err="1"/>
              <a:t>materiál</a:t>
            </a:r>
            <a:endParaRPr lang="en-US" sz="1800" dirty="0"/>
          </a:p>
          <a:p>
            <a:pPr marL="742950" lvl="1" indent="-285750"/>
            <a:r>
              <a:rPr lang="en-US" sz="1800" b="0" dirty="0" err="1"/>
              <a:t>brání</a:t>
            </a:r>
            <a:r>
              <a:rPr lang="en-US" sz="1800" b="0" dirty="0"/>
              <a:t>-li </a:t>
            </a:r>
            <a:r>
              <a:rPr lang="en-US" sz="1800" b="0" dirty="0" err="1"/>
              <a:t>aplikaci</a:t>
            </a:r>
            <a:r>
              <a:rPr lang="en-US" sz="1800" b="0" dirty="0"/>
              <a:t> </a:t>
            </a:r>
            <a:r>
              <a:rPr lang="en-US" sz="1800" b="0" dirty="0" err="1"/>
              <a:t>konsolidantů</a:t>
            </a:r>
            <a:endParaRPr lang="en-US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939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laserové čištění </a:t>
            </a:r>
            <a:endParaRPr lang="en-US" sz="1800" b="0" dirty="0"/>
          </a:p>
          <a:p>
            <a:pPr marL="742950" lvl="1" indent="-285750"/>
            <a:r>
              <a:rPr lang="cs-CZ" sz="1800" b="0" dirty="0"/>
              <a:t>odprašování tenké vrstvičky materiálu pomocí laserových pulzů (laserová ablace)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základě</a:t>
            </a:r>
            <a:r>
              <a:rPr lang="en-US" sz="1800" b="0" dirty="0"/>
              <a:t> </a:t>
            </a:r>
            <a:r>
              <a:rPr lang="en-US" sz="1800" b="0" dirty="0" err="1"/>
              <a:t>rozdílných</a:t>
            </a:r>
            <a:r>
              <a:rPr lang="en-US" sz="1800" b="0" dirty="0"/>
              <a:t> </a:t>
            </a:r>
            <a:r>
              <a:rPr lang="en-US" sz="1800" b="0" dirty="0" err="1"/>
              <a:t>optických</a:t>
            </a:r>
            <a:r>
              <a:rPr lang="en-US" sz="1800" b="0" dirty="0"/>
              <a:t> </a:t>
            </a:r>
            <a:r>
              <a:rPr lang="en-US" sz="1800" b="0" dirty="0" err="1"/>
              <a:t>vlastností</a:t>
            </a:r>
            <a:r>
              <a:rPr lang="en-US" sz="1800" b="0" dirty="0"/>
              <a:t> </a:t>
            </a:r>
            <a:r>
              <a:rPr lang="en-US" sz="1800" b="0" dirty="0" err="1"/>
              <a:t>nečistot</a:t>
            </a:r>
            <a:r>
              <a:rPr lang="en-US" sz="1800" b="0" dirty="0"/>
              <a:t> a </a:t>
            </a:r>
            <a:r>
              <a:rPr lang="en-US" sz="1800" b="0" dirty="0" err="1"/>
              <a:t>kamene</a:t>
            </a:r>
            <a:endParaRPr lang="cs-CZ" sz="1800" b="0" dirty="0"/>
          </a:p>
          <a:p>
            <a:pPr marL="742950" lvl="1" indent="-285750"/>
            <a:r>
              <a:rPr lang="cs-CZ" sz="1800" b="0" dirty="0"/>
              <a:t>monitoring laserového čištění</a:t>
            </a:r>
            <a:r>
              <a:rPr lang="cs-CZ" sz="1800" dirty="0"/>
              <a:t> lze provádět metodou LIBS – sleduje se prvkové složení ablatovaného materiálu, přičemž prvkové složení znečištěné vrstvy a neznečištěného vnitřního materiálu se zpravidla liší</a:t>
            </a:r>
            <a:endParaRPr lang="cs-CZ" sz="1800" b="0" dirty="0"/>
          </a:p>
          <a:p>
            <a:pPr marL="742950" lvl="1" indent="-285750"/>
            <a:endParaRPr lang="en-US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380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9944" y="15651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Restaurování baptisteria ve Florencii</a:t>
            </a:r>
          </a:p>
          <a:p>
            <a:endParaRPr lang="cs-CZ" sz="1800" b="0" cap="small" dirty="0"/>
          </a:p>
          <a:p>
            <a:r>
              <a:rPr lang="cs-CZ" sz="1800" b="0" cap="small" dirty="0">
                <a:hlinkClick r:id="rId3"/>
              </a:rPr>
              <a:t>https://www.youtube.com/watch?v=CBZpkVDm9Yo</a:t>
            </a:r>
            <a:endParaRPr lang="cs-CZ" sz="1800" b="0" cap="small" dirty="0"/>
          </a:p>
          <a:p>
            <a:endParaRPr lang="en-US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/>
              <a:t>ikonografický</a:t>
            </a:r>
            <a:r>
              <a:rPr lang="en-US" sz="1600" b="0" dirty="0"/>
              <a:t>, </a:t>
            </a:r>
            <a:r>
              <a:rPr lang="en-US" sz="1600" b="0" dirty="0" err="1"/>
              <a:t>historický</a:t>
            </a:r>
            <a:r>
              <a:rPr lang="en-US" sz="1600" b="0" dirty="0"/>
              <a:t> a </a:t>
            </a:r>
            <a:r>
              <a:rPr lang="en-US" sz="1600" b="0" dirty="0" err="1"/>
              <a:t>diagnostický</a:t>
            </a:r>
            <a:r>
              <a:rPr lang="en-US" sz="1600" b="0" dirty="0"/>
              <a:t> </a:t>
            </a:r>
            <a:r>
              <a:rPr lang="en-US" sz="1600" b="0" dirty="0" err="1"/>
              <a:t>průzkum</a:t>
            </a: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/>
              <a:t>vyznačení</a:t>
            </a:r>
            <a:r>
              <a:rPr lang="en-US" sz="1600" b="0" dirty="0"/>
              <a:t> </a:t>
            </a:r>
            <a:r>
              <a:rPr lang="en-US" sz="1600" b="0" dirty="0" err="1"/>
              <a:t>poškození</a:t>
            </a:r>
            <a:r>
              <a:rPr lang="en-US" sz="1600" b="0" dirty="0"/>
              <a:t> </a:t>
            </a:r>
            <a:r>
              <a:rPr lang="en-US" sz="1600" b="0" dirty="0" err="1"/>
              <a:t>na</a:t>
            </a:r>
            <a:r>
              <a:rPr lang="en-US" sz="1600" b="0" dirty="0"/>
              <a:t> </a:t>
            </a:r>
            <a:r>
              <a:rPr lang="en-US" sz="1600" b="0" dirty="0" err="1"/>
              <a:t>původních</a:t>
            </a:r>
            <a:r>
              <a:rPr lang="en-US" sz="1600" b="0" dirty="0"/>
              <a:t> </a:t>
            </a:r>
            <a:r>
              <a:rPr lang="en-US" sz="1600" b="0" dirty="0" err="1"/>
              <a:t>plánech</a:t>
            </a:r>
            <a:r>
              <a:rPr lang="en-US" sz="1600" b="0" dirty="0"/>
              <a:t> </a:t>
            </a:r>
            <a:r>
              <a:rPr lang="en-US" sz="1600" b="0" dirty="0" err="1"/>
              <a:t>vč</a:t>
            </a:r>
            <a:r>
              <a:rPr lang="en-US" sz="1600" b="0" dirty="0"/>
              <a:t>. </a:t>
            </a:r>
            <a:r>
              <a:rPr lang="en-US" sz="1600" b="0" dirty="0" err="1"/>
              <a:t>Označení</a:t>
            </a:r>
            <a:r>
              <a:rPr lang="en-US" sz="1600" b="0" dirty="0"/>
              <a:t> </a:t>
            </a:r>
            <a:r>
              <a:rPr lang="en-US" sz="1600" b="0" dirty="0" err="1"/>
              <a:t>původce</a:t>
            </a:r>
            <a:r>
              <a:rPr lang="en-US" sz="1600" b="0" dirty="0"/>
              <a:t> </a:t>
            </a:r>
            <a:r>
              <a:rPr lang="en-US" sz="1600" b="0" dirty="0" err="1"/>
              <a:t>poškození</a:t>
            </a: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/>
              <a:t>zkoušky</a:t>
            </a:r>
            <a:r>
              <a:rPr lang="en-US" sz="1600" b="0" dirty="0"/>
              <a:t> </a:t>
            </a:r>
            <a:r>
              <a:rPr lang="en-US" sz="1600" b="0" dirty="0" err="1"/>
              <a:t>čištění</a:t>
            </a:r>
            <a:r>
              <a:rPr lang="en-US" sz="1600" b="0" dirty="0"/>
              <a:t> s </a:t>
            </a:r>
            <a:r>
              <a:rPr lang="en-US" sz="1600" b="0" dirty="0" err="1"/>
              <a:t>přihlednutím</a:t>
            </a:r>
            <a:r>
              <a:rPr lang="en-US" sz="1600" b="0" dirty="0"/>
              <a:t> k </a:t>
            </a:r>
            <a:r>
              <a:rPr lang="en-US" sz="1600" b="0" dirty="0" err="1"/>
              <a:t>historickým</a:t>
            </a:r>
            <a:r>
              <a:rPr lang="en-US" sz="1600" b="0" dirty="0"/>
              <a:t> </a:t>
            </a:r>
            <a:r>
              <a:rPr lang="en-US" sz="1600" b="0" dirty="0" err="1"/>
              <a:t>patinám</a:t>
            </a: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/>
              <a:t>čištění</a:t>
            </a:r>
            <a:r>
              <a:rPr lang="en-US" sz="1600" b="0" dirty="0"/>
              <a:t> </a:t>
            </a:r>
            <a:r>
              <a:rPr lang="en-US" sz="1600" b="0" dirty="0" err="1"/>
              <a:t>pomocí</a:t>
            </a:r>
            <a:r>
              <a:rPr lang="en-US" sz="1600" b="0" dirty="0"/>
              <a:t> </a:t>
            </a:r>
            <a:r>
              <a:rPr lang="en-US" sz="1600" b="0" dirty="0" err="1"/>
              <a:t>deionizované</a:t>
            </a:r>
            <a:r>
              <a:rPr lang="en-US" sz="1600" b="0" dirty="0"/>
              <a:t> </a:t>
            </a:r>
            <a:r>
              <a:rPr lang="en-US" sz="1600" b="0" dirty="0" err="1"/>
              <a:t>vody</a:t>
            </a:r>
            <a:r>
              <a:rPr lang="en-US" sz="1600" b="0" dirty="0"/>
              <a:t>, </a:t>
            </a:r>
            <a:r>
              <a:rPr lang="en-US" sz="1600" b="0" dirty="0" err="1"/>
              <a:t>případně</a:t>
            </a:r>
            <a:r>
              <a:rPr lang="en-US" sz="1600" b="0" dirty="0"/>
              <a:t> s </a:t>
            </a:r>
            <a:r>
              <a:rPr lang="en-US" sz="1600" b="0" dirty="0" err="1"/>
              <a:t>přídavkem</a:t>
            </a:r>
            <a:r>
              <a:rPr lang="en-US" sz="1600" b="0" dirty="0"/>
              <a:t> </a:t>
            </a:r>
            <a:r>
              <a:rPr lang="en-US" sz="1600" b="0" dirty="0" err="1"/>
              <a:t>neionogenních</a:t>
            </a:r>
            <a:r>
              <a:rPr lang="en-US" sz="1600" b="0" dirty="0"/>
              <a:t> </a:t>
            </a:r>
            <a:r>
              <a:rPr lang="en-US" sz="1600" b="0" dirty="0" err="1"/>
              <a:t>tenzidů</a:t>
            </a:r>
            <a:r>
              <a:rPr lang="en-US" sz="1600" b="0" dirty="0"/>
              <a:t>, </a:t>
            </a:r>
            <a:r>
              <a:rPr lang="en-US" sz="1600" b="0" dirty="0" err="1"/>
              <a:t>aplikace</a:t>
            </a:r>
            <a:r>
              <a:rPr lang="en-US" sz="1600" b="0" dirty="0"/>
              <a:t> </a:t>
            </a:r>
            <a:r>
              <a:rPr lang="en-US" sz="1600" b="0" dirty="0" err="1"/>
              <a:t>ve</a:t>
            </a:r>
            <a:r>
              <a:rPr lang="en-US" sz="1600" b="0" dirty="0"/>
              <a:t> </a:t>
            </a:r>
            <a:r>
              <a:rPr lang="en-US" sz="1600" b="0" dirty="0" err="1"/>
              <a:t>formě</a:t>
            </a:r>
            <a:r>
              <a:rPr lang="en-US" sz="1600" b="0" dirty="0"/>
              <a:t> past </a:t>
            </a:r>
            <a:r>
              <a:rPr lang="en-US" sz="1600" b="0" dirty="0" err="1"/>
              <a:t>nebo</a:t>
            </a:r>
            <a:r>
              <a:rPr lang="en-US" sz="1600" b="0" dirty="0"/>
              <a:t> za </a:t>
            </a:r>
            <a:r>
              <a:rPr lang="en-US" sz="1600" b="0" dirty="0" err="1"/>
              <a:t>použití</a:t>
            </a:r>
            <a:r>
              <a:rPr lang="en-US" sz="1600" b="0" dirty="0"/>
              <a:t> </a:t>
            </a:r>
            <a:r>
              <a:rPr lang="en-US" sz="1600" b="0" dirty="0" err="1"/>
              <a:t>japonského</a:t>
            </a:r>
            <a:r>
              <a:rPr lang="en-US" sz="1600" b="0" dirty="0"/>
              <a:t> </a:t>
            </a:r>
            <a:r>
              <a:rPr lang="en-US" sz="1600" b="0" dirty="0" err="1"/>
              <a:t>papíru</a:t>
            </a:r>
            <a:r>
              <a:rPr lang="en-US" sz="1600" b="0" dirty="0"/>
              <a:t> (30 </a:t>
            </a:r>
            <a:r>
              <a:rPr lang="en-US" sz="1600" b="0" dirty="0" err="1"/>
              <a:t>minut</a:t>
            </a:r>
            <a:r>
              <a:rPr lang="en-US" sz="1600" b="0" dirty="0"/>
              <a:t> </a:t>
            </a:r>
            <a:r>
              <a:rPr lang="en-US" sz="1600" b="0" dirty="0" err="1"/>
              <a:t>až</a:t>
            </a:r>
            <a:r>
              <a:rPr lang="en-US" sz="1600" b="0" dirty="0"/>
              <a:t> </a:t>
            </a:r>
            <a:r>
              <a:rPr lang="en-US" sz="1600" b="0" dirty="0" err="1"/>
              <a:t>několik</a:t>
            </a:r>
            <a:r>
              <a:rPr lang="en-US" sz="1600" b="0" dirty="0"/>
              <a:t> </a:t>
            </a:r>
            <a:r>
              <a:rPr lang="en-US" sz="1600" b="0" dirty="0" err="1"/>
              <a:t>hodin</a:t>
            </a:r>
            <a:r>
              <a:rPr lang="en-US" sz="1600" b="0" dirty="0"/>
              <a:t>, </a:t>
            </a:r>
            <a:r>
              <a:rPr lang="en-US" sz="1600" b="0" dirty="0" err="1"/>
              <a:t>dle</a:t>
            </a:r>
            <a:r>
              <a:rPr lang="en-US" sz="1600" b="0" dirty="0"/>
              <a:t> </a:t>
            </a:r>
            <a:r>
              <a:rPr lang="en-US" sz="1600" b="0" dirty="0" err="1"/>
              <a:t>předchozích</a:t>
            </a:r>
            <a:r>
              <a:rPr lang="en-US" sz="1600" b="0" dirty="0"/>
              <a:t> </a:t>
            </a:r>
            <a:r>
              <a:rPr lang="en-US" sz="1600" b="0" dirty="0" err="1"/>
              <a:t>zkoušek</a:t>
            </a:r>
            <a:r>
              <a:rPr lang="en-US" sz="1600" b="0" dirty="0"/>
              <a:t> </a:t>
            </a:r>
            <a:r>
              <a:rPr lang="en-US" sz="1600" b="0" dirty="0" err="1"/>
              <a:t>čištění</a:t>
            </a:r>
            <a:r>
              <a:rPr lang="en-US" sz="1600" b="0" dirty="0"/>
              <a:t>), </a:t>
            </a:r>
            <a:r>
              <a:rPr lang="en-US" sz="1600" b="0" dirty="0" err="1"/>
              <a:t>laserové</a:t>
            </a:r>
            <a:r>
              <a:rPr lang="en-US" sz="1600" b="0" dirty="0"/>
              <a:t> </a:t>
            </a:r>
            <a:r>
              <a:rPr lang="en-US" sz="1600" b="0" dirty="0" err="1"/>
              <a:t>čištění</a:t>
            </a: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/>
              <a:t>tmelení</a:t>
            </a:r>
            <a:r>
              <a:rPr lang="en-US" sz="1600" b="0" dirty="0"/>
              <a:t> </a:t>
            </a:r>
            <a:r>
              <a:rPr lang="en-US" sz="1600" b="0" dirty="0" err="1"/>
              <a:t>příbuznými</a:t>
            </a:r>
            <a:r>
              <a:rPr lang="en-US" sz="1600" b="0" dirty="0"/>
              <a:t> </a:t>
            </a:r>
            <a:r>
              <a:rPr lang="en-US" sz="1600" b="0" dirty="0" err="1"/>
              <a:t>materiály</a:t>
            </a:r>
            <a:r>
              <a:rPr lang="en-US" sz="1600" b="0" dirty="0"/>
              <a:t> (</a:t>
            </a:r>
            <a:r>
              <a:rPr lang="en-US" sz="1600" b="0" dirty="0" err="1"/>
              <a:t>např</a:t>
            </a:r>
            <a:r>
              <a:rPr lang="en-US" sz="1600" b="0" dirty="0"/>
              <a:t>. </a:t>
            </a:r>
            <a:r>
              <a:rPr lang="en-US" sz="1600" b="0" dirty="0" err="1"/>
              <a:t>Tmel</a:t>
            </a:r>
            <a:r>
              <a:rPr lang="en-US" sz="1600" b="0" dirty="0"/>
              <a:t> z </a:t>
            </a:r>
            <a:r>
              <a:rPr lang="en-US" sz="1600" b="0" dirty="0" err="1"/>
              <a:t>bílého</a:t>
            </a:r>
            <a:r>
              <a:rPr lang="en-US" sz="1600" b="0" dirty="0"/>
              <a:t> </a:t>
            </a:r>
            <a:r>
              <a:rPr lang="en-US" sz="1600" b="0" dirty="0" err="1"/>
              <a:t>mramoru</a:t>
            </a:r>
            <a:r>
              <a:rPr lang="en-US" sz="1600" b="0" dirty="0"/>
              <a:t> z </a:t>
            </a:r>
            <a:r>
              <a:rPr lang="en-US" sz="1600" b="0" dirty="0" err="1"/>
              <a:t>Carrary</a:t>
            </a:r>
            <a:r>
              <a:rPr lang="en-US" sz="16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/>
              <a:t>konsolidace</a:t>
            </a:r>
            <a:r>
              <a:rPr lang="en-US" sz="1600" b="0" dirty="0"/>
              <a:t> </a:t>
            </a:r>
            <a:r>
              <a:rPr lang="en-US" sz="1600" b="0" dirty="0" err="1"/>
              <a:t>nátěrem</a:t>
            </a:r>
            <a:r>
              <a:rPr lang="en-US" sz="1600" b="0" dirty="0"/>
              <a:t> a </a:t>
            </a:r>
            <a:r>
              <a:rPr lang="en-US" sz="1600" b="0" dirty="0" err="1"/>
              <a:t>injektáží</a:t>
            </a: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</p:txBody>
      </p:sp>
    </p:spTree>
    <p:extLst>
      <p:ext uri="{BB962C8B-B14F-4D97-AF65-F5344CB8AC3E}">
        <p14:creationId xmlns:p14="http://schemas.microsoft.com/office/powerpoint/2010/main" val="41327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4"/>
    </mc:Choice>
    <mc:Fallback xmlns="">
      <p:transition spd="slow" advTm="1075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66309"/>
            <a:ext cx="7620000" cy="5112568"/>
          </a:xfrm>
        </p:spPr>
        <p:txBody>
          <a:bodyPr>
            <a:normAutofit/>
          </a:bodyPr>
          <a:lstStyle/>
          <a:p>
            <a:r>
              <a:rPr lang="en-US" sz="1800" b="0" cap="small" dirty="0" err="1"/>
              <a:t>zasolení</a:t>
            </a: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vysoké množství solí vlivem zimního zasolování, reakcemi s výfukovými a dalšími plyny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kumulace solí na povrchu vzlínáním vody, znemožnění penetrace konzervačních prostředků</a:t>
            </a:r>
            <a:endParaRPr lang="en-US" sz="1800" b="0" dirty="0"/>
          </a:p>
          <a:p>
            <a:r>
              <a:rPr lang="en-US" sz="1800" b="0" cap="small" dirty="0" err="1"/>
              <a:t>desalinace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destilovaná nebo deionizovaná voda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ponor, zábal, obklady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potřeba sledovat průběh odsolování (</a:t>
            </a:r>
            <a:r>
              <a:rPr lang="en-US" sz="1800" b="0" dirty="0" err="1"/>
              <a:t>iontově</a:t>
            </a:r>
            <a:r>
              <a:rPr lang="en-US" sz="1800" b="0" dirty="0"/>
              <a:t> </a:t>
            </a:r>
            <a:r>
              <a:rPr lang="en-US" sz="1800" b="0" dirty="0" err="1"/>
              <a:t>selektivní</a:t>
            </a:r>
            <a:r>
              <a:rPr lang="en-US" sz="1800" b="0" dirty="0"/>
              <a:t> </a:t>
            </a:r>
            <a:r>
              <a:rPr lang="en-US" sz="1800" b="0" dirty="0" err="1"/>
              <a:t>elektrody</a:t>
            </a:r>
            <a:r>
              <a:rPr lang="cs-CZ" sz="1800" b="0" dirty="0"/>
              <a:t>, důkazové reakce příslušných aniontů, titračně)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dochází ke zdrsnění povrchu a zvětšení pórů, nutné ošetření konzervačními prostředky</a:t>
            </a:r>
          </a:p>
          <a:p>
            <a:endParaRPr lang="cs-CZ" sz="1800" b="0" dirty="0"/>
          </a:p>
          <a:p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3" y="1412776"/>
                <a:ext cx="8235131" cy="54452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b="0" cap="small" dirty="0"/>
                  <a:t>Pískovec</a:t>
                </a:r>
                <a:endParaRPr lang="cs-CZ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zpevněný klastický sediment s hlavní složkou pískových zrn (křemene</a:t>
                </a:r>
                <a:r>
                  <a:rPr lang="en-US" sz="1800" b="0" dirty="0"/>
                  <a:t>,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cs-CZ" sz="1800" b="0" dirty="0"/>
                  <a:t> 0,6 </a:t>
                </a:r>
                <a:br>
                  <a:rPr lang="en-US" sz="1800" b="0" dirty="0"/>
                </a:br>
                <a:r>
                  <a:rPr lang="cs-CZ" sz="1800" b="0" dirty="0"/>
                  <a:t>– 2 mm</a:t>
                </a:r>
                <a:r>
                  <a:rPr lang="en-US" sz="1800" b="0" dirty="0"/>
                  <a:t>; K</a:t>
                </a:r>
                <a:r>
                  <a:rPr lang="cs-CZ" sz="1800" b="0" dirty="0"/>
                  <a:t>) a úlomků stabilních hornin</a:t>
                </a:r>
                <a:r>
                  <a:rPr lang="en-US" sz="1800" b="0" dirty="0"/>
                  <a:t> (S)</a:t>
                </a:r>
                <a:r>
                  <a:rPr lang="cs-CZ" sz="1800" b="0" dirty="0"/>
                  <a:t> a s dalším obsahem živců</a:t>
                </a:r>
                <a:r>
                  <a:rPr lang="en-US" sz="1800" b="0" dirty="0"/>
                  <a:t> (Ž)</a:t>
                </a:r>
                <a:r>
                  <a:rPr lang="cs-CZ" sz="1800" b="0" dirty="0"/>
                  <a:t>, úlomků nestabilních hornin</a:t>
                </a:r>
                <a:r>
                  <a:rPr lang="en-US" sz="1800" b="0" dirty="0"/>
                  <a:t> (N)</a:t>
                </a:r>
                <a:r>
                  <a:rPr lang="cs-CZ" sz="1800" b="0" dirty="0"/>
                  <a:t>, jílu a siltu</a:t>
                </a:r>
                <a:r>
                  <a:rPr lang="en-US" sz="1800" b="0" dirty="0"/>
                  <a:t> (J)</a:t>
                </a:r>
                <a:endParaRPr lang="cs-CZ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barva dle příměsí, může být i různobarevný</a:t>
                </a:r>
                <a:r>
                  <a:rPr lang="en-US" sz="1800" b="0" dirty="0"/>
                  <a:t> (</a:t>
                </a:r>
                <a:r>
                  <a:rPr lang="en-US" sz="1800" b="0" dirty="0" err="1"/>
                  <a:t>např</a:t>
                </a:r>
                <a:r>
                  <a:rPr lang="en-US" sz="1800" b="0" dirty="0"/>
                  <a:t>. </a:t>
                </a:r>
                <a:r>
                  <a:rPr lang="en-US" sz="1800" b="0" dirty="0" err="1"/>
                  <a:t>červený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arkózový</a:t>
                </a:r>
                <a:r>
                  <a:rPr lang="en-US" sz="1800" b="0" dirty="0"/>
                  <a:t> z </a:t>
                </a:r>
                <a:r>
                  <a:rPr lang="en-US" sz="1800" b="0" dirty="0" err="1"/>
                  <a:t>Podkrkonoší</a:t>
                </a:r>
                <a:r>
                  <a:rPr lang="en-US" sz="1800" b="0" dirty="0"/>
                  <a:t>)</a:t>
                </a:r>
                <a:endParaRPr lang="cs-CZ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klasifikace je složitá, kritérii jsou např. složení klastických částic, základní hmota, tmel, příměsi, atd.; podle obsahu složek se dělí do tří základních skupin: křemenný, arkózovitý a drobovitý</a:t>
                </a:r>
                <a:endParaRPr lang="cs-CZ" sz="180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ČR: hořický (Jičínsko</a:t>
                </a:r>
                <a:r>
                  <a:rPr lang="en-US" sz="1800" b="0" dirty="0">
                    <a:sym typeface="Wingdings" pitchFamily="2" charset="2"/>
                  </a:rPr>
                  <a:t>, </a:t>
                </a:r>
                <a:r>
                  <a:rPr lang="en-US" sz="1800" b="0" dirty="0" err="1">
                    <a:sym typeface="Wingdings" pitchFamily="2" charset="2"/>
                  </a:rPr>
                  <a:t>Česká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křídová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pánev</a:t>
                </a:r>
                <a:r>
                  <a:rPr lang="cs-CZ" sz="1800" b="0" dirty="0">
                    <a:sym typeface="Wingdings" pitchFamily="2" charset="2"/>
                  </a:rPr>
                  <a:t>),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žehrovický (Kladensko</a:t>
                </a:r>
                <a:r>
                  <a:rPr lang="en-US" sz="1800" b="0" dirty="0">
                    <a:sym typeface="Wingdings" pitchFamily="2" charset="2"/>
                  </a:rPr>
                  <a:t> a </a:t>
                </a:r>
                <a:r>
                  <a:rPr lang="en-US" sz="1800" b="0" dirty="0" err="1">
                    <a:sym typeface="Wingdings" pitchFamily="2" charset="2"/>
                  </a:rPr>
                  <a:t>Rakovnicko</a:t>
                </a:r>
                <a:r>
                  <a:rPr lang="cs-CZ" sz="1800" b="0" dirty="0">
                    <a:sym typeface="Wingdings" pitchFamily="2" charset="2"/>
                  </a:rPr>
                  <a:t>)</a:t>
                </a:r>
                <a:r>
                  <a:rPr lang="en-US" sz="1800" b="0" dirty="0">
                    <a:sym typeface="Wingdings" pitchFamily="2" charset="2"/>
                  </a:rPr>
                  <a:t> -&gt; </a:t>
                </a:r>
                <a:r>
                  <a:rPr lang="en-US" sz="1800" b="0" dirty="0" err="1">
                    <a:sym typeface="Wingdings" pitchFamily="2" charset="2"/>
                  </a:rPr>
                  <a:t>hojně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en-US" sz="1800" b="0" dirty="0" err="1">
                    <a:sym typeface="Wingdings" pitchFamily="2" charset="2"/>
                  </a:rPr>
                  <a:t>používán</a:t>
                </a:r>
                <a:r>
                  <a:rPr lang="en-US" sz="1800" b="0" dirty="0">
                    <a:sym typeface="Wingdings" pitchFamily="2" charset="2"/>
                  </a:rPr>
                  <a:t> v </a:t>
                </a:r>
                <a:r>
                  <a:rPr lang="en-US" sz="1800" b="0" dirty="0" err="1">
                    <a:sym typeface="Wingdings" pitchFamily="2" charset="2"/>
                  </a:rPr>
                  <a:t>baroku</a:t>
                </a:r>
                <a:r>
                  <a:rPr lang="en-US" sz="1800" b="0" dirty="0">
                    <a:sym typeface="Wingdings" pitchFamily="2" charset="2"/>
                  </a:rPr>
                  <a:t>, </a:t>
                </a:r>
                <a:r>
                  <a:rPr lang="en-US" sz="1800" b="0" dirty="0" err="1">
                    <a:sym typeface="Wingdings" pitchFamily="2" charset="2"/>
                  </a:rPr>
                  <a:t>dnes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není</a:t>
                </a:r>
                <a:r>
                  <a:rPr lang="en-US" sz="1800" b="0" dirty="0">
                    <a:sym typeface="Wingdings" pitchFamily="2" charset="2"/>
                  </a:rPr>
                  <a:t>  </a:t>
                </a:r>
                <a:r>
                  <a:rPr lang="en-US" sz="1800" b="0" dirty="0" err="1">
                    <a:sym typeface="Wingdings" pitchFamily="2" charset="2"/>
                  </a:rPr>
                  <a:t>čím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ym typeface="Wingdings" pitchFamily="2" charset="2"/>
                  </a:rPr>
                  <a:t>nahradit</a:t>
                </a:r>
                <a:r>
                  <a:rPr lang="cs-CZ" sz="1800" b="0" dirty="0">
                    <a:sym typeface="Wingdings" pitchFamily="2" charset="2"/>
                  </a:rPr>
                  <a:t>, 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mšenský (Litoměřicko), božanovský </a:t>
                </a:r>
                <a:br>
                  <a:rPr lang="en-US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(Broumovsko)</a:t>
                </a:r>
              </a:p>
              <a:p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</a:t>
                </a:r>
                <a:r>
                  <a:rPr lang="en-US" sz="1800" b="0" dirty="0">
                    <a:sym typeface="Wingdings" pitchFamily="2" charset="2"/>
                  </a:rPr>
                  <a:t>      </a:t>
                </a:r>
                <a:r>
                  <a:rPr lang="cs-CZ" sz="1800" b="0" dirty="0">
                    <a:sym typeface="Wingdings" pitchFamily="2" charset="2"/>
                  </a:rPr>
                  <a:t>     </a:t>
                </a:r>
                <a:r>
                  <a:rPr lang="en-US" sz="1800" b="0" dirty="0">
                    <a:sym typeface="Wingdings" pitchFamily="2" charset="2"/>
                  </a:rPr>
                  <a:t> </a:t>
                </a:r>
                <a:r>
                  <a:rPr lang="en-US" sz="1800" b="0" dirty="0">
                    <a:solidFill>
                      <a:schemeClr val="tx2"/>
                    </a:solidFill>
                    <a:sym typeface="Wingdings" pitchFamily="2" charset="2"/>
                  </a:rPr>
                  <a:t>Diagram </a:t>
                </a:r>
                <a:r>
                  <a:rPr lang="en-US" sz="1800" b="0" dirty="0" err="1">
                    <a:solidFill>
                      <a:schemeClr val="tx2"/>
                    </a:solidFill>
                    <a:sym typeface="Wingdings" pitchFamily="2" charset="2"/>
                  </a:rPr>
                  <a:t>klasifikace</a:t>
                </a:r>
                <a:r>
                  <a:rPr lang="en-US" sz="1800" b="0" dirty="0">
                    <a:solidFill>
                      <a:schemeClr val="tx2"/>
                    </a:solidFill>
                    <a:sym typeface="Wingdings" pitchFamily="2" charset="2"/>
                  </a:rPr>
                  <a:t> </a:t>
                </a:r>
                <a:r>
                  <a:rPr lang="en-US" sz="1800" b="0" dirty="0" err="1">
                    <a:solidFill>
                      <a:schemeClr val="tx2"/>
                    </a:solidFill>
                    <a:sym typeface="Wingdings" pitchFamily="2" charset="2"/>
                  </a:rPr>
                  <a:t>pískovce</a:t>
                </a:r>
                <a:r>
                  <a:rPr lang="en-US" sz="1800" b="0" dirty="0">
                    <a:solidFill>
                      <a:schemeClr val="tx2"/>
                    </a:solidFill>
                    <a:sym typeface="Wingdings" pitchFamily="2" charset="2"/>
                  </a:rPr>
                  <a:t>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[1]</a:t>
                </a:r>
                <a:endParaRPr lang="cs-CZ" sz="18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3" y="1412776"/>
                <a:ext cx="8235131" cy="5445224"/>
              </a:xfrm>
              <a:blipFill>
                <a:blip r:embed="rId3"/>
                <a:stretch>
                  <a:fillRect l="-740" t="-1680" r="-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5447580" y="3645024"/>
            <a:ext cx="3437657" cy="26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4"/>
    </mc:Choice>
    <mc:Fallback xmlns="">
      <p:transition spd="slow" advTm="1151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84576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nutné provádět až po desalinaci a </a:t>
            </a:r>
            <a:r>
              <a:rPr lang="en-US" sz="1800" b="0" dirty="0" err="1"/>
              <a:t>následném</a:t>
            </a:r>
            <a:r>
              <a:rPr lang="en-US" sz="1800" b="0" dirty="0"/>
              <a:t> </a:t>
            </a:r>
            <a:r>
              <a:rPr lang="cs-CZ" sz="1800" b="0" dirty="0"/>
              <a:t>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provádí se nástřikem, ponořením do roztoku nebo opakovaným nanášením konsolidačního přípravku na povrch předmětu, k zanesení do hlubších trhlinek je možné použít injekční stříkačku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možné provádět za sníženého tlaku</a:t>
            </a:r>
            <a:endParaRPr lang="en-US" sz="1800" b="0" dirty="0"/>
          </a:p>
          <a:p>
            <a:pPr marL="800100" lvl="1" indent="-342900"/>
            <a:r>
              <a:rPr lang="cs-CZ" sz="1800" b="0" cap="small" dirty="0">
                <a:hlinkClick r:id="rId2"/>
              </a:rPr>
              <a:t>https://docplayer.cz/8339829-Z-orloje-na-staromestske-radnici-v-praze</a:t>
            </a:r>
            <a:r>
              <a:rPr lang="cs-CZ" sz="1800" b="0" cap="small">
                <a:hlinkClick r:id="rId2"/>
              </a:rPr>
              <a:t>.html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konsolidant by měl být stálý, chemicky inertní, odolný proti světlu, vlhkosti a biologickému napadení, měl by mít nízkou viskozitu a malý kontaktní úhel, neměl by ovlivňovat barvu a propustnost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organokřemičitany </a:t>
            </a:r>
            <a:r>
              <a:rPr lang="en-US" sz="1800" b="0" dirty="0"/>
              <a:t>(</a:t>
            </a:r>
            <a:r>
              <a:rPr lang="cs-CZ" sz="1800" b="0" dirty="0"/>
              <a:t>především estery kyseliny křemičité</a:t>
            </a:r>
            <a:r>
              <a:rPr lang="en-US" sz="1800" b="0" dirty="0"/>
              <a:t>)</a:t>
            </a:r>
          </a:p>
          <a:p>
            <a:pPr marL="800100" lvl="1" indent="-342900"/>
            <a:r>
              <a:rPr lang="en-US" sz="1800" dirty="0" err="1"/>
              <a:t>vytvrzují</a:t>
            </a:r>
            <a:r>
              <a:rPr lang="en-US" sz="1800" dirty="0"/>
              <a:t> se za </a:t>
            </a:r>
            <a:r>
              <a:rPr lang="en-US" sz="1800" dirty="0" err="1"/>
              <a:t>přítomnosti</a:t>
            </a:r>
            <a:r>
              <a:rPr lang="en-US" sz="1800" dirty="0"/>
              <a:t> </a:t>
            </a:r>
            <a:r>
              <a:rPr lang="en-US" sz="1800" dirty="0" err="1"/>
              <a:t>vody</a:t>
            </a:r>
            <a:r>
              <a:rPr lang="en-US" sz="1800" dirty="0"/>
              <a:t> (</a:t>
            </a:r>
            <a:r>
              <a:rPr lang="cs-CZ" sz="1800" b="0" dirty="0"/>
              <a:t>hydrolyzují za vzniku SiO</a:t>
            </a:r>
            <a:r>
              <a:rPr lang="cs-CZ" sz="1800" b="0" baseline="-25000" dirty="0"/>
              <a:t>2</a:t>
            </a:r>
            <a:r>
              <a:rPr lang="cs-CZ" sz="1800" b="0" dirty="0"/>
              <a:t> gelu a alkoholu, který se odpaří</a:t>
            </a:r>
            <a:r>
              <a:rPr lang="en-US" sz="1800" b="0" dirty="0"/>
              <a:t>)</a:t>
            </a:r>
            <a:r>
              <a:rPr lang="cs-CZ" sz="1800" b="0" dirty="0"/>
              <a:t> </a:t>
            </a:r>
            <a:endParaRPr lang="en-US" sz="1800" b="0" dirty="0"/>
          </a:p>
          <a:p>
            <a:pPr marL="800100" lvl="1" indent="-342900"/>
            <a:r>
              <a:rPr lang="en-US" sz="1800" dirty="0"/>
              <a:t>SiO</a:t>
            </a:r>
            <a:r>
              <a:rPr lang="en-US" sz="1800" baseline="-25000" dirty="0"/>
              <a:t>2</a:t>
            </a:r>
            <a:r>
              <a:rPr lang="en-US" sz="1800" dirty="0"/>
              <a:t> gel </a:t>
            </a:r>
            <a:r>
              <a:rPr lang="en-US" sz="1800" dirty="0" err="1"/>
              <a:t>má</a:t>
            </a:r>
            <a:r>
              <a:rPr lang="en-US" sz="1800" dirty="0"/>
              <a:t> </a:t>
            </a:r>
            <a:r>
              <a:rPr lang="en-US" sz="1800" dirty="0" err="1"/>
              <a:t>anorganický</a:t>
            </a:r>
            <a:r>
              <a:rPr lang="en-US" sz="1800" dirty="0"/>
              <a:t> </a:t>
            </a:r>
            <a:r>
              <a:rPr lang="en-US" sz="1800" dirty="0" err="1"/>
              <a:t>charakter</a:t>
            </a:r>
            <a:r>
              <a:rPr lang="en-US" sz="1800" dirty="0"/>
              <a:t>, </a:t>
            </a:r>
            <a:r>
              <a:rPr lang="en-US" sz="1800" dirty="0" err="1"/>
              <a:t>chemicky</a:t>
            </a:r>
            <a:r>
              <a:rPr lang="en-US" sz="1800" dirty="0"/>
              <a:t> </a:t>
            </a:r>
            <a:r>
              <a:rPr lang="en-US" sz="1800" dirty="0" err="1"/>
              <a:t>blízký</a:t>
            </a:r>
            <a:r>
              <a:rPr lang="en-US" sz="1800" dirty="0"/>
              <a:t> </a:t>
            </a:r>
            <a:r>
              <a:rPr lang="en-US" sz="1800" dirty="0" err="1"/>
              <a:t>křemeni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nízká</a:t>
            </a:r>
            <a:r>
              <a:rPr lang="en-US" sz="1800" dirty="0"/>
              <a:t> </a:t>
            </a:r>
            <a:r>
              <a:rPr lang="en-US" sz="1800" dirty="0" err="1"/>
              <a:t>viskozita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dostatečném</a:t>
            </a:r>
            <a:r>
              <a:rPr lang="en-US" sz="1800" dirty="0"/>
              <a:t> </a:t>
            </a:r>
            <a:r>
              <a:rPr lang="en-US" sz="1800" dirty="0" err="1"/>
              <a:t>obsahu</a:t>
            </a:r>
            <a:r>
              <a:rPr lang="en-US" sz="1800" dirty="0"/>
              <a:t> </a:t>
            </a:r>
            <a:r>
              <a:rPr lang="en-US" sz="1800" dirty="0" err="1"/>
              <a:t>aktivní</a:t>
            </a:r>
            <a:r>
              <a:rPr lang="en-US" sz="1800" dirty="0"/>
              <a:t> </a:t>
            </a:r>
            <a:r>
              <a:rPr lang="en-US" sz="1800" dirty="0" err="1"/>
              <a:t>látky</a:t>
            </a:r>
            <a:r>
              <a:rPr lang="en-US" sz="1800" dirty="0"/>
              <a:t> -&gt; </a:t>
            </a:r>
            <a:r>
              <a:rPr lang="en-US" sz="1800" dirty="0" err="1"/>
              <a:t>dobrá</a:t>
            </a:r>
            <a:r>
              <a:rPr lang="en-US" sz="1800" dirty="0"/>
              <a:t> </a:t>
            </a:r>
            <a:r>
              <a:rPr lang="en-US" sz="1800" dirty="0" err="1"/>
              <a:t>penetrační</a:t>
            </a:r>
            <a:r>
              <a:rPr lang="en-US" sz="1800" dirty="0"/>
              <a:t> </a:t>
            </a:r>
            <a:r>
              <a:rPr lang="en-US" sz="1800" dirty="0" err="1"/>
              <a:t>schopnost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nemění</a:t>
            </a:r>
            <a:r>
              <a:rPr lang="en-US" sz="1800" dirty="0"/>
              <a:t> </a:t>
            </a:r>
            <a:r>
              <a:rPr lang="en-US" sz="1800" dirty="0" err="1"/>
              <a:t>vzhled</a:t>
            </a:r>
            <a:r>
              <a:rPr lang="en-US" sz="1800" dirty="0"/>
              <a:t> </a:t>
            </a:r>
            <a:r>
              <a:rPr lang="en-US" sz="1800" dirty="0" err="1"/>
              <a:t>kamene</a:t>
            </a:r>
            <a:r>
              <a:rPr lang="en-US" sz="1800" dirty="0"/>
              <a:t>, </a:t>
            </a:r>
            <a:r>
              <a:rPr lang="en-US" sz="1800" dirty="0" err="1"/>
              <a:t>nezhoršují</a:t>
            </a:r>
            <a:r>
              <a:rPr lang="en-US" sz="1800" dirty="0"/>
              <a:t> </a:t>
            </a:r>
            <a:r>
              <a:rPr lang="en-US" sz="1800" dirty="0" err="1"/>
              <a:t>propustnost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jednosložkové</a:t>
            </a:r>
            <a:r>
              <a:rPr lang="en-US" sz="1800" dirty="0"/>
              <a:t> – </a:t>
            </a:r>
            <a:r>
              <a:rPr lang="en-US" sz="1800" dirty="0" err="1"/>
              <a:t>nutno</a:t>
            </a:r>
            <a:r>
              <a:rPr lang="en-US" sz="1800" dirty="0"/>
              <a:t> </a:t>
            </a:r>
            <a:r>
              <a:rPr lang="en-US" sz="1800" dirty="0" err="1"/>
              <a:t>uchovávat</a:t>
            </a:r>
            <a:r>
              <a:rPr lang="en-US" sz="1800" dirty="0"/>
              <a:t> v </a:t>
            </a:r>
            <a:r>
              <a:rPr lang="en-US" sz="1800" dirty="0" err="1"/>
              <a:t>suchu</a:t>
            </a:r>
            <a:r>
              <a:rPr lang="en-US" sz="1800" dirty="0"/>
              <a:t>, </a:t>
            </a:r>
            <a:r>
              <a:rPr lang="en-US" sz="1800" dirty="0" err="1"/>
              <a:t>pomalejší</a:t>
            </a:r>
            <a:r>
              <a:rPr lang="en-US" sz="1800" dirty="0"/>
              <a:t> </a:t>
            </a:r>
            <a:r>
              <a:rPr lang="en-US" sz="1800" dirty="0" err="1"/>
              <a:t>vytvrzování</a:t>
            </a:r>
            <a:r>
              <a:rPr lang="en-US" sz="1800" dirty="0"/>
              <a:t>, </a:t>
            </a:r>
            <a:r>
              <a:rPr lang="en-US" sz="1800" dirty="0" err="1"/>
              <a:t>neutrální</a:t>
            </a:r>
            <a:r>
              <a:rPr lang="en-US" sz="1800" dirty="0"/>
              <a:t> </a:t>
            </a:r>
            <a:r>
              <a:rPr lang="en-US" sz="1800" dirty="0" err="1"/>
              <a:t>organokovový</a:t>
            </a:r>
            <a:r>
              <a:rPr lang="en-US" sz="1800" dirty="0"/>
              <a:t> </a:t>
            </a:r>
            <a:r>
              <a:rPr lang="en-US" sz="1800" dirty="0" err="1"/>
              <a:t>katalyzátor</a:t>
            </a:r>
            <a:br>
              <a:rPr lang="en-US" sz="1800" dirty="0"/>
            </a:br>
            <a:r>
              <a:rPr lang="en-US" sz="1800" dirty="0" err="1"/>
              <a:t>d</a:t>
            </a:r>
            <a:r>
              <a:rPr lang="en-US" sz="1800" b="0" dirty="0" err="1"/>
              <a:t>vousložkové</a:t>
            </a:r>
            <a:r>
              <a:rPr lang="en-US" sz="1800" b="0" dirty="0"/>
              <a:t> – </a:t>
            </a:r>
            <a:r>
              <a:rPr lang="en-US" sz="1800" b="0" dirty="0" err="1"/>
              <a:t>kyselý</a:t>
            </a:r>
            <a:r>
              <a:rPr lang="en-US" sz="1800" b="0" dirty="0"/>
              <a:t> </a:t>
            </a:r>
            <a:r>
              <a:rPr lang="en-US" sz="1800" b="0" dirty="0" err="1"/>
              <a:t>katalyzátor</a:t>
            </a:r>
            <a:r>
              <a:rPr lang="en-US" sz="1800" b="0" dirty="0"/>
              <a:t> (</a:t>
            </a:r>
            <a:r>
              <a:rPr lang="en-US" sz="1800" b="0" dirty="0" err="1"/>
              <a:t>např</a:t>
            </a:r>
            <a:r>
              <a:rPr lang="en-US" sz="1800" b="0" dirty="0"/>
              <a:t>. HCl)</a:t>
            </a:r>
          </a:p>
          <a:p>
            <a:pPr marL="800100" lvl="1" indent="-342900"/>
            <a:r>
              <a:rPr lang="en-US" sz="1800" b="0" dirty="0" err="1"/>
              <a:t>materiál</a:t>
            </a:r>
            <a:r>
              <a:rPr lang="en-US" sz="1800" b="0" dirty="0"/>
              <a:t> </a:t>
            </a:r>
            <a:r>
              <a:rPr lang="en-US" sz="1800" b="0" dirty="0" err="1"/>
              <a:t>před</a:t>
            </a:r>
            <a:r>
              <a:rPr lang="en-US" sz="1800" b="0" dirty="0"/>
              <a:t> </a:t>
            </a:r>
            <a:r>
              <a:rPr lang="en-US" sz="1800" b="0" dirty="0" err="1"/>
              <a:t>aplikací</a:t>
            </a:r>
            <a:r>
              <a:rPr lang="en-US" sz="1800" b="0" dirty="0"/>
              <a:t> </a:t>
            </a:r>
            <a:r>
              <a:rPr lang="en-US" sz="1800" b="0" dirty="0" err="1"/>
              <a:t>nemůže</a:t>
            </a:r>
            <a:r>
              <a:rPr lang="en-US" sz="1800" b="0" dirty="0"/>
              <a:t> </a:t>
            </a:r>
            <a:r>
              <a:rPr lang="en-US" sz="1800" b="0" dirty="0" err="1"/>
              <a:t>b</a:t>
            </a:r>
            <a:r>
              <a:rPr lang="en-US" sz="1800" dirty="0" err="1"/>
              <a:t>ýt</a:t>
            </a:r>
            <a:r>
              <a:rPr lang="en-US" sz="1800" dirty="0"/>
              <a:t> ani </a:t>
            </a:r>
            <a:r>
              <a:rPr lang="en-US" sz="1800" dirty="0" err="1"/>
              <a:t>příliš</a:t>
            </a:r>
            <a:r>
              <a:rPr lang="en-US" sz="1800" dirty="0"/>
              <a:t> </a:t>
            </a:r>
            <a:r>
              <a:rPr lang="en-US" sz="1800" dirty="0" err="1"/>
              <a:t>suchý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ani </a:t>
            </a:r>
            <a:r>
              <a:rPr lang="en-US" sz="1800" dirty="0" err="1"/>
              <a:t>vlhký</a:t>
            </a:r>
            <a:endParaRPr lang="en-US" sz="1800" dirty="0"/>
          </a:p>
          <a:p>
            <a:pPr marL="800100" lvl="1" indent="-342900"/>
            <a:r>
              <a:rPr lang="en-US" sz="1800" b="0" dirty="0" err="1"/>
              <a:t>nejsou</a:t>
            </a:r>
            <a:r>
              <a:rPr lang="en-US" sz="1800" b="0" dirty="0"/>
              <a:t> </a:t>
            </a:r>
            <a:r>
              <a:rPr lang="en-US" sz="1800" b="0" dirty="0" err="1"/>
              <a:t>reverzibilní</a:t>
            </a:r>
            <a:endParaRPr lang="en-US" sz="1800" b="0" dirty="0"/>
          </a:p>
          <a:p>
            <a:pPr marL="800100" lvl="1" indent="-342900"/>
            <a:r>
              <a:rPr lang="cs-CZ" sz="1800" b="0" dirty="0"/>
              <a:t>mohou mít i hydrofobizační účinek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63737-7C84-4748-8E79-B2A5519CD3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481" y="5229200"/>
            <a:ext cx="2466975" cy="147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98D5F-9847-444C-B261-67C851E82B48}"/>
              </a:ext>
            </a:extLst>
          </p:cNvPr>
          <p:cNvSpPr txBox="1"/>
          <p:nvPr/>
        </p:nvSpPr>
        <p:spPr>
          <a:xfrm flipH="1">
            <a:off x="6326411" y="643552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Ethylester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kys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křemičité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15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8954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organokřemičitany </a:t>
            </a:r>
            <a:r>
              <a:rPr lang="en-US" sz="1800" b="0" dirty="0"/>
              <a:t>(</a:t>
            </a:r>
            <a:r>
              <a:rPr lang="cs-CZ" sz="1800" b="0" dirty="0"/>
              <a:t>především estery kyseliny křemičité</a:t>
            </a:r>
            <a:r>
              <a:rPr lang="en-US" sz="1800" b="0" dirty="0"/>
              <a:t>)</a:t>
            </a:r>
          </a:p>
          <a:p>
            <a:pPr marL="800100" lvl="1" indent="-342900"/>
            <a:r>
              <a:rPr lang="en-US" sz="1800" b="0" dirty="0" err="1"/>
              <a:t>komerčně</a:t>
            </a:r>
            <a:r>
              <a:rPr lang="en-US" sz="1800" b="0" dirty="0"/>
              <a:t> </a:t>
            </a:r>
            <a:r>
              <a:rPr lang="en-US" sz="1800" b="0" dirty="0" err="1"/>
              <a:t>dostupn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produkty</a:t>
            </a:r>
            <a:r>
              <a:rPr lang="en-US" sz="1800" dirty="0"/>
              <a:t> </a:t>
            </a:r>
            <a:r>
              <a:rPr lang="en-US" sz="1800" dirty="0" err="1"/>
              <a:t>bývají</a:t>
            </a:r>
            <a:r>
              <a:rPr lang="en-US" sz="1800" dirty="0"/>
              <a:t> </a:t>
            </a:r>
            <a:r>
              <a:rPr lang="en-US" sz="1800" dirty="0" err="1"/>
              <a:t>mírně</a:t>
            </a:r>
            <a:r>
              <a:rPr lang="en-US" sz="1800" dirty="0"/>
              <a:t> </a:t>
            </a:r>
            <a:r>
              <a:rPr lang="en-US" sz="1800" dirty="0" err="1"/>
              <a:t>předkondenzované</a:t>
            </a:r>
            <a:r>
              <a:rPr lang="en-US" sz="1800" dirty="0"/>
              <a:t> (tetra-, pentamery) – </a:t>
            </a:r>
            <a:r>
              <a:rPr lang="en-US" sz="1800" dirty="0" err="1"/>
              <a:t>méně</a:t>
            </a:r>
            <a:r>
              <a:rPr lang="en-US" sz="1800" dirty="0"/>
              <a:t> </a:t>
            </a:r>
            <a:r>
              <a:rPr lang="en-US" sz="1800" dirty="0" err="1"/>
              <a:t>těkají</a:t>
            </a:r>
            <a:r>
              <a:rPr lang="en-US" sz="1800" dirty="0"/>
              <a:t>, </a:t>
            </a:r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výtěžek</a:t>
            </a:r>
            <a:r>
              <a:rPr lang="en-US" sz="1800" dirty="0"/>
              <a:t> </a:t>
            </a:r>
            <a:r>
              <a:rPr lang="en-US" sz="1800" dirty="0" err="1"/>
              <a:t>produktu</a:t>
            </a:r>
            <a:r>
              <a:rPr lang="en-US" sz="1800" dirty="0"/>
              <a:t>, ale </a:t>
            </a:r>
            <a:r>
              <a:rPr lang="en-US" sz="1800" dirty="0" err="1"/>
              <a:t>mají</a:t>
            </a:r>
            <a:r>
              <a:rPr lang="en-US" sz="1800" dirty="0"/>
              <a:t> </a:t>
            </a:r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viskozitu</a:t>
            </a:r>
            <a:r>
              <a:rPr lang="en-US" sz="1800" dirty="0"/>
              <a:t> (</a:t>
            </a:r>
            <a:r>
              <a:rPr lang="en-US" sz="1800" dirty="0" err="1"/>
              <a:t>méně</a:t>
            </a:r>
            <a:r>
              <a:rPr lang="en-US" sz="1800" dirty="0"/>
              <a:t> </a:t>
            </a:r>
            <a:r>
              <a:rPr lang="en-US" sz="1800" dirty="0" err="1"/>
              <a:t>vhodné</a:t>
            </a:r>
            <a:r>
              <a:rPr lang="en-US" sz="1800" dirty="0"/>
              <a:t> pro </a:t>
            </a:r>
            <a:r>
              <a:rPr lang="en-US" sz="1800" dirty="0" err="1"/>
              <a:t>jemně</a:t>
            </a:r>
            <a:r>
              <a:rPr lang="en-US" sz="1800" dirty="0"/>
              <a:t> </a:t>
            </a:r>
            <a:r>
              <a:rPr lang="en-US" sz="1800" dirty="0" err="1"/>
              <a:t>porézní</a:t>
            </a:r>
            <a:r>
              <a:rPr lang="en-US" sz="1800" dirty="0"/>
              <a:t> </a:t>
            </a:r>
            <a:r>
              <a:rPr lang="en-US" sz="1800" dirty="0" err="1"/>
              <a:t>materiály</a:t>
            </a:r>
            <a:r>
              <a:rPr lang="en-US" sz="1800" dirty="0"/>
              <a:t>)</a:t>
            </a:r>
          </a:p>
          <a:p>
            <a:pPr marL="800100" lvl="1" indent="-342900"/>
            <a:r>
              <a:rPr lang="en-US" sz="1800" dirty="0" err="1"/>
              <a:t>lze</a:t>
            </a:r>
            <a:r>
              <a:rPr lang="en-US" sz="1800" dirty="0"/>
              <a:t> je </a:t>
            </a:r>
            <a:r>
              <a:rPr lang="en-US" sz="1800" dirty="0" err="1"/>
              <a:t>použít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pojivo</a:t>
            </a:r>
            <a:r>
              <a:rPr lang="en-US" sz="1800" dirty="0"/>
              <a:t> pro </a:t>
            </a:r>
            <a:r>
              <a:rPr lang="en-US" sz="1800" dirty="0" err="1"/>
              <a:t>pigmenty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pro </a:t>
            </a:r>
            <a:r>
              <a:rPr lang="en-US" sz="1800" dirty="0" err="1"/>
              <a:t>plnivo</a:t>
            </a:r>
            <a:r>
              <a:rPr lang="en-US" sz="1800" dirty="0"/>
              <a:t> k </a:t>
            </a:r>
            <a:r>
              <a:rPr lang="en-US" sz="1800" dirty="0" err="1"/>
              <a:t>tmelení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3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epoxidové</a:t>
            </a:r>
            <a:r>
              <a:rPr lang="en-US" sz="1800" b="0" dirty="0"/>
              <a:t> </a:t>
            </a:r>
            <a:r>
              <a:rPr lang="en-US" sz="1800" b="0" dirty="0" err="1"/>
              <a:t>zpevňovače</a:t>
            </a:r>
            <a:endParaRPr lang="en-US" sz="1800" b="0" dirty="0"/>
          </a:p>
          <a:p>
            <a:pPr marL="800100" lvl="1" indent="-342900"/>
            <a:r>
              <a:rPr lang="en-US" sz="1800" b="0" dirty="0"/>
              <a:t>v </a:t>
            </a:r>
            <a:r>
              <a:rPr lang="en-US" sz="1800" b="0" dirty="0" err="1"/>
              <a:t>organických</a:t>
            </a:r>
            <a:r>
              <a:rPr lang="en-US" sz="1800" b="0" dirty="0"/>
              <a:t> </a:t>
            </a:r>
            <a:r>
              <a:rPr lang="en-US" sz="1800" b="0" dirty="0" err="1"/>
              <a:t>rozpouštědlech</a:t>
            </a:r>
            <a:r>
              <a:rPr lang="en-US" sz="1800" b="0" dirty="0"/>
              <a:t> (</a:t>
            </a:r>
            <a:r>
              <a:rPr lang="en-US" sz="1800" b="0" dirty="0" err="1"/>
              <a:t>aromatické</a:t>
            </a:r>
            <a:r>
              <a:rPr lang="en-US" sz="1800" b="0" dirty="0"/>
              <a:t> </a:t>
            </a:r>
            <a:r>
              <a:rPr lang="en-US" sz="1800" b="0" dirty="0" err="1"/>
              <a:t>uhlovodíky</a:t>
            </a:r>
            <a:r>
              <a:rPr lang="en-US" sz="1800" b="0" dirty="0"/>
              <a:t>)</a:t>
            </a:r>
          </a:p>
          <a:p>
            <a:pPr marL="800100" lvl="1" indent="-342900"/>
            <a:r>
              <a:rPr lang="en-US" sz="1800" b="0" dirty="0"/>
              <a:t>pro </a:t>
            </a:r>
            <a:r>
              <a:rPr lang="en-US" sz="1800" b="0" dirty="0" err="1"/>
              <a:t>hlubší</a:t>
            </a:r>
            <a:r>
              <a:rPr lang="en-US" sz="1800" b="0" dirty="0"/>
              <a:t> </a:t>
            </a:r>
            <a:r>
              <a:rPr lang="en-US" sz="1800" b="0" dirty="0" err="1"/>
              <a:t>praskliny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odlučování</a:t>
            </a:r>
            <a:r>
              <a:rPr lang="en-US" sz="1800" dirty="0"/>
              <a:t> </a:t>
            </a:r>
            <a:r>
              <a:rPr lang="en-US" sz="1800" dirty="0" err="1"/>
              <a:t>větších</a:t>
            </a:r>
            <a:r>
              <a:rPr lang="en-US" sz="1800" dirty="0"/>
              <a:t> </a:t>
            </a:r>
            <a:r>
              <a:rPr lang="en-US" sz="1800" dirty="0" err="1"/>
              <a:t>vrstev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pomalé</a:t>
            </a:r>
            <a:r>
              <a:rPr lang="en-US" sz="1800" dirty="0"/>
              <a:t> </a:t>
            </a:r>
            <a:r>
              <a:rPr lang="en-US" sz="1800" dirty="0" err="1"/>
              <a:t>vytvrzování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horší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 - </a:t>
            </a:r>
            <a:r>
              <a:rPr lang="en-US" sz="1800" dirty="0" err="1"/>
              <a:t>lze</a:t>
            </a:r>
            <a:r>
              <a:rPr lang="en-US" sz="1800" dirty="0"/>
              <a:t> </a:t>
            </a:r>
            <a:r>
              <a:rPr lang="en-US" sz="1800" dirty="0" err="1"/>
              <a:t>zlepšit</a:t>
            </a:r>
            <a:r>
              <a:rPr lang="en-US" sz="1800" dirty="0"/>
              <a:t> </a:t>
            </a:r>
            <a:r>
              <a:rPr lang="en-US" sz="1800" dirty="0" err="1"/>
              <a:t>impregnací</a:t>
            </a:r>
            <a:r>
              <a:rPr lang="en-US" sz="1800" dirty="0"/>
              <a:t> za </a:t>
            </a:r>
            <a:r>
              <a:rPr lang="en-US" sz="1800" dirty="0" err="1"/>
              <a:t>sníženého</a:t>
            </a:r>
            <a:r>
              <a:rPr lang="en-US" sz="1800" dirty="0"/>
              <a:t> </a:t>
            </a:r>
            <a:r>
              <a:rPr lang="en-US" sz="1800" dirty="0" err="1"/>
              <a:t>tlaku</a:t>
            </a:r>
            <a:endParaRPr lang="en-US" sz="1800" dirty="0"/>
          </a:p>
          <a:p>
            <a:pPr marL="800100" lvl="1" indent="-342900"/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akrylátové</a:t>
            </a:r>
            <a:r>
              <a:rPr lang="en-US" sz="1800" b="0" dirty="0"/>
              <a:t> </a:t>
            </a:r>
            <a:r>
              <a:rPr lang="en-US" sz="1800" b="0" dirty="0" err="1"/>
              <a:t>zpevňovače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jediné</a:t>
            </a:r>
            <a:r>
              <a:rPr lang="en-US" sz="1800" dirty="0"/>
              <a:t> z </a:t>
            </a:r>
            <a:r>
              <a:rPr lang="en-US" sz="1800" dirty="0" err="1"/>
              <a:t>organických</a:t>
            </a:r>
            <a:r>
              <a:rPr lang="en-US" sz="1800" dirty="0"/>
              <a:t> </a:t>
            </a:r>
            <a:r>
              <a:rPr lang="en-US" sz="1800" dirty="0" err="1"/>
              <a:t>prostředků</a:t>
            </a:r>
            <a:r>
              <a:rPr lang="en-US" sz="1800" dirty="0"/>
              <a:t> </a:t>
            </a:r>
            <a:r>
              <a:rPr lang="en-US" sz="1800" dirty="0" err="1"/>
              <a:t>splňují</a:t>
            </a:r>
            <a:r>
              <a:rPr lang="en-US" sz="1800" dirty="0"/>
              <a:t> </a:t>
            </a:r>
            <a:r>
              <a:rPr lang="en-US" sz="1800" dirty="0" err="1"/>
              <a:t>odolnost</a:t>
            </a:r>
            <a:r>
              <a:rPr lang="en-US" sz="1800" dirty="0"/>
              <a:t> </a:t>
            </a:r>
            <a:r>
              <a:rPr lang="en-US" sz="1800" dirty="0" err="1"/>
              <a:t>proti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UV-</a:t>
            </a:r>
            <a:r>
              <a:rPr lang="en-US" sz="1800" dirty="0" err="1"/>
              <a:t>záření</a:t>
            </a:r>
            <a:r>
              <a:rPr lang="en-US" sz="1800" dirty="0"/>
              <a:t>, </a:t>
            </a:r>
            <a:r>
              <a:rPr lang="en-US" sz="1800" dirty="0" err="1"/>
              <a:t>oxidaci</a:t>
            </a:r>
            <a:r>
              <a:rPr lang="en-US" sz="1800" dirty="0"/>
              <a:t> a </a:t>
            </a:r>
            <a:r>
              <a:rPr lang="en-US" sz="1800" dirty="0" err="1"/>
              <a:t>působení</a:t>
            </a:r>
            <a:r>
              <a:rPr lang="en-US" sz="1800" dirty="0"/>
              <a:t> </a:t>
            </a:r>
            <a:r>
              <a:rPr lang="en-US" sz="1800" dirty="0" err="1"/>
              <a:t>kyselin</a:t>
            </a:r>
            <a:r>
              <a:rPr lang="en-US" sz="1800" dirty="0"/>
              <a:t> a </a:t>
            </a:r>
            <a:r>
              <a:rPr lang="en-US" sz="1800" dirty="0" err="1"/>
              <a:t>zásad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viskozita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aplikuje</a:t>
            </a:r>
            <a:r>
              <a:rPr lang="en-US" sz="1800" dirty="0"/>
              <a:t> se monomer, </a:t>
            </a:r>
            <a:r>
              <a:rPr lang="en-US" sz="1800" dirty="0" err="1"/>
              <a:t>polymerace</a:t>
            </a:r>
            <a:r>
              <a:rPr lang="en-US" sz="1800" dirty="0"/>
              <a:t> </a:t>
            </a:r>
            <a:r>
              <a:rPr lang="en-US" sz="1800" dirty="0" err="1"/>
              <a:t>až</a:t>
            </a:r>
            <a:r>
              <a:rPr lang="en-US" sz="1800" dirty="0"/>
              <a:t> </a:t>
            </a:r>
            <a:r>
              <a:rPr lang="en-US" sz="1800" dirty="0" err="1"/>
              <a:t>sekundárně</a:t>
            </a:r>
            <a:endParaRPr lang="en-US" sz="1800" dirty="0"/>
          </a:p>
          <a:p>
            <a:pPr marL="800100" lvl="1" indent="-342900"/>
            <a:r>
              <a:rPr lang="en-US" sz="1800" dirty="0"/>
              <a:t>pro </a:t>
            </a:r>
            <a:r>
              <a:rPr lang="en-US" sz="1800" dirty="0" err="1"/>
              <a:t>lepší</a:t>
            </a:r>
            <a:r>
              <a:rPr lang="en-US" sz="1800" dirty="0"/>
              <a:t> </a:t>
            </a:r>
            <a:r>
              <a:rPr lang="en-US" sz="1800" dirty="0" err="1"/>
              <a:t>penetraci</a:t>
            </a:r>
            <a:r>
              <a:rPr lang="en-US" sz="1800" dirty="0"/>
              <a:t> </a:t>
            </a:r>
            <a:r>
              <a:rPr lang="en-US" sz="1800" dirty="0" err="1"/>
              <a:t>vyžadují</a:t>
            </a:r>
            <a:r>
              <a:rPr lang="en-US" sz="1800" dirty="0"/>
              <a:t> </a:t>
            </a:r>
            <a:r>
              <a:rPr lang="en-US" sz="1800" dirty="0" err="1"/>
              <a:t>vysoké</a:t>
            </a:r>
            <a:r>
              <a:rPr lang="en-US" sz="1800" dirty="0"/>
              <a:t> </a:t>
            </a:r>
            <a:r>
              <a:rPr lang="en-US" sz="1800" dirty="0" err="1"/>
              <a:t>teploty</a:t>
            </a:r>
            <a:r>
              <a:rPr lang="en-US" sz="1800" dirty="0"/>
              <a:t> (80 °C)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42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dříve</a:t>
            </a:r>
            <a:r>
              <a:rPr lang="en-US" sz="1800" b="0" dirty="0"/>
              <a:t> </a:t>
            </a:r>
            <a:r>
              <a:rPr lang="en-US" sz="1800" b="0" dirty="0" err="1"/>
              <a:t>používané</a:t>
            </a:r>
            <a:r>
              <a:rPr lang="en-US" sz="1800" b="0" dirty="0"/>
              <a:t> </a:t>
            </a:r>
            <a:r>
              <a:rPr lang="en-US" sz="1800" b="0" dirty="0" err="1"/>
              <a:t>konsolidanty</a:t>
            </a:r>
            <a:endParaRPr lang="en-US" sz="1800" b="0" dirty="0"/>
          </a:p>
          <a:p>
            <a:pPr marL="800100" lvl="1" indent="-342900"/>
            <a:r>
              <a:rPr lang="cs-CZ" sz="1800" b="0" dirty="0"/>
              <a:t>vápenná voda </a:t>
            </a:r>
            <a:r>
              <a:rPr lang="en-US" sz="1800" b="0" dirty="0"/>
              <a:t>– </a:t>
            </a:r>
            <a:r>
              <a:rPr lang="en-US" sz="1800" b="0" dirty="0" err="1"/>
              <a:t>čirý</a:t>
            </a:r>
            <a:r>
              <a:rPr lang="en-US" sz="1800" b="0" dirty="0"/>
              <a:t> </a:t>
            </a:r>
            <a:r>
              <a:rPr lang="en-US" sz="1800" b="0" dirty="0" err="1"/>
              <a:t>roztok</a:t>
            </a:r>
            <a:r>
              <a:rPr lang="en-US" sz="1800" b="0" dirty="0"/>
              <a:t> CaOH</a:t>
            </a:r>
            <a:r>
              <a:rPr lang="en-US" sz="1800" b="0" baseline="-25000" dirty="0"/>
              <a:t>2</a:t>
            </a:r>
            <a:r>
              <a:rPr lang="en-US" sz="1800" b="0" dirty="0"/>
              <a:t>, </a:t>
            </a:r>
            <a:r>
              <a:rPr lang="en-US" sz="1800" b="0" dirty="0" err="1"/>
              <a:t>málo</a:t>
            </a:r>
            <a:r>
              <a:rPr lang="en-US" sz="1800" b="0" dirty="0"/>
              <a:t> </a:t>
            </a:r>
            <a:r>
              <a:rPr lang="en-US" sz="1800" b="0" dirty="0" err="1"/>
              <a:t>účinná</a:t>
            </a:r>
            <a:r>
              <a:rPr lang="en-US" sz="1800" b="0" dirty="0"/>
              <a:t>, </a:t>
            </a:r>
            <a:r>
              <a:rPr lang="cs-CZ" sz="1800" b="0" dirty="0"/>
              <a:t>špatná penetrace</a:t>
            </a:r>
            <a:r>
              <a:rPr lang="en-US" sz="1800" dirty="0"/>
              <a:t> -&gt; </a:t>
            </a:r>
            <a:r>
              <a:rPr lang="en-US" sz="1800" dirty="0" err="1"/>
              <a:t>nutno</a:t>
            </a:r>
            <a:r>
              <a:rPr lang="en-US" sz="1800" dirty="0"/>
              <a:t> </a:t>
            </a:r>
            <a:r>
              <a:rPr lang="en-US" sz="1800" dirty="0" err="1"/>
              <a:t>aplikovat</a:t>
            </a:r>
            <a:r>
              <a:rPr lang="en-US" sz="1800" dirty="0"/>
              <a:t> </a:t>
            </a:r>
            <a:r>
              <a:rPr lang="en-US" sz="1800" dirty="0" err="1"/>
              <a:t>mnohokrát</a:t>
            </a:r>
            <a:r>
              <a:rPr lang="en-US" sz="1800" dirty="0"/>
              <a:t>, do </a:t>
            </a:r>
            <a:r>
              <a:rPr lang="en-US" sz="1800" dirty="0" err="1"/>
              <a:t>materiálu</a:t>
            </a:r>
            <a:r>
              <a:rPr lang="en-US" sz="1800" dirty="0"/>
              <a:t> se </a:t>
            </a:r>
            <a:r>
              <a:rPr lang="en-US" sz="1800" dirty="0" err="1"/>
              <a:t>dodává</a:t>
            </a:r>
            <a:r>
              <a:rPr lang="en-US" sz="1800" dirty="0"/>
              <a:t> Ca -&gt; </a:t>
            </a:r>
            <a:r>
              <a:rPr lang="en-US" sz="1800" dirty="0" err="1"/>
              <a:t>koroze</a:t>
            </a:r>
            <a:r>
              <a:rPr lang="en-US" sz="1800" dirty="0"/>
              <a:t>, </a:t>
            </a:r>
            <a:r>
              <a:rPr lang="en-US" sz="1800" dirty="0" err="1"/>
              <a:t>zavlhčení</a:t>
            </a:r>
            <a:r>
              <a:rPr lang="en-US" sz="1800" dirty="0"/>
              <a:t> </a:t>
            </a:r>
            <a:r>
              <a:rPr lang="en-US" sz="1800" dirty="0" err="1"/>
              <a:t>materiálu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vodní</a:t>
            </a:r>
            <a:r>
              <a:rPr lang="en-US" sz="1800" dirty="0"/>
              <a:t> </a:t>
            </a:r>
            <a:r>
              <a:rPr lang="en-US" sz="1800" dirty="0" err="1"/>
              <a:t>sklo</a:t>
            </a:r>
            <a:r>
              <a:rPr lang="en-US" sz="1800" dirty="0"/>
              <a:t> (</a:t>
            </a:r>
            <a:r>
              <a:rPr lang="en-US" sz="1800" dirty="0" err="1"/>
              <a:t>roztok</a:t>
            </a:r>
            <a:r>
              <a:rPr lang="en-US" sz="1800" dirty="0"/>
              <a:t> Na</a:t>
            </a:r>
            <a:r>
              <a:rPr lang="en-US" sz="1800" baseline="-25000" dirty="0"/>
              <a:t>2</a:t>
            </a:r>
            <a:r>
              <a:rPr lang="en-US" sz="1800" dirty="0"/>
              <a:t>SiO</a:t>
            </a:r>
            <a:r>
              <a:rPr lang="en-US" sz="1800" baseline="-25000" dirty="0"/>
              <a:t>3</a:t>
            </a:r>
            <a:r>
              <a:rPr lang="en-US" sz="1800" dirty="0"/>
              <a:t>),f</a:t>
            </a:r>
            <a:r>
              <a:rPr lang="en-US" sz="1800" b="0" dirty="0"/>
              <a:t>luáty (</a:t>
            </a:r>
            <a:r>
              <a:rPr lang="en-US" sz="1800" b="0" dirty="0" err="1"/>
              <a:t>fluorokřemičitany</a:t>
            </a:r>
            <a:r>
              <a:rPr lang="en-US" sz="1800" b="0" dirty="0"/>
              <a:t>) – </a:t>
            </a:r>
            <a:r>
              <a:rPr lang="en-US" sz="1800" b="0" dirty="0" err="1"/>
              <a:t>škodlivé</a:t>
            </a:r>
            <a:r>
              <a:rPr lang="en-US" sz="1800" b="0" dirty="0"/>
              <a:t>, </a:t>
            </a:r>
            <a:r>
              <a:rPr lang="en-US" sz="1800" b="0" dirty="0" err="1"/>
              <a:t>špatná</a:t>
            </a:r>
            <a:r>
              <a:rPr lang="en-US" sz="1800" b="0" dirty="0"/>
              <a:t> </a:t>
            </a:r>
            <a:r>
              <a:rPr lang="en-US" sz="1800" b="0" dirty="0" err="1"/>
              <a:t>penetrace</a:t>
            </a:r>
            <a:r>
              <a:rPr lang="en-US" sz="1800" b="0" dirty="0"/>
              <a:t>, </a:t>
            </a:r>
            <a:r>
              <a:rPr lang="en-US" sz="1800" b="0" dirty="0" err="1"/>
              <a:t>příliš</a:t>
            </a:r>
            <a:r>
              <a:rPr lang="en-US" sz="1800" b="0" dirty="0"/>
              <a:t> </a:t>
            </a:r>
            <a:r>
              <a:rPr lang="en-US" sz="1800" b="0" dirty="0" err="1"/>
              <a:t>zvyšují</a:t>
            </a:r>
            <a:r>
              <a:rPr lang="en-US" sz="1800" b="0" dirty="0"/>
              <a:t> </a:t>
            </a:r>
            <a:r>
              <a:rPr lang="en-US" sz="1800" b="0" dirty="0" err="1"/>
              <a:t>pevnost</a:t>
            </a:r>
            <a:r>
              <a:rPr lang="en-US" sz="1800" b="0" dirty="0"/>
              <a:t>, </a:t>
            </a:r>
            <a:r>
              <a:rPr lang="en-US" sz="1800" b="0" dirty="0" err="1"/>
              <a:t>zabraňují</a:t>
            </a:r>
            <a:r>
              <a:rPr lang="en-US" sz="1800" b="0" dirty="0"/>
              <a:t> </a:t>
            </a:r>
            <a:r>
              <a:rPr lang="en-US" sz="1800" b="0" dirty="0" err="1"/>
              <a:t>propustnosti</a:t>
            </a:r>
            <a:r>
              <a:rPr lang="en-US" sz="1800" b="0" dirty="0"/>
              <a:t> pro </a:t>
            </a:r>
            <a:r>
              <a:rPr lang="en-US" sz="1800" b="0" dirty="0" err="1"/>
              <a:t>plyny</a:t>
            </a:r>
            <a:r>
              <a:rPr lang="en-US" sz="1800" b="0" dirty="0"/>
              <a:t> a </a:t>
            </a:r>
            <a:r>
              <a:rPr lang="en-US" sz="1800" b="0" dirty="0" err="1"/>
              <a:t>vodní</a:t>
            </a:r>
            <a:r>
              <a:rPr lang="en-US" sz="1800" b="0" dirty="0"/>
              <a:t> </a:t>
            </a:r>
            <a:r>
              <a:rPr lang="en-US" sz="1800" b="0" dirty="0" err="1"/>
              <a:t>páry</a:t>
            </a:r>
            <a:r>
              <a:rPr lang="en-US" sz="1800" b="0" dirty="0"/>
              <a:t> -&gt; </a:t>
            </a:r>
            <a:r>
              <a:rPr lang="en-US" sz="1800" b="0" dirty="0" err="1"/>
              <a:t>hrozí</a:t>
            </a:r>
            <a:r>
              <a:rPr lang="en-US" sz="1800" b="0" dirty="0"/>
              <a:t> </a:t>
            </a:r>
            <a:r>
              <a:rPr lang="en-US" sz="1800" b="0" dirty="0" err="1"/>
              <a:t>delaminace</a:t>
            </a:r>
            <a:r>
              <a:rPr lang="en-US" sz="1800" b="0" dirty="0"/>
              <a:t>, </a:t>
            </a:r>
            <a:r>
              <a:rPr lang="en-US" sz="1800" b="0" dirty="0" err="1"/>
              <a:t>riziko</a:t>
            </a:r>
            <a:r>
              <a:rPr lang="en-US" sz="1800" b="0" dirty="0"/>
              <a:t> </a:t>
            </a:r>
            <a:r>
              <a:rPr lang="en-US" sz="1800" b="0" dirty="0" err="1"/>
              <a:t>tvorby</a:t>
            </a:r>
            <a:r>
              <a:rPr lang="en-US" sz="1800" b="0" dirty="0"/>
              <a:t> </a:t>
            </a:r>
            <a:r>
              <a:rPr lang="en-US" sz="1800" b="0" dirty="0" err="1"/>
              <a:t>solí</a:t>
            </a:r>
            <a:endParaRPr lang="en-US" sz="1800" b="0" dirty="0"/>
          </a:p>
          <a:p>
            <a:pPr marL="800100" lvl="1" indent="-342900"/>
            <a:r>
              <a:rPr lang="cs-CZ" sz="1800" b="0" dirty="0"/>
              <a:t>oleje (lněný, makový), vosky (včelí, lanolin</a:t>
            </a:r>
            <a:r>
              <a:rPr lang="en-US" sz="1800" b="0" dirty="0"/>
              <a:t>)</a:t>
            </a:r>
            <a:r>
              <a:rPr lang="en-US" sz="1800" dirty="0"/>
              <a:t> -</a:t>
            </a:r>
            <a:r>
              <a:rPr lang="cs-CZ" sz="1800" b="0" dirty="0"/>
              <a:t> mohou zachycovat nečistoty</a:t>
            </a:r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844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pře</a:t>
            </a:r>
            <a:r>
              <a:rPr lang="en-US" sz="1800" b="0" dirty="0"/>
              <a:t>d</a:t>
            </a:r>
            <a:r>
              <a:rPr lang="cs-CZ" sz="1800" b="0" dirty="0"/>
              <a:t>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velká škála používaných lepidel, např:</a:t>
            </a:r>
          </a:p>
          <a:p>
            <a:pPr marL="800100" lvl="1" indent="-342900"/>
            <a:r>
              <a:rPr lang="cs-CZ" sz="1800" dirty="0"/>
              <a:t>polyesterová – reakční lepidla, polykondenzace anhydridů s vícemocnými alkoholy, monomerní složkou (ředidlo) bývá styren, tvrdidlem bývá např. dibenzoylperoxid, lepený spoj se tvoří pomaleji</a:t>
            </a:r>
          </a:p>
          <a:p>
            <a:pPr marL="800100" lvl="1" indent="-342900"/>
            <a:r>
              <a:rPr lang="cs-CZ" sz="1800" dirty="0"/>
              <a:t>epoxidová – vícesložková polymerní lepidla, vytvrzují polykondenzací vícemocných fenolů s epichlorhydrinem, jako tvrdidlo se používají polyaminy, lepený spoj vytvrzuje až hodiny, po delší časový interval nemá požadovanou pevnost</a:t>
            </a:r>
          </a:p>
          <a:p>
            <a:pPr marL="800100" lvl="1" indent="-342900"/>
            <a:r>
              <a:rPr lang="cs-CZ" sz="1800" dirty="0"/>
              <a:t>disperzní – tuhnou vlivem vytěkání rozpouštědla, spoj se vytvrzuje poměrně rychle, jsou rozpustná ve vodě, tvoří tenký spoj, např. polyvinylacetátová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5"/>
    </mc:Choice>
    <mc:Fallback xmlns="">
      <p:transition spd="slow" advTm="1063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požadované vlastnosti lepeného spoje</a:t>
            </a:r>
          </a:p>
          <a:p>
            <a:pPr marL="800100" lvl="1" indent="-342900"/>
            <a:r>
              <a:rPr lang="cs-CZ" sz="1800" dirty="0"/>
              <a:t>pevnost spoje</a:t>
            </a:r>
          </a:p>
          <a:p>
            <a:pPr marL="800100" lvl="1" indent="-342900"/>
            <a:r>
              <a:rPr lang="cs-CZ" sz="1800" dirty="0"/>
              <a:t>reverzibilita</a:t>
            </a:r>
          </a:p>
          <a:p>
            <a:pPr marL="800100" lvl="1" indent="-342900"/>
            <a:r>
              <a:rPr lang="cs-CZ" sz="1800" dirty="0"/>
              <a:t>mechanická odolnost</a:t>
            </a:r>
            <a:endParaRPr lang="en-US" sz="1800" dirty="0"/>
          </a:p>
          <a:p>
            <a:pPr marL="800100" lvl="1" indent="-342900"/>
            <a:r>
              <a:rPr lang="cs-CZ" sz="1800" dirty="0"/>
              <a:t>odolnost v nepříznivých klimatických podmínkách</a:t>
            </a:r>
          </a:p>
          <a:p>
            <a:pPr marL="800100" lvl="1" indent="-342900"/>
            <a:r>
              <a:rPr lang="cs-CZ" sz="1800" dirty="0"/>
              <a:t>estetické hledisko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doplňování</a:t>
            </a:r>
            <a:r>
              <a:rPr lang="en-US" sz="1800" b="0" dirty="0"/>
              <a:t> </a:t>
            </a:r>
            <a:r>
              <a:rPr lang="en-US" sz="1800" b="0" dirty="0" err="1"/>
              <a:t>metodou</a:t>
            </a:r>
            <a:r>
              <a:rPr lang="en-US" sz="1800" b="0" dirty="0"/>
              <a:t> </a:t>
            </a:r>
            <a:r>
              <a:rPr lang="en-US" sz="1800" b="0" dirty="0" err="1"/>
              <a:t>kamenické</a:t>
            </a:r>
            <a:r>
              <a:rPr lang="en-US" sz="1800" b="0" dirty="0"/>
              <a:t> </a:t>
            </a:r>
            <a:r>
              <a:rPr lang="en-US" sz="1800" b="0" dirty="0" err="1"/>
              <a:t>náhrady</a:t>
            </a:r>
            <a:r>
              <a:rPr lang="en-US" sz="1800" b="0" dirty="0"/>
              <a:t> </a:t>
            </a:r>
          </a:p>
          <a:p>
            <a:pPr marL="800100" lvl="1" indent="-342900"/>
            <a:r>
              <a:rPr lang="en-US" sz="1800" dirty="0" err="1"/>
              <a:t>vhodný</a:t>
            </a:r>
            <a:r>
              <a:rPr lang="en-US" sz="1800" dirty="0"/>
              <a:t> </a:t>
            </a:r>
            <a:r>
              <a:rPr lang="en-US" sz="1800" dirty="0" err="1"/>
              <a:t>materiál</a:t>
            </a:r>
            <a:r>
              <a:rPr lang="en-US" sz="1800" dirty="0"/>
              <a:t> </a:t>
            </a:r>
            <a:r>
              <a:rPr lang="en-US" sz="1800" dirty="0" err="1"/>
              <a:t>často</a:t>
            </a:r>
            <a:r>
              <a:rPr lang="en-US" sz="1800" dirty="0"/>
              <a:t> </a:t>
            </a:r>
            <a:r>
              <a:rPr lang="en-US" sz="1800" dirty="0" err="1"/>
              <a:t>nedostupný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n</a:t>
            </a:r>
            <a:r>
              <a:rPr lang="en-US" sz="1800" b="0" dirty="0" err="1"/>
              <a:t>utnost</a:t>
            </a:r>
            <a:r>
              <a:rPr lang="en-US" sz="1800" b="0" dirty="0"/>
              <a:t> </a:t>
            </a:r>
            <a:r>
              <a:rPr lang="en-US" sz="1800" b="0" dirty="0" err="1"/>
              <a:t>úpravy</a:t>
            </a:r>
            <a:r>
              <a:rPr lang="en-US" sz="1800" b="0" dirty="0"/>
              <a:t> </a:t>
            </a:r>
            <a:r>
              <a:rPr lang="en-US" sz="1800" b="0" dirty="0" err="1"/>
              <a:t>lůžka</a:t>
            </a:r>
            <a:r>
              <a:rPr lang="en-US" sz="1800" b="0" dirty="0"/>
              <a:t> v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hmotě</a:t>
            </a:r>
            <a:r>
              <a:rPr lang="en-US" sz="1800" b="0" dirty="0"/>
              <a:t> do </a:t>
            </a:r>
            <a:r>
              <a:rPr lang="en-US" sz="1800" b="0" dirty="0" err="1"/>
              <a:t>pravidelného</a:t>
            </a:r>
            <a:r>
              <a:rPr lang="en-US" sz="1800" b="0" dirty="0"/>
              <a:t> </a:t>
            </a:r>
            <a:r>
              <a:rPr lang="en-US" sz="1800" b="0" dirty="0" err="1"/>
              <a:t>tvaru</a:t>
            </a:r>
            <a:r>
              <a:rPr lang="en-US" sz="1800" b="0" dirty="0"/>
              <a:t> -&gt; </a:t>
            </a:r>
            <a:r>
              <a:rPr lang="en-US" sz="1800" b="0" dirty="0" err="1"/>
              <a:t>další</a:t>
            </a:r>
            <a:r>
              <a:rPr lang="en-US" sz="1800" b="0" dirty="0"/>
              <a:t> </a:t>
            </a:r>
            <a:r>
              <a:rPr lang="en-US" sz="1800" b="0" dirty="0" err="1"/>
              <a:t>ztráta</a:t>
            </a:r>
            <a:r>
              <a:rPr lang="en-US" sz="1800" b="0" dirty="0"/>
              <a:t> </a:t>
            </a:r>
            <a:r>
              <a:rPr lang="en-US" sz="1800" b="0" dirty="0" err="1"/>
              <a:t>materiálu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častěji</a:t>
            </a:r>
            <a:r>
              <a:rPr lang="en-US" sz="1800" b="0" dirty="0"/>
              <a:t> </a:t>
            </a:r>
            <a:r>
              <a:rPr lang="en-US" sz="1800" b="0" dirty="0" err="1"/>
              <a:t>užití</a:t>
            </a:r>
            <a:r>
              <a:rPr lang="en-US" sz="1800" b="0" dirty="0"/>
              <a:t> </a:t>
            </a:r>
            <a:r>
              <a:rPr lang="en-US" sz="1800" b="0" dirty="0" err="1"/>
              <a:t>tvárné</a:t>
            </a:r>
            <a:r>
              <a:rPr lang="en-US" sz="1800" b="0" dirty="0"/>
              <a:t> </a:t>
            </a:r>
            <a:r>
              <a:rPr lang="en-US" sz="1800" b="0" dirty="0" err="1"/>
              <a:t>hmoty</a:t>
            </a:r>
            <a:r>
              <a:rPr lang="en-US" sz="1800" b="0" dirty="0"/>
              <a:t>, </a:t>
            </a:r>
            <a:r>
              <a:rPr lang="en-US" sz="1800" b="0" dirty="0" err="1"/>
              <a:t>která</a:t>
            </a:r>
            <a:r>
              <a:rPr lang="en-US" sz="1800" b="0" dirty="0"/>
              <a:t> </a:t>
            </a:r>
            <a:r>
              <a:rPr lang="en-US" sz="1800" b="0" dirty="0" err="1"/>
              <a:t>chemickými</a:t>
            </a:r>
            <a:r>
              <a:rPr lang="en-US" sz="1800" b="0" dirty="0"/>
              <a:t>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chemicko-fyzikálními</a:t>
            </a:r>
            <a:r>
              <a:rPr lang="en-US" sz="1800" b="0" dirty="0"/>
              <a:t> </a:t>
            </a:r>
            <a:r>
              <a:rPr lang="en-US" sz="1800" b="0" dirty="0" err="1"/>
              <a:t>procesy</a:t>
            </a:r>
            <a:r>
              <a:rPr lang="en-US" sz="1800" b="0" dirty="0"/>
              <a:t> </a:t>
            </a:r>
            <a:r>
              <a:rPr lang="en-US" sz="1800" b="0" dirty="0" err="1"/>
              <a:t>ztuhne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základní</a:t>
            </a:r>
            <a:r>
              <a:rPr lang="en-US" sz="1800" b="0" dirty="0"/>
              <a:t> </a:t>
            </a:r>
            <a:r>
              <a:rPr lang="en-US" sz="1800" b="0" dirty="0" err="1"/>
              <a:t>složky</a:t>
            </a:r>
            <a:r>
              <a:rPr lang="en-US" sz="1800" b="0" dirty="0"/>
              <a:t>: </a:t>
            </a:r>
            <a:r>
              <a:rPr lang="en-US" sz="1800" b="0" dirty="0" err="1"/>
              <a:t>plnivo</a:t>
            </a:r>
            <a:r>
              <a:rPr lang="en-US" sz="1800" b="0" dirty="0"/>
              <a:t>, </a:t>
            </a:r>
            <a:r>
              <a:rPr lang="en-US" sz="1800" b="0" dirty="0" err="1"/>
              <a:t>pojivo</a:t>
            </a:r>
            <a:r>
              <a:rPr lang="en-US" sz="1800" b="0" dirty="0"/>
              <a:t>, </a:t>
            </a:r>
            <a:r>
              <a:rPr lang="en-US" sz="1800" b="0" dirty="0" err="1"/>
              <a:t>aditiva</a:t>
            </a:r>
            <a:r>
              <a:rPr lang="en-US" sz="1800" b="0" dirty="0"/>
              <a:t> (</a:t>
            </a:r>
            <a:r>
              <a:rPr lang="en-US" sz="1800" b="0" dirty="0" err="1"/>
              <a:t>plastifikátory</a:t>
            </a:r>
            <a:r>
              <a:rPr lang="en-US" sz="1800" b="0" dirty="0"/>
              <a:t>, </a:t>
            </a:r>
            <a:r>
              <a:rPr lang="en-US" sz="1800" b="0" dirty="0" err="1"/>
              <a:t>pigmenty</a:t>
            </a:r>
            <a:r>
              <a:rPr lang="en-US" sz="1800" b="0" dirty="0"/>
              <a:t>, </a:t>
            </a:r>
            <a:r>
              <a:rPr lang="en-US" sz="1800" b="0" dirty="0" err="1"/>
              <a:t>mletá</a:t>
            </a:r>
            <a:r>
              <a:rPr lang="en-US" sz="1800" b="0" dirty="0"/>
              <a:t> </a:t>
            </a:r>
            <a:r>
              <a:rPr lang="en-US" sz="1800" b="0" dirty="0" err="1"/>
              <a:t>slída</a:t>
            </a:r>
            <a:r>
              <a:rPr lang="en-US" sz="1800" b="0" dirty="0"/>
              <a:t>, </a:t>
            </a:r>
            <a:r>
              <a:rPr lang="en-US" sz="1800" b="0" dirty="0" err="1"/>
              <a:t>drcené</a:t>
            </a:r>
            <a:r>
              <a:rPr lang="en-US" sz="1800" b="0" dirty="0"/>
              <a:t> </a:t>
            </a:r>
            <a:r>
              <a:rPr lang="en-US" sz="1800" b="0" dirty="0" err="1"/>
              <a:t>skořápky</a:t>
            </a:r>
            <a:r>
              <a:rPr lang="en-US" sz="1800" b="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plnivo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p</a:t>
            </a:r>
            <a:r>
              <a:rPr lang="en-US" sz="1800" b="0" dirty="0" err="1"/>
              <a:t>ůvodně</a:t>
            </a:r>
            <a:r>
              <a:rPr lang="en-US" sz="1800" b="0" dirty="0"/>
              <a:t> </a:t>
            </a:r>
            <a:r>
              <a:rPr lang="en-US" sz="1800" b="0" dirty="0" err="1"/>
              <a:t>drcený</a:t>
            </a:r>
            <a:r>
              <a:rPr lang="en-US" sz="1800" b="0" dirty="0"/>
              <a:t> </a:t>
            </a:r>
            <a:r>
              <a:rPr lang="en-US" sz="1800" b="0" dirty="0" err="1"/>
              <a:t>kámen</a:t>
            </a:r>
            <a:r>
              <a:rPr lang="en-US" sz="1800" b="0" dirty="0"/>
              <a:t> – </a:t>
            </a:r>
            <a:r>
              <a:rPr lang="en-US" sz="1800" b="0" dirty="0" err="1"/>
              <a:t>obtížná</a:t>
            </a:r>
            <a:r>
              <a:rPr lang="en-US" sz="1800" b="0" dirty="0"/>
              <a:t> </a:t>
            </a:r>
            <a:r>
              <a:rPr lang="en-US" sz="1800" b="0" dirty="0" err="1"/>
              <a:t>příprava</a:t>
            </a:r>
            <a:endParaRPr lang="en-US" sz="1800" b="0" dirty="0"/>
          </a:p>
          <a:p>
            <a:pPr marL="800100" lvl="1" indent="-342900"/>
            <a:r>
              <a:rPr lang="en-US" sz="1800" dirty="0" err="1"/>
              <a:t>dnes</a:t>
            </a:r>
            <a:r>
              <a:rPr lang="en-US" sz="1800" dirty="0"/>
              <a:t> </a:t>
            </a:r>
            <a:r>
              <a:rPr lang="en-US" sz="1800" dirty="0" err="1"/>
              <a:t>především</a:t>
            </a:r>
            <a:r>
              <a:rPr lang="en-US" sz="1800" dirty="0"/>
              <a:t> </a:t>
            </a:r>
            <a:r>
              <a:rPr lang="en-US" sz="1800" dirty="0" err="1"/>
              <a:t>přírodní</a:t>
            </a:r>
            <a:r>
              <a:rPr lang="en-US" sz="1800" dirty="0"/>
              <a:t> </a:t>
            </a:r>
            <a:r>
              <a:rPr lang="en-US" sz="1800" dirty="0" err="1"/>
              <a:t>praný</a:t>
            </a:r>
            <a:r>
              <a:rPr lang="en-US" sz="1800" dirty="0"/>
              <a:t> </a:t>
            </a:r>
            <a:r>
              <a:rPr lang="en-US" sz="1800" dirty="0" err="1"/>
              <a:t>sklářský</a:t>
            </a:r>
            <a:r>
              <a:rPr lang="en-US" sz="1800" dirty="0"/>
              <a:t> </a:t>
            </a:r>
            <a:r>
              <a:rPr lang="en-US" sz="1800" dirty="0" err="1"/>
              <a:t>písek</a:t>
            </a:r>
            <a:r>
              <a:rPr lang="en-US" sz="1800" dirty="0"/>
              <a:t>, pro </a:t>
            </a:r>
            <a:r>
              <a:rPr lang="en-US" sz="1800" dirty="0" err="1"/>
              <a:t>vápence</a:t>
            </a:r>
            <a:r>
              <a:rPr lang="en-US" sz="1800" dirty="0"/>
              <a:t> </a:t>
            </a:r>
            <a:r>
              <a:rPr lang="en-US" sz="1800" dirty="0" err="1"/>
              <a:t>průmyslově</a:t>
            </a:r>
            <a:r>
              <a:rPr lang="en-US" sz="1800" dirty="0"/>
              <a:t> </a:t>
            </a:r>
            <a:r>
              <a:rPr lang="en-US" sz="1800" dirty="0" err="1"/>
              <a:t>mletý</a:t>
            </a:r>
            <a:r>
              <a:rPr lang="en-US" sz="1800" dirty="0"/>
              <a:t> </a:t>
            </a:r>
            <a:r>
              <a:rPr lang="en-US" sz="1800" dirty="0" err="1"/>
              <a:t>vápenec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vliv</a:t>
            </a:r>
            <a:r>
              <a:rPr lang="en-US" sz="1800" dirty="0"/>
              <a:t> </a:t>
            </a:r>
            <a:r>
              <a:rPr lang="en-US" sz="1800" dirty="0" err="1"/>
              <a:t>velikosti</a:t>
            </a:r>
            <a:r>
              <a:rPr lang="en-US" sz="1800" dirty="0"/>
              <a:t> </a:t>
            </a:r>
            <a:r>
              <a:rPr lang="en-US" sz="1800" dirty="0" err="1"/>
              <a:t>částic</a:t>
            </a:r>
            <a:r>
              <a:rPr lang="en-US" sz="1800" dirty="0"/>
              <a:t> (</a:t>
            </a:r>
            <a:r>
              <a:rPr lang="en-US" sz="1800" dirty="0" err="1"/>
              <a:t>granulometrické</a:t>
            </a:r>
            <a:r>
              <a:rPr lang="en-US" sz="1800" dirty="0"/>
              <a:t> </a:t>
            </a:r>
            <a:r>
              <a:rPr lang="en-US" sz="1800" dirty="0" err="1"/>
              <a:t>složení</a:t>
            </a:r>
            <a:r>
              <a:rPr lang="en-US" sz="1800" dirty="0"/>
              <a:t>) – </a:t>
            </a:r>
            <a:r>
              <a:rPr lang="en-US" sz="1800" dirty="0" err="1"/>
              <a:t>vhodná</a:t>
            </a:r>
            <a:r>
              <a:rPr lang="en-US" sz="1800" dirty="0"/>
              <a:t> </a:t>
            </a:r>
            <a:r>
              <a:rPr lang="en-US" sz="1800" dirty="0" err="1"/>
              <a:t>širší</a:t>
            </a:r>
            <a:r>
              <a:rPr lang="en-US" sz="1800" dirty="0"/>
              <a:t> </a:t>
            </a:r>
            <a:r>
              <a:rPr lang="en-US" sz="1800" dirty="0" err="1"/>
              <a:t>distribuce</a:t>
            </a:r>
            <a:r>
              <a:rPr lang="en-US" sz="1800" dirty="0"/>
              <a:t> -&gt; </a:t>
            </a:r>
            <a:r>
              <a:rPr lang="en-US" sz="1800" dirty="0" err="1"/>
              <a:t>snížení</a:t>
            </a:r>
            <a:r>
              <a:rPr lang="en-US" sz="1800" dirty="0"/>
              <a:t> porosity, </a:t>
            </a:r>
            <a:r>
              <a:rPr lang="en-US" sz="1800" dirty="0" err="1"/>
              <a:t>menší</a:t>
            </a:r>
            <a:r>
              <a:rPr lang="en-US" sz="1800" dirty="0"/>
              <a:t> </a:t>
            </a:r>
            <a:r>
              <a:rPr lang="en-US" sz="1800" dirty="0" err="1"/>
              <a:t>spotřeba</a:t>
            </a:r>
            <a:r>
              <a:rPr lang="en-US" sz="1800" dirty="0"/>
              <a:t> </a:t>
            </a:r>
            <a:r>
              <a:rPr lang="en-US" sz="1800" dirty="0" err="1"/>
              <a:t>pojiva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3" y="1340768"/>
                <a:ext cx="8235131" cy="5517232"/>
              </a:xfrm>
            </p:spPr>
            <p:txBody>
              <a:bodyPr>
                <a:normAutofit/>
              </a:bodyPr>
              <a:lstStyle/>
              <a:p>
                <a:r>
                  <a:rPr lang="cs-CZ" sz="1800" b="0" cap="small" dirty="0"/>
                  <a:t>Doplňování a tmelení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err="1"/>
                  <a:t>pojivo</a:t>
                </a:r>
                <a:endParaRPr lang="en-US" sz="1800" b="0" dirty="0"/>
              </a:p>
              <a:p>
                <a:pPr marL="800100" lvl="1" indent="-342900"/>
                <a:r>
                  <a:rPr lang="en-US" sz="1800" dirty="0" err="1"/>
                  <a:t>anorganické</a:t>
                </a:r>
                <a:r>
                  <a:rPr lang="en-US" sz="1800" dirty="0"/>
                  <a:t> – cement, </a:t>
                </a:r>
                <a:r>
                  <a:rPr lang="en-US" sz="1800" dirty="0" err="1"/>
                  <a:t>hydraulické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vápno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sádra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interiér</a:t>
                </a:r>
                <a:r>
                  <a:rPr lang="en-US" sz="1800" dirty="0"/>
                  <a:t>); </a:t>
                </a:r>
                <a:r>
                  <a:rPr lang="en-US" sz="1800" dirty="0" err="1"/>
                  <a:t>vzdušné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vápno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pomalu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tvrdne</a:t>
                </a:r>
                <a:br>
                  <a:rPr lang="en-US" sz="1800" dirty="0"/>
                </a:br>
                <a:r>
                  <a:rPr lang="en-US" sz="1800" i="1" dirty="0" err="1"/>
                  <a:t>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vodný</a:t>
                </a:r>
                <a:r>
                  <a:rPr lang="en-US" sz="1800" dirty="0"/>
                  <a:t> system, </a:t>
                </a:r>
                <a:r>
                  <a:rPr lang="en-US" sz="1800" dirty="0" err="1"/>
                  <a:t>zpracovatelnost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při</a:t>
                </a:r>
                <a:r>
                  <a:rPr lang="en-US" sz="1800" dirty="0"/>
                  <a:t> 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b="0" dirty="0"/>
                  <a:t>  0 °C, </a:t>
                </a:r>
                <a:r>
                  <a:rPr lang="en-US" sz="1800" b="0" dirty="0" err="1"/>
                  <a:t>lepší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vzhled</a:t>
                </a:r>
                <a:r>
                  <a:rPr lang="en-US" sz="1800" b="0" dirty="0"/>
                  <a:t>, </a:t>
                </a:r>
                <a:r>
                  <a:rPr lang="en-US" sz="1800" b="0" dirty="0" err="1"/>
                  <a:t>nižší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cena</a:t>
                </a:r>
                <a:br>
                  <a:rPr lang="en-US" sz="1800" dirty="0"/>
                </a:br>
                <a:r>
                  <a:rPr lang="en-US" sz="1800" i="1" dirty="0" err="1"/>
                  <a:t>nevýhody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horší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adheze</a:t>
                </a:r>
                <a:r>
                  <a:rPr lang="en-US" sz="1800" dirty="0"/>
                  <a:t> k </a:t>
                </a:r>
                <a:r>
                  <a:rPr lang="en-US" sz="1800" dirty="0" err="1"/>
                  <a:t>podkladu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nutnost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dostatečného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množství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vody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hrozí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vysychání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tmelu</a:t>
                </a:r>
                <a:r>
                  <a:rPr lang="en-US" sz="1800" dirty="0"/>
                  <a:t>), </a:t>
                </a:r>
                <a:r>
                  <a:rPr lang="en-US" sz="1800" dirty="0" err="1"/>
                  <a:t>dlouhá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</a:t>
                </a:r>
                <a:r>
                  <a:rPr lang="en-US" sz="1800" dirty="0"/>
                  <a:t> k </a:t>
                </a:r>
                <a:r>
                  <a:rPr lang="en-US" sz="1800" dirty="0" err="1"/>
                  <a:t>dosažení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požadovaných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mechanických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vlastností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menší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odolnost</a:t>
                </a:r>
                <a:r>
                  <a:rPr lang="en-US" sz="1800" dirty="0"/>
                  <a:t> v </a:t>
                </a:r>
                <a:r>
                  <a:rPr lang="en-US" sz="1800" dirty="0" err="1"/>
                  <a:t>kyselém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prostředí</a:t>
                </a:r>
                <a:endParaRPr lang="en-US" sz="1800" dirty="0"/>
              </a:p>
              <a:p>
                <a:pPr marL="800100" lvl="1" indent="-342900"/>
                <a:r>
                  <a:rPr lang="en-US" sz="1800" dirty="0" err="1"/>
                  <a:t>o</a:t>
                </a:r>
                <a:r>
                  <a:rPr lang="en-US" sz="1800" b="0" dirty="0" err="1"/>
                  <a:t>rganické</a:t>
                </a:r>
                <a:r>
                  <a:rPr lang="en-US" sz="1800" b="0" dirty="0"/>
                  <a:t> – </a:t>
                </a:r>
                <a:r>
                  <a:rPr lang="en-US" sz="1800" b="0" dirty="0" err="1"/>
                  <a:t>především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epoxidové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pryskyřice</a:t>
                </a:r>
                <a:br>
                  <a:rPr lang="en-US" sz="1800" dirty="0"/>
                </a:br>
                <a:r>
                  <a:rPr lang="en-US" sz="1800" i="1" dirty="0" err="1"/>
                  <a:t>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výborná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adheze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dobrá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odolnost</a:t>
                </a:r>
                <a:r>
                  <a:rPr lang="en-US" sz="1800" dirty="0"/>
                  <a:t> v </a:t>
                </a:r>
                <a:r>
                  <a:rPr lang="en-US" sz="1800" dirty="0" err="1"/>
                  <a:t>kyselém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prostředí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krátká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</a:t>
                </a:r>
                <a:r>
                  <a:rPr lang="en-US" sz="1800" dirty="0"/>
                  <a:t> k </a:t>
                </a:r>
                <a:r>
                  <a:rPr lang="en-US" sz="1800" dirty="0" err="1"/>
                  <a:t>dosažení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výsledné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pevnosti</a:t>
                </a:r>
                <a:br>
                  <a:rPr lang="en-US" sz="1800" dirty="0"/>
                </a:br>
                <a:r>
                  <a:rPr lang="en-US" sz="1800" i="1" dirty="0" err="1"/>
                  <a:t>nevýhody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vytvrzování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nad</a:t>
                </a:r>
                <a:r>
                  <a:rPr lang="en-US" sz="1800" dirty="0"/>
                  <a:t> 15 °C, v </a:t>
                </a:r>
                <a:r>
                  <a:rPr lang="en-US" sz="1800" dirty="0" err="1"/>
                  <a:t>přítomnosti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vlhkosti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vytvrzování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zpomaleno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nebo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zastaveno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malá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odolnost</a:t>
                </a:r>
                <a:r>
                  <a:rPr lang="en-US" sz="1800" dirty="0"/>
                  <a:t> UV </a:t>
                </a:r>
                <a:r>
                  <a:rPr lang="en-US" sz="1800" dirty="0" err="1"/>
                  <a:t>záření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pouze</a:t>
                </a:r>
                <a:r>
                  <a:rPr lang="en-US" sz="1800" dirty="0"/>
                  <a:t> v </a:t>
                </a:r>
                <a:r>
                  <a:rPr lang="en-US" sz="1800" dirty="0" err="1"/>
                  <a:t>povrchové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vrstvě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nutnost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dodržení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přesného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postupu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výroby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vyšší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cena</a:t>
                </a:r>
                <a:br>
                  <a:rPr lang="en-US" sz="1800" dirty="0"/>
                </a:br>
                <a:r>
                  <a:rPr lang="en-US" sz="1800" dirty="0"/>
                  <a:t>-&gt; </a:t>
                </a:r>
                <a:r>
                  <a:rPr lang="en-US" sz="1800" dirty="0" err="1"/>
                  <a:t>možno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použít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jako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vodní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emulzi</a:t>
                </a:r>
                <a:r>
                  <a:rPr lang="en-US" sz="1800" dirty="0"/>
                  <a:t> – </a:t>
                </a:r>
                <a:r>
                  <a:rPr lang="en-US" sz="1800" dirty="0" err="1"/>
                  <a:t>nižší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pevnost</a:t>
                </a:r>
                <a:r>
                  <a:rPr lang="en-US" sz="1800" dirty="0"/>
                  <a:t>, ale </a:t>
                </a:r>
                <a:r>
                  <a:rPr lang="en-US" sz="1800" dirty="0" err="1"/>
                  <a:t>lze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aplikovat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vlhký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povrch</a:t>
                </a:r>
                <a:endParaRPr lang="cs-CZ" sz="1800" b="0" dirty="0"/>
              </a:p>
              <a:p>
                <a:pPr marL="800100" lvl="1" indent="-342900"/>
                <a:endParaRPr lang="cs-CZ" sz="1800" b="0" dirty="0"/>
              </a:p>
              <a:p>
                <a:pPr marL="800100" lvl="1" indent="-342900"/>
                <a:endParaRPr lang="cs-CZ" sz="1600" b="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3" y="1340768"/>
                <a:ext cx="8235131" cy="5517232"/>
              </a:xfrm>
              <a:blipFill>
                <a:blip r:embed="rId3"/>
                <a:stretch>
                  <a:fillRect l="-666" t="-663" r="-5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63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pojivo</a:t>
            </a:r>
            <a:endParaRPr lang="en-US" sz="1800" b="0" dirty="0"/>
          </a:p>
          <a:p>
            <a:pPr marL="800100" lvl="1" indent="-342900"/>
            <a:r>
              <a:rPr lang="en-US" sz="1800" b="0" dirty="0" err="1"/>
              <a:t>akrylátové</a:t>
            </a:r>
            <a:r>
              <a:rPr lang="en-US" sz="1800" b="0" dirty="0"/>
              <a:t> </a:t>
            </a:r>
            <a:r>
              <a:rPr lang="en-US" sz="1800" b="0" dirty="0" err="1"/>
              <a:t>kopolymery</a:t>
            </a:r>
            <a:r>
              <a:rPr lang="en-US" sz="1800" b="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např</a:t>
            </a:r>
            <a:r>
              <a:rPr lang="en-US" sz="1800" dirty="0"/>
              <a:t>. </a:t>
            </a:r>
            <a:r>
              <a:rPr lang="en-US" sz="1800" dirty="0" err="1"/>
              <a:t>Paraloid</a:t>
            </a:r>
            <a:r>
              <a:rPr lang="en-US" sz="1800" dirty="0"/>
              <a:t> B72) – pro male </a:t>
            </a:r>
            <a:r>
              <a:rPr lang="en-US" sz="1800" dirty="0" err="1"/>
              <a:t>doplňky</a:t>
            </a:r>
            <a:r>
              <a:rPr lang="en-US" sz="1800" dirty="0"/>
              <a:t> </a:t>
            </a:r>
            <a:r>
              <a:rPr lang="en-US" sz="1800" dirty="0" err="1"/>
              <a:t>jemnozrnných</a:t>
            </a:r>
            <a:r>
              <a:rPr lang="en-US" sz="1800" dirty="0"/>
              <a:t> </a:t>
            </a:r>
            <a:r>
              <a:rPr lang="en-US" sz="1800" dirty="0" err="1"/>
              <a:t>materiálů</a:t>
            </a:r>
            <a:r>
              <a:rPr lang="en-US" sz="1800" dirty="0"/>
              <a:t> (</a:t>
            </a:r>
            <a:r>
              <a:rPr lang="en-US" sz="1800" dirty="0" err="1"/>
              <a:t>vápence</a:t>
            </a:r>
            <a:r>
              <a:rPr lang="en-US" sz="1800" dirty="0"/>
              <a:t>, </a:t>
            </a:r>
            <a:r>
              <a:rPr lang="en-US" sz="1800" dirty="0" err="1"/>
              <a:t>mramor</a:t>
            </a:r>
            <a:r>
              <a:rPr lang="en-US" sz="1800" dirty="0"/>
              <a:t>)</a:t>
            </a:r>
          </a:p>
          <a:p>
            <a:pPr marL="800100" lvl="1" indent="-342900"/>
            <a:endParaRPr lang="en-US" sz="1800" dirty="0"/>
          </a:p>
          <a:p>
            <a:pPr lvl="1" indent="0">
              <a:buNone/>
            </a:pPr>
            <a:r>
              <a:rPr lang="en-US" sz="1800" dirty="0" err="1"/>
              <a:t>Historicky</a:t>
            </a:r>
            <a:r>
              <a:rPr lang="en-US" sz="1800" dirty="0"/>
              <a:t>:</a:t>
            </a:r>
          </a:p>
          <a:p>
            <a:pPr marL="800100" lvl="1" indent="-342900"/>
            <a:r>
              <a:rPr lang="en-US" sz="1800" dirty="0" err="1"/>
              <a:t>směs</a:t>
            </a:r>
            <a:r>
              <a:rPr lang="en-US" sz="1800" dirty="0"/>
              <a:t> </a:t>
            </a:r>
            <a:r>
              <a:rPr lang="en-US" sz="1800" dirty="0" err="1"/>
              <a:t>tvarohu</a:t>
            </a:r>
            <a:r>
              <a:rPr lang="en-US" sz="1800" dirty="0"/>
              <a:t> (</a:t>
            </a:r>
            <a:r>
              <a:rPr lang="en-US" sz="1800" dirty="0" err="1"/>
              <a:t>kaseinu</a:t>
            </a:r>
            <a:r>
              <a:rPr lang="en-US" sz="1800" dirty="0"/>
              <a:t>) a Ca(OH)</a:t>
            </a:r>
            <a:r>
              <a:rPr lang="en-US" sz="1800" baseline="-25000" dirty="0"/>
              <a:t>2</a:t>
            </a:r>
            <a:r>
              <a:rPr lang="en-US" sz="1800" dirty="0"/>
              <a:t> za </a:t>
            </a:r>
            <a:r>
              <a:rPr lang="en-US" sz="1800" dirty="0" err="1"/>
              <a:t>vzniku</a:t>
            </a:r>
            <a:r>
              <a:rPr lang="en-US" sz="1800" dirty="0"/>
              <a:t> </a:t>
            </a:r>
            <a:r>
              <a:rPr lang="en-US" sz="1800" dirty="0" err="1"/>
              <a:t>kaseinátu</a:t>
            </a:r>
            <a:r>
              <a:rPr lang="en-US" sz="1800" dirty="0"/>
              <a:t> </a:t>
            </a:r>
            <a:r>
              <a:rPr lang="en-US" sz="1800" dirty="0" err="1"/>
              <a:t>vápenatého</a:t>
            </a:r>
            <a:r>
              <a:rPr lang="en-US" sz="1800" dirty="0"/>
              <a:t>, </a:t>
            </a:r>
            <a:r>
              <a:rPr lang="en-US" sz="1800" dirty="0" err="1"/>
              <a:t>malá</a:t>
            </a:r>
            <a:r>
              <a:rPr lang="en-US" sz="1800" dirty="0"/>
              <a:t> </a:t>
            </a:r>
            <a:r>
              <a:rPr lang="en-US" sz="1800" dirty="0" err="1"/>
              <a:t>biologická</a:t>
            </a:r>
            <a:r>
              <a:rPr lang="en-US" sz="1800" dirty="0"/>
              <a:t> </a:t>
            </a:r>
            <a:r>
              <a:rPr lang="en-US" sz="1800" dirty="0" err="1"/>
              <a:t>odolnost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vlhku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šelak</a:t>
            </a:r>
            <a:r>
              <a:rPr lang="en-US" sz="1800" dirty="0"/>
              <a:t> – </a:t>
            </a:r>
            <a:r>
              <a:rPr lang="en-US" sz="1800" dirty="0" err="1"/>
              <a:t>i</a:t>
            </a:r>
            <a:r>
              <a:rPr lang="en-US" sz="1800" dirty="0"/>
              <a:t> k </a:t>
            </a:r>
            <a:r>
              <a:rPr lang="en-US" sz="1800" dirty="0" err="1"/>
              <a:t>lepení</a:t>
            </a:r>
            <a:endParaRPr lang="en-US" sz="1800" dirty="0"/>
          </a:p>
          <a:p>
            <a:pPr marL="800100" lvl="1" indent="-342900"/>
            <a:endParaRPr lang="en-US" sz="1800" b="0" dirty="0"/>
          </a:p>
          <a:p>
            <a:pPr lvl="1" indent="0">
              <a:buNone/>
            </a:pP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 </a:t>
            </a:r>
            <a:r>
              <a:rPr lang="en-US" sz="1800" b="0" dirty="0" err="1"/>
              <a:t>rostoucím</a:t>
            </a:r>
            <a:r>
              <a:rPr lang="en-US" sz="1800" b="0" dirty="0"/>
              <a:t> </a:t>
            </a:r>
            <a:r>
              <a:rPr lang="en-US" sz="1800" b="0" dirty="0" err="1"/>
              <a:t>množstvím</a:t>
            </a:r>
            <a:r>
              <a:rPr lang="en-US" sz="1800" b="0" dirty="0"/>
              <a:t> </a:t>
            </a:r>
            <a:r>
              <a:rPr lang="en-US" sz="1800" b="0" dirty="0" err="1"/>
              <a:t>pojiva</a:t>
            </a:r>
            <a:r>
              <a:rPr lang="en-US" sz="1800" b="0" dirty="0"/>
              <a:t> </a:t>
            </a:r>
            <a:r>
              <a:rPr lang="en-US" sz="1800" b="0" dirty="0" err="1"/>
              <a:t>roste</a:t>
            </a:r>
            <a:r>
              <a:rPr lang="en-US" sz="1800" b="0" dirty="0"/>
              <a:t> </a:t>
            </a:r>
            <a:r>
              <a:rPr lang="en-US" sz="1800" b="0" dirty="0" err="1"/>
              <a:t>mechanická</a:t>
            </a:r>
            <a:r>
              <a:rPr lang="en-US" sz="1800" b="0" dirty="0"/>
              <a:t> </a:t>
            </a:r>
            <a:r>
              <a:rPr lang="en-US" sz="1800" b="0" dirty="0" err="1"/>
              <a:t>pevnost</a:t>
            </a:r>
            <a:r>
              <a:rPr lang="en-US" sz="1800" b="0" dirty="0"/>
              <a:t>, </a:t>
            </a:r>
            <a:r>
              <a:rPr lang="en-US" sz="1800" b="0" dirty="0" err="1"/>
              <a:t>klesá</a:t>
            </a:r>
            <a:r>
              <a:rPr lang="en-US" sz="1800" b="0" dirty="0"/>
              <a:t> </a:t>
            </a:r>
            <a:r>
              <a:rPr lang="en-US" sz="1800" b="0" dirty="0" err="1"/>
              <a:t>porozita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obvyklý</a:t>
            </a:r>
            <a:r>
              <a:rPr lang="en-US" sz="1800" b="0" dirty="0"/>
              <a:t> </a:t>
            </a:r>
            <a:r>
              <a:rPr lang="en-US" sz="1800" b="0" dirty="0" err="1"/>
              <a:t>poměr</a:t>
            </a:r>
            <a:r>
              <a:rPr lang="en-US" sz="1800" b="0" dirty="0"/>
              <a:t> </a:t>
            </a:r>
            <a:r>
              <a:rPr lang="en-US" sz="1800" b="0" dirty="0" err="1"/>
              <a:t>pojivo:plnivo</a:t>
            </a:r>
            <a:r>
              <a:rPr lang="en-US" sz="1800" b="0" dirty="0"/>
              <a:t> – </a:t>
            </a:r>
            <a:r>
              <a:rPr lang="en-US" sz="1800" b="0" dirty="0" err="1"/>
              <a:t>epoxid:písek</a:t>
            </a:r>
            <a:r>
              <a:rPr lang="en-US" sz="1800" b="0" dirty="0"/>
              <a:t> = 1:10, </a:t>
            </a:r>
            <a:r>
              <a:rPr lang="en-US" sz="1800" b="0" dirty="0" err="1"/>
              <a:t>cement:písek</a:t>
            </a:r>
            <a:r>
              <a:rPr lang="en-US" sz="1800" b="0" dirty="0"/>
              <a:t> = 1:4</a:t>
            </a:r>
          </a:p>
          <a:p>
            <a:pPr lvl="1" indent="0">
              <a:buNone/>
            </a:pP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56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 lnSpcReduction="10000"/>
          </a:bodyPr>
          <a:lstStyle/>
          <a:p>
            <a:r>
              <a:rPr lang="cs-CZ" b="0" cap="small" dirty="0"/>
              <a:t>Opuka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sedimentární hornina, písčitý slínovec </a:t>
            </a:r>
            <a:br>
              <a:rPr lang="cs-CZ" sz="1800" b="0" dirty="0"/>
            </a:br>
            <a:r>
              <a:rPr lang="cs-CZ" sz="1800" b="0" dirty="0"/>
              <a:t>s podílem biogenního křemene, dalšími </a:t>
            </a:r>
            <a:br>
              <a:rPr lang="cs-CZ" sz="1800" b="0" dirty="0"/>
            </a:br>
            <a:r>
              <a:rPr lang="cs-CZ" sz="1800" b="0" dirty="0"/>
              <a:t>složkami jsou především kalcit a živce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velmi dobře zpracovatelná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barva dle příměsí</a:t>
            </a:r>
            <a:endParaRPr lang="cs-CZ" sz="180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Bílá hora (Praha)</a:t>
            </a:r>
            <a:r>
              <a:rPr lang="en-US" sz="1800" b="0" dirty="0">
                <a:sym typeface="Wingdings" pitchFamily="2" charset="2"/>
              </a:rPr>
              <a:t> -&gt; </a:t>
            </a:r>
            <a:r>
              <a:rPr lang="en-US" sz="1800" b="0" dirty="0" err="1">
                <a:sym typeface="Wingdings" pitchFamily="2" charset="2"/>
              </a:rPr>
              <a:t>použita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na</a:t>
            </a:r>
            <a:r>
              <a:rPr lang="en-US" sz="1800" b="0" dirty="0">
                <a:sym typeface="Wingdings" pitchFamily="2" charset="2"/>
              </a:rPr>
              <a:t> </a:t>
            </a:r>
            <a:br>
              <a:rPr lang="en-US" sz="1800" b="0" dirty="0">
                <a:sym typeface="Wingdings" pitchFamily="2" charset="2"/>
              </a:rPr>
            </a:br>
            <a:r>
              <a:rPr lang="en-US" sz="1800" b="0" dirty="0" err="1">
                <a:sym typeface="Wingdings" pitchFamily="2" charset="2"/>
              </a:rPr>
              <a:t>bazilice</a:t>
            </a:r>
            <a:r>
              <a:rPr lang="en-US" sz="1800" b="0" dirty="0">
                <a:sym typeface="Wingdings" pitchFamily="2" charset="2"/>
              </a:rPr>
              <a:t>  </a:t>
            </a:r>
            <a:r>
              <a:rPr lang="en-US" sz="1800" b="0" dirty="0" err="1">
                <a:sym typeface="Wingdings" pitchFamily="2" charset="2"/>
              </a:rPr>
              <a:t>sv</a:t>
            </a:r>
            <a:r>
              <a:rPr lang="en-US" sz="1800" b="0" dirty="0">
                <a:sym typeface="Wingdings" pitchFamily="2" charset="2"/>
              </a:rPr>
              <a:t>. </a:t>
            </a:r>
            <a:r>
              <a:rPr lang="en-US" sz="1800" b="0" dirty="0" err="1">
                <a:sym typeface="Wingdings" pitchFamily="2" charset="2"/>
              </a:rPr>
              <a:t>Jiří</a:t>
            </a:r>
            <a:r>
              <a:rPr lang="en-US" sz="1800" b="0" dirty="0">
                <a:sym typeface="Wingdings" pitchFamily="2" charset="2"/>
              </a:rPr>
              <a:t>, </a:t>
            </a:r>
            <a:r>
              <a:rPr lang="en-US" sz="1800" b="0" dirty="0" err="1">
                <a:sym typeface="Wingdings" pitchFamily="2" charset="2"/>
              </a:rPr>
              <a:t>Týském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chrámu</a:t>
            </a:r>
            <a:r>
              <a:rPr lang="en-US" sz="1800" b="0" dirty="0">
                <a:sym typeface="Wingdings" pitchFamily="2" charset="2"/>
              </a:rPr>
              <a:t>;</a:t>
            </a:r>
            <a:r>
              <a:rPr lang="cs-CZ" sz="1800" b="0" dirty="0">
                <a:sym typeface="Wingdings" pitchFamily="2" charset="2"/>
              </a:rPr>
              <a:t> </a:t>
            </a:r>
            <a:br>
              <a:rPr lang="en-US" sz="1800" b="0" dirty="0">
                <a:sym typeface="Wingdings" pitchFamily="2" charset="2"/>
              </a:rPr>
            </a:br>
            <a:r>
              <a:rPr lang="cs-CZ" sz="1800" b="0" dirty="0">
                <a:sym typeface="Wingdings" pitchFamily="2" charset="2"/>
              </a:rPr>
              <a:t>Bílé stráně (Litoměřicko)</a:t>
            </a:r>
            <a:r>
              <a:rPr lang="en-US" sz="1800" b="0" dirty="0">
                <a:sym typeface="Wingdings" pitchFamily="2" charset="2"/>
              </a:rPr>
              <a:t>; </a:t>
            </a:r>
            <a:r>
              <a:rPr lang="en-US" sz="1800" b="0" dirty="0" err="1">
                <a:sym typeface="Wingdings" pitchFamily="2" charset="2"/>
              </a:rPr>
              <a:t>jádro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Karlova</a:t>
            </a:r>
            <a:r>
              <a:rPr lang="en-US" sz="1800" b="0" dirty="0">
                <a:sym typeface="Wingdings" pitchFamily="2" charset="2"/>
              </a:rPr>
              <a:t> </a:t>
            </a:r>
            <a:br>
              <a:rPr lang="en-US" sz="1800" b="0" dirty="0">
                <a:sym typeface="Wingdings" pitchFamily="2" charset="2"/>
              </a:rPr>
            </a:br>
            <a:r>
              <a:rPr lang="en-US" sz="1800" b="0" dirty="0" err="1">
                <a:sym typeface="Wingdings" pitchFamily="2" charset="2"/>
              </a:rPr>
              <a:t>mostu</a:t>
            </a:r>
            <a:endParaRPr lang="cs-CZ" sz="1800" b="0" dirty="0">
              <a:sym typeface="Wingdings" pitchFamily="2" charset="2"/>
            </a:endParaRPr>
          </a:p>
          <a:p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 </a:t>
            </a:r>
          </a:p>
          <a:p>
            <a:endParaRPr lang="cs-CZ" sz="1800" b="0" dirty="0">
              <a:sym typeface="Wingdings" pitchFamily="2" charset="2"/>
            </a:endParaRPr>
          </a:p>
          <a:p>
            <a:pPr algn="r"/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  Kamenná hlava z Mšeckých Žehrovic [2]</a:t>
            </a:r>
            <a:endParaRPr lang="cs-CZ" sz="18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363" r="6890" b="7065"/>
          <a:stretch/>
        </p:blipFill>
        <p:spPr>
          <a:xfrm>
            <a:off x="5057943" y="1777061"/>
            <a:ext cx="332539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2"/>
    </mc:Choice>
    <mc:Fallback xmlns="">
      <p:transition spd="slow" advTm="1062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aditiva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plastifikátory</a:t>
            </a:r>
            <a:r>
              <a:rPr lang="en-US" sz="1800" b="0" dirty="0"/>
              <a:t> – SiO</a:t>
            </a:r>
            <a:r>
              <a:rPr lang="en-US" sz="1800" b="0" baseline="-25000" dirty="0"/>
              <a:t>2</a:t>
            </a:r>
            <a:r>
              <a:rPr lang="en-US" sz="1800" b="0" dirty="0"/>
              <a:t>, </a:t>
            </a:r>
            <a:r>
              <a:rPr lang="en-US" sz="1800" b="0" dirty="0" err="1"/>
              <a:t>mastek</a:t>
            </a:r>
            <a:r>
              <a:rPr lang="en-US" sz="1800" b="0" dirty="0"/>
              <a:t>, </a:t>
            </a:r>
            <a:r>
              <a:rPr lang="en-US" sz="1800" b="0" dirty="0" err="1"/>
              <a:t>obvykle</a:t>
            </a:r>
            <a:r>
              <a:rPr lang="en-US" sz="1800" b="0" dirty="0"/>
              <a:t> do 3 %hm., </a:t>
            </a:r>
            <a:r>
              <a:rPr lang="en-US" sz="1800" b="0" dirty="0" err="1"/>
              <a:t>zabraňují</a:t>
            </a:r>
            <a:r>
              <a:rPr lang="en-US" sz="1800" b="0" dirty="0"/>
              <a:t> </a:t>
            </a:r>
            <a:r>
              <a:rPr lang="en-US" sz="1800" b="0" dirty="0" err="1"/>
              <a:t>lesku</a:t>
            </a:r>
            <a:r>
              <a:rPr lang="en-US" sz="1800" b="0" dirty="0"/>
              <a:t> </a:t>
            </a:r>
            <a:br>
              <a:rPr lang="en-US" sz="1800" b="0" dirty="0"/>
            </a:br>
            <a:r>
              <a:rPr lang="en-US" sz="1800" b="0" dirty="0"/>
              <a:t>(</a:t>
            </a:r>
            <a:r>
              <a:rPr lang="en-US" sz="1800" b="0" dirty="0" err="1"/>
              <a:t>tzv</a:t>
            </a:r>
            <a:r>
              <a:rPr lang="en-US" sz="1800" b="0" dirty="0"/>
              <a:t>. </a:t>
            </a:r>
            <a:r>
              <a:rPr lang="en-US" sz="1800" b="0" dirty="0" err="1"/>
              <a:t>matovadla</a:t>
            </a:r>
            <a:r>
              <a:rPr lang="en-US" sz="1800" b="0" dirty="0"/>
              <a:t>), u </a:t>
            </a:r>
            <a:r>
              <a:rPr lang="en-US" sz="1800" b="0" dirty="0" err="1"/>
              <a:t>směsí</a:t>
            </a:r>
            <a:r>
              <a:rPr lang="en-US" sz="1800" b="0" dirty="0"/>
              <a:t> s </a:t>
            </a:r>
            <a:r>
              <a:rPr lang="en-US" sz="1800" b="0" dirty="0" err="1"/>
              <a:t>cementem</a:t>
            </a:r>
            <a:r>
              <a:rPr lang="en-US" sz="1800" b="0" dirty="0"/>
              <a:t> </a:t>
            </a:r>
            <a:r>
              <a:rPr lang="en-US" sz="1800" b="0" dirty="0" err="1"/>
              <a:t>nejsou</a:t>
            </a:r>
            <a:r>
              <a:rPr lang="en-US" sz="1800" b="0" dirty="0"/>
              <a:t> </a:t>
            </a:r>
            <a:r>
              <a:rPr lang="en-US" sz="1800" b="0" dirty="0" err="1"/>
              <a:t>potřeba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pigmenty</a:t>
            </a:r>
            <a:r>
              <a:rPr lang="en-US" sz="1800" b="0" dirty="0"/>
              <a:t> – </a:t>
            </a:r>
            <a:r>
              <a:rPr lang="en-US" sz="1800" b="0" dirty="0" err="1"/>
              <a:t>odolné</a:t>
            </a:r>
            <a:r>
              <a:rPr lang="en-US" sz="1800" b="0" dirty="0"/>
              <a:t> </a:t>
            </a:r>
            <a:r>
              <a:rPr lang="en-US" sz="1800" b="0" dirty="0" err="1"/>
              <a:t>alkoholickému</a:t>
            </a:r>
            <a:r>
              <a:rPr lang="en-US" sz="1800" b="0" dirty="0"/>
              <a:t> </a:t>
            </a:r>
            <a:r>
              <a:rPr lang="en-US" sz="1800" b="0" dirty="0" err="1"/>
              <a:t>prostředí</a:t>
            </a:r>
            <a:r>
              <a:rPr lang="en-US" sz="1800" b="0" dirty="0"/>
              <a:t> (</a:t>
            </a:r>
            <a:r>
              <a:rPr lang="en-US" sz="1800" b="0" dirty="0" err="1"/>
              <a:t>přírodní</a:t>
            </a:r>
            <a:r>
              <a:rPr lang="en-US" sz="1800" b="0" dirty="0"/>
              <a:t> </a:t>
            </a:r>
            <a:r>
              <a:rPr lang="en-US" sz="1800" b="0" dirty="0" err="1"/>
              <a:t>okry</a:t>
            </a:r>
            <a:r>
              <a:rPr lang="en-US" sz="1800" b="0" dirty="0"/>
              <a:t>, p.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bázi</a:t>
            </a:r>
            <a:r>
              <a:rPr lang="en-US" sz="1800" b="0" dirty="0"/>
              <a:t> </a:t>
            </a:r>
            <a:r>
              <a:rPr lang="en-US" sz="1800" b="0" dirty="0" err="1"/>
              <a:t>oxidů</a:t>
            </a:r>
            <a:r>
              <a:rPr lang="en-US" sz="1800" b="0" dirty="0"/>
              <a:t> </a:t>
            </a:r>
            <a:r>
              <a:rPr lang="en-US" sz="1800" b="0" dirty="0" err="1"/>
              <a:t>železa</a:t>
            </a:r>
            <a:r>
              <a:rPr lang="en-US" sz="1800" b="0" dirty="0"/>
              <a:t>, </a:t>
            </a:r>
            <a:r>
              <a:rPr lang="en-US" sz="1800" b="0" dirty="0" err="1"/>
              <a:t>oxid</a:t>
            </a:r>
            <a:r>
              <a:rPr lang="en-US" sz="1800" b="0" dirty="0"/>
              <a:t> </a:t>
            </a:r>
            <a:r>
              <a:rPr lang="en-US" sz="1800" b="0" dirty="0" err="1"/>
              <a:t>chromitý</a:t>
            </a:r>
            <a:r>
              <a:rPr lang="en-US" sz="1800" b="0" dirty="0"/>
              <a:t>); u </a:t>
            </a:r>
            <a:r>
              <a:rPr lang="en-US" sz="1800" b="0" dirty="0" err="1"/>
              <a:t>cementem</a:t>
            </a:r>
            <a:r>
              <a:rPr lang="en-US" sz="1800" b="0" dirty="0"/>
              <a:t> </a:t>
            </a:r>
            <a:r>
              <a:rPr lang="en-US" sz="1800" b="0" dirty="0" err="1"/>
              <a:t>pojených</a:t>
            </a:r>
            <a:r>
              <a:rPr lang="en-US" sz="1800" b="0" dirty="0"/>
              <a:t> </a:t>
            </a:r>
            <a:r>
              <a:rPr lang="en-US" sz="1800" b="0" dirty="0" err="1"/>
              <a:t>směsí</a:t>
            </a:r>
            <a:r>
              <a:rPr lang="en-US" sz="1800" b="0" dirty="0"/>
              <a:t> </a:t>
            </a:r>
            <a:r>
              <a:rPr lang="en-US" sz="1800" b="0" dirty="0" err="1"/>
              <a:t>může</a:t>
            </a:r>
            <a:r>
              <a:rPr lang="en-US" sz="1800" b="0" dirty="0"/>
              <a:t> </a:t>
            </a:r>
            <a:r>
              <a:rPr lang="en-US" sz="1800" b="0" dirty="0" err="1"/>
              <a:t>docházet</a:t>
            </a:r>
            <a:r>
              <a:rPr lang="en-US" sz="1800" b="0" dirty="0"/>
              <a:t> k </a:t>
            </a:r>
            <a:r>
              <a:rPr lang="en-US" sz="1800" b="0" dirty="0" err="1"/>
              <a:t>blednutí</a:t>
            </a:r>
            <a:r>
              <a:rPr lang="en-US" sz="1800" b="0" dirty="0"/>
              <a:t>,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barvu</a:t>
            </a:r>
            <a:r>
              <a:rPr lang="en-US" sz="1800" b="0" dirty="0"/>
              <a:t> </a:t>
            </a:r>
            <a:r>
              <a:rPr lang="en-US" sz="1800" b="0" dirty="0" err="1"/>
              <a:t>má</a:t>
            </a:r>
            <a:r>
              <a:rPr lang="en-US" sz="1800" b="0" dirty="0"/>
              <a:t> </a:t>
            </a:r>
            <a:r>
              <a:rPr lang="en-US" sz="1800" b="0" dirty="0" err="1"/>
              <a:t>vliv</a:t>
            </a:r>
            <a:r>
              <a:rPr lang="en-US" sz="1800" b="0" dirty="0"/>
              <a:t> 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barva</a:t>
            </a:r>
            <a:r>
              <a:rPr lang="en-US" sz="1800" b="0" dirty="0"/>
              <a:t> </a:t>
            </a:r>
            <a:r>
              <a:rPr lang="en-US" sz="1800" b="0" dirty="0" err="1"/>
              <a:t>použitého</a:t>
            </a:r>
            <a:r>
              <a:rPr lang="en-US" sz="1800" b="0" dirty="0"/>
              <a:t> </a:t>
            </a:r>
            <a:r>
              <a:rPr lang="en-US" sz="1800" b="0" dirty="0" err="1"/>
              <a:t>cementu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drcené</a:t>
            </a:r>
            <a:r>
              <a:rPr lang="en-US" sz="1800" b="0" dirty="0"/>
              <a:t> </a:t>
            </a:r>
            <a:r>
              <a:rPr lang="en-US" sz="1800" b="0" dirty="0" err="1"/>
              <a:t>skořápky</a:t>
            </a:r>
            <a:r>
              <a:rPr lang="en-US" sz="1800" b="0" dirty="0"/>
              <a:t> – </a:t>
            </a:r>
            <a:r>
              <a:rPr lang="en-US" sz="1800" dirty="0" err="1"/>
              <a:t>např</a:t>
            </a:r>
            <a:r>
              <a:rPr lang="en-US" sz="1800" dirty="0"/>
              <a:t>. u </a:t>
            </a:r>
            <a:r>
              <a:rPr lang="en-US" sz="1800" dirty="0" err="1"/>
              <a:t>tmelů</a:t>
            </a:r>
            <a:r>
              <a:rPr lang="en-US" sz="1800" dirty="0"/>
              <a:t> </a:t>
            </a:r>
            <a:r>
              <a:rPr lang="en-US" sz="1800" dirty="0" err="1"/>
              <a:t>tzv</a:t>
            </a:r>
            <a:r>
              <a:rPr lang="en-US" sz="1800" dirty="0"/>
              <a:t>. </a:t>
            </a:r>
            <a:r>
              <a:rPr lang="en-US" sz="1800" dirty="0" err="1"/>
              <a:t>Kutnohorského</a:t>
            </a:r>
            <a:r>
              <a:rPr lang="en-US" sz="1800" dirty="0"/>
              <a:t> </a:t>
            </a:r>
            <a:r>
              <a:rPr lang="en-US" sz="1800" dirty="0" err="1"/>
              <a:t>pískovce</a:t>
            </a:r>
            <a:r>
              <a:rPr lang="en-US" sz="1800" dirty="0"/>
              <a:t>, </a:t>
            </a:r>
            <a:r>
              <a:rPr lang="en-US" sz="1800" dirty="0" err="1"/>
              <a:t>který</a:t>
            </a:r>
            <a:r>
              <a:rPr lang="en-US" sz="1800" dirty="0"/>
              <a:t> </a:t>
            </a:r>
            <a:r>
              <a:rPr lang="en-US" sz="1800" dirty="0" err="1"/>
              <a:t>obsahuje</a:t>
            </a:r>
            <a:r>
              <a:rPr lang="en-US" sz="1800" dirty="0"/>
              <a:t> </a:t>
            </a:r>
            <a:r>
              <a:rPr lang="en-US" sz="1800" dirty="0" err="1"/>
              <a:t>zbytky</a:t>
            </a:r>
            <a:r>
              <a:rPr lang="en-US" sz="1800" dirty="0"/>
              <a:t> </a:t>
            </a:r>
            <a:r>
              <a:rPr lang="en-US" sz="1800" dirty="0" err="1"/>
              <a:t>ulit</a:t>
            </a:r>
            <a:r>
              <a:rPr lang="en-US" sz="1800" dirty="0"/>
              <a:t> </a:t>
            </a:r>
            <a:r>
              <a:rPr lang="en-US" sz="1800" dirty="0" err="1"/>
              <a:t>mořských</a:t>
            </a:r>
            <a:r>
              <a:rPr lang="en-US" sz="1800" dirty="0"/>
              <a:t> </a:t>
            </a:r>
            <a:r>
              <a:rPr lang="en-US" sz="1800" dirty="0" err="1"/>
              <a:t>živočichů</a:t>
            </a:r>
            <a:endParaRPr lang="en-US" sz="1800" dirty="0"/>
          </a:p>
          <a:p>
            <a:pPr marL="742950" lvl="1" indent="-285750"/>
            <a:r>
              <a:rPr lang="en-US" sz="1800" b="0" dirty="0" err="1"/>
              <a:t>polymerní</a:t>
            </a:r>
            <a:r>
              <a:rPr lang="en-US" sz="1800" b="0" dirty="0"/>
              <a:t> </a:t>
            </a:r>
            <a:r>
              <a:rPr lang="en-US" sz="1800" b="0" dirty="0" err="1"/>
              <a:t>disperze</a:t>
            </a:r>
            <a:r>
              <a:rPr lang="en-US" sz="1800" b="0" dirty="0"/>
              <a:t> – u </a:t>
            </a:r>
            <a:r>
              <a:rPr lang="en-US" sz="1800" b="0" dirty="0" err="1"/>
              <a:t>směsí</a:t>
            </a:r>
            <a:r>
              <a:rPr lang="en-US" sz="1800" b="0" dirty="0"/>
              <a:t> s </a:t>
            </a:r>
            <a:r>
              <a:rPr lang="en-US" sz="1800" b="0" dirty="0" err="1"/>
              <a:t>hydraulickými</a:t>
            </a:r>
            <a:r>
              <a:rPr lang="en-US" sz="1800" b="0" dirty="0"/>
              <a:t> </a:t>
            </a:r>
            <a:r>
              <a:rPr lang="en-US" sz="1800" b="0" dirty="0" err="1"/>
              <a:t>pojivy</a:t>
            </a:r>
            <a:r>
              <a:rPr lang="en-US" sz="1800" b="0" dirty="0"/>
              <a:t>, </a:t>
            </a:r>
            <a:r>
              <a:rPr lang="en-US" sz="1800" b="0" dirty="0" err="1"/>
              <a:t>zvyšují</a:t>
            </a:r>
            <a:r>
              <a:rPr lang="en-US" sz="1800" b="0" dirty="0"/>
              <a:t> </a:t>
            </a:r>
            <a:r>
              <a:rPr lang="en-US" sz="1800" b="0" dirty="0" err="1"/>
              <a:t>adhezi</a:t>
            </a:r>
            <a:r>
              <a:rPr lang="en-US" sz="1800" b="0" dirty="0"/>
              <a:t>, </a:t>
            </a:r>
            <a:r>
              <a:rPr lang="en-US" sz="1800" b="0" dirty="0" err="1"/>
              <a:t>zlepšují</a:t>
            </a:r>
            <a:r>
              <a:rPr lang="en-US" sz="1800" b="0" dirty="0"/>
              <a:t> </a:t>
            </a:r>
            <a:r>
              <a:rPr lang="en-US" sz="1800" b="0" dirty="0" err="1"/>
              <a:t>mechanické</a:t>
            </a:r>
            <a:r>
              <a:rPr lang="en-US" sz="1800" b="0" dirty="0"/>
              <a:t> </a:t>
            </a:r>
            <a:r>
              <a:rPr lang="en-US" sz="1800" b="0" dirty="0" err="1"/>
              <a:t>vlastnosti</a:t>
            </a:r>
            <a:r>
              <a:rPr lang="en-US" sz="1800" b="0" dirty="0"/>
              <a:t>, </a:t>
            </a:r>
            <a:r>
              <a:rPr lang="en-US" sz="1800" b="0" dirty="0" err="1"/>
              <a:t>podporují</a:t>
            </a:r>
            <a:r>
              <a:rPr lang="en-US" sz="1800" b="0" dirty="0"/>
              <a:t> </a:t>
            </a:r>
            <a:r>
              <a:rPr lang="en-US" sz="1800" b="0" dirty="0" err="1"/>
              <a:t>správné</a:t>
            </a:r>
            <a:r>
              <a:rPr lang="en-US" sz="1800" b="0" dirty="0"/>
              <a:t> </a:t>
            </a:r>
            <a:r>
              <a:rPr lang="en-US" sz="1800" b="0" dirty="0" err="1"/>
              <a:t>tvrdnutí</a:t>
            </a:r>
            <a:r>
              <a:rPr lang="en-US" sz="1800" b="0" dirty="0"/>
              <a:t>, </a:t>
            </a:r>
            <a:r>
              <a:rPr lang="en-US" sz="1800" b="0" dirty="0" err="1"/>
              <a:t>můžou</a:t>
            </a:r>
            <a:r>
              <a:rPr lang="en-US" sz="1800" b="0" dirty="0"/>
              <a:t> </a:t>
            </a:r>
            <a:r>
              <a:rPr lang="en-US" sz="1800" b="0" dirty="0" err="1"/>
              <a:t>pomoci</a:t>
            </a:r>
            <a:r>
              <a:rPr lang="en-US" sz="1800" b="0" dirty="0"/>
              <a:t> </a:t>
            </a:r>
            <a:r>
              <a:rPr lang="en-US" sz="1800" b="0" dirty="0" err="1"/>
              <a:t>odstranění</a:t>
            </a:r>
            <a:r>
              <a:rPr lang="en-US" sz="1800" b="0" dirty="0"/>
              <a:t> </a:t>
            </a:r>
            <a:r>
              <a:rPr lang="en-US" sz="1800" b="0" dirty="0" err="1"/>
              <a:t>již</a:t>
            </a:r>
            <a:r>
              <a:rPr lang="en-US" sz="1800" b="0" dirty="0"/>
              <a:t> </a:t>
            </a:r>
            <a:r>
              <a:rPr lang="en-US" sz="1800" b="0" dirty="0" err="1"/>
              <a:t>vytvrdlého</a:t>
            </a:r>
            <a:r>
              <a:rPr lang="en-US" sz="1800" b="0" dirty="0"/>
              <a:t> </a:t>
            </a:r>
            <a:r>
              <a:rPr lang="en-US" sz="1800" b="0" dirty="0" err="1"/>
              <a:t>tmelu</a:t>
            </a:r>
            <a:r>
              <a:rPr lang="en-US" sz="1800" b="0" dirty="0"/>
              <a:t> </a:t>
            </a:r>
            <a:r>
              <a:rPr lang="en-US" sz="1800" b="0" dirty="0" err="1"/>
              <a:t>organickými</a:t>
            </a:r>
            <a:r>
              <a:rPr lang="en-US" sz="1800" b="0" dirty="0"/>
              <a:t> </a:t>
            </a:r>
            <a:r>
              <a:rPr lang="en-US" sz="1800" b="0" dirty="0" err="1"/>
              <a:t>rozpouštědly</a:t>
            </a:r>
            <a:r>
              <a:rPr lang="en-US" sz="1800" b="0" dirty="0"/>
              <a:t> (</a:t>
            </a:r>
            <a:r>
              <a:rPr lang="en-US" sz="1800" b="0" dirty="0" err="1"/>
              <a:t>botnání</a:t>
            </a:r>
            <a:r>
              <a:rPr lang="en-US" sz="1800" b="0" dirty="0"/>
              <a:t> </a:t>
            </a:r>
            <a:r>
              <a:rPr lang="en-US" sz="1800" b="0" dirty="0" err="1"/>
              <a:t>tmelu</a:t>
            </a:r>
            <a:r>
              <a:rPr lang="en-US" sz="1800" b="0" dirty="0"/>
              <a:t> -&gt; </a:t>
            </a:r>
            <a:r>
              <a:rPr lang="en-US" sz="1800" b="0" dirty="0" err="1"/>
              <a:t>pokles</a:t>
            </a:r>
            <a:r>
              <a:rPr lang="en-US" sz="1800" b="0" dirty="0"/>
              <a:t> </a:t>
            </a:r>
            <a:r>
              <a:rPr lang="en-US" sz="1800" b="0" dirty="0" err="1"/>
              <a:t>pevnosti</a:t>
            </a:r>
            <a:r>
              <a:rPr lang="en-US" sz="1800" b="0" dirty="0"/>
              <a:t>)</a:t>
            </a:r>
          </a:p>
          <a:p>
            <a:pPr marL="742950" lvl="1" indent="-285750"/>
            <a:r>
              <a:rPr lang="en-US" sz="1800" dirty="0" err="1"/>
              <a:t>spojovací</a:t>
            </a:r>
            <a:r>
              <a:rPr lang="en-US" sz="1800" dirty="0"/>
              <a:t> </a:t>
            </a:r>
            <a:r>
              <a:rPr lang="en-US" sz="1800" dirty="0" err="1"/>
              <a:t>látky</a:t>
            </a:r>
            <a:r>
              <a:rPr lang="en-US" sz="1800" dirty="0"/>
              <a:t> – </a:t>
            </a:r>
            <a:r>
              <a:rPr lang="en-US" sz="1800" dirty="0" err="1"/>
              <a:t>zvyšují</a:t>
            </a:r>
            <a:r>
              <a:rPr lang="en-US" sz="1800" dirty="0"/>
              <a:t> </a:t>
            </a:r>
            <a:r>
              <a:rPr lang="en-US" sz="1800" dirty="0" err="1"/>
              <a:t>adhezi</a:t>
            </a:r>
            <a:r>
              <a:rPr lang="en-US" sz="1800" dirty="0"/>
              <a:t> </a:t>
            </a:r>
            <a:r>
              <a:rPr lang="en-US" sz="1800" dirty="0" err="1"/>
              <a:t>epoxidové</a:t>
            </a:r>
            <a:r>
              <a:rPr lang="en-US" sz="1800" dirty="0"/>
              <a:t> </a:t>
            </a:r>
            <a:r>
              <a:rPr lang="en-US" sz="1800" dirty="0" err="1"/>
              <a:t>pryskyřice</a:t>
            </a:r>
            <a:r>
              <a:rPr lang="en-US" sz="1800" dirty="0"/>
              <a:t> k </a:t>
            </a:r>
            <a:r>
              <a:rPr lang="en-US" sz="1800" dirty="0" err="1"/>
              <a:t>anorganickému</a:t>
            </a:r>
            <a:r>
              <a:rPr lang="en-US" sz="1800" dirty="0"/>
              <a:t> </a:t>
            </a:r>
            <a:r>
              <a:rPr lang="en-US" sz="1800" dirty="0" err="1"/>
              <a:t>podkladu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995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 tvorbě kopií a doplňků se používají sádrové formy (dvoj- a vícedílná)</a:t>
            </a:r>
          </a:p>
          <a:p>
            <a:pPr marL="800100" lvl="1" indent="-342900"/>
            <a:r>
              <a:rPr lang="cs-CZ" sz="1800" b="0" dirty="0"/>
              <a:t>separace povrchu forem šelakovým nátěrem v lihu nebo mazlavým mýdlem</a:t>
            </a:r>
          </a:p>
          <a:p>
            <a:pPr marL="800100" lvl="1" indent="-342900"/>
            <a:r>
              <a:rPr lang="cs-CZ" sz="1800" dirty="0"/>
              <a:t>sesazení forem pomocí tzv. zámků - na jedné formě vytvarují otvory či čepy, na něž se následně odlije negativ pro napojení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 detailnější modelaci se mezi model a sádrovou formu někdy vkládá forma lukoprenová (silikonový kaučuk) – vznik vulkanizací kaučuku po přidání tvrdidla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armování</a:t>
            </a:r>
            <a:r>
              <a:rPr lang="en-US" sz="1800" b="0" dirty="0"/>
              <a:t> – </a:t>
            </a:r>
            <a:r>
              <a:rPr lang="en-US" sz="1800" b="0" dirty="0" err="1"/>
              <a:t>odolnost</a:t>
            </a:r>
            <a:r>
              <a:rPr lang="en-US" sz="1800" b="0" dirty="0"/>
              <a:t> v </a:t>
            </a:r>
            <a:r>
              <a:rPr lang="en-US" sz="1800" b="0" dirty="0" err="1"/>
              <a:t>alkalickém</a:t>
            </a:r>
            <a:r>
              <a:rPr lang="en-US" sz="1800" b="0" dirty="0"/>
              <a:t> </a:t>
            </a:r>
            <a:r>
              <a:rPr lang="en-US" sz="1800" b="0" dirty="0" err="1"/>
              <a:t>prostředí</a:t>
            </a:r>
            <a:r>
              <a:rPr lang="en-US" sz="1800" b="0" dirty="0"/>
              <a:t>, </a:t>
            </a:r>
            <a:r>
              <a:rPr lang="en-US" sz="1800" b="0" dirty="0" err="1"/>
              <a:t>tepelná</a:t>
            </a:r>
            <a:r>
              <a:rPr lang="en-US" sz="1800" b="0" dirty="0"/>
              <a:t> </a:t>
            </a:r>
            <a:r>
              <a:rPr lang="en-US" sz="1800" b="0" dirty="0" err="1"/>
              <a:t>roztažnost</a:t>
            </a:r>
            <a:r>
              <a:rPr lang="en-US" sz="1800" b="0" dirty="0"/>
              <a:t> </a:t>
            </a:r>
            <a:r>
              <a:rPr lang="en-US" sz="1800" b="0" dirty="0" err="1"/>
              <a:t>blízká</a:t>
            </a:r>
            <a:r>
              <a:rPr lang="en-US" sz="1800" b="0" dirty="0"/>
              <a:t> </a:t>
            </a:r>
            <a:r>
              <a:rPr lang="en-US" sz="1800" b="0" dirty="0" err="1"/>
              <a:t>tmelu</a:t>
            </a:r>
            <a:r>
              <a:rPr lang="en-US" sz="1800" b="0" dirty="0"/>
              <a:t>, </a:t>
            </a:r>
            <a:r>
              <a:rPr lang="en-US" sz="1800" b="0" dirty="0" err="1"/>
              <a:t>dostatečná</a:t>
            </a:r>
            <a:r>
              <a:rPr lang="en-US" sz="1800" b="0" dirty="0"/>
              <a:t> </a:t>
            </a:r>
            <a:r>
              <a:rPr lang="en-US" sz="1800" b="0" dirty="0" err="1"/>
              <a:t>pevnost</a:t>
            </a:r>
            <a:r>
              <a:rPr lang="en-US" sz="1800" b="0" dirty="0"/>
              <a:t>, </a:t>
            </a:r>
            <a:r>
              <a:rPr lang="en-US" sz="1800" b="0" dirty="0" err="1"/>
              <a:t>nejspolehlivější</a:t>
            </a:r>
            <a:r>
              <a:rPr lang="en-US" sz="1800" b="0" dirty="0"/>
              <a:t> je </a:t>
            </a:r>
            <a:r>
              <a:rPr lang="en-US" sz="1800" b="0" dirty="0" err="1"/>
              <a:t>nekorodující</a:t>
            </a:r>
            <a:r>
              <a:rPr lang="en-US" sz="1800" b="0" dirty="0"/>
              <a:t> </a:t>
            </a:r>
            <a:r>
              <a:rPr lang="en-US" sz="1800" b="0" dirty="0" err="1"/>
              <a:t>ocel</a:t>
            </a:r>
            <a:endParaRPr lang="en-US" sz="1800" b="0" dirty="0"/>
          </a:p>
          <a:p>
            <a:pPr marL="800100" lvl="1" indent="-342900"/>
            <a:r>
              <a:rPr lang="en-US" sz="1800" b="0" dirty="0" err="1"/>
              <a:t>hliník</a:t>
            </a:r>
            <a:r>
              <a:rPr lang="en-US" sz="1800" b="0" dirty="0"/>
              <a:t> </a:t>
            </a:r>
            <a:r>
              <a:rPr lang="en-US" sz="1800" b="0" dirty="0" err="1"/>
              <a:t>málo</a:t>
            </a:r>
            <a:r>
              <a:rPr lang="en-US" sz="1800" b="0" dirty="0"/>
              <a:t> </a:t>
            </a:r>
            <a:r>
              <a:rPr lang="en-US" sz="1800" b="0" dirty="0" err="1"/>
              <a:t>stabilní</a:t>
            </a:r>
            <a:r>
              <a:rPr lang="en-US" sz="1800" b="0" dirty="0"/>
              <a:t> a </a:t>
            </a:r>
            <a:r>
              <a:rPr lang="en-US" sz="1800" b="0" dirty="0" err="1"/>
              <a:t>málo</a:t>
            </a:r>
            <a:r>
              <a:rPr lang="en-US" sz="1800" b="0" dirty="0"/>
              <a:t> </a:t>
            </a:r>
            <a:r>
              <a:rPr lang="en-US" sz="1800" b="0" dirty="0" err="1"/>
              <a:t>pevný</a:t>
            </a:r>
            <a:r>
              <a:rPr lang="en-US" sz="1800" b="0" dirty="0"/>
              <a:t>, </a:t>
            </a:r>
            <a:r>
              <a:rPr lang="en-US" sz="1800" b="0" dirty="0" err="1"/>
              <a:t>ocel</a:t>
            </a:r>
            <a:r>
              <a:rPr lang="en-US" sz="1800" b="0" dirty="0"/>
              <a:t> </a:t>
            </a:r>
            <a:r>
              <a:rPr lang="en-US" sz="1800" b="0" dirty="0" err="1"/>
              <a:t>má</a:t>
            </a:r>
            <a:r>
              <a:rPr lang="en-US" sz="1800" b="0" dirty="0"/>
              <a:t> </a:t>
            </a:r>
            <a:r>
              <a:rPr lang="en-US" sz="1800" b="0" dirty="0" err="1"/>
              <a:t>sklony</a:t>
            </a:r>
            <a:r>
              <a:rPr lang="en-US" sz="1800" b="0" dirty="0"/>
              <a:t> </a:t>
            </a:r>
            <a:r>
              <a:rPr lang="en-US" sz="1800" b="0" dirty="0" err="1"/>
              <a:t>ke</a:t>
            </a:r>
            <a:r>
              <a:rPr lang="en-US" sz="1800" b="0" dirty="0"/>
              <a:t> </a:t>
            </a:r>
            <a:r>
              <a:rPr lang="en-US" sz="1800" b="0" dirty="0" err="1"/>
              <a:t>korozi</a:t>
            </a:r>
            <a:r>
              <a:rPr lang="en-US" sz="1800" b="0" dirty="0"/>
              <a:t>, u </a:t>
            </a:r>
            <a:r>
              <a:rPr lang="en-US" sz="1800" b="0" dirty="0" err="1"/>
              <a:t>mědi</a:t>
            </a:r>
            <a:r>
              <a:rPr lang="en-US" sz="1800" b="0" dirty="0"/>
              <a:t>/</a:t>
            </a:r>
            <a:r>
              <a:rPr lang="en-US" sz="1800" b="0" dirty="0" err="1"/>
              <a:t>mosazi</a:t>
            </a:r>
            <a:r>
              <a:rPr lang="en-US" sz="1800" b="0" dirty="0"/>
              <a:t> </a:t>
            </a:r>
            <a:r>
              <a:rPr lang="en-US" sz="1800" b="0" dirty="0" err="1"/>
              <a:t>vzniká</a:t>
            </a:r>
            <a:r>
              <a:rPr lang="en-US" sz="1800" b="0" dirty="0"/>
              <a:t> </a:t>
            </a:r>
            <a:r>
              <a:rPr lang="en-US" sz="1800" b="0" dirty="0" err="1"/>
              <a:t>jen</a:t>
            </a:r>
            <a:r>
              <a:rPr lang="en-US" sz="1800" b="0" dirty="0"/>
              <a:t> </a:t>
            </a:r>
            <a:r>
              <a:rPr lang="en-US" sz="1800" b="0" dirty="0" err="1"/>
              <a:t>tenká</a:t>
            </a:r>
            <a:r>
              <a:rPr lang="en-US" sz="1800" b="0" dirty="0"/>
              <a:t> </a:t>
            </a:r>
            <a:r>
              <a:rPr lang="en-US" sz="1800" b="0" dirty="0" err="1"/>
              <a:t>korozní</a:t>
            </a:r>
            <a:r>
              <a:rPr lang="en-US" sz="1800" b="0" dirty="0"/>
              <a:t> </a:t>
            </a:r>
            <a:r>
              <a:rPr lang="en-US" sz="1800" b="0" dirty="0" err="1"/>
              <a:t>vrstva</a:t>
            </a:r>
            <a:r>
              <a:rPr lang="en-US" sz="1800" b="0" dirty="0"/>
              <a:t>, ale </a:t>
            </a:r>
            <a:r>
              <a:rPr lang="en-US" sz="1800" b="0" dirty="0" err="1"/>
              <a:t>mohou</a:t>
            </a:r>
            <a:r>
              <a:rPr lang="en-US" sz="1800" b="0" dirty="0"/>
              <a:t> </a:t>
            </a:r>
            <a:r>
              <a:rPr lang="en-US" sz="1800" b="0" dirty="0" err="1"/>
              <a:t>prosakovat</a:t>
            </a:r>
            <a:r>
              <a:rPr lang="en-US" sz="1800" b="0" dirty="0"/>
              <a:t> </a:t>
            </a:r>
            <a:r>
              <a:rPr lang="en-US" sz="1800" b="0" dirty="0" err="1"/>
              <a:t>barevné</a:t>
            </a:r>
            <a:r>
              <a:rPr lang="en-US" sz="1800" b="0" dirty="0"/>
              <a:t> </a:t>
            </a:r>
            <a:r>
              <a:rPr lang="en-US" sz="1800" b="0" dirty="0" err="1"/>
              <a:t>korozní</a:t>
            </a:r>
            <a:r>
              <a:rPr lang="en-US" sz="1800" b="0" dirty="0"/>
              <a:t> </a:t>
            </a:r>
            <a:r>
              <a:rPr lang="en-US" sz="1800" b="0" dirty="0" err="1"/>
              <a:t>produkty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23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en-US" sz="1800" b="0" cap="small" dirty="0" err="1"/>
              <a:t>Hydrofobizace</a:t>
            </a: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hydrofobizace</a:t>
            </a:r>
            <a:r>
              <a:rPr lang="en-US" sz="1800" b="0" dirty="0"/>
              <a:t> </a:t>
            </a:r>
            <a:r>
              <a:rPr lang="en-US" sz="1800" b="0" dirty="0" err="1"/>
              <a:t>jako</a:t>
            </a:r>
            <a:r>
              <a:rPr lang="en-US" sz="1800" b="0" dirty="0"/>
              <a:t> </a:t>
            </a:r>
            <a:r>
              <a:rPr lang="en-US" sz="1800" b="0" dirty="0" err="1"/>
              <a:t>ochrana</a:t>
            </a:r>
            <a:r>
              <a:rPr lang="en-US" sz="1800" b="0" dirty="0"/>
              <a:t> - </a:t>
            </a:r>
            <a:r>
              <a:rPr lang="en-US" sz="1800" b="0" dirty="0" err="1"/>
              <a:t>změny</a:t>
            </a:r>
            <a:r>
              <a:rPr lang="en-US" sz="1800" b="0" dirty="0"/>
              <a:t> </a:t>
            </a:r>
            <a:r>
              <a:rPr lang="en-US" sz="1800" b="0" dirty="0" err="1"/>
              <a:t>vlhkosti</a:t>
            </a:r>
            <a:r>
              <a:rPr lang="en-US" sz="1800" b="0" dirty="0"/>
              <a:t> </a:t>
            </a:r>
            <a:r>
              <a:rPr lang="en-US" sz="1800" b="0" dirty="0" err="1"/>
              <a:t>způsobují</a:t>
            </a:r>
            <a:r>
              <a:rPr lang="en-US" sz="1800" b="0" dirty="0"/>
              <a:t> </a:t>
            </a:r>
            <a:r>
              <a:rPr lang="en-US" sz="1800" b="0" dirty="0" err="1"/>
              <a:t>řadu</a:t>
            </a:r>
            <a:r>
              <a:rPr lang="en-US" sz="1800" b="0" dirty="0"/>
              <a:t> </a:t>
            </a:r>
            <a:r>
              <a:rPr lang="en-US" sz="1800" b="0" dirty="0" err="1"/>
              <a:t>poškození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voda</a:t>
            </a:r>
            <a:r>
              <a:rPr lang="en-US" sz="1800" b="0" dirty="0"/>
              <a:t> </a:t>
            </a:r>
            <a:r>
              <a:rPr lang="en-US" sz="1800" b="0" dirty="0" err="1"/>
              <a:t>srážková</a:t>
            </a:r>
            <a:r>
              <a:rPr lang="en-US" sz="1800" b="0" dirty="0"/>
              <a:t>, </a:t>
            </a:r>
            <a:r>
              <a:rPr lang="en-US" sz="1800" b="0" dirty="0" err="1"/>
              <a:t>technologická</a:t>
            </a:r>
            <a:r>
              <a:rPr lang="en-US" sz="1800" b="0" dirty="0"/>
              <a:t> (</a:t>
            </a:r>
            <a:r>
              <a:rPr lang="en-US" sz="1800" b="0" dirty="0" err="1"/>
              <a:t>např</a:t>
            </a:r>
            <a:r>
              <a:rPr lang="en-US" sz="1800" b="0" dirty="0"/>
              <a:t>. </a:t>
            </a:r>
            <a:r>
              <a:rPr lang="en-US" sz="1800" b="0" dirty="0" err="1"/>
              <a:t>mytí</a:t>
            </a:r>
            <a:r>
              <a:rPr lang="en-US" sz="1800" b="0" dirty="0"/>
              <a:t>), </a:t>
            </a:r>
            <a:r>
              <a:rPr lang="en-US" sz="1800" b="0" dirty="0" err="1"/>
              <a:t>kondenzační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zvýšení</a:t>
            </a:r>
            <a:r>
              <a:rPr lang="en-US" sz="1800" b="0" dirty="0"/>
              <a:t> </a:t>
            </a:r>
            <a:r>
              <a:rPr lang="en-US" sz="1800" b="0" dirty="0" err="1"/>
              <a:t>úhlu</a:t>
            </a:r>
            <a:r>
              <a:rPr lang="en-US" sz="1800" b="0" dirty="0"/>
              <a:t> </a:t>
            </a:r>
            <a:r>
              <a:rPr lang="en-US" sz="1800" b="0" dirty="0" err="1"/>
              <a:t>smáčení</a:t>
            </a:r>
            <a:r>
              <a:rPr lang="en-US" sz="1800" b="0" dirty="0"/>
              <a:t> pro </a:t>
            </a:r>
            <a:r>
              <a:rPr lang="en-US" sz="1800" b="0" dirty="0" err="1"/>
              <a:t>vodu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rozhraní</a:t>
            </a:r>
            <a:r>
              <a:rPr lang="en-US" sz="1800" b="0" dirty="0"/>
              <a:t> </a:t>
            </a:r>
            <a:r>
              <a:rPr lang="en-US" sz="1800" b="0" dirty="0" err="1"/>
              <a:t>pevného</a:t>
            </a:r>
            <a:r>
              <a:rPr lang="en-US" sz="1800" b="0" dirty="0"/>
              <a:t> a </a:t>
            </a:r>
            <a:r>
              <a:rPr lang="en-US" sz="1800" b="0" dirty="0" err="1"/>
              <a:t>plynného</a:t>
            </a:r>
            <a:r>
              <a:rPr lang="en-US" sz="1800" b="0" dirty="0"/>
              <a:t> </a:t>
            </a:r>
            <a:r>
              <a:rPr lang="en-US" sz="1800" b="0" dirty="0" err="1"/>
              <a:t>prostředí</a:t>
            </a:r>
            <a:r>
              <a:rPr lang="en-US" sz="1800" b="0" dirty="0"/>
              <a:t> [16]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hydrofobizace</a:t>
            </a:r>
            <a:r>
              <a:rPr lang="en-US" sz="1800" b="0" dirty="0"/>
              <a:t> v </a:t>
            </a:r>
            <a:r>
              <a:rPr lang="en-US" sz="1800" b="0" dirty="0" err="1"/>
              <a:t>tenké</a:t>
            </a:r>
            <a:r>
              <a:rPr lang="en-US" sz="1800" b="0" dirty="0"/>
              <a:t> </a:t>
            </a:r>
            <a:r>
              <a:rPr lang="en-US" sz="1800" b="0" dirty="0" err="1"/>
              <a:t>vrstvě</a:t>
            </a:r>
            <a:r>
              <a:rPr lang="en-US" sz="1800" b="0" dirty="0"/>
              <a:t> (</a:t>
            </a:r>
            <a:r>
              <a:rPr lang="en-US" sz="1800" b="0" dirty="0" err="1"/>
              <a:t>i</a:t>
            </a:r>
            <a:r>
              <a:rPr lang="en-US" sz="1800" b="0" dirty="0"/>
              <a:t> </a:t>
            </a:r>
            <a:r>
              <a:rPr lang="en-US" sz="1800" b="0" dirty="0" err="1"/>
              <a:t>jen</a:t>
            </a:r>
            <a:r>
              <a:rPr lang="en-US" sz="1800" b="0" dirty="0"/>
              <a:t> </a:t>
            </a:r>
            <a:r>
              <a:rPr lang="en-US" sz="1800" b="0" dirty="0" err="1"/>
              <a:t>několik</a:t>
            </a:r>
            <a:r>
              <a:rPr lang="en-US" sz="1800" b="0" dirty="0"/>
              <a:t> </a:t>
            </a:r>
            <a:r>
              <a:rPr lang="en-US" sz="1800" b="0" dirty="0" err="1"/>
              <a:t>molekul</a:t>
            </a:r>
            <a:r>
              <a:rPr lang="en-US" sz="1800" b="0" dirty="0"/>
              <a:t>) -&gt; </a:t>
            </a:r>
            <a:r>
              <a:rPr lang="en-US" sz="1800" b="0" dirty="0" err="1"/>
              <a:t>nezmenšuje</a:t>
            </a:r>
            <a:r>
              <a:rPr lang="en-US" sz="1800" b="0" dirty="0"/>
              <a:t> </a:t>
            </a:r>
            <a:r>
              <a:rPr lang="en-US" sz="1800" b="0" dirty="0" err="1"/>
              <a:t>průměr</a:t>
            </a:r>
            <a:r>
              <a:rPr lang="en-US" sz="1800" b="0" dirty="0"/>
              <a:t> </a:t>
            </a:r>
            <a:r>
              <a:rPr lang="en-US" sz="1800" b="0" dirty="0" err="1"/>
              <a:t>pórů</a:t>
            </a:r>
            <a:r>
              <a:rPr lang="en-US" sz="1800" b="0" dirty="0"/>
              <a:t>, ale </a:t>
            </a:r>
            <a:r>
              <a:rPr lang="en-US" sz="1800" b="0" dirty="0" err="1"/>
              <a:t>výrazně</a:t>
            </a:r>
            <a:r>
              <a:rPr lang="en-US" sz="1800" b="0" dirty="0"/>
              <a:t> </a:t>
            </a:r>
            <a:r>
              <a:rPr lang="en-US" sz="1800" b="0" dirty="0" err="1"/>
              <a:t>snižuje</a:t>
            </a:r>
            <a:r>
              <a:rPr lang="en-US" sz="1800" b="0" dirty="0"/>
              <a:t> </a:t>
            </a:r>
            <a:r>
              <a:rPr lang="en-US" sz="1800" b="0" dirty="0" err="1"/>
              <a:t>pronikání</a:t>
            </a:r>
            <a:r>
              <a:rPr lang="en-US" sz="1800" b="0" dirty="0"/>
              <a:t> </a:t>
            </a:r>
            <a:r>
              <a:rPr lang="en-US" sz="1800" b="0" dirty="0" err="1"/>
              <a:t>vody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mohou</a:t>
            </a:r>
            <a:r>
              <a:rPr lang="en-US" sz="1800" b="0" dirty="0"/>
              <a:t> se </a:t>
            </a:r>
            <a:r>
              <a:rPr lang="en-US" sz="1800" b="0" dirty="0" err="1"/>
              <a:t>objevovat</a:t>
            </a:r>
            <a:r>
              <a:rPr lang="en-US" sz="1800" b="0" dirty="0"/>
              <a:t> </a:t>
            </a:r>
            <a:r>
              <a:rPr lang="en-US" sz="1800" b="0" dirty="0" err="1"/>
              <a:t>stopy</a:t>
            </a:r>
            <a:r>
              <a:rPr lang="en-US" sz="1800" b="0" dirty="0"/>
              <a:t> po </a:t>
            </a:r>
            <a:r>
              <a:rPr lang="en-US" sz="1800" b="0" dirty="0" err="1"/>
              <a:t>stékající</a:t>
            </a:r>
            <a:r>
              <a:rPr lang="en-US" sz="1800" b="0" dirty="0"/>
              <a:t> </a:t>
            </a:r>
            <a:r>
              <a:rPr lang="en-US" sz="1800" b="0" dirty="0" err="1"/>
              <a:t>vodě</a:t>
            </a:r>
            <a:r>
              <a:rPr lang="en-US" sz="1800" b="0" dirty="0"/>
              <a:t>, </a:t>
            </a:r>
            <a:r>
              <a:rPr lang="en-US" sz="1800" b="0" dirty="0" err="1"/>
              <a:t>vyšší</a:t>
            </a:r>
            <a:r>
              <a:rPr lang="en-US" sz="1800" b="0" dirty="0"/>
              <a:t> </a:t>
            </a:r>
            <a:r>
              <a:rPr lang="en-US" sz="1800" b="0" dirty="0" err="1"/>
              <a:t>znečištění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42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C0518-7904-45CB-997C-6CB4FC96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3" y="3284984"/>
            <a:ext cx="8172400" cy="19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2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en-US" sz="1800" b="0" cap="small" dirty="0" err="1"/>
              <a:t>Hydrofobizace</a:t>
            </a: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nutné</a:t>
            </a:r>
            <a:r>
              <a:rPr lang="en-US" sz="1800" b="0" dirty="0"/>
              <a:t> </a:t>
            </a:r>
            <a:r>
              <a:rPr lang="en-US" sz="1800" b="0" dirty="0" err="1"/>
              <a:t>provádět</a:t>
            </a:r>
            <a:r>
              <a:rPr lang="en-US" sz="1800" b="0" dirty="0"/>
              <a:t> po </a:t>
            </a:r>
            <a:r>
              <a:rPr lang="en-US" sz="1800" b="0" dirty="0" err="1"/>
              <a:t>desalinaci</a:t>
            </a:r>
            <a:r>
              <a:rPr lang="en-US" sz="1800" b="0" dirty="0"/>
              <a:t> (</a:t>
            </a:r>
            <a:r>
              <a:rPr lang="en-US" sz="1800" b="0" dirty="0" err="1"/>
              <a:t>hromadění</a:t>
            </a:r>
            <a:r>
              <a:rPr lang="en-US" sz="1800" b="0" dirty="0"/>
              <a:t> </a:t>
            </a:r>
            <a:r>
              <a:rPr lang="en-US" sz="1800" b="0" dirty="0" err="1"/>
              <a:t>solí</a:t>
            </a:r>
            <a:r>
              <a:rPr lang="en-US" sz="1800" b="0" dirty="0"/>
              <a:t> pod </a:t>
            </a:r>
            <a:r>
              <a:rPr lang="en-US" sz="1800" b="0" dirty="0" err="1"/>
              <a:t>povrchem</a:t>
            </a:r>
            <a:r>
              <a:rPr lang="en-US" sz="1800" b="0" dirty="0"/>
              <a:t>)- </a:t>
            </a:r>
            <a:r>
              <a:rPr lang="en-US" sz="1800" b="0" dirty="0" err="1"/>
              <a:t>hydrofobní</a:t>
            </a:r>
            <a:r>
              <a:rPr lang="en-US" sz="1800" b="0" dirty="0"/>
              <a:t> </a:t>
            </a:r>
            <a:r>
              <a:rPr lang="en-US" sz="1800" b="0" dirty="0" err="1"/>
              <a:t>vrstva</a:t>
            </a:r>
            <a:r>
              <a:rPr lang="en-US" sz="1800" b="0" dirty="0"/>
              <a:t> </a:t>
            </a:r>
            <a:r>
              <a:rPr lang="en-US" sz="1800" b="0" dirty="0" err="1"/>
              <a:t>propustná</a:t>
            </a:r>
            <a:r>
              <a:rPr lang="en-US" sz="1800" b="0" dirty="0"/>
              <a:t> pro </a:t>
            </a:r>
            <a:r>
              <a:rPr lang="en-US" sz="1800" b="0" dirty="0" err="1"/>
              <a:t>vodní</a:t>
            </a:r>
            <a:r>
              <a:rPr lang="en-US" sz="1800" b="0" dirty="0"/>
              <a:t> </a:t>
            </a:r>
            <a:r>
              <a:rPr lang="en-US" sz="1800" b="0" dirty="0" err="1"/>
              <a:t>páru</a:t>
            </a:r>
            <a:r>
              <a:rPr lang="en-US" sz="1800" b="0" dirty="0"/>
              <a:t>, ale ne pro </a:t>
            </a:r>
            <a:r>
              <a:rPr lang="en-US" sz="1800" b="0" dirty="0" err="1"/>
              <a:t>kapaliny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hydrofobizační</a:t>
            </a:r>
            <a:r>
              <a:rPr lang="en-US" sz="1800" b="0" dirty="0"/>
              <a:t> </a:t>
            </a:r>
            <a:r>
              <a:rPr lang="en-US" sz="1800" b="0" dirty="0" err="1"/>
              <a:t>činidlo</a:t>
            </a:r>
            <a:endParaRPr lang="en-US" sz="1800" b="0" dirty="0"/>
          </a:p>
          <a:p>
            <a:pPr marL="742950" lvl="1" indent="-285750"/>
            <a:r>
              <a:rPr lang="en-US" sz="1800" dirty="0" err="1"/>
              <a:t>stálé</a:t>
            </a:r>
            <a:r>
              <a:rPr lang="en-US" sz="1800" dirty="0"/>
              <a:t>, </a:t>
            </a:r>
            <a:r>
              <a:rPr lang="en-US" sz="1800" dirty="0" err="1"/>
              <a:t>odolné</a:t>
            </a:r>
            <a:r>
              <a:rPr lang="en-US" sz="1800" dirty="0"/>
              <a:t> v </a:t>
            </a:r>
            <a:r>
              <a:rPr lang="en-US" sz="1800" dirty="0" err="1"/>
              <a:t>alkalickém</a:t>
            </a:r>
            <a:r>
              <a:rPr lang="en-US" sz="1800" dirty="0"/>
              <a:t> </a:t>
            </a:r>
            <a:r>
              <a:rPr lang="en-US" sz="1800" dirty="0" err="1"/>
              <a:t>prostředí</a:t>
            </a:r>
            <a:r>
              <a:rPr lang="en-US" sz="1800" dirty="0"/>
              <a:t>, </a:t>
            </a:r>
            <a:r>
              <a:rPr lang="en-US" sz="1800" dirty="0" err="1"/>
              <a:t>nelepivé</a:t>
            </a:r>
            <a:r>
              <a:rPr lang="en-US" sz="1800" dirty="0"/>
              <a:t> po </a:t>
            </a:r>
            <a:r>
              <a:rPr lang="en-US" sz="1800" dirty="0" err="1"/>
              <a:t>odpaření</a:t>
            </a:r>
            <a:r>
              <a:rPr lang="en-US" sz="1800" dirty="0"/>
              <a:t> </a:t>
            </a:r>
            <a:r>
              <a:rPr lang="en-US" sz="1800" dirty="0" err="1"/>
              <a:t>rozpouštědla</a:t>
            </a:r>
            <a:endParaRPr lang="en-US" sz="1800" dirty="0"/>
          </a:p>
          <a:p>
            <a:pPr marL="742950" lvl="1" indent="-285750"/>
            <a:r>
              <a:rPr lang="en-US" sz="1800" dirty="0" err="1"/>
              <a:t>vosky</a:t>
            </a:r>
            <a:r>
              <a:rPr lang="en-US" sz="1800" dirty="0"/>
              <a:t>, </a:t>
            </a:r>
            <a:r>
              <a:rPr lang="en-US" sz="1800" dirty="0" err="1"/>
              <a:t>oleje</a:t>
            </a:r>
            <a:r>
              <a:rPr lang="en-US" sz="1800" dirty="0"/>
              <a:t>, </a:t>
            </a:r>
            <a:r>
              <a:rPr lang="en-US" sz="1800" dirty="0" err="1"/>
              <a:t>syntetické</a:t>
            </a:r>
            <a:r>
              <a:rPr lang="en-US" sz="1800" dirty="0"/>
              <a:t> </a:t>
            </a:r>
            <a:r>
              <a:rPr lang="en-US" sz="1800" dirty="0" err="1"/>
              <a:t>polymery</a:t>
            </a:r>
            <a:r>
              <a:rPr lang="en-US" sz="1800" dirty="0"/>
              <a:t>, </a:t>
            </a:r>
            <a:r>
              <a:rPr lang="en-US" sz="1800" dirty="0" err="1"/>
              <a:t>silikony</a:t>
            </a:r>
            <a:r>
              <a:rPr lang="en-US" sz="1800" dirty="0"/>
              <a:t> (</a:t>
            </a:r>
            <a:r>
              <a:rPr lang="en-US" sz="1800" dirty="0" err="1"/>
              <a:t>hydrofobitu</a:t>
            </a:r>
            <a:r>
              <a:rPr lang="en-US" sz="1800" dirty="0"/>
              <a:t> </a:t>
            </a:r>
            <a:r>
              <a:rPr lang="en-US" sz="1800" dirty="0" err="1"/>
              <a:t>vyvolávají</a:t>
            </a:r>
            <a:r>
              <a:rPr lang="en-US" sz="1800" dirty="0"/>
              <a:t> </a:t>
            </a:r>
            <a:r>
              <a:rPr lang="en-US" sz="1800" dirty="0" err="1"/>
              <a:t>uhlovodíkové</a:t>
            </a:r>
            <a:r>
              <a:rPr lang="en-US" sz="1800" dirty="0"/>
              <a:t> </a:t>
            </a:r>
            <a:r>
              <a:rPr lang="en-US" sz="1800" dirty="0" err="1"/>
              <a:t>zbytky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siloxanovém</a:t>
            </a:r>
            <a:r>
              <a:rPr lang="en-US" sz="1800" dirty="0"/>
              <a:t> </a:t>
            </a:r>
            <a:r>
              <a:rPr lang="en-US" sz="1800" dirty="0" err="1"/>
              <a:t>řetězci</a:t>
            </a:r>
            <a:r>
              <a:rPr lang="en-US" sz="1800" dirty="0"/>
              <a:t>; </a:t>
            </a:r>
            <a:r>
              <a:rPr lang="en-US" sz="1800" dirty="0" err="1"/>
              <a:t>silikonové</a:t>
            </a:r>
            <a:r>
              <a:rPr lang="en-US" sz="1800" dirty="0"/>
              <a:t> </a:t>
            </a:r>
            <a:r>
              <a:rPr lang="en-US" sz="1800" dirty="0" err="1"/>
              <a:t>mikroemulze</a:t>
            </a:r>
            <a:r>
              <a:rPr lang="en-US" sz="1800" dirty="0"/>
              <a:t> – </a:t>
            </a:r>
            <a:r>
              <a:rPr lang="en-US" sz="1800" dirty="0" err="1"/>
              <a:t>ředitelné</a:t>
            </a:r>
            <a:r>
              <a:rPr lang="en-US" sz="1800" dirty="0"/>
              <a:t> vodou, </a:t>
            </a:r>
            <a:r>
              <a:rPr lang="en-US" sz="1800" dirty="0" err="1"/>
              <a:t>dobrá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), </a:t>
            </a:r>
            <a:r>
              <a:rPr lang="en-US" sz="1800" dirty="0" err="1"/>
              <a:t>organokřemičitany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hodnocení</a:t>
            </a:r>
            <a:r>
              <a:rPr lang="en-US" sz="1800" b="0" dirty="0"/>
              <a:t> </a:t>
            </a:r>
            <a:r>
              <a:rPr lang="en-US" sz="1800" b="0" dirty="0" err="1"/>
              <a:t>hydrofobizace</a:t>
            </a:r>
            <a:r>
              <a:rPr lang="en-US" sz="1800" b="0" dirty="0"/>
              <a:t> - je </a:t>
            </a:r>
            <a:r>
              <a:rPr lang="en-US" sz="1800" b="0" dirty="0" err="1"/>
              <a:t>třeba</a:t>
            </a:r>
            <a:r>
              <a:rPr lang="en-US" sz="1800" b="0" dirty="0"/>
              <a:t> </a:t>
            </a:r>
            <a:r>
              <a:rPr lang="en-US" sz="1800" b="0" dirty="0" err="1"/>
              <a:t>definovat</a:t>
            </a:r>
            <a:r>
              <a:rPr lang="en-US" sz="1800" b="0" dirty="0"/>
              <a:t> </a:t>
            </a:r>
            <a:r>
              <a:rPr lang="en-US" sz="1800" b="0" dirty="0" err="1"/>
              <a:t>množství</a:t>
            </a:r>
            <a:r>
              <a:rPr lang="en-US" sz="1800" b="0" dirty="0"/>
              <a:t> </a:t>
            </a:r>
            <a:r>
              <a:rPr lang="en-US" sz="1800" b="0" dirty="0" err="1"/>
              <a:t>použitého</a:t>
            </a:r>
            <a:r>
              <a:rPr lang="en-US" sz="1800" b="0" dirty="0"/>
              <a:t> </a:t>
            </a:r>
            <a:r>
              <a:rPr lang="en-US" sz="1800" b="0" dirty="0" err="1"/>
              <a:t>prostředku</a:t>
            </a:r>
            <a:endParaRPr lang="en-US" sz="1800" b="0" dirty="0"/>
          </a:p>
          <a:p>
            <a:pPr marL="742950" lvl="1" indent="-285750"/>
            <a:r>
              <a:rPr lang="en-US" sz="1800" b="0" dirty="0" err="1"/>
              <a:t>měření</a:t>
            </a:r>
            <a:r>
              <a:rPr lang="en-US" sz="1800" b="0" dirty="0"/>
              <a:t> </a:t>
            </a:r>
            <a:r>
              <a:rPr lang="en-US" sz="1800" b="0" dirty="0" err="1"/>
              <a:t>nas</a:t>
            </a:r>
            <a:r>
              <a:rPr lang="en-US" sz="1800" dirty="0" err="1"/>
              <a:t>ákavosti</a:t>
            </a:r>
            <a:r>
              <a:rPr lang="en-US" sz="1800" dirty="0"/>
              <a:t> – </a:t>
            </a:r>
            <a:r>
              <a:rPr lang="en-US" sz="1800" dirty="0" err="1"/>
              <a:t>pokles</a:t>
            </a:r>
            <a:r>
              <a:rPr lang="en-US" sz="1800" dirty="0"/>
              <a:t> </a:t>
            </a:r>
            <a:r>
              <a:rPr lang="en-US" sz="1800" dirty="0" err="1"/>
              <a:t>minimálně</a:t>
            </a:r>
            <a:r>
              <a:rPr lang="en-US" sz="1800" dirty="0"/>
              <a:t> o 70 %</a:t>
            </a:r>
          </a:p>
          <a:p>
            <a:pPr marL="742950" lvl="1" indent="-285750"/>
            <a:r>
              <a:rPr lang="en-US" sz="1800" dirty="0" err="1"/>
              <a:t>měření</a:t>
            </a:r>
            <a:r>
              <a:rPr lang="en-US" sz="1800" dirty="0"/>
              <a:t> </a:t>
            </a:r>
            <a:r>
              <a:rPr lang="en-US" sz="1800" dirty="0" err="1"/>
              <a:t>smáčecího</a:t>
            </a:r>
            <a:r>
              <a:rPr lang="en-US" sz="1800" dirty="0"/>
              <a:t> </a:t>
            </a:r>
            <a:r>
              <a:rPr lang="en-US" sz="1800" dirty="0" err="1"/>
              <a:t>úhlu</a:t>
            </a:r>
            <a:endParaRPr lang="en-US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11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výsledkem konzervačních zásahů může být nejednotný vzhled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retušování pomocí anorganických pigmentů (přírodních nebo syntetických) – lze spojit s hydrofobizací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biocidní</a:t>
            </a:r>
            <a:r>
              <a:rPr lang="en-US" sz="1800" b="0" dirty="0"/>
              <a:t> </a:t>
            </a:r>
            <a:r>
              <a:rPr lang="en-US" sz="1800" b="0" dirty="0" err="1"/>
              <a:t>přípravky</a:t>
            </a:r>
            <a:r>
              <a:rPr lang="en-US" sz="1800" b="0" dirty="0"/>
              <a:t> – k </a:t>
            </a:r>
            <a:r>
              <a:rPr lang="en-US" sz="1800" b="0" dirty="0" err="1"/>
              <a:t>odstranění</a:t>
            </a:r>
            <a:r>
              <a:rPr lang="en-US" sz="1800" b="0" dirty="0"/>
              <a:t> </a:t>
            </a:r>
            <a:r>
              <a:rPr lang="en-US" sz="1800" b="0" dirty="0" err="1"/>
              <a:t>biologických</a:t>
            </a:r>
            <a:r>
              <a:rPr lang="en-US" sz="1800" b="0" dirty="0"/>
              <a:t> </a:t>
            </a:r>
            <a:r>
              <a:rPr lang="en-US" sz="1800" b="0" dirty="0" err="1"/>
              <a:t>degradačních</a:t>
            </a:r>
            <a:r>
              <a:rPr lang="en-US" sz="1800" b="0" dirty="0"/>
              <a:t> </a:t>
            </a:r>
            <a:r>
              <a:rPr lang="en-US" sz="1800" b="0" dirty="0" err="1"/>
              <a:t>faktorů</a:t>
            </a:r>
            <a:r>
              <a:rPr lang="en-US" sz="1800" b="0" dirty="0"/>
              <a:t> a </a:t>
            </a:r>
            <a:r>
              <a:rPr lang="en-US" sz="1800" b="0" dirty="0" err="1"/>
              <a:t>omezení</a:t>
            </a:r>
            <a:r>
              <a:rPr lang="en-US" sz="1800" b="0" dirty="0"/>
              <a:t>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zabránění</a:t>
            </a:r>
            <a:r>
              <a:rPr lang="en-US" sz="1800" b="0" dirty="0"/>
              <a:t> </a:t>
            </a:r>
            <a:r>
              <a:rPr lang="en-US" sz="1800" b="0" dirty="0" err="1"/>
              <a:t>jejich</a:t>
            </a:r>
            <a:r>
              <a:rPr lang="en-US" sz="1800" b="0" dirty="0"/>
              <a:t> </a:t>
            </a:r>
            <a:r>
              <a:rPr lang="en-US" sz="1800" b="0" dirty="0" err="1"/>
              <a:t>opětovnému</a:t>
            </a:r>
            <a:r>
              <a:rPr lang="en-US" sz="1800" b="0" dirty="0"/>
              <a:t> </a:t>
            </a:r>
            <a:r>
              <a:rPr lang="en-US" sz="1800" b="0" dirty="0" err="1"/>
              <a:t>působení</a:t>
            </a:r>
            <a:endParaRPr lang="en-US" sz="1800" b="0" dirty="0"/>
          </a:p>
          <a:p>
            <a:pPr marL="800100" lvl="1" indent="-342900"/>
            <a:r>
              <a:rPr lang="en-US" sz="1800" b="0" dirty="0"/>
              <a:t>moni</a:t>
            </a:r>
            <a:r>
              <a:rPr lang="en-US" sz="1800" dirty="0"/>
              <a:t>toring </a:t>
            </a:r>
            <a:r>
              <a:rPr lang="en-US" sz="1800" dirty="0" err="1"/>
              <a:t>míry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 </a:t>
            </a:r>
            <a:r>
              <a:rPr lang="en-US" sz="1800" dirty="0" err="1"/>
              <a:t>biocidních</a:t>
            </a:r>
            <a:r>
              <a:rPr lang="en-US" sz="1800" dirty="0"/>
              <a:t> </a:t>
            </a:r>
            <a:r>
              <a:rPr lang="en-US" sz="1800" dirty="0" err="1"/>
              <a:t>prostředků</a:t>
            </a:r>
            <a:r>
              <a:rPr lang="en-US" sz="1800" dirty="0"/>
              <a:t> </a:t>
            </a:r>
            <a:r>
              <a:rPr lang="en-US" sz="1800" dirty="0" err="1"/>
              <a:t>lze</a:t>
            </a:r>
            <a:r>
              <a:rPr lang="en-US" sz="1800" dirty="0"/>
              <a:t> </a:t>
            </a:r>
            <a:r>
              <a:rPr lang="en-US" sz="1800" dirty="0" err="1"/>
              <a:t>provést</a:t>
            </a:r>
            <a:r>
              <a:rPr lang="en-US" sz="1800" dirty="0"/>
              <a:t> </a:t>
            </a:r>
            <a:r>
              <a:rPr lang="en-US" sz="1800" dirty="0" err="1"/>
              <a:t>pomocí</a:t>
            </a:r>
            <a:r>
              <a:rPr lang="en-US" sz="1800" dirty="0"/>
              <a:t> </a:t>
            </a:r>
            <a:r>
              <a:rPr lang="en-US" sz="1800" dirty="0" err="1"/>
              <a:t>metody</a:t>
            </a:r>
            <a:r>
              <a:rPr lang="en-US" sz="1800" dirty="0"/>
              <a:t> LIBS (</a:t>
            </a:r>
            <a:r>
              <a:rPr lang="en-US" sz="1800" dirty="0" err="1"/>
              <a:t>např</a:t>
            </a:r>
            <a:r>
              <a:rPr lang="en-US" sz="1800" dirty="0"/>
              <a:t>. v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biocidního</a:t>
            </a:r>
            <a:r>
              <a:rPr lang="en-US" sz="1800" dirty="0"/>
              <a:t> </a:t>
            </a:r>
            <a:r>
              <a:rPr lang="en-US" sz="1800" dirty="0" err="1"/>
              <a:t>ošetření</a:t>
            </a:r>
            <a:r>
              <a:rPr lang="en-US" sz="1800" dirty="0"/>
              <a:t> </a:t>
            </a:r>
            <a:r>
              <a:rPr lang="en-US" sz="1800" dirty="0" err="1"/>
              <a:t>stříbrnými</a:t>
            </a:r>
            <a:r>
              <a:rPr lang="en-US" sz="1800" dirty="0"/>
              <a:t> </a:t>
            </a:r>
            <a:r>
              <a:rPr lang="en-US" sz="1800" dirty="0" err="1"/>
              <a:t>nanočásticemi</a:t>
            </a:r>
            <a:r>
              <a:rPr lang="en-US" sz="1800" dirty="0"/>
              <a:t> (</a:t>
            </a:r>
            <a:r>
              <a:rPr lang="en-US" sz="1800" dirty="0" err="1"/>
              <a:t>Bercerra</a:t>
            </a:r>
            <a:r>
              <a:rPr lang="en-US" sz="1800" dirty="0"/>
              <a:t>, 2019))</a:t>
            </a: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604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sochy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většině</a:t>
            </a:r>
            <a:r>
              <a:rPr lang="en-US" sz="1800" b="0" dirty="0"/>
              <a:t> </a:t>
            </a:r>
            <a:r>
              <a:rPr lang="en-US" sz="1800" b="0" dirty="0" err="1"/>
              <a:t>období</a:t>
            </a:r>
            <a:r>
              <a:rPr lang="en-US" sz="1800" b="0" dirty="0"/>
              <a:t> v </a:t>
            </a:r>
            <a:r>
              <a:rPr lang="en-US" sz="1800" b="0" dirty="0" err="1"/>
              <a:t>historii</a:t>
            </a:r>
            <a:r>
              <a:rPr lang="en-US" sz="1800" b="0" dirty="0"/>
              <a:t> </a:t>
            </a:r>
            <a:r>
              <a:rPr lang="en-US" sz="1800" b="0" dirty="0" err="1"/>
              <a:t>byly</a:t>
            </a:r>
            <a:r>
              <a:rPr lang="en-US" sz="1800" b="0" dirty="0"/>
              <a:t> </a:t>
            </a:r>
            <a:r>
              <a:rPr lang="en-US" sz="1800" b="0" dirty="0" err="1"/>
              <a:t>původně</a:t>
            </a:r>
            <a:r>
              <a:rPr lang="en-US" sz="1800" b="0" dirty="0"/>
              <a:t> </a:t>
            </a:r>
            <a:r>
              <a:rPr lang="en-US" sz="1800" b="0" dirty="0" err="1"/>
              <a:t>polychromované</a:t>
            </a:r>
            <a:r>
              <a:rPr lang="en-US" sz="1800" b="0" dirty="0"/>
              <a:t>, </a:t>
            </a:r>
            <a:r>
              <a:rPr lang="en-US" sz="1800" b="0" dirty="0" err="1"/>
              <a:t>barevnost</a:t>
            </a:r>
            <a:r>
              <a:rPr lang="en-US" sz="1800" b="0" dirty="0"/>
              <a:t> se ale </a:t>
            </a:r>
            <a:r>
              <a:rPr lang="en-US" sz="1800" b="0" dirty="0" err="1"/>
              <a:t>časem</a:t>
            </a:r>
            <a:r>
              <a:rPr lang="en-US" sz="1800" b="0" dirty="0"/>
              <a:t> </a:t>
            </a:r>
            <a:r>
              <a:rPr lang="en-US" sz="1800" b="0" dirty="0" err="1"/>
              <a:t>vytratila</a:t>
            </a:r>
            <a:r>
              <a:rPr lang="en-US" sz="1800" b="0" dirty="0"/>
              <a:t>, </a:t>
            </a:r>
            <a:r>
              <a:rPr lang="en-US" sz="1800" b="0" dirty="0" err="1"/>
              <a:t>zatímco</a:t>
            </a:r>
            <a:r>
              <a:rPr lang="en-US" sz="1800" b="0" dirty="0"/>
              <a:t> </a:t>
            </a:r>
            <a:r>
              <a:rPr lang="en-US" sz="1800" b="0" dirty="0" err="1"/>
              <a:t>kamenný</a:t>
            </a:r>
            <a:r>
              <a:rPr lang="en-US" sz="1800" b="0" dirty="0"/>
              <a:t> </a:t>
            </a:r>
            <a:r>
              <a:rPr lang="en-US" sz="1800" b="0" dirty="0" err="1"/>
              <a:t>podklad</a:t>
            </a:r>
            <a:r>
              <a:rPr lang="en-US" sz="1800" b="0" dirty="0"/>
              <a:t> </a:t>
            </a:r>
            <a:r>
              <a:rPr lang="en-US" sz="1800" b="0" dirty="0" err="1"/>
              <a:t>zůstal</a:t>
            </a:r>
            <a:r>
              <a:rPr lang="en-US" sz="1800" b="0" dirty="0"/>
              <a:t> </a:t>
            </a:r>
            <a:r>
              <a:rPr lang="en-US" sz="1800" b="0" dirty="0" err="1"/>
              <a:t>zachován</a:t>
            </a:r>
            <a:r>
              <a:rPr lang="en-US" sz="1800" b="0" dirty="0"/>
              <a:t>, </a:t>
            </a:r>
            <a:r>
              <a:rPr lang="en-US" sz="1800" b="0" dirty="0" err="1"/>
              <a:t>například</a:t>
            </a:r>
            <a:r>
              <a:rPr lang="en-US" sz="1800" b="0" dirty="0"/>
              <a:t> </a:t>
            </a:r>
            <a:r>
              <a:rPr lang="en-US" sz="1800" b="0" dirty="0" err="1"/>
              <a:t>renesanční</a:t>
            </a:r>
            <a:r>
              <a:rPr lang="en-US" sz="1800" b="0" dirty="0"/>
              <a:t> </a:t>
            </a:r>
            <a:r>
              <a:rPr lang="en-US" sz="1800" b="0" dirty="0" err="1"/>
              <a:t>tvorba</a:t>
            </a:r>
            <a:r>
              <a:rPr lang="en-US" sz="1800" b="0" dirty="0"/>
              <a:t> “</a:t>
            </a:r>
            <a:r>
              <a:rPr lang="en-US" sz="1800" b="0" dirty="0" err="1"/>
              <a:t>čistých</a:t>
            </a:r>
            <a:r>
              <a:rPr lang="en-US" sz="1800" b="0" dirty="0"/>
              <a:t>” </a:t>
            </a:r>
            <a:r>
              <a:rPr lang="en-US" sz="1800" b="0" dirty="0" err="1"/>
              <a:t>mramorových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</a:t>
            </a:r>
            <a:r>
              <a:rPr lang="en-US" sz="1800" b="0" dirty="0" err="1"/>
              <a:t>byla</a:t>
            </a:r>
            <a:r>
              <a:rPr lang="en-US" sz="1800" b="0" dirty="0"/>
              <a:t> </a:t>
            </a:r>
            <a:r>
              <a:rPr lang="en-US" sz="1800" b="0" dirty="0" err="1"/>
              <a:t>založena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chybném</a:t>
            </a:r>
            <a:r>
              <a:rPr lang="en-US" sz="1800" b="0" dirty="0"/>
              <a:t> </a:t>
            </a:r>
            <a:r>
              <a:rPr lang="en-US" sz="1800" b="0" dirty="0" err="1"/>
              <a:t>předpokladu</a:t>
            </a:r>
            <a:r>
              <a:rPr lang="en-US" sz="1800" b="0" dirty="0"/>
              <a:t>, </a:t>
            </a:r>
            <a:r>
              <a:rPr lang="en-US" sz="1800" b="0" dirty="0" err="1"/>
              <a:t>že</a:t>
            </a:r>
            <a:r>
              <a:rPr lang="en-US" sz="1800" b="0" dirty="0"/>
              <a:t> </a:t>
            </a:r>
            <a:r>
              <a:rPr lang="en-US" sz="1800" b="0" dirty="0" err="1"/>
              <a:t>antické</a:t>
            </a:r>
            <a:r>
              <a:rPr lang="en-US" sz="1800" b="0" dirty="0"/>
              <a:t> </a:t>
            </a:r>
            <a:r>
              <a:rPr lang="en-US" sz="1800" b="0" dirty="0" err="1"/>
              <a:t>sochy</a:t>
            </a:r>
            <a:r>
              <a:rPr lang="en-US" sz="1800" b="0" dirty="0"/>
              <a:t>, </a:t>
            </a:r>
            <a:r>
              <a:rPr lang="en-US" sz="1800" b="0" dirty="0" err="1"/>
              <a:t>které</a:t>
            </a:r>
            <a:r>
              <a:rPr lang="en-US" sz="1800" b="0" dirty="0"/>
              <a:t> </a:t>
            </a:r>
            <a:r>
              <a:rPr lang="en-US" sz="1800" b="0" dirty="0" err="1"/>
              <a:t>měly</a:t>
            </a:r>
            <a:r>
              <a:rPr lang="en-US" sz="1800" b="0" dirty="0"/>
              <a:t> za </a:t>
            </a:r>
            <a:r>
              <a:rPr lang="en-US" sz="1800" b="0" dirty="0" err="1"/>
              <a:t>vzor</a:t>
            </a:r>
            <a:r>
              <a:rPr lang="en-US" sz="1800" b="0" dirty="0"/>
              <a:t>, </a:t>
            </a:r>
            <a:r>
              <a:rPr lang="en-US" sz="1800" b="0" dirty="0" err="1"/>
              <a:t>také</a:t>
            </a:r>
            <a:r>
              <a:rPr lang="en-US" sz="1800" b="0" dirty="0"/>
              <a:t> </a:t>
            </a:r>
            <a:r>
              <a:rPr lang="en-US" sz="1800" b="0" dirty="0" err="1"/>
              <a:t>nebyly</a:t>
            </a:r>
            <a:r>
              <a:rPr lang="en-US" sz="1800" b="0" dirty="0"/>
              <a:t> </a:t>
            </a:r>
            <a:r>
              <a:rPr lang="en-US" sz="1800" b="0" dirty="0" err="1"/>
              <a:t>polychromované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v </a:t>
            </a:r>
            <a:r>
              <a:rPr lang="en-US" sz="1800" b="0" dirty="0" err="1"/>
              <a:t>současnosti</a:t>
            </a:r>
            <a:r>
              <a:rPr lang="en-US" sz="1800" b="0" dirty="0"/>
              <a:t> je </a:t>
            </a:r>
            <a:r>
              <a:rPr lang="en-US" sz="1800" b="0" dirty="0" err="1"/>
              <a:t>možné</a:t>
            </a:r>
            <a:r>
              <a:rPr lang="en-US" sz="1800" b="0" dirty="0"/>
              <a:t>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barevnost</a:t>
            </a:r>
            <a:r>
              <a:rPr lang="en-US" sz="1800" b="0" dirty="0"/>
              <a:t> v </a:t>
            </a:r>
            <a:r>
              <a:rPr lang="en-US" sz="1800" b="0" dirty="0" err="1"/>
              <a:t>některých</a:t>
            </a:r>
            <a:r>
              <a:rPr lang="en-US" sz="1800" b="0" dirty="0"/>
              <a:t> </a:t>
            </a:r>
            <a:r>
              <a:rPr lang="en-US" sz="1800" b="0" dirty="0" err="1"/>
              <a:t>případech</a:t>
            </a:r>
            <a:r>
              <a:rPr lang="en-US" sz="1800" b="0" dirty="0"/>
              <a:t> </a:t>
            </a:r>
            <a:r>
              <a:rPr lang="en-US" sz="1800" b="0" dirty="0" err="1"/>
              <a:t>odhalit</a:t>
            </a:r>
            <a:r>
              <a:rPr lang="en-US" sz="1800" b="0" dirty="0"/>
              <a:t> </a:t>
            </a:r>
            <a:r>
              <a:rPr lang="en-US" sz="1800" b="0" dirty="0" err="1"/>
              <a:t>pomocí</a:t>
            </a:r>
            <a:r>
              <a:rPr lang="en-US" sz="1800" b="0" dirty="0"/>
              <a:t> </a:t>
            </a:r>
            <a:r>
              <a:rPr lang="en-US" sz="1800" b="0" dirty="0" err="1"/>
              <a:t>pokročilých</a:t>
            </a:r>
            <a:r>
              <a:rPr lang="en-US" sz="1800" b="0" dirty="0"/>
              <a:t> </a:t>
            </a:r>
            <a:r>
              <a:rPr lang="en-US" sz="1800" b="0" dirty="0" err="1"/>
              <a:t>analytických</a:t>
            </a:r>
            <a:r>
              <a:rPr lang="en-US" sz="1800" b="0" dirty="0"/>
              <a:t> </a:t>
            </a:r>
            <a:r>
              <a:rPr lang="en-US" sz="1800" b="0" dirty="0" err="1"/>
              <a:t>technik</a:t>
            </a:r>
            <a:r>
              <a:rPr lang="en-US" sz="1800" b="0" dirty="0"/>
              <a:t> (</a:t>
            </a:r>
            <a:r>
              <a:rPr lang="en-US" sz="1800" b="0" dirty="0" err="1"/>
              <a:t>Alfeld</a:t>
            </a:r>
            <a:r>
              <a:rPr lang="en-US" sz="1800" b="0" dirty="0"/>
              <a:t>, 2018)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ani u </a:t>
            </a:r>
            <a:r>
              <a:rPr lang="en-US" sz="1800" b="0" dirty="0" err="1"/>
              <a:t>barokních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se </a:t>
            </a:r>
            <a:r>
              <a:rPr lang="en-US" sz="1800" b="0" dirty="0" err="1"/>
              <a:t>polychromie</a:t>
            </a:r>
            <a:r>
              <a:rPr lang="en-US" sz="1800" b="0" dirty="0"/>
              <a:t>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nedochovala</a:t>
            </a:r>
            <a:r>
              <a:rPr lang="en-US" sz="1800" b="0" dirty="0"/>
              <a:t>, </a:t>
            </a:r>
            <a:r>
              <a:rPr lang="en-US" sz="1800" b="0" dirty="0" err="1"/>
              <a:t>někdy</a:t>
            </a:r>
            <a:r>
              <a:rPr lang="en-US" sz="1800" b="0" dirty="0"/>
              <a:t> je </a:t>
            </a:r>
            <a:r>
              <a:rPr lang="en-US" sz="1800" b="0" dirty="0" err="1"/>
              <a:t>však</a:t>
            </a:r>
            <a:r>
              <a:rPr lang="en-US" sz="1800" b="0" dirty="0"/>
              <a:t> </a:t>
            </a:r>
            <a:r>
              <a:rPr lang="en-US" sz="1800" b="0" dirty="0" err="1"/>
              <a:t>částečně</a:t>
            </a:r>
            <a:r>
              <a:rPr lang="en-US" sz="1800" b="0" dirty="0"/>
              <a:t> </a:t>
            </a:r>
            <a:r>
              <a:rPr lang="en-US" sz="1800" b="0" dirty="0" err="1"/>
              <a:t>zachována</a:t>
            </a:r>
            <a:r>
              <a:rPr lang="en-US" sz="1800" b="0" dirty="0"/>
              <a:t>, </a:t>
            </a:r>
            <a:r>
              <a:rPr lang="en-US" sz="1800" b="0" dirty="0" err="1"/>
              <a:t>poté</a:t>
            </a:r>
            <a:r>
              <a:rPr lang="en-US" sz="1800" b="0" dirty="0"/>
              <a:t> je </a:t>
            </a:r>
            <a:r>
              <a:rPr lang="en-US" sz="1800" b="0" dirty="0" err="1"/>
              <a:t>otázkou</a:t>
            </a:r>
            <a:r>
              <a:rPr lang="en-US" sz="1800" b="0" dirty="0"/>
              <a:t>, </a:t>
            </a:r>
            <a:r>
              <a:rPr lang="en-US" sz="1800" b="0" dirty="0" err="1"/>
              <a:t>zda</a:t>
            </a:r>
            <a:r>
              <a:rPr lang="en-US" sz="1800" b="0" dirty="0"/>
              <a:t> </a:t>
            </a:r>
            <a:r>
              <a:rPr lang="en-US" sz="1800" b="0" dirty="0" err="1"/>
              <a:t>pouze</a:t>
            </a:r>
            <a:r>
              <a:rPr lang="en-US" sz="1800" b="0" dirty="0"/>
              <a:t> </a:t>
            </a:r>
            <a:r>
              <a:rPr lang="en-US" sz="1800" b="0" dirty="0" err="1"/>
              <a:t>konzervovat</a:t>
            </a:r>
            <a:r>
              <a:rPr lang="en-US" sz="1800" b="0" dirty="0"/>
              <a:t>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barevnou</a:t>
            </a:r>
            <a:r>
              <a:rPr lang="en-US" sz="1800" b="0" dirty="0"/>
              <a:t> </a:t>
            </a:r>
            <a:r>
              <a:rPr lang="en-US" sz="1800" b="0" dirty="0" err="1"/>
              <a:t>vrstvu</a:t>
            </a:r>
            <a:r>
              <a:rPr lang="en-US" sz="1800" b="0" dirty="0"/>
              <a:t> </a:t>
            </a:r>
            <a:r>
              <a:rPr lang="en-US" sz="1800" b="0" dirty="0" err="1"/>
              <a:t>či</a:t>
            </a:r>
            <a:r>
              <a:rPr lang="en-US" sz="1800" b="0" dirty="0"/>
              <a:t> </a:t>
            </a:r>
            <a:r>
              <a:rPr lang="en-US" sz="1800" b="0" dirty="0" err="1"/>
              <a:t>kompletně</a:t>
            </a:r>
            <a:r>
              <a:rPr lang="en-US" sz="1800" b="0" dirty="0"/>
              <a:t> </a:t>
            </a:r>
            <a:r>
              <a:rPr lang="en-US" sz="1800" b="0" dirty="0" err="1"/>
              <a:t>obnovit</a:t>
            </a:r>
            <a:r>
              <a:rPr lang="en-US" sz="1800" b="0" dirty="0"/>
              <a:t> </a:t>
            </a:r>
            <a:r>
              <a:rPr lang="en-US" sz="1800" b="0" dirty="0" err="1"/>
              <a:t>barevnost</a:t>
            </a:r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6" y="5896928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45</a:t>
            </a:fld>
            <a:endParaRPr lang="cs-CZ"/>
          </a:p>
        </p:txBody>
      </p:sp>
      <p:pic>
        <p:nvPicPr>
          <p:cNvPr id="6" name="Picture 5" descr="A picture containing outdoor, tree, plant&#10;&#10;Description automatically generated">
            <a:extLst>
              <a:ext uri="{FF2B5EF4-FFF2-40B4-BE49-F238E27FC236}">
                <a16:creationId xmlns:a16="http://schemas.microsoft.com/office/drawing/2014/main" id="{06FA0385-4450-46D1-BF6A-6FA620A78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9177" r="14790" b="6153"/>
          <a:stretch/>
        </p:blipFill>
        <p:spPr>
          <a:xfrm>
            <a:off x="7032701" y="69278"/>
            <a:ext cx="1852536" cy="3143698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8F4CC9B8-8B9E-4593-88BB-6CFD4230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774" r="23096" b="42440"/>
          <a:stretch/>
        </p:blipFill>
        <p:spPr>
          <a:xfrm>
            <a:off x="5796136" y="2035045"/>
            <a:ext cx="1728192" cy="3416084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0A12F1-7AC9-478E-B1FF-E290BF83FB0A}"/>
              </a:ext>
            </a:extLst>
          </p:cNvPr>
          <p:cNvSpPr txBox="1">
            <a:spLocks/>
          </p:cNvSpPr>
          <p:nvPr/>
        </p:nvSpPr>
        <p:spPr>
          <a:xfrm>
            <a:off x="5796136" y="5472220"/>
            <a:ext cx="2906538" cy="1125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err="1">
                <a:solidFill>
                  <a:srgbClr val="C00000"/>
                </a:solidFill>
              </a:rPr>
              <a:t>Příklad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sochy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sv</a:t>
            </a:r>
            <a:r>
              <a:rPr lang="en-US" sz="1600" b="0" dirty="0">
                <a:solidFill>
                  <a:srgbClr val="C00000"/>
                </a:solidFill>
              </a:rPr>
              <a:t>. Jana </a:t>
            </a:r>
            <a:r>
              <a:rPr lang="en-US" sz="1600" b="0" dirty="0" err="1">
                <a:solidFill>
                  <a:srgbClr val="C00000"/>
                </a:solidFill>
              </a:rPr>
              <a:t>Nepomuckého</a:t>
            </a:r>
            <a:r>
              <a:rPr lang="en-US" sz="1600" b="0" dirty="0">
                <a:solidFill>
                  <a:srgbClr val="C00000"/>
                </a:solidFill>
              </a:rPr>
              <a:t> (</a:t>
            </a:r>
            <a:r>
              <a:rPr lang="en-US" sz="1600" b="0" dirty="0" err="1">
                <a:solidFill>
                  <a:srgbClr val="C00000"/>
                </a:solidFill>
              </a:rPr>
              <a:t>Čáslavice</a:t>
            </a:r>
            <a:r>
              <a:rPr lang="en-US" sz="1600" b="0" dirty="0">
                <a:solidFill>
                  <a:srgbClr val="C00000"/>
                </a:solidFill>
              </a:rPr>
              <a:t>, </a:t>
            </a:r>
            <a:r>
              <a:rPr lang="en-US" sz="1600" b="0" dirty="0" err="1">
                <a:solidFill>
                  <a:srgbClr val="C00000"/>
                </a:solidFill>
              </a:rPr>
              <a:t>cca</a:t>
            </a:r>
            <a:r>
              <a:rPr lang="en-US" sz="1600" b="0" dirty="0">
                <a:solidFill>
                  <a:srgbClr val="C00000"/>
                </a:solidFill>
              </a:rPr>
              <a:t> 1750-60) s </a:t>
            </a:r>
            <a:r>
              <a:rPr lang="en-US" sz="1600" b="0" dirty="0" err="1">
                <a:solidFill>
                  <a:srgbClr val="C00000"/>
                </a:solidFill>
              </a:rPr>
              <a:t>částečně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zachovanou</a:t>
            </a:r>
            <a:r>
              <a:rPr lang="en-US" sz="1600" b="0" dirty="0">
                <a:solidFill>
                  <a:srgbClr val="C00000"/>
                </a:solidFill>
              </a:rPr>
              <a:t> a </a:t>
            </a:r>
            <a:r>
              <a:rPr lang="en-US" sz="1600" b="0" dirty="0" err="1">
                <a:solidFill>
                  <a:srgbClr val="C00000"/>
                </a:solidFill>
              </a:rPr>
              <a:t>následně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obnovenou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polychromií</a:t>
            </a:r>
            <a:r>
              <a:rPr lang="en-US" sz="1600" b="0" dirty="0">
                <a:solidFill>
                  <a:srgbClr val="C00000"/>
                </a:solidFill>
              </a:rPr>
              <a:t> [13]</a:t>
            </a:r>
            <a:endParaRPr lang="cs-CZ" sz="16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58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autor: František </a:t>
            </a:r>
            <a:r>
              <a:rPr lang="cs-CZ" sz="1800" b="0" dirty="0" err="1"/>
              <a:t>Štábla</a:t>
            </a:r>
            <a:r>
              <a:rPr lang="cs-CZ" sz="1800" b="0" dirty="0"/>
              <a:t>, osazeno: 1907, </a:t>
            </a:r>
            <a:br>
              <a:rPr lang="cs-CZ" sz="1800" b="0" dirty="0"/>
            </a:br>
            <a:r>
              <a:rPr lang="cs-CZ" sz="1800" b="0" dirty="0"/>
              <a:t>materiál: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okolo roku 1981 došlo k oddělení hlavy od zbytku sochy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návrh na restaurování byl příliš drahý, hlava byla tedy nahrazena novou (</a:t>
            </a:r>
            <a:r>
              <a:rPr lang="cs-CZ" sz="1800" b="0" dirty="0" err="1"/>
              <a:t>ak</a:t>
            </a:r>
            <a:r>
              <a:rPr lang="cs-CZ" sz="1800" b="0" dirty="0"/>
              <a:t>. </a:t>
            </a:r>
            <a:r>
              <a:rPr lang="cs-CZ" sz="1800" b="0" dirty="0" err="1"/>
              <a:t>mal</a:t>
            </a:r>
            <a:r>
              <a:rPr lang="cs-CZ" sz="1800" b="0" dirty="0"/>
              <a:t>. Jan Pospíšil)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původní hlava byla přemístěna do vinného sklepa v nedalekých Dolních Bojanovicích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46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2" r="12604"/>
          <a:stretch/>
        </p:blipFill>
        <p:spPr bwMode="auto">
          <a:xfrm>
            <a:off x="5220072" y="476672"/>
            <a:ext cx="2191407" cy="451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6548111" y="3789040"/>
            <a:ext cx="2128345" cy="2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stav předmětu před zásahem</a:t>
            </a:r>
          </a:p>
          <a:p>
            <a:pPr marL="742950" lvl="1" indent="-285750"/>
            <a:r>
              <a:rPr lang="cs-CZ" sz="1600" dirty="0"/>
              <a:t>nepůvodní doplněk z cementové maltoviny s prasklinou</a:t>
            </a:r>
          </a:p>
          <a:p>
            <a:pPr marL="742950" lvl="1" indent="-285750"/>
            <a:r>
              <a:rPr lang="cs-CZ" sz="1600" dirty="0"/>
              <a:t>uražená špička nosu</a:t>
            </a:r>
          </a:p>
          <a:p>
            <a:pPr marL="742950" lvl="1" indent="-285750"/>
            <a:r>
              <a:rPr lang="cs-CZ" sz="1600" dirty="0"/>
              <a:t>v záhybech mechanické nečistoty (pavučiny, hmyz, prach)</a:t>
            </a:r>
          </a:p>
          <a:p>
            <a:pPr marL="742950" lvl="1" indent="-285750"/>
            <a:r>
              <a:rPr lang="cs-CZ" sz="1600" dirty="0"/>
              <a:t>šedá vrstva v oblasti krku</a:t>
            </a:r>
          </a:p>
          <a:p>
            <a:pPr marL="742950" lvl="1" indent="-285750"/>
            <a:r>
              <a:rPr lang="cs-CZ" sz="1600" dirty="0"/>
              <a:t>skvrny od lepidla kolem spojů</a:t>
            </a:r>
          </a:p>
          <a:p>
            <a:pPr marL="742950" lvl="1" indent="-285750"/>
            <a:r>
              <a:rPr lang="cs-CZ" sz="1600" dirty="0"/>
              <a:t>sekundární znečištění bílou a růžovou barvou</a:t>
            </a:r>
          </a:p>
          <a:p>
            <a:pPr marL="742950" lvl="1" indent="-285750"/>
            <a:r>
              <a:rPr lang="cs-CZ" sz="1600" dirty="0"/>
              <a:t>bílá a hnědá skvrna v oblasti vlasů</a:t>
            </a:r>
          </a:p>
          <a:p>
            <a:pPr marL="742950" lvl="1" indent="-285750"/>
            <a:r>
              <a:rPr lang="cs-CZ" sz="1600" dirty="0"/>
              <a:t>zespodu otvor pro čep s pozůstatky tmelu a chybějícím materiálem</a:t>
            </a:r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5004048" y="1844824"/>
            <a:ext cx="332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3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hnědá skvrna – pozůstatek korozních produktů?  důkaz Fe</a:t>
            </a:r>
            <a:r>
              <a:rPr lang="cs-CZ" sz="1800" baseline="30000" dirty="0">
                <a:sym typeface="Wingdings" pitchFamily="2" charset="2"/>
              </a:rPr>
              <a:t>3+ </a:t>
            </a:r>
            <a:r>
              <a:rPr lang="cs-CZ" sz="1800" dirty="0" err="1">
                <a:sym typeface="Wingdings" pitchFamily="2" charset="2"/>
              </a:rPr>
              <a:t>hexakyanoželeznatanem</a:t>
            </a:r>
            <a:r>
              <a:rPr lang="cs-CZ" sz="1800" dirty="0">
                <a:sym typeface="Wingdings" pitchFamily="2" charset="2"/>
              </a:rPr>
              <a:t> draselným K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dirty="0">
                <a:sym typeface="Wingdings" pitchFamily="2" charset="2"/>
              </a:rPr>
              <a:t>[</a:t>
            </a:r>
            <a:r>
              <a:rPr lang="cs-CZ" sz="1800" dirty="0" err="1">
                <a:sym typeface="Wingdings" pitchFamily="2" charset="2"/>
              </a:rPr>
              <a:t>Fe</a:t>
            </a:r>
            <a:r>
              <a:rPr lang="cs-CZ" sz="1800" dirty="0">
                <a:sym typeface="Wingdings" pitchFamily="2" charset="2"/>
              </a:rPr>
              <a:t>(CN)</a:t>
            </a:r>
            <a:r>
              <a:rPr lang="cs-CZ" sz="1800" baseline="-25000" dirty="0">
                <a:sym typeface="Wingdings" pitchFamily="2" charset="2"/>
              </a:rPr>
              <a:t>6</a:t>
            </a:r>
            <a:r>
              <a:rPr lang="cs-CZ" sz="1800" dirty="0">
                <a:sym typeface="Wingdings" pitchFamily="2" charset="2"/>
              </a:rPr>
              <a:t>]  </a:t>
            </a:r>
            <a:r>
              <a:rPr lang="cs-CZ" sz="1800" b="1" dirty="0">
                <a:sym typeface="Wingdings" pitchFamily="2" charset="2"/>
              </a:rPr>
              <a:t>pozitivní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bílá skvrna – vápenný nátěr? </a:t>
            </a:r>
            <a:r>
              <a:rPr lang="cs-CZ" sz="1800" dirty="0">
                <a:sym typeface="Wingdings" pitchFamily="2" charset="2"/>
              </a:rPr>
              <a:t> důkaz Ca</a:t>
            </a:r>
            <a:r>
              <a:rPr lang="cs-CZ" sz="1800" baseline="30000" dirty="0">
                <a:sym typeface="Wingdings" pitchFamily="2" charset="2"/>
              </a:rPr>
              <a:t>2+</a:t>
            </a:r>
            <a:r>
              <a:rPr lang="cs-CZ" sz="1800" dirty="0">
                <a:sym typeface="Wingdings" pitchFamily="2" charset="2"/>
              </a:rPr>
              <a:t> iontů plamenovou zkouškou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dirty="0">
              <a:sym typeface="Wingdings" pitchFamily="2" charset="2"/>
            </a:endParaRP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šedá vrstva – síranová krusta? </a:t>
            </a:r>
            <a:r>
              <a:rPr lang="cs-CZ" sz="1800" dirty="0">
                <a:sym typeface="Wingdings" pitchFamily="2" charset="2"/>
              </a:rPr>
              <a:t> důkaz SO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baseline="30000" dirty="0">
                <a:sym typeface="Wingdings" pitchFamily="2" charset="2"/>
              </a:rPr>
              <a:t>2-</a:t>
            </a:r>
            <a:r>
              <a:rPr lang="cs-CZ" sz="1800" dirty="0">
                <a:sym typeface="Wingdings" pitchFamily="2" charset="2"/>
              </a:rPr>
              <a:t> chloridem barnatým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b="1" dirty="0"/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48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72816"/>
            <a:ext cx="3240000" cy="1984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1048"/>
            <a:ext cx="3240000" cy="20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3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stanovení obsahu Cl</a:t>
            </a:r>
            <a:r>
              <a:rPr lang="cs-CZ" sz="1800" baseline="30000" dirty="0">
                <a:sym typeface="Wingdings" pitchFamily="2" charset="2"/>
              </a:rPr>
              <a:t>-</a:t>
            </a:r>
            <a:r>
              <a:rPr lang="cs-CZ" sz="1800" dirty="0">
                <a:sym typeface="Wingdings" pitchFamily="2" charset="2"/>
              </a:rPr>
              <a:t> - </a:t>
            </a:r>
            <a:r>
              <a:rPr lang="cs-CZ" sz="1800" dirty="0" err="1">
                <a:sym typeface="Wingdings" pitchFamily="2" charset="2"/>
              </a:rPr>
              <a:t>merkurimetrická</a:t>
            </a:r>
            <a:r>
              <a:rPr lang="cs-CZ" sz="1800" dirty="0">
                <a:sym typeface="Wingdings" pitchFamily="2" charset="2"/>
              </a:rPr>
              <a:t> titrace</a:t>
            </a: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NO</a:t>
            </a:r>
            <a:r>
              <a:rPr lang="cs-CZ" sz="1800" baseline="-25000" dirty="0"/>
              <a:t>3</a:t>
            </a:r>
            <a:r>
              <a:rPr lang="cs-CZ" sz="1800" baseline="30000" dirty="0"/>
              <a:t>-</a:t>
            </a:r>
            <a:r>
              <a:rPr lang="cs-CZ" sz="1800" dirty="0"/>
              <a:t> - fotometrické titrace odměrným roztokem salicylanu sodného</a:t>
            </a: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SO</a:t>
            </a:r>
            <a:r>
              <a:rPr lang="cs-CZ" sz="1800" baseline="-25000" dirty="0"/>
              <a:t>4</a:t>
            </a:r>
            <a:r>
              <a:rPr lang="cs-CZ" sz="1800" baseline="30000" dirty="0"/>
              <a:t>2-</a:t>
            </a:r>
            <a:r>
              <a:rPr lang="cs-CZ" sz="1800" dirty="0"/>
              <a:t> - srážecí titrace odměrným roztokem dusičnanu olovnatého na indikátor </a:t>
            </a:r>
            <a:r>
              <a:rPr lang="cs-CZ" sz="1800" dirty="0" err="1"/>
              <a:t>dithizon</a:t>
            </a:r>
            <a:r>
              <a:rPr lang="cs-CZ" sz="1800" dirty="0"/>
              <a:t> 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err="1"/>
              <a:t>desalinace</a:t>
            </a:r>
            <a:r>
              <a:rPr lang="cs-CZ" sz="1800" dirty="0"/>
              <a:t> ponorem na 14 dní</a:t>
            </a: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49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671"/>
              </p:ext>
            </p:extLst>
          </p:nvPr>
        </p:nvGraphicFramePr>
        <p:xfrm>
          <a:off x="827584" y="4293096"/>
          <a:ext cx="7128793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Chloridy Cl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Dusičnany NO</a:t>
                      </a:r>
                      <a:r>
                        <a:rPr lang="cs-CZ" sz="1500" baseline="-25000">
                          <a:effectLst/>
                        </a:rPr>
                        <a:t>3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Sírany SO</a:t>
                      </a:r>
                      <a:r>
                        <a:rPr lang="cs-CZ" sz="1500" baseline="-25000">
                          <a:effectLst/>
                        </a:rPr>
                        <a:t>4</a:t>
                      </a:r>
                      <a:r>
                        <a:rPr lang="cs-CZ" sz="1500" baseline="30000">
                          <a:effectLst/>
                        </a:rPr>
                        <a:t>2-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 mg/kg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1292,8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1407,7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6781,7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 %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0,13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0,14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0,68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Stupeň zasolení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zvýšený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9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896544"/>
          </a:xfrm>
        </p:spPr>
        <p:txBody>
          <a:bodyPr>
            <a:normAutofit/>
          </a:bodyPr>
          <a:lstStyle/>
          <a:p>
            <a:r>
              <a:rPr lang="cs-CZ" b="0" cap="small" dirty="0"/>
              <a:t>Vápenec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nejčastěji se vyskytující sedimentární hornina, jejíž hlavní složkou je kalcit a aragonit (CaCO</a:t>
            </a:r>
            <a:r>
              <a:rPr lang="cs-CZ" sz="1800" b="0" baseline="-25000" dirty="0"/>
              <a:t>3</a:t>
            </a:r>
            <a:r>
              <a:rPr lang="cs-CZ" sz="1800" b="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 závislosti na složení může přecházet v dolomitický (CaMg(CO</a:t>
            </a:r>
            <a:r>
              <a:rPr lang="cs-CZ" sz="1800" b="0" baseline="-25000" dirty="0">
                <a:sym typeface="Wingdings" pitchFamily="2" charset="2"/>
              </a:rPr>
              <a:t>3</a:t>
            </a:r>
            <a:r>
              <a:rPr lang="cs-CZ" sz="1800" b="0" dirty="0">
                <a:sym typeface="Wingdings" pitchFamily="2" charset="2"/>
              </a:rPr>
              <a:t>)</a:t>
            </a:r>
            <a:r>
              <a:rPr lang="cs-CZ" sz="1800" b="0" baseline="-25000" dirty="0">
                <a:sym typeface="Wingdings" pitchFamily="2" charset="2"/>
              </a:rPr>
              <a:t>2</a:t>
            </a:r>
            <a:r>
              <a:rPr lang="cs-CZ" sz="1800" b="0" dirty="0">
                <a:sym typeface="Wingdings" pitchFamily="2" charset="2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barva bílá</a:t>
            </a:r>
            <a:endParaRPr lang="cs-CZ" sz="180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krasy, Pavlovské vrchy, atd.</a:t>
            </a:r>
            <a:r>
              <a:rPr lang="en-US" sz="1800" b="0" dirty="0">
                <a:sym typeface="Wingdings" pitchFamily="2" charset="2"/>
              </a:rPr>
              <a:t> -&gt; </a:t>
            </a:r>
            <a:r>
              <a:rPr lang="en-US" sz="1800" b="0" dirty="0" err="1">
                <a:sym typeface="Wingdings" pitchFamily="2" charset="2"/>
              </a:rPr>
              <a:t>Pernštejn</a:t>
            </a:r>
            <a:r>
              <a:rPr lang="en-US" sz="1800" b="0" dirty="0">
                <a:sym typeface="Wingdings" pitchFamily="2" charset="2"/>
              </a:rPr>
              <a:t>, </a:t>
            </a:r>
            <a:r>
              <a:rPr lang="en-US" sz="1800" b="0" dirty="0" err="1">
                <a:sym typeface="Wingdings" pitchFamily="2" charset="2"/>
              </a:rPr>
              <a:t>kostel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sv</a:t>
            </a:r>
            <a:r>
              <a:rPr lang="en-US" sz="1800" b="0" dirty="0">
                <a:sym typeface="Wingdings" pitchFamily="2" charset="2"/>
              </a:rPr>
              <a:t>. </a:t>
            </a:r>
            <a:r>
              <a:rPr lang="en-US" sz="1800" b="0" dirty="0" err="1">
                <a:sym typeface="Wingdings" pitchFamily="2" charset="2"/>
              </a:rPr>
              <a:t>Jakuba</a:t>
            </a: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    </a:t>
            </a:r>
          </a:p>
          <a:p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1"/>
    </mc:Choice>
    <mc:Fallback xmlns="">
      <p:transition spd="slow" advTm="660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6164138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petrografická analýza – PPL (nahoře) a XPL (dole)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50</a:t>
            </a:fld>
            <a:endParaRPr lang="cs-CZ"/>
          </a:p>
        </p:txBody>
      </p:sp>
      <p:pic>
        <p:nvPicPr>
          <p:cNvPr id="2051" name="Obrázek 64" descr="Popis: f-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7" y="2204864"/>
            <a:ext cx="1771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65" descr="Popis: f-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56" y="2204864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66" descr="Popis: f-8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17716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3757" y="4644715"/>
            <a:ext cx="576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Obr. 1– uprostřed snímku muskovit vedle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poloostrohranných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zrn křemene, 2 – uprostřed úlomek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metakvarcitu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3 – železitý tmel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2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čištění – za sucha, za mokra a za mokra s přídavkem saponátu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lepených spojů – nepodařilo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doplňku – mechanicky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konsolidace – prostředek </a:t>
            </a:r>
            <a:r>
              <a:rPr lang="cs-CZ" sz="1800" b="0" dirty="0" err="1"/>
              <a:t>Silex</a:t>
            </a:r>
            <a:r>
              <a:rPr lang="cs-CZ" sz="1800" b="0" dirty="0"/>
              <a:t> OH-100 (KEIM) na bázi </a:t>
            </a:r>
            <a:r>
              <a:rPr lang="cs-CZ" sz="1800" b="0" dirty="0" err="1"/>
              <a:t>organokřemičitanů</a:t>
            </a:r>
            <a:r>
              <a:rPr lang="cs-CZ" sz="1800" b="0" dirty="0"/>
              <a:t>, před aplikací byl povrch mírně navlhčen, nátěr cca 10x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modelace doplňku z keramické hlíny, tvorba </a:t>
            </a:r>
            <a:r>
              <a:rPr lang="cs-CZ" sz="1800" b="0" dirty="0" err="1"/>
              <a:t>lukoprenové</a:t>
            </a:r>
            <a:r>
              <a:rPr lang="cs-CZ" sz="1800" b="0" dirty="0"/>
              <a:t> a sádrové formy, tvorba odlitku z umělého kamene (750 g jemnozrnného písku, 250 g kamenné moučky, 250 g bílého cementu a 218,75 g roztoku disperze o ředění 1 : 10 objemových dílů s destilovanou vodou, 6,25 g pigmentu </a:t>
            </a:r>
            <a:r>
              <a:rPr lang="cs-CZ" sz="1800" b="0" dirty="0" err="1"/>
              <a:t>Lichter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, 6,25 g pigmentu </a:t>
            </a:r>
            <a:r>
              <a:rPr lang="cs-CZ" sz="1800" b="0" dirty="0" err="1"/>
              <a:t>Goldocker</a:t>
            </a:r>
            <a:r>
              <a:rPr lang="cs-CZ" sz="1800" b="0" dirty="0"/>
              <a:t> </a:t>
            </a:r>
            <a:r>
              <a:rPr lang="cs-CZ" sz="1800" b="0" dirty="0" err="1"/>
              <a:t>hell</a:t>
            </a:r>
            <a:r>
              <a:rPr lang="cs-CZ" sz="1800" b="0" dirty="0"/>
              <a:t> a 6,25 g pigmentu </a:t>
            </a:r>
            <a:r>
              <a:rPr lang="cs-CZ" sz="1800" b="0" dirty="0" err="1"/>
              <a:t>Dunkler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 </a:t>
            </a:r>
            <a:r>
              <a:rPr lang="cs-CZ" sz="1800" b="0" dirty="0" err="1"/>
              <a:t>deutsch</a:t>
            </a:r>
            <a:r>
              <a:rPr lang="cs-CZ" sz="1800" b="0" dirty="0"/>
              <a:t>), zabroušení doplňku smirkovým papírem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tmelení – použita směs jako pro tvorbu doplňku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lepení – dispe</a:t>
            </a:r>
            <a:r>
              <a:rPr lang="en-US" sz="1800" b="0" dirty="0"/>
              <a:t>r</a:t>
            </a:r>
            <a:r>
              <a:rPr lang="cs-CZ" sz="1800" b="0" dirty="0"/>
              <a:t>zní polyvinylacetátové lepidlo Herkules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51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6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52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60065"/>
            <a:ext cx="7920000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5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cap="small" dirty="0"/>
              <a:t>Sousoší Géniů (Národní muzeum, 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autor: Antonín Popp, osazeno: 1899, </a:t>
            </a:r>
            <a:br>
              <a:rPr lang="cs-CZ" sz="1800" b="0" dirty="0"/>
            </a:br>
            <a:r>
              <a:rPr lang="cs-CZ" sz="1800" b="0" dirty="0"/>
              <a:t>materiál: hořický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dvě nadživotní postavy okřídlených </a:t>
            </a:r>
            <a:br>
              <a:rPr lang="cs-CZ" sz="1800" b="0" dirty="0"/>
            </a:br>
            <a:r>
              <a:rPr lang="cs-CZ" sz="1800" b="0" dirty="0"/>
              <a:t>chlapeckých Géniů nesoucích v rukou </a:t>
            </a:r>
            <a:br>
              <a:rPr lang="cs-CZ" sz="1800" b="0" dirty="0"/>
            </a:br>
            <a:r>
              <a:rPr lang="cs-CZ" sz="1800" b="0" dirty="0"/>
              <a:t>svatováclavskou korunu a atributy v </a:t>
            </a:r>
            <a:br>
              <a:rPr lang="cs-CZ" sz="1800" b="0" dirty="0"/>
            </a:br>
            <a:r>
              <a:rPr lang="cs-CZ" sz="1800" b="0" dirty="0"/>
              <a:t>podobě pochodně a vavřínového věnce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originál sestaven ze dvou bloků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ovlivněno událostmi z roku 1945 a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začátek restaurování 2005, deinstalováno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2006 pro statické problémy                                                                              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tvorba </a:t>
            </a:r>
            <a:r>
              <a:rPr lang="cs-CZ" sz="1800" b="0" dirty="0">
                <a:highlight>
                  <a:srgbClr val="FFFF00"/>
                </a:highlight>
              </a:rPr>
              <a:t>sekané kopie z jednoho bloku božanovského pískovce tečkovací metodou (trvala 5 let)</a:t>
            </a:r>
            <a:r>
              <a:rPr lang="cs-CZ" sz="1800" b="0" dirty="0"/>
              <a:t>, která je umístěna na původní místo, originál je nyní instalován v interiéru muzea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2"/>
                </a:solidFill>
                <a:hlinkClick r:id="rId2" tooltip="Odkaz pro sdílení"/>
              </a:rPr>
              <a:t>https://youtu.be/3SoOgQUNWo4</a:t>
            </a:r>
            <a:endParaRPr lang="cs-CZ" sz="18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19260"/>
          <a:stretch/>
        </p:blipFill>
        <p:spPr>
          <a:xfrm>
            <a:off x="5004048" y="1412776"/>
            <a:ext cx="3060000" cy="32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Socha Marthy Millerové (Uničov)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osazeno: 1913, materiál: carrarský mramor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náhrobní socha dcery místního lékaře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očištění </a:t>
            </a:r>
            <a:r>
              <a:rPr lang="cs-CZ" sz="1800" b="0">
                <a:sym typeface="Wingdings" panose="05000000000000000000" pitchFamily="2" charset="2"/>
              </a:rPr>
              <a:t> odstranění drobných prasklin </a:t>
            </a:r>
            <a:br>
              <a:rPr lang="cs-CZ" sz="1800" b="0">
                <a:sym typeface="Wingdings" panose="05000000000000000000" pitchFamily="2" charset="2"/>
              </a:rPr>
            </a:br>
            <a:r>
              <a:rPr lang="cs-CZ" sz="1800" b="0">
                <a:sym typeface="Wingdings" panose="05000000000000000000" pitchFamily="2" charset="2"/>
              </a:rPr>
              <a:t> doplnění palce na noze pod drapérií</a:t>
            </a:r>
            <a:endParaRPr lang="cs-CZ" sz="1800" b="0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[10]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2"/>
          <a:stretch/>
        </p:blipFill>
        <p:spPr>
          <a:xfrm>
            <a:off x="5329877" y="188640"/>
            <a:ext cx="2842243" cy="3346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25016"/>
            <a:ext cx="4316628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6" b="2755"/>
          <a:stretch/>
        </p:blipFill>
        <p:spPr>
          <a:xfrm>
            <a:off x="5329877" y="3700811"/>
            <a:ext cx="28422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2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Nový židovský hřbitov (Praha)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obnova 480 náhrobků a 3 hrobek (celkem 27000 náhrobků)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jsou zde pohřbeni např. Franz Kafka, Ota Pavel, Jiří Orten či Arnošt Lustig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zhroucení náhrobních kamenů zapříčiňují nejčastěji kořeny stromů i popínavý břečťan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financováno z norských grantů</a:t>
            </a:r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r>
              <a:rPr lang="cs-CZ" sz="1800" b="0"/>
              <a:t>                                                               [12]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/>
          <a:stretch/>
        </p:blipFill>
        <p:spPr>
          <a:xfrm>
            <a:off x="5004048" y="476672"/>
            <a:ext cx="3240360" cy="58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1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Čtyři roční období (Valtice) -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Daniel Daubner, osazeno: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umístění na balustrádě mostu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barokní originály zničeny po válce</a:t>
            </a:r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[11]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56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9502"/>
          <a:stretch/>
        </p:blipFill>
        <p:spPr>
          <a:xfrm>
            <a:off x="5050667" y="909040"/>
            <a:ext cx="3121453" cy="28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" y="3310618"/>
            <a:ext cx="3840000" cy="28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0" y="4109818"/>
            <a:ext cx="3121200" cy="20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4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57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34929A5-7AE5-6F96-4F8B-3D23B7C3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0348D54-D7AA-6094-5ED9-C4DF1B89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517232"/>
          </a:xfrm>
        </p:spPr>
        <p:txBody>
          <a:bodyPr>
            <a:normAutofit/>
          </a:bodyPr>
          <a:lstStyle/>
          <a:p>
            <a:r>
              <a:rPr lang="en-US" sz="1800" b="0" cap="small" dirty="0" err="1"/>
              <a:t>Socha</a:t>
            </a:r>
            <a:r>
              <a:rPr lang="en-US" sz="1800" b="0" cap="small" dirty="0"/>
              <a:t> </a:t>
            </a:r>
            <a:r>
              <a:rPr lang="en-US" sz="1800" b="0" cap="small" dirty="0" err="1"/>
              <a:t>Štědrosti</a:t>
            </a:r>
            <a:r>
              <a:rPr lang="en-US" sz="1800" b="0" cap="small" dirty="0"/>
              <a:t> - </a:t>
            </a:r>
            <a:r>
              <a:rPr lang="en-US" sz="1800" b="0" cap="small" dirty="0" err="1"/>
              <a:t>kopie</a:t>
            </a: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dílo</a:t>
            </a:r>
            <a:r>
              <a:rPr lang="en-US" sz="1800" b="0" dirty="0"/>
              <a:t>: </a:t>
            </a:r>
            <a:r>
              <a:rPr lang="en-US" sz="1800" b="0" dirty="0" err="1"/>
              <a:t>dílna</a:t>
            </a:r>
            <a:r>
              <a:rPr lang="en-US" sz="1800" b="0" dirty="0"/>
              <a:t> </a:t>
            </a:r>
            <a:r>
              <a:rPr lang="en-US" sz="1800" b="0" dirty="0" err="1"/>
              <a:t>Matyáše</a:t>
            </a:r>
            <a:r>
              <a:rPr lang="en-US" sz="1800" b="0" dirty="0"/>
              <a:t> Bernarda Brauna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vznik</a:t>
            </a:r>
            <a:r>
              <a:rPr lang="en-US" sz="1800" b="0" dirty="0"/>
              <a:t> v 80. </a:t>
            </a:r>
            <a:r>
              <a:rPr lang="en-US" sz="1800" b="0" dirty="0" err="1"/>
              <a:t>letech</a:t>
            </a:r>
            <a:r>
              <a:rPr lang="en-US" sz="1800" b="0" dirty="0"/>
              <a:t> z </a:t>
            </a:r>
            <a:r>
              <a:rPr lang="en-US" sz="1800" b="0" dirty="0" err="1"/>
              <a:t>umělého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poškození</a:t>
            </a:r>
            <a:r>
              <a:rPr lang="en-US" sz="1800" b="0" dirty="0"/>
              <a:t>: </a:t>
            </a:r>
            <a:r>
              <a:rPr lang="en-US" sz="1800" b="0" dirty="0" err="1"/>
              <a:t>rozpad</a:t>
            </a:r>
            <a:r>
              <a:rPr lang="en-US" sz="1800" b="0" dirty="0"/>
              <a:t> </a:t>
            </a:r>
            <a:r>
              <a:rPr lang="en-US" sz="1800" b="0" dirty="0" err="1"/>
              <a:t>podstavce</a:t>
            </a:r>
            <a:r>
              <a:rPr lang="en-US" sz="1800" b="0" dirty="0"/>
              <a:t> </a:t>
            </a:r>
            <a:r>
              <a:rPr lang="en-US" sz="1800" b="0" dirty="0" err="1"/>
              <a:t>vlivem</a:t>
            </a:r>
            <a:r>
              <a:rPr lang="en-US" sz="1800" b="0" dirty="0"/>
              <a:t> </a:t>
            </a:r>
            <a:r>
              <a:rPr lang="en-US" sz="1800" b="0" dirty="0" err="1"/>
              <a:t>koroze</a:t>
            </a:r>
            <a:r>
              <a:rPr lang="en-US" sz="1800" b="0" dirty="0"/>
              <a:t> </a:t>
            </a:r>
            <a:r>
              <a:rPr lang="en-US" sz="1800" b="0" dirty="0" err="1"/>
              <a:t>kovových</a:t>
            </a:r>
            <a:r>
              <a:rPr lang="en-US" sz="1800" b="0" dirty="0"/>
              <a:t> </a:t>
            </a:r>
            <a:r>
              <a:rPr lang="en-US" sz="1800" b="0" dirty="0" err="1"/>
              <a:t>armatur</a:t>
            </a:r>
            <a:r>
              <a:rPr lang="en-US" sz="1800" b="0" dirty="0"/>
              <a:t>, UV </a:t>
            </a:r>
            <a:r>
              <a:rPr lang="en-US" sz="1800" b="0" dirty="0" err="1"/>
              <a:t>fotodegradace</a:t>
            </a:r>
            <a:r>
              <a:rPr lang="en-US" sz="1800" b="0" dirty="0"/>
              <a:t> </a:t>
            </a:r>
            <a:r>
              <a:rPr lang="en-US" sz="1800" b="0" dirty="0" err="1"/>
              <a:t>povrchu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err="1"/>
              <a:t>restaurátorský</a:t>
            </a:r>
            <a:r>
              <a:rPr lang="en-US" sz="1800" b="0" dirty="0"/>
              <a:t> </a:t>
            </a:r>
            <a:r>
              <a:rPr lang="en-US" sz="1800" b="0" dirty="0" err="1"/>
              <a:t>zásah</a:t>
            </a:r>
            <a:r>
              <a:rPr lang="en-US" sz="1800" b="0" dirty="0"/>
              <a:t>: </a:t>
            </a:r>
            <a:r>
              <a:rPr lang="en-US" sz="1800" b="0" dirty="0" err="1"/>
              <a:t>slepení</a:t>
            </a:r>
            <a:r>
              <a:rPr lang="en-US" sz="1800" b="0" dirty="0"/>
              <a:t> </a:t>
            </a:r>
            <a:r>
              <a:rPr lang="en-US" sz="1800" b="0" dirty="0" err="1"/>
              <a:t>podstavce</a:t>
            </a:r>
            <a:r>
              <a:rPr lang="en-US" sz="1800" b="0" dirty="0"/>
              <a:t>, </a:t>
            </a:r>
            <a:r>
              <a:rPr lang="en-US" sz="1800" b="0" dirty="0" err="1"/>
              <a:t>injektáž</a:t>
            </a:r>
            <a:r>
              <a:rPr lang="en-US" sz="1800" b="0" dirty="0"/>
              <a:t>, </a:t>
            </a:r>
            <a:r>
              <a:rPr lang="en-US" sz="1800" b="0" dirty="0" err="1"/>
              <a:t>zatmelení</a:t>
            </a:r>
            <a:r>
              <a:rPr lang="en-US" sz="1800" b="0" dirty="0"/>
              <a:t>, </a:t>
            </a:r>
            <a:r>
              <a:rPr lang="en-US" sz="1800" b="0" dirty="0" err="1"/>
              <a:t>retuše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r>
              <a:rPr lang="en-US" sz="1800" b="0" dirty="0"/>
              <a:t>                                                               </a:t>
            </a:r>
          </a:p>
          <a:p>
            <a:r>
              <a:rPr lang="en-US" sz="1800" b="0" dirty="0"/>
              <a:t>                                                               [17]</a:t>
            </a:r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A57506F-3996-C252-E888-D96CB6623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3956" r="37400" b="20485"/>
          <a:stretch/>
        </p:blipFill>
        <p:spPr bwMode="auto">
          <a:xfrm>
            <a:off x="5076056" y="366585"/>
            <a:ext cx="3528392" cy="6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5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848872" cy="573325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en-US" sz="1400" b="0" dirty="0"/>
              <a:t>ALFELD M. et al. </a:t>
            </a:r>
            <a:r>
              <a:rPr lang="en-US" sz="1400" b="0" i="1" dirty="0"/>
              <a:t>MA-XRF and hyperspectral reflectance imaging for visualizing traces of antique </a:t>
            </a:r>
            <a:r>
              <a:rPr lang="en-US" sz="1400" b="0" i="1" dirty="0" err="1"/>
              <a:t>polychromy</a:t>
            </a:r>
            <a:r>
              <a:rPr lang="en-US" sz="1400" b="0" i="1" dirty="0"/>
              <a:t> on the Frieze of the </a:t>
            </a:r>
            <a:r>
              <a:rPr lang="en-US" sz="1400" b="0" i="1" dirty="0" err="1"/>
              <a:t>Siphnian</a:t>
            </a:r>
            <a:r>
              <a:rPr lang="en-US" sz="1400" b="0" i="1" dirty="0"/>
              <a:t> Treasury. </a:t>
            </a:r>
            <a:r>
              <a:rPr lang="en-US" sz="1400" b="0" dirty="0"/>
              <a:t>Microchemical Journal, 141(2018), 395-403.</a:t>
            </a:r>
          </a:p>
          <a:p>
            <a:r>
              <a:rPr lang="en-US" sz="1400" b="0" dirty="0"/>
              <a:t>BERCERRA J. et al. </a:t>
            </a:r>
            <a:r>
              <a:rPr lang="en-US" sz="1400" b="0" i="1" dirty="0"/>
              <a:t>Evaluation of the applicability of nano-biocide treatments on limestones used in cultural heritage. </a:t>
            </a:r>
            <a:r>
              <a:rPr lang="en-US" sz="1400" b="0" dirty="0"/>
              <a:t>Journal of Cultural Heritage, 38 (2019), 126-135.</a:t>
            </a:r>
            <a:endParaRPr lang="en-US" sz="1400" b="0" i="1" dirty="0"/>
          </a:p>
          <a:p>
            <a:r>
              <a:rPr lang="cs-CZ" sz="1400" b="0" dirty="0"/>
              <a:t>DOEHNE, E., PRICE, C. A. </a:t>
            </a:r>
            <a:r>
              <a:rPr lang="cs-CZ" sz="1400" b="0" i="1" dirty="0"/>
              <a:t>Stone Conservation: An Overview of Current Research</a:t>
            </a:r>
            <a:r>
              <a:rPr lang="cs-CZ" sz="1400" b="0" dirty="0"/>
              <a:t>. 2nd edition. Los Angeles: The Getty Conservation Institute, 2010. ISBN 978-1-60606-046-9.</a:t>
            </a:r>
          </a:p>
          <a:p>
            <a:r>
              <a:rPr lang="cs-CZ" sz="1400" b="0" dirty="0"/>
              <a:t>GREGEROVÁ, M., FOJT, B., VÁVRA, V. </a:t>
            </a:r>
            <a:r>
              <a:rPr lang="cs-CZ" sz="1400" b="0" i="1" dirty="0"/>
              <a:t>Mikroskopie horninotvorných </a:t>
            </a:r>
            <a:br>
              <a:rPr lang="cs-CZ" sz="1400" b="0" i="1" dirty="0"/>
            </a:br>
            <a:r>
              <a:rPr lang="cs-CZ" sz="1400" b="0" i="1" dirty="0"/>
              <a:t>a technických minerálů</a:t>
            </a:r>
            <a:r>
              <a:rPr lang="cs-CZ" sz="1400" b="0" dirty="0"/>
              <a:t>. Brno: Moravské zemské muzeum, Masarykova univerzita, 2002. ISBN 80-7028-195-2.</a:t>
            </a:r>
          </a:p>
          <a:p>
            <a:r>
              <a:rPr lang="cs-CZ" sz="1400" b="0" dirty="0"/>
              <a:t>HOLZBECHER, Z., CHURÁČEK, J. a kol. </a:t>
            </a:r>
            <a:r>
              <a:rPr lang="cs-CZ" sz="1400" b="0" i="1" dirty="0"/>
              <a:t>Analytická chemie</a:t>
            </a:r>
            <a:r>
              <a:rPr lang="cs-CZ" sz="1400" b="0" dirty="0"/>
              <a:t>. 1. vyd. Praha: Státní nakladatelství technické literatury, 1987. </a:t>
            </a:r>
          </a:p>
          <a:p>
            <a:r>
              <a:rPr lang="cs-CZ" sz="1400" b="0" dirty="0"/>
              <a:t>KOPECKÁ, I. a kol. </a:t>
            </a:r>
            <a:r>
              <a:rPr lang="cs-CZ" sz="1400" b="0" i="1" dirty="0"/>
              <a:t>Preventivní péče o historické objekty a sbírky v nich uložené</a:t>
            </a:r>
            <a:r>
              <a:rPr lang="cs-CZ" sz="1400" b="0" dirty="0"/>
              <a:t>. Praha: Státní ústav památkové péče, 2002. ISBN 80-86234-28-2.</a:t>
            </a:r>
          </a:p>
          <a:p>
            <a:r>
              <a:rPr lang="en-US" sz="1400" b="0" dirty="0"/>
              <a:t>KOTLÍK P. a </a:t>
            </a:r>
            <a:r>
              <a:rPr lang="en-US" sz="1400" b="0" dirty="0" err="1"/>
              <a:t>kol</a:t>
            </a:r>
            <a:r>
              <a:rPr lang="en-US" sz="1400" b="0" dirty="0"/>
              <a:t>. </a:t>
            </a:r>
            <a:r>
              <a:rPr lang="en-US" sz="1400" b="0" dirty="0" err="1"/>
              <a:t>Konzervace</a:t>
            </a:r>
            <a:r>
              <a:rPr lang="en-US" sz="1400" b="0" dirty="0"/>
              <a:t> a </a:t>
            </a:r>
            <a:r>
              <a:rPr lang="en-US" sz="1400" b="0" dirty="0" err="1"/>
              <a:t>povrchová</a:t>
            </a:r>
            <a:r>
              <a:rPr lang="en-US" sz="1400" b="0" dirty="0"/>
              <a:t> </a:t>
            </a:r>
            <a:r>
              <a:rPr lang="en-US" sz="1400" b="0" dirty="0" err="1"/>
              <a:t>úprava</a:t>
            </a:r>
            <a:r>
              <a:rPr lang="en-US" sz="1400" b="0" dirty="0"/>
              <a:t> </a:t>
            </a:r>
            <a:r>
              <a:rPr lang="en-US" sz="1400" b="0" dirty="0" err="1"/>
              <a:t>kamene</a:t>
            </a:r>
            <a:r>
              <a:rPr lang="en-US" sz="1400" b="0" dirty="0"/>
              <a:t>. </a:t>
            </a:r>
            <a:r>
              <a:rPr lang="en-US" sz="1400" b="0" dirty="0" err="1"/>
              <a:t>Zpravodaj</a:t>
            </a:r>
            <a:r>
              <a:rPr lang="en-US" sz="1400" b="0"/>
              <a:t> STOP 1; 3 (1999)</a:t>
            </a:r>
          </a:p>
          <a:p>
            <a:r>
              <a:rPr lang="cs-CZ" sz="1400" b="0" dirty="0"/>
              <a:t>LEDEREROVÁ, J. a kol. </a:t>
            </a:r>
            <a:r>
              <a:rPr lang="cs-CZ" sz="1400" b="0" i="1" dirty="0"/>
              <a:t>Biokorozní vlivy na stavební díla.</a:t>
            </a:r>
            <a:r>
              <a:rPr lang="cs-CZ" sz="1400" b="0" dirty="0"/>
              <a:t> 1. vyd. Praha: Silikátový svaz pro Výzkumný ústav stavebních hmot, a.s., 2009. ISBN 978-80-86821-50-4.</a:t>
            </a:r>
          </a:p>
          <a:p>
            <a:r>
              <a:rPr lang="cs-CZ" sz="1400" b="0" dirty="0"/>
              <a:t>MLEZIVA J., KÁLAL, K. </a:t>
            </a:r>
            <a:r>
              <a:rPr lang="cs-CZ" sz="1400" b="0" i="1" dirty="0"/>
              <a:t>Základy makromolekulární chemie</a:t>
            </a:r>
            <a:r>
              <a:rPr lang="cs-CZ" sz="1400" b="0" dirty="0"/>
              <a:t>. Praha: Státní nakladatelství technické literatury, 1986.</a:t>
            </a:r>
          </a:p>
          <a:p>
            <a:r>
              <a:rPr lang="cs-CZ" sz="1400" b="0" dirty="0"/>
              <a:t>NIKITIN, M. K., MEL’NIKOVA, E. P. </a:t>
            </a:r>
            <a:r>
              <a:rPr lang="cs-CZ" sz="1400" b="0" i="1" dirty="0"/>
              <a:t>Chemie v konzervátorské a restaurátorské praxi</a:t>
            </a:r>
            <a:r>
              <a:rPr lang="cs-CZ" sz="1400" b="0" dirty="0"/>
              <a:t>. Brno: Masarykova univerzita, 2003. ISBN 80-210-3062-3.</a:t>
            </a:r>
          </a:p>
          <a:p>
            <a:r>
              <a:rPr lang="cs-CZ" sz="1400" b="0" dirty="0"/>
              <a:t>OSTEN, M. </a:t>
            </a:r>
            <a:r>
              <a:rPr lang="cs-CZ" sz="1400" b="0" i="1" dirty="0"/>
              <a:t>Práce s lepidly a tmely</a:t>
            </a:r>
            <a:r>
              <a:rPr lang="cs-CZ" sz="1400" b="0" dirty="0"/>
              <a:t>. 1. vyd. Praha: Státní nakladatelství technické literatury, 1975.</a:t>
            </a:r>
          </a:p>
          <a:p>
            <a:r>
              <a:rPr lang="cs-CZ" sz="1400" b="0" dirty="0"/>
              <a:t>POSPÍŠILOVÁ, E. </a:t>
            </a:r>
            <a:r>
              <a:rPr lang="cs-CZ" sz="1400" b="0" i="1" dirty="0"/>
              <a:t>Konzervace a restaurování pískovcového artefaktu</a:t>
            </a:r>
            <a:r>
              <a:rPr lang="cs-CZ" sz="1400" b="0" dirty="0"/>
              <a:t>. Brno, 2013.</a:t>
            </a:r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85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256584"/>
          </a:xfrm>
        </p:spPr>
        <p:txBody>
          <a:bodyPr>
            <a:normAutofit fontScale="92500" lnSpcReduction="10000"/>
          </a:bodyPr>
          <a:lstStyle/>
          <a:p>
            <a:r>
              <a:rPr lang="cs-CZ" sz="1400" b="0" dirty="0"/>
              <a:t>SEJKORA, J., KOUŘIMSKÝ, J. </a:t>
            </a:r>
            <a:r>
              <a:rPr lang="cs-CZ" sz="1400" b="0" i="1" dirty="0"/>
              <a:t>Atlas minerálů České a Slovenské republiky</a:t>
            </a:r>
            <a:r>
              <a:rPr lang="cs-CZ" sz="1400" b="0" dirty="0"/>
              <a:t>. </a:t>
            </a:r>
            <a:br>
              <a:rPr lang="cs-CZ" sz="1400" b="0" dirty="0"/>
            </a:br>
            <a:r>
              <a:rPr lang="cs-CZ" sz="1400" b="0" dirty="0"/>
              <a:t>1. vyd. Praha: Academia, 2005. ISBN 978-80-200-1682-9.</a:t>
            </a:r>
          </a:p>
          <a:p>
            <a:r>
              <a:rPr lang="cs-CZ" sz="1400" b="0" dirty="0"/>
              <a:t>SELUCKÁ, A., GROSSMANNOVÁ, H., MAZÍK. M. </a:t>
            </a:r>
            <a:r>
              <a:rPr lang="cs-CZ" sz="1400" b="0" i="1" dirty="0"/>
              <a:t>Preventivní konzervace: Moderní postupy a technologie</a:t>
            </a:r>
            <a:r>
              <a:rPr lang="cs-CZ" sz="1400" b="0" dirty="0"/>
              <a:t>. Brno: Jihomoravský kraj, Technické muzeum v Brně, 2014.</a:t>
            </a:r>
          </a:p>
          <a:p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</a:t>
            </a:r>
          </a:p>
          <a:p>
            <a:r>
              <a:rPr lang="cs-CZ" sz="1400" b="0" dirty="0"/>
              <a:t>TEPLÝ, B. </a:t>
            </a:r>
            <a:r>
              <a:rPr lang="cs-CZ" sz="1400" b="0" i="1" dirty="0"/>
              <a:t>Konzervování a restaurování kamene</a:t>
            </a:r>
            <a:r>
              <a:rPr lang="cs-CZ" sz="1400" b="0" dirty="0"/>
              <a:t>. 1. vyd. Hořice v Podkrkonoší: Nadace střední průmyslové školy kamenické a sochařské, 1997. </a:t>
            </a:r>
          </a:p>
          <a:p>
            <a:r>
              <a:rPr lang="cs-CZ" sz="1400" b="0" dirty="0"/>
              <a:t>ZELINGER, J. a kol. </a:t>
            </a:r>
            <a:r>
              <a:rPr lang="cs-CZ" sz="1400" b="0" i="1" dirty="0"/>
              <a:t>Chemie v práci konzervátora a restaurátora</a:t>
            </a:r>
            <a:r>
              <a:rPr lang="cs-CZ" sz="1400" b="0" dirty="0"/>
              <a:t>. 2. vyd. Praha: Academia, nakladatelství Československé akademie věd, 1987. </a:t>
            </a:r>
          </a:p>
          <a:p>
            <a:r>
              <a:rPr lang="cs-CZ" sz="1400" b="0" cap="small" dirty="0">
                <a:hlinkClick r:id="rId2"/>
              </a:rPr>
              <a:t>http://www.geology.cz/aplikace/encyklopedie/term.pl?piskovec</a:t>
            </a:r>
            <a:endParaRPr lang="cs-CZ" sz="1400" b="0" cap="small" dirty="0"/>
          </a:p>
          <a:p>
            <a:r>
              <a:rPr lang="cs-CZ" sz="1400" b="0" cap="small" dirty="0">
                <a:hlinkClick r:id="rId3"/>
              </a:rPr>
              <a:t>http://atlas.horniny.sci.muni.cz/sedimentarni/piskovec.html</a:t>
            </a:r>
            <a:endParaRPr lang="cs-CZ" sz="1400" b="0" cap="small" dirty="0"/>
          </a:p>
          <a:p>
            <a:r>
              <a:rPr lang="cs-CZ" sz="1400" b="0" cap="small" dirty="0">
                <a:hlinkClick r:id="rId4"/>
              </a:rPr>
              <a:t>http://www.geology.cz/aplikace/encyklopedie/term.pl?opuka</a:t>
            </a:r>
            <a:endParaRPr lang="cs-CZ" sz="1400" b="0" cap="small" dirty="0"/>
          </a:p>
          <a:p>
            <a:r>
              <a:rPr lang="cs-CZ" sz="1400" b="0" cap="small" dirty="0">
                <a:hlinkClick r:id="rId5"/>
              </a:rPr>
              <a:t>http://www.geology.cz/aplikace/encyklopedie/term.pl?vapenec</a:t>
            </a:r>
            <a:endParaRPr lang="cs-CZ" sz="1400" b="0" cap="small" dirty="0"/>
          </a:p>
          <a:p>
            <a:r>
              <a:rPr lang="cs-CZ" sz="1400" b="0" cap="small" dirty="0">
                <a:hlinkClick r:id="rId6"/>
              </a:rPr>
              <a:t>http://atlas.horniny.sci.muni.cz/metamorfovane/mramor.html</a:t>
            </a:r>
            <a:endParaRPr lang="cs-CZ" sz="1400" b="0" cap="small" dirty="0"/>
          </a:p>
          <a:p>
            <a:r>
              <a:rPr lang="cs-CZ" sz="1400" b="0" cap="small" dirty="0">
                <a:hlinkClick r:id="rId7"/>
              </a:rPr>
              <a:t>http://www.geology.cz/aplikace/encyklopedie/term.pl?granit</a:t>
            </a:r>
            <a:endParaRPr lang="cs-CZ" sz="1400" b="0" cap="small" dirty="0"/>
          </a:p>
          <a:p>
            <a:r>
              <a:rPr lang="cs-CZ" sz="1400" b="0" u="sng" cap="small" dirty="0">
                <a:hlinkClick r:id="rId8"/>
              </a:rPr>
              <a:t>http://old.vscht.cz/met/stranky/vyuka/predmety/koroze_materialu_pro_restauratory/kadm/pdf/2_4.pdf</a:t>
            </a:r>
            <a:endParaRPr lang="cs-CZ" sz="1400" b="0" cap="small" dirty="0"/>
          </a:p>
          <a:p>
            <a:r>
              <a:rPr lang="cs-CZ" sz="1400" b="0" cap="small" dirty="0">
                <a:hlinkClick r:id="rId9"/>
              </a:rPr>
              <a:t>https://www.hospital-kuks.cz/cs/zpravy/83543-na-kuks-se-vratila-zrestaurovana-kopie-sochy-stedrosti</a:t>
            </a: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1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>
            <a:normAutofit/>
          </a:bodyPr>
          <a:lstStyle/>
          <a:p>
            <a:r>
              <a:rPr lang="cs-CZ" b="0" cap="small" dirty="0"/>
              <a:t>Mramor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jedná se o metamorfovaný vápenec, případně dolomit; </a:t>
            </a:r>
            <a:br>
              <a:rPr lang="cs-CZ" sz="1800" b="0" dirty="0"/>
            </a:br>
            <a:r>
              <a:rPr lang="cs-CZ" sz="1800" b="0" dirty="0"/>
              <a:t>krystalický dolomit a vápenec mohou tvořit plynulé </a:t>
            </a:r>
            <a:br>
              <a:rPr lang="cs-CZ" sz="1800" b="0" dirty="0"/>
            </a:br>
            <a:r>
              <a:rPr lang="cs-CZ" sz="1800" b="0" dirty="0"/>
              <a:t>přechody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barva může být bílá, světle šedá, načervenalá, zelenavá, </a:t>
            </a:r>
            <a:br>
              <a:rPr lang="cs-CZ" sz="1800" b="0" dirty="0"/>
            </a:br>
            <a:r>
              <a:rPr lang="cs-CZ" sz="1800" b="0" dirty="0"/>
              <a:t>tmavě šedé až černá, zbarvení je způsobeno obvykle </a:t>
            </a:r>
            <a:br>
              <a:rPr lang="cs-CZ" sz="1800" b="0" dirty="0"/>
            </a:br>
            <a:r>
              <a:rPr lang="cs-CZ" sz="1800" b="0" dirty="0"/>
              <a:t>oxidy železa, chloritem nebo grafitem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Jeseníky, Českokrumlovsko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patrně nejznámnější je mramor z Carrary v Itálii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  <a:hlinkClick r:id="rId2"/>
              </a:rPr>
              <a:t>http://www.ceskatelevize.cz/ivysilani/1096911352-   objektiv/213411030400217/obsah/244905-mramor</a:t>
            </a:r>
            <a:r>
              <a:rPr lang="cs-CZ" sz="1800" b="0" dirty="0">
                <a:sym typeface="Wingdings" pitchFamily="2" charset="2"/>
              </a:rPr>
              <a:t>           </a:t>
            </a:r>
            <a:r>
              <a:rPr lang="cs-CZ" sz="1400" b="0" dirty="0">
                <a:solidFill>
                  <a:schemeClr val="tx2"/>
                </a:solidFill>
                <a:sym typeface="Wingdings" pitchFamily="2" charset="2"/>
              </a:rPr>
              <a:t>Michelangelo: David [3]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71779"/>
          <a:stretch/>
        </p:blipFill>
        <p:spPr>
          <a:xfrm>
            <a:off x="6732240" y="1403596"/>
            <a:ext cx="1800200" cy="4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3"/>
    </mc:Choice>
    <mc:Fallback xmlns="">
      <p:transition spd="slow" advTm="19453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60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9944" y="1122628"/>
            <a:ext cx="8200528" cy="57353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1200" b="0" cap="small" dirty="0"/>
              <a:t>[1] </a:t>
            </a:r>
            <a:r>
              <a:rPr lang="cs-CZ" sz="1200" b="0" cap="small" dirty="0">
                <a:hlinkClick r:id="rId3"/>
              </a:rPr>
              <a:t>http://www.geology.cz/aplikace/encyklopedie/term.pl?o=156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[2]</a:t>
            </a:r>
            <a:r>
              <a:rPr lang="cs-CZ" sz="1200" b="0" cap="small" dirty="0">
                <a:hlinkClick r:id="rId4"/>
              </a:rPr>
              <a:t>Https://cs.wikipedia.org/wiki/Kamenn%C3%A1_hlava_z_M%C5%A1eck%C3%BDch_%C5%Bdehrovic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[3] </a:t>
            </a:r>
            <a:r>
              <a:rPr lang="cs-CZ" sz="1200" b="0" cap="small" dirty="0">
                <a:hlinkClick r:id="rId5"/>
              </a:rPr>
              <a:t>https://mymodernmet.com/michelangelo-david-facts/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[4] </a:t>
            </a:r>
            <a:r>
              <a:rPr lang="cs-CZ" sz="1200" b="0" cap="small" dirty="0">
                <a:hlinkClick r:id="rId6"/>
              </a:rPr>
              <a:t>http://www.geology.cz/aplikace/encyklopedie/term.pl?granit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[5] </a:t>
            </a:r>
            <a:r>
              <a:rPr lang="cs-CZ" sz="1200" b="0" cap="small" dirty="0">
                <a:hlinkClick r:id="rId7"/>
              </a:rPr>
              <a:t>https://upload.wikimedia.org/wikipedia/commons/thumb/4/47/Stackhummer--w.jpg/220px-Stackhummer--w.jpg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[6] </a:t>
            </a:r>
            <a:r>
              <a:rPr lang="cs-CZ" sz="1200" b="0" dirty="0"/>
              <a:t>ŠEDÝ, V. </a:t>
            </a:r>
            <a:r>
              <a:rPr lang="cs-CZ" sz="1200" b="0" i="1" dirty="0"/>
              <a:t>Sochařské řemeslo, základ sochařského umění.</a:t>
            </a:r>
            <a:r>
              <a:rPr lang="cs-CZ" sz="1200" b="0" dirty="0"/>
              <a:t> 1. vyd. Praha: Státní nakladatelství krásné literatury, hudby a umění, 1953. Příloha, obr. 3.</a:t>
            </a:r>
          </a:p>
          <a:p>
            <a:pPr>
              <a:spcAft>
                <a:spcPts val="0"/>
              </a:spcAft>
            </a:pPr>
            <a:r>
              <a:rPr lang="cs-CZ" sz="1200" b="0" dirty="0"/>
              <a:t>[7] </a:t>
            </a:r>
            <a:r>
              <a:rPr lang="cs-CZ" sz="1200" b="0" cap="small" dirty="0">
                <a:hlinkClick r:id="rId8"/>
              </a:rPr>
              <a:t>https://cdn.pixabay.com/photo/2016/10/23/22/28/gull-1764882_960_720.jpg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[8] </a:t>
            </a:r>
            <a:r>
              <a:rPr lang="cs-CZ" sz="1200" b="0" cap="small" dirty="0">
                <a:hlinkClick r:id="rId9"/>
              </a:rPr>
              <a:t>http://mineralogie.sci.muni.cz/kap_4_3_optika/epidot.htm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[9] </a:t>
            </a:r>
            <a:r>
              <a:rPr lang="cs-CZ" sz="1200" b="0" cap="small" dirty="0">
                <a:hlinkClick r:id="rId10"/>
              </a:rPr>
              <a:t>http://www.propamatky.info/cs/zpravodajstvi/hlavni-mesto-praha/opravene-pamatky/sousosi-geniu-se-vratilo-do-historicke-budovy-narodniho-muzea/4191/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[10] </a:t>
            </a:r>
            <a:r>
              <a:rPr lang="cs-CZ" sz="1200" b="0" cap="small" dirty="0">
                <a:hlinkClick r:id="rId11"/>
              </a:rPr>
              <a:t>http://www.propamatky.info/cs/zpravodajstvi/olomoucky-kraj/opravene-pamatky/nejkrasnejsi-socha-unicovskeho-hrbitova-prosla-obnovou/4127/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[11] </a:t>
            </a:r>
            <a:r>
              <a:rPr lang="cs-CZ" sz="1200" b="0" cap="small" dirty="0">
                <a:hlinkClick r:id="rId12"/>
              </a:rPr>
              <a:t>http://www.propamatky.info/cs/zpravodajstvi/jihomoravsky-kraj/opravene-pamatky/ve-valticich-byly-umisteny-repliky-baroknich-soch-symbolizujici-ctyri-rocni-obdobi/3904/</a:t>
            </a:r>
            <a:endParaRPr lang="cs-CZ" sz="1200" b="0" cap="small" dirty="0"/>
          </a:p>
          <a:p>
            <a:pPr>
              <a:spcAft>
                <a:spcPts val="0"/>
              </a:spcAft>
            </a:pPr>
            <a:r>
              <a:rPr lang="cs-CZ" sz="1200" b="0" cap="small" dirty="0"/>
              <a:t>[12] </a:t>
            </a:r>
            <a:r>
              <a:rPr lang="cs-CZ" sz="1200" b="0" cap="small" dirty="0">
                <a:hlinkClick r:id="rId13"/>
              </a:rPr>
              <a:t>http://www.propamatky.info/cs/zpravodajstvi/hlavni-mesto-praha/opravene-pamatky/zidovska-obec-nechala-na-zizkove-obnovit-temer-500-nahrobku/3231/</a:t>
            </a:r>
            <a:endParaRPr lang="en-US" sz="1200" b="0" cap="small" dirty="0"/>
          </a:p>
          <a:p>
            <a:pPr>
              <a:spcAft>
                <a:spcPts val="0"/>
              </a:spcAft>
            </a:pPr>
            <a:r>
              <a:rPr lang="en-US" sz="1200" b="0" cap="small" dirty="0"/>
              <a:t>[13] </a:t>
            </a:r>
            <a:r>
              <a:rPr lang="en-US" sz="1200" b="0" cap="small" dirty="0">
                <a:hlinkClick r:id="rId14"/>
              </a:rPr>
              <a:t>https://www.kr-vysocina.cz/caslavice-socha-sv-jana-nepomuckeho/d-4017877</a:t>
            </a:r>
            <a:endParaRPr lang="en-US" sz="1200" b="0" cap="small" dirty="0"/>
          </a:p>
          <a:p>
            <a:pPr>
              <a:spcAft>
                <a:spcPts val="0"/>
              </a:spcAft>
            </a:pPr>
            <a:r>
              <a:rPr lang="en-US" sz="1200" b="0" cap="small" dirty="0"/>
              <a:t>[14] </a:t>
            </a:r>
            <a:r>
              <a:rPr lang="en-US" sz="1200" b="0" cap="small" dirty="0">
                <a:hlinkClick r:id="rId15"/>
              </a:rPr>
              <a:t>https://www.hrad-cheb.cz/images/photos/cerna_vez_02.jpg</a:t>
            </a:r>
            <a:endParaRPr lang="en-US" sz="1200" b="0" cap="smal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0" cap="small" dirty="0"/>
              <a:t>[15] </a:t>
            </a:r>
            <a:r>
              <a:rPr lang="en-US" sz="1200" b="0" cap="small" dirty="0">
                <a:hlinkClick r:id="rId16"/>
              </a:rPr>
              <a:t>https://www.abicko.cz/galerie/precti-si-zabava-historie/13546/slunecni-kamen-tajemstvi-vikinskych-moreplavcu?foto=1</a:t>
            </a:r>
            <a:endParaRPr lang="en-US" sz="1200" b="0" cap="small" dirty="0"/>
          </a:p>
          <a:p>
            <a:pPr>
              <a:spcBef>
                <a:spcPts val="0"/>
              </a:spcBef>
            </a:pPr>
            <a:r>
              <a:rPr lang="en-US" sz="1200" b="0" cap="small" dirty="0"/>
              <a:t>[16] </a:t>
            </a:r>
            <a:r>
              <a:rPr lang="en-US" sz="1200" b="0" cap="small" dirty="0">
                <a:hlinkClick r:id="rId17"/>
              </a:rPr>
              <a:t>https://www.mct.cz/soubor/hydrofobni-impregnace/</a:t>
            </a:r>
            <a:endParaRPr lang="en-US" sz="1200" b="0" cap="small" dirty="0"/>
          </a:p>
          <a:p>
            <a:pPr>
              <a:spcBef>
                <a:spcPts val="0"/>
              </a:spcBef>
            </a:pPr>
            <a:r>
              <a:rPr lang="en-US" sz="1200" b="0" cap="small" dirty="0"/>
              <a:t>[17] </a:t>
            </a:r>
            <a:r>
              <a:rPr lang="en-US" sz="1200" b="0" cap="small" dirty="0">
                <a:hlinkClick r:id="rId18"/>
              </a:rPr>
              <a:t>https://www.drobnepamatky.cz/node/18239</a:t>
            </a:r>
            <a:endParaRPr lang="en-US" sz="1200" b="0" cap="small" dirty="0"/>
          </a:p>
          <a:p>
            <a:endParaRPr lang="en-US" sz="1200" b="0" cap="small" dirty="0"/>
          </a:p>
          <a:p>
            <a:r>
              <a:rPr lang="cs-CZ" sz="1200" b="0" cap="small" dirty="0"/>
              <a:t>Nečíslované obrázky vznikly v rámci diplomové práce:</a:t>
            </a:r>
            <a:r>
              <a:rPr lang="en-US" sz="1200" b="0" cap="small" dirty="0"/>
              <a:t> </a:t>
            </a:r>
            <a:r>
              <a:rPr lang="cs-CZ" sz="1200" b="0" dirty="0"/>
              <a:t>POSPÍŠILOVÁ, E. </a:t>
            </a:r>
            <a:r>
              <a:rPr lang="cs-CZ" sz="1200" b="0" i="1" dirty="0"/>
              <a:t>Konzervace a restaurování pískovcového artefaktu</a:t>
            </a:r>
            <a:r>
              <a:rPr lang="cs-CZ" sz="1200" b="0" dirty="0"/>
              <a:t>. Brno, 2015</a:t>
            </a:r>
            <a:r>
              <a:rPr lang="cs-CZ" sz="1400" b="0" dirty="0"/>
              <a:t>.</a:t>
            </a:r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dirty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13337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445224"/>
          </a:xfrm>
        </p:spPr>
        <p:txBody>
          <a:bodyPr>
            <a:normAutofit fontScale="92500" lnSpcReduction="10000"/>
          </a:bodyPr>
          <a:lstStyle/>
          <a:p>
            <a:r>
              <a:rPr lang="cs-CZ" b="0" cap="small" dirty="0"/>
              <a:t>Žula (granit)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vyvřelá hornina složená převážně z křemene, živců (ortoklas, mikroklin) a menšího množství tmavých minerálů (biotit, muskovit)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dělení: alkalické, vápenato-alkalické, monzonitické, mikrogranity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výskyt: Šumava, Krkonoše, Jeseníky a další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Diagram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klasifikace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žuly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[4]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86854"/>
            <a:ext cx="3377952" cy="28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0"/>
    </mc:Choice>
    <mc:Fallback xmlns="">
      <p:transition spd="slow" advTm="137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</a:t>
            </a:r>
            <a:r>
              <a:rPr lang="en-US" cap="small" dirty="0"/>
              <a:t>á</a:t>
            </a:r>
            <a:r>
              <a:rPr lang="cs-CZ" cap="small" dirty="0"/>
              <a:t>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4824536" cy="544522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vyvřelé</a:t>
            </a:r>
            <a:r>
              <a:rPr lang="en-US" sz="1800" b="0" dirty="0"/>
              <a:t> </a:t>
            </a:r>
            <a:r>
              <a:rPr lang="en-US" sz="1800" b="0" dirty="0" err="1"/>
              <a:t>horniny</a:t>
            </a:r>
            <a:r>
              <a:rPr lang="en-US" sz="1800" b="0" dirty="0"/>
              <a:t> se </a:t>
            </a:r>
            <a:r>
              <a:rPr lang="en-US" sz="1800" b="0" dirty="0" err="1"/>
              <a:t>příliš</a:t>
            </a:r>
            <a:r>
              <a:rPr lang="en-US" sz="1800" b="0" dirty="0"/>
              <a:t>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nepoužívají</a:t>
            </a:r>
            <a:r>
              <a:rPr lang="en-US" sz="1800" b="0" dirty="0"/>
              <a:t> -&gt; </a:t>
            </a:r>
            <a:r>
              <a:rPr lang="en-US" sz="1800" b="0" dirty="0" err="1"/>
              <a:t>tvrdé</a:t>
            </a:r>
            <a:r>
              <a:rPr lang="en-US" sz="1800" b="0" dirty="0"/>
              <a:t>, </a:t>
            </a:r>
            <a:r>
              <a:rPr lang="en-US" sz="1800" b="0" dirty="0" err="1"/>
              <a:t>špatně</a:t>
            </a:r>
            <a:r>
              <a:rPr lang="en-US" sz="1800" b="0" dirty="0"/>
              <a:t> </a:t>
            </a:r>
            <a:r>
              <a:rPr lang="en-US" sz="1800" b="0" dirty="0" err="1"/>
              <a:t>opracovatelné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>
                <a:sym typeface="Wingdings" pitchFamily="2" charset="2"/>
              </a:rPr>
              <a:t>výjimkou</a:t>
            </a:r>
            <a:r>
              <a:rPr lang="en-US" sz="1800" b="0" dirty="0">
                <a:sym typeface="Wingdings" pitchFamily="2" charset="2"/>
              </a:rPr>
              <a:t> je </a:t>
            </a:r>
            <a:r>
              <a:rPr lang="en-US" sz="1800" b="0" dirty="0" err="1">
                <a:sym typeface="Wingdings" pitchFamily="2" charset="2"/>
              </a:rPr>
              <a:t>např</a:t>
            </a:r>
            <a:r>
              <a:rPr lang="en-US" sz="1800" b="0" dirty="0">
                <a:sym typeface="Wingdings" pitchFamily="2" charset="2"/>
              </a:rPr>
              <a:t>.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Černá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věž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Chebského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sym typeface="Wingdings" pitchFamily="2" charset="2"/>
              </a:rPr>
              <a:t>hradu</a:t>
            </a:r>
            <a:r>
              <a:rPr lang="en-US" sz="1800" b="0" dirty="0">
                <a:solidFill>
                  <a:schemeClr val="tx2"/>
                </a:solidFill>
                <a:sym typeface="Wingdings" pitchFamily="2" charset="2"/>
              </a:rPr>
              <a:t> [14] </a:t>
            </a:r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</a:t>
            </a:r>
            <a:endParaRPr lang="cs-CZ" sz="1800" b="0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Černá věž">
            <a:extLst>
              <a:ext uri="{FF2B5EF4-FFF2-40B4-BE49-F238E27FC236}">
                <a16:creationId xmlns:a16="http://schemas.microsoft.com/office/drawing/2014/main" id="{5A1C86E0-3A1C-4DA6-A219-8EE06B67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82" y="1484784"/>
            <a:ext cx="3456384" cy="48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0"/>
    </mc:Choice>
    <mc:Fallback xmlns="">
      <p:transition spd="slow" advTm="137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641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proces tvorby kamenného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zpracování kamene pro sochařské účely se provádí většinou ručně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možná strojová předúprava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používá se množství nástrojů</a:t>
            </a:r>
          </a:p>
          <a:p>
            <a:pPr marL="742950" lvl="1" indent="-285750"/>
            <a:r>
              <a:rPr lang="cs-CZ" sz="1800" dirty="0"/>
              <a:t>kladiva – různé velikosti, oba konce tupé, s kratší rukojetí</a:t>
            </a:r>
          </a:p>
          <a:p>
            <a:pPr marL="742950" lvl="1" indent="-285750"/>
            <a:r>
              <a:rPr lang="cs-CZ" sz="1800" dirty="0"/>
              <a:t>pemrlice – kladivo se čtvercovou násadou s hroty, pro hrubé opracování</a:t>
            </a:r>
          </a:p>
          <a:p>
            <a:pPr marL="742950" lvl="1" indent="-285750"/>
            <a:r>
              <a:rPr lang="cs-CZ" sz="1800" dirty="0"/>
              <a:t>dláta – špičáky, zubáky, lemovadla</a:t>
            </a:r>
          </a:p>
          <a:p>
            <a:pPr marL="742950" lvl="1" indent="-285750"/>
            <a:r>
              <a:rPr lang="cs-CZ" sz="1800" dirty="0"/>
              <a:t>prýskače a rozmýtače – k hrubému </a:t>
            </a:r>
            <a:br>
              <a:rPr lang="cs-CZ" sz="1800" dirty="0"/>
            </a:br>
            <a:r>
              <a:rPr lang="cs-CZ" sz="1800" dirty="0"/>
              <a:t>odseknutí většího kusu</a:t>
            </a:r>
          </a:p>
          <a:p>
            <a:pPr marL="742950" lvl="1" indent="-285750"/>
            <a:r>
              <a:rPr lang="cs-CZ" sz="1800" dirty="0"/>
              <a:t>hoblovadla – k vyhlazení povrchu</a:t>
            </a:r>
          </a:p>
          <a:p>
            <a:pPr marL="742950" lvl="1" indent="-285750"/>
            <a:r>
              <a:rPr lang="cs-CZ" sz="1800" dirty="0"/>
              <a:t>kružidla a pravítka – pro měření, </a:t>
            </a:r>
            <a:br>
              <a:rPr lang="cs-CZ" sz="1800" dirty="0"/>
            </a:br>
            <a:r>
              <a:rPr lang="cs-CZ" sz="1800" dirty="0"/>
              <a:t>zmenšování nebo zvětšování </a:t>
            </a:r>
            <a:br>
              <a:rPr lang="cs-CZ" sz="1800" dirty="0"/>
            </a:br>
            <a:r>
              <a:rPr lang="cs-CZ" sz="1800" dirty="0"/>
              <a:t>dle modelu                                                      </a:t>
            </a:r>
            <a:r>
              <a:rPr lang="cs-CZ" sz="1800" dirty="0">
                <a:solidFill>
                  <a:schemeClr val="tx2"/>
                </a:solidFill>
              </a:rPr>
              <a:t>Pemrlice [5]</a:t>
            </a:r>
            <a:endParaRPr lang="cs-CZ" sz="18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23762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39241</TotalTime>
  <Words>5417</Words>
  <Application>Microsoft Office PowerPoint</Application>
  <PresentationFormat>On-screen Show (4:3)</PresentationFormat>
  <Paragraphs>731</Paragraphs>
  <Slides>60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Arial Black</vt:lpstr>
      <vt:lpstr>Bookman Old Style</vt:lpstr>
      <vt:lpstr>Calibri</vt:lpstr>
      <vt:lpstr>Cambria Math</vt:lpstr>
      <vt:lpstr>Základní</vt:lpstr>
      <vt:lpstr>Kámen  a jeho konzervace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Zpracování kamene</vt:lpstr>
      <vt:lpstr>Zpracování kamene</vt:lpstr>
      <vt:lpstr>Ukázka kamenosochařského řemesla</vt:lpstr>
      <vt:lpstr>Degradace kamene</vt:lpstr>
      <vt:lpstr>Degradace kamene</vt:lpstr>
      <vt:lpstr>Degradační faktory</vt:lpstr>
      <vt:lpstr>Degradační faktory</vt:lpstr>
      <vt:lpstr>Degradační faktory</vt:lpstr>
      <vt:lpstr>Degradační faktory</vt:lpstr>
      <vt:lpstr>Degradační faktory</vt:lpstr>
      <vt:lpstr>Degradační faktory</vt:lpstr>
      <vt:lpstr>Preventivní konzervace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Zdroje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Eva Pospíšilová</cp:lastModifiedBy>
  <cp:revision>132</cp:revision>
  <dcterms:created xsi:type="dcterms:W3CDTF">2018-02-05T10:09:01Z</dcterms:created>
  <dcterms:modified xsi:type="dcterms:W3CDTF">2023-05-18T17:58:28Z</dcterms:modified>
</cp:coreProperties>
</file>