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4"/>
  </p:notesMasterIdLst>
  <p:sldIdLst>
    <p:sldId id="256" r:id="rId2"/>
    <p:sldId id="266" r:id="rId3"/>
    <p:sldId id="296" r:id="rId4"/>
    <p:sldId id="289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92" r:id="rId14"/>
    <p:sldId id="293" r:id="rId15"/>
    <p:sldId id="294" r:id="rId16"/>
    <p:sldId id="291" r:id="rId17"/>
    <p:sldId id="275" r:id="rId18"/>
    <p:sldId id="290" r:id="rId19"/>
    <p:sldId id="276" r:id="rId20"/>
    <p:sldId id="278" r:id="rId21"/>
    <p:sldId id="280" r:id="rId22"/>
    <p:sldId id="277" r:id="rId23"/>
    <p:sldId id="295" r:id="rId24"/>
    <p:sldId id="281" r:id="rId25"/>
    <p:sldId id="283" r:id="rId26"/>
    <p:sldId id="297" r:id="rId27"/>
    <p:sldId id="284" r:id="rId28"/>
    <p:sldId id="285" r:id="rId29"/>
    <p:sldId id="286" r:id="rId30"/>
    <p:sldId id="298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9062C-9579-4871-88AE-F3CDE33B7E65}" type="datetimeFigureOut">
              <a:rPr lang="cs-CZ" smtClean="0"/>
              <a:t>24.04.2023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583E6-025F-4B19-8240-74090BF68A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77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BEF2A-E7C3-478F-9005-F6B3FB7A4EE5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6BE5-43BF-4795-B42D-730730EAD4EF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2F85-731B-448F-8C00-C145F776AF58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020B-1110-4805-85A2-F055DBDFB832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7DAC-30F5-4670-94B9-955F358994C9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18A0-7293-44B8-B076-2A88F42D8852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29CB-83CF-49C5-8792-3C1AFA6D6926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CF8B-2DAB-44E7-AC9D-0AEFC062B75B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DC2C-B0E8-4E7C-8CE0-275BCDA268FE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70C7B-3107-439B-9DC7-89629D2FA874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058AE-9776-446C-815A-5782BA8F0998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28BF-3154-468C-9DF0-CCE48CDDB859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A905-DBBE-430C-B635-5510D67A10D4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D038-31A6-4A48-A55A-04F606B61D91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503C-486A-4597-A496-A1A38B9B5964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B67D-BB82-4EF1-88EC-E0FBE7AAF1BF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A42BF-03E3-4CAD-8EE3-410B8BA3F483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FA69114-7B7D-4513-9364-5D988513EDCB}" type="datetime1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jp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2688" y="6217920"/>
            <a:ext cx="31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Petr Beňovský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1289785" y="2011680"/>
            <a:ext cx="9942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PROCESSES,</a:t>
            </a:r>
          </a:p>
          <a:p>
            <a:pPr algn="ctr"/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FLOW CHEMISTRY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99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PROCESSES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5196" y="1374707"/>
            <a:ext cx="9549734" cy="430887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intellectual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property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Relatively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monitoring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(PAT);</a:t>
            </a: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Variability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Supported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authorities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Fitting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Design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untypically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milder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productivity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up);</a:t>
            </a:r>
          </a:p>
          <a:p>
            <a:pPr marL="266700" indent="-266700" algn="just"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664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PROCESSES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5196" y="1374709"/>
            <a:ext cx="9549734" cy="430887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robust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pumps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inert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tubings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vessels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collect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fittings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gauges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relief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valves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static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exchangers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separators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Residence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molecule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(ml per min.);</a:t>
            </a:r>
          </a:p>
          <a:p>
            <a:pPr marL="266700" indent="-266700" algn="just"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47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FLOW CHEMISTRY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9099" y="1100780"/>
            <a:ext cx="954973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Artemisinin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992332"/>
              </p:ext>
            </p:extLst>
          </p:nvPr>
        </p:nvGraphicFramePr>
        <p:xfrm>
          <a:off x="7167673" y="1866107"/>
          <a:ext cx="3953592" cy="3687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CS ChemDraw Drawing" r:id="rId3" imgW="1243268" imgH="1159517" progId="ChemDraw.Document.6.0">
                  <p:embed/>
                </p:oleObj>
              </mc:Choice>
              <mc:Fallback>
                <p:oleObj name="CS ChemDraw Drawing" r:id="rId3" imgW="1243268" imgH="115951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67673" y="1866107"/>
                        <a:ext cx="3953592" cy="3687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18147" y="1711770"/>
            <a:ext cx="5967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malaria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2015 – Nobel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prize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discovery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(1972)</a:t>
            </a: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plant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Artemisia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annua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sweet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wormwood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66" y="3281430"/>
            <a:ext cx="2362200" cy="3385820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75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4330" y="24845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FLOW CHEMISTRY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2540" y="549705"/>
            <a:ext cx="954973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Artemisinin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778596"/>
              </p:ext>
            </p:extLst>
          </p:nvPr>
        </p:nvGraphicFramePr>
        <p:xfrm>
          <a:off x="1088433" y="1134480"/>
          <a:ext cx="9603571" cy="4942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CS ChemDraw Drawing" r:id="rId3" imgW="6318139" imgH="3251802" progId="ChemDraw.Document.6.0">
                  <p:embed/>
                </p:oleObj>
              </mc:Choice>
              <mc:Fallback>
                <p:oleObj name="CS ChemDraw Drawing" r:id="rId3" imgW="6318139" imgH="32518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8433" y="1134480"/>
                        <a:ext cx="9603571" cy="49427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6885" y="6077219"/>
            <a:ext cx="10761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Lévesque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F.;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Seeberger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P.H.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Angew.Chem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Ed. 51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1706 (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43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4021" y="0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FLOW CHEMISTRY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842" y="516568"/>
            <a:ext cx="954973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Artemisinin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38" y="6006164"/>
            <a:ext cx="11069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Lévesque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F.;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Seeberger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P.H.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Angew.Chem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Ed. 51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1706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662" y="1044831"/>
            <a:ext cx="8922913" cy="4598653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042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4021" y="0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FLOW CHEMISTRY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842" y="1120078"/>
            <a:ext cx="954973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Artemisinin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38" y="6006164"/>
            <a:ext cx="11069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Lévesque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F.;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Seeberger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P.H.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Angew.Chem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Ed. 51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1706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706" y="2492943"/>
            <a:ext cx="105589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1500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photoreactors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200 g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artemisinin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sufficient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cover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roughly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225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doses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malaria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(2009 WHO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estimate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39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FLOW CHEMISTRY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1112" y="1098718"/>
            <a:ext cx="9549734" cy="517064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Microreactors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18" y="1753512"/>
            <a:ext cx="4940554" cy="35434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3446" y="5661276"/>
            <a:ext cx="527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Chemtrix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microreactor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596" y="2032926"/>
            <a:ext cx="5600988" cy="2984653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49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FLOW CHEMISTRY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1112" y="1098718"/>
            <a:ext cx="9549734" cy="517064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Microreactors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151303"/>
              </p:ext>
            </p:extLst>
          </p:nvPr>
        </p:nvGraphicFramePr>
        <p:xfrm>
          <a:off x="2479483" y="1824882"/>
          <a:ext cx="7190182" cy="1749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CS ChemDraw Drawing" r:id="rId3" imgW="3845017" imgH="935542" progId="ChemDraw.Document.6.0">
                  <p:embed/>
                </p:oleObj>
              </mc:Choice>
              <mc:Fallback>
                <p:oleObj name="CS ChemDraw Drawing" r:id="rId3" imgW="3845017" imgH="93554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9483" y="1824882"/>
                        <a:ext cx="7190182" cy="1749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2269" y="4071486"/>
            <a:ext cx="10905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DSM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exothermic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Ritter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very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(40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Decreased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decomposition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15%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decreased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15%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Ondrey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G.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118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17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11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FLOW CHEMISTRY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137" y="920677"/>
            <a:ext cx="954973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DSM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087" y="1505453"/>
            <a:ext cx="5626997" cy="4134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196" y="5667153"/>
            <a:ext cx="1097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microstructured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throughput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1700 kg per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hour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80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FLOW CHEMISTRY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1112" y="1314161"/>
            <a:ext cx="9549734" cy="473975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Microreactors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804" y="4300498"/>
            <a:ext cx="4419827" cy="2222614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586692"/>
              </p:ext>
            </p:extLst>
          </p:nvPr>
        </p:nvGraphicFramePr>
        <p:xfrm>
          <a:off x="2279280" y="2137215"/>
          <a:ext cx="8124844" cy="1966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CS ChemDraw Drawing" r:id="rId4" imgW="4513802" imgH="1092523" progId="ChemDraw.Document.6.0">
                  <p:embed/>
                </p:oleObj>
              </mc:Choice>
              <mc:Fallback>
                <p:oleObj name="CS ChemDraw Drawing" r:id="rId4" imgW="4513802" imgH="10925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9280" y="2137215"/>
                        <a:ext cx="8124844" cy="1966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7259" y="4995512"/>
            <a:ext cx="6352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ThalesNano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Spadoni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C.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Oggi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38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68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27494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PROCESSES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1120289"/>
            <a:ext cx="5429250" cy="4274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6" y="1120289"/>
            <a:ext cx="5699760" cy="42748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920" y="5720080"/>
            <a:ext cx="1181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BATCH PRODUCTION           CONTINUOUS PRODUCTION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62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FLOW CHEMISTRY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2847" y="1006153"/>
            <a:ext cx="9549734" cy="473975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Microreactors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747" y="852642"/>
            <a:ext cx="7193649" cy="57848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881" y="3483478"/>
            <a:ext cx="3060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Uniqsys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(GB)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30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FLOW CHEMISTRY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344" y="759583"/>
            <a:ext cx="9549734" cy="430887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Microreactors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8" y="1513394"/>
            <a:ext cx="6189045" cy="4254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416" y="2478644"/>
            <a:ext cx="5639090" cy="32894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47309" y="1513394"/>
            <a:ext cx="5255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Chemtrix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17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FLOW CHEMISTRY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2729" y="920677"/>
            <a:ext cx="9549734" cy="473975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Microreactors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02" y="1735921"/>
            <a:ext cx="6871307" cy="49841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57399" y="2772076"/>
            <a:ext cx="29646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ThalesNano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1.Q 2020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MicroCube</a:t>
            </a:r>
            <a:r>
              <a:rPr lang="cs-CZ" sz="2800" b="1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endParaRPr lang="cs-CZ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40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FLOW CHEMISTRY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2728" y="1101312"/>
            <a:ext cx="954973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Microreactors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131" y="5983601"/>
            <a:ext cx="10626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ThalesNano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brochure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43" y="2327863"/>
            <a:ext cx="11847042" cy="2495296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03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CONTINUOUS PROCESSING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9592" y="5804034"/>
            <a:ext cx="1096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Halford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B.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&amp;EN Global Enterprise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23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8404" y="1193533"/>
            <a:ext cx="106166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Lilly,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unit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utilizing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Kinsale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Ireland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Prexasertib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monolactate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monohydrate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91662"/>
              </p:ext>
            </p:extLst>
          </p:nvPr>
        </p:nvGraphicFramePr>
        <p:xfrm>
          <a:off x="943386" y="2970698"/>
          <a:ext cx="3186933" cy="2350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CS ChemDraw Drawing" r:id="rId3" imgW="1852868" imgH="1366843" progId="ChemDraw.Document.6.0">
                  <p:embed/>
                </p:oleObj>
              </mc:Choice>
              <mc:Fallback>
                <p:oleObj name="CS ChemDraw Drawing" r:id="rId3" imgW="1852868" imgH="136684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3386" y="2970698"/>
                        <a:ext cx="3186933" cy="2350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40994" y="2752825"/>
            <a:ext cx="71419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step,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hydrazine;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Designated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unit,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cytotoxic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extensive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cleaning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measures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only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24 kg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needed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;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Small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flow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set up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could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after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each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lot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discarded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37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PROCESSING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863" y="1120031"/>
            <a:ext cx="1047346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696" y="1992429"/>
            <a:ext cx="108957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Spinning Disk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films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reactant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solution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permitting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rapid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center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spinning disk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driven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edges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centrifugal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forces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disk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inversly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proportional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angular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velocity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fast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997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3651" y="6179419"/>
            <a:ext cx="10260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https://www.youtube.com/watch?v=6HRed3JPXTk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922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PROCESSING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863" y="1120031"/>
            <a:ext cx="1047346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696" y="1992429"/>
            <a:ext cx="10895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Spinning Disk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591" y="2658547"/>
            <a:ext cx="6705600" cy="3771900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798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CONTINUOUS PROCESSING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863" y="1120031"/>
            <a:ext cx="1047346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696" y="1992429"/>
            <a:ext cx="108957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Spinning Tube-in-Tube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type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independent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residence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angular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velocity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gap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spinning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tube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stationary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tube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Gonzales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M.A.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64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Hampton, P.D.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Res.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946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378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CONTINUOUS PROCESSING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862" y="984706"/>
            <a:ext cx="1047346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949" y="1645865"/>
            <a:ext cx="10895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Spinning Tube-in-Tube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788" y="2399357"/>
            <a:ext cx="6542107" cy="4253449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75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CONTINUOUS PROCESSING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3294" y="920677"/>
            <a:ext cx="1047346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862" y="1655545"/>
            <a:ext cx="108583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Reactants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mix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discs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plugs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moving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away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point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assumption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no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composition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emerges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Turbulence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amplified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presence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static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mixers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6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3943" y="1657496"/>
            <a:ext cx="10148247" cy="517064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cs-CZ" sz="2400" b="1" dirty="0" err="1" smtClean="0">
                <a:latin typeface="+mj-lt"/>
                <a:cs typeface="Times New Roman" pitchFamily="18" charset="0"/>
              </a:rPr>
              <a:t>Typical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Signals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of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Potential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Problems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on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Scale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-up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 smtClean="0">
              <a:latin typeface="+mj-lt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err="1" smtClean="0">
                <a:latin typeface="+mj-lt"/>
                <a:cs typeface="Times New Roman" pitchFamily="18" charset="0"/>
              </a:rPr>
              <a:t>Change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of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mixing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speed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changes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product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yield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err="1" smtClean="0">
                <a:latin typeface="+mj-lt"/>
                <a:cs typeface="Times New Roman" pitchFamily="18" charset="0"/>
              </a:rPr>
              <a:t>Different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mode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of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addition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changes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product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yield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err="1" smtClean="0">
                <a:latin typeface="+mj-lt"/>
                <a:cs typeface="Times New Roman" pitchFamily="18" charset="0"/>
              </a:rPr>
              <a:t>The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position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of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a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feed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stream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>
                <a:cs typeface="Times New Roman" pitchFamily="18" charset="0"/>
              </a:rPr>
              <a:t>changes</a:t>
            </a:r>
            <a:r>
              <a:rPr lang="cs-CZ" sz="2400" b="1" dirty="0">
                <a:cs typeface="Times New Roman" pitchFamily="18" charset="0"/>
              </a:rPr>
              <a:t> </a:t>
            </a:r>
            <a:r>
              <a:rPr lang="cs-CZ" sz="2400" b="1" dirty="0" err="1">
                <a:cs typeface="Times New Roman" pitchFamily="18" charset="0"/>
              </a:rPr>
              <a:t>product</a:t>
            </a:r>
            <a:r>
              <a:rPr lang="cs-CZ" sz="2400" b="1" dirty="0">
                <a:cs typeface="Times New Roman" pitchFamily="18" charset="0"/>
              </a:rPr>
              <a:t> </a:t>
            </a:r>
            <a:r>
              <a:rPr lang="cs-CZ" sz="2400" b="1" dirty="0" err="1">
                <a:cs typeface="Times New Roman" pitchFamily="18" charset="0"/>
              </a:rPr>
              <a:t>yield</a:t>
            </a:r>
            <a:r>
              <a:rPr lang="cs-CZ" sz="2400" b="1" dirty="0">
                <a:cs typeface="Times New Roman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err="1" smtClean="0">
                <a:latin typeface="+mj-lt"/>
                <a:cs typeface="Times New Roman" pitchFamily="18" charset="0"/>
              </a:rPr>
              <a:t>Scale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up to a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vessel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with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different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geometry;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err="1" smtClean="0">
                <a:latin typeface="+mj-lt"/>
                <a:cs typeface="Times New Roman" pitchFamily="18" charset="0"/>
              </a:rPr>
              <a:t>Different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holding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time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before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work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up;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err="1" smtClean="0">
                <a:latin typeface="+mj-lt"/>
                <a:cs typeface="Times New Roman" pitchFamily="18" charset="0"/>
              </a:rPr>
              <a:t>Poor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heat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transfer;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latin typeface="+mj-lt"/>
                <a:cs typeface="Times New Roman" pitchFamily="18" charset="0"/>
              </a:rPr>
              <a:t>Stability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of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intermediates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err="1" smtClean="0">
                <a:latin typeface="+mj-lt"/>
                <a:cs typeface="Times New Roman" pitchFamily="18" charset="0"/>
              </a:rPr>
              <a:t>Different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+mj-lt"/>
                <a:cs typeface="Times New Roman" pitchFamily="18" charset="0"/>
              </a:rPr>
              <a:t>stirring</a:t>
            </a:r>
            <a:endParaRPr lang="cs-CZ" sz="2400" b="1" dirty="0" smtClean="0">
              <a:latin typeface="+mj-lt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 smtClean="0">
              <a:latin typeface="+mj-lt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>
              <a:latin typeface="+mj-lt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itchFamily="34" charset="0"/>
              <a:buChar char="•"/>
            </a:pPr>
            <a:endParaRPr lang="cs-CZ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PROCESSES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35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CONTINUOUS PROCESSING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3294" y="920677"/>
            <a:ext cx="10473465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862" y="1655545"/>
            <a:ext cx="10858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Reactors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94" y="2587036"/>
            <a:ext cx="3949903" cy="3416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026" y="2587036"/>
            <a:ext cx="4229317" cy="3403775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26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CONTINUOUS PROCESSING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7530" y="6112365"/>
            <a:ext cx="11298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Kitson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P.J.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Science 359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314 (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211" y="920677"/>
            <a:ext cx="8032528" cy="5119633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75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5828" y="172272"/>
            <a:ext cx="8164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PROCESSING AND </a:t>
            </a:r>
          </a:p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FLOW CHEMISTRY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4775" y="1249490"/>
            <a:ext cx="104915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decades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petrochemical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food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Start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attract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conservative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pharmaceutical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already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offering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expertise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Boom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microreactors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ceramic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metal),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pumps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tubings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fittings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valves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prepacked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columns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Disadvantage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clogging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corrosion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Lack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expertise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not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suitable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386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332" y="114521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PROCESSES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055" y="552126"/>
            <a:ext cx="3924501" cy="6305874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24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PROCESSES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5454" y="1031068"/>
            <a:ext cx="7486649" cy="172354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enables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fine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reactor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41" y="3720967"/>
            <a:ext cx="24384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17" y="3720967"/>
            <a:ext cx="4699000" cy="254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5454" y="2926080"/>
            <a:ext cx="4226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Static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mixers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28498" y="4092464"/>
            <a:ext cx="27239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area /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Ratio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10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PROCESSES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7070" y="1822590"/>
            <a:ext cx="9549734" cy="25853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cryogenic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Much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broader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585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PROCESSES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7070" y="2038034"/>
            <a:ext cx="9549734" cy="215443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species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separated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minimizing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raising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yields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66700" indent="-266700" algn="just"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809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PROCESSES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7070" y="1822591"/>
            <a:ext cx="9549734" cy="25853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Utilization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nontraditional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photochemistry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sonochemical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catalyst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immobilized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enzyme)</a:t>
            </a:r>
          </a:p>
          <a:p>
            <a:pPr marL="266700" indent="-266700" algn="just"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60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454" y="335902"/>
            <a:ext cx="8164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PROCESSES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7070" y="1176262"/>
            <a:ext cx="9549734" cy="38779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buFontTx/>
              <a:buNone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Typical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Enables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much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mixture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exposed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exothermic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occurs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very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reactants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266700" algn="just">
              <a:buFont typeface="Arial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Advantage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compounds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cyanides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phosgene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diazomethane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ozone)</a:t>
            </a:r>
          </a:p>
          <a:p>
            <a:pPr marL="266700" indent="-266700" algn="just">
              <a:buFont typeface="Arial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7935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12710</TotalTime>
  <Words>1082</Words>
  <Application>Microsoft Office PowerPoint</Application>
  <PresentationFormat>Širokoúhlá obrazovka</PresentationFormat>
  <Paragraphs>241</Paragraphs>
  <Slides>32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9" baseType="lpstr">
      <vt:lpstr>Arial</vt:lpstr>
      <vt:lpstr>Calibri</vt:lpstr>
      <vt:lpstr>Symbol</vt:lpstr>
      <vt:lpstr>Times New Roman</vt:lpstr>
      <vt:lpstr>Tw Cen MT</vt:lpstr>
      <vt:lpstr>Droplet</vt:lpstr>
      <vt:lpstr>CS ChemDraw Drawing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Synthon,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</dc:title>
  <dc:creator>Petr Beňovský</dc:creator>
  <cp:lastModifiedBy>Petr Beňovský</cp:lastModifiedBy>
  <cp:revision>263</cp:revision>
  <dcterms:created xsi:type="dcterms:W3CDTF">2019-06-12T10:14:44Z</dcterms:created>
  <dcterms:modified xsi:type="dcterms:W3CDTF">2023-04-24T10:10:44Z</dcterms:modified>
</cp:coreProperties>
</file>