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  <p:sldId id="273" r:id="rId13"/>
    <p:sldId id="267" r:id="rId14"/>
    <p:sldId id="272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up5QUdTLsBU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289785" y="2011680"/>
            <a:ext cx="994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ASPECTS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29" y="1096513"/>
            <a:ext cx="9644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BHC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(1990)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77%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Greener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 roce 1997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34792"/>
              </p:ext>
            </p:extLst>
          </p:nvPr>
        </p:nvGraphicFramePr>
        <p:xfrm>
          <a:off x="1379233" y="3581493"/>
          <a:ext cx="9042105" cy="286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S ChemDraw Drawing" r:id="rId3" imgW="5833616" imgH="1848092" progId="ChemDraw.Document.6.0">
                  <p:embed/>
                </p:oleObj>
              </mc:Choice>
              <mc:Fallback>
                <p:oleObj name="CS ChemDraw Drawing" r:id="rId3" imgW="5833616" imgH="18480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9233" y="3581493"/>
                        <a:ext cx="9042105" cy="286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40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147" y="1155032"/>
            <a:ext cx="10895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524" y="5678905"/>
            <a:ext cx="1055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Nowadays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9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34032"/>
              </p:ext>
            </p:extLst>
          </p:nvPr>
        </p:nvGraphicFramePr>
        <p:xfrm>
          <a:off x="1994715" y="1751949"/>
          <a:ext cx="7944588" cy="227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S ChemDraw Drawing" r:id="rId3" imgW="3242689" imgH="927481" progId="ChemDraw.Document.6.0">
                  <p:embed/>
                </p:oleObj>
              </mc:Choice>
              <mc:Fallback>
                <p:oleObj name="CS ChemDraw Drawing" r:id="rId3" imgW="3242689" imgH="9274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4715" y="1751949"/>
                        <a:ext cx="7944588" cy="227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8636" y="5431316"/>
            <a:ext cx="925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Hudlicky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J.Am.Chem.Soc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116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5108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8636" y="4488024"/>
            <a:ext cx="976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dioxygenase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8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035" y="1721253"/>
            <a:ext cx="10578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 – Nobel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(Frances H. Arnold)</a:t>
            </a:r>
          </a:p>
          <a:p>
            <a:pPr marL="1250950" indent="-1250950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enzyme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mimics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Darwinian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a test tube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4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19714"/>
              </p:ext>
            </p:extLst>
          </p:nvPr>
        </p:nvGraphicFramePr>
        <p:xfrm>
          <a:off x="2002112" y="997082"/>
          <a:ext cx="8537551" cy="517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 ChemDraw Drawing" r:id="rId3" imgW="5543864" imgH="3362920" progId="ChemDraw.Document.6.0">
                  <p:embed/>
                </p:oleObj>
              </mc:Choice>
              <mc:Fallback>
                <p:oleObj name="CS ChemDraw Drawing" r:id="rId3" imgW="5543864" imgH="3362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2112" y="997082"/>
                        <a:ext cx="8537551" cy="517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810" y="6301648"/>
            <a:ext cx="1059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Bornscheuer</a:t>
            </a:r>
            <a:r>
              <a:rPr lang="cs-CZ" dirty="0" smtClean="0"/>
              <a:t>, U.T. </a:t>
            </a:r>
            <a:r>
              <a:rPr lang="cs-CZ" i="1" dirty="0" smtClean="0"/>
              <a:t>et al </a:t>
            </a:r>
            <a:r>
              <a:rPr lang="cs-CZ" i="1" dirty="0" err="1" smtClean="0"/>
              <a:t>Angew.Chem.Int.Ed</a:t>
            </a:r>
            <a:r>
              <a:rPr lang="cs-CZ" i="1" dirty="0" smtClean="0"/>
              <a:t>. 43</a:t>
            </a:r>
            <a:r>
              <a:rPr lang="cs-CZ" dirty="0" smtClean="0"/>
              <a:t>, 6032 (</a:t>
            </a:r>
            <a:r>
              <a:rPr lang="cs-CZ" b="1" dirty="0" smtClean="0"/>
              <a:t>2004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60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783" y="5767940"/>
            <a:ext cx="974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2"/>
              </a:rPr>
              <a:t>https://www.youtube.com/watch?v=up5QUdTLsBU&amp;feature=youtu.be</a:t>
            </a:r>
            <a:endParaRPr lang="cs-C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00" y="1256118"/>
            <a:ext cx="4557332" cy="4140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83" y="2329468"/>
            <a:ext cx="2197906" cy="2232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643" y="2768286"/>
            <a:ext cx="256886" cy="55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431" y="2090980"/>
            <a:ext cx="1872208" cy="2967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2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26" y="884757"/>
            <a:ext cx="6644982" cy="2712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31" y="3597616"/>
            <a:ext cx="6568777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773" y="1982804"/>
            <a:ext cx="10838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Lipitor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2006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90%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98%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99.9%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recycling</a:t>
            </a: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5.8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18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66440"/>
              </p:ext>
            </p:extLst>
          </p:nvPr>
        </p:nvGraphicFramePr>
        <p:xfrm>
          <a:off x="7559929" y="3082459"/>
          <a:ext cx="3988464" cy="306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S ChemDraw Drawing" r:id="rId3" imgW="2374086" imgH="1825497" progId="ChemDraw.Document.6.0">
                  <p:embed/>
                </p:oleObj>
              </mc:Choice>
              <mc:Fallback>
                <p:oleObj name="CS ChemDraw Drawing" r:id="rId3" imgW="2374086" imgH="18254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9929" y="3082459"/>
                        <a:ext cx="3988464" cy="306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09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GREEN CHEMISTRY, SUSTAINABLE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530" y="2381291"/>
            <a:ext cx="10655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Ryoji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Noyori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“Green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just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catch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mankind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CHEMISTRY, SUSTAINABLE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655" y="991402"/>
            <a:ext cx="10616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/>
              <a:t>The</a:t>
            </a:r>
            <a:r>
              <a:rPr lang="cs-CZ" sz="2400" dirty="0" smtClean="0"/>
              <a:t> design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products</a:t>
            </a:r>
            <a:r>
              <a:rPr lang="cs-CZ" sz="2400" dirty="0" smtClean="0"/>
              <a:t> and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reduce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eliminate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use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generation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hazardous</a:t>
            </a:r>
            <a:r>
              <a:rPr lang="cs-CZ" sz="2400" dirty="0" smtClean="0"/>
              <a:t> </a:t>
            </a:r>
            <a:r>
              <a:rPr lang="cs-CZ" sz="2400" dirty="0" err="1" smtClean="0"/>
              <a:t>substancese</a:t>
            </a:r>
            <a:r>
              <a:rPr lang="cs-CZ" sz="2400" dirty="0" smtClean="0"/>
              <a:t>;</a:t>
            </a:r>
            <a:endParaRPr lang="cs-CZ" sz="2400" dirty="0"/>
          </a:p>
          <a:p>
            <a:r>
              <a:rPr lang="cs-CZ" sz="2400" dirty="0" err="1" smtClean="0"/>
              <a:t>Systematically</a:t>
            </a:r>
            <a:r>
              <a:rPr lang="cs-CZ" sz="2400" dirty="0" smtClean="0"/>
              <a:t> </a:t>
            </a:r>
            <a:r>
              <a:rPr lang="cs-CZ" sz="2400" dirty="0" err="1" smtClean="0"/>
              <a:t>pursued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90s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20</a:t>
            </a:r>
            <a:r>
              <a:rPr lang="cs-CZ" sz="2400" baseline="30000" dirty="0" smtClean="0"/>
              <a:t>th</a:t>
            </a:r>
            <a:r>
              <a:rPr lang="cs-CZ" sz="2400" dirty="0" smtClean="0"/>
              <a:t> </a:t>
            </a:r>
            <a:r>
              <a:rPr lang="cs-CZ" sz="2400" dirty="0" err="1" smtClean="0"/>
              <a:t>century</a:t>
            </a:r>
            <a:r>
              <a:rPr lang="cs-CZ" sz="2400" dirty="0"/>
              <a:t>;</a:t>
            </a:r>
          </a:p>
          <a:p>
            <a:pPr marL="1165225" indent="-1165225" algn="just"/>
            <a:r>
              <a:rPr lang="cs-CZ" sz="2400" dirty="0" smtClean="0"/>
              <a:t>1952 – </a:t>
            </a:r>
            <a:r>
              <a:rPr lang="cs-CZ" sz="2400" dirty="0" err="1" smtClean="0"/>
              <a:t>Upjohn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cortisone</a:t>
            </a:r>
            <a:r>
              <a:rPr lang="cs-CZ" sz="2400" dirty="0" smtClean="0"/>
              <a:t> – just 10 step </a:t>
            </a:r>
            <a:r>
              <a:rPr lang="cs-CZ" sz="2400" dirty="0" err="1" smtClean="0"/>
              <a:t>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cortisone</a:t>
            </a:r>
            <a:r>
              <a:rPr lang="cs-CZ" sz="2400" dirty="0" smtClean="0"/>
              <a:t> </a:t>
            </a:r>
            <a:r>
              <a:rPr lang="cs-CZ" sz="2400" dirty="0" err="1" smtClean="0"/>
              <a:t>using</a:t>
            </a:r>
            <a:r>
              <a:rPr lang="cs-CZ" sz="2400" dirty="0" smtClean="0"/>
              <a:t> </a:t>
            </a:r>
            <a:r>
              <a:rPr lang="cs-CZ" sz="2400" dirty="0" err="1" smtClean="0"/>
              <a:t>fermentation</a:t>
            </a:r>
            <a:r>
              <a:rPr lang="cs-CZ" sz="2400" dirty="0" smtClean="0"/>
              <a:t>  </a:t>
            </a:r>
            <a:r>
              <a:rPr lang="cs-CZ" sz="2400" dirty="0" err="1" smtClean="0"/>
              <a:t>for</a:t>
            </a:r>
            <a:r>
              <a:rPr lang="cs-CZ" sz="2400" dirty="0" smtClean="0"/>
              <a:t> a </a:t>
            </a:r>
            <a:r>
              <a:rPr lang="cs-CZ" sz="2400" dirty="0" err="1" smtClean="0"/>
              <a:t>key</a:t>
            </a:r>
            <a:r>
              <a:rPr lang="cs-CZ" sz="2400" dirty="0" smtClean="0"/>
              <a:t> </a:t>
            </a:r>
            <a:r>
              <a:rPr lang="cs-CZ" sz="2400" dirty="0" err="1" smtClean="0"/>
              <a:t>hydroxylation</a:t>
            </a:r>
            <a:r>
              <a:rPr lang="cs-CZ" sz="2400" dirty="0" smtClean="0"/>
              <a:t> </a:t>
            </a:r>
            <a:r>
              <a:rPr lang="cs-CZ" sz="2400" dirty="0" err="1" smtClean="0"/>
              <a:t>reaction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</a:t>
            </a:r>
            <a:r>
              <a:rPr lang="cs-CZ" sz="2400" dirty="0" smtClean="0"/>
              <a:t> 11 </a:t>
            </a:r>
            <a:r>
              <a:rPr lang="cs-CZ" sz="2400" dirty="0" err="1" smtClean="0"/>
              <a:t>of</a:t>
            </a:r>
            <a:r>
              <a:rPr lang="cs-CZ" sz="2400" dirty="0" smtClean="0"/>
              <a:t> progesterone</a:t>
            </a: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051368"/>
              </p:ext>
            </p:extLst>
          </p:nvPr>
        </p:nvGraphicFramePr>
        <p:xfrm>
          <a:off x="3681061" y="3535731"/>
          <a:ext cx="4859337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S ChemDraw Drawing" r:id="rId3" imgW="4859834" imgH="2902956" progId="ChemDraw.Document.6.0">
                  <p:embed/>
                </p:oleObj>
              </mc:Choice>
              <mc:Fallback>
                <p:oleObj name="CS ChemDraw Drawing" r:id="rId3" imgW="4859834" imgH="2902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1061" y="3535731"/>
                        <a:ext cx="4859337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023" y="5900286"/>
            <a:ext cx="1080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1471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653" y="2021305"/>
            <a:ext cx="10732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4088" indent="-3494088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Atom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 100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8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33611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013" y="1967240"/>
            <a:ext cx="11194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55039"/>
              </p:ext>
            </p:extLst>
          </p:nvPr>
        </p:nvGraphicFramePr>
        <p:xfrm>
          <a:off x="1858745" y="4462863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274757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251072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34880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Industry</a:t>
                      </a:r>
                      <a:r>
                        <a:rPr lang="cs-CZ" dirty="0" smtClean="0"/>
                        <a:t> Segment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Volume</a:t>
                      </a:r>
                      <a:r>
                        <a:rPr lang="cs-CZ" dirty="0" smtClean="0"/>
                        <a:t> (t/y)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E</a:t>
                      </a:r>
                      <a:r>
                        <a:rPr lang="cs-CZ" i="0" dirty="0" smtClean="0"/>
                        <a:t>-</a:t>
                      </a:r>
                      <a:r>
                        <a:rPr lang="cs-CZ" i="0" dirty="0" err="1" smtClean="0"/>
                        <a:t>Factor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54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Oil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Refining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6</a:t>
                      </a:r>
                      <a:r>
                        <a:rPr lang="cs-CZ" baseline="0" dirty="0" smtClean="0"/>
                        <a:t> - 10</a:t>
                      </a:r>
                      <a:r>
                        <a:rPr lang="cs-CZ" baseline="30000" dirty="0" smtClean="0"/>
                        <a:t>8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0.1</a:t>
                      </a:r>
                      <a:r>
                        <a:rPr lang="en-US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Bulk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Chemicals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4</a:t>
                      </a:r>
                      <a:r>
                        <a:rPr lang="cs-CZ" dirty="0" smtClean="0"/>
                        <a:t> - 10</a:t>
                      </a:r>
                      <a:r>
                        <a:rPr lang="cs-CZ" baseline="30000" dirty="0" smtClean="0"/>
                        <a:t>6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1 - 5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79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Fine </a:t>
                      </a:r>
                      <a:r>
                        <a:rPr lang="cs-CZ" dirty="0" err="1" smtClean="0"/>
                        <a:t>Chemicals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dirty="0" smtClean="0"/>
                        <a:t> - 10</a:t>
                      </a:r>
                      <a:r>
                        <a:rPr lang="cs-CZ" baseline="30000" dirty="0" smtClean="0"/>
                        <a:t>4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5 - 50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5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Pharmaceuticals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10 - 10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25 - 100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3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(RME)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653" y="1934678"/>
            <a:ext cx="10799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idea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RME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017" y="4273617"/>
            <a:ext cx="1144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1875" indent="-4841875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 100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1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(PMI)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13" y="1934678"/>
            <a:ext cx="11386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PMI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1 kg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4688" indent="-4484688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x100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quantify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single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 and 40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8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(PMI)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01" y="1871756"/>
            <a:ext cx="7233403" cy="48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15" y="3262197"/>
            <a:ext cx="96445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Group (1960s)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Brufen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Aspro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Panadol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Nurofen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Motrin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Nuprin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Ibalgin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Sold 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)-(+)-Ibuprofen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epimerization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64959"/>
              </p:ext>
            </p:extLst>
          </p:nvPr>
        </p:nvGraphicFramePr>
        <p:xfrm>
          <a:off x="7631113" y="1092200"/>
          <a:ext cx="3856037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3" imgW="2029633" imgH="1033061" progId="ChemDraw.Document.6.0">
                  <p:embed/>
                </p:oleObj>
              </mc:Choice>
              <mc:Fallback>
                <p:oleObj name="CS ChemDraw Drawing" r:id="rId3" imgW="2029633" imgH="1033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113" y="1092200"/>
                        <a:ext cx="3856037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91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923" y="217158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52497"/>
              </p:ext>
            </p:extLst>
          </p:nvPr>
        </p:nvGraphicFramePr>
        <p:xfrm>
          <a:off x="1146511" y="2073589"/>
          <a:ext cx="9141790" cy="454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S ChemDraw Drawing" r:id="rId3" imgW="6176885" imgH="3073415" progId="ChemDraw.Document.6.0">
                  <p:embed/>
                </p:oleObj>
              </mc:Choice>
              <mc:Fallback>
                <p:oleObj name="CS ChemDraw Drawing" r:id="rId3" imgW="6176885" imgH="3073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511" y="2073589"/>
                        <a:ext cx="9141790" cy="454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6511" y="883763"/>
            <a:ext cx="9644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40%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Great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3000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903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10065</TotalTime>
  <Words>673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206</cp:revision>
  <dcterms:created xsi:type="dcterms:W3CDTF">2019-06-12T10:14:44Z</dcterms:created>
  <dcterms:modified xsi:type="dcterms:W3CDTF">2022-05-02T08:11:06Z</dcterms:modified>
</cp:coreProperties>
</file>