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70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61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326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094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4548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533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058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367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819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135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3008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34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ADAD2-671F-4C0C-9622-AF8CC0972511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42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/>
              <a:t>C9930, 7. </a:t>
            </a:r>
            <a:r>
              <a:rPr lang="en-US" sz="4000" dirty="0" err="1"/>
              <a:t>lekce</a:t>
            </a:r>
            <a:r>
              <a:rPr lang="en-US" sz="4000" dirty="0"/>
              <a:t>,</a:t>
            </a:r>
            <a:r>
              <a:rPr lang="cs-CZ" sz="4000" dirty="0"/>
              <a:t> 14</a:t>
            </a:r>
            <a:r>
              <a:rPr lang="en-US" sz="4000" dirty="0"/>
              <a:t>. 4. 2020</a:t>
            </a:r>
            <a:endParaRPr lang="cs-CZ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0" y="1988840"/>
            <a:ext cx="6400800" cy="1752600"/>
          </a:xfrm>
        </p:spPr>
        <p:txBody>
          <a:bodyPr>
            <a:normAutofit/>
          </a:bodyPr>
          <a:lstStyle/>
          <a:p>
            <a:r>
              <a:rPr lang="en-US" sz="4400" dirty="0" err="1">
                <a:solidFill>
                  <a:srgbClr val="FFC000"/>
                </a:solidFill>
              </a:rPr>
              <a:t>Hartreeho</a:t>
            </a:r>
            <a:r>
              <a:rPr lang="en-US" sz="4400" dirty="0">
                <a:solidFill>
                  <a:srgbClr val="FFC000"/>
                </a:solidFill>
              </a:rPr>
              <a:t> </a:t>
            </a:r>
            <a:r>
              <a:rPr lang="en-US" sz="4400" dirty="0" err="1">
                <a:solidFill>
                  <a:srgbClr val="FFC000"/>
                </a:solidFill>
              </a:rPr>
              <a:t>metoda</a:t>
            </a:r>
            <a:r>
              <a:rPr lang="en-US" sz="4400" dirty="0">
                <a:solidFill>
                  <a:srgbClr val="FFC000"/>
                </a:solidFill>
              </a:rPr>
              <a:t> </a:t>
            </a:r>
            <a:r>
              <a:rPr lang="en-US" sz="4400" dirty="0" err="1">
                <a:solidFill>
                  <a:srgbClr val="FFC000"/>
                </a:solidFill>
              </a:rPr>
              <a:t>selfkonzistentn</a:t>
            </a:r>
            <a:r>
              <a:rPr lang="cs-CZ" sz="4400" dirty="0">
                <a:solidFill>
                  <a:srgbClr val="FFC000"/>
                </a:solidFill>
              </a:rPr>
              <a:t>í</a:t>
            </a:r>
            <a:r>
              <a:rPr lang="en-US" sz="4400" dirty="0">
                <a:solidFill>
                  <a:srgbClr val="FFC000"/>
                </a:solidFill>
              </a:rPr>
              <a:t>ho pole</a:t>
            </a:r>
            <a:endParaRPr lang="cs-CZ" sz="4400" dirty="0">
              <a:solidFill>
                <a:srgbClr val="00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23728" y="4221088"/>
            <a:ext cx="592713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/>
              <a:t>Literatura:</a:t>
            </a:r>
            <a:r>
              <a:rPr lang="en-US" sz="2400" dirty="0"/>
              <a:t> </a:t>
            </a:r>
            <a:r>
              <a:rPr lang="cs-CZ" sz="2400" dirty="0"/>
              <a:t> John P.  Löwe, Quantum Chemistry</a:t>
            </a:r>
          </a:p>
          <a:p>
            <a:pPr algn="ctr">
              <a:lnSpc>
                <a:spcPct val="150000"/>
              </a:lnSpc>
            </a:pPr>
            <a:r>
              <a:rPr lang="cs-CZ" sz="2400" dirty="0">
                <a:solidFill>
                  <a:srgbClr val="00FF00"/>
                </a:solidFill>
              </a:rPr>
              <a:t>Kapitola </a:t>
            </a:r>
            <a:r>
              <a:rPr lang="en-US" sz="2400" dirty="0">
                <a:solidFill>
                  <a:srgbClr val="00FF00"/>
                </a:solidFill>
              </a:rPr>
              <a:t>11: 11-1, 11-2 a 11-3</a:t>
            </a:r>
          </a:p>
          <a:p>
            <a:pPr algn="ctr">
              <a:lnSpc>
                <a:spcPct val="150000"/>
              </a:lnSpc>
            </a:pPr>
            <a:r>
              <a:rPr lang="en-US" sz="2400" dirty="0" err="1">
                <a:solidFill>
                  <a:srgbClr val="00FF00"/>
                </a:solidFill>
              </a:rPr>
              <a:t>Kapitola</a:t>
            </a:r>
            <a:r>
              <a:rPr lang="en-US" sz="2400" dirty="0">
                <a:solidFill>
                  <a:srgbClr val="00FF00"/>
                </a:solidFill>
              </a:rPr>
              <a:t> 5: 5-1</a:t>
            </a:r>
            <a:endParaRPr lang="cs-CZ" dirty="0">
              <a:solidFill>
                <a:srgbClr val="00FF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7617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836712"/>
            <a:ext cx="7772400" cy="1470025"/>
          </a:xfrm>
        </p:spPr>
        <p:txBody>
          <a:bodyPr/>
          <a:lstStyle/>
          <a:p>
            <a:r>
              <a:rPr lang="en-US" dirty="0"/>
              <a:t>11-1 </a:t>
            </a:r>
            <a:r>
              <a:rPr lang="en-US" i="1" dirty="0"/>
              <a:t>Ab initio</a:t>
            </a:r>
            <a:r>
              <a:rPr lang="en-US" dirty="0"/>
              <a:t> v</a:t>
            </a:r>
            <a:r>
              <a:rPr lang="cs-CZ" dirty="0"/>
              <a:t>ýpočty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835696" y="2708920"/>
            <a:ext cx="49103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00FF00"/>
                </a:solidFill>
              </a:rPr>
              <a:t>A.   Princip :  Zápis na SMART NB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619672" y="4005064"/>
            <a:ext cx="62996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00FF00"/>
                </a:solidFill>
              </a:rPr>
              <a:t>B.   Hierarchie metod :  Následující snímek</a:t>
            </a:r>
          </a:p>
        </p:txBody>
      </p:sp>
    </p:spTree>
    <p:extLst>
      <p:ext uri="{BB962C8B-B14F-4D97-AF65-F5344CB8AC3E}">
        <p14:creationId xmlns:p14="http://schemas.microsoft.com/office/powerpoint/2010/main" val="2085880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4" y="116632"/>
            <a:ext cx="9137766" cy="6497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élník 1"/>
          <p:cNvSpPr/>
          <p:nvPr/>
        </p:nvSpPr>
        <p:spPr>
          <a:xfrm>
            <a:off x="0" y="2924944"/>
            <a:ext cx="9144000" cy="33843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0" y="1772816"/>
            <a:ext cx="9144000" cy="11521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919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5-</a:t>
            </a:r>
            <a:r>
              <a:rPr lang="cs-CZ" sz="3200" dirty="0"/>
              <a:t>5</a:t>
            </a:r>
            <a:r>
              <a:rPr lang="en-US" sz="3200" dirty="0"/>
              <a:t> </a:t>
            </a:r>
            <a:r>
              <a:rPr lang="cs-CZ" sz="3200" dirty="0">
                <a:solidFill>
                  <a:srgbClr val="FFC000"/>
                </a:solidFill>
              </a:rPr>
              <a:t>Singletní a </a:t>
            </a:r>
            <a:r>
              <a:rPr lang="cs-CZ" sz="3200" dirty="0" err="1">
                <a:solidFill>
                  <a:srgbClr val="FFC000"/>
                </a:solidFill>
              </a:rPr>
              <a:t>tripletní</a:t>
            </a:r>
            <a:r>
              <a:rPr lang="cs-CZ" sz="3200" dirty="0">
                <a:solidFill>
                  <a:srgbClr val="FFC000"/>
                </a:solidFill>
              </a:rPr>
              <a:t> stavy pro konfiguraci 1s</a:t>
            </a:r>
            <a:r>
              <a:rPr lang="cs-CZ" sz="3200" baseline="30000" dirty="0">
                <a:solidFill>
                  <a:srgbClr val="FFC000"/>
                </a:solidFill>
              </a:rPr>
              <a:t>1</a:t>
            </a:r>
            <a:r>
              <a:rPr lang="cs-CZ" sz="3200" dirty="0">
                <a:solidFill>
                  <a:srgbClr val="FFC000"/>
                </a:solidFill>
              </a:rPr>
              <a:t>2s</a:t>
            </a:r>
            <a:r>
              <a:rPr lang="cs-CZ" sz="3200" baseline="30000" dirty="0">
                <a:solidFill>
                  <a:srgbClr val="FFC000"/>
                </a:solidFill>
              </a:rPr>
              <a:t>1</a:t>
            </a:r>
            <a:r>
              <a:rPr lang="cs-CZ" sz="3200" dirty="0">
                <a:solidFill>
                  <a:srgbClr val="FFC000"/>
                </a:solidFill>
              </a:rPr>
              <a:t> atomu He</a:t>
            </a:r>
          </a:p>
        </p:txBody>
      </p:sp>
    </p:spTree>
    <p:extLst>
      <p:ext uri="{BB962C8B-B14F-4D97-AF65-F5344CB8AC3E}">
        <p14:creationId xmlns:p14="http://schemas.microsoft.com/office/powerpoint/2010/main" val="1665118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1128</TotalTime>
  <Words>69</Words>
  <Application>Microsoft Office PowerPoint</Application>
  <PresentationFormat>Předvádění na obrazovce (4:3)</PresentationFormat>
  <Paragraphs>9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C9930, 7. lekce, 14. 4. 2020</vt:lpstr>
      <vt:lpstr>11-1 Ab initio výpočty</vt:lpstr>
      <vt:lpstr>Prezentace aplikace PowerPoint</vt:lpstr>
      <vt:lpstr>5-5 Singletní a tripletní stavy pro konfiguraci 1s12s1 atomu He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C9930, 3. přednáška  17. 3. 2020</dc:title>
  <dc:creator>Marketa</dc:creator>
  <cp:lastModifiedBy>ucitel</cp:lastModifiedBy>
  <cp:revision>48</cp:revision>
  <dcterms:created xsi:type="dcterms:W3CDTF">2020-03-17T08:33:54Z</dcterms:created>
  <dcterms:modified xsi:type="dcterms:W3CDTF">2021-04-14T09:05:49Z</dcterms:modified>
</cp:coreProperties>
</file>