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57" r:id="rId6"/>
    <p:sldId id="258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570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08.03.2021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3612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08.03.2021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8326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08.03.2021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1094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08.03.2021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4548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08.03.2021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4533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08.03.2021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058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08.03.2021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367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08.03.2021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9819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08.03.2021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3135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08.03.2021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3008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08.03.2021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1343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3ADAD2-671F-4C0C-9622-AF8CC0972511}" type="datetimeFigureOut">
              <a:rPr lang="cs-CZ" smtClean="0"/>
              <a:t>08.03.2021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64291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332656"/>
            <a:ext cx="7772400" cy="1470025"/>
          </a:xfrm>
        </p:spPr>
        <p:txBody>
          <a:bodyPr>
            <a:normAutofit/>
          </a:bodyPr>
          <a:lstStyle/>
          <a:p>
            <a:r>
              <a:rPr lang="en-US" sz="4000" dirty="0" smtClean="0"/>
              <a:t>C9930, </a:t>
            </a:r>
            <a:r>
              <a:rPr lang="cs-CZ" sz="4000" dirty="0" smtClean="0"/>
              <a:t>1</a:t>
            </a:r>
            <a:r>
              <a:rPr lang="en-US" sz="4000" dirty="0" smtClean="0"/>
              <a:t>. </a:t>
            </a:r>
            <a:r>
              <a:rPr lang="en-US" sz="4000" dirty="0"/>
              <a:t>p</a:t>
            </a:r>
            <a:r>
              <a:rPr lang="cs-CZ" sz="4000" dirty="0" smtClean="0"/>
              <a:t>řednáška</a:t>
            </a:r>
            <a:r>
              <a:rPr lang="en-US" sz="4000" dirty="0" smtClean="0"/>
              <a:t>,</a:t>
            </a:r>
            <a:r>
              <a:rPr lang="cs-CZ" sz="4000" dirty="0" smtClean="0"/>
              <a:t> </a:t>
            </a:r>
            <a:r>
              <a:rPr lang="cs-CZ" sz="4000" dirty="0"/>
              <a:t>3</a:t>
            </a:r>
            <a:r>
              <a:rPr lang="en-US" sz="4000" dirty="0" smtClean="0"/>
              <a:t>. 3. 202</a:t>
            </a:r>
            <a:r>
              <a:rPr lang="cs-CZ" sz="4000" dirty="0" smtClean="0"/>
              <a:t>1</a:t>
            </a:r>
            <a:endParaRPr lang="cs-CZ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1680" y="1988840"/>
            <a:ext cx="6400800" cy="1752600"/>
          </a:xfrm>
        </p:spPr>
        <p:txBody>
          <a:bodyPr>
            <a:normAutofit/>
          </a:bodyPr>
          <a:lstStyle/>
          <a:p>
            <a:r>
              <a:rPr lang="cs-CZ" sz="4400" dirty="0" smtClean="0">
                <a:solidFill>
                  <a:srgbClr val="FFC000"/>
                </a:solidFill>
              </a:rPr>
              <a:t>V</a:t>
            </a:r>
            <a:r>
              <a:rPr lang="en-US" sz="4400" dirty="0" smtClean="0">
                <a:solidFill>
                  <a:srgbClr val="FFC000"/>
                </a:solidFill>
              </a:rPr>
              <a:t>aria</a:t>
            </a:r>
            <a:r>
              <a:rPr lang="cs-CZ" sz="4400" dirty="0" smtClean="0">
                <a:solidFill>
                  <a:srgbClr val="FFC000"/>
                </a:solidFill>
              </a:rPr>
              <a:t>ční princip a variační metoda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23728" y="4221088"/>
            <a:ext cx="5927135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400" dirty="0" smtClean="0"/>
              <a:t>Literatura:</a:t>
            </a:r>
            <a:r>
              <a:rPr lang="en-US" sz="2400" dirty="0" smtClean="0"/>
              <a:t> </a:t>
            </a:r>
            <a:r>
              <a:rPr lang="cs-CZ" sz="2400" dirty="0" smtClean="0"/>
              <a:t> John P.  Löwe, Quantum Chemistry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rgbClr val="FFC000"/>
                </a:solidFill>
              </a:rPr>
              <a:t>Kapitola </a:t>
            </a:r>
            <a:r>
              <a:rPr lang="en-US" sz="2400" smtClean="0">
                <a:solidFill>
                  <a:srgbClr val="FFC000"/>
                </a:solidFill>
              </a:rPr>
              <a:t>7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997617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1355364" y="383261"/>
            <a:ext cx="653063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2400" dirty="0" smtClean="0">
                <a:solidFill>
                  <a:srgbClr val="FFC000"/>
                </a:solidFill>
              </a:rPr>
              <a:t>DÚ 1    Lineární variace: </a:t>
            </a:r>
            <a:r>
              <a:rPr lang="cs-CZ" sz="2400" dirty="0" err="1" smtClean="0">
                <a:solidFill>
                  <a:srgbClr val="FFC000"/>
                </a:solidFill>
              </a:rPr>
              <a:t>Polarizovatelnost</a:t>
            </a:r>
            <a:r>
              <a:rPr lang="cs-CZ" sz="2400" dirty="0" smtClean="0">
                <a:solidFill>
                  <a:srgbClr val="FFC000"/>
                </a:solidFill>
              </a:rPr>
              <a:t> atomu H </a:t>
            </a:r>
          </a:p>
          <a:p>
            <a:pPr algn="ctr"/>
            <a:r>
              <a:rPr lang="cs-CZ" sz="2000" i="1" dirty="0" smtClean="0">
                <a:solidFill>
                  <a:srgbClr val="00FF00"/>
                </a:solidFill>
              </a:rPr>
              <a:t>Úloha plynule navazuje na přednášku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467544" y="1516391"/>
            <a:ext cx="5623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C000"/>
                </a:solidFill>
              </a:rPr>
              <a:t>DÚ  </a:t>
            </a:r>
            <a:r>
              <a:rPr lang="cs-CZ" dirty="0" smtClean="0">
                <a:solidFill>
                  <a:srgbClr val="FFC000"/>
                </a:solidFill>
              </a:rPr>
              <a:t>1.1    Sekulární determinant (7-52) z </a:t>
            </a:r>
            <a:r>
              <a:rPr lang="cs-CZ" dirty="0" err="1" smtClean="0">
                <a:solidFill>
                  <a:srgbClr val="FFC000"/>
                </a:solidFill>
              </a:rPr>
              <a:t>Loweho</a:t>
            </a:r>
            <a:r>
              <a:rPr lang="cs-CZ" dirty="0" smtClean="0">
                <a:solidFill>
                  <a:srgbClr val="FFC000"/>
                </a:solidFill>
              </a:rPr>
              <a:t> učebnice</a:t>
            </a:r>
            <a:endParaRPr lang="cs-CZ" dirty="0">
              <a:solidFill>
                <a:srgbClr val="FFC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 rotWithShape="1">
          <a:blip r:embed="rId2"/>
          <a:srcRect t="58140" b="13953"/>
          <a:stretch/>
        </p:blipFill>
        <p:spPr>
          <a:xfrm>
            <a:off x="772072" y="2132856"/>
            <a:ext cx="7680627" cy="864096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467543" y="3343054"/>
            <a:ext cx="6983130" cy="15081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C000"/>
                </a:solidFill>
              </a:rPr>
              <a:t>o</a:t>
            </a:r>
            <a:r>
              <a:rPr lang="cs-CZ" dirty="0" smtClean="0">
                <a:solidFill>
                  <a:srgbClr val="FFC000"/>
                </a:solidFill>
              </a:rPr>
              <a:t>bsahuje tři členy typu </a:t>
            </a:r>
            <a:r>
              <a:rPr lang="cs-CZ" i="1" dirty="0" smtClean="0">
                <a:solidFill>
                  <a:srgbClr val="FFC000"/>
                </a:solidFill>
              </a:rPr>
              <a:t>H</a:t>
            </a:r>
            <a:r>
              <a:rPr lang="cs-CZ" dirty="0" smtClean="0">
                <a:solidFill>
                  <a:srgbClr val="FFC000"/>
                </a:solidFill>
              </a:rPr>
              <a:t>.  </a:t>
            </a:r>
          </a:p>
          <a:p>
            <a:r>
              <a:rPr lang="cs-CZ" dirty="0" smtClean="0">
                <a:solidFill>
                  <a:srgbClr val="FFC000"/>
                </a:solidFill>
              </a:rPr>
              <a:t>Člen </a:t>
            </a:r>
            <a:r>
              <a:rPr lang="cs-CZ" i="1" dirty="0" smtClean="0">
                <a:solidFill>
                  <a:srgbClr val="FFC000"/>
                </a:solidFill>
              </a:rPr>
              <a:t>H</a:t>
            </a:r>
            <a:r>
              <a:rPr lang="cs-CZ" i="1" baseline="-25000" dirty="0" smtClean="0">
                <a:solidFill>
                  <a:srgbClr val="FFC000"/>
                </a:solidFill>
              </a:rPr>
              <a:t>11</a:t>
            </a:r>
            <a:r>
              <a:rPr lang="cs-CZ" dirty="0" smtClean="0">
                <a:solidFill>
                  <a:srgbClr val="FFC000"/>
                </a:solidFill>
              </a:rPr>
              <a:t> jsme vypočetli na přednášce, člen </a:t>
            </a:r>
            <a:r>
              <a:rPr lang="cs-CZ" i="1" dirty="0" smtClean="0">
                <a:solidFill>
                  <a:srgbClr val="FFC000"/>
                </a:solidFill>
              </a:rPr>
              <a:t>H</a:t>
            </a:r>
            <a:r>
              <a:rPr lang="cs-CZ" i="1" baseline="-25000" dirty="0" smtClean="0">
                <a:solidFill>
                  <a:srgbClr val="FFC000"/>
                </a:solidFill>
              </a:rPr>
              <a:t>22</a:t>
            </a:r>
            <a:r>
              <a:rPr lang="cs-CZ" dirty="0" smtClean="0">
                <a:solidFill>
                  <a:srgbClr val="FFC000"/>
                </a:solidFill>
              </a:rPr>
              <a:t> jsme odvodili intuitivně. </a:t>
            </a:r>
          </a:p>
          <a:p>
            <a:endParaRPr lang="cs-CZ" dirty="0">
              <a:solidFill>
                <a:srgbClr val="FFC000"/>
              </a:solidFill>
            </a:endParaRPr>
          </a:p>
          <a:p>
            <a:r>
              <a:rPr lang="cs-CZ" sz="2000" dirty="0" smtClean="0">
                <a:solidFill>
                  <a:srgbClr val="FFC000"/>
                </a:solidFill>
              </a:rPr>
              <a:t>Vypočtěte člen </a:t>
            </a:r>
            <a:r>
              <a:rPr lang="cs-CZ" sz="2000" i="1" dirty="0" smtClean="0">
                <a:solidFill>
                  <a:srgbClr val="FFC000"/>
                </a:solidFill>
              </a:rPr>
              <a:t>H</a:t>
            </a:r>
            <a:r>
              <a:rPr lang="cs-CZ" sz="2000" i="1" baseline="-25000" dirty="0" smtClean="0">
                <a:solidFill>
                  <a:srgbClr val="FFC000"/>
                </a:solidFill>
              </a:rPr>
              <a:t>12</a:t>
            </a:r>
            <a:r>
              <a:rPr lang="cs-CZ" sz="2000" dirty="0" smtClean="0">
                <a:solidFill>
                  <a:srgbClr val="FFC000"/>
                </a:solidFill>
              </a:rPr>
              <a:t>, který je reálný a tudíž je roven </a:t>
            </a:r>
            <a:r>
              <a:rPr lang="cs-CZ" sz="2000" i="1" dirty="0" smtClean="0">
                <a:solidFill>
                  <a:srgbClr val="FFC000"/>
                </a:solidFill>
              </a:rPr>
              <a:t>H</a:t>
            </a:r>
            <a:r>
              <a:rPr lang="cs-CZ" sz="2000" i="1" baseline="-25000" dirty="0" smtClean="0">
                <a:solidFill>
                  <a:srgbClr val="FFC000"/>
                </a:solidFill>
              </a:rPr>
              <a:t>12</a:t>
            </a:r>
            <a:r>
              <a:rPr lang="cs-CZ" sz="2000" dirty="0" smtClean="0">
                <a:solidFill>
                  <a:srgbClr val="FFC000"/>
                </a:solidFill>
              </a:rPr>
              <a:t>*. </a:t>
            </a:r>
          </a:p>
          <a:p>
            <a:r>
              <a:rPr lang="cs-CZ" i="1" dirty="0" smtClean="0">
                <a:solidFill>
                  <a:srgbClr val="00FF00"/>
                </a:solidFill>
              </a:rPr>
              <a:t>Pro výpočet použijte jeho definici z přenášky, jakož i „návodné integrály“.</a:t>
            </a:r>
            <a:endParaRPr lang="cs-CZ" i="1" dirty="0">
              <a:solidFill>
                <a:srgbClr val="00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22455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467544" y="1516391"/>
            <a:ext cx="33645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C000"/>
                </a:solidFill>
              </a:rPr>
              <a:t>DÚ  </a:t>
            </a:r>
            <a:r>
              <a:rPr lang="cs-CZ" dirty="0" smtClean="0">
                <a:solidFill>
                  <a:srgbClr val="FFC000"/>
                </a:solidFill>
              </a:rPr>
              <a:t>1.2    Vyřešte sekulární rovnici</a:t>
            </a:r>
            <a:endParaRPr lang="cs-CZ" dirty="0">
              <a:solidFill>
                <a:srgbClr val="FFC000"/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 rotWithShape="1">
          <a:blip r:embed="rId2"/>
          <a:srcRect t="58140" b="13953"/>
          <a:stretch/>
        </p:blipFill>
        <p:spPr>
          <a:xfrm>
            <a:off x="772072" y="2132856"/>
            <a:ext cx="7680627" cy="864096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ovéPole 5"/>
              <p:cNvSpPr txBox="1"/>
              <p:nvPr/>
            </p:nvSpPr>
            <p:spPr>
              <a:xfrm>
                <a:off x="799002" y="3471391"/>
                <a:ext cx="6912768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solidFill>
                      <a:srgbClr val="FFC000"/>
                    </a:solidFill>
                  </a:rPr>
                  <a:t>a </a:t>
                </a:r>
                <a:r>
                  <a:rPr lang="en-US" dirty="0" err="1" smtClean="0">
                    <a:solidFill>
                      <a:srgbClr val="FFC000"/>
                    </a:solidFill>
                  </a:rPr>
                  <a:t>ur</a:t>
                </a:r>
                <a:r>
                  <a:rPr lang="cs-CZ" dirty="0" err="1" smtClean="0">
                    <a:solidFill>
                      <a:srgbClr val="FFC000"/>
                    </a:solidFill>
                  </a:rPr>
                  <a:t>čete</a:t>
                </a:r>
                <a:r>
                  <a:rPr lang="cs-CZ" dirty="0" smtClean="0">
                    <a:solidFill>
                      <a:srgbClr val="FFC000"/>
                    </a:solidFill>
                  </a:rPr>
                  <a:t> hodnoty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cs-CZ" i="1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cs-CZ" i="1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</m:acc>
                        <m:r>
                          <m:rPr>
                            <m:nor/>
                          </m:rPr>
                          <a:rPr lang="cs-CZ" dirty="0">
                            <a:solidFill>
                              <a:srgbClr val="FFC000"/>
                            </a:solidFill>
                          </a:rPr>
                          <m:t> </m:t>
                        </m:r>
                      </m:e>
                      <m:sub>
                        <m:r>
                          <a:rPr lang="cs-CZ" b="0" i="0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cs-CZ" dirty="0" smtClean="0">
                    <a:solidFill>
                      <a:srgbClr val="FFC000"/>
                    </a:solidFill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cs-CZ" i="1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cs-CZ" i="1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</m:acc>
                        <m:r>
                          <m:rPr>
                            <m:nor/>
                          </m:rPr>
                          <a:rPr lang="cs-CZ" dirty="0">
                            <a:solidFill>
                              <a:srgbClr val="FFC000"/>
                            </a:solidFill>
                          </a:rPr>
                          <m:t> </m:t>
                        </m:r>
                      </m:e>
                      <m:sub>
                        <m:r>
                          <a:rPr lang="cs-CZ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cs-CZ" dirty="0" smtClean="0">
                    <a:solidFill>
                      <a:srgbClr val="FFC000"/>
                    </a:solidFill>
                  </a:rPr>
                  <a:t>.  </a:t>
                </a:r>
              </a:p>
              <a:p>
                <a:r>
                  <a:rPr lang="cs-CZ" dirty="0" smtClean="0">
                    <a:solidFill>
                      <a:srgbClr val="FFC000"/>
                    </a:solidFill>
                  </a:rPr>
                  <a:t>Dále dosaďte postupně </a:t>
                </a:r>
                <a:r>
                  <a:rPr lang="cs-CZ" i="1" dirty="0" smtClean="0">
                    <a:solidFill>
                      <a:srgbClr val="FFC000"/>
                    </a:solidFill>
                  </a:rPr>
                  <a:t>F=0  a F=0.1 </a:t>
                </a:r>
                <a:r>
                  <a:rPr lang="cs-CZ" i="1" dirty="0" err="1" smtClean="0">
                    <a:solidFill>
                      <a:srgbClr val="FFC000"/>
                    </a:solidFill>
                  </a:rPr>
                  <a:t>a.u</a:t>
                </a:r>
                <a:r>
                  <a:rPr lang="cs-CZ" i="1" dirty="0" smtClean="0">
                    <a:solidFill>
                      <a:srgbClr val="FFC000"/>
                    </a:solidFill>
                  </a:rPr>
                  <a:t>. a pro oba případy určete konkrétní hodnoty energie.</a:t>
                </a:r>
                <a:r>
                  <a:rPr lang="cs-CZ" dirty="0" smtClean="0">
                    <a:solidFill>
                      <a:srgbClr val="FFC000"/>
                    </a:solidFill>
                  </a:rPr>
                  <a:t> </a:t>
                </a:r>
                <a:endParaRPr lang="cs-CZ" dirty="0">
                  <a:solidFill>
                    <a:srgbClr val="FFC000"/>
                  </a:solidFill>
                </a:endParaRPr>
              </a:p>
            </p:txBody>
          </p:sp>
        </mc:Choice>
        <mc:Fallback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9002" y="3471391"/>
                <a:ext cx="6912768" cy="923330"/>
              </a:xfrm>
              <a:prstGeom prst="rect">
                <a:avLst/>
              </a:prstGeom>
              <a:blipFill>
                <a:blip r:embed="rId3"/>
                <a:stretch>
                  <a:fillRect l="-705" t="-3289" b="-921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Obdélník 6"/>
          <p:cNvSpPr/>
          <p:nvPr/>
        </p:nvSpPr>
        <p:spPr>
          <a:xfrm>
            <a:off x="665911" y="4869160"/>
            <a:ext cx="77768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i="1" dirty="0" smtClean="0">
                <a:solidFill>
                  <a:srgbClr val="00FF00"/>
                </a:solidFill>
              </a:rPr>
              <a:t>Návod: Do determinantu dosaďte za </a:t>
            </a:r>
            <a:r>
              <a:rPr lang="cs-CZ" i="1" dirty="0" err="1" smtClean="0">
                <a:solidFill>
                  <a:srgbClr val="00FF00"/>
                </a:solidFill>
              </a:rPr>
              <a:t>H</a:t>
            </a:r>
            <a:r>
              <a:rPr lang="cs-CZ" i="1" baseline="-25000" dirty="0" err="1" smtClean="0">
                <a:solidFill>
                  <a:srgbClr val="00FF00"/>
                </a:solidFill>
              </a:rPr>
              <a:t>ii</a:t>
            </a:r>
            <a:r>
              <a:rPr lang="cs-CZ" i="1" baseline="-25000" dirty="0" smtClean="0">
                <a:solidFill>
                  <a:srgbClr val="00FF00"/>
                </a:solidFill>
              </a:rPr>
              <a:t> </a:t>
            </a:r>
            <a:r>
              <a:rPr lang="cs-CZ" i="1" dirty="0" smtClean="0">
                <a:solidFill>
                  <a:srgbClr val="00FF00"/>
                </a:solidFill>
              </a:rPr>
              <a:t>, rozviňte jej v kvadratickou rovnici a nalezněte její kořeny jako funkce  F. </a:t>
            </a:r>
            <a:endParaRPr lang="cs-CZ" i="1" dirty="0">
              <a:solidFill>
                <a:srgbClr val="00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17163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683568" y="980728"/>
            <a:ext cx="5025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C000"/>
                </a:solidFill>
              </a:rPr>
              <a:t>DÚ  </a:t>
            </a:r>
            <a:r>
              <a:rPr lang="cs-CZ" dirty="0" smtClean="0">
                <a:solidFill>
                  <a:srgbClr val="FFC000"/>
                </a:solidFill>
              </a:rPr>
              <a:t>1.3    Vraťte se k soustavě rovnic pro koeficienty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395536" y="3131676"/>
            <a:ext cx="81369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C000"/>
                </a:solidFill>
              </a:rPr>
              <a:t>A dosaďte do ní postupně obě hodnoty energie pro </a:t>
            </a:r>
            <a:r>
              <a:rPr lang="cs-CZ" i="1" dirty="0">
                <a:solidFill>
                  <a:srgbClr val="FFC000"/>
                </a:solidFill>
              </a:rPr>
              <a:t>F=0.1 </a:t>
            </a:r>
            <a:r>
              <a:rPr lang="cs-CZ" i="1" dirty="0" err="1">
                <a:solidFill>
                  <a:srgbClr val="FFC000"/>
                </a:solidFill>
              </a:rPr>
              <a:t>a.u</a:t>
            </a:r>
            <a:r>
              <a:rPr lang="cs-CZ" i="1" dirty="0" smtClean="0">
                <a:solidFill>
                  <a:srgbClr val="FFC000"/>
                </a:solidFill>
              </a:rPr>
              <a:t>. </a:t>
            </a:r>
          </a:p>
          <a:p>
            <a:r>
              <a:rPr lang="cs-CZ" i="1" dirty="0" smtClean="0">
                <a:solidFill>
                  <a:srgbClr val="FFC000"/>
                </a:solidFill>
              </a:rPr>
              <a:t>Vypočtěte ze soustavy pro oba případy relativní hodnoty c</a:t>
            </a:r>
            <a:r>
              <a:rPr lang="cs-CZ" i="1" baseline="-25000" dirty="0" smtClean="0">
                <a:solidFill>
                  <a:srgbClr val="FFC000"/>
                </a:solidFill>
              </a:rPr>
              <a:t>1</a:t>
            </a:r>
            <a:r>
              <a:rPr lang="cs-CZ" i="1" dirty="0" smtClean="0">
                <a:solidFill>
                  <a:srgbClr val="FFC000"/>
                </a:solidFill>
              </a:rPr>
              <a:t> a c</a:t>
            </a:r>
            <a:r>
              <a:rPr lang="cs-CZ" i="1" baseline="-25000" dirty="0" smtClean="0">
                <a:solidFill>
                  <a:srgbClr val="FFC000"/>
                </a:solidFill>
              </a:rPr>
              <a:t>2</a:t>
            </a:r>
            <a:r>
              <a:rPr lang="cs-CZ" i="1" dirty="0" smtClean="0">
                <a:solidFill>
                  <a:srgbClr val="FFC000"/>
                </a:solidFill>
              </a:rPr>
              <a:t> </a:t>
            </a:r>
          </a:p>
          <a:p>
            <a:r>
              <a:rPr lang="cs-CZ" i="1" dirty="0" smtClean="0">
                <a:solidFill>
                  <a:srgbClr val="FFC000"/>
                </a:solidFill>
              </a:rPr>
              <a:t>a s pomocí normovací podmínky vypočtěte také absolutní hodnoty </a:t>
            </a:r>
            <a:r>
              <a:rPr lang="cs-CZ" i="1" dirty="0">
                <a:solidFill>
                  <a:srgbClr val="FFC000"/>
                </a:solidFill>
              </a:rPr>
              <a:t>c</a:t>
            </a:r>
            <a:r>
              <a:rPr lang="cs-CZ" i="1" baseline="-25000" dirty="0">
                <a:solidFill>
                  <a:srgbClr val="FFC000"/>
                </a:solidFill>
              </a:rPr>
              <a:t>1</a:t>
            </a:r>
            <a:r>
              <a:rPr lang="cs-CZ" i="1" dirty="0">
                <a:solidFill>
                  <a:srgbClr val="FFC000"/>
                </a:solidFill>
              </a:rPr>
              <a:t> a c</a:t>
            </a:r>
            <a:r>
              <a:rPr lang="cs-CZ" i="1" baseline="-25000" dirty="0">
                <a:solidFill>
                  <a:srgbClr val="FFC000"/>
                </a:solidFill>
              </a:rPr>
              <a:t>2</a:t>
            </a:r>
            <a:r>
              <a:rPr lang="cs-CZ" i="1" dirty="0">
                <a:solidFill>
                  <a:srgbClr val="FFC000"/>
                </a:solidFill>
              </a:rPr>
              <a:t> </a:t>
            </a:r>
            <a:r>
              <a:rPr lang="cs-CZ" i="1" dirty="0" smtClean="0">
                <a:solidFill>
                  <a:srgbClr val="FFC000"/>
                </a:solidFill>
              </a:rPr>
              <a:t>.</a:t>
            </a:r>
            <a:endParaRPr lang="cs-CZ" i="1" dirty="0">
              <a:solidFill>
                <a:srgbClr val="FFC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7744" y="1844824"/>
            <a:ext cx="5025494" cy="792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5882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209550"/>
            <a:ext cx="5553075" cy="643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854461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0698" y="620688"/>
            <a:ext cx="6656079" cy="5832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351832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210</Words>
  <Application>Microsoft Office PowerPoint</Application>
  <PresentationFormat>Předvádění na obrazovce (4:3)</PresentationFormat>
  <Paragraphs>20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Cambria Math</vt:lpstr>
      <vt:lpstr>Office Theme</vt:lpstr>
      <vt:lpstr>C9930, 1. přednáška, 3. 3. 2021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C9930, 3. přednáška  17. 3. 2020</dc:title>
  <dc:creator>Marketa</dc:creator>
  <cp:lastModifiedBy>Markéta Munzarová</cp:lastModifiedBy>
  <cp:revision>30</cp:revision>
  <dcterms:created xsi:type="dcterms:W3CDTF">2020-03-17T08:33:54Z</dcterms:created>
  <dcterms:modified xsi:type="dcterms:W3CDTF">2021-03-08T07:21:15Z</dcterms:modified>
</cp:coreProperties>
</file>