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61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326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094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548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533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58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367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819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135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3008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34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ADAD2-671F-4C0C-9622-AF8CC0972511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42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>
            <a:normAutofit/>
          </a:bodyPr>
          <a:lstStyle/>
          <a:p>
            <a:r>
              <a:rPr lang="en-US" sz="2800" dirty="0"/>
              <a:t>C9930, </a:t>
            </a:r>
            <a:r>
              <a:rPr lang="cs-CZ" sz="2800" dirty="0"/>
              <a:t>2</a:t>
            </a:r>
            <a:r>
              <a:rPr lang="en-US" sz="2800" dirty="0"/>
              <a:t>. p</a:t>
            </a:r>
            <a:r>
              <a:rPr lang="cs-CZ" sz="2800" dirty="0"/>
              <a:t>řednáška</a:t>
            </a:r>
            <a:r>
              <a:rPr lang="en-US" sz="2800" dirty="0"/>
              <a:t>,</a:t>
            </a:r>
            <a:r>
              <a:rPr lang="cs-CZ" sz="2800" dirty="0"/>
              <a:t> 10</a:t>
            </a:r>
            <a:r>
              <a:rPr lang="en-US" sz="2800" dirty="0"/>
              <a:t>. 3. 202</a:t>
            </a:r>
            <a:r>
              <a:rPr lang="cs-CZ" sz="2800" dirty="0"/>
              <a:t>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1988840"/>
            <a:ext cx="6400800" cy="1752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3600" dirty="0">
                <a:solidFill>
                  <a:srgbClr val="FFC000"/>
                </a:solidFill>
              </a:rPr>
              <a:t>Obyčejná </a:t>
            </a:r>
            <a:r>
              <a:rPr lang="cs-CZ" sz="3600" dirty="0" err="1">
                <a:solidFill>
                  <a:srgbClr val="FFC000"/>
                </a:solidFill>
              </a:rPr>
              <a:t>Hückelova</a:t>
            </a:r>
            <a:r>
              <a:rPr lang="cs-CZ" sz="3600" dirty="0">
                <a:solidFill>
                  <a:srgbClr val="FFC000"/>
                </a:solidFill>
              </a:rPr>
              <a:t> metoda:</a:t>
            </a:r>
          </a:p>
          <a:p>
            <a:pPr>
              <a:lnSpc>
                <a:spcPct val="150000"/>
              </a:lnSpc>
            </a:pPr>
            <a:r>
              <a:rPr lang="cs-CZ" sz="3600" i="1" dirty="0">
                <a:solidFill>
                  <a:srgbClr val="FFC000"/>
                </a:solidFill>
              </a:rPr>
              <a:t> </a:t>
            </a:r>
            <a:r>
              <a:rPr lang="cs-CZ" sz="3600" i="1" dirty="0">
                <a:solidFill>
                  <a:srgbClr val="00FF00"/>
                </a:solidFill>
              </a:rPr>
              <a:t>Vztah k měřitelným veličinám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77473" y="4653136"/>
            <a:ext cx="6815007" cy="671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solidFill>
                  <a:srgbClr val="00B0F0"/>
                </a:solidFill>
              </a:rPr>
              <a:t>John P.  Löwe, </a:t>
            </a:r>
            <a:r>
              <a:rPr lang="cs-CZ" sz="2800" dirty="0" err="1">
                <a:solidFill>
                  <a:srgbClr val="00B0F0"/>
                </a:solidFill>
              </a:rPr>
              <a:t>Quantum</a:t>
            </a:r>
            <a:r>
              <a:rPr lang="cs-CZ" sz="2800" dirty="0">
                <a:solidFill>
                  <a:srgbClr val="00B0F0"/>
                </a:solidFill>
              </a:rPr>
              <a:t> </a:t>
            </a:r>
            <a:r>
              <a:rPr lang="cs-CZ" sz="2800" dirty="0" err="1">
                <a:solidFill>
                  <a:srgbClr val="00B0F0"/>
                </a:solidFill>
              </a:rPr>
              <a:t>Chemistry</a:t>
            </a:r>
            <a:r>
              <a:rPr lang="cs-CZ" sz="2800" dirty="0">
                <a:solidFill>
                  <a:srgbClr val="00B0F0"/>
                </a:solidFill>
              </a:rPr>
              <a:t>, Kapitola 8</a:t>
            </a:r>
          </a:p>
        </p:txBody>
      </p:sp>
    </p:spTree>
    <p:extLst>
      <p:ext uri="{BB962C8B-B14F-4D97-AF65-F5344CB8AC3E}">
        <p14:creationId xmlns:p14="http://schemas.microsoft.com/office/powerpoint/2010/main" val="1997617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93" r="5195" b="7037"/>
          <a:stretch/>
        </p:blipFill>
        <p:spPr bwMode="auto">
          <a:xfrm>
            <a:off x="3923928" y="155328"/>
            <a:ext cx="5093804" cy="621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467545" y="1124744"/>
            <a:ext cx="28083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Fig</a:t>
            </a:r>
            <a:r>
              <a:rPr lang="cs-CZ" dirty="0"/>
              <a:t>. 7-3</a:t>
            </a:r>
          </a:p>
          <a:p>
            <a:r>
              <a:rPr lang="cs-CZ" dirty="0">
                <a:solidFill>
                  <a:srgbClr val="FFC000"/>
                </a:solidFill>
              </a:rPr>
              <a:t>Průměrné energie pro atom H v uniformním elektrickém poli síly F tak, jak vycházejí z variačního výpočtu v bázi 1s, 2p</a:t>
            </a:r>
            <a:r>
              <a:rPr lang="cs-CZ" baseline="-25000" dirty="0">
                <a:solidFill>
                  <a:srgbClr val="FFC000"/>
                </a:solidFill>
              </a:rPr>
              <a:t>z</a:t>
            </a:r>
            <a:r>
              <a:rPr lang="cs-CZ" dirty="0">
                <a:solidFill>
                  <a:srgbClr val="FFC000"/>
                </a:solidFill>
              </a:rPr>
              <a:t> (plné čáry).</a:t>
            </a:r>
          </a:p>
          <a:p>
            <a:endParaRPr lang="cs-CZ" dirty="0"/>
          </a:p>
          <a:p>
            <a:r>
              <a:rPr lang="cs-CZ" dirty="0">
                <a:solidFill>
                  <a:srgbClr val="00FF00"/>
                </a:solidFill>
              </a:rPr>
              <a:t>Nižší z hodnot průměrné energie získaná z přesných výpočtů (‒ ‒ ‒).</a:t>
            </a:r>
            <a:endParaRPr lang="cs-CZ" sz="2400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446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8681" y="0"/>
            <a:ext cx="8229600" cy="764704"/>
          </a:xfrm>
        </p:spPr>
        <p:txBody>
          <a:bodyPr>
            <a:normAutofit/>
          </a:bodyPr>
          <a:lstStyle/>
          <a:p>
            <a:r>
              <a:rPr lang="cs-CZ" sz="3200" dirty="0"/>
              <a:t>2.1 </a:t>
            </a:r>
            <a:r>
              <a:rPr lang="cs-CZ" sz="3200" dirty="0">
                <a:solidFill>
                  <a:srgbClr val="FFC000"/>
                </a:solidFill>
              </a:rPr>
              <a:t>Distribuce náboje z HMO </a:t>
            </a:r>
            <a:r>
              <a:rPr lang="cs-CZ" sz="3200" dirty="0">
                <a:solidFill>
                  <a:srgbClr val="00B0F0"/>
                </a:solidFill>
              </a:rPr>
              <a:t>(</a:t>
            </a:r>
            <a:r>
              <a:rPr lang="cs-CZ" sz="3200" dirty="0" err="1">
                <a:solidFill>
                  <a:srgbClr val="00B0F0"/>
                </a:solidFill>
              </a:rPr>
              <a:t>Lowe</a:t>
            </a:r>
            <a:r>
              <a:rPr lang="cs-CZ" sz="3200" dirty="0">
                <a:solidFill>
                  <a:srgbClr val="00B0F0"/>
                </a:solidFill>
              </a:rPr>
              <a:t> 8-8)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279" y="749646"/>
            <a:ext cx="7714404" cy="5674621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827584" y="749646"/>
            <a:ext cx="6408712" cy="57036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467544" y="6424267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/>
              <a:t>Fig</a:t>
            </a:r>
            <a:r>
              <a:rPr lang="cs-CZ" dirty="0"/>
              <a:t>. 8-5 </a:t>
            </a:r>
            <a:r>
              <a:rPr lang="cs-CZ" dirty="0">
                <a:solidFill>
                  <a:srgbClr val="FFC000"/>
                </a:solidFill>
              </a:rPr>
              <a:t>Hladiny energie a znázornění </a:t>
            </a:r>
            <a:r>
              <a:rPr lang="cs-CZ" dirty="0" err="1">
                <a:solidFill>
                  <a:srgbClr val="FFC000"/>
                </a:solidFill>
              </a:rPr>
              <a:t>moleukových</a:t>
            </a:r>
            <a:r>
              <a:rPr lang="cs-CZ" dirty="0">
                <a:solidFill>
                  <a:srgbClr val="FFC000"/>
                </a:solidFill>
              </a:rPr>
              <a:t> orbitalů ALLYLOVÉHO SYSTÉMU.</a:t>
            </a:r>
          </a:p>
        </p:txBody>
      </p:sp>
    </p:spTree>
    <p:extLst>
      <p:ext uri="{BB962C8B-B14F-4D97-AF65-F5344CB8AC3E}">
        <p14:creationId xmlns:p14="http://schemas.microsoft.com/office/powerpoint/2010/main" val="3420216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0924" y="919264"/>
            <a:ext cx="4662152" cy="5019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162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C000"/>
                </a:solidFill>
              </a:rPr>
              <a:t>Distribuce náboje v </a:t>
            </a:r>
            <a:r>
              <a:rPr lang="cs-CZ" dirty="0" err="1">
                <a:solidFill>
                  <a:srgbClr val="FFC000"/>
                </a:solidFill>
              </a:rPr>
              <a:t>cyklopropenylu</a:t>
            </a:r>
            <a:endParaRPr lang="cs-CZ" dirty="0">
              <a:solidFill>
                <a:srgbClr val="FFC000"/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9458" y="2564904"/>
            <a:ext cx="8525084" cy="3023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655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99</Words>
  <Application>Microsoft Office PowerPoint</Application>
  <PresentationFormat>Předvádění na obrazovce (4:3)</PresentationFormat>
  <Paragraphs>11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C9930, 2. přednáška, 10. 3. 2021</vt:lpstr>
      <vt:lpstr>Prezentace aplikace PowerPoint</vt:lpstr>
      <vt:lpstr>2.1 Distribuce náboje z HMO (Lowe 8-8)</vt:lpstr>
      <vt:lpstr>Prezentace aplikace PowerPoint</vt:lpstr>
      <vt:lpstr>Distribuce náboje v cyklopropenylu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C9930, 3. přednáška  17. 3. 2020</dc:title>
  <dc:creator>Marketa</dc:creator>
  <cp:lastModifiedBy>ucitel</cp:lastModifiedBy>
  <cp:revision>50</cp:revision>
  <dcterms:created xsi:type="dcterms:W3CDTF">2020-03-17T08:33:54Z</dcterms:created>
  <dcterms:modified xsi:type="dcterms:W3CDTF">2021-03-10T11:07:18Z</dcterms:modified>
</cp:coreProperties>
</file>