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4"/>
  </p:sldMasterIdLst>
  <p:sldIdLst>
    <p:sldId id="264" r:id="rId5"/>
    <p:sldId id="265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859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4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6710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026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15258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478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317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154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645DF294-A250-094F-A0EA-1E61022780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65210" y="5993069"/>
            <a:ext cx="3288914" cy="725115"/>
          </a:xfrm>
          <a:prstGeom prst="rect">
            <a:avLst/>
          </a:prstGeom>
        </p:spPr>
      </p:pic>
      <p:sp>
        <p:nvSpPr>
          <p:cNvPr id="42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4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20724" y="1296001"/>
            <a:ext cx="10752140" cy="27157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ts val="2300"/>
              </a:lnSpc>
              <a:buClrTx/>
              <a:buSzTx/>
              <a:buFontTx/>
              <a:buNone/>
              <a:defRPr sz="2000">
                <a:solidFill>
                  <a:schemeClr val="accent1"/>
                </a:solidFill>
              </a:defRPr>
            </a:pPr>
            <a:endParaRPr/>
          </a:p>
        </p:txBody>
      </p:sp>
      <p:sp>
        <p:nvSpPr>
          <p:cNvPr id="4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</p:spTree>
    <p:extLst>
      <p:ext uri="{BB962C8B-B14F-4D97-AF65-F5344CB8AC3E}">
        <p14:creationId xmlns:p14="http://schemas.microsoft.com/office/powerpoint/2010/main" val="274313780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28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41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64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44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7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532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40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91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46C41-65C3-4EB9-BC00-56A36500EF70}" type="datetimeFigureOut">
              <a:rPr lang="en-GB" smtClean="0"/>
              <a:t>15/02/2023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51F82A-286E-487C-B662-17041677D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1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7BA3D9-D423-BA4F-8875-74C4F056A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92" y="6281624"/>
            <a:ext cx="12084908" cy="271577"/>
          </a:xfrm>
        </p:spPr>
        <p:txBody>
          <a:bodyPr anchor="b">
            <a:noAutofit/>
          </a:bodyPr>
          <a:lstStyle/>
          <a:p>
            <a:pPr marL="0" indent="0">
              <a:buNone/>
            </a:pPr>
            <a:r>
              <a:rPr lang="cs-CZ" sz="1200" dirty="0">
                <a:solidFill>
                  <a:srgbClr val="3333CC"/>
                </a:solidFill>
              </a:rPr>
              <a:t>Bi4013 Týmový projekt z Matematické biologie a biomedicíny – biomedicínská bioinformatika (jaro 2023)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122AF7-E8B4-0643-4025-AE82BBDA3510}"/>
              </a:ext>
            </a:extLst>
          </p:cNvPr>
          <p:cNvSpPr txBox="1">
            <a:spLocks/>
          </p:cNvSpPr>
          <p:nvPr/>
        </p:nvSpPr>
        <p:spPr>
          <a:xfrm>
            <a:off x="107092" y="82378"/>
            <a:ext cx="11969578" cy="996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Rozdíl ve střevním mikrobiomu,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metabolomu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proteomu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  <a:p>
            <a:pPr algn="ct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mekonií a prvních stolic novorozeňat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035D782D-ECE5-EE96-A509-D7C1F8F9654D}"/>
              </a:ext>
            </a:extLst>
          </p:cNvPr>
          <p:cNvSpPr txBox="1">
            <a:spLocks/>
          </p:cNvSpPr>
          <p:nvPr/>
        </p:nvSpPr>
        <p:spPr>
          <a:xfrm>
            <a:off x="510747" y="1773238"/>
            <a:ext cx="11005750" cy="4438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/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Mikrobiom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–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soubor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mikroorganizmů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v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prostředí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-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ovlivňuje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zdraví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člověka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285750" indent="-285750" algn="just"/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Složení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mikrobiomu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je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studován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o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analýzou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jeho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genomu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–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metagenomu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285750" indent="-285750" algn="just"/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285750" indent="-285750" algn="just"/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Střevní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mikrobiom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úzce souvisí s metabolity a proteiny přítomnými ve stolici</a:t>
            </a:r>
          </a:p>
          <a:p>
            <a:pPr marL="403225" indent="0">
              <a:buNone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(existují jak patogenní, tak zdraví prospěšné bakterie a také metabolity a proteiny </a:t>
            </a:r>
          </a:p>
          <a:p>
            <a:pPr marL="1425575" indent="0">
              <a:buNone/>
            </a:pP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značící dobrý nebo spíše patologický stav organismu)</a:t>
            </a:r>
          </a:p>
          <a:p>
            <a:pPr marL="285750" indent="-285750"/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285750" indent="-285750"/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Střevní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mikrobiom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narozených dětí se velmi rychle vyvíjí a mění v čase, přičemž se má za to, že bakterie osidlují dětská střeva až po porodu</a:t>
            </a:r>
          </a:p>
          <a:p>
            <a:pPr marL="285750" indent="-285750"/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Měl by být tedy zásadní rozdíl mezi </a:t>
            </a:r>
            <a:r>
              <a:rPr lang="cs-CZ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mikrobiomovým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, proteinovým i metabolickým složením smolky (</a:t>
            </a:r>
            <a:r>
              <a:rPr lang="cs-CZ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meconia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) a stolice</a:t>
            </a:r>
          </a:p>
          <a:p>
            <a:pPr marL="285750" indent="-285750"/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</a:endParaRPr>
          </a:p>
          <a:p>
            <a:endParaRPr lang="cs-CZ" sz="1800" dirty="0">
              <a:latin typeface="Arial" panose="020B0604020202020204" pitchFamily="34" charset="0"/>
            </a:endParaRPr>
          </a:p>
          <a:p>
            <a:pPr marL="285750" indent="-285750" algn="just"/>
            <a:endParaRPr lang="en-GB" sz="1800" dirty="0">
              <a:latin typeface="Arial" panose="020B0604020202020204" pitchFamily="34" charset="0"/>
            </a:endParaRPr>
          </a:p>
          <a:p>
            <a:endParaRPr lang="en-GB" sz="1800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7" name="Picture 6" descr="A picture containing text, vector graphics, silhouette, clipart&#10;&#10;Description automatically generated">
            <a:extLst>
              <a:ext uri="{FF2B5EF4-FFF2-40B4-BE49-F238E27FC236}">
                <a16:creationId xmlns:a16="http://schemas.microsoft.com/office/drawing/2014/main" id="{6A77768B-20A9-BF66-D184-19E37640D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77" y="1156953"/>
            <a:ext cx="2588615" cy="300347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96934692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7BA3D9-D423-BA4F-8875-74C4F056A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92" y="6281624"/>
            <a:ext cx="12084908" cy="271577"/>
          </a:xfrm>
        </p:spPr>
        <p:txBody>
          <a:bodyPr anchor="b">
            <a:noAutofit/>
          </a:bodyPr>
          <a:lstStyle/>
          <a:p>
            <a:pPr marL="0" indent="0">
              <a:buNone/>
            </a:pPr>
            <a:r>
              <a:rPr lang="cs-CZ" sz="1200" dirty="0">
                <a:solidFill>
                  <a:srgbClr val="3333CC"/>
                </a:solidFill>
              </a:rPr>
              <a:t>Bi4013 Týmový projekt z Matematické biologie a biomedicíny – biomedicínská bioinformatika (jaro 2023)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122AF7-E8B4-0643-4025-AE82BBDA3510}"/>
              </a:ext>
            </a:extLst>
          </p:cNvPr>
          <p:cNvSpPr txBox="1">
            <a:spLocks/>
          </p:cNvSpPr>
          <p:nvPr/>
        </p:nvSpPr>
        <p:spPr>
          <a:xfrm>
            <a:off x="107092" y="82378"/>
            <a:ext cx="11969578" cy="996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Rozdíl ve střevním mikrobiomu,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metabolomu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a </a:t>
            </a:r>
            <a:r>
              <a:rPr 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proteomu</a:t>
            </a:r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</a:p>
          <a:p>
            <a:pPr algn="ctr"/>
            <a:r>
              <a:rPr lang="cs-CZ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mekonií a prvních stolic novorozeňat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303ECAE-9062-1A54-5166-677047F4BCC1}"/>
              </a:ext>
            </a:extLst>
          </p:cNvPr>
          <p:cNvSpPr txBox="1">
            <a:spLocks/>
          </p:cNvSpPr>
          <p:nvPr/>
        </p:nvSpPr>
        <p:spPr>
          <a:xfrm>
            <a:off x="510747" y="1773238"/>
            <a:ext cx="11005750" cy="4438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Cílem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projektu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bude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zodpovědět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n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ásledující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GB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otázk</a:t>
            </a: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u</a:t>
            </a:r>
            <a:r>
              <a:rPr lang="en-GB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:</a:t>
            </a: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„Existují rozdíly (a jaké) v „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multiomicsovém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“ složení mekonia a stolice dětí odebrané v prvních hodinách po porodu?“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 descr="A cartoon of a cat wearing glasses&#10;&#10;Description automatically generated with low confidence">
            <a:extLst>
              <a:ext uri="{FF2B5EF4-FFF2-40B4-BE49-F238E27FC236}">
                <a16:creationId xmlns:a16="http://schemas.microsoft.com/office/drawing/2014/main" id="{0534C594-4116-43EA-4247-39A9E9F05E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6" t="5505" r="8531" b="12969"/>
          <a:stretch/>
        </p:blipFill>
        <p:spPr>
          <a:xfrm>
            <a:off x="4572000" y="3006810"/>
            <a:ext cx="3550508" cy="289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6483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F7BA3D9-D423-BA4F-8875-74C4F056A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092" y="6281624"/>
            <a:ext cx="12084908" cy="271577"/>
          </a:xfrm>
        </p:spPr>
        <p:txBody>
          <a:bodyPr anchor="b">
            <a:noAutofit/>
          </a:bodyPr>
          <a:lstStyle/>
          <a:p>
            <a:pPr marL="0" indent="0">
              <a:buNone/>
            </a:pPr>
            <a:r>
              <a:rPr lang="cs-CZ" sz="1200">
                <a:solidFill>
                  <a:srgbClr val="3333CC"/>
                </a:solidFill>
              </a:rPr>
              <a:t>Bi4013 Týmový projekt z Matematické biologie a biomedicíny – biomedicínská bioinformatika (jaro 2023)</a:t>
            </a:r>
            <a:endParaRPr lang="cs-CZ" sz="1200" dirty="0">
              <a:solidFill>
                <a:srgbClr val="3333CC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5122AF7-E8B4-0643-4025-AE82BBDA3510}"/>
              </a:ext>
            </a:extLst>
          </p:cNvPr>
          <p:cNvSpPr txBox="1">
            <a:spLocks/>
          </p:cNvSpPr>
          <p:nvPr/>
        </p:nvSpPr>
        <p:spPr>
          <a:xfrm>
            <a:off x="107092" y="82378"/>
            <a:ext cx="11969578" cy="996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Rozdíl ve střevním mikrobiomu, metabolomu a proteomu </a:t>
            </a:r>
          </a:p>
          <a:p>
            <a:pPr algn="ctr"/>
            <a:r>
              <a:rPr lang="cs-CZ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mekonií a prvních stolic novorozeňat</a:t>
            </a:r>
            <a:endParaRPr lang="en-GB" sz="2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5E63ABD-9FB8-FBE3-22BB-313FE91BB573}"/>
              </a:ext>
            </a:extLst>
          </p:cNvPr>
          <p:cNvSpPr txBox="1">
            <a:spLocks/>
          </p:cNvSpPr>
          <p:nvPr/>
        </p:nvSpPr>
        <p:spPr>
          <a:xfrm>
            <a:off x="510747" y="1416908"/>
            <a:ext cx="11005750" cy="4794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Hlavní kroky projektu:</a:t>
            </a:r>
          </a:p>
          <a:p>
            <a:pPr marL="342900" indent="-342900" algn="ctr">
              <a:buFont typeface="+mj-lt"/>
              <a:buAutoNum type="arabicPeriod"/>
            </a:pPr>
            <a:endParaRPr lang="cs-CZ" sz="18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Nastudovat princip 16S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rRNA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 sekvenování mikrobiomu a zorientovat se ve výsledných datech</a:t>
            </a:r>
          </a:p>
          <a:p>
            <a:pPr marL="342900" indent="-342900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Zorientovat se v datech koncentrací 9 proteinů a  7 metabolitů ve stolici a principu jejich získání</a:t>
            </a:r>
          </a:p>
          <a:p>
            <a:pPr marL="342900" indent="-342900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Seznámit se s prací v </a:t>
            </a:r>
            <a:r>
              <a:rPr lang="cs-CZ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Rstudiu</a:t>
            </a: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342900" indent="-342900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Připravit data k analýze  (</a:t>
            </a:r>
            <a:r>
              <a:rPr lang="cs-CZ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filtrace, nahrazení nul, relativizace dat, normalizace dat</a:t>
            </a: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)</a:t>
            </a:r>
          </a:p>
          <a:p>
            <a:pPr marL="342900" indent="-342900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Popsat rozdíly v koncentracích proteinů, metabolitů v alfa i beta diverzitě mikrobiomu mezi typy stolice (vhodným postupem vizualizovat a statisticky otestovat)</a:t>
            </a:r>
          </a:p>
          <a:p>
            <a:pPr marL="342900" indent="-342900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endParaRPr lang="cs-CZ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</a:endParaRPr>
          </a:p>
          <a:p>
            <a:pPr marL="568325" indent="-568325">
              <a:spcBef>
                <a:spcPts val="100"/>
              </a:spcBef>
              <a:buClr>
                <a:srgbClr val="3333CC"/>
              </a:buClr>
              <a:buFont typeface="+mj-lt"/>
              <a:buAutoNum type="arabicPeriod"/>
            </a:pPr>
            <a:r>
              <a:rPr lang="cs-CZ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rPr>
              <a:t>Výsledky vhodně interpretovat</a:t>
            </a:r>
          </a:p>
          <a:p>
            <a:pPr marL="0" indent="0">
              <a:buNone/>
            </a:pPr>
            <a:endParaRPr lang="en-GB" sz="1800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21408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031CA7155A4A4499748A657E8F2C8EE" ma:contentTypeVersion="12" ma:contentTypeDescription="Vytvoří nový dokument" ma:contentTypeScope="" ma:versionID="4a0d43354a05480d45ae15240e73873d">
  <xsd:schema xmlns:xsd="http://www.w3.org/2001/XMLSchema" xmlns:xs="http://www.w3.org/2001/XMLSchema" xmlns:p="http://schemas.microsoft.com/office/2006/metadata/properties" xmlns:ns3="bd9c3aed-8d42-40de-a738-2acb427b62be" xmlns:ns4="828836e1-a751-483e-859c-3d1efeeaaddb" targetNamespace="http://schemas.microsoft.com/office/2006/metadata/properties" ma:root="true" ma:fieldsID="713238e3fda0bf6e6833e6d1796ee23c" ns3:_="" ns4:_="">
    <xsd:import namespace="bd9c3aed-8d42-40de-a738-2acb427b62be"/>
    <xsd:import namespace="828836e1-a751-483e-859c-3d1efeeaad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9c3aed-8d42-40de-a738-2acb427b6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836e1-a751-483e-859c-3d1efeeaad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628A12-CC2D-4642-B149-416144A74C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819F01-9C46-4E05-B64B-D7C26EEFF2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9c3aed-8d42-40de-a738-2acb427b62be"/>
    <ds:schemaRef ds:uri="828836e1-a751-483e-859c-3d1efeea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13C67B-564E-4B4F-87F9-97757430F677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828836e1-a751-483e-859c-3d1efeeaaddb"/>
    <ds:schemaRef ds:uri="bd9c3aed-8d42-40de-a738-2acb427b62b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2910</TotalTime>
  <Words>297</Words>
  <Application>Microsoft Office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Korelace metabolického potenciálu střevního mikrobiomu (PICRUSt data) se specifickými metabolity naměřenými (UHPLC-SRM/MS) ve vzorcích stolice dětí</dc:title>
  <dc:creator>Soňa Smetanová</dc:creator>
  <cp:lastModifiedBy>Soňa Smetanová</cp:lastModifiedBy>
  <cp:revision>14</cp:revision>
  <dcterms:created xsi:type="dcterms:W3CDTF">2022-09-16T12:59:38Z</dcterms:created>
  <dcterms:modified xsi:type="dcterms:W3CDTF">2023-02-17T08:49:53Z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0x010100F031CA7155A4A4499748A657E8F2C8EE</vt:lpwstr>
  </property>
</Properties>
</file>