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3" r:id="rId3"/>
    <p:sldId id="289" r:id="rId4"/>
    <p:sldId id="296" r:id="rId5"/>
    <p:sldId id="291" r:id="rId6"/>
    <p:sldId id="257" r:id="rId7"/>
    <p:sldId id="258" r:id="rId8"/>
    <p:sldId id="284" r:id="rId9"/>
    <p:sldId id="259" r:id="rId10"/>
    <p:sldId id="285" r:id="rId11"/>
    <p:sldId id="260" r:id="rId12"/>
    <p:sldId id="288" r:id="rId13"/>
    <p:sldId id="295" r:id="rId14"/>
    <p:sldId id="287" r:id="rId15"/>
    <p:sldId id="263" r:id="rId16"/>
    <p:sldId id="294" r:id="rId17"/>
    <p:sldId id="292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76" d="100"/>
          <a:sy n="76" d="100"/>
        </p:scale>
        <p:origin x="100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14.02.2023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35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14.02.2023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780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DC936C-21B3-4487-9D28-417A97C107E5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74281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beaver.io/download/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limes@iba.muni.cz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Klíče/</a:t>
            </a:r>
            <a:r>
              <a:rPr lang="cs-CZ" dirty="0" err="1" smtClean="0"/>
              <a:t>keys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611848"/>
              </p:ext>
            </p:extLst>
          </p:nvPr>
        </p:nvGraphicFramePr>
        <p:xfrm>
          <a:off x="539552" y="3635732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617634"/>
              </p:ext>
            </p:extLst>
          </p:nvPr>
        </p:nvGraphicFramePr>
        <p:xfrm>
          <a:off x="4788024" y="3635732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ovéPole 5"/>
          <p:cNvSpPr txBox="1">
            <a:spLocks noChangeArrowheads="1"/>
          </p:cNvSpPr>
          <p:nvPr/>
        </p:nvSpPr>
        <p:spPr bwMode="auto">
          <a:xfrm>
            <a:off x="251520" y="1124744"/>
            <a:ext cx="884569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Vybrané sloupce se označují jako </a:t>
            </a:r>
            <a:r>
              <a:rPr lang="cs-CZ" dirty="0" smtClean="0">
                <a:latin typeface="Trebuchet MS" pitchFamily="34" charset="0"/>
              </a:rPr>
              <a:t>klíče (</a:t>
            </a:r>
            <a:r>
              <a:rPr lang="cs-CZ" dirty="0" err="1" smtClean="0">
                <a:latin typeface="Trebuchet MS" pitchFamily="34" charset="0"/>
              </a:rPr>
              <a:t>keys</a:t>
            </a:r>
            <a:r>
              <a:rPr lang="cs-CZ" dirty="0" smtClean="0">
                <a:latin typeface="Trebuchet MS" pitchFamily="34" charset="0"/>
              </a:rPr>
              <a:t>)</a:t>
            </a:r>
            <a:endParaRPr lang="cs-CZ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    </a:t>
            </a:r>
            <a:r>
              <a:rPr lang="cs-CZ" b="1" dirty="0" smtClean="0">
                <a:latin typeface="Trebuchet MS" pitchFamily="34" charset="0"/>
              </a:rPr>
              <a:t>Primární </a:t>
            </a:r>
            <a:r>
              <a:rPr lang="cs-CZ" b="1" dirty="0">
                <a:latin typeface="Trebuchet MS" pitchFamily="34" charset="0"/>
              </a:rPr>
              <a:t>klíč </a:t>
            </a:r>
            <a:r>
              <a:rPr lang="cs-CZ" dirty="0" smtClean="0">
                <a:latin typeface="Trebuchet MS" pitchFamily="34" charset="0"/>
              </a:rPr>
              <a:t>(</a:t>
            </a:r>
            <a:r>
              <a:rPr lang="cs-CZ" dirty="0" err="1" smtClean="0">
                <a:latin typeface="Trebuchet MS" pitchFamily="34" charset="0"/>
              </a:rPr>
              <a:t>primary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key</a:t>
            </a:r>
            <a:r>
              <a:rPr lang="cs-CZ" dirty="0" smtClean="0">
                <a:latin typeface="Trebuchet MS" pitchFamily="34" charset="0"/>
              </a:rPr>
              <a:t> - PK)– 1 až </a:t>
            </a:r>
            <a:r>
              <a:rPr lang="cs-CZ" dirty="0">
                <a:latin typeface="Trebuchet MS" pitchFamily="34" charset="0"/>
              </a:rPr>
              <a:t>n sloupců jednoznačně identifikující </a:t>
            </a:r>
            <a:r>
              <a:rPr lang="cs-CZ" dirty="0" smtClean="0">
                <a:latin typeface="Trebuchet MS" pitchFamily="34" charset="0"/>
              </a:rPr>
              <a:t>řádek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			(</a:t>
            </a:r>
            <a:r>
              <a:rPr lang="cs-CZ" dirty="0" err="1" smtClean="0">
                <a:latin typeface="Trebuchet MS" pitchFamily="34" charset="0"/>
              </a:rPr>
              <a:t>unique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values</a:t>
            </a:r>
            <a:r>
              <a:rPr lang="cs-CZ" dirty="0" smtClean="0">
                <a:latin typeface="Trebuchet MS" pitchFamily="34" charset="0"/>
              </a:rPr>
              <a:t>) </a:t>
            </a:r>
          </a:p>
          <a:p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   </a:t>
            </a:r>
            <a:r>
              <a:rPr lang="cs-CZ" b="1" dirty="0" smtClean="0">
                <a:latin typeface="Trebuchet MS" pitchFamily="34" charset="0"/>
              </a:rPr>
              <a:t>Cizí </a:t>
            </a:r>
            <a:r>
              <a:rPr lang="cs-CZ" b="1" dirty="0">
                <a:latin typeface="Trebuchet MS" pitchFamily="34" charset="0"/>
              </a:rPr>
              <a:t>klíč </a:t>
            </a:r>
            <a:r>
              <a:rPr lang="cs-CZ" dirty="0">
                <a:latin typeface="Trebuchet MS" pitchFamily="34" charset="0"/>
              </a:rPr>
              <a:t>(</a:t>
            </a:r>
            <a:r>
              <a:rPr lang="cs-CZ" dirty="0" err="1">
                <a:latin typeface="Trebuchet MS" pitchFamily="34" charset="0"/>
              </a:rPr>
              <a:t>foreign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key</a:t>
            </a:r>
            <a:r>
              <a:rPr lang="cs-CZ" dirty="0" smtClean="0">
                <a:latin typeface="Trebuchet MS" pitchFamily="34" charset="0"/>
              </a:rPr>
              <a:t> - FK) </a:t>
            </a:r>
            <a:r>
              <a:rPr lang="cs-CZ" dirty="0">
                <a:latin typeface="Trebuchet MS" pitchFamily="34" charset="0"/>
              </a:rPr>
              <a:t>– identifikuje nadřazený řádek v rodičovské tabulce</a:t>
            </a:r>
          </a:p>
        </p:txBody>
      </p:sp>
      <p:cxnSp>
        <p:nvCxnSpPr>
          <p:cNvPr id="11" name="Pravoúhlá spojovací čára 10"/>
          <p:cNvCxnSpPr/>
          <p:nvPr/>
        </p:nvCxnSpPr>
        <p:spPr>
          <a:xfrm rot="5400000" flipH="1" flipV="1">
            <a:off x="5184068" y="2879648"/>
            <a:ext cx="720080" cy="648072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ravoúhlá spojovací čára 12"/>
          <p:cNvCxnSpPr/>
          <p:nvPr/>
        </p:nvCxnSpPr>
        <p:spPr>
          <a:xfrm rot="16200000" flipV="1">
            <a:off x="6120172" y="2951656"/>
            <a:ext cx="720080" cy="504056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5796136" y="2474312"/>
            <a:ext cx="492443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PK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971600" y="2627620"/>
            <a:ext cx="492443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PK</a:t>
            </a:r>
            <a:endParaRPr lang="cs-CZ" dirty="0"/>
          </a:p>
        </p:txBody>
      </p:sp>
      <p:cxnSp>
        <p:nvCxnSpPr>
          <p:cNvPr id="18" name="Přímá spojovací čára 17"/>
          <p:cNvCxnSpPr/>
          <p:nvPr/>
        </p:nvCxnSpPr>
        <p:spPr>
          <a:xfrm rot="5400000">
            <a:off x="935596" y="3311696"/>
            <a:ext cx="5040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rot="5400000">
            <a:off x="5004048" y="5723964"/>
            <a:ext cx="57606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>
            <a:off x="1187624" y="6228020"/>
            <a:ext cx="3888432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5076056" y="6011996"/>
            <a:ext cx="479618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F</a:t>
            </a:r>
            <a:r>
              <a:rPr lang="cs-CZ" dirty="0" smtClean="0"/>
              <a:t>K</a:t>
            </a:r>
            <a:endParaRPr lang="cs-CZ" dirty="0"/>
          </a:p>
        </p:txBody>
      </p:sp>
      <p:cxnSp>
        <p:nvCxnSpPr>
          <p:cNvPr id="25" name="Přímá spojovací čára 24"/>
          <p:cNvCxnSpPr/>
          <p:nvPr/>
        </p:nvCxnSpPr>
        <p:spPr>
          <a:xfrm rot="5400000">
            <a:off x="827584" y="5867980"/>
            <a:ext cx="720080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Přístup do databáze/Access to a database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33F8A-ECE9-4B4B-8EB4-2B1500FDCE52}" type="slidenum">
              <a:rPr lang="cs-CZ"/>
              <a:pPr>
                <a:defRPr/>
              </a:pPr>
              <a:t>11</a:t>
            </a:fld>
            <a:endParaRPr lang="cs-CZ"/>
          </a:p>
        </p:txBody>
      </p:sp>
      <p:sp>
        <p:nvSpPr>
          <p:cNvPr id="17413" name="TextovéPole 4"/>
          <p:cNvSpPr txBox="1">
            <a:spLocks noChangeArrowheads="1"/>
          </p:cNvSpPr>
          <p:nvPr/>
        </p:nvSpPr>
        <p:spPr bwMode="auto">
          <a:xfrm>
            <a:off x="755576" y="2420888"/>
            <a:ext cx="806022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latin typeface="Trebuchet MS" pitchFamily="34" charset="0"/>
              </a:rPr>
              <a:t>Klient/</a:t>
            </a:r>
            <a:r>
              <a:rPr lang="cs-CZ" b="1" dirty="0" err="1" smtClean="0">
                <a:latin typeface="Trebuchet MS" pitchFamily="34" charset="0"/>
              </a:rPr>
              <a:t>client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>
                <a:latin typeface="Trebuchet MS" pitchFamily="34" charset="0"/>
              </a:rPr>
              <a:t>= SW umožňující ověření uživatele a spouštění řídících </a:t>
            </a:r>
            <a:r>
              <a:rPr lang="cs-CZ" dirty="0" smtClean="0">
                <a:latin typeface="Trebuchet MS" pitchFamily="34" charset="0"/>
              </a:rPr>
              <a:t>příkazů</a:t>
            </a:r>
          </a:p>
          <a:p>
            <a:r>
              <a:rPr lang="cs-CZ" dirty="0" smtClean="0">
                <a:latin typeface="Trebuchet MS" pitchFamily="34" charset="0"/>
              </a:rPr>
              <a:t>Ovladač/Driver = komponenta klienta </a:t>
            </a:r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Řídící </a:t>
            </a:r>
            <a:r>
              <a:rPr lang="cs-CZ" dirty="0" smtClean="0">
                <a:latin typeface="Trebuchet MS" pitchFamily="34" charset="0"/>
              </a:rPr>
              <a:t>příkazy/</a:t>
            </a:r>
            <a:r>
              <a:rPr lang="cs-CZ" dirty="0" err="1" smtClean="0">
                <a:latin typeface="Trebuchet MS" pitchFamily="34" charset="0"/>
              </a:rPr>
              <a:t>commands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>
                <a:latin typeface="Trebuchet MS" pitchFamily="34" charset="0"/>
              </a:rPr>
              <a:t>= </a:t>
            </a:r>
            <a:r>
              <a:rPr lang="cs-CZ" dirty="0" err="1">
                <a:latin typeface="Trebuchet MS" pitchFamily="34" charset="0"/>
              </a:rPr>
              <a:t>Structured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>
                <a:latin typeface="Trebuchet MS" pitchFamily="34" charset="0"/>
              </a:rPr>
              <a:t>Query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>
                <a:latin typeface="Trebuchet MS" pitchFamily="34" charset="0"/>
              </a:rPr>
              <a:t>Language</a:t>
            </a:r>
            <a:r>
              <a:rPr lang="cs-CZ" dirty="0">
                <a:latin typeface="Trebuchet MS" pitchFamily="34" charset="0"/>
              </a:rPr>
              <a:t> – </a:t>
            </a:r>
            <a:r>
              <a:rPr lang="cs-CZ" dirty="0" smtClean="0">
                <a:latin typeface="Trebuchet MS" pitchFamily="34" charset="0"/>
              </a:rPr>
              <a:t>SQL	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DDL = data </a:t>
            </a:r>
            <a:r>
              <a:rPr lang="cs-CZ" dirty="0" err="1" smtClean="0">
                <a:latin typeface="Trebuchet MS" pitchFamily="34" charset="0"/>
              </a:rPr>
              <a:t>definiton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language</a:t>
            </a:r>
            <a:r>
              <a:rPr lang="cs-CZ" dirty="0" smtClean="0">
                <a:latin typeface="Trebuchet MS" pitchFamily="34" charset="0"/>
              </a:rPr>
              <a:t> </a:t>
            </a:r>
          </a:p>
          <a:p>
            <a:pPr lvl="2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vytváření, změna, rušení objektů (tabulka, index, pohled, …)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CREATE </a:t>
            </a:r>
            <a:r>
              <a:rPr lang="cs-CZ" dirty="0">
                <a:latin typeface="Trebuchet MS" pitchFamily="34" charset="0"/>
              </a:rPr>
              <a:t>/ </a:t>
            </a:r>
            <a:r>
              <a:rPr lang="cs-CZ" dirty="0" smtClean="0">
                <a:latin typeface="Trebuchet MS" pitchFamily="34" charset="0"/>
              </a:rPr>
              <a:t>ALTER / DROP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DML  = data </a:t>
            </a:r>
            <a:r>
              <a:rPr lang="cs-CZ" dirty="0" err="1" smtClean="0">
                <a:latin typeface="Trebuchet MS" pitchFamily="34" charset="0"/>
              </a:rPr>
              <a:t>manipulation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language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SELECT – získávání dat z databáze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INSERT – vkládání dat do databáze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DELETE – mazání dat v databázi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UPDATE – změna/aktualizace dat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transakční příkazy / </a:t>
            </a:r>
            <a:r>
              <a:rPr lang="cs-CZ" dirty="0" err="1" smtClean="0">
                <a:latin typeface="Trebuchet MS" pitchFamily="34" charset="0"/>
              </a:rPr>
              <a:t>commands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for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transactions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COMMIT – potvrzení transakce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ROLLBACK – odvolání transakce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6" name="laptop"/>
          <p:cNvSpPr>
            <a:spLocks noEditPoints="1" noChangeArrowheads="1"/>
          </p:cNvSpPr>
          <p:nvPr/>
        </p:nvSpPr>
        <p:spPr bwMode="auto">
          <a:xfrm>
            <a:off x="1763688" y="1268760"/>
            <a:ext cx="1225550" cy="774700"/>
          </a:xfrm>
          <a:custGeom>
            <a:avLst/>
            <a:gdLst>
              <a:gd name="T0" fmla="*/ 614087705 w 21600"/>
              <a:gd name="T1" fmla="*/ 0 h 21600"/>
              <a:gd name="T2" fmla="*/ 614087705 w 21600"/>
              <a:gd name="T3" fmla="*/ 330984573 h 21600"/>
              <a:gd name="T4" fmla="*/ 2147483647 w 21600"/>
              <a:gd name="T5" fmla="*/ 0 h 21600"/>
              <a:gd name="T6" fmla="*/ 2147483647 w 21600"/>
              <a:gd name="T7" fmla="*/ 330984573 h 21600"/>
              <a:gd name="T8" fmla="*/ 1972674524 w 21600"/>
              <a:gd name="T9" fmla="*/ 0 h 21600"/>
              <a:gd name="T10" fmla="*/ 1972674524 w 21600"/>
              <a:gd name="T11" fmla="*/ 996691646 h 21600"/>
              <a:gd name="T12" fmla="*/ 0 w 21600"/>
              <a:gd name="T13" fmla="*/ 996691646 h 21600"/>
              <a:gd name="T14" fmla="*/ 2147483647 w 21600"/>
              <a:gd name="T15" fmla="*/ 996691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3347864" y="1484784"/>
            <a:ext cx="1482725" cy="382587"/>
          </a:xfrm>
          <a:prstGeom prst="rightArrow">
            <a:avLst>
              <a:gd name="adj1" fmla="val 50000"/>
              <a:gd name="adj2" fmla="val 500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Vývojový diagram: magnetický disk 7"/>
          <p:cNvSpPr/>
          <p:nvPr/>
        </p:nvSpPr>
        <p:spPr>
          <a:xfrm>
            <a:off x="5148064" y="1052736"/>
            <a:ext cx="1152525" cy="12954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556792"/>
            <a:ext cx="790793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SQL jazyk (</a:t>
            </a:r>
            <a:r>
              <a:rPr lang="cs-CZ" dirty="0" err="1"/>
              <a:t>Structured</a:t>
            </a:r>
            <a:r>
              <a:rPr lang="cs-CZ" dirty="0"/>
              <a:t> </a:t>
            </a:r>
            <a:r>
              <a:rPr lang="cs-CZ" dirty="0" err="1"/>
              <a:t>Query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)</a:t>
            </a:r>
            <a:endParaRPr lang="cs-CZ" dirty="0" smtClean="0"/>
          </a:p>
          <a:p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case </a:t>
            </a:r>
            <a:r>
              <a:rPr lang="cs-CZ" dirty="0" err="1" smtClean="0"/>
              <a:t>insensitive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klíčová slova /</a:t>
            </a:r>
            <a:r>
              <a:rPr lang="cs-CZ" dirty="0" err="1" smtClean="0"/>
              <a:t>keywords</a:t>
            </a:r>
            <a:r>
              <a:rPr lang="cs-CZ" dirty="0" smtClean="0"/>
              <a:t> – pro názornost VELKÝM písmem/</a:t>
            </a:r>
            <a:r>
              <a:rPr lang="cs-CZ" dirty="0" err="1" smtClean="0"/>
              <a:t>uppercase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názvy objektů (tabulek, sloupců) /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objects</a:t>
            </a:r>
            <a:r>
              <a:rPr lang="cs-CZ" dirty="0" smtClean="0"/>
              <a:t>  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pouze alfanumerické znaky /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alfanumeric</a:t>
            </a:r>
            <a:endParaRPr lang="cs-CZ" dirty="0" smtClean="0"/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první znak písmeno /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letter</a:t>
            </a:r>
            <a:endParaRPr lang="cs-CZ" dirty="0" smtClean="0"/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omezená délka (ORACLE 32 znaků) / </a:t>
            </a:r>
            <a:r>
              <a:rPr lang="cs-CZ" dirty="0" err="1" smtClean="0"/>
              <a:t>length</a:t>
            </a:r>
            <a:r>
              <a:rPr lang="cs-CZ" dirty="0" smtClean="0"/>
              <a:t> limit  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operátory / </a:t>
            </a:r>
            <a:r>
              <a:rPr lang="cs-CZ" dirty="0" err="1" smtClean="0"/>
              <a:t>operators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funkce  / </a:t>
            </a:r>
            <a:r>
              <a:rPr lang="cs-CZ" dirty="0" err="1" smtClean="0"/>
              <a:t>function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různá rozšíření v jednotlivých DB produktech 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SQL příkazy – ve skriptu ukončeny defaultně středníkem (</a:t>
            </a:r>
            <a:r>
              <a:rPr lang="en-US" dirty="0" smtClean="0"/>
              <a:t>;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komentáře / </a:t>
            </a:r>
            <a:r>
              <a:rPr lang="cs-CZ" dirty="0" err="1" smtClean="0"/>
              <a:t>comments</a:t>
            </a:r>
            <a:r>
              <a:rPr lang="cs-CZ" dirty="0" smtClean="0"/>
              <a:t> odděleny </a:t>
            </a:r>
            <a:r>
              <a:rPr lang="en-US" dirty="0" smtClean="0"/>
              <a:t>- -</a:t>
            </a:r>
            <a:r>
              <a:rPr lang="cs-CZ" dirty="0" smtClean="0"/>
              <a:t> </a:t>
            </a:r>
            <a:r>
              <a:rPr lang="en-US" dirty="0" smtClean="0"/>
              <a:t>  </a:t>
            </a:r>
            <a:r>
              <a:rPr lang="cs-CZ" dirty="0" smtClean="0"/>
              <a:t>nebo v bloku </a:t>
            </a:r>
            <a:r>
              <a:rPr lang="en-US" dirty="0" smtClean="0"/>
              <a:t>/* </a:t>
            </a:r>
            <a:r>
              <a:rPr lang="en-US" dirty="0" err="1" smtClean="0"/>
              <a:t>komentar</a:t>
            </a:r>
            <a:r>
              <a:rPr lang="en-US" dirty="0" smtClean="0"/>
              <a:t> */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268760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Instalace </a:t>
            </a:r>
            <a:r>
              <a:rPr lang="cs-CZ" dirty="0" err="1" smtClean="0"/>
              <a:t>PostgreSQL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11560" y="2130202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https://www.enterprisedb.com/downloads/postgres-postgresql-downloads</a:t>
            </a:r>
          </a:p>
        </p:txBody>
      </p:sp>
    </p:spTree>
    <p:extLst>
      <p:ext uri="{BB962C8B-B14F-4D97-AF65-F5344CB8AC3E}">
        <p14:creationId xmlns:p14="http://schemas.microsoft.com/office/powerpoint/2010/main" val="68316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klienta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07504" y="1196752"/>
            <a:ext cx="463780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Klient/</a:t>
            </a:r>
            <a:r>
              <a:rPr lang="cs-CZ" dirty="0" err="1" smtClean="0"/>
              <a:t>client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b="1" dirty="0" err="1" smtClean="0"/>
              <a:t>pgAdmin</a:t>
            </a:r>
            <a:r>
              <a:rPr lang="en-US" b="1" dirty="0" smtClean="0"/>
              <a:t> – </a:t>
            </a:r>
            <a:r>
              <a:rPr lang="en-US" b="1" dirty="0" err="1" smtClean="0"/>
              <a:t>specifick</a:t>
            </a:r>
            <a:r>
              <a:rPr lang="cs-CZ" b="1" dirty="0" smtClean="0"/>
              <a:t>ý pro </a:t>
            </a:r>
            <a:r>
              <a:rPr lang="cs-CZ" b="1" dirty="0" err="1" smtClean="0"/>
              <a:t>postgres</a:t>
            </a:r>
            <a:endParaRPr lang="cs-CZ" b="1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Přihlášení k serveru/</a:t>
            </a:r>
            <a:r>
              <a:rPr lang="cs-CZ" dirty="0" err="1" smtClean="0"/>
              <a:t>connection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Nová databáze/</a:t>
            </a:r>
            <a:r>
              <a:rPr lang="cs-CZ" dirty="0" err="1" smtClean="0"/>
              <a:t>new</a:t>
            </a:r>
            <a:r>
              <a:rPr lang="cs-CZ" dirty="0" smtClean="0"/>
              <a:t> database - </a:t>
            </a:r>
            <a:r>
              <a:rPr lang="cs-CZ" dirty="0" err="1" smtClean="0"/>
              <a:t>matbi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Schéma/</a:t>
            </a:r>
            <a:r>
              <a:rPr lang="cs-CZ" dirty="0" err="1" smtClean="0"/>
              <a:t>schema</a:t>
            </a:r>
            <a:r>
              <a:rPr lang="cs-CZ" dirty="0" smtClean="0"/>
              <a:t> – public</a:t>
            </a:r>
            <a:endParaRPr lang="en-US" dirty="0" smtClean="0"/>
          </a:p>
          <a:p>
            <a:pPr lvl="1"/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err="1" smtClean="0"/>
              <a:t>Dbeaver</a:t>
            </a:r>
            <a:endParaRPr lang="cs-CZ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Univerzální</a:t>
            </a:r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510" y="2981327"/>
            <a:ext cx="5760640" cy="3462386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>
          <a:xfrm>
            <a:off x="179512" y="3859767"/>
            <a:ext cx="30573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hlinkClick r:id="rId3"/>
              </a:rPr>
              <a:t>https://dbeaver.io/download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 err="1" smtClean="0"/>
              <a:t>Community</a:t>
            </a:r>
            <a:r>
              <a:rPr lang="cs-CZ" dirty="0" smtClean="0"/>
              <a:t> </a:t>
            </a:r>
            <a:r>
              <a:rPr lang="cs-CZ" dirty="0" err="1" smtClean="0"/>
              <a:t>edition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5538946" y="1285259"/>
            <a:ext cx="2388667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server je </a:t>
            </a: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147.251.145.6</a:t>
            </a: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20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db:ucebnarcx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436096" y="1898420"/>
            <a:ext cx="33134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cs-CZ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studentucebna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/ RCX2019ucebna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SQL - SELECT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8944C6-D275-4231-BEB0-1D028E8892E5}" type="slidenum">
              <a:rPr lang="cs-CZ"/>
              <a:pPr>
                <a:defRPr/>
              </a:pPr>
              <a:t>15</a:t>
            </a:fld>
            <a:endParaRPr lang="cs-CZ"/>
          </a:p>
        </p:txBody>
      </p:sp>
      <p:sp>
        <p:nvSpPr>
          <p:cNvPr id="20485" name="TextovéPole 4"/>
          <p:cNvSpPr txBox="1">
            <a:spLocks noChangeArrowheads="1"/>
          </p:cNvSpPr>
          <p:nvPr/>
        </p:nvSpPr>
        <p:spPr bwMode="auto">
          <a:xfrm>
            <a:off x="611560" y="1196752"/>
            <a:ext cx="8772594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;</a:t>
            </a:r>
            <a:r>
              <a:rPr lang="cs-CZ" dirty="0" smtClean="0">
                <a:latin typeface="Trebuchet MS" pitchFamily="34" charset="0"/>
              </a:rPr>
              <a:t> -</a:t>
            </a:r>
            <a:r>
              <a:rPr lang="en-US" dirty="0">
                <a:latin typeface="Trebuchet MS" pitchFamily="34" charset="0"/>
              </a:rPr>
              <a:t>-</a:t>
            </a:r>
            <a:r>
              <a:rPr lang="cs-CZ" dirty="0" smtClean="0">
                <a:latin typeface="Trebuchet MS" pitchFamily="34" charset="0"/>
              </a:rPr>
              <a:t> všechny řádky i sloupce tabulky </a:t>
            </a:r>
            <a:r>
              <a:rPr lang="cs-CZ" dirty="0">
                <a:latin typeface="Trebuchet MS" pitchFamily="34" charset="0"/>
              </a:rPr>
              <a:t>/ </a:t>
            </a:r>
            <a:r>
              <a:rPr lang="cs-CZ" dirty="0" err="1">
                <a:latin typeface="Trebuchet MS" pitchFamily="34" charset="0"/>
              </a:rPr>
              <a:t>all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>
                <a:latin typeface="Trebuchet MS" pitchFamily="34" charset="0"/>
              </a:rPr>
              <a:t>rows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, </a:t>
            </a:r>
            <a:r>
              <a:rPr lang="cs-CZ" dirty="0" err="1" smtClean="0">
                <a:latin typeface="Trebuchet MS" pitchFamily="34" charset="0"/>
              </a:rPr>
              <a:t>all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columns</a:t>
            </a:r>
            <a:r>
              <a:rPr lang="cs-CZ" dirty="0" smtClean="0">
                <a:latin typeface="Trebuchet MS" pitchFamily="34" charset="0"/>
              </a:rPr>
              <a:t> </a:t>
            </a: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/* </a:t>
            </a:r>
            <a:r>
              <a:rPr lang="en-US" dirty="0" err="1" smtClean="0">
                <a:latin typeface="Trebuchet MS" pitchFamily="34" charset="0"/>
              </a:rPr>
              <a:t>vybra</a:t>
            </a:r>
            <a:r>
              <a:rPr lang="cs-CZ" dirty="0" err="1" smtClean="0">
                <a:latin typeface="Trebuchet MS" pitchFamily="34" charset="0"/>
              </a:rPr>
              <a:t>né</a:t>
            </a:r>
            <a:r>
              <a:rPr lang="cs-CZ" dirty="0" smtClean="0">
                <a:latin typeface="Trebuchet MS" pitchFamily="34" charset="0"/>
              </a:rPr>
              <a:t> sloupce, všechny řádky /</a:t>
            </a:r>
            <a:r>
              <a:rPr lang="cs-CZ" dirty="0" err="1" smtClean="0">
                <a:latin typeface="Trebuchet MS" pitchFamily="34" charset="0"/>
              </a:rPr>
              <a:t>selected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columns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en-US" dirty="0" smtClean="0">
                <a:latin typeface="Trebuchet MS" pitchFamily="34" charset="0"/>
              </a:rPr>
              <a:t> */</a:t>
            </a: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sloupec1, sloupec2, sloupec1 + sloupec2 AS </a:t>
            </a:r>
            <a:r>
              <a:rPr lang="en-US" dirty="0" err="1">
                <a:latin typeface="Trebuchet MS" pitchFamily="34" charset="0"/>
              </a:rPr>
              <a:t>soucet</a:t>
            </a:r>
            <a:r>
              <a:rPr lang="en-US" dirty="0">
                <a:latin typeface="Trebuchet MS" pitchFamily="34" charset="0"/>
              </a:rPr>
              <a:t> 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;</a:t>
            </a:r>
            <a:endParaRPr lang="cs-CZ" dirty="0" smtClean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/* v</a:t>
            </a:r>
            <a:r>
              <a:rPr lang="cs-CZ" dirty="0" err="1" smtClean="0">
                <a:latin typeface="Trebuchet MS" pitchFamily="34" charset="0"/>
              </a:rPr>
              <a:t>šechny</a:t>
            </a:r>
            <a:r>
              <a:rPr lang="cs-CZ" dirty="0" smtClean="0">
                <a:latin typeface="Trebuchet MS" pitchFamily="34" charset="0"/>
              </a:rPr>
              <a:t> sloupce, vybrané řádky / </a:t>
            </a:r>
            <a:r>
              <a:rPr lang="cs-CZ" dirty="0" err="1" smtClean="0">
                <a:latin typeface="Trebuchet MS" pitchFamily="34" charset="0"/>
              </a:rPr>
              <a:t>selected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rows</a:t>
            </a:r>
            <a:r>
              <a:rPr lang="cs-CZ" dirty="0" smtClean="0">
                <a:latin typeface="Trebuchet MS" pitchFamily="34" charset="0"/>
              </a:rPr>
              <a:t>, </a:t>
            </a:r>
            <a:r>
              <a:rPr lang="cs-CZ" dirty="0" err="1" smtClean="0">
                <a:latin typeface="Trebuchet MS" pitchFamily="34" charset="0"/>
              </a:rPr>
              <a:t>all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columns</a:t>
            </a:r>
            <a:r>
              <a:rPr lang="en-US" dirty="0" smtClean="0">
                <a:latin typeface="Trebuchet MS" pitchFamily="34" charset="0"/>
              </a:rPr>
              <a:t> */</a:t>
            </a: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SELECT 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smtClean="0">
                <a:latin typeface="Trebuchet MS" pitchFamily="34" charset="0"/>
              </a:rPr>
              <a:t> WHERE sloupec1 </a:t>
            </a:r>
            <a:r>
              <a:rPr lang="en-US" dirty="0">
                <a:latin typeface="Trebuchet MS" pitchFamily="34" charset="0"/>
              </a:rPr>
              <a:t>= </a:t>
            </a:r>
            <a:r>
              <a:rPr lang="en-US" dirty="0" smtClean="0">
                <a:latin typeface="Trebuchet MS" pitchFamily="34" charset="0"/>
              </a:rPr>
              <a:t>1;</a:t>
            </a: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SELECT 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 WHERE </a:t>
            </a:r>
            <a:r>
              <a:rPr lang="en-US" dirty="0" smtClean="0">
                <a:latin typeface="Trebuchet MS" pitchFamily="34" charset="0"/>
              </a:rPr>
              <a:t>sloupec</a:t>
            </a:r>
            <a:r>
              <a:rPr lang="en-US" dirty="0">
                <a:latin typeface="Trebuchet MS" pitchFamily="34" charset="0"/>
              </a:rPr>
              <a:t>2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>
                <a:latin typeface="Trebuchet MS" pitchFamily="34" charset="0"/>
              </a:rPr>
              <a:t>= </a:t>
            </a:r>
            <a:r>
              <a:rPr lang="cs-CZ" dirty="0" smtClean="0">
                <a:latin typeface="Trebuchet MS" pitchFamily="34" charset="0"/>
              </a:rPr>
              <a:t>'Jan'</a:t>
            </a:r>
            <a:r>
              <a:rPr lang="en-US" dirty="0" smtClean="0">
                <a:latin typeface="Trebuchet MS" pitchFamily="34" charset="0"/>
              </a:rPr>
              <a:t> ; -- 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text do </a:t>
            </a:r>
            <a:r>
              <a:rPr lang="en-US" dirty="0" err="1" smtClean="0">
                <a:solidFill>
                  <a:srgbClr val="FF0000"/>
                </a:solidFill>
                <a:latin typeface="Trebuchet MS" pitchFamily="34" charset="0"/>
              </a:rPr>
              <a:t>apostrof</a:t>
            </a:r>
            <a:r>
              <a:rPr lang="cs-CZ" dirty="0" smtClean="0">
                <a:solidFill>
                  <a:srgbClr val="FF0000"/>
                </a:solidFill>
                <a:latin typeface="Trebuchet MS" pitchFamily="34" charset="0"/>
              </a:rPr>
              <a:t>ů</a:t>
            </a:r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</a:t>
            </a:r>
          </a:p>
          <a:p>
            <a:r>
              <a:rPr lang="en-US" dirty="0">
                <a:latin typeface="Trebuchet MS" pitchFamily="34" charset="0"/>
              </a:rPr>
              <a:t>	WHERE sloupec1 = 1 AND sloupec2  &gt; 10 AND sloupec3 &lt; </a:t>
            </a:r>
            <a:r>
              <a:rPr lang="en-US" dirty="0" err="1">
                <a:latin typeface="Trebuchet MS" pitchFamily="34" charset="0"/>
              </a:rPr>
              <a:t>sloupec</a:t>
            </a:r>
            <a:r>
              <a:rPr lang="en-US" dirty="0">
                <a:latin typeface="Trebuchet MS" pitchFamily="34" charset="0"/>
              </a:rPr>
              <a:t> 4</a:t>
            </a:r>
          </a:p>
          <a:p>
            <a:endParaRPr lang="en-US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--</a:t>
            </a:r>
            <a:r>
              <a:rPr lang="en-US" dirty="0" smtClean="0">
                <a:latin typeface="Trebuchet MS" pitchFamily="34" charset="0"/>
              </a:rPr>
              <a:t>S</a:t>
            </a:r>
            <a:r>
              <a:rPr lang="cs-CZ" dirty="0" err="1" smtClean="0">
                <a:latin typeface="Trebuchet MS" pitchFamily="34" charset="0"/>
              </a:rPr>
              <a:t>etřídění</a:t>
            </a:r>
            <a:r>
              <a:rPr lang="cs-CZ" dirty="0" smtClean="0">
                <a:latin typeface="Trebuchet MS" pitchFamily="34" charset="0"/>
              </a:rPr>
              <a:t> výstupu (ORDER BY)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*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cs-CZ" dirty="0" smtClean="0">
                <a:latin typeface="Trebuchet MS" pitchFamily="34" charset="0"/>
              </a:rPr>
              <a:t> ORDER BY sloupec</a:t>
            </a:r>
            <a:r>
              <a:rPr lang="en-US" dirty="0">
                <a:latin typeface="Trebuchet MS" pitchFamily="34" charset="0"/>
              </a:rPr>
              <a:t>1</a:t>
            </a:r>
            <a:r>
              <a:rPr lang="en-US" dirty="0" smtClean="0">
                <a:latin typeface="Trebuchet MS" pitchFamily="34" charset="0"/>
              </a:rPr>
              <a:t>;</a:t>
            </a:r>
            <a:r>
              <a:rPr lang="cs-CZ" dirty="0" smtClean="0">
                <a:latin typeface="Trebuchet MS" pitchFamily="34" charset="0"/>
              </a:rPr>
              <a:t> -- vzestupné třídění /</a:t>
            </a:r>
            <a:r>
              <a:rPr lang="cs-CZ" dirty="0" err="1" smtClean="0">
                <a:latin typeface="Trebuchet MS" pitchFamily="34" charset="0"/>
              </a:rPr>
              <a:t>ascending</a:t>
            </a:r>
            <a:endParaRPr lang="en-US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SELECT *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 ORDER BY sloupec</a:t>
            </a:r>
            <a:r>
              <a:rPr lang="en-US" dirty="0">
                <a:latin typeface="Trebuchet MS" pitchFamily="34" charset="0"/>
              </a:rPr>
              <a:t>2</a:t>
            </a:r>
            <a:r>
              <a:rPr lang="en-US" dirty="0" smtClean="0">
                <a:latin typeface="Trebuchet MS" pitchFamily="34" charset="0"/>
              </a:rPr>
              <a:t> DESC; -- </a:t>
            </a:r>
            <a:r>
              <a:rPr lang="en-US" dirty="0" err="1" smtClean="0">
                <a:latin typeface="Trebuchet MS" pitchFamily="34" charset="0"/>
              </a:rPr>
              <a:t>sestupn</a:t>
            </a:r>
            <a:r>
              <a:rPr lang="cs-CZ" dirty="0" smtClean="0">
                <a:latin typeface="Trebuchet MS" pitchFamily="34" charset="0"/>
              </a:rPr>
              <a:t>é třídění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cs-CZ" dirty="0">
                <a:latin typeface="Trebuchet MS" pitchFamily="34" charset="0"/>
              </a:rPr>
              <a:t>/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descending</a:t>
            </a:r>
            <a:endParaRPr lang="en-US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SELECT </a:t>
            </a:r>
            <a:r>
              <a:rPr lang="en-US" dirty="0" smtClean="0">
                <a:latin typeface="Trebuchet MS" pitchFamily="34" charset="0"/>
              </a:rPr>
              <a:t>*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 ORDER BY sloupec1, sloupec2 DESC</a:t>
            </a:r>
            <a:r>
              <a:rPr lang="cs-CZ" dirty="0" smtClean="0">
                <a:latin typeface="Trebuchet MS" pitchFamily="34" charset="0"/>
              </a:rPr>
              <a:t> --kombinace</a:t>
            </a:r>
            <a:endParaRPr lang="en-US" dirty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SQL - SELECT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8944C6-D275-4231-BEB0-1D028E8892E5}" type="slidenum">
              <a:rPr lang="cs-CZ"/>
              <a:pPr>
                <a:defRPr/>
              </a:pPr>
              <a:t>16</a:t>
            </a:fld>
            <a:endParaRPr lang="cs-CZ"/>
          </a:p>
        </p:txBody>
      </p:sp>
      <p:sp>
        <p:nvSpPr>
          <p:cNvPr id="20485" name="TextovéPole 4"/>
          <p:cNvSpPr txBox="1">
            <a:spLocks noChangeArrowheads="1"/>
          </p:cNvSpPr>
          <p:nvPr/>
        </p:nvSpPr>
        <p:spPr bwMode="auto">
          <a:xfrm>
            <a:off x="611188" y="1412875"/>
            <a:ext cx="790857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--</a:t>
            </a:r>
            <a:r>
              <a:rPr lang="en-US" dirty="0" smtClean="0">
                <a:latin typeface="Trebuchet MS" pitchFamily="34" charset="0"/>
              </a:rPr>
              <a:t>Sum</a:t>
            </a:r>
            <a:r>
              <a:rPr lang="cs-CZ" dirty="0" err="1">
                <a:latin typeface="Trebuchet MS" pitchFamily="34" charset="0"/>
              </a:rPr>
              <a:t>ární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výstupy = Agregační funkce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SELECT COUNT</a:t>
            </a:r>
            <a:r>
              <a:rPr lang="en-US" dirty="0">
                <a:latin typeface="Trebuchet MS" pitchFamily="34" charset="0"/>
              </a:rPr>
              <a:t>(*)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cs-CZ" dirty="0" smtClean="0">
                <a:latin typeface="Trebuchet MS" pitchFamily="34" charset="0"/>
              </a:rPr>
              <a:t> -- počet řádků v tabulce / </a:t>
            </a:r>
            <a:r>
              <a:rPr lang="cs-CZ" dirty="0" err="1" smtClean="0">
                <a:latin typeface="Trebuchet MS" pitchFamily="34" charset="0"/>
              </a:rPr>
              <a:t>number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of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rows</a:t>
            </a:r>
            <a:endParaRPr lang="en-US" dirty="0">
              <a:latin typeface="Trebuchet MS" pitchFamily="34" charset="0"/>
            </a:endParaRPr>
          </a:p>
          <a:p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/</a:t>
            </a:r>
            <a:r>
              <a:rPr lang="en-US" dirty="0" smtClean="0">
                <a:latin typeface="Trebuchet MS" pitchFamily="34" charset="0"/>
              </a:rPr>
              <a:t>* </a:t>
            </a:r>
            <a:r>
              <a:rPr lang="en-US" dirty="0" err="1" smtClean="0">
                <a:latin typeface="Trebuchet MS" pitchFamily="34" charset="0"/>
              </a:rPr>
              <a:t>suma</a:t>
            </a:r>
            <a:r>
              <a:rPr lang="en-US" dirty="0" smtClean="0">
                <a:latin typeface="Trebuchet MS" pitchFamily="34" charset="0"/>
              </a:rPr>
              <a:t>, </a:t>
            </a:r>
            <a:r>
              <a:rPr lang="en-US" dirty="0" err="1" smtClean="0">
                <a:latin typeface="Trebuchet MS" pitchFamily="34" charset="0"/>
              </a:rPr>
              <a:t>aritmetick</a:t>
            </a:r>
            <a:r>
              <a:rPr lang="cs-CZ" dirty="0" smtClean="0">
                <a:latin typeface="Trebuchet MS" pitchFamily="34" charset="0"/>
              </a:rPr>
              <a:t>ý průměr, minimum, maximum </a:t>
            </a:r>
            <a:r>
              <a:rPr lang="en-US" dirty="0" smtClean="0">
                <a:latin typeface="Trebuchet MS" pitchFamily="34" charset="0"/>
              </a:rPr>
              <a:t>*/</a:t>
            </a:r>
            <a:endParaRPr lang="cs-CZ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SUM(sloupec1), AVG(sloupec2), MIN(sloupec3), MAX(sloupec4)</a:t>
            </a:r>
          </a:p>
          <a:p>
            <a:r>
              <a:rPr lang="en-US" dirty="0">
                <a:latin typeface="Trebuchet MS" pitchFamily="34" charset="0"/>
              </a:rPr>
              <a:t>	FROM </a:t>
            </a:r>
            <a:r>
              <a:rPr lang="en-US" dirty="0" err="1">
                <a:latin typeface="Trebuchet MS" pitchFamily="34" charset="0"/>
              </a:rPr>
              <a:t>tabulka</a:t>
            </a:r>
            <a:endParaRPr lang="en-US" dirty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SELECT </a:t>
            </a:r>
            <a:r>
              <a:rPr lang="en-US" dirty="0">
                <a:solidFill>
                  <a:srgbClr val="FF0000"/>
                </a:solidFill>
                <a:latin typeface="Trebuchet MS" pitchFamily="34" charset="0"/>
              </a:rPr>
              <a:t>COUNT(*), sloupec1 </a:t>
            </a:r>
            <a:r>
              <a:rPr lang="en-US" dirty="0">
                <a:latin typeface="Trebuchet MS" pitchFamily="34" charset="0"/>
              </a:rPr>
              <a:t>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– </a:t>
            </a:r>
            <a:r>
              <a:rPr lang="en-US" dirty="0" err="1" smtClean="0">
                <a:solidFill>
                  <a:srgbClr val="FF0000"/>
                </a:solidFill>
                <a:latin typeface="Trebuchet MS" pitchFamily="34" charset="0"/>
              </a:rPr>
              <a:t>nelze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 / error</a:t>
            </a:r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607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  <a:r>
              <a:rPr lang="en-US" dirty="0" smtClean="0"/>
              <a:t>2 / Task 2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987D10-4F3E-4847-9B50-DA5A2F9842DF}" type="slidenum">
              <a:rPr lang="cs-CZ"/>
              <a:pPr>
                <a:defRPr/>
              </a:pPr>
              <a:t>17</a:t>
            </a:fld>
            <a:endParaRPr lang="cs-CZ"/>
          </a:p>
        </p:txBody>
      </p:sp>
      <p:sp>
        <p:nvSpPr>
          <p:cNvPr id="21509" name="TextovéPole 4"/>
          <p:cNvSpPr txBox="1">
            <a:spLocks noChangeArrowheads="1"/>
          </p:cNvSpPr>
          <p:nvPr/>
        </p:nvSpPr>
        <p:spPr bwMode="auto">
          <a:xfrm>
            <a:off x="899592" y="1268760"/>
            <a:ext cx="8396850" cy="5770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Spuštění prvního skriptu (skript1.sql)</a:t>
            </a:r>
            <a:r>
              <a:rPr lang="en-US" dirty="0" smtClean="0">
                <a:latin typeface="Trebuchet MS" pitchFamily="34" charset="0"/>
              </a:rPr>
              <a:t> / Run script</a:t>
            </a:r>
            <a:endParaRPr lang="en-US" dirty="0">
              <a:latin typeface="Trebuchet MS" pitchFamily="34" charset="0"/>
            </a:endParaRP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/Table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en-US" b="1" dirty="0" smtClean="0">
                <a:latin typeface="Trebuchet MS" pitchFamily="34" charset="0"/>
              </a:rPr>
              <a:t>ST</a:t>
            </a:r>
            <a:r>
              <a:rPr lang="cs-CZ" b="1" dirty="0" smtClean="0">
                <a:latin typeface="Trebuchet MS" pitchFamily="34" charset="0"/>
              </a:rPr>
              <a:t>UDENT</a:t>
            </a:r>
          </a:p>
          <a:p>
            <a:endParaRPr lang="cs-CZ" b="1" dirty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dirty="0" smtClean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Zobrazte celý o</a:t>
            </a:r>
            <a:r>
              <a:rPr lang="en-US" dirty="0" err="1" smtClean="0">
                <a:latin typeface="Trebuchet MS" pitchFamily="34" charset="0"/>
              </a:rPr>
              <a:t>bsah</a:t>
            </a:r>
            <a:r>
              <a:rPr lang="en-US" dirty="0" smtClean="0">
                <a:latin typeface="Trebuchet MS" pitchFamily="34" charset="0"/>
              </a:rPr>
              <a:t> tabulky  / select all data from table </a:t>
            </a:r>
            <a:endParaRPr lang="cs-CZ" dirty="0" smtClean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Zobrazte jen jméno a příjmení</a:t>
            </a:r>
            <a:r>
              <a:rPr lang="en-US" dirty="0" smtClean="0">
                <a:latin typeface="Trebuchet MS" pitchFamily="34" charset="0"/>
              </a:rPr>
              <a:t> / select only </a:t>
            </a:r>
            <a:r>
              <a:rPr lang="en-US" dirty="0" err="1" smtClean="0">
                <a:latin typeface="Trebuchet MS" pitchFamily="34" charset="0"/>
              </a:rPr>
              <a:t>firstname</a:t>
            </a:r>
            <a:r>
              <a:rPr lang="en-US" dirty="0" smtClean="0">
                <a:latin typeface="Trebuchet MS" pitchFamily="34" charset="0"/>
              </a:rPr>
              <a:t> and </a:t>
            </a:r>
            <a:r>
              <a:rPr lang="en-US" dirty="0" err="1" smtClean="0">
                <a:latin typeface="Trebuchet MS" pitchFamily="34" charset="0"/>
              </a:rPr>
              <a:t>lastname</a:t>
            </a:r>
            <a:r>
              <a:rPr lang="en-US" dirty="0" smtClean="0">
                <a:latin typeface="Trebuchet MS" pitchFamily="34" charset="0"/>
              </a:rPr>
              <a:t> columns </a:t>
            </a:r>
            <a:endParaRPr lang="cs-CZ" dirty="0" smtClean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Setřiďte výstup podle studia, </a:t>
            </a:r>
            <a:r>
              <a:rPr lang="en-US" dirty="0" err="1" smtClean="0">
                <a:latin typeface="Trebuchet MS" pitchFamily="34" charset="0"/>
              </a:rPr>
              <a:t>jm</a:t>
            </a:r>
            <a:r>
              <a:rPr lang="cs-CZ" dirty="0" err="1" smtClean="0">
                <a:latin typeface="Trebuchet MS" pitchFamily="34" charset="0"/>
              </a:rPr>
              <a:t>éna</a:t>
            </a:r>
            <a:r>
              <a:rPr lang="en-US" dirty="0" smtClean="0">
                <a:latin typeface="Trebuchet MS" pitchFamily="34" charset="0"/>
              </a:rPr>
              <a:t> / order by study</a:t>
            </a:r>
            <a:endParaRPr lang="en-US" dirty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dirty="0" smtClean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Kolik </a:t>
            </a:r>
            <a:r>
              <a:rPr lang="cs-CZ" dirty="0">
                <a:latin typeface="Trebuchet MS" pitchFamily="34" charset="0"/>
              </a:rPr>
              <a:t>má </a:t>
            </a:r>
            <a:r>
              <a:rPr lang="cs-CZ" dirty="0" smtClean="0">
                <a:latin typeface="Trebuchet MS" pitchFamily="34" charset="0"/>
              </a:rPr>
              <a:t>tabulka řádků?</a:t>
            </a:r>
            <a:r>
              <a:rPr lang="en-US" dirty="0" smtClean="0">
                <a:latin typeface="Trebuchet MS" pitchFamily="34" charset="0"/>
              </a:rPr>
              <a:t> / how many rows are in the table?</a:t>
            </a:r>
            <a:endParaRPr lang="en-US" dirty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 smtClean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Vyberte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pouze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sv</a:t>
            </a:r>
            <a:r>
              <a:rPr lang="cs-CZ" dirty="0" err="1">
                <a:latin typeface="Trebuchet MS" pitchFamily="34" charset="0"/>
              </a:rPr>
              <a:t>ůj</a:t>
            </a:r>
            <a:r>
              <a:rPr lang="cs-CZ" dirty="0">
                <a:latin typeface="Trebuchet MS" pitchFamily="34" charset="0"/>
              </a:rPr>
              <a:t> záznam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(své UČO)</a:t>
            </a:r>
            <a:r>
              <a:rPr lang="en-US" dirty="0" smtClean="0">
                <a:latin typeface="Trebuchet MS" pitchFamily="34" charset="0"/>
              </a:rPr>
              <a:t> / select only your UCO row</a:t>
            </a:r>
            <a:endParaRPr lang="cs-CZ" dirty="0" smtClean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 smtClean="0">
                <a:latin typeface="Trebuchet MS" pitchFamily="34" charset="0"/>
              </a:rPr>
              <a:t> Minimum</a:t>
            </a:r>
            <a:r>
              <a:rPr lang="cs-CZ" dirty="0">
                <a:latin typeface="Trebuchet MS" pitchFamily="34" charset="0"/>
              </a:rPr>
              <a:t>, maximum a průměrná hodnota sloupce </a:t>
            </a:r>
            <a:r>
              <a:rPr lang="en-US" b="1" i="1" dirty="0" smtClean="0">
                <a:latin typeface="Trebuchet MS" pitchFamily="34" charset="0"/>
              </a:rPr>
              <a:t>UCO</a:t>
            </a:r>
            <a:r>
              <a:rPr lang="cs-CZ" dirty="0" smtClean="0">
                <a:latin typeface="Trebuchet MS" pitchFamily="34" charset="0"/>
              </a:rPr>
              <a:t>?</a:t>
            </a:r>
            <a:r>
              <a:rPr lang="en-US" dirty="0" smtClean="0">
                <a:latin typeface="Trebuchet MS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rebuchet MS" pitchFamily="34" charset="0"/>
              </a:rPr>
              <a:t> </a:t>
            </a:r>
            <a:r>
              <a:rPr lang="en-US" dirty="0" smtClean="0">
                <a:latin typeface="Trebuchet MS" pitchFamily="34" charset="0"/>
              </a:rPr>
              <a:t>                                                                 Min, max , average of UCO</a:t>
            </a:r>
            <a:endParaRPr lang="en-US" dirty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dirty="0" smtClean="0">
                <a:latin typeface="Trebuchet MS" pitchFamily="34" charset="0"/>
              </a:rPr>
              <a:t> Minimum, maximum z </a:t>
            </a:r>
            <a:r>
              <a:rPr lang="cs-CZ" dirty="0" smtClean="0">
                <a:latin typeface="Trebuchet MS" pitchFamily="34" charset="0"/>
              </a:rPr>
              <a:t>jména</a:t>
            </a:r>
            <a:r>
              <a:rPr lang="en-US" dirty="0" smtClean="0">
                <a:latin typeface="Trebuchet MS" pitchFamily="34" charset="0"/>
              </a:rPr>
              <a:t> / min, max of </a:t>
            </a:r>
            <a:r>
              <a:rPr lang="en-US" dirty="0" err="1" smtClean="0">
                <a:latin typeface="Trebuchet MS" pitchFamily="34" charset="0"/>
              </a:rPr>
              <a:t>firstname</a:t>
            </a:r>
            <a:endParaRPr lang="cs-CZ" dirty="0" smtClean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Kolik máme v seznamu mužů?</a:t>
            </a:r>
            <a:r>
              <a:rPr lang="en-US" dirty="0" smtClean="0">
                <a:latin typeface="Trebuchet MS" pitchFamily="34" charset="0"/>
              </a:rPr>
              <a:t> / How many men are in the table?</a:t>
            </a:r>
            <a:endParaRPr lang="en-US" dirty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pPr>
              <a:buFont typeface="Arial" charset="0"/>
              <a:buChar char="•"/>
            </a:pPr>
            <a:endParaRPr lang="cs-CZ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517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51520" y="1340768"/>
            <a:ext cx="86868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r>
              <a:rPr lang="cs-CZ" dirty="0" smtClean="0"/>
              <a:t>Daniel Klimeš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Vzdělání: Obecná biologie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PGS: onkologie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Specializace: Screeningové projekty v onkologii, </a:t>
            </a:r>
            <a:r>
              <a:rPr lang="en-US" dirty="0" smtClean="0"/>
              <a:t>N</a:t>
            </a:r>
            <a:r>
              <a:rPr lang="cs-CZ" dirty="0" err="1" smtClean="0"/>
              <a:t>árodní</a:t>
            </a:r>
            <a:r>
              <a:rPr lang="cs-CZ" dirty="0" smtClean="0"/>
              <a:t> zdravotní registry</a:t>
            </a:r>
            <a:endParaRPr lang="en-US" dirty="0" smtClean="0"/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en-US" dirty="0" err="1" smtClean="0"/>
              <a:t>Datab</a:t>
            </a:r>
            <a:r>
              <a:rPr lang="cs-CZ" dirty="0" err="1" smtClean="0"/>
              <a:t>áze</a:t>
            </a:r>
            <a:r>
              <a:rPr lang="cs-CZ" dirty="0" smtClean="0"/>
              <a:t> </a:t>
            </a:r>
            <a:r>
              <a:rPr lang="en-US" dirty="0"/>
              <a:t>MS </a:t>
            </a:r>
            <a:r>
              <a:rPr lang="en-US" dirty="0" smtClean="0"/>
              <a:t>SQL, </a:t>
            </a:r>
            <a:r>
              <a:rPr lang="en-US" dirty="0" err="1" smtClean="0"/>
              <a:t>Pos</a:t>
            </a:r>
            <a:r>
              <a:rPr lang="cs-CZ" dirty="0" smtClean="0"/>
              <a:t>t</a:t>
            </a:r>
            <a:r>
              <a:rPr lang="en-US" dirty="0" err="1" smtClean="0"/>
              <a:t>greSQL</a:t>
            </a:r>
            <a:r>
              <a:rPr lang="en-US" dirty="0" smtClean="0"/>
              <a:t>, </a:t>
            </a:r>
            <a:r>
              <a:rPr lang="cs-CZ" dirty="0" smtClean="0"/>
              <a:t>ORACLE</a:t>
            </a:r>
            <a:r>
              <a:rPr lang="en-US" dirty="0" smtClean="0"/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Zaměstnání: </a:t>
            </a:r>
            <a:r>
              <a:rPr lang="en-US" dirty="0" err="1" smtClean="0"/>
              <a:t>Datov</a:t>
            </a:r>
            <a:r>
              <a:rPr lang="cs-CZ" dirty="0" smtClean="0"/>
              <a:t>é centrum ÚZIS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>
                <a:hlinkClick r:id="rId2"/>
              </a:rPr>
              <a:t>klimes</a:t>
            </a:r>
            <a:r>
              <a:rPr lang="en-US" dirty="0" smtClean="0">
                <a:hlinkClick r:id="rId2"/>
              </a:rPr>
              <a:t>@</a:t>
            </a:r>
            <a:r>
              <a:rPr lang="en-US" dirty="0" err="1" smtClean="0">
                <a:hlinkClick r:id="rId2"/>
              </a:rPr>
              <a:t>iba.muni.cz</a:t>
            </a:r>
            <a:endParaRPr lang="cs-CZ" dirty="0" smtClean="0"/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Datab</a:t>
            </a:r>
            <a:r>
              <a:rPr lang="cs-CZ" dirty="0" err="1" smtClean="0"/>
              <a:t>áze</a:t>
            </a:r>
            <a:r>
              <a:rPr lang="cs-CZ" dirty="0" smtClean="0"/>
              <a:t> v biomedicíně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83568" y="1628800"/>
            <a:ext cx="819968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Lectures</a:t>
            </a:r>
          </a:p>
          <a:p>
            <a:r>
              <a:rPr lang="cs-CZ" dirty="0" smtClean="0"/>
              <a:t>Každou střed</a:t>
            </a:r>
            <a:r>
              <a:rPr lang="en-US" dirty="0" smtClean="0"/>
              <a:t>u/</a:t>
            </a:r>
            <a:r>
              <a:rPr lang="en-US" dirty="0" err="1" smtClean="0"/>
              <a:t>wednesday</a:t>
            </a:r>
            <a:r>
              <a:rPr lang="cs-CZ" dirty="0" smtClean="0"/>
              <a:t> od 10:00 – do 11:40</a:t>
            </a:r>
          </a:p>
          <a:p>
            <a:endParaRPr lang="cs-CZ" dirty="0" smtClean="0"/>
          </a:p>
          <a:p>
            <a:r>
              <a:rPr lang="cs-CZ" dirty="0" smtClean="0"/>
              <a:t>Teoretická přednáška –&gt; navazující praktické cvičení</a:t>
            </a:r>
          </a:p>
          <a:p>
            <a:endParaRPr lang="cs-CZ" dirty="0" smtClean="0"/>
          </a:p>
          <a:p>
            <a:r>
              <a:rPr lang="cs-CZ" dirty="0" smtClean="0"/>
              <a:t>Praktická část</a:t>
            </a:r>
            <a:r>
              <a:rPr lang="en-US" dirty="0" smtClean="0"/>
              <a:t>/practical tasks</a:t>
            </a:r>
            <a:r>
              <a:rPr lang="cs-CZ" dirty="0" smtClean="0"/>
              <a:t> :  </a:t>
            </a:r>
            <a:r>
              <a:rPr lang="cs-CZ" dirty="0" err="1" smtClean="0"/>
              <a:t>PostgreSQL</a:t>
            </a:r>
            <a:r>
              <a:rPr lang="cs-CZ" dirty="0" smtClean="0"/>
              <a:t>,</a:t>
            </a:r>
          </a:p>
          <a:p>
            <a:r>
              <a:rPr lang="cs-CZ" dirty="0" smtClean="0"/>
              <a:t>Domácí cvičení</a:t>
            </a:r>
            <a:r>
              <a:rPr lang="en-US" dirty="0" smtClean="0"/>
              <a:t>/homework</a:t>
            </a:r>
            <a:r>
              <a:rPr lang="cs-CZ" dirty="0" smtClean="0"/>
              <a:t>: </a:t>
            </a:r>
            <a:r>
              <a:rPr lang="cs-CZ" dirty="0" err="1" smtClean="0"/>
              <a:t>PostgreSQL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Zakončení: zápočet/</a:t>
            </a:r>
            <a:r>
              <a:rPr lang="cs-CZ" dirty="0" err="1" smtClean="0"/>
              <a:t>credit</a:t>
            </a:r>
            <a:r>
              <a:rPr lang="cs-CZ" dirty="0" smtClean="0"/>
              <a:t> – domácí úkol/</a:t>
            </a:r>
            <a:r>
              <a:rPr lang="cs-CZ" dirty="0" err="1" smtClean="0"/>
              <a:t>homework</a:t>
            </a:r>
            <a:endParaRPr lang="cs-CZ" dirty="0" smtClean="0"/>
          </a:p>
          <a:p>
            <a:r>
              <a:rPr lang="cs-CZ" dirty="0" smtClean="0"/>
              <a:t>	    zkouška/</a:t>
            </a:r>
            <a:r>
              <a:rPr lang="cs-CZ" dirty="0" err="1" smtClean="0"/>
              <a:t>exam</a:t>
            </a:r>
            <a:r>
              <a:rPr lang="cs-CZ" dirty="0" smtClean="0"/>
              <a:t> – praktický </a:t>
            </a:r>
            <a:r>
              <a:rPr lang="cs-CZ" b="1" dirty="0" smtClean="0"/>
              <a:t>test</a:t>
            </a:r>
            <a:r>
              <a:rPr lang="cs-CZ" dirty="0" smtClean="0"/>
              <a:t>, pomůcky bez omezení, časový limit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</a:t>
            </a:r>
            <a:r>
              <a:rPr lang="cs-CZ" dirty="0" err="1" smtClean="0"/>
              <a:t>zsah</a:t>
            </a:r>
            <a:r>
              <a:rPr lang="cs-CZ" dirty="0" smtClean="0"/>
              <a:t> předmětu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835696" y="1196752"/>
            <a:ext cx="604868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smtClean="0"/>
              <a:t>Základy SQL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smtClean="0"/>
              <a:t>SELECT, UPDATE</a:t>
            </a:r>
            <a:r>
              <a:rPr lang="cs-CZ" sz="1600" smtClean="0"/>
              <a:t>, DELETE</a:t>
            </a:r>
            <a:r>
              <a:rPr lang="cs-CZ" sz="1600" dirty="0" smtClean="0"/>
              <a:t>, INSERT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smtClean="0"/>
              <a:t>Funkce a operátory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smtClean="0"/>
              <a:t>Základy agregace dat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smtClean="0"/>
              <a:t>GROUP BY, HAVING, AVG, SUM, …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smtClean="0"/>
              <a:t>Práce s více tabulkami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smtClean="0"/>
              <a:t>JOIN, UNION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smtClean="0"/>
              <a:t>Zanořené dotazy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err="1" smtClean="0"/>
              <a:t>Window</a:t>
            </a:r>
            <a:r>
              <a:rPr lang="cs-CZ" sz="1600" dirty="0" smtClean="0"/>
              <a:t> funkce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smtClean="0"/>
              <a:t>Rank, </a:t>
            </a:r>
            <a:r>
              <a:rPr lang="cs-CZ" sz="1600" dirty="0" err="1" smtClean="0"/>
              <a:t>lag</a:t>
            </a:r>
            <a:r>
              <a:rPr lang="cs-CZ" sz="1600" dirty="0" smtClean="0"/>
              <a:t>, </a:t>
            </a:r>
            <a:r>
              <a:rPr lang="cs-CZ" sz="1600" dirty="0" err="1" smtClean="0"/>
              <a:t>lead</a:t>
            </a:r>
            <a:r>
              <a:rPr lang="cs-CZ" sz="1600" dirty="0" smtClean="0"/>
              <a:t>, OVER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smtClean="0"/>
              <a:t>Vyhledávání v textu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err="1" smtClean="0"/>
              <a:t>Like</a:t>
            </a:r>
            <a:r>
              <a:rPr lang="cs-CZ" sz="1600" dirty="0" smtClean="0"/>
              <a:t>, regulární výrazy</a:t>
            </a:r>
          </a:p>
        </p:txBody>
      </p:sp>
    </p:spTree>
    <p:extLst>
      <p:ext uri="{BB962C8B-B14F-4D97-AF65-F5344CB8AC3E}">
        <p14:creationId xmlns:p14="http://schemas.microsoft.com/office/powerpoint/2010/main" val="4141065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Kdy</a:t>
            </a:r>
            <a:r>
              <a:rPr lang="en-US" dirty="0" smtClean="0"/>
              <a:t> </a:t>
            </a:r>
            <a:r>
              <a:rPr lang="en-US" dirty="0" err="1" smtClean="0"/>
              <a:t>zpracov</a:t>
            </a:r>
            <a:r>
              <a:rPr lang="cs-CZ" dirty="0" err="1" smtClean="0"/>
              <a:t>ávat</a:t>
            </a:r>
            <a:r>
              <a:rPr lang="cs-CZ" dirty="0" smtClean="0"/>
              <a:t> data v databázi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294967295"/>
          </p:nvPr>
        </p:nvSpPr>
        <p:spPr>
          <a:xfrm>
            <a:off x="1194273" y="6570733"/>
            <a:ext cx="2881313" cy="2682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 smtClean="0"/>
              <a:t>Daniel Klimeš, Letní škola MATBI 2015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55767" y="1422112"/>
            <a:ext cx="655277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Trebuchet MS" pitchFamily="34" charset="0"/>
              </a:rPr>
              <a:t>Data jsou primárně v databázi uložena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Trebuchet MS" pitchFamily="34" charset="0"/>
              </a:rPr>
              <a:t>Zpracováváme objemná data v řádu sto tisíc záznamů a více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Trebuchet MS" pitchFamily="34" charset="0"/>
              </a:rPr>
              <a:t>Zpracování dat plánujeme provádět opakovaně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Trebuchet MS" pitchFamily="34" charset="0"/>
              </a:rPr>
              <a:t>S daty bude pracovat více </a:t>
            </a:r>
            <a:r>
              <a:rPr lang="cs-CZ" sz="2000" dirty="0" smtClean="0">
                <a:latin typeface="Trebuchet MS" pitchFamily="34" charset="0"/>
              </a:rPr>
              <a:t>uživatelů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 smtClean="0">
                <a:latin typeface="Trebuchet MS" pitchFamily="34" charset="0"/>
              </a:rPr>
              <a:t>Způsob zpracování potřebujete dokladovat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 smtClean="0">
                <a:latin typeface="Trebuchet MS" pitchFamily="34" charset="0"/>
              </a:rPr>
              <a:t>Nechcete se zbláznit z </a:t>
            </a:r>
            <a:r>
              <a:rPr lang="cs-CZ" sz="2000" dirty="0" err="1" smtClean="0">
                <a:latin typeface="Trebuchet MS" pitchFamily="34" charset="0"/>
              </a:rPr>
              <a:t>excelu</a:t>
            </a:r>
            <a:endParaRPr lang="cs-CZ" sz="2000" dirty="0">
              <a:latin typeface="Trebuchet MS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339752" y="5231200"/>
            <a:ext cx="4061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Relační databáze </a:t>
            </a:r>
            <a:r>
              <a:rPr lang="cs-CZ" dirty="0" smtClean="0"/>
              <a:t>x </a:t>
            </a:r>
            <a:r>
              <a:rPr lang="cs-CZ" dirty="0" err="1" smtClean="0"/>
              <a:t>NoSQL</a:t>
            </a:r>
            <a:r>
              <a:rPr lang="cs-CZ" dirty="0" smtClean="0"/>
              <a:t> databáze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855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5"/>
          <p:cNvSpPr>
            <a:spLocks noGrp="1"/>
          </p:cNvSpPr>
          <p:nvPr>
            <p:ph type="title"/>
          </p:nvPr>
        </p:nvSpPr>
        <p:spPr>
          <a:xfrm>
            <a:off x="3059113" y="188913"/>
            <a:ext cx="5905500" cy="433387"/>
          </a:xfrm>
        </p:spPr>
        <p:txBody>
          <a:bodyPr/>
          <a:lstStyle/>
          <a:p>
            <a:pPr eaLnBrk="1" hangingPunct="1"/>
            <a:r>
              <a:rPr lang="cs-CZ" smtClean="0"/>
              <a:t>Význam databáze pro analytika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47F90-A184-4EDD-8905-DE508C275643}" type="slidenum">
              <a:rPr lang="cs-CZ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2124075" y="6642100"/>
            <a:ext cx="6121400" cy="215900"/>
          </a:xfrm>
        </p:spPr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693841" y="4249935"/>
            <a:ext cx="4057521" cy="9233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b="1" dirty="0" err="1" smtClean="0"/>
              <a:t>Matematicko</a:t>
            </a:r>
            <a:r>
              <a:rPr lang="cs-CZ" b="1" dirty="0" smtClean="0"/>
              <a:t> - statistický </a:t>
            </a:r>
          </a:p>
          <a:p>
            <a:pPr algn="ctr">
              <a:defRPr/>
            </a:pPr>
            <a:r>
              <a:rPr lang="cs-CZ" b="1" dirty="0" err="1" smtClean="0"/>
              <a:t>skriptový</a:t>
            </a:r>
            <a:r>
              <a:rPr lang="cs-CZ" b="1" dirty="0" smtClean="0"/>
              <a:t> SW</a:t>
            </a:r>
            <a:endParaRPr lang="cs-CZ" b="1" dirty="0"/>
          </a:p>
          <a:p>
            <a:pPr algn="ctr">
              <a:defRPr/>
            </a:pPr>
            <a:r>
              <a:rPr lang="cs-CZ" dirty="0" smtClean="0"/>
              <a:t>R, </a:t>
            </a:r>
            <a:r>
              <a:rPr lang="cs-CZ" dirty="0" err="1" smtClean="0"/>
              <a:t>Matlab</a:t>
            </a:r>
            <a:r>
              <a:rPr lang="cs-CZ" dirty="0"/>
              <a:t>, </a:t>
            </a:r>
            <a:r>
              <a:rPr lang="cs-CZ" dirty="0" err="1"/>
              <a:t>Maple</a:t>
            </a:r>
            <a:r>
              <a:rPr lang="cs-CZ" dirty="0" smtClean="0"/>
              <a:t>, programovací </a:t>
            </a:r>
            <a:r>
              <a:rPr lang="cs-CZ" dirty="0"/>
              <a:t>jazyk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43342" y="2312973"/>
            <a:ext cx="2087563" cy="64770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b="1" dirty="0"/>
              <a:t>Databáze</a:t>
            </a:r>
          </a:p>
          <a:p>
            <a:pPr algn="ctr">
              <a:defRPr/>
            </a:pPr>
            <a:r>
              <a:rPr lang="cs-CZ" dirty="0"/>
              <a:t>SQL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112100" y="1389643"/>
            <a:ext cx="2877711" cy="9233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b="1" dirty="0"/>
              <a:t>S</a:t>
            </a:r>
            <a:r>
              <a:rPr lang="cs-CZ" b="1" dirty="0" smtClean="0"/>
              <a:t>tatistický </a:t>
            </a:r>
            <a:r>
              <a:rPr lang="cs-CZ" b="1" dirty="0"/>
              <a:t>SW</a:t>
            </a:r>
          </a:p>
          <a:p>
            <a:pPr algn="ctr">
              <a:defRPr/>
            </a:pPr>
            <a:r>
              <a:rPr lang="cs-CZ" dirty="0"/>
              <a:t>Statistika </a:t>
            </a:r>
            <a:r>
              <a:rPr lang="cs-CZ" dirty="0" err="1"/>
              <a:t>for</a:t>
            </a:r>
            <a:r>
              <a:rPr lang="cs-CZ" dirty="0"/>
              <a:t> Windows</a:t>
            </a:r>
            <a:r>
              <a:rPr lang="cs-CZ" dirty="0" smtClean="0"/>
              <a:t>, R, </a:t>
            </a:r>
            <a:endParaRPr lang="cs-CZ" dirty="0"/>
          </a:p>
          <a:p>
            <a:pPr algn="ctr">
              <a:defRPr/>
            </a:pPr>
            <a:r>
              <a:rPr lang="cs-CZ" dirty="0"/>
              <a:t>SPSS, SAS, MS Excel </a:t>
            </a:r>
          </a:p>
        </p:txBody>
      </p:sp>
      <p:sp>
        <p:nvSpPr>
          <p:cNvPr id="18" name="Šipka dolů 17"/>
          <p:cNvSpPr/>
          <p:nvPr/>
        </p:nvSpPr>
        <p:spPr>
          <a:xfrm rot="18206513" flipH="1">
            <a:off x="3543817" y="3550194"/>
            <a:ext cx="360363" cy="1232320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" name="Šipka dolů 21"/>
          <p:cNvSpPr/>
          <p:nvPr/>
        </p:nvSpPr>
        <p:spPr>
          <a:xfrm rot="14329725" flipH="1">
            <a:off x="3594509" y="1749138"/>
            <a:ext cx="320017" cy="1262851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250246" y="3073321"/>
            <a:ext cx="2601994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Předzpracování dat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Č</a:t>
            </a:r>
            <a:r>
              <a:rPr lang="cs-CZ" b="1" dirty="0" smtClean="0"/>
              <a:t>ištění dat</a:t>
            </a:r>
            <a:endParaRPr lang="cs-CZ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Popisná analýza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Filtrov</a:t>
            </a:r>
            <a:r>
              <a:rPr lang="cs-CZ" dirty="0" err="1" smtClean="0"/>
              <a:t>ání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Propojení dat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A</a:t>
            </a:r>
            <a:r>
              <a:rPr lang="en-US" dirty="0" err="1" smtClean="0"/>
              <a:t>gregace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Databázové systémy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1DE59B-5DBE-4DE2-8FE9-D66ECBB25283}" type="slidenum">
              <a:rPr lang="cs-CZ"/>
              <a:pPr>
                <a:defRPr/>
              </a:pPr>
              <a:t>7</a:t>
            </a:fld>
            <a:endParaRPr lang="cs-CZ"/>
          </a:p>
        </p:txBody>
      </p:sp>
      <p:sp>
        <p:nvSpPr>
          <p:cNvPr id="15365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732014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Relační </a:t>
            </a:r>
            <a:r>
              <a:rPr lang="cs-CZ" dirty="0" smtClean="0">
                <a:latin typeface="Trebuchet MS" pitchFamily="34" charset="0"/>
              </a:rPr>
              <a:t>databáze </a:t>
            </a:r>
            <a:r>
              <a:rPr lang="cs-CZ" dirty="0">
                <a:latin typeface="Trebuchet MS" pitchFamily="34" charset="0"/>
              </a:rPr>
              <a:t>(</a:t>
            </a:r>
            <a:r>
              <a:rPr lang="cs-CZ" dirty="0" err="1">
                <a:latin typeface="Trebuchet MS" pitchFamily="34" charset="0"/>
              </a:rPr>
              <a:t>Relational</a:t>
            </a:r>
            <a:r>
              <a:rPr lang="cs-CZ" dirty="0">
                <a:latin typeface="Trebuchet MS" pitchFamily="34" charset="0"/>
              </a:rPr>
              <a:t> database management </a:t>
            </a:r>
            <a:r>
              <a:rPr lang="cs-CZ" dirty="0" err="1">
                <a:latin typeface="Trebuchet MS" pitchFamily="34" charset="0"/>
              </a:rPr>
              <a:t>system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 - RDBMS)</a:t>
            </a:r>
          </a:p>
          <a:p>
            <a:r>
              <a:rPr lang="cs-CZ" dirty="0" smtClean="0">
                <a:latin typeface="Trebuchet MS" pitchFamily="34" charset="0"/>
              </a:rPr>
              <a:t>Relace/</a:t>
            </a:r>
            <a:r>
              <a:rPr lang="cs-CZ" dirty="0" err="1" smtClean="0">
                <a:latin typeface="Trebuchet MS" pitchFamily="34" charset="0"/>
              </a:rPr>
              <a:t>relation</a:t>
            </a:r>
            <a:r>
              <a:rPr lang="cs-CZ" dirty="0" smtClean="0">
                <a:latin typeface="Trebuchet MS" pitchFamily="34" charset="0"/>
              </a:rPr>
              <a:t> – termín z relační algebry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Základ</a:t>
            </a:r>
            <a:r>
              <a:rPr lang="cs-CZ" dirty="0">
                <a:latin typeface="Trebuchet MS" pitchFamily="34" charset="0"/>
              </a:rPr>
              <a:t>: </a:t>
            </a:r>
            <a:r>
              <a:rPr lang="cs-CZ" b="1" dirty="0" smtClean="0">
                <a:latin typeface="Trebuchet MS" pitchFamily="34" charset="0"/>
              </a:rPr>
              <a:t>tabulka</a:t>
            </a:r>
            <a:r>
              <a:rPr lang="en-US" b="1" dirty="0" smtClean="0">
                <a:latin typeface="Trebuchet MS" pitchFamily="34" charset="0"/>
              </a:rPr>
              <a:t>/table</a:t>
            </a:r>
            <a:endParaRPr lang="cs-CZ" b="1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- sloupec</a:t>
            </a:r>
            <a:r>
              <a:rPr lang="en-US" dirty="0" smtClean="0">
                <a:latin typeface="Trebuchet MS" pitchFamily="34" charset="0"/>
              </a:rPr>
              <a:t>/column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>
                <a:latin typeface="Trebuchet MS" pitchFamily="34" charset="0"/>
              </a:rPr>
              <a:t>= atribut/parametr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- řádek</a:t>
            </a:r>
            <a:r>
              <a:rPr lang="en-US" dirty="0" smtClean="0">
                <a:latin typeface="Trebuchet MS" pitchFamily="34" charset="0"/>
              </a:rPr>
              <a:t>/row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>
                <a:latin typeface="Trebuchet MS" pitchFamily="34" charset="0"/>
              </a:rPr>
              <a:t>= popsaný objekt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Databáze </a:t>
            </a:r>
            <a:r>
              <a:rPr lang="cs-CZ" dirty="0">
                <a:latin typeface="Trebuchet MS" pitchFamily="34" charset="0"/>
              </a:rPr>
              <a:t>= systém provázaných tabulek</a:t>
            </a:r>
          </a:p>
        </p:txBody>
      </p:sp>
      <p:sp>
        <p:nvSpPr>
          <p:cNvPr id="7" name="Vývojový diagram: magnetický disk 6"/>
          <p:cNvSpPr/>
          <p:nvPr/>
        </p:nvSpPr>
        <p:spPr>
          <a:xfrm>
            <a:off x="7431191" y="1530496"/>
            <a:ext cx="1152525" cy="151216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911588"/>
              </p:ext>
            </p:extLst>
          </p:nvPr>
        </p:nvGraphicFramePr>
        <p:xfrm>
          <a:off x="395536" y="3927072"/>
          <a:ext cx="4032447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PatientID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FirstName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LastName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85647"/>
              </p:ext>
            </p:extLst>
          </p:nvPr>
        </p:nvGraphicFramePr>
        <p:xfrm>
          <a:off x="4615116" y="4509120"/>
          <a:ext cx="420535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6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7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11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PatientID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ExaminationDate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Šipka dolů 9"/>
          <p:cNvSpPr/>
          <p:nvPr/>
        </p:nvSpPr>
        <p:spPr>
          <a:xfrm rot="3202314" flipH="1">
            <a:off x="5703876" y="1660195"/>
            <a:ext cx="425512" cy="2927217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Šipka dolů 10"/>
          <p:cNvSpPr/>
          <p:nvPr/>
        </p:nvSpPr>
        <p:spPr>
          <a:xfrm rot="2052876" flipH="1">
            <a:off x="7010378" y="2968551"/>
            <a:ext cx="396339" cy="1635138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Databázové systémy - Produkty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5" name="TextovéPole 5"/>
          <p:cNvSpPr txBox="1">
            <a:spLocks noChangeArrowheads="1"/>
          </p:cNvSpPr>
          <p:nvPr/>
        </p:nvSpPr>
        <p:spPr bwMode="auto">
          <a:xfrm>
            <a:off x="539552" y="1124744"/>
            <a:ext cx="3235566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latin typeface="Trebuchet MS" pitchFamily="34" charset="0"/>
              </a:rPr>
              <a:t>Dle dostupnosti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Komerční</a:t>
            </a: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smtClean="0">
                <a:latin typeface="Trebuchet MS" pitchFamily="34" charset="0"/>
              </a:rPr>
              <a:t>ORACLE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*</a:t>
            </a:r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SQL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*</a:t>
            </a:r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DB2</a:t>
            </a: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ACCESS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FOX PRO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Freeware</a:t>
            </a: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MySQL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b="1" dirty="0" err="1">
                <a:latin typeface="Trebuchet MS" pitchFamily="34" charset="0"/>
              </a:rPr>
              <a:t>Postgre</a:t>
            </a:r>
            <a:r>
              <a:rPr lang="en-US" b="1" dirty="0">
                <a:latin typeface="Trebuchet MS" pitchFamily="34" charset="0"/>
              </a:rPr>
              <a:t>SQL</a:t>
            </a:r>
            <a:endParaRPr lang="cs-CZ" b="1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Firebird</a:t>
            </a:r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4712922" y="1124744"/>
            <a:ext cx="4104009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latin typeface="Trebuchet MS" pitchFamily="34" charset="0"/>
              </a:rPr>
              <a:t>Dle počtu uživatelů</a:t>
            </a:r>
            <a:endParaRPr lang="cs-CZ" b="1" dirty="0">
              <a:latin typeface="Trebuchet MS" pitchFamily="34" charset="0"/>
            </a:endParaRPr>
          </a:p>
          <a:p>
            <a:endParaRPr lang="cs-CZ" dirty="0" smtClean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Jednouživatelské/single user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ACCESS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FOX PRO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Víceuživatelské/</a:t>
            </a:r>
            <a:r>
              <a:rPr lang="cs-CZ" dirty="0" err="1" smtClean="0">
                <a:latin typeface="Trebuchet MS" pitchFamily="34" charset="0"/>
              </a:rPr>
              <a:t>multiuser</a:t>
            </a:r>
            <a:endParaRPr lang="cs-CZ" dirty="0" smtClean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smtClean="0">
                <a:latin typeface="Trebuchet MS" pitchFamily="34" charset="0"/>
              </a:rPr>
              <a:t>ORACLE</a:t>
            </a:r>
          </a:p>
          <a:p>
            <a:r>
              <a:rPr lang="cs-CZ" dirty="0" smtClean="0">
                <a:latin typeface="Trebuchet MS" pitchFamily="34" charset="0"/>
              </a:rPr>
              <a:t>		MS SQL</a:t>
            </a:r>
          </a:p>
          <a:p>
            <a:r>
              <a:rPr lang="cs-CZ" dirty="0" smtClean="0">
                <a:latin typeface="Trebuchet MS" pitchFamily="34" charset="0"/>
              </a:rPr>
              <a:t>		DB2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</a:t>
            </a:r>
            <a:r>
              <a:rPr lang="cs-CZ" dirty="0" err="1" smtClean="0">
                <a:latin typeface="Trebuchet MS" pitchFamily="34" charset="0"/>
              </a:rPr>
              <a:t>MySQL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b="1" dirty="0" err="1">
                <a:latin typeface="Trebuchet MS" pitchFamily="34" charset="0"/>
              </a:rPr>
              <a:t>Postgre</a:t>
            </a:r>
            <a:r>
              <a:rPr lang="en-US" b="1" dirty="0">
                <a:latin typeface="Trebuchet MS" pitchFamily="34" charset="0"/>
              </a:rPr>
              <a:t>SQL</a:t>
            </a:r>
            <a:endParaRPr lang="cs-CZ" b="1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Firebird</a:t>
            </a:r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552" y="4869160"/>
            <a:ext cx="4455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 </a:t>
            </a:r>
            <a:r>
              <a:rPr lang="en-US" i="1" dirty="0" err="1" smtClean="0"/>
              <a:t>Okle</a:t>
            </a:r>
            <a:r>
              <a:rPr lang="cs-CZ" i="1" dirty="0" err="1" smtClean="0"/>
              <a:t>štěné</a:t>
            </a:r>
            <a:r>
              <a:rPr lang="cs-CZ" i="1" dirty="0" smtClean="0"/>
              <a:t> verze jsou k dispozici zdarma</a:t>
            </a:r>
            <a:endParaRPr lang="cs-CZ" i="1" dirty="0"/>
          </a:p>
        </p:txBody>
      </p:sp>
      <p:sp>
        <p:nvSpPr>
          <p:cNvPr id="8" name="Obdélník 7"/>
          <p:cNvSpPr/>
          <p:nvPr/>
        </p:nvSpPr>
        <p:spPr>
          <a:xfrm>
            <a:off x="323528" y="5587762"/>
            <a:ext cx="8820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https://en.wikipedia.org/wiki/List_of_relational_database_management_systems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Tabulka/Table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</a:t>
            </a:r>
            <a:r>
              <a:rPr lang="en-US"/>
              <a:t> </a:t>
            </a:r>
            <a:r>
              <a:rPr lang="cs-CZ"/>
              <a:t>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8577DE-3973-4CDA-ADFC-E7A361A4D676}" type="slidenum">
              <a:rPr lang="cs-CZ"/>
              <a:pPr>
                <a:defRPr/>
              </a:pPr>
              <a:t>9</a:t>
            </a:fld>
            <a:endParaRPr lang="cs-CZ"/>
          </a:p>
        </p:txBody>
      </p:sp>
      <p:sp>
        <p:nvSpPr>
          <p:cNvPr id="16389" name="TextovéPole 4"/>
          <p:cNvSpPr txBox="1">
            <a:spLocks noChangeArrowheads="1"/>
          </p:cNvSpPr>
          <p:nvPr/>
        </p:nvSpPr>
        <p:spPr bwMode="auto">
          <a:xfrm>
            <a:off x="323528" y="1557338"/>
            <a:ext cx="5521063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Definovaná struktura, do které se vkládají záznamy</a:t>
            </a:r>
          </a:p>
          <a:p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Definují </a:t>
            </a:r>
            <a:r>
              <a:rPr lang="cs-CZ" dirty="0">
                <a:latin typeface="Trebuchet MS" pitchFamily="34" charset="0"/>
              </a:rPr>
              <a:t>se </a:t>
            </a:r>
            <a:r>
              <a:rPr lang="cs-CZ" b="1" dirty="0" smtClean="0">
                <a:latin typeface="Trebuchet MS" pitchFamily="34" charset="0"/>
              </a:rPr>
              <a:t>sloupce/</a:t>
            </a:r>
            <a:r>
              <a:rPr lang="cs-CZ" b="1" dirty="0" err="1" smtClean="0">
                <a:latin typeface="Trebuchet MS" pitchFamily="34" charset="0"/>
              </a:rPr>
              <a:t>columns</a:t>
            </a:r>
            <a:endParaRPr lang="cs-CZ" b="1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jméno/</a:t>
            </a:r>
            <a:r>
              <a:rPr lang="cs-CZ" dirty="0" err="1" smtClean="0">
                <a:latin typeface="Trebuchet MS" pitchFamily="34" charset="0"/>
              </a:rPr>
              <a:t>name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datový typ /</a:t>
            </a:r>
            <a:r>
              <a:rPr lang="cs-CZ" dirty="0" err="1" smtClean="0">
                <a:latin typeface="Trebuchet MS" pitchFamily="34" charset="0"/>
              </a:rPr>
              <a:t>datatype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text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číslo/</a:t>
            </a:r>
            <a:r>
              <a:rPr lang="cs-CZ" dirty="0" err="1" smtClean="0">
                <a:latin typeface="Trebuchet MS" pitchFamily="34" charset="0"/>
              </a:rPr>
              <a:t>number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datum/</a:t>
            </a:r>
            <a:r>
              <a:rPr lang="cs-CZ" dirty="0" err="1" smtClean="0">
                <a:latin typeface="Trebuchet MS" pitchFamily="34" charset="0"/>
              </a:rPr>
              <a:t>date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BLOB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doplňující vlastnosti/</a:t>
            </a:r>
            <a:r>
              <a:rPr lang="cs-CZ" dirty="0" err="1" smtClean="0">
                <a:latin typeface="Trebuchet MS" pitchFamily="34" charset="0"/>
              </a:rPr>
              <a:t>other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properties</a:t>
            </a:r>
            <a:endParaRPr lang="cs-CZ" dirty="0">
              <a:latin typeface="Trebuchet MS" pitchFamily="34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34941"/>
              </p:ext>
            </p:extLst>
          </p:nvPr>
        </p:nvGraphicFramePr>
        <p:xfrm>
          <a:off x="4788025" y="2132856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PatientID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ExaminationDate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Result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Šipka dolů 7"/>
          <p:cNvSpPr/>
          <p:nvPr/>
        </p:nvSpPr>
        <p:spPr>
          <a:xfrm rot="5400000" flipH="1">
            <a:off x="3835227" y="1933525"/>
            <a:ext cx="425512" cy="1112206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918774" y="5042123"/>
            <a:ext cx="49166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Definice tabulky předchází načtení dat</a:t>
            </a:r>
          </a:p>
          <a:p>
            <a:r>
              <a:rPr lang="cs-CZ" b="1" dirty="0" smtClean="0"/>
              <a:t>A table </a:t>
            </a:r>
            <a:r>
              <a:rPr lang="cs-CZ" b="1" dirty="0" err="1" smtClean="0"/>
              <a:t>must</a:t>
            </a:r>
            <a:r>
              <a:rPr lang="cs-CZ" b="1" dirty="0" smtClean="0"/>
              <a:t> </a:t>
            </a:r>
            <a:r>
              <a:rPr lang="cs-CZ" b="1" dirty="0" err="1" smtClean="0"/>
              <a:t>be</a:t>
            </a:r>
            <a:r>
              <a:rPr lang="cs-CZ" b="1" dirty="0" smtClean="0"/>
              <a:t> </a:t>
            </a:r>
            <a:r>
              <a:rPr lang="cs-CZ" b="1" dirty="0" err="1" smtClean="0"/>
              <a:t>created</a:t>
            </a:r>
            <a:r>
              <a:rPr lang="cs-CZ" b="1" dirty="0" smtClean="0"/>
              <a:t> </a:t>
            </a:r>
            <a:r>
              <a:rPr lang="cs-CZ" b="1" dirty="0" err="1" smtClean="0"/>
              <a:t>before</a:t>
            </a:r>
            <a:r>
              <a:rPr lang="cs-CZ" b="1" dirty="0" smtClean="0"/>
              <a:t> data import</a:t>
            </a:r>
            <a:endParaRPr lang="cs-CZ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143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10554</TotalTime>
  <Words>1277</Words>
  <Application>Microsoft Office PowerPoint</Application>
  <PresentationFormat>Předvádění na obrazovce (4:3)</PresentationFormat>
  <Paragraphs>313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Trebuchet MS</vt:lpstr>
      <vt:lpstr>Wingdings</vt:lpstr>
      <vt:lpstr>Motiv systému Office</vt:lpstr>
      <vt:lpstr>Databázové systémy a SQL</vt:lpstr>
      <vt:lpstr>About me</vt:lpstr>
      <vt:lpstr>Databáze v biomedicíně</vt:lpstr>
      <vt:lpstr>Rozsah předmětu</vt:lpstr>
      <vt:lpstr>Kdy zpracovávat data v databázi</vt:lpstr>
      <vt:lpstr>Význam databáze pro analytika</vt:lpstr>
      <vt:lpstr>Databázové systémy</vt:lpstr>
      <vt:lpstr>Databázové systémy - Produkty</vt:lpstr>
      <vt:lpstr>Tabulka/Table</vt:lpstr>
      <vt:lpstr>Klíče/keys</vt:lpstr>
      <vt:lpstr>Přístup do databáze/Access to a database</vt:lpstr>
      <vt:lpstr>SQL</vt:lpstr>
      <vt:lpstr>Cvičení</vt:lpstr>
      <vt:lpstr>Instalace klienta</vt:lpstr>
      <vt:lpstr>SQL - SELECT</vt:lpstr>
      <vt:lpstr>SQL - SELECT</vt:lpstr>
      <vt:lpstr>Cvičení 2 / Task 2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263</cp:revision>
  <dcterms:created xsi:type="dcterms:W3CDTF">2011-01-19T10:31:11Z</dcterms:created>
  <dcterms:modified xsi:type="dcterms:W3CDTF">2023-02-14T20:02:42Z</dcterms:modified>
</cp:coreProperties>
</file>