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6" r:id="rId3"/>
    <p:sldId id="297" r:id="rId4"/>
    <p:sldId id="306" r:id="rId5"/>
    <p:sldId id="298" r:id="rId6"/>
    <p:sldId id="299" r:id="rId7"/>
    <p:sldId id="307" r:id="rId8"/>
    <p:sldId id="300" r:id="rId9"/>
    <p:sldId id="301" r:id="rId10"/>
    <p:sldId id="309" r:id="rId11"/>
    <p:sldId id="302" r:id="rId12"/>
    <p:sldId id="315" r:id="rId13"/>
    <p:sldId id="305" r:id="rId14"/>
    <p:sldId id="311" r:id="rId15"/>
    <p:sldId id="314" r:id="rId16"/>
    <p:sldId id="312" r:id="rId17"/>
    <p:sldId id="313" r:id="rId1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42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9616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Databázové systémy a SQL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gaknihy.cz/26983__jan-goyvaerts" TargetMode="External"/><Relationship Id="rId2" Type="http://schemas.openxmlformats.org/officeDocument/2006/relationships/hyperlink" Target="http://www.regularnivyrazy.info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/>
              <a:t>Datab</a:t>
            </a:r>
            <a:r>
              <a:rPr lang="cs-CZ" sz="2800" dirty="0" err="1"/>
              <a:t>ázové</a:t>
            </a:r>
            <a:r>
              <a:rPr lang="cs-CZ" sz="2800" dirty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/>
              <a:t>Lekce 7</a:t>
            </a:r>
            <a:r>
              <a:rPr lang="en-US" dirty="0"/>
              <a:t> – </a:t>
            </a:r>
            <a:r>
              <a:rPr lang="en-US" dirty="0" err="1"/>
              <a:t>Vyhled</a:t>
            </a:r>
            <a:r>
              <a:rPr lang="cs-CZ" dirty="0" err="1"/>
              <a:t>ávání</a:t>
            </a:r>
            <a:r>
              <a:rPr lang="cs-CZ" dirty="0"/>
              <a:t> v textu</a:t>
            </a: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r>
              <a:rPr lang="cs-CZ" dirty="0"/>
              <a:t>Daniel Klimeš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Pole (array)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1340768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Na polo</a:t>
            </a:r>
            <a:r>
              <a:rPr lang="cs-CZ" dirty="0" err="1"/>
              <a:t>žky</a:t>
            </a:r>
            <a:r>
              <a:rPr lang="cs-CZ" dirty="0"/>
              <a:t> se odkazujeme indexem v hranatých závorkách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Index od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9750" y="2204864"/>
            <a:ext cx="79206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datumy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[1] </a:t>
            </a:r>
            <a:r>
              <a:rPr lang="cs-CZ" dirty="0" err="1"/>
              <a:t>prvni_datum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[2]  </a:t>
            </a:r>
            <a:r>
              <a:rPr lang="cs-CZ" dirty="0" err="1"/>
              <a:t>druhe_datum</a:t>
            </a:r>
            <a:r>
              <a:rPr lang="cs-CZ" dirty="0"/>
              <a:t> FROM (</a:t>
            </a:r>
          </a:p>
          <a:p>
            <a:r>
              <a:rPr lang="cs-CZ" dirty="0"/>
              <a:t>SELECT REGEXP_MATCHES (</a:t>
            </a:r>
            <a:r>
              <a:rPr lang="cs-CZ" dirty="0" err="1"/>
              <a:t>values</a:t>
            </a:r>
            <a:r>
              <a:rPr lang="cs-CZ" dirty="0"/>
              <a:t>, '([0123]?\d\.[01]?\d\.\d{4}).*?([0123]?\d\.[01]?\d\.\d{4})') </a:t>
            </a:r>
            <a:r>
              <a:rPr lang="cs-CZ" dirty="0" err="1"/>
              <a:t>datumy</a:t>
            </a:r>
            <a:r>
              <a:rPr lang="cs-CZ" dirty="0"/>
              <a:t>, 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) a</a:t>
            </a:r>
          </a:p>
        </p:txBody>
      </p:sp>
    </p:spTree>
    <p:extLst>
      <p:ext uri="{BB962C8B-B14F-4D97-AF65-F5344CB8AC3E}">
        <p14:creationId xmlns:p14="http://schemas.microsoft.com/office/powerpoint/2010/main" val="1213320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Extrakce a konverze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73112" y="3252525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Pokus o konverzi může selhat, pokud nejde o platné datum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1539" y="1115377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Konverze na datum</a:t>
            </a:r>
            <a:r>
              <a:rPr lang="cs-CZ" dirty="0"/>
              <a:t>:</a:t>
            </a:r>
          </a:p>
        </p:txBody>
      </p:sp>
      <p:sp>
        <p:nvSpPr>
          <p:cNvPr id="7" name="Obdélník 6"/>
          <p:cNvSpPr/>
          <p:nvPr/>
        </p:nvSpPr>
        <p:spPr>
          <a:xfrm>
            <a:off x="773112" y="1691441"/>
            <a:ext cx="7802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TO_DATE(SUBSTRING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</p:txBody>
      </p:sp>
      <p:sp>
        <p:nvSpPr>
          <p:cNvPr id="4" name="Obdélník 3"/>
          <p:cNvSpPr/>
          <p:nvPr/>
        </p:nvSpPr>
        <p:spPr>
          <a:xfrm>
            <a:off x="701388" y="3821951"/>
            <a:ext cx="80023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datum, </a:t>
            </a:r>
            <a:r>
              <a:rPr lang="cs-CZ" dirty="0" err="1"/>
              <a:t>age</a:t>
            </a:r>
            <a:r>
              <a:rPr lang="cs-CZ" dirty="0"/>
              <a:t>(datum) FROM (</a:t>
            </a:r>
          </a:p>
          <a:p>
            <a:r>
              <a:rPr lang="cs-CZ" dirty="0"/>
              <a:t>SELECT </a:t>
            </a:r>
            <a:r>
              <a:rPr lang="cs-CZ" dirty="0" err="1"/>
              <a:t>to_date</a:t>
            </a:r>
            <a:r>
              <a:rPr lang="cs-CZ" dirty="0"/>
              <a:t>(SUBSTRING (</a:t>
            </a:r>
            <a:r>
              <a:rPr lang="cs-CZ" dirty="0" err="1"/>
              <a:t>values</a:t>
            </a:r>
            <a:r>
              <a:rPr lang="cs-CZ" dirty="0"/>
              <a:t> FROM '[0123]?\d\.[01]?\d\.\d{4}'), '</a:t>
            </a:r>
            <a:r>
              <a:rPr lang="cs-CZ" dirty="0" err="1"/>
              <a:t>dd.mm.yyyy</a:t>
            </a:r>
            <a:r>
              <a:rPr lang="cs-CZ" dirty="0"/>
              <a:t>') datum,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  <a:p>
            <a:r>
              <a:rPr lang="cs-CZ" dirty="0"/>
              <a:t>and </a:t>
            </a:r>
            <a:r>
              <a:rPr lang="cs-CZ" dirty="0" err="1">
                <a:solidFill>
                  <a:srgbClr val="FF0000"/>
                </a:solidFill>
              </a:rPr>
              <a:t>is_date</a:t>
            </a:r>
            <a:r>
              <a:rPr lang="cs-CZ" dirty="0"/>
              <a:t>(SUBSTRING (</a:t>
            </a:r>
            <a:r>
              <a:rPr lang="cs-CZ" dirty="0" err="1"/>
              <a:t>values</a:t>
            </a:r>
            <a:r>
              <a:rPr lang="cs-CZ" dirty="0"/>
              <a:t> FROM '[0123]?\d\.[01]?\d\.\d{4}')) = </a:t>
            </a:r>
            <a:r>
              <a:rPr lang="cs-CZ" dirty="0" err="1"/>
              <a:t>true</a:t>
            </a:r>
            <a:endParaRPr lang="cs-CZ" dirty="0"/>
          </a:p>
          <a:p>
            <a:r>
              <a:rPr lang="cs-CZ" dirty="0"/>
              <a:t>) x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DATE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773112" y="1268760"/>
            <a:ext cx="68952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/>
              <a:t>create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replace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is_date</a:t>
            </a:r>
            <a:r>
              <a:rPr lang="cs-CZ" dirty="0"/>
              <a:t>(s </a:t>
            </a:r>
            <a:r>
              <a:rPr lang="cs-CZ" dirty="0" err="1"/>
              <a:t>varchar</a:t>
            </a:r>
            <a:r>
              <a:rPr lang="cs-CZ" dirty="0"/>
              <a:t>) </a:t>
            </a:r>
            <a:r>
              <a:rPr lang="cs-CZ" dirty="0" err="1"/>
              <a:t>returns</a:t>
            </a:r>
            <a:r>
              <a:rPr lang="cs-CZ" dirty="0"/>
              <a:t> </a:t>
            </a:r>
            <a:r>
              <a:rPr lang="cs-CZ" dirty="0" err="1"/>
              <a:t>boolean</a:t>
            </a:r>
            <a:r>
              <a:rPr lang="cs-CZ" dirty="0"/>
              <a:t> as $$</a:t>
            </a:r>
          </a:p>
          <a:p>
            <a:r>
              <a:rPr lang="cs-CZ" dirty="0" err="1"/>
              <a:t>begin</a:t>
            </a:r>
            <a:endParaRPr lang="cs-CZ" dirty="0"/>
          </a:p>
          <a:p>
            <a:r>
              <a:rPr lang="cs-CZ" dirty="0"/>
              <a:t>  </a:t>
            </a:r>
            <a:r>
              <a:rPr lang="cs-CZ" dirty="0" err="1"/>
              <a:t>perform</a:t>
            </a:r>
            <a:r>
              <a:rPr lang="cs-CZ" dirty="0"/>
              <a:t> s::date;</a:t>
            </a:r>
          </a:p>
          <a:p>
            <a:r>
              <a:rPr lang="cs-CZ" dirty="0"/>
              <a:t>  return </a:t>
            </a:r>
            <a:r>
              <a:rPr lang="cs-CZ" dirty="0" err="1"/>
              <a:t>true</a:t>
            </a:r>
            <a:r>
              <a:rPr lang="cs-CZ" dirty="0"/>
              <a:t>;</a:t>
            </a:r>
          </a:p>
          <a:p>
            <a:r>
              <a:rPr lang="cs-CZ" dirty="0" err="1"/>
              <a:t>exception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others</a:t>
            </a:r>
            <a:r>
              <a:rPr lang="cs-CZ" dirty="0"/>
              <a:t> </a:t>
            </a:r>
            <a:r>
              <a:rPr lang="cs-CZ" dirty="0" err="1"/>
              <a:t>then</a:t>
            </a:r>
            <a:endParaRPr lang="cs-CZ" dirty="0"/>
          </a:p>
          <a:p>
            <a:r>
              <a:rPr lang="cs-CZ" dirty="0"/>
              <a:t>  return </a:t>
            </a:r>
            <a:r>
              <a:rPr lang="cs-CZ" dirty="0" err="1"/>
              <a:t>false</a:t>
            </a:r>
            <a:r>
              <a:rPr lang="cs-CZ" dirty="0"/>
              <a:t>;</a:t>
            </a:r>
          </a:p>
          <a:p>
            <a:r>
              <a:rPr lang="cs-CZ" dirty="0"/>
              <a:t>end;</a:t>
            </a:r>
          </a:p>
          <a:p>
            <a:r>
              <a:rPr lang="cs-CZ" dirty="0"/>
              <a:t>$$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plpgsql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9861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REGEXP_REPLACE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56205" y="1196752"/>
            <a:ext cx="89691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Nahrazení nalezeného vzoru za jiný text:</a:t>
            </a:r>
          </a:p>
          <a:p>
            <a:r>
              <a:rPr lang="cs-CZ" b="1" dirty="0"/>
              <a:t>REGEXP_REPLACE(sloupec, </a:t>
            </a:r>
            <a:r>
              <a:rPr lang="cs-CZ" b="1" dirty="0" err="1"/>
              <a:t>pattern</a:t>
            </a:r>
            <a:r>
              <a:rPr lang="cs-CZ" b="1" dirty="0"/>
              <a:t>, </a:t>
            </a:r>
            <a:r>
              <a:rPr lang="cs-CZ" b="1" dirty="0" err="1"/>
              <a:t>novy_text</a:t>
            </a:r>
            <a:r>
              <a:rPr lang="cs-CZ" b="1" dirty="0"/>
              <a:t>, </a:t>
            </a:r>
            <a:r>
              <a:rPr lang="cs-CZ" b="1" dirty="0" err="1"/>
              <a:t>modifikator</a:t>
            </a:r>
            <a:r>
              <a:rPr lang="cs-CZ" b="1" dirty="0"/>
              <a:t>)</a:t>
            </a:r>
          </a:p>
          <a:p>
            <a:endParaRPr lang="cs-CZ" dirty="0"/>
          </a:p>
          <a:p>
            <a:r>
              <a:rPr lang="cs-CZ" dirty="0" err="1"/>
              <a:t>modifikator</a:t>
            </a:r>
            <a:r>
              <a:rPr lang="cs-CZ" dirty="0"/>
              <a:t>– </a:t>
            </a:r>
            <a:r>
              <a:rPr lang="en-US" dirty="0"/>
              <a:t>‘g’ = v</a:t>
            </a:r>
            <a:r>
              <a:rPr lang="cs-CZ" dirty="0" err="1"/>
              <a:t>šechny</a:t>
            </a:r>
            <a:r>
              <a:rPr lang="cs-CZ" dirty="0"/>
              <a:t> výskyty</a:t>
            </a:r>
          </a:p>
          <a:p>
            <a:endParaRPr lang="cs-CZ" dirty="0"/>
          </a:p>
          <a:p>
            <a:r>
              <a:rPr lang="en-US" dirty="0"/>
              <a:t>SELECT REGEXP_REPLACE(values, '([0123]?\d)\.([01]?\d)\.(\d{4})', </a:t>
            </a:r>
            <a:r>
              <a:rPr lang="en-US" dirty="0">
                <a:solidFill>
                  <a:srgbClr val="FF0000"/>
                </a:solidFill>
              </a:rPr>
              <a:t>'\3-\2-\1</a:t>
            </a:r>
            <a:r>
              <a:rPr lang="en-US" dirty="0"/>
              <a:t>') datum, </a:t>
            </a:r>
          </a:p>
          <a:p>
            <a:r>
              <a:rPr lang="en-US" dirty="0"/>
              <a:t>values </a:t>
            </a:r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</a:t>
            </a:r>
          </a:p>
          <a:p>
            <a:r>
              <a:rPr lang="en-US" dirty="0"/>
              <a:t>WHERE values ~ '[0123]?\d\.[01]?\d\.\d{4}'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Rozklad</a:t>
            </a:r>
            <a:r>
              <a:rPr lang="en-US" dirty="0"/>
              <a:t> </a:t>
            </a:r>
            <a:r>
              <a:rPr lang="en-US" dirty="0" err="1"/>
              <a:t>pomoc</a:t>
            </a:r>
            <a:r>
              <a:rPr lang="cs-CZ" dirty="0"/>
              <a:t>í </a:t>
            </a:r>
            <a:r>
              <a:rPr lang="cs-CZ" dirty="0" err="1"/>
              <a:t>reg</a:t>
            </a:r>
            <a:r>
              <a:rPr lang="cs-CZ" dirty="0"/>
              <a:t>. výrazu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1196752"/>
            <a:ext cx="7615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foo</a:t>
            </a:r>
            <a:r>
              <a:rPr lang="cs-CZ" dirty="0"/>
              <a:t> FROM </a:t>
            </a:r>
            <a:r>
              <a:rPr lang="cs-CZ" dirty="0">
                <a:solidFill>
                  <a:srgbClr val="FF0000"/>
                </a:solidFill>
              </a:rPr>
              <a:t>REGEXP_SPLIT_TO_TABLE</a:t>
            </a:r>
            <a:r>
              <a:rPr lang="cs-CZ" dirty="0"/>
              <a:t>('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quick</a:t>
            </a:r>
            <a:r>
              <a:rPr lang="cs-CZ" dirty="0"/>
              <a:t> </a:t>
            </a:r>
            <a:r>
              <a:rPr lang="cs-CZ" dirty="0" err="1"/>
              <a:t>brown</a:t>
            </a:r>
            <a:r>
              <a:rPr lang="cs-CZ" dirty="0"/>
              <a:t> fox </a:t>
            </a:r>
            <a:r>
              <a:rPr lang="cs-CZ" dirty="0" err="1"/>
              <a:t>jumps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lazy</a:t>
            </a:r>
            <a:r>
              <a:rPr lang="cs-CZ" dirty="0"/>
              <a:t> dog', '\s+') AS </a:t>
            </a:r>
            <a:r>
              <a:rPr lang="cs-CZ" dirty="0" err="1"/>
              <a:t>foo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34870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1331640" y="1700808"/>
            <a:ext cx="36493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http://www.regularnivyrazy.info/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http://www.regexlib.com</a:t>
            </a:r>
          </a:p>
        </p:txBody>
      </p:sp>
      <p:sp>
        <p:nvSpPr>
          <p:cNvPr id="5" name="Obdélník 4"/>
          <p:cNvSpPr/>
          <p:nvPr/>
        </p:nvSpPr>
        <p:spPr>
          <a:xfrm>
            <a:off x="1331640" y="2348880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3" tooltip="Zobrazit všechny knihy autora Jan Goyvaerts"/>
              </a:rPr>
              <a:t>Jan </a:t>
            </a:r>
            <a:r>
              <a:rPr lang="cs-CZ" dirty="0" err="1">
                <a:hlinkClick r:id="rId3" tooltip="Zobrazit všechny knihy autora Jan Goyvaerts"/>
              </a:rPr>
              <a:t>Goyvaerts</a:t>
            </a:r>
            <a:r>
              <a:rPr lang="cs-CZ" dirty="0"/>
              <a:t>: </a:t>
            </a:r>
            <a:r>
              <a:rPr lang="cs-CZ" b="1" dirty="0"/>
              <a:t>Regulární výrazy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971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Cvi</a:t>
            </a:r>
            <a:r>
              <a:rPr lang="cs-CZ" dirty="0" err="1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27584" y="1412776"/>
            <a:ext cx="3534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Obsahuje tabulka PSČ?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Obsahuje tabulka Rodná čísla</a:t>
            </a:r>
            <a:r>
              <a:rPr lang="en-US" dirty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243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87624" y="2492896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</a:t>
            </a:r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'^\d{6}/\d{4}'</a:t>
            </a:r>
          </a:p>
        </p:txBody>
      </p:sp>
      <p:sp>
        <p:nvSpPr>
          <p:cNvPr id="5" name="Obdélník 4"/>
          <p:cNvSpPr/>
          <p:nvPr/>
        </p:nvSpPr>
        <p:spPr>
          <a:xfrm>
            <a:off x="1187624" y="13796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WHERE </a:t>
            </a:r>
            <a:r>
              <a:rPr lang="cs-CZ" dirty="0" err="1"/>
              <a:t>values</a:t>
            </a:r>
            <a:r>
              <a:rPr lang="cs-CZ" dirty="0"/>
              <a:t> ~ '^[1-7]\d{2}\s?\d{2}\s*$'</a:t>
            </a:r>
          </a:p>
        </p:txBody>
      </p:sp>
    </p:spTree>
    <p:extLst>
      <p:ext uri="{BB962C8B-B14F-4D97-AF65-F5344CB8AC3E}">
        <p14:creationId xmlns:p14="http://schemas.microsoft.com/office/powerpoint/2010/main" val="105692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v textu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803841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Operátor LIKE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zástupné znaky </a:t>
            </a:r>
          </a:p>
          <a:p>
            <a:pPr lvl="2">
              <a:buFont typeface="Arial" pitchFamily="34" charset="0"/>
              <a:buChar char="•"/>
            </a:pPr>
            <a:r>
              <a:rPr lang="en-US" dirty="0"/>
              <a:t> _  = 1 </a:t>
            </a:r>
            <a:r>
              <a:rPr lang="en-US" dirty="0" err="1"/>
              <a:t>libovoln</a:t>
            </a:r>
            <a:r>
              <a:rPr lang="cs-CZ" dirty="0"/>
              <a:t>ý</a:t>
            </a:r>
            <a:r>
              <a:rPr lang="en-US" dirty="0"/>
              <a:t> </a:t>
            </a:r>
            <a:r>
              <a:rPr lang="cs-CZ" dirty="0" err="1"/>
              <a:t>z</a:t>
            </a:r>
            <a:r>
              <a:rPr lang="en-US" dirty="0" err="1"/>
              <a:t>nak</a:t>
            </a:r>
            <a:r>
              <a:rPr lang="cs-CZ" dirty="0"/>
              <a:t> </a:t>
            </a:r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dirty="0"/>
              <a:t>% </a:t>
            </a:r>
            <a:r>
              <a:rPr lang="cs-CZ" dirty="0"/>
              <a:t> = 0 nebo n libovolných znaků</a:t>
            </a:r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ESCAPE '\'</a:t>
            </a:r>
          </a:p>
          <a:p>
            <a:pPr lvl="2">
              <a:buFont typeface="Arial" pitchFamily="34" charset="0"/>
              <a:buChar char="•"/>
            </a:pPr>
            <a:endParaRPr lang="cs-CZ" dirty="0"/>
          </a:p>
          <a:p>
            <a:pPr lvl="2">
              <a:buFont typeface="Arial" pitchFamily="34" charset="0"/>
              <a:buChar char="•"/>
            </a:pP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Příklad: 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 err="1"/>
              <a:t>Pra</a:t>
            </a:r>
            <a:r>
              <a:rPr lang="cs-CZ" dirty="0"/>
              <a:t>co</a:t>
            </a:r>
            <a:r>
              <a:rPr lang="en-US" dirty="0"/>
              <a:t>v</a:t>
            </a:r>
            <a:r>
              <a:rPr lang="cs-CZ" dirty="0" err="1"/>
              <a:t>iště</a:t>
            </a:r>
            <a:r>
              <a:rPr lang="en-US" dirty="0"/>
              <a:t> </a:t>
            </a:r>
            <a:r>
              <a:rPr lang="cs-CZ" dirty="0"/>
              <a:t> Ústí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SELECT </a:t>
            </a:r>
            <a:r>
              <a:rPr lang="en-US" dirty="0"/>
              <a:t>*</a:t>
            </a:r>
            <a:r>
              <a:rPr lang="cs-CZ" dirty="0"/>
              <a:t> </a:t>
            </a:r>
            <a:r>
              <a:rPr lang="en-US" dirty="0"/>
              <a:t>FROM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en-US" dirty="0"/>
              <a:t>s WHERE site LIKE ‘%</a:t>
            </a:r>
            <a:r>
              <a:rPr lang="cs-CZ" dirty="0"/>
              <a:t>Ústí</a:t>
            </a:r>
            <a:r>
              <a:rPr lang="en-US" dirty="0"/>
              <a:t>%’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Text obsahující znak procento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SELECT * FROM </a:t>
            </a:r>
            <a:r>
              <a:rPr lang="en-US" dirty="0" err="1"/>
              <a:t>eav_string</a:t>
            </a:r>
            <a:r>
              <a:rPr lang="en-US" dirty="0"/>
              <a:t> WHERE values LIKE '%\%%' ESCAPE '\';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cs-CZ" dirty="0"/>
              <a:t>znakové texty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SELECT * FROM </a:t>
            </a:r>
            <a:r>
              <a:rPr lang="en-US" dirty="0" err="1"/>
              <a:t>eav_string</a:t>
            </a:r>
            <a:r>
              <a:rPr lang="en-US" dirty="0"/>
              <a:t> WHERE values LIKE</a:t>
            </a:r>
            <a:r>
              <a:rPr lang="cs-CZ" dirty="0"/>
              <a:t> </a:t>
            </a:r>
            <a:r>
              <a:rPr lang="en-US" dirty="0"/>
              <a:t>‘_’;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Text podobný </a:t>
            </a:r>
            <a:r>
              <a:rPr lang="cs-CZ" dirty="0" err="1"/>
              <a:t>datumu</a:t>
            </a:r>
            <a:r>
              <a:rPr lang="en-US" dirty="0"/>
              <a:t> </a:t>
            </a:r>
            <a:r>
              <a:rPr lang="en-US" dirty="0" err="1"/>
              <a:t>kdekoliv</a:t>
            </a:r>
            <a:r>
              <a:rPr lang="en-US" dirty="0"/>
              <a:t> v </a:t>
            </a:r>
            <a:r>
              <a:rPr lang="en-US" dirty="0" err="1"/>
              <a:t>textu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en-US" dirty="0"/>
              <a:t>SELECT * FROM </a:t>
            </a:r>
            <a:r>
              <a:rPr lang="en-US" dirty="0" err="1"/>
              <a:t>eav_string</a:t>
            </a:r>
            <a:r>
              <a:rPr lang="en-US" dirty="0"/>
              <a:t> WHERE values LIKE</a:t>
            </a:r>
            <a:r>
              <a:rPr lang="cs-CZ" dirty="0"/>
              <a:t> </a:t>
            </a:r>
            <a:r>
              <a:rPr lang="en-US" dirty="0"/>
              <a:t>‘%__.__.____%’;</a:t>
            </a:r>
            <a:endParaRPr lang="cs-CZ" dirty="0"/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Regul</a:t>
            </a:r>
            <a:r>
              <a:rPr lang="cs-CZ" dirty="0" err="1"/>
              <a:t>ární</a:t>
            </a:r>
            <a:r>
              <a:rPr lang="cs-CZ" dirty="0"/>
              <a:t> výrazy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Regulární výraz = šablona/vzor (</a:t>
            </a:r>
            <a:r>
              <a:rPr lang="cs-CZ" dirty="0" err="1"/>
              <a:t>pattern</a:t>
            </a:r>
            <a:r>
              <a:rPr lang="cs-CZ" dirty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24944"/>
            <a:ext cx="3329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Skládá se: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z hledaných znaků,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zástupných znaků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kvantifikátorů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modifikátory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operátory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844824"/>
            <a:ext cx="5933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Pochází z programovacích jazyků pro zpracování textu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Nejen pro databáze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575409" y="910927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cs-CZ" dirty="0"/>
              <a:t>https://www.postgresql.org/docs/current/static/functions-matching.html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319817"/>
              </p:ext>
            </p:extLst>
          </p:nvPr>
        </p:nvGraphicFramePr>
        <p:xfrm>
          <a:off x="1115616" y="1718524"/>
          <a:ext cx="6453747" cy="27208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51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1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2884">
                <a:tc>
                  <a:txBody>
                    <a:bodyPr/>
                    <a:lstStyle/>
                    <a:p>
                      <a:r>
                        <a:rPr lang="cs-CZ" sz="1200" dirty="0" err="1"/>
                        <a:t>Operator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Description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Example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Matches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 '.*thomas.*'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~* '.*Thomas.*'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!~ '.*Thomas.*'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'</a:t>
                      </a:r>
                      <a:r>
                        <a:rPr lang="cs-CZ" sz="1200" dirty="0" err="1"/>
                        <a:t>thomas</a:t>
                      </a:r>
                      <a:r>
                        <a:rPr lang="cs-CZ" sz="1200" dirty="0"/>
                        <a:t>' !~* '.*</a:t>
                      </a:r>
                      <a:r>
                        <a:rPr lang="cs-CZ" sz="1200" dirty="0" err="1"/>
                        <a:t>vadim</a:t>
                      </a:r>
                      <a:r>
                        <a:rPr lang="cs-CZ" sz="1200" dirty="0"/>
                        <a:t>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70658" y="4880369"/>
            <a:ext cx="79464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		</a:t>
            </a:r>
            <a:r>
              <a:rPr lang="en-US" dirty="0">
                <a:solidFill>
                  <a:srgbClr val="FF0000"/>
                </a:solidFill>
              </a:rPr>
              <a:t>WHERE </a:t>
            </a:r>
            <a:r>
              <a:rPr lang="en-US" dirty="0" err="1">
                <a:solidFill>
                  <a:srgbClr val="FF0000"/>
                </a:solidFill>
              </a:rPr>
              <a:t>sloupec</a:t>
            </a:r>
            <a:r>
              <a:rPr lang="en-US" dirty="0">
                <a:solidFill>
                  <a:srgbClr val="FF0000"/>
                </a:solidFill>
              </a:rPr>
              <a:t> ~ ‘</a:t>
            </a:r>
            <a:r>
              <a:rPr lang="en-US" dirty="0" err="1">
                <a:solidFill>
                  <a:srgbClr val="FF0000"/>
                </a:solidFill>
              </a:rPr>
              <a:t>vyraz</a:t>
            </a:r>
            <a:r>
              <a:rPr lang="en-US" dirty="0">
                <a:solidFill>
                  <a:srgbClr val="FF0000"/>
                </a:solidFill>
              </a:rPr>
              <a:t>’ </a:t>
            </a:r>
          </a:p>
          <a:p>
            <a:r>
              <a:rPr lang="cs-CZ" dirty="0"/>
              <a:t> 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/>
              <a:t>SUBSTRING (</a:t>
            </a:r>
            <a:r>
              <a:rPr lang="cs-CZ" dirty="0" err="1"/>
              <a:t>string</a:t>
            </a:r>
            <a:r>
              <a:rPr lang="cs-CZ" dirty="0"/>
              <a:t> FROM </a:t>
            </a:r>
            <a:r>
              <a:rPr lang="cs-CZ" dirty="0" err="1"/>
              <a:t>pattern</a:t>
            </a:r>
            <a:r>
              <a:rPr lang="cs-CZ" dirty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en-US" dirty="0"/>
              <a:t>R</a:t>
            </a:r>
            <a:r>
              <a:rPr lang="cs-CZ" dirty="0"/>
              <a:t>EGEXP</a:t>
            </a:r>
            <a:r>
              <a:rPr lang="en-US" dirty="0"/>
              <a:t>_</a:t>
            </a:r>
            <a:r>
              <a:rPr lang="cs-CZ" dirty="0"/>
              <a:t>REPLACE</a:t>
            </a:r>
            <a:r>
              <a:rPr lang="en-US" dirty="0"/>
              <a:t>(string text, pattern text, </a:t>
            </a:r>
            <a:r>
              <a:rPr lang="en-US" dirty="0" err="1"/>
              <a:t>replacementtext</a:t>
            </a:r>
            <a:r>
              <a:rPr lang="en-US" dirty="0"/>
              <a:t> [, flags text])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cs-CZ" dirty="0" err="1"/>
              <a:t>ástupné</a:t>
            </a:r>
            <a:r>
              <a:rPr lang="cs-CZ" dirty="0"/>
              <a:t> znaky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12474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Význam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. (tečka)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Jakýkoliv znak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/>
                        <a:t>^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Za</a:t>
                      </a:r>
                      <a:r>
                        <a:rPr lang="cs-CZ" dirty="0" err="1"/>
                        <a:t>čátek</a:t>
                      </a:r>
                      <a:r>
                        <a:rPr lang="cs-CZ" baseline="0" dirty="0"/>
                        <a:t> řetězce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Konec řetězce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Číslice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Vše kromě číslice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Písmeno, číslice, podtržítko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\W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Doplněk k </a:t>
                      </a:r>
                      <a:r>
                        <a:rPr lang="en-US" dirty="0"/>
                        <a:t>\w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B</a:t>
                      </a:r>
                      <a:r>
                        <a:rPr lang="cs-CZ" baseline="0" dirty="0" err="1"/>
                        <a:t>ílý</a:t>
                      </a:r>
                      <a:r>
                        <a:rPr lang="cs-CZ" baseline="0" dirty="0"/>
                        <a:t> znak – mezera, tabulátor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Doplněk k </a:t>
                      </a:r>
                      <a:r>
                        <a:rPr lang="en-US" dirty="0"/>
                        <a:t>\s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19672" y="508518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Hledání </a:t>
            </a:r>
            <a:r>
              <a:rPr lang="cs-CZ" dirty="0" err="1"/>
              <a:t>datumu</a:t>
            </a:r>
            <a:r>
              <a:rPr lang="cs-CZ" dirty="0"/>
              <a:t>:</a:t>
            </a:r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'\d\d\.\d\d\.\d\d\d\d'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Kvantifikátory, modifikátory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989372"/>
              </p:ext>
            </p:extLst>
          </p:nvPr>
        </p:nvGraphicFramePr>
        <p:xfrm>
          <a:off x="1331640" y="1342509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Význam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 – n opakování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– n opakování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 nebo</a:t>
                      </a:r>
                      <a:r>
                        <a:rPr lang="cs-CZ" baseline="0" dirty="0"/>
                        <a:t> 1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{m}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Přesně m opakování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 nebo více opakování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Minimálně m,</a:t>
                      </a:r>
                      <a:r>
                        <a:rPr lang="cs-CZ" baseline="0" dirty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4797152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'\d{1,2}\.\d{1,2}\.\d{4}'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x non-greedy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4" name="Obdélník 3"/>
          <p:cNvSpPr/>
          <p:nvPr/>
        </p:nvSpPr>
        <p:spPr>
          <a:xfrm>
            <a:off x="755576" y="148478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values, </a:t>
            </a:r>
          </a:p>
          <a:p>
            <a:r>
              <a:rPr lang="en-US" dirty="0"/>
              <a:t>SUBSTRING(values from  '\d.*\d') greedy, </a:t>
            </a:r>
          </a:p>
          <a:p>
            <a:r>
              <a:rPr lang="en-US" dirty="0"/>
              <a:t>SUBSTRING(values, '\d.*</a:t>
            </a:r>
            <a:r>
              <a:rPr lang="en-US" dirty="0">
                <a:solidFill>
                  <a:srgbClr val="FF0000"/>
                </a:solidFill>
              </a:rPr>
              <a:t>?</a:t>
            </a:r>
            <a:r>
              <a:rPr lang="en-US" dirty="0"/>
              <a:t>\d') </a:t>
            </a:r>
            <a:r>
              <a:rPr lang="en-US" dirty="0" err="1"/>
              <a:t>non_greedy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WHERE values ~ '\d.*\d'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35699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Význam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 – n opakování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– n opakování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 nebo</a:t>
                      </a:r>
                      <a:r>
                        <a:rPr lang="cs-CZ" baseline="0" dirty="0"/>
                        <a:t> 1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 nebo více opakování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Minimálně m,</a:t>
                      </a:r>
                      <a:r>
                        <a:rPr lang="cs-CZ" baseline="0" dirty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Operátory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980728"/>
          <a:ext cx="7200800" cy="273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6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029">
                <a:tc>
                  <a:txBody>
                    <a:bodyPr/>
                    <a:lstStyle/>
                    <a:p>
                      <a:r>
                        <a:rPr lang="cs-CZ" dirty="0"/>
                        <a:t>Znak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Význam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/>
                        <a:t>[</a:t>
                      </a:r>
                      <a:r>
                        <a:rPr lang="en-US" dirty="0" err="1"/>
                        <a:t>abc</a:t>
                      </a:r>
                      <a:r>
                        <a:rPr lang="en-US" dirty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Jeden</a:t>
                      </a:r>
                      <a:r>
                        <a:rPr lang="en-US" dirty="0"/>
                        <a:t> z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uveden</a:t>
                      </a:r>
                      <a:r>
                        <a:rPr lang="cs-CZ" baseline="0" dirty="0" err="1"/>
                        <a:t>ých</a:t>
                      </a:r>
                      <a:r>
                        <a:rPr lang="cs-CZ" baseline="0" dirty="0"/>
                        <a:t> znaků (a nebo b nebo c)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[^</a:t>
                      </a:r>
                      <a:r>
                        <a:rPr lang="en-US" dirty="0" err="1"/>
                        <a:t>abc</a:t>
                      </a:r>
                      <a:r>
                        <a:rPr lang="en-US" dirty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Libovoln</a:t>
                      </a:r>
                      <a:r>
                        <a:rPr lang="cs-CZ" dirty="0"/>
                        <a:t>ý</a:t>
                      </a:r>
                      <a:r>
                        <a:rPr lang="cs-CZ" baseline="0" dirty="0"/>
                        <a:t> znak kromě uvedených (vše kromě a b c)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abc</a:t>
                      </a:r>
                      <a:r>
                        <a:rPr lang="en-US" dirty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Uzav</a:t>
                      </a:r>
                      <a:r>
                        <a:rPr lang="cs-CZ" dirty="0" err="1"/>
                        <a:t>ření</a:t>
                      </a:r>
                      <a:r>
                        <a:rPr lang="cs-CZ" baseline="0" dirty="0"/>
                        <a:t> skupiny znaků-blok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|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nebo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\1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Odkaz</a:t>
                      </a:r>
                      <a:r>
                        <a:rPr lang="en-US" baseline="0" dirty="0"/>
                        <a:t> na </a:t>
                      </a:r>
                      <a:r>
                        <a:rPr lang="en-US" baseline="0" dirty="0" err="1"/>
                        <a:t>prv</a:t>
                      </a:r>
                      <a:r>
                        <a:rPr lang="cs-CZ" baseline="0" dirty="0"/>
                        <a:t>ní blok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\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Ru</a:t>
                      </a:r>
                      <a:r>
                        <a:rPr lang="cs-CZ" dirty="0" err="1"/>
                        <a:t>ší</a:t>
                      </a:r>
                      <a:r>
                        <a:rPr lang="cs-CZ" baseline="0" dirty="0"/>
                        <a:t> speciální význam znaku např.: „</a:t>
                      </a:r>
                      <a:r>
                        <a:rPr lang="en-US" baseline="0" dirty="0"/>
                        <a:t>\.</a:t>
                      </a:r>
                      <a:r>
                        <a:rPr lang="cs-CZ" baseline="0" dirty="0"/>
                        <a:t>“</a:t>
                      </a:r>
                      <a:r>
                        <a:rPr lang="en-US" baseline="0" dirty="0"/>
                        <a:t>  = </a:t>
                      </a:r>
                      <a:r>
                        <a:rPr lang="en-US" baseline="0" dirty="0" err="1"/>
                        <a:t>te</a:t>
                      </a:r>
                      <a:r>
                        <a:rPr lang="cs-CZ" baseline="0" dirty="0" err="1"/>
                        <a:t>čka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27584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Dvě stejné číslice za sebou</a:t>
            </a:r>
            <a:r>
              <a:rPr lang="en-US" dirty="0"/>
              <a:t> (11, 22, 33,…)</a:t>
            </a:r>
            <a:endParaRPr lang="cs-CZ" dirty="0"/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'(\d)\1'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414908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'[0123]?\d\.[01]?\d\.\d{4}'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Extrakce řetězce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/>
              <a:t>Datab</a:t>
            </a:r>
            <a:r>
              <a:rPr lang="cs-CZ"/>
              <a:t>ázové systémy a SQL</a:t>
            </a:r>
          </a:p>
        </p:txBody>
      </p:sp>
      <p:sp>
        <p:nvSpPr>
          <p:cNvPr id="5" name="Obdélník 4"/>
          <p:cNvSpPr/>
          <p:nvPr/>
        </p:nvSpPr>
        <p:spPr>
          <a:xfrm>
            <a:off x="755576" y="119675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Extrakce </a:t>
            </a:r>
            <a:r>
              <a:rPr lang="cs-CZ" dirty="0" err="1"/>
              <a:t>subřetězce</a:t>
            </a:r>
            <a:r>
              <a:rPr lang="cs-CZ" dirty="0"/>
              <a:t>:</a:t>
            </a:r>
          </a:p>
          <a:p>
            <a:r>
              <a:rPr lang="cs-CZ" dirty="0"/>
              <a:t>SUBSTRING (</a:t>
            </a:r>
            <a:r>
              <a:rPr lang="cs-CZ" dirty="0" err="1"/>
              <a:t>string</a:t>
            </a:r>
            <a:r>
              <a:rPr lang="cs-CZ" dirty="0"/>
              <a:t> FROM </a:t>
            </a:r>
            <a:r>
              <a:rPr lang="cs-CZ" dirty="0" err="1"/>
              <a:t>pattern</a:t>
            </a:r>
            <a:r>
              <a:rPr lang="cs-CZ" dirty="0"/>
              <a:t>)</a:t>
            </a:r>
          </a:p>
        </p:txBody>
      </p:sp>
      <p:sp>
        <p:nvSpPr>
          <p:cNvPr id="8" name="Obdélník 7"/>
          <p:cNvSpPr/>
          <p:nvPr/>
        </p:nvSpPr>
        <p:spPr>
          <a:xfrm>
            <a:off x="756732" y="1988840"/>
            <a:ext cx="77757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SUBSTRING (values from '[0123]?\d\.[01]?\d\.\d{4}'), values </a:t>
            </a:r>
          </a:p>
          <a:p>
            <a:r>
              <a:rPr lang="en-US" sz="1600" dirty="0"/>
              <a:t>FROM </a:t>
            </a:r>
            <a:r>
              <a:rPr lang="en-US" sz="1600" dirty="0" err="1"/>
              <a:t>eav_string</a:t>
            </a:r>
            <a:endParaRPr lang="en-US" sz="1600" dirty="0"/>
          </a:p>
          <a:p>
            <a:r>
              <a:rPr lang="en-US" sz="1600" dirty="0"/>
              <a:t>WHERE values ~ '[0123]?\d\.[01]?\d\.\d{4}‘</a:t>
            </a:r>
          </a:p>
          <a:p>
            <a:r>
              <a:rPr lang="en-US" sz="1600" dirty="0"/>
              <a:t>--</a:t>
            </a:r>
            <a:r>
              <a:rPr lang="en-US" sz="1600" dirty="0" err="1">
                <a:solidFill>
                  <a:srgbClr val="FF0000"/>
                </a:solidFill>
              </a:rPr>
              <a:t>pouze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prvn</a:t>
            </a:r>
            <a:r>
              <a:rPr lang="cs-CZ" sz="1600" dirty="0">
                <a:solidFill>
                  <a:srgbClr val="FF0000"/>
                </a:solidFill>
              </a:rPr>
              <a:t>í výskyt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3573016"/>
            <a:ext cx="76797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REGEXP_MATCHES (values, '[0123]?\d\.[01]?\d\.\d{4}', 'g'),  values </a:t>
            </a:r>
          </a:p>
          <a:p>
            <a:r>
              <a:rPr lang="en-US" sz="1600" dirty="0"/>
              <a:t>FROM </a:t>
            </a:r>
            <a:r>
              <a:rPr lang="en-US" sz="1600" dirty="0" err="1"/>
              <a:t>eav_string</a:t>
            </a:r>
            <a:endParaRPr lang="en-US" sz="1600" dirty="0"/>
          </a:p>
          <a:p>
            <a:r>
              <a:rPr lang="en-US" sz="1600" dirty="0"/>
              <a:t>WHERE values ~ '[0123]?\d\.[01]?\d\.\d{4}‘</a:t>
            </a:r>
          </a:p>
          <a:p>
            <a:r>
              <a:rPr lang="cs-CZ" sz="1600" dirty="0"/>
              <a:t>-- </a:t>
            </a:r>
            <a:r>
              <a:rPr lang="cs-CZ" sz="1600" dirty="0">
                <a:solidFill>
                  <a:srgbClr val="FF0000"/>
                </a:solidFill>
              </a:rPr>
              <a:t>pro každý výskyt nový řádek</a:t>
            </a:r>
          </a:p>
          <a:p>
            <a:endParaRPr lang="cs-CZ" sz="1600" dirty="0"/>
          </a:p>
          <a:p>
            <a:r>
              <a:rPr lang="cs-CZ" sz="1600" dirty="0"/>
              <a:t>SELECT REGEXP_MATCHES (</a:t>
            </a:r>
            <a:r>
              <a:rPr lang="cs-CZ" sz="1600" dirty="0" err="1"/>
              <a:t>values</a:t>
            </a:r>
            <a:r>
              <a:rPr lang="cs-CZ" sz="1600" dirty="0"/>
              <a:t>, '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[0123]?\d\.[01]?\d\.\d{4}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.*?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[0123]?\d\.[01]?\d\.\d{4}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'),  </a:t>
            </a:r>
            <a:r>
              <a:rPr lang="cs-CZ" sz="1600" dirty="0" err="1"/>
              <a:t>values</a:t>
            </a:r>
            <a:r>
              <a:rPr lang="cs-CZ" sz="1600" dirty="0"/>
              <a:t> </a:t>
            </a:r>
          </a:p>
          <a:p>
            <a:r>
              <a:rPr lang="cs-CZ" sz="1600" dirty="0"/>
              <a:t>FROM </a:t>
            </a:r>
            <a:r>
              <a:rPr lang="cs-CZ" sz="1600" dirty="0" err="1"/>
              <a:t>eav_string</a:t>
            </a:r>
            <a:endParaRPr lang="cs-CZ" sz="1600" dirty="0"/>
          </a:p>
          <a:p>
            <a:r>
              <a:rPr lang="cs-CZ" sz="1600" dirty="0"/>
              <a:t>--WHERE </a:t>
            </a:r>
            <a:r>
              <a:rPr lang="cs-CZ" sz="1600" dirty="0" err="1"/>
              <a:t>values</a:t>
            </a:r>
            <a:r>
              <a:rPr lang="cs-CZ" sz="1600" dirty="0"/>
              <a:t> ~ '[0123]?\d\.[01]?\d\.\d{4}</a:t>
            </a:r>
            <a:r>
              <a:rPr lang="en-US" sz="1600" dirty="0"/>
              <a:t>’</a:t>
            </a:r>
            <a:endParaRPr lang="cs-CZ" sz="1600" dirty="0"/>
          </a:p>
          <a:p>
            <a:r>
              <a:rPr lang="cs-CZ" sz="1600" dirty="0"/>
              <a:t>--</a:t>
            </a:r>
            <a:r>
              <a:rPr lang="cs-CZ" sz="1600" dirty="0">
                <a:solidFill>
                  <a:srgbClr val="FF0000"/>
                </a:solidFill>
              </a:rPr>
              <a:t>dva výskyty =&gt; pole (</a:t>
            </a:r>
            <a:r>
              <a:rPr lang="cs-CZ" sz="1600" dirty="0" err="1">
                <a:solidFill>
                  <a:srgbClr val="FF0000"/>
                </a:solidFill>
              </a:rPr>
              <a:t>array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4755</TotalTime>
  <Words>1360</Words>
  <Application>Microsoft Office PowerPoint</Application>
  <PresentationFormat>Předvádění na obrazovce (4:3)</PresentationFormat>
  <Paragraphs>214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Vyhledávání v textu</vt:lpstr>
      <vt:lpstr>Regulární výrazy</vt:lpstr>
      <vt:lpstr>PostgreSQL</vt:lpstr>
      <vt:lpstr>Zástupné znaky</vt:lpstr>
      <vt:lpstr>Kvantifikátory, modifikátory</vt:lpstr>
      <vt:lpstr>Greedy x non-greedy</vt:lpstr>
      <vt:lpstr>Operátory</vt:lpstr>
      <vt:lpstr>Extrakce řetězce</vt:lpstr>
      <vt:lpstr>Pole (array)</vt:lpstr>
      <vt:lpstr>Extrakce a konverze</vt:lpstr>
      <vt:lpstr>IS DATE</vt:lpstr>
      <vt:lpstr>REGEXP_REPLACE</vt:lpstr>
      <vt:lpstr>Rozklad pomocí reg. výrazu</vt:lpstr>
      <vt:lpstr>Odkazy</vt:lpstr>
      <vt:lpstr>Cvičení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Klimeš Daniel RNDr. Ph.D.</cp:lastModifiedBy>
  <cp:revision>514</cp:revision>
  <dcterms:created xsi:type="dcterms:W3CDTF">2011-01-19T10:31:11Z</dcterms:created>
  <dcterms:modified xsi:type="dcterms:W3CDTF">2023-04-16T17:11:58Z</dcterms:modified>
</cp:coreProperties>
</file>