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  <p:sldMasterId id="2147483696" r:id="rId2"/>
    <p:sldMasterId id="2147483697" r:id="rId3"/>
    <p:sldMasterId id="2147483648" r:id="rId4"/>
  </p:sldMasterIdLst>
  <p:notesMasterIdLst>
    <p:notesMasterId r:id="rId58"/>
  </p:notesMasterIdLst>
  <p:sldIdLst>
    <p:sldId id="256" r:id="rId5"/>
    <p:sldId id="257" r:id="rId6"/>
    <p:sldId id="258" r:id="rId7"/>
    <p:sldId id="260" r:id="rId8"/>
    <p:sldId id="261" r:id="rId9"/>
    <p:sldId id="262" r:id="rId10"/>
    <p:sldId id="300" r:id="rId11"/>
    <p:sldId id="273" r:id="rId12"/>
    <p:sldId id="263" r:id="rId13"/>
    <p:sldId id="264" r:id="rId14"/>
    <p:sldId id="266" r:id="rId15"/>
    <p:sldId id="310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9" r:id="rId30"/>
    <p:sldId id="298" r:id="rId31"/>
    <p:sldId id="281" r:id="rId32"/>
    <p:sldId id="282" r:id="rId33"/>
    <p:sldId id="284" r:id="rId34"/>
    <p:sldId id="285" r:id="rId35"/>
    <p:sldId id="297" r:id="rId36"/>
    <p:sldId id="296" r:id="rId37"/>
    <p:sldId id="302" r:id="rId38"/>
    <p:sldId id="301" r:id="rId39"/>
    <p:sldId id="304" r:id="rId40"/>
    <p:sldId id="306" r:id="rId41"/>
    <p:sldId id="318" r:id="rId42"/>
    <p:sldId id="317" r:id="rId43"/>
    <p:sldId id="316" r:id="rId44"/>
    <p:sldId id="315" r:id="rId45"/>
    <p:sldId id="314" r:id="rId46"/>
    <p:sldId id="313" r:id="rId47"/>
    <p:sldId id="312" r:id="rId48"/>
    <p:sldId id="321" r:id="rId49"/>
    <p:sldId id="320" r:id="rId50"/>
    <p:sldId id="319" r:id="rId51"/>
    <p:sldId id="323" r:id="rId52"/>
    <p:sldId id="322" r:id="rId53"/>
    <p:sldId id="305" r:id="rId54"/>
    <p:sldId id="308" r:id="rId55"/>
    <p:sldId id="307" r:id="rId56"/>
    <p:sldId id="292" r:id="rId57"/>
  </p:sldIdLst>
  <p:sldSz cx="12192000" cy="6858000"/>
  <p:notesSz cx="6796088" cy="992822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A9F44-94DA-774E-CA16-4D4E4D62E975}" v="108" dt="2023-02-15T09:31:25.339"/>
    <p1510:client id="{929BF1CB-8780-A906-96F2-B5BDAD407F3D}" v="1293" dt="2022-02-23T10:25:32.284"/>
    <p1510:client id="{C043C64B-ED0D-3042-F8B5-D332AD965A83}" v="8" dt="2022-03-02T09:36:17.341"/>
    <p1510:client id="{C83952FD-5BAE-690E-0DC3-3433E6BEEF22}" v="20" dt="2023-02-15T09:17:15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2"/>
  </p:normalViewPr>
  <p:slideViewPr>
    <p:cSldViewPr>
      <p:cViewPr varScale="1">
        <p:scale>
          <a:sx n="86" d="100"/>
          <a:sy n="86" d="100"/>
        </p:scale>
        <p:origin x="1768" y="19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D9EA4F69-155F-42F8-B887-33885F28B5CD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GB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4838F879-BE70-40E0-8BC3-4BF99CBC30F4}">
      <dgm:prSet phldr="0"/>
      <dgm:spPr/>
      <dgm:t>
        <a:bodyPr/>
        <a:lstStyle/>
        <a:p>
          <a:r>
            <a:rPr lang="en-GB" dirty="0">
              <a:latin typeface="Calibri Light" panose="020F0302020204030204"/>
            </a:rPr>
            <a:t>...</a:t>
          </a:r>
          <a:endParaRPr lang="en-GB" dirty="0"/>
        </a:p>
      </dgm:t>
    </dgm:pt>
    <dgm:pt modelId="{0BA8E321-97B5-470F-9AA7-915DC18D9828}" type="parTrans" cxnId="{7416587C-F5FC-4C86-832E-CFCBC6102EDC}">
      <dgm:prSet/>
      <dgm:spPr/>
    </dgm:pt>
    <dgm:pt modelId="{07C8923A-9D77-49B3-9D07-BCF8E98DE257}" type="sibTrans" cxnId="{7416587C-F5FC-4C86-832E-CFCBC6102EDC}">
      <dgm:prSet/>
      <dgm:spPr/>
    </dgm:pt>
    <dgm:pt modelId="{F3885773-8F3B-4179-A9DB-24A1DF73D0F7}">
      <dgm:prSet phldr="0"/>
      <dgm:spPr/>
      <dgm:t>
        <a:bodyPr/>
        <a:lstStyle/>
        <a:p>
          <a:pPr rtl="0"/>
          <a:r>
            <a:rPr lang="en-GB" b="0" dirty="0">
              <a:latin typeface="Calibri Light" panose="020F0302020204030204"/>
            </a:rPr>
            <a:t>...</a:t>
          </a:r>
          <a:endParaRPr lang="en-GB" b="1" dirty="0">
            <a:latin typeface="Calibri Light" panose="020F0302020204030204"/>
          </a:endParaRPr>
        </a:p>
      </dgm:t>
    </dgm:pt>
    <dgm:pt modelId="{7BE6BD4F-3306-4C9A-8F56-69E44F174336}" type="parTrans" cxnId="{D5339AF3-A71F-45B3-B8AC-3CDDD3CA52AD}">
      <dgm:prSet/>
      <dgm:spPr/>
    </dgm:pt>
    <dgm:pt modelId="{C4F4070C-FE52-4818-BCA9-9FADEB99833D}" type="sibTrans" cxnId="{D5339AF3-A71F-45B3-B8AC-3CDDD3CA52AD}">
      <dgm:prSet/>
      <dgm:spPr/>
    </dgm:pt>
    <dgm:pt modelId="{78610DAB-5500-4D4A-A207-87C0BCF1720C}">
      <dgm:prSet phldr="0"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GB" dirty="0"/>
        </a:p>
      </dgm:t>
    </dgm:pt>
    <dgm:pt modelId="{CBDF9F86-D95A-474E-B82C-7203A886268C}" type="parTrans" cxnId="{2CF89678-BD01-4A1A-8A12-3E4DC4B67B38}">
      <dgm:prSet/>
      <dgm:spPr/>
    </dgm:pt>
    <dgm:pt modelId="{3DE120C2-5182-4481-8D11-4EF7613D6500}" type="sibTrans" cxnId="{2CF89678-BD01-4A1A-8A12-3E4DC4B67B38}">
      <dgm:prSet/>
      <dgm:spPr/>
    </dgm:pt>
    <dgm:pt modelId="{4222EEB7-F700-4C42-A6DD-0BC3FC5F92E0}">
      <dgm:prSet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…</a:t>
          </a:r>
          <a:endParaRPr lang="en-GB" b="0" dirty="0">
            <a:latin typeface="Calibri Light" panose="020F0302020204030204"/>
          </a:endParaRPr>
        </a:p>
      </dgm:t>
    </dgm:pt>
    <dgm:pt modelId="{F4928DEA-6DCD-4C0E-A6D9-BD542226CD1A}" type="parTrans" cxnId="{6C24A7E7-A0F6-45A3-982A-502EC26CE2D8}">
      <dgm:prSet/>
      <dgm:spPr/>
    </dgm:pt>
    <dgm:pt modelId="{C9BDBBC0-AA91-4991-B26C-EFBB83BFA115}" type="sibTrans" cxnId="{6C24A7E7-A0F6-45A3-982A-502EC26CE2D8}">
      <dgm:prSet/>
      <dgm:spPr/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2480C034-2FDC-4331-8858-7897642CE703}" type="pres">
      <dgm:prSet presAssocID="{4838F879-BE70-40E0-8BC3-4BF99CBC30F4}" presName="thickLine" presStyleLbl="alignNode1" presStyleIdx="1" presStyleCnt="6"/>
      <dgm:spPr/>
    </dgm:pt>
    <dgm:pt modelId="{336F33C8-2512-4601-B41D-42F015F07863}" type="pres">
      <dgm:prSet presAssocID="{4838F879-BE70-40E0-8BC3-4BF99CBC30F4}" presName="horz1" presStyleCnt="0"/>
      <dgm:spPr/>
    </dgm:pt>
    <dgm:pt modelId="{1A7C1C77-978F-445D-A239-AB4C98E36791}" type="pres">
      <dgm:prSet presAssocID="{4838F879-BE70-40E0-8BC3-4BF99CBC30F4}" presName="tx1" presStyleLbl="revTx" presStyleIdx="1" presStyleCnt="6"/>
      <dgm:spPr/>
    </dgm:pt>
    <dgm:pt modelId="{934C1C3E-A2DF-43B5-9995-F54C996E5914}" type="pres">
      <dgm:prSet presAssocID="{4838F879-BE70-40E0-8BC3-4BF99CBC30F4}" presName="vert1" presStyleCnt="0"/>
      <dgm:spPr/>
    </dgm:pt>
    <dgm:pt modelId="{D6FAE539-56F4-4DC9-A1F7-C5FE6C2E8250}" type="pres">
      <dgm:prSet presAssocID="{F3885773-8F3B-4179-A9DB-24A1DF73D0F7}" presName="thickLine" presStyleLbl="alignNode1" presStyleIdx="2" presStyleCnt="6"/>
      <dgm:spPr/>
    </dgm:pt>
    <dgm:pt modelId="{90C29822-A9A6-4DE1-A08C-B3470092DDE6}" type="pres">
      <dgm:prSet presAssocID="{F3885773-8F3B-4179-A9DB-24A1DF73D0F7}" presName="horz1" presStyleCnt="0"/>
      <dgm:spPr/>
    </dgm:pt>
    <dgm:pt modelId="{8100A84B-FB24-4C28-9568-C4D2A78F5409}" type="pres">
      <dgm:prSet presAssocID="{F3885773-8F3B-4179-A9DB-24A1DF73D0F7}" presName="tx1" presStyleLbl="revTx" presStyleIdx="2" presStyleCnt="6"/>
      <dgm:spPr/>
    </dgm:pt>
    <dgm:pt modelId="{BC40CBA2-6FEF-42B1-B75F-662FFE686A11}" type="pres">
      <dgm:prSet presAssocID="{F3885773-8F3B-4179-A9DB-24A1DF73D0F7}" presName="vert1" presStyleCnt="0"/>
      <dgm:spPr/>
    </dgm:pt>
    <dgm:pt modelId="{18B73D6A-95CD-4C12-BBE2-5AFD93B2852C}" type="pres">
      <dgm:prSet presAssocID="{4222EEB7-F700-4C42-A6DD-0BC3FC5F92E0}" presName="thickLine" presStyleLbl="alignNode1" presStyleIdx="3" presStyleCnt="6"/>
      <dgm:spPr/>
    </dgm:pt>
    <dgm:pt modelId="{00DAA2E4-A6AE-4C2B-9B58-2078DAB8E484}" type="pres">
      <dgm:prSet presAssocID="{4222EEB7-F700-4C42-A6DD-0BC3FC5F92E0}" presName="horz1" presStyleCnt="0"/>
      <dgm:spPr/>
    </dgm:pt>
    <dgm:pt modelId="{242D3CC2-985A-484C-99BE-5B6B1053FB73}" type="pres">
      <dgm:prSet presAssocID="{4222EEB7-F700-4C42-A6DD-0BC3FC5F92E0}" presName="tx1" presStyleLbl="revTx" presStyleIdx="3" presStyleCnt="6"/>
      <dgm:spPr/>
    </dgm:pt>
    <dgm:pt modelId="{D448FD67-D0E3-4479-A53A-601C9422DA93}" type="pres">
      <dgm:prSet presAssocID="{4222EEB7-F700-4C42-A6DD-0BC3FC5F92E0}" presName="vert1" presStyleCnt="0"/>
      <dgm:spPr/>
    </dgm:pt>
    <dgm:pt modelId="{25B09404-59EB-4F0A-870C-F2FBB1ABEC08}" type="pres">
      <dgm:prSet presAssocID="{78610DAB-5500-4D4A-A207-87C0BCF1720C}" presName="thickLine" presStyleLbl="alignNode1" presStyleIdx="4" presStyleCnt="6"/>
      <dgm:spPr/>
    </dgm:pt>
    <dgm:pt modelId="{D6B488A8-A5AF-4438-A027-4B9BA485D3AE}" type="pres">
      <dgm:prSet presAssocID="{78610DAB-5500-4D4A-A207-87C0BCF1720C}" presName="horz1" presStyleCnt="0"/>
      <dgm:spPr/>
    </dgm:pt>
    <dgm:pt modelId="{DEC66C1E-203B-4AD9-AB07-B853BD6E445E}" type="pres">
      <dgm:prSet presAssocID="{78610DAB-5500-4D4A-A207-87C0BCF1720C}" presName="tx1" presStyleLbl="revTx" presStyleIdx="4" presStyleCnt="6"/>
      <dgm:spPr/>
    </dgm:pt>
    <dgm:pt modelId="{D4B610BE-6590-4701-904B-500FDF7423B6}" type="pres">
      <dgm:prSet presAssocID="{78610DAB-5500-4D4A-A207-87C0BCF1720C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481C8A2E-ED27-4470-8A55-CBB28394AE44}" type="presOf" srcId="{4222EEB7-F700-4C42-A6DD-0BC3FC5F92E0}" destId="{242D3CC2-985A-484C-99BE-5B6B1053FB73}" srcOrd="0" destOrd="0" presId="urn:microsoft.com/office/officeart/2008/layout/LinedList"/>
    <dgm:cxn modelId="{0225A430-A7C7-4700-8B11-70F866C851DA}" type="presOf" srcId="{F3885773-8F3B-4179-A9DB-24A1DF73D0F7}" destId="{8100A84B-FB24-4C28-9568-C4D2A78F5409}" srcOrd="0" destOrd="0" presId="urn:microsoft.com/office/officeart/2008/layout/LinedList"/>
    <dgm:cxn modelId="{F81C3F36-24A0-4898-8095-E0505884BD49}" type="presOf" srcId="{D9EA4F69-155F-42F8-B887-33885F28B5CD}" destId="{4DDB30F8-3A28-0240-A5E9-DD079FE60195}" srcOrd="0" destOrd="0" presId="urn:microsoft.com/office/officeart/2008/layout/LinedList"/>
    <dgm:cxn modelId="{88D94767-B0E3-4463-98DB-CCB66ECB0EE3}" type="presOf" srcId="{78610DAB-5500-4D4A-A207-87C0BCF1720C}" destId="{DEC66C1E-203B-4AD9-AB07-B853BD6E445E}" srcOrd="0" destOrd="0" presId="urn:microsoft.com/office/officeart/2008/layout/LinedList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2CF89678-BD01-4A1A-8A12-3E4DC4B67B38}" srcId="{F29EF8B0-8062-4F98-85ED-D49D96EE8CAF}" destId="{78610DAB-5500-4D4A-A207-87C0BCF1720C}" srcOrd="4" destOrd="0" parTransId="{CBDF9F86-D95A-474E-B82C-7203A886268C}" sibTransId="{3DE120C2-5182-4481-8D11-4EF7613D6500}"/>
    <dgm:cxn modelId="{7416587C-F5FC-4C86-832E-CFCBC6102EDC}" srcId="{F29EF8B0-8062-4F98-85ED-D49D96EE8CAF}" destId="{4838F879-BE70-40E0-8BC3-4BF99CBC30F4}" srcOrd="1" destOrd="0" parTransId="{0BA8E321-97B5-470F-9AA7-915DC18D9828}" sibTransId="{07C8923A-9D77-49B3-9D07-BCF8E98DE257}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FD447AC9-7A55-4A35-A5D7-791622736F4D}" type="presOf" srcId="{4838F879-BE70-40E0-8BC3-4BF99CBC30F4}" destId="{1A7C1C77-978F-445D-A239-AB4C98E36791}" srcOrd="0" destOrd="0" presId="urn:microsoft.com/office/officeart/2008/layout/LinedList"/>
    <dgm:cxn modelId="{6C24A7E7-A0F6-45A3-982A-502EC26CE2D8}" srcId="{F29EF8B0-8062-4F98-85ED-D49D96EE8CAF}" destId="{4222EEB7-F700-4C42-A6DD-0BC3FC5F92E0}" srcOrd="3" destOrd="0" parTransId="{F4928DEA-6DCD-4C0E-A6D9-BD542226CD1A}" sibTransId="{C9BDBBC0-AA91-4991-B26C-EFBB83BFA115}"/>
    <dgm:cxn modelId="{95D9ACED-6F66-44A1-96D1-E0C6F4B28AB9}" type="presOf" srcId="{CB9380EA-94B2-41D8-B06A-AF407A10EC0F}" destId="{3B25408E-E1EF-CB4B-8910-B422BC4CE106}" srcOrd="0" destOrd="0" presId="urn:microsoft.com/office/officeart/2008/layout/LinedList"/>
    <dgm:cxn modelId="{D5339AF3-A71F-45B3-B8AC-3CDDD3CA52AD}" srcId="{F29EF8B0-8062-4F98-85ED-D49D96EE8CAF}" destId="{F3885773-8F3B-4179-A9DB-24A1DF73D0F7}" srcOrd="2" destOrd="0" parTransId="{7BE6BD4F-3306-4C9A-8F56-69E44F174336}" sibTransId="{C4F4070C-FE52-4818-BCA9-9FADEB99833D}"/>
    <dgm:cxn modelId="{D3325F6D-1184-4F55-979B-F8B01B6E614C}" type="presParOf" srcId="{9D6791D5-3122-F549-902C-E7A6E66E2806}" destId="{F10DC336-98EC-F141-84C3-F5D51C0053C6}" srcOrd="0" destOrd="0" presId="urn:microsoft.com/office/officeart/2008/layout/LinedList"/>
    <dgm:cxn modelId="{17248423-5059-4C47-BFE3-B1647AC059E3}" type="presParOf" srcId="{9D6791D5-3122-F549-902C-E7A6E66E2806}" destId="{3B5DE53A-D4DB-834A-891F-B24375135240}" srcOrd="1" destOrd="0" presId="urn:microsoft.com/office/officeart/2008/layout/LinedList"/>
    <dgm:cxn modelId="{4F41FBF8-D9C3-43AD-9EF9-E485D03E4BAE}" type="presParOf" srcId="{3B5DE53A-D4DB-834A-891F-B24375135240}" destId="{3B25408E-E1EF-CB4B-8910-B422BC4CE106}" srcOrd="0" destOrd="0" presId="urn:microsoft.com/office/officeart/2008/layout/LinedList"/>
    <dgm:cxn modelId="{065E8FB0-7C80-49D7-BE15-9BDA6AB4ABF5}" type="presParOf" srcId="{3B5DE53A-D4DB-834A-891F-B24375135240}" destId="{93E6C41E-F430-9047-974D-F2BBE2ADFEC9}" srcOrd="1" destOrd="0" presId="urn:microsoft.com/office/officeart/2008/layout/LinedList"/>
    <dgm:cxn modelId="{53E840C1-CEB6-4D0C-BFDA-5FAFD24F7ECE}" type="presParOf" srcId="{9D6791D5-3122-F549-902C-E7A6E66E2806}" destId="{2480C034-2FDC-4331-8858-7897642CE703}" srcOrd="2" destOrd="0" presId="urn:microsoft.com/office/officeart/2008/layout/LinedList"/>
    <dgm:cxn modelId="{C10DCCED-EBBE-48CF-B7D0-E03F052A215B}" type="presParOf" srcId="{9D6791D5-3122-F549-902C-E7A6E66E2806}" destId="{336F33C8-2512-4601-B41D-42F015F07863}" srcOrd="3" destOrd="0" presId="urn:microsoft.com/office/officeart/2008/layout/LinedList"/>
    <dgm:cxn modelId="{F067F1F2-6383-462F-B757-87C83C1A834A}" type="presParOf" srcId="{336F33C8-2512-4601-B41D-42F015F07863}" destId="{1A7C1C77-978F-445D-A239-AB4C98E36791}" srcOrd="0" destOrd="0" presId="urn:microsoft.com/office/officeart/2008/layout/LinedList"/>
    <dgm:cxn modelId="{7CEA74CA-DE23-46AC-95D4-CEEC199C9B18}" type="presParOf" srcId="{336F33C8-2512-4601-B41D-42F015F07863}" destId="{934C1C3E-A2DF-43B5-9995-F54C996E5914}" srcOrd="1" destOrd="0" presId="urn:microsoft.com/office/officeart/2008/layout/LinedList"/>
    <dgm:cxn modelId="{88C36F7D-188D-4E11-B683-588D1A0B1826}" type="presParOf" srcId="{9D6791D5-3122-F549-902C-E7A6E66E2806}" destId="{D6FAE539-56F4-4DC9-A1F7-C5FE6C2E8250}" srcOrd="4" destOrd="0" presId="urn:microsoft.com/office/officeart/2008/layout/LinedList"/>
    <dgm:cxn modelId="{B29F81F5-1FDD-4A58-8A1B-F074706AB7C5}" type="presParOf" srcId="{9D6791D5-3122-F549-902C-E7A6E66E2806}" destId="{90C29822-A9A6-4DE1-A08C-B3470092DDE6}" srcOrd="5" destOrd="0" presId="urn:microsoft.com/office/officeart/2008/layout/LinedList"/>
    <dgm:cxn modelId="{249E653B-461E-4D4E-850F-F2D55C63A679}" type="presParOf" srcId="{90C29822-A9A6-4DE1-A08C-B3470092DDE6}" destId="{8100A84B-FB24-4C28-9568-C4D2A78F5409}" srcOrd="0" destOrd="0" presId="urn:microsoft.com/office/officeart/2008/layout/LinedList"/>
    <dgm:cxn modelId="{7565F106-BC50-4CA7-8AE3-E6A3428C1E56}" type="presParOf" srcId="{90C29822-A9A6-4DE1-A08C-B3470092DDE6}" destId="{BC40CBA2-6FEF-42B1-B75F-662FFE686A11}" srcOrd="1" destOrd="0" presId="urn:microsoft.com/office/officeart/2008/layout/LinedList"/>
    <dgm:cxn modelId="{0C903120-4C4E-4AF5-B444-D3E83331021E}" type="presParOf" srcId="{9D6791D5-3122-F549-902C-E7A6E66E2806}" destId="{18B73D6A-95CD-4C12-BBE2-5AFD93B2852C}" srcOrd="6" destOrd="0" presId="urn:microsoft.com/office/officeart/2008/layout/LinedList"/>
    <dgm:cxn modelId="{4555463C-D1A5-4A4C-AC72-30BCA45BFB97}" type="presParOf" srcId="{9D6791D5-3122-F549-902C-E7A6E66E2806}" destId="{00DAA2E4-A6AE-4C2B-9B58-2078DAB8E484}" srcOrd="7" destOrd="0" presId="urn:microsoft.com/office/officeart/2008/layout/LinedList"/>
    <dgm:cxn modelId="{CF00653B-AD9F-4635-A7CF-5E321BB56763}" type="presParOf" srcId="{00DAA2E4-A6AE-4C2B-9B58-2078DAB8E484}" destId="{242D3CC2-985A-484C-99BE-5B6B1053FB73}" srcOrd="0" destOrd="0" presId="urn:microsoft.com/office/officeart/2008/layout/LinedList"/>
    <dgm:cxn modelId="{E6E98F4F-A81F-4995-9031-80ABB3C53A1F}" type="presParOf" srcId="{00DAA2E4-A6AE-4C2B-9B58-2078DAB8E484}" destId="{D448FD67-D0E3-4479-A53A-601C9422DA93}" srcOrd="1" destOrd="0" presId="urn:microsoft.com/office/officeart/2008/layout/LinedList"/>
    <dgm:cxn modelId="{2CDF5EB1-231D-407D-A025-98A2E32C47BE}" type="presParOf" srcId="{9D6791D5-3122-F549-902C-E7A6E66E2806}" destId="{25B09404-59EB-4F0A-870C-F2FBB1ABEC08}" srcOrd="8" destOrd="0" presId="urn:microsoft.com/office/officeart/2008/layout/LinedList"/>
    <dgm:cxn modelId="{F3D104C4-9E6F-4467-BBFD-AA4152D8C322}" type="presParOf" srcId="{9D6791D5-3122-F549-902C-E7A6E66E2806}" destId="{D6B488A8-A5AF-4438-A027-4B9BA485D3AE}" srcOrd="9" destOrd="0" presId="urn:microsoft.com/office/officeart/2008/layout/LinedList"/>
    <dgm:cxn modelId="{FE7647D5-71C0-459A-8980-81570ADBE870}" type="presParOf" srcId="{D6B488A8-A5AF-4438-A027-4B9BA485D3AE}" destId="{DEC66C1E-203B-4AD9-AB07-B853BD6E445E}" srcOrd="0" destOrd="0" presId="urn:microsoft.com/office/officeart/2008/layout/LinedList"/>
    <dgm:cxn modelId="{F85E5928-C543-4B79-8918-4A284F4D0D17}" type="presParOf" srcId="{D6B488A8-A5AF-4438-A027-4B9BA485D3AE}" destId="{D4B610BE-6590-4701-904B-500FDF7423B6}" srcOrd="1" destOrd="0" presId="urn:microsoft.com/office/officeart/2008/layout/LinedList"/>
    <dgm:cxn modelId="{BD65B240-0D9C-4B41-A075-A1E6C1C265F4}" type="presParOf" srcId="{9D6791D5-3122-F549-902C-E7A6E66E2806}" destId="{45090C2D-183A-E044-AB01-DBEA8C336D9C}" srcOrd="10" destOrd="0" presId="urn:microsoft.com/office/officeart/2008/layout/LinedList"/>
    <dgm:cxn modelId="{14096D97-B8CC-4CA1-B629-FD098D4CC385}" type="presParOf" srcId="{9D6791D5-3122-F549-902C-E7A6E66E2806}" destId="{E70E2C07-708B-4E4A-9A4D-B0B89C705097}" srcOrd="11" destOrd="0" presId="urn:microsoft.com/office/officeart/2008/layout/LinedList"/>
    <dgm:cxn modelId="{CEA4DC45-22B8-4CD0-82D7-FB41F2BE5849}" type="presParOf" srcId="{E70E2C07-708B-4E4A-9A4D-B0B89C705097}" destId="{4DDB30F8-3A28-0240-A5E9-DD079FE60195}" srcOrd="0" destOrd="0" presId="urn:microsoft.com/office/officeart/2008/layout/LinedList"/>
    <dgm:cxn modelId="{46AE1573-F247-4DEE-81CB-89076D1D20A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</a:t>
          </a:r>
          <a:endParaRPr lang="en-US" dirty="0"/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>
              <a:latin typeface="Calibri Light" panose="020F0302020204030204"/>
            </a:rPr>
            <a:t>...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b="1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Obsahují</a:t>
          </a:r>
          <a:r>
            <a:rPr lang="en-US" sz="3100" kern="1200" dirty="0"/>
            <a:t> </a:t>
          </a:r>
          <a:r>
            <a:rPr lang="en-US" sz="3100" b="1" kern="1200" dirty="0" err="1"/>
            <a:t>množství</a:t>
          </a:r>
          <a:r>
            <a:rPr lang="en-US" sz="3100" b="1" kern="1200" dirty="0"/>
            <a:t> </a:t>
          </a:r>
          <a:r>
            <a:rPr lang="en-US" sz="3100" b="1" kern="1200" dirty="0" err="1"/>
            <a:t>šumu</a:t>
          </a:r>
          <a:r>
            <a:rPr lang="en-US" sz="3100" b="1" kern="1200" dirty="0"/>
            <a:t> </a:t>
          </a:r>
          <a:r>
            <a:rPr lang="en-US" sz="3100" kern="1200" dirty="0"/>
            <a:t>(</a:t>
          </a:r>
          <a:r>
            <a:rPr lang="en-US" sz="3100" kern="1200" dirty="0" err="1"/>
            <a:t>technická</a:t>
          </a:r>
          <a:r>
            <a:rPr lang="en-US" sz="3100" kern="1200" dirty="0"/>
            <a:t> </a:t>
          </a:r>
          <a:r>
            <a:rPr lang="en-US" sz="3100" kern="1200" dirty="0" err="1"/>
            <a:t>i</a:t>
          </a:r>
          <a:r>
            <a:rPr lang="en-US" sz="3100" kern="1200" dirty="0"/>
            <a:t> </a:t>
          </a:r>
          <a:r>
            <a:rPr lang="en-US" sz="3100" kern="1200" dirty="0" err="1"/>
            <a:t>biologická</a:t>
          </a:r>
          <a:r>
            <a:rPr lang="en-US" sz="3100" kern="1200" dirty="0"/>
            <a:t> </a:t>
          </a:r>
          <a:r>
            <a:rPr lang="en-US" sz="3100" kern="1200" dirty="0" err="1"/>
            <a:t>variabilita</a:t>
          </a:r>
          <a:r>
            <a:rPr lang="en-US" sz="3100" kern="1200" dirty="0"/>
            <a:t>)</a:t>
          </a:r>
        </a:p>
      </dsp:txBody>
      <dsp:txXfrm>
        <a:off x="0" y="1992"/>
        <a:ext cx="10515600" cy="679498"/>
      </dsp:txXfrm>
    </dsp:sp>
    <dsp:sp modelId="{2480C034-2FDC-4331-8858-7897642CE703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C1C77-978F-445D-A239-AB4C98E36791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681490"/>
        <a:ext cx="10515600" cy="679498"/>
      </dsp:txXfrm>
    </dsp:sp>
    <dsp:sp modelId="{D6FAE539-56F4-4DC9-A1F7-C5FE6C2E8250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0A84B-FB24-4C28-9568-C4D2A78F5409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0" kern="1200" dirty="0">
              <a:latin typeface="Calibri Light" panose="020F0302020204030204"/>
            </a:rPr>
            <a:t>...</a:t>
          </a:r>
          <a:endParaRPr lang="en-GB" sz="3100" b="1" kern="1200" dirty="0">
            <a:latin typeface="Calibri Light" panose="020F0302020204030204"/>
          </a:endParaRPr>
        </a:p>
      </dsp:txBody>
      <dsp:txXfrm>
        <a:off x="0" y="1360988"/>
        <a:ext cx="10515600" cy="679498"/>
      </dsp:txXfrm>
    </dsp:sp>
    <dsp:sp modelId="{18B73D6A-95CD-4C12-BBE2-5AFD93B2852C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D3CC2-985A-484C-99BE-5B6B1053FB73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Calibri Light" panose="020F0302020204030204"/>
            </a:rPr>
            <a:t>…</a:t>
          </a:r>
          <a:endParaRPr lang="en-GB" sz="3100" b="0" kern="1200" dirty="0">
            <a:latin typeface="Calibri Light" panose="020F0302020204030204"/>
          </a:endParaRPr>
        </a:p>
      </dsp:txBody>
      <dsp:txXfrm>
        <a:off x="0" y="2040487"/>
        <a:ext cx="10515600" cy="679498"/>
      </dsp:txXfrm>
    </dsp:sp>
    <dsp:sp modelId="{25B09404-59EB-4F0A-870C-F2FBB1ABEC08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6C1E-203B-4AD9-AB07-B853BD6E445E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3399483"/>
        <a:ext cx="10515600" cy="679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Obsahují</a:t>
          </a:r>
          <a:r>
            <a:rPr lang="en-US" sz="2700" kern="1200" dirty="0"/>
            <a:t> </a:t>
          </a:r>
          <a:r>
            <a:rPr lang="en-US" sz="2700" b="1" kern="1200" dirty="0" err="1"/>
            <a:t>množství</a:t>
          </a:r>
          <a:r>
            <a:rPr lang="en-US" sz="2700" b="1" kern="1200" dirty="0"/>
            <a:t> </a:t>
          </a:r>
          <a:r>
            <a:rPr lang="en-US" sz="2700" b="1" kern="1200" dirty="0" err="1"/>
            <a:t>šumu</a:t>
          </a:r>
          <a:r>
            <a:rPr lang="en-US" sz="2700" b="1" kern="1200" dirty="0"/>
            <a:t> </a:t>
          </a:r>
          <a:r>
            <a:rPr lang="en-US" sz="2700" kern="1200" dirty="0"/>
            <a:t>(</a:t>
          </a:r>
          <a:r>
            <a:rPr lang="en-US" sz="2700" kern="1200" dirty="0" err="1"/>
            <a:t>technická</a:t>
          </a:r>
          <a:r>
            <a:rPr lang="en-US" sz="2700" kern="1200" dirty="0"/>
            <a:t> </a:t>
          </a:r>
          <a:r>
            <a:rPr lang="en-US" sz="2700" kern="1200" dirty="0" err="1"/>
            <a:t>i</a:t>
          </a:r>
          <a:r>
            <a:rPr lang="en-US" sz="2700" kern="1200" dirty="0"/>
            <a:t> </a:t>
          </a:r>
          <a:r>
            <a:rPr lang="en-US" sz="2700" kern="1200" dirty="0" err="1"/>
            <a:t>biologická</a:t>
          </a:r>
          <a:r>
            <a:rPr lang="en-US" sz="2700" kern="1200" dirty="0"/>
            <a:t> </a:t>
          </a:r>
          <a:r>
            <a:rPr lang="en-US" sz="2700" kern="1200" dirty="0" err="1"/>
            <a:t>variabilita</a:t>
          </a:r>
          <a:r>
            <a:rPr lang="en-US" sz="27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Nejsou</a:t>
          </a:r>
          <a:r>
            <a:rPr lang="en-GB" sz="2700" kern="1200" dirty="0"/>
            <a:t> </a:t>
          </a:r>
          <a:r>
            <a:rPr lang="en-GB" sz="2700" kern="1200" dirty="0" err="1"/>
            <a:t>skutečnými</a:t>
          </a:r>
          <a:r>
            <a:rPr lang="en-GB" sz="2700" kern="1200" dirty="0"/>
            <a:t> </a:t>
          </a:r>
          <a:r>
            <a:rPr lang="en-GB" sz="2700" kern="1200" dirty="0" err="1"/>
            <a:t>hodnotami</a:t>
          </a:r>
          <a:r>
            <a:rPr lang="en-GB" sz="2700" kern="1200" dirty="0"/>
            <a:t> (</a:t>
          </a:r>
          <a:r>
            <a:rPr lang="en-GB" sz="2700" kern="1200" dirty="0" err="1"/>
            <a:t>koncentrace</a:t>
          </a:r>
          <a:r>
            <a:rPr lang="en-GB" sz="2700" kern="1200" dirty="0"/>
            <a:t>, </a:t>
          </a:r>
          <a:r>
            <a:rPr lang="en-GB" sz="2700" kern="1200" dirty="0" err="1"/>
            <a:t>počty</a:t>
          </a:r>
          <a:r>
            <a:rPr lang="en-GB" sz="2700" kern="1200" dirty="0"/>
            <a:t>) </a:t>
          </a:r>
          <a:r>
            <a:rPr lang="en-GB" sz="2700" kern="1200" dirty="0" err="1"/>
            <a:t>sledovaných</a:t>
          </a:r>
          <a:r>
            <a:rPr lang="en-GB" sz="2700" kern="1200" dirty="0"/>
            <a:t> </a:t>
          </a:r>
          <a:r>
            <a:rPr lang="en-GB" sz="2700" kern="1200" dirty="0" err="1"/>
            <a:t>molekul</a:t>
          </a:r>
          <a:r>
            <a:rPr lang="en-GB" sz="27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latin typeface="Calibri Light" panose="020F0302020204030204"/>
            </a:rPr>
            <a:t>...</a:t>
          </a:r>
          <a:endParaRPr lang="en-GB" sz="27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..</a:t>
          </a:r>
          <a:endParaRPr lang="en-US" sz="2700" kern="1200" dirty="0"/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 Light" panose="020F0302020204030204"/>
            </a:rPr>
            <a:t>...</a:t>
          </a:r>
          <a:endParaRPr lang="en-US" sz="27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...</a:t>
          </a:r>
          <a:endParaRPr lang="en-US" sz="2700" kern="1200" dirty="0"/>
        </a:p>
      </dsp:txBody>
      <dsp:txXfrm>
        <a:off x="0" y="3399483"/>
        <a:ext cx="10515600" cy="679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Obsahují</a:t>
          </a:r>
          <a:r>
            <a:rPr lang="en-US" sz="2600" kern="1200" dirty="0"/>
            <a:t> </a:t>
          </a:r>
          <a:r>
            <a:rPr lang="en-US" sz="2600" b="1" kern="1200" dirty="0" err="1"/>
            <a:t>množství</a:t>
          </a:r>
          <a:r>
            <a:rPr lang="en-US" sz="2600" b="1" kern="1200" dirty="0"/>
            <a:t> </a:t>
          </a:r>
          <a:r>
            <a:rPr lang="en-US" sz="2600" b="1" kern="1200" dirty="0" err="1"/>
            <a:t>šumu</a:t>
          </a:r>
          <a:r>
            <a:rPr lang="en-US" sz="2600" b="1" kern="1200" dirty="0"/>
            <a:t> </a:t>
          </a:r>
          <a:r>
            <a:rPr lang="en-US" sz="2600" kern="1200" dirty="0"/>
            <a:t>(</a:t>
          </a:r>
          <a:r>
            <a:rPr lang="en-US" sz="2600" kern="1200" dirty="0" err="1"/>
            <a:t>technická</a:t>
          </a:r>
          <a:r>
            <a:rPr lang="en-US" sz="2600" kern="1200" dirty="0"/>
            <a:t> </a:t>
          </a:r>
          <a:r>
            <a:rPr lang="en-US" sz="2600" kern="1200" dirty="0" err="1"/>
            <a:t>i</a:t>
          </a:r>
          <a:r>
            <a:rPr lang="en-US" sz="2600" kern="1200" dirty="0"/>
            <a:t> </a:t>
          </a:r>
          <a:r>
            <a:rPr lang="en-US" sz="2600" kern="1200" dirty="0" err="1"/>
            <a:t>biologická</a:t>
          </a:r>
          <a:r>
            <a:rPr lang="en-US" sz="2600" kern="1200" dirty="0"/>
            <a:t> </a:t>
          </a:r>
          <a:r>
            <a:rPr lang="en-US" sz="2600" kern="1200" dirty="0" err="1"/>
            <a:t>variabilita</a:t>
          </a:r>
          <a:r>
            <a:rPr lang="en-US" sz="26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Nejsou</a:t>
          </a:r>
          <a:r>
            <a:rPr lang="en-GB" sz="2600" kern="1200" dirty="0"/>
            <a:t> </a:t>
          </a:r>
          <a:r>
            <a:rPr lang="en-GB" sz="2600" kern="1200" dirty="0" err="1"/>
            <a:t>skutečnými</a:t>
          </a:r>
          <a:r>
            <a:rPr lang="en-GB" sz="2600" kern="1200" dirty="0"/>
            <a:t> </a:t>
          </a:r>
          <a:r>
            <a:rPr lang="en-GB" sz="2600" kern="1200" dirty="0" err="1"/>
            <a:t>hodnotami</a:t>
          </a:r>
          <a:r>
            <a:rPr lang="en-GB" sz="2600" kern="1200" dirty="0"/>
            <a:t> (</a:t>
          </a:r>
          <a:r>
            <a:rPr lang="en-GB" sz="2600" kern="1200" dirty="0" err="1"/>
            <a:t>koncentrace</a:t>
          </a:r>
          <a:r>
            <a:rPr lang="en-GB" sz="2600" kern="1200" dirty="0"/>
            <a:t>, </a:t>
          </a:r>
          <a:r>
            <a:rPr lang="en-GB" sz="2600" kern="1200" dirty="0" err="1"/>
            <a:t>počty</a:t>
          </a:r>
          <a:r>
            <a:rPr lang="en-GB" sz="2600" kern="1200" dirty="0"/>
            <a:t>) </a:t>
          </a:r>
          <a:r>
            <a:rPr lang="en-GB" sz="2600" kern="1200" dirty="0" err="1"/>
            <a:t>sledovaných</a:t>
          </a:r>
          <a:r>
            <a:rPr lang="en-GB" sz="2600" kern="1200" dirty="0"/>
            <a:t> </a:t>
          </a:r>
          <a:r>
            <a:rPr lang="en-GB" sz="2600" kern="1200" dirty="0" err="1"/>
            <a:t>molekul</a:t>
          </a:r>
          <a:r>
            <a:rPr lang="en-GB" sz="26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Pocházejí</a:t>
          </a:r>
          <a:r>
            <a:rPr lang="en-GB" sz="2600" kern="1200" dirty="0"/>
            <a:t> z </a:t>
          </a:r>
          <a:r>
            <a:rPr lang="en-GB" sz="2600" kern="1200" dirty="0" err="1"/>
            <a:t>komplexních</a:t>
          </a:r>
          <a:r>
            <a:rPr lang="en-GB" sz="2600" kern="1200" dirty="0"/>
            <a:t> </a:t>
          </a:r>
          <a:r>
            <a:rPr lang="en-GB" sz="2600" kern="1200" dirty="0" err="1"/>
            <a:t>technologií</a:t>
          </a:r>
          <a:r>
            <a:rPr lang="en-GB" sz="2600" kern="1200" dirty="0"/>
            <a:t>, </a:t>
          </a:r>
          <a:r>
            <a:rPr lang="en-GB" sz="2600" kern="1200" dirty="0" err="1"/>
            <a:t>které</a:t>
          </a:r>
          <a:r>
            <a:rPr lang="en-GB" sz="2600" kern="1200" dirty="0"/>
            <a:t> </a:t>
          </a:r>
          <a:r>
            <a:rPr lang="en-GB" sz="2600" kern="1200" dirty="0" err="1"/>
            <a:t>bývají</a:t>
          </a:r>
          <a:r>
            <a:rPr lang="en-GB" sz="2600" kern="1200" dirty="0"/>
            <a:t> </a:t>
          </a:r>
          <a:r>
            <a:rPr lang="en-GB" sz="2600" b="1" kern="1200" dirty="0" err="1"/>
            <a:t>velice</a:t>
          </a:r>
          <a:r>
            <a:rPr lang="en-GB" sz="2600" b="1" kern="1200" dirty="0"/>
            <a:t> </a:t>
          </a:r>
          <a:r>
            <a:rPr lang="en-GB" sz="2600" b="1" kern="1200" dirty="0" err="1"/>
            <a:t>citlivé</a:t>
          </a:r>
          <a:r>
            <a:rPr lang="en-GB" sz="2600" b="1" kern="1200" dirty="0"/>
            <a:t> </a:t>
          </a:r>
          <a:r>
            <a:rPr lang="en-GB" sz="2600" b="1" kern="1200" dirty="0" err="1"/>
            <a:t>na</a:t>
          </a:r>
          <a:r>
            <a:rPr lang="en-GB" sz="2600" b="1" kern="1200" dirty="0"/>
            <a:t> </a:t>
          </a:r>
          <a:r>
            <a:rPr lang="en-GB" sz="2600" b="1" kern="1200" dirty="0" err="1"/>
            <a:t>vnější</a:t>
          </a:r>
          <a:r>
            <a:rPr lang="en-GB" sz="2600" b="1" kern="1200" dirty="0"/>
            <a:t> </a:t>
          </a:r>
          <a:r>
            <a:rPr lang="en-GB" sz="2600" b="1" kern="1200" dirty="0" err="1"/>
            <a:t>vlivy</a:t>
          </a:r>
          <a:endParaRPr lang="en-GB" sz="26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3399483"/>
        <a:ext cx="10515600" cy="6794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 Light" panose="020F0302020204030204"/>
            </a:rPr>
            <a:t>...</a:t>
          </a:r>
          <a:endParaRPr lang="en-US" sz="2000" b="1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...</a:t>
          </a:r>
          <a:endParaRPr lang="en-US" sz="2000" kern="1200" dirty="0"/>
        </a:p>
      </dsp:txBody>
      <dsp:txXfrm>
        <a:off x="0" y="3399483"/>
        <a:ext cx="10515600" cy="6794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...</a:t>
          </a:r>
          <a:endParaRPr lang="en-US" sz="2000" kern="1200" dirty="0"/>
        </a:p>
      </dsp:txBody>
      <dsp:txXfrm>
        <a:off x="0" y="3399483"/>
        <a:ext cx="10515600" cy="6794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">
            <a:extLst>
              <a:ext uri="{FF2B5EF4-FFF2-40B4-BE49-F238E27FC236}">
                <a16:creationId xmlns:a16="http://schemas.microsoft.com/office/drawing/2014/main" id="{40090A69-D1E9-4812-8758-560DECF9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1" name="AutoShape 2">
            <a:extLst>
              <a:ext uri="{FF2B5EF4-FFF2-40B4-BE49-F238E27FC236}">
                <a16:creationId xmlns:a16="http://schemas.microsoft.com/office/drawing/2014/main" id="{BC9B8386-FAF8-4B09-AE17-B78CBDDC7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2" name="AutoShape 3">
            <a:extLst>
              <a:ext uri="{FF2B5EF4-FFF2-40B4-BE49-F238E27FC236}">
                <a16:creationId xmlns:a16="http://schemas.microsoft.com/office/drawing/2014/main" id="{FF7124C6-EECE-42C8-AAAF-14EDB6A6D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3" name="AutoShape 4">
            <a:extLst>
              <a:ext uri="{FF2B5EF4-FFF2-40B4-BE49-F238E27FC236}">
                <a16:creationId xmlns:a16="http://schemas.microsoft.com/office/drawing/2014/main" id="{BBBE976A-5E1C-48B7-B690-5E68EE7FD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4" name="AutoShape 5">
            <a:extLst>
              <a:ext uri="{FF2B5EF4-FFF2-40B4-BE49-F238E27FC236}">
                <a16:creationId xmlns:a16="http://schemas.microsoft.com/office/drawing/2014/main" id="{2361C607-D11F-47EF-9049-4D88D09B6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5" name="AutoShape 6">
            <a:extLst>
              <a:ext uri="{FF2B5EF4-FFF2-40B4-BE49-F238E27FC236}">
                <a16:creationId xmlns:a16="http://schemas.microsoft.com/office/drawing/2014/main" id="{D1A09F80-E523-474B-9F12-923DA64BF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6" name="AutoShape 7">
            <a:extLst>
              <a:ext uri="{FF2B5EF4-FFF2-40B4-BE49-F238E27FC236}">
                <a16:creationId xmlns:a16="http://schemas.microsoft.com/office/drawing/2014/main" id="{C6E161CB-6D36-4D6D-82FF-93F271656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7" name="AutoShape 8">
            <a:extLst>
              <a:ext uri="{FF2B5EF4-FFF2-40B4-BE49-F238E27FC236}">
                <a16:creationId xmlns:a16="http://schemas.microsoft.com/office/drawing/2014/main" id="{FF816FA1-BD24-4658-A793-F8EB88C48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8" name="AutoShape 9">
            <a:extLst>
              <a:ext uri="{FF2B5EF4-FFF2-40B4-BE49-F238E27FC236}">
                <a16:creationId xmlns:a16="http://schemas.microsoft.com/office/drawing/2014/main" id="{842AC882-9E5C-4A9D-9CE4-B721BB000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9" name="AutoShape 10">
            <a:extLst>
              <a:ext uri="{FF2B5EF4-FFF2-40B4-BE49-F238E27FC236}">
                <a16:creationId xmlns:a16="http://schemas.microsoft.com/office/drawing/2014/main" id="{E86D45E9-9AB8-491D-98D3-A31E93EC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0" name="AutoShape 11">
            <a:extLst>
              <a:ext uri="{FF2B5EF4-FFF2-40B4-BE49-F238E27FC236}">
                <a16:creationId xmlns:a16="http://schemas.microsoft.com/office/drawing/2014/main" id="{F06DFB67-A43E-4766-A2E1-535BD6ADC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1" name="Text Box 12">
            <a:extLst>
              <a:ext uri="{FF2B5EF4-FFF2-40B4-BE49-F238E27FC236}">
                <a16:creationId xmlns:a16="http://schemas.microsoft.com/office/drawing/2014/main" id="{03AE2172-FAAD-42D4-9393-A88649A1A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2" name="Text Box 13">
            <a:extLst>
              <a:ext uri="{FF2B5EF4-FFF2-40B4-BE49-F238E27FC236}">
                <a16:creationId xmlns:a16="http://schemas.microsoft.com/office/drawing/2014/main" id="{195D383D-A182-4CE8-8499-086CE040F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3" name="Rectangle 14">
            <a:extLst>
              <a:ext uri="{FF2B5EF4-FFF2-40B4-BE49-F238E27FC236}">
                <a16:creationId xmlns:a16="http://schemas.microsoft.com/office/drawing/2014/main" id="{33E1D69D-BAFC-4952-86BF-10C5BBA761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4538"/>
            <a:ext cx="4948237" cy="370681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73832238-DC48-4086-BF74-A161827705A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21313" cy="4449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840" tIns="48240" rIns="96840" bIns="482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7905" name="Text Box 16">
            <a:extLst>
              <a:ext uri="{FF2B5EF4-FFF2-40B4-BE49-F238E27FC236}">
                <a16:creationId xmlns:a16="http://schemas.microsoft.com/office/drawing/2014/main" id="{805B864C-90A6-4324-9F2C-A5D5A636F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623DEA3-382D-43DA-893A-E99E8FAD42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31338"/>
            <a:ext cx="2928937" cy="4778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840" tIns="48240" rIns="96840" bIns="482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300" smtClean="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0363D0F1-CC0D-4222-BB80-03EF21C23C4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7">
            <a:extLst>
              <a:ext uri="{FF2B5EF4-FFF2-40B4-BE49-F238E27FC236}">
                <a16:creationId xmlns:a16="http://schemas.microsoft.com/office/drawing/2014/main" id="{BF521905-F928-4552-A24A-083D853520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63802E-7511-406D-BE31-2795135FCF5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818B8EFB-5B25-4592-BEF5-219CAB44F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D235B65-93C8-4033-BF56-E3C4F609B72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28DF79BB-DBF8-48B9-A2A3-EF70B8BF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1C3BF65-B982-4180-BBA4-3F49A41F939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id="{9C171813-FD7F-441C-BEAE-4099A9F0A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8A00F41-720A-4F60-B3B2-3A2403135AE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42" name="Rectangle 4">
            <a:extLst>
              <a:ext uri="{FF2B5EF4-FFF2-40B4-BE49-F238E27FC236}">
                <a16:creationId xmlns:a16="http://schemas.microsoft.com/office/drawing/2014/main" id="{18E07BEF-06F5-46B9-AEC6-80ED402820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3" name="Text Box 5">
            <a:extLst>
              <a:ext uri="{FF2B5EF4-FFF2-40B4-BE49-F238E27FC236}">
                <a16:creationId xmlns:a16="http://schemas.microsoft.com/office/drawing/2014/main" id="{5398B0A3-FA56-4598-A0AD-000C89B60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7">
            <a:extLst>
              <a:ext uri="{FF2B5EF4-FFF2-40B4-BE49-F238E27FC236}">
                <a16:creationId xmlns:a16="http://schemas.microsoft.com/office/drawing/2014/main" id="{73579AE9-EA6A-4549-940F-2167DE7B52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CA4F10-84FF-4AE4-B891-AFF38A0E4FD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AE526C18-111C-4D32-9961-3D5E64BFF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68C3F84-36BD-4914-AF2B-F23B9E4B03B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AE5964CC-90C0-4B09-B76B-FD0EEA29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DF03E7-8F84-47BC-AA0B-D19C05025D9D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5" name="Text Box 3">
            <a:extLst>
              <a:ext uri="{FF2B5EF4-FFF2-40B4-BE49-F238E27FC236}">
                <a16:creationId xmlns:a16="http://schemas.microsoft.com/office/drawing/2014/main" id="{A01F6E28-07CF-4179-98CC-F2A5D6FDC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87AB761-7331-44C4-A5DD-AFD429C945A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6" name="Rectangle 4">
            <a:extLst>
              <a:ext uri="{FF2B5EF4-FFF2-40B4-BE49-F238E27FC236}">
                <a16:creationId xmlns:a16="http://schemas.microsoft.com/office/drawing/2014/main" id="{CC1249BB-5360-4524-B0B1-F15932D3F6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7" name="Text Box 5">
            <a:extLst>
              <a:ext uri="{FF2B5EF4-FFF2-40B4-BE49-F238E27FC236}">
                <a16:creationId xmlns:a16="http://schemas.microsoft.com/office/drawing/2014/main" id="{DC7D80FD-7EA8-4380-9EA8-93C8B69C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>
            <a:extLst>
              <a:ext uri="{FF2B5EF4-FFF2-40B4-BE49-F238E27FC236}">
                <a16:creationId xmlns:a16="http://schemas.microsoft.com/office/drawing/2014/main" id="{78AB9FE9-E9CE-4F21-B8B2-9F8273DE1F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8923CA-E4E1-4BDD-A880-E2A81506A9F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A1855C3A-6F2B-4FAD-93A1-2295CF41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121449-2095-4525-9439-F06A3C2E9FD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686FB128-B85D-48EF-82F1-C66BB9DE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F900280-35FB-4C7B-9047-C82137B313D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8763410A-0F1A-4FE3-A2CD-F8FDE1F2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23C525-B917-4971-841B-6CA9787FAC3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2" name="Rectangle 4">
            <a:extLst>
              <a:ext uri="{FF2B5EF4-FFF2-40B4-BE49-F238E27FC236}">
                <a16:creationId xmlns:a16="http://schemas.microsoft.com/office/drawing/2014/main" id="{9AAC4261-CD71-4596-B444-A28965A90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3" name="Text Box 5">
            <a:extLst>
              <a:ext uri="{FF2B5EF4-FFF2-40B4-BE49-F238E27FC236}">
                <a16:creationId xmlns:a16="http://schemas.microsoft.com/office/drawing/2014/main" id="{DFA7BC71-573A-4631-A354-8E0EEAC40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>
            <a:extLst>
              <a:ext uri="{FF2B5EF4-FFF2-40B4-BE49-F238E27FC236}">
                <a16:creationId xmlns:a16="http://schemas.microsoft.com/office/drawing/2014/main" id="{78AB9FE9-E9CE-4F21-B8B2-9F8273DE1F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8923CA-E4E1-4BDD-A880-E2A81506A9F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A1855C3A-6F2B-4FAD-93A1-2295CF41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121449-2095-4525-9439-F06A3C2E9FD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686FB128-B85D-48EF-82F1-C66BB9DE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F900280-35FB-4C7B-9047-C82137B313D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8763410A-0F1A-4FE3-A2CD-F8FDE1F2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23C525-B917-4971-841B-6CA9787FAC3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2" name="Rectangle 4">
            <a:extLst>
              <a:ext uri="{FF2B5EF4-FFF2-40B4-BE49-F238E27FC236}">
                <a16:creationId xmlns:a16="http://schemas.microsoft.com/office/drawing/2014/main" id="{9AAC4261-CD71-4596-B444-A28965A90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3" name="Text Box 5">
            <a:extLst>
              <a:ext uri="{FF2B5EF4-FFF2-40B4-BE49-F238E27FC236}">
                <a16:creationId xmlns:a16="http://schemas.microsoft.com/office/drawing/2014/main" id="{DFA7BC71-573A-4631-A354-8E0EEAC40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082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7">
            <a:extLst>
              <a:ext uri="{FF2B5EF4-FFF2-40B4-BE49-F238E27FC236}">
                <a16:creationId xmlns:a16="http://schemas.microsoft.com/office/drawing/2014/main" id="{D0C126AF-3DEA-4472-B889-B4CF33082C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D17BACF-ECCB-4426-BDA5-121F6490C101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5A4BF910-42B3-4069-9D91-22CFB21A0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578FBA3-9565-4703-B54D-8CA9225CFCD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082EA9C1-8460-4884-AD0F-E8504BAD3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C7BF210-BC25-4D85-B669-DF689CBB8DB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055B645A-4A93-4BEF-8E85-44A9DEF5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3321DD1-72B4-45D1-A5FC-0C3B6CD5E73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9CB6B9AD-DA2F-479C-8BCC-1EFA498EF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AAC8FC1-0A5E-497F-A023-3D2C5851B2B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71" name="Rectangle 5">
            <a:extLst>
              <a:ext uri="{FF2B5EF4-FFF2-40B4-BE49-F238E27FC236}">
                <a16:creationId xmlns:a16="http://schemas.microsoft.com/office/drawing/2014/main" id="{4943A1CB-1FCA-4299-957C-0BB0EAAA5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72" name="Text Box 6">
            <a:extLst>
              <a:ext uri="{FF2B5EF4-FFF2-40B4-BE49-F238E27FC236}">
                <a16:creationId xmlns:a16="http://schemas.microsoft.com/office/drawing/2014/main" id="{C90A5B78-0AD2-4F9C-87B1-8D680D0C0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7">
            <a:extLst>
              <a:ext uri="{FF2B5EF4-FFF2-40B4-BE49-F238E27FC236}">
                <a16:creationId xmlns:a16="http://schemas.microsoft.com/office/drawing/2014/main" id="{8E0747B7-DD16-4332-BDB6-F88C266A81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9F76DC-1DB8-4CBF-A554-319262790F83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887A733C-274D-4FF6-BA87-5EC3787CC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ADE0179-9C3F-44CF-B778-A8EB6EA8752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EA028876-18E4-4F48-AEFB-A807443A7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D004249-2D42-4902-967C-A755ADE2639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7" name="Text Box 3">
            <a:extLst>
              <a:ext uri="{FF2B5EF4-FFF2-40B4-BE49-F238E27FC236}">
                <a16:creationId xmlns:a16="http://schemas.microsoft.com/office/drawing/2014/main" id="{21388669-3A4C-4B4D-BC15-B362135D3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4FC95E0-9D3E-4566-B985-9ACAC88FD1E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8" name="Text Box 4">
            <a:extLst>
              <a:ext uri="{FF2B5EF4-FFF2-40B4-BE49-F238E27FC236}">
                <a16:creationId xmlns:a16="http://schemas.microsoft.com/office/drawing/2014/main" id="{05377075-A995-4FE1-ABF8-AC204A580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E090CC2-4343-4E7E-AD4F-E94636B0A2A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9" name="Rectangle 5">
            <a:extLst>
              <a:ext uri="{FF2B5EF4-FFF2-40B4-BE49-F238E27FC236}">
                <a16:creationId xmlns:a16="http://schemas.microsoft.com/office/drawing/2014/main" id="{549D3B0B-A100-4C79-9CEF-710FDF38D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20" name="Text Box 6">
            <a:extLst>
              <a:ext uri="{FF2B5EF4-FFF2-40B4-BE49-F238E27FC236}">
                <a16:creationId xmlns:a16="http://schemas.microsoft.com/office/drawing/2014/main" id="{19165ED0-5A18-44AC-A0E5-1FFCDE6D2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7">
            <a:extLst>
              <a:ext uri="{FF2B5EF4-FFF2-40B4-BE49-F238E27FC236}">
                <a16:creationId xmlns:a16="http://schemas.microsoft.com/office/drawing/2014/main" id="{FFB2B06C-4F8F-42A7-A5BC-3709B51B06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5CA566A-E9FA-4B6B-A535-80F9EA1F4956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01670001-A5F0-4ABC-B2D2-63B1E2B5C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CCE0772-BE55-4E83-920D-8C37B939D4C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85844F4B-0706-4394-8356-EE902A1D9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63E053A-A997-4F01-9D80-A54A61427A0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5" name="Text Box 3">
            <a:extLst>
              <a:ext uri="{FF2B5EF4-FFF2-40B4-BE49-F238E27FC236}">
                <a16:creationId xmlns:a16="http://schemas.microsoft.com/office/drawing/2014/main" id="{6F8D44A6-3C11-41FB-A1AE-A88C66325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82CA7D2-840D-477E-9176-85D2A23746F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CBEBA154-FFF5-405D-B69B-34C82B52B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7" name="Text Box 5">
            <a:extLst>
              <a:ext uri="{FF2B5EF4-FFF2-40B4-BE49-F238E27FC236}">
                <a16:creationId xmlns:a16="http://schemas.microsoft.com/office/drawing/2014/main" id="{2F44C5E5-57E4-495C-9770-EBD3C1CC0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7">
            <a:extLst>
              <a:ext uri="{FF2B5EF4-FFF2-40B4-BE49-F238E27FC236}">
                <a16:creationId xmlns:a16="http://schemas.microsoft.com/office/drawing/2014/main" id="{A157D7FA-E6FC-4054-BEAC-B0EF79C9AA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626509-C6D8-4FD2-9B51-B1F650F9308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548D88E7-6808-4B33-BABA-5E247D5DB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2274669-6B7B-4CEB-9F08-396D6B9CA1E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9611EA7B-5B12-4414-886F-1DD50B1D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2AE4B2A-FCC4-4DE0-97A3-BE030389274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3" name="Text Box 3">
            <a:extLst>
              <a:ext uri="{FF2B5EF4-FFF2-40B4-BE49-F238E27FC236}">
                <a16:creationId xmlns:a16="http://schemas.microsoft.com/office/drawing/2014/main" id="{F2AAA850-92D1-43A2-87F3-AB78C5DE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75038F0-A067-438F-ABD6-CF8F9C493A1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4" name="Rectangle 4">
            <a:extLst>
              <a:ext uri="{FF2B5EF4-FFF2-40B4-BE49-F238E27FC236}">
                <a16:creationId xmlns:a16="http://schemas.microsoft.com/office/drawing/2014/main" id="{66B34FA9-7821-4039-8B38-7A0DB621B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5" name="Text Box 5">
            <a:extLst>
              <a:ext uri="{FF2B5EF4-FFF2-40B4-BE49-F238E27FC236}">
                <a16:creationId xmlns:a16="http://schemas.microsoft.com/office/drawing/2014/main" id="{6973E2C8-9E83-4F03-8849-567DAC49A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>
            <a:extLst>
              <a:ext uri="{FF2B5EF4-FFF2-40B4-BE49-F238E27FC236}">
                <a16:creationId xmlns:a16="http://schemas.microsoft.com/office/drawing/2014/main" id="{788E8D51-9BE9-4F9D-A290-569CCD386C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ADA855D-D8B7-4E20-96A1-DF9743EFAD2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8DF9DD72-804C-4193-A1B2-C00950BB6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FF7E52-632C-45F0-89BE-AD378005E30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9B66AF0F-F3CF-4CC8-9695-B67927E5A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C0C5EEB-7D26-498B-8B1E-426E4CB03D0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61" name="Text Box 3">
            <a:extLst>
              <a:ext uri="{FF2B5EF4-FFF2-40B4-BE49-F238E27FC236}">
                <a16:creationId xmlns:a16="http://schemas.microsoft.com/office/drawing/2014/main" id="{7717CC7D-2D6B-4605-9D27-6E796B1C2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4BD14B1-E70E-4373-9D15-984472EA64D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62" name="Rectangle 4">
            <a:extLst>
              <a:ext uri="{FF2B5EF4-FFF2-40B4-BE49-F238E27FC236}">
                <a16:creationId xmlns:a16="http://schemas.microsoft.com/office/drawing/2014/main" id="{2127EB87-C4F6-40A3-B8BC-882FDDFEA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3" name="Text Box 5">
            <a:extLst>
              <a:ext uri="{FF2B5EF4-FFF2-40B4-BE49-F238E27FC236}">
                <a16:creationId xmlns:a16="http://schemas.microsoft.com/office/drawing/2014/main" id="{375AFEB1-6F01-4869-86D9-964EC9C18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>
            <a:extLst>
              <a:ext uri="{FF2B5EF4-FFF2-40B4-BE49-F238E27FC236}">
                <a16:creationId xmlns:a16="http://schemas.microsoft.com/office/drawing/2014/main" id="{028C02B9-0D9F-4356-BCEF-E889C6A51E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D764E2-6D28-4497-8E7A-67ED7A90590E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FC7BFF7E-386E-4FE0-98CB-0AE6D0538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D5D3CF9-1728-494A-BD42-71A0DC57489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73EA7D75-6EE3-4789-8CF8-82BCB962B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F917C40-AB84-4205-B28E-0F0C2854365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09" name="Text Box 3">
            <a:extLst>
              <a:ext uri="{FF2B5EF4-FFF2-40B4-BE49-F238E27FC236}">
                <a16:creationId xmlns:a16="http://schemas.microsoft.com/office/drawing/2014/main" id="{A03AEFCC-B51B-4D5D-A55A-7E170337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B4DEA3-4140-42E3-8F4C-85DC05FD0A3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10" name="Rectangle 4">
            <a:extLst>
              <a:ext uri="{FF2B5EF4-FFF2-40B4-BE49-F238E27FC236}">
                <a16:creationId xmlns:a16="http://schemas.microsoft.com/office/drawing/2014/main" id="{E69D07EC-433C-44DC-A44C-EF4104E9E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11" name="Text Box 5">
            <a:extLst>
              <a:ext uri="{FF2B5EF4-FFF2-40B4-BE49-F238E27FC236}">
                <a16:creationId xmlns:a16="http://schemas.microsoft.com/office/drawing/2014/main" id="{ACE3DFFC-2DEC-49C0-A00B-93693F18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7">
            <a:extLst>
              <a:ext uri="{FF2B5EF4-FFF2-40B4-BE49-F238E27FC236}">
                <a16:creationId xmlns:a16="http://schemas.microsoft.com/office/drawing/2014/main" id="{BED1BB48-0674-488A-9709-ACDAD30E90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EED8B74-5FEF-4DAB-AE71-F2DBD40A692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3" name="Text Box 1">
            <a:extLst>
              <a:ext uri="{FF2B5EF4-FFF2-40B4-BE49-F238E27FC236}">
                <a16:creationId xmlns:a16="http://schemas.microsoft.com/office/drawing/2014/main" id="{A23F7B54-E1C9-4ACE-A274-1F7325FF6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963D29C-5251-4C7C-9D35-0B0372F2EE2A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6804" name="Text Box 2">
            <a:extLst>
              <a:ext uri="{FF2B5EF4-FFF2-40B4-BE49-F238E27FC236}">
                <a16:creationId xmlns:a16="http://schemas.microsoft.com/office/drawing/2014/main" id="{0D37F676-555A-4A2D-90AA-C8629A40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4A274B8-8927-47C3-A287-41E5AB2DC91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5" name="Text Box 3">
            <a:extLst>
              <a:ext uri="{FF2B5EF4-FFF2-40B4-BE49-F238E27FC236}">
                <a16:creationId xmlns:a16="http://schemas.microsoft.com/office/drawing/2014/main" id="{AA6347B6-82E3-4429-9DDE-7527AB5ED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60D23F8-6F05-4FB5-93FC-333F83467407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6" name="Text Box 4">
            <a:extLst>
              <a:ext uri="{FF2B5EF4-FFF2-40B4-BE49-F238E27FC236}">
                <a16:creationId xmlns:a16="http://schemas.microsoft.com/office/drawing/2014/main" id="{A82751EC-32E8-4F06-8987-DCCE61873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F234259-45E1-4F1C-8557-98DEEA92495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7" name="Rectangle 5">
            <a:extLst>
              <a:ext uri="{FF2B5EF4-FFF2-40B4-BE49-F238E27FC236}">
                <a16:creationId xmlns:a16="http://schemas.microsoft.com/office/drawing/2014/main" id="{96D5BBAD-E913-4A88-91C9-847459591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8" name="Text Box 6">
            <a:extLst>
              <a:ext uri="{FF2B5EF4-FFF2-40B4-BE49-F238E27FC236}">
                <a16:creationId xmlns:a16="http://schemas.microsoft.com/office/drawing/2014/main" id="{FF829CF6-9E2B-4D70-B93C-D2B591B69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7">
            <a:extLst>
              <a:ext uri="{FF2B5EF4-FFF2-40B4-BE49-F238E27FC236}">
                <a16:creationId xmlns:a16="http://schemas.microsoft.com/office/drawing/2014/main" id="{78972468-C21F-4315-B9F0-A1D145E83C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176771-DF94-494F-849A-9C6250EF7A7A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01AD6A2C-68A1-4226-B2B6-02A93D66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0008C0E-F998-499D-A964-38FD9F113E8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481A179C-CDD3-4BF1-9491-D948F8C34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4B1B277-FA7E-4567-93DB-BAAF6859536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D8BF2F58-D223-464E-AC9E-6938CDDE6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1BA4B45-73AC-4065-9D0B-783A4FF2A467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90" name="Rectangle 4">
            <a:extLst>
              <a:ext uri="{FF2B5EF4-FFF2-40B4-BE49-F238E27FC236}">
                <a16:creationId xmlns:a16="http://schemas.microsoft.com/office/drawing/2014/main" id="{FAFE5ED8-C3AA-4220-8477-AC117FA99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91" name="Text Box 5">
            <a:extLst>
              <a:ext uri="{FF2B5EF4-FFF2-40B4-BE49-F238E27FC236}">
                <a16:creationId xmlns:a16="http://schemas.microsoft.com/office/drawing/2014/main" id="{A75F3976-900F-4D0C-B12E-6E6954019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7">
            <a:extLst>
              <a:ext uri="{FF2B5EF4-FFF2-40B4-BE49-F238E27FC236}">
                <a16:creationId xmlns:a16="http://schemas.microsoft.com/office/drawing/2014/main" id="{23DA01F6-9731-457E-8BD3-D126C92E52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AD4C46-8149-4AB8-9A6C-4818698AE8E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1" name="Text Box 1">
            <a:extLst>
              <a:ext uri="{FF2B5EF4-FFF2-40B4-BE49-F238E27FC236}">
                <a16:creationId xmlns:a16="http://schemas.microsoft.com/office/drawing/2014/main" id="{9D8271A8-40CF-42B6-8BA6-41EFD7BA4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5086AE0-CE41-44A0-AF99-5572DBFAB37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D276F455-AC82-47A6-8F3E-9F62743F5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C6D06B2-8BAD-4427-B5BA-CABA8A2ECD0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3" name="Text Box 3">
            <a:extLst>
              <a:ext uri="{FF2B5EF4-FFF2-40B4-BE49-F238E27FC236}">
                <a16:creationId xmlns:a16="http://schemas.microsoft.com/office/drawing/2014/main" id="{AC0D9B3C-B3B5-47F0-AB58-E0046B584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2FD35D2-EB4E-4E8B-968F-5E9E707A2B7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4" name="Text Box 4">
            <a:extLst>
              <a:ext uri="{FF2B5EF4-FFF2-40B4-BE49-F238E27FC236}">
                <a16:creationId xmlns:a16="http://schemas.microsoft.com/office/drawing/2014/main" id="{AC85DAE1-6DE8-4E9F-BD9B-3EC925EF3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B2D6BDF-82C2-439F-B12B-03D2A596A8E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5" name="Rectangle 5">
            <a:extLst>
              <a:ext uri="{FF2B5EF4-FFF2-40B4-BE49-F238E27FC236}">
                <a16:creationId xmlns:a16="http://schemas.microsoft.com/office/drawing/2014/main" id="{E6CB84E3-79B4-4E7D-B229-C91399931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6" name="Text Box 6">
            <a:extLst>
              <a:ext uri="{FF2B5EF4-FFF2-40B4-BE49-F238E27FC236}">
                <a16:creationId xmlns:a16="http://schemas.microsoft.com/office/drawing/2014/main" id="{D92419E0-09D9-4D75-B88D-2C10AA50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7">
            <a:extLst>
              <a:ext uri="{FF2B5EF4-FFF2-40B4-BE49-F238E27FC236}">
                <a16:creationId xmlns:a16="http://schemas.microsoft.com/office/drawing/2014/main" id="{F83928D7-2C23-4447-A39C-6817747ACF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BCE1E9-4339-4FA5-B850-6A9DA5490202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85A6209D-2AC8-4ABA-90DE-38CBA3B3A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F34DA96-EAA6-46AE-B1DD-CD87B63B094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A23F95A8-5E96-4AAA-8E19-9BB201914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CA5A468-5FA2-405A-A8C7-491881D070C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1" name="Text Box 3">
            <a:extLst>
              <a:ext uri="{FF2B5EF4-FFF2-40B4-BE49-F238E27FC236}">
                <a16:creationId xmlns:a16="http://schemas.microsoft.com/office/drawing/2014/main" id="{7EAA280D-03BB-4025-AFBF-CD312E30C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88E1964-6352-4053-A4F8-0E56B9994FB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2" name="Text Box 4">
            <a:extLst>
              <a:ext uri="{FF2B5EF4-FFF2-40B4-BE49-F238E27FC236}">
                <a16:creationId xmlns:a16="http://schemas.microsoft.com/office/drawing/2014/main" id="{DC544759-AC57-4956-9714-A55A6AF18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76DAA6-A3BB-4E6E-A405-D2801C81CFE1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3" name="Rectangle 5">
            <a:extLst>
              <a:ext uri="{FF2B5EF4-FFF2-40B4-BE49-F238E27FC236}">
                <a16:creationId xmlns:a16="http://schemas.microsoft.com/office/drawing/2014/main" id="{FC315A7C-AC6E-409B-8B98-FDE6E211E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4" name="Text Box 6">
            <a:extLst>
              <a:ext uri="{FF2B5EF4-FFF2-40B4-BE49-F238E27FC236}">
                <a16:creationId xmlns:a16="http://schemas.microsoft.com/office/drawing/2014/main" id="{30636A21-E215-4E00-90D5-4442DAB3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7">
            <a:extLst>
              <a:ext uri="{FF2B5EF4-FFF2-40B4-BE49-F238E27FC236}">
                <a16:creationId xmlns:a16="http://schemas.microsoft.com/office/drawing/2014/main" id="{D80A9720-ADE1-4D8A-85F5-1B4F7DFD979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B0CE96-F189-4376-B59C-BD101533884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C585287D-EAED-4E1D-B60C-56ECB5648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AA76B3-691E-4826-B4B6-75F56DCDA86F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E88D6F2E-00D2-4990-A8C5-47D79FA35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8917069-9B11-4E28-853A-E08A907ED6BF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49" name="Text Box 3">
            <a:extLst>
              <a:ext uri="{FF2B5EF4-FFF2-40B4-BE49-F238E27FC236}">
                <a16:creationId xmlns:a16="http://schemas.microsoft.com/office/drawing/2014/main" id="{EE46B260-E851-42DE-80E9-1BCD65C61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CF27581-0492-4DF4-A152-2F0C53C9BFA1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50" name="Rectangle 4">
            <a:extLst>
              <a:ext uri="{FF2B5EF4-FFF2-40B4-BE49-F238E27FC236}">
                <a16:creationId xmlns:a16="http://schemas.microsoft.com/office/drawing/2014/main" id="{11F90353-6EAC-4CD1-A78D-A82A0711A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51" name="Text Box 5">
            <a:extLst>
              <a:ext uri="{FF2B5EF4-FFF2-40B4-BE49-F238E27FC236}">
                <a16:creationId xmlns:a16="http://schemas.microsoft.com/office/drawing/2014/main" id="{7F20BC85-9C93-46F2-BCE3-B1DE84712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7">
            <a:extLst>
              <a:ext uri="{FF2B5EF4-FFF2-40B4-BE49-F238E27FC236}">
                <a16:creationId xmlns:a16="http://schemas.microsoft.com/office/drawing/2014/main" id="{90C55ACC-8627-43A2-93F8-7D8196A9AF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810237-D5BD-445D-8EED-CBC4CFC59A8F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04BB5794-7B3E-4B52-A86D-B98510335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FC4BD3-53F9-49A6-A27D-8BCEC6D4736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4996" name="Text Box 2">
            <a:extLst>
              <a:ext uri="{FF2B5EF4-FFF2-40B4-BE49-F238E27FC236}">
                <a16:creationId xmlns:a16="http://schemas.microsoft.com/office/drawing/2014/main" id="{11BE2D9E-110C-4BB2-A031-A501AEC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64B2611-15BB-4DC5-BF46-5AFEEB1091D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7" name="Text Box 3">
            <a:extLst>
              <a:ext uri="{FF2B5EF4-FFF2-40B4-BE49-F238E27FC236}">
                <a16:creationId xmlns:a16="http://schemas.microsoft.com/office/drawing/2014/main" id="{3FC69D9F-D5DD-435F-9A0F-E5C45E309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8F3241B-78EE-4CF1-B96B-D8FAA662FE76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8" name="Rectangle 4">
            <a:extLst>
              <a:ext uri="{FF2B5EF4-FFF2-40B4-BE49-F238E27FC236}">
                <a16:creationId xmlns:a16="http://schemas.microsoft.com/office/drawing/2014/main" id="{B6673EE0-DE36-4222-B0F3-65F83907A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9" name="Text Box 5">
            <a:extLst>
              <a:ext uri="{FF2B5EF4-FFF2-40B4-BE49-F238E27FC236}">
                <a16:creationId xmlns:a16="http://schemas.microsoft.com/office/drawing/2014/main" id="{D1778824-10AD-4D44-BF29-2B98CF832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7">
            <a:extLst>
              <a:ext uri="{FF2B5EF4-FFF2-40B4-BE49-F238E27FC236}">
                <a16:creationId xmlns:a16="http://schemas.microsoft.com/office/drawing/2014/main" id="{42E5B483-DD95-41C5-B4D5-4C09881FC9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C620B1-F9CE-43BE-BF5B-E7DDCC4412C5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3" name="Text Box 1">
            <a:extLst>
              <a:ext uri="{FF2B5EF4-FFF2-40B4-BE49-F238E27FC236}">
                <a16:creationId xmlns:a16="http://schemas.microsoft.com/office/drawing/2014/main" id="{9FCC1F86-A0FE-49FE-BC41-B928E3964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BF7431C-E8E1-4300-BC55-65AEF46D9ECE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7044" name="Text Box 2">
            <a:extLst>
              <a:ext uri="{FF2B5EF4-FFF2-40B4-BE49-F238E27FC236}">
                <a16:creationId xmlns:a16="http://schemas.microsoft.com/office/drawing/2014/main" id="{4C6D609A-8194-4589-921E-C054E59C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CFDF0B3-C080-452C-B288-CB6FE57BDC9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5" name="Text Box 3">
            <a:extLst>
              <a:ext uri="{FF2B5EF4-FFF2-40B4-BE49-F238E27FC236}">
                <a16:creationId xmlns:a16="http://schemas.microsoft.com/office/drawing/2014/main" id="{BE58CFE6-F7C9-46FA-8B8C-B51CC3DD4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D997CDD-7AA1-485A-B22D-2A997C46DA2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6" name="Text Box 4">
            <a:extLst>
              <a:ext uri="{FF2B5EF4-FFF2-40B4-BE49-F238E27FC236}">
                <a16:creationId xmlns:a16="http://schemas.microsoft.com/office/drawing/2014/main" id="{86D093AC-62C0-417C-A081-94ACC724D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C9DB4DC-7611-4BDF-8945-36DA4191B43F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7" name="Rectangle 5">
            <a:extLst>
              <a:ext uri="{FF2B5EF4-FFF2-40B4-BE49-F238E27FC236}">
                <a16:creationId xmlns:a16="http://schemas.microsoft.com/office/drawing/2014/main" id="{0E35D40E-64B4-4F07-B4A6-B5559B6ED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8" name="Text Box 6">
            <a:extLst>
              <a:ext uri="{FF2B5EF4-FFF2-40B4-BE49-F238E27FC236}">
                <a16:creationId xmlns:a16="http://schemas.microsoft.com/office/drawing/2014/main" id="{2B8D0E06-62F4-4584-ADAE-737E8C8CB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7">
            <a:extLst>
              <a:ext uri="{FF2B5EF4-FFF2-40B4-BE49-F238E27FC236}">
                <a16:creationId xmlns:a16="http://schemas.microsoft.com/office/drawing/2014/main" id="{9C8839AE-193A-4484-8A30-F5E6F7879B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703676-10A8-400B-B34A-7DCCABA0617B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E58C7500-60AB-495A-AD13-A719273C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7175B4-F412-4C28-B0C6-7CF9EB8A2AD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id="{C666E19A-DED2-4F7C-8C68-E1CEF2BA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092ED22-8C2C-48F9-97C7-6B7F2E1F7E3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3" name="Text Box 3">
            <a:extLst>
              <a:ext uri="{FF2B5EF4-FFF2-40B4-BE49-F238E27FC236}">
                <a16:creationId xmlns:a16="http://schemas.microsoft.com/office/drawing/2014/main" id="{29DF8F88-AA95-469A-BC10-645BA400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06A77E-40F9-458B-B9F9-1CCF4576AC2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4" name="Rectangle 4">
            <a:extLst>
              <a:ext uri="{FF2B5EF4-FFF2-40B4-BE49-F238E27FC236}">
                <a16:creationId xmlns:a16="http://schemas.microsoft.com/office/drawing/2014/main" id="{D5CC59D5-CCB3-4C9B-B1A3-3170D0D3D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5" name="Text Box 5">
            <a:extLst>
              <a:ext uri="{FF2B5EF4-FFF2-40B4-BE49-F238E27FC236}">
                <a16:creationId xmlns:a16="http://schemas.microsoft.com/office/drawing/2014/main" id="{D28A3B4F-4101-4102-8907-07DFE3B06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7">
            <a:extLst>
              <a:ext uri="{FF2B5EF4-FFF2-40B4-BE49-F238E27FC236}">
                <a16:creationId xmlns:a16="http://schemas.microsoft.com/office/drawing/2014/main" id="{4426A771-46AD-44E6-873B-105C0F9054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254799-4502-43AE-9122-038E3B72E476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1D1114AF-0E17-46CF-A452-BD817DDE1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393BF47-BA33-46C8-B8C6-613FC8791AB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C83B600E-E541-47AF-82B9-E551AE8DC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C8C0CAA-1AEC-44F9-9CEC-F6FE7D93AB1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41" name="Text Box 3">
            <a:extLst>
              <a:ext uri="{FF2B5EF4-FFF2-40B4-BE49-F238E27FC236}">
                <a16:creationId xmlns:a16="http://schemas.microsoft.com/office/drawing/2014/main" id="{CE7D2597-8B36-4396-87F2-84938501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1275748-C015-456C-956A-CD3588ED3C0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42" name="Rectangle 4">
            <a:extLst>
              <a:ext uri="{FF2B5EF4-FFF2-40B4-BE49-F238E27FC236}">
                <a16:creationId xmlns:a16="http://schemas.microsoft.com/office/drawing/2014/main" id="{29F1EE7C-9957-4BCF-95CE-854875D43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3" name="Text Box 5">
            <a:extLst>
              <a:ext uri="{FF2B5EF4-FFF2-40B4-BE49-F238E27FC236}">
                <a16:creationId xmlns:a16="http://schemas.microsoft.com/office/drawing/2014/main" id="{6A8A87B9-7243-4EC5-8F0F-2674BAA4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7">
            <a:extLst>
              <a:ext uri="{FF2B5EF4-FFF2-40B4-BE49-F238E27FC236}">
                <a16:creationId xmlns:a16="http://schemas.microsoft.com/office/drawing/2014/main" id="{35BAF11F-1FA4-4325-A294-DF339E3E1E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A73F6F-C302-4661-AE62-CCE628209901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87" name="Text Box 1">
            <a:extLst>
              <a:ext uri="{FF2B5EF4-FFF2-40B4-BE49-F238E27FC236}">
                <a16:creationId xmlns:a16="http://schemas.microsoft.com/office/drawing/2014/main" id="{7A72C8AF-4743-4A09-83A9-EB4D8FC20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1633B16-82C3-481B-AD42-8AB9D887B28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3188" name="Text Box 2">
            <a:extLst>
              <a:ext uri="{FF2B5EF4-FFF2-40B4-BE49-F238E27FC236}">
                <a16:creationId xmlns:a16="http://schemas.microsoft.com/office/drawing/2014/main" id="{9FB3A367-C6CE-4266-A546-BCE698149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5ED7860-1097-44A5-A3B0-D209F2DB520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89" name="Text Box 3">
            <a:extLst>
              <a:ext uri="{FF2B5EF4-FFF2-40B4-BE49-F238E27FC236}">
                <a16:creationId xmlns:a16="http://schemas.microsoft.com/office/drawing/2014/main" id="{FF92869F-EC48-4421-9D00-9AD627A72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A538446-2745-4D03-BF40-E6A1005AB4A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90" name="Rectangle 4">
            <a:extLst>
              <a:ext uri="{FF2B5EF4-FFF2-40B4-BE49-F238E27FC236}">
                <a16:creationId xmlns:a16="http://schemas.microsoft.com/office/drawing/2014/main" id="{2E659E45-E883-4DEC-913F-0D6400440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91" name="Text Box 5">
            <a:extLst>
              <a:ext uri="{FF2B5EF4-FFF2-40B4-BE49-F238E27FC236}">
                <a16:creationId xmlns:a16="http://schemas.microsoft.com/office/drawing/2014/main" id="{54232178-96E2-490D-9686-39D68468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7">
            <a:extLst>
              <a:ext uri="{FF2B5EF4-FFF2-40B4-BE49-F238E27FC236}">
                <a16:creationId xmlns:a16="http://schemas.microsoft.com/office/drawing/2014/main" id="{9F43526C-58FE-4292-8C82-AD874E6DCD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ADB518-9FCD-424C-97A4-60EE943DC5A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7A32BFA4-AE5F-4D88-A95C-46383BCC6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01EEFF7-5933-44BF-AC79-5B90948A8244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FEA01310-E9ED-4853-A753-1C4DDA683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F262F04-E458-48EF-8C2E-3B440B8CE24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7285" name="Rectangle 3">
            <a:extLst>
              <a:ext uri="{FF2B5EF4-FFF2-40B4-BE49-F238E27FC236}">
                <a16:creationId xmlns:a16="http://schemas.microsoft.com/office/drawing/2014/main" id="{24B9FFDA-D744-4B05-A9DE-DD7B105BF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6" name="Text Box 4">
            <a:extLst>
              <a:ext uri="{FF2B5EF4-FFF2-40B4-BE49-F238E27FC236}">
                <a16:creationId xmlns:a16="http://schemas.microsoft.com/office/drawing/2014/main" id="{A2C5695A-3938-41AC-B044-E226A594A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7">
            <a:extLst>
              <a:ext uri="{FF2B5EF4-FFF2-40B4-BE49-F238E27FC236}">
                <a16:creationId xmlns:a16="http://schemas.microsoft.com/office/drawing/2014/main" id="{233E39B0-CBEA-402A-BC93-734A639E07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4E72D14-0BDB-495D-9B5B-CAD92B8AFBAE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5CE29E6C-4EB3-48F2-B0F2-8889951A1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5B89610-ABB3-4EB0-8BCF-607F6B5F3EEF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9332" name="Text Box 2">
            <a:extLst>
              <a:ext uri="{FF2B5EF4-FFF2-40B4-BE49-F238E27FC236}">
                <a16:creationId xmlns:a16="http://schemas.microsoft.com/office/drawing/2014/main" id="{94704490-F3C0-4166-99AE-3227C571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62802BE-B188-4E24-8636-17A9577164C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9333" name="Rectangle 3">
            <a:extLst>
              <a:ext uri="{FF2B5EF4-FFF2-40B4-BE49-F238E27FC236}">
                <a16:creationId xmlns:a16="http://schemas.microsoft.com/office/drawing/2014/main" id="{46B7177B-972A-425C-B1C3-CDB081E48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4" name="Text Box 4">
            <a:extLst>
              <a:ext uri="{FF2B5EF4-FFF2-40B4-BE49-F238E27FC236}">
                <a16:creationId xmlns:a16="http://schemas.microsoft.com/office/drawing/2014/main" id="{C433CBAC-51F6-47E1-BC79-8DA94DF9E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7">
            <a:extLst>
              <a:ext uri="{FF2B5EF4-FFF2-40B4-BE49-F238E27FC236}">
                <a16:creationId xmlns:a16="http://schemas.microsoft.com/office/drawing/2014/main" id="{2A1BDCCF-BA8F-4AEB-9D2C-DBF8AF30B8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D79F21-9E3A-4C6A-95EE-26DC953CDABA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320720B0-6BBF-4899-B513-6AE8F1562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FBD7840-F9CD-4566-9E9F-F335A606255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8658A871-5405-4D99-9C3B-9C74EE3D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FCD5A94-DFEB-4A0C-9C60-6D50F156D61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2AB41B00-C5DD-4590-8310-6EE183978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8" name="Text Box 4">
            <a:extLst>
              <a:ext uri="{FF2B5EF4-FFF2-40B4-BE49-F238E27FC236}">
                <a16:creationId xmlns:a16="http://schemas.microsoft.com/office/drawing/2014/main" id="{D19C68AC-A468-4B3E-B76A-79065EFB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2EF63BEC-3BD2-2343-A6B2-5389C5832F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F79F6-7DA8-5447-A77F-4CEF5E355336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73729" name="Text Box 1">
            <a:extLst>
              <a:ext uri="{FF2B5EF4-FFF2-40B4-BE49-F238E27FC236}">
                <a16:creationId xmlns:a16="http://schemas.microsoft.com/office/drawing/2014/main" id="{13559CC5-E12D-9943-927D-9AD9CF98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F86E0D9-CC51-3B45-A4F5-BD1650E52CB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32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EFD593FC-E3D9-894A-A1A6-7D102505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9A74B6-9EF8-DC4F-A492-52994921A560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32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4BC38953-8120-2A4F-ABBE-53C8F3D247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89F1595-1810-C14B-AD93-9305AA94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50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C3D4DA91-A19F-C446-A485-32F3B27225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C43389-A87D-B74B-8C6D-ED1E6A14E69D}" type="slidenum">
              <a:rPr lang="cs-CZ" altLang="cs-CZ"/>
              <a:pPr/>
              <a:t>33</a:t>
            </a:fld>
            <a:endParaRPr lang="cs-CZ" altLang="cs-CZ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85D06A92-447D-D747-A526-156295B7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2ABF3BF-AD9B-D043-A41E-FBD9CB5436F4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33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D3326CD5-6817-3044-B569-85EBD6F210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FB1B519D-2035-A74C-8782-E201A8FB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85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ECE8D-D568-0B4A-AAD4-8B12449187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1D5C154-EEEB-684E-B468-25F798B3138D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C7A27-9A40-7F45-8393-D0B827D27D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FE230-9928-6D44-B01C-6D2797F9BC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9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4538"/>
            <a:ext cx="6589713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089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4538"/>
            <a:ext cx="6589713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4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34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28BA6-3759-C74B-8896-BDD79212F1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F8FF321-E727-9E43-AAFC-542E27F61BB9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A2929-F69D-774F-B8B2-02B2F63845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7BFDB-E74C-B948-BF18-CBADD53DE1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7">
            <a:extLst>
              <a:ext uri="{FF2B5EF4-FFF2-40B4-BE49-F238E27FC236}">
                <a16:creationId xmlns:a16="http://schemas.microsoft.com/office/drawing/2014/main" id="{EAEB5DEB-CDF1-4199-8359-BCF9777977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0DA658-F1B0-4EB8-8AE1-585B8171A6BF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7" name="Text Box 1">
            <a:extLst>
              <a:ext uri="{FF2B5EF4-FFF2-40B4-BE49-F238E27FC236}">
                <a16:creationId xmlns:a16="http://schemas.microsoft.com/office/drawing/2014/main" id="{F9E3C577-E0D4-4FEF-A930-BFEC96223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5ED0DF8-5C3A-42B5-A62A-68B428B0926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13668" name="Text Box 2">
            <a:extLst>
              <a:ext uri="{FF2B5EF4-FFF2-40B4-BE49-F238E27FC236}">
                <a16:creationId xmlns:a16="http://schemas.microsoft.com/office/drawing/2014/main" id="{CC354094-D429-4089-A773-CBA051145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3AB8B8-F1EB-4DB8-8FC0-CF8DB5B1A3B5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9" name="Rectangle 3">
            <a:extLst>
              <a:ext uri="{FF2B5EF4-FFF2-40B4-BE49-F238E27FC236}">
                <a16:creationId xmlns:a16="http://schemas.microsoft.com/office/drawing/2014/main" id="{08FA4437-6445-4709-BDBD-16C38155A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70" name="Text Box 4">
            <a:extLst>
              <a:ext uri="{FF2B5EF4-FFF2-40B4-BE49-F238E27FC236}">
                <a16:creationId xmlns:a16="http://schemas.microsoft.com/office/drawing/2014/main" id="{59040B6A-E563-471A-AE3A-C8C56718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7">
            <a:extLst>
              <a:ext uri="{FF2B5EF4-FFF2-40B4-BE49-F238E27FC236}">
                <a16:creationId xmlns:a16="http://schemas.microsoft.com/office/drawing/2014/main" id="{6356B938-4874-4D4C-A1D1-A4ACD52144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EA89BA-E79C-4DD2-8F18-E5B33C07967B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23792E6F-AE60-44BC-AFD5-B244CE248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F0EE8BC-22DA-417A-8166-EBF11EE73BB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565B8A2F-BF0A-4750-8981-F9696805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072EDE6-658D-44E7-8BD3-A22B8A8640F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407B029E-FC93-4614-ADAE-D56FF8BBE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4" name="Text Box 4">
            <a:extLst>
              <a:ext uri="{FF2B5EF4-FFF2-40B4-BE49-F238E27FC236}">
                <a16:creationId xmlns:a16="http://schemas.microsoft.com/office/drawing/2014/main" id="{A042E0D7-9424-4265-95C7-D7B57A5C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7">
            <a:extLst>
              <a:ext uri="{FF2B5EF4-FFF2-40B4-BE49-F238E27FC236}">
                <a16:creationId xmlns:a16="http://schemas.microsoft.com/office/drawing/2014/main" id="{7F6EC9E6-7F14-452C-BDC5-BEAE2BD3B34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F7FFA0-6AE1-4B15-B14B-52D7C8131AF0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AA13FF75-5CE5-4223-98E2-3C80E69D2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2B22928-6653-4B11-A1E5-67BF6578E4E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55B547E2-9065-4383-A86D-236740CB1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30D936F-92F4-42FB-8135-11E5BE9C25D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3886A725-40D6-4F8C-AAB6-82CF0F902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2" name="Text Box 4">
            <a:extLst>
              <a:ext uri="{FF2B5EF4-FFF2-40B4-BE49-F238E27FC236}">
                <a16:creationId xmlns:a16="http://schemas.microsoft.com/office/drawing/2014/main" id="{87383F77-39F4-4596-BD52-4E6E827D9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7">
            <a:extLst>
              <a:ext uri="{FF2B5EF4-FFF2-40B4-BE49-F238E27FC236}">
                <a16:creationId xmlns:a16="http://schemas.microsoft.com/office/drawing/2014/main" id="{549B9AD6-4497-44FA-99F5-B5F5214B4C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569635-E10D-4C4B-8DA8-42927E25D58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B4BA41F3-84C2-4D9E-AE34-F57E212B5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D040CF-4645-42BA-AC22-38D2159BF34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650CC965-3208-4F29-89AA-55725BD4D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6188857-5874-4D49-BBDE-942A0C4FE156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330655DC-316A-49DD-950A-F5E61FF2A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543D88B-1FBD-46D0-914C-01C9F1C4BB1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30" name="Rectangle 4">
            <a:extLst>
              <a:ext uri="{FF2B5EF4-FFF2-40B4-BE49-F238E27FC236}">
                <a16:creationId xmlns:a16="http://schemas.microsoft.com/office/drawing/2014/main" id="{53B312C2-0C96-4FF7-8666-F38D4E5A47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31" name="Text Box 5">
            <a:extLst>
              <a:ext uri="{FF2B5EF4-FFF2-40B4-BE49-F238E27FC236}">
                <a16:creationId xmlns:a16="http://schemas.microsoft.com/office/drawing/2014/main" id="{A43005D7-CAFC-41E4-BF0F-9ABA1DF24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430C9-8DE8-2444-A520-BB4761944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27C2BB-7876-8A46-81D0-5044E15E05A7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7D77F-B0AB-B441-A55C-CCF6C9979D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C2CE6-81A1-A242-97DC-D8A837B56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7">
            <a:extLst>
              <a:ext uri="{FF2B5EF4-FFF2-40B4-BE49-F238E27FC236}">
                <a16:creationId xmlns:a16="http://schemas.microsoft.com/office/drawing/2014/main" id="{3D6B666C-6C8C-46E4-8EE4-DDE03F93D9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ADF0FF-4234-45FF-83D8-57A92CE3D21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5" name="Text Box 1">
            <a:extLst>
              <a:ext uri="{FF2B5EF4-FFF2-40B4-BE49-F238E27FC236}">
                <a16:creationId xmlns:a16="http://schemas.microsoft.com/office/drawing/2014/main" id="{52E38985-916A-4B8C-89F7-A8756F8DD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A2C3981-D166-44CE-9B45-6AF9917BC66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AE1E049B-AEC5-4A75-80E3-6FCF8B5D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18A6959-CF2A-4BF8-9373-4AE3BA82A2C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7" name="Text Box 3">
            <a:extLst>
              <a:ext uri="{FF2B5EF4-FFF2-40B4-BE49-F238E27FC236}">
                <a16:creationId xmlns:a16="http://schemas.microsoft.com/office/drawing/2014/main" id="{CB780E8B-809F-4594-B294-50C20F9FF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B79D72B-3EEA-4237-944A-DF048375219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8" name="Rectangle 4">
            <a:extLst>
              <a:ext uri="{FF2B5EF4-FFF2-40B4-BE49-F238E27FC236}">
                <a16:creationId xmlns:a16="http://schemas.microsoft.com/office/drawing/2014/main" id="{633969D9-8F1C-4BB0-AB97-D1413E502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9" name="Text Box 5">
            <a:extLst>
              <a:ext uri="{FF2B5EF4-FFF2-40B4-BE49-F238E27FC236}">
                <a16:creationId xmlns:a16="http://schemas.microsoft.com/office/drawing/2014/main" id="{8059D3D7-3C31-4AE8-B1D7-C91F94CE8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7">
            <a:extLst>
              <a:ext uri="{FF2B5EF4-FFF2-40B4-BE49-F238E27FC236}">
                <a16:creationId xmlns:a16="http://schemas.microsoft.com/office/drawing/2014/main" id="{42325C12-5C63-4E1B-B4FD-160C480D37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EA87B3-0104-40BF-BCBB-EC8C46D5CDC9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0091E2F3-CE80-494D-9B90-588AAFA33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A5BB9A1-63E4-4534-8906-36D5ABCECDD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F0FCA124-C0D1-41A0-8386-0405FD0CB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1CCC16F-1B55-4B3B-A495-57FBC3CC3D5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7" name="Text Box 3">
            <a:extLst>
              <a:ext uri="{FF2B5EF4-FFF2-40B4-BE49-F238E27FC236}">
                <a16:creationId xmlns:a16="http://schemas.microsoft.com/office/drawing/2014/main" id="{8E2ABEC7-34A3-4559-9EC0-A9CE151FB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BE6F2FB-7E2A-4DBE-AE04-8C95563B1495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8" name="Rectangle 4">
            <a:extLst>
              <a:ext uri="{FF2B5EF4-FFF2-40B4-BE49-F238E27FC236}">
                <a16:creationId xmlns:a16="http://schemas.microsoft.com/office/drawing/2014/main" id="{6F7D0F22-B18E-4023-B6E9-81FE70263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9" name="Text Box 5">
            <a:extLst>
              <a:ext uri="{FF2B5EF4-FFF2-40B4-BE49-F238E27FC236}">
                <a16:creationId xmlns:a16="http://schemas.microsoft.com/office/drawing/2014/main" id="{46E3D6E3-E719-4B54-9894-25617BD21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6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5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6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28AA082-436A-4290-AEF0-A2C71FE5AB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85A15-01EF-43AE-B35D-21FE071B1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470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80B4543-001C-48DD-AEE6-A95C2AF2AA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9FE91-4A95-4DAE-9F90-771CECD55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06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034FA5-B2EE-4CFE-BD79-FC817B9A10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7D3C9-3235-4B9A-8581-A7FC1176D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309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836614"/>
            <a:ext cx="5653616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836614"/>
            <a:ext cx="5653617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98AAF7E-42AA-4C53-A1B0-F0E4C65B5B6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4EFDB-49A0-49B9-836D-F27763B5B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782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D6AC40D-BA5F-4464-806B-3D36633C4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8DB91-9119-4909-8D54-6C923F474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13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F2F5CCA-BDB6-4080-B0E5-FF541D80045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69151-B4DA-4038-B895-1AB4A0062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630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8A5C77-B274-42A0-B9DB-7A3B69443D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9C11-E09D-4214-81FF-077B2F45E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86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8FEF15E-A2EA-4888-A0D8-710FBDBF51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1756F-9448-45A6-9650-CDD002105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16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55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7937750-A477-4BC7-8486-A3EDA43CFCA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2AFC-DCE1-4830-A6F4-A96C2317A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94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9BBA816-AFEA-48E1-A535-184506B4E8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338CA-F288-4C30-8A9C-C8373097E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991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88452" y="61914"/>
            <a:ext cx="2889249" cy="6302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61914"/>
            <a:ext cx="8470900" cy="6302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C0E6AC9-DE0D-4D6C-973A-15A76A788F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A0CC8-F35C-4E18-BB1D-4D49C59FD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266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1B8595-D02D-461D-88C5-22C4A30851F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7ECDDC-9FA5-4885-89CF-C8AD6DBEB85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119D-680A-43DB-AC20-C439FDDAB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101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693788-E3F0-429A-8121-47D90064AA1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AC87BE-B4AA-430B-ADA3-9036DC482DC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B698-5540-4610-9744-B53E18B51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779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7DCDE6-5AF3-4420-9758-E78AC59E8AF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B324A3-515C-4A8F-A138-DCB3C448B59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9A49-6E6C-4ADF-979F-8A95A050A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89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836614"/>
            <a:ext cx="5657849" cy="5534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400" y="836614"/>
            <a:ext cx="5657851" cy="5534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96945-ACA8-4B26-8607-AA9F56CFD68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76048-F48B-4A5A-B2C7-BEC60187F5C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4FC69-37BB-48C0-9856-9783ECF34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858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88D7F8-F5E9-4DD5-8243-DFE505A0C8B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9A468E-43E1-46B7-B9AA-71DD1BBB092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B678F-2EED-4680-8CBD-C4CE2F496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15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A03E39-BEA4-466A-8455-7AAD6AADCCF2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15CF46-F4F2-43B5-9E33-1B1BF501D7F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55D16-9591-4313-AB41-B94FE7463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712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12E4EC-E12E-4BF8-8AEC-C35D0021902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FB38BA-963A-4F32-A41A-D6B349EC6DF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6AE32-E00C-419C-B6B7-BE44FB849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7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46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FDED4-5108-43AF-B691-43F220F2847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77765-4B53-41F6-8C34-17075250E4E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DA58C-691D-494A-A05D-9972B7AB7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409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82257-D9BE-47B2-B5F4-2EEE2DB241E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E7510B-1A21-4DBB-97AF-E307B48EA17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4D545-636E-4B68-B7FE-3DE69BFAD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6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B48C1D-303B-40CF-B74F-57F35A6D182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D504C6-384D-4399-9088-535DD24A1FF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A1E8-BF65-4631-855A-4AF3FF5A5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6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1" y="61914"/>
            <a:ext cx="2891367" cy="6308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61914"/>
            <a:ext cx="8477249" cy="6308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2E0A7-CEDA-40A6-8239-E0A049A453B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28F057-C2EA-455A-8AF6-A37BA9A3D7D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38271-A6A7-4FBE-ADBD-EC7765B4B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39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83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04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3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8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8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9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3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443DF22-D634-4DBE-8A18-7AF6163CF7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5833" y="6407150"/>
            <a:ext cx="645584" cy="3508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mtClean="0">
                <a:solidFill>
                  <a:srgbClr val="FFFFFF"/>
                </a:solidFill>
                <a:ea typeface="Droid Sans Fallback" charset="0"/>
              </a:defRPr>
            </a:lvl1pPr>
          </a:lstStyle>
          <a:p>
            <a:pPr>
              <a:defRPr/>
            </a:pPr>
            <a:fld id="{ED4E4FE1-47C2-47A8-92F3-6FE579A8A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B60F7800-635D-4334-96CD-2C3EBC1F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518" y="6432551"/>
            <a:ext cx="336549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3">
            <a:extLst>
              <a:ext uri="{FF2B5EF4-FFF2-40B4-BE49-F238E27FC236}">
                <a16:creationId xmlns:a16="http://schemas.microsoft.com/office/drawing/2014/main" id="{363BF8A5-871F-4977-A0EB-AAB67D2FD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2" y="836614"/>
            <a:ext cx="11510433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88B7E796-A4FC-4B0B-ACDD-A8CE49A95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5217" y="61913"/>
            <a:ext cx="1140248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grpSp>
        <p:nvGrpSpPr>
          <p:cNvPr id="1030" name="Group 5">
            <a:extLst>
              <a:ext uri="{FF2B5EF4-FFF2-40B4-BE49-F238E27FC236}">
                <a16:creationId xmlns:a16="http://schemas.microsoft.com/office/drawing/2014/main" id="{BDD92F69-D0E7-4FBA-AB99-FDD97C84D87F}"/>
              </a:ext>
            </a:extLst>
          </p:cNvPr>
          <p:cNvGrpSpPr>
            <a:grpSpLocks/>
          </p:cNvGrpSpPr>
          <p:nvPr/>
        </p:nvGrpSpPr>
        <p:grpSpPr bwMode="auto">
          <a:xfrm>
            <a:off x="165101" y="639763"/>
            <a:ext cx="12003617" cy="188912"/>
            <a:chOff x="78" y="403"/>
            <a:chExt cx="5671" cy="119"/>
          </a:xfrm>
        </p:grpSpPr>
        <p:sp>
          <p:nvSpPr>
            <p:cNvPr id="1031" name="Line 6">
              <a:extLst>
                <a:ext uri="{FF2B5EF4-FFF2-40B4-BE49-F238E27FC236}">
                  <a16:creationId xmlns:a16="http://schemas.microsoft.com/office/drawing/2014/main" id="{BD4545BB-21E5-4F5C-A66D-594FE0B34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" y="458"/>
              <a:ext cx="5581" cy="0"/>
            </a:xfrm>
            <a:prstGeom prst="line">
              <a:avLst/>
            </a:prstGeom>
            <a:noFill/>
            <a:ln w="19080" cap="sq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2" name="Group 7">
              <a:extLst>
                <a:ext uri="{FF2B5EF4-FFF2-40B4-BE49-F238E27FC236}">
                  <a16:creationId xmlns:a16="http://schemas.microsoft.com/office/drawing/2014/main" id="{D1C3BFDD-C216-4895-AD82-A86177970C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" y="403"/>
              <a:ext cx="194" cy="119"/>
              <a:chOff x="78" y="403"/>
              <a:chExt cx="194" cy="119"/>
            </a:xfrm>
          </p:grpSpPr>
          <p:pic>
            <p:nvPicPr>
              <p:cNvPr id="1033" name="Picture 8">
                <a:extLst>
                  <a:ext uri="{FF2B5EF4-FFF2-40B4-BE49-F238E27FC236}">
                    <a16:creationId xmlns:a16="http://schemas.microsoft.com/office/drawing/2014/main" id="{7B97925F-C9E9-4391-B4DE-CC1D3DBAC0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403"/>
                <a:ext cx="194" cy="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34" name="Text Box 9">
                <a:extLst>
                  <a:ext uri="{FF2B5EF4-FFF2-40B4-BE49-F238E27FC236}">
                    <a16:creationId xmlns:a16="http://schemas.microsoft.com/office/drawing/2014/main" id="{A2F3FBFF-F070-42A7-97BA-0BF42A64C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" y="429"/>
                <a:ext cx="80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661" r:id="rId11"/>
  </p:sldLayoutIdLst>
  <p:txStyles>
    <p:titleStyle>
      <a:lvl1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 kern="1200">
          <a:solidFill>
            <a:srgbClr val="333399"/>
          </a:solidFill>
          <a:latin typeface="+mj-lt"/>
          <a:ea typeface="Droid Sans Fallback" charset="0"/>
          <a:cs typeface="+mj-cs"/>
        </a:defRPr>
      </a:lvl1pPr>
      <a:lvl2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1pPr>
      <a:lvl2pPr marL="742950" indent="-28575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2pPr>
      <a:lvl3pPr marL="1143000" indent="-2286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3pPr>
      <a:lvl4pPr marL="16002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4pPr>
      <a:lvl5pPr marL="20574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CE5CFF8-6DDB-41DE-896C-A6B321B8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6165851"/>
            <a:ext cx="768351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A2C1CD42-6026-4388-B3C4-30F505532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1" y="836614"/>
            <a:ext cx="1151890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0EBFA2DD-5A27-4280-A460-C47DCB738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5218" y="61913"/>
            <a:ext cx="114109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6227F99-4D3B-4252-9F43-9C90836535C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390651" y="6356351"/>
            <a:ext cx="4400549" cy="341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b="1">
                <a:solidFill>
                  <a:srgbClr val="003366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C027414-563E-47E1-A967-55FBEA4AA7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169400" y="6237289"/>
            <a:ext cx="2829984" cy="4460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57200" algn="l"/>
                <a:tab pos="914400" algn="l"/>
                <a:tab pos="1371600" algn="l"/>
                <a:tab pos="18288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34F0F7A0-9F65-471E-A1EA-A52239864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 kern="1200">
          <a:solidFill>
            <a:srgbClr val="333399"/>
          </a:solidFill>
          <a:latin typeface="+mj-lt"/>
          <a:ea typeface="Droid Sans Fallback" charset="0"/>
          <a:cs typeface="+mj-cs"/>
        </a:defRPr>
      </a:lvl1pPr>
      <a:lvl2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1pPr>
      <a:lvl2pPr marL="742950" indent="-28575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2pPr>
      <a:lvl3pPr marL="1143000" indent="-2286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3pPr>
      <a:lvl4pPr marL="16002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4pPr>
      <a:lvl5pPr marL="20574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tiff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>
            <a:extLst>
              <a:ext uri="{FF2B5EF4-FFF2-40B4-BE49-F238E27FC236}">
                <a16:creationId xmlns:a16="http://schemas.microsoft.com/office/drawing/2014/main" id="{4892BB78-8BD3-4D63-9AA6-8472B818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20" y="1943655"/>
            <a:ext cx="749300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Analýza </a:t>
            </a:r>
            <a:r>
              <a:rPr lang="cs-CZ" altLang="en-US" sz="3600" dirty="0" err="1">
                <a:solidFill>
                  <a:schemeClr val="accent1"/>
                </a:solidFill>
                <a:latin typeface="Calibri"/>
                <a:ea typeface="Roboto"/>
              </a:rPr>
              <a:t>genomických</a:t>
            </a: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a </a:t>
            </a:r>
            <a:r>
              <a:rPr lang="cs-CZ" altLang="en-US" sz="3600" dirty="0" err="1">
                <a:solidFill>
                  <a:schemeClr val="accent1"/>
                </a:solidFill>
                <a:latin typeface="Calibri"/>
                <a:ea typeface="Roboto"/>
              </a:rPr>
              <a:t>proteomických</a:t>
            </a: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 dat</a:t>
            </a:r>
          </a:p>
        </p:txBody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id="{AE2D9B57-CB3C-4FD0-B868-4FC5BB912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75" y="3775860"/>
            <a:ext cx="49942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Mgr. Eva Budinská, Ph.D.</a:t>
            </a:r>
          </a:p>
          <a:p>
            <a:pPr eaLnBrk="1" hangingPunct="1">
              <a:buClrTx/>
              <a:buFontTx/>
              <a:buNone/>
            </a:pPr>
            <a:r>
              <a:rPr lang="sk-SK" altLang="en-US" sz="2400" dirty="0">
                <a:latin typeface="Calibri"/>
              </a:rPr>
              <a:t>Jaro </a:t>
            </a:r>
            <a:r>
              <a:rPr lang="en-US" altLang="en-US" dirty="0">
                <a:latin typeface="Calibri"/>
              </a:rPr>
              <a:t>2022</a:t>
            </a:r>
            <a:endParaRPr lang="cs-CZ" altLang="en-US" sz="2400">
              <a:latin typeface="Calibri"/>
            </a:endParaRP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855C84-C899-4C9A-8588-BE0717EA3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9" t="29333" r="22074" b="35333"/>
          <a:stretch/>
        </p:blipFill>
        <p:spPr>
          <a:xfrm>
            <a:off x="10535251" y="95157"/>
            <a:ext cx="1541333" cy="4856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2">
            <a:extLst>
              <a:ext uri="{FF2B5EF4-FFF2-40B4-BE49-F238E27FC236}">
                <a16:creationId xmlns:a16="http://schemas.microsoft.com/office/drawing/2014/main" id="{69849EF6-FDBD-41D0-9F7C-4A76C9361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050" y="274185"/>
            <a:ext cx="8650287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0" indent="0" eaLnBrk="1" hangingPunct="1">
              <a:buClr>
                <a:srgbClr val="003366"/>
              </a:buClr>
            </a:pPr>
            <a:r>
              <a:rPr lang="cs-CZ" altLang="en-US" sz="2000" b="1" dirty="0">
                <a:solidFill>
                  <a:srgbClr val="0070C0"/>
                </a:solidFill>
                <a:latin typeface="Calibri"/>
              </a:rPr>
              <a:t>Geny </a:t>
            </a:r>
            <a:r>
              <a:rPr lang="cs-CZ" altLang="en-US" sz="2000" dirty="0">
                <a:latin typeface="Calibri"/>
              </a:rPr>
              <a:t>podmiňují fyzický </a:t>
            </a:r>
            <a:r>
              <a:rPr lang="cs-CZ" altLang="en-US" sz="2000" b="1" dirty="0">
                <a:latin typeface="Calibri"/>
              </a:rPr>
              <a:t>vzhled </a:t>
            </a:r>
            <a:r>
              <a:rPr lang="cs-CZ" altLang="en-US" sz="2000" dirty="0">
                <a:latin typeface="Calibri"/>
              </a:rPr>
              <a:t>organismu a jeho </a:t>
            </a:r>
            <a:r>
              <a:rPr lang="cs-CZ" altLang="en-US" sz="2000" b="1" dirty="0">
                <a:latin typeface="Calibri"/>
              </a:rPr>
              <a:t>schopnost adaptace </a:t>
            </a:r>
            <a:r>
              <a:rPr lang="cs-CZ" altLang="en-US" sz="2000" dirty="0">
                <a:latin typeface="Calibri"/>
              </a:rPr>
              <a:t>na prostředí, ve kterém žije a jeho pomalé i náhlé změny (stres).</a:t>
            </a:r>
            <a:endParaRPr lang="en-US" sz="200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5300" name="Picture 3">
            <a:extLst>
              <a:ext uri="{FF2B5EF4-FFF2-40B4-BE49-F238E27FC236}">
                <a16:creationId xmlns:a16="http://schemas.microsoft.com/office/drawing/2014/main" id="{134D6D96-B9A4-4B26-8EB6-09BEEA1C6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24" y="1562781"/>
            <a:ext cx="3630612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E4F81A5-8E1D-46A2-B0E8-978E8D1A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4C691B-2935-4EA9-A703-317915F46926}"/>
              </a:ext>
            </a:extLst>
          </p:cNvPr>
          <p:cNvSpPr txBox="1"/>
          <p:nvPr/>
        </p:nvSpPr>
        <p:spPr>
          <a:xfrm>
            <a:off x="887186" y="269240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Rozdíly mezi organismy jsou podmíněné rozdíly v genomu.</a:t>
            </a:r>
            <a:r>
              <a:rPr lang="en-US" dirty="0">
                <a:latin typeface="Calibri"/>
                <a:cs typeface="Calibri"/>
              </a:rPr>
              <a:t>​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8603C71-1B5B-48DC-9A8D-FE6ADB052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050" y="1861685"/>
            <a:ext cx="2826430" cy="466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buClr>
                <a:srgbClr val="003366"/>
              </a:buClr>
              <a:buFont typeface="Arial"/>
              <a:buChar char="•"/>
            </a:pPr>
            <a:r>
              <a:rPr lang="cs-CZ" altLang="en-US" sz="1800" dirty="0">
                <a:latin typeface="Calibri"/>
              </a:rPr>
              <a:t>Odolnost bakterií na ant</a:t>
            </a:r>
            <a:r>
              <a:rPr lang="en-US" altLang="en-US" sz="1800" dirty="0" err="1">
                <a:latin typeface="Calibri"/>
              </a:rPr>
              <a:t>i</a:t>
            </a:r>
            <a:r>
              <a:rPr lang="cs-CZ" altLang="en-US" sz="1800" dirty="0" err="1">
                <a:latin typeface="Calibri"/>
              </a:rPr>
              <a:t>biotika</a:t>
            </a:r>
            <a:r>
              <a:rPr lang="cs-CZ" altLang="en-US" sz="1800" dirty="0">
                <a:latin typeface="Calibri"/>
              </a:rPr>
              <a:t> podmíněná mutacemi.</a:t>
            </a:r>
            <a:endParaRPr lang="en-US" sz="1800">
              <a:latin typeface="Calibri"/>
            </a:endParaRPr>
          </a:p>
          <a:p>
            <a:pPr marL="342900" indent="-342900" eaLnBrk="1" hangingPunct="1">
              <a:buClr>
                <a:srgbClr val="003366"/>
              </a:buClr>
              <a:buFont typeface="Arial"/>
              <a:buChar char="•"/>
            </a:pPr>
            <a:r>
              <a:rPr lang="cs-CZ" altLang="en-US" sz="1800" dirty="0">
                <a:latin typeface="Calibri"/>
              </a:rPr>
              <a:t>Adaptace na extrémní podmínky - život ve vesmíru, v sopce, sirných pramenech, vařících pramenech a mrazech do -70</a:t>
            </a:r>
          </a:p>
          <a:p>
            <a:pPr marL="325120" indent="-325120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2">
            <a:extLst>
              <a:ext uri="{FF2B5EF4-FFF2-40B4-BE49-F238E27FC236}">
                <a16:creationId xmlns:a16="http://schemas.microsoft.com/office/drawing/2014/main" id="{738C8384-9C00-4E09-A61C-ED7EF8EB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36614"/>
            <a:ext cx="8650288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1313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</a:pPr>
            <a:r>
              <a:rPr lang="cs-CZ" altLang="en-US" sz="2000" dirty="0">
                <a:latin typeface="Calibri"/>
              </a:rPr>
              <a:t>Jak je možné, že se navzájem liší i buňky v rámci jednoho organismu, když mají stejnou sadu genů? </a:t>
            </a:r>
            <a:endParaRPr lang="cs-CZ" altLang="en-US" sz="200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9396" name="Picture 3">
            <a:extLst>
              <a:ext uri="{FF2B5EF4-FFF2-40B4-BE49-F238E27FC236}">
                <a16:creationId xmlns:a16="http://schemas.microsoft.com/office/drawing/2014/main" id="{4E58444E-EB1D-4BB0-9A2A-CE0666ED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11" y="2451327"/>
            <a:ext cx="2266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4">
            <a:extLst>
              <a:ext uri="{FF2B5EF4-FFF2-40B4-BE49-F238E27FC236}">
                <a16:creationId xmlns:a16="http://schemas.microsoft.com/office/drawing/2014/main" id="{8A24EC43-3906-43C7-BEEE-2557B052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455636"/>
            <a:ext cx="2592387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7ECA4E5-6CC3-4629-BEA4-4DF23E9AF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2">
            <a:extLst>
              <a:ext uri="{FF2B5EF4-FFF2-40B4-BE49-F238E27FC236}">
                <a16:creationId xmlns:a16="http://schemas.microsoft.com/office/drawing/2014/main" id="{738C8384-9C00-4E09-A61C-ED7EF8EB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36614"/>
            <a:ext cx="8650288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1313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</a:pPr>
            <a:r>
              <a:rPr lang="cs-CZ" altLang="en-US" sz="2000" dirty="0">
                <a:latin typeface="Calibri"/>
              </a:rPr>
              <a:t>Jak je možné, že se navzájem liší i buňky v rámci jednoho organismu, když mají stejnou sadu genů? </a:t>
            </a:r>
            <a:endParaRPr lang="cs-CZ" altLang="en-US" sz="200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9396" name="Picture 3">
            <a:extLst>
              <a:ext uri="{FF2B5EF4-FFF2-40B4-BE49-F238E27FC236}">
                <a16:creationId xmlns:a16="http://schemas.microsoft.com/office/drawing/2014/main" id="{4E58444E-EB1D-4BB0-9A2A-CE0666ED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11" y="2451327"/>
            <a:ext cx="2266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4">
            <a:extLst>
              <a:ext uri="{FF2B5EF4-FFF2-40B4-BE49-F238E27FC236}">
                <a16:creationId xmlns:a16="http://schemas.microsoft.com/office/drawing/2014/main" id="{8A24EC43-3906-43C7-BEEE-2557B052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455636"/>
            <a:ext cx="2592387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8" name="Rectangle 5">
            <a:extLst>
              <a:ext uri="{FF2B5EF4-FFF2-40B4-BE49-F238E27FC236}">
                <a16:creationId xmlns:a16="http://schemas.microsoft.com/office/drawing/2014/main" id="{66F2A976-A65B-4C95-83BC-89B8ACB13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5630863"/>
            <a:ext cx="813593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Tyto rozdíly jsou důsledkem odlišné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aktivity</a:t>
            </a:r>
            <a:r>
              <a:rPr lang="cs-CZ" altLang="en-US" sz="2000" dirty="0">
                <a:latin typeface="Calibri"/>
              </a:rPr>
              <a:t> genů a jejich produktů,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proteinů</a:t>
            </a:r>
            <a:r>
              <a:rPr lang="cs-CZ" altLang="en-US" sz="2000" dirty="0">
                <a:latin typeface="Calibri"/>
              </a:rPr>
              <a:t> a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funkčních RNA molekul</a:t>
            </a:r>
            <a:r>
              <a:rPr lang="cs-CZ" altLang="en-US" sz="2000" dirty="0">
                <a:latin typeface="Calibri"/>
              </a:rPr>
              <a:t>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7ECA4E5-6CC3-4629-BEA4-4DF23E9AF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6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E5173920-DF6C-430E-B28F-BB6D3543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7313"/>
            <a:ext cx="9083675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Genomika a </a:t>
            </a:r>
            <a:r>
              <a:rPr lang="cs-CZ" altLang="en-US" sz="3200" b="1" dirty="0" err="1">
                <a:solidFill>
                  <a:srgbClr val="0070C0"/>
                </a:solidFill>
                <a:latin typeface="Calibri"/>
              </a:rPr>
              <a:t>proteomika</a:t>
            </a: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 v BIOLOGII</a:t>
            </a:r>
          </a:p>
        </p:txBody>
      </p:sp>
      <p:sp>
        <p:nvSpPr>
          <p:cNvPr id="61443" name="Text Box 2">
            <a:extLst>
              <a:ext uri="{FF2B5EF4-FFF2-40B4-BE49-F238E27FC236}">
                <a16:creationId xmlns:a16="http://schemas.microsoft.com/office/drawing/2014/main" id="{92F49E27-DB58-4C85-8827-F51DA23DA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04814"/>
            <a:ext cx="8559800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325120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Dekódování genomu</a:t>
            </a:r>
            <a:r>
              <a:rPr lang="cs-CZ" altLang="en-US" sz="2400" dirty="0">
                <a:latin typeface="Calibri"/>
              </a:rPr>
              <a:t> u různých druhů</a:t>
            </a:r>
          </a:p>
          <a:p>
            <a:pPr lvl="1" indent="-267970" algn="ctr" eaLnBrk="1" hangingPunct="1">
              <a:buClrTx/>
              <a:buFontTx/>
              <a:buNone/>
            </a:pPr>
            <a:endParaRPr lang="cs-CZ" altLang="en-US" sz="2400" dirty="0">
              <a:solidFill>
                <a:srgbClr val="A50021"/>
              </a:solidFill>
              <a:latin typeface="Calibri"/>
            </a:endParaRP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Můžeme studovat</a:t>
            </a: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0C88A437-62DA-4C0D-8B11-4F801F7B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205038"/>
            <a:ext cx="4572000" cy="22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 panose="05000000000000000000" pitchFamily="2" charset="2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Rozdíly v genomu/</a:t>
            </a:r>
            <a:r>
              <a:rPr lang="cs-CZ" altLang="en-US" sz="2000" b="1" dirty="0" err="1">
                <a:latin typeface="Calibri"/>
              </a:rPr>
              <a:t>proteomu</a:t>
            </a:r>
            <a:r>
              <a:rPr lang="cs-CZ" altLang="en-US" sz="2000" b="1" dirty="0">
                <a:latin typeface="Calibri"/>
              </a:rPr>
              <a:t> </a:t>
            </a:r>
            <a:r>
              <a:rPr lang="cs-CZ" altLang="en-US" sz="2000" dirty="0">
                <a:latin typeface="Calibri"/>
              </a:rPr>
              <a:t>jednotlivých druhů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Wingdings" panose="05000000000000000000" pitchFamily="2" charset="2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studovat tak evoluční propojení a vytvářet fylogenetické stromy</a:t>
            </a:r>
          </a:p>
        </p:txBody>
      </p:sp>
      <p:grpSp>
        <p:nvGrpSpPr>
          <p:cNvPr id="61445" name="Group 4">
            <a:extLst>
              <a:ext uri="{FF2B5EF4-FFF2-40B4-BE49-F238E27FC236}">
                <a16:creationId xmlns:a16="http://schemas.microsoft.com/office/drawing/2014/main" id="{5190A70D-3215-4A68-835B-7EAF643BAEE0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979988"/>
            <a:ext cx="1879600" cy="1600200"/>
            <a:chOff x="22" y="3137"/>
            <a:chExt cx="1184" cy="1008"/>
          </a:xfrm>
        </p:grpSpPr>
        <p:sp>
          <p:nvSpPr>
            <p:cNvPr id="61448" name="Oval 5">
              <a:extLst>
                <a:ext uri="{FF2B5EF4-FFF2-40B4-BE49-F238E27FC236}">
                  <a16:creationId xmlns:a16="http://schemas.microsoft.com/office/drawing/2014/main" id="{E626B2BA-8ED7-462E-901A-F83D19167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3137"/>
              <a:ext cx="1030" cy="1008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7819" dir="2700000" algn="ctr" rotWithShape="0">
                <a:srgbClr val="39393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449" name="Line 6">
              <a:extLst>
                <a:ext uri="{FF2B5EF4-FFF2-40B4-BE49-F238E27FC236}">
                  <a16:creationId xmlns:a16="http://schemas.microsoft.com/office/drawing/2014/main" id="{948A704E-8A94-489C-AF22-BFA18EB9C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0" name="Line 7">
              <a:extLst>
                <a:ext uri="{FF2B5EF4-FFF2-40B4-BE49-F238E27FC236}">
                  <a16:creationId xmlns:a16="http://schemas.microsoft.com/office/drawing/2014/main" id="{BF495B68-FD16-4E97-BAAF-7FFA341BB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1451" name="Picture 8">
              <a:extLst>
                <a:ext uri="{FF2B5EF4-FFF2-40B4-BE49-F238E27FC236}">
                  <a16:creationId xmlns:a16="http://schemas.microsoft.com/office/drawing/2014/main" id="{5A35FC67-7546-4131-9CE3-289F58FA4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3401"/>
              <a:ext cx="15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1452" name="Group 9">
              <a:extLst>
                <a:ext uri="{FF2B5EF4-FFF2-40B4-BE49-F238E27FC236}">
                  <a16:creationId xmlns:a16="http://schemas.microsoft.com/office/drawing/2014/main" id="{7862A4E2-2CE9-4FD0-A99D-FD56F6B10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" y="3355"/>
              <a:ext cx="240" cy="497"/>
              <a:chOff x="691" y="3355"/>
              <a:chExt cx="240" cy="497"/>
            </a:xfrm>
          </p:grpSpPr>
          <p:sp>
            <p:nvSpPr>
              <p:cNvPr id="61459" name="AutoShape 10">
                <a:extLst>
                  <a:ext uri="{FF2B5EF4-FFF2-40B4-BE49-F238E27FC236}">
                    <a16:creationId xmlns:a16="http://schemas.microsoft.com/office/drawing/2014/main" id="{F8A5BC67-0788-4E6E-B889-7D6225649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0" name="AutoShape 11">
                <a:extLst>
                  <a:ext uri="{FF2B5EF4-FFF2-40B4-BE49-F238E27FC236}">
                    <a16:creationId xmlns:a16="http://schemas.microsoft.com/office/drawing/2014/main" id="{21868BB5-B6F0-4FA2-9E68-BEA8B4EDC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3516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1" name="AutoShape 12">
                <a:extLst>
                  <a:ext uri="{FF2B5EF4-FFF2-40B4-BE49-F238E27FC236}">
                    <a16:creationId xmlns:a16="http://schemas.microsoft.com/office/drawing/2014/main" id="{691CACC7-E34D-4C38-9101-10FD7366A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" y="3655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2" name="AutoShape 13">
                <a:extLst>
                  <a:ext uri="{FF2B5EF4-FFF2-40B4-BE49-F238E27FC236}">
                    <a16:creationId xmlns:a16="http://schemas.microsoft.com/office/drawing/2014/main" id="{2D913F2F-7A91-4212-B5A4-09AF08B1F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3562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3" name="AutoShape 14">
                <a:extLst>
                  <a:ext uri="{FF2B5EF4-FFF2-40B4-BE49-F238E27FC236}">
                    <a16:creationId xmlns:a16="http://schemas.microsoft.com/office/drawing/2014/main" id="{C2B65730-3180-402B-83D0-BDA08761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4" name="AutoShape 15">
                <a:extLst>
                  <a:ext uri="{FF2B5EF4-FFF2-40B4-BE49-F238E27FC236}">
                    <a16:creationId xmlns:a16="http://schemas.microsoft.com/office/drawing/2014/main" id="{E5DBF836-94F2-4548-BC3B-D684C8DF1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3355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sp>
          <p:nvSpPr>
            <p:cNvPr id="61453" name="Freeform 16">
              <a:extLst>
                <a:ext uri="{FF2B5EF4-FFF2-40B4-BE49-F238E27FC236}">
                  <a16:creationId xmlns:a16="http://schemas.microsoft.com/office/drawing/2014/main" id="{6BA30AA2-C321-404A-9A63-982A3A57FC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49" y="3388"/>
              <a:ext cx="216" cy="115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175B"/>
            </a:solidFill>
            <a:ln>
              <a:noFill/>
            </a:ln>
            <a:effectLst>
              <a:outerShdw dist="17819" dir="2700000" algn="ctr" rotWithShape="0">
                <a:srgbClr val="000E3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4" name="Freeform 17">
              <a:extLst>
                <a:ext uri="{FF2B5EF4-FFF2-40B4-BE49-F238E27FC236}">
                  <a16:creationId xmlns:a16="http://schemas.microsoft.com/office/drawing/2014/main" id="{7115AF5C-902B-4C81-82B0-9B27472FC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33" y="3740"/>
              <a:ext cx="216" cy="114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5" name="Freeform 18">
              <a:extLst>
                <a:ext uri="{FF2B5EF4-FFF2-40B4-BE49-F238E27FC236}">
                  <a16:creationId xmlns:a16="http://schemas.microsoft.com/office/drawing/2014/main" id="{8107EABE-8A7B-4AB0-8668-5CA3C9F364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415" y="3600"/>
              <a:ext cx="216" cy="116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B81FB"/>
            </a:solidFill>
            <a:ln>
              <a:noFill/>
            </a:ln>
            <a:effectLst>
              <a:outerShdw dist="17819" dir="2700000" algn="ctr" rotWithShape="0">
                <a:srgbClr val="374D9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Text Box 19">
              <a:extLst>
                <a:ext uri="{FF2B5EF4-FFF2-40B4-BE49-F238E27FC236}">
                  <a16:creationId xmlns:a16="http://schemas.microsoft.com/office/drawing/2014/main" id="{C87493DD-8797-4995-A248-1CF72E62E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3759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  <p:sp>
          <p:nvSpPr>
            <p:cNvPr id="16404" name="Text Box 20">
              <a:extLst>
                <a:ext uri="{FF2B5EF4-FFF2-40B4-BE49-F238E27FC236}">
                  <a16:creationId xmlns:a16="http://schemas.microsoft.com/office/drawing/2014/main" id="{465690D4-AED8-4E16-B199-C04C720D7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3186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  <p:sp>
          <p:nvSpPr>
            <p:cNvPr id="16405" name="Text Box 21">
              <a:extLst>
                <a:ext uri="{FF2B5EF4-FFF2-40B4-BE49-F238E27FC236}">
                  <a16:creationId xmlns:a16="http://schemas.microsoft.com/office/drawing/2014/main" id="{433197E3-7C70-416D-AC4B-90C5671A5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" y="3851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</p:grpSp>
      <p:sp>
        <p:nvSpPr>
          <p:cNvPr id="61446" name="Rectangle 22">
            <a:extLst>
              <a:ext uri="{FF2B5EF4-FFF2-40B4-BE49-F238E27FC236}">
                <a16:creationId xmlns:a16="http://schemas.microsoft.com/office/drawing/2014/main" id="{AC4B0300-0A85-4185-97DE-9DE4C07B2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2205038"/>
            <a:ext cx="4752975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aktivitu genů a proteinů </a:t>
            </a:r>
            <a:r>
              <a:rPr lang="cs-CZ" altLang="en-US" sz="2000" dirty="0">
                <a:latin typeface="Calibri"/>
              </a:rPr>
              <a:t>organizmů v rozdílných podmínkách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</a:pPr>
            <a:r>
              <a:rPr lang="cs-CZ" altLang="en-US" sz="2000" dirty="0">
                <a:latin typeface="Calibri"/>
              </a:rPr>
              <a:t>Můžeme pochopit mechanismy působení parazitů a jejich přizpůsobení se hostiteli, případně studovat bakterie a jejich mechanismy přizpůsobení se extrémním podmínkám …</a:t>
            </a:r>
          </a:p>
        </p:txBody>
      </p:sp>
      <p:pic>
        <p:nvPicPr>
          <p:cNvPr id="61447" name="Picture 23">
            <a:extLst>
              <a:ext uri="{FF2B5EF4-FFF2-40B4-BE49-F238E27FC236}">
                <a16:creationId xmlns:a16="http://schemas.microsoft.com/office/drawing/2014/main" id="{2A7C1A8C-0704-4DCC-9238-95817857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725989"/>
            <a:ext cx="14287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5DDB341-93EF-4CA1-AE1A-550E59EDE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176AD6CF-E14F-428A-A0A2-1E069EBB2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7313"/>
            <a:ext cx="9083675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Genomika a </a:t>
            </a:r>
            <a:r>
              <a:rPr lang="cs-CZ" altLang="en-US" sz="3200" b="1" dirty="0" err="1">
                <a:solidFill>
                  <a:srgbClr val="0070C0"/>
                </a:solidFill>
                <a:latin typeface="Calibri"/>
              </a:rPr>
              <a:t>proteomika</a:t>
            </a: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 v MEDICÍNĚ</a:t>
            </a:r>
          </a:p>
        </p:txBody>
      </p:sp>
      <p:sp>
        <p:nvSpPr>
          <p:cNvPr id="63491" name="Text Box 2">
            <a:extLst>
              <a:ext uri="{FF2B5EF4-FFF2-40B4-BE49-F238E27FC236}">
                <a16:creationId xmlns:a16="http://schemas.microsoft.com/office/drawing/2014/main" id="{D2D3DBB5-948F-4097-923E-957F0B0F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05089"/>
            <a:ext cx="8559800" cy="136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-267970" algn="ctr" eaLnBrk="1" hangingPunct="1"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Studium genetické podstaty dědičných i získaných onemocnění</a:t>
            </a:r>
            <a:endParaRPr lang="en-US" dirty="0"/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Můžeme studovat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FB890C22-77A6-45DF-9B68-D54CCFB60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060575"/>
            <a:ext cx="4572000" cy="18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Genetické mutace,</a:t>
            </a:r>
            <a:r>
              <a:rPr lang="cs-CZ" altLang="en-US" sz="2000" dirty="0">
                <a:latin typeface="Calibri"/>
              </a:rPr>
              <a:t> a jiné genetické/</a:t>
            </a:r>
            <a:r>
              <a:rPr lang="cs-CZ" altLang="en-US" sz="2000" dirty="0" err="1">
                <a:latin typeface="Calibri"/>
              </a:rPr>
              <a:t>genomické</a:t>
            </a:r>
            <a:r>
              <a:rPr lang="cs-CZ" altLang="en-US" sz="2000" dirty="0">
                <a:latin typeface="Calibri"/>
              </a:rPr>
              <a:t> aberace způsobující nemoci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/>
          </a:p>
        </p:txBody>
      </p:sp>
      <p:grpSp>
        <p:nvGrpSpPr>
          <p:cNvPr id="63493" name="Group 4">
            <a:extLst>
              <a:ext uri="{FF2B5EF4-FFF2-40B4-BE49-F238E27FC236}">
                <a16:creationId xmlns:a16="http://schemas.microsoft.com/office/drawing/2014/main" id="{868C2452-EA64-4F37-A881-0EAB834DD92D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979988"/>
            <a:ext cx="1879600" cy="1600200"/>
            <a:chOff x="22" y="3137"/>
            <a:chExt cx="1184" cy="1008"/>
          </a:xfrm>
        </p:grpSpPr>
        <p:sp>
          <p:nvSpPr>
            <p:cNvPr id="63496" name="Oval 5">
              <a:extLst>
                <a:ext uri="{FF2B5EF4-FFF2-40B4-BE49-F238E27FC236}">
                  <a16:creationId xmlns:a16="http://schemas.microsoft.com/office/drawing/2014/main" id="{03B1C050-CDA2-4F86-B9E6-E01368CAD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3137"/>
              <a:ext cx="1030" cy="1008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7819" dir="2700000" algn="ctr" rotWithShape="0">
                <a:srgbClr val="39393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3497" name="Line 6">
              <a:extLst>
                <a:ext uri="{FF2B5EF4-FFF2-40B4-BE49-F238E27FC236}">
                  <a16:creationId xmlns:a16="http://schemas.microsoft.com/office/drawing/2014/main" id="{54019520-84B3-46F9-846B-EBCF2A45A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8" name="Line 7">
              <a:extLst>
                <a:ext uri="{FF2B5EF4-FFF2-40B4-BE49-F238E27FC236}">
                  <a16:creationId xmlns:a16="http://schemas.microsoft.com/office/drawing/2014/main" id="{EFAEED9B-3C28-4FB7-A229-C833E9F29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3499" name="Picture 8">
              <a:extLst>
                <a:ext uri="{FF2B5EF4-FFF2-40B4-BE49-F238E27FC236}">
                  <a16:creationId xmlns:a16="http://schemas.microsoft.com/office/drawing/2014/main" id="{D337E5AF-F010-4533-8F8F-042895F74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3401"/>
              <a:ext cx="15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3500" name="Group 9">
              <a:extLst>
                <a:ext uri="{FF2B5EF4-FFF2-40B4-BE49-F238E27FC236}">
                  <a16:creationId xmlns:a16="http://schemas.microsoft.com/office/drawing/2014/main" id="{C31942C9-E35E-4B73-8D37-3005D328E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" y="3355"/>
              <a:ext cx="240" cy="497"/>
              <a:chOff x="691" y="3355"/>
              <a:chExt cx="240" cy="497"/>
            </a:xfrm>
          </p:grpSpPr>
          <p:sp>
            <p:nvSpPr>
              <p:cNvPr id="63507" name="AutoShape 10">
                <a:extLst>
                  <a:ext uri="{FF2B5EF4-FFF2-40B4-BE49-F238E27FC236}">
                    <a16:creationId xmlns:a16="http://schemas.microsoft.com/office/drawing/2014/main" id="{6E68C96B-174F-4892-AB85-158CAD7AC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08" name="AutoShape 11">
                <a:extLst>
                  <a:ext uri="{FF2B5EF4-FFF2-40B4-BE49-F238E27FC236}">
                    <a16:creationId xmlns:a16="http://schemas.microsoft.com/office/drawing/2014/main" id="{2F5FDCA6-7329-4F8C-8B28-1C4FFD8C2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3516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09" name="AutoShape 12">
                <a:extLst>
                  <a:ext uri="{FF2B5EF4-FFF2-40B4-BE49-F238E27FC236}">
                    <a16:creationId xmlns:a16="http://schemas.microsoft.com/office/drawing/2014/main" id="{DD87367B-5888-46A1-B99B-336195042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" y="3655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0" name="AutoShape 13">
                <a:extLst>
                  <a:ext uri="{FF2B5EF4-FFF2-40B4-BE49-F238E27FC236}">
                    <a16:creationId xmlns:a16="http://schemas.microsoft.com/office/drawing/2014/main" id="{8F2BF01F-6FF2-4CAC-8EA5-15DB4B04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3562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1" name="AutoShape 14">
                <a:extLst>
                  <a:ext uri="{FF2B5EF4-FFF2-40B4-BE49-F238E27FC236}">
                    <a16:creationId xmlns:a16="http://schemas.microsoft.com/office/drawing/2014/main" id="{B4746AD7-DADC-409A-8856-A1EB5B548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2" name="AutoShape 15">
                <a:extLst>
                  <a:ext uri="{FF2B5EF4-FFF2-40B4-BE49-F238E27FC236}">
                    <a16:creationId xmlns:a16="http://schemas.microsoft.com/office/drawing/2014/main" id="{92BF3D47-77AD-462D-9010-3C181B02C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3355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sp>
          <p:nvSpPr>
            <p:cNvPr id="63501" name="Freeform 16">
              <a:extLst>
                <a:ext uri="{FF2B5EF4-FFF2-40B4-BE49-F238E27FC236}">
                  <a16:creationId xmlns:a16="http://schemas.microsoft.com/office/drawing/2014/main" id="{5CCCF933-72A0-4F16-BBE7-BB66ADAA0A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49" y="3388"/>
              <a:ext cx="216" cy="115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175B"/>
            </a:solidFill>
            <a:ln>
              <a:noFill/>
            </a:ln>
            <a:effectLst>
              <a:outerShdw dist="17819" dir="2700000" algn="ctr" rotWithShape="0">
                <a:srgbClr val="000E3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" name="Freeform 17">
              <a:extLst>
                <a:ext uri="{FF2B5EF4-FFF2-40B4-BE49-F238E27FC236}">
                  <a16:creationId xmlns:a16="http://schemas.microsoft.com/office/drawing/2014/main" id="{47834099-7808-41E7-A062-01CC092A08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33" y="3740"/>
              <a:ext cx="216" cy="114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3" name="Freeform 18">
              <a:extLst>
                <a:ext uri="{FF2B5EF4-FFF2-40B4-BE49-F238E27FC236}">
                  <a16:creationId xmlns:a16="http://schemas.microsoft.com/office/drawing/2014/main" id="{A7AC1DB7-C1F6-4DB8-8C60-DFD926E1CD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415" y="3600"/>
              <a:ext cx="216" cy="116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B81FB"/>
            </a:solidFill>
            <a:ln>
              <a:noFill/>
            </a:ln>
            <a:effectLst>
              <a:outerShdw dist="17819" dir="2700000" algn="ctr" rotWithShape="0">
                <a:srgbClr val="374D9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Text Box 19">
              <a:extLst>
                <a:ext uri="{FF2B5EF4-FFF2-40B4-BE49-F238E27FC236}">
                  <a16:creationId xmlns:a16="http://schemas.microsoft.com/office/drawing/2014/main" id="{4516AB7F-45FA-4A36-A3E0-7A807F779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3759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  <p:sp>
          <p:nvSpPr>
            <p:cNvPr id="17428" name="Text Box 20">
              <a:extLst>
                <a:ext uri="{FF2B5EF4-FFF2-40B4-BE49-F238E27FC236}">
                  <a16:creationId xmlns:a16="http://schemas.microsoft.com/office/drawing/2014/main" id="{5899F41E-848F-495A-9A18-31BD6D432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3186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  <p:sp>
          <p:nvSpPr>
            <p:cNvPr id="17429" name="Text Box 21">
              <a:extLst>
                <a:ext uri="{FF2B5EF4-FFF2-40B4-BE49-F238E27FC236}">
                  <a16:creationId xmlns:a16="http://schemas.microsoft.com/office/drawing/2014/main" id="{92CAC97C-5E0D-41B7-BC40-3A2765479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" y="3851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</p:grpSp>
      <p:sp>
        <p:nvSpPr>
          <p:cNvPr id="63494" name="Rectangle 22">
            <a:extLst>
              <a:ext uri="{FF2B5EF4-FFF2-40B4-BE49-F238E27FC236}">
                <a16:creationId xmlns:a16="http://schemas.microsoft.com/office/drawing/2014/main" id="{F1B3A10F-2334-4E17-B32C-FA91E91E7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2060575"/>
            <a:ext cx="4572000" cy="13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Rozdílnou aktivitu genů a proteinů</a:t>
            </a:r>
            <a:r>
              <a:rPr lang="cs-CZ" altLang="en-US" sz="2000" dirty="0">
                <a:latin typeface="Calibri"/>
              </a:rPr>
              <a:t> u konkrétních nemocí v porovnání se zdravým organismem</a:t>
            </a:r>
          </a:p>
        </p:txBody>
      </p:sp>
      <p:sp>
        <p:nvSpPr>
          <p:cNvPr id="63495" name="Rectangle 23">
            <a:extLst>
              <a:ext uri="{FF2B5EF4-FFF2-40B4-BE49-F238E27FC236}">
                <a16:creationId xmlns:a16="http://schemas.microsoft.com/office/drawing/2014/main" id="{D8E2E77A-30A6-40C1-9276-FFF062BA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3429001"/>
            <a:ext cx="4572000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Calibri"/>
              </a:rPr>
              <a:t>Jsme schopní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latin typeface="Calibri"/>
              </a:rPr>
              <a:t>korelovat funkci </a:t>
            </a:r>
            <a:r>
              <a:rPr lang="cs-CZ" altLang="en-US" sz="1800" dirty="0">
                <a:latin typeface="Calibri"/>
              </a:rPr>
              <a:t>produktů jednotlivých genů s </a:t>
            </a:r>
            <a:r>
              <a:rPr lang="cs-CZ" altLang="en-US" sz="1800" b="1" dirty="0">
                <a:latin typeface="Calibri"/>
              </a:rPr>
              <a:t>onemocněním</a:t>
            </a:r>
          </a:p>
          <a:p>
            <a:pPr lvl="1" indent="0" algn="ctr" eaLnBrk="1" hangingPunct="1">
              <a:spcBef>
                <a:spcPct val="0"/>
              </a:spcBef>
              <a:buClrTx/>
            </a:pPr>
            <a:r>
              <a:rPr lang="cs-CZ" altLang="en-US" sz="1800" dirty="0">
                <a:latin typeface="Calibri"/>
              </a:rPr>
              <a:t> NEMOC</a:t>
            </a:r>
            <a:r>
              <a:rPr lang="en-US" altLang="en-US" sz="1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altLang="en-US" sz="1800" dirty="0">
                <a:latin typeface="Wingdings"/>
                <a:sym typeface="Wingdings"/>
              </a:rPr>
              <a:t></a:t>
            </a:r>
            <a:r>
              <a:rPr lang="cs-CZ" altLang="en-US" sz="1800" dirty="0">
                <a:latin typeface="Calibri"/>
              </a:rPr>
              <a:t> </a:t>
            </a:r>
            <a:r>
              <a:rPr lang="en-US" altLang="en-US" sz="1800" dirty="0">
                <a:latin typeface="Calibri"/>
              </a:rPr>
              <a:t>G</a:t>
            </a:r>
            <a:r>
              <a:rPr lang="cs-CZ" altLang="en-US" sz="1800" dirty="0">
                <a:latin typeface="Calibri"/>
              </a:rPr>
              <a:t>E</a:t>
            </a:r>
            <a:r>
              <a:rPr lang="en-US" altLang="en-US" sz="1800" dirty="0">
                <a:latin typeface="Calibri"/>
              </a:rPr>
              <a:t>N</a:t>
            </a:r>
            <a:r>
              <a:rPr lang="cs-CZ" altLang="en-US" sz="1800" dirty="0">
                <a:latin typeface="Calibri"/>
              </a:rPr>
              <a:t> (Y)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Calibri"/>
              </a:rPr>
              <a:t>Pochopit </a:t>
            </a:r>
            <a:r>
              <a:rPr lang="cs-CZ" altLang="en-US" sz="1800" b="1" dirty="0">
                <a:latin typeface="Calibri"/>
              </a:rPr>
              <a:t>podstatu</a:t>
            </a:r>
            <a:r>
              <a:rPr lang="cs-CZ" altLang="en-US" sz="1800" dirty="0">
                <a:latin typeface="Calibri"/>
              </a:rPr>
              <a:t> onemocnění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</a:pPr>
            <a:r>
              <a:rPr lang="cs-CZ" altLang="en-US" sz="1800" dirty="0">
                <a:latin typeface="Calibri"/>
              </a:rPr>
              <a:t>Najít </a:t>
            </a: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nejvhodnější způsob léčby</a:t>
            </a:r>
            <a:r>
              <a:rPr lang="cs-CZ" altLang="en-US" sz="1800" dirty="0">
                <a:latin typeface="Calibri"/>
              </a:rPr>
              <a:t> (cílená léčba)</a:t>
            </a:r>
            <a:r>
              <a:rPr lang="en-US" altLang="en-US" sz="1800" dirty="0">
                <a:latin typeface="Calibri"/>
              </a:rPr>
              <a:t>, 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prevence</a:t>
            </a:r>
            <a:r>
              <a:rPr lang="cs-CZ" altLang="en-US" sz="1800" dirty="0">
                <a:latin typeface="Calibri"/>
              </a:rPr>
              <a:t> a </a:t>
            </a:r>
            <a:r>
              <a:rPr lang="en-US" altLang="en-US" sz="1800" dirty="0">
                <a:latin typeface="Calibri"/>
              </a:rPr>
              <a:t> </a:t>
            </a: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diagnostiky onemocnění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7560C3D-ED7C-40C1-820C-44176ECE1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B2B2171D-EEE1-483B-843F-1DF1C578A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Geny a onemocnění I. - příčiny</a:t>
            </a:r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7F58DFEE-1C9A-466C-8C0E-9C4093A0A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93" y="836614"/>
            <a:ext cx="10183358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457200" indent="-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914400" indent="-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Downův syndrom, hemofilie, cystická fibróza, svalová dystrofie, rakovina...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Dědičné i získané, u některých stačí jediná </a:t>
            </a:r>
            <a:r>
              <a:rPr lang="cs-CZ" altLang="en-US" sz="2000" i="1" dirty="0">
                <a:solidFill>
                  <a:srgbClr val="A50021"/>
                </a:solidFill>
                <a:latin typeface="Calibri"/>
              </a:rPr>
              <a:t>mutace</a:t>
            </a:r>
            <a:r>
              <a:rPr lang="cs-CZ" altLang="en-US" sz="2000" dirty="0">
                <a:latin typeface="Calibri"/>
              </a:rPr>
              <a:t> v patřičném genu a vzniká choroba, u jiných je zapotřebí více genetických změn 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ve struktuře DNA: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Mutace ve struktuře jednoho genu (</a:t>
            </a:r>
            <a:r>
              <a:rPr lang="cs-CZ" altLang="en-US" sz="2000" dirty="0" err="1">
                <a:latin typeface="Calibri"/>
              </a:rPr>
              <a:t>jednonukleotidové</a:t>
            </a:r>
            <a:r>
              <a:rPr lang="cs-CZ" altLang="en-US" sz="2000" dirty="0">
                <a:latin typeface="Calibri"/>
              </a:rPr>
              <a:t> polymorfizmy, delece, inzerce, amplifikace nukleotidů)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Aberace celého genu a nebo části chromozomu (delece, translokace, inzerce, amplifikace)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Aberace celých chromozomů</a:t>
            </a:r>
          </a:p>
          <a:p>
            <a:pPr lvl="1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 expresi a aktivitě genů a jejich produktů</a:t>
            </a: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 </a:t>
            </a:r>
            <a:r>
              <a:rPr lang="cs-CZ" altLang="en-US" sz="2000" dirty="0" err="1">
                <a:latin typeface="Calibri"/>
              </a:rPr>
              <a:t>posttranslačních</a:t>
            </a:r>
            <a:r>
              <a:rPr lang="cs-CZ" altLang="en-US" sz="2000" dirty="0">
                <a:latin typeface="Calibri"/>
              </a:rPr>
              <a:t> úpravách proteinů</a:t>
            </a: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F4EF1677-7E9C-4B0F-B2EB-C3A9D9C7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>
                <a:latin typeface="Verdana" panose="020B0604030504040204" pitchFamily="34" charset="0"/>
              </a:rPr>
              <a:t>Genomika a proteomika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13BC592-3119-4BED-BC61-5C3E1ECD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F16196B6-FB1C-42DF-A17F-A33AEB55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3200" b="1" dirty="0">
                <a:solidFill>
                  <a:srgbClr val="0070C0"/>
                </a:solidFill>
                <a:latin typeface="Arial"/>
                <a:cs typeface="Arial"/>
              </a:rPr>
              <a:t>Geny a onemocnění II. - mutace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67587" name="Text Box 2">
            <a:extLst>
              <a:ext uri="{FF2B5EF4-FFF2-40B4-BE49-F238E27FC236}">
                <a16:creationId xmlns:a16="http://schemas.microsoft.com/office/drawing/2014/main" id="{1F7CB7EB-3F05-4A7B-AFAE-4CBA5D1F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93" y="836614"/>
            <a:ext cx="10056358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Buňky v organismu se stále obnovují a dělí - při každém dělení replikují celý genom na nukleotid přesně. Tento proces není při velikosti lidského genu (3.2 bilionu nukleotidů) jednoduché.</a:t>
            </a:r>
            <a:endParaRPr lang="en-US"/>
          </a:p>
          <a:p>
            <a:pPr marL="325120" indent="-325120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Proto existuje mnoho kontrolních mechanismů: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na opravu poškozené časti DNA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 správnou distribuci chromozomů v procese mitózy/meiózy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 případnou apoptózu (regulovanou smrt buňky) v případě nezvratných změn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apod.…</a:t>
            </a:r>
          </a:p>
          <a:p>
            <a:pPr marL="325120" indent="-325120" algn="ctr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/>
              <a:buChar char="•"/>
            </a:pPr>
            <a:r>
              <a:rPr lang="cs-CZ" altLang="en-US" sz="2000" dirty="0">
                <a:latin typeface="Calibri"/>
              </a:rPr>
              <a:t>Genetické aberace vznikají selháním kontrolních mechanismů</a:t>
            </a: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DD786CC5-C916-4ED2-BAC1-39756DE03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F0F47CE-EB9C-443F-B1BE-3C052606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994BF4CA-4927-40FB-9A2B-00EA4A39C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-82550"/>
            <a:ext cx="856932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cs-CZ" altLang="en-US" sz="3200" b="1" dirty="0">
              <a:solidFill>
                <a:srgbClr val="0070C0"/>
              </a:solidFill>
              <a:latin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Geny a onemocnění III. – aktivita genů</a:t>
            </a:r>
          </a:p>
        </p:txBody>
      </p:sp>
      <p:sp>
        <p:nvSpPr>
          <p:cNvPr id="69635" name="Text Box 2">
            <a:extLst>
              <a:ext uri="{FF2B5EF4-FFF2-40B4-BE49-F238E27FC236}">
                <a16:creationId xmlns:a16="http://schemas.microsoft.com/office/drawing/2014/main" id="{233230A7-9435-45F4-B214-F787060DD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36" y="836614"/>
            <a:ext cx="10101715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Nejen mutace, ale i </a:t>
            </a:r>
            <a:r>
              <a:rPr lang="cs-CZ" altLang="en-US" sz="2000" i="1" dirty="0">
                <a:solidFill>
                  <a:srgbClr val="C00000"/>
                </a:solidFill>
                <a:latin typeface="Calibri"/>
              </a:rPr>
              <a:t>nesprávná aktivita </a:t>
            </a:r>
            <a:r>
              <a:rPr lang="cs-CZ" altLang="en-US" sz="2000" dirty="0">
                <a:latin typeface="Calibri"/>
              </a:rPr>
              <a:t>genů může vést ke vzniku onemocnění.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V lidské buňce probíhá každou chvíli obrovské množství procesů, přepisují se stovky genů a neustále se vytvářejí proteiny na základě vnitřních a venkovních podnětů.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Tyto podněty jsou regulované stovkami regulačních mechanismů, které jsou opět založené na proteinech.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Chyba v jednom z mechanismů může také skončit vyvinutím onemocnění.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</p:txBody>
      </p:sp>
      <p:sp>
        <p:nvSpPr>
          <p:cNvPr id="69636" name="Text Box 3">
            <a:extLst>
              <a:ext uri="{FF2B5EF4-FFF2-40B4-BE49-F238E27FC236}">
                <a16:creationId xmlns:a16="http://schemas.microsoft.com/office/drawing/2014/main" id="{3D8353F7-161F-4A75-BC32-7ABBDCEC7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B563BE-02E5-4369-AAA2-0662FE06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ECD3CA59-EBC1-4BD9-8504-A532A2B98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Geny a onemocnění IV. - shrnutí</a:t>
            </a:r>
          </a:p>
        </p:txBody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7D3CFB3C-5564-4AF9-AEB9-FA43B303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5" y="836614"/>
            <a:ext cx="10301286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Co způsobuje onemocnění – </a:t>
            </a:r>
            <a:r>
              <a:rPr lang="cs-CZ" altLang="en-US" sz="2000" b="1" dirty="0">
                <a:latin typeface="Calibri"/>
              </a:rPr>
              <a:t>proteiny a jiné funkční molekuly</a:t>
            </a:r>
            <a:r>
              <a:rPr lang="cs-CZ" altLang="en-US" sz="2000" dirty="0">
                <a:latin typeface="Calibri"/>
              </a:rPr>
              <a:t>, které mají změněnou svojí funkčnost</a:t>
            </a:r>
            <a:r>
              <a:rPr lang="en-US" altLang="en-US" sz="2000" dirty="0">
                <a:latin typeface="Calibri"/>
              </a:rPr>
              <a:t>, </a:t>
            </a:r>
            <a:r>
              <a:rPr lang="en-US" altLang="en-US" sz="2000" err="1">
                <a:latin typeface="Calibri"/>
              </a:rPr>
              <a:t>nebo</a:t>
            </a:r>
            <a:r>
              <a:rPr lang="en-US" altLang="en-US" sz="2000" dirty="0">
                <a:latin typeface="Calibri"/>
              </a:rPr>
              <a:t> </a:t>
            </a:r>
            <a:r>
              <a:rPr lang="en-US" altLang="en-US" sz="2000" err="1">
                <a:latin typeface="Calibri"/>
              </a:rPr>
              <a:t>expresi</a:t>
            </a:r>
            <a:r>
              <a:rPr lang="en-US" altLang="en-US" sz="2000" dirty="0">
                <a:latin typeface="Calibri"/>
              </a:rPr>
              <a:t>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b="1" i="1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Příčiny nesprávné funkce: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Mutace v příslušném genu</a:t>
            </a:r>
            <a:r>
              <a:rPr lang="cs-CZ" altLang="en-US" sz="2000" dirty="0">
                <a:latin typeface="Calibri"/>
              </a:rPr>
              <a:t>, způsobující v důsledku změnu v sekvenci aminokyselin proteinu a tím jeho: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nefunkčnost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nadměrnou aktivitu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Změny v mechanismech kontroly exprese daného proteinu, </a:t>
            </a:r>
            <a:r>
              <a:rPr lang="cs-CZ" altLang="en-US" sz="2000" dirty="0">
                <a:latin typeface="Calibri"/>
              </a:rPr>
              <a:t>který je následně produkovaný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v nedostačujícím množství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v nadměrném množství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Změny v </a:t>
            </a:r>
            <a:r>
              <a:rPr lang="cs-CZ" altLang="en-US" sz="2000" err="1">
                <a:solidFill>
                  <a:srgbClr val="C00000"/>
                </a:solidFill>
                <a:latin typeface="Calibri"/>
              </a:rPr>
              <a:t>postranslačních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 úpravách </a:t>
            </a:r>
            <a:r>
              <a:rPr lang="cs-CZ" altLang="en-US" sz="2000" dirty="0">
                <a:latin typeface="Calibri"/>
              </a:rPr>
              <a:t>a sekundární/terciární struktuře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proteinu</a:t>
            </a: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AE15AEF5-EC1A-4DB1-B3D9-60AC0C3C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1">
            <a:extLst>
              <a:ext uri="{FF2B5EF4-FFF2-40B4-BE49-F238E27FC236}">
                <a16:creationId xmlns:a16="http://schemas.microsoft.com/office/drawing/2014/main" id="{8BBF6A3B-4776-420C-BEE9-095F45B57BA7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700214"/>
            <a:ext cx="8802688" cy="5140325"/>
            <a:chOff x="204" y="1071"/>
            <a:chExt cx="5545" cy="3238"/>
          </a:xfrm>
        </p:grpSpPr>
        <p:sp>
          <p:nvSpPr>
            <p:cNvPr id="75827" name="Rectangle 2">
              <a:extLst>
                <a:ext uri="{FF2B5EF4-FFF2-40B4-BE49-F238E27FC236}">
                  <a16:creationId xmlns:a16="http://schemas.microsoft.com/office/drawing/2014/main" id="{21729522-2CF7-4628-84DA-D24DA6704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1071"/>
              <a:ext cx="5409" cy="3238"/>
            </a:xfrm>
            <a:prstGeom prst="rect">
              <a:avLst/>
            </a:prstGeom>
            <a:solidFill>
              <a:srgbClr val="C0C0C0">
                <a:alpha val="2901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828" name="Text Box 3">
              <a:extLst>
                <a:ext uri="{FF2B5EF4-FFF2-40B4-BE49-F238E27FC236}">
                  <a16:creationId xmlns:a16="http://schemas.microsoft.com/office/drawing/2014/main" id="{FA52688C-3D0B-4601-BD29-572C8B52A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836"/>
              <a:ext cx="8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BUŇKA</a:t>
              </a:r>
            </a:p>
          </p:txBody>
        </p:sp>
      </p:grpSp>
      <p:sp>
        <p:nvSpPr>
          <p:cNvPr id="75779" name="Text Box 4">
            <a:extLst>
              <a:ext uri="{FF2B5EF4-FFF2-40B4-BE49-F238E27FC236}">
                <a16:creationId xmlns:a16="http://schemas.microsoft.com/office/drawing/2014/main" id="{74148562-D797-47E1-95E1-882CED65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Co ještě víme</a:t>
            </a:r>
          </a:p>
        </p:txBody>
      </p:sp>
      <p:grpSp>
        <p:nvGrpSpPr>
          <p:cNvPr id="75780" name="Group 5">
            <a:extLst>
              <a:ext uri="{FF2B5EF4-FFF2-40B4-BE49-F238E27FC236}">
                <a16:creationId xmlns:a16="http://schemas.microsoft.com/office/drawing/2014/main" id="{1D35C48A-0ADD-45DD-8B55-ABC2314C7CAB}"/>
              </a:ext>
            </a:extLst>
          </p:cNvPr>
          <p:cNvGrpSpPr>
            <a:grpSpLocks/>
          </p:cNvGrpSpPr>
          <p:nvPr/>
        </p:nvGrpSpPr>
        <p:grpSpPr bwMode="auto">
          <a:xfrm>
            <a:off x="3124201" y="5060950"/>
            <a:ext cx="739775" cy="1619250"/>
            <a:chOff x="1006" y="3318"/>
            <a:chExt cx="466" cy="1020"/>
          </a:xfrm>
        </p:grpSpPr>
        <p:pic>
          <p:nvPicPr>
            <p:cNvPr id="75825" name="Picture 6">
              <a:extLst>
                <a:ext uri="{FF2B5EF4-FFF2-40B4-BE49-F238E27FC236}">
                  <a16:creationId xmlns:a16="http://schemas.microsoft.com/office/drawing/2014/main" id="{D666BDB9-A454-43B1-8749-B4F6C431E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" y="3318"/>
              <a:ext cx="354" cy="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559" name="Text Box 7">
              <a:extLst>
                <a:ext uri="{FF2B5EF4-FFF2-40B4-BE49-F238E27FC236}">
                  <a16:creationId xmlns:a16="http://schemas.microsoft.com/office/drawing/2014/main" id="{EB34C16E-1DFC-4191-B427-D75DC1734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" y="4088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</p:grpSp>
      <p:grpSp>
        <p:nvGrpSpPr>
          <p:cNvPr id="75781" name="Group 8">
            <a:extLst>
              <a:ext uri="{FF2B5EF4-FFF2-40B4-BE49-F238E27FC236}">
                <a16:creationId xmlns:a16="http://schemas.microsoft.com/office/drawing/2014/main" id="{F2A11954-3FD1-4BBB-B7C2-798AA9580266}"/>
              </a:ext>
            </a:extLst>
          </p:cNvPr>
          <p:cNvGrpSpPr>
            <a:grpSpLocks/>
          </p:cNvGrpSpPr>
          <p:nvPr/>
        </p:nvGrpSpPr>
        <p:grpSpPr bwMode="auto">
          <a:xfrm>
            <a:off x="5513389" y="4914900"/>
            <a:ext cx="1101725" cy="1773238"/>
            <a:chOff x="2504" y="2931"/>
            <a:chExt cx="657" cy="1605"/>
          </a:xfrm>
        </p:grpSpPr>
        <p:sp>
          <p:nvSpPr>
            <p:cNvPr id="75821" name="Freeform 9">
              <a:extLst>
                <a:ext uri="{FF2B5EF4-FFF2-40B4-BE49-F238E27FC236}">
                  <a16:creationId xmlns:a16="http://schemas.microsoft.com/office/drawing/2014/main" id="{A120856A-B9B6-4032-A465-851E32D5E8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526" y="3383"/>
              <a:ext cx="501" cy="300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ffectLst>
              <a:outerShdw dist="17819" dir="2700000" algn="ctr" rotWithShape="0">
                <a:srgbClr val="001F00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2" name="Freeform 10">
              <a:extLst>
                <a:ext uri="{FF2B5EF4-FFF2-40B4-BE49-F238E27FC236}">
                  <a16:creationId xmlns:a16="http://schemas.microsoft.com/office/drawing/2014/main" id="{4C664DBC-BDE4-47F5-A9EF-DC8D3BD423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451" y="4114"/>
              <a:ext cx="496" cy="300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1 h 576"/>
                <a:gd name="T4" fmla="*/ 0 w 942"/>
                <a:gd name="T5" fmla="*/ 1 h 576"/>
                <a:gd name="T6" fmla="*/ 0 w 942"/>
                <a:gd name="T7" fmla="*/ 1 h 576"/>
                <a:gd name="T8" fmla="*/ 0 w 942"/>
                <a:gd name="T9" fmla="*/ 1 h 576"/>
                <a:gd name="T10" fmla="*/ 0 w 942"/>
                <a:gd name="T11" fmla="*/ 1 h 576"/>
                <a:gd name="T12" fmla="*/ 0 w 942"/>
                <a:gd name="T13" fmla="*/ 1 h 576"/>
                <a:gd name="T14" fmla="*/ 0 w 942"/>
                <a:gd name="T15" fmla="*/ 1 h 576"/>
                <a:gd name="T16" fmla="*/ 0 w 942"/>
                <a:gd name="T17" fmla="*/ 1 h 576"/>
                <a:gd name="T18" fmla="*/ 0 w 942"/>
                <a:gd name="T19" fmla="*/ 1 h 576"/>
                <a:gd name="T20" fmla="*/ 1 w 942"/>
                <a:gd name="T21" fmla="*/ 1 h 576"/>
                <a:gd name="T22" fmla="*/ 1 w 942"/>
                <a:gd name="T23" fmla="*/ 1 h 576"/>
                <a:gd name="T24" fmla="*/ 1 w 942"/>
                <a:gd name="T25" fmla="*/ 1 h 576"/>
                <a:gd name="T26" fmla="*/ 1 w 942"/>
                <a:gd name="T27" fmla="*/ 1 h 576"/>
                <a:gd name="T28" fmla="*/ 1 w 942"/>
                <a:gd name="T29" fmla="*/ 1 h 576"/>
                <a:gd name="T30" fmla="*/ 1 w 942"/>
                <a:gd name="T31" fmla="*/ 1 h 576"/>
                <a:gd name="T32" fmla="*/ 1 w 942"/>
                <a:gd name="T33" fmla="*/ 1 h 576"/>
                <a:gd name="T34" fmla="*/ 1 w 942"/>
                <a:gd name="T35" fmla="*/ 1 h 576"/>
                <a:gd name="T36" fmla="*/ 1 w 942"/>
                <a:gd name="T37" fmla="*/ 1 h 576"/>
                <a:gd name="T38" fmla="*/ 1 w 942"/>
                <a:gd name="T39" fmla="*/ 1 h 576"/>
                <a:gd name="T40" fmla="*/ 1 w 942"/>
                <a:gd name="T41" fmla="*/ 1 h 576"/>
                <a:gd name="T42" fmla="*/ 1 w 942"/>
                <a:gd name="T43" fmla="*/ 1 h 576"/>
                <a:gd name="T44" fmla="*/ 1 w 942"/>
                <a:gd name="T45" fmla="*/ 1 h 576"/>
                <a:gd name="T46" fmla="*/ 1 w 942"/>
                <a:gd name="T47" fmla="*/ 1 h 576"/>
                <a:gd name="T48" fmla="*/ 1 w 942"/>
                <a:gd name="T49" fmla="*/ 1 h 576"/>
                <a:gd name="T50" fmla="*/ 1 w 942"/>
                <a:gd name="T51" fmla="*/ 1 h 576"/>
                <a:gd name="T52" fmla="*/ 1 w 942"/>
                <a:gd name="T53" fmla="*/ 1 h 576"/>
                <a:gd name="T54" fmla="*/ 1 w 942"/>
                <a:gd name="T55" fmla="*/ 1 h 576"/>
                <a:gd name="T56" fmla="*/ 1 w 942"/>
                <a:gd name="T57" fmla="*/ 1 h 576"/>
                <a:gd name="T58" fmla="*/ 0 w 942"/>
                <a:gd name="T59" fmla="*/ 1 h 576"/>
                <a:gd name="T60" fmla="*/ 0 w 942"/>
                <a:gd name="T61" fmla="*/ 1 h 576"/>
                <a:gd name="T62" fmla="*/ 0 w 942"/>
                <a:gd name="T63" fmla="*/ 1 h 576"/>
                <a:gd name="T64" fmla="*/ 0 w 942"/>
                <a:gd name="T65" fmla="*/ 1 h 576"/>
                <a:gd name="T66" fmla="*/ 0 w 942"/>
                <a:gd name="T67" fmla="*/ 1 h 576"/>
                <a:gd name="T68" fmla="*/ 0 w 942"/>
                <a:gd name="T69" fmla="*/ 1 h 576"/>
                <a:gd name="T70" fmla="*/ 0 w 942"/>
                <a:gd name="T71" fmla="*/ 1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3" name="Freeform 11">
              <a:extLst>
                <a:ext uri="{FF2B5EF4-FFF2-40B4-BE49-F238E27FC236}">
                  <a16:creationId xmlns:a16="http://schemas.microsoft.com/office/drawing/2014/main" id="{291D66E7-E80E-4E91-8748-5E66500D6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685" y="3851"/>
              <a:ext cx="499" cy="303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ffectLst>
              <a:outerShdw dist="17819" dir="2700000" algn="ctr" rotWithShape="0">
                <a:srgbClr val="004D00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Text Box 12">
              <a:extLst>
                <a:ext uri="{FF2B5EF4-FFF2-40B4-BE49-F238E27FC236}">
                  <a16:creationId xmlns:a16="http://schemas.microsoft.com/office/drawing/2014/main" id="{329B5F40-F16F-4BB4-84E9-AD695B497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1" y="2931"/>
              <a:ext cx="65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</p:grpSp>
      <p:grpSp>
        <p:nvGrpSpPr>
          <p:cNvPr id="75782" name="Group 13">
            <a:extLst>
              <a:ext uri="{FF2B5EF4-FFF2-40B4-BE49-F238E27FC236}">
                <a16:creationId xmlns:a16="http://schemas.microsoft.com/office/drawing/2014/main" id="{3A1FA548-CA03-4F16-B358-536F8B3396C5}"/>
              </a:ext>
            </a:extLst>
          </p:cNvPr>
          <p:cNvGrpSpPr>
            <a:grpSpLocks/>
          </p:cNvGrpSpPr>
          <p:nvPr/>
        </p:nvGrpSpPr>
        <p:grpSpPr bwMode="auto">
          <a:xfrm>
            <a:off x="8313738" y="5048250"/>
            <a:ext cx="1077912" cy="1549400"/>
            <a:chOff x="4277" y="3180"/>
            <a:chExt cx="679" cy="976"/>
          </a:xfrm>
        </p:grpSpPr>
        <p:sp>
          <p:nvSpPr>
            <p:cNvPr id="23566" name="Text Box 14">
              <a:extLst>
                <a:ext uri="{FF2B5EF4-FFF2-40B4-BE49-F238E27FC236}">
                  <a16:creationId xmlns:a16="http://schemas.microsoft.com/office/drawing/2014/main" id="{EFCAA29B-7233-4A98-9A24-50C5D5789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7" y="3906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cs-CZ" altLang="en-US" sz="200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  <p:pic>
          <p:nvPicPr>
            <p:cNvPr id="75820" name="Picture 15">
              <a:extLst>
                <a:ext uri="{FF2B5EF4-FFF2-40B4-BE49-F238E27FC236}">
                  <a16:creationId xmlns:a16="http://schemas.microsoft.com/office/drawing/2014/main" id="{3D05F4A3-4AFD-416C-8E8B-8CFD98F5C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27" t="73343" r="50826"/>
            <a:stretch>
              <a:fillRect/>
            </a:stretch>
          </p:blipFill>
          <p:spPr bwMode="auto">
            <a:xfrm>
              <a:off x="4286" y="3180"/>
              <a:ext cx="670" cy="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3727" t="73343" r="5082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5783" name="Group 16">
            <a:extLst>
              <a:ext uri="{FF2B5EF4-FFF2-40B4-BE49-F238E27FC236}">
                <a16:creationId xmlns:a16="http://schemas.microsoft.com/office/drawing/2014/main" id="{853045B0-B647-465C-AE30-F55C4D5E7E35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5373689"/>
            <a:ext cx="1782762" cy="415925"/>
            <a:chOff x="1519" y="3385"/>
            <a:chExt cx="1123" cy="262"/>
          </a:xfrm>
        </p:grpSpPr>
        <p:sp>
          <p:nvSpPr>
            <p:cNvPr id="75817" name="Line 17">
              <a:extLst>
                <a:ext uri="{FF2B5EF4-FFF2-40B4-BE49-F238E27FC236}">
                  <a16:creationId xmlns:a16="http://schemas.microsoft.com/office/drawing/2014/main" id="{6617156A-B759-42E4-B294-16CE20658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3648"/>
              <a:ext cx="986" cy="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8" name="Text Box 18">
              <a:extLst>
                <a:ext uri="{FF2B5EF4-FFF2-40B4-BE49-F238E27FC236}">
                  <a16:creationId xmlns:a16="http://schemas.microsoft.com/office/drawing/2014/main" id="{38D4E863-85FD-452B-B5C3-49C7341E4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3385"/>
              <a:ext cx="11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Přepis</a:t>
              </a:r>
            </a:p>
          </p:txBody>
        </p:sp>
      </p:grpSp>
      <p:grpSp>
        <p:nvGrpSpPr>
          <p:cNvPr id="75784" name="Group 19">
            <a:extLst>
              <a:ext uri="{FF2B5EF4-FFF2-40B4-BE49-F238E27FC236}">
                <a16:creationId xmlns:a16="http://schemas.microsoft.com/office/drawing/2014/main" id="{70F68452-E08F-478E-8365-82C0B9FC1FE8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5767388"/>
            <a:ext cx="1782762" cy="469900"/>
            <a:chOff x="3099" y="3633"/>
            <a:chExt cx="1123" cy="296"/>
          </a:xfrm>
        </p:grpSpPr>
        <p:sp>
          <p:nvSpPr>
            <p:cNvPr id="75815" name="Line 20">
              <a:extLst>
                <a:ext uri="{FF2B5EF4-FFF2-40B4-BE49-F238E27FC236}">
                  <a16:creationId xmlns:a16="http://schemas.microsoft.com/office/drawing/2014/main" id="{A05E6E34-8CB2-41F5-A436-3DCA5D82A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8" y="3633"/>
              <a:ext cx="896" cy="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6" name="Text Box 21">
              <a:extLst>
                <a:ext uri="{FF2B5EF4-FFF2-40B4-BE49-F238E27FC236}">
                  <a16:creationId xmlns:a16="http://schemas.microsoft.com/office/drawing/2014/main" id="{DC2D2900-A508-4B5D-916C-00CF766B9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9" y="3698"/>
              <a:ext cx="11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Překlad</a:t>
              </a:r>
            </a:p>
          </p:txBody>
        </p:sp>
      </p:grpSp>
      <p:grpSp>
        <p:nvGrpSpPr>
          <p:cNvPr id="75785" name="Group 22">
            <a:extLst>
              <a:ext uri="{FF2B5EF4-FFF2-40B4-BE49-F238E27FC236}">
                <a16:creationId xmlns:a16="http://schemas.microsoft.com/office/drawing/2014/main" id="{5B64DC90-A9D0-486B-B8E3-E82FB8969BA1}"/>
              </a:ext>
            </a:extLst>
          </p:cNvPr>
          <p:cNvGrpSpPr>
            <a:grpSpLocks/>
          </p:cNvGrpSpPr>
          <p:nvPr/>
        </p:nvGrpSpPr>
        <p:grpSpPr bwMode="auto">
          <a:xfrm>
            <a:off x="3503614" y="3854451"/>
            <a:ext cx="2359025" cy="1573213"/>
            <a:chOff x="1247" y="2428"/>
            <a:chExt cx="1486" cy="991"/>
          </a:xfrm>
        </p:grpSpPr>
        <p:sp>
          <p:nvSpPr>
            <p:cNvPr id="75810" name="Line 23">
              <a:extLst>
                <a:ext uri="{FF2B5EF4-FFF2-40B4-BE49-F238E27FC236}">
                  <a16:creationId xmlns:a16="http://schemas.microsoft.com/office/drawing/2014/main" id="{10037491-EC01-491E-8D78-4241C90F8A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3111"/>
              <a:ext cx="0" cy="30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811" name="Group 24">
              <a:extLst>
                <a:ext uri="{FF2B5EF4-FFF2-40B4-BE49-F238E27FC236}">
                  <a16:creationId xmlns:a16="http://schemas.microsoft.com/office/drawing/2014/main" id="{70531A62-7D80-4C78-AB6C-77B1233DC8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428"/>
              <a:ext cx="1486" cy="674"/>
              <a:chOff x="1247" y="2428"/>
              <a:chExt cx="1486" cy="674"/>
            </a:xfrm>
          </p:grpSpPr>
          <p:sp>
            <p:nvSpPr>
              <p:cNvPr id="75812" name="Oval 25">
                <a:extLst>
                  <a:ext uri="{FF2B5EF4-FFF2-40B4-BE49-F238E27FC236}">
                    <a16:creationId xmlns:a16="http://schemas.microsoft.com/office/drawing/2014/main" id="{9AE15C12-16B6-4D70-9442-28B9DBE9D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2659"/>
                <a:ext cx="488" cy="443"/>
              </a:xfrm>
              <a:prstGeom prst="ellipse">
                <a:avLst/>
              </a:prstGeom>
              <a:solidFill>
                <a:srgbClr val="C0C0C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75813" name="Oval 26">
                <a:extLst>
                  <a:ext uri="{FF2B5EF4-FFF2-40B4-BE49-F238E27FC236}">
                    <a16:creationId xmlns:a16="http://schemas.microsoft.com/office/drawing/2014/main" id="{43B78146-310D-4AAC-B9D6-E83BD0886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3" y="2841"/>
                <a:ext cx="307" cy="170"/>
              </a:xfrm>
              <a:prstGeom prst="ellipse">
                <a:avLst/>
              </a:prstGeom>
              <a:solidFill>
                <a:srgbClr val="C0C0C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75814" name="Text Box 27">
                <a:extLst>
                  <a:ext uri="{FF2B5EF4-FFF2-40B4-BE49-F238E27FC236}">
                    <a16:creationId xmlns:a16="http://schemas.microsoft.com/office/drawing/2014/main" id="{43B73714-B759-45B7-9FBC-EAB2F8E81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7" y="2428"/>
                <a:ext cx="148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1pPr>
                <a:lvl2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2pPr>
                <a:lvl3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3pPr>
                <a:lvl4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4pPr>
                <a:lvl5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9pPr>
              </a:lstStyle>
              <a:p>
                <a:pPr algn="ctr" eaLnBrk="1" hangingPunct="1">
                  <a:spcBef>
                    <a:spcPts val="1125"/>
                  </a:spcBef>
                  <a:buClrTx/>
                  <a:buFontTx/>
                  <a:buNone/>
                </a:pPr>
                <a:r>
                  <a:rPr lang="cs-CZ" altLang="en-US" sz="1800">
                    <a:latin typeface="Comic Sans MS" panose="030F0702030302020204" pitchFamily="66" charset="0"/>
                  </a:rPr>
                  <a:t>Transkripční faktor</a:t>
                </a:r>
              </a:p>
            </p:txBody>
          </p:sp>
        </p:grpSp>
      </p:grpSp>
      <p:grpSp>
        <p:nvGrpSpPr>
          <p:cNvPr id="75786" name="Group 28">
            <a:extLst>
              <a:ext uri="{FF2B5EF4-FFF2-40B4-BE49-F238E27FC236}">
                <a16:creationId xmlns:a16="http://schemas.microsoft.com/office/drawing/2014/main" id="{0A761B80-3A0B-43AD-AD65-69D0C6BE6137}"/>
              </a:ext>
            </a:extLst>
          </p:cNvPr>
          <p:cNvGrpSpPr>
            <a:grpSpLocks/>
          </p:cNvGrpSpPr>
          <p:nvPr/>
        </p:nvGrpSpPr>
        <p:grpSpPr bwMode="auto">
          <a:xfrm>
            <a:off x="1919289" y="2636838"/>
            <a:ext cx="2574925" cy="1212850"/>
            <a:chOff x="249" y="1661"/>
            <a:chExt cx="1622" cy="764"/>
          </a:xfrm>
        </p:grpSpPr>
        <p:sp>
          <p:nvSpPr>
            <p:cNvPr id="75807" name="Text Box 29">
              <a:extLst>
                <a:ext uri="{FF2B5EF4-FFF2-40B4-BE49-F238E27FC236}">
                  <a16:creationId xmlns:a16="http://schemas.microsoft.com/office/drawing/2014/main" id="{C527A920-3C46-40B8-9D3A-7D8ADC859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661"/>
              <a:ext cx="16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Comic Sans MS" panose="030F0702030302020204" pitchFamily="66" charset="0"/>
                </a:rPr>
                <a:t>Aktivační protein</a:t>
              </a:r>
            </a:p>
          </p:txBody>
        </p:sp>
        <p:sp>
          <p:nvSpPr>
            <p:cNvPr id="75808" name="Freeform 30">
              <a:extLst>
                <a:ext uri="{FF2B5EF4-FFF2-40B4-BE49-F238E27FC236}">
                  <a16:creationId xmlns:a16="http://schemas.microsoft.com/office/drawing/2014/main" id="{382E696A-D74E-4F00-A151-213E2CFB4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" y="1892"/>
              <a:ext cx="579" cy="5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CC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9" name="Line 31">
              <a:extLst>
                <a:ext uri="{FF2B5EF4-FFF2-40B4-BE49-F238E27FC236}">
                  <a16:creationId xmlns:a16="http://schemas.microsoft.com/office/drawing/2014/main" id="{0536E14E-97EF-434F-A771-8D42D4325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252"/>
              <a:ext cx="397" cy="169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7" name="Group 32">
            <a:extLst>
              <a:ext uri="{FF2B5EF4-FFF2-40B4-BE49-F238E27FC236}">
                <a16:creationId xmlns:a16="http://schemas.microsoft.com/office/drawing/2014/main" id="{79E7F01E-FC8A-4290-961C-F71545F8D825}"/>
              </a:ext>
            </a:extLst>
          </p:cNvPr>
          <p:cNvGrpSpPr>
            <a:grpSpLocks/>
          </p:cNvGrpSpPr>
          <p:nvPr/>
        </p:nvGrpSpPr>
        <p:grpSpPr bwMode="auto">
          <a:xfrm>
            <a:off x="4800601" y="2636839"/>
            <a:ext cx="2574925" cy="1258887"/>
            <a:chOff x="2064" y="1661"/>
            <a:chExt cx="1622" cy="793"/>
          </a:xfrm>
        </p:grpSpPr>
        <p:sp>
          <p:nvSpPr>
            <p:cNvPr id="75803" name="Freeform 33">
              <a:extLst>
                <a:ext uri="{FF2B5EF4-FFF2-40B4-BE49-F238E27FC236}">
                  <a16:creationId xmlns:a16="http://schemas.microsoft.com/office/drawing/2014/main" id="{3F1F1CC0-38C4-45F4-8034-067DDD7BC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1888"/>
              <a:ext cx="443" cy="3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1 w 21600"/>
                <a:gd name="T25" fmla="*/ 3148 h 21600"/>
                <a:gd name="T26" fmla="*/ 18479 w 21600"/>
                <a:gd name="T27" fmla="*/ 1845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4" name="Text Box 34">
              <a:extLst>
                <a:ext uri="{FF2B5EF4-FFF2-40B4-BE49-F238E27FC236}">
                  <a16:creationId xmlns:a16="http://schemas.microsoft.com/office/drawing/2014/main" id="{F7FB8A51-6717-49AC-A6F7-D2CC8217C7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661"/>
              <a:ext cx="16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rgbClr val="FF33CC"/>
                  </a:solidFill>
                  <a:latin typeface="Comic Sans MS" panose="030F0702030302020204" pitchFamily="66" charset="0"/>
                </a:rPr>
                <a:t>Inhibujíci protein</a:t>
              </a:r>
            </a:p>
          </p:txBody>
        </p:sp>
        <p:sp>
          <p:nvSpPr>
            <p:cNvPr id="75805" name="Line 35">
              <a:extLst>
                <a:ext uri="{FF2B5EF4-FFF2-40B4-BE49-F238E27FC236}">
                  <a16:creationId xmlns:a16="http://schemas.microsoft.com/office/drawing/2014/main" id="{49CDAA25-AF3A-4C50-B569-531D46467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0" y="2206"/>
              <a:ext cx="373" cy="17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6" name="Line 36">
              <a:extLst>
                <a:ext uri="{FF2B5EF4-FFF2-40B4-BE49-F238E27FC236}">
                  <a16:creationId xmlns:a16="http://schemas.microsoft.com/office/drawing/2014/main" id="{A868A2BD-1F9D-40C1-A789-4382E9E58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6" y="2328"/>
              <a:ext cx="125" cy="126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8" name="AutoShape 37">
            <a:extLst>
              <a:ext uri="{FF2B5EF4-FFF2-40B4-BE49-F238E27FC236}">
                <a16:creationId xmlns:a16="http://schemas.microsoft.com/office/drawing/2014/main" id="{66A13E01-0BB5-49DC-B7B4-7EDCFC6FCB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74138" y="620714"/>
            <a:ext cx="576262" cy="720725"/>
          </a:xfrm>
          <a:prstGeom prst="lightningBol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5789" name="Text Box 38">
            <a:extLst>
              <a:ext uri="{FF2B5EF4-FFF2-40B4-BE49-F238E27FC236}">
                <a16:creationId xmlns:a16="http://schemas.microsoft.com/office/drawing/2014/main" id="{969E8A03-145F-4056-AA83-EC26607A3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836613"/>
            <a:ext cx="27352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cs-CZ" altLang="en-US" sz="1800">
                <a:latin typeface="Comic Sans MS" panose="030F0702030302020204" pitchFamily="66" charset="0"/>
              </a:rPr>
              <a:t>Signály mimo buňky</a:t>
            </a:r>
          </a:p>
        </p:txBody>
      </p:sp>
      <p:sp>
        <p:nvSpPr>
          <p:cNvPr id="75790" name="Text Box 39">
            <a:extLst>
              <a:ext uri="{FF2B5EF4-FFF2-40B4-BE49-F238E27FC236}">
                <a16:creationId xmlns:a16="http://schemas.microsoft.com/office/drawing/2014/main" id="{8FAA8EDE-89C3-490F-AE18-9EBA7DB8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836614"/>
            <a:ext cx="13684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cs-CZ" altLang="en-US" sz="1800">
                <a:latin typeface="Verdana" panose="020B0604030504040204" pitchFamily="34" charset="0"/>
              </a:rPr>
              <a:t>MIMO BUŇKY</a:t>
            </a:r>
          </a:p>
        </p:txBody>
      </p:sp>
      <p:grpSp>
        <p:nvGrpSpPr>
          <p:cNvPr id="75791" name="Group 40">
            <a:extLst>
              <a:ext uri="{FF2B5EF4-FFF2-40B4-BE49-F238E27FC236}">
                <a16:creationId xmlns:a16="http://schemas.microsoft.com/office/drawing/2014/main" id="{E5927D74-5F47-480A-BD57-96365D03C5BA}"/>
              </a:ext>
            </a:extLst>
          </p:cNvPr>
          <p:cNvGrpSpPr>
            <a:grpSpLocks/>
          </p:cNvGrpSpPr>
          <p:nvPr/>
        </p:nvGrpSpPr>
        <p:grpSpPr bwMode="auto">
          <a:xfrm>
            <a:off x="2062164" y="1701800"/>
            <a:ext cx="8264525" cy="420688"/>
            <a:chOff x="339" y="1072"/>
            <a:chExt cx="5206" cy="265"/>
          </a:xfrm>
        </p:grpSpPr>
        <p:sp>
          <p:nvSpPr>
            <p:cNvPr id="75800" name="Line 41">
              <a:extLst>
                <a:ext uri="{FF2B5EF4-FFF2-40B4-BE49-F238E27FC236}">
                  <a16:creationId xmlns:a16="http://schemas.microsoft.com/office/drawing/2014/main" id="{2D00226E-F16A-40DF-A763-865D87281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1072"/>
              <a:ext cx="5114" cy="0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1" name="Line 42">
              <a:extLst>
                <a:ext uri="{FF2B5EF4-FFF2-40B4-BE49-F238E27FC236}">
                  <a16:creationId xmlns:a16="http://schemas.microsoft.com/office/drawing/2014/main" id="{B5A9E966-52A7-4CC6-B69B-60F82FB2F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1338"/>
              <a:ext cx="5114" cy="0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2" name="Text Box 43">
              <a:extLst>
                <a:ext uri="{FF2B5EF4-FFF2-40B4-BE49-F238E27FC236}">
                  <a16:creationId xmlns:a16="http://schemas.microsoft.com/office/drawing/2014/main" id="{9F5B0380-6E2B-477C-A332-7109A0A88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" y="1103"/>
              <a:ext cx="10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MEMBRÁNA</a:t>
              </a:r>
            </a:p>
          </p:txBody>
        </p:sp>
      </p:grpSp>
      <p:grpSp>
        <p:nvGrpSpPr>
          <p:cNvPr id="75792" name="Group 44">
            <a:extLst>
              <a:ext uri="{FF2B5EF4-FFF2-40B4-BE49-F238E27FC236}">
                <a16:creationId xmlns:a16="http://schemas.microsoft.com/office/drawing/2014/main" id="{6C42C4A5-F0AF-4FE1-A366-554807F976D9}"/>
              </a:ext>
            </a:extLst>
          </p:cNvPr>
          <p:cNvGrpSpPr>
            <a:grpSpLocks/>
          </p:cNvGrpSpPr>
          <p:nvPr/>
        </p:nvGrpSpPr>
        <p:grpSpPr bwMode="auto">
          <a:xfrm>
            <a:off x="3287713" y="1485901"/>
            <a:ext cx="1782762" cy="1204913"/>
            <a:chOff x="1111" y="936"/>
            <a:chExt cx="1123" cy="759"/>
          </a:xfrm>
        </p:grpSpPr>
        <p:sp>
          <p:nvSpPr>
            <p:cNvPr id="75798" name="AutoShape 45">
              <a:extLst>
                <a:ext uri="{FF2B5EF4-FFF2-40B4-BE49-F238E27FC236}">
                  <a16:creationId xmlns:a16="http://schemas.microsoft.com/office/drawing/2014/main" id="{39579A4A-A74F-43EA-ADD1-A4B219AA1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936"/>
              <a:ext cx="442" cy="533"/>
            </a:xfrm>
            <a:prstGeom prst="octagon">
              <a:avLst>
                <a:gd name="adj" fmla="val 23148"/>
              </a:avLst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9" name="Line 46">
              <a:extLst>
                <a:ext uri="{FF2B5EF4-FFF2-40B4-BE49-F238E27FC236}">
                  <a16:creationId xmlns:a16="http://schemas.microsoft.com/office/drawing/2014/main" id="{CA016D2A-DFEB-40E0-AB1C-269995F84F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0" y="1480"/>
              <a:ext cx="637" cy="21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3" name="Group 47">
            <a:extLst>
              <a:ext uri="{FF2B5EF4-FFF2-40B4-BE49-F238E27FC236}">
                <a16:creationId xmlns:a16="http://schemas.microsoft.com/office/drawing/2014/main" id="{40344EB5-EE18-4B7E-A34D-A0EAE8FE7629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1412875"/>
            <a:ext cx="2647950" cy="1639888"/>
            <a:chOff x="3288" y="890"/>
            <a:chExt cx="1668" cy="1033"/>
          </a:xfrm>
        </p:grpSpPr>
        <p:sp>
          <p:nvSpPr>
            <p:cNvPr id="75795" name="Oval 48">
              <a:extLst>
                <a:ext uri="{FF2B5EF4-FFF2-40B4-BE49-F238E27FC236}">
                  <a16:creationId xmlns:a16="http://schemas.microsoft.com/office/drawing/2014/main" id="{F55A977B-1275-4934-B47B-35E3DE5BB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" y="890"/>
              <a:ext cx="126" cy="624"/>
            </a:xfrm>
            <a:prstGeom prst="ellipse">
              <a:avLst/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6" name="Oval 49">
              <a:extLst>
                <a:ext uri="{FF2B5EF4-FFF2-40B4-BE49-F238E27FC236}">
                  <a16:creationId xmlns:a16="http://schemas.microsoft.com/office/drawing/2014/main" id="{7E154BB6-98B8-4F6F-9AEA-1D1970B77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890"/>
              <a:ext cx="126" cy="624"/>
            </a:xfrm>
            <a:prstGeom prst="ellipse">
              <a:avLst/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7" name="Line 50">
              <a:extLst>
                <a:ext uri="{FF2B5EF4-FFF2-40B4-BE49-F238E27FC236}">
                  <a16:creationId xmlns:a16="http://schemas.microsoft.com/office/drawing/2014/main" id="{E4A56FF9-AB5F-4590-A908-2F842C7E5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7" y="1571"/>
              <a:ext cx="1453" cy="352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94" name="AutoShape 51">
            <a:extLst>
              <a:ext uri="{FF2B5EF4-FFF2-40B4-BE49-F238E27FC236}">
                <a16:creationId xmlns:a16="http://schemas.microsoft.com/office/drawing/2014/main" id="{0C4E2D9E-60FB-4A13-8EA2-7A3727B0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765176"/>
            <a:ext cx="576262" cy="576263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B1C36A0B-F1E1-4719-B754-0B14C2A46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5" y="43771"/>
            <a:ext cx="10093324" cy="63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chemeClr val="accent1"/>
                </a:solidFill>
                <a:latin typeface="Calibri"/>
              </a:rPr>
              <a:t>Osnova přednášek</a:t>
            </a:r>
            <a:endParaRPr 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8B16D0F3-D52B-4B74-B088-50ACE1B6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07" y="836614"/>
            <a:ext cx="10092644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496888" indent="-4968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Současné výzvy a technologie genomiky a </a:t>
            </a:r>
            <a:r>
              <a:rPr lang="cs-CZ" altLang="en-US" sz="1600" dirty="0" err="1">
                <a:latin typeface="Calibri"/>
                <a:cs typeface="Calibri"/>
              </a:rPr>
              <a:t>proteomiky</a:t>
            </a:r>
            <a:r>
              <a:rPr lang="cs-CZ" altLang="en-US" sz="1600" dirty="0">
                <a:latin typeface="Calibri"/>
                <a:cs typeface="Calibri"/>
              </a:rPr>
              <a:t> </a:t>
            </a:r>
            <a:endParaRPr lang="en-US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Princip a analýza obrazu DNA mikročipů</a:t>
            </a:r>
            <a:endParaRPr lang="en-US" dirty="0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Úprava a normalizace dat </a:t>
            </a:r>
            <a:r>
              <a:rPr lang="cs-CZ" altLang="en-US" sz="1600" dirty="0" err="1">
                <a:latin typeface="Calibri"/>
                <a:cs typeface="Calibri"/>
              </a:rPr>
              <a:t>cDNA</a:t>
            </a:r>
            <a:r>
              <a:rPr lang="cs-CZ" altLang="en-US" sz="1600" dirty="0">
                <a:latin typeface="Calibri"/>
                <a:cs typeface="Calibri"/>
              </a:rPr>
              <a:t> mikročipů	</a:t>
            </a:r>
            <a:endParaRPr lang="en-US" dirty="0">
              <a:cs typeface="Calibri"/>
            </a:endParaRP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Úprava a normalizace dat </a:t>
            </a:r>
            <a:r>
              <a:rPr lang="cs-CZ" altLang="en-US" sz="1600" dirty="0" err="1">
                <a:latin typeface="Calibri"/>
                <a:cs typeface="Calibri"/>
              </a:rPr>
              <a:t>oligonukleotidových</a:t>
            </a:r>
            <a:r>
              <a:rPr lang="cs-CZ" altLang="en-US" sz="1600" dirty="0">
                <a:latin typeface="Calibri"/>
                <a:cs typeface="Calibri"/>
              </a:rPr>
              <a:t> mikročipů</a:t>
            </a: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Princip, úprava a normalizace dat dalších mikročipů (Epigenetické mikročipy, </a:t>
            </a:r>
            <a:r>
              <a:rPr lang="cs-CZ" altLang="en-US" sz="1600" dirty="0" err="1">
                <a:latin typeface="Calibri"/>
                <a:cs typeface="Calibri"/>
              </a:rPr>
              <a:t>Illumina</a:t>
            </a:r>
            <a:r>
              <a:rPr lang="cs-CZ" altLang="en-US" sz="1600" dirty="0">
                <a:latin typeface="Calibri"/>
                <a:cs typeface="Calibri"/>
              </a:rPr>
              <a:t> </a:t>
            </a:r>
            <a:r>
              <a:rPr lang="cs-CZ" altLang="en-US" sz="1600" dirty="0" err="1">
                <a:latin typeface="Calibri"/>
                <a:cs typeface="Calibri"/>
              </a:rPr>
              <a:t>BeadChip</a:t>
            </a:r>
            <a:r>
              <a:rPr lang="cs-CZ" altLang="en-US" sz="1600" dirty="0">
                <a:latin typeface="Calibri"/>
                <a:cs typeface="Calibri"/>
              </a:rPr>
              <a:t>, SNP chip...)</a:t>
            </a:r>
            <a:endParaRPr lang="cs-CZ"/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sz="1600" dirty="0">
                <a:latin typeface="Arial"/>
                <a:cs typeface="Arial"/>
              </a:rPr>
              <a:t>Úprava dat </a:t>
            </a:r>
            <a:r>
              <a:rPr lang="cs-CZ" sz="1600" dirty="0" err="1">
                <a:latin typeface="Arial"/>
                <a:cs typeface="Arial"/>
              </a:rPr>
              <a:t>proteomické</a:t>
            </a:r>
            <a:r>
              <a:rPr lang="cs-CZ" sz="1600" dirty="0">
                <a:latin typeface="Arial"/>
                <a:cs typeface="Arial"/>
              </a:rPr>
              <a:t> hmotnostní spektrometrie</a:t>
            </a: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Společné principy analýzy </a:t>
            </a:r>
            <a:r>
              <a:rPr lang="cs-CZ" altLang="en-US" sz="1600" dirty="0" err="1">
                <a:latin typeface="Calibri"/>
                <a:cs typeface="Calibri"/>
              </a:rPr>
              <a:t>genomických</a:t>
            </a:r>
            <a:r>
              <a:rPr lang="cs-CZ" altLang="en-US" sz="1600" dirty="0">
                <a:latin typeface="Calibri"/>
                <a:cs typeface="Calibri"/>
              </a:rPr>
              <a:t> a </a:t>
            </a:r>
            <a:r>
              <a:rPr lang="cs-CZ" altLang="en-US" sz="1600" dirty="0" err="1">
                <a:latin typeface="Calibri"/>
                <a:cs typeface="Calibri"/>
              </a:rPr>
              <a:t>proteomických</a:t>
            </a:r>
            <a:r>
              <a:rPr lang="cs-CZ" altLang="en-US" sz="1600" dirty="0">
                <a:latin typeface="Calibri"/>
                <a:cs typeface="Calibri"/>
              </a:rPr>
              <a:t> dat</a:t>
            </a:r>
            <a:endParaRPr lang="cs-CZ" dirty="0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Porovnávání tříd </a:t>
            </a:r>
            <a:endParaRPr lang="cs-CZ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Predikce tříd</a:t>
            </a:r>
            <a:endParaRPr lang="cs-CZ" dirty="0">
              <a:cs typeface="Calibri"/>
            </a:endParaRP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Objevování tříd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Analýza přežití a další regrese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Analýza genových sad a genových sítí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75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Meta-analýza</a:t>
            </a:r>
            <a:endParaRPr lang="cs-CZ" altLang="en-US" sz="2000" b="1" dirty="0">
              <a:solidFill>
                <a:srgbClr val="003366"/>
              </a:solidFill>
              <a:latin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D13B78-C948-46D4-BBDF-84F855A71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>
                <a16:creationId xmlns:a16="http://schemas.microsoft.com/office/drawing/2014/main" id="{F4F53C26-6EBD-4208-9AAA-3B7373B6B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Ale víme ještě víc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6FA5DFC3-5D5D-484B-A109-F8C6B4CF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42950"/>
            <a:ext cx="6408737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>
                <a16:creationId xmlns:a16="http://schemas.microsoft.com/office/drawing/2014/main" id="{17E5A64A-786F-4D61-A2CA-4F5CE3B3E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..a ještě víc...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C47495AE-D44E-4ECD-957A-A04838E9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9" y="820738"/>
            <a:ext cx="682942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F5F7066E-35B5-4937-B5B1-E8373E3F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...a ještě víc...</a:t>
            </a:r>
          </a:p>
        </p:txBody>
      </p:sp>
      <p:pic>
        <p:nvPicPr>
          <p:cNvPr id="81923" name="Picture 2">
            <a:extLst>
              <a:ext uri="{FF2B5EF4-FFF2-40B4-BE49-F238E27FC236}">
                <a16:creationId xmlns:a16="http://schemas.microsoft.com/office/drawing/2014/main" id="{42F57EAA-43A5-4D14-A943-AD807631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7913" r="2444" b="2667"/>
          <a:stretch>
            <a:fillRect/>
          </a:stretch>
        </p:blipFill>
        <p:spPr bwMode="auto">
          <a:xfrm>
            <a:off x="2424114" y="717550"/>
            <a:ext cx="7704137" cy="59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388" t="7913" r="2444" b="26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E01B07A2-F560-439E-A678-D6811F8D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7" y="61913"/>
            <a:ext cx="9540876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333399"/>
                </a:solidFill>
              </a:rPr>
              <a:t>...ale je velmi obtížné to vše propojit a interpretovat</a:t>
            </a:r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9063F72B-1B1F-4EEF-81F9-930C9366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765175"/>
            <a:ext cx="8345487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Rectangle 3">
            <a:extLst>
              <a:ext uri="{FF2B5EF4-FFF2-40B4-BE49-F238E27FC236}">
                <a16:creationId xmlns:a16="http://schemas.microsoft.com/office/drawing/2014/main" id="{3A0A10B5-16BA-4CF4-93A5-8E8325BF5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1" y="6467476"/>
            <a:ext cx="471011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b="1">
                <a:latin typeface="Verdana" panose="020B0604030504040204" pitchFamily="34" charset="0"/>
              </a:rPr>
              <a:t>http://219.221.200.61/ywwy/zbsw(E)/pic/ech6-36.jpg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4" name="Rectangle 8602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018" name="Text Box 1">
            <a:extLst>
              <a:ext uri="{FF2B5EF4-FFF2-40B4-BE49-F238E27FC236}">
                <a16:creationId xmlns:a16="http://schemas.microsoft.com/office/drawing/2014/main" id="{3C8358EC-EBA3-4600-AB6F-01F19105B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321734"/>
            <a:ext cx="10905066" cy="11357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zkoumáme v genomice a proteomice</a:t>
            </a:r>
          </a:p>
        </p:txBody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BF3E82E7-6ABC-4B28-9015-C0CC645A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1782981"/>
            <a:ext cx="10905066" cy="43939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U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genů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můžeme zkoumat jejich</a:t>
            </a:r>
            <a:endParaRPr 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Strukturu a její změny 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– sekvence nukleotidů A, C, G, T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Množství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jsou a nebo nejsou přítomné a v jakém počtu kopií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Aktivitu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se gen přepisuje do mRNA a v jakém množství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U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proteinů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zkoumáme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Složení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 jakých aminokyselin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Strukturu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jak jsou řetězce peptidů uspořádané do 3D struktur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Množství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jsou a nebo nejsou přítomné a v jakém množství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Funkci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modelování, identifikace aktivních vazebných míst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Další fáze je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modelování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komplexních buněčných systémů 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– proteinové interakce, buněčné dráhy, regulační a metabolické sítě …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86026" name="Rectangle 8602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28" name="Isosceles Triangle 86027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30" name="Isosceles Triangle 8602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032" name="Rectangle 8603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072" name="Rectangle 88071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74" name="Freeform: Shape 88073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066" name="Text Box 1">
            <a:extLst>
              <a:ext uri="{FF2B5EF4-FFF2-40B4-BE49-F238E27FC236}">
                <a16:creationId xmlns:a16="http://schemas.microsoft.com/office/drawing/2014/main" id="{AA0E33F1-6279-4409-9943-F3A05E6CB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Metody studia genomu a proteomu</a:t>
            </a:r>
          </a:p>
        </p:txBody>
      </p:sp>
      <p:sp>
        <p:nvSpPr>
          <p:cNvPr id="88076" name="Arc 880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636686DE-8C12-4EC2-A5DB-562063C9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chemeClr val="tx1"/>
                </a:solidFill>
                <a:latin typeface="+mn-lt"/>
                <a:cs typeface="+mn-cs"/>
              </a:rPr>
              <a:t>Klasické metody </a:t>
            </a: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molekulární biologie a cytogenetiky:</a:t>
            </a:r>
            <a:endParaRPr lang="en-US">
              <a:solidFill>
                <a:schemeClr val="tx1"/>
              </a:solidFill>
              <a:latin typeface="+mn-lt"/>
              <a:cs typeface="+mn-cs"/>
            </a:endParaRP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Metody zkoumající jen jeden nebo několik genů a proteinů v jednom experimentu: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PCR, RT-PCR, real-time PCR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FISH (fluorescence in-situ hybridization)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gelová elektroforéza, ...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chemeClr val="tx1"/>
                </a:solidFill>
                <a:latin typeface="+mn-lt"/>
                <a:cs typeface="+mn-cs"/>
              </a:rPr>
              <a:t>Vysocepokryvné metody</a:t>
            </a: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 molekulární biologie: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schopné zkoumat tisíce molekul v jednom experimentu.... 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				... jak vznikly?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7F5DE-2377-CA48-92C3-42AB2784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5" y="872743"/>
            <a:ext cx="11702309" cy="389101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77DA-84A9-1E41-AD9C-4FB20C83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Proteomika</a:t>
            </a:r>
            <a:r>
              <a:rPr lang="en-US" sz="4000" dirty="0">
                <a:solidFill>
                  <a:srgbClr val="000000"/>
                </a:solidFill>
              </a:rPr>
              <a:t> a </a:t>
            </a:r>
            <a:r>
              <a:rPr lang="en-US" sz="4000" dirty="0" err="1">
                <a:solidFill>
                  <a:srgbClr val="000000"/>
                </a:solidFill>
              </a:rPr>
              <a:t>genomika</a:t>
            </a:r>
            <a:endParaRPr lang="en-US" sz="4000" dirty="0" err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018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1592145" y="305820"/>
            <a:ext cx="8490240" cy="624636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5837265" y="5548108"/>
            <a:ext cx="6036439" cy="5798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Human Cancer Genome Atlas (TCGA)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projekt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8463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5A414F9B-8405-4CAC-B58F-4AF76BC2F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1913"/>
            <a:ext cx="9034462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Od Watsona </a:t>
            </a:r>
            <a:r>
              <a:rPr lang="en-US" altLang="en-US" sz="2800" b="1" dirty="0">
                <a:solidFill>
                  <a:srgbClr val="0070C0"/>
                </a:solidFill>
                <a:latin typeface="Calibri"/>
              </a:rPr>
              <a:t>&amp;</a:t>
            </a: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 Cricka po </a:t>
            </a:r>
            <a:r>
              <a:rPr lang="cs-CZ" altLang="en-US" sz="2800" b="1" dirty="0" err="1">
                <a:solidFill>
                  <a:srgbClr val="0070C0"/>
                </a:solidFill>
                <a:latin typeface="Calibri"/>
              </a:rPr>
              <a:t>Leroya</a:t>
            </a: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 Hooda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2A42695-BC3D-437C-80DA-8521BE1A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836614"/>
            <a:ext cx="8650287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en-US" altLang="en-US" sz="2400" dirty="0">
                <a:latin typeface="Arial"/>
              </a:rPr>
              <a:t>Na </a:t>
            </a:r>
            <a:r>
              <a:rPr lang="cs-CZ" altLang="en-US" sz="2400" dirty="0">
                <a:latin typeface="Arial"/>
              </a:rPr>
              <a:t>začátku byl dvoušroubovicový model DNA...</a:t>
            </a:r>
            <a:endParaRPr lang="en-US" dirty="0">
              <a:latin typeface="Arial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/>
          </a:p>
          <a:p>
            <a:pPr eaLnBrk="1" hangingPunct="1">
              <a:buClrTx/>
              <a:buFontTx/>
              <a:buNone/>
            </a:pPr>
            <a:endParaRPr lang="cs-CZ" altLang="en-US" sz="2400"/>
          </a:p>
        </p:txBody>
      </p:sp>
      <p:pic>
        <p:nvPicPr>
          <p:cNvPr id="90116" name="Picture 3">
            <a:extLst>
              <a:ext uri="{FF2B5EF4-FFF2-40B4-BE49-F238E27FC236}">
                <a16:creationId xmlns:a16="http://schemas.microsoft.com/office/drawing/2014/main" id="{8D355E30-2D37-427E-875F-CC871209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268414"/>
            <a:ext cx="278765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7" name="Picture 4">
            <a:extLst>
              <a:ext uri="{FF2B5EF4-FFF2-40B4-BE49-F238E27FC236}">
                <a16:creationId xmlns:a16="http://schemas.microsoft.com/office/drawing/2014/main" id="{826ED4AD-296E-4EF5-A667-E1D1F1FD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205039"/>
            <a:ext cx="3925887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8" name="Rectangle 5">
            <a:extLst>
              <a:ext uri="{FF2B5EF4-FFF2-40B4-BE49-F238E27FC236}">
                <a16:creationId xmlns:a16="http://schemas.microsoft.com/office/drawing/2014/main" id="{12CD0443-15A2-4489-89DF-DAD30EA46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4724401"/>
            <a:ext cx="8964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02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25"/>
              </a:spcBef>
              <a:buClrTx/>
              <a:buFontTx/>
              <a:buNone/>
            </a:pPr>
            <a:r>
              <a:rPr lang="cs-CZ" altLang="en-US" sz="2400"/>
              <a:t>a na konci byly:</a:t>
            </a:r>
          </a:p>
          <a:p>
            <a:pPr lvl="1" eaLnBrk="1" hangingPunct="1">
              <a:buClr>
                <a:srgbClr val="EEA320"/>
              </a:buClr>
              <a:buFont typeface="Wingdings" panose="05000000000000000000" pitchFamily="2" charset="2"/>
              <a:buChar char=""/>
            </a:pPr>
            <a:r>
              <a:rPr lang="cs-CZ" altLang="en-US" sz="2400"/>
              <a:t>automatické </a:t>
            </a:r>
            <a:r>
              <a:rPr lang="cs-CZ" altLang="en-US" sz="2400" b="1"/>
              <a:t>sekvenátory</a:t>
            </a:r>
            <a:r>
              <a:rPr lang="cs-CZ" altLang="en-US" sz="2400"/>
              <a:t> DNA a proteinů</a:t>
            </a:r>
          </a:p>
          <a:p>
            <a:pPr lvl="1" eaLnBrk="1" hangingPunct="1">
              <a:buClr>
                <a:srgbClr val="EEA320"/>
              </a:buClr>
              <a:buFont typeface="Wingdings" panose="05000000000000000000" pitchFamily="2" charset="2"/>
              <a:buChar char=""/>
            </a:pPr>
            <a:r>
              <a:rPr lang="cs-CZ" altLang="en-US" sz="2400"/>
              <a:t>automatické </a:t>
            </a:r>
            <a:r>
              <a:rPr lang="cs-CZ" altLang="en-US" sz="2400" b="1"/>
              <a:t>syntetizátory</a:t>
            </a:r>
            <a:r>
              <a:rPr lang="cs-CZ" altLang="en-US" sz="2400"/>
              <a:t> DNA a proteinů</a:t>
            </a:r>
          </a:p>
          <a:p>
            <a:pPr lvl="1" eaLnBrk="1" hangingPunct="1">
              <a:buClrTx/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>
            <a:extLst>
              <a:ext uri="{FF2B5EF4-FFF2-40B4-BE49-F238E27FC236}">
                <a16:creationId xmlns:a16="http://schemas.microsoft.com/office/drawing/2014/main" id="{ED756438-97B7-49AF-87A8-2A5FDCC27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1913"/>
            <a:ext cx="9034462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Nové možnosti</a:t>
            </a:r>
          </a:p>
        </p:txBody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C66574EB-C68C-448B-B09A-43F552C5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836613"/>
            <a:ext cx="8758237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cs-CZ" altLang="en-US" sz="2400" dirty="0">
                <a:latin typeface="Calibri"/>
              </a:rPr>
              <a:t>			</a:t>
            </a:r>
            <a:r>
              <a:rPr lang="cs-CZ" altLang="en-US" sz="2400" dirty="0" err="1">
                <a:latin typeface="Calibri"/>
              </a:rPr>
              <a:t>Sekvenátory</a:t>
            </a:r>
            <a:r>
              <a:rPr lang="cs-CZ" altLang="en-US" sz="2400" dirty="0">
                <a:latin typeface="Calibri"/>
              </a:rPr>
              <a:t> umožnily rychle dekódovat</a:t>
            </a:r>
            <a:r>
              <a:rPr lang="cs-CZ" altLang="en-US" dirty="0">
                <a:latin typeface="Calibri"/>
              </a:rPr>
              <a:t> </a:t>
            </a:r>
            <a:endParaRPr lang="cs-CZ" altLang="en-US" sz="2400" dirty="0">
              <a:latin typeface="Calibri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sekvenci genů a proteinů</a:t>
            </a: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algn="ctr" eaLnBrk="1" hangingPunct="1">
              <a:buClrTx/>
            </a:pPr>
            <a:r>
              <a:rPr lang="cs-CZ" altLang="en-US" sz="2400" dirty="0">
                <a:latin typeface="Calibri"/>
              </a:rPr>
              <a:t>Znalost přesné sekvence umožnila navrhovat </a:t>
            </a:r>
            <a:r>
              <a:rPr lang="cs-CZ" altLang="en-US" sz="2400" i="1" dirty="0">
                <a:latin typeface="Calibri"/>
              </a:rPr>
              <a:t>specifické genové sondy</a:t>
            </a:r>
            <a:r>
              <a:rPr lang="cs-CZ" altLang="en-US" sz="2400" dirty="0">
                <a:latin typeface="Calibri"/>
              </a:rPr>
              <a:t> a syntetizátor umožňoval jejich rychlou</a:t>
            </a:r>
            <a:r>
              <a:rPr lang="cs-CZ" altLang="en-US" dirty="0">
                <a:latin typeface="Calibri"/>
              </a:rPr>
              <a:t>               </a:t>
            </a:r>
            <a:r>
              <a:rPr lang="cs-CZ" altLang="en-US" sz="2400" dirty="0">
                <a:latin typeface="Calibri"/>
              </a:rPr>
              <a:t> a </a:t>
            </a:r>
            <a:r>
              <a:rPr lang="cs-CZ" altLang="en-US" sz="2400" i="1" dirty="0">
                <a:latin typeface="Calibri"/>
              </a:rPr>
              <a:t>automatickou výrobu</a:t>
            </a:r>
            <a:r>
              <a:rPr lang="cs-CZ" altLang="en-US" sz="2400" dirty="0">
                <a:latin typeface="Calibri"/>
              </a:rPr>
              <a:t>.</a:t>
            </a:r>
            <a:r>
              <a:rPr lang="cs-CZ" altLang="en-US" dirty="0">
                <a:latin typeface="Calibri"/>
              </a:rPr>
              <a:t> </a:t>
            </a: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algn="ctr" eaLnBrk="1" hangingPunct="1">
              <a:buClrTx/>
              <a:buFontTx/>
              <a:buNone/>
            </a:pP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Ot</a:t>
            </a:r>
            <a:r>
              <a:rPr lang="en-US" altLang="en-US" sz="2400" dirty="0" err="1">
                <a:solidFill>
                  <a:srgbClr val="A50021"/>
                </a:solidFill>
                <a:latin typeface="Calibri"/>
              </a:rPr>
              <a:t>ev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ř</a:t>
            </a:r>
            <a:r>
              <a:rPr lang="en-US" altLang="en-US" sz="2400" dirty="0">
                <a:solidFill>
                  <a:srgbClr val="A50021"/>
                </a:solidFill>
                <a:latin typeface="Calibri"/>
              </a:rPr>
              <a:t>e</a:t>
            </a: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ly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 se dveře pro nové, </a:t>
            </a: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vysocepokryvní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 technologie, schopné analyzovat tisíce genů/proteinů v jednom experimentu!</a:t>
            </a: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solidFill>
                <a:srgbClr val="A50021"/>
              </a:solidFill>
              <a:latin typeface="Calibri"/>
            </a:endParaRPr>
          </a:p>
        </p:txBody>
      </p:sp>
      <p:pic>
        <p:nvPicPr>
          <p:cNvPr id="92164" name="Picture 3">
            <a:extLst>
              <a:ext uri="{FF2B5EF4-FFF2-40B4-BE49-F238E27FC236}">
                <a16:creationId xmlns:a16="http://schemas.microsoft.com/office/drawing/2014/main" id="{E3BE1C5E-18E7-455A-997D-038C16257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096963"/>
            <a:ext cx="1381125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5" name="AutoShape 4">
            <a:extLst>
              <a:ext uri="{FF2B5EF4-FFF2-40B4-BE49-F238E27FC236}">
                <a16:creationId xmlns:a16="http://schemas.microsoft.com/office/drawing/2014/main" id="{D422FB22-B643-4B7A-929A-9AC96AD09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1773239"/>
            <a:ext cx="647700" cy="865187"/>
          </a:xfrm>
          <a:prstGeom prst="downArrow">
            <a:avLst>
              <a:gd name="adj1" fmla="val 50000"/>
              <a:gd name="adj2" fmla="val 33395"/>
            </a:avLst>
          </a:prstGeom>
          <a:solidFill>
            <a:srgbClr val="919191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166" name="AutoShape 5">
            <a:extLst>
              <a:ext uri="{FF2B5EF4-FFF2-40B4-BE49-F238E27FC236}">
                <a16:creationId xmlns:a16="http://schemas.microsoft.com/office/drawing/2014/main" id="{C63BA483-2F34-4DEC-85D3-DCB2C6FD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3933825"/>
            <a:ext cx="647700" cy="865188"/>
          </a:xfrm>
          <a:prstGeom prst="downArrow">
            <a:avLst>
              <a:gd name="adj1" fmla="val 50000"/>
              <a:gd name="adj2" fmla="val 33395"/>
            </a:avLst>
          </a:prstGeom>
          <a:solidFill>
            <a:srgbClr val="919191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92167" name="Picture 6">
            <a:extLst>
              <a:ext uri="{FF2B5EF4-FFF2-40B4-BE49-F238E27FC236}">
                <a16:creationId xmlns:a16="http://schemas.microsoft.com/office/drawing/2014/main" id="{CCC2795E-5B55-4784-86AC-0D333D7D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6" y="3732214"/>
            <a:ext cx="82232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8" name="Picture 7">
            <a:extLst>
              <a:ext uri="{FF2B5EF4-FFF2-40B4-BE49-F238E27FC236}">
                <a16:creationId xmlns:a16="http://schemas.microsoft.com/office/drawing/2014/main" id="{0A6D0FAA-3F5F-4B9B-968A-30F7D1C2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5653089"/>
            <a:ext cx="14160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9" name="Picture 8">
            <a:extLst>
              <a:ext uri="{FF2B5EF4-FFF2-40B4-BE49-F238E27FC236}">
                <a16:creationId xmlns:a16="http://schemas.microsoft.com/office/drawing/2014/main" id="{D782D0FD-0D82-478B-B95A-B2548D58A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5753101"/>
            <a:ext cx="1008063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62534E23-3A49-4F2C-B0C7-5817B08C2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86" y="61914"/>
            <a:ext cx="9950903" cy="63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000" b="1" dirty="0">
                <a:solidFill>
                  <a:schemeClr val="accent1"/>
                </a:solidFill>
                <a:latin typeface="Calibri"/>
              </a:rPr>
              <a:t>Požadavky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F82A72E1-68EB-4F9A-B3D3-51C6677D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93" y="1471613"/>
            <a:ext cx="10177008" cy="487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6600" indent="-2794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Individuální projekt (</a:t>
            </a:r>
            <a:r>
              <a:rPr lang="cs-CZ" altLang="en-US" sz="1800" b="1" dirty="0">
                <a:latin typeface="Calibru"/>
              </a:rPr>
              <a:t>15 bodů</a:t>
            </a:r>
            <a:r>
              <a:rPr lang="cs-CZ" altLang="en-US" sz="1800" dirty="0">
                <a:latin typeface="Calibru"/>
              </a:rPr>
              <a:t>)</a:t>
            </a:r>
            <a:r>
              <a:rPr lang="cs-CZ" altLang="en-US" sz="1800" b="1" dirty="0">
                <a:latin typeface="Calibru"/>
              </a:rPr>
              <a:t> </a:t>
            </a:r>
            <a:r>
              <a:rPr lang="cs-CZ" altLang="en-US" sz="1800" dirty="0">
                <a:latin typeface="Calibru"/>
              </a:rPr>
              <a:t>- 40%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Písemná zkouška (</a:t>
            </a:r>
            <a:r>
              <a:rPr lang="cs-CZ" altLang="en-US" sz="1800" b="1" dirty="0">
                <a:latin typeface="Calibru"/>
              </a:rPr>
              <a:t>20 bodů</a:t>
            </a:r>
            <a:r>
              <a:rPr lang="cs-CZ" altLang="en-US" sz="1800" dirty="0">
                <a:latin typeface="Calibru"/>
              </a:rPr>
              <a:t>) – 50%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Aktivita a přítomnost na cvičeních a prezentaci projektu (</a:t>
            </a:r>
            <a:r>
              <a:rPr lang="cs-CZ" altLang="en-US" sz="1800" b="1" dirty="0">
                <a:latin typeface="Calibru"/>
              </a:rPr>
              <a:t>5 bodů</a:t>
            </a:r>
            <a:r>
              <a:rPr lang="cs-CZ" altLang="en-US" sz="1800" dirty="0">
                <a:latin typeface="Calibru"/>
              </a:rPr>
              <a:t>) – 10%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Úspěšné absolvování: </a:t>
            </a:r>
          </a:p>
          <a:p>
            <a:pPr lvl="1">
              <a:buFont typeface="Times New Roman" panose="02020603050405020304" pitchFamily="18" charset="0"/>
              <a:buChar char="•"/>
            </a:pPr>
            <a:r>
              <a:rPr lang="cs-CZ" altLang="en-US" sz="1800" b="1" dirty="0">
                <a:latin typeface="Calibru"/>
              </a:rPr>
              <a:t>min 21 bodů</a:t>
            </a:r>
            <a:r>
              <a:rPr lang="cs-CZ" altLang="en-US" sz="1800" dirty="0">
                <a:latin typeface="Calibru"/>
              </a:rPr>
              <a:t>, z toho min </a:t>
            </a:r>
            <a:r>
              <a:rPr lang="cs-CZ" altLang="en-US" sz="1800" b="1" dirty="0">
                <a:latin typeface="Calibru"/>
              </a:rPr>
              <a:t>8 </a:t>
            </a:r>
            <a:r>
              <a:rPr lang="cs-CZ" altLang="en-US" sz="1800" dirty="0">
                <a:latin typeface="Calibru"/>
              </a:rPr>
              <a:t>z projektu a </a:t>
            </a:r>
            <a:r>
              <a:rPr lang="cs-CZ" altLang="en-US" sz="1800" b="1" dirty="0">
                <a:latin typeface="Calibru"/>
              </a:rPr>
              <a:t>min</a:t>
            </a:r>
            <a:r>
              <a:rPr lang="cs-CZ" altLang="en-US" sz="1800" dirty="0">
                <a:latin typeface="Calibru"/>
              </a:rPr>
              <a:t> </a:t>
            </a:r>
            <a:r>
              <a:rPr lang="cs-CZ" altLang="en-US" sz="1800" b="1" dirty="0">
                <a:latin typeface="Calibru"/>
              </a:rPr>
              <a:t>10</a:t>
            </a:r>
            <a:r>
              <a:rPr lang="cs-CZ" altLang="en-US" sz="1800" dirty="0">
                <a:latin typeface="Calibru"/>
              </a:rPr>
              <a:t> ze zkoušky</a:t>
            </a: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marL="457200" lvl="1" indent="0"/>
            <a:r>
              <a:rPr lang="cs-CZ" altLang="en-US" sz="1800" dirty="0">
                <a:solidFill>
                  <a:srgbClr val="FF0000"/>
                </a:solidFill>
                <a:latin typeface="Calibru"/>
              </a:rPr>
              <a:t>POZOR – ke zkoušce se lze přihlásit pouze po odevzdání projektu který bude ohodnocen minimálně 8 body!</a:t>
            </a:r>
          </a:p>
          <a:p>
            <a:pPr marL="457200" lvl="1" indent="0"/>
            <a:r>
              <a:rPr lang="cs-CZ" altLang="en-US" sz="1800" dirty="0">
                <a:latin typeface="Calibru"/>
              </a:rPr>
              <a:t>Hodnocení projektu trvá max </a:t>
            </a:r>
            <a:r>
              <a:rPr lang="cs-CZ" altLang="en-US" sz="1800" dirty="0">
                <a:solidFill>
                  <a:srgbClr val="FF0000"/>
                </a:solidFill>
                <a:latin typeface="Calibru"/>
              </a:rPr>
              <a:t>5 pracovních dní</a:t>
            </a:r>
            <a:r>
              <a:rPr lang="cs-CZ" altLang="en-US" sz="1800" dirty="0">
                <a:latin typeface="Calibru"/>
              </a:rPr>
              <a:t> - nutno zohlednit pro plánování přihlašování ke zkoušce.</a:t>
            </a: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b="1" dirty="0">
              <a:latin typeface="Calibru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BB0A193-4B57-40B8-ADC0-230411233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265" name="Rectangle 96264">
            <a:extLst>
              <a:ext uri="{FF2B5EF4-FFF2-40B4-BE49-F238E27FC236}">
                <a16:creationId xmlns:a16="http://schemas.microsoft.com/office/drawing/2014/main" id="{CB6E2F43-29E9-49D9-91FC-E5FEFAAA7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6261" name="Picture 96260" descr="Chemické vzorce jsou zapsány na papír">
            <a:extLst>
              <a:ext uri="{FF2B5EF4-FFF2-40B4-BE49-F238E27FC236}">
                <a16:creationId xmlns:a16="http://schemas.microsoft.com/office/drawing/2014/main" id="{7E03ACF0-869F-771F-87B4-14FE74C6A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760" y="3976742"/>
            <a:ext cx="5122239" cy="2881259"/>
          </a:xfrm>
          <a:custGeom>
            <a:avLst/>
            <a:gdLst/>
            <a:ahLst/>
            <a:cxnLst/>
            <a:rect l="l" t="t" r="r" b="b"/>
            <a:pathLst>
              <a:path w="5580942" h="5519103">
                <a:moveTo>
                  <a:pt x="169765" y="0"/>
                </a:moveTo>
                <a:lnTo>
                  <a:pt x="5580942" y="0"/>
                </a:lnTo>
                <a:lnTo>
                  <a:pt x="5580942" y="5519103"/>
                </a:lnTo>
                <a:lnTo>
                  <a:pt x="9100" y="5519103"/>
                </a:lnTo>
                <a:lnTo>
                  <a:pt x="0" y="5474029"/>
                </a:lnTo>
                <a:lnTo>
                  <a:pt x="0" y="169765"/>
                </a:lnTo>
                <a:cubicBezTo>
                  <a:pt x="0" y="76006"/>
                  <a:pt x="76006" y="0"/>
                  <a:pt x="169765" y="0"/>
                </a:cubicBezTo>
                <a:close/>
              </a:path>
            </a:pathLst>
          </a:custGeom>
        </p:spPr>
      </p:pic>
      <p:sp>
        <p:nvSpPr>
          <p:cNvPr id="96267" name="Arc 96266">
            <a:extLst>
              <a:ext uri="{FF2B5EF4-FFF2-40B4-BE49-F238E27FC236}">
                <a16:creationId xmlns:a16="http://schemas.microsoft.com/office/drawing/2014/main" id="{3BA62E19-CD42-4C09-B825-844B4943D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7212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58" name="Text Box 1">
            <a:extLst>
              <a:ext uri="{FF2B5EF4-FFF2-40B4-BE49-F238E27FC236}">
                <a16:creationId xmlns:a16="http://schemas.microsoft.com/office/drawing/2014/main" id="{9F1DEAE4-3772-4F5A-9E42-6EF2D6C4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5599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 genomu</a:t>
            </a:r>
          </a:p>
        </p:txBody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A5AFB422-97B1-4C56-BBB8-4FAF9A192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5393361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9775" indent="-28257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Od nukleotidových sekvencí po úplně anotovaný genom</a:t>
            </a:r>
            <a:endParaRPr 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500" b="1">
                <a:solidFill>
                  <a:schemeClr val="tx1"/>
                </a:solidFill>
                <a:latin typeface="+mn-lt"/>
                <a:cs typeface="+mn-cs"/>
              </a:rPr>
              <a:t>struktury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 DNA sekvenace, Chip-seq, WES (whole exome sequencing), WGS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 Srovnávací genomika – aCGH čipy, SNP polymorfismy, alternative splicing arrays, fingerprinting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500" b="1">
                <a:solidFill>
                  <a:schemeClr val="tx1"/>
                </a:solidFill>
                <a:latin typeface="+mn-lt"/>
                <a:cs typeface="+mn-cs"/>
              </a:rPr>
              <a:t>aktivity</a:t>
            </a: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 (exprese) – </a:t>
            </a:r>
            <a:r>
              <a:rPr lang="en-US" altLang="en-US" sz="1500" u="sng">
                <a:solidFill>
                  <a:schemeClr val="tx1"/>
                </a:solidFill>
                <a:latin typeface="+mn-lt"/>
                <a:cs typeface="+mn-cs"/>
              </a:rPr>
              <a:t>Mikročipy</a:t>
            </a: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, SAGE, MPSS, Expressed sequence tags (ESTs), RNA-seq, …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Regulace genomu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Chip-on-chip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Epigenetika (mikročipy, metylace...)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96269" name="Oval 96268">
            <a:extLst>
              <a:ext uri="{FF2B5EF4-FFF2-40B4-BE49-F238E27FC236}">
                <a16:creationId xmlns:a16="http://schemas.microsoft.com/office/drawing/2014/main" id="{8E63CC27-1C86-4653-8866-79C24C5C5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5924" y="1656147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319" name="Rectangle 983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6" name="Text Box 1">
            <a:extLst>
              <a:ext uri="{FF2B5EF4-FFF2-40B4-BE49-F238E27FC236}">
                <a16:creationId xmlns:a16="http://schemas.microsoft.com/office/drawing/2014/main" id="{1D38B1F6-E049-4486-82D5-F65E847D1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365125"/>
            <a:ext cx="5251316" cy="1807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 proteomu</a:t>
            </a:r>
          </a:p>
        </p:txBody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D8E7217B-915E-49F4-8417-A5574A0B1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33297"/>
            <a:ext cx="4619621" cy="38436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33375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Od hmostnostních spekter – přes komplexní struktury proteinových shluků - po analýzu funkce proteinů</a:t>
            </a:r>
          </a:p>
          <a:p>
            <a:pPr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struktury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Proteinová sekvenace</a:t>
            </a: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exprese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en-US" altLang="en-US" sz="1400" u="sng">
                <a:solidFill>
                  <a:schemeClr val="tx1"/>
                </a:solidFill>
                <a:latin typeface="+mn-lt"/>
                <a:cs typeface="+mn-cs"/>
              </a:rPr>
              <a:t>Hmotnostní spektrometrie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en-US" sz="1400" u="sng">
                <a:solidFill>
                  <a:schemeClr val="tx1"/>
                </a:solidFill>
                <a:latin typeface="+mn-lt"/>
                <a:cs typeface="+mn-cs"/>
              </a:rPr>
              <a:t>2D gelová elektroforéza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, Proteínové mikročipy... </a:t>
            </a: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funkce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Modelování makromolekulárních systémů – odvození vlastností z atomových interakcí</a:t>
            </a:r>
          </a:p>
        </p:txBody>
      </p:sp>
      <p:pic>
        <p:nvPicPr>
          <p:cNvPr id="98320" name="Picture 98308" descr="Grafy a křivky navrstvené na modré digitální obrazovce">
            <a:extLst>
              <a:ext uri="{FF2B5EF4-FFF2-40B4-BE49-F238E27FC236}">
                <a16:creationId xmlns:a16="http://schemas.microsoft.com/office/drawing/2014/main" id="{C46E514E-E1AB-C8F6-79DE-6E58FDDAE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9" r="20154" b="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A89A4C36-898D-3E4E-9E62-997CCADC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635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Data z </a:t>
            </a:r>
            <a:r>
              <a:rPr lang="cs-CZ" altLang="cs-CZ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omics</a:t>
            </a: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 experimentů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9903DAA0-C1C2-CB4F-BDC5-E0BDECA76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7" y="645257"/>
            <a:ext cx="95261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3375" indent="-33337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741363" indent="-27622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342900" indent="-342900">
              <a:spcBef>
                <a:spcPts val="750"/>
              </a:spcBef>
              <a:buClr>
                <a:srgbClr val="003366"/>
              </a:buClr>
              <a:buFont typeface="Arial"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Moderní vysoce pokryvné molekulární technologie produkují obrovské tabulky komplexních dat</a:t>
            </a:r>
            <a:endParaRPr lang="en-US"/>
          </a:p>
          <a:p>
            <a:pPr marL="741045" lvl="1">
              <a:spcBef>
                <a:spcPts val="750"/>
              </a:spcBef>
            </a:pPr>
            <a:endParaRPr lang="cs-CZ" altLang="cs-CZ" sz="2000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81F6A1C-EBCB-4240-9E3F-FF34AF2F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5" y="1895123"/>
            <a:ext cx="199866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7232FB76-AE98-7748-A641-AE1B2ACD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74" y="1446436"/>
            <a:ext cx="230346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</a:rPr>
              <a:t>Mikročipy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FB660692-D665-4A40-9455-16BB24EC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864" y="1916944"/>
            <a:ext cx="22905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/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Desítky až tisíce genů nebo transkriptů na vzorek</a:t>
            </a:r>
            <a:endParaRPr lang="en-US"/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6F4057D9-4BE3-FF4F-A174-980A36DB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1442722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Hmotnostní spektrometrie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33B2B826-A263-474A-ACCD-360D02AB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14" y="1733774"/>
            <a:ext cx="3289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308862E1-1E5D-1F41-AB7C-A7C502F0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3356" y="1793715"/>
            <a:ext cx="2067959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171450" lvl="1" indent="0" algn="ctr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Tisíce</a:t>
            </a:r>
            <a:r>
              <a:rPr lang="en-US" altLang="cs-CZ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spekter proteinů, metabolitů nebo malých molekul na vzorek</a:t>
            </a:r>
            <a:endParaRPr lang="en-US"/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1DF1EFAB-8E63-4744-BFA4-70D9210B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82" y="4235219"/>
            <a:ext cx="30226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DNA</a:t>
            </a:r>
          </a:p>
        </p:txBody>
      </p: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E3877583-6E15-E342-A885-038B1BC7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6" y="4555227"/>
            <a:ext cx="2690775" cy="2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7" name="Rectangle 11">
            <a:extLst>
              <a:ext uri="{FF2B5EF4-FFF2-40B4-BE49-F238E27FC236}">
                <a16:creationId xmlns:a16="http://schemas.microsoft.com/office/drawing/2014/main" id="{AF76310E-21F2-D74E-B12A-800BC6422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856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0" lvl="1" indent="0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Genom s biliony nukleotidů na vzorek</a:t>
            </a:r>
            <a:endParaRPr lang="en-US">
              <a:latin typeface="Arial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05258CF-E88E-794E-A5E5-77374CAE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4182807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nové generace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838B428-75A3-094F-83B4-C9522FA3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014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0" lvl="1" indent="0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Miliony krátkých čtení DNA na vzorek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0A612-7DDE-8949-8606-EDC9ACA5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63" y="4555227"/>
            <a:ext cx="2216301" cy="19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80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D9480CA0-DAEC-3649-86EC-AF9E412E4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1" r="2" b="23570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589" t="28001" b="19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1FDF0BFD-71F8-7646-9F60-A0D9E3CB3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 b="16416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215D7551-9C01-D04F-B1F2-4D33D73CB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513" r="8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8A4165E2-9F68-AC44-896E-7FE8E2D26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7" r="-1" b="-1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1" name="Rectangle 3585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D4FF1365-FCCD-5C4C-B95A-6AFF9CBCE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858" y="2761554"/>
            <a:ext cx="3618284" cy="1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cs-CZ" sz="28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Genomická a proteomická data</a:t>
            </a:r>
            <a:endParaRPr lang="en-US" sz="28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53" name="Frame 3585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95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817A-5D24-4443-B1A8-23D0E27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8277948" cy="24825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600" kern="1200" dirty="0" err="1">
                <a:latin typeface="+mj-lt"/>
                <a:ea typeface="+mj-ea"/>
                <a:cs typeface="+mj-cs"/>
              </a:rPr>
              <a:t>Proč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latin typeface="+mj-lt"/>
                <a:ea typeface="+mj-ea"/>
                <a:cs typeface="+mj-cs"/>
              </a:rPr>
              <a:t>jsou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 data </a:t>
            </a:r>
            <a:r>
              <a:rPr lang="en-US" sz="5600" dirty="0"/>
              <a:t>high-throughput </a:t>
            </a:r>
            <a:r>
              <a:rPr lang="en-US" sz="5600" dirty="0" err="1"/>
              <a:t>genomických</a:t>
            </a:r>
            <a:r>
              <a:rPr lang="en-US" sz="5600" dirty="0"/>
              <a:t> a </a:t>
            </a:r>
            <a:r>
              <a:rPr lang="en-US" sz="5600" dirty="0" err="1"/>
              <a:t>proteomických</a:t>
            </a:r>
            <a:r>
              <a:rPr lang="en-US" sz="5600" dirty="0"/>
              <a:t> </a:t>
            </a:r>
            <a:r>
              <a:rPr lang="en-US" sz="5600" dirty="0" err="1"/>
              <a:t>experimentů</a:t>
            </a:r>
            <a:r>
              <a:rPr lang="en-US" sz="5600" dirty="0"/>
              <a:t> </a:t>
            </a:r>
            <a:r>
              <a:rPr lang="en-US" sz="5600" kern="1200" dirty="0" err="1">
                <a:latin typeface="+mj-lt"/>
                <a:ea typeface="+mj-ea"/>
                <a:cs typeface="+mj-cs"/>
              </a:rPr>
              <a:t>problematická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Graphic 5" descr="Questions">
            <a:extLst>
              <a:ext uri="{FF2B5EF4-FFF2-40B4-BE49-F238E27FC236}">
                <a16:creationId xmlns:a16="http://schemas.microsoft.com/office/drawing/2014/main" id="{2B8C4FDA-7FBE-40C2-AD0C-B60891B6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40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9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3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38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2BE5D-56D2-9746-A076-1A72A9E18F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 všechno mohou matoucí vlivy (confounding effects)?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15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 dirty="0"/>
              <a:t>Co je to matoucí faktor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2798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/>
              <a:t>Matoucí faktor (</a:t>
            </a:r>
            <a:r>
              <a:rPr lang="cs-CZ" sz="2400" i="1" dirty="0" err="1"/>
              <a:t>confounding</a:t>
            </a:r>
            <a:r>
              <a:rPr lang="cs-CZ" sz="2400" i="1" dirty="0"/>
              <a:t> </a:t>
            </a:r>
            <a:r>
              <a:rPr lang="cs-CZ" sz="2400" i="1" dirty="0" err="1"/>
              <a:t>factor</a:t>
            </a:r>
            <a:r>
              <a:rPr lang="cs-CZ" sz="2400" dirty="0"/>
              <a:t>) je (neznámá) vnější proměnná, která ovlivňuje závislou proměnnou i nezávislou proměnnou v analýze, což způsobuje jejich falešnou asociaci a špatnou interpretaci.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Jiným způsobem, vzniká korelace, která není kauzalita….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3087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7F4FB038-DB4D-4E3D-8CAB-02E103D5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57" y="52842"/>
            <a:ext cx="9814832" cy="6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000" dirty="0">
                <a:solidFill>
                  <a:srgbClr val="0070C0"/>
                </a:solidFill>
                <a:latin typeface="Calibri"/>
              </a:rPr>
              <a:t>Požadavky k projektu</a:t>
            </a:r>
            <a:endParaRPr lang="en-US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157A177B-54DB-44F7-AB1B-156C9B21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4" y="836614"/>
            <a:ext cx="9723437" cy="551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6600" indent="-2794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Zpracovává se samostatně</a:t>
            </a: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Možnost zpracovávat vlastní data nebo data z veřejné dostupných databází</a:t>
            </a: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Výběr ze stanovených projektů, vlastní téma nutno schválit předem – </a:t>
            </a:r>
            <a:r>
              <a:rPr lang="cs-CZ" altLang="en-US" sz="1800" b="1" dirty="0">
                <a:latin typeface="Calibri"/>
              </a:rPr>
              <a:t>nejzazší termín výběru projektu</a:t>
            </a:r>
            <a:r>
              <a:rPr lang="cs-CZ" altLang="en-US" sz="1800" dirty="0">
                <a:latin typeface="Calibri"/>
              </a:rPr>
              <a:t>: </a:t>
            </a:r>
            <a:r>
              <a:rPr lang="cs-CZ" altLang="en-US" sz="1800" b="1" dirty="0">
                <a:latin typeface="Calibri"/>
              </a:rPr>
              <a:t>8.3.2022</a:t>
            </a:r>
          </a:p>
          <a:p>
            <a:pPr marL="331470" indent="-331470">
              <a:buClrTx/>
            </a:pPr>
            <a:r>
              <a:rPr lang="cs-CZ" altLang="en-US" sz="1800" dirty="0">
                <a:latin typeface="Calibri"/>
              </a:rPr>
              <a:t>-  Projekt nutno odevzdat před zkouškou, pouze po odevzdání a obdržení </a:t>
            </a:r>
            <a:r>
              <a:rPr lang="cs-CZ" altLang="en-US" sz="1800" b="1" dirty="0">
                <a:latin typeface="Calibri"/>
              </a:rPr>
              <a:t>8</a:t>
            </a:r>
            <a:r>
              <a:rPr lang="cs-CZ" altLang="en-US" sz="1800" dirty="0">
                <a:latin typeface="Calibri"/>
              </a:rPr>
              <a:t> bodů z projektu je možné přihlásit s</a:t>
            </a:r>
            <a:r>
              <a:rPr lang="en-US" altLang="en-US" sz="1800" dirty="0">
                <a:latin typeface="Calibri"/>
              </a:rPr>
              <a:t>e</a:t>
            </a:r>
            <a:r>
              <a:rPr lang="cs-CZ" altLang="en-US" sz="1800" dirty="0">
                <a:latin typeface="Calibri"/>
              </a:rPr>
              <a:t> na zkušební termín</a:t>
            </a:r>
          </a:p>
          <a:p>
            <a:pPr marL="331470" indent="-331470">
              <a:buClrTx/>
            </a:pPr>
            <a:r>
              <a:rPr lang="cs-CZ" altLang="en-US" sz="1800" dirty="0">
                <a:latin typeface="Calibri"/>
              </a:rPr>
              <a:t>-   Nejzazší termín odevzdání projektů pro kontrolu počtu bodů: </a:t>
            </a:r>
            <a:r>
              <a:rPr lang="cs-CZ" altLang="en-US" sz="1800" b="1" dirty="0">
                <a:latin typeface="Calibri"/>
              </a:rPr>
              <a:t>6 dní</a:t>
            </a:r>
            <a:r>
              <a:rPr lang="cs-CZ" altLang="en-US" sz="1800" dirty="0">
                <a:latin typeface="Calibri"/>
              </a:rPr>
              <a:t> před zkušebním termínem</a:t>
            </a:r>
            <a:endParaRPr lang="cs-CZ"/>
          </a:p>
          <a:p>
            <a:pPr marL="331470" indent="-331470">
              <a:buClrTx/>
            </a:pPr>
            <a:r>
              <a:rPr lang="cs-CZ" altLang="en-US" sz="1800" b="1" dirty="0">
                <a:latin typeface="Calibri"/>
              </a:rPr>
              <a:t>- 1x</a:t>
            </a:r>
            <a:r>
              <a:rPr lang="cs-CZ" altLang="en-US" sz="1800" dirty="0">
                <a:latin typeface="Calibri"/>
              </a:rPr>
              <a:t> možnost opravy projektu dle připomínek </a:t>
            </a:r>
          </a:p>
        </p:txBody>
      </p:sp>
      <p:sp>
        <p:nvSpPr>
          <p:cNvPr id="47108" name="Text Box 3">
            <a:extLst>
              <a:ext uri="{FF2B5EF4-FFF2-40B4-BE49-F238E27FC236}">
                <a16:creationId xmlns:a16="http://schemas.microsoft.com/office/drawing/2014/main" id="{63AF1691-61B1-44B2-B534-3318B08D7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6356351"/>
            <a:ext cx="33051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1">
                <a:solidFill>
                  <a:srgbClr val="003366"/>
                </a:solidFill>
                <a:latin typeface="Times New Roman" panose="02020603050405020304" pitchFamily="18" charset="0"/>
                <a:cs typeface="DejaVu Sans" charset="0"/>
              </a:rPr>
              <a:t>Výuka IBA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4421EA0-019E-4C06-B55C-93C1C3492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9972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 dirty="0" err="1"/>
              <a:t>Matoucí</a:t>
            </a:r>
            <a:r>
              <a:rPr lang="en-US" dirty="0"/>
              <a:t> </a:t>
            </a:r>
            <a:r>
              <a:rPr lang="en-US" dirty="0" err="1"/>
              <a:t>vliv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69528E-4FE6-9A41-8129-16338899FA18}"/>
              </a:ext>
            </a:extLst>
          </p:cNvPr>
          <p:cNvSpPr/>
          <p:nvPr/>
        </p:nvSpPr>
        <p:spPr>
          <a:xfrm>
            <a:off x="1424066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Více fyzické aktivity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F5D010-4A32-174A-988E-B888C4BBA2BD}"/>
              </a:ext>
            </a:extLst>
          </p:cNvPr>
          <p:cNvSpPr/>
          <p:nvPr/>
        </p:nvSpPr>
        <p:spPr>
          <a:xfrm>
            <a:off x="4181360" y="1285406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Věk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8185CF-818B-5140-B951-6911B681496E}"/>
              </a:ext>
            </a:extLst>
          </p:cNvPr>
          <p:cNvSpPr/>
          <p:nvPr/>
        </p:nvSpPr>
        <p:spPr>
          <a:xfrm>
            <a:off x="7259788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Méně rakoviny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BB9902-DF00-AA46-8D3D-F4EEC3B8C647}"/>
              </a:ext>
            </a:extLst>
          </p:cNvPr>
          <p:cNvCxnSpPr>
            <a:stCxn id="17" idx="6"/>
            <a:endCxn id="19" idx="2"/>
          </p:cNvCxnSpPr>
          <p:nvPr/>
        </p:nvCxnSpPr>
        <p:spPr>
          <a:xfrm>
            <a:off x="4557010" y="5130565"/>
            <a:ext cx="2702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D1CCC7-F9E8-AF4C-AE65-157133A6D715}"/>
              </a:ext>
            </a:extLst>
          </p:cNvPr>
          <p:cNvCxnSpPr>
            <a:stCxn id="18" idx="5"/>
            <a:endCxn id="19" idx="0"/>
          </p:cNvCxnSpPr>
          <p:nvPr/>
        </p:nvCxnSpPr>
        <p:spPr>
          <a:xfrm>
            <a:off x="6855495" y="2718436"/>
            <a:ext cx="1970765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28C7DF-C8F6-3F46-9525-FC0A2EA0C5AA}"/>
              </a:ext>
            </a:extLst>
          </p:cNvPr>
          <p:cNvCxnSpPr>
            <a:cxnSpLocks/>
            <a:stCxn id="18" idx="3"/>
            <a:endCxn id="17" idx="0"/>
          </p:cNvCxnSpPr>
          <p:nvPr/>
        </p:nvCxnSpPr>
        <p:spPr>
          <a:xfrm flipH="1">
            <a:off x="2990538" y="2718436"/>
            <a:ext cx="1649631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900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C91E-37FC-B94B-9979-5C3F19D4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Pochybné korelace….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50837-5B16-6746-9016-1DFD54FAF1AF}"/>
              </a:ext>
            </a:extLst>
          </p:cNvPr>
          <p:cNvSpPr/>
          <p:nvPr/>
        </p:nvSpPr>
        <p:spPr>
          <a:xfrm>
            <a:off x="3845771" y="2946956"/>
            <a:ext cx="4906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dirty="0"/>
              <a:t>https://www.tylervigen.com/spurious-correlations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6C606-A863-F848-BF56-497C509E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87" y="2310151"/>
            <a:ext cx="52705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8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 dirty="0"/>
              <a:t>Efekt dávky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61" y="2449890"/>
            <a:ext cx="10143668" cy="3051024"/>
          </a:xfrm>
        </p:spPr>
        <p:txBody>
          <a:bodyPr anchor="ctr">
            <a:normAutofit/>
          </a:bodyPr>
          <a:lstStyle/>
          <a:p>
            <a:r>
              <a:rPr lang="cs-CZ" sz="2400" dirty="0"/>
              <a:t>Efekt dávky (</a:t>
            </a:r>
            <a:r>
              <a:rPr lang="cs-CZ" sz="2400" i="1" dirty="0" err="1"/>
              <a:t>batch</a:t>
            </a:r>
            <a:r>
              <a:rPr lang="cs-CZ" sz="2400" i="1" dirty="0"/>
              <a:t> </a:t>
            </a:r>
            <a:r>
              <a:rPr lang="cs-CZ" sz="2400" i="1" dirty="0" err="1"/>
              <a:t>effect</a:t>
            </a:r>
            <a:r>
              <a:rPr lang="cs-CZ" sz="2400" dirty="0"/>
              <a:t>)  se objevuje vždy, když externí faktory spojené s laboratorní prací ovlivňují výsledky, které měříte ve studii.</a:t>
            </a:r>
          </a:p>
          <a:p>
            <a:endParaRPr lang="cs-CZ" sz="2400" dirty="0"/>
          </a:p>
          <a:p>
            <a:r>
              <a:rPr lang="cs-CZ" sz="2400" dirty="0"/>
              <a:t>Efekt dávky je speciální typ matoucího faktoru v případě, že je dávka spojená s proměnnou, kterou sledujeme</a:t>
            </a:r>
          </a:p>
        </p:txBody>
      </p:sp>
    </p:spTree>
    <p:extLst>
      <p:ext uri="{BB962C8B-B14F-4D97-AF65-F5344CB8AC3E}">
        <p14:creationId xmlns:p14="http://schemas.microsoft.com/office/powerpoint/2010/main" val="412821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04075-C109-9C42-83B8-9C7388A684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51745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F76D212-B860-1E44-AE6B-3A1AB5084202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D55565-3B2D-5641-B28D-5056828CB616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F3F9621-B100-444F-9254-5DEDF9E1B741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3F2B71A-9FF1-B341-BA05-7FE6AE84700D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1A4DB58-7CD1-484A-9EEC-8E388FED6AB5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302CEC2-5150-CD42-B7C2-6F0E02FC9153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41A66A1-3EA0-2148-AE06-D2B473C6B782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117D47-E523-8648-BB24-A36E3972732D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E15632F-4D9C-A34A-88A9-C5A7D2CEEC75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DDDC680-9BF8-2C4F-A757-6899DD641CE3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E466F5A-01E2-D044-A611-56DAA113D4B2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A610828-AE2C-A643-9B51-031F881F26B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12443F7-5356-D24C-BED6-9A7AEF2B9E75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81797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72D30-43DA-094E-8952-A843FD0A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C8AB9A-DC5D-7249-B89C-60E663C9C2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74D3133-CF1A-5443-ABAF-7257857A5D1A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E3066D8-DAD3-6F45-8B3D-AA674BCC64E9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2921C1-3383-7045-9FA4-D0D039CF3954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F30E974-C828-AF49-A0B8-A83226E65D48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5718B0A-5A50-6649-9C39-D3002196BB70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0B2DF7-A6CD-C845-9147-0DA5676EBF3A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0784E-A2E1-BA44-A2A3-C8AC8CFCF24A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8B387E0-A60D-EB4C-8C4E-31B727643621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D1EF666-7ECB-7540-8852-382C0122FDDF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85EF99-D48B-E14C-9E68-F94DAA83EB59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5579E5-63DE-3948-AD0B-7798410E950E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C2111F6-E17E-7D42-B5B2-6F3D093F6DE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FFDAD0A-C514-074B-9CB6-D707FDE5A824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67CE61D-883F-3145-8D05-7508178B851A}"/>
              </a:ext>
            </a:extLst>
          </p:cNvPr>
          <p:cNvSpPr/>
          <p:nvPr/>
        </p:nvSpPr>
        <p:spPr>
          <a:xfrm>
            <a:off x="2270095" y="5474879"/>
            <a:ext cx="8129365" cy="7465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b="1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NENÍ MOŽNÉ STATISTICKY ODDĚLIT TECHNICKÝ EFEKT OD BIOLOGICKÉHO!!!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E7D2A57C-EEA3-2E4C-88ED-A3497789B4AA}"/>
              </a:ext>
            </a:extLst>
          </p:cNvPr>
          <p:cNvSpPr/>
          <p:nvPr/>
        </p:nvSpPr>
        <p:spPr>
          <a:xfrm>
            <a:off x="2104190" y="1410196"/>
            <a:ext cx="2488581" cy="3152204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B57D4EE5-3B5A-B442-AEC6-A674E33BAC6E}"/>
              </a:ext>
            </a:extLst>
          </p:cNvPr>
          <p:cNvSpPr/>
          <p:nvPr/>
        </p:nvSpPr>
        <p:spPr>
          <a:xfrm flipH="1">
            <a:off x="2021237" y="1410196"/>
            <a:ext cx="2073818" cy="3484015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42141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4711185"/>
            <a:ext cx="5837750" cy="9331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err="1"/>
              <a:t>Yanai</a:t>
            </a:r>
            <a:r>
              <a:rPr lang="en-US" sz="2000" dirty="0"/>
              <a:t> I, </a:t>
            </a:r>
            <a:r>
              <a:rPr lang="en-US" sz="2000" dirty="0" err="1"/>
              <a:t>Graur</a:t>
            </a:r>
            <a:r>
              <a:rPr lang="en-US" sz="2000" dirty="0"/>
              <a:t> D, Ophir R. Incongruent expression profiles between human and mouse orthologous genes suggest widespread neutral evolution of transcription control. OMICS. 2004 Spring;8(1):15-24.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" descr="page6image3832224">
            <a:extLst>
              <a:ext uri="{FF2B5EF4-FFF2-40B4-BE49-F238E27FC236}">
                <a16:creationId xmlns:a16="http://schemas.microsoft.com/office/drawing/2014/main" id="{8372051C-B891-D143-937B-D7A1C88D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1373" y="1015173"/>
            <a:ext cx="4235516" cy="45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581646" y="2623108"/>
            <a:ext cx="6311460" cy="253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/>
              <a:t>V </a:t>
            </a:r>
            <a:r>
              <a:rPr lang="en-US" sz="1900" dirty="0" err="1"/>
              <a:t>článku</a:t>
            </a:r>
            <a:r>
              <a:rPr lang="en-US" sz="1900" dirty="0"/>
              <a:t> z </a:t>
            </a:r>
            <a:r>
              <a:rPr lang="en-US" sz="1900" dirty="0" err="1"/>
              <a:t>roku</a:t>
            </a:r>
            <a:r>
              <a:rPr lang="en-US" sz="1900" dirty="0"/>
              <a:t> 2004, </a:t>
            </a:r>
            <a:r>
              <a:rPr lang="en-US" sz="1900" dirty="0" err="1"/>
              <a:t>mikročipová</a:t>
            </a:r>
            <a:r>
              <a:rPr lang="en-US" sz="1900" dirty="0"/>
              <a:t> </a:t>
            </a:r>
            <a:r>
              <a:rPr lang="en-US" sz="1900" dirty="0" err="1"/>
              <a:t>analýza</a:t>
            </a:r>
            <a:r>
              <a:rPr lang="en-US" sz="1900" dirty="0"/>
              <a:t> </a:t>
            </a:r>
            <a:r>
              <a:rPr lang="en-US" sz="1900" dirty="0" err="1"/>
              <a:t>genové</a:t>
            </a:r>
            <a:r>
              <a:rPr lang="en-US" sz="1900" dirty="0"/>
              <a:t> </a:t>
            </a:r>
            <a:r>
              <a:rPr lang="en-US" sz="1900" dirty="0" err="1"/>
              <a:t>exprese</a:t>
            </a:r>
            <a:r>
              <a:rPr lang="en-US" sz="1900" dirty="0"/>
              <a:t> </a:t>
            </a:r>
            <a:r>
              <a:rPr lang="en-US" sz="1900" dirty="0" err="1"/>
              <a:t>několika</a:t>
            </a:r>
            <a:r>
              <a:rPr lang="en-US" sz="1900" dirty="0"/>
              <a:t> </a:t>
            </a:r>
            <a:r>
              <a:rPr lang="en-US" sz="1900" dirty="0" err="1"/>
              <a:t>různých</a:t>
            </a:r>
            <a:r>
              <a:rPr lang="en-US" sz="1900" dirty="0"/>
              <a:t> </a:t>
            </a:r>
            <a:r>
              <a:rPr lang="en-US" sz="1900" dirty="0" err="1"/>
              <a:t>tkání</a:t>
            </a:r>
            <a:r>
              <a:rPr lang="en-US" sz="1900" dirty="0"/>
              <a:t> u </a:t>
            </a:r>
            <a:r>
              <a:rPr lang="en-US" sz="1900" dirty="0" err="1"/>
              <a:t>lidí</a:t>
            </a:r>
            <a:r>
              <a:rPr lang="en-US" sz="1900" dirty="0"/>
              <a:t> a </a:t>
            </a:r>
            <a:r>
              <a:rPr lang="en-US" sz="1900" dirty="0" err="1"/>
              <a:t>myší</a:t>
            </a:r>
            <a:r>
              <a:rPr lang="en-US" sz="1900" dirty="0"/>
              <a:t> </a:t>
            </a:r>
            <a:r>
              <a:rPr lang="en-US" sz="1900" dirty="0" err="1"/>
              <a:t>vedla</a:t>
            </a:r>
            <a:r>
              <a:rPr lang="en-US" sz="1900" dirty="0"/>
              <a:t> </a:t>
            </a:r>
            <a:r>
              <a:rPr lang="en-US" sz="1900" dirty="0" err="1"/>
              <a:t>autory</a:t>
            </a:r>
            <a:r>
              <a:rPr lang="en-US" sz="1900" dirty="0"/>
              <a:t> k </a:t>
            </a:r>
            <a:r>
              <a:rPr lang="en-US" sz="1900" dirty="0" err="1"/>
              <a:t>závěru</a:t>
            </a:r>
            <a:r>
              <a:rPr lang="en-US" sz="1900" dirty="0"/>
              <a:t>, </a:t>
            </a:r>
            <a:r>
              <a:rPr lang="en-US" sz="1900" dirty="0" err="1"/>
              <a:t>že</a:t>
            </a:r>
            <a:r>
              <a:rPr lang="en-US" sz="1900" dirty="0"/>
              <a:t> „</a:t>
            </a:r>
            <a:r>
              <a:rPr lang="en-US" sz="1900" b="1" dirty="0" err="1"/>
              <a:t>jakákoli</a:t>
            </a:r>
            <a:r>
              <a:rPr lang="en-US" sz="1900" b="1" dirty="0"/>
              <a:t> </a:t>
            </a:r>
            <a:r>
              <a:rPr lang="en-US" sz="1900" b="1" dirty="0" err="1"/>
              <a:t>lidská</a:t>
            </a:r>
            <a:r>
              <a:rPr lang="en-US" sz="1900" b="1" dirty="0"/>
              <a:t> </a:t>
            </a:r>
            <a:r>
              <a:rPr lang="en-US" sz="1900" b="1" dirty="0" err="1"/>
              <a:t>tkáň</a:t>
            </a:r>
            <a:r>
              <a:rPr lang="en-US" sz="1900" b="1" dirty="0"/>
              <a:t> je </a:t>
            </a:r>
            <a:r>
              <a:rPr lang="en-US" sz="1900" b="1" dirty="0" err="1"/>
              <a:t>více</a:t>
            </a:r>
            <a:r>
              <a:rPr lang="en-US" sz="1900" b="1" dirty="0"/>
              <a:t> </a:t>
            </a:r>
            <a:r>
              <a:rPr lang="en-US" sz="1900" b="1" dirty="0" err="1"/>
              <a:t>podobná</a:t>
            </a:r>
            <a:r>
              <a:rPr lang="en-US" sz="1900" b="1" dirty="0"/>
              <a:t> </a:t>
            </a:r>
            <a:r>
              <a:rPr lang="en-US" sz="1900" b="1" dirty="0" err="1"/>
              <a:t>jakékoli</a:t>
            </a:r>
            <a:r>
              <a:rPr lang="en-US" sz="1900" b="1" dirty="0"/>
              <a:t> </a:t>
            </a:r>
            <a:r>
              <a:rPr lang="en-US" sz="1900" b="1" dirty="0" err="1"/>
              <a:t>jiné</a:t>
            </a:r>
            <a:r>
              <a:rPr lang="en-US" sz="1900" b="1" dirty="0"/>
              <a:t> </a:t>
            </a:r>
            <a:r>
              <a:rPr lang="en-US" sz="1900" b="1" dirty="0" err="1"/>
              <a:t>vyšetřované</a:t>
            </a:r>
            <a:r>
              <a:rPr lang="en-US" sz="1900" b="1" dirty="0"/>
              <a:t> </a:t>
            </a:r>
            <a:r>
              <a:rPr lang="en-US" sz="1900" b="1" dirty="0" err="1"/>
              <a:t>lidské</a:t>
            </a:r>
            <a:r>
              <a:rPr lang="en-US" sz="1900" b="1" dirty="0"/>
              <a:t> </a:t>
            </a:r>
            <a:r>
              <a:rPr lang="en-US" sz="1900" b="1" dirty="0" err="1"/>
              <a:t>tkáni</a:t>
            </a:r>
            <a:r>
              <a:rPr lang="en-US" sz="1900" b="1" dirty="0"/>
              <a:t> </a:t>
            </a:r>
            <a:r>
              <a:rPr lang="en-US" sz="1900" b="1" dirty="0" err="1"/>
              <a:t>než</a:t>
            </a:r>
            <a:r>
              <a:rPr lang="en-US" sz="1900" b="1" dirty="0"/>
              <a:t> </a:t>
            </a:r>
            <a:r>
              <a:rPr lang="en-US" sz="1900" b="1" dirty="0" err="1"/>
              <a:t>její</a:t>
            </a:r>
            <a:r>
              <a:rPr lang="en-US" sz="1900" b="1" dirty="0"/>
              <a:t> </a:t>
            </a:r>
            <a:r>
              <a:rPr lang="en-US" sz="1900" b="1" dirty="0" err="1"/>
              <a:t>odpovídající</a:t>
            </a:r>
            <a:r>
              <a:rPr lang="en-US" sz="1900" b="1" dirty="0"/>
              <a:t> </a:t>
            </a:r>
            <a:r>
              <a:rPr lang="en-US" sz="1900" b="1" dirty="0" err="1"/>
              <a:t>tkáni</a:t>
            </a:r>
            <a:r>
              <a:rPr lang="en-US" sz="1900" b="1" dirty="0"/>
              <a:t> </a:t>
            </a:r>
            <a:r>
              <a:rPr lang="en-US" sz="1900" b="1" dirty="0" err="1"/>
              <a:t>myší</a:t>
            </a:r>
            <a:r>
              <a:rPr lang="en-US" sz="1900" b="1" dirty="0"/>
              <a:t>“. </a:t>
            </a:r>
          </a:p>
          <a:p>
            <a:pPr marL="0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248020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4660900" y="952500"/>
            <a:ext cx="6896100" cy="1041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/>
              <a:t>Následují</a:t>
            </a:r>
            <a:r>
              <a:rPr lang="en-US" sz="2200" dirty="0"/>
              <a:t> </a:t>
            </a:r>
            <a:r>
              <a:rPr lang="en-US" sz="2200" dirty="0" err="1"/>
              <a:t>články</a:t>
            </a:r>
            <a:r>
              <a:rPr lang="en-US" sz="2200" dirty="0"/>
              <a:t> (2006, 2007, 2010), </a:t>
            </a:r>
            <a:r>
              <a:rPr lang="en-US" sz="2200" dirty="0" err="1"/>
              <a:t>které</a:t>
            </a:r>
            <a:r>
              <a:rPr lang="en-US" sz="2200" dirty="0"/>
              <a:t> </a:t>
            </a:r>
            <a:r>
              <a:rPr lang="en-US" sz="2200" dirty="0" err="1"/>
              <a:t>dokazují</a:t>
            </a:r>
            <a:r>
              <a:rPr lang="en-US" sz="2200" dirty="0"/>
              <a:t>, </a:t>
            </a:r>
            <a:r>
              <a:rPr lang="en-US" sz="2200" dirty="0" err="1"/>
              <a:t>že</a:t>
            </a:r>
            <a:r>
              <a:rPr lang="en-US" sz="2200" dirty="0"/>
              <a:t> </a:t>
            </a:r>
            <a:r>
              <a:rPr lang="en-US" sz="2200" dirty="0" err="1"/>
              <a:t>tyto</a:t>
            </a:r>
            <a:r>
              <a:rPr lang="en-US" sz="2200" dirty="0"/>
              <a:t> </a:t>
            </a:r>
            <a:r>
              <a:rPr lang="en-US" sz="2200" dirty="0" err="1"/>
              <a:t>rozdíly</a:t>
            </a:r>
            <a:r>
              <a:rPr lang="en-US" sz="2200" dirty="0"/>
              <a:t> </a:t>
            </a:r>
            <a:r>
              <a:rPr lang="en-US" sz="2200" dirty="0" err="1"/>
              <a:t>jsou</a:t>
            </a:r>
            <a:r>
              <a:rPr lang="en-US" sz="2200" dirty="0"/>
              <a:t> </a:t>
            </a:r>
            <a:r>
              <a:rPr lang="en-US" sz="2200" dirty="0" err="1"/>
              <a:t>založeny</a:t>
            </a:r>
            <a:r>
              <a:rPr lang="en-US" sz="2200" dirty="0"/>
              <a:t> </a:t>
            </a:r>
            <a:r>
              <a:rPr lang="en-US" sz="2200" dirty="0" err="1"/>
              <a:t>pouze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faktu</a:t>
            </a:r>
            <a:r>
              <a:rPr lang="en-US" sz="2200" dirty="0"/>
              <a:t>, </a:t>
            </a:r>
            <a:r>
              <a:rPr lang="en-US" sz="2200" dirty="0" err="1"/>
              <a:t>že</a:t>
            </a:r>
            <a:r>
              <a:rPr lang="en-US" sz="2200" dirty="0"/>
              <a:t> se </a:t>
            </a:r>
            <a:r>
              <a:rPr lang="en-US" sz="2200" dirty="0" err="1"/>
              <a:t>jednalo</a:t>
            </a:r>
            <a:r>
              <a:rPr lang="en-US" sz="2200" dirty="0"/>
              <a:t> o </a:t>
            </a:r>
            <a:r>
              <a:rPr lang="en-US" sz="2200" dirty="0" err="1"/>
              <a:t>dva</a:t>
            </a:r>
            <a:r>
              <a:rPr lang="en-US" sz="2200" dirty="0"/>
              <a:t> </a:t>
            </a:r>
            <a:r>
              <a:rPr lang="en-US" sz="2200" dirty="0" err="1"/>
              <a:t>různé</a:t>
            </a:r>
            <a:r>
              <a:rPr lang="en-US" sz="2200" dirty="0"/>
              <a:t> </a:t>
            </a:r>
            <a:r>
              <a:rPr lang="en-US" sz="2200" dirty="0" err="1"/>
              <a:t>mikročipy</a:t>
            </a:r>
            <a:r>
              <a:rPr lang="en-US" sz="2200" dirty="0"/>
              <a:t>…: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8C4538-8EA8-AB4B-A566-D1F5B4481071}"/>
              </a:ext>
            </a:extLst>
          </p:cNvPr>
          <p:cNvSpPr/>
          <p:nvPr/>
        </p:nvSpPr>
        <p:spPr>
          <a:xfrm>
            <a:off x="4660900" y="2057400"/>
            <a:ext cx="6896100" cy="3708400"/>
          </a:xfrm>
          <a:prstGeom prst="rect">
            <a:avLst/>
          </a:prstGeom>
        </p:spPr>
        <p:txBody>
          <a:bodyPr wrap="square" lIns="91440" tIns="45720" rIns="91440" bIns="45720" anchor="t">
            <a:norm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cs-CZ" sz="1600" dirty="0">
                <a:solidFill>
                  <a:schemeClr val="tx1"/>
                </a:solidFill>
                <a:latin typeface="Calibri"/>
              </a:rPr>
              <a:t>Sondy na mikročipech jsou navrženy odděleně pro lidské a myší </a:t>
            </a:r>
            <a:r>
              <a:rPr lang="cs-CZ" sz="1600" dirty="0" err="1">
                <a:solidFill>
                  <a:schemeClr val="tx1"/>
                </a:solidFill>
                <a:latin typeface="Calibri"/>
              </a:rPr>
              <a:t>ortologické</a:t>
            </a:r>
            <a:r>
              <a:rPr lang="cs-CZ" sz="1600" dirty="0">
                <a:solidFill>
                  <a:schemeClr val="tx1"/>
                </a:solidFill>
                <a:latin typeface="Calibri"/>
              </a:rPr>
              <a:t> geny a necílí na stejné sekvence. Proto mají lidské sondy a myší sondy různé afinity k jejich cílovým RNA</a:t>
            </a:r>
            <a:endParaRPr lang="en-US">
              <a:solidFill>
                <a:schemeClr val="tx1"/>
              </a:solidFill>
              <a:latin typeface="Calibri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cs-CZ" sz="1600" dirty="0">
                <a:solidFill>
                  <a:schemeClr val="tx1"/>
                </a:solidFill>
                <a:latin typeface="Calibri"/>
                <a:ea typeface="Verdana"/>
              </a:rPr>
              <a:t>Signál (S) detekovaný mikročipem je přibližně lineární se skutečným množstvím cílové RNA v rozumných rozsazích měření (</a:t>
            </a:r>
            <a:r>
              <a:rPr lang="cs-CZ" sz="1600" dirty="0" err="1">
                <a:solidFill>
                  <a:schemeClr val="tx1"/>
                </a:solidFill>
                <a:latin typeface="Calibri"/>
                <a:ea typeface="Verdana"/>
              </a:rPr>
              <a:t>Affymetrix</a:t>
            </a:r>
            <a:r>
              <a:rPr lang="cs-CZ" sz="1600" dirty="0">
                <a:solidFill>
                  <a:schemeClr val="tx1"/>
                </a:solidFill>
                <a:latin typeface="Calibri"/>
                <a:ea typeface="Verdana"/>
              </a:rPr>
              <a:t> 2001), hodnoty S transformované log2 mají tendenci přeceňovat rozdíl mezi dvěma nízkými hodnotami exprese, ale podceňují rozdíl mezi dvěma vysokými hodnotami exprese.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</p:spTree>
    <p:extLst>
      <p:ext uri="{BB962C8B-B14F-4D97-AF65-F5344CB8AC3E}">
        <p14:creationId xmlns:p14="http://schemas.microsoft.com/office/powerpoint/2010/main" val="2906739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763303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latin typeface="+mj-lt"/>
                <a:ea typeface="+mj-ea"/>
                <a:cs typeface="+mj-cs"/>
              </a:rPr>
              <a:t>Lidé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myši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mikročipech</a:t>
            </a:r>
            <a:endParaRPr lang="en-US" sz="37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9C7E40-CE8D-EC4E-8D9C-61D72356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28" y="6398280"/>
            <a:ext cx="1147035" cy="323523"/>
          </a:xfrm>
          <a:prstGeom prst="rect">
            <a:avLst/>
          </a:prstGeom>
          <a:noFill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New picture" descr="Diagram, schematic&#10;&#10;Description automatically generated">
            <a:extLst>
              <a:ext uri="{FF2B5EF4-FFF2-40B4-BE49-F238E27FC236}">
                <a16:creationId xmlns:a16="http://schemas.microsoft.com/office/drawing/2014/main" id="{2CB6CE80-1B7F-8B48-A535-BEA2607EC6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29527" y="2313014"/>
            <a:ext cx="3396167" cy="44087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686" y="3638481"/>
            <a:ext cx="4733616" cy="2458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 dirty="0"/>
              <a:t>Ben-Yang Liao,  Jianzhi Zhang (2006) Evolutionary Conservation of Expression Profiles Between Human and Mouse Orthologous Genes . Molecular Biology and Evolution, Volume 23, Issue 3, March 2006, Pages 530-540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A9D701-96C9-3B47-9300-79B70C694BAA}"/>
              </a:ext>
            </a:extLst>
          </p:cNvPr>
          <p:cNvSpPr txBox="1">
            <a:spLocks/>
          </p:cNvSpPr>
          <p:nvPr/>
        </p:nvSpPr>
        <p:spPr>
          <a:xfrm>
            <a:off x="7408528" y="1083484"/>
            <a:ext cx="2036164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/>
              <a:t>FIG. 5.— </a:t>
            </a:r>
            <a:r>
              <a:rPr lang="cs-CZ" b="0" dirty="0" err="1"/>
              <a:t>Dendrograms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26 </a:t>
            </a:r>
            <a:r>
              <a:rPr lang="cs-CZ" b="0" dirty="0" err="1"/>
              <a:t>human</a:t>
            </a:r>
            <a:r>
              <a:rPr lang="cs-CZ" b="0" dirty="0"/>
              <a:t> and 26 </a:t>
            </a:r>
            <a:r>
              <a:rPr lang="cs-CZ" b="0" dirty="0" err="1"/>
              <a:t>mouse</a:t>
            </a:r>
            <a:r>
              <a:rPr lang="cs-CZ" b="0" dirty="0"/>
              <a:t> </a:t>
            </a:r>
            <a:r>
              <a:rPr lang="cs-CZ" b="0" dirty="0" err="1"/>
              <a:t>tissues</a:t>
            </a:r>
            <a:r>
              <a:rPr lang="cs-CZ" b="0" dirty="0"/>
              <a:t> </a:t>
            </a:r>
            <a:r>
              <a:rPr lang="cs-CZ" b="0" dirty="0" err="1"/>
              <a:t>based</a:t>
            </a:r>
            <a:r>
              <a:rPr lang="cs-CZ" b="0" dirty="0"/>
              <a:t> on (a) 1 − </a:t>
            </a:r>
            <a:r>
              <a:rPr lang="cs-CZ" b="0" dirty="0" err="1"/>
              <a:t>Pearson's</a:t>
            </a:r>
            <a:r>
              <a:rPr lang="cs-CZ" b="0" dirty="0"/>
              <a:t> </a:t>
            </a:r>
            <a:r>
              <a:rPr lang="cs-CZ" b="0" dirty="0" err="1"/>
              <a:t>correlation</a:t>
            </a:r>
            <a:r>
              <a:rPr lang="cs-CZ" b="0" dirty="0"/>
              <a:t> </a:t>
            </a:r>
            <a:r>
              <a:rPr lang="cs-CZ" b="0" dirty="0" err="1"/>
              <a:t>coefficient</a:t>
            </a:r>
            <a:r>
              <a:rPr lang="cs-CZ" b="0" dirty="0"/>
              <a:t> </a:t>
            </a:r>
            <a:r>
              <a:rPr lang="cs-CZ" b="0" dirty="0" err="1"/>
              <a:t>r</a:t>
            </a:r>
            <a:r>
              <a:rPr lang="cs-CZ" b="0" dirty="0"/>
              <a:t> and (b) </a:t>
            </a:r>
            <a:r>
              <a:rPr lang="cs-CZ" b="0" dirty="0" err="1"/>
              <a:t>Euclidean</a:t>
            </a:r>
            <a:r>
              <a:rPr lang="cs-CZ" b="0" dirty="0"/>
              <a:t> distance d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tissues</a:t>
            </a:r>
            <a:r>
              <a:rPr lang="cs-CZ" b="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878455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4052DF-CFF5-7C46-AB43-166436E94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9" b="849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535466-3539-9641-9420-1E9E16CA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The 1000 genomes project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164FDA-D0DF-814A-951E-53FCB38C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 dirty="0"/>
              <a:t>Zahájen v lednu 2008, cílem bylo vytvoření co nejpodrobnějšího katalogu lidských genetických variací</a:t>
            </a:r>
          </a:p>
          <a:p>
            <a:r>
              <a:rPr lang="cs-CZ" sz="1800" dirty="0"/>
              <a:t>Založen na </a:t>
            </a:r>
            <a:r>
              <a:rPr lang="cs-CZ" sz="1800" dirty="0" err="1"/>
              <a:t>sekvencování</a:t>
            </a:r>
            <a:r>
              <a:rPr lang="cs-CZ" sz="1800" dirty="0"/>
              <a:t> technologií </a:t>
            </a:r>
            <a:r>
              <a:rPr lang="cs-CZ" sz="1800" dirty="0" err="1"/>
              <a:t>Solexa</a:t>
            </a:r>
            <a:r>
              <a:rPr lang="cs-CZ" sz="1800" dirty="0"/>
              <a:t> </a:t>
            </a:r>
            <a:r>
              <a:rPr lang="cs-CZ" sz="1800" dirty="0" err="1"/>
              <a:t>sequencing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27906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98E31-B045-B647-8F49-1D5AB6CE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Jaký je vliv data sekvencování na genetickou variabilitu mezi sekvencemi?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82CED7-AD44-CF41-AD59-165A0EFCC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84" r="1" b="2336"/>
          <a:stretch/>
        </p:blipFill>
        <p:spPr>
          <a:xfrm>
            <a:off x="4964218" y="315704"/>
            <a:ext cx="6553545" cy="4084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2DA93D-0E44-AD48-953C-74C35CDC1950}"/>
              </a:ext>
            </a:extLst>
          </p:cNvPr>
          <p:cNvSpPr/>
          <p:nvPr/>
        </p:nvSpPr>
        <p:spPr>
          <a:xfrm>
            <a:off x="4964218" y="48005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Poppins"/>
              </a:rPr>
              <a:t>Zjistili, že se studovanými biologickými rozdíly bylo spojeno pouze 17% variability sekvencí, zatímco neuvěřitelných 32% bylo možné vysvětlit datem, kdy byly vzorky zpracovány.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7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442886A4-D85E-440F-A3BC-E5186BED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00" y="52842"/>
            <a:ext cx="10114189" cy="6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000" b="1" dirty="0">
                <a:solidFill>
                  <a:srgbClr val="0070C0"/>
                </a:solidFill>
                <a:latin typeface="DejaVu Sans Light"/>
              </a:rPr>
              <a:t>Požadavky vypracování projektu</a:t>
            </a:r>
            <a:endParaRPr lang="en-US"/>
          </a:p>
        </p:txBody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28CB15CE-71CB-4F79-83FE-A7AA909CE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07" y="836614"/>
            <a:ext cx="9959294" cy="551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41363" indent="-284163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400" b="1" dirty="0">
                <a:latin typeface="Calibri"/>
              </a:rPr>
              <a:t>Student odevzdává 2 soubory</a:t>
            </a:r>
            <a:r>
              <a:rPr lang="cs-CZ" altLang="en-US" sz="1400" dirty="0">
                <a:latin typeface="Calibri"/>
              </a:rPr>
              <a:t>: </a:t>
            </a:r>
            <a:endParaRPr lang="en-US" sz="1400">
              <a:latin typeface="Calibri"/>
            </a:endParaRP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popis projekt</a:t>
            </a:r>
            <a:r>
              <a:rPr lang="cs-CZ" altLang="en-US" sz="1400" dirty="0">
                <a:latin typeface="Calibri"/>
              </a:rPr>
              <a:t>u ve formátu </a:t>
            </a:r>
            <a:r>
              <a:rPr lang="cs-CZ" altLang="en-US" sz="1400" dirty="0" err="1">
                <a:latin typeface="Calibri"/>
              </a:rPr>
              <a:t>pdf</a:t>
            </a:r>
            <a:r>
              <a:rPr lang="cs-CZ" altLang="en-US" sz="1400" dirty="0">
                <a:latin typeface="Calibri"/>
              </a:rPr>
              <a:t> ve struktuře definované níže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.R soubor se skriptem analýzy</a:t>
            </a:r>
            <a:r>
              <a:rPr lang="cs-CZ" altLang="en-US" sz="1400" dirty="0">
                <a:latin typeface="Calibri"/>
              </a:rPr>
              <a:t> od načtení dat po finální grafy</a:t>
            </a: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400" dirty="0">
                <a:latin typeface="Calibri"/>
              </a:rPr>
              <a:t>Struktura </a:t>
            </a:r>
            <a:r>
              <a:rPr lang="cs-CZ" altLang="en-US" sz="1400" b="1" dirty="0">
                <a:latin typeface="Calibri"/>
              </a:rPr>
              <a:t>popisu projektu</a:t>
            </a:r>
            <a:r>
              <a:rPr lang="cs-CZ" altLang="en-US" sz="1400" dirty="0">
                <a:latin typeface="Calibri"/>
              </a:rPr>
              <a:t>: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Název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Úvod</a:t>
            </a:r>
            <a:r>
              <a:rPr lang="cs-CZ" altLang="en-US" sz="1400" dirty="0">
                <a:latin typeface="Calibri"/>
              </a:rPr>
              <a:t> – co je cílem projektu, přesně definované hypotézy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Data</a:t>
            </a:r>
            <a:r>
              <a:rPr lang="cs-CZ" altLang="en-US" sz="1400" dirty="0">
                <a:latin typeface="Calibri"/>
              </a:rPr>
              <a:t> – přesně definovaný typ dat, odkaz na stažení dat, počet vzorků, typ platformy ze které byly data získány, kolik bylo na platformě sond, kolik genů reprezentovaly, v případě dvoukanálového experimentu jasná definice vzorků v jednotlivých kanálech, ...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Metodika</a:t>
            </a:r>
            <a:r>
              <a:rPr lang="cs-CZ" altLang="en-US" sz="1400" dirty="0">
                <a:latin typeface="Calibri"/>
              </a:rPr>
              <a:t> – jaké metody zpracování dat od úpravy až po finální interpretaci byly použity </a:t>
            </a:r>
            <a:r>
              <a:rPr lang="cs-CZ" altLang="en-US" sz="1400" u="sng" dirty="0">
                <a:latin typeface="Calibri"/>
              </a:rPr>
              <a:t>a proč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Výsledky </a:t>
            </a:r>
            <a:r>
              <a:rPr lang="cs-CZ" altLang="en-US" sz="1400" dirty="0">
                <a:latin typeface="Calibri"/>
              </a:rPr>
              <a:t>–</a:t>
            </a:r>
            <a:r>
              <a:rPr lang="cs-CZ" altLang="en-US" sz="1400" b="1" dirty="0">
                <a:latin typeface="Calibri"/>
              </a:rPr>
              <a:t> </a:t>
            </a:r>
            <a:r>
              <a:rPr lang="cs-CZ" altLang="en-US" sz="1400" dirty="0">
                <a:latin typeface="Calibri"/>
              </a:rPr>
              <a:t>výsledková část rozdělená na </a:t>
            </a:r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a. Předzpracování a normalizace základních dat (popis, grafy, interpretace výsledků vzhledem k dalším analýzám)</a:t>
            </a:r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b. Statistická analýza a data </a:t>
            </a:r>
            <a:r>
              <a:rPr lang="cs-CZ" altLang="en-US" sz="1400" dirty="0" err="1">
                <a:latin typeface="Calibri"/>
              </a:rPr>
              <a:t>mining</a:t>
            </a:r>
            <a:r>
              <a:rPr lang="cs-CZ" altLang="en-US" sz="1400" dirty="0">
                <a:latin typeface="Calibri"/>
              </a:rPr>
              <a:t> – rozděleno dle typu analýzy, popis nejdůležitějších výsledků a jejich sumarizace, grafy (např. </a:t>
            </a:r>
            <a:r>
              <a:rPr lang="cs-CZ" altLang="en-US" sz="1400" dirty="0" err="1">
                <a:latin typeface="Calibri"/>
              </a:rPr>
              <a:t>venovy</a:t>
            </a:r>
            <a:r>
              <a:rPr lang="cs-CZ" altLang="en-US" sz="1400" dirty="0">
                <a:latin typeface="Calibri"/>
              </a:rPr>
              <a:t> diagramy, </a:t>
            </a:r>
            <a:r>
              <a:rPr lang="cs-CZ" altLang="en-US" sz="1400" dirty="0" err="1">
                <a:latin typeface="Calibri"/>
              </a:rPr>
              <a:t>heatmapa</a:t>
            </a:r>
            <a:r>
              <a:rPr lang="cs-CZ" altLang="en-US" sz="1400" dirty="0">
                <a:latin typeface="Calibri"/>
              </a:rPr>
              <a:t>, </a:t>
            </a:r>
            <a:r>
              <a:rPr lang="cs-CZ" altLang="en-US" sz="1400" dirty="0" err="1">
                <a:latin typeface="Calibri"/>
              </a:rPr>
              <a:t>volcano</a:t>
            </a:r>
            <a:r>
              <a:rPr lang="cs-CZ" altLang="en-US" sz="1400" dirty="0">
                <a:latin typeface="Calibri"/>
              </a:rPr>
              <a:t> plot, </a:t>
            </a:r>
            <a:r>
              <a:rPr lang="cs-CZ" altLang="en-US" sz="1400" dirty="0" err="1">
                <a:latin typeface="Calibri"/>
              </a:rPr>
              <a:t>forest</a:t>
            </a:r>
            <a:r>
              <a:rPr lang="cs-CZ" altLang="en-US" sz="1400" dirty="0">
                <a:latin typeface="Calibri"/>
              </a:rPr>
              <a:t> plot...), sumární tabulky výsledků, odkazy na tabulky s podrobnými výsledky</a:t>
            </a:r>
            <a:endParaRPr lang="cs-CZ" dirty="0"/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c. Biologická interpretace</a:t>
            </a:r>
            <a:endParaRPr lang="cs-CZ" dirty="0"/>
          </a:p>
          <a:p>
            <a:pPr marL="331470" indent="-331470">
              <a:buClrTx/>
              <a:buSzTx/>
              <a:buFontTx/>
              <a:buNone/>
            </a:pPr>
            <a:r>
              <a:rPr lang="cs-CZ" altLang="en-US" sz="1400" dirty="0">
                <a:latin typeface="Calibri"/>
              </a:rPr>
              <a:t>-	Struktura </a:t>
            </a:r>
            <a:r>
              <a:rPr lang="cs-CZ" altLang="en-US" sz="1400" b="1" dirty="0">
                <a:latin typeface="Calibri"/>
              </a:rPr>
              <a:t>.R souboru se skriptem analýzy</a:t>
            </a:r>
            <a:r>
              <a:rPr lang="cs-CZ" altLang="en-US" sz="1400" dirty="0">
                <a:latin typeface="Calibri"/>
              </a:rPr>
              <a:t>:</a:t>
            </a:r>
          </a:p>
          <a:p>
            <a:pPr marL="331470" indent="-331470">
              <a:buClrTx/>
              <a:buSzTx/>
            </a:pPr>
            <a:r>
              <a:rPr lang="cs-CZ" altLang="en-US" sz="1400" dirty="0">
                <a:latin typeface="Calibri"/>
              </a:rPr>
              <a:t>	-  Skript rozdělený do kapitol podle analýzy dat s podrobným komentářem jednotlivých kroků</a:t>
            </a:r>
          </a:p>
          <a:p>
            <a:pPr marL="331470" indent="-331470">
              <a:buClrTx/>
              <a:buSzTx/>
              <a:buFontTx/>
              <a:buNone/>
            </a:pPr>
            <a:endParaRPr lang="cs-CZ" altLang="en-US" sz="1400" dirty="0">
              <a:latin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035B88A-E7E7-4CD6-AEDF-9FF5A9AA5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9972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5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8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15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A747B6B7-A5FE-49B3-AF50-55347C6F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559708"/>
            <a:ext cx="861536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en-US" sz="2800" b="1" dirty="0">
                <a:solidFill>
                  <a:schemeClr val="accent1"/>
                </a:solidFill>
                <a:latin typeface="Calibri"/>
              </a:rPr>
              <a:t>Cíle předmětu</a:t>
            </a:r>
            <a:endParaRPr lang="en-US" sz="320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446C16C0-2850-41AA-98C1-A045D013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170" y="1507900"/>
            <a:ext cx="8559800" cy="3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 marL="1714500" indent="-331788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331470">
              <a:lnSpc>
                <a:spcPct val="80000"/>
              </a:lnSpc>
            </a:pPr>
            <a:r>
              <a:rPr lang="cs-CZ" altLang="en-US" sz="2000" dirty="0">
                <a:latin typeface="Calibri"/>
              </a:rPr>
              <a:t>Podrobné představení technologií a analýzy jejich dat od předzpracování až po finální biologickou interpretaci.</a:t>
            </a:r>
          </a:p>
          <a:p>
            <a:pPr indent="-331470">
              <a:lnSpc>
                <a:spcPct val="80000"/>
              </a:lnSpc>
            </a:pPr>
            <a:endParaRPr lang="cs-CZ" altLang="en-US" sz="2000" dirty="0">
              <a:latin typeface="Calibri"/>
            </a:endParaRPr>
          </a:p>
          <a:p>
            <a:pPr marL="354330" indent="-342900" eaLnBrk="1" hangingPunct="1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Mikročipy: </a:t>
            </a:r>
            <a:r>
              <a:rPr lang="cs-CZ" altLang="en-US" sz="2000" err="1">
                <a:latin typeface="Calibri"/>
              </a:rPr>
              <a:t>cDNA</a:t>
            </a:r>
            <a:r>
              <a:rPr lang="cs-CZ" altLang="en-US" sz="2000" dirty="0">
                <a:latin typeface="Calibri"/>
              </a:rPr>
              <a:t>, </a:t>
            </a:r>
            <a:r>
              <a:rPr lang="cs-CZ" altLang="en-US" sz="2000" err="1">
                <a:latin typeface="Calibri"/>
              </a:rPr>
              <a:t>Affymetrix</a:t>
            </a:r>
            <a:r>
              <a:rPr lang="cs-CZ" altLang="en-US" sz="2000" dirty="0">
                <a:latin typeface="Calibri"/>
              </a:rPr>
              <a:t>, </a:t>
            </a:r>
            <a:r>
              <a:rPr lang="cs-CZ" altLang="en-US" sz="2000" err="1">
                <a:latin typeface="Calibri"/>
              </a:rPr>
              <a:t>Illumina</a:t>
            </a:r>
            <a:endParaRPr lang="cs-CZ" altLang="en-US" sz="2000">
              <a:latin typeface="Calibri"/>
            </a:endParaRPr>
          </a:p>
          <a:p>
            <a:pPr lvl="3" indent="-331470" eaLnBrk="1" hangingPunct="1">
              <a:lnSpc>
                <a:spcPct val="80000"/>
              </a:lnSpc>
              <a:buClrTx/>
              <a:buFont typeface="Arial"/>
              <a:buChar char="•"/>
            </a:pPr>
            <a:endParaRPr lang="en-US" altLang="en-US" sz="1800" dirty="0">
              <a:latin typeface="Calibri"/>
            </a:endParaRPr>
          </a:p>
          <a:p>
            <a:pPr marL="354330" indent="-342900" eaLnBrk="1" hangingPunct="1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err="1">
                <a:solidFill>
                  <a:srgbClr val="A50021"/>
                </a:solidFill>
                <a:latin typeface="Calibri"/>
              </a:rPr>
              <a:t>Proteomická</a:t>
            </a: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 hmotnostní spektrometrie a gelová elektroforéza</a:t>
            </a:r>
          </a:p>
          <a:p>
            <a:pPr marL="354330" indent="-342900" eaLnBrk="1" hangingPunct="1">
              <a:lnSpc>
                <a:spcPct val="80000"/>
              </a:lnSpc>
              <a:buClrTx/>
              <a:buFont typeface="Arial"/>
              <a:buChar char="•"/>
            </a:pPr>
            <a:endParaRPr lang="cs-CZ" altLang="en-US" sz="2000" dirty="0">
              <a:solidFill>
                <a:srgbClr val="A50021"/>
              </a:solidFill>
              <a:latin typeface="Calibri"/>
            </a:endParaRPr>
          </a:p>
          <a:p>
            <a:pPr marL="354330" indent="-342900" eaLnBrk="1" hangingPunct="1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endParaRPr lang="cs-CZ" altLang="en-US" sz="2000" dirty="0">
              <a:solidFill>
                <a:srgbClr val="A50021"/>
              </a:solidFill>
              <a:latin typeface="Calibri"/>
            </a:endParaRP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Analýza NGS dat – 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Arial"/>
              </a:rPr>
              <a:t>samostatný předmět E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5444 (podzim)</a:t>
            </a: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Analýza non-</a:t>
            </a:r>
            <a:r>
              <a:rPr lang="cs-CZ" altLang="en-US" sz="2000" dirty="0" err="1">
                <a:solidFill>
                  <a:schemeClr val="tx1"/>
                </a:solidFill>
                <a:latin typeface="Calibri"/>
              </a:rPr>
              <a:t>target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 MS dat - samostatný předmět E5020 (jaro)</a:t>
            </a: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Detekce biomarkerů z </a:t>
            </a:r>
            <a:r>
              <a:rPr lang="cs-CZ" altLang="en-US" sz="2000" dirty="0" err="1">
                <a:solidFill>
                  <a:schemeClr val="tx1"/>
                </a:solidFill>
                <a:latin typeface="Calibri"/>
              </a:rPr>
              <a:t>omicsových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cs-CZ" altLang="en-US" sz="2000" dirty="0" err="1">
                <a:solidFill>
                  <a:schemeClr val="tx1"/>
                </a:solidFill>
                <a:latin typeface="Calibri"/>
              </a:rPr>
              <a:t>eperimentů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5D2B886E-029E-4397-A275-D56F3047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99" y="2029052"/>
            <a:ext cx="7493000" cy="19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000" b="1" dirty="0">
                <a:solidFill>
                  <a:srgbClr val="0070C0"/>
                </a:solidFill>
                <a:latin typeface="Calibri"/>
                <a:cs typeface="Calibri"/>
              </a:rPr>
              <a:t>Současné výzvy genomiky a </a:t>
            </a:r>
            <a:r>
              <a:rPr lang="cs-CZ" altLang="en-US" sz="3000" b="1" dirty="0" err="1">
                <a:solidFill>
                  <a:srgbClr val="0070C0"/>
                </a:solidFill>
                <a:latin typeface="Calibri"/>
                <a:cs typeface="Calibri"/>
              </a:rPr>
              <a:t>proteomiky</a:t>
            </a:r>
            <a:r>
              <a:rPr lang="cs-CZ" altLang="en-US" sz="3000" b="1" dirty="0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cs-CZ" altLang="en-US" sz="3000" b="1">
              <a:solidFill>
                <a:srgbClr val="0070C0"/>
              </a:solidFill>
              <a:latin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5D3AA78-892C-4BF6-8C91-BD5FE5A9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1EB9D-0099-0C4F-9282-38194E60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88" y="446990"/>
            <a:ext cx="9377423" cy="4899703"/>
          </a:xfrm>
          <a:prstGeom prst="rect">
            <a:avLst/>
          </a:prstGeom>
          <a:noFill/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E20CF433-2144-164C-A47B-35ED5F797C7F}"/>
              </a:ext>
            </a:extLst>
          </p:cNvPr>
          <p:cNvSpPr/>
          <p:nvPr/>
        </p:nvSpPr>
        <p:spPr>
          <a:xfrm>
            <a:off x="767240" y="5444835"/>
            <a:ext cx="9095651" cy="8302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</p:spPr>
        <p:txBody>
          <a:bodyPr vert="horz" lIns="91440" tIns="45720" rIns="91440" bIns="45720" rtlCol="0" anchor="b" anchorCtr="0" compatLnSpc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Mnohorozměrná povaha moderní biomedicíny</a:t>
            </a:r>
          </a:p>
        </p:txBody>
      </p:sp>
    </p:spTree>
    <p:extLst>
      <p:ext uri="{BB962C8B-B14F-4D97-AF65-F5344CB8AC3E}">
        <p14:creationId xmlns:p14="http://schemas.microsoft.com/office/powerpoint/2010/main" val="53753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737" name="Rectangle 737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30" name="Text Box 1">
            <a:extLst>
              <a:ext uri="{FF2B5EF4-FFF2-40B4-BE49-F238E27FC236}">
                <a16:creationId xmlns:a16="http://schemas.microsoft.com/office/drawing/2014/main" id="{8125A8A6-943C-43BF-8A54-61DDC7CD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407" y="743447"/>
            <a:ext cx="3973385" cy="36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Centrální</a:t>
            </a:r>
            <a:r>
              <a:rPr lang="en-US" altLang="en-US" sz="5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dogma </a:t>
            </a: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molekulární</a:t>
            </a:r>
            <a:r>
              <a:rPr lang="en-US" altLang="en-US" sz="5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biologie</a:t>
            </a:r>
            <a:endParaRPr lang="en-US" altLang="en-US" sz="5200" b="1" dirty="0" err="1">
              <a:solidFill>
                <a:schemeClr val="tx1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37527D14-2D03-9D13-C79B-6B10CD86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9" r="-1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97654-241F-B2D6-A090-CB5521D35D1B}"/>
              </a:ext>
            </a:extLst>
          </p:cNvPr>
          <p:cNvSpPr txBox="1"/>
          <p:nvPr/>
        </p:nvSpPr>
        <p:spPr>
          <a:xfrm>
            <a:off x="1744894" y="5104542"/>
            <a:ext cx="18322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Reverzní</a:t>
            </a:r>
            <a:endParaRPr lang="en-US" dirty="0" err="1">
              <a:solidFill>
                <a:srgbClr val="000000"/>
              </a:solidFill>
              <a:ea typeface="Verdana" panose="020B0604030504040204" pitchFamily="34" charset="0"/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transkripce</a:t>
            </a:r>
            <a:endParaRPr lang="en-US" dirty="0" err="1">
              <a:solidFill>
                <a:srgbClr val="000000"/>
              </a:solidFill>
              <a:ea typeface="Verdan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D43C3-6E5C-2165-BB52-EF5544E91E2A}"/>
              </a:ext>
            </a:extLst>
          </p:cNvPr>
          <p:cNvSpPr txBox="1"/>
          <p:nvPr/>
        </p:nvSpPr>
        <p:spPr>
          <a:xfrm>
            <a:off x="3945276" y="2895598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Translace</a:t>
            </a:r>
            <a:endParaRPr lang="en-US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C5913-F291-608D-4FD6-1E83FE173C0E}"/>
              </a:ext>
            </a:extLst>
          </p:cNvPr>
          <p:cNvSpPr txBox="1"/>
          <p:nvPr/>
        </p:nvSpPr>
        <p:spPr>
          <a:xfrm>
            <a:off x="2695253" y="4196990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Transkripce</a:t>
            </a:r>
            <a:endParaRPr lang="en-US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BCB6E-548C-A9AD-F12A-3F7EC706490F}"/>
              </a:ext>
            </a:extLst>
          </p:cNvPr>
          <p:cNvSpPr txBox="1"/>
          <p:nvPr/>
        </p:nvSpPr>
        <p:spPr>
          <a:xfrm>
            <a:off x="-1714" y="3246632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Replikace</a:t>
            </a:r>
            <a:endParaRPr lang="en-US" dirty="0" err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36375853-5283-49FF-A45C-6366E0FB1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4" y="1770971"/>
            <a:ext cx="8650287" cy="244270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t"/>
          <a:lstStyle>
            <a:lvl1pPr marL="325438" indent="-325438"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1pPr>
            <a:lvl2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2pPr>
            <a:lvl3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3pPr>
            <a:lvl4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4pPr>
            <a:lvl5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9pPr>
          </a:lstStyle>
          <a:p>
            <a:pPr marL="0" indent="0" eaLnBrk="1" hangingPunct="1">
              <a:spcBef>
                <a:spcPts val="750"/>
              </a:spcBef>
              <a:buClr>
                <a:srgbClr val="003366"/>
              </a:buClr>
              <a:buSzPct val="100000"/>
            </a:pPr>
            <a:endParaRPr lang="cs-CZ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eaLnBrk="1" hangingPunct="1">
              <a:spcBef>
                <a:spcPts val="750"/>
              </a:spcBef>
              <a:buSzPct val="100000"/>
            </a:pPr>
            <a:r>
              <a:rPr lang="cs-CZ" altLang="en-US" sz="2000" b="1" dirty="0">
                <a:solidFill>
                  <a:srgbClr val="000000"/>
                </a:solidFill>
                <a:latin typeface="Arial"/>
                <a:cs typeface="Arial"/>
              </a:rPr>
              <a:t>Genomika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 je věda zabývající se studiem souboru genů v buňce (genom)</a:t>
            </a: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endParaRPr lang="cs-CZ" altLang="en-US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r>
              <a:rPr lang="cs-CZ" altLang="en-US" sz="2000" b="1" dirty="0" err="1">
                <a:solidFill>
                  <a:srgbClr val="000000"/>
                </a:solidFill>
                <a:latin typeface="Arial"/>
                <a:cs typeface="Arial"/>
              </a:rPr>
              <a:t>Proteomika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 je věda zabývající se studiem souboru proteinů v buňce (</a:t>
            </a:r>
            <a:r>
              <a:rPr lang="cs-CZ" altLang="en-US" sz="2000" dirty="0" err="1">
                <a:solidFill>
                  <a:srgbClr val="000000"/>
                </a:solidFill>
                <a:latin typeface="Arial"/>
                <a:cs typeface="Arial"/>
              </a:rPr>
              <a:t>proteom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endParaRPr lang="cs-CZ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0C2CDC-6C93-46F9-8CB0-558C047D9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20551</TotalTime>
  <Words>2296</Words>
  <Application>Microsoft Office PowerPoint</Application>
  <PresentationFormat>Widescreen</PresentationFormat>
  <Paragraphs>479</Paragraphs>
  <Slides>53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Proteomika a genomika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Proč jsou data high-throughput genomických a proteomických experimentů problematická?</vt:lpstr>
      <vt:lpstr>Specifika dat z omics experimentů</vt:lpstr>
      <vt:lpstr>Specifika dat z omics experimentů</vt:lpstr>
      <vt:lpstr>Specifika dat z omics experimentů</vt:lpstr>
      <vt:lpstr>Za všechno mohou matoucí vlivy (confounding effects)?</vt:lpstr>
      <vt:lpstr>Co je to matoucí faktor</vt:lpstr>
      <vt:lpstr>Matoucí vliv</vt:lpstr>
      <vt:lpstr>Pochybné korelace….</vt:lpstr>
      <vt:lpstr>Efekt dávky</vt:lpstr>
      <vt:lpstr>Efekt dávky</vt:lpstr>
      <vt:lpstr>Efekt dávky</vt:lpstr>
      <vt:lpstr>Lidé a myši na mikročipech</vt:lpstr>
      <vt:lpstr>Lidé a myši na mikročipech</vt:lpstr>
      <vt:lpstr>Lidé a myši na mikročipech</vt:lpstr>
      <vt:lpstr>The 1000 genomes project</vt:lpstr>
      <vt:lpstr>Jaký je vliv data sekvencování na genetickou variabilitu mezi sekvencemi?</vt:lpstr>
      <vt:lpstr>Specifika dat z omics experimentů</vt:lpstr>
      <vt:lpstr>Specifika dat z omics experimentů</vt:lpstr>
      <vt:lpstr>Specifika dat z omics experimentů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CGH microarrays</dc:title>
  <dc:subject/>
  <dc:creator>Michal Budinsky</dc:creator>
  <cp:keywords/>
  <dc:description/>
  <cp:lastModifiedBy>Eva Budinská</cp:lastModifiedBy>
  <cp:revision>4397</cp:revision>
  <cp:lastPrinted>1601-01-01T00:00:00Z</cp:lastPrinted>
  <dcterms:created xsi:type="dcterms:W3CDTF">2005-06-18T16:18:53Z</dcterms:created>
  <dcterms:modified xsi:type="dcterms:W3CDTF">2023-02-15T09:32:34Z</dcterms:modified>
</cp:coreProperties>
</file>