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59" r:id="rId6"/>
    <p:sldId id="258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ACAC1C-CC28-4D68-A1E4-E93E0BD0F519}" v="1118" dt="2023-03-08T10:40:50.6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1:04:48.72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18149 17245 16383 0 0,'-4'0'0'0'0,"-3"0"0"0"0,-12 0 0 0 0,-9 0 0 0 0,-10 0 0 0 0,-9 0 0 0 0,-10 0 0 0 0,-5 0 0 0 0,1 0 0 0 0,1 0 0 0 0,3 0 0 0 0,2 0 0 0 0,3 0 0 0 0,-9 0 0 0 0,-2 0 0 0 0,3 0 0 0 0,9 0 0 0 0,-1-4 0 0 0,-5 0 0 0 0,-6-4 0 0 0,-3 0 0 0 0,-4 1 0 0 0,-3 2 0 0 0,-9 2 0 0 0,-9-9 0 0 0,-1-6 0 0 0,0 1 0 0 0,14 2 0 0 0,5 5 0 0 0,9 3 0 0 0,2 3 0 0 0,8 3 0 0 0,0 1 0 0 0,1 0 0 0 0,-2 1 0 0 0,-7 0 0 0 0,1-1 0 0 0,1 1 0 0 0,-3-1 0 0 0,-1 0 0 0 0,-4 0 0 0 0,-2 0 0 0 0,-5 0 0 0 0,-8-6 0 0 0,2-4 0 0 0,2 2 0 0 0,3 1 0 0 0,9 2 0 0 0,12 2 0 0 0,5 1 0 0 0,8 2 0 0 0,1 0 0 0 0,4 0 0 0 0,1 0 0 0 0,1 1 0 0 0,-2-1 0 0 0,3 0 0 0 0,-3 0 0 0 0,2 0 0 0 0,-4 0 0 0 0,-6 0 0 0 0,-1 0 0 0 0,0 0 0 0 0,-6 0 0 0 0,3 0 0 0 0,0 0 0 0 0,-3 0 0 0 0,1 0 0 0 0,3 0 0 0 0,6 0 0 0 0,-4 0 0 0 0,-4 0 0 0 0,4 0 0 0 0,2 4 0 0 0,2 0 0 0 0,1 7 0 0 0,5 2 0 0 0,-6 5 0 0 0,-5-1 0 0 0,-2 4 0 0 0,4 2 0 0 0,0 7 0 0 0,-7 12 0 0 0,0 5 0 0 0,5-1 0 0 0,-1 1 0 0 0,10-4 0 0 0,6-6 0 0 0,10-2 0 0 0,-3 0 0 0 0,-6 7 0 0 0,2 3 0 0 0,5 1 0 0 0,1-1 0 0 0,3 6 0 0 0,7 1 0 0 0,-3 5 0 0 0,2-4 0 0 0,3 13 0 0 0,4-1 0 0 0,3 1 0 0 0,2-3 0 0 0,1-2 0 0 0,1-6 0 0 0,1 3 0 0 0,0 4 0 0 0,-1-1 0 0 0,1 5 0 0 0,-1 6 0 0 0,0-3 0 0 0,0 4 0 0 0,4-1 0 0 0,4-5 0 0 0,7-4 0 0 0,2 10 0 0 0,1 1 0 0 0,4 4 0 0 0,5-5 0 0 0,2 0 0 0 0,-1-7 0 0 0,-2-7 0 0 0,5-4 0 0 0,-3-1 0 0 0,7 7 0 0 0,2-3 0 0 0,-6-8 0 0 0,-2 1 0 0 0,2-5 0 0 0,-2 3 0 0 0,8 11 0 0 0,5 4 0 0 0,-2-4 0 0 0,3-6 0 0 0,-3-6 0 0 0,2-3 0 0 0,-2-7 0 0 0,-2 1 0 0 0,-1-7 0 0 0,-2-5 0 0 0,-1 3 0 0 0,0 0 0 0 0,2-6 0 0 0,5 11 0 0 0,-2-1 0 0 0,-4-6 0 0 0,3-1 0 0 0,-2 1 0 0 0,-1 3 0 0 0,1 0 0 0 0,1 4 0 0 0,8 0 0 0 0,3 5 0 0 0,3-3 0 0 0,7 1 0 0 0,-3 0 0 0 0,-8-7 0 0 0,-1-4 0 0 0,-2-1 0 0 0,1 6 0 0 0,-3-3 0 0 0,-5-3 0 0 0,1-6 0 0 0,4-2 0 0 0,5 1 0 0 0,-1 2 0 0 0,7 4 0 0 0,12 11 0 0 0,46 13 0 0 0,21 1 0 0 0,-8-7 0 0 0,-13-11 0 0 0,-10-12 0 0 0,-17-8 0 0 0,-8 3 0 0 0,-1 0 0 0 0,1 0 0 0 0,1-2 0 0 0,-3-4 0 0 0,10-2 0 0 0,45-4 0 0 0,14-1 0 0 0,7-2 0 0 0,-6 0 0 0 0,-7-1 0 0 0,1 0 0 0 0,-10 1 0 0 0,-3 6 0 0 0,-9 3 0 0 0,-1-1 0 0 0,8-1 0 0 0,3-2 0 0 0,-7-2 0 0 0,-3-1 0 0 0,-4-1 0 0 0,-4-5 0 0 0,-8-1 0 0 0,-3-3 0 0 0,6-3 0 0 0,2-8 0 0 0,6-6 0 0 0,13 1 0 0 0,11 4 0 0 0,3 2 0 0 0,6-6 0 0 0,-2-2 0 0 0,-7 4 0 0 0,-11 4 0 0 0,-9 7 0 0 0,7-6 0 0 0,-8-3 0 0 0,11 1 0 0 0,-3 5 0 0 0,6 4 0 0 0,-2-3 0 0 0,0 1 0 0 0,11-7 0 0 0,1-2 0 0 0,-9 4 0 0 0,-13 1 0 0 0,-5 0 0 0 0,-9-4 0 0 0,-11-2 0 0 0,-4 2 0 0 0,0-11 0 0 0,2-2 0 0 0,-1-1 0 0 0,-1 5 0 0 0,-2 1 0 0 0,1-6 0 0 0,7-6 0 0 0,10 0 0 0 0,6 3 0 0 0,-3 8 0 0 0,-5-1 0 0 0,-7 1 0 0 0,-13-5 0 0 0,-6 0 0 0 0,-9-1 0 0 0,-9-1 0 0 0,-8-1 0 0 0,2-8 0 0 0,6-10 0 0 0,-4 1 0 0 0,3 3 0 0 0,8 3 0 0 0,1 3 0 0 0,3 6 0 0 0,3 0 0 0 0,-1 2 0 0 0,3-2 0 0 0,-3-1 0 0 0,12-8 0 0 0,1-2 0 0 0,-2-6 0 0 0,-9 2 0 0 0,-10 2 0 0 0,-5 5 0 0 0,-13 7 0 0 0,-6 1 0 0 0,-10 3 0 0 0,-7 5 0 0 0,1-7 0 0 0,-1-6 0 0 0,-3 1 0 0 0,-2-6 0 0 0,0 1 0 0 0,7 4 0 0 0,0-3 0 0 0,3-5 0 0 0,-3 1 0 0 0,-6 4 0 0 0,-5 2 0 0 0,-5 0 0 0 0,-4-4 0 0 0,-2-7 0 0 0,-1-3 0 0 0,-1-3 0 0 0,-1 7 0 0 0,1-2 0 0 0,-3-4 0 0 0,-7 1 0 0 0,-3 1 0 0 0,-12-17 0 0 0,-1-5 0 0 0,3-3 0 0 0,3 6 0 0 0,-5 3 0 0 0,-2 11 0 0 0,-6-1 0 0 0,-1 8 0 0 0,2 3 0 0 0,-3-3 0 0 0,4 1 0 0 0,-43-57 0 0 0,-26-26 0 0 0,-2 0 0 0 0,13 20 0 0 0,14 31 0 0 0,15 30 0 0 0,13 21 0 0 0,8 14 0 0 0,8 11 0 0 0,6-3 0 0 0,4-2 0 0 0,-5 2 0 0 0,-4 3 0 0 0,-11 4 0 0 0,-11 3 0 0 0,-14-1 0 0 0,-12-9 0 0 0,-14-3 0 0 0,6 2 0 0 0,-12 4 0 0 0,-10 4 0 0 0,-14 3 0 0 0,-19 3 0 0 0,-20 1 0 0 0,-13 1 0 0 0,13 1 0 0 0,11 0 0 0 0,-3-1 0 0 0,-13 1 0 0 0,-18-1 0 0 0,-19 0 0 0 0,-8 0 0 0 0,22 1 0 0 0,19-1 0 0 0,29-1 0 0 0,24 1 0 0 0,23 0 0 0 0,17 0 0 0 0,15 0 0 0 0,12 0 0 0 0,0 0 0 0 0,7 0 0 0 0,-1 0 0 0 0,5 0 0 0 0,2 0 0 0 0,-6 0 0 0 0,-9 4 0 0 0,-3 0 0 0 0,-1 1 0 0 0,2 8 0 0 0,0 7 0 0 0,3-2 0 0 0,-31-2 0 0 0,-11-5 0 0 0,-7 6 0 0 0,4 1 0 0 0,5-4 0 0 0,8 0 0 0 0,8-3 0 0 0,3-2 0 0 0,8-4 0 0 0,11-3 0 0 0,8-1 0 0 0,5-1 0 0 0,6 0 0 0 0,-1-1 0 0 0,2 1 0 0 0,-3-1 0 0 0,1 1 0 0 0,-6 0 0 0 0,-7 6 0 0 0,-2 10 0 0 0,-2 8 0 0 0,1 1 0 0 0,3-1 0 0 0,6-5 0 0 0,3-5 0 0 0,-1 5 0 0 0,-4 0 0 0 0,6-5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1:04:48.74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16869 20161 16383 0 0,'-21'0'0'0'0,"-29"0"0"0"0,-35 0 0 0 0,-25 0 0 0 0,-16 0 0 0 0,-69 0 0 0 0,-27 0 0 0 0,1 0 0 0 0,18 0 0 0 0,30 0 0 0 0,28 0 0 0 0,31 0 0 0 0,25 0 0 0 0,24 0 0 0 0,20 0 0 0 0,8 0 0 0 0,-8 0 0 0 0,-2 0 0 0 0,3 0 0 0 0,3 0 0 0 0,4 0 0 0 0,-4 0 0 0 0,-6 0 0 0 0,-9 0 0 0 0,-4 0 0 0 0,1 0 0 0 0,-4 0 0 0 0,-3 0 0 0 0,1 0 0 0 0,0 0 0 0 0,6 0 0 0 0,0 0 0 0 0,-3 0 0 0 0,1 0 0 0 0,9 0 0 0 0,2 0 0 0 0,10 0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1:04:48.74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13739 19685 16383 0 0,'-3'0'0'0'0,"-5"0"0"0"0,-18 3 0 0 0,-7 2 0 0 0,-16 6 0 0 0,-10 8 0 0 0,-7 8 0 0 0,3-1 0 0 0,-1-1 0 0 0,4-6 0 0 0,8 2 0 0 0,7 0 0 0 0,7-3 0 0 0,7-2 0 0 0,12 7 0 0 0,13 3 0 0 0,17 0 0 0 0,10-4 0 0 0,13 5 0 0 0,6 0 0 0 0,10 3 0 0 0,4 3 0 0 0,5-4 0 0 0,7 0 0 0 0,6-2 0 0 0,1-5 0 0 0,-3 3 0 0 0,-5 1 0 0 0,-1 0 0 0 0,-8 2 0 0 0,-6-4 0 0 0,-9-6 0 0 0,-4-5 0 0 0,-2-3 0 0 0,0-2 0 0 0,-3-3 0 0 0,1 1 0 0 0,-6 0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1:04:48.73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10213 22066 16383 0 0,'-4'0'0'0'0,"-7"0"0"0"0,-12 0 0 0 0,-27 0 0 0 0,-7 0 0 0 0,-1 0 0 0 0,-4 0 0 0 0,4 0 0 0 0,0 0 0 0 0,-1 0 0 0 0,-1 0 0 0 0,3 0 0 0 0,2 0 0 0 0,-1 0 0 0 0,6 0 0 0 0,1 0 0 0 0,6 0 0 0 0,-3 0 0 0 0,-1 0 0 0 0,4 0 0 0 0,-4 0 0 0 0,-4 0 0 0 0,3 0 0 0 0,7 0 0 0 0,-1 0 0 0 0,1 0 0 0 0,3 0 0 0 0,-1 0 0 0 0,2 0 0 0 0,-2 0 0 0 0,1 0 0 0 0,1 0 0 0 0,0 0 0 0 0,2 0 0 0 0,1 0 0 0 0,-4 0 0 0 0,-9 0 0 0 0,-7 0 0 0 0,-4 0 0 0 0,4 0 0 0 0,1 4 0 0 0,7 0 0 0 0,10 0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1:04:48.739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8365 21721 16383 0 0,'-3'-3'0'0'0,"-9"12"0"0"0,-4 5 0 0 0,-4-1 0 0 0,-2 2 0 0 0,-3 1 0 0 0,-2 2 0 0 0,1 4 0 0 0,-5 5 0 0 0,-1 2 0 0 0,-2 2 0 0 0,5-1 0 0 0,8-1 0 0 0,10-3 0 0 0,10-6 0 0 0,10-6 0 0 0,9-5 0 0 0,9 2 0 0 0,3 3 0 0 0,3 2 0 0 0,-1 2 0 0 0,-2 5 0 0 0,-3-2 0 0 0,1-1 0 0 0,2-4 0 0 0,0-1 0 0 0,1 0 0 0 0,-1-2 0 0 0,-6-4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1:04:48.72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10028 19498 16383 0 0,'3'0'0'0'0,"8"0"0"0"0,13 0 0 0 0,18 0 0 0 0,10 0 0 0 0,5 0 0 0 0,1 0 0 0 0,6 0 0 0 0,4 0 0 0 0,-8 0 0 0 0,-2 0 0 0 0,-9 0 0 0 0,-6 0 0 0 0,-3 0 0 0 0,-1 0 0 0 0,-5 0 0 0 0,3 0 0 0 0,-3 0 0 0 0,8 0 0 0 0,3 0 0 0 0,0 0 0 0 0,0 0 0 0 0,6 0 0 0 0,-3 0 0 0 0,4 0 0 0 0,0 0 0 0 0,-1 0 0 0 0,-1 0 0 0 0,-1 0 0 0 0,-5 0 0 0 0,-8 0 0 0 0,-5 0 0 0 0,1 0 0 0 0,2 0 0 0 0,13 0 0 0 0,8 0 0 0 0,-2 0 0 0 0,0 0 0 0 0,-5 0 0 0 0,-8 0 0 0 0,0 0 0 0 0,0 0 0 0 0,6 0 0 0 0,-1 0 0 0 0,2 0 0 0 0,-3 0 0 0 0,4 0 0 0 0,0 0 0 0 0,-4 0 0 0 0,1 0 0 0 0,-5 0 0 0 0,6 0 0 0 0,0 0 0 0 0,1 0 0 0 0,-3 0 0 0 0,-4 0 0 0 0,1 0 0 0 0,-3-3 0 0 0,2-5 0 0 0,-2-1 0 0 0,-1 2 0 0 0,0 1 0 0 0,0 2 0 0 0,5-2 0 0 0,-2 0 0 0 0,-5 2 0 0 0,3 0 0 0 0,-2 2 0 0 0,-4 1 0 0 0,-4 1 0 0 0,0-7 0 0 0,-1-5 0 0 0,-3-1 0 0 0,6-2 0 0 0,1 3 0 0 0,2 2 0 0 0,2 3 0 0 0,-2 0 0 0 0,-3-6 0 0 0,-2-4 0 0 0,-1 0 0 0 0,0 4 0 0 0,1 1 0 0 0,3-2 0 0 0,0-5 0 0 0,-3-2 0 0 0,-1 2 0 0 0,0 4 0 0 0,-4 2 0 0 0,-3 2 0 0 0,-1 4 0 0 0,0-1 0 0 0,3-5 0 0 0,1-1 0 0 0,0 2 0 0 0,0 3 0 0 0,3 0 0 0 0,-4 1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1:04:48.728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14579 18918 16383 0 0,'10'0'0'0'0,"7"0"0"0"0,3 0 0 0 0,10 0 0 0 0,2 0 0 0 0,2 0 0 0 0,3 0 0 0 0,2 0 0 0 0,-3 0 0 0 0,0 0 0 0 0,-4 0 0 0 0,11 3 0 0 0,-3 12 0 0 0,-8 9 0 0 0,-9 19 0 0 0,-9 14 0 0 0,-9 12 0 0 0,-14-3 0 0 0,-4-9 0 0 0,-1-11 0 0 0,0-6 0 0 0,-2-7 0 0 0,-2-5 0 0 0,3-8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0:35:58.567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10028 19498 16383 0 0,'3'0'0'0'0,"8"0"0"0"0,13 0 0 0 0,18 0 0 0 0,10 0 0 0 0,5 0 0 0 0,1 0 0 0 0,6 0 0 0 0,4 0 0 0 0,-8 0 0 0 0,-2 0 0 0 0,-9 0 0 0 0,-6 0 0 0 0,-3 0 0 0 0,-1 0 0 0 0,-5 0 0 0 0,3 0 0 0 0,-3 0 0 0 0,8 0 0 0 0,3 0 0 0 0,0 0 0 0 0,0 0 0 0 0,6 0 0 0 0,-3 0 0 0 0,4 0 0 0 0,0 0 0 0 0,-1 0 0 0 0,-1 0 0 0 0,-1 0 0 0 0,-5 0 0 0 0,-8 0 0 0 0,-5 0 0 0 0,1 0 0 0 0,2 0 0 0 0,13 0 0 0 0,8 0 0 0 0,-2 0 0 0 0,0 0 0 0 0,-5 0 0 0 0,-8 0 0 0 0,0 0 0 0 0,0 0 0 0 0,6 0 0 0 0,-1 0 0 0 0,2 0 0 0 0,-3 0 0 0 0,4 0 0 0 0,0 0 0 0 0,-4 0 0 0 0,1 0 0 0 0,-5 0 0 0 0,6 0 0 0 0,0 0 0 0 0,1 0 0 0 0,-3 0 0 0 0,-4 0 0 0 0,1 0 0 0 0,-3-3 0 0 0,2-5 0 0 0,-2-1 0 0 0,-1 2 0 0 0,0 1 0 0 0,0 2 0 0 0,5-2 0 0 0,-2 0 0 0 0,-5 2 0 0 0,3 0 0 0 0,-2 2 0 0 0,-4 1 0 0 0,-4 1 0 0 0,0-7 0 0 0,-1-5 0 0 0,-3-1 0 0 0,6-2 0 0 0,1 3 0 0 0,2 2 0 0 0,2 3 0 0 0,-2 0 0 0 0,-3-6 0 0 0,-2-4 0 0 0,-1 0 0 0 0,0 4 0 0 0,1 1 0 0 0,3-2 0 0 0,0-5 0 0 0,-3-2 0 0 0,-1 2 0 0 0,0 4 0 0 0,-4 2 0 0 0,-3 2 0 0 0,-1 4 0 0 0,0-1 0 0 0,3-5 0 0 0,1-1 0 0 0,0 2 0 0 0,0 3 0 0 0,3 0 0 0 0,-4 1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0:35:58.58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14579 18918 16383 0 0,'10'0'0'0'0,"7"0"0"0"0,3 0 0 0 0,10 0 0 0 0,2 0 0 0 0,2 0 0 0 0,3 0 0 0 0,2 0 0 0 0,-3 0 0 0 0,0 0 0 0 0,-4 0 0 0 0,11 3 0 0 0,-3 12 0 0 0,-8 9 0 0 0,-9 19 0 0 0,-9 14 0 0 0,-9 12 0 0 0,-14-3 0 0 0,-4-9 0 0 0,-1-11 0 0 0,0-6 0 0 0,-2-7 0 0 0,-2-5 0 0 0,3-8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0:37:19.74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10028 19498 16383 0 0,'3'0'0'0'0,"8"0"0"0"0,13 0 0 0 0,18 0 0 0 0,10 0 0 0 0,5 0 0 0 0,1 0 0 0 0,6 0 0 0 0,4 0 0 0 0,-8 0 0 0 0,-2 0 0 0 0,-9 0 0 0 0,-6 0 0 0 0,-3 0 0 0 0,-1 0 0 0 0,-5 0 0 0 0,3 0 0 0 0,-3 0 0 0 0,8 0 0 0 0,3 0 0 0 0,0 0 0 0 0,0 0 0 0 0,6 0 0 0 0,-3 0 0 0 0,4 0 0 0 0,0 0 0 0 0,-1 0 0 0 0,-1 0 0 0 0,-1 0 0 0 0,-5 0 0 0 0,-8 0 0 0 0,-5 0 0 0 0,1 0 0 0 0,2 0 0 0 0,13 0 0 0 0,8 0 0 0 0,-2 0 0 0 0,0 0 0 0 0,-5 0 0 0 0,-8 0 0 0 0,0 0 0 0 0,0 0 0 0 0,6 0 0 0 0,-1 0 0 0 0,2 0 0 0 0,-3 0 0 0 0,4 0 0 0 0,0 0 0 0 0,-4 0 0 0 0,1 0 0 0 0,-5 0 0 0 0,6 0 0 0 0,0 0 0 0 0,1 0 0 0 0,-3 0 0 0 0,-4 0 0 0 0,1 0 0 0 0,-3-3 0 0 0,2-5 0 0 0,-2-1 0 0 0,-1 2 0 0 0,0 1 0 0 0,0 2 0 0 0,5-2 0 0 0,-2 0 0 0 0,-5 2 0 0 0,3 0 0 0 0,-2 2 0 0 0,-4 1 0 0 0,-4 1 0 0 0,0-7 0 0 0,-1-5 0 0 0,-3-1 0 0 0,6-2 0 0 0,1 3 0 0 0,2 2 0 0 0,2 3 0 0 0,-2 0 0 0 0,-3-6 0 0 0,-2-4 0 0 0,-1 0 0 0 0,0 4 0 0 0,1 1 0 0 0,3-2 0 0 0,0-5 0 0 0,-3-2 0 0 0,-1 2 0 0 0,0 4 0 0 0,-4 2 0 0 0,-3 2 0 0 0,-1 4 0 0 0,0-1 0 0 0,3-5 0 0 0,1-1 0 0 0,0 2 0 0 0,0 3 0 0 0,3 0 0 0 0,-4 1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0:37:19.74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14579 18918 16383 0 0,'10'0'0'0'0,"7"0"0"0"0,3 0 0 0 0,10 0 0 0 0,2 0 0 0 0,2 0 0 0 0,3 0 0 0 0,2 0 0 0 0,-3 0 0 0 0,0 0 0 0 0,-4 0 0 0 0,11 3 0 0 0,-3 12 0 0 0,-8 9 0 0 0,-9 19 0 0 0,-9 14 0 0 0,-9 12 0 0 0,-14-3 0 0 0,-4-9 0 0 0,-1-11 0 0 0,0-6 0 0 0,-2-7 0 0 0,-2-5 0 0 0,3-8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1:04:48.74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10634 10372 16383 0 0,'-3'0'0'0'0,"-26"0"0"0"0,-47 0 0 0 0,-45 0 0 0 0,-13 0 0 0 0,7 0 0 0 0,22 0 0 0 0,18 0 0 0 0,20 0 0 0 0,16 0 0 0 0,9 0 0 0 0,5 0 0 0 0,5 0 0 0 0,-2 0 0 0 0,2 0 0 0 0,3 0 0 0 0,-1 0 0 0 0,1 0 0 0 0,0 0 0 0 0,-3 0 0 0 0,-3 0 0 0 0,2 0 0 0 0,-4 0 0 0 0,1 0 0 0 0,3 0 0 0 0,0 0 0 0 0,0 0 0 0 0,1 6 0 0 0,-4 3 0 0 0,-2 0 0 0 0,-2-2 0 0 0,0-2 0 0 0,2-2 0 0 0,9-1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08T11:04:48.743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9112 10028 16383 0 0,'-7'3'0'0'0,"-5"5"0"0"0,-18 18 0 0 0,-7 7 0 0 0,-1 6 0 0 0,-1-4 0 0 0,4-5 0 0 0,0-1 0 0 0,-1-5 0 0 0,3-6 0 0 0,7 0 0 0 0,4 0 0 0 0,7 1 0 0 0,8-3 0 0 0,9-1 0 0 0,11 4 0 0 0,7-1 0 0 0,3-4 0 0 0,1-4 0 0 0,7-4 0 0 0,2 0 0 0 0,-2 3 0 0 0,0 0 0 0 0,-1-2 0 0 0,1-2 0 0 0,2-2 0 0 0,2-1 0 0 0,9-1 0 0 0,0-1 0 0 0,3-1 0 0 0,0 1 0 0 0,-4 0 0 0 0,-4-1 0 0 0,0 1 0 0 0,-5 0 0 0 0,-7 3 0 0 0,-2 2 0 0 0,-4-1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2.xml"/><Relationship Id="rId7" Type="http://schemas.openxmlformats.org/officeDocument/2006/relationships/customXml" Target="../ink/ink4.xml"/><Relationship Id="rId12" Type="http://schemas.openxmlformats.org/officeDocument/2006/relationships/customXml" Target="../ink/ink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ustomXml" Target="../ink/ink6.xml"/><Relationship Id="rId5" Type="http://schemas.openxmlformats.org/officeDocument/2006/relationships/customXml" Target="../ink/ink3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customXml" Target="../ink/ink13.xml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12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customXml" Target="../ink/ink12.xml"/><Relationship Id="rId5" Type="http://schemas.openxmlformats.org/officeDocument/2006/relationships/customXml" Target="../ink/ink9.xml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customXml" Target="../ink/ink11.xml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Projekty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E5728</a:t>
            </a:r>
          </a:p>
          <a:p>
            <a:r>
              <a:rPr lang="en-US" dirty="0">
                <a:ea typeface="Calibri"/>
                <a:cs typeface="Calibri"/>
              </a:rPr>
              <a:t>Jaro 2023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7F601-3925-547E-B2CC-63F976296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GEO </a:t>
            </a:r>
            <a:r>
              <a:rPr lang="en-US" dirty="0" err="1">
                <a:ea typeface="Calibri Light"/>
                <a:cs typeface="Calibri Light"/>
              </a:rPr>
              <a:t>databáze</a:t>
            </a:r>
            <a:endParaRPr lang="en-US" dirty="0" err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F18B90-7373-73AE-9A1A-EA64DB7B2588}"/>
              </a:ext>
            </a:extLst>
          </p:cNvPr>
          <p:cNvSpPr txBox="1"/>
          <p:nvPr/>
        </p:nvSpPr>
        <p:spPr>
          <a:xfrm>
            <a:off x="4706471" y="950259"/>
            <a:ext cx="55222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https://www.ncbi.nlm.nih.gov/gds/advanced</a:t>
            </a:r>
            <a:endParaRPr lang="en-US" dirty="0"/>
          </a:p>
        </p:txBody>
      </p:sp>
      <p:pic>
        <p:nvPicPr>
          <p:cNvPr id="8" name="Picture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8ABE2E52-C494-5E38-0C52-85FFEC8201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1" r="8025" b="239"/>
          <a:stretch/>
        </p:blipFill>
        <p:spPr>
          <a:xfrm>
            <a:off x="600635" y="1896902"/>
            <a:ext cx="6338056" cy="374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642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7F601-3925-547E-B2CC-63F976296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GEO </a:t>
            </a:r>
            <a:r>
              <a:rPr lang="en-US" dirty="0" err="1">
                <a:ea typeface="Calibri Light"/>
                <a:cs typeface="Calibri Light"/>
              </a:rPr>
              <a:t>databáze</a:t>
            </a:r>
            <a:endParaRPr lang="en-US" dirty="0" err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F18B90-7373-73AE-9A1A-EA64DB7B2588}"/>
              </a:ext>
            </a:extLst>
          </p:cNvPr>
          <p:cNvSpPr txBox="1"/>
          <p:nvPr/>
        </p:nvSpPr>
        <p:spPr>
          <a:xfrm>
            <a:off x="4706471" y="950259"/>
            <a:ext cx="55222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https://www.ncbi.nlm.nih.gov/gds/advanced</a:t>
            </a:r>
            <a:endParaRPr lang="en-US" dirty="0"/>
          </a:p>
        </p:txBody>
      </p:sp>
      <p:pic>
        <p:nvPicPr>
          <p:cNvPr id="3" name="Picture 3" descr="Diagram&#10;&#10;Description automatically generated">
            <a:extLst>
              <a:ext uri="{FF2B5EF4-FFF2-40B4-BE49-F238E27FC236}">
                <a16:creationId xmlns:a16="http://schemas.microsoft.com/office/drawing/2014/main" id="{99116E35-8DF5-04B5-E7AF-550A00C9C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553" y="1653947"/>
            <a:ext cx="6857998" cy="4670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4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7F601-3925-547E-B2CC-63F976296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-2428"/>
            <a:ext cx="10515600" cy="1325563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GEO </a:t>
            </a:r>
            <a:r>
              <a:rPr lang="en-US" dirty="0" err="1">
                <a:ea typeface="Calibri Light"/>
                <a:cs typeface="Calibri Light"/>
              </a:rPr>
              <a:t>databáze</a:t>
            </a:r>
            <a:endParaRPr lang="en-US" dirty="0" err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F18B90-7373-73AE-9A1A-EA64DB7B2588}"/>
              </a:ext>
            </a:extLst>
          </p:cNvPr>
          <p:cNvSpPr txBox="1"/>
          <p:nvPr/>
        </p:nvSpPr>
        <p:spPr>
          <a:xfrm>
            <a:off x="251012" y="959224"/>
            <a:ext cx="55222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https://www.ncbi.nlm.nih.gov/gds/advanced</a:t>
            </a:r>
            <a:endParaRPr lang="en-US" dirty="0"/>
          </a:p>
        </p:txBody>
      </p:sp>
      <p:pic>
        <p:nvPicPr>
          <p:cNvPr id="9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CD135AB-05C1-C959-5748-2F2F58E06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811" y="1390944"/>
            <a:ext cx="7144868" cy="491879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3AE50C7-AAD1-0434-404F-2DB2284BA245}"/>
                  </a:ext>
                </a:extLst>
              </p14:cNvPr>
              <p14:cNvContentPartPr/>
              <p14:nvPr/>
            </p14:nvContentPartPr>
            <p14:xfrm>
              <a:off x="1608955" y="4083084"/>
              <a:ext cx="4141033" cy="1694366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3AE50C7-AAD1-0434-404F-2DB2284BA2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90957" y="4065449"/>
                <a:ext cx="4176669" cy="1729995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3C8F1429-83C8-46A9-B701-D6D3FCC002A0}"/>
              </a:ext>
            </a:extLst>
          </p:cNvPr>
          <p:cNvSpPr txBox="1"/>
          <p:nvPr/>
        </p:nvSpPr>
        <p:spPr>
          <a:xfrm>
            <a:off x="8023412" y="1371600"/>
            <a:ext cx="2743200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Arial"/>
              </a:rPr>
              <a:t>Jak </a:t>
            </a:r>
            <a:r>
              <a:rPr lang="en-US" dirty="0" err="1">
                <a:cs typeface="Arial"/>
              </a:rPr>
              <a:t>vybrat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projekt</a:t>
            </a:r>
            <a:r>
              <a:rPr lang="en-US" dirty="0">
                <a:cs typeface="Arial"/>
              </a:rPr>
              <a:t>: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endParaRPr lang="en-US" dirty="0">
              <a:ea typeface="Calibri"/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en-US" dirty="0" err="1">
                <a:ea typeface="Calibri"/>
                <a:cs typeface="Arial"/>
              </a:rPr>
              <a:t>Téma</a:t>
            </a:r>
            <a:r>
              <a:rPr lang="en-US" dirty="0">
                <a:ea typeface="Calibri"/>
                <a:cs typeface="Arial"/>
              </a:rPr>
              <a:t>, </a:t>
            </a:r>
            <a:r>
              <a:rPr lang="en-US" dirty="0" err="1">
                <a:ea typeface="Calibri"/>
                <a:cs typeface="Arial"/>
              </a:rPr>
              <a:t>kterému</a:t>
            </a:r>
            <a:r>
              <a:rPr lang="en-US" dirty="0">
                <a:ea typeface="Calibri"/>
                <a:cs typeface="Arial"/>
              </a:rPr>
              <a:t> </a:t>
            </a:r>
            <a:r>
              <a:rPr lang="en-US" dirty="0" err="1">
                <a:ea typeface="Calibri"/>
                <a:cs typeface="Arial"/>
              </a:rPr>
              <a:t>rozumíte</a:t>
            </a:r>
            <a:r>
              <a:rPr lang="en-US" dirty="0">
                <a:ea typeface="Calibri"/>
                <a:cs typeface="Arial"/>
              </a:rPr>
              <a:t> (</a:t>
            </a:r>
            <a:r>
              <a:rPr lang="en-US" dirty="0" err="1">
                <a:ea typeface="Calibri"/>
                <a:cs typeface="Arial"/>
              </a:rPr>
              <a:t>jasný</a:t>
            </a:r>
            <a:r>
              <a:rPr lang="en-US" dirty="0">
                <a:ea typeface="Calibri"/>
                <a:cs typeface="Arial"/>
              </a:rPr>
              <a:t> </a:t>
            </a:r>
            <a:r>
              <a:rPr lang="en-US" dirty="0" err="1">
                <a:ea typeface="Calibri"/>
                <a:cs typeface="Arial"/>
              </a:rPr>
              <a:t>dizajn</a:t>
            </a:r>
            <a:r>
              <a:rPr lang="en-US" dirty="0">
                <a:ea typeface="Calibri"/>
                <a:cs typeface="Arial"/>
              </a:rPr>
              <a:t>)</a:t>
            </a:r>
          </a:p>
          <a:p>
            <a:pPr marL="285750" indent="-285750">
              <a:buFont typeface="Calibri"/>
              <a:buChar char="-"/>
            </a:pPr>
            <a:endParaRPr lang="en-US" dirty="0">
              <a:ea typeface="Calibri"/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en-US" dirty="0" err="1">
                <a:ea typeface="Calibri"/>
                <a:cs typeface="Arial"/>
              </a:rPr>
              <a:t>Maximálně</a:t>
            </a:r>
            <a:r>
              <a:rPr lang="en-US" dirty="0">
                <a:ea typeface="Calibri"/>
                <a:cs typeface="Arial"/>
              </a:rPr>
              <a:t> 20 </a:t>
            </a:r>
            <a:r>
              <a:rPr lang="en-US" dirty="0" err="1">
                <a:ea typeface="Calibri"/>
                <a:cs typeface="Arial"/>
              </a:rPr>
              <a:t>vzorků</a:t>
            </a:r>
            <a:r>
              <a:rPr lang="en-US" dirty="0">
                <a:ea typeface="Calibri"/>
                <a:cs typeface="Arial"/>
              </a:rPr>
              <a:t> (z </a:t>
            </a:r>
            <a:r>
              <a:rPr lang="en-US" dirty="0" err="1">
                <a:ea typeface="Calibri"/>
                <a:cs typeface="Arial"/>
              </a:rPr>
              <a:t>výpočetních</a:t>
            </a:r>
            <a:r>
              <a:rPr lang="en-US" dirty="0">
                <a:ea typeface="Calibri"/>
                <a:cs typeface="Arial"/>
              </a:rPr>
              <a:t> </a:t>
            </a:r>
            <a:r>
              <a:rPr lang="en-US" dirty="0" err="1">
                <a:ea typeface="Calibri"/>
                <a:cs typeface="Arial"/>
              </a:rPr>
              <a:t>důvodů</a:t>
            </a:r>
            <a:r>
              <a:rPr lang="en-US" dirty="0">
                <a:ea typeface="Calibri"/>
                <a:cs typeface="Arial"/>
              </a:rPr>
              <a:t>)</a:t>
            </a:r>
          </a:p>
          <a:p>
            <a:pPr marL="285750" indent="-285750">
              <a:buFont typeface="Calibri"/>
              <a:buChar char="-"/>
            </a:pPr>
            <a:endParaRPr lang="en-US" dirty="0">
              <a:ea typeface="Calibri"/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en-US" dirty="0" err="1">
                <a:ea typeface="Calibri"/>
                <a:cs typeface="Arial"/>
              </a:rPr>
              <a:t>Vhodná</a:t>
            </a:r>
            <a:r>
              <a:rPr lang="en-US" dirty="0">
                <a:ea typeface="Calibri"/>
                <a:cs typeface="Arial"/>
              </a:rPr>
              <a:t> </a:t>
            </a:r>
            <a:r>
              <a:rPr lang="en-US" dirty="0" err="1">
                <a:ea typeface="Calibri"/>
                <a:cs typeface="Arial"/>
              </a:rPr>
              <a:t>platforma</a:t>
            </a:r>
            <a:r>
              <a:rPr lang="en-US" dirty="0">
                <a:ea typeface="Calibri"/>
                <a:cs typeface="Arial"/>
              </a:rPr>
              <a:t> (viz </a:t>
            </a:r>
            <a:r>
              <a:rPr lang="en-US" dirty="0" err="1">
                <a:ea typeface="Calibri"/>
                <a:cs typeface="Arial"/>
              </a:rPr>
              <a:t>níže</a:t>
            </a:r>
            <a:r>
              <a:rPr lang="en-US" dirty="0">
                <a:ea typeface="Calibri"/>
                <a:cs typeface="Arial"/>
              </a:rPr>
              <a:t>)</a:t>
            </a:r>
            <a:endParaRPr lang="cs-CZ" dirty="0">
              <a:ea typeface="Calibri"/>
              <a:cs typeface="Arial"/>
            </a:endParaRPr>
          </a:p>
          <a:p>
            <a:pPr marL="285750" indent="-285750">
              <a:buFont typeface="Calibri"/>
              <a:buChar char="-"/>
            </a:pPr>
            <a:endParaRPr lang="cs-CZ" dirty="0">
              <a:ea typeface="Calibri"/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cs-CZ" dirty="0">
                <a:ea typeface="Calibri"/>
                <a:cs typeface="Arial"/>
              </a:rPr>
              <a:t>Nejlépe porovnání skupin (a v každé skupině min. 3 biologické – ne technické – </a:t>
            </a:r>
            <a:r>
              <a:rPr lang="cs-CZ" dirty="0" err="1">
                <a:ea typeface="Calibri"/>
                <a:cs typeface="Arial"/>
              </a:rPr>
              <a:t>replikáty</a:t>
            </a:r>
            <a:r>
              <a:rPr lang="cs-CZ" dirty="0">
                <a:ea typeface="Calibri"/>
                <a:cs typeface="Arial"/>
              </a:rPr>
              <a:t>)</a:t>
            </a:r>
          </a:p>
          <a:p>
            <a:pPr marL="285750" indent="-285750">
              <a:buFont typeface="Calibri"/>
              <a:buChar char="-"/>
            </a:pPr>
            <a:endParaRPr lang="cs-CZ" dirty="0">
              <a:ea typeface="Calibri"/>
              <a:cs typeface="Arial"/>
            </a:endParaRPr>
          </a:p>
          <a:p>
            <a:endParaRPr lang="en-US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7479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288C5FF-C5FD-D863-B75A-59EBCEAABBCE}"/>
              </a:ext>
            </a:extLst>
          </p:cNvPr>
          <p:cNvSpPr txBox="1"/>
          <p:nvPr/>
        </p:nvSpPr>
        <p:spPr>
          <a:xfrm>
            <a:off x="224118" y="134470"/>
            <a:ext cx="91081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ea typeface="Calibri"/>
                <a:cs typeface="Calibri"/>
              </a:rPr>
              <a:t>Informace</a:t>
            </a:r>
            <a:r>
              <a:rPr lang="en-US" dirty="0">
                <a:ea typeface="Calibri"/>
                <a:cs typeface="Calibri"/>
              </a:rPr>
              <a:t> o </a:t>
            </a:r>
            <a:r>
              <a:rPr lang="en-US" dirty="0" err="1">
                <a:ea typeface="Calibri"/>
                <a:cs typeface="Calibri"/>
              </a:rPr>
              <a:t>projektu</a:t>
            </a:r>
            <a:endParaRPr lang="en-US" dirty="0" err="1"/>
          </a:p>
          <a:p>
            <a:r>
              <a:rPr lang="en-US" dirty="0"/>
              <a:t>https://www.ncbi.nlm.nih.gov/geo/query/acc.cgi?acc=GSE202536</a:t>
            </a:r>
          </a:p>
        </p:txBody>
      </p:sp>
      <p:pic>
        <p:nvPicPr>
          <p:cNvPr id="6" name="Picture 6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E197E4E3-AA95-5408-2F0C-48397694E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778796"/>
            <a:ext cx="4572000" cy="6053443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BC9896C5-E8EA-52C5-9F7B-EF8F1A8EE1BA}"/>
              </a:ext>
            </a:extLst>
          </p:cNvPr>
          <p:cNvGrpSpPr/>
          <p:nvPr/>
        </p:nvGrpSpPr>
        <p:grpSpPr>
          <a:xfrm>
            <a:off x="2732442" y="3619949"/>
            <a:ext cx="1406346" cy="193637"/>
            <a:chOff x="2517289" y="4704678"/>
            <a:chExt cx="1406346" cy="193637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C202D45B-7F6D-79FF-FD58-C296BEFF5F5F}"/>
                    </a:ext>
                  </a:extLst>
                </p14:cNvPr>
                <p14:cNvContentPartPr/>
                <p14:nvPr/>
              </p14:nvContentPartPr>
              <p14:xfrm>
                <a:off x="2517289" y="4751687"/>
                <a:ext cx="1350146" cy="146628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C202D45B-7F6D-79FF-FD58-C296BEFF5F5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99652" y="4733718"/>
                  <a:ext cx="1385780" cy="18220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C53309A-3370-23BF-F4DB-1F0C8793237B}"/>
                    </a:ext>
                  </a:extLst>
                </p14:cNvPr>
                <p14:cNvContentPartPr/>
                <p14:nvPr/>
              </p14:nvContentPartPr>
              <p14:xfrm>
                <a:off x="3750833" y="4704678"/>
                <a:ext cx="172802" cy="180334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C53309A-3370-23BF-F4DB-1F0C8793237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733229" y="4687076"/>
                  <a:ext cx="208368" cy="215898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69005CD-71AC-EF36-0F79-68EDC33129FB}"/>
              </a:ext>
            </a:extLst>
          </p:cNvPr>
          <p:cNvSpPr txBox="1"/>
          <p:nvPr/>
        </p:nvSpPr>
        <p:spPr>
          <a:xfrm>
            <a:off x="932329" y="466164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ea typeface="Calibri"/>
                <a:cs typeface="Calibri"/>
              </a:rPr>
              <a:t>Typ</a:t>
            </a:r>
            <a:r>
              <a:rPr lang="en-US" dirty="0">
                <a:ea typeface="Calibri"/>
                <a:cs typeface="Calibri"/>
              </a:rPr>
              <a:t> platformy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8C4AEA-115F-9742-5058-18B0C4301A3E}"/>
              </a:ext>
            </a:extLst>
          </p:cNvPr>
          <p:cNvSpPr txBox="1"/>
          <p:nvPr/>
        </p:nvSpPr>
        <p:spPr>
          <a:xfrm>
            <a:off x="493059" y="1981199"/>
            <a:ext cx="2743200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Arial"/>
              </a:rPr>
              <a:t>Co </a:t>
            </a:r>
            <a:r>
              <a:rPr lang="en-US" dirty="0" err="1">
                <a:ea typeface="Calibri"/>
                <a:cs typeface="Arial"/>
              </a:rPr>
              <a:t>si</a:t>
            </a:r>
            <a:r>
              <a:rPr lang="en-US" dirty="0">
                <a:ea typeface="Calibri"/>
                <a:cs typeface="Arial"/>
              </a:rPr>
              <a:t> </a:t>
            </a:r>
            <a:r>
              <a:rPr lang="en-US" dirty="0" err="1">
                <a:ea typeface="Calibri"/>
                <a:cs typeface="Arial"/>
              </a:rPr>
              <a:t>všímat</a:t>
            </a:r>
            <a:r>
              <a:rPr lang="en-US" dirty="0">
                <a:ea typeface="Calibri"/>
                <a:cs typeface="Arial"/>
              </a:rPr>
              <a:t> </a:t>
            </a:r>
            <a:r>
              <a:rPr lang="en-US" dirty="0" err="1">
                <a:ea typeface="Calibri"/>
                <a:cs typeface="Arial"/>
              </a:rPr>
              <a:t>dál</a:t>
            </a:r>
            <a:r>
              <a:rPr lang="en-US" dirty="0">
                <a:ea typeface="Calibri"/>
                <a:cs typeface="Arial"/>
              </a:rPr>
              <a:t> v </a:t>
            </a:r>
            <a:r>
              <a:rPr lang="en-US" dirty="0" err="1">
                <a:ea typeface="Calibri"/>
                <a:cs typeface="Arial"/>
              </a:rPr>
              <a:t>popisu</a:t>
            </a:r>
            <a:r>
              <a:rPr lang="en-US" dirty="0">
                <a:ea typeface="Calibri"/>
                <a:cs typeface="Arial"/>
              </a:rPr>
              <a:t> </a:t>
            </a:r>
            <a:r>
              <a:rPr lang="en-US" dirty="0" err="1">
                <a:ea typeface="Calibri"/>
                <a:cs typeface="Arial"/>
              </a:rPr>
              <a:t>projektu</a:t>
            </a:r>
            <a:r>
              <a:rPr lang="en-US" dirty="0">
                <a:ea typeface="Calibri"/>
                <a:cs typeface="Arial"/>
              </a:rPr>
              <a:t>:</a:t>
            </a:r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  <a:p>
            <a:r>
              <a:rPr lang="en-US" dirty="0" err="1">
                <a:cs typeface="Arial"/>
              </a:rPr>
              <a:t>Existující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publikace</a:t>
            </a:r>
            <a:r>
              <a:rPr lang="en-US" dirty="0">
                <a:cs typeface="Arial"/>
              </a:rPr>
              <a:t> - </a:t>
            </a:r>
            <a:r>
              <a:rPr lang="en-US" dirty="0" err="1">
                <a:cs typeface="Arial"/>
              </a:rPr>
              <a:t>pomůže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Vám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porovnat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výsledky</a:t>
            </a:r>
            <a:r>
              <a:rPr lang="en-US" dirty="0">
                <a:cs typeface="Arial"/>
              </a:rPr>
              <a:t> </a:t>
            </a:r>
            <a:endParaRPr lang="en-US">
              <a:ea typeface="Calibri"/>
              <a:cs typeface="Calibri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DF51FA6-4BB7-2306-CC57-213641EB8567}"/>
              </a:ext>
            </a:extLst>
          </p:cNvPr>
          <p:cNvGrpSpPr/>
          <p:nvPr/>
        </p:nvGrpSpPr>
        <p:grpSpPr>
          <a:xfrm>
            <a:off x="2678653" y="4632960"/>
            <a:ext cx="1406346" cy="193637"/>
            <a:chOff x="2660724" y="4848113"/>
            <a:chExt cx="1406346" cy="193637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E411A6C-2C46-7AD4-8ACD-0738742ECCF8}"/>
                    </a:ext>
                  </a:extLst>
                </p14:cNvPr>
                <p14:cNvContentPartPr/>
                <p14:nvPr/>
              </p14:nvContentPartPr>
              <p14:xfrm>
                <a:off x="2660724" y="4895122"/>
                <a:ext cx="1350146" cy="146628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E411A6C-2C46-7AD4-8ACD-0738742ECCF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642727" y="4877153"/>
                  <a:ext cx="1385780" cy="18220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DF59764-F268-179D-3F97-AB3DD07BF81F}"/>
                    </a:ext>
                  </a:extLst>
                </p14:cNvPr>
                <p14:cNvContentPartPr/>
                <p14:nvPr/>
              </p14:nvContentPartPr>
              <p14:xfrm>
                <a:off x="3894268" y="4848113"/>
                <a:ext cx="172802" cy="180334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DF59764-F268-179D-3F97-AB3DD07BF81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876305" y="4830151"/>
                  <a:ext cx="208368" cy="215898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CD365302-0C59-CBB0-09CC-6A628675481B}"/>
              </a:ext>
            </a:extLst>
          </p:cNvPr>
          <p:cNvSpPr txBox="1"/>
          <p:nvPr/>
        </p:nvSpPr>
        <p:spPr>
          <a:xfrm>
            <a:off x="349623" y="633804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Má </a:t>
            </a:r>
            <a:r>
              <a:rPr lang="en-US" dirty="0" err="1">
                <a:ea typeface="Calibri"/>
                <a:cs typeface="Calibri"/>
              </a:rPr>
              <a:t>základní</a:t>
            </a:r>
            <a:r>
              <a:rPr lang="en-US" dirty="0">
                <a:ea typeface="Calibri"/>
                <a:cs typeface="Calibri"/>
              </a:rPr>
              <a:t> data!</a:t>
            </a:r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5F87378-F032-5A74-A153-46E3364E47D5}"/>
              </a:ext>
            </a:extLst>
          </p:cNvPr>
          <p:cNvGrpSpPr/>
          <p:nvPr/>
        </p:nvGrpSpPr>
        <p:grpSpPr>
          <a:xfrm>
            <a:off x="2499359" y="6336254"/>
            <a:ext cx="1406346" cy="193637"/>
            <a:chOff x="2660724" y="4848113"/>
            <a:chExt cx="1406346" cy="193637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D5B38A5-09F5-C07E-510D-C90DDDA9D791}"/>
                    </a:ext>
                  </a:extLst>
                </p14:cNvPr>
                <p14:cNvContentPartPr/>
                <p14:nvPr/>
              </p14:nvContentPartPr>
              <p14:xfrm>
                <a:off x="2660724" y="4895122"/>
                <a:ext cx="1350146" cy="146628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D5B38A5-09F5-C07E-510D-C90DDDA9D79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642727" y="4877153"/>
                  <a:ext cx="1385780" cy="18220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ACC9445-ABA4-0A18-22BB-B53F3A3F9983}"/>
                    </a:ext>
                  </a:extLst>
                </p14:cNvPr>
                <p14:cNvContentPartPr/>
                <p14:nvPr/>
              </p14:nvContentPartPr>
              <p14:xfrm>
                <a:off x="3894268" y="4848113"/>
                <a:ext cx="172802" cy="180334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ACC9445-ABA4-0A18-22BB-B53F3A3F998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876305" y="4830151"/>
                  <a:ext cx="208368" cy="215898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74338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3B69A772-049C-039E-4BC8-5FF7D487A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12" y="578503"/>
            <a:ext cx="5145740" cy="59161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B93FCE-709E-66CF-55BF-4B7FD14859C1}"/>
              </a:ext>
            </a:extLst>
          </p:cNvPr>
          <p:cNvSpPr txBox="1"/>
          <p:nvPr/>
        </p:nvSpPr>
        <p:spPr>
          <a:xfrm>
            <a:off x="5199530" y="5441576"/>
            <a:ext cx="69924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https://www.ncbi.nlm.nih.gov/geo/query/acc.cgi?acc=GPL570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834B08-8F4A-1F5A-EDC9-F1EBF7112166}"/>
              </a:ext>
            </a:extLst>
          </p:cNvPr>
          <p:cNvSpPr txBox="1"/>
          <p:nvPr/>
        </p:nvSpPr>
        <p:spPr>
          <a:xfrm>
            <a:off x="394447" y="116541"/>
            <a:ext cx="745863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Informace</a:t>
            </a:r>
            <a:r>
              <a:rPr lang="en-US" dirty="0"/>
              <a:t> o </a:t>
            </a:r>
            <a:r>
              <a:rPr lang="en-US" dirty="0" err="1"/>
              <a:t>platformě</a:t>
            </a:r>
            <a:r>
              <a:rPr lang="en-US" dirty="0"/>
              <a:t>:</a:t>
            </a:r>
          </a:p>
          <a:p>
            <a:r>
              <a:rPr lang="en-US" dirty="0"/>
              <a:t>Affymetrix Human Genome U133 Plus 2.0 Array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954555B-4402-3A63-A573-1AA4C5634BB4}"/>
              </a:ext>
            </a:extLst>
          </p:cNvPr>
          <p:cNvGrpSpPr/>
          <p:nvPr/>
        </p:nvGrpSpPr>
        <p:grpSpPr>
          <a:xfrm>
            <a:off x="1979942" y="1685364"/>
            <a:ext cx="657474" cy="162139"/>
            <a:chOff x="2168201" y="2294964"/>
            <a:chExt cx="657474" cy="162139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3EE015D-F75A-F8B1-2405-031DB55B9D1F}"/>
                    </a:ext>
                  </a:extLst>
                </p14:cNvPr>
                <p14:cNvContentPartPr/>
                <p14:nvPr/>
              </p14:nvContentPartPr>
              <p14:xfrm>
                <a:off x="2242685" y="2388197"/>
                <a:ext cx="582990" cy="14732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3EE015D-F75A-F8B1-2405-031DB55B9D1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225051" y="2371010"/>
                  <a:ext cx="618617" cy="494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8185993-1869-4B67-4537-F85FB1BC66E2}"/>
                    </a:ext>
                  </a:extLst>
                </p14:cNvPr>
                <p14:cNvContentPartPr/>
                <p14:nvPr/>
              </p14:nvContentPartPr>
              <p14:xfrm>
                <a:off x="2168201" y="2294964"/>
                <a:ext cx="268797" cy="162139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8185993-1869-4B67-4537-F85FB1BC66E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150593" y="2277348"/>
                  <a:ext cx="304373" cy="19773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026FE69-8DB6-0F7C-AADB-F717F4F87307}"/>
              </a:ext>
            </a:extLst>
          </p:cNvPr>
          <p:cNvGrpSpPr/>
          <p:nvPr/>
        </p:nvGrpSpPr>
        <p:grpSpPr>
          <a:xfrm>
            <a:off x="3220135" y="4392705"/>
            <a:ext cx="1285525" cy="261769"/>
            <a:chOff x="3354606" y="4912658"/>
            <a:chExt cx="1285525" cy="261769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553364F-0EEB-7932-79D7-F55D4FBC10C3}"/>
                    </a:ext>
                  </a:extLst>
                </p14:cNvPr>
                <p14:cNvContentPartPr/>
                <p14:nvPr/>
              </p14:nvContentPartPr>
              <p14:xfrm>
                <a:off x="3553207" y="5041750"/>
                <a:ext cx="1086924" cy="7171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553364F-0EEB-7932-79D7-F55D4FBC10C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535212" y="4683200"/>
                  <a:ext cx="1122555" cy="7171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7134DAD-D325-5445-D127-CFCB97123584}"/>
                    </a:ext>
                  </a:extLst>
                </p14:cNvPr>
                <p14:cNvContentPartPr/>
                <p14:nvPr/>
              </p14:nvContentPartPr>
              <p14:xfrm>
                <a:off x="3354606" y="4912658"/>
                <a:ext cx="368952" cy="261769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7134DAD-D325-5445-D127-CFCB9712358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336985" y="4894679"/>
                  <a:ext cx="404553" cy="297367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56EFB83-2FEA-472C-9215-8A60B539230C}"/>
              </a:ext>
            </a:extLst>
          </p:cNvPr>
          <p:cNvGrpSpPr/>
          <p:nvPr/>
        </p:nvGrpSpPr>
        <p:grpSpPr>
          <a:xfrm>
            <a:off x="3775634" y="6216700"/>
            <a:ext cx="756920" cy="184811"/>
            <a:chOff x="1982693" y="5463665"/>
            <a:chExt cx="756920" cy="18481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B2194B4E-60D6-2003-203A-E713097A1EA1}"/>
                    </a:ext>
                  </a:extLst>
                </p14:cNvPr>
                <p14:cNvContentPartPr/>
                <p14:nvPr/>
              </p14:nvContentPartPr>
              <p14:xfrm>
                <a:off x="2042821" y="5558117"/>
                <a:ext cx="696792" cy="7171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B2194B4E-60D6-2003-203A-E713097A1EA1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024835" y="5530536"/>
                  <a:ext cx="732405" cy="6178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CC3B0BA-3B2D-3FE9-D064-EAD822C0E3D3}"/>
                    </a:ext>
                  </a:extLst>
                </p14:cNvPr>
                <p14:cNvContentPartPr/>
                <p14:nvPr/>
              </p14:nvContentPartPr>
              <p14:xfrm>
                <a:off x="1982693" y="5463665"/>
                <a:ext cx="136375" cy="184811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CC3B0BA-3B2D-3FE9-D064-EAD822C0E3D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964749" y="5446047"/>
                  <a:ext cx="171904" cy="220407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B09A740-897D-00E8-4E19-EF03E354143A}"/>
              </a:ext>
            </a:extLst>
          </p:cNvPr>
          <p:cNvSpPr txBox="1"/>
          <p:nvPr/>
        </p:nvSpPr>
        <p:spPr>
          <a:xfrm>
            <a:off x="5938221" y="1075764"/>
            <a:ext cx="4977204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Jak </a:t>
            </a:r>
            <a:r>
              <a:rPr lang="en-US" dirty="0" err="1">
                <a:ea typeface="Calibri"/>
                <a:cs typeface="Calibri"/>
              </a:rPr>
              <a:t>vybrat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platformu</a:t>
            </a:r>
            <a:r>
              <a:rPr lang="en-US" dirty="0">
                <a:ea typeface="Calibri"/>
                <a:cs typeface="Calibri"/>
              </a:rPr>
              <a:t>?</a:t>
            </a:r>
          </a:p>
          <a:p>
            <a:endParaRPr lang="en-US" dirty="0">
              <a:ea typeface="Calibri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n-US" dirty="0" err="1">
                <a:ea typeface="Calibri"/>
                <a:cs typeface="Calibri"/>
              </a:rPr>
              <a:t>Nejlépe</a:t>
            </a:r>
            <a:r>
              <a:rPr lang="en-US" dirty="0">
                <a:ea typeface="Calibri"/>
                <a:cs typeface="Calibri"/>
              </a:rPr>
              <a:t> Affymetrix </a:t>
            </a:r>
            <a:r>
              <a:rPr lang="en-US" dirty="0" err="1">
                <a:ea typeface="Calibri"/>
                <a:cs typeface="Calibri"/>
              </a:rPr>
              <a:t>nebo</a:t>
            </a:r>
            <a:r>
              <a:rPr lang="en-US" dirty="0">
                <a:ea typeface="Calibri"/>
                <a:cs typeface="Calibri"/>
              </a:rPr>
              <a:t> cDNA</a:t>
            </a:r>
          </a:p>
          <a:p>
            <a:pPr marL="285750" indent="-285750">
              <a:buFont typeface="Calibri"/>
              <a:buChar char="-"/>
            </a:pPr>
            <a:r>
              <a:rPr lang="en-US" dirty="0" err="1">
                <a:ea typeface="Calibri"/>
                <a:cs typeface="Calibri"/>
              </a:rPr>
              <a:t>Nejlépe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zavedenou</a:t>
            </a:r>
            <a:r>
              <a:rPr lang="en-US" dirty="0">
                <a:ea typeface="Calibri"/>
                <a:cs typeface="Calibri"/>
              </a:rPr>
              <a:t> (</a:t>
            </a:r>
            <a:r>
              <a:rPr lang="en-US" dirty="0" err="1">
                <a:ea typeface="Calibri"/>
                <a:cs typeface="Calibri"/>
              </a:rPr>
              <a:t>již</a:t>
            </a:r>
            <a:r>
              <a:rPr lang="en-US" dirty="0">
                <a:ea typeface="Calibri"/>
                <a:cs typeface="Calibri"/>
              </a:rPr>
              <a:t> je </a:t>
            </a:r>
            <a:r>
              <a:rPr lang="en-US" dirty="0" err="1">
                <a:ea typeface="Calibri"/>
                <a:cs typeface="Calibri"/>
              </a:rPr>
              <a:t>tady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několik</a:t>
            </a:r>
            <a:r>
              <a:rPr lang="en-US" dirty="0">
                <a:ea typeface="Calibri"/>
                <a:cs typeface="Calibri"/>
              </a:rPr>
              <a:t> let) - viz status – </a:t>
            </a:r>
            <a:r>
              <a:rPr lang="en-US" dirty="0" err="1">
                <a:ea typeface="Calibri"/>
                <a:cs typeface="Calibri"/>
              </a:rPr>
              <a:t>pak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již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existují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standardní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metody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analýzy</a:t>
            </a:r>
            <a:r>
              <a:rPr lang="en-US" dirty="0">
                <a:ea typeface="Calibri"/>
                <a:cs typeface="Calibri"/>
              </a:rPr>
              <a:t> a </a:t>
            </a:r>
            <a:r>
              <a:rPr lang="en-US" dirty="0" err="1">
                <a:ea typeface="Calibri"/>
                <a:cs typeface="Calibri"/>
              </a:rPr>
              <a:t>balíky</a:t>
            </a:r>
            <a:r>
              <a:rPr lang="en-US" dirty="0">
                <a:ea typeface="Calibri"/>
                <a:cs typeface="Calibri"/>
              </a:rPr>
              <a:t> pro </a:t>
            </a:r>
            <a:r>
              <a:rPr lang="en-US" dirty="0" err="1">
                <a:ea typeface="Calibri"/>
                <a:cs typeface="Calibri"/>
              </a:rPr>
              <a:t>zpracování</a:t>
            </a:r>
          </a:p>
          <a:p>
            <a:pPr marL="285750" indent="-285750">
              <a:buFont typeface="Calibri"/>
              <a:buChar char="-"/>
            </a:pPr>
            <a:r>
              <a:rPr lang="en-US" dirty="0">
                <a:ea typeface="Calibri"/>
                <a:cs typeface="Calibri"/>
              </a:rPr>
              <a:t>Ale </a:t>
            </a:r>
            <a:r>
              <a:rPr lang="en-US" dirty="0" err="1">
                <a:ea typeface="Calibri"/>
                <a:cs typeface="Calibri"/>
              </a:rPr>
              <a:t>musí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být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pravidelne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udržována</a:t>
            </a:r>
            <a:r>
              <a:rPr lang="en-US" dirty="0">
                <a:ea typeface="Calibri"/>
                <a:cs typeface="Calibri"/>
              </a:rPr>
              <a:t> (viz description a </a:t>
            </a:r>
            <a:r>
              <a:rPr lang="en-US" dirty="0" err="1">
                <a:ea typeface="Calibri"/>
                <a:cs typeface="Calibri"/>
              </a:rPr>
              <a:t>pravidelné</a:t>
            </a:r>
            <a:r>
              <a:rPr lang="en-US" dirty="0">
                <a:ea typeface="Calibri"/>
                <a:cs typeface="Calibri"/>
              </a:rPr>
              <a:t> update)</a:t>
            </a:r>
          </a:p>
          <a:p>
            <a:pPr marL="285750" indent="-285750">
              <a:buFont typeface="Calibri"/>
              <a:buChar char="-"/>
            </a:pPr>
            <a:endParaRPr lang="en-US" dirty="0">
              <a:ea typeface="Calibri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n-US" dirty="0" err="1">
                <a:ea typeface="Calibri"/>
                <a:cs typeface="Calibri"/>
              </a:rPr>
              <a:t>Nejlépe</a:t>
            </a:r>
            <a:r>
              <a:rPr lang="en-US" dirty="0">
                <a:ea typeface="Calibri"/>
                <a:cs typeface="Calibri"/>
              </a:rPr>
              <a:t> s </a:t>
            </a:r>
            <a:r>
              <a:rPr lang="en-US" dirty="0" err="1">
                <a:ea typeface="Calibri"/>
                <a:cs typeface="Calibri"/>
              </a:rPr>
              <a:t>hodně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vzorky</a:t>
            </a:r>
            <a:r>
              <a:rPr lang="en-US" dirty="0">
                <a:ea typeface="Calibri"/>
                <a:cs typeface="Calibri"/>
              </a:rPr>
              <a:t> a </a:t>
            </a:r>
            <a:r>
              <a:rPr lang="en-US" dirty="0" err="1">
                <a:ea typeface="Calibri"/>
                <a:cs typeface="Calibri"/>
              </a:rPr>
              <a:t>datovými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soubory</a:t>
            </a:r>
            <a:r>
              <a:rPr lang="en-US" dirty="0">
                <a:ea typeface="Calibri"/>
                <a:cs typeface="Calibri"/>
              </a:rPr>
              <a:t> (samples and series)</a:t>
            </a:r>
          </a:p>
        </p:txBody>
      </p:sp>
    </p:spTree>
    <p:extLst>
      <p:ext uri="{BB962C8B-B14F-4D97-AF65-F5344CB8AC3E}">
        <p14:creationId xmlns:p14="http://schemas.microsoft.com/office/powerpoint/2010/main" val="2077991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83DD6-F19A-9E1D-5F9F-83771A194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Doporučené</a:t>
            </a:r>
            <a:r>
              <a:rPr lang="en-US" dirty="0">
                <a:ea typeface="Calibri Light"/>
                <a:cs typeface="Calibri Light"/>
              </a:rPr>
              <a:t> </a:t>
            </a:r>
            <a:r>
              <a:rPr lang="en-US" dirty="0" err="1">
                <a:ea typeface="Calibri Light"/>
                <a:cs typeface="Calibri Light"/>
              </a:rPr>
              <a:t>parametry</a:t>
            </a:r>
            <a:r>
              <a:rPr lang="en-US" dirty="0">
                <a:ea typeface="Calibri Light"/>
                <a:cs typeface="Calibri Light"/>
              </a:rPr>
              <a:t> 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78024-85F6-990E-D610-CAE8975A4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Projekt </a:t>
            </a:r>
            <a:r>
              <a:rPr lang="en-US" dirty="0" err="1">
                <a:ea typeface="Calibri"/>
                <a:cs typeface="Calibri"/>
              </a:rPr>
              <a:t>na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lidech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nebo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myších</a:t>
            </a:r>
            <a:endParaRPr lang="en-US" dirty="0" err="1"/>
          </a:p>
          <a:p>
            <a:pPr marL="514350" indent="-514350">
              <a:buAutoNum type="arabicPeriod"/>
            </a:pPr>
            <a:r>
              <a:rPr lang="en-US" dirty="0" err="1">
                <a:ea typeface="Calibri"/>
                <a:cs typeface="Calibri"/>
              </a:rPr>
              <a:t>Platforma</a:t>
            </a:r>
            <a:r>
              <a:rPr lang="en-US" dirty="0">
                <a:ea typeface="Calibri"/>
                <a:cs typeface="Calibri"/>
              </a:rPr>
              <a:t> Affymetrix </a:t>
            </a:r>
            <a:r>
              <a:rPr lang="en-US" dirty="0" err="1">
                <a:ea typeface="Calibri"/>
                <a:cs typeface="Calibri"/>
              </a:rPr>
              <a:t>nebo</a:t>
            </a:r>
            <a:r>
              <a:rPr lang="en-US" dirty="0">
                <a:ea typeface="Calibri"/>
                <a:cs typeface="Calibri"/>
              </a:rPr>
              <a:t> cDNA - </a:t>
            </a:r>
            <a:r>
              <a:rPr lang="en-US" dirty="0" err="1">
                <a:ea typeface="Calibri"/>
                <a:cs typeface="Calibri"/>
              </a:rPr>
              <a:t>čím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více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projektů</a:t>
            </a:r>
            <a:r>
              <a:rPr lang="en-US" dirty="0">
                <a:ea typeface="Calibri"/>
                <a:cs typeface="Calibri"/>
              </a:rPr>
              <a:t> je </a:t>
            </a:r>
            <a:r>
              <a:rPr lang="en-US" dirty="0" err="1">
                <a:ea typeface="Calibri"/>
                <a:cs typeface="Calibri"/>
              </a:rPr>
              <a:t>na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platformě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dirty="0" err="1">
                <a:ea typeface="Calibri"/>
                <a:cs typeface="Calibri"/>
              </a:rPr>
              <a:t>tím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lépe</a:t>
            </a:r>
            <a:r>
              <a:rPr lang="en-US" dirty="0">
                <a:ea typeface="Calibri"/>
                <a:cs typeface="Calibri"/>
              </a:rPr>
              <a:t> (</a:t>
            </a:r>
            <a:r>
              <a:rPr lang="en-US" dirty="0" err="1">
                <a:ea typeface="Calibri"/>
                <a:cs typeface="Calibri"/>
              </a:rPr>
              <a:t>nevybírat</a:t>
            </a:r>
            <a:r>
              <a:rPr lang="en-US" dirty="0">
                <a:ea typeface="Calibri"/>
                <a:cs typeface="Calibri"/>
              </a:rPr>
              <a:t> extra </a:t>
            </a:r>
            <a:r>
              <a:rPr lang="en-US" dirty="0" err="1">
                <a:ea typeface="Calibri"/>
                <a:cs typeface="Calibri"/>
              </a:rPr>
              <a:t>vzácné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nebo</a:t>
            </a:r>
            <a:r>
              <a:rPr lang="en-US" dirty="0">
                <a:ea typeface="Calibri"/>
                <a:cs typeface="Calibri"/>
              </a:rPr>
              <a:t> extra </a:t>
            </a:r>
            <a:r>
              <a:rPr lang="en-US" dirty="0" err="1">
                <a:ea typeface="Calibri"/>
                <a:cs typeface="Calibri"/>
              </a:rPr>
              <a:t>nové</a:t>
            </a:r>
            <a:r>
              <a:rPr lang="en-US" dirty="0">
                <a:ea typeface="Calibri"/>
                <a:cs typeface="Calibri"/>
              </a:rPr>
              <a:t> platformy)</a:t>
            </a:r>
            <a:endParaRPr lang="cs-CZ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cs-CZ" dirty="0">
                <a:ea typeface="Calibri"/>
                <a:cs typeface="Calibri"/>
              </a:rPr>
              <a:t>Expresní data  </a:t>
            </a:r>
            <a:r>
              <a:rPr lang="cs-CZ" dirty="0" err="1">
                <a:ea typeface="Calibri"/>
                <a:cs typeface="Calibri"/>
              </a:rPr>
              <a:t>transkriptom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 err="1">
                <a:ea typeface="Calibri"/>
                <a:cs typeface="Calibri"/>
              </a:rPr>
              <a:t>Maximálně</a:t>
            </a:r>
            <a:r>
              <a:rPr lang="en-US" dirty="0">
                <a:ea typeface="Calibri"/>
                <a:cs typeface="Calibri"/>
              </a:rPr>
              <a:t> 20 </a:t>
            </a:r>
            <a:r>
              <a:rPr lang="en-US" dirty="0" err="1">
                <a:ea typeface="Calibri"/>
                <a:cs typeface="Calibri"/>
              </a:rPr>
              <a:t>vzorků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dirty="0" err="1">
                <a:ea typeface="Calibri"/>
                <a:cs typeface="Calibri"/>
              </a:rPr>
              <a:t>pokud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více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dirty="0" err="1">
                <a:ea typeface="Calibri"/>
                <a:cs typeface="Calibri"/>
              </a:rPr>
              <a:t>nutno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vybrat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podskupinu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vzorků</a:t>
            </a:r>
            <a:r>
              <a:rPr lang="en-US" dirty="0">
                <a:ea typeface="Calibri"/>
                <a:cs typeface="Calibri"/>
              </a:rPr>
              <a:t> – </a:t>
            </a:r>
            <a:r>
              <a:rPr lang="en-US" dirty="0" err="1">
                <a:ea typeface="Calibri"/>
                <a:cs typeface="Calibri"/>
              </a:rPr>
              <a:t>pak</a:t>
            </a:r>
            <a:r>
              <a:rPr lang="en-US" dirty="0">
                <a:ea typeface="Calibri"/>
                <a:cs typeface="Calibri"/>
              </a:rPr>
              <a:t> ale </a:t>
            </a:r>
            <a:r>
              <a:rPr lang="en-US" dirty="0" err="1">
                <a:ea typeface="Calibri"/>
                <a:cs typeface="Calibri"/>
              </a:rPr>
              <a:t>problém</a:t>
            </a:r>
            <a:r>
              <a:rPr lang="en-US" dirty="0">
                <a:ea typeface="Calibri"/>
                <a:cs typeface="Calibri"/>
              </a:rPr>
              <a:t> s </a:t>
            </a:r>
            <a:r>
              <a:rPr lang="en-US" dirty="0" err="1">
                <a:ea typeface="Calibri"/>
                <a:cs typeface="Calibri"/>
              </a:rPr>
              <a:t>bodem</a:t>
            </a:r>
            <a:r>
              <a:rPr lang="en-US" dirty="0">
                <a:ea typeface="Calibri"/>
                <a:cs typeface="Calibri"/>
              </a:rPr>
              <a:t> 4</a:t>
            </a:r>
          </a:p>
          <a:p>
            <a:pPr marL="514350" indent="-514350">
              <a:buAutoNum type="arabicPeriod"/>
            </a:pPr>
            <a:r>
              <a:rPr lang="en-US" dirty="0" err="1">
                <a:ea typeface="Calibri"/>
                <a:cs typeface="Calibri"/>
              </a:rPr>
              <a:t>Jasný</a:t>
            </a:r>
            <a:r>
              <a:rPr lang="en-US" dirty="0">
                <a:ea typeface="Calibri"/>
                <a:cs typeface="Calibri"/>
              </a:rPr>
              <a:t> a </a:t>
            </a:r>
            <a:r>
              <a:rPr lang="en-US" dirty="0" err="1">
                <a:ea typeface="Calibri"/>
                <a:cs typeface="Calibri"/>
              </a:rPr>
              <a:t>pochopitelný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dizajn</a:t>
            </a:r>
            <a:r>
              <a:rPr lang="en-US" dirty="0">
                <a:ea typeface="Calibri"/>
                <a:cs typeface="Calibri"/>
              </a:rPr>
              <a:t> (</a:t>
            </a:r>
            <a:r>
              <a:rPr lang="en-US" dirty="0" err="1">
                <a:ea typeface="Calibri"/>
                <a:cs typeface="Calibri"/>
              </a:rPr>
              <a:t>něco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dirty="0" err="1">
                <a:ea typeface="Calibri"/>
                <a:cs typeface="Calibri"/>
              </a:rPr>
              <a:t>čemu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rozumíte</a:t>
            </a:r>
            <a:r>
              <a:rPr lang="en-US" dirty="0">
                <a:ea typeface="Calibri"/>
                <a:cs typeface="Calibri"/>
              </a:rPr>
              <a:t>)</a:t>
            </a:r>
          </a:p>
          <a:p>
            <a:pPr marL="514350" indent="-514350">
              <a:buAutoNum type="arabicPeriod"/>
            </a:pPr>
            <a:r>
              <a:rPr lang="en-US" dirty="0" err="1">
                <a:ea typeface="Calibri"/>
                <a:cs typeface="Calibri"/>
              </a:rPr>
              <a:t>Existující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publikace</a:t>
            </a:r>
            <a:r>
              <a:rPr lang="en-US" dirty="0">
                <a:ea typeface="Calibri"/>
                <a:cs typeface="Calibri"/>
              </a:rPr>
              <a:t> (</a:t>
            </a:r>
            <a:r>
              <a:rPr lang="en-US" dirty="0" err="1">
                <a:ea typeface="Calibri"/>
                <a:cs typeface="Calibri"/>
              </a:rPr>
              <a:t>pomůže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Vám</a:t>
            </a:r>
            <a:r>
              <a:rPr lang="en-US" dirty="0">
                <a:ea typeface="Calibri"/>
                <a:cs typeface="Calibri"/>
              </a:rPr>
              <a:t> v </a:t>
            </a:r>
            <a:r>
              <a:rPr lang="en-US" dirty="0" err="1">
                <a:ea typeface="Calibri"/>
                <a:cs typeface="Calibri"/>
              </a:rPr>
              <a:t>analýze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dirty="0" err="1">
                <a:ea typeface="Calibri"/>
                <a:cs typeface="Calibri"/>
              </a:rPr>
              <a:t>můžete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porovnat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výsledky</a:t>
            </a:r>
            <a:r>
              <a:rPr lang="en-US" dirty="0">
                <a:ea typeface="Calibri"/>
                <a:cs typeface="Calibri"/>
              </a:rPr>
              <a:t>)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Má </a:t>
            </a:r>
            <a:r>
              <a:rPr lang="en-US" dirty="0" err="1">
                <a:ea typeface="Calibri"/>
                <a:cs typeface="Calibri"/>
              </a:rPr>
              <a:t>základní</a:t>
            </a:r>
            <a:r>
              <a:rPr lang="en-US" dirty="0">
                <a:ea typeface="Calibri"/>
                <a:cs typeface="Calibri"/>
              </a:rPr>
              <a:t> (raw) data a </a:t>
            </a:r>
            <a:r>
              <a:rPr lang="en-US" dirty="0" err="1">
                <a:ea typeface="Calibri"/>
                <a:cs typeface="Calibri"/>
              </a:rPr>
              <a:t>klinické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informace</a:t>
            </a:r>
          </a:p>
        </p:txBody>
      </p:sp>
    </p:spTree>
    <p:extLst>
      <p:ext uri="{BB962C8B-B14F-4D97-AF65-F5344CB8AC3E}">
        <p14:creationId xmlns:p14="http://schemas.microsoft.com/office/powerpoint/2010/main" val="351339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83DD6-F19A-9E1D-5F9F-83771A194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Jak </a:t>
            </a:r>
            <a:r>
              <a:rPr lang="en-US" dirty="0" err="1">
                <a:ea typeface="Calibri Light"/>
                <a:cs typeface="Calibri Light"/>
              </a:rPr>
              <a:t>stáhnout</a:t>
            </a:r>
            <a:r>
              <a:rPr lang="en-US" dirty="0">
                <a:ea typeface="Calibri Light"/>
                <a:cs typeface="Calibri Light"/>
              </a:rPr>
              <a:t>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78024-85F6-990E-D610-CAE8975A4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>
                <a:ea typeface="Calibri"/>
                <a:cs typeface="Calibri"/>
              </a:rPr>
              <a:t>Přímo</a:t>
            </a:r>
            <a:r>
              <a:rPr lang="en-US" dirty="0">
                <a:ea typeface="Calibri"/>
                <a:cs typeface="Calibri"/>
              </a:rPr>
              <a:t> z </a:t>
            </a:r>
            <a:r>
              <a:rPr lang="en-US" dirty="0" err="1">
                <a:ea typeface="Calibri"/>
                <a:cs typeface="Calibri"/>
              </a:rPr>
              <a:t>webu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S </a:t>
            </a:r>
            <a:r>
              <a:rPr lang="en-US" dirty="0" err="1">
                <a:ea typeface="Calibri"/>
                <a:cs typeface="Calibri"/>
              </a:rPr>
              <a:t>pomocí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Bioconductoru</a:t>
            </a:r>
          </a:p>
          <a:p>
            <a:pPr marL="514350" indent="-514350">
              <a:buAutoNum type="arabicPeriod"/>
            </a:pP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endParaRPr lang="en-US" dirty="0">
              <a:ea typeface="Calibri"/>
              <a:cs typeface="Calibri"/>
            </a:endParaRPr>
          </a:p>
        </p:txBody>
      </p:sp>
      <p:pic>
        <p:nvPicPr>
          <p:cNvPr id="4" name="Picture 4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5061A8A9-3C5C-0299-A52D-8CA94693C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967815"/>
            <a:ext cx="7503458" cy="189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163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326</Words>
  <Application>Microsoft Office PowerPoint</Application>
  <PresentationFormat>Širokoúhlá obrazovka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Projekty</vt:lpstr>
      <vt:lpstr>GEO databáze</vt:lpstr>
      <vt:lpstr>GEO databáze</vt:lpstr>
      <vt:lpstr>GEO databáze</vt:lpstr>
      <vt:lpstr>Prezentace aplikace PowerPoint</vt:lpstr>
      <vt:lpstr>Prezentace aplikace PowerPoint</vt:lpstr>
      <vt:lpstr>Doporučené parametry </vt:lpstr>
      <vt:lpstr>Jak stáhnout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ucitel</cp:lastModifiedBy>
  <cp:revision>156</cp:revision>
  <dcterms:created xsi:type="dcterms:W3CDTF">2023-03-08T10:12:11Z</dcterms:created>
  <dcterms:modified xsi:type="dcterms:W3CDTF">2023-03-08T11:48:24Z</dcterms:modified>
</cp:coreProperties>
</file>