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367" r:id="rId2"/>
    <p:sldId id="390" r:id="rId3"/>
    <p:sldId id="399" r:id="rId4"/>
    <p:sldId id="398" r:id="rId5"/>
    <p:sldId id="259" r:id="rId6"/>
    <p:sldId id="402" r:id="rId7"/>
    <p:sldId id="405" r:id="rId8"/>
    <p:sldId id="412" r:id="rId9"/>
    <p:sldId id="403" r:id="rId10"/>
    <p:sldId id="413" r:id="rId11"/>
    <p:sldId id="406" r:id="rId12"/>
    <p:sldId id="404" r:id="rId13"/>
    <p:sldId id="414" r:id="rId14"/>
    <p:sldId id="408" r:id="rId15"/>
    <p:sldId id="407" r:id="rId16"/>
    <p:sldId id="409" r:id="rId17"/>
    <p:sldId id="410" r:id="rId18"/>
    <p:sldId id="400" r:id="rId19"/>
    <p:sldId id="401" r:id="rId20"/>
    <p:sldId id="415" r:id="rId21"/>
    <p:sldId id="411" r:id="rId2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AC4AD7-68D3-4DEB-B071-C65F3A28FDAF}" v="1" dt="2023-05-10T09:46:17.3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–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–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12"/>
    <p:restoredTop sz="95187"/>
  </p:normalViewPr>
  <p:slideViewPr>
    <p:cSldViewPr snapToGrid="0" snapToObjects="1">
      <p:cViewPr>
        <p:scale>
          <a:sx n="67" d="100"/>
          <a:sy n="67" d="100"/>
        </p:scale>
        <p:origin x="39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4" d="100"/>
          <a:sy n="74" d="100"/>
        </p:scale>
        <p:origin x="347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CEA34-2B73-F546-B251-4807E6C1F95C}" type="datetimeFigureOut">
              <a:rPr lang="cs-CZ" smtClean="0"/>
              <a:t>10.05.2023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4F2663-D5CB-DD42-8C87-2535CE03BB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5009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CustomShape 1"/>
          <p:cNvSpPr/>
          <p:nvPr/>
        </p:nvSpPr>
        <p:spPr>
          <a:xfrm>
            <a:off x="3882960" y="8686440"/>
            <a:ext cx="2972880" cy="455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840" tIns="48240" rIns="96840" bIns="48240" anchor="b"/>
          <a:lstStyle/>
          <a:p>
            <a:pPr algn="r">
              <a:lnSpc>
                <a:spcPct val="100000"/>
              </a:lnSpc>
            </a:pPr>
            <a:fld id="{E659A8E4-7B1F-446F-B3DA-4A214732F2BC}" type="slidenum">
              <a:rPr lang="cs-CZ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fld>
            <a:endParaRPr lang="en-US" sz="16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  <p:sp>
        <p:nvSpPr>
          <p:cNvPr id="432" name="TextShape 2"/>
          <p:cNvSpPr txBox="1"/>
          <p:nvPr/>
        </p:nvSpPr>
        <p:spPr>
          <a:xfrm>
            <a:off x="914040" y="4343400"/>
            <a:ext cx="5028480" cy="4114080"/>
          </a:xfrm>
          <a:prstGeom prst="rect">
            <a:avLst/>
          </a:prstGeom>
          <a:noFill/>
          <a:ln>
            <a:noFill/>
          </a:ln>
        </p:spPr>
        <p:txBody>
          <a:bodyPr lIns="96840" tIns="48240" rIns="96840" bIns="48240"/>
          <a:lstStyle/>
          <a:p>
            <a:r>
              <a:rPr lang="cs-CZ" sz="111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Geny a proteiny jsou navzájem propojené ve velké spleti různých signálních, metabolických a různých dalších drah. Jak odhalíme, které dráhy jsou významně zasaženy v důsledku změny exprese genů mezi skupinami? Právě tyto dráhy mohou být příčinou vzniku onemocnění, nebo mohou poskytnout klíč k nalezení správné terapie. Máme dvě možnosti, jak na tuto otázku odpovědět.</a:t>
            </a:r>
            <a:endParaRPr lang="en-US" sz="111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cs-CZ" sz="111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Geny, které najdeme odlišně exprimované mezi skupinami (porovnání skupin) můžeme vložit do databáze a podívat se kam patří (KEGG,MsigDB, ...). Nevýhodou však je to, že nemáme statistickou významnost toho, která z drah je zastoupena nejvíce.</a:t>
            </a:r>
            <a:endParaRPr lang="en-US" sz="111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cs-CZ" sz="111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Můžeme však také porovnávat všechny geny se skupinami genů v jednotlivých drahách s pomocí statistických přístupů, které se obecně nazývají </a:t>
            </a:r>
            <a:r>
              <a:rPr lang="cs-CZ" sz="111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metody</a:t>
            </a:r>
            <a:r>
              <a:rPr lang="cs-CZ" sz="111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 </a:t>
            </a:r>
            <a:r>
              <a:rPr lang="cs-CZ" sz="111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analýzy genových sad</a:t>
            </a:r>
            <a:r>
              <a:rPr lang="cs-CZ" sz="111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</a:t>
            </a:r>
            <a:endParaRPr lang="en-US" sz="111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cs-CZ" sz="111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Předpoklad těchto analýz je, že operují již s definovanými skupinami genů jednotlivých drah.</a:t>
            </a:r>
            <a:endParaRPr lang="en-US" sz="111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11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r>
              <a:rPr lang="en-US" sz="111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162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7E80D-B41C-5347-8DE7-D625AF12A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BEB297-DC35-9641-B482-A8E4825BD9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CD126-9454-8145-A5EB-3EAF2FAD0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10.05.2023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91103-23DC-154D-AB7A-A4614E821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3E3A2-F5E2-8E49-8205-167260DC6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2">
            <a:extLst>
              <a:ext uri="{FF2B5EF4-FFF2-40B4-BE49-F238E27FC236}">
                <a16:creationId xmlns:a16="http://schemas.microsoft.com/office/drawing/2014/main" id="{1F14D513-B9E3-794F-B585-7378BAE068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5411" y="-49059"/>
            <a:ext cx="6071871" cy="1338680"/>
          </a:xfrm>
          <a:prstGeom prst="rect">
            <a:avLst/>
          </a:prstGeom>
        </p:spPr>
      </p:pic>
      <p:pic>
        <p:nvPicPr>
          <p:cNvPr id="8" name="Obrázek 5">
            <a:extLst>
              <a:ext uri="{FF2B5EF4-FFF2-40B4-BE49-F238E27FC236}">
                <a16:creationId xmlns:a16="http://schemas.microsoft.com/office/drawing/2014/main" id="{D674E39B-A8F7-6444-85F2-D9D60DC81D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65"/>
          <a:stretch/>
        </p:blipFill>
        <p:spPr>
          <a:xfrm>
            <a:off x="8603927" y="0"/>
            <a:ext cx="35880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120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28D15-4CD8-5149-81F9-B2C13931B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206B3B-A4BC-324C-911F-C1F7B12395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4F5184-5C23-824D-B4A0-9D236C55C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10.05.2023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D0D16-1046-A24C-8B35-5B3305443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F90B4F-7D78-B942-AF95-EEF759C67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856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F4B63C-CDC1-6E41-B553-C9754770B9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4448C2-DEDF-7245-8C2E-29A34F4447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18D308-82CE-9C46-80F9-B5CEBCB1B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10.05.2023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E8CB6-E4F4-B745-8656-5DEC7E9D5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383251-C632-FD40-87AC-168B4AF3F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1385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5BA72-D145-CE48-9970-90CA96C88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63428-1870-5E4B-AB79-25F10C1F81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7B0D8-D7E5-D04A-86F8-E7313F615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10.05.2023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FD50D-B499-5E4A-AE4B-702E42DF5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09A61-DE55-204C-954F-515BBD5A4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436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F32AE-83ED-8149-A667-9E06E4BDF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652C55-B61B-F543-BA5E-D9169F343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9DDF2-271E-0D4F-8EFD-EBEB1D5FF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10.05.2023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C7B35-CA4D-664F-AF64-8C384DF03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B750B-02D6-0949-ACE5-C10F09443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7574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5AE03-8AE0-824C-8692-9BB80CF01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FF1D7-7972-B54D-A33C-22FBBB754C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D226C7-B590-764B-880C-EB825E35A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DCC5E5-5DB5-EB40-A764-11E4ACF3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10.05.2023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C6F42A-45FF-394C-AB0B-736037998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357BBD-7682-504B-9160-07DB09B14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9544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CA5B5-2DBB-134F-8465-C451D44EA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FC0387-A40C-0F45-8BF4-C0837D6D6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BBD9EB-5EF9-BB48-8689-B85779FE67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A31019-5FED-704C-9181-B2C07A4DD9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D16264-B6CA-A143-8421-E163AE76EB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3F800E-ECF3-1E4D-B98C-A772DD9BC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10.05.2023</a:t>
            </a:fld>
            <a:endParaRPr lang="cs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337423-3F1E-514D-8B9A-4A8413A9C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88E263-D3CA-3449-8F7A-6564C55FB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7140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07465-88BC-B040-A4C1-021D3E580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E5DE42-7D09-514F-ACFD-A5CDE1A22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10.05.2023</a:t>
            </a:fld>
            <a:endParaRPr lang="cs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39BB17-EC34-AA44-A1D4-EF080A4D7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83F464-78BF-DA40-A43E-643E86581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5742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D8BACB-367D-9145-85A8-6F8ED4ACD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10.05.2023</a:t>
            </a:fld>
            <a:endParaRPr lang="cs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DB2BD9-C404-7A45-92C3-96B3FEE86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55244-B3F7-C841-8967-788D16721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2802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7C36A-1CB4-B24F-8A98-F9EA0ED23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B7BD0-A4A8-0040-94FB-1E260DFB1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4C655C-BA28-7A44-8421-8C60E1BF83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42347-7666-6944-89A6-E14675240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10.05.2023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94D80F-D99D-5F44-BA90-1CBB3656C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90951-C75A-3D41-8BAF-611B11AAD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1563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DD291-CE02-7742-80A6-A48109A75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42021F-2C78-1748-8698-A6422B0E71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F0DF2-8E03-4D4B-A1B1-4FA22AB84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D3A203-E835-2D4E-8664-DF6847ED8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10.05.2023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BA10BB-3850-E644-B20B-AF284788E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E7F141-C1A8-364B-B31E-A899F658A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1764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326808-0BBA-2749-AB95-805120A06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B9720-A7BF-6549-B86B-2BE74B55D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1AE37-B549-FB41-B52A-2E78AFAE6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A51E4-A3AE-B848-9B3B-8618CC844CDA}" type="datetimeFigureOut">
              <a:rPr lang="cs-CZ" smtClean="0"/>
              <a:t>10.05.2023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0E8D0-A5F0-C74C-BFD2-F6FCEFF5E3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524C42-9A36-4941-926E-1D64E14698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5">
            <a:extLst>
              <a:ext uri="{FF2B5EF4-FFF2-40B4-BE49-F238E27FC236}">
                <a16:creationId xmlns:a16="http://schemas.microsoft.com/office/drawing/2014/main" id="{99B48334-0FDB-464F-9141-59B26174CAD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5210" y="5993069"/>
            <a:ext cx="3288914" cy="72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944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eva.budinska@recetox.muni.cz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14C113-7CA3-6C47-8C83-0D16943BC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403" y="1381671"/>
            <a:ext cx="8270543" cy="2387600"/>
          </a:xfrm>
        </p:spPr>
        <p:txBody>
          <a:bodyPr>
            <a:noAutofit/>
          </a:bodyPr>
          <a:lstStyle/>
          <a:p>
            <a:pPr algn="l"/>
            <a:r>
              <a:rPr lang="en-US" sz="3600" b="1" dirty="0" err="1"/>
              <a:t>Analýza</a:t>
            </a:r>
            <a:r>
              <a:rPr lang="en-US" sz="3600" b="1" dirty="0"/>
              <a:t> </a:t>
            </a:r>
            <a:r>
              <a:rPr lang="en-US" sz="3600" b="1" dirty="0" err="1"/>
              <a:t>genomických</a:t>
            </a:r>
            <a:r>
              <a:rPr lang="en-US" sz="3600" b="1" dirty="0"/>
              <a:t> a </a:t>
            </a:r>
            <a:r>
              <a:rPr lang="en-US" sz="3600" b="1" dirty="0" err="1"/>
              <a:t>proteomických</a:t>
            </a:r>
            <a:r>
              <a:rPr lang="en-US" sz="3600" b="1" dirty="0"/>
              <a:t> </a:t>
            </a:r>
            <a:r>
              <a:rPr lang="en-US" sz="3600" b="1" dirty="0" err="1"/>
              <a:t>dat</a:t>
            </a:r>
            <a:endParaRPr lang="cs-CZ" sz="3600" dirty="0"/>
          </a:p>
        </p:txBody>
      </p:sp>
      <p:sp>
        <p:nvSpPr>
          <p:cNvPr id="8" name="Subtitle 4">
            <a:extLst>
              <a:ext uri="{FF2B5EF4-FFF2-40B4-BE49-F238E27FC236}">
                <a16:creationId xmlns:a16="http://schemas.microsoft.com/office/drawing/2014/main" id="{ADFA6CEF-E95C-034C-853E-E2ED5952F9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403" y="4156857"/>
            <a:ext cx="6101740" cy="1737360"/>
          </a:xfrm>
        </p:spPr>
        <p:txBody>
          <a:bodyPr anchor="ctr">
            <a:normAutofit fontScale="92500" lnSpcReduction="20000"/>
          </a:bodyPr>
          <a:lstStyle/>
          <a:p>
            <a:pPr algn="l"/>
            <a:endParaRPr lang="en-US" sz="2000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/>
              <a:t>Mgr. Eva </a:t>
            </a:r>
            <a:r>
              <a:rPr lang="en-US" sz="2000" dirty="0" err="1"/>
              <a:t>Budinská</a:t>
            </a:r>
            <a:r>
              <a:rPr lang="en-US" sz="2000" dirty="0"/>
              <a:t>, PhD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 err="1"/>
              <a:t>Integrativn</a:t>
            </a:r>
            <a:r>
              <a:rPr lang="sk-SK" sz="2000" dirty="0"/>
              <a:t>í </a:t>
            </a:r>
            <a:r>
              <a:rPr lang="sk-SK" sz="2000" dirty="0" err="1"/>
              <a:t>bioinformatika</a:t>
            </a:r>
            <a:r>
              <a:rPr lang="sk-SK" sz="2000" dirty="0"/>
              <a:t> a </a:t>
            </a:r>
            <a:r>
              <a:rPr lang="sk-SK" sz="2000" dirty="0" err="1"/>
              <a:t>biostatistika</a:t>
            </a:r>
            <a:r>
              <a:rPr lang="sk-SK" sz="2000" dirty="0"/>
              <a:t>, </a:t>
            </a:r>
            <a:r>
              <a:rPr lang="en-US" sz="2000" dirty="0"/>
              <a:t>RECETOX</a:t>
            </a:r>
            <a:r>
              <a:rPr lang="sk-SK" sz="2000" dirty="0"/>
              <a:t>, </a:t>
            </a:r>
            <a:r>
              <a:rPr lang="sk-SK" sz="2000"/>
              <a:t>PřF</a:t>
            </a:r>
            <a:endParaRPr lang="en-US" sz="2000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hlinkClick r:id="rId2"/>
              </a:rPr>
              <a:t>eva.budinska@recetox.muni.cz</a:t>
            </a:r>
            <a:endParaRPr lang="en-US" sz="2000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 err="1"/>
              <a:t>Jaro</a:t>
            </a:r>
            <a:r>
              <a:rPr lang="en-US" sz="2000" dirty="0"/>
              <a:t> 2023</a:t>
            </a:r>
          </a:p>
          <a:p>
            <a:pPr algn="l"/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003225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719EB-EF6A-4F48-A99F-F131F5BA0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3866"/>
          </a:xfrm>
        </p:spPr>
        <p:txBody>
          <a:bodyPr>
            <a:normAutofit fontScale="90000"/>
          </a:bodyPr>
          <a:lstStyle/>
          <a:p>
            <a:r>
              <a:rPr lang="cs-CZ" dirty="0"/>
              <a:t>Stratifikovaná analýza a </a:t>
            </a:r>
            <a:r>
              <a:rPr lang="cs-CZ" dirty="0" err="1"/>
              <a:t>forest</a:t>
            </a:r>
            <a:r>
              <a:rPr lang="cs-CZ" dirty="0"/>
              <a:t> plot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79C1E73-013C-864F-B3DA-38F1FF444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717" y="968992"/>
            <a:ext cx="8766660" cy="55778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34F216-DCB0-EF4C-B136-00F970271A1B}"/>
              </a:ext>
            </a:extLst>
          </p:cNvPr>
          <p:cNvSpPr txBox="1"/>
          <p:nvPr/>
        </p:nvSpPr>
        <p:spPr>
          <a:xfrm>
            <a:off x="7962472" y="1078787"/>
            <a:ext cx="2798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Efekt</a:t>
            </a:r>
            <a:r>
              <a:rPr lang="en-US" dirty="0"/>
              <a:t> a interval </a:t>
            </a:r>
            <a:r>
              <a:rPr lang="en-US" dirty="0" err="1"/>
              <a:t>spolehlivosti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23EC26-E813-DA4A-9C5C-2159F8E7E1E1}"/>
              </a:ext>
            </a:extLst>
          </p:cNvPr>
          <p:cNvSpPr txBox="1"/>
          <p:nvPr/>
        </p:nvSpPr>
        <p:spPr>
          <a:xfrm>
            <a:off x="10078948" y="4869951"/>
            <a:ext cx="1730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Souhrnný</a:t>
            </a:r>
            <a:r>
              <a:rPr lang="en-US" dirty="0"/>
              <a:t> </a:t>
            </a:r>
            <a:r>
              <a:rPr lang="en-US" dirty="0" err="1"/>
              <a:t>odhad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189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719EB-EF6A-4F48-A99F-F131F5BA0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3866"/>
          </a:xfrm>
        </p:spPr>
        <p:txBody>
          <a:bodyPr>
            <a:normAutofit fontScale="90000"/>
          </a:bodyPr>
          <a:lstStyle/>
          <a:p>
            <a:r>
              <a:rPr lang="cs-CZ" dirty="0"/>
              <a:t>Stratifikovaná analýza a tzv. </a:t>
            </a:r>
            <a:r>
              <a:rPr lang="cs-CZ" dirty="0" err="1"/>
              <a:t>forest</a:t>
            </a:r>
            <a:r>
              <a:rPr lang="cs-CZ" dirty="0"/>
              <a:t> plot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79C1E73-013C-864F-B3DA-38F1FF444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717" y="968992"/>
            <a:ext cx="8770566" cy="55803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BE25AA1-40D8-3E4C-A288-9A352E53CDAF}"/>
              </a:ext>
            </a:extLst>
          </p:cNvPr>
          <p:cNvSpPr/>
          <p:nvPr/>
        </p:nvSpPr>
        <p:spPr>
          <a:xfrm>
            <a:off x="1451429" y="556954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err="1"/>
              <a:t>Simpsonův</a:t>
            </a:r>
            <a:r>
              <a:rPr lang="cs-CZ" dirty="0"/>
              <a:t> paradox: "celek je v rozporu s jeho částmi"</a:t>
            </a:r>
          </a:p>
          <a:p>
            <a:r>
              <a:rPr lang="cs-CZ" dirty="0"/>
              <a:t>nebezpečí shromažďování údajů spočívá v zkreslení v důsledku skrytých faktorů</a:t>
            </a:r>
          </a:p>
        </p:txBody>
      </p:sp>
    </p:spTree>
    <p:extLst>
      <p:ext uri="{BB962C8B-B14F-4D97-AF65-F5344CB8AC3E}">
        <p14:creationId xmlns:p14="http://schemas.microsoft.com/office/powerpoint/2010/main" val="1361654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719EB-EF6A-4F48-A99F-F131F5BA0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Zkreslení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1C7A0-6B21-484D-BB25-2315596D47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„</a:t>
            </a:r>
            <a:r>
              <a:rPr lang="cs-CZ" i="1" dirty="0" err="1"/>
              <a:t>Measuring</a:t>
            </a:r>
            <a:r>
              <a:rPr lang="cs-CZ" i="1" dirty="0"/>
              <a:t> </a:t>
            </a:r>
            <a:r>
              <a:rPr lang="cs-CZ" i="1" dirty="0" err="1"/>
              <a:t>bias</a:t>
            </a:r>
            <a:r>
              <a:rPr lang="cs-CZ" i="1" dirty="0"/>
              <a:t> </a:t>
            </a:r>
            <a:r>
              <a:rPr lang="cs-CZ" i="1" dirty="0" err="1"/>
              <a:t>is</a:t>
            </a:r>
            <a:r>
              <a:rPr lang="cs-CZ" i="1" dirty="0"/>
              <a:t> </a:t>
            </a:r>
            <a:r>
              <a:rPr lang="cs-CZ" i="1" dirty="0" err="1"/>
              <a:t>harder</a:t>
            </a:r>
            <a:r>
              <a:rPr lang="cs-CZ" i="1" dirty="0"/>
              <a:t> </a:t>
            </a:r>
            <a:r>
              <a:rPr lang="cs-CZ" i="1" dirty="0" err="1"/>
              <a:t>than</a:t>
            </a:r>
            <a:r>
              <a:rPr lang="cs-CZ" i="1" dirty="0"/>
              <a:t> </a:t>
            </a:r>
            <a:r>
              <a:rPr lang="cs-CZ" i="1" dirty="0" err="1"/>
              <a:t>is</a:t>
            </a:r>
            <a:r>
              <a:rPr lang="cs-CZ" i="1" dirty="0"/>
              <a:t> </a:t>
            </a:r>
            <a:r>
              <a:rPr lang="cs-CZ" i="1" dirty="0" err="1"/>
              <a:t>usually</a:t>
            </a:r>
            <a:r>
              <a:rPr lang="cs-CZ" i="1" dirty="0"/>
              <a:t> </a:t>
            </a:r>
            <a:r>
              <a:rPr lang="cs-CZ" i="1" dirty="0" err="1"/>
              <a:t>assumed</a:t>
            </a:r>
            <a:r>
              <a:rPr lang="cs-CZ" i="1" dirty="0"/>
              <a:t>, and </a:t>
            </a:r>
            <a:r>
              <a:rPr lang="cs-CZ" i="1" dirty="0" err="1"/>
              <a:t>the</a:t>
            </a:r>
            <a:r>
              <a:rPr lang="cs-CZ" i="1" dirty="0"/>
              <a:t> evidence </a:t>
            </a:r>
            <a:r>
              <a:rPr lang="cs-CZ" i="1" dirty="0" err="1"/>
              <a:t>is</a:t>
            </a:r>
            <a:r>
              <a:rPr lang="cs-CZ" i="1" dirty="0"/>
              <a:t> </a:t>
            </a:r>
            <a:r>
              <a:rPr lang="cs-CZ" i="1" dirty="0" err="1"/>
              <a:t>sometimes</a:t>
            </a:r>
            <a:r>
              <a:rPr lang="cs-CZ" i="1" dirty="0"/>
              <a:t> </a:t>
            </a:r>
            <a:r>
              <a:rPr lang="cs-CZ" i="1" dirty="0" err="1"/>
              <a:t>contrary</a:t>
            </a:r>
            <a:r>
              <a:rPr lang="cs-CZ" i="1" dirty="0"/>
              <a:t> to </a:t>
            </a:r>
            <a:r>
              <a:rPr lang="cs-CZ" i="1" dirty="0" err="1"/>
              <a:t>expectation</a:t>
            </a:r>
            <a:r>
              <a:rPr lang="cs-CZ" i="1" dirty="0"/>
              <a:t>.“</a:t>
            </a:r>
          </a:p>
          <a:p>
            <a:pPr marL="0" indent="0" algn="r">
              <a:buNone/>
            </a:pPr>
            <a:r>
              <a:rPr lang="cs-CZ" sz="2400" dirty="0" err="1"/>
              <a:t>Bickel</a:t>
            </a:r>
            <a:r>
              <a:rPr lang="cs-CZ" sz="2400" dirty="0"/>
              <a:t>, </a:t>
            </a:r>
            <a:r>
              <a:rPr lang="cs-CZ" sz="2400" dirty="0" err="1"/>
              <a:t>Hammel</a:t>
            </a:r>
            <a:r>
              <a:rPr lang="cs-CZ" sz="2400" dirty="0"/>
              <a:t>, </a:t>
            </a:r>
            <a:r>
              <a:rPr lang="cs-CZ" sz="2400" dirty="0" err="1"/>
              <a:t>O'Connell</a:t>
            </a:r>
            <a:r>
              <a:rPr lang="cs-CZ" sz="2400" dirty="0"/>
              <a:t> (1975) Sex </a:t>
            </a:r>
            <a:r>
              <a:rPr lang="cs-CZ" sz="2400" dirty="0" err="1"/>
              <a:t>bias</a:t>
            </a:r>
            <a:r>
              <a:rPr lang="cs-CZ" sz="2400" dirty="0"/>
              <a:t> in </a:t>
            </a:r>
            <a:r>
              <a:rPr lang="cs-CZ" sz="2400" dirty="0" err="1"/>
              <a:t>graduate</a:t>
            </a:r>
            <a:r>
              <a:rPr lang="cs-CZ" sz="2400" dirty="0"/>
              <a:t> </a:t>
            </a:r>
            <a:r>
              <a:rPr lang="cs-CZ" sz="2400" dirty="0" err="1"/>
              <a:t>admissions</a:t>
            </a:r>
            <a:r>
              <a:rPr lang="cs-CZ" sz="2400" dirty="0"/>
              <a:t>: data </a:t>
            </a:r>
            <a:r>
              <a:rPr lang="cs-CZ" sz="2400" dirty="0" err="1"/>
              <a:t>from</a:t>
            </a:r>
            <a:r>
              <a:rPr lang="cs-CZ" sz="2400" dirty="0"/>
              <a:t> </a:t>
            </a:r>
            <a:r>
              <a:rPr lang="cs-CZ" sz="2400" dirty="0" err="1"/>
              <a:t>berkeley</a:t>
            </a:r>
            <a:r>
              <a:rPr lang="cs-CZ" sz="2400" dirty="0"/>
              <a:t>. Science 187:398-403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29616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76EF8A-76BE-B845-A149-5B27890C9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Jak </a:t>
            </a:r>
            <a:r>
              <a:rPr lang="en-US" dirty="0" err="1"/>
              <a:t>tedy</a:t>
            </a:r>
            <a:r>
              <a:rPr lang="en-US" dirty="0"/>
              <a:t> </a:t>
            </a:r>
            <a:r>
              <a:rPr lang="en-US" dirty="0" err="1"/>
              <a:t>udělat</a:t>
            </a:r>
            <a:r>
              <a:rPr lang="en-US" dirty="0"/>
              <a:t> </a:t>
            </a:r>
            <a:r>
              <a:rPr lang="en-US" dirty="0" err="1"/>
              <a:t>správně</a:t>
            </a:r>
            <a:r>
              <a:rPr lang="en-US" dirty="0"/>
              <a:t> </a:t>
            </a:r>
            <a:r>
              <a:rPr lang="en-US" dirty="0" err="1"/>
              <a:t>souhrn</a:t>
            </a:r>
            <a:r>
              <a:rPr lang="en-US" dirty="0"/>
              <a:t>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DF3632-772B-5143-8A2E-AEA81FADB5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605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C5132-EAB7-4D40-B8C1-881997D34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16382"/>
          </a:xfrm>
        </p:spPr>
        <p:txBody>
          <a:bodyPr>
            <a:normAutofit fontScale="90000"/>
          </a:bodyPr>
          <a:lstStyle/>
          <a:p>
            <a:r>
              <a:rPr lang="cs-CZ" dirty="0"/>
              <a:t>Meta analytické přístupy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8B8D411B-4520-6C4E-945D-F95C06F12F6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3428999"/>
                <a:ext cx="10515600" cy="2747963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cs-CZ" dirty="0"/>
                  <a:t>Jedna studie:</a:t>
                </a:r>
              </a:p>
              <a:p>
                <a:pPr lvl="1"/>
                <a:r>
                  <a:rPr lang="cs-CZ" dirty="0"/>
                  <a:t>Inference 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cs-CZ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cs-CZ" dirty="0"/>
                  <a:t> + zkreslení studie: technické, designové, populace, ...)</a:t>
                </a:r>
              </a:p>
              <a:p>
                <a:r>
                  <a:rPr lang="cs-CZ" dirty="0"/>
                  <a:t>Modely s pevným efektem (FEMA):</a:t>
                </a:r>
              </a:p>
              <a:p>
                <a:pPr lvl="1"/>
                <a:r>
                  <a:rPr lang="cs-CZ" dirty="0"/>
                  <a:t>Inference o                                (průměr konkrétních datových souborů k dispozici)</a:t>
                </a:r>
              </a:p>
              <a:p>
                <a:pPr lvl="1"/>
                <a:r>
                  <a:rPr lang="cs-CZ" dirty="0"/>
                  <a:t>Interval spolehlivosti není ovlivňován variabilitou mezi studiemi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cs-CZ" dirty="0"/>
                  <a:t>)</a:t>
                </a:r>
              </a:p>
              <a:p>
                <a:r>
                  <a:rPr lang="cs-CZ" dirty="0"/>
                  <a:t>Náhodné efekty / hierarchické modely (REMA):</a:t>
                </a:r>
              </a:p>
              <a:p>
                <a:pPr lvl="1"/>
                <a:r>
                  <a:rPr lang="cs-CZ" dirty="0"/>
                  <a:t>Inference 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cs-CZ" dirty="0"/>
                  <a:t> (pravda; očekávání budoucích studií)</a:t>
                </a:r>
              </a:p>
              <a:p>
                <a:pPr lvl="1"/>
                <a:r>
                  <a:rPr lang="cs-CZ" dirty="0"/>
                  <a:t>Interval spolehlivosti je úzký, je-li variabilita mezi studiemi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cs-CZ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cs-CZ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s-CZ" dirty="0"/>
                  <a:t>malá (a naopak)</a:t>
                </a: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8B8D411B-4520-6C4E-945D-F95C06F12F6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3428999"/>
                <a:ext cx="10515600" cy="2747963"/>
              </a:xfrm>
              <a:blipFill>
                <a:blip r:embed="rId2"/>
                <a:stretch>
                  <a:fillRect l="-844" t="-4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picture containing boat, scale, group, skiing&#10;&#10;Description automatically generated">
            <a:extLst>
              <a:ext uri="{FF2B5EF4-FFF2-40B4-BE49-F238E27FC236}">
                <a16:creationId xmlns:a16="http://schemas.microsoft.com/office/drawing/2014/main" id="{B4774C47-376F-F845-A75B-7F690E8A8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481" y="781507"/>
            <a:ext cx="7314293" cy="2209015"/>
          </a:xfrm>
          <a:prstGeom prst="rect">
            <a:avLst/>
          </a:prstGeom>
        </p:spPr>
      </p:pic>
      <p:pic>
        <p:nvPicPr>
          <p:cNvPr id="9" name="Picture 8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CD8940B7-F4CD-4F48-A2DB-06168578B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2877" y="4354284"/>
            <a:ext cx="1415880" cy="34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996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719EB-EF6A-4F48-A99F-F131F5BA0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160657" cy="534761"/>
          </a:xfrm>
        </p:spPr>
        <p:txBody>
          <a:bodyPr>
            <a:normAutofit fontScale="90000"/>
          </a:bodyPr>
          <a:lstStyle/>
          <a:p>
            <a:r>
              <a:rPr lang="cs-CZ" dirty="0"/>
              <a:t>Meta-analýza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1C7A0-6B21-484D-BB25-2315596D4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8508"/>
            <a:ext cx="7333343" cy="5604669"/>
          </a:xfrm>
        </p:spPr>
        <p:txBody>
          <a:bodyPr>
            <a:normAutofit fontScale="92500"/>
          </a:bodyPr>
          <a:lstStyle/>
          <a:p>
            <a:r>
              <a:rPr lang="cs-CZ" sz="2400" dirty="0"/>
              <a:t>Samostatná analýza každé studie (nebo její části)</a:t>
            </a:r>
          </a:p>
          <a:p>
            <a:r>
              <a:rPr lang="cs-CZ" sz="2400" dirty="0"/>
              <a:t>Průměr počítáme s použitím inverze rozptylu jako váhy:</a:t>
            </a:r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r>
              <a:rPr lang="cs-CZ" sz="2400" dirty="0"/>
              <a:t>Je-li         nula (nemusí být realistické!)  - jedná se o meta analýzu pevných efektů (FEMA)</a:t>
            </a:r>
          </a:p>
          <a:p>
            <a:r>
              <a:rPr lang="cs-CZ" sz="2400" dirty="0"/>
              <a:t>V opačném případě je       odhadnutá z dat, a jedná se o analýzu náhodných efektů (REMA) – předpokládáme, že mezi studiemi je náhodná variabilita</a:t>
            </a:r>
          </a:p>
          <a:p>
            <a:r>
              <a:rPr lang="cs-CZ" sz="2400" i="1" dirty="0"/>
              <a:t>I</a:t>
            </a:r>
            <a:r>
              <a:rPr lang="cs-CZ" sz="2400" i="1" baseline="30000" dirty="0"/>
              <a:t>2</a:t>
            </a:r>
            <a:r>
              <a:rPr lang="cs-CZ" sz="2400" dirty="0"/>
              <a:t>: podíl variability způsobený heterogenitou mezi studiemi</a:t>
            </a:r>
          </a:p>
          <a:p>
            <a:endParaRPr lang="cs-CZ" sz="2400" dirty="0"/>
          </a:p>
          <a:p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endParaRPr lang="cs-CZ" sz="2400" dirty="0"/>
          </a:p>
        </p:txBody>
      </p:sp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378902A1-7B00-7444-BC46-DD6EC0F08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214" y="1843485"/>
            <a:ext cx="5664200" cy="2451100"/>
          </a:xfrm>
          <a:prstGeom prst="rect">
            <a:avLst/>
          </a:prstGeom>
        </p:spPr>
      </p:pic>
      <p:pic>
        <p:nvPicPr>
          <p:cNvPr id="9" name="Picture 8" descr="A picture containing large, sitting, clock, room&#10;&#10;Description automatically generated">
            <a:extLst>
              <a:ext uri="{FF2B5EF4-FFF2-40B4-BE49-F238E27FC236}">
                <a16:creationId xmlns:a16="http://schemas.microsoft.com/office/drawing/2014/main" id="{2BFA39AD-747B-9F44-A9F0-154B9C818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2128" y="0"/>
            <a:ext cx="3619500" cy="6781800"/>
          </a:xfrm>
          <a:prstGeom prst="rect">
            <a:avLst/>
          </a:prstGeom>
        </p:spPr>
      </p:pic>
      <p:pic>
        <p:nvPicPr>
          <p:cNvPr id="11" name="Picture 10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A342F35F-06A7-544D-B0AE-428629D11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0914" y="4436627"/>
            <a:ext cx="431800" cy="393700"/>
          </a:xfrm>
          <a:prstGeom prst="rect">
            <a:avLst/>
          </a:prstGeom>
        </p:spPr>
      </p:pic>
      <p:pic>
        <p:nvPicPr>
          <p:cNvPr id="12" name="Picture 11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7523138E-E235-5E46-9375-24CA61C02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9012" y="5159962"/>
            <a:ext cx="4318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2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09AA7-3174-6C41-9473-22E476D9E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2818"/>
          </a:xfrm>
        </p:spPr>
        <p:txBody>
          <a:bodyPr>
            <a:normAutofit fontScale="90000"/>
          </a:bodyPr>
          <a:lstStyle/>
          <a:p>
            <a:r>
              <a:rPr lang="cs-CZ" dirty="0"/>
              <a:t>Které metriky porovnávat?</a:t>
            </a:r>
          </a:p>
        </p:txBody>
      </p:sp>
      <p:pic>
        <p:nvPicPr>
          <p:cNvPr id="8" name="Content Placeholder 7" descr="A picture containing large, side, table, white&#10;&#10;Description automatically generated">
            <a:extLst>
              <a:ext uri="{FF2B5EF4-FFF2-40B4-BE49-F238E27FC236}">
                <a16:creationId xmlns:a16="http://schemas.microsoft.com/office/drawing/2014/main" id="{34C700E9-B5DB-2847-977F-A28B30B141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9074" y="957943"/>
            <a:ext cx="8610936" cy="4127874"/>
          </a:xfrm>
        </p:spPr>
      </p:pic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75EE638B-5B22-D84B-B67B-5BA7C275EE3A}"/>
              </a:ext>
            </a:extLst>
          </p:cNvPr>
          <p:cNvSpPr txBox="1">
            <a:spLocks/>
          </p:cNvSpPr>
          <p:nvPr/>
        </p:nvSpPr>
        <p:spPr>
          <a:xfrm>
            <a:off x="355442" y="5254171"/>
            <a:ext cx="10515600" cy="129177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600">
              <a:spcBef>
                <a:spcPts val="0"/>
              </a:spcBef>
            </a:pPr>
            <a:r>
              <a:rPr lang="cs-CZ" sz="1800" dirty="0" err="1"/>
              <a:t>Odds</a:t>
            </a:r>
            <a:r>
              <a:rPr lang="cs-CZ" sz="1800" dirty="0"/>
              <a:t> ratio (poměr šancí): regresní koeficient (jeho průměr při použití REMA)</a:t>
            </a:r>
          </a:p>
          <a:p>
            <a:pPr marL="12600">
              <a:spcBef>
                <a:spcPts val="0"/>
              </a:spcBef>
            </a:pPr>
            <a:r>
              <a:rPr lang="cs-CZ" sz="1800" dirty="0"/>
              <a:t>Korelace: míra závislosti nebo vzájemné informace (její průměr u REMA)</a:t>
            </a:r>
          </a:p>
          <a:p>
            <a:pPr marL="12600">
              <a:spcBef>
                <a:spcPts val="0"/>
              </a:spcBef>
            </a:pPr>
            <a:r>
              <a:rPr lang="cs-CZ" sz="1800" dirty="0"/>
              <a:t>Z-statistika: významnost (se znaménkem) =&gt; </a:t>
            </a:r>
            <a:r>
              <a:rPr lang="cs-CZ" sz="1800" dirty="0" err="1"/>
              <a:t>Stouerova</a:t>
            </a:r>
            <a:r>
              <a:rPr lang="cs-CZ" sz="1800" dirty="0"/>
              <a:t> metoda </a:t>
            </a:r>
            <a:r>
              <a:rPr lang="cs-CZ" sz="1800" i="1" dirty="0"/>
              <a:t>akumulace</a:t>
            </a:r>
            <a:r>
              <a:rPr lang="cs-CZ" sz="1800" dirty="0"/>
              <a:t>:</a:t>
            </a:r>
          </a:p>
          <a:p>
            <a:pPr marL="12600">
              <a:spcBef>
                <a:spcPts val="0"/>
              </a:spcBef>
            </a:pPr>
            <a:r>
              <a:rPr lang="cs-CZ" sz="1800" dirty="0"/>
              <a:t>p-hodnoty: významnost (bez znaménka) =&gt; </a:t>
            </a:r>
            <a:r>
              <a:rPr lang="cs-CZ" sz="1800" dirty="0" err="1"/>
              <a:t>Fisherova</a:t>
            </a:r>
            <a:r>
              <a:rPr lang="cs-CZ" sz="1800" dirty="0"/>
              <a:t> metoda </a:t>
            </a:r>
            <a:r>
              <a:rPr lang="cs-CZ" sz="1800" i="1" dirty="0"/>
              <a:t>akumulace</a:t>
            </a:r>
            <a:r>
              <a:rPr lang="cs-CZ" sz="1800" dirty="0"/>
              <a:t>:</a:t>
            </a:r>
          </a:p>
          <a:p>
            <a:pPr marL="12600">
              <a:spcBef>
                <a:spcPts val="0"/>
              </a:spcBef>
            </a:pPr>
            <a:r>
              <a:rPr lang="cs-CZ" sz="1800" dirty="0"/>
              <a:t>Metoda součtu hlasů: počet zamítnutých hypotéz</a:t>
            </a:r>
          </a:p>
        </p:txBody>
      </p:sp>
      <p:pic>
        <p:nvPicPr>
          <p:cNvPr id="13" name="Picture 12" descr="A close up of a clock&#10;&#10;Description automatically generated">
            <a:extLst>
              <a:ext uri="{FF2B5EF4-FFF2-40B4-BE49-F238E27FC236}">
                <a16:creationId xmlns:a16="http://schemas.microsoft.com/office/drawing/2014/main" id="{04812703-4545-FA42-8846-D68321217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1665" y="5723163"/>
            <a:ext cx="1239412" cy="48658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66A26B1-ABF8-7A45-8933-0DECE168ACCE}"/>
              </a:ext>
            </a:extLst>
          </p:cNvPr>
          <p:cNvSpPr/>
          <p:nvPr/>
        </p:nvSpPr>
        <p:spPr>
          <a:xfrm>
            <a:off x="7553326" y="5966455"/>
            <a:ext cx="276678" cy="22497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42926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CB833-F8E5-7647-AE12-F25598C56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05732"/>
          </a:xfrm>
        </p:spPr>
        <p:txBody>
          <a:bodyPr>
            <a:normAutofit fontScale="90000"/>
          </a:bodyPr>
          <a:lstStyle/>
          <a:p>
            <a:r>
              <a:rPr lang="cs-CZ" dirty="0"/>
              <a:t>Jak kombinovat analýzy (data)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1F1E5-1A03-0249-BFF3-0E2E86FB6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1143"/>
            <a:ext cx="10515600" cy="501582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dirty="0"/>
              <a:t>Kombinovat </a:t>
            </a:r>
            <a:r>
              <a:rPr lang="cs-CZ" b="1" dirty="0"/>
              <a:t>nezpracovaná data</a:t>
            </a:r>
          </a:p>
          <a:p>
            <a:pPr marL="0" indent="0">
              <a:buNone/>
            </a:pPr>
            <a:r>
              <a:rPr lang="cs-CZ" sz="2400" dirty="0"/>
              <a:t>(+) snadno použitelné (-) potenciální zkreslení, žádné posouzení heterogenity</a:t>
            </a:r>
          </a:p>
          <a:p>
            <a:pPr marL="0" indent="0">
              <a:buNone/>
            </a:pPr>
            <a:r>
              <a:rPr lang="cs-CZ" dirty="0"/>
              <a:t>2. Kombinovat </a:t>
            </a:r>
            <a:r>
              <a:rPr lang="cs-CZ" b="1" dirty="0"/>
              <a:t>koeficienty</a:t>
            </a:r>
            <a:r>
              <a:rPr lang="cs-CZ" dirty="0"/>
              <a:t> </a:t>
            </a:r>
            <a:r>
              <a:rPr lang="cs-CZ" sz="2400" dirty="0"/>
              <a:t>(změna násobku, riziko a poměry šancí, ...)</a:t>
            </a:r>
          </a:p>
          <a:p>
            <a:pPr marL="0" indent="0">
              <a:buNone/>
            </a:pPr>
            <a:r>
              <a:rPr lang="cs-CZ" sz="2400" dirty="0"/>
              <a:t>(+) fyzická </a:t>
            </a:r>
            <a:r>
              <a:rPr lang="cs-CZ" sz="2400" dirty="0" err="1"/>
              <a:t>interpretovatelnost</a:t>
            </a:r>
            <a:r>
              <a:rPr lang="cs-CZ" sz="2400" dirty="0"/>
              <a:t> (-) ovlivněná jednotkou měření</a:t>
            </a:r>
          </a:p>
          <a:p>
            <a:pPr marL="0" indent="0">
              <a:buNone/>
            </a:pPr>
            <a:r>
              <a:rPr lang="cs-CZ" dirty="0"/>
              <a:t>3. Kombinovat </a:t>
            </a:r>
            <a:r>
              <a:rPr lang="cs-CZ" b="1" dirty="0"/>
              <a:t>korelaci</a:t>
            </a:r>
            <a:r>
              <a:rPr lang="cs-CZ" dirty="0"/>
              <a:t> / závislost </a:t>
            </a:r>
            <a:r>
              <a:rPr lang="cs-CZ" sz="2400" dirty="0"/>
              <a:t>(R2, tanh</a:t>
            </a:r>
            <a:r>
              <a:rPr lang="cs-CZ" sz="2400" baseline="30000" dirty="0"/>
              <a:t>-1</a:t>
            </a:r>
            <a:r>
              <a:rPr lang="cs-CZ" sz="2400" dirty="0"/>
              <a:t> (</a:t>
            </a:r>
            <a:r>
              <a:rPr lang="cs-CZ" sz="2400" dirty="0" err="1"/>
              <a:t>r</a:t>
            </a:r>
            <a:r>
              <a:rPr lang="cs-CZ" sz="2400" dirty="0"/>
              <a:t>), ...).</a:t>
            </a:r>
          </a:p>
          <a:p>
            <a:pPr marL="0" indent="0">
              <a:buNone/>
            </a:pPr>
            <a:r>
              <a:rPr lang="cs-CZ" sz="2400" dirty="0"/>
              <a:t>(+) bez jednotky (-) ovlivněná vzorkováním / dizajnem</a:t>
            </a:r>
          </a:p>
          <a:p>
            <a:pPr marL="0" indent="0">
              <a:buNone/>
            </a:pPr>
            <a:r>
              <a:rPr lang="cs-CZ" dirty="0"/>
              <a:t>4. Kombinovat </a:t>
            </a:r>
            <a:r>
              <a:rPr lang="cs-CZ" b="1" dirty="0"/>
              <a:t>významná měření </a:t>
            </a:r>
            <a:r>
              <a:rPr lang="cs-CZ" sz="2400" dirty="0"/>
              <a:t>(t-test, Z-test, p-hodnota atd.)</a:t>
            </a:r>
          </a:p>
          <a:p>
            <a:pPr marL="0" indent="0">
              <a:buNone/>
            </a:pPr>
            <a:r>
              <a:rPr lang="cs-CZ" sz="2400" dirty="0"/>
              <a:t>(-) silný efekt + nízká síla = slabý efekt + vysoká síla</a:t>
            </a:r>
          </a:p>
          <a:p>
            <a:pPr marL="0" indent="0">
              <a:buNone/>
            </a:pPr>
            <a:r>
              <a:rPr lang="cs-CZ" dirty="0"/>
              <a:t>5. Kombinovat </a:t>
            </a:r>
            <a:r>
              <a:rPr lang="cs-CZ" b="1" dirty="0"/>
              <a:t>rozhodnutí</a:t>
            </a:r>
            <a:r>
              <a:rPr lang="cs-CZ" dirty="0"/>
              <a:t> </a:t>
            </a:r>
            <a:r>
              <a:rPr lang="cs-CZ" sz="2400" dirty="0"/>
              <a:t>(odmítnutí / přijetí hypotézy, seznamy genů)</a:t>
            </a:r>
          </a:p>
          <a:p>
            <a:pPr marL="0" indent="0">
              <a:buNone/>
            </a:pPr>
            <a:r>
              <a:rPr lang="cs-CZ" sz="2400" dirty="0"/>
              <a:t>(+) snadno použitelné (-) postrádá sílu</a:t>
            </a:r>
          </a:p>
        </p:txBody>
      </p:sp>
    </p:spTree>
    <p:extLst>
      <p:ext uri="{BB962C8B-B14F-4D97-AF65-F5344CB8AC3E}">
        <p14:creationId xmlns:p14="http://schemas.microsoft.com/office/powerpoint/2010/main" val="3400645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0C907E-F8BF-254A-8A79-822BB3469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na to? </a:t>
            </a:r>
            <a:br>
              <a:rPr lang="cs-CZ" dirty="0"/>
            </a:br>
            <a:r>
              <a:rPr lang="cs-CZ" dirty="0"/>
              <a:t>1. krok: Správa datových souborů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2AB051-1E7F-BC4F-8BA2-EB713CC256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Připravte si přehled relevantních dostupných datových souborů</a:t>
            </a:r>
          </a:p>
          <a:p>
            <a:pPr lvl="1"/>
            <a:r>
              <a:rPr lang="cs-CZ" dirty="0"/>
              <a:t>Prohledávejte literaturu, veřejné databáze a web</a:t>
            </a:r>
          </a:p>
          <a:p>
            <a:r>
              <a:rPr lang="cs-CZ" dirty="0"/>
              <a:t>Zajistěte jejich </a:t>
            </a:r>
            <a:r>
              <a:rPr lang="cs-CZ" dirty="0" err="1"/>
              <a:t>neprůsečnost</a:t>
            </a:r>
            <a:endParaRPr lang="cs-CZ" dirty="0"/>
          </a:p>
          <a:p>
            <a:pPr lvl="1"/>
            <a:r>
              <a:rPr lang="cs-CZ" dirty="0"/>
              <a:t>Reorganizujte soubory dat tak, aby neobsahovaly redundantní vzorky</a:t>
            </a:r>
          </a:p>
          <a:p>
            <a:r>
              <a:rPr lang="cs-CZ" dirty="0"/>
              <a:t>Nejednotné názvy a reprezentace proměnných</a:t>
            </a:r>
          </a:p>
          <a:p>
            <a:pPr lvl="1"/>
            <a:r>
              <a:rPr lang="cs-CZ" dirty="0"/>
              <a:t>Přejmenujte a překódujte proměnné tak aby byly stejné napříč datovými soubory</a:t>
            </a:r>
          </a:p>
          <a:p>
            <a:r>
              <a:rPr lang="cs-CZ" dirty="0"/>
              <a:t>Zajistěte shodnou anotaci molekul</a:t>
            </a:r>
          </a:p>
          <a:p>
            <a:pPr lvl="1"/>
            <a:r>
              <a:rPr lang="cs-CZ" dirty="0" err="1"/>
              <a:t>Přemapujte</a:t>
            </a:r>
            <a:r>
              <a:rPr lang="cs-CZ" dirty="0"/>
              <a:t> sondy (sady sond) napříč platformami, zarovnat k referenční sekvenci; redukovat na jednu sondu na gen (mikročipy)</a:t>
            </a:r>
          </a:p>
          <a:p>
            <a:pPr lvl="1"/>
            <a:r>
              <a:rPr lang="cs-CZ" dirty="0"/>
              <a:t>Ujistěte se, že jste použili anotaci na stejný referenční genom</a:t>
            </a:r>
          </a:p>
          <a:p>
            <a:r>
              <a:rPr lang="cs-CZ" dirty="0"/>
              <a:t>Zkontrolujte kvalitu kvantitativních proměnných (např. genová exprese)</a:t>
            </a:r>
          </a:p>
          <a:p>
            <a:pPr lvl="1"/>
            <a:r>
              <a:rPr lang="cs-CZ" dirty="0"/>
              <a:t>Zajistěte stejnou jednotku / transformaci; v případě potřeby přejmenujte a změňte měřítko</a:t>
            </a:r>
          </a:p>
        </p:txBody>
      </p:sp>
    </p:spTree>
    <p:extLst>
      <p:ext uri="{BB962C8B-B14F-4D97-AF65-F5344CB8AC3E}">
        <p14:creationId xmlns:p14="http://schemas.microsoft.com/office/powerpoint/2010/main" val="2560424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0C907E-F8BF-254A-8A79-822BB3469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na to? </a:t>
            </a:r>
            <a:br>
              <a:rPr lang="cs-CZ" dirty="0"/>
            </a:br>
            <a:r>
              <a:rPr lang="cs-CZ" dirty="0"/>
              <a:t>2. krok: Analýza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2AB051-1E7F-BC4F-8BA2-EB713CC256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Jak provést kombinovanou analýzu heterogenních datových souborů?</a:t>
            </a:r>
          </a:p>
          <a:p>
            <a:pPr lvl="1"/>
            <a:r>
              <a:rPr lang="cs-CZ" dirty="0"/>
              <a:t>Rozdíly v dizajnech studií, populacích a kritériích pro výběr vzorků</a:t>
            </a:r>
          </a:p>
          <a:p>
            <a:pPr lvl="1"/>
            <a:r>
              <a:rPr lang="cs-CZ" dirty="0"/>
              <a:t>Nesrovnatelné kvantitativní údaje; systematické chyby měření</a:t>
            </a:r>
          </a:p>
          <a:p>
            <a:r>
              <a:rPr lang="cs-CZ" dirty="0"/>
              <a:t>Jak vytvořit celkové výsledky na základě všech datových sad?</a:t>
            </a:r>
          </a:p>
          <a:p>
            <a:r>
              <a:rPr lang="cs-CZ" dirty="0"/>
              <a:t>Jak posoudit a začlenit heterogenitu?</a:t>
            </a:r>
          </a:p>
          <a:p>
            <a:r>
              <a:rPr lang="cs-CZ" dirty="0"/>
              <a:t>Jak vizualizovat a prezentovat výsledky analýzy?</a:t>
            </a:r>
          </a:p>
          <a:p>
            <a:r>
              <a:rPr lang="cs-CZ" dirty="0"/>
              <a:t>Jak analýzu přizpůsobit </a:t>
            </a:r>
            <a:r>
              <a:rPr lang="cs-CZ" dirty="0" err="1"/>
              <a:t>omics</a:t>
            </a:r>
            <a:r>
              <a:rPr lang="cs-CZ" dirty="0"/>
              <a:t> datům?</a:t>
            </a:r>
          </a:p>
          <a:p>
            <a:r>
              <a:rPr lang="cs-CZ" dirty="0"/>
              <a:t>Jak přistoupit ke komplexní analýze, jako je například hierarchické shlukování a predikce?</a:t>
            </a:r>
          </a:p>
        </p:txBody>
      </p:sp>
    </p:spTree>
    <p:extLst>
      <p:ext uri="{BB962C8B-B14F-4D97-AF65-F5344CB8AC3E}">
        <p14:creationId xmlns:p14="http://schemas.microsoft.com/office/powerpoint/2010/main" val="888004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EBB3D-B08A-C348-85C3-15533C3F5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Meta-analýza</a:t>
            </a:r>
          </a:p>
        </p:txBody>
      </p:sp>
    </p:spTree>
    <p:extLst>
      <p:ext uri="{BB962C8B-B14F-4D97-AF65-F5344CB8AC3E}">
        <p14:creationId xmlns:p14="http://schemas.microsoft.com/office/powerpoint/2010/main" val="24620103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74654-D685-1342-A062-52D42A85A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 co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dávat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meta-</a:t>
            </a:r>
            <a:r>
              <a:rPr lang="en-US" dirty="0" err="1"/>
              <a:t>analýze</a:t>
            </a:r>
            <a:r>
              <a:rPr lang="en-US" dirty="0"/>
              <a:t> </a:t>
            </a:r>
            <a:r>
              <a:rPr lang="en-US" dirty="0" err="1"/>
              <a:t>pozor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16DDF-9721-C84B-9833-AA2274E142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studie</a:t>
            </a:r>
            <a:r>
              <a:rPr lang="en-US" dirty="0"/>
              <a:t> </a:t>
            </a:r>
            <a:r>
              <a:rPr lang="en-US" dirty="0" err="1"/>
              <a:t>opravdu</a:t>
            </a:r>
            <a:r>
              <a:rPr lang="en-US" dirty="0"/>
              <a:t> </a:t>
            </a:r>
            <a:r>
              <a:rPr lang="en-US" dirty="0" err="1"/>
              <a:t>porovnatelné</a:t>
            </a:r>
            <a:r>
              <a:rPr lang="en-US" dirty="0"/>
              <a:t>?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/>
              <a:t>Reprezentují</a:t>
            </a:r>
            <a:r>
              <a:rPr lang="en-US" dirty="0"/>
              <a:t> </a:t>
            </a:r>
            <a:r>
              <a:rPr lang="en-US" dirty="0" err="1"/>
              <a:t>stejné</a:t>
            </a:r>
            <a:r>
              <a:rPr lang="en-US" dirty="0"/>
              <a:t> populace?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provedená</a:t>
            </a:r>
            <a:r>
              <a:rPr lang="en-US" dirty="0"/>
              <a:t> </a:t>
            </a:r>
            <a:r>
              <a:rPr lang="en-US" dirty="0" err="1"/>
              <a:t>měření</a:t>
            </a:r>
            <a:r>
              <a:rPr lang="en-US" dirty="0"/>
              <a:t> </a:t>
            </a:r>
            <a:r>
              <a:rPr lang="en-US" dirty="0" err="1"/>
              <a:t>porovnatelná</a:t>
            </a:r>
            <a:r>
              <a:rPr lang="en-US" dirty="0"/>
              <a:t>?</a:t>
            </a:r>
          </a:p>
          <a:p>
            <a:pPr marL="0" indent="0">
              <a:buNone/>
            </a:pPr>
            <a:r>
              <a:rPr lang="en-US" dirty="0"/>
              <a:t>	…</a:t>
            </a:r>
          </a:p>
        </p:txBody>
      </p:sp>
    </p:spTree>
    <p:extLst>
      <p:ext uri="{BB962C8B-B14F-4D97-AF65-F5344CB8AC3E}">
        <p14:creationId xmlns:p14="http://schemas.microsoft.com/office/powerpoint/2010/main" val="18799006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D5199-5147-1745-A0E6-A8BA16D70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Závěrem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40497-888A-6842-A4B7-8A5A31710B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Více </a:t>
            </a:r>
            <a:r>
              <a:rPr lang="cs-CZ" dirty="0" err="1"/>
              <a:t>omicsových</a:t>
            </a:r>
            <a:r>
              <a:rPr lang="cs-CZ" dirty="0"/>
              <a:t> datových souborů lze společně analyzovat v rámci „standardních“ statistických metod (např. zobecněné lineární modely, </a:t>
            </a:r>
            <a:r>
              <a:rPr lang="cs-CZ" dirty="0" err="1"/>
              <a:t>metaanalýzy</a:t>
            </a:r>
            <a:r>
              <a:rPr lang="cs-CZ" dirty="0"/>
              <a:t>, hierarchické vzorkovací modely).</a:t>
            </a:r>
          </a:p>
          <a:p>
            <a:r>
              <a:rPr lang="cs-CZ" dirty="0"/>
              <a:t>Rozšíření na komplexní analýzu (např. predikce, shluková analýza) je možné začleněním REMA pro kombinování sumárních statistik ve vhodné fázi analýzy.</a:t>
            </a:r>
          </a:p>
        </p:txBody>
      </p:sp>
    </p:spTree>
    <p:extLst>
      <p:ext uri="{BB962C8B-B14F-4D97-AF65-F5344CB8AC3E}">
        <p14:creationId xmlns:p14="http://schemas.microsoft.com/office/powerpoint/2010/main" val="1930807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8A2FD-185E-BD40-B732-1C2E2B169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996" y="45868"/>
            <a:ext cx="10515600" cy="1068169"/>
          </a:xfrm>
        </p:spPr>
        <p:txBody>
          <a:bodyPr>
            <a:normAutofit/>
          </a:bodyPr>
          <a:lstStyle/>
          <a:p>
            <a:r>
              <a:rPr lang="cs-CZ" sz="3200" dirty="0" err="1"/>
              <a:t>Supertabulka</a:t>
            </a:r>
            <a:r>
              <a:rPr lang="cs-CZ" sz="3200" dirty="0"/>
              <a:t> </a:t>
            </a:r>
            <a:r>
              <a:rPr lang="cs-CZ" sz="3200" dirty="0" err="1"/>
              <a:t>omicsových</a:t>
            </a:r>
            <a:r>
              <a:rPr lang="cs-CZ" sz="3200" dirty="0"/>
              <a:t> dat (studie-řádky, </a:t>
            </a:r>
            <a:r>
              <a:rPr lang="cs-CZ" sz="3200" dirty="0" err="1"/>
              <a:t>omicsové</a:t>
            </a:r>
            <a:r>
              <a:rPr lang="cs-CZ" sz="3200" dirty="0"/>
              <a:t> proměnné – sloupce)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4B660-E0E6-1042-BEA6-66BD5CB65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783043"/>
            <a:ext cx="10515600" cy="729474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„Horizontální“ integrace – stejné vzorky, různé typy dat (proměnné)</a:t>
            </a:r>
          </a:p>
          <a:p>
            <a:r>
              <a:rPr lang="cs-CZ" dirty="0">
                <a:solidFill>
                  <a:srgbClr val="FF0000"/>
                </a:solidFill>
              </a:rPr>
              <a:t>„Vertikální“ integrace – stejné proměnné, různé studie (vzorky)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4202BAB-6A5C-1542-80CE-72FA0175D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434" y="1074957"/>
            <a:ext cx="10223132" cy="466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202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F40726-9B19-4165-9C26-757D16E19E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F6A02D-B5C1-8242-8F8B-0959B4D44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64211"/>
            <a:ext cx="4571999" cy="1165002"/>
          </a:xfrm>
        </p:spPr>
        <p:txBody>
          <a:bodyPr anchor="b">
            <a:normAutofit/>
          </a:bodyPr>
          <a:lstStyle/>
          <a:p>
            <a:r>
              <a:rPr lang="cs-CZ" sz="3600" dirty="0"/>
              <a:t>Co je to meta-analýza?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794B55-31AB-DF47-BFE5-346DDFD49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55327"/>
            <a:ext cx="4571999" cy="3776975"/>
          </a:xfrm>
        </p:spPr>
        <p:txBody>
          <a:bodyPr>
            <a:normAutofit/>
          </a:bodyPr>
          <a:lstStyle/>
          <a:p>
            <a:r>
              <a:rPr lang="cs-CZ" sz="1800" dirty="0"/>
              <a:t>Statistická analýza, která kombinuje výsledky z více vědeckých studií</a:t>
            </a:r>
          </a:p>
          <a:p>
            <a:r>
              <a:rPr lang="cs-CZ" sz="1800" dirty="0"/>
              <a:t>Rozšířila se v 70. letech</a:t>
            </a:r>
          </a:p>
          <a:p>
            <a:r>
              <a:rPr lang="cs-CZ" sz="1800" dirty="0"/>
              <a:t>Stále více studií na stejné téma znamená více možností meta-analýzy</a:t>
            </a:r>
          </a:p>
          <a:p>
            <a:pPr marL="0" indent="0">
              <a:buNone/>
            </a:pPr>
            <a:endParaRPr lang="cs-CZ" sz="1800" dirty="0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F6424F2D-ABCF-E346-9109-0D31933220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36" b="-4"/>
          <a:stretch/>
        </p:blipFill>
        <p:spPr>
          <a:xfrm>
            <a:off x="6190488" y="566928"/>
            <a:ext cx="5157216" cy="528619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089CB41-F399-4AEB-980C-5BFB1049C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6112341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BFC967B-3DD6-463D-9DB9-6E4419AE0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096768" y="3817404"/>
            <a:ext cx="54864" cy="45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8A5E11-7F81-854D-9AB0-7ED0DB614E65}"/>
              </a:ext>
            </a:extLst>
          </p:cNvPr>
          <p:cNvSpPr txBox="1"/>
          <p:nvPr/>
        </p:nvSpPr>
        <p:spPr>
          <a:xfrm>
            <a:off x="6871447" y="430306"/>
            <a:ext cx="4329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Počet</a:t>
            </a:r>
            <a:r>
              <a:rPr lang="en-US" dirty="0"/>
              <a:t> </a:t>
            </a:r>
            <a:r>
              <a:rPr lang="en-US" dirty="0" err="1"/>
              <a:t>nalezených</a:t>
            </a:r>
            <a:r>
              <a:rPr lang="en-US" dirty="0"/>
              <a:t> </a:t>
            </a:r>
            <a:r>
              <a:rPr lang="en-US" dirty="0" err="1"/>
              <a:t>publikací</a:t>
            </a:r>
            <a:r>
              <a:rPr lang="en-US" dirty="0"/>
              <a:t> s </a:t>
            </a:r>
            <a:r>
              <a:rPr lang="en-US" dirty="0" err="1"/>
              <a:t>klíčovým</a:t>
            </a:r>
            <a:r>
              <a:rPr lang="en-US" dirty="0"/>
              <a:t> </a:t>
            </a:r>
            <a:r>
              <a:rPr lang="en-US" dirty="0" err="1"/>
              <a:t>slovem</a:t>
            </a:r>
            <a:r>
              <a:rPr lang="en-US" dirty="0"/>
              <a:t> “meta analysis” v </a:t>
            </a:r>
            <a:r>
              <a:rPr lang="en-US" dirty="0" err="1"/>
              <a:t>databázi</a:t>
            </a:r>
            <a:r>
              <a:rPr lang="en-US" dirty="0"/>
              <a:t> </a:t>
            </a:r>
            <a:r>
              <a:rPr lang="en-US" dirty="0" err="1"/>
              <a:t>pubmed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87811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2" name="Rectangle 240">
            <a:extLst>
              <a:ext uri="{FF2B5EF4-FFF2-40B4-BE49-F238E27FC236}">
                <a16:creationId xmlns:a16="http://schemas.microsoft.com/office/drawing/2014/main" id="{2029D5AD-8348-4446-B191-6A9B6FE03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3" name="Freeform: Shape 242">
            <a:extLst>
              <a:ext uri="{FF2B5EF4-FFF2-40B4-BE49-F238E27FC236}">
                <a16:creationId xmlns:a16="http://schemas.microsoft.com/office/drawing/2014/main" id="{A3F395A2-2B64-4749-BD93-2F159C7E1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1899601"/>
          </a:xfrm>
          <a:custGeom>
            <a:avLst/>
            <a:gdLst>
              <a:gd name="connsiteX0" fmla="*/ 0 w 12188952"/>
              <a:gd name="connsiteY0" fmla="*/ 0 h 1899601"/>
              <a:gd name="connsiteX1" fmla="*/ 12188952 w 12188952"/>
              <a:gd name="connsiteY1" fmla="*/ 0 h 1899601"/>
              <a:gd name="connsiteX2" fmla="*/ 12188952 w 12188952"/>
              <a:gd name="connsiteY2" fmla="*/ 1635106 h 1899601"/>
              <a:gd name="connsiteX3" fmla="*/ 11356325 w 12188952"/>
              <a:gd name="connsiteY3" fmla="*/ 1707615 h 1899601"/>
              <a:gd name="connsiteX4" fmla="*/ 6096001 w 12188952"/>
              <a:gd name="connsiteY4" fmla="*/ 1899601 h 1899601"/>
              <a:gd name="connsiteX5" fmla="*/ 835678 w 12188952"/>
              <a:gd name="connsiteY5" fmla="*/ 1707615 h 1899601"/>
              <a:gd name="connsiteX6" fmla="*/ 0 w 12188952"/>
              <a:gd name="connsiteY6" fmla="*/ 1634841 h 189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1899601">
                <a:moveTo>
                  <a:pt x="0" y="0"/>
                </a:moveTo>
                <a:lnTo>
                  <a:pt x="12188952" y="0"/>
                </a:lnTo>
                <a:lnTo>
                  <a:pt x="12188952" y="1635106"/>
                </a:lnTo>
                <a:lnTo>
                  <a:pt x="11356325" y="1707615"/>
                </a:lnTo>
                <a:cubicBezTo>
                  <a:pt x="9739512" y="1831240"/>
                  <a:pt x="7961919" y="1899601"/>
                  <a:pt x="6096001" y="1899601"/>
                </a:cubicBezTo>
                <a:cubicBezTo>
                  <a:pt x="4230084" y="1899601"/>
                  <a:pt x="2452490" y="1831240"/>
                  <a:pt x="835678" y="1707615"/>
                </a:cubicBezTo>
                <a:lnTo>
                  <a:pt x="0" y="1634841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4" name="Freeform: Shape 244">
            <a:extLst>
              <a:ext uri="{FF2B5EF4-FFF2-40B4-BE49-F238E27FC236}">
                <a16:creationId xmlns:a16="http://schemas.microsoft.com/office/drawing/2014/main" id="{5CF0135B-EAB8-4CA0-896C-2D897ECD2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890722"/>
          </a:xfrm>
          <a:custGeom>
            <a:avLst/>
            <a:gdLst>
              <a:gd name="connsiteX0" fmla="*/ 0 w 12192000"/>
              <a:gd name="connsiteY0" fmla="*/ 0 h 1890722"/>
              <a:gd name="connsiteX1" fmla="*/ 12192000 w 12192000"/>
              <a:gd name="connsiteY1" fmla="*/ 0 h 1890722"/>
              <a:gd name="connsiteX2" fmla="*/ 12192000 w 12192000"/>
              <a:gd name="connsiteY2" fmla="*/ 1626227 h 1890722"/>
              <a:gd name="connsiteX3" fmla="*/ 11359165 w 12192000"/>
              <a:gd name="connsiteY3" fmla="*/ 1698736 h 1890722"/>
              <a:gd name="connsiteX4" fmla="*/ 6097526 w 12192000"/>
              <a:gd name="connsiteY4" fmla="*/ 1890722 h 1890722"/>
              <a:gd name="connsiteX5" fmla="*/ 835887 w 12192000"/>
              <a:gd name="connsiteY5" fmla="*/ 1698736 h 1890722"/>
              <a:gd name="connsiteX6" fmla="*/ 0 w 12192000"/>
              <a:gd name="connsiteY6" fmla="*/ 1625962 h 189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890722">
                <a:moveTo>
                  <a:pt x="0" y="0"/>
                </a:moveTo>
                <a:lnTo>
                  <a:pt x="12192000" y="0"/>
                </a:lnTo>
                <a:lnTo>
                  <a:pt x="12192000" y="1626227"/>
                </a:lnTo>
                <a:lnTo>
                  <a:pt x="11359165" y="1698736"/>
                </a:lnTo>
                <a:cubicBezTo>
                  <a:pt x="9741947" y="1822361"/>
                  <a:pt x="7963910" y="1890722"/>
                  <a:pt x="6097526" y="1890722"/>
                </a:cubicBezTo>
                <a:cubicBezTo>
                  <a:pt x="4231142" y="1890722"/>
                  <a:pt x="2453104" y="1822361"/>
                  <a:pt x="835887" y="1698736"/>
                </a:cubicBezTo>
                <a:lnTo>
                  <a:pt x="0" y="1625962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9" name="TextShape 1"/>
          <p:cNvSpPr txBox="1"/>
          <p:nvPr/>
        </p:nvSpPr>
        <p:spPr>
          <a:xfrm>
            <a:off x="838200" y="253397"/>
            <a:ext cx="10515600" cy="12732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strike="noStrike" kern="1200" spc="-1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rPr>
              <a:t>Motivace</a:t>
            </a:r>
          </a:p>
        </p:txBody>
      </p:sp>
      <p:sp>
        <p:nvSpPr>
          <p:cNvPr id="247" name="Rectangle 246">
            <a:extLst>
              <a:ext uri="{FF2B5EF4-FFF2-40B4-BE49-F238E27FC236}">
                <a16:creationId xmlns:a16="http://schemas.microsoft.com/office/drawing/2014/main" id="{92C3387C-D24F-4737-8A37-1DC5CFF09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452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0" name="TextShape 2"/>
          <p:cNvSpPr txBox="1"/>
          <p:nvPr/>
        </p:nvSpPr>
        <p:spPr>
          <a:xfrm>
            <a:off x="838200" y="1899601"/>
            <a:ext cx="10515600" cy="4272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sz="2400" b="0" strike="noStrike" spc="-1" dirty="0" err="1">
                <a:uFill>
                  <a:solidFill>
                    <a:srgbClr val="FFFFFF"/>
                  </a:solidFill>
                </a:uFill>
              </a:rPr>
              <a:t>Nutnost</a:t>
            </a:r>
            <a:r>
              <a:rPr lang="en-US" sz="2400" b="0" strike="noStrike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b="0" strike="noStrike" spc="-1" dirty="0" err="1">
                <a:uFill>
                  <a:solidFill>
                    <a:srgbClr val="FFFFFF"/>
                  </a:solidFill>
                </a:uFill>
              </a:rPr>
              <a:t>publikovat</a:t>
            </a:r>
            <a:r>
              <a:rPr lang="en-US" sz="2400" b="0" strike="noStrike" spc="-1" dirty="0">
                <a:uFill>
                  <a:solidFill>
                    <a:srgbClr val="FFFFFF"/>
                  </a:solidFill>
                </a:uFill>
              </a:rPr>
              <a:t> data </a:t>
            </a:r>
            <a:r>
              <a:rPr lang="en-US" sz="2400" b="0" strike="noStrike" spc="-1" dirty="0" err="1">
                <a:uFill>
                  <a:solidFill>
                    <a:srgbClr val="FFFFFF"/>
                  </a:solidFill>
                </a:uFill>
              </a:rPr>
              <a:t>umožňuje</a:t>
            </a:r>
            <a:r>
              <a:rPr lang="en-US" sz="2400" b="0" strike="noStrike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b="0" strike="noStrike" spc="-1" dirty="0" err="1">
                <a:uFill>
                  <a:solidFill>
                    <a:srgbClr val="FFFFFF"/>
                  </a:solidFill>
                </a:uFill>
              </a:rPr>
              <a:t>jejich</a:t>
            </a:r>
            <a:r>
              <a:rPr lang="en-US" sz="2400" b="0" strike="noStrike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b="0" strike="noStrike" spc="-1" dirty="0" err="1">
                <a:uFill>
                  <a:solidFill>
                    <a:srgbClr val="FFFFFF"/>
                  </a:solidFill>
                </a:uFill>
              </a:rPr>
              <a:t>opětovnou</a:t>
            </a:r>
            <a:r>
              <a:rPr lang="en-US" sz="2400" b="0" strike="noStrike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b="0" strike="noStrike" spc="-1" dirty="0" err="1">
                <a:uFill>
                  <a:solidFill>
                    <a:srgbClr val="FFFFFF"/>
                  </a:solidFill>
                </a:uFill>
              </a:rPr>
              <a:t>analýzu</a:t>
            </a:r>
            <a:endParaRPr lang="en-US" sz="2400" b="0" strike="noStrike" spc="-1" dirty="0">
              <a:uFill>
                <a:solidFill>
                  <a:srgbClr val="FFFFFF"/>
                </a:solidFill>
              </a:uFill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Clr>
                <a:srgbClr val="003366"/>
              </a:buClr>
              <a:buFont typeface="Arial" panose="020B0604020202020204" pitchFamily="34" charset="0"/>
              <a:buChar char="•"/>
            </a:pPr>
            <a:endParaRPr lang="en-US" sz="2400" spc="-1" dirty="0">
              <a:uFill>
                <a:solidFill>
                  <a:srgbClr val="FFFFFF"/>
                </a:solidFill>
              </a:uFill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sz="2400" b="0" strike="noStrike" spc="-1" dirty="0">
                <a:uFill>
                  <a:solidFill>
                    <a:srgbClr val="FFFFFF"/>
                  </a:solidFill>
                </a:uFill>
              </a:rPr>
              <a:t>Tato </a:t>
            </a:r>
            <a:r>
              <a:rPr lang="en-US" sz="2400" b="0" strike="noStrike" spc="-1" dirty="0" err="1">
                <a:uFill>
                  <a:solidFill>
                    <a:srgbClr val="FFFFFF"/>
                  </a:solidFill>
                </a:uFill>
              </a:rPr>
              <a:t>reanalýza</a:t>
            </a:r>
            <a:r>
              <a:rPr lang="en-US" sz="2400" b="0" strike="noStrike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b="0" strike="noStrike" spc="-1" dirty="0" err="1">
                <a:uFill>
                  <a:solidFill>
                    <a:srgbClr val="FFFFFF"/>
                  </a:solidFill>
                </a:uFill>
              </a:rPr>
              <a:t>dat</a:t>
            </a:r>
            <a:r>
              <a:rPr lang="en-US" sz="2400" b="0" strike="noStrike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b="0" strike="noStrike" spc="-1" dirty="0" err="1">
                <a:uFill>
                  <a:solidFill>
                    <a:srgbClr val="FFFFFF"/>
                  </a:solidFill>
                </a:uFill>
              </a:rPr>
              <a:t>umožňuje</a:t>
            </a:r>
            <a:r>
              <a:rPr lang="en-US" sz="2400" b="0" strike="noStrike" spc="-1" dirty="0">
                <a:uFill>
                  <a:solidFill>
                    <a:srgbClr val="FFFFFF"/>
                  </a:solidFill>
                </a:uFill>
              </a:rPr>
              <a:t>:</a:t>
            </a:r>
            <a:endParaRPr lang="en-US" sz="2400" spc="-1" dirty="0">
              <a:uFill>
                <a:solidFill>
                  <a:srgbClr val="FFFFFF"/>
                </a:solidFill>
              </a:uFill>
            </a:endParaRPr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sz="2400" spc="-1" dirty="0" err="1">
                <a:uFill>
                  <a:solidFill>
                    <a:srgbClr val="FFFFFF"/>
                  </a:solidFill>
                </a:uFill>
              </a:rPr>
              <a:t>Kritickou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uFill>
                  <a:solidFill>
                    <a:srgbClr val="FFFFFF"/>
                  </a:solidFill>
                </a:uFill>
              </a:rPr>
              <a:t>recenzi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uFill>
                  <a:solidFill>
                    <a:srgbClr val="FFFFFF"/>
                  </a:solidFill>
                </a:uFill>
              </a:rPr>
              <a:t>původních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uFill>
                  <a:solidFill>
                    <a:srgbClr val="FFFFFF"/>
                  </a:solidFill>
                </a:uFill>
              </a:rPr>
              <a:t>výsledků</a:t>
            </a:r>
            <a:endParaRPr lang="en-US" sz="2400" spc="-1" dirty="0">
              <a:uFill>
                <a:solidFill>
                  <a:srgbClr val="FFFFFF"/>
                </a:solidFill>
              </a:uFill>
            </a:endParaRPr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sz="2400" spc="-1" dirty="0" err="1">
                <a:uFill>
                  <a:solidFill>
                    <a:srgbClr val="FFFFFF"/>
                  </a:solidFill>
                </a:uFill>
              </a:rPr>
              <a:t>Potvrzení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 / </a:t>
            </a:r>
            <a:r>
              <a:rPr lang="en-US" sz="2400" spc="-1" dirty="0" err="1">
                <a:uFill>
                  <a:solidFill>
                    <a:srgbClr val="FFFFFF"/>
                  </a:solidFill>
                </a:uFill>
              </a:rPr>
              <a:t>validaci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uFill>
                  <a:solidFill>
                    <a:srgbClr val="FFFFFF"/>
                  </a:solidFill>
                </a:uFill>
              </a:rPr>
              <a:t>výsledků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 z </a:t>
            </a:r>
            <a:r>
              <a:rPr lang="en-US" sz="2400" spc="-1" dirty="0" err="1">
                <a:uFill>
                  <a:solidFill>
                    <a:srgbClr val="FFFFFF"/>
                  </a:solidFill>
                </a:uFill>
              </a:rPr>
              <a:t>jiných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uFill>
                  <a:solidFill>
                    <a:srgbClr val="FFFFFF"/>
                  </a:solidFill>
                </a:uFill>
              </a:rPr>
              <a:t>studií</a:t>
            </a:r>
            <a:endParaRPr lang="en-US" sz="2400" spc="-1" dirty="0">
              <a:uFill>
                <a:solidFill>
                  <a:srgbClr val="FFFFFF"/>
                </a:solidFill>
              </a:uFill>
            </a:endParaRPr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sz="2400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Robustnější</a:t>
            </a: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objevy</a:t>
            </a: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založené</a:t>
            </a: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na</a:t>
            </a: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větší</a:t>
            </a: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velikosti</a:t>
            </a: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vzorku</a:t>
            </a:r>
            <a:endParaRPr lang="en-US" sz="24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sz="2400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Nové</a:t>
            </a: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objevy</a:t>
            </a: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ve</a:t>
            </a: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větších</a:t>
            </a: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oblastech</a:t>
            </a: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 / </a:t>
            </a:r>
            <a:r>
              <a:rPr lang="en-US" sz="2400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kontextech</a:t>
            </a:r>
            <a:endParaRPr lang="en-US" sz="2400" b="0" strike="noStrike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marL="228600" indent="-228600">
              <a:lnSpc>
                <a:spcPct val="90000"/>
              </a:lnSpc>
              <a:spcAft>
                <a:spcPts val="600"/>
              </a:spcAft>
              <a:buClr>
                <a:srgbClr val="003366"/>
              </a:buClr>
              <a:buFont typeface="Arial" panose="020B0604020202020204" pitchFamily="34" charset="0"/>
              <a:buChar char="•"/>
            </a:pPr>
            <a:endParaRPr lang="en-US" sz="2400" b="0" strike="noStrike" spc="-1" dirty="0"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325521394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charRg st="272" end="27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charRg st="272" end="27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charRg st="272" end="27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charRg st="272" end="27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B4B2C-8FA9-7346-AADD-105CC9927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5878"/>
          </a:xfrm>
        </p:spPr>
        <p:txBody>
          <a:bodyPr/>
          <a:lstStyle/>
          <a:p>
            <a:r>
              <a:rPr lang="cs-CZ" dirty="0"/>
              <a:t>Úvod do meta-analýzy: příkladová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92248-DE9D-8541-8F22-418E44A95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7481"/>
            <a:ext cx="10515600" cy="4634766"/>
          </a:xfrm>
        </p:spPr>
        <p:txBody>
          <a:bodyPr/>
          <a:lstStyle/>
          <a:p>
            <a:r>
              <a:rPr lang="cs-CZ" sz="2400" dirty="0"/>
              <a:t>US </a:t>
            </a:r>
            <a:r>
              <a:rPr lang="cs-CZ" sz="2400" dirty="0" err="1"/>
              <a:t>Berkeley</a:t>
            </a:r>
            <a:r>
              <a:rPr lang="cs-CZ" sz="2400" dirty="0"/>
              <a:t> – výsledky přijímacích zkoušek 1973*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sz="2400" dirty="0"/>
              <a:t>Byli při přijímacím řízení favorizováni muži?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1F2AAC9-3426-864C-876F-61465D9687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0896282"/>
              </p:ext>
            </p:extLst>
          </p:nvPr>
        </p:nvGraphicFramePr>
        <p:xfrm>
          <a:off x="3323988" y="1795514"/>
          <a:ext cx="4427940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98053">
                  <a:extLst>
                    <a:ext uri="{9D8B030D-6E8A-4147-A177-3AD203B41FA5}">
                      <a16:colId xmlns:a16="http://schemas.microsoft.com/office/drawing/2014/main" val="4274245005"/>
                    </a:ext>
                  </a:extLst>
                </a:gridCol>
                <a:gridCol w="1050878">
                  <a:extLst>
                    <a:ext uri="{9D8B030D-6E8A-4147-A177-3AD203B41FA5}">
                      <a16:colId xmlns:a16="http://schemas.microsoft.com/office/drawing/2014/main" val="3627449677"/>
                    </a:ext>
                  </a:extLst>
                </a:gridCol>
                <a:gridCol w="1009934">
                  <a:extLst>
                    <a:ext uri="{9D8B030D-6E8A-4147-A177-3AD203B41FA5}">
                      <a16:colId xmlns:a16="http://schemas.microsoft.com/office/drawing/2014/main" val="294593202"/>
                    </a:ext>
                  </a:extLst>
                </a:gridCol>
                <a:gridCol w="1069075">
                  <a:extLst>
                    <a:ext uri="{9D8B030D-6E8A-4147-A177-3AD203B41FA5}">
                      <a16:colId xmlns:a16="http://schemas.microsoft.com/office/drawing/2014/main" val="20653206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Muž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Žena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Celkem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26233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Přijat(a)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kern="1200" dirty="0">
                          <a:effectLst/>
                        </a:rPr>
                        <a:t>1198</a:t>
                      </a:r>
                      <a:endParaRPr lang="cs-CZ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557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1755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2522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Nepřijat(a)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1493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1278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2771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7921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Celkem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2691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1835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4526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3980392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1D9491C2-F664-4C4E-857E-AB4D916C599D}"/>
              </a:ext>
            </a:extLst>
          </p:cNvPr>
          <p:cNvSpPr/>
          <p:nvPr/>
        </p:nvSpPr>
        <p:spPr>
          <a:xfrm>
            <a:off x="429380" y="6166723"/>
            <a:ext cx="758621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*</a:t>
            </a:r>
            <a:r>
              <a:rPr lang="cs-CZ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Bickel</a:t>
            </a:r>
            <a:r>
              <a:rPr lang="cs-CZ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, </a:t>
            </a:r>
            <a:r>
              <a:rPr lang="cs-CZ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Hammel</a:t>
            </a:r>
            <a:r>
              <a:rPr lang="cs-CZ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, </a:t>
            </a:r>
            <a:r>
              <a:rPr lang="cs-CZ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O'Connell</a:t>
            </a:r>
            <a:r>
              <a:rPr lang="cs-CZ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 (1975) Sex </a:t>
            </a:r>
            <a:r>
              <a:rPr lang="cs-CZ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bias</a:t>
            </a:r>
            <a:r>
              <a:rPr lang="cs-CZ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 in </a:t>
            </a:r>
            <a:r>
              <a:rPr lang="cs-CZ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graduate</a:t>
            </a:r>
            <a:r>
              <a:rPr lang="cs-CZ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 </a:t>
            </a:r>
            <a:r>
              <a:rPr lang="cs-CZ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admissions</a:t>
            </a:r>
            <a:r>
              <a:rPr lang="cs-CZ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: data </a:t>
            </a:r>
            <a:r>
              <a:rPr lang="cs-CZ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from</a:t>
            </a:r>
            <a:r>
              <a:rPr lang="cs-CZ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 </a:t>
            </a:r>
            <a:r>
              <a:rPr lang="cs-CZ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berkeley</a:t>
            </a:r>
            <a:r>
              <a:rPr lang="cs-CZ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. Science 187:398-403</a:t>
            </a:r>
            <a:endParaRPr lang="cs-CZ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Helvetica" pitchFamily="2" charset="0"/>
            </a:endParaRP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7A561FD0-19CA-9843-BE01-BDBEB5C46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833" y="4037159"/>
            <a:ext cx="6296276" cy="14833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7B7F964-F65E-C14C-842F-EE5F1F0FB66C}"/>
              </a:ext>
            </a:extLst>
          </p:cNvPr>
          <p:cNvSpPr/>
          <p:nvPr/>
        </p:nvSpPr>
        <p:spPr>
          <a:xfrm>
            <a:off x="1691943" y="4037159"/>
            <a:ext cx="1741227" cy="148336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Poměr šancí nepřijetí:</a:t>
            </a:r>
          </a:p>
          <a:p>
            <a:pPr algn="ctr"/>
            <a:endParaRPr lang="cs-CZ" dirty="0"/>
          </a:p>
          <a:p>
            <a:pPr algn="ctr"/>
            <a:r>
              <a:rPr lang="cs-CZ" dirty="0"/>
              <a:t>p-hodnota: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98F9F7-8ED2-5142-B88A-D34FA0E03990}"/>
              </a:ext>
            </a:extLst>
          </p:cNvPr>
          <p:cNvSpPr/>
          <p:nvPr/>
        </p:nvSpPr>
        <p:spPr>
          <a:xfrm>
            <a:off x="8360109" y="1257360"/>
            <a:ext cx="329014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Z" dirty="0"/>
              <a:t>Na Kalifornské univerzitě v Berkeley byla provedena observační studie zaměřená na předpojatost při přijímání absolventů. Během studijního období požádalo o přijetí ke studiu 8 442 mužů a 4 321 žen. Bylo přijato asi 44% mužů a 35% žen.</a:t>
            </a:r>
          </a:p>
        </p:txBody>
      </p:sp>
    </p:spTree>
    <p:extLst>
      <p:ext uri="{BB962C8B-B14F-4D97-AF65-F5344CB8AC3E}">
        <p14:creationId xmlns:p14="http://schemas.microsoft.com/office/powerpoint/2010/main" val="929484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BF89B3-B9DE-0947-A186-E38AC36BB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02" y="110836"/>
            <a:ext cx="5930198" cy="6858000"/>
          </a:xfrm>
          <a:prstGeom prst="rect">
            <a:avLst/>
          </a:prstGeom>
          <a:scene3d>
            <a:camera prst="orthographicFront">
              <a:rot lat="0" lon="0" rev="21570000"/>
            </a:camera>
            <a:lightRig rig="threePt" dir="t"/>
          </a:scene3d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4970BBE-CB12-8F47-B21F-922BFAE810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7912516"/>
              </p:ext>
            </p:extLst>
          </p:nvPr>
        </p:nvGraphicFramePr>
        <p:xfrm>
          <a:off x="6533806" y="1087583"/>
          <a:ext cx="5076306" cy="33604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19939">
                  <a:extLst>
                    <a:ext uri="{9D8B030D-6E8A-4147-A177-3AD203B41FA5}">
                      <a16:colId xmlns:a16="http://schemas.microsoft.com/office/drawing/2014/main" val="267958334"/>
                    </a:ext>
                  </a:extLst>
                </a:gridCol>
                <a:gridCol w="95322">
                  <a:extLst>
                    <a:ext uri="{9D8B030D-6E8A-4147-A177-3AD203B41FA5}">
                      <a16:colId xmlns:a16="http://schemas.microsoft.com/office/drawing/2014/main" val="535776412"/>
                    </a:ext>
                  </a:extLst>
                </a:gridCol>
                <a:gridCol w="791369">
                  <a:extLst>
                    <a:ext uri="{9D8B030D-6E8A-4147-A177-3AD203B41FA5}">
                      <a16:colId xmlns:a16="http://schemas.microsoft.com/office/drawing/2014/main" val="2555494364"/>
                    </a:ext>
                  </a:extLst>
                </a:gridCol>
                <a:gridCol w="872837">
                  <a:extLst>
                    <a:ext uri="{9D8B030D-6E8A-4147-A177-3AD203B41FA5}">
                      <a16:colId xmlns:a16="http://schemas.microsoft.com/office/drawing/2014/main" val="3120379261"/>
                    </a:ext>
                  </a:extLst>
                </a:gridCol>
                <a:gridCol w="366317">
                  <a:extLst>
                    <a:ext uri="{9D8B030D-6E8A-4147-A177-3AD203B41FA5}">
                      <a16:colId xmlns:a16="http://schemas.microsoft.com/office/drawing/2014/main" val="4184777324"/>
                    </a:ext>
                  </a:extLst>
                </a:gridCol>
                <a:gridCol w="811319">
                  <a:extLst>
                    <a:ext uri="{9D8B030D-6E8A-4147-A177-3AD203B41FA5}">
                      <a16:colId xmlns:a16="http://schemas.microsoft.com/office/drawing/2014/main" val="236589871"/>
                    </a:ext>
                  </a:extLst>
                </a:gridCol>
                <a:gridCol w="1219203">
                  <a:extLst>
                    <a:ext uri="{9D8B030D-6E8A-4147-A177-3AD203B41FA5}">
                      <a16:colId xmlns:a16="http://schemas.microsoft.com/office/drawing/2014/main" val="3459910003"/>
                    </a:ext>
                  </a:extLst>
                </a:gridCol>
              </a:tblGrid>
              <a:tr h="586740">
                <a:tc gridSpan="2">
                  <a:txBody>
                    <a:bodyPr/>
                    <a:lstStyle/>
                    <a:p>
                      <a:br>
                        <a:rPr lang="en-GB" sz="1400" dirty="0"/>
                      </a:br>
                      <a:r>
                        <a:rPr lang="en-GB" sz="1400" dirty="0"/>
                        <a:t> </a:t>
                      </a:r>
                    </a:p>
                  </a:txBody>
                  <a:tcPr marL="19050" marR="19050" marT="19050" marB="19050" anchor="ctr"/>
                </a:tc>
                <a:tc h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GB" sz="1400" b="1" dirty="0"/>
                        <a:t>Men</a:t>
                      </a:r>
                    </a:p>
                  </a:txBody>
                  <a:tcPr marL="19050" marR="19050" marT="19050" marB="19050" anchor="ctr"/>
                </a:tc>
                <a:tc hMerge="1">
                  <a:txBody>
                    <a:bodyPr/>
                    <a:lstStyle/>
                    <a:p>
                      <a:br>
                        <a:rPr lang="en-GB" sz="1400" dirty="0"/>
                      </a:br>
                      <a:r>
                        <a:rPr lang="en-GB" sz="1400" dirty="0"/>
                        <a:t>Men </a:t>
                      </a:r>
                    </a:p>
                  </a:txBody>
                  <a:tcPr marL="19050" marR="19050" marT="19050" marB="19050" anchor="ctr"/>
                </a:tc>
                <a:tc h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/>
                        <a:t>Women</a:t>
                      </a:r>
                    </a:p>
                  </a:txBody>
                  <a:tcPr marL="19050" marR="19050" marT="19050" marB="19050" anchor="ctr"/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704759583"/>
                  </a:ext>
                </a:extLst>
              </a:tr>
              <a:tr h="586740">
                <a:tc>
                  <a:txBody>
                    <a:bodyPr/>
                    <a:lstStyle/>
                    <a:p>
                      <a:r>
                        <a:rPr lang="en-GB" sz="1400" b="1" dirty="0"/>
                        <a:t>Dept</a:t>
                      </a:r>
                    </a:p>
                  </a:txBody>
                  <a:tcPr marL="19050" marR="19050" marT="19050" marB="19050" anchor="ctr"/>
                </a:tc>
                <a:tc gridSpan="2">
                  <a:txBody>
                    <a:bodyPr/>
                    <a:lstStyle/>
                    <a:p>
                      <a:r>
                        <a:rPr lang="en-GB" sz="1400"/>
                        <a:t>Numb. Applicants </a:t>
                      </a:r>
                    </a:p>
                  </a:txBody>
                  <a:tcPr marL="19050" marR="19050" marT="19050" marB="19050" anchor="ctr"/>
                </a:tc>
                <a:tc h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Admitted </a:t>
                      </a:r>
                    </a:p>
                  </a:txBody>
                  <a:tcPr marL="19050" marR="19050" marT="19050" marB="19050" anchor="ctr"/>
                </a:tc>
                <a:tc gridSpan="2">
                  <a:txBody>
                    <a:bodyPr/>
                    <a:lstStyle/>
                    <a:p>
                      <a:r>
                        <a:rPr lang="en-GB" sz="1400" dirty="0"/>
                        <a:t>Numb. Applicants </a:t>
                      </a:r>
                    </a:p>
                  </a:txBody>
                  <a:tcPr marL="19050" marR="19050" marT="19050" marB="19050" anchor="ctr"/>
                </a:tc>
                <a:tc h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Admitted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385894100"/>
                  </a:ext>
                </a:extLst>
              </a:tr>
              <a:tr h="312420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A </a:t>
                      </a:r>
                    </a:p>
                  </a:txBody>
                  <a:tcPr marL="19050" marR="19050" marT="19050" marB="1905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CZ" sz="1400"/>
                        <a:t>825 </a:t>
                      </a:r>
                    </a:p>
                  </a:txBody>
                  <a:tcPr marL="19050" marR="19050" marT="19050" marB="19050" anchor="ctr"/>
                </a:tc>
                <a:tc h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Z" sz="1400"/>
                        <a:t>62% </a:t>
                      </a:r>
                    </a:p>
                  </a:txBody>
                  <a:tcPr marL="19050" marR="19050" marT="19050" marB="1905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CZ" sz="1400"/>
                        <a:t>108 </a:t>
                      </a:r>
                    </a:p>
                  </a:txBody>
                  <a:tcPr marL="19050" marR="19050" marT="19050" marB="19050" anchor="ctr"/>
                </a:tc>
                <a:tc h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Z" sz="1400"/>
                        <a:t>82%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2809106806"/>
                  </a:ext>
                </a:extLst>
              </a:tr>
              <a:tr h="312420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B </a:t>
                      </a:r>
                    </a:p>
                  </a:txBody>
                  <a:tcPr marL="19050" marR="19050" marT="19050" marB="1905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CZ" sz="1400"/>
                        <a:t>560 </a:t>
                      </a:r>
                    </a:p>
                  </a:txBody>
                  <a:tcPr marL="19050" marR="19050" marT="19050" marB="19050" anchor="ctr"/>
                </a:tc>
                <a:tc h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Z" sz="1400"/>
                        <a:t>63% </a:t>
                      </a:r>
                    </a:p>
                  </a:txBody>
                  <a:tcPr marL="19050" marR="19050" marT="19050" marB="1905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CZ" sz="1400"/>
                        <a:t>25 </a:t>
                      </a:r>
                    </a:p>
                  </a:txBody>
                  <a:tcPr marL="19050" marR="19050" marT="19050" marB="19050" anchor="ctr"/>
                </a:tc>
                <a:tc h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Z" sz="1400"/>
                        <a:t>68%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2795704782"/>
                  </a:ext>
                </a:extLst>
              </a:tr>
              <a:tr h="312420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C </a:t>
                      </a:r>
                    </a:p>
                  </a:txBody>
                  <a:tcPr marL="19050" marR="19050" marT="19050" marB="19050" anchor="ctr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CZ" sz="1400"/>
                        <a:t>325 </a:t>
                      </a:r>
                    </a:p>
                  </a:txBody>
                  <a:tcPr marL="19050" marR="19050" marT="19050" marB="1905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Z" sz="1400"/>
                        <a:t>37% </a:t>
                      </a:r>
                    </a:p>
                  </a:txBody>
                  <a:tcPr marL="19050" marR="19050" marT="19050" marB="19050" anchor="ctr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CZ" sz="1400"/>
                        <a:t>593 </a:t>
                      </a:r>
                    </a:p>
                  </a:txBody>
                  <a:tcPr marL="19050" marR="19050" marT="19050" marB="1905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Z" sz="1400"/>
                        <a:t>34%</a:t>
                      </a:r>
                    </a:p>
                  </a:txBody>
                  <a:tcPr marL="19050" marR="19050" marT="19050" marB="1905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136673"/>
                  </a:ext>
                </a:extLst>
              </a:tr>
              <a:tr h="312420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D </a:t>
                      </a:r>
                    </a:p>
                  </a:txBody>
                  <a:tcPr marL="19050" marR="19050" marT="19050" marB="19050" anchor="ctr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CZ" sz="1400"/>
                        <a:t>417 </a:t>
                      </a:r>
                    </a:p>
                  </a:txBody>
                  <a:tcPr marL="19050" marR="19050" marT="19050" marB="1905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Z" sz="1400" dirty="0"/>
                        <a:t>33% </a:t>
                      </a:r>
                    </a:p>
                  </a:txBody>
                  <a:tcPr marL="19050" marR="19050" marT="19050" marB="19050" anchor="ctr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CZ" sz="1400" dirty="0"/>
                        <a:t>375 </a:t>
                      </a:r>
                    </a:p>
                  </a:txBody>
                  <a:tcPr marL="19050" marR="19050" marT="19050" marB="1905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Z" sz="1400"/>
                        <a:t>35%</a:t>
                      </a:r>
                    </a:p>
                  </a:txBody>
                  <a:tcPr marL="19050" marR="19050" marT="19050" marB="1905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500926"/>
                  </a:ext>
                </a:extLst>
              </a:tr>
              <a:tr h="312420">
                <a:tc>
                  <a:txBody>
                    <a:bodyPr/>
                    <a:lstStyle/>
                    <a:p>
                      <a:pPr algn="ctr"/>
                      <a:r>
                        <a:rPr lang="en-GB" sz="1400" b="1"/>
                        <a:t>E </a:t>
                      </a:r>
                    </a:p>
                  </a:txBody>
                  <a:tcPr marL="19050" marR="19050" marT="19050" marB="19050" anchor="ctr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CZ" sz="1400"/>
                        <a:t>191 </a:t>
                      </a:r>
                    </a:p>
                  </a:txBody>
                  <a:tcPr marL="19050" marR="19050" marT="19050" marB="1905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Z" sz="1400"/>
                        <a:t>28% </a:t>
                      </a:r>
                    </a:p>
                  </a:txBody>
                  <a:tcPr marL="19050" marR="19050" marT="19050" marB="19050" anchor="ctr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CZ" sz="1400" dirty="0"/>
                        <a:t>393 </a:t>
                      </a:r>
                    </a:p>
                  </a:txBody>
                  <a:tcPr marL="19050" marR="19050" marT="19050" marB="1905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Z" sz="1400"/>
                        <a:t>24%</a:t>
                      </a:r>
                    </a:p>
                  </a:txBody>
                  <a:tcPr marL="19050" marR="19050" marT="19050" marB="1905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8815937"/>
                  </a:ext>
                </a:extLst>
              </a:tr>
              <a:tr h="312420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F </a:t>
                      </a:r>
                    </a:p>
                  </a:txBody>
                  <a:tcPr marL="19050" marR="19050" marT="19050" marB="19050" anchor="ctr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CZ" sz="1400"/>
                        <a:t>373 </a:t>
                      </a:r>
                    </a:p>
                  </a:txBody>
                  <a:tcPr marL="19050" marR="19050" marT="19050" marB="1905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Z" sz="1400"/>
                        <a:t>6% </a:t>
                      </a:r>
                    </a:p>
                  </a:txBody>
                  <a:tcPr marL="19050" marR="19050" marT="19050" marB="19050" anchor="ctr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CZ" sz="1400"/>
                        <a:t>341 </a:t>
                      </a:r>
                    </a:p>
                  </a:txBody>
                  <a:tcPr marL="19050" marR="19050" marT="19050" marB="1905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Z" sz="1400" dirty="0"/>
                        <a:t>7%</a:t>
                      </a:r>
                    </a:p>
                  </a:txBody>
                  <a:tcPr marL="19050" marR="19050" marT="19050" marB="1905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4068509"/>
                  </a:ext>
                </a:extLst>
              </a:tr>
              <a:tr h="312420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Total </a:t>
                      </a:r>
                    </a:p>
                  </a:txBody>
                  <a:tcPr marL="19050" marR="19050" marT="19050" marB="1905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CZ" sz="1400"/>
                        <a:t>2,691</a:t>
                      </a:r>
                    </a:p>
                  </a:txBody>
                  <a:tcPr marL="19050" marR="19050" marT="19050" marB="19050" anchor="ctr"/>
                </a:tc>
                <a:tc h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Z" sz="1400"/>
                        <a:t>45%</a:t>
                      </a:r>
                    </a:p>
                  </a:txBody>
                  <a:tcPr marL="19050" marR="19050" marT="19050" marB="1905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CZ" sz="1400"/>
                        <a:t>1,835</a:t>
                      </a:r>
                    </a:p>
                  </a:txBody>
                  <a:tcPr marL="19050" marR="19050" marT="19050" marB="19050" anchor="ctr"/>
                </a:tc>
                <a:tc h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Z" sz="1400" dirty="0"/>
                        <a:t>30%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092836530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684CFAF2-09E3-264E-9B01-EEB7690C08BF}"/>
              </a:ext>
            </a:extLst>
          </p:cNvPr>
          <p:cNvSpPr/>
          <p:nvPr/>
        </p:nvSpPr>
        <p:spPr>
          <a:xfrm>
            <a:off x="6533806" y="4851600"/>
            <a:ext cx="55852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Z" dirty="0"/>
              <a:t>Do prvních fakult se dalo snadno dostat. Tam se hlásilo více než 50% mužů.</a:t>
            </a:r>
          </a:p>
          <a:p>
            <a:r>
              <a:rPr lang="en-CZ" dirty="0"/>
              <a:t>Do ostatních čtyř fakult bylo mnohem těžší se dostat. O tyto se zajímalo více než 90% žen.</a:t>
            </a:r>
          </a:p>
        </p:txBody>
      </p:sp>
    </p:spTree>
    <p:extLst>
      <p:ext uri="{BB962C8B-B14F-4D97-AF65-F5344CB8AC3E}">
        <p14:creationId xmlns:p14="http://schemas.microsoft.com/office/powerpoint/2010/main" val="1333173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EFDA9-8C82-5D4C-819D-BE9628B72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856"/>
            <a:ext cx="10515600" cy="1325563"/>
          </a:xfrm>
        </p:spPr>
        <p:txBody>
          <a:bodyPr/>
          <a:lstStyle/>
          <a:p>
            <a:r>
              <a:rPr lang="en-US" dirty="0" err="1"/>
              <a:t>Forestplot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21A12E5-1B70-C146-9CB2-19B12531D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950" y="792625"/>
            <a:ext cx="3625850" cy="342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eta-analysis of mean difference in water intake (mL per day) in children, intervention versus controls. [Colour figure can be viewed at wileyonlinelibrary.com] ">
            <a:extLst>
              <a:ext uri="{FF2B5EF4-FFF2-40B4-BE49-F238E27FC236}">
                <a16:creationId xmlns:a16="http://schemas.microsoft.com/office/drawing/2014/main" id="{DB2B3388-85FB-E04E-8A91-0C07B5C41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43" y="1690688"/>
            <a:ext cx="6202308" cy="389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78F220-50A1-B243-8ADB-20D4773DEDD5}"/>
              </a:ext>
            </a:extLst>
          </p:cNvPr>
          <p:cNvSpPr txBox="1"/>
          <p:nvPr/>
        </p:nvSpPr>
        <p:spPr>
          <a:xfrm>
            <a:off x="838200" y="5815173"/>
            <a:ext cx="4330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Velikost</a:t>
            </a:r>
            <a:r>
              <a:rPr lang="en-US" dirty="0"/>
              <a:t> </a:t>
            </a:r>
            <a:r>
              <a:rPr lang="en-US" dirty="0" err="1"/>
              <a:t>čtverce</a:t>
            </a:r>
            <a:r>
              <a:rPr lang="en-US" dirty="0"/>
              <a:t> je </a:t>
            </a:r>
            <a:r>
              <a:rPr lang="en-US" dirty="0" err="1"/>
              <a:t>proporční</a:t>
            </a:r>
            <a:r>
              <a:rPr lang="en-US" dirty="0"/>
              <a:t> </a:t>
            </a:r>
            <a:r>
              <a:rPr lang="en-US" dirty="0" err="1"/>
              <a:t>velikosti</a:t>
            </a:r>
            <a:r>
              <a:rPr lang="en-US" dirty="0"/>
              <a:t> </a:t>
            </a:r>
            <a:r>
              <a:rPr lang="en-US" dirty="0" err="1"/>
              <a:t>studie</a:t>
            </a:r>
            <a:r>
              <a:rPr lang="en-US" dirty="0"/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673BFC7-8DBE-4E40-85D3-9C81F00EFF6F}"/>
              </a:ext>
            </a:extLst>
          </p:cNvPr>
          <p:cNvSpPr/>
          <p:nvPr/>
        </p:nvSpPr>
        <p:spPr>
          <a:xfrm>
            <a:off x="443345" y="1001047"/>
            <a:ext cx="70519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Z" dirty="0"/>
              <a:t>je grafické zobrazení odhadovaných výsledků z řady vědeckých studií zabývajících se stejnou otázkou spolu s celkovými výsledky (meta-analýza)</a:t>
            </a:r>
          </a:p>
        </p:txBody>
      </p:sp>
    </p:spTree>
    <p:extLst>
      <p:ext uri="{BB962C8B-B14F-4D97-AF65-F5344CB8AC3E}">
        <p14:creationId xmlns:p14="http://schemas.microsoft.com/office/powerpoint/2010/main" val="2231419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719EB-EF6A-4F48-A99F-F131F5BA0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3866"/>
          </a:xfrm>
        </p:spPr>
        <p:txBody>
          <a:bodyPr>
            <a:normAutofit fontScale="90000"/>
          </a:bodyPr>
          <a:lstStyle/>
          <a:p>
            <a:r>
              <a:rPr lang="cs-CZ" dirty="0"/>
              <a:t>Stratifikovaná analýza a </a:t>
            </a:r>
            <a:r>
              <a:rPr lang="cs-CZ" dirty="0" err="1"/>
              <a:t>forest</a:t>
            </a:r>
            <a:r>
              <a:rPr lang="cs-CZ" dirty="0"/>
              <a:t> plot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79C1E73-013C-864F-B3DA-38F1FF444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717" y="968992"/>
            <a:ext cx="8766660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2109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1229</Words>
  <Application>Microsoft Office PowerPoint</Application>
  <PresentationFormat>Širokoúhlá obrazovka</PresentationFormat>
  <Paragraphs>185</Paragraphs>
  <Slides>21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Helvetica</vt:lpstr>
      <vt:lpstr>Verdana</vt:lpstr>
      <vt:lpstr>Office Theme</vt:lpstr>
      <vt:lpstr>Analýza genomických a proteomických dat</vt:lpstr>
      <vt:lpstr>Meta-analýza</vt:lpstr>
      <vt:lpstr>Supertabulka omicsových dat (studie-řádky, omicsové proměnné – sloupce)</vt:lpstr>
      <vt:lpstr>Co je to meta-analýza?</vt:lpstr>
      <vt:lpstr>Prezentace aplikace PowerPoint</vt:lpstr>
      <vt:lpstr>Úvod do meta-analýzy: příkladová data</vt:lpstr>
      <vt:lpstr>Prezentace aplikace PowerPoint</vt:lpstr>
      <vt:lpstr>Forestplot</vt:lpstr>
      <vt:lpstr>Stratifikovaná analýza a forest plot</vt:lpstr>
      <vt:lpstr>Stratifikovaná analýza a forest plot</vt:lpstr>
      <vt:lpstr>Stratifikovaná analýza a tzv. forest plot</vt:lpstr>
      <vt:lpstr>Zkreslení</vt:lpstr>
      <vt:lpstr>Jak tedy udělat správně souhrn?</vt:lpstr>
      <vt:lpstr>Meta analytické přístupy</vt:lpstr>
      <vt:lpstr>Meta-analýza</vt:lpstr>
      <vt:lpstr>Které metriky porovnávat?</vt:lpstr>
      <vt:lpstr>Jak kombinovat analýzy (data)</vt:lpstr>
      <vt:lpstr>Jak na to?  1. krok: Správa datových souborů</vt:lpstr>
      <vt:lpstr>Jak na to?  2. krok: Analýza</vt:lpstr>
      <vt:lpstr>Na co si dávat při meta-analýze pozor</vt:lpstr>
      <vt:lpstr>Závěrem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Detekce biomarkerů z omics experimentů</dc:title>
  <dc:creator>Vlad Popovici</dc:creator>
  <cp:lastModifiedBy>Eva Budinská</cp:lastModifiedBy>
  <cp:revision>18</cp:revision>
  <dcterms:created xsi:type="dcterms:W3CDTF">2020-12-10T22:03:48Z</dcterms:created>
  <dcterms:modified xsi:type="dcterms:W3CDTF">2023-05-10T09:46:44Z</dcterms:modified>
</cp:coreProperties>
</file>