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2" r:id="rId27"/>
    <p:sldId id="284" r:id="rId28"/>
    <p:sldId id="28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38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1E88B-37B4-446A-AD51-78B68376F84D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4C08F-065B-49AB-8980-AF3297296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99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26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83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81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284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04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77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8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05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2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106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28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956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364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97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45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73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405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42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35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3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5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31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6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3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87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1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7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0F35-622A-4AFE-9716-5467C7AE369E}" type="datetimeFigureOut">
              <a:rPr lang="cs-CZ" smtClean="0"/>
              <a:t>21.2.2023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95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21.2.2023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5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05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4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5" Type="http://schemas.openxmlformats.org/officeDocument/2006/relationships/image" Target="../media/image107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Relationship Id="rId14" Type="http://schemas.openxmlformats.org/officeDocument/2006/relationships/image" Target="../media/image10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09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8.png"/><Relationship Id="rId2" Type="http://schemas.openxmlformats.org/officeDocument/2006/relationships/image" Target="../media/image94.png"/><Relationship Id="rId16" Type="http://schemas.openxmlformats.org/officeDocument/2006/relationships/image" Target="../media/image11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5" Type="http://schemas.openxmlformats.org/officeDocument/2006/relationships/image" Target="../media/image111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Relationship Id="rId14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14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13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5" Type="http://schemas.openxmlformats.org/officeDocument/2006/relationships/image" Target="../media/image116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Relationship Id="rId14" Type="http://schemas.openxmlformats.org/officeDocument/2006/relationships/image" Target="../media/image1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3.png"/><Relationship Id="rId5" Type="http://schemas.openxmlformats.org/officeDocument/2006/relationships/image" Target="../media/image122.png"/><Relationship Id="rId4" Type="http://schemas.openxmlformats.org/officeDocument/2006/relationships/image" Target="../media/image1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25.png"/><Relationship Id="rId7" Type="http://schemas.openxmlformats.org/officeDocument/2006/relationships/image" Target="../media/image129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8.png"/><Relationship Id="rId5" Type="http://schemas.openxmlformats.org/officeDocument/2006/relationships/image" Target="../media/image127.png"/><Relationship Id="rId4" Type="http://schemas.openxmlformats.org/officeDocument/2006/relationships/image" Target="../media/image1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3" Type="http://schemas.openxmlformats.org/officeDocument/2006/relationships/image" Target="../media/image134.png"/><Relationship Id="rId7" Type="http://schemas.openxmlformats.org/officeDocument/2006/relationships/image" Target="../media/image138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7.png"/><Relationship Id="rId5" Type="http://schemas.openxmlformats.org/officeDocument/2006/relationships/image" Target="../media/image136.png"/><Relationship Id="rId10" Type="http://schemas.openxmlformats.org/officeDocument/2006/relationships/image" Target="../media/image141.png"/><Relationship Id="rId4" Type="http://schemas.openxmlformats.org/officeDocument/2006/relationships/image" Target="../media/image135.png"/><Relationship Id="rId9" Type="http://schemas.openxmlformats.org/officeDocument/2006/relationships/image" Target="../media/image14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png"/><Relationship Id="rId7" Type="http://schemas.openxmlformats.org/officeDocument/2006/relationships/image" Target="../media/image150.png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49.png"/><Relationship Id="rId5" Type="http://schemas.openxmlformats.org/officeDocument/2006/relationships/image" Target="../media/image148.png"/><Relationship Id="rId4" Type="http://schemas.openxmlformats.org/officeDocument/2006/relationships/image" Target="../media/image14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13" Type="http://schemas.openxmlformats.org/officeDocument/2006/relationships/image" Target="../media/image162.png"/><Relationship Id="rId3" Type="http://schemas.openxmlformats.org/officeDocument/2006/relationships/image" Target="../media/image152.png"/><Relationship Id="rId7" Type="http://schemas.openxmlformats.org/officeDocument/2006/relationships/image" Target="../media/image156.png"/><Relationship Id="rId12" Type="http://schemas.openxmlformats.org/officeDocument/2006/relationships/image" Target="../media/image161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5.png"/><Relationship Id="rId11" Type="http://schemas.openxmlformats.org/officeDocument/2006/relationships/image" Target="../media/image160.png"/><Relationship Id="rId5" Type="http://schemas.openxmlformats.org/officeDocument/2006/relationships/image" Target="../media/image154.png"/><Relationship Id="rId10" Type="http://schemas.openxmlformats.org/officeDocument/2006/relationships/image" Target="../media/image159.png"/><Relationship Id="rId4" Type="http://schemas.openxmlformats.org/officeDocument/2006/relationships/image" Target="../media/image153.png"/><Relationship Id="rId9" Type="http://schemas.openxmlformats.org/officeDocument/2006/relationships/image" Target="../media/image158.png"/><Relationship Id="rId14" Type="http://schemas.openxmlformats.org/officeDocument/2006/relationships/image" Target="../media/image16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65.png"/><Relationship Id="rId7" Type="http://schemas.openxmlformats.org/officeDocument/2006/relationships/image" Target="../media/image169.png"/><Relationship Id="rId12" Type="http://schemas.openxmlformats.org/officeDocument/2006/relationships/image" Target="../media/image174.png"/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68.png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13" Type="http://schemas.openxmlformats.org/officeDocument/2006/relationships/image" Target="../media/image186.png"/><Relationship Id="rId3" Type="http://schemas.openxmlformats.org/officeDocument/2006/relationships/image" Target="../media/image176.png"/><Relationship Id="rId7" Type="http://schemas.openxmlformats.org/officeDocument/2006/relationships/image" Target="../media/image180.png"/><Relationship Id="rId12" Type="http://schemas.openxmlformats.org/officeDocument/2006/relationships/image" Target="../media/image185.png"/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9.png"/><Relationship Id="rId11" Type="http://schemas.openxmlformats.org/officeDocument/2006/relationships/image" Target="../media/image184.png"/><Relationship Id="rId5" Type="http://schemas.openxmlformats.org/officeDocument/2006/relationships/image" Target="../media/image178.png"/><Relationship Id="rId10" Type="http://schemas.openxmlformats.org/officeDocument/2006/relationships/image" Target="../media/image183.png"/><Relationship Id="rId4" Type="http://schemas.openxmlformats.org/officeDocument/2006/relationships/image" Target="../media/image177.png"/><Relationship Id="rId9" Type="http://schemas.openxmlformats.org/officeDocument/2006/relationships/image" Target="../media/image182.png"/><Relationship Id="rId14" Type="http://schemas.openxmlformats.org/officeDocument/2006/relationships/image" Target="../media/image18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13" Type="http://schemas.openxmlformats.org/officeDocument/2006/relationships/image" Target="../media/image191.png"/><Relationship Id="rId3" Type="http://schemas.openxmlformats.org/officeDocument/2006/relationships/image" Target="../media/image177.png"/><Relationship Id="rId7" Type="http://schemas.openxmlformats.org/officeDocument/2006/relationships/image" Target="../media/image181.png"/><Relationship Id="rId12" Type="http://schemas.openxmlformats.org/officeDocument/2006/relationships/image" Target="../media/image190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0.png"/><Relationship Id="rId11" Type="http://schemas.openxmlformats.org/officeDocument/2006/relationships/image" Target="../media/image189.png"/><Relationship Id="rId5" Type="http://schemas.openxmlformats.org/officeDocument/2006/relationships/image" Target="../media/image179.png"/><Relationship Id="rId10" Type="http://schemas.openxmlformats.org/officeDocument/2006/relationships/image" Target="../media/image188.png"/><Relationship Id="rId4" Type="http://schemas.openxmlformats.org/officeDocument/2006/relationships/image" Target="../media/image178.png"/><Relationship Id="rId9" Type="http://schemas.openxmlformats.org/officeDocument/2006/relationships/image" Target="../media/image18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png"/><Relationship Id="rId3" Type="http://schemas.openxmlformats.org/officeDocument/2006/relationships/image" Target="../media/image177.png"/><Relationship Id="rId7" Type="http://schemas.openxmlformats.org/officeDocument/2006/relationships/image" Target="../media/image183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2.png"/><Relationship Id="rId5" Type="http://schemas.openxmlformats.org/officeDocument/2006/relationships/image" Target="../media/image193.png"/><Relationship Id="rId10" Type="http://schemas.openxmlformats.org/officeDocument/2006/relationships/image" Target="../media/image196.png"/><Relationship Id="rId4" Type="http://schemas.openxmlformats.org/officeDocument/2006/relationships/image" Target="../media/image192.png"/><Relationship Id="rId9" Type="http://schemas.openxmlformats.org/officeDocument/2006/relationships/image" Target="../media/image19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11" Type="http://schemas.openxmlformats.org/officeDocument/2006/relationships/image" Target="../media/image27.png"/><Relationship Id="rId5" Type="http://schemas.openxmlformats.org/officeDocument/2006/relationships/image" Target="../media/image4.png"/><Relationship Id="rId10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52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11" Type="http://schemas.openxmlformats.org/officeDocument/2006/relationships/image" Target="../media/image42.png"/><Relationship Id="rId5" Type="http://schemas.openxmlformats.org/officeDocument/2006/relationships/image" Target="../media/image32.png"/><Relationship Id="rId15" Type="http://schemas.openxmlformats.org/officeDocument/2006/relationships/image" Target="../media/image54.png"/><Relationship Id="rId10" Type="http://schemas.openxmlformats.org/officeDocument/2006/relationships/image" Target="../media/image41.png"/><Relationship Id="rId4" Type="http://schemas.openxmlformats.org/officeDocument/2006/relationships/image" Target="../media/image31.png"/><Relationship Id="rId9" Type="http://schemas.openxmlformats.org/officeDocument/2006/relationships/image" Target="../media/image51.png"/><Relationship Id="rId14" Type="http://schemas.openxmlformats.org/officeDocument/2006/relationships/image" Target="../media/image5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56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11" Type="http://schemas.openxmlformats.org/officeDocument/2006/relationships/image" Target="../media/image42.png"/><Relationship Id="rId5" Type="http://schemas.openxmlformats.org/officeDocument/2006/relationships/image" Target="../media/image32.png"/><Relationship Id="rId15" Type="http://schemas.openxmlformats.org/officeDocument/2006/relationships/image" Target="../media/image58.png"/><Relationship Id="rId10" Type="http://schemas.openxmlformats.org/officeDocument/2006/relationships/image" Target="../media/image41.png"/><Relationship Id="rId4" Type="http://schemas.openxmlformats.org/officeDocument/2006/relationships/image" Target="../media/image31.png"/><Relationship Id="rId9" Type="http://schemas.openxmlformats.org/officeDocument/2006/relationships/image" Target="../media/image51.png"/><Relationship Id="rId14" Type="http://schemas.openxmlformats.org/officeDocument/2006/relationships/image" Target="../media/image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56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11" Type="http://schemas.openxmlformats.org/officeDocument/2006/relationships/image" Target="../media/image42.png"/><Relationship Id="rId5" Type="http://schemas.openxmlformats.org/officeDocument/2006/relationships/image" Target="../media/image32.png"/><Relationship Id="rId15" Type="http://schemas.openxmlformats.org/officeDocument/2006/relationships/image" Target="../media/image61.png"/><Relationship Id="rId10" Type="http://schemas.openxmlformats.org/officeDocument/2006/relationships/image" Target="../media/image41.png"/><Relationship Id="rId4" Type="http://schemas.openxmlformats.org/officeDocument/2006/relationships/image" Target="../media/image31.png"/><Relationship Id="rId9" Type="http://schemas.openxmlformats.org/officeDocument/2006/relationships/image" Target="../media/image51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56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11" Type="http://schemas.openxmlformats.org/officeDocument/2006/relationships/image" Target="../media/image42.png"/><Relationship Id="rId5" Type="http://schemas.openxmlformats.org/officeDocument/2006/relationships/image" Target="../media/image32.png"/><Relationship Id="rId15" Type="http://schemas.openxmlformats.org/officeDocument/2006/relationships/image" Target="../media/image63.png"/><Relationship Id="rId10" Type="http://schemas.openxmlformats.org/officeDocument/2006/relationships/image" Target="../media/image41.png"/><Relationship Id="rId4" Type="http://schemas.openxmlformats.org/officeDocument/2006/relationships/image" Target="../media/image31.png"/><Relationship Id="rId9" Type="http://schemas.openxmlformats.org/officeDocument/2006/relationships/image" Target="../media/image51.png"/><Relationship Id="rId1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El-</a:t>
            </a:r>
            <a:r>
              <a:rPr lang="cs-CZ" dirty="0" err="1" smtClean="0"/>
              <a:t>mag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Lekce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704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175" y="196751"/>
            <a:ext cx="8229600" cy="623407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koulové sféry.</a:t>
            </a:r>
            <a:br>
              <a:rPr lang="cs-CZ" sz="2000" dirty="0"/>
            </a:br>
            <a:r>
              <a:rPr lang="cs-CZ" sz="2000" dirty="0"/>
              <a:t>Jiný způsob</a:t>
            </a:r>
            <a:endParaRPr lang="cs-CZ" sz="2000" dirty="0"/>
          </a:p>
        </p:txBody>
      </p:sp>
      <p:sp>
        <p:nvSpPr>
          <p:cNvPr id="3" name="Ovál 2"/>
          <p:cNvSpPr/>
          <p:nvPr/>
        </p:nvSpPr>
        <p:spPr>
          <a:xfrm>
            <a:off x="1835499" y="2120204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905837" y="2190541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1835498" y="4024365"/>
            <a:ext cx="8510954" cy="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809811" y="2451800"/>
            <a:ext cx="4411227" cy="1542419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3704494" y="2451799"/>
            <a:ext cx="1105317" cy="157256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4068510" y="3549745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10" y="3549745"/>
                <a:ext cx="3772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7607109" y="3584693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109" y="3584693"/>
                <a:ext cx="39959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>
            <a:off x="9221038" y="4024364"/>
            <a:ext cx="1120393" cy="384131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0321334" y="2572378"/>
            <a:ext cx="20096" cy="2833636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9200942" y="3994218"/>
            <a:ext cx="1120393" cy="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ovéPole 71"/>
              <p:cNvSpPr txBox="1"/>
              <p:nvPr/>
            </p:nvSpPr>
            <p:spPr>
              <a:xfrm>
                <a:off x="9761138" y="3906460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2" name="TextovéPole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1138" y="3906460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Přímá spojnice 73"/>
          <p:cNvCxnSpPr/>
          <p:nvPr/>
        </p:nvCxnSpPr>
        <p:spPr>
          <a:xfrm>
            <a:off x="4809810" y="2451799"/>
            <a:ext cx="0" cy="3114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4257151" y="3055198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151" y="3055198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5616322" y="2506200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322" y="2506200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3704493" y="4024363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713051" y="3578892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051" y="3578892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Přímá spojnice 80"/>
          <p:cNvCxnSpPr/>
          <p:nvPr/>
        </p:nvCxnSpPr>
        <p:spPr>
          <a:xfrm>
            <a:off x="4598795" y="2351314"/>
            <a:ext cx="0" cy="3356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se šipkou 90"/>
          <p:cNvCxnSpPr/>
          <p:nvPr/>
        </p:nvCxnSpPr>
        <p:spPr>
          <a:xfrm flipH="1">
            <a:off x="3704493" y="2351315"/>
            <a:ext cx="894303" cy="1673051"/>
          </a:xfrm>
          <a:prstGeom prst="straightConnector1">
            <a:avLst/>
          </a:prstGeom>
          <a:ln w="15875">
            <a:solidFill>
              <a:srgbClr val="C00000"/>
            </a:solidFill>
            <a:prstDash val="dash"/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ovéPole 91"/>
              <p:cNvSpPr txBox="1"/>
              <p:nvPr/>
            </p:nvSpPr>
            <p:spPr>
              <a:xfrm>
                <a:off x="3896477" y="2572378"/>
                <a:ext cx="510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477" y="2572378"/>
                <a:ext cx="5103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Lichoběžník 92"/>
          <p:cNvSpPr/>
          <p:nvPr/>
        </p:nvSpPr>
        <p:spPr>
          <a:xfrm rot="5400000">
            <a:off x="3096564" y="3853544"/>
            <a:ext cx="3215474" cy="211016"/>
          </a:xfrm>
          <a:prstGeom prst="trapezoid">
            <a:avLst/>
          </a:prstGeom>
          <a:solidFill>
            <a:schemeClr val="accent1">
              <a:alpha val="21000"/>
            </a:schemeClr>
          </a:solidFill>
          <a:ln w="3175">
            <a:solidFill>
              <a:schemeClr val="accent1">
                <a:shade val="50000"/>
                <a:alpha val="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ovéPole 93"/>
              <p:cNvSpPr txBox="1"/>
              <p:nvPr/>
            </p:nvSpPr>
            <p:spPr>
              <a:xfrm>
                <a:off x="5792139" y="3139441"/>
                <a:ext cx="122328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139" y="3139441"/>
                <a:ext cx="1223284" cy="410305"/>
              </a:xfrm>
              <a:prstGeom prst="rect">
                <a:avLst/>
              </a:prstGeom>
              <a:blipFill>
                <a:blip r:embed="rId9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ovéPole 94"/>
              <p:cNvSpPr txBox="1"/>
              <p:nvPr/>
            </p:nvSpPr>
            <p:spPr>
              <a:xfrm>
                <a:off x="5170511" y="1395383"/>
                <a:ext cx="4913460" cy="432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</m:acc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−2 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511" y="1395383"/>
                <a:ext cx="4913460" cy="432554"/>
              </a:xfrm>
              <a:prstGeom prst="rect">
                <a:avLst/>
              </a:prstGeom>
              <a:blipFill>
                <a:blip r:embed="rId10"/>
                <a:stretch>
                  <a:fillRect t="-19718" r="-1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TextovéPole 95"/>
              <p:cNvSpPr txBox="1"/>
              <p:nvPr/>
            </p:nvSpPr>
            <p:spPr>
              <a:xfrm>
                <a:off x="6090975" y="4223828"/>
                <a:ext cx="18989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R</m:t>
                          </m:r>
                          <m: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6" name="TextovéPole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975" y="4223828"/>
                <a:ext cx="1898918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ovéPole 96"/>
              <p:cNvSpPr txBox="1"/>
              <p:nvPr/>
            </p:nvSpPr>
            <p:spPr>
              <a:xfrm>
                <a:off x="6024492" y="4669660"/>
                <a:ext cx="271029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num>
                                    <m:den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7" name="TextovéPole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492" y="4669660"/>
                <a:ext cx="2710294" cy="9106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ovéPole 97"/>
              <p:cNvSpPr txBox="1"/>
              <p:nvPr/>
            </p:nvSpPr>
            <p:spPr>
              <a:xfrm>
                <a:off x="9221037" y="4275793"/>
                <a:ext cx="86254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8" name="TextovéPole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1037" y="4275793"/>
                <a:ext cx="862544" cy="4029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9351939" y="3516147"/>
                <a:ext cx="60074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d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1939" y="3516147"/>
                <a:ext cx="600741" cy="4029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ovéPole 101"/>
              <p:cNvSpPr txBox="1"/>
              <p:nvPr/>
            </p:nvSpPr>
            <p:spPr>
              <a:xfrm>
                <a:off x="1930843" y="1399179"/>
                <a:ext cx="22208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843" y="1399179"/>
                <a:ext cx="222080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3098046" y="2177787"/>
            <a:ext cx="2001688" cy="1210827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ovéPole 107"/>
              <p:cNvSpPr txBox="1"/>
              <p:nvPr/>
            </p:nvSpPr>
            <p:spPr>
              <a:xfrm>
                <a:off x="4878452" y="5858188"/>
                <a:ext cx="510229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num>
                                    <m:den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8" name="TextovéPol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452" y="5858188"/>
                <a:ext cx="5102294" cy="9106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5704523" y="1999621"/>
                <a:ext cx="2840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523" y="1999621"/>
                <a:ext cx="284020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657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175" y="196750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prstClr val="black"/>
                </a:solidFill>
              </a:rPr>
              <a:t>Intenzita elektrického pole v okolí homogenně nabité koulové sféry.</a:t>
            </a:r>
            <a:br>
              <a:rPr lang="cs-CZ" sz="2000" dirty="0">
                <a:solidFill>
                  <a:prstClr val="black"/>
                </a:solidFill>
              </a:rPr>
            </a:br>
            <a:r>
              <a:rPr lang="cs-CZ" sz="2000" dirty="0">
                <a:solidFill>
                  <a:prstClr val="black"/>
                </a:solidFill>
              </a:rPr>
              <a:t>Jiný způsob</a:t>
            </a:r>
            <a:endParaRPr lang="cs-CZ" sz="32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2051972" y="1299939"/>
            <a:ext cx="5156968" cy="2148193"/>
            <a:chOff x="205990" y="1036683"/>
            <a:chExt cx="8868940" cy="3808325"/>
          </a:xfrm>
        </p:grpSpPr>
        <p:sp>
          <p:nvSpPr>
            <p:cNvPr id="3" name="Ovál 2"/>
            <p:cNvSpPr/>
            <p:nvPr/>
          </p:nvSpPr>
          <p:spPr>
            <a:xfrm>
              <a:off x="205990" y="1036683"/>
              <a:ext cx="3737987" cy="38083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205990" y="2940844"/>
              <a:ext cx="8510954" cy="1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Skupina 4"/>
            <p:cNvGrpSpPr/>
            <p:nvPr/>
          </p:nvGrpSpPr>
          <p:grpSpPr>
            <a:xfrm>
              <a:off x="276329" y="1107020"/>
              <a:ext cx="8798601" cy="3667647"/>
              <a:chOff x="276329" y="1107020"/>
              <a:chExt cx="8798601" cy="3667647"/>
            </a:xfrm>
          </p:grpSpPr>
          <p:sp>
            <p:nvSpPr>
              <p:cNvPr id="4" name="Ovál 3"/>
              <p:cNvSpPr/>
              <p:nvPr/>
            </p:nvSpPr>
            <p:spPr>
              <a:xfrm>
                <a:off x="276329" y="1107020"/>
                <a:ext cx="3597310" cy="366764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180302" y="1368279"/>
                <a:ext cx="4411227" cy="1542419"/>
              </a:xfrm>
              <a:prstGeom prst="line">
                <a:avLst/>
              </a:prstGeom>
              <a:ln w="317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se šipkou 11"/>
              <p:cNvCxnSpPr/>
              <p:nvPr/>
            </p:nvCxnSpPr>
            <p:spPr>
              <a:xfrm flipH="1">
                <a:off x="2074985" y="1368279"/>
                <a:ext cx="1105317" cy="1572566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0" name="TextovéPole 59"/>
                  <p:cNvSpPr txBox="1"/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0" name="TextovéPole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1" name="TextovéPole 60"/>
                  <p:cNvSpPr txBox="1"/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1" name="TextovéPole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" name="Přímá spojnice se šipkou 62"/>
              <p:cNvCxnSpPr/>
              <p:nvPr/>
            </p:nvCxnSpPr>
            <p:spPr>
              <a:xfrm>
                <a:off x="7591529" y="2940843"/>
                <a:ext cx="1120393" cy="38413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>
                <a:off x="8691826" y="1488858"/>
                <a:ext cx="20096" cy="2833636"/>
              </a:xfrm>
              <a:prstGeom prst="line">
                <a:avLst/>
              </a:prstGeom>
              <a:ln w="15875"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se šipkou 69"/>
              <p:cNvCxnSpPr/>
              <p:nvPr/>
            </p:nvCxnSpPr>
            <p:spPr>
              <a:xfrm>
                <a:off x="7571433" y="2910698"/>
                <a:ext cx="1120393" cy="0"/>
              </a:xfrm>
              <a:prstGeom prst="straightConnector1">
                <a:avLst/>
              </a:prstGeom>
              <a:ln w="317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2" name="TextovéPole 71"/>
                  <p:cNvSpPr txBox="1"/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2" name="TextovéPole 7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4" name="Přímá spojnice 73"/>
              <p:cNvCxnSpPr/>
              <p:nvPr/>
            </p:nvCxnSpPr>
            <p:spPr>
              <a:xfrm>
                <a:off x="3180302" y="1368279"/>
                <a:ext cx="0" cy="31149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5" name="TextovéPole 74"/>
                  <p:cNvSpPr txBox="1"/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5" name="TextovéPole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6" name="TextovéPole 75"/>
                  <p:cNvSpPr txBox="1"/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6" name="TextovéPole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22951" r="-27586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8" name="Přímá spojnice se šipkou 77"/>
              <p:cNvCxnSpPr/>
              <p:nvPr/>
            </p:nvCxnSpPr>
            <p:spPr>
              <a:xfrm>
                <a:off x="2074984" y="2940843"/>
                <a:ext cx="5496449" cy="0"/>
              </a:xfrm>
              <a:prstGeom prst="straightConnector1">
                <a:avLst/>
              </a:prstGeom>
              <a:ln w="317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9" name="TextovéPole 78"/>
                  <p:cNvSpPr txBox="1"/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9" name="TextovéPole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t="-22059" r="-30645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Přímá spojnice 80"/>
              <p:cNvCxnSpPr/>
              <p:nvPr/>
            </p:nvCxnSpPr>
            <p:spPr>
              <a:xfrm>
                <a:off x="2969287" y="1267794"/>
                <a:ext cx="0" cy="33561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se šipkou 90"/>
              <p:cNvCxnSpPr/>
              <p:nvPr/>
            </p:nvCxnSpPr>
            <p:spPr>
              <a:xfrm flipH="1">
                <a:off x="2074984" y="1267794"/>
                <a:ext cx="894303" cy="1673051"/>
              </a:xfrm>
              <a:prstGeom prst="straightConnector1">
                <a:avLst/>
              </a:prstGeom>
              <a:ln w="15875">
                <a:solidFill>
                  <a:srgbClr val="C00000"/>
                </a:solidFill>
                <a:prstDash val="dash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2" name="TextovéPole 91"/>
                  <p:cNvSpPr txBox="1"/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2" name="TextovéPole 9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" name="Lichoběžník 92"/>
              <p:cNvSpPr/>
              <p:nvPr/>
            </p:nvSpPr>
            <p:spPr>
              <a:xfrm rot="5400000">
                <a:off x="1467056" y="2770024"/>
                <a:ext cx="3215474" cy="211016"/>
              </a:xfrm>
              <a:prstGeom prst="trapezoid">
                <a:avLst/>
              </a:prstGeom>
              <a:solidFill>
                <a:schemeClr val="accent1">
                  <a:alpha val="21000"/>
                </a:schemeClr>
              </a:solidFill>
              <a:ln w="3175">
                <a:solidFill>
                  <a:schemeClr val="accent1">
                    <a:shade val="50000"/>
                    <a:alpha val="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4" name="TextovéPole 93"/>
                  <p:cNvSpPr txBox="1"/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4" name="TextovéPole 9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t="-22388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8" name="TextovéPole 97"/>
                  <p:cNvSpPr txBox="1"/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d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8" name="TextovéPole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1" name="TextovéPole 100"/>
                  <p:cNvSpPr txBox="1"/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d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101" name="TextovéPole 10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ovéPole 107"/>
              <p:cNvSpPr txBox="1"/>
              <p:nvPr/>
            </p:nvSpPr>
            <p:spPr>
              <a:xfrm>
                <a:off x="1883885" y="3466757"/>
                <a:ext cx="510229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num>
                                    <m:den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8" name="TextovéPol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885" y="3466757"/>
                <a:ext cx="5102294" cy="9106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ovéPole 33"/>
              <p:cNvSpPr txBox="1"/>
              <p:nvPr/>
            </p:nvSpPr>
            <p:spPr>
              <a:xfrm>
                <a:off x="1835039" y="4402428"/>
                <a:ext cx="619746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R</m:t>
                                  </m:r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ϑ</m:t>
                                      </m:r>
                                    </m:e>
                                  </m:func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den>
                          </m:f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039" y="4402428"/>
                <a:ext cx="6197466" cy="9106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/>
              <p:cNvSpPr txBox="1"/>
              <p:nvPr/>
            </p:nvSpPr>
            <p:spPr>
              <a:xfrm>
                <a:off x="1835039" y="5492648"/>
                <a:ext cx="6070508" cy="1169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ϑ</m:t>
                                      </m:r>
                                    </m:e>
                                  </m:func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 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den>
                          </m:f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039" y="5492648"/>
                <a:ext cx="6070508" cy="116993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9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175" y="196750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prstClr val="black"/>
                </a:solidFill>
              </a:rPr>
              <a:t>Intenzita elektrického pole v okolí homogenně nabité koulové sféry.</a:t>
            </a:r>
            <a:br>
              <a:rPr lang="cs-CZ" sz="2000" dirty="0">
                <a:solidFill>
                  <a:prstClr val="black"/>
                </a:solidFill>
              </a:rPr>
            </a:br>
            <a:r>
              <a:rPr lang="cs-CZ" sz="2000" dirty="0">
                <a:solidFill>
                  <a:prstClr val="black"/>
                </a:solidFill>
              </a:rPr>
              <a:t>Jiný způsob</a:t>
            </a:r>
            <a:endParaRPr lang="cs-CZ" sz="32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2078267" y="1036499"/>
            <a:ext cx="5156968" cy="2148193"/>
            <a:chOff x="205990" y="1036683"/>
            <a:chExt cx="8868940" cy="3808325"/>
          </a:xfrm>
        </p:grpSpPr>
        <p:sp>
          <p:nvSpPr>
            <p:cNvPr id="3" name="Ovál 2"/>
            <p:cNvSpPr/>
            <p:nvPr/>
          </p:nvSpPr>
          <p:spPr>
            <a:xfrm>
              <a:off x="205990" y="1036683"/>
              <a:ext cx="3737987" cy="38083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205990" y="2940844"/>
              <a:ext cx="8510954" cy="1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Skupina 4"/>
            <p:cNvGrpSpPr/>
            <p:nvPr/>
          </p:nvGrpSpPr>
          <p:grpSpPr>
            <a:xfrm>
              <a:off x="276329" y="1107020"/>
              <a:ext cx="8798601" cy="3667647"/>
              <a:chOff x="276329" y="1107020"/>
              <a:chExt cx="8798601" cy="3667647"/>
            </a:xfrm>
          </p:grpSpPr>
          <p:sp>
            <p:nvSpPr>
              <p:cNvPr id="4" name="Ovál 3"/>
              <p:cNvSpPr/>
              <p:nvPr/>
            </p:nvSpPr>
            <p:spPr>
              <a:xfrm>
                <a:off x="276329" y="1107020"/>
                <a:ext cx="3597310" cy="366764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180302" y="1368279"/>
                <a:ext cx="4411227" cy="1542419"/>
              </a:xfrm>
              <a:prstGeom prst="line">
                <a:avLst/>
              </a:prstGeom>
              <a:ln w="317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se šipkou 11"/>
              <p:cNvCxnSpPr/>
              <p:nvPr/>
            </p:nvCxnSpPr>
            <p:spPr>
              <a:xfrm flipH="1">
                <a:off x="2074985" y="1368279"/>
                <a:ext cx="1105317" cy="1572566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0" name="TextovéPole 59"/>
                  <p:cNvSpPr txBox="1"/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0" name="TextovéPole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1" name="TextovéPole 60"/>
                  <p:cNvSpPr txBox="1"/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1" name="TextovéPole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" name="Přímá spojnice se šipkou 62"/>
              <p:cNvCxnSpPr/>
              <p:nvPr/>
            </p:nvCxnSpPr>
            <p:spPr>
              <a:xfrm>
                <a:off x="7591529" y="2940843"/>
                <a:ext cx="1120393" cy="38413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>
                <a:off x="8691826" y="1488858"/>
                <a:ext cx="20096" cy="2833636"/>
              </a:xfrm>
              <a:prstGeom prst="line">
                <a:avLst/>
              </a:prstGeom>
              <a:ln w="15875"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se šipkou 69"/>
              <p:cNvCxnSpPr/>
              <p:nvPr/>
            </p:nvCxnSpPr>
            <p:spPr>
              <a:xfrm>
                <a:off x="7571433" y="2910698"/>
                <a:ext cx="1120393" cy="0"/>
              </a:xfrm>
              <a:prstGeom prst="straightConnector1">
                <a:avLst/>
              </a:prstGeom>
              <a:ln w="317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2" name="TextovéPole 71"/>
                  <p:cNvSpPr txBox="1"/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2" name="TextovéPole 7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4" name="Přímá spojnice 73"/>
              <p:cNvCxnSpPr/>
              <p:nvPr/>
            </p:nvCxnSpPr>
            <p:spPr>
              <a:xfrm>
                <a:off x="3180302" y="1368279"/>
                <a:ext cx="0" cy="31149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5" name="TextovéPole 74"/>
                  <p:cNvSpPr txBox="1"/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5" name="TextovéPole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6" name="TextovéPole 75"/>
                  <p:cNvSpPr txBox="1"/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6" name="TextovéPole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23333" r="-28070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8" name="Přímá spojnice se šipkou 77"/>
              <p:cNvCxnSpPr/>
              <p:nvPr/>
            </p:nvCxnSpPr>
            <p:spPr>
              <a:xfrm>
                <a:off x="2074984" y="2940843"/>
                <a:ext cx="5496449" cy="0"/>
              </a:xfrm>
              <a:prstGeom prst="straightConnector1">
                <a:avLst/>
              </a:prstGeom>
              <a:ln w="317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9" name="TextovéPole 78"/>
                  <p:cNvSpPr txBox="1"/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9" name="TextovéPole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t="-22388" r="-2903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Přímá spojnice 80"/>
              <p:cNvCxnSpPr/>
              <p:nvPr/>
            </p:nvCxnSpPr>
            <p:spPr>
              <a:xfrm>
                <a:off x="2969287" y="1267794"/>
                <a:ext cx="0" cy="33561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se šipkou 90"/>
              <p:cNvCxnSpPr/>
              <p:nvPr/>
            </p:nvCxnSpPr>
            <p:spPr>
              <a:xfrm flipH="1">
                <a:off x="2074984" y="1267794"/>
                <a:ext cx="894303" cy="1673051"/>
              </a:xfrm>
              <a:prstGeom prst="straightConnector1">
                <a:avLst/>
              </a:prstGeom>
              <a:ln w="15875">
                <a:solidFill>
                  <a:srgbClr val="C00000"/>
                </a:solidFill>
                <a:prstDash val="dash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2" name="TextovéPole 91"/>
                  <p:cNvSpPr txBox="1"/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2" name="TextovéPole 9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" name="Lichoběžník 92"/>
              <p:cNvSpPr/>
              <p:nvPr/>
            </p:nvSpPr>
            <p:spPr>
              <a:xfrm rot="5400000">
                <a:off x="1467056" y="2770024"/>
                <a:ext cx="3215474" cy="211016"/>
              </a:xfrm>
              <a:prstGeom prst="trapezoid">
                <a:avLst/>
              </a:prstGeom>
              <a:solidFill>
                <a:schemeClr val="accent1">
                  <a:alpha val="21000"/>
                </a:schemeClr>
              </a:solidFill>
              <a:ln w="3175">
                <a:solidFill>
                  <a:schemeClr val="accent1">
                    <a:shade val="50000"/>
                    <a:alpha val="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4" name="TextovéPole 93"/>
                  <p:cNvSpPr txBox="1"/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4" name="TextovéPole 9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t="-22059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8" name="TextovéPole 97"/>
                  <p:cNvSpPr txBox="1"/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d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8" name="TextovéPole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1" name="TextovéPole 100"/>
                  <p:cNvSpPr txBox="1"/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d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101" name="TextovéPole 10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/>
              <p:cNvSpPr txBox="1"/>
              <p:nvPr/>
            </p:nvSpPr>
            <p:spPr>
              <a:xfrm>
                <a:off x="1802660" y="3180892"/>
                <a:ext cx="6070508" cy="1169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ϑ</m:t>
                                      </m:r>
                                    </m:e>
                                  </m:func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 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den>
                          </m:f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3180892"/>
                <a:ext cx="6070508" cy="1169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30"/>
              <p:cNvSpPr txBox="1"/>
              <p:nvPr/>
            </p:nvSpPr>
            <p:spPr>
              <a:xfrm>
                <a:off x="1828955" y="4345919"/>
                <a:ext cx="567001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ϑ</m:t>
                                      </m:r>
                                    </m:e>
                                  </m:func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den>
                          </m:f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955" y="4345919"/>
                <a:ext cx="5670014" cy="9106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Obdélník 31"/>
              <p:cNvSpPr/>
              <p:nvPr/>
            </p:nvSpPr>
            <p:spPr>
              <a:xfrm>
                <a:off x="9040167" y="3568803"/>
                <a:ext cx="837986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167" y="3568803"/>
                <a:ext cx="837986" cy="61645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1802661" y="5451238"/>
                <a:ext cx="6107569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ϑ</m:t>
                                      </m:r>
                                    </m:e>
                                  </m:func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den>
                          </m:f>
                        </m:e>
                      </m:ra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1" y="5451238"/>
                <a:ext cx="6107569" cy="9106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03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175" y="196750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prstClr val="black"/>
                </a:solidFill>
              </a:rPr>
              <a:t>Intenzita elektrického pole v okolí homogenně nabité koulové sféry.</a:t>
            </a:r>
            <a:br>
              <a:rPr lang="cs-CZ" sz="2000" dirty="0">
                <a:solidFill>
                  <a:prstClr val="black"/>
                </a:solidFill>
              </a:rPr>
            </a:br>
            <a:r>
              <a:rPr lang="cs-CZ" sz="2000" dirty="0">
                <a:solidFill>
                  <a:prstClr val="black"/>
                </a:solidFill>
              </a:rPr>
              <a:t>Jiný způsob</a:t>
            </a:r>
            <a:endParaRPr lang="cs-CZ" sz="32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2078267" y="1036499"/>
            <a:ext cx="5156968" cy="2148193"/>
            <a:chOff x="205990" y="1036683"/>
            <a:chExt cx="8868940" cy="3808325"/>
          </a:xfrm>
        </p:grpSpPr>
        <p:sp>
          <p:nvSpPr>
            <p:cNvPr id="3" name="Ovál 2"/>
            <p:cNvSpPr/>
            <p:nvPr/>
          </p:nvSpPr>
          <p:spPr>
            <a:xfrm>
              <a:off x="205990" y="1036683"/>
              <a:ext cx="3737987" cy="38083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205990" y="2940844"/>
              <a:ext cx="8510954" cy="1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Skupina 4"/>
            <p:cNvGrpSpPr/>
            <p:nvPr/>
          </p:nvGrpSpPr>
          <p:grpSpPr>
            <a:xfrm>
              <a:off x="276329" y="1107020"/>
              <a:ext cx="8798601" cy="3667647"/>
              <a:chOff x="276329" y="1107020"/>
              <a:chExt cx="8798601" cy="3667647"/>
            </a:xfrm>
          </p:grpSpPr>
          <p:sp>
            <p:nvSpPr>
              <p:cNvPr id="4" name="Ovál 3"/>
              <p:cNvSpPr/>
              <p:nvPr/>
            </p:nvSpPr>
            <p:spPr>
              <a:xfrm>
                <a:off x="276329" y="1107020"/>
                <a:ext cx="3597310" cy="366764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180302" y="1368279"/>
                <a:ext cx="4411227" cy="1542419"/>
              </a:xfrm>
              <a:prstGeom prst="line">
                <a:avLst/>
              </a:prstGeom>
              <a:ln w="317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se šipkou 11"/>
              <p:cNvCxnSpPr/>
              <p:nvPr/>
            </p:nvCxnSpPr>
            <p:spPr>
              <a:xfrm flipH="1">
                <a:off x="2074985" y="1368279"/>
                <a:ext cx="1105317" cy="1572566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0" name="TextovéPole 59"/>
                  <p:cNvSpPr txBox="1"/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0" name="TextovéPole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1" name="TextovéPole 60"/>
                  <p:cNvSpPr txBox="1"/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1" name="TextovéPole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" name="Přímá spojnice se šipkou 62"/>
              <p:cNvCxnSpPr/>
              <p:nvPr/>
            </p:nvCxnSpPr>
            <p:spPr>
              <a:xfrm>
                <a:off x="7591529" y="2940843"/>
                <a:ext cx="1120393" cy="38413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>
                <a:off x="8691826" y="1488858"/>
                <a:ext cx="20096" cy="2833636"/>
              </a:xfrm>
              <a:prstGeom prst="line">
                <a:avLst/>
              </a:prstGeom>
              <a:ln w="15875"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se šipkou 69"/>
              <p:cNvCxnSpPr/>
              <p:nvPr/>
            </p:nvCxnSpPr>
            <p:spPr>
              <a:xfrm>
                <a:off x="7571433" y="2910698"/>
                <a:ext cx="1120393" cy="0"/>
              </a:xfrm>
              <a:prstGeom prst="straightConnector1">
                <a:avLst/>
              </a:prstGeom>
              <a:ln w="317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2" name="TextovéPole 71"/>
                  <p:cNvSpPr txBox="1"/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2" name="TextovéPole 7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4" name="Přímá spojnice 73"/>
              <p:cNvCxnSpPr/>
              <p:nvPr/>
            </p:nvCxnSpPr>
            <p:spPr>
              <a:xfrm>
                <a:off x="3180302" y="1368279"/>
                <a:ext cx="0" cy="31149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5" name="TextovéPole 74"/>
                  <p:cNvSpPr txBox="1"/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5" name="TextovéPole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6" name="TextovéPole 75"/>
                  <p:cNvSpPr txBox="1"/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6" name="TextovéPole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23333" r="-28070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8" name="Přímá spojnice se šipkou 77"/>
              <p:cNvCxnSpPr/>
              <p:nvPr/>
            </p:nvCxnSpPr>
            <p:spPr>
              <a:xfrm>
                <a:off x="2074984" y="2940843"/>
                <a:ext cx="5496449" cy="0"/>
              </a:xfrm>
              <a:prstGeom prst="straightConnector1">
                <a:avLst/>
              </a:prstGeom>
              <a:ln w="317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9" name="TextovéPole 78"/>
                  <p:cNvSpPr txBox="1"/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9" name="TextovéPole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t="-22388" r="-2903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Přímá spojnice 80"/>
              <p:cNvCxnSpPr/>
              <p:nvPr/>
            </p:nvCxnSpPr>
            <p:spPr>
              <a:xfrm>
                <a:off x="2969287" y="1267794"/>
                <a:ext cx="0" cy="33561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se šipkou 90"/>
              <p:cNvCxnSpPr/>
              <p:nvPr/>
            </p:nvCxnSpPr>
            <p:spPr>
              <a:xfrm flipH="1">
                <a:off x="2074984" y="1267794"/>
                <a:ext cx="894303" cy="1673051"/>
              </a:xfrm>
              <a:prstGeom prst="straightConnector1">
                <a:avLst/>
              </a:prstGeom>
              <a:ln w="15875">
                <a:solidFill>
                  <a:srgbClr val="C00000"/>
                </a:solidFill>
                <a:prstDash val="dash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2" name="TextovéPole 91"/>
                  <p:cNvSpPr txBox="1"/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2" name="TextovéPole 9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" name="Lichoběžník 92"/>
              <p:cNvSpPr/>
              <p:nvPr/>
            </p:nvSpPr>
            <p:spPr>
              <a:xfrm rot="5400000">
                <a:off x="1467056" y="2770024"/>
                <a:ext cx="3215474" cy="211016"/>
              </a:xfrm>
              <a:prstGeom prst="trapezoid">
                <a:avLst/>
              </a:prstGeom>
              <a:solidFill>
                <a:schemeClr val="accent1">
                  <a:alpha val="21000"/>
                </a:schemeClr>
              </a:solidFill>
              <a:ln w="3175">
                <a:solidFill>
                  <a:schemeClr val="accent1">
                    <a:shade val="50000"/>
                    <a:alpha val="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4" name="TextovéPole 93"/>
                  <p:cNvSpPr txBox="1"/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4" name="TextovéPole 9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t="-22059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8" name="TextovéPole 97"/>
                  <p:cNvSpPr txBox="1"/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d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8" name="TextovéPole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1" name="TextovéPole 100"/>
                  <p:cNvSpPr txBox="1"/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d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101" name="TextovéPole 10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Obdélník 31"/>
              <p:cNvSpPr/>
              <p:nvPr/>
            </p:nvSpPr>
            <p:spPr>
              <a:xfrm>
                <a:off x="9160748" y="3421678"/>
                <a:ext cx="837986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748" y="3421678"/>
                <a:ext cx="837986" cy="61645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1802660" y="3274555"/>
                <a:ext cx="6418808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ϑ</m:t>
                                      </m:r>
                                    </m:e>
                                  </m:func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den>
                          </m:f>
                        </m:e>
                      </m:rad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3274555"/>
                <a:ext cx="6418808" cy="9106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ovéPole 33"/>
              <p:cNvSpPr txBox="1"/>
              <p:nvPr/>
            </p:nvSpPr>
            <p:spPr>
              <a:xfrm>
                <a:off x="1783704" y="4204140"/>
                <a:ext cx="6109108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  <m:sup>
                                  <m: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+1−2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den>
                          </m:f>
                        </m:e>
                      </m:rad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prstClr val="black"/>
                          </a:solidFill>
                          <a:latin typeface="Calibri"/>
                        </a:rPr>
                        <m:t> 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704" y="4204140"/>
                <a:ext cx="6109108" cy="9106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1843977" y="5273552"/>
                <a:ext cx="5838073" cy="441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  <m:sup>
                              <m: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⁡(</m:t>
                                  </m:r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cos</m:t>
                      </m:r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⁡(</m:t>
                      </m:r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977" y="5273552"/>
                <a:ext cx="5838073" cy="441018"/>
              </a:xfrm>
              <a:prstGeom prst="rect">
                <a:avLst/>
              </a:prstGeom>
              <a:blipFill>
                <a:blip r:embed="rId15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ovéPole 34"/>
              <p:cNvSpPr txBox="1"/>
              <p:nvPr/>
            </p:nvSpPr>
            <p:spPr>
              <a:xfrm>
                <a:off x="1941922" y="5972650"/>
                <a:ext cx="4013150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⁡(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+1−2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922" y="5972650"/>
                <a:ext cx="4013150" cy="67691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065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175" y="196750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prstClr val="black"/>
                </a:solidFill>
              </a:rPr>
              <a:t>Intenzita elektrického pole v okolí homogenně nabité koulové sféry.</a:t>
            </a:r>
            <a:br>
              <a:rPr lang="cs-CZ" sz="2000" dirty="0">
                <a:solidFill>
                  <a:prstClr val="black"/>
                </a:solidFill>
              </a:rPr>
            </a:br>
            <a:r>
              <a:rPr lang="cs-CZ" sz="2000" dirty="0">
                <a:solidFill>
                  <a:prstClr val="black"/>
                </a:solidFill>
              </a:rPr>
              <a:t>Jiný způsob</a:t>
            </a:r>
            <a:endParaRPr lang="cs-CZ" sz="32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2078267" y="1036499"/>
            <a:ext cx="5156968" cy="2148193"/>
            <a:chOff x="205990" y="1036683"/>
            <a:chExt cx="8868940" cy="3808325"/>
          </a:xfrm>
        </p:grpSpPr>
        <p:sp>
          <p:nvSpPr>
            <p:cNvPr id="3" name="Ovál 2"/>
            <p:cNvSpPr/>
            <p:nvPr/>
          </p:nvSpPr>
          <p:spPr>
            <a:xfrm>
              <a:off x="205990" y="1036683"/>
              <a:ext cx="3737987" cy="380832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6" name="Přímá spojnice 5"/>
            <p:cNvCxnSpPr/>
            <p:nvPr/>
          </p:nvCxnSpPr>
          <p:spPr>
            <a:xfrm>
              <a:off x="205990" y="2940844"/>
              <a:ext cx="8510954" cy="1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Skupina 4"/>
            <p:cNvGrpSpPr/>
            <p:nvPr/>
          </p:nvGrpSpPr>
          <p:grpSpPr>
            <a:xfrm>
              <a:off x="276329" y="1107020"/>
              <a:ext cx="8798601" cy="3667647"/>
              <a:chOff x="276329" y="1107020"/>
              <a:chExt cx="8798601" cy="3667647"/>
            </a:xfrm>
          </p:grpSpPr>
          <p:sp>
            <p:nvSpPr>
              <p:cNvPr id="4" name="Ovál 3"/>
              <p:cNvSpPr/>
              <p:nvPr/>
            </p:nvSpPr>
            <p:spPr>
              <a:xfrm>
                <a:off x="276329" y="1107020"/>
                <a:ext cx="3597310" cy="3667647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>
                <a:off x="3180302" y="1368279"/>
                <a:ext cx="4411227" cy="1542419"/>
              </a:xfrm>
              <a:prstGeom prst="line">
                <a:avLst/>
              </a:prstGeom>
              <a:ln w="31750">
                <a:solidFill>
                  <a:srgbClr val="00B050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se šipkou 11"/>
              <p:cNvCxnSpPr/>
              <p:nvPr/>
            </p:nvCxnSpPr>
            <p:spPr>
              <a:xfrm flipH="1">
                <a:off x="2074985" y="1368279"/>
                <a:ext cx="1105317" cy="1572566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0" name="TextovéPole 59"/>
                  <p:cNvSpPr txBox="1"/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0" name="TextovéPole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39000" y="2466225"/>
                    <a:ext cx="648850" cy="654753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1" name="TextovéPole 60"/>
                  <p:cNvSpPr txBox="1"/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61" name="TextovéPole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77600" y="2501172"/>
                    <a:ext cx="687226" cy="654753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" name="Přímá spojnice se šipkou 62"/>
              <p:cNvCxnSpPr/>
              <p:nvPr/>
            </p:nvCxnSpPr>
            <p:spPr>
              <a:xfrm>
                <a:off x="7591529" y="2940843"/>
                <a:ext cx="1120393" cy="384131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nice 67"/>
              <p:cNvCxnSpPr/>
              <p:nvPr/>
            </p:nvCxnSpPr>
            <p:spPr>
              <a:xfrm>
                <a:off x="8691826" y="1488858"/>
                <a:ext cx="20096" cy="2833636"/>
              </a:xfrm>
              <a:prstGeom prst="line">
                <a:avLst/>
              </a:prstGeom>
              <a:ln w="15875"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Přímá spojnice se šipkou 69"/>
              <p:cNvCxnSpPr/>
              <p:nvPr/>
            </p:nvCxnSpPr>
            <p:spPr>
              <a:xfrm>
                <a:off x="7571433" y="2910698"/>
                <a:ext cx="1120393" cy="0"/>
              </a:xfrm>
              <a:prstGeom prst="straightConnector1">
                <a:avLst/>
              </a:prstGeom>
              <a:ln w="317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2" name="TextovéPole 71"/>
                  <p:cNvSpPr txBox="1"/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2" name="TextovéPole 7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31630" y="2822940"/>
                    <a:ext cx="687226" cy="65475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4" name="Přímá spojnice 73"/>
              <p:cNvCxnSpPr/>
              <p:nvPr/>
            </p:nvCxnSpPr>
            <p:spPr>
              <a:xfrm>
                <a:off x="3180302" y="1368279"/>
                <a:ext cx="0" cy="31149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5" name="TextovéPole 74"/>
                  <p:cNvSpPr txBox="1"/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5" name="TextovéPole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27643" y="1971677"/>
                    <a:ext cx="673772" cy="71431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6" name="TextovéPole 75"/>
                  <p:cNvSpPr txBox="1"/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6" name="TextovéPole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86813" y="1422680"/>
                    <a:ext cx="604741" cy="654753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23333" r="-28070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8" name="Přímá spojnice se šipkou 77"/>
              <p:cNvCxnSpPr/>
              <p:nvPr/>
            </p:nvCxnSpPr>
            <p:spPr>
              <a:xfrm>
                <a:off x="2074984" y="2940843"/>
                <a:ext cx="5496449" cy="0"/>
              </a:xfrm>
              <a:prstGeom prst="straightConnector1">
                <a:avLst/>
              </a:prstGeom>
              <a:ln w="317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9" name="TextovéPole 78"/>
                  <p:cNvSpPr txBox="1"/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79" name="TextovéPole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83543" y="2495372"/>
                    <a:ext cx="649953" cy="72739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t="-22388" r="-2903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Přímá spojnice 80"/>
              <p:cNvCxnSpPr/>
              <p:nvPr/>
            </p:nvCxnSpPr>
            <p:spPr>
              <a:xfrm>
                <a:off x="2969287" y="1267794"/>
                <a:ext cx="0" cy="33561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se šipkou 90"/>
              <p:cNvCxnSpPr/>
              <p:nvPr/>
            </p:nvCxnSpPr>
            <p:spPr>
              <a:xfrm flipH="1">
                <a:off x="2074984" y="1267794"/>
                <a:ext cx="894303" cy="1673051"/>
              </a:xfrm>
              <a:prstGeom prst="straightConnector1">
                <a:avLst/>
              </a:prstGeom>
              <a:ln w="15875">
                <a:solidFill>
                  <a:srgbClr val="C00000"/>
                </a:solidFill>
                <a:prstDash val="dash"/>
                <a:headEnd type="stealth" w="lg" len="lg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2" name="TextovéPole 91"/>
                  <p:cNvSpPr txBox="1"/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2" name="TextovéPole 9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66967" y="1488859"/>
                    <a:ext cx="877669" cy="654753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3" name="Lichoběžník 92"/>
              <p:cNvSpPr/>
              <p:nvPr/>
            </p:nvSpPr>
            <p:spPr>
              <a:xfrm rot="5400000">
                <a:off x="1467056" y="2770024"/>
                <a:ext cx="3215474" cy="211016"/>
              </a:xfrm>
              <a:prstGeom prst="trapezoid">
                <a:avLst/>
              </a:prstGeom>
              <a:solidFill>
                <a:schemeClr val="accent1">
                  <a:alpha val="21000"/>
                </a:schemeClr>
              </a:solidFill>
              <a:ln w="3175">
                <a:solidFill>
                  <a:schemeClr val="accent1">
                    <a:shade val="50000"/>
                    <a:alpha val="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  <a:latin typeface="Calibri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4" name="TextovéPole 93"/>
                  <p:cNvSpPr txBox="1"/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4" name="TextovéPole 9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62631" y="2055920"/>
                    <a:ext cx="2103801" cy="72739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t="-22059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8" name="TextovéPole 97"/>
                  <p:cNvSpPr txBox="1"/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d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98" name="TextovéPole 9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91529" y="3192271"/>
                    <a:ext cx="1483401" cy="714318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1" name="TextovéPole 100"/>
                  <p:cNvSpPr txBox="1"/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d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oMath>
                      </m:oMathPara>
                    </a14:m>
                    <a:endParaRPr lang="cs-CZ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</mc:Choice>
            <mc:Fallback>
              <p:sp>
                <p:nvSpPr>
                  <p:cNvPr id="101" name="TextovéPole 10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22430" y="2432627"/>
                    <a:ext cx="1033155" cy="71431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Obdélník 31"/>
              <p:cNvSpPr/>
              <p:nvPr/>
            </p:nvSpPr>
            <p:spPr>
              <a:xfrm>
                <a:off x="8869345" y="2093591"/>
                <a:ext cx="837986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9345" y="2093591"/>
                <a:ext cx="837986" cy="61645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ovéPole 34"/>
              <p:cNvSpPr txBox="1"/>
              <p:nvPr/>
            </p:nvSpPr>
            <p:spPr>
              <a:xfrm>
                <a:off x="1930986" y="3350029"/>
                <a:ext cx="6571094" cy="157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⁡(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+1−2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∝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  <a:p>
                <a:endParaRPr lang="en-US" i="1" dirty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986" y="3350029"/>
                <a:ext cx="6571094" cy="15762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1930987" y="4926294"/>
                <a:ext cx="714791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  <m:r>
                                    <m:rPr>
                                      <m:nor/>
                                    </m:rPr>
                                    <a:rPr lang="cs-CZ" dirty="0">
                                      <a:solidFill>
                                        <a:prstClr val="black"/>
                                      </a:solidFill>
                                      <a:latin typeface="Calibri"/>
                                    </a:rPr>
                                    <m:t>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∝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+1−2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3/2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  <m:func>
                                    <m:func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  <m:r>
                                    <m:rPr>
                                      <m:nor/>
                                    </m:rPr>
                                    <a:rPr lang="cs-CZ" dirty="0">
                                      <a:solidFill>
                                        <a:prstClr val="black"/>
                                      </a:solidFill>
                                      <a:latin typeface="Calibri"/>
                                    </a:rPr>
                                    <m:t>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∝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+1−2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3/2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987" y="4926294"/>
                <a:ext cx="7147919" cy="7146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30"/>
              <p:cNvSpPr txBox="1"/>
              <p:nvPr/>
            </p:nvSpPr>
            <p:spPr>
              <a:xfrm>
                <a:off x="1951710" y="5921080"/>
                <a:ext cx="8088432" cy="69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710" y="5921080"/>
                <a:ext cx="8088432" cy="69083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5127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1724848" y="350522"/>
                <a:ext cx="8088432" cy="69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848" y="350522"/>
                <a:ext cx="8088432" cy="6908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1873967" y="2249571"/>
                <a:ext cx="7826566" cy="1877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∝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+1−2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</m:sSub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/>
                </a:endParaRPr>
              </a:p>
              <a:p>
                <a:endParaRPr lang="cs-CZ" i="1" dirty="0">
                  <a:solidFill>
                    <a:prstClr val="black"/>
                  </a:solidFill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d>
                        <m:d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d>
                        <m:d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∝+1</m:t>
                              </m:r>
                            </m:den>
                          </m:f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∝−1</m:t>
                              </m:r>
                            </m:den>
                          </m:f>
                        </m:e>
                      </m:d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967" y="2249571"/>
                <a:ext cx="7826566" cy="18776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066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1724848" y="350523"/>
                <a:ext cx="2788006" cy="8672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</m:acc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848" y="350523"/>
                <a:ext cx="2788006" cy="8672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1624362" y="1436107"/>
                <a:ext cx="6572953" cy="1754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/>
                </a:endParaRPr>
              </a:p>
              <a:p>
                <a:endParaRPr lang="cs-CZ" i="1" dirty="0">
                  <a:solidFill>
                    <a:prstClr val="black"/>
                  </a:solidFill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  <m:r>
                                    <m:rPr>
                                      <m:nor/>
                                    </m:rPr>
                                    <a:rPr lang="cs-CZ" dirty="0">
                                      <a:solidFill>
                                        <a:prstClr val="black"/>
                                      </a:solidFill>
                                      <a:latin typeface="Calibri"/>
                                    </a:rPr>
                                    <m:t>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∝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+1−2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</m:sSub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362" y="1436107"/>
                <a:ext cx="6572953" cy="17544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délník 6"/>
              <p:cNvSpPr/>
              <p:nvPr/>
            </p:nvSpPr>
            <p:spPr>
              <a:xfrm>
                <a:off x="1624361" y="4798297"/>
                <a:ext cx="9187708" cy="8154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den>
                              </m:f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∝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+1−2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b/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sup>
                          </m:sSub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den>
                          </m:f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d>
                          <m:r>
                            <m:rPr>
                              <m:nor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361" y="4798297"/>
                <a:ext cx="9187708" cy="8154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1925815" y="3590654"/>
                <a:ext cx="6416244" cy="8789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  <m:r>
                                    <m:rPr>
                                      <m:nor/>
                                    </m:rPr>
                                    <a:rPr lang="cs-CZ" dirty="0">
                                      <a:solidFill>
                                        <a:prstClr val="black"/>
                                      </a:solidFill>
                                      <a:latin typeface="Calibri"/>
                                    </a:rPr>
                                    <m:t>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∝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+1−2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</m:sSub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d>
                        <m:d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815" y="3590654"/>
                <a:ext cx="6416244" cy="8789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8"/>
              <p:cNvSpPr/>
              <p:nvPr/>
            </p:nvSpPr>
            <p:spPr>
              <a:xfrm>
                <a:off x="1837842" y="5917220"/>
                <a:ext cx="4956998" cy="7005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842" y="5917220"/>
                <a:ext cx="4956998" cy="7005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5554054" y="417063"/>
                <a:ext cx="2324931" cy="702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054" y="417063"/>
                <a:ext cx="2324931" cy="7027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869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1724848" y="350522"/>
                <a:ext cx="8088432" cy="69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∝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848" y="350522"/>
                <a:ext cx="8088432" cy="6908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/>
              <p:cNvSpPr/>
              <p:nvPr/>
            </p:nvSpPr>
            <p:spPr>
              <a:xfrm>
                <a:off x="4075664" y="1595170"/>
                <a:ext cx="4653005" cy="690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64" y="1595170"/>
                <a:ext cx="4653005" cy="6908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1524000" y="2712249"/>
                <a:ext cx="8307852" cy="1754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/>
                </a:endParaRPr>
              </a:p>
              <a:p>
                <a:endParaRPr lang="cs-CZ" i="1" dirty="0">
                  <a:solidFill>
                    <a:prstClr val="black"/>
                  </a:solidFill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  <m:r>
                                    <m:rPr>
                                      <m:nor/>
                                    </m:rPr>
                                    <a:rPr lang="cs-CZ" dirty="0">
                                      <a:solidFill>
                                        <a:prstClr val="black"/>
                                      </a:solidFill>
                                      <a:latin typeface="Calibri"/>
                                    </a:rPr>
                                    <m:t>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∝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+1−2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den>
                              </m:f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e>
                          </m:d>
                        </m:e>
                        <m:sub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</m:sSub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∝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+1−2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∝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</m:e>
                      </m:nary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712249"/>
                <a:ext cx="8307852" cy="17544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1885467" y="5071458"/>
                <a:ext cx="5583452" cy="7448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467" y="5071458"/>
                <a:ext cx="5583452" cy="7448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Obdélník 9"/>
              <p:cNvSpPr/>
              <p:nvPr/>
            </p:nvSpPr>
            <p:spPr>
              <a:xfrm>
                <a:off x="8309676" y="5071458"/>
                <a:ext cx="837986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9676" y="5071458"/>
                <a:ext cx="837986" cy="6164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2111829" y="6054132"/>
                <a:ext cx="1210203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9" y="6054132"/>
                <a:ext cx="1210203" cy="6127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4422061" y="5833957"/>
                <a:ext cx="2694007" cy="8573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𝑄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061" y="5833957"/>
                <a:ext cx="2694007" cy="8573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4088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Tok vektoru plochou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754735" y="2577404"/>
            <a:ext cx="1065126" cy="1788606"/>
          </a:xfrm>
          <a:custGeom>
            <a:avLst/>
            <a:gdLst>
              <a:gd name="connsiteX0" fmla="*/ 0 w 874207"/>
              <a:gd name="connsiteY0" fmla="*/ 0 h 1296237"/>
              <a:gd name="connsiteX1" fmla="*/ 874207 w 874207"/>
              <a:gd name="connsiteY1" fmla="*/ 0 h 1296237"/>
              <a:gd name="connsiteX2" fmla="*/ 874207 w 874207"/>
              <a:gd name="connsiteY2" fmla="*/ 1296237 h 1296237"/>
              <a:gd name="connsiteX3" fmla="*/ 0 w 874207"/>
              <a:gd name="connsiteY3" fmla="*/ 1296237 h 1296237"/>
              <a:gd name="connsiteX4" fmla="*/ 0 w 874207"/>
              <a:gd name="connsiteY4" fmla="*/ 0 h 1296237"/>
              <a:gd name="connsiteX0" fmla="*/ 0 w 874207"/>
              <a:gd name="connsiteY0" fmla="*/ 502417 h 1798654"/>
              <a:gd name="connsiteX1" fmla="*/ 693337 w 874207"/>
              <a:gd name="connsiteY1" fmla="*/ 0 h 1798654"/>
              <a:gd name="connsiteX2" fmla="*/ 874207 w 874207"/>
              <a:gd name="connsiteY2" fmla="*/ 1798654 h 1798654"/>
              <a:gd name="connsiteX3" fmla="*/ 0 w 874207"/>
              <a:gd name="connsiteY3" fmla="*/ 1798654 h 1798654"/>
              <a:gd name="connsiteX4" fmla="*/ 0 w 874207"/>
              <a:gd name="connsiteY4" fmla="*/ 502417 h 1798654"/>
              <a:gd name="connsiteX0" fmla="*/ 0 w 693337"/>
              <a:gd name="connsiteY0" fmla="*/ 502417 h 1798654"/>
              <a:gd name="connsiteX1" fmla="*/ 693337 w 693337"/>
              <a:gd name="connsiteY1" fmla="*/ 0 h 1798654"/>
              <a:gd name="connsiteX2" fmla="*/ 673240 w 693337"/>
              <a:gd name="connsiteY2" fmla="*/ 1135463 h 1798654"/>
              <a:gd name="connsiteX3" fmla="*/ 0 w 693337"/>
              <a:gd name="connsiteY3" fmla="*/ 1798654 h 1798654"/>
              <a:gd name="connsiteX4" fmla="*/ 0 w 693337"/>
              <a:gd name="connsiteY4" fmla="*/ 502417 h 1798654"/>
              <a:gd name="connsiteX0" fmla="*/ 0 w 693337"/>
              <a:gd name="connsiteY0" fmla="*/ 502417 h 1788606"/>
              <a:gd name="connsiteX1" fmla="*/ 693337 w 693337"/>
              <a:gd name="connsiteY1" fmla="*/ 0 h 1788606"/>
              <a:gd name="connsiteX2" fmla="*/ 673240 w 693337"/>
              <a:gd name="connsiteY2" fmla="*/ 1135463 h 1788606"/>
              <a:gd name="connsiteX3" fmla="*/ 462224 w 693337"/>
              <a:gd name="connsiteY3" fmla="*/ 1788606 h 1788606"/>
              <a:gd name="connsiteX4" fmla="*/ 0 w 693337"/>
              <a:gd name="connsiteY4" fmla="*/ 502417 h 1788606"/>
              <a:gd name="connsiteX0" fmla="*/ 0 w 1034981"/>
              <a:gd name="connsiteY0" fmla="*/ 502417 h 1788606"/>
              <a:gd name="connsiteX1" fmla="*/ 693337 w 1034981"/>
              <a:gd name="connsiteY1" fmla="*/ 0 h 1788606"/>
              <a:gd name="connsiteX2" fmla="*/ 1034981 w 1034981"/>
              <a:gd name="connsiteY2" fmla="*/ 1125414 h 1788606"/>
              <a:gd name="connsiteX3" fmla="*/ 462224 w 1034981"/>
              <a:gd name="connsiteY3" fmla="*/ 1788606 h 1788606"/>
              <a:gd name="connsiteX4" fmla="*/ 0 w 1034981"/>
              <a:gd name="connsiteY4" fmla="*/ 502417 h 1788606"/>
              <a:gd name="connsiteX0" fmla="*/ 0 w 1065126"/>
              <a:gd name="connsiteY0" fmla="*/ 502417 h 1788606"/>
              <a:gd name="connsiteX1" fmla="*/ 693337 w 1065126"/>
              <a:gd name="connsiteY1" fmla="*/ 0 h 1788606"/>
              <a:gd name="connsiteX2" fmla="*/ 1065126 w 1065126"/>
              <a:gd name="connsiteY2" fmla="*/ 1145511 h 1788606"/>
              <a:gd name="connsiteX3" fmla="*/ 462224 w 1065126"/>
              <a:gd name="connsiteY3" fmla="*/ 1788606 h 1788606"/>
              <a:gd name="connsiteX4" fmla="*/ 0 w 1065126"/>
              <a:gd name="connsiteY4" fmla="*/ 502417 h 178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5126" h="1788606">
                <a:moveTo>
                  <a:pt x="0" y="502417"/>
                </a:moveTo>
                <a:lnTo>
                  <a:pt x="693337" y="0"/>
                </a:lnTo>
                <a:lnTo>
                  <a:pt x="1065126" y="1145511"/>
                </a:lnTo>
                <a:lnTo>
                  <a:pt x="462224" y="1788606"/>
                </a:lnTo>
                <a:lnTo>
                  <a:pt x="0" y="50241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4367684" y="2863780"/>
            <a:ext cx="2481942" cy="592854"/>
          </a:xfrm>
          <a:prstGeom prst="line">
            <a:avLst/>
          </a:prstGeom>
          <a:ln w="28575">
            <a:solidFill>
              <a:srgbClr val="C00000"/>
            </a:solidFill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normála k ploše 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blipFill>
                <a:blip r:embed="rId2"/>
                <a:stretch>
                  <a:fillRect t="-10000" r="-1587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4905270" y="2059912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270" y="2059912"/>
                <a:ext cx="428322" cy="369332"/>
              </a:xfrm>
              <a:prstGeom prst="rect">
                <a:avLst/>
              </a:prstGeom>
              <a:blipFill>
                <a:blip r:embed="rId3"/>
                <a:stretch>
                  <a:fillRect t="-10000" r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Zakřivená spojnice 16"/>
          <p:cNvCxnSpPr/>
          <p:nvPr/>
        </p:nvCxnSpPr>
        <p:spPr>
          <a:xfrm rot="10800000" flipV="1">
            <a:off x="4618894" y="2429244"/>
            <a:ext cx="411983" cy="29385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8066645" y="335101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645" y="3351015"/>
                <a:ext cx="428322" cy="369332"/>
              </a:xfrm>
              <a:prstGeom prst="rect">
                <a:avLst/>
              </a:prstGeom>
              <a:blipFill>
                <a:blip r:embed="rId4"/>
                <a:stretch>
                  <a:fillRect t="-10000" r="-9859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Volný tvar 20"/>
          <p:cNvSpPr/>
          <p:nvPr/>
        </p:nvSpPr>
        <p:spPr>
          <a:xfrm>
            <a:off x="2576346" y="684610"/>
            <a:ext cx="1178388" cy="2390187"/>
          </a:xfrm>
          <a:custGeom>
            <a:avLst/>
            <a:gdLst>
              <a:gd name="connsiteX0" fmla="*/ 1178388 w 1178388"/>
              <a:gd name="connsiteY0" fmla="*/ 2390187 h 2390187"/>
              <a:gd name="connsiteX1" fmla="*/ 615680 w 1178388"/>
              <a:gd name="connsiteY1" fmla="*/ 1053756 h 2390187"/>
              <a:gd name="connsiteX2" fmla="*/ 93166 w 1178388"/>
              <a:gd name="connsiteY2" fmla="*/ 139356 h 2390187"/>
              <a:gd name="connsiteX3" fmla="*/ 2731 w 1178388"/>
              <a:gd name="connsiteY3" fmla="*/ 18776 h 239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388" h="2390187">
                <a:moveTo>
                  <a:pt x="1178388" y="2390187"/>
                </a:moveTo>
                <a:cubicBezTo>
                  <a:pt x="987469" y="1909540"/>
                  <a:pt x="796550" y="1428894"/>
                  <a:pt x="615680" y="1053756"/>
                </a:cubicBezTo>
                <a:cubicBezTo>
                  <a:pt x="434810" y="678618"/>
                  <a:pt x="195324" y="311853"/>
                  <a:pt x="93166" y="139356"/>
                </a:cubicBezTo>
                <a:cubicBezTo>
                  <a:pt x="-8992" y="-33141"/>
                  <a:pt x="-3131" y="-7183"/>
                  <a:pt x="2731" y="18776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Volný tvar 22"/>
          <p:cNvSpPr/>
          <p:nvPr/>
        </p:nvSpPr>
        <p:spPr>
          <a:xfrm>
            <a:off x="4216959" y="4371033"/>
            <a:ext cx="295157" cy="2170444"/>
          </a:xfrm>
          <a:custGeom>
            <a:avLst/>
            <a:gdLst>
              <a:gd name="connsiteX0" fmla="*/ 0 w 295157"/>
              <a:gd name="connsiteY0" fmla="*/ 0 h 2170444"/>
              <a:gd name="connsiteX1" fmla="*/ 180871 w 295157"/>
              <a:gd name="connsiteY1" fmla="*/ 633046 h 2170444"/>
              <a:gd name="connsiteX2" fmla="*/ 291402 w 295157"/>
              <a:gd name="connsiteY2" fmla="*/ 1406769 h 2170444"/>
              <a:gd name="connsiteX3" fmla="*/ 271306 w 295157"/>
              <a:gd name="connsiteY3" fmla="*/ 2170444 h 2170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157" h="2170444">
                <a:moveTo>
                  <a:pt x="0" y="0"/>
                </a:moveTo>
                <a:cubicBezTo>
                  <a:pt x="66152" y="199292"/>
                  <a:pt x="132304" y="398585"/>
                  <a:pt x="180871" y="633046"/>
                </a:cubicBezTo>
                <a:cubicBezTo>
                  <a:pt x="229438" y="867507"/>
                  <a:pt x="276330" y="1150536"/>
                  <a:pt x="291402" y="1406769"/>
                </a:cubicBezTo>
                <a:cubicBezTo>
                  <a:pt x="306475" y="1663002"/>
                  <a:pt x="271306" y="2170444"/>
                  <a:pt x="271306" y="2170444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Volný tvar 23"/>
          <p:cNvSpPr/>
          <p:nvPr/>
        </p:nvSpPr>
        <p:spPr>
          <a:xfrm>
            <a:off x="3794927" y="793820"/>
            <a:ext cx="663192" cy="1778558"/>
          </a:xfrm>
          <a:custGeom>
            <a:avLst/>
            <a:gdLst>
              <a:gd name="connsiteX0" fmla="*/ 663192 w 663192"/>
              <a:gd name="connsiteY0" fmla="*/ 1778558 h 1778558"/>
              <a:gd name="connsiteX1" fmla="*/ 361741 w 663192"/>
              <a:gd name="connsiteY1" fmla="*/ 874206 h 1778558"/>
              <a:gd name="connsiteX2" fmla="*/ 0 w 663192"/>
              <a:gd name="connsiteY2" fmla="*/ 0 h 177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3192" h="1778558">
                <a:moveTo>
                  <a:pt x="663192" y="1778558"/>
                </a:moveTo>
                <a:cubicBezTo>
                  <a:pt x="567732" y="1474595"/>
                  <a:pt x="472273" y="1170632"/>
                  <a:pt x="361741" y="874206"/>
                </a:cubicBezTo>
                <a:cubicBezTo>
                  <a:pt x="251209" y="577780"/>
                  <a:pt x="125604" y="288890"/>
                  <a:pt x="0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Volný tvar 26"/>
          <p:cNvSpPr/>
          <p:nvPr/>
        </p:nvSpPr>
        <p:spPr>
          <a:xfrm>
            <a:off x="4829908" y="3758084"/>
            <a:ext cx="463778" cy="2538672"/>
          </a:xfrm>
          <a:custGeom>
            <a:avLst/>
            <a:gdLst>
              <a:gd name="connsiteX0" fmla="*/ 0 w 463778"/>
              <a:gd name="connsiteY0" fmla="*/ 0 h 2538672"/>
              <a:gd name="connsiteX1" fmla="*/ 140677 w 463778"/>
              <a:gd name="connsiteY1" fmla="*/ 432079 h 2538672"/>
              <a:gd name="connsiteX2" fmla="*/ 331595 w 463778"/>
              <a:gd name="connsiteY2" fmla="*/ 1245995 h 2538672"/>
              <a:gd name="connsiteX3" fmla="*/ 452176 w 463778"/>
              <a:gd name="connsiteY3" fmla="*/ 2371411 h 2538672"/>
              <a:gd name="connsiteX4" fmla="*/ 452176 w 463778"/>
              <a:gd name="connsiteY4" fmla="*/ 2512087 h 253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778" h="2538672">
                <a:moveTo>
                  <a:pt x="0" y="0"/>
                </a:moveTo>
                <a:cubicBezTo>
                  <a:pt x="42705" y="112206"/>
                  <a:pt x="85411" y="224413"/>
                  <a:pt x="140677" y="432079"/>
                </a:cubicBezTo>
                <a:cubicBezTo>
                  <a:pt x="195943" y="639745"/>
                  <a:pt x="279679" y="922773"/>
                  <a:pt x="331595" y="1245995"/>
                </a:cubicBezTo>
                <a:cubicBezTo>
                  <a:pt x="383512" y="1569217"/>
                  <a:pt x="432079" y="2160396"/>
                  <a:pt x="452176" y="2371411"/>
                </a:cubicBezTo>
                <a:cubicBezTo>
                  <a:pt x="472273" y="2582426"/>
                  <a:pt x="462224" y="2547256"/>
                  <a:pt x="452176" y="2512087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Volný tvar 27"/>
          <p:cNvSpPr/>
          <p:nvPr/>
        </p:nvSpPr>
        <p:spPr>
          <a:xfrm>
            <a:off x="1845547" y="3094892"/>
            <a:ext cx="1889090" cy="793820"/>
          </a:xfrm>
          <a:custGeom>
            <a:avLst/>
            <a:gdLst>
              <a:gd name="connsiteX0" fmla="*/ 1889090 w 1889090"/>
              <a:gd name="connsiteY0" fmla="*/ 0 h 793820"/>
              <a:gd name="connsiteX1" fmla="*/ 1416818 w 1889090"/>
              <a:gd name="connsiteY1" fmla="*/ 351693 h 793820"/>
              <a:gd name="connsiteX2" fmla="*/ 783772 w 1889090"/>
              <a:gd name="connsiteY2" fmla="*/ 663192 h 793820"/>
              <a:gd name="connsiteX3" fmla="*/ 0 w 1889090"/>
              <a:gd name="connsiteY3" fmla="*/ 793820 h 793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9090" h="793820">
                <a:moveTo>
                  <a:pt x="1889090" y="0"/>
                </a:moveTo>
                <a:cubicBezTo>
                  <a:pt x="1745064" y="120580"/>
                  <a:pt x="1601038" y="241161"/>
                  <a:pt x="1416818" y="351693"/>
                </a:cubicBezTo>
                <a:cubicBezTo>
                  <a:pt x="1232598" y="462225"/>
                  <a:pt x="1019908" y="589504"/>
                  <a:pt x="783772" y="663192"/>
                </a:cubicBezTo>
                <a:cubicBezTo>
                  <a:pt x="547636" y="736880"/>
                  <a:pt x="273818" y="765350"/>
                  <a:pt x="0" y="79382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Volný tvar 28"/>
          <p:cNvSpPr/>
          <p:nvPr/>
        </p:nvSpPr>
        <p:spPr>
          <a:xfrm>
            <a:off x="4468168" y="1205802"/>
            <a:ext cx="874207" cy="1356528"/>
          </a:xfrm>
          <a:custGeom>
            <a:avLst/>
            <a:gdLst>
              <a:gd name="connsiteX0" fmla="*/ 0 w 874207"/>
              <a:gd name="connsiteY0" fmla="*/ 1356528 h 1356528"/>
              <a:gd name="connsiteX1" fmla="*/ 271306 w 874207"/>
              <a:gd name="connsiteY1" fmla="*/ 1085222 h 1356528"/>
              <a:gd name="connsiteX2" fmla="*/ 723481 w 874207"/>
              <a:gd name="connsiteY2" fmla="*/ 442128 h 1356528"/>
              <a:gd name="connsiteX3" fmla="*/ 874207 w 874207"/>
              <a:gd name="connsiteY3" fmla="*/ 0 h 1356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207" h="1356528">
                <a:moveTo>
                  <a:pt x="0" y="1356528"/>
                </a:moveTo>
                <a:cubicBezTo>
                  <a:pt x="75363" y="1297075"/>
                  <a:pt x="150726" y="1237622"/>
                  <a:pt x="271306" y="1085222"/>
                </a:cubicBezTo>
                <a:cubicBezTo>
                  <a:pt x="391886" y="932822"/>
                  <a:pt x="622998" y="622998"/>
                  <a:pt x="723481" y="442128"/>
                </a:cubicBezTo>
                <a:cubicBezTo>
                  <a:pt x="823964" y="261258"/>
                  <a:pt x="849085" y="130629"/>
                  <a:pt x="874207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Volný tvar 30"/>
          <p:cNvSpPr/>
          <p:nvPr/>
        </p:nvSpPr>
        <p:spPr>
          <a:xfrm>
            <a:off x="4829908" y="2019719"/>
            <a:ext cx="1024932" cy="1728316"/>
          </a:xfrm>
          <a:custGeom>
            <a:avLst/>
            <a:gdLst>
              <a:gd name="connsiteX0" fmla="*/ 0 w 1024932"/>
              <a:gd name="connsiteY0" fmla="*/ 1728316 h 1728316"/>
              <a:gd name="connsiteX1" fmla="*/ 411982 w 1024932"/>
              <a:gd name="connsiteY1" fmla="*/ 1266092 h 1728316"/>
              <a:gd name="connsiteX2" fmla="*/ 844061 w 1024932"/>
              <a:gd name="connsiteY2" fmla="*/ 582804 h 1728316"/>
              <a:gd name="connsiteX3" fmla="*/ 1024932 w 1024932"/>
              <a:gd name="connsiteY3" fmla="*/ 0 h 1728316"/>
              <a:gd name="connsiteX4" fmla="*/ 1024932 w 1024932"/>
              <a:gd name="connsiteY4" fmla="*/ 0 h 172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932" h="1728316">
                <a:moveTo>
                  <a:pt x="0" y="1728316"/>
                </a:moveTo>
                <a:cubicBezTo>
                  <a:pt x="135652" y="1592663"/>
                  <a:pt x="271305" y="1457011"/>
                  <a:pt x="411982" y="1266092"/>
                </a:cubicBezTo>
                <a:cubicBezTo>
                  <a:pt x="552659" y="1075173"/>
                  <a:pt x="741903" y="793819"/>
                  <a:pt x="844061" y="582804"/>
                </a:cubicBezTo>
                <a:cubicBezTo>
                  <a:pt x="946219" y="371789"/>
                  <a:pt x="1024932" y="0"/>
                  <a:pt x="1024932" y="0"/>
                </a:cubicBezTo>
                <a:lnTo>
                  <a:pt x="1024932" y="0"/>
                </a:ln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" name="Volný tvar 31"/>
          <p:cNvSpPr/>
          <p:nvPr/>
        </p:nvSpPr>
        <p:spPr>
          <a:xfrm>
            <a:off x="1905838" y="4381081"/>
            <a:ext cx="2301073" cy="1296238"/>
          </a:xfrm>
          <a:custGeom>
            <a:avLst/>
            <a:gdLst>
              <a:gd name="connsiteX0" fmla="*/ 2301073 w 2301073"/>
              <a:gd name="connsiteY0" fmla="*/ 0 h 1296238"/>
              <a:gd name="connsiteX1" fmla="*/ 1808704 w 2301073"/>
              <a:gd name="connsiteY1" fmla="*/ 442128 h 1296238"/>
              <a:gd name="connsiteX2" fmla="*/ 1065126 w 2301073"/>
              <a:gd name="connsiteY2" fmla="*/ 914400 h 1296238"/>
              <a:gd name="connsiteX3" fmla="*/ 0 w 2301073"/>
              <a:gd name="connsiteY3" fmla="*/ 1296238 h 129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1073" h="1296238">
                <a:moveTo>
                  <a:pt x="2301073" y="0"/>
                </a:moveTo>
                <a:cubicBezTo>
                  <a:pt x="2157884" y="144864"/>
                  <a:pt x="2014695" y="289728"/>
                  <a:pt x="1808704" y="442128"/>
                </a:cubicBezTo>
                <a:cubicBezTo>
                  <a:pt x="1602713" y="594528"/>
                  <a:pt x="1366577" y="772048"/>
                  <a:pt x="1065126" y="914400"/>
                </a:cubicBezTo>
                <a:cubicBezTo>
                  <a:pt x="763675" y="1056752"/>
                  <a:pt x="381837" y="1176495"/>
                  <a:pt x="0" y="1296238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7056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Tok vektoru plochou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754735" y="2577404"/>
            <a:ext cx="1065126" cy="1788606"/>
          </a:xfrm>
          <a:custGeom>
            <a:avLst/>
            <a:gdLst>
              <a:gd name="connsiteX0" fmla="*/ 0 w 874207"/>
              <a:gd name="connsiteY0" fmla="*/ 0 h 1296237"/>
              <a:gd name="connsiteX1" fmla="*/ 874207 w 874207"/>
              <a:gd name="connsiteY1" fmla="*/ 0 h 1296237"/>
              <a:gd name="connsiteX2" fmla="*/ 874207 w 874207"/>
              <a:gd name="connsiteY2" fmla="*/ 1296237 h 1296237"/>
              <a:gd name="connsiteX3" fmla="*/ 0 w 874207"/>
              <a:gd name="connsiteY3" fmla="*/ 1296237 h 1296237"/>
              <a:gd name="connsiteX4" fmla="*/ 0 w 874207"/>
              <a:gd name="connsiteY4" fmla="*/ 0 h 1296237"/>
              <a:gd name="connsiteX0" fmla="*/ 0 w 874207"/>
              <a:gd name="connsiteY0" fmla="*/ 502417 h 1798654"/>
              <a:gd name="connsiteX1" fmla="*/ 693337 w 874207"/>
              <a:gd name="connsiteY1" fmla="*/ 0 h 1798654"/>
              <a:gd name="connsiteX2" fmla="*/ 874207 w 874207"/>
              <a:gd name="connsiteY2" fmla="*/ 1798654 h 1798654"/>
              <a:gd name="connsiteX3" fmla="*/ 0 w 874207"/>
              <a:gd name="connsiteY3" fmla="*/ 1798654 h 1798654"/>
              <a:gd name="connsiteX4" fmla="*/ 0 w 874207"/>
              <a:gd name="connsiteY4" fmla="*/ 502417 h 1798654"/>
              <a:gd name="connsiteX0" fmla="*/ 0 w 693337"/>
              <a:gd name="connsiteY0" fmla="*/ 502417 h 1798654"/>
              <a:gd name="connsiteX1" fmla="*/ 693337 w 693337"/>
              <a:gd name="connsiteY1" fmla="*/ 0 h 1798654"/>
              <a:gd name="connsiteX2" fmla="*/ 673240 w 693337"/>
              <a:gd name="connsiteY2" fmla="*/ 1135463 h 1798654"/>
              <a:gd name="connsiteX3" fmla="*/ 0 w 693337"/>
              <a:gd name="connsiteY3" fmla="*/ 1798654 h 1798654"/>
              <a:gd name="connsiteX4" fmla="*/ 0 w 693337"/>
              <a:gd name="connsiteY4" fmla="*/ 502417 h 1798654"/>
              <a:gd name="connsiteX0" fmla="*/ 0 w 693337"/>
              <a:gd name="connsiteY0" fmla="*/ 502417 h 1788606"/>
              <a:gd name="connsiteX1" fmla="*/ 693337 w 693337"/>
              <a:gd name="connsiteY1" fmla="*/ 0 h 1788606"/>
              <a:gd name="connsiteX2" fmla="*/ 673240 w 693337"/>
              <a:gd name="connsiteY2" fmla="*/ 1135463 h 1788606"/>
              <a:gd name="connsiteX3" fmla="*/ 462224 w 693337"/>
              <a:gd name="connsiteY3" fmla="*/ 1788606 h 1788606"/>
              <a:gd name="connsiteX4" fmla="*/ 0 w 693337"/>
              <a:gd name="connsiteY4" fmla="*/ 502417 h 1788606"/>
              <a:gd name="connsiteX0" fmla="*/ 0 w 1034981"/>
              <a:gd name="connsiteY0" fmla="*/ 502417 h 1788606"/>
              <a:gd name="connsiteX1" fmla="*/ 693337 w 1034981"/>
              <a:gd name="connsiteY1" fmla="*/ 0 h 1788606"/>
              <a:gd name="connsiteX2" fmla="*/ 1034981 w 1034981"/>
              <a:gd name="connsiteY2" fmla="*/ 1125414 h 1788606"/>
              <a:gd name="connsiteX3" fmla="*/ 462224 w 1034981"/>
              <a:gd name="connsiteY3" fmla="*/ 1788606 h 1788606"/>
              <a:gd name="connsiteX4" fmla="*/ 0 w 1034981"/>
              <a:gd name="connsiteY4" fmla="*/ 502417 h 1788606"/>
              <a:gd name="connsiteX0" fmla="*/ 0 w 1065126"/>
              <a:gd name="connsiteY0" fmla="*/ 502417 h 1788606"/>
              <a:gd name="connsiteX1" fmla="*/ 693337 w 1065126"/>
              <a:gd name="connsiteY1" fmla="*/ 0 h 1788606"/>
              <a:gd name="connsiteX2" fmla="*/ 1065126 w 1065126"/>
              <a:gd name="connsiteY2" fmla="*/ 1145511 h 1788606"/>
              <a:gd name="connsiteX3" fmla="*/ 462224 w 1065126"/>
              <a:gd name="connsiteY3" fmla="*/ 1788606 h 1788606"/>
              <a:gd name="connsiteX4" fmla="*/ 0 w 1065126"/>
              <a:gd name="connsiteY4" fmla="*/ 502417 h 178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5126" h="1788606">
                <a:moveTo>
                  <a:pt x="0" y="502417"/>
                </a:moveTo>
                <a:lnTo>
                  <a:pt x="693337" y="0"/>
                </a:lnTo>
                <a:lnTo>
                  <a:pt x="1065126" y="1145511"/>
                </a:lnTo>
                <a:lnTo>
                  <a:pt x="462224" y="1788606"/>
                </a:lnTo>
                <a:lnTo>
                  <a:pt x="0" y="50241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4302371" y="2849826"/>
            <a:ext cx="2481942" cy="592854"/>
          </a:xfrm>
          <a:prstGeom prst="line">
            <a:avLst/>
          </a:prstGeom>
          <a:ln w="28575">
            <a:solidFill>
              <a:srgbClr val="C00000"/>
            </a:solidFill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normála k ploše 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blipFill>
                <a:blip r:embed="rId2"/>
                <a:stretch>
                  <a:fillRect t="-10000" r="-1587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2898742" y="2849826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742" y="2849826"/>
                <a:ext cx="428322" cy="369332"/>
              </a:xfrm>
              <a:prstGeom prst="rect">
                <a:avLst/>
              </a:prstGeom>
              <a:blipFill>
                <a:blip r:embed="rId3"/>
                <a:stretch>
                  <a:fillRect t="-8197" r="-10000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Zakřivená spojnice 16"/>
          <p:cNvCxnSpPr>
            <a:stCxn id="15" idx="3"/>
          </p:cNvCxnSpPr>
          <p:nvPr/>
        </p:nvCxnSpPr>
        <p:spPr>
          <a:xfrm>
            <a:off x="3327064" y="3034492"/>
            <a:ext cx="365502" cy="18466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7716870" y="3258014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870" y="3258014"/>
                <a:ext cx="428322" cy="369332"/>
              </a:xfrm>
              <a:prstGeom prst="rect">
                <a:avLst/>
              </a:prstGeom>
              <a:blipFill>
                <a:blip r:embed="rId4"/>
                <a:stretch>
                  <a:fillRect t="-8197" r="-10000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 flipV="1">
            <a:off x="4458121" y="1273686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4302371" y="2161516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3759762" y="1788662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4206914" y="3063574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4824884" y="2429245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Volný tvar 10"/>
          <p:cNvSpPr/>
          <p:nvPr/>
        </p:nvSpPr>
        <p:spPr>
          <a:xfrm>
            <a:off x="4608844" y="2341267"/>
            <a:ext cx="743578" cy="874207"/>
          </a:xfrm>
          <a:custGeom>
            <a:avLst/>
            <a:gdLst>
              <a:gd name="connsiteX0" fmla="*/ 0 w 743578"/>
              <a:gd name="connsiteY0" fmla="*/ 0 h 874207"/>
              <a:gd name="connsiteX1" fmla="*/ 311499 w 743578"/>
              <a:gd name="connsiteY1" fmla="*/ 140677 h 874207"/>
              <a:gd name="connsiteX2" fmla="*/ 542611 w 743578"/>
              <a:gd name="connsiteY2" fmla="*/ 351692 h 874207"/>
              <a:gd name="connsiteX3" fmla="*/ 703385 w 743578"/>
              <a:gd name="connsiteY3" fmla="*/ 643094 h 874207"/>
              <a:gd name="connsiteX4" fmla="*/ 743578 w 743578"/>
              <a:gd name="connsiteY4" fmla="*/ 874207 h 874207"/>
              <a:gd name="connsiteX5" fmla="*/ 743578 w 743578"/>
              <a:gd name="connsiteY5" fmla="*/ 874207 h 87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3578" h="874207">
                <a:moveTo>
                  <a:pt x="0" y="0"/>
                </a:moveTo>
                <a:cubicBezTo>
                  <a:pt x="110532" y="41031"/>
                  <a:pt x="221064" y="82062"/>
                  <a:pt x="311499" y="140677"/>
                </a:cubicBezTo>
                <a:cubicBezTo>
                  <a:pt x="401934" y="199292"/>
                  <a:pt x="477297" y="267956"/>
                  <a:pt x="542611" y="351692"/>
                </a:cubicBezTo>
                <a:cubicBezTo>
                  <a:pt x="607925" y="435428"/>
                  <a:pt x="669891" y="556008"/>
                  <a:pt x="703385" y="643094"/>
                </a:cubicBezTo>
                <a:cubicBezTo>
                  <a:pt x="736880" y="730180"/>
                  <a:pt x="743578" y="874207"/>
                  <a:pt x="743578" y="874207"/>
                </a:cubicBezTo>
                <a:lnTo>
                  <a:pt x="743578" y="874207"/>
                </a:lnTo>
              </a:path>
            </a:pathLst>
          </a:custGeom>
          <a:noFill/>
          <a:ln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2631935" y="1587196"/>
                <a:ext cx="129362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𝐸</m:t>
                        </m:r>
                      </m:e>
                    </m:acc>
                    <m:d>
                      <m:d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</m:d>
                  </m:oMath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935" y="1587196"/>
                <a:ext cx="1293624" cy="402931"/>
              </a:xfrm>
              <a:prstGeom prst="rect">
                <a:avLst/>
              </a:prstGeom>
              <a:blipFill>
                <a:blip r:embed="rId5"/>
                <a:stretch>
                  <a:fillRect l="-4245" t="-12121" r="-14151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/>
          <p:cNvCxnSpPr/>
          <p:nvPr/>
        </p:nvCxnSpPr>
        <p:spPr>
          <a:xfrm flipV="1">
            <a:off x="2418303" y="3442680"/>
            <a:ext cx="1884068" cy="30787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2975430" y="476537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30" y="476537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Přímá spojnice 34"/>
          <p:cNvCxnSpPr/>
          <p:nvPr/>
        </p:nvCxnSpPr>
        <p:spPr>
          <a:xfrm>
            <a:off x="2408255" y="1235948"/>
            <a:ext cx="10048" cy="5285433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18303" y="6521380"/>
            <a:ext cx="597877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ovéPole 39"/>
              <p:cNvSpPr txBox="1"/>
              <p:nvPr/>
            </p:nvSpPr>
            <p:spPr>
              <a:xfrm>
                <a:off x="8145192" y="6521380"/>
                <a:ext cx="354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192" y="6521380"/>
                <a:ext cx="354584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ovéPole 40"/>
              <p:cNvSpPr txBox="1"/>
              <p:nvPr/>
            </p:nvSpPr>
            <p:spPr>
              <a:xfrm>
                <a:off x="1851346" y="6152048"/>
                <a:ext cx="354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346" y="6152048"/>
                <a:ext cx="35458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Přímá spojnice 42"/>
          <p:cNvCxnSpPr/>
          <p:nvPr/>
        </p:nvCxnSpPr>
        <p:spPr>
          <a:xfrm flipH="1">
            <a:off x="1851347" y="6521380"/>
            <a:ext cx="566957" cy="33662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ovéPole 43"/>
              <p:cNvSpPr txBox="1"/>
              <p:nvPr/>
            </p:nvSpPr>
            <p:spPr>
              <a:xfrm>
                <a:off x="5219047" y="246446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047" y="2464468"/>
                <a:ext cx="37728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ovéPole 44"/>
              <p:cNvSpPr txBox="1"/>
              <p:nvPr/>
            </p:nvSpPr>
            <p:spPr>
              <a:xfrm>
                <a:off x="5986047" y="3754902"/>
                <a:ext cx="3516027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∆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047" y="3754902"/>
                <a:ext cx="3516027" cy="4047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696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49967"/>
          </a:xfrm>
        </p:spPr>
        <p:txBody>
          <a:bodyPr>
            <a:normAutofit/>
          </a:bodyPr>
          <a:lstStyle/>
          <a:p>
            <a:r>
              <a:rPr lang="cs-CZ" sz="2000" dirty="0"/>
              <a:t>intenzita elektrického pole v okolí nabité přímky</a:t>
            </a:r>
            <a:endParaRPr lang="cs-CZ" sz="20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2390776" y="4657060"/>
            <a:ext cx="7469151" cy="106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5745127" y="1257301"/>
            <a:ext cx="26407" cy="501967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261440" y="1924051"/>
            <a:ext cx="3960532" cy="373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490568" y="258177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Obdélník 27"/>
              <p:cNvSpPr/>
              <p:nvPr/>
            </p:nvSpPr>
            <p:spPr>
              <a:xfrm>
                <a:off x="2074987" y="1704956"/>
                <a:ext cx="2866489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limLoc m:val="undOvr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𝑧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987" y="1704956"/>
                <a:ext cx="2866489" cy="9019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727583" y="236246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V="1">
            <a:off x="5194096" y="1924051"/>
            <a:ext cx="5510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ovéPole 49"/>
              <p:cNvSpPr txBox="1"/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Zakřivená spojnice 51"/>
          <p:cNvCxnSpPr/>
          <p:nvPr/>
        </p:nvCxnSpPr>
        <p:spPr>
          <a:xfrm rot="10800000" flipV="1">
            <a:off x="5773303" y="1993139"/>
            <a:ext cx="234209" cy="684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3" idx="0"/>
          </p:cNvCxnSpPr>
          <p:nvPr/>
        </p:nvCxnSpPr>
        <p:spPr>
          <a:xfrm flipH="1" flipV="1">
            <a:off x="5750442" y="1924051"/>
            <a:ext cx="1" cy="4384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482291" y="115458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2249631" y="737342"/>
                <a:ext cx="2324482" cy="7028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631" y="737342"/>
                <a:ext cx="2324482" cy="7028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blipFill>
                <a:blip r:embed="rId5"/>
                <a:stretch>
                  <a:fillRect t="-22951" r="-139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ovéPole 35"/>
              <p:cNvSpPr txBox="1"/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=(0,  0, 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blipFill>
                <a:blip r:embed="rId6"/>
                <a:stretch>
                  <a:fillRect t="-22951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7579725" y="1971247"/>
                <a:ext cx="23569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         0,  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0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725" y="1971247"/>
                <a:ext cx="2356992" cy="369332"/>
              </a:xfrm>
              <a:prstGeom prst="rect">
                <a:avLst/>
              </a:prstGeom>
              <a:blipFill>
                <a:blip r:embed="rId7"/>
                <a:stretch>
                  <a:fillRect t="-22951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délník 6"/>
              <p:cNvSpPr/>
              <p:nvPr/>
            </p:nvSpPr>
            <p:spPr>
              <a:xfrm>
                <a:off x="7902733" y="4555609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733" y="4555609"/>
                <a:ext cx="36798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ovéPole 39"/>
              <p:cNvSpPr txBox="1"/>
              <p:nvPr/>
            </p:nvSpPr>
            <p:spPr>
              <a:xfrm>
                <a:off x="6842057" y="2683838"/>
                <a:ext cx="347434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,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0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,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prstClr val="black"/>
                          </a:solidFill>
                          <a:latin typeface="Calibri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  <a:p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057" y="2683838"/>
                <a:ext cx="3474349" cy="646331"/>
              </a:xfrm>
              <a:prstGeom prst="rect">
                <a:avLst/>
              </a:prstGeom>
              <a:blipFill>
                <a:blip r:embed="rId9"/>
                <a:stretch>
                  <a:fillRect t="-132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délník 40"/>
              <p:cNvSpPr/>
              <p:nvPr/>
            </p:nvSpPr>
            <p:spPr>
              <a:xfrm>
                <a:off x="1873947" y="5105285"/>
                <a:ext cx="4001288" cy="6878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947" y="5105285"/>
                <a:ext cx="4001288" cy="6878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8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/>
          <p:nvPr/>
        </p:nvSpPr>
        <p:spPr>
          <a:xfrm>
            <a:off x="2858864" y="783773"/>
            <a:ext cx="3685889" cy="3215473"/>
          </a:xfrm>
          <a:custGeom>
            <a:avLst/>
            <a:gdLst>
              <a:gd name="connsiteX0" fmla="*/ 1406769 w 3685889"/>
              <a:gd name="connsiteY0" fmla="*/ 80387 h 3215473"/>
              <a:gd name="connsiteX1" fmla="*/ 1406769 w 3685889"/>
              <a:gd name="connsiteY1" fmla="*/ 80387 h 3215473"/>
              <a:gd name="connsiteX2" fmla="*/ 1326382 w 3685889"/>
              <a:gd name="connsiteY2" fmla="*/ 40194 h 3215473"/>
              <a:gd name="connsiteX3" fmla="*/ 1256044 w 3685889"/>
              <a:gd name="connsiteY3" fmla="*/ 30145 h 3215473"/>
              <a:gd name="connsiteX4" fmla="*/ 1215850 w 3685889"/>
              <a:gd name="connsiteY4" fmla="*/ 20097 h 3215473"/>
              <a:gd name="connsiteX5" fmla="*/ 1095270 w 3685889"/>
              <a:gd name="connsiteY5" fmla="*/ 0 h 3215473"/>
              <a:gd name="connsiteX6" fmla="*/ 954593 w 3685889"/>
              <a:gd name="connsiteY6" fmla="*/ 10048 h 3215473"/>
              <a:gd name="connsiteX7" fmla="*/ 844061 w 3685889"/>
              <a:gd name="connsiteY7" fmla="*/ 40194 h 3215473"/>
              <a:gd name="connsiteX8" fmla="*/ 803868 w 3685889"/>
              <a:gd name="connsiteY8" fmla="*/ 60290 h 3215473"/>
              <a:gd name="connsiteX9" fmla="*/ 773723 w 3685889"/>
              <a:gd name="connsiteY9" fmla="*/ 80387 h 3215473"/>
              <a:gd name="connsiteX10" fmla="*/ 713433 w 3685889"/>
              <a:gd name="connsiteY10" fmla="*/ 100484 h 3215473"/>
              <a:gd name="connsiteX11" fmla="*/ 572756 w 3685889"/>
              <a:gd name="connsiteY11" fmla="*/ 160774 h 3215473"/>
              <a:gd name="connsiteX12" fmla="*/ 542611 w 3685889"/>
              <a:gd name="connsiteY12" fmla="*/ 180870 h 3215473"/>
              <a:gd name="connsiteX13" fmla="*/ 502417 w 3685889"/>
              <a:gd name="connsiteY13" fmla="*/ 200967 h 3215473"/>
              <a:gd name="connsiteX14" fmla="*/ 432079 w 3685889"/>
              <a:gd name="connsiteY14" fmla="*/ 271306 h 3215473"/>
              <a:gd name="connsiteX15" fmla="*/ 391886 w 3685889"/>
              <a:gd name="connsiteY15" fmla="*/ 311499 h 3215473"/>
              <a:gd name="connsiteX16" fmla="*/ 361740 w 3685889"/>
              <a:gd name="connsiteY16" fmla="*/ 341644 h 3215473"/>
              <a:gd name="connsiteX17" fmla="*/ 341644 w 3685889"/>
              <a:gd name="connsiteY17" fmla="*/ 381837 h 3215473"/>
              <a:gd name="connsiteX18" fmla="*/ 281354 w 3685889"/>
              <a:gd name="connsiteY18" fmla="*/ 432079 h 3215473"/>
              <a:gd name="connsiteX19" fmla="*/ 241160 w 3685889"/>
              <a:gd name="connsiteY19" fmla="*/ 472273 h 3215473"/>
              <a:gd name="connsiteX20" fmla="*/ 221064 w 3685889"/>
              <a:gd name="connsiteY20" fmla="*/ 502418 h 3215473"/>
              <a:gd name="connsiteX21" fmla="*/ 190919 w 3685889"/>
              <a:gd name="connsiteY21" fmla="*/ 542611 h 3215473"/>
              <a:gd name="connsiteX22" fmla="*/ 150725 w 3685889"/>
              <a:gd name="connsiteY22" fmla="*/ 643095 h 3215473"/>
              <a:gd name="connsiteX23" fmla="*/ 140677 w 3685889"/>
              <a:gd name="connsiteY23" fmla="*/ 673240 h 3215473"/>
              <a:gd name="connsiteX24" fmla="*/ 120580 w 3685889"/>
              <a:gd name="connsiteY24" fmla="*/ 703385 h 3215473"/>
              <a:gd name="connsiteX25" fmla="*/ 100483 w 3685889"/>
              <a:gd name="connsiteY25" fmla="*/ 743578 h 3215473"/>
              <a:gd name="connsiteX26" fmla="*/ 70338 w 3685889"/>
              <a:gd name="connsiteY26" fmla="*/ 773723 h 3215473"/>
              <a:gd name="connsiteX27" fmla="*/ 60290 w 3685889"/>
              <a:gd name="connsiteY27" fmla="*/ 874207 h 3215473"/>
              <a:gd name="connsiteX28" fmla="*/ 40193 w 3685889"/>
              <a:gd name="connsiteY28" fmla="*/ 934497 h 3215473"/>
              <a:gd name="connsiteX29" fmla="*/ 20097 w 3685889"/>
              <a:gd name="connsiteY29" fmla="*/ 1055077 h 3215473"/>
              <a:gd name="connsiteX30" fmla="*/ 0 w 3685889"/>
              <a:gd name="connsiteY30" fmla="*/ 1115367 h 3215473"/>
              <a:gd name="connsiteX31" fmla="*/ 10048 w 3685889"/>
              <a:gd name="connsiteY31" fmla="*/ 1467059 h 3215473"/>
              <a:gd name="connsiteX32" fmla="*/ 30145 w 3685889"/>
              <a:gd name="connsiteY32" fmla="*/ 1527350 h 3215473"/>
              <a:gd name="connsiteX33" fmla="*/ 110532 w 3685889"/>
              <a:gd name="connsiteY33" fmla="*/ 1698172 h 3215473"/>
              <a:gd name="connsiteX34" fmla="*/ 130628 w 3685889"/>
              <a:gd name="connsiteY34" fmla="*/ 1758462 h 3215473"/>
              <a:gd name="connsiteX35" fmla="*/ 150725 w 3685889"/>
              <a:gd name="connsiteY35" fmla="*/ 1798655 h 3215473"/>
              <a:gd name="connsiteX36" fmla="*/ 170822 w 3685889"/>
              <a:gd name="connsiteY36" fmla="*/ 1858945 h 3215473"/>
              <a:gd name="connsiteX37" fmla="*/ 271305 w 3685889"/>
              <a:gd name="connsiteY37" fmla="*/ 2039815 h 3215473"/>
              <a:gd name="connsiteX38" fmla="*/ 291402 w 3685889"/>
              <a:gd name="connsiteY38" fmla="*/ 2100106 h 3215473"/>
              <a:gd name="connsiteX39" fmla="*/ 321547 w 3685889"/>
              <a:gd name="connsiteY39" fmla="*/ 2160396 h 3215473"/>
              <a:gd name="connsiteX40" fmla="*/ 371789 w 3685889"/>
              <a:gd name="connsiteY40" fmla="*/ 2291024 h 3215473"/>
              <a:gd name="connsiteX41" fmla="*/ 381837 w 3685889"/>
              <a:gd name="connsiteY41" fmla="*/ 2351314 h 3215473"/>
              <a:gd name="connsiteX42" fmla="*/ 442127 w 3685889"/>
              <a:gd name="connsiteY42" fmla="*/ 2441750 h 3215473"/>
              <a:gd name="connsiteX43" fmla="*/ 452176 w 3685889"/>
              <a:gd name="connsiteY43" fmla="*/ 2481943 h 3215473"/>
              <a:gd name="connsiteX44" fmla="*/ 592853 w 3685889"/>
              <a:gd name="connsiteY44" fmla="*/ 2642717 h 3215473"/>
              <a:gd name="connsiteX45" fmla="*/ 643094 w 3685889"/>
              <a:gd name="connsiteY45" fmla="*/ 2682910 h 3215473"/>
              <a:gd name="connsiteX46" fmla="*/ 713433 w 3685889"/>
              <a:gd name="connsiteY46" fmla="*/ 2723103 h 3215473"/>
              <a:gd name="connsiteX47" fmla="*/ 834013 w 3685889"/>
              <a:gd name="connsiteY47" fmla="*/ 2813539 h 3215473"/>
              <a:gd name="connsiteX48" fmla="*/ 904351 w 3685889"/>
              <a:gd name="connsiteY48" fmla="*/ 2843684 h 3215473"/>
              <a:gd name="connsiteX49" fmla="*/ 994787 w 3685889"/>
              <a:gd name="connsiteY49" fmla="*/ 2893925 h 3215473"/>
              <a:gd name="connsiteX50" fmla="*/ 1055077 w 3685889"/>
              <a:gd name="connsiteY50" fmla="*/ 2934119 h 3215473"/>
              <a:gd name="connsiteX51" fmla="*/ 1145512 w 3685889"/>
              <a:gd name="connsiteY51" fmla="*/ 2954215 h 3215473"/>
              <a:gd name="connsiteX52" fmla="*/ 1256044 w 3685889"/>
              <a:gd name="connsiteY52" fmla="*/ 3014506 h 3215473"/>
              <a:gd name="connsiteX53" fmla="*/ 1346479 w 3685889"/>
              <a:gd name="connsiteY53" fmla="*/ 3044651 h 3215473"/>
              <a:gd name="connsiteX54" fmla="*/ 1426866 w 3685889"/>
              <a:gd name="connsiteY54" fmla="*/ 3084844 h 3215473"/>
              <a:gd name="connsiteX55" fmla="*/ 1517301 w 3685889"/>
              <a:gd name="connsiteY55" fmla="*/ 3114989 h 3215473"/>
              <a:gd name="connsiteX56" fmla="*/ 1627833 w 3685889"/>
              <a:gd name="connsiteY56" fmla="*/ 3165231 h 3215473"/>
              <a:gd name="connsiteX57" fmla="*/ 1828800 w 3685889"/>
              <a:gd name="connsiteY57" fmla="*/ 3195376 h 3215473"/>
              <a:gd name="connsiteX58" fmla="*/ 1939332 w 3685889"/>
              <a:gd name="connsiteY58" fmla="*/ 3215473 h 3215473"/>
              <a:gd name="connsiteX59" fmla="*/ 2461846 w 3685889"/>
              <a:gd name="connsiteY59" fmla="*/ 3195376 h 3215473"/>
              <a:gd name="connsiteX60" fmla="*/ 2542233 w 3685889"/>
              <a:gd name="connsiteY60" fmla="*/ 3185328 h 3215473"/>
              <a:gd name="connsiteX61" fmla="*/ 2733151 w 3685889"/>
              <a:gd name="connsiteY61" fmla="*/ 3175279 h 3215473"/>
              <a:gd name="connsiteX62" fmla="*/ 2853732 w 3685889"/>
              <a:gd name="connsiteY62" fmla="*/ 3155183 h 3215473"/>
              <a:gd name="connsiteX63" fmla="*/ 3014505 w 3685889"/>
              <a:gd name="connsiteY63" fmla="*/ 3125037 h 3215473"/>
              <a:gd name="connsiteX64" fmla="*/ 3155182 w 3685889"/>
              <a:gd name="connsiteY64" fmla="*/ 3054699 h 3215473"/>
              <a:gd name="connsiteX65" fmla="*/ 3215472 w 3685889"/>
              <a:gd name="connsiteY65" fmla="*/ 3034602 h 3215473"/>
              <a:gd name="connsiteX66" fmla="*/ 3376246 w 3685889"/>
              <a:gd name="connsiteY66" fmla="*/ 2883877 h 3215473"/>
              <a:gd name="connsiteX67" fmla="*/ 3436536 w 3685889"/>
              <a:gd name="connsiteY67" fmla="*/ 2763297 h 3215473"/>
              <a:gd name="connsiteX68" fmla="*/ 3456633 w 3685889"/>
              <a:gd name="connsiteY68" fmla="*/ 2733152 h 3215473"/>
              <a:gd name="connsiteX69" fmla="*/ 3486778 w 3685889"/>
              <a:gd name="connsiteY69" fmla="*/ 2672862 h 3215473"/>
              <a:gd name="connsiteX70" fmla="*/ 3557116 w 3685889"/>
              <a:gd name="connsiteY70" fmla="*/ 2542233 h 3215473"/>
              <a:gd name="connsiteX71" fmla="*/ 3597310 w 3685889"/>
              <a:gd name="connsiteY71" fmla="*/ 2441750 h 3215473"/>
              <a:gd name="connsiteX72" fmla="*/ 3627455 w 3685889"/>
              <a:gd name="connsiteY72" fmla="*/ 2321169 h 3215473"/>
              <a:gd name="connsiteX73" fmla="*/ 3657600 w 3685889"/>
              <a:gd name="connsiteY73" fmla="*/ 2210637 h 3215473"/>
              <a:gd name="connsiteX74" fmla="*/ 3667648 w 3685889"/>
              <a:gd name="connsiteY74" fmla="*/ 2090057 h 3215473"/>
              <a:gd name="connsiteX75" fmla="*/ 3677697 w 3685889"/>
              <a:gd name="connsiteY75" fmla="*/ 2059912 h 3215473"/>
              <a:gd name="connsiteX76" fmla="*/ 3647551 w 3685889"/>
              <a:gd name="connsiteY76" fmla="*/ 1657978 h 3215473"/>
              <a:gd name="connsiteX77" fmla="*/ 3637503 w 3685889"/>
              <a:gd name="connsiteY77" fmla="*/ 1587640 h 3215473"/>
              <a:gd name="connsiteX78" fmla="*/ 3617406 w 3685889"/>
              <a:gd name="connsiteY78" fmla="*/ 1527350 h 3215473"/>
              <a:gd name="connsiteX79" fmla="*/ 3587261 w 3685889"/>
              <a:gd name="connsiteY79" fmla="*/ 1436914 h 3215473"/>
              <a:gd name="connsiteX80" fmla="*/ 3577213 w 3685889"/>
              <a:gd name="connsiteY80" fmla="*/ 1406769 h 3215473"/>
              <a:gd name="connsiteX81" fmla="*/ 3567165 w 3685889"/>
              <a:gd name="connsiteY81" fmla="*/ 1366576 h 3215473"/>
              <a:gd name="connsiteX82" fmla="*/ 3547068 w 3685889"/>
              <a:gd name="connsiteY82" fmla="*/ 1316334 h 3215473"/>
              <a:gd name="connsiteX83" fmla="*/ 3516923 w 3685889"/>
              <a:gd name="connsiteY83" fmla="*/ 1215851 h 3215473"/>
              <a:gd name="connsiteX84" fmla="*/ 3496826 w 3685889"/>
              <a:gd name="connsiteY84" fmla="*/ 1165609 h 3215473"/>
              <a:gd name="connsiteX85" fmla="*/ 3456633 w 3685889"/>
              <a:gd name="connsiteY85" fmla="*/ 1115367 h 3215473"/>
              <a:gd name="connsiteX86" fmla="*/ 3446584 w 3685889"/>
              <a:gd name="connsiteY86" fmla="*/ 1075174 h 3215473"/>
              <a:gd name="connsiteX87" fmla="*/ 3406391 w 3685889"/>
              <a:gd name="connsiteY87" fmla="*/ 1014884 h 3215473"/>
              <a:gd name="connsiteX88" fmla="*/ 3396343 w 3685889"/>
              <a:gd name="connsiteY88" fmla="*/ 974690 h 3215473"/>
              <a:gd name="connsiteX89" fmla="*/ 3376246 w 3685889"/>
              <a:gd name="connsiteY89" fmla="*/ 944545 h 3215473"/>
              <a:gd name="connsiteX90" fmla="*/ 3315956 w 3685889"/>
              <a:gd name="connsiteY90" fmla="*/ 854110 h 3215473"/>
              <a:gd name="connsiteX91" fmla="*/ 3275762 w 3685889"/>
              <a:gd name="connsiteY91" fmla="*/ 803868 h 3215473"/>
              <a:gd name="connsiteX92" fmla="*/ 3215472 w 3685889"/>
              <a:gd name="connsiteY92" fmla="*/ 723481 h 3215473"/>
              <a:gd name="connsiteX93" fmla="*/ 3135086 w 3685889"/>
              <a:gd name="connsiteY93" fmla="*/ 653143 h 3215473"/>
              <a:gd name="connsiteX94" fmla="*/ 3084844 w 3685889"/>
              <a:gd name="connsiteY94" fmla="*/ 602901 h 3215473"/>
              <a:gd name="connsiteX95" fmla="*/ 2994409 w 3685889"/>
              <a:gd name="connsiteY95" fmla="*/ 542611 h 3215473"/>
              <a:gd name="connsiteX96" fmla="*/ 2954215 w 3685889"/>
              <a:gd name="connsiteY96" fmla="*/ 512466 h 3215473"/>
              <a:gd name="connsiteX97" fmla="*/ 2914022 w 3685889"/>
              <a:gd name="connsiteY97" fmla="*/ 492369 h 3215473"/>
              <a:gd name="connsiteX98" fmla="*/ 2833635 w 3685889"/>
              <a:gd name="connsiteY98" fmla="*/ 462224 h 3215473"/>
              <a:gd name="connsiteX99" fmla="*/ 2783393 w 3685889"/>
              <a:gd name="connsiteY99" fmla="*/ 432079 h 3215473"/>
              <a:gd name="connsiteX100" fmla="*/ 2713055 w 3685889"/>
              <a:gd name="connsiteY100" fmla="*/ 411983 h 3215473"/>
              <a:gd name="connsiteX101" fmla="*/ 2672861 w 3685889"/>
              <a:gd name="connsiteY101" fmla="*/ 391886 h 3215473"/>
              <a:gd name="connsiteX102" fmla="*/ 2612571 w 3685889"/>
              <a:gd name="connsiteY102" fmla="*/ 371789 h 3215473"/>
              <a:gd name="connsiteX103" fmla="*/ 2562330 w 3685889"/>
              <a:gd name="connsiteY103" fmla="*/ 341644 h 3215473"/>
              <a:gd name="connsiteX104" fmla="*/ 2461846 w 3685889"/>
              <a:gd name="connsiteY104" fmla="*/ 301451 h 3215473"/>
              <a:gd name="connsiteX105" fmla="*/ 2431701 w 3685889"/>
              <a:gd name="connsiteY105" fmla="*/ 291402 h 3215473"/>
              <a:gd name="connsiteX106" fmla="*/ 2401556 w 3685889"/>
              <a:gd name="connsiteY106" fmla="*/ 271306 h 3215473"/>
              <a:gd name="connsiteX107" fmla="*/ 2331217 w 3685889"/>
              <a:gd name="connsiteY107" fmla="*/ 261257 h 3215473"/>
              <a:gd name="connsiteX108" fmla="*/ 2270927 w 3685889"/>
              <a:gd name="connsiteY108" fmla="*/ 241161 h 3215473"/>
              <a:gd name="connsiteX109" fmla="*/ 2230734 w 3685889"/>
              <a:gd name="connsiteY109" fmla="*/ 231112 h 3215473"/>
              <a:gd name="connsiteX110" fmla="*/ 2170444 w 3685889"/>
              <a:gd name="connsiteY110" fmla="*/ 211015 h 3215473"/>
              <a:gd name="connsiteX111" fmla="*/ 2140299 w 3685889"/>
              <a:gd name="connsiteY111" fmla="*/ 190919 h 3215473"/>
              <a:gd name="connsiteX112" fmla="*/ 2039815 w 3685889"/>
              <a:gd name="connsiteY112" fmla="*/ 180870 h 3215473"/>
              <a:gd name="connsiteX113" fmla="*/ 1969477 w 3685889"/>
              <a:gd name="connsiteY113" fmla="*/ 170822 h 3215473"/>
              <a:gd name="connsiteX114" fmla="*/ 1939332 w 3685889"/>
              <a:gd name="connsiteY114" fmla="*/ 160774 h 3215473"/>
              <a:gd name="connsiteX115" fmla="*/ 1788606 w 3685889"/>
              <a:gd name="connsiteY115" fmla="*/ 140677 h 3215473"/>
              <a:gd name="connsiteX116" fmla="*/ 1678075 w 3685889"/>
              <a:gd name="connsiteY116" fmla="*/ 120580 h 3215473"/>
              <a:gd name="connsiteX117" fmla="*/ 1617784 w 3685889"/>
              <a:gd name="connsiteY117" fmla="*/ 100484 h 3215473"/>
              <a:gd name="connsiteX118" fmla="*/ 1567543 w 3685889"/>
              <a:gd name="connsiteY118" fmla="*/ 90435 h 3215473"/>
              <a:gd name="connsiteX119" fmla="*/ 1537398 w 3685889"/>
              <a:gd name="connsiteY119" fmla="*/ 80387 h 3215473"/>
              <a:gd name="connsiteX120" fmla="*/ 1406769 w 3685889"/>
              <a:gd name="connsiteY120" fmla="*/ 80387 h 3215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685889" h="3215473">
                <a:moveTo>
                  <a:pt x="1406769" y="80387"/>
                </a:moveTo>
                <a:lnTo>
                  <a:pt x="1406769" y="80387"/>
                </a:lnTo>
                <a:cubicBezTo>
                  <a:pt x="1379973" y="66989"/>
                  <a:pt x="1354803" y="49668"/>
                  <a:pt x="1326382" y="40194"/>
                </a:cubicBezTo>
                <a:cubicBezTo>
                  <a:pt x="1303913" y="32704"/>
                  <a:pt x="1279346" y="34382"/>
                  <a:pt x="1256044" y="30145"/>
                </a:cubicBezTo>
                <a:cubicBezTo>
                  <a:pt x="1242456" y="27675"/>
                  <a:pt x="1229331" y="23093"/>
                  <a:pt x="1215850" y="20097"/>
                </a:cubicBezTo>
                <a:cubicBezTo>
                  <a:pt x="1162941" y="8339"/>
                  <a:pt x="1154009" y="8391"/>
                  <a:pt x="1095270" y="0"/>
                </a:cubicBezTo>
                <a:cubicBezTo>
                  <a:pt x="1048378" y="3349"/>
                  <a:pt x="1001174" y="3696"/>
                  <a:pt x="954593" y="10048"/>
                </a:cubicBezTo>
                <a:cubicBezTo>
                  <a:pt x="947069" y="11074"/>
                  <a:pt x="868527" y="29709"/>
                  <a:pt x="844061" y="40194"/>
                </a:cubicBezTo>
                <a:cubicBezTo>
                  <a:pt x="830293" y="46095"/>
                  <a:pt x="816873" y="52858"/>
                  <a:pt x="803868" y="60290"/>
                </a:cubicBezTo>
                <a:cubicBezTo>
                  <a:pt x="793383" y="66282"/>
                  <a:pt x="784759" y="75482"/>
                  <a:pt x="773723" y="80387"/>
                </a:cubicBezTo>
                <a:cubicBezTo>
                  <a:pt x="754365" y="88991"/>
                  <a:pt x="732841" y="91993"/>
                  <a:pt x="713433" y="100484"/>
                </a:cubicBezTo>
                <a:cubicBezTo>
                  <a:pt x="562984" y="166305"/>
                  <a:pt x="663150" y="138174"/>
                  <a:pt x="572756" y="160774"/>
                </a:cubicBezTo>
                <a:cubicBezTo>
                  <a:pt x="562708" y="167473"/>
                  <a:pt x="553096" y="174878"/>
                  <a:pt x="542611" y="180870"/>
                </a:cubicBezTo>
                <a:cubicBezTo>
                  <a:pt x="529605" y="188302"/>
                  <a:pt x="514010" y="191481"/>
                  <a:pt x="502417" y="200967"/>
                </a:cubicBezTo>
                <a:cubicBezTo>
                  <a:pt x="476754" y="221964"/>
                  <a:pt x="455525" y="247860"/>
                  <a:pt x="432079" y="271306"/>
                </a:cubicBezTo>
                <a:lnTo>
                  <a:pt x="391886" y="311499"/>
                </a:lnTo>
                <a:lnTo>
                  <a:pt x="361740" y="341644"/>
                </a:lnTo>
                <a:cubicBezTo>
                  <a:pt x="355041" y="355042"/>
                  <a:pt x="351595" y="370642"/>
                  <a:pt x="341644" y="381837"/>
                </a:cubicBezTo>
                <a:cubicBezTo>
                  <a:pt x="324264" y="401389"/>
                  <a:pt x="300799" y="414579"/>
                  <a:pt x="281354" y="432079"/>
                </a:cubicBezTo>
                <a:cubicBezTo>
                  <a:pt x="267270" y="444754"/>
                  <a:pt x="253491" y="457887"/>
                  <a:pt x="241160" y="472273"/>
                </a:cubicBezTo>
                <a:cubicBezTo>
                  <a:pt x="233301" y="481442"/>
                  <a:pt x="228083" y="492591"/>
                  <a:pt x="221064" y="502418"/>
                </a:cubicBezTo>
                <a:cubicBezTo>
                  <a:pt x="211330" y="516046"/>
                  <a:pt x="200967" y="529213"/>
                  <a:pt x="190919" y="542611"/>
                </a:cubicBezTo>
                <a:cubicBezTo>
                  <a:pt x="145172" y="679850"/>
                  <a:pt x="195084" y="539591"/>
                  <a:pt x="150725" y="643095"/>
                </a:cubicBezTo>
                <a:cubicBezTo>
                  <a:pt x="146553" y="652830"/>
                  <a:pt x="145414" y="663766"/>
                  <a:pt x="140677" y="673240"/>
                </a:cubicBezTo>
                <a:cubicBezTo>
                  <a:pt x="135276" y="684042"/>
                  <a:pt x="126572" y="692900"/>
                  <a:pt x="120580" y="703385"/>
                </a:cubicBezTo>
                <a:cubicBezTo>
                  <a:pt x="113148" y="716390"/>
                  <a:pt x="109190" y="731389"/>
                  <a:pt x="100483" y="743578"/>
                </a:cubicBezTo>
                <a:cubicBezTo>
                  <a:pt x="92223" y="755142"/>
                  <a:pt x="80386" y="763675"/>
                  <a:pt x="70338" y="773723"/>
                </a:cubicBezTo>
                <a:cubicBezTo>
                  <a:pt x="66989" y="807218"/>
                  <a:pt x="66493" y="841122"/>
                  <a:pt x="60290" y="874207"/>
                </a:cubicBezTo>
                <a:cubicBezTo>
                  <a:pt x="56386" y="895028"/>
                  <a:pt x="40193" y="934497"/>
                  <a:pt x="40193" y="934497"/>
                </a:cubicBezTo>
                <a:cubicBezTo>
                  <a:pt x="33494" y="974690"/>
                  <a:pt x="32983" y="1016420"/>
                  <a:pt x="20097" y="1055077"/>
                </a:cubicBezTo>
                <a:lnTo>
                  <a:pt x="0" y="1115367"/>
                </a:lnTo>
                <a:cubicBezTo>
                  <a:pt x="3349" y="1232598"/>
                  <a:pt x="1490" y="1350093"/>
                  <a:pt x="10048" y="1467059"/>
                </a:cubicBezTo>
                <a:cubicBezTo>
                  <a:pt x="11594" y="1488187"/>
                  <a:pt x="20671" y="1508402"/>
                  <a:pt x="30145" y="1527350"/>
                </a:cubicBezTo>
                <a:cubicBezTo>
                  <a:pt x="62502" y="1592064"/>
                  <a:pt x="85589" y="1633320"/>
                  <a:pt x="110532" y="1698172"/>
                </a:cubicBezTo>
                <a:cubicBezTo>
                  <a:pt x="118136" y="1717944"/>
                  <a:pt x="122761" y="1738793"/>
                  <a:pt x="130628" y="1758462"/>
                </a:cubicBezTo>
                <a:cubicBezTo>
                  <a:pt x="136191" y="1772370"/>
                  <a:pt x="145162" y="1784747"/>
                  <a:pt x="150725" y="1798655"/>
                </a:cubicBezTo>
                <a:cubicBezTo>
                  <a:pt x="158593" y="1818324"/>
                  <a:pt x="161348" y="1839998"/>
                  <a:pt x="170822" y="1858945"/>
                </a:cubicBezTo>
                <a:cubicBezTo>
                  <a:pt x="205282" y="1927865"/>
                  <a:pt x="243141" y="1972222"/>
                  <a:pt x="271305" y="2039815"/>
                </a:cubicBezTo>
                <a:cubicBezTo>
                  <a:pt x="279453" y="2059370"/>
                  <a:pt x="283254" y="2080551"/>
                  <a:pt x="291402" y="2100106"/>
                </a:cubicBezTo>
                <a:cubicBezTo>
                  <a:pt x="300044" y="2120846"/>
                  <a:pt x="313990" y="2139236"/>
                  <a:pt x="321547" y="2160396"/>
                </a:cubicBezTo>
                <a:cubicBezTo>
                  <a:pt x="372674" y="2303552"/>
                  <a:pt x="308841" y="2186112"/>
                  <a:pt x="371789" y="2291024"/>
                </a:cubicBezTo>
                <a:cubicBezTo>
                  <a:pt x="375138" y="2311121"/>
                  <a:pt x="373221" y="2332852"/>
                  <a:pt x="381837" y="2351314"/>
                </a:cubicBezTo>
                <a:cubicBezTo>
                  <a:pt x="397158" y="2384145"/>
                  <a:pt x="442127" y="2441750"/>
                  <a:pt x="442127" y="2441750"/>
                </a:cubicBezTo>
                <a:cubicBezTo>
                  <a:pt x="445477" y="2455148"/>
                  <a:pt x="444212" y="2470661"/>
                  <a:pt x="452176" y="2481943"/>
                </a:cubicBezTo>
                <a:cubicBezTo>
                  <a:pt x="454704" y="2485524"/>
                  <a:pt x="551570" y="2606594"/>
                  <a:pt x="592853" y="2642717"/>
                </a:cubicBezTo>
                <a:cubicBezTo>
                  <a:pt x="608993" y="2656840"/>
                  <a:pt x="625249" y="2671014"/>
                  <a:pt x="643094" y="2682910"/>
                </a:cubicBezTo>
                <a:cubicBezTo>
                  <a:pt x="665563" y="2697889"/>
                  <a:pt x="691230" y="2707732"/>
                  <a:pt x="713433" y="2723103"/>
                </a:cubicBezTo>
                <a:cubicBezTo>
                  <a:pt x="790493" y="2776452"/>
                  <a:pt x="753605" y="2770242"/>
                  <a:pt x="834013" y="2813539"/>
                </a:cubicBezTo>
                <a:cubicBezTo>
                  <a:pt x="856472" y="2825633"/>
                  <a:pt x="881535" y="2832276"/>
                  <a:pt x="904351" y="2843684"/>
                </a:cubicBezTo>
                <a:cubicBezTo>
                  <a:pt x="935195" y="2859106"/>
                  <a:pt x="965216" y="2876183"/>
                  <a:pt x="994787" y="2893925"/>
                </a:cubicBezTo>
                <a:cubicBezTo>
                  <a:pt x="1015498" y="2906352"/>
                  <a:pt x="1032651" y="2925149"/>
                  <a:pt x="1055077" y="2934119"/>
                </a:cubicBezTo>
                <a:cubicBezTo>
                  <a:pt x="1083749" y="2945588"/>
                  <a:pt x="1115367" y="2947516"/>
                  <a:pt x="1145512" y="2954215"/>
                </a:cubicBezTo>
                <a:cubicBezTo>
                  <a:pt x="1182356" y="2974312"/>
                  <a:pt x="1217772" y="2997283"/>
                  <a:pt x="1256044" y="3014506"/>
                </a:cubicBezTo>
                <a:cubicBezTo>
                  <a:pt x="1285021" y="3027546"/>
                  <a:pt x="1317097" y="3032553"/>
                  <a:pt x="1346479" y="3044651"/>
                </a:cubicBezTo>
                <a:cubicBezTo>
                  <a:pt x="1374181" y="3056058"/>
                  <a:pt x="1399164" y="3073437"/>
                  <a:pt x="1426866" y="3084844"/>
                </a:cubicBezTo>
                <a:cubicBezTo>
                  <a:pt x="1456248" y="3096942"/>
                  <a:pt x="1487798" y="3103188"/>
                  <a:pt x="1517301" y="3114989"/>
                </a:cubicBezTo>
                <a:cubicBezTo>
                  <a:pt x="1554878" y="3130020"/>
                  <a:pt x="1589267" y="3152960"/>
                  <a:pt x="1627833" y="3165231"/>
                </a:cubicBezTo>
                <a:cubicBezTo>
                  <a:pt x="1690839" y="3185279"/>
                  <a:pt x="1763808" y="3185627"/>
                  <a:pt x="1828800" y="3195376"/>
                </a:cubicBezTo>
                <a:cubicBezTo>
                  <a:pt x="1865834" y="3200931"/>
                  <a:pt x="1902488" y="3208774"/>
                  <a:pt x="1939332" y="3215473"/>
                </a:cubicBezTo>
                <a:lnTo>
                  <a:pt x="2461846" y="3195376"/>
                </a:lnTo>
                <a:cubicBezTo>
                  <a:pt x="2488816" y="3194027"/>
                  <a:pt x="2515303" y="3187323"/>
                  <a:pt x="2542233" y="3185328"/>
                </a:cubicBezTo>
                <a:cubicBezTo>
                  <a:pt x="2605786" y="3180620"/>
                  <a:pt x="2669512" y="3178629"/>
                  <a:pt x="2733151" y="3175279"/>
                </a:cubicBezTo>
                <a:lnTo>
                  <a:pt x="2853732" y="3155183"/>
                </a:lnTo>
                <a:cubicBezTo>
                  <a:pt x="2921944" y="3144951"/>
                  <a:pt x="2948405" y="3148366"/>
                  <a:pt x="3014505" y="3125037"/>
                </a:cubicBezTo>
                <a:cubicBezTo>
                  <a:pt x="3215152" y="3054220"/>
                  <a:pt x="3021968" y="3115251"/>
                  <a:pt x="3155182" y="3054699"/>
                </a:cubicBezTo>
                <a:cubicBezTo>
                  <a:pt x="3174467" y="3045933"/>
                  <a:pt x="3195375" y="3041301"/>
                  <a:pt x="3215472" y="3034602"/>
                </a:cubicBezTo>
                <a:cubicBezTo>
                  <a:pt x="3319322" y="2949634"/>
                  <a:pt x="3310326" y="2968630"/>
                  <a:pt x="3376246" y="2883877"/>
                </a:cubicBezTo>
                <a:cubicBezTo>
                  <a:pt x="3408903" y="2841890"/>
                  <a:pt x="3407115" y="2822139"/>
                  <a:pt x="3436536" y="2763297"/>
                </a:cubicBezTo>
                <a:cubicBezTo>
                  <a:pt x="3441937" y="2752495"/>
                  <a:pt x="3450768" y="2743709"/>
                  <a:pt x="3456633" y="2733152"/>
                </a:cubicBezTo>
                <a:cubicBezTo>
                  <a:pt x="3467545" y="2713511"/>
                  <a:pt x="3476126" y="2692645"/>
                  <a:pt x="3486778" y="2672862"/>
                </a:cubicBezTo>
                <a:cubicBezTo>
                  <a:pt x="3510859" y="2628139"/>
                  <a:pt x="3537575" y="2589131"/>
                  <a:pt x="3557116" y="2542233"/>
                </a:cubicBezTo>
                <a:cubicBezTo>
                  <a:pt x="3619195" y="2393243"/>
                  <a:pt x="3541403" y="2553562"/>
                  <a:pt x="3597310" y="2441750"/>
                </a:cubicBezTo>
                <a:cubicBezTo>
                  <a:pt x="3623602" y="2283990"/>
                  <a:pt x="3587646" y="2480404"/>
                  <a:pt x="3627455" y="2321169"/>
                </a:cubicBezTo>
                <a:cubicBezTo>
                  <a:pt x="3657821" y="2199706"/>
                  <a:pt x="3614574" y="2318202"/>
                  <a:pt x="3657600" y="2210637"/>
                </a:cubicBezTo>
                <a:cubicBezTo>
                  <a:pt x="3660949" y="2170444"/>
                  <a:pt x="3662317" y="2130036"/>
                  <a:pt x="3667648" y="2090057"/>
                </a:cubicBezTo>
                <a:cubicBezTo>
                  <a:pt x="3669048" y="2079558"/>
                  <a:pt x="3677697" y="2070504"/>
                  <a:pt x="3677697" y="2059912"/>
                </a:cubicBezTo>
                <a:cubicBezTo>
                  <a:pt x="3677697" y="1716600"/>
                  <a:pt x="3709580" y="1813048"/>
                  <a:pt x="3647551" y="1657978"/>
                </a:cubicBezTo>
                <a:cubicBezTo>
                  <a:pt x="3644202" y="1634532"/>
                  <a:pt x="3642829" y="1610718"/>
                  <a:pt x="3637503" y="1587640"/>
                </a:cubicBezTo>
                <a:cubicBezTo>
                  <a:pt x="3632740" y="1566999"/>
                  <a:pt x="3624105" y="1547447"/>
                  <a:pt x="3617406" y="1527350"/>
                </a:cubicBezTo>
                <a:lnTo>
                  <a:pt x="3587261" y="1436914"/>
                </a:lnTo>
                <a:cubicBezTo>
                  <a:pt x="3583912" y="1426866"/>
                  <a:pt x="3579782" y="1417045"/>
                  <a:pt x="3577213" y="1406769"/>
                </a:cubicBezTo>
                <a:cubicBezTo>
                  <a:pt x="3573864" y="1393371"/>
                  <a:pt x="3571532" y="1379677"/>
                  <a:pt x="3567165" y="1366576"/>
                </a:cubicBezTo>
                <a:cubicBezTo>
                  <a:pt x="3561461" y="1349464"/>
                  <a:pt x="3552772" y="1333446"/>
                  <a:pt x="3547068" y="1316334"/>
                </a:cubicBezTo>
                <a:cubicBezTo>
                  <a:pt x="3517456" y="1227499"/>
                  <a:pt x="3563516" y="1332332"/>
                  <a:pt x="3516923" y="1215851"/>
                </a:cubicBezTo>
                <a:cubicBezTo>
                  <a:pt x="3510224" y="1199104"/>
                  <a:pt x="3506106" y="1181076"/>
                  <a:pt x="3496826" y="1165609"/>
                </a:cubicBezTo>
                <a:cubicBezTo>
                  <a:pt x="3485792" y="1147218"/>
                  <a:pt x="3470031" y="1132114"/>
                  <a:pt x="3456633" y="1115367"/>
                </a:cubicBezTo>
                <a:cubicBezTo>
                  <a:pt x="3453283" y="1101969"/>
                  <a:pt x="3452760" y="1087526"/>
                  <a:pt x="3446584" y="1075174"/>
                </a:cubicBezTo>
                <a:cubicBezTo>
                  <a:pt x="3435782" y="1053571"/>
                  <a:pt x="3406391" y="1014884"/>
                  <a:pt x="3406391" y="1014884"/>
                </a:cubicBezTo>
                <a:cubicBezTo>
                  <a:pt x="3403042" y="1001486"/>
                  <a:pt x="3401783" y="987384"/>
                  <a:pt x="3396343" y="974690"/>
                </a:cubicBezTo>
                <a:cubicBezTo>
                  <a:pt x="3391586" y="963590"/>
                  <a:pt x="3382238" y="955030"/>
                  <a:pt x="3376246" y="944545"/>
                </a:cubicBezTo>
                <a:cubicBezTo>
                  <a:pt x="3331712" y="866613"/>
                  <a:pt x="3386761" y="942618"/>
                  <a:pt x="3315956" y="854110"/>
                </a:cubicBezTo>
                <a:cubicBezTo>
                  <a:pt x="3294050" y="788389"/>
                  <a:pt x="3323887" y="857340"/>
                  <a:pt x="3275762" y="803868"/>
                </a:cubicBezTo>
                <a:cubicBezTo>
                  <a:pt x="3253355" y="778972"/>
                  <a:pt x="3239156" y="747165"/>
                  <a:pt x="3215472" y="723481"/>
                </a:cubicBezTo>
                <a:cubicBezTo>
                  <a:pt x="3129519" y="637528"/>
                  <a:pt x="3257762" y="763552"/>
                  <a:pt x="3135086" y="653143"/>
                </a:cubicBezTo>
                <a:cubicBezTo>
                  <a:pt x="3117482" y="637299"/>
                  <a:pt x="3102448" y="618745"/>
                  <a:pt x="3084844" y="602901"/>
                </a:cubicBezTo>
                <a:cubicBezTo>
                  <a:pt x="3006790" y="532653"/>
                  <a:pt x="3065040" y="586755"/>
                  <a:pt x="2994409" y="542611"/>
                </a:cubicBezTo>
                <a:cubicBezTo>
                  <a:pt x="2980207" y="533735"/>
                  <a:pt x="2968417" y="521342"/>
                  <a:pt x="2954215" y="512466"/>
                </a:cubicBezTo>
                <a:cubicBezTo>
                  <a:pt x="2941513" y="504527"/>
                  <a:pt x="2927790" y="498270"/>
                  <a:pt x="2914022" y="492369"/>
                </a:cubicBezTo>
                <a:cubicBezTo>
                  <a:pt x="2853134" y="466274"/>
                  <a:pt x="2916925" y="503869"/>
                  <a:pt x="2833635" y="462224"/>
                </a:cubicBezTo>
                <a:cubicBezTo>
                  <a:pt x="2816166" y="453490"/>
                  <a:pt x="2800862" y="440813"/>
                  <a:pt x="2783393" y="432079"/>
                </a:cubicBezTo>
                <a:cubicBezTo>
                  <a:pt x="2768978" y="424872"/>
                  <a:pt x="2725932" y="415202"/>
                  <a:pt x="2713055" y="411983"/>
                </a:cubicBezTo>
                <a:cubicBezTo>
                  <a:pt x="2699657" y="405284"/>
                  <a:pt x="2686769" y="397449"/>
                  <a:pt x="2672861" y="391886"/>
                </a:cubicBezTo>
                <a:cubicBezTo>
                  <a:pt x="2653192" y="384018"/>
                  <a:pt x="2630736" y="382688"/>
                  <a:pt x="2612571" y="371789"/>
                </a:cubicBezTo>
                <a:cubicBezTo>
                  <a:pt x="2595824" y="361741"/>
                  <a:pt x="2580028" y="349903"/>
                  <a:pt x="2562330" y="341644"/>
                </a:cubicBezTo>
                <a:cubicBezTo>
                  <a:pt x="2529640" y="326389"/>
                  <a:pt x="2496069" y="312860"/>
                  <a:pt x="2461846" y="301451"/>
                </a:cubicBezTo>
                <a:cubicBezTo>
                  <a:pt x="2451798" y="298101"/>
                  <a:pt x="2441175" y="296139"/>
                  <a:pt x="2431701" y="291402"/>
                </a:cubicBezTo>
                <a:cubicBezTo>
                  <a:pt x="2420899" y="286001"/>
                  <a:pt x="2413123" y="274776"/>
                  <a:pt x="2401556" y="271306"/>
                </a:cubicBezTo>
                <a:cubicBezTo>
                  <a:pt x="2378870" y="264500"/>
                  <a:pt x="2354663" y="264607"/>
                  <a:pt x="2331217" y="261257"/>
                </a:cubicBezTo>
                <a:cubicBezTo>
                  <a:pt x="2311120" y="254558"/>
                  <a:pt x="2291478" y="246299"/>
                  <a:pt x="2270927" y="241161"/>
                </a:cubicBezTo>
                <a:cubicBezTo>
                  <a:pt x="2257529" y="237811"/>
                  <a:pt x="2243962" y="235080"/>
                  <a:pt x="2230734" y="231112"/>
                </a:cubicBezTo>
                <a:cubicBezTo>
                  <a:pt x="2210444" y="225025"/>
                  <a:pt x="2188070" y="222765"/>
                  <a:pt x="2170444" y="211015"/>
                </a:cubicBezTo>
                <a:cubicBezTo>
                  <a:pt x="2160396" y="204316"/>
                  <a:pt x="2152066" y="193634"/>
                  <a:pt x="2140299" y="190919"/>
                </a:cubicBezTo>
                <a:cubicBezTo>
                  <a:pt x="2107499" y="183350"/>
                  <a:pt x="2073246" y="184803"/>
                  <a:pt x="2039815" y="180870"/>
                </a:cubicBezTo>
                <a:cubicBezTo>
                  <a:pt x="2016293" y="178103"/>
                  <a:pt x="1992923" y="174171"/>
                  <a:pt x="1969477" y="170822"/>
                </a:cubicBezTo>
                <a:cubicBezTo>
                  <a:pt x="1959429" y="167473"/>
                  <a:pt x="1949608" y="163343"/>
                  <a:pt x="1939332" y="160774"/>
                </a:cubicBezTo>
                <a:cubicBezTo>
                  <a:pt x="1883826" y="146897"/>
                  <a:pt x="1851403" y="146956"/>
                  <a:pt x="1788606" y="140677"/>
                </a:cubicBezTo>
                <a:cubicBezTo>
                  <a:pt x="1706104" y="113177"/>
                  <a:pt x="1837142" y="154666"/>
                  <a:pt x="1678075" y="120580"/>
                </a:cubicBezTo>
                <a:cubicBezTo>
                  <a:pt x="1657361" y="116141"/>
                  <a:pt x="1638557" y="104639"/>
                  <a:pt x="1617784" y="100484"/>
                </a:cubicBezTo>
                <a:cubicBezTo>
                  <a:pt x="1601037" y="97134"/>
                  <a:pt x="1584112" y="94577"/>
                  <a:pt x="1567543" y="90435"/>
                </a:cubicBezTo>
                <a:cubicBezTo>
                  <a:pt x="1557267" y="87866"/>
                  <a:pt x="1547963" y="81142"/>
                  <a:pt x="1537398" y="80387"/>
                </a:cubicBezTo>
                <a:cubicBezTo>
                  <a:pt x="1500648" y="77762"/>
                  <a:pt x="1428540" y="80387"/>
                  <a:pt x="1406769" y="80387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551083" y="1668028"/>
            <a:ext cx="860062" cy="1034981"/>
          </a:xfrm>
          <a:custGeom>
            <a:avLst/>
            <a:gdLst>
              <a:gd name="connsiteX0" fmla="*/ 0 w 588757"/>
              <a:gd name="connsiteY0" fmla="*/ 0 h 713433"/>
              <a:gd name="connsiteX1" fmla="*/ 588757 w 588757"/>
              <a:gd name="connsiteY1" fmla="*/ 0 h 713433"/>
              <a:gd name="connsiteX2" fmla="*/ 588757 w 588757"/>
              <a:gd name="connsiteY2" fmla="*/ 713433 h 713433"/>
              <a:gd name="connsiteX3" fmla="*/ 0 w 588757"/>
              <a:gd name="connsiteY3" fmla="*/ 713433 h 713433"/>
              <a:gd name="connsiteX4" fmla="*/ 0 w 588757"/>
              <a:gd name="connsiteY4" fmla="*/ 0 h 713433"/>
              <a:gd name="connsiteX0" fmla="*/ 0 w 588757"/>
              <a:gd name="connsiteY0" fmla="*/ 0 h 713433"/>
              <a:gd name="connsiteX1" fmla="*/ 588757 w 588757"/>
              <a:gd name="connsiteY1" fmla="*/ 0 h 713433"/>
              <a:gd name="connsiteX2" fmla="*/ 588757 w 588757"/>
              <a:gd name="connsiteY2" fmla="*/ 713433 h 713433"/>
              <a:gd name="connsiteX3" fmla="*/ 160774 w 588757"/>
              <a:gd name="connsiteY3" fmla="*/ 703385 h 713433"/>
              <a:gd name="connsiteX4" fmla="*/ 0 w 588757"/>
              <a:gd name="connsiteY4" fmla="*/ 0 h 713433"/>
              <a:gd name="connsiteX0" fmla="*/ 0 w 618902"/>
              <a:gd name="connsiteY0" fmla="*/ 0 h 703385"/>
              <a:gd name="connsiteX1" fmla="*/ 588757 w 618902"/>
              <a:gd name="connsiteY1" fmla="*/ 0 h 703385"/>
              <a:gd name="connsiteX2" fmla="*/ 618902 w 618902"/>
              <a:gd name="connsiteY2" fmla="*/ 542611 h 703385"/>
              <a:gd name="connsiteX3" fmla="*/ 160774 w 618902"/>
              <a:gd name="connsiteY3" fmla="*/ 703385 h 703385"/>
              <a:gd name="connsiteX4" fmla="*/ 0 w 618902"/>
              <a:gd name="connsiteY4" fmla="*/ 0 h 703385"/>
              <a:gd name="connsiteX0" fmla="*/ 0 w 618902"/>
              <a:gd name="connsiteY0" fmla="*/ 60290 h 763675"/>
              <a:gd name="connsiteX1" fmla="*/ 488274 w 618902"/>
              <a:gd name="connsiteY1" fmla="*/ 0 h 763675"/>
              <a:gd name="connsiteX2" fmla="*/ 618902 w 618902"/>
              <a:gd name="connsiteY2" fmla="*/ 602901 h 763675"/>
              <a:gd name="connsiteX3" fmla="*/ 160774 w 618902"/>
              <a:gd name="connsiteY3" fmla="*/ 763675 h 763675"/>
              <a:gd name="connsiteX4" fmla="*/ 0 w 618902"/>
              <a:gd name="connsiteY4" fmla="*/ 60290 h 763675"/>
              <a:gd name="connsiteX0" fmla="*/ 0 w 608854"/>
              <a:gd name="connsiteY0" fmla="*/ 160774 h 763675"/>
              <a:gd name="connsiteX1" fmla="*/ 478226 w 608854"/>
              <a:gd name="connsiteY1" fmla="*/ 0 h 763675"/>
              <a:gd name="connsiteX2" fmla="*/ 608854 w 608854"/>
              <a:gd name="connsiteY2" fmla="*/ 602901 h 763675"/>
              <a:gd name="connsiteX3" fmla="*/ 150726 w 608854"/>
              <a:gd name="connsiteY3" fmla="*/ 763675 h 763675"/>
              <a:gd name="connsiteX4" fmla="*/ 0 w 608854"/>
              <a:gd name="connsiteY4" fmla="*/ 160774 h 763675"/>
              <a:gd name="connsiteX0" fmla="*/ 0 w 608854"/>
              <a:gd name="connsiteY0" fmla="*/ 70339 h 673240"/>
              <a:gd name="connsiteX1" fmla="*/ 488274 w 608854"/>
              <a:gd name="connsiteY1" fmla="*/ 0 h 673240"/>
              <a:gd name="connsiteX2" fmla="*/ 608854 w 608854"/>
              <a:gd name="connsiteY2" fmla="*/ 512466 h 673240"/>
              <a:gd name="connsiteX3" fmla="*/ 150726 w 608854"/>
              <a:gd name="connsiteY3" fmla="*/ 673240 h 673240"/>
              <a:gd name="connsiteX4" fmla="*/ 0 w 608854"/>
              <a:gd name="connsiteY4" fmla="*/ 70339 h 673240"/>
              <a:gd name="connsiteX0" fmla="*/ 0 w 769627"/>
              <a:gd name="connsiteY0" fmla="*/ 0 h 753627"/>
              <a:gd name="connsiteX1" fmla="*/ 649047 w 769627"/>
              <a:gd name="connsiteY1" fmla="*/ 80387 h 753627"/>
              <a:gd name="connsiteX2" fmla="*/ 769627 w 769627"/>
              <a:gd name="connsiteY2" fmla="*/ 592853 h 753627"/>
              <a:gd name="connsiteX3" fmla="*/ 311499 w 769627"/>
              <a:gd name="connsiteY3" fmla="*/ 753627 h 753627"/>
              <a:gd name="connsiteX4" fmla="*/ 0 w 769627"/>
              <a:gd name="connsiteY4" fmla="*/ 0 h 753627"/>
              <a:gd name="connsiteX0" fmla="*/ 0 w 769627"/>
              <a:gd name="connsiteY0" fmla="*/ 120580 h 874207"/>
              <a:gd name="connsiteX1" fmla="*/ 709338 w 769627"/>
              <a:gd name="connsiteY1" fmla="*/ 0 h 874207"/>
              <a:gd name="connsiteX2" fmla="*/ 769627 w 769627"/>
              <a:gd name="connsiteY2" fmla="*/ 713433 h 874207"/>
              <a:gd name="connsiteX3" fmla="*/ 311499 w 769627"/>
              <a:gd name="connsiteY3" fmla="*/ 874207 h 874207"/>
              <a:gd name="connsiteX4" fmla="*/ 0 w 769627"/>
              <a:gd name="connsiteY4" fmla="*/ 120580 h 874207"/>
              <a:gd name="connsiteX0" fmla="*/ 0 w 860062"/>
              <a:gd name="connsiteY0" fmla="*/ 120580 h 874207"/>
              <a:gd name="connsiteX1" fmla="*/ 709338 w 860062"/>
              <a:gd name="connsiteY1" fmla="*/ 0 h 874207"/>
              <a:gd name="connsiteX2" fmla="*/ 860062 w 860062"/>
              <a:gd name="connsiteY2" fmla="*/ 793819 h 874207"/>
              <a:gd name="connsiteX3" fmla="*/ 311499 w 860062"/>
              <a:gd name="connsiteY3" fmla="*/ 874207 h 874207"/>
              <a:gd name="connsiteX4" fmla="*/ 0 w 860062"/>
              <a:gd name="connsiteY4" fmla="*/ 120580 h 874207"/>
              <a:gd name="connsiteX0" fmla="*/ 0 w 860062"/>
              <a:gd name="connsiteY0" fmla="*/ 120580 h 1034981"/>
              <a:gd name="connsiteX1" fmla="*/ 709338 w 860062"/>
              <a:gd name="connsiteY1" fmla="*/ 0 h 1034981"/>
              <a:gd name="connsiteX2" fmla="*/ 860062 w 860062"/>
              <a:gd name="connsiteY2" fmla="*/ 793819 h 1034981"/>
              <a:gd name="connsiteX3" fmla="*/ 241160 w 860062"/>
              <a:gd name="connsiteY3" fmla="*/ 1034981 h 1034981"/>
              <a:gd name="connsiteX4" fmla="*/ 0 w 860062"/>
              <a:gd name="connsiteY4" fmla="*/ 120580 h 1034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0062" h="1034981">
                <a:moveTo>
                  <a:pt x="0" y="120580"/>
                </a:moveTo>
                <a:lnTo>
                  <a:pt x="709338" y="0"/>
                </a:lnTo>
                <a:lnTo>
                  <a:pt x="860062" y="793819"/>
                </a:lnTo>
                <a:lnTo>
                  <a:pt x="241160" y="1034981"/>
                </a:lnTo>
                <a:lnTo>
                  <a:pt x="0" y="120580"/>
                </a:lnTo>
                <a:close/>
              </a:path>
            </a:pathLst>
          </a:custGeom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4981114" y="1858947"/>
            <a:ext cx="811868" cy="326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5005211" y="1949381"/>
            <a:ext cx="811868" cy="236136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5387048" y="2047352"/>
                <a:ext cx="5017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𝑑𝑆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048" y="2047352"/>
                <a:ext cx="5017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V="1">
            <a:off x="5005212" y="653144"/>
            <a:ext cx="1440913" cy="1532374"/>
          </a:xfrm>
          <a:prstGeom prst="straightConnector1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5444714" y="676696"/>
                <a:ext cx="696537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714" y="676696"/>
                <a:ext cx="696537" cy="402931"/>
              </a:xfrm>
              <a:prstGeom prst="rect">
                <a:avLst/>
              </a:prstGeom>
              <a:blipFill>
                <a:blip r:embed="rId3"/>
                <a:stretch>
                  <a:fillRect t="-12121" r="-254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3881125" y="5074418"/>
                <a:ext cx="1844543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𝑑𝑆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25" y="5074418"/>
                <a:ext cx="1844543" cy="8188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4369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2029665" y="1300237"/>
            <a:ext cx="3727939" cy="373798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Ovál 2"/>
          <p:cNvSpPr/>
          <p:nvPr/>
        </p:nvSpPr>
        <p:spPr>
          <a:xfrm>
            <a:off x="3778077" y="3013480"/>
            <a:ext cx="276330" cy="3064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Calibri"/>
              </a:rPr>
              <a:t>+</a:t>
            </a:r>
            <a:endParaRPr lang="cs-CZ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5475109" y="1149513"/>
            <a:ext cx="1679215" cy="110118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3916243" y="2003621"/>
            <a:ext cx="1389185" cy="1163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3916243" y="2430716"/>
            <a:ext cx="1730829" cy="738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3916243" y="2213573"/>
            <a:ext cx="1555069" cy="9556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ovéPole 45"/>
              <p:cNvSpPr txBox="1"/>
              <p:nvPr/>
            </p:nvSpPr>
            <p:spPr>
              <a:xfrm>
                <a:off x="3916243" y="2316325"/>
                <a:ext cx="5277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243" y="2316325"/>
                <a:ext cx="52770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ovéPole 46"/>
              <p:cNvSpPr txBox="1"/>
              <p:nvPr/>
            </p:nvSpPr>
            <p:spPr>
              <a:xfrm>
                <a:off x="5039170" y="540507"/>
                <a:ext cx="1436867" cy="685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170" y="540507"/>
                <a:ext cx="1436867" cy="685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Přímá spojnice se šipkou 48"/>
          <p:cNvCxnSpPr/>
          <p:nvPr/>
        </p:nvCxnSpPr>
        <p:spPr>
          <a:xfrm flipV="1">
            <a:off x="5502998" y="540508"/>
            <a:ext cx="2672410" cy="16685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ovéPole 50"/>
              <p:cNvSpPr txBox="1"/>
              <p:nvPr/>
            </p:nvSpPr>
            <p:spPr>
              <a:xfrm>
                <a:off x="7804333" y="780181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333" y="780181"/>
                <a:ext cx="3745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ovéPole 52"/>
              <p:cNvSpPr txBox="1"/>
              <p:nvPr/>
            </p:nvSpPr>
            <p:spPr>
              <a:xfrm>
                <a:off x="7596617" y="1413874"/>
                <a:ext cx="790023" cy="636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617" y="1413874"/>
                <a:ext cx="790023" cy="6369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ovéPole 53"/>
              <p:cNvSpPr txBox="1"/>
              <p:nvPr/>
            </p:nvSpPr>
            <p:spPr>
              <a:xfrm>
                <a:off x="5757604" y="2112231"/>
                <a:ext cx="1548309" cy="636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604" y="2112231"/>
                <a:ext cx="1548309" cy="6369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ovéPole 55"/>
              <p:cNvSpPr txBox="1"/>
              <p:nvPr/>
            </p:nvSpPr>
            <p:spPr>
              <a:xfrm>
                <a:off x="2453302" y="5520400"/>
                <a:ext cx="5968109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∯"/>
                              <m:limLoc m:val="undOvr"/>
                              <m:subHide m:val="on"/>
                              <m:supHide m:val="on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𝑄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𝜀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nary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∗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den>
                              </m:f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nary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302" y="5520400"/>
                <a:ext cx="5968109" cy="8188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Přímá spojnice 9"/>
          <p:cNvCxnSpPr/>
          <p:nvPr/>
        </p:nvCxnSpPr>
        <p:spPr>
          <a:xfrm>
            <a:off x="5335509" y="1991763"/>
            <a:ext cx="271604" cy="439093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Zakřivená spojnice 11"/>
          <p:cNvCxnSpPr/>
          <p:nvPr/>
        </p:nvCxnSpPr>
        <p:spPr>
          <a:xfrm rot="10800000">
            <a:off x="5584481" y="2276947"/>
            <a:ext cx="312345" cy="162962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375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2419209" y="1778840"/>
            <a:ext cx="3727939" cy="373798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Ovál 2"/>
          <p:cNvSpPr/>
          <p:nvPr/>
        </p:nvSpPr>
        <p:spPr>
          <a:xfrm>
            <a:off x="4167621" y="3492083"/>
            <a:ext cx="276330" cy="3064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Calibri"/>
              </a:rPr>
              <a:t>+</a:t>
            </a:r>
            <a:endParaRPr lang="cs-CZ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5864653" y="1628116"/>
            <a:ext cx="1679215" cy="110118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4313025" y="2596088"/>
            <a:ext cx="1289719" cy="1049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4473091" y="2789353"/>
            <a:ext cx="1712331" cy="748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4305786" y="2694164"/>
            <a:ext cx="1596950" cy="95367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ovéPole 45"/>
              <p:cNvSpPr txBox="1"/>
              <p:nvPr/>
            </p:nvSpPr>
            <p:spPr>
              <a:xfrm>
                <a:off x="4305787" y="2794928"/>
                <a:ext cx="5277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787" y="2794928"/>
                <a:ext cx="52770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ovéPole 46"/>
              <p:cNvSpPr txBox="1"/>
              <p:nvPr/>
            </p:nvSpPr>
            <p:spPr>
              <a:xfrm>
                <a:off x="7607348" y="1259078"/>
                <a:ext cx="1436867" cy="685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348" y="1259078"/>
                <a:ext cx="1436867" cy="685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Přímá spojnice se šipkou 48"/>
          <p:cNvCxnSpPr/>
          <p:nvPr/>
        </p:nvCxnSpPr>
        <p:spPr>
          <a:xfrm flipV="1">
            <a:off x="5864652" y="0"/>
            <a:ext cx="826434" cy="27125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ovéPole 50"/>
              <p:cNvSpPr txBox="1"/>
              <p:nvPr/>
            </p:nvSpPr>
            <p:spPr>
              <a:xfrm>
                <a:off x="6054976" y="368238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976" y="368238"/>
                <a:ext cx="3745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ovéPole 53"/>
              <p:cNvSpPr txBox="1"/>
              <p:nvPr/>
            </p:nvSpPr>
            <p:spPr>
              <a:xfrm>
                <a:off x="6863373" y="2419401"/>
                <a:ext cx="155177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Ω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373" y="2419401"/>
                <a:ext cx="1551771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ovéPole 55"/>
              <p:cNvSpPr txBox="1"/>
              <p:nvPr/>
            </p:nvSpPr>
            <p:spPr>
              <a:xfrm>
                <a:off x="1450428" y="5943440"/>
                <a:ext cx="9354644" cy="818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∯"/>
                              <m:limLoc m:val="undOvr"/>
                              <m:subHide m:val="on"/>
                              <m:supHide m:val="on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Ω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dirty="0">
                                      <a:solidFill>
                                        <a:prstClr val="black"/>
                                      </a:solidFill>
                                      <a:latin typeface="Calibri"/>
                                    </a:rPr>
                                    <m:t> 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den>
                              </m:f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𝑄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𝜀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nary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den>
                              </m:f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acc>
                              <m:r>
                                <m:rPr>
                                  <m:brk/>
                                </m:r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nary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m:rPr>
                          <m:brk/>
                        </m:rP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428" y="5943440"/>
                <a:ext cx="9354644" cy="8188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Volný tvar 5"/>
          <p:cNvSpPr/>
          <p:nvPr/>
        </p:nvSpPr>
        <p:spPr>
          <a:xfrm>
            <a:off x="2703400" y="2039712"/>
            <a:ext cx="4570367" cy="3758364"/>
          </a:xfrm>
          <a:custGeom>
            <a:avLst/>
            <a:gdLst>
              <a:gd name="connsiteX0" fmla="*/ 2328614 w 4571505"/>
              <a:gd name="connsiteY0" fmla="*/ 402037 h 4087833"/>
              <a:gd name="connsiteX1" fmla="*/ 2780790 w 4571505"/>
              <a:gd name="connsiteY1" fmla="*/ 532666 h 4087833"/>
              <a:gd name="connsiteX2" fmla="*/ 3584658 w 4571505"/>
              <a:gd name="connsiteY2" fmla="*/ 803972 h 4087833"/>
              <a:gd name="connsiteX3" fmla="*/ 4167462 w 4571505"/>
              <a:gd name="connsiteY3" fmla="*/ 1175761 h 4087833"/>
              <a:gd name="connsiteX4" fmla="*/ 4569396 w 4571505"/>
              <a:gd name="connsiteY4" fmla="*/ 2170547 h 4087833"/>
              <a:gd name="connsiteX5" fmla="*/ 3996640 w 4571505"/>
              <a:gd name="connsiteY5" fmla="*/ 3306011 h 4087833"/>
              <a:gd name="connsiteX6" fmla="*/ 2187937 w 4571505"/>
              <a:gd name="connsiteY6" fmla="*/ 4079734 h 4087833"/>
              <a:gd name="connsiteX7" fmla="*/ 298847 w 4571505"/>
              <a:gd name="connsiteY7" fmla="*/ 3587365 h 4087833"/>
              <a:gd name="connsiteX8" fmla="*/ 27541 w 4571505"/>
              <a:gd name="connsiteY8" fmla="*/ 1778662 h 4087833"/>
              <a:gd name="connsiteX9" fmla="*/ 540007 w 4571505"/>
              <a:gd name="connsiteY9" fmla="*/ 442231 h 4087833"/>
              <a:gd name="connsiteX10" fmla="*/ 1595084 w 4571505"/>
              <a:gd name="connsiteY10" fmla="*/ 103 h 4087833"/>
              <a:gd name="connsiteX11" fmla="*/ 2328614 w 4571505"/>
              <a:gd name="connsiteY11" fmla="*/ 402037 h 4087833"/>
              <a:gd name="connsiteX0" fmla="*/ 2327476 w 4570367"/>
              <a:gd name="connsiteY0" fmla="*/ 402037 h 3878774"/>
              <a:gd name="connsiteX1" fmla="*/ 2779652 w 4570367"/>
              <a:gd name="connsiteY1" fmla="*/ 532666 h 3878774"/>
              <a:gd name="connsiteX2" fmla="*/ 3583520 w 4570367"/>
              <a:gd name="connsiteY2" fmla="*/ 803972 h 3878774"/>
              <a:gd name="connsiteX3" fmla="*/ 4166324 w 4570367"/>
              <a:gd name="connsiteY3" fmla="*/ 1175761 h 3878774"/>
              <a:gd name="connsiteX4" fmla="*/ 4568258 w 4570367"/>
              <a:gd name="connsiteY4" fmla="*/ 2170547 h 3878774"/>
              <a:gd name="connsiteX5" fmla="*/ 3995502 w 4570367"/>
              <a:gd name="connsiteY5" fmla="*/ 3306011 h 3878774"/>
              <a:gd name="connsiteX6" fmla="*/ 2155268 w 4570367"/>
              <a:gd name="connsiteY6" fmla="*/ 3849098 h 3878774"/>
              <a:gd name="connsiteX7" fmla="*/ 297709 w 4570367"/>
              <a:gd name="connsiteY7" fmla="*/ 3587365 h 3878774"/>
              <a:gd name="connsiteX8" fmla="*/ 26403 w 4570367"/>
              <a:gd name="connsiteY8" fmla="*/ 1778662 h 3878774"/>
              <a:gd name="connsiteX9" fmla="*/ 538869 w 4570367"/>
              <a:gd name="connsiteY9" fmla="*/ 442231 h 3878774"/>
              <a:gd name="connsiteX10" fmla="*/ 1593946 w 4570367"/>
              <a:gd name="connsiteY10" fmla="*/ 103 h 3878774"/>
              <a:gd name="connsiteX11" fmla="*/ 2327476 w 4570367"/>
              <a:gd name="connsiteY11" fmla="*/ 402037 h 3878774"/>
              <a:gd name="connsiteX0" fmla="*/ 2327476 w 4570367"/>
              <a:gd name="connsiteY0" fmla="*/ 402037 h 3748739"/>
              <a:gd name="connsiteX1" fmla="*/ 2779652 w 4570367"/>
              <a:gd name="connsiteY1" fmla="*/ 532666 h 3748739"/>
              <a:gd name="connsiteX2" fmla="*/ 3583520 w 4570367"/>
              <a:gd name="connsiteY2" fmla="*/ 803972 h 3748739"/>
              <a:gd name="connsiteX3" fmla="*/ 4166324 w 4570367"/>
              <a:gd name="connsiteY3" fmla="*/ 1175761 h 3748739"/>
              <a:gd name="connsiteX4" fmla="*/ 4568258 w 4570367"/>
              <a:gd name="connsiteY4" fmla="*/ 2170547 h 3748739"/>
              <a:gd name="connsiteX5" fmla="*/ 3995502 w 4570367"/>
              <a:gd name="connsiteY5" fmla="*/ 3306011 h 3748739"/>
              <a:gd name="connsiteX6" fmla="*/ 2155268 w 4570367"/>
              <a:gd name="connsiteY6" fmla="*/ 3628946 h 3748739"/>
              <a:gd name="connsiteX7" fmla="*/ 297709 w 4570367"/>
              <a:gd name="connsiteY7" fmla="*/ 3587365 h 3748739"/>
              <a:gd name="connsiteX8" fmla="*/ 26403 w 4570367"/>
              <a:gd name="connsiteY8" fmla="*/ 1778662 h 3748739"/>
              <a:gd name="connsiteX9" fmla="*/ 538869 w 4570367"/>
              <a:gd name="connsiteY9" fmla="*/ 442231 h 3748739"/>
              <a:gd name="connsiteX10" fmla="*/ 1593946 w 4570367"/>
              <a:gd name="connsiteY10" fmla="*/ 103 h 3748739"/>
              <a:gd name="connsiteX11" fmla="*/ 2327476 w 4570367"/>
              <a:gd name="connsiteY11" fmla="*/ 402037 h 374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0367" h="3748739">
                <a:moveTo>
                  <a:pt x="2327476" y="402037"/>
                </a:moveTo>
                <a:cubicBezTo>
                  <a:pt x="2525094" y="490797"/>
                  <a:pt x="2570312" y="465677"/>
                  <a:pt x="2779652" y="532666"/>
                </a:cubicBezTo>
                <a:cubicBezTo>
                  <a:pt x="2988992" y="599655"/>
                  <a:pt x="3352408" y="696790"/>
                  <a:pt x="3583520" y="803972"/>
                </a:cubicBezTo>
                <a:cubicBezTo>
                  <a:pt x="3814632" y="911154"/>
                  <a:pt x="4002201" y="947999"/>
                  <a:pt x="4166324" y="1175761"/>
                </a:cubicBezTo>
                <a:cubicBezTo>
                  <a:pt x="4330447" y="1403524"/>
                  <a:pt x="4596728" y="1815505"/>
                  <a:pt x="4568258" y="2170547"/>
                </a:cubicBezTo>
                <a:cubicBezTo>
                  <a:pt x="4539788" y="2525589"/>
                  <a:pt x="4397667" y="3062945"/>
                  <a:pt x="3995502" y="3306011"/>
                </a:cubicBezTo>
                <a:cubicBezTo>
                  <a:pt x="3593337" y="3549077"/>
                  <a:pt x="2771567" y="3582054"/>
                  <a:pt x="2155268" y="3628946"/>
                </a:cubicBezTo>
                <a:cubicBezTo>
                  <a:pt x="1538969" y="3675838"/>
                  <a:pt x="652520" y="3895746"/>
                  <a:pt x="297709" y="3587365"/>
                </a:cubicBezTo>
                <a:cubicBezTo>
                  <a:pt x="-57102" y="3278984"/>
                  <a:pt x="-13790" y="2302851"/>
                  <a:pt x="26403" y="1778662"/>
                </a:cubicBezTo>
                <a:cubicBezTo>
                  <a:pt x="66596" y="1254473"/>
                  <a:pt x="277612" y="738657"/>
                  <a:pt x="538869" y="442231"/>
                </a:cubicBezTo>
                <a:cubicBezTo>
                  <a:pt x="800126" y="145805"/>
                  <a:pt x="1294170" y="6802"/>
                  <a:pt x="1593946" y="103"/>
                </a:cubicBezTo>
                <a:cubicBezTo>
                  <a:pt x="1893722" y="-6596"/>
                  <a:pt x="2129858" y="313277"/>
                  <a:pt x="2327476" y="40203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9" name="Zakřivená spojnice 28"/>
          <p:cNvCxnSpPr/>
          <p:nvPr/>
        </p:nvCxnSpPr>
        <p:spPr>
          <a:xfrm rot="10800000">
            <a:off x="6080099" y="2719346"/>
            <a:ext cx="882595" cy="14312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5602586" y="2607398"/>
            <a:ext cx="565842" cy="172016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7577959" y="4330262"/>
            <a:ext cx="1975944" cy="536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8536200" y="3394842"/>
            <a:ext cx="1995166" cy="1193671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8560556" y="294290"/>
            <a:ext cx="1319169" cy="427328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187559" y="3951890"/>
            <a:ext cx="746234" cy="1303282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7577960" y="3962400"/>
            <a:ext cx="588579" cy="367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8923283" y="4876800"/>
            <a:ext cx="630620" cy="357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Volný tvar 61"/>
          <p:cNvSpPr/>
          <p:nvPr/>
        </p:nvSpPr>
        <p:spPr>
          <a:xfrm>
            <a:off x="8933794" y="3363311"/>
            <a:ext cx="651642" cy="587911"/>
          </a:xfrm>
          <a:custGeom>
            <a:avLst/>
            <a:gdLst>
              <a:gd name="connsiteX0" fmla="*/ 0 w 719375"/>
              <a:gd name="connsiteY0" fmla="*/ 0 h 661483"/>
              <a:gd name="connsiteX1" fmla="*/ 273269 w 719375"/>
              <a:gd name="connsiteY1" fmla="*/ 73572 h 661483"/>
              <a:gd name="connsiteX2" fmla="*/ 493986 w 719375"/>
              <a:gd name="connsiteY2" fmla="*/ 210207 h 661483"/>
              <a:gd name="connsiteX3" fmla="*/ 651642 w 719375"/>
              <a:gd name="connsiteY3" fmla="*/ 420414 h 661483"/>
              <a:gd name="connsiteX4" fmla="*/ 714704 w 719375"/>
              <a:gd name="connsiteY4" fmla="*/ 641131 h 661483"/>
              <a:gd name="connsiteX5" fmla="*/ 714704 w 719375"/>
              <a:gd name="connsiteY5" fmla="*/ 651641 h 66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9375" h="661483">
                <a:moveTo>
                  <a:pt x="0" y="0"/>
                </a:moveTo>
                <a:cubicBezTo>
                  <a:pt x="95469" y="19269"/>
                  <a:pt x="190938" y="38538"/>
                  <a:pt x="273269" y="73572"/>
                </a:cubicBezTo>
                <a:cubicBezTo>
                  <a:pt x="355600" y="108607"/>
                  <a:pt x="430924" y="152400"/>
                  <a:pt x="493986" y="210207"/>
                </a:cubicBezTo>
                <a:cubicBezTo>
                  <a:pt x="557048" y="268014"/>
                  <a:pt x="614856" y="348593"/>
                  <a:pt x="651642" y="420414"/>
                </a:cubicBezTo>
                <a:cubicBezTo>
                  <a:pt x="688428" y="492235"/>
                  <a:pt x="704194" y="602593"/>
                  <a:pt x="714704" y="641131"/>
                </a:cubicBezTo>
                <a:cubicBezTo>
                  <a:pt x="725214" y="679669"/>
                  <a:pt x="714704" y="651641"/>
                  <a:pt x="714704" y="651641"/>
                </a:cubicBezTo>
              </a:path>
            </a:pathLst>
          </a:custGeom>
          <a:noFill/>
          <a:ln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ovéPole 62"/>
              <p:cNvSpPr txBox="1"/>
              <p:nvPr/>
            </p:nvSpPr>
            <p:spPr>
              <a:xfrm>
                <a:off x="6143297" y="1923393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297" y="1923393"/>
                <a:ext cx="3772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ovéPole 63"/>
              <p:cNvSpPr txBox="1"/>
              <p:nvPr/>
            </p:nvSpPr>
            <p:spPr>
              <a:xfrm>
                <a:off x="8960069" y="368913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69" y="3689131"/>
                <a:ext cx="37728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Zakřivená spojnice 66"/>
          <p:cNvCxnSpPr/>
          <p:nvPr/>
        </p:nvCxnSpPr>
        <p:spPr>
          <a:xfrm rot="16200000" flipH="1">
            <a:off x="6873764" y="3226676"/>
            <a:ext cx="1355838" cy="83032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ovéPole 68"/>
              <p:cNvSpPr txBox="1"/>
              <p:nvPr/>
            </p:nvSpPr>
            <p:spPr>
              <a:xfrm>
                <a:off x="8676290" y="4635062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290" y="4635062"/>
                <a:ext cx="37728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Obdélník 69"/>
              <p:cNvSpPr/>
              <p:nvPr/>
            </p:nvSpPr>
            <p:spPr>
              <a:xfrm>
                <a:off x="7783442" y="5451508"/>
                <a:ext cx="8082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prstClr val="black"/>
                          </a:solidFill>
                          <a:latin typeface="Calibri"/>
                        </a:rPr>
                        <m:t> 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0" name="Obdélní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442" y="5451508"/>
                <a:ext cx="80823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Zakřivená spojnice 71"/>
          <p:cNvCxnSpPr/>
          <p:nvPr/>
        </p:nvCxnSpPr>
        <p:spPr>
          <a:xfrm rot="5400000" flipH="1" flipV="1">
            <a:off x="8467130" y="5327168"/>
            <a:ext cx="391512" cy="22650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ovéPole 77"/>
              <p:cNvSpPr txBox="1"/>
              <p:nvPr/>
            </p:nvSpPr>
            <p:spPr>
              <a:xfrm>
                <a:off x="9775638" y="872735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5638" y="872735"/>
                <a:ext cx="3745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277212" y="3100928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212" y="3100928"/>
                <a:ext cx="351635" cy="369332"/>
              </a:xfrm>
              <a:prstGeom prst="rect">
                <a:avLst/>
              </a:prstGeom>
              <a:blipFill>
                <a:blip r:embed="rId12"/>
                <a:stretch>
                  <a:fillRect t="-23333" r="-28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Obdélník 79"/>
              <p:cNvSpPr/>
              <p:nvPr/>
            </p:nvSpPr>
            <p:spPr>
              <a:xfrm>
                <a:off x="9274992" y="2844941"/>
                <a:ext cx="13930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0" name="Obdélník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992" y="2844941"/>
                <a:ext cx="1393009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Přímá spojnice se šipkou 80"/>
          <p:cNvCxnSpPr/>
          <p:nvPr/>
        </p:nvCxnSpPr>
        <p:spPr>
          <a:xfrm flipV="1">
            <a:off x="6943882" y="4586026"/>
            <a:ext cx="1596950" cy="95367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ovéPole 81"/>
              <p:cNvSpPr txBox="1"/>
              <p:nvPr/>
            </p:nvSpPr>
            <p:spPr>
              <a:xfrm>
                <a:off x="7505405" y="4666969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2" name="TextovéPol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405" y="4666969"/>
                <a:ext cx="351635" cy="369332"/>
              </a:xfrm>
              <a:prstGeom prst="rect">
                <a:avLst/>
              </a:prstGeom>
              <a:blipFill>
                <a:blip r:embed="rId14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27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Síla působící na náboj uvnitř rovnoměrně nabité kulové sféry.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858817" y="1988840"/>
            <a:ext cx="4608512" cy="4608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3719736" y="2502348"/>
            <a:ext cx="3670952" cy="2372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049686" y="2276872"/>
            <a:ext cx="3105608" cy="3168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7510115" y="1943384"/>
                <a:ext cx="2846292" cy="666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Δ</m:t>
                      </m:r>
                      <m:sSub>
                        <m:sSubPr>
                          <m:ctrlP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0115" y="1943384"/>
                <a:ext cx="2846292" cy="6669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Přímá spojnice 24"/>
          <p:cNvCxnSpPr/>
          <p:nvPr/>
        </p:nvCxnSpPr>
        <p:spPr>
          <a:xfrm>
            <a:off x="3215680" y="1844824"/>
            <a:ext cx="4896544" cy="396044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5160537" y="3374571"/>
            <a:ext cx="140839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>
            <a:off x="3431704" y="1592796"/>
            <a:ext cx="43204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7324218" y="5147828"/>
            <a:ext cx="432048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ovéPole 31"/>
              <p:cNvSpPr txBox="1"/>
              <p:nvPr/>
            </p:nvSpPr>
            <p:spPr>
              <a:xfrm>
                <a:off x="3863752" y="2366466"/>
                <a:ext cx="589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752" y="2366466"/>
                <a:ext cx="58913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6785851" y="4963162"/>
                <a:ext cx="5944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851" y="4963162"/>
                <a:ext cx="59445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ovéPole 33"/>
              <p:cNvSpPr txBox="1"/>
              <p:nvPr/>
            </p:nvSpPr>
            <p:spPr>
              <a:xfrm>
                <a:off x="3197701" y="161950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701" y="1619508"/>
                <a:ext cx="37728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ovéPole 34"/>
              <p:cNvSpPr txBox="1"/>
              <p:nvPr/>
            </p:nvSpPr>
            <p:spPr>
              <a:xfrm>
                <a:off x="7590427" y="562059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427" y="5620598"/>
                <a:ext cx="3772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5638801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7967710" y="3551989"/>
                <a:ext cx="1931105" cy="618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10" y="3551989"/>
                <a:ext cx="1931105" cy="6181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ovéPole 37"/>
              <p:cNvSpPr txBox="1"/>
              <p:nvPr/>
            </p:nvSpPr>
            <p:spPr>
              <a:xfrm>
                <a:off x="5361577" y="3072934"/>
                <a:ext cx="3695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𝑞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577" y="3072934"/>
                <a:ext cx="369588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4321291" y="1475492"/>
                <a:ext cx="57434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sty m:val="p"/>
                      </m:rPr>
                      <a:rPr 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Ω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je prostorový úhel, pod kterým je vidět ploška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,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291" y="1475492"/>
                <a:ext cx="5743432" cy="369332"/>
              </a:xfrm>
              <a:prstGeom prst="rect">
                <a:avLst/>
              </a:prstGeom>
              <a:blipFill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8375437" y="4236084"/>
                <a:ext cx="1305421" cy="659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𝐹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Ω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437" y="4236084"/>
                <a:ext cx="1305421" cy="659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7540241" y="2689043"/>
                <a:ext cx="2975815" cy="666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Δ</m:t>
                      </m:r>
                      <m:sSub>
                        <m:sSubPr>
                          <m:ctrlP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241" y="2689043"/>
                <a:ext cx="2975815" cy="6669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8431669" y="5208062"/>
                <a:ext cx="1249188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Δ</m:t>
                    </m:r>
                    <m:sSub>
                      <m:sSub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Δ</m:t>
                    </m:r>
                    <m:sSub>
                      <m:sSub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=0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669" y="5208062"/>
                <a:ext cx="1249188" cy="402931"/>
              </a:xfrm>
              <a:prstGeom prst="rect">
                <a:avLst/>
              </a:prstGeom>
              <a:blipFill>
                <a:blip r:embed="rId12"/>
                <a:stretch>
                  <a:fillRect t="-22727" r="-3902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744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1976175" y="196751"/>
                <a:ext cx="8229600" cy="927801"/>
              </a:xfrm>
            </p:spPr>
            <p:txBody>
              <a:bodyPr>
                <a:noAutofit/>
              </a:bodyPr>
              <a:lstStyle/>
              <a:p>
                <a:r>
                  <a:rPr lang="cs-CZ" sz="2000" dirty="0" smtClean="0"/>
                  <a:t>Příklad 1: určete pro jaký úhel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 smtClean="0"/>
                  <a:t> bude el. pole v bodě P od každé z obou částí homogenně nabité sféry vymezené kružnicí, která je  určena úhlem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 smtClean="0"/>
                  <a:t> poloviční, než je od celé sféry.</a:t>
                </a:r>
                <a:endParaRPr lang="cs-CZ" sz="2000" dirty="0"/>
              </a:p>
            </p:txBody>
          </p:sp>
        </mc:Choice>
        <mc:Fallback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76175" y="196751"/>
                <a:ext cx="8229600" cy="927801"/>
              </a:xfrm>
              <a:blipFill>
                <a:blip r:embed="rId2"/>
                <a:stretch>
                  <a:fillRect l="-370" t="-7895" r="-963" b="-164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44218" y="1091380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4556" y="1161717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544217" y="2995541"/>
            <a:ext cx="8510954" cy="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518530" y="1422976"/>
            <a:ext cx="4411227" cy="1542419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413213" y="1422975"/>
            <a:ext cx="1105317" cy="157256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𝜑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Přímá spojnice 67"/>
          <p:cNvCxnSpPr/>
          <p:nvPr/>
        </p:nvCxnSpPr>
        <p:spPr>
          <a:xfrm>
            <a:off x="9061547" y="1537014"/>
            <a:ext cx="10050" cy="2262327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7909661" y="2965394"/>
            <a:ext cx="1120393" cy="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2413212" y="2995539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059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ovéPole 91"/>
              <p:cNvSpPr txBox="1"/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𝑑</m:t>
                      </m:r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699753" y="2623270"/>
            <a:ext cx="2001688" cy="1210827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514325" y="1485441"/>
            <a:ext cx="8841" cy="303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blipFill>
                <a:blip r:embed="rId10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Obdélník 37"/>
              <p:cNvSpPr/>
              <p:nvPr/>
            </p:nvSpPr>
            <p:spPr>
              <a:xfrm>
                <a:off x="3882979" y="3761238"/>
                <a:ext cx="7057264" cy="785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979" y="3761238"/>
                <a:ext cx="7057264" cy="7855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Obdélník 39"/>
              <p:cNvSpPr/>
              <p:nvPr/>
            </p:nvSpPr>
            <p:spPr>
              <a:xfrm>
                <a:off x="61783" y="4951565"/>
                <a:ext cx="11961992" cy="751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sSub>
                            <m:sSub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cs-CZ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16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3" y="4951565"/>
                <a:ext cx="11961992" cy="7519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délník 40"/>
              <p:cNvSpPr/>
              <p:nvPr/>
            </p:nvSpPr>
            <p:spPr>
              <a:xfrm>
                <a:off x="0" y="5850773"/>
                <a:ext cx="11961992" cy="751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cs-CZ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16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50773"/>
                <a:ext cx="11961992" cy="7519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Obdélník 14"/>
              <p:cNvSpPr/>
              <p:nvPr/>
            </p:nvSpPr>
            <p:spPr>
              <a:xfrm>
                <a:off x="7705917" y="2465433"/>
                <a:ext cx="3858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917" y="2465433"/>
                <a:ext cx="38587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631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544218" y="1091380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4556" y="1161717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544217" y="2995541"/>
            <a:ext cx="8510954" cy="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518530" y="1422976"/>
            <a:ext cx="4411227" cy="1542419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413213" y="1422975"/>
            <a:ext cx="1105317" cy="157256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𝜑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Přímá spojnice 67"/>
          <p:cNvCxnSpPr/>
          <p:nvPr/>
        </p:nvCxnSpPr>
        <p:spPr>
          <a:xfrm>
            <a:off x="9061547" y="1537014"/>
            <a:ext cx="10050" cy="2262327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7909661" y="2965394"/>
            <a:ext cx="1120393" cy="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blipFill>
                <a:blip r:embed="rId5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2413212" y="2995539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blipFill>
                <a:blip r:embed="rId6"/>
                <a:stretch>
                  <a:fillRect t="-22059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ovéPole 91"/>
              <p:cNvSpPr txBox="1"/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𝑑</m:t>
                      </m:r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699753" y="2623270"/>
            <a:ext cx="2001688" cy="1210827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514325" y="1485441"/>
            <a:ext cx="8841" cy="303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blipFill>
                <a:blip r:embed="rId9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délník 40"/>
              <p:cNvSpPr/>
              <p:nvPr/>
            </p:nvSpPr>
            <p:spPr>
              <a:xfrm>
                <a:off x="1095183" y="4994722"/>
                <a:ext cx="10049487" cy="751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cs-CZ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16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183" y="4994722"/>
                <a:ext cx="10049487" cy="7519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1533221" y="5912612"/>
                <a:ext cx="5731505" cy="7338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1+1=</m:t>
                      </m:r>
                      <m:sSup>
                        <m:s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221" y="5912612"/>
                <a:ext cx="5731505" cy="7338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8440355" y="5996480"/>
                <a:ext cx="982898" cy="5661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355" y="5996480"/>
                <a:ext cx="982898" cy="56611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délník 13"/>
              <p:cNvSpPr/>
              <p:nvPr/>
            </p:nvSpPr>
            <p:spPr>
              <a:xfrm>
                <a:off x="7683447" y="2520921"/>
                <a:ext cx="3858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447" y="2520921"/>
                <a:ext cx="38587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276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Příklad 1, řešení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134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39301"/>
            <a:ext cx="8229600" cy="443859"/>
          </a:xfrm>
        </p:spPr>
        <p:txBody>
          <a:bodyPr>
            <a:noAutofit/>
          </a:bodyPr>
          <a:lstStyle/>
          <a:p>
            <a:r>
              <a:rPr lang="cs-CZ" sz="2000" dirty="0"/>
              <a:t>Příklad 1, řešení</a:t>
            </a:r>
            <a:endParaRPr lang="cs-CZ" sz="2000" dirty="0"/>
          </a:p>
        </p:txBody>
      </p:sp>
      <p:sp>
        <p:nvSpPr>
          <p:cNvPr id="3" name="Ovál 2"/>
          <p:cNvSpPr/>
          <p:nvPr/>
        </p:nvSpPr>
        <p:spPr>
          <a:xfrm>
            <a:off x="544218" y="1091380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4556" y="1161717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544217" y="2995541"/>
            <a:ext cx="8510954" cy="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097225" y="1210632"/>
            <a:ext cx="4832532" cy="175476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413215" y="1266568"/>
            <a:ext cx="652517" cy="1728973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𝜑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Přímá spojnice 67"/>
          <p:cNvCxnSpPr/>
          <p:nvPr/>
        </p:nvCxnSpPr>
        <p:spPr>
          <a:xfrm>
            <a:off x="9061547" y="1537014"/>
            <a:ext cx="10050" cy="2262327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7909661" y="2965394"/>
            <a:ext cx="1120393" cy="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1948923" y="1785883"/>
                <a:ext cx="821379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𝑅</m:t>
                          </m:r>
                        </m:e>
                      </m:acc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923" y="1785883"/>
                <a:ext cx="821379" cy="4047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2413212" y="2995539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4691404" y="2567255"/>
                <a:ext cx="357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404" y="2567255"/>
                <a:ext cx="357214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>
          <a:xfrm flipH="1">
            <a:off x="3514325" y="1485441"/>
            <a:ext cx="8841" cy="303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blipFill>
                <a:blip r:embed="rId7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Obdélník 17"/>
              <p:cNvSpPr/>
              <p:nvPr/>
            </p:nvSpPr>
            <p:spPr>
              <a:xfrm>
                <a:off x="4917342" y="3663568"/>
                <a:ext cx="1167564" cy="6584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342" y="3663568"/>
                <a:ext cx="1167564" cy="6584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ál 18"/>
          <p:cNvSpPr/>
          <p:nvPr/>
        </p:nvSpPr>
        <p:spPr>
          <a:xfrm rot="6235148">
            <a:off x="2906633" y="1344320"/>
            <a:ext cx="749176" cy="778306"/>
          </a:xfrm>
          <a:custGeom>
            <a:avLst/>
            <a:gdLst>
              <a:gd name="connsiteX0" fmla="*/ 0 w 1078651"/>
              <a:gd name="connsiteY0" fmla="*/ 575457 h 1150914"/>
              <a:gd name="connsiteX1" fmla="*/ 539326 w 1078651"/>
              <a:gd name="connsiteY1" fmla="*/ 0 h 1150914"/>
              <a:gd name="connsiteX2" fmla="*/ 1078652 w 1078651"/>
              <a:gd name="connsiteY2" fmla="*/ 575457 h 1150914"/>
              <a:gd name="connsiteX3" fmla="*/ 539326 w 1078651"/>
              <a:gd name="connsiteY3" fmla="*/ 1150914 h 1150914"/>
              <a:gd name="connsiteX4" fmla="*/ 0 w 1078651"/>
              <a:gd name="connsiteY4" fmla="*/ 575457 h 1150914"/>
              <a:gd name="connsiteX0" fmla="*/ 539326 w 1078652"/>
              <a:gd name="connsiteY0" fmla="*/ 0 h 1150914"/>
              <a:gd name="connsiteX1" fmla="*/ 1078652 w 1078652"/>
              <a:gd name="connsiteY1" fmla="*/ 575457 h 1150914"/>
              <a:gd name="connsiteX2" fmla="*/ 539326 w 1078652"/>
              <a:gd name="connsiteY2" fmla="*/ 1150914 h 1150914"/>
              <a:gd name="connsiteX3" fmla="*/ 0 w 1078652"/>
              <a:gd name="connsiteY3" fmla="*/ 575457 h 1150914"/>
              <a:gd name="connsiteX4" fmla="*/ 630766 w 1078652"/>
              <a:gd name="connsiteY4" fmla="*/ 91440 h 1150914"/>
              <a:gd name="connsiteX0" fmla="*/ 539326 w 1078652"/>
              <a:gd name="connsiteY0" fmla="*/ 0 h 1150914"/>
              <a:gd name="connsiteX1" fmla="*/ 1078652 w 1078652"/>
              <a:gd name="connsiteY1" fmla="*/ 575457 h 1150914"/>
              <a:gd name="connsiteX2" fmla="*/ 539326 w 1078652"/>
              <a:gd name="connsiteY2" fmla="*/ 1150914 h 1150914"/>
              <a:gd name="connsiteX3" fmla="*/ 0 w 1078652"/>
              <a:gd name="connsiteY3" fmla="*/ 575457 h 1150914"/>
              <a:gd name="connsiteX0" fmla="*/ 0 w 539326"/>
              <a:gd name="connsiteY0" fmla="*/ 0 h 1150914"/>
              <a:gd name="connsiteX1" fmla="*/ 539326 w 539326"/>
              <a:gd name="connsiteY1" fmla="*/ 575457 h 1150914"/>
              <a:gd name="connsiteX2" fmla="*/ 0 w 539326"/>
              <a:gd name="connsiteY2" fmla="*/ 1150914 h 1150914"/>
              <a:gd name="connsiteX0" fmla="*/ 0 w 539326"/>
              <a:gd name="connsiteY0" fmla="*/ 0 h 575457"/>
              <a:gd name="connsiteX1" fmla="*/ 539326 w 539326"/>
              <a:gd name="connsiteY1" fmla="*/ 575457 h 57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326" h="575457">
                <a:moveTo>
                  <a:pt x="0" y="0"/>
                </a:moveTo>
                <a:cubicBezTo>
                  <a:pt x="297862" y="0"/>
                  <a:pt x="539326" y="257641"/>
                  <a:pt x="539326" y="575457"/>
                </a:cubicBezTo>
              </a:path>
            </a:pathLst>
          </a:custGeom>
          <a:noFill/>
          <a:ln w="63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19"/>
              <p:cNvSpPr txBox="1"/>
              <p:nvPr/>
            </p:nvSpPr>
            <p:spPr>
              <a:xfrm>
                <a:off x="3088894" y="1432448"/>
                <a:ext cx="194092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894" y="1432448"/>
                <a:ext cx="194092" cy="470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délník 20"/>
              <p:cNvSpPr/>
              <p:nvPr/>
            </p:nvSpPr>
            <p:spPr>
              <a:xfrm>
                <a:off x="7716723" y="2426468"/>
                <a:ext cx="3858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723" y="2426468"/>
                <a:ext cx="38587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035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80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42720"/>
          </a:xfrm>
        </p:spPr>
        <p:txBody>
          <a:bodyPr>
            <a:normAutofit/>
          </a:bodyPr>
          <a:lstStyle/>
          <a:p>
            <a:r>
              <a:rPr lang="cs-CZ" sz="2000" dirty="0"/>
              <a:t>intenzita elektrického pole v okolí nabité přímky</a:t>
            </a:r>
            <a:endParaRPr lang="cs-CZ" sz="20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2390776" y="4657060"/>
            <a:ext cx="7469151" cy="106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5745127" y="1257301"/>
            <a:ext cx="26407" cy="501967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261440" y="1924051"/>
            <a:ext cx="3960532" cy="373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745127" y="2382142"/>
            <a:ext cx="3153169" cy="2610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148084" y="4263656"/>
            <a:ext cx="276446" cy="39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389860" y="3444949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5771534" y="2787134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534" y="2787134"/>
                <a:ext cx="3772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6835804" y="3317956"/>
                <a:ext cx="5055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04" y="3317956"/>
                <a:ext cx="50552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7307732" y="419553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7732" y="4195534"/>
                <a:ext cx="35163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8710285" y="3956367"/>
                <a:ext cx="619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285" y="3956367"/>
                <a:ext cx="61933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7240936" y="5136006"/>
                <a:ext cx="11835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936" y="5136006"/>
                <a:ext cx="1183594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5771483" y="3415710"/>
                <a:ext cx="1129348" cy="564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𝑐𝑜𝑠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483" y="3415710"/>
                <a:ext cx="1129348" cy="5648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2236382" y="1493875"/>
                <a:ext cx="3025059" cy="6653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/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382" y="1493875"/>
                <a:ext cx="3025059" cy="6653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Obdélník 25"/>
              <p:cNvSpPr/>
              <p:nvPr/>
            </p:nvSpPr>
            <p:spPr>
              <a:xfrm>
                <a:off x="2250505" y="2360428"/>
                <a:ext cx="1836978" cy="665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505" y="2360428"/>
                <a:ext cx="1836978" cy="6653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Obdélník 26"/>
              <p:cNvSpPr/>
              <p:nvPr/>
            </p:nvSpPr>
            <p:spPr>
              <a:xfrm>
                <a:off x="2250506" y="3296960"/>
                <a:ext cx="2325893" cy="665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506" y="3296960"/>
                <a:ext cx="2325893" cy="6653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Obdélník 27"/>
              <p:cNvSpPr/>
              <p:nvPr/>
            </p:nvSpPr>
            <p:spPr>
              <a:xfrm>
                <a:off x="1890217" y="5046315"/>
                <a:ext cx="3637662" cy="938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nary>
                        <m:naryPr>
                          <m:limLoc m:val="undOvr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217" y="5046315"/>
                <a:ext cx="3637662" cy="9382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727583" y="236246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2" name="Zakřivená spojnice 11"/>
          <p:cNvCxnSpPr>
            <a:stCxn id="22" idx="2"/>
          </p:cNvCxnSpPr>
          <p:nvPr/>
        </p:nvCxnSpPr>
        <p:spPr>
          <a:xfrm rot="5400000">
            <a:off x="8654914" y="4095318"/>
            <a:ext cx="134659" cy="59542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Zakřivená spojnice 19"/>
          <p:cNvCxnSpPr>
            <a:stCxn id="23" idx="3"/>
          </p:cNvCxnSpPr>
          <p:nvPr/>
        </p:nvCxnSpPr>
        <p:spPr>
          <a:xfrm flipV="1">
            <a:off x="8424531" y="4810126"/>
            <a:ext cx="285755" cy="51054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/>
              <p:cNvSpPr txBox="1"/>
              <p:nvPr/>
            </p:nvSpPr>
            <p:spPr>
              <a:xfrm>
                <a:off x="5771533" y="4044008"/>
                <a:ext cx="1143518" cy="613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𝑐𝑜𝑠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533" y="4044008"/>
                <a:ext cx="1143518" cy="6130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Přímá spojnice 31"/>
          <p:cNvCxnSpPr/>
          <p:nvPr/>
        </p:nvCxnSpPr>
        <p:spPr>
          <a:xfrm>
            <a:off x="8148084" y="4667692"/>
            <a:ext cx="871868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" idx="5"/>
          </p:cNvCxnSpPr>
          <p:nvPr/>
        </p:nvCxnSpPr>
        <p:spPr>
          <a:xfrm flipH="1" flipV="1">
            <a:off x="5261440" y="1924051"/>
            <a:ext cx="505166" cy="477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ovéPole 46"/>
              <p:cNvSpPr txBox="1"/>
              <p:nvPr/>
            </p:nvSpPr>
            <p:spPr>
              <a:xfrm>
                <a:off x="4982787" y="2200023"/>
                <a:ext cx="53123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787" y="2200023"/>
                <a:ext cx="531236" cy="4029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Přímá spojnice 48"/>
          <p:cNvCxnSpPr/>
          <p:nvPr/>
        </p:nvCxnSpPr>
        <p:spPr>
          <a:xfrm flipV="1">
            <a:off x="5194096" y="1924051"/>
            <a:ext cx="5510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ovéPole 49"/>
              <p:cNvSpPr txBox="1"/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Zakřivená spojnice 51"/>
          <p:cNvCxnSpPr/>
          <p:nvPr/>
        </p:nvCxnSpPr>
        <p:spPr>
          <a:xfrm rot="10800000" flipV="1">
            <a:off x="5773303" y="1993139"/>
            <a:ext cx="234209" cy="684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3" idx="0"/>
          </p:cNvCxnSpPr>
          <p:nvPr/>
        </p:nvCxnSpPr>
        <p:spPr>
          <a:xfrm flipH="1" flipV="1">
            <a:off x="5750442" y="1924051"/>
            <a:ext cx="1" cy="4384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Zakřivená spojnice 55"/>
          <p:cNvCxnSpPr/>
          <p:nvPr/>
        </p:nvCxnSpPr>
        <p:spPr>
          <a:xfrm rot="5400000" flipH="1" flipV="1">
            <a:off x="5347860" y="2242023"/>
            <a:ext cx="208162" cy="12416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482291" y="115458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21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49967"/>
          </a:xfrm>
        </p:spPr>
        <p:txBody>
          <a:bodyPr>
            <a:normAutofit/>
          </a:bodyPr>
          <a:lstStyle/>
          <a:p>
            <a:r>
              <a:rPr lang="cs-CZ" sz="2000" dirty="0"/>
              <a:t>intenzita elektrického pole v okolí nabité roviny</a:t>
            </a:r>
            <a:endParaRPr lang="cs-CZ" sz="2000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5745127" y="1257300"/>
            <a:ext cx="28175" cy="4631176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3" idx="5"/>
            <a:endCxn id="18" idx="5"/>
          </p:cNvCxnSpPr>
          <p:nvPr/>
        </p:nvCxnSpPr>
        <p:spPr>
          <a:xfrm>
            <a:off x="5766607" y="2401489"/>
            <a:ext cx="1208621" cy="3718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490568" y="258177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Obdélník 27"/>
              <p:cNvSpPr/>
              <p:nvPr/>
            </p:nvSpPr>
            <p:spPr>
              <a:xfrm>
                <a:off x="2074986" y="1704956"/>
                <a:ext cx="2951962" cy="948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∬"/>
                          <m:limLoc m:val="undOvr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0,0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,∞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𝑧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𝑑𝑟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986" y="1704956"/>
                <a:ext cx="2951962" cy="948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727583" y="236246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V="1">
            <a:off x="5194096" y="1924051"/>
            <a:ext cx="5510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ovéPole 49"/>
              <p:cNvSpPr txBox="1"/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Zakřivená spojnice 51"/>
          <p:cNvCxnSpPr/>
          <p:nvPr/>
        </p:nvCxnSpPr>
        <p:spPr>
          <a:xfrm rot="10800000" flipV="1">
            <a:off x="5773303" y="1993139"/>
            <a:ext cx="234209" cy="684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3" idx="0"/>
          </p:cNvCxnSpPr>
          <p:nvPr/>
        </p:nvCxnSpPr>
        <p:spPr>
          <a:xfrm flipH="1" flipV="1">
            <a:off x="5750442" y="1924051"/>
            <a:ext cx="1" cy="4384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482291" y="115458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2249631" y="737342"/>
                <a:ext cx="2324482" cy="7028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631" y="737342"/>
                <a:ext cx="2324482" cy="7028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blipFill>
                <a:blip r:embed="rId5"/>
                <a:stretch>
                  <a:fillRect t="-22951" r="-139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ovéPole 35"/>
              <p:cNvSpPr txBox="1"/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=(0,  0, 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blipFill>
                <a:blip r:embed="rId6"/>
                <a:stretch>
                  <a:fillRect t="-22951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7579726" y="1971247"/>
                <a:ext cx="2595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𝑟𝑐𝑜𝑠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𝑠𝑖𝑛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  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0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726" y="1971247"/>
                <a:ext cx="2595839" cy="369332"/>
              </a:xfrm>
              <a:prstGeom prst="rect">
                <a:avLst/>
              </a:prstGeom>
              <a:blipFill>
                <a:blip r:embed="rId7"/>
                <a:stretch>
                  <a:fillRect t="-8197" r="-1174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ovéPole 39"/>
              <p:cNvSpPr txBox="1"/>
              <p:nvPr/>
            </p:nvSpPr>
            <p:spPr>
              <a:xfrm>
                <a:off x="6842056" y="2683837"/>
                <a:ext cx="367716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𝑐𝑜𝑠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𝑠𝑖𝑛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𝑧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</a:p>
              <a:p>
                <a:endParaRPr lang="cs-CZ" dirty="0">
                  <a:solidFill>
                    <a:prstClr val="black"/>
                  </a:solidFill>
                  <a:latin typeface="Calibri"/>
                </a:endParaRPr>
              </a:p>
              <a:p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056" y="2683837"/>
                <a:ext cx="3677160" cy="923330"/>
              </a:xfrm>
              <a:prstGeom prst="rect">
                <a:avLst/>
              </a:prstGeom>
              <a:blipFill>
                <a:blip r:embed="rId8"/>
                <a:stretch>
                  <a:fillRect t="-9211" r="-4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bdélník 40"/>
              <p:cNvSpPr/>
              <p:nvPr/>
            </p:nvSpPr>
            <p:spPr>
              <a:xfrm>
                <a:off x="1530800" y="2727889"/>
                <a:ext cx="3760260" cy="7245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1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800" y="2727889"/>
                <a:ext cx="3760260" cy="7245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Přímá spojnice 25"/>
          <p:cNvCxnSpPr/>
          <p:nvPr/>
        </p:nvCxnSpPr>
        <p:spPr>
          <a:xfrm>
            <a:off x="5194096" y="5084324"/>
            <a:ext cx="1232644" cy="16397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/>
          <p:cNvSpPr/>
          <p:nvPr/>
        </p:nvSpPr>
        <p:spPr>
          <a:xfrm rot="21013370">
            <a:off x="4259109" y="5323780"/>
            <a:ext cx="3119336" cy="11595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Ovál 33"/>
          <p:cNvSpPr/>
          <p:nvPr/>
        </p:nvSpPr>
        <p:spPr>
          <a:xfrm rot="21013370">
            <a:off x="4367709" y="5395497"/>
            <a:ext cx="2902136" cy="10160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délník 20"/>
              <p:cNvSpPr/>
              <p:nvPr/>
            </p:nvSpPr>
            <p:spPr>
              <a:xfrm>
                <a:off x="6267608" y="6422509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08" y="6422509"/>
                <a:ext cx="36798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Obdélník 34"/>
              <p:cNvSpPr/>
              <p:nvPr/>
            </p:nvSpPr>
            <p:spPr>
              <a:xfrm>
                <a:off x="7544495" y="5011301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4495" y="5011301"/>
                <a:ext cx="371384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nice se šipkou 37"/>
          <p:cNvCxnSpPr>
            <a:stCxn id="18" idx="5"/>
          </p:cNvCxnSpPr>
          <p:nvPr/>
        </p:nvCxnSpPr>
        <p:spPr>
          <a:xfrm flipH="1" flipV="1">
            <a:off x="5781263" y="5859039"/>
            <a:ext cx="1193965" cy="261208"/>
          </a:xfrm>
          <a:prstGeom prst="straightConnector1">
            <a:avLst/>
          </a:prstGeom>
          <a:ln w="15875">
            <a:solidFill>
              <a:srgbClr val="C00000"/>
            </a:solidFill>
            <a:prstDash val="dash"/>
            <a:headEnd type="stealth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H="1" flipV="1">
            <a:off x="5781261" y="5851487"/>
            <a:ext cx="1047305" cy="340897"/>
          </a:xfrm>
          <a:prstGeom prst="straightConnector1">
            <a:avLst/>
          </a:prstGeom>
          <a:ln w="15875">
            <a:solidFill>
              <a:srgbClr val="C00000"/>
            </a:solidFill>
            <a:prstDash val="dash"/>
            <a:headEnd type="stealth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 rot="19827400">
            <a:off x="6749851" y="6112334"/>
            <a:ext cx="222192" cy="63823"/>
          </a:xfrm>
          <a:custGeom>
            <a:avLst/>
            <a:gdLst>
              <a:gd name="connsiteX0" fmla="*/ 0 w 186243"/>
              <a:gd name="connsiteY0" fmla="*/ 0 h 101412"/>
              <a:gd name="connsiteX1" fmla="*/ 186243 w 186243"/>
              <a:gd name="connsiteY1" fmla="*/ 0 h 101412"/>
              <a:gd name="connsiteX2" fmla="*/ 186243 w 186243"/>
              <a:gd name="connsiteY2" fmla="*/ 101412 h 101412"/>
              <a:gd name="connsiteX3" fmla="*/ 0 w 186243"/>
              <a:gd name="connsiteY3" fmla="*/ 101412 h 101412"/>
              <a:gd name="connsiteX4" fmla="*/ 0 w 186243"/>
              <a:gd name="connsiteY4" fmla="*/ 0 h 101412"/>
              <a:gd name="connsiteX0" fmla="*/ 0 w 265473"/>
              <a:gd name="connsiteY0" fmla="*/ 10902 h 101412"/>
              <a:gd name="connsiteX1" fmla="*/ 265473 w 265473"/>
              <a:gd name="connsiteY1" fmla="*/ 0 h 101412"/>
              <a:gd name="connsiteX2" fmla="*/ 265473 w 265473"/>
              <a:gd name="connsiteY2" fmla="*/ 101412 h 101412"/>
              <a:gd name="connsiteX3" fmla="*/ 79230 w 265473"/>
              <a:gd name="connsiteY3" fmla="*/ 101412 h 101412"/>
              <a:gd name="connsiteX4" fmla="*/ 0 w 265473"/>
              <a:gd name="connsiteY4" fmla="*/ 10902 h 101412"/>
              <a:gd name="connsiteX0" fmla="*/ 0 w 265473"/>
              <a:gd name="connsiteY0" fmla="*/ 0 h 90510"/>
              <a:gd name="connsiteX1" fmla="*/ 193725 w 265473"/>
              <a:gd name="connsiteY1" fmla="*/ 11350 h 90510"/>
              <a:gd name="connsiteX2" fmla="*/ 265473 w 265473"/>
              <a:gd name="connsiteY2" fmla="*/ 90510 h 90510"/>
              <a:gd name="connsiteX3" fmla="*/ 79230 w 265473"/>
              <a:gd name="connsiteY3" fmla="*/ 90510 h 90510"/>
              <a:gd name="connsiteX4" fmla="*/ 0 w 265473"/>
              <a:gd name="connsiteY4" fmla="*/ 0 h 9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473" h="90510">
                <a:moveTo>
                  <a:pt x="0" y="0"/>
                </a:moveTo>
                <a:lnTo>
                  <a:pt x="193725" y="11350"/>
                </a:lnTo>
                <a:lnTo>
                  <a:pt x="265473" y="90510"/>
                </a:lnTo>
                <a:lnTo>
                  <a:pt x="79230" y="9051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Obdélník 38"/>
              <p:cNvSpPr/>
              <p:nvPr/>
            </p:nvSpPr>
            <p:spPr>
              <a:xfrm>
                <a:off x="6269993" y="5654338"/>
                <a:ext cx="4231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993" y="5654338"/>
                <a:ext cx="423193" cy="369332"/>
              </a:xfrm>
              <a:prstGeom prst="rect">
                <a:avLst/>
              </a:prstGeom>
              <a:blipFill>
                <a:blip r:embed="rId12"/>
                <a:stretch>
                  <a:fillRect t="-23333" r="-217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Obdélník 42"/>
              <p:cNvSpPr/>
              <p:nvPr/>
            </p:nvSpPr>
            <p:spPr>
              <a:xfrm>
                <a:off x="7319504" y="1982272"/>
                <a:ext cx="4231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504" y="1982272"/>
                <a:ext cx="423193" cy="369332"/>
              </a:xfrm>
              <a:prstGeom prst="rect">
                <a:avLst/>
              </a:prstGeom>
              <a:blipFill>
                <a:blip r:embed="rId13"/>
                <a:stretch>
                  <a:fillRect t="-22951" r="-275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Přímá spojnice 50"/>
          <p:cNvCxnSpPr/>
          <p:nvPr/>
        </p:nvCxnSpPr>
        <p:spPr>
          <a:xfrm flipV="1">
            <a:off x="3550968" y="5271896"/>
            <a:ext cx="4776395" cy="1089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5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  <a:endParaRPr lang="cs-CZ" sz="2000" dirty="0"/>
          </a:p>
        </p:txBody>
      </p:sp>
      <p:sp>
        <p:nvSpPr>
          <p:cNvPr id="3" name="Ovál 2"/>
          <p:cNvSpPr/>
          <p:nvPr/>
        </p:nvSpPr>
        <p:spPr>
          <a:xfrm>
            <a:off x="1757678" y="2840051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828016" y="2910388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612205" y="4744213"/>
            <a:ext cx="6656426" cy="1797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279002" y="4765152"/>
            <a:ext cx="4828971" cy="79475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3615759" y="4747810"/>
            <a:ext cx="663243" cy="83123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9143217" y="4740614"/>
            <a:ext cx="1100297" cy="3597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0614906" y="3292225"/>
            <a:ext cx="20096" cy="2833636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3626672" y="4744210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ovéPole 93"/>
              <p:cNvSpPr txBox="1"/>
              <p:nvPr/>
            </p:nvSpPr>
            <p:spPr>
              <a:xfrm>
                <a:off x="5794955" y="430908"/>
                <a:ext cx="122328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955" y="430908"/>
                <a:ext cx="1223284" cy="410305"/>
              </a:xfrm>
              <a:prstGeom prst="rect">
                <a:avLst/>
              </a:prstGeom>
              <a:blipFill>
                <a:blip r:embed="rId8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ovéPole 94"/>
              <p:cNvSpPr txBox="1"/>
              <p:nvPr/>
            </p:nvSpPr>
            <p:spPr>
              <a:xfrm>
                <a:off x="5635230" y="818809"/>
                <a:ext cx="2495728" cy="432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e>
                      </m:d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818809"/>
                <a:ext cx="2495728" cy="432554"/>
              </a:xfrm>
              <a:prstGeom prst="rect">
                <a:avLst/>
              </a:prstGeom>
              <a:blipFill>
                <a:blip r:embed="rId9"/>
                <a:stretch>
                  <a:fillRect t="-197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ovéPole 101"/>
              <p:cNvSpPr txBox="1"/>
              <p:nvPr/>
            </p:nvSpPr>
            <p:spPr>
              <a:xfrm>
                <a:off x="2027535" y="2425817"/>
                <a:ext cx="222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535" y="2425817"/>
                <a:ext cx="2225866" cy="369332"/>
              </a:xfrm>
              <a:prstGeom prst="rect">
                <a:avLst/>
              </a:prstGeom>
              <a:blipFill>
                <a:blip r:embed="rId1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1899314" y="3107093"/>
            <a:ext cx="2745758" cy="2034094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ovéPole 107"/>
              <p:cNvSpPr txBox="1"/>
              <p:nvPr/>
            </p:nvSpPr>
            <p:spPr>
              <a:xfrm>
                <a:off x="5495664" y="5307399"/>
                <a:ext cx="4743414" cy="736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∬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0,0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8" name="TextovéPol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664" y="5307399"/>
                <a:ext cx="4743414" cy="7360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5681903" y="1327854"/>
                <a:ext cx="2840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903" y="1327854"/>
                <a:ext cx="284020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Přímá spojnice 34"/>
          <p:cNvCxnSpPr/>
          <p:nvPr/>
        </p:nvCxnSpPr>
        <p:spPr>
          <a:xfrm>
            <a:off x="2313933" y="3655081"/>
            <a:ext cx="1336902" cy="10790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3236880" y="4747810"/>
            <a:ext cx="378879" cy="183382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648950" y="5581243"/>
            <a:ext cx="1482610" cy="11733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648951" y="4709043"/>
            <a:ext cx="963255" cy="883932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2643928" y="5594776"/>
            <a:ext cx="681884" cy="5388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2645398" y="4201086"/>
            <a:ext cx="317768" cy="139009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Obdélník 30"/>
              <p:cNvSpPr/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Obdélník 63"/>
              <p:cNvSpPr/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  <a:blipFill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Obdélník 64"/>
              <p:cNvSpPr/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ovéPole 66"/>
              <p:cNvSpPr txBox="1"/>
              <p:nvPr/>
            </p:nvSpPr>
            <p:spPr>
              <a:xfrm>
                <a:off x="5708788" y="2354112"/>
                <a:ext cx="2287999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=(0,  0, 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788" y="2354112"/>
                <a:ext cx="2287999" cy="410305"/>
              </a:xfrm>
              <a:prstGeom prst="rect">
                <a:avLst/>
              </a:prstGeom>
              <a:blipFill>
                <a:blip r:embed="rId17"/>
                <a:stretch>
                  <a:fillRect t="-22388" b="-134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ovéPole 68"/>
              <p:cNvSpPr txBox="1"/>
              <p:nvPr/>
            </p:nvSpPr>
            <p:spPr>
              <a:xfrm>
                <a:off x="5635230" y="2898615"/>
                <a:ext cx="411978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2898615"/>
                <a:ext cx="4119782" cy="402931"/>
              </a:xfrm>
              <a:prstGeom prst="rect">
                <a:avLst/>
              </a:prstGeom>
              <a:blipFill>
                <a:blip r:embed="rId18"/>
                <a:stretch>
                  <a:fillRect r="-444" b="-223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ovéPole 70"/>
              <p:cNvSpPr txBox="1"/>
              <p:nvPr/>
            </p:nvSpPr>
            <p:spPr>
              <a:xfrm>
                <a:off x="2218202" y="1283214"/>
                <a:ext cx="2788006" cy="8672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</m:acc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202" y="1283214"/>
                <a:ext cx="2788006" cy="86728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ovéPole 72"/>
              <p:cNvSpPr txBox="1"/>
              <p:nvPr/>
            </p:nvSpPr>
            <p:spPr>
              <a:xfrm>
                <a:off x="2313104" y="463664"/>
                <a:ext cx="2324482" cy="702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04" y="463664"/>
                <a:ext cx="2324482" cy="70282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Obdélník 36"/>
              <p:cNvSpPr/>
              <p:nvPr/>
            </p:nvSpPr>
            <p:spPr>
              <a:xfrm>
                <a:off x="5495664" y="1748335"/>
                <a:ext cx="4536690" cy="487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3/2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664" y="1748335"/>
                <a:ext cx="4536690" cy="48724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ovéPole 76"/>
              <p:cNvSpPr txBox="1"/>
              <p:nvPr/>
            </p:nvSpPr>
            <p:spPr>
              <a:xfrm>
                <a:off x="5635231" y="3512613"/>
                <a:ext cx="48804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=(−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1" y="3512613"/>
                <a:ext cx="4880439" cy="369332"/>
              </a:xfrm>
              <a:prstGeom prst="rect">
                <a:avLst/>
              </a:prstGeom>
              <a:blipFill>
                <a:blip r:embed="rId22"/>
                <a:stretch>
                  <a:fillRect t="-22951" r="-125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ovéPole 79"/>
              <p:cNvSpPr txBox="1"/>
              <p:nvPr/>
            </p:nvSpPr>
            <p:spPr>
              <a:xfrm>
                <a:off x="5441546" y="6085191"/>
                <a:ext cx="4183453" cy="712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0" name="TextovéPol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546" y="6085191"/>
                <a:ext cx="4183453" cy="71211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3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koulové sféry</a:t>
            </a:r>
            <a:endParaRPr lang="cs-CZ" sz="2000" dirty="0"/>
          </a:p>
        </p:txBody>
      </p:sp>
      <p:sp>
        <p:nvSpPr>
          <p:cNvPr id="3" name="Ovál 2"/>
          <p:cNvSpPr/>
          <p:nvPr/>
        </p:nvSpPr>
        <p:spPr>
          <a:xfrm>
            <a:off x="1757678" y="2840051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828016" y="2910388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612205" y="4744213"/>
            <a:ext cx="6656426" cy="1797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279002" y="4765152"/>
            <a:ext cx="4828971" cy="79475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3615759" y="4747810"/>
            <a:ext cx="663243" cy="83123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9143217" y="4740614"/>
            <a:ext cx="1100297" cy="3597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0614906" y="3292225"/>
            <a:ext cx="20096" cy="2833636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3626672" y="4744210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ovéPole 101"/>
              <p:cNvSpPr txBox="1"/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2548514" y="3756293"/>
            <a:ext cx="1828447" cy="1653005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2313933" y="3655081"/>
            <a:ext cx="1336902" cy="10790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3236880" y="4747810"/>
            <a:ext cx="378879" cy="183382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648950" y="5581243"/>
            <a:ext cx="1482610" cy="11733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648951" y="4709043"/>
            <a:ext cx="963255" cy="883932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2643928" y="5594776"/>
            <a:ext cx="681884" cy="5388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2645398" y="4201086"/>
            <a:ext cx="317768" cy="139009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Obdélník 30"/>
              <p:cNvSpPr/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Obdélník 63"/>
              <p:cNvSpPr/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Obdélník 64"/>
              <p:cNvSpPr/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ovéPole 38"/>
              <p:cNvSpPr txBox="1"/>
              <p:nvPr/>
            </p:nvSpPr>
            <p:spPr>
              <a:xfrm>
                <a:off x="1640740" y="640094"/>
                <a:ext cx="4183453" cy="712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740" y="640094"/>
                <a:ext cx="4183453" cy="7121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ovéPole 42"/>
              <p:cNvSpPr txBox="1"/>
              <p:nvPr/>
            </p:nvSpPr>
            <p:spPr>
              <a:xfrm>
                <a:off x="6073342" y="599177"/>
                <a:ext cx="4541564" cy="1406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𝑅</m:t>
                                      </m:r>
                                    </m:den>
                                  </m:f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cs-CZ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cs-CZ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/>
                                                    </a:rPr>
                                                    <m:t>𝑑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cs-CZ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/>
                                                    </a:rPr>
                                                    <m:t>𝑅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  <m:t>𝑑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den>
                                      </m:f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342" y="599177"/>
                <a:ext cx="4541564" cy="140621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8"/>
              <p:cNvSpPr/>
              <p:nvPr/>
            </p:nvSpPr>
            <p:spPr>
              <a:xfrm>
                <a:off x="4575372" y="1825439"/>
                <a:ext cx="812787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372" y="1825439"/>
                <a:ext cx="812787" cy="61645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ovéPole 45"/>
              <p:cNvSpPr txBox="1"/>
              <p:nvPr/>
            </p:nvSpPr>
            <p:spPr>
              <a:xfrm>
                <a:off x="6096001" y="2031185"/>
                <a:ext cx="4010585" cy="789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2031185"/>
                <a:ext cx="4010585" cy="78925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99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  <a:endParaRPr lang="cs-CZ" sz="2000" dirty="0"/>
          </a:p>
        </p:txBody>
      </p:sp>
      <p:sp>
        <p:nvSpPr>
          <p:cNvPr id="3" name="Ovál 2"/>
          <p:cNvSpPr/>
          <p:nvPr/>
        </p:nvSpPr>
        <p:spPr>
          <a:xfrm>
            <a:off x="1757678" y="2840051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828016" y="2910388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612205" y="4744213"/>
            <a:ext cx="6656426" cy="1797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279002" y="4765152"/>
            <a:ext cx="4828971" cy="79475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3615759" y="4747810"/>
            <a:ext cx="663243" cy="83123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9143217" y="4740614"/>
            <a:ext cx="1100297" cy="3597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0614906" y="3292225"/>
            <a:ext cx="20096" cy="2833636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3626672" y="4744210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ovéPole 101"/>
              <p:cNvSpPr txBox="1"/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2548514" y="3756293"/>
            <a:ext cx="1828447" cy="1653005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2313933" y="3655081"/>
            <a:ext cx="1336902" cy="10790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3236880" y="4747810"/>
            <a:ext cx="378879" cy="183382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648950" y="5581243"/>
            <a:ext cx="1482610" cy="11733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648951" y="4709043"/>
            <a:ext cx="963255" cy="883932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2643928" y="5594776"/>
            <a:ext cx="681884" cy="5388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2645398" y="4201086"/>
            <a:ext cx="317768" cy="139009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Obdélník 30"/>
              <p:cNvSpPr/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Obdélník 63"/>
              <p:cNvSpPr/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Obdélník 64"/>
              <p:cNvSpPr/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8"/>
              <p:cNvSpPr/>
              <p:nvPr/>
            </p:nvSpPr>
            <p:spPr>
              <a:xfrm>
                <a:off x="5232468" y="5987373"/>
                <a:ext cx="812787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68" y="5987373"/>
                <a:ext cx="812787" cy="6164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ovéPole 45"/>
              <p:cNvSpPr txBox="1"/>
              <p:nvPr/>
            </p:nvSpPr>
            <p:spPr>
              <a:xfrm>
                <a:off x="1666673" y="555248"/>
                <a:ext cx="3803862" cy="693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/>
                </a:endParaRPr>
              </a:p>
            </p:txBody>
          </p:sp>
        </mc:Choice>
        <mc:Fallback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673" y="555248"/>
                <a:ext cx="3803862" cy="6938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4862733" y="2366701"/>
                <a:ext cx="5099216" cy="933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733" y="2366701"/>
                <a:ext cx="5099216" cy="9339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délník 6"/>
              <p:cNvSpPr/>
              <p:nvPr/>
            </p:nvSpPr>
            <p:spPr>
              <a:xfrm>
                <a:off x="1516047" y="1254171"/>
                <a:ext cx="7057264" cy="785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047" y="1254171"/>
                <a:ext cx="7057264" cy="78553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15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  <a:endParaRPr lang="cs-CZ" sz="2000" dirty="0"/>
          </a:p>
        </p:txBody>
      </p:sp>
      <p:sp>
        <p:nvSpPr>
          <p:cNvPr id="3" name="Ovál 2"/>
          <p:cNvSpPr/>
          <p:nvPr/>
        </p:nvSpPr>
        <p:spPr>
          <a:xfrm>
            <a:off x="1757678" y="2840051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828016" y="2910388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612205" y="4744213"/>
            <a:ext cx="6656426" cy="1797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279002" y="4765152"/>
            <a:ext cx="4828971" cy="79475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3615759" y="4747810"/>
            <a:ext cx="663243" cy="83123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9143217" y="4740614"/>
            <a:ext cx="1100297" cy="3597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0614906" y="3292225"/>
            <a:ext cx="20096" cy="2833636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3626672" y="4744210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ovéPole 101"/>
              <p:cNvSpPr txBox="1"/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2548514" y="3756293"/>
            <a:ext cx="1828447" cy="1653005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2313933" y="3655081"/>
            <a:ext cx="1336902" cy="10790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3236880" y="4747810"/>
            <a:ext cx="378879" cy="183382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648950" y="5581243"/>
            <a:ext cx="1482610" cy="11733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648951" y="4709043"/>
            <a:ext cx="963255" cy="883932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2643928" y="5594776"/>
            <a:ext cx="681884" cy="5388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2645398" y="4201086"/>
            <a:ext cx="317768" cy="139009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Obdélník 30"/>
              <p:cNvSpPr/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Obdélník 63"/>
              <p:cNvSpPr/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Obdélník 64"/>
              <p:cNvSpPr/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8"/>
              <p:cNvSpPr/>
              <p:nvPr/>
            </p:nvSpPr>
            <p:spPr>
              <a:xfrm>
                <a:off x="5232468" y="5987373"/>
                <a:ext cx="812787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68" y="5987373"/>
                <a:ext cx="812787" cy="6164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1828016" y="540987"/>
                <a:ext cx="5099216" cy="933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016" y="540987"/>
                <a:ext cx="5099216" cy="9339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1712317" y="2078663"/>
                <a:ext cx="786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317" y="2078663"/>
                <a:ext cx="786818" cy="369332"/>
              </a:xfrm>
              <a:prstGeom prst="rect">
                <a:avLst/>
              </a:prstGeom>
              <a:blipFill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bdélník 35"/>
              <p:cNvSpPr/>
              <p:nvPr/>
            </p:nvSpPr>
            <p:spPr>
              <a:xfrm>
                <a:off x="2826106" y="1716301"/>
                <a:ext cx="7438318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106" y="1716301"/>
                <a:ext cx="7438318" cy="6951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33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  <a:endParaRPr lang="cs-CZ" sz="2000" dirty="0"/>
          </a:p>
        </p:txBody>
      </p:sp>
      <p:sp>
        <p:nvSpPr>
          <p:cNvPr id="3" name="Ovál 2"/>
          <p:cNvSpPr/>
          <p:nvPr/>
        </p:nvSpPr>
        <p:spPr>
          <a:xfrm>
            <a:off x="1757678" y="2840051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828016" y="2910388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612205" y="4744213"/>
            <a:ext cx="6656426" cy="1797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279002" y="4765152"/>
            <a:ext cx="4828971" cy="79475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3615759" y="4747810"/>
            <a:ext cx="663243" cy="83123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ovéPole 59"/>
              <p:cNvSpPr txBox="1"/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ovéPole 60"/>
              <p:cNvSpPr txBox="1"/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9143217" y="4740614"/>
            <a:ext cx="1100297" cy="3597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0614906" y="3292225"/>
            <a:ext cx="20096" cy="2833636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ovéPole 74"/>
              <p:cNvSpPr txBox="1"/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ovéPole 75"/>
              <p:cNvSpPr txBox="1"/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3626672" y="4744210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ovéPole 100"/>
              <p:cNvSpPr txBox="1"/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ovéPole 101"/>
              <p:cNvSpPr txBox="1"/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571" y="3281899"/>
                <a:ext cx="2225866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2548514" y="3756293"/>
            <a:ext cx="1828447" cy="1653005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2313933" y="3655081"/>
            <a:ext cx="1336902" cy="10790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3236880" y="4747810"/>
            <a:ext cx="378879" cy="183382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648950" y="5581243"/>
            <a:ext cx="1482610" cy="11733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648951" y="4709043"/>
            <a:ext cx="963255" cy="883932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2643928" y="5594776"/>
            <a:ext cx="681884" cy="5388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2645398" y="4201086"/>
            <a:ext cx="317768" cy="139009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Obdélník 30"/>
              <p:cNvSpPr/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Obdélník 63"/>
              <p:cNvSpPr/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Obdélník 64"/>
              <p:cNvSpPr/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délník 8"/>
              <p:cNvSpPr/>
              <p:nvPr/>
            </p:nvSpPr>
            <p:spPr>
              <a:xfrm>
                <a:off x="5232468" y="5987373"/>
                <a:ext cx="812787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68" y="5987373"/>
                <a:ext cx="812787" cy="6164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1828016" y="540987"/>
                <a:ext cx="5099216" cy="933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016" y="540987"/>
                <a:ext cx="5099216" cy="9339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délník 7"/>
              <p:cNvSpPr/>
              <p:nvPr/>
            </p:nvSpPr>
            <p:spPr>
              <a:xfrm>
                <a:off x="1712317" y="2078663"/>
                <a:ext cx="786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317" y="2078663"/>
                <a:ext cx="786818" cy="369332"/>
              </a:xfrm>
              <a:prstGeom prst="rect">
                <a:avLst/>
              </a:prstGeom>
              <a:blipFill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Obdélník 35"/>
              <p:cNvSpPr/>
              <p:nvPr/>
            </p:nvSpPr>
            <p:spPr>
              <a:xfrm>
                <a:off x="2826107" y="1716302"/>
                <a:ext cx="4803623" cy="6774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107" y="1716302"/>
                <a:ext cx="4803623" cy="6774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536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383</Words>
  <Application>Microsoft Office PowerPoint</Application>
  <PresentationFormat>Širokoúhlá obrazovka</PresentationFormat>
  <Paragraphs>318</Paragraphs>
  <Slides>27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Motiv Office</vt:lpstr>
      <vt:lpstr>Motiv systému Office</vt:lpstr>
      <vt:lpstr>El-mag </vt:lpstr>
      <vt:lpstr>intenzita elektrického pole v okolí nabité přímky</vt:lpstr>
      <vt:lpstr>intenzita elektrického pole v okolí nabité přímky</vt:lpstr>
      <vt:lpstr>intenzita elektrického pole v okolí nabité roviny</vt:lpstr>
      <vt:lpstr>Intenzita elektrického pole v okolí homogenně nabité kulové sféry</vt:lpstr>
      <vt:lpstr>Intenzita elektrického pole v okolí homogenně nabité koulové sféry</vt:lpstr>
      <vt:lpstr>Intenzita elektrického pole v okolí homogenně nabité kulové sféry</vt:lpstr>
      <vt:lpstr>Intenzita elektrického pole v okolí homogenně nabité kulové sféry</vt:lpstr>
      <vt:lpstr>Intenzita elektrického pole v okolí homogenně nabité kulové sféry</vt:lpstr>
      <vt:lpstr>Intenzita elektrického pole v okolí homogenně nabité koulové sféry. Jiný způsob</vt:lpstr>
      <vt:lpstr>Intenzita elektrického pole v okolí homogenně nabité koulové sféry. Jiný způsob</vt:lpstr>
      <vt:lpstr>Intenzita elektrického pole v okolí homogenně nabité koulové sféry. Jiný způsob</vt:lpstr>
      <vt:lpstr>Intenzita elektrického pole v okolí homogenně nabité koulové sféry. Jiný způsob</vt:lpstr>
      <vt:lpstr>Intenzita elektrického pole v okolí homogenně nabité koulové sféry. Jiný způsob</vt:lpstr>
      <vt:lpstr>Prezentace aplikace PowerPoint</vt:lpstr>
      <vt:lpstr>Prezentace aplikace PowerPoint</vt:lpstr>
      <vt:lpstr>Prezentace aplikace PowerPoint</vt:lpstr>
      <vt:lpstr>Tok vektoru plochou</vt:lpstr>
      <vt:lpstr>Tok vektoru plochou</vt:lpstr>
      <vt:lpstr>Prezentace aplikace PowerPoint</vt:lpstr>
      <vt:lpstr>Prezentace aplikace PowerPoint</vt:lpstr>
      <vt:lpstr>Prezentace aplikace PowerPoint</vt:lpstr>
      <vt:lpstr>Síla působící na náboj uvnitř rovnoměrně nabité kulové sféry.</vt:lpstr>
      <vt:lpstr>Příklad 1: určete pro jaký úhel ϑ_0 bude el. pole v bodě P od každé z obou částí homogenně nabité sféry vymezené kružnicí, která je  určena úhlem ϑ_0 poloviční, než je od celé sféry.</vt:lpstr>
      <vt:lpstr>Příklad 1, řešení</vt:lpstr>
      <vt:lpstr>Příklad 1, řešení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El-mag</dc:title>
  <dc:creator>Admin</dc:creator>
  <cp:lastModifiedBy>Admin</cp:lastModifiedBy>
  <cp:revision>9</cp:revision>
  <dcterms:created xsi:type="dcterms:W3CDTF">2023-02-21T16:21:13Z</dcterms:created>
  <dcterms:modified xsi:type="dcterms:W3CDTF">2023-02-21T17:30:52Z</dcterms:modified>
</cp:coreProperties>
</file>