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7" r:id="rId1"/>
    <p:sldMasterId id="2147483659" r:id="rId2"/>
  </p:sldMasterIdLst>
  <p:notesMasterIdLst>
    <p:notesMasterId r:id="rId66"/>
  </p:notesMasterIdLst>
  <p:handoutMasterIdLst>
    <p:handoutMasterId r:id="rId67"/>
  </p:handoutMasterIdLst>
  <p:sldIdLst>
    <p:sldId id="338" r:id="rId3"/>
    <p:sldId id="329" r:id="rId4"/>
    <p:sldId id="330" r:id="rId5"/>
    <p:sldId id="331" r:id="rId6"/>
    <p:sldId id="342" r:id="rId7"/>
    <p:sldId id="344" r:id="rId8"/>
    <p:sldId id="363" r:id="rId9"/>
    <p:sldId id="357" r:id="rId10"/>
    <p:sldId id="361" r:id="rId11"/>
    <p:sldId id="346" r:id="rId12"/>
    <p:sldId id="379" r:id="rId13"/>
    <p:sldId id="353" r:id="rId14"/>
    <p:sldId id="369" r:id="rId15"/>
    <p:sldId id="370" r:id="rId16"/>
    <p:sldId id="371" r:id="rId17"/>
    <p:sldId id="372" r:id="rId18"/>
    <p:sldId id="373" r:id="rId19"/>
    <p:sldId id="374" r:id="rId20"/>
    <p:sldId id="375" r:id="rId21"/>
    <p:sldId id="376" r:id="rId22"/>
    <p:sldId id="377" r:id="rId23"/>
    <p:sldId id="378" r:id="rId24"/>
    <p:sldId id="257" r:id="rId25"/>
    <p:sldId id="350" r:id="rId26"/>
    <p:sldId id="367" r:id="rId27"/>
    <p:sldId id="362" r:id="rId28"/>
    <p:sldId id="380" r:id="rId29"/>
    <p:sldId id="364" r:id="rId30"/>
    <p:sldId id="381" r:id="rId31"/>
    <p:sldId id="311" r:id="rId32"/>
    <p:sldId id="382" r:id="rId33"/>
    <p:sldId id="312" r:id="rId34"/>
    <p:sldId id="383" r:id="rId35"/>
    <p:sldId id="313" r:id="rId36"/>
    <p:sldId id="384" r:id="rId37"/>
    <p:sldId id="385" r:id="rId38"/>
    <p:sldId id="314" r:id="rId39"/>
    <p:sldId id="315" r:id="rId40"/>
    <p:sldId id="316" r:id="rId41"/>
    <p:sldId id="278" r:id="rId42"/>
    <p:sldId id="281" r:id="rId43"/>
    <p:sldId id="282" r:id="rId44"/>
    <p:sldId id="283" r:id="rId45"/>
    <p:sldId id="284" r:id="rId46"/>
    <p:sldId id="319" r:id="rId47"/>
    <p:sldId id="285" r:id="rId48"/>
    <p:sldId id="293" r:id="rId49"/>
    <p:sldId id="365" r:id="rId50"/>
    <p:sldId id="289" r:id="rId51"/>
    <p:sldId id="290" r:id="rId52"/>
    <p:sldId id="291" r:id="rId53"/>
    <p:sldId id="292" r:id="rId54"/>
    <p:sldId id="317" r:id="rId55"/>
    <p:sldId id="286" r:id="rId56"/>
    <p:sldId id="288" r:id="rId57"/>
    <p:sldId id="318" r:id="rId58"/>
    <p:sldId id="298" r:id="rId59"/>
    <p:sldId id="303" r:id="rId60"/>
    <p:sldId id="366" r:id="rId61"/>
    <p:sldId id="304" r:id="rId62"/>
    <p:sldId id="368" r:id="rId63"/>
    <p:sldId id="337" r:id="rId64"/>
    <p:sldId id="386" r:id="rId65"/>
  </p:sldIdLst>
  <p:sldSz cx="9144000" cy="6858000" type="screen4x3"/>
  <p:notesSz cx="7099300" cy="10234613"/>
  <p:defaultTextStyle>
    <a:defPPr>
      <a:defRPr lang="en-US"/>
    </a:defPPr>
    <a:lvl1pPr algn="l" rtl="0" eaLnBrk="0" fontAlgn="base" hangingPunct="0">
      <a:lnSpc>
        <a:spcPct val="150000"/>
      </a:lnSpc>
      <a:spcBef>
        <a:spcPct val="0"/>
      </a:spcBef>
      <a:spcAft>
        <a:spcPct val="0"/>
      </a:spcAft>
      <a:buClr>
        <a:schemeClr val="accent2"/>
      </a:buClr>
      <a:buFont typeface="Monotype Sorts" pitchFamily="2" charset="2"/>
      <a:buChar char="n"/>
      <a:defRPr sz="2000" kern="1200">
        <a:solidFill>
          <a:srgbClr val="FFFF00"/>
        </a:solidFill>
        <a:latin typeface="Arial" charset="0"/>
        <a:ea typeface="+mn-ea"/>
        <a:cs typeface="+mn-cs"/>
      </a:defRPr>
    </a:lvl1pPr>
    <a:lvl2pPr marL="457200" algn="l" rtl="0" eaLnBrk="0" fontAlgn="base" hangingPunct="0">
      <a:lnSpc>
        <a:spcPct val="150000"/>
      </a:lnSpc>
      <a:spcBef>
        <a:spcPct val="0"/>
      </a:spcBef>
      <a:spcAft>
        <a:spcPct val="0"/>
      </a:spcAft>
      <a:buClr>
        <a:schemeClr val="accent2"/>
      </a:buClr>
      <a:buFont typeface="Monotype Sorts" pitchFamily="2" charset="2"/>
      <a:buChar char="n"/>
      <a:defRPr sz="2000" kern="1200">
        <a:solidFill>
          <a:srgbClr val="FFFF00"/>
        </a:solidFill>
        <a:latin typeface="Arial" charset="0"/>
        <a:ea typeface="+mn-ea"/>
        <a:cs typeface="+mn-cs"/>
      </a:defRPr>
    </a:lvl2pPr>
    <a:lvl3pPr marL="914400" algn="l" rtl="0" eaLnBrk="0" fontAlgn="base" hangingPunct="0">
      <a:lnSpc>
        <a:spcPct val="150000"/>
      </a:lnSpc>
      <a:spcBef>
        <a:spcPct val="0"/>
      </a:spcBef>
      <a:spcAft>
        <a:spcPct val="0"/>
      </a:spcAft>
      <a:buClr>
        <a:schemeClr val="accent2"/>
      </a:buClr>
      <a:buFont typeface="Monotype Sorts" pitchFamily="2" charset="2"/>
      <a:buChar char="n"/>
      <a:defRPr sz="2000" kern="1200">
        <a:solidFill>
          <a:srgbClr val="FFFF00"/>
        </a:solidFill>
        <a:latin typeface="Arial" charset="0"/>
        <a:ea typeface="+mn-ea"/>
        <a:cs typeface="+mn-cs"/>
      </a:defRPr>
    </a:lvl3pPr>
    <a:lvl4pPr marL="1371600" algn="l" rtl="0" eaLnBrk="0" fontAlgn="base" hangingPunct="0">
      <a:lnSpc>
        <a:spcPct val="150000"/>
      </a:lnSpc>
      <a:spcBef>
        <a:spcPct val="0"/>
      </a:spcBef>
      <a:spcAft>
        <a:spcPct val="0"/>
      </a:spcAft>
      <a:buClr>
        <a:schemeClr val="accent2"/>
      </a:buClr>
      <a:buFont typeface="Monotype Sorts" pitchFamily="2" charset="2"/>
      <a:buChar char="n"/>
      <a:defRPr sz="2000" kern="1200">
        <a:solidFill>
          <a:srgbClr val="FFFF00"/>
        </a:solidFill>
        <a:latin typeface="Arial" charset="0"/>
        <a:ea typeface="+mn-ea"/>
        <a:cs typeface="+mn-cs"/>
      </a:defRPr>
    </a:lvl4pPr>
    <a:lvl5pPr marL="1828800" algn="l" rtl="0" eaLnBrk="0" fontAlgn="base" hangingPunct="0">
      <a:lnSpc>
        <a:spcPct val="150000"/>
      </a:lnSpc>
      <a:spcBef>
        <a:spcPct val="0"/>
      </a:spcBef>
      <a:spcAft>
        <a:spcPct val="0"/>
      </a:spcAft>
      <a:buClr>
        <a:schemeClr val="accent2"/>
      </a:buClr>
      <a:buFont typeface="Monotype Sorts" pitchFamily="2" charset="2"/>
      <a:buChar char="n"/>
      <a:defRPr sz="2000" kern="1200">
        <a:solidFill>
          <a:srgbClr val="FFFF00"/>
        </a:solidFill>
        <a:latin typeface="Arial" charset="0"/>
        <a:ea typeface="+mn-ea"/>
        <a:cs typeface="+mn-cs"/>
      </a:defRPr>
    </a:lvl5pPr>
    <a:lvl6pPr marL="2286000" algn="l" defTabSz="914400" rtl="0" eaLnBrk="1" latinLnBrk="0" hangingPunct="1">
      <a:defRPr sz="2000" kern="1200">
        <a:solidFill>
          <a:srgbClr val="FFFF00"/>
        </a:solidFill>
        <a:latin typeface="Arial" charset="0"/>
        <a:ea typeface="+mn-ea"/>
        <a:cs typeface="+mn-cs"/>
      </a:defRPr>
    </a:lvl6pPr>
    <a:lvl7pPr marL="2743200" algn="l" defTabSz="914400" rtl="0" eaLnBrk="1" latinLnBrk="0" hangingPunct="1">
      <a:defRPr sz="2000" kern="1200">
        <a:solidFill>
          <a:srgbClr val="FFFF00"/>
        </a:solidFill>
        <a:latin typeface="Arial" charset="0"/>
        <a:ea typeface="+mn-ea"/>
        <a:cs typeface="+mn-cs"/>
      </a:defRPr>
    </a:lvl7pPr>
    <a:lvl8pPr marL="3200400" algn="l" defTabSz="914400" rtl="0" eaLnBrk="1" latinLnBrk="0" hangingPunct="1">
      <a:defRPr sz="2000" kern="1200">
        <a:solidFill>
          <a:srgbClr val="FFFF00"/>
        </a:solidFill>
        <a:latin typeface="Arial" charset="0"/>
        <a:ea typeface="+mn-ea"/>
        <a:cs typeface="+mn-cs"/>
      </a:defRPr>
    </a:lvl8pPr>
    <a:lvl9pPr marL="3657600" algn="l" defTabSz="914400" rtl="0" eaLnBrk="1" latinLnBrk="0" hangingPunct="1">
      <a:defRPr sz="2000" kern="1200">
        <a:solidFill>
          <a:srgbClr val="FFFF00"/>
        </a:solidFill>
        <a:latin typeface="Arial" charset="0"/>
        <a:ea typeface="+mn-ea"/>
        <a:cs typeface="+mn-cs"/>
      </a:defRPr>
    </a:lvl9pPr>
  </p:defaultTextStyle>
  <p:extLst>
    <p:ext uri="{EFAFB233-063F-42B5-8137-9DF3F51BA10A}">
      <p15:sldGuideLst xmlns:p15="http://schemas.microsoft.com/office/powerpoint/2012/main">
        <p15:guide id="1" orient="horz" pos="1469">
          <p15:clr>
            <a:srgbClr val="A4A3A4"/>
          </p15:clr>
        </p15:guide>
        <p15:guide id="2" orient="horz" pos="3588">
          <p15:clr>
            <a:srgbClr val="A4A3A4"/>
          </p15:clr>
        </p15:guide>
        <p15:guide id="3" pos="5759">
          <p15:clr>
            <a:srgbClr val="A4A3A4"/>
          </p15:clr>
        </p15:guide>
      </p15:sldGuideLst>
    </p:ext>
    <p:ext uri="{2D200454-40CA-4A62-9FC3-DE9A4176ACB9}">
      <p15:notesGuideLst xmlns:p15="http://schemas.microsoft.com/office/powerpoint/2012/main">
        <p15:guide id="1" orient="horz" pos="3297">
          <p15:clr>
            <a:srgbClr val="A4A3A4"/>
          </p15:clr>
        </p15:guide>
        <p15:guide id="2" pos="543">
          <p15:clr>
            <a:srgbClr val="A4A3A4"/>
          </p15:clr>
        </p15:guide>
        <p15:guide id="3" pos="3947">
          <p15:clr>
            <a:srgbClr val="A4A3A4"/>
          </p15:clr>
        </p15:guide>
        <p15:guide id="4" pos="389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a:srgbClr val="CC0000"/>
    <a:srgbClr val="FF5050"/>
    <a:srgbClr val="006666"/>
    <a:srgbClr val="FFFF00"/>
    <a:srgbClr val="D60093"/>
    <a:srgbClr val="800000"/>
    <a:srgbClr val="72000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91" autoAdjust="0"/>
    <p:restoredTop sz="72717" autoAdjust="0"/>
  </p:normalViewPr>
  <p:slideViewPr>
    <p:cSldViewPr snapToGrid="0">
      <p:cViewPr varScale="1">
        <p:scale>
          <a:sx n="60" d="100"/>
          <a:sy n="60" d="100"/>
        </p:scale>
        <p:origin x="1795" y="43"/>
      </p:cViewPr>
      <p:guideLst>
        <p:guide orient="horz" pos="1469"/>
        <p:guide orient="horz" pos="3588"/>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2136" y="420"/>
      </p:cViewPr>
      <p:guideLst>
        <p:guide orient="horz" pos="3297"/>
        <p:guide pos="543"/>
        <p:guide pos="3947"/>
        <p:guide pos="389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7" name="Rectangle 5"/>
          <p:cNvSpPr>
            <a:spLocks noGrp="1" noChangeArrowheads="1"/>
          </p:cNvSpPr>
          <p:nvPr>
            <p:ph type="sldNum" sz="quarter" idx="3"/>
          </p:nvPr>
        </p:nvSpPr>
        <p:spPr bwMode="auto">
          <a:xfrm>
            <a:off x="6680200" y="9818688"/>
            <a:ext cx="3937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144" tIns="47573" rIns="95144" bIns="47573" numCol="1" anchor="b" anchorCtr="0" compatLnSpc="1">
            <a:prstTxWarp prst="textNoShape">
              <a:avLst/>
            </a:prstTxWarp>
            <a:spAutoFit/>
          </a:bodyPr>
          <a:lstStyle>
            <a:lvl1pPr algn="r" defTabSz="950913">
              <a:buFont typeface="Monotype Sorts" pitchFamily="2" charset="2"/>
              <a:buNone/>
              <a:defRPr sz="1300">
                <a:solidFill>
                  <a:schemeClr val="tx1"/>
                </a:solidFill>
                <a:latin typeface="Albertus Extra Bold CE" pitchFamily="34" charset="0"/>
              </a:defRPr>
            </a:lvl1pPr>
          </a:lstStyle>
          <a:p>
            <a:pPr>
              <a:defRPr/>
            </a:pPr>
            <a:fld id="{6A0FF887-61F5-4654-AF18-B9180A339596}" type="slidenum">
              <a:rPr lang="cs-CZ"/>
              <a:pPr>
                <a:defRPr/>
              </a:pPr>
              <a:t>‹#›</a:t>
            </a:fld>
            <a:endParaRPr lang="cs-CZ"/>
          </a:p>
        </p:txBody>
      </p:sp>
      <p:sp>
        <p:nvSpPr>
          <p:cNvPr id="38918" name="Rectangle 6"/>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85" tIns="48043" rIns="96085" bIns="48043" numCol="1" anchor="t" anchorCtr="0" compatLnSpc="1">
            <a:prstTxWarp prst="textNoShape">
              <a:avLst/>
            </a:prstTxWarp>
          </a:bodyPr>
          <a:lstStyle>
            <a:lvl1pPr defTabSz="960438">
              <a:lnSpc>
                <a:spcPct val="100000"/>
              </a:lnSpc>
              <a:buClrTx/>
              <a:buFontTx/>
              <a:buNone/>
              <a:defRPr sz="1300">
                <a:solidFill>
                  <a:schemeClr val="tx1"/>
                </a:solidFill>
                <a:latin typeface="Times New Roman" pitchFamily="18" charset="0"/>
              </a:defRPr>
            </a:lvl1pPr>
          </a:lstStyle>
          <a:p>
            <a:pPr>
              <a:defRPr/>
            </a:pPr>
            <a:r>
              <a:rPr lang="cs-CZ"/>
              <a:t>Vytváření prezentací v programu MS PowwerPoint</a:t>
            </a:r>
          </a:p>
        </p:txBody>
      </p:sp>
      <p:sp>
        <p:nvSpPr>
          <p:cNvPr id="38919" name="Rectangle 7"/>
          <p:cNvSpPr>
            <a:spLocks noGrp="1" noChangeArrowheads="1"/>
          </p:cNvSpPr>
          <p:nvPr>
            <p:ph type="ftr" sz="quarter" idx="2"/>
          </p:nvPr>
        </p:nvSpPr>
        <p:spPr bwMode="auto">
          <a:xfrm>
            <a:off x="0"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85" tIns="48043" rIns="96085" bIns="48043" numCol="1" anchor="b" anchorCtr="0" compatLnSpc="1">
            <a:prstTxWarp prst="textNoShape">
              <a:avLst/>
            </a:prstTxWarp>
          </a:bodyPr>
          <a:lstStyle>
            <a:lvl1pPr defTabSz="960438">
              <a:lnSpc>
                <a:spcPct val="100000"/>
              </a:lnSpc>
              <a:buClrTx/>
              <a:buFontTx/>
              <a:buNone/>
              <a:defRPr sz="1300">
                <a:solidFill>
                  <a:schemeClr val="tx1"/>
                </a:solidFill>
                <a:latin typeface="Times New Roman" pitchFamily="18" charset="0"/>
              </a:defRPr>
            </a:lvl1pPr>
          </a:lstStyle>
          <a:p>
            <a:pPr>
              <a:defRPr/>
            </a:pPr>
            <a:endParaRPr lang="cs-CZ"/>
          </a:p>
        </p:txBody>
      </p:sp>
    </p:spTree>
    <p:extLst>
      <p:ext uri="{BB962C8B-B14F-4D97-AF65-F5344CB8AC3E}">
        <p14:creationId xmlns:p14="http://schemas.microsoft.com/office/powerpoint/2010/main" val="1386259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4"/>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946150" y="4860925"/>
            <a:ext cx="2832100" cy="123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144" tIns="47573" rIns="95144" bIns="47573" numCol="1" anchor="t" anchorCtr="0" compatLnSpc="1">
            <a:prstTxWarp prst="textNoShape">
              <a:avLst/>
            </a:prstTxWarp>
            <a:spAutoFit/>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15367" name="Rectangle 7"/>
          <p:cNvSpPr>
            <a:spLocks noGrp="1" noChangeArrowheads="1"/>
          </p:cNvSpPr>
          <p:nvPr>
            <p:ph type="sldNum" sz="quarter" idx="5"/>
          </p:nvPr>
        </p:nvSpPr>
        <p:spPr bwMode="auto">
          <a:xfrm>
            <a:off x="6705600" y="9840913"/>
            <a:ext cx="3937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144" tIns="47573" rIns="95144" bIns="47573" numCol="1" anchor="b" anchorCtr="0" compatLnSpc="1">
            <a:prstTxWarp prst="textNoShape">
              <a:avLst/>
            </a:prstTxWarp>
            <a:spAutoFit/>
          </a:bodyPr>
          <a:lstStyle>
            <a:lvl1pPr algn="r" defTabSz="950913">
              <a:buFont typeface="Monotype Sorts" pitchFamily="2" charset="2"/>
              <a:buNone/>
              <a:defRPr sz="1300">
                <a:solidFill>
                  <a:schemeClr val="tx1"/>
                </a:solidFill>
                <a:latin typeface="Albertus Extra Bold CE" pitchFamily="34" charset="0"/>
              </a:defRPr>
            </a:lvl1pPr>
          </a:lstStyle>
          <a:p>
            <a:pPr>
              <a:defRPr/>
            </a:pPr>
            <a:fld id="{8B9C25CE-1D17-47E1-89DE-D3D2D9D819FE}" type="slidenum">
              <a:rPr lang="cs-CZ"/>
              <a:pPr>
                <a:defRPr/>
              </a:pPr>
              <a:t>‹#›</a:t>
            </a:fld>
            <a:endParaRPr lang="cs-CZ"/>
          </a:p>
        </p:txBody>
      </p:sp>
    </p:spTree>
    <p:extLst>
      <p:ext uri="{BB962C8B-B14F-4D97-AF65-F5344CB8AC3E}">
        <p14:creationId xmlns:p14="http://schemas.microsoft.com/office/powerpoint/2010/main" val="2370685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geektime.com/2013/06/04/emaze-nextgen-presentation-platform/"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sitepoint.com/top-5-web-presentation-tools-compared/"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pcmag.com/article2/0,2817,2428465,00.asp"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macworld.com/article/2956626/business-software/keynote-fro-mac-6-5-3-review-gradual-improvements-make-it-more-competitive-with-powerpoint.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eachingwithimages.wordpress.com/2012/01/13/death-by-motion-sickness/"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www.pcworld.com/article/2036845/review-prezi-makes-it-easy-to-create-cinematic-presentations-with-zoom-and-pan-effects.html" TargetMode="External"/><Relationship Id="rId4" Type="http://schemas.openxmlformats.org/officeDocument/2006/relationships/hyperlink" Target="http://www.pcmag.com/article2/0,2817,2371184,00.asp"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mashable.com/2013/03/07/haiku-deck/#.6dyadxPg8qc"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visme.co/make-presentations" TargetMode="External"/><Relationship Id="rId7" Type="http://schemas.openxmlformats.org/officeDocument/2006/relationships/hyperlink" Target="http://blog.crazyegg.com/2014/04/21/visme-review/"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clearvoice.com/blog/piktochart-vs-canva-vs-visme-put-3-visual-storytelling-tools-test/" TargetMode="External"/><Relationship Id="rId5" Type="http://schemas.openxmlformats.org/officeDocument/2006/relationships/hyperlink" Target="http://www.huffingtonpost.com/randy-krum/5-great-online-tools-for-_b_5964874.html" TargetMode="External"/><Relationship Id="rId4" Type="http://schemas.openxmlformats.org/officeDocument/2006/relationships/hyperlink" Target="https://www.visme.co/make-infographic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B01B50D8-8D4A-4AEB-AF14-D21F8EF727DE}" type="slidenum">
              <a:rPr lang="cs-CZ" altLang="cs-CZ" sz="1300" smtClean="0">
                <a:solidFill>
                  <a:schemeClr val="tx1"/>
                </a:solidFill>
                <a:latin typeface="Albertus Extra Bold CE" pitchFamily="34" charset="0"/>
              </a:rPr>
              <a:pPr/>
              <a:t>1</a:t>
            </a:fld>
            <a:endParaRPr lang="cs-CZ" altLang="cs-CZ" sz="1300">
              <a:solidFill>
                <a:schemeClr val="tx1"/>
              </a:solidFill>
              <a:latin typeface="Albertus Extra Bold CE"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46150" y="4857750"/>
            <a:ext cx="4764088" cy="277813"/>
          </a:xfrm>
          <a:noFill/>
        </p:spPr>
        <p:txBody>
          <a:bodyPr/>
          <a:lstStyle/>
          <a:p>
            <a:pPr eaLnBrk="1" hangingPunct="1"/>
            <a:r>
              <a:rPr lang="cs-CZ" altLang="cs-CZ">
                <a:latin typeface="Arial" charset="0"/>
              </a:rPr>
              <a:t>Úvodní černá obrazovka – pokud nechcete prozradit co to bude... </a:t>
            </a:r>
            <a:r>
              <a:rPr lang="cs-CZ" altLang="cs-CZ">
                <a:latin typeface="Arial" charset="0"/>
                <a:sym typeface="Wingdings" pitchFamily="2" charset="2"/>
              </a:rPr>
              <a:t></a:t>
            </a:r>
            <a:endParaRPr lang="cs-CZ" altLang="cs-CZ">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E6915FA6-0216-4EF8-87CF-ACBFB443F54F}" type="slidenum">
              <a:rPr lang="cs-CZ" altLang="cs-CZ" sz="1300" smtClean="0">
                <a:solidFill>
                  <a:schemeClr val="tx1"/>
                </a:solidFill>
                <a:latin typeface="Albertus Extra Bold CE" pitchFamily="34" charset="0"/>
              </a:rPr>
              <a:pPr/>
              <a:t>12</a:t>
            </a:fld>
            <a:endParaRPr lang="cs-CZ" altLang="cs-CZ" sz="1300">
              <a:solidFill>
                <a:schemeClr val="tx1"/>
              </a:solidFill>
              <a:latin typeface="Albertus Extra Bold CE"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55675" y="4946650"/>
            <a:ext cx="5154613" cy="3154363"/>
          </a:xfrm>
          <a:noFill/>
        </p:spPr>
        <p:txBody>
          <a:bodyPr wrap="square"/>
          <a:lstStyle/>
          <a:p>
            <a:pPr eaLnBrk="1" hangingPunct="1"/>
            <a:r>
              <a:rPr lang="cs-CZ" altLang="cs-CZ" dirty="0">
                <a:latin typeface="Arial" charset="0"/>
              </a:rPr>
              <a:t>Software Adobe </a:t>
            </a:r>
            <a:r>
              <a:rPr lang="cs-CZ" altLang="cs-CZ" dirty="0" err="1">
                <a:latin typeface="Arial" charset="0"/>
              </a:rPr>
              <a:t>Captivate</a:t>
            </a:r>
            <a:r>
              <a:rPr lang="cs-CZ" altLang="cs-CZ" dirty="0">
                <a:latin typeface="Arial" charset="0"/>
              </a:rPr>
              <a:t> 4 je snadno použitelný a rychlý nástroj pro vytváření obsahu pro e-learning, který umožňuje prakticky každému i bez zkušeností s programováním nebo multimédii rychle vytvářet náročné a poutavé simulace, předvádění softwaru, výukové moduly založené na scénáři a zkušební testy. Software Adobe </a:t>
            </a:r>
            <a:r>
              <a:rPr lang="cs-CZ" altLang="cs-CZ" dirty="0" err="1">
                <a:latin typeface="Arial" charset="0"/>
              </a:rPr>
              <a:t>Captivate</a:t>
            </a:r>
            <a:r>
              <a:rPr lang="cs-CZ" altLang="cs-CZ" dirty="0">
                <a:latin typeface="Arial" charset="0"/>
              </a:rPr>
              <a:t> 4, založený na zavedené platformě Adobe </a:t>
            </a:r>
            <a:r>
              <a:rPr lang="cs-CZ" altLang="cs-CZ" dirty="0" err="1">
                <a:latin typeface="Arial" charset="0"/>
              </a:rPr>
              <a:t>Flash</a:t>
            </a:r>
            <a:r>
              <a:rPr lang="cs-CZ" altLang="cs-CZ" dirty="0">
                <a:latin typeface="Arial" charset="0"/>
              </a:rPr>
              <a:t>®, může automaticky generovat interaktivní obsah kompatibilní s přehrávačem Adobe </a:t>
            </a:r>
            <a:r>
              <a:rPr lang="cs-CZ" altLang="cs-CZ" dirty="0" err="1">
                <a:latin typeface="Arial" charset="0"/>
              </a:rPr>
              <a:t>Flash</a:t>
            </a:r>
            <a:r>
              <a:rPr lang="cs-CZ" altLang="cs-CZ" dirty="0">
                <a:latin typeface="Arial" charset="0"/>
              </a:rPr>
              <a:t> </a:t>
            </a:r>
            <a:r>
              <a:rPr lang="cs-CZ" altLang="cs-CZ" dirty="0" err="1">
                <a:latin typeface="Arial" charset="0"/>
              </a:rPr>
              <a:t>Player</a:t>
            </a:r>
            <a:r>
              <a:rPr lang="cs-CZ" altLang="cs-CZ" dirty="0">
                <a:latin typeface="Arial" charset="0"/>
              </a:rPr>
              <a:t> bez toho, že by se uživatelé museli učit ovládání programu </a:t>
            </a:r>
            <a:r>
              <a:rPr lang="cs-CZ" altLang="cs-CZ" dirty="0" err="1">
                <a:latin typeface="Arial" charset="0"/>
              </a:rPr>
              <a:t>Flash</a:t>
            </a:r>
            <a:r>
              <a:rPr lang="cs-CZ" altLang="cs-CZ" dirty="0">
                <a:latin typeface="Arial" charset="0"/>
              </a:rPr>
              <a:t>. Obsah z programu Adobe </a:t>
            </a:r>
            <a:r>
              <a:rPr lang="cs-CZ" altLang="cs-CZ" dirty="0" err="1">
                <a:latin typeface="Arial" charset="0"/>
              </a:rPr>
              <a:t>Captivate</a:t>
            </a:r>
            <a:r>
              <a:rPr lang="cs-CZ" altLang="cs-CZ" dirty="0">
                <a:latin typeface="Arial" charset="0"/>
              </a:rPr>
              <a:t> lze také vkládat do souborů Adobe PDF a distribuovat ve formátu AVI pro streamování na webu, publikování na YouTube™, přehrávání na zařízeních kompatibilních s AVI a podobně. </a:t>
            </a:r>
          </a:p>
          <a:p>
            <a:pPr eaLnBrk="1" hangingPunct="1"/>
            <a:endParaRPr lang="cs-CZ" altLang="cs-CZ" dirty="0">
              <a:latin typeface="Arial" charset="0"/>
            </a:endParaRPr>
          </a:p>
          <a:p>
            <a:pPr eaLnBrk="1" hangingPunct="1">
              <a:spcBef>
                <a:spcPct val="45000"/>
              </a:spcBef>
            </a:pPr>
            <a:r>
              <a:rPr lang="cs-CZ" altLang="cs-CZ" dirty="0">
                <a:latin typeface="Arial" charset="0"/>
              </a:rPr>
              <a:t>U počítačových prezentací je možné použít různých programů – PowerPoint, </a:t>
            </a:r>
            <a:r>
              <a:rPr lang="cs-CZ" altLang="cs-CZ" dirty="0" err="1">
                <a:latin typeface="Arial" charset="0"/>
              </a:rPr>
              <a:t>CorelPresents</a:t>
            </a:r>
            <a:r>
              <a:rPr lang="cs-CZ" altLang="cs-CZ" dirty="0">
                <a:latin typeface="Arial" charset="0"/>
              </a:rPr>
              <a:t>, </a:t>
            </a:r>
            <a:r>
              <a:rPr lang="cs-CZ" altLang="cs-CZ" dirty="0" err="1">
                <a:latin typeface="Arial" charset="0"/>
              </a:rPr>
              <a:t>Macromedia</a:t>
            </a:r>
            <a:r>
              <a:rPr lang="cs-CZ" altLang="cs-CZ" dirty="0">
                <a:latin typeface="Arial" charset="0"/>
              </a:rPr>
              <a:t> </a:t>
            </a:r>
            <a:r>
              <a:rPr lang="cs-CZ" altLang="cs-CZ" dirty="0" err="1">
                <a:latin typeface="Arial" charset="0"/>
              </a:rPr>
              <a:t>Director</a:t>
            </a:r>
            <a:r>
              <a:rPr lang="cs-CZ" altLang="cs-CZ" dirty="0">
                <a:latin typeface="Arial" charset="0"/>
              </a:rPr>
              <a:t> nebo speciální prostředky SMIL (</a:t>
            </a:r>
            <a:r>
              <a:rPr lang="cs-CZ" altLang="cs-CZ" dirty="0" err="1">
                <a:latin typeface="Arial" charset="0"/>
              </a:rPr>
              <a:t>Synchronized</a:t>
            </a:r>
            <a:r>
              <a:rPr lang="cs-CZ" altLang="cs-CZ" dirty="0">
                <a:latin typeface="Arial" charset="0"/>
              </a:rPr>
              <a:t> Multimedia </a:t>
            </a:r>
            <a:r>
              <a:rPr lang="cs-CZ" altLang="cs-CZ" dirty="0" err="1">
                <a:latin typeface="Arial" charset="0"/>
              </a:rPr>
              <a:t>Integration</a:t>
            </a:r>
            <a:r>
              <a:rPr lang="cs-CZ" altLang="cs-CZ" dirty="0">
                <a:latin typeface="Arial" charset="0"/>
              </a:rPr>
              <a:t> </a:t>
            </a:r>
            <a:r>
              <a:rPr lang="cs-CZ" altLang="cs-CZ" dirty="0" err="1">
                <a:latin typeface="Arial" charset="0"/>
              </a:rPr>
              <a:t>Language</a:t>
            </a:r>
            <a:r>
              <a:rPr lang="cs-CZ" altLang="cs-CZ" dirty="0">
                <a:latin typeface="Arial" charset="0"/>
              </a:rPr>
              <a:t>), případně </a:t>
            </a:r>
            <a:r>
              <a:rPr lang="cs-CZ" altLang="cs-CZ" dirty="0" err="1">
                <a:latin typeface="Arial" charset="0"/>
              </a:rPr>
              <a:t>Delphi</a:t>
            </a:r>
            <a:r>
              <a:rPr lang="cs-CZ" altLang="cs-CZ" dirty="0">
                <a:latin typeface="Arial" charset="0"/>
              </a:rPr>
              <a:t>, </a:t>
            </a:r>
            <a:r>
              <a:rPr lang="cs-CZ" altLang="cs-CZ" dirty="0" err="1">
                <a:latin typeface="Arial" charset="0"/>
              </a:rPr>
              <a:t>Visual</a:t>
            </a:r>
            <a:r>
              <a:rPr lang="cs-CZ" altLang="cs-CZ" dirty="0">
                <a:latin typeface="Arial" charset="0"/>
              </a:rPr>
              <a:t> C++</a:t>
            </a:r>
            <a:r>
              <a:rPr lang="cs-CZ" altLang="cs-CZ" dirty="0">
                <a:solidFill>
                  <a:srgbClr val="FFFF00"/>
                </a:solidFill>
                <a:latin typeface="Arial" charset="0"/>
              </a:rPr>
              <a:t> </a:t>
            </a:r>
          </a:p>
          <a:p>
            <a:pPr eaLnBrk="1" hangingPunct="1">
              <a:spcBef>
                <a:spcPct val="45000"/>
              </a:spcBef>
            </a:pPr>
            <a:endParaRPr lang="cs-CZ" altLang="cs-CZ" dirty="0">
              <a:solidFill>
                <a:srgbClr val="FFFF00"/>
              </a:solidFill>
              <a:latin typeface="Arial" charset="0"/>
            </a:endParaRPr>
          </a:p>
          <a:p>
            <a:pPr eaLnBrk="1" hangingPunct="1">
              <a:spcBef>
                <a:spcPct val="45000"/>
              </a:spcBef>
            </a:pPr>
            <a:r>
              <a:rPr lang="cs-CZ" altLang="cs-CZ" dirty="0">
                <a:latin typeface="Arial" charset="0"/>
              </a:rPr>
              <a:t>https://pitch.com/use-cases/presentation-maker?utm_agid=141659375164&amp;creative=615697367277&amp;device=c&amp;placement=&amp;utm_term=online%20presentation%20maker&amp;utm_campaign=&amp;utm_source=paid&amp;utm_medium=search&amp;hsa_acc=1088970905&amp;hsa_cam=17998730335&amp;hsa_grp=141659375164&amp;hsa_ad=615697367277&amp;hsa_src=g&amp;hsa_tgt=kwd-3928472802&amp;hsa_kw=online%20presentation%20maker&amp;hsa_mt=b&amp;hsa_net=adwords&amp;hsa_ver=3&amp;gclid=CjwKCAiA_6yfBhBNEiwAkmXy57wtno7REjhp-Z9ViQ2G9eLcVFi7sgD86JxPswEaWdJWFBPKyu3A0hoC_hgQAvD_BwE</a:t>
            </a:r>
            <a:endParaRPr lang="cs-CZ" altLang="cs-CZ" dirty="0">
              <a:solidFill>
                <a:srgbClr val="FFFF00"/>
              </a:solidFill>
              <a:latin typeface="Arial" charset="0"/>
            </a:endParaRPr>
          </a:p>
          <a:p>
            <a:pPr eaLnBrk="1" hangingPunct="1">
              <a:spcBef>
                <a:spcPct val="45000"/>
              </a:spcBef>
            </a:pPr>
            <a:endParaRPr lang="cs-CZ" altLang="cs-CZ" dirty="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kumimoji="1" lang="cs-CZ" sz="1200" b="1" i="0" kern="1200" dirty="0">
                <a:solidFill>
                  <a:schemeClr val="tx1"/>
                </a:solidFill>
                <a:effectLst/>
                <a:latin typeface="Times New Roman" pitchFamily="18" charset="0"/>
                <a:ea typeface="+mn-ea"/>
                <a:cs typeface="+mn-cs"/>
              </a:rPr>
              <a:t>Jazyk: </a:t>
            </a:r>
            <a:r>
              <a:rPr kumimoji="1" lang="cs-CZ" sz="1200" b="0" i="0" kern="1200" dirty="0">
                <a:solidFill>
                  <a:schemeClr val="tx1"/>
                </a:solidFill>
                <a:effectLst/>
                <a:latin typeface="Times New Roman" pitchFamily="18" charset="0"/>
                <a:ea typeface="+mn-ea"/>
                <a:cs typeface="+mn-cs"/>
              </a:rPr>
              <a:t>ruština (volitelně)</a:t>
            </a:r>
          </a:p>
          <a:p>
            <a:r>
              <a:rPr kumimoji="1" lang="cs-CZ" sz="1200" b="1" i="0" kern="1200" dirty="0" err="1">
                <a:solidFill>
                  <a:schemeClr val="tx1"/>
                </a:solidFill>
                <a:effectLst/>
                <a:latin typeface="Times New Roman" pitchFamily="18" charset="0"/>
                <a:ea typeface="+mn-ea"/>
                <a:cs typeface="+mn-cs"/>
              </a:rPr>
              <a:t>Emaze</a:t>
            </a:r>
            <a:r>
              <a:rPr kumimoji="1" lang="cs-CZ" sz="1200" b="1" i="0" kern="1200" dirty="0">
                <a:solidFill>
                  <a:schemeClr val="tx1"/>
                </a:solidFill>
                <a:effectLst/>
                <a:latin typeface="Times New Roman" pitchFamily="18" charset="0"/>
                <a:ea typeface="+mn-ea"/>
                <a:cs typeface="+mn-cs"/>
              </a:rPr>
              <a:t> </a:t>
            </a:r>
            <a:r>
              <a:rPr kumimoji="1" lang="cs-CZ" sz="1200" b="0" i="0" kern="1200" dirty="0">
                <a:solidFill>
                  <a:schemeClr val="tx1"/>
                </a:solidFill>
                <a:effectLst/>
                <a:latin typeface="Times New Roman" pitchFamily="18" charset="0"/>
                <a:ea typeface="+mn-ea"/>
                <a:cs typeface="+mn-cs"/>
              </a:rPr>
              <a:t>je spíše online prezentační software, který má skvělý upgrade na tradiční program PowerPoint. Jeho snadno použitelné rozhraní umožňuje vybrat si z široké škály šablon a vytvořit skvělé výukové programy, včetně </a:t>
            </a:r>
            <a:r>
              <a:rPr kumimoji="1" lang="cs-CZ" sz="1200" b="1" i="0" kern="1200" dirty="0" err="1">
                <a:solidFill>
                  <a:schemeClr val="tx1"/>
                </a:solidFill>
                <a:effectLst/>
                <a:latin typeface="Times New Roman" pitchFamily="18" charset="0"/>
                <a:ea typeface="+mn-ea"/>
                <a:cs typeface="+mn-cs"/>
              </a:rPr>
              <a:t>3D</a:t>
            </a:r>
            <a:r>
              <a:rPr kumimoji="1" lang="cs-CZ" sz="1200" b="1" i="0" kern="1200" dirty="0">
                <a:solidFill>
                  <a:schemeClr val="tx1"/>
                </a:solidFill>
                <a:effectLst/>
                <a:latin typeface="Times New Roman" pitchFamily="18" charset="0"/>
                <a:ea typeface="+mn-ea"/>
                <a:cs typeface="+mn-cs"/>
              </a:rPr>
              <a:t> prezentací </a:t>
            </a:r>
            <a:r>
              <a:rPr kumimoji="1" lang="cs-CZ" sz="1200" b="0" i="0" kern="1200" dirty="0">
                <a:solidFill>
                  <a:schemeClr val="tx1"/>
                </a:solidFill>
                <a:effectLst/>
                <a:latin typeface="Times New Roman" pitchFamily="18" charset="0"/>
                <a:ea typeface="+mn-ea"/>
                <a:cs typeface="+mn-cs"/>
              </a:rPr>
              <a:t>během několika minut.</a:t>
            </a:r>
          </a:p>
          <a:p>
            <a:r>
              <a:rPr kumimoji="1" lang="cs-CZ" sz="1200" b="0" i="0" kern="1200" dirty="0">
                <a:solidFill>
                  <a:schemeClr val="tx1"/>
                </a:solidFill>
                <a:effectLst/>
                <a:latin typeface="Times New Roman" pitchFamily="18" charset="0"/>
                <a:ea typeface="+mn-ea"/>
                <a:cs typeface="+mn-cs"/>
              </a:rPr>
              <a:t>Vzhledem k tomu, že se jedná o </a:t>
            </a:r>
            <a:r>
              <a:rPr kumimoji="1" lang="cs-CZ" sz="1200" b="0" i="0" kern="1200" dirty="0" err="1">
                <a:solidFill>
                  <a:schemeClr val="tx1"/>
                </a:solidFill>
                <a:effectLst/>
                <a:latin typeface="Times New Roman" pitchFamily="18" charset="0"/>
                <a:ea typeface="+mn-ea"/>
                <a:cs typeface="+mn-cs"/>
              </a:rPr>
              <a:t>cloudové</a:t>
            </a:r>
            <a:r>
              <a:rPr kumimoji="1" lang="cs-CZ" sz="1200" b="0" i="0" kern="1200" dirty="0">
                <a:solidFill>
                  <a:schemeClr val="tx1"/>
                </a:solidFill>
                <a:effectLst/>
                <a:latin typeface="Times New Roman" pitchFamily="18" charset="0"/>
                <a:ea typeface="+mn-ea"/>
                <a:cs typeface="+mn-cs"/>
              </a:rPr>
              <a:t> prostředí, můžete také upravovat nebo aktualizovat své prezentace na libovolném počítači, mobilním telefonu nebo tabletu, který je připojen k Internetu.</a:t>
            </a:r>
          </a:p>
          <a:p>
            <a:r>
              <a:rPr kumimoji="1" lang="cs-CZ" sz="1200" b="0" i="0" kern="1200" dirty="0">
                <a:solidFill>
                  <a:schemeClr val="tx1"/>
                </a:solidFill>
                <a:effectLst/>
                <a:latin typeface="Times New Roman" pitchFamily="18" charset="0"/>
                <a:ea typeface="+mn-ea"/>
                <a:cs typeface="+mn-cs"/>
              </a:rPr>
              <a:t>Hlavní </a:t>
            </a:r>
            <a:r>
              <a:rPr kumimoji="1" lang="cs-CZ" sz="1200" b="1" i="0" kern="1200" dirty="0">
                <a:solidFill>
                  <a:schemeClr val="tx1"/>
                </a:solidFill>
                <a:effectLst/>
                <a:latin typeface="Times New Roman" pitchFamily="18" charset="0"/>
                <a:ea typeface="+mn-ea"/>
                <a:cs typeface="+mn-cs"/>
              </a:rPr>
              <a:t>nevýhodou společnosti </a:t>
            </a:r>
            <a:r>
              <a:rPr kumimoji="1" lang="cs-CZ" sz="1200" b="0" i="0" kern="1200" dirty="0" err="1">
                <a:solidFill>
                  <a:schemeClr val="tx1"/>
                </a:solidFill>
                <a:effectLst/>
                <a:latin typeface="Times New Roman" pitchFamily="18" charset="0"/>
                <a:ea typeface="+mn-ea"/>
                <a:cs typeface="+mn-cs"/>
              </a:rPr>
              <a:t>Emaze</a:t>
            </a:r>
            <a:r>
              <a:rPr kumimoji="1" lang="cs-CZ" sz="1200" b="0" i="0" kern="1200" dirty="0">
                <a:solidFill>
                  <a:schemeClr val="tx1"/>
                </a:solidFill>
                <a:effectLst/>
                <a:latin typeface="Times New Roman" pitchFamily="18" charset="0"/>
                <a:ea typeface="+mn-ea"/>
                <a:cs typeface="+mn-cs"/>
              </a:rPr>
              <a:t> je nedostatečná schopnost editace prezentací </a:t>
            </a:r>
            <a:r>
              <a:rPr kumimoji="1" lang="cs-CZ" sz="1200" b="0" i="0" kern="1200" dirty="0" err="1">
                <a:solidFill>
                  <a:schemeClr val="tx1"/>
                </a:solidFill>
                <a:effectLst/>
                <a:latin typeface="Times New Roman" pitchFamily="18" charset="0"/>
                <a:ea typeface="+mn-ea"/>
                <a:cs typeface="+mn-cs"/>
              </a:rPr>
              <a:t>offline</a:t>
            </a:r>
            <a:r>
              <a:rPr kumimoji="1" lang="cs-CZ" sz="1200" b="0" i="0" kern="1200" dirty="0">
                <a:solidFill>
                  <a:schemeClr val="tx1"/>
                </a:solidFill>
                <a:effectLst/>
                <a:latin typeface="Times New Roman" pitchFamily="18" charset="0"/>
                <a:ea typeface="+mn-ea"/>
                <a:cs typeface="+mn-cs"/>
              </a:rPr>
              <a:t>.</a:t>
            </a:r>
          </a:p>
          <a:p>
            <a:endParaRPr lang="cs-CZ" dirty="0"/>
          </a:p>
          <a:p>
            <a:endParaRPr lang="cs-CZ" dirty="0"/>
          </a:p>
          <a:p>
            <a:r>
              <a:rPr kumimoji="1" lang="en-US" sz="1200" b="0" i="0" kern="1200" dirty="0">
                <a:solidFill>
                  <a:schemeClr val="tx1"/>
                </a:solidFill>
                <a:effectLst/>
                <a:latin typeface="Times New Roman" pitchFamily="18" charset="0"/>
                <a:ea typeface="+mn-ea"/>
                <a:cs typeface="+mn-cs"/>
              </a:rPr>
              <a:t>A simple-to-use presentation tool that uses </a:t>
            </a:r>
            <a:r>
              <a:rPr kumimoji="1" lang="en-US" sz="1200" b="0" i="0" kern="1200" dirty="0" err="1">
                <a:solidFill>
                  <a:schemeClr val="tx1"/>
                </a:solidFill>
                <a:effectLst/>
                <a:latin typeface="Times New Roman" pitchFamily="18" charset="0"/>
                <a:ea typeface="+mn-ea"/>
                <a:cs typeface="+mn-cs"/>
              </a:rPr>
              <a:t>HTML5</a:t>
            </a:r>
            <a:r>
              <a:rPr kumimoji="1" lang="en-US" sz="1200" b="0" i="0" kern="1200" dirty="0">
                <a:solidFill>
                  <a:schemeClr val="tx1"/>
                </a:solidFill>
                <a:effectLst/>
                <a:latin typeface="Times New Roman" pitchFamily="18" charset="0"/>
                <a:ea typeface="+mn-ea"/>
                <a:cs typeface="+mn-cs"/>
              </a:rPr>
              <a:t>, so it runs on any browser and device, including </a:t>
            </a:r>
            <a:r>
              <a:rPr kumimoji="1" lang="en-US" sz="1200" b="0" i="0" kern="1200" dirty="0" err="1">
                <a:solidFill>
                  <a:schemeClr val="tx1"/>
                </a:solidFill>
                <a:effectLst/>
                <a:latin typeface="Times New Roman" pitchFamily="18" charset="0"/>
                <a:ea typeface="+mn-ea"/>
                <a:cs typeface="+mn-cs"/>
              </a:rPr>
              <a:t>chromebooks</a:t>
            </a:r>
            <a:r>
              <a:rPr kumimoji="1" lang="en-US" sz="1200" b="0" i="0" kern="1200" dirty="0">
                <a:solidFill>
                  <a:schemeClr val="tx1"/>
                </a:solidFill>
                <a:effectLst/>
                <a:latin typeface="Times New Roman" pitchFamily="18" charset="0"/>
                <a:ea typeface="+mn-ea"/>
                <a:cs typeface="+mn-cs"/>
              </a:rPr>
              <a:t> and tablets.</a:t>
            </a:r>
          </a:p>
          <a:p>
            <a:r>
              <a:rPr kumimoji="1" lang="en-US" sz="1200" b="0" i="0" kern="1200" dirty="0">
                <a:solidFill>
                  <a:schemeClr val="tx1"/>
                </a:solidFill>
                <a:effectLst/>
                <a:latin typeface="Times New Roman" pitchFamily="18" charset="0"/>
                <a:ea typeface="+mn-ea"/>
                <a:cs typeface="+mn-cs"/>
              </a:rPr>
              <a:t>Designed for those who want to easily create presentations within minutes, </a:t>
            </a:r>
            <a:r>
              <a:rPr kumimoji="1" lang="en-US" sz="1200" b="0" i="0" kern="1200" dirty="0" err="1">
                <a:solidFill>
                  <a:schemeClr val="tx1"/>
                </a:solidFill>
                <a:effectLst/>
                <a:latin typeface="Times New Roman" pitchFamily="18" charset="0"/>
                <a:ea typeface="+mn-ea"/>
                <a:cs typeface="+mn-cs"/>
              </a:rPr>
              <a:t>Emaze</a:t>
            </a:r>
            <a:r>
              <a:rPr kumimoji="1" lang="en-US" sz="1200" b="0" i="0" kern="1200" dirty="0">
                <a:solidFill>
                  <a:schemeClr val="tx1"/>
                </a:solidFill>
                <a:effectLst/>
                <a:latin typeface="Times New Roman" pitchFamily="18" charset="0"/>
                <a:ea typeface="+mn-ea"/>
                <a:cs typeface="+mn-cs"/>
              </a:rPr>
              <a:t> offers professionally designed </a:t>
            </a:r>
            <a:r>
              <a:rPr kumimoji="1" lang="en-US" sz="1200" b="0" i="0" kern="1200" dirty="0" err="1">
                <a:solidFill>
                  <a:schemeClr val="tx1"/>
                </a:solidFill>
                <a:effectLst/>
                <a:latin typeface="Times New Roman" pitchFamily="18" charset="0"/>
                <a:ea typeface="+mn-ea"/>
                <a:cs typeface="+mn-cs"/>
              </a:rPr>
              <a:t>2D</a:t>
            </a:r>
            <a:r>
              <a:rPr kumimoji="1" lang="en-US" sz="1200" b="0" i="0" kern="1200" dirty="0">
                <a:solidFill>
                  <a:schemeClr val="tx1"/>
                </a:solidFill>
                <a:effectLst/>
                <a:latin typeface="Times New Roman" pitchFamily="18" charset="0"/>
                <a:ea typeface="+mn-ea"/>
                <a:cs typeface="+mn-cs"/>
              </a:rPr>
              <a:t> and 3D templates, as well as the ability to create video presentations that can be accessed from anywhere online.</a:t>
            </a:r>
          </a:p>
          <a:p>
            <a:br>
              <a:rPr kumimoji="1" lang="en-US" sz="1200" b="0" i="0" kern="1200" dirty="0">
                <a:solidFill>
                  <a:schemeClr val="tx1"/>
                </a:solidFill>
                <a:effectLst/>
                <a:latin typeface="Times New Roman" pitchFamily="18" charset="0"/>
                <a:ea typeface="+mn-ea"/>
                <a:cs typeface="+mn-cs"/>
              </a:rPr>
            </a:br>
            <a:r>
              <a:rPr kumimoji="1" lang="en-US" sz="1200" b="0" i="0" kern="1200" dirty="0">
                <a:solidFill>
                  <a:schemeClr val="tx1"/>
                </a:solidFill>
                <a:effectLst/>
                <a:latin typeface="Times New Roman" pitchFamily="18" charset="0"/>
                <a:ea typeface="+mn-ea"/>
                <a:cs typeface="+mn-cs"/>
              </a:rPr>
              <a:t>Read more at https://</a:t>
            </a:r>
            <a:r>
              <a:rPr kumimoji="1" lang="en-US" sz="1200" b="0" i="0" kern="1200" dirty="0" err="1">
                <a:solidFill>
                  <a:schemeClr val="tx1"/>
                </a:solidFill>
                <a:effectLst/>
                <a:latin typeface="Times New Roman" pitchFamily="18" charset="0"/>
                <a:ea typeface="+mn-ea"/>
                <a:cs typeface="+mn-cs"/>
              </a:rPr>
              <a:t>visme.co</a:t>
            </a:r>
            <a:r>
              <a:rPr kumimoji="1" lang="en-US" sz="1200" b="0" i="0" kern="1200" dirty="0">
                <a:solidFill>
                  <a:schemeClr val="tx1"/>
                </a:solidFill>
                <a:effectLst/>
                <a:latin typeface="Times New Roman" pitchFamily="18" charset="0"/>
                <a:ea typeface="+mn-ea"/>
                <a:cs typeface="+mn-cs"/>
              </a:rPr>
              <a:t>/blog/</a:t>
            </a:r>
            <a:r>
              <a:rPr kumimoji="1" lang="en-US" sz="1200" b="0" i="0" kern="1200" dirty="0" err="1">
                <a:solidFill>
                  <a:schemeClr val="tx1"/>
                </a:solidFill>
                <a:effectLst/>
                <a:latin typeface="Times New Roman" pitchFamily="18" charset="0"/>
                <a:ea typeface="+mn-ea"/>
                <a:cs typeface="+mn-cs"/>
              </a:rPr>
              <a:t>powerpoint</a:t>
            </a:r>
            <a:r>
              <a:rPr kumimoji="1" lang="en-US" sz="1200" b="0" i="0" kern="1200" dirty="0">
                <a:solidFill>
                  <a:schemeClr val="tx1"/>
                </a:solidFill>
                <a:effectLst/>
                <a:latin typeface="Times New Roman" pitchFamily="18" charset="0"/>
                <a:ea typeface="+mn-ea"/>
                <a:cs typeface="+mn-cs"/>
              </a:rPr>
              <a:t>-alternatives/#</a:t>
            </a:r>
            <a:r>
              <a:rPr kumimoji="1" lang="en-US" sz="1200" b="0" i="0" kern="1200" dirty="0" err="1">
                <a:solidFill>
                  <a:schemeClr val="tx1"/>
                </a:solidFill>
                <a:effectLst/>
                <a:latin typeface="Times New Roman" pitchFamily="18" charset="0"/>
                <a:ea typeface="+mn-ea"/>
                <a:cs typeface="+mn-cs"/>
              </a:rPr>
              <a:t>zqSiOjBdHebMY1fq.99</a:t>
            </a:r>
            <a:endParaRPr kumimoji="1" lang="cs-CZ" sz="1200" b="0" i="0" kern="1200" dirty="0">
              <a:solidFill>
                <a:schemeClr val="tx1"/>
              </a:solidFill>
              <a:effectLst/>
              <a:latin typeface="Times New Roman" pitchFamily="18" charset="0"/>
              <a:ea typeface="+mn-ea"/>
              <a:cs typeface="+mn-cs"/>
            </a:endParaRPr>
          </a:p>
          <a:p>
            <a:endParaRPr kumimoji="1" lang="cs-CZ" sz="1200" b="0" i="0" kern="1200" dirty="0">
              <a:solidFill>
                <a:schemeClr val="tx1"/>
              </a:solidFill>
              <a:effectLst/>
              <a:latin typeface="Times New Roman" pitchFamily="18" charset="0"/>
              <a:ea typeface="+mn-ea"/>
              <a:cs typeface="+mn-cs"/>
            </a:endParaRPr>
          </a:p>
          <a:p>
            <a:r>
              <a:rPr kumimoji="1" lang="en-US" sz="1200" b="1" i="0" kern="1200" dirty="0">
                <a:solidFill>
                  <a:schemeClr val="tx1"/>
                </a:solidFill>
                <a:effectLst/>
                <a:latin typeface="Times New Roman" pitchFamily="18" charset="0"/>
                <a:ea typeface="+mn-ea"/>
                <a:cs typeface="+mn-cs"/>
              </a:rPr>
              <a:t>Features:</a:t>
            </a:r>
            <a:endParaRPr kumimoji="1" lang="en-US" sz="1200" b="0" i="0" kern="1200" dirty="0">
              <a:solidFill>
                <a:schemeClr val="tx1"/>
              </a:solidFill>
              <a:effectLst/>
              <a:latin typeface="Times New Roman" pitchFamily="18" charset="0"/>
              <a:ea typeface="+mn-ea"/>
              <a:cs typeface="+mn-cs"/>
            </a:endParaRPr>
          </a:p>
          <a:p>
            <a:r>
              <a:rPr kumimoji="1" lang="en-US" sz="1200" b="0" i="0" kern="1200" dirty="0">
                <a:solidFill>
                  <a:schemeClr val="tx1"/>
                </a:solidFill>
                <a:effectLst/>
                <a:latin typeface="Times New Roman" pitchFamily="18" charset="0"/>
                <a:ea typeface="+mn-ea"/>
                <a:cs typeface="+mn-cs"/>
              </a:rPr>
              <a:t>Create presentations within minutes with ready-to-use templates.</a:t>
            </a:r>
          </a:p>
          <a:p>
            <a:r>
              <a:rPr kumimoji="1" lang="en-US" sz="1200" b="0" i="0" kern="1200" dirty="0">
                <a:solidFill>
                  <a:schemeClr val="tx1"/>
                </a:solidFill>
                <a:effectLst/>
                <a:latin typeface="Times New Roman" pitchFamily="18" charset="0"/>
                <a:ea typeface="+mn-ea"/>
                <a:cs typeface="+mn-cs"/>
              </a:rPr>
              <a:t>Share your presentation with anyone in the world using an automated translation tool.</a:t>
            </a:r>
          </a:p>
          <a:p>
            <a:r>
              <a:rPr kumimoji="1" lang="en-US" sz="1200" b="0" i="0" kern="1200" dirty="0">
                <a:solidFill>
                  <a:schemeClr val="tx1"/>
                </a:solidFill>
                <a:effectLst/>
                <a:latin typeface="Times New Roman" pitchFamily="18" charset="0"/>
                <a:ea typeface="+mn-ea"/>
                <a:cs typeface="+mn-cs"/>
              </a:rPr>
              <a:t>Access your presentations from anywhere with this cloud-based software.</a:t>
            </a:r>
          </a:p>
          <a:p>
            <a:r>
              <a:rPr kumimoji="1" lang="en-US" sz="1200" b="0" i="0" kern="1200" dirty="0">
                <a:solidFill>
                  <a:schemeClr val="tx1"/>
                </a:solidFill>
                <a:effectLst/>
                <a:latin typeface="Times New Roman" pitchFamily="18" charset="0"/>
                <a:ea typeface="+mn-ea"/>
                <a:cs typeface="+mn-cs"/>
              </a:rPr>
              <a:t>View and edit your presentations from any device, including tablets, laptops, PCs and smartphones.</a:t>
            </a:r>
          </a:p>
          <a:p>
            <a:br>
              <a:rPr kumimoji="1" lang="en-US" sz="1200" b="0" i="0" kern="1200" dirty="0">
                <a:solidFill>
                  <a:schemeClr val="tx1"/>
                </a:solidFill>
                <a:effectLst/>
                <a:latin typeface="Times New Roman" pitchFamily="18" charset="0"/>
                <a:ea typeface="+mn-ea"/>
                <a:cs typeface="+mn-cs"/>
              </a:rPr>
            </a:br>
            <a:r>
              <a:rPr kumimoji="1" lang="en-US" sz="1200" b="1" i="0" kern="1200" dirty="0">
                <a:solidFill>
                  <a:schemeClr val="tx1"/>
                </a:solidFill>
                <a:effectLst/>
                <a:latin typeface="Times New Roman" pitchFamily="18" charset="0"/>
                <a:ea typeface="+mn-ea"/>
                <a:cs typeface="+mn-cs"/>
              </a:rPr>
              <a:t>Price:</a:t>
            </a:r>
            <a:r>
              <a:rPr kumimoji="1" lang="en-US" sz="1200" b="0" i="0" kern="1200" dirty="0">
                <a:solidFill>
                  <a:schemeClr val="tx1"/>
                </a:solidFill>
                <a:effectLst/>
                <a:latin typeface="Times New Roman" pitchFamily="18" charset="0"/>
                <a:ea typeface="+mn-ea"/>
                <a:cs typeface="+mn-cs"/>
              </a:rPr>
              <a:t> Paid plans starting at $9 a month per user</a:t>
            </a:r>
          </a:p>
          <a:p>
            <a:r>
              <a:rPr kumimoji="1" lang="en-US" sz="1200" b="1" i="0" kern="1200" dirty="0">
                <a:solidFill>
                  <a:schemeClr val="tx1"/>
                </a:solidFill>
                <a:effectLst/>
                <a:latin typeface="Times New Roman" pitchFamily="18" charset="0"/>
                <a:ea typeface="+mn-ea"/>
                <a:cs typeface="+mn-cs"/>
              </a:rPr>
              <a:t>Pros:</a:t>
            </a:r>
            <a:r>
              <a:rPr kumimoji="1" lang="en-US" sz="1200" b="0" i="0" kern="1200" dirty="0">
                <a:solidFill>
                  <a:schemeClr val="tx1"/>
                </a:solidFill>
                <a:effectLst/>
                <a:latin typeface="Times New Roman" pitchFamily="18" charset="0"/>
                <a:ea typeface="+mn-ea"/>
                <a:cs typeface="+mn-cs"/>
              </a:rPr>
              <a:t> Make sophisticated visualizations with little effort</a:t>
            </a:r>
          </a:p>
          <a:p>
            <a:r>
              <a:rPr kumimoji="1" lang="en-US" sz="1200" b="1" i="0" kern="1200" dirty="0">
                <a:solidFill>
                  <a:schemeClr val="tx1"/>
                </a:solidFill>
                <a:effectLst/>
                <a:latin typeface="Times New Roman" pitchFamily="18" charset="0"/>
                <a:ea typeface="+mn-ea"/>
                <a:cs typeface="+mn-cs"/>
              </a:rPr>
              <a:t>Cons:</a:t>
            </a:r>
            <a:r>
              <a:rPr kumimoji="1" lang="en-US" sz="1200" b="0" i="0" kern="1200" dirty="0">
                <a:solidFill>
                  <a:schemeClr val="tx1"/>
                </a:solidFill>
                <a:effectLst/>
                <a:latin typeface="Times New Roman" pitchFamily="18" charset="0"/>
                <a:ea typeface="+mn-ea"/>
                <a:cs typeface="+mn-cs"/>
              </a:rPr>
              <a:t> Will not work on older devices; very resource intensive; takes up a lot of memory</a:t>
            </a:r>
          </a:p>
          <a:p>
            <a:r>
              <a:rPr kumimoji="1" lang="en-US" sz="1200" b="1" i="0" kern="1200" dirty="0">
                <a:solidFill>
                  <a:schemeClr val="tx1"/>
                </a:solidFill>
                <a:effectLst/>
                <a:latin typeface="Times New Roman" pitchFamily="18" charset="0"/>
                <a:ea typeface="+mn-ea"/>
                <a:cs typeface="+mn-cs"/>
              </a:rPr>
              <a:t>Ideal for:</a:t>
            </a:r>
            <a:r>
              <a:rPr kumimoji="1" lang="en-US" sz="1200" b="0" i="0" kern="1200" dirty="0">
                <a:solidFill>
                  <a:schemeClr val="tx1"/>
                </a:solidFill>
                <a:effectLst/>
                <a:latin typeface="Times New Roman" pitchFamily="18" charset="0"/>
                <a:ea typeface="+mn-ea"/>
                <a:cs typeface="+mn-cs"/>
              </a:rPr>
              <a:t> Users seeking easy-to-use 3D templates</a:t>
            </a:r>
          </a:p>
          <a:p>
            <a:r>
              <a:rPr kumimoji="1" lang="en-US" sz="1200" b="1" i="0" kern="1200" dirty="0">
                <a:solidFill>
                  <a:schemeClr val="tx1"/>
                </a:solidFill>
                <a:effectLst/>
                <a:latin typeface="Times New Roman" pitchFamily="18" charset="0"/>
                <a:ea typeface="+mn-ea"/>
                <a:cs typeface="+mn-cs"/>
              </a:rPr>
              <a:t>Other reviews: </a:t>
            </a:r>
            <a:r>
              <a:rPr kumimoji="1" lang="en-US" sz="1200" b="0" i="0" u="none" strike="noStrike" kern="1200" dirty="0" err="1">
                <a:solidFill>
                  <a:schemeClr val="tx1"/>
                </a:solidFill>
                <a:effectLst/>
                <a:latin typeface="Times New Roman" pitchFamily="18" charset="0"/>
                <a:ea typeface="+mn-ea"/>
                <a:cs typeface="+mn-cs"/>
                <a:hlinkClick r:id="rId3"/>
              </a:rPr>
              <a:t>Geektime</a:t>
            </a:r>
            <a:r>
              <a:rPr kumimoji="1" lang="en-US" sz="1200" b="0" i="0" kern="1200" dirty="0">
                <a:solidFill>
                  <a:schemeClr val="tx1"/>
                </a:solidFill>
                <a:effectLst/>
                <a:latin typeface="Times New Roman" pitchFamily="18" charset="0"/>
                <a:ea typeface="+mn-ea"/>
                <a:cs typeface="+mn-cs"/>
              </a:rPr>
              <a:t>, </a:t>
            </a:r>
            <a:r>
              <a:rPr kumimoji="1" lang="en-US" sz="1200" b="0" i="0" u="none" strike="noStrike" kern="1200" dirty="0" err="1">
                <a:solidFill>
                  <a:schemeClr val="tx1"/>
                </a:solidFill>
                <a:effectLst/>
                <a:latin typeface="Times New Roman" pitchFamily="18" charset="0"/>
                <a:ea typeface="+mn-ea"/>
                <a:cs typeface="+mn-cs"/>
                <a:hlinkClick r:id="rId4"/>
              </a:rPr>
              <a:t>SitePoint</a:t>
            </a:r>
            <a:endParaRPr kumimoji="1" lang="en-US" sz="1200" b="0" i="0" kern="1200" dirty="0">
              <a:solidFill>
                <a:schemeClr val="tx1"/>
              </a:solidFill>
              <a:effectLst/>
              <a:latin typeface="Times New Roman" pitchFamily="18" charset="0"/>
              <a:ea typeface="+mn-ea"/>
              <a:cs typeface="+mn-cs"/>
            </a:endParaRPr>
          </a:p>
          <a:p>
            <a:br>
              <a:rPr kumimoji="1" lang="en-US" sz="1200" b="0" i="0" kern="1200" dirty="0">
                <a:solidFill>
                  <a:schemeClr val="tx1"/>
                </a:solidFill>
                <a:effectLst/>
                <a:latin typeface="Times New Roman" pitchFamily="18" charset="0"/>
                <a:ea typeface="+mn-ea"/>
                <a:cs typeface="+mn-cs"/>
              </a:rPr>
            </a:br>
            <a:r>
              <a:rPr kumimoji="1" lang="en-US" sz="1200" b="0" i="0" kern="1200" dirty="0">
                <a:solidFill>
                  <a:schemeClr val="tx1"/>
                </a:solidFill>
                <a:effectLst/>
                <a:latin typeface="Times New Roman" pitchFamily="18" charset="0"/>
                <a:ea typeface="+mn-ea"/>
                <a:cs typeface="+mn-cs"/>
              </a:rPr>
              <a:t>Read more at https://</a:t>
            </a:r>
            <a:r>
              <a:rPr kumimoji="1" lang="en-US" sz="1200" b="0" i="0" kern="1200" dirty="0" err="1">
                <a:solidFill>
                  <a:schemeClr val="tx1"/>
                </a:solidFill>
                <a:effectLst/>
                <a:latin typeface="Times New Roman" pitchFamily="18" charset="0"/>
                <a:ea typeface="+mn-ea"/>
                <a:cs typeface="+mn-cs"/>
              </a:rPr>
              <a:t>visme.co</a:t>
            </a:r>
            <a:r>
              <a:rPr kumimoji="1" lang="en-US" sz="1200" b="0" i="0" kern="1200" dirty="0">
                <a:solidFill>
                  <a:schemeClr val="tx1"/>
                </a:solidFill>
                <a:effectLst/>
                <a:latin typeface="Times New Roman" pitchFamily="18" charset="0"/>
                <a:ea typeface="+mn-ea"/>
                <a:cs typeface="+mn-cs"/>
              </a:rPr>
              <a:t>/blog/</a:t>
            </a:r>
            <a:r>
              <a:rPr kumimoji="1" lang="en-US" sz="1200" b="0" i="0" kern="1200" dirty="0" err="1">
                <a:solidFill>
                  <a:schemeClr val="tx1"/>
                </a:solidFill>
                <a:effectLst/>
                <a:latin typeface="Times New Roman" pitchFamily="18" charset="0"/>
                <a:ea typeface="+mn-ea"/>
                <a:cs typeface="+mn-cs"/>
              </a:rPr>
              <a:t>powerpoint</a:t>
            </a:r>
            <a:r>
              <a:rPr kumimoji="1" lang="en-US" sz="1200" b="0" i="0" kern="1200" dirty="0">
                <a:solidFill>
                  <a:schemeClr val="tx1"/>
                </a:solidFill>
                <a:effectLst/>
                <a:latin typeface="Times New Roman" pitchFamily="18" charset="0"/>
                <a:ea typeface="+mn-ea"/>
                <a:cs typeface="+mn-cs"/>
              </a:rPr>
              <a:t>-alternatives/#</a:t>
            </a:r>
            <a:r>
              <a:rPr kumimoji="1" lang="en-US" sz="1200" b="0" i="0" kern="1200" dirty="0" err="1">
                <a:solidFill>
                  <a:schemeClr val="tx1"/>
                </a:solidFill>
                <a:effectLst/>
                <a:latin typeface="Times New Roman" pitchFamily="18" charset="0"/>
                <a:ea typeface="+mn-ea"/>
                <a:cs typeface="+mn-cs"/>
              </a:rPr>
              <a:t>zqSiOjBdHebMY1fq.99</a:t>
            </a:r>
            <a:endParaRPr lang="cs-CZ" dirty="0"/>
          </a:p>
        </p:txBody>
      </p:sp>
      <p:sp>
        <p:nvSpPr>
          <p:cNvPr id="4" name="Zástupný symbol pro číslo snímku 3"/>
          <p:cNvSpPr>
            <a:spLocks noGrp="1"/>
          </p:cNvSpPr>
          <p:nvPr>
            <p:ph type="sldNum" sz="quarter" idx="5"/>
          </p:nvPr>
        </p:nvSpPr>
        <p:spPr/>
        <p:txBody>
          <a:bodyPr/>
          <a:lstStyle/>
          <a:p>
            <a:pPr>
              <a:defRPr/>
            </a:pPr>
            <a:fld id="{8B9C25CE-1D17-47E1-89DE-D3D2D9D819FE}" type="slidenum">
              <a:rPr lang="cs-CZ" smtClean="0"/>
              <a:pPr>
                <a:defRPr/>
              </a:pPr>
              <a:t>13</a:t>
            </a:fld>
            <a:endParaRPr lang="cs-CZ"/>
          </a:p>
        </p:txBody>
      </p:sp>
    </p:spTree>
    <p:extLst>
      <p:ext uri="{BB962C8B-B14F-4D97-AF65-F5344CB8AC3E}">
        <p14:creationId xmlns:p14="http://schemas.microsoft.com/office/powerpoint/2010/main" val="2520823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kumimoji="1" lang="cs-CZ" sz="1200" b="1" i="0" kern="1200" dirty="0">
                <a:solidFill>
                  <a:schemeClr val="tx1"/>
                </a:solidFill>
                <a:effectLst/>
                <a:latin typeface="Times New Roman" pitchFamily="18" charset="0"/>
                <a:ea typeface="+mn-ea"/>
                <a:cs typeface="+mn-cs"/>
              </a:rPr>
              <a:t>Jazyk: </a:t>
            </a:r>
            <a:r>
              <a:rPr kumimoji="1" lang="cs-CZ" sz="1200" b="0" i="0" kern="1200" dirty="0">
                <a:solidFill>
                  <a:schemeClr val="tx1"/>
                </a:solidFill>
                <a:effectLst/>
                <a:latin typeface="Times New Roman" pitchFamily="18" charset="0"/>
                <a:ea typeface="+mn-ea"/>
                <a:cs typeface="+mn-cs"/>
              </a:rPr>
              <a:t>angličtina</a:t>
            </a:r>
          </a:p>
          <a:p>
            <a:r>
              <a:rPr kumimoji="1" lang="cs-CZ" sz="1200" b="1" i="0" kern="1200" dirty="0">
                <a:solidFill>
                  <a:schemeClr val="tx1"/>
                </a:solidFill>
                <a:effectLst/>
                <a:latin typeface="Times New Roman" pitchFamily="18" charset="0"/>
                <a:ea typeface="+mn-ea"/>
                <a:cs typeface="+mn-cs"/>
              </a:rPr>
              <a:t>Apple </a:t>
            </a:r>
            <a:r>
              <a:rPr kumimoji="1" lang="cs-CZ" sz="1200" b="1" i="0" kern="1200" dirty="0" err="1">
                <a:solidFill>
                  <a:schemeClr val="tx1"/>
                </a:solidFill>
                <a:effectLst/>
                <a:latin typeface="Times New Roman" pitchFamily="18" charset="0"/>
                <a:ea typeface="+mn-ea"/>
                <a:cs typeface="+mn-cs"/>
              </a:rPr>
              <a:t>Keynote</a:t>
            </a:r>
            <a:r>
              <a:rPr kumimoji="1" lang="cs-CZ" sz="1200" b="1" i="0" kern="1200" dirty="0">
                <a:solidFill>
                  <a:schemeClr val="tx1"/>
                </a:solidFill>
                <a:effectLst/>
                <a:latin typeface="Times New Roman" pitchFamily="18" charset="0"/>
                <a:ea typeface="+mn-ea"/>
                <a:cs typeface="+mn-cs"/>
              </a:rPr>
              <a:t> </a:t>
            </a:r>
            <a:r>
              <a:rPr kumimoji="1" lang="cs-CZ" sz="1200" b="0" i="0" kern="1200" dirty="0">
                <a:solidFill>
                  <a:schemeClr val="tx1"/>
                </a:solidFill>
                <a:effectLst/>
                <a:latin typeface="Times New Roman" pitchFamily="18" charset="0"/>
                <a:ea typeface="+mn-ea"/>
                <a:cs typeface="+mn-cs"/>
              </a:rPr>
              <a:t>- výkonný program, který dokáže prezentaci prezentovat na vyšší úrovni. Zde jsou některé z jeho výhod:</a:t>
            </a:r>
          </a:p>
          <a:p>
            <a:r>
              <a:rPr kumimoji="1" lang="cs-CZ" sz="1200" b="0" i="0" kern="1200" dirty="0" err="1">
                <a:solidFill>
                  <a:schemeClr val="tx1"/>
                </a:solidFill>
                <a:effectLst/>
                <a:latin typeface="Times New Roman" pitchFamily="18" charset="0"/>
                <a:ea typeface="+mn-ea"/>
                <a:cs typeface="+mn-cs"/>
              </a:rPr>
              <a:t>Keynote</a:t>
            </a:r>
            <a:r>
              <a:rPr kumimoji="1" lang="cs-CZ" sz="1200" b="0" i="0" kern="1200" dirty="0">
                <a:solidFill>
                  <a:schemeClr val="tx1"/>
                </a:solidFill>
                <a:effectLst/>
                <a:latin typeface="Times New Roman" pitchFamily="18" charset="0"/>
                <a:ea typeface="+mn-ea"/>
                <a:cs typeface="+mn-cs"/>
              </a:rPr>
              <a:t> je jednoduchý a snadno ovladatelný.</a:t>
            </a:r>
          </a:p>
          <a:p>
            <a:r>
              <a:rPr kumimoji="1" lang="cs-CZ" sz="1200" b="0" i="0" kern="1200" dirty="0">
                <a:solidFill>
                  <a:schemeClr val="tx1"/>
                </a:solidFill>
                <a:effectLst/>
                <a:latin typeface="Times New Roman" pitchFamily="18" charset="0"/>
                <a:ea typeface="+mn-ea"/>
                <a:cs typeface="+mn-cs"/>
              </a:rPr>
              <a:t>Aplikace PowerPoint pro iPhone a </a:t>
            </a:r>
            <a:r>
              <a:rPr kumimoji="1" lang="cs-CZ" sz="1200" b="0" i="0" kern="1200" dirty="0" err="1">
                <a:solidFill>
                  <a:schemeClr val="tx1"/>
                </a:solidFill>
                <a:effectLst/>
                <a:latin typeface="Times New Roman" pitchFamily="18" charset="0"/>
                <a:ea typeface="+mn-ea"/>
                <a:cs typeface="+mn-cs"/>
              </a:rPr>
              <a:t>iPad</a:t>
            </a:r>
            <a:r>
              <a:rPr kumimoji="1" lang="cs-CZ" sz="1200" b="0" i="0" kern="1200" dirty="0">
                <a:solidFill>
                  <a:schemeClr val="tx1"/>
                </a:solidFill>
                <a:effectLst/>
                <a:latin typeface="Times New Roman" pitchFamily="18" charset="0"/>
                <a:ea typeface="+mn-ea"/>
                <a:cs typeface="+mn-cs"/>
              </a:rPr>
              <a:t> nabízí omezené možnosti. Na druhou stranu </a:t>
            </a:r>
            <a:r>
              <a:rPr kumimoji="1" lang="cs-CZ" sz="1200" b="0" i="0" kern="1200" dirty="0" err="1">
                <a:solidFill>
                  <a:schemeClr val="tx1"/>
                </a:solidFill>
                <a:effectLst/>
                <a:latin typeface="Times New Roman" pitchFamily="18" charset="0"/>
                <a:ea typeface="+mn-ea"/>
                <a:cs typeface="+mn-cs"/>
              </a:rPr>
              <a:t>Keynote</a:t>
            </a:r>
            <a:r>
              <a:rPr kumimoji="1" lang="cs-CZ" sz="1200" b="0" i="0" kern="1200" dirty="0">
                <a:solidFill>
                  <a:schemeClr val="tx1"/>
                </a:solidFill>
                <a:effectLst/>
                <a:latin typeface="Times New Roman" pitchFamily="18" charset="0"/>
                <a:ea typeface="+mn-ea"/>
                <a:cs typeface="+mn-cs"/>
              </a:rPr>
              <a:t> má rozšířenou škálu funkcí, takže můžete vytvářet, upravovat a prezentovat své věci kdekoli.</a:t>
            </a:r>
          </a:p>
          <a:p>
            <a:r>
              <a:rPr kumimoji="1" lang="cs-CZ" sz="1200" b="0" i="0" kern="1200" dirty="0">
                <a:solidFill>
                  <a:schemeClr val="tx1"/>
                </a:solidFill>
                <a:effectLst/>
                <a:latin typeface="Times New Roman" pitchFamily="18" charset="0"/>
                <a:ea typeface="+mn-ea"/>
                <a:cs typeface="+mn-cs"/>
              </a:rPr>
              <a:t>Prezentace můžete synchronizovat na všech zařízeních se systémem </a:t>
            </a:r>
            <a:r>
              <a:rPr kumimoji="1" lang="cs-CZ" sz="1200" b="0" i="0" kern="1200" dirty="0" err="1">
                <a:solidFill>
                  <a:schemeClr val="tx1"/>
                </a:solidFill>
                <a:effectLst/>
                <a:latin typeface="Times New Roman" pitchFamily="18" charset="0"/>
                <a:ea typeface="+mn-ea"/>
                <a:cs typeface="+mn-cs"/>
              </a:rPr>
              <a:t>iOS</a:t>
            </a:r>
            <a:r>
              <a:rPr kumimoji="1" lang="cs-CZ" sz="1200" b="0" i="0" kern="1200" dirty="0">
                <a:solidFill>
                  <a:schemeClr val="tx1"/>
                </a:solidFill>
                <a:effectLst/>
                <a:latin typeface="Times New Roman" pitchFamily="18" charset="0"/>
                <a:ea typeface="+mn-ea"/>
                <a:cs typeface="+mn-cs"/>
              </a:rPr>
              <a:t>. To znamená, že i když jste vytvořili prezentaci v </a:t>
            </a:r>
            <a:r>
              <a:rPr kumimoji="1" lang="cs-CZ" sz="1200" b="0" i="0" kern="1200" dirty="0" err="1">
                <a:solidFill>
                  <a:schemeClr val="tx1"/>
                </a:solidFill>
                <a:effectLst/>
                <a:latin typeface="Times New Roman" pitchFamily="18" charset="0"/>
                <a:ea typeface="+mn-ea"/>
                <a:cs typeface="+mn-cs"/>
              </a:rPr>
              <a:t>MacBooku</a:t>
            </a:r>
            <a:r>
              <a:rPr kumimoji="1" lang="cs-CZ" sz="1200" b="0" i="0" kern="1200" dirty="0">
                <a:solidFill>
                  <a:schemeClr val="tx1"/>
                </a:solidFill>
                <a:effectLst/>
                <a:latin typeface="Times New Roman" pitchFamily="18" charset="0"/>
                <a:ea typeface="+mn-ea"/>
                <a:cs typeface="+mn-cs"/>
              </a:rPr>
              <a:t>, můžete ji i nadále upravovat pomocí zařízení </a:t>
            </a:r>
            <a:r>
              <a:rPr kumimoji="1" lang="cs-CZ" sz="1200" b="0" i="0" kern="1200" dirty="0" err="1">
                <a:solidFill>
                  <a:schemeClr val="tx1"/>
                </a:solidFill>
                <a:effectLst/>
                <a:latin typeface="Times New Roman" pitchFamily="18" charset="0"/>
                <a:ea typeface="+mn-ea"/>
                <a:cs typeface="+mn-cs"/>
              </a:rPr>
              <a:t>iOS</a:t>
            </a:r>
            <a:r>
              <a:rPr kumimoji="1" lang="cs-CZ" sz="1200" b="0" i="0" kern="1200" dirty="0">
                <a:solidFill>
                  <a:schemeClr val="tx1"/>
                </a:solidFill>
                <a:effectLst/>
                <a:latin typeface="Times New Roman" pitchFamily="18" charset="0"/>
                <a:ea typeface="+mn-ea"/>
                <a:cs typeface="+mn-cs"/>
              </a:rPr>
              <a:t>.</a:t>
            </a:r>
          </a:p>
          <a:p>
            <a:r>
              <a:rPr kumimoji="1" lang="cs-CZ" sz="1200" b="0" i="0" kern="1200" dirty="0">
                <a:solidFill>
                  <a:schemeClr val="tx1"/>
                </a:solidFill>
                <a:effectLst/>
                <a:latin typeface="Times New Roman" pitchFamily="18" charset="0"/>
                <a:ea typeface="+mn-ea"/>
                <a:cs typeface="+mn-cs"/>
              </a:rPr>
              <a:t>Prezentaci můžete rychle exportovat do formátu </a:t>
            </a:r>
            <a:r>
              <a:rPr kumimoji="1" lang="cs-CZ" sz="1200" b="0" i="0" kern="1200" dirty="0" err="1">
                <a:solidFill>
                  <a:schemeClr val="tx1"/>
                </a:solidFill>
                <a:effectLst/>
                <a:latin typeface="Times New Roman" pitchFamily="18" charset="0"/>
                <a:ea typeface="+mn-ea"/>
                <a:cs typeface="+mn-cs"/>
              </a:rPr>
              <a:t>HTML</a:t>
            </a:r>
            <a:r>
              <a:rPr kumimoji="1" lang="cs-CZ" sz="1200" b="0" i="0" kern="1200" dirty="0">
                <a:solidFill>
                  <a:schemeClr val="tx1"/>
                </a:solidFill>
                <a:effectLst/>
                <a:latin typeface="Times New Roman" pitchFamily="18" charset="0"/>
                <a:ea typeface="+mn-ea"/>
                <a:cs typeface="+mn-cs"/>
              </a:rPr>
              <a:t>, který automaticky převede prezentaci na webovou stránku.</a:t>
            </a:r>
          </a:p>
          <a:p>
            <a:r>
              <a:rPr kumimoji="1" lang="cs-CZ" sz="1200" b="0" i="0" kern="1200" dirty="0">
                <a:solidFill>
                  <a:schemeClr val="tx1"/>
                </a:solidFill>
                <a:effectLst/>
                <a:latin typeface="Times New Roman" pitchFamily="18" charset="0"/>
                <a:ea typeface="+mn-ea"/>
                <a:cs typeface="+mn-cs"/>
              </a:rPr>
              <a:t>Jedním z důležitých </a:t>
            </a:r>
            <a:r>
              <a:rPr kumimoji="1" lang="cs-CZ" sz="1200" b="1" i="0" kern="1200" dirty="0">
                <a:solidFill>
                  <a:schemeClr val="tx1"/>
                </a:solidFill>
                <a:effectLst/>
                <a:latin typeface="Times New Roman" pitchFamily="18" charset="0"/>
                <a:ea typeface="+mn-ea"/>
                <a:cs typeface="+mn-cs"/>
              </a:rPr>
              <a:t>nedostatků </a:t>
            </a:r>
            <a:r>
              <a:rPr kumimoji="1" lang="cs-CZ" sz="1200" b="0" i="0" kern="1200" dirty="0" err="1">
                <a:solidFill>
                  <a:schemeClr val="tx1"/>
                </a:solidFill>
                <a:effectLst/>
                <a:latin typeface="Times New Roman" pitchFamily="18" charset="0"/>
                <a:ea typeface="+mn-ea"/>
                <a:cs typeface="+mn-cs"/>
              </a:rPr>
              <a:t>Keynote</a:t>
            </a:r>
            <a:r>
              <a:rPr kumimoji="1" lang="cs-CZ" sz="1200" b="0" i="0" kern="1200" dirty="0">
                <a:solidFill>
                  <a:schemeClr val="tx1"/>
                </a:solidFill>
                <a:effectLst/>
                <a:latin typeface="Times New Roman" pitchFamily="18" charset="0"/>
                <a:ea typeface="+mn-ea"/>
                <a:cs typeface="+mn-cs"/>
              </a:rPr>
              <a:t> je skutečnost, že aplikace je kompatibilní s operačním systémem Windows nebo jinými operačními systémy jiné než </a:t>
            </a:r>
            <a:r>
              <a:rPr kumimoji="1" lang="cs-CZ" sz="1200" b="0" i="0" kern="1200" dirty="0" err="1">
                <a:solidFill>
                  <a:schemeClr val="tx1"/>
                </a:solidFill>
                <a:effectLst/>
                <a:latin typeface="Times New Roman" pitchFamily="18" charset="0"/>
                <a:ea typeface="+mn-ea"/>
                <a:cs typeface="+mn-cs"/>
              </a:rPr>
              <a:t>iOS</a:t>
            </a:r>
            <a:r>
              <a:rPr kumimoji="1" lang="cs-CZ" sz="1200" b="0" i="0" kern="1200" dirty="0">
                <a:solidFill>
                  <a:schemeClr val="tx1"/>
                </a:solidFill>
                <a:effectLst/>
                <a:latin typeface="Times New Roman" pitchFamily="18" charset="0"/>
                <a:ea typeface="+mn-ea"/>
                <a:cs typeface="+mn-cs"/>
              </a:rPr>
              <a:t> a ukončení bezplatného zkušebního období.</a:t>
            </a:r>
          </a:p>
          <a:p>
            <a:endParaRPr kumimoji="1" lang="cs-CZ" sz="1200" b="0" i="0" kern="1200" dirty="0">
              <a:solidFill>
                <a:schemeClr val="tx1"/>
              </a:solidFill>
              <a:effectLst/>
              <a:latin typeface="Times New Roman" pitchFamily="18" charset="0"/>
              <a:ea typeface="+mn-ea"/>
              <a:cs typeface="+mn-cs"/>
            </a:endParaRPr>
          </a:p>
          <a:p>
            <a:endParaRPr kumimoji="1" lang="cs-CZ" sz="1200" b="0" i="0" kern="1200" dirty="0">
              <a:solidFill>
                <a:schemeClr val="tx1"/>
              </a:solidFill>
              <a:effectLst/>
              <a:latin typeface="Times New Roman" pitchFamily="18" charset="0"/>
              <a:ea typeface="+mn-ea"/>
              <a:cs typeface="+mn-cs"/>
            </a:endParaRPr>
          </a:p>
          <a:p>
            <a:r>
              <a:rPr kumimoji="1" lang="en-US" sz="1200" b="0" i="0" kern="1200" dirty="0">
                <a:solidFill>
                  <a:schemeClr val="tx1"/>
                </a:solidFill>
                <a:effectLst/>
                <a:latin typeface="Times New Roman" pitchFamily="18" charset="0"/>
                <a:ea typeface="+mn-ea"/>
                <a:cs typeface="+mn-cs"/>
              </a:rPr>
              <a:t>Apple’s alternative to PowerPoint, Keynote is everything you would expect in an Apple product: sleek, sophisticated and intuitive.</a:t>
            </a:r>
          </a:p>
          <a:p>
            <a:r>
              <a:rPr kumimoji="1" lang="en-US" sz="1200" b="0" i="0" kern="1200" dirty="0">
                <a:solidFill>
                  <a:schemeClr val="tx1"/>
                </a:solidFill>
                <a:effectLst/>
                <a:latin typeface="Times New Roman" pitchFamily="18" charset="0"/>
                <a:ea typeface="+mn-ea"/>
                <a:cs typeface="+mn-cs"/>
              </a:rPr>
              <a:t>Packed with powerful features--such as the ability to create interactive charts, add reflections and picture frames--Keynote makes it easy to create presentations with cinematic-like transitions between slides.</a:t>
            </a:r>
          </a:p>
          <a:p>
            <a:br>
              <a:rPr kumimoji="1" lang="en-US" sz="1200" b="0" i="0" kern="1200" dirty="0">
                <a:solidFill>
                  <a:schemeClr val="tx1"/>
                </a:solidFill>
                <a:effectLst/>
                <a:latin typeface="Times New Roman" pitchFamily="18" charset="0"/>
                <a:ea typeface="+mn-ea"/>
                <a:cs typeface="+mn-cs"/>
              </a:rPr>
            </a:br>
            <a:r>
              <a:rPr kumimoji="1" lang="en-US" sz="1200" b="1" i="0" kern="1200" dirty="0">
                <a:solidFill>
                  <a:schemeClr val="tx1"/>
                </a:solidFill>
                <a:effectLst/>
                <a:latin typeface="Times New Roman" pitchFamily="18" charset="0"/>
                <a:ea typeface="+mn-ea"/>
                <a:cs typeface="+mn-cs"/>
              </a:rPr>
              <a:t>Features:</a:t>
            </a:r>
            <a:endParaRPr kumimoji="1" lang="en-US" sz="1200" b="0" i="0" kern="1200" dirty="0">
              <a:solidFill>
                <a:schemeClr val="tx1"/>
              </a:solidFill>
              <a:effectLst/>
              <a:latin typeface="Times New Roman" pitchFamily="18" charset="0"/>
              <a:ea typeface="+mn-ea"/>
              <a:cs typeface="+mn-cs"/>
            </a:endParaRPr>
          </a:p>
          <a:p>
            <a:r>
              <a:rPr kumimoji="1" lang="en-US" sz="1200" b="0" i="0" kern="1200" dirty="0">
                <a:solidFill>
                  <a:schemeClr val="tx1"/>
                </a:solidFill>
                <a:effectLst/>
                <a:latin typeface="Times New Roman" pitchFamily="18" charset="0"/>
                <a:ea typeface="+mn-ea"/>
                <a:cs typeface="+mn-cs"/>
              </a:rPr>
              <a:t>Access more than 30 cinematic effects for text and objects.</a:t>
            </a:r>
          </a:p>
          <a:p>
            <a:r>
              <a:rPr kumimoji="1" lang="en-US" sz="1200" b="0" i="0" kern="1200" dirty="0">
                <a:solidFill>
                  <a:schemeClr val="tx1"/>
                </a:solidFill>
                <a:effectLst/>
                <a:latin typeface="Times New Roman" pitchFamily="18" charset="0"/>
                <a:ea typeface="+mn-ea"/>
                <a:cs typeface="+mn-cs"/>
              </a:rPr>
              <a:t>Make interactive and animated charts.</a:t>
            </a:r>
          </a:p>
          <a:p>
            <a:r>
              <a:rPr kumimoji="1" lang="en-US" sz="1200" b="0" i="0" kern="1200" dirty="0">
                <a:solidFill>
                  <a:schemeClr val="tx1"/>
                </a:solidFill>
                <a:effectLst/>
                <a:latin typeface="Times New Roman" pitchFamily="18" charset="0"/>
                <a:ea typeface="+mn-ea"/>
                <a:cs typeface="+mn-cs"/>
              </a:rPr>
              <a:t>View and edit your presentations from an iPad or iPhone.</a:t>
            </a:r>
          </a:p>
          <a:p>
            <a:r>
              <a:rPr kumimoji="1" lang="en-US" sz="1200" b="0" i="0" kern="1200" dirty="0">
                <a:solidFill>
                  <a:schemeClr val="tx1"/>
                </a:solidFill>
                <a:effectLst/>
                <a:latin typeface="Times New Roman" pitchFamily="18" charset="0"/>
                <a:ea typeface="+mn-ea"/>
                <a:cs typeface="+mn-cs"/>
              </a:rPr>
              <a:t>Easily share and collaborate.</a:t>
            </a:r>
          </a:p>
          <a:p>
            <a:r>
              <a:rPr kumimoji="1" lang="en-US" sz="1200" b="0" i="0" kern="1200" dirty="0">
                <a:solidFill>
                  <a:schemeClr val="tx1"/>
                </a:solidFill>
                <a:effectLst/>
                <a:latin typeface="Times New Roman" pitchFamily="18" charset="0"/>
                <a:ea typeface="+mn-ea"/>
                <a:cs typeface="+mn-cs"/>
              </a:rPr>
              <a:t>Access more than 30 polished templates and designs.</a:t>
            </a:r>
          </a:p>
          <a:p>
            <a:r>
              <a:rPr kumimoji="1" lang="en-US" sz="1200" b="0" i="0" kern="1200" dirty="0">
                <a:solidFill>
                  <a:schemeClr val="tx1"/>
                </a:solidFill>
                <a:effectLst/>
                <a:latin typeface="Times New Roman" pitchFamily="18" charset="0"/>
                <a:ea typeface="+mn-ea"/>
                <a:cs typeface="+mn-cs"/>
              </a:rPr>
              <a:t>Import and edit PowerPoint files or save Keynote presentations as PowerPoint files.</a:t>
            </a:r>
          </a:p>
          <a:p>
            <a:br>
              <a:rPr kumimoji="1" lang="en-US" sz="1200" b="0" i="0" kern="1200" dirty="0">
                <a:solidFill>
                  <a:schemeClr val="tx1"/>
                </a:solidFill>
                <a:effectLst/>
                <a:latin typeface="Times New Roman" pitchFamily="18" charset="0"/>
                <a:ea typeface="+mn-ea"/>
                <a:cs typeface="+mn-cs"/>
              </a:rPr>
            </a:br>
            <a:r>
              <a:rPr kumimoji="1" lang="en-US" sz="1200" b="1" i="0" kern="1200" dirty="0">
                <a:solidFill>
                  <a:schemeClr val="tx1"/>
                </a:solidFill>
                <a:effectLst/>
                <a:latin typeface="Times New Roman" pitchFamily="18" charset="0"/>
                <a:ea typeface="+mn-ea"/>
                <a:cs typeface="+mn-cs"/>
              </a:rPr>
              <a:t>Price:</a:t>
            </a:r>
            <a:r>
              <a:rPr kumimoji="1" lang="en-US" sz="1200" b="0" i="0" kern="1200" dirty="0">
                <a:solidFill>
                  <a:schemeClr val="tx1"/>
                </a:solidFill>
                <a:effectLst/>
                <a:latin typeface="Times New Roman" pitchFamily="18" charset="0"/>
                <a:ea typeface="+mn-ea"/>
                <a:cs typeface="+mn-cs"/>
              </a:rPr>
              <a:t> $19.99 or free with all new Macs</a:t>
            </a:r>
          </a:p>
          <a:p>
            <a:r>
              <a:rPr kumimoji="1" lang="en-US" sz="1200" b="1" i="0" kern="1200" dirty="0">
                <a:solidFill>
                  <a:schemeClr val="tx1"/>
                </a:solidFill>
                <a:effectLst/>
                <a:latin typeface="Times New Roman" pitchFamily="18" charset="0"/>
                <a:ea typeface="+mn-ea"/>
                <a:cs typeface="+mn-cs"/>
              </a:rPr>
              <a:t>Pros:</a:t>
            </a:r>
            <a:r>
              <a:rPr kumimoji="1" lang="en-US" sz="1200" b="0" i="0" kern="1200" dirty="0">
                <a:solidFill>
                  <a:schemeClr val="tx1"/>
                </a:solidFill>
                <a:effectLst/>
                <a:latin typeface="Times New Roman" pitchFamily="18" charset="0"/>
                <a:ea typeface="+mn-ea"/>
                <a:cs typeface="+mn-cs"/>
              </a:rPr>
              <a:t> PowerPoint compatible</a:t>
            </a:r>
          </a:p>
          <a:p>
            <a:r>
              <a:rPr kumimoji="1" lang="en-US" sz="1200" b="1" i="0" kern="1200" dirty="0">
                <a:solidFill>
                  <a:schemeClr val="tx1"/>
                </a:solidFill>
                <a:effectLst/>
                <a:latin typeface="Times New Roman" pitchFamily="18" charset="0"/>
                <a:ea typeface="+mn-ea"/>
                <a:cs typeface="+mn-cs"/>
              </a:rPr>
              <a:t>Cons:</a:t>
            </a:r>
            <a:r>
              <a:rPr kumimoji="1" lang="en-US" sz="1200" b="0" i="0" kern="1200" dirty="0">
                <a:solidFill>
                  <a:schemeClr val="tx1"/>
                </a:solidFill>
                <a:effectLst/>
                <a:latin typeface="Times New Roman" pitchFamily="18" charset="0"/>
                <a:ea typeface="+mn-ea"/>
                <a:cs typeface="+mn-cs"/>
              </a:rPr>
              <a:t> Desktop software, not online-based; no slide library</a:t>
            </a:r>
          </a:p>
          <a:p>
            <a:r>
              <a:rPr kumimoji="1" lang="en-US" sz="1200" b="1" i="0" kern="1200" dirty="0">
                <a:solidFill>
                  <a:schemeClr val="tx1"/>
                </a:solidFill>
                <a:effectLst/>
                <a:latin typeface="Times New Roman" pitchFamily="18" charset="0"/>
                <a:ea typeface="+mn-ea"/>
                <a:cs typeface="+mn-cs"/>
              </a:rPr>
              <a:t>Ideal for:</a:t>
            </a:r>
            <a:r>
              <a:rPr kumimoji="1" lang="en-US" sz="1200" b="0" i="0" kern="1200" dirty="0">
                <a:solidFill>
                  <a:schemeClr val="tx1"/>
                </a:solidFill>
                <a:effectLst/>
                <a:latin typeface="Times New Roman" pitchFamily="18" charset="0"/>
                <a:ea typeface="+mn-ea"/>
                <a:cs typeface="+mn-cs"/>
              </a:rPr>
              <a:t> Mac owners</a:t>
            </a:r>
          </a:p>
          <a:p>
            <a:r>
              <a:rPr kumimoji="1" lang="en-US" sz="1200" b="1" i="0" kern="1200" dirty="0">
                <a:solidFill>
                  <a:schemeClr val="tx1"/>
                </a:solidFill>
                <a:effectLst/>
                <a:latin typeface="Times New Roman" pitchFamily="18" charset="0"/>
                <a:ea typeface="+mn-ea"/>
                <a:cs typeface="+mn-cs"/>
              </a:rPr>
              <a:t>Other reviews: </a:t>
            </a:r>
            <a:r>
              <a:rPr kumimoji="1" lang="en-US" sz="1200" b="0" i="0" u="none" strike="noStrike" kern="1200" dirty="0" err="1">
                <a:solidFill>
                  <a:schemeClr val="tx1"/>
                </a:solidFill>
                <a:effectLst/>
                <a:latin typeface="Times New Roman" pitchFamily="18" charset="0"/>
                <a:ea typeface="+mn-ea"/>
                <a:cs typeface="+mn-cs"/>
                <a:hlinkClick r:id="rId3"/>
              </a:rPr>
              <a:t>PCMag.com</a:t>
            </a:r>
            <a:r>
              <a:rPr kumimoji="1" lang="en-US" sz="1200" b="0" i="0" kern="1200" dirty="0">
                <a:solidFill>
                  <a:schemeClr val="tx1"/>
                </a:solidFill>
                <a:effectLst/>
                <a:latin typeface="Times New Roman" pitchFamily="18" charset="0"/>
                <a:ea typeface="+mn-ea"/>
                <a:cs typeface="+mn-cs"/>
              </a:rPr>
              <a:t>, </a:t>
            </a:r>
            <a:r>
              <a:rPr kumimoji="1" lang="en-US" sz="1200" b="0" i="0" u="none" strike="noStrike" kern="1200" dirty="0">
                <a:solidFill>
                  <a:schemeClr val="tx1"/>
                </a:solidFill>
                <a:effectLst/>
                <a:latin typeface="Times New Roman" pitchFamily="18" charset="0"/>
                <a:ea typeface="+mn-ea"/>
                <a:cs typeface="+mn-cs"/>
                <a:hlinkClick r:id="rId4"/>
              </a:rPr>
              <a:t>Macworld</a:t>
            </a:r>
            <a:endParaRPr kumimoji="1" lang="en-US" sz="1200" b="0" i="0" kern="1200" dirty="0">
              <a:solidFill>
                <a:schemeClr val="tx1"/>
              </a:solidFill>
              <a:effectLst/>
              <a:latin typeface="Times New Roman" pitchFamily="18" charset="0"/>
              <a:ea typeface="+mn-ea"/>
              <a:cs typeface="+mn-cs"/>
            </a:endParaRPr>
          </a:p>
          <a:p>
            <a:br>
              <a:rPr kumimoji="1" lang="en-US" sz="1200" b="0" i="0" kern="1200" dirty="0">
                <a:solidFill>
                  <a:schemeClr val="tx1"/>
                </a:solidFill>
                <a:effectLst/>
                <a:latin typeface="Times New Roman" pitchFamily="18" charset="0"/>
                <a:ea typeface="+mn-ea"/>
                <a:cs typeface="+mn-cs"/>
              </a:rPr>
            </a:br>
            <a:r>
              <a:rPr kumimoji="1" lang="en-US" sz="1200" b="0" i="0" kern="1200" dirty="0">
                <a:solidFill>
                  <a:schemeClr val="tx1"/>
                </a:solidFill>
                <a:effectLst/>
                <a:latin typeface="Times New Roman" pitchFamily="18" charset="0"/>
                <a:ea typeface="+mn-ea"/>
                <a:cs typeface="+mn-cs"/>
              </a:rPr>
              <a:t>Read more at https://</a:t>
            </a:r>
            <a:r>
              <a:rPr kumimoji="1" lang="en-US" sz="1200" b="0" i="0" kern="1200" dirty="0" err="1">
                <a:solidFill>
                  <a:schemeClr val="tx1"/>
                </a:solidFill>
                <a:effectLst/>
                <a:latin typeface="Times New Roman" pitchFamily="18" charset="0"/>
                <a:ea typeface="+mn-ea"/>
                <a:cs typeface="+mn-cs"/>
              </a:rPr>
              <a:t>visme.co</a:t>
            </a:r>
            <a:r>
              <a:rPr kumimoji="1" lang="en-US" sz="1200" b="0" i="0" kern="1200" dirty="0">
                <a:solidFill>
                  <a:schemeClr val="tx1"/>
                </a:solidFill>
                <a:effectLst/>
                <a:latin typeface="Times New Roman" pitchFamily="18" charset="0"/>
                <a:ea typeface="+mn-ea"/>
                <a:cs typeface="+mn-cs"/>
              </a:rPr>
              <a:t>/blog/</a:t>
            </a:r>
            <a:r>
              <a:rPr kumimoji="1" lang="en-US" sz="1200" b="0" i="0" kern="1200" dirty="0" err="1">
                <a:solidFill>
                  <a:schemeClr val="tx1"/>
                </a:solidFill>
                <a:effectLst/>
                <a:latin typeface="Times New Roman" pitchFamily="18" charset="0"/>
                <a:ea typeface="+mn-ea"/>
                <a:cs typeface="+mn-cs"/>
              </a:rPr>
              <a:t>powerpoint</a:t>
            </a:r>
            <a:r>
              <a:rPr kumimoji="1" lang="en-US" sz="1200" b="0" i="0" kern="1200" dirty="0">
                <a:solidFill>
                  <a:schemeClr val="tx1"/>
                </a:solidFill>
                <a:effectLst/>
                <a:latin typeface="Times New Roman" pitchFamily="18" charset="0"/>
                <a:ea typeface="+mn-ea"/>
                <a:cs typeface="+mn-cs"/>
              </a:rPr>
              <a:t>-alternatives/#</a:t>
            </a:r>
            <a:r>
              <a:rPr kumimoji="1" lang="en-US" sz="1200" b="0" i="0" kern="1200" dirty="0" err="1">
                <a:solidFill>
                  <a:schemeClr val="tx1"/>
                </a:solidFill>
                <a:effectLst/>
                <a:latin typeface="Times New Roman" pitchFamily="18" charset="0"/>
                <a:ea typeface="+mn-ea"/>
                <a:cs typeface="+mn-cs"/>
              </a:rPr>
              <a:t>zqSiOjBdHebMY1fq.99</a:t>
            </a:r>
            <a:endParaRPr lang="cs-CZ" dirty="0"/>
          </a:p>
        </p:txBody>
      </p:sp>
      <p:sp>
        <p:nvSpPr>
          <p:cNvPr id="4" name="Zástupný symbol pro číslo snímku 3"/>
          <p:cNvSpPr>
            <a:spLocks noGrp="1"/>
          </p:cNvSpPr>
          <p:nvPr>
            <p:ph type="sldNum" sz="quarter" idx="5"/>
          </p:nvPr>
        </p:nvSpPr>
        <p:spPr/>
        <p:txBody>
          <a:bodyPr/>
          <a:lstStyle/>
          <a:p>
            <a:pPr>
              <a:defRPr/>
            </a:pPr>
            <a:fld id="{8B9C25CE-1D17-47E1-89DE-D3D2D9D819FE}" type="slidenum">
              <a:rPr lang="cs-CZ" smtClean="0"/>
              <a:pPr>
                <a:defRPr/>
              </a:pPr>
              <a:t>14</a:t>
            </a:fld>
            <a:endParaRPr lang="cs-CZ"/>
          </a:p>
        </p:txBody>
      </p:sp>
    </p:spTree>
    <p:extLst>
      <p:ext uri="{BB962C8B-B14F-4D97-AF65-F5344CB8AC3E}">
        <p14:creationId xmlns:p14="http://schemas.microsoft.com/office/powerpoint/2010/main" val="1539772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kumimoji="1" lang="cs-CZ" sz="1200" b="1" i="0" kern="1200" dirty="0">
                <a:solidFill>
                  <a:schemeClr val="tx1"/>
                </a:solidFill>
                <a:effectLst/>
                <a:latin typeface="Times New Roman" pitchFamily="18" charset="0"/>
                <a:ea typeface="+mn-ea"/>
                <a:cs typeface="+mn-cs"/>
              </a:rPr>
              <a:t>Jazyk: </a:t>
            </a:r>
            <a:r>
              <a:rPr kumimoji="1" lang="cs-CZ" sz="1200" b="0" i="0" kern="1200" dirty="0">
                <a:solidFill>
                  <a:schemeClr val="tx1"/>
                </a:solidFill>
                <a:effectLst/>
                <a:latin typeface="Times New Roman" pitchFamily="18" charset="0"/>
                <a:ea typeface="+mn-ea"/>
                <a:cs typeface="+mn-cs"/>
              </a:rPr>
              <a:t>angličtina</a:t>
            </a:r>
          </a:p>
          <a:p>
            <a:r>
              <a:rPr kumimoji="1" lang="cs-CZ" sz="1200" b="1" i="0" kern="1200" dirty="0" err="1">
                <a:solidFill>
                  <a:schemeClr val="tx1"/>
                </a:solidFill>
                <a:effectLst/>
                <a:latin typeface="Times New Roman" pitchFamily="18" charset="0"/>
                <a:ea typeface="+mn-ea"/>
                <a:cs typeface="+mn-cs"/>
              </a:rPr>
              <a:t>Prezi</a:t>
            </a:r>
            <a:r>
              <a:rPr kumimoji="1" lang="cs-CZ" sz="1200" b="1" i="0" kern="1200" dirty="0">
                <a:solidFill>
                  <a:schemeClr val="tx1"/>
                </a:solidFill>
                <a:effectLst/>
                <a:latin typeface="Times New Roman" pitchFamily="18" charset="0"/>
                <a:ea typeface="+mn-ea"/>
                <a:cs typeface="+mn-cs"/>
              </a:rPr>
              <a:t> </a:t>
            </a:r>
            <a:r>
              <a:rPr kumimoji="1" lang="cs-CZ" sz="1200" b="0" i="0" kern="1200" dirty="0">
                <a:solidFill>
                  <a:schemeClr val="tx1"/>
                </a:solidFill>
                <a:effectLst/>
                <a:latin typeface="Times New Roman" pitchFamily="18" charset="0"/>
                <a:ea typeface="+mn-ea"/>
                <a:cs typeface="+mn-cs"/>
              </a:rPr>
              <a:t>je další skvělý nástroj, který můžete použít k vytváření vzdělávacích prezentací. Ve srovnání s jiným prezentačním softwarem, </a:t>
            </a:r>
            <a:r>
              <a:rPr kumimoji="1" lang="cs-CZ" sz="1200" b="0" i="0" kern="1200" dirty="0" err="1">
                <a:solidFill>
                  <a:schemeClr val="tx1"/>
                </a:solidFill>
                <a:effectLst/>
                <a:latin typeface="Times New Roman" pitchFamily="18" charset="0"/>
                <a:ea typeface="+mn-ea"/>
                <a:cs typeface="+mn-cs"/>
              </a:rPr>
              <a:t>Prezi</a:t>
            </a:r>
            <a:r>
              <a:rPr kumimoji="1" lang="cs-CZ" sz="1200" b="0" i="0" kern="1200" dirty="0">
                <a:solidFill>
                  <a:schemeClr val="tx1"/>
                </a:solidFill>
                <a:effectLst/>
                <a:latin typeface="Times New Roman" pitchFamily="18" charset="0"/>
                <a:ea typeface="+mn-ea"/>
                <a:cs typeface="+mn-cs"/>
              </a:rPr>
              <a:t> je permanentní bezplatná webová stránka, ale má další funkce a tarify za platbu za zobrazení. Umožňuje vytvářet prezentace a upravovat obsah kdekoli na stránce. V případě potřeby můžete importovat své prezentace z aplikace PowerPoint nebo zkopírovat některé položky odtud. </a:t>
            </a:r>
            <a:r>
              <a:rPr kumimoji="1" lang="cs-CZ" sz="1200" b="0" i="0" kern="1200" dirty="0" err="1">
                <a:solidFill>
                  <a:schemeClr val="tx1"/>
                </a:solidFill>
                <a:effectLst/>
                <a:latin typeface="Times New Roman" pitchFamily="18" charset="0"/>
                <a:ea typeface="+mn-ea"/>
                <a:cs typeface="+mn-cs"/>
              </a:rPr>
              <a:t>Prezi</a:t>
            </a:r>
            <a:r>
              <a:rPr kumimoji="1" lang="cs-CZ" sz="1200" b="0" i="0" kern="1200" dirty="0">
                <a:solidFill>
                  <a:schemeClr val="tx1"/>
                </a:solidFill>
                <a:effectLst/>
                <a:latin typeface="Times New Roman" pitchFamily="18" charset="0"/>
                <a:ea typeface="+mn-ea"/>
                <a:cs typeface="+mn-cs"/>
              </a:rPr>
              <a:t> má obecně možnost vytvořit lepší vizuální prezentaci zajímavějšího učebního materiálu.</a:t>
            </a:r>
          </a:p>
          <a:p>
            <a:r>
              <a:rPr kumimoji="1" lang="cs-CZ" sz="1200" b="0" i="0" kern="1200" dirty="0">
                <a:solidFill>
                  <a:schemeClr val="tx1"/>
                </a:solidFill>
                <a:effectLst/>
                <a:latin typeface="Times New Roman" pitchFamily="18" charset="0"/>
                <a:ea typeface="+mn-ea"/>
                <a:cs typeface="+mn-cs"/>
              </a:rPr>
              <a:t>S bezplatnou verzí je </a:t>
            </a:r>
            <a:r>
              <a:rPr kumimoji="1" lang="cs-CZ" sz="1200" b="1" i="0" kern="1200" dirty="0">
                <a:solidFill>
                  <a:schemeClr val="tx1"/>
                </a:solidFill>
                <a:effectLst/>
                <a:latin typeface="Times New Roman" pitchFamily="18" charset="0"/>
                <a:ea typeface="+mn-ea"/>
                <a:cs typeface="+mn-cs"/>
              </a:rPr>
              <a:t>nevýhodou </a:t>
            </a:r>
            <a:r>
              <a:rPr kumimoji="1" lang="cs-CZ" sz="1200" b="0" i="0" kern="1200" dirty="0">
                <a:solidFill>
                  <a:schemeClr val="tx1"/>
                </a:solidFill>
                <a:effectLst/>
                <a:latin typeface="Times New Roman" pitchFamily="18" charset="0"/>
                <a:ea typeface="+mn-ea"/>
                <a:cs typeface="+mn-cs"/>
              </a:rPr>
              <a:t>omezená funkčnost a dostupnost prezentace všem uživatelům služby.</a:t>
            </a:r>
          </a:p>
          <a:p>
            <a:endParaRPr lang="cs-CZ" dirty="0"/>
          </a:p>
          <a:p>
            <a:r>
              <a:rPr kumimoji="1" lang="en-US" sz="1200" b="0" i="0" kern="1200" dirty="0">
                <a:solidFill>
                  <a:schemeClr val="tx1"/>
                </a:solidFill>
                <a:effectLst/>
                <a:latin typeface="Times New Roman" pitchFamily="18" charset="0"/>
                <a:ea typeface="+mn-ea"/>
                <a:cs typeface="+mn-cs"/>
              </a:rPr>
              <a:t>This cloud-based software is popular for its nonlinear presentations, which pan and zoom from one page to the next without creating the impression of moving to a new slide.</a:t>
            </a:r>
            <a:br>
              <a:rPr kumimoji="1" lang="en-US" sz="1200" b="0" i="0" kern="1200" dirty="0">
                <a:solidFill>
                  <a:schemeClr val="tx1"/>
                </a:solidFill>
                <a:effectLst/>
                <a:latin typeface="Times New Roman" pitchFamily="18" charset="0"/>
                <a:ea typeface="+mn-ea"/>
                <a:cs typeface="+mn-cs"/>
              </a:rPr>
            </a:br>
            <a:r>
              <a:rPr kumimoji="1" lang="en-US" sz="1200" b="0" i="0" kern="1200" dirty="0">
                <a:solidFill>
                  <a:schemeClr val="tx1"/>
                </a:solidFill>
                <a:effectLst/>
                <a:latin typeface="Times New Roman" pitchFamily="18" charset="0"/>
                <a:ea typeface="+mn-ea"/>
                <a:cs typeface="+mn-cs"/>
              </a:rPr>
              <a:t>Read more at https://</a:t>
            </a:r>
            <a:r>
              <a:rPr kumimoji="1" lang="en-US" sz="1200" b="0" i="0" kern="1200" dirty="0" err="1">
                <a:solidFill>
                  <a:schemeClr val="tx1"/>
                </a:solidFill>
                <a:effectLst/>
                <a:latin typeface="Times New Roman" pitchFamily="18" charset="0"/>
                <a:ea typeface="+mn-ea"/>
                <a:cs typeface="+mn-cs"/>
              </a:rPr>
              <a:t>visme.co</a:t>
            </a:r>
            <a:r>
              <a:rPr kumimoji="1" lang="en-US" sz="1200" b="0" i="0" kern="1200" dirty="0">
                <a:solidFill>
                  <a:schemeClr val="tx1"/>
                </a:solidFill>
                <a:effectLst/>
                <a:latin typeface="Times New Roman" pitchFamily="18" charset="0"/>
                <a:ea typeface="+mn-ea"/>
                <a:cs typeface="+mn-cs"/>
              </a:rPr>
              <a:t>/blog/</a:t>
            </a:r>
            <a:r>
              <a:rPr kumimoji="1" lang="en-US" sz="1200" b="0" i="0" kern="1200" dirty="0" err="1">
                <a:solidFill>
                  <a:schemeClr val="tx1"/>
                </a:solidFill>
                <a:effectLst/>
                <a:latin typeface="Times New Roman" pitchFamily="18" charset="0"/>
                <a:ea typeface="+mn-ea"/>
                <a:cs typeface="+mn-cs"/>
              </a:rPr>
              <a:t>powerpoint</a:t>
            </a:r>
            <a:r>
              <a:rPr kumimoji="1" lang="en-US" sz="1200" b="0" i="0" kern="1200" dirty="0">
                <a:solidFill>
                  <a:schemeClr val="tx1"/>
                </a:solidFill>
                <a:effectLst/>
                <a:latin typeface="Times New Roman" pitchFamily="18" charset="0"/>
                <a:ea typeface="+mn-ea"/>
                <a:cs typeface="+mn-cs"/>
              </a:rPr>
              <a:t>-alternatives/#</a:t>
            </a:r>
            <a:r>
              <a:rPr kumimoji="1" lang="en-US" sz="1200" b="0" i="0" kern="1200" dirty="0" err="1">
                <a:solidFill>
                  <a:schemeClr val="tx1"/>
                </a:solidFill>
                <a:effectLst/>
                <a:latin typeface="Times New Roman" pitchFamily="18" charset="0"/>
                <a:ea typeface="+mn-ea"/>
                <a:cs typeface="+mn-cs"/>
              </a:rPr>
              <a:t>zqSiOjBdHebMY1fq.99</a:t>
            </a:r>
            <a:endParaRPr kumimoji="1" lang="cs-CZ" sz="1200" b="0" i="0" kern="1200" dirty="0">
              <a:solidFill>
                <a:schemeClr val="tx1"/>
              </a:solidFill>
              <a:effectLst/>
              <a:latin typeface="Times New Roman" pitchFamily="18" charset="0"/>
              <a:ea typeface="+mn-ea"/>
              <a:cs typeface="+mn-cs"/>
            </a:endParaRPr>
          </a:p>
          <a:p>
            <a:endParaRPr kumimoji="1" lang="cs-CZ" sz="1200" b="0" i="0" kern="1200" dirty="0">
              <a:solidFill>
                <a:schemeClr val="tx1"/>
              </a:solidFill>
              <a:effectLst/>
              <a:latin typeface="Times New Roman" pitchFamily="18" charset="0"/>
              <a:ea typeface="+mn-ea"/>
              <a:cs typeface="+mn-cs"/>
            </a:endParaRPr>
          </a:p>
          <a:p>
            <a:r>
              <a:rPr kumimoji="1" lang="en-US" sz="1200" b="1" i="0" kern="1200" dirty="0">
                <a:solidFill>
                  <a:schemeClr val="tx1"/>
                </a:solidFill>
                <a:effectLst/>
                <a:latin typeface="Times New Roman" pitchFamily="18" charset="0"/>
                <a:ea typeface="+mn-ea"/>
                <a:cs typeface="+mn-cs"/>
              </a:rPr>
              <a:t>Features:</a:t>
            </a:r>
            <a:endParaRPr kumimoji="1" lang="en-US" sz="1200" b="0" i="0" kern="1200" dirty="0">
              <a:solidFill>
                <a:schemeClr val="tx1"/>
              </a:solidFill>
              <a:effectLst/>
              <a:latin typeface="Times New Roman" pitchFamily="18" charset="0"/>
              <a:ea typeface="+mn-ea"/>
              <a:cs typeface="+mn-cs"/>
            </a:endParaRPr>
          </a:p>
          <a:p>
            <a:r>
              <a:rPr kumimoji="1" lang="en-US" sz="1200" b="0" i="0" kern="1200" dirty="0">
                <a:solidFill>
                  <a:schemeClr val="tx1"/>
                </a:solidFill>
                <a:effectLst/>
                <a:latin typeface="Times New Roman" pitchFamily="18" charset="0"/>
                <a:ea typeface="+mn-ea"/>
                <a:cs typeface="+mn-cs"/>
              </a:rPr>
              <a:t>View and edit your presentations from any device.</a:t>
            </a:r>
          </a:p>
          <a:p>
            <a:r>
              <a:rPr kumimoji="1" lang="en-US" sz="1200" b="0" i="0" kern="1200" dirty="0">
                <a:solidFill>
                  <a:schemeClr val="tx1"/>
                </a:solidFill>
                <a:effectLst/>
                <a:latin typeface="Times New Roman" pitchFamily="18" charset="0"/>
                <a:ea typeface="+mn-ea"/>
                <a:cs typeface="+mn-cs"/>
              </a:rPr>
              <a:t>Store all your presentations in the cloud.</a:t>
            </a:r>
          </a:p>
          <a:p>
            <a:r>
              <a:rPr kumimoji="1" lang="en-US" sz="1200" b="0" i="0" kern="1200" dirty="0">
                <a:solidFill>
                  <a:schemeClr val="tx1"/>
                </a:solidFill>
                <a:effectLst/>
                <a:latin typeface="Times New Roman" pitchFamily="18" charset="0"/>
                <a:ea typeface="+mn-ea"/>
                <a:cs typeface="+mn-cs"/>
              </a:rPr>
              <a:t>Share and collaborate with others.</a:t>
            </a:r>
          </a:p>
          <a:p>
            <a:r>
              <a:rPr kumimoji="1" lang="en-US" sz="1200" b="0" i="0" kern="1200" dirty="0">
                <a:solidFill>
                  <a:schemeClr val="tx1"/>
                </a:solidFill>
                <a:effectLst/>
                <a:latin typeface="Times New Roman" pitchFamily="18" charset="0"/>
                <a:ea typeface="+mn-ea"/>
                <a:cs typeface="+mn-cs"/>
              </a:rPr>
              <a:t>Download for offline use.</a:t>
            </a:r>
          </a:p>
          <a:p>
            <a:r>
              <a:rPr kumimoji="1" lang="en-US" sz="1200" b="0" i="0" kern="1200" dirty="0">
                <a:solidFill>
                  <a:schemeClr val="tx1"/>
                </a:solidFill>
                <a:effectLst/>
                <a:latin typeface="Times New Roman" pitchFamily="18" charset="0"/>
                <a:ea typeface="+mn-ea"/>
                <a:cs typeface="+mn-cs"/>
              </a:rPr>
              <a:t>Use advanced image editing tools.</a:t>
            </a:r>
          </a:p>
          <a:p>
            <a:r>
              <a:rPr kumimoji="1" lang="en-US" sz="1200" b="0" i="0" kern="1200" dirty="0">
                <a:solidFill>
                  <a:schemeClr val="tx1"/>
                </a:solidFill>
                <a:effectLst/>
                <a:latin typeface="Times New Roman" pitchFamily="18" charset="0"/>
                <a:ea typeface="+mn-ea"/>
                <a:cs typeface="+mn-cs"/>
              </a:rPr>
              <a:t>Manage privacy.</a:t>
            </a:r>
          </a:p>
          <a:p>
            <a:br>
              <a:rPr kumimoji="1" lang="en-US" sz="1200" b="0" i="0" kern="1200" dirty="0">
                <a:solidFill>
                  <a:schemeClr val="tx1"/>
                </a:solidFill>
                <a:effectLst/>
                <a:latin typeface="Times New Roman" pitchFamily="18" charset="0"/>
                <a:ea typeface="+mn-ea"/>
                <a:cs typeface="+mn-cs"/>
              </a:rPr>
            </a:br>
            <a:r>
              <a:rPr kumimoji="1" lang="en-US" sz="1200" b="1" i="0" kern="1200" dirty="0">
                <a:solidFill>
                  <a:schemeClr val="tx1"/>
                </a:solidFill>
                <a:effectLst/>
                <a:latin typeface="Times New Roman" pitchFamily="18" charset="0"/>
                <a:ea typeface="+mn-ea"/>
                <a:cs typeface="+mn-cs"/>
              </a:rPr>
              <a:t>Price:</a:t>
            </a:r>
            <a:r>
              <a:rPr kumimoji="1" lang="en-US" sz="1200" b="0" i="0" kern="1200" dirty="0">
                <a:solidFill>
                  <a:schemeClr val="tx1"/>
                </a:solidFill>
                <a:effectLst/>
                <a:latin typeface="Times New Roman" pitchFamily="18" charset="0"/>
                <a:ea typeface="+mn-ea"/>
                <a:cs typeface="+mn-cs"/>
              </a:rPr>
              <a:t> Paid plans starting at $4.92 a month per user</a:t>
            </a:r>
          </a:p>
          <a:p>
            <a:r>
              <a:rPr kumimoji="1" lang="en-US" sz="1200" b="1" i="0" kern="1200" dirty="0">
                <a:solidFill>
                  <a:schemeClr val="tx1"/>
                </a:solidFill>
                <a:effectLst/>
                <a:latin typeface="Times New Roman" pitchFamily="18" charset="0"/>
                <a:ea typeface="+mn-ea"/>
                <a:cs typeface="+mn-cs"/>
              </a:rPr>
              <a:t>Pros:</a:t>
            </a:r>
            <a:r>
              <a:rPr kumimoji="1" lang="en-US" sz="1200" b="0" i="0" kern="1200" dirty="0">
                <a:solidFill>
                  <a:schemeClr val="tx1"/>
                </a:solidFill>
                <a:effectLst/>
                <a:latin typeface="Times New Roman" pitchFamily="18" charset="0"/>
                <a:ea typeface="+mn-ea"/>
                <a:cs typeface="+mn-cs"/>
              </a:rPr>
              <a:t> Create nonlinear presentations with ease</a:t>
            </a:r>
          </a:p>
          <a:p>
            <a:r>
              <a:rPr kumimoji="1" lang="en-US" sz="1200" b="1" i="0" kern="1200" dirty="0">
                <a:solidFill>
                  <a:schemeClr val="tx1"/>
                </a:solidFill>
                <a:effectLst/>
                <a:latin typeface="Times New Roman" pitchFamily="18" charset="0"/>
                <a:ea typeface="+mn-ea"/>
                <a:cs typeface="+mn-cs"/>
              </a:rPr>
              <a:t>Cons:</a:t>
            </a:r>
            <a:r>
              <a:rPr kumimoji="1" lang="en-US" sz="1200" b="0" i="0" kern="1200" dirty="0">
                <a:solidFill>
                  <a:schemeClr val="tx1"/>
                </a:solidFill>
                <a:effectLst/>
                <a:latin typeface="Times New Roman" pitchFamily="18" charset="0"/>
                <a:ea typeface="+mn-ea"/>
                <a:cs typeface="+mn-cs"/>
              </a:rPr>
              <a:t> Not fully customizable; can only create non-linear presentations; can actually cause </a:t>
            </a:r>
            <a:r>
              <a:rPr kumimoji="1" lang="en-US" sz="1200" b="0" i="0" u="none" strike="noStrike" kern="1200" dirty="0">
                <a:solidFill>
                  <a:schemeClr val="tx1"/>
                </a:solidFill>
                <a:effectLst/>
                <a:latin typeface="Times New Roman" pitchFamily="18" charset="0"/>
                <a:ea typeface="+mn-ea"/>
                <a:cs typeface="+mn-cs"/>
                <a:hlinkClick r:id="rId3"/>
              </a:rPr>
              <a:t>motion sickness</a:t>
            </a:r>
            <a:r>
              <a:rPr kumimoji="1" lang="en-US" sz="1200" b="0" i="0" kern="1200" dirty="0">
                <a:solidFill>
                  <a:schemeClr val="tx1"/>
                </a:solidFill>
                <a:effectLst/>
                <a:latin typeface="Times New Roman" pitchFamily="18" charset="0"/>
                <a:ea typeface="+mn-ea"/>
                <a:cs typeface="+mn-cs"/>
              </a:rPr>
              <a:t> in some viewers</a:t>
            </a:r>
          </a:p>
          <a:p>
            <a:r>
              <a:rPr kumimoji="1" lang="en-US" sz="1200" b="1" i="0" kern="1200" dirty="0">
                <a:solidFill>
                  <a:schemeClr val="tx1"/>
                </a:solidFill>
                <a:effectLst/>
                <a:latin typeface="Times New Roman" pitchFamily="18" charset="0"/>
                <a:ea typeface="+mn-ea"/>
                <a:cs typeface="+mn-cs"/>
              </a:rPr>
              <a:t>Ideal for:</a:t>
            </a:r>
            <a:r>
              <a:rPr kumimoji="1" lang="en-US" sz="1200" b="0" i="0" kern="1200" dirty="0">
                <a:solidFill>
                  <a:schemeClr val="tx1"/>
                </a:solidFill>
                <a:effectLst/>
                <a:latin typeface="Times New Roman" pitchFamily="18" charset="0"/>
                <a:ea typeface="+mn-ea"/>
                <a:cs typeface="+mn-cs"/>
              </a:rPr>
              <a:t> Students, educators, speakers, companies</a:t>
            </a:r>
          </a:p>
          <a:p>
            <a:r>
              <a:rPr kumimoji="1" lang="en-US" sz="1200" b="1" i="0" kern="1200" dirty="0">
                <a:solidFill>
                  <a:schemeClr val="tx1"/>
                </a:solidFill>
                <a:effectLst/>
                <a:latin typeface="Times New Roman" pitchFamily="18" charset="0"/>
                <a:ea typeface="+mn-ea"/>
                <a:cs typeface="+mn-cs"/>
              </a:rPr>
              <a:t>Other reviews: </a:t>
            </a:r>
            <a:r>
              <a:rPr kumimoji="1" lang="en-US" sz="1200" b="0" i="0" u="none" strike="noStrike" kern="1200" dirty="0" err="1">
                <a:solidFill>
                  <a:schemeClr val="tx1"/>
                </a:solidFill>
                <a:effectLst/>
                <a:latin typeface="Times New Roman" pitchFamily="18" charset="0"/>
                <a:ea typeface="+mn-ea"/>
                <a:cs typeface="+mn-cs"/>
                <a:hlinkClick r:id="rId4"/>
              </a:rPr>
              <a:t>PCMag.com</a:t>
            </a:r>
            <a:r>
              <a:rPr kumimoji="1" lang="en-US" sz="1200" b="0" i="0" kern="1200" dirty="0">
                <a:solidFill>
                  <a:schemeClr val="tx1"/>
                </a:solidFill>
                <a:effectLst/>
                <a:latin typeface="Times New Roman" pitchFamily="18" charset="0"/>
                <a:ea typeface="+mn-ea"/>
                <a:cs typeface="+mn-cs"/>
              </a:rPr>
              <a:t>, </a:t>
            </a:r>
            <a:r>
              <a:rPr kumimoji="1" lang="en-US" sz="1200" b="0" i="0" u="none" strike="noStrike" kern="1200" dirty="0">
                <a:solidFill>
                  <a:schemeClr val="tx1"/>
                </a:solidFill>
                <a:effectLst/>
                <a:latin typeface="Times New Roman" pitchFamily="18" charset="0"/>
                <a:ea typeface="+mn-ea"/>
                <a:cs typeface="+mn-cs"/>
                <a:hlinkClick r:id="rId5"/>
              </a:rPr>
              <a:t>PC World</a:t>
            </a:r>
            <a:endParaRPr kumimoji="1" lang="en-US" sz="1200" b="0" i="0" kern="1200" dirty="0">
              <a:solidFill>
                <a:schemeClr val="tx1"/>
              </a:solidFill>
              <a:effectLst/>
              <a:latin typeface="Times New Roman" pitchFamily="18" charset="0"/>
              <a:ea typeface="+mn-ea"/>
              <a:cs typeface="+mn-cs"/>
            </a:endParaRPr>
          </a:p>
          <a:p>
            <a:br>
              <a:rPr kumimoji="1" lang="en-US" sz="1200" b="0" i="0" kern="1200" dirty="0">
                <a:solidFill>
                  <a:schemeClr val="tx1"/>
                </a:solidFill>
                <a:effectLst/>
                <a:latin typeface="Times New Roman" pitchFamily="18" charset="0"/>
                <a:ea typeface="+mn-ea"/>
                <a:cs typeface="+mn-cs"/>
              </a:rPr>
            </a:br>
            <a:r>
              <a:rPr kumimoji="1" lang="en-US" sz="1200" b="0" i="0" kern="1200" dirty="0">
                <a:solidFill>
                  <a:schemeClr val="tx1"/>
                </a:solidFill>
                <a:effectLst/>
                <a:latin typeface="Times New Roman" pitchFamily="18" charset="0"/>
                <a:ea typeface="+mn-ea"/>
                <a:cs typeface="+mn-cs"/>
              </a:rPr>
              <a:t>Read more at https://</a:t>
            </a:r>
            <a:r>
              <a:rPr kumimoji="1" lang="en-US" sz="1200" b="0" i="0" kern="1200" dirty="0" err="1">
                <a:solidFill>
                  <a:schemeClr val="tx1"/>
                </a:solidFill>
                <a:effectLst/>
                <a:latin typeface="Times New Roman" pitchFamily="18" charset="0"/>
                <a:ea typeface="+mn-ea"/>
                <a:cs typeface="+mn-cs"/>
              </a:rPr>
              <a:t>visme.co</a:t>
            </a:r>
            <a:r>
              <a:rPr kumimoji="1" lang="en-US" sz="1200" b="0" i="0" kern="1200" dirty="0">
                <a:solidFill>
                  <a:schemeClr val="tx1"/>
                </a:solidFill>
                <a:effectLst/>
                <a:latin typeface="Times New Roman" pitchFamily="18" charset="0"/>
                <a:ea typeface="+mn-ea"/>
                <a:cs typeface="+mn-cs"/>
              </a:rPr>
              <a:t>/blog/</a:t>
            </a:r>
            <a:r>
              <a:rPr kumimoji="1" lang="en-US" sz="1200" b="0" i="0" kern="1200" dirty="0" err="1">
                <a:solidFill>
                  <a:schemeClr val="tx1"/>
                </a:solidFill>
                <a:effectLst/>
                <a:latin typeface="Times New Roman" pitchFamily="18" charset="0"/>
                <a:ea typeface="+mn-ea"/>
                <a:cs typeface="+mn-cs"/>
              </a:rPr>
              <a:t>powerpoint</a:t>
            </a:r>
            <a:r>
              <a:rPr kumimoji="1" lang="en-US" sz="1200" b="0" i="0" kern="1200" dirty="0">
                <a:solidFill>
                  <a:schemeClr val="tx1"/>
                </a:solidFill>
                <a:effectLst/>
                <a:latin typeface="Times New Roman" pitchFamily="18" charset="0"/>
                <a:ea typeface="+mn-ea"/>
                <a:cs typeface="+mn-cs"/>
              </a:rPr>
              <a:t>-alternatives/#</a:t>
            </a:r>
            <a:r>
              <a:rPr kumimoji="1" lang="en-US" sz="1200" b="0" i="0" kern="1200" dirty="0" err="1">
                <a:solidFill>
                  <a:schemeClr val="tx1"/>
                </a:solidFill>
                <a:effectLst/>
                <a:latin typeface="Times New Roman" pitchFamily="18" charset="0"/>
                <a:ea typeface="+mn-ea"/>
                <a:cs typeface="+mn-cs"/>
              </a:rPr>
              <a:t>zqSiOjBdHebMY1fq.99</a:t>
            </a:r>
            <a:endParaRPr lang="cs-CZ" dirty="0"/>
          </a:p>
        </p:txBody>
      </p:sp>
      <p:sp>
        <p:nvSpPr>
          <p:cNvPr id="4" name="Zástupný symbol pro číslo snímku 3"/>
          <p:cNvSpPr>
            <a:spLocks noGrp="1"/>
          </p:cNvSpPr>
          <p:nvPr>
            <p:ph type="sldNum" sz="quarter" idx="5"/>
          </p:nvPr>
        </p:nvSpPr>
        <p:spPr/>
        <p:txBody>
          <a:bodyPr/>
          <a:lstStyle/>
          <a:p>
            <a:pPr>
              <a:defRPr/>
            </a:pPr>
            <a:fld id="{8B9C25CE-1D17-47E1-89DE-D3D2D9D819FE}" type="slidenum">
              <a:rPr lang="cs-CZ" smtClean="0"/>
              <a:pPr>
                <a:defRPr/>
              </a:pPr>
              <a:t>15</a:t>
            </a:fld>
            <a:endParaRPr lang="cs-CZ"/>
          </a:p>
        </p:txBody>
      </p:sp>
    </p:spTree>
    <p:extLst>
      <p:ext uri="{BB962C8B-B14F-4D97-AF65-F5344CB8AC3E}">
        <p14:creationId xmlns:p14="http://schemas.microsoft.com/office/powerpoint/2010/main" val="1176499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kumimoji="1" lang="cs-CZ" sz="1200" b="1" i="0" kern="1200" dirty="0">
                <a:solidFill>
                  <a:schemeClr val="tx1"/>
                </a:solidFill>
                <a:effectLst/>
                <a:latin typeface="Times New Roman" pitchFamily="18" charset="0"/>
                <a:ea typeface="+mn-ea"/>
                <a:cs typeface="+mn-cs"/>
              </a:rPr>
              <a:t>Jazyk: </a:t>
            </a:r>
            <a:r>
              <a:rPr kumimoji="1" lang="cs-CZ" sz="1200" b="0" i="0" kern="1200" dirty="0">
                <a:solidFill>
                  <a:schemeClr val="tx1"/>
                </a:solidFill>
                <a:effectLst/>
                <a:latin typeface="Times New Roman" pitchFamily="18" charset="0"/>
                <a:ea typeface="+mn-ea"/>
                <a:cs typeface="+mn-cs"/>
              </a:rPr>
              <a:t>angličtina</a:t>
            </a:r>
          </a:p>
          <a:p>
            <a:r>
              <a:rPr kumimoji="1" lang="cs-CZ" sz="1200" b="1" i="0" kern="1200" dirty="0" err="1">
                <a:solidFill>
                  <a:schemeClr val="tx1"/>
                </a:solidFill>
                <a:effectLst/>
                <a:latin typeface="Times New Roman" pitchFamily="18" charset="0"/>
                <a:ea typeface="+mn-ea"/>
                <a:cs typeface="+mn-cs"/>
              </a:rPr>
              <a:t>Nearpod</a:t>
            </a:r>
            <a:r>
              <a:rPr kumimoji="1" lang="cs-CZ" sz="1200" b="1" i="0" kern="1200" dirty="0">
                <a:solidFill>
                  <a:schemeClr val="tx1"/>
                </a:solidFill>
                <a:effectLst/>
                <a:latin typeface="Times New Roman" pitchFamily="18" charset="0"/>
                <a:ea typeface="+mn-ea"/>
                <a:cs typeface="+mn-cs"/>
              </a:rPr>
              <a:t> </a:t>
            </a:r>
            <a:r>
              <a:rPr kumimoji="1" lang="cs-CZ" sz="1200" b="0" i="0" kern="1200" dirty="0">
                <a:solidFill>
                  <a:schemeClr val="tx1"/>
                </a:solidFill>
                <a:effectLst/>
                <a:latin typeface="Times New Roman" pitchFamily="18" charset="0"/>
                <a:ea typeface="+mn-ea"/>
                <a:cs typeface="+mn-cs"/>
              </a:rPr>
              <a:t>je skvělý prezentační online nástroj vytvořený speciálně pro </a:t>
            </a:r>
            <a:r>
              <a:rPr kumimoji="1" lang="cs-CZ" sz="1200" b="0" i="0" kern="1200" dirty="0" err="1">
                <a:solidFill>
                  <a:schemeClr val="tx1"/>
                </a:solidFill>
                <a:effectLst/>
                <a:latin typeface="Times New Roman" pitchFamily="18" charset="0"/>
                <a:ea typeface="+mn-ea"/>
                <a:cs typeface="+mn-cs"/>
              </a:rPr>
              <a:t>eukalypt</a:t>
            </a:r>
            <a:r>
              <a:rPr kumimoji="1" lang="cs-CZ" sz="1200" b="0" i="0" kern="1200" dirty="0">
                <a:solidFill>
                  <a:schemeClr val="tx1"/>
                </a:solidFill>
                <a:effectLst/>
                <a:latin typeface="Times New Roman" pitchFamily="18" charset="0"/>
                <a:ea typeface="+mn-ea"/>
                <a:cs typeface="+mn-cs"/>
              </a:rPr>
              <a:t>. Mezi jeho výhody patří:</a:t>
            </a:r>
          </a:p>
          <a:p>
            <a:r>
              <a:rPr kumimoji="1" lang="cs-CZ" sz="1200" b="0" i="0" kern="1200" dirty="0">
                <a:solidFill>
                  <a:schemeClr val="tx1"/>
                </a:solidFill>
                <a:effectLst/>
                <a:latin typeface="Times New Roman" pitchFamily="18" charset="0"/>
                <a:ea typeface="+mn-ea"/>
                <a:cs typeface="+mn-cs"/>
              </a:rPr>
              <a:t>Snadno použitelné interaktivní funkce, které pomohou učit výukový materiál zajímavějšími způsoby.</a:t>
            </a:r>
          </a:p>
          <a:p>
            <a:r>
              <a:rPr kumimoji="1" lang="cs-CZ" sz="1200" b="0" i="0" kern="1200" dirty="0">
                <a:solidFill>
                  <a:schemeClr val="tx1"/>
                </a:solidFill>
                <a:effectLst/>
                <a:latin typeface="Times New Roman" pitchFamily="18" charset="0"/>
                <a:ea typeface="+mn-ea"/>
                <a:cs typeface="+mn-cs"/>
              </a:rPr>
              <a:t>Editory mohou snadno vytvářet interaktivní třídy pomocí různých multimediálních materiálů, jako jsou obrázky, videa, kvízy, průzkumy a další nástroje, které jsou pro daný kurz relevantní.</a:t>
            </a:r>
          </a:p>
          <a:p>
            <a:r>
              <a:rPr kumimoji="1" lang="cs-CZ" sz="1200" b="0" i="0" kern="1200" dirty="0">
                <a:solidFill>
                  <a:schemeClr val="tx1"/>
                </a:solidFill>
                <a:effectLst/>
                <a:latin typeface="Times New Roman" pitchFamily="18" charset="0"/>
                <a:ea typeface="+mn-ea"/>
                <a:cs typeface="+mn-cs"/>
              </a:rPr>
              <a:t>Redaktoři mohou také sledovat ty, kteří studují v reálném čase a provádějí dálkové vzdělávání. To znamená, že se účastníci mohou připojit k vašim školením odkudkoliv.</a:t>
            </a:r>
          </a:p>
          <a:p>
            <a:r>
              <a:rPr kumimoji="1" lang="cs-CZ" sz="1200" b="0" i="0" kern="1200" dirty="0">
                <a:solidFill>
                  <a:schemeClr val="tx1"/>
                </a:solidFill>
                <a:effectLst/>
                <a:latin typeface="Times New Roman" pitchFamily="18" charset="0"/>
                <a:ea typeface="+mn-ea"/>
                <a:cs typeface="+mn-cs"/>
              </a:rPr>
              <a:t>Je kompatibilní s různými platformami a může pracovat na libovolném zařízení.</a:t>
            </a:r>
          </a:p>
          <a:p>
            <a:r>
              <a:rPr kumimoji="1" lang="cs-CZ" sz="1200" b="0" i="0" kern="1200" dirty="0">
                <a:solidFill>
                  <a:schemeClr val="tx1"/>
                </a:solidFill>
                <a:effectLst/>
                <a:latin typeface="Times New Roman" pitchFamily="18" charset="0"/>
                <a:ea typeface="+mn-ea"/>
                <a:cs typeface="+mn-cs"/>
              </a:rPr>
              <a:t>Nástroj </a:t>
            </a:r>
            <a:r>
              <a:rPr kumimoji="1" lang="cs-CZ" sz="1200" b="0" i="0" kern="1200" dirty="0" err="1">
                <a:solidFill>
                  <a:schemeClr val="tx1"/>
                </a:solidFill>
                <a:effectLst/>
                <a:latin typeface="Times New Roman" pitchFamily="18" charset="0"/>
                <a:ea typeface="+mn-ea"/>
                <a:cs typeface="+mn-cs"/>
              </a:rPr>
              <a:t>Nearpod</a:t>
            </a:r>
            <a:r>
              <a:rPr kumimoji="1" lang="cs-CZ" sz="1200" b="0" i="0" kern="1200" dirty="0">
                <a:solidFill>
                  <a:schemeClr val="tx1"/>
                </a:solidFill>
                <a:effectLst/>
                <a:latin typeface="Times New Roman" pitchFamily="18" charset="0"/>
                <a:ea typeface="+mn-ea"/>
                <a:cs typeface="+mn-cs"/>
              </a:rPr>
              <a:t> má jednu malou </a:t>
            </a:r>
            <a:r>
              <a:rPr kumimoji="1" lang="cs-CZ" sz="1200" b="1" i="0" kern="1200" dirty="0">
                <a:solidFill>
                  <a:schemeClr val="tx1"/>
                </a:solidFill>
                <a:effectLst/>
                <a:latin typeface="Times New Roman" pitchFamily="18" charset="0"/>
                <a:ea typeface="+mn-ea"/>
                <a:cs typeface="+mn-cs"/>
              </a:rPr>
              <a:t>nevýhodu </a:t>
            </a:r>
            <a:r>
              <a:rPr kumimoji="1" lang="cs-CZ" sz="1200" b="0" i="0" kern="1200" dirty="0">
                <a:solidFill>
                  <a:schemeClr val="tx1"/>
                </a:solidFill>
                <a:effectLst/>
                <a:latin typeface="Times New Roman" pitchFamily="18" charset="0"/>
                <a:ea typeface="+mn-ea"/>
                <a:cs typeface="+mn-cs"/>
              </a:rPr>
              <a:t>- je nutné provést zkoušky, úkoly a prezentace jezdce ze stacionárního počítače přímo na místě </a:t>
            </a:r>
            <a:r>
              <a:rPr kumimoji="1" lang="cs-CZ" sz="1200" b="0" i="0" kern="1200" dirty="0" err="1">
                <a:solidFill>
                  <a:schemeClr val="tx1"/>
                </a:solidFill>
                <a:effectLst/>
                <a:latin typeface="Times New Roman" pitchFamily="18" charset="0"/>
                <a:ea typeface="+mn-ea"/>
                <a:cs typeface="+mn-cs"/>
              </a:rPr>
              <a:t>Nearpod</a:t>
            </a:r>
            <a:r>
              <a:rPr kumimoji="1" lang="cs-CZ" sz="1200" b="0" i="0" kern="1200" dirty="0">
                <a:solidFill>
                  <a:schemeClr val="tx1"/>
                </a:solidFill>
                <a:effectLst/>
                <a:latin typeface="Times New Roman" pitchFamily="18" charset="0"/>
                <a:ea typeface="+mn-ea"/>
                <a:cs typeface="+mn-cs"/>
              </a:rPr>
              <a:t>.</a:t>
            </a:r>
          </a:p>
          <a:p>
            <a:endParaRPr lang="cs-CZ" dirty="0"/>
          </a:p>
        </p:txBody>
      </p:sp>
      <p:sp>
        <p:nvSpPr>
          <p:cNvPr id="4" name="Zástupný symbol pro číslo snímku 3"/>
          <p:cNvSpPr>
            <a:spLocks noGrp="1"/>
          </p:cNvSpPr>
          <p:nvPr>
            <p:ph type="sldNum" sz="quarter" idx="5"/>
          </p:nvPr>
        </p:nvSpPr>
        <p:spPr/>
        <p:txBody>
          <a:bodyPr/>
          <a:lstStyle/>
          <a:p>
            <a:pPr>
              <a:defRPr/>
            </a:pPr>
            <a:fld id="{8B9C25CE-1D17-47E1-89DE-D3D2D9D819FE}" type="slidenum">
              <a:rPr lang="cs-CZ" smtClean="0"/>
              <a:pPr>
                <a:defRPr/>
              </a:pPr>
              <a:t>16</a:t>
            </a:fld>
            <a:endParaRPr lang="cs-CZ"/>
          </a:p>
        </p:txBody>
      </p:sp>
    </p:spTree>
    <p:extLst>
      <p:ext uri="{BB962C8B-B14F-4D97-AF65-F5344CB8AC3E}">
        <p14:creationId xmlns:p14="http://schemas.microsoft.com/office/powerpoint/2010/main" val="2522459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kumimoji="1" lang="cs-CZ" sz="1200" b="1" i="0" kern="1200" dirty="0">
                <a:solidFill>
                  <a:schemeClr val="tx1"/>
                </a:solidFill>
                <a:effectLst/>
                <a:latin typeface="Times New Roman" pitchFamily="18" charset="0"/>
                <a:ea typeface="+mn-ea"/>
                <a:cs typeface="+mn-cs"/>
              </a:rPr>
              <a:t>Jazyk: </a:t>
            </a:r>
            <a:r>
              <a:rPr kumimoji="1" lang="cs-CZ" sz="1200" b="0" i="0" kern="1200" dirty="0">
                <a:solidFill>
                  <a:schemeClr val="tx1"/>
                </a:solidFill>
                <a:effectLst/>
                <a:latin typeface="Times New Roman" pitchFamily="18" charset="0"/>
                <a:ea typeface="+mn-ea"/>
                <a:cs typeface="+mn-cs"/>
              </a:rPr>
              <a:t>angličtina</a:t>
            </a:r>
          </a:p>
          <a:p>
            <a:r>
              <a:rPr kumimoji="1" lang="cs-CZ" sz="1200" b="0" i="0" kern="1200" dirty="0">
                <a:solidFill>
                  <a:schemeClr val="tx1"/>
                </a:solidFill>
                <a:effectLst/>
                <a:latin typeface="Times New Roman" pitchFamily="18" charset="0"/>
                <a:ea typeface="+mn-ea"/>
                <a:cs typeface="+mn-cs"/>
              </a:rPr>
              <a:t>A co prezentace videí pro účastníky kurzu? </a:t>
            </a:r>
            <a:r>
              <a:rPr kumimoji="1" lang="cs-CZ" sz="1200" b="1" i="0" kern="1200" dirty="0" err="1">
                <a:solidFill>
                  <a:schemeClr val="tx1"/>
                </a:solidFill>
                <a:effectLst/>
                <a:latin typeface="Times New Roman" pitchFamily="18" charset="0"/>
                <a:ea typeface="+mn-ea"/>
                <a:cs typeface="+mn-cs"/>
              </a:rPr>
              <a:t>Tellagami</a:t>
            </a:r>
            <a:r>
              <a:rPr kumimoji="1" lang="cs-CZ" sz="1200" b="1" i="0" kern="1200" dirty="0">
                <a:solidFill>
                  <a:schemeClr val="tx1"/>
                </a:solidFill>
                <a:effectLst/>
                <a:latin typeface="Times New Roman" pitchFamily="18" charset="0"/>
                <a:ea typeface="+mn-ea"/>
                <a:cs typeface="+mn-cs"/>
              </a:rPr>
              <a:t> </a:t>
            </a:r>
            <a:r>
              <a:rPr kumimoji="1" lang="cs-CZ" sz="1200" b="0" i="0" kern="1200" dirty="0">
                <a:solidFill>
                  <a:schemeClr val="tx1"/>
                </a:solidFill>
                <a:effectLst/>
                <a:latin typeface="Times New Roman" pitchFamily="18" charset="0"/>
                <a:ea typeface="+mn-ea"/>
                <a:cs typeface="+mn-cs"/>
              </a:rPr>
              <a:t>je bezplatná aplikace, kterou můžete použít k vytváření animovaných prezentací s charakterem, který vám připomene. Můžete vytvářet tutoriály a vzdělávací videa, abyste mohli vyprávět zajímavé věci. Dokonce i když účastníci kurzu jsou mimo publikum, mohou snadno přistupovat k vašim videím.</a:t>
            </a:r>
          </a:p>
          <a:p>
            <a:r>
              <a:rPr kumimoji="1" lang="cs-CZ" sz="1200" b="0" i="0" kern="1200" dirty="0">
                <a:solidFill>
                  <a:schemeClr val="tx1"/>
                </a:solidFill>
                <a:effectLst/>
                <a:latin typeface="Times New Roman" pitchFamily="18" charset="0"/>
                <a:ea typeface="+mn-ea"/>
                <a:cs typeface="+mn-cs"/>
              </a:rPr>
              <a:t>Existují určité </a:t>
            </a:r>
            <a:r>
              <a:rPr kumimoji="1" lang="cs-CZ" sz="1200" b="1" i="0" kern="1200" dirty="0">
                <a:solidFill>
                  <a:schemeClr val="tx1"/>
                </a:solidFill>
                <a:effectLst/>
                <a:latin typeface="Times New Roman" pitchFamily="18" charset="0"/>
                <a:ea typeface="+mn-ea"/>
                <a:cs typeface="+mn-cs"/>
              </a:rPr>
              <a:t>nevýhody </a:t>
            </a:r>
            <a:r>
              <a:rPr kumimoji="1" lang="cs-CZ" sz="1200" b="0" i="0" kern="1200" dirty="0">
                <a:solidFill>
                  <a:schemeClr val="tx1"/>
                </a:solidFill>
                <a:effectLst/>
                <a:latin typeface="Times New Roman" pitchFamily="18" charset="0"/>
                <a:ea typeface="+mn-ea"/>
                <a:cs typeface="+mn-cs"/>
              </a:rPr>
              <a:t>- pro získání rozšířené sady funkcí a nástrojů pro vytvoření skutečně působivé video prezentace, budete muset zakoupit placenou aplikaci </a:t>
            </a:r>
            <a:r>
              <a:rPr kumimoji="1" lang="cs-CZ" sz="1200" b="1" i="0" kern="1200" dirty="0" err="1">
                <a:solidFill>
                  <a:schemeClr val="tx1"/>
                </a:solidFill>
                <a:effectLst/>
                <a:latin typeface="Times New Roman" pitchFamily="18" charset="0"/>
                <a:ea typeface="+mn-ea"/>
                <a:cs typeface="+mn-cs"/>
              </a:rPr>
              <a:t>Tellagami</a:t>
            </a:r>
            <a:r>
              <a:rPr kumimoji="1" lang="cs-CZ" sz="1200" b="1" i="0" kern="1200" dirty="0">
                <a:solidFill>
                  <a:schemeClr val="tx1"/>
                </a:solidFill>
                <a:effectLst/>
                <a:latin typeface="Times New Roman" pitchFamily="18" charset="0"/>
                <a:ea typeface="+mn-ea"/>
                <a:cs typeface="+mn-cs"/>
              </a:rPr>
              <a:t> Edu </a:t>
            </a:r>
            <a:r>
              <a:rPr kumimoji="1" lang="cs-CZ" sz="1200" b="0" i="0" kern="1200" dirty="0">
                <a:solidFill>
                  <a:schemeClr val="tx1"/>
                </a:solidFill>
                <a:effectLst/>
                <a:latin typeface="Times New Roman" pitchFamily="18" charset="0"/>
                <a:ea typeface="+mn-ea"/>
                <a:cs typeface="+mn-cs"/>
              </a:rPr>
              <a:t>.</a:t>
            </a:r>
          </a:p>
          <a:p>
            <a:endParaRPr lang="cs-CZ" dirty="0"/>
          </a:p>
        </p:txBody>
      </p:sp>
      <p:sp>
        <p:nvSpPr>
          <p:cNvPr id="4" name="Zástupný symbol pro číslo snímku 3"/>
          <p:cNvSpPr>
            <a:spLocks noGrp="1"/>
          </p:cNvSpPr>
          <p:nvPr>
            <p:ph type="sldNum" sz="quarter" idx="5"/>
          </p:nvPr>
        </p:nvSpPr>
        <p:spPr/>
        <p:txBody>
          <a:bodyPr/>
          <a:lstStyle/>
          <a:p>
            <a:pPr>
              <a:defRPr/>
            </a:pPr>
            <a:fld id="{8B9C25CE-1D17-47E1-89DE-D3D2D9D819FE}" type="slidenum">
              <a:rPr lang="cs-CZ" smtClean="0"/>
              <a:pPr>
                <a:defRPr/>
              </a:pPr>
              <a:t>17</a:t>
            </a:fld>
            <a:endParaRPr lang="cs-CZ"/>
          </a:p>
        </p:txBody>
      </p:sp>
    </p:spTree>
    <p:extLst>
      <p:ext uri="{BB962C8B-B14F-4D97-AF65-F5344CB8AC3E}">
        <p14:creationId xmlns:p14="http://schemas.microsoft.com/office/powerpoint/2010/main" val="4005545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kumimoji="1" lang="cs-CZ" sz="1200" b="1" i="0" kern="1200" dirty="0">
                <a:solidFill>
                  <a:schemeClr val="tx1"/>
                </a:solidFill>
                <a:effectLst/>
                <a:latin typeface="Times New Roman" pitchFamily="18" charset="0"/>
                <a:ea typeface="+mn-ea"/>
                <a:cs typeface="+mn-cs"/>
              </a:rPr>
              <a:t>Jazyk: </a:t>
            </a:r>
            <a:r>
              <a:rPr kumimoji="1" lang="cs-CZ" sz="1200" b="0" i="0" kern="1200" dirty="0">
                <a:solidFill>
                  <a:schemeClr val="tx1"/>
                </a:solidFill>
                <a:effectLst/>
                <a:latin typeface="Times New Roman" pitchFamily="18" charset="0"/>
                <a:ea typeface="+mn-ea"/>
                <a:cs typeface="+mn-cs"/>
              </a:rPr>
              <a:t>angličtina</a:t>
            </a:r>
          </a:p>
          <a:p>
            <a:r>
              <a:rPr kumimoji="1" lang="cs-CZ" sz="1200" b="1" i="0" kern="1200" dirty="0">
                <a:solidFill>
                  <a:schemeClr val="tx1"/>
                </a:solidFill>
                <a:effectLst/>
                <a:latin typeface="Times New Roman" pitchFamily="18" charset="0"/>
                <a:ea typeface="+mn-ea"/>
                <a:cs typeface="+mn-cs"/>
              </a:rPr>
              <a:t>Haiku </a:t>
            </a:r>
            <a:r>
              <a:rPr kumimoji="1" lang="cs-CZ" sz="1200" b="1" i="0" kern="1200" dirty="0" err="1">
                <a:solidFill>
                  <a:schemeClr val="tx1"/>
                </a:solidFill>
                <a:effectLst/>
                <a:latin typeface="Times New Roman" pitchFamily="18" charset="0"/>
                <a:ea typeface="+mn-ea"/>
                <a:cs typeface="+mn-cs"/>
              </a:rPr>
              <a:t>Deck</a:t>
            </a:r>
            <a:r>
              <a:rPr kumimoji="1" lang="cs-CZ" sz="1200" b="1" i="0" kern="1200" dirty="0">
                <a:solidFill>
                  <a:schemeClr val="tx1"/>
                </a:solidFill>
                <a:effectLst/>
                <a:latin typeface="Times New Roman" pitchFamily="18" charset="0"/>
                <a:ea typeface="+mn-ea"/>
                <a:cs typeface="+mn-cs"/>
              </a:rPr>
              <a:t> </a:t>
            </a:r>
            <a:r>
              <a:rPr kumimoji="1" lang="cs-CZ" sz="1200" b="0" i="0" kern="1200" dirty="0">
                <a:solidFill>
                  <a:schemeClr val="tx1"/>
                </a:solidFill>
                <a:effectLst/>
                <a:latin typeface="Times New Roman" pitchFamily="18" charset="0"/>
                <a:ea typeface="+mn-ea"/>
                <a:cs typeface="+mn-cs"/>
              </a:rPr>
              <a:t>vám pomůže vytvořit skutečně silné prezentace. Pomocí tohoto nástroje nelze omezovat svou fantazii a používat grafy úžasné, ohromující grafika, neuvěřitelné zajímavé fonty a rozložení vyvinuli velké designéry z celého světa. Haiku </a:t>
            </a:r>
            <a:r>
              <a:rPr kumimoji="1" lang="cs-CZ" sz="1200" b="0" i="0" kern="1200" dirty="0" err="1">
                <a:solidFill>
                  <a:schemeClr val="tx1"/>
                </a:solidFill>
                <a:effectLst/>
                <a:latin typeface="Times New Roman" pitchFamily="18" charset="0"/>
                <a:ea typeface="+mn-ea"/>
                <a:cs typeface="+mn-cs"/>
              </a:rPr>
              <a:t>Deck</a:t>
            </a:r>
            <a:r>
              <a:rPr kumimoji="1" lang="cs-CZ" sz="1200" b="0" i="0" kern="1200" dirty="0">
                <a:solidFill>
                  <a:schemeClr val="tx1"/>
                </a:solidFill>
                <a:effectLst/>
                <a:latin typeface="Times New Roman" pitchFamily="18" charset="0"/>
                <a:ea typeface="+mn-ea"/>
                <a:cs typeface="+mn-cs"/>
              </a:rPr>
              <a:t> také poskytuje volný přístup ke stovkám tisíc obrázků, které můžete přidat k prezentacím.</a:t>
            </a:r>
          </a:p>
          <a:p>
            <a:r>
              <a:rPr kumimoji="1" lang="cs-CZ" sz="1200" b="0" i="0" kern="1200" dirty="0">
                <a:solidFill>
                  <a:schemeClr val="tx1"/>
                </a:solidFill>
                <a:effectLst/>
                <a:latin typeface="Times New Roman" pitchFamily="18" charset="0"/>
                <a:ea typeface="+mn-ea"/>
                <a:cs typeface="+mn-cs"/>
              </a:rPr>
              <a:t>Tisíce uživatelů upřednostňuje Haiku </a:t>
            </a:r>
            <a:r>
              <a:rPr kumimoji="1" lang="cs-CZ" sz="1200" b="0" i="0" kern="1200" dirty="0" err="1">
                <a:solidFill>
                  <a:schemeClr val="tx1"/>
                </a:solidFill>
                <a:effectLst/>
                <a:latin typeface="Times New Roman" pitchFamily="18" charset="0"/>
                <a:ea typeface="+mn-ea"/>
                <a:cs typeface="+mn-cs"/>
              </a:rPr>
              <a:t>Deck</a:t>
            </a:r>
            <a:r>
              <a:rPr kumimoji="1" lang="cs-CZ" sz="1200" b="0" i="0" kern="1200" dirty="0">
                <a:solidFill>
                  <a:schemeClr val="tx1"/>
                </a:solidFill>
                <a:effectLst/>
                <a:latin typeface="Times New Roman" pitchFamily="18" charset="0"/>
                <a:ea typeface="+mn-ea"/>
                <a:cs typeface="+mn-cs"/>
              </a:rPr>
              <a:t> prostřednictvím jednoduchého, ale bezproblémového rozhraní. Prezentace mohou být uloženy v </a:t>
            </a:r>
            <a:r>
              <a:rPr kumimoji="1" lang="cs-CZ" sz="1200" b="0" i="0" kern="1200" dirty="0" err="1">
                <a:solidFill>
                  <a:schemeClr val="tx1"/>
                </a:solidFill>
                <a:effectLst/>
                <a:latin typeface="Times New Roman" pitchFamily="18" charset="0"/>
                <a:ea typeface="+mn-ea"/>
                <a:cs typeface="+mn-cs"/>
              </a:rPr>
              <a:t>cloudu</a:t>
            </a:r>
            <a:r>
              <a:rPr kumimoji="1" lang="cs-CZ" sz="1200" b="0" i="0" kern="1200" dirty="0">
                <a:solidFill>
                  <a:schemeClr val="tx1"/>
                </a:solidFill>
                <a:effectLst/>
                <a:latin typeface="Times New Roman" pitchFamily="18" charset="0"/>
                <a:ea typeface="+mn-ea"/>
                <a:cs typeface="+mn-cs"/>
              </a:rPr>
              <a:t>, takže budou přístupné uživatelům kdekoli as použitím libovolného mobilního zařízení.</a:t>
            </a:r>
          </a:p>
          <a:p>
            <a:r>
              <a:rPr kumimoji="1" lang="cs-CZ" sz="1200" b="0" i="0" kern="1200" dirty="0">
                <a:solidFill>
                  <a:schemeClr val="tx1"/>
                </a:solidFill>
                <a:effectLst/>
                <a:latin typeface="Times New Roman" pitchFamily="18" charset="0"/>
                <a:ea typeface="+mn-ea"/>
                <a:cs typeface="+mn-cs"/>
              </a:rPr>
              <a:t>Jedním z hlavních </a:t>
            </a:r>
            <a:r>
              <a:rPr kumimoji="1" lang="cs-CZ" sz="1200" b="1" i="0" kern="1200" dirty="0">
                <a:solidFill>
                  <a:schemeClr val="tx1"/>
                </a:solidFill>
                <a:effectLst/>
                <a:latin typeface="Times New Roman" pitchFamily="18" charset="0"/>
                <a:ea typeface="+mn-ea"/>
                <a:cs typeface="+mn-cs"/>
              </a:rPr>
              <a:t>nevýhod </a:t>
            </a:r>
            <a:r>
              <a:rPr kumimoji="1" lang="cs-CZ" sz="1200" b="0" i="0" kern="1200" dirty="0">
                <a:solidFill>
                  <a:schemeClr val="tx1"/>
                </a:solidFill>
                <a:effectLst/>
                <a:latin typeface="Times New Roman" pitchFamily="18" charset="0"/>
                <a:ea typeface="+mn-ea"/>
                <a:cs typeface="+mn-cs"/>
              </a:rPr>
              <a:t>je výrazně snížená funkčnost volné verze, stejně jako dostupnost malého počtu písem, které podporují azbuku.</a:t>
            </a:r>
          </a:p>
          <a:p>
            <a:endParaRPr lang="cs-CZ" dirty="0"/>
          </a:p>
          <a:p>
            <a:endParaRPr lang="cs-CZ" dirty="0"/>
          </a:p>
          <a:p>
            <a:r>
              <a:rPr kumimoji="1" lang="en-US" sz="1200" b="0" i="0" kern="1200" dirty="0">
                <a:solidFill>
                  <a:schemeClr val="tx1"/>
                </a:solidFill>
                <a:effectLst/>
                <a:latin typeface="Times New Roman" pitchFamily="18" charset="0"/>
                <a:ea typeface="+mn-ea"/>
                <a:cs typeface="+mn-cs"/>
              </a:rPr>
              <a:t>This cloud-based presentation solution is often considered as a mobile alternative to Prezi and PowerPoint. It offers users 27 different templates and 35 million stock photos.</a:t>
            </a:r>
          </a:p>
          <a:p>
            <a:r>
              <a:rPr kumimoji="1" lang="en-US" sz="1200" b="0" i="0" kern="1200" dirty="0">
                <a:solidFill>
                  <a:schemeClr val="tx1"/>
                </a:solidFill>
                <a:effectLst/>
                <a:latin typeface="Times New Roman" pitchFamily="18" charset="0"/>
                <a:ea typeface="+mn-ea"/>
                <a:cs typeface="+mn-cs"/>
              </a:rPr>
              <a:t>Users can quickly create presentations on the go and access and edit presentations from the iPhone, iPad, PC, Mac and Chromebook. The templates are characterized by big bold text and strong visuals.</a:t>
            </a:r>
          </a:p>
          <a:p>
            <a:br>
              <a:rPr kumimoji="1" lang="en-US" sz="1200" b="0" i="0" kern="1200" dirty="0">
                <a:solidFill>
                  <a:schemeClr val="tx1"/>
                </a:solidFill>
                <a:effectLst/>
                <a:latin typeface="Times New Roman" pitchFamily="18" charset="0"/>
                <a:ea typeface="+mn-ea"/>
                <a:cs typeface="+mn-cs"/>
              </a:rPr>
            </a:br>
            <a:r>
              <a:rPr kumimoji="1" lang="en-US" sz="1200" b="0" i="0" kern="1200" dirty="0">
                <a:solidFill>
                  <a:schemeClr val="tx1"/>
                </a:solidFill>
                <a:effectLst/>
                <a:latin typeface="Times New Roman" pitchFamily="18" charset="0"/>
                <a:ea typeface="+mn-ea"/>
                <a:cs typeface="+mn-cs"/>
              </a:rPr>
              <a:t>Read more at https://</a:t>
            </a:r>
            <a:r>
              <a:rPr kumimoji="1" lang="en-US" sz="1200" b="0" i="0" kern="1200" dirty="0" err="1">
                <a:solidFill>
                  <a:schemeClr val="tx1"/>
                </a:solidFill>
                <a:effectLst/>
                <a:latin typeface="Times New Roman" pitchFamily="18" charset="0"/>
                <a:ea typeface="+mn-ea"/>
                <a:cs typeface="+mn-cs"/>
              </a:rPr>
              <a:t>visme.co</a:t>
            </a:r>
            <a:r>
              <a:rPr kumimoji="1" lang="en-US" sz="1200" b="0" i="0" kern="1200" dirty="0">
                <a:solidFill>
                  <a:schemeClr val="tx1"/>
                </a:solidFill>
                <a:effectLst/>
                <a:latin typeface="Times New Roman" pitchFamily="18" charset="0"/>
                <a:ea typeface="+mn-ea"/>
                <a:cs typeface="+mn-cs"/>
              </a:rPr>
              <a:t>/blog/</a:t>
            </a:r>
            <a:r>
              <a:rPr kumimoji="1" lang="en-US" sz="1200" b="0" i="0" kern="1200" dirty="0" err="1">
                <a:solidFill>
                  <a:schemeClr val="tx1"/>
                </a:solidFill>
                <a:effectLst/>
                <a:latin typeface="Times New Roman" pitchFamily="18" charset="0"/>
                <a:ea typeface="+mn-ea"/>
                <a:cs typeface="+mn-cs"/>
              </a:rPr>
              <a:t>powerpoint</a:t>
            </a:r>
            <a:r>
              <a:rPr kumimoji="1" lang="en-US" sz="1200" b="0" i="0" kern="1200" dirty="0">
                <a:solidFill>
                  <a:schemeClr val="tx1"/>
                </a:solidFill>
                <a:effectLst/>
                <a:latin typeface="Times New Roman" pitchFamily="18" charset="0"/>
                <a:ea typeface="+mn-ea"/>
                <a:cs typeface="+mn-cs"/>
              </a:rPr>
              <a:t>-alternatives/#</a:t>
            </a:r>
            <a:r>
              <a:rPr kumimoji="1" lang="en-US" sz="1200" b="0" i="0" kern="1200" dirty="0" err="1">
                <a:solidFill>
                  <a:schemeClr val="tx1"/>
                </a:solidFill>
                <a:effectLst/>
                <a:latin typeface="Times New Roman" pitchFamily="18" charset="0"/>
                <a:ea typeface="+mn-ea"/>
                <a:cs typeface="+mn-cs"/>
              </a:rPr>
              <a:t>zqSiOjBdHebMY1fq.99</a:t>
            </a:r>
            <a:endParaRPr kumimoji="1" lang="cs-CZ" sz="1200" b="0" i="0" kern="1200" dirty="0">
              <a:solidFill>
                <a:schemeClr val="tx1"/>
              </a:solidFill>
              <a:effectLst/>
              <a:latin typeface="Times New Roman" pitchFamily="18" charset="0"/>
              <a:ea typeface="+mn-ea"/>
              <a:cs typeface="+mn-cs"/>
            </a:endParaRPr>
          </a:p>
          <a:p>
            <a:endParaRPr kumimoji="1" lang="cs-CZ" sz="1200" b="0" i="0" kern="1200" dirty="0">
              <a:solidFill>
                <a:schemeClr val="tx1"/>
              </a:solidFill>
              <a:effectLst/>
              <a:latin typeface="Times New Roman" pitchFamily="18" charset="0"/>
              <a:ea typeface="+mn-ea"/>
              <a:cs typeface="+mn-cs"/>
            </a:endParaRPr>
          </a:p>
          <a:p>
            <a:r>
              <a:rPr kumimoji="1" lang="en-US" sz="1200" b="1" i="0" kern="1200" dirty="0">
                <a:solidFill>
                  <a:schemeClr val="tx1"/>
                </a:solidFill>
                <a:effectLst/>
                <a:latin typeface="Times New Roman" pitchFamily="18" charset="0"/>
                <a:ea typeface="+mn-ea"/>
                <a:cs typeface="+mn-cs"/>
              </a:rPr>
              <a:t>Features:</a:t>
            </a:r>
            <a:endParaRPr kumimoji="1" lang="en-US" sz="1200" b="0" i="0" kern="1200" dirty="0">
              <a:solidFill>
                <a:schemeClr val="tx1"/>
              </a:solidFill>
              <a:effectLst/>
              <a:latin typeface="Times New Roman" pitchFamily="18" charset="0"/>
              <a:ea typeface="+mn-ea"/>
              <a:cs typeface="+mn-cs"/>
            </a:endParaRPr>
          </a:p>
          <a:p>
            <a:r>
              <a:rPr kumimoji="1" lang="en-US" sz="1200" b="0" i="0" kern="1200" dirty="0">
                <a:solidFill>
                  <a:schemeClr val="tx1"/>
                </a:solidFill>
                <a:effectLst/>
                <a:latin typeface="Times New Roman" pitchFamily="18" charset="0"/>
                <a:ea typeface="+mn-ea"/>
                <a:cs typeface="+mn-cs"/>
              </a:rPr>
              <a:t>iPhone remote: View and edit slide decks from your mobile device or iPad.</a:t>
            </a:r>
          </a:p>
          <a:p>
            <a:r>
              <a:rPr kumimoji="1" lang="en-US" sz="1200" b="0" i="0" kern="1200" dirty="0">
                <a:solidFill>
                  <a:schemeClr val="tx1"/>
                </a:solidFill>
                <a:effectLst/>
                <a:latin typeface="Times New Roman" pitchFamily="18" charset="0"/>
                <a:ea typeface="+mn-ea"/>
                <a:cs typeface="+mn-cs"/>
              </a:rPr>
              <a:t>Access templates with big bold text and strong visuals.</a:t>
            </a:r>
          </a:p>
          <a:p>
            <a:r>
              <a:rPr kumimoji="1" lang="en-US" sz="1200" b="0" i="0" kern="1200" dirty="0">
                <a:solidFill>
                  <a:schemeClr val="tx1"/>
                </a:solidFill>
                <a:effectLst/>
                <a:latin typeface="Times New Roman" pitchFamily="18" charset="0"/>
                <a:ea typeface="+mn-ea"/>
                <a:cs typeface="+mn-cs"/>
              </a:rPr>
              <a:t>Export presentations to PDF, PowerPoint or Keynote.</a:t>
            </a:r>
          </a:p>
          <a:p>
            <a:r>
              <a:rPr kumimoji="1" lang="en-US" sz="1200" b="0" i="0" kern="1200" dirty="0">
                <a:solidFill>
                  <a:schemeClr val="tx1"/>
                </a:solidFill>
                <a:effectLst/>
                <a:latin typeface="Times New Roman" pitchFamily="18" charset="0"/>
                <a:ea typeface="+mn-ea"/>
                <a:cs typeface="+mn-cs"/>
              </a:rPr>
              <a:t>Access professional photos from Getty Images and graph creator.</a:t>
            </a:r>
          </a:p>
          <a:p>
            <a:r>
              <a:rPr kumimoji="1" lang="en-US" sz="1200" b="0" i="0" kern="1200" dirty="0">
                <a:solidFill>
                  <a:schemeClr val="tx1"/>
                </a:solidFill>
                <a:effectLst/>
                <a:latin typeface="Times New Roman" pitchFamily="18" charset="0"/>
                <a:ea typeface="+mn-ea"/>
                <a:cs typeface="+mn-cs"/>
              </a:rPr>
              <a:t>Add private talking points or full transcript to published slides.</a:t>
            </a:r>
          </a:p>
          <a:p>
            <a:r>
              <a:rPr kumimoji="1" lang="en-US" sz="1200" b="0" i="0" kern="1200" dirty="0">
                <a:solidFill>
                  <a:schemeClr val="tx1"/>
                </a:solidFill>
                <a:effectLst/>
                <a:latin typeface="Times New Roman" pitchFamily="18" charset="0"/>
                <a:ea typeface="+mn-ea"/>
                <a:cs typeface="+mn-cs"/>
              </a:rPr>
              <a:t>View slide galleries with the week’s most popular decks.</a:t>
            </a:r>
          </a:p>
          <a:p>
            <a:br>
              <a:rPr kumimoji="1" lang="en-US" sz="1200" b="0" i="0" kern="1200" dirty="0">
                <a:solidFill>
                  <a:schemeClr val="tx1"/>
                </a:solidFill>
                <a:effectLst/>
                <a:latin typeface="Times New Roman" pitchFamily="18" charset="0"/>
                <a:ea typeface="+mn-ea"/>
                <a:cs typeface="+mn-cs"/>
              </a:rPr>
            </a:br>
            <a:r>
              <a:rPr kumimoji="1" lang="en-US" sz="1200" b="1" i="0" kern="1200" dirty="0">
                <a:solidFill>
                  <a:schemeClr val="tx1"/>
                </a:solidFill>
                <a:effectLst/>
                <a:latin typeface="Times New Roman" pitchFamily="18" charset="0"/>
                <a:ea typeface="+mn-ea"/>
                <a:cs typeface="+mn-cs"/>
              </a:rPr>
              <a:t>Price:</a:t>
            </a:r>
            <a:r>
              <a:rPr kumimoji="1" lang="en-US" sz="1200" b="0" i="0" kern="1200" dirty="0">
                <a:solidFill>
                  <a:schemeClr val="tx1"/>
                </a:solidFill>
                <a:effectLst/>
                <a:latin typeface="Times New Roman" pitchFamily="18" charset="0"/>
                <a:ea typeface="+mn-ea"/>
                <a:cs typeface="+mn-cs"/>
              </a:rPr>
              <a:t> Paid plans starting at $5 a month per user</a:t>
            </a:r>
          </a:p>
          <a:p>
            <a:r>
              <a:rPr kumimoji="1" lang="en-US" sz="1200" b="1" i="0" kern="1200" dirty="0">
                <a:solidFill>
                  <a:schemeClr val="tx1"/>
                </a:solidFill>
                <a:effectLst/>
                <a:latin typeface="Times New Roman" pitchFamily="18" charset="0"/>
                <a:ea typeface="+mn-ea"/>
                <a:cs typeface="+mn-cs"/>
              </a:rPr>
              <a:t>Pros:</a:t>
            </a:r>
            <a:r>
              <a:rPr kumimoji="1" lang="en-US" sz="1200" b="0" i="0" kern="1200" dirty="0">
                <a:solidFill>
                  <a:schemeClr val="tx1"/>
                </a:solidFill>
                <a:effectLst/>
                <a:latin typeface="Times New Roman" pitchFamily="18" charset="0"/>
                <a:ea typeface="+mn-ea"/>
                <a:cs typeface="+mn-cs"/>
              </a:rPr>
              <a:t> Strong visuals</a:t>
            </a:r>
          </a:p>
          <a:p>
            <a:r>
              <a:rPr kumimoji="1" lang="en-US" sz="1200" b="1" i="0" kern="1200" dirty="0">
                <a:solidFill>
                  <a:schemeClr val="tx1"/>
                </a:solidFill>
                <a:effectLst/>
                <a:latin typeface="Times New Roman" pitchFamily="18" charset="0"/>
                <a:ea typeface="+mn-ea"/>
                <a:cs typeface="+mn-cs"/>
              </a:rPr>
              <a:t>Cons:</a:t>
            </a:r>
            <a:r>
              <a:rPr kumimoji="1" lang="en-US" sz="1200" b="0" i="0" kern="1200" dirty="0">
                <a:solidFill>
                  <a:schemeClr val="tx1"/>
                </a:solidFill>
                <a:effectLst/>
                <a:latin typeface="Times New Roman" pitchFamily="18" charset="0"/>
                <a:ea typeface="+mn-ea"/>
                <a:cs typeface="+mn-cs"/>
              </a:rPr>
              <a:t> Customization options are very limited.</a:t>
            </a:r>
          </a:p>
          <a:p>
            <a:r>
              <a:rPr kumimoji="1" lang="en-US" sz="1200" b="1" i="0" kern="1200" dirty="0">
                <a:solidFill>
                  <a:schemeClr val="tx1"/>
                </a:solidFill>
                <a:effectLst/>
                <a:latin typeface="Times New Roman" pitchFamily="18" charset="0"/>
                <a:ea typeface="+mn-ea"/>
                <a:cs typeface="+mn-cs"/>
              </a:rPr>
              <a:t>Ideal for:</a:t>
            </a:r>
            <a:r>
              <a:rPr kumimoji="1" lang="en-US" sz="1200" b="0" i="0" kern="1200" dirty="0">
                <a:solidFill>
                  <a:schemeClr val="tx1"/>
                </a:solidFill>
                <a:effectLst/>
                <a:latin typeface="Times New Roman" pitchFamily="18" charset="0"/>
                <a:ea typeface="+mn-ea"/>
                <a:cs typeface="+mn-cs"/>
              </a:rPr>
              <a:t> Traveling salespeople</a:t>
            </a:r>
          </a:p>
          <a:p>
            <a:r>
              <a:rPr kumimoji="1" lang="en-US" sz="1200" b="1" i="0" kern="1200" dirty="0">
                <a:solidFill>
                  <a:schemeClr val="tx1"/>
                </a:solidFill>
                <a:effectLst/>
                <a:latin typeface="Times New Roman" pitchFamily="18" charset="0"/>
                <a:ea typeface="+mn-ea"/>
                <a:cs typeface="+mn-cs"/>
              </a:rPr>
              <a:t>Other reviews: </a:t>
            </a:r>
            <a:r>
              <a:rPr kumimoji="1" lang="en-US" sz="1200" b="0" i="0" u="none" strike="noStrike" kern="1200" dirty="0">
                <a:solidFill>
                  <a:schemeClr val="tx1"/>
                </a:solidFill>
                <a:effectLst/>
                <a:latin typeface="Times New Roman" pitchFamily="18" charset="0"/>
                <a:ea typeface="+mn-ea"/>
                <a:cs typeface="+mn-cs"/>
                <a:hlinkClick r:id="rId3"/>
              </a:rPr>
              <a:t>USA Today</a:t>
            </a:r>
            <a:r>
              <a:rPr kumimoji="1" lang="en-US" sz="1200" b="0" i="0" kern="1200" dirty="0">
                <a:solidFill>
                  <a:schemeClr val="tx1"/>
                </a:solidFill>
                <a:effectLst/>
                <a:latin typeface="Times New Roman" pitchFamily="18" charset="0"/>
                <a:ea typeface="+mn-ea"/>
                <a:cs typeface="+mn-cs"/>
              </a:rPr>
              <a:t>, </a:t>
            </a:r>
            <a:r>
              <a:rPr kumimoji="1" lang="en-US" sz="1200" b="0" i="0" u="none" strike="noStrike" kern="1200" dirty="0">
                <a:solidFill>
                  <a:schemeClr val="tx1"/>
                </a:solidFill>
                <a:effectLst/>
                <a:latin typeface="Times New Roman" pitchFamily="18" charset="0"/>
                <a:ea typeface="+mn-ea"/>
                <a:cs typeface="+mn-cs"/>
                <a:hlinkClick r:id="rId3"/>
              </a:rPr>
              <a:t>Mashable</a:t>
            </a:r>
            <a:endParaRPr kumimoji="1" lang="en-US" sz="1200" b="0" i="0" kern="1200" dirty="0">
              <a:solidFill>
                <a:schemeClr val="tx1"/>
              </a:solidFill>
              <a:effectLst/>
              <a:latin typeface="Times New Roman" pitchFamily="18" charset="0"/>
              <a:ea typeface="+mn-ea"/>
              <a:cs typeface="+mn-cs"/>
            </a:endParaRPr>
          </a:p>
          <a:p>
            <a:br>
              <a:rPr kumimoji="1" lang="en-US" sz="1200" b="0" i="0" kern="1200" dirty="0">
                <a:solidFill>
                  <a:schemeClr val="tx1"/>
                </a:solidFill>
                <a:effectLst/>
                <a:latin typeface="Times New Roman" pitchFamily="18" charset="0"/>
                <a:ea typeface="+mn-ea"/>
                <a:cs typeface="+mn-cs"/>
              </a:rPr>
            </a:br>
            <a:r>
              <a:rPr kumimoji="1" lang="en-US" sz="1200" b="0" i="0" kern="1200" dirty="0">
                <a:solidFill>
                  <a:schemeClr val="tx1"/>
                </a:solidFill>
                <a:effectLst/>
                <a:latin typeface="Times New Roman" pitchFamily="18" charset="0"/>
                <a:ea typeface="+mn-ea"/>
                <a:cs typeface="+mn-cs"/>
              </a:rPr>
              <a:t>Read more at https://</a:t>
            </a:r>
            <a:r>
              <a:rPr kumimoji="1" lang="en-US" sz="1200" b="0" i="0" kern="1200" dirty="0" err="1">
                <a:solidFill>
                  <a:schemeClr val="tx1"/>
                </a:solidFill>
                <a:effectLst/>
                <a:latin typeface="Times New Roman" pitchFamily="18" charset="0"/>
                <a:ea typeface="+mn-ea"/>
                <a:cs typeface="+mn-cs"/>
              </a:rPr>
              <a:t>visme.co</a:t>
            </a:r>
            <a:r>
              <a:rPr kumimoji="1" lang="en-US" sz="1200" b="0" i="0" kern="1200" dirty="0">
                <a:solidFill>
                  <a:schemeClr val="tx1"/>
                </a:solidFill>
                <a:effectLst/>
                <a:latin typeface="Times New Roman" pitchFamily="18" charset="0"/>
                <a:ea typeface="+mn-ea"/>
                <a:cs typeface="+mn-cs"/>
              </a:rPr>
              <a:t>/blog/</a:t>
            </a:r>
            <a:r>
              <a:rPr kumimoji="1" lang="en-US" sz="1200" b="0" i="0" kern="1200" dirty="0" err="1">
                <a:solidFill>
                  <a:schemeClr val="tx1"/>
                </a:solidFill>
                <a:effectLst/>
                <a:latin typeface="Times New Roman" pitchFamily="18" charset="0"/>
                <a:ea typeface="+mn-ea"/>
                <a:cs typeface="+mn-cs"/>
              </a:rPr>
              <a:t>powerpoint</a:t>
            </a:r>
            <a:r>
              <a:rPr kumimoji="1" lang="en-US" sz="1200" b="0" i="0" kern="1200" dirty="0">
                <a:solidFill>
                  <a:schemeClr val="tx1"/>
                </a:solidFill>
                <a:effectLst/>
                <a:latin typeface="Times New Roman" pitchFamily="18" charset="0"/>
                <a:ea typeface="+mn-ea"/>
                <a:cs typeface="+mn-cs"/>
              </a:rPr>
              <a:t>-alternatives/#</a:t>
            </a:r>
            <a:r>
              <a:rPr kumimoji="1" lang="en-US" sz="1200" b="0" i="0" kern="1200" dirty="0" err="1">
                <a:solidFill>
                  <a:schemeClr val="tx1"/>
                </a:solidFill>
                <a:effectLst/>
                <a:latin typeface="Times New Roman" pitchFamily="18" charset="0"/>
                <a:ea typeface="+mn-ea"/>
                <a:cs typeface="+mn-cs"/>
              </a:rPr>
              <a:t>zqSiOjBdHebMY1fq.99</a:t>
            </a:r>
            <a:endParaRPr lang="cs-CZ" dirty="0"/>
          </a:p>
        </p:txBody>
      </p:sp>
      <p:sp>
        <p:nvSpPr>
          <p:cNvPr id="4" name="Zástupný symbol pro číslo snímku 3"/>
          <p:cNvSpPr>
            <a:spLocks noGrp="1"/>
          </p:cNvSpPr>
          <p:nvPr>
            <p:ph type="sldNum" sz="quarter" idx="5"/>
          </p:nvPr>
        </p:nvSpPr>
        <p:spPr/>
        <p:txBody>
          <a:bodyPr/>
          <a:lstStyle/>
          <a:p>
            <a:pPr>
              <a:defRPr/>
            </a:pPr>
            <a:fld id="{8B9C25CE-1D17-47E1-89DE-D3D2D9D819FE}" type="slidenum">
              <a:rPr lang="cs-CZ" smtClean="0"/>
              <a:pPr>
                <a:defRPr/>
              </a:pPr>
              <a:t>18</a:t>
            </a:fld>
            <a:endParaRPr lang="cs-CZ"/>
          </a:p>
        </p:txBody>
      </p:sp>
    </p:spTree>
    <p:extLst>
      <p:ext uri="{BB962C8B-B14F-4D97-AF65-F5344CB8AC3E}">
        <p14:creationId xmlns:p14="http://schemas.microsoft.com/office/powerpoint/2010/main" val="484530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kumimoji="1" lang="cs-CZ" sz="1200" b="1" i="0" kern="1200" dirty="0">
                <a:solidFill>
                  <a:schemeClr val="tx1"/>
                </a:solidFill>
                <a:effectLst/>
                <a:latin typeface="Times New Roman" pitchFamily="18" charset="0"/>
                <a:ea typeface="+mn-ea"/>
                <a:cs typeface="+mn-cs"/>
              </a:rPr>
              <a:t>Jazyk: </a:t>
            </a:r>
            <a:r>
              <a:rPr kumimoji="1" lang="cs-CZ" sz="1200" b="0" i="0" kern="1200" dirty="0">
                <a:solidFill>
                  <a:schemeClr val="tx1"/>
                </a:solidFill>
                <a:effectLst/>
                <a:latin typeface="Times New Roman" pitchFamily="18" charset="0"/>
                <a:ea typeface="+mn-ea"/>
                <a:cs typeface="+mn-cs"/>
              </a:rPr>
              <a:t>angličtina</a:t>
            </a:r>
          </a:p>
          <a:p>
            <a:r>
              <a:rPr kumimoji="1" lang="cs-CZ" sz="1200" b="1" i="0" kern="1200" dirty="0" err="1">
                <a:solidFill>
                  <a:schemeClr val="tx1"/>
                </a:solidFill>
                <a:effectLst/>
                <a:latin typeface="Times New Roman" pitchFamily="18" charset="0"/>
                <a:ea typeface="+mn-ea"/>
                <a:cs typeface="+mn-cs"/>
              </a:rPr>
              <a:t>Powtoon</a:t>
            </a:r>
            <a:r>
              <a:rPr kumimoji="1" lang="cs-CZ" sz="1200" b="1" i="0" kern="1200" dirty="0">
                <a:solidFill>
                  <a:schemeClr val="tx1"/>
                </a:solidFill>
                <a:effectLst/>
                <a:latin typeface="Times New Roman" pitchFamily="18" charset="0"/>
                <a:ea typeface="+mn-ea"/>
                <a:cs typeface="+mn-cs"/>
              </a:rPr>
              <a:t> </a:t>
            </a:r>
            <a:r>
              <a:rPr kumimoji="1" lang="cs-CZ" sz="1200" b="0" i="0" kern="1200" dirty="0">
                <a:solidFill>
                  <a:schemeClr val="tx1"/>
                </a:solidFill>
                <a:effectLst/>
                <a:latin typeface="Times New Roman" pitchFamily="18" charset="0"/>
                <a:ea typeface="+mn-ea"/>
                <a:cs typeface="+mn-cs"/>
              </a:rPr>
              <a:t>je software pro on-line prezentace, který umožňuje uživatelům vytvářet animovaná videa a prezentace, které přitahují pozornost účastníků kurzu a zvyšují interakci. To samozřejmě pomáhá vyhnout se zbytečnému rozptýlení a soustřeďuje se na diskusi.</a:t>
            </a:r>
          </a:p>
          <a:p>
            <a:r>
              <a:rPr kumimoji="1" lang="cs-CZ" sz="1200" b="0" i="0" kern="1200" dirty="0">
                <a:solidFill>
                  <a:schemeClr val="tx1"/>
                </a:solidFill>
                <a:effectLst/>
                <a:latin typeface="Times New Roman" pitchFamily="18" charset="0"/>
                <a:ea typeface="+mn-ea"/>
                <a:cs typeface="+mn-cs"/>
              </a:rPr>
              <a:t>Hlavní </a:t>
            </a:r>
            <a:r>
              <a:rPr kumimoji="1" lang="cs-CZ" sz="1200" b="1" i="0" kern="1200" dirty="0">
                <a:solidFill>
                  <a:schemeClr val="tx1"/>
                </a:solidFill>
                <a:effectLst/>
                <a:latin typeface="Times New Roman" pitchFamily="18" charset="0"/>
                <a:ea typeface="+mn-ea"/>
                <a:cs typeface="+mn-cs"/>
              </a:rPr>
              <a:t>nevýhody </a:t>
            </a:r>
            <a:r>
              <a:rPr kumimoji="1" lang="cs-CZ" sz="1200" b="0" i="0" kern="1200" dirty="0">
                <a:solidFill>
                  <a:schemeClr val="tx1"/>
                </a:solidFill>
                <a:effectLst/>
                <a:latin typeface="Times New Roman" pitchFamily="18" charset="0"/>
                <a:ea typeface="+mn-ea"/>
                <a:cs typeface="+mn-cs"/>
              </a:rPr>
              <a:t>jsou neschopnost pracovat s nástrojem </a:t>
            </a:r>
            <a:r>
              <a:rPr kumimoji="1" lang="cs-CZ" sz="1200" b="0" i="0" kern="1200" dirty="0" err="1">
                <a:solidFill>
                  <a:schemeClr val="tx1"/>
                </a:solidFill>
                <a:effectLst/>
                <a:latin typeface="Times New Roman" pitchFamily="18" charset="0"/>
                <a:ea typeface="+mn-ea"/>
                <a:cs typeface="+mn-cs"/>
              </a:rPr>
              <a:t>offline</a:t>
            </a:r>
            <a:r>
              <a:rPr kumimoji="1" lang="cs-CZ" sz="1200" b="0" i="0" kern="1200" dirty="0">
                <a:solidFill>
                  <a:schemeClr val="tx1"/>
                </a:solidFill>
                <a:effectLst/>
                <a:latin typeface="Times New Roman" pitchFamily="18" charset="0"/>
                <a:ea typeface="+mn-ea"/>
                <a:cs typeface="+mn-cs"/>
              </a:rPr>
              <a:t> a nevhodnost služby pro mobilní zařízení.</a:t>
            </a:r>
          </a:p>
          <a:p>
            <a:r>
              <a:rPr kumimoji="1" lang="cs-CZ" sz="1200" b="0" i="0" kern="1200" dirty="0">
                <a:solidFill>
                  <a:schemeClr val="tx1"/>
                </a:solidFill>
                <a:effectLst/>
                <a:latin typeface="Times New Roman" pitchFamily="18" charset="0"/>
                <a:ea typeface="+mn-ea"/>
                <a:cs typeface="+mn-cs"/>
              </a:rPr>
              <a:t>Rychlé změny v moderní technologie, která je hluboce integrován do naší společnosti, že je značka, která musí rovněž růst v oblasti vzdělávání, výměny informací a předávání znalostí. Moderní technologie se bude i nadále zlepšovat. Je nezbytné, aby všichni účastníci vzdělávacích programů tyto změny přijali a využili. Není nutné dát přednost tomu, co je dobře známo. Vyzkoušejte další nástroje, které vám pomohou dosáhnout vašich cílů rychleji a efektivněji.</a:t>
            </a:r>
          </a:p>
          <a:p>
            <a:br>
              <a:rPr lang="cs-CZ" dirty="0"/>
            </a:br>
            <a:endParaRPr lang="cs-CZ" dirty="0"/>
          </a:p>
        </p:txBody>
      </p:sp>
      <p:sp>
        <p:nvSpPr>
          <p:cNvPr id="4" name="Zástupný symbol pro číslo snímku 3"/>
          <p:cNvSpPr>
            <a:spLocks noGrp="1"/>
          </p:cNvSpPr>
          <p:nvPr>
            <p:ph type="sldNum" sz="quarter" idx="5"/>
          </p:nvPr>
        </p:nvSpPr>
        <p:spPr/>
        <p:txBody>
          <a:bodyPr/>
          <a:lstStyle/>
          <a:p>
            <a:pPr>
              <a:defRPr/>
            </a:pPr>
            <a:fld id="{8B9C25CE-1D17-47E1-89DE-D3D2D9D819FE}" type="slidenum">
              <a:rPr lang="cs-CZ" smtClean="0"/>
              <a:pPr>
                <a:defRPr/>
              </a:pPr>
              <a:t>19</a:t>
            </a:fld>
            <a:endParaRPr lang="cs-CZ"/>
          </a:p>
        </p:txBody>
      </p:sp>
    </p:spTree>
    <p:extLst>
      <p:ext uri="{BB962C8B-B14F-4D97-AF65-F5344CB8AC3E}">
        <p14:creationId xmlns:p14="http://schemas.microsoft.com/office/powerpoint/2010/main" val="754555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kumimoji="1" lang="cs-CZ" sz="1200" b="1" i="0" kern="1200" dirty="0">
                <a:solidFill>
                  <a:schemeClr val="tx1"/>
                </a:solidFill>
                <a:effectLst/>
                <a:latin typeface="Times New Roman" pitchFamily="18" charset="0"/>
                <a:ea typeface="+mn-ea"/>
                <a:cs typeface="+mn-cs"/>
              </a:rPr>
              <a:t>Jazyk: </a:t>
            </a:r>
            <a:r>
              <a:rPr kumimoji="1" lang="cs-CZ" sz="1200" b="0" i="0" kern="1200" dirty="0">
                <a:solidFill>
                  <a:schemeClr val="tx1"/>
                </a:solidFill>
                <a:effectLst/>
                <a:latin typeface="Times New Roman" pitchFamily="18" charset="0"/>
                <a:ea typeface="+mn-ea"/>
                <a:cs typeface="+mn-cs"/>
              </a:rPr>
              <a:t>ruština</a:t>
            </a:r>
          </a:p>
          <a:p>
            <a:r>
              <a:rPr kumimoji="1" lang="cs-CZ" sz="1200" b="0" i="0" kern="1200" dirty="0">
                <a:solidFill>
                  <a:schemeClr val="tx1"/>
                </a:solidFill>
                <a:effectLst/>
                <a:latin typeface="Times New Roman" pitchFamily="18" charset="0"/>
                <a:ea typeface="+mn-ea"/>
                <a:cs typeface="+mn-cs"/>
              </a:rPr>
              <a:t>Pokud hledáte novou a bezproblémovou alternativu k aplikaci PowerPoint, </a:t>
            </a:r>
            <a:r>
              <a:rPr kumimoji="1" lang="cs-CZ" sz="1200" b="1" i="0" kern="1200" dirty="0">
                <a:solidFill>
                  <a:schemeClr val="tx1"/>
                </a:solidFill>
                <a:effectLst/>
                <a:latin typeface="Times New Roman" pitchFamily="18" charset="0"/>
                <a:ea typeface="+mn-ea"/>
                <a:cs typeface="+mn-cs"/>
              </a:rPr>
              <a:t>prezentace společnosti Google </a:t>
            </a:r>
            <a:r>
              <a:rPr kumimoji="1" lang="cs-CZ" sz="1200" b="0" i="0" kern="1200" dirty="0">
                <a:solidFill>
                  <a:schemeClr val="tx1"/>
                </a:solidFill>
                <a:effectLst/>
                <a:latin typeface="Times New Roman" pitchFamily="18" charset="0"/>
                <a:ea typeface="+mn-ea"/>
                <a:cs typeface="+mn-cs"/>
              </a:rPr>
              <a:t>může být tou nejlepší volbou. Má všechno, co nemáte dost. Dodává se s vyhledávacím nástrojem Google, který můžete použít, pokud potřebujete prozkoumat prezentaci. Ve vyhledávacím poli můžete určit typ výzkumu nebo informací, které hledáte, a společnost Google vám sdělí, které obrázky, videa, nabídky a další údaje mohou být použity.</a:t>
            </a:r>
          </a:p>
          <a:p>
            <a:r>
              <a:rPr kumimoji="1" lang="cs-CZ" sz="1200" b="0" i="0" kern="1200" dirty="0">
                <a:solidFill>
                  <a:schemeClr val="tx1"/>
                </a:solidFill>
                <a:effectLst/>
                <a:latin typeface="Times New Roman" pitchFamily="18" charset="0"/>
                <a:ea typeface="+mn-ea"/>
                <a:cs typeface="+mn-cs"/>
              </a:rPr>
              <a:t>Vaše prezentace můžete vytvářet kreativněji prostřednictvím tisíců jedinečných témat, písem a barevných možností. Prezentace společnosti Google obsahuje také animaci a vestavěné video, různé jazyky a další zajímavé nástroje, které lze použít na jakémkoli notebooku, </a:t>
            </a:r>
            <a:r>
              <a:rPr kumimoji="1" lang="cs-CZ" sz="1200" b="0" i="0" kern="1200" dirty="0" err="1">
                <a:solidFill>
                  <a:schemeClr val="tx1"/>
                </a:solidFill>
                <a:effectLst/>
                <a:latin typeface="Times New Roman" pitchFamily="18" charset="0"/>
                <a:ea typeface="+mn-ea"/>
                <a:cs typeface="+mn-cs"/>
              </a:rPr>
              <a:t>smartphonu</a:t>
            </a:r>
            <a:r>
              <a:rPr kumimoji="1" lang="cs-CZ" sz="1200" b="0" i="0" kern="1200" dirty="0">
                <a:solidFill>
                  <a:schemeClr val="tx1"/>
                </a:solidFill>
                <a:effectLst/>
                <a:latin typeface="Times New Roman" pitchFamily="18" charset="0"/>
                <a:ea typeface="+mn-ea"/>
                <a:cs typeface="+mn-cs"/>
              </a:rPr>
              <a:t> a dalších mobilních zařízeních.</a:t>
            </a:r>
          </a:p>
          <a:p>
            <a:r>
              <a:rPr kumimoji="1" lang="cs-CZ" sz="1200" b="0" i="0" kern="1200" dirty="0">
                <a:solidFill>
                  <a:schemeClr val="tx1"/>
                </a:solidFill>
                <a:effectLst/>
                <a:latin typeface="Times New Roman" pitchFamily="18" charset="0"/>
                <a:ea typeface="+mn-ea"/>
                <a:cs typeface="+mn-cs"/>
              </a:rPr>
              <a:t>Prezentace společnosti Google vám dává možnost pracovat i v případě, že nejste připojeni k Internetu pouze tím, že aktivujete úpravy </a:t>
            </a:r>
            <a:r>
              <a:rPr kumimoji="1" lang="cs-CZ" sz="1200" b="0" i="0" kern="1200" dirty="0" err="1">
                <a:solidFill>
                  <a:schemeClr val="tx1"/>
                </a:solidFill>
                <a:effectLst/>
                <a:latin typeface="Times New Roman" pitchFamily="18" charset="0"/>
                <a:ea typeface="+mn-ea"/>
                <a:cs typeface="+mn-cs"/>
              </a:rPr>
              <a:t>offline</a:t>
            </a:r>
            <a:r>
              <a:rPr kumimoji="1" lang="cs-CZ" sz="1200" b="0" i="0" kern="1200" dirty="0">
                <a:solidFill>
                  <a:schemeClr val="tx1"/>
                </a:solidFill>
                <a:effectLst/>
                <a:latin typeface="Times New Roman" pitchFamily="18" charset="0"/>
                <a:ea typeface="+mn-ea"/>
                <a:cs typeface="+mn-cs"/>
              </a:rPr>
              <a:t>.</a:t>
            </a:r>
          </a:p>
          <a:p>
            <a:endParaRPr lang="cs-CZ" dirty="0"/>
          </a:p>
        </p:txBody>
      </p:sp>
      <p:sp>
        <p:nvSpPr>
          <p:cNvPr id="4" name="Zástupný symbol pro číslo snímku 3"/>
          <p:cNvSpPr>
            <a:spLocks noGrp="1"/>
          </p:cNvSpPr>
          <p:nvPr>
            <p:ph type="sldNum" sz="quarter" idx="5"/>
          </p:nvPr>
        </p:nvSpPr>
        <p:spPr/>
        <p:txBody>
          <a:bodyPr/>
          <a:lstStyle/>
          <a:p>
            <a:pPr>
              <a:defRPr/>
            </a:pPr>
            <a:fld id="{8B9C25CE-1D17-47E1-89DE-D3D2D9D819FE}" type="slidenum">
              <a:rPr lang="cs-CZ" smtClean="0"/>
              <a:pPr>
                <a:defRPr/>
              </a:pPr>
              <a:t>20</a:t>
            </a:fld>
            <a:endParaRPr lang="cs-CZ"/>
          </a:p>
        </p:txBody>
      </p:sp>
    </p:spTree>
    <p:extLst>
      <p:ext uri="{BB962C8B-B14F-4D97-AF65-F5344CB8AC3E}">
        <p14:creationId xmlns:p14="http://schemas.microsoft.com/office/powerpoint/2010/main" val="1291846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kumimoji="1" lang="en-US" sz="1200" b="0" i="0" kern="1200" dirty="0">
                <a:solidFill>
                  <a:schemeClr val="tx1"/>
                </a:solidFill>
                <a:effectLst/>
                <a:latin typeface="Times New Roman" pitchFamily="18" charset="0"/>
                <a:ea typeface="+mn-ea"/>
                <a:cs typeface="+mn-cs"/>
              </a:rPr>
              <a:t>A cloud-base, drag-and-drop presentation software, </a:t>
            </a:r>
            <a:r>
              <a:rPr kumimoji="1" lang="en-US" sz="1200" b="0" i="0" u="none" strike="noStrike" kern="1200" dirty="0" err="1">
                <a:solidFill>
                  <a:schemeClr val="tx1"/>
                </a:solidFill>
                <a:effectLst/>
                <a:latin typeface="Times New Roman" pitchFamily="18" charset="0"/>
                <a:ea typeface="+mn-ea"/>
                <a:cs typeface="+mn-cs"/>
                <a:hlinkClick r:id="rId3"/>
              </a:rPr>
              <a:t>Visme</a:t>
            </a:r>
            <a:r>
              <a:rPr kumimoji="1" lang="en-US" sz="1200" b="0" i="0" kern="1200" dirty="0">
                <a:solidFill>
                  <a:schemeClr val="tx1"/>
                </a:solidFill>
                <a:effectLst/>
                <a:latin typeface="Times New Roman" pitchFamily="18" charset="0"/>
                <a:ea typeface="+mn-ea"/>
                <a:cs typeface="+mn-cs"/>
              </a:rPr>
              <a:t> offers users all the tools they need to create not just compelling </a:t>
            </a:r>
            <a:r>
              <a:rPr kumimoji="1" lang="en-US" sz="1200" b="0" i="0" u="none" strike="noStrike" kern="1200" dirty="0">
                <a:solidFill>
                  <a:schemeClr val="tx1"/>
                </a:solidFill>
                <a:effectLst/>
                <a:latin typeface="Times New Roman" pitchFamily="18" charset="0"/>
                <a:ea typeface="+mn-ea"/>
                <a:cs typeface="+mn-cs"/>
                <a:hlinkClick r:id="rId3"/>
              </a:rPr>
              <a:t>presentations</a:t>
            </a:r>
            <a:r>
              <a:rPr kumimoji="1" lang="en-US" sz="1200" b="0" i="0" kern="1200" dirty="0">
                <a:solidFill>
                  <a:schemeClr val="tx1"/>
                </a:solidFill>
                <a:effectLst/>
                <a:latin typeface="Times New Roman" pitchFamily="18" charset="0"/>
                <a:ea typeface="+mn-ea"/>
                <a:cs typeface="+mn-cs"/>
              </a:rPr>
              <a:t>, but also </a:t>
            </a:r>
            <a:r>
              <a:rPr kumimoji="1" lang="en-US" sz="1200" b="0" i="0" u="none" strike="noStrike" kern="1200" dirty="0">
                <a:solidFill>
                  <a:schemeClr val="tx1"/>
                </a:solidFill>
                <a:effectLst/>
                <a:latin typeface="Times New Roman" pitchFamily="18" charset="0"/>
                <a:ea typeface="+mn-ea"/>
                <a:cs typeface="+mn-cs"/>
                <a:hlinkClick r:id="rId4"/>
              </a:rPr>
              <a:t>infographics</a:t>
            </a:r>
            <a:r>
              <a:rPr kumimoji="1" lang="en-US" sz="1200" b="0" i="0" kern="1200" dirty="0">
                <a:solidFill>
                  <a:schemeClr val="tx1"/>
                </a:solidFill>
                <a:effectLst/>
                <a:latin typeface="Times New Roman" pitchFamily="18" charset="0"/>
                <a:ea typeface="+mn-ea"/>
                <a:cs typeface="+mn-cs"/>
              </a:rPr>
              <a:t>, data visualizations, reports, product demos and resumes.</a:t>
            </a:r>
          </a:p>
          <a:p>
            <a:r>
              <a:rPr kumimoji="1" lang="en-US" sz="1200" b="0" i="0" kern="1200" dirty="0">
                <a:solidFill>
                  <a:schemeClr val="tx1"/>
                </a:solidFill>
                <a:effectLst/>
                <a:latin typeface="Times New Roman" pitchFamily="18" charset="0"/>
                <a:ea typeface="+mn-ea"/>
                <a:cs typeface="+mn-cs"/>
              </a:rPr>
              <a:t>Its ready-to-use templates, with HD backgrounds and professionally designed layouts, give users a breather from the all-too-familiar PowerPoint themes.</a:t>
            </a:r>
          </a:p>
          <a:p>
            <a:r>
              <a:rPr kumimoji="1" lang="en-US" sz="1200" b="0" i="0" kern="1200" dirty="0">
                <a:solidFill>
                  <a:schemeClr val="tx1"/>
                </a:solidFill>
                <a:effectLst/>
                <a:latin typeface="Times New Roman" pitchFamily="18" charset="0"/>
                <a:ea typeface="+mn-ea"/>
                <a:cs typeface="+mn-cs"/>
              </a:rPr>
              <a:t>Packed with millions of free images, thousands of vector icons, graph tools in any style and hundreds of fonts, </a:t>
            </a:r>
            <a:r>
              <a:rPr kumimoji="1" lang="en-US" sz="1200" b="0" i="0" kern="1200" dirty="0" err="1">
                <a:solidFill>
                  <a:schemeClr val="tx1"/>
                </a:solidFill>
                <a:effectLst/>
                <a:latin typeface="Times New Roman" pitchFamily="18" charset="0"/>
                <a:ea typeface="+mn-ea"/>
                <a:cs typeface="+mn-cs"/>
              </a:rPr>
              <a:t>Visme</a:t>
            </a:r>
            <a:r>
              <a:rPr kumimoji="1" lang="en-US" sz="1200" b="0" i="0" kern="1200" dirty="0">
                <a:solidFill>
                  <a:schemeClr val="tx1"/>
                </a:solidFill>
                <a:effectLst/>
                <a:latin typeface="Times New Roman" pitchFamily="18" charset="0"/>
                <a:ea typeface="+mn-ea"/>
                <a:cs typeface="+mn-cs"/>
              </a:rPr>
              <a:t> allows users to create virtually any type of visual content in Its custom design area.</a:t>
            </a:r>
          </a:p>
          <a:p>
            <a:br>
              <a:rPr kumimoji="1" lang="en-US" sz="1200" b="0" i="0" kern="1200" dirty="0">
                <a:solidFill>
                  <a:schemeClr val="tx1"/>
                </a:solidFill>
                <a:effectLst/>
                <a:latin typeface="Times New Roman" pitchFamily="18" charset="0"/>
                <a:ea typeface="+mn-ea"/>
                <a:cs typeface="+mn-cs"/>
              </a:rPr>
            </a:br>
            <a:r>
              <a:rPr kumimoji="1" lang="en-US" sz="1200" b="0" i="0" kern="1200" dirty="0">
                <a:solidFill>
                  <a:schemeClr val="tx1"/>
                </a:solidFill>
                <a:effectLst/>
                <a:latin typeface="Times New Roman" pitchFamily="18" charset="0"/>
                <a:ea typeface="+mn-ea"/>
                <a:cs typeface="+mn-cs"/>
              </a:rPr>
              <a:t>Read more at https://</a:t>
            </a:r>
            <a:r>
              <a:rPr kumimoji="1" lang="en-US" sz="1200" b="0" i="0" kern="1200" dirty="0" err="1">
                <a:solidFill>
                  <a:schemeClr val="tx1"/>
                </a:solidFill>
                <a:effectLst/>
                <a:latin typeface="Times New Roman" pitchFamily="18" charset="0"/>
                <a:ea typeface="+mn-ea"/>
                <a:cs typeface="+mn-cs"/>
              </a:rPr>
              <a:t>visme.co</a:t>
            </a:r>
            <a:r>
              <a:rPr kumimoji="1" lang="en-US" sz="1200" b="0" i="0" kern="1200" dirty="0">
                <a:solidFill>
                  <a:schemeClr val="tx1"/>
                </a:solidFill>
                <a:effectLst/>
                <a:latin typeface="Times New Roman" pitchFamily="18" charset="0"/>
                <a:ea typeface="+mn-ea"/>
                <a:cs typeface="+mn-cs"/>
              </a:rPr>
              <a:t>/blog/</a:t>
            </a:r>
            <a:r>
              <a:rPr kumimoji="1" lang="en-US" sz="1200" b="0" i="0" kern="1200" dirty="0" err="1">
                <a:solidFill>
                  <a:schemeClr val="tx1"/>
                </a:solidFill>
                <a:effectLst/>
                <a:latin typeface="Times New Roman" pitchFamily="18" charset="0"/>
                <a:ea typeface="+mn-ea"/>
                <a:cs typeface="+mn-cs"/>
              </a:rPr>
              <a:t>powerpoint</a:t>
            </a:r>
            <a:r>
              <a:rPr kumimoji="1" lang="en-US" sz="1200" b="0" i="0" kern="1200" dirty="0">
                <a:solidFill>
                  <a:schemeClr val="tx1"/>
                </a:solidFill>
                <a:effectLst/>
                <a:latin typeface="Times New Roman" pitchFamily="18" charset="0"/>
                <a:ea typeface="+mn-ea"/>
                <a:cs typeface="+mn-cs"/>
              </a:rPr>
              <a:t>-alternatives/#</a:t>
            </a:r>
            <a:r>
              <a:rPr kumimoji="1" lang="en-US" sz="1200" b="0" i="0" kern="1200" dirty="0" err="1">
                <a:solidFill>
                  <a:schemeClr val="tx1"/>
                </a:solidFill>
                <a:effectLst/>
                <a:latin typeface="Times New Roman" pitchFamily="18" charset="0"/>
                <a:ea typeface="+mn-ea"/>
                <a:cs typeface="+mn-cs"/>
              </a:rPr>
              <a:t>zqSiOjBdHebMY1fq.99</a:t>
            </a:r>
            <a:endParaRPr kumimoji="1" lang="cs-CZ" sz="1200" b="0" i="0" kern="1200" dirty="0">
              <a:solidFill>
                <a:schemeClr val="tx1"/>
              </a:solidFill>
              <a:effectLst/>
              <a:latin typeface="Times New Roman" pitchFamily="18" charset="0"/>
              <a:ea typeface="+mn-ea"/>
              <a:cs typeface="+mn-cs"/>
            </a:endParaRPr>
          </a:p>
          <a:p>
            <a:endParaRPr kumimoji="1" lang="cs-CZ" sz="1200" b="0" i="0" kern="1200" dirty="0">
              <a:solidFill>
                <a:schemeClr val="tx1"/>
              </a:solidFill>
              <a:effectLst/>
              <a:latin typeface="Times New Roman" pitchFamily="18" charset="0"/>
              <a:ea typeface="+mn-ea"/>
              <a:cs typeface="+mn-cs"/>
            </a:endParaRPr>
          </a:p>
          <a:p>
            <a:r>
              <a:rPr kumimoji="1" lang="en-US" sz="1200" b="1" i="0" kern="1200" dirty="0">
                <a:solidFill>
                  <a:schemeClr val="tx1"/>
                </a:solidFill>
                <a:effectLst/>
                <a:latin typeface="Times New Roman" pitchFamily="18" charset="0"/>
                <a:ea typeface="+mn-ea"/>
                <a:cs typeface="+mn-cs"/>
              </a:rPr>
              <a:t>Features:</a:t>
            </a:r>
            <a:endParaRPr kumimoji="1" lang="en-US" sz="1200" b="0" i="0" kern="1200" dirty="0">
              <a:solidFill>
                <a:schemeClr val="tx1"/>
              </a:solidFill>
              <a:effectLst/>
              <a:latin typeface="Times New Roman" pitchFamily="18" charset="0"/>
              <a:ea typeface="+mn-ea"/>
              <a:cs typeface="+mn-cs"/>
            </a:endParaRPr>
          </a:p>
          <a:p>
            <a:r>
              <a:rPr kumimoji="1" lang="en-US" sz="1200" b="0" i="0" kern="1200" dirty="0">
                <a:solidFill>
                  <a:schemeClr val="tx1"/>
                </a:solidFill>
                <a:effectLst/>
                <a:latin typeface="Times New Roman" pitchFamily="18" charset="0"/>
                <a:ea typeface="+mn-ea"/>
                <a:cs typeface="+mn-cs"/>
              </a:rPr>
              <a:t>Publish and share anywhere: Share URL or embed into a site.</a:t>
            </a:r>
          </a:p>
          <a:p>
            <a:r>
              <a:rPr kumimoji="1" lang="en-US" sz="1200" b="0" i="0" kern="1200" dirty="0">
                <a:solidFill>
                  <a:schemeClr val="tx1"/>
                </a:solidFill>
                <a:effectLst/>
                <a:latin typeface="Times New Roman" pitchFamily="18" charset="0"/>
                <a:ea typeface="+mn-ea"/>
                <a:cs typeface="+mn-cs"/>
              </a:rPr>
              <a:t>Manage privacy: Control who can see your projects.</a:t>
            </a:r>
          </a:p>
          <a:p>
            <a:r>
              <a:rPr kumimoji="1" lang="en-US" sz="1200" b="0" i="0" kern="1200" dirty="0">
                <a:solidFill>
                  <a:schemeClr val="tx1"/>
                </a:solidFill>
                <a:effectLst/>
                <a:latin typeface="Times New Roman" pitchFamily="18" charset="0"/>
                <a:ea typeface="+mn-ea"/>
                <a:cs typeface="+mn-cs"/>
              </a:rPr>
              <a:t>Present offline: Download presentation as image, PDF or </a:t>
            </a:r>
            <a:r>
              <a:rPr kumimoji="1" lang="en-US" sz="1200" b="0" i="0" kern="1200" dirty="0" err="1">
                <a:solidFill>
                  <a:schemeClr val="tx1"/>
                </a:solidFill>
                <a:effectLst/>
                <a:latin typeface="Times New Roman" pitchFamily="18" charset="0"/>
                <a:ea typeface="+mn-ea"/>
                <a:cs typeface="+mn-cs"/>
              </a:rPr>
              <a:t>HTML5</a:t>
            </a:r>
            <a:r>
              <a:rPr kumimoji="1" lang="en-US" sz="1200" b="0" i="0" kern="1200" dirty="0">
                <a:solidFill>
                  <a:schemeClr val="tx1"/>
                </a:solidFill>
                <a:effectLst/>
                <a:latin typeface="Times New Roman" pitchFamily="18" charset="0"/>
                <a:ea typeface="+mn-ea"/>
                <a:cs typeface="+mn-cs"/>
              </a:rPr>
              <a:t>.</a:t>
            </a:r>
          </a:p>
          <a:p>
            <a:r>
              <a:rPr kumimoji="1" lang="en-US" sz="1200" b="0" i="0" kern="1200" dirty="0">
                <a:solidFill>
                  <a:schemeClr val="tx1"/>
                </a:solidFill>
                <a:effectLst/>
                <a:latin typeface="Times New Roman" pitchFamily="18" charset="0"/>
                <a:ea typeface="+mn-ea"/>
                <a:cs typeface="+mn-cs"/>
              </a:rPr>
              <a:t>Add animation and interactivity to any element: Insert call-to-action buttons, videos, surveys, quizzes, etc.</a:t>
            </a:r>
          </a:p>
          <a:p>
            <a:r>
              <a:rPr kumimoji="1" lang="en-US" sz="1200" b="0" i="0" kern="1200" dirty="0">
                <a:solidFill>
                  <a:schemeClr val="tx1"/>
                </a:solidFill>
                <a:effectLst/>
                <a:latin typeface="Times New Roman" pitchFamily="18" charset="0"/>
                <a:ea typeface="+mn-ea"/>
                <a:cs typeface="+mn-cs"/>
              </a:rPr>
              <a:t>Quickly search for the exact slides you need from a built-in library with 900+ layouts</a:t>
            </a:r>
          </a:p>
          <a:p>
            <a:r>
              <a:rPr kumimoji="1" lang="en-US" sz="1200" b="0" i="0" kern="1200" dirty="0">
                <a:solidFill>
                  <a:schemeClr val="tx1"/>
                </a:solidFill>
                <a:effectLst/>
                <a:latin typeface="Times New Roman" pitchFamily="18" charset="0"/>
                <a:ea typeface="+mn-ea"/>
                <a:cs typeface="+mn-cs"/>
              </a:rPr>
              <a:t>Analytics: Access combined statistics of project views in one place.</a:t>
            </a:r>
          </a:p>
          <a:p>
            <a:r>
              <a:rPr kumimoji="1" lang="en-US" sz="1200" b="0" i="0" kern="1200" dirty="0" err="1">
                <a:solidFill>
                  <a:schemeClr val="tx1"/>
                </a:solidFill>
                <a:effectLst/>
                <a:latin typeface="Times New Roman" pitchFamily="18" charset="0"/>
                <a:ea typeface="+mn-ea"/>
                <a:cs typeface="+mn-cs"/>
              </a:rPr>
              <a:t>HTML5</a:t>
            </a:r>
            <a:r>
              <a:rPr kumimoji="1" lang="en-US" sz="1200" b="0" i="0" kern="1200" dirty="0">
                <a:solidFill>
                  <a:schemeClr val="tx1"/>
                </a:solidFill>
                <a:effectLst/>
                <a:latin typeface="Times New Roman" pitchFamily="18" charset="0"/>
                <a:ea typeface="+mn-ea"/>
                <a:cs typeface="+mn-cs"/>
              </a:rPr>
              <a:t>-based: Runs on any browser and device.</a:t>
            </a:r>
          </a:p>
          <a:p>
            <a:r>
              <a:rPr kumimoji="1" lang="en-US" sz="1200" b="0" i="0" kern="1200" dirty="0">
                <a:solidFill>
                  <a:schemeClr val="tx1"/>
                </a:solidFill>
                <a:effectLst/>
                <a:latin typeface="Times New Roman" pitchFamily="18" charset="0"/>
                <a:ea typeface="+mn-ea"/>
                <a:cs typeface="+mn-cs"/>
              </a:rPr>
              <a:t>Import PowerPoint presentations.</a:t>
            </a:r>
          </a:p>
          <a:p>
            <a:r>
              <a:rPr kumimoji="1" lang="en-US" sz="1200" b="0" i="0" kern="1200" dirty="0">
                <a:solidFill>
                  <a:schemeClr val="tx1"/>
                </a:solidFill>
                <a:effectLst/>
                <a:latin typeface="Times New Roman" pitchFamily="18" charset="0"/>
                <a:ea typeface="+mn-ea"/>
                <a:cs typeface="+mn-cs"/>
              </a:rPr>
              <a:t>Work as a team: Access collaboration and content management tools.</a:t>
            </a:r>
          </a:p>
          <a:p>
            <a:r>
              <a:rPr kumimoji="1" lang="en-US" sz="1200" b="0" i="0" kern="1200" dirty="0">
                <a:solidFill>
                  <a:schemeClr val="tx1"/>
                </a:solidFill>
                <a:effectLst/>
                <a:latin typeface="Times New Roman" pitchFamily="18" charset="0"/>
                <a:ea typeface="+mn-ea"/>
                <a:cs typeface="+mn-cs"/>
              </a:rPr>
              <a:t>Searchable libraries with millions of images and thousands of high-quality vector icons</a:t>
            </a:r>
          </a:p>
          <a:p>
            <a:r>
              <a:rPr kumimoji="1" lang="en-US" sz="1200" b="0" i="0" kern="1200" dirty="0">
                <a:solidFill>
                  <a:schemeClr val="tx1"/>
                </a:solidFill>
                <a:effectLst/>
                <a:latin typeface="Times New Roman" pitchFamily="18" charset="0"/>
                <a:ea typeface="+mn-ea"/>
                <a:cs typeface="+mn-cs"/>
              </a:rPr>
              <a:t>Create visual slides quickly using drag-and-drop blocks of content with visual stats, maps, figures and pictographs.</a:t>
            </a:r>
          </a:p>
          <a:p>
            <a:br>
              <a:rPr kumimoji="1" lang="en-US" sz="1200" b="0" i="0" kern="1200" dirty="0">
                <a:solidFill>
                  <a:schemeClr val="tx1"/>
                </a:solidFill>
                <a:effectLst/>
                <a:latin typeface="Times New Roman" pitchFamily="18" charset="0"/>
                <a:ea typeface="+mn-ea"/>
                <a:cs typeface="+mn-cs"/>
              </a:rPr>
            </a:br>
            <a:r>
              <a:rPr kumimoji="1" lang="en-US" sz="1200" b="1" i="0" kern="1200" dirty="0">
                <a:solidFill>
                  <a:schemeClr val="tx1"/>
                </a:solidFill>
                <a:effectLst/>
                <a:latin typeface="Times New Roman" pitchFamily="18" charset="0"/>
                <a:ea typeface="+mn-ea"/>
                <a:cs typeface="+mn-cs"/>
              </a:rPr>
              <a:t>Price:</a:t>
            </a:r>
            <a:r>
              <a:rPr kumimoji="1" lang="en-US" sz="1200" b="0" i="0" kern="1200" dirty="0">
                <a:solidFill>
                  <a:schemeClr val="tx1"/>
                </a:solidFill>
                <a:effectLst/>
                <a:latin typeface="Times New Roman" pitchFamily="18" charset="0"/>
                <a:ea typeface="+mn-ea"/>
                <a:cs typeface="+mn-cs"/>
              </a:rPr>
              <a:t> Starting at $12 a month per user</a:t>
            </a:r>
          </a:p>
          <a:p>
            <a:r>
              <a:rPr kumimoji="1" lang="en-US" sz="1200" b="1" i="0" kern="1200" dirty="0">
                <a:solidFill>
                  <a:schemeClr val="tx1"/>
                </a:solidFill>
                <a:effectLst/>
                <a:latin typeface="Times New Roman" pitchFamily="18" charset="0"/>
                <a:ea typeface="+mn-ea"/>
                <a:cs typeface="+mn-cs"/>
              </a:rPr>
              <a:t>Pros:</a:t>
            </a:r>
            <a:r>
              <a:rPr kumimoji="1" lang="en-US" sz="1200" b="0" i="0" kern="1200" dirty="0">
                <a:solidFill>
                  <a:schemeClr val="tx1"/>
                </a:solidFill>
                <a:effectLst/>
                <a:latin typeface="Times New Roman" pitchFamily="18" charset="0"/>
                <a:ea typeface="+mn-ea"/>
                <a:cs typeface="+mn-cs"/>
              </a:rPr>
              <a:t> Users can create virtually any visual content--including infographics, charts, reports and </a:t>
            </a:r>
            <a:r>
              <a:rPr kumimoji="1" lang="en-US" sz="1200" b="0" i="0" kern="1200" dirty="0" err="1">
                <a:solidFill>
                  <a:schemeClr val="tx1"/>
                </a:solidFill>
                <a:effectLst/>
                <a:latin typeface="Times New Roman" pitchFamily="18" charset="0"/>
                <a:ea typeface="+mn-ea"/>
                <a:cs typeface="+mn-cs"/>
              </a:rPr>
              <a:t>printables</a:t>
            </a:r>
            <a:r>
              <a:rPr kumimoji="1" lang="en-US" sz="1200" b="0" i="0" kern="1200" dirty="0">
                <a:solidFill>
                  <a:schemeClr val="tx1"/>
                </a:solidFill>
                <a:effectLst/>
                <a:latin typeface="Times New Roman" pitchFamily="18" charset="0"/>
                <a:ea typeface="+mn-ea"/>
                <a:cs typeface="+mn-cs"/>
              </a:rPr>
              <a:t>--in a single place; add animation, full interactivity and audio</a:t>
            </a:r>
          </a:p>
          <a:p>
            <a:r>
              <a:rPr kumimoji="1" lang="en-US" sz="1200" b="1" i="0" kern="1200" dirty="0">
                <a:solidFill>
                  <a:schemeClr val="tx1"/>
                </a:solidFill>
                <a:effectLst/>
                <a:latin typeface="Times New Roman" pitchFamily="18" charset="0"/>
                <a:ea typeface="+mn-ea"/>
                <a:cs typeface="+mn-cs"/>
              </a:rPr>
              <a:t>Cons:</a:t>
            </a:r>
            <a:r>
              <a:rPr kumimoji="1" lang="en-US" sz="1200" b="0" i="0" kern="1200" dirty="0">
                <a:solidFill>
                  <a:schemeClr val="tx1"/>
                </a:solidFill>
                <a:effectLst/>
                <a:latin typeface="Times New Roman" pitchFamily="18" charset="0"/>
                <a:ea typeface="+mn-ea"/>
                <a:cs typeface="+mn-cs"/>
              </a:rPr>
              <a:t> Due to high level of flexibility and variety of options, might take some time to master all of its features.</a:t>
            </a:r>
          </a:p>
          <a:p>
            <a:r>
              <a:rPr kumimoji="1" lang="en-US" sz="1200" b="1" i="0" kern="1200" dirty="0">
                <a:solidFill>
                  <a:schemeClr val="tx1"/>
                </a:solidFill>
                <a:effectLst/>
                <a:latin typeface="Times New Roman" pitchFamily="18" charset="0"/>
                <a:ea typeface="+mn-ea"/>
                <a:cs typeface="+mn-cs"/>
              </a:rPr>
              <a:t>Ideal for:</a:t>
            </a:r>
            <a:r>
              <a:rPr kumimoji="1" lang="en-US" sz="1200" b="0" i="0" kern="1200" dirty="0">
                <a:solidFill>
                  <a:schemeClr val="tx1"/>
                </a:solidFill>
                <a:effectLst/>
                <a:latin typeface="Times New Roman" pitchFamily="18" charset="0"/>
                <a:ea typeface="+mn-ea"/>
                <a:cs typeface="+mn-cs"/>
              </a:rPr>
              <a:t> Marketers, entrepreneurs, educators and individuals in general; corporate teams</a:t>
            </a:r>
          </a:p>
          <a:p>
            <a:r>
              <a:rPr kumimoji="1" lang="en-US" sz="1200" b="1" i="0" kern="1200" dirty="0">
                <a:solidFill>
                  <a:schemeClr val="tx1"/>
                </a:solidFill>
                <a:effectLst/>
                <a:latin typeface="Times New Roman" pitchFamily="18" charset="0"/>
                <a:ea typeface="+mn-ea"/>
                <a:cs typeface="+mn-cs"/>
              </a:rPr>
              <a:t>Other reviews: </a:t>
            </a:r>
            <a:r>
              <a:rPr kumimoji="1" lang="en-US" sz="1200" b="0" i="0" u="none" strike="noStrike" kern="1200" dirty="0">
                <a:solidFill>
                  <a:schemeClr val="tx1"/>
                </a:solidFill>
                <a:effectLst/>
                <a:latin typeface="Times New Roman" pitchFamily="18" charset="0"/>
                <a:ea typeface="+mn-ea"/>
                <a:cs typeface="+mn-cs"/>
                <a:hlinkClick r:id="rId5"/>
              </a:rPr>
              <a:t>Huffington Post</a:t>
            </a:r>
            <a:r>
              <a:rPr kumimoji="1" lang="en-US" sz="1200" b="0" i="0" kern="1200" dirty="0">
                <a:solidFill>
                  <a:schemeClr val="tx1"/>
                </a:solidFill>
                <a:effectLst/>
                <a:latin typeface="Times New Roman" pitchFamily="18" charset="0"/>
                <a:ea typeface="+mn-ea"/>
                <a:cs typeface="+mn-cs"/>
              </a:rPr>
              <a:t>; </a:t>
            </a:r>
            <a:r>
              <a:rPr kumimoji="1" lang="en-US" sz="1200" b="0" i="0" u="none" strike="noStrike" kern="1200" dirty="0" err="1">
                <a:solidFill>
                  <a:schemeClr val="tx1"/>
                </a:solidFill>
                <a:effectLst/>
                <a:latin typeface="Times New Roman" pitchFamily="18" charset="0"/>
                <a:ea typeface="+mn-ea"/>
                <a:cs typeface="+mn-cs"/>
                <a:hlinkClick r:id="rId6"/>
              </a:rPr>
              <a:t>ClearVoice</a:t>
            </a:r>
            <a:r>
              <a:rPr kumimoji="1" lang="en-US" sz="1200" b="0" i="0" kern="1200" dirty="0">
                <a:solidFill>
                  <a:schemeClr val="tx1"/>
                </a:solidFill>
                <a:effectLst/>
                <a:latin typeface="Times New Roman" pitchFamily="18" charset="0"/>
                <a:ea typeface="+mn-ea"/>
                <a:cs typeface="+mn-cs"/>
              </a:rPr>
              <a:t>; </a:t>
            </a:r>
            <a:r>
              <a:rPr kumimoji="1" lang="en-US" sz="1200" b="0" i="0" u="none" strike="noStrike" kern="1200" dirty="0">
                <a:solidFill>
                  <a:schemeClr val="tx1"/>
                </a:solidFill>
                <a:effectLst/>
                <a:latin typeface="Times New Roman" pitchFamily="18" charset="0"/>
                <a:ea typeface="+mn-ea"/>
                <a:cs typeface="+mn-cs"/>
                <a:hlinkClick r:id="rId7"/>
              </a:rPr>
              <a:t>Crazy Egg</a:t>
            </a:r>
            <a:endParaRPr kumimoji="1" lang="en-US" sz="1200" b="0" i="0" kern="1200" dirty="0">
              <a:solidFill>
                <a:schemeClr val="tx1"/>
              </a:solidFill>
              <a:effectLst/>
              <a:latin typeface="Times New Roman" pitchFamily="18" charset="0"/>
              <a:ea typeface="+mn-ea"/>
              <a:cs typeface="+mn-cs"/>
            </a:endParaRPr>
          </a:p>
          <a:p>
            <a:br>
              <a:rPr kumimoji="1" lang="en-US" sz="1200" b="0" i="0" kern="1200" dirty="0">
                <a:solidFill>
                  <a:schemeClr val="tx1"/>
                </a:solidFill>
                <a:effectLst/>
                <a:latin typeface="Times New Roman" pitchFamily="18" charset="0"/>
                <a:ea typeface="+mn-ea"/>
                <a:cs typeface="+mn-cs"/>
              </a:rPr>
            </a:br>
            <a:r>
              <a:rPr kumimoji="1" lang="en-US" sz="1200" b="0" i="0" kern="1200" dirty="0">
                <a:solidFill>
                  <a:schemeClr val="tx1"/>
                </a:solidFill>
                <a:effectLst/>
                <a:latin typeface="Times New Roman" pitchFamily="18" charset="0"/>
                <a:ea typeface="+mn-ea"/>
                <a:cs typeface="+mn-cs"/>
              </a:rPr>
              <a:t>Read more at https://</a:t>
            </a:r>
            <a:r>
              <a:rPr kumimoji="1" lang="en-US" sz="1200" b="0" i="0" kern="1200" dirty="0" err="1">
                <a:solidFill>
                  <a:schemeClr val="tx1"/>
                </a:solidFill>
                <a:effectLst/>
                <a:latin typeface="Times New Roman" pitchFamily="18" charset="0"/>
                <a:ea typeface="+mn-ea"/>
                <a:cs typeface="+mn-cs"/>
              </a:rPr>
              <a:t>visme.co</a:t>
            </a:r>
            <a:r>
              <a:rPr kumimoji="1" lang="en-US" sz="1200" b="0" i="0" kern="1200" dirty="0">
                <a:solidFill>
                  <a:schemeClr val="tx1"/>
                </a:solidFill>
                <a:effectLst/>
                <a:latin typeface="Times New Roman" pitchFamily="18" charset="0"/>
                <a:ea typeface="+mn-ea"/>
                <a:cs typeface="+mn-cs"/>
              </a:rPr>
              <a:t>/blog/</a:t>
            </a:r>
            <a:r>
              <a:rPr kumimoji="1" lang="en-US" sz="1200" b="0" i="0" kern="1200" dirty="0" err="1">
                <a:solidFill>
                  <a:schemeClr val="tx1"/>
                </a:solidFill>
                <a:effectLst/>
                <a:latin typeface="Times New Roman" pitchFamily="18" charset="0"/>
                <a:ea typeface="+mn-ea"/>
                <a:cs typeface="+mn-cs"/>
              </a:rPr>
              <a:t>powerpoint</a:t>
            </a:r>
            <a:r>
              <a:rPr kumimoji="1" lang="en-US" sz="1200" b="0" i="0" kern="1200" dirty="0">
                <a:solidFill>
                  <a:schemeClr val="tx1"/>
                </a:solidFill>
                <a:effectLst/>
                <a:latin typeface="Times New Roman" pitchFamily="18" charset="0"/>
                <a:ea typeface="+mn-ea"/>
                <a:cs typeface="+mn-cs"/>
              </a:rPr>
              <a:t>-alternatives/#</a:t>
            </a:r>
            <a:r>
              <a:rPr kumimoji="1" lang="en-US" sz="1200" b="0" i="0" kern="1200" dirty="0" err="1">
                <a:solidFill>
                  <a:schemeClr val="tx1"/>
                </a:solidFill>
                <a:effectLst/>
                <a:latin typeface="Times New Roman" pitchFamily="18" charset="0"/>
                <a:ea typeface="+mn-ea"/>
                <a:cs typeface="+mn-cs"/>
              </a:rPr>
              <a:t>zqSiOjBdHebMY1fq.99</a:t>
            </a:r>
            <a:br>
              <a:rPr kumimoji="1" lang="en-US" sz="1200" b="0" i="0" kern="1200" dirty="0">
                <a:solidFill>
                  <a:schemeClr val="tx1"/>
                </a:solidFill>
                <a:effectLst/>
                <a:latin typeface="Times New Roman" pitchFamily="18" charset="0"/>
                <a:ea typeface="+mn-ea"/>
                <a:cs typeface="+mn-cs"/>
              </a:rPr>
            </a:br>
            <a:endParaRPr lang="cs-CZ" dirty="0"/>
          </a:p>
        </p:txBody>
      </p:sp>
      <p:sp>
        <p:nvSpPr>
          <p:cNvPr id="4" name="Zástupný symbol pro číslo snímku 3"/>
          <p:cNvSpPr>
            <a:spLocks noGrp="1"/>
          </p:cNvSpPr>
          <p:nvPr>
            <p:ph type="sldNum" sz="quarter" idx="5"/>
          </p:nvPr>
        </p:nvSpPr>
        <p:spPr/>
        <p:txBody>
          <a:bodyPr/>
          <a:lstStyle/>
          <a:p>
            <a:pPr>
              <a:defRPr/>
            </a:pPr>
            <a:fld id="{8B9C25CE-1D17-47E1-89DE-D3D2D9D819FE}" type="slidenum">
              <a:rPr lang="cs-CZ" smtClean="0"/>
              <a:pPr>
                <a:defRPr/>
              </a:pPr>
              <a:t>22</a:t>
            </a:fld>
            <a:endParaRPr lang="cs-CZ"/>
          </a:p>
        </p:txBody>
      </p:sp>
    </p:spTree>
    <p:extLst>
      <p:ext uri="{BB962C8B-B14F-4D97-AF65-F5344CB8AC3E}">
        <p14:creationId xmlns:p14="http://schemas.microsoft.com/office/powerpoint/2010/main" val="2592397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1613BC2C-51B8-4A79-A695-0B2D740E3667}" type="slidenum">
              <a:rPr lang="cs-CZ" altLang="cs-CZ" sz="1300" smtClean="0">
                <a:solidFill>
                  <a:schemeClr val="tx1"/>
                </a:solidFill>
                <a:latin typeface="Albertus Extra Bold CE" pitchFamily="34" charset="0"/>
              </a:rPr>
              <a:pPr/>
              <a:t>2</a:t>
            </a:fld>
            <a:endParaRPr lang="cs-CZ" altLang="cs-CZ" sz="1300">
              <a:solidFill>
                <a:schemeClr val="tx1"/>
              </a:solidFill>
              <a:latin typeface="Albertus Extra Bold CE" pitchFamily="34" charset="0"/>
            </a:endParaRPr>
          </a:p>
        </p:txBody>
      </p:sp>
      <p:sp>
        <p:nvSpPr>
          <p:cNvPr id="70659" name="Rectangle 2"/>
          <p:cNvSpPr>
            <a:spLocks noGrp="1" noRot="1" noChangeAspect="1" noChangeArrowheads="1" noTextEdit="1"/>
          </p:cNvSpPr>
          <p:nvPr>
            <p:ph type="sldImg"/>
          </p:nvPr>
        </p:nvSpPr>
        <p:spPr>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9E3275DE-AF10-4B51-9382-CB0F3B3C3FE6}" type="slidenum">
              <a:rPr lang="cs-CZ" altLang="cs-CZ" sz="1300" smtClean="0">
                <a:solidFill>
                  <a:schemeClr val="tx1"/>
                </a:solidFill>
                <a:latin typeface="Albertus Extra Bold CE" pitchFamily="34" charset="0"/>
              </a:rPr>
              <a:pPr/>
              <a:t>23</a:t>
            </a:fld>
            <a:endParaRPr lang="cs-CZ" altLang="cs-CZ" sz="1300">
              <a:solidFill>
                <a:schemeClr val="tx1"/>
              </a:solidFill>
              <a:latin typeface="Albertus Extra Bold CE"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65200" y="5056188"/>
            <a:ext cx="5167313" cy="460375"/>
          </a:xfrm>
          <a:noFill/>
        </p:spPr>
        <p:txBody>
          <a:bodyPr wrap="square"/>
          <a:lstStyle/>
          <a:p>
            <a:pPr algn="just" eaLnBrk="1" hangingPunct="1"/>
            <a:r>
              <a:rPr lang="cs-CZ" altLang="cs-CZ" b="1" dirty="0">
                <a:latin typeface="Arial" charset="0"/>
              </a:rPr>
              <a:t>sdílení prezentací </a:t>
            </a:r>
            <a:r>
              <a:rPr lang="cs-CZ" altLang="cs-CZ" b="1" dirty="0" err="1">
                <a:latin typeface="Arial" charset="0"/>
              </a:rPr>
              <a:t>Slide-Share</a:t>
            </a:r>
            <a:endParaRPr lang="cs-CZ" altLang="cs-CZ" b="1" dirty="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6103C2BF-3B9B-45E7-8DFD-22E659E0C670}" type="slidenum">
              <a:rPr lang="cs-CZ" altLang="cs-CZ" sz="1300" smtClean="0">
                <a:solidFill>
                  <a:schemeClr val="tx1"/>
                </a:solidFill>
                <a:latin typeface="Albertus Extra Bold CE" pitchFamily="34" charset="0"/>
              </a:rPr>
              <a:pPr/>
              <a:t>24</a:t>
            </a:fld>
            <a:endParaRPr lang="cs-CZ" altLang="cs-CZ" sz="1300">
              <a:solidFill>
                <a:schemeClr val="tx1"/>
              </a:solidFill>
              <a:latin typeface="Albertus Extra Bold CE"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ChangeArrowheads="1"/>
          </p:cNvSpPr>
          <p:nvPr/>
        </p:nvSpPr>
        <p:spPr bwMode="auto">
          <a:xfrm>
            <a:off x="842963" y="5145088"/>
            <a:ext cx="54229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144" tIns="47573" rIns="95144" bIns="47573">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just" eaLnBrk="1" hangingPunct="1">
              <a:lnSpc>
                <a:spcPct val="100000"/>
              </a:lnSpc>
              <a:spcBef>
                <a:spcPct val="30000"/>
              </a:spcBef>
              <a:buClrTx/>
              <a:buFontTx/>
              <a:buNone/>
            </a:pPr>
            <a:r>
              <a:rPr kumimoji="1" lang="cs-CZ" altLang="cs-CZ" sz="1200">
                <a:solidFill>
                  <a:schemeClr val="tx1"/>
                </a:solidFill>
              </a:rPr>
              <a:t>V zobrazení </a:t>
            </a:r>
            <a:r>
              <a:rPr kumimoji="1" lang="cs-CZ" altLang="cs-CZ" sz="1200" b="1">
                <a:solidFill>
                  <a:schemeClr val="tx1"/>
                </a:solidFill>
              </a:rPr>
              <a:t>„Snímky“</a:t>
            </a:r>
            <a:r>
              <a:rPr kumimoji="1" lang="cs-CZ" altLang="cs-CZ" sz="1200">
                <a:solidFill>
                  <a:schemeClr val="tx1"/>
                </a:solidFill>
              </a:rPr>
              <a:t> je vidět vždy jen jeden vybraný snímek. V tomto zobrazení můžete </a:t>
            </a:r>
            <a:r>
              <a:rPr kumimoji="1" lang="cs-CZ" altLang="cs-CZ" sz="1200" b="1">
                <a:solidFill>
                  <a:schemeClr val="tx1"/>
                </a:solidFill>
              </a:rPr>
              <a:t>provádět jakékoliv úpravy snímku</a:t>
            </a:r>
            <a:r>
              <a:rPr kumimoji="1" lang="cs-CZ" altLang="cs-CZ" sz="1200">
                <a:solidFill>
                  <a:schemeClr val="tx1"/>
                </a:solidFill>
              </a:rPr>
              <a:t>, tj. psát, měnit, formátovat text, kreslit a vkládat jiné objekty, měnit pozadí, atd.. Při tvorbě prezentací se používá toto zobrazení nejčastěji.</a:t>
            </a:r>
          </a:p>
          <a:p>
            <a:pPr algn="just" eaLnBrk="1" hangingPunct="1">
              <a:lnSpc>
                <a:spcPct val="100000"/>
              </a:lnSpc>
              <a:spcBef>
                <a:spcPct val="30000"/>
              </a:spcBef>
              <a:buClrTx/>
              <a:buFontTx/>
              <a:buNone/>
            </a:pPr>
            <a:r>
              <a:rPr kumimoji="1" lang="cs-CZ" altLang="cs-CZ" sz="1200">
                <a:solidFill>
                  <a:schemeClr val="tx1"/>
                </a:solidFill>
              </a:rPr>
              <a:t>Zobrazení </a:t>
            </a:r>
            <a:r>
              <a:rPr kumimoji="1" lang="cs-CZ" altLang="cs-CZ" sz="1200" b="1">
                <a:solidFill>
                  <a:schemeClr val="tx1"/>
                </a:solidFill>
              </a:rPr>
              <a:t>„Řazení snímků“</a:t>
            </a:r>
            <a:r>
              <a:rPr kumimoji="1" lang="cs-CZ" altLang="cs-CZ" sz="1200">
                <a:solidFill>
                  <a:schemeClr val="tx1"/>
                </a:solidFill>
              </a:rPr>
              <a:t> je způsob zobrazení, v němž lze vidět celou prezentaci najednou, snímky jsou zde zobrazeny zmenšeně vedle sebe v pořadí, v jakém budou tištěny, resp. promítány. V tomto pohledu můžete se snímky pracovat jako by šlo o celistvé objekty, tedy nelze v nich upravovat text ani další části. Naopak je možné </a:t>
            </a:r>
            <a:r>
              <a:rPr kumimoji="1" lang="cs-CZ" altLang="cs-CZ" sz="1200" b="1">
                <a:solidFill>
                  <a:schemeClr val="tx1"/>
                </a:solidFill>
              </a:rPr>
              <a:t>měnit jejich vzájemné pořadí, kopírovat je, nastavovat přechodové efekty.</a:t>
            </a:r>
            <a:r>
              <a:rPr kumimoji="1" lang="cs-CZ" altLang="cs-CZ" sz="1200">
                <a:solidFill>
                  <a:schemeClr val="tx1"/>
                </a:solidFill>
              </a:rPr>
              <a:t> </a:t>
            </a:r>
            <a:r>
              <a:rPr kumimoji="1" lang="cs-CZ" altLang="cs-CZ" sz="1200" b="1">
                <a:solidFill>
                  <a:schemeClr val="tx1"/>
                </a:solidFill>
              </a:rPr>
              <a:t>Úpravy</a:t>
            </a:r>
            <a:r>
              <a:rPr kumimoji="1" lang="cs-CZ" altLang="cs-CZ" sz="1200">
                <a:solidFill>
                  <a:schemeClr val="tx1"/>
                </a:solidFill>
              </a:rPr>
              <a:t> lze provádět </a:t>
            </a:r>
            <a:r>
              <a:rPr kumimoji="1" lang="cs-CZ" altLang="cs-CZ" sz="1200" b="1">
                <a:solidFill>
                  <a:schemeClr val="tx1"/>
                </a:solidFill>
              </a:rPr>
              <a:t>i pro více snímků najednou</a:t>
            </a:r>
            <a:r>
              <a:rPr kumimoji="1" lang="cs-CZ" altLang="cs-CZ" sz="1200">
                <a:solidFill>
                  <a:schemeClr val="tx1"/>
                </a:solidFill>
              </a:rPr>
              <a:t>.</a:t>
            </a:r>
          </a:p>
          <a:p>
            <a:pPr algn="just" eaLnBrk="1" hangingPunct="1">
              <a:lnSpc>
                <a:spcPct val="100000"/>
              </a:lnSpc>
              <a:spcBef>
                <a:spcPct val="30000"/>
              </a:spcBef>
              <a:buClrTx/>
              <a:buFontTx/>
              <a:buNone/>
            </a:pPr>
            <a:r>
              <a:rPr kumimoji="1" lang="cs-CZ" altLang="cs-CZ" sz="1200">
                <a:solidFill>
                  <a:schemeClr val="tx1"/>
                </a:solidFill>
              </a:rPr>
              <a:t>Zobrazením </a:t>
            </a:r>
            <a:r>
              <a:rPr kumimoji="1" lang="cs-CZ" altLang="cs-CZ" sz="1200" b="1">
                <a:solidFill>
                  <a:schemeClr val="tx1"/>
                </a:solidFill>
              </a:rPr>
              <a:t>„Prezentace“</a:t>
            </a:r>
            <a:r>
              <a:rPr kumimoji="1" lang="cs-CZ" altLang="cs-CZ" sz="1200">
                <a:solidFill>
                  <a:schemeClr val="tx1"/>
                </a:solidFill>
              </a:rPr>
              <a:t> se myslí vlastní předvedení vytvořené prezentace na obrazovce počítače, na celé její ploše. V tomto zobrazení se snímek nevytváří ani nezpracovává, ale „promítá“ publiku.</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xfrm>
            <a:off x="6814180" y="9838456"/>
            <a:ext cx="285120" cy="396157"/>
          </a:xfrm>
          <a:ln/>
        </p:spPr>
        <p:txBody>
          <a:bodyPr/>
          <a:lstStyle/>
          <a:p>
            <a:fld id="{F4906603-D6CB-47DD-9E98-D418318D0B5F}" type="slidenum">
              <a:rPr lang="en-GB" altLang="cs-CZ"/>
              <a:pPr/>
              <a:t>25</a:t>
            </a:fld>
            <a:endParaRPr lang="en-GB" altLang="cs-CZ"/>
          </a:p>
        </p:txBody>
      </p:sp>
      <p:sp>
        <p:nvSpPr>
          <p:cNvPr id="39937" name="Rectangle 1"/>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p:cNvSpPr txBox="1">
            <a:spLocks noGrp="1" noChangeArrowheads="1"/>
          </p:cNvSpPr>
          <p:nvPr>
            <p:ph type="body" idx="1"/>
          </p:nvPr>
        </p:nvSpPr>
        <p:spPr bwMode="auto">
          <a:xfrm>
            <a:off x="709930" y="7024747"/>
            <a:ext cx="192211" cy="28074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5548D9CC-9594-4CCA-80B5-9824A763CFF6}" type="slidenum">
              <a:rPr lang="cs-CZ" altLang="cs-CZ" sz="1300" smtClean="0">
                <a:solidFill>
                  <a:schemeClr val="tx1"/>
                </a:solidFill>
                <a:latin typeface="Albertus Extra Bold CE" pitchFamily="34" charset="0"/>
              </a:rPr>
              <a:pPr/>
              <a:t>26</a:t>
            </a:fld>
            <a:endParaRPr lang="cs-CZ" altLang="cs-CZ" sz="1300">
              <a:solidFill>
                <a:schemeClr val="tx1"/>
              </a:solidFill>
              <a:latin typeface="Albertus Extra Bold CE"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46150" y="4779963"/>
            <a:ext cx="5140325" cy="608012"/>
          </a:xfrm>
          <a:noFill/>
        </p:spPr>
        <p:txBody>
          <a:bodyPr wrap="square"/>
          <a:lstStyle/>
          <a:p>
            <a:pPr>
              <a:lnSpc>
                <a:spcPct val="150000"/>
              </a:lnSpc>
              <a:spcBef>
                <a:spcPct val="50000"/>
              </a:spcBef>
              <a:buClr>
                <a:schemeClr val="accent2"/>
              </a:buClr>
              <a:buFont typeface="Monotype Sorts" pitchFamily="2" charset="2"/>
              <a:buNone/>
            </a:pPr>
            <a:r>
              <a:rPr kumimoji="0" lang="cs-CZ" altLang="cs-CZ" dirty="0">
                <a:solidFill>
                  <a:srgbClr val="000000"/>
                </a:solidFill>
                <a:latin typeface="Arial" charset="0"/>
              </a:rPr>
              <a:t>Podle nedávného výzkumu v USA: - viz modré odrážky</a:t>
            </a:r>
          </a:p>
          <a:p>
            <a:pPr eaLnBrk="1" hangingPunct="1"/>
            <a:endParaRPr lang="cs-CZ" altLang="cs-CZ" dirty="0"/>
          </a:p>
          <a:p>
            <a:pPr eaLnBrk="1" hangingPunct="1"/>
            <a:endParaRPr lang="cs-CZ" altLang="cs-CZ" dirty="0"/>
          </a:p>
          <a:p>
            <a:pPr marL="0" marR="0" indent="0" algn="l" defTabSz="914400" rtl="0" eaLnBrk="1" fontAlgn="base" latinLnBrk="0" hangingPunct="1">
              <a:lnSpc>
                <a:spcPct val="100000"/>
              </a:lnSpc>
              <a:spcBef>
                <a:spcPct val="30000"/>
              </a:spcBef>
              <a:spcAft>
                <a:spcPct val="0"/>
              </a:spcAft>
              <a:buClrTx/>
              <a:buSzTx/>
              <a:buFontTx/>
              <a:buNone/>
              <a:tabLst/>
              <a:defRPr/>
            </a:pPr>
            <a:r>
              <a:rPr lang="cs-CZ" dirty="0">
                <a:solidFill>
                  <a:schemeClr val="tx1"/>
                </a:solidFill>
              </a:rPr>
              <a:t>Obecně je lepší pro pozadí vybírat světlejší odstíny a pro písmo naopak co nejtmavší odstíny barev. Opačné použití (tedy světlý text na tmavém pozadí) unavuje oči, což způsobuje, že se čtený text zdánlivě míhá před očima a zabraňuje fixovat se na obsah sdělení, nevede oči po řádku a vede k přeskakování v textu. Pro nadpisy nebo významné informace v textu je možné použít třetí barvu, která bude v barevné paletě blízká barvě použité na ostatní texty nebo bude barvou komplementární (protikladná, ale spojená skrytou příbuzností).</a:t>
            </a:r>
            <a:endParaRPr lang="cs-CZ" altLang="cs-CZ" dirty="0">
              <a:solidFill>
                <a:schemeClr val="tx1"/>
              </a:solidFill>
            </a:endParaRPr>
          </a:p>
          <a:p>
            <a:pPr eaLnBrk="1" hangingPunct="1"/>
            <a:endParaRPr lang="cs-CZ" altLang="cs-CZ" dirty="0"/>
          </a:p>
          <a:p>
            <a:pPr eaLnBrk="1" hangingPunct="1"/>
            <a:r>
              <a:rPr lang="cs-CZ" altLang="cs-CZ" dirty="0"/>
              <a:t>ustálená slovní spojení s barvami – bílý kůň, bílá</a:t>
            </a:r>
            <a:r>
              <a:rPr lang="cs-CZ" altLang="cs-CZ" baseline="0" dirty="0"/>
              <a:t> vrána, bílá tma, bílé noci; červená knihovna, růžové brýle, černá ovce, černá smrt (mor), šedá ekonomika, šedá eminence, modrá planeta, zlaté slunce, stříbrný měsíc, stříbrný vítr, zlatá kaplička (ND)</a:t>
            </a:r>
          </a:p>
          <a:p>
            <a:pPr eaLnBrk="1" hangingPunct="1"/>
            <a:r>
              <a:rPr lang="cs-CZ" altLang="cs-CZ" baseline="0" dirty="0"/>
              <a:t>Šedá je teorie, zelený je strom života. </a:t>
            </a:r>
          </a:p>
          <a:p>
            <a:pPr eaLnBrk="1" hangingPunct="1"/>
            <a:r>
              <a:rPr lang="cs-CZ" altLang="cs-CZ" baseline="0" dirty="0"/>
              <a:t>označení skupin lidí: zelení, hnědí, žlutí, rudí, bílý, duhoví lidé</a:t>
            </a:r>
            <a:endParaRPr lang="cs-CZ" altLang="cs-CZ"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Bílá – odhlučněná bílá místnost používána k mučení vězňů!!!</a:t>
            </a:r>
          </a:p>
          <a:p>
            <a:endParaRPr lang="cs-CZ" dirty="0"/>
          </a:p>
        </p:txBody>
      </p:sp>
      <p:sp>
        <p:nvSpPr>
          <p:cNvPr id="4" name="Zástupný symbol pro číslo snímku 3"/>
          <p:cNvSpPr>
            <a:spLocks noGrp="1"/>
          </p:cNvSpPr>
          <p:nvPr>
            <p:ph type="sldNum" sz="quarter" idx="5"/>
          </p:nvPr>
        </p:nvSpPr>
        <p:spPr/>
        <p:txBody>
          <a:bodyPr/>
          <a:lstStyle/>
          <a:p>
            <a:pPr>
              <a:defRPr/>
            </a:pPr>
            <a:fld id="{8B9C25CE-1D17-47E1-89DE-D3D2D9D819FE}" type="slidenum">
              <a:rPr lang="cs-CZ" smtClean="0"/>
              <a:pPr>
                <a:defRPr/>
              </a:pPr>
              <a:t>28</a:t>
            </a:fld>
            <a:endParaRPr lang="cs-CZ"/>
          </a:p>
        </p:txBody>
      </p:sp>
    </p:spTree>
    <p:extLst>
      <p:ext uri="{BB962C8B-B14F-4D97-AF65-F5344CB8AC3E}">
        <p14:creationId xmlns:p14="http://schemas.microsoft.com/office/powerpoint/2010/main" val="3829194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25F26F41-7C25-4C73-A5FC-C8BC2BECD5FB}" type="slidenum">
              <a:rPr lang="cs-CZ" altLang="cs-CZ" sz="1300" smtClean="0">
                <a:solidFill>
                  <a:schemeClr val="tx1"/>
                </a:solidFill>
                <a:latin typeface="Albertus Extra Bold CE" pitchFamily="34" charset="0"/>
              </a:rPr>
              <a:pPr/>
              <a:t>30</a:t>
            </a:fld>
            <a:endParaRPr lang="cs-CZ" altLang="cs-CZ" sz="1300">
              <a:solidFill>
                <a:schemeClr val="tx1"/>
              </a:solidFill>
              <a:latin typeface="Albertus Extra Bold CE"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xfrm>
            <a:off x="831850" y="5145088"/>
            <a:ext cx="5389563" cy="1778000"/>
          </a:xfrm>
          <a:noFill/>
        </p:spPr>
        <p:txBody>
          <a:bodyPr wrap="square"/>
          <a:lstStyle/>
          <a:p>
            <a:pPr algn="just" eaLnBrk="1" hangingPunct="1"/>
            <a:r>
              <a:rPr lang="cs-CZ" altLang="cs-CZ">
                <a:latin typeface="Arial" charset="0"/>
              </a:rPr>
              <a:t>Ukázky vnímání jednotlivých barev, jak působí na posluchače, jaké pocity v nás vyvolávají, co o nás vypovídají – řeší </a:t>
            </a:r>
            <a:r>
              <a:rPr lang="cs-CZ" altLang="cs-CZ" b="1">
                <a:latin typeface="Arial" charset="0"/>
              </a:rPr>
              <a:t>psychologie barev</a:t>
            </a:r>
            <a:r>
              <a:rPr lang="cs-CZ" altLang="cs-CZ">
                <a:latin typeface="Arial" charset="0"/>
              </a:rPr>
              <a:t> </a:t>
            </a:r>
          </a:p>
          <a:p>
            <a:pPr algn="just" eaLnBrk="1" hangingPunct="1"/>
            <a:endParaRPr lang="cs-CZ" altLang="cs-CZ">
              <a:latin typeface="Arial" charset="0"/>
            </a:endParaRPr>
          </a:p>
          <a:p>
            <a:pPr algn="just" eaLnBrk="1" hangingPunct="1"/>
            <a:r>
              <a:rPr lang="cs-CZ" altLang="cs-CZ">
                <a:latin typeface="Arial" charset="0"/>
              </a:rPr>
              <a:t>Zelená – barva přírody, mládí, svěžesti; navozuje pocity klidu, jistoty, svěžesti a oddechu</a:t>
            </a:r>
          </a:p>
          <a:p>
            <a:pPr algn="just" eaLnBrk="1" hangingPunct="1"/>
            <a:r>
              <a:rPr lang="cs-CZ" altLang="cs-CZ">
                <a:latin typeface="Arial" charset="0"/>
              </a:rPr>
              <a:t>Ale pozor – pro vstupní pohovor do zaměstnání nebrat zelenou, protože  může pro určité manažery působit lajdácky</a:t>
            </a:r>
          </a:p>
          <a:p>
            <a:pPr algn="just" eaLnBrk="1" hangingPunct="1"/>
            <a:r>
              <a:rPr lang="cs-CZ" altLang="cs-CZ">
                <a:latin typeface="Arial" charset="0"/>
              </a:rP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E0261D85-2220-45C8-8B13-567E8DDA3313}" type="slidenum">
              <a:rPr lang="cs-CZ" altLang="cs-CZ" sz="1300" smtClean="0">
                <a:solidFill>
                  <a:schemeClr val="tx1"/>
                </a:solidFill>
                <a:latin typeface="Albertus Extra Bold CE" pitchFamily="34" charset="0"/>
              </a:rPr>
              <a:pPr/>
              <a:t>32</a:t>
            </a:fld>
            <a:endParaRPr lang="cs-CZ" altLang="cs-CZ" sz="1300">
              <a:solidFill>
                <a:schemeClr val="tx1"/>
              </a:solidFill>
              <a:latin typeface="Albertus Extra Bold CE" pitchFamily="34" charset="0"/>
            </a:endParaRPr>
          </a:p>
        </p:txBody>
      </p:sp>
      <p:sp>
        <p:nvSpPr>
          <p:cNvPr id="95235" name="Rectangle 2"/>
          <p:cNvSpPr>
            <a:spLocks noGrp="1" noRot="1" noChangeAspect="1" noChangeArrowheads="1" noTextEdit="1"/>
          </p:cNvSpPr>
          <p:nvPr>
            <p:ph type="sldImg"/>
          </p:nvPr>
        </p:nvSpPr>
        <p:spPr>
          <a:ln/>
        </p:spPr>
      </p:sp>
      <p:sp>
        <p:nvSpPr>
          <p:cNvPr id="95236" name="Rectangle 4"/>
          <p:cNvSpPr>
            <a:spLocks noGrp="1" noChangeArrowheads="1"/>
          </p:cNvSpPr>
          <p:nvPr>
            <p:ph type="body" idx="1"/>
          </p:nvPr>
        </p:nvSpPr>
        <p:spPr>
          <a:xfrm>
            <a:off x="946150" y="4857750"/>
            <a:ext cx="5186363" cy="3516313"/>
          </a:xfrm>
          <a:noFill/>
        </p:spPr>
        <p:txBody>
          <a:bodyPr wrap="square"/>
          <a:lstStyle/>
          <a:p>
            <a:pPr eaLnBrk="1" hangingPunct="1"/>
            <a:r>
              <a:rPr lang="cs-CZ" altLang="cs-CZ">
                <a:latin typeface="Arial" charset="0"/>
              </a:rPr>
              <a:t>modrá barva - u Egypťanů spojená s mocí a vznešeností, v Číně barva nesmrtelnosti, v Řecku lásky a erotiky (bohyně Afrodité v modrém), ale  křesťané do modrého oblékli cudnou Pannu Marii</a:t>
            </a:r>
          </a:p>
          <a:p>
            <a:pPr eaLnBrk="1" hangingPunct="1"/>
            <a:endParaRPr lang="cs-CZ" altLang="cs-CZ">
              <a:latin typeface="Arial" charset="0"/>
            </a:endParaRPr>
          </a:p>
          <a:p>
            <a:pPr eaLnBrk="1" hangingPunct="1"/>
            <a:r>
              <a:rPr lang="cs-CZ" altLang="cs-CZ">
                <a:latin typeface="Arial" charset="0"/>
              </a:rPr>
              <a:t>Má ji v oblibě téměř 50 procent lidí, ale kromě uživatelů Windows, pro něž je modrá obrazovka předzvěstí problémů </a:t>
            </a:r>
            <a:endParaRPr lang="cs-CZ" altLang="cs-CZ">
              <a:latin typeface="Arial" charset="0"/>
              <a:sym typeface="Wingdings" pitchFamily="2" charset="2"/>
            </a:endParaRPr>
          </a:p>
          <a:p>
            <a:pPr eaLnBrk="1" hangingPunct="1"/>
            <a:endParaRPr lang="cs-CZ" altLang="cs-CZ">
              <a:latin typeface="Arial" charset="0"/>
              <a:sym typeface="Wingdings" pitchFamily="2" charset="2"/>
            </a:endParaRPr>
          </a:p>
          <a:p>
            <a:pPr eaLnBrk="1" hangingPunct="1"/>
            <a:r>
              <a:rPr lang="cs-CZ" altLang="cs-CZ">
                <a:latin typeface="Arial" charset="0"/>
                <a:sym typeface="Wingdings" pitchFamily="2" charset="2"/>
              </a:rPr>
              <a:t>Modrá obecně otevírá mysl pro inspiraci a intuici, vyvolává pocit  důvěryhodnosti, lehkosti, ale může navodit pocit chladu a odstupu</a:t>
            </a:r>
          </a:p>
          <a:p>
            <a:pPr eaLnBrk="1" hangingPunct="1"/>
            <a:r>
              <a:rPr lang="cs-CZ" altLang="cs-CZ">
                <a:latin typeface="Arial" charset="0"/>
                <a:sym typeface="Wingdings" pitchFamily="2" charset="2"/>
              </a:rPr>
              <a:t>Při pokusu se slepci bylo prokázáno, že se jim v modře vymalované místnosti sníží tělesná teplota.</a:t>
            </a:r>
          </a:p>
          <a:p>
            <a:pPr eaLnBrk="1" hangingPunct="1"/>
            <a:endParaRPr lang="cs-CZ" altLang="cs-CZ">
              <a:latin typeface="Arial" charset="0"/>
              <a:sym typeface="Wingdings" pitchFamily="2" charset="2"/>
            </a:endParaRPr>
          </a:p>
          <a:p>
            <a:pPr eaLnBrk="1" hangingPunct="1"/>
            <a:r>
              <a:rPr lang="cs-CZ" altLang="cs-CZ">
                <a:latin typeface="Arial" charset="0"/>
                <a:sym typeface="Wingdings" pitchFamily="2" charset="2"/>
              </a:rPr>
              <a:t>Po temně modrém oblečení šáhněte pokud půjdete na pohovor do zaměstnání. </a:t>
            </a:r>
          </a:p>
          <a:p>
            <a:pPr eaLnBrk="1" hangingPunct="1"/>
            <a:endParaRPr lang="cs-CZ" altLang="cs-CZ">
              <a:latin typeface="Arial" charset="0"/>
              <a:sym typeface="Wingdings" pitchFamily="2" charset="2"/>
            </a:endParaRPr>
          </a:p>
          <a:p>
            <a:pPr eaLnBrk="1" hangingPunct="1"/>
            <a:endParaRPr lang="cs-CZ" altLang="cs-CZ">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E523EEC3-FB3A-4C6C-8A94-D9D4139D49E9}" type="slidenum">
              <a:rPr lang="cs-CZ" altLang="cs-CZ" sz="1300" smtClean="0">
                <a:solidFill>
                  <a:schemeClr val="tx1"/>
                </a:solidFill>
                <a:latin typeface="Albertus Extra Bold CE" pitchFamily="34" charset="0"/>
              </a:rPr>
              <a:pPr/>
              <a:t>34</a:t>
            </a:fld>
            <a:endParaRPr lang="cs-CZ" altLang="cs-CZ" sz="1300">
              <a:solidFill>
                <a:schemeClr val="tx1"/>
              </a:solidFill>
              <a:latin typeface="Albertus Extra Bold CE" pitchFamily="34" charset="0"/>
            </a:endParaRPr>
          </a:p>
        </p:txBody>
      </p:sp>
      <p:sp>
        <p:nvSpPr>
          <p:cNvPr id="96259" name="Rectangle 2"/>
          <p:cNvSpPr>
            <a:spLocks noGrp="1" noRot="1" noChangeAspect="1" noChangeArrowheads="1" noTextEdit="1"/>
          </p:cNvSpPr>
          <p:nvPr>
            <p:ph type="sldImg"/>
          </p:nvPr>
        </p:nvSpPr>
        <p:spPr>
          <a:ln/>
        </p:spPr>
      </p:sp>
      <p:sp>
        <p:nvSpPr>
          <p:cNvPr id="96260" name="Rectangle 4"/>
          <p:cNvSpPr>
            <a:spLocks noGrp="1" noChangeArrowheads="1"/>
          </p:cNvSpPr>
          <p:nvPr>
            <p:ph type="body" idx="1"/>
          </p:nvPr>
        </p:nvSpPr>
        <p:spPr>
          <a:xfrm>
            <a:off x="946150" y="4857750"/>
            <a:ext cx="5164138" cy="4540250"/>
          </a:xfrm>
          <a:noFill/>
        </p:spPr>
        <p:txBody>
          <a:bodyPr wrap="square"/>
          <a:lstStyle/>
          <a:p>
            <a:pPr eaLnBrk="1" hangingPunct="1"/>
            <a:r>
              <a:rPr lang="cs-CZ" altLang="cs-CZ">
                <a:latin typeface="Arial" charset="0"/>
              </a:rPr>
              <a:t>Žlutá barva je na na první pohled veselá barva.</a:t>
            </a:r>
          </a:p>
          <a:p>
            <a:pPr eaLnBrk="1" hangingPunct="1"/>
            <a:endParaRPr lang="cs-CZ" altLang="cs-CZ">
              <a:latin typeface="Arial" charset="0"/>
            </a:endParaRPr>
          </a:p>
          <a:p>
            <a:pPr eaLnBrk="1" hangingPunct="1"/>
            <a:r>
              <a:rPr lang="cs-CZ" altLang="cs-CZ">
                <a:latin typeface="Arial" charset="0"/>
              </a:rPr>
              <a:t>Ve starém Egyptě byla žlutá jako barva pouště spojována s neúrodou a smrtí. Ve středověku žlutá jako barva síry byla barvou prostitutek, čarodějnic, zrádců, ale také židovského etnika. V Číně naopak žlutá barva jako barva Slunce představovala barvu vznešenosti. </a:t>
            </a:r>
          </a:p>
          <a:p>
            <a:pPr eaLnBrk="1" hangingPunct="1"/>
            <a:endParaRPr lang="cs-CZ" altLang="cs-CZ">
              <a:latin typeface="Arial" charset="0"/>
            </a:endParaRPr>
          </a:p>
          <a:p>
            <a:pPr eaLnBrk="1" hangingPunct="1"/>
            <a:r>
              <a:rPr lang="cs-CZ" altLang="cs-CZ">
                <a:latin typeface="Arial" charset="0"/>
              </a:rPr>
              <a:t>Dnes se používá se k upoutání pozornosti, často v reklamě – např. Mc Donald</a:t>
            </a:r>
            <a:r>
              <a:rPr lang="en-US" altLang="cs-CZ">
                <a:latin typeface="Arial" charset="0"/>
              </a:rPr>
              <a:t>’s</a:t>
            </a:r>
            <a:r>
              <a:rPr lang="cs-CZ" altLang="cs-CZ">
                <a:latin typeface="Arial" charset="0"/>
              </a:rPr>
              <a:t>, kdy žlutá ve spojení s červenou zvyšuje chuť k jídlu.</a:t>
            </a:r>
          </a:p>
          <a:p>
            <a:pPr eaLnBrk="1" hangingPunct="1"/>
            <a:endParaRPr lang="cs-CZ" altLang="cs-CZ">
              <a:latin typeface="Arial" charset="0"/>
            </a:endParaRPr>
          </a:p>
          <a:p>
            <a:pPr eaLnBrk="1" hangingPunct="1"/>
            <a:r>
              <a:rPr lang="cs-CZ" altLang="cs-CZ">
                <a:latin typeface="Arial" charset="0"/>
              </a:rPr>
              <a:t>Obecně žlutá aktivizuje mysl, povzbuzuje paměť, podněcuje družnost a dobrou náladu. V místnosti, která je vymalována žlutě, člověk subjektivně cítí o 2 stupně vyšší teplotu. Zajímavé, ale že děti jsou zde kvůli pocitům frustrace náchylnější k pláči. </a:t>
            </a:r>
          </a:p>
          <a:p>
            <a:pPr eaLnBrk="1" hangingPunct="1"/>
            <a:endParaRPr lang="cs-CZ" altLang="cs-CZ">
              <a:latin typeface="Arial" charset="0"/>
            </a:endParaRPr>
          </a:p>
          <a:p>
            <a:pPr eaLnBrk="1" hangingPunct="1"/>
            <a:r>
              <a:rPr lang="cs-CZ" altLang="cs-CZ">
                <a:latin typeface="Arial" charset="0"/>
              </a:rPr>
              <a:t>Na pohovor o práci si žlutou rozhodně neberte. Působí výstražně, zejména ve spojení s černou. Koneckonců je to signál, který najdeme i v přírodě (kočkovité šelmy (tygři, gepardi), vosy, sršni).</a:t>
            </a:r>
          </a:p>
          <a:p>
            <a:pPr eaLnBrk="1" hangingPunct="1"/>
            <a:endParaRPr lang="cs-CZ" altLang="cs-CZ">
              <a:latin typeface="Arial" charset="0"/>
            </a:endParaRPr>
          </a:p>
          <a:p>
            <a:pPr eaLnBrk="1" hangingPunct="1"/>
            <a:endParaRPr lang="cs-CZ" altLang="cs-CZ">
              <a:latin typeface="Arial" charset="0"/>
            </a:endParaRPr>
          </a:p>
          <a:p>
            <a:pPr eaLnBrk="1" hangingPunct="1"/>
            <a:r>
              <a:rPr lang="cs-CZ" altLang="cs-CZ">
                <a:latin typeface="Arial" charset="0"/>
              </a:rPr>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8B9C25CE-1D17-47E1-89DE-D3D2D9D819FE}" type="slidenum">
              <a:rPr lang="cs-CZ" smtClean="0"/>
              <a:pPr>
                <a:defRPr/>
              </a:pPr>
              <a:t>36</a:t>
            </a:fld>
            <a:endParaRPr lang="cs-CZ"/>
          </a:p>
        </p:txBody>
      </p:sp>
    </p:spTree>
    <p:extLst>
      <p:ext uri="{BB962C8B-B14F-4D97-AF65-F5344CB8AC3E}">
        <p14:creationId xmlns:p14="http://schemas.microsoft.com/office/powerpoint/2010/main" val="2469737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3AF0D07A-C8E3-4BF9-A96C-7B79D5735E95}" type="slidenum">
              <a:rPr lang="cs-CZ" altLang="cs-CZ" sz="1300" smtClean="0">
                <a:solidFill>
                  <a:schemeClr val="tx1"/>
                </a:solidFill>
                <a:latin typeface="Albertus Extra Bold CE" pitchFamily="34" charset="0"/>
              </a:rPr>
              <a:pPr/>
              <a:t>37</a:t>
            </a:fld>
            <a:endParaRPr lang="cs-CZ" altLang="cs-CZ" sz="1300">
              <a:solidFill>
                <a:schemeClr val="tx1"/>
              </a:solidFill>
              <a:latin typeface="Albertus Extra Bold CE" pitchFamily="34" charset="0"/>
            </a:endParaRPr>
          </a:p>
        </p:txBody>
      </p:sp>
      <p:sp>
        <p:nvSpPr>
          <p:cNvPr id="97283" name="Rectangle 2"/>
          <p:cNvSpPr>
            <a:spLocks noGrp="1" noRot="1" noChangeAspect="1" noChangeArrowheads="1" noTextEdit="1"/>
          </p:cNvSpPr>
          <p:nvPr>
            <p:ph type="sldImg"/>
          </p:nvPr>
        </p:nvSpPr>
        <p:spPr>
          <a:ln/>
        </p:spPr>
      </p:sp>
      <p:sp>
        <p:nvSpPr>
          <p:cNvPr id="97284" name="Rectangle 4"/>
          <p:cNvSpPr>
            <a:spLocks noGrp="1" noChangeArrowheads="1"/>
          </p:cNvSpPr>
          <p:nvPr>
            <p:ph type="body" idx="1"/>
          </p:nvPr>
        </p:nvSpPr>
        <p:spPr>
          <a:xfrm>
            <a:off x="946150" y="4857750"/>
            <a:ext cx="5200650" cy="1889125"/>
          </a:xfrm>
          <a:noFill/>
        </p:spPr>
        <p:txBody>
          <a:bodyPr wrap="square"/>
          <a:lstStyle/>
          <a:p>
            <a:pPr eaLnBrk="1" hangingPunct="1"/>
            <a:r>
              <a:rPr lang="cs-CZ" altLang="cs-CZ">
                <a:latin typeface="Arial" charset="0"/>
              </a:rPr>
              <a:t>U nás je černá barvou smutku, ale v Egyptě to byla nejoblíbenější barva. Symbolizovala život, podobně jako bahno Nilu, které přinášelo úrodu. </a:t>
            </a:r>
          </a:p>
          <a:p>
            <a:pPr eaLnBrk="1" hangingPunct="1"/>
            <a:endParaRPr lang="cs-CZ" altLang="cs-CZ">
              <a:latin typeface="Arial" charset="0"/>
            </a:endParaRPr>
          </a:p>
          <a:p>
            <a:pPr eaLnBrk="1" hangingPunct="1"/>
            <a:r>
              <a:rPr lang="cs-CZ" altLang="cs-CZ">
                <a:latin typeface="Arial" charset="0"/>
              </a:rPr>
              <a:t>U křesťanů jde o barvu pokory a skromnosti (mniši).</a:t>
            </a:r>
          </a:p>
          <a:p>
            <a:pPr eaLnBrk="1" hangingPunct="1"/>
            <a:endParaRPr lang="cs-CZ" altLang="cs-CZ">
              <a:latin typeface="Arial" charset="0"/>
            </a:endParaRPr>
          </a:p>
          <a:p>
            <a:pPr eaLnBrk="1" hangingPunct="1"/>
            <a:r>
              <a:rPr lang="cs-CZ" altLang="cs-CZ">
                <a:latin typeface="Arial" charset="0"/>
              </a:rPr>
              <a:t>V reklamě je černá barva spojována s výrobky vyšší třídy.</a:t>
            </a:r>
          </a:p>
          <a:p>
            <a:pPr eaLnBrk="1" hangingPunct="1"/>
            <a:endParaRPr lang="cs-CZ" altLang="cs-CZ">
              <a:latin typeface="Arial" charset="0"/>
            </a:endParaRPr>
          </a:p>
          <a:p>
            <a:pPr eaLnBrk="1" hangingPunct="1"/>
            <a:endParaRPr lang="cs-CZ" altLang="cs-CZ">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C32B1C47-FCA3-4276-9359-64CB77FAD7B6}" type="slidenum">
              <a:rPr lang="cs-CZ" altLang="cs-CZ" sz="1300" smtClean="0">
                <a:solidFill>
                  <a:schemeClr val="tx1"/>
                </a:solidFill>
                <a:latin typeface="Albertus Extra Bold CE" pitchFamily="34" charset="0"/>
              </a:rPr>
              <a:pPr/>
              <a:t>3</a:t>
            </a:fld>
            <a:endParaRPr lang="cs-CZ" altLang="cs-CZ" sz="1300">
              <a:solidFill>
                <a:schemeClr val="tx1"/>
              </a:solidFill>
              <a:latin typeface="Albertus Extra Bold CE"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965200" y="5056188"/>
            <a:ext cx="5167313" cy="1428750"/>
          </a:xfrm>
          <a:noFill/>
        </p:spPr>
        <p:txBody>
          <a:bodyPr wrap="square"/>
          <a:lstStyle/>
          <a:p>
            <a:pPr eaLnBrk="1" hangingPunct="1"/>
            <a:r>
              <a:rPr lang="cs-CZ" altLang="cs-CZ" b="1">
                <a:latin typeface="Arial" charset="0"/>
              </a:rPr>
              <a:t>Prezentace</a:t>
            </a:r>
            <a:r>
              <a:rPr lang="cs-CZ" altLang="cs-CZ">
                <a:latin typeface="Arial" charset="0"/>
              </a:rPr>
              <a:t> v klasickém slova smyslu je výstup před publikem, kdy řečník pro zvýšení pozornosti a posílení účinku svých slov promítá na </a:t>
            </a:r>
            <a:r>
              <a:rPr lang="cs-CZ" altLang="cs-CZ" b="1">
                <a:latin typeface="Arial" charset="0"/>
              </a:rPr>
              <a:t>zpětném projektoru (diaprojektoru) průsvitné fólie (diapozitivy)</a:t>
            </a:r>
            <a:r>
              <a:rPr lang="cs-CZ" altLang="cs-CZ">
                <a:latin typeface="Arial" charset="0"/>
              </a:rPr>
              <a:t>, které si vytvořil pomocí prezentačního programu jako je např. Power Point.</a:t>
            </a:r>
          </a:p>
          <a:p>
            <a:pPr eaLnBrk="1" hangingPunct="1"/>
            <a:r>
              <a:rPr lang="cs-CZ" altLang="cs-CZ">
                <a:latin typeface="Arial" charset="0"/>
              </a:rPr>
              <a:t>V modernější podobě pak </a:t>
            </a:r>
            <a:r>
              <a:rPr lang="cs-CZ" altLang="cs-CZ" b="1">
                <a:latin typeface="Arial" charset="0"/>
              </a:rPr>
              <a:t>počítačová prezentace</a:t>
            </a:r>
            <a:r>
              <a:rPr lang="cs-CZ" altLang="cs-CZ">
                <a:latin typeface="Arial" charset="0"/>
              </a:rPr>
              <a:t> představuje promítání takových snímků přímo na obrazovce počítače, čímž může být obohacena o různé obrazové a zvukové efekty.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11EC9E90-0367-4CEB-A267-DA2790BE89F2}" type="slidenum">
              <a:rPr lang="cs-CZ" altLang="cs-CZ" sz="1300" smtClean="0">
                <a:solidFill>
                  <a:schemeClr val="tx1"/>
                </a:solidFill>
                <a:latin typeface="Albertus Extra Bold CE" pitchFamily="34" charset="0"/>
              </a:rPr>
              <a:pPr/>
              <a:t>38</a:t>
            </a:fld>
            <a:endParaRPr lang="cs-CZ" altLang="cs-CZ" sz="1300">
              <a:solidFill>
                <a:schemeClr val="tx1"/>
              </a:solidFill>
              <a:latin typeface="Albertus Extra Bold CE" pitchFamily="34" charset="0"/>
            </a:endParaRPr>
          </a:p>
        </p:txBody>
      </p:sp>
      <p:sp>
        <p:nvSpPr>
          <p:cNvPr id="98307" name="Rectangle 2"/>
          <p:cNvSpPr>
            <a:spLocks noGrp="1" noRot="1" noChangeAspect="1" noChangeArrowheads="1" noTextEdit="1"/>
          </p:cNvSpPr>
          <p:nvPr>
            <p:ph type="sldImg"/>
          </p:nvPr>
        </p:nvSpPr>
        <p:spPr>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D8FEC9FE-BCAC-4E18-B98B-4D65C909316F}" type="slidenum">
              <a:rPr lang="cs-CZ" altLang="cs-CZ" sz="1300" smtClean="0">
                <a:solidFill>
                  <a:schemeClr val="tx1"/>
                </a:solidFill>
                <a:latin typeface="Albertus Extra Bold CE" pitchFamily="34" charset="0"/>
              </a:rPr>
              <a:pPr/>
              <a:t>39</a:t>
            </a:fld>
            <a:endParaRPr lang="cs-CZ" altLang="cs-CZ" sz="1300">
              <a:solidFill>
                <a:schemeClr val="tx1"/>
              </a:solidFill>
              <a:latin typeface="Albertus Extra Bold CE" pitchFamily="34" charset="0"/>
            </a:endParaRPr>
          </a:p>
        </p:txBody>
      </p:sp>
      <p:sp>
        <p:nvSpPr>
          <p:cNvPr id="99331" name="Rectangle 2"/>
          <p:cNvSpPr>
            <a:spLocks noGrp="1" noRot="1" noChangeAspect="1" noChangeArrowheads="1" noTextEdit="1"/>
          </p:cNvSpPr>
          <p:nvPr>
            <p:ph type="sldImg"/>
          </p:nvPr>
        </p:nvSpPr>
        <p:spPr>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4A21BCFA-06F5-4715-85B1-6E2ABD192CE7}" type="slidenum">
              <a:rPr lang="cs-CZ" altLang="cs-CZ" sz="1300" smtClean="0">
                <a:solidFill>
                  <a:schemeClr val="tx1"/>
                </a:solidFill>
                <a:latin typeface="Albertus Extra Bold CE" pitchFamily="34" charset="0"/>
              </a:rPr>
              <a:pPr/>
              <a:t>40</a:t>
            </a:fld>
            <a:endParaRPr lang="cs-CZ" altLang="cs-CZ" sz="1300">
              <a:solidFill>
                <a:schemeClr val="tx1"/>
              </a:solidFill>
              <a:latin typeface="Albertus Extra Bold CE"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852488" y="5145088"/>
            <a:ext cx="5413375" cy="2690812"/>
          </a:xfrm>
          <a:noFill/>
        </p:spPr>
        <p:txBody>
          <a:bodyPr wrap="square"/>
          <a:lstStyle/>
          <a:p>
            <a:pPr algn="just" eaLnBrk="1" hangingPunct="1"/>
            <a:r>
              <a:rPr lang="cs-CZ" altLang="cs-CZ">
                <a:latin typeface="Arial" charset="0"/>
              </a:rPr>
              <a:t>Pracovat s textem v PowerPointu je velmi snadné. Poukázat na </a:t>
            </a:r>
            <a:r>
              <a:rPr lang="cs-CZ" altLang="cs-CZ" b="1">
                <a:latin typeface="Arial" charset="0"/>
              </a:rPr>
              <a:t>podobnost s programem MS Word. </a:t>
            </a:r>
          </a:p>
          <a:p>
            <a:pPr algn="just" eaLnBrk="1" hangingPunct="1"/>
            <a:r>
              <a:rPr lang="cs-CZ" altLang="cs-CZ" b="1">
                <a:latin typeface="Arial" charset="0"/>
              </a:rPr>
              <a:t>Psaní do zástupných symbolů</a:t>
            </a:r>
            <a:r>
              <a:rPr lang="cs-CZ" altLang="cs-CZ">
                <a:latin typeface="Arial" charset="0"/>
              </a:rPr>
              <a:t> - nejjednodušší způsob, musíme zvolit vhodné automatické rozvržení snímku.</a:t>
            </a:r>
          </a:p>
          <a:p>
            <a:pPr algn="just" eaLnBrk="1" hangingPunct="1"/>
            <a:r>
              <a:rPr lang="cs-CZ" altLang="cs-CZ">
                <a:latin typeface="Arial" charset="0"/>
              </a:rPr>
              <a:t>Při psaní </a:t>
            </a:r>
            <a:r>
              <a:rPr lang="cs-CZ" altLang="cs-CZ" b="1">
                <a:latin typeface="Arial" charset="0"/>
              </a:rPr>
              <a:t>do uzavřených automatických tvarů</a:t>
            </a:r>
            <a:r>
              <a:rPr lang="cs-CZ" altLang="cs-CZ">
                <a:latin typeface="Arial" charset="0"/>
              </a:rPr>
              <a:t> se text stane součástí objektu a bude se v něm držet i při takových operacích jako je přesun nebo natočení.</a:t>
            </a:r>
          </a:p>
          <a:p>
            <a:pPr algn="just" eaLnBrk="1" hangingPunct="1"/>
            <a:r>
              <a:rPr lang="cs-CZ" altLang="cs-CZ">
                <a:latin typeface="Arial" charset="0"/>
              </a:rPr>
              <a:t>Potřebujeme-li další rámeček pro psaní textu, je možné vytvořit kdekoliv na snímku </a:t>
            </a:r>
            <a:r>
              <a:rPr lang="cs-CZ" altLang="cs-CZ" b="1">
                <a:latin typeface="Arial" charset="0"/>
              </a:rPr>
              <a:t>nové „textové pole“.</a:t>
            </a:r>
            <a:endParaRPr lang="cs-CZ" altLang="cs-CZ">
              <a:latin typeface="Arial" charset="0"/>
            </a:endParaRPr>
          </a:p>
          <a:p>
            <a:pPr algn="just" eaLnBrk="1" hangingPunct="1"/>
            <a:r>
              <a:rPr lang="cs-CZ" altLang="cs-CZ">
                <a:latin typeface="Arial" charset="0"/>
              </a:rPr>
              <a:t>Celým textovým polem můžeme pohybovat a nastavit tak jeho vhodnou polohu. Upozornit posluchače na rozdíl „</a:t>
            </a:r>
            <a:r>
              <a:rPr lang="cs-CZ" altLang="cs-CZ" b="1">
                <a:latin typeface="Arial" charset="0"/>
              </a:rPr>
              <a:t>šrafovaného</a:t>
            </a:r>
            <a:r>
              <a:rPr lang="cs-CZ" altLang="cs-CZ">
                <a:latin typeface="Arial" charset="0"/>
              </a:rPr>
              <a:t>“ rámečku, ve kterém můžeme provádět editaci textu a „</a:t>
            </a:r>
            <a:r>
              <a:rPr lang="cs-CZ" altLang="cs-CZ" b="1">
                <a:latin typeface="Arial" charset="0"/>
              </a:rPr>
              <a:t>tečkovaného</a:t>
            </a:r>
            <a:r>
              <a:rPr lang="cs-CZ" altLang="cs-CZ">
                <a:latin typeface="Arial" charset="0"/>
              </a:rPr>
              <a:t>“, s kterým můžeme pohybovat po snímku. </a:t>
            </a:r>
          </a:p>
        </p:txBody>
      </p:sp>
      <p:sp>
        <p:nvSpPr>
          <p:cNvPr id="101381" name="Rectangle 5"/>
          <p:cNvSpPr>
            <a:spLocks noChangeArrowheads="1"/>
          </p:cNvSpPr>
          <p:nvPr/>
        </p:nvSpPr>
        <p:spPr bwMode="auto">
          <a:xfrm>
            <a:off x="-906463" y="6157913"/>
            <a:ext cx="8005763" cy="243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endParaRPr lang="cs-CZ" alt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B63540DF-03D3-4C94-A499-52CAE05451D9}" type="slidenum">
              <a:rPr lang="cs-CZ" altLang="cs-CZ" sz="1300" smtClean="0">
                <a:solidFill>
                  <a:schemeClr val="tx1"/>
                </a:solidFill>
                <a:latin typeface="Albertus Extra Bold CE" pitchFamily="34" charset="0"/>
              </a:rPr>
              <a:pPr/>
              <a:t>41</a:t>
            </a:fld>
            <a:endParaRPr lang="cs-CZ" altLang="cs-CZ" sz="1300">
              <a:solidFill>
                <a:schemeClr val="tx1"/>
              </a:solidFill>
              <a:latin typeface="Albertus Extra Bold CE"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831850" y="5160963"/>
            <a:ext cx="5434013" cy="1008062"/>
          </a:xfrm>
          <a:noFill/>
        </p:spPr>
        <p:txBody>
          <a:bodyPr wrap="square"/>
          <a:lstStyle/>
          <a:p>
            <a:pPr algn="just" eaLnBrk="1" hangingPunct="1"/>
            <a:r>
              <a:rPr lang="cs-CZ" altLang="cs-CZ">
                <a:latin typeface="Arial" charset="0"/>
              </a:rPr>
              <a:t>Písmo je možné měnit pomocí panelu nástrojů Formát nebo v nabídce Formát položkou </a:t>
            </a:r>
            <a:r>
              <a:rPr lang="cs-CZ" altLang="cs-CZ" b="1">
                <a:latin typeface="Arial" charset="0"/>
              </a:rPr>
              <a:t>Písmo</a:t>
            </a:r>
            <a:r>
              <a:rPr lang="cs-CZ" altLang="cs-CZ">
                <a:latin typeface="Arial" charset="0"/>
              </a:rPr>
              <a:t>. Před použitím panelu nabídky je třeba </a:t>
            </a:r>
            <a:r>
              <a:rPr lang="cs-CZ" altLang="cs-CZ" b="1">
                <a:latin typeface="Arial" charset="0"/>
              </a:rPr>
              <a:t>požadovaný text vyznačit</a:t>
            </a:r>
            <a:r>
              <a:rPr lang="cs-CZ" altLang="cs-CZ">
                <a:latin typeface="Arial" charset="0"/>
              </a:rPr>
              <a:t>, protože na něj bude vybraný  formát písma aplikován. Pokud žádný text neoznačíte, projeví se vybraný formát, začnete-li v místě, kde byl umístěn kurzor, ihned (tj. bez přeskakování jinam) psát nový text.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880F67C2-8F53-4011-BF2F-FE58FAE63AB3}" type="slidenum">
              <a:rPr lang="cs-CZ" altLang="cs-CZ" sz="1300" smtClean="0">
                <a:solidFill>
                  <a:schemeClr val="tx1"/>
                </a:solidFill>
                <a:latin typeface="Albertus Extra Bold CE" pitchFamily="34" charset="0"/>
              </a:rPr>
              <a:pPr/>
              <a:t>42</a:t>
            </a:fld>
            <a:endParaRPr lang="cs-CZ" altLang="cs-CZ" sz="1300">
              <a:solidFill>
                <a:schemeClr val="tx1"/>
              </a:solidFill>
              <a:latin typeface="Albertus Extra Bold CE"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842963" y="5154613"/>
            <a:ext cx="5422900" cy="642937"/>
          </a:xfrm>
          <a:noFill/>
        </p:spPr>
        <p:txBody>
          <a:bodyPr wrap="square"/>
          <a:lstStyle/>
          <a:p>
            <a:pPr algn="just" eaLnBrk="1" hangingPunct="1"/>
            <a:r>
              <a:rPr lang="cs-CZ" altLang="cs-CZ">
                <a:latin typeface="Arial" charset="0"/>
              </a:rPr>
              <a:t>Ukázka </a:t>
            </a:r>
            <a:r>
              <a:rPr lang="cs-CZ" altLang="cs-CZ" b="1">
                <a:latin typeface="Arial" charset="0"/>
              </a:rPr>
              <a:t>čitelnosti </a:t>
            </a:r>
            <a:r>
              <a:rPr lang="cs-CZ" altLang="cs-CZ">
                <a:latin typeface="Arial" charset="0"/>
              </a:rPr>
              <a:t>písma při projekci vzhledem k velikosti a řezu písma. V pravém sloupci je uvedena velikost písma nadpisu a běžného textu. Doporučené velikosti jsou označeny </a:t>
            </a:r>
            <a:r>
              <a:rPr lang="cs-CZ" altLang="cs-CZ" b="1">
                <a:latin typeface="Arial" charset="0"/>
              </a:rPr>
              <a:t>červeně</a:t>
            </a:r>
            <a:r>
              <a:rPr lang="cs-CZ" altLang="cs-CZ">
                <a:latin typeface="Arial" charset="0"/>
              </a:rPr>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63AFF384-32D7-44B7-879B-BCA82D8C0B82}" type="slidenum">
              <a:rPr lang="cs-CZ" altLang="cs-CZ" sz="1300" smtClean="0">
                <a:solidFill>
                  <a:schemeClr val="tx1"/>
                </a:solidFill>
                <a:latin typeface="Albertus Extra Bold CE" pitchFamily="34" charset="0"/>
              </a:rPr>
              <a:pPr/>
              <a:t>43</a:t>
            </a:fld>
            <a:endParaRPr lang="cs-CZ" altLang="cs-CZ" sz="1300">
              <a:solidFill>
                <a:schemeClr val="tx1"/>
              </a:solidFill>
              <a:latin typeface="Albertus Extra Bold CE"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4"/>
          <p:cNvSpPr>
            <a:spLocks noGrp="1" noChangeArrowheads="1"/>
          </p:cNvSpPr>
          <p:nvPr>
            <p:ph type="body" idx="1"/>
          </p:nvPr>
        </p:nvSpPr>
        <p:spPr>
          <a:xfrm>
            <a:off x="842963" y="5154613"/>
            <a:ext cx="5422900" cy="1428750"/>
          </a:xfrm>
          <a:noFill/>
        </p:spPr>
        <p:txBody>
          <a:bodyPr wrap="square"/>
          <a:lstStyle/>
          <a:p>
            <a:pPr algn="just" eaLnBrk="1" hangingPunct="1"/>
            <a:r>
              <a:rPr lang="cs-CZ" altLang="cs-CZ">
                <a:latin typeface="Arial" charset="0"/>
              </a:rPr>
              <a:t>Ukázka čitelnosti písma při projekci vzhledem k typu písma - </a:t>
            </a:r>
            <a:r>
              <a:rPr lang="cs-CZ" altLang="cs-CZ" b="1">
                <a:latin typeface="Arial" charset="0"/>
              </a:rPr>
              <a:t>bezpatkové písmo x patkové písmo</a:t>
            </a:r>
            <a:r>
              <a:rPr lang="cs-CZ" altLang="cs-CZ">
                <a:latin typeface="Arial" charset="0"/>
              </a:rPr>
              <a:t>. Doporučit vhodnou kombinaci: </a:t>
            </a:r>
            <a:r>
              <a:rPr lang="cs-CZ" altLang="cs-CZ" b="1">
                <a:latin typeface="Arial" charset="0"/>
              </a:rPr>
              <a:t>nadpis patkovým písmem a ostatní text bezpatkovým</a:t>
            </a:r>
            <a:r>
              <a:rPr lang="cs-CZ" altLang="cs-CZ">
                <a:latin typeface="Arial" charset="0"/>
              </a:rPr>
              <a:t>. Patkové písmo čteme chvíli déle, proto utkví zrak posluchačů déle na nadpisu a běžný text přečtou rychleji.</a:t>
            </a:r>
          </a:p>
          <a:p>
            <a:pPr algn="just" eaLnBrk="1" hangingPunct="1"/>
            <a:r>
              <a:rPr lang="cs-CZ" altLang="cs-CZ">
                <a:latin typeface="Arial" charset="0"/>
              </a:rPr>
              <a:t>Je možné diskutovat o volbě tmavého/světlého pozadí a k němu světlého/tmavého písma. Vždy je však třeba zachovat </a:t>
            </a:r>
            <a:r>
              <a:rPr lang="cs-CZ" altLang="cs-CZ" b="1">
                <a:latin typeface="Arial" charset="0"/>
              </a:rPr>
              <a:t>dostatečný kontrast, aby byl text dobře čitelný.</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ED05AD59-1027-490B-BC73-6C27CBE9A450}" type="slidenum">
              <a:rPr lang="cs-CZ" altLang="cs-CZ" sz="1300" smtClean="0">
                <a:solidFill>
                  <a:schemeClr val="tx1"/>
                </a:solidFill>
                <a:latin typeface="Albertus Extra Bold CE" pitchFamily="34" charset="0"/>
              </a:rPr>
              <a:pPr/>
              <a:t>44</a:t>
            </a:fld>
            <a:endParaRPr lang="cs-CZ" altLang="cs-CZ" sz="1300">
              <a:solidFill>
                <a:schemeClr val="tx1"/>
              </a:solidFill>
              <a:latin typeface="Albertus Extra Bold CE"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4"/>
          <p:cNvSpPr>
            <a:spLocks noGrp="1" noChangeArrowheads="1"/>
          </p:cNvSpPr>
          <p:nvPr>
            <p:ph type="body" idx="1"/>
          </p:nvPr>
        </p:nvSpPr>
        <p:spPr>
          <a:xfrm>
            <a:off x="976313" y="5016500"/>
            <a:ext cx="5260975" cy="4683125"/>
          </a:xfrm>
          <a:noFill/>
        </p:spPr>
        <p:txBody>
          <a:bodyPr wrap="square"/>
          <a:lstStyle/>
          <a:p>
            <a:pPr algn="just" eaLnBrk="1" hangingPunct="1"/>
            <a:r>
              <a:rPr lang="cs-CZ" altLang="cs-CZ" b="1">
                <a:latin typeface="Arial" charset="0"/>
              </a:rPr>
              <a:t>Odstavec </a:t>
            </a:r>
            <a:r>
              <a:rPr lang="cs-CZ" altLang="cs-CZ">
                <a:latin typeface="Arial" charset="0"/>
              </a:rPr>
              <a:t>je úsek textu, který jsme při psaní zakončili stiskem klávesy </a:t>
            </a:r>
            <a:r>
              <a:rPr lang="cs-CZ" altLang="cs-CZ" b="1">
                <a:latin typeface="Arial" charset="0"/>
              </a:rPr>
              <a:t>Enter.</a:t>
            </a:r>
            <a:r>
              <a:rPr lang="cs-CZ" altLang="cs-CZ">
                <a:latin typeface="Arial" charset="0"/>
              </a:rPr>
              <a:t> Chcete-li předčasně ukončit řádek, ale nikoliv odstavec, stiskněte Shift+Enter. Ukončený i nový řádek budou součástí stejného odstavce a budou formátovány jako jeden celek, tedy např. nový řádek nebude začínat odrážkou.</a:t>
            </a:r>
          </a:p>
          <a:p>
            <a:pPr algn="just" eaLnBrk="1" hangingPunct="1"/>
            <a:r>
              <a:rPr lang="cs-CZ" altLang="cs-CZ">
                <a:latin typeface="Arial" charset="0"/>
              </a:rPr>
              <a:t>Nejčastěji používaným typem textového objektu bývá tzv. seznam s </a:t>
            </a:r>
            <a:r>
              <a:rPr lang="cs-CZ" altLang="cs-CZ" b="1">
                <a:latin typeface="Arial" charset="0"/>
              </a:rPr>
              <a:t>odrážkami</a:t>
            </a:r>
            <a:r>
              <a:rPr lang="cs-CZ" altLang="cs-CZ">
                <a:latin typeface="Arial" charset="0"/>
              </a:rPr>
              <a:t>, což je textový objekt s několika odstavci pod sebou, které obsahují základní body sdělení.</a:t>
            </a:r>
          </a:p>
          <a:p>
            <a:pPr eaLnBrk="1" hangingPunct="1"/>
            <a:r>
              <a:rPr lang="cs-CZ" altLang="cs-CZ">
                <a:latin typeface="Arial" charset="0"/>
              </a:rPr>
              <a:t>Chcete-li si vybrat odrážku:</a:t>
            </a:r>
            <a:br>
              <a:rPr lang="cs-CZ" altLang="cs-CZ">
                <a:latin typeface="Arial" charset="0"/>
              </a:rPr>
            </a:br>
            <a:r>
              <a:rPr lang="cs-CZ" altLang="cs-CZ">
                <a:latin typeface="Arial" charset="0"/>
              </a:rPr>
              <a:t>1. Označte text, kterému chcete přidat odrážky.</a:t>
            </a:r>
            <a:br>
              <a:rPr lang="cs-CZ" altLang="cs-CZ">
                <a:latin typeface="Arial" charset="0"/>
              </a:rPr>
            </a:br>
            <a:r>
              <a:rPr lang="cs-CZ" altLang="cs-CZ">
                <a:latin typeface="Arial" charset="0"/>
              </a:rPr>
              <a:t>2. Z nabídky Formát vyberte Odrážky.</a:t>
            </a:r>
            <a:br>
              <a:rPr lang="cs-CZ" altLang="cs-CZ">
                <a:latin typeface="Arial" charset="0"/>
              </a:rPr>
            </a:br>
            <a:r>
              <a:rPr lang="cs-CZ" altLang="cs-CZ">
                <a:latin typeface="Arial" charset="0"/>
              </a:rPr>
              <a:t>3. V dialogovém okně zaškrkněte „Použít odrážky“ a vyberte si jako odrážku vhodný symbol, popř. nastavte jeho barvu a velikost.</a:t>
            </a:r>
          </a:p>
          <a:p>
            <a:pPr algn="just" eaLnBrk="1" hangingPunct="1"/>
            <a:r>
              <a:rPr lang="cs-CZ" altLang="cs-CZ">
                <a:latin typeface="Arial" charset="0"/>
              </a:rPr>
              <a:t>Nastavení </a:t>
            </a:r>
            <a:r>
              <a:rPr lang="cs-CZ" altLang="cs-CZ" b="1">
                <a:latin typeface="Arial" charset="0"/>
              </a:rPr>
              <a:t>úrovně</a:t>
            </a:r>
            <a:r>
              <a:rPr lang="cs-CZ" altLang="cs-CZ">
                <a:latin typeface="Arial" charset="0"/>
              </a:rPr>
              <a:t> odstavce se provádí tlačítky na panelu Formát. Zelené tlačítko se šipkou doleva zvýší úroveň odstavce, tlačítko se šipkou doprava úroveň sníží.</a:t>
            </a:r>
          </a:p>
          <a:p>
            <a:pPr algn="just" eaLnBrk="1" hangingPunct="1"/>
            <a:r>
              <a:rPr lang="cs-CZ" altLang="cs-CZ" b="1">
                <a:latin typeface="Arial" charset="0"/>
              </a:rPr>
              <a:t>Řádkování</a:t>
            </a:r>
            <a:r>
              <a:rPr lang="cs-CZ" altLang="cs-CZ">
                <a:latin typeface="Arial" charset="0"/>
              </a:rPr>
              <a:t> je svislá vzdálenost řádek uvnitř odstavce. Lze jej nastavit v nabídce Formát příkazem Řádkování.</a:t>
            </a:r>
          </a:p>
          <a:p>
            <a:pPr algn="just" eaLnBrk="1" hangingPunct="1"/>
            <a:r>
              <a:rPr lang="cs-CZ" altLang="cs-CZ">
                <a:latin typeface="Arial" charset="0"/>
              </a:rPr>
              <a:t>Na panelu nástrojů Formát naleznete tlačítka k </a:t>
            </a:r>
            <a:r>
              <a:rPr lang="cs-CZ" altLang="cs-CZ" b="1">
                <a:latin typeface="Arial" charset="0"/>
              </a:rPr>
              <a:t>zarovnání</a:t>
            </a:r>
            <a:r>
              <a:rPr lang="cs-CZ" altLang="cs-CZ">
                <a:latin typeface="Arial" charset="0"/>
              </a:rPr>
              <a:t> vlevo, na střed, doprava. Nabídka Formát nabízí v podnabídce Zarovnat kromě těchto možností i zarovnání „Do bloku“</a:t>
            </a:r>
          </a:p>
          <a:p>
            <a:pPr algn="just" eaLnBrk="1" hangingPunct="1"/>
            <a:endParaRPr lang="cs-CZ" altLang="cs-CZ">
              <a:latin typeface="Arial" charset="0"/>
            </a:endParaRPr>
          </a:p>
          <a:p>
            <a:pPr algn="just" eaLnBrk="1" hangingPunct="1"/>
            <a:endParaRPr lang="cs-CZ" altLang="cs-CZ">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484CEB52-6390-4AA5-B28B-0A04333F5B89}" type="slidenum">
              <a:rPr lang="cs-CZ" altLang="cs-CZ" sz="1300" smtClean="0">
                <a:solidFill>
                  <a:schemeClr val="tx1"/>
                </a:solidFill>
                <a:latin typeface="Albertus Extra Bold CE" pitchFamily="34" charset="0"/>
              </a:rPr>
              <a:pPr/>
              <a:t>45</a:t>
            </a:fld>
            <a:endParaRPr lang="cs-CZ" altLang="cs-CZ" sz="1300">
              <a:solidFill>
                <a:schemeClr val="tx1"/>
              </a:solidFill>
              <a:latin typeface="Albertus Extra Bold CE"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4"/>
          <p:cNvSpPr>
            <a:spLocks noGrp="1" noChangeArrowheads="1"/>
          </p:cNvSpPr>
          <p:nvPr>
            <p:ph type="body" idx="1"/>
          </p:nvPr>
        </p:nvSpPr>
        <p:spPr>
          <a:xfrm>
            <a:off x="842963" y="5154613"/>
            <a:ext cx="5346700" cy="1849437"/>
          </a:xfrm>
          <a:noFill/>
        </p:spPr>
        <p:txBody>
          <a:bodyPr wrap="square"/>
          <a:lstStyle/>
          <a:p>
            <a:pPr algn="just" eaLnBrk="1" hangingPunct="1"/>
            <a:r>
              <a:rPr lang="cs-CZ" altLang="cs-CZ" b="1">
                <a:latin typeface="Arial" charset="0"/>
              </a:rPr>
              <a:t>Graf</a:t>
            </a:r>
            <a:r>
              <a:rPr lang="cs-CZ" altLang="cs-CZ">
                <a:latin typeface="Arial" charset="0"/>
              </a:rPr>
              <a:t> by se měl objevit v prezentaci tam, kde je třeba </a:t>
            </a:r>
            <a:r>
              <a:rPr lang="cs-CZ" altLang="cs-CZ" b="1">
                <a:latin typeface="Arial" charset="0"/>
              </a:rPr>
              <a:t>názorně a přehledně</a:t>
            </a:r>
            <a:r>
              <a:rPr lang="cs-CZ" altLang="cs-CZ">
                <a:latin typeface="Arial" charset="0"/>
              </a:rPr>
              <a:t> - spíše než přesně - znázornit </a:t>
            </a:r>
            <a:r>
              <a:rPr lang="cs-CZ" altLang="cs-CZ" b="1">
                <a:latin typeface="Arial" charset="0"/>
              </a:rPr>
              <a:t>časový vývoj určitých hodnot nebo vzájemnou závislost více veličin</a:t>
            </a:r>
            <a:r>
              <a:rPr lang="cs-CZ" altLang="cs-CZ">
                <a:latin typeface="Arial" charset="0"/>
              </a:rPr>
              <a:t>. Je třeba uvážit, který typ grafu tyto požadované funkce splní v daném případě nejlépe.</a:t>
            </a:r>
          </a:p>
          <a:p>
            <a:pPr algn="just" eaLnBrk="1" hangingPunct="1"/>
            <a:r>
              <a:rPr lang="cs-CZ" altLang="cs-CZ">
                <a:latin typeface="Arial" charset="0"/>
              </a:rPr>
              <a:t>Graf by </a:t>
            </a:r>
            <a:r>
              <a:rPr lang="cs-CZ" altLang="cs-CZ" b="1">
                <a:latin typeface="Arial" charset="0"/>
              </a:rPr>
              <a:t>neměl obsahovat příliš mnoho číselných hodnot</a:t>
            </a:r>
            <a:r>
              <a:rPr lang="cs-CZ" altLang="cs-CZ">
                <a:latin typeface="Arial" charset="0"/>
              </a:rPr>
              <a:t> </a:t>
            </a:r>
            <a:r>
              <a:rPr lang="cs-CZ" altLang="cs-CZ" b="1">
                <a:latin typeface="Arial" charset="0"/>
              </a:rPr>
              <a:t>a popisek</a:t>
            </a:r>
            <a:r>
              <a:rPr lang="cs-CZ" altLang="cs-CZ">
                <a:latin typeface="Arial" charset="0"/>
              </a:rPr>
              <a:t>. Vše by mělo být dobře čitelné.</a:t>
            </a:r>
          </a:p>
          <a:p>
            <a:pPr algn="just" eaLnBrk="1" hangingPunct="1"/>
            <a:r>
              <a:rPr lang="cs-CZ" altLang="cs-CZ">
                <a:latin typeface="Arial" charset="0"/>
              </a:rPr>
              <a:t>Barvy použité v grafu by měly být </a:t>
            </a:r>
            <a:r>
              <a:rPr lang="cs-CZ" altLang="cs-CZ" b="1">
                <a:latin typeface="Arial" charset="0"/>
              </a:rPr>
              <a:t>ve vzájemné harmonii, ale dostatečně kontrastní</a:t>
            </a:r>
            <a:r>
              <a:rPr lang="cs-CZ" altLang="cs-CZ">
                <a:latin typeface="Arial" charset="0"/>
              </a:rPr>
              <a:t>, aby se odlišily jednotlivé oblasti grafu. Doporučuje se použít na jednom snímku jen tři základní barvy a jejich odstíny.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ED8030C9-994E-40E2-AD2B-997E967A7A1A}" type="slidenum">
              <a:rPr lang="cs-CZ" altLang="cs-CZ" sz="1300" smtClean="0">
                <a:solidFill>
                  <a:schemeClr val="tx1"/>
                </a:solidFill>
                <a:latin typeface="Albertus Extra Bold CE" pitchFamily="34" charset="0"/>
              </a:rPr>
              <a:pPr/>
              <a:t>46</a:t>
            </a:fld>
            <a:endParaRPr lang="cs-CZ" altLang="cs-CZ" sz="1300">
              <a:solidFill>
                <a:schemeClr val="tx1"/>
              </a:solidFill>
              <a:latin typeface="Albertus Extra Bold CE"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4"/>
          <p:cNvSpPr>
            <a:spLocks noGrp="1" noChangeArrowheads="1"/>
          </p:cNvSpPr>
          <p:nvPr>
            <p:ph type="body" idx="1"/>
          </p:nvPr>
        </p:nvSpPr>
        <p:spPr>
          <a:xfrm>
            <a:off x="842963" y="5154613"/>
            <a:ext cx="5422900" cy="698500"/>
          </a:xfrm>
          <a:noFill/>
        </p:spPr>
        <p:txBody>
          <a:bodyPr wrap="square"/>
          <a:lstStyle/>
          <a:p>
            <a:pPr algn="just" eaLnBrk="1" hangingPunct="1"/>
            <a:r>
              <a:rPr lang="cs-CZ" altLang="cs-CZ" b="1" dirty="0">
                <a:latin typeface="Arial" charset="0"/>
              </a:rPr>
              <a:t>Vložit</a:t>
            </a:r>
            <a:r>
              <a:rPr lang="cs-CZ" altLang="cs-CZ" dirty="0">
                <a:latin typeface="Arial" charset="0"/>
              </a:rPr>
              <a:t> graf do prezentace je možno </a:t>
            </a:r>
            <a:r>
              <a:rPr lang="cs-CZ" altLang="cs-CZ" b="1" dirty="0">
                <a:latin typeface="Arial" charset="0"/>
              </a:rPr>
              <a:t>trojím způsobem.</a:t>
            </a:r>
            <a:endParaRPr lang="cs-CZ" altLang="cs-CZ" dirty="0">
              <a:latin typeface="Arial" charset="0"/>
            </a:endParaRPr>
          </a:p>
          <a:p>
            <a:pPr algn="just" eaLnBrk="1" hangingPunct="1"/>
            <a:r>
              <a:rPr lang="cs-CZ" altLang="cs-CZ" dirty="0">
                <a:latin typeface="Arial" charset="0"/>
              </a:rPr>
              <a:t>1. </a:t>
            </a:r>
            <a:r>
              <a:rPr lang="cs-CZ" altLang="cs-CZ" b="1" dirty="0">
                <a:latin typeface="Arial" charset="0"/>
              </a:rPr>
              <a:t>Vložením snímku s rozvržením</a:t>
            </a:r>
            <a:r>
              <a:rPr lang="cs-CZ" altLang="cs-CZ" dirty="0">
                <a:latin typeface="Arial" charset="0"/>
              </a:rPr>
              <a:t>, které obsahuje zástupný rámeček pro graf a následným poklepáním na tento symbol.</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9BA2D6AC-57F8-4036-A734-CB80DB9047DF}" type="slidenum">
              <a:rPr lang="cs-CZ" altLang="cs-CZ" sz="1300" smtClean="0">
                <a:solidFill>
                  <a:schemeClr val="tx1"/>
                </a:solidFill>
                <a:latin typeface="Albertus Extra Bold CE" pitchFamily="34" charset="0"/>
              </a:rPr>
              <a:pPr/>
              <a:t>47</a:t>
            </a:fld>
            <a:endParaRPr lang="cs-CZ" altLang="cs-CZ" sz="1300">
              <a:solidFill>
                <a:schemeClr val="tx1"/>
              </a:solidFill>
              <a:latin typeface="Albertus Extra Bold CE" pitchFamily="34" charset="0"/>
            </a:endParaRPr>
          </a:p>
        </p:txBody>
      </p:sp>
      <p:sp>
        <p:nvSpPr>
          <p:cNvPr id="113667" name="Rectangle 2"/>
          <p:cNvSpPr>
            <a:spLocks noGrp="1" noRot="1" noChangeAspect="1" noChangeArrowheads="1" noTextEdit="1"/>
          </p:cNvSpPr>
          <p:nvPr>
            <p:ph type="sldImg"/>
          </p:nvPr>
        </p:nvSpPr>
        <p:spPr>
          <a:ln/>
        </p:spPr>
      </p:sp>
      <p:sp>
        <p:nvSpPr>
          <p:cNvPr id="113668" name="Rectangle 5"/>
          <p:cNvSpPr>
            <a:spLocks noChangeArrowheads="1"/>
          </p:cNvSpPr>
          <p:nvPr/>
        </p:nvSpPr>
        <p:spPr bwMode="auto">
          <a:xfrm>
            <a:off x="842963" y="5154613"/>
            <a:ext cx="5422900" cy="148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144" tIns="47573" rIns="95144" bIns="47573">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just" eaLnBrk="1" hangingPunct="1">
              <a:lnSpc>
                <a:spcPct val="100000"/>
              </a:lnSpc>
              <a:spcBef>
                <a:spcPct val="30000"/>
              </a:spcBef>
              <a:buClrTx/>
              <a:buFontTx/>
              <a:buNone/>
            </a:pPr>
            <a:r>
              <a:rPr kumimoji="1" lang="cs-CZ" altLang="cs-CZ" sz="1200" b="1">
                <a:solidFill>
                  <a:schemeClr val="tx1"/>
                </a:solidFill>
              </a:rPr>
              <a:t>Pracujeme-li s grafem</a:t>
            </a:r>
            <a:r>
              <a:rPr kumimoji="1" lang="cs-CZ" altLang="cs-CZ" sz="1200">
                <a:solidFill>
                  <a:schemeClr val="tx1"/>
                </a:solidFill>
              </a:rPr>
              <a:t> změní se nám položky v nabídkách, některé chybí a </a:t>
            </a:r>
            <a:r>
              <a:rPr kumimoji="1" lang="cs-CZ" altLang="cs-CZ" sz="1200" b="1">
                <a:solidFill>
                  <a:schemeClr val="tx1"/>
                </a:solidFill>
              </a:rPr>
              <a:t>nově se objeví nabídka Graf</a:t>
            </a:r>
            <a:r>
              <a:rPr kumimoji="1" lang="cs-CZ" altLang="cs-CZ" sz="1200">
                <a:solidFill>
                  <a:schemeClr val="tx1"/>
                </a:solidFill>
              </a:rPr>
              <a:t>.</a:t>
            </a:r>
          </a:p>
          <a:p>
            <a:pPr algn="just" eaLnBrk="1" hangingPunct="1">
              <a:lnSpc>
                <a:spcPct val="100000"/>
              </a:lnSpc>
              <a:spcBef>
                <a:spcPct val="30000"/>
              </a:spcBef>
              <a:buClrTx/>
              <a:buFontTx/>
              <a:buNone/>
            </a:pPr>
            <a:r>
              <a:rPr kumimoji="1" lang="cs-CZ" altLang="cs-CZ" sz="1200">
                <a:solidFill>
                  <a:schemeClr val="tx1"/>
                </a:solidFill>
              </a:rPr>
              <a:t>Můžeme si vybrat </a:t>
            </a:r>
            <a:r>
              <a:rPr kumimoji="1" lang="cs-CZ" altLang="cs-CZ" sz="1200" b="1">
                <a:solidFill>
                  <a:schemeClr val="tx1"/>
                </a:solidFill>
              </a:rPr>
              <a:t>jiný typ grafu,</a:t>
            </a:r>
            <a:r>
              <a:rPr kumimoji="1" lang="cs-CZ" altLang="cs-CZ" sz="1200">
                <a:solidFill>
                  <a:schemeClr val="tx1"/>
                </a:solidFill>
              </a:rPr>
              <a:t> než jaký se nám automaticky vytvořil. Jiný typ grafu vybereme z nabídky Graf - položka Typ grafu.</a:t>
            </a:r>
          </a:p>
          <a:p>
            <a:pPr algn="just" eaLnBrk="1" hangingPunct="1">
              <a:lnSpc>
                <a:spcPct val="100000"/>
              </a:lnSpc>
              <a:spcBef>
                <a:spcPct val="30000"/>
              </a:spcBef>
              <a:buClrTx/>
              <a:buFontTx/>
              <a:buNone/>
            </a:pPr>
            <a:r>
              <a:rPr kumimoji="1" lang="cs-CZ" altLang="cs-CZ" sz="1200">
                <a:solidFill>
                  <a:schemeClr val="tx1"/>
                </a:solidFill>
              </a:rPr>
              <a:t>Pokud se nám některý z typů grafu tak zalíbí, že jej chceme častěji používat, využijeme možnosti „</a:t>
            </a:r>
            <a:r>
              <a:rPr kumimoji="1" lang="cs-CZ" altLang="cs-CZ" sz="1200" b="1">
                <a:solidFill>
                  <a:schemeClr val="tx1"/>
                </a:solidFill>
              </a:rPr>
              <a:t>Nastavit jako výchozí</a:t>
            </a:r>
            <a:r>
              <a:rPr kumimoji="1" lang="cs-CZ" altLang="cs-CZ" sz="1200">
                <a:solidFill>
                  <a:schemeClr val="tx1"/>
                </a:solidFill>
              </a:rPr>
              <a:t>“, příště se nám vytvoří automaticky.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A6CD461E-6ECD-4EF1-84EB-E95CF9D2562F}" type="slidenum">
              <a:rPr lang="cs-CZ" altLang="cs-CZ" sz="1300" smtClean="0">
                <a:solidFill>
                  <a:schemeClr val="tx1"/>
                </a:solidFill>
                <a:latin typeface="Albertus Extra Bold CE" pitchFamily="34" charset="0"/>
              </a:rPr>
              <a:pPr/>
              <a:t>4</a:t>
            </a:fld>
            <a:endParaRPr lang="cs-CZ" altLang="cs-CZ" sz="1300">
              <a:solidFill>
                <a:schemeClr val="tx1"/>
              </a:solidFill>
              <a:latin typeface="Albertus Extra Bold CE" pitchFamily="34" charset="0"/>
            </a:endParaRPr>
          </a:p>
        </p:txBody>
      </p:sp>
      <p:sp>
        <p:nvSpPr>
          <p:cNvPr id="72707" name="Rectangle 2"/>
          <p:cNvSpPr>
            <a:spLocks noGrp="1" noRot="1" noChangeAspect="1" noChangeArrowheads="1" noTextEdit="1"/>
          </p:cNvSpPr>
          <p:nvPr>
            <p:ph type="sldImg"/>
          </p:nvPr>
        </p:nvSpPr>
        <p:spPr>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99534A0D-C941-466C-ADDD-25CC5FC50FAA}" type="slidenum">
              <a:rPr lang="cs-CZ" altLang="cs-CZ" sz="1300" smtClean="0">
                <a:solidFill>
                  <a:schemeClr val="tx1"/>
                </a:solidFill>
                <a:latin typeface="Albertus Extra Bold CE" pitchFamily="34" charset="0"/>
              </a:rPr>
              <a:pPr/>
              <a:t>48</a:t>
            </a:fld>
            <a:endParaRPr lang="cs-CZ" altLang="cs-CZ" sz="1300">
              <a:solidFill>
                <a:schemeClr val="tx1"/>
              </a:solidFill>
              <a:latin typeface="Albertus Extra Bold CE"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4"/>
          <p:cNvSpPr>
            <a:spLocks noChangeArrowheads="1"/>
          </p:cNvSpPr>
          <p:nvPr/>
        </p:nvSpPr>
        <p:spPr bwMode="auto">
          <a:xfrm>
            <a:off x="842963" y="5154613"/>
            <a:ext cx="5422900"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144" tIns="47573" rIns="95144" bIns="47573">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just" eaLnBrk="1" hangingPunct="1">
              <a:lnSpc>
                <a:spcPct val="100000"/>
              </a:lnSpc>
              <a:spcBef>
                <a:spcPct val="30000"/>
              </a:spcBef>
              <a:buClrTx/>
              <a:buFontTx/>
              <a:buNone/>
            </a:pPr>
            <a:r>
              <a:rPr kumimoji="1" lang="cs-CZ" altLang="cs-CZ" sz="1200">
                <a:solidFill>
                  <a:schemeClr val="tx1"/>
                </a:solidFill>
              </a:rPr>
              <a:t>Nebuďte překvapeni, že ať už zahájíte tvorbu grafu kterýmkoliv způsobem, objeví se ve vyhrazeném rámečku jakýsi graf a okénko s </a:t>
            </a:r>
            <a:r>
              <a:rPr kumimoji="1" lang="cs-CZ" altLang="cs-CZ" sz="1200" b="1">
                <a:solidFill>
                  <a:schemeClr val="tx1"/>
                </a:solidFill>
              </a:rPr>
              <a:t>datovou tabulkou</a:t>
            </a:r>
            <a:r>
              <a:rPr kumimoji="1" lang="cs-CZ" altLang="cs-CZ" sz="1200">
                <a:solidFill>
                  <a:schemeClr val="tx1"/>
                </a:solidFill>
              </a:rPr>
              <a:t>. Tato tabulka obsahuje vzorové údaje, na jejichž základě je na snímku souběžně konstruován graf. Vzorové údaje v datové tabulce přepíšeme vlastními, nadbytečné smažeme, další doplníme. Horní řádek a levý sloupec slouží pro popis hodnot a také se může přenášet do grafu. </a:t>
            </a:r>
          </a:p>
          <a:p>
            <a:pPr algn="just" eaLnBrk="1" hangingPunct="1">
              <a:lnSpc>
                <a:spcPct val="100000"/>
              </a:lnSpc>
              <a:spcBef>
                <a:spcPct val="30000"/>
              </a:spcBef>
              <a:buClrTx/>
              <a:buFontTx/>
              <a:buNone/>
            </a:pPr>
            <a:r>
              <a:rPr kumimoji="1" lang="cs-CZ" altLang="cs-CZ" sz="1200">
                <a:solidFill>
                  <a:schemeClr val="tx1"/>
                </a:solidFill>
              </a:rPr>
              <a:t>Data píšeme do jednotlivých </a:t>
            </a:r>
            <a:r>
              <a:rPr kumimoji="1" lang="cs-CZ" altLang="cs-CZ" sz="1200" b="1">
                <a:solidFill>
                  <a:schemeClr val="tx1"/>
                </a:solidFill>
              </a:rPr>
              <a:t>buněk</a:t>
            </a:r>
            <a:r>
              <a:rPr kumimoji="1" lang="cs-CZ" altLang="cs-CZ" sz="1200">
                <a:solidFill>
                  <a:schemeClr val="tx1"/>
                </a:solidFill>
              </a:rPr>
              <a:t> tabulky. Mezi buňkami se pohybujeme šipkami, klávesami Tab a Enter (potvrzujeme zápis do buňky).</a:t>
            </a:r>
          </a:p>
          <a:p>
            <a:pPr algn="just" eaLnBrk="1" hangingPunct="1">
              <a:lnSpc>
                <a:spcPct val="100000"/>
              </a:lnSpc>
              <a:spcBef>
                <a:spcPct val="30000"/>
              </a:spcBef>
              <a:buClrTx/>
              <a:buFontTx/>
              <a:buNone/>
            </a:pPr>
            <a:r>
              <a:rPr kumimoji="1" lang="cs-CZ" altLang="cs-CZ" sz="1200">
                <a:solidFill>
                  <a:schemeClr val="tx1"/>
                </a:solidFill>
              </a:rPr>
              <a:t>Můžeme vyplnit </a:t>
            </a:r>
            <a:r>
              <a:rPr kumimoji="1" lang="cs-CZ" altLang="cs-CZ" sz="1200" b="1">
                <a:solidFill>
                  <a:schemeClr val="tx1"/>
                </a:solidFill>
              </a:rPr>
              <a:t>více </a:t>
            </a:r>
            <a:r>
              <a:rPr kumimoji="1" lang="cs-CZ" altLang="cs-CZ" sz="1200">
                <a:solidFill>
                  <a:schemeClr val="tx1"/>
                </a:solidFill>
              </a:rPr>
              <a:t>řádků i sloupců než má vzorová tabulka. Potřebujeme-li naopak méně řádků nebo sloupců, klepneme na </a:t>
            </a:r>
            <a:r>
              <a:rPr kumimoji="1" lang="cs-CZ" altLang="cs-CZ" sz="1200" b="1">
                <a:solidFill>
                  <a:schemeClr val="tx1"/>
                </a:solidFill>
              </a:rPr>
              <a:t>záhlaví</a:t>
            </a:r>
            <a:r>
              <a:rPr kumimoji="1" lang="cs-CZ" altLang="cs-CZ" sz="1200">
                <a:solidFill>
                  <a:schemeClr val="tx1"/>
                </a:solidFill>
              </a:rPr>
              <a:t> nepotřebného řádku či sloupce a klávesou Delete vymažeme.</a:t>
            </a:r>
          </a:p>
          <a:p>
            <a:pPr algn="just" eaLnBrk="1" hangingPunct="1">
              <a:lnSpc>
                <a:spcPct val="100000"/>
              </a:lnSpc>
              <a:spcBef>
                <a:spcPct val="30000"/>
              </a:spcBef>
              <a:buClrTx/>
              <a:buFontTx/>
              <a:buNone/>
            </a:pPr>
            <a:endParaRPr kumimoji="1" lang="cs-CZ" altLang="cs-CZ" sz="1200">
              <a:solidFill>
                <a:schemeClr val="tx1"/>
              </a:solidFill>
            </a:endParaRPr>
          </a:p>
          <a:p>
            <a:pPr algn="just" eaLnBrk="1" hangingPunct="1">
              <a:lnSpc>
                <a:spcPct val="100000"/>
              </a:lnSpc>
              <a:spcBef>
                <a:spcPct val="30000"/>
              </a:spcBef>
              <a:buClrTx/>
              <a:buFontTx/>
              <a:buNone/>
            </a:pPr>
            <a:r>
              <a:rPr kumimoji="1" lang="cs-CZ" altLang="cs-CZ" sz="1200">
                <a:solidFill>
                  <a:schemeClr val="tx1"/>
                </a:solidFill>
              </a:rPr>
              <a:t>Pro někoho není tento vstup grafu příliš přehledný a vhodný. Proto si graf může vytvořit v jiném prostředí a do prezentace jej vložit jako obrázek. </a:t>
            </a:r>
          </a:p>
          <a:p>
            <a:pPr algn="just" eaLnBrk="1" hangingPunct="1">
              <a:lnSpc>
                <a:spcPct val="100000"/>
              </a:lnSpc>
              <a:spcBef>
                <a:spcPct val="30000"/>
              </a:spcBef>
              <a:buClrTx/>
              <a:buFontTx/>
              <a:buNone/>
            </a:pPr>
            <a:endParaRPr kumimoji="1" lang="cs-CZ" altLang="cs-CZ" sz="1200">
              <a:solidFill>
                <a:schemeClr val="tx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4603DDEE-EE2F-4537-913B-90F3792852DA}" type="slidenum">
              <a:rPr lang="cs-CZ" altLang="cs-CZ" sz="1300" smtClean="0">
                <a:solidFill>
                  <a:schemeClr val="tx1"/>
                </a:solidFill>
                <a:latin typeface="Albertus Extra Bold CE" pitchFamily="34" charset="0"/>
              </a:rPr>
              <a:pPr/>
              <a:t>49</a:t>
            </a:fld>
            <a:endParaRPr lang="cs-CZ" altLang="cs-CZ" sz="1300">
              <a:solidFill>
                <a:schemeClr val="tx1"/>
              </a:solidFill>
              <a:latin typeface="Albertus Extra Bold CE"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4"/>
          <p:cNvSpPr>
            <a:spLocks noChangeArrowheads="1"/>
          </p:cNvSpPr>
          <p:nvPr/>
        </p:nvSpPr>
        <p:spPr bwMode="auto">
          <a:xfrm>
            <a:off x="842963" y="5154613"/>
            <a:ext cx="5422900"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144" tIns="47573" rIns="95144" bIns="47573">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just" eaLnBrk="1" hangingPunct="1">
              <a:lnSpc>
                <a:spcPct val="100000"/>
              </a:lnSpc>
              <a:spcBef>
                <a:spcPct val="30000"/>
              </a:spcBef>
              <a:buClrTx/>
              <a:buFontTx/>
              <a:buNone/>
            </a:pPr>
            <a:r>
              <a:rPr kumimoji="1" lang="cs-CZ" altLang="cs-CZ" sz="1200">
                <a:solidFill>
                  <a:schemeClr val="tx1"/>
                </a:solidFill>
              </a:rPr>
              <a:t>Ukázka </a:t>
            </a:r>
            <a:r>
              <a:rPr kumimoji="1" lang="cs-CZ" altLang="cs-CZ" sz="1200" b="1">
                <a:solidFill>
                  <a:schemeClr val="tx1"/>
                </a:solidFill>
              </a:rPr>
              <a:t>přehledného grafu</a:t>
            </a:r>
            <a:r>
              <a:rPr kumimoji="1" lang="cs-CZ" altLang="cs-CZ" sz="1200">
                <a:solidFill>
                  <a:schemeClr val="tx1"/>
                </a:solidFill>
              </a:rPr>
              <a:t> s použitím různých odstínů téže barvy.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CBF0FC03-464B-48D1-A89F-98A9A21D288B}" type="slidenum">
              <a:rPr lang="cs-CZ" altLang="cs-CZ" sz="1300" smtClean="0">
                <a:solidFill>
                  <a:schemeClr val="tx1"/>
                </a:solidFill>
                <a:latin typeface="Albertus Extra Bold CE" pitchFamily="34" charset="0"/>
              </a:rPr>
              <a:pPr/>
              <a:t>50</a:t>
            </a:fld>
            <a:endParaRPr lang="cs-CZ" altLang="cs-CZ" sz="1300">
              <a:solidFill>
                <a:schemeClr val="tx1"/>
              </a:solidFill>
              <a:latin typeface="Albertus Extra Bold CE"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4"/>
          <p:cNvSpPr>
            <a:spLocks noChangeArrowheads="1"/>
          </p:cNvSpPr>
          <p:nvPr/>
        </p:nvSpPr>
        <p:spPr bwMode="auto">
          <a:xfrm>
            <a:off x="842963" y="5154613"/>
            <a:ext cx="54229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144" tIns="47573" rIns="95144" bIns="47573">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just" eaLnBrk="1" hangingPunct="1">
              <a:lnSpc>
                <a:spcPct val="100000"/>
              </a:lnSpc>
              <a:spcBef>
                <a:spcPct val="30000"/>
              </a:spcBef>
              <a:buClrTx/>
              <a:buFontTx/>
              <a:buNone/>
            </a:pPr>
            <a:r>
              <a:rPr kumimoji="1" lang="cs-CZ" altLang="cs-CZ" sz="1200">
                <a:solidFill>
                  <a:schemeClr val="tx1"/>
                </a:solidFill>
              </a:rPr>
              <a:t>Ukázka skládaného grafu, kde by se měla dodržet zásada řadit barvy  ve vertikálním směru od nejtmavší k nejsvětlejší.</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CC5D3DD2-F420-4FFD-8680-33426826D3A5}" type="slidenum">
              <a:rPr lang="cs-CZ" altLang="cs-CZ" sz="1300" smtClean="0">
                <a:solidFill>
                  <a:schemeClr val="tx1"/>
                </a:solidFill>
                <a:latin typeface="Albertus Extra Bold CE" pitchFamily="34" charset="0"/>
              </a:rPr>
              <a:pPr/>
              <a:t>51</a:t>
            </a:fld>
            <a:endParaRPr lang="cs-CZ" altLang="cs-CZ" sz="1300">
              <a:solidFill>
                <a:schemeClr val="tx1"/>
              </a:solidFill>
              <a:latin typeface="Albertus Extra Bold CE"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4"/>
          <p:cNvSpPr>
            <a:spLocks noChangeArrowheads="1"/>
          </p:cNvSpPr>
          <p:nvPr/>
        </p:nvSpPr>
        <p:spPr bwMode="auto">
          <a:xfrm>
            <a:off x="842963" y="5154613"/>
            <a:ext cx="5422900"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144" tIns="47573" rIns="95144" bIns="47573">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just" eaLnBrk="1" hangingPunct="1">
              <a:lnSpc>
                <a:spcPct val="100000"/>
              </a:lnSpc>
              <a:spcBef>
                <a:spcPct val="30000"/>
              </a:spcBef>
              <a:buClrTx/>
              <a:buFontTx/>
              <a:buNone/>
            </a:pPr>
            <a:r>
              <a:rPr kumimoji="1" lang="cs-CZ" altLang="cs-CZ" sz="1200">
                <a:solidFill>
                  <a:schemeClr val="tx1"/>
                </a:solidFill>
              </a:rPr>
              <a:t>Ukázka možnosti </a:t>
            </a:r>
            <a:r>
              <a:rPr kumimoji="1" lang="cs-CZ" altLang="cs-CZ" sz="1200" b="1">
                <a:solidFill>
                  <a:schemeClr val="tx1"/>
                </a:solidFill>
              </a:rPr>
              <a:t>zvýraznění</a:t>
            </a:r>
            <a:r>
              <a:rPr kumimoji="1" lang="cs-CZ" altLang="cs-CZ" sz="1200">
                <a:solidFill>
                  <a:schemeClr val="tx1"/>
                </a:solidFill>
              </a:rPr>
              <a:t> určité části grafu.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C7D37258-1B2A-47BD-87E5-546F22131645}" type="slidenum">
              <a:rPr lang="cs-CZ" altLang="cs-CZ" sz="1300" smtClean="0">
                <a:solidFill>
                  <a:schemeClr val="tx1"/>
                </a:solidFill>
                <a:latin typeface="Albertus Extra Bold CE" pitchFamily="34" charset="0"/>
              </a:rPr>
              <a:pPr/>
              <a:t>52</a:t>
            </a:fld>
            <a:endParaRPr lang="cs-CZ" altLang="cs-CZ" sz="1300">
              <a:solidFill>
                <a:schemeClr val="tx1"/>
              </a:solidFill>
              <a:latin typeface="Albertus Extra Bold CE"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4"/>
          <p:cNvSpPr>
            <a:spLocks noChangeArrowheads="1"/>
          </p:cNvSpPr>
          <p:nvPr/>
        </p:nvSpPr>
        <p:spPr bwMode="auto">
          <a:xfrm>
            <a:off x="842963" y="5154613"/>
            <a:ext cx="5422900"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144" tIns="47573" rIns="95144" bIns="47573">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just" eaLnBrk="1" hangingPunct="1">
              <a:lnSpc>
                <a:spcPct val="100000"/>
              </a:lnSpc>
              <a:spcBef>
                <a:spcPct val="30000"/>
              </a:spcBef>
              <a:buClrTx/>
              <a:buFontTx/>
              <a:buNone/>
            </a:pPr>
            <a:r>
              <a:rPr kumimoji="1" lang="cs-CZ" altLang="cs-CZ" sz="1200">
                <a:solidFill>
                  <a:schemeClr val="tx1"/>
                </a:solidFill>
              </a:rPr>
              <a:t>Ukázka možnosti </a:t>
            </a:r>
            <a:r>
              <a:rPr kumimoji="1" lang="cs-CZ" altLang="cs-CZ" sz="1200" b="1">
                <a:solidFill>
                  <a:schemeClr val="tx1"/>
                </a:solidFill>
              </a:rPr>
              <a:t>zvýraznění</a:t>
            </a:r>
            <a:r>
              <a:rPr kumimoji="1" lang="cs-CZ" altLang="cs-CZ" sz="1200">
                <a:solidFill>
                  <a:schemeClr val="tx1"/>
                </a:solidFill>
              </a:rPr>
              <a:t> určité části grafu.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9168179D-0F78-4C43-80E5-F1F35BB960F2}" type="slidenum">
              <a:rPr lang="cs-CZ" altLang="cs-CZ" sz="1300" smtClean="0">
                <a:solidFill>
                  <a:schemeClr val="tx1"/>
                </a:solidFill>
                <a:latin typeface="Albertus Extra Bold CE" pitchFamily="34" charset="0"/>
              </a:rPr>
              <a:pPr/>
              <a:t>53</a:t>
            </a:fld>
            <a:endParaRPr lang="cs-CZ" altLang="cs-CZ" sz="1300">
              <a:solidFill>
                <a:schemeClr val="tx1"/>
              </a:solidFill>
              <a:latin typeface="Albertus Extra Bold CE"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4"/>
          <p:cNvSpPr>
            <a:spLocks noChangeArrowheads="1"/>
          </p:cNvSpPr>
          <p:nvPr/>
        </p:nvSpPr>
        <p:spPr bwMode="auto">
          <a:xfrm>
            <a:off x="842963" y="5154613"/>
            <a:ext cx="54229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144" tIns="47573" rIns="95144" bIns="47573">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just" eaLnBrk="1" hangingPunct="1">
              <a:lnSpc>
                <a:spcPct val="100000"/>
              </a:lnSpc>
              <a:spcBef>
                <a:spcPct val="30000"/>
              </a:spcBef>
              <a:buClrTx/>
              <a:buFontTx/>
              <a:buNone/>
            </a:pPr>
            <a:r>
              <a:rPr kumimoji="1" lang="cs-CZ" altLang="cs-CZ" sz="1200">
                <a:solidFill>
                  <a:schemeClr val="tx1"/>
                </a:solidFill>
              </a:rPr>
              <a:t>Ukázka grafu, v kterém se vyskytuje příliš mnoho barev a drobných popisek. </a:t>
            </a:r>
            <a:r>
              <a:rPr kumimoji="1" lang="cs-CZ" altLang="cs-CZ" sz="1200" b="1">
                <a:solidFill>
                  <a:schemeClr val="tx1"/>
                </a:solidFill>
              </a:rPr>
              <a:t>Graf je nepřehledný a těžko čitelný.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EB0E97F4-683D-4F75-9D25-83C3F47820E5}" type="slidenum">
              <a:rPr lang="cs-CZ" altLang="cs-CZ" sz="1300" smtClean="0">
                <a:solidFill>
                  <a:schemeClr val="tx1"/>
                </a:solidFill>
                <a:latin typeface="Albertus Extra Bold CE" pitchFamily="34" charset="0"/>
              </a:rPr>
              <a:pPr/>
              <a:t>54</a:t>
            </a:fld>
            <a:endParaRPr lang="cs-CZ" altLang="cs-CZ" sz="1300">
              <a:solidFill>
                <a:schemeClr val="tx1"/>
              </a:solidFill>
              <a:latin typeface="Albertus Extra Bold CE"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4"/>
          <p:cNvSpPr>
            <a:spLocks noChangeArrowheads="1"/>
          </p:cNvSpPr>
          <p:nvPr/>
        </p:nvSpPr>
        <p:spPr bwMode="auto">
          <a:xfrm>
            <a:off x="842963" y="5154613"/>
            <a:ext cx="54229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144" tIns="47573" rIns="95144" bIns="47573">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just" eaLnBrk="1" hangingPunct="1">
              <a:lnSpc>
                <a:spcPct val="100000"/>
              </a:lnSpc>
              <a:spcBef>
                <a:spcPct val="30000"/>
              </a:spcBef>
              <a:buClrTx/>
              <a:buFontTx/>
              <a:buNone/>
            </a:pPr>
            <a:r>
              <a:rPr kumimoji="1" lang="cs-CZ" altLang="cs-CZ" sz="1200">
                <a:solidFill>
                  <a:schemeClr val="tx1"/>
                </a:solidFill>
              </a:rPr>
              <a:t>Ukázka </a:t>
            </a:r>
            <a:r>
              <a:rPr kumimoji="1" lang="cs-CZ" altLang="cs-CZ" sz="1200" b="1">
                <a:solidFill>
                  <a:schemeClr val="tx1"/>
                </a:solidFill>
              </a:rPr>
              <a:t>výsečového</a:t>
            </a:r>
            <a:r>
              <a:rPr kumimoji="1" lang="cs-CZ" altLang="cs-CZ" sz="1200">
                <a:solidFill>
                  <a:schemeClr val="tx1"/>
                </a:solidFill>
              </a:rPr>
              <a:t> grafu s </a:t>
            </a:r>
            <a:r>
              <a:rPr kumimoji="1" lang="cs-CZ" altLang="cs-CZ" sz="1200" b="1">
                <a:solidFill>
                  <a:schemeClr val="tx1"/>
                </a:solidFill>
              </a:rPr>
              <a:t>vysunutou</a:t>
            </a:r>
            <a:r>
              <a:rPr kumimoji="1" lang="cs-CZ" altLang="cs-CZ" sz="1200">
                <a:solidFill>
                  <a:schemeClr val="tx1"/>
                </a:solidFill>
              </a:rPr>
              <a:t> - </a:t>
            </a:r>
            <a:r>
              <a:rPr kumimoji="1" lang="cs-CZ" altLang="cs-CZ" sz="1200" b="1">
                <a:solidFill>
                  <a:schemeClr val="tx1"/>
                </a:solidFill>
              </a:rPr>
              <a:t>zvýrazněnou</a:t>
            </a:r>
            <a:r>
              <a:rPr kumimoji="1" lang="cs-CZ" altLang="cs-CZ" sz="1200">
                <a:solidFill>
                  <a:schemeClr val="tx1"/>
                </a:solidFill>
              </a:rPr>
              <a:t> jednou výsečí a legendou dole.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D5A66743-3226-4A32-9E80-013353483D31}" type="slidenum">
              <a:rPr lang="cs-CZ" altLang="cs-CZ" sz="1300" smtClean="0">
                <a:solidFill>
                  <a:schemeClr val="tx1"/>
                </a:solidFill>
                <a:latin typeface="Albertus Extra Bold CE" pitchFamily="34" charset="0"/>
              </a:rPr>
              <a:pPr/>
              <a:t>55</a:t>
            </a:fld>
            <a:endParaRPr lang="cs-CZ" altLang="cs-CZ" sz="1300">
              <a:solidFill>
                <a:schemeClr val="tx1"/>
              </a:solidFill>
              <a:latin typeface="Albertus Extra Bold CE"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5"/>
          <p:cNvSpPr>
            <a:spLocks noChangeArrowheads="1"/>
          </p:cNvSpPr>
          <p:nvPr/>
        </p:nvSpPr>
        <p:spPr bwMode="auto">
          <a:xfrm>
            <a:off x="842963" y="5154613"/>
            <a:ext cx="54229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144" tIns="47573" rIns="95144" bIns="47573">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just" eaLnBrk="1" hangingPunct="1">
              <a:lnSpc>
                <a:spcPct val="100000"/>
              </a:lnSpc>
              <a:spcBef>
                <a:spcPct val="30000"/>
              </a:spcBef>
              <a:buClrTx/>
              <a:buFontTx/>
              <a:buNone/>
            </a:pPr>
            <a:r>
              <a:rPr kumimoji="1" lang="cs-CZ" altLang="cs-CZ" sz="1200" b="1">
                <a:solidFill>
                  <a:schemeClr val="tx1"/>
                </a:solidFill>
              </a:rPr>
              <a:t>Ukázka výsečového grafu s vysunutou - zvýrazněnou jednou výsečí a legendou popsanou kolem grafu</a:t>
            </a:r>
            <a:r>
              <a:rPr kumimoji="1" lang="cs-CZ" altLang="cs-CZ" sz="1200">
                <a:solidFill>
                  <a:schemeClr val="tx1"/>
                </a:solidFill>
              </a:rPr>
              <a:t>. Tento možná přehlednější způsob popisu není možné vytvořit automaticky pomocí modulu Graf. Automatickou legendu tedy nezobrazíme a popisky do grafu vložíme jako textová pole.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4E21815D-4208-4A99-AB94-22225DF9F384}" type="slidenum">
              <a:rPr lang="cs-CZ" altLang="cs-CZ" sz="1300" smtClean="0">
                <a:solidFill>
                  <a:schemeClr val="tx1"/>
                </a:solidFill>
                <a:latin typeface="Albertus Extra Bold CE" pitchFamily="34" charset="0"/>
              </a:rPr>
              <a:pPr/>
              <a:t>56</a:t>
            </a:fld>
            <a:endParaRPr lang="cs-CZ" altLang="cs-CZ" sz="1300">
              <a:solidFill>
                <a:schemeClr val="tx1"/>
              </a:solidFill>
              <a:latin typeface="Albertus Extra Bold CE"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4"/>
          <p:cNvSpPr>
            <a:spLocks noChangeArrowheads="1"/>
          </p:cNvSpPr>
          <p:nvPr/>
        </p:nvSpPr>
        <p:spPr bwMode="auto">
          <a:xfrm>
            <a:off x="842963" y="5154613"/>
            <a:ext cx="5422900"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144" tIns="47573" rIns="95144" bIns="47573">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just" eaLnBrk="1" hangingPunct="1">
              <a:lnSpc>
                <a:spcPct val="100000"/>
              </a:lnSpc>
              <a:spcBef>
                <a:spcPct val="30000"/>
              </a:spcBef>
              <a:buClrTx/>
              <a:buFontTx/>
              <a:buNone/>
            </a:pPr>
            <a:r>
              <a:rPr kumimoji="1" lang="cs-CZ" altLang="cs-CZ" sz="1200">
                <a:solidFill>
                  <a:schemeClr val="tx1"/>
                </a:solidFill>
              </a:rPr>
              <a:t>Pro používání tabulek v prezentacích doporučujeme dodržovat následující </a:t>
            </a:r>
            <a:r>
              <a:rPr kumimoji="1" lang="cs-CZ" altLang="cs-CZ" sz="1200" b="1">
                <a:solidFill>
                  <a:schemeClr val="tx1"/>
                </a:solidFill>
              </a:rPr>
              <a:t>zásady</a:t>
            </a:r>
            <a:r>
              <a:rPr kumimoji="1" lang="cs-CZ" altLang="cs-CZ" sz="1200">
                <a:solidFill>
                  <a:schemeClr val="tx1"/>
                </a:solidFill>
              </a:rPr>
              <a:t>:</a:t>
            </a:r>
          </a:p>
          <a:p>
            <a:pPr algn="just" eaLnBrk="1" hangingPunct="1">
              <a:lnSpc>
                <a:spcPct val="100000"/>
              </a:lnSpc>
              <a:spcBef>
                <a:spcPct val="30000"/>
              </a:spcBef>
              <a:buClrTx/>
              <a:buFontTx/>
              <a:buNone/>
            </a:pPr>
            <a:r>
              <a:rPr kumimoji="1" lang="cs-CZ" altLang="cs-CZ" sz="1200">
                <a:solidFill>
                  <a:schemeClr val="tx1"/>
                </a:solidFill>
              </a:rPr>
              <a:t>Tabulka by měla býti dostatečně </a:t>
            </a:r>
            <a:r>
              <a:rPr kumimoji="1" lang="cs-CZ" altLang="cs-CZ" sz="1200" b="1">
                <a:solidFill>
                  <a:schemeClr val="tx1"/>
                </a:solidFill>
              </a:rPr>
              <a:t>přehledná a jednoduchá</a:t>
            </a:r>
            <a:r>
              <a:rPr kumimoji="1" lang="cs-CZ" altLang="cs-CZ" sz="1200">
                <a:solidFill>
                  <a:schemeClr val="tx1"/>
                </a:solidFill>
              </a:rPr>
              <a:t>, proto není vhodné používat tabulky s mnoha řádky a sloupci.</a:t>
            </a:r>
          </a:p>
          <a:p>
            <a:pPr algn="just" eaLnBrk="1" hangingPunct="1">
              <a:lnSpc>
                <a:spcPct val="100000"/>
              </a:lnSpc>
              <a:spcBef>
                <a:spcPct val="30000"/>
              </a:spcBef>
              <a:buClrTx/>
              <a:buFontTx/>
              <a:buNone/>
            </a:pPr>
            <a:r>
              <a:rPr kumimoji="1" lang="cs-CZ" altLang="cs-CZ" sz="1200" b="1">
                <a:solidFill>
                  <a:schemeClr val="tx1"/>
                </a:solidFill>
              </a:rPr>
              <a:t>Podstatné údaje zvýraznit</a:t>
            </a:r>
            <a:r>
              <a:rPr kumimoji="1" lang="cs-CZ" altLang="cs-CZ" sz="1200">
                <a:solidFill>
                  <a:schemeClr val="tx1"/>
                </a:solidFill>
              </a:rPr>
              <a:t>.</a:t>
            </a:r>
          </a:p>
          <a:p>
            <a:pPr algn="just" eaLnBrk="1" hangingPunct="1">
              <a:lnSpc>
                <a:spcPct val="100000"/>
              </a:lnSpc>
              <a:spcBef>
                <a:spcPct val="30000"/>
              </a:spcBef>
              <a:buClrTx/>
              <a:buFontTx/>
              <a:buNone/>
            </a:pPr>
            <a:r>
              <a:rPr kumimoji="1" lang="cs-CZ" altLang="cs-CZ" sz="1200">
                <a:solidFill>
                  <a:schemeClr val="tx1"/>
                </a:solidFill>
              </a:rPr>
              <a:t>Potřebujeme-li sdělit více informací, vyrobíme </a:t>
            </a:r>
            <a:r>
              <a:rPr kumimoji="1" lang="cs-CZ" altLang="cs-CZ" sz="1200" b="1">
                <a:solidFill>
                  <a:schemeClr val="tx1"/>
                </a:solidFill>
              </a:rPr>
              <a:t>podrobnější kopie pro posluchače v písemné formě.</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5C2CA81B-1FF3-4486-8F17-0145CCB5C247}" type="slidenum">
              <a:rPr lang="cs-CZ" altLang="cs-CZ" sz="1300" smtClean="0">
                <a:solidFill>
                  <a:schemeClr val="tx1"/>
                </a:solidFill>
                <a:latin typeface="Albertus Extra Bold CE" pitchFamily="34" charset="0"/>
              </a:rPr>
              <a:pPr/>
              <a:t>57</a:t>
            </a:fld>
            <a:endParaRPr lang="cs-CZ" altLang="cs-CZ" sz="1300">
              <a:solidFill>
                <a:schemeClr val="tx1"/>
              </a:solidFill>
              <a:latin typeface="Albertus Extra Bold CE" pitchFamily="34" charset="0"/>
            </a:endParaRPr>
          </a:p>
        </p:txBody>
      </p:sp>
      <p:sp>
        <p:nvSpPr>
          <p:cNvPr id="129027" name="Rectangle 2"/>
          <p:cNvSpPr>
            <a:spLocks noGrp="1" noRot="1" noChangeAspect="1" noChangeArrowheads="1" noTextEdit="1"/>
          </p:cNvSpPr>
          <p:nvPr>
            <p:ph type="sldImg"/>
          </p:nvPr>
        </p:nvSpPr>
        <p:spPr>
          <a:xfrm>
            <a:off x="984250" y="768350"/>
            <a:ext cx="5116513" cy="3836988"/>
          </a:xfrm>
          <a:ln/>
        </p:spPr>
      </p:sp>
      <p:sp>
        <p:nvSpPr>
          <p:cNvPr id="129028" name="Rectangle 4"/>
          <p:cNvSpPr>
            <a:spLocks noChangeArrowheads="1"/>
          </p:cNvSpPr>
          <p:nvPr/>
        </p:nvSpPr>
        <p:spPr bwMode="auto">
          <a:xfrm>
            <a:off x="842963" y="5145088"/>
            <a:ext cx="54229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144" tIns="47573" rIns="95144" bIns="47573">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just" eaLnBrk="1" hangingPunct="1">
              <a:lnSpc>
                <a:spcPct val="100000"/>
              </a:lnSpc>
              <a:spcBef>
                <a:spcPct val="30000"/>
              </a:spcBef>
              <a:buClrTx/>
              <a:buFontTx/>
              <a:buNone/>
            </a:pPr>
            <a:r>
              <a:rPr kumimoji="1" lang="cs-CZ" altLang="cs-CZ" sz="1200">
                <a:solidFill>
                  <a:schemeClr val="tx1"/>
                </a:solidFill>
              </a:rPr>
              <a:t>Ukázka tabulky vytvořené pomocí </a:t>
            </a:r>
            <a:r>
              <a:rPr kumimoji="1" lang="cs-CZ" altLang="cs-CZ" sz="1200" b="1">
                <a:solidFill>
                  <a:schemeClr val="tx1"/>
                </a:solidFill>
              </a:rPr>
              <a:t>automatického </a:t>
            </a:r>
            <a:r>
              <a:rPr kumimoji="1" lang="cs-CZ" altLang="cs-CZ" sz="1200">
                <a:solidFill>
                  <a:schemeClr val="tx1"/>
                </a:solidFill>
              </a:rPr>
              <a:t>dále již</a:t>
            </a:r>
            <a:r>
              <a:rPr kumimoji="1" lang="cs-CZ" altLang="cs-CZ" sz="1200" b="1">
                <a:solidFill>
                  <a:schemeClr val="tx1"/>
                </a:solidFill>
              </a:rPr>
              <a:t> neupravovaného formátu</a:t>
            </a:r>
            <a:r>
              <a:rPr kumimoji="1" lang="cs-CZ" altLang="cs-CZ" sz="1200">
                <a:solidFill>
                  <a:schemeClr val="tx1"/>
                </a:solidFill>
              </a:rPr>
              <a:t>. Posluchači si zkusí vytvořit stejnou tabulku podle vzoru.</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F1E298F9-B11E-407D-967F-B493F775395C}" type="slidenum">
              <a:rPr lang="cs-CZ" altLang="cs-CZ" sz="1300" smtClean="0">
                <a:solidFill>
                  <a:schemeClr val="tx1"/>
                </a:solidFill>
                <a:latin typeface="Albertus Extra Bold CE" pitchFamily="34" charset="0"/>
              </a:rPr>
              <a:pPr/>
              <a:t>5</a:t>
            </a:fld>
            <a:endParaRPr lang="cs-CZ" altLang="cs-CZ" sz="1300">
              <a:solidFill>
                <a:schemeClr val="tx1"/>
              </a:solidFill>
              <a:latin typeface="Albertus Extra Bold CE"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46150" y="4860925"/>
            <a:ext cx="5191125" cy="1944688"/>
          </a:xfrm>
          <a:noFill/>
        </p:spPr>
        <p:txBody>
          <a:bodyPr wrap="square"/>
          <a:lstStyle/>
          <a:p>
            <a:pPr eaLnBrk="1" hangingPunct="1"/>
            <a:r>
              <a:rPr lang="cs-CZ" altLang="cs-CZ" dirty="0">
                <a:latin typeface="Arial" charset="0"/>
              </a:rPr>
              <a:t>Chci něco sdělit – jaké mám výrazové prostředky?</a:t>
            </a:r>
          </a:p>
          <a:p>
            <a:pPr eaLnBrk="1" hangingPunct="1"/>
            <a:endParaRPr lang="cs-CZ" altLang="cs-CZ" dirty="0">
              <a:latin typeface="Arial" charset="0"/>
            </a:endParaRPr>
          </a:p>
          <a:p>
            <a:pPr eaLnBrk="1" hangingPunct="1"/>
            <a:r>
              <a:rPr lang="cs-CZ" altLang="cs-CZ" dirty="0">
                <a:latin typeface="Arial" charset="0"/>
              </a:rPr>
              <a:t>verbální = vlastní obsah sdělení</a:t>
            </a:r>
          </a:p>
          <a:p>
            <a:pPr eaLnBrk="1" hangingPunct="1"/>
            <a:r>
              <a:rPr lang="cs-CZ" altLang="cs-CZ" dirty="0">
                <a:latin typeface="Arial" charset="0"/>
              </a:rPr>
              <a:t>vokální = tón hlasu, modulace a další zvuky</a:t>
            </a:r>
          </a:p>
          <a:p>
            <a:pPr eaLnBrk="1" hangingPunct="1"/>
            <a:r>
              <a:rPr lang="cs-CZ" altLang="cs-CZ" dirty="0">
                <a:latin typeface="Arial" charset="0"/>
              </a:rPr>
              <a:t>neverbální = řeč těla, mimika, gesta – uvědomělá i neuvědomělá!</a:t>
            </a:r>
          </a:p>
          <a:p>
            <a:pPr eaLnBrk="1" hangingPunct="1"/>
            <a:endParaRPr lang="cs-CZ" altLang="cs-CZ" dirty="0">
              <a:latin typeface="Arial" charset="0"/>
            </a:endParaRPr>
          </a:p>
          <a:p>
            <a:pPr eaLnBrk="1" hangingPunct="1"/>
            <a:endParaRPr lang="cs-CZ" altLang="cs-CZ" dirty="0">
              <a:latin typeface="Arial" charset="0"/>
            </a:endParaRPr>
          </a:p>
          <a:p>
            <a:pPr eaLnBrk="1" hangingPunct="1"/>
            <a:r>
              <a:rPr kumimoji="1" lang="cs-CZ" sz="1200" kern="1200" dirty="0" err="1">
                <a:solidFill>
                  <a:schemeClr val="tx1"/>
                </a:solidFill>
                <a:effectLst/>
                <a:latin typeface="Times New Roman" pitchFamily="18" charset="0"/>
                <a:ea typeface="+mn-ea"/>
                <a:cs typeface="+mn-cs"/>
              </a:rPr>
              <a:t>Mehrabian</a:t>
            </a:r>
            <a:r>
              <a:rPr kumimoji="1" lang="cs-CZ" sz="1200" kern="1200" dirty="0">
                <a:solidFill>
                  <a:schemeClr val="tx1"/>
                </a:solidFill>
                <a:effectLst/>
                <a:latin typeface="Times New Roman" pitchFamily="18" charset="0"/>
                <a:ea typeface="+mn-ea"/>
                <a:cs typeface="+mn-cs"/>
              </a:rPr>
              <a:t>, A., </a:t>
            </a:r>
            <a:r>
              <a:rPr kumimoji="1" lang="cs-CZ" sz="1200" kern="1200" dirty="0" err="1">
                <a:solidFill>
                  <a:schemeClr val="tx1"/>
                </a:solidFill>
                <a:effectLst/>
                <a:latin typeface="Times New Roman" pitchFamily="18" charset="0"/>
                <a:ea typeface="+mn-ea"/>
                <a:cs typeface="+mn-cs"/>
              </a:rPr>
              <a:t>Wiener</a:t>
            </a:r>
            <a:r>
              <a:rPr kumimoji="1" lang="cs-CZ" sz="1200" kern="1200" dirty="0">
                <a:solidFill>
                  <a:schemeClr val="tx1"/>
                </a:solidFill>
                <a:effectLst/>
                <a:latin typeface="Times New Roman" pitchFamily="18" charset="0"/>
                <a:ea typeface="+mn-ea"/>
                <a:cs typeface="+mn-cs"/>
              </a:rPr>
              <a:t>, M., (1967): </a:t>
            </a:r>
            <a:r>
              <a:rPr kumimoji="1" lang="cs-CZ" sz="1200" kern="1200" dirty="0" err="1">
                <a:solidFill>
                  <a:schemeClr val="tx1"/>
                </a:solidFill>
                <a:effectLst/>
                <a:latin typeface="Times New Roman" pitchFamily="18" charset="0"/>
                <a:ea typeface="+mn-ea"/>
                <a:cs typeface="+mn-cs"/>
              </a:rPr>
              <a:t>Decoding</a:t>
            </a:r>
            <a:r>
              <a:rPr kumimoji="1" lang="cs-CZ" sz="1200" kern="1200" dirty="0">
                <a:solidFill>
                  <a:schemeClr val="tx1"/>
                </a:solidFill>
                <a:effectLst/>
                <a:latin typeface="Times New Roman" pitchFamily="18" charset="0"/>
                <a:ea typeface="+mn-ea"/>
                <a:cs typeface="+mn-cs"/>
              </a:rPr>
              <a:t> </a:t>
            </a:r>
            <a:r>
              <a:rPr kumimoji="1" lang="cs-CZ" sz="1200" kern="1200" dirty="0" err="1">
                <a:solidFill>
                  <a:schemeClr val="tx1"/>
                </a:solidFill>
                <a:effectLst/>
                <a:latin typeface="Times New Roman" pitchFamily="18" charset="0"/>
                <a:ea typeface="+mn-ea"/>
                <a:cs typeface="+mn-cs"/>
              </a:rPr>
              <a:t>of</a:t>
            </a:r>
            <a:r>
              <a:rPr kumimoji="1" lang="cs-CZ" sz="1200" kern="1200" dirty="0">
                <a:solidFill>
                  <a:schemeClr val="tx1"/>
                </a:solidFill>
                <a:effectLst/>
                <a:latin typeface="Times New Roman" pitchFamily="18" charset="0"/>
                <a:ea typeface="+mn-ea"/>
                <a:cs typeface="+mn-cs"/>
              </a:rPr>
              <a:t> </a:t>
            </a:r>
            <a:r>
              <a:rPr kumimoji="1" lang="cs-CZ" sz="1200" kern="1200" dirty="0" err="1">
                <a:solidFill>
                  <a:schemeClr val="tx1"/>
                </a:solidFill>
                <a:effectLst/>
                <a:latin typeface="Times New Roman" pitchFamily="18" charset="0"/>
                <a:ea typeface="+mn-ea"/>
                <a:cs typeface="+mn-cs"/>
              </a:rPr>
              <a:t>inconsistent</a:t>
            </a:r>
            <a:r>
              <a:rPr kumimoji="1" lang="cs-CZ" sz="1200" kern="1200" dirty="0">
                <a:solidFill>
                  <a:schemeClr val="tx1"/>
                </a:solidFill>
                <a:effectLst/>
                <a:latin typeface="Times New Roman" pitchFamily="18" charset="0"/>
                <a:ea typeface="+mn-ea"/>
                <a:cs typeface="+mn-cs"/>
              </a:rPr>
              <a:t> </a:t>
            </a:r>
            <a:r>
              <a:rPr kumimoji="1" lang="cs-CZ" sz="1200" kern="1200" dirty="0" err="1">
                <a:solidFill>
                  <a:schemeClr val="tx1"/>
                </a:solidFill>
                <a:effectLst/>
                <a:latin typeface="Times New Roman" pitchFamily="18" charset="0"/>
                <a:ea typeface="+mn-ea"/>
                <a:cs typeface="+mn-cs"/>
              </a:rPr>
              <a:t>communications</a:t>
            </a:r>
            <a:r>
              <a:rPr kumimoji="1" lang="cs-CZ" sz="1200" kern="1200" dirty="0">
                <a:solidFill>
                  <a:schemeClr val="tx1"/>
                </a:solidFill>
                <a:effectLst/>
                <a:latin typeface="Times New Roman" pitchFamily="18" charset="0"/>
                <a:ea typeface="+mn-ea"/>
                <a:cs typeface="+mn-cs"/>
              </a:rPr>
              <a:t>. </a:t>
            </a:r>
            <a:r>
              <a:rPr kumimoji="1" lang="cs-CZ" sz="1200" i="1" kern="1200" dirty="0" err="1">
                <a:solidFill>
                  <a:schemeClr val="tx1"/>
                </a:solidFill>
                <a:effectLst/>
                <a:latin typeface="Times New Roman" pitchFamily="18" charset="0"/>
                <a:ea typeface="+mn-ea"/>
                <a:cs typeface="+mn-cs"/>
              </a:rPr>
              <a:t>Journal</a:t>
            </a:r>
            <a:r>
              <a:rPr kumimoji="1" lang="cs-CZ" sz="1200" i="1" kern="1200" dirty="0">
                <a:solidFill>
                  <a:schemeClr val="tx1"/>
                </a:solidFill>
                <a:effectLst/>
                <a:latin typeface="Times New Roman" pitchFamily="18" charset="0"/>
                <a:ea typeface="+mn-ea"/>
                <a:cs typeface="+mn-cs"/>
              </a:rPr>
              <a:t> </a:t>
            </a:r>
            <a:r>
              <a:rPr kumimoji="1" lang="cs-CZ" sz="1200" i="1" kern="1200" dirty="0" err="1">
                <a:solidFill>
                  <a:schemeClr val="tx1"/>
                </a:solidFill>
                <a:effectLst/>
                <a:latin typeface="Times New Roman" pitchFamily="18" charset="0"/>
                <a:ea typeface="+mn-ea"/>
                <a:cs typeface="+mn-cs"/>
              </a:rPr>
              <a:t>of</a:t>
            </a:r>
            <a:r>
              <a:rPr kumimoji="1" lang="cs-CZ" sz="1200" i="1" kern="1200" dirty="0">
                <a:solidFill>
                  <a:schemeClr val="tx1"/>
                </a:solidFill>
                <a:effectLst/>
                <a:latin typeface="Times New Roman" pitchFamily="18" charset="0"/>
                <a:ea typeface="+mn-ea"/>
                <a:cs typeface="+mn-cs"/>
              </a:rPr>
              <a:t> Personality and </a:t>
            </a:r>
            <a:r>
              <a:rPr kumimoji="1" lang="cs-CZ" sz="1200" i="1" kern="1200" dirty="0" err="1">
                <a:solidFill>
                  <a:schemeClr val="tx1"/>
                </a:solidFill>
                <a:effectLst/>
                <a:latin typeface="Times New Roman" pitchFamily="18" charset="0"/>
                <a:ea typeface="+mn-ea"/>
                <a:cs typeface="+mn-cs"/>
              </a:rPr>
              <a:t>Social</a:t>
            </a:r>
            <a:r>
              <a:rPr kumimoji="1" lang="cs-CZ" sz="1200" i="1" kern="1200" dirty="0">
                <a:solidFill>
                  <a:schemeClr val="tx1"/>
                </a:solidFill>
                <a:effectLst/>
                <a:latin typeface="Times New Roman" pitchFamily="18" charset="0"/>
                <a:ea typeface="+mn-ea"/>
                <a:cs typeface="+mn-cs"/>
              </a:rPr>
              <a:t> Psychology, </a:t>
            </a:r>
            <a:r>
              <a:rPr kumimoji="1" lang="cs-CZ" sz="1200" kern="1200" dirty="0">
                <a:solidFill>
                  <a:schemeClr val="tx1"/>
                </a:solidFill>
                <a:effectLst/>
                <a:latin typeface="Times New Roman" pitchFamily="18" charset="0"/>
                <a:ea typeface="+mn-ea"/>
                <a:cs typeface="+mn-cs"/>
              </a:rPr>
              <a:t>6, s. 109–114</a:t>
            </a:r>
          </a:p>
          <a:p>
            <a:pPr eaLnBrk="1" hangingPunct="1"/>
            <a:endParaRPr kumimoji="1" lang="cs-CZ" altLang="cs-CZ" sz="1200" kern="1200" dirty="0">
              <a:solidFill>
                <a:schemeClr val="tx1"/>
              </a:solidFill>
              <a:effectLst/>
              <a:latin typeface="Times New Roman" pitchFamily="18" charset="0"/>
              <a:ea typeface="+mn-ea"/>
              <a:cs typeface="+mn-cs"/>
            </a:endParaRPr>
          </a:p>
          <a:p>
            <a:r>
              <a:rPr kumimoji="1" lang="cs-CZ" sz="1200" kern="1200" dirty="0">
                <a:solidFill>
                  <a:schemeClr val="tx1"/>
                </a:solidFill>
                <a:effectLst/>
                <a:latin typeface="Times New Roman" pitchFamily="18" charset="0"/>
                <a:ea typeface="+mn-ea"/>
                <a:cs typeface="+mn-cs"/>
              </a:rPr>
              <a:t>Za jednu z nejtradovanějších hloupostí v psychologii považuji tzv. </a:t>
            </a:r>
            <a:r>
              <a:rPr kumimoji="1" lang="cs-CZ" sz="1200" kern="1200" dirty="0" err="1">
                <a:solidFill>
                  <a:schemeClr val="tx1"/>
                </a:solidFill>
                <a:effectLst/>
                <a:latin typeface="Times New Roman" pitchFamily="18" charset="0"/>
                <a:ea typeface="+mn-ea"/>
                <a:cs typeface="+mn-cs"/>
              </a:rPr>
              <a:t>Mehrabianova</a:t>
            </a:r>
            <a:r>
              <a:rPr kumimoji="1" lang="cs-CZ" sz="1200" kern="1200" dirty="0">
                <a:solidFill>
                  <a:schemeClr val="tx1"/>
                </a:solidFill>
                <a:effectLst/>
                <a:latin typeface="Times New Roman" pitchFamily="18" charset="0"/>
                <a:ea typeface="+mn-ea"/>
                <a:cs typeface="+mn-cs"/>
              </a:rPr>
              <a:t> čísla. Připomenu je dvěma citáty – jedním z populární, druhým ze seriózní české příručky:</a:t>
            </a:r>
          </a:p>
          <a:p>
            <a:r>
              <a:rPr kumimoji="1" lang="cs-CZ" sz="1200" kern="1200" dirty="0">
                <a:solidFill>
                  <a:schemeClr val="tx1"/>
                </a:solidFill>
                <a:effectLst/>
                <a:latin typeface="Times New Roman" pitchFamily="18" charset="0"/>
                <a:ea typeface="+mn-ea"/>
                <a:cs typeface="+mn-cs"/>
              </a:rPr>
              <a:t>„Bylo zjištěno, že slova, jež používáme, vyjadřují pouze 7 procent našich emocí: 38 procent toho, co cítíme, je vyjádřeno pomocí tónu hlasu a modulace. Zbývajících 55 procent se vyjádří prostřednictvím výrazů tváře a gest.“ </a:t>
            </a:r>
            <a:r>
              <a:rPr kumimoji="1" lang="cs-CZ" sz="1200" kern="1200" baseline="30000" dirty="0">
                <a:solidFill>
                  <a:schemeClr val="tx1"/>
                </a:solidFill>
                <a:effectLst/>
                <a:latin typeface="Times New Roman" pitchFamily="18" charset="0"/>
                <a:ea typeface="+mn-ea"/>
                <a:cs typeface="+mn-cs"/>
              </a:rPr>
              <a:t>1)</a:t>
            </a:r>
            <a:endParaRPr kumimoji="1" lang="cs-CZ" sz="1200" kern="1200" dirty="0">
              <a:solidFill>
                <a:schemeClr val="tx1"/>
              </a:solidFill>
              <a:effectLst/>
              <a:latin typeface="Times New Roman" pitchFamily="18" charset="0"/>
              <a:ea typeface="+mn-ea"/>
              <a:cs typeface="+mn-cs"/>
            </a:endParaRPr>
          </a:p>
          <a:p>
            <a:r>
              <a:rPr kumimoji="1" lang="cs-CZ" sz="1200" kern="1200" dirty="0">
                <a:solidFill>
                  <a:schemeClr val="tx1"/>
                </a:solidFill>
                <a:effectLst/>
                <a:latin typeface="Times New Roman" pitchFamily="18" charset="0"/>
                <a:ea typeface="+mn-ea"/>
                <a:cs typeface="+mn-cs"/>
              </a:rPr>
              <a:t>„Celkový dojem z druhého člověka je určen ze 7% obsahem řeči, z 38% hlasovými zvláštnostmi a z 55% výrazem (pohybovými zvláštnostmi) – A. </a:t>
            </a:r>
            <a:r>
              <a:rPr kumimoji="1" lang="cs-CZ" sz="1200" kern="1200" dirty="0" err="1">
                <a:solidFill>
                  <a:schemeClr val="tx1"/>
                </a:solidFill>
                <a:effectLst/>
                <a:latin typeface="Times New Roman" pitchFamily="18" charset="0"/>
                <a:ea typeface="+mn-ea"/>
                <a:cs typeface="+mn-cs"/>
              </a:rPr>
              <a:t>Mehrabian</a:t>
            </a:r>
            <a:r>
              <a:rPr kumimoji="1" lang="cs-CZ" sz="1200" kern="1200" dirty="0">
                <a:solidFill>
                  <a:schemeClr val="tx1"/>
                </a:solidFill>
                <a:effectLst/>
                <a:latin typeface="Times New Roman" pitchFamily="18" charset="0"/>
                <a:ea typeface="+mn-ea"/>
                <a:cs typeface="+mn-cs"/>
              </a:rPr>
              <a:t>.“ </a:t>
            </a:r>
            <a:r>
              <a:rPr kumimoji="1" lang="cs-CZ" sz="1200" kern="1200" baseline="30000" dirty="0">
                <a:solidFill>
                  <a:schemeClr val="tx1"/>
                </a:solidFill>
                <a:effectLst/>
                <a:latin typeface="Times New Roman" pitchFamily="18" charset="0"/>
                <a:ea typeface="+mn-ea"/>
                <a:cs typeface="+mn-cs"/>
              </a:rPr>
              <a:t>2)</a:t>
            </a:r>
            <a:r>
              <a:rPr kumimoji="1" lang="cs-CZ" sz="1200" kern="1200" dirty="0">
                <a:solidFill>
                  <a:schemeClr val="tx1"/>
                </a:solidFill>
                <a:effectLst/>
                <a:latin typeface="Times New Roman" pitchFamily="18" charset="0"/>
                <a:ea typeface="+mn-ea"/>
                <a:cs typeface="+mn-cs"/>
              </a:rPr>
              <a:t> </a:t>
            </a:r>
          </a:p>
          <a:p>
            <a:r>
              <a:rPr kumimoji="1" lang="cs-CZ" sz="1200" kern="1200" dirty="0">
                <a:solidFill>
                  <a:schemeClr val="tx1"/>
                </a:solidFill>
                <a:effectLst/>
                <a:latin typeface="Times New Roman" pitchFamily="18" charset="0"/>
                <a:ea typeface="+mn-ea"/>
                <a:cs typeface="+mn-cs"/>
              </a:rPr>
              <a:t>Proč se ve výkladech o lidské komunikaci tolik rozšířila svévolná rovnice 100 = 7 + 38 + 55, přidělující procentuální podíl v komunikaci </a:t>
            </a:r>
            <a:r>
              <a:rPr kumimoji="1" lang="cs-CZ" sz="1200" i="1" kern="1200" dirty="0">
                <a:solidFill>
                  <a:schemeClr val="tx1"/>
                </a:solidFill>
                <a:effectLst/>
                <a:latin typeface="Times New Roman" pitchFamily="18" charset="0"/>
                <a:ea typeface="+mn-ea"/>
                <a:cs typeface="+mn-cs"/>
              </a:rPr>
              <a:t>obsahu řeči – hlasu – </a:t>
            </a:r>
            <a:r>
              <a:rPr kumimoji="1" lang="cs-CZ" sz="1200" kern="1200" dirty="0">
                <a:solidFill>
                  <a:schemeClr val="tx1"/>
                </a:solidFill>
                <a:effectLst/>
                <a:latin typeface="Times New Roman" pitchFamily="18" charset="0"/>
                <a:ea typeface="+mn-ea"/>
                <a:cs typeface="+mn-cs"/>
              </a:rPr>
              <a:t>a</a:t>
            </a:r>
            <a:r>
              <a:rPr kumimoji="1" lang="cs-CZ" sz="1200" i="1" kern="1200" dirty="0">
                <a:solidFill>
                  <a:schemeClr val="tx1"/>
                </a:solidFill>
                <a:effectLst/>
                <a:latin typeface="Times New Roman" pitchFamily="18" charset="0"/>
                <a:ea typeface="+mn-ea"/>
                <a:cs typeface="+mn-cs"/>
              </a:rPr>
              <a:t> mimice </a:t>
            </a:r>
            <a:r>
              <a:rPr kumimoji="1" lang="cs-CZ" sz="1200" kern="1200" dirty="0">
                <a:solidFill>
                  <a:schemeClr val="tx1"/>
                </a:solidFill>
                <a:effectLst/>
                <a:latin typeface="Times New Roman" pitchFamily="18" charset="0"/>
                <a:ea typeface="+mn-ea"/>
                <a:cs typeface="+mn-cs"/>
              </a:rPr>
              <a:t>v situacích, kdy se snažíme na někoho citově zapůsobit? </a:t>
            </a:r>
            <a:r>
              <a:rPr kumimoji="1" lang="cs-CZ" sz="1200" kern="1200" baseline="30000" dirty="0">
                <a:solidFill>
                  <a:schemeClr val="tx1"/>
                </a:solidFill>
                <a:effectLst/>
                <a:latin typeface="Times New Roman" pitchFamily="18" charset="0"/>
                <a:ea typeface="+mn-ea"/>
                <a:cs typeface="+mn-cs"/>
              </a:rPr>
              <a:t>3)</a:t>
            </a:r>
            <a:r>
              <a:rPr kumimoji="1" lang="cs-CZ" sz="1200" kern="1200" dirty="0">
                <a:solidFill>
                  <a:schemeClr val="tx1"/>
                </a:solidFill>
                <a:effectLst/>
                <a:latin typeface="Times New Roman" pitchFamily="18" charset="0"/>
                <a:ea typeface="+mn-ea"/>
                <a:cs typeface="+mn-cs"/>
              </a:rPr>
              <a:t> Proč si jeden marginální závěr Alberta </a:t>
            </a:r>
            <a:r>
              <a:rPr kumimoji="1" lang="cs-CZ" sz="1200" kern="1200" dirty="0" err="1">
                <a:solidFill>
                  <a:schemeClr val="tx1"/>
                </a:solidFill>
                <a:effectLst/>
                <a:latin typeface="Times New Roman" pitchFamily="18" charset="0"/>
                <a:ea typeface="+mn-ea"/>
                <a:cs typeface="+mn-cs"/>
              </a:rPr>
              <a:t>Mehrabiana</a:t>
            </a:r>
            <a:r>
              <a:rPr kumimoji="1" lang="cs-CZ" sz="1200" kern="1200" dirty="0">
                <a:solidFill>
                  <a:schemeClr val="tx1"/>
                </a:solidFill>
                <a:effectLst/>
                <a:latin typeface="Times New Roman" pitchFamily="18" charset="0"/>
                <a:ea typeface="+mn-ea"/>
                <a:cs typeface="+mn-cs"/>
              </a:rPr>
              <a:t> z malého průzkumu našel cestu i do seriózních učebnic psychologie? Možná je tomu tak proto, že se psychologie ráda vyžívá v mluvení, aniž většinou řekne něco přesného. Když k tomu konečně dojde, upoutá vyčíslený výsledek experimentu nebo plošného výzkumu pozornost. Tak se snadno stane, že nehledě na sporné postupy, jimiž se někdy k číslům přišlo, mívají čísla dlouhý život. </a:t>
            </a:r>
            <a:r>
              <a:rPr kumimoji="1" lang="cs-CZ" sz="1200" kern="1200" dirty="0" err="1">
                <a:solidFill>
                  <a:schemeClr val="tx1"/>
                </a:solidFill>
                <a:effectLst/>
                <a:latin typeface="Times New Roman" pitchFamily="18" charset="0"/>
                <a:ea typeface="+mn-ea"/>
                <a:cs typeface="+mn-cs"/>
              </a:rPr>
              <a:t>Mehrabianova</a:t>
            </a:r>
            <a:r>
              <a:rPr kumimoji="1" lang="cs-CZ" sz="1200" kern="1200" dirty="0">
                <a:solidFill>
                  <a:schemeClr val="tx1"/>
                </a:solidFill>
                <a:effectLst/>
                <a:latin typeface="Times New Roman" pitchFamily="18" charset="0"/>
                <a:ea typeface="+mn-ea"/>
                <a:cs typeface="+mn-cs"/>
              </a:rPr>
              <a:t> procenta jsou například v psychologii zabydlena již dlouhých 35 let.</a:t>
            </a:r>
          </a:p>
          <a:p>
            <a:r>
              <a:rPr kumimoji="1" lang="cs-CZ" sz="1200" kern="1200" dirty="0">
                <a:solidFill>
                  <a:schemeClr val="tx1"/>
                </a:solidFill>
                <a:effectLst/>
                <a:latin typeface="Times New Roman" pitchFamily="18" charset="0"/>
                <a:ea typeface="+mn-ea"/>
                <a:cs typeface="+mn-cs"/>
              </a:rPr>
              <a:t>Jsou zde i další příčiny: čísla mohou působit jako (zdánlivý) doklad přesnosti. Text může působit vědečtěji. Vyčíslené se zapamatuje lépe než rozprava. Číslo jako by bylo argumentem; může být didaktickou pomůckou. Přitom u číselného poměru jde </a:t>
            </a:r>
            <a:r>
              <a:rPr kumimoji="1" lang="cs-CZ" sz="1200" i="1" kern="1200" dirty="0">
                <a:solidFill>
                  <a:schemeClr val="tx1"/>
                </a:solidFill>
                <a:effectLst/>
                <a:latin typeface="Times New Roman" pitchFamily="18" charset="0"/>
                <a:ea typeface="+mn-ea"/>
                <a:cs typeface="+mn-cs"/>
              </a:rPr>
              <a:t>vždy</a:t>
            </a:r>
            <a:r>
              <a:rPr kumimoji="1" lang="cs-CZ" sz="1200" kern="1200" dirty="0">
                <a:solidFill>
                  <a:schemeClr val="tx1"/>
                </a:solidFill>
                <a:effectLst/>
                <a:latin typeface="Times New Roman" pitchFamily="18" charset="0"/>
                <a:ea typeface="+mn-ea"/>
                <a:cs typeface="+mn-cs"/>
              </a:rPr>
              <a:t> </a:t>
            </a:r>
            <a:r>
              <a:rPr kumimoji="1" lang="cs-CZ" sz="1200" i="1" kern="1200" dirty="0">
                <a:solidFill>
                  <a:schemeClr val="tx1"/>
                </a:solidFill>
                <a:effectLst/>
                <a:latin typeface="Times New Roman" pitchFamily="18" charset="0"/>
                <a:ea typeface="+mn-ea"/>
                <a:cs typeface="+mn-cs"/>
              </a:rPr>
              <a:t>jen o fragment výpovědi, </a:t>
            </a:r>
            <a:r>
              <a:rPr kumimoji="1" lang="cs-CZ" sz="1200" kern="1200" dirty="0">
                <a:solidFill>
                  <a:schemeClr val="tx1"/>
                </a:solidFill>
                <a:effectLst/>
                <a:latin typeface="Times New Roman" pitchFamily="18" charset="0"/>
                <a:ea typeface="+mn-ea"/>
                <a:cs typeface="+mn-cs"/>
              </a:rPr>
              <a:t>o sdělení abstrahované do znaku a </a:t>
            </a:r>
            <a:r>
              <a:rPr kumimoji="1" lang="cs-CZ" sz="1200" i="1" kern="1200" dirty="0">
                <a:solidFill>
                  <a:schemeClr val="tx1"/>
                </a:solidFill>
                <a:effectLst/>
                <a:latin typeface="Times New Roman" pitchFamily="18" charset="0"/>
                <a:ea typeface="+mn-ea"/>
                <a:cs typeface="+mn-cs"/>
              </a:rPr>
              <a:t>vždy vytržené </a:t>
            </a:r>
            <a:r>
              <a:rPr kumimoji="1" lang="cs-CZ" sz="1200" kern="1200" dirty="0">
                <a:solidFill>
                  <a:schemeClr val="tx1"/>
                </a:solidFill>
                <a:effectLst/>
                <a:latin typeface="Times New Roman" pitchFamily="18" charset="0"/>
                <a:ea typeface="+mn-ea"/>
                <a:cs typeface="+mn-cs"/>
              </a:rPr>
              <a:t>z kontextu. Číslo nevypovídá nic o průběhu, okolnostech a nezměřitelných proměnných. </a:t>
            </a:r>
          </a:p>
          <a:p>
            <a:r>
              <a:rPr kumimoji="1" lang="cs-CZ" sz="1200" kern="1200" dirty="0">
                <a:solidFill>
                  <a:schemeClr val="tx1"/>
                </a:solidFill>
                <a:effectLst/>
                <a:latin typeface="Times New Roman" pitchFamily="18" charset="0"/>
                <a:ea typeface="+mn-ea"/>
                <a:cs typeface="+mn-cs"/>
              </a:rPr>
              <a:t>Jistě by nebylo správné odmítat v psychologii (už pro zpřehlednění, pro naznačení statistické pravděpodobnosti nebo trendů) veškerá vyčíslení. Mohou být za nimi léta pracného a zodpovědného výzkumu. To se však nedá říct o kalifornském psychologovi Albertu </a:t>
            </a:r>
            <a:r>
              <a:rPr kumimoji="1" lang="cs-CZ" sz="1200" kern="1200" dirty="0" err="1">
                <a:solidFill>
                  <a:schemeClr val="tx1"/>
                </a:solidFill>
                <a:effectLst/>
                <a:latin typeface="Times New Roman" pitchFamily="18" charset="0"/>
                <a:ea typeface="+mn-ea"/>
                <a:cs typeface="+mn-cs"/>
              </a:rPr>
              <a:t>Mehrabianovi</a:t>
            </a:r>
            <a:r>
              <a:rPr kumimoji="1" lang="cs-CZ" sz="1200" kern="1200" dirty="0">
                <a:solidFill>
                  <a:schemeClr val="tx1"/>
                </a:solidFill>
                <a:effectLst/>
                <a:latin typeface="Times New Roman" pitchFamily="18" charset="0"/>
                <a:ea typeface="+mn-ea"/>
                <a:cs typeface="+mn-cs"/>
              </a:rPr>
              <a:t>. Trojici procent vypočítal s kolegyní na základě omezeného pokusu, který uskutečnili s několika studentkami. Přesto se jejich čísla stala bezmála mýtem. Někde se už v úplně nepatřičné generalizaci traduje, že </a:t>
            </a:r>
            <a:r>
              <a:rPr kumimoji="1" lang="cs-CZ" sz="1200" i="1" kern="1200" dirty="0">
                <a:solidFill>
                  <a:schemeClr val="tx1"/>
                </a:solidFill>
                <a:effectLst/>
                <a:latin typeface="Times New Roman" pitchFamily="18" charset="0"/>
                <a:ea typeface="+mn-ea"/>
                <a:cs typeface="+mn-cs"/>
              </a:rPr>
              <a:t>celá mezilidská komunikace</a:t>
            </a:r>
            <a:r>
              <a:rPr kumimoji="1" lang="cs-CZ" sz="1200" kern="1200" dirty="0">
                <a:solidFill>
                  <a:schemeClr val="tx1"/>
                </a:solidFill>
                <a:effectLst/>
                <a:latin typeface="Times New Roman" pitchFamily="18" charset="0"/>
                <a:ea typeface="+mn-ea"/>
                <a:cs typeface="+mn-cs"/>
              </a:rPr>
              <a:t> je ze 7% verbální, z 38% vokální a z 55% mimická. Albert </a:t>
            </a:r>
            <a:r>
              <a:rPr kumimoji="1" lang="cs-CZ" sz="1200" kern="1200" dirty="0" err="1">
                <a:solidFill>
                  <a:schemeClr val="tx1"/>
                </a:solidFill>
                <a:effectLst/>
                <a:latin typeface="Times New Roman" pitchFamily="18" charset="0"/>
                <a:ea typeface="+mn-ea"/>
                <a:cs typeface="+mn-cs"/>
              </a:rPr>
              <a:t>Mehrabian</a:t>
            </a:r>
            <a:r>
              <a:rPr kumimoji="1" lang="cs-CZ" sz="1200" kern="1200" dirty="0">
                <a:solidFill>
                  <a:schemeClr val="tx1"/>
                </a:solidFill>
                <a:effectLst/>
                <a:latin typeface="Times New Roman" pitchFamily="18" charset="0"/>
                <a:ea typeface="+mn-ea"/>
                <a:cs typeface="+mn-cs"/>
              </a:rPr>
              <a:t>, autor této kvantifikace (byť ji sám nemínil zobecňovat), se stal slavným a hojně citovaným. Podle psychologa </a:t>
            </a:r>
            <a:r>
              <a:rPr kumimoji="1" lang="cs-CZ" sz="1200" kern="1200" dirty="0" err="1">
                <a:solidFill>
                  <a:schemeClr val="tx1"/>
                </a:solidFill>
                <a:effectLst/>
                <a:latin typeface="Times New Roman" pitchFamily="18" charset="0"/>
                <a:ea typeface="+mn-ea"/>
                <a:cs typeface="+mn-cs"/>
              </a:rPr>
              <a:t>Lapakka</a:t>
            </a:r>
            <a:r>
              <a:rPr kumimoji="1" lang="cs-CZ" sz="1200" kern="1200" dirty="0">
                <a:solidFill>
                  <a:schemeClr val="tx1"/>
                </a:solidFill>
                <a:effectLst/>
                <a:latin typeface="Times New Roman" pitchFamily="18" charset="0"/>
                <a:ea typeface="+mn-ea"/>
                <a:cs typeface="+mn-cs"/>
              </a:rPr>
              <a:t> </a:t>
            </a:r>
            <a:r>
              <a:rPr kumimoji="1" lang="cs-CZ" sz="1200" kern="1200" baseline="30000" dirty="0">
                <a:solidFill>
                  <a:schemeClr val="tx1"/>
                </a:solidFill>
                <a:effectLst/>
                <a:latin typeface="Times New Roman" pitchFamily="18" charset="0"/>
                <a:ea typeface="+mn-ea"/>
                <a:cs typeface="+mn-cs"/>
              </a:rPr>
              <a:t>4) </a:t>
            </a:r>
            <a:r>
              <a:rPr kumimoji="1" lang="cs-CZ" sz="1200" kern="1200" dirty="0">
                <a:solidFill>
                  <a:schemeClr val="tx1"/>
                </a:solidFill>
                <a:effectLst/>
                <a:latin typeface="Times New Roman" pitchFamily="18" charset="0"/>
                <a:ea typeface="+mn-ea"/>
                <a:cs typeface="+mn-cs"/>
              </a:rPr>
              <a:t>se dnes tento závěr již téměř vyrovná komunikačním „axiomům“ typu </a:t>
            </a:r>
            <a:r>
              <a:rPr kumimoji="1" lang="cs-CZ" sz="1200" i="1" kern="1200" dirty="0">
                <a:solidFill>
                  <a:schemeClr val="tx1"/>
                </a:solidFill>
                <a:effectLst/>
                <a:latin typeface="Times New Roman" pitchFamily="18" charset="0"/>
                <a:ea typeface="+mn-ea"/>
                <a:cs typeface="+mn-cs"/>
              </a:rPr>
              <a:t>nelze nekomunikovat </a:t>
            </a:r>
            <a:r>
              <a:rPr kumimoji="1" lang="cs-CZ" sz="1200" kern="1200" dirty="0">
                <a:solidFill>
                  <a:schemeClr val="tx1"/>
                </a:solidFill>
                <a:effectLst/>
                <a:latin typeface="Times New Roman" pitchFamily="18" charset="0"/>
                <a:ea typeface="+mn-ea"/>
                <a:cs typeface="+mn-cs"/>
              </a:rPr>
              <a:t>nebo </a:t>
            </a:r>
            <a:r>
              <a:rPr kumimoji="1" lang="cs-CZ" sz="1200" i="1" kern="1200" dirty="0">
                <a:solidFill>
                  <a:schemeClr val="tx1"/>
                </a:solidFill>
                <a:effectLst/>
                <a:latin typeface="Times New Roman" pitchFamily="18" charset="0"/>
                <a:ea typeface="+mn-ea"/>
                <a:cs typeface="+mn-cs"/>
              </a:rPr>
              <a:t>významy jsou v lidech, ne ve slovech</a:t>
            </a:r>
            <a:r>
              <a:rPr kumimoji="1" lang="cs-CZ" sz="1200" kern="1200" dirty="0">
                <a:solidFill>
                  <a:schemeClr val="tx1"/>
                </a:solidFill>
                <a:effectLst/>
                <a:latin typeface="Times New Roman" pitchFamily="18" charset="0"/>
                <a:ea typeface="+mn-ea"/>
                <a:cs typeface="+mn-cs"/>
              </a:rPr>
              <a:t>. V učebnicích o komunikaci jde o jednu z nejcitovanějších </a:t>
            </a:r>
            <a:r>
              <a:rPr kumimoji="1" lang="cs-CZ" sz="1200" i="1" kern="1200" dirty="0">
                <a:solidFill>
                  <a:schemeClr val="tx1"/>
                </a:solidFill>
                <a:effectLst/>
                <a:latin typeface="Times New Roman" pitchFamily="18" charset="0"/>
                <a:ea typeface="+mn-ea"/>
                <a:cs typeface="+mn-cs"/>
              </a:rPr>
              <a:t>kvantifikovaných </a:t>
            </a:r>
            <a:r>
              <a:rPr kumimoji="1" lang="cs-CZ" sz="1200" kern="1200" dirty="0">
                <a:solidFill>
                  <a:schemeClr val="tx1"/>
                </a:solidFill>
                <a:effectLst/>
                <a:latin typeface="Times New Roman" pitchFamily="18" charset="0"/>
                <a:ea typeface="+mn-ea"/>
                <a:cs typeface="+mn-cs"/>
              </a:rPr>
              <a:t>pouček. </a:t>
            </a:r>
          </a:p>
          <a:p>
            <a:r>
              <a:rPr kumimoji="1" lang="cs-CZ" sz="1200" kern="1200" dirty="0">
                <a:solidFill>
                  <a:schemeClr val="tx1"/>
                </a:solidFill>
                <a:effectLst/>
                <a:latin typeface="Times New Roman" pitchFamily="18" charset="0"/>
                <a:ea typeface="+mn-ea"/>
                <a:cs typeface="+mn-cs"/>
              </a:rPr>
              <a:t>Jak vlastně někdejší pokus vypadal?</a:t>
            </a:r>
          </a:p>
          <a:p>
            <a:r>
              <a:rPr kumimoji="1" lang="cs-CZ" sz="1200" kern="1200" dirty="0">
                <a:solidFill>
                  <a:schemeClr val="tx1"/>
                </a:solidFill>
                <a:effectLst/>
                <a:latin typeface="Times New Roman" pitchFamily="18" charset="0"/>
                <a:ea typeface="+mn-ea"/>
                <a:cs typeface="+mn-cs"/>
              </a:rPr>
              <a:t> </a:t>
            </a:r>
          </a:p>
          <a:p>
            <a:r>
              <a:rPr kumimoji="1" lang="cs-CZ" sz="1200" kern="1200" dirty="0">
                <a:solidFill>
                  <a:schemeClr val="tx1"/>
                </a:solidFill>
                <a:effectLst/>
                <a:latin typeface="Times New Roman" pitchFamily="18" charset="0"/>
                <a:ea typeface="+mn-ea"/>
                <a:cs typeface="+mn-cs"/>
              </a:rPr>
              <a:t>V roce 1967 uspořádali </a:t>
            </a:r>
            <a:r>
              <a:rPr kumimoji="1" lang="cs-CZ" sz="1200" kern="1200" dirty="0" err="1">
                <a:solidFill>
                  <a:schemeClr val="tx1"/>
                </a:solidFill>
                <a:effectLst/>
                <a:latin typeface="Times New Roman" pitchFamily="18" charset="0"/>
                <a:ea typeface="+mn-ea"/>
                <a:cs typeface="+mn-cs"/>
              </a:rPr>
              <a:t>Mehrabian</a:t>
            </a:r>
            <a:r>
              <a:rPr kumimoji="1" lang="cs-CZ" sz="1200" kern="1200" dirty="0">
                <a:solidFill>
                  <a:schemeClr val="tx1"/>
                </a:solidFill>
                <a:effectLst/>
                <a:latin typeface="Times New Roman" pitchFamily="18" charset="0"/>
                <a:ea typeface="+mn-ea"/>
                <a:cs typeface="+mn-cs"/>
              </a:rPr>
              <a:t> a Susan </a:t>
            </a:r>
            <a:r>
              <a:rPr kumimoji="1" lang="cs-CZ" sz="1200" kern="1200" dirty="0" err="1">
                <a:solidFill>
                  <a:schemeClr val="tx1"/>
                </a:solidFill>
                <a:effectLst/>
                <a:latin typeface="Times New Roman" pitchFamily="18" charset="0"/>
                <a:ea typeface="+mn-ea"/>
                <a:cs typeface="+mn-cs"/>
              </a:rPr>
              <a:t>Ferrisová</a:t>
            </a:r>
            <a:r>
              <a:rPr kumimoji="1" lang="cs-CZ" sz="1200" kern="1200" dirty="0">
                <a:solidFill>
                  <a:schemeClr val="tx1"/>
                </a:solidFill>
                <a:effectLst/>
                <a:latin typeface="Times New Roman" pitchFamily="18" charset="0"/>
                <a:ea typeface="+mn-ea"/>
                <a:cs typeface="+mn-cs"/>
              </a:rPr>
              <a:t> experiment</a:t>
            </a:r>
            <a:r>
              <a:rPr kumimoji="1" lang="cs-CZ" sz="1200" kern="1200" baseline="30000" dirty="0">
                <a:solidFill>
                  <a:schemeClr val="tx1"/>
                </a:solidFill>
                <a:effectLst/>
                <a:latin typeface="Times New Roman" pitchFamily="18" charset="0"/>
                <a:ea typeface="+mn-ea"/>
                <a:cs typeface="+mn-cs"/>
              </a:rPr>
              <a:t>5)</a:t>
            </a:r>
            <a:r>
              <a:rPr kumimoji="1" lang="cs-CZ" sz="1200" kern="1200" dirty="0">
                <a:solidFill>
                  <a:schemeClr val="tx1"/>
                </a:solidFill>
                <a:effectLst/>
                <a:latin typeface="Times New Roman" pitchFamily="18" charset="0"/>
                <a:ea typeface="+mn-ea"/>
                <a:cs typeface="+mn-cs"/>
              </a:rPr>
              <a:t>. Třicet sedm studentek v něm hodnotilo, jakými prostředky si druzí získají jejich sympatie. Zda tím, co říkají, nebo tím, </a:t>
            </a:r>
            <a:r>
              <a:rPr kumimoji="1" lang="cs-CZ" sz="1200" i="1" kern="1200" dirty="0">
                <a:solidFill>
                  <a:schemeClr val="tx1"/>
                </a:solidFill>
                <a:effectLst/>
                <a:latin typeface="Times New Roman" pitchFamily="18" charset="0"/>
                <a:ea typeface="+mn-ea"/>
                <a:cs typeface="+mn-cs"/>
              </a:rPr>
              <a:t>jakým tónem </a:t>
            </a:r>
            <a:r>
              <a:rPr kumimoji="1" lang="cs-CZ" sz="1200" kern="1200" dirty="0">
                <a:solidFill>
                  <a:schemeClr val="tx1"/>
                </a:solidFill>
                <a:effectLst/>
                <a:latin typeface="Times New Roman" pitchFamily="18" charset="0"/>
                <a:ea typeface="+mn-ea"/>
                <a:cs typeface="+mn-cs"/>
              </a:rPr>
              <a:t>to řeknou, nebo tím, </a:t>
            </a:r>
            <a:r>
              <a:rPr kumimoji="1" lang="cs-CZ" sz="1200" i="1" kern="1200" dirty="0">
                <a:solidFill>
                  <a:schemeClr val="tx1"/>
                </a:solidFill>
                <a:effectLst/>
                <a:latin typeface="Times New Roman" pitchFamily="18" charset="0"/>
                <a:ea typeface="+mn-ea"/>
                <a:cs typeface="+mn-cs"/>
              </a:rPr>
              <a:t>jak se u toho tváří</a:t>
            </a:r>
            <a:r>
              <a:rPr kumimoji="1" lang="cs-CZ" sz="1200" kern="1200" dirty="0">
                <a:solidFill>
                  <a:schemeClr val="tx1"/>
                </a:solidFill>
                <a:effectLst/>
                <a:latin typeface="Times New Roman" pitchFamily="18" charset="0"/>
                <a:ea typeface="+mn-ea"/>
                <a:cs typeface="+mn-cs"/>
              </a:rPr>
              <a:t>. Šlo o dívky přibližně stejně staré – všechny byly studentkami University </a:t>
            </a:r>
            <a:r>
              <a:rPr kumimoji="1" lang="cs-CZ" sz="1200" kern="1200" dirty="0" err="1">
                <a:solidFill>
                  <a:schemeClr val="tx1"/>
                </a:solidFill>
                <a:effectLst/>
                <a:latin typeface="Times New Roman" pitchFamily="18" charset="0"/>
                <a:ea typeface="+mn-ea"/>
                <a:cs typeface="+mn-cs"/>
              </a:rPr>
              <a:t>of</a:t>
            </a:r>
            <a:r>
              <a:rPr kumimoji="1" lang="cs-CZ" sz="1200" kern="1200" dirty="0">
                <a:solidFill>
                  <a:schemeClr val="tx1"/>
                </a:solidFill>
                <a:effectLst/>
                <a:latin typeface="Times New Roman" pitchFamily="18" charset="0"/>
                <a:ea typeface="+mn-ea"/>
                <a:cs typeface="+mn-cs"/>
              </a:rPr>
              <a:t> </a:t>
            </a:r>
            <a:r>
              <a:rPr kumimoji="1" lang="cs-CZ" sz="1200" kern="1200" dirty="0" err="1">
                <a:solidFill>
                  <a:schemeClr val="tx1"/>
                </a:solidFill>
                <a:effectLst/>
                <a:latin typeface="Times New Roman" pitchFamily="18" charset="0"/>
                <a:ea typeface="+mn-ea"/>
                <a:cs typeface="+mn-cs"/>
              </a:rPr>
              <a:t>Califormia</a:t>
            </a:r>
            <a:r>
              <a:rPr kumimoji="1" lang="cs-CZ" sz="1200" kern="1200" dirty="0">
                <a:solidFill>
                  <a:schemeClr val="tx1"/>
                </a:solidFill>
                <a:effectLst/>
                <a:latin typeface="Times New Roman" pitchFamily="18" charset="0"/>
                <a:ea typeface="+mn-ea"/>
                <a:cs typeface="+mn-cs"/>
              </a:rPr>
              <a:t> – a experimentu se zúčastnily, protože musely splnit požadavek studovaného předmětu (úvodní kurz z psychologie). O „vzorku pokusných osob“ lze tedy říci, že šlo o homogenní až uniformní skupinu. </a:t>
            </a:r>
          </a:p>
          <a:p>
            <a:r>
              <a:rPr kumimoji="1" lang="cs-CZ" sz="1200" kern="1200" dirty="0">
                <a:solidFill>
                  <a:schemeClr val="tx1"/>
                </a:solidFill>
                <a:effectLst/>
                <a:latin typeface="Times New Roman" pitchFamily="18" charset="0"/>
                <a:ea typeface="+mn-ea"/>
                <a:cs typeface="+mn-cs"/>
              </a:rPr>
              <a:t>Slovní část komunikace byla vybrána v předvýzkumu tak, aby šlo o neutrální slovo – na výběru se podílelo o pětadvacet studentek více, tedy celkem 62.  Slovní vyjádření bylo pak v pokusu zredukováno na jediné slovo (</a:t>
            </a:r>
            <a:r>
              <a:rPr kumimoji="1" lang="cs-CZ" sz="1200" i="1" kern="1200" dirty="0" err="1">
                <a:solidFill>
                  <a:schemeClr val="tx1"/>
                </a:solidFill>
                <a:effectLst/>
                <a:latin typeface="Times New Roman" pitchFamily="18" charset="0"/>
                <a:ea typeface="+mn-ea"/>
                <a:cs typeface="+mn-cs"/>
              </a:rPr>
              <a:t>maybe</a:t>
            </a:r>
            <a:r>
              <a:rPr kumimoji="1" lang="cs-CZ" sz="1200" kern="1200" dirty="0">
                <a:solidFill>
                  <a:schemeClr val="tx1"/>
                </a:solidFill>
                <a:effectLst/>
                <a:latin typeface="Times New Roman" pitchFamily="18" charset="0"/>
                <a:ea typeface="+mn-ea"/>
                <a:cs typeface="+mn-cs"/>
              </a:rPr>
              <a:t>)! Již před </a:t>
            </a:r>
            <a:r>
              <a:rPr kumimoji="1" lang="cs-CZ" sz="1200" kern="1200" dirty="0" err="1">
                <a:solidFill>
                  <a:schemeClr val="tx1"/>
                </a:solidFill>
                <a:effectLst/>
                <a:latin typeface="Times New Roman" pitchFamily="18" charset="0"/>
                <a:ea typeface="+mn-ea"/>
                <a:cs typeface="+mn-cs"/>
              </a:rPr>
              <a:t>Lapakkem</a:t>
            </a:r>
            <a:r>
              <a:rPr kumimoji="1" lang="cs-CZ" sz="1200" kern="1200" dirty="0">
                <a:solidFill>
                  <a:schemeClr val="tx1"/>
                </a:solidFill>
                <a:effectLst/>
                <a:latin typeface="Times New Roman" pitchFamily="18" charset="0"/>
                <a:ea typeface="+mn-ea"/>
                <a:cs typeface="+mn-cs"/>
              </a:rPr>
              <a:t> namítali ti, kdo výzkum zpochybňovali, že to nebylo vůči slovní složce komunikování spravedlivé. A také, že </a:t>
            </a:r>
            <a:r>
              <a:rPr kumimoji="1" lang="cs-CZ" sz="1200" kern="1200" dirty="0" err="1">
                <a:solidFill>
                  <a:schemeClr val="tx1"/>
                </a:solidFill>
                <a:effectLst/>
                <a:latin typeface="Times New Roman" pitchFamily="18" charset="0"/>
                <a:ea typeface="+mn-ea"/>
                <a:cs typeface="+mn-cs"/>
              </a:rPr>
              <a:t>Mehrabian</a:t>
            </a:r>
            <a:r>
              <a:rPr kumimoji="1" lang="cs-CZ" sz="1200" kern="1200" dirty="0">
                <a:solidFill>
                  <a:schemeClr val="tx1"/>
                </a:solidFill>
                <a:effectLst/>
                <a:latin typeface="Times New Roman" pitchFamily="18" charset="0"/>
                <a:ea typeface="+mn-ea"/>
                <a:cs typeface="+mn-cs"/>
              </a:rPr>
              <a:t> s </a:t>
            </a:r>
            <a:r>
              <a:rPr kumimoji="1" lang="cs-CZ" sz="1200" kern="1200" dirty="0" err="1">
                <a:solidFill>
                  <a:schemeClr val="tx1"/>
                </a:solidFill>
                <a:effectLst/>
                <a:latin typeface="Times New Roman" pitchFamily="18" charset="0"/>
                <a:ea typeface="+mn-ea"/>
                <a:cs typeface="+mn-cs"/>
              </a:rPr>
              <a:t>Ferrisovou</a:t>
            </a:r>
            <a:r>
              <a:rPr kumimoji="1" lang="cs-CZ" sz="1200" kern="1200" dirty="0">
                <a:solidFill>
                  <a:schemeClr val="tx1"/>
                </a:solidFill>
                <a:effectLst/>
                <a:latin typeface="Times New Roman" pitchFamily="18" charset="0"/>
                <a:ea typeface="+mn-ea"/>
                <a:cs typeface="+mn-cs"/>
              </a:rPr>
              <a:t> pouze dokázali, že když zredukujeme slovní vyjádření na jediné, v podstatě bezvýznamné slovo, lidé samozřejmě nebudou slovní části komunikace připisovat velký smysl. Budou ho hledat jinde. </a:t>
            </a:r>
          </a:p>
          <a:p>
            <a:r>
              <a:rPr kumimoji="1" lang="cs-CZ" sz="1200" kern="1200" dirty="0">
                <a:solidFill>
                  <a:schemeClr val="tx1"/>
                </a:solidFill>
                <a:effectLst/>
                <a:latin typeface="Times New Roman" pitchFamily="18" charset="0"/>
                <a:ea typeface="+mn-ea"/>
                <a:cs typeface="+mn-cs"/>
              </a:rPr>
              <a:t>Sporné je opravdu již toto omezení slovní komunikace na jediné slovo. Jak </a:t>
            </a:r>
            <a:r>
              <a:rPr kumimoji="1" lang="cs-CZ" sz="1200" kern="1200" dirty="0" err="1">
                <a:solidFill>
                  <a:schemeClr val="tx1"/>
                </a:solidFill>
                <a:effectLst/>
                <a:latin typeface="Times New Roman" pitchFamily="18" charset="0"/>
                <a:ea typeface="+mn-ea"/>
                <a:cs typeface="+mn-cs"/>
              </a:rPr>
              <a:t>Lapakko</a:t>
            </a:r>
            <a:r>
              <a:rPr kumimoji="1" lang="cs-CZ" sz="1200" kern="1200" dirty="0">
                <a:solidFill>
                  <a:schemeClr val="tx1"/>
                </a:solidFill>
                <a:effectLst/>
                <a:latin typeface="Times New Roman" pitchFamily="18" charset="0"/>
                <a:ea typeface="+mn-ea"/>
                <a:cs typeface="+mn-cs"/>
              </a:rPr>
              <a:t> správně namítá, v reálných situacích mluvíme ve větách a víceslovných frázích, máme nějaký vztah k druhému člověku a jsme vždy součástí nějakého kontextu. V tomto pokusu naproti tomu bylo </a:t>
            </a:r>
            <a:r>
              <a:rPr kumimoji="1" lang="cs-CZ" sz="1200" i="1" kern="1200" dirty="0">
                <a:solidFill>
                  <a:schemeClr val="tx1"/>
                </a:solidFill>
                <a:effectLst/>
                <a:latin typeface="Times New Roman" pitchFamily="18" charset="0"/>
                <a:ea typeface="+mn-ea"/>
                <a:cs typeface="+mn-cs"/>
              </a:rPr>
              <a:t>jediné slovo </a:t>
            </a:r>
            <a:r>
              <a:rPr kumimoji="1" lang="cs-CZ" sz="1200" kern="1200" dirty="0">
                <a:solidFill>
                  <a:schemeClr val="tx1"/>
                </a:solidFill>
                <a:effectLst/>
                <a:latin typeface="Times New Roman" pitchFamily="18" charset="0"/>
                <a:ea typeface="+mn-ea"/>
                <a:cs typeface="+mn-cs"/>
              </a:rPr>
              <a:t>nahráno na magnetofonový pásek a pouštěno ve třech výslovnostech (jiným tónem). Posuzovatelky nebyly v interakci s mluvčím!</a:t>
            </a:r>
          </a:p>
          <a:p>
            <a:r>
              <a:rPr kumimoji="1" lang="cs-CZ" sz="1200" kern="1200" dirty="0">
                <a:solidFill>
                  <a:schemeClr val="tx1"/>
                </a:solidFill>
                <a:effectLst/>
                <a:latin typeface="Times New Roman" pitchFamily="18" charset="0"/>
                <a:ea typeface="+mn-ea"/>
                <a:cs typeface="+mn-cs"/>
              </a:rPr>
              <a:t>Celý závěr je nespolehlivý a </a:t>
            </a:r>
            <a:r>
              <a:rPr kumimoji="1" lang="cs-CZ" sz="1200" kern="1200" dirty="0" err="1">
                <a:solidFill>
                  <a:schemeClr val="tx1"/>
                </a:solidFill>
                <a:effectLst/>
                <a:latin typeface="Times New Roman" pitchFamily="18" charset="0"/>
                <a:ea typeface="+mn-ea"/>
                <a:cs typeface="+mn-cs"/>
              </a:rPr>
              <a:t>nedůvěrohodný</a:t>
            </a:r>
            <a:r>
              <a:rPr kumimoji="1" lang="cs-CZ" sz="1200" kern="1200" dirty="0">
                <a:solidFill>
                  <a:schemeClr val="tx1"/>
                </a:solidFill>
                <a:effectLst/>
                <a:latin typeface="Times New Roman" pitchFamily="18" charset="0"/>
                <a:ea typeface="+mn-ea"/>
                <a:cs typeface="+mn-cs"/>
              </a:rPr>
              <a:t> ještě z jiného důvodu. </a:t>
            </a:r>
            <a:r>
              <a:rPr kumimoji="1" lang="cs-CZ" sz="1200" kern="1200" dirty="0" err="1">
                <a:solidFill>
                  <a:schemeClr val="tx1"/>
                </a:solidFill>
                <a:effectLst/>
                <a:latin typeface="Times New Roman" pitchFamily="18" charset="0"/>
                <a:ea typeface="+mn-ea"/>
                <a:cs typeface="+mn-cs"/>
              </a:rPr>
              <a:t>Mehrabian</a:t>
            </a:r>
            <a:r>
              <a:rPr kumimoji="1" lang="cs-CZ" sz="1200" kern="1200" dirty="0">
                <a:solidFill>
                  <a:schemeClr val="tx1"/>
                </a:solidFill>
                <a:effectLst/>
                <a:latin typeface="Times New Roman" pitchFamily="18" charset="0"/>
                <a:ea typeface="+mn-ea"/>
                <a:cs typeface="+mn-cs"/>
              </a:rPr>
              <a:t> s </a:t>
            </a:r>
            <a:r>
              <a:rPr kumimoji="1" lang="cs-CZ" sz="1200" kern="1200" dirty="0" err="1">
                <a:solidFill>
                  <a:schemeClr val="tx1"/>
                </a:solidFill>
                <a:effectLst/>
                <a:latin typeface="Times New Roman" pitchFamily="18" charset="0"/>
                <a:ea typeface="+mn-ea"/>
                <a:cs typeface="+mn-cs"/>
              </a:rPr>
              <a:t>Ferrisovou</a:t>
            </a:r>
            <a:r>
              <a:rPr kumimoji="1" lang="cs-CZ" sz="1200" kern="1200" dirty="0">
                <a:solidFill>
                  <a:schemeClr val="tx1"/>
                </a:solidFill>
                <a:effectLst/>
                <a:latin typeface="Times New Roman" pitchFamily="18" charset="0"/>
                <a:ea typeface="+mn-ea"/>
                <a:cs typeface="+mn-cs"/>
              </a:rPr>
              <a:t> zkombinovali závěrečnou rovnici ze dvou různých experimentů! V prvním případě porovnávalo 17 ze zmíněných 37 studentek slovo s tónem. A ve druhém (tedy jiném!) experimentu porovnalo zbylých 20 studentek výslovnost neutrálního </a:t>
            </a:r>
            <a:r>
              <a:rPr kumimoji="1" lang="cs-CZ" sz="1200" i="1" kern="1200" dirty="0" err="1">
                <a:solidFill>
                  <a:schemeClr val="tx1"/>
                </a:solidFill>
                <a:effectLst/>
                <a:latin typeface="Times New Roman" pitchFamily="18" charset="0"/>
                <a:ea typeface="+mn-ea"/>
                <a:cs typeface="+mn-cs"/>
              </a:rPr>
              <a:t>maybe</a:t>
            </a:r>
            <a:r>
              <a:rPr kumimoji="1" lang="cs-CZ" sz="1200" i="1" kern="1200" dirty="0">
                <a:solidFill>
                  <a:schemeClr val="tx1"/>
                </a:solidFill>
                <a:effectLst/>
                <a:latin typeface="Times New Roman" pitchFamily="18" charset="0"/>
                <a:ea typeface="+mn-ea"/>
                <a:cs typeface="+mn-cs"/>
              </a:rPr>
              <a:t> </a:t>
            </a:r>
            <a:r>
              <a:rPr kumimoji="1" lang="cs-CZ" sz="1200" kern="1200" dirty="0">
                <a:solidFill>
                  <a:schemeClr val="tx1"/>
                </a:solidFill>
                <a:effectLst/>
                <a:latin typeface="Times New Roman" pitchFamily="18" charset="0"/>
                <a:ea typeface="+mn-ea"/>
                <a:cs typeface="+mn-cs"/>
              </a:rPr>
              <a:t>se třemi různými výrazy obličeje z předložených fotografií. Mimických 55% z výsledné rovnice bylo původně publikováno i v úplně jiném článku z téhož roku.</a:t>
            </a:r>
            <a:r>
              <a:rPr kumimoji="1" lang="cs-CZ" sz="1200" kern="1200" baseline="30000" dirty="0">
                <a:solidFill>
                  <a:schemeClr val="tx1"/>
                </a:solidFill>
                <a:effectLst/>
                <a:latin typeface="Times New Roman" pitchFamily="18" charset="0"/>
                <a:ea typeface="+mn-ea"/>
                <a:cs typeface="+mn-cs"/>
              </a:rPr>
              <a:t>6)</a:t>
            </a:r>
            <a:r>
              <a:rPr kumimoji="1" lang="cs-CZ" sz="1200" kern="1200" dirty="0">
                <a:solidFill>
                  <a:schemeClr val="tx1"/>
                </a:solidFill>
                <a:effectLst/>
                <a:latin typeface="Times New Roman" pitchFamily="18" charset="0"/>
                <a:ea typeface="+mn-ea"/>
                <a:cs typeface="+mn-cs"/>
              </a:rPr>
              <a:t> Nikdy se tedy vlastně neuskutečnilo společné měření všech tří komponent pohromadě! Takováto metoda ovšem postrádá jakékoliv oprávnění k tomu, aby závěry, k nimž se </a:t>
            </a:r>
            <a:r>
              <a:rPr kumimoji="1" lang="cs-CZ" sz="1200" i="1" kern="1200" dirty="0">
                <a:solidFill>
                  <a:schemeClr val="tx1"/>
                </a:solidFill>
                <a:effectLst/>
                <a:latin typeface="Times New Roman" pitchFamily="18" charset="0"/>
                <a:ea typeface="+mn-ea"/>
                <a:cs typeface="+mn-cs"/>
              </a:rPr>
              <a:t>takto </a:t>
            </a:r>
            <a:r>
              <a:rPr kumimoji="1" lang="cs-CZ" sz="1200" kern="1200" dirty="0">
                <a:solidFill>
                  <a:schemeClr val="tx1"/>
                </a:solidFill>
                <a:effectLst/>
                <a:latin typeface="Times New Roman" pitchFamily="18" charset="0"/>
                <a:ea typeface="+mn-ea"/>
                <a:cs typeface="+mn-cs"/>
              </a:rPr>
              <a:t>dojde, byly brány jako spolehlivé. Natož zobecnitelné na komunikaci </a:t>
            </a:r>
            <a:r>
              <a:rPr kumimoji="1" lang="cs-CZ" sz="1200" i="1" kern="1200" dirty="0">
                <a:solidFill>
                  <a:schemeClr val="tx1"/>
                </a:solidFill>
                <a:effectLst/>
                <a:latin typeface="Times New Roman" pitchFamily="18" charset="0"/>
                <a:ea typeface="+mn-ea"/>
                <a:cs typeface="+mn-cs"/>
              </a:rPr>
              <a:t>v celku.</a:t>
            </a:r>
            <a:endParaRPr kumimoji="1" lang="cs-CZ" sz="1200" kern="1200" dirty="0">
              <a:solidFill>
                <a:schemeClr val="tx1"/>
              </a:solidFill>
              <a:effectLst/>
              <a:latin typeface="Times New Roman" pitchFamily="18" charset="0"/>
              <a:ea typeface="+mn-ea"/>
              <a:cs typeface="+mn-cs"/>
            </a:endParaRPr>
          </a:p>
          <a:p>
            <a:r>
              <a:rPr kumimoji="1" lang="cs-CZ" sz="1200" kern="1200" dirty="0">
                <a:solidFill>
                  <a:schemeClr val="tx1"/>
                </a:solidFill>
                <a:effectLst/>
                <a:latin typeface="Times New Roman" pitchFamily="18" charset="0"/>
                <a:ea typeface="+mn-ea"/>
                <a:cs typeface="+mn-cs"/>
              </a:rPr>
              <a:t> </a:t>
            </a:r>
          </a:p>
          <a:p>
            <a:r>
              <a:rPr kumimoji="1" lang="cs-CZ" sz="1200" kern="1200" dirty="0">
                <a:solidFill>
                  <a:schemeClr val="tx1"/>
                </a:solidFill>
                <a:effectLst/>
                <a:latin typeface="Times New Roman" pitchFamily="18" charset="0"/>
                <a:ea typeface="+mn-ea"/>
                <a:cs typeface="+mn-cs"/>
              </a:rPr>
              <a:t>A přesto se tak děje. Podle </a:t>
            </a:r>
            <a:r>
              <a:rPr kumimoji="1" lang="cs-CZ" sz="1200" kern="1200" dirty="0" err="1">
                <a:solidFill>
                  <a:schemeClr val="tx1"/>
                </a:solidFill>
                <a:effectLst/>
                <a:latin typeface="Times New Roman" pitchFamily="18" charset="0"/>
                <a:ea typeface="+mn-ea"/>
                <a:cs typeface="+mn-cs"/>
              </a:rPr>
              <a:t>Lapakka</a:t>
            </a:r>
            <a:r>
              <a:rPr kumimoji="1" lang="cs-CZ" sz="1200" kern="1200" dirty="0">
                <a:solidFill>
                  <a:schemeClr val="tx1"/>
                </a:solidFill>
                <a:effectLst/>
                <a:latin typeface="Times New Roman" pitchFamily="18" charset="0"/>
                <a:ea typeface="+mn-ea"/>
                <a:cs typeface="+mn-cs"/>
              </a:rPr>
              <a:t> platíme daň věku „informační exploze“ za to, že není v našich silách </a:t>
            </a:r>
            <a:r>
              <a:rPr kumimoji="1" lang="cs-CZ" sz="1200" kern="1200" dirty="0" err="1">
                <a:solidFill>
                  <a:schemeClr val="tx1"/>
                </a:solidFill>
                <a:effectLst/>
                <a:latin typeface="Times New Roman" pitchFamily="18" charset="0"/>
                <a:ea typeface="+mn-ea"/>
                <a:cs typeface="+mn-cs"/>
              </a:rPr>
              <a:t>překontrolovávat</a:t>
            </a:r>
            <a:r>
              <a:rPr kumimoji="1" lang="cs-CZ" sz="1200" kern="1200" dirty="0">
                <a:solidFill>
                  <a:schemeClr val="tx1"/>
                </a:solidFill>
                <a:effectLst/>
                <a:latin typeface="Times New Roman" pitchFamily="18" charset="0"/>
                <a:ea typeface="+mn-ea"/>
                <a:cs typeface="+mn-cs"/>
              </a:rPr>
              <a:t> všechno, co přejímáme z minulosti. O to závažněji vystupuje zodpovědnost píšících psychologů (odborníků), kteří by neměli bezmyšlenkovitě šířit něco, co je v nemístné generalizaci absurditou. </a:t>
            </a:r>
          </a:p>
          <a:p>
            <a:r>
              <a:rPr kumimoji="1" lang="cs-CZ" sz="1200" kern="1200" dirty="0">
                <a:solidFill>
                  <a:schemeClr val="tx1"/>
                </a:solidFill>
                <a:effectLst/>
                <a:latin typeface="Times New Roman" pitchFamily="18" charset="0"/>
                <a:ea typeface="+mn-ea"/>
                <a:cs typeface="+mn-cs"/>
              </a:rPr>
              <a:t>Jestliže je dnes jeden dílčí výsledek z roku 1967 pro řadu kolegů téměř dogmatem, je tomu tak patrně proto, že buď nepřemýšlejí nebo byli uhranuti „magií přesnosti“. Zobecňují-li </a:t>
            </a:r>
            <a:r>
              <a:rPr kumimoji="1" lang="cs-CZ" sz="1200" kern="1200" dirty="0" err="1">
                <a:solidFill>
                  <a:schemeClr val="tx1"/>
                </a:solidFill>
                <a:effectLst/>
                <a:latin typeface="Times New Roman" pitchFamily="18" charset="0"/>
                <a:ea typeface="+mn-ea"/>
                <a:cs typeface="+mn-cs"/>
              </a:rPr>
              <a:t>Mehrabianova</a:t>
            </a:r>
            <a:r>
              <a:rPr kumimoji="1" lang="cs-CZ" sz="1200" kern="1200" dirty="0">
                <a:solidFill>
                  <a:schemeClr val="tx1"/>
                </a:solidFill>
                <a:effectLst/>
                <a:latin typeface="Times New Roman" pitchFamily="18" charset="0"/>
                <a:ea typeface="+mn-ea"/>
                <a:cs typeface="+mn-cs"/>
              </a:rPr>
              <a:t> procenta, šíří v psychologii něco, co není pravda. Zdá se, že </a:t>
            </a:r>
            <a:r>
              <a:rPr kumimoji="1" lang="cs-CZ" sz="1200" kern="1200" dirty="0" err="1">
                <a:solidFill>
                  <a:schemeClr val="tx1"/>
                </a:solidFill>
                <a:effectLst/>
                <a:latin typeface="Times New Roman" pitchFamily="18" charset="0"/>
                <a:ea typeface="+mn-ea"/>
                <a:cs typeface="+mn-cs"/>
              </a:rPr>
              <a:t>Mehrabian</a:t>
            </a:r>
            <a:r>
              <a:rPr kumimoji="1" lang="cs-CZ" sz="1200" kern="1200" dirty="0">
                <a:solidFill>
                  <a:schemeClr val="tx1"/>
                </a:solidFill>
                <a:effectLst/>
                <a:latin typeface="Times New Roman" pitchFamily="18" charset="0"/>
                <a:ea typeface="+mn-ea"/>
                <a:cs typeface="+mn-cs"/>
              </a:rPr>
              <a:t> spustil nebezpečný (protože atraktivně vypadající) řetězec generalizací. </a:t>
            </a:r>
          </a:p>
          <a:p>
            <a:r>
              <a:rPr kumimoji="1" lang="cs-CZ" sz="1200" kern="1200" dirty="0">
                <a:solidFill>
                  <a:schemeClr val="tx1"/>
                </a:solidFill>
                <a:effectLst/>
                <a:latin typeface="Times New Roman" pitchFamily="18" charset="0"/>
                <a:ea typeface="+mn-ea"/>
                <a:cs typeface="+mn-cs"/>
              </a:rPr>
              <a:t>Po více než čtvrtstoletí „tiché pošty“ se dočteme v knize seriózního psychologa, že </a:t>
            </a:r>
            <a:r>
              <a:rPr kumimoji="1" lang="cs-CZ" sz="1200" i="1" kern="1200" dirty="0">
                <a:solidFill>
                  <a:schemeClr val="tx1"/>
                </a:solidFill>
                <a:effectLst/>
                <a:latin typeface="Times New Roman" pitchFamily="18" charset="0"/>
                <a:ea typeface="+mn-ea"/>
                <a:cs typeface="+mn-cs"/>
              </a:rPr>
              <a:t>„neverbální komunikace tvoří více než 90% všeho toho, co si sdělujeme“.</a:t>
            </a:r>
            <a:r>
              <a:rPr kumimoji="1" lang="cs-CZ" sz="1200" kern="1200" dirty="0">
                <a:solidFill>
                  <a:schemeClr val="tx1"/>
                </a:solidFill>
                <a:effectLst/>
                <a:latin typeface="Times New Roman" pitchFamily="18" charset="0"/>
                <a:ea typeface="+mn-ea"/>
                <a:cs typeface="+mn-cs"/>
              </a:rPr>
              <a:t> Nebo: </a:t>
            </a:r>
            <a:r>
              <a:rPr kumimoji="1" lang="cs-CZ" sz="1200" i="1" kern="1200" dirty="0">
                <a:solidFill>
                  <a:schemeClr val="tx1"/>
                </a:solidFill>
                <a:effectLst/>
                <a:latin typeface="Times New Roman" pitchFamily="18" charset="0"/>
                <a:ea typeface="+mn-ea"/>
                <a:cs typeface="+mn-cs"/>
              </a:rPr>
              <a:t>„zhruba asi 90% toho, co si sdělujeme, jde jinou cestou – tzv. mimoslovním – nonverbálním komunikačním kanálem.</a:t>
            </a:r>
            <a:r>
              <a:rPr kumimoji="1" lang="cs-CZ" sz="1200" kern="1200" dirty="0">
                <a:solidFill>
                  <a:schemeClr val="tx1"/>
                </a:solidFill>
                <a:effectLst/>
                <a:latin typeface="Times New Roman" pitchFamily="18" charset="0"/>
                <a:ea typeface="+mn-ea"/>
                <a:cs typeface="+mn-cs"/>
              </a:rPr>
              <a:t> </a:t>
            </a:r>
            <a:r>
              <a:rPr kumimoji="1" lang="cs-CZ" sz="1200" kern="1200" baseline="30000" dirty="0">
                <a:solidFill>
                  <a:schemeClr val="tx1"/>
                </a:solidFill>
                <a:effectLst/>
                <a:latin typeface="Times New Roman" pitchFamily="18" charset="0"/>
                <a:ea typeface="+mn-ea"/>
                <a:cs typeface="+mn-cs"/>
              </a:rPr>
              <a:t>7)</a:t>
            </a:r>
            <a:r>
              <a:rPr kumimoji="1" lang="cs-CZ" sz="1200" kern="1200" dirty="0">
                <a:solidFill>
                  <a:schemeClr val="tx1"/>
                </a:solidFill>
                <a:effectLst/>
                <a:latin typeface="Times New Roman" pitchFamily="18" charset="0"/>
                <a:ea typeface="+mn-ea"/>
                <a:cs typeface="+mn-cs"/>
              </a:rPr>
              <a:t> Nic takového ovšem neplatí! V závislosti na podmínkách a okolnostech by event. procenta byla vždy jiná.</a:t>
            </a:r>
          </a:p>
          <a:p>
            <a:r>
              <a:rPr kumimoji="1" lang="cs-CZ" sz="1200" kern="1200" dirty="0">
                <a:solidFill>
                  <a:schemeClr val="tx1"/>
                </a:solidFill>
                <a:effectLst/>
                <a:latin typeface="Times New Roman" pitchFamily="18" charset="0"/>
                <a:ea typeface="+mn-ea"/>
                <a:cs typeface="+mn-cs"/>
              </a:rPr>
              <a:t> </a:t>
            </a:r>
          </a:p>
          <a:p>
            <a:r>
              <a:rPr kumimoji="1" lang="cs-CZ" sz="1200" kern="1200" dirty="0">
                <a:solidFill>
                  <a:schemeClr val="tx1"/>
                </a:solidFill>
                <a:effectLst/>
                <a:latin typeface="Times New Roman" pitchFamily="18" charset="0"/>
                <a:ea typeface="+mn-ea"/>
                <a:cs typeface="+mn-cs"/>
              </a:rPr>
              <a:t>V polovině 90. let se ohradil vůči rozšířenému generalizování sám </a:t>
            </a:r>
            <a:r>
              <a:rPr kumimoji="1" lang="cs-CZ" sz="1200" kern="1200" dirty="0" err="1">
                <a:solidFill>
                  <a:schemeClr val="tx1"/>
                </a:solidFill>
                <a:effectLst/>
                <a:latin typeface="Times New Roman" pitchFamily="18" charset="0"/>
                <a:ea typeface="+mn-ea"/>
                <a:cs typeface="+mn-cs"/>
              </a:rPr>
              <a:t>Mehrabian</a:t>
            </a:r>
            <a:r>
              <a:rPr kumimoji="1" lang="cs-CZ" sz="1200" kern="1200" dirty="0">
                <a:solidFill>
                  <a:schemeClr val="tx1"/>
                </a:solidFill>
                <a:effectLst/>
                <a:latin typeface="Times New Roman" pitchFamily="18" charset="0"/>
                <a:ea typeface="+mn-ea"/>
                <a:cs typeface="+mn-cs"/>
              </a:rPr>
              <a:t> a připomněl, že je řada sdělení v konkrétních mezilidských vztazích a situacích, kdy verbální složka se blíží třeba i 100% celého sdělení. Například v případě, kdy někomu přesně popisujeme, kde a co najde a jak se tam dostane. Tón, jímž to říkáme a naše mimika mohou být zcela zanedbatelné. </a:t>
            </a:r>
            <a:r>
              <a:rPr kumimoji="1" lang="cs-CZ" sz="1200" kern="1200" dirty="0" err="1">
                <a:solidFill>
                  <a:schemeClr val="tx1"/>
                </a:solidFill>
                <a:effectLst/>
                <a:latin typeface="Times New Roman" pitchFamily="18" charset="0"/>
                <a:ea typeface="+mn-ea"/>
                <a:cs typeface="+mn-cs"/>
              </a:rPr>
              <a:t>Mehrabian</a:t>
            </a:r>
            <a:r>
              <a:rPr kumimoji="1" lang="cs-CZ" sz="1200" kern="1200" dirty="0">
                <a:solidFill>
                  <a:schemeClr val="tx1"/>
                </a:solidFill>
                <a:effectLst/>
                <a:latin typeface="Times New Roman" pitchFamily="18" charset="0"/>
                <a:ea typeface="+mn-ea"/>
                <a:cs typeface="+mn-cs"/>
              </a:rPr>
              <a:t> znovu zdůraznil, že měl </a:t>
            </a:r>
            <a:r>
              <a:rPr kumimoji="1" lang="cs-CZ" sz="1200" i="1" kern="1200" dirty="0">
                <a:solidFill>
                  <a:schemeClr val="tx1"/>
                </a:solidFill>
                <a:effectLst/>
                <a:latin typeface="Times New Roman" pitchFamily="18" charset="0"/>
                <a:ea typeface="+mn-ea"/>
                <a:cs typeface="+mn-cs"/>
              </a:rPr>
              <a:t>tenkrát </a:t>
            </a:r>
            <a:r>
              <a:rPr kumimoji="1" lang="cs-CZ" sz="1200" kern="1200" dirty="0">
                <a:solidFill>
                  <a:schemeClr val="tx1"/>
                </a:solidFill>
                <a:effectLst/>
                <a:latin typeface="Times New Roman" pitchFamily="18" charset="0"/>
                <a:ea typeface="+mn-ea"/>
                <a:cs typeface="+mn-cs"/>
              </a:rPr>
              <a:t>na mysli komunikování citů a postojů. Tedy vzbuzování sympatií. </a:t>
            </a:r>
            <a:r>
              <a:rPr kumimoji="1" lang="cs-CZ" sz="1200" kern="1200" baseline="30000" dirty="0">
                <a:solidFill>
                  <a:schemeClr val="tx1"/>
                </a:solidFill>
                <a:effectLst/>
                <a:latin typeface="Times New Roman" pitchFamily="18" charset="0"/>
                <a:ea typeface="+mn-ea"/>
                <a:cs typeface="+mn-cs"/>
              </a:rPr>
              <a:t>8)</a:t>
            </a:r>
            <a:endParaRPr kumimoji="1" lang="cs-CZ" sz="1200" kern="1200" dirty="0">
              <a:solidFill>
                <a:schemeClr val="tx1"/>
              </a:solidFill>
              <a:effectLst/>
              <a:latin typeface="Times New Roman" pitchFamily="18" charset="0"/>
              <a:ea typeface="+mn-ea"/>
              <a:cs typeface="+mn-cs"/>
            </a:endParaRPr>
          </a:p>
          <a:p>
            <a:r>
              <a:rPr kumimoji="1" lang="cs-CZ" sz="1200" kern="1200" dirty="0">
                <a:solidFill>
                  <a:schemeClr val="tx1"/>
                </a:solidFill>
                <a:effectLst/>
                <a:latin typeface="Times New Roman" pitchFamily="18" charset="0"/>
                <a:ea typeface="+mn-ea"/>
                <a:cs typeface="+mn-cs"/>
              </a:rPr>
              <a:t>A tak se ještě zamysleme nad tím, jak je tomu se sympatiemi? Mohlo by být přece jen možné kvantifikovat, čím a v jakém poměru v nás někdo vzbudí sympatie a někdo jiný se nám naopak stane nesympatickým? Ani zde poměr 7 : 38 : 55 neuspěje. Kde jsou takové proměnné jako vzhled? (Lidé krásnější bývají spíše sympatičtí než lidé se stigmatem.) Kam se ztratily proměnné jako upravenost? Rysy jako altruismus, nebojácnost, vlídnost? Mužnost muže a ženství ženy? Bývají nám sympatičtí ti, kdo se zastanou slabších, jsou pohotoví a zároveň neshazují druhé… Někdy ani nevíme, </a:t>
            </a:r>
            <a:r>
              <a:rPr kumimoji="1" lang="cs-CZ" sz="1200" i="1" kern="1200" dirty="0">
                <a:solidFill>
                  <a:schemeClr val="tx1"/>
                </a:solidFill>
                <a:effectLst/>
                <a:latin typeface="Times New Roman" pitchFamily="18" charset="0"/>
                <a:ea typeface="+mn-ea"/>
                <a:cs typeface="+mn-cs"/>
              </a:rPr>
              <a:t>čím vším to je, </a:t>
            </a:r>
            <a:r>
              <a:rPr kumimoji="1" lang="cs-CZ" sz="1200" kern="1200" dirty="0">
                <a:solidFill>
                  <a:schemeClr val="tx1"/>
                </a:solidFill>
                <a:effectLst/>
                <a:latin typeface="Times New Roman" pitchFamily="18" charset="0"/>
                <a:ea typeface="+mn-ea"/>
                <a:cs typeface="+mn-cs"/>
              </a:rPr>
              <a:t>že je nám někdo sympatický… Ale jedno je jasné. Nebude to </a:t>
            </a:r>
            <a:r>
              <a:rPr kumimoji="1" lang="cs-CZ" sz="1200" i="1" kern="1200" dirty="0">
                <a:solidFill>
                  <a:schemeClr val="tx1"/>
                </a:solidFill>
                <a:effectLst/>
                <a:latin typeface="Times New Roman" pitchFamily="18" charset="0"/>
                <a:ea typeface="+mn-ea"/>
                <a:cs typeface="+mn-cs"/>
              </a:rPr>
              <a:t>jenom</a:t>
            </a:r>
            <a:r>
              <a:rPr kumimoji="1" lang="cs-CZ" sz="1200" kern="1200" dirty="0">
                <a:solidFill>
                  <a:schemeClr val="tx1"/>
                </a:solidFill>
                <a:effectLst/>
                <a:latin typeface="Times New Roman" pitchFamily="18" charset="0"/>
                <a:ea typeface="+mn-ea"/>
                <a:cs typeface="+mn-cs"/>
              </a:rPr>
              <a:t> textem, hlasem a mimikou ve tváři! Na co to tedy vlastně přišli v roce 1967 Albert </a:t>
            </a:r>
            <a:r>
              <a:rPr kumimoji="1" lang="cs-CZ" sz="1200" kern="1200" dirty="0" err="1">
                <a:solidFill>
                  <a:schemeClr val="tx1"/>
                </a:solidFill>
                <a:effectLst/>
                <a:latin typeface="Times New Roman" pitchFamily="18" charset="0"/>
                <a:ea typeface="+mn-ea"/>
                <a:cs typeface="+mn-cs"/>
              </a:rPr>
              <a:t>Mehrabian</a:t>
            </a:r>
            <a:r>
              <a:rPr kumimoji="1" lang="cs-CZ" sz="1200" kern="1200" dirty="0">
                <a:solidFill>
                  <a:schemeClr val="tx1"/>
                </a:solidFill>
                <a:effectLst/>
                <a:latin typeface="Times New Roman" pitchFamily="18" charset="0"/>
                <a:ea typeface="+mn-ea"/>
                <a:cs typeface="+mn-cs"/>
              </a:rPr>
              <a:t> se Susan </a:t>
            </a:r>
            <a:r>
              <a:rPr kumimoji="1" lang="cs-CZ" sz="1200" kern="1200" dirty="0" err="1">
                <a:solidFill>
                  <a:schemeClr val="tx1"/>
                </a:solidFill>
                <a:effectLst/>
                <a:latin typeface="Times New Roman" pitchFamily="18" charset="0"/>
                <a:ea typeface="+mn-ea"/>
                <a:cs typeface="+mn-cs"/>
              </a:rPr>
              <a:t>Ferrisovou</a:t>
            </a:r>
            <a:r>
              <a:rPr kumimoji="1" lang="cs-CZ" sz="1200" kern="1200" dirty="0">
                <a:solidFill>
                  <a:schemeClr val="tx1"/>
                </a:solidFill>
                <a:effectLst/>
                <a:latin typeface="Times New Roman" pitchFamily="18" charset="0"/>
                <a:ea typeface="+mn-ea"/>
                <a:cs typeface="+mn-cs"/>
              </a:rPr>
              <a:t>? Možná že – ve své podstatě – na nic. Psychologicky vzato.</a:t>
            </a:r>
          </a:p>
          <a:p>
            <a:r>
              <a:rPr kumimoji="1" lang="cs-CZ" sz="1200" kern="1200" dirty="0">
                <a:solidFill>
                  <a:schemeClr val="tx1"/>
                </a:solidFill>
                <a:effectLst/>
                <a:latin typeface="Times New Roman" pitchFamily="18" charset="0"/>
                <a:ea typeface="+mn-ea"/>
                <a:cs typeface="+mn-cs"/>
              </a:rPr>
              <a:t> </a:t>
            </a:r>
          </a:p>
          <a:p>
            <a:r>
              <a:rPr kumimoji="1" lang="cs-CZ" sz="1200" kern="1200" dirty="0">
                <a:solidFill>
                  <a:schemeClr val="tx1"/>
                </a:solidFill>
                <a:effectLst/>
                <a:latin typeface="Times New Roman" pitchFamily="18" charset="0"/>
                <a:ea typeface="+mn-ea"/>
                <a:cs typeface="+mn-cs"/>
              </a:rPr>
              <a:t>Nezpochybňuji tímto článkem ohromný dopad, který často mají naše neverbální projevy na vyvolání dojmu u druhých. Nad otřepaným vyčíslováním tří složek v naší komunikaci by však čtenář měl napříště vždy zpozornět. A být si vědom, že mu zase někdo předkládá něco, co obecně neplatí, něco, co v psychologii nikdy nebyla a není pravda. </a:t>
            </a:r>
          </a:p>
          <a:p>
            <a:r>
              <a:rPr kumimoji="1" lang="cs-CZ" sz="1200" kern="1200" dirty="0">
                <a:solidFill>
                  <a:schemeClr val="tx1"/>
                </a:solidFill>
                <a:effectLst/>
                <a:latin typeface="Times New Roman" pitchFamily="18" charset="0"/>
                <a:ea typeface="+mn-ea"/>
                <a:cs typeface="+mn-cs"/>
              </a:rPr>
              <a:t> </a:t>
            </a:r>
          </a:p>
          <a:p>
            <a:r>
              <a:rPr kumimoji="1" lang="cs-CZ" sz="1200" kern="1200" dirty="0">
                <a:solidFill>
                  <a:schemeClr val="tx1"/>
                </a:solidFill>
                <a:effectLst/>
                <a:latin typeface="Times New Roman" pitchFamily="18" charset="0"/>
                <a:ea typeface="+mn-ea"/>
                <a:cs typeface="+mn-cs"/>
              </a:rPr>
              <a:t>Poznámky a odkazy</a:t>
            </a:r>
          </a:p>
          <a:p>
            <a:r>
              <a:rPr kumimoji="1" lang="cs-CZ" sz="1200" kern="1200" dirty="0">
                <a:solidFill>
                  <a:schemeClr val="tx1"/>
                </a:solidFill>
                <a:effectLst/>
                <a:latin typeface="Times New Roman" pitchFamily="18" charset="0"/>
                <a:ea typeface="+mn-ea"/>
                <a:cs typeface="+mn-cs"/>
              </a:rPr>
              <a:t> </a:t>
            </a:r>
          </a:p>
          <a:p>
            <a:pPr lvl="0"/>
            <a:r>
              <a:rPr kumimoji="1" lang="cs-CZ" sz="1200" kern="1200" dirty="0" err="1">
                <a:solidFill>
                  <a:schemeClr val="tx1"/>
                </a:solidFill>
                <a:effectLst/>
                <a:latin typeface="Times New Roman" pitchFamily="18" charset="0"/>
                <a:ea typeface="+mn-ea"/>
                <a:cs typeface="+mn-cs"/>
              </a:rPr>
              <a:t>Godefroy</a:t>
            </a:r>
            <a:r>
              <a:rPr kumimoji="1" lang="cs-CZ" sz="1200" kern="1200" dirty="0">
                <a:solidFill>
                  <a:schemeClr val="tx1"/>
                </a:solidFill>
                <a:effectLst/>
                <a:latin typeface="Times New Roman" pitchFamily="18" charset="0"/>
                <a:ea typeface="+mn-ea"/>
                <a:cs typeface="+mn-cs"/>
              </a:rPr>
              <a:t>, Ch. H., Robert, L. (1994): </a:t>
            </a:r>
            <a:r>
              <a:rPr kumimoji="1" lang="cs-CZ" sz="1200" i="1" kern="1200" dirty="0">
                <a:solidFill>
                  <a:schemeClr val="tx1"/>
                </a:solidFill>
                <a:effectLst/>
                <a:latin typeface="Times New Roman" pitchFamily="18" charset="0"/>
                <a:ea typeface="+mn-ea"/>
                <a:cs typeface="+mn-cs"/>
              </a:rPr>
              <a:t>Nauč se přesvědčovat. </a:t>
            </a:r>
            <a:r>
              <a:rPr kumimoji="1" lang="cs-CZ" sz="1200" kern="1200" dirty="0">
                <a:solidFill>
                  <a:schemeClr val="tx1"/>
                </a:solidFill>
                <a:effectLst/>
                <a:latin typeface="Times New Roman" pitchFamily="18" charset="0"/>
                <a:ea typeface="+mn-ea"/>
                <a:cs typeface="+mn-cs"/>
              </a:rPr>
              <a:t>Praha: Nakladatelství Alternativa.</a:t>
            </a:r>
          </a:p>
          <a:p>
            <a:pPr lvl="0"/>
            <a:r>
              <a:rPr kumimoji="1" lang="cs-CZ" sz="1200" kern="1200" dirty="0">
                <a:solidFill>
                  <a:schemeClr val="tx1"/>
                </a:solidFill>
                <a:effectLst/>
                <a:latin typeface="Times New Roman" pitchFamily="18" charset="0"/>
                <a:ea typeface="+mn-ea"/>
                <a:cs typeface="+mn-cs"/>
              </a:rPr>
              <a:t>Smékal, V. (2002): </a:t>
            </a:r>
            <a:r>
              <a:rPr kumimoji="1" lang="cs-CZ" sz="1200" i="1" kern="1200" dirty="0">
                <a:solidFill>
                  <a:schemeClr val="tx1"/>
                </a:solidFill>
                <a:effectLst/>
                <a:latin typeface="Times New Roman" pitchFamily="18" charset="0"/>
                <a:ea typeface="+mn-ea"/>
                <a:cs typeface="+mn-cs"/>
              </a:rPr>
              <a:t>Pozvání do psychologie osobnosti.</a:t>
            </a:r>
            <a:r>
              <a:rPr kumimoji="1" lang="cs-CZ" sz="1200" kern="1200" dirty="0">
                <a:solidFill>
                  <a:schemeClr val="tx1"/>
                </a:solidFill>
                <a:effectLst/>
                <a:latin typeface="Times New Roman" pitchFamily="18" charset="0"/>
                <a:ea typeface="+mn-ea"/>
                <a:cs typeface="+mn-cs"/>
              </a:rPr>
              <a:t> Brno: </a:t>
            </a:r>
            <a:r>
              <a:rPr kumimoji="1" lang="cs-CZ" sz="1200" kern="1200" dirty="0" err="1">
                <a:solidFill>
                  <a:schemeClr val="tx1"/>
                </a:solidFill>
                <a:effectLst/>
                <a:latin typeface="Times New Roman" pitchFamily="18" charset="0"/>
                <a:ea typeface="+mn-ea"/>
                <a:cs typeface="+mn-cs"/>
              </a:rPr>
              <a:t>Barrister</a:t>
            </a:r>
            <a:r>
              <a:rPr kumimoji="1" lang="cs-CZ" sz="1200" kern="1200" dirty="0">
                <a:solidFill>
                  <a:schemeClr val="tx1"/>
                </a:solidFill>
                <a:effectLst/>
                <a:latin typeface="Times New Roman" pitchFamily="18" charset="0"/>
                <a:ea typeface="+mn-ea"/>
                <a:cs typeface="+mn-cs"/>
              </a:rPr>
              <a:t> &amp; </a:t>
            </a:r>
            <a:r>
              <a:rPr kumimoji="1" lang="cs-CZ" sz="1200" kern="1200" dirty="0" err="1">
                <a:solidFill>
                  <a:schemeClr val="tx1"/>
                </a:solidFill>
                <a:effectLst/>
                <a:latin typeface="Times New Roman" pitchFamily="18" charset="0"/>
                <a:ea typeface="+mn-ea"/>
                <a:cs typeface="+mn-cs"/>
              </a:rPr>
              <a:t>Principal</a:t>
            </a:r>
            <a:r>
              <a:rPr kumimoji="1" lang="cs-CZ" sz="1200" kern="1200" dirty="0">
                <a:solidFill>
                  <a:schemeClr val="tx1"/>
                </a:solidFill>
                <a:effectLst/>
                <a:latin typeface="Times New Roman" pitchFamily="18" charset="0"/>
                <a:ea typeface="+mn-ea"/>
                <a:cs typeface="+mn-cs"/>
              </a:rPr>
              <a:t>, s.124.</a:t>
            </a:r>
          </a:p>
          <a:p>
            <a:pPr lvl="0"/>
            <a:r>
              <a:rPr kumimoji="1" lang="cs-CZ" sz="1200" kern="1200" dirty="0">
                <a:solidFill>
                  <a:schemeClr val="tx1"/>
                </a:solidFill>
                <a:effectLst/>
                <a:latin typeface="Times New Roman" pitchFamily="18" charset="0"/>
                <a:ea typeface="+mn-ea"/>
                <a:cs typeface="+mn-cs"/>
              </a:rPr>
              <a:t>V originále u </a:t>
            </a:r>
            <a:r>
              <a:rPr kumimoji="1" lang="cs-CZ" sz="1200" kern="1200" dirty="0" err="1">
                <a:solidFill>
                  <a:schemeClr val="tx1"/>
                </a:solidFill>
                <a:effectLst/>
                <a:latin typeface="Times New Roman" pitchFamily="18" charset="0"/>
                <a:ea typeface="+mn-ea"/>
                <a:cs typeface="+mn-cs"/>
              </a:rPr>
              <a:t>Mehrabiana</a:t>
            </a:r>
            <a:r>
              <a:rPr kumimoji="1" lang="cs-CZ" sz="1200" kern="1200" dirty="0">
                <a:solidFill>
                  <a:schemeClr val="tx1"/>
                </a:solidFill>
                <a:effectLst/>
                <a:latin typeface="Times New Roman" pitchFamily="18" charset="0"/>
                <a:ea typeface="+mn-ea"/>
                <a:cs typeface="+mn-cs"/>
              </a:rPr>
              <a:t>: </a:t>
            </a:r>
            <a:r>
              <a:rPr kumimoji="1" lang="cs-CZ" sz="1200" i="1" kern="1200" dirty="0" err="1">
                <a:solidFill>
                  <a:schemeClr val="tx1"/>
                </a:solidFill>
                <a:effectLst/>
                <a:latin typeface="Times New Roman" pitchFamily="18" charset="0"/>
                <a:ea typeface="+mn-ea"/>
                <a:cs typeface="+mn-cs"/>
              </a:rPr>
              <a:t>words</a:t>
            </a:r>
            <a:r>
              <a:rPr kumimoji="1" lang="cs-CZ" sz="1200" i="1" kern="1200" dirty="0">
                <a:solidFill>
                  <a:schemeClr val="tx1"/>
                </a:solidFill>
                <a:effectLst/>
                <a:latin typeface="Times New Roman" pitchFamily="18" charset="0"/>
                <a:ea typeface="+mn-ea"/>
                <a:cs typeface="+mn-cs"/>
              </a:rPr>
              <a:t> </a:t>
            </a:r>
            <a:r>
              <a:rPr kumimoji="1" lang="cs-CZ" sz="1200" kern="1200" dirty="0">
                <a:solidFill>
                  <a:schemeClr val="tx1"/>
                </a:solidFill>
                <a:effectLst/>
                <a:latin typeface="Times New Roman" pitchFamily="18" charset="0"/>
                <a:ea typeface="+mn-ea"/>
                <a:cs typeface="+mn-cs"/>
              </a:rPr>
              <a:t>– </a:t>
            </a:r>
            <a:r>
              <a:rPr kumimoji="1" lang="cs-CZ" sz="1200" i="1" kern="1200" dirty="0" err="1">
                <a:solidFill>
                  <a:schemeClr val="tx1"/>
                </a:solidFill>
                <a:effectLst/>
                <a:latin typeface="Times New Roman" pitchFamily="18" charset="0"/>
                <a:ea typeface="+mn-ea"/>
                <a:cs typeface="+mn-cs"/>
              </a:rPr>
              <a:t>vocal</a:t>
            </a:r>
            <a:r>
              <a:rPr kumimoji="1" lang="cs-CZ" sz="1200" i="1" kern="1200" dirty="0">
                <a:solidFill>
                  <a:schemeClr val="tx1"/>
                </a:solidFill>
                <a:effectLst/>
                <a:latin typeface="Times New Roman" pitchFamily="18" charset="0"/>
                <a:ea typeface="+mn-ea"/>
                <a:cs typeface="+mn-cs"/>
              </a:rPr>
              <a:t> </a:t>
            </a:r>
            <a:r>
              <a:rPr kumimoji="1" lang="cs-CZ" sz="1200" i="1" kern="1200" dirty="0" err="1">
                <a:solidFill>
                  <a:schemeClr val="tx1"/>
                </a:solidFill>
                <a:effectLst/>
                <a:latin typeface="Times New Roman" pitchFamily="18" charset="0"/>
                <a:ea typeface="+mn-ea"/>
                <a:cs typeface="+mn-cs"/>
              </a:rPr>
              <a:t>elements</a:t>
            </a:r>
            <a:r>
              <a:rPr kumimoji="1" lang="cs-CZ" sz="1200" i="1" kern="1200" dirty="0">
                <a:solidFill>
                  <a:schemeClr val="tx1"/>
                </a:solidFill>
                <a:effectLst/>
                <a:latin typeface="Times New Roman" pitchFamily="18" charset="0"/>
                <a:ea typeface="+mn-ea"/>
                <a:cs typeface="+mn-cs"/>
              </a:rPr>
              <a:t> </a:t>
            </a:r>
            <a:r>
              <a:rPr kumimoji="1" lang="cs-CZ" sz="1200" kern="1200" dirty="0">
                <a:solidFill>
                  <a:schemeClr val="tx1"/>
                </a:solidFill>
                <a:effectLst/>
                <a:latin typeface="Times New Roman" pitchFamily="18" charset="0"/>
                <a:ea typeface="+mn-ea"/>
                <a:cs typeface="+mn-cs"/>
              </a:rPr>
              <a:t>a </a:t>
            </a:r>
            <a:r>
              <a:rPr kumimoji="1" lang="cs-CZ" sz="1200" i="1" kern="1200" dirty="0" err="1">
                <a:solidFill>
                  <a:schemeClr val="tx1"/>
                </a:solidFill>
                <a:effectLst/>
                <a:latin typeface="Times New Roman" pitchFamily="18" charset="0"/>
                <a:ea typeface="+mn-ea"/>
                <a:cs typeface="+mn-cs"/>
              </a:rPr>
              <a:t>facial</a:t>
            </a:r>
            <a:r>
              <a:rPr kumimoji="1" lang="cs-CZ" sz="1200" i="1" kern="1200" dirty="0">
                <a:solidFill>
                  <a:schemeClr val="tx1"/>
                </a:solidFill>
                <a:effectLst/>
                <a:latin typeface="Times New Roman" pitchFamily="18" charset="0"/>
                <a:ea typeface="+mn-ea"/>
                <a:cs typeface="+mn-cs"/>
              </a:rPr>
              <a:t> </a:t>
            </a:r>
            <a:r>
              <a:rPr kumimoji="1" lang="cs-CZ" sz="1200" i="1" kern="1200" dirty="0" err="1">
                <a:solidFill>
                  <a:schemeClr val="tx1"/>
                </a:solidFill>
                <a:effectLst/>
                <a:latin typeface="Times New Roman" pitchFamily="18" charset="0"/>
                <a:ea typeface="+mn-ea"/>
                <a:cs typeface="+mn-cs"/>
              </a:rPr>
              <a:t>expressions</a:t>
            </a:r>
            <a:r>
              <a:rPr kumimoji="1" lang="cs-CZ" sz="1200" i="1" kern="1200" dirty="0">
                <a:solidFill>
                  <a:schemeClr val="tx1"/>
                </a:solidFill>
                <a:effectLst/>
                <a:latin typeface="Times New Roman" pitchFamily="18" charset="0"/>
                <a:ea typeface="+mn-ea"/>
                <a:cs typeface="+mn-cs"/>
              </a:rPr>
              <a:t>. </a:t>
            </a:r>
            <a:endParaRPr kumimoji="1" lang="cs-CZ" sz="1200" kern="1200" dirty="0">
              <a:solidFill>
                <a:schemeClr val="tx1"/>
              </a:solidFill>
              <a:effectLst/>
              <a:latin typeface="Times New Roman" pitchFamily="18" charset="0"/>
              <a:ea typeface="+mn-ea"/>
              <a:cs typeface="+mn-cs"/>
            </a:endParaRPr>
          </a:p>
          <a:p>
            <a:pPr lvl="0"/>
            <a:r>
              <a:rPr kumimoji="1" lang="cs-CZ" sz="1200" kern="1200" dirty="0">
                <a:solidFill>
                  <a:schemeClr val="tx1"/>
                </a:solidFill>
                <a:effectLst/>
                <a:latin typeface="Times New Roman" pitchFamily="18" charset="0"/>
                <a:ea typeface="+mn-ea"/>
                <a:cs typeface="+mn-cs"/>
              </a:rPr>
              <a:t>O </a:t>
            </a:r>
            <a:r>
              <a:rPr kumimoji="1" lang="cs-CZ" sz="1200" kern="1200" dirty="0" err="1">
                <a:solidFill>
                  <a:schemeClr val="tx1"/>
                </a:solidFill>
                <a:effectLst/>
                <a:latin typeface="Times New Roman" pitchFamily="18" charset="0"/>
                <a:ea typeface="+mn-ea"/>
                <a:cs typeface="+mn-cs"/>
              </a:rPr>
              <a:t>Mehrabianových</a:t>
            </a:r>
            <a:r>
              <a:rPr kumimoji="1" lang="cs-CZ" sz="1200" kern="1200" dirty="0">
                <a:solidFill>
                  <a:schemeClr val="tx1"/>
                </a:solidFill>
                <a:effectLst/>
                <a:latin typeface="Times New Roman" pitchFamily="18" charset="0"/>
                <a:ea typeface="+mn-ea"/>
                <a:cs typeface="+mn-cs"/>
              </a:rPr>
              <a:t> číslech publikoval kritickou stať v roce 1997 minnesotský psycholog David </a:t>
            </a:r>
            <a:r>
              <a:rPr kumimoji="1" lang="cs-CZ" sz="1200" kern="1200" dirty="0" err="1">
                <a:solidFill>
                  <a:schemeClr val="tx1"/>
                </a:solidFill>
                <a:effectLst/>
                <a:latin typeface="Times New Roman" pitchFamily="18" charset="0"/>
                <a:ea typeface="+mn-ea"/>
                <a:cs typeface="+mn-cs"/>
              </a:rPr>
              <a:t>Lapakko</a:t>
            </a:r>
            <a:r>
              <a:rPr kumimoji="1" lang="cs-CZ" sz="1200" kern="1200" dirty="0">
                <a:solidFill>
                  <a:schemeClr val="tx1"/>
                </a:solidFill>
                <a:effectLst/>
                <a:latin typeface="Times New Roman" pitchFamily="18" charset="0"/>
                <a:ea typeface="+mn-ea"/>
                <a:cs typeface="+mn-cs"/>
              </a:rPr>
              <a:t>. Stať vyšla v lednovém čísle periodika </a:t>
            </a:r>
            <a:r>
              <a:rPr kumimoji="1" lang="cs-CZ" sz="1200" i="1" kern="1200" dirty="0" err="1">
                <a:solidFill>
                  <a:schemeClr val="tx1"/>
                </a:solidFill>
                <a:effectLst/>
                <a:latin typeface="Times New Roman" pitchFamily="18" charset="0"/>
                <a:ea typeface="+mn-ea"/>
                <a:cs typeface="+mn-cs"/>
              </a:rPr>
              <a:t>Communication</a:t>
            </a:r>
            <a:r>
              <a:rPr kumimoji="1" lang="cs-CZ" sz="1200" i="1" kern="1200" dirty="0">
                <a:solidFill>
                  <a:schemeClr val="tx1"/>
                </a:solidFill>
                <a:effectLst/>
                <a:latin typeface="Times New Roman" pitchFamily="18" charset="0"/>
                <a:ea typeface="+mn-ea"/>
                <a:cs typeface="+mn-cs"/>
              </a:rPr>
              <a:t> </a:t>
            </a:r>
            <a:r>
              <a:rPr kumimoji="1" lang="cs-CZ" sz="1200" i="1" kern="1200" dirty="0" err="1">
                <a:solidFill>
                  <a:schemeClr val="tx1"/>
                </a:solidFill>
                <a:effectLst/>
                <a:latin typeface="Times New Roman" pitchFamily="18" charset="0"/>
                <a:ea typeface="+mn-ea"/>
                <a:cs typeface="+mn-cs"/>
              </a:rPr>
              <a:t>Education</a:t>
            </a:r>
            <a:r>
              <a:rPr kumimoji="1" lang="cs-CZ" sz="1200" i="1" kern="1200" dirty="0">
                <a:solidFill>
                  <a:schemeClr val="tx1"/>
                </a:solidFill>
                <a:effectLst/>
                <a:latin typeface="Times New Roman" pitchFamily="18" charset="0"/>
                <a:ea typeface="+mn-ea"/>
                <a:cs typeface="+mn-cs"/>
              </a:rPr>
              <a:t> </a:t>
            </a:r>
            <a:r>
              <a:rPr kumimoji="1" lang="cs-CZ" sz="1200" kern="1200" dirty="0">
                <a:solidFill>
                  <a:schemeClr val="tx1"/>
                </a:solidFill>
                <a:effectLst/>
                <a:latin typeface="Times New Roman" pitchFamily="18" charset="0"/>
                <a:ea typeface="+mn-ea"/>
                <a:cs typeface="+mn-cs"/>
              </a:rPr>
              <a:t>pod názvem „</a:t>
            </a:r>
            <a:r>
              <a:rPr kumimoji="1" lang="cs-CZ" sz="1200" kern="1200" dirty="0" err="1">
                <a:solidFill>
                  <a:schemeClr val="tx1"/>
                </a:solidFill>
                <a:effectLst/>
                <a:latin typeface="Times New Roman" pitchFamily="18" charset="0"/>
                <a:ea typeface="+mn-ea"/>
                <a:cs typeface="+mn-cs"/>
              </a:rPr>
              <a:t>Three</a:t>
            </a:r>
            <a:r>
              <a:rPr kumimoji="1" lang="cs-CZ" sz="1200" kern="1200" dirty="0">
                <a:solidFill>
                  <a:schemeClr val="tx1"/>
                </a:solidFill>
                <a:effectLst/>
                <a:latin typeface="Times New Roman" pitchFamily="18" charset="0"/>
                <a:ea typeface="+mn-ea"/>
                <a:cs typeface="+mn-cs"/>
              </a:rPr>
              <a:t> </a:t>
            </a:r>
            <a:r>
              <a:rPr kumimoji="1" lang="cs-CZ" sz="1200" kern="1200" dirty="0" err="1">
                <a:solidFill>
                  <a:schemeClr val="tx1"/>
                </a:solidFill>
                <a:effectLst/>
                <a:latin typeface="Times New Roman" pitchFamily="18" charset="0"/>
                <a:ea typeface="+mn-ea"/>
                <a:cs typeface="+mn-cs"/>
              </a:rPr>
              <a:t>cheers</a:t>
            </a:r>
            <a:r>
              <a:rPr kumimoji="1" lang="cs-CZ" sz="1200" kern="1200" dirty="0">
                <a:solidFill>
                  <a:schemeClr val="tx1"/>
                </a:solidFill>
                <a:effectLst/>
                <a:latin typeface="Times New Roman" pitchFamily="18" charset="0"/>
                <a:ea typeface="+mn-ea"/>
                <a:cs typeface="+mn-cs"/>
              </a:rPr>
              <a:t> </a:t>
            </a:r>
            <a:r>
              <a:rPr kumimoji="1" lang="cs-CZ" sz="1200" kern="1200" dirty="0" err="1">
                <a:solidFill>
                  <a:schemeClr val="tx1"/>
                </a:solidFill>
                <a:effectLst/>
                <a:latin typeface="Times New Roman" pitchFamily="18" charset="0"/>
                <a:ea typeface="+mn-ea"/>
                <a:cs typeface="+mn-cs"/>
              </a:rPr>
              <a:t>for</a:t>
            </a:r>
            <a:r>
              <a:rPr kumimoji="1" lang="cs-CZ" sz="1200" kern="1200" dirty="0">
                <a:solidFill>
                  <a:schemeClr val="tx1"/>
                </a:solidFill>
                <a:effectLst/>
                <a:latin typeface="Times New Roman" pitchFamily="18" charset="0"/>
                <a:ea typeface="+mn-ea"/>
                <a:cs typeface="+mn-cs"/>
              </a:rPr>
              <a:t> </a:t>
            </a:r>
            <a:r>
              <a:rPr kumimoji="1" lang="cs-CZ" sz="1200" kern="1200" dirty="0" err="1">
                <a:solidFill>
                  <a:schemeClr val="tx1"/>
                </a:solidFill>
                <a:effectLst/>
                <a:latin typeface="Times New Roman" pitchFamily="18" charset="0"/>
                <a:ea typeface="+mn-ea"/>
                <a:cs typeface="+mn-cs"/>
              </a:rPr>
              <a:t>language</a:t>
            </a:r>
            <a:r>
              <a:rPr kumimoji="1" lang="cs-CZ" sz="1200" kern="1200" dirty="0">
                <a:solidFill>
                  <a:schemeClr val="tx1"/>
                </a:solidFill>
                <a:effectLst/>
                <a:latin typeface="Times New Roman" pitchFamily="18" charset="0"/>
                <a:ea typeface="+mn-ea"/>
                <a:cs typeface="+mn-cs"/>
              </a:rPr>
              <a:t>: A </a:t>
            </a:r>
            <a:r>
              <a:rPr kumimoji="1" lang="cs-CZ" sz="1200" kern="1200" dirty="0" err="1">
                <a:solidFill>
                  <a:schemeClr val="tx1"/>
                </a:solidFill>
                <a:effectLst/>
                <a:latin typeface="Times New Roman" pitchFamily="18" charset="0"/>
                <a:ea typeface="+mn-ea"/>
                <a:cs typeface="+mn-cs"/>
              </a:rPr>
              <a:t>closer</a:t>
            </a:r>
            <a:r>
              <a:rPr kumimoji="1" lang="cs-CZ" sz="1200" kern="1200" dirty="0">
                <a:solidFill>
                  <a:schemeClr val="tx1"/>
                </a:solidFill>
                <a:effectLst/>
                <a:latin typeface="Times New Roman" pitchFamily="18" charset="0"/>
                <a:ea typeface="+mn-ea"/>
                <a:cs typeface="+mn-cs"/>
              </a:rPr>
              <a:t> </a:t>
            </a:r>
            <a:r>
              <a:rPr kumimoji="1" lang="cs-CZ" sz="1200" kern="1200" dirty="0" err="1">
                <a:solidFill>
                  <a:schemeClr val="tx1"/>
                </a:solidFill>
                <a:effectLst/>
                <a:latin typeface="Times New Roman" pitchFamily="18" charset="0"/>
                <a:ea typeface="+mn-ea"/>
                <a:cs typeface="+mn-cs"/>
              </a:rPr>
              <a:t>examination</a:t>
            </a:r>
            <a:r>
              <a:rPr kumimoji="1" lang="cs-CZ" sz="1200" kern="1200" dirty="0">
                <a:solidFill>
                  <a:schemeClr val="tx1"/>
                </a:solidFill>
                <a:effectLst/>
                <a:latin typeface="Times New Roman" pitchFamily="18" charset="0"/>
                <a:ea typeface="+mn-ea"/>
                <a:cs typeface="+mn-cs"/>
              </a:rPr>
              <a:t> </a:t>
            </a:r>
            <a:r>
              <a:rPr kumimoji="1" lang="cs-CZ" sz="1200" kern="1200" dirty="0" err="1">
                <a:solidFill>
                  <a:schemeClr val="tx1"/>
                </a:solidFill>
                <a:effectLst/>
                <a:latin typeface="Times New Roman" pitchFamily="18" charset="0"/>
                <a:ea typeface="+mn-ea"/>
                <a:cs typeface="+mn-cs"/>
              </a:rPr>
              <a:t>of</a:t>
            </a:r>
            <a:r>
              <a:rPr kumimoji="1" lang="cs-CZ" sz="1200" kern="1200" dirty="0">
                <a:solidFill>
                  <a:schemeClr val="tx1"/>
                </a:solidFill>
                <a:effectLst/>
                <a:latin typeface="Times New Roman" pitchFamily="18" charset="0"/>
                <a:ea typeface="+mn-ea"/>
                <a:cs typeface="+mn-cs"/>
              </a:rPr>
              <a:t> a </a:t>
            </a:r>
            <a:r>
              <a:rPr kumimoji="1" lang="cs-CZ" sz="1200" kern="1200" dirty="0" err="1">
                <a:solidFill>
                  <a:schemeClr val="tx1"/>
                </a:solidFill>
                <a:effectLst/>
                <a:latin typeface="Times New Roman" pitchFamily="18" charset="0"/>
                <a:ea typeface="+mn-ea"/>
                <a:cs typeface="+mn-cs"/>
              </a:rPr>
              <a:t>widely</a:t>
            </a:r>
            <a:r>
              <a:rPr kumimoji="1" lang="cs-CZ" sz="1200" kern="1200" dirty="0">
                <a:solidFill>
                  <a:schemeClr val="tx1"/>
                </a:solidFill>
                <a:effectLst/>
                <a:latin typeface="Times New Roman" pitchFamily="18" charset="0"/>
                <a:ea typeface="+mn-ea"/>
                <a:cs typeface="+mn-cs"/>
              </a:rPr>
              <a:t> </a:t>
            </a:r>
            <a:r>
              <a:rPr kumimoji="1" lang="cs-CZ" sz="1200" kern="1200" dirty="0" err="1">
                <a:solidFill>
                  <a:schemeClr val="tx1"/>
                </a:solidFill>
                <a:effectLst/>
                <a:latin typeface="Times New Roman" pitchFamily="18" charset="0"/>
                <a:ea typeface="+mn-ea"/>
                <a:cs typeface="+mn-cs"/>
              </a:rPr>
              <a:t>cited</a:t>
            </a:r>
            <a:r>
              <a:rPr kumimoji="1" lang="cs-CZ" sz="1200" kern="1200" dirty="0">
                <a:solidFill>
                  <a:schemeClr val="tx1"/>
                </a:solidFill>
                <a:effectLst/>
                <a:latin typeface="Times New Roman" pitchFamily="18" charset="0"/>
                <a:ea typeface="+mn-ea"/>
                <a:cs typeface="+mn-cs"/>
              </a:rPr>
              <a:t> study </a:t>
            </a:r>
            <a:r>
              <a:rPr kumimoji="1" lang="cs-CZ" sz="1200" kern="1200" dirty="0" err="1">
                <a:solidFill>
                  <a:schemeClr val="tx1"/>
                </a:solidFill>
                <a:effectLst/>
                <a:latin typeface="Times New Roman" pitchFamily="18" charset="0"/>
                <a:ea typeface="+mn-ea"/>
                <a:cs typeface="+mn-cs"/>
              </a:rPr>
              <a:t>of</a:t>
            </a:r>
            <a:r>
              <a:rPr kumimoji="1" lang="cs-CZ" sz="1200" kern="1200" dirty="0">
                <a:solidFill>
                  <a:schemeClr val="tx1"/>
                </a:solidFill>
                <a:effectLst/>
                <a:latin typeface="Times New Roman" pitchFamily="18" charset="0"/>
                <a:ea typeface="+mn-ea"/>
                <a:cs typeface="+mn-cs"/>
              </a:rPr>
              <a:t> </a:t>
            </a:r>
            <a:r>
              <a:rPr kumimoji="1" lang="cs-CZ" sz="1200" kern="1200" dirty="0" err="1">
                <a:solidFill>
                  <a:schemeClr val="tx1"/>
                </a:solidFill>
                <a:effectLst/>
                <a:latin typeface="Times New Roman" pitchFamily="18" charset="0"/>
                <a:ea typeface="+mn-ea"/>
                <a:cs typeface="+mn-cs"/>
              </a:rPr>
              <a:t>nonverbal</a:t>
            </a:r>
            <a:r>
              <a:rPr kumimoji="1" lang="cs-CZ" sz="1200" kern="1200" dirty="0">
                <a:solidFill>
                  <a:schemeClr val="tx1"/>
                </a:solidFill>
                <a:effectLst/>
                <a:latin typeface="Times New Roman" pitchFamily="18" charset="0"/>
                <a:ea typeface="+mn-ea"/>
                <a:cs typeface="+mn-cs"/>
              </a:rPr>
              <a:t> </a:t>
            </a:r>
            <a:r>
              <a:rPr kumimoji="1" lang="cs-CZ" sz="1200" kern="1200" dirty="0" err="1">
                <a:solidFill>
                  <a:schemeClr val="tx1"/>
                </a:solidFill>
                <a:effectLst/>
                <a:latin typeface="Times New Roman" pitchFamily="18" charset="0"/>
                <a:ea typeface="+mn-ea"/>
                <a:cs typeface="+mn-cs"/>
              </a:rPr>
              <a:t>communication</a:t>
            </a:r>
            <a:r>
              <a:rPr kumimoji="1" lang="cs-CZ" sz="1200" kern="1200" dirty="0">
                <a:solidFill>
                  <a:schemeClr val="tx1"/>
                </a:solidFill>
                <a:effectLst/>
                <a:latin typeface="Times New Roman" pitchFamily="18" charset="0"/>
                <a:ea typeface="+mn-ea"/>
                <a:cs typeface="+mn-cs"/>
              </a:rPr>
              <a:t>“.</a:t>
            </a:r>
            <a:r>
              <a:rPr kumimoji="1" lang="cs-CZ" sz="1200" i="1" kern="1200" dirty="0">
                <a:solidFill>
                  <a:schemeClr val="tx1"/>
                </a:solidFill>
                <a:effectLst/>
                <a:latin typeface="Times New Roman" pitchFamily="18" charset="0"/>
                <a:ea typeface="+mn-ea"/>
                <a:cs typeface="+mn-cs"/>
              </a:rPr>
              <a:t> </a:t>
            </a:r>
            <a:r>
              <a:rPr kumimoji="1" lang="cs-CZ" sz="1200" kern="1200" dirty="0">
                <a:solidFill>
                  <a:schemeClr val="tx1"/>
                </a:solidFill>
                <a:effectLst/>
                <a:latin typeface="Times New Roman" pitchFamily="18" charset="0"/>
                <a:ea typeface="+mn-ea"/>
                <a:cs typeface="+mn-cs"/>
              </a:rPr>
              <a:t>V dalším textu se opírám o </a:t>
            </a:r>
            <a:r>
              <a:rPr kumimoji="1" lang="cs-CZ" sz="1200" kern="1200" dirty="0" err="1">
                <a:solidFill>
                  <a:schemeClr val="tx1"/>
                </a:solidFill>
                <a:effectLst/>
                <a:latin typeface="Times New Roman" pitchFamily="18" charset="0"/>
                <a:ea typeface="+mn-ea"/>
                <a:cs typeface="+mn-cs"/>
              </a:rPr>
              <a:t>Lapakkův</a:t>
            </a:r>
            <a:r>
              <a:rPr kumimoji="1" lang="cs-CZ" sz="1200" kern="1200" dirty="0">
                <a:solidFill>
                  <a:schemeClr val="tx1"/>
                </a:solidFill>
                <a:effectLst/>
                <a:latin typeface="Times New Roman" pitchFamily="18" charset="0"/>
                <a:ea typeface="+mn-ea"/>
                <a:cs typeface="+mn-cs"/>
              </a:rPr>
              <a:t> popis experimentu.</a:t>
            </a:r>
          </a:p>
          <a:p>
            <a:pPr lvl="0"/>
            <a:r>
              <a:rPr kumimoji="1" lang="cs-CZ" sz="1200" kern="1200" dirty="0">
                <a:solidFill>
                  <a:schemeClr val="tx1"/>
                </a:solidFill>
                <a:effectLst/>
                <a:latin typeface="Times New Roman" pitchFamily="18" charset="0"/>
                <a:ea typeface="+mn-ea"/>
                <a:cs typeface="+mn-cs"/>
              </a:rPr>
              <a:t>O výzkumu podali zprávu v „</a:t>
            </a:r>
            <a:r>
              <a:rPr kumimoji="1" lang="cs-CZ" sz="1200" kern="1200" dirty="0" err="1">
                <a:solidFill>
                  <a:schemeClr val="tx1"/>
                </a:solidFill>
                <a:effectLst/>
                <a:latin typeface="Times New Roman" pitchFamily="18" charset="0"/>
                <a:ea typeface="+mn-ea"/>
                <a:cs typeface="+mn-cs"/>
              </a:rPr>
              <a:t>Journal</a:t>
            </a:r>
            <a:r>
              <a:rPr kumimoji="1" lang="cs-CZ" sz="1200" kern="1200" dirty="0">
                <a:solidFill>
                  <a:schemeClr val="tx1"/>
                </a:solidFill>
                <a:effectLst/>
                <a:latin typeface="Times New Roman" pitchFamily="18" charset="0"/>
                <a:ea typeface="+mn-ea"/>
                <a:cs typeface="+mn-cs"/>
              </a:rPr>
              <a:t> </a:t>
            </a:r>
            <a:r>
              <a:rPr kumimoji="1" lang="cs-CZ" sz="1200" kern="1200" dirty="0" err="1">
                <a:solidFill>
                  <a:schemeClr val="tx1"/>
                </a:solidFill>
                <a:effectLst/>
                <a:latin typeface="Times New Roman" pitchFamily="18" charset="0"/>
                <a:ea typeface="+mn-ea"/>
                <a:cs typeface="+mn-cs"/>
              </a:rPr>
              <a:t>of</a:t>
            </a:r>
            <a:r>
              <a:rPr kumimoji="1" lang="cs-CZ" sz="1200" kern="1200" dirty="0">
                <a:solidFill>
                  <a:schemeClr val="tx1"/>
                </a:solidFill>
                <a:effectLst/>
                <a:latin typeface="Times New Roman" pitchFamily="18" charset="0"/>
                <a:ea typeface="+mn-ea"/>
                <a:cs typeface="+mn-cs"/>
              </a:rPr>
              <a:t> </a:t>
            </a:r>
            <a:r>
              <a:rPr kumimoji="1" lang="cs-CZ" sz="1200" kern="1200" dirty="0" err="1">
                <a:solidFill>
                  <a:schemeClr val="tx1"/>
                </a:solidFill>
                <a:effectLst/>
                <a:latin typeface="Times New Roman" pitchFamily="18" charset="0"/>
                <a:ea typeface="+mn-ea"/>
                <a:cs typeface="+mn-cs"/>
              </a:rPr>
              <a:t>Consulting</a:t>
            </a:r>
            <a:r>
              <a:rPr kumimoji="1" lang="cs-CZ" sz="1200" kern="1200" dirty="0">
                <a:solidFill>
                  <a:schemeClr val="tx1"/>
                </a:solidFill>
                <a:effectLst/>
                <a:latin typeface="Times New Roman" pitchFamily="18" charset="0"/>
                <a:ea typeface="+mn-ea"/>
                <a:cs typeface="+mn-cs"/>
              </a:rPr>
              <a:t> Psychology“ 31, 1967, s. 248–252.</a:t>
            </a:r>
          </a:p>
          <a:p>
            <a:pPr lvl="0"/>
            <a:r>
              <a:rPr kumimoji="1" lang="cs-CZ" sz="1200" kern="1200" dirty="0" err="1">
                <a:solidFill>
                  <a:schemeClr val="tx1"/>
                </a:solidFill>
                <a:effectLst/>
                <a:latin typeface="Times New Roman" pitchFamily="18" charset="0"/>
                <a:ea typeface="+mn-ea"/>
                <a:cs typeface="+mn-cs"/>
              </a:rPr>
              <a:t>Mehrabian</a:t>
            </a:r>
            <a:r>
              <a:rPr kumimoji="1" lang="cs-CZ" sz="1200" kern="1200" dirty="0">
                <a:solidFill>
                  <a:schemeClr val="tx1"/>
                </a:solidFill>
                <a:effectLst/>
                <a:latin typeface="Times New Roman" pitchFamily="18" charset="0"/>
                <a:ea typeface="+mn-ea"/>
                <a:cs typeface="+mn-cs"/>
              </a:rPr>
              <a:t>, A., </a:t>
            </a:r>
            <a:r>
              <a:rPr kumimoji="1" lang="cs-CZ" sz="1200" kern="1200" dirty="0" err="1">
                <a:solidFill>
                  <a:schemeClr val="tx1"/>
                </a:solidFill>
                <a:effectLst/>
                <a:latin typeface="Times New Roman" pitchFamily="18" charset="0"/>
                <a:ea typeface="+mn-ea"/>
                <a:cs typeface="+mn-cs"/>
              </a:rPr>
              <a:t>Wiener</a:t>
            </a:r>
            <a:r>
              <a:rPr kumimoji="1" lang="cs-CZ" sz="1200" kern="1200" dirty="0">
                <a:solidFill>
                  <a:schemeClr val="tx1"/>
                </a:solidFill>
                <a:effectLst/>
                <a:latin typeface="Times New Roman" pitchFamily="18" charset="0"/>
                <a:ea typeface="+mn-ea"/>
                <a:cs typeface="+mn-cs"/>
              </a:rPr>
              <a:t>, M., (1967): </a:t>
            </a:r>
            <a:r>
              <a:rPr kumimoji="1" lang="cs-CZ" sz="1200" kern="1200" dirty="0" err="1">
                <a:solidFill>
                  <a:schemeClr val="tx1"/>
                </a:solidFill>
                <a:effectLst/>
                <a:latin typeface="Times New Roman" pitchFamily="18" charset="0"/>
                <a:ea typeface="+mn-ea"/>
                <a:cs typeface="+mn-cs"/>
              </a:rPr>
              <a:t>Decoding</a:t>
            </a:r>
            <a:r>
              <a:rPr kumimoji="1" lang="cs-CZ" sz="1200" kern="1200" dirty="0">
                <a:solidFill>
                  <a:schemeClr val="tx1"/>
                </a:solidFill>
                <a:effectLst/>
                <a:latin typeface="Times New Roman" pitchFamily="18" charset="0"/>
                <a:ea typeface="+mn-ea"/>
                <a:cs typeface="+mn-cs"/>
              </a:rPr>
              <a:t> </a:t>
            </a:r>
            <a:r>
              <a:rPr kumimoji="1" lang="cs-CZ" sz="1200" kern="1200" dirty="0" err="1">
                <a:solidFill>
                  <a:schemeClr val="tx1"/>
                </a:solidFill>
                <a:effectLst/>
                <a:latin typeface="Times New Roman" pitchFamily="18" charset="0"/>
                <a:ea typeface="+mn-ea"/>
                <a:cs typeface="+mn-cs"/>
              </a:rPr>
              <a:t>of</a:t>
            </a:r>
            <a:r>
              <a:rPr kumimoji="1" lang="cs-CZ" sz="1200" kern="1200" dirty="0">
                <a:solidFill>
                  <a:schemeClr val="tx1"/>
                </a:solidFill>
                <a:effectLst/>
                <a:latin typeface="Times New Roman" pitchFamily="18" charset="0"/>
                <a:ea typeface="+mn-ea"/>
                <a:cs typeface="+mn-cs"/>
              </a:rPr>
              <a:t> </a:t>
            </a:r>
            <a:r>
              <a:rPr kumimoji="1" lang="cs-CZ" sz="1200" kern="1200" dirty="0" err="1">
                <a:solidFill>
                  <a:schemeClr val="tx1"/>
                </a:solidFill>
                <a:effectLst/>
                <a:latin typeface="Times New Roman" pitchFamily="18" charset="0"/>
                <a:ea typeface="+mn-ea"/>
                <a:cs typeface="+mn-cs"/>
              </a:rPr>
              <a:t>inconsistent</a:t>
            </a:r>
            <a:r>
              <a:rPr kumimoji="1" lang="cs-CZ" sz="1200" kern="1200" dirty="0">
                <a:solidFill>
                  <a:schemeClr val="tx1"/>
                </a:solidFill>
                <a:effectLst/>
                <a:latin typeface="Times New Roman" pitchFamily="18" charset="0"/>
                <a:ea typeface="+mn-ea"/>
                <a:cs typeface="+mn-cs"/>
              </a:rPr>
              <a:t> </a:t>
            </a:r>
            <a:r>
              <a:rPr kumimoji="1" lang="cs-CZ" sz="1200" kern="1200" dirty="0" err="1">
                <a:solidFill>
                  <a:schemeClr val="tx1"/>
                </a:solidFill>
                <a:effectLst/>
                <a:latin typeface="Times New Roman" pitchFamily="18" charset="0"/>
                <a:ea typeface="+mn-ea"/>
                <a:cs typeface="+mn-cs"/>
              </a:rPr>
              <a:t>communications</a:t>
            </a:r>
            <a:r>
              <a:rPr kumimoji="1" lang="cs-CZ" sz="1200" kern="1200" dirty="0">
                <a:solidFill>
                  <a:schemeClr val="tx1"/>
                </a:solidFill>
                <a:effectLst/>
                <a:latin typeface="Times New Roman" pitchFamily="18" charset="0"/>
                <a:ea typeface="+mn-ea"/>
                <a:cs typeface="+mn-cs"/>
              </a:rPr>
              <a:t>. </a:t>
            </a:r>
            <a:r>
              <a:rPr kumimoji="1" lang="cs-CZ" sz="1200" i="1" kern="1200" dirty="0" err="1">
                <a:solidFill>
                  <a:schemeClr val="tx1"/>
                </a:solidFill>
                <a:effectLst/>
                <a:latin typeface="Times New Roman" pitchFamily="18" charset="0"/>
                <a:ea typeface="+mn-ea"/>
                <a:cs typeface="+mn-cs"/>
              </a:rPr>
              <a:t>Journal</a:t>
            </a:r>
            <a:r>
              <a:rPr kumimoji="1" lang="cs-CZ" sz="1200" i="1" kern="1200" dirty="0">
                <a:solidFill>
                  <a:schemeClr val="tx1"/>
                </a:solidFill>
                <a:effectLst/>
                <a:latin typeface="Times New Roman" pitchFamily="18" charset="0"/>
                <a:ea typeface="+mn-ea"/>
                <a:cs typeface="+mn-cs"/>
              </a:rPr>
              <a:t> </a:t>
            </a:r>
            <a:r>
              <a:rPr kumimoji="1" lang="cs-CZ" sz="1200" i="1" kern="1200" dirty="0" err="1">
                <a:solidFill>
                  <a:schemeClr val="tx1"/>
                </a:solidFill>
                <a:effectLst/>
                <a:latin typeface="Times New Roman" pitchFamily="18" charset="0"/>
                <a:ea typeface="+mn-ea"/>
                <a:cs typeface="+mn-cs"/>
              </a:rPr>
              <a:t>of</a:t>
            </a:r>
            <a:r>
              <a:rPr kumimoji="1" lang="cs-CZ" sz="1200" i="1" kern="1200" dirty="0">
                <a:solidFill>
                  <a:schemeClr val="tx1"/>
                </a:solidFill>
                <a:effectLst/>
                <a:latin typeface="Times New Roman" pitchFamily="18" charset="0"/>
                <a:ea typeface="+mn-ea"/>
                <a:cs typeface="+mn-cs"/>
              </a:rPr>
              <a:t> Personality and </a:t>
            </a:r>
            <a:r>
              <a:rPr kumimoji="1" lang="cs-CZ" sz="1200" i="1" kern="1200" dirty="0" err="1">
                <a:solidFill>
                  <a:schemeClr val="tx1"/>
                </a:solidFill>
                <a:effectLst/>
                <a:latin typeface="Times New Roman" pitchFamily="18" charset="0"/>
                <a:ea typeface="+mn-ea"/>
                <a:cs typeface="+mn-cs"/>
              </a:rPr>
              <a:t>Social</a:t>
            </a:r>
            <a:r>
              <a:rPr kumimoji="1" lang="cs-CZ" sz="1200" i="1" kern="1200" dirty="0">
                <a:solidFill>
                  <a:schemeClr val="tx1"/>
                </a:solidFill>
                <a:effectLst/>
                <a:latin typeface="Times New Roman" pitchFamily="18" charset="0"/>
                <a:ea typeface="+mn-ea"/>
                <a:cs typeface="+mn-cs"/>
              </a:rPr>
              <a:t> Psychology, </a:t>
            </a:r>
            <a:r>
              <a:rPr kumimoji="1" lang="cs-CZ" sz="1200" kern="1200" dirty="0">
                <a:solidFill>
                  <a:schemeClr val="tx1"/>
                </a:solidFill>
                <a:effectLst/>
                <a:latin typeface="Times New Roman" pitchFamily="18" charset="0"/>
                <a:ea typeface="+mn-ea"/>
                <a:cs typeface="+mn-cs"/>
              </a:rPr>
              <a:t>6, s. 109–114.</a:t>
            </a:r>
          </a:p>
          <a:p>
            <a:pPr lvl="0"/>
            <a:r>
              <a:rPr kumimoji="1" lang="cs-CZ" sz="1200" kern="1200" dirty="0">
                <a:solidFill>
                  <a:schemeClr val="tx1"/>
                </a:solidFill>
                <a:effectLst/>
                <a:latin typeface="Times New Roman" pitchFamily="18" charset="0"/>
                <a:ea typeface="+mn-ea"/>
                <a:cs typeface="+mn-cs"/>
              </a:rPr>
              <a:t>Křivohlavý, J. (1995): </a:t>
            </a:r>
            <a:r>
              <a:rPr kumimoji="1" lang="cs-CZ" sz="1200" i="1" kern="1200" dirty="0">
                <a:solidFill>
                  <a:schemeClr val="tx1"/>
                </a:solidFill>
                <a:effectLst/>
                <a:latin typeface="Times New Roman" pitchFamily="18" charset="0"/>
                <a:ea typeface="+mn-ea"/>
                <a:cs typeface="+mn-cs"/>
              </a:rPr>
              <a:t>Tajemství úspěšného jednání. </a:t>
            </a:r>
            <a:r>
              <a:rPr kumimoji="1" lang="cs-CZ" sz="1200" kern="1200" dirty="0">
                <a:solidFill>
                  <a:schemeClr val="tx1"/>
                </a:solidFill>
                <a:effectLst/>
                <a:latin typeface="Times New Roman" pitchFamily="18" charset="0"/>
                <a:ea typeface="+mn-ea"/>
                <a:cs typeface="+mn-cs"/>
              </a:rPr>
              <a:t>Praha: </a:t>
            </a:r>
            <a:r>
              <a:rPr kumimoji="1" lang="cs-CZ" sz="1200" kern="1200" dirty="0" err="1">
                <a:solidFill>
                  <a:schemeClr val="tx1"/>
                </a:solidFill>
                <a:effectLst/>
                <a:latin typeface="Times New Roman" pitchFamily="18" charset="0"/>
                <a:ea typeface="+mn-ea"/>
                <a:cs typeface="+mn-cs"/>
              </a:rPr>
              <a:t>Grada</a:t>
            </a:r>
            <a:r>
              <a:rPr kumimoji="1" lang="cs-CZ" sz="1200" kern="1200" dirty="0">
                <a:solidFill>
                  <a:schemeClr val="tx1"/>
                </a:solidFill>
                <a:effectLst/>
                <a:latin typeface="Times New Roman" pitchFamily="18" charset="0"/>
                <a:ea typeface="+mn-ea"/>
                <a:cs typeface="+mn-cs"/>
              </a:rPr>
              <a:t>, strany 85 a 95. </a:t>
            </a:r>
          </a:p>
          <a:p>
            <a:pPr lvl="0"/>
            <a:r>
              <a:rPr kumimoji="1" lang="cs-CZ" sz="1200" kern="1200" dirty="0">
                <a:solidFill>
                  <a:schemeClr val="tx1"/>
                </a:solidFill>
                <a:effectLst/>
                <a:latin typeface="Times New Roman" pitchFamily="18" charset="0"/>
                <a:ea typeface="+mn-ea"/>
                <a:cs typeface="+mn-cs"/>
              </a:rPr>
              <a:t>Popularizátor </a:t>
            </a:r>
            <a:r>
              <a:rPr kumimoji="1" lang="cs-CZ" sz="1200" kern="1200" dirty="0" err="1">
                <a:solidFill>
                  <a:schemeClr val="tx1"/>
                </a:solidFill>
                <a:effectLst/>
                <a:latin typeface="Times New Roman" pitchFamily="18" charset="0"/>
                <a:ea typeface="+mn-ea"/>
                <a:cs typeface="+mn-cs"/>
              </a:rPr>
              <a:t>Wage</a:t>
            </a:r>
            <a:r>
              <a:rPr kumimoji="1" lang="cs-CZ" sz="1200" kern="1200" dirty="0">
                <a:solidFill>
                  <a:schemeClr val="tx1"/>
                </a:solidFill>
                <a:effectLst/>
                <a:latin typeface="Times New Roman" pitchFamily="18" charset="0"/>
                <a:ea typeface="+mn-ea"/>
                <a:cs typeface="+mn-cs"/>
              </a:rPr>
              <a:t> v jedné z přesnějších citací napsal, že „sympatii a antipatii lze v druhých lidech vzbudit ze 7 % </a:t>
            </a:r>
            <a:r>
              <a:rPr kumimoji="1" lang="cs-CZ" sz="1200" i="1" kern="1200" dirty="0">
                <a:solidFill>
                  <a:schemeClr val="tx1"/>
                </a:solidFill>
                <a:effectLst/>
                <a:latin typeface="Times New Roman" pitchFamily="18" charset="0"/>
                <a:ea typeface="+mn-ea"/>
                <a:cs typeface="+mn-cs"/>
              </a:rPr>
              <a:t>textovým </a:t>
            </a:r>
            <a:r>
              <a:rPr kumimoji="1" lang="cs-CZ" sz="1200" kern="1200" dirty="0">
                <a:solidFill>
                  <a:schemeClr val="tx1"/>
                </a:solidFill>
                <a:effectLst/>
                <a:latin typeface="Times New Roman" pitchFamily="18" charset="0"/>
                <a:ea typeface="+mn-ea"/>
                <a:cs typeface="+mn-cs"/>
              </a:rPr>
              <a:t>chováním…“ (Dál už to známe.) Správně podotkl, že z čísel se často vyvozují mylné závěry, přestože se vztahují jen k sympatii</a:t>
            </a:r>
            <a:r>
              <a:rPr kumimoji="1" lang="cs-CZ" sz="1200" i="1" kern="1200" dirty="0">
                <a:solidFill>
                  <a:schemeClr val="tx1"/>
                </a:solidFill>
                <a:effectLst/>
                <a:latin typeface="Times New Roman" pitchFamily="18" charset="0"/>
                <a:ea typeface="+mn-ea"/>
                <a:cs typeface="+mn-cs"/>
              </a:rPr>
              <a:t>. </a:t>
            </a:r>
            <a:r>
              <a:rPr kumimoji="1" lang="cs-CZ" sz="1200" kern="1200" dirty="0">
                <a:solidFill>
                  <a:schemeClr val="tx1"/>
                </a:solidFill>
                <a:effectLst/>
                <a:latin typeface="Times New Roman" pitchFamily="18" charset="0"/>
                <a:ea typeface="+mn-ea"/>
                <a:cs typeface="+mn-cs"/>
              </a:rPr>
              <a:t>Na jiném místě ovšem sám zobecnil poměr 7 : 38 : 55 na poměrné rozložení významnosti toho, čím „emocionálně ovlivňujeme zákazníka“. Tedy opět ničím nepodložený úkrok k nepravdivé generalizaci. (</a:t>
            </a:r>
            <a:r>
              <a:rPr kumimoji="1" lang="cs-CZ" sz="1200" kern="1200" dirty="0" err="1">
                <a:solidFill>
                  <a:schemeClr val="tx1"/>
                </a:solidFill>
                <a:effectLst/>
                <a:latin typeface="Times New Roman" pitchFamily="18" charset="0"/>
                <a:ea typeface="+mn-ea"/>
                <a:cs typeface="+mn-cs"/>
              </a:rPr>
              <a:t>Wage</a:t>
            </a:r>
            <a:r>
              <a:rPr kumimoji="1" lang="cs-CZ" sz="1200" kern="1200" dirty="0">
                <a:solidFill>
                  <a:schemeClr val="tx1"/>
                </a:solidFill>
                <a:effectLst/>
                <a:latin typeface="Times New Roman" pitchFamily="18" charset="0"/>
                <a:ea typeface="+mn-ea"/>
                <a:cs typeface="+mn-cs"/>
              </a:rPr>
              <a:t>, Jan L.: </a:t>
            </a:r>
            <a:r>
              <a:rPr kumimoji="1" lang="cs-CZ" sz="1200" i="1" kern="1200" dirty="0">
                <a:solidFill>
                  <a:schemeClr val="tx1"/>
                </a:solidFill>
                <a:effectLst/>
                <a:latin typeface="Times New Roman" pitchFamily="18" charset="0"/>
                <a:ea typeface="+mn-ea"/>
                <a:cs typeface="+mn-cs"/>
              </a:rPr>
              <a:t>Řeč těla jako účinný nástroj prodeje, </a:t>
            </a:r>
            <a:r>
              <a:rPr kumimoji="1" lang="cs-CZ" sz="1200" kern="1200" dirty="0">
                <a:solidFill>
                  <a:schemeClr val="tx1"/>
                </a:solidFill>
                <a:effectLst/>
                <a:latin typeface="Times New Roman" pitchFamily="18" charset="0"/>
                <a:ea typeface="+mn-ea"/>
                <a:cs typeface="+mn-cs"/>
              </a:rPr>
              <a:t>Management </a:t>
            </a:r>
            <a:r>
              <a:rPr kumimoji="1" lang="cs-CZ" sz="1200" kern="1200" dirty="0" err="1">
                <a:solidFill>
                  <a:schemeClr val="tx1"/>
                </a:solidFill>
                <a:effectLst/>
                <a:latin typeface="Times New Roman" pitchFamily="18" charset="0"/>
                <a:ea typeface="+mn-ea"/>
                <a:cs typeface="+mn-cs"/>
              </a:rPr>
              <a:t>Press</a:t>
            </a:r>
            <a:r>
              <a:rPr kumimoji="1" lang="cs-CZ" sz="1200" kern="1200" dirty="0">
                <a:solidFill>
                  <a:schemeClr val="tx1"/>
                </a:solidFill>
                <a:effectLst/>
                <a:latin typeface="Times New Roman" pitchFamily="18" charset="0"/>
                <a:ea typeface="+mn-ea"/>
                <a:cs typeface="+mn-cs"/>
              </a:rPr>
              <a:t> 2000.)</a:t>
            </a:r>
          </a:p>
          <a:p>
            <a:r>
              <a:rPr kumimoji="1" lang="cs-CZ" sz="1200" kern="1200" dirty="0">
                <a:solidFill>
                  <a:schemeClr val="tx1"/>
                </a:solidFill>
                <a:effectLst/>
                <a:latin typeface="Times New Roman" pitchFamily="18" charset="0"/>
                <a:ea typeface="+mn-ea"/>
                <a:cs typeface="+mn-cs"/>
              </a:rPr>
              <a:t> </a:t>
            </a:r>
          </a:p>
          <a:p>
            <a:r>
              <a:rPr kumimoji="1" lang="cs-CZ" sz="1200" kern="1200" dirty="0">
                <a:solidFill>
                  <a:schemeClr val="tx1"/>
                </a:solidFill>
                <a:effectLst/>
                <a:latin typeface="Times New Roman" pitchFamily="18" charset="0"/>
                <a:ea typeface="+mn-ea"/>
                <a:cs typeface="+mn-cs"/>
              </a:rPr>
              <a:t> </a:t>
            </a:r>
          </a:p>
          <a:p>
            <a:pPr eaLnBrk="1" hangingPunct="1"/>
            <a:endParaRPr lang="cs-CZ" altLang="cs-CZ" dirty="0">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C3319A70-D322-4A52-A376-7E550F98FC68}" type="slidenum">
              <a:rPr lang="cs-CZ" altLang="cs-CZ" sz="1300" smtClean="0">
                <a:solidFill>
                  <a:schemeClr val="tx1"/>
                </a:solidFill>
                <a:latin typeface="Albertus Extra Bold CE" pitchFamily="34" charset="0"/>
              </a:rPr>
              <a:pPr/>
              <a:t>58</a:t>
            </a:fld>
            <a:endParaRPr lang="cs-CZ" altLang="cs-CZ" sz="1300">
              <a:solidFill>
                <a:schemeClr val="tx1"/>
              </a:solidFill>
              <a:latin typeface="Albertus Extra Bold CE"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5"/>
          <p:cNvSpPr>
            <a:spLocks noChangeArrowheads="1"/>
          </p:cNvSpPr>
          <p:nvPr/>
        </p:nvSpPr>
        <p:spPr bwMode="auto">
          <a:xfrm>
            <a:off x="842963" y="5145088"/>
            <a:ext cx="5422900"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144" tIns="47573" rIns="95144" bIns="47573">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just" eaLnBrk="1" hangingPunct="1">
              <a:lnSpc>
                <a:spcPct val="100000"/>
              </a:lnSpc>
              <a:spcBef>
                <a:spcPct val="30000"/>
              </a:spcBef>
              <a:buClrTx/>
              <a:buFontTx/>
              <a:buNone/>
            </a:pPr>
            <a:r>
              <a:rPr kumimoji="1" lang="cs-CZ" altLang="cs-CZ" sz="1200">
                <a:solidFill>
                  <a:schemeClr val="tx1"/>
                </a:solidFill>
              </a:rPr>
              <a:t>Ukázka tabulky </a:t>
            </a:r>
            <a:r>
              <a:rPr kumimoji="1" lang="cs-CZ" altLang="cs-CZ" sz="1200" b="1">
                <a:solidFill>
                  <a:schemeClr val="tx1"/>
                </a:solidFill>
              </a:rPr>
              <a:t>zformátované pomocí příkazu „Navrhnout tabulku“</a:t>
            </a:r>
            <a:r>
              <a:rPr kumimoji="1" lang="cs-CZ" altLang="cs-CZ" sz="1200">
                <a:solidFill>
                  <a:schemeClr val="tx1"/>
                </a:solidFill>
              </a:rPr>
              <a:t>. Pro zvýraznění určitého data je použito tučné větší písmo a vložen obrázek lupy z klipartu. </a:t>
            </a:r>
          </a:p>
          <a:p>
            <a:pPr algn="just" eaLnBrk="1" hangingPunct="1">
              <a:lnSpc>
                <a:spcPct val="100000"/>
              </a:lnSpc>
              <a:spcBef>
                <a:spcPct val="30000"/>
              </a:spcBef>
              <a:buClrTx/>
              <a:buFontTx/>
              <a:buNone/>
            </a:pPr>
            <a:r>
              <a:rPr kumimoji="1" lang="cs-CZ" altLang="cs-CZ" sz="1200">
                <a:solidFill>
                  <a:schemeClr val="tx1"/>
                </a:solidFill>
              </a:rPr>
              <a:t>Posluchači zkusí svoji tabulku zformátovat pomocí příkazu “Navrhnout tabulku“.</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C56222F9-1E12-4A9B-9218-1DF4397D5FB6}" type="slidenum">
              <a:rPr lang="cs-CZ" altLang="cs-CZ" sz="1300" smtClean="0">
                <a:solidFill>
                  <a:schemeClr val="tx1"/>
                </a:solidFill>
                <a:latin typeface="Albertus Extra Bold CE" pitchFamily="34" charset="0"/>
              </a:rPr>
              <a:pPr/>
              <a:t>60</a:t>
            </a:fld>
            <a:endParaRPr lang="cs-CZ" altLang="cs-CZ" sz="1300">
              <a:solidFill>
                <a:schemeClr val="tx1"/>
              </a:solidFill>
              <a:latin typeface="Albertus Extra Bold CE"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4"/>
          <p:cNvSpPr>
            <a:spLocks noChangeArrowheads="1"/>
          </p:cNvSpPr>
          <p:nvPr/>
        </p:nvSpPr>
        <p:spPr bwMode="auto">
          <a:xfrm>
            <a:off x="842963" y="5145088"/>
            <a:ext cx="54229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144" tIns="47573" rIns="95144" bIns="47573">
            <a:spAutoFit/>
          </a:bodyPr>
          <a:lstStyle>
            <a:lvl1pPr marL="228600" indent="-228600">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just" eaLnBrk="1" hangingPunct="1">
              <a:lnSpc>
                <a:spcPct val="100000"/>
              </a:lnSpc>
              <a:spcBef>
                <a:spcPct val="30000"/>
              </a:spcBef>
              <a:buClrTx/>
              <a:buFontTx/>
              <a:buNone/>
            </a:pPr>
            <a:r>
              <a:rPr kumimoji="1" lang="cs-CZ" altLang="cs-CZ" sz="1200">
                <a:solidFill>
                  <a:schemeClr val="tx1"/>
                </a:solidFill>
              </a:rPr>
              <a:t>Vložit na snímek klipart je možné třemi způsoby:</a:t>
            </a:r>
          </a:p>
          <a:p>
            <a:pPr algn="just" eaLnBrk="1" hangingPunct="1">
              <a:lnSpc>
                <a:spcPct val="100000"/>
              </a:lnSpc>
              <a:spcBef>
                <a:spcPct val="30000"/>
              </a:spcBef>
              <a:buClrTx/>
              <a:buFontTx/>
              <a:buAutoNum type="arabicPeriod"/>
            </a:pPr>
            <a:r>
              <a:rPr kumimoji="1" lang="cs-CZ" altLang="cs-CZ" sz="1200">
                <a:solidFill>
                  <a:schemeClr val="tx1"/>
                </a:solidFill>
              </a:rPr>
              <a:t>vložením nového snímku s rozvržením pro text a klipart</a:t>
            </a:r>
          </a:p>
          <a:p>
            <a:pPr algn="just" eaLnBrk="1" hangingPunct="1">
              <a:lnSpc>
                <a:spcPct val="100000"/>
              </a:lnSpc>
              <a:spcBef>
                <a:spcPct val="30000"/>
              </a:spcBef>
              <a:buClrTx/>
              <a:buFontTx/>
              <a:buAutoNum type="arabicPeriod"/>
            </a:pPr>
            <a:r>
              <a:rPr kumimoji="1" lang="cs-CZ" altLang="cs-CZ" sz="1200">
                <a:solidFill>
                  <a:schemeClr val="tx1"/>
                </a:solidFill>
              </a:rPr>
              <a:t>příkazem Vložit, vybrat položku Obrázek, podpoložku Klipart</a:t>
            </a:r>
          </a:p>
          <a:p>
            <a:pPr algn="just" eaLnBrk="1" hangingPunct="1">
              <a:lnSpc>
                <a:spcPct val="100000"/>
              </a:lnSpc>
              <a:spcBef>
                <a:spcPct val="30000"/>
              </a:spcBef>
              <a:buClrTx/>
              <a:buFontTx/>
              <a:buAutoNum type="arabicPeriod"/>
            </a:pPr>
            <a:r>
              <a:rPr kumimoji="1" lang="cs-CZ" altLang="cs-CZ" sz="1200">
                <a:solidFill>
                  <a:schemeClr val="tx1"/>
                </a:solidFill>
              </a:rPr>
              <a:t>ikonou Vložit klipart na standardním panelu nástrojů. </a:t>
            </a:r>
          </a:p>
          <a:p>
            <a:pPr eaLnBrk="1" hangingPunct="1">
              <a:lnSpc>
                <a:spcPct val="100000"/>
              </a:lnSpc>
              <a:spcBef>
                <a:spcPct val="30000"/>
              </a:spcBef>
              <a:buClrTx/>
              <a:buFontTx/>
              <a:buNone/>
            </a:pPr>
            <a:r>
              <a:rPr kumimoji="1" lang="cs-CZ" altLang="cs-CZ" sz="1200">
                <a:solidFill>
                  <a:schemeClr val="tx1"/>
                </a:solidFill>
              </a:rPr>
              <a:t>Po objevení se dialogového okna s kliparty, si z galerie </a:t>
            </a:r>
            <a:r>
              <a:rPr kumimoji="1" lang="cs-CZ" altLang="cs-CZ" sz="1200" b="1">
                <a:solidFill>
                  <a:schemeClr val="tx1"/>
                </a:solidFill>
              </a:rPr>
              <a:t>vybereme vhodný obrázek</a:t>
            </a:r>
            <a:r>
              <a:rPr kumimoji="1" lang="cs-CZ" altLang="cs-CZ" sz="1200">
                <a:solidFill>
                  <a:schemeClr val="tx1"/>
                </a:solidFill>
              </a:rPr>
              <a:t>. Poklepem nebo označením a stiskem Vložit se vybraný obrázek zkopíruje na náš snímek.</a:t>
            </a:r>
          </a:p>
          <a:p>
            <a:pPr eaLnBrk="1" hangingPunct="1">
              <a:lnSpc>
                <a:spcPct val="100000"/>
              </a:lnSpc>
              <a:spcBef>
                <a:spcPct val="30000"/>
              </a:spcBef>
              <a:buClrTx/>
              <a:buFontTx/>
              <a:buNone/>
            </a:pPr>
            <a:r>
              <a:rPr kumimoji="1" lang="cs-CZ" altLang="cs-CZ" sz="1200">
                <a:solidFill>
                  <a:schemeClr val="tx1"/>
                </a:solidFill>
              </a:rPr>
              <a:t>Chceme-li </a:t>
            </a:r>
            <a:r>
              <a:rPr kumimoji="1" lang="cs-CZ" altLang="cs-CZ" sz="1200" b="1">
                <a:solidFill>
                  <a:schemeClr val="tx1"/>
                </a:solidFill>
              </a:rPr>
              <a:t>upravit polohu</a:t>
            </a:r>
            <a:r>
              <a:rPr kumimoji="1" lang="cs-CZ" altLang="cs-CZ" sz="1200">
                <a:solidFill>
                  <a:schemeClr val="tx1"/>
                </a:solidFill>
              </a:rPr>
              <a:t> obrázku, klikneme na něj </a:t>
            </a:r>
            <a:r>
              <a:rPr kumimoji="1" lang="cs-CZ" altLang="cs-CZ" sz="1200" b="1">
                <a:solidFill>
                  <a:schemeClr val="tx1"/>
                </a:solidFill>
              </a:rPr>
              <a:t>myší a tahem jej přemístíme</a:t>
            </a:r>
            <a:r>
              <a:rPr kumimoji="1" lang="cs-CZ" altLang="cs-CZ" sz="1200">
                <a:solidFill>
                  <a:schemeClr val="tx1"/>
                </a:solidFill>
              </a:rPr>
              <a:t>. </a:t>
            </a:r>
            <a:r>
              <a:rPr kumimoji="1" lang="cs-CZ" altLang="cs-CZ" sz="1200" b="1">
                <a:solidFill>
                  <a:schemeClr val="tx1"/>
                </a:solidFill>
              </a:rPr>
              <a:t>Velikost</a:t>
            </a:r>
            <a:r>
              <a:rPr kumimoji="1" lang="cs-CZ" altLang="cs-CZ" sz="1200">
                <a:solidFill>
                  <a:schemeClr val="tx1"/>
                </a:solidFill>
              </a:rPr>
              <a:t> můžeme upravovat také </a:t>
            </a:r>
            <a:r>
              <a:rPr kumimoji="1" lang="cs-CZ" altLang="cs-CZ" sz="1200" b="1">
                <a:solidFill>
                  <a:schemeClr val="tx1"/>
                </a:solidFill>
              </a:rPr>
              <a:t>tahem myši za vhodný úchyt</a:t>
            </a:r>
            <a:r>
              <a:rPr kumimoji="1" lang="cs-CZ" altLang="cs-CZ" sz="1200">
                <a:solidFill>
                  <a:schemeClr val="tx1"/>
                </a:solidFill>
              </a:rPr>
              <a:t> (nechceme-li obrázek tvarově deformovat, vybereme některý rohový úchyt) požadovaným směrem.</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BB9CBC54-EEFE-4662-8A90-3655F6382C0D}" type="slidenum">
              <a:rPr lang="cs-CZ" altLang="cs-CZ" sz="1300" smtClean="0">
                <a:solidFill>
                  <a:schemeClr val="tx1"/>
                </a:solidFill>
                <a:latin typeface="Albertus Extra Bold CE" pitchFamily="34" charset="0"/>
              </a:rPr>
              <a:pPr/>
              <a:t>62</a:t>
            </a:fld>
            <a:endParaRPr lang="cs-CZ" altLang="cs-CZ" sz="1300">
              <a:solidFill>
                <a:schemeClr val="tx1"/>
              </a:solidFill>
              <a:latin typeface="Albertus Extra Bold CE" pitchFamily="34" charset="0"/>
            </a:endParaRPr>
          </a:p>
        </p:txBody>
      </p:sp>
      <p:sp>
        <p:nvSpPr>
          <p:cNvPr id="136195" name="Rectangle 2"/>
          <p:cNvSpPr>
            <a:spLocks noGrp="1" noRot="1" noChangeAspect="1" noChangeArrowheads="1" noTextEdit="1"/>
          </p:cNvSpPr>
          <p:nvPr>
            <p:ph type="sldImg"/>
          </p:nvPr>
        </p:nvSpPr>
        <p:spPr>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1EEC608E-77C2-4912-9A0C-CDDD85F61C50}" type="slidenum">
              <a:rPr lang="cs-CZ" altLang="cs-CZ" sz="1300" smtClean="0">
                <a:solidFill>
                  <a:schemeClr val="tx1"/>
                </a:solidFill>
                <a:latin typeface="Albertus Extra Bold CE" pitchFamily="34" charset="0"/>
              </a:rPr>
              <a:pPr/>
              <a:t>6</a:t>
            </a:fld>
            <a:endParaRPr lang="cs-CZ" altLang="cs-CZ" sz="1300">
              <a:solidFill>
                <a:schemeClr val="tx1"/>
              </a:solidFill>
              <a:latin typeface="Albertus Extra Bold CE"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ChangeArrowheads="1"/>
          </p:cNvSpPr>
          <p:nvPr/>
        </p:nvSpPr>
        <p:spPr bwMode="auto">
          <a:xfrm>
            <a:off x="822325" y="5122863"/>
            <a:ext cx="5443538" cy="294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144" tIns="47573" rIns="95144" bIns="47573">
            <a:spAutoFit/>
          </a:bodyPr>
          <a:lstStyle>
            <a:lvl1pPr>
              <a:defRPr sz="2000">
                <a:solidFill>
                  <a:srgbClr val="FFFF00"/>
                </a:solidFill>
                <a:latin typeface="Arial" charset="0"/>
              </a:defRPr>
            </a:lvl1pPr>
            <a:lvl2pPr>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just" eaLnBrk="1" hangingPunct="1">
              <a:lnSpc>
                <a:spcPct val="100000"/>
              </a:lnSpc>
              <a:spcBef>
                <a:spcPct val="45000"/>
              </a:spcBef>
              <a:buClrTx/>
              <a:buFontTx/>
              <a:buNone/>
            </a:pPr>
            <a:r>
              <a:rPr kumimoji="1" lang="cs-CZ" altLang="cs-CZ" sz="1200">
                <a:solidFill>
                  <a:schemeClr val="tx1"/>
                </a:solidFill>
              </a:rPr>
              <a:t>Promyslete</a:t>
            </a:r>
            <a:r>
              <a:rPr kumimoji="1" lang="cs-CZ" altLang="cs-CZ" sz="1200" b="1">
                <a:solidFill>
                  <a:schemeClr val="tx1"/>
                </a:solidFill>
              </a:rPr>
              <a:t> </a:t>
            </a:r>
            <a:r>
              <a:rPr kumimoji="1" lang="cs-CZ" altLang="cs-CZ" sz="1200">
                <a:solidFill>
                  <a:schemeClr val="tx1"/>
                </a:solidFill>
              </a:rPr>
              <a:t>si</a:t>
            </a:r>
            <a:r>
              <a:rPr kumimoji="1" lang="cs-CZ" altLang="cs-CZ" sz="1200" b="1">
                <a:solidFill>
                  <a:schemeClr val="tx1"/>
                </a:solidFill>
              </a:rPr>
              <a:t> pro koho </a:t>
            </a:r>
            <a:r>
              <a:rPr kumimoji="1" lang="cs-CZ" altLang="cs-CZ" sz="1200">
                <a:solidFill>
                  <a:schemeClr val="tx1"/>
                </a:solidFill>
              </a:rPr>
              <a:t>je prezentace určena a zvolte hned na počátku odpovídající název!</a:t>
            </a:r>
          </a:p>
          <a:p>
            <a:pPr algn="just" eaLnBrk="1" hangingPunct="1">
              <a:lnSpc>
                <a:spcPct val="100000"/>
              </a:lnSpc>
              <a:spcBef>
                <a:spcPct val="45000"/>
              </a:spcBef>
              <a:buClrTx/>
              <a:buFontTx/>
              <a:buNone/>
            </a:pPr>
            <a:r>
              <a:rPr kumimoji="1" lang="cs-CZ" altLang="cs-CZ" sz="1200">
                <a:solidFill>
                  <a:schemeClr val="tx1"/>
                </a:solidFill>
              </a:rPr>
              <a:t>Vytipujte si vhodné </a:t>
            </a:r>
            <a:r>
              <a:rPr kumimoji="1" lang="cs-CZ" altLang="cs-CZ" sz="1200" b="1">
                <a:solidFill>
                  <a:schemeClr val="tx1"/>
                </a:solidFill>
              </a:rPr>
              <a:t>zdroje informací</a:t>
            </a:r>
            <a:r>
              <a:rPr kumimoji="1" lang="cs-CZ" altLang="cs-CZ" sz="1200">
                <a:solidFill>
                  <a:schemeClr val="tx1"/>
                </a:solidFill>
              </a:rPr>
              <a:t> pro přípravu prezentace.</a:t>
            </a:r>
          </a:p>
          <a:p>
            <a:pPr algn="just" eaLnBrk="1" hangingPunct="1">
              <a:lnSpc>
                <a:spcPct val="100000"/>
              </a:lnSpc>
              <a:spcBef>
                <a:spcPct val="45000"/>
              </a:spcBef>
              <a:buClrTx/>
              <a:buFontTx/>
              <a:buNone/>
            </a:pPr>
            <a:r>
              <a:rPr kumimoji="1" lang="cs-CZ" altLang="cs-CZ" sz="1200">
                <a:solidFill>
                  <a:schemeClr val="tx1"/>
                </a:solidFill>
              </a:rPr>
              <a:t>Připravte si </a:t>
            </a:r>
            <a:r>
              <a:rPr kumimoji="1" lang="cs-CZ" altLang="cs-CZ" sz="1200" b="1">
                <a:solidFill>
                  <a:schemeClr val="tx1"/>
                </a:solidFill>
              </a:rPr>
              <a:t>osnovu</a:t>
            </a:r>
            <a:r>
              <a:rPr kumimoji="1" lang="cs-CZ" altLang="cs-CZ" sz="1200">
                <a:solidFill>
                  <a:schemeClr val="tx1"/>
                </a:solidFill>
              </a:rPr>
              <a:t> toho, k čemu budete informace potřebovat.</a:t>
            </a:r>
          </a:p>
          <a:p>
            <a:pPr algn="just" eaLnBrk="1" hangingPunct="1">
              <a:lnSpc>
                <a:spcPct val="100000"/>
              </a:lnSpc>
              <a:spcBef>
                <a:spcPct val="45000"/>
              </a:spcBef>
              <a:buClrTx/>
              <a:buFontTx/>
              <a:buNone/>
            </a:pPr>
            <a:r>
              <a:rPr kumimoji="1" lang="cs-CZ" altLang="cs-CZ" sz="1200">
                <a:solidFill>
                  <a:schemeClr val="tx1"/>
                </a:solidFill>
              </a:rPr>
              <a:t>Získané údaje, poznatky a informace je nutno ihned </a:t>
            </a:r>
            <a:r>
              <a:rPr kumimoji="1" lang="cs-CZ" altLang="cs-CZ" sz="1200" b="1">
                <a:solidFill>
                  <a:schemeClr val="tx1"/>
                </a:solidFill>
              </a:rPr>
              <a:t>třídit a evidovat </a:t>
            </a:r>
            <a:r>
              <a:rPr kumimoji="1" lang="cs-CZ" altLang="cs-CZ" sz="1200">
                <a:solidFill>
                  <a:schemeClr val="tx1"/>
                </a:solidFill>
              </a:rPr>
              <a:t>(nezapomeňte psát zdroje odkud informaci čerpáte).</a:t>
            </a:r>
          </a:p>
          <a:p>
            <a:pPr algn="just" eaLnBrk="1" hangingPunct="1">
              <a:lnSpc>
                <a:spcPct val="100000"/>
              </a:lnSpc>
              <a:spcBef>
                <a:spcPct val="45000"/>
              </a:spcBef>
              <a:buClrTx/>
              <a:buFontTx/>
              <a:buNone/>
            </a:pPr>
            <a:r>
              <a:rPr kumimoji="1" lang="cs-CZ" altLang="cs-CZ" sz="1200">
                <a:solidFill>
                  <a:schemeClr val="tx1"/>
                </a:solidFill>
              </a:rPr>
              <a:t>Sestavte si </a:t>
            </a:r>
            <a:r>
              <a:rPr kumimoji="1" lang="cs-CZ" altLang="cs-CZ" sz="1200" b="1">
                <a:solidFill>
                  <a:schemeClr val="tx1"/>
                </a:solidFill>
              </a:rPr>
              <a:t>osnovu</a:t>
            </a:r>
            <a:r>
              <a:rPr kumimoji="1" lang="cs-CZ" altLang="cs-CZ" sz="1200">
                <a:solidFill>
                  <a:schemeClr val="tx1"/>
                </a:solidFill>
              </a:rPr>
              <a:t> prezentace podle třístupňového pravidla</a:t>
            </a:r>
          </a:p>
          <a:p>
            <a:pPr lvl="1" algn="just" eaLnBrk="1" hangingPunct="1">
              <a:lnSpc>
                <a:spcPct val="100000"/>
              </a:lnSpc>
              <a:spcBef>
                <a:spcPct val="45000"/>
              </a:spcBef>
              <a:buClrTx/>
              <a:buFontTx/>
              <a:buChar char="•"/>
            </a:pPr>
            <a:r>
              <a:rPr kumimoji="1" lang="cs-CZ" altLang="cs-CZ" sz="1200">
                <a:solidFill>
                  <a:schemeClr val="tx1"/>
                </a:solidFill>
              </a:rPr>
              <a:t> první (hrubý) koncept </a:t>
            </a:r>
          </a:p>
          <a:p>
            <a:pPr lvl="1" algn="just" eaLnBrk="1" hangingPunct="1">
              <a:lnSpc>
                <a:spcPct val="100000"/>
              </a:lnSpc>
              <a:spcBef>
                <a:spcPct val="45000"/>
              </a:spcBef>
              <a:buClrTx/>
              <a:buFontTx/>
              <a:buChar char="•"/>
            </a:pPr>
            <a:r>
              <a:rPr kumimoji="1" lang="cs-CZ" altLang="cs-CZ" sz="1200">
                <a:solidFill>
                  <a:schemeClr val="tx1"/>
                </a:solidFill>
              </a:rPr>
              <a:t> druhý koncept s propracovanými detaily</a:t>
            </a:r>
          </a:p>
          <a:p>
            <a:pPr lvl="1" algn="just" eaLnBrk="1" hangingPunct="1">
              <a:lnSpc>
                <a:spcPct val="100000"/>
              </a:lnSpc>
              <a:spcBef>
                <a:spcPct val="45000"/>
              </a:spcBef>
              <a:buClrTx/>
              <a:buFontTx/>
              <a:buChar char="•"/>
            </a:pPr>
            <a:r>
              <a:rPr kumimoji="1" lang="cs-CZ" altLang="cs-CZ" sz="1200">
                <a:solidFill>
                  <a:schemeClr val="tx1"/>
                </a:solidFill>
              </a:rPr>
              <a:t> konečná verze (věnujte pozornost jazykové stránce projevu -</a:t>
            </a:r>
            <a:br>
              <a:rPr kumimoji="1" lang="cs-CZ" altLang="cs-CZ" sz="1200">
                <a:solidFill>
                  <a:schemeClr val="tx1"/>
                </a:solidFill>
              </a:rPr>
            </a:br>
            <a:r>
              <a:rPr kumimoji="1" lang="cs-CZ" altLang="cs-CZ" sz="1200">
                <a:solidFill>
                  <a:schemeClr val="tx1"/>
                </a:solidFill>
              </a:rPr>
              <a:t>   gramatika, styl, plynulost)</a:t>
            </a:r>
          </a:p>
          <a:p>
            <a:pPr lvl="1" algn="just" eaLnBrk="1" hangingPunct="1">
              <a:lnSpc>
                <a:spcPct val="100000"/>
              </a:lnSpc>
              <a:spcBef>
                <a:spcPct val="45000"/>
              </a:spcBef>
              <a:buClrTx/>
              <a:buFontTx/>
              <a:buNone/>
            </a:pPr>
            <a:endParaRPr kumimoji="1" lang="cs-CZ" altLang="cs-CZ" sz="1200">
              <a:solidFill>
                <a:schemeClr val="tx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F8DB3D93-A51F-46CD-87AE-2823F3CFBE99}" type="slidenum">
              <a:rPr lang="cs-CZ" altLang="cs-CZ" sz="1300" smtClean="0">
                <a:solidFill>
                  <a:schemeClr val="tx1"/>
                </a:solidFill>
                <a:latin typeface="Albertus Extra Bold CE" pitchFamily="34" charset="0"/>
              </a:rPr>
              <a:pPr/>
              <a:t>8</a:t>
            </a:fld>
            <a:endParaRPr lang="cs-CZ" altLang="cs-CZ" sz="1300">
              <a:solidFill>
                <a:schemeClr val="tx1"/>
              </a:solidFill>
              <a:latin typeface="Albertus Extra Bold CE" pitchFamily="34" charset="0"/>
            </a:endParaRPr>
          </a:p>
        </p:txBody>
      </p:sp>
      <p:sp>
        <p:nvSpPr>
          <p:cNvPr id="75779" name="Rectangle 2"/>
          <p:cNvSpPr>
            <a:spLocks noGrp="1" noRot="1" noChangeAspect="1" noChangeArrowheads="1" noTextEdit="1"/>
          </p:cNvSpPr>
          <p:nvPr>
            <p:ph type="sldImg"/>
          </p:nvPr>
        </p:nvSpPr>
        <p:spPr>
          <a:ln/>
        </p:spPr>
      </p:sp>
      <p:sp>
        <p:nvSpPr>
          <p:cNvPr id="75780" name="Rectangle 4"/>
          <p:cNvSpPr>
            <a:spLocks noGrp="1" noChangeArrowheads="1"/>
          </p:cNvSpPr>
          <p:nvPr>
            <p:ph type="body" idx="1"/>
          </p:nvPr>
        </p:nvSpPr>
        <p:spPr>
          <a:xfrm>
            <a:off x="927100" y="4832350"/>
            <a:ext cx="5226050" cy="2325688"/>
          </a:xfrm>
          <a:noFill/>
        </p:spPr>
        <p:txBody>
          <a:bodyPr wrap="square"/>
          <a:lstStyle/>
          <a:p>
            <a:pPr eaLnBrk="1" hangingPunct="1"/>
            <a:r>
              <a:rPr lang="cs-CZ" altLang="cs-CZ" b="1">
                <a:latin typeface="Arial" charset="0"/>
              </a:rPr>
              <a:t>Vložené objekty - </a:t>
            </a:r>
            <a:r>
              <a:rPr lang="cs-CZ" altLang="cs-CZ">
                <a:latin typeface="Arial" charset="0"/>
              </a:rPr>
              <a:t>Pokud chcete přidat ilustrační zvuk a nebo dokonce video, tak nezapomeňte, že musí být také součástí prezentace. Když máte takové choutky, tak raději použijte variantu prezentace na CD (File -&gt; Package for CD). Umístí se tam všechny potřebné soubory a vy se můžete před prezentací klidně vyspat.</a:t>
            </a:r>
          </a:p>
          <a:p>
            <a:pPr eaLnBrk="1" hangingPunct="1"/>
            <a:endParaRPr lang="cs-CZ" altLang="cs-CZ">
              <a:latin typeface="Arial" charset="0"/>
            </a:endParaRPr>
          </a:p>
          <a:p>
            <a:pPr eaLnBrk="1" hangingPunct="1"/>
            <a:r>
              <a:rPr lang="cs-CZ" altLang="cs-CZ">
                <a:latin typeface="Arial" charset="0"/>
              </a:rPr>
              <a:t>Při přípravě obrázků a grafů dbejte na to, aby nebyly příliš „zaplněny“ čísly. </a:t>
            </a:r>
          </a:p>
          <a:p>
            <a:pPr eaLnBrk="1" hangingPunct="1"/>
            <a:endParaRPr lang="cs-CZ" altLang="cs-CZ">
              <a:latin typeface="Arial" charset="0"/>
            </a:endParaRPr>
          </a:p>
          <a:p>
            <a:pPr eaLnBrk="1" hangingPunct="1"/>
            <a:r>
              <a:rPr lang="cs-CZ" altLang="cs-CZ">
                <a:latin typeface="Arial" charset="0"/>
              </a:rPr>
              <a:t>Pokud budete používat poznámky během prezentace, měly by být na nějaké malé kartičce nejlépe z tvrdého papíru.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4177A978-8E7E-4255-8EB1-0E94A7DD4C73}" type="slidenum">
              <a:rPr lang="cs-CZ" altLang="cs-CZ" sz="1300" smtClean="0">
                <a:solidFill>
                  <a:schemeClr val="tx1"/>
                </a:solidFill>
                <a:latin typeface="Albertus Extra Bold CE" pitchFamily="34" charset="0"/>
              </a:rPr>
              <a:pPr/>
              <a:t>9</a:t>
            </a:fld>
            <a:endParaRPr lang="cs-CZ" altLang="cs-CZ" sz="1300">
              <a:solidFill>
                <a:schemeClr val="tx1"/>
              </a:solidFill>
              <a:latin typeface="Albertus Extra Bold CE" pitchFamily="34" charset="0"/>
            </a:endParaRPr>
          </a:p>
        </p:txBody>
      </p:sp>
      <p:sp>
        <p:nvSpPr>
          <p:cNvPr id="76803" name="Rectangle 2"/>
          <p:cNvSpPr>
            <a:spLocks noGrp="1" noRot="1" noChangeAspect="1" noChangeArrowheads="1" noTextEdit="1"/>
          </p:cNvSpPr>
          <p:nvPr>
            <p:ph type="sldImg"/>
          </p:nvPr>
        </p:nvSpPr>
        <p:spPr>
          <a:ln/>
        </p:spPr>
      </p:sp>
      <p:sp>
        <p:nvSpPr>
          <p:cNvPr id="76804" name="Rectangle 5"/>
          <p:cNvSpPr>
            <a:spLocks noGrp="1" noChangeArrowheads="1"/>
          </p:cNvSpPr>
          <p:nvPr>
            <p:ph type="body" idx="1"/>
          </p:nvPr>
        </p:nvSpPr>
        <p:spPr>
          <a:xfrm>
            <a:off x="965200" y="4914900"/>
            <a:ext cx="5119688" cy="3182938"/>
          </a:xfrm>
          <a:noFill/>
        </p:spPr>
        <p:txBody>
          <a:bodyPr wrap="square"/>
          <a:lstStyle/>
          <a:p>
            <a:pPr eaLnBrk="1" hangingPunct="1"/>
            <a:r>
              <a:rPr kumimoji="0" lang="en-US" altLang="cs-CZ">
                <a:solidFill>
                  <a:srgbClr val="000000"/>
                </a:solidFill>
                <a:latin typeface="Arial" charset="0"/>
              </a:rPr>
              <a:t>Ne vždy audiovizuální technika a prezentační pomůcky fungují tak, jak byste si přáli. Pro případ, že nastane tato situace, je důležité mít kontakt na člověka zodpovědného za techniku v prostorách, kde prezentace probíhá. Dále se vyplatí mít vypracován katastrofický scénář s variantami postupu v takovéto situaci. Určitě oceníte záložní materiály a zdroje (nejen tištěné, ale také elektronické). Vhodné je být připraven na prezentaci pouze s podporou flipchartu či bílé tabule</a:t>
            </a:r>
            <a:r>
              <a:rPr kumimoji="0" lang="cs-CZ" altLang="cs-CZ">
                <a:solidFill>
                  <a:srgbClr val="000000"/>
                </a:solidFill>
                <a:latin typeface="Arial" charset="0"/>
              </a:rPr>
              <a:t>, zpětného projektoru a podobně. </a:t>
            </a:r>
          </a:p>
          <a:p>
            <a:pPr eaLnBrk="1" hangingPunct="1"/>
            <a:r>
              <a:rPr kumimoji="0" lang="en-US" altLang="cs-CZ">
                <a:solidFill>
                  <a:srgbClr val="000000"/>
                </a:solidFill>
                <a:latin typeface="Arial" charset="0"/>
              </a:rPr>
              <a:t>V nejhorším můžete vyhlásit tzv. technickou pauzu a v ní se snažit techniku opět zprovoznit. Nicméně i tady platí praktické heslo</a:t>
            </a:r>
            <a:r>
              <a:rPr kumimoji="0" lang="en-US" altLang="cs-CZ" b="1">
                <a:solidFill>
                  <a:srgbClr val="000000"/>
                </a:solidFill>
                <a:latin typeface="Arial" charset="0"/>
              </a:rPr>
              <a:t>:“ Pokud to nedokážete opravit do 5 minut, jděte od toho.“</a:t>
            </a:r>
            <a:endParaRPr lang="cs-CZ" altLang="cs-CZ">
              <a:latin typeface="Arial" charset="0"/>
            </a:endParaRPr>
          </a:p>
          <a:p>
            <a:pPr eaLnBrk="1" hangingPunct="1"/>
            <a:endParaRPr lang="cs-CZ" altLang="cs-CZ">
              <a:latin typeface="Arial" charset="0"/>
            </a:endParaRPr>
          </a:p>
          <a:p>
            <a:pPr eaLnBrk="1" hangingPunct="1"/>
            <a:r>
              <a:rPr lang="cs-CZ" altLang="cs-CZ" b="1">
                <a:latin typeface="Arial" charset="0"/>
              </a:rPr>
              <a:t>Fonty - </a:t>
            </a:r>
            <a:r>
              <a:rPr lang="cs-CZ" altLang="cs-CZ">
                <a:latin typeface="Arial" charset="0"/>
              </a:rPr>
              <a:t>Ne každý počítač bude mít nainstalované právě Vaše oblíbené fonty. Pokud používáte nějaký nadstandardní font, tak jej raději přidejte k prezentaci (Tools -&gt; Options, záložka Save). Její velikost se sice zvětší, nicméně nebudete překvapeni, že vše vypadá zcela jinak.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50913">
              <a:defRPr sz="2000">
                <a:solidFill>
                  <a:srgbClr val="FFFF00"/>
                </a:solidFill>
                <a:latin typeface="Arial" charset="0"/>
              </a:defRPr>
            </a:lvl1pPr>
            <a:lvl2pPr marL="742950" indent="-285750" defTabSz="950913">
              <a:defRPr sz="2000">
                <a:solidFill>
                  <a:srgbClr val="FFFF00"/>
                </a:solidFill>
                <a:latin typeface="Arial" charset="0"/>
              </a:defRPr>
            </a:lvl2pPr>
            <a:lvl3pPr marL="1143000" indent="-228600" defTabSz="950913">
              <a:defRPr sz="2000">
                <a:solidFill>
                  <a:srgbClr val="FFFF00"/>
                </a:solidFill>
                <a:latin typeface="Arial" charset="0"/>
              </a:defRPr>
            </a:lvl3pPr>
            <a:lvl4pPr marL="1600200" indent="-228600" defTabSz="950913">
              <a:defRPr sz="2000">
                <a:solidFill>
                  <a:srgbClr val="FFFF00"/>
                </a:solidFill>
                <a:latin typeface="Arial" charset="0"/>
              </a:defRPr>
            </a:lvl4pPr>
            <a:lvl5pPr marL="2057400" indent="-228600" defTabSz="950913">
              <a:defRPr sz="2000">
                <a:solidFill>
                  <a:srgbClr val="FFFF00"/>
                </a:solidFill>
                <a:latin typeface="Arial" charset="0"/>
              </a:defRPr>
            </a:lvl5pPr>
            <a:lvl6pPr marL="25146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defTabSz="950913"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fld id="{A7E2A6C0-25E3-434E-9EBF-0FF00081D14C}" type="slidenum">
              <a:rPr lang="cs-CZ" altLang="cs-CZ" sz="1300" smtClean="0">
                <a:solidFill>
                  <a:schemeClr val="tx1"/>
                </a:solidFill>
                <a:latin typeface="Albertus Extra Bold CE" pitchFamily="34" charset="0"/>
              </a:rPr>
              <a:pPr/>
              <a:t>10</a:t>
            </a:fld>
            <a:endParaRPr lang="cs-CZ" altLang="cs-CZ" sz="1300">
              <a:solidFill>
                <a:schemeClr val="tx1"/>
              </a:solidFill>
              <a:latin typeface="Albertus Extra Bold CE" pitchFamily="34" charset="0"/>
            </a:endParaRPr>
          </a:p>
        </p:txBody>
      </p:sp>
      <p:sp>
        <p:nvSpPr>
          <p:cNvPr id="77827" name="Rectangle 2"/>
          <p:cNvSpPr>
            <a:spLocks noGrp="1" noRot="1" noChangeAspect="1" noChangeArrowheads="1" noTextEdit="1"/>
          </p:cNvSpPr>
          <p:nvPr>
            <p:ph type="sldImg"/>
          </p:nvPr>
        </p:nvSpPr>
        <p:spPr>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876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Kliknutím lze upravit styl.</a:t>
            </a:r>
          </a:p>
        </p:txBody>
      </p:sp>
      <p:sp>
        <p:nvSpPr>
          <p:cNvPr id="3" name="Zástupný symbol pro svislý text 2"/>
          <p:cNvSpPr>
            <a:spLocks noGrp="1"/>
          </p:cNvSpPr>
          <p:nvPr>
            <p:ph type="body" orient="vert" idx="1"/>
          </p:nvPr>
        </p:nvSpPr>
        <p:spPr>
          <a:xfrm>
            <a:off x="457200" y="1600200"/>
            <a:ext cx="8229600" cy="4525963"/>
          </a:xfrm>
          <a:prstGeom prst="rect">
            <a:avLst/>
          </a:prstGeo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4008280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a:prstGeom prst="rect">
            <a:avLst/>
          </a:prstGeo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a:prstGeom prst="rect">
            <a:avLst/>
          </a:prstGeo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891112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Nadpis a graf">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Kliknutím lze upravit styl.</a:t>
            </a:r>
          </a:p>
        </p:txBody>
      </p:sp>
      <p:sp>
        <p:nvSpPr>
          <p:cNvPr id="3" name="Zástupný symbol pro graf 2"/>
          <p:cNvSpPr>
            <a:spLocks noGrp="1"/>
          </p:cNvSpPr>
          <p:nvPr>
            <p:ph type="chart" idx="1"/>
          </p:nvPr>
        </p:nvSpPr>
        <p:spPr>
          <a:xfrm>
            <a:off x="457200" y="1600200"/>
            <a:ext cx="8229600" cy="4525963"/>
          </a:xfrm>
          <a:prstGeom prst="rect">
            <a:avLst/>
          </a:prstGeom>
        </p:spPr>
        <p:txBody>
          <a:bodyPr/>
          <a:lstStyle/>
          <a:p>
            <a:pPr lvl="0"/>
            <a:endParaRPr lang="cs-CZ" noProof="0"/>
          </a:p>
        </p:txBody>
      </p:sp>
    </p:spTree>
    <p:extLst>
      <p:ext uri="{BB962C8B-B14F-4D97-AF65-F5344CB8AC3E}">
        <p14:creationId xmlns:p14="http://schemas.microsoft.com/office/powerpoint/2010/main" val="1533676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a:prstGeom prst="rect">
            <a:avLst/>
          </a:prstGeo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647341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Kliknutím lze upravit styl.</a:t>
            </a:r>
          </a:p>
        </p:txBody>
      </p:sp>
      <p:sp>
        <p:nvSpPr>
          <p:cNvPr id="3" name="Zástupný symbol pro tabulku 2"/>
          <p:cNvSpPr>
            <a:spLocks noGrp="1"/>
          </p:cNvSpPr>
          <p:nvPr>
            <p:ph type="tbl" idx="1"/>
          </p:nvPr>
        </p:nvSpPr>
        <p:spPr>
          <a:xfrm>
            <a:off x="457200" y="1600200"/>
            <a:ext cx="8229600" cy="4525963"/>
          </a:xfrm>
          <a:prstGeom prst="rect">
            <a:avLst/>
          </a:prstGeom>
        </p:spPr>
        <p:txBody>
          <a:bodyPr/>
          <a:lstStyle/>
          <a:p>
            <a:pPr lvl="0"/>
            <a:endParaRPr lang="cs-CZ" noProof="0"/>
          </a:p>
        </p:txBody>
      </p:sp>
    </p:spTree>
    <p:extLst>
      <p:ext uri="{BB962C8B-B14F-4D97-AF65-F5344CB8AC3E}">
        <p14:creationId xmlns:p14="http://schemas.microsoft.com/office/powerpoint/2010/main" val="1116006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94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Kliknutím lze upravit styl.</a:t>
            </a:r>
          </a:p>
        </p:txBody>
      </p:sp>
      <p:sp>
        <p:nvSpPr>
          <p:cNvPr id="3" name="Zástupný symbol pro obsah 2"/>
          <p:cNvSpPr>
            <a:spLocks noGrp="1"/>
          </p:cNvSpPr>
          <p:nvPr>
            <p:ph idx="1"/>
          </p:nvPr>
        </p:nvSpPr>
        <p:spPr>
          <a:xfrm>
            <a:off x="457200" y="1600200"/>
            <a:ext cx="8229600" cy="4525963"/>
          </a:xfrm>
          <a:prstGeom prst="rect">
            <a:avLst/>
          </a:prstGeo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7012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Tree>
    <p:extLst>
      <p:ext uri="{BB962C8B-B14F-4D97-AF65-F5344CB8AC3E}">
        <p14:creationId xmlns:p14="http://schemas.microsoft.com/office/powerpoint/2010/main" val="2281557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611817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463815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Kliknutím lze upravit styl.</a:t>
            </a:r>
          </a:p>
        </p:txBody>
      </p:sp>
      <p:sp>
        <p:nvSpPr>
          <p:cNvPr id="3" name="Zástupný symbol pro obsah 2"/>
          <p:cNvSpPr>
            <a:spLocks noGrp="1"/>
          </p:cNvSpPr>
          <p:nvPr>
            <p:ph idx="1"/>
          </p:nvPr>
        </p:nvSpPr>
        <p:spPr>
          <a:xfrm>
            <a:off x="457200" y="1600200"/>
            <a:ext cx="8229600" cy="4525963"/>
          </a:xfrm>
          <a:prstGeom prst="rect">
            <a:avLst/>
          </a:prstGeo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195467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Kliknutím lze upravit styl.</a:t>
            </a:r>
          </a:p>
        </p:txBody>
      </p:sp>
    </p:spTree>
    <p:extLst>
      <p:ext uri="{BB962C8B-B14F-4D97-AF65-F5344CB8AC3E}">
        <p14:creationId xmlns:p14="http://schemas.microsoft.com/office/powerpoint/2010/main" val="1317763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300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a:prstGeom prst="rect">
            <a:avLst/>
          </a:prstGeo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Tree>
    <p:extLst>
      <p:ext uri="{BB962C8B-B14F-4D97-AF65-F5344CB8AC3E}">
        <p14:creationId xmlns:p14="http://schemas.microsoft.com/office/powerpoint/2010/main" val="4171353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a:prstGeom prst="rect">
            <a:avLst/>
          </a:prstGeo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Tree>
    <p:extLst>
      <p:ext uri="{BB962C8B-B14F-4D97-AF65-F5344CB8AC3E}">
        <p14:creationId xmlns:p14="http://schemas.microsoft.com/office/powerpoint/2010/main" val="4015065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Kliknutím lze upravit styl.</a:t>
            </a:r>
          </a:p>
        </p:txBody>
      </p:sp>
      <p:sp>
        <p:nvSpPr>
          <p:cNvPr id="3" name="Zástupný symbol pro svislý text 2"/>
          <p:cNvSpPr>
            <a:spLocks noGrp="1"/>
          </p:cNvSpPr>
          <p:nvPr>
            <p:ph type="body" orient="vert" idx="1"/>
          </p:nvPr>
        </p:nvSpPr>
        <p:spPr>
          <a:xfrm>
            <a:off x="457200" y="1600200"/>
            <a:ext cx="8229600" cy="4525963"/>
          </a:xfrm>
          <a:prstGeom prst="rect">
            <a:avLst/>
          </a:prstGeo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665487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a:prstGeom prst="rect">
            <a:avLst/>
          </a:prstGeo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a:prstGeom prst="rect">
            <a:avLst/>
          </a:prstGeo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880355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Tree>
    <p:extLst>
      <p:ext uri="{BB962C8B-B14F-4D97-AF65-F5344CB8AC3E}">
        <p14:creationId xmlns:p14="http://schemas.microsoft.com/office/powerpoint/2010/main" val="1822592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197173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770182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Kliknutím lze upravit styl.</a:t>
            </a:r>
          </a:p>
        </p:txBody>
      </p:sp>
    </p:spTree>
    <p:extLst>
      <p:ext uri="{BB962C8B-B14F-4D97-AF65-F5344CB8AC3E}">
        <p14:creationId xmlns:p14="http://schemas.microsoft.com/office/powerpoint/2010/main" val="3442641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766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a:prstGeom prst="rect">
            <a:avLst/>
          </a:prstGeo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Tree>
    <p:extLst>
      <p:ext uri="{BB962C8B-B14F-4D97-AF65-F5344CB8AC3E}">
        <p14:creationId xmlns:p14="http://schemas.microsoft.com/office/powerpoint/2010/main" val="4129094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a:prstGeom prst="rect">
            <a:avLst/>
          </a:prstGeo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Tree>
    <p:extLst>
      <p:ext uri="{BB962C8B-B14F-4D97-AF65-F5344CB8AC3E}">
        <p14:creationId xmlns:p14="http://schemas.microsoft.com/office/powerpoint/2010/main" val="1610851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txStyles>
    <p:titleStyle>
      <a:lvl1pPr algn="ctr" rtl="0" eaLnBrk="0" fontAlgn="base" hangingPunct="0">
        <a:spcBef>
          <a:spcPct val="0"/>
        </a:spcBef>
        <a:spcAft>
          <a:spcPct val="0"/>
        </a:spcAft>
        <a:defRPr kumimoji="1" sz="4000" b="1">
          <a:solidFill>
            <a:schemeClr val="tx1"/>
          </a:solidFill>
          <a:latin typeface="+mj-lt"/>
          <a:ea typeface="+mj-ea"/>
          <a:cs typeface="+mj-cs"/>
        </a:defRPr>
      </a:lvl1pPr>
      <a:lvl2pPr algn="ctr" rtl="0" eaLnBrk="0" fontAlgn="base" hangingPunct="0">
        <a:spcBef>
          <a:spcPct val="0"/>
        </a:spcBef>
        <a:spcAft>
          <a:spcPct val="0"/>
        </a:spcAft>
        <a:defRPr kumimoji="1" sz="4000" b="1">
          <a:solidFill>
            <a:schemeClr val="tx1"/>
          </a:solidFill>
          <a:latin typeface="Times New Roman" pitchFamily="18" charset="0"/>
        </a:defRPr>
      </a:lvl2pPr>
      <a:lvl3pPr algn="ctr" rtl="0" eaLnBrk="0" fontAlgn="base" hangingPunct="0">
        <a:spcBef>
          <a:spcPct val="0"/>
        </a:spcBef>
        <a:spcAft>
          <a:spcPct val="0"/>
        </a:spcAft>
        <a:defRPr kumimoji="1" sz="4000" b="1">
          <a:solidFill>
            <a:schemeClr val="tx1"/>
          </a:solidFill>
          <a:latin typeface="Times New Roman" pitchFamily="18" charset="0"/>
        </a:defRPr>
      </a:lvl3pPr>
      <a:lvl4pPr algn="ctr" rtl="0" eaLnBrk="0" fontAlgn="base" hangingPunct="0">
        <a:spcBef>
          <a:spcPct val="0"/>
        </a:spcBef>
        <a:spcAft>
          <a:spcPct val="0"/>
        </a:spcAft>
        <a:defRPr kumimoji="1" sz="4000" b="1">
          <a:solidFill>
            <a:schemeClr val="tx1"/>
          </a:solidFill>
          <a:latin typeface="Times New Roman" pitchFamily="18" charset="0"/>
        </a:defRPr>
      </a:lvl4pPr>
      <a:lvl5pPr algn="ctr" rtl="0" eaLnBrk="0" fontAlgn="base" hangingPunct="0">
        <a:spcBef>
          <a:spcPct val="0"/>
        </a:spcBef>
        <a:spcAft>
          <a:spcPct val="0"/>
        </a:spcAft>
        <a:defRPr kumimoji="1" sz="4000" b="1">
          <a:solidFill>
            <a:schemeClr val="tx1"/>
          </a:solidFill>
          <a:latin typeface="Times New Roman" pitchFamily="18" charset="0"/>
        </a:defRPr>
      </a:lvl5pPr>
      <a:lvl6pPr marL="457200" algn="ctr" rtl="0" eaLnBrk="0" fontAlgn="base" hangingPunct="0">
        <a:spcBef>
          <a:spcPct val="0"/>
        </a:spcBef>
        <a:spcAft>
          <a:spcPct val="0"/>
        </a:spcAft>
        <a:defRPr kumimoji="1" sz="4000" b="1">
          <a:solidFill>
            <a:schemeClr val="tx1"/>
          </a:solidFill>
          <a:latin typeface="Times New Roman" pitchFamily="18" charset="0"/>
        </a:defRPr>
      </a:lvl6pPr>
      <a:lvl7pPr marL="914400" algn="ctr" rtl="0" eaLnBrk="0" fontAlgn="base" hangingPunct="0">
        <a:spcBef>
          <a:spcPct val="0"/>
        </a:spcBef>
        <a:spcAft>
          <a:spcPct val="0"/>
        </a:spcAft>
        <a:defRPr kumimoji="1" sz="4000" b="1">
          <a:solidFill>
            <a:schemeClr val="tx1"/>
          </a:solidFill>
          <a:latin typeface="Times New Roman" pitchFamily="18" charset="0"/>
        </a:defRPr>
      </a:lvl7pPr>
      <a:lvl8pPr marL="1371600" algn="ctr" rtl="0" eaLnBrk="0" fontAlgn="base" hangingPunct="0">
        <a:spcBef>
          <a:spcPct val="0"/>
        </a:spcBef>
        <a:spcAft>
          <a:spcPct val="0"/>
        </a:spcAft>
        <a:defRPr kumimoji="1" sz="4000" b="1">
          <a:solidFill>
            <a:schemeClr val="tx1"/>
          </a:solidFill>
          <a:latin typeface="Times New Roman" pitchFamily="18" charset="0"/>
        </a:defRPr>
      </a:lvl8pPr>
      <a:lvl9pPr marL="1828800" algn="ctr" rtl="0" eaLnBrk="0" fontAlgn="base" hangingPunct="0">
        <a:spcBef>
          <a:spcPct val="0"/>
        </a:spcBef>
        <a:spcAft>
          <a:spcPct val="0"/>
        </a:spcAft>
        <a:defRPr kumimoji="1" sz="4000" b="1">
          <a:solidFill>
            <a:schemeClr val="tx1"/>
          </a:solidFill>
          <a:latin typeface="Times New Roman" pitchFamily="18" charset="0"/>
        </a:defRPr>
      </a:lvl9pPr>
    </p:titleStyle>
    <p:bodyStyle>
      <a:lvl1pPr marL="342900" indent="-342900" algn="l" rtl="0" eaLnBrk="0" fontAlgn="base" hangingPunct="0">
        <a:lnSpc>
          <a:spcPct val="130000"/>
        </a:lnSpc>
        <a:spcBef>
          <a:spcPct val="20000"/>
        </a:spcBef>
        <a:spcAft>
          <a:spcPct val="0"/>
        </a:spcAft>
        <a:buClr>
          <a:schemeClr val="accent2"/>
        </a:buClr>
        <a:buSzPct val="70000"/>
        <a:buFont typeface="Monotype Sorts" pitchFamily="2" charset="2"/>
        <a:buChar char="n"/>
        <a:defRPr kumimoji="1" sz="2800" b="1">
          <a:solidFill>
            <a:schemeClr val="tx1"/>
          </a:solidFill>
          <a:latin typeface="+mn-lt"/>
          <a:ea typeface="+mn-ea"/>
          <a:cs typeface="+mn-cs"/>
        </a:defRPr>
      </a:lvl1pPr>
      <a:lvl2pPr marL="742950" indent="-285750" algn="l" rtl="0" eaLnBrk="0" fontAlgn="base" hangingPunct="0">
        <a:lnSpc>
          <a:spcPct val="130000"/>
        </a:lnSpc>
        <a:spcBef>
          <a:spcPct val="20000"/>
        </a:spcBef>
        <a:spcAft>
          <a:spcPct val="0"/>
        </a:spcAft>
        <a:buChar char="–"/>
        <a:defRPr kumimoji="1" sz="2800" b="1">
          <a:solidFill>
            <a:schemeClr val="tx1"/>
          </a:solidFill>
          <a:latin typeface="+mn-lt"/>
        </a:defRPr>
      </a:lvl2pPr>
      <a:lvl3pPr marL="1143000" indent="-228600" algn="l" rtl="0" eaLnBrk="0" fontAlgn="base" hangingPunct="0">
        <a:lnSpc>
          <a:spcPct val="130000"/>
        </a:lnSpc>
        <a:spcBef>
          <a:spcPct val="20000"/>
        </a:spcBef>
        <a:spcAft>
          <a:spcPct val="0"/>
        </a:spcAft>
        <a:buChar char="•"/>
        <a:defRPr kumimoji="1" sz="2400">
          <a:solidFill>
            <a:schemeClr val="tx1"/>
          </a:solidFill>
          <a:latin typeface="+mn-lt"/>
        </a:defRPr>
      </a:lvl3pPr>
      <a:lvl4pPr marL="1600200" indent="-228600" algn="l" rtl="0" eaLnBrk="0" fontAlgn="base" hangingPunct="0">
        <a:lnSpc>
          <a:spcPct val="130000"/>
        </a:lnSpc>
        <a:spcBef>
          <a:spcPct val="20000"/>
        </a:spcBef>
        <a:spcAft>
          <a:spcPct val="0"/>
        </a:spcAft>
        <a:buChar char="–"/>
        <a:defRPr kumimoji="1" sz="2000">
          <a:solidFill>
            <a:schemeClr val="tx1"/>
          </a:solidFill>
          <a:latin typeface="+mn-lt"/>
        </a:defRPr>
      </a:lvl4pPr>
      <a:lvl5pPr marL="2057400" indent="-228600" algn="l" rtl="0" eaLnBrk="0" fontAlgn="base" hangingPunct="0">
        <a:lnSpc>
          <a:spcPct val="130000"/>
        </a:lnSpc>
        <a:spcBef>
          <a:spcPct val="20000"/>
        </a:spcBef>
        <a:spcAft>
          <a:spcPct val="0"/>
        </a:spcAft>
        <a:buChar char="»"/>
        <a:defRPr kumimoji="1" sz="2000">
          <a:solidFill>
            <a:schemeClr val="tx1"/>
          </a:solidFill>
          <a:latin typeface="+mn-lt"/>
        </a:defRPr>
      </a:lvl5pPr>
      <a:lvl6pPr marL="2514600" indent="-228600" algn="l" rtl="0" eaLnBrk="0" fontAlgn="base" hangingPunct="0">
        <a:lnSpc>
          <a:spcPct val="130000"/>
        </a:lnSpc>
        <a:spcBef>
          <a:spcPct val="20000"/>
        </a:spcBef>
        <a:spcAft>
          <a:spcPct val="0"/>
        </a:spcAft>
        <a:buChar char="»"/>
        <a:defRPr kumimoji="1" sz="2000">
          <a:solidFill>
            <a:schemeClr val="tx1"/>
          </a:solidFill>
          <a:latin typeface="+mn-lt"/>
        </a:defRPr>
      </a:lvl6pPr>
      <a:lvl7pPr marL="2971800" indent="-228600" algn="l" rtl="0" eaLnBrk="0" fontAlgn="base" hangingPunct="0">
        <a:lnSpc>
          <a:spcPct val="130000"/>
        </a:lnSpc>
        <a:spcBef>
          <a:spcPct val="20000"/>
        </a:spcBef>
        <a:spcAft>
          <a:spcPct val="0"/>
        </a:spcAft>
        <a:buChar char="»"/>
        <a:defRPr kumimoji="1" sz="2000">
          <a:solidFill>
            <a:schemeClr val="tx1"/>
          </a:solidFill>
          <a:latin typeface="+mn-lt"/>
        </a:defRPr>
      </a:lvl7pPr>
      <a:lvl8pPr marL="3429000" indent="-228600" algn="l" rtl="0" eaLnBrk="0" fontAlgn="base" hangingPunct="0">
        <a:lnSpc>
          <a:spcPct val="130000"/>
        </a:lnSpc>
        <a:spcBef>
          <a:spcPct val="20000"/>
        </a:spcBef>
        <a:spcAft>
          <a:spcPct val="0"/>
        </a:spcAft>
        <a:buChar char="»"/>
        <a:defRPr kumimoji="1" sz="2000">
          <a:solidFill>
            <a:schemeClr val="tx1"/>
          </a:solidFill>
          <a:latin typeface="+mn-lt"/>
        </a:defRPr>
      </a:lvl8pPr>
      <a:lvl9pPr marL="3886200" indent="-228600" algn="l" rtl="0" eaLnBrk="0" fontAlgn="base" hangingPunct="0">
        <a:lnSpc>
          <a:spcPct val="130000"/>
        </a:lnSpc>
        <a:spcBef>
          <a:spcPct val="20000"/>
        </a:spcBef>
        <a:spcAft>
          <a:spcPct val="0"/>
        </a:spcAft>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kumimoji="1" sz="4000" b="1">
          <a:solidFill>
            <a:schemeClr val="tx1"/>
          </a:solidFill>
          <a:latin typeface="+mj-lt"/>
          <a:ea typeface="+mj-ea"/>
          <a:cs typeface="+mj-cs"/>
        </a:defRPr>
      </a:lvl1pPr>
      <a:lvl2pPr algn="ctr" rtl="0" eaLnBrk="0" fontAlgn="base" hangingPunct="0">
        <a:spcBef>
          <a:spcPct val="0"/>
        </a:spcBef>
        <a:spcAft>
          <a:spcPct val="0"/>
        </a:spcAft>
        <a:defRPr kumimoji="1" sz="4000" b="1">
          <a:solidFill>
            <a:schemeClr val="tx1"/>
          </a:solidFill>
          <a:latin typeface="Times New Roman" pitchFamily="18" charset="0"/>
        </a:defRPr>
      </a:lvl2pPr>
      <a:lvl3pPr algn="ctr" rtl="0" eaLnBrk="0" fontAlgn="base" hangingPunct="0">
        <a:spcBef>
          <a:spcPct val="0"/>
        </a:spcBef>
        <a:spcAft>
          <a:spcPct val="0"/>
        </a:spcAft>
        <a:defRPr kumimoji="1" sz="4000" b="1">
          <a:solidFill>
            <a:schemeClr val="tx1"/>
          </a:solidFill>
          <a:latin typeface="Times New Roman" pitchFamily="18" charset="0"/>
        </a:defRPr>
      </a:lvl3pPr>
      <a:lvl4pPr algn="ctr" rtl="0" eaLnBrk="0" fontAlgn="base" hangingPunct="0">
        <a:spcBef>
          <a:spcPct val="0"/>
        </a:spcBef>
        <a:spcAft>
          <a:spcPct val="0"/>
        </a:spcAft>
        <a:defRPr kumimoji="1" sz="4000" b="1">
          <a:solidFill>
            <a:schemeClr val="tx1"/>
          </a:solidFill>
          <a:latin typeface="Times New Roman" pitchFamily="18" charset="0"/>
        </a:defRPr>
      </a:lvl4pPr>
      <a:lvl5pPr algn="ctr" rtl="0" eaLnBrk="0" fontAlgn="base" hangingPunct="0">
        <a:spcBef>
          <a:spcPct val="0"/>
        </a:spcBef>
        <a:spcAft>
          <a:spcPct val="0"/>
        </a:spcAft>
        <a:defRPr kumimoji="1" sz="4000" b="1">
          <a:solidFill>
            <a:schemeClr val="tx1"/>
          </a:solidFill>
          <a:latin typeface="Times New Roman" pitchFamily="18" charset="0"/>
        </a:defRPr>
      </a:lvl5pPr>
      <a:lvl6pPr marL="457200" algn="ctr" rtl="0" fontAlgn="base">
        <a:spcBef>
          <a:spcPct val="0"/>
        </a:spcBef>
        <a:spcAft>
          <a:spcPct val="0"/>
        </a:spcAft>
        <a:defRPr kumimoji="1" sz="4000" b="1">
          <a:solidFill>
            <a:schemeClr val="tx1"/>
          </a:solidFill>
          <a:latin typeface="Times New Roman" pitchFamily="18" charset="0"/>
        </a:defRPr>
      </a:lvl6pPr>
      <a:lvl7pPr marL="914400" algn="ctr" rtl="0" fontAlgn="base">
        <a:spcBef>
          <a:spcPct val="0"/>
        </a:spcBef>
        <a:spcAft>
          <a:spcPct val="0"/>
        </a:spcAft>
        <a:defRPr kumimoji="1" sz="4000" b="1">
          <a:solidFill>
            <a:schemeClr val="tx1"/>
          </a:solidFill>
          <a:latin typeface="Times New Roman" pitchFamily="18" charset="0"/>
        </a:defRPr>
      </a:lvl7pPr>
      <a:lvl8pPr marL="1371600" algn="ctr" rtl="0" fontAlgn="base">
        <a:spcBef>
          <a:spcPct val="0"/>
        </a:spcBef>
        <a:spcAft>
          <a:spcPct val="0"/>
        </a:spcAft>
        <a:defRPr kumimoji="1" sz="4000" b="1">
          <a:solidFill>
            <a:schemeClr val="tx1"/>
          </a:solidFill>
          <a:latin typeface="Times New Roman" pitchFamily="18" charset="0"/>
        </a:defRPr>
      </a:lvl8pPr>
      <a:lvl9pPr marL="1828800" algn="ctr" rtl="0" fontAlgn="base">
        <a:spcBef>
          <a:spcPct val="0"/>
        </a:spcBef>
        <a:spcAft>
          <a:spcPct val="0"/>
        </a:spcAft>
        <a:defRPr kumimoji="1" sz="4000" b="1">
          <a:solidFill>
            <a:schemeClr val="tx1"/>
          </a:solidFill>
          <a:latin typeface="Times New Roman" pitchFamily="18" charset="0"/>
        </a:defRPr>
      </a:lvl9pPr>
    </p:titleStyle>
    <p:bodyStyle>
      <a:lvl1pPr marL="342900" indent="-342900" algn="l" rtl="0" eaLnBrk="0" fontAlgn="base" hangingPunct="0">
        <a:lnSpc>
          <a:spcPct val="130000"/>
        </a:lnSpc>
        <a:spcBef>
          <a:spcPct val="20000"/>
        </a:spcBef>
        <a:spcAft>
          <a:spcPct val="0"/>
        </a:spcAft>
        <a:buClr>
          <a:schemeClr val="accent2"/>
        </a:buClr>
        <a:buSzPct val="70000"/>
        <a:buFont typeface="Monotype Sorts" pitchFamily="2" charset="2"/>
        <a:buChar char="n"/>
        <a:defRPr kumimoji="1" sz="2800" b="1">
          <a:solidFill>
            <a:schemeClr val="tx1"/>
          </a:solidFill>
          <a:latin typeface="+mn-lt"/>
          <a:ea typeface="+mn-ea"/>
          <a:cs typeface="+mn-cs"/>
        </a:defRPr>
      </a:lvl1pPr>
      <a:lvl2pPr marL="742950" indent="-285750" algn="l" rtl="0" eaLnBrk="0" fontAlgn="base" hangingPunct="0">
        <a:lnSpc>
          <a:spcPct val="130000"/>
        </a:lnSpc>
        <a:spcBef>
          <a:spcPct val="20000"/>
        </a:spcBef>
        <a:spcAft>
          <a:spcPct val="0"/>
        </a:spcAft>
        <a:buChar char="–"/>
        <a:defRPr kumimoji="1" sz="2800" b="1">
          <a:solidFill>
            <a:schemeClr val="tx1"/>
          </a:solidFill>
          <a:latin typeface="+mn-lt"/>
        </a:defRPr>
      </a:lvl2pPr>
      <a:lvl3pPr marL="1143000" indent="-228600" algn="l" rtl="0" eaLnBrk="0" fontAlgn="base" hangingPunct="0">
        <a:lnSpc>
          <a:spcPct val="130000"/>
        </a:lnSpc>
        <a:spcBef>
          <a:spcPct val="20000"/>
        </a:spcBef>
        <a:spcAft>
          <a:spcPct val="0"/>
        </a:spcAft>
        <a:buChar char="•"/>
        <a:defRPr kumimoji="1" sz="2400">
          <a:solidFill>
            <a:schemeClr val="tx1"/>
          </a:solidFill>
          <a:latin typeface="+mn-lt"/>
        </a:defRPr>
      </a:lvl3pPr>
      <a:lvl4pPr marL="1600200" indent="-228600" algn="l" rtl="0" eaLnBrk="0" fontAlgn="base" hangingPunct="0">
        <a:lnSpc>
          <a:spcPct val="130000"/>
        </a:lnSpc>
        <a:spcBef>
          <a:spcPct val="20000"/>
        </a:spcBef>
        <a:spcAft>
          <a:spcPct val="0"/>
        </a:spcAft>
        <a:buChar char="–"/>
        <a:defRPr kumimoji="1" sz="2000">
          <a:solidFill>
            <a:schemeClr val="tx1"/>
          </a:solidFill>
          <a:latin typeface="+mn-lt"/>
        </a:defRPr>
      </a:lvl4pPr>
      <a:lvl5pPr marL="2057400" indent="-228600" algn="l" rtl="0" eaLnBrk="0" fontAlgn="base" hangingPunct="0">
        <a:lnSpc>
          <a:spcPct val="130000"/>
        </a:lnSpc>
        <a:spcBef>
          <a:spcPct val="20000"/>
        </a:spcBef>
        <a:spcAft>
          <a:spcPct val="0"/>
        </a:spcAft>
        <a:buChar char="»"/>
        <a:defRPr kumimoji="1" sz="2000">
          <a:solidFill>
            <a:schemeClr val="tx1"/>
          </a:solidFill>
          <a:latin typeface="+mn-lt"/>
        </a:defRPr>
      </a:lvl5pPr>
      <a:lvl6pPr marL="2514600" indent="-228600" algn="l" rtl="0" fontAlgn="base">
        <a:lnSpc>
          <a:spcPct val="130000"/>
        </a:lnSpc>
        <a:spcBef>
          <a:spcPct val="20000"/>
        </a:spcBef>
        <a:spcAft>
          <a:spcPct val="0"/>
        </a:spcAft>
        <a:buChar char="»"/>
        <a:defRPr kumimoji="1" sz="2000">
          <a:solidFill>
            <a:schemeClr val="tx1"/>
          </a:solidFill>
          <a:latin typeface="+mn-lt"/>
        </a:defRPr>
      </a:lvl6pPr>
      <a:lvl7pPr marL="2971800" indent="-228600" algn="l" rtl="0" fontAlgn="base">
        <a:lnSpc>
          <a:spcPct val="130000"/>
        </a:lnSpc>
        <a:spcBef>
          <a:spcPct val="20000"/>
        </a:spcBef>
        <a:spcAft>
          <a:spcPct val="0"/>
        </a:spcAft>
        <a:buChar char="»"/>
        <a:defRPr kumimoji="1" sz="2000">
          <a:solidFill>
            <a:schemeClr val="tx1"/>
          </a:solidFill>
          <a:latin typeface="+mn-lt"/>
        </a:defRPr>
      </a:lvl7pPr>
      <a:lvl8pPr marL="3429000" indent="-228600" algn="l" rtl="0" fontAlgn="base">
        <a:lnSpc>
          <a:spcPct val="130000"/>
        </a:lnSpc>
        <a:spcBef>
          <a:spcPct val="20000"/>
        </a:spcBef>
        <a:spcAft>
          <a:spcPct val="0"/>
        </a:spcAft>
        <a:buChar char="»"/>
        <a:defRPr kumimoji="1" sz="2000">
          <a:solidFill>
            <a:schemeClr val="tx1"/>
          </a:solidFill>
          <a:latin typeface="+mn-lt"/>
        </a:defRPr>
      </a:lvl8pPr>
      <a:lvl9pPr marL="3886200" indent="-228600" algn="l" rtl="0" fontAlgn="base">
        <a:lnSpc>
          <a:spcPct val="130000"/>
        </a:lnSpc>
        <a:spcBef>
          <a:spcPct val="20000"/>
        </a:spcBef>
        <a:spcAft>
          <a:spcPct val="0"/>
        </a:spcAft>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gcloud.devoteam.com/blog/comparing-zoom-microsoft-teams-and-google-meet"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emaze.com/"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s://www.apple.com/keynote/"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s://prezi.com/"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nearpod.com/"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tellagami.co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haikudeck.com/"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s://www.powtoon.com/"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hyperlink" Target="https://www.google.com/slides/abou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genial.ly/"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visme.co/presentation-software/"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2.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5.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46.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47.emf"/></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9.w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51.wmf"/><Relationship Id="rId5" Type="http://schemas.openxmlformats.org/officeDocument/2006/relationships/oleObject" Target="../embeddings/oleObject10.bin"/><Relationship Id="rId4" Type="http://schemas.openxmlformats.org/officeDocument/2006/relationships/image" Target="../media/image50.wmf"/></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4000">
              <a:schemeClr val="accent2">
                <a:lumMod val="4000"/>
                <a:lumOff val="96000"/>
              </a:schemeClr>
            </a:gs>
            <a:gs pos="100000">
              <a:srgbClr val="00002F"/>
            </a:gs>
          </a:gsLst>
          <a:lin ang="2700000" scaled="1"/>
        </a:gradFill>
        <a:effectLst/>
      </p:bgPr>
    </p:bg>
    <p:spTree>
      <p:nvGrpSpPr>
        <p:cNvPr id="1" name=""/>
        <p:cNvGrpSpPr/>
        <p:nvPr/>
      </p:nvGrpSpPr>
      <p:grpSpPr>
        <a:xfrm>
          <a:off x="0" y="0"/>
          <a:ext cx="0" cy="0"/>
          <a:chOff x="0" y="0"/>
          <a:chExt cx="0" cy="0"/>
        </a:xfrm>
      </p:grpSpPr>
      <p:sp>
        <p:nvSpPr>
          <p:cNvPr id="1026" name="Text Box 4"/>
          <p:cNvSpPr txBox="1">
            <a:spLocks noChangeArrowheads="1"/>
          </p:cNvSpPr>
          <p:nvPr/>
        </p:nvSpPr>
        <p:spPr bwMode="auto">
          <a:xfrm>
            <a:off x="2568575" y="2655888"/>
            <a:ext cx="37020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spcBef>
                <a:spcPct val="50000"/>
              </a:spcBef>
              <a:buFont typeface="Monotype Sorts" pitchFamily="2" charset="2"/>
              <a:buNone/>
            </a:pPr>
            <a:r>
              <a:rPr lang="cs-CZ" altLang="cs-CZ"/>
              <a:t>test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715963" y="361950"/>
            <a:ext cx="7772400" cy="137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cs-CZ" altLang="cs-CZ" dirty="0">
                <a:solidFill>
                  <a:srgbClr val="006666"/>
                </a:solidFill>
                <a:effectLst>
                  <a:outerShdw blurRad="38100" dist="38100" dir="2700000" algn="tl">
                    <a:srgbClr val="000000">
                      <a:alpha val="43137"/>
                    </a:srgbClr>
                  </a:outerShdw>
                </a:effectLst>
                <a:latin typeface="Arial" charset="0"/>
              </a:rPr>
              <a:t>Prezentační systémy</a:t>
            </a:r>
          </a:p>
        </p:txBody>
      </p:sp>
      <p:sp>
        <p:nvSpPr>
          <p:cNvPr id="248835" name="Rectangle 3"/>
          <p:cNvSpPr>
            <a:spLocks noGrp="1" noChangeArrowheads="1"/>
          </p:cNvSpPr>
          <p:nvPr>
            <p:ph type="body" idx="1"/>
          </p:nvPr>
        </p:nvSpPr>
        <p:spPr bwMode="auto">
          <a:xfrm>
            <a:off x="701675" y="1419225"/>
            <a:ext cx="7772400" cy="47297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Clr>
                <a:schemeClr val="tx1"/>
              </a:buClr>
              <a:buFont typeface="Wingdings" panose="05000000000000000000" pitchFamily="2" charset="2"/>
              <a:buChar char="Ø"/>
            </a:pPr>
            <a:r>
              <a:rPr lang="cs-CZ" altLang="cs-CZ" dirty="0"/>
              <a:t>tabule, </a:t>
            </a:r>
            <a:r>
              <a:rPr lang="cs-CZ" altLang="cs-CZ" dirty="0" err="1"/>
              <a:t>clipboard</a:t>
            </a:r>
            <a:endParaRPr lang="cs-CZ" altLang="cs-CZ" dirty="0"/>
          </a:p>
          <a:p>
            <a:pPr>
              <a:buClr>
                <a:schemeClr val="tx1"/>
              </a:buClr>
              <a:buFont typeface="Wingdings" panose="05000000000000000000" pitchFamily="2" charset="2"/>
              <a:buChar char="Ø"/>
            </a:pPr>
            <a:r>
              <a:rPr lang="cs-CZ" altLang="cs-CZ" dirty="0"/>
              <a:t>postery</a:t>
            </a:r>
          </a:p>
          <a:p>
            <a:pPr>
              <a:buClr>
                <a:schemeClr val="tx1"/>
              </a:buClr>
              <a:buFont typeface="Wingdings" panose="05000000000000000000" pitchFamily="2" charset="2"/>
              <a:buChar char="Ø"/>
            </a:pPr>
            <a:r>
              <a:rPr lang="cs-CZ" altLang="cs-CZ" dirty="0"/>
              <a:t>diapozitivy</a:t>
            </a:r>
          </a:p>
          <a:p>
            <a:pPr>
              <a:buClr>
                <a:schemeClr val="tx1"/>
              </a:buClr>
              <a:buFont typeface="Wingdings" panose="05000000000000000000" pitchFamily="2" charset="2"/>
              <a:buChar char="Ø"/>
            </a:pPr>
            <a:r>
              <a:rPr lang="cs-CZ" altLang="cs-CZ" dirty="0"/>
              <a:t>fólie</a:t>
            </a:r>
          </a:p>
          <a:p>
            <a:pPr>
              <a:buClr>
                <a:schemeClr val="tx1"/>
              </a:buClr>
              <a:buFont typeface="Wingdings" panose="05000000000000000000" pitchFamily="2" charset="2"/>
              <a:buChar char="Ø"/>
            </a:pPr>
            <a:r>
              <a:rPr lang="cs-CZ" altLang="cs-CZ" dirty="0"/>
              <a:t>počítačová (online) prezentace</a:t>
            </a:r>
          </a:p>
          <a:p>
            <a:pPr>
              <a:buClr>
                <a:schemeClr val="tx1"/>
              </a:buClr>
              <a:buFont typeface="Wingdings" panose="05000000000000000000" pitchFamily="2" charset="2"/>
              <a:buChar char="Ø"/>
            </a:pPr>
            <a:r>
              <a:rPr lang="cs-CZ" altLang="cs-CZ" dirty="0"/>
              <a:t>ústa, ruce („a nohy“) </a:t>
            </a:r>
            <a:r>
              <a:rPr lang="cs-CZ" altLang="cs-CZ" sz="2400" b="0" dirty="0">
                <a:sym typeface="Wingdings" pitchFamily="2" charset="2"/>
              </a:rPr>
              <a:t></a:t>
            </a:r>
            <a:r>
              <a:rPr lang="cs-CZ" altLang="cs-CZ" dirty="0"/>
              <a:t> </a:t>
            </a:r>
          </a:p>
          <a:p>
            <a:pPr marL="0" indent="0">
              <a:buClr>
                <a:schemeClr val="tx1"/>
              </a:buClr>
              <a:buNone/>
            </a:pPr>
            <a:endParaRPr lang="cs-CZ" altLang="cs-CZ" dirty="0"/>
          </a:p>
        </p:txBody>
      </p:sp>
      <p:pic>
        <p:nvPicPr>
          <p:cNvPr id="2050" name="Picture 2">
            <a:extLst>
              <a:ext uri="{FF2B5EF4-FFF2-40B4-BE49-F238E27FC236}">
                <a16:creationId xmlns:a16="http://schemas.microsoft.com/office/drawing/2014/main" id="{4B49F836-5369-4F2F-BF9D-7549099B6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890" y="1489551"/>
            <a:ext cx="3520070" cy="23485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esto – Wikipedie">
            <a:extLst>
              <a:ext uri="{FF2B5EF4-FFF2-40B4-BE49-F238E27FC236}">
                <a16:creationId xmlns:a16="http://schemas.microsoft.com/office/drawing/2014/main" id="{ECBEB2C9-BC3C-4605-AEE7-5C6AF3D2D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4824" y="4784402"/>
            <a:ext cx="2712535" cy="18038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8835">
                                            <p:txEl>
                                              <p:pRg st="0" end="0"/>
                                            </p:txEl>
                                          </p:spTgt>
                                        </p:tgtEl>
                                        <p:attrNameLst>
                                          <p:attrName>style.visibility</p:attrName>
                                        </p:attrNameLst>
                                      </p:cBhvr>
                                      <p:to>
                                        <p:strVal val="visible"/>
                                      </p:to>
                                    </p:set>
                                    <p:animEffect transition="in" filter="randombar(horizontal)">
                                      <p:cBhvr>
                                        <p:cTn id="7" dur="500"/>
                                        <p:tgtEl>
                                          <p:spTgt spid="2488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8835">
                                            <p:txEl>
                                              <p:pRg st="1" end="1"/>
                                            </p:txEl>
                                          </p:spTgt>
                                        </p:tgtEl>
                                        <p:attrNameLst>
                                          <p:attrName>style.visibility</p:attrName>
                                        </p:attrNameLst>
                                      </p:cBhvr>
                                      <p:to>
                                        <p:strVal val="visible"/>
                                      </p:to>
                                    </p:set>
                                    <p:animEffect transition="in" filter="randombar(horizontal)">
                                      <p:cBhvr>
                                        <p:cTn id="12" dur="500"/>
                                        <p:tgtEl>
                                          <p:spTgt spid="2488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8835">
                                            <p:txEl>
                                              <p:pRg st="2" end="2"/>
                                            </p:txEl>
                                          </p:spTgt>
                                        </p:tgtEl>
                                        <p:attrNameLst>
                                          <p:attrName>style.visibility</p:attrName>
                                        </p:attrNameLst>
                                      </p:cBhvr>
                                      <p:to>
                                        <p:strVal val="visible"/>
                                      </p:to>
                                    </p:set>
                                    <p:animEffect transition="in" filter="randombar(horizontal)">
                                      <p:cBhvr>
                                        <p:cTn id="17" dur="500"/>
                                        <p:tgtEl>
                                          <p:spTgt spid="2488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8835">
                                            <p:txEl>
                                              <p:pRg st="3" end="3"/>
                                            </p:txEl>
                                          </p:spTgt>
                                        </p:tgtEl>
                                        <p:attrNameLst>
                                          <p:attrName>style.visibility</p:attrName>
                                        </p:attrNameLst>
                                      </p:cBhvr>
                                      <p:to>
                                        <p:strVal val="visible"/>
                                      </p:to>
                                    </p:set>
                                    <p:animEffect transition="in" filter="randombar(horizontal)">
                                      <p:cBhvr>
                                        <p:cTn id="22" dur="500"/>
                                        <p:tgtEl>
                                          <p:spTgt spid="24883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48835">
                                            <p:txEl>
                                              <p:pRg st="4" end="4"/>
                                            </p:txEl>
                                          </p:spTgt>
                                        </p:tgtEl>
                                        <p:attrNameLst>
                                          <p:attrName>style.visibility</p:attrName>
                                        </p:attrNameLst>
                                      </p:cBhvr>
                                      <p:to>
                                        <p:strVal val="visible"/>
                                      </p:to>
                                    </p:set>
                                    <p:animEffect transition="in" filter="randombar(horizontal)">
                                      <p:cBhvr>
                                        <p:cTn id="27" dur="500"/>
                                        <p:tgtEl>
                                          <p:spTgt spid="24883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48835">
                                            <p:txEl>
                                              <p:pRg st="5" end="5"/>
                                            </p:txEl>
                                          </p:spTgt>
                                        </p:tgtEl>
                                        <p:attrNameLst>
                                          <p:attrName>style.visibility</p:attrName>
                                        </p:attrNameLst>
                                      </p:cBhvr>
                                      <p:to>
                                        <p:strVal val="visible"/>
                                      </p:to>
                                    </p:set>
                                    <p:animEffect transition="in" filter="randombar(horizontal)">
                                      <p:cBhvr>
                                        <p:cTn id="32" dur="500"/>
                                        <p:tgtEl>
                                          <p:spTgt spid="248835">
                                            <p:txEl>
                                              <p:pRg st="5" end="5"/>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randombar(horizontal)">
                                      <p:cBhvr>
                                        <p:cTn id="3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BF25B02-BEBA-44DC-AFF7-904E9FE8C759}"/>
              </a:ext>
            </a:extLst>
          </p:cNvPr>
          <p:cNvSpPr txBox="1"/>
          <p:nvPr/>
        </p:nvSpPr>
        <p:spPr>
          <a:xfrm>
            <a:off x="476364" y="355904"/>
            <a:ext cx="8393864" cy="4374980"/>
          </a:xfrm>
          <a:prstGeom prst="rect">
            <a:avLst/>
          </a:prstGeom>
          <a:noFill/>
        </p:spPr>
        <p:txBody>
          <a:bodyPr wrap="square" rtlCol="0">
            <a:spAutoFit/>
          </a:bodyPr>
          <a:lstStyle/>
          <a:p>
            <a:pPr>
              <a:buNone/>
            </a:pPr>
            <a:r>
              <a:rPr lang="cs-CZ" sz="3200" b="1" dirty="0">
                <a:solidFill>
                  <a:srgbClr val="FF0000"/>
                </a:solidFill>
              </a:rPr>
              <a:t>Online prezentace, komunikace</a:t>
            </a:r>
          </a:p>
          <a:p>
            <a:pPr>
              <a:buNone/>
            </a:pPr>
            <a:endParaRPr lang="cs-CZ" dirty="0">
              <a:solidFill>
                <a:schemeClr val="tx1"/>
              </a:solidFill>
            </a:endParaRPr>
          </a:p>
          <a:p>
            <a:pPr marL="342900" indent="-342900">
              <a:buFont typeface="Wingdings" panose="05000000000000000000" pitchFamily="2" charset="2"/>
              <a:buChar char="v"/>
            </a:pPr>
            <a:r>
              <a:rPr lang="cs-CZ" dirty="0">
                <a:solidFill>
                  <a:schemeClr val="tx1"/>
                </a:solidFill>
              </a:rPr>
              <a:t>Microsoft </a:t>
            </a:r>
            <a:r>
              <a:rPr lang="cs-CZ" dirty="0" err="1">
                <a:solidFill>
                  <a:schemeClr val="tx1"/>
                </a:solidFill>
              </a:rPr>
              <a:t>Teams</a:t>
            </a:r>
            <a:endParaRPr lang="cs-CZ" dirty="0">
              <a:solidFill>
                <a:schemeClr val="tx1"/>
              </a:solidFill>
            </a:endParaRPr>
          </a:p>
          <a:p>
            <a:pPr marL="342900" indent="-342900">
              <a:buFont typeface="Wingdings" panose="05000000000000000000" pitchFamily="2" charset="2"/>
              <a:buChar char="v"/>
            </a:pPr>
            <a:r>
              <a:rPr lang="cs-CZ" dirty="0">
                <a:solidFill>
                  <a:schemeClr val="tx1"/>
                </a:solidFill>
              </a:rPr>
              <a:t>ZOOM</a:t>
            </a:r>
          </a:p>
          <a:p>
            <a:pPr marL="342900" indent="-342900">
              <a:buFont typeface="Wingdings" panose="05000000000000000000" pitchFamily="2" charset="2"/>
              <a:buChar char="v"/>
            </a:pPr>
            <a:r>
              <a:rPr lang="cs-CZ" dirty="0">
                <a:solidFill>
                  <a:schemeClr val="tx1"/>
                </a:solidFill>
              </a:rPr>
              <a:t>Google </a:t>
            </a:r>
            <a:r>
              <a:rPr lang="cs-CZ" dirty="0" err="1">
                <a:solidFill>
                  <a:schemeClr val="tx1"/>
                </a:solidFill>
              </a:rPr>
              <a:t>Classroom</a:t>
            </a:r>
            <a:r>
              <a:rPr lang="cs-CZ" dirty="0">
                <a:solidFill>
                  <a:schemeClr val="tx1"/>
                </a:solidFill>
              </a:rPr>
              <a:t>, </a:t>
            </a:r>
            <a:r>
              <a:rPr lang="cs-CZ" dirty="0" err="1">
                <a:solidFill>
                  <a:schemeClr val="tx1"/>
                </a:solidFill>
              </a:rPr>
              <a:t>Meet</a:t>
            </a:r>
            <a:endParaRPr lang="cs-CZ" dirty="0">
              <a:solidFill>
                <a:schemeClr val="tx1"/>
              </a:solidFill>
            </a:endParaRPr>
          </a:p>
          <a:p>
            <a:pPr marL="342900" indent="-342900">
              <a:buFont typeface="Wingdings" panose="05000000000000000000" pitchFamily="2" charset="2"/>
              <a:buChar char="v"/>
            </a:pPr>
            <a:r>
              <a:rPr lang="cs-CZ" dirty="0">
                <a:solidFill>
                  <a:schemeClr val="tx1"/>
                </a:solidFill>
              </a:rPr>
              <a:t>Whereby.com</a:t>
            </a:r>
          </a:p>
          <a:p>
            <a:pPr>
              <a:buNone/>
            </a:pPr>
            <a:endParaRPr lang="cs-CZ" dirty="0">
              <a:solidFill>
                <a:schemeClr val="tx1"/>
              </a:solidFill>
            </a:endParaRPr>
          </a:p>
          <a:p>
            <a:pPr>
              <a:buNone/>
            </a:pPr>
            <a:r>
              <a:rPr lang="cs-CZ" dirty="0">
                <a:solidFill>
                  <a:schemeClr val="tx1"/>
                </a:solidFill>
              </a:rPr>
              <a:t>Srovnání </a:t>
            </a:r>
          </a:p>
          <a:p>
            <a:pPr>
              <a:buNone/>
            </a:pPr>
            <a:r>
              <a:rPr lang="cs-CZ" sz="1600" dirty="0">
                <a:solidFill>
                  <a:schemeClr val="bg2"/>
                </a:solidFill>
                <a:hlinkClick r:id="rId2">
                  <a:extLst>
                    <a:ext uri="{A12FA001-AC4F-418D-AE19-62706E023703}">
                      <ahyp:hlinkClr xmlns:ahyp="http://schemas.microsoft.com/office/drawing/2018/hyperlinkcolor" val="tx"/>
                    </a:ext>
                  </a:extLst>
                </a:hlinkClick>
              </a:rPr>
              <a:t>https://gcloud.devoteam.com/blog/comparing-zoom-microsoft-teams-and-google-meet</a:t>
            </a:r>
            <a:r>
              <a:rPr lang="cs-CZ" sz="1600" dirty="0">
                <a:solidFill>
                  <a:schemeClr val="bg2"/>
                </a:solidFill>
              </a:rPr>
              <a:t> </a:t>
            </a:r>
          </a:p>
        </p:txBody>
      </p:sp>
      <p:pic>
        <p:nvPicPr>
          <p:cNvPr id="1026" name="Picture 2" descr="Top 10 Online Meeting Platforms for 2023 - Financesonline.com">
            <a:extLst>
              <a:ext uri="{FF2B5EF4-FFF2-40B4-BE49-F238E27FC236}">
                <a16:creationId xmlns:a16="http://schemas.microsoft.com/office/drawing/2014/main" id="{B36F4FE6-D07D-5B9C-5CBD-DAD9213DA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581" y="1666959"/>
            <a:ext cx="3684766" cy="2063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188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525463" y="202746"/>
            <a:ext cx="6575425" cy="741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spcBef>
                <a:spcPct val="50000"/>
              </a:spcBef>
              <a:buFont typeface="Monotype Sorts" pitchFamily="2" charset="2"/>
              <a:buNone/>
            </a:pPr>
            <a:r>
              <a:rPr lang="cs-CZ" altLang="cs-CZ" sz="3200" b="1" dirty="0">
                <a:solidFill>
                  <a:srgbClr val="C00000"/>
                </a:solidFill>
                <a:effectLst>
                  <a:outerShdw blurRad="38100" dist="38100" dir="2700000" algn="tl">
                    <a:srgbClr val="000000">
                      <a:alpha val="43137"/>
                    </a:srgbClr>
                  </a:outerShdw>
                </a:effectLst>
              </a:rPr>
              <a:t>Počítačové prezentační systémy</a:t>
            </a:r>
            <a:r>
              <a:rPr lang="cs-CZ" altLang="cs-CZ" sz="2400" b="1" dirty="0">
                <a:solidFill>
                  <a:srgbClr val="C00000"/>
                </a:solidFill>
                <a:effectLst>
                  <a:outerShdw blurRad="38100" dist="38100" dir="2700000" algn="tl">
                    <a:srgbClr val="000000">
                      <a:alpha val="43137"/>
                    </a:srgbClr>
                  </a:outerShdw>
                </a:effectLst>
              </a:rPr>
              <a:t> </a:t>
            </a:r>
          </a:p>
        </p:txBody>
      </p:sp>
      <p:sp>
        <p:nvSpPr>
          <p:cNvPr id="267267" name="Text Box 3"/>
          <p:cNvSpPr txBox="1">
            <a:spLocks noChangeArrowheads="1"/>
          </p:cNvSpPr>
          <p:nvPr/>
        </p:nvSpPr>
        <p:spPr bwMode="auto">
          <a:xfrm>
            <a:off x="311972" y="1137330"/>
            <a:ext cx="8832027" cy="572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2000">
                <a:solidFill>
                  <a:srgbClr val="FFFF00"/>
                </a:solidFill>
                <a:latin typeface="Arial" charset="0"/>
              </a:defRPr>
            </a:lvl1pPr>
            <a:lvl2pPr>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14000"/>
              </a:lnSpc>
              <a:spcBef>
                <a:spcPts val="300"/>
              </a:spcBef>
              <a:buFont typeface="Monotype Sorts" pitchFamily="2" charset="2"/>
              <a:buNone/>
            </a:pPr>
            <a:r>
              <a:rPr lang="cs-CZ" altLang="cs-CZ" b="1" dirty="0">
                <a:solidFill>
                  <a:schemeClr val="tx1"/>
                </a:solidFill>
              </a:rPr>
              <a:t>MS PowerPoint</a:t>
            </a:r>
            <a:r>
              <a:rPr lang="cs-CZ" altLang="cs-CZ" dirty="0">
                <a:solidFill>
                  <a:schemeClr val="tx1"/>
                </a:solidFill>
              </a:rPr>
              <a:t> – </a:t>
            </a:r>
            <a:r>
              <a:rPr lang="cs-CZ" altLang="cs-CZ" sz="1800" dirty="0">
                <a:solidFill>
                  <a:schemeClr val="tx1"/>
                </a:solidFill>
              </a:rPr>
              <a:t>součást MS Office – jen pro MS Windows</a:t>
            </a:r>
          </a:p>
          <a:p>
            <a:pPr>
              <a:lnSpc>
                <a:spcPct val="114000"/>
              </a:lnSpc>
              <a:spcBef>
                <a:spcPts val="300"/>
              </a:spcBef>
              <a:buFont typeface="Monotype Sorts" pitchFamily="2" charset="2"/>
              <a:buNone/>
            </a:pPr>
            <a:r>
              <a:rPr lang="cs-CZ" altLang="cs-CZ" sz="1800" b="1" dirty="0" err="1">
                <a:solidFill>
                  <a:schemeClr val="tx1"/>
                </a:solidFill>
              </a:rPr>
              <a:t>iWork</a:t>
            </a:r>
            <a:r>
              <a:rPr lang="cs-CZ" altLang="cs-CZ" sz="1800" b="1" dirty="0">
                <a:solidFill>
                  <a:schemeClr val="tx1"/>
                </a:solidFill>
              </a:rPr>
              <a:t>, </a:t>
            </a:r>
            <a:r>
              <a:rPr lang="cs-CZ" altLang="cs-CZ" sz="1800" b="1" dirty="0" err="1">
                <a:solidFill>
                  <a:schemeClr val="tx1"/>
                </a:solidFill>
              </a:rPr>
              <a:t>Keynote</a:t>
            </a:r>
            <a:r>
              <a:rPr lang="cs-CZ" altLang="cs-CZ" sz="1800" b="1" dirty="0">
                <a:solidFill>
                  <a:schemeClr val="tx1"/>
                </a:solidFill>
              </a:rPr>
              <a:t> </a:t>
            </a:r>
            <a:r>
              <a:rPr lang="cs-CZ" altLang="cs-CZ" sz="1800" dirty="0">
                <a:solidFill>
                  <a:schemeClr val="tx1"/>
                </a:solidFill>
              </a:rPr>
              <a:t>– jen pro Mac</a:t>
            </a:r>
          </a:p>
          <a:p>
            <a:pPr>
              <a:lnSpc>
                <a:spcPct val="114000"/>
              </a:lnSpc>
              <a:spcBef>
                <a:spcPts val="300"/>
              </a:spcBef>
              <a:buFont typeface="Monotype Sorts" pitchFamily="2" charset="2"/>
              <a:buNone/>
            </a:pPr>
            <a:r>
              <a:rPr lang="cs-CZ" altLang="cs-CZ" b="1" dirty="0" err="1">
                <a:solidFill>
                  <a:schemeClr val="tx1"/>
                </a:solidFill>
              </a:rPr>
              <a:t>Impress</a:t>
            </a:r>
            <a:r>
              <a:rPr lang="cs-CZ" altLang="cs-CZ" dirty="0">
                <a:solidFill>
                  <a:schemeClr val="tx1"/>
                </a:solidFill>
              </a:rPr>
              <a:t> - </a:t>
            </a:r>
            <a:r>
              <a:rPr lang="cs-CZ" altLang="cs-CZ" sz="1800" dirty="0">
                <a:solidFill>
                  <a:schemeClr val="tx1"/>
                </a:solidFill>
              </a:rPr>
              <a:t>součást </a:t>
            </a:r>
            <a:r>
              <a:rPr lang="cs-CZ" altLang="cs-CZ" sz="1800" dirty="0" err="1">
                <a:solidFill>
                  <a:schemeClr val="tx1"/>
                </a:solidFill>
              </a:rPr>
              <a:t>OpenOffice</a:t>
            </a:r>
            <a:r>
              <a:rPr lang="cs-CZ" altLang="cs-CZ" sz="1800" dirty="0">
                <a:solidFill>
                  <a:schemeClr val="tx1"/>
                </a:solidFill>
              </a:rPr>
              <a:t> – </a:t>
            </a:r>
            <a:r>
              <a:rPr lang="cs-CZ" altLang="cs-CZ" sz="1800" dirty="0" err="1">
                <a:solidFill>
                  <a:schemeClr val="tx1"/>
                </a:solidFill>
              </a:rPr>
              <a:t>Win</a:t>
            </a:r>
            <a:r>
              <a:rPr lang="cs-CZ" altLang="cs-CZ" sz="1800" dirty="0">
                <a:solidFill>
                  <a:schemeClr val="tx1"/>
                </a:solidFill>
              </a:rPr>
              <a:t>, Linux, Mac, Unix, </a:t>
            </a:r>
            <a:r>
              <a:rPr lang="cs-CZ" altLang="cs-CZ" sz="1800" dirty="0" err="1">
                <a:solidFill>
                  <a:schemeClr val="tx1"/>
                </a:solidFill>
              </a:rPr>
              <a:t>Solaris</a:t>
            </a:r>
            <a:endParaRPr lang="cs-CZ" altLang="cs-CZ" sz="1800" dirty="0">
              <a:solidFill>
                <a:schemeClr val="tx1"/>
              </a:solidFill>
            </a:endParaRPr>
          </a:p>
          <a:p>
            <a:pPr>
              <a:lnSpc>
                <a:spcPct val="114000"/>
              </a:lnSpc>
              <a:spcBef>
                <a:spcPts val="300"/>
              </a:spcBef>
              <a:buFont typeface="Monotype Sorts" pitchFamily="2" charset="2"/>
              <a:buNone/>
            </a:pPr>
            <a:r>
              <a:rPr lang="cs-CZ" altLang="cs-CZ" b="1" dirty="0">
                <a:solidFill>
                  <a:schemeClr val="tx1"/>
                </a:solidFill>
              </a:rPr>
              <a:t>Adobe </a:t>
            </a:r>
            <a:r>
              <a:rPr lang="cs-CZ" altLang="cs-CZ" b="1" dirty="0" err="1">
                <a:solidFill>
                  <a:schemeClr val="tx1"/>
                </a:solidFill>
              </a:rPr>
              <a:t>Captivate</a:t>
            </a:r>
            <a:r>
              <a:rPr lang="cs-CZ" altLang="cs-CZ" dirty="0">
                <a:solidFill>
                  <a:schemeClr val="tx1"/>
                </a:solidFill>
              </a:rPr>
              <a:t> – </a:t>
            </a:r>
            <a:r>
              <a:rPr lang="cs-CZ" altLang="cs-CZ" sz="1800" dirty="0">
                <a:solidFill>
                  <a:schemeClr val="tx1"/>
                </a:solidFill>
              </a:rPr>
              <a:t>tvorba výukových </a:t>
            </a:r>
            <a:r>
              <a:rPr lang="cs-CZ" altLang="cs-CZ" sz="1800" dirty="0" err="1">
                <a:solidFill>
                  <a:schemeClr val="tx1"/>
                </a:solidFill>
              </a:rPr>
              <a:t>videoprezentací</a:t>
            </a:r>
            <a:endParaRPr lang="cs-CZ" altLang="cs-CZ" sz="1800" dirty="0">
              <a:solidFill>
                <a:schemeClr val="tx1"/>
              </a:solidFill>
            </a:endParaRPr>
          </a:p>
          <a:p>
            <a:pPr>
              <a:lnSpc>
                <a:spcPct val="114000"/>
              </a:lnSpc>
              <a:spcBef>
                <a:spcPts val="300"/>
              </a:spcBef>
              <a:buFont typeface="Monotype Sorts" pitchFamily="2" charset="2"/>
              <a:buNone/>
            </a:pPr>
            <a:r>
              <a:rPr lang="cs-CZ" altLang="cs-CZ" b="1" dirty="0">
                <a:solidFill>
                  <a:schemeClr val="tx1"/>
                </a:solidFill>
              </a:rPr>
              <a:t>SMART Notebook </a:t>
            </a:r>
            <a:r>
              <a:rPr lang="cs-CZ" altLang="cs-CZ" dirty="0">
                <a:solidFill>
                  <a:schemeClr val="tx1"/>
                </a:solidFill>
              </a:rPr>
              <a:t>- </a:t>
            </a:r>
            <a:r>
              <a:rPr lang="cs-CZ" altLang="cs-CZ" sz="1800" dirty="0">
                <a:solidFill>
                  <a:schemeClr val="tx1"/>
                </a:solidFill>
              </a:rPr>
              <a:t>pro tvorbu interaktivních výukových prezentací </a:t>
            </a:r>
          </a:p>
          <a:p>
            <a:pPr lvl="1">
              <a:lnSpc>
                <a:spcPct val="114000"/>
              </a:lnSpc>
              <a:spcBef>
                <a:spcPts val="300"/>
              </a:spcBef>
              <a:buNone/>
            </a:pPr>
            <a:r>
              <a:rPr lang="cs-CZ" altLang="cs-CZ" sz="1800" dirty="0">
                <a:solidFill>
                  <a:schemeClr val="tx1"/>
                </a:solidFill>
              </a:rPr>
              <a:t>pro SMART </a:t>
            </a:r>
            <a:r>
              <a:rPr lang="cs-CZ" altLang="cs-CZ" sz="1800" dirty="0" err="1">
                <a:solidFill>
                  <a:schemeClr val="tx1"/>
                </a:solidFill>
              </a:rPr>
              <a:t>Board</a:t>
            </a:r>
            <a:r>
              <a:rPr lang="cs-CZ" altLang="cs-CZ" sz="1800" dirty="0">
                <a:solidFill>
                  <a:schemeClr val="tx1"/>
                </a:solidFill>
              </a:rPr>
              <a:t> (http://</a:t>
            </a:r>
            <a:r>
              <a:rPr lang="cs-CZ" altLang="cs-CZ" sz="1800" dirty="0" err="1">
                <a:solidFill>
                  <a:schemeClr val="tx1"/>
                </a:solidFill>
              </a:rPr>
              <a:t>www.veskole.cz</a:t>
            </a:r>
            <a:r>
              <a:rPr lang="cs-CZ" altLang="cs-CZ" sz="1800" dirty="0">
                <a:solidFill>
                  <a:schemeClr val="tx1"/>
                </a:solidFill>
              </a:rPr>
              <a:t>/)</a:t>
            </a:r>
          </a:p>
          <a:p>
            <a:pPr>
              <a:lnSpc>
                <a:spcPct val="114000"/>
              </a:lnSpc>
              <a:spcBef>
                <a:spcPts val="300"/>
              </a:spcBef>
              <a:buFont typeface="Monotype Sorts" pitchFamily="2" charset="2"/>
              <a:buNone/>
            </a:pPr>
            <a:r>
              <a:rPr lang="cs-CZ" altLang="cs-CZ" b="1" dirty="0" err="1">
                <a:solidFill>
                  <a:schemeClr val="tx1"/>
                </a:solidFill>
              </a:rPr>
              <a:t>HyperText</a:t>
            </a:r>
            <a:r>
              <a:rPr lang="cs-CZ" altLang="cs-CZ" b="1" dirty="0">
                <a:solidFill>
                  <a:schemeClr val="tx1"/>
                </a:solidFill>
              </a:rPr>
              <a:t> </a:t>
            </a:r>
            <a:r>
              <a:rPr lang="cs-CZ" altLang="cs-CZ" b="1" dirty="0" err="1">
                <a:solidFill>
                  <a:schemeClr val="tx1"/>
                </a:solidFill>
              </a:rPr>
              <a:t>Markup</a:t>
            </a:r>
            <a:r>
              <a:rPr lang="cs-CZ" altLang="cs-CZ" b="1" dirty="0">
                <a:solidFill>
                  <a:schemeClr val="tx1"/>
                </a:solidFill>
              </a:rPr>
              <a:t> </a:t>
            </a:r>
            <a:r>
              <a:rPr lang="cs-CZ" altLang="cs-CZ" b="1" dirty="0" err="1">
                <a:solidFill>
                  <a:schemeClr val="tx1"/>
                </a:solidFill>
              </a:rPr>
              <a:t>Language</a:t>
            </a:r>
            <a:r>
              <a:rPr lang="cs-CZ" altLang="cs-CZ" b="1" dirty="0">
                <a:solidFill>
                  <a:schemeClr val="tx1"/>
                </a:solidFill>
              </a:rPr>
              <a:t>, FrontPage </a:t>
            </a:r>
            <a:r>
              <a:rPr lang="cs-CZ" altLang="cs-CZ" dirty="0">
                <a:solidFill>
                  <a:schemeClr val="tx1"/>
                </a:solidFill>
              </a:rPr>
              <a:t>(MS)</a:t>
            </a:r>
            <a:r>
              <a:rPr lang="cs-CZ" altLang="cs-CZ" b="1" dirty="0">
                <a:solidFill>
                  <a:schemeClr val="tx1"/>
                </a:solidFill>
              </a:rPr>
              <a:t>, </a:t>
            </a:r>
            <a:r>
              <a:rPr lang="cs-CZ" altLang="cs-CZ" b="1" dirty="0" err="1">
                <a:solidFill>
                  <a:schemeClr val="tx1"/>
                </a:solidFill>
              </a:rPr>
              <a:t>MageMill</a:t>
            </a:r>
            <a:r>
              <a:rPr lang="cs-CZ" altLang="cs-CZ" b="1" dirty="0">
                <a:solidFill>
                  <a:schemeClr val="tx1"/>
                </a:solidFill>
              </a:rPr>
              <a:t> </a:t>
            </a:r>
            <a:r>
              <a:rPr lang="cs-CZ" altLang="cs-CZ" dirty="0">
                <a:solidFill>
                  <a:schemeClr val="tx1"/>
                </a:solidFill>
              </a:rPr>
              <a:t>(Adobe) – 	</a:t>
            </a:r>
            <a:r>
              <a:rPr lang="cs-CZ" altLang="cs-CZ" sz="1800" dirty="0" err="1">
                <a:solidFill>
                  <a:schemeClr val="tx1"/>
                </a:solidFill>
              </a:rPr>
              <a:t>html</a:t>
            </a:r>
            <a:r>
              <a:rPr lang="cs-CZ" altLang="cs-CZ" sz="1800" dirty="0">
                <a:solidFill>
                  <a:schemeClr val="tx1"/>
                </a:solidFill>
              </a:rPr>
              <a:t> - nejčastější forma interaktivní prezentace na internetu</a:t>
            </a:r>
          </a:p>
          <a:p>
            <a:pPr>
              <a:lnSpc>
                <a:spcPct val="114000"/>
              </a:lnSpc>
              <a:spcBef>
                <a:spcPts val="300"/>
              </a:spcBef>
              <a:buFont typeface="Monotype Sorts" pitchFamily="2" charset="2"/>
              <a:buNone/>
            </a:pPr>
            <a:r>
              <a:rPr lang="cs-CZ" altLang="cs-CZ" b="1" dirty="0" err="1">
                <a:solidFill>
                  <a:schemeClr val="tx1"/>
                </a:solidFill>
              </a:rPr>
              <a:t>Flash</a:t>
            </a:r>
            <a:r>
              <a:rPr lang="cs-CZ" altLang="cs-CZ" b="1" dirty="0">
                <a:solidFill>
                  <a:schemeClr val="tx1"/>
                </a:solidFill>
              </a:rPr>
              <a:t> - </a:t>
            </a:r>
            <a:r>
              <a:rPr lang="cs-CZ" altLang="cs-CZ" b="1" dirty="0" err="1">
                <a:solidFill>
                  <a:schemeClr val="tx1"/>
                </a:solidFill>
              </a:rPr>
              <a:t>Macromedia</a:t>
            </a:r>
            <a:r>
              <a:rPr lang="cs-CZ" altLang="cs-CZ" b="1" dirty="0">
                <a:solidFill>
                  <a:schemeClr val="tx1"/>
                </a:solidFill>
              </a:rPr>
              <a:t>, Adobe - </a:t>
            </a:r>
            <a:r>
              <a:rPr lang="cs-CZ" altLang="cs-CZ" sz="1800" dirty="0">
                <a:solidFill>
                  <a:schemeClr val="tx1"/>
                </a:solidFill>
              </a:rPr>
              <a:t>tvorba animovaných interaktivních  prezentací </a:t>
            </a:r>
          </a:p>
          <a:p>
            <a:pPr>
              <a:lnSpc>
                <a:spcPct val="114000"/>
              </a:lnSpc>
              <a:spcBef>
                <a:spcPts val="300"/>
              </a:spcBef>
              <a:buFont typeface="Monotype Sorts" pitchFamily="2" charset="2"/>
              <a:buNone/>
            </a:pPr>
            <a:r>
              <a:rPr lang="cs-CZ" altLang="cs-CZ" b="1" dirty="0">
                <a:solidFill>
                  <a:schemeClr val="tx1"/>
                </a:solidFill>
              </a:rPr>
              <a:t>Portable </a:t>
            </a:r>
            <a:r>
              <a:rPr lang="cs-CZ" altLang="cs-CZ" b="1" dirty="0" err="1">
                <a:solidFill>
                  <a:schemeClr val="tx1"/>
                </a:solidFill>
              </a:rPr>
              <a:t>Document</a:t>
            </a:r>
            <a:r>
              <a:rPr lang="cs-CZ" altLang="cs-CZ" b="1" dirty="0">
                <a:solidFill>
                  <a:schemeClr val="tx1"/>
                </a:solidFill>
              </a:rPr>
              <a:t> </a:t>
            </a:r>
            <a:r>
              <a:rPr lang="cs-CZ" altLang="cs-CZ" b="1" dirty="0" err="1">
                <a:solidFill>
                  <a:schemeClr val="tx1"/>
                </a:solidFill>
              </a:rPr>
              <a:t>Format</a:t>
            </a:r>
            <a:r>
              <a:rPr lang="cs-CZ" altLang="cs-CZ" dirty="0">
                <a:solidFill>
                  <a:schemeClr val="tx1"/>
                </a:solidFill>
              </a:rPr>
              <a:t> – </a:t>
            </a:r>
            <a:r>
              <a:rPr lang="cs-CZ" altLang="cs-CZ" dirty="0" err="1">
                <a:solidFill>
                  <a:schemeClr val="tx1"/>
                </a:solidFill>
              </a:rPr>
              <a:t>pdf</a:t>
            </a:r>
            <a:r>
              <a:rPr lang="cs-CZ" altLang="cs-CZ" dirty="0">
                <a:solidFill>
                  <a:schemeClr val="tx1"/>
                </a:solidFill>
              </a:rPr>
              <a:t> - Adobe </a:t>
            </a:r>
            <a:r>
              <a:rPr lang="cs-CZ" altLang="cs-CZ" dirty="0" err="1">
                <a:solidFill>
                  <a:schemeClr val="tx1"/>
                </a:solidFill>
              </a:rPr>
              <a:t>Acrobat</a:t>
            </a:r>
            <a:endParaRPr lang="cs-CZ" altLang="cs-CZ" dirty="0">
              <a:solidFill>
                <a:schemeClr val="tx1"/>
              </a:solidFill>
            </a:endParaRPr>
          </a:p>
          <a:p>
            <a:pPr>
              <a:lnSpc>
                <a:spcPct val="114000"/>
              </a:lnSpc>
              <a:spcBef>
                <a:spcPts val="300"/>
              </a:spcBef>
              <a:buFont typeface="Monotype Sorts" pitchFamily="2" charset="2"/>
              <a:buNone/>
            </a:pPr>
            <a:r>
              <a:rPr lang="cs-CZ" altLang="cs-CZ" b="1" dirty="0" err="1">
                <a:solidFill>
                  <a:schemeClr val="tx1"/>
                </a:solidFill>
              </a:rPr>
              <a:t>Slide</a:t>
            </a:r>
            <a:r>
              <a:rPr lang="cs-CZ" altLang="cs-CZ" b="1" dirty="0">
                <a:solidFill>
                  <a:schemeClr val="tx1"/>
                </a:solidFill>
              </a:rPr>
              <a:t> </a:t>
            </a:r>
            <a:r>
              <a:rPr lang="cs-CZ" altLang="cs-CZ" b="1" dirty="0" err="1">
                <a:solidFill>
                  <a:schemeClr val="tx1"/>
                </a:solidFill>
              </a:rPr>
              <a:t>Player</a:t>
            </a:r>
            <a:r>
              <a:rPr lang="cs-CZ" altLang="cs-CZ" b="1" dirty="0">
                <a:solidFill>
                  <a:schemeClr val="tx1"/>
                </a:solidFill>
              </a:rPr>
              <a:t> </a:t>
            </a:r>
            <a:r>
              <a:rPr lang="cs-CZ" altLang="cs-CZ" dirty="0">
                <a:solidFill>
                  <a:schemeClr val="tx1"/>
                </a:solidFill>
              </a:rPr>
              <a:t>– </a:t>
            </a:r>
            <a:r>
              <a:rPr lang="cs-CZ" altLang="cs-CZ" dirty="0" err="1">
                <a:solidFill>
                  <a:schemeClr val="tx1"/>
                </a:solidFill>
              </a:rPr>
              <a:t>slideplayer.cz</a:t>
            </a:r>
            <a:r>
              <a:rPr lang="cs-CZ" altLang="cs-CZ" dirty="0">
                <a:solidFill>
                  <a:schemeClr val="tx1"/>
                </a:solidFill>
              </a:rPr>
              <a:t>. </a:t>
            </a:r>
            <a:r>
              <a:rPr lang="cs-CZ" altLang="cs-CZ" dirty="0" err="1">
                <a:solidFill>
                  <a:schemeClr val="tx1"/>
                </a:solidFill>
              </a:rPr>
              <a:t>Slidebean</a:t>
            </a:r>
            <a:r>
              <a:rPr lang="cs-CZ" altLang="cs-CZ" dirty="0">
                <a:solidFill>
                  <a:schemeClr val="tx1"/>
                </a:solidFill>
              </a:rPr>
              <a:t>, </a:t>
            </a:r>
            <a:r>
              <a:rPr lang="cs-CZ" altLang="cs-CZ" dirty="0" err="1">
                <a:solidFill>
                  <a:schemeClr val="tx1"/>
                </a:solidFill>
              </a:rPr>
              <a:t>Slidedog</a:t>
            </a:r>
            <a:r>
              <a:rPr lang="cs-CZ" altLang="cs-CZ" dirty="0">
                <a:solidFill>
                  <a:schemeClr val="tx1"/>
                </a:solidFill>
              </a:rPr>
              <a:t>, </a:t>
            </a:r>
            <a:r>
              <a:rPr lang="cs-CZ" altLang="cs-CZ" dirty="0" err="1">
                <a:solidFill>
                  <a:schemeClr val="tx1"/>
                </a:solidFill>
              </a:rPr>
              <a:t>Slides</a:t>
            </a:r>
            <a:r>
              <a:rPr lang="cs-CZ" altLang="cs-CZ" dirty="0">
                <a:solidFill>
                  <a:schemeClr val="tx1"/>
                </a:solidFill>
              </a:rPr>
              <a:t>, </a:t>
            </a:r>
            <a:r>
              <a:rPr lang="cs-CZ" altLang="cs-CZ" dirty="0" err="1">
                <a:solidFill>
                  <a:schemeClr val="tx1"/>
                </a:solidFill>
              </a:rPr>
              <a:t>Slidesgo</a:t>
            </a:r>
            <a:endParaRPr lang="cs-CZ" altLang="cs-CZ" dirty="0">
              <a:solidFill>
                <a:schemeClr val="tx1"/>
              </a:solidFill>
            </a:endParaRPr>
          </a:p>
          <a:p>
            <a:pPr>
              <a:lnSpc>
                <a:spcPct val="114000"/>
              </a:lnSpc>
              <a:spcBef>
                <a:spcPts val="300"/>
              </a:spcBef>
              <a:buNone/>
            </a:pPr>
            <a:r>
              <a:rPr lang="cs-CZ" dirty="0">
                <a:solidFill>
                  <a:srgbClr val="000000"/>
                </a:solidFill>
                <a:latin typeface="Calibri"/>
              </a:rPr>
              <a:t>Adobe </a:t>
            </a:r>
            <a:r>
              <a:rPr lang="cs-CZ" dirty="0" err="1">
                <a:solidFill>
                  <a:srgbClr val="000000"/>
                </a:solidFill>
                <a:latin typeface="Calibri"/>
              </a:rPr>
              <a:t>Persuasion</a:t>
            </a:r>
            <a:r>
              <a:rPr lang="cs-CZ" dirty="0">
                <a:solidFill>
                  <a:srgbClr val="000000"/>
                </a:solidFill>
                <a:latin typeface="Calibri"/>
              </a:rPr>
              <a:t>, </a:t>
            </a:r>
            <a:r>
              <a:rPr lang="cs-CZ" dirty="0" err="1">
                <a:solidFill>
                  <a:srgbClr val="000000"/>
                </a:solidFill>
                <a:latin typeface="Calibri"/>
              </a:rPr>
              <a:t>Astound</a:t>
            </a:r>
            <a:r>
              <a:rPr lang="cs-CZ" dirty="0">
                <a:solidFill>
                  <a:srgbClr val="000000"/>
                </a:solidFill>
                <a:latin typeface="Calibri"/>
              </a:rPr>
              <a:t>, </a:t>
            </a:r>
            <a:r>
              <a:rPr lang="cs-CZ" dirty="0" err="1">
                <a:solidFill>
                  <a:srgbClr val="000000"/>
                </a:solidFill>
                <a:latin typeface="Calibri"/>
              </a:rPr>
              <a:t>Asymetrix</a:t>
            </a:r>
            <a:r>
              <a:rPr lang="cs-CZ" dirty="0">
                <a:solidFill>
                  <a:srgbClr val="000000"/>
                </a:solidFill>
                <a:latin typeface="Calibri"/>
              </a:rPr>
              <a:t> </a:t>
            </a:r>
            <a:r>
              <a:rPr lang="cs-CZ" dirty="0" err="1">
                <a:solidFill>
                  <a:srgbClr val="000000"/>
                </a:solidFill>
                <a:latin typeface="Calibri"/>
              </a:rPr>
              <a:t>Compel</a:t>
            </a:r>
            <a:r>
              <a:rPr lang="cs-CZ" dirty="0">
                <a:solidFill>
                  <a:srgbClr val="000000"/>
                </a:solidFill>
                <a:latin typeface="Calibri"/>
              </a:rPr>
              <a:t>, Corel </a:t>
            </a:r>
            <a:r>
              <a:rPr lang="cs-CZ" dirty="0" err="1">
                <a:solidFill>
                  <a:srgbClr val="000000"/>
                </a:solidFill>
                <a:latin typeface="Calibri"/>
              </a:rPr>
              <a:t>Presentations</a:t>
            </a:r>
            <a:r>
              <a:rPr lang="cs-CZ" dirty="0">
                <a:solidFill>
                  <a:srgbClr val="000000"/>
                </a:solidFill>
                <a:latin typeface="Calibri"/>
              </a:rPr>
              <a:t>, Harvard </a:t>
            </a:r>
            <a:r>
              <a:rPr lang="cs-CZ" dirty="0" err="1">
                <a:solidFill>
                  <a:srgbClr val="000000"/>
                </a:solidFill>
                <a:latin typeface="Calibri"/>
              </a:rPr>
              <a:t>Graphics</a:t>
            </a:r>
            <a:r>
              <a:rPr lang="cs-CZ" dirty="0">
                <a:solidFill>
                  <a:srgbClr val="000000"/>
                </a:solidFill>
                <a:latin typeface="Calibri"/>
              </a:rPr>
              <a:t>, </a:t>
            </a:r>
            <a:r>
              <a:rPr lang="cs-CZ" dirty="0" err="1">
                <a:solidFill>
                  <a:srgbClr val="000000"/>
                </a:solidFill>
                <a:latin typeface="Calibri"/>
              </a:rPr>
              <a:t>Macromedia</a:t>
            </a:r>
            <a:r>
              <a:rPr lang="cs-CZ" dirty="0">
                <a:solidFill>
                  <a:srgbClr val="000000"/>
                </a:solidFill>
                <a:latin typeface="Calibri"/>
              </a:rPr>
              <a:t> </a:t>
            </a:r>
            <a:r>
              <a:rPr lang="cs-CZ" dirty="0" err="1">
                <a:solidFill>
                  <a:srgbClr val="000000"/>
                </a:solidFill>
                <a:latin typeface="Calibri"/>
              </a:rPr>
              <a:t>Director</a:t>
            </a:r>
            <a:r>
              <a:rPr lang="cs-CZ" dirty="0">
                <a:solidFill>
                  <a:srgbClr val="000000"/>
                </a:solidFill>
                <a:latin typeface="Calibri"/>
              </a:rPr>
              <a:t>, </a:t>
            </a:r>
            <a:r>
              <a:rPr lang="cs-CZ" dirty="0" err="1">
                <a:solidFill>
                  <a:srgbClr val="000000"/>
                </a:solidFill>
                <a:latin typeface="Calibri"/>
              </a:rPr>
              <a:t>Multimedia</a:t>
            </a:r>
            <a:r>
              <a:rPr lang="cs-CZ" dirty="0">
                <a:solidFill>
                  <a:srgbClr val="000000"/>
                </a:solidFill>
                <a:latin typeface="Calibri"/>
              </a:rPr>
              <a:t> </a:t>
            </a:r>
            <a:r>
              <a:rPr lang="cs-CZ" dirty="0" err="1">
                <a:solidFill>
                  <a:srgbClr val="000000"/>
                </a:solidFill>
                <a:latin typeface="Calibri"/>
              </a:rPr>
              <a:t>Toolbook</a:t>
            </a:r>
            <a:r>
              <a:rPr lang="cs-CZ" dirty="0">
                <a:solidFill>
                  <a:srgbClr val="000000"/>
                </a:solidFill>
                <a:latin typeface="Calibri"/>
              </a:rPr>
              <a:t> (</a:t>
            </a:r>
            <a:r>
              <a:rPr lang="cs-CZ" dirty="0" err="1">
                <a:solidFill>
                  <a:srgbClr val="000000"/>
                </a:solidFill>
                <a:latin typeface="Calibri"/>
              </a:rPr>
              <a:t>Asymetrix</a:t>
            </a:r>
            <a:r>
              <a:rPr lang="cs-CZ" dirty="0">
                <a:solidFill>
                  <a:srgbClr val="000000"/>
                </a:solidFill>
                <a:latin typeface="Calibri"/>
              </a:rPr>
              <a:t>) ....</a:t>
            </a:r>
          </a:p>
          <a:p>
            <a:pPr>
              <a:lnSpc>
                <a:spcPct val="114000"/>
              </a:lnSpc>
              <a:spcBef>
                <a:spcPts val="300"/>
              </a:spcBef>
              <a:buNone/>
            </a:pPr>
            <a:r>
              <a:rPr lang="cs-CZ" dirty="0" err="1">
                <a:solidFill>
                  <a:srgbClr val="000000"/>
                </a:solidFill>
                <a:latin typeface="Calibri"/>
              </a:rPr>
              <a:t>TeX</a:t>
            </a:r>
            <a:r>
              <a:rPr lang="cs-CZ" dirty="0">
                <a:solidFill>
                  <a:srgbClr val="000000"/>
                </a:solidFill>
                <a:latin typeface="Calibri"/>
              </a:rPr>
              <a:t> </a:t>
            </a:r>
          </a:p>
          <a:p>
            <a:pPr>
              <a:lnSpc>
                <a:spcPct val="114000"/>
              </a:lnSpc>
              <a:spcBef>
                <a:spcPts val="300"/>
              </a:spcBef>
              <a:buNone/>
            </a:pPr>
            <a:r>
              <a:rPr lang="cs-CZ" dirty="0">
                <a:solidFill>
                  <a:srgbClr val="000000"/>
                </a:solidFill>
                <a:latin typeface="Calibri"/>
              </a:rPr>
              <a:t>Řada cloudových softwarů – </a:t>
            </a:r>
            <a:r>
              <a:rPr lang="cs-CZ" dirty="0" err="1">
                <a:solidFill>
                  <a:srgbClr val="000000"/>
                </a:solidFill>
                <a:latin typeface="Calibri"/>
              </a:rPr>
              <a:t>PitchDeck</a:t>
            </a:r>
            <a:r>
              <a:rPr lang="cs-CZ" dirty="0">
                <a:solidFill>
                  <a:srgbClr val="000000"/>
                </a:solidFill>
                <a:latin typeface="Calibri"/>
              </a:rPr>
              <a:t>, </a:t>
            </a:r>
            <a:r>
              <a:rPr lang="cs-CZ" dirty="0" err="1">
                <a:solidFill>
                  <a:srgbClr val="000000"/>
                </a:solidFill>
                <a:latin typeface="Calibri"/>
              </a:rPr>
              <a:t>CreativeProposal</a:t>
            </a:r>
            <a:r>
              <a:rPr lang="cs-CZ" dirty="0">
                <a:solidFill>
                  <a:srgbClr val="000000"/>
                </a:solidFill>
                <a:latin typeface="Calibri"/>
              </a:rPr>
              <a:t>, </a:t>
            </a:r>
            <a:r>
              <a:rPr lang="cs-CZ" dirty="0" err="1">
                <a:solidFill>
                  <a:srgbClr val="000000"/>
                </a:solidFill>
                <a:latin typeface="Calibri"/>
              </a:rPr>
              <a:t>Onboarding</a:t>
            </a:r>
            <a:r>
              <a:rPr lang="cs-CZ" dirty="0">
                <a:solidFill>
                  <a:srgbClr val="000000"/>
                </a:solidFill>
                <a:latin typeface="Calibri"/>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7267"/>
                                        </p:tgtEl>
                                        <p:attrNameLst>
                                          <p:attrName>style.visibility</p:attrName>
                                        </p:attrNameLst>
                                      </p:cBhvr>
                                      <p:to>
                                        <p:strVal val="visible"/>
                                      </p:to>
                                    </p:set>
                                    <p:animEffect transition="in" filter="randombar(horizontal)">
                                      <p:cBhvr>
                                        <p:cTn id="7" dur="500"/>
                                        <p:tgtEl>
                                          <p:spTgt spid="267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8BE57B61-F1A0-457D-9D0A-BC81D8797181}"/>
              </a:ext>
            </a:extLst>
          </p:cNvPr>
          <p:cNvSpPr/>
          <p:nvPr/>
        </p:nvSpPr>
        <p:spPr>
          <a:xfrm>
            <a:off x="1273775" y="654278"/>
            <a:ext cx="3030253" cy="496996"/>
          </a:xfrm>
          <a:prstGeom prst="rect">
            <a:avLst/>
          </a:prstGeom>
        </p:spPr>
        <p:txBody>
          <a:bodyPr wrap="none">
            <a:spAutoFit/>
          </a:bodyPr>
          <a:lstStyle/>
          <a:p>
            <a:pPr>
              <a:buNone/>
            </a:pPr>
            <a:r>
              <a:rPr lang="cs-CZ" dirty="0">
                <a:solidFill>
                  <a:schemeClr val="bg2"/>
                </a:solidFill>
                <a:hlinkClick r:id="rId3">
                  <a:extLst>
                    <a:ext uri="{A12FA001-AC4F-418D-AE19-62706E023703}">
                      <ahyp:hlinkClr xmlns:ahyp="http://schemas.microsoft.com/office/drawing/2018/hyperlinkcolor" val="tx"/>
                    </a:ext>
                  </a:extLst>
                </a:hlinkClick>
              </a:rPr>
              <a:t>https://www.emaze.com/</a:t>
            </a:r>
            <a:r>
              <a:rPr lang="cs-CZ" dirty="0">
                <a:solidFill>
                  <a:schemeClr val="bg2"/>
                </a:solidFill>
              </a:rPr>
              <a:t> </a:t>
            </a:r>
          </a:p>
        </p:txBody>
      </p:sp>
      <p:pic>
        <p:nvPicPr>
          <p:cNvPr id="5" name="Obrázek 4">
            <a:extLst>
              <a:ext uri="{FF2B5EF4-FFF2-40B4-BE49-F238E27FC236}">
                <a16:creationId xmlns:a16="http://schemas.microsoft.com/office/drawing/2014/main" id="{B852E87D-F6EA-49A0-AD9B-A0EBD315918B}"/>
              </a:ext>
            </a:extLst>
          </p:cNvPr>
          <p:cNvPicPr>
            <a:picLocks noChangeAspect="1"/>
          </p:cNvPicPr>
          <p:nvPr/>
        </p:nvPicPr>
        <p:blipFill rotWithShape="1">
          <a:blip r:embed="rId4"/>
          <a:srcRect t="2952" b="-2952"/>
          <a:stretch/>
        </p:blipFill>
        <p:spPr>
          <a:xfrm>
            <a:off x="0" y="1584000"/>
            <a:ext cx="9144000" cy="5143500"/>
          </a:xfrm>
          <a:prstGeom prst="rect">
            <a:avLst/>
          </a:prstGeom>
        </p:spPr>
      </p:pic>
    </p:spTree>
    <p:extLst>
      <p:ext uri="{BB962C8B-B14F-4D97-AF65-F5344CB8AC3E}">
        <p14:creationId xmlns:p14="http://schemas.microsoft.com/office/powerpoint/2010/main" val="1590570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22EABD8D-85AD-4082-9D08-B231DDE414C2}"/>
              </a:ext>
            </a:extLst>
          </p:cNvPr>
          <p:cNvSpPr/>
          <p:nvPr/>
        </p:nvSpPr>
        <p:spPr>
          <a:xfrm>
            <a:off x="1046179" y="228075"/>
            <a:ext cx="3857403" cy="496996"/>
          </a:xfrm>
          <a:prstGeom prst="rect">
            <a:avLst/>
          </a:prstGeom>
        </p:spPr>
        <p:txBody>
          <a:bodyPr wrap="none">
            <a:spAutoFit/>
          </a:bodyPr>
          <a:lstStyle/>
          <a:p>
            <a:pPr>
              <a:buNone/>
            </a:pPr>
            <a:r>
              <a:rPr lang="cs-CZ" dirty="0">
                <a:solidFill>
                  <a:schemeClr val="bg2"/>
                </a:solidFill>
                <a:hlinkClick r:id="rId3">
                  <a:extLst>
                    <a:ext uri="{A12FA001-AC4F-418D-AE19-62706E023703}">
                      <ahyp:hlinkClr xmlns:ahyp="http://schemas.microsoft.com/office/drawing/2018/hyperlinkcolor" val="tx"/>
                    </a:ext>
                  </a:extLst>
                </a:hlinkClick>
              </a:rPr>
              <a:t>https://www.apple.com/keynote/</a:t>
            </a:r>
            <a:r>
              <a:rPr lang="cs-CZ" dirty="0">
                <a:solidFill>
                  <a:schemeClr val="bg2"/>
                </a:solidFill>
              </a:rPr>
              <a:t> </a:t>
            </a:r>
          </a:p>
        </p:txBody>
      </p:sp>
      <p:pic>
        <p:nvPicPr>
          <p:cNvPr id="5" name="Obrázek 4">
            <a:extLst>
              <a:ext uri="{FF2B5EF4-FFF2-40B4-BE49-F238E27FC236}">
                <a16:creationId xmlns:a16="http://schemas.microsoft.com/office/drawing/2014/main" id="{EE7E4106-BDE2-43C2-B0F0-1B55467C1140}"/>
              </a:ext>
            </a:extLst>
          </p:cNvPr>
          <p:cNvPicPr>
            <a:picLocks noChangeAspect="1"/>
          </p:cNvPicPr>
          <p:nvPr/>
        </p:nvPicPr>
        <p:blipFill rotWithShape="1">
          <a:blip r:embed="rId4"/>
          <a:srcRect t="2931" b="-2931"/>
          <a:stretch/>
        </p:blipFill>
        <p:spPr>
          <a:xfrm>
            <a:off x="0" y="1008000"/>
            <a:ext cx="9144000" cy="5143500"/>
          </a:xfrm>
          <a:prstGeom prst="rect">
            <a:avLst/>
          </a:prstGeom>
        </p:spPr>
      </p:pic>
    </p:spTree>
    <p:extLst>
      <p:ext uri="{BB962C8B-B14F-4D97-AF65-F5344CB8AC3E}">
        <p14:creationId xmlns:p14="http://schemas.microsoft.com/office/powerpoint/2010/main" val="1004667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E40E1731-D86A-4925-9E2E-DC13C7B83B3A}"/>
              </a:ext>
            </a:extLst>
          </p:cNvPr>
          <p:cNvSpPr/>
          <p:nvPr/>
        </p:nvSpPr>
        <p:spPr>
          <a:xfrm>
            <a:off x="1803715" y="367560"/>
            <a:ext cx="2202847" cy="496996"/>
          </a:xfrm>
          <a:prstGeom prst="rect">
            <a:avLst/>
          </a:prstGeom>
        </p:spPr>
        <p:txBody>
          <a:bodyPr wrap="none">
            <a:spAutoFit/>
          </a:bodyPr>
          <a:lstStyle/>
          <a:p>
            <a:pPr>
              <a:buNone/>
            </a:pPr>
            <a:r>
              <a:rPr lang="cs-CZ" dirty="0">
                <a:solidFill>
                  <a:schemeClr val="bg2"/>
                </a:solidFill>
                <a:hlinkClick r:id="rId3">
                  <a:extLst>
                    <a:ext uri="{A12FA001-AC4F-418D-AE19-62706E023703}">
                      <ahyp:hlinkClr xmlns:ahyp="http://schemas.microsoft.com/office/drawing/2018/hyperlinkcolor" val="tx"/>
                    </a:ext>
                  </a:extLst>
                </a:hlinkClick>
              </a:rPr>
              <a:t>https://prezi.com/</a:t>
            </a:r>
            <a:r>
              <a:rPr lang="cs-CZ" dirty="0">
                <a:solidFill>
                  <a:schemeClr val="bg2"/>
                </a:solidFill>
              </a:rPr>
              <a:t> </a:t>
            </a:r>
          </a:p>
        </p:txBody>
      </p:sp>
      <p:pic>
        <p:nvPicPr>
          <p:cNvPr id="4" name="Obrázek 3">
            <a:extLst>
              <a:ext uri="{FF2B5EF4-FFF2-40B4-BE49-F238E27FC236}">
                <a16:creationId xmlns:a16="http://schemas.microsoft.com/office/drawing/2014/main" id="{25210BDC-CF53-40CA-9DE7-8B5FFC794A99}"/>
              </a:ext>
            </a:extLst>
          </p:cNvPr>
          <p:cNvPicPr>
            <a:picLocks noChangeAspect="1"/>
          </p:cNvPicPr>
          <p:nvPr/>
        </p:nvPicPr>
        <p:blipFill rotWithShape="1">
          <a:blip r:embed="rId4"/>
          <a:srcRect t="2494" b="509"/>
          <a:stretch/>
        </p:blipFill>
        <p:spPr>
          <a:xfrm>
            <a:off x="0" y="1620000"/>
            <a:ext cx="9144000" cy="4968000"/>
          </a:xfrm>
          <a:prstGeom prst="rect">
            <a:avLst/>
          </a:prstGeom>
        </p:spPr>
      </p:pic>
    </p:spTree>
    <p:extLst>
      <p:ext uri="{BB962C8B-B14F-4D97-AF65-F5344CB8AC3E}">
        <p14:creationId xmlns:p14="http://schemas.microsoft.com/office/powerpoint/2010/main" val="764099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64FB567C-6C34-4877-9B6B-8E9968985B2E}"/>
              </a:ext>
            </a:extLst>
          </p:cNvPr>
          <p:cNvSpPr/>
          <p:nvPr/>
        </p:nvSpPr>
        <p:spPr>
          <a:xfrm>
            <a:off x="1394378" y="282318"/>
            <a:ext cx="2587568" cy="496996"/>
          </a:xfrm>
          <a:prstGeom prst="rect">
            <a:avLst/>
          </a:prstGeom>
        </p:spPr>
        <p:txBody>
          <a:bodyPr wrap="none">
            <a:spAutoFit/>
          </a:bodyPr>
          <a:lstStyle/>
          <a:p>
            <a:pPr>
              <a:buNone/>
            </a:pPr>
            <a:r>
              <a:rPr lang="cs-CZ" dirty="0">
                <a:solidFill>
                  <a:schemeClr val="bg2"/>
                </a:solidFill>
                <a:hlinkClick r:id="rId3">
                  <a:extLst>
                    <a:ext uri="{A12FA001-AC4F-418D-AE19-62706E023703}">
                      <ahyp:hlinkClr xmlns:ahyp="http://schemas.microsoft.com/office/drawing/2018/hyperlinkcolor" val="tx"/>
                    </a:ext>
                  </a:extLst>
                </a:hlinkClick>
              </a:rPr>
              <a:t>https://nearpod.com/</a:t>
            </a:r>
            <a:r>
              <a:rPr lang="cs-CZ" dirty="0">
                <a:solidFill>
                  <a:schemeClr val="bg2"/>
                </a:solidFill>
              </a:rPr>
              <a:t> </a:t>
            </a:r>
          </a:p>
        </p:txBody>
      </p:sp>
      <p:pic>
        <p:nvPicPr>
          <p:cNvPr id="5" name="Obrázek 4">
            <a:extLst>
              <a:ext uri="{FF2B5EF4-FFF2-40B4-BE49-F238E27FC236}">
                <a16:creationId xmlns:a16="http://schemas.microsoft.com/office/drawing/2014/main" id="{3F6C32A1-1AAD-4742-9F21-D2C89A9807E8}"/>
              </a:ext>
            </a:extLst>
          </p:cNvPr>
          <p:cNvPicPr>
            <a:picLocks noChangeAspect="1"/>
          </p:cNvPicPr>
          <p:nvPr/>
        </p:nvPicPr>
        <p:blipFill rotWithShape="1">
          <a:blip r:embed="rId4"/>
          <a:srcRect t="2231" b="-2231"/>
          <a:stretch/>
        </p:blipFill>
        <p:spPr>
          <a:xfrm>
            <a:off x="0" y="972000"/>
            <a:ext cx="9144000" cy="5143500"/>
          </a:xfrm>
          <a:prstGeom prst="rect">
            <a:avLst/>
          </a:prstGeom>
        </p:spPr>
      </p:pic>
    </p:spTree>
    <p:extLst>
      <p:ext uri="{BB962C8B-B14F-4D97-AF65-F5344CB8AC3E}">
        <p14:creationId xmlns:p14="http://schemas.microsoft.com/office/powerpoint/2010/main" val="3563110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4AA7066-6E61-44E3-B9E9-5D275A3D1F21}"/>
              </a:ext>
            </a:extLst>
          </p:cNvPr>
          <p:cNvPicPr>
            <a:picLocks noChangeAspect="1"/>
          </p:cNvPicPr>
          <p:nvPr/>
        </p:nvPicPr>
        <p:blipFill>
          <a:blip r:embed="rId3"/>
          <a:stretch>
            <a:fillRect/>
          </a:stretch>
        </p:blipFill>
        <p:spPr>
          <a:xfrm>
            <a:off x="0" y="841893"/>
            <a:ext cx="9144000" cy="5174213"/>
          </a:xfrm>
          <a:prstGeom prst="rect">
            <a:avLst/>
          </a:prstGeom>
        </p:spPr>
      </p:pic>
      <p:sp>
        <p:nvSpPr>
          <p:cNvPr id="3" name="Obdélník 2">
            <a:extLst>
              <a:ext uri="{FF2B5EF4-FFF2-40B4-BE49-F238E27FC236}">
                <a16:creationId xmlns:a16="http://schemas.microsoft.com/office/drawing/2014/main" id="{E51ABF97-2047-4ABE-84C6-BA9764024D22}"/>
              </a:ext>
            </a:extLst>
          </p:cNvPr>
          <p:cNvSpPr/>
          <p:nvPr/>
        </p:nvSpPr>
        <p:spPr>
          <a:xfrm>
            <a:off x="634946" y="162982"/>
            <a:ext cx="2674130" cy="496996"/>
          </a:xfrm>
          <a:prstGeom prst="rect">
            <a:avLst/>
          </a:prstGeom>
        </p:spPr>
        <p:txBody>
          <a:bodyPr wrap="none">
            <a:spAutoFit/>
          </a:bodyPr>
          <a:lstStyle/>
          <a:p>
            <a:pPr>
              <a:buNone/>
            </a:pPr>
            <a:r>
              <a:rPr lang="cs-CZ" dirty="0">
                <a:solidFill>
                  <a:schemeClr val="bg2"/>
                </a:solidFill>
                <a:hlinkClick r:id="rId4">
                  <a:extLst>
                    <a:ext uri="{A12FA001-AC4F-418D-AE19-62706E023703}">
                      <ahyp:hlinkClr xmlns:ahyp="http://schemas.microsoft.com/office/drawing/2018/hyperlinkcolor" val="tx"/>
                    </a:ext>
                  </a:extLst>
                </a:hlinkClick>
              </a:rPr>
              <a:t>https://tellagami.com/</a:t>
            </a:r>
            <a:r>
              <a:rPr lang="cs-CZ" dirty="0">
                <a:solidFill>
                  <a:schemeClr val="bg2"/>
                </a:solidFill>
              </a:rPr>
              <a:t> </a:t>
            </a:r>
          </a:p>
        </p:txBody>
      </p:sp>
    </p:spTree>
    <p:extLst>
      <p:ext uri="{BB962C8B-B14F-4D97-AF65-F5344CB8AC3E}">
        <p14:creationId xmlns:p14="http://schemas.microsoft.com/office/powerpoint/2010/main" val="4228759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7B765B5A-BDA2-4E8D-90EB-9A213FDFEC88}"/>
              </a:ext>
            </a:extLst>
          </p:cNvPr>
          <p:cNvSpPr/>
          <p:nvPr/>
        </p:nvSpPr>
        <p:spPr>
          <a:xfrm>
            <a:off x="926663" y="513502"/>
            <a:ext cx="3416576" cy="496996"/>
          </a:xfrm>
          <a:prstGeom prst="rect">
            <a:avLst/>
          </a:prstGeom>
        </p:spPr>
        <p:txBody>
          <a:bodyPr wrap="none">
            <a:spAutoFit/>
          </a:bodyPr>
          <a:lstStyle/>
          <a:p>
            <a:pPr>
              <a:buNone/>
            </a:pPr>
            <a:r>
              <a:rPr lang="cs-CZ" dirty="0">
                <a:solidFill>
                  <a:schemeClr val="bg2"/>
                </a:solidFill>
                <a:hlinkClick r:id="rId3">
                  <a:extLst>
                    <a:ext uri="{A12FA001-AC4F-418D-AE19-62706E023703}">
                      <ahyp:hlinkClr xmlns:ahyp="http://schemas.microsoft.com/office/drawing/2018/hyperlinkcolor" val="tx"/>
                    </a:ext>
                  </a:extLst>
                </a:hlinkClick>
              </a:rPr>
              <a:t>https://www.haikudeck.com/</a:t>
            </a:r>
            <a:r>
              <a:rPr lang="cs-CZ" dirty="0">
                <a:solidFill>
                  <a:schemeClr val="bg2"/>
                </a:solidFill>
              </a:rPr>
              <a:t> </a:t>
            </a:r>
          </a:p>
        </p:txBody>
      </p:sp>
      <p:pic>
        <p:nvPicPr>
          <p:cNvPr id="4" name="Obrázek 3">
            <a:extLst>
              <a:ext uri="{FF2B5EF4-FFF2-40B4-BE49-F238E27FC236}">
                <a16:creationId xmlns:a16="http://schemas.microsoft.com/office/drawing/2014/main" id="{029A3CB8-362C-442C-8B9D-681D36EBD336}"/>
              </a:ext>
            </a:extLst>
          </p:cNvPr>
          <p:cNvPicPr>
            <a:picLocks noChangeAspect="1"/>
          </p:cNvPicPr>
          <p:nvPr/>
        </p:nvPicPr>
        <p:blipFill>
          <a:blip r:embed="rId4"/>
          <a:stretch>
            <a:fillRect/>
          </a:stretch>
        </p:blipFill>
        <p:spPr>
          <a:xfrm>
            <a:off x="0" y="1287481"/>
            <a:ext cx="9144000" cy="5365077"/>
          </a:xfrm>
          <a:prstGeom prst="rect">
            <a:avLst/>
          </a:prstGeom>
        </p:spPr>
      </p:pic>
    </p:spTree>
    <p:extLst>
      <p:ext uri="{BB962C8B-B14F-4D97-AF65-F5344CB8AC3E}">
        <p14:creationId xmlns:p14="http://schemas.microsoft.com/office/powerpoint/2010/main" val="343625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6694A8BC-617E-49DF-AFEF-9429B6BBBEE3}"/>
              </a:ext>
            </a:extLst>
          </p:cNvPr>
          <p:cNvSpPr/>
          <p:nvPr/>
        </p:nvSpPr>
        <p:spPr>
          <a:xfrm>
            <a:off x="683877" y="132502"/>
            <a:ext cx="3160096" cy="496996"/>
          </a:xfrm>
          <a:prstGeom prst="rect">
            <a:avLst/>
          </a:prstGeom>
        </p:spPr>
        <p:txBody>
          <a:bodyPr wrap="none">
            <a:spAutoFit/>
          </a:bodyPr>
          <a:lstStyle/>
          <a:p>
            <a:pPr>
              <a:buNone/>
            </a:pPr>
            <a:r>
              <a:rPr lang="cs-CZ" dirty="0">
                <a:solidFill>
                  <a:schemeClr val="bg2"/>
                </a:solidFill>
                <a:hlinkClick r:id="rId3">
                  <a:extLst>
                    <a:ext uri="{A12FA001-AC4F-418D-AE19-62706E023703}">
                      <ahyp:hlinkClr xmlns:ahyp="http://schemas.microsoft.com/office/drawing/2018/hyperlinkcolor" val="tx"/>
                    </a:ext>
                  </a:extLst>
                </a:hlinkClick>
              </a:rPr>
              <a:t>https://www.powtoon.com</a:t>
            </a:r>
            <a:r>
              <a:rPr lang="cs-CZ" dirty="0">
                <a:solidFill>
                  <a:schemeClr val="bg2"/>
                </a:solidFill>
              </a:rPr>
              <a:t> </a:t>
            </a:r>
          </a:p>
        </p:txBody>
      </p:sp>
      <p:pic>
        <p:nvPicPr>
          <p:cNvPr id="5" name="Obrázek 4">
            <a:extLst>
              <a:ext uri="{FF2B5EF4-FFF2-40B4-BE49-F238E27FC236}">
                <a16:creationId xmlns:a16="http://schemas.microsoft.com/office/drawing/2014/main" id="{DA8580AB-309D-4B2B-B668-82F01010FC8C}"/>
              </a:ext>
            </a:extLst>
          </p:cNvPr>
          <p:cNvPicPr>
            <a:picLocks noChangeAspect="1"/>
          </p:cNvPicPr>
          <p:nvPr/>
        </p:nvPicPr>
        <p:blipFill rotWithShape="1">
          <a:blip r:embed="rId4"/>
          <a:srcRect t="2931" b="-2931"/>
          <a:stretch/>
        </p:blipFill>
        <p:spPr>
          <a:xfrm>
            <a:off x="0" y="1008000"/>
            <a:ext cx="9144000" cy="5143500"/>
          </a:xfrm>
          <a:prstGeom prst="rect">
            <a:avLst/>
          </a:prstGeom>
        </p:spPr>
      </p:pic>
    </p:spTree>
    <p:extLst>
      <p:ext uri="{BB962C8B-B14F-4D97-AF65-F5344CB8AC3E}">
        <p14:creationId xmlns:p14="http://schemas.microsoft.com/office/powerpoint/2010/main" val="4069090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193538" name="Text Box 1026"/>
          <p:cNvSpPr txBox="1">
            <a:spLocks noChangeArrowheads="1"/>
          </p:cNvSpPr>
          <p:nvPr/>
        </p:nvSpPr>
        <p:spPr bwMode="auto">
          <a:xfrm>
            <a:off x="606424" y="1360714"/>
            <a:ext cx="8107363" cy="561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30000"/>
              </a:lnSpc>
              <a:buClrTx/>
              <a:buFontTx/>
              <a:buNone/>
              <a:defRPr/>
            </a:pPr>
            <a:r>
              <a:rPr lang="cs-CZ" sz="4800" b="1" dirty="0">
                <a:solidFill>
                  <a:srgbClr val="FF0000"/>
                </a:solidFill>
                <a:effectLst>
                  <a:outerShdw blurRad="38100" dist="38100" dir="2700000" algn="tl">
                    <a:srgbClr val="000000"/>
                  </a:outerShdw>
                </a:effectLst>
                <a:latin typeface="Arial" charset="0"/>
              </a:rPr>
              <a:t>Prezentace </a:t>
            </a:r>
          </a:p>
          <a:p>
            <a:pPr algn="ctr" eaLnBrk="1" hangingPunct="1">
              <a:lnSpc>
                <a:spcPct val="130000"/>
              </a:lnSpc>
              <a:buClrTx/>
              <a:buFontTx/>
              <a:buNone/>
              <a:defRPr/>
            </a:pPr>
            <a:r>
              <a:rPr lang="cs-CZ" sz="3600" b="1" dirty="0">
                <a:solidFill>
                  <a:srgbClr val="FF0000"/>
                </a:solidFill>
                <a:effectLst>
                  <a:outerShdw blurRad="38100" dist="38100" dir="2700000" algn="tl">
                    <a:srgbClr val="000000"/>
                  </a:outerShdw>
                </a:effectLst>
                <a:latin typeface="Arial" charset="0"/>
              </a:rPr>
              <a:t>(nejen v PowerPointu)</a:t>
            </a:r>
          </a:p>
          <a:p>
            <a:pPr algn="ctr" eaLnBrk="1" hangingPunct="1">
              <a:lnSpc>
                <a:spcPct val="130000"/>
              </a:lnSpc>
              <a:buClrTx/>
              <a:buFontTx/>
              <a:buNone/>
              <a:defRPr/>
            </a:pPr>
            <a:endParaRPr lang="cs-CZ" sz="1200" b="1" i="1" dirty="0">
              <a:effectLst>
                <a:outerShdw blurRad="38100" dist="38100" dir="2700000" algn="tl">
                  <a:srgbClr val="000000"/>
                </a:outerShdw>
              </a:effectLst>
              <a:latin typeface="Arial" charset="0"/>
            </a:endParaRPr>
          </a:p>
          <a:p>
            <a:pPr algn="ctr" eaLnBrk="1" hangingPunct="1">
              <a:lnSpc>
                <a:spcPct val="130000"/>
              </a:lnSpc>
              <a:buClrTx/>
              <a:buFontTx/>
              <a:buNone/>
              <a:defRPr/>
            </a:pPr>
            <a:r>
              <a:rPr lang="cs-CZ" sz="2800" b="1" dirty="0">
                <a:solidFill>
                  <a:srgbClr val="0000FF"/>
                </a:solidFill>
                <a:latin typeface="Arial" charset="0"/>
              </a:rPr>
              <a:t>Miloslav Zejda</a:t>
            </a:r>
          </a:p>
          <a:p>
            <a:pPr algn="ctr" eaLnBrk="1" hangingPunct="1">
              <a:lnSpc>
                <a:spcPct val="130000"/>
              </a:lnSpc>
              <a:buClrTx/>
              <a:buFontTx/>
              <a:buNone/>
              <a:defRPr/>
            </a:pPr>
            <a:endParaRPr lang="cs-CZ" sz="3200" b="1" dirty="0">
              <a:latin typeface="Arial" charset="0"/>
            </a:endParaRPr>
          </a:p>
          <a:p>
            <a:pPr algn="ctr" eaLnBrk="1" hangingPunct="1">
              <a:lnSpc>
                <a:spcPct val="130000"/>
              </a:lnSpc>
              <a:buClrTx/>
              <a:buFontTx/>
              <a:buNone/>
              <a:defRPr/>
            </a:pPr>
            <a:endParaRPr lang="cs-CZ" sz="3200" b="1" dirty="0">
              <a:latin typeface="Arial" charset="0"/>
            </a:endParaRPr>
          </a:p>
          <a:p>
            <a:pPr algn="ctr" eaLnBrk="1" hangingPunct="1">
              <a:lnSpc>
                <a:spcPct val="130000"/>
              </a:lnSpc>
              <a:buClrTx/>
              <a:buFontTx/>
              <a:buNone/>
              <a:defRPr/>
            </a:pPr>
            <a:endParaRPr lang="cs-CZ" sz="3200" b="1" dirty="0">
              <a:latin typeface="Arial" charset="0"/>
            </a:endParaRPr>
          </a:p>
          <a:p>
            <a:pPr algn="ctr" eaLnBrk="1" hangingPunct="1">
              <a:lnSpc>
                <a:spcPct val="130000"/>
              </a:lnSpc>
              <a:buClrTx/>
              <a:buFontTx/>
              <a:buNone/>
              <a:defRPr/>
            </a:pPr>
            <a:endParaRPr lang="cs-CZ" sz="3200" b="1" dirty="0">
              <a:latin typeface="Arial" charset="0"/>
            </a:endParaRPr>
          </a:p>
          <a:p>
            <a:pPr algn="ctr" eaLnBrk="1" hangingPunct="1">
              <a:lnSpc>
                <a:spcPct val="130000"/>
              </a:lnSpc>
              <a:buClrTx/>
              <a:buFontTx/>
              <a:buNone/>
              <a:defRPr/>
            </a:pPr>
            <a:endParaRPr lang="cs-CZ" sz="800" b="1" dirty="0">
              <a:latin typeface="Arial" charset="0"/>
            </a:endParaRPr>
          </a:p>
          <a:p>
            <a:pPr algn="ctr" eaLnBrk="1" hangingPunct="1">
              <a:lnSpc>
                <a:spcPct val="130000"/>
              </a:lnSpc>
              <a:buClrTx/>
              <a:buFontTx/>
              <a:buNone/>
              <a:defRPr/>
            </a:pPr>
            <a:r>
              <a:rPr lang="cs-CZ" sz="1800" dirty="0">
                <a:latin typeface="Arial" charset="0"/>
              </a:rPr>
              <a:t>Didaktika astronomie 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C3885ED-F5BB-4D19-A810-3C13165729D3}"/>
              </a:ext>
            </a:extLst>
          </p:cNvPr>
          <p:cNvPicPr>
            <a:picLocks noChangeAspect="1"/>
          </p:cNvPicPr>
          <p:nvPr/>
        </p:nvPicPr>
        <p:blipFill>
          <a:blip r:embed="rId3"/>
          <a:stretch>
            <a:fillRect/>
          </a:stretch>
        </p:blipFill>
        <p:spPr>
          <a:xfrm>
            <a:off x="0" y="832645"/>
            <a:ext cx="9144000" cy="5192710"/>
          </a:xfrm>
          <a:prstGeom prst="rect">
            <a:avLst/>
          </a:prstGeom>
        </p:spPr>
      </p:pic>
      <p:sp>
        <p:nvSpPr>
          <p:cNvPr id="3" name="Obdélník 2">
            <a:extLst>
              <a:ext uri="{FF2B5EF4-FFF2-40B4-BE49-F238E27FC236}">
                <a16:creationId xmlns:a16="http://schemas.microsoft.com/office/drawing/2014/main" id="{2488DC13-4EE1-437D-BFF9-D256E9C04DE0}"/>
              </a:ext>
            </a:extLst>
          </p:cNvPr>
          <p:cNvSpPr/>
          <p:nvPr/>
        </p:nvSpPr>
        <p:spPr>
          <a:xfrm>
            <a:off x="254495" y="0"/>
            <a:ext cx="4565930" cy="496996"/>
          </a:xfrm>
          <a:prstGeom prst="rect">
            <a:avLst/>
          </a:prstGeom>
        </p:spPr>
        <p:txBody>
          <a:bodyPr wrap="none">
            <a:spAutoFit/>
          </a:bodyPr>
          <a:lstStyle/>
          <a:p>
            <a:pPr>
              <a:buNone/>
            </a:pPr>
            <a:r>
              <a:rPr lang="cs-CZ" dirty="0">
                <a:solidFill>
                  <a:schemeClr val="bg2"/>
                </a:solidFill>
                <a:hlinkClick r:id="rId4">
                  <a:extLst>
                    <a:ext uri="{A12FA001-AC4F-418D-AE19-62706E023703}">
                      <ahyp:hlinkClr xmlns:ahyp="http://schemas.microsoft.com/office/drawing/2018/hyperlinkcolor" val="tx"/>
                    </a:ext>
                  </a:extLst>
                </a:hlinkClick>
              </a:rPr>
              <a:t>https://www.google.com/slides/about/</a:t>
            </a:r>
            <a:r>
              <a:rPr lang="cs-CZ" dirty="0">
                <a:solidFill>
                  <a:schemeClr val="bg2"/>
                </a:solidFill>
              </a:rPr>
              <a:t> </a:t>
            </a:r>
          </a:p>
        </p:txBody>
      </p:sp>
      <p:pic>
        <p:nvPicPr>
          <p:cNvPr id="4" name="Obrázek 3">
            <a:extLst>
              <a:ext uri="{FF2B5EF4-FFF2-40B4-BE49-F238E27FC236}">
                <a16:creationId xmlns:a16="http://schemas.microsoft.com/office/drawing/2014/main" id="{F02EA8CB-9887-4C58-8411-5374D26BF005}"/>
              </a:ext>
            </a:extLst>
          </p:cNvPr>
          <p:cNvPicPr>
            <a:picLocks noChangeAspect="1"/>
          </p:cNvPicPr>
          <p:nvPr/>
        </p:nvPicPr>
        <p:blipFill>
          <a:blip r:embed="rId5"/>
          <a:stretch>
            <a:fillRect/>
          </a:stretch>
        </p:blipFill>
        <p:spPr>
          <a:xfrm>
            <a:off x="-45720" y="4091783"/>
            <a:ext cx="9144000" cy="5166673"/>
          </a:xfrm>
          <a:prstGeom prst="rect">
            <a:avLst/>
          </a:prstGeom>
        </p:spPr>
      </p:pic>
    </p:spTree>
    <p:extLst>
      <p:ext uri="{BB962C8B-B14F-4D97-AF65-F5344CB8AC3E}">
        <p14:creationId xmlns:p14="http://schemas.microsoft.com/office/powerpoint/2010/main" val="1202659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2F4A8DC3-7CC0-4134-A6DF-BBD8D49BE20F}"/>
              </a:ext>
            </a:extLst>
          </p:cNvPr>
          <p:cNvSpPr/>
          <p:nvPr/>
        </p:nvSpPr>
        <p:spPr>
          <a:xfrm>
            <a:off x="838142" y="132502"/>
            <a:ext cx="2648738" cy="496996"/>
          </a:xfrm>
          <a:prstGeom prst="rect">
            <a:avLst/>
          </a:prstGeom>
        </p:spPr>
        <p:txBody>
          <a:bodyPr wrap="none">
            <a:spAutoFit/>
          </a:bodyPr>
          <a:lstStyle/>
          <a:p>
            <a:pPr>
              <a:buNone/>
            </a:pPr>
            <a:r>
              <a:rPr lang="cs-CZ" dirty="0">
                <a:solidFill>
                  <a:schemeClr val="bg2"/>
                </a:solidFill>
                <a:hlinkClick r:id="rId2">
                  <a:extLst>
                    <a:ext uri="{A12FA001-AC4F-418D-AE19-62706E023703}">
                      <ahyp:hlinkClr xmlns:ahyp="http://schemas.microsoft.com/office/drawing/2018/hyperlinkcolor" val="tx"/>
                    </a:ext>
                  </a:extLst>
                </a:hlinkClick>
              </a:rPr>
              <a:t>https://www.genial.ly/</a:t>
            </a:r>
            <a:r>
              <a:rPr lang="cs-CZ" dirty="0">
                <a:solidFill>
                  <a:schemeClr val="bg2"/>
                </a:solidFill>
              </a:rPr>
              <a:t> </a:t>
            </a:r>
          </a:p>
        </p:txBody>
      </p:sp>
      <p:pic>
        <p:nvPicPr>
          <p:cNvPr id="5" name="Obrázek 4">
            <a:extLst>
              <a:ext uri="{FF2B5EF4-FFF2-40B4-BE49-F238E27FC236}">
                <a16:creationId xmlns:a16="http://schemas.microsoft.com/office/drawing/2014/main" id="{49F02B01-91B5-45AA-A01D-3A54BAF7A8D9}"/>
              </a:ext>
            </a:extLst>
          </p:cNvPr>
          <p:cNvPicPr>
            <a:picLocks noChangeAspect="1"/>
          </p:cNvPicPr>
          <p:nvPr/>
        </p:nvPicPr>
        <p:blipFill rotWithShape="1">
          <a:blip r:embed="rId3"/>
          <a:srcRect t="2931" b="-2931"/>
          <a:stretch/>
        </p:blipFill>
        <p:spPr>
          <a:xfrm>
            <a:off x="0" y="1008000"/>
            <a:ext cx="9144000" cy="5143500"/>
          </a:xfrm>
          <a:prstGeom prst="rect">
            <a:avLst/>
          </a:prstGeom>
        </p:spPr>
      </p:pic>
    </p:spTree>
    <p:extLst>
      <p:ext uri="{BB962C8B-B14F-4D97-AF65-F5344CB8AC3E}">
        <p14:creationId xmlns:p14="http://schemas.microsoft.com/office/powerpoint/2010/main" val="105605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E544ED7-C05C-4836-AFAC-5FD1BAEABA31}"/>
              </a:ext>
            </a:extLst>
          </p:cNvPr>
          <p:cNvSpPr/>
          <p:nvPr/>
        </p:nvSpPr>
        <p:spPr>
          <a:xfrm>
            <a:off x="876300" y="130270"/>
            <a:ext cx="6637020" cy="496996"/>
          </a:xfrm>
          <a:prstGeom prst="rect">
            <a:avLst/>
          </a:prstGeom>
        </p:spPr>
        <p:txBody>
          <a:bodyPr wrap="square">
            <a:spAutoFit/>
          </a:bodyPr>
          <a:lstStyle/>
          <a:p>
            <a:pPr>
              <a:buNone/>
            </a:pPr>
            <a:r>
              <a:rPr lang="cs-CZ" dirty="0">
                <a:solidFill>
                  <a:schemeClr val="bg2"/>
                </a:solidFill>
                <a:hlinkClick r:id="rId3">
                  <a:extLst>
                    <a:ext uri="{A12FA001-AC4F-418D-AE19-62706E023703}">
                      <ahyp:hlinkClr xmlns:ahyp="http://schemas.microsoft.com/office/drawing/2018/hyperlinkcolor" val="tx"/>
                    </a:ext>
                  </a:extLst>
                </a:hlinkClick>
              </a:rPr>
              <a:t>https://www.visme.co/presentation-software/</a:t>
            </a:r>
            <a:r>
              <a:rPr lang="cs-CZ" dirty="0">
                <a:solidFill>
                  <a:schemeClr val="bg2"/>
                </a:solidFill>
              </a:rPr>
              <a:t> </a:t>
            </a:r>
          </a:p>
        </p:txBody>
      </p:sp>
      <p:pic>
        <p:nvPicPr>
          <p:cNvPr id="5" name="Obrázek 4">
            <a:extLst>
              <a:ext uri="{FF2B5EF4-FFF2-40B4-BE49-F238E27FC236}">
                <a16:creationId xmlns:a16="http://schemas.microsoft.com/office/drawing/2014/main" id="{1F01C094-96BF-4546-83B3-03290C62C9DF}"/>
              </a:ext>
            </a:extLst>
          </p:cNvPr>
          <p:cNvPicPr>
            <a:picLocks noChangeAspect="1"/>
          </p:cNvPicPr>
          <p:nvPr/>
        </p:nvPicPr>
        <p:blipFill rotWithShape="1">
          <a:blip r:embed="rId4"/>
          <a:srcRect t="2931" b="-2931"/>
          <a:stretch/>
        </p:blipFill>
        <p:spPr>
          <a:xfrm>
            <a:off x="0" y="1008000"/>
            <a:ext cx="9144000" cy="5143500"/>
          </a:xfrm>
          <a:prstGeom prst="rect">
            <a:avLst/>
          </a:prstGeom>
        </p:spPr>
      </p:pic>
    </p:spTree>
    <p:extLst>
      <p:ext uri="{BB962C8B-B14F-4D97-AF65-F5344CB8AC3E}">
        <p14:creationId xmlns:p14="http://schemas.microsoft.com/office/powerpoint/2010/main" val="2527899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525462" y="3875026"/>
            <a:ext cx="8618537" cy="232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
                <a:schemeClr val="tx1"/>
              </a:buClr>
              <a:buNone/>
            </a:pPr>
            <a:r>
              <a:rPr lang="cs-CZ" altLang="cs-CZ" b="1" dirty="0">
                <a:solidFill>
                  <a:srgbClr val="0000FF"/>
                </a:solidFill>
                <a:latin typeface="+mn-lt"/>
              </a:rPr>
              <a:t>Výstupy:</a:t>
            </a:r>
            <a:r>
              <a:rPr lang="cs-CZ" altLang="cs-CZ" b="1" dirty="0">
                <a:solidFill>
                  <a:schemeClr val="tx1"/>
                </a:solidFill>
                <a:latin typeface="+mn-lt"/>
              </a:rPr>
              <a:t> </a:t>
            </a:r>
          </a:p>
          <a:p>
            <a:pPr lvl="1">
              <a:lnSpc>
                <a:spcPct val="100000"/>
              </a:lnSpc>
              <a:spcBef>
                <a:spcPts val="600"/>
              </a:spcBef>
              <a:buClr>
                <a:schemeClr val="tx1"/>
              </a:buClr>
              <a:buFont typeface="Arial" panose="020B0604020202020204" pitchFamily="34" charset="0"/>
              <a:buChar char="•"/>
            </a:pPr>
            <a:r>
              <a:rPr lang="cs-CZ" altLang="cs-CZ" dirty="0">
                <a:solidFill>
                  <a:schemeClr val="tx1"/>
                </a:solidFill>
                <a:latin typeface="+mn-lt"/>
              </a:rPr>
              <a:t> papírová prezentace </a:t>
            </a:r>
          </a:p>
          <a:p>
            <a:pPr lvl="1">
              <a:lnSpc>
                <a:spcPct val="100000"/>
              </a:lnSpc>
              <a:spcBef>
                <a:spcPts val="600"/>
              </a:spcBef>
              <a:buClr>
                <a:schemeClr val="tx1"/>
              </a:buClr>
              <a:buFont typeface="Arial" panose="020B0604020202020204" pitchFamily="34" charset="0"/>
              <a:buChar char="•"/>
            </a:pPr>
            <a:r>
              <a:rPr lang="cs-CZ" altLang="cs-CZ" dirty="0">
                <a:solidFill>
                  <a:schemeClr val="tx1"/>
                </a:solidFill>
                <a:latin typeface="+mn-lt"/>
              </a:rPr>
              <a:t> materiály pro posluchače</a:t>
            </a:r>
          </a:p>
          <a:p>
            <a:pPr lvl="1">
              <a:lnSpc>
                <a:spcPct val="100000"/>
              </a:lnSpc>
              <a:spcBef>
                <a:spcPts val="600"/>
              </a:spcBef>
              <a:buClr>
                <a:schemeClr val="tx1"/>
              </a:buClr>
              <a:buFont typeface="Arial" panose="020B0604020202020204" pitchFamily="34" charset="0"/>
              <a:buChar char="•"/>
            </a:pPr>
            <a:r>
              <a:rPr lang="cs-CZ" altLang="cs-CZ" dirty="0">
                <a:solidFill>
                  <a:schemeClr val="tx1"/>
                </a:solidFill>
              </a:rPr>
              <a:t> fólie</a:t>
            </a:r>
          </a:p>
          <a:p>
            <a:pPr lvl="1">
              <a:lnSpc>
                <a:spcPct val="100000"/>
              </a:lnSpc>
              <a:spcBef>
                <a:spcPts val="600"/>
              </a:spcBef>
              <a:buClr>
                <a:schemeClr val="tx1"/>
              </a:buClr>
              <a:buFont typeface="Arial" panose="020B0604020202020204" pitchFamily="34" charset="0"/>
              <a:buChar char="•"/>
            </a:pPr>
            <a:r>
              <a:rPr lang="cs-CZ" altLang="cs-CZ" dirty="0">
                <a:solidFill>
                  <a:schemeClr val="tx1"/>
                </a:solidFill>
              </a:rPr>
              <a:t> diapozitivy</a:t>
            </a:r>
          </a:p>
          <a:p>
            <a:pPr lvl="1">
              <a:lnSpc>
                <a:spcPct val="100000"/>
              </a:lnSpc>
              <a:spcBef>
                <a:spcPts val="600"/>
              </a:spcBef>
              <a:buClr>
                <a:schemeClr val="tx1"/>
              </a:buClr>
              <a:buFont typeface="Arial" panose="020B0604020202020204" pitchFamily="34" charset="0"/>
              <a:buChar char="•"/>
            </a:pPr>
            <a:r>
              <a:rPr lang="cs-CZ" altLang="cs-CZ" dirty="0">
                <a:solidFill>
                  <a:schemeClr val="tx1"/>
                </a:solidFill>
              </a:rPr>
              <a:t> počítačová prezentace (lokální, sdílená </a:t>
            </a:r>
            <a:r>
              <a:rPr lang="cs-CZ" altLang="cs-CZ" sz="1400" dirty="0">
                <a:solidFill>
                  <a:schemeClr val="tx1"/>
                </a:solidFill>
              </a:rPr>
              <a:t>– např. http://www.slideshare.net/</a:t>
            </a:r>
            <a:r>
              <a:rPr lang="cs-CZ" altLang="cs-CZ" dirty="0">
                <a:solidFill>
                  <a:schemeClr val="tx1"/>
                </a:solidFill>
              </a:rPr>
              <a:t>) </a:t>
            </a:r>
          </a:p>
        </p:txBody>
      </p:sp>
      <p:sp>
        <p:nvSpPr>
          <p:cNvPr id="5" name="Text Box 2"/>
          <p:cNvSpPr txBox="1">
            <a:spLocks noChangeArrowheads="1"/>
          </p:cNvSpPr>
          <p:nvPr/>
        </p:nvSpPr>
        <p:spPr bwMode="auto">
          <a:xfrm>
            <a:off x="525463" y="202746"/>
            <a:ext cx="6575425" cy="741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spcBef>
                <a:spcPct val="50000"/>
              </a:spcBef>
              <a:buFont typeface="Monotype Sorts" pitchFamily="2" charset="2"/>
              <a:buNone/>
            </a:pPr>
            <a:r>
              <a:rPr lang="cs-CZ" altLang="cs-CZ" sz="3200" b="1" dirty="0">
                <a:solidFill>
                  <a:srgbClr val="C00000"/>
                </a:solidFill>
                <a:effectLst>
                  <a:outerShdw blurRad="38100" dist="38100" dir="2700000" algn="tl">
                    <a:srgbClr val="000000">
                      <a:alpha val="43137"/>
                    </a:srgbClr>
                  </a:outerShdw>
                </a:effectLst>
              </a:rPr>
              <a:t>Počítačové prezentační systémy</a:t>
            </a:r>
            <a:r>
              <a:rPr lang="cs-CZ" altLang="cs-CZ" sz="2400" b="1" dirty="0">
                <a:solidFill>
                  <a:srgbClr val="C00000"/>
                </a:solidFill>
                <a:effectLst>
                  <a:outerShdw blurRad="38100" dist="38100" dir="2700000" algn="tl">
                    <a:srgbClr val="000000">
                      <a:alpha val="43137"/>
                    </a:srgbClr>
                  </a:outerShdw>
                </a:effectLst>
              </a:rPr>
              <a:t> </a:t>
            </a:r>
          </a:p>
        </p:txBody>
      </p:sp>
      <p:sp>
        <p:nvSpPr>
          <p:cNvPr id="2" name="TextovéPole 1"/>
          <p:cNvSpPr txBox="1"/>
          <p:nvPr/>
        </p:nvSpPr>
        <p:spPr>
          <a:xfrm>
            <a:off x="525463" y="1177808"/>
            <a:ext cx="7181623" cy="2343655"/>
          </a:xfrm>
          <a:prstGeom prst="rect">
            <a:avLst/>
          </a:prstGeom>
          <a:noFill/>
        </p:spPr>
        <p:txBody>
          <a:bodyPr wrap="square" rtlCol="0">
            <a:spAutoFit/>
          </a:bodyPr>
          <a:lstStyle/>
          <a:p>
            <a:pPr>
              <a:buNone/>
            </a:pPr>
            <a:r>
              <a:rPr lang="cs-CZ" b="1" dirty="0">
                <a:solidFill>
                  <a:srgbClr val="0000FF"/>
                </a:solidFill>
              </a:rPr>
              <a:t>Typy:</a:t>
            </a:r>
            <a:r>
              <a:rPr lang="cs-CZ" dirty="0">
                <a:solidFill>
                  <a:schemeClr val="tx1"/>
                </a:solidFill>
              </a:rPr>
              <a:t> </a:t>
            </a:r>
          </a:p>
          <a:p>
            <a:pPr marL="342900" indent="-342900">
              <a:buClrTx/>
              <a:buFont typeface="Wingdings" panose="05000000000000000000" pitchFamily="2" charset="2"/>
              <a:buChar char="v"/>
            </a:pPr>
            <a:r>
              <a:rPr lang="cs-CZ" dirty="0">
                <a:solidFill>
                  <a:schemeClr val="tx1"/>
                </a:solidFill>
              </a:rPr>
              <a:t>WYSIWYG editory (</a:t>
            </a:r>
            <a:r>
              <a:rPr lang="en-US" dirty="0">
                <a:solidFill>
                  <a:srgbClr val="252525"/>
                </a:solidFill>
                <a:latin typeface="Arial"/>
              </a:rPr>
              <a:t>„What you see is what you get“</a:t>
            </a:r>
            <a:r>
              <a:rPr lang="cs-CZ" dirty="0">
                <a:solidFill>
                  <a:srgbClr val="252525"/>
                </a:solidFill>
                <a:latin typeface="Arial"/>
              </a:rPr>
              <a:t>) – Word, PPT , </a:t>
            </a:r>
            <a:r>
              <a:rPr lang="cs-CZ" dirty="0" err="1">
                <a:solidFill>
                  <a:srgbClr val="252525"/>
                </a:solidFill>
                <a:latin typeface="Arial"/>
              </a:rPr>
              <a:t>Impress</a:t>
            </a:r>
            <a:r>
              <a:rPr lang="cs-CZ" dirty="0">
                <a:solidFill>
                  <a:srgbClr val="252525"/>
                </a:solidFill>
                <a:latin typeface="Arial"/>
              </a:rPr>
              <a:t>...  </a:t>
            </a:r>
            <a:r>
              <a:rPr lang="en-US" dirty="0">
                <a:solidFill>
                  <a:srgbClr val="252525"/>
                </a:solidFill>
                <a:latin typeface="Arial"/>
              </a:rPr>
              <a:t> </a:t>
            </a:r>
            <a:endParaRPr lang="cs-CZ" dirty="0">
              <a:solidFill>
                <a:srgbClr val="252525"/>
              </a:solidFill>
              <a:latin typeface="Arial"/>
            </a:endParaRPr>
          </a:p>
          <a:p>
            <a:pPr marL="342900" indent="-342900">
              <a:buClrTx/>
              <a:buFont typeface="Wingdings" panose="05000000000000000000" pitchFamily="2" charset="2"/>
              <a:buChar char="v"/>
            </a:pPr>
            <a:r>
              <a:rPr lang="cs-CZ" dirty="0">
                <a:solidFill>
                  <a:srgbClr val="252525"/>
                </a:solidFill>
                <a:latin typeface="Arial"/>
              </a:rPr>
              <a:t>Strukturní editory – </a:t>
            </a:r>
            <a:r>
              <a:rPr lang="cs-CZ" dirty="0" err="1">
                <a:solidFill>
                  <a:srgbClr val="252525"/>
                </a:solidFill>
                <a:latin typeface="Arial"/>
              </a:rPr>
              <a:t>TeX</a:t>
            </a:r>
            <a:r>
              <a:rPr lang="cs-CZ" dirty="0">
                <a:solidFill>
                  <a:srgbClr val="252525"/>
                </a:solidFill>
                <a:latin typeface="Arial"/>
              </a:rPr>
              <a:t>, </a:t>
            </a:r>
            <a:r>
              <a:rPr lang="cs-CZ" dirty="0" err="1">
                <a:solidFill>
                  <a:srgbClr val="252525"/>
                </a:solidFill>
                <a:latin typeface="Arial"/>
              </a:rPr>
              <a:t>PSPad</a:t>
            </a:r>
            <a:r>
              <a:rPr lang="cs-CZ" dirty="0">
                <a:solidFill>
                  <a:srgbClr val="252525"/>
                </a:solidFill>
                <a:latin typeface="Arial"/>
              </a:rPr>
              <a:t>, </a:t>
            </a:r>
            <a:r>
              <a:rPr lang="cs-CZ" dirty="0" err="1">
                <a:solidFill>
                  <a:srgbClr val="252525"/>
                </a:solidFill>
                <a:latin typeface="Arial"/>
              </a:rPr>
              <a:t>WinEdt</a:t>
            </a:r>
            <a:r>
              <a:rPr lang="cs-CZ" dirty="0">
                <a:solidFill>
                  <a:srgbClr val="252525"/>
                </a:solidFill>
                <a:latin typeface="Arial"/>
              </a:rPr>
              <a:t>,  ... </a:t>
            </a:r>
          </a:p>
          <a:p>
            <a:pPr marL="342900" indent="-342900">
              <a:buClrTx/>
              <a:buFont typeface="Wingdings" panose="05000000000000000000" pitchFamily="2" charset="2"/>
              <a:buChar char="v"/>
            </a:pPr>
            <a:r>
              <a:rPr lang="cs-CZ" dirty="0">
                <a:solidFill>
                  <a:srgbClr val="252525"/>
                </a:solidFill>
                <a:latin typeface="Arial"/>
              </a:rPr>
              <a:t>online – Google, PPT sdílení, </a:t>
            </a:r>
            <a:r>
              <a:rPr lang="cs-CZ" dirty="0" err="1">
                <a:solidFill>
                  <a:srgbClr val="252525"/>
                </a:solidFill>
                <a:latin typeface="Arial"/>
              </a:rPr>
              <a:t>slideshare</a:t>
            </a:r>
            <a:r>
              <a:rPr lang="cs-CZ" dirty="0">
                <a:solidFill>
                  <a:srgbClr val="252525"/>
                </a:solidFill>
                <a:latin typeface="Arial"/>
              </a:rPr>
              <a:t> </a:t>
            </a:r>
            <a:endParaRPr lang="cs-CZ"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grpId="0" nodeType="clickEffect">
                                  <p:stCondLst>
                                    <p:cond delay="0"/>
                                  </p:stCondLst>
                                  <p:childTnLst>
                                    <p:set>
                                      <p:cBhvr>
                                        <p:cTn id="26" dur="1" fill="hold">
                                          <p:stCondLst>
                                            <p:cond delay="0"/>
                                          </p:stCondLst>
                                        </p:cTn>
                                        <p:tgtEl>
                                          <p:spTgt spid="7172">
                                            <p:txEl>
                                              <p:pRg st="0" end="0"/>
                                            </p:txEl>
                                          </p:spTgt>
                                        </p:tgtEl>
                                        <p:attrNameLst>
                                          <p:attrName>style.visibility</p:attrName>
                                        </p:attrNameLst>
                                      </p:cBhvr>
                                      <p:to>
                                        <p:strVal val="visible"/>
                                      </p:to>
                                    </p:set>
                                    <p:anim calcmode="lin" valueType="num">
                                      <p:cBhvr additive="base">
                                        <p:cTn id="27" dur="500" fill="hold"/>
                                        <p:tgtEl>
                                          <p:spTgt spid="7172">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172">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7172">
                                            <p:txEl>
                                              <p:pRg st="1" end="1"/>
                                            </p:txEl>
                                          </p:spTgt>
                                        </p:tgtEl>
                                        <p:attrNameLst>
                                          <p:attrName>style.visibility</p:attrName>
                                        </p:attrNameLst>
                                      </p:cBhvr>
                                      <p:to>
                                        <p:strVal val="visible"/>
                                      </p:to>
                                    </p:set>
                                    <p:anim calcmode="lin" valueType="num">
                                      <p:cBhvr additive="base">
                                        <p:cTn id="31" dur="500" fill="hold"/>
                                        <p:tgtEl>
                                          <p:spTgt spid="7172">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172">
                                            <p:txEl>
                                              <p:pRg st="1" end="1"/>
                                            </p:txEl>
                                          </p:spTgt>
                                        </p:tgtEl>
                                        <p:attrNameLst>
                                          <p:attrName>ppt_y</p:attrName>
                                        </p:attrNameLst>
                                      </p:cBhvr>
                                      <p:tavLst>
                                        <p:tav tm="0">
                                          <p:val>
                                            <p:strVal val="0-#ppt_h/2"/>
                                          </p:val>
                                        </p:tav>
                                        <p:tav tm="100000">
                                          <p:val>
                                            <p:strVal val="#ppt_y"/>
                                          </p:val>
                                        </p:tav>
                                      </p:tavLst>
                                    </p:anim>
                                  </p:childTnLst>
                                </p:cTn>
                              </p:par>
                              <p:par>
                                <p:cTn id="33" presetID="2" presetClass="entr" presetSubtype="9" fill="hold" grpId="0" nodeType="withEffect">
                                  <p:stCondLst>
                                    <p:cond delay="0"/>
                                  </p:stCondLst>
                                  <p:childTnLst>
                                    <p:set>
                                      <p:cBhvr>
                                        <p:cTn id="34" dur="1" fill="hold">
                                          <p:stCondLst>
                                            <p:cond delay="0"/>
                                          </p:stCondLst>
                                        </p:cTn>
                                        <p:tgtEl>
                                          <p:spTgt spid="7172">
                                            <p:txEl>
                                              <p:pRg st="2" end="2"/>
                                            </p:txEl>
                                          </p:spTgt>
                                        </p:tgtEl>
                                        <p:attrNameLst>
                                          <p:attrName>style.visibility</p:attrName>
                                        </p:attrNameLst>
                                      </p:cBhvr>
                                      <p:to>
                                        <p:strVal val="visible"/>
                                      </p:to>
                                    </p:set>
                                    <p:anim calcmode="lin" valueType="num">
                                      <p:cBhvr additive="base">
                                        <p:cTn id="35" dur="500" fill="hold"/>
                                        <p:tgtEl>
                                          <p:spTgt spid="7172">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172">
                                            <p:txEl>
                                              <p:pRg st="2" end="2"/>
                                            </p:txEl>
                                          </p:spTgt>
                                        </p:tgtEl>
                                        <p:attrNameLst>
                                          <p:attrName>ppt_y</p:attrName>
                                        </p:attrNameLst>
                                      </p:cBhvr>
                                      <p:tavLst>
                                        <p:tav tm="0">
                                          <p:val>
                                            <p:strVal val="0-#ppt_h/2"/>
                                          </p:val>
                                        </p:tav>
                                        <p:tav tm="100000">
                                          <p:val>
                                            <p:strVal val="#ppt_y"/>
                                          </p:val>
                                        </p:tav>
                                      </p:tavLst>
                                    </p:anim>
                                  </p:childTnLst>
                                </p:cTn>
                              </p:par>
                              <p:par>
                                <p:cTn id="37" presetID="2" presetClass="entr" presetSubtype="9" fill="hold" grpId="0" nodeType="withEffect">
                                  <p:stCondLst>
                                    <p:cond delay="0"/>
                                  </p:stCondLst>
                                  <p:childTnLst>
                                    <p:set>
                                      <p:cBhvr>
                                        <p:cTn id="38" dur="1" fill="hold">
                                          <p:stCondLst>
                                            <p:cond delay="0"/>
                                          </p:stCondLst>
                                        </p:cTn>
                                        <p:tgtEl>
                                          <p:spTgt spid="7172">
                                            <p:txEl>
                                              <p:pRg st="3" end="3"/>
                                            </p:txEl>
                                          </p:spTgt>
                                        </p:tgtEl>
                                        <p:attrNameLst>
                                          <p:attrName>style.visibility</p:attrName>
                                        </p:attrNameLst>
                                      </p:cBhvr>
                                      <p:to>
                                        <p:strVal val="visible"/>
                                      </p:to>
                                    </p:set>
                                    <p:anim calcmode="lin" valueType="num">
                                      <p:cBhvr additive="base">
                                        <p:cTn id="39" dur="500" fill="hold"/>
                                        <p:tgtEl>
                                          <p:spTgt spid="7172">
                                            <p:txEl>
                                              <p:pRg st="3" end="3"/>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7172">
                                            <p:txEl>
                                              <p:pRg st="3" end="3"/>
                                            </p:txEl>
                                          </p:spTgt>
                                        </p:tgtEl>
                                        <p:attrNameLst>
                                          <p:attrName>ppt_y</p:attrName>
                                        </p:attrNameLst>
                                      </p:cBhvr>
                                      <p:tavLst>
                                        <p:tav tm="0">
                                          <p:val>
                                            <p:strVal val="0-#ppt_h/2"/>
                                          </p:val>
                                        </p:tav>
                                        <p:tav tm="100000">
                                          <p:val>
                                            <p:strVal val="#ppt_y"/>
                                          </p:val>
                                        </p:tav>
                                      </p:tavLst>
                                    </p:anim>
                                  </p:childTnLst>
                                </p:cTn>
                              </p:par>
                              <p:par>
                                <p:cTn id="41" presetID="2" presetClass="entr" presetSubtype="9" fill="hold" grpId="0" nodeType="withEffect">
                                  <p:stCondLst>
                                    <p:cond delay="0"/>
                                  </p:stCondLst>
                                  <p:childTnLst>
                                    <p:set>
                                      <p:cBhvr>
                                        <p:cTn id="42" dur="1" fill="hold">
                                          <p:stCondLst>
                                            <p:cond delay="0"/>
                                          </p:stCondLst>
                                        </p:cTn>
                                        <p:tgtEl>
                                          <p:spTgt spid="7172">
                                            <p:txEl>
                                              <p:pRg st="4" end="4"/>
                                            </p:txEl>
                                          </p:spTgt>
                                        </p:tgtEl>
                                        <p:attrNameLst>
                                          <p:attrName>style.visibility</p:attrName>
                                        </p:attrNameLst>
                                      </p:cBhvr>
                                      <p:to>
                                        <p:strVal val="visible"/>
                                      </p:to>
                                    </p:set>
                                    <p:anim calcmode="lin" valueType="num">
                                      <p:cBhvr additive="base">
                                        <p:cTn id="43" dur="500" fill="hold"/>
                                        <p:tgtEl>
                                          <p:spTgt spid="7172">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172">
                                            <p:txEl>
                                              <p:pRg st="4" end="4"/>
                                            </p:txEl>
                                          </p:spTgt>
                                        </p:tgtEl>
                                        <p:attrNameLst>
                                          <p:attrName>ppt_y</p:attrName>
                                        </p:attrNameLst>
                                      </p:cBhvr>
                                      <p:tavLst>
                                        <p:tav tm="0">
                                          <p:val>
                                            <p:strVal val="0-#ppt_h/2"/>
                                          </p:val>
                                        </p:tav>
                                        <p:tav tm="100000">
                                          <p:val>
                                            <p:strVal val="#ppt_y"/>
                                          </p:val>
                                        </p:tav>
                                      </p:tavLst>
                                    </p:anim>
                                  </p:childTnLst>
                                </p:cTn>
                              </p:par>
                              <p:par>
                                <p:cTn id="45" presetID="2" presetClass="entr" presetSubtype="9" fill="hold" grpId="0" nodeType="withEffect">
                                  <p:stCondLst>
                                    <p:cond delay="0"/>
                                  </p:stCondLst>
                                  <p:childTnLst>
                                    <p:set>
                                      <p:cBhvr>
                                        <p:cTn id="46" dur="1" fill="hold">
                                          <p:stCondLst>
                                            <p:cond delay="0"/>
                                          </p:stCondLst>
                                        </p:cTn>
                                        <p:tgtEl>
                                          <p:spTgt spid="7172">
                                            <p:txEl>
                                              <p:pRg st="5" end="5"/>
                                            </p:txEl>
                                          </p:spTgt>
                                        </p:tgtEl>
                                        <p:attrNameLst>
                                          <p:attrName>style.visibility</p:attrName>
                                        </p:attrNameLst>
                                      </p:cBhvr>
                                      <p:to>
                                        <p:strVal val="visible"/>
                                      </p:to>
                                    </p:set>
                                    <p:anim calcmode="lin" valueType="num">
                                      <p:cBhvr additive="base">
                                        <p:cTn id="47" dur="500" fill="hold"/>
                                        <p:tgtEl>
                                          <p:spTgt spid="7172">
                                            <p:txEl>
                                              <p:pRg st="5" end="5"/>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7172">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P spid="2" grpId="0" build="p" bldLvl="5"/>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647780" y="573323"/>
            <a:ext cx="47852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sz="3200" b="1" dirty="0" err="1">
                <a:solidFill>
                  <a:schemeClr val="bg2"/>
                </a:solidFill>
                <a:effectLst>
                  <a:outerShdw blurRad="38100" dist="38100" dir="2700000" algn="tl">
                    <a:srgbClr val="000000">
                      <a:alpha val="43137"/>
                    </a:srgbClr>
                  </a:outerShdw>
                </a:effectLst>
              </a:rPr>
              <a:t>Powerpoint</a:t>
            </a:r>
            <a:r>
              <a:rPr lang="cs-CZ" altLang="cs-CZ" sz="3200" b="1" dirty="0">
                <a:solidFill>
                  <a:schemeClr val="bg2"/>
                </a:solidFill>
                <a:effectLst>
                  <a:outerShdw blurRad="38100" dist="38100" dir="2700000" algn="tl">
                    <a:srgbClr val="000000">
                      <a:alpha val="43137"/>
                    </a:srgbClr>
                  </a:outerShdw>
                </a:effectLst>
              </a:rPr>
              <a:t>, </a:t>
            </a:r>
            <a:r>
              <a:rPr lang="cs-CZ" altLang="cs-CZ" sz="3200" b="1" dirty="0" err="1">
                <a:solidFill>
                  <a:schemeClr val="bg2"/>
                </a:solidFill>
                <a:effectLst>
                  <a:outerShdw blurRad="38100" dist="38100" dir="2700000" algn="tl">
                    <a:srgbClr val="000000">
                      <a:alpha val="43137"/>
                    </a:srgbClr>
                  </a:outerShdw>
                </a:effectLst>
              </a:rPr>
              <a:t>Impress</a:t>
            </a:r>
            <a:r>
              <a:rPr lang="cs-CZ" altLang="cs-CZ" sz="3200" b="1" dirty="0">
                <a:solidFill>
                  <a:schemeClr val="bg2"/>
                </a:solidFill>
                <a:effectLst>
                  <a:outerShdw blurRad="38100" dist="38100" dir="2700000" algn="tl">
                    <a:srgbClr val="000000">
                      <a:alpha val="43137"/>
                    </a:srgbClr>
                  </a:outerShdw>
                </a:effectLst>
              </a:rPr>
              <a:t> ... </a:t>
            </a:r>
          </a:p>
        </p:txBody>
      </p:sp>
      <p:sp>
        <p:nvSpPr>
          <p:cNvPr id="4" name="Text Box 3"/>
          <p:cNvSpPr txBox="1">
            <a:spLocks noChangeArrowheads="1"/>
          </p:cNvSpPr>
          <p:nvPr/>
        </p:nvSpPr>
        <p:spPr bwMode="auto">
          <a:xfrm>
            <a:off x="647779" y="1495696"/>
            <a:ext cx="7566495"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marL="342900" indent="-342900">
              <a:lnSpc>
                <a:spcPct val="130000"/>
              </a:lnSpc>
              <a:buClr>
                <a:schemeClr val="tx1"/>
              </a:buClr>
              <a:buFont typeface="Wingdings" panose="05000000000000000000" pitchFamily="2" charset="2"/>
              <a:buChar char="Ø"/>
            </a:pPr>
            <a:r>
              <a:rPr lang="cs-CZ" altLang="cs-CZ" sz="2400" dirty="0">
                <a:solidFill>
                  <a:schemeClr val="tx1"/>
                </a:solidFill>
              </a:rPr>
              <a:t>prázdná prezentace - Obecné	</a:t>
            </a:r>
          </a:p>
          <a:p>
            <a:pPr marL="342900" indent="-342900">
              <a:lnSpc>
                <a:spcPct val="130000"/>
              </a:lnSpc>
              <a:buClr>
                <a:schemeClr val="tx1"/>
              </a:buClr>
              <a:buFont typeface="Wingdings" panose="05000000000000000000" pitchFamily="2" charset="2"/>
              <a:buChar char="Ø"/>
            </a:pPr>
            <a:r>
              <a:rPr lang="cs-CZ" altLang="cs-CZ" sz="2400" dirty="0">
                <a:solidFill>
                  <a:schemeClr val="tx1"/>
                </a:solidFill>
              </a:rPr>
              <a:t>šablony formátu prezentace - Návrhy prezentací</a:t>
            </a:r>
          </a:p>
          <a:p>
            <a:pPr marL="342900" indent="-342900">
              <a:lnSpc>
                <a:spcPct val="130000"/>
              </a:lnSpc>
              <a:buClr>
                <a:schemeClr val="tx1"/>
              </a:buClr>
              <a:buFont typeface="Wingdings" panose="05000000000000000000" pitchFamily="2" charset="2"/>
              <a:buChar char="Ø"/>
            </a:pPr>
            <a:r>
              <a:rPr lang="cs-CZ" altLang="cs-CZ" sz="2400" dirty="0">
                <a:solidFill>
                  <a:schemeClr val="tx1"/>
                </a:solidFill>
              </a:rPr>
              <a:t>šablony formátu i obsahu prezentace – Prezentace</a:t>
            </a:r>
          </a:p>
          <a:p>
            <a:pPr marL="342900" indent="-342900">
              <a:lnSpc>
                <a:spcPct val="130000"/>
              </a:lnSpc>
              <a:buClr>
                <a:schemeClr val="tx1"/>
              </a:buClr>
              <a:buFont typeface="Wingdings" panose="05000000000000000000" pitchFamily="2" charset="2"/>
              <a:buChar char="Ø"/>
            </a:pPr>
            <a:r>
              <a:rPr lang="cs-CZ" altLang="cs-CZ" sz="2400" dirty="0">
                <a:solidFill>
                  <a:schemeClr val="tx1"/>
                </a:solidFill>
              </a:rPr>
              <a:t>změna pozadí snímku – barevné palety </a:t>
            </a:r>
          </a:p>
          <a:p>
            <a:pPr marL="342900" indent="-342900">
              <a:lnSpc>
                <a:spcPct val="130000"/>
              </a:lnSpc>
              <a:buClr>
                <a:schemeClr val="tx1"/>
              </a:buClr>
              <a:buFont typeface="Wingdings" panose="05000000000000000000" pitchFamily="2" charset="2"/>
              <a:buChar char="Ø"/>
            </a:pPr>
            <a:r>
              <a:rPr lang="cs-CZ" altLang="cs-CZ" sz="2400" dirty="0">
                <a:solidFill>
                  <a:schemeClr val="tx1"/>
                </a:solidFill>
              </a:rPr>
              <a:t>animační efekty na snímku</a:t>
            </a:r>
          </a:p>
          <a:p>
            <a:pPr marL="342900" indent="-342900">
              <a:lnSpc>
                <a:spcPct val="130000"/>
              </a:lnSpc>
              <a:buClr>
                <a:schemeClr val="tx1"/>
              </a:buClr>
              <a:buFont typeface="Wingdings" panose="05000000000000000000" pitchFamily="2" charset="2"/>
              <a:buChar char="Ø"/>
            </a:pPr>
            <a:r>
              <a:rPr lang="cs-CZ" altLang="cs-CZ" sz="2400" dirty="0">
                <a:solidFill>
                  <a:schemeClr val="tx1"/>
                </a:solidFill>
              </a:rPr>
              <a:t>přechody snímků</a:t>
            </a:r>
          </a:p>
          <a:p>
            <a:pPr marL="342900" indent="-342900">
              <a:lnSpc>
                <a:spcPct val="130000"/>
              </a:lnSpc>
              <a:buClr>
                <a:schemeClr val="tx1"/>
              </a:buClr>
              <a:buFont typeface="Wingdings" panose="05000000000000000000" pitchFamily="2" charset="2"/>
              <a:buChar char="Ø"/>
            </a:pPr>
            <a:r>
              <a:rPr lang="cs-CZ" altLang="cs-CZ" sz="2400" dirty="0">
                <a:solidFill>
                  <a:schemeClr val="tx1"/>
                </a:solidFill>
              </a:rPr>
              <a:t>hudební podkres, zvukové efekty</a:t>
            </a:r>
          </a:p>
          <a:p>
            <a:pPr marL="342900" indent="-342900">
              <a:lnSpc>
                <a:spcPct val="130000"/>
              </a:lnSpc>
              <a:buClr>
                <a:schemeClr val="tx1"/>
              </a:buClr>
              <a:buFont typeface="Wingdings" panose="05000000000000000000" pitchFamily="2" charset="2"/>
              <a:buChar char="Ø"/>
            </a:pPr>
            <a:r>
              <a:rPr lang="cs-CZ" altLang="cs-CZ" sz="2400" dirty="0">
                <a:solidFill>
                  <a:schemeClr val="tx1"/>
                </a:solidFill>
              </a:rPr>
              <a:t>živé odkazy  </a:t>
            </a:r>
          </a:p>
          <a:p>
            <a:pPr marL="342900" indent="-342900">
              <a:lnSpc>
                <a:spcPct val="130000"/>
              </a:lnSpc>
              <a:buClr>
                <a:schemeClr val="tx1"/>
              </a:buClr>
              <a:buFont typeface="Wingdings" panose="05000000000000000000" pitchFamily="2" charset="2"/>
              <a:buChar char="Ø"/>
            </a:pPr>
            <a:r>
              <a:rPr lang="cs-CZ" altLang="cs-CZ" sz="2400" dirty="0">
                <a:solidFill>
                  <a:schemeClr val="tx1"/>
                </a:solidFill>
              </a:rPr>
              <a:t>tlačítka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randombar(horizont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randombar(horizontal)">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457200" y="274638"/>
            <a:ext cx="8229600" cy="1143000"/>
          </a:xfrm>
          <a:ln/>
        </p:spPr>
        <p:txBody>
          <a:bodyPr/>
          <a:lstStyle/>
          <a:p>
            <a:pPr algn="l">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2400" b="1" dirty="0">
                <a:latin typeface="+mn-lt"/>
              </a:rPr>
              <a:t>Základy s PPT</a:t>
            </a:r>
            <a:endParaRPr lang="en-GB" altLang="cs-CZ" sz="2400" b="1" dirty="0">
              <a:latin typeface="+mn-lt"/>
            </a:endParaRPr>
          </a:p>
        </p:txBody>
      </p:sp>
      <p:sp>
        <p:nvSpPr>
          <p:cNvPr id="11266" name="Text Box 2"/>
          <p:cNvSpPr txBox="1">
            <a:spLocks noChangeArrowheads="1"/>
          </p:cNvSpPr>
          <p:nvPr/>
        </p:nvSpPr>
        <p:spPr bwMode="auto">
          <a:xfrm>
            <a:off x="468313" y="1773238"/>
            <a:ext cx="82073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5pPr>
            <a:lvl6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6pPr>
            <a:lvl7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7pPr>
            <a:lvl8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8pPr>
            <a:lvl9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9pPr>
          </a:lstStyle>
          <a:p>
            <a:pPr>
              <a:lnSpc>
                <a:spcPct val="100000"/>
              </a:lnSpc>
              <a:spcBef>
                <a:spcPts val="1125"/>
              </a:spcBef>
            </a:pPr>
            <a:r>
              <a:rPr lang="en-GB" altLang="cs-CZ"/>
              <a:t>Vložit text</a:t>
            </a:r>
          </a:p>
        </p:txBody>
      </p:sp>
      <p:grpSp>
        <p:nvGrpSpPr>
          <p:cNvPr id="11267" name="Group 3"/>
          <p:cNvGrpSpPr>
            <a:grpSpLocks/>
          </p:cNvGrpSpPr>
          <p:nvPr/>
        </p:nvGrpSpPr>
        <p:grpSpPr bwMode="auto">
          <a:xfrm>
            <a:off x="457200" y="1196975"/>
            <a:ext cx="8145463" cy="5273675"/>
            <a:chOff x="288" y="754"/>
            <a:chExt cx="5131" cy="3322"/>
          </a:xfrm>
        </p:grpSpPr>
        <p:sp>
          <p:nvSpPr>
            <p:cNvPr id="11268" name="Rectangle 4"/>
            <p:cNvSpPr>
              <a:spLocks noChangeArrowheads="1"/>
            </p:cNvSpPr>
            <p:nvPr/>
          </p:nvSpPr>
          <p:spPr bwMode="auto">
            <a:xfrm>
              <a:off x="1315" y="1119"/>
              <a:ext cx="1026" cy="2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1269" name="Rectangle 5"/>
            <p:cNvSpPr>
              <a:spLocks noChangeArrowheads="1"/>
            </p:cNvSpPr>
            <p:nvPr/>
          </p:nvSpPr>
          <p:spPr bwMode="auto">
            <a:xfrm>
              <a:off x="1315" y="754"/>
              <a:ext cx="1026" cy="3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5pPr>
              <a:lvl6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6pPr>
              <a:lvl7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7pPr>
              <a:lvl8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8pPr>
              <a:lvl9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9pPr>
            </a:lstStyle>
            <a:p>
              <a:pPr>
                <a:lnSpc>
                  <a:spcPct val="100000"/>
                </a:lnSpc>
                <a:spcBef>
                  <a:spcPts val="400"/>
                </a:spcBef>
                <a:buNone/>
              </a:pPr>
              <a:r>
                <a:rPr lang="en-GB" altLang="cs-CZ" sz="1600" b="1" dirty="0" err="1"/>
                <a:t>Rozložení</a:t>
              </a:r>
              <a:r>
                <a:rPr lang="en-GB" altLang="cs-CZ" sz="1600" b="1" dirty="0"/>
                <a:t> </a:t>
              </a:r>
              <a:r>
                <a:rPr lang="en-GB" altLang="cs-CZ" sz="1600" b="1" dirty="0" err="1"/>
                <a:t>snímku</a:t>
              </a:r>
              <a:endParaRPr lang="en-GB" altLang="cs-CZ" sz="1600" b="1" dirty="0"/>
            </a:p>
          </p:txBody>
        </p:sp>
        <p:sp>
          <p:nvSpPr>
            <p:cNvPr id="11270" name="Rectangle 6"/>
            <p:cNvSpPr>
              <a:spLocks noChangeArrowheads="1"/>
            </p:cNvSpPr>
            <p:nvPr/>
          </p:nvSpPr>
          <p:spPr bwMode="auto">
            <a:xfrm>
              <a:off x="4393" y="1119"/>
              <a:ext cx="1027" cy="2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1271" name="Rectangle 7"/>
            <p:cNvSpPr>
              <a:spLocks noChangeArrowheads="1"/>
            </p:cNvSpPr>
            <p:nvPr/>
          </p:nvSpPr>
          <p:spPr bwMode="auto">
            <a:xfrm>
              <a:off x="3367" y="1119"/>
              <a:ext cx="1026" cy="2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1272" name="Rectangle 8"/>
            <p:cNvSpPr>
              <a:spLocks noChangeArrowheads="1"/>
            </p:cNvSpPr>
            <p:nvPr/>
          </p:nvSpPr>
          <p:spPr bwMode="auto">
            <a:xfrm>
              <a:off x="2341" y="1119"/>
              <a:ext cx="1026" cy="2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1273" name="Rectangle 9"/>
            <p:cNvSpPr>
              <a:spLocks noChangeArrowheads="1"/>
            </p:cNvSpPr>
            <p:nvPr/>
          </p:nvSpPr>
          <p:spPr bwMode="auto">
            <a:xfrm>
              <a:off x="288" y="1119"/>
              <a:ext cx="1027" cy="2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1274" name="Rectangle 10"/>
            <p:cNvSpPr>
              <a:spLocks noChangeArrowheads="1"/>
            </p:cNvSpPr>
            <p:nvPr/>
          </p:nvSpPr>
          <p:spPr bwMode="auto">
            <a:xfrm>
              <a:off x="4393" y="754"/>
              <a:ext cx="1027" cy="3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5pPr>
              <a:lvl6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6pPr>
              <a:lvl7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7pPr>
              <a:lvl8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8pPr>
              <a:lvl9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9pPr>
            </a:lstStyle>
            <a:p>
              <a:pPr>
                <a:lnSpc>
                  <a:spcPct val="100000"/>
                </a:lnSpc>
                <a:spcBef>
                  <a:spcPts val="400"/>
                </a:spcBef>
                <a:buNone/>
              </a:pPr>
              <a:r>
                <a:rPr lang="en-GB" altLang="cs-CZ" sz="1600" b="1" dirty="0" err="1"/>
                <a:t>Přechod</a:t>
              </a:r>
              <a:r>
                <a:rPr lang="en-GB" altLang="cs-CZ" sz="1600" b="1" dirty="0"/>
                <a:t> </a:t>
              </a:r>
              <a:r>
                <a:rPr lang="en-GB" altLang="cs-CZ" sz="1600" b="1" dirty="0" err="1"/>
                <a:t>snímku</a:t>
              </a:r>
              <a:endParaRPr lang="en-GB" altLang="cs-CZ" sz="1600" b="1" dirty="0"/>
            </a:p>
          </p:txBody>
        </p:sp>
        <p:sp>
          <p:nvSpPr>
            <p:cNvPr id="11275" name="Rectangle 11"/>
            <p:cNvSpPr>
              <a:spLocks noChangeArrowheads="1"/>
            </p:cNvSpPr>
            <p:nvPr/>
          </p:nvSpPr>
          <p:spPr bwMode="auto">
            <a:xfrm>
              <a:off x="3367" y="754"/>
              <a:ext cx="1026" cy="3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5pPr>
              <a:lvl6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6pPr>
              <a:lvl7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7pPr>
              <a:lvl8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8pPr>
              <a:lvl9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9pPr>
            </a:lstStyle>
            <a:p>
              <a:pPr>
                <a:lnSpc>
                  <a:spcPct val="100000"/>
                </a:lnSpc>
                <a:spcBef>
                  <a:spcPts val="400"/>
                </a:spcBef>
                <a:buNone/>
              </a:pPr>
              <a:r>
                <a:rPr lang="cs-CZ" altLang="cs-CZ" sz="1600" b="1" dirty="0"/>
                <a:t>A</a:t>
              </a:r>
              <a:r>
                <a:rPr lang="en-GB" altLang="cs-CZ" sz="1600" b="1" dirty="0" err="1"/>
                <a:t>nimační</a:t>
              </a:r>
              <a:r>
                <a:rPr lang="en-GB" altLang="cs-CZ" sz="1600" b="1" dirty="0"/>
                <a:t> </a:t>
              </a:r>
              <a:r>
                <a:rPr lang="en-GB" altLang="cs-CZ" sz="1600" b="1" dirty="0" err="1"/>
                <a:t>schémata</a:t>
              </a:r>
              <a:endParaRPr lang="en-GB" altLang="cs-CZ" sz="1600" b="1" dirty="0"/>
            </a:p>
          </p:txBody>
        </p:sp>
        <p:sp>
          <p:nvSpPr>
            <p:cNvPr id="11276" name="Rectangle 12"/>
            <p:cNvSpPr>
              <a:spLocks noChangeArrowheads="1"/>
            </p:cNvSpPr>
            <p:nvPr/>
          </p:nvSpPr>
          <p:spPr bwMode="auto">
            <a:xfrm>
              <a:off x="2341" y="754"/>
              <a:ext cx="1026" cy="3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5pPr>
              <a:lvl6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6pPr>
              <a:lvl7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7pPr>
              <a:lvl8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8pPr>
              <a:lvl9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9pPr>
            </a:lstStyle>
            <a:p>
              <a:pPr>
                <a:lnSpc>
                  <a:spcPct val="100000"/>
                </a:lnSpc>
                <a:spcBef>
                  <a:spcPts val="400"/>
                </a:spcBef>
                <a:buNone/>
              </a:pPr>
              <a:r>
                <a:rPr lang="cs-CZ" altLang="cs-CZ" sz="1600" b="1" dirty="0"/>
                <a:t>B</a:t>
              </a:r>
              <a:r>
                <a:rPr lang="en-GB" altLang="cs-CZ" sz="1600" b="1" dirty="0" err="1"/>
                <a:t>arevná</a:t>
              </a:r>
              <a:r>
                <a:rPr lang="en-GB" altLang="cs-CZ" sz="1600" b="1" dirty="0"/>
                <a:t> </a:t>
              </a:r>
              <a:r>
                <a:rPr lang="en-GB" altLang="cs-CZ" sz="1600" b="1" dirty="0" err="1"/>
                <a:t>schémata</a:t>
              </a:r>
              <a:endParaRPr lang="en-GB" altLang="cs-CZ" sz="1600" b="1" dirty="0"/>
            </a:p>
          </p:txBody>
        </p:sp>
        <p:sp>
          <p:nvSpPr>
            <p:cNvPr id="11277" name="Rectangle 13"/>
            <p:cNvSpPr>
              <a:spLocks noChangeArrowheads="1"/>
            </p:cNvSpPr>
            <p:nvPr/>
          </p:nvSpPr>
          <p:spPr bwMode="auto">
            <a:xfrm>
              <a:off x="288" y="754"/>
              <a:ext cx="1027" cy="3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5pPr>
              <a:lvl6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6pPr>
              <a:lvl7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7pPr>
              <a:lvl8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8pPr>
              <a:lvl9pPr defTabSz="449263" fontAlgn="base">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pitchFamily="49" charset="-128"/>
                </a:defRPr>
              </a:lvl9pPr>
            </a:lstStyle>
            <a:p>
              <a:pPr>
                <a:lnSpc>
                  <a:spcPct val="100000"/>
                </a:lnSpc>
                <a:spcBef>
                  <a:spcPts val="400"/>
                </a:spcBef>
                <a:buNone/>
              </a:pPr>
              <a:r>
                <a:rPr lang="en-GB" altLang="cs-CZ" sz="1600" b="1" dirty="0" err="1"/>
                <a:t>Návrh</a:t>
              </a:r>
              <a:r>
                <a:rPr lang="en-GB" altLang="cs-CZ" sz="1600" b="1" dirty="0"/>
                <a:t> </a:t>
              </a:r>
              <a:r>
                <a:rPr lang="en-GB" altLang="cs-CZ" sz="1600" b="1" dirty="0" err="1"/>
                <a:t>snímku</a:t>
              </a:r>
              <a:endParaRPr lang="en-GB" altLang="cs-CZ" sz="1600" b="1" dirty="0"/>
            </a:p>
          </p:txBody>
        </p:sp>
        <p:sp>
          <p:nvSpPr>
            <p:cNvPr id="11278" name="Line 14"/>
            <p:cNvSpPr>
              <a:spLocks noChangeShapeType="1"/>
            </p:cNvSpPr>
            <p:nvPr/>
          </p:nvSpPr>
          <p:spPr bwMode="auto">
            <a:xfrm>
              <a:off x="288" y="754"/>
              <a:ext cx="5132" cy="1"/>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1279" name="Line 15"/>
            <p:cNvSpPr>
              <a:spLocks noChangeShapeType="1"/>
            </p:cNvSpPr>
            <p:nvPr/>
          </p:nvSpPr>
          <p:spPr bwMode="auto">
            <a:xfrm>
              <a:off x="288" y="1119"/>
              <a:ext cx="5132" cy="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1280" name="Line 16"/>
            <p:cNvSpPr>
              <a:spLocks noChangeShapeType="1"/>
            </p:cNvSpPr>
            <p:nvPr/>
          </p:nvSpPr>
          <p:spPr bwMode="auto">
            <a:xfrm>
              <a:off x="288" y="4077"/>
              <a:ext cx="5132" cy="1"/>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1281" name="Line 17"/>
            <p:cNvSpPr>
              <a:spLocks noChangeShapeType="1"/>
            </p:cNvSpPr>
            <p:nvPr/>
          </p:nvSpPr>
          <p:spPr bwMode="auto">
            <a:xfrm>
              <a:off x="288" y="754"/>
              <a:ext cx="1" cy="3323"/>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1282" name="Line 18"/>
            <p:cNvSpPr>
              <a:spLocks noChangeShapeType="1"/>
            </p:cNvSpPr>
            <p:nvPr/>
          </p:nvSpPr>
          <p:spPr bwMode="auto">
            <a:xfrm>
              <a:off x="1315" y="754"/>
              <a:ext cx="1" cy="3323"/>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1283" name="Line 19"/>
            <p:cNvSpPr>
              <a:spLocks noChangeShapeType="1"/>
            </p:cNvSpPr>
            <p:nvPr/>
          </p:nvSpPr>
          <p:spPr bwMode="auto">
            <a:xfrm>
              <a:off x="3367" y="754"/>
              <a:ext cx="1" cy="3323"/>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1284" name="Line 20"/>
            <p:cNvSpPr>
              <a:spLocks noChangeShapeType="1"/>
            </p:cNvSpPr>
            <p:nvPr/>
          </p:nvSpPr>
          <p:spPr bwMode="auto">
            <a:xfrm>
              <a:off x="4393" y="754"/>
              <a:ext cx="1" cy="3323"/>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1285" name="Line 21"/>
            <p:cNvSpPr>
              <a:spLocks noChangeShapeType="1"/>
            </p:cNvSpPr>
            <p:nvPr/>
          </p:nvSpPr>
          <p:spPr bwMode="auto">
            <a:xfrm>
              <a:off x="5420" y="754"/>
              <a:ext cx="1" cy="3323"/>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1286" name="Line 22"/>
            <p:cNvSpPr>
              <a:spLocks noChangeShapeType="1"/>
            </p:cNvSpPr>
            <p:nvPr/>
          </p:nvSpPr>
          <p:spPr bwMode="auto">
            <a:xfrm>
              <a:off x="2341" y="754"/>
              <a:ext cx="1" cy="3323"/>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grpSp>
      <p:pic>
        <p:nvPicPr>
          <p:cNvPr id="11287"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2" y="1892300"/>
            <a:ext cx="1303338" cy="4464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88"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8526" y="1892300"/>
            <a:ext cx="1458912" cy="4464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89"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1916113"/>
            <a:ext cx="1404938" cy="4465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90"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1916113"/>
            <a:ext cx="1481138" cy="4465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91"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9925" y="1916113"/>
            <a:ext cx="1501775" cy="4425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0405237"/>
      </p:ext>
    </p:extLst>
  </p:cSld>
  <p:clrMapOvr>
    <a:masterClrMapping/>
  </p:clrMapOvr>
  <p:transition spd="slow">
    <p:strips dir="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253860" y="177067"/>
            <a:ext cx="8890140" cy="6219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spcBef>
                <a:spcPct val="50000"/>
              </a:spcBef>
              <a:buFont typeface="Monotype Sorts" pitchFamily="2" charset="2"/>
              <a:buNone/>
            </a:pPr>
            <a:r>
              <a:rPr lang="cs-CZ" altLang="cs-CZ" sz="3200" b="1" dirty="0">
                <a:solidFill>
                  <a:srgbClr val="FF0000"/>
                </a:solidFill>
              </a:rPr>
              <a:t>Použití barev</a:t>
            </a:r>
          </a:p>
          <a:p>
            <a:pPr>
              <a:spcBef>
                <a:spcPct val="50000"/>
              </a:spcBef>
              <a:buNone/>
            </a:pPr>
            <a:r>
              <a:rPr lang="cs-CZ" dirty="0">
                <a:solidFill>
                  <a:schemeClr val="tx1"/>
                </a:solidFill>
              </a:rPr>
              <a:t>až 80% vizuální informace, kterou přijímáme, spojeno s barvami</a:t>
            </a:r>
            <a:endParaRPr lang="cs-CZ" altLang="cs-CZ" dirty="0">
              <a:solidFill>
                <a:schemeClr val="tx1"/>
              </a:solidFill>
            </a:endParaRPr>
          </a:p>
          <a:p>
            <a:pPr>
              <a:spcBef>
                <a:spcPct val="50000"/>
              </a:spcBef>
              <a:buFont typeface="Monotype Sorts" pitchFamily="2" charset="2"/>
              <a:buNone/>
            </a:pPr>
            <a:r>
              <a:rPr lang="cs-CZ" altLang="cs-CZ" b="1" dirty="0">
                <a:solidFill>
                  <a:srgbClr val="0000FF"/>
                </a:solidFill>
              </a:rPr>
              <a:t>barevná zpráva v novinách </a:t>
            </a:r>
            <a:r>
              <a:rPr lang="cs-CZ" altLang="cs-CZ" dirty="0">
                <a:solidFill>
                  <a:schemeClr val="tx1"/>
                </a:solidFill>
              </a:rPr>
              <a:t>=&gt; o 55 % větší pravděpodobnost přečtení</a:t>
            </a:r>
          </a:p>
          <a:p>
            <a:pPr>
              <a:spcBef>
                <a:spcPct val="50000"/>
              </a:spcBef>
              <a:buNone/>
            </a:pPr>
            <a:r>
              <a:rPr lang="cs-CZ" altLang="cs-CZ" b="1" dirty="0">
                <a:solidFill>
                  <a:srgbClr val="0000FF"/>
                </a:solidFill>
              </a:rPr>
              <a:t>barevné zvýraznění části textu </a:t>
            </a:r>
            <a:r>
              <a:rPr lang="cs-CZ" altLang="cs-CZ" dirty="0">
                <a:solidFill>
                  <a:schemeClr val="tx1"/>
                </a:solidFill>
              </a:rPr>
              <a:t>=&gt; hledanou informaci najdu o 70 % 	rychleji než v ČB textu</a:t>
            </a:r>
          </a:p>
          <a:p>
            <a:pPr>
              <a:spcBef>
                <a:spcPct val="50000"/>
              </a:spcBef>
              <a:buNone/>
            </a:pPr>
            <a:r>
              <a:rPr lang="cs-CZ" altLang="cs-CZ" b="1" dirty="0">
                <a:solidFill>
                  <a:srgbClr val="0000FF"/>
                </a:solidFill>
              </a:rPr>
              <a:t>barvy v textu  </a:t>
            </a:r>
            <a:r>
              <a:rPr lang="cs-CZ" altLang="cs-CZ" dirty="0">
                <a:solidFill>
                  <a:schemeClr val="tx1"/>
                </a:solidFill>
              </a:rPr>
              <a:t>=&gt; zvýšení čtenosti až o 80 %	</a:t>
            </a:r>
          </a:p>
          <a:p>
            <a:pPr>
              <a:spcBef>
                <a:spcPct val="50000"/>
              </a:spcBef>
              <a:buNone/>
            </a:pPr>
            <a:r>
              <a:rPr lang="cs-CZ" dirty="0">
                <a:solidFill>
                  <a:schemeClr val="tx1"/>
                </a:solidFill>
              </a:rPr>
              <a:t>ALE !</a:t>
            </a:r>
          </a:p>
          <a:p>
            <a:pPr marL="342900" indent="-342900">
              <a:spcBef>
                <a:spcPct val="50000"/>
              </a:spcBef>
              <a:buClrTx/>
              <a:buFont typeface="Wingdings" panose="05000000000000000000" pitchFamily="2" charset="2"/>
              <a:buChar char="Ø"/>
            </a:pPr>
            <a:r>
              <a:rPr lang="cs-CZ" dirty="0">
                <a:solidFill>
                  <a:schemeClr val="tx1"/>
                </a:solidFill>
              </a:rPr>
              <a:t>v prezentaci maximálně dvě tři barvy, nevyplácat celou barevnou paletu</a:t>
            </a:r>
          </a:p>
          <a:p>
            <a:pPr marL="342900" indent="-342900">
              <a:spcBef>
                <a:spcPct val="50000"/>
              </a:spcBef>
              <a:buClrTx/>
              <a:buFont typeface="Wingdings" panose="05000000000000000000" pitchFamily="2" charset="2"/>
              <a:buChar char="Ø"/>
            </a:pPr>
            <a:r>
              <a:rPr lang="cs-CZ" dirty="0">
                <a:solidFill>
                  <a:schemeClr val="tx1"/>
                </a:solidFill>
              </a:rPr>
              <a:t>obecně lepší – tmavé písmo na světlém pozadí</a:t>
            </a:r>
          </a:p>
          <a:p>
            <a:pPr marL="342900" indent="-342900">
              <a:spcBef>
                <a:spcPct val="50000"/>
              </a:spcBef>
              <a:buClrTx/>
              <a:buFont typeface="Wingdings" panose="05000000000000000000" pitchFamily="2" charset="2"/>
              <a:buChar char="Ø"/>
            </a:pPr>
            <a:r>
              <a:rPr lang="cs-CZ" dirty="0">
                <a:solidFill>
                  <a:schemeClr val="tx1"/>
                </a:solidFill>
              </a:rPr>
              <a:t>prezentace promítaná přes projektor bude mít jiné barvy než na monitoru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animEffect transition="in" filter="randombar(horizontal)">
                                      <p:cBhvr>
                                        <p:cTn id="7" dur="500"/>
                                        <p:tgtEl>
                                          <p:spTgt spid="24578">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4578">
                                            <p:txEl>
                                              <p:pRg st="1" end="1"/>
                                            </p:txEl>
                                          </p:spTgt>
                                        </p:tgtEl>
                                        <p:attrNameLst>
                                          <p:attrName>style.visibility</p:attrName>
                                        </p:attrNameLst>
                                      </p:cBhvr>
                                      <p:to>
                                        <p:strVal val="visible"/>
                                      </p:to>
                                    </p:set>
                                    <p:animEffect transition="in" filter="randombar(horizontal)">
                                      <p:cBhvr>
                                        <p:cTn id="11" dur="500"/>
                                        <p:tgtEl>
                                          <p:spTgt spid="24578">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4578">
                                            <p:txEl>
                                              <p:pRg st="2" end="2"/>
                                            </p:txEl>
                                          </p:spTgt>
                                        </p:tgtEl>
                                        <p:attrNameLst>
                                          <p:attrName>style.visibility</p:attrName>
                                        </p:attrNameLst>
                                      </p:cBhvr>
                                      <p:to>
                                        <p:strVal val="visible"/>
                                      </p:to>
                                    </p:set>
                                    <p:animEffect transition="in" filter="randombar(horizontal)">
                                      <p:cBhvr>
                                        <p:cTn id="16" dur="500"/>
                                        <p:tgtEl>
                                          <p:spTgt spid="2457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578">
                                            <p:txEl>
                                              <p:pRg st="3" end="3"/>
                                            </p:txEl>
                                          </p:spTgt>
                                        </p:tgtEl>
                                        <p:attrNameLst>
                                          <p:attrName>style.visibility</p:attrName>
                                        </p:attrNameLst>
                                      </p:cBhvr>
                                      <p:to>
                                        <p:strVal val="visible"/>
                                      </p:to>
                                    </p:set>
                                    <p:animEffect transition="in" filter="randombar(horizontal)">
                                      <p:cBhvr>
                                        <p:cTn id="21" dur="500"/>
                                        <p:tgtEl>
                                          <p:spTgt spid="24578">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4578">
                                            <p:txEl>
                                              <p:pRg st="4" end="4"/>
                                            </p:txEl>
                                          </p:spTgt>
                                        </p:tgtEl>
                                        <p:attrNameLst>
                                          <p:attrName>style.visibility</p:attrName>
                                        </p:attrNameLst>
                                      </p:cBhvr>
                                      <p:to>
                                        <p:strVal val="visible"/>
                                      </p:to>
                                    </p:set>
                                    <p:animEffect transition="in" filter="randombar(horizontal)">
                                      <p:cBhvr>
                                        <p:cTn id="26" dur="500"/>
                                        <p:tgtEl>
                                          <p:spTgt spid="24578">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4578">
                                            <p:txEl>
                                              <p:pRg st="5" end="5"/>
                                            </p:txEl>
                                          </p:spTgt>
                                        </p:tgtEl>
                                        <p:attrNameLst>
                                          <p:attrName>style.visibility</p:attrName>
                                        </p:attrNameLst>
                                      </p:cBhvr>
                                      <p:to>
                                        <p:strVal val="visible"/>
                                      </p:to>
                                    </p:set>
                                    <p:animEffect transition="in" filter="randombar(horizontal)">
                                      <p:cBhvr>
                                        <p:cTn id="31" dur="500"/>
                                        <p:tgtEl>
                                          <p:spTgt spid="24578">
                                            <p:txEl>
                                              <p:pRg st="5" end="5"/>
                                            </p:txEl>
                                          </p:spTgt>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24578">
                                            <p:txEl>
                                              <p:pRg st="6" end="6"/>
                                            </p:txEl>
                                          </p:spTgt>
                                        </p:tgtEl>
                                        <p:attrNameLst>
                                          <p:attrName>style.visibility</p:attrName>
                                        </p:attrNameLst>
                                      </p:cBhvr>
                                      <p:to>
                                        <p:strVal val="visible"/>
                                      </p:to>
                                    </p:set>
                                    <p:animEffect transition="in" filter="randombar(horizontal)">
                                      <p:cBhvr>
                                        <p:cTn id="35" dur="500"/>
                                        <p:tgtEl>
                                          <p:spTgt spid="24578">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4578">
                                            <p:txEl>
                                              <p:pRg st="7" end="7"/>
                                            </p:txEl>
                                          </p:spTgt>
                                        </p:tgtEl>
                                        <p:attrNameLst>
                                          <p:attrName>style.visibility</p:attrName>
                                        </p:attrNameLst>
                                      </p:cBhvr>
                                      <p:to>
                                        <p:strVal val="visible"/>
                                      </p:to>
                                    </p:set>
                                    <p:animEffect transition="in" filter="randombar(horizontal)">
                                      <p:cBhvr>
                                        <p:cTn id="40" dur="500"/>
                                        <p:tgtEl>
                                          <p:spTgt spid="24578">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4578">
                                            <p:txEl>
                                              <p:pRg st="8" end="8"/>
                                            </p:txEl>
                                          </p:spTgt>
                                        </p:tgtEl>
                                        <p:attrNameLst>
                                          <p:attrName>style.visibility</p:attrName>
                                        </p:attrNameLst>
                                      </p:cBhvr>
                                      <p:to>
                                        <p:strVal val="visible"/>
                                      </p:to>
                                    </p:set>
                                    <p:animEffect transition="in" filter="randombar(horizontal)">
                                      <p:cBhvr>
                                        <p:cTn id="45" dur="500"/>
                                        <p:tgtEl>
                                          <p:spTgt spid="2457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uiExpand="1" build="p" bldLvl="5"/>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166FADE-6D0D-4845-B18F-A80038B1897F}"/>
              </a:ext>
            </a:extLst>
          </p:cNvPr>
          <p:cNvPicPr>
            <a:picLocks noChangeAspect="1"/>
          </p:cNvPicPr>
          <p:nvPr/>
        </p:nvPicPr>
        <p:blipFill>
          <a:blip r:embed="rId2"/>
          <a:stretch>
            <a:fillRect/>
          </a:stretch>
        </p:blipFill>
        <p:spPr>
          <a:xfrm>
            <a:off x="2523318" y="-137452"/>
            <a:ext cx="4179486" cy="6995452"/>
          </a:xfrm>
          <a:prstGeom prst="rect">
            <a:avLst/>
          </a:prstGeom>
        </p:spPr>
      </p:pic>
    </p:spTree>
    <p:extLst>
      <p:ext uri="{BB962C8B-B14F-4D97-AF65-F5344CB8AC3E}">
        <p14:creationId xmlns:p14="http://schemas.microsoft.com/office/powerpoint/2010/main" val="4118469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798286" y="290286"/>
            <a:ext cx="5762171" cy="901593"/>
          </a:xfrm>
          <a:prstGeom prst="rect">
            <a:avLst/>
          </a:prstGeom>
          <a:noFill/>
        </p:spPr>
        <p:txBody>
          <a:bodyPr wrap="square" rtlCol="0">
            <a:spAutoFit/>
          </a:bodyPr>
          <a:lstStyle/>
          <a:p>
            <a:pPr>
              <a:buNone/>
            </a:pPr>
            <a:r>
              <a:rPr lang="cs-CZ" sz="4000" b="1" dirty="0">
                <a:solidFill>
                  <a:schemeClr val="tx1"/>
                </a:solidFill>
              </a:rPr>
              <a:t>Červená</a:t>
            </a:r>
          </a:p>
        </p:txBody>
      </p:sp>
      <p:sp>
        <p:nvSpPr>
          <p:cNvPr id="4" name="Ovál 3"/>
          <p:cNvSpPr/>
          <p:nvPr/>
        </p:nvSpPr>
        <p:spPr bwMode="auto">
          <a:xfrm>
            <a:off x="3236686" y="1712686"/>
            <a:ext cx="2902857" cy="126274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50000"/>
              </a:lnSpc>
              <a:spcBef>
                <a:spcPct val="0"/>
              </a:spcBef>
              <a:spcAft>
                <a:spcPct val="0"/>
              </a:spcAft>
              <a:buClr>
                <a:schemeClr val="accent2"/>
              </a:buClr>
              <a:buSzTx/>
              <a:buFont typeface="Monotype Sorts" pitchFamily="2" charset="2"/>
              <a:buChar char="n"/>
              <a:tabLst/>
            </a:pPr>
            <a:endParaRPr kumimoji="0" lang="cs-CZ" sz="2000" b="0" i="0" u="none" strike="noStrike" cap="none" normalizeH="0" baseline="0">
              <a:ln>
                <a:noFill/>
              </a:ln>
              <a:solidFill>
                <a:srgbClr val="FFFF00"/>
              </a:solidFill>
              <a:effectLst/>
              <a:latin typeface="Arial" charset="0"/>
            </a:endParaRPr>
          </a:p>
        </p:txBody>
      </p:sp>
      <p:sp>
        <p:nvSpPr>
          <p:cNvPr id="5" name="Ovál 4"/>
          <p:cNvSpPr/>
          <p:nvPr/>
        </p:nvSpPr>
        <p:spPr bwMode="auto">
          <a:xfrm>
            <a:off x="406400" y="1712686"/>
            <a:ext cx="3686629" cy="168365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50000"/>
              </a:lnSpc>
              <a:spcBef>
                <a:spcPct val="0"/>
              </a:spcBef>
              <a:spcAft>
                <a:spcPct val="0"/>
              </a:spcAft>
              <a:buClr>
                <a:schemeClr val="accent2"/>
              </a:buClr>
              <a:buSzTx/>
              <a:buFont typeface="Monotype Sorts" pitchFamily="2" charset="2"/>
              <a:buChar char="n"/>
              <a:tabLst/>
            </a:pPr>
            <a:endParaRPr kumimoji="0" lang="cs-CZ" sz="2000" b="0" i="0" u="none" strike="noStrike" cap="none" normalizeH="0" baseline="0">
              <a:ln>
                <a:noFill/>
              </a:ln>
              <a:solidFill>
                <a:srgbClr val="FFFF00"/>
              </a:solidFill>
              <a:effectLst/>
              <a:latin typeface="Arial" charset="0"/>
            </a:endParaRPr>
          </a:p>
        </p:txBody>
      </p:sp>
      <p:sp>
        <p:nvSpPr>
          <p:cNvPr id="6" name="Ovál 5"/>
          <p:cNvSpPr/>
          <p:nvPr/>
        </p:nvSpPr>
        <p:spPr bwMode="auto">
          <a:xfrm>
            <a:off x="8694057" y="595086"/>
            <a:ext cx="3701143" cy="15240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50000"/>
              </a:lnSpc>
              <a:spcBef>
                <a:spcPct val="0"/>
              </a:spcBef>
              <a:spcAft>
                <a:spcPct val="0"/>
              </a:spcAft>
              <a:buClr>
                <a:schemeClr val="accent2"/>
              </a:buClr>
              <a:buSzTx/>
              <a:buFont typeface="Monotype Sorts" pitchFamily="2" charset="2"/>
              <a:buChar char="n"/>
              <a:tabLst/>
            </a:pPr>
            <a:endParaRPr kumimoji="0" lang="cs-CZ" sz="2000" b="0" i="0" u="none" strike="noStrike" cap="none" normalizeH="0" baseline="0">
              <a:ln>
                <a:noFill/>
              </a:ln>
              <a:solidFill>
                <a:srgbClr val="FFFF00"/>
              </a:solidFill>
              <a:effectLst/>
              <a:latin typeface="Arial" charset="0"/>
            </a:endParaRPr>
          </a:p>
        </p:txBody>
      </p:sp>
      <p:sp>
        <p:nvSpPr>
          <p:cNvPr id="7" name="Ovál 6"/>
          <p:cNvSpPr/>
          <p:nvPr/>
        </p:nvSpPr>
        <p:spPr bwMode="auto">
          <a:xfrm>
            <a:off x="-1393371" y="1357086"/>
            <a:ext cx="3889828" cy="203925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50000"/>
              </a:lnSpc>
              <a:spcBef>
                <a:spcPct val="0"/>
              </a:spcBef>
              <a:spcAft>
                <a:spcPct val="0"/>
              </a:spcAft>
              <a:buClr>
                <a:schemeClr val="accent2"/>
              </a:buClr>
              <a:buSzTx/>
              <a:buFont typeface="Monotype Sorts" pitchFamily="2" charset="2"/>
              <a:buChar char="n"/>
              <a:tabLst/>
            </a:pPr>
            <a:endParaRPr kumimoji="0" lang="cs-CZ" sz="2000" b="0" i="0" u="none" strike="noStrike" cap="none" normalizeH="0" baseline="0">
              <a:ln>
                <a:noFill/>
              </a:ln>
              <a:solidFill>
                <a:srgbClr val="FFFF00"/>
              </a:solidFill>
              <a:effectLst/>
              <a:latin typeface="Arial" charset="0"/>
            </a:endParaRPr>
          </a:p>
        </p:txBody>
      </p:sp>
      <p:sp>
        <p:nvSpPr>
          <p:cNvPr id="8" name="Obdélník 7"/>
          <p:cNvSpPr/>
          <p:nvPr/>
        </p:nvSpPr>
        <p:spPr bwMode="auto">
          <a:xfrm>
            <a:off x="-2104571" y="145143"/>
            <a:ext cx="2104571" cy="1567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50000"/>
              </a:lnSpc>
              <a:spcBef>
                <a:spcPct val="0"/>
              </a:spcBef>
              <a:spcAft>
                <a:spcPct val="0"/>
              </a:spcAft>
              <a:buClr>
                <a:schemeClr val="accent2"/>
              </a:buClr>
              <a:buSzTx/>
              <a:buFont typeface="Monotype Sorts" pitchFamily="2" charset="2"/>
              <a:buChar char="n"/>
              <a:tabLst/>
            </a:pPr>
            <a:endParaRPr kumimoji="0" lang="cs-CZ" sz="2000" b="0" i="0" u="none" strike="noStrike" cap="none" normalizeH="0" baseline="0">
              <a:ln>
                <a:noFill/>
              </a:ln>
              <a:solidFill>
                <a:srgbClr val="FFFF00"/>
              </a:solidFill>
              <a:effectLst/>
              <a:latin typeface="Arial" charset="0"/>
            </a:endParaRPr>
          </a:p>
        </p:txBody>
      </p:sp>
      <p:sp>
        <p:nvSpPr>
          <p:cNvPr id="9" name="Ovál 8"/>
          <p:cNvSpPr/>
          <p:nvPr/>
        </p:nvSpPr>
        <p:spPr bwMode="auto">
          <a:xfrm>
            <a:off x="3327400" y="1366514"/>
            <a:ext cx="2902857" cy="1188000"/>
          </a:xfrm>
          <a:prstGeom prst="ellipse">
            <a:avLst/>
          </a:prstGeom>
          <a:solidFill>
            <a:srgbClr val="FF0000"/>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wrap="square" lIns="90000" tIns="46800" rIns="90000" bIns="46800" numCol="1" rtlCol="0" anchor="t" anchorCtr="0" compatLnSpc="1">
            <a:prstTxWarp prst="textNoShape">
              <a:avLst/>
            </a:prstTxWarp>
            <a:spAutoFit/>
          </a:bodyPr>
          <a:lstStyle/>
          <a:p>
            <a:pPr>
              <a:buNone/>
            </a:pPr>
            <a:r>
              <a:rPr lang="cs-CZ" dirty="0">
                <a:solidFill>
                  <a:srgbClr val="000000"/>
                </a:solidFill>
                <a:latin typeface="Arial" charset="0"/>
              </a:rPr>
              <a:t>probouzí emoce</a:t>
            </a:r>
            <a:endParaRPr kumimoji="0" lang="cs-CZ" sz="2000" b="0" i="0" u="none" strike="noStrike" cap="none" normalizeH="0" baseline="0" dirty="0">
              <a:ln>
                <a:noFill/>
              </a:ln>
              <a:solidFill>
                <a:schemeClr val="bg1"/>
              </a:solidFill>
              <a:effectLst/>
              <a:latin typeface="Arial" charset="0"/>
            </a:endParaRPr>
          </a:p>
        </p:txBody>
      </p:sp>
      <p:sp>
        <p:nvSpPr>
          <p:cNvPr id="10" name="Ovál 9"/>
          <p:cNvSpPr/>
          <p:nvPr/>
        </p:nvSpPr>
        <p:spPr bwMode="auto">
          <a:xfrm>
            <a:off x="1074057" y="2334627"/>
            <a:ext cx="3788229" cy="1351125"/>
          </a:xfrm>
          <a:prstGeom prst="ellipse">
            <a:avLst/>
          </a:prstGeom>
          <a:solidFill>
            <a:srgbClr val="FF5050"/>
          </a:solidFill>
          <a:ln>
            <a:noFill/>
          </a:ln>
          <a:effectLst/>
        </p:spPr>
        <p:txBody>
          <a:bodyPr vert="horz" wrap="square" lIns="90000" tIns="46800" rIns="90000" bIns="46800" numCol="1" rtlCol="0" anchor="t" anchorCtr="0" compatLnSpc="1">
            <a:prstTxWarp prst="textNoShape">
              <a:avLst/>
            </a:prstTxWarp>
            <a:spAutoFit/>
          </a:bodyPr>
          <a:lstStyle/>
          <a:p>
            <a:pPr algn="ctr">
              <a:buNone/>
            </a:pPr>
            <a:r>
              <a:rPr lang="cs-CZ" dirty="0">
                <a:solidFill>
                  <a:schemeClr val="tx1"/>
                </a:solidFill>
              </a:rPr>
              <a:t>zvyšuje krevní tlak     a adrenalin</a:t>
            </a:r>
            <a:endParaRPr kumimoji="0" lang="cs-CZ" sz="2000" b="0" i="0" u="none" strike="noStrike" cap="none" normalizeH="0" baseline="0" dirty="0">
              <a:ln>
                <a:noFill/>
              </a:ln>
              <a:solidFill>
                <a:srgbClr val="FFFF00"/>
              </a:solidFill>
              <a:effectLst/>
              <a:latin typeface="Arial" charset="0"/>
            </a:endParaRPr>
          </a:p>
        </p:txBody>
      </p:sp>
      <p:sp>
        <p:nvSpPr>
          <p:cNvPr id="11" name="Ovál 10"/>
          <p:cNvSpPr/>
          <p:nvPr/>
        </p:nvSpPr>
        <p:spPr bwMode="auto">
          <a:xfrm>
            <a:off x="3327400" y="3562774"/>
            <a:ext cx="2735942" cy="1351125"/>
          </a:xfrm>
          <a:prstGeom prst="ellipse">
            <a:avLst/>
          </a:prstGeom>
          <a:solidFill>
            <a:srgbClr val="CC0000"/>
          </a:solidFill>
          <a:ln>
            <a:noFill/>
          </a:ln>
          <a:effectLst/>
        </p:spPr>
        <p:txBody>
          <a:bodyPr vert="horz" wrap="square" lIns="90000" tIns="46800" rIns="90000" bIns="46800" numCol="1" rtlCol="0" anchor="t" anchorCtr="0" compatLnSpc="1">
            <a:prstTxWarp prst="textNoShape">
              <a:avLst/>
            </a:prstTxWarp>
            <a:spAutoFit/>
          </a:bodyPr>
          <a:lstStyle/>
          <a:p>
            <a:pPr algn="ctr">
              <a:buNone/>
            </a:pPr>
            <a:r>
              <a:rPr lang="cs-CZ" dirty="0">
                <a:solidFill>
                  <a:schemeClr val="bg1"/>
                </a:solidFill>
              </a:rPr>
              <a:t>probouzí chuť k jídlu</a:t>
            </a:r>
            <a:endParaRPr kumimoji="0" lang="cs-CZ" sz="2000" b="0" i="0" u="none" strike="noStrike" cap="none" normalizeH="0" baseline="0" dirty="0">
              <a:ln>
                <a:noFill/>
              </a:ln>
              <a:solidFill>
                <a:schemeClr val="bg1"/>
              </a:solidFill>
              <a:effectLst/>
            </a:endParaRPr>
          </a:p>
        </p:txBody>
      </p:sp>
      <p:sp>
        <p:nvSpPr>
          <p:cNvPr id="12" name="Ovál 11"/>
          <p:cNvSpPr/>
          <p:nvPr/>
        </p:nvSpPr>
        <p:spPr bwMode="auto">
          <a:xfrm>
            <a:off x="5192485" y="2157867"/>
            <a:ext cx="3095171" cy="2080470"/>
          </a:xfrm>
          <a:prstGeom prst="ellipse">
            <a:avLst/>
          </a:prstGeom>
          <a:solidFill>
            <a:srgbClr val="FF0066"/>
          </a:solidFill>
          <a:ln>
            <a:noFill/>
          </a:ln>
          <a:effectLst/>
        </p:spPr>
        <p:txBody>
          <a:bodyPr vert="horz" wrap="square" lIns="90000" tIns="46800" rIns="90000" bIns="46800" numCol="1" rtlCol="0" anchor="t" anchorCtr="0" compatLnSpc="1">
            <a:prstTxWarp prst="textNoShape">
              <a:avLst/>
            </a:prstTxWarp>
            <a:spAutoFit/>
          </a:bodyPr>
          <a:lstStyle/>
          <a:p>
            <a:pPr algn="ctr">
              <a:buNone/>
            </a:pPr>
            <a:r>
              <a:rPr lang="cs-CZ" dirty="0">
                <a:solidFill>
                  <a:schemeClr val="bg1"/>
                </a:solidFill>
              </a:rPr>
              <a:t>přitáhne pozornost, ale unavuje</a:t>
            </a:r>
            <a:endParaRPr kumimoji="0" lang="cs-CZ" sz="2000" b="0" i="0" u="none" strike="noStrike" cap="none" normalizeH="0" baseline="0" dirty="0">
              <a:ln>
                <a:noFill/>
              </a:ln>
              <a:solidFill>
                <a:schemeClr val="bg1"/>
              </a:solidFill>
              <a:effectLst/>
            </a:endParaRPr>
          </a:p>
        </p:txBody>
      </p:sp>
      <p:sp>
        <p:nvSpPr>
          <p:cNvPr id="13" name="AutoShape 12"/>
          <p:cNvSpPr>
            <a:spLocks noChangeArrowheads="1"/>
          </p:cNvSpPr>
          <p:nvPr/>
        </p:nvSpPr>
        <p:spPr bwMode="auto">
          <a:xfrm>
            <a:off x="4049487" y="4913899"/>
            <a:ext cx="1428750" cy="893762"/>
          </a:xfrm>
          <a:prstGeom prst="downArrow">
            <a:avLst>
              <a:gd name="adj1" fmla="val 50000"/>
              <a:gd name="adj2" fmla="val 25000"/>
            </a:avLst>
          </a:prstGeom>
          <a:solidFill>
            <a:srgbClr val="FF0000"/>
          </a:solidFill>
          <a:ln>
            <a:noFill/>
          </a:ln>
          <a:effectLst/>
        </p:spPr>
        <p:txBody>
          <a:bodyPr wrap="none"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endParaRPr lang="cs-CZ" altLang="cs-CZ"/>
          </a:p>
        </p:txBody>
      </p:sp>
      <p:sp>
        <p:nvSpPr>
          <p:cNvPr id="14" name="TextovéPole 13"/>
          <p:cNvSpPr txBox="1"/>
          <p:nvPr/>
        </p:nvSpPr>
        <p:spPr>
          <a:xfrm>
            <a:off x="1095828" y="5807661"/>
            <a:ext cx="7666943" cy="496996"/>
          </a:xfrm>
          <a:prstGeom prst="rect">
            <a:avLst/>
          </a:prstGeom>
          <a:noFill/>
        </p:spPr>
        <p:txBody>
          <a:bodyPr wrap="square" rtlCol="0">
            <a:spAutoFit/>
          </a:bodyPr>
          <a:lstStyle/>
          <a:p>
            <a:pPr>
              <a:buNone/>
            </a:pPr>
            <a:r>
              <a:rPr lang="cs-CZ" dirty="0">
                <a:solidFill>
                  <a:schemeClr val="tx1"/>
                </a:solidFill>
              </a:rPr>
              <a:t>Snaha o upoutání pozornosti, ale obezřetně – všeho moc škodí</a:t>
            </a:r>
          </a:p>
        </p:txBody>
      </p:sp>
    </p:spTree>
    <p:extLst>
      <p:ext uri="{BB962C8B-B14F-4D97-AF65-F5344CB8AC3E}">
        <p14:creationId xmlns:p14="http://schemas.microsoft.com/office/powerpoint/2010/main" val="265443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29C79C7-594F-4D2C-8153-DA2550337215}"/>
              </a:ext>
            </a:extLst>
          </p:cNvPr>
          <p:cNvPicPr>
            <a:picLocks noChangeAspect="1"/>
          </p:cNvPicPr>
          <p:nvPr/>
        </p:nvPicPr>
        <p:blipFill>
          <a:blip r:embed="rId2"/>
          <a:stretch>
            <a:fillRect/>
          </a:stretch>
        </p:blipFill>
        <p:spPr>
          <a:xfrm>
            <a:off x="1257562" y="-3699"/>
            <a:ext cx="6753924" cy="6861699"/>
          </a:xfrm>
          <a:prstGeom prst="rect">
            <a:avLst/>
          </a:prstGeom>
        </p:spPr>
      </p:pic>
    </p:spTree>
    <p:extLst>
      <p:ext uri="{BB962C8B-B14F-4D97-AF65-F5344CB8AC3E}">
        <p14:creationId xmlns:p14="http://schemas.microsoft.com/office/powerpoint/2010/main" val="2436835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685800" y="1264640"/>
            <a:ext cx="7772400" cy="457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30000"/>
              </a:lnSpc>
              <a:buClrTx/>
              <a:buFontTx/>
              <a:buNone/>
              <a:defRPr/>
            </a:pPr>
            <a:r>
              <a:rPr lang="cs-CZ" sz="3200" b="1" dirty="0">
                <a:solidFill>
                  <a:srgbClr val="0000FF"/>
                </a:solidFill>
                <a:effectLst>
                  <a:outerShdw blurRad="38100" dist="38100" dir="2700000" algn="tl">
                    <a:srgbClr val="000000"/>
                  </a:outerShdw>
                </a:effectLst>
                <a:latin typeface="Arial" charset="0"/>
              </a:rPr>
              <a:t>O čem bude řeč ?</a:t>
            </a:r>
          </a:p>
          <a:p>
            <a:pPr lvl="1" eaLnBrk="1" hangingPunct="1">
              <a:lnSpc>
                <a:spcPct val="130000"/>
              </a:lnSpc>
              <a:buClrTx/>
              <a:buFontTx/>
              <a:buNone/>
              <a:defRPr/>
            </a:pPr>
            <a:endParaRPr lang="cs-CZ" dirty="0">
              <a:latin typeface="Arial" charset="0"/>
            </a:endParaRPr>
          </a:p>
          <a:p>
            <a:pPr lvl="1" eaLnBrk="1" hangingPunct="1">
              <a:lnSpc>
                <a:spcPct val="130000"/>
              </a:lnSpc>
              <a:buClrTx/>
              <a:buFontTx/>
              <a:buNone/>
              <a:defRPr/>
            </a:pPr>
            <a:r>
              <a:rPr lang="cs-CZ" dirty="0">
                <a:latin typeface="Arial" charset="0"/>
              </a:rPr>
              <a:t>1. Úvod</a:t>
            </a:r>
          </a:p>
          <a:p>
            <a:pPr lvl="1" eaLnBrk="1" hangingPunct="1">
              <a:lnSpc>
                <a:spcPct val="130000"/>
              </a:lnSpc>
              <a:buClrTx/>
              <a:buFontTx/>
              <a:buNone/>
              <a:defRPr/>
            </a:pPr>
            <a:r>
              <a:rPr lang="cs-CZ" dirty="0">
                <a:latin typeface="Arial" charset="0"/>
              </a:rPr>
              <a:t>2. Obecné zásady úspěšné prezentace</a:t>
            </a:r>
          </a:p>
          <a:p>
            <a:pPr lvl="1" eaLnBrk="1" hangingPunct="1">
              <a:lnSpc>
                <a:spcPct val="130000"/>
              </a:lnSpc>
              <a:buClrTx/>
              <a:buFont typeface="Wingdings" pitchFamily="2" charset="2"/>
              <a:buNone/>
              <a:defRPr/>
            </a:pPr>
            <a:r>
              <a:rPr lang="cs-CZ" dirty="0">
                <a:latin typeface="Arial" charset="0"/>
              </a:rPr>
              <a:t>3. Prezentační systémy</a:t>
            </a:r>
          </a:p>
          <a:p>
            <a:pPr lvl="2" eaLnBrk="1" hangingPunct="1">
              <a:lnSpc>
                <a:spcPct val="130000"/>
              </a:lnSpc>
              <a:buClrTx/>
              <a:buFont typeface="Wingdings" pitchFamily="2" charset="2"/>
              <a:buChar char="§"/>
              <a:defRPr/>
            </a:pPr>
            <a:r>
              <a:rPr lang="cs-CZ" dirty="0">
                <a:latin typeface="Arial" charset="0"/>
              </a:rPr>
              <a:t>Použití barev</a:t>
            </a:r>
          </a:p>
          <a:p>
            <a:pPr lvl="2" eaLnBrk="1" hangingPunct="1">
              <a:lnSpc>
                <a:spcPct val="130000"/>
              </a:lnSpc>
              <a:buClrTx/>
              <a:buFont typeface="Wingdings" pitchFamily="2" charset="2"/>
              <a:buChar char="§"/>
              <a:defRPr/>
            </a:pPr>
            <a:r>
              <a:rPr lang="cs-CZ" dirty="0">
                <a:latin typeface="Arial" charset="0"/>
              </a:rPr>
              <a:t>Práce s textem</a:t>
            </a:r>
          </a:p>
          <a:p>
            <a:pPr lvl="2" eaLnBrk="1" hangingPunct="1">
              <a:lnSpc>
                <a:spcPct val="130000"/>
              </a:lnSpc>
              <a:buClrTx/>
              <a:buFont typeface="Wingdings" pitchFamily="2" charset="2"/>
              <a:buChar char="§"/>
              <a:defRPr/>
            </a:pPr>
            <a:r>
              <a:rPr lang="cs-CZ" dirty="0">
                <a:latin typeface="Arial" charset="0"/>
              </a:rPr>
              <a:t>Vkládání objektů (grafy, tabulky, obrázky)</a:t>
            </a:r>
          </a:p>
          <a:p>
            <a:pPr lvl="1" eaLnBrk="1" hangingPunct="1">
              <a:lnSpc>
                <a:spcPct val="130000"/>
              </a:lnSpc>
              <a:buClrTx/>
              <a:buFont typeface="Wingdings" pitchFamily="2" charset="2"/>
              <a:buNone/>
              <a:defRPr/>
            </a:pPr>
            <a:r>
              <a:rPr lang="cs-CZ" dirty="0">
                <a:latin typeface="Arial" charset="0"/>
              </a:rPr>
              <a:t>4. Závěr </a:t>
            </a:r>
          </a:p>
        </p:txBody>
      </p:sp>
      <p:pic>
        <p:nvPicPr>
          <p:cNvPr id="1026" name="Picture 2" descr="Jak využít prezentace k propagaci - Včeliště">
            <a:extLst>
              <a:ext uri="{FF2B5EF4-FFF2-40B4-BE49-F238E27FC236}">
                <a16:creationId xmlns:a16="http://schemas.microsoft.com/office/drawing/2014/main" id="{9D4CB232-DCCD-446C-BFC1-DA8680D6D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0830" y="590375"/>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5586">
                                            <p:txEl>
                                              <p:pRg st="0" end="0"/>
                                            </p:txEl>
                                          </p:spTgt>
                                        </p:tgtEl>
                                        <p:attrNameLst>
                                          <p:attrName>style.visibility</p:attrName>
                                        </p:attrNameLst>
                                      </p:cBhvr>
                                      <p:to>
                                        <p:strVal val="visible"/>
                                      </p:to>
                                    </p:set>
                                    <p:animEffect transition="in" filter="wipe(up)">
                                      <p:cBhvr>
                                        <p:cTn id="7" dur="500"/>
                                        <p:tgtEl>
                                          <p:spTgt spid="1955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5586">
                                            <p:txEl>
                                              <p:pRg st="2" end="2"/>
                                            </p:txEl>
                                          </p:spTgt>
                                        </p:tgtEl>
                                        <p:attrNameLst>
                                          <p:attrName>style.visibility</p:attrName>
                                        </p:attrNameLst>
                                      </p:cBhvr>
                                      <p:to>
                                        <p:strVal val="visible"/>
                                      </p:to>
                                    </p:set>
                                    <p:animEffect transition="in" filter="wipe(up)">
                                      <p:cBhvr>
                                        <p:cTn id="12" dur="500"/>
                                        <p:tgtEl>
                                          <p:spTgt spid="19558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5586">
                                            <p:txEl>
                                              <p:pRg st="3" end="3"/>
                                            </p:txEl>
                                          </p:spTgt>
                                        </p:tgtEl>
                                        <p:attrNameLst>
                                          <p:attrName>style.visibility</p:attrName>
                                        </p:attrNameLst>
                                      </p:cBhvr>
                                      <p:to>
                                        <p:strVal val="visible"/>
                                      </p:to>
                                    </p:set>
                                    <p:animEffect transition="in" filter="wipe(up)">
                                      <p:cBhvr>
                                        <p:cTn id="17" dur="500"/>
                                        <p:tgtEl>
                                          <p:spTgt spid="195586">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5586">
                                            <p:txEl>
                                              <p:pRg st="4" end="4"/>
                                            </p:txEl>
                                          </p:spTgt>
                                        </p:tgtEl>
                                        <p:attrNameLst>
                                          <p:attrName>style.visibility</p:attrName>
                                        </p:attrNameLst>
                                      </p:cBhvr>
                                      <p:to>
                                        <p:strVal val="visible"/>
                                      </p:to>
                                    </p:set>
                                    <p:animEffect transition="in" filter="wipe(up)">
                                      <p:cBhvr>
                                        <p:cTn id="22" dur="500"/>
                                        <p:tgtEl>
                                          <p:spTgt spid="195586">
                                            <p:txEl>
                                              <p:pRg st="4" end="4"/>
                                            </p:txEl>
                                          </p:spTgt>
                                        </p:tgtEl>
                                      </p:cBhvr>
                                    </p:animEffect>
                                  </p:childTnLst>
                                </p:cTn>
                              </p:par>
                            </p:childTnLst>
                          </p:cTn>
                        </p:par>
                        <p:par>
                          <p:cTn id="23" fill="hold" nodeType="afterGroup">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195586">
                                            <p:txEl>
                                              <p:pRg st="5" end="5"/>
                                            </p:txEl>
                                          </p:spTgt>
                                        </p:tgtEl>
                                        <p:attrNameLst>
                                          <p:attrName>style.visibility</p:attrName>
                                        </p:attrNameLst>
                                      </p:cBhvr>
                                      <p:to>
                                        <p:strVal val="visible"/>
                                      </p:to>
                                    </p:set>
                                    <p:animEffect transition="in" filter="wipe(up)">
                                      <p:cBhvr>
                                        <p:cTn id="26" dur="500"/>
                                        <p:tgtEl>
                                          <p:spTgt spid="195586">
                                            <p:txEl>
                                              <p:pRg st="5" end="5"/>
                                            </p:txEl>
                                          </p:spTgt>
                                        </p:tgtEl>
                                      </p:cBhvr>
                                    </p:animEffect>
                                  </p:childTnLst>
                                </p:cTn>
                              </p:par>
                            </p:childTnLst>
                          </p:cTn>
                        </p:par>
                        <p:par>
                          <p:cTn id="27" fill="hold" nodeType="afterGroup">
                            <p:stCondLst>
                              <p:cond delay="1000"/>
                            </p:stCondLst>
                            <p:childTnLst>
                              <p:par>
                                <p:cTn id="28" presetID="22" presetClass="entr" presetSubtype="1" fill="hold" grpId="0" nodeType="afterEffect">
                                  <p:stCondLst>
                                    <p:cond delay="0"/>
                                  </p:stCondLst>
                                  <p:childTnLst>
                                    <p:set>
                                      <p:cBhvr>
                                        <p:cTn id="29" dur="1" fill="hold">
                                          <p:stCondLst>
                                            <p:cond delay="0"/>
                                          </p:stCondLst>
                                        </p:cTn>
                                        <p:tgtEl>
                                          <p:spTgt spid="195586">
                                            <p:txEl>
                                              <p:pRg st="6" end="6"/>
                                            </p:txEl>
                                          </p:spTgt>
                                        </p:tgtEl>
                                        <p:attrNameLst>
                                          <p:attrName>style.visibility</p:attrName>
                                        </p:attrNameLst>
                                      </p:cBhvr>
                                      <p:to>
                                        <p:strVal val="visible"/>
                                      </p:to>
                                    </p:set>
                                    <p:animEffect transition="in" filter="wipe(up)">
                                      <p:cBhvr>
                                        <p:cTn id="30" dur="500"/>
                                        <p:tgtEl>
                                          <p:spTgt spid="195586">
                                            <p:txEl>
                                              <p:pRg st="6" end="6"/>
                                            </p:txEl>
                                          </p:spTgt>
                                        </p:tgtEl>
                                      </p:cBhvr>
                                    </p:animEffect>
                                  </p:childTnLst>
                                </p:cTn>
                              </p:par>
                            </p:childTnLst>
                          </p:cTn>
                        </p:par>
                        <p:par>
                          <p:cTn id="31" fill="hold" nodeType="afterGroup">
                            <p:stCondLst>
                              <p:cond delay="1500"/>
                            </p:stCondLst>
                            <p:childTnLst>
                              <p:par>
                                <p:cTn id="32" presetID="22" presetClass="entr" presetSubtype="1" fill="hold" grpId="0" nodeType="afterEffect">
                                  <p:stCondLst>
                                    <p:cond delay="0"/>
                                  </p:stCondLst>
                                  <p:childTnLst>
                                    <p:set>
                                      <p:cBhvr>
                                        <p:cTn id="33" dur="1" fill="hold">
                                          <p:stCondLst>
                                            <p:cond delay="0"/>
                                          </p:stCondLst>
                                        </p:cTn>
                                        <p:tgtEl>
                                          <p:spTgt spid="195586">
                                            <p:txEl>
                                              <p:pRg st="7" end="7"/>
                                            </p:txEl>
                                          </p:spTgt>
                                        </p:tgtEl>
                                        <p:attrNameLst>
                                          <p:attrName>style.visibility</p:attrName>
                                        </p:attrNameLst>
                                      </p:cBhvr>
                                      <p:to>
                                        <p:strVal val="visible"/>
                                      </p:to>
                                    </p:set>
                                    <p:animEffect transition="in" filter="wipe(up)">
                                      <p:cBhvr>
                                        <p:cTn id="34" dur="500"/>
                                        <p:tgtEl>
                                          <p:spTgt spid="195586">
                                            <p:txEl>
                                              <p:pRg st="7" end="7"/>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5586">
                                            <p:txEl>
                                              <p:pRg st="8" end="8"/>
                                            </p:txEl>
                                          </p:spTgt>
                                        </p:tgtEl>
                                        <p:attrNameLst>
                                          <p:attrName>style.visibility</p:attrName>
                                        </p:attrNameLst>
                                      </p:cBhvr>
                                      <p:to>
                                        <p:strVal val="visible"/>
                                      </p:to>
                                    </p:set>
                                    <p:animEffect transition="in" filter="wipe(up)">
                                      <p:cBhvr>
                                        <p:cTn id="39" dur="500"/>
                                        <p:tgtEl>
                                          <p:spTgt spid="19558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6" grpId="0" build="p" bldLvl="3"/>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874713" y="280988"/>
            <a:ext cx="1808508" cy="901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buFont typeface="Monotype Sorts" pitchFamily="2" charset="2"/>
              <a:buNone/>
            </a:pPr>
            <a:r>
              <a:rPr lang="cs-CZ" altLang="cs-CZ" sz="4000" b="1" dirty="0">
                <a:solidFill>
                  <a:schemeClr val="tx1"/>
                </a:solidFill>
              </a:rPr>
              <a:t>Zelená</a:t>
            </a:r>
          </a:p>
        </p:txBody>
      </p:sp>
      <p:sp>
        <p:nvSpPr>
          <p:cNvPr id="25603" name="Oval 5"/>
          <p:cNvSpPr>
            <a:spLocks noChangeArrowheads="1"/>
          </p:cNvSpPr>
          <p:nvPr/>
        </p:nvSpPr>
        <p:spPr bwMode="auto">
          <a:xfrm>
            <a:off x="5299075" y="1793875"/>
            <a:ext cx="3462338" cy="2162175"/>
          </a:xfrm>
          <a:prstGeom prst="ellipse">
            <a:avLst/>
          </a:prstGeom>
          <a:solidFill>
            <a:srgbClr val="99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buFont typeface="Monotype Sorts" pitchFamily="2" charset="2"/>
              <a:buNone/>
            </a:pPr>
            <a:r>
              <a:rPr lang="cs-CZ" altLang="cs-CZ" sz="3200" b="1">
                <a:solidFill>
                  <a:schemeClr val="tx1"/>
                </a:solidFill>
              </a:rPr>
              <a:t>Barva života</a:t>
            </a:r>
          </a:p>
        </p:txBody>
      </p:sp>
      <p:sp>
        <p:nvSpPr>
          <p:cNvPr id="25604" name="Oval 9"/>
          <p:cNvSpPr>
            <a:spLocks noChangeArrowheads="1"/>
          </p:cNvSpPr>
          <p:nvPr/>
        </p:nvSpPr>
        <p:spPr bwMode="auto">
          <a:xfrm>
            <a:off x="2820988" y="677863"/>
            <a:ext cx="3462337" cy="2162175"/>
          </a:xfrm>
          <a:prstGeom prst="ellipse">
            <a:avLst/>
          </a:prstGeom>
          <a:solidFill>
            <a:srgbClr val="00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buFont typeface="Monotype Sorts" pitchFamily="2" charset="2"/>
              <a:buNone/>
            </a:pPr>
            <a:r>
              <a:rPr lang="cs-CZ" altLang="cs-CZ" sz="3200" b="1">
                <a:solidFill>
                  <a:schemeClr val="tx1"/>
                </a:solidFill>
              </a:rPr>
              <a:t>Barva naděje</a:t>
            </a:r>
          </a:p>
        </p:txBody>
      </p:sp>
      <p:sp>
        <p:nvSpPr>
          <p:cNvPr id="25605" name="Oval 10"/>
          <p:cNvSpPr>
            <a:spLocks noChangeArrowheads="1"/>
          </p:cNvSpPr>
          <p:nvPr/>
        </p:nvSpPr>
        <p:spPr bwMode="auto">
          <a:xfrm>
            <a:off x="615950" y="2362200"/>
            <a:ext cx="3462338" cy="1128713"/>
          </a:xfrm>
          <a:prstGeom prst="ellipse">
            <a:avLst/>
          </a:prstGeom>
          <a:solidFill>
            <a:srgbClr val="00CC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buFont typeface="Monotype Sorts" pitchFamily="2" charset="2"/>
              <a:buNone/>
            </a:pPr>
            <a:r>
              <a:rPr lang="cs-CZ" altLang="cs-CZ" sz="3200" b="1">
                <a:solidFill>
                  <a:schemeClr val="tx1"/>
                </a:solidFill>
              </a:rPr>
              <a:t>Uklidňující</a:t>
            </a:r>
          </a:p>
        </p:txBody>
      </p:sp>
      <p:sp>
        <p:nvSpPr>
          <p:cNvPr id="25606" name="Oval 11"/>
          <p:cNvSpPr>
            <a:spLocks noChangeArrowheads="1"/>
          </p:cNvSpPr>
          <p:nvPr/>
        </p:nvSpPr>
        <p:spPr bwMode="auto">
          <a:xfrm>
            <a:off x="2889250" y="3167063"/>
            <a:ext cx="3462338" cy="1473200"/>
          </a:xfrm>
          <a:prstGeom prst="ellipse">
            <a:avLst/>
          </a:prstGeom>
          <a:solidFill>
            <a:srgbClr val="00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lnSpc>
                <a:spcPct val="100000"/>
              </a:lnSpc>
              <a:buFont typeface="Monotype Sorts" pitchFamily="2" charset="2"/>
              <a:buNone/>
            </a:pPr>
            <a:r>
              <a:rPr lang="cs-CZ" altLang="cs-CZ" sz="3200" b="1">
                <a:solidFill>
                  <a:schemeClr val="bg1"/>
                </a:solidFill>
              </a:rPr>
              <a:t>Vyvolává</a:t>
            </a:r>
          </a:p>
          <a:p>
            <a:pPr algn="ctr">
              <a:lnSpc>
                <a:spcPct val="100000"/>
              </a:lnSpc>
              <a:buFont typeface="Monotype Sorts" pitchFamily="2" charset="2"/>
              <a:buNone/>
            </a:pPr>
            <a:r>
              <a:rPr lang="cs-CZ" altLang="cs-CZ" sz="3200" b="1">
                <a:solidFill>
                  <a:schemeClr val="bg1"/>
                </a:solidFill>
              </a:rPr>
              <a:t>diskusi</a:t>
            </a:r>
          </a:p>
        </p:txBody>
      </p:sp>
      <p:sp>
        <p:nvSpPr>
          <p:cNvPr id="25607" name="AutoShape 12"/>
          <p:cNvSpPr>
            <a:spLocks noChangeArrowheads="1"/>
          </p:cNvSpPr>
          <p:nvPr/>
        </p:nvSpPr>
        <p:spPr bwMode="auto">
          <a:xfrm>
            <a:off x="3983038" y="4621213"/>
            <a:ext cx="1428750" cy="893762"/>
          </a:xfrm>
          <a:prstGeom prst="downArrow">
            <a:avLst>
              <a:gd name="adj1" fmla="val 50000"/>
              <a:gd name="adj2" fmla="val 25000"/>
            </a:avLst>
          </a:prstGeom>
          <a:solidFill>
            <a:srgbClr val="00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endParaRPr lang="cs-CZ" altLang="cs-CZ"/>
          </a:p>
        </p:txBody>
      </p:sp>
      <p:sp>
        <p:nvSpPr>
          <p:cNvPr id="25608" name="Text Box 13"/>
          <p:cNvSpPr txBox="1">
            <a:spLocks noChangeArrowheads="1"/>
          </p:cNvSpPr>
          <p:nvPr/>
        </p:nvSpPr>
        <p:spPr bwMode="auto">
          <a:xfrm>
            <a:off x="1825625" y="5554663"/>
            <a:ext cx="5923416" cy="73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buFont typeface="Monotype Sorts" pitchFamily="2" charset="2"/>
              <a:buNone/>
            </a:pPr>
            <a:r>
              <a:rPr lang="cs-CZ" altLang="cs-CZ" sz="3200" b="1">
                <a:solidFill>
                  <a:schemeClr val="tx1"/>
                </a:solidFill>
              </a:rPr>
              <a:t>Čím světlejší, tím energičtější</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D16FD83-A447-4194-9FDC-F6F63F7411BB}"/>
              </a:ext>
            </a:extLst>
          </p:cNvPr>
          <p:cNvPicPr>
            <a:picLocks noChangeAspect="1"/>
          </p:cNvPicPr>
          <p:nvPr/>
        </p:nvPicPr>
        <p:blipFill>
          <a:blip r:embed="rId2"/>
          <a:stretch>
            <a:fillRect/>
          </a:stretch>
        </p:blipFill>
        <p:spPr>
          <a:xfrm>
            <a:off x="1734948" y="-32141"/>
            <a:ext cx="6024868" cy="6890141"/>
          </a:xfrm>
          <a:prstGeom prst="rect">
            <a:avLst/>
          </a:prstGeom>
        </p:spPr>
      </p:pic>
    </p:spTree>
    <p:extLst>
      <p:ext uri="{BB962C8B-B14F-4D97-AF65-F5344CB8AC3E}">
        <p14:creationId xmlns:p14="http://schemas.microsoft.com/office/powerpoint/2010/main" val="3207274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Oval 3"/>
          <p:cNvSpPr>
            <a:spLocks noChangeArrowheads="1"/>
          </p:cNvSpPr>
          <p:nvPr/>
        </p:nvSpPr>
        <p:spPr bwMode="auto">
          <a:xfrm>
            <a:off x="5299075" y="2136775"/>
            <a:ext cx="3462338" cy="1473200"/>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lnSpc>
                <a:spcPct val="100000"/>
              </a:lnSpc>
              <a:buFont typeface="Monotype Sorts" pitchFamily="2" charset="2"/>
              <a:buNone/>
            </a:pPr>
            <a:r>
              <a:rPr lang="cs-CZ" altLang="cs-CZ" sz="3200" b="1">
                <a:solidFill>
                  <a:schemeClr val="tx1"/>
                </a:solidFill>
              </a:rPr>
              <a:t>Vyvolává důvěru</a:t>
            </a:r>
          </a:p>
        </p:txBody>
      </p:sp>
      <p:sp>
        <p:nvSpPr>
          <p:cNvPr id="26627" name="Oval 6"/>
          <p:cNvSpPr>
            <a:spLocks noChangeArrowheads="1"/>
          </p:cNvSpPr>
          <p:nvPr/>
        </p:nvSpPr>
        <p:spPr bwMode="auto">
          <a:xfrm>
            <a:off x="2598262" y="3297585"/>
            <a:ext cx="4627185" cy="1514773"/>
          </a:xfrm>
          <a:prstGeom prst="ellipse">
            <a:avLst/>
          </a:prstGeom>
          <a:solidFill>
            <a:srgbClr val="000066"/>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lnSpc>
                <a:spcPct val="100000"/>
              </a:lnSpc>
              <a:buFont typeface="Monotype Sorts" pitchFamily="2" charset="2"/>
              <a:buNone/>
            </a:pPr>
            <a:r>
              <a:rPr lang="cs-CZ" altLang="cs-CZ" sz="3200" b="1" dirty="0">
                <a:solidFill>
                  <a:schemeClr val="bg1"/>
                </a:solidFill>
              </a:rPr>
              <a:t>Nejpoužívanější barva</a:t>
            </a:r>
          </a:p>
        </p:txBody>
      </p:sp>
      <p:sp>
        <p:nvSpPr>
          <p:cNvPr id="26628" name="Text Box 2"/>
          <p:cNvSpPr txBox="1">
            <a:spLocks noChangeArrowheads="1"/>
          </p:cNvSpPr>
          <p:nvPr/>
        </p:nvSpPr>
        <p:spPr bwMode="auto">
          <a:xfrm>
            <a:off x="874713" y="280988"/>
            <a:ext cx="1723549" cy="901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buFont typeface="Monotype Sorts" pitchFamily="2" charset="2"/>
              <a:buNone/>
            </a:pPr>
            <a:r>
              <a:rPr lang="cs-CZ" altLang="cs-CZ" sz="4000" b="1">
                <a:solidFill>
                  <a:schemeClr val="tx1"/>
                </a:solidFill>
              </a:rPr>
              <a:t>Modrá</a:t>
            </a:r>
          </a:p>
        </p:txBody>
      </p:sp>
      <p:sp>
        <p:nvSpPr>
          <p:cNvPr id="26629" name="Oval 4"/>
          <p:cNvSpPr>
            <a:spLocks noChangeArrowheads="1"/>
          </p:cNvSpPr>
          <p:nvPr/>
        </p:nvSpPr>
        <p:spPr bwMode="auto">
          <a:xfrm>
            <a:off x="2508250" y="906463"/>
            <a:ext cx="4092575" cy="1473200"/>
          </a:xfrm>
          <a:prstGeom prst="ellipse">
            <a:avLst/>
          </a:pr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lnSpc>
                <a:spcPct val="100000"/>
              </a:lnSpc>
              <a:buFont typeface="Monotype Sorts" pitchFamily="2" charset="2"/>
              <a:buNone/>
            </a:pPr>
            <a:r>
              <a:rPr lang="cs-CZ" altLang="cs-CZ" sz="3200" b="1">
                <a:solidFill>
                  <a:schemeClr val="tx1"/>
                </a:solidFill>
              </a:rPr>
              <a:t>Konzervativní</a:t>
            </a:r>
          </a:p>
          <a:p>
            <a:pPr algn="ctr">
              <a:lnSpc>
                <a:spcPct val="100000"/>
              </a:lnSpc>
              <a:buFont typeface="Monotype Sorts" pitchFamily="2" charset="2"/>
              <a:buNone/>
            </a:pPr>
            <a:r>
              <a:rPr lang="cs-CZ" altLang="cs-CZ" sz="3200" b="1">
                <a:solidFill>
                  <a:schemeClr val="tx1"/>
                </a:solidFill>
              </a:rPr>
              <a:t>Zklidňující</a:t>
            </a:r>
          </a:p>
        </p:txBody>
      </p:sp>
      <p:sp>
        <p:nvSpPr>
          <p:cNvPr id="26630" name="Oval 5"/>
          <p:cNvSpPr>
            <a:spLocks noChangeArrowheads="1"/>
          </p:cNvSpPr>
          <p:nvPr/>
        </p:nvSpPr>
        <p:spPr bwMode="auto">
          <a:xfrm>
            <a:off x="615950" y="2189163"/>
            <a:ext cx="3462338" cy="147320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lnSpc>
                <a:spcPct val="100000"/>
              </a:lnSpc>
              <a:buFont typeface="Monotype Sorts" pitchFamily="2" charset="2"/>
              <a:buNone/>
            </a:pPr>
            <a:r>
              <a:rPr lang="cs-CZ" altLang="cs-CZ" sz="3200" b="1">
                <a:solidFill>
                  <a:schemeClr val="bg1"/>
                </a:solidFill>
              </a:rPr>
              <a:t>Zpomaluje puls a dech</a:t>
            </a:r>
          </a:p>
        </p:txBody>
      </p:sp>
      <p:sp>
        <p:nvSpPr>
          <p:cNvPr id="26631" name="AutoShape 7"/>
          <p:cNvSpPr>
            <a:spLocks noChangeArrowheads="1"/>
          </p:cNvSpPr>
          <p:nvPr/>
        </p:nvSpPr>
        <p:spPr bwMode="auto">
          <a:xfrm>
            <a:off x="4078288" y="4770785"/>
            <a:ext cx="1428750" cy="893763"/>
          </a:xfrm>
          <a:prstGeom prst="downArrow">
            <a:avLst>
              <a:gd name="adj1" fmla="val 50000"/>
              <a:gd name="adj2" fmla="val 2500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endParaRPr lang="cs-CZ" altLang="cs-CZ"/>
          </a:p>
        </p:txBody>
      </p:sp>
      <p:sp>
        <p:nvSpPr>
          <p:cNvPr id="26632" name="Text Box 8"/>
          <p:cNvSpPr txBox="1">
            <a:spLocks noChangeArrowheads="1"/>
          </p:cNvSpPr>
          <p:nvPr/>
        </p:nvSpPr>
        <p:spPr bwMode="auto">
          <a:xfrm>
            <a:off x="1479550" y="5581650"/>
            <a:ext cx="6716903" cy="73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buFont typeface="Monotype Sorts" pitchFamily="2" charset="2"/>
              <a:buNone/>
            </a:pPr>
            <a:r>
              <a:rPr lang="cs-CZ" altLang="cs-CZ" sz="3200" b="1">
                <a:solidFill>
                  <a:schemeClr val="tx1"/>
                </a:solidFill>
              </a:rPr>
              <a:t>Snaha po odlišení pomocí grafiky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3ACC79D-55D3-4A65-9848-CCCAA0462185}"/>
              </a:ext>
            </a:extLst>
          </p:cNvPr>
          <p:cNvPicPr>
            <a:picLocks noChangeAspect="1"/>
          </p:cNvPicPr>
          <p:nvPr/>
        </p:nvPicPr>
        <p:blipFill>
          <a:blip r:embed="rId2"/>
          <a:stretch>
            <a:fillRect/>
          </a:stretch>
        </p:blipFill>
        <p:spPr>
          <a:xfrm>
            <a:off x="1332276" y="-77659"/>
            <a:ext cx="6721155" cy="6935659"/>
          </a:xfrm>
          <a:prstGeom prst="rect">
            <a:avLst/>
          </a:prstGeom>
        </p:spPr>
      </p:pic>
    </p:spTree>
    <p:extLst>
      <p:ext uri="{BB962C8B-B14F-4D97-AF65-F5344CB8AC3E}">
        <p14:creationId xmlns:p14="http://schemas.microsoft.com/office/powerpoint/2010/main" val="1114628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874713" y="280988"/>
            <a:ext cx="1409360" cy="901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buFont typeface="Monotype Sorts" pitchFamily="2" charset="2"/>
              <a:buNone/>
            </a:pPr>
            <a:r>
              <a:rPr lang="cs-CZ" altLang="cs-CZ" sz="4000" b="1">
                <a:solidFill>
                  <a:schemeClr val="tx1"/>
                </a:solidFill>
              </a:rPr>
              <a:t>Žlutá</a:t>
            </a:r>
          </a:p>
        </p:txBody>
      </p:sp>
      <p:sp>
        <p:nvSpPr>
          <p:cNvPr id="27651" name="Oval 5"/>
          <p:cNvSpPr>
            <a:spLocks noChangeArrowheads="1"/>
          </p:cNvSpPr>
          <p:nvPr/>
        </p:nvSpPr>
        <p:spPr bwMode="auto">
          <a:xfrm>
            <a:off x="131763" y="1844675"/>
            <a:ext cx="3859212" cy="2160588"/>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lnSpc>
                <a:spcPct val="100000"/>
              </a:lnSpc>
              <a:buFont typeface="Monotype Sorts" pitchFamily="2" charset="2"/>
              <a:buNone/>
            </a:pPr>
            <a:r>
              <a:rPr lang="cs-CZ" altLang="cs-CZ" sz="3200" b="1">
                <a:solidFill>
                  <a:schemeClr val="tx1"/>
                </a:solidFill>
              </a:rPr>
              <a:t>Barva volnosti, lehkosti</a:t>
            </a:r>
          </a:p>
        </p:txBody>
      </p:sp>
      <p:sp>
        <p:nvSpPr>
          <p:cNvPr id="27652" name="Oval 6"/>
          <p:cNvSpPr>
            <a:spLocks noChangeArrowheads="1"/>
          </p:cNvSpPr>
          <p:nvPr/>
        </p:nvSpPr>
        <p:spPr bwMode="auto">
          <a:xfrm>
            <a:off x="2744788" y="2867025"/>
            <a:ext cx="4037012" cy="2160588"/>
          </a:xfrm>
          <a:prstGeom prst="ellipse">
            <a:avLst/>
          </a:prstGeom>
          <a:solidFill>
            <a:srgbClr val="D881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lnSpc>
                <a:spcPct val="100000"/>
              </a:lnSpc>
              <a:buFont typeface="Monotype Sorts" pitchFamily="2" charset="2"/>
              <a:buNone/>
            </a:pPr>
            <a:r>
              <a:rPr lang="cs-CZ" altLang="cs-CZ" sz="3200" b="1">
                <a:solidFill>
                  <a:schemeClr val="bg1"/>
                </a:solidFill>
              </a:rPr>
              <a:t>Vyvolává neklid až rozčilení</a:t>
            </a:r>
          </a:p>
        </p:txBody>
      </p:sp>
      <p:sp>
        <p:nvSpPr>
          <p:cNvPr id="27653" name="AutoShape 7"/>
          <p:cNvSpPr>
            <a:spLocks noChangeArrowheads="1"/>
          </p:cNvSpPr>
          <p:nvPr/>
        </p:nvSpPr>
        <p:spPr bwMode="auto">
          <a:xfrm>
            <a:off x="3997325" y="4778375"/>
            <a:ext cx="1428750" cy="893763"/>
          </a:xfrm>
          <a:prstGeom prst="downArrow">
            <a:avLst>
              <a:gd name="adj1" fmla="val 50000"/>
              <a:gd name="adj2" fmla="val 25000"/>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endParaRPr lang="cs-CZ" altLang="cs-CZ"/>
          </a:p>
        </p:txBody>
      </p:sp>
      <p:sp>
        <p:nvSpPr>
          <p:cNvPr id="27654" name="Text Box 8"/>
          <p:cNvSpPr txBox="1">
            <a:spLocks noChangeArrowheads="1"/>
          </p:cNvSpPr>
          <p:nvPr/>
        </p:nvSpPr>
        <p:spPr bwMode="auto">
          <a:xfrm>
            <a:off x="2303463" y="5480050"/>
            <a:ext cx="5535490" cy="73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buFont typeface="Monotype Sorts" pitchFamily="2" charset="2"/>
              <a:buNone/>
            </a:pPr>
            <a:r>
              <a:rPr lang="cs-CZ" altLang="cs-CZ" sz="3200" b="1" dirty="0">
                <a:solidFill>
                  <a:schemeClr val="tx1"/>
                </a:solidFill>
              </a:rPr>
              <a:t>Používejme méně syté tóny</a:t>
            </a:r>
          </a:p>
        </p:txBody>
      </p:sp>
      <p:sp>
        <p:nvSpPr>
          <p:cNvPr id="27655" name="Oval 4"/>
          <p:cNvSpPr>
            <a:spLocks noChangeArrowheads="1"/>
          </p:cNvSpPr>
          <p:nvPr/>
        </p:nvSpPr>
        <p:spPr bwMode="auto">
          <a:xfrm>
            <a:off x="2274888" y="692150"/>
            <a:ext cx="4411662" cy="2160588"/>
          </a:xfrm>
          <a:prstGeom prst="ellipse">
            <a:avLst/>
          </a:pr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lnSpc>
                <a:spcPct val="100000"/>
              </a:lnSpc>
              <a:buFont typeface="Monotype Sorts" pitchFamily="2" charset="2"/>
              <a:buNone/>
            </a:pPr>
            <a:r>
              <a:rPr lang="cs-CZ" altLang="cs-CZ" sz="3200" b="1">
                <a:solidFill>
                  <a:schemeClr val="tx1"/>
                </a:solidFill>
              </a:rPr>
              <a:t>Barva slunečních paprsků</a:t>
            </a:r>
          </a:p>
        </p:txBody>
      </p:sp>
      <p:sp>
        <p:nvSpPr>
          <p:cNvPr id="27656" name="Oval 3"/>
          <p:cNvSpPr>
            <a:spLocks noChangeArrowheads="1"/>
          </p:cNvSpPr>
          <p:nvPr/>
        </p:nvSpPr>
        <p:spPr bwMode="auto">
          <a:xfrm>
            <a:off x="5297488" y="2057400"/>
            <a:ext cx="3846512" cy="147002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lnSpc>
                <a:spcPct val="100000"/>
              </a:lnSpc>
              <a:buFont typeface="Monotype Sorts" pitchFamily="2" charset="2"/>
              <a:buNone/>
            </a:pPr>
            <a:r>
              <a:rPr lang="cs-CZ" altLang="cs-CZ" sz="3200" b="1">
                <a:solidFill>
                  <a:schemeClr val="tx1"/>
                </a:solidFill>
              </a:rPr>
              <a:t>Energická, povzbuzující</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EDC4762-C3E5-406F-8C85-C311395E33F0}"/>
              </a:ext>
            </a:extLst>
          </p:cNvPr>
          <p:cNvPicPr>
            <a:picLocks noChangeAspect="1"/>
          </p:cNvPicPr>
          <p:nvPr/>
        </p:nvPicPr>
        <p:blipFill>
          <a:blip r:embed="rId2"/>
          <a:stretch>
            <a:fillRect/>
          </a:stretch>
        </p:blipFill>
        <p:spPr>
          <a:xfrm>
            <a:off x="946383" y="75501"/>
            <a:ext cx="7427824" cy="6782499"/>
          </a:xfrm>
          <a:prstGeom prst="rect">
            <a:avLst/>
          </a:prstGeom>
        </p:spPr>
      </p:pic>
    </p:spTree>
    <p:extLst>
      <p:ext uri="{BB962C8B-B14F-4D97-AF65-F5344CB8AC3E}">
        <p14:creationId xmlns:p14="http://schemas.microsoft.com/office/powerpoint/2010/main" val="1616997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4AF472B-6EDC-498B-B67F-A58E7014D892}"/>
              </a:ext>
            </a:extLst>
          </p:cNvPr>
          <p:cNvPicPr>
            <a:picLocks noChangeAspect="1"/>
          </p:cNvPicPr>
          <p:nvPr/>
        </p:nvPicPr>
        <p:blipFill>
          <a:blip r:embed="rId3"/>
          <a:stretch>
            <a:fillRect/>
          </a:stretch>
        </p:blipFill>
        <p:spPr>
          <a:xfrm>
            <a:off x="971549" y="98133"/>
            <a:ext cx="7417442" cy="6759867"/>
          </a:xfrm>
          <a:prstGeom prst="rect">
            <a:avLst/>
          </a:prstGeom>
        </p:spPr>
      </p:pic>
    </p:spTree>
    <p:extLst>
      <p:ext uri="{BB962C8B-B14F-4D97-AF65-F5344CB8AC3E}">
        <p14:creationId xmlns:p14="http://schemas.microsoft.com/office/powerpoint/2010/main" val="666231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874713" y="280988"/>
            <a:ext cx="1638590" cy="901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buFont typeface="Monotype Sorts" pitchFamily="2" charset="2"/>
              <a:buNone/>
            </a:pPr>
            <a:r>
              <a:rPr lang="cs-CZ" altLang="cs-CZ" sz="4000" b="1">
                <a:solidFill>
                  <a:schemeClr val="tx1"/>
                </a:solidFill>
              </a:rPr>
              <a:t>Černá</a:t>
            </a:r>
          </a:p>
        </p:txBody>
      </p:sp>
      <p:sp>
        <p:nvSpPr>
          <p:cNvPr id="28675" name="Oval 3"/>
          <p:cNvSpPr>
            <a:spLocks noChangeArrowheads="1"/>
          </p:cNvSpPr>
          <p:nvPr/>
        </p:nvSpPr>
        <p:spPr bwMode="auto">
          <a:xfrm>
            <a:off x="4997450" y="1862138"/>
            <a:ext cx="3843338" cy="1903412"/>
          </a:xfrm>
          <a:prstGeom prst="ellipse">
            <a:avLst/>
          </a:prstGeom>
          <a:solidFill>
            <a:srgbClr val="C0C0C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lnSpc>
                <a:spcPct val="100000"/>
              </a:lnSpc>
              <a:buFont typeface="Monotype Sorts" pitchFamily="2" charset="2"/>
              <a:buNone/>
            </a:pPr>
            <a:r>
              <a:rPr lang="cs-CZ" altLang="cs-CZ" sz="2800" b="1" dirty="0">
                <a:solidFill>
                  <a:schemeClr val="tx1"/>
                </a:solidFill>
              </a:rPr>
              <a:t>Vyjadřuje minulost, čísla minulého roku</a:t>
            </a:r>
          </a:p>
        </p:txBody>
      </p:sp>
      <p:sp>
        <p:nvSpPr>
          <p:cNvPr id="28676" name="Oval 4"/>
          <p:cNvSpPr>
            <a:spLocks noChangeArrowheads="1"/>
          </p:cNvSpPr>
          <p:nvPr/>
        </p:nvSpPr>
        <p:spPr bwMode="auto">
          <a:xfrm>
            <a:off x="400050" y="1793568"/>
            <a:ext cx="4052888" cy="2207240"/>
          </a:xfrm>
          <a:prstGeom prst="ellipse">
            <a:avLst/>
          </a:prstGeom>
          <a:solidFill>
            <a:schemeClr val="tx1"/>
          </a:solidFill>
          <a:ln>
            <a:noFill/>
          </a:ln>
          <a:effec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lnSpc>
                <a:spcPct val="100000"/>
              </a:lnSpc>
              <a:buFont typeface="Monotype Sorts" pitchFamily="2" charset="2"/>
              <a:buNone/>
            </a:pPr>
            <a:r>
              <a:rPr lang="cs-CZ" altLang="cs-CZ" sz="3200" b="1" dirty="0">
                <a:solidFill>
                  <a:schemeClr val="bg1"/>
                </a:solidFill>
              </a:rPr>
              <a:t>Barva smutku, depresivní</a:t>
            </a:r>
          </a:p>
        </p:txBody>
      </p:sp>
      <p:sp>
        <p:nvSpPr>
          <p:cNvPr id="28677" name="AutoShape 7"/>
          <p:cNvSpPr>
            <a:spLocks noChangeArrowheads="1"/>
          </p:cNvSpPr>
          <p:nvPr/>
        </p:nvSpPr>
        <p:spPr bwMode="auto">
          <a:xfrm>
            <a:off x="3983038" y="3365500"/>
            <a:ext cx="1428750" cy="1801813"/>
          </a:xfrm>
          <a:prstGeom prst="downArrow">
            <a:avLst>
              <a:gd name="adj1" fmla="val 50000"/>
              <a:gd name="adj2" fmla="val 31528"/>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endParaRPr lang="cs-CZ" altLang="cs-CZ"/>
          </a:p>
        </p:txBody>
      </p:sp>
      <p:sp>
        <p:nvSpPr>
          <p:cNvPr id="28678" name="Text Box 8"/>
          <p:cNvSpPr txBox="1">
            <a:spLocks noChangeArrowheads="1"/>
          </p:cNvSpPr>
          <p:nvPr/>
        </p:nvSpPr>
        <p:spPr bwMode="auto">
          <a:xfrm>
            <a:off x="2403475" y="5495925"/>
            <a:ext cx="4804520" cy="73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buFont typeface="Monotype Sorts" pitchFamily="2" charset="2"/>
              <a:buNone/>
            </a:pPr>
            <a:r>
              <a:rPr lang="cs-CZ" altLang="cs-CZ" sz="3200" b="1">
                <a:solidFill>
                  <a:schemeClr val="tx1"/>
                </a:solidFill>
              </a:rPr>
              <a:t>Vhodná pro dělení částí</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874713" y="280988"/>
            <a:ext cx="1409360" cy="901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buFont typeface="Monotype Sorts" pitchFamily="2" charset="2"/>
              <a:buNone/>
            </a:pPr>
            <a:r>
              <a:rPr lang="cs-CZ" altLang="cs-CZ" sz="4000" b="1">
                <a:solidFill>
                  <a:schemeClr val="tx1"/>
                </a:solidFill>
              </a:rPr>
              <a:t>Šedá</a:t>
            </a:r>
          </a:p>
        </p:txBody>
      </p:sp>
      <p:sp>
        <p:nvSpPr>
          <p:cNvPr id="29699" name="Oval 3"/>
          <p:cNvSpPr>
            <a:spLocks noChangeArrowheads="1"/>
          </p:cNvSpPr>
          <p:nvPr/>
        </p:nvSpPr>
        <p:spPr bwMode="auto">
          <a:xfrm>
            <a:off x="682625" y="2476500"/>
            <a:ext cx="3462338" cy="1195388"/>
          </a:xfrm>
          <a:prstGeom prst="ellipse">
            <a:avLst/>
          </a:prstGeom>
          <a:solidFill>
            <a:srgbClr val="777777"/>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lnSpc>
                <a:spcPct val="160000"/>
              </a:lnSpc>
              <a:buFont typeface="Monotype Sorts" pitchFamily="2" charset="2"/>
              <a:buNone/>
            </a:pPr>
            <a:r>
              <a:rPr lang="cs-CZ" altLang="cs-CZ" sz="3200" b="1">
                <a:solidFill>
                  <a:srgbClr val="FFFF66"/>
                </a:solidFill>
              </a:rPr>
              <a:t>Neutrální</a:t>
            </a:r>
          </a:p>
        </p:txBody>
      </p:sp>
      <p:sp>
        <p:nvSpPr>
          <p:cNvPr id="29700" name="Oval 4"/>
          <p:cNvSpPr>
            <a:spLocks noChangeArrowheads="1"/>
          </p:cNvSpPr>
          <p:nvPr/>
        </p:nvSpPr>
        <p:spPr bwMode="auto">
          <a:xfrm>
            <a:off x="2820988" y="1020763"/>
            <a:ext cx="3462337" cy="1473200"/>
          </a:xfrm>
          <a:prstGeom prst="ellipse">
            <a:avLst/>
          </a:prstGeom>
          <a:solidFill>
            <a:srgbClr val="C0C0C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lnSpc>
                <a:spcPct val="100000"/>
              </a:lnSpc>
              <a:buFont typeface="Monotype Sorts" pitchFamily="2" charset="2"/>
              <a:buNone/>
            </a:pPr>
            <a:r>
              <a:rPr lang="cs-CZ" altLang="cs-CZ" sz="3200" b="1">
                <a:solidFill>
                  <a:schemeClr val="tx1"/>
                </a:solidFill>
              </a:rPr>
              <a:t>Bez emocí, diskrétní</a:t>
            </a:r>
          </a:p>
        </p:txBody>
      </p:sp>
      <p:sp>
        <p:nvSpPr>
          <p:cNvPr id="29701" name="Oval 5"/>
          <p:cNvSpPr>
            <a:spLocks noChangeArrowheads="1"/>
          </p:cNvSpPr>
          <p:nvPr/>
        </p:nvSpPr>
        <p:spPr bwMode="auto">
          <a:xfrm>
            <a:off x="5264150" y="2349500"/>
            <a:ext cx="3462338" cy="1473200"/>
          </a:xfrm>
          <a:prstGeom prst="ellipse">
            <a:avLst/>
          </a:prstGeom>
          <a:solidFill>
            <a:srgbClr val="EAEAE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lnSpc>
                <a:spcPct val="100000"/>
              </a:lnSpc>
              <a:buFont typeface="Monotype Sorts" pitchFamily="2" charset="2"/>
              <a:buNone/>
            </a:pPr>
            <a:r>
              <a:rPr lang="cs-CZ" altLang="cs-CZ" sz="3200" b="1">
                <a:solidFill>
                  <a:schemeClr val="tx1"/>
                </a:solidFill>
              </a:rPr>
              <a:t>Vyvolává pasivitu</a:t>
            </a:r>
          </a:p>
        </p:txBody>
      </p:sp>
      <p:sp>
        <p:nvSpPr>
          <p:cNvPr id="29702" name="AutoShape 7"/>
          <p:cNvSpPr>
            <a:spLocks noChangeArrowheads="1"/>
          </p:cNvSpPr>
          <p:nvPr/>
        </p:nvSpPr>
        <p:spPr bwMode="auto">
          <a:xfrm>
            <a:off x="3837781" y="3822700"/>
            <a:ext cx="1428750" cy="1600200"/>
          </a:xfrm>
          <a:prstGeom prst="downArrow">
            <a:avLst>
              <a:gd name="adj1" fmla="val 50000"/>
              <a:gd name="adj2" fmla="val 28000"/>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endParaRPr lang="cs-CZ" altLang="cs-CZ"/>
          </a:p>
        </p:txBody>
      </p:sp>
      <p:sp>
        <p:nvSpPr>
          <p:cNvPr id="29703" name="Text Box 8"/>
          <p:cNvSpPr txBox="1">
            <a:spLocks noChangeArrowheads="1"/>
          </p:cNvSpPr>
          <p:nvPr/>
        </p:nvSpPr>
        <p:spPr bwMode="auto">
          <a:xfrm>
            <a:off x="1785212" y="5597525"/>
            <a:ext cx="5533887" cy="739754"/>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buFont typeface="Monotype Sorts" pitchFamily="2" charset="2"/>
              <a:buNone/>
            </a:pPr>
            <a:r>
              <a:rPr lang="cs-CZ" altLang="cs-CZ" sz="3200" b="1" dirty="0">
                <a:solidFill>
                  <a:schemeClr val="tx1"/>
                </a:solidFill>
              </a:rPr>
              <a:t>Tlumí vzrušení a nesouhlas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649538" y="387350"/>
            <a:ext cx="4373826" cy="820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buFont typeface="Monotype Sorts" pitchFamily="2" charset="2"/>
              <a:buNone/>
            </a:pPr>
            <a:r>
              <a:rPr lang="cs-CZ" altLang="cs-CZ" sz="3600" b="1">
                <a:solidFill>
                  <a:schemeClr val="tx1"/>
                </a:solidFill>
              </a:rPr>
              <a:t>Vyhněte se barvám</a:t>
            </a:r>
            <a:endParaRPr lang="cs-CZ" altLang="cs-CZ" sz="3200">
              <a:solidFill>
                <a:schemeClr val="tx1"/>
              </a:solidFill>
            </a:endParaRPr>
          </a:p>
        </p:txBody>
      </p:sp>
      <p:sp>
        <p:nvSpPr>
          <p:cNvPr id="30723" name="Rectangle 3"/>
          <p:cNvSpPr>
            <a:spLocks noChangeArrowheads="1"/>
          </p:cNvSpPr>
          <p:nvPr/>
        </p:nvSpPr>
        <p:spPr bwMode="auto">
          <a:xfrm>
            <a:off x="547688" y="1760538"/>
            <a:ext cx="3794125" cy="4475162"/>
          </a:xfrm>
          <a:prstGeom prst="rect">
            <a:avLst/>
          </a:prstGeom>
          <a:solidFill>
            <a:srgbClr val="72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endParaRPr lang="cs-CZ" altLang="cs-CZ" sz="2800">
              <a:solidFill>
                <a:schemeClr val="tx1"/>
              </a:solidFill>
              <a:latin typeface="Albertus Extra Bold CE" pitchFamily="34" charset="0"/>
            </a:endParaRPr>
          </a:p>
        </p:txBody>
      </p:sp>
      <p:sp>
        <p:nvSpPr>
          <p:cNvPr id="30724" name="Rectangle 4"/>
          <p:cNvSpPr>
            <a:spLocks noChangeArrowheads="1"/>
          </p:cNvSpPr>
          <p:nvPr/>
        </p:nvSpPr>
        <p:spPr bwMode="auto">
          <a:xfrm>
            <a:off x="4813300" y="1725613"/>
            <a:ext cx="3794125" cy="4475162"/>
          </a:xfrm>
          <a:prstGeom prst="rect">
            <a:avLst/>
          </a:prstGeom>
          <a:solidFill>
            <a:srgbClr val="B2007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endParaRPr lang="cs-CZ" altLang="cs-CZ"/>
          </a:p>
        </p:txBody>
      </p:sp>
      <p:sp>
        <p:nvSpPr>
          <p:cNvPr id="30725" name="Text Box 6"/>
          <p:cNvSpPr txBox="1">
            <a:spLocks noChangeArrowheads="1"/>
          </p:cNvSpPr>
          <p:nvPr/>
        </p:nvSpPr>
        <p:spPr bwMode="auto">
          <a:xfrm>
            <a:off x="700088" y="1641475"/>
            <a:ext cx="3378200" cy="506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buFont typeface="Monotype Sorts" pitchFamily="2" charset="2"/>
              <a:buNone/>
            </a:pPr>
            <a:r>
              <a:rPr lang="cs-CZ" altLang="cs-CZ" sz="3200" b="1"/>
              <a:t>Hnědá</a:t>
            </a:r>
          </a:p>
          <a:p>
            <a:pPr>
              <a:lnSpc>
                <a:spcPct val="120000"/>
              </a:lnSpc>
              <a:buClr>
                <a:srgbClr val="FFFF00"/>
              </a:buClr>
              <a:buSzPct val="70000"/>
            </a:pPr>
            <a:r>
              <a:rPr lang="cs-CZ" altLang="cs-CZ" sz="3200" b="1">
                <a:solidFill>
                  <a:schemeClr val="bg1"/>
                </a:solidFill>
                <a:latin typeface="Times New Roman" pitchFamily="18" charset="0"/>
              </a:rPr>
              <a:t> </a:t>
            </a:r>
            <a:r>
              <a:rPr lang="cs-CZ" altLang="cs-CZ" sz="2400" b="1">
                <a:solidFill>
                  <a:schemeClr val="bg1"/>
                </a:solidFill>
              </a:rPr>
              <a:t>Pasivita</a:t>
            </a:r>
          </a:p>
          <a:p>
            <a:pPr>
              <a:lnSpc>
                <a:spcPct val="120000"/>
              </a:lnSpc>
              <a:buClr>
                <a:srgbClr val="FFFF00"/>
              </a:buClr>
              <a:buSzPct val="80000"/>
            </a:pPr>
            <a:r>
              <a:rPr lang="cs-CZ" altLang="cs-CZ" sz="2400" b="1">
                <a:solidFill>
                  <a:schemeClr val="bg1"/>
                </a:solidFill>
              </a:rPr>
              <a:t> Obtížnost, složitost</a:t>
            </a:r>
          </a:p>
          <a:p>
            <a:pPr>
              <a:lnSpc>
                <a:spcPct val="120000"/>
              </a:lnSpc>
              <a:buClr>
                <a:srgbClr val="FFFF00"/>
              </a:buClr>
              <a:buSzPct val="80000"/>
            </a:pPr>
            <a:r>
              <a:rPr lang="cs-CZ" altLang="cs-CZ" sz="2400" b="1">
                <a:solidFill>
                  <a:schemeClr val="bg1"/>
                </a:solidFill>
              </a:rPr>
              <a:t> Touha po rodině,</a:t>
            </a:r>
          </a:p>
          <a:p>
            <a:pPr>
              <a:lnSpc>
                <a:spcPct val="120000"/>
              </a:lnSpc>
              <a:buClr>
                <a:srgbClr val="FFFF00"/>
              </a:buClr>
              <a:buSzPct val="80000"/>
              <a:buFont typeface="Monotype Sorts" pitchFamily="2" charset="2"/>
              <a:buNone/>
            </a:pPr>
            <a:r>
              <a:rPr lang="cs-CZ" altLang="cs-CZ" sz="2400" b="1">
                <a:solidFill>
                  <a:schemeClr val="bg1"/>
                </a:solidFill>
              </a:rPr>
              <a:t>    domově, pevných </a:t>
            </a:r>
          </a:p>
          <a:p>
            <a:pPr>
              <a:lnSpc>
                <a:spcPct val="120000"/>
              </a:lnSpc>
              <a:buClr>
                <a:srgbClr val="FFFF00"/>
              </a:buClr>
              <a:buSzPct val="80000"/>
              <a:buFont typeface="Monotype Sorts" pitchFamily="2" charset="2"/>
              <a:buNone/>
            </a:pPr>
            <a:r>
              <a:rPr lang="cs-CZ" altLang="cs-CZ" sz="2400" b="1">
                <a:solidFill>
                  <a:schemeClr val="bg1"/>
                </a:solidFill>
              </a:rPr>
              <a:t>    kořenech</a:t>
            </a:r>
          </a:p>
          <a:p>
            <a:pPr>
              <a:lnSpc>
                <a:spcPct val="120000"/>
              </a:lnSpc>
              <a:buClr>
                <a:srgbClr val="FFFF00"/>
              </a:buClr>
              <a:buSzPct val="80000"/>
            </a:pPr>
            <a:r>
              <a:rPr lang="cs-CZ" altLang="cs-CZ" sz="2400" b="1">
                <a:solidFill>
                  <a:schemeClr val="bg1"/>
                </a:solidFill>
              </a:rPr>
              <a:t> Hledání něčeho</a:t>
            </a:r>
          </a:p>
          <a:p>
            <a:pPr>
              <a:lnSpc>
                <a:spcPct val="120000"/>
              </a:lnSpc>
              <a:buClr>
                <a:srgbClr val="FFFF00"/>
              </a:buClr>
              <a:buSzPct val="90000"/>
              <a:buFont typeface="Monotype Sorts" pitchFamily="2" charset="2"/>
              <a:buNone/>
            </a:pPr>
            <a:r>
              <a:rPr lang="cs-CZ" altLang="cs-CZ" sz="2400" b="1">
                <a:solidFill>
                  <a:schemeClr val="bg1"/>
                </a:solidFill>
              </a:rPr>
              <a:t>   pevného a solidního</a:t>
            </a:r>
            <a:endParaRPr lang="cs-CZ" altLang="cs-CZ" sz="2800" b="1">
              <a:solidFill>
                <a:schemeClr val="bg1"/>
              </a:solidFill>
              <a:latin typeface="Times New Roman" pitchFamily="18" charset="0"/>
            </a:endParaRPr>
          </a:p>
          <a:p>
            <a:pPr>
              <a:lnSpc>
                <a:spcPct val="120000"/>
              </a:lnSpc>
              <a:buClr>
                <a:srgbClr val="FFFF00"/>
              </a:buClr>
              <a:buSzPct val="90000"/>
              <a:buFont typeface="Monotype Sorts" pitchFamily="2" charset="2"/>
              <a:buNone/>
            </a:pPr>
            <a:endParaRPr lang="cs-CZ" altLang="cs-CZ" sz="2800" b="1">
              <a:solidFill>
                <a:schemeClr val="bg1"/>
              </a:solidFill>
              <a:latin typeface="Times New Roman" pitchFamily="18" charset="0"/>
            </a:endParaRPr>
          </a:p>
          <a:p>
            <a:pPr>
              <a:lnSpc>
                <a:spcPct val="120000"/>
              </a:lnSpc>
              <a:buClr>
                <a:srgbClr val="FFFF00"/>
              </a:buClr>
              <a:buSzPct val="85000"/>
            </a:pPr>
            <a:endParaRPr lang="cs-CZ" altLang="cs-CZ" sz="2800" b="1">
              <a:solidFill>
                <a:schemeClr val="bg1"/>
              </a:solidFill>
              <a:latin typeface="Times New Roman" pitchFamily="18" charset="0"/>
            </a:endParaRPr>
          </a:p>
        </p:txBody>
      </p:sp>
      <p:sp>
        <p:nvSpPr>
          <p:cNvPr id="30726" name="Text Box 7"/>
          <p:cNvSpPr txBox="1">
            <a:spLocks noChangeArrowheads="1"/>
          </p:cNvSpPr>
          <p:nvPr/>
        </p:nvSpPr>
        <p:spPr bwMode="auto">
          <a:xfrm>
            <a:off x="4965700" y="1706563"/>
            <a:ext cx="3292475" cy="272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buFont typeface="Monotype Sorts" pitchFamily="2" charset="2"/>
              <a:buNone/>
            </a:pPr>
            <a:r>
              <a:rPr lang="cs-CZ" altLang="cs-CZ" sz="3200" b="1"/>
              <a:t>Fialová</a:t>
            </a:r>
          </a:p>
          <a:p>
            <a:pPr>
              <a:lnSpc>
                <a:spcPct val="120000"/>
              </a:lnSpc>
              <a:buClr>
                <a:srgbClr val="FFFF00"/>
              </a:buClr>
              <a:buSzPct val="65000"/>
            </a:pPr>
            <a:r>
              <a:rPr lang="cs-CZ" altLang="cs-CZ" sz="3200" b="1">
                <a:solidFill>
                  <a:schemeClr val="bg1"/>
                </a:solidFill>
                <a:latin typeface="Times New Roman" pitchFamily="18" charset="0"/>
              </a:rPr>
              <a:t> </a:t>
            </a:r>
            <a:r>
              <a:rPr lang="cs-CZ" altLang="cs-CZ" sz="2400" b="1">
                <a:solidFill>
                  <a:schemeClr val="bg1"/>
                </a:solidFill>
              </a:rPr>
              <a:t>Mystično, kouzelno</a:t>
            </a:r>
          </a:p>
          <a:p>
            <a:pPr>
              <a:lnSpc>
                <a:spcPct val="120000"/>
              </a:lnSpc>
              <a:buClr>
                <a:srgbClr val="FFFF00"/>
              </a:buClr>
              <a:buSzPct val="80000"/>
            </a:pPr>
            <a:r>
              <a:rPr lang="cs-CZ" altLang="cs-CZ" sz="2400" b="1">
                <a:solidFill>
                  <a:schemeClr val="bg1"/>
                </a:solidFill>
              </a:rPr>
              <a:t> Nereálnost</a:t>
            </a:r>
          </a:p>
          <a:p>
            <a:pPr>
              <a:lnSpc>
                <a:spcPct val="120000"/>
              </a:lnSpc>
              <a:buClr>
                <a:srgbClr val="FFFF00"/>
              </a:buClr>
              <a:buSzPct val="80000"/>
            </a:pPr>
            <a:r>
              <a:rPr lang="cs-CZ" altLang="cs-CZ" sz="2400" b="1">
                <a:solidFill>
                  <a:schemeClr val="bg1"/>
                </a:solidFill>
              </a:rPr>
              <a:t> Nehodí se pro </a:t>
            </a:r>
          </a:p>
          <a:p>
            <a:pPr>
              <a:lnSpc>
                <a:spcPct val="120000"/>
              </a:lnSpc>
              <a:buClr>
                <a:srgbClr val="FFFF00"/>
              </a:buClr>
              <a:buSzPct val="80000"/>
              <a:buFont typeface="Monotype Sorts" pitchFamily="2" charset="2"/>
              <a:buNone/>
            </a:pPr>
            <a:r>
              <a:rPr lang="cs-CZ" altLang="cs-CZ" sz="2400" b="1">
                <a:solidFill>
                  <a:schemeClr val="bg1"/>
                </a:solidFill>
              </a:rPr>
              <a:t>   důležité informace</a:t>
            </a:r>
            <a:endParaRPr lang="cs-CZ" altLang="cs-CZ" sz="2800" b="1">
              <a:solidFill>
                <a:schemeClr val="bg1"/>
              </a:solidFill>
              <a:latin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Text Box 3"/>
          <p:cNvSpPr txBox="1">
            <a:spLocks noChangeArrowheads="1"/>
          </p:cNvSpPr>
          <p:nvPr/>
        </p:nvSpPr>
        <p:spPr bwMode="auto">
          <a:xfrm>
            <a:off x="296321" y="2713616"/>
            <a:ext cx="8593138"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threePt" dir="t"/>
            </a:scene3d>
            <a:sp3d extrusionH="57150">
              <a:bevelT w="38100" h="38100" prst="relaxedInset"/>
            </a:sp3d>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spcBef>
                <a:spcPct val="50000"/>
              </a:spcBef>
              <a:buFont typeface="Monotype Sorts" pitchFamily="2" charset="2"/>
              <a:buNone/>
            </a:pPr>
            <a:r>
              <a:rPr lang="cs-CZ" altLang="cs-CZ"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mn-lt"/>
              </a:rPr>
              <a:t>Prezentace je dovednost</a:t>
            </a:r>
          </a:p>
          <a:p>
            <a:pPr algn="ctr">
              <a:spcBef>
                <a:spcPct val="50000"/>
              </a:spcBef>
              <a:buFont typeface="Monotype Sorts" pitchFamily="2" charset="2"/>
              <a:buNone/>
            </a:pPr>
            <a:r>
              <a:rPr lang="cs-CZ" altLang="cs-CZ" sz="3200" b="1" dirty="0">
                <a:ln w="6600">
                  <a:solidFill>
                    <a:schemeClr val="accent2"/>
                  </a:solidFill>
                  <a:prstDash val="solid"/>
                </a:ln>
                <a:solidFill>
                  <a:srgbClr val="0000FF"/>
                </a:solidFill>
                <a:effectLst>
                  <a:outerShdw blurRad="60007" dist="200025" dir="15000000" sy="30000" kx="-1800000" algn="bl" rotWithShape="0">
                    <a:prstClr val="black">
                      <a:alpha val="32000"/>
                    </a:prstClr>
                  </a:outerShdw>
                </a:effectLst>
                <a:latin typeface="+mn-lt"/>
              </a:rPr>
              <a:t>Lze se ji osvojit tak, že ji prakticky provádíme!</a:t>
            </a:r>
            <a:r>
              <a:rPr lang="cs-CZ" altLang="cs-CZ" b="1" dirty="0">
                <a:ln w="6600">
                  <a:solidFill>
                    <a:schemeClr val="accent2"/>
                  </a:solidFill>
                  <a:prstDash val="solid"/>
                </a:ln>
                <a:solidFill>
                  <a:srgbClr val="0000FF"/>
                </a:solidFill>
                <a:effectLst>
                  <a:outerShdw blurRad="60007" dist="200025" dir="15000000" sy="30000" kx="-1800000" algn="bl" rotWithShape="0">
                    <a:prstClr val="black">
                      <a:alpha val="32000"/>
                    </a:prstClr>
                  </a:outerShdw>
                </a:effectLst>
                <a:latin typeface="+mn-lt"/>
              </a:rPr>
              <a:t> </a:t>
            </a:r>
          </a:p>
        </p:txBody>
      </p:sp>
      <p:pic>
        <p:nvPicPr>
          <p:cNvPr id="63490" name="Picture 2" descr="http://apas.cz/wp-content/uploads/2015/10/photo_41287_2011051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321" y="236668"/>
            <a:ext cx="2566110" cy="19245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iterate type="lt">
                                    <p:tmAbs val="50"/>
                                  </p:iterate>
                                  <p:childTnLst>
                                    <p:set>
                                      <p:cBhvr>
                                        <p:cTn id="6" dur="1" fill="hold">
                                          <p:stCondLst>
                                            <p:cond delay="0"/>
                                          </p:stCondLst>
                                        </p:cTn>
                                        <p:tgtEl>
                                          <p:spTgt spid="197635">
                                            <p:txEl>
                                              <p:pRg st="0" end="0"/>
                                            </p:txEl>
                                          </p:spTgt>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7" fill="hold" nodeType="afterGroup">
                            <p:stCondLst>
                              <p:cond delay="1001"/>
                            </p:stCondLst>
                            <p:childTnLst>
                              <p:par>
                                <p:cTn id="8" presetID="1" presetClass="entr" presetSubtype="0" fill="hold" nodeType="afterEffect">
                                  <p:stCondLst>
                                    <p:cond delay="0"/>
                                  </p:stCondLst>
                                  <p:iterate type="lt">
                                    <p:tmAbs val="50"/>
                                  </p:iterate>
                                  <p:childTnLst>
                                    <p:set>
                                      <p:cBhvr>
                                        <p:cTn id="9" dur="1" fill="hold">
                                          <p:stCondLst>
                                            <p:cond delay="0"/>
                                          </p:stCondLst>
                                        </p:cTn>
                                        <p:tgtEl>
                                          <p:spTgt spid="197635">
                                            <p:txEl>
                                              <p:pRg st="1" end="1"/>
                                            </p:txEl>
                                          </p:spTgt>
                                        </p:tgtEl>
                                        <p:attrNameLst>
                                          <p:attrName>style.visibility</p:attrName>
                                        </p:attrNameLst>
                                      </p:cBhvr>
                                      <p:to>
                                        <p:strVal val="visible"/>
                                      </p:to>
                                    </p:set>
                                  </p:childTnLst>
                                  <p:subTnLst>
                                    <p:audio>
                                      <p:cMediaNode vol="100000">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84163" y="372844"/>
            <a:ext cx="26468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sz="3600" b="1" dirty="0">
                <a:solidFill>
                  <a:srgbClr val="0000FF"/>
                </a:solidFill>
                <a:effectLst>
                  <a:outerShdw blurRad="38100" dist="38100" dir="2700000" algn="tl">
                    <a:srgbClr val="000000">
                      <a:alpha val="43137"/>
                    </a:srgbClr>
                  </a:outerShdw>
                </a:effectLst>
              </a:rPr>
              <a:t>Psaní textu</a:t>
            </a:r>
            <a:endParaRPr lang="cs-CZ" altLang="cs-CZ" sz="3200" dirty="0">
              <a:solidFill>
                <a:srgbClr val="0000FF"/>
              </a:solidFill>
              <a:effectLst>
                <a:outerShdw blurRad="38100" dist="38100" dir="2700000" algn="tl">
                  <a:srgbClr val="000000">
                    <a:alpha val="43137"/>
                  </a:srgbClr>
                </a:outerShdw>
              </a:effectLst>
            </a:endParaRPr>
          </a:p>
        </p:txBody>
      </p:sp>
      <p:sp>
        <p:nvSpPr>
          <p:cNvPr id="32771" name="Text Box 3"/>
          <p:cNvSpPr txBox="1">
            <a:spLocks noChangeArrowheads="1"/>
          </p:cNvSpPr>
          <p:nvPr/>
        </p:nvSpPr>
        <p:spPr bwMode="auto">
          <a:xfrm>
            <a:off x="236538" y="1376363"/>
            <a:ext cx="8907462" cy="448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rgbClr val="FFFF00"/>
                </a:solidFill>
                <a:latin typeface="Arial" charset="0"/>
              </a:defRPr>
            </a:lvl1pPr>
            <a:lvl2pPr marL="19050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buClr>
                <a:schemeClr val="tx1"/>
              </a:buClr>
            </a:pPr>
            <a:r>
              <a:rPr lang="cs-CZ" altLang="cs-CZ" sz="2800" dirty="0">
                <a:solidFill>
                  <a:schemeClr val="tx1"/>
                </a:solidFill>
                <a:latin typeface="Albertus Extra Bold CE" pitchFamily="34" charset="0"/>
              </a:rPr>
              <a:t> </a:t>
            </a:r>
            <a:r>
              <a:rPr lang="cs-CZ" altLang="cs-CZ" sz="2400" b="1" dirty="0">
                <a:solidFill>
                  <a:schemeClr val="tx1"/>
                </a:solidFill>
              </a:rPr>
              <a:t>zástupných symbolů pro textové objekty</a:t>
            </a:r>
          </a:p>
          <a:p>
            <a:pPr>
              <a:lnSpc>
                <a:spcPct val="110000"/>
              </a:lnSpc>
              <a:buClr>
                <a:schemeClr val="tx1"/>
              </a:buClr>
              <a:buFont typeface="Monotype Sorts" pitchFamily="2" charset="2"/>
              <a:buNone/>
            </a:pPr>
            <a:r>
              <a:rPr lang="cs-CZ" altLang="cs-CZ" sz="2200" b="1" dirty="0">
                <a:solidFill>
                  <a:schemeClr val="tx1"/>
                </a:solidFill>
              </a:rPr>
              <a:t>(součást snímku při určité volbě automatického rozvržení -rámeček „Klepnutím vložíte text“) </a:t>
            </a:r>
          </a:p>
          <a:p>
            <a:pPr>
              <a:buClr>
                <a:schemeClr val="tx1"/>
              </a:buClr>
            </a:pPr>
            <a:r>
              <a:rPr lang="cs-CZ" altLang="cs-CZ" sz="2800" b="1" dirty="0">
                <a:solidFill>
                  <a:schemeClr val="tx1"/>
                </a:solidFill>
              </a:rPr>
              <a:t> </a:t>
            </a:r>
            <a:r>
              <a:rPr lang="cs-CZ" altLang="cs-CZ" sz="2400" b="1" dirty="0">
                <a:solidFill>
                  <a:schemeClr val="tx1"/>
                </a:solidFill>
              </a:rPr>
              <a:t>uzavřených automatických tvarů</a:t>
            </a:r>
          </a:p>
          <a:p>
            <a:pPr>
              <a:lnSpc>
                <a:spcPct val="120000"/>
              </a:lnSpc>
              <a:buClr>
                <a:schemeClr val="tx1"/>
              </a:buClr>
              <a:buFont typeface="Monotype Sorts" pitchFamily="2" charset="2"/>
              <a:buNone/>
            </a:pPr>
            <a:r>
              <a:rPr lang="cs-CZ" altLang="cs-CZ" sz="2200" b="1" dirty="0">
                <a:solidFill>
                  <a:schemeClr val="tx1"/>
                </a:solidFill>
              </a:rPr>
              <a:t>(nakreslené útvary                                                - stačí klepnout)</a:t>
            </a:r>
          </a:p>
          <a:p>
            <a:pPr>
              <a:lnSpc>
                <a:spcPct val="120000"/>
              </a:lnSpc>
              <a:buClr>
                <a:schemeClr val="tx1"/>
              </a:buClr>
              <a:buFont typeface="Monotype Sorts" pitchFamily="2" charset="2"/>
              <a:buNone/>
            </a:pPr>
            <a:endParaRPr lang="cs-CZ" altLang="cs-CZ" sz="2200" b="1" dirty="0">
              <a:solidFill>
                <a:schemeClr val="tx1"/>
              </a:solidFill>
            </a:endParaRPr>
          </a:p>
          <a:p>
            <a:pPr>
              <a:lnSpc>
                <a:spcPct val="170000"/>
              </a:lnSpc>
              <a:buClr>
                <a:schemeClr val="tx1"/>
              </a:buClr>
            </a:pPr>
            <a:r>
              <a:rPr lang="cs-CZ" altLang="cs-CZ" sz="2800" b="1" dirty="0">
                <a:solidFill>
                  <a:schemeClr val="tx1"/>
                </a:solidFill>
              </a:rPr>
              <a:t> </a:t>
            </a:r>
            <a:r>
              <a:rPr lang="cs-CZ" altLang="cs-CZ" sz="2400" b="1" dirty="0">
                <a:solidFill>
                  <a:schemeClr val="tx1"/>
                </a:solidFill>
              </a:rPr>
              <a:t>vytvořeného </a:t>
            </a:r>
            <a:r>
              <a:rPr lang="cs-CZ" altLang="cs-CZ" sz="2400" b="1" dirty="0">
                <a:solidFill>
                  <a:srgbClr val="FF0000"/>
                </a:solidFill>
              </a:rPr>
              <a:t>textového pole </a:t>
            </a:r>
          </a:p>
          <a:p>
            <a:pPr lvl="1">
              <a:lnSpc>
                <a:spcPct val="120000"/>
              </a:lnSpc>
              <a:buClr>
                <a:schemeClr val="tx1"/>
              </a:buClr>
              <a:buNone/>
            </a:pPr>
            <a:r>
              <a:rPr lang="cs-CZ" altLang="cs-CZ" sz="2200" b="1" dirty="0">
                <a:solidFill>
                  <a:schemeClr val="tx1"/>
                </a:solidFill>
              </a:rPr>
              <a:t>- nabídka Vložit - Textové pole</a:t>
            </a:r>
          </a:p>
          <a:p>
            <a:pPr lvl="1">
              <a:lnSpc>
                <a:spcPct val="120000"/>
              </a:lnSpc>
              <a:buClr>
                <a:schemeClr val="tx1"/>
              </a:buClr>
              <a:buNone/>
            </a:pPr>
            <a:r>
              <a:rPr lang="cs-CZ" altLang="cs-CZ" sz="2200" b="1" dirty="0">
                <a:solidFill>
                  <a:schemeClr val="tx1"/>
                </a:solidFill>
              </a:rPr>
              <a:t>- tlačítko na panelu Kreslení</a:t>
            </a:r>
          </a:p>
        </p:txBody>
      </p:sp>
      <p:sp>
        <p:nvSpPr>
          <p:cNvPr id="32772" name="Text Box 7"/>
          <p:cNvSpPr txBox="1">
            <a:spLocks noChangeArrowheads="1"/>
          </p:cNvSpPr>
          <p:nvPr/>
        </p:nvSpPr>
        <p:spPr bwMode="auto">
          <a:xfrm>
            <a:off x="284163" y="1019175"/>
            <a:ext cx="5597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sz="2400" b="1" dirty="0">
                <a:solidFill>
                  <a:schemeClr val="tx1"/>
                </a:solidFill>
              </a:rPr>
              <a:t>do</a:t>
            </a:r>
          </a:p>
        </p:txBody>
      </p:sp>
      <p:sp>
        <p:nvSpPr>
          <p:cNvPr id="32773" name="Rectangle 10"/>
          <p:cNvSpPr>
            <a:spLocks noChangeArrowheads="1"/>
          </p:cNvSpPr>
          <p:nvPr/>
        </p:nvSpPr>
        <p:spPr bwMode="auto">
          <a:xfrm>
            <a:off x="3173413" y="3576638"/>
            <a:ext cx="781050" cy="55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endParaRPr lang="cs-CZ" altLang="cs-CZ">
              <a:solidFill>
                <a:schemeClr val="tx1"/>
              </a:solidFill>
              <a:latin typeface="Times New Roman" pitchFamily="18" charset="0"/>
            </a:endParaRPr>
          </a:p>
        </p:txBody>
      </p:sp>
      <p:sp>
        <p:nvSpPr>
          <p:cNvPr id="32774" name="Oval 11"/>
          <p:cNvSpPr>
            <a:spLocks noChangeArrowheads="1"/>
          </p:cNvSpPr>
          <p:nvPr/>
        </p:nvSpPr>
        <p:spPr bwMode="auto">
          <a:xfrm>
            <a:off x="4140200" y="3450650"/>
            <a:ext cx="952500" cy="77902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endParaRPr lang="cs-CZ" altLang="cs-CZ">
              <a:solidFill>
                <a:schemeClr val="tx1"/>
              </a:solidFill>
            </a:endParaRPr>
          </a:p>
        </p:txBody>
      </p:sp>
      <p:sp>
        <p:nvSpPr>
          <p:cNvPr id="32775" name="AutoShape 12"/>
          <p:cNvSpPr>
            <a:spLocks noChangeArrowheads="1"/>
          </p:cNvSpPr>
          <p:nvPr/>
        </p:nvSpPr>
        <p:spPr bwMode="auto">
          <a:xfrm>
            <a:off x="5251450" y="3055858"/>
            <a:ext cx="1066800" cy="1555909"/>
          </a:xfrm>
          <a:prstGeom prst="irregularSeal1">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endParaRPr lang="cs-CZ" altLang="cs-CZ">
              <a:solidFill>
                <a:schemeClr val="tx1"/>
              </a:solidFill>
            </a:endParaRPr>
          </a:p>
        </p:txBody>
      </p:sp>
      <p:pic>
        <p:nvPicPr>
          <p:cNvPr id="32776" name="Picture 14"/>
          <p:cNvPicPr>
            <a:picLocks noChangeAspect="1" noChangeArrowheads="1"/>
          </p:cNvPicPr>
          <p:nvPr/>
        </p:nvPicPr>
        <p:blipFill>
          <a:blip r:embed="rId3">
            <a:extLst>
              <a:ext uri="{28A0092B-C50C-407E-A947-70E740481C1C}">
                <a14:useLocalDpi xmlns:a14="http://schemas.microsoft.com/office/drawing/2010/main" val="0"/>
              </a:ext>
            </a:extLst>
          </a:blip>
          <a:srcRect l="3125" t="90265" r="43266" b="6496"/>
          <a:stretch>
            <a:fillRect/>
          </a:stretch>
        </p:blipFill>
        <p:spPr bwMode="auto">
          <a:xfrm>
            <a:off x="-1587" y="6089650"/>
            <a:ext cx="91440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7" name="Oval 15"/>
          <p:cNvSpPr>
            <a:spLocks noChangeArrowheads="1"/>
          </p:cNvSpPr>
          <p:nvPr/>
        </p:nvSpPr>
        <p:spPr bwMode="auto">
          <a:xfrm>
            <a:off x="4978400" y="5907305"/>
            <a:ext cx="650875" cy="779026"/>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endParaRPr lang="cs-CZ" altLang="cs-CZ">
              <a:solidFill>
                <a:schemeClr val="tx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3"/>
          <p:cNvSpPr txBox="1">
            <a:spLocks noChangeArrowheads="1"/>
          </p:cNvSpPr>
          <p:nvPr/>
        </p:nvSpPr>
        <p:spPr bwMode="auto">
          <a:xfrm>
            <a:off x="1425575" y="198438"/>
            <a:ext cx="6400800" cy="112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lnSpc>
                <a:spcPct val="100000"/>
              </a:lnSpc>
              <a:buClrTx/>
              <a:buFontTx/>
              <a:buNone/>
            </a:pPr>
            <a:r>
              <a:rPr lang="cs-CZ" altLang="cs-CZ" sz="3600" b="1">
                <a:solidFill>
                  <a:schemeClr val="tx1"/>
                </a:solidFill>
                <a:latin typeface="Times New Roman" pitchFamily="18" charset="0"/>
              </a:rPr>
              <a:t>Formátování písma</a:t>
            </a:r>
          </a:p>
          <a:p>
            <a:pPr algn="ctr">
              <a:lnSpc>
                <a:spcPct val="100000"/>
              </a:lnSpc>
              <a:buClrTx/>
              <a:buFontTx/>
              <a:buNone/>
            </a:pPr>
            <a:r>
              <a:rPr lang="cs-CZ" altLang="cs-CZ" sz="3200" b="1">
                <a:solidFill>
                  <a:schemeClr val="tx1"/>
                </a:solidFill>
                <a:latin typeface="Times New Roman" pitchFamily="18" charset="0"/>
              </a:rPr>
              <a:t>formátovaný text je třeba vyznačit !</a:t>
            </a:r>
            <a:endParaRPr lang="cs-CZ" altLang="cs-CZ" sz="3200">
              <a:solidFill>
                <a:schemeClr val="tx1"/>
              </a:solidFill>
              <a:latin typeface="Albertus Extra Bold CE" pitchFamily="34" charset="0"/>
            </a:endParaRPr>
          </a:p>
        </p:txBody>
      </p:sp>
      <p:sp>
        <p:nvSpPr>
          <p:cNvPr id="34824" name="Text Box 8"/>
          <p:cNvSpPr txBox="1">
            <a:spLocks noChangeArrowheads="1"/>
          </p:cNvSpPr>
          <p:nvPr/>
        </p:nvSpPr>
        <p:spPr bwMode="auto">
          <a:xfrm>
            <a:off x="442913" y="1131888"/>
            <a:ext cx="6062878" cy="65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tx1"/>
              </a:buClr>
              <a:defRPr/>
            </a:pPr>
            <a:r>
              <a:rPr lang="cs-CZ" sz="2800" dirty="0">
                <a:solidFill>
                  <a:schemeClr val="tx1"/>
                </a:solidFill>
                <a:latin typeface="Albertus Extra Bold CE" pitchFamily="34" charset="0"/>
              </a:rPr>
              <a:t> </a:t>
            </a:r>
            <a:r>
              <a:rPr lang="cs-CZ" sz="2800" b="1" dirty="0">
                <a:solidFill>
                  <a:schemeClr val="tx1"/>
                </a:solidFill>
              </a:rPr>
              <a:t>nabídka Formát - </a:t>
            </a:r>
            <a:r>
              <a:rPr lang="cs-CZ" sz="2800" b="1" i="1" dirty="0">
                <a:solidFill>
                  <a:schemeClr val="tx1"/>
                </a:solidFill>
                <a:effectLst>
                  <a:outerShdw blurRad="38100" dist="38100" dir="2700000" algn="tl">
                    <a:srgbClr val="000000"/>
                  </a:outerShdw>
                </a:effectLst>
              </a:rPr>
              <a:t>položka </a:t>
            </a:r>
            <a:r>
              <a:rPr lang="cs-CZ" sz="2800" b="1" i="1" u="sng" dirty="0">
                <a:solidFill>
                  <a:schemeClr val="tx1"/>
                </a:solidFill>
                <a:effectLst>
                  <a:outerShdw blurRad="38100" dist="38100" dir="2700000" algn="tl">
                    <a:srgbClr val="000000"/>
                  </a:outerShdw>
                </a:effectLst>
              </a:rPr>
              <a:t>Písmo</a:t>
            </a:r>
          </a:p>
        </p:txBody>
      </p:sp>
      <p:sp>
        <p:nvSpPr>
          <p:cNvPr id="33796" name="Picture 9"/>
          <p:cNvSpPr>
            <a:spLocks noChangeAspect="1" noChangeArrowheads="1"/>
          </p:cNvSpPr>
          <p:nvPr/>
        </p:nvSpPr>
        <p:spPr bwMode="auto">
          <a:xfrm>
            <a:off x="936625" y="1849438"/>
            <a:ext cx="7183438" cy="434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endParaRPr lang="cs-CZ" altLang="cs-CZ"/>
          </a:p>
        </p:txBody>
      </p:sp>
      <p:pic>
        <p:nvPicPr>
          <p:cNvPr id="33797" name="Picture 10"/>
          <p:cNvPicPr>
            <a:picLocks noChangeAspect="1" noChangeArrowheads="1"/>
          </p:cNvPicPr>
          <p:nvPr/>
        </p:nvPicPr>
        <p:blipFill>
          <a:blip r:embed="rId3">
            <a:extLst>
              <a:ext uri="{28A0092B-C50C-407E-A947-70E740481C1C}">
                <a14:useLocalDpi xmlns:a14="http://schemas.microsoft.com/office/drawing/2010/main" val="0"/>
              </a:ext>
            </a:extLst>
          </a:blip>
          <a:srcRect l="26628" t="29362" r="26482" b="33138"/>
          <a:stretch>
            <a:fillRect/>
          </a:stretch>
        </p:blipFill>
        <p:spPr bwMode="auto">
          <a:xfrm>
            <a:off x="963613" y="1919288"/>
            <a:ext cx="7488237" cy="449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6"/>
          <p:cNvSpPr txBox="1">
            <a:spLocks noChangeArrowheads="1"/>
          </p:cNvSpPr>
          <p:nvPr/>
        </p:nvSpPr>
        <p:spPr bwMode="auto">
          <a:xfrm>
            <a:off x="4189413" y="1646238"/>
            <a:ext cx="4044950" cy="42624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20000"/>
              </a:lnSpc>
              <a:buFont typeface="Monotype Sorts" pitchFamily="2" charset="2"/>
              <a:buNone/>
            </a:pPr>
            <a:r>
              <a:rPr lang="cs-CZ" altLang="cs-CZ" sz="1400" b="1">
                <a:solidFill>
                  <a:schemeClr val="tx1"/>
                </a:solidFill>
              </a:rPr>
              <a:t>Úspěšná prezentace dokáže v mysli</a:t>
            </a:r>
          </a:p>
          <a:p>
            <a:pPr>
              <a:lnSpc>
                <a:spcPct val="120000"/>
              </a:lnSpc>
              <a:buFont typeface="Monotype Sorts" pitchFamily="2" charset="2"/>
              <a:buNone/>
            </a:pPr>
            <a:r>
              <a:rPr lang="cs-CZ" altLang="cs-CZ" sz="1600" b="1">
                <a:solidFill>
                  <a:schemeClr val="tx1"/>
                </a:solidFill>
              </a:rPr>
              <a:t>posluchačů vyvolat hotové zázraky.</a:t>
            </a:r>
          </a:p>
          <a:p>
            <a:pPr>
              <a:lnSpc>
                <a:spcPct val="120000"/>
              </a:lnSpc>
              <a:buFont typeface="Monotype Sorts" pitchFamily="2" charset="2"/>
              <a:buNone/>
            </a:pPr>
            <a:r>
              <a:rPr lang="cs-CZ" altLang="cs-CZ" sz="1800" b="1">
                <a:solidFill>
                  <a:schemeClr val="tx1"/>
                </a:solidFill>
              </a:rPr>
              <a:t>Přijmou-li posluchači vaši </a:t>
            </a:r>
          </a:p>
          <a:p>
            <a:pPr>
              <a:lnSpc>
                <a:spcPct val="120000"/>
              </a:lnSpc>
              <a:buFont typeface="Monotype Sorts" pitchFamily="2" charset="2"/>
              <a:buNone/>
            </a:pPr>
            <a:r>
              <a:rPr lang="cs-CZ" altLang="cs-CZ" b="1">
                <a:solidFill>
                  <a:schemeClr val="tx1"/>
                </a:solidFill>
              </a:rPr>
              <a:t>myšlenku, spatříte v jejich</a:t>
            </a:r>
          </a:p>
          <a:p>
            <a:pPr>
              <a:lnSpc>
                <a:spcPct val="120000"/>
              </a:lnSpc>
              <a:buFont typeface="Monotype Sorts" pitchFamily="2" charset="2"/>
              <a:buNone/>
            </a:pPr>
            <a:r>
              <a:rPr lang="cs-CZ" altLang="cs-CZ" sz="2400" b="1">
                <a:solidFill>
                  <a:schemeClr val="tx1"/>
                </a:solidFill>
              </a:rPr>
              <a:t>očích neklamné svědectví</a:t>
            </a:r>
          </a:p>
          <a:p>
            <a:pPr>
              <a:lnSpc>
                <a:spcPct val="120000"/>
              </a:lnSpc>
              <a:buFont typeface="Monotype Sorts" pitchFamily="2" charset="2"/>
              <a:buNone/>
            </a:pPr>
            <a:r>
              <a:rPr lang="cs-CZ" altLang="cs-CZ" sz="2800" b="1">
                <a:solidFill>
                  <a:schemeClr val="tx1"/>
                </a:solidFill>
              </a:rPr>
              <a:t>tohoto zázraku. Je to</a:t>
            </a:r>
          </a:p>
          <a:p>
            <a:pPr>
              <a:lnSpc>
                <a:spcPct val="120000"/>
              </a:lnSpc>
              <a:buFont typeface="Monotype Sorts" pitchFamily="2" charset="2"/>
              <a:buNone/>
            </a:pPr>
            <a:r>
              <a:rPr lang="cs-CZ" altLang="cs-CZ" sz="3200" b="1">
                <a:solidFill>
                  <a:schemeClr val="tx1"/>
                </a:solidFill>
              </a:rPr>
              <a:t>jedinečná a  </a:t>
            </a:r>
          </a:p>
          <a:p>
            <a:pPr>
              <a:lnSpc>
                <a:spcPct val="120000"/>
              </a:lnSpc>
              <a:buFont typeface="Monotype Sorts" pitchFamily="2" charset="2"/>
              <a:buNone/>
            </a:pPr>
            <a:r>
              <a:rPr lang="cs-CZ" altLang="cs-CZ" sz="3600" b="1">
                <a:solidFill>
                  <a:schemeClr val="tx1"/>
                </a:solidFill>
              </a:rPr>
              <a:t>nezapomenutelná</a:t>
            </a:r>
            <a:endParaRPr lang="cs-CZ" altLang="cs-CZ" sz="3200" b="1">
              <a:solidFill>
                <a:schemeClr val="tx1"/>
              </a:solidFill>
            </a:endParaRPr>
          </a:p>
          <a:p>
            <a:pPr>
              <a:lnSpc>
                <a:spcPct val="120000"/>
              </a:lnSpc>
              <a:buFont typeface="Monotype Sorts" pitchFamily="2" charset="2"/>
              <a:buNone/>
            </a:pPr>
            <a:r>
              <a:rPr lang="cs-CZ" altLang="cs-CZ" sz="4000" b="1">
                <a:solidFill>
                  <a:schemeClr val="tx1"/>
                </a:solidFill>
              </a:rPr>
              <a:t>zkušenost.</a:t>
            </a:r>
          </a:p>
        </p:txBody>
      </p:sp>
      <p:sp>
        <p:nvSpPr>
          <p:cNvPr id="35843" name="Text Box 4"/>
          <p:cNvSpPr txBox="1">
            <a:spLocks noChangeArrowheads="1"/>
          </p:cNvSpPr>
          <p:nvPr/>
        </p:nvSpPr>
        <p:spPr bwMode="auto">
          <a:xfrm>
            <a:off x="241300" y="1636713"/>
            <a:ext cx="3816350" cy="42624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20000"/>
              </a:lnSpc>
              <a:buFont typeface="Monotype Sorts" pitchFamily="2" charset="2"/>
              <a:buNone/>
            </a:pPr>
            <a:r>
              <a:rPr lang="cs-CZ" altLang="cs-CZ" sz="1400">
                <a:solidFill>
                  <a:schemeClr val="tx1"/>
                </a:solidFill>
              </a:rPr>
              <a:t>Úspěšná prezentace dokáže v mysli</a:t>
            </a:r>
          </a:p>
          <a:p>
            <a:pPr>
              <a:lnSpc>
                <a:spcPct val="120000"/>
              </a:lnSpc>
              <a:buFont typeface="Monotype Sorts" pitchFamily="2" charset="2"/>
              <a:buNone/>
            </a:pPr>
            <a:r>
              <a:rPr lang="cs-CZ" altLang="cs-CZ" sz="1600">
                <a:solidFill>
                  <a:schemeClr val="tx1"/>
                </a:solidFill>
              </a:rPr>
              <a:t>posluchačů vyvolat hotové zázraky.</a:t>
            </a:r>
          </a:p>
          <a:p>
            <a:pPr>
              <a:lnSpc>
                <a:spcPct val="120000"/>
              </a:lnSpc>
              <a:buFont typeface="Monotype Sorts" pitchFamily="2" charset="2"/>
              <a:buNone/>
            </a:pPr>
            <a:r>
              <a:rPr lang="cs-CZ" altLang="cs-CZ" sz="1800">
                <a:solidFill>
                  <a:schemeClr val="tx1"/>
                </a:solidFill>
              </a:rPr>
              <a:t>Přijmou-li posluchači vaši </a:t>
            </a:r>
          </a:p>
          <a:p>
            <a:pPr>
              <a:lnSpc>
                <a:spcPct val="120000"/>
              </a:lnSpc>
              <a:buFont typeface="Monotype Sorts" pitchFamily="2" charset="2"/>
              <a:buNone/>
            </a:pPr>
            <a:r>
              <a:rPr lang="cs-CZ" altLang="cs-CZ">
                <a:solidFill>
                  <a:schemeClr val="tx1"/>
                </a:solidFill>
              </a:rPr>
              <a:t>myšlenku, spatříte v jejich</a:t>
            </a:r>
          </a:p>
          <a:p>
            <a:pPr>
              <a:lnSpc>
                <a:spcPct val="120000"/>
              </a:lnSpc>
              <a:buFont typeface="Monotype Sorts" pitchFamily="2" charset="2"/>
              <a:buNone/>
            </a:pPr>
            <a:r>
              <a:rPr lang="cs-CZ" altLang="cs-CZ" sz="2400">
                <a:solidFill>
                  <a:schemeClr val="tx1"/>
                </a:solidFill>
              </a:rPr>
              <a:t>očích neklamné svědectví</a:t>
            </a:r>
          </a:p>
          <a:p>
            <a:pPr>
              <a:lnSpc>
                <a:spcPct val="120000"/>
              </a:lnSpc>
              <a:buFont typeface="Monotype Sorts" pitchFamily="2" charset="2"/>
              <a:buNone/>
            </a:pPr>
            <a:r>
              <a:rPr lang="cs-CZ" altLang="cs-CZ" sz="2800">
                <a:solidFill>
                  <a:schemeClr val="tx1"/>
                </a:solidFill>
              </a:rPr>
              <a:t>tohoto zázraku. Je to</a:t>
            </a:r>
          </a:p>
          <a:p>
            <a:pPr>
              <a:lnSpc>
                <a:spcPct val="120000"/>
              </a:lnSpc>
              <a:buFont typeface="Monotype Sorts" pitchFamily="2" charset="2"/>
              <a:buNone/>
            </a:pPr>
            <a:r>
              <a:rPr lang="cs-CZ" altLang="cs-CZ" sz="3200">
                <a:solidFill>
                  <a:schemeClr val="tx1"/>
                </a:solidFill>
              </a:rPr>
              <a:t>jedinečná a  </a:t>
            </a:r>
          </a:p>
          <a:p>
            <a:pPr>
              <a:lnSpc>
                <a:spcPct val="120000"/>
              </a:lnSpc>
              <a:buFont typeface="Monotype Sorts" pitchFamily="2" charset="2"/>
              <a:buNone/>
            </a:pPr>
            <a:r>
              <a:rPr lang="cs-CZ" altLang="cs-CZ" sz="3600">
                <a:solidFill>
                  <a:schemeClr val="tx1"/>
                </a:solidFill>
              </a:rPr>
              <a:t>nezapomenutelná</a:t>
            </a:r>
            <a:endParaRPr lang="cs-CZ" altLang="cs-CZ" sz="3200">
              <a:solidFill>
                <a:schemeClr val="tx1"/>
              </a:solidFill>
            </a:endParaRPr>
          </a:p>
          <a:p>
            <a:pPr>
              <a:lnSpc>
                <a:spcPct val="120000"/>
              </a:lnSpc>
              <a:buFont typeface="Monotype Sorts" pitchFamily="2" charset="2"/>
              <a:buNone/>
            </a:pPr>
            <a:r>
              <a:rPr lang="cs-CZ" altLang="cs-CZ" sz="4000">
                <a:solidFill>
                  <a:schemeClr val="tx1"/>
                </a:solidFill>
              </a:rPr>
              <a:t>zkušenost.</a:t>
            </a:r>
          </a:p>
        </p:txBody>
      </p:sp>
      <p:sp>
        <p:nvSpPr>
          <p:cNvPr id="35844" name="Text Box 8"/>
          <p:cNvSpPr txBox="1">
            <a:spLocks noChangeArrowheads="1"/>
          </p:cNvSpPr>
          <p:nvPr/>
        </p:nvSpPr>
        <p:spPr bwMode="auto">
          <a:xfrm>
            <a:off x="8283575" y="1658938"/>
            <a:ext cx="860425" cy="4262437"/>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20000"/>
              </a:lnSpc>
              <a:buFont typeface="Monotype Sorts" pitchFamily="2" charset="2"/>
              <a:buNone/>
            </a:pPr>
            <a:r>
              <a:rPr lang="cs-CZ" altLang="cs-CZ" sz="1400">
                <a:solidFill>
                  <a:schemeClr val="tx1"/>
                </a:solidFill>
              </a:rPr>
              <a:t>14</a:t>
            </a:r>
          </a:p>
          <a:p>
            <a:pPr>
              <a:lnSpc>
                <a:spcPct val="120000"/>
              </a:lnSpc>
              <a:buFont typeface="Monotype Sorts" pitchFamily="2" charset="2"/>
              <a:buNone/>
            </a:pPr>
            <a:r>
              <a:rPr lang="cs-CZ" altLang="cs-CZ" sz="1600">
                <a:solidFill>
                  <a:schemeClr val="tx1"/>
                </a:solidFill>
              </a:rPr>
              <a:t>16.</a:t>
            </a:r>
          </a:p>
          <a:p>
            <a:pPr>
              <a:lnSpc>
                <a:spcPct val="120000"/>
              </a:lnSpc>
              <a:buFont typeface="Monotype Sorts" pitchFamily="2" charset="2"/>
              <a:buNone/>
            </a:pPr>
            <a:r>
              <a:rPr lang="cs-CZ" altLang="cs-CZ" sz="1800">
                <a:solidFill>
                  <a:schemeClr val="tx1"/>
                </a:solidFill>
              </a:rPr>
              <a:t>18</a:t>
            </a:r>
          </a:p>
          <a:p>
            <a:pPr>
              <a:lnSpc>
                <a:spcPct val="120000"/>
              </a:lnSpc>
              <a:buFont typeface="Monotype Sorts" pitchFamily="2" charset="2"/>
              <a:buNone/>
            </a:pPr>
            <a:r>
              <a:rPr lang="cs-CZ" altLang="cs-CZ">
                <a:solidFill>
                  <a:schemeClr val="tx1"/>
                </a:solidFill>
              </a:rPr>
              <a:t>20</a:t>
            </a:r>
          </a:p>
          <a:p>
            <a:pPr>
              <a:lnSpc>
                <a:spcPct val="120000"/>
              </a:lnSpc>
              <a:buFont typeface="Monotype Sorts" pitchFamily="2" charset="2"/>
              <a:buNone/>
            </a:pPr>
            <a:r>
              <a:rPr lang="cs-CZ" altLang="cs-CZ" sz="2400">
                <a:solidFill>
                  <a:srgbClr val="FF0000"/>
                </a:solidFill>
              </a:rPr>
              <a:t>24</a:t>
            </a:r>
          </a:p>
          <a:p>
            <a:pPr>
              <a:lnSpc>
                <a:spcPct val="120000"/>
              </a:lnSpc>
              <a:buFont typeface="Monotype Sorts" pitchFamily="2" charset="2"/>
              <a:buNone/>
            </a:pPr>
            <a:r>
              <a:rPr lang="cs-CZ" altLang="cs-CZ" sz="2800">
                <a:solidFill>
                  <a:srgbClr val="FF0000"/>
                </a:solidFill>
              </a:rPr>
              <a:t>28</a:t>
            </a:r>
          </a:p>
          <a:p>
            <a:pPr>
              <a:lnSpc>
                <a:spcPct val="120000"/>
              </a:lnSpc>
              <a:buFont typeface="Monotype Sorts" pitchFamily="2" charset="2"/>
              <a:buNone/>
            </a:pPr>
            <a:r>
              <a:rPr lang="cs-CZ" altLang="cs-CZ" sz="3200">
                <a:solidFill>
                  <a:srgbClr val="FF0000"/>
                </a:solidFill>
              </a:rPr>
              <a:t>32  </a:t>
            </a:r>
          </a:p>
          <a:p>
            <a:pPr>
              <a:lnSpc>
                <a:spcPct val="120000"/>
              </a:lnSpc>
              <a:buFont typeface="Monotype Sorts" pitchFamily="2" charset="2"/>
              <a:buNone/>
            </a:pPr>
            <a:r>
              <a:rPr lang="cs-CZ" altLang="cs-CZ" sz="3600">
                <a:solidFill>
                  <a:srgbClr val="FF0000"/>
                </a:solidFill>
              </a:rPr>
              <a:t>36</a:t>
            </a:r>
            <a:endParaRPr lang="cs-CZ" altLang="cs-CZ" sz="3200">
              <a:solidFill>
                <a:srgbClr val="FF0000"/>
              </a:solidFill>
            </a:endParaRPr>
          </a:p>
          <a:p>
            <a:pPr>
              <a:lnSpc>
                <a:spcPct val="120000"/>
              </a:lnSpc>
              <a:buFont typeface="Monotype Sorts" pitchFamily="2" charset="2"/>
              <a:buNone/>
            </a:pPr>
            <a:r>
              <a:rPr lang="cs-CZ" altLang="cs-CZ" sz="4000">
                <a:solidFill>
                  <a:srgbClr val="FF0000"/>
                </a:solidFill>
              </a:rPr>
              <a:t>40</a:t>
            </a:r>
            <a:endParaRPr lang="cs-CZ" altLang="cs-CZ" sz="4000">
              <a:solidFill>
                <a:schemeClr val="tx1"/>
              </a:solidFill>
            </a:endParaRPr>
          </a:p>
        </p:txBody>
      </p:sp>
      <p:sp>
        <p:nvSpPr>
          <p:cNvPr id="35845" name="Text Box 9"/>
          <p:cNvSpPr txBox="1">
            <a:spLocks noChangeArrowheads="1"/>
          </p:cNvSpPr>
          <p:nvPr/>
        </p:nvSpPr>
        <p:spPr bwMode="auto">
          <a:xfrm>
            <a:off x="8277225" y="153988"/>
            <a:ext cx="748923" cy="986360"/>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buFont typeface="Monotype Sorts" pitchFamily="2" charset="2"/>
              <a:buNone/>
            </a:pPr>
            <a:r>
              <a:rPr lang="cs-CZ" altLang="cs-CZ" sz="4400" b="1">
                <a:solidFill>
                  <a:schemeClr val="tx1"/>
                </a:solidFill>
                <a:latin typeface="Times New Roman" pitchFamily="18" charset="0"/>
              </a:rPr>
              <a:t>44</a:t>
            </a:r>
          </a:p>
        </p:txBody>
      </p:sp>
      <p:sp>
        <p:nvSpPr>
          <p:cNvPr id="35846" name="Text Box 2"/>
          <p:cNvSpPr txBox="1">
            <a:spLocks noChangeArrowheads="1"/>
          </p:cNvSpPr>
          <p:nvPr/>
        </p:nvSpPr>
        <p:spPr bwMode="auto">
          <a:xfrm>
            <a:off x="344488" y="439738"/>
            <a:ext cx="78247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sz="4400" b="1" dirty="0">
                <a:solidFill>
                  <a:schemeClr val="tx1"/>
                </a:solidFill>
              </a:rPr>
              <a:t>Čitelnost fontu - velikost, řez</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4760913" y="1716088"/>
            <a:ext cx="4184650" cy="40354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20000"/>
              </a:lnSpc>
              <a:buFont typeface="Monotype Sorts" pitchFamily="2" charset="2"/>
              <a:buNone/>
            </a:pPr>
            <a:r>
              <a:rPr lang="cs-CZ" altLang="cs-CZ" sz="2400" b="1" dirty="0">
                <a:solidFill>
                  <a:schemeClr val="bg1"/>
                </a:solidFill>
                <a:latin typeface="Times New Roman" pitchFamily="18" charset="0"/>
              </a:rPr>
              <a:t>Úspěšná prezentace dokáže </a:t>
            </a:r>
          </a:p>
          <a:p>
            <a:pPr>
              <a:lnSpc>
                <a:spcPct val="120000"/>
              </a:lnSpc>
              <a:buFont typeface="Monotype Sorts" pitchFamily="2" charset="2"/>
              <a:buNone/>
            </a:pPr>
            <a:r>
              <a:rPr lang="cs-CZ" altLang="cs-CZ" sz="2400" b="1" dirty="0">
                <a:solidFill>
                  <a:schemeClr val="bg1"/>
                </a:solidFill>
                <a:latin typeface="Times New Roman" pitchFamily="18" charset="0"/>
              </a:rPr>
              <a:t>v mysli posluchačů vyvolat hotové zázraky. Přijmou-li posluchači vaši myšlenku, spatříte v jejich očích neklamné svědectví tohoto zázraku. Je to jedinečná </a:t>
            </a:r>
          </a:p>
          <a:p>
            <a:pPr>
              <a:lnSpc>
                <a:spcPct val="120000"/>
              </a:lnSpc>
              <a:buFont typeface="Monotype Sorts" pitchFamily="2" charset="2"/>
              <a:buNone/>
            </a:pPr>
            <a:r>
              <a:rPr lang="cs-CZ" altLang="cs-CZ" sz="2400" b="1" dirty="0">
                <a:solidFill>
                  <a:schemeClr val="bg1"/>
                </a:solidFill>
                <a:latin typeface="Times New Roman" pitchFamily="18" charset="0"/>
              </a:rPr>
              <a:t>a  nezapomenutelná zkušenost.</a:t>
            </a:r>
            <a:endParaRPr lang="cs-CZ" altLang="cs-CZ" sz="2400" b="1" dirty="0">
              <a:solidFill>
                <a:schemeClr val="tx1"/>
              </a:solidFill>
            </a:endParaRPr>
          </a:p>
        </p:txBody>
      </p:sp>
      <p:sp>
        <p:nvSpPr>
          <p:cNvPr id="36867" name="Text Box 5"/>
          <p:cNvSpPr txBox="1">
            <a:spLocks noChangeArrowheads="1"/>
          </p:cNvSpPr>
          <p:nvPr/>
        </p:nvSpPr>
        <p:spPr bwMode="auto">
          <a:xfrm>
            <a:off x="1168400" y="582613"/>
            <a:ext cx="66832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sz="4000" b="1" dirty="0">
                <a:solidFill>
                  <a:schemeClr val="tx1"/>
                </a:solidFill>
              </a:rPr>
              <a:t>Čitelnost fontu - typ, barvy</a:t>
            </a:r>
          </a:p>
        </p:txBody>
      </p:sp>
      <p:sp>
        <p:nvSpPr>
          <p:cNvPr id="36868" name="Text Box 6"/>
          <p:cNvSpPr txBox="1">
            <a:spLocks noChangeArrowheads="1"/>
          </p:cNvSpPr>
          <p:nvPr/>
        </p:nvSpPr>
        <p:spPr bwMode="auto">
          <a:xfrm>
            <a:off x="257175" y="1724025"/>
            <a:ext cx="4313238" cy="40354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20000"/>
              </a:lnSpc>
              <a:buFont typeface="Monotype Sorts" pitchFamily="2" charset="2"/>
              <a:buNone/>
            </a:pPr>
            <a:r>
              <a:rPr lang="cs-CZ" altLang="cs-CZ" sz="2400" b="1" dirty="0">
                <a:solidFill>
                  <a:schemeClr val="tx1"/>
                </a:solidFill>
              </a:rPr>
              <a:t>Úspěšná prezentace dokáže </a:t>
            </a:r>
          </a:p>
          <a:p>
            <a:pPr>
              <a:lnSpc>
                <a:spcPct val="120000"/>
              </a:lnSpc>
              <a:buFont typeface="Monotype Sorts" pitchFamily="2" charset="2"/>
              <a:buNone/>
            </a:pPr>
            <a:r>
              <a:rPr lang="cs-CZ" altLang="cs-CZ" sz="2400" b="1" dirty="0">
                <a:solidFill>
                  <a:schemeClr val="tx1"/>
                </a:solidFill>
              </a:rPr>
              <a:t>v mysli posluchačů vyvolat hotové zázraky. Přijmou-li posluchači vaši myšlenku, spatříte v jejich očích neklamné svědectví tohoto zázraku. Je to jedinečná a  nezapomenutelná zkušenost.</a:t>
            </a:r>
          </a:p>
        </p:txBody>
      </p:sp>
      <p:sp>
        <p:nvSpPr>
          <p:cNvPr id="2" name="TextovéPole 1"/>
          <p:cNvSpPr txBox="1"/>
          <p:nvPr/>
        </p:nvSpPr>
        <p:spPr>
          <a:xfrm>
            <a:off x="696686" y="6183086"/>
            <a:ext cx="8679543" cy="579582"/>
          </a:xfrm>
          <a:prstGeom prst="rect">
            <a:avLst/>
          </a:prstGeom>
          <a:noFill/>
        </p:spPr>
        <p:txBody>
          <a:bodyPr wrap="square" rtlCol="0">
            <a:spAutoFit/>
          </a:bodyPr>
          <a:lstStyle/>
          <a:p>
            <a:pPr>
              <a:buNone/>
            </a:pPr>
            <a:r>
              <a:rPr lang="cs-CZ" sz="2400" dirty="0">
                <a:solidFill>
                  <a:schemeClr val="tx1"/>
                </a:solidFill>
              </a:rPr>
              <a:t>bezpatkové                                         </a:t>
            </a:r>
            <a:r>
              <a:rPr lang="cs-CZ" sz="2400" dirty="0">
                <a:solidFill>
                  <a:schemeClr val="tx1"/>
                </a:solidFill>
                <a:latin typeface="+mj-lt"/>
                <a:cs typeface="Courier New" panose="02070309020205020404" pitchFamily="49" charset="0"/>
              </a:rPr>
              <a:t>patkové</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800780" y="436788"/>
            <a:ext cx="506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
                <a:schemeClr val="tx1"/>
              </a:buClr>
              <a:buFontTx/>
              <a:buNone/>
            </a:pPr>
            <a:r>
              <a:rPr lang="cs-CZ" altLang="cs-CZ" sz="3600" b="1" dirty="0">
                <a:solidFill>
                  <a:schemeClr val="tx1"/>
                </a:solidFill>
              </a:rPr>
              <a:t>Formátování odstavců</a:t>
            </a:r>
            <a:endParaRPr lang="cs-CZ" altLang="cs-CZ" sz="3200" dirty="0">
              <a:solidFill>
                <a:schemeClr val="tx1"/>
              </a:solidFill>
            </a:endParaRPr>
          </a:p>
        </p:txBody>
      </p:sp>
      <p:sp>
        <p:nvSpPr>
          <p:cNvPr id="37891" name="Text Box 3"/>
          <p:cNvSpPr txBox="1">
            <a:spLocks noChangeArrowheads="1"/>
          </p:cNvSpPr>
          <p:nvPr/>
        </p:nvSpPr>
        <p:spPr bwMode="auto">
          <a:xfrm>
            <a:off x="800780" y="1382453"/>
            <a:ext cx="2954655" cy="2239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buClr>
                <a:schemeClr val="tx1"/>
              </a:buClr>
            </a:pPr>
            <a:r>
              <a:rPr lang="cs-CZ" altLang="cs-CZ" sz="2400" dirty="0">
                <a:solidFill>
                  <a:schemeClr val="tx1"/>
                </a:solidFill>
                <a:latin typeface="Albertus Extra Bold CE" pitchFamily="34" charset="0"/>
              </a:rPr>
              <a:t> </a:t>
            </a:r>
            <a:r>
              <a:rPr lang="cs-CZ" altLang="cs-CZ" sz="2400" b="1" dirty="0">
                <a:solidFill>
                  <a:schemeClr val="tx1"/>
                </a:solidFill>
              </a:rPr>
              <a:t>odrážky		</a:t>
            </a:r>
          </a:p>
          <a:p>
            <a:pPr>
              <a:buClr>
                <a:schemeClr val="tx1"/>
              </a:buClr>
            </a:pPr>
            <a:r>
              <a:rPr lang="cs-CZ" altLang="cs-CZ" sz="2400" b="1" dirty="0">
                <a:solidFill>
                  <a:schemeClr val="tx1"/>
                </a:solidFill>
              </a:rPr>
              <a:t> úroveň odstavů</a:t>
            </a:r>
          </a:p>
          <a:p>
            <a:pPr>
              <a:buClr>
                <a:schemeClr val="tx1"/>
              </a:buClr>
            </a:pPr>
            <a:r>
              <a:rPr lang="cs-CZ" altLang="cs-CZ" sz="2400" b="1" dirty="0">
                <a:solidFill>
                  <a:schemeClr val="tx1"/>
                </a:solidFill>
              </a:rPr>
              <a:t> řádkování</a:t>
            </a:r>
          </a:p>
          <a:p>
            <a:pPr>
              <a:buClr>
                <a:schemeClr val="tx1"/>
              </a:buClr>
            </a:pPr>
            <a:r>
              <a:rPr lang="cs-CZ" altLang="cs-CZ" sz="2400" b="1" dirty="0">
                <a:solidFill>
                  <a:schemeClr val="tx1"/>
                </a:solidFill>
              </a:rPr>
              <a:t> zarovnávání</a:t>
            </a:r>
          </a:p>
        </p:txBody>
      </p:sp>
      <p:sp>
        <p:nvSpPr>
          <p:cNvPr id="4" name="Text Box 3"/>
          <p:cNvSpPr txBox="1">
            <a:spLocks noChangeArrowheads="1"/>
          </p:cNvSpPr>
          <p:nvPr/>
        </p:nvSpPr>
        <p:spPr bwMode="auto">
          <a:xfrm>
            <a:off x="4973636" y="1388576"/>
            <a:ext cx="295465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
                <a:schemeClr val="tx1"/>
              </a:buClr>
            </a:pPr>
            <a:r>
              <a:rPr lang="cs-CZ" altLang="cs-CZ" sz="2400" dirty="0">
                <a:solidFill>
                  <a:schemeClr val="tx1"/>
                </a:solidFill>
                <a:latin typeface="Albertus Extra Bold CE" pitchFamily="34" charset="0"/>
              </a:rPr>
              <a:t> </a:t>
            </a:r>
            <a:r>
              <a:rPr lang="cs-CZ" altLang="cs-CZ" sz="2400" b="1" dirty="0">
                <a:solidFill>
                  <a:schemeClr val="tx1"/>
                </a:solidFill>
              </a:rPr>
              <a:t>odrážky		</a:t>
            </a:r>
          </a:p>
          <a:p>
            <a:pPr>
              <a:lnSpc>
                <a:spcPct val="100000"/>
              </a:lnSpc>
              <a:buClr>
                <a:schemeClr val="tx1"/>
              </a:buClr>
            </a:pPr>
            <a:r>
              <a:rPr lang="cs-CZ" altLang="cs-CZ" sz="2400" b="1" dirty="0">
                <a:solidFill>
                  <a:schemeClr val="tx1"/>
                </a:solidFill>
              </a:rPr>
              <a:t> úroveň odstavů</a:t>
            </a:r>
          </a:p>
          <a:p>
            <a:pPr>
              <a:lnSpc>
                <a:spcPct val="100000"/>
              </a:lnSpc>
              <a:buClr>
                <a:schemeClr val="tx1"/>
              </a:buClr>
            </a:pPr>
            <a:r>
              <a:rPr lang="cs-CZ" altLang="cs-CZ" sz="2400" b="1" dirty="0">
                <a:solidFill>
                  <a:schemeClr val="tx1"/>
                </a:solidFill>
              </a:rPr>
              <a:t> řádkování</a:t>
            </a:r>
          </a:p>
          <a:p>
            <a:pPr>
              <a:lnSpc>
                <a:spcPct val="100000"/>
              </a:lnSpc>
              <a:buClr>
                <a:schemeClr val="tx1"/>
              </a:buClr>
            </a:pPr>
            <a:r>
              <a:rPr lang="cs-CZ" altLang="cs-CZ" sz="2400" b="1" dirty="0">
                <a:solidFill>
                  <a:schemeClr val="tx1"/>
                </a:solidFill>
              </a:rPr>
              <a:t> zarovnávání</a:t>
            </a:r>
          </a:p>
        </p:txBody>
      </p:sp>
      <p:sp>
        <p:nvSpPr>
          <p:cNvPr id="2" name="TextovéPole 1"/>
          <p:cNvSpPr txBox="1"/>
          <p:nvPr/>
        </p:nvSpPr>
        <p:spPr>
          <a:xfrm>
            <a:off x="800780" y="3831771"/>
            <a:ext cx="3785734" cy="3508653"/>
          </a:xfrm>
          <a:prstGeom prst="rect">
            <a:avLst/>
          </a:prstGeom>
          <a:noFill/>
        </p:spPr>
        <p:txBody>
          <a:bodyPr wrap="square" rtlCol="0">
            <a:spAutoFit/>
          </a:bodyPr>
          <a:lstStyle/>
          <a:p>
            <a:pPr>
              <a:lnSpc>
                <a:spcPct val="120000"/>
              </a:lnSpc>
              <a:buNone/>
            </a:pPr>
            <a:r>
              <a:rPr lang="cs-CZ" altLang="cs-CZ" dirty="0">
                <a:solidFill>
                  <a:schemeClr val="tx1"/>
                </a:solidFill>
              </a:rPr>
              <a:t>Úspěšná prezentace dokáže </a:t>
            </a:r>
          </a:p>
          <a:p>
            <a:pPr>
              <a:lnSpc>
                <a:spcPct val="120000"/>
              </a:lnSpc>
              <a:buNone/>
            </a:pPr>
            <a:r>
              <a:rPr lang="cs-CZ" altLang="cs-CZ" dirty="0">
                <a:solidFill>
                  <a:schemeClr val="tx1"/>
                </a:solidFill>
              </a:rPr>
              <a:t>v mysli posluchačů vyvolat hotové zázraky. Přijmou-li posluchači vaši myšlenku, spatříte v jejich očích neklamné svědectví tohoto zázraku. Je to jedinečná a  nezapomenutelná zkušenost.</a:t>
            </a:r>
          </a:p>
          <a:p>
            <a:pPr>
              <a:buNone/>
            </a:pPr>
            <a:endParaRPr lang="cs-CZ" dirty="0">
              <a:solidFill>
                <a:schemeClr val="tx1"/>
              </a:solidFill>
            </a:endParaRPr>
          </a:p>
        </p:txBody>
      </p:sp>
      <p:sp>
        <p:nvSpPr>
          <p:cNvPr id="6" name="TextovéPole 5"/>
          <p:cNvSpPr txBox="1"/>
          <p:nvPr/>
        </p:nvSpPr>
        <p:spPr>
          <a:xfrm>
            <a:off x="4995407" y="3831771"/>
            <a:ext cx="3785734" cy="2959208"/>
          </a:xfrm>
          <a:prstGeom prst="rect">
            <a:avLst/>
          </a:prstGeom>
          <a:noFill/>
        </p:spPr>
        <p:txBody>
          <a:bodyPr wrap="square" rtlCol="0">
            <a:spAutoFit/>
          </a:bodyPr>
          <a:lstStyle/>
          <a:p>
            <a:pPr>
              <a:lnSpc>
                <a:spcPct val="100000"/>
              </a:lnSpc>
              <a:buNone/>
            </a:pPr>
            <a:r>
              <a:rPr lang="cs-CZ" altLang="cs-CZ" dirty="0">
                <a:solidFill>
                  <a:schemeClr val="tx1"/>
                </a:solidFill>
              </a:rPr>
              <a:t>Úspěšná prezentace dokáže </a:t>
            </a:r>
          </a:p>
          <a:p>
            <a:pPr>
              <a:lnSpc>
                <a:spcPct val="100000"/>
              </a:lnSpc>
              <a:buNone/>
            </a:pPr>
            <a:r>
              <a:rPr lang="cs-CZ" altLang="cs-CZ" dirty="0">
                <a:solidFill>
                  <a:schemeClr val="tx1"/>
                </a:solidFill>
              </a:rPr>
              <a:t>v mysli posluchačů vyvolat hotové zázraky. Přijmou-li posluchači vaši myšlenku, spatříte v jejich očích neklamné svědectví tohoto zázraku. Je to jedinečná a  nezapomenutelná zkušenost.</a:t>
            </a:r>
          </a:p>
          <a:p>
            <a:pPr>
              <a:buNone/>
            </a:pPr>
            <a:endParaRPr lang="cs-CZ" dirty="0">
              <a:solidFill>
                <a:schemeClr val="tx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026"/>
          <p:cNvSpPr txBox="1">
            <a:spLocks noChangeArrowheads="1"/>
          </p:cNvSpPr>
          <p:nvPr/>
        </p:nvSpPr>
        <p:spPr bwMode="auto">
          <a:xfrm>
            <a:off x="695099" y="468766"/>
            <a:ext cx="34591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sz="4000" b="1" dirty="0">
                <a:solidFill>
                  <a:srgbClr val="0000FF"/>
                </a:solidFill>
              </a:rPr>
              <a:t>Jak na grafy?</a:t>
            </a:r>
          </a:p>
        </p:txBody>
      </p:sp>
      <p:sp>
        <p:nvSpPr>
          <p:cNvPr id="40963" name="Text Box 1027"/>
          <p:cNvSpPr txBox="1">
            <a:spLocks noChangeArrowheads="1"/>
          </p:cNvSpPr>
          <p:nvPr/>
        </p:nvSpPr>
        <p:spPr bwMode="auto">
          <a:xfrm>
            <a:off x="1188584" y="1657124"/>
            <a:ext cx="683781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buClr>
                <a:schemeClr val="tx1"/>
              </a:buClr>
            </a:pPr>
            <a:r>
              <a:rPr lang="cs-CZ" altLang="cs-CZ" sz="2800" dirty="0">
                <a:solidFill>
                  <a:schemeClr val="tx1"/>
                </a:solidFill>
                <a:latin typeface="Albertus Extra Bold CE" pitchFamily="34" charset="0"/>
              </a:rPr>
              <a:t> </a:t>
            </a:r>
            <a:r>
              <a:rPr lang="cs-CZ" altLang="cs-CZ" sz="2800" b="1" dirty="0">
                <a:solidFill>
                  <a:schemeClr val="tx1"/>
                </a:solidFill>
              </a:rPr>
              <a:t>různé typy - různé použití</a:t>
            </a:r>
          </a:p>
          <a:p>
            <a:pPr>
              <a:buClr>
                <a:schemeClr val="tx1"/>
              </a:buClr>
            </a:pPr>
            <a:r>
              <a:rPr lang="cs-CZ" altLang="cs-CZ" sz="2800" b="1" dirty="0">
                <a:solidFill>
                  <a:schemeClr val="tx1"/>
                </a:solidFill>
              </a:rPr>
              <a:t> text a čísla</a:t>
            </a:r>
          </a:p>
          <a:p>
            <a:pPr>
              <a:lnSpc>
                <a:spcPct val="100000"/>
              </a:lnSpc>
              <a:buClr>
                <a:schemeClr val="tx1"/>
              </a:buClr>
              <a:buFont typeface="Monotype Sorts" pitchFamily="2" charset="2"/>
              <a:buNone/>
            </a:pPr>
            <a:r>
              <a:rPr lang="cs-CZ" altLang="cs-CZ" sz="2800" b="1" dirty="0">
                <a:solidFill>
                  <a:schemeClr val="tx1"/>
                </a:solidFill>
              </a:rPr>
              <a:t>    minimum popisek</a:t>
            </a:r>
          </a:p>
          <a:p>
            <a:pPr>
              <a:lnSpc>
                <a:spcPct val="100000"/>
              </a:lnSpc>
              <a:buClr>
                <a:schemeClr val="tx1"/>
              </a:buClr>
              <a:buFont typeface="Monotype Sorts" pitchFamily="2" charset="2"/>
              <a:buNone/>
            </a:pPr>
            <a:r>
              <a:rPr lang="cs-CZ" altLang="cs-CZ" sz="2800" b="1" dirty="0">
                <a:solidFill>
                  <a:schemeClr val="tx1"/>
                </a:solidFill>
              </a:rPr>
              <a:t>    pozor na čitelnost</a:t>
            </a:r>
          </a:p>
          <a:p>
            <a:pPr>
              <a:buClr>
                <a:schemeClr val="tx1"/>
              </a:buClr>
            </a:pPr>
            <a:r>
              <a:rPr lang="cs-CZ" altLang="cs-CZ" sz="2800" b="1" dirty="0">
                <a:solidFill>
                  <a:schemeClr val="tx1"/>
                </a:solidFill>
              </a:rPr>
              <a:t> barvy</a:t>
            </a:r>
          </a:p>
          <a:p>
            <a:pPr>
              <a:lnSpc>
                <a:spcPct val="100000"/>
              </a:lnSpc>
              <a:buClr>
                <a:schemeClr val="tx1"/>
              </a:buClr>
              <a:buFont typeface="Monotype Sorts" pitchFamily="2" charset="2"/>
              <a:buNone/>
            </a:pPr>
            <a:r>
              <a:rPr lang="cs-CZ" altLang="cs-CZ" sz="2800" b="1" dirty="0">
                <a:solidFill>
                  <a:schemeClr val="tx1"/>
                </a:solidFill>
              </a:rPr>
              <a:t>    kontrast</a:t>
            </a:r>
          </a:p>
          <a:p>
            <a:pPr>
              <a:lnSpc>
                <a:spcPct val="100000"/>
              </a:lnSpc>
              <a:buClr>
                <a:schemeClr val="tx1"/>
              </a:buClr>
              <a:buFont typeface="Monotype Sorts" pitchFamily="2" charset="2"/>
              <a:buNone/>
            </a:pPr>
            <a:r>
              <a:rPr lang="cs-CZ" altLang="cs-CZ" sz="2800" b="1" dirty="0">
                <a:solidFill>
                  <a:schemeClr val="tx1"/>
                </a:solidFill>
              </a:rPr>
              <a:t>    harmonie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3251200" y="177800"/>
            <a:ext cx="3054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sz="3600" b="1">
                <a:solidFill>
                  <a:schemeClr val="tx1"/>
                </a:solidFill>
              </a:rPr>
              <a:t>Vložení grafu</a:t>
            </a:r>
          </a:p>
        </p:txBody>
      </p:sp>
      <p:sp>
        <p:nvSpPr>
          <p:cNvPr id="41987" name="Text Box 3"/>
          <p:cNvSpPr txBox="1">
            <a:spLocks noChangeArrowheads="1"/>
          </p:cNvSpPr>
          <p:nvPr/>
        </p:nvSpPr>
        <p:spPr bwMode="auto">
          <a:xfrm>
            <a:off x="511175" y="796925"/>
            <a:ext cx="781685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20000"/>
              </a:lnSpc>
              <a:buClr>
                <a:srgbClr val="FFFF00"/>
              </a:buClr>
              <a:buFont typeface="Monotype Sorts" pitchFamily="2" charset="2"/>
              <a:buNone/>
            </a:pPr>
            <a:r>
              <a:rPr lang="cs-CZ" altLang="cs-CZ" sz="2800" b="1">
                <a:solidFill>
                  <a:schemeClr val="tx1"/>
                </a:solidFill>
              </a:rPr>
              <a:t>vložení nového snímku s rozvržením pro graf</a:t>
            </a:r>
            <a:endParaRPr lang="cs-CZ" altLang="cs-CZ" sz="2800">
              <a:solidFill>
                <a:schemeClr val="tx1"/>
              </a:solidFill>
              <a:latin typeface="Albertus Extra Bold CE" pitchFamily="34" charset="0"/>
            </a:endParaRPr>
          </a:p>
          <a:p>
            <a:pPr>
              <a:lnSpc>
                <a:spcPct val="120000"/>
              </a:lnSpc>
              <a:buFont typeface="Monotype Sorts" pitchFamily="2" charset="2"/>
              <a:buNone/>
            </a:pPr>
            <a:r>
              <a:rPr lang="cs-CZ" altLang="cs-CZ" sz="2800">
                <a:solidFill>
                  <a:schemeClr val="tx1"/>
                </a:solidFill>
                <a:latin typeface="Albertus Extra Bold CE" pitchFamily="34" charset="0"/>
              </a:rPr>
              <a:t> </a:t>
            </a:r>
          </a:p>
        </p:txBody>
      </p:sp>
      <p:pic>
        <p:nvPicPr>
          <p:cNvPr id="41988" name="Picture 12"/>
          <p:cNvPicPr>
            <a:picLocks noChangeAspect="1" noChangeArrowheads="1"/>
          </p:cNvPicPr>
          <p:nvPr/>
        </p:nvPicPr>
        <p:blipFill>
          <a:blip r:embed="rId3">
            <a:extLst>
              <a:ext uri="{28A0092B-C50C-407E-A947-70E740481C1C}">
                <a14:useLocalDpi xmlns:a14="http://schemas.microsoft.com/office/drawing/2010/main" val="0"/>
              </a:ext>
            </a:extLst>
          </a:blip>
          <a:srcRect l="28125" t="31076" r="28125" b="34549"/>
          <a:stretch>
            <a:fillRect/>
          </a:stretch>
        </p:blipFill>
        <p:spPr bwMode="auto">
          <a:xfrm>
            <a:off x="952500" y="1562100"/>
            <a:ext cx="768826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8450" cy="7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59" name="Text Box 3"/>
          <p:cNvSpPr txBox="1">
            <a:spLocks noChangeArrowheads="1"/>
          </p:cNvSpPr>
          <p:nvPr/>
        </p:nvSpPr>
        <p:spPr bwMode="auto">
          <a:xfrm>
            <a:off x="4639225" y="4647521"/>
            <a:ext cx="3816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sz="3600" b="1" dirty="0">
                <a:solidFill>
                  <a:schemeClr val="tx1"/>
                </a:solidFill>
              </a:rPr>
              <a:t>Výběr typu grafu</a:t>
            </a:r>
            <a:endParaRPr lang="cs-CZ" altLang="cs-CZ" sz="3200" dirty="0">
              <a:solidFill>
                <a:schemeClr val="tx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l="34456" t="58588" r="16667" b="21701"/>
          <a:stretch>
            <a:fillRect/>
          </a:stretch>
        </p:blipFill>
        <p:spPr bwMode="auto">
          <a:xfrm>
            <a:off x="992188" y="4667250"/>
            <a:ext cx="72453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Text Box 3"/>
          <p:cNvSpPr txBox="1">
            <a:spLocks noChangeArrowheads="1"/>
          </p:cNvSpPr>
          <p:nvPr/>
        </p:nvSpPr>
        <p:spPr bwMode="auto">
          <a:xfrm>
            <a:off x="900113" y="234950"/>
            <a:ext cx="4324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sz="3600" b="1" dirty="0">
                <a:solidFill>
                  <a:schemeClr val="tx1"/>
                </a:solidFill>
              </a:rPr>
              <a:t>Zadání dat pro graf</a:t>
            </a:r>
          </a:p>
        </p:txBody>
      </p:sp>
      <p:sp>
        <p:nvSpPr>
          <p:cNvPr id="44036" name="Text Box 4"/>
          <p:cNvSpPr txBox="1">
            <a:spLocks noChangeArrowheads="1"/>
          </p:cNvSpPr>
          <p:nvPr/>
        </p:nvSpPr>
        <p:spPr bwMode="auto">
          <a:xfrm>
            <a:off x="992188" y="1069522"/>
            <a:ext cx="5900974" cy="1381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20000"/>
              </a:lnSpc>
              <a:buClr>
                <a:srgbClr val="FFFF00"/>
              </a:buClr>
              <a:buFont typeface="Monotype Sorts" pitchFamily="2" charset="2"/>
              <a:buNone/>
            </a:pPr>
            <a:r>
              <a:rPr lang="cs-CZ" altLang="cs-CZ" sz="2400" dirty="0">
                <a:solidFill>
                  <a:schemeClr val="tx1"/>
                </a:solidFill>
              </a:rPr>
              <a:t>vyplněním datové tabulky aktuálními daty </a:t>
            </a:r>
          </a:p>
          <a:p>
            <a:pPr>
              <a:lnSpc>
                <a:spcPct val="120000"/>
              </a:lnSpc>
              <a:buClr>
                <a:srgbClr val="FFFF00"/>
              </a:buClr>
              <a:buFont typeface="Monotype Sorts" pitchFamily="2" charset="2"/>
              <a:buNone/>
            </a:pPr>
            <a:r>
              <a:rPr lang="cs-CZ" altLang="cs-CZ" sz="2400" dirty="0">
                <a:solidFill>
                  <a:schemeClr val="tx1"/>
                </a:solidFill>
              </a:rPr>
              <a:t>(ukázka pro PPT)</a:t>
            </a:r>
          </a:p>
          <a:p>
            <a:pPr>
              <a:lnSpc>
                <a:spcPct val="120000"/>
              </a:lnSpc>
              <a:buClr>
                <a:srgbClr val="FFFF00"/>
              </a:buClr>
              <a:buFont typeface="Monotype Sorts" pitchFamily="2" charset="2"/>
              <a:buNone/>
            </a:pPr>
            <a:endParaRPr lang="cs-CZ" altLang="cs-CZ" sz="2400" dirty="0">
              <a:solidFill>
                <a:schemeClr val="tx1"/>
              </a:solidFill>
              <a:latin typeface="Albertus Extra Bold CE" pitchFamily="34" charset="0"/>
            </a:endParaRPr>
          </a:p>
        </p:txBody>
      </p:sp>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l="21745" t="29015" r="31819" b="51692"/>
          <a:stretch>
            <a:fillRect/>
          </a:stretch>
        </p:blipFill>
        <p:spPr bwMode="auto">
          <a:xfrm>
            <a:off x="992188" y="2332038"/>
            <a:ext cx="7245350"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0785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3"/>
          <p:cNvSpPr txBox="1">
            <a:spLocks noChangeArrowheads="1"/>
          </p:cNvSpPr>
          <p:nvPr/>
        </p:nvSpPr>
        <p:spPr bwMode="auto">
          <a:xfrm>
            <a:off x="2957513" y="577850"/>
            <a:ext cx="353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sz="3600" b="1">
                <a:solidFill>
                  <a:schemeClr val="tx1"/>
                </a:solidFill>
              </a:rPr>
              <a:t>Grafy - příklady</a:t>
            </a:r>
          </a:p>
        </p:txBody>
      </p:sp>
      <p:graphicFrame>
        <p:nvGraphicFramePr>
          <p:cNvPr id="48131" name="Object 6"/>
          <p:cNvGraphicFramePr>
            <a:graphicFrameLocks noChangeAspect="1"/>
          </p:cNvGraphicFramePr>
          <p:nvPr>
            <p:extLst>
              <p:ext uri="{D42A27DB-BD31-4B8C-83A1-F6EECF244321}">
                <p14:modId xmlns:p14="http://schemas.microsoft.com/office/powerpoint/2010/main" val="2610472915"/>
              </p:ext>
            </p:extLst>
          </p:nvPr>
        </p:nvGraphicFramePr>
        <p:xfrm>
          <a:off x="895350" y="1485900"/>
          <a:ext cx="6927850" cy="4618038"/>
        </p:xfrm>
        <a:graphic>
          <a:graphicData uri="http://schemas.openxmlformats.org/presentationml/2006/ole">
            <mc:AlternateContent xmlns:mc="http://schemas.openxmlformats.org/markup-compatibility/2006">
              <mc:Choice xmlns:v="urn:schemas-microsoft-com:vml" Requires="v">
                <p:oleObj name="Graf" r:id="rId3" imgW="6096090" imgH="4067280" progId="MSGraph.Chart.8">
                  <p:embed followColorScheme="full"/>
                </p:oleObj>
              </mc:Choice>
              <mc:Fallback>
                <p:oleObj name="Graf" r:id="rId3" imgW="6096090" imgH="4067280" progId="MSGraph.Chart.8">
                  <p:embed followColorScheme="full"/>
                  <p:pic>
                    <p:nvPicPr>
                      <p:cNvPr id="0" name="Object 6"/>
                      <p:cNvPicPr>
                        <a:picLocks noChangeAspect="1" noChangeArrowheads="1"/>
                      </p:cNvPicPr>
                      <p:nvPr/>
                    </p:nvPicPr>
                    <p:blipFill>
                      <a:blip r:embed="rId4"/>
                      <a:srcRect/>
                      <a:stretch>
                        <a:fillRect/>
                      </a:stretch>
                    </p:blipFill>
                    <p:spPr bwMode="auto">
                      <a:xfrm>
                        <a:off x="895350" y="1485900"/>
                        <a:ext cx="6927850" cy="4618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546099" y="1520825"/>
            <a:ext cx="8285183" cy="4611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buClr>
                <a:schemeClr val="tx1"/>
              </a:buClr>
              <a:buFont typeface="Monotype Sorts" pitchFamily="2" charset="2"/>
              <a:buChar char="­"/>
            </a:pPr>
            <a:r>
              <a:rPr lang="cs-CZ" altLang="cs-CZ" sz="1800" b="1" dirty="0">
                <a:solidFill>
                  <a:schemeClr val="tx1"/>
                </a:solidFill>
              </a:rPr>
              <a:t> obraz - film, video, počítačový program, prezentace (např. PPT), 	</a:t>
            </a:r>
            <a:r>
              <a:rPr lang="cs-CZ" altLang="cs-CZ" sz="1800" dirty="0">
                <a:solidFill>
                  <a:schemeClr val="tx1"/>
                </a:solidFill>
              </a:rPr>
              <a:t>diapozitivy, fólie</a:t>
            </a:r>
          </a:p>
          <a:p>
            <a:pPr>
              <a:buClr>
                <a:schemeClr val="tx1"/>
              </a:buClr>
              <a:buFont typeface="Monotype Sorts" pitchFamily="2" charset="2"/>
              <a:buChar char="­"/>
            </a:pPr>
            <a:r>
              <a:rPr lang="cs-CZ" altLang="cs-CZ" sz="1800" b="1" dirty="0">
                <a:solidFill>
                  <a:schemeClr val="tx1"/>
                </a:solidFill>
              </a:rPr>
              <a:t> zvuk – mluvené slovo, </a:t>
            </a:r>
            <a:r>
              <a:rPr lang="cs-CZ" altLang="cs-CZ" sz="1800" b="1" dirty="0" err="1">
                <a:solidFill>
                  <a:schemeClr val="tx1"/>
                </a:solidFill>
              </a:rPr>
              <a:t>podkresová</a:t>
            </a:r>
            <a:r>
              <a:rPr lang="cs-CZ" altLang="cs-CZ" sz="1800" b="1" dirty="0">
                <a:solidFill>
                  <a:schemeClr val="tx1"/>
                </a:solidFill>
              </a:rPr>
              <a:t> hudba, zvukové efekty </a:t>
            </a:r>
          </a:p>
          <a:p>
            <a:pPr>
              <a:buClr>
                <a:schemeClr val="tx1"/>
              </a:buClr>
              <a:buFont typeface="Monotype Sorts" pitchFamily="2" charset="2"/>
              <a:buChar char="­"/>
            </a:pPr>
            <a:r>
              <a:rPr lang="cs-CZ" altLang="cs-CZ" sz="1800" b="1" dirty="0">
                <a:solidFill>
                  <a:schemeClr val="tx1"/>
                </a:solidFill>
              </a:rPr>
              <a:t> naše vizáž, pohyby, řeč těla</a:t>
            </a:r>
          </a:p>
          <a:p>
            <a:pPr>
              <a:buClr>
                <a:schemeClr val="tx1"/>
              </a:buClr>
              <a:buNone/>
            </a:pPr>
            <a:endParaRPr lang="cs-CZ" altLang="cs-CZ" sz="1800" b="1" dirty="0">
              <a:solidFill>
                <a:schemeClr val="tx1"/>
              </a:solidFill>
            </a:endParaRPr>
          </a:p>
          <a:p>
            <a:pPr>
              <a:buClr>
                <a:schemeClr val="tx1"/>
              </a:buClr>
              <a:buNone/>
            </a:pPr>
            <a:r>
              <a:rPr lang="cs-CZ" sz="1800" b="1" dirty="0">
                <a:solidFill>
                  <a:schemeClr val="tx1"/>
                </a:solidFill>
              </a:rPr>
              <a:t> </a:t>
            </a:r>
            <a:r>
              <a:rPr lang="cs-CZ" sz="1800" dirty="0">
                <a:solidFill>
                  <a:schemeClr val="tx1"/>
                </a:solidFill>
              </a:rPr>
              <a:t>psychologický pokus(?) A. </a:t>
            </a:r>
            <a:r>
              <a:rPr lang="cs-CZ" sz="1800" dirty="0" err="1">
                <a:solidFill>
                  <a:schemeClr val="tx1"/>
                </a:solidFill>
              </a:rPr>
              <a:t>Mehrabiana</a:t>
            </a:r>
            <a:r>
              <a:rPr lang="cs-CZ" sz="1800" dirty="0">
                <a:solidFill>
                  <a:schemeClr val="tx1"/>
                </a:solidFill>
              </a:rPr>
              <a:t> (1967)</a:t>
            </a:r>
            <a:r>
              <a:rPr lang="cs-CZ" sz="1800" b="1" dirty="0">
                <a:solidFill>
                  <a:schemeClr val="tx1"/>
                </a:solidFill>
              </a:rPr>
              <a:t>:</a:t>
            </a:r>
          </a:p>
          <a:p>
            <a:pPr marL="457200" lvl="1" indent="0">
              <a:buClr>
                <a:schemeClr val="tx1"/>
              </a:buClr>
              <a:buNone/>
            </a:pPr>
            <a:r>
              <a:rPr lang="cs-CZ" sz="1800" b="1" dirty="0">
                <a:solidFill>
                  <a:schemeClr val="tx1"/>
                </a:solidFill>
              </a:rPr>
              <a:t>7% verbální projev (obsah řeči), </a:t>
            </a:r>
          </a:p>
          <a:p>
            <a:pPr marL="457200" lvl="1" indent="0">
              <a:buClr>
                <a:schemeClr val="tx1"/>
              </a:buClr>
              <a:buNone/>
            </a:pPr>
            <a:r>
              <a:rPr lang="cs-CZ" sz="1800" b="1" dirty="0">
                <a:solidFill>
                  <a:schemeClr val="tx1"/>
                </a:solidFill>
              </a:rPr>
              <a:t>38% vokální projev (tón a modulace hlasu, další zvuky) </a:t>
            </a:r>
          </a:p>
          <a:p>
            <a:pPr marL="457200" lvl="1" indent="0">
              <a:buClr>
                <a:schemeClr val="tx1"/>
              </a:buClr>
              <a:buNone/>
            </a:pPr>
            <a:r>
              <a:rPr lang="cs-CZ" sz="1800" b="1" dirty="0">
                <a:solidFill>
                  <a:schemeClr val="tx1"/>
                </a:solidFill>
              </a:rPr>
              <a:t>55% neverbální projevy – řeč těla (výraz tváře, pohyby těla, gesta) </a:t>
            </a:r>
          </a:p>
          <a:p>
            <a:pPr marL="457200" lvl="1" indent="0">
              <a:buClr>
                <a:schemeClr val="tx1"/>
              </a:buClr>
              <a:buNone/>
            </a:pPr>
            <a:endParaRPr lang="cs-CZ" sz="1800" b="1" dirty="0">
              <a:solidFill>
                <a:schemeClr val="tx1"/>
              </a:solidFill>
            </a:endParaRPr>
          </a:p>
          <a:p>
            <a:pPr indent="-285750">
              <a:buClr>
                <a:schemeClr val="tx1"/>
              </a:buClr>
              <a:buNone/>
            </a:pPr>
            <a:r>
              <a:rPr lang="cs-CZ" altLang="cs-CZ" sz="1800" b="1" dirty="0">
                <a:solidFill>
                  <a:srgbClr val="FF0000"/>
                </a:solidFill>
              </a:rPr>
              <a:t>procenta jsou sporná, ale vokální i neverbální složky sdělení jsou důležité!</a:t>
            </a:r>
          </a:p>
        </p:txBody>
      </p:sp>
      <p:sp>
        <p:nvSpPr>
          <p:cNvPr id="5123" name="Text Box 3"/>
          <p:cNvSpPr txBox="1">
            <a:spLocks noChangeArrowheads="1"/>
          </p:cNvSpPr>
          <p:nvPr/>
        </p:nvSpPr>
        <p:spPr bwMode="auto">
          <a:xfrm>
            <a:off x="460375" y="292100"/>
            <a:ext cx="7934325" cy="820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spcBef>
                <a:spcPct val="50000"/>
              </a:spcBef>
              <a:buFont typeface="Monotype Sorts" pitchFamily="2" charset="2"/>
              <a:buNone/>
            </a:pPr>
            <a:r>
              <a:rPr lang="cs-CZ" altLang="cs-CZ" sz="3600" b="1" dirty="0">
                <a:solidFill>
                  <a:srgbClr val="006666"/>
                </a:solidFill>
                <a:effectLst>
                  <a:outerShdw blurRad="38100" dist="38100" dir="2700000" algn="tl">
                    <a:srgbClr val="000000">
                      <a:alpha val="43137"/>
                    </a:srgbClr>
                  </a:outerShdw>
                </a:effectLst>
              </a:rPr>
              <a:t>Výrazové prostředky sdělení</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0642">
                                            <p:txEl>
                                              <p:pRg st="0" end="0"/>
                                            </p:txEl>
                                          </p:spTgt>
                                        </p:tgtEl>
                                        <p:attrNameLst>
                                          <p:attrName>style.visibility</p:attrName>
                                        </p:attrNameLst>
                                      </p:cBhvr>
                                      <p:to>
                                        <p:strVal val="visible"/>
                                      </p:to>
                                    </p:set>
                                    <p:animEffect transition="in" filter="randombar(horizontal)">
                                      <p:cBhvr>
                                        <p:cTn id="7" dur="500"/>
                                        <p:tgtEl>
                                          <p:spTgt spid="2406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0642">
                                            <p:txEl>
                                              <p:pRg st="1" end="1"/>
                                            </p:txEl>
                                          </p:spTgt>
                                        </p:tgtEl>
                                        <p:attrNameLst>
                                          <p:attrName>style.visibility</p:attrName>
                                        </p:attrNameLst>
                                      </p:cBhvr>
                                      <p:to>
                                        <p:strVal val="visible"/>
                                      </p:to>
                                    </p:set>
                                    <p:animEffect transition="in" filter="randombar(horizontal)">
                                      <p:cBhvr>
                                        <p:cTn id="12" dur="500"/>
                                        <p:tgtEl>
                                          <p:spTgt spid="24064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0642">
                                            <p:txEl>
                                              <p:pRg st="2" end="2"/>
                                            </p:txEl>
                                          </p:spTgt>
                                        </p:tgtEl>
                                        <p:attrNameLst>
                                          <p:attrName>style.visibility</p:attrName>
                                        </p:attrNameLst>
                                      </p:cBhvr>
                                      <p:to>
                                        <p:strVal val="visible"/>
                                      </p:to>
                                    </p:set>
                                    <p:animEffect transition="in" filter="randombar(horizontal)">
                                      <p:cBhvr>
                                        <p:cTn id="17" dur="500"/>
                                        <p:tgtEl>
                                          <p:spTgt spid="2406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0642">
                                            <p:txEl>
                                              <p:pRg st="4" end="4"/>
                                            </p:txEl>
                                          </p:spTgt>
                                        </p:tgtEl>
                                        <p:attrNameLst>
                                          <p:attrName>style.visibility</p:attrName>
                                        </p:attrNameLst>
                                      </p:cBhvr>
                                      <p:to>
                                        <p:strVal val="visible"/>
                                      </p:to>
                                    </p:set>
                                    <p:animEffect transition="in" filter="randombar(horizontal)">
                                      <p:cBhvr>
                                        <p:cTn id="22" dur="500"/>
                                        <p:tgtEl>
                                          <p:spTgt spid="240642">
                                            <p:txEl>
                                              <p:pRg st="4" end="4"/>
                                            </p:tx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0642">
                                            <p:txEl>
                                              <p:pRg st="5" end="5"/>
                                            </p:txEl>
                                          </p:spTgt>
                                        </p:tgtEl>
                                        <p:attrNameLst>
                                          <p:attrName>style.visibility</p:attrName>
                                        </p:attrNameLst>
                                      </p:cBhvr>
                                      <p:to>
                                        <p:strVal val="visible"/>
                                      </p:to>
                                    </p:set>
                                    <p:animEffect transition="in" filter="randombar(horizontal)">
                                      <p:cBhvr>
                                        <p:cTn id="25" dur="500"/>
                                        <p:tgtEl>
                                          <p:spTgt spid="240642">
                                            <p:txEl>
                                              <p:pRg st="5" end="5"/>
                                            </p:tx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40642">
                                            <p:txEl>
                                              <p:pRg st="6" end="6"/>
                                            </p:txEl>
                                          </p:spTgt>
                                        </p:tgtEl>
                                        <p:attrNameLst>
                                          <p:attrName>style.visibility</p:attrName>
                                        </p:attrNameLst>
                                      </p:cBhvr>
                                      <p:to>
                                        <p:strVal val="visible"/>
                                      </p:to>
                                    </p:set>
                                    <p:animEffect transition="in" filter="randombar(horizontal)">
                                      <p:cBhvr>
                                        <p:cTn id="28" dur="500"/>
                                        <p:tgtEl>
                                          <p:spTgt spid="240642">
                                            <p:txEl>
                                              <p:pRg st="6" end="6"/>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40642">
                                            <p:txEl>
                                              <p:pRg st="7" end="7"/>
                                            </p:txEl>
                                          </p:spTgt>
                                        </p:tgtEl>
                                        <p:attrNameLst>
                                          <p:attrName>style.visibility</p:attrName>
                                        </p:attrNameLst>
                                      </p:cBhvr>
                                      <p:to>
                                        <p:strVal val="visible"/>
                                      </p:to>
                                    </p:set>
                                    <p:animEffect transition="in" filter="randombar(horizontal)">
                                      <p:cBhvr>
                                        <p:cTn id="31" dur="500"/>
                                        <p:tgtEl>
                                          <p:spTgt spid="24064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40642">
                                            <p:txEl>
                                              <p:pRg st="9" end="9"/>
                                            </p:txEl>
                                          </p:spTgt>
                                        </p:tgtEl>
                                        <p:attrNameLst>
                                          <p:attrName>style.visibility</p:attrName>
                                        </p:attrNameLst>
                                      </p:cBhvr>
                                      <p:to>
                                        <p:strVal val="visible"/>
                                      </p:to>
                                    </p:set>
                                    <p:animEffect transition="in" filter="randombar(horizontal)">
                                      <p:cBhvr>
                                        <p:cTn id="36" dur="500"/>
                                        <p:tgtEl>
                                          <p:spTgt spid="24064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Object 2"/>
          <p:cNvGraphicFramePr>
            <a:graphicFrameLocks noChangeAspect="1"/>
          </p:cNvGraphicFramePr>
          <p:nvPr/>
        </p:nvGraphicFramePr>
        <p:xfrm>
          <a:off x="1081088" y="1704975"/>
          <a:ext cx="6724650" cy="4483100"/>
        </p:xfrm>
        <a:graphic>
          <a:graphicData uri="http://schemas.openxmlformats.org/presentationml/2006/ole">
            <mc:AlternateContent xmlns:mc="http://schemas.openxmlformats.org/markup-compatibility/2006">
              <mc:Choice xmlns:v="urn:schemas-microsoft-com:vml" Requires="v">
                <p:oleObj name="Graf" r:id="rId3" imgW="6096090" imgH="4067280" progId="MSGraph.Chart.8">
                  <p:embed followColorScheme="full"/>
                </p:oleObj>
              </mc:Choice>
              <mc:Fallback>
                <p:oleObj name="Graf" r:id="rId3" imgW="6096090" imgH="4067280" progId="MSGraph.Chart.8">
                  <p:embed followColorScheme="full"/>
                  <p:pic>
                    <p:nvPicPr>
                      <p:cNvPr id="0" name="Object 2"/>
                      <p:cNvPicPr>
                        <a:picLocks noChangeAspect="1" noChangeArrowheads="1"/>
                      </p:cNvPicPr>
                      <p:nvPr/>
                    </p:nvPicPr>
                    <p:blipFill>
                      <a:blip r:embed="rId4"/>
                      <a:srcRect/>
                      <a:stretch>
                        <a:fillRect/>
                      </a:stretch>
                    </p:blipFill>
                    <p:spPr bwMode="auto">
                      <a:xfrm>
                        <a:off x="1081088" y="1704975"/>
                        <a:ext cx="6724650" cy="448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155" name="Text Box 3"/>
          <p:cNvSpPr txBox="1">
            <a:spLocks noChangeArrowheads="1"/>
          </p:cNvSpPr>
          <p:nvPr/>
        </p:nvSpPr>
        <p:spPr bwMode="auto">
          <a:xfrm>
            <a:off x="3200400" y="234950"/>
            <a:ext cx="3003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sz="3600" b="1">
                <a:solidFill>
                  <a:schemeClr val="tx1"/>
                </a:solidFill>
              </a:rPr>
              <a:t>Grafy - barvy</a:t>
            </a:r>
          </a:p>
        </p:txBody>
      </p:sp>
      <p:sp>
        <p:nvSpPr>
          <p:cNvPr id="49156" name="Text Box 4"/>
          <p:cNvSpPr txBox="1">
            <a:spLocks noChangeArrowheads="1"/>
          </p:cNvSpPr>
          <p:nvPr/>
        </p:nvSpPr>
        <p:spPr bwMode="auto">
          <a:xfrm>
            <a:off x="2517775" y="798513"/>
            <a:ext cx="4183063"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buFont typeface="Monotype Sorts" pitchFamily="2" charset="2"/>
              <a:buNone/>
            </a:pPr>
            <a:r>
              <a:rPr lang="cs-CZ" altLang="cs-CZ" sz="2800" b="1">
                <a:solidFill>
                  <a:schemeClr val="tx1"/>
                </a:solidFill>
              </a:rPr>
              <a:t>koncepce - země - nebe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8" name="Object 2"/>
          <p:cNvGraphicFramePr>
            <a:graphicFrameLocks noChangeAspect="1"/>
          </p:cNvGraphicFramePr>
          <p:nvPr/>
        </p:nvGraphicFramePr>
        <p:xfrm>
          <a:off x="938213" y="1384300"/>
          <a:ext cx="6927850" cy="4618038"/>
        </p:xfrm>
        <a:graphic>
          <a:graphicData uri="http://schemas.openxmlformats.org/presentationml/2006/ole">
            <mc:AlternateContent xmlns:mc="http://schemas.openxmlformats.org/markup-compatibility/2006">
              <mc:Choice xmlns:v="urn:schemas-microsoft-com:vml" Requires="v">
                <p:oleObj name="Graf" r:id="rId3" imgW="6096090" imgH="4067280" progId="MSGraph.Chart.8">
                  <p:embed followColorScheme="full"/>
                </p:oleObj>
              </mc:Choice>
              <mc:Fallback>
                <p:oleObj name="Graf" r:id="rId3" imgW="6096090" imgH="4067280" progId="MSGraph.Chart.8">
                  <p:embed followColorScheme="full"/>
                  <p:pic>
                    <p:nvPicPr>
                      <p:cNvPr id="0" name="Object 2"/>
                      <p:cNvPicPr>
                        <a:picLocks noChangeAspect="1" noChangeArrowheads="1"/>
                      </p:cNvPicPr>
                      <p:nvPr/>
                    </p:nvPicPr>
                    <p:blipFill>
                      <a:blip r:embed="rId4"/>
                      <a:srcRect/>
                      <a:stretch>
                        <a:fillRect/>
                      </a:stretch>
                    </p:blipFill>
                    <p:spPr bwMode="auto">
                      <a:xfrm>
                        <a:off x="938213" y="1384300"/>
                        <a:ext cx="6927850" cy="4618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0179" name="Text Box 3"/>
          <p:cNvSpPr txBox="1">
            <a:spLocks noChangeArrowheads="1"/>
          </p:cNvSpPr>
          <p:nvPr/>
        </p:nvSpPr>
        <p:spPr bwMode="auto">
          <a:xfrm>
            <a:off x="1398588" y="509588"/>
            <a:ext cx="7194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sz="3600" b="1">
                <a:solidFill>
                  <a:schemeClr val="tx1"/>
                </a:solidFill>
              </a:rPr>
              <a:t>Grafy - zvýraznění určitých částí</a:t>
            </a:r>
            <a:endParaRPr lang="cs-CZ" altLang="cs-CZ" sz="3200">
              <a:solidFill>
                <a:schemeClr val="tx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2"/>
          <p:cNvGraphicFramePr>
            <a:graphicFrameLocks noChangeAspect="1"/>
          </p:cNvGraphicFramePr>
          <p:nvPr/>
        </p:nvGraphicFramePr>
        <p:xfrm>
          <a:off x="938213" y="1384300"/>
          <a:ext cx="6927850" cy="4618038"/>
        </p:xfrm>
        <a:graphic>
          <a:graphicData uri="http://schemas.openxmlformats.org/presentationml/2006/ole">
            <mc:AlternateContent xmlns:mc="http://schemas.openxmlformats.org/markup-compatibility/2006">
              <mc:Choice xmlns:v="urn:schemas-microsoft-com:vml" Requires="v">
                <p:oleObj name="Graf" r:id="rId3" imgW="6096090" imgH="4067280" progId="MSGraph.Chart.8">
                  <p:embed followColorScheme="full"/>
                </p:oleObj>
              </mc:Choice>
              <mc:Fallback>
                <p:oleObj name="Graf" r:id="rId3" imgW="6096090" imgH="4067280" progId="MSGraph.Chart.8">
                  <p:embed followColorScheme="full"/>
                  <p:pic>
                    <p:nvPicPr>
                      <p:cNvPr id="0" name="Object 2"/>
                      <p:cNvPicPr>
                        <a:picLocks noChangeAspect="1" noChangeArrowheads="1"/>
                      </p:cNvPicPr>
                      <p:nvPr/>
                    </p:nvPicPr>
                    <p:blipFill>
                      <a:blip r:embed="rId4"/>
                      <a:srcRect/>
                      <a:stretch>
                        <a:fillRect/>
                      </a:stretch>
                    </p:blipFill>
                    <p:spPr bwMode="auto">
                      <a:xfrm>
                        <a:off x="938213" y="1384300"/>
                        <a:ext cx="6927850" cy="4618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03" name="Text Box 3"/>
          <p:cNvSpPr txBox="1">
            <a:spLocks noChangeArrowheads="1"/>
          </p:cNvSpPr>
          <p:nvPr/>
        </p:nvSpPr>
        <p:spPr bwMode="auto">
          <a:xfrm>
            <a:off x="1122363" y="449263"/>
            <a:ext cx="7194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sz="3600" b="1">
                <a:solidFill>
                  <a:schemeClr val="tx1"/>
                </a:solidFill>
              </a:rPr>
              <a:t>Grafy - zvýraznění určitých částí</a:t>
            </a:r>
          </a:p>
        </p:txBody>
      </p:sp>
      <p:sp>
        <p:nvSpPr>
          <p:cNvPr id="51204" name="AutoShape 4"/>
          <p:cNvSpPr>
            <a:spLocks noChangeArrowheads="1"/>
          </p:cNvSpPr>
          <p:nvPr/>
        </p:nvSpPr>
        <p:spPr bwMode="auto">
          <a:xfrm>
            <a:off x="3881438" y="2020888"/>
            <a:ext cx="663575" cy="879475"/>
          </a:xfrm>
          <a:prstGeom prst="rightArrow">
            <a:avLst>
              <a:gd name="adj1" fmla="val 50000"/>
              <a:gd name="adj2" fmla="val 25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endParaRPr lang="cs-CZ" altLang="cs-CZ"/>
          </a:p>
        </p:txBody>
      </p:sp>
      <p:sp>
        <p:nvSpPr>
          <p:cNvPr id="51205" name="AutoShape 5"/>
          <p:cNvSpPr>
            <a:spLocks noChangeArrowheads="1"/>
          </p:cNvSpPr>
          <p:nvPr/>
        </p:nvSpPr>
        <p:spPr bwMode="auto">
          <a:xfrm>
            <a:off x="3733800" y="1947863"/>
            <a:ext cx="419100" cy="1212850"/>
          </a:xfrm>
          <a:prstGeom prst="downArrow">
            <a:avLst>
              <a:gd name="adj1" fmla="val 27269"/>
              <a:gd name="adj2" fmla="val 72348"/>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endParaRPr lang="cs-CZ" altLang="cs-CZ"/>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6" name="Object 2"/>
          <p:cNvGraphicFramePr>
            <a:graphicFrameLocks noChangeAspect="1"/>
          </p:cNvGraphicFramePr>
          <p:nvPr/>
        </p:nvGraphicFramePr>
        <p:xfrm>
          <a:off x="750888" y="1125538"/>
          <a:ext cx="7402512" cy="4949825"/>
        </p:xfrm>
        <a:graphic>
          <a:graphicData uri="http://schemas.openxmlformats.org/presentationml/2006/ole">
            <mc:AlternateContent xmlns:mc="http://schemas.openxmlformats.org/markup-compatibility/2006">
              <mc:Choice xmlns:v="urn:schemas-microsoft-com:vml" Requires="v">
                <p:oleObj name="Graf" r:id="rId3" imgW="7400832" imgH="4952880" progId="MSGraph.Chart.8">
                  <p:embed followColorScheme="full"/>
                </p:oleObj>
              </mc:Choice>
              <mc:Fallback>
                <p:oleObj name="Graf" r:id="rId3" imgW="7400832" imgH="4952880" progId="MSGraph.Chart.8">
                  <p:embed followColorScheme="full"/>
                  <p:pic>
                    <p:nvPicPr>
                      <p:cNvPr id="0" name="Object 2"/>
                      <p:cNvPicPr>
                        <a:picLocks noChangeAspect="1" noChangeArrowheads="1"/>
                      </p:cNvPicPr>
                      <p:nvPr/>
                    </p:nvPicPr>
                    <p:blipFill>
                      <a:blip r:embed="rId4"/>
                      <a:srcRect/>
                      <a:stretch>
                        <a:fillRect/>
                      </a:stretch>
                    </p:blipFill>
                    <p:spPr bwMode="auto">
                      <a:xfrm>
                        <a:off x="750888" y="1125538"/>
                        <a:ext cx="7402512" cy="494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27" name="Text Box 3"/>
          <p:cNvSpPr txBox="1">
            <a:spLocks noChangeArrowheads="1"/>
          </p:cNvSpPr>
          <p:nvPr/>
        </p:nvSpPr>
        <p:spPr bwMode="auto">
          <a:xfrm>
            <a:off x="3270250" y="152400"/>
            <a:ext cx="27797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buFont typeface="Monotype Sorts" pitchFamily="2" charset="2"/>
              <a:buNone/>
            </a:pPr>
            <a:r>
              <a:rPr lang="cs-CZ" altLang="cs-CZ" sz="4000" b="1">
                <a:solidFill>
                  <a:schemeClr val="tx1"/>
                </a:solidFill>
              </a:rPr>
              <a:t>Co vidíte ?</a:t>
            </a:r>
            <a:endParaRPr lang="cs-CZ" altLang="cs-CZ" sz="3600">
              <a:solidFill>
                <a:schemeClr val="tx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Object 3"/>
          <p:cNvGraphicFramePr>
            <a:graphicFrameLocks noChangeAspect="1"/>
          </p:cNvGraphicFramePr>
          <p:nvPr/>
        </p:nvGraphicFramePr>
        <p:xfrm>
          <a:off x="0" y="1717675"/>
          <a:ext cx="9150350" cy="4575175"/>
        </p:xfrm>
        <a:graphic>
          <a:graphicData uri="http://schemas.openxmlformats.org/presentationml/2006/ole">
            <mc:AlternateContent xmlns:mc="http://schemas.openxmlformats.org/markup-compatibility/2006">
              <mc:Choice xmlns:v="urn:schemas-microsoft-com:vml" Requires="v">
                <p:oleObj name="Graf" r:id="rId3" imgW="9296355" imgH="4648320" progId="MSGraph.Chart.8">
                  <p:embed followColorScheme="full"/>
                </p:oleObj>
              </mc:Choice>
              <mc:Fallback>
                <p:oleObj name="Graf" r:id="rId3" imgW="9296355" imgH="4648320" progId="MSGraph.Chart.8">
                  <p:embed followColorScheme="full"/>
                  <p:pic>
                    <p:nvPicPr>
                      <p:cNvPr id="0" name="Object 3"/>
                      <p:cNvPicPr>
                        <a:picLocks noChangeAspect="1" noChangeArrowheads="1"/>
                      </p:cNvPicPr>
                      <p:nvPr/>
                    </p:nvPicPr>
                    <p:blipFill>
                      <a:blip r:embed="rId4"/>
                      <a:srcRect/>
                      <a:stretch>
                        <a:fillRect/>
                      </a:stretch>
                    </p:blipFill>
                    <p:spPr bwMode="auto">
                      <a:xfrm>
                        <a:off x="0" y="1717675"/>
                        <a:ext cx="9150350" cy="4575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3251" name="Text Box 18"/>
          <p:cNvSpPr txBox="1">
            <a:spLocks noChangeArrowheads="1"/>
          </p:cNvSpPr>
          <p:nvPr/>
        </p:nvSpPr>
        <p:spPr bwMode="auto">
          <a:xfrm>
            <a:off x="500063" y="1246188"/>
            <a:ext cx="82772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b="1">
                <a:solidFill>
                  <a:schemeClr val="tx1"/>
                </a:solidFill>
              </a:rPr>
              <a:t>Graf č. 3 Výskyt profesionálních respiračních alergií v různých oblastech činnosti</a:t>
            </a:r>
            <a:endParaRPr lang="cs-CZ" altLang="cs-CZ" sz="4000" b="1">
              <a:solidFill>
                <a:schemeClr val="tx1"/>
              </a:solidFill>
            </a:endParaRPr>
          </a:p>
        </p:txBody>
      </p:sp>
      <p:sp>
        <p:nvSpPr>
          <p:cNvPr id="53252" name="Text Box 19"/>
          <p:cNvSpPr txBox="1">
            <a:spLocks noChangeArrowheads="1"/>
          </p:cNvSpPr>
          <p:nvPr/>
        </p:nvSpPr>
        <p:spPr bwMode="auto">
          <a:xfrm>
            <a:off x="2786063" y="306388"/>
            <a:ext cx="353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sz="3600" b="1">
                <a:solidFill>
                  <a:schemeClr val="tx1"/>
                </a:solidFill>
              </a:rPr>
              <a:t>Grafy - příklady</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ChangeArrowheads="1"/>
          </p:cNvSpPr>
          <p:nvPr/>
        </p:nvSpPr>
        <p:spPr bwMode="auto">
          <a:xfrm>
            <a:off x="620713" y="1284288"/>
            <a:ext cx="7934325" cy="3854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endParaRPr lang="cs-CZ" altLang="cs-CZ"/>
          </a:p>
        </p:txBody>
      </p:sp>
      <p:graphicFrame>
        <p:nvGraphicFramePr>
          <p:cNvPr id="54275" name="Object 3"/>
          <p:cNvGraphicFramePr>
            <a:graphicFrameLocks noChangeAspect="1"/>
          </p:cNvGraphicFramePr>
          <p:nvPr/>
        </p:nvGraphicFramePr>
        <p:xfrm>
          <a:off x="944563" y="1438275"/>
          <a:ext cx="7613650" cy="5080000"/>
        </p:xfrm>
        <a:graphic>
          <a:graphicData uri="http://schemas.openxmlformats.org/presentationml/2006/ole">
            <mc:AlternateContent xmlns:mc="http://schemas.openxmlformats.org/markup-compatibility/2006">
              <mc:Choice xmlns:v="urn:schemas-microsoft-com:vml" Requires="v">
                <p:oleObj name="Graf" r:id="rId3" imgW="6096090" imgH="4067280" progId="MSGraph.Chart.8">
                  <p:embed followColorScheme="full"/>
                </p:oleObj>
              </mc:Choice>
              <mc:Fallback>
                <p:oleObj name="Graf" r:id="rId3" imgW="6096090" imgH="4067280" progId="MSGraph.Chart.8">
                  <p:embed followColorScheme="full"/>
                  <p:pic>
                    <p:nvPicPr>
                      <p:cNvPr id="0" name="Object 3"/>
                      <p:cNvPicPr>
                        <a:picLocks noChangeAspect="1" noChangeArrowheads="1"/>
                      </p:cNvPicPr>
                      <p:nvPr/>
                    </p:nvPicPr>
                    <p:blipFill>
                      <a:blip r:embed="rId4"/>
                      <a:srcRect/>
                      <a:stretch>
                        <a:fillRect/>
                      </a:stretch>
                    </p:blipFill>
                    <p:spPr bwMode="auto">
                      <a:xfrm>
                        <a:off x="944563" y="1438275"/>
                        <a:ext cx="7613650" cy="508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4276" name="Text Box 4"/>
          <p:cNvSpPr txBox="1">
            <a:spLocks noChangeArrowheads="1"/>
          </p:cNvSpPr>
          <p:nvPr/>
        </p:nvSpPr>
        <p:spPr bwMode="auto">
          <a:xfrm>
            <a:off x="4916488" y="1512888"/>
            <a:ext cx="16779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lnSpc>
                <a:spcPct val="100000"/>
              </a:lnSpc>
              <a:buFont typeface="Monotype Sorts" pitchFamily="2" charset="2"/>
              <a:buNone/>
            </a:pPr>
            <a:r>
              <a:rPr lang="cs-CZ" altLang="cs-CZ" b="1">
                <a:solidFill>
                  <a:schemeClr val="tx1"/>
                </a:solidFill>
                <a:latin typeface="Times New Roman" pitchFamily="18" charset="0"/>
              </a:rPr>
              <a:t>Zdravotnictví</a:t>
            </a:r>
          </a:p>
          <a:p>
            <a:pPr algn="ctr">
              <a:lnSpc>
                <a:spcPct val="100000"/>
              </a:lnSpc>
              <a:buFont typeface="Monotype Sorts" pitchFamily="2" charset="2"/>
              <a:buNone/>
            </a:pPr>
            <a:r>
              <a:rPr lang="cs-CZ" altLang="cs-CZ" b="1">
                <a:solidFill>
                  <a:schemeClr val="tx1"/>
                </a:solidFill>
                <a:latin typeface="Times New Roman" pitchFamily="18" charset="0"/>
              </a:rPr>
              <a:t>7%</a:t>
            </a:r>
          </a:p>
        </p:txBody>
      </p:sp>
      <p:sp>
        <p:nvSpPr>
          <p:cNvPr id="54277" name="Text Box 5"/>
          <p:cNvSpPr txBox="1">
            <a:spLocks noChangeArrowheads="1"/>
          </p:cNvSpPr>
          <p:nvPr/>
        </p:nvSpPr>
        <p:spPr bwMode="auto">
          <a:xfrm>
            <a:off x="7037388" y="2590800"/>
            <a:ext cx="14938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lnSpc>
                <a:spcPct val="100000"/>
              </a:lnSpc>
              <a:buFont typeface="Monotype Sorts" pitchFamily="2" charset="2"/>
              <a:buNone/>
            </a:pPr>
            <a:r>
              <a:rPr lang="cs-CZ" altLang="cs-CZ" b="1">
                <a:solidFill>
                  <a:schemeClr val="tx1"/>
                </a:solidFill>
                <a:latin typeface="Times New Roman" pitchFamily="18" charset="0"/>
              </a:rPr>
              <a:t>Zemědělství</a:t>
            </a:r>
          </a:p>
          <a:p>
            <a:pPr algn="ctr">
              <a:lnSpc>
                <a:spcPct val="100000"/>
              </a:lnSpc>
              <a:buFont typeface="Monotype Sorts" pitchFamily="2" charset="2"/>
              <a:buNone/>
            </a:pPr>
            <a:r>
              <a:rPr lang="cs-CZ" altLang="cs-CZ" b="1">
                <a:solidFill>
                  <a:schemeClr val="tx1"/>
                </a:solidFill>
                <a:latin typeface="Times New Roman" pitchFamily="18" charset="0"/>
              </a:rPr>
              <a:t>42%</a:t>
            </a:r>
          </a:p>
        </p:txBody>
      </p:sp>
      <p:sp>
        <p:nvSpPr>
          <p:cNvPr id="54278" name="Text Box 6"/>
          <p:cNvSpPr txBox="1">
            <a:spLocks noChangeArrowheads="1"/>
          </p:cNvSpPr>
          <p:nvPr/>
        </p:nvSpPr>
        <p:spPr bwMode="auto">
          <a:xfrm>
            <a:off x="1400175" y="4243388"/>
            <a:ext cx="30114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lnSpc>
                <a:spcPct val="100000"/>
              </a:lnSpc>
              <a:buFont typeface="Monotype Sorts" pitchFamily="2" charset="2"/>
              <a:buNone/>
            </a:pPr>
            <a:r>
              <a:rPr lang="cs-CZ" altLang="cs-CZ" b="1">
                <a:solidFill>
                  <a:schemeClr val="tx1"/>
                </a:solidFill>
                <a:latin typeface="Times New Roman" pitchFamily="18" charset="0"/>
              </a:rPr>
              <a:t>Provoz s výskytem mouky</a:t>
            </a:r>
          </a:p>
          <a:p>
            <a:pPr algn="ctr">
              <a:lnSpc>
                <a:spcPct val="100000"/>
              </a:lnSpc>
              <a:buFont typeface="Monotype Sorts" pitchFamily="2" charset="2"/>
              <a:buNone/>
            </a:pPr>
            <a:r>
              <a:rPr lang="cs-CZ" altLang="cs-CZ" b="1">
                <a:solidFill>
                  <a:schemeClr val="tx1"/>
                </a:solidFill>
                <a:latin typeface="Times New Roman" pitchFamily="18" charset="0"/>
              </a:rPr>
              <a:t>24%</a:t>
            </a:r>
          </a:p>
        </p:txBody>
      </p:sp>
      <p:sp>
        <p:nvSpPr>
          <p:cNvPr id="54279" name="Text Box 7"/>
          <p:cNvSpPr txBox="1">
            <a:spLocks noChangeArrowheads="1"/>
          </p:cNvSpPr>
          <p:nvPr/>
        </p:nvSpPr>
        <p:spPr bwMode="auto">
          <a:xfrm>
            <a:off x="809625" y="2270125"/>
            <a:ext cx="19939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lnSpc>
                <a:spcPct val="100000"/>
              </a:lnSpc>
              <a:buFont typeface="Monotype Sorts" pitchFamily="2" charset="2"/>
              <a:buNone/>
            </a:pPr>
            <a:r>
              <a:rPr lang="cs-CZ" altLang="cs-CZ" b="1">
                <a:solidFill>
                  <a:schemeClr val="tx1"/>
                </a:solidFill>
                <a:latin typeface="Times New Roman" pitchFamily="18" charset="0"/>
              </a:rPr>
              <a:t>Textilní průmysl</a:t>
            </a:r>
          </a:p>
          <a:p>
            <a:pPr algn="ctr">
              <a:lnSpc>
                <a:spcPct val="100000"/>
              </a:lnSpc>
              <a:buFont typeface="Monotype Sorts" pitchFamily="2" charset="2"/>
              <a:buNone/>
            </a:pPr>
            <a:r>
              <a:rPr lang="cs-CZ" altLang="cs-CZ" b="1">
                <a:solidFill>
                  <a:schemeClr val="tx1"/>
                </a:solidFill>
                <a:latin typeface="Times New Roman" pitchFamily="18" charset="0"/>
              </a:rPr>
              <a:t>16%</a:t>
            </a:r>
          </a:p>
        </p:txBody>
      </p:sp>
      <p:sp>
        <p:nvSpPr>
          <p:cNvPr id="54280" name="Text Box 8"/>
          <p:cNvSpPr txBox="1">
            <a:spLocks noChangeArrowheads="1"/>
          </p:cNvSpPr>
          <p:nvPr/>
        </p:nvSpPr>
        <p:spPr bwMode="auto">
          <a:xfrm>
            <a:off x="3402013" y="1601788"/>
            <a:ext cx="9858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lnSpc>
                <a:spcPct val="100000"/>
              </a:lnSpc>
              <a:buFont typeface="Monotype Sorts" pitchFamily="2" charset="2"/>
              <a:buNone/>
            </a:pPr>
            <a:r>
              <a:rPr lang="cs-CZ" altLang="cs-CZ" b="1">
                <a:solidFill>
                  <a:schemeClr val="tx1"/>
                </a:solidFill>
                <a:latin typeface="Times New Roman" pitchFamily="18" charset="0"/>
              </a:rPr>
              <a:t>Ostatní</a:t>
            </a:r>
          </a:p>
          <a:p>
            <a:pPr algn="ctr">
              <a:lnSpc>
                <a:spcPct val="100000"/>
              </a:lnSpc>
              <a:buFont typeface="Monotype Sorts" pitchFamily="2" charset="2"/>
              <a:buNone/>
            </a:pPr>
            <a:r>
              <a:rPr lang="cs-CZ" altLang="cs-CZ" b="1">
                <a:solidFill>
                  <a:schemeClr val="tx1"/>
                </a:solidFill>
                <a:latin typeface="Times New Roman" pitchFamily="18" charset="0"/>
              </a:rPr>
              <a:t>11%</a:t>
            </a:r>
          </a:p>
        </p:txBody>
      </p:sp>
      <p:sp>
        <p:nvSpPr>
          <p:cNvPr id="54281" name="Text Box 9"/>
          <p:cNvSpPr txBox="1">
            <a:spLocks noChangeArrowheads="1"/>
          </p:cNvSpPr>
          <p:nvPr/>
        </p:nvSpPr>
        <p:spPr bwMode="auto">
          <a:xfrm>
            <a:off x="542925" y="5265738"/>
            <a:ext cx="82772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b="1">
                <a:solidFill>
                  <a:schemeClr val="tx1"/>
                </a:solidFill>
              </a:rPr>
              <a:t>Graf č. 3 Výskyt profesionálních respiračních alergií v různých oblastech činnosti</a:t>
            </a:r>
            <a:endParaRPr lang="cs-CZ" altLang="cs-CZ" sz="4000" b="1">
              <a:solidFill>
                <a:schemeClr val="tx1"/>
              </a:solidFill>
            </a:endParaRPr>
          </a:p>
        </p:txBody>
      </p:sp>
      <p:sp>
        <p:nvSpPr>
          <p:cNvPr id="54282" name="Text Box 10"/>
          <p:cNvSpPr txBox="1">
            <a:spLocks noChangeArrowheads="1"/>
          </p:cNvSpPr>
          <p:nvPr/>
        </p:nvSpPr>
        <p:spPr bwMode="auto">
          <a:xfrm>
            <a:off x="2828925" y="449263"/>
            <a:ext cx="353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sz="3600" b="1">
                <a:solidFill>
                  <a:schemeClr val="tx1"/>
                </a:solidFill>
              </a:rPr>
              <a:t>Grafy - příklady</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957943" y="917802"/>
            <a:ext cx="3994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sz="4000" b="1" dirty="0">
                <a:solidFill>
                  <a:srgbClr val="0000FF"/>
                </a:solidFill>
              </a:rPr>
              <a:t>Jak na tabulky?</a:t>
            </a:r>
          </a:p>
        </p:txBody>
      </p:sp>
      <p:sp>
        <p:nvSpPr>
          <p:cNvPr id="55299" name="Text Box 3"/>
          <p:cNvSpPr txBox="1">
            <a:spLocks noChangeArrowheads="1"/>
          </p:cNvSpPr>
          <p:nvPr/>
        </p:nvSpPr>
        <p:spPr bwMode="auto">
          <a:xfrm>
            <a:off x="1445306" y="2857500"/>
            <a:ext cx="634365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buClr>
                <a:schemeClr val="tx1"/>
              </a:buClr>
            </a:pPr>
            <a:r>
              <a:rPr lang="cs-CZ" altLang="cs-CZ" sz="2800" dirty="0">
                <a:solidFill>
                  <a:schemeClr val="tx1"/>
                </a:solidFill>
                <a:latin typeface="Albertus Extra Bold CE" pitchFamily="34" charset="0"/>
              </a:rPr>
              <a:t> </a:t>
            </a:r>
            <a:r>
              <a:rPr lang="cs-CZ" altLang="cs-CZ" sz="2800" b="1" dirty="0">
                <a:solidFill>
                  <a:schemeClr val="tx1"/>
                </a:solidFill>
              </a:rPr>
              <a:t>přehlednost, jednoduchost</a:t>
            </a:r>
          </a:p>
          <a:p>
            <a:pPr>
              <a:buClr>
                <a:schemeClr val="tx1"/>
              </a:buClr>
              <a:buFont typeface="Monotype Sorts" pitchFamily="2" charset="2"/>
              <a:buNone/>
            </a:pPr>
            <a:r>
              <a:rPr lang="cs-CZ" altLang="cs-CZ" sz="2800" b="1" dirty="0">
                <a:solidFill>
                  <a:schemeClr val="tx1"/>
                </a:solidFill>
              </a:rPr>
              <a:t>    max. 6 řádků - max. 5 sloupců</a:t>
            </a:r>
          </a:p>
          <a:p>
            <a:pPr>
              <a:buClr>
                <a:schemeClr val="tx1"/>
              </a:buClr>
            </a:pPr>
            <a:r>
              <a:rPr lang="cs-CZ" altLang="cs-CZ" sz="2800" b="1" dirty="0">
                <a:solidFill>
                  <a:schemeClr val="tx1"/>
                </a:solidFill>
              </a:rPr>
              <a:t> zvýraznění podstatných údajů</a:t>
            </a:r>
          </a:p>
          <a:p>
            <a:pPr>
              <a:buClr>
                <a:schemeClr val="tx1"/>
              </a:buClr>
            </a:pPr>
            <a:r>
              <a:rPr lang="cs-CZ" altLang="cs-CZ" sz="2800" b="1" dirty="0">
                <a:solidFill>
                  <a:schemeClr val="tx1"/>
                </a:solidFill>
              </a:rPr>
              <a:t> podrobnější kopie pro posluchače</a:t>
            </a:r>
            <a:endParaRPr lang="cs-CZ" altLang="cs-CZ" sz="2800" dirty="0">
              <a:solidFill>
                <a:schemeClr val="tx1"/>
              </a:solidFill>
              <a:latin typeface="Albertus Extra Bold CE" pitchFamily="34" charset="0"/>
            </a:endParaRPr>
          </a:p>
        </p:txBody>
      </p:sp>
      <p:grpSp>
        <p:nvGrpSpPr>
          <p:cNvPr id="4" name="Group 4"/>
          <p:cNvGrpSpPr>
            <a:grpSpLocks/>
          </p:cNvGrpSpPr>
          <p:nvPr/>
        </p:nvGrpSpPr>
        <p:grpSpPr bwMode="auto">
          <a:xfrm>
            <a:off x="6505424" y="176213"/>
            <a:ext cx="2638575" cy="2479901"/>
            <a:chOff x="1471" y="1332"/>
            <a:chExt cx="2156" cy="2469"/>
          </a:xfrm>
        </p:grpSpPr>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l="36542" t="8644" r="50206" b="74213"/>
            <a:stretch>
              <a:fillRect/>
            </a:stretch>
          </p:blipFill>
          <p:spPr bwMode="auto">
            <a:xfrm>
              <a:off x="1471" y="1709"/>
              <a:ext cx="2156" cy="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l="36542" t="5588" r="61209" b="91273"/>
            <a:stretch>
              <a:fillRect/>
            </a:stretch>
          </p:blipFill>
          <p:spPr bwMode="auto">
            <a:xfrm>
              <a:off x="1494" y="1332"/>
              <a:ext cx="366"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2"/>
          <p:cNvGraphicFramePr>
            <a:graphicFrameLocks noChangeAspect="1"/>
          </p:cNvGraphicFramePr>
          <p:nvPr/>
        </p:nvGraphicFramePr>
        <p:xfrm>
          <a:off x="1284288" y="2049463"/>
          <a:ext cx="7086600" cy="4286250"/>
        </p:xfrm>
        <a:graphic>
          <a:graphicData uri="http://schemas.openxmlformats.org/presentationml/2006/ole">
            <mc:AlternateContent xmlns:mc="http://schemas.openxmlformats.org/markup-compatibility/2006">
              <mc:Choice xmlns:v="urn:schemas-microsoft-com:vml" Requires="v">
                <p:oleObj name="Dokument" r:id="rId3" imgW="7088124" imgH="4285488" progId="Word.Document.8">
                  <p:embed/>
                </p:oleObj>
              </mc:Choice>
              <mc:Fallback>
                <p:oleObj name="Dokument" r:id="rId3" imgW="7088124" imgH="4285488"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4288" y="2049463"/>
                        <a:ext cx="7086600" cy="428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0419" name="Text Box 4"/>
          <p:cNvSpPr txBox="1">
            <a:spLocks noChangeArrowheads="1"/>
          </p:cNvSpPr>
          <p:nvPr/>
        </p:nvSpPr>
        <p:spPr bwMode="auto">
          <a:xfrm>
            <a:off x="1863725" y="650875"/>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sz="3600" b="1">
                <a:solidFill>
                  <a:schemeClr val="tx1"/>
                </a:solidFill>
              </a:rPr>
              <a:t>Tabulky - příklady úprav</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6" name="Object 2"/>
          <p:cNvGraphicFramePr>
            <a:graphicFrameLocks noChangeAspect="1"/>
          </p:cNvGraphicFramePr>
          <p:nvPr/>
        </p:nvGraphicFramePr>
        <p:xfrm>
          <a:off x="1282700" y="2044700"/>
          <a:ext cx="7124700" cy="4292600"/>
        </p:xfrm>
        <a:graphic>
          <a:graphicData uri="http://schemas.openxmlformats.org/presentationml/2006/ole">
            <mc:AlternateContent xmlns:mc="http://schemas.openxmlformats.org/markup-compatibility/2006">
              <mc:Choice xmlns:v="urn:schemas-microsoft-com:vml" Requires="v">
                <p:oleObj name="Dokument" r:id="rId3" imgW="7126224" imgH="4296156" progId="Word.Document.8">
                  <p:embed/>
                </p:oleObj>
              </mc:Choice>
              <mc:Fallback>
                <p:oleObj name="Dokument" r:id="rId3" imgW="7126224" imgH="4296156"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700" y="2044700"/>
                        <a:ext cx="7124700" cy="429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2467" name="Object 3"/>
          <p:cNvGraphicFramePr>
            <a:graphicFrameLocks noChangeAspect="1"/>
          </p:cNvGraphicFramePr>
          <p:nvPr/>
        </p:nvGraphicFramePr>
        <p:xfrm>
          <a:off x="4795838" y="3786188"/>
          <a:ext cx="1241425" cy="1708150"/>
        </p:xfrm>
        <a:graphic>
          <a:graphicData uri="http://schemas.openxmlformats.org/presentationml/2006/ole">
            <mc:AlternateContent xmlns:mc="http://schemas.openxmlformats.org/markup-compatibility/2006">
              <mc:Choice xmlns:v="urn:schemas-microsoft-com:vml" Requires="v">
                <p:oleObj name="Klip" r:id="rId5" imgW="2309813" imgH="3176588" progId="MS_ClipArt_Gallery.2">
                  <p:embed/>
                </p:oleObj>
              </mc:Choice>
              <mc:Fallback>
                <p:oleObj name="Klip" r:id="rId5" imgW="2309813" imgH="3176588" progId="MS_ClipArt_Gallery.2">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5838" y="3786188"/>
                        <a:ext cx="1241425" cy="170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468" name="Text Box 4"/>
          <p:cNvSpPr txBox="1">
            <a:spLocks noChangeArrowheads="1"/>
          </p:cNvSpPr>
          <p:nvPr/>
        </p:nvSpPr>
        <p:spPr bwMode="auto">
          <a:xfrm>
            <a:off x="2008188" y="592138"/>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sz="3600" b="1">
                <a:solidFill>
                  <a:schemeClr val="tx1"/>
                </a:solidFill>
              </a:rPr>
              <a:t>Tabulky - příklady úprav</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ovéPole 12"/>
          <p:cNvSpPr txBox="1"/>
          <p:nvPr/>
        </p:nvSpPr>
        <p:spPr>
          <a:xfrm>
            <a:off x="323373" y="155183"/>
            <a:ext cx="5112568" cy="369332"/>
          </a:xfrm>
          <a:prstGeom prst="rect">
            <a:avLst/>
          </a:prstGeom>
          <a:noFill/>
        </p:spPr>
        <p:txBody>
          <a:bodyPr wrap="square" rtlCol="0">
            <a:spAutoFit/>
          </a:bodyPr>
          <a:lstStyle/>
          <a:p>
            <a:pPr eaLnBrk="1" fontAlgn="auto" hangingPunct="1">
              <a:lnSpc>
                <a:spcPct val="100000"/>
              </a:lnSpc>
              <a:spcBef>
                <a:spcPts val="0"/>
              </a:spcBef>
              <a:spcAft>
                <a:spcPts val="0"/>
              </a:spcAft>
              <a:buClrTx/>
              <a:buFontTx/>
              <a:buNone/>
            </a:pPr>
            <a:r>
              <a:rPr lang="cs-CZ" sz="1800" dirty="0">
                <a:solidFill>
                  <a:prstClr val="black"/>
                </a:solidFill>
                <a:latin typeface="Calibri"/>
              </a:rPr>
              <a:t>14 </a:t>
            </a:r>
            <a:r>
              <a:rPr lang="cs-CZ" sz="1800" dirty="0" err="1">
                <a:solidFill>
                  <a:prstClr val="black"/>
                </a:solidFill>
                <a:latin typeface="Calibri"/>
              </a:rPr>
              <a:t>new</a:t>
            </a:r>
            <a:r>
              <a:rPr lang="cs-CZ" sz="1800" dirty="0">
                <a:solidFill>
                  <a:prstClr val="black"/>
                </a:solidFill>
                <a:latin typeface="Calibri"/>
              </a:rPr>
              <a:t> </a:t>
            </a:r>
            <a:r>
              <a:rPr lang="cs-CZ" sz="1800" dirty="0" err="1">
                <a:solidFill>
                  <a:prstClr val="black"/>
                </a:solidFill>
                <a:latin typeface="Calibri"/>
              </a:rPr>
              <a:t>variables</a:t>
            </a:r>
            <a:r>
              <a:rPr lang="cs-CZ" sz="1800" dirty="0">
                <a:solidFill>
                  <a:prstClr val="black"/>
                </a:solidFill>
                <a:latin typeface="Calibri"/>
              </a:rPr>
              <a:t> </a:t>
            </a:r>
          </a:p>
        </p:txBody>
      </p:sp>
      <p:pic>
        <p:nvPicPr>
          <p:cNvPr id="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877" y="474953"/>
            <a:ext cx="3993843" cy="34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73" y="693978"/>
            <a:ext cx="4524375"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077" y="4374414"/>
            <a:ext cx="324802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5122" y="4374414"/>
            <a:ext cx="76200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2466" y="4378466"/>
            <a:ext cx="1133475"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Přímá spojnice 18"/>
          <p:cNvCxnSpPr/>
          <p:nvPr/>
        </p:nvCxnSpPr>
        <p:spPr>
          <a:xfrm>
            <a:off x="70185" y="1967897"/>
            <a:ext cx="8853875" cy="0"/>
          </a:xfrm>
          <a:prstGeom prst="line">
            <a:avLst/>
          </a:prstGeom>
          <a:noFill/>
          <a:ln w="22225" cap="flat" cmpd="sng" algn="ctr">
            <a:solidFill>
              <a:srgbClr val="FF0000"/>
            </a:solidFill>
            <a:prstDash val="solid"/>
          </a:ln>
          <a:effectLst/>
        </p:spPr>
      </p:cxnSp>
      <p:sp>
        <p:nvSpPr>
          <p:cNvPr id="20" name="TextovéPole 19"/>
          <p:cNvSpPr txBox="1"/>
          <p:nvPr/>
        </p:nvSpPr>
        <p:spPr>
          <a:xfrm>
            <a:off x="5795981" y="4660329"/>
            <a:ext cx="2874599" cy="646331"/>
          </a:xfrm>
          <a:prstGeom prst="rect">
            <a:avLst/>
          </a:prstGeom>
          <a:noFill/>
        </p:spPr>
        <p:txBody>
          <a:bodyPr wrap="square" rtlCol="0">
            <a:spAutoFit/>
          </a:bodyPr>
          <a:lstStyle/>
          <a:p>
            <a:pPr eaLnBrk="1" fontAlgn="auto" hangingPunct="1">
              <a:lnSpc>
                <a:spcPct val="100000"/>
              </a:lnSpc>
              <a:spcBef>
                <a:spcPts val="0"/>
              </a:spcBef>
              <a:spcAft>
                <a:spcPts val="0"/>
              </a:spcAft>
              <a:buClrTx/>
              <a:buFontTx/>
              <a:buNone/>
            </a:pPr>
            <a:r>
              <a:rPr lang="cs-CZ" sz="1800" b="1" dirty="0">
                <a:solidFill>
                  <a:srgbClr val="4BACC6">
                    <a:lumMod val="75000"/>
                  </a:srgbClr>
                </a:solidFill>
                <a:effectLst>
                  <a:outerShdw blurRad="38100" dist="38100" dir="2700000" algn="tl">
                    <a:srgbClr val="000000">
                      <a:alpha val="43137"/>
                    </a:srgbClr>
                  </a:outerShdw>
                </a:effectLst>
                <a:latin typeface="Calibri"/>
              </a:rPr>
              <a:t>monitoring </a:t>
            </a:r>
            <a:r>
              <a:rPr lang="cs-CZ" sz="1800" b="1" dirty="0" err="1">
                <a:solidFill>
                  <a:srgbClr val="4BACC6">
                    <a:lumMod val="75000"/>
                  </a:srgbClr>
                </a:solidFill>
                <a:effectLst>
                  <a:outerShdw blurRad="38100" dist="38100" dir="2700000" algn="tl">
                    <a:srgbClr val="000000">
                      <a:alpha val="43137"/>
                    </a:srgbClr>
                  </a:outerShdw>
                </a:effectLst>
                <a:latin typeface="Calibri"/>
              </a:rPr>
              <a:t>continues</a:t>
            </a:r>
            <a:r>
              <a:rPr lang="cs-CZ" sz="1800" b="1" dirty="0">
                <a:solidFill>
                  <a:srgbClr val="4BACC6">
                    <a:lumMod val="75000"/>
                  </a:srgbClr>
                </a:solidFill>
                <a:effectLst>
                  <a:outerShdw blurRad="38100" dist="38100" dir="2700000" algn="tl">
                    <a:srgbClr val="000000">
                      <a:alpha val="43137"/>
                    </a:srgbClr>
                  </a:outerShdw>
                </a:effectLst>
                <a:latin typeface="Calibri"/>
              </a:rPr>
              <a:t> </a:t>
            </a:r>
          </a:p>
          <a:p>
            <a:pPr eaLnBrk="1" fontAlgn="auto" hangingPunct="1">
              <a:lnSpc>
                <a:spcPct val="100000"/>
              </a:lnSpc>
              <a:spcBef>
                <a:spcPts val="0"/>
              </a:spcBef>
              <a:spcAft>
                <a:spcPts val="0"/>
              </a:spcAft>
              <a:buClrTx/>
              <a:buFontTx/>
              <a:buNone/>
            </a:pPr>
            <a:r>
              <a:rPr lang="cs-CZ" sz="1800" b="1" dirty="0">
                <a:solidFill>
                  <a:srgbClr val="4BACC6">
                    <a:lumMod val="75000"/>
                  </a:srgbClr>
                </a:solidFill>
                <a:effectLst>
                  <a:outerShdw blurRad="38100" dist="38100" dir="2700000" algn="tl">
                    <a:srgbClr val="000000">
                      <a:alpha val="43137"/>
                    </a:srgbClr>
                  </a:outerShdw>
                </a:effectLst>
                <a:latin typeface="Calibri"/>
              </a:rPr>
              <a:t>in </a:t>
            </a:r>
            <a:r>
              <a:rPr lang="cs-CZ" sz="1800" b="1" dirty="0" err="1">
                <a:solidFill>
                  <a:srgbClr val="4BACC6">
                    <a:lumMod val="75000"/>
                  </a:srgbClr>
                </a:solidFill>
                <a:effectLst>
                  <a:outerShdw blurRad="38100" dist="38100" dir="2700000" algn="tl">
                    <a:srgbClr val="000000">
                      <a:alpha val="43137"/>
                    </a:srgbClr>
                  </a:outerShdw>
                </a:effectLst>
                <a:latin typeface="Calibri"/>
              </a:rPr>
              <a:t>filters</a:t>
            </a:r>
            <a:r>
              <a:rPr lang="cs-CZ" sz="1800" b="1" dirty="0">
                <a:solidFill>
                  <a:srgbClr val="4BACC6">
                    <a:lumMod val="75000"/>
                  </a:srgbClr>
                </a:solidFill>
                <a:effectLst>
                  <a:outerShdw blurRad="38100" dist="38100" dir="2700000" algn="tl">
                    <a:srgbClr val="000000">
                      <a:alpha val="43137"/>
                    </a:srgbClr>
                  </a:outerShdw>
                </a:effectLst>
                <a:latin typeface="Calibri"/>
              </a:rPr>
              <a:t>!</a:t>
            </a:r>
          </a:p>
        </p:txBody>
      </p:sp>
    </p:spTree>
    <p:extLst>
      <p:ext uri="{BB962C8B-B14F-4D97-AF65-F5344CB8AC3E}">
        <p14:creationId xmlns:p14="http://schemas.microsoft.com/office/powerpoint/2010/main" val="265096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120559"/>
            <a:ext cx="8229600" cy="722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cs-CZ" altLang="cs-CZ" sz="3200" dirty="0">
                <a:solidFill>
                  <a:srgbClr val="0000FF"/>
                </a:solidFill>
                <a:effectLst>
                  <a:outerShdw blurRad="38100" dist="38100" dir="2700000" algn="tl">
                    <a:srgbClr val="000000">
                      <a:alpha val="43137"/>
                    </a:srgbClr>
                  </a:outerShdw>
                </a:effectLst>
                <a:latin typeface="Arial" charset="0"/>
              </a:rPr>
              <a:t>Obecné zásady</a:t>
            </a:r>
          </a:p>
        </p:txBody>
      </p:sp>
      <p:sp>
        <p:nvSpPr>
          <p:cNvPr id="244739" name="Rectangle 3"/>
          <p:cNvSpPr>
            <a:spLocks noGrp="1" noChangeArrowheads="1"/>
          </p:cNvSpPr>
          <p:nvPr>
            <p:ph type="body" idx="1"/>
          </p:nvPr>
        </p:nvSpPr>
        <p:spPr bwMode="auto">
          <a:xfrm>
            <a:off x="529773" y="842872"/>
            <a:ext cx="8218487" cy="4346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3400" indent="-533400">
              <a:buClr>
                <a:srgbClr val="FFFF00"/>
              </a:buClr>
              <a:buFont typeface="Monotype Sorts" pitchFamily="2" charset="2"/>
              <a:buNone/>
            </a:pPr>
            <a:r>
              <a:rPr lang="cs-CZ" altLang="cs-CZ" sz="2400" dirty="0">
                <a:solidFill>
                  <a:schemeClr val="tx2">
                    <a:lumMod val="60000"/>
                    <a:lumOff val="40000"/>
                  </a:schemeClr>
                </a:solidFill>
                <a:effectLst>
                  <a:outerShdw blurRad="38100" dist="38100" dir="2700000" algn="tl">
                    <a:srgbClr val="000000">
                      <a:alpha val="43137"/>
                    </a:srgbClr>
                  </a:outerShdw>
                </a:effectLst>
              </a:rPr>
              <a:t>čím začneme?</a:t>
            </a:r>
          </a:p>
          <a:p>
            <a:pPr marL="533400" indent="-533400">
              <a:buClr>
                <a:srgbClr val="FFFF00"/>
              </a:buClr>
              <a:buFont typeface="Monotype Sorts" pitchFamily="2" charset="2"/>
              <a:buNone/>
            </a:pPr>
            <a:endParaRPr lang="cs-CZ" altLang="cs-CZ" sz="2400" dirty="0">
              <a:solidFill>
                <a:schemeClr val="tx2">
                  <a:lumMod val="60000"/>
                  <a:lumOff val="40000"/>
                </a:schemeClr>
              </a:solidFill>
              <a:effectLst>
                <a:outerShdw blurRad="38100" dist="38100" dir="2700000" algn="tl">
                  <a:srgbClr val="000000">
                    <a:alpha val="43137"/>
                  </a:srgbClr>
                </a:outerShdw>
              </a:effectLst>
            </a:endParaRPr>
          </a:p>
          <a:p>
            <a:pPr lvl="1">
              <a:lnSpc>
                <a:spcPct val="120000"/>
              </a:lnSpc>
              <a:buFont typeface="Wingdings" panose="05000000000000000000" pitchFamily="2" charset="2"/>
              <a:buChar char="v"/>
            </a:pPr>
            <a:r>
              <a:rPr lang="cs-CZ" altLang="cs-CZ" sz="2000" dirty="0"/>
              <a:t>cílové publikum – vědci, odborná, poučená, široká veřejnost, studenti, děti, žáci … </a:t>
            </a:r>
          </a:p>
          <a:p>
            <a:pPr lvl="1">
              <a:lnSpc>
                <a:spcPct val="120000"/>
              </a:lnSpc>
              <a:buFont typeface="Wingdings" panose="05000000000000000000" pitchFamily="2" charset="2"/>
              <a:buChar char="v"/>
            </a:pPr>
            <a:endParaRPr lang="cs-CZ" altLang="cs-CZ" sz="2000" dirty="0"/>
          </a:p>
          <a:p>
            <a:pPr lvl="5">
              <a:lnSpc>
                <a:spcPct val="120000"/>
              </a:lnSpc>
              <a:buFont typeface="Wingdings" panose="05000000000000000000" pitchFamily="2" charset="2"/>
              <a:buChar char="v"/>
            </a:pPr>
            <a:r>
              <a:rPr lang="cs-CZ" altLang="cs-CZ" b="1" dirty="0"/>
              <a:t>prostředí, příležitost – referát na konferenci, obchodní prezentace, výuková hodina, slavnostní proslov …</a:t>
            </a:r>
          </a:p>
          <a:p>
            <a:pPr lvl="1">
              <a:lnSpc>
                <a:spcPct val="120000"/>
              </a:lnSpc>
              <a:buFont typeface="Wingdings" panose="05000000000000000000" pitchFamily="2" charset="2"/>
              <a:buChar char="v"/>
            </a:pPr>
            <a:endParaRPr lang="cs-CZ" altLang="cs-CZ" sz="2000" dirty="0"/>
          </a:p>
          <a:p>
            <a:pPr lvl="1">
              <a:lnSpc>
                <a:spcPct val="120000"/>
              </a:lnSpc>
              <a:buFont typeface="Wingdings" panose="05000000000000000000" pitchFamily="2" charset="2"/>
              <a:buChar char="v"/>
            </a:pPr>
            <a:endParaRPr lang="cs-CZ" altLang="cs-CZ" sz="2000" dirty="0"/>
          </a:p>
          <a:p>
            <a:pPr lvl="1">
              <a:lnSpc>
                <a:spcPct val="120000"/>
              </a:lnSpc>
              <a:buFont typeface="Wingdings" panose="05000000000000000000" pitchFamily="2" charset="2"/>
              <a:buChar char="v"/>
            </a:pPr>
            <a:r>
              <a:rPr lang="cs-CZ" altLang="cs-CZ" sz="2000" dirty="0"/>
              <a:t>rozsah příspěvku – krátké sdělení x přednáška</a:t>
            </a:r>
          </a:p>
          <a:p>
            <a:pPr lvl="1">
              <a:lnSpc>
                <a:spcPct val="120000"/>
              </a:lnSpc>
              <a:buFont typeface="Wingdings" panose="05000000000000000000" pitchFamily="2" charset="2"/>
              <a:buChar char="v"/>
            </a:pPr>
            <a:r>
              <a:rPr lang="cs-CZ" altLang="cs-CZ" sz="2000" dirty="0"/>
              <a:t>název prezentace – musí upoutat!</a:t>
            </a:r>
          </a:p>
          <a:p>
            <a:pPr>
              <a:lnSpc>
                <a:spcPct val="200000"/>
              </a:lnSpc>
              <a:buClr>
                <a:srgbClr val="FFFF00"/>
              </a:buClr>
              <a:buFont typeface="Wingdings" panose="05000000000000000000" pitchFamily="2" charset="2"/>
              <a:buChar char="v"/>
            </a:pPr>
            <a:endParaRPr lang="cs-CZ" altLang="cs-CZ" sz="1800" dirty="0"/>
          </a:p>
        </p:txBody>
      </p:sp>
      <p:pic>
        <p:nvPicPr>
          <p:cNvPr id="6150" name="Picture 6" descr="C:\Users\MiloslV\AppData\Local\Microsoft\Windows\Temporary Internet Files\Content.IE5\GFALVRZ2\5660844210_371d25a7d1_z[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070600" y="31341"/>
            <a:ext cx="2750233" cy="194648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Výsledek obrázku pro filmový plaká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4665" y="4657513"/>
            <a:ext cx="2044255" cy="19464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lga Tokarczuk receives Nobel Prize in Stockholm | Polska Agencja Prasowa SA">
            <a:extLst>
              <a:ext uri="{FF2B5EF4-FFF2-40B4-BE49-F238E27FC236}">
                <a16:creationId xmlns:a16="http://schemas.microsoft.com/office/drawing/2014/main" id="{D050A2A6-D54F-40DF-B95D-ECC6A8B092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 y="3101431"/>
            <a:ext cx="2993182" cy="16916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4739">
                                            <p:txEl>
                                              <p:pRg st="0" end="0"/>
                                            </p:txEl>
                                          </p:spTgt>
                                        </p:tgtEl>
                                        <p:attrNameLst>
                                          <p:attrName>style.visibility</p:attrName>
                                        </p:attrNameLst>
                                      </p:cBhvr>
                                      <p:to>
                                        <p:strVal val="visible"/>
                                      </p:to>
                                    </p:set>
                                    <p:animEffect transition="in" filter="randombar(horizontal)">
                                      <p:cBhvr>
                                        <p:cTn id="7" dur="500"/>
                                        <p:tgtEl>
                                          <p:spTgt spid="244739">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4739">
                                            <p:txEl>
                                              <p:pRg st="2" end="2"/>
                                            </p:txEl>
                                          </p:spTgt>
                                        </p:tgtEl>
                                        <p:attrNameLst>
                                          <p:attrName>style.visibility</p:attrName>
                                        </p:attrNameLst>
                                      </p:cBhvr>
                                      <p:to>
                                        <p:strVal val="visible"/>
                                      </p:to>
                                    </p:set>
                                    <p:animEffect transition="in" filter="randombar(horizontal)">
                                      <p:cBhvr>
                                        <p:cTn id="10" dur="500"/>
                                        <p:tgtEl>
                                          <p:spTgt spid="244739">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6150"/>
                                        </p:tgtEl>
                                        <p:attrNameLst>
                                          <p:attrName>style.visibility</p:attrName>
                                        </p:attrNameLst>
                                      </p:cBhvr>
                                      <p:to>
                                        <p:strVal val="visible"/>
                                      </p:to>
                                    </p:set>
                                    <p:animEffect transition="in" filter="randombar(horizontal)">
                                      <p:cBhvr>
                                        <p:cTn id="13" dur="500"/>
                                        <p:tgtEl>
                                          <p:spTgt spid="615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4739">
                                            <p:txEl>
                                              <p:pRg st="4" end="4"/>
                                            </p:txEl>
                                          </p:spTgt>
                                        </p:tgtEl>
                                        <p:attrNameLst>
                                          <p:attrName>style.visibility</p:attrName>
                                        </p:attrNameLst>
                                      </p:cBhvr>
                                      <p:to>
                                        <p:strVal val="visible"/>
                                      </p:to>
                                    </p:set>
                                    <p:animEffect transition="in" filter="randombar(horizontal)">
                                      <p:cBhvr>
                                        <p:cTn id="18" dur="500"/>
                                        <p:tgtEl>
                                          <p:spTgt spid="244739">
                                            <p:txEl>
                                              <p:pRg st="4" end="4"/>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44739">
                                            <p:txEl>
                                              <p:pRg st="7" end="7"/>
                                            </p:txEl>
                                          </p:spTgt>
                                        </p:tgtEl>
                                        <p:attrNameLst>
                                          <p:attrName>style.visibility</p:attrName>
                                        </p:attrNameLst>
                                      </p:cBhvr>
                                      <p:to>
                                        <p:strVal val="visible"/>
                                      </p:to>
                                    </p:set>
                                    <p:animEffect transition="in" filter="randombar(horizontal)">
                                      <p:cBhvr>
                                        <p:cTn id="26" dur="500"/>
                                        <p:tgtEl>
                                          <p:spTgt spid="244739">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44739">
                                            <p:txEl>
                                              <p:pRg st="8" end="8"/>
                                            </p:txEl>
                                          </p:spTgt>
                                        </p:tgtEl>
                                        <p:attrNameLst>
                                          <p:attrName>style.visibility</p:attrName>
                                        </p:attrNameLst>
                                      </p:cBhvr>
                                      <p:to>
                                        <p:strVal val="visible"/>
                                      </p:to>
                                    </p:set>
                                    <p:animEffect transition="in" filter="randombar(horizontal)">
                                      <p:cBhvr>
                                        <p:cTn id="31" dur="500"/>
                                        <p:tgtEl>
                                          <p:spTgt spid="244739">
                                            <p:txEl>
                                              <p:pRg st="8" end="8"/>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6152"/>
                                        </p:tgtEl>
                                        <p:attrNameLst>
                                          <p:attrName>style.visibility</p:attrName>
                                        </p:attrNameLst>
                                      </p:cBhvr>
                                      <p:to>
                                        <p:strVal val="visible"/>
                                      </p:to>
                                    </p:set>
                                    <p:animEffect transition="in" filter="randombar(horizontal)">
                                      <p:cBhvr>
                                        <p:cTn id="34" dur="5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uiExpand="1"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663122" y="397778"/>
            <a:ext cx="41601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sz="3600" b="1" dirty="0">
                <a:solidFill>
                  <a:srgbClr val="0000FF"/>
                </a:solidFill>
              </a:rPr>
              <a:t>Obrázky a kliparty</a:t>
            </a:r>
            <a:endParaRPr lang="cs-CZ" altLang="cs-CZ" sz="3200" dirty="0">
              <a:solidFill>
                <a:srgbClr val="0000FF"/>
              </a:solidFill>
            </a:endParaRPr>
          </a:p>
        </p:txBody>
      </p:sp>
      <p:pic>
        <p:nvPicPr>
          <p:cNvPr id="63494" name="Picture 11"/>
          <p:cNvPicPr>
            <a:picLocks noChangeAspect="1" noChangeArrowheads="1"/>
          </p:cNvPicPr>
          <p:nvPr/>
        </p:nvPicPr>
        <p:blipFill>
          <a:blip r:embed="rId3">
            <a:extLst>
              <a:ext uri="{28A0092B-C50C-407E-A947-70E740481C1C}">
                <a14:useLocalDpi xmlns:a14="http://schemas.microsoft.com/office/drawing/2010/main" val="0"/>
              </a:ext>
            </a:extLst>
          </a:blip>
          <a:srcRect l="8072" t="17188" r="19792" b="17178"/>
          <a:stretch>
            <a:fillRect/>
          </a:stretch>
        </p:blipFill>
        <p:spPr bwMode="auto">
          <a:xfrm>
            <a:off x="4499430" y="3729231"/>
            <a:ext cx="4642984" cy="3170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663121" y="1712686"/>
            <a:ext cx="7334250" cy="2862322"/>
          </a:xfrm>
          <a:prstGeom prst="rect">
            <a:avLst/>
          </a:prstGeom>
          <a:noFill/>
        </p:spPr>
        <p:txBody>
          <a:bodyPr wrap="square" rtlCol="0">
            <a:spAutoFit/>
          </a:bodyPr>
          <a:lstStyle/>
          <a:p>
            <a:pPr marL="342900" indent="-342900">
              <a:buClrTx/>
              <a:buFont typeface="Wingdings" panose="05000000000000000000" pitchFamily="2" charset="2"/>
              <a:buChar char="Ø"/>
            </a:pPr>
            <a:r>
              <a:rPr lang="cs-CZ" dirty="0">
                <a:solidFill>
                  <a:schemeClr val="tx1"/>
                </a:solidFill>
              </a:rPr>
              <a:t>klipart jako doplněk</a:t>
            </a:r>
          </a:p>
          <a:p>
            <a:pPr marL="342900" indent="-342900">
              <a:buClrTx/>
              <a:buFont typeface="Wingdings" panose="05000000000000000000" pitchFamily="2" charset="2"/>
              <a:buChar char="Ø"/>
            </a:pPr>
            <a:r>
              <a:rPr lang="cs-CZ" dirty="0">
                <a:solidFill>
                  <a:schemeClr val="tx1"/>
                </a:solidFill>
              </a:rPr>
              <a:t>obrázek jako podklad snižuje čitelnost (nastavit průhlednost)</a:t>
            </a:r>
          </a:p>
          <a:p>
            <a:pPr marL="342900" indent="-342900">
              <a:buClrTx/>
              <a:buFont typeface="Wingdings" panose="05000000000000000000" pitchFamily="2" charset="2"/>
              <a:buChar char="Ø"/>
            </a:pPr>
            <a:r>
              <a:rPr lang="cs-CZ" dirty="0">
                <a:solidFill>
                  <a:schemeClr val="tx1"/>
                </a:solidFill>
              </a:rPr>
              <a:t>jeden obrázek vydá za tisíc slov</a:t>
            </a:r>
          </a:p>
          <a:p>
            <a:pPr marL="342900" indent="-342900">
              <a:buClrTx/>
              <a:buFont typeface="Wingdings" panose="05000000000000000000" pitchFamily="2" charset="2"/>
              <a:buChar char="Ø"/>
            </a:pPr>
            <a:r>
              <a:rPr lang="cs-CZ" dirty="0">
                <a:solidFill>
                  <a:schemeClr val="tx1"/>
                </a:solidFill>
              </a:rPr>
              <a:t>obrázek v šabloně může rušit</a:t>
            </a:r>
          </a:p>
          <a:p>
            <a:pPr marL="342900" indent="-342900">
              <a:buClrTx/>
              <a:buFont typeface="Wingdings" panose="05000000000000000000" pitchFamily="2" charset="2"/>
              <a:buChar char="Ø"/>
            </a:pPr>
            <a:r>
              <a:rPr lang="cs-CZ" dirty="0">
                <a:solidFill>
                  <a:schemeClr val="tx1"/>
                </a:solidFill>
              </a:rPr>
              <a:t>firemní logo (jen 1. snímek,</a:t>
            </a:r>
          </a:p>
          <a:p>
            <a:pPr>
              <a:buClrTx/>
              <a:buNone/>
            </a:pPr>
            <a:r>
              <a:rPr lang="cs-CZ" dirty="0">
                <a:solidFill>
                  <a:schemeClr val="tx1"/>
                </a:solidFill>
              </a:rPr>
              <a:t>	nebo celá prezentace)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49943" y="537028"/>
            <a:ext cx="5892800" cy="4985980"/>
          </a:xfrm>
          <a:prstGeom prst="rect">
            <a:avLst/>
          </a:prstGeom>
          <a:noFill/>
        </p:spPr>
        <p:txBody>
          <a:bodyPr wrap="square" rtlCol="0">
            <a:spAutoFit/>
          </a:bodyPr>
          <a:lstStyle/>
          <a:p>
            <a:pPr>
              <a:buNone/>
            </a:pPr>
            <a:r>
              <a:rPr lang="cs-CZ" sz="3200" b="1" dirty="0">
                <a:solidFill>
                  <a:srgbClr val="0000FF"/>
                </a:solidFill>
              </a:rPr>
              <a:t>Vkládání objektů</a:t>
            </a:r>
          </a:p>
          <a:p>
            <a:pPr marL="800100" lvl="1" indent="-342900">
              <a:buClrTx/>
              <a:buFont typeface="Wingdings" panose="05000000000000000000" pitchFamily="2" charset="2"/>
              <a:buChar char="ü"/>
            </a:pPr>
            <a:r>
              <a:rPr lang="cs-CZ" dirty="0">
                <a:solidFill>
                  <a:schemeClr val="tx1"/>
                </a:solidFill>
              </a:rPr>
              <a:t>graf</a:t>
            </a:r>
          </a:p>
          <a:p>
            <a:pPr marL="800100" lvl="1" indent="-342900">
              <a:buClrTx/>
              <a:buFont typeface="Wingdings" panose="05000000000000000000" pitchFamily="2" charset="2"/>
              <a:buChar char="ü"/>
            </a:pPr>
            <a:r>
              <a:rPr lang="cs-CZ" dirty="0">
                <a:solidFill>
                  <a:schemeClr val="tx1"/>
                </a:solidFill>
              </a:rPr>
              <a:t>tabulka</a:t>
            </a:r>
          </a:p>
          <a:p>
            <a:pPr marL="800100" lvl="1" indent="-342900">
              <a:buClrTx/>
              <a:buFont typeface="Wingdings" panose="05000000000000000000" pitchFamily="2" charset="2"/>
              <a:buChar char="ü"/>
            </a:pPr>
            <a:r>
              <a:rPr lang="cs-CZ" dirty="0">
                <a:solidFill>
                  <a:schemeClr val="tx1"/>
                </a:solidFill>
              </a:rPr>
              <a:t>obrázek, klipart</a:t>
            </a:r>
          </a:p>
          <a:p>
            <a:pPr marL="800100" lvl="1" indent="-342900">
              <a:buClrTx/>
              <a:buFont typeface="Wingdings" panose="05000000000000000000" pitchFamily="2" charset="2"/>
              <a:buChar char="ü"/>
            </a:pPr>
            <a:r>
              <a:rPr lang="cs-CZ" dirty="0">
                <a:solidFill>
                  <a:schemeClr val="tx1"/>
                </a:solidFill>
              </a:rPr>
              <a:t>obrazce</a:t>
            </a:r>
          </a:p>
          <a:p>
            <a:pPr marL="800100" lvl="1" indent="-342900">
              <a:buClrTx/>
              <a:buFont typeface="Wingdings" panose="05000000000000000000" pitchFamily="2" charset="2"/>
              <a:buChar char="ü"/>
            </a:pPr>
            <a:r>
              <a:rPr lang="cs-CZ" dirty="0" err="1">
                <a:solidFill>
                  <a:schemeClr val="tx1"/>
                </a:solidFill>
              </a:rPr>
              <a:t>hypertextorý</a:t>
            </a:r>
            <a:r>
              <a:rPr lang="cs-CZ" dirty="0">
                <a:solidFill>
                  <a:schemeClr val="tx1"/>
                </a:solidFill>
              </a:rPr>
              <a:t> odkaz</a:t>
            </a:r>
          </a:p>
          <a:p>
            <a:pPr marL="800100" lvl="1" indent="-342900">
              <a:buClrTx/>
              <a:buFont typeface="Wingdings" panose="05000000000000000000" pitchFamily="2" charset="2"/>
              <a:buChar char="ü"/>
            </a:pPr>
            <a:r>
              <a:rPr lang="cs-CZ" dirty="0">
                <a:solidFill>
                  <a:schemeClr val="tx1"/>
                </a:solidFill>
              </a:rPr>
              <a:t>rovnice</a:t>
            </a:r>
          </a:p>
          <a:p>
            <a:pPr marL="800100" lvl="1" indent="-342900">
              <a:buClrTx/>
              <a:buFont typeface="Wingdings" panose="05000000000000000000" pitchFamily="2" charset="2"/>
              <a:buChar char="ü"/>
            </a:pPr>
            <a:r>
              <a:rPr lang="cs-CZ" dirty="0">
                <a:solidFill>
                  <a:schemeClr val="tx1"/>
                </a:solidFill>
              </a:rPr>
              <a:t>video</a:t>
            </a:r>
          </a:p>
          <a:p>
            <a:pPr marL="800100" lvl="1" indent="-342900">
              <a:buClrTx/>
              <a:buFont typeface="Wingdings" panose="05000000000000000000" pitchFamily="2" charset="2"/>
              <a:buChar char="ü"/>
            </a:pPr>
            <a:r>
              <a:rPr lang="cs-CZ" dirty="0">
                <a:solidFill>
                  <a:schemeClr val="tx1"/>
                </a:solidFill>
              </a:rPr>
              <a:t>zvuk</a:t>
            </a:r>
          </a:p>
          <a:p>
            <a:pPr marL="800100" lvl="1" indent="-342900">
              <a:buClrTx/>
              <a:buFont typeface="Wingdings" panose="05000000000000000000" pitchFamily="2" charset="2"/>
              <a:buChar char="ü"/>
            </a:pPr>
            <a:r>
              <a:rPr lang="cs-CZ" dirty="0">
                <a:solidFill>
                  <a:schemeClr val="tx1"/>
                </a:solidFill>
              </a:rPr>
              <a:t>...</a:t>
            </a:r>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37262"/>
            <a:ext cx="9144000" cy="864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lačítko akce: Dopředu nebo Další 2">
            <a:hlinkClick r:id="" action="ppaction://hlinkshowjump?jump=nextslide" highlightClick="1"/>
          </p:cNvPr>
          <p:cNvSpPr/>
          <p:nvPr/>
        </p:nvSpPr>
        <p:spPr bwMode="auto">
          <a:xfrm>
            <a:off x="7460343" y="4412343"/>
            <a:ext cx="508000" cy="377371"/>
          </a:xfrm>
          <a:prstGeom prst="actionButtonForwardNext">
            <a:avLst/>
          </a:prstGeom>
          <a:solidFill>
            <a:srgbClr val="92D050"/>
          </a:solidFill>
          <a:ln>
            <a:solidFill>
              <a:schemeClr val="accent3"/>
            </a:solidFill>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50000"/>
              </a:lnSpc>
              <a:spcBef>
                <a:spcPct val="0"/>
              </a:spcBef>
              <a:spcAft>
                <a:spcPct val="0"/>
              </a:spcAft>
              <a:buClr>
                <a:schemeClr val="accent2"/>
              </a:buClr>
              <a:buSzTx/>
              <a:buFont typeface="Monotype Sorts" pitchFamily="2" charset="2"/>
              <a:buChar char="n"/>
              <a:tabLst/>
            </a:pPr>
            <a:endParaRPr kumimoji="0" lang="cs-CZ" sz="2000" b="0" i="0" u="none" strike="noStrike" cap="none" normalizeH="0" baseline="0">
              <a:ln>
                <a:noFill/>
              </a:ln>
              <a:solidFill>
                <a:srgbClr val="FFFF00"/>
              </a:solidFill>
              <a:effectLst/>
              <a:latin typeface="Arial" charset="0"/>
            </a:endParaRPr>
          </a:p>
        </p:txBody>
      </p:sp>
    </p:spTree>
    <p:extLst>
      <p:ext uri="{BB962C8B-B14F-4D97-AF65-F5344CB8AC3E}">
        <p14:creationId xmlns:p14="http://schemas.microsoft.com/office/powerpoint/2010/main" val="5150666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1763713" y="830263"/>
            <a:ext cx="56959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nSpc>
                <a:spcPct val="100000"/>
              </a:lnSpc>
              <a:buClrTx/>
              <a:buFontTx/>
              <a:buNone/>
            </a:pPr>
            <a:r>
              <a:rPr lang="cs-CZ" altLang="cs-CZ" sz="3600" b="1" dirty="0">
                <a:solidFill>
                  <a:schemeClr val="tx1"/>
                </a:solidFill>
                <a:latin typeface="Albertus Extra Bold CE" pitchFamily="34" charset="0"/>
              </a:rPr>
              <a:t>Děkuji vám za pozornost!</a:t>
            </a:r>
          </a:p>
          <a:p>
            <a:pPr>
              <a:lnSpc>
                <a:spcPct val="100000"/>
              </a:lnSpc>
              <a:buClrTx/>
              <a:buFontTx/>
              <a:buNone/>
            </a:pPr>
            <a:endParaRPr lang="cs-CZ" altLang="cs-CZ" sz="3600" b="1" dirty="0">
              <a:solidFill>
                <a:schemeClr val="tx1"/>
              </a:solidFill>
              <a:latin typeface="Albertus Extra Bold CE" pitchFamily="34" charset="0"/>
            </a:endParaRPr>
          </a:p>
          <a:p>
            <a:pPr>
              <a:lnSpc>
                <a:spcPct val="100000"/>
              </a:lnSpc>
              <a:buClrTx/>
              <a:buFontTx/>
              <a:buNone/>
            </a:pPr>
            <a:endParaRPr lang="cs-CZ" altLang="cs-CZ" sz="3600" b="1" dirty="0">
              <a:solidFill>
                <a:schemeClr val="tx1"/>
              </a:solidFill>
              <a:latin typeface="Albertus Extra Bold CE" pitchFamily="34" charset="0"/>
            </a:endParaRPr>
          </a:p>
        </p:txBody>
      </p:sp>
      <p:sp>
        <p:nvSpPr>
          <p:cNvPr id="67587" name="Text Box 3"/>
          <p:cNvSpPr txBox="1">
            <a:spLocks noChangeArrowheads="1"/>
          </p:cNvSpPr>
          <p:nvPr/>
        </p:nvSpPr>
        <p:spPr bwMode="auto">
          <a:xfrm>
            <a:off x="3894138" y="1965325"/>
            <a:ext cx="138588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lgn="ctr">
              <a:buClr>
                <a:schemeClr val="tx1"/>
              </a:buClr>
              <a:buSzPct val="300000"/>
              <a:buFont typeface="Wingdings" pitchFamily="2" charset="2"/>
              <a:buChar char="J"/>
            </a:pPr>
            <a:r>
              <a:rPr lang="cs-CZ" altLang="cs-CZ" sz="2800" dirty="0">
                <a:solidFill>
                  <a:schemeClr val="tx1"/>
                </a:solidFill>
                <a:latin typeface="Albertus Extra Bold CE" pitchFamily="34" charset="0"/>
              </a:rPr>
              <a:t> </a:t>
            </a:r>
          </a:p>
        </p:txBody>
      </p:sp>
      <p:sp>
        <p:nvSpPr>
          <p:cNvPr id="211972" name="Text Box 4"/>
          <p:cNvSpPr txBox="1">
            <a:spLocks noChangeArrowheads="1"/>
          </p:cNvSpPr>
          <p:nvPr/>
        </p:nvSpPr>
        <p:spPr bwMode="auto">
          <a:xfrm>
            <a:off x="606425" y="3671888"/>
            <a:ext cx="8077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rgbClr val="FFFF00"/>
                </a:solidFill>
                <a:latin typeface="Arial" charset="0"/>
              </a:defRPr>
            </a:lvl1pPr>
            <a:lvl2pPr marL="742950" indent="-285750">
              <a:defRPr sz="2000">
                <a:solidFill>
                  <a:srgbClr val="FFFF00"/>
                </a:solidFill>
                <a:latin typeface="Arial" charset="0"/>
              </a:defRPr>
            </a:lvl2pPr>
            <a:lvl3pPr marL="1143000" indent="-228600">
              <a:defRPr sz="2000">
                <a:solidFill>
                  <a:srgbClr val="FFFF00"/>
                </a:solidFill>
                <a:latin typeface="Arial" charset="0"/>
              </a:defRPr>
            </a:lvl3pPr>
            <a:lvl4pPr marL="1600200" indent="-228600">
              <a:defRPr sz="2000">
                <a:solidFill>
                  <a:srgbClr val="FFFF00"/>
                </a:solidFill>
                <a:latin typeface="Arial" charset="0"/>
              </a:defRPr>
            </a:lvl4pPr>
            <a:lvl5pPr marL="2057400" indent="-228600">
              <a:defRPr sz="2000">
                <a:solidFill>
                  <a:srgbClr val="FFFF00"/>
                </a:solidFill>
                <a:latin typeface="Arial" charset="0"/>
              </a:defRPr>
            </a:lvl5pPr>
            <a:lvl6pPr marL="25146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6pPr>
            <a:lvl7pPr marL="29718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7pPr>
            <a:lvl8pPr marL="34290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8pPr>
            <a:lvl9pPr marL="3886200" indent="-228600" eaLnBrk="0" fontAlgn="base" hangingPunct="0">
              <a:lnSpc>
                <a:spcPct val="150000"/>
              </a:lnSpc>
              <a:spcBef>
                <a:spcPct val="0"/>
              </a:spcBef>
              <a:spcAft>
                <a:spcPct val="0"/>
              </a:spcAft>
              <a:buClr>
                <a:schemeClr val="accent2"/>
              </a:buClr>
              <a:buFont typeface="Monotype Sorts" pitchFamily="2" charset="2"/>
              <a:buChar char="n"/>
              <a:defRPr sz="2000">
                <a:solidFill>
                  <a:srgbClr val="FFFF00"/>
                </a:solidFill>
                <a:latin typeface="Arial" charset="0"/>
              </a:defRPr>
            </a:lvl9pPr>
          </a:lstStyle>
          <a:p>
            <a:pPr>
              <a:spcBef>
                <a:spcPct val="50000"/>
              </a:spcBef>
              <a:buFont typeface="Monotype Sorts" pitchFamily="2" charset="2"/>
              <a:buNone/>
            </a:pPr>
            <a:r>
              <a:rPr lang="cs-CZ" altLang="cs-CZ" sz="3200" b="1" dirty="0">
                <a:solidFill>
                  <a:schemeClr val="tx1"/>
                </a:solidFill>
              </a:rPr>
              <a:t>Domácí úkol?</a:t>
            </a:r>
          </a:p>
          <a:p>
            <a:pPr>
              <a:spcBef>
                <a:spcPct val="50000"/>
              </a:spcBef>
              <a:buFont typeface="Monotype Sorts" pitchFamily="2" charset="2"/>
              <a:buNone/>
            </a:pPr>
            <a:r>
              <a:rPr lang="cs-CZ" altLang="cs-CZ" sz="2400" b="1" dirty="0">
                <a:solidFill>
                  <a:schemeClr val="tx1"/>
                </a:solidFill>
              </a:rPr>
              <a:t>Ano, jistě! </a:t>
            </a:r>
          </a:p>
          <a:p>
            <a:pPr>
              <a:spcBef>
                <a:spcPct val="50000"/>
              </a:spcBef>
              <a:buFont typeface="Monotype Sorts" pitchFamily="2" charset="2"/>
              <a:buNone/>
            </a:pPr>
            <a:r>
              <a:rPr lang="cs-CZ" altLang="cs-CZ" sz="2400" b="1" dirty="0">
                <a:solidFill>
                  <a:schemeClr val="tx1"/>
                </a:solidFill>
              </a:rPr>
              <a:t>Připravit prezentaci v PPT v délce maximálně 15 min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1972">
                                            <p:txEl>
                                              <p:pRg st="0" end="0"/>
                                            </p:txEl>
                                          </p:spTgt>
                                        </p:tgtEl>
                                        <p:attrNameLst>
                                          <p:attrName>style.visibility</p:attrName>
                                        </p:attrNameLst>
                                      </p:cBhvr>
                                      <p:to>
                                        <p:strVal val="visible"/>
                                      </p:to>
                                    </p:set>
                                    <p:anim calcmode="lin" valueType="num">
                                      <p:cBhvr additive="base">
                                        <p:cTn id="7" dur="500" fill="hold"/>
                                        <p:tgtEl>
                                          <p:spTgt spid="21197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197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1972">
                                            <p:txEl>
                                              <p:pRg st="1" end="1"/>
                                            </p:txEl>
                                          </p:spTgt>
                                        </p:tgtEl>
                                        <p:attrNameLst>
                                          <p:attrName>style.visibility</p:attrName>
                                        </p:attrNameLst>
                                      </p:cBhvr>
                                      <p:to>
                                        <p:strVal val="visible"/>
                                      </p:to>
                                    </p:set>
                                    <p:anim calcmode="lin" valueType="num">
                                      <p:cBhvr additive="base">
                                        <p:cTn id="13" dur="500" fill="hold"/>
                                        <p:tgtEl>
                                          <p:spTgt spid="21197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197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1972">
                                            <p:txEl>
                                              <p:pRg st="2" end="2"/>
                                            </p:txEl>
                                          </p:spTgt>
                                        </p:tgtEl>
                                        <p:attrNameLst>
                                          <p:attrName>style.visibility</p:attrName>
                                        </p:attrNameLst>
                                      </p:cBhvr>
                                      <p:to>
                                        <p:strVal val="visible"/>
                                      </p:to>
                                    </p:set>
                                    <p:anim calcmode="lin" valueType="num">
                                      <p:cBhvr additive="base">
                                        <p:cTn id="19" dur="500" fill="hold"/>
                                        <p:tgtEl>
                                          <p:spTgt spid="21197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197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3576B28-B981-456C-AF47-9B483D4FDC56}"/>
              </a:ext>
            </a:extLst>
          </p:cNvPr>
          <p:cNvPicPr>
            <a:picLocks noChangeAspect="1"/>
          </p:cNvPicPr>
          <p:nvPr/>
        </p:nvPicPr>
        <p:blipFill>
          <a:blip r:embed="rId2"/>
          <a:stretch>
            <a:fillRect/>
          </a:stretch>
        </p:blipFill>
        <p:spPr>
          <a:xfrm>
            <a:off x="1890712" y="2714625"/>
            <a:ext cx="5362575" cy="1428750"/>
          </a:xfrm>
          <a:prstGeom prst="rect">
            <a:avLst/>
          </a:prstGeom>
        </p:spPr>
      </p:pic>
    </p:spTree>
    <p:extLst>
      <p:ext uri="{BB962C8B-B14F-4D97-AF65-F5344CB8AC3E}">
        <p14:creationId xmlns:p14="http://schemas.microsoft.com/office/powerpoint/2010/main" val="1619150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42458" y="1868438"/>
            <a:ext cx="7990341" cy="3816429"/>
          </a:xfrm>
          <a:prstGeom prst="rect">
            <a:avLst/>
          </a:prstGeom>
        </p:spPr>
        <p:txBody>
          <a:bodyPr wrap="square">
            <a:spAutoFit/>
          </a:bodyPr>
          <a:lstStyle/>
          <a:p>
            <a:pPr marL="533400" indent="-533400">
              <a:buClr>
                <a:srgbClr val="FFFF00"/>
              </a:buClr>
              <a:buNone/>
            </a:pPr>
            <a:r>
              <a:rPr lang="cs-CZ" altLang="cs-CZ" sz="2800" dirty="0">
                <a:solidFill>
                  <a:schemeClr val="tx2">
                    <a:lumMod val="60000"/>
                    <a:lumOff val="40000"/>
                  </a:schemeClr>
                </a:solidFill>
                <a:effectLst>
                  <a:outerShdw blurRad="38100" dist="38100" dir="2700000" algn="tl">
                    <a:srgbClr val="000000">
                      <a:alpha val="43137"/>
                    </a:srgbClr>
                  </a:outerShdw>
                </a:effectLst>
              </a:rPr>
              <a:t>osnova a sběr dat</a:t>
            </a:r>
          </a:p>
          <a:p>
            <a:pPr marL="742950" lvl="1" indent="-285750">
              <a:lnSpc>
                <a:spcPct val="200000"/>
              </a:lnSpc>
              <a:buClrTx/>
              <a:buFont typeface="Wingdings" panose="05000000000000000000" pitchFamily="2" charset="2"/>
              <a:buChar char="v"/>
            </a:pPr>
            <a:r>
              <a:rPr lang="cs-CZ" altLang="cs-CZ" b="1" dirty="0">
                <a:solidFill>
                  <a:schemeClr val="tx1"/>
                </a:solidFill>
              </a:rPr>
              <a:t>informační zdroje – vlastní znalosti, internet, knihy, časopisy, sdělovací prostředky</a:t>
            </a:r>
          </a:p>
          <a:p>
            <a:pPr marL="742950" lvl="1" indent="-285750">
              <a:lnSpc>
                <a:spcPct val="200000"/>
              </a:lnSpc>
              <a:buClrTx/>
              <a:buFont typeface="Wingdings" panose="05000000000000000000" pitchFamily="2" charset="2"/>
              <a:buChar char="v"/>
            </a:pPr>
            <a:r>
              <a:rPr lang="cs-CZ" altLang="cs-CZ" b="1" dirty="0">
                <a:solidFill>
                  <a:schemeClr val="tx1"/>
                </a:solidFill>
              </a:rPr>
              <a:t>třídění, evidence dat</a:t>
            </a:r>
          </a:p>
          <a:p>
            <a:pPr marL="742950" lvl="1" indent="-285750">
              <a:lnSpc>
                <a:spcPct val="200000"/>
              </a:lnSpc>
              <a:buClrTx/>
              <a:buFont typeface="Wingdings" panose="05000000000000000000" pitchFamily="2" charset="2"/>
              <a:buChar char="v"/>
            </a:pPr>
            <a:r>
              <a:rPr lang="cs-CZ" altLang="cs-CZ" b="1" dirty="0">
                <a:solidFill>
                  <a:schemeClr val="tx1"/>
                </a:solidFill>
              </a:rPr>
              <a:t>ověřování informací </a:t>
            </a:r>
            <a:r>
              <a:rPr lang="cs-CZ" altLang="cs-CZ" dirty="0">
                <a:solidFill>
                  <a:schemeClr val="tx1"/>
                </a:solidFill>
              </a:rPr>
              <a:t>(nespoléhat na wikipedii) </a:t>
            </a:r>
            <a:r>
              <a:rPr lang="cs-CZ" altLang="cs-CZ" b="1" dirty="0">
                <a:solidFill>
                  <a:schemeClr val="tx1"/>
                </a:solidFill>
              </a:rPr>
              <a:t>!</a:t>
            </a:r>
          </a:p>
          <a:p>
            <a:pPr marL="742950" lvl="1" indent="-285750">
              <a:lnSpc>
                <a:spcPct val="200000"/>
              </a:lnSpc>
              <a:buClrTx/>
              <a:buFont typeface="Wingdings" panose="05000000000000000000" pitchFamily="2" charset="2"/>
              <a:buChar char="v"/>
            </a:pPr>
            <a:r>
              <a:rPr lang="cs-CZ" altLang="cs-CZ" b="1" dirty="0">
                <a:solidFill>
                  <a:schemeClr val="tx1"/>
                </a:solidFill>
              </a:rPr>
              <a:t>osnova (1. koncept, 2. koncept, jazyk + styl)</a:t>
            </a:r>
          </a:p>
        </p:txBody>
      </p:sp>
      <p:sp>
        <p:nvSpPr>
          <p:cNvPr id="3" name="Rectangle 2"/>
          <p:cNvSpPr txBox="1">
            <a:spLocks noChangeArrowheads="1"/>
          </p:cNvSpPr>
          <p:nvPr/>
        </p:nvSpPr>
        <p:spPr bwMode="auto">
          <a:xfrm>
            <a:off x="442459" y="506639"/>
            <a:ext cx="8229600" cy="722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sz="4000" b="1">
                <a:solidFill>
                  <a:schemeClr val="tx1"/>
                </a:solidFill>
                <a:latin typeface="+mj-lt"/>
                <a:ea typeface="+mj-ea"/>
                <a:cs typeface="+mj-cs"/>
              </a:defRPr>
            </a:lvl1pPr>
            <a:lvl2pPr algn="ctr" rtl="0" eaLnBrk="0" fontAlgn="base" hangingPunct="0">
              <a:spcBef>
                <a:spcPct val="0"/>
              </a:spcBef>
              <a:spcAft>
                <a:spcPct val="0"/>
              </a:spcAft>
              <a:defRPr kumimoji="1" sz="4000" b="1">
                <a:solidFill>
                  <a:schemeClr val="tx1"/>
                </a:solidFill>
                <a:latin typeface="Times New Roman" pitchFamily="18" charset="0"/>
              </a:defRPr>
            </a:lvl2pPr>
            <a:lvl3pPr algn="ctr" rtl="0" eaLnBrk="0" fontAlgn="base" hangingPunct="0">
              <a:spcBef>
                <a:spcPct val="0"/>
              </a:spcBef>
              <a:spcAft>
                <a:spcPct val="0"/>
              </a:spcAft>
              <a:defRPr kumimoji="1" sz="4000" b="1">
                <a:solidFill>
                  <a:schemeClr val="tx1"/>
                </a:solidFill>
                <a:latin typeface="Times New Roman" pitchFamily="18" charset="0"/>
              </a:defRPr>
            </a:lvl3pPr>
            <a:lvl4pPr algn="ctr" rtl="0" eaLnBrk="0" fontAlgn="base" hangingPunct="0">
              <a:spcBef>
                <a:spcPct val="0"/>
              </a:spcBef>
              <a:spcAft>
                <a:spcPct val="0"/>
              </a:spcAft>
              <a:defRPr kumimoji="1" sz="4000" b="1">
                <a:solidFill>
                  <a:schemeClr val="tx1"/>
                </a:solidFill>
                <a:latin typeface="Times New Roman" pitchFamily="18" charset="0"/>
              </a:defRPr>
            </a:lvl4pPr>
            <a:lvl5pPr algn="ctr" rtl="0" eaLnBrk="0" fontAlgn="base" hangingPunct="0">
              <a:spcBef>
                <a:spcPct val="0"/>
              </a:spcBef>
              <a:spcAft>
                <a:spcPct val="0"/>
              </a:spcAft>
              <a:defRPr kumimoji="1" sz="4000" b="1">
                <a:solidFill>
                  <a:schemeClr val="tx1"/>
                </a:solidFill>
                <a:latin typeface="Times New Roman" pitchFamily="18" charset="0"/>
              </a:defRPr>
            </a:lvl5pPr>
            <a:lvl6pPr marL="457200" algn="ctr" rtl="0" eaLnBrk="0" fontAlgn="base" hangingPunct="0">
              <a:spcBef>
                <a:spcPct val="0"/>
              </a:spcBef>
              <a:spcAft>
                <a:spcPct val="0"/>
              </a:spcAft>
              <a:defRPr kumimoji="1" sz="4000" b="1">
                <a:solidFill>
                  <a:schemeClr val="tx1"/>
                </a:solidFill>
                <a:latin typeface="Times New Roman" pitchFamily="18" charset="0"/>
              </a:defRPr>
            </a:lvl6pPr>
            <a:lvl7pPr marL="914400" algn="ctr" rtl="0" eaLnBrk="0" fontAlgn="base" hangingPunct="0">
              <a:spcBef>
                <a:spcPct val="0"/>
              </a:spcBef>
              <a:spcAft>
                <a:spcPct val="0"/>
              </a:spcAft>
              <a:defRPr kumimoji="1" sz="4000" b="1">
                <a:solidFill>
                  <a:schemeClr val="tx1"/>
                </a:solidFill>
                <a:latin typeface="Times New Roman" pitchFamily="18" charset="0"/>
              </a:defRPr>
            </a:lvl7pPr>
            <a:lvl8pPr marL="1371600" algn="ctr" rtl="0" eaLnBrk="0" fontAlgn="base" hangingPunct="0">
              <a:spcBef>
                <a:spcPct val="0"/>
              </a:spcBef>
              <a:spcAft>
                <a:spcPct val="0"/>
              </a:spcAft>
              <a:defRPr kumimoji="1" sz="4000" b="1">
                <a:solidFill>
                  <a:schemeClr val="tx1"/>
                </a:solidFill>
                <a:latin typeface="Times New Roman" pitchFamily="18" charset="0"/>
              </a:defRPr>
            </a:lvl8pPr>
            <a:lvl9pPr marL="1828800" algn="ctr" rtl="0" eaLnBrk="0" fontAlgn="base" hangingPunct="0">
              <a:spcBef>
                <a:spcPct val="0"/>
              </a:spcBef>
              <a:spcAft>
                <a:spcPct val="0"/>
              </a:spcAft>
              <a:defRPr kumimoji="1" sz="4000" b="1">
                <a:solidFill>
                  <a:schemeClr val="tx1"/>
                </a:solidFill>
                <a:latin typeface="Times New Roman" pitchFamily="18" charset="0"/>
              </a:defRPr>
            </a:lvl9pPr>
          </a:lstStyle>
          <a:p>
            <a:pPr algn="l">
              <a:lnSpc>
                <a:spcPct val="100000"/>
              </a:lnSpc>
              <a:buClrTx/>
              <a:buFontTx/>
              <a:buNone/>
            </a:pPr>
            <a:r>
              <a:rPr lang="cs-CZ" altLang="cs-CZ" sz="3600" kern="0">
                <a:solidFill>
                  <a:srgbClr val="0000FF"/>
                </a:solidFill>
                <a:effectLst>
                  <a:outerShdw blurRad="38100" dist="38100" dir="2700000" algn="tl">
                    <a:srgbClr val="000000">
                      <a:alpha val="43137"/>
                    </a:srgbClr>
                  </a:outerShdw>
                </a:effectLst>
                <a:latin typeface="Arial" charset="0"/>
              </a:rPr>
              <a:t>Obecné zásady</a:t>
            </a:r>
            <a:endParaRPr lang="cs-CZ" altLang="cs-CZ" sz="3600" kern="0" dirty="0">
              <a:solidFill>
                <a:srgbClr val="0000FF"/>
              </a:solidFill>
              <a:effectLst>
                <a:outerShdw blurRad="38100" dist="38100" dir="2700000" algn="tl">
                  <a:srgbClr val="000000">
                    <a:alpha val="43137"/>
                  </a:srgbClr>
                </a:outerShdw>
              </a:effectLst>
              <a:latin typeface="Arial" charset="0"/>
            </a:endParaRPr>
          </a:p>
        </p:txBody>
      </p:sp>
      <p:pic>
        <p:nvPicPr>
          <p:cNvPr id="140292" name="Picture 4" descr="C:\Program Files (x86)\Microsoft Office\MEDIA\CAGCAT10\j0195384.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6177" y="506639"/>
            <a:ext cx="1795882" cy="1833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23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Rectangle 3"/>
          <p:cNvSpPr>
            <a:spLocks noGrp="1" noChangeArrowheads="1"/>
          </p:cNvSpPr>
          <p:nvPr>
            <p:ph type="body" idx="1"/>
          </p:nvPr>
        </p:nvSpPr>
        <p:spPr bwMode="auto">
          <a:xfrm>
            <a:off x="561975" y="1377269"/>
            <a:ext cx="8582025" cy="53210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50000"/>
              </a:lnSpc>
              <a:buClr>
                <a:schemeClr val="tx1"/>
              </a:buClr>
              <a:buFont typeface="Wingdings" panose="05000000000000000000" pitchFamily="2" charset="2"/>
              <a:buChar char="Ø"/>
            </a:pPr>
            <a:r>
              <a:rPr lang="cs-CZ" altLang="cs-CZ" sz="2000" dirty="0"/>
              <a:t>příprava obrazových, audio a video materiálů</a:t>
            </a:r>
          </a:p>
          <a:p>
            <a:pPr marL="0" indent="0">
              <a:lnSpc>
                <a:spcPct val="150000"/>
              </a:lnSpc>
              <a:spcBef>
                <a:spcPct val="0"/>
              </a:spcBef>
              <a:buClr>
                <a:schemeClr val="tx1"/>
              </a:buClr>
              <a:buNone/>
            </a:pPr>
            <a:r>
              <a:rPr lang="cs-CZ" altLang="cs-CZ" sz="2000" dirty="0"/>
              <a:t>	- minimum informací na obrazu</a:t>
            </a:r>
          </a:p>
          <a:p>
            <a:pPr marL="0" indent="0">
              <a:lnSpc>
                <a:spcPct val="150000"/>
              </a:lnSpc>
              <a:spcBef>
                <a:spcPct val="0"/>
              </a:spcBef>
              <a:buClr>
                <a:schemeClr val="tx1"/>
              </a:buClr>
              <a:buNone/>
            </a:pPr>
            <a:r>
              <a:rPr lang="cs-CZ" altLang="cs-CZ" sz="2000" dirty="0"/>
              <a:t>	- vidíme - věříme - rozumíme (soulad vizuální a zvukové části)</a:t>
            </a:r>
          </a:p>
          <a:p>
            <a:pPr>
              <a:lnSpc>
                <a:spcPct val="150000"/>
              </a:lnSpc>
              <a:buClr>
                <a:schemeClr val="tx1"/>
              </a:buClr>
              <a:buFont typeface="Wingdings" panose="05000000000000000000" pitchFamily="2" charset="2"/>
              <a:buChar char="Ø"/>
            </a:pPr>
            <a:r>
              <a:rPr lang="cs-CZ" altLang="cs-CZ" sz="2000" dirty="0"/>
              <a:t>výroba prezentace </a:t>
            </a:r>
          </a:p>
          <a:p>
            <a:pPr marL="0" indent="0">
              <a:lnSpc>
                <a:spcPct val="150000"/>
              </a:lnSpc>
              <a:spcBef>
                <a:spcPct val="0"/>
              </a:spcBef>
              <a:buClr>
                <a:schemeClr val="tx1"/>
              </a:buClr>
              <a:buNone/>
            </a:pPr>
            <a:r>
              <a:rPr lang="cs-CZ" altLang="cs-CZ" sz="2000" dirty="0"/>
              <a:t>	- v jednoduchosti je síla</a:t>
            </a:r>
          </a:p>
          <a:p>
            <a:pPr marL="0" indent="0">
              <a:lnSpc>
                <a:spcPct val="150000"/>
              </a:lnSpc>
              <a:spcBef>
                <a:spcPct val="0"/>
              </a:spcBef>
              <a:buClr>
                <a:schemeClr val="tx1"/>
              </a:buClr>
              <a:buNone/>
            </a:pPr>
            <a:r>
              <a:rPr lang="cs-CZ" altLang="cs-CZ" sz="2000" dirty="0"/>
              <a:t>	- nezahltit čísly</a:t>
            </a:r>
          </a:p>
          <a:p>
            <a:pPr marL="0" indent="0">
              <a:lnSpc>
                <a:spcPct val="150000"/>
              </a:lnSpc>
              <a:spcBef>
                <a:spcPct val="0"/>
              </a:spcBef>
              <a:buClr>
                <a:schemeClr val="tx1"/>
              </a:buClr>
              <a:buNone/>
            </a:pPr>
            <a:r>
              <a:rPr lang="cs-CZ" altLang="cs-CZ" sz="2000" dirty="0"/>
              <a:t>	- výběr barev</a:t>
            </a:r>
          </a:p>
          <a:p>
            <a:pPr marL="0" indent="0">
              <a:lnSpc>
                <a:spcPct val="150000"/>
              </a:lnSpc>
              <a:spcBef>
                <a:spcPct val="0"/>
              </a:spcBef>
              <a:buClr>
                <a:schemeClr val="tx1"/>
              </a:buClr>
              <a:buNone/>
            </a:pPr>
            <a:r>
              <a:rPr lang="cs-CZ" altLang="cs-CZ" sz="2000" dirty="0"/>
              <a:t>	- kontrola pravopisu a překlepů</a:t>
            </a:r>
          </a:p>
          <a:p>
            <a:pPr>
              <a:lnSpc>
                <a:spcPct val="150000"/>
              </a:lnSpc>
              <a:buClr>
                <a:schemeClr val="tx1"/>
              </a:buClr>
              <a:buFont typeface="Wingdings" panose="05000000000000000000" pitchFamily="2" charset="2"/>
              <a:buChar char="Ø"/>
            </a:pPr>
            <a:r>
              <a:rPr lang="cs-CZ" altLang="cs-CZ" sz="2000" dirty="0"/>
              <a:t>příprava pomůcek (poznámky, tištěné podklady)</a:t>
            </a:r>
          </a:p>
          <a:p>
            <a:pPr>
              <a:lnSpc>
                <a:spcPct val="150000"/>
              </a:lnSpc>
              <a:buClr>
                <a:schemeClr val="tx1"/>
              </a:buClr>
              <a:buFont typeface="Wingdings" panose="05000000000000000000" pitchFamily="2" charset="2"/>
              <a:buChar char="Ø"/>
            </a:pPr>
            <a:r>
              <a:rPr lang="cs-CZ" altLang="cs-CZ" sz="2000" dirty="0"/>
              <a:t>příprava materiálů pro posluchače</a:t>
            </a:r>
          </a:p>
        </p:txBody>
      </p:sp>
      <p:sp>
        <p:nvSpPr>
          <p:cNvPr id="4" name="Rectangle 2"/>
          <p:cNvSpPr txBox="1">
            <a:spLocks noChangeArrowheads="1"/>
          </p:cNvSpPr>
          <p:nvPr/>
        </p:nvSpPr>
        <p:spPr bwMode="auto">
          <a:xfrm>
            <a:off x="442459" y="506639"/>
            <a:ext cx="8229600" cy="722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sz="4000" b="1">
                <a:solidFill>
                  <a:schemeClr val="tx1"/>
                </a:solidFill>
                <a:latin typeface="+mj-lt"/>
                <a:ea typeface="+mj-ea"/>
                <a:cs typeface="+mj-cs"/>
              </a:defRPr>
            </a:lvl1pPr>
            <a:lvl2pPr algn="ctr" rtl="0" eaLnBrk="0" fontAlgn="base" hangingPunct="0">
              <a:spcBef>
                <a:spcPct val="0"/>
              </a:spcBef>
              <a:spcAft>
                <a:spcPct val="0"/>
              </a:spcAft>
              <a:defRPr kumimoji="1" sz="4000" b="1">
                <a:solidFill>
                  <a:schemeClr val="tx1"/>
                </a:solidFill>
                <a:latin typeface="Times New Roman" pitchFamily="18" charset="0"/>
              </a:defRPr>
            </a:lvl2pPr>
            <a:lvl3pPr algn="ctr" rtl="0" eaLnBrk="0" fontAlgn="base" hangingPunct="0">
              <a:spcBef>
                <a:spcPct val="0"/>
              </a:spcBef>
              <a:spcAft>
                <a:spcPct val="0"/>
              </a:spcAft>
              <a:defRPr kumimoji="1" sz="4000" b="1">
                <a:solidFill>
                  <a:schemeClr val="tx1"/>
                </a:solidFill>
                <a:latin typeface="Times New Roman" pitchFamily="18" charset="0"/>
              </a:defRPr>
            </a:lvl3pPr>
            <a:lvl4pPr algn="ctr" rtl="0" eaLnBrk="0" fontAlgn="base" hangingPunct="0">
              <a:spcBef>
                <a:spcPct val="0"/>
              </a:spcBef>
              <a:spcAft>
                <a:spcPct val="0"/>
              </a:spcAft>
              <a:defRPr kumimoji="1" sz="4000" b="1">
                <a:solidFill>
                  <a:schemeClr val="tx1"/>
                </a:solidFill>
                <a:latin typeface="Times New Roman" pitchFamily="18" charset="0"/>
              </a:defRPr>
            </a:lvl4pPr>
            <a:lvl5pPr algn="ctr" rtl="0" eaLnBrk="0" fontAlgn="base" hangingPunct="0">
              <a:spcBef>
                <a:spcPct val="0"/>
              </a:spcBef>
              <a:spcAft>
                <a:spcPct val="0"/>
              </a:spcAft>
              <a:defRPr kumimoji="1" sz="4000" b="1">
                <a:solidFill>
                  <a:schemeClr val="tx1"/>
                </a:solidFill>
                <a:latin typeface="Times New Roman" pitchFamily="18" charset="0"/>
              </a:defRPr>
            </a:lvl5pPr>
            <a:lvl6pPr marL="457200" algn="ctr" rtl="0" eaLnBrk="0" fontAlgn="base" hangingPunct="0">
              <a:spcBef>
                <a:spcPct val="0"/>
              </a:spcBef>
              <a:spcAft>
                <a:spcPct val="0"/>
              </a:spcAft>
              <a:defRPr kumimoji="1" sz="4000" b="1">
                <a:solidFill>
                  <a:schemeClr val="tx1"/>
                </a:solidFill>
                <a:latin typeface="Times New Roman" pitchFamily="18" charset="0"/>
              </a:defRPr>
            </a:lvl6pPr>
            <a:lvl7pPr marL="914400" algn="ctr" rtl="0" eaLnBrk="0" fontAlgn="base" hangingPunct="0">
              <a:spcBef>
                <a:spcPct val="0"/>
              </a:spcBef>
              <a:spcAft>
                <a:spcPct val="0"/>
              </a:spcAft>
              <a:defRPr kumimoji="1" sz="4000" b="1">
                <a:solidFill>
                  <a:schemeClr val="tx1"/>
                </a:solidFill>
                <a:latin typeface="Times New Roman" pitchFamily="18" charset="0"/>
              </a:defRPr>
            </a:lvl7pPr>
            <a:lvl8pPr marL="1371600" algn="ctr" rtl="0" eaLnBrk="0" fontAlgn="base" hangingPunct="0">
              <a:spcBef>
                <a:spcPct val="0"/>
              </a:spcBef>
              <a:spcAft>
                <a:spcPct val="0"/>
              </a:spcAft>
              <a:defRPr kumimoji="1" sz="4000" b="1">
                <a:solidFill>
                  <a:schemeClr val="tx1"/>
                </a:solidFill>
                <a:latin typeface="Times New Roman" pitchFamily="18" charset="0"/>
              </a:defRPr>
            </a:lvl8pPr>
            <a:lvl9pPr marL="1828800" algn="ctr" rtl="0" eaLnBrk="0" fontAlgn="base" hangingPunct="0">
              <a:spcBef>
                <a:spcPct val="0"/>
              </a:spcBef>
              <a:spcAft>
                <a:spcPct val="0"/>
              </a:spcAft>
              <a:defRPr kumimoji="1" sz="4000" b="1">
                <a:solidFill>
                  <a:schemeClr val="tx1"/>
                </a:solidFill>
                <a:latin typeface="Times New Roman" pitchFamily="18" charset="0"/>
              </a:defRPr>
            </a:lvl9pPr>
          </a:lstStyle>
          <a:p>
            <a:pPr algn="l">
              <a:lnSpc>
                <a:spcPct val="100000"/>
              </a:lnSpc>
              <a:buClrTx/>
              <a:buFontTx/>
              <a:buNone/>
            </a:pPr>
            <a:r>
              <a:rPr lang="cs-CZ" altLang="cs-CZ" sz="3600" kern="0">
                <a:solidFill>
                  <a:srgbClr val="0000FF"/>
                </a:solidFill>
                <a:effectLst>
                  <a:outerShdw blurRad="38100" dist="38100" dir="2700000" algn="tl">
                    <a:srgbClr val="000000">
                      <a:alpha val="43137"/>
                    </a:srgbClr>
                  </a:outerShdw>
                </a:effectLst>
                <a:latin typeface="Arial" charset="0"/>
              </a:rPr>
              <a:t>Obecné zásady</a:t>
            </a:r>
            <a:endParaRPr lang="cs-CZ" altLang="cs-CZ" sz="3600" kern="0" dirty="0">
              <a:solidFill>
                <a:srgbClr val="0000FF"/>
              </a:solidFill>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0579">
                                            <p:txEl>
                                              <p:pRg st="0" end="0"/>
                                            </p:txEl>
                                          </p:spTgt>
                                        </p:tgtEl>
                                        <p:attrNameLst>
                                          <p:attrName>style.visibility</p:attrName>
                                        </p:attrNameLst>
                                      </p:cBhvr>
                                      <p:to>
                                        <p:strVal val="visible"/>
                                      </p:to>
                                    </p:set>
                                    <p:animEffect transition="in" filter="randombar(horizontal)">
                                      <p:cBhvr>
                                        <p:cTn id="7" dur="500"/>
                                        <p:tgtEl>
                                          <p:spTgt spid="280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80579">
                                            <p:txEl>
                                              <p:pRg st="1" end="1"/>
                                            </p:txEl>
                                          </p:spTgt>
                                        </p:tgtEl>
                                        <p:attrNameLst>
                                          <p:attrName>style.visibility</p:attrName>
                                        </p:attrNameLst>
                                      </p:cBhvr>
                                      <p:to>
                                        <p:strVal val="visible"/>
                                      </p:to>
                                    </p:set>
                                    <p:animEffect transition="in" filter="randombar(horizontal)">
                                      <p:cBhvr>
                                        <p:cTn id="12" dur="500"/>
                                        <p:tgtEl>
                                          <p:spTgt spid="2805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80579">
                                            <p:txEl>
                                              <p:pRg st="2" end="2"/>
                                            </p:txEl>
                                          </p:spTgt>
                                        </p:tgtEl>
                                        <p:attrNameLst>
                                          <p:attrName>style.visibility</p:attrName>
                                        </p:attrNameLst>
                                      </p:cBhvr>
                                      <p:to>
                                        <p:strVal val="visible"/>
                                      </p:to>
                                    </p:set>
                                    <p:animEffect transition="in" filter="randombar(horizontal)">
                                      <p:cBhvr>
                                        <p:cTn id="17" dur="500"/>
                                        <p:tgtEl>
                                          <p:spTgt spid="2805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80579">
                                            <p:txEl>
                                              <p:pRg st="3" end="3"/>
                                            </p:txEl>
                                          </p:spTgt>
                                        </p:tgtEl>
                                        <p:attrNameLst>
                                          <p:attrName>style.visibility</p:attrName>
                                        </p:attrNameLst>
                                      </p:cBhvr>
                                      <p:to>
                                        <p:strVal val="visible"/>
                                      </p:to>
                                    </p:set>
                                    <p:animEffect transition="in" filter="randombar(horizontal)">
                                      <p:cBhvr>
                                        <p:cTn id="22" dur="500"/>
                                        <p:tgtEl>
                                          <p:spTgt spid="28057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80579">
                                            <p:txEl>
                                              <p:pRg st="4" end="4"/>
                                            </p:txEl>
                                          </p:spTgt>
                                        </p:tgtEl>
                                        <p:attrNameLst>
                                          <p:attrName>style.visibility</p:attrName>
                                        </p:attrNameLst>
                                      </p:cBhvr>
                                      <p:to>
                                        <p:strVal val="visible"/>
                                      </p:to>
                                    </p:set>
                                    <p:animEffect transition="in" filter="randombar(horizontal)">
                                      <p:cBhvr>
                                        <p:cTn id="27" dur="500"/>
                                        <p:tgtEl>
                                          <p:spTgt spid="28057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80579">
                                            <p:txEl>
                                              <p:pRg st="5" end="5"/>
                                            </p:txEl>
                                          </p:spTgt>
                                        </p:tgtEl>
                                        <p:attrNameLst>
                                          <p:attrName>style.visibility</p:attrName>
                                        </p:attrNameLst>
                                      </p:cBhvr>
                                      <p:to>
                                        <p:strVal val="visible"/>
                                      </p:to>
                                    </p:set>
                                    <p:animEffect transition="in" filter="randombar(horizontal)">
                                      <p:cBhvr>
                                        <p:cTn id="32" dur="500"/>
                                        <p:tgtEl>
                                          <p:spTgt spid="28057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80579">
                                            <p:txEl>
                                              <p:pRg st="6" end="6"/>
                                            </p:txEl>
                                          </p:spTgt>
                                        </p:tgtEl>
                                        <p:attrNameLst>
                                          <p:attrName>style.visibility</p:attrName>
                                        </p:attrNameLst>
                                      </p:cBhvr>
                                      <p:to>
                                        <p:strVal val="visible"/>
                                      </p:to>
                                    </p:set>
                                    <p:animEffect transition="in" filter="randombar(horizontal)">
                                      <p:cBhvr>
                                        <p:cTn id="37" dur="500"/>
                                        <p:tgtEl>
                                          <p:spTgt spid="28057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80579">
                                            <p:txEl>
                                              <p:pRg st="7" end="7"/>
                                            </p:txEl>
                                          </p:spTgt>
                                        </p:tgtEl>
                                        <p:attrNameLst>
                                          <p:attrName>style.visibility</p:attrName>
                                        </p:attrNameLst>
                                      </p:cBhvr>
                                      <p:to>
                                        <p:strVal val="visible"/>
                                      </p:to>
                                    </p:set>
                                    <p:animEffect transition="in" filter="randombar(horizontal)">
                                      <p:cBhvr>
                                        <p:cTn id="42" dur="500"/>
                                        <p:tgtEl>
                                          <p:spTgt spid="280579">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80579">
                                            <p:txEl>
                                              <p:pRg st="8" end="8"/>
                                            </p:txEl>
                                          </p:spTgt>
                                        </p:tgtEl>
                                        <p:attrNameLst>
                                          <p:attrName>style.visibility</p:attrName>
                                        </p:attrNameLst>
                                      </p:cBhvr>
                                      <p:to>
                                        <p:strVal val="visible"/>
                                      </p:to>
                                    </p:set>
                                    <p:animEffect transition="in" filter="randombar(horizontal)">
                                      <p:cBhvr>
                                        <p:cTn id="47" dur="500"/>
                                        <p:tgtEl>
                                          <p:spTgt spid="280579">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80579">
                                            <p:txEl>
                                              <p:pRg st="9" end="9"/>
                                            </p:txEl>
                                          </p:spTgt>
                                        </p:tgtEl>
                                        <p:attrNameLst>
                                          <p:attrName>style.visibility</p:attrName>
                                        </p:attrNameLst>
                                      </p:cBhvr>
                                      <p:to>
                                        <p:strVal val="visible"/>
                                      </p:to>
                                    </p:set>
                                    <p:animEffect transition="in" filter="randombar(horizontal)">
                                      <p:cBhvr>
                                        <p:cTn id="52" dur="500"/>
                                        <p:tgtEl>
                                          <p:spTgt spid="2805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Rectangle 3"/>
          <p:cNvSpPr>
            <a:spLocks noGrp="1" noChangeArrowheads="1"/>
          </p:cNvSpPr>
          <p:nvPr>
            <p:ph type="body" idx="1"/>
          </p:nvPr>
        </p:nvSpPr>
        <p:spPr bwMode="auto">
          <a:xfrm>
            <a:off x="442459" y="1522413"/>
            <a:ext cx="8339138" cy="4346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3400" indent="-533400">
              <a:buClr>
                <a:srgbClr val="FFFF00"/>
              </a:buClr>
              <a:buFont typeface="Monotype Sorts" pitchFamily="2" charset="2"/>
              <a:buNone/>
            </a:pPr>
            <a:r>
              <a:rPr lang="cs-CZ" altLang="cs-CZ" dirty="0"/>
              <a:t>co si připravit pro bezproblémové předvedení?</a:t>
            </a:r>
          </a:p>
          <a:p>
            <a:pPr lvl="1">
              <a:buClr>
                <a:schemeClr val="tx1"/>
              </a:buClr>
              <a:buFont typeface="Courier New" panose="02070309020205020404" pitchFamily="49" charset="0"/>
              <a:buChar char="o"/>
            </a:pPr>
            <a:r>
              <a:rPr lang="cs-CZ" altLang="cs-CZ" sz="2400" dirty="0"/>
              <a:t>krizový scénář</a:t>
            </a:r>
          </a:p>
          <a:p>
            <a:pPr lvl="1">
              <a:buClr>
                <a:schemeClr val="tx1"/>
              </a:buClr>
              <a:buFont typeface="Courier New" panose="02070309020205020404" pitchFamily="49" charset="0"/>
              <a:buChar char="o"/>
            </a:pPr>
            <a:r>
              <a:rPr lang="cs-CZ" altLang="cs-CZ" sz="2400" dirty="0"/>
              <a:t>ověřit nabízený projekční počítač (systém, vybavenost) nebo vlastní notebook</a:t>
            </a:r>
          </a:p>
          <a:p>
            <a:pPr lvl="1">
              <a:buClr>
                <a:schemeClr val="tx1"/>
              </a:buClr>
              <a:buFont typeface="Courier New" panose="02070309020205020404" pitchFamily="49" charset="0"/>
              <a:buChar char="o"/>
            </a:pPr>
            <a:r>
              <a:rPr lang="cs-CZ" altLang="cs-CZ" sz="2400" dirty="0"/>
              <a:t>kopie všech animací a zvukových souborů</a:t>
            </a:r>
          </a:p>
          <a:p>
            <a:pPr lvl="1">
              <a:buClr>
                <a:schemeClr val="tx1"/>
              </a:buClr>
              <a:buFont typeface="Courier New" panose="02070309020205020404" pitchFamily="49" charset="0"/>
              <a:buChar char="o"/>
            </a:pPr>
            <a:r>
              <a:rPr lang="cs-CZ" altLang="cs-CZ" sz="2400" dirty="0"/>
              <a:t>poznámky a materiály, fólie, fixy … </a:t>
            </a:r>
          </a:p>
          <a:p>
            <a:pPr lvl="1">
              <a:buClr>
                <a:schemeClr val="tx1"/>
              </a:buClr>
              <a:buFont typeface="Courier New" panose="02070309020205020404" pitchFamily="49" charset="0"/>
              <a:buChar char="o"/>
            </a:pPr>
            <a:r>
              <a:rPr lang="cs-CZ" altLang="cs-CZ" sz="2400" dirty="0"/>
              <a:t>seznámit se s obsluhou techniky</a:t>
            </a:r>
            <a:r>
              <a:rPr lang="cs-CZ" altLang="cs-CZ" sz="1800" dirty="0"/>
              <a:t>	</a:t>
            </a:r>
          </a:p>
        </p:txBody>
      </p:sp>
      <p:sp>
        <p:nvSpPr>
          <p:cNvPr id="4" name="Rectangle 2"/>
          <p:cNvSpPr txBox="1">
            <a:spLocks noChangeArrowheads="1"/>
          </p:cNvSpPr>
          <p:nvPr/>
        </p:nvSpPr>
        <p:spPr bwMode="auto">
          <a:xfrm>
            <a:off x="442459" y="506639"/>
            <a:ext cx="8229600" cy="722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sz="4000" b="1">
                <a:solidFill>
                  <a:schemeClr val="tx1"/>
                </a:solidFill>
                <a:latin typeface="+mj-lt"/>
                <a:ea typeface="+mj-ea"/>
                <a:cs typeface="+mj-cs"/>
              </a:defRPr>
            </a:lvl1pPr>
            <a:lvl2pPr algn="ctr" rtl="0" eaLnBrk="0" fontAlgn="base" hangingPunct="0">
              <a:spcBef>
                <a:spcPct val="0"/>
              </a:spcBef>
              <a:spcAft>
                <a:spcPct val="0"/>
              </a:spcAft>
              <a:defRPr kumimoji="1" sz="4000" b="1">
                <a:solidFill>
                  <a:schemeClr val="tx1"/>
                </a:solidFill>
                <a:latin typeface="Times New Roman" pitchFamily="18" charset="0"/>
              </a:defRPr>
            </a:lvl2pPr>
            <a:lvl3pPr algn="ctr" rtl="0" eaLnBrk="0" fontAlgn="base" hangingPunct="0">
              <a:spcBef>
                <a:spcPct val="0"/>
              </a:spcBef>
              <a:spcAft>
                <a:spcPct val="0"/>
              </a:spcAft>
              <a:defRPr kumimoji="1" sz="4000" b="1">
                <a:solidFill>
                  <a:schemeClr val="tx1"/>
                </a:solidFill>
                <a:latin typeface="Times New Roman" pitchFamily="18" charset="0"/>
              </a:defRPr>
            </a:lvl3pPr>
            <a:lvl4pPr algn="ctr" rtl="0" eaLnBrk="0" fontAlgn="base" hangingPunct="0">
              <a:spcBef>
                <a:spcPct val="0"/>
              </a:spcBef>
              <a:spcAft>
                <a:spcPct val="0"/>
              </a:spcAft>
              <a:defRPr kumimoji="1" sz="4000" b="1">
                <a:solidFill>
                  <a:schemeClr val="tx1"/>
                </a:solidFill>
                <a:latin typeface="Times New Roman" pitchFamily="18" charset="0"/>
              </a:defRPr>
            </a:lvl4pPr>
            <a:lvl5pPr algn="ctr" rtl="0" eaLnBrk="0" fontAlgn="base" hangingPunct="0">
              <a:spcBef>
                <a:spcPct val="0"/>
              </a:spcBef>
              <a:spcAft>
                <a:spcPct val="0"/>
              </a:spcAft>
              <a:defRPr kumimoji="1" sz="4000" b="1">
                <a:solidFill>
                  <a:schemeClr val="tx1"/>
                </a:solidFill>
                <a:latin typeface="Times New Roman" pitchFamily="18" charset="0"/>
              </a:defRPr>
            </a:lvl5pPr>
            <a:lvl6pPr marL="457200" algn="ctr" rtl="0" eaLnBrk="0" fontAlgn="base" hangingPunct="0">
              <a:spcBef>
                <a:spcPct val="0"/>
              </a:spcBef>
              <a:spcAft>
                <a:spcPct val="0"/>
              </a:spcAft>
              <a:defRPr kumimoji="1" sz="4000" b="1">
                <a:solidFill>
                  <a:schemeClr val="tx1"/>
                </a:solidFill>
                <a:latin typeface="Times New Roman" pitchFamily="18" charset="0"/>
              </a:defRPr>
            </a:lvl6pPr>
            <a:lvl7pPr marL="914400" algn="ctr" rtl="0" eaLnBrk="0" fontAlgn="base" hangingPunct="0">
              <a:spcBef>
                <a:spcPct val="0"/>
              </a:spcBef>
              <a:spcAft>
                <a:spcPct val="0"/>
              </a:spcAft>
              <a:defRPr kumimoji="1" sz="4000" b="1">
                <a:solidFill>
                  <a:schemeClr val="tx1"/>
                </a:solidFill>
                <a:latin typeface="Times New Roman" pitchFamily="18" charset="0"/>
              </a:defRPr>
            </a:lvl7pPr>
            <a:lvl8pPr marL="1371600" algn="ctr" rtl="0" eaLnBrk="0" fontAlgn="base" hangingPunct="0">
              <a:spcBef>
                <a:spcPct val="0"/>
              </a:spcBef>
              <a:spcAft>
                <a:spcPct val="0"/>
              </a:spcAft>
              <a:defRPr kumimoji="1" sz="4000" b="1">
                <a:solidFill>
                  <a:schemeClr val="tx1"/>
                </a:solidFill>
                <a:latin typeface="Times New Roman" pitchFamily="18" charset="0"/>
              </a:defRPr>
            </a:lvl8pPr>
            <a:lvl9pPr marL="1828800" algn="ctr" rtl="0" eaLnBrk="0" fontAlgn="base" hangingPunct="0">
              <a:spcBef>
                <a:spcPct val="0"/>
              </a:spcBef>
              <a:spcAft>
                <a:spcPct val="0"/>
              </a:spcAft>
              <a:defRPr kumimoji="1" sz="4000" b="1">
                <a:solidFill>
                  <a:schemeClr val="tx1"/>
                </a:solidFill>
                <a:latin typeface="Times New Roman" pitchFamily="18" charset="0"/>
              </a:defRPr>
            </a:lvl9pPr>
          </a:lstStyle>
          <a:p>
            <a:pPr algn="l">
              <a:lnSpc>
                <a:spcPct val="100000"/>
              </a:lnSpc>
              <a:buClrTx/>
              <a:buFontTx/>
              <a:buNone/>
            </a:pPr>
            <a:r>
              <a:rPr lang="cs-CZ" altLang="cs-CZ" sz="3600" kern="0">
                <a:solidFill>
                  <a:srgbClr val="0000FF"/>
                </a:solidFill>
                <a:effectLst>
                  <a:outerShdw blurRad="38100" dist="38100" dir="2700000" algn="tl">
                    <a:srgbClr val="000000">
                      <a:alpha val="43137"/>
                    </a:srgbClr>
                  </a:outerShdw>
                </a:effectLst>
                <a:latin typeface="Arial" charset="0"/>
              </a:rPr>
              <a:t>Obecné zásady</a:t>
            </a:r>
            <a:endParaRPr lang="cs-CZ" altLang="cs-CZ" sz="3600" kern="0" dirty="0">
              <a:solidFill>
                <a:srgbClr val="0000FF"/>
              </a:solidFill>
              <a:effectLst>
                <a:outerShdw blurRad="38100" dist="38100" dir="2700000" algn="tl">
                  <a:srgbClr val="000000">
                    <a:alpha val="43137"/>
                  </a:srgbClr>
                </a:outerShdw>
              </a:effectLst>
              <a:latin typeface="Arial" charset="0"/>
            </a:endParaRPr>
          </a:p>
        </p:txBody>
      </p:sp>
      <p:pic>
        <p:nvPicPr>
          <p:cNvPr id="6" name="Picture 6" descr="C:\Users\MiloslV\AppData\Local\Microsoft\Windows\Temporary Internet Files\Content.IE5\2UNIJWVM\R522_0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1771" y="4350424"/>
            <a:ext cx="2627086" cy="25075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8771">
                                            <p:txEl>
                                              <p:pRg st="0" end="0"/>
                                            </p:txEl>
                                          </p:spTgt>
                                        </p:tgtEl>
                                        <p:attrNameLst>
                                          <p:attrName>style.visibility</p:attrName>
                                        </p:attrNameLst>
                                      </p:cBhvr>
                                      <p:to>
                                        <p:strVal val="visible"/>
                                      </p:to>
                                    </p:set>
                                    <p:animEffect transition="in" filter="randombar(horizontal)">
                                      <p:cBhvr>
                                        <p:cTn id="7" dur="500"/>
                                        <p:tgtEl>
                                          <p:spTgt spid="288771">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88771">
                                            <p:txEl>
                                              <p:pRg st="1" end="1"/>
                                            </p:txEl>
                                          </p:spTgt>
                                        </p:tgtEl>
                                        <p:attrNameLst>
                                          <p:attrName>style.visibility</p:attrName>
                                        </p:attrNameLst>
                                      </p:cBhvr>
                                      <p:to>
                                        <p:strVal val="visible"/>
                                      </p:to>
                                    </p:set>
                                    <p:animEffect transition="in" filter="randombar(horizontal)">
                                      <p:cBhvr>
                                        <p:cTn id="11" dur="500"/>
                                        <p:tgtEl>
                                          <p:spTgt spid="288771">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88771">
                                            <p:txEl>
                                              <p:pRg st="2" end="2"/>
                                            </p:txEl>
                                          </p:spTgt>
                                        </p:tgtEl>
                                        <p:attrNameLst>
                                          <p:attrName>style.visibility</p:attrName>
                                        </p:attrNameLst>
                                      </p:cBhvr>
                                      <p:to>
                                        <p:strVal val="visible"/>
                                      </p:to>
                                    </p:set>
                                    <p:animEffect transition="in" filter="randombar(horizontal)">
                                      <p:cBhvr>
                                        <p:cTn id="16" dur="500"/>
                                        <p:tgtEl>
                                          <p:spTgt spid="28877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88771">
                                            <p:txEl>
                                              <p:pRg st="3" end="3"/>
                                            </p:txEl>
                                          </p:spTgt>
                                        </p:tgtEl>
                                        <p:attrNameLst>
                                          <p:attrName>style.visibility</p:attrName>
                                        </p:attrNameLst>
                                      </p:cBhvr>
                                      <p:to>
                                        <p:strVal val="visible"/>
                                      </p:to>
                                    </p:set>
                                    <p:animEffect transition="in" filter="randombar(horizontal)">
                                      <p:cBhvr>
                                        <p:cTn id="21" dur="500"/>
                                        <p:tgtEl>
                                          <p:spTgt spid="288771">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88771">
                                            <p:txEl>
                                              <p:pRg st="4" end="4"/>
                                            </p:txEl>
                                          </p:spTgt>
                                        </p:tgtEl>
                                        <p:attrNameLst>
                                          <p:attrName>style.visibility</p:attrName>
                                        </p:attrNameLst>
                                      </p:cBhvr>
                                      <p:to>
                                        <p:strVal val="visible"/>
                                      </p:to>
                                    </p:set>
                                    <p:animEffect transition="in" filter="randombar(horizontal)">
                                      <p:cBhvr>
                                        <p:cTn id="26" dur="500"/>
                                        <p:tgtEl>
                                          <p:spTgt spid="288771">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88771">
                                            <p:txEl>
                                              <p:pRg st="5" end="5"/>
                                            </p:txEl>
                                          </p:spTgt>
                                        </p:tgtEl>
                                        <p:attrNameLst>
                                          <p:attrName>style.visibility</p:attrName>
                                        </p:attrNameLst>
                                      </p:cBhvr>
                                      <p:to>
                                        <p:strVal val="visible"/>
                                      </p:to>
                                    </p:set>
                                    <p:animEffect transition="in" filter="randombar(horizontal)">
                                      <p:cBhvr>
                                        <p:cTn id="31" dur="500"/>
                                        <p:tgtEl>
                                          <p:spTgt spid="2887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1" grpId="0" uiExpand="1" build="p"/>
    </p:bldLst>
  </p:timing>
</p:sld>
</file>

<file path=ppt/theme/theme1.xml><?xml version="1.0" encoding="utf-8"?>
<a:theme xmlns:a="http://schemas.openxmlformats.org/drawingml/2006/main" name="2_Kravata">
  <a:themeElements>
    <a:clrScheme name="2_Kravata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2_Kravata">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50000"/>
          </a:lnSpc>
          <a:spcBef>
            <a:spcPct val="0"/>
          </a:spcBef>
          <a:spcAft>
            <a:spcPct val="0"/>
          </a:spcAft>
          <a:buClr>
            <a:schemeClr val="accent2"/>
          </a:buClr>
          <a:buSzTx/>
          <a:buFont typeface="Monotype Sorts" pitchFamily="2" charset="2"/>
          <a:buChar char="n"/>
          <a:tabLst/>
          <a:defRPr kumimoji="0" lang="en-US" sz="20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50000"/>
          </a:lnSpc>
          <a:spcBef>
            <a:spcPct val="0"/>
          </a:spcBef>
          <a:spcAft>
            <a:spcPct val="0"/>
          </a:spcAft>
          <a:buClr>
            <a:schemeClr val="accent2"/>
          </a:buClr>
          <a:buSzTx/>
          <a:buFont typeface="Monotype Sorts" pitchFamily="2" charset="2"/>
          <a:buChar char="n"/>
          <a:tabLst/>
          <a:defRPr kumimoji="0" lang="en-US" sz="2000" b="0" i="0" u="none" strike="noStrike" cap="none" normalizeH="0" baseline="0" smtClean="0">
            <a:ln>
              <a:noFill/>
            </a:ln>
            <a:solidFill>
              <a:srgbClr val="FFFF00"/>
            </a:solidFill>
            <a:effectLst/>
            <a:latin typeface="Arial" charset="0"/>
          </a:defRPr>
        </a:defPPr>
      </a:lstStyle>
    </a:lnDef>
    <a:txDef>
      <a:spPr>
        <a:noFill/>
      </a:spPr>
      <a:bodyPr wrap="square" rtlCol="0">
        <a:spAutoFit/>
      </a:bodyPr>
      <a:lstStyle>
        <a:defPPr>
          <a:buNone/>
          <a:defRPr dirty="0">
            <a:solidFill>
              <a:schemeClr val="tx1"/>
            </a:solidFill>
          </a:defRPr>
        </a:defPPr>
      </a:lstStyle>
    </a:txDef>
  </a:objectDefaults>
  <a:extraClrSchemeLst>
    <a:extraClrScheme>
      <a:clrScheme name="2_Kravata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2_Kravata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2_Kravata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Kravata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2_Kravata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2_Kravata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Kravata">
  <a:themeElements>
    <a:clrScheme name="1_Kravata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1_Kravata">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50000"/>
          </a:lnSpc>
          <a:spcBef>
            <a:spcPct val="0"/>
          </a:spcBef>
          <a:spcAft>
            <a:spcPct val="0"/>
          </a:spcAft>
          <a:buClr>
            <a:schemeClr val="accent2"/>
          </a:buClr>
          <a:buSzTx/>
          <a:buFont typeface="Monotype Sorts" pitchFamily="2" charset="2"/>
          <a:buChar char="n"/>
          <a:tabLst/>
          <a:defRPr kumimoji="0" lang="en-US" sz="20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50000"/>
          </a:lnSpc>
          <a:spcBef>
            <a:spcPct val="0"/>
          </a:spcBef>
          <a:spcAft>
            <a:spcPct val="0"/>
          </a:spcAft>
          <a:buClr>
            <a:schemeClr val="accent2"/>
          </a:buClr>
          <a:buSzTx/>
          <a:buFont typeface="Monotype Sorts" pitchFamily="2" charset="2"/>
          <a:buChar char="n"/>
          <a:tabLst/>
          <a:defRPr kumimoji="0" lang="en-US" sz="2000" b="0" i="0" u="none" strike="noStrike" cap="none" normalizeH="0" baseline="0" smtClean="0">
            <a:ln>
              <a:noFill/>
            </a:ln>
            <a:solidFill>
              <a:srgbClr val="FFFF00"/>
            </a:solidFill>
            <a:effectLst/>
            <a:latin typeface="Arial" charset="0"/>
          </a:defRPr>
        </a:defPPr>
      </a:lstStyle>
    </a:lnDef>
  </a:objectDefaults>
  <a:extraClrSchemeLst>
    <a:extraClrScheme>
      <a:clrScheme name="1_Kravata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_Kravata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_Kravata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Kravata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_Kravata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_Kravata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Template>
  <TotalTime>5989</TotalTime>
  <Words>7990</Words>
  <Application>Microsoft Office PowerPoint</Application>
  <PresentationFormat>Předvádění na obrazovce (4:3)</PresentationFormat>
  <Paragraphs>662</Paragraphs>
  <Slides>63</Slides>
  <Notes>52</Notes>
  <HiddenSlides>0</HiddenSlides>
  <MMClips>0</MMClips>
  <ScaleCrop>false</ScaleCrop>
  <HeadingPairs>
    <vt:vector size="8" baseType="variant">
      <vt:variant>
        <vt:lpstr>Použitá písma</vt:lpstr>
      </vt:variant>
      <vt:variant>
        <vt:i4>7</vt:i4>
      </vt:variant>
      <vt:variant>
        <vt:lpstr>Motiv</vt:lpstr>
      </vt:variant>
      <vt:variant>
        <vt:i4>2</vt:i4>
      </vt:variant>
      <vt:variant>
        <vt:lpstr>Vložené servery OLE</vt:lpstr>
      </vt:variant>
      <vt:variant>
        <vt:i4>3</vt:i4>
      </vt:variant>
      <vt:variant>
        <vt:lpstr>Nadpisy snímků</vt:lpstr>
      </vt:variant>
      <vt:variant>
        <vt:i4>63</vt:i4>
      </vt:variant>
    </vt:vector>
  </HeadingPairs>
  <TitlesOfParts>
    <vt:vector size="75" baseType="lpstr">
      <vt:lpstr>Albertus Extra Bold CE</vt:lpstr>
      <vt:lpstr>Arial</vt:lpstr>
      <vt:lpstr>Calibri</vt:lpstr>
      <vt:lpstr>Courier New</vt:lpstr>
      <vt:lpstr>Monotype Sorts</vt:lpstr>
      <vt:lpstr>Times New Roman</vt:lpstr>
      <vt:lpstr>Wingdings</vt:lpstr>
      <vt:lpstr>2_Kravata</vt:lpstr>
      <vt:lpstr>1_Kravata</vt:lpstr>
      <vt:lpstr>Graf</vt:lpstr>
      <vt:lpstr>Dokument</vt:lpstr>
      <vt:lpstr>Klip</vt:lpstr>
      <vt:lpstr>Prezentace aplikace PowerPoint</vt:lpstr>
      <vt:lpstr>Prezentace aplikace PowerPoint</vt:lpstr>
      <vt:lpstr>Prezentace aplikace PowerPoint</vt:lpstr>
      <vt:lpstr>Prezentace aplikace PowerPoint</vt:lpstr>
      <vt:lpstr>Prezentace aplikace PowerPoint</vt:lpstr>
      <vt:lpstr>Obecné zásady</vt:lpstr>
      <vt:lpstr>Prezentace aplikace PowerPoint</vt:lpstr>
      <vt:lpstr>Prezentace aplikace PowerPoint</vt:lpstr>
      <vt:lpstr>Prezentace aplikace PowerPoint</vt:lpstr>
      <vt:lpstr>Prezentační systémy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Základy s PPT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dc:title>
  <dc:creator>MZ</dc:creator>
  <cp:lastModifiedBy>Miloslav Zejda</cp:lastModifiedBy>
  <cp:revision>197</cp:revision>
  <cp:lastPrinted>2002-01-16T13:40:57Z</cp:lastPrinted>
  <dcterms:created xsi:type="dcterms:W3CDTF">2001-03-14T06:51:38Z</dcterms:created>
  <dcterms:modified xsi:type="dcterms:W3CDTF">2023-02-15T14:48:25Z</dcterms:modified>
</cp:coreProperties>
</file>