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6" r:id="rId10"/>
    <p:sldId id="275" r:id="rId11"/>
    <p:sldId id="270" r:id="rId12"/>
    <p:sldId id="273" r:id="rId13"/>
    <p:sldId id="274" r:id="rId14"/>
    <p:sldId id="279" r:id="rId15"/>
    <p:sldId id="261" r:id="rId16"/>
    <p:sldId id="262" r:id="rId17"/>
    <p:sldId id="263" r:id="rId18"/>
    <p:sldId id="280" r:id="rId19"/>
    <p:sldId id="281" r:id="rId20"/>
    <p:sldId id="264" r:id="rId21"/>
    <p:sldId id="304" r:id="rId22"/>
    <p:sldId id="303" r:id="rId23"/>
    <p:sldId id="305" r:id="rId24"/>
    <p:sldId id="306" r:id="rId25"/>
    <p:sldId id="324" r:id="rId26"/>
    <p:sldId id="325" r:id="rId27"/>
    <p:sldId id="312" r:id="rId28"/>
    <p:sldId id="313" r:id="rId29"/>
    <p:sldId id="314" r:id="rId30"/>
    <p:sldId id="315" r:id="rId31"/>
    <p:sldId id="316" r:id="rId32"/>
    <p:sldId id="320" r:id="rId33"/>
    <p:sldId id="317" r:id="rId34"/>
    <p:sldId id="328" r:id="rId35"/>
    <p:sldId id="326" r:id="rId36"/>
    <p:sldId id="327" r:id="rId37"/>
    <p:sldId id="311" r:id="rId38"/>
    <p:sldId id="307" r:id="rId39"/>
    <p:sldId id="309" r:id="rId40"/>
    <p:sldId id="308" r:id="rId41"/>
    <p:sldId id="265" r:id="rId42"/>
    <p:sldId id="329" r:id="rId43"/>
    <p:sldId id="283" r:id="rId44"/>
    <p:sldId id="284" r:id="rId45"/>
    <p:sldId id="292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E2EE9-C78F-4D4E-A570-330F6DFC14DA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8BB4D-F920-4AE2-B643-5993CD2355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4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14375"/>
            <a:ext cx="4562475" cy="342106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49750"/>
            <a:ext cx="4973637" cy="4135438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Leicester  22 June 07</a:t>
            </a: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Leicester  22 June 07</a:t>
            </a: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347663"/>
            <a:ext cx="3711575" cy="2782887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0.3 x 60 = 18 x 24 = 432 µL/day = 3.024 ml/week; x104 = 314.5 ml in two years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Leicester  22 June 07</a:t>
            </a:r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Leicester  22 June 07</a:t>
            </a:r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33850"/>
          </a:xfrm>
          <a:ln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Leicester  22 June 07</a:t>
            </a:r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14375"/>
            <a:ext cx="4562475" cy="342106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49750"/>
            <a:ext cx="4973637" cy="4135438"/>
          </a:xfrm>
        </p:spPr>
        <p:txBody>
          <a:bodyPr/>
          <a:lstStyle/>
          <a:p>
            <a:endParaRPr lang="cs-CZ" alt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PoC 2008 28-Oct-08</a:t>
            </a:r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05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70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5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42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92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1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95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53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4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0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74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8371-79C9-43FF-AD2E-4C6C5CA7FBED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F119-F163-47FC-BD91-E4C13069D1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strophysics" TargetMode="External"/><Relationship Id="rId13" Type="http://schemas.openxmlformats.org/officeDocument/2006/relationships/hyperlink" Target="https://en.wikipedia.org/wiki/N-body_simulation#cite_note-Trenti-1" TargetMode="External"/><Relationship Id="rId18" Type="http://schemas.openxmlformats.org/officeDocument/2006/relationships/hyperlink" Target="https://en.wikipedia.org/wiki/Dark_matter" TargetMode="External"/><Relationship Id="rId3" Type="http://schemas.openxmlformats.org/officeDocument/2006/relationships/hyperlink" Target="https://en.wikipedia.org/wiki/Physics" TargetMode="External"/><Relationship Id="rId7" Type="http://schemas.openxmlformats.org/officeDocument/2006/relationships/hyperlink" Target="https://en.wikipedia.org/wiki/N-body_problem" TargetMode="External"/><Relationship Id="rId12" Type="http://schemas.openxmlformats.org/officeDocument/2006/relationships/hyperlink" Target="https://en.wikipedia.org/wiki/Large-scale_structure_of_the_universe" TargetMode="External"/><Relationship Id="rId17" Type="http://schemas.openxmlformats.org/officeDocument/2006/relationships/hyperlink" Target="https://en.wikipedia.org/wiki/Galaxy_halo" TargetMode="External"/><Relationship Id="rId2" Type="http://schemas.openxmlformats.org/officeDocument/2006/relationships/hyperlink" Target="https://en.wikipedia.org/wiki/N-body_simulation" TargetMode="External"/><Relationship Id="rId16" Type="http://schemas.openxmlformats.org/officeDocument/2006/relationships/hyperlink" Target="https://en.wikipedia.org/wiki/Galaxy_fila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ravity" TargetMode="External"/><Relationship Id="rId11" Type="http://schemas.openxmlformats.org/officeDocument/2006/relationships/hyperlink" Target="https://en.wikipedia.org/wiki/Sun" TargetMode="External"/><Relationship Id="rId5" Type="http://schemas.openxmlformats.org/officeDocument/2006/relationships/hyperlink" Target="https://en.wikipedia.org/wiki/Dynamical_system" TargetMode="External"/><Relationship Id="rId15" Type="http://schemas.openxmlformats.org/officeDocument/2006/relationships/hyperlink" Target="https://en.wikipedia.org/wiki/Structure_formation" TargetMode="External"/><Relationship Id="rId10" Type="http://schemas.openxmlformats.org/officeDocument/2006/relationships/hyperlink" Target="https://en.wikipedia.org/wiki/Moon" TargetMode="External"/><Relationship Id="rId19" Type="http://schemas.openxmlformats.org/officeDocument/2006/relationships/hyperlink" Target="https://en.wikipedia.org/wiki/Star_cluster" TargetMode="External"/><Relationship Id="rId4" Type="http://schemas.openxmlformats.org/officeDocument/2006/relationships/hyperlink" Target="https://en.wikipedia.org/wiki/Astronomy" TargetMode="External"/><Relationship Id="rId9" Type="http://schemas.openxmlformats.org/officeDocument/2006/relationships/hyperlink" Target="https://en.wikipedia.org/wiki/Earth" TargetMode="External"/><Relationship Id="rId14" Type="http://schemas.openxmlformats.org/officeDocument/2006/relationships/hyperlink" Target="https://en.wikipedia.org/wiki/Physical_cosmology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arnes%E2%80%93Hut_simulation" TargetMode="External"/><Relationship Id="rId3" Type="http://schemas.openxmlformats.org/officeDocument/2006/relationships/hyperlink" Target="https://en.wikipedia.org/wiki/Fluid_dynamics" TargetMode="External"/><Relationship Id="rId7" Type="http://schemas.openxmlformats.org/officeDocument/2006/relationships/hyperlink" Target="https://en.wikipedia.org/wiki/Oceanography" TargetMode="External"/><Relationship Id="rId12" Type="http://schemas.openxmlformats.org/officeDocument/2006/relationships/hyperlink" Target="https://en.wikipedia.org/wiki/Gravitational_perturbation" TargetMode="External"/><Relationship Id="rId2" Type="http://schemas.openxmlformats.org/officeDocument/2006/relationships/hyperlink" Target="https://en.wikipedia.org/wiki/Solid_mechan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olcanology" TargetMode="External"/><Relationship Id="rId11" Type="http://schemas.openxmlformats.org/officeDocument/2006/relationships/hyperlink" Target="https://en.wikipedia.org/wiki/Gravitational_potential" TargetMode="External"/><Relationship Id="rId5" Type="http://schemas.openxmlformats.org/officeDocument/2006/relationships/hyperlink" Target="https://en.wikipedia.org/wiki/Ballistics" TargetMode="External"/><Relationship Id="rId10" Type="http://schemas.openxmlformats.org/officeDocument/2006/relationships/hyperlink" Target="https://en.wikipedia.org/wiki/Particle_Mesh" TargetMode="External"/><Relationship Id="rId4" Type="http://schemas.openxmlformats.org/officeDocument/2006/relationships/hyperlink" Target="https://en.wikipedia.org/wiki/Astrophysics" TargetMode="External"/><Relationship Id="rId9" Type="http://schemas.openxmlformats.org/officeDocument/2006/relationships/hyperlink" Target="https://en.wikipedia.org/wiki/Octre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7.png"/><Relationship Id="rId7" Type="http://schemas.openxmlformats.org/officeDocument/2006/relationships/hyperlink" Target="https://en.wikipedia.org/wiki/Dalton_(unit)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lecular_mass" TargetMode="External"/><Relationship Id="rId5" Type="http://schemas.openxmlformats.org/officeDocument/2006/relationships/hyperlink" Target="https://en.wikipedia.org/wiki/Coronavirus#cite_note-:21-45" TargetMode="External"/><Relationship Id="rId4" Type="http://schemas.openxmlformats.org/officeDocument/2006/relationships/hyperlink" Target="https://en.wikipedia.org/wiki/Nanomet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Fyzika v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 Krejčí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48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 - intermezzo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27" b="34038"/>
          <a:stretch/>
        </p:blipFill>
        <p:spPr bwMode="auto">
          <a:xfrm>
            <a:off x="1547664" y="1628800"/>
            <a:ext cx="6336703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75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 - intermezzo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694608"/>
            <a:ext cx="6624736" cy="1518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429000"/>
            <a:ext cx="67687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310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060849"/>
            <a:ext cx="7632848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24828" y="4149080"/>
            <a:ext cx="11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76926">
            <a:off x="1864223" y="3476302"/>
            <a:ext cx="830704" cy="164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5058418"/>
            <a:ext cx="3048001" cy="12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99592" y="1556792"/>
            <a:ext cx="11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926124"/>
            <a:ext cx="3713018" cy="313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67944" y="1340768"/>
            <a:ext cx="115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470" y="1844824"/>
            <a:ext cx="7579274" cy="45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8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úloh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b="1" dirty="0">
                <a:hlinkClick r:id="rId2"/>
              </a:rPr>
              <a:t>https://</a:t>
            </a:r>
            <a:r>
              <a:rPr lang="cs-CZ" sz="2400" b="1" dirty="0" smtClean="0">
                <a:hlinkClick r:id="rId2"/>
              </a:rPr>
              <a:t>en.wikipedia.org/wiki/N-body_simulation</a:t>
            </a:r>
            <a:endParaRPr lang="cs-CZ" sz="2400" b="1" dirty="0" smtClean="0"/>
          </a:p>
          <a:p>
            <a:endParaRPr lang="cs-CZ" sz="2400" dirty="0"/>
          </a:p>
          <a:p>
            <a:r>
              <a:rPr lang="cs-CZ" sz="2400" dirty="0"/>
              <a:t>In </a:t>
            </a:r>
            <a:r>
              <a:rPr lang="cs-CZ" sz="2400" u="sng" dirty="0" err="1">
                <a:hlinkClick r:id="rId3" tooltip="Physics"/>
              </a:rPr>
              <a:t>physics</a:t>
            </a:r>
            <a:r>
              <a:rPr lang="cs-CZ" sz="2400" dirty="0"/>
              <a:t> and </a:t>
            </a:r>
            <a:r>
              <a:rPr lang="cs-CZ" sz="2400" u="sng" dirty="0">
                <a:hlinkClick r:id="rId4" tooltip="Astronomy"/>
              </a:rPr>
              <a:t>astronomy</a:t>
            </a:r>
            <a:r>
              <a:rPr lang="cs-CZ" sz="2400" dirty="0"/>
              <a:t>,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b="1" i="1" dirty="0"/>
              <a:t>N</a:t>
            </a:r>
            <a:r>
              <a:rPr lang="cs-CZ" sz="2400" b="1" dirty="0"/>
              <a:t>-body </a:t>
            </a:r>
            <a:r>
              <a:rPr lang="cs-CZ" sz="2400" b="1" dirty="0" err="1"/>
              <a:t>simulation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simulation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 </a:t>
            </a:r>
            <a:r>
              <a:rPr lang="cs-CZ" sz="2400" u="sng" dirty="0" err="1">
                <a:hlinkClick r:id="rId5" tooltip="Dynamical system"/>
              </a:rPr>
              <a:t>dynamical</a:t>
            </a:r>
            <a:r>
              <a:rPr lang="cs-CZ" sz="2400" u="sng" dirty="0">
                <a:hlinkClick r:id="rId5" tooltip="Dynamical system"/>
              </a:rPr>
              <a:t> </a:t>
            </a:r>
            <a:r>
              <a:rPr lang="cs-CZ" sz="2400" u="sng" dirty="0" err="1">
                <a:hlinkClick r:id="rId5" tooltip="Dynamical system"/>
              </a:rPr>
              <a:t>system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particles</a:t>
            </a:r>
            <a:r>
              <a:rPr lang="cs-CZ" sz="2400" dirty="0"/>
              <a:t>, </a:t>
            </a:r>
            <a:r>
              <a:rPr lang="cs-CZ" sz="2400" dirty="0" err="1"/>
              <a:t>usually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influence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physical</a:t>
            </a:r>
            <a:r>
              <a:rPr lang="cs-CZ" sz="2400" dirty="0"/>
              <a:t> </a:t>
            </a:r>
            <a:r>
              <a:rPr lang="cs-CZ" sz="2400" dirty="0" err="1"/>
              <a:t>forces</a:t>
            </a:r>
            <a:r>
              <a:rPr lang="cs-CZ" sz="2400" dirty="0"/>
              <a:t>, such as </a:t>
            </a:r>
            <a:r>
              <a:rPr lang="cs-CZ" sz="2400" u="sng" dirty="0" err="1">
                <a:hlinkClick r:id="rId6" tooltip="Gravity"/>
              </a:rPr>
              <a:t>gravity</a:t>
            </a:r>
            <a:r>
              <a:rPr lang="cs-CZ" sz="2400" dirty="0"/>
              <a:t> (</a:t>
            </a:r>
            <a:r>
              <a:rPr lang="cs-CZ" sz="2400" dirty="0" err="1"/>
              <a:t>see</a:t>
            </a:r>
            <a:r>
              <a:rPr lang="cs-CZ" sz="2400" dirty="0"/>
              <a:t> </a:t>
            </a:r>
            <a:r>
              <a:rPr lang="cs-CZ" sz="2400" i="1" u="sng" dirty="0">
                <a:hlinkClick r:id="rId7" tooltip="N-body problem"/>
              </a:rPr>
              <a:t>n</a:t>
            </a:r>
            <a:r>
              <a:rPr lang="cs-CZ" sz="2400" u="sng" dirty="0">
                <a:hlinkClick r:id="rId7" tooltip="N-body problem"/>
              </a:rPr>
              <a:t>-body </a:t>
            </a:r>
            <a:r>
              <a:rPr lang="cs-CZ" sz="2400" u="sng" dirty="0" err="1">
                <a:hlinkClick r:id="rId7" tooltip="N-body problem"/>
              </a:rPr>
              <a:t>problem</a:t>
            </a:r>
            <a:r>
              <a:rPr lang="cs-CZ" sz="2400" dirty="0"/>
              <a:t>). </a:t>
            </a:r>
            <a:r>
              <a:rPr lang="cs-CZ" sz="2400" i="1" dirty="0"/>
              <a:t>N</a:t>
            </a:r>
            <a:r>
              <a:rPr lang="cs-CZ" sz="2400" dirty="0"/>
              <a:t>-body </a:t>
            </a:r>
            <a:r>
              <a:rPr lang="cs-CZ" sz="2400" dirty="0" err="1"/>
              <a:t>simulations</a:t>
            </a:r>
            <a:r>
              <a:rPr lang="cs-CZ" sz="2400" dirty="0"/>
              <a:t> are </a:t>
            </a:r>
            <a:r>
              <a:rPr lang="cs-CZ" sz="2400" dirty="0" err="1"/>
              <a:t>widely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</a:t>
            </a:r>
            <a:r>
              <a:rPr lang="cs-CZ" sz="2400" dirty="0" err="1"/>
              <a:t>tools</a:t>
            </a:r>
            <a:r>
              <a:rPr lang="cs-CZ" sz="2400" dirty="0"/>
              <a:t> in </a:t>
            </a:r>
            <a:r>
              <a:rPr lang="cs-CZ" sz="2400" u="sng" dirty="0" err="1">
                <a:hlinkClick r:id="rId8" tooltip="Astrophysics"/>
              </a:rPr>
              <a:t>astrophysics</a:t>
            </a:r>
            <a:r>
              <a:rPr lang="cs-CZ" sz="2400" dirty="0"/>
              <a:t>,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investigating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dynamics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few</a:t>
            </a:r>
            <a:r>
              <a:rPr lang="cs-CZ" sz="2400" dirty="0"/>
              <a:t>-body </a:t>
            </a:r>
            <a:r>
              <a:rPr lang="cs-CZ" sz="2400" dirty="0" err="1"/>
              <a:t>systems</a:t>
            </a:r>
            <a:r>
              <a:rPr lang="cs-CZ" sz="2400" dirty="0"/>
              <a:t> </a:t>
            </a:r>
            <a:r>
              <a:rPr lang="cs-CZ" sz="2400" dirty="0" err="1"/>
              <a:t>like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u="sng" dirty="0" err="1">
                <a:hlinkClick r:id="rId9" tooltip="Earth"/>
              </a:rPr>
              <a:t>Earth</a:t>
            </a:r>
            <a:r>
              <a:rPr lang="cs-CZ" sz="2400" dirty="0"/>
              <a:t>-</a:t>
            </a:r>
            <a:r>
              <a:rPr lang="cs-CZ" sz="2400" u="sng" dirty="0" err="1">
                <a:hlinkClick r:id="rId10" tooltip="Moon"/>
              </a:rPr>
              <a:t>Moon</a:t>
            </a:r>
            <a:r>
              <a:rPr lang="cs-CZ" sz="2400" dirty="0"/>
              <a:t>-</a:t>
            </a:r>
            <a:r>
              <a:rPr lang="cs-CZ" sz="2400" u="sng" dirty="0">
                <a:hlinkClick r:id="rId11" tooltip="Sun"/>
              </a:rPr>
              <a:t>Sun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to </a:t>
            </a:r>
            <a:r>
              <a:rPr lang="cs-CZ" sz="2400" dirty="0" err="1"/>
              <a:t>understanding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evolution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u="sng" dirty="0" err="1">
                <a:hlinkClick r:id="rId12" tooltip="Large-scale structure of the universe"/>
              </a:rPr>
              <a:t>large-scale</a:t>
            </a:r>
            <a:r>
              <a:rPr lang="cs-CZ" sz="2400" u="sng" dirty="0">
                <a:hlinkClick r:id="rId12" tooltip="Large-scale structure of the universe"/>
              </a:rPr>
              <a:t> </a:t>
            </a:r>
            <a:r>
              <a:rPr lang="cs-CZ" sz="2400" u="sng" dirty="0" err="1">
                <a:hlinkClick r:id="rId12" tooltip="Large-scale structure of the universe"/>
              </a:rPr>
              <a:t>structure</a:t>
            </a:r>
            <a:r>
              <a:rPr lang="cs-CZ" sz="2400" u="sng" dirty="0">
                <a:hlinkClick r:id="rId12" tooltip="Large-scale structure of the universe"/>
              </a:rPr>
              <a:t> </a:t>
            </a:r>
            <a:r>
              <a:rPr lang="cs-CZ" sz="2400" u="sng" dirty="0" err="1">
                <a:hlinkClick r:id="rId12" tooltip="Large-scale structure of the universe"/>
              </a:rPr>
              <a:t>of</a:t>
            </a:r>
            <a:r>
              <a:rPr lang="cs-CZ" sz="2400" u="sng" dirty="0">
                <a:hlinkClick r:id="rId12" tooltip="Large-scale structure of the universe"/>
              </a:rPr>
              <a:t> </a:t>
            </a:r>
            <a:r>
              <a:rPr lang="cs-CZ" sz="2400" u="sng" dirty="0" err="1">
                <a:hlinkClick r:id="rId12" tooltip="Large-scale structure of the universe"/>
              </a:rPr>
              <a:t>the</a:t>
            </a:r>
            <a:r>
              <a:rPr lang="cs-CZ" sz="2400" u="sng" dirty="0">
                <a:hlinkClick r:id="rId12" tooltip="Large-scale structure of the universe"/>
              </a:rPr>
              <a:t> </a:t>
            </a:r>
            <a:r>
              <a:rPr lang="cs-CZ" sz="2400" u="sng" dirty="0" err="1">
                <a:hlinkClick r:id="rId12" tooltip="Large-scale structure of the universe"/>
              </a:rPr>
              <a:t>universe</a:t>
            </a:r>
            <a:r>
              <a:rPr lang="cs-CZ" sz="2400" dirty="0"/>
              <a:t>.</a:t>
            </a:r>
            <a:r>
              <a:rPr lang="cs-CZ" sz="2400" u="sng" baseline="30000" dirty="0">
                <a:hlinkClick r:id="rId13"/>
              </a:rPr>
              <a:t>[1]</a:t>
            </a:r>
            <a:r>
              <a:rPr lang="cs-CZ" sz="2400" dirty="0"/>
              <a:t> In </a:t>
            </a:r>
            <a:r>
              <a:rPr lang="cs-CZ" sz="2400" u="sng" dirty="0" err="1">
                <a:hlinkClick r:id="rId14" tooltip="Physical cosmology"/>
              </a:rPr>
              <a:t>physical</a:t>
            </a:r>
            <a:r>
              <a:rPr lang="cs-CZ" sz="2400" u="sng" dirty="0">
                <a:hlinkClick r:id="rId14" tooltip="Physical cosmology"/>
              </a:rPr>
              <a:t> </a:t>
            </a:r>
            <a:r>
              <a:rPr lang="cs-CZ" sz="2400" u="sng" dirty="0" err="1">
                <a:hlinkClick r:id="rId14" tooltip="Physical cosmology"/>
              </a:rPr>
              <a:t>cosmology</a:t>
            </a:r>
            <a:r>
              <a:rPr lang="cs-CZ" sz="2400" dirty="0"/>
              <a:t>, </a:t>
            </a:r>
            <a:r>
              <a:rPr lang="cs-CZ" sz="2400" i="1" dirty="0"/>
              <a:t>N</a:t>
            </a:r>
            <a:r>
              <a:rPr lang="cs-CZ" sz="2400" dirty="0"/>
              <a:t>-body </a:t>
            </a:r>
            <a:r>
              <a:rPr lang="cs-CZ" sz="2400" dirty="0" err="1"/>
              <a:t>simulations</a:t>
            </a:r>
            <a:r>
              <a:rPr lang="cs-CZ" sz="2400" dirty="0"/>
              <a:t> are </a:t>
            </a:r>
            <a:r>
              <a:rPr lang="cs-CZ" sz="2400" dirty="0" err="1"/>
              <a:t>used</a:t>
            </a:r>
            <a:r>
              <a:rPr lang="cs-CZ" sz="2400" dirty="0"/>
              <a:t> to study </a:t>
            </a:r>
            <a:r>
              <a:rPr lang="cs-CZ" sz="2400" dirty="0" err="1"/>
              <a:t>processes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non-</a:t>
            </a:r>
            <a:r>
              <a:rPr lang="cs-CZ" sz="2400" dirty="0" err="1"/>
              <a:t>linear</a:t>
            </a:r>
            <a:r>
              <a:rPr lang="cs-CZ" sz="2400" dirty="0"/>
              <a:t> </a:t>
            </a:r>
            <a:r>
              <a:rPr lang="cs-CZ" sz="2400" u="sng" dirty="0" err="1">
                <a:hlinkClick r:id="rId15" tooltip="Structure formation"/>
              </a:rPr>
              <a:t>structure</a:t>
            </a:r>
            <a:r>
              <a:rPr lang="cs-CZ" sz="2400" u="sng" dirty="0">
                <a:hlinkClick r:id="rId15" tooltip="Structure formation"/>
              </a:rPr>
              <a:t> </a:t>
            </a:r>
            <a:r>
              <a:rPr lang="cs-CZ" sz="2400" u="sng" dirty="0" err="1">
                <a:hlinkClick r:id="rId15" tooltip="Structure formation"/>
              </a:rPr>
              <a:t>formation</a:t>
            </a:r>
            <a:r>
              <a:rPr lang="cs-CZ" sz="2400" dirty="0"/>
              <a:t> such as </a:t>
            </a:r>
            <a:r>
              <a:rPr lang="cs-CZ" sz="2400" u="sng" dirty="0" err="1">
                <a:hlinkClick r:id="rId16" tooltip="Galaxy filament"/>
              </a:rPr>
              <a:t>galaxy</a:t>
            </a:r>
            <a:r>
              <a:rPr lang="cs-CZ" sz="2400" u="sng" dirty="0">
                <a:hlinkClick r:id="rId16" tooltip="Galaxy filament"/>
              </a:rPr>
              <a:t> </a:t>
            </a:r>
            <a:r>
              <a:rPr lang="cs-CZ" sz="2400" u="sng" dirty="0" err="1">
                <a:hlinkClick r:id="rId16" tooltip="Galaxy filament"/>
              </a:rPr>
              <a:t>filaments</a:t>
            </a:r>
            <a:r>
              <a:rPr lang="cs-CZ" sz="2400" dirty="0"/>
              <a:t> and </a:t>
            </a:r>
            <a:r>
              <a:rPr lang="cs-CZ" sz="2400" u="sng" dirty="0" err="1">
                <a:hlinkClick r:id="rId17" tooltip="Galaxy halo"/>
              </a:rPr>
              <a:t>galaxy</a:t>
            </a:r>
            <a:r>
              <a:rPr lang="cs-CZ" sz="2400" u="sng" dirty="0">
                <a:hlinkClick r:id="rId17" tooltip="Galaxy halo"/>
              </a:rPr>
              <a:t> </a:t>
            </a:r>
            <a:r>
              <a:rPr lang="cs-CZ" sz="2400" u="sng" dirty="0" err="1">
                <a:hlinkClick r:id="rId17" tooltip="Galaxy halo"/>
              </a:rPr>
              <a:t>halos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influence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u="sng" dirty="0" err="1">
                <a:hlinkClick r:id="rId18"/>
              </a:rPr>
              <a:t>dark</a:t>
            </a:r>
            <a:r>
              <a:rPr lang="cs-CZ" sz="2400" u="sng" dirty="0">
                <a:hlinkClick r:id="rId18"/>
              </a:rPr>
              <a:t> </a:t>
            </a:r>
            <a:r>
              <a:rPr lang="cs-CZ" sz="2400" u="sng" dirty="0" err="1">
                <a:hlinkClick r:id="rId18"/>
              </a:rPr>
              <a:t>matter</a:t>
            </a:r>
            <a:r>
              <a:rPr lang="cs-CZ" sz="2400" dirty="0"/>
              <a:t>. Direct </a:t>
            </a:r>
            <a:r>
              <a:rPr lang="cs-CZ" sz="2400" i="1" dirty="0"/>
              <a:t>N</a:t>
            </a:r>
            <a:r>
              <a:rPr lang="cs-CZ" sz="2400" dirty="0"/>
              <a:t>-body </a:t>
            </a:r>
            <a:r>
              <a:rPr lang="cs-CZ" sz="2400" dirty="0" err="1"/>
              <a:t>simulations</a:t>
            </a:r>
            <a:r>
              <a:rPr lang="cs-CZ" sz="2400" dirty="0"/>
              <a:t> are </a:t>
            </a:r>
            <a:r>
              <a:rPr lang="cs-CZ" sz="2400" dirty="0" err="1"/>
              <a:t>used</a:t>
            </a:r>
            <a:r>
              <a:rPr lang="cs-CZ" sz="2400" dirty="0"/>
              <a:t> to study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dynamical</a:t>
            </a:r>
            <a:r>
              <a:rPr lang="cs-CZ" sz="2400" dirty="0"/>
              <a:t> </a:t>
            </a:r>
            <a:r>
              <a:rPr lang="cs-CZ" sz="2400" dirty="0" err="1"/>
              <a:t>evolution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u="sng" dirty="0" err="1">
                <a:hlinkClick r:id="rId19" tooltip="Barnes–Hut simulation"/>
              </a:rPr>
              <a:t>star</a:t>
            </a:r>
            <a:r>
              <a:rPr lang="cs-CZ" sz="2400" u="sng" dirty="0">
                <a:hlinkClick r:id="rId19" tooltip="Barnes–Hut simulation"/>
              </a:rPr>
              <a:t> </a:t>
            </a:r>
            <a:r>
              <a:rPr lang="cs-CZ" sz="2400" u="sng" dirty="0" err="1">
                <a:hlinkClick r:id="rId19" tooltip="Barnes–Hut simulation"/>
              </a:rPr>
              <a:t>clusters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err="1" smtClean="0"/>
              <a:t>Poincare</a:t>
            </a:r>
            <a:endParaRPr lang="cs-CZ" sz="2400" dirty="0"/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úloh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Smoothed-particle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hydrodynamics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simulating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continuum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media, such as 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Solid mechanics"/>
              </a:rPr>
              <a:t>solid 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Solid mechanics"/>
              </a:rPr>
              <a:t>mechanics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fluid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many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Astrophysics"/>
              </a:rPr>
              <a:t>astrophysics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Fluid dynamics"/>
              </a:rPr>
              <a:t>ballistics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volcanology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Oceanography"/>
              </a:rPr>
              <a:t>oceanography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Barnes–Hut simulation"/>
              </a:rPr>
              <a:t>Barnes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Barnes–Hut simulation"/>
              </a:rPr>
              <a:t>–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Barnes–Hut simulation"/>
              </a:rPr>
              <a:t>Hut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Barnes–Hut simulation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Barnes–Hut simulation"/>
              </a:rPr>
              <a:t>simulation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Octree"/>
              </a:rPr>
              <a:t>octree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nearby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individually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mesh method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600" b="1" dirty="0" smtClean="0"/>
              <a:t>-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possibility is the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Sebastian von Hoerner"/>
              </a:rPr>
              <a:t>particle mesh method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space is discretised on a mesh and, for the purposes of computing the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Gravitational potential"/>
              </a:rPr>
              <a:t>gravitational potential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particles are assumed to be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nearby vertices of the mesh. 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Special-case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optimizations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different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Gravitational perturbation"/>
              </a:rPr>
              <a:t>gravitational perturbation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algorithms are used to get fairly accurate estimates of the path of objects in the solar system.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Nanotkaniny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92867"/>
              </p:ext>
            </p:extLst>
          </p:nvPr>
        </p:nvGraphicFramePr>
        <p:xfrm>
          <a:off x="1619672" y="1700807"/>
          <a:ext cx="5976664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957"/>
                <a:gridCol w="1376959"/>
                <a:gridCol w="1395748"/>
              </a:tblGrid>
              <a:tr h="396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Název membrány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WMLL 180723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Plošná hmotnost [g/m2]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2,8 g/m2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Materiál nano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PA6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Adhezivum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coPES12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Podkladový materiál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PES 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smodch.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Velikost maximálního póru  [nm]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412,7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19,776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Velikost průměrného póru[nm]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267,033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29,689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Prodyšnost [l.m-2.s-1]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9,71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2,05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51100" y="289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Nanotkaniny</a:t>
            </a:r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51100" y="289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vz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551304"/>
            <a:ext cx="3672408" cy="3821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vz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551304"/>
            <a:ext cx="3672408" cy="3821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242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Nanotkaniny</a:t>
            </a:r>
            <a:endParaRPr lang="cs-CZ" sz="36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51100" y="289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363662"/>
            <a:ext cx="2232248" cy="22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1" y="1402424"/>
            <a:ext cx="2736304" cy="219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84168" y="1402424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size is highly variable with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diameters of 80 to 120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anometre"/>
              </a:rPr>
              <a:t>nm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Extreme sizes are known from 50 to 200 nm in diameter.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[45]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total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Molecular mass"/>
              </a:rPr>
              <a:t>molecular mass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on average 40,000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Dalton (unit)"/>
              </a:rPr>
              <a:t>kDa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7898" y="3149952"/>
            <a:ext cx="2730304" cy="41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2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– málo času. Většina komentářů bude bez přípravy</a:t>
            </a:r>
          </a:p>
          <a:p>
            <a:pPr marL="0" indent="0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Formulace.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Cílem je inspirovat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Proto</a:t>
            </a:r>
          </a:p>
          <a:p>
            <a:pPr lvl="1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myšlenky jsou vyjádřeny s nadsázkou</a:t>
            </a:r>
          </a:p>
          <a:p>
            <a:pPr lvl="1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myšlenky jsou kontroverzní</a:t>
            </a:r>
          </a:p>
          <a:p>
            <a:pPr lvl="1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Někdy je použit sarkasmus</a:t>
            </a:r>
          </a:p>
          <a:p>
            <a:pPr marL="457200" lvl="1" indent="0">
              <a:buNone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cíl –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získat spolupracovníky</a:t>
            </a: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některých případech (pokud to stihnu) uvedu citace.  Doporučuji si tyto knihy přečíst. Je velkou pomocí, když někdo literaturu přetřídí. </a:t>
            </a:r>
          </a:p>
          <a:p>
            <a:pPr marL="0" indent="0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Presentace obsahuje chyby. Bez přípravy, bez hlubokého promyšlení způsobu, jak výstižně a jednoduše vyjádřit složité myšlenky, není možné se vyvarovat chyb.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98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err="1" smtClean="0"/>
              <a:t>Nanotkaniny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18010"/>
              </p:ext>
            </p:extLst>
          </p:nvPr>
        </p:nvGraphicFramePr>
        <p:xfrm>
          <a:off x="611560" y="1340768"/>
          <a:ext cx="4896543" cy="2526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369"/>
                <a:gridCol w="1183087"/>
                <a:gridCol w="1183087"/>
              </a:tblGrid>
              <a:tr h="12172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Název membrány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WMLLF 180515 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Plošná hmotnost [g/m2]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2,8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Materiál nano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PA 6 se zátěrem PVDF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Adhezivum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coPES12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Podkladový materiál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PES 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průměr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smodch.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Velikost maximálního póru  [nm]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6196,7868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1537,6252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Velikost průměrného póru[nm]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543,7615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48,3230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Prodyšnost [l.m-2.s-1]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1,79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0,2844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51100" y="289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6" r="75979"/>
          <a:stretch/>
        </p:blipFill>
        <p:spPr>
          <a:xfrm rot="5400000">
            <a:off x="1052669" y="3491947"/>
            <a:ext cx="992817" cy="24511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1" r="14998"/>
          <a:stretch/>
        </p:blipFill>
        <p:spPr>
          <a:xfrm rot="5400000">
            <a:off x="4863062" y="2946194"/>
            <a:ext cx="2369124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95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620713"/>
            <a:ext cx="5905500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en-US" altLang="cs-CZ" sz="3300" smtClean="0">
                <a:solidFill>
                  <a:schemeClr val="tx1"/>
                </a:solidFill>
                <a:effectLst/>
                <a:latin typeface="Arial" pitchFamily="34" charset="0"/>
              </a:rPr>
              <a:t>Mathematical modeling</a:t>
            </a:r>
            <a:endParaRPr lang="cs-CZ" altLang="cs-CZ" sz="330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99011" name="Object 3"/>
          <p:cNvGraphicFramePr>
            <a:graphicFrameLocks noChangeAspect="1"/>
          </p:cNvGraphicFramePr>
          <p:nvPr/>
        </p:nvGraphicFramePr>
        <p:xfrm>
          <a:off x="1835150" y="1916113"/>
          <a:ext cx="568801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" imgW="1803400" imgH="342900" progId="Equation.DSMT4">
                  <p:embed/>
                </p:oleObj>
              </mc:Choice>
              <mc:Fallback>
                <p:oleObj name="Equation" r:id="rId4" imgW="18034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16113"/>
                        <a:ext cx="5688013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2" name="Object 4"/>
          <p:cNvGraphicFramePr>
            <a:graphicFrameLocks noChangeAspect="1"/>
          </p:cNvGraphicFramePr>
          <p:nvPr/>
        </p:nvGraphicFramePr>
        <p:xfrm>
          <a:off x="1835150" y="3321050"/>
          <a:ext cx="56880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6" imgW="1866090" imgH="342751" progId="Equation.DSMT4">
                  <p:embed/>
                </p:oleObj>
              </mc:Choice>
              <mc:Fallback>
                <p:oleObj name="Equation" r:id="rId6" imgW="1866090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321050"/>
                        <a:ext cx="5688013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1908175" y="4652963"/>
          <a:ext cx="568801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8" imgW="2005729" imgH="355446" progId="Equation.DSMT4">
                  <p:embed/>
                </p:oleObj>
              </mc:Choice>
              <mc:Fallback>
                <p:oleObj name="Equation" r:id="rId8" imgW="2005729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652963"/>
                        <a:ext cx="5688013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0" y="16700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6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117600" y="4826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cs-CZ" sz="3200">
                <a:latin typeface="Arial" pitchFamily="34" charset="0"/>
              </a:rPr>
              <a:t>Identifiability of model</a:t>
            </a:r>
            <a:r>
              <a:rPr lang="en-US" altLang="cs-CZ" sz="180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altLang="cs-CZ" sz="3200">
                <a:latin typeface="Arial" pitchFamily="34" charset="0"/>
              </a:rPr>
              <a:t>parameters</a:t>
            </a:r>
            <a:r>
              <a:rPr lang="en-US" altLang="cs-CZ" sz="180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cs-CZ" altLang="cs-CZ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8382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800">
                <a:solidFill>
                  <a:schemeClr val="tx1"/>
                </a:solidFill>
                <a:latin typeface="Tahoma" pitchFamily="34" charset="0"/>
              </a:rPr>
              <a:t>           </a:t>
            </a:r>
            <a:r>
              <a:rPr lang="cs-CZ" altLang="cs-CZ" sz="1800" b="1">
                <a:solidFill>
                  <a:schemeClr val="tx1"/>
                </a:solidFill>
                <a:latin typeface="Tahoma" pitchFamily="34" charset="0"/>
              </a:rPr>
              <a:t>Glob</a:t>
            </a:r>
            <a:r>
              <a:rPr lang="en-US" altLang="cs-CZ" sz="1800" b="1">
                <a:solidFill>
                  <a:schemeClr val="tx1"/>
                </a:solidFill>
                <a:latin typeface="Tahoma" pitchFamily="34" charset="0"/>
              </a:rPr>
              <a:t>al identifiability</a:t>
            </a:r>
            <a:r>
              <a:rPr lang="cs-CZ" altLang="cs-CZ" sz="1800">
                <a:solidFill>
                  <a:schemeClr val="tx1"/>
                </a:solidFill>
                <a:latin typeface="Tahoma" pitchFamily="34" charset="0"/>
              </a:rPr>
              <a:t> – </a:t>
            </a:r>
            <a:r>
              <a:rPr lang="en-US" altLang="cs-CZ" sz="1800">
                <a:solidFill>
                  <a:schemeClr val="tx1"/>
                </a:solidFill>
                <a:latin typeface="Tahoma" pitchFamily="34" charset="0"/>
              </a:rPr>
              <a:t>the model parameters can be identified from 	the measurement in unique manner. </a:t>
            </a:r>
            <a:endParaRPr lang="cs-CZ" altLang="cs-CZ" sz="1800">
              <a:solidFill>
                <a:schemeClr val="tx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80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altLang="cs-CZ" sz="1800">
                <a:solidFill>
                  <a:schemeClr val="tx1"/>
                </a:solidFill>
                <a:latin typeface="Tahoma" pitchFamily="34" charset="0"/>
              </a:rPr>
              <a:t>	</a:t>
            </a:r>
            <a:r>
              <a:rPr lang="en-US" altLang="cs-CZ" sz="1800" b="1">
                <a:solidFill>
                  <a:schemeClr val="tx1"/>
                </a:solidFill>
                <a:latin typeface="Tahoma" pitchFamily="34" charset="0"/>
              </a:rPr>
              <a:t>Local identifiability</a:t>
            </a:r>
            <a:r>
              <a:rPr lang="cs-CZ" altLang="cs-CZ" sz="180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cs-CZ" altLang="cs-CZ" sz="1800" b="1">
                <a:solidFill>
                  <a:schemeClr val="tx1"/>
                </a:solidFill>
                <a:latin typeface="Tahoma" pitchFamily="34" charset="0"/>
              </a:rPr>
              <a:t>– </a:t>
            </a:r>
            <a:r>
              <a:rPr lang="en-US" altLang="cs-CZ" sz="1800">
                <a:solidFill>
                  <a:schemeClr val="tx1"/>
                </a:solidFill>
                <a:latin typeface="Tahoma" pitchFamily="34" charset="0"/>
              </a:rPr>
              <a:t>the finite number of model parameters can 	 uniquely identified if their value lies in some interval. </a:t>
            </a:r>
            <a:endParaRPr lang="cs-CZ" altLang="cs-CZ" sz="1800">
              <a:solidFill>
                <a:schemeClr val="tx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cs-CZ" altLang="cs-CZ" sz="1800">
                <a:solidFill>
                  <a:schemeClr val="tx1"/>
                </a:solidFill>
                <a:latin typeface="Tahoma" pitchFamily="34" charset="0"/>
              </a:rPr>
              <a:t>           </a:t>
            </a:r>
            <a:r>
              <a:rPr lang="en-US" altLang="cs-CZ" sz="1800" b="1">
                <a:solidFill>
                  <a:schemeClr val="tx1"/>
                </a:solidFill>
                <a:latin typeface="Tahoma" pitchFamily="34" charset="0"/>
              </a:rPr>
              <a:t>Nonidentifiability</a:t>
            </a:r>
            <a:r>
              <a:rPr lang="cs-CZ" altLang="cs-CZ" sz="1800" b="1">
                <a:solidFill>
                  <a:schemeClr val="tx1"/>
                </a:solidFill>
                <a:latin typeface="Tahoma" pitchFamily="34" charset="0"/>
              </a:rPr>
              <a:t> – </a:t>
            </a:r>
            <a:r>
              <a:rPr lang="en-US" altLang="cs-CZ" sz="1800">
                <a:solidFill>
                  <a:schemeClr val="tx1"/>
                </a:solidFill>
                <a:latin typeface="Tahoma" pitchFamily="34" charset="0"/>
              </a:rPr>
              <a:t>At least two independent set of parameters can 	be obtained from the experiment </a:t>
            </a:r>
            <a:endParaRPr lang="cs-CZ" altLang="cs-CZ" sz="1800">
              <a:solidFill>
                <a:schemeClr val="tx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/>
                </a:solidFill>
                <a:latin typeface="Tahoma" pitchFamily="34" charset="0"/>
              </a:rPr>
              <a:t>Numeric identifiability</a:t>
            </a:r>
            <a:r>
              <a:rPr lang="cs-CZ" altLang="cs-CZ" sz="1800" b="1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altLang="cs-CZ" sz="1800" b="1">
                <a:solidFill>
                  <a:schemeClr val="tx1"/>
                </a:solidFill>
                <a:latin typeface="Tahoma" pitchFamily="34" charset="0"/>
              </a:rPr>
              <a:t> controlability, observability , connectivity</a:t>
            </a:r>
            <a:endParaRPr lang="cs-CZ" altLang="cs-CZ" sz="1800" b="1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301060" name="Group 4"/>
          <p:cNvGrpSpPr>
            <a:grpSpLocks/>
          </p:cNvGrpSpPr>
          <p:nvPr/>
        </p:nvGrpSpPr>
        <p:grpSpPr bwMode="auto">
          <a:xfrm>
            <a:off x="1282700" y="3784600"/>
            <a:ext cx="7086600" cy="2195513"/>
            <a:chOff x="808" y="2384"/>
            <a:chExt cx="4464" cy="1383"/>
          </a:xfrm>
        </p:grpSpPr>
        <p:sp>
          <p:nvSpPr>
            <p:cNvPr id="301061" name="Oval 5"/>
            <p:cNvSpPr>
              <a:spLocks noChangeArrowheads="1"/>
            </p:cNvSpPr>
            <p:nvPr/>
          </p:nvSpPr>
          <p:spPr bwMode="auto">
            <a:xfrm>
              <a:off x="808" y="2720"/>
              <a:ext cx="528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2" name="Oval 6"/>
            <p:cNvSpPr>
              <a:spLocks noChangeArrowheads="1"/>
            </p:cNvSpPr>
            <p:nvPr/>
          </p:nvSpPr>
          <p:spPr bwMode="auto">
            <a:xfrm>
              <a:off x="2104" y="2672"/>
              <a:ext cx="528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3" name="Line 7"/>
            <p:cNvSpPr>
              <a:spLocks noChangeShapeType="1"/>
            </p:cNvSpPr>
            <p:nvPr/>
          </p:nvSpPr>
          <p:spPr bwMode="auto">
            <a:xfrm>
              <a:off x="1384" y="28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1064" name="Line 8"/>
            <p:cNvSpPr>
              <a:spLocks noChangeShapeType="1"/>
            </p:cNvSpPr>
            <p:nvPr/>
          </p:nvSpPr>
          <p:spPr bwMode="auto">
            <a:xfrm flipH="1">
              <a:off x="1384" y="2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1065" name="Line 9"/>
            <p:cNvSpPr>
              <a:spLocks noChangeShapeType="1"/>
            </p:cNvSpPr>
            <p:nvPr/>
          </p:nvSpPr>
          <p:spPr bwMode="auto">
            <a:xfrm>
              <a:off x="2344" y="3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1066" name="AutoShape 10"/>
            <p:cNvSpPr>
              <a:spLocks noChangeArrowheads="1"/>
            </p:cNvSpPr>
            <p:nvPr/>
          </p:nvSpPr>
          <p:spPr bwMode="auto">
            <a:xfrm flipH="1">
              <a:off x="2296" y="238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1067" name="Text Box 11"/>
            <p:cNvSpPr txBox="1">
              <a:spLocks noChangeArrowheads="1"/>
            </p:cNvSpPr>
            <p:nvPr/>
          </p:nvSpPr>
          <p:spPr bwMode="auto">
            <a:xfrm>
              <a:off x="2056" y="3536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tx1"/>
                  </a:solidFill>
                  <a:latin typeface="Tahoma" pitchFamily="34" charset="0"/>
                </a:rPr>
                <a:t>měření</a:t>
              </a:r>
            </a:p>
          </p:txBody>
        </p:sp>
        <p:grpSp>
          <p:nvGrpSpPr>
            <p:cNvPr id="301068" name="Group 12"/>
            <p:cNvGrpSpPr>
              <a:grpSpLocks/>
            </p:cNvGrpSpPr>
            <p:nvPr/>
          </p:nvGrpSpPr>
          <p:grpSpPr bwMode="auto">
            <a:xfrm>
              <a:off x="3400" y="2384"/>
              <a:ext cx="1872" cy="1383"/>
              <a:chOff x="3504" y="2784"/>
              <a:chExt cx="1872" cy="1383"/>
            </a:xfrm>
          </p:grpSpPr>
          <p:sp>
            <p:nvSpPr>
              <p:cNvPr id="301069" name="Oval 13"/>
              <p:cNvSpPr>
                <a:spLocks noChangeArrowheads="1"/>
              </p:cNvSpPr>
              <p:nvPr/>
            </p:nvSpPr>
            <p:spPr bwMode="auto">
              <a:xfrm>
                <a:off x="3552" y="3120"/>
                <a:ext cx="528" cy="48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1070" name="Oval 14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528" cy="48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1071" name="Line 15"/>
              <p:cNvSpPr>
                <a:spLocks noChangeShapeType="1"/>
              </p:cNvSpPr>
              <p:nvPr/>
            </p:nvSpPr>
            <p:spPr bwMode="auto">
              <a:xfrm>
                <a:off x="3792" y="36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1072" name="Line 16"/>
              <p:cNvSpPr>
                <a:spLocks noChangeShapeType="1"/>
              </p:cNvSpPr>
              <p:nvPr/>
            </p:nvSpPr>
            <p:spPr bwMode="auto">
              <a:xfrm>
                <a:off x="4128" y="326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1073" name="Line 17"/>
              <p:cNvSpPr>
                <a:spLocks noChangeShapeType="1"/>
              </p:cNvSpPr>
              <p:nvPr/>
            </p:nvSpPr>
            <p:spPr bwMode="auto">
              <a:xfrm flipH="1">
                <a:off x="4128" y="33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1074" name="Line 18"/>
              <p:cNvSpPr>
                <a:spLocks noChangeShapeType="1"/>
              </p:cNvSpPr>
              <p:nvPr/>
            </p:nvSpPr>
            <p:spPr bwMode="auto">
              <a:xfrm>
                <a:off x="5088" y="355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1075" name="AutoShape 19"/>
              <p:cNvSpPr>
                <a:spLocks noChangeArrowheads="1"/>
              </p:cNvSpPr>
              <p:nvPr/>
            </p:nvSpPr>
            <p:spPr bwMode="auto">
              <a:xfrm flipH="1">
                <a:off x="5040" y="2784"/>
                <a:ext cx="96" cy="24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1076" name="Text Box 20"/>
              <p:cNvSpPr txBox="1">
                <a:spLocks noChangeArrowheads="1"/>
              </p:cNvSpPr>
              <p:nvPr/>
            </p:nvSpPr>
            <p:spPr bwMode="auto">
              <a:xfrm>
                <a:off x="3504" y="3936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cs-CZ" altLang="cs-CZ" sz="1800">
                    <a:solidFill>
                      <a:schemeClr val="tx1"/>
                    </a:solidFill>
                    <a:latin typeface="Tahoma" pitchFamily="34" charset="0"/>
                  </a:rPr>
                  <a:t>měření</a:t>
                </a:r>
              </a:p>
            </p:txBody>
          </p:sp>
        </p:grpSp>
        <p:sp>
          <p:nvSpPr>
            <p:cNvPr id="301077" name="Text Box 21"/>
            <p:cNvSpPr txBox="1">
              <a:spLocks noChangeArrowheads="1"/>
            </p:cNvSpPr>
            <p:nvPr/>
          </p:nvSpPr>
          <p:spPr bwMode="auto">
            <a:xfrm>
              <a:off x="952" y="281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01078" name="Text Box 22"/>
            <p:cNvSpPr txBox="1">
              <a:spLocks noChangeArrowheads="1"/>
            </p:cNvSpPr>
            <p:nvPr/>
          </p:nvSpPr>
          <p:spPr bwMode="auto">
            <a:xfrm>
              <a:off x="2248" y="281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301079" name="Text Box 23"/>
            <p:cNvSpPr txBox="1">
              <a:spLocks noChangeArrowheads="1"/>
            </p:cNvSpPr>
            <p:nvPr/>
          </p:nvSpPr>
          <p:spPr bwMode="auto">
            <a:xfrm>
              <a:off x="3592" y="286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01080" name="Text Box 24"/>
            <p:cNvSpPr txBox="1">
              <a:spLocks noChangeArrowheads="1"/>
            </p:cNvSpPr>
            <p:nvPr/>
          </p:nvSpPr>
          <p:spPr bwMode="auto">
            <a:xfrm>
              <a:off x="4888" y="281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chemeClr val="tx1"/>
                  </a:solidFill>
                  <a:latin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3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FC347B-0E5F-47A3-9344-4E7297FF89FF}" type="slidenum">
              <a:rPr lang="cs-CZ" smtClean="0"/>
              <a:pPr/>
              <a:t>23</a:t>
            </a:fld>
            <a:endParaRPr lang="cs-CZ" smtClean="0">
              <a:solidFill>
                <a:srgbClr val="7F7F7F"/>
              </a:solidFill>
            </a:endParaRPr>
          </a:p>
        </p:txBody>
      </p:sp>
      <p:sp>
        <p:nvSpPr>
          <p:cNvPr id="271363" name="Rectangle 123"/>
          <p:cNvSpPr>
            <a:spLocks noChangeArrowheads="1"/>
          </p:cNvSpPr>
          <p:nvPr/>
        </p:nvSpPr>
        <p:spPr bwMode="auto">
          <a:xfrm>
            <a:off x="1116013" y="2160588"/>
            <a:ext cx="7875587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75B0"/>
              </a:buClr>
              <a:buSzPct val="80000"/>
            </a:pPr>
            <a:endParaRPr lang="en-US" dirty="0">
              <a:solidFill>
                <a:srgbClr val="6666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75B0"/>
              </a:buClr>
              <a:buSzPct val="80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71364" name="Zástupný symbol pro obsah 4"/>
          <p:cNvSpPr>
            <a:spLocks/>
          </p:cNvSpPr>
          <p:nvPr/>
        </p:nvSpPr>
        <p:spPr bwMode="auto">
          <a:xfrm>
            <a:off x="1154113" y="1785938"/>
            <a:ext cx="76660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413"/>
              </a:spcBef>
              <a:buClr>
                <a:srgbClr val="FE8D00"/>
              </a:buClr>
              <a:buSzPct val="85000"/>
              <a:buFont typeface="Wingdings" pitchFamily="2" charset="2"/>
              <a:buNone/>
            </a:pPr>
            <a:endParaRPr lang="en-US" sz="1600" b="1" dirty="0">
              <a:solidFill>
                <a:srgbClr val="0075B0"/>
              </a:solidFill>
            </a:endParaRPr>
          </a:p>
        </p:txBody>
      </p:sp>
      <p:sp>
        <p:nvSpPr>
          <p:cNvPr id="271366" name="Nadpis 1"/>
          <p:cNvSpPr txBox="1">
            <a:spLocks/>
          </p:cNvSpPr>
          <p:nvPr/>
        </p:nvSpPr>
        <p:spPr bwMode="auto">
          <a:xfrm>
            <a:off x="2460625" y="363538"/>
            <a:ext cx="6072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1600" dirty="0">
              <a:cs typeface="Arial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 bwMode="auto">
          <a:xfrm>
            <a:off x="2571468" y="550865"/>
            <a:ext cx="6072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7A9A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Program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7" name="Picture 2" descr="BVT Technologi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9" y="180578"/>
            <a:ext cx="1581356" cy="7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29956" y="929571"/>
            <a:ext cx="4537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Experimentální uspořádání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23081" y="1386771"/>
            <a:ext cx="4464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dirty="0" smtClean="0"/>
              <a:t>Použití termo difuze pro zlepšení přenosu hmoty.</a:t>
            </a:r>
            <a:endParaRPr lang="cs-CZ" sz="120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053806" y="1365252"/>
            <a:ext cx="1871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dirty="0" smtClean="0"/>
              <a:t>Aktivní část senzoru</a:t>
            </a:r>
            <a:endParaRPr lang="cs-CZ" sz="12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084007" y="1320009"/>
            <a:ext cx="1836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defRPr sz="24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sz="1200" dirty="0" smtClean="0"/>
              <a:t>Topení a termistor na zadní straně senzoru</a:t>
            </a:r>
            <a:endParaRPr lang="cs-CZ" sz="12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604654" cy="302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2" y="1729255"/>
            <a:ext cx="1634088" cy="244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t="29453" r="49025" b="17813"/>
          <a:stretch>
            <a:fillRect/>
          </a:stretch>
        </p:blipFill>
        <p:spPr bwMode="auto">
          <a:xfrm>
            <a:off x="7584609" y="1993459"/>
            <a:ext cx="1271481" cy="17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6" t="29453" r="9813" b="17813"/>
          <a:stretch>
            <a:fillRect/>
          </a:stretch>
        </p:blipFill>
        <p:spPr bwMode="auto">
          <a:xfrm>
            <a:off x="7539689" y="3944738"/>
            <a:ext cx="1320170" cy="20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Zástupný symbol pro obrázek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3123" r="12106" b="54156"/>
          <a:stretch>
            <a:fillRect/>
          </a:stretch>
        </p:blipFill>
        <p:spPr bwMode="auto">
          <a:xfrm>
            <a:off x="5372802" y="4173070"/>
            <a:ext cx="1552667" cy="235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1" y="4869180"/>
            <a:ext cx="1319665" cy="15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3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F07BB-6D77-41F6-8E15-573CED842624}" type="slidenum">
              <a:rPr lang="cs-CZ" smtClean="0"/>
              <a:pPr>
                <a:defRPr/>
              </a:pPr>
              <a:t>24</a:t>
            </a:fld>
            <a:endParaRPr lang="cs-CZ">
              <a:solidFill>
                <a:srgbClr val="7F7F7F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05497" y="767170"/>
            <a:ext cx="8208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buSzPct val="128000"/>
              <a:defRPr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Vývoj strukturovaných elektrod je vyráběn v široké mezinárodní spolupráci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2" y="1988820"/>
            <a:ext cx="36957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4533900"/>
            <a:ext cx="20875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05497" y="5051425"/>
            <a:ext cx="21597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Povrchová struktura platinové elektrody pozorovaná konfokálním optickým a elektrickým mikroskopem</a:t>
            </a:r>
            <a:endParaRPr lang="cs-CZ" sz="1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505497" y="1409083"/>
            <a:ext cx="43195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7A9A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 typeface="Georgia" pitchFamily="18" charset="0"/>
              <a:buNone/>
              <a:defRPr/>
            </a:pP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Zlepšený přenos hmoty, </a:t>
            </a:r>
            <a:r>
              <a:rPr lang="cs-CZ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nanostruktury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18" descr="8111-ac1-1-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3505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27650" y="1559242"/>
            <a:ext cx="381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Struktury vyrobené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</a:t>
            </a:r>
            <a:r>
              <a:rPr lang="cs-CZ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cs-CZ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</a:t>
            </a:r>
            <a:r>
              <a:rPr lang="cs-CZ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hampton</a:t>
            </a:r>
            <a:endParaRPr lang="cs-CZ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2571468" y="550865"/>
            <a:ext cx="6072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A7A9A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A7A9AC"/>
                </a:solidFill>
                <a:latin typeface="Arial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A7A9A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Program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Mikrodialýza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105025"/>
            <a:ext cx="4667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Mikrodialýza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88437"/>
            <a:ext cx="5876131" cy="41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8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609600" y="2133600"/>
            <a:ext cx="2508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3200">
                <a:solidFill>
                  <a:schemeClr val="accent2"/>
                </a:solidFill>
              </a:rPr>
              <a:t>Microdialysis</a:t>
            </a:r>
          </a:p>
          <a:p>
            <a:pPr defTabSz="762000" eaLnBrk="0" hangingPunct="0"/>
            <a:r>
              <a:rPr lang="en-GB" sz="3200">
                <a:solidFill>
                  <a:schemeClr val="accent2"/>
                </a:solidFill>
              </a:rPr>
              <a:t>principle</a:t>
            </a:r>
            <a:endParaRPr lang="en-GB" sz="4400">
              <a:solidFill>
                <a:schemeClr val="accent2"/>
              </a:solidFill>
            </a:endParaRPr>
          </a:p>
        </p:txBody>
      </p:sp>
      <p:sp>
        <p:nvSpPr>
          <p:cNvPr id="184323" name="Oval 3"/>
          <p:cNvSpPr>
            <a:spLocks noChangeArrowheads="1"/>
          </p:cNvSpPr>
          <p:nvPr/>
        </p:nvSpPr>
        <p:spPr bwMode="auto">
          <a:xfrm>
            <a:off x="5410200" y="1143000"/>
            <a:ext cx="457200" cy="457200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24" name="Freeform 4"/>
          <p:cNvSpPr>
            <a:spLocks/>
          </p:cNvSpPr>
          <p:nvPr/>
        </p:nvSpPr>
        <p:spPr bwMode="auto">
          <a:xfrm>
            <a:off x="3802063" y="1073150"/>
            <a:ext cx="2132012" cy="4787900"/>
          </a:xfrm>
          <a:custGeom>
            <a:avLst/>
            <a:gdLst/>
            <a:ahLst/>
            <a:cxnLst>
              <a:cxn ang="0">
                <a:pos x="17" y="2405"/>
              </a:cxn>
              <a:cxn ang="0">
                <a:pos x="29" y="2504"/>
              </a:cxn>
              <a:cxn ang="0">
                <a:pos x="55" y="2598"/>
              </a:cxn>
              <a:cxn ang="0">
                <a:pos x="93" y="2683"/>
              </a:cxn>
              <a:cxn ang="0">
                <a:pos x="143" y="2762"/>
              </a:cxn>
              <a:cxn ang="0">
                <a:pos x="205" y="2831"/>
              </a:cxn>
              <a:cxn ang="0">
                <a:pos x="275" y="2891"/>
              </a:cxn>
              <a:cxn ang="0">
                <a:pos x="355" y="2940"/>
              </a:cxn>
              <a:cxn ang="0">
                <a:pos x="442" y="2977"/>
              </a:cxn>
              <a:cxn ang="0">
                <a:pos x="536" y="3002"/>
              </a:cxn>
              <a:cxn ang="0">
                <a:pos x="636" y="3014"/>
              </a:cxn>
              <a:cxn ang="0">
                <a:pos x="705" y="3014"/>
              </a:cxn>
              <a:cxn ang="0">
                <a:pos x="806" y="3001"/>
              </a:cxn>
              <a:cxn ang="0">
                <a:pos x="901" y="2974"/>
              </a:cxn>
              <a:cxn ang="0">
                <a:pos x="990" y="2933"/>
              </a:cxn>
              <a:cxn ang="0">
                <a:pos x="1071" y="2881"/>
              </a:cxn>
              <a:cxn ang="0">
                <a:pos x="1145" y="2818"/>
              </a:cxn>
              <a:cxn ang="0">
                <a:pos x="1208" y="2744"/>
              </a:cxn>
              <a:cxn ang="0">
                <a:pos x="1260" y="2663"/>
              </a:cxn>
              <a:cxn ang="0">
                <a:pos x="1301" y="2574"/>
              </a:cxn>
              <a:cxn ang="0">
                <a:pos x="1328" y="2478"/>
              </a:cxn>
              <a:cxn ang="0">
                <a:pos x="1341" y="2378"/>
              </a:cxn>
              <a:cxn ang="0">
                <a:pos x="1255" y="1588"/>
              </a:cxn>
              <a:cxn ang="0">
                <a:pos x="1096" y="1587"/>
              </a:cxn>
              <a:cxn ang="0">
                <a:pos x="1005" y="2263"/>
              </a:cxn>
              <a:cxn ang="0">
                <a:pos x="1001" y="2314"/>
              </a:cxn>
              <a:cxn ang="0">
                <a:pos x="989" y="2361"/>
              </a:cxn>
              <a:cxn ang="0">
                <a:pos x="970" y="2405"/>
              </a:cxn>
              <a:cxn ang="0">
                <a:pos x="945" y="2445"/>
              </a:cxn>
              <a:cxn ang="0">
                <a:pos x="914" y="2480"/>
              </a:cxn>
              <a:cxn ang="0">
                <a:pos x="877" y="2511"/>
              </a:cxn>
              <a:cxn ang="0">
                <a:pos x="837" y="2537"/>
              </a:cxn>
              <a:cxn ang="0">
                <a:pos x="792" y="2557"/>
              </a:cxn>
              <a:cxn ang="0">
                <a:pos x="744" y="2571"/>
              </a:cxn>
              <a:cxn ang="0">
                <a:pos x="694" y="2579"/>
              </a:cxn>
              <a:cxn ang="0">
                <a:pos x="660" y="2580"/>
              </a:cxn>
              <a:cxn ang="0">
                <a:pos x="613" y="2578"/>
              </a:cxn>
              <a:cxn ang="0">
                <a:pos x="567" y="2571"/>
              </a:cxn>
              <a:cxn ang="0">
                <a:pos x="525" y="2560"/>
              </a:cxn>
              <a:cxn ang="0">
                <a:pos x="486" y="2544"/>
              </a:cxn>
              <a:cxn ang="0">
                <a:pos x="451" y="2523"/>
              </a:cxn>
              <a:cxn ang="0">
                <a:pos x="420" y="2498"/>
              </a:cxn>
              <a:cxn ang="0">
                <a:pos x="393" y="2469"/>
              </a:cxn>
              <a:cxn ang="0">
                <a:pos x="371" y="2436"/>
              </a:cxn>
              <a:cxn ang="0">
                <a:pos x="354" y="2398"/>
              </a:cxn>
              <a:cxn ang="0">
                <a:pos x="342" y="2357"/>
              </a:cxn>
              <a:cxn ang="0">
                <a:pos x="337" y="1583"/>
              </a:cxn>
              <a:cxn ang="0">
                <a:pos x="84" y="3"/>
              </a:cxn>
              <a:cxn ang="0">
                <a:pos x="16" y="2370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  <a:cxn ang="0">
                <a:pos x="336" y="2293"/>
              </a:cxn>
            </a:cxnLst>
            <a:rect l="0" t="0" r="r" b="b"/>
            <a:pathLst>
              <a:path w="1343" h="3016">
                <a:moveTo>
                  <a:pt x="16" y="2370"/>
                </a:moveTo>
                <a:lnTo>
                  <a:pt x="16" y="2370"/>
                </a:lnTo>
                <a:lnTo>
                  <a:pt x="17" y="2405"/>
                </a:lnTo>
                <a:lnTo>
                  <a:pt x="19" y="2438"/>
                </a:lnTo>
                <a:lnTo>
                  <a:pt x="23" y="2472"/>
                </a:lnTo>
                <a:lnTo>
                  <a:pt x="29" y="2504"/>
                </a:lnTo>
                <a:lnTo>
                  <a:pt x="36" y="2536"/>
                </a:lnTo>
                <a:lnTo>
                  <a:pt x="45" y="2567"/>
                </a:lnTo>
                <a:lnTo>
                  <a:pt x="55" y="2598"/>
                </a:lnTo>
                <a:lnTo>
                  <a:pt x="66" y="2627"/>
                </a:lnTo>
                <a:lnTo>
                  <a:pt x="79" y="2656"/>
                </a:lnTo>
                <a:lnTo>
                  <a:pt x="93" y="2683"/>
                </a:lnTo>
                <a:lnTo>
                  <a:pt x="109" y="2710"/>
                </a:lnTo>
                <a:lnTo>
                  <a:pt x="126" y="2737"/>
                </a:lnTo>
                <a:lnTo>
                  <a:pt x="143" y="2762"/>
                </a:lnTo>
                <a:lnTo>
                  <a:pt x="163" y="2786"/>
                </a:lnTo>
                <a:lnTo>
                  <a:pt x="183" y="2809"/>
                </a:lnTo>
                <a:lnTo>
                  <a:pt x="205" y="2831"/>
                </a:lnTo>
                <a:lnTo>
                  <a:pt x="227" y="2852"/>
                </a:lnTo>
                <a:lnTo>
                  <a:pt x="251" y="2872"/>
                </a:lnTo>
                <a:lnTo>
                  <a:pt x="275" y="2891"/>
                </a:lnTo>
                <a:lnTo>
                  <a:pt x="301" y="2908"/>
                </a:lnTo>
                <a:lnTo>
                  <a:pt x="327" y="2925"/>
                </a:lnTo>
                <a:lnTo>
                  <a:pt x="355" y="2940"/>
                </a:lnTo>
                <a:lnTo>
                  <a:pt x="383" y="2954"/>
                </a:lnTo>
                <a:lnTo>
                  <a:pt x="412" y="2966"/>
                </a:lnTo>
                <a:lnTo>
                  <a:pt x="442" y="2977"/>
                </a:lnTo>
                <a:lnTo>
                  <a:pt x="473" y="2987"/>
                </a:lnTo>
                <a:lnTo>
                  <a:pt x="504" y="2996"/>
                </a:lnTo>
                <a:lnTo>
                  <a:pt x="536" y="3002"/>
                </a:lnTo>
                <a:lnTo>
                  <a:pt x="569" y="3008"/>
                </a:lnTo>
                <a:lnTo>
                  <a:pt x="602" y="3012"/>
                </a:lnTo>
                <a:lnTo>
                  <a:pt x="636" y="3014"/>
                </a:lnTo>
                <a:lnTo>
                  <a:pt x="671" y="3015"/>
                </a:lnTo>
                <a:lnTo>
                  <a:pt x="671" y="3015"/>
                </a:lnTo>
                <a:lnTo>
                  <a:pt x="705" y="3014"/>
                </a:lnTo>
                <a:lnTo>
                  <a:pt x="739" y="3011"/>
                </a:lnTo>
                <a:lnTo>
                  <a:pt x="772" y="3007"/>
                </a:lnTo>
                <a:lnTo>
                  <a:pt x="806" y="3001"/>
                </a:lnTo>
                <a:lnTo>
                  <a:pt x="838" y="2994"/>
                </a:lnTo>
                <a:lnTo>
                  <a:pt x="870" y="2985"/>
                </a:lnTo>
                <a:lnTo>
                  <a:pt x="901" y="2974"/>
                </a:lnTo>
                <a:lnTo>
                  <a:pt x="931" y="2962"/>
                </a:lnTo>
                <a:lnTo>
                  <a:pt x="961" y="2948"/>
                </a:lnTo>
                <a:lnTo>
                  <a:pt x="990" y="2933"/>
                </a:lnTo>
                <a:lnTo>
                  <a:pt x="1018" y="2917"/>
                </a:lnTo>
                <a:lnTo>
                  <a:pt x="1045" y="2900"/>
                </a:lnTo>
                <a:lnTo>
                  <a:pt x="1071" y="2881"/>
                </a:lnTo>
                <a:lnTo>
                  <a:pt x="1097" y="2861"/>
                </a:lnTo>
                <a:lnTo>
                  <a:pt x="1121" y="2840"/>
                </a:lnTo>
                <a:lnTo>
                  <a:pt x="1145" y="2818"/>
                </a:lnTo>
                <a:lnTo>
                  <a:pt x="1167" y="2794"/>
                </a:lnTo>
                <a:lnTo>
                  <a:pt x="1188" y="2770"/>
                </a:lnTo>
                <a:lnTo>
                  <a:pt x="1208" y="2744"/>
                </a:lnTo>
                <a:lnTo>
                  <a:pt x="1227" y="2718"/>
                </a:lnTo>
                <a:lnTo>
                  <a:pt x="1244" y="2691"/>
                </a:lnTo>
                <a:lnTo>
                  <a:pt x="1260" y="2663"/>
                </a:lnTo>
                <a:lnTo>
                  <a:pt x="1275" y="2634"/>
                </a:lnTo>
                <a:lnTo>
                  <a:pt x="1289" y="2604"/>
                </a:lnTo>
                <a:lnTo>
                  <a:pt x="1301" y="2574"/>
                </a:lnTo>
                <a:lnTo>
                  <a:pt x="1312" y="2543"/>
                </a:lnTo>
                <a:lnTo>
                  <a:pt x="1321" y="2511"/>
                </a:lnTo>
                <a:lnTo>
                  <a:pt x="1328" y="2478"/>
                </a:lnTo>
                <a:lnTo>
                  <a:pt x="1334" y="2445"/>
                </a:lnTo>
                <a:lnTo>
                  <a:pt x="1338" y="2412"/>
                </a:lnTo>
                <a:lnTo>
                  <a:pt x="1341" y="2378"/>
                </a:lnTo>
                <a:lnTo>
                  <a:pt x="1342" y="2343"/>
                </a:lnTo>
                <a:lnTo>
                  <a:pt x="1341" y="1588"/>
                </a:lnTo>
                <a:lnTo>
                  <a:pt x="1255" y="1588"/>
                </a:lnTo>
                <a:lnTo>
                  <a:pt x="1256" y="426"/>
                </a:lnTo>
                <a:lnTo>
                  <a:pt x="1097" y="426"/>
                </a:lnTo>
                <a:lnTo>
                  <a:pt x="1096" y="1587"/>
                </a:lnTo>
                <a:lnTo>
                  <a:pt x="1005" y="1588"/>
                </a:lnTo>
                <a:lnTo>
                  <a:pt x="1005" y="2263"/>
                </a:lnTo>
                <a:lnTo>
                  <a:pt x="1005" y="2263"/>
                </a:lnTo>
                <a:lnTo>
                  <a:pt x="1005" y="2280"/>
                </a:lnTo>
                <a:lnTo>
                  <a:pt x="1003" y="2297"/>
                </a:lnTo>
                <a:lnTo>
                  <a:pt x="1001" y="2314"/>
                </a:lnTo>
                <a:lnTo>
                  <a:pt x="998" y="2330"/>
                </a:lnTo>
                <a:lnTo>
                  <a:pt x="994" y="2346"/>
                </a:lnTo>
                <a:lnTo>
                  <a:pt x="989" y="2361"/>
                </a:lnTo>
                <a:lnTo>
                  <a:pt x="984" y="2376"/>
                </a:lnTo>
                <a:lnTo>
                  <a:pt x="977" y="2391"/>
                </a:lnTo>
                <a:lnTo>
                  <a:pt x="970" y="2405"/>
                </a:lnTo>
                <a:lnTo>
                  <a:pt x="962" y="2418"/>
                </a:lnTo>
                <a:lnTo>
                  <a:pt x="954" y="2432"/>
                </a:lnTo>
                <a:lnTo>
                  <a:pt x="945" y="2445"/>
                </a:lnTo>
                <a:lnTo>
                  <a:pt x="935" y="2457"/>
                </a:lnTo>
                <a:lnTo>
                  <a:pt x="924" y="2469"/>
                </a:lnTo>
                <a:lnTo>
                  <a:pt x="914" y="2480"/>
                </a:lnTo>
                <a:lnTo>
                  <a:pt x="902" y="2491"/>
                </a:lnTo>
                <a:lnTo>
                  <a:pt x="890" y="2501"/>
                </a:lnTo>
                <a:lnTo>
                  <a:pt x="877" y="2511"/>
                </a:lnTo>
                <a:lnTo>
                  <a:pt x="864" y="2520"/>
                </a:lnTo>
                <a:lnTo>
                  <a:pt x="850" y="2529"/>
                </a:lnTo>
                <a:lnTo>
                  <a:pt x="837" y="2537"/>
                </a:lnTo>
                <a:lnTo>
                  <a:pt x="822" y="2544"/>
                </a:lnTo>
                <a:lnTo>
                  <a:pt x="807" y="2551"/>
                </a:lnTo>
                <a:lnTo>
                  <a:pt x="792" y="2557"/>
                </a:lnTo>
                <a:lnTo>
                  <a:pt x="776" y="2563"/>
                </a:lnTo>
                <a:lnTo>
                  <a:pt x="761" y="2567"/>
                </a:lnTo>
                <a:lnTo>
                  <a:pt x="744" y="2571"/>
                </a:lnTo>
                <a:lnTo>
                  <a:pt x="728" y="2575"/>
                </a:lnTo>
                <a:lnTo>
                  <a:pt x="711" y="2578"/>
                </a:lnTo>
                <a:lnTo>
                  <a:pt x="694" y="2579"/>
                </a:lnTo>
                <a:lnTo>
                  <a:pt x="678" y="2580"/>
                </a:lnTo>
                <a:lnTo>
                  <a:pt x="660" y="2580"/>
                </a:lnTo>
                <a:lnTo>
                  <a:pt x="660" y="2580"/>
                </a:lnTo>
                <a:lnTo>
                  <a:pt x="644" y="2580"/>
                </a:lnTo>
                <a:lnTo>
                  <a:pt x="628" y="2580"/>
                </a:lnTo>
                <a:lnTo>
                  <a:pt x="613" y="2578"/>
                </a:lnTo>
                <a:lnTo>
                  <a:pt x="597" y="2576"/>
                </a:lnTo>
                <a:lnTo>
                  <a:pt x="582" y="2574"/>
                </a:lnTo>
                <a:lnTo>
                  <a:pt x="567" y="2571"/>
                </a:lnTo>
                <a:lnTo>
                  <a:pt x="553" y="2568"/>
                </a:lnTo>
                <a:lnTo>
                  <a:pt x="539" y="2564"/>
                </a:lnTo>
                <a:lnTo>
                  <a:pt x="525" y="2560"/>
                </a:lnTo>
                <a:lnTo>
                  <a:pt x="512" y="2555"/>
                </a:lnTo>
                <a:lnTo>
                  <a:pt x="499" y="2549"/>
                </a:lnTo>
                <a:lnTo>
                  <a:pt x="486" y="2544"/>
                </a:lnTo>
                <a:lnTo>
                  <a:pt x="474" y="2537"/>
                </a:lnTo>
                <a:lnTo>
                  <a:pt x="462" y="2530"/>
                </a:lnTo>
                <a:lnTo>
                  <a:pt x="451" y="2523"/>
                </a:lnTo>
                <a:lnTo>
                  <a:pt x="440" y="2515"/>
                </a:lnTo>
                <a:lnTo>
                  <a:pt x="429" y="2507"/>
                </a:lnTo>
                <a:lnTo>
                  <a:pt x="420" y="2498"/>
                </a:lnTo>
                <a:lnTo>
                  <a:pt x="410" y="2489"/>
                </a:lnTo>
                <a:lnTo>
                  <a:pt x="401" y="2479"/>
                </a:lnTo>
                <a:lnTo>
                  <a:pt x="393" y="2469"/>
                </a:lnTo>
                <a:lnTo>
                  <a:pt x="385" y="2458"/>
                </a:lnTo>
                <a:lnTo>
                  <a:pt x="378" y="2447"/>
                </a:lnTo>
                <a:lnTo>
                  <a:pt x="371" y="2436"/>
                </a:lnTo>
                <a:lnTo>
                  <a:pt x="365" y="2424"/>
                </a:lnTo>
                <a:lnTo>
                  <a:pt x="359" y="2411"/>
                </a:lnTo>
                <a:lnTo>
                  <a:pt x="354" y="2398"/>
                </a:lnTo>
                <a:lnTo>
                  <a:pt x="349" y="2385"/>
                </a:lnTo>
                <a:lnTo>
                  <a:pt x="346" y="2371"/>
                </a:lnTo>
                <a:lnTo>
                  <a:pt x="342" y="2357"/>
                </a:lnTo>
                <a:lnTo>
                  <a:pt x="340" y="2342"/>
                </a:lnTo>
                <a:lnTo>
                  <a:pt x="338" y="2327"/>
                </a:lnTo>
                <a:lnTo>
                  <a:pt x="337" y="1583"/>
                </a:lnTo>
                <a:lnTo>
                  <a:pt x="250" y="1583"/>
                </a:lnTo>
                <a:lnTo>
                  <a:pt x="248" y="0"/>
                </a:lnTo>
                <a:lnTo>
                  <a:pt x="84" y="3"/>
                </a:lnTo>
                <a:lnTo>
                  <a:pt x="83" y="1583"/>
                </a:lnTo>
                <a:lnTo>
                  <a:pt x="0" y="1583"/>
                </a:lnTo>
                <a:lnTo>
                  <a:pt x="16" y="2370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336" y="2293"/>
                </a:lnTo>
                <a:lnTo>
                  <a:pt x="16" y="2370"/>
                </a:lnTo>
              </a:path>
            </a:pathLst>
          </a:custGeom>
          <a:solidFill>
            <a:srgbClr val="FFFF99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25" name="Freeform 5"/>
          <p:cNvSpPr>
            <a:spLocks/>
          </p:cNvSpPr>
          <p:nvPr/>
        </p:nvSpPr>
        <p:spPr bwMode="auto">
          <a:xfrm>
            <a:off x="3802063" y="1073150"/>
            <a:ext cx="2132012" cy="4787900"/>
          </a:xfrm>
          <a:custGeom>
            <a:avLst/>
            <a:gdLst/>
            <a:ahLst/>
            <a:cxnLst>
              <a:cxn ang="0">
                <a:pos x="17" y="2405"/>
              </a:cxn>
              <a:cxn ang="0">
                <a:pos x="29" y="2504"/>
              </a:cxn>
              <a:cxn ang="0">
                <a:pos x="55" y="2598"/>
              </a:cxn>
              <a:cxn ang="0">
                <a:pos x="93" y="2683"/>
              </a:cxn>
              <a:cxn ang="0">
                <a:pos x="143" y="2762"/>
              </a:cxn>
              <a:cxn ang="0">
                <a:pos x="205" y="2831"/>
              </a:cxn>
              <a:cxn ang="0">
                <a:pos x="275" y="2891"/>
              </a:cxn>
              <a:cxn ang="0">
                <a:pos x="355" y="2940"/>
              </a:cxn>
              <a:cxn ang="0">
                <a:pos x="442" y="2977"/>
              </a:cxn>
              <a:cxn ang="0">
                <a:pos x="536" y="3002"/>
              </a:cxn>
              <a:cxn ang="0">
                <a:pos x="636" y="3014"/>
              </a:cxn>
              <a:cxn ang="0">
                <a:pos x="705" y="3014"/>
              </a:cxn>
              <a:cxn ang="0">
                <a:pos x="806" y="3001"/>
              </a:cxn>
              <a:cxn ang="0">
                <a:pos x="901" y="2974"/>
              </a:cxn>
              <a:cxn ang="0">
                <a:pos x="990" y="2933"/>
              </a:cxn>
              <a:cxn ang="0">
                <a:pos x="1071" y="2881"/>
              </a:cxn>
              <a:cxn ang="0">
                <a:pos x="1145" y="2818"/>
              </a:cxn>
              <a:cxn ang="0">
                <a:pos x="1208" y="2744"/>
              </a:cxn>
              <a:cxn ang="0">
                <a:pos x="1260" y="2663"/>
              </a:cxn>
              <a:cxn ang="0">
                <a:pos x="1301" y="2574"/>
              </a:cxn>
              <a:cxn ang="0">
                <a:pos x="1328" y="2478"/>
              </a:cxn>
              <a:cxn ang="0">
                <a:pos x="1341" y="2378"/>
              </a:cxn>
              <a:cxn ang="0">
                <a:pos x="1255" y="1588"/>
              </a:cxn>
              <a:cxn ang="0">
                <a:pos x="1096" y="1587"/>
              </a:cxn>
              <a:cxn ang="0">
                <a:pos x="1005" y="2263"/>
              </a:cxn>
              <a:cxn ang="0">
                <a:pos x="1001" y="2314"/>
              </a:cxn>
              <a:cxn ang="0">
                <a:pos x="989" y="2361"/>
              </a:cxn>
              <a:cxn ang="0">
                <a:pos x="970" y="2405"/>
              </a:cxn>
              <a:cxn ang="0">
                <a:pos x="945" y="2445"/>
              </a:cxn>
              <a:cxn ang="0">
                <a:pos x="914" y="2480"/>
              </a:cxn>
              <a:cxn ang="0">
                <a:pos x="877" y="2511"/>
              </a:cxn>
              <a:cxn ang="0">
                <a:pos x="837" y="2537"/>
              </a:cxn>
              <a:cxn ang="0">
                <a:pos x="792" y="2557"/>
              </a:cxn>
              <a:cxn ang="0">
                <a:pos x="744" y="2571"/>
              </a:cxn>
              <a:cxn ang="0">
                <a:pos x="694" y="2579"/>
              </a:cxn>
              <a:cxn ang="0">
                <a:pos x="660" y="2580"/>
              </a:cxn>
              <a:cxn ang="0">
                <a:pos x="613" y="2578"/>
              </a:cxn>
              <a:cxn ang="0">
                <a:pos x="567" y="2571"/>
              </a:cxn>
              <a:cxn ang="0">
                <a:pos x="525" y="2560"/>
              </a:cxn>
              <a:cxn ang="0">
                <a:pos x="486" y="2544"/>
              </a:cxn>
              <a:cxn ang="0">
                <a:pos x="451" y="2523"/>
              </a:cxn>
              <a:cxn ang="0">
                <a:pos x="420" y="2498"/>
              </a:cxn>
              <a:cxn ang="0">
                <a:pos x="393" y="2469"/>
              </a:cxn>
              <a:cxn ang="0">
                <a:pos x="371" y="2436"/>
              </a:cxn>
              <a:cxn ang="0">
                <a:pos x="354" y="2398"/>
              </a:cxn>
              <a:cxn ang="0">
                <a:pos x="342" y="2357"/>
              </a:cxn>
              <a:cxn ang="0">
                <a:pos x="337" y="1583"/>
              </a:cxn>
              <a:cxn ang="0">
                <a:pos x="84" y="3"/>
              </a:cxn>
              <a:cxn ang="0">
                <a:pos x="16" y="2370"/>
              </a:cxn>
            </a:cxnLst>
            <a:rect l="0" t="0" r="r" b="b"/>
            <a:pathLst>
              <a:path w="1343" h="3016">
                <a:moveTo>
                  <a:pt x="16" y="2370"/>
                </a:moveTo>
                <a:lnTo>
                  <a:pt x="16" y="2370"/>
                </a:lnTo>
                <a:lnTo>
                  <a:pt x="17" y="2405"/>
                </a:lnTo>
                <a:lnTo>
                  <a:pt x="19" y="2438"/>
                </a:lnTo>
                <a:lnTo>
                  <a:pt x="23" y="2472"/>
                </a:lnTo>
                <a:lnTo>
                  <a:pt x="29" y="2504"/>
                </a:lnTo>
                <a:lnTo>
                  <a:pt x="36" y="2536"/>
                </a:lnTo>
                <a:lnTo>
                  <a:pt x="45" y="2567"/>
                </a:lnTo>
                <a:lnTo>
                  <a:pt x="55" y="2598"/>
                </a:lnTo>
                <a:lnTo>
                  <a:pt x="66" y="2627"/>
                </a:lnTo>
                <a:lnTo>
                  <a:pt x="79" y="2656"/>
                </a:lnTo>
                <a:lnTo>
                  <a:pt x="93" y="2683"/>
                </a:lnTo>
                <a:lnTo>
                  <a:pt x="109" y="2710"/>
                </a:lnTo>
                <a:lnTo>
                  <a:pt x="126" y="2737"/>
                </a:lnTo>
                <a:lnTo>
                  <a:pt x="143" y="2762"/>
                </a:lnTo>
                <a:lnTo>
                  <a:pt x="163" y="2786"/>
                </a:lnTo>
                <a:lnTo>
                  <a:pt x="183" y="2809"/>
                </a:lnTo>
                <a:lnTo>
                  <a:pt x="205" y="2831"/>
                </a:lnTo>
                <a:lnTo>
                  <a:pt x="227" y="2852"/>
                </a:lnTo>
                <a:lnTo>
                  <a:pt x="251" y="2872"/>
                </a:lnTo>
                <a:lnTo>
                  <a:pt x="275" y="2891"/>
                </a:lnTo>
                <a:lnTo>
                  <a:pt x="301" y="2908"/>
                </a:lnTo>
                <a:lnTo>
                  <a:pt x="327" y="2925"/>
                </a:lnTo>
                <a:lnTo>
                  <a:pt x="355" y="2940"/>
                </a:lnTo>
                <a:lnTo>
                  <a:pt x="383" y="2954"/>
                </a:lnTo>
                <a:lnTo>
                  <a:pt x="412" y="2966"/>
                </a:lnTo>
                <a:lnTo>
                  <a:pt x="442" y="2977"/>
                </a:lnTo>
                <a:lnTo>
                  <a:pt x="473" y="2987"/>
                </a:lnTo>
                <a:lnTo>
                  <a:pt x="504" y="2996"/>
                </a:lnTo>
                <a:lnTo>
                  <a:pt x="536" y="3002"/>
                </a:lnTo>
                <a:lnTo>
                  <a:pt x="569" y="3008"/>
                </a:lnTo>
                <a:lnTo>
                  <a:pt x="602" y="3012"/>
                </a:lnTo>
                <a:lnTo>
                  <a:pt x="636" y="3014"/>
                </a:lnTo>
                <a:lnTo>
                  <a:pt x="671" y="3015"/>
                </a:lnTo>
                <a:lnTo>
                  <a:pt x="671" y="3015"/>
                </a:lnTo>
                <a:lnTo>
                  <a:pt x="705" y="3014"/>
                </a:lnTo>
                <a:lnTo>
                  <a:pt x="739" y="3011"/>
                </a:lnTo>
                <a:lnTo>
                  <a:pt x="772" y="3007"/>
                </a:lnTo>
                <a:lnTo>
                  <a:pt x="806" y="3001"/>
                </a:lnTo>
                <a:lnTo>
                  <a:pt x="838" y="2994"/>
                </a:lnTo>
                <a:lnTo>
                  <a:pt x="870" y="2985"/>
                </a:lnTo>
                <a:lnTo>
                  <a:pt x="901" y="2974"/>
                </a:lnTo>
                <a:lnTo>
                  <a:pt x="931" y="2962"/>
                </a:lnTo>
                <a:lnTo>
                  <a:pt x="961" y="2948"/>
                </a:lnTo>
                <a:lnTo>
                  <a:pt x="990" y="2933"/>
                </a:lnTo>
                <a:lnTo>
                  <a:pt x="1018" y="2917"/>
                </a:lnTo>
                <a:lnTo>
                  <a:pt x="1045" y="2900"/>
                </a:lnTo>
                <a:lnTo>
                  <a:pt x="1071" y="2881"/>
                </a:lnTo>
                <a:lnTo>
                  <a:pt x="1097" y="2861"/>
                </a:lnTo>
                <a:lnTo>
                  <a:pt x="1121" y="2840"/>
                </a:lnTo>
                <a:lnTo>
                  <a:pt x="1145" y="2818"/>
                </a:lnTo>
                <a:lnTo>
                  <a:pt x="1167" y="2794"/>
                </a:lnTo>
                <a:lnTo>
                  <a:pt x="1188" y="2770"/>
                </a:lnTo>
                <a:lnTo>
                  <a:pt x="1208" y="2744"/>
                </a:lnTo>
                <a:lnTo>
                  <a:pt x="1227" y="2718"/>
                </a:lnTo>
                <a:lnTo>
                  <a:pt x="1244" y="2691"/>
                </a:lnTo>
                <a:lnTo>
                  <a:pt x="1260" y="2663"/>
                </a:lnTo>
                <a:lnTo>
                  <a:pt x="1275" y="2634"/>
                </a:lnTo>
                <a:lnTo>
                  <a:pt x="1289" y="2604"/>
                </a:lnTo>
                <a:lnTo>
                  <a:pt x="1301" y="2574"/>
                </a:lnTo>
                <a:lnTo>
                  <a:pt x="1312" y="2543"/>
                </a:lnTo>
                <a:lnTo>
                  <a:pt x="1321" y="2511"/>
                </a:lnTo>
                <a:lnTo>
                  <a:pt x="1328" y="2478"/>
                </a:lnTo>
                <a:lnTo>
                  <a:pt x="1334" y="2445"/>
                </a:lnTo>
                <a:lnTo>
                  <a:pt x="1338" y="2412"/>
                </a:lnTo>
                <a:lnTo>
                  <a:pt x="1341" y="2378"/>
                </a:lnTo>
                <a:lnTo>
                  <a:pt x="1342" y="2343"/>
                </a:lnTo>
                <a:lnTo>
                  <a:pt x="1341" y="1588"/>
                </a:lnTo>
                <a:lnTo>
                  <a:pt x="1255" y="1588"/>
                </a:lnTo>
                <a:lnTo>
                  <a:pt x="1256" y="426"/>
                </a:lnTo>
                <a:lnTo>
                  <a:pt x="1097" y="426"/>
                </a:lnTo>
                <a:lnTo>
                  <a:pt x="1096" y="1587"/>
                </a:lnTo>
                <a:lnTo>
                  <a:pt x="1005" y="1588"/>
                </a:lnTo>
                <a:lnTo>
                  <a:pt x="1005" y="2263"/>
                </a:lnTo>
                <a:lnTo>
                  <a:pt x="1005" y="2263"/>
                </a:lnTo>
                <a:lnTo>
                  <a:pt x="1005" y="2280"/>
                </a:lnTo>
                <a:lnTo>
                  <a:pt x="1003" y="2297"/>
                </a:lnTo>
                <a:lnTo>
                  <a:pt x="1001" y="2314"/>
                </a:lnTo>
                <a:lnTo>
                  <a:pt x="998" y="2330"/>
                </a:lnTo>
                <a:lnTo>
                  <a:pt x="994" y="2346"/>
                </a:lnTo>
                <a:lnTo>
                  <a:pt x="989" y="2361"/>
                </a:lnTo>
                <a:lnTo>
                  <a:pt x="984" y="2376"/>
                </a:lnTo>
                <a:lnTo>
                  <a:pt x="977" y="2391"/>
                </a:lnTo>
                <a:lnTo>
                  <a:pt x="970" y="2405"/>
                </a:lnTo>
                <a:lnTo>
                  <a:pt x="962" y="2418"/>
                </a:lnTo>
                <a:lnTo>
                  <a:pt x="954" y="2432"/>
                </a:lnTo>
                <a:lnTo>
                  <a:pt x="945" y="2445"/>
                </a:lnTo>
                <a:lnTo>
                  <a:pt x="935" y="2457"/>
                </a:lnTo>
                <a:lnTo>
                  <a:pt x="924" y="2469"/>
                </a:lnTo>
                <a:lnTo>
                  <a:pt x="914" y="2480"/>
                </a:lnTo>
                <a:lnTo>
                  <a:pt x="902" y="2491"/>
                </a:lnTo>
                <a:lnTo>
                  <a:pt x="890" y="2501"/>
                </a:lnTo>
                <a:lnTo>
                  <a:pt x="877" y="2511"/>
                </a:lnTo>
                <a:lnTo>
                  <a:pt x="864" y="2520"/>
                </a:lnTo>
                <a:lnTo>
                  <a:pt x="850" y="2529"/>
                </a:lnTo>
                <a:lnTo>
                  <a:pt x="837" y="2537"/>
                </a:lnTo>
                <a:lnTo>
                  <a:pt x="822" y="2544"/>
                </a:lnTo>
                <a:lnTo>
                  <a:pt x="807" y="2551"/>
                </a:lnTo>
                <a:lnTo>
                  <a:pt x="792" y="2557"/>
                </a:lnTo>
                <a:lnTo>
                  <a:pt x="776" y="2563"/>
                </a:lnTo>
                <a:lnTo>
                  <a:pt x="761" y="2567"/>
                </a:lnTo>
                <a:lnTo>
                  <a:pt x="744" y="2571"/>
                </a:lnTo>
                <a:lnTo>
                  <a:pt x="728" y="2575"/>
                </a:lnTo>
                <a:lnTo>
                  <a:pt x="711" y="2578"/>
                </a:lnTo>
                <a:lnTo>
                  <a:pt x="694" y="2579"/>
                </a:lnTo>
                <a:lnTo>
                  <a:pt x="678" y="2580"/>
                </a:lnTo>
                <a:lnTo>
                  <a:pt x="660" y="2580"/>
                </a:lnTo>
                <a:lnTo>
                  <a:pt x="660" y="2580"/>
                </a:lnTo>
                <a:lnTo>
                  <a:pt x="644" y="2580"/>
                </a:lnTo>
                <a:lnTo>
                  <a:pt x="628" y="2580"/>
                </a:lnTo>
                <a:lnTo>
                  <a:pt x="613" y="2578"/>
                </a:lnTo>
                <a:lnTo>
                  <a:pt x="597" y="2576"/>
                </a:lnTo>
                <a:lnTo>
                  <a:pt x="582" y="2574"/>
                </a:lnTo>
                <a:lnTo>
                  <a:pt x="567" y="2571"/>
                </a:lnTo>
                <a:lnTo>
                  <a:pt x="553" y="2568"/>
                </a:lnTo>
                <a:lnTo>
                  <a:pt x="539" y="2564"/>
                </a:lnTo>
                <a:lnTo>
                  <a:pt x="525" y="2560"/>
                </a:lnTo>
                <a:lnTo>
                  <a:pt x="512" y="2555"/>
                </a:lnTo>
                <a:lnTo>
                  <a:pt x="499" y="2549"/>
                </a:lnTo>
                <a:lnTo>
                  <a:pt x="486" y="2544"/>
                </a:lnTo>
                <a:lnTo>
                  <a:pt x="474" y="2537"/>
                </a:lnTo>
                <a:lnTo>
                  <a:pt x="462" y="2530"/>
                </a:lnTo>
                <a:lnTo>
                  <a:pt x="451" y="2523"/>
                </a:lnTo>
                <a:lnTo>
                  <a:pt x="440" y="2515"/>
                </a:lnTo>
                <a:lnTo>
                  <a:pt x="429" y="2507"/>
                </a:lnTo>
                <a:lnTo>
                  <a:pt x="420" y="2498"/>
                </a:lnTo>
                <a:lnTo>
                  <a:pt x="410" y="2489"/>
                </a:lnTo>
                <a:lnTo>
                  <a:pt x="401" y="2479"/>
                </a:lnTo>
                <a:lnTo>
                  <a:pt x="393" y="2469"/>
                </a:lnTo>
                <a:lnTo>
                  <a:pt x="385" y="2458"/>
                </a:lnTo>
                <a:lnTo>
                  <a:pt x="378" y="2447"/>
                </a:lnTo>
                <a:lnTo>
                  <a:pt x="371" y="2436"/>
                </a:lnTo>
                <a:lnTo>
                  <a:pt x="365" y="2424"/>
                </a:lnTo>
                <a:lnTo>
                  <a:pt x="359" y="2411"/>
                </a:lnTo>
                <a:lnTo>
                  <a:pt x="354" y="2398"/>
                </a:lnTo>
                <a:lnTo>
                  <a:pt x="349" y="2385"/>
                </a:lnTo>
                <a:lnTo>
                  <a:pt x="346" y="2371"/>
                </a:lnTo>
                <a:lnTo>
                  <a:pt x="342" y="2357"/>
                </a:lnTo>
                <a:lnTo>
                  <a:pt x="340" y="2342"/>
                </a:lnTo>
                <a:lnTo>
                  <a:pt x="338" y="2327"/>
                </a:lnTo>
                <a:lnTo>
                  <a:pt x="337" y="1583"/>
                </a:lnTo>
                <a:lnTo>
                  <a:pt x="250" y="1583"/>
                </a:lnTo>
                <a:lnTo>
                  <a:pt x="248" y="0"/>
                </a:lnTo>
                <a:lnTo>
                  <a:pt x="84" y="3"/>
                </a:lnTo>
                <a:lnTo>
                  <a:pt x="83" y="1583"/>
                </a:lnTo>
                <a:lnTo>
                  <a:pt x="0" y="1583"/>
                </a:lnTo>
                <a:lnTo>
                  <a:pt x="16" y="237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26" name="Freeform 6"/>
          <p:cNvSpPr>
            <a:spLocks/>
          </p:cNvSpPr>
          <p:nvPr/>
        </p:nvSpPr>
        <p:spPr bwMode="auto">
          <a:xfrm>
            <a:off x="4335463" y="47132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27" name="Freeform 7" descr="Stationery"/>
          <p:cNvSpPr>
            <a:spLocks/>
          </p:cNvSpPr>
          <p:nvPr/>
        </p:nvSpPr>
        <p:spPr bwMode="auto">
          <a:xfrm>
            <a:off x="4868863" y="4795838"/>
            <a:ext cx="1198562" cy="1200150"/>
          </a:xfrm>
          <a:custGeom>
            <a:avLst/>
            <a:gdLst/>
            <a:ahLst/>
            <a:cxnLst>
              <a:cxn ang="0">
                <a:pos x="0" y="755"/>
              </a:cxn>
              <a:cxn ang="0">
                <a:pos x="77" y="751"/>
              </a:cxn>
              <a:cxn ang="0">
                <a:pos x="151" y="739"/>
              </a:cxn>
              <a:cxn ang="0">
                <a:pos x="223" y="721"/>
              </a:cxn>
              <a:cxn ang="0">
                <a:pos x="293" y="695"/>
              </a:cxn>
              <a:cxn ang="0">
                <a:pos x="358" y="664"/>
              </a:cxn>
              <a:cxn ang="0">
                <a:pos x="420" y="626"/>
              </a:cxn>
              <a:cxn ang="0">
                <a:pos x="478" y="583"/>
              </a:cxn>
              <a:cxn ang="0">
                <a:pos x="533" y="533"/>
              </a:cxn>
              <a:cxn ang="0">
                <a:pos x="580" y="480"/>
              </a:cxn>
              <a:cxn ang="0">
                <a:pos x="625" y="422"/>
              </a:cxn>
              <a:cxn ang="0">
                <a:pos x="663" y="360"/>
              </a:cxn>
              <a:cxn ang="0">
                <a:pos x="694" y="294"/>
              </a:cxn>
              <a:cxn ang="0">
                <a:pos x="719" y="224"/>
              </a:cxn>
              <a:cxn ang="0">
                <a:pos x="738" y="152"/>
              </a:cxn>
              <a:cxn ang="0">
                <a:pos x="749" y="77"/>
              </a:cxn>
              <a:cxn ang="0">
                <a:pos x="754" y="0"/>
              </a:cxn>
              <a:cxn ang="0">
                <a:pos x="657" y="34"/>
              </a:cxn>
              <a:cxn ang="0">
                <a:pos x="650" y="101"/>
              </a:cxn>
              <a:cxn ang="0">
                <a:pos x="638" y="165"/>
              </a:cxn>
              <a:cxn ang="0">
                <a:pos x="618" y="227"/>
              </a:cxn>
              <a:cxn ang="0">
                <a:pos x="593" y="286"/>
              </a:cxn>
              <a:cxn ang="0">
                <a:pos x="563" y="342"/>
              </a:cxn>
              <a:cxn ang="0">
                <a:pos x="528" y="395"/>
              </a:cxn>
              <a:cxn ang="0">
                <a:pos x="487" y="443"/>
              </a:cxn>
              <a:cxn ang="0">
                <a:pos x="442" y="488"/>
              </a:cxn>
              <a:cxn ang="0">
                <a:pos x="394" y="528"/>
              </a:cxn>
              <a:cxn ang="0">
                <a:pos x="341" y="564"/>
              </a:cxn>
              <a:cxn ang="0">
                <a:pos x="285" y="594"/>
              </a:cxn>
              <a:cxn ang="0">
                <a:pos x="226" y="619"/>
              </a:cxn>
              <a:cxn ang="0">
                <a:pos x="165" y="639"/>
              </a:cxn>
              <a:cxn ang="0">
                <a:pos x="100" y="652"/>
              </a:cxn>
              <a:cxn ang="0">
                <a:pos x="35" y="659"/>
              </a:cxn>
              <a:cxn ang="0">
                <a:pos x="0" y="659"/>
              </a:cxn>
            </a:cxnLst>
            <a:rect l="0" t="0" r="r" b="b"/>
            <a:pathLst>
              <a:path w="755" h="756">
                <a:moveTo>
                  <a:pt x="0" y="755"/>
                </a:moveTo>
                <a:lnTo>
                  <a:pt x="0" y="755"/>
                </a:lnTo>
                <a:lnTo>
                  <a:pt x="38" y="754"/>
                </a:lnTo>
                <a:lnTo>
                  <a:pt x="77" y="751"/>
                </a:lnTo>
                <a:lnTo>
                  <a:pt x="114" y="746"/>
                </a:lnTo>
                <a:lnTo>
                  <a:pt x="151" y="739"/>
                </a:lnTo>
                <a:lnTo>
                  <a:pt x="188" y="731"/>
                </a:lnTo>
                <a:lnTo>
                  <a:pt x="223" y="721"/>
                </a:lnTo>
                <a:lnTo>
                  <a:pt x="258" y="709"/>
                </a:lnTo>
                <a:lnTo>
                  <a:pt x="293" y="695"/>
                </a:lnTo>
                <a:lnTo>
                  <a:pt x="326" y="680"/>
                </a:lnTo>
                <a:lnTo>
                  <a:pt x="358" y="664"/>
                </a:lnTo>
                <a:lnTo>
                  <a:pt x="390" y="645"/>
                </a:lnTo>
                <a:lnTo>
                  <a:pt x="420" y="626"/>
                </a:lnTo>
                <a:lnTo>
                  <a:pt x="450" y="605"/>
                </a:lnTo>
                <a:lnTo>
                  <a:pt x="478" y="583"/>
                </a:lnTo>
                <a:lnTo>
                  <a:pt x="506" y="559"/>
                </a:lnTo>
                <a:lnTo>
                  <a:pt x="533" y="533"/>
                </a:lnTo>
                <a:lnTo>
                  <a:pt x="557" y="507"/>
                </a:lnTo>
                <a:lnTo>
                  <a:pt x="580" y="480"/>
                </a:lnTo>
                <a:lnTo>
                  <a:pt x="603" y="451"/>
                </a:lnTo>
                <a:lnTo>
                  <a:pt x="625" y="422"/>
                </a:lnTo>
                <a:lnTo>
                  <a:pt x="644" y="391"/>
                </a:lnTo>
                <a:lnTo>
                  <a:pt x="663" y="360"/>
                </a:lnTo>
                <a:lnTo>
                  <a:pt x="679" y="327"/>
                </a:lnTo>
                <a:lnTo>
                  <a:pt x="694" y="294"/>
                </a:lnTo>
                <a:lnTo>
                  <a:pt x="708" y="259"/>
                </a:lnTo>
                <a:lnTo>
                  <a:pt x="719" y="224"/>
                </a:lnTo>
                <a:lnTo>
                  <a:pt x="730" y="188"/>
                </a:lnTo>
                <a:lnTo>
                  <a:pt x="738" y="152"/>
                </a:lnTo>
                <a:lnTo>
                  <a:pt x="745" y="115"/>
                </a:lnTo>
                <a:lnTo>
                  <a:pt x="749" y="77"/>
                </a:lnTo>
                <a:lnTo>
                  <a:pt x="753" y="39"/>
                </a:lnTo>
                <a:lnTo>
                  <a:pt x="754" y="0"/>
                </a:lnTo>
                <a:lnTo>
                  <a:pt x="658" y="0"/>
                </a:lnTo>
                <a:lnTo>
                  <a:pt x="657" y="34"/>
                </a:lnTo>
                <a:lnTo>
                  <a:pt x="655" y="68"/>
                </a:lnTo>
                <a:lnTo>
                  <a:pt x="650" y="101"/>
                </a:lnTo>
                <a:lnTo>
                  <a:pt x="645" y="133"/>
                </a:lnTo>
                <a:lnTo>
                  <a:pt x="638" y="165"/>
                </a:lnTo>
                <a:lnTo>
                  <a:pt x="629" y="196"/>
                </a:lnTo>
                <a:lnTo>
                  <a:pt x="618" y="227"/>
                </a:lnTo>
                <a:lnTo>
                  <a:pt x="607" y="257"/>
                </a:lnTo>
                <a:lnTo>
                  <a:pt x="593" y="286"/>
                </a:lnTo>
                <a:lnTo>
                  <a:pt x="579" y="314"/>
                </a:lnTo>
                <a:lnTo>
                  <a:pt x="563" y="342"/>
                </a:lnTo>
                <a:lnTo>
                  <a:pt x="545" y="369"/>
                </a:lnTo>
                <a:lnTo>
                  <a:pt x="528" y="395"/>
                </a:lnTo>
                <a:lnTo>
                  <a:pt x="508" y="419"/>
                </a:lnTo>
                <a:lnTo>
                  <a:pt x="487" y="443"/>
                </a:lnTo>
                <a:lnTo>
                  <a:pt x="465" y="467"/>
                </a:lnTo>
                <a:lnTo>
                  <a:pt x="442" y="488"/>
                </a:lnTo>
                <a:lnTo>
                  <a:pt x="418" y="509"/>
                </a:lnTo>
                <a:lnTo>
                  <a:pt x="394" y="528"/>
                </a:lnTo>
                <a:lnTo>
                  <a:pt x="367" y="546"/>
                </a:lnTo>
                <a:lnTo>
                  <a:pt x="341" y="564"/>
                </a:lnTo>
                <a:lnTo>
                  <a:pt x="313" y="580"/>
                </a:lnTo>
                <a:lnTo>
                  <a:pt x="285" y="594"/>
                </a:lnTo>
                <a:lnTo>
                  <a:pt x="256" y="608"/>
                </a:lnTo>
                <a:lnTo>
                  <a:pt x="226" y="619"/>
                </a:lnTo>
                <a:lnTo>
                  <a:pt x="196" y="630"/>
                </a:lnTo>
                <a:lnTo>
                  <a:pt x="165" y="639"/>
                </a:lnTo>
                <a:lnTo>
                  <a:pt x="132" y="646"/>
                </a:lnTo>
                <a:lnTo>
                  <a:pt x="100" y="652"/>
                </a:lnTo>
                <a:lnTo>
                  <a:pt x="68" y="656"/>
                </a:lnTo>
                <a:lnTo>
                  <a:pt x="35" y="659"/>
                </a:lnTo>
                <a:lnTo>
                  <a:pt x="0" y="659"/>
                </a:lnTo>
                <a:lnTo>
                  <a:pt x="0" y="659"/>
                </a:lnTo>
                <a:lnTo>
                  <a:pt x="0" y="755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28" name="Freeform 8" descr="Stationery"/>
          <p:cNvSpPr>
            <a:spLocks/>
          </p:cNvSpPr>
          <p:nvPr/>
        </p:nvSpPr>
        <p:spPr bwMode="auto">
          <a:xfrm>
            <a:off x="3671888" y="4795838"/>
            <a:ext cx="1198562" cy="1200150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8" y="115"/>
              </a:cxn>
              <a:cxn ang="0">
                <a:pos x="23" y="188"/>
              </a:cxn>
              <a:cxn ang="0">
                <a:pos x="46" y="260"/>
              </a:cxn>
              <a:cxn ang="0">
                <a:pos x="74" y="327"/>
              </a:cxn>
              <a:cxn ang="0">
                <a:pos x="109" y="391"/>
              </a:cxn>
              <a:cxn ang="0">
                <a:pos x="150" y="451"/>
              </a:cxn>
              <a:cxn ang="0">
                <a:pos x="196" y="507"/>
              </a:cxn>
              <a:cxn ang="0">
                <a:pos x="247" y="559"/>
              </a:cxn>
              <a:cxn ang="0">
                <a:pos x="304" y="605"/>
              </a:cxn>
              <a:cxn ang="0">
                <a:pos x="363" y="645"/>
              </a:cxn>
              <a:cxn ang="0">
                <a:pos x="428" y="680"/>
              </a:cxn>
              <a:cxn ang="0">
                <a:pos x="495" y="709"/>
              </a:cxn>
              <a:cxn ang="0">
                <a:pos x="566" y="731"/>
              </a:cxn>
              <a:cxn ang="0">
                <a:pos x="639" y="746"/>
              </a:cxn>
              <a:cxn ang="0">
                <a:pos x="716" y="754"/>
              </a:cxn>
              <a:cxn ang="0">
                <a:pos x="754" y="659"/>
              </a:cxn>
              <a:cxn ang="0">
                <a:pos x="687" y="656"/>
              </a:cxn>
              <a:cxn ang="0">
                <a:pos x="621" y="646"/>
              </a:cxn>
              <a:cxn ang="0">
                <a:pos x="558" y="630"/>
              </a:cxn>
              <a:cxn ang="0">
                <a:pos x="498" y="608"/>
              </a:cxn>
              <a:cxn ang="0">
                <a:pos x="440" y="580"/>
              </a:cxn>
              <a:cxn ang="0">
                <a:pos x="386" y="546"/>
              </a:cxn>
              <a:cxn ang="0">
                <a:pos x="335" y="509"/>
              </a:cxn>
              <a:cxn ang="0">
                <a:pos x="288" y="467"/>
              </a:cxn>
              <a:cxn ang="0">
                <a:pos x="246" y="420"/>
              </a:cxn>
              <a:cxn ang="0">
                <a:pos x="207" y="369"/>
              </a:cxn>
              <a:cxn ang="0">
                <a:pos x="174" y="314"/>
              </a:cxn>
              <a:cxn ang="0">
                <a:pos x="147" y="257"/>
              </a:cxn>
              <a:cxn ang="0">
                <a:pos x="124" y="196"/>
              </a:cxn>
              <a:cxn ang="0">
                <a:pos x="108" y="133"/>
              </a:cxn>
              <a:cxn ang="0">
                <a:pos x="98" y="68"/>
              </a:cxn>
              <a:cxn ang="0">
                <a:pos x="95" y="0"/>
              </a:cxn>
            </a:cxnLst>
            <a:rect l="0" t="0" r="r" b="b"/>
            <a:pathLst>
              <a:path w="755" h="756">
                <a:moveTo>
                  <a:pt x="0" y="0"/>
                </a:moveTo>
                <a:lnTo>
                  <a:pt x="0" y="38"/>
                </a:lnTo>
                <a:lnTo>
                  <a:pt x="4" y="77"/>
                </a:lnTo>
                <a:lnTo>
                  <a:pt x="8" y="115"/>
                </a:lnTo>
                <a:lnTo>
                  <a:pt x="15" y="152"/>
                </a:lnTo>
                <a:lnTo>
                  <a:pt x="23" y="188"/>
                </a:lnTo>
                <a:lnTo>
                  <a:pt x="34" y="224"/>
                </a:lnTo>
                <a:lnTo>
                  <a:pt x="46" y="260"/>
                </a:lnTo>
                <a:lnTo>
                  <a:pt x="59" y="294"/>
                </a:lnTo>
                <a:lnTo>
                  <a:pt x="74" y="327"/>
                </a:lnTo>
                <a:lnTo>
                  <a:pt x="90" y="360"/>
                </a:lnTo>
                <a:lnTo>
                  <a:pt x="109" y="391"/>
                </a:lnTo>
                <a:lnTo>
                  <a:pt x="129" y="422"/>
                </a:lnTo>
                <a:lnTo>
                  <a:pt x="150" y="451"/>
                </a:lnTo>
                <a:lnTo>
                  <a:pt x="172" y="480"/>
                </a:lnTo>
                <a:lnTo>
                  <a:pt x="196" y="507"/>
                </a:lnTo>
                <a:lnTo>
                  <a:pt x="221" y="533"/>
                </a:lnTo>
                <a:lnTo>
                  <a:pt x="247" y="559"/>
                </a:lnTo>
                <a:lnTo>
                  <a:pt x="275" y="583"/>
                </a:lnTo>
                <a:lnTo>
                  <a:pt x="304" y="605"/>
                </a:lnTo>
                <a:lnTo>
                  <a:pt x="333" y="626"/>
                </a:lnTo>
                <a:lnTo>
                  <a:pt x="363" y="645"/>
                </a:lnTo>
                <a:lnTo>
                  <a:pt x="395" y="664"/>
                </a:lnTo>
                <a:lnTo>
                  <a:pt x="428" y="680"/>
                </a:lnTo>
                <a:lnTo>
                  <a:pt x="461" y="695"/>
                </a:lnTo>
                <a:lnTo>
                  <a:pt x="495" y="709"/>
                </a:lnTo>
                <a:lnTo>
                  <a:pt x="530" y="721"/>
                </a:lnTo>
                <a:lnTo>
                  <a:pt x="566" y="731"/>
                </a:lnTo>
                <a:lnTo>
                  <a:pt x="603" y="739"/>
                </a:lnTo>
                <a:lnTo>
                  <a:pt x="639" y="746"/>
                </a:lnTo>
                <a:lnTo>
                  <a:pt x="677" y="751"/>
                </a:lnTo>
                <a:lnTo>
                  <a:pt x="716" y="754"/>
                </a:lnTo>
                <a:lnTo>
                  <a:pt x="754" y="755"/>
                </a:lnTo>
                <a:lnTo>
                  <a:pt x="754" y="659"/>
                </a:lnTo>
                <a:lnTo>
                  <a:pt x="719" y="659"/>
                </a:lnTo>
                <a:lnTo>
                  <a:pt x="687" y="656"/>
                </a:lnTo>
                <a:lnTo>
                  <a:pt x="653" y="652"/>
                </a:lnTo>
                <a:lnTo>
                  <a:pt x="621" y="646"/>
                </a:lnTo>
                <a:lnTo>
                  <a:pt x="589" y="639"/>
                </a:lnTo>
                <a:lnTo>
                  <a:pt x="558" y="630"/>
                </a:lnTo>
                <a:lnTo>
                  <a:pt x="527" y="619"/>
                </a:lnTo>
                <a:lnTo>
                  <a:pt x="498" y="608"/>
                </a:lnTo>
                <a:lnTo>
                  <a:pt x="469" y="594"/>
                </a:lnTo>
                <a:lnTo>
                  <a:pt x="440" y="580"/>
                </a:lnTo>
                <a:lnTo>
                  <a:pt x="413" y="564"/>
                </a:lnTo>
                <a:lnTo>
                  <a:pt x="386" y="546"/>
                </a:lnTo>
                <a:lnTo>
                  <a:pt x="360" y="528"/>
                </a:lnTo>
                <a:lnTo>
                  <a:pt x="335" y="509"/>
                </a:lnTo>
                <a:lnTo>
                  <a:pt x="312" y="488"/>
                </a:lnTo>
                <a:lnTo>
                  <a:pt x="288" y="467"/>
                </a:lnTo>
                <a:lnTo>
                  <a:pt x="266" y="443"/>
                </a:lnTo>
                <a:lnTo>
                  <a:pt x="246" y="420"/>
                </a:lnTo>
                <a:lnTo>
                  <a:pt x="226" y="395"/>
                </a:lnTo>
                <a:lnTo>
                  <a:pt x="207" y="369"/>
                </a:lnTo>
                <a:lnTo>
                  <a:pt x="190" y="342"/>
                </a:lnTo>
                <a:lnTo>
                  <a:pt x="174" y="314"/>
                </a:lnTo>
                <a:lnTo>
                  <a:pt x="160" y="287"/>
                </a:lnTo>
                <a:lnTo>
                  <a:pt x="147" y="257"/>
                </a:lnTo>
                <a:lnTo>
                  <a:pt x="134" y="226"/>
                </a:lnTo>
                <a:lnTo>
                  <a:pt x="124" y="196"/>
                </a:lnTo>
                <a:lnTo>
                  <a:pt x="115" y="165"/>
                </a:lnTo>
                <a:lnTo>
                  <a:pt x="108" y="133"/>
                </a:lnTo>
                <a:lnTo>
                  <a:pt x="103" y="101"/>
                </a:lnTo>
                <a:lnTo>
                  <a:pt x="98" y="68"/>
                </a:lnTo>
                <a:lnTo>
                  <a:pt x="96" y="35"/>
                </a:lnTo>
                <a:lnTo>
                  <a:pt x="95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29" name="Freeform 9"/>
          <p:cNvSpPr>
            <a:spLocks/>
          </p:cNvSpPr>
          <p:nvPr/>
        </p:nvSpPr>
        <p:spPr bwMode="auto">
          <a:xfrm>
            <a:off x="3746500" y="47958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30" name="Freeform 10" descr="Stationery"/>
          <p:cNvSpPr>
            <a:spLocks/>
          </p:cNvSpPr>
          <p:nvPr/>
        </p:nvSpPr>
        <p:spPr bwMode="auto">
          <a:xfrm>
            <a:off x="3671888" y="3132138"/>
            <a:ext cx="152400" cy="1665287"/>
          </a:xfrm>
          <a:custGeom>
            <a:avLst/>
            <a:gdLst/>
            <a:ahLst/>
            <a:cxnLst>
              <a:cxn ang="0">
                <a:pos x="47" y="1048"/>
              </a:cxn>
              <a:cxn ang="0">
                <a:pos x="95" y="1048"/>
              </a:cxn>
              <a:cxn ang="0">
                <a:pos x="95" y="0"/>
              </a:cxn>
              <a:cxn ang="0">
                <a:pos x="0" y="0"/>
              </a:cxn>
              <a:cxn ang="0">
                <a:pos x="0" y="1048"/>
              </a:cxn>
              <a:cxn ang="0">
                <a:pos x="47" y="1048"/>
              </a:cxn>
            </a:cxnLst>
            <a:rect l="0" t="0" r="r" b="b"/>
            <a:pathLst>
              <a:path w="96" h="1049">
                <a:moveTo>
                  <a:pt x="47" y="1048"/>
                </a:moveTo>
                <a:lnTo>
                  <a:pt x="95" y="1048"/>
                </a:lnTo>
                <a:lnTo>
                  <a:pt x="95" y="0"/>
                </a:lnTo>
                <a:lnTo>
                  <a:pt x="0" y="0"/>
                </a:lnTo>
                <a:lnTo>
                  <a:pt x="0" y="1048"/>
                </a:lnTo>
                <a:lnTo>
                  <a:pt x="47" y="1048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31" name="Freeform 11" descr="Stationery"/>
          <p:cNvSpPr>
            <a:spLocks/>
          </p:cNvSpPr>
          <p:nvPr/>
        </p:nvSpPr>
        <p:spPr bwMode="auto">
          <a:xfrm>
            <a:off x="5913438" y="3130550"/>
            <a:ext cx="152400" cy="1666875"/>
          </a:xfrm>
          <a:custGeom>
            <a:avLst/>
            <a:gdLst/>
            <a:ahLst/>
            <a:cxnLst>
              <a:cxn ang="0">
                <a:pos x="48" y="1049"/>
              </a:cxn>
              <a:cxn ang="0">
                <a:pos x="95" y="1049"/>
              </a:cxn>
              <a:cxn ang="0">
                <a:pos x="95" y="0"/>
              </a:cxn>
              <a:cxn ang="0">
                <a:pos x="0" y="0"/>
              </a:cxn>
              <a:cxn ang="0">
                <a:pos x="0" y="1049"/>
              </a:cxn>
              <a:cxn ang="0">
                <a:pos x="48" y="1049"/>
              </a:cxn>
            </a:cxnLst>
            <a:rect l="0" t="0" r="r" b="b"/>
            <a:pathLst>
              <a:path w="96" h="1050">
                <a:moveTo>
                  <a:pt x="48" y="1049"/>
                </a:moveTo>
                <a:lnTo>
                  <a:pt x="95" y="1049"/>
                </a:lnTo>
                <a:lnTo>
                  <a:pt x="95" y="0"/>
                </a:lnTo>
                <a:lnTo>
                  <a:pt x="0" y="0"/>
                </a:lnTo>
                <a:lnTo>
                  <a:pt x="0" y="1049"/>
                </a:lnTo>
                <a:lnTo>
                  <a:pt x="48" y="1049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32" name="Freeform 12"/>
          <p:cNvSpPr>
            <a:spLocks/>
          </p:cNvSpPr>
          <p:nvPr/>
        </p:nvSpPr>
        <p:spPr bwMode="auto">
          <a:xfrm>
            <a:off x="3803650" y="4783138"/>
            <a:ext cx="2132013" cy="1066800"/>
          </a:xfrm>
          <a:custGeom>
            <a:avLst/>
            <a:gdLst/>
            <a:ahLst/>
            <a:cxnLst>
              <a:cxn ang="0">
                <a:pos x="1342" y="0"/>
              </a:cxn>
              <a:cxn ang="0">
                <a:pos x="1338" y="69"/>
              </a:cxn>
              <a:cxn ang="0">
                <a:pos x="1328" y="135"/>
              </a:cxn>
              <a:cxn ang="0">
                <a:pos x="1311" y="199"/>
              </a:cxn>
              <a:cxn ang="0">
                <a:pos x="1289" y="261"/>
              </a:cxn>
              <a:cxn ang="0">
                <a:pos x="1260" y="320"/>
              </a:cxn>
              <a:cxn ang="0">
                <a:pos x="1227" y="375"/>
              </a:cxn>
              <a:cxn ang="0">
                <a:pos x="1188" y="427"/>
              </a:cxn>
              <a:cxn ang="0">
                <a:pos x="1145" y="475"/>
              </a:cxn>
              <a:cxn ang="0">
                <a:pos x="1097" y="518"/>
              </a:cxn>
              <a:cxn ang="0">
                <a:pos x="1045" y="557"/>
              </a:cxn>
              <a:cxn ang="0">
                <a:pos x="990" y="590"/>
              </a:cxn>
              <a:cxn ang="0">
                <a:pos x="931" y="619"/>
              </a:cxn>
              <a:cxn ang="0">
                <a:pos x="870" y="641"/>
              </a:cxn>
              <a:cxn ang="0">
                <a:pos x="806" y="658"/>
              </a:cxn>
              <a:cxn ang="0">
                <a:pos x="740" y="668"/>
              </a:cxn>
              <a:cxn ang="0">
                <a:pos x="671" y="671"/>
              </a:cxn>
              <a:cxn ang="0">
                <a:pos x="637" y="671"/>
              </a:cxn>
              <a:cxn ang="0">
                <a:pos x="569" y="664"/>
              </a:cxn>
              <a:cxn ang="0">
                <a:pos x="504" y="650"/>
              </a:cxn>
              <a:cxn ang="0">
                <a:pos x="441" y="631"/>
              </a:cxn>
              <a:cxn ang="0">
                <a:pos x="381" y="605"/>
              </a:cxn>
              <a:cxn ang="0">
                <a:pos x="323" y="574"/>
              </a:cxn>
              <a:cxn ang="0">
                <a:pos x="270" y="538"/>
              </a:cxn>
              <a:cxn ang="0">
                <a:pos x="221" y="497"/>
              </a:cxn>
              <a:cxn ang="0">
                <a:pos x="175" y="451"/>
              </a:cxn>
              <a:cxn ang="0">
                <a:pos x="134" y="402"/>
              </a:cxn>
              <a:cxn ang="0">
                <a:pos x="97" y="348"/>
              </a:cxn>
              <a:cxn ang="0">
                <a:pos x="66" y="291"/>
              </a:cxn>
              <a:cxn ang="0">
                <a:pos x="41" y="231"/>
              </a:cxn>
              <a:cxn ang="0">
                <a:pos x="21" y="168"/>
              </a:cxn>
              <a:cxn ang="0">
                <a:pos x="7" y="102"/>
              </a:cxn>
              <a:cxn ang="0">
                <a:pos x="1" y="3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343" h="672">
                <a:moveTo>
                  <a:pt x="1342" y="0"/>
                </a:moveTo>
                <a:lnTo>
                  <a:pt x="1342" y="0"/>
                </a:lnTo>
                <a:lnTo>
                  <a:pt x="1340" y="35"/>
                </a:lnTo>
                <a:lnTo>
                  <a:pt x="1338" y="69"/>
                </a:lnTo>
                <a:lnTo>
                  <a:pt x="1334" y="102"/>
                </a:lnTo>
                <a:lnTo>
                  <a:pt x="1328" y="135"/>
                </a:lnTo>
                <a:lnTo>
                  <a:pt x="1320" y="168"/>
                </a:lnTo>
                <a:lnTo>
                  <a:pt x="1311" y="199"/>
                </a:lnTo>
                <a:lnTo>
                  <a:pt x="1301" y="231"/>
                </a:lnTo>
                <a:lnTo>
                  <a:pt x="1289" y="261"/>
                </a:lnTo>
                <a:lnTo>
                  <a:pt x="1275" y="291"/>
                </a:lnTo>
                <a:lnTo>
                  <a:pt x="1260" y="320"/>
                </a:lnTo>
                <a:lnTo>
                  <a:pt x="1244" y="348"/>
                </a:lnTo>
                <a:lnTo>
                  <a:pt x="1227" y="375"/>
                </a:lnTo>
                <a:lnTo>
                  <a:pt x="1208" y="402"/>
                </a:lnTo>
                <a:lnTo>
                  <a:pt x="1188" y="427"/>
                </a:lnTo>
                <a:lnTo>
                  <a:pt x="1167" y="451"/>
                </a:lnTo>
                <a:lnTo>
                  <a:pt x="1145" y="475"/>
                </a:lnTo>
                <a:lnTo>
                  <a:pt x="1122" y="497"/>
                </a:lnTo>
                <a:lnTo>
                  <a:pt x="1097" y="518"/>
                </a:lnTo>
                <a:lnTo>
                  <a:pt x="1072" y="538"/>
                </a:lnTo>
                <a:lnTo>
                  <a:pt x="1045" y="557"/>
                </a:lnTo>
                <a:lnTo>
                  <a:pt x="1018" y="574"/>
                </a:lnTo>
                <a:lnTo>
                  <a:pt x="990" y="590"/>
                </a:lnTo>
                <a:lnTo>
                  <a:pt x="961" y="605"/>
                </a:lnTo>
                <a:lnTo>
                  <a:pt x="931" y="619"/>
                </a:lnTo>
                <a:lnTo>
                  <a:pt x="901" y="631"/>
                </a:lnTo>
                <a:lnTo>
                  <a:pt x="870" y="641"/>
                </a:lnTo>
                <a:lnTo>
                  <a:pt x="838" y="650"/>
                </a:lnTo>
                <a:lnTo>
                  <a:pt x="806" y="658"/>
                </a:lnTo>
                <a:lnTo>
                  <a:pt x="773" y="664"/>
                </a:lnTo>
                <a:lnTo>
                  <a:pt x="740" y="668"/>
                </a:lnTo>
                <a:lnTo>
                  <a:pt x="705" y="671"/>
                </a:lnTo>
                <a:lnTo>
                  <a:pt x="671" y="671"/>
                </a:lnTo>
                <a:lnTo>
                  <a:pt x="671" y="671"/>
                </a:lnTo>
                <a:lnTo>
                  <a:pt x="637" y="671"/>
                </a:lnTo>
                <a:lnTo>
                  <a:pt x="602" y="668"/>
                </a:lnTo>
                <a:lnTo>
                  <a:pt x="569" y="664"/>
                </a:lnTo>
                <a:lnTo>
                  <a:pt x="536" y="658"/>
                </a:lnTo>
                <a:lnTo>
                  <a:pt x="504" y="650"/>
                </a:lnTo>
                <a:lnTo>
                  <a:pt x="472" y="641"/>
                </a:lnTo>
                <a:lnTo>
                  <a:pt x="441" y="631"/>
                </a:lnTo>
                <a:lnTo>
                  <a:pt x="411" y="619"/>
                </a:lnTo>
                <a:lnTo>
                  <a:pt x="381" y="605"/>
                </a:lnTo>
                <a:lnTo>
                  <a:pt x="351" y="590"/>
                </a:lnTo>
                <a:lnTo>
                  <a:pt x="323" y="574"/>
                </a:lnTo>
                <a:lnTo>
                  <a:pt x="296" y="557"/>
                </a:lnTo>
                <a:lnTo>
                  <a:pt x="270" y="538"/>
                </a:lnTo>
                <a:lnTo>
                  <a:pt x="245" y="518"/>
                </a:lnTo>
                <a:lnTo>
                  <a:pt x="221" y="497"/>
                </a:lnTo>
                <a:lnTo>
                  <a:pt x="197" y="475"/>
                </a:lnTo>
                <a:lnTo>
                  <a:pt x="175" y="451"/>
                </a:lnTo>
                <a:lnTo>
                  <a:pt x="153" y="427"/>
                </a:lnTo>
                <a:lnTo>
                  <a:pt x="134" y="402"/>
                </a:lnTo>
                <a:lnTo>
                  <a:pt x="115" y="375"/>
                </a:lnTo>
                <a:lnTo>
                  <a:pt x="97" y="348"/>
                </a:lnTo>
                <a:lnTo>
                  <a:pt x="81" y="320"/>
                </a:lnTo>
                <a:lnTo>
                  <a:pt x="66" y="291"/>
                </a:lnTo>
                <a:lnTo>
                  <a:pt x="53" y="261"/>
                </a:lnTo>
                <a:lnTo>
                  <a:pt x="41" y="231"/>
                </a:lnTo>
                <a:lnTo>
                  <a:pt x="30" y="199"/>
                </a:lnTo>
                <a:lnTo>
                  <a:pt x="21" y="168"/>
                </a:lnTo>
                <a:lnTo>
                  <a:pt x="13" y="135"/>
                </a:lnTo>
                <a:lnTo>
                  <a:pt x="7" y="102"/>
                </a:lnTo>
                <a:lnTo>
                  <a:pt x="3" y="69"/>
                </a:lnTo>
                <a:lnTo>
                  <a:pt x="1" y="3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>
            <a:off x="3802063" y="3130550"/>
            <a:ext cx="1587" cy="1652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5934075" y="3130550"/>
            <a:ext cx="0" cy="1652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35" name="Freeform 15"/>
          <p:cNvSpPr>
            <a:spLocks/>
          </p:cNvSpPr>
          <p:nvPr/>
        </p:nvSpPr>
        <p:spPr bwMode="auto">
          <a:xfrm>
            <a:off x="4335463" y="4654550"/>
            <a:ext cx="1066800" cy="536575"/>
          </a:xfrm>
          <a:custGeom>
            <a:avLst/>
            <a:gdLst/>
            <a:ahLst/>
            <a:cxnLst>
              <a:cxn ang="0">
                <a:pos x="671" y="0"/>
              </a:cxn>
              <a:cxn ang="0">
                <a:pos x="669" y="35"/>
              </a:cxn>
              <a:cxn ang="0">
                <a:pos x="664" y="68"/>
              </a:cxn>
              <a:cxn ang="0">
                <a:pos x="656" y="100"/>
              </a:cxn>
              <a:cxn ang="0">
                <a:pos x="644" y="131"/>
              </a:cxn>
              <a:cxn ang="0">
                <a:pos x="630" y="161"/>
              </a:cxn>
              <a:cxn ang="0">
                <a:pos x="613" y="188"/>
              </a:cxn>
              <a:cxn ang="0">
                <a:pos x="594" y="214"/>
              </a:cxn>
              <a:cxn ang="0">
                <a:pos x="572" y="238"/>
              </a:cxn>
              <a:cxn ang="0">
                <a:pos x="549" y="260"/>
              </a:cxn>
              <a:cxn ang="0">
                <a:pos x="523" y="279"/>
              </a:cxn>
              <a:cxn ang="0">
                <a:pos x="495" y="296"/>
              </a:cxn>
              <a:cxn ang="0">
                <a:pos x="466" y="310"/>
              </a:cxn>
              <a:cxn ang="0">
                <a:pos x="435" y="322"/>
              </a:cxn>
              <a:cxn ang="0">
                <a:pos x="403" y="330"/>
              </a:cxn>
              <a:cxn ang="0">
                <a:pos x="370" y="335"/>
              </a:cxn>
              <a:cxn ang="0">
                <a:pos x="336" y="337"/>
              </a:cxn>
              <a:cxn ang="0">
                <a:pos x="319" y="337"/>
              </a:cxn>
              <a:cxn ang="0">
                <a:pos x="285" y="333"/>
              </a:cxn>
              <a:cxn ang="0">
                <a:pos x="252" y="326"/>
              </a:cxn>
              <a:cxn ang="0">
                <a:pos x="221" y="316"/>
              </a:cxn>
              <a:cxn ang="0">
                <a:pos x="190" y="304"/>
              </a:cxn>
              <a:cxn ang="0">
                <a:pos x="162" y="288"/>
              </a:cxn>
              <a:cxn ang="0">
                <a:pos x="135" y="270"/>
              </a:cxn>
              <a:cxn ang="0">
                <a:pos x="111" y="249"/>
              </a:cxn>
              <a:cxn ang="0">
                <a:pos x="88" y="226"/>
              </a:cxn>
              <a:cxn ang="0">
                <a:pos x="67" y="201"/>
              </a:cxn>
              <a:cxn ang="0">
                <a:pos x="49" y="174"/>
              </a:cxn>
              <a:cxn ang="0">
                <a:pos x="33" y="146"/>
              </a:cxn>
              <a:cxn ang="0">
                <a:pos x="20" y="116"/>
              </a:cxn>
              <a:cxn ang="0">
                <a:pos x="11" y="84"/>
              </a:cxn>
              <a:cxn ang="0">
                <a:pos x="4" y="51"/>
              </a:cxn>
              <a:cxn ang="0">
                <a:pos x="0" y="1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72" h="338">
                <a:moveTo>
                  <a:pt x="671" y="0"/>
                </a:moveTo>
                <a:lnTo>
                  <a:pt x="671" y="0"/>
                </a:lnTo>
                <a:lnTo>
                  <a:pt x="671" y="18"/>
                </a:lnTo>
                <a:lnTo>
                  <a:pt x="669" y="35"/>
                </a:lnTo>
                <a:lnTo>
                  <a:pt x="667" y="51"/>
                </a:lnTo>
                <a:lnTo>
                  <a:pt x="664" y="68"/>
                </a:lnTo>
                <a:lnTo>
                  <a:pt x="660" y="84"/>
                </a:lnTo>
                <a:lnTo>
                  <a:pt x="656" y="100"/>
                </a:lnTo>
                <a:lnTo>
                  <a:pt x="650" y="116"/>
                </a:lnTo>
                <a:lnTo>
                  <a:pt x="644" y="131"/>
                </a:lnTo>
                <a:lnTo>
                  <a:pt x="638" y="146"/>
                </a:lnTo>
                <a:lnTo>
                  <a:pt x="630" y="161"/>
                </a:lnTo>
                <a:lnTo>
                  <a:pt x="622" y="174"/>
                </a:lnTo>
                <a:lnTo>
                  <a:pt x="613" y="188"/>
                </a:lnTo>
                <a:lnTo>
                  <a:pt x="604" y="201"/>
                </a:lnTo>
                <a:lnTo>
                  <a:pt x="594" y="214"/>
                </a:lnTo>
                <a:lnTo>
                  <a:pt x="583" y="226"/>
                </a:lnTo>
                <a:lnTo>
                  <a:pt x="572" y="238"/>
                </a:lnTo>
                <a:lnTo>
                  <a:pt x="561" y="249"/>
                </a:lnTo>
                <a:lnTo>
                  <a:pt x="549" y="260"/>
                </a:lnTo>
                <a:lnTo>
                  <a:pt x="536" y="270"/>
                </a:lnTo>
                <a:lnTo>
                  <a:pt x="523" y="279"/>
                </a:lnTo>
                <a:lnTo>
                  <a:pt x="509" y="288"/>
                </a:lnTo>
                <a:lnTo>
                  <a:pt x="495" y="296"/>
                </a:lnTo>
                <a:lnTo>
                  <a:pt x="480" y="304"/>
                </a:lnTo>
                <a:lnTo>
                  <a:pt x="466" y="310"/>
                </a:lnTo>
                <a:lnTo>
                  <a:pt x="451" y="316"/>
                </a:lnTo>
                <a:lnTo>
                  <a:pt x="435" y="322"/>
                </a:lnTo>
                <a:lnTo>
                  <a:pt x="420" y="326"/>
                </a:lnTo>
                <a:lnTo>
                  <a:pt x="403" y="330"/>
                </a:lnTo>
                <a:lnTo>
                  <a:pt x="387" y="333"/>
                </a:lnTo>
                <a:lnTo>
                  <a:pt x="370" y="335"/>
                </a:lnTo>
                <a:lnTo>
                  <a:pt x="353" y="337"/>
                </a:lnTo>
                <a:lnTo>
                  <a:pt x="336" y="337"/>
                </a:lnTo>
                <a:lnTo>
                  <a:pt x="336" y="337"/>
                </a:lnTo>
                <a:lnTo>
                  <a:pt x="319" y="337"/>
                </a:lnTo>
                <a:lnTo>
                  <a:pt x="302" y="335"/>
                </a:lnTo>
                <a:lnTo>
                  <a:pt x="285" y="333"/>
                </a:lnTo>
                <a:lnTo>
                  <a:pt x="269" y="330"/>
                </a:lnTo>
                <a:lnTo>
                  <a:pt x="252" y="326"/>
                </a:lnTo>
                <a:lnTo>
                  <a:pt x="236" y="322"/>
                </a:lnTo>
                <a:lnTo>
                  <a:pt x="221" y="316"/>
                </a:lnTo>
                <a:lnTo>
                  <a:pt x="205" y="310"/>
                </a:lnTo>
                <a:lnTo>
                  <a:pt x="190" y="304"/>
                </a:lnTo>
                <a:lnTo>
                  <a:pt x="176" y="296"/>
                </a:lnTo>
                <a:lnTo>
                  <a:pt x="162" y="288"/>
                </a:lnTo>
                <a:lnTo>
                  <a:pt x="149" y="279"/>
                </a:lnTo>
                <a:lnTo>
                  <a:pt x="135" y="270"/>
                </a:lnTo>
                <a:lnTo>
                  <a:pt x="123" y="260"/>
                </a:lnTo>
                <a:lnTo>
                  <a:pt x="111" y="249"/>
                </a:lnTo>
                <a:lnTo>
                  <a:pt x="99" y="238"/>
                </a:lnTo>
                <a:lnTo>
                  <a:pt x="88" y="226"/>
                </a:lnTo>
                <a:lnTo>
                  <a:pt x="77" y="214"/>
                </a:lnTo>
                <a:lnTo>
                  <a:pt x="67" y="201"/>
                </a:lnTo>
                <a:lnTo>
                  <a:pt x="58" y="188"/>
                </a:lnTo>
                <a:lnTo>
                  <a:pt x="49" y="174"/>
                </a:lnTo>
                <a:lnTo>
                  <a:pt x="41" y="161"/>
                </a:lnTo>
                <a:lnTo>
                  <a:pt x="33" y="146"/>
                </a:lnTo>
                <a:lnTo>
                  <a:pt x="27" y="131"/>
                </a:lnTo>
                <a:lnTo>
                  <a:pt x="20" y="116"/>
                </a:lnTo>
                <a:lnTo>
                  <a:pt x="15" y="100"/>
                </a:lnTo>
                <a:lnTo>
                  <a:pt x="11" y="84"/>
                </a:lnTo>
                <a:lnTo>
                  <a:pt x="7" y="68"/>
                </a:lnTo>
                <a:lnTo>
                  <a:pt x="4" y="51"/>
                </a:lnTo>
                <a:lnTo>
                  <a:pt x="2" y="35"/>
                </a:lnTo>
                <a:lnTo>
                  <a:pt x="0" y="1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 flipH="1">
            <a:off x="4335463" y="3130550"/>
            <a:ext cx="1587" cy="152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>
            <a:off x="5400675" y="3130550"/>
            <a:ext cx="0" cy="152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38" name="Freeform 18" descr="Stationery"/>
          <p:cNvSpPr>
            <a:spLocks/>
          </p:cNvSpPr>
          <p:nvPr/>
        </p:nvSpPr>
        <p:spPr bwMode="auto">
          <a:xfrm>
            <a:off x="4868863" y="4641850"/>
            <a:ext cx="554037" cy="557213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5" y="349"/>
              </a:cxn>
              <a:cxn ang="0">
                <a:pos x="69" y="343"/>
              </a:cxn>
              <a:cxn ang="0">
                <a:pos x="103" y="335"/>
              </a:cxn>
              <a:cxn ang="0">
                <a:pos x="135" y="323"/>
              </a:cxn>
              <a:cxn ang="0">
                <a:pos x="166" y="308"/>
              </a:cxn>
              <a:cxn ang="0">
                <a:pos x="194" y="291"/>
              </a:cxn>
              <a:cxn ang="0">
                <a:pos x="220" y="270"/>
              </a:cxn>
              <a:cxn ang="0">
                <a:pos x="246" y="247"/>
              </a:cxn>
              <a:cxn ang="0">
                <a:pos x="268" y="223"/>
              </a:cxn>
              <a:cxn ang="0">
                <a:pos x="289" y="195"/>
              </a:cxn>
              <a:cxn ang="0">
                <a:pos x="305" y="167"/>
              </a:cxn>
              <a:cxn ang="0">
                <a:pos x="320" y="136"/>
              </a:cxn>
              <a:cxn ang="0">
                <a:pos x="332" y="104"/>
              </a:cxn>
              <a:cxn ang="0">
                <a:pos x="341" y="70"/>
              </a:cxn>
              <a:cxn ang="0">
                <a:pos x="346" y="36"/>
              </a:cxn>
              <a:cxn ang="0">
                <a:pos x="348" y="0"/>
              </a:cxn>
              <a:cxn ang="0">
                <a:pos x="252" y="14"/>
              </a:cxn>
              <a:cxn ang="0">
                <a:pos x="250" y="39"/>
              </a:cxn>
              <a:cxn ang="0">
                <a:pos x="245" y="65"/>
              </a:cxn>
              <a:cxn ang="0">
                <a:pos x="238" y="88"/>
              </a:cxn>
              <a:cxn ang="0">
                <a:pos x="228" y="111"/>
              </a:cxn>
              <a:cxn ang="0">
                <a:pos x="216" y="132"/>
              </a:cxn>
              <a:cxn ang="0">
                <a:pos x="202" y="153"/>
              </a:cxn>
              <a:cxn ang="0">
                <a:pos x="186" y="172"/>
              </a:cxn>
              <a:cxn ang="0">
                <a:pos x="170" y="189"/>
              </a:cxn>
              <a:cxn ang="0">
                <a:pos x="150" y="205"/>
              </a:cxn>
              <a:cxn ang="0">
                <a:pos x="131" y="218"/>
              </a:cxn>
              <a:cxn ang="0">
                <a:pos x="109" y="230"/>
              </a:cxn>
              <a:cxn ang="0">
                <a:pos x="86" y="241"/>
              </a:cxn>
              <a:cxn ang="0">
                <a:pos x="63" y="247"/>
              </a:cxn>
              <a:cxn ang="0">
                <a:pos x="38" y="252"/>
              </a:cxn>
              <a:cxn ang="0">
                <a:pos x="14" y="255"/>
              </a:cxn>
              <a:cxn ang="0">
                <a:pos x="0" y="255"/>
              </a:cxn>
            </a:cxnLst>
            <a:rect l="0" t="0" r="r" b="b"/>
            <a:pathLst>
              <a:path w="349" h="351">
                <a:moveTo>
                  <a:pt x="0" y="350"/>
                </a:moveTo>
                <a:lnTo>
                  <a:pt x="0" y="350"/>
                </a:lnTo>
                <a:lnTo>
                  <a:pt x="16" y="350"/>
                </a:lnTo>
                <a:lnTo>
                  <a:pt x="35" y="349"/>
                </a:lnTo>
                <a:lnTo>
                  <a:pt x="52" y="346"/>
                </a:lnTo>
                <a:lnTo>
                  <a:pt x="69" y="343"/>
                </a:lnTo>
                <a:lnTo>
                  <a:pt x="86" y="339"/>
                </a:lnTo>
                <a:lnTo>
                  <a:pt x="103" y="335"/>
                </a:lnTo>
                <a:lnTo>
                  <a:pt x="119" y="329"/>
                </a:lnTo>
                <a:lnTo>
                  <a:pt x="135" y="323"/>
                </a:lnTo>
                <a:lnTo>
                  <a:pt x="150" y="316"/>
                </a:lnTo>
                <a:lnTo>
                  <a:pt x="166" y="308"/>
                </a:lnTo>
                <a:lnTo>
                  <a:pt x="180" y="300"/>
                </a:lnTo>
                <a:lnTo>
                  <a:pt x="194" y="291"/>
                </a:lnTo>
                <a:lnTo>
                  <a:pt x="208" y="280"/>
                </a:lnTo>
                <a:lnTo>
                  <a:pt x="220" y="270"/>
                </a:lnTo>
                <a:lnTo>
                  <a:pt x="233" y="259"/>
                </a:lnTo>
                <a:lnTo>
                  <a:pt x="246" y="247"/>
                </a:lnTo>
                <a:lnTo>
                  <a:pt x="258" y="235"/>
                </a:lnTo>
                <a:lnTo>
                  <a:pt x="268" y="223"/>
                </a:lnTo>
                <a:lnTo>
                  <a:pt x="278" y="210"/>
                </a:lnTo>
                <a:lnTo>
                  <a:pt x="289" y="195"/>
                </a:lnTo>
                <a:lnTo>
                  <a:pt x="297" y="182"/>
                </a:lnTo>
                <a:lnTo>
                  <a:pt x="305" y="167"/>
                </a:lnTo>
                <a:lnTo>
                  <a:pt x="314" y="151"/>
                </a:lnTo>
                <a:lnTo>
                  <a:pt x="320" y="136"/>
                </a:lnTo>
                <a:lnTo>
                  <a:pt x="327" y="121"/>
                </a:lnTo>
                <a:lnTo>
                  <a:pt x="332" y="104"/>
                </a:lnTo>
                <a:lnTo>
                  <a:pt x="337" y="88"/>
                </a:lnTo>
                <a:lnTo>
                  <a:pt x="341" y="70"/>
                </a:lnTo>
                <a:lnTo>
                  <a:pt x="344" y="53"/>
                </a:lnTo>
                <a:lnTo>
                  <a:pt x="346" y="36"/>
                </a:lnTo>
                <a:lnTo>
                  <a:pt x="348" y="19"/>
                </a:lnTo>
                <a:lnTo>
                  <a:pt x="348" y="0"/>
                </a:lnTo>
                <a:lnTo>
                  <a:pt x="253" y="0"/>
                </a:lnTo>
                <a:lnTo>
                  <a:pt x="252" y="14"/>
                </a:lnTo>
                <a:lnTo>
                  <a:pt x="252" y="26"/>
                </a:lnTo>
                <a:lnTo>
                  <a:pt x="250" y="39"/>
                </a:lnTo>
                <a:lnTo>
                  <a:pt x="248" y="53"/>
                </a:lnTo>
                <a:lnTo>
                  <a:pt x="245" y="65"/>
                </a:lnTo>
                <a:lnTo>
                  <a:pt x="242" y="77"/>
                </a:lnTo>
                <a:lnTo>
                  <a:pt x="238" y="88"/>
                </a:lnTo>
                <a:lnTo>
                  <a:pt x="233" y="100"/>
                </a:lnTo>
                <a:lnTo>
                  <a:pt x="228" y="111"/>
                </a:lnTo>
                <a:lnTo>
                  <a:pt x="223" y="122"/>
                </a:lnTo>
                <a:lnTo>
                  <a:pt x="216" y="132"/>
                </a:lnTo>
                <a:lnTo>
                  <a:pt x="209" y="143"/>
                </a:lnTo>
                <a:lnTo>
                  <a:pt x="202" y="153"/>
                </a:lnTo>
                <a:lnTo>
                  <a:pt x="194" y="163"/>
                </a:lnTo>
                <a:lnTo>
                  <a:pt x="186" y="172"/>
                </a:lnTo>
                <a:lnTo>
                  <a:pt x="179" y="181"/>
                </a:lnTo>
                <a:lnTo>
                  <a:pt x="170" y="189"/>
                </a:lnTo>
                <a:lnTo>
                  <a:pt x="161" y="197"/>
                </a:lnTo>
                <a:lnTo>
                  <a:pt x="150" y="205"/>
                </a:lnTo>
                <a:lnTo>
                  <a:pt x="141" y="212"/>
                </a:lnTo>
                <a:lnTo>
                  <a:pt x="131" y="218"/>
                </a:lnTo>
                <a:lnTo>
                  <a:pt x="120" y="225"/>
                </a:lnTo>
                <a:lnTo>
                  <a:pt x="109" y="230"/>
                </a:lnTo>
                <a:lnTo>
                  <a:pt x="98" y="235"/>
                </a:lnTo>
                <a:lnTo>
                  <a:pt x="86" y="241"/>
                </a:lnTo>
                <a:lnTo>
                  <a:pt x="75" y="244"/>
                </a:lnTo>
                <a:lnTo>
                  <a:pt x="63" y="247"/>
                </a:lnTo>
                <a:lnTo>
                  <a:pt x="51" y="250"/>
                </a:lnTo>
                <a:lnTo>
                  <a:pt x="38" y="252"/>
                </a:lnTo>
                <a:lnTo>
                  <a:pt x="25" y="254"/>
                </a:lnTo>
                <a:lnTo>
                  <a:pt x="14" y="255"/>
                </a:lnTo>
                <a:lnTo>
                  <a:pt x="0" y="255"/>
                </a:lnTo>
                <a:lnTo>
                  <a:pt x="0" y="255"/>
                </a:lnTo>
                <a:lnTo>
                  <a:pt x="0" y="350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39" name="Freeform 19" descr="Stationery"/>
          <p:cNvSpPr>
            <a:spLocks/>
          </p:cNvSpPr>
          <p:nvPr/>
        </p:nvSpPr>
        <p:spPr bwMode="auto">
          <a:xfrm>
            <a:off x="4313238" y="4641850"/>
            <a:ext cx="557212" cy="557213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" y="53"/>
              </a:cxn>
              <a:cxn ang="0">
                <a:pos x="11" y="88"/>
              </a:cxn>
              <a:cxn ang="0">
                <a:pos x="21" y="121"/>
              </a:cxn>
              <a:cxn ang="0">
                <a:pos x="34" y="151"/>
              </a:cxn>
              <a:cxn ang="0">
                <a:pos x="51" y="182"/>
              </a:cxn>
              <a:cxn ang="0">
                <a:pos x="70" y="210"/>
              </a:cxn>
              <a:cxn ang="0">
                <a:pos x="91" y="236"/>
              </a:cxn>
              <a:cxn ang="0">
                <a:pos x="114" y="259"/>
              </a:cxn>
              <a:cxn ang="0">
                <a:pos x="140" y="281"/>
              </a:cxn>
              <a:cxn ang="0">
                <a:pos x="168" y="300"/>
              </a:cxn>
              <a:cxn ang="0">
                <a:pos x="199" y="316"/>
              </a:cxn>
              <a:cxn ang="0">
                <a:pos x="229" y="329"/>
              </a:cxn>
              <a:cxn ang="0">
                <a:pos x="262" y="339"/>
              </a:cxn>
              <a:cxn ang="0">
                <a:pos x="297" y="346"/>
              </a:cxn>
              <a:cxn ang="0">
                <a:pos x="333" y="350"/>
              </a:cxn>
              <a:cxn ang="0">
                <a:pos x="350" y="255"/>
              </a:cxn>
              <a:cxn ang="0">
                <a:pos x="324" y="254"/>
              </a:cxn>
              <a:cxn ang="0">
                <a:pos x="298" y="250"/>
              </a:cxn>
              <a:cxn ang="0">
                <a:pos x="273" y="244"/>
              </a:cxn>
              <a:cxn ang="0">
                <a:pos x="250" y="235"/>
              </a:cxn>
              <a:cxn ang="0">
                <a:pos x="229" y="225"/>
              </a:cxn>
              <a:cxn ang="0">
                <a:pos x="207" y="212"/>
              </a:cxn>
              <a:cxn ang="0">
                <a:pos x="187" y="197"/>
              </a:cxn>
              <a:cxn ang="0">
                <a:pos x="169" y="181"/>
              </a:cxn>
              <a:cxn ang="0">
                <a:pos x="153" y="163"/>
              </a:cxn>
              <a:cxn ang="0">
                <a:pos x="138" y="143"/>
              </a:cxn>
              <a:cxn ang="0">
                <a:pos x="125" y="122"/>
              </a:cxn>
              <a:cxn ang="0">
                <a:pos x="115" y="100"/>
              </a:cxn>
              <a:cxn ang="0">
                <a:pos x="106" y="77"/>
              </a:cxn>
              <a:cxn ang="0">
                <a:pos x="100" y="53"/>
              </a:cxn>
              <a:cxn ang="0">
                <a:pos x="96" y="26"/>
              </a:cxn>
              <a:cxn ang="0">
                <a:pos x="95" y="0"/>
              </a:cxn>
            </a:cxnLst>
            <a:rect l="0" t="0" r="r" b="b"/>
            <a:pathLst>
              <a:path w="351" h="351">
                <a:moveTo>
                  <a:pt x="0" y="0"/>
                </a:moveTo>
                <a:lnTo>
                  <a:pt x="0" y="17"/>
                </a:lnTo>
                <a:lnTo>
                  <a:pt x="2" y="36"/>
                </a:lnTo>
                <a:lnTo>
                  <a:pt x="4" y="53"/>
                </a:lnTo>
                <a:lnTo>
                  <a:pt x="7" y="70"/>
                </a:lnTo>
                <a:lnTo>
                  <a:pt x="11" y="88"/>
                </a:lnTo>
                <a:lnTo>
                  <a:pt x="16" y="104"/>
                </a:lnTo>
                <a:lnTo>
                  <a:pt x="21" y="121"/>
                </a:lnTo>
                <a:lnTo>
                  <a:pt x="28" y="136"/>
                </a:lnTo>
                <a:lnTo>
                  <a:pt x="34" y="151"/>
                </a:lnTo>
                <a:lnTo>
                  <a:pt x="43" y="167"/>
                </a:lnTo>
                <a:lnTo>
                  <a:pt x="51" y="182"/>
                </a:lnTo>
                <a:lnTo>
                  <a:pt x="59" y="195"/>
                </a:lnTo>
                <a:lnTo>
                  <a:pt x="70" y="210"/>
                </a:lnTo>
                <a:lnTo>
                  <a:pt x="80" y="223"/>
                </a:lnTo>
                <a:lnTo>
                  <a:pt x="91" y="236"/>
                </a:lnTo>
                <a:lnTo>
                  <a:pt x="103" y="247"/>
                </a:lnTo>
                <a:lnTo>
                  <a:pt x="114" y="259"/>
                </a:lnTo>
                <a:lnTo>
                  <a:pt x="128" y="270"/>
                </a:lnTo>
                <a:lnTo>
                  <a:pt x="140" y="281"/>
                </a:lnTo>
                <a:lnTo>
                  <a:pt x="155" y="291"/>
                </a:lnTo>
                <a:lnTo>
                  <a:pt x="168" y="300"/>
                </a:lnTo>
                <a:lnTo>
                  <a:pt x="183" y="308"/>
                </a:lnTo>
                <a:lnTo>
                  <a:pt x="199" y="316"/>
                </a:lnTo>
                <a:lnTo>
                  <a:pt x="214" y="323"/>
                </a:lnTo>
                <a:lnTo>
                  <a:pt x="229" y="329"/>
                </a:lnTo>
                <a:lnTo>
                  <a:pt x="246" y="335"/>
                </a:lnTo>
                <a:lnTo>
                  <a:pt x="262" y="339"/>
                </a:lnTo>
                <a:lnTo>
                  <a:pt x="280" y="343"/>
                </a:lnTo>
                <a:lnTo>
                  <a:pt x="297" y="346"/>
                </a:lnTo>
                <a:lnTo>
                  <a:pt x="314" y="349"/>
                </a:lnTo>
                <a:lnTo>
                  <a:pt x="333" y="350"/>
                </a:lnTo>
                <a:lnTo>
                  <a:pt x="350" y="350"/>
                </a:lnTo>
                <a:lnTo>
                  <a:pt x="350" y="255"/>
                </a:lnTo>
                <a:lnTo>
                  <a:pt x="335" y="255"/>
                </a:lnTo>
                <a:lnTo>
                  <a:pt x="324" y="254"/>
                </a:lnTo>
                <a:lnTo>
                  <a:pt x="311" y="252"/>
                </a:lnTo>
                <a:lnTo>
                  <a:pt x="298" y="250"/>
                </a:lnTo>
                <a:lnTo>
                  <a:pt x="285" y="247"/>
                </a:lnTo>
                <a:lnTo>
                  <a:pt x="273" y="244"/>
                </a:lnTo>
                <a:lnTo>
                  <a:pt x="262" y="241"/>
                </a:lnTo>
                <a:lnTo>
                  <a:pt x="250" y="235"/>
                </a:lnTo>
                <a:lnTo>
                  <a:pt x="239" y="230"/>
                </a:lnTo>
                <a:lnTo>
                  <a:pt x="229" y="225"/>
                </a:lnTo>
                <a:lnTo>
                  <a:pt x="218" y="218"/>
                </a:lnTo>
                <a:lnTo>
                  <a:pt x="207" y="212"/>
                </a:lnTo>
                <a:lnTo>
                  <a:pt x="198" y="205"/>
                </a:lnTo>
                <a:lnTo>
                  <a:pt x="187" y="197"/>
                </a:lnTo>
                <a:lnTo>
                  <a:pt x="179" y="189"/>
                </a:lnTo>
                <a:lnTo>
                  <a:pt x="169" y="181"/>
                </a:lnTo>
                <a:lnTo>
                  <a:pt x="161" y="172"/>
                </a:lnTo>
                <a:lnTo>
                  <a:pt x="153" y="163"/>
                </a:lnTo>
                <a:lnTo>
                  <a:pt x="145" y="153"/>
                </a:lnTo>
                <a:lnTo>
                  <a:pt x="138" y="143"/>
                </a:lnTo>
                <a:lnTo>
                  <a:pt x="132" y="132"/>
                </a:lnTo>
                <a:lnTo>
                  <a:pt x="125" y="122"/>
                </a:lnTo>
                <a:lnTo>
                  <a:pt x="120" y="111"/>
                </a:lnTo>
                <a:lnTo>
                  <a:pt x="115" y="100"/>
                </a:lnTo>
                <a:lnTo>
                  <a:pt x="110" y="88"/>
                </a:lnTo>
                <a:lnTo>
                  <a:pt x="106" y="77"/>
                </a:lnTo>
                <a:lnTo>
                  <a:pt x="103" y="65"/>
                </a:lnTo>
                <a:lnTo>
                  <a:pt x="100" y="53"/>
                </a:lnTo>
                <a:lnTo>
                  <a:pt x="98" y="39"/>
                </a:lnTo>
                <a:lnTo>
                  <a:pt x="96" y="26"/>
                </a:lnTo>
                <a:lnTo>
                  <a:pt x="95" y="15"/>
                </a:lnTo>
                <a:lnTo>
                  <a:pt x="95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0" name="Freeform 20"/>
          <p:cNvSpPr>
            <a:spLocks/>
          </p:cNvSpPr>
          <p:nvPr/>
        </p:nvSpPr>
        <p:spPr bwMode="auto">
          <a:xfrm>
            <a:off x="4389438" y="4641850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1" name="Freeform 21" descr="Stationery"/>
          <p:cNvSpPr>
            <a:spLocks/>
          </p:cNvSpPr>
          <p:nvPr/>
        </p:nvSpPr>
        <p:spPr bwMode="auto">
          <a:xfrm>
            <a:off x="4308475" y="3130550"/>
            <a:ext cx="157163" cy="1512888"/>
          </a:xfrm>
          <a:custGeom>
            <a:avLst/>
            <a:gdLst/>
            <a:ahLst/>
            <a:cxnLst>
              <a:cxn ang="0">
                <a:pos x="51" y="952"/>
              </a:cxn>
              <a:cxn ang="0">
                <a:pos x="98" y="952"/>
              </a:cxn>
              <a:cxn ang="0">
                <a:pos x="95" y="0"/>
              </a:cxn>
              <a:cxn ang="0">
                <a:pos x="0" y="0"/>
              </a:cxn>
              <a:cxn ang="0">
                <a:pos x="3" y="952"/>
              </a:cxn>
              <a:cxn ang="0">
                <a:pos x="51" y="952"/>
              </a:cxn>
            </a:cxnLst>
            <a:rect l="0" t="0" r="r" b="b"/>
            <a:pathLst>
              <a:path w="99" h="953">
                <a:moveTo>
                  <a:pt x="51" y="952"/>
                </a:moveTo>
                <a:lnTo>
                  <a:pt x="98" y="952"/>
                </a:lnTo>
                <a:lnTo>
                  <a:pt x="95" y="0"/>
                </a:lnTo>
                <a:lnTo>
                  <a:pt x="0" y="0"/>
                </a:lnTo>
                <a:lnTo>
                  <a:pt x="3" y="952"/>
                </a:lnTo>
                <a:lnTo>
                  <a:pt x="51" y="952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2" name="Freeform 22" descr="Stationery"/>
          <p:cNvSpPr>
            <a:spLocks/>
          </p:cNvSpPr>
          <p:nvPr/>
        </p:nvSpPr>
        <p:spPr bwMode="auto">
          <a:xfrm>
            <a:off x="5270500" y="3130550"/>
            <a:ext cx="152400" cy="1512888"/>
          </a:xfrm>
          <a:custGeom>
            <a:avLst/>
            <a:gdLst/>
            <a:ahLst/>
            <a:cxnLst>
              <a:cxn ang="0">
                <a:pos x="48" y="952"/>
              </a:cxn>
              <a:cxn ang="0">
                <a:pos x="95" y="952"/>
              </a:cxn>
              <a:cxn ang="0">
                <a:pos x="95" y="0"/>
              </a:cxn>
              <a:cxn ang="0">
                <a:pos x="0" y="0"/>
              </a:cxn>
              <a:cxn ang="0">
                <a:pos x="0" y="952"/>
              </a:cxn>
              <a:cxn ang="0">
                <a:pos x="48" y="952"/>
              </a:cxn>
            </a:cxnLst>
            <a:rect l="0" t="0" r="r" b="b"/>
            <a:pathLst>
              <a:path w="96" h="953">
                <a:moveTo>
                  <a:pt x="48" y="952"/>
                </a:moveTo>
                <a:lnTo>
                  <a:pt x="95" y="952"/>
                </a:lnTo>
                <a:lnTo>
                  <a:pt x="95" y="0"/>
                </a:lnTo>
                <a:lnTo>
                  <a:pt x="0" y="0"/>
                </a:lnTo>
                <a:lnTo>
                  <a:pt x="0" y="952"/>
                </a:lnTo>
                <a:lnTo>
                  <a:pt x="48" y="952"/>
                </a:ln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3" name="Freeform 23"/>
          <p:cNvSpPr>
            <a:spLocks/>
          </p:cNvSpPr>
          <p:nvPr/>
        </p:nvSpPr>
        <p:spPr bwMode="auto">
          <a:xfrm>
            <a:off x="3802063" y="1066800"/>
            <a:ext cx="534987" cy="251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  <a:cxn ang="0">
                <a:pos x="336" y="1585"/>
              </a:cxn>
              <a:cxn ang="0">
                <a:pos x="0" y="1585"/>
              </a:cxn>
              <a:cxn ang="0">
                <a:pos x="0" y="0"/>
              </a:cxn>
              <a:cxn ang="0">
                <a:pos x="86" y="0"/>
              </a:cxn>
              <a:cxn ang="0">
                <a:pos x="251" y="0"/>
              </a:cxn>
              <a:cxn ang="0">
                <a:pos x="251" y="1585"/>
              </a:cxn>
              <a:cxn ang="0">
                <a:pos x="86" y="1585"/>
              </a:cxn>
              <a:cxn ang="0">
                <a:pos x="86" y="0"/>
              </a:cxn>
              <a:cxn ang="0">
                <a:pos x="0" y="0"/>
              </a:cxn>
            </a:cxnLst>
            <a:rect l="0" t="0" r="r" b="b"/>
            <a:pathLst>
              <a:path w="337" h="1586">
                <a:moveTo>
                  <a:pt x="0" y="0"/>
                </a:moveTo>
                <a:lnTo>
                  <a:pt x="336" y="0"/>
                </a:lnTo>
                <a:lnTo>
                  <a:pt x="336" y="1585"/>
                </a:lnTo>
                <a:lnTo>
                  <a:pt x="0" y="1585"/>
                </a:lnTo>
                <a:lnTo>
                  <a:pt x="0" y="0"/>
                </a:lnTo>
                <a:lnTo>
                  <a:pt x="86" y="0"/>
                </a:lnTo>
                <a:lnTo>
                  <a:pt x="251" y="0"/>
                </a:lnTo>
                <a:lnTo>
                  <a:pt x="251" y="1585"/>
                </a:lnTo>
                <a:lnTo>
                  <a:pt x="86" y="1585"/>
                </a:lnTo>
                <a:lnTo>
                  <a:pt x="86" y="0"/>
                </a:lnTo>
                <a:lnTo>
                  <a:pt x="0" y="0"/>
                </a:lnTo>
              </a:path>
            </a:pathLst>
          </a:custGeom>
          <a:solidFill>
            <a:srgbClr val="6666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4" name="Freeform 24"/>
          <p:cNvSpPr>
            <a:spLocks/>
          </p:cNvSpPr>
          <p:nvPr/>
        </p:nvSpPr>
        <p:spPr bwMode="auto">
          <a:xfrm>
            <a:off x="3802063" y="1066800"/>
            <a:ext cx="534987" cy="251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  <a:cxn ang="0">
                <a:pos x="336" y="1585"/>
              </a:cxn>
              <a:cxn ang="0">
                <a:pos x="0" y="1585"/>
              </a:cxn>
              <a:cxn ang="0">
                <a:pos x="0" y="0"/>
              </a:cxn>
            </a:cxnLst>
            <a:rect l="0" t="0" r="r" b="b"/>
            <a:pathLst>
              <a:path w="337" h="1586">
                <a:moveTo>
                  <a:pt x="0" y="0"/>
                </a:moveTo>
                <a:lnTo>
                  <a:pt x="336" y="0"/>
                </a:lnTo>
                <a:lnTo>
                  <a:pt x="336" y="1585"/>
                </a:lnTo>
                <a:lnTo>
                  <a:pt x="0" y="158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5" name="Freeform 25"/>
          <p:cNvSpPr>
            <a:spLocks/>
          </p:cNvSpPr>
          <p:nvPr/>
        </p:nvSpPr>
        <p:spPr bwMode="auto">
          <a:xfrm>
            <a:off x="3938588" y="1066800"/>
            <a:ext cx="263525" cy="251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" y="0"/>
              </a:cxn>
              <a:cxn ang="0">
                <a:pos x="165" y="1585"/>
              </a:cxn>
              <a:cxn ang="0">
                <a:pos x="0" y="1585"/>
              </a:cxn>
              <a:cxn ang="0">
                <a:pos x="0" y="0"/>
              </a:cxn>
            </a:cxnLst>
            <a:rect l="0" t="0" r="r" b="b"/>
            <a:pathLst>
              <a:path w="166" h="1586">
                <a:moveTo>
                  <a:pt x="0" y="0"/>
                </a:moveTo>
                <a:lnTo>
                  <a:pt x="165" y="0"/>
                </a:lnTo>
                <a:lnTo>
                  <a:pt x="165" y="1585"/>
                </a:lnTo>
                <a:lnTo>
                  <a:pt x="0" y="158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6" name="Freeform 26"/>
          <p:cNvSpPr>
            <a:spLocks/>
          </p:cNvSpPr>
          <p:nvPr/>
        </p:nvSpPr>
        <p:spPr bwMode="auto">
          <a:xfrm>
            <a:off x="5400675" y="1739900"/>
            <a:ext cx="531813" cy="1844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4" y="0"/>
              </a:cxn>
              <a:cxn ang="0">
                <a:pos x="334" y="1161"/>
              </a:cxn>
              <a:cxn ang="0">
                <a:pos x="0" y="1161"/>
              </a:cxn>
              <a:cxn ang="0">
                <a:pos x="0" y="0"/>
              </a:cxn>
              <a:cxn ang="0">
                <a:pos x="91" y="0"/>
              </a:cxn>
              <a:cxn ang="0">
                <a:pos x="250" y="0"/>
              </a:cxn>
              <a:cxn ang="0">
                <a:pos x="250" y="1161"/>
              </a:cxn>
              <a:cxn ang="0">
                <a:pos x="91" y="1161"/>
              </a:cxn>
              <a:cxn ang="0">
                <a:pos x="91" y="0"/>
              </a:cxn>
              <a:cxn ang="0">
                <a:pos x="0" y="0"/>
              </a:cxn>
            </a:cxnLst>
            <a:rect l="0" t="0" r="r" b="b"/>
            <a:pathLst>
              <a:path w="335" h="1162">
                <a:moveTo>
                  <a:pt x="0" y="0"/>
                </a:moveTo>
                <a:lnTo>
                  <a:pt x="334" y="0"/>
                </a:lnTo>
                <a:lnTo>
                  <a:pt x="334" y="1161"/>
                </a:lnTo>
                <a:lnTo>
                  <a:pt x="0" y="1161"/>
                </a:lnTo>
                <a:lnTo>
                  <a:pt x="0" y="0"/>
                </a:lnTo>
                <a:lnTo>
                  <a:pt x="91" y="0"/>
                </a:lnTo>
                <a:lnTo>
                  <a:pt x="250" y="0"/>
                </a:lnTo>
                <a:lnTo>
                  <a:pt x="250" y="1161"/>
                </a:lnTo>
                <a:lnTo>
                  <a:pt x="91" y="1161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666666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7" name="Freeform 27"/>
          <p:cNvSpPr>
            <a:spLocks/>
          </p:cNvSpPr>
          <p:nvPr/>
        </p:nvSpPr>
        <p:spPr bwMode="auto">
          <a:xfrm>
            <a:off x="5400675" y="1739900"/>
            <a:ext cx="531813" cy="1844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4" y="0"/>
              </a:cxn>
              <a:cxn ang="0">
                <a:pos x="334" y="1161"/>
              </a:cxn>
              <a:cxn ang="0">
                <a:pos x="0" y="1161"/>
              </a:cxn>
              <a:cxn ang="0">
                <a:pos x="0" y="0"/>
              </a:cxn>
            </a:cxnLst>
            <a:rect l="0" t="0" r="r" b="b"/>
            <a:pathLst>
              <a:path w="335" h="1162">
                <a:moveTo>
                  <a:pt x="0" y="0"/>
                </a:moveTo>
                <a:lnTo>
                  <a:pt x="334" y="0"/>
                </a:lnTo>
                <a:lnTo>
                  <a:pt x="334" y="1161"/>
                </a:lnTo>
                <a:lnTo>
                  <a:pt x="0" y="116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8" name="Freeform 28"/>
          <p:cNvSpPr>
            <a:spLocks/>
          </p:cNvSpPr>
          <p:nvPr/>
        </p:nvSpPr>
        <p:spPr bwMode="auto">
          <a:xfrm>
            <a:off x="5545138" y="1739900"/>
            <a:ext cx="254000" cy="1844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" y="0"/>
              </a:cxn>
              <a:cxn ang="0">
                <a:pos x="159" y="1161"/>
              </a:cxn>
              <a:cxn ang="0">
                <a:pos x="0" y="1161"/>
              </a:cxn>
              <a:cxn ang="0">
                <a:pos x="0" y="0"/>
              </a:cxn>
            </a:cxnLst>
            <a:rect l="0" t="0" r="r" b="b"/>
            <a:pathLst>
              <a:path w="160" h="1162">
                <a:moveTo>
                  <a:pt x="0" y="0"/>
                </a:moveTo>
                <a:lnTo>
                  <a:pt x="159" y="0"/>
                </a:lnTo>
                <a:lnTo>
                  <a:pt x="159" y="1161"/>
                </a:lnTo>
                <a:lnTo>
                  <a:pt x="0" y="116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49" name="Line 29"/>
          <p:cNvSpPr>
            <a:spLocks noChangeShapeType="1"/>
          </p:cNvSpPr>
          <p:nvPr/>
        </p:nvSpPr>
        <p:spPr bwMode="auto">
          <a:xfrm>
            <a:off x="3746500" y="3130550"/>
            <a:ext cx="5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50" name="Line 30"/>
          <p:cNvSpPr>
            <a:spLocks noChangeShapeType="1"/>
          </p:cNvSpPr>
          <p:nvPr/>
        </p:nvSpPr>
        <p:spPr bwMode="auto">
          <a:xfrm>
            <a:off x="4337050" y="3130550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>
            <a:off x="5346700" y="3130550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52" name="Line 32"/>
          <p:cNvSpPr>
            <a:spLocks noChangeShapeType="1"/>
          </p:cNvSpPr>
          <p:nvPr/>
        </p:nvSpPr>
        <p:spPr bwMode="auto">
          <a:xfrm>
            <a:off x="5930900" y="3130550"/>
            <a:ext cx="58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53" name="Freeform 33"/>
          <p:cNvSpPr>
            <a:spLocks/>
          </p:cNvSpPr>
          <p:nvPr/>
        </p:nvSpPr>
        <p:spPr bwMode="auto">
          <a:xfrm>
            <a:off x="3249613" y="4808538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2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2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54" name="Freeform 34"/>
          <p:cNvSpPr>
            <a:spLocks/>
          </p:cNvSpPr>
          <p:nvPr/>
        </p:nvSpPr>
        <p:spPr bwMode="auto">
          <a:xfrm>
            <a:off x="3249613" y="4808538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2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2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55" name="Freeform 35"/>
          <p:cNvSpPr>
            <a:spLocks/>
          </p:cNvSpPr>
          <p:nvPr/>
        </p:nvSpPr>
        <p:spPr bwMode="auto">
          <a:xfrm>
            <a:off x="3352800" y="54102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56" name="Freeform 36"/>
          <p:cNvSpPr>
            <a:spLocks/>
          </p:cNvSpPr>
          <p:nvPr/>
        </p:nvSpPr>
        <p:spPr bwMode="auto">
          <a:xfrm>
            <a:off x="3352800" y="54102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57" name="Freeform 37"/>
          <p:cNvSpPr>
            <a:spLocks/>
          </p:cNvSpPr>
          <p:nvPr/>
        </p:nvSpPr>
        <p:spPr bwMode="auto">
          <a:xfrm>
            <a:off x="3405188" y="5070475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58" name="Freeform 38"/>
          <p:cNvSpPr>
            <a:spLocks/>
          </p:cNvSpPr>
          <p:nvPr/>
        </p:nvSpPr>
        <p:spPr bwMode="auto">
          <a:xfrm>
            <a:off x="3405188" y="5070475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59" name="Freeform 39"/>
          <p:cNvSpPr>
            <a:spLocks/>
          </p:cNvSpPr>
          <p:nvPr/>
        </p:nvSpPr>
        <p:spPr bwMode="auto">
          <a:xfrm>
            <a:off x="3200400" y="3505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0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0" name="Freeform 40"/>
          <p:cNvSpPr>
            <a:spLocks/>
          </p:cNvSpPr>
          <p:nvPr/>
        </p:nvSpPr>
        <p:spPr bwMode="auto">
          <a:xfrm>
            <a:off x="3200400" y="3505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0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1" name="Freeform 41"/>
          <p:cNvSpPr>
            <a:spLocks/>
          </p:cNvSpPr>
          <p:nvPr/>
        </p:nvSpPr>
        <p:spPr bwMode="auto">
          <a:xfrm>
            <a:off x="3581400" y="51816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2" name="Freeform 42"/>
          <p:cNvSpPr>
            <a:spLocks/>
          </p:cNvSpPr>
          <p:nvPr/>
        </p:nvSpPr>
        <p:spPr bwMode="auto">
          <a:xfrm>
            <a:off x="3581400" y="51816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3" name="Freeform 43"/>
          <p:cNvSpPr>
            <a:spLocks/>
          </p:cNvSpPr>
          <p:nvPr/>
        </p:nvSpPr>
        <p:spPr bwMode="auto">
          <a:xfrm>
            <a:off x="3581400" y="35814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8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8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6" y="22"/>
              </a:cxn>
              <a:cxn ang="0">
                <a:pos x="5" y="21"/>
              </a:cxn>
              <a:cxn ang="0">
                <a:pos x="4" y="21"/>
              </a:cxn>
              <a:cxn ang="0">
                <a:pos x="2" y="20"/>
              </a:cxn>
              <a:cxn ang="0">
                <a:pos x="1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5"/>
              </a:cxn>
              <a:cxn ang="0">
                <a:pos x="2" y="3"/>
              </a:cxn>
              <a:cxn ang="0">
                <a:pos x="4" y="2"/>
              </a:cxn>
              <a:cxn ang="0">
                <a:pos x="5" y="2"/>
              </a:cxn>
              <a:cxn ang="0">
                <a:pos x="6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3">
                <a:moveTo>
                  <a:pt x="10" y="0"/>
                </a:moveTo>
                <a:lnTo>
                  <a:pt x="10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8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8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4" name="Freeform 44"/>
          <p:cNvSpPr>
            <a:spLocks/>
          </p:cNvSpPr>
          <p:nvPr/>
        </p:nvSpPr>
        <p:spPr bwMode="auto">
          <a:xfrm>
            <a:off x="3581400" y="35814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8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8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6" y="22"/>
              </a:cxn>
              <a:cxn ang="0">
                <a:pos x="5" y="21"/>
              </a:cxn>
              <a:cxn ang="0">
                <a:pos x="4" y="21"/>
              </a:cxn>
              <a:cxn ang="0">
                <a:pos x="2" y="20"/>
              </a:cxn>
              <a:cxn ang="0">
                <a:pos x="1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5"/>
              </a:cxn>
              <a:cxn ang="0">
                <a:pos x="2" y="3"/>
              </a:cxn>
              <a:cxn ang="0">
                <a:pos x="4" y="2"/>
              </a:cxn>
              <a:cxn ang="0">
                <a:pos x="5" y="2"/>
              </a:cxn>
              <a:cxn ang="0">
                <a:pos x="6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3">
                <a:moveTo>
                  <a:pt x="10" y="0"/>
                </a:moveTo>
                <a:lnTo>
                  <a:pt x="10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8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8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5" name="Freeform 45"/>
          <p:cNvSpPr>
            <a:spLocks/>
          </p:cNvSpPr>
          <p:nvPr/>
        </p:nvSpPr>
        <p:spPr bwMode="auto">
          <a:xfrm>
            <a:off x="3657600" y="54102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2" y="20"/>
              </a:cxn>
              <a:cxn ang="0">
                <a:pos x="1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6" name="Freeform 46"/>
          <p:cNvSpPr>
            <a:spLocks/>
          </p:cNvSpPr>
          <p:nvPr/>
        </p:nvSpPr>
        <p:spPr bwMode="auto">
          <a:xfrm>
            <a:off x="3657600" y="54102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2" y="20"/>
              </a:cxn>
              <a:cxn ang="0">
                <a:pos x="1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7" name="Freeform 47"/>
          <p:cNvSpPr>
            <a:spLocks/>
          </p:cNvSpPr>
          <p:nvPr/>
        </p:nvSpPr>
        <p:spPr bwMode="auto">
          <a:xfrm>
            <a:off x="3352800" y="38100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4"/>
              </a:cxn>
              <a:cxn ang="0">
                <a:pos x="21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1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1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1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8" name="Freeform 48"/>
          <p:cNvSpPr>
            <a:spLocks/>
          </p:cNvSpPr>
          <p:nvPr/>
        </p:nvSpPr>
        <p:spPr bwMode="auto">
          <a:xfrm>
            <a:off x="3352800" y="38100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4"/>
              </a:cxn>
              <a:cxn ang="0">
                <a:pos x="21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1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1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1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69" name="Freeform 49"/>
          <p:cNvSpPr>
            <a:spLocks/>
          </p:cNvSpPr>
          <p:nvPr/>
        </p:nvSpPr>
        <p:spPr bwMode="auto">
          <a:xfrm>
            <a:off x="3511550" y="5611813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0" name="Freeform 50"/>
          <p:cNvSpPr>
            <a:spLocks/>
          </p:cNvSpPr>
          <p:nvPr/>
        </p:nvSpPr>
        <p:spPr bwMode="auto">
          <a:xfrm>
            <a:off x="3511550" y="5611813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1" name="Freeform 51"/>
          <p:cNvSpPr>
            <a:spLocks/>
          </p:cNvSpPr>
          <p:nvPr/>
        </p:nvSpPr>
        <p:spPr bwMode="auto">
          <a:xfrm>
            <a:off x="3429000" y="4114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2" name="Freeform 52"/>
          <p:cNvSpPr>
            <a:spLocks/>
          </p:cNvSpPr>
          <p:nvPr/>
        </p:nvSpPr>
        <p:spPr bwMode="auto">
          <a:xfrm>
            <a:off x="3429000" y="4114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3" name="Freeform 53"/>
          <p:cNvSpPr>
            <a:spLocks/>
          </p:cNvSpPr>
          <p:nvPr/>
        </p:nvSpPr>
        <p:spPr bwMode="auto">
          <a:xfrm>
            <a:off x="3978275" y="51260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5"/>
              </a:cxn>
              <a:cxn ang="0">
                <a:pos x="20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1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4" name="Freeform 54"/>
          <p:cNvSpPr>
            <a:spLocks/>
          </p:cNvSpPr>
          <p:nvPr/>
        </p:nvSpPr>
        <p:spPr bwMode="auto">
          <a:xfrm>
            <a:off x="3978275" y="51260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5"/>
              </a:cxn>
              <a:cxn ang="0">
                <a:pos x="20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1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5" name="Freeform 55"/>
          <p:cNvSpPr>
            <a:spLocks/>
          </p:cNvSpPr>
          <p:nvPr/>
        </p:nvSpPr>
        <p:spPr bwMode="auto">
          <a:xfrm>
            <a:off x="3949700" y="55753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6" name="Freeform 56"/>
          <p:cNvSpPr>
            <a:spLocks/>
          </p:cNvSpPr>
          <p:nvPr/>
        </p:nvSpPr>
        <p:spPr bwMode="auto">
          <a:xfrm>
            <a:off x="3949700" y="55753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7" name="Freeform 57"/>
          <p:cNvSpPr>
            <a:spLocks/>
          </p:cNvSpPr>
          <p:nvPr/>
        </p:nvSpPr>
        <p:spPr bwMode="auto">
          <a:xfrm>
            <a:off x="4079875" y="5827713"/>
            <a:ext cx="36513" cy="36512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8" name="Freeform 58"/>
          <p:cNvSpPr>
            <a:spLocks/>
          </p:cNvSpPr>
          <p:nvPr/>
        </p:nvSpPr>
        <p:spPr bwMode="auto">
          <a:xfrm>
            <a:off x="4079875" y="5827713"/>
            <a:ext cx="36513" cy="36512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79" name="Freeform 59"/>
          <p:cNvSpPr>
            <a:spLocks/>
          </p:cNvSpPr>
          <p:nvPr/>
        </p:nvSpPr>
        <p:spPr bwMode="auto">
          <a:xfrm>
            <a:off x="3594100" y="4046538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2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1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0" name="Freeform 60"/>
          <p:cNvSpPr>
            <a:spLocks/>
          </p:cNvSpPr>
          <p:nvPr/>
        </p:nvSpPr>
        <p:spPr bwMode="auto">
          <a:xfrm>
            <a:off x="3594100" y="4046538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2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1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1" name="Freeform 61"/>
          <p:cNvSpPr>
            <a:spLocks/>
          </p:cNvSpPr>
          <p:nvPr/>
        </p:nvSpPr>
        <p:spPr bwMode="auto">
          <a:xfrm>
            <a:off x="3276600" y="4495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2" name="Freeform 62"/>
          <p:cNvSpPr>
            <a:spLocks/>
          </p:cNvSpPr>
          <p:nvPr/>
        </p:nvSpPr>
        <p:spPr bwMode="auto">
          <a:xfrm>
            <a:off x="3276600" y="4495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3" name="Freeform 63"/>
          <p:cNvSpPr>
            <a:spLocks/>
          </p:cNvSpPr>
          <p:nvPr/>
        </p:nvSpPr>
        <p:spPr bwMode="auto">
          <a:xfrm>
            <a:off x="3371850" y="4568825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4" name="Freeform 64"/>
          <p:cNvSpPr>
            <a:spLocks/>
          </p:cNvSpPr>
          <p:nvPr/>
        </p:nvSpPr>
        <p:spPr bwMode="auto">
          <a:xfrm>
            <a:off x="3371850" y="4568825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5" name="Freeform 65"/>
          <p:cNvSpPr>
            <a:spLocks/>
          </p:cNvSpPr>
          <p:nvPr/>
        </p:nvSpPr>
        <p:spPr bwMode="auto">
          <a:xfrm>
            <a:off x="3276600" y="49530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1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6" name="Freeform 66"/>
          <p:cNvSpPr>
            <a:spLocks/>
          </p:cNvSpPr>
          <p:nvPr/>
        </p:nvSpPr>
        <p:spPr bwMode="auto">
          <a:xfrm>
            <a:off x="3276600" y="49530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1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7" name="Freeform 67"/>
          <p:cNvSpPr>
            <a:spLocks/>
          </p:cNvSpPr>
          <p:nvPr/>
        </p:nvSpPr>
        <p:spPr bwMode="auto">
          <a:xfrm>
            <a:off x="4237038" y="55753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8" name="Freeform 68"/>
          <p:cNvSpPr>
            <a:spLocks/>
          </p:cNvSpPr>
          <p:nvPr/>
        </p:nvSpPr>
        <p:spPr bwMode="auto">
          <a:xfrm>
            <a:off x="4237038" y="55753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89" name="Freeform 69"/>
          <p:cNvSpPr>
            <a:spLocks/>
          </p:cNvSpPr>
          <p:nvPr/>
        </p:nvSpPr>
        <p:spPr bwMode="auto">
          <a:xfrm>
            <a:off x="4032250" y="4010025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0" name="Freeform 70"/>
          <p:cNvSpPr>
            <a:spLocks/>
          </p:cNvSpPr>
          <p:nvPr/>
        </p:nvSpPr>
        <p:spPr bwMode="auto">
          <a:xfrm>
            <a:off x="4032250" y="4010025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1" name="Freeform 71"/>
          <p:cNvSpPr>
            <a:spLocks/>
          </p:cNvSpPr>
          <p:nvPr/>
        </p:nvSpPr>
        <p:spPr bwMode="auto">
          <a:xfrm>
            <a:off x="3810000" y="57150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8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2" name="Freeform 72"/>
          <p:cNvSpPr>
            <a:spLocks/>
          </p:cNvSpPr>
          <p:nvPr/>
        </p:nvSpPr>
        <p:spPr bwMode="auto">
          <a:xfrm>
            <a:off x="3810000" y="57150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8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3" name="Freeform 73"/>
          <p:cNvSpPr>
            <a:spLocks/>
          </p:cNvSpPr>
          <p:nvPr/>
        </p:nvSpPr>
        <p:spPr bwMode="auto">
          <a:xfrm>
            <a:off x="3209925" y="42545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3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3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4" name="Freeform 74"/>
          <p:cNvSpPr>
            <a:spLocks/>
          </p:cNvSpPr>
          <p:nvPr/>
        </p:nvSpPr>
        <p:spPr bwMode="auto">
          <a:xfrm>
            <a:off x="3209925" y="42545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3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3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5" name="Freeform 75"/>
          <p:cNvSpPr>
            <a:spLocks/>
          </p:cNvSpPr>
          <p:nvPr/>
        </p:nvSpPr>
        <p:spPr bwMode="auto">
          <a:xfrm>
            <a:off x="3733800" y="59436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6" name="Freeform 76"/>
          <p:cNvSpPr>
            <a:spLocks/>
          </p:cNvSpPr>
          <p:nvPr/>
        </p:nvSpPr>
        <p:spPr bwMode="auto">
          <a:xfrm>
            <a:off x="3733800" y="59436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7" name="Freeform 77"/>
          <p:cNvSpPr>
            <a:spLocks/>
          </p:cNvSpPr>
          <p:nvPr/>
        </p:nvSpPr>
        <p:spPr bwMode="auto">
          <a:xfrm>
            <a:off x="3654425" y="44656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8" name="Freeform 78"/>
          <p:cNvSpPr>
            <a:spLocks/>
          </p:cNvSpPr>
          <p:nvPr/>
        </p:nvSpPr>
        <p:spPr bwMode="auto">
          <a:xfrm>
            <a:off x="3654425" y="44656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99" name="Freeform 79"/>
          <p:cNvSpPr>
            <a:spLocks/>
          </p:cNvSpPr>
          <p:nvPr/>
        </p:nvSpPr>
        <p:spPr bwMode="auto">
          <a:xfrm>
            <a:off x="3962400" y="60960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0" name="Freeform 80"/>
          <p:cNvSpPr>
            <a:spLocks/>
          </p:cNvSpPr>
          <p:nvPr/>
        </p:nvSpPr>
        <p:spPr bwMode="auto">
          <a:xfrm>
            <a:off x="3962400" y="60960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1" name="Freeform 81"/>
          <p:cNvSpPr>
            <a:spLocks/>
          </p:cNvSpPr>
          <p:nvPr/>
        </p:nvSpPr>
        <p:spPr bwMode="auto">
          <a:xfrm>
            <a:off x="3659188" y="4568825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2" name="Freeform 82"/>
          <p:cNvSpPr>
            <a:spLocks/>
          </p:cNvSpPr>
          <p:nvPr/>
        </p:nvSpPr>
        <p:spPr bwMode="auto">
          <a:xfrm>
            <a:off x="3659188" y="4568825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3" name="Freeform 83"/>
          <p:cNvSpPr>
            <a:spLocks/>
          </p:cNvSpPr>
          <p:nvPr/>
        </p:nvSpPr>
        <p:spPr bwMode="auto">
          <a:xfrm>
            <a:off x="3659188" y="4962525"/>
            <a:ext cx="36512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1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4" name="Freeform 84"/>
          <p:cNvSpPr>
            <a:spLocks/>
          </p:cNvSpPr>
          <p:nvPr/>
        </p:nvSpPr>
        <p:spPr bwMode="auto">
          <a:xfrm>
            <a:off x="3659188" y="4962525"/>
            <a:ext cx="36512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1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5" name="Freeform 85"/>
          <p:cNvSpPr>
            <a:spLocks/>
          </p:cNvSpPr>
          <p:nvPr/>
        </p:nvSpPr>
        <p:spPr bwMode="auto">
          <a:xfrm>
            <a:off x="4284663" y="4989513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6" name="Freeform 86"/>
          <p:cNvSpPr>
            <a:spLocks/>
          </p:cNvSpPr>
          <p:nvPr/>
        </p:nvSpPr>
        <p:spPr bwMode="auto">
          <a:xfrm>
            <a:off x="4284663" y="4989513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7" name="Freeform 87"/>
          <p:cNvSpPr>
            <a:spLocks/>
          </p:cNvSpPr>
          <p:nvPr/>
        </p:nvSpPr>
        <p:spPr bwMode="auto">
          <a:xfrm>
            <a:off x="3616325" y="3381375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8" name="Freeform 88"/>
          <p:cNvSpPr>
            <a:spLocks/>
          </p:cNvSpPr>
          <p:nvPr/>
        </p:nvSpPr>
        <p:spPr bwMode="auto">
          <a:xfrm>
            <a:off x="3616325" y="3381375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09" name="Freeform 89"/>
          <p:cNvSpPr>
            <a:spLocks/>
          </p:cNvSpPr>
          <p:nvPr/>
        </p:nvSpPr>
        <p:spPr bwMode="auto">
          <a:xfrm>
            <a:off x="4524375" y="55753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0" name="Freeform 90"/>
          <p:cNvSpPr>
            <a:spLocks/>
          </p:cNvSpPr>
          <p:nvPr/>
        </p:nvSpPr>
        <p:spPr bwMode="auto">
          <a:xfrm>
            <a:off x="4524375" y="55753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1" name="Freeform 91"/>
          <p:cNvSpPr>
            <a:spLocks/>
          </p:cNvSpPr>
          <p:nvPr/>
        </p:nvSpPr>
        <p:spPr bwMode="auto">
          <a:xfrm>
            <a:off x="4191000" y="60198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2" name="Freeform 92"/>
          <p:cNvSpPr>
            <a:spLocks/>
          </p:cNvSpPr>
          <p:nvPr/>
        </p:nvSpPr>
        <p:spPr bwMode="auto">
          <a:xfrm>
            <a:off x="4191000" y="60198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3" name="Freeform 93"/>
          <p:cNvSpPr>
            <a:spLocks/>
          </p:cNvSpPr>
          <p:nvPr/>
        </p:nvSpPr>
        <p:spPr bwMode="auto">
          <a:xfrm>
            <a:off x="4079875" y="45037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4" name="Freeform 94"/>
          <p:cNvSpPr>
            <a:spLocks/>
          </p:cNvSpPr>
          <p:nvPr/>
        </p:nvSpPr>
        <p:spPr bwMode="auto">
          <a:xfrm>
            <a:off x="4079875" y="45037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5" name="Freeform 95"/>
          <p:cNvSpPr>
            <a:spLocks/>
          </p:cNvSpPr>
          <p:nvPr/>
        </p:nvSpPr>
        <p:spPr bwMode="auto">
          <a:xfrm>
            <a:off x="4335463" y="6270625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6" name="Freeform 96"/>
          <p:cNvSpPr>
            <a:spLocks/>
          </p:cNvSpPr>
          <p:nvPr/>
        </p:nvSpPr>
        <p:spPr bwMode="auto">
          <a:xfrm>
            <a:off x="4335463" y="6270625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7" name="Freeform 97"/>
          <p:cNvSpPr>
            <a:spLocks/>
          </p:cNvSpPr>
          <p:nvPr/>
        </p:nvSpPr>
        <p:spPr bwMode="auto">
          <a:xfrm>
            <a:off x="4079875" y="4791075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8" name="Freeform 98"/>
          <p:cNvSpPr>
            <a:spLocks/>
          </p:cNvSpPr>
          <p:nvPr/>
        </p:nvSpPr>
        <p:spPr bwMode="auto">
          <a:xfrm>
            <a:off x="4079875" y="4791075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19" name="Freeform 99"/>
          <p:cNvSpPr>
            <a:spLocks/>
          </p:cNvSpPr>
          <p:nvPr/>
        </p:nvSpPr>
        <p:spPr bwMode="auto">
          <a:xfrm>
            <a:off x="4965700" y="4089400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10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0" name="Freeform 100"/>
          <p:cNvSpPr>
            <a:spLocks/>
          </p:cNvSpPr>
          <p:nvPr/>
        </p:nvSpPr>
        <p:spPr bwMode="auto">
          <a:xfrm>
            <a:off x="4965700" y="4089400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10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1" name="Freeform 101"/>
          <p:cNvSpPr>
            <a:spLocks/>
          </p:cNvSpPr>
          <p:nvPr/>
        </p:nvSpPr>
        <p:spPr bwMode="auto">
          <a:xfrm>
            <a:off x="4648200" y="36576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2" name="Freeform 102"/>
          <p:cNvSpPr>
            <a:spLocks/>
          </p:cNvSpPr>
          <p:nvPr/>
        </p:nvSpPr>
        <p:spPr bwMode="auto">
          <a:xfrm>
            <a:off x="4648200" y="36576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3" name="Freeform 103"/>
          <p:cNvSpPr>
            <a:spLocks/>
          </p:cNvSpPr>
          <p:nvPr/>
        </p:nvSpPr>
        <p:spPr bwMode="auto">
          <a:xfrm>
            <a:off x="4572000" y="527685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4" name="Freeform 104"/>
          <p:cNvSpPr>
            <a:spLocks/>
          </p:cNvSpPr>
          <p:nvPr/>
        </p:nvSpPr>
        <p:spPr bwMode="auto">
          <a:xfrm>
            <a:off x="4572000" y="527685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5" name="Freeform 105"/>
          <p:cNvSpPr>
            <a:spLocks/>
          </p:cNvSpPr>
          <p:nvPr/>
        </p:nvSpPr>
        <p:spPr bwMode="auto">
          <a:xfrm>
            <a:off x="4343400" y="60198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6" name="Freeform 106"/>
          <p:cNvSpPr>
            <a:spLocks/>
          </p:cNvSpPr>
          <p:nvPr/>
        </p:nvSpPr>
        <p:spPr bwMode="auto">
          <a:xfrm>
            <a:off x="4343400" y="60198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7" name="Freeform 107"/>
          <p:cNvSpPr>
            <a:spLocks/>
          </p:cNvSpPr>
          <p:nvPr/>
        </p:nvSpPr>
        <p:spPr bwMode="auto">
          <a:xfrm>
            <a:off x="4232275" y="417195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7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8" name="Freeform 108"/>
          <p:cNvSpPr>
            <a:spLocks/>
          </p:cNvSpPr>
          <p:nvPr/>
        </p:nvSpPr>
        <p:spPr bwMode="auto">
          <a:xfrm>
            <a:off x="4232275" y="417195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7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29" name="Freeform 109"/>
          <p:cNvSpPr>
            <a:spLocks/>
          </p:cNvSpPr>
          <p:nvPr/>
        </p:nvSpPr>
        <p:spPr bwMode="auto">
          <a:xfrm>
            <a:off x="4572000" y="61722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0" name="Freeform 110"/>
          <p:cNvSpPr>
            <a:spLocks/>
          </p:cNvSpPr>
          <p:nvPr/>
        </p:nvSpPr>
        <p:spPr bwMode="auto">
          <a:xfrm>
            <a:off x="4572000" y="61722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1" name="Freeform 111"/>
          <p:cNvSpPr>
            <a:spLocks/>
          </p:cNvSpPr>
          <p:nvPr/>
        </p:nvSpPr>
        <p:spPr bwMode="auto">
          <a:xfrm>
            <a:off x="3429000" y="47244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2" name="Freeform 112"/>
          <p:cNvSpPr>
            <a:spLocks/>
          </p:cNvSpPr>
          <p:nvPr/>
        </p:nvSpPr>
        <p:spPr bwMode="auto">
          <a:xfrm>
            <a:off x="3429000" y="47244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3" name="Freeform 113"/>
          <p:cNvSpPr>
            <a:spLocks/>
          </p:cNvSpPr>
          <p:nvPr/>
        </p:nvSpPr>
        <p:spPr bwMode="auto">
          <a:xfrm>
            <a:off x="4876800" y="4648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6" y="21"/>
              </a:cxn>
              <a:cxn ang="0">
                <a:pos x="5" y="21"/>
              </a:cxn>
              <a:cxn ang="0">
                <a:pos x="4" y="20"/>
              </a:cxn>
              <a:cxn ang="0">
                <a:pos x="2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2" y="3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0"/>
                </a:lnTo>
                <a:lnTo>
                  <a:pt x="22" y="10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4" name="Freeform 114"/>
          <p:cNvSpPr>
            <a:spLocks/>
          </p:cNvSpPr>
          <p:nvPr/>
        </p:nvSpPr>
        <p:spPr bwMode="auto">
          <a:xfrm>
            <a:off x="4876800" y="4648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6" y="21"/>
              </a:cxn>
              <a:cxn ang="0">
                <a:pos x="5" y="21"/>
              </a:cxn>
              <a:cxn ang="0">
                <a:pos x="4" y="20"/>
              </a:cxn>
              <a:cxn ang="0">
                <a:pos x="2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2" y="3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0"/>
                </a:lnTo>
                <a:lnTo>
                  <a:pt x="22" y="10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5" name="Freeform 115"/>
          <p:cNvSpPr>
            <a:spLocks/>
          </p:cNvSpPr>
          <p:nvPr/>
        </p:nvSpPr>
        <p:spPr bwMode="auto">
          <a:xfrm>
            <a:off x="4645025" y="3881438"/>
            <a:ext cx="36513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6" name="Freeform 116"/>
          <p:cNvSpPr>
            <a:spLocks/>
          </p:cNvSpPr>
          <p:nvPr/>
        </p:nvSpPr>
        <p:spPr bwMode="auto">
          <a:xfrm>
            <a:off x="4645025" y="3881438"/>
            <a:ext cx="36513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7" name="Freeform 117"/>
          <p:cNvSpPr>
            <a:spLocks/>
          </p:cNvSpPr>
          <p:nvPr/>
        </p:nvSpPr>
        <p:spPr bwMode="auto">
          <a:xfrm>
            <a:off x="4725988" y="5735638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10"/>
              </a:cxn>
              <a:cxn ang="0">
                <a:pos x="21" y="11"/>
              </a:cxn>
              <a:cxn ang="0">
                <a:pos x="21" y="13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6" y="22"/>
              </a:cxn>
              <a:cxn ang="0">
                <a:pos x="5" y="22"/>
              </a:cxn>
              <a:cxn ang="0">
                <a:pos x="4" y="21"/>
              </a:cxn>
              <a:cxn ang="0">
                <a:pos x="2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3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3"/>
              </a:cxn>
              <a:cxn ang="0">
                <a:pos x="5" y="2"/>
              </a:cxn>
              <a:cxn ang="0">
                <a:pos x="6" y="2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5"/>
                </a:lnTo>
                <a:lnTo>
                  <a:pt x="19" y="5"/>
                </a:lnTo>
                <a:lnTo>
                  <a:pt x="20" y="5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8" name="Freeform 118"/>
          <p:cNvSpPr>
            <a:spLocks/>
          </p:cNvSpPr>
          <p:nvPr/>
        </p:nvSpPr>
        <p:spPr bwMode="auto">
          <a:xfrm>
            <a:off x="4725988" y="5735638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10"/>
              </a:cxn>
              <a:cxn ang="0">
                <a:pos x="21" y="11"/>
              </a:cxn>
              <a:cxn ang="0">
                <a:pos x="21" y="13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6" y="22"/>
              </a:cxn>
              <a:cxn ang="0">
                <a:pos x="5" y="22"/>
              </a:cxn>
              <a:cxn ang="0">
                <a:pos x="4" y="21"/>
              </a:cxn>
              <a:cxn ang="0">
                <a:pos x="2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3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3"/>
              </a:cxn>
              <a:cxn ang="0">
                <a:pos x="5" y="2"/>
              </a:cxn>
              <a:cxn ang="0">
                <a:pos x="6" y="2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5"/>
                </a:lnTo>
                <a:lnTo>
                  <a:pt x="19" y="5"/>
                </a:lnTo>
                <a:lnTo>
                  <a:pt x="20" y="5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39" name="Freeform 119"/>
          <p:cNvSpPr>
            <a:spLocks/>
          </p:cNvSpPr>
          <p:nvPr/>
        </p:nvSpPr>
        <p:spPr bwMode="auto">
          <a:xfrm>
            <a:off x="4521200" y="417195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0" name="Freeform 120"/>
          <p:cNvSpPr>
            <a:spLocks/>
          </p:cNvSpPr>
          <p:nvPr/>
        </p:nvSpPr>
        <p:spPr bwMode="auto">
          <a:xfrm>
            <a:off x="4521200" y="417195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1" name="Freeform 121"/>
          <p:cNvSpPr>
            <a:spLocks/>
          </p:cNvSpPr>
          <p:nvPr/>
        </p:nvSpPr>
        <p:spPr bwMode="auto">
          <a:xfrm>
            <a:off x="4752975" y="633095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2" name="Freeform 122"/>
          <p:cNvSpPr>
            <a:spLocks/>
          </p:cNvSpPr>
          <p:nvPr/>
        </p:nvSpPr>
        <p:spPr bwMode="auto">
          <a:xfrm>
            <a:off x="4752975" y="633095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3" name="Freeform 123"/>
          <p:cNvSpPr>
            <a:spLocks/>
          </p:cNvSpPr>
          <p:nvPr/>
        </p:nvSpPr>
        <p:spPr bwMode="auto">
          <a:xfrm>
            <a:off x="4572000" y="4648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2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4"/>
              </a:cxn>
              <a:cxn ang="0">
                <a:pos x="2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4" name="Freeform 124"/>
          <p:cNvSpPr>
            <a:spLocks/>
          </p:cNvSpPr>
          <p:nvPr/>
        </p:nvSpPr>
        <p:spPr bwMode="auto">
          <a:xfrm>
            <a:off x="4572000" y="4648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2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4"/>
              </a:cxn>
              <a:cxn ang="0">
                <a:pos x="2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5" name="Freeform 125"/>
          <p:cNvSpPr>
            <a:spLocks/>
          </p:cNvSpPr>
          <p:nvPr/>
        </p:nvSpPr>
        <p:spPr bwMode="auto">
          <a:xfrm>
            <a:off x="5003800" y="5330825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6" name="Freeform 126"/>
          <p:cNvSpPr>
            <a:spLocks/>
          </p:cNvSpPr>
          <p:nvPr/>
        </p:nvSpPr>
        <p:spPr bwMode="auto">
          <a:xfrm>
            <a:off x="4876800" y="3886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7" name="Freeform 127"/>
          <p:cNvSpPr>
            <a:spLocks/>
          </p:cNvSpPr>
          <p:nvPr/>
        </p:nvSpPr>
        <p:spPr bwMode="auto">
          <a:xfrm>
            <a:off x="4876800" y="3886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8" name="Freeform 128"/>
          <p:cNvSpPr>
            <a:spLocks/>
          </p:cNvSpPr>
          <p:nvPr/>
        </p:nvSpPr>
        <p:spPr bwMode="auto">
          <a:xfrm>
            <a:off x="5040313" y="6140450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49" name="Freeform 129"/>
          <p:cNvSpPr>
            <a:spLocks/>
          </p:cNvSpPr>
          <p:nvPr/>
        </p:nvSpPr>
        <p:spPr bwMode="auto">
          <a:xfrm>
            <a:off x="5040313" y="6140450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0" name="Freeform 130"/>
          <p:cNvSpPr>
            <a:spLocks/>
          </p:cNvSpPr>
          <p:nvPr/>
        </p:nvSpPr>
        <p:spPr bwMode="auto">
          <a:xfrm>
            <a:off x="4835525" y="4476750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8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8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6" y="22"/>
              </a:cxn>
              <a:cxn ang="0">
                <a:pos x="5" y="21"/>
              </a:cxn>
              <a:cxn ang="0">
                <a:pos x="4" y="21"/>
              </a:cxn>
              <a:cxn ang="0">
                <a:pos x="2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2"/>
              </a:cxn>
              <a:cxn ang="0">
                <a:pos x="5" y="2"/>
              </a:cxn>
              <a:cxn ang="0">
                <a:pos x="6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0" y="0"/>
                </a:moveTo>
                <a:lnTo>
                  <a:pt x="10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8" y="4"/>
                </a:lnTo>
                <a:lnTo>
                  <a:pt x="18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8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1" name="Freeform 131"/>
          <p:cNvSpPr>
            <a:spLocks/>
          </p:cNvSpPr>
          <p:nvPr/>
        </p:nvSpPr>
        <p:spPr bwMode="auto">
          <a:xfrm>
            <a:off x="4835525" y="4476750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8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8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6" y="22"/>
              </a:cxn>
              <a:cxn ang="0">
                <a:pos x="5" y="21"/>
              </a:cxn>
              <a:cxn ang="0">
                <a:pos x="4" y="21"/>
              </a:cxn>
              <a:cxn ang="0">
                <a:pos x="2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2"/>
              </a:cxn>
              <a:cxn ang="0">
                <a:pos x="5" y="2"/>
              </a:cxn>
              <a:cxn ang="0">
                <a:pos x="6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0" y="0"/>
                </a:moveTo>
                <a:lnTo>
                  <a:pt x="10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8" y="4"/>
                </a:lnTo>
                <a:lnTo>
                  <a:pt x="18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8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2" name="Freeform 132"/>
          <p:cNvSpPr>
            <a:spLocks/>
          </p:cNvSpPr>
          <p:nvPr/>
        </p:nvSpPr>
        <p:spPr bwMode="auto">
          <a:xfrm>
            <a:off x="4876800" y="6172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3" name="Freeform 133"/>
          <p:cNvSpPr>
            <a:spLocks/>
          </p:cNvSpPr>
          <p:nvPr/>
        </p:nvSpPr>
        <p:spPr bwMode="auto">
          <a:xfrm>
            <a:off x="4876800" y="6172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4" name="Freeform 134"/>
          <p:cNvSpPr>
            <a:spLocks/>
          </p:cNvSpPr>
          <p:nvPr/>
        </p:nvSpPr>
        <p:spPr bwMode="auto">
          <a:xfrm>
            <a:off x="4700588" y="4937125"/>
            <a:ext cx="36512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5" name="Freeform 135"/>
          <p:cNvSpPr>
            <a:spLocks/>
          </p:cNvSpPr>
          <p:nvPr/>
        </p:nvSpPr>
        <p:spPr bwMode="auto">
          <a:xfrm>
            <a:off x="4700588" y="4937125"/>
            <a:ext cx="36512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6" name="Freeform 136"/>
          <p:cNvSpPr>
            <a:spLocks/>
          </p:cNvSpPr>
          <p:nvPr/>
        </p:nvSpPr>
        <p:spPr bwMode="auto">
          <a:xfrm>
            <a:off x="5291138" y="5043488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7" name="Freeform 137"/>
          <p:cNvSpPr>
            <a:spLocks/>
          </p:cNvSpPr>
          <p:nvPr/>
        </p:nvSpPr>
        <p:spPr bwMode="auto">
          <a:xfrm>
            <a:off x="5291138" y="5043488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8" name="Freeform 138"/>
          <p:cNvSpPr>
            <a:spLocks/>
          </p:cNvSpPr>
          <p:nvPr/>
        </p:nvSpPr>
        <p:spPr bwMode="auto">
          <a:xfrm>
            <a:off x="5029200" y="3505200"/>
            <a:ext cx="36513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59" name="Freeform 139"/>
          <p:cNvSpPr>
            <a:spLocks/>
          </p:cNvSpPr>
          <p:nvPr/>
        </p:nvSpPr>
        <p:spPr bwMode="auto">
          <a:xfrm>
            <a:off x="5029200" y="3505200"/>
            <a:ext cx="36513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0" name="Freeform 140"/>
          <p:cNvSpPr>
            <a:spLocks/>
          </p:cNvSpPr>
          <p:nvPr/>
        </p:nvSpPr>
        <p:spPr bwMode="auto">
          <a:xfrm>
            <a:off x="5149850" y="525145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1" name="Freeform 141"/>
          <p:cNvSpPr>
            <a:spLocks/>
          </p:cNvSpPr>
          <p:nvPr/>
        </p:nvSpPr>
        <p:spPr bwMode="auto">
          <a:xfrm>
            <a:off x="5086350" y="3765550"/>
            <a:ext cx="36513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2" name="Freeform 142"/>
          <p:cNvSpPr>
            <a:spLocks/>
          </p:cNvSpPr>
          <p:nvPr/>
        </p:nvSpPr>
        <p:spPr bwMode="auto">
          <a:xfrm>
            <a:off x="5086350" y="3765550"/>
            <a:ext cx="36513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3" name="Freeform 143"/>
          <p:cNvSpPr>
            <a:spLocks/>
          </p:cNvSpPr>
          <p:nvPr/>
        </p:nvSpPr>
        <p:spPr bwMode="auto">
          <a:xfrm>
            <a:off x="5300663" y="5448300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4" name="Freeform 144"/>
          <p:cNvSpPr>
            <a:spLocks/>
          </p:cNvSpPr>
          <p:nvPr/>
        </p:nvSpPr>
        <p:spPr bwMode="auto">
          <a:xfrm>
            <a:off x="5300663" y="5448300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5" name="Freeform 145"/>
          <p:cNvSpPr>
            <a:spLocks/>
          </p:cNvSpPr>
          <p:nvPr/>
        </p:nvSpPr>
        <p:spPr bwMode="auto">
          <a:xfrm>
            <a:off x="5181600" y="41148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6" name="Freeform 146"/>
          <p:cNvSpPr>
            <a:spLocks/>
          </p:cNvSpPr>
          <p:nvPr/>
        </p:nvSpPr>
        <p:spPr bwMode="auto">
          <a:xfrm>
            <a:off x="5181600" y="41148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7" name="Freeform 147"/>
          <p:cNvSpPr>
            <a:spLocks/>
          </p:cNvSpPr>
          <p:nvPr/>
        </p:nvSpPr>
        <p:spPr bwMode="auto">
          <a:xfrm>
            <a:off x="5084763" y="5659438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7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8" name="Freeform 148"/>
          <p:cNvSpPr>
            <a:spLocks/>
          </p:cNvSpPr>
          <p:nvPr/>
        </p:nvSpPr>
        <p:spPr bwMode="auto">
          <a:xfrm>
            <a:off x="4800600" y="42672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69" name="Freeform 149"/>
          <p:cNvSpPr>
            <a:spLocks/>
          </p:cNvSpPr>
          <p:nvPr/>
        </p:nvSpPr>
        <p:spPr bwMode="auto">
          <a:xfrm>
            <a:off x="4800600" y="42672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0" name="Freeform 150"/>
          <p:cNvSpPr>
            <a:spLocks/>
          </p:cNvSpPr>
          <p:nvPr/>
        </p:nvSpPr>
        <p:spPr bwMode="auto">
          <a:xfrm>
            <a:off x="5257800" y="6172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1" name="Freeform 151"/>
          <p:cNvSpPr>
            <a:spLocks/>
          </p:cNvSpPr>
          <p:nvPr/>
        </p:nvSpPr>
        <p:spPr bwMode="auto">
          <a:xfrm>
            <a:off x="5257800" y="6172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2" name="Freeform 152"/>
          <p:cNvSpPr>
            <a:spLocks/>
          </p:cNvSpPr>
          <p:nvPr/>
        </p:nvSpPr>
        <p:spPr bwMode="auto">
          <a:xfrm>
            <a:off x="5105400" y="46482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2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1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3" name="Freeform 153"/>
          <p:cNvSpPr>
            <a:spLocks/>
          </p:cNvSpPr>
          <p:nvPr/>
        </p:nvSpPr>
        <p:spPr bwMode="auto">
          <a:xfrm>
            <a:off x="5105400" y="46482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7" y="2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1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4" name="Freeform 154"/>
          <p:cNvSpPr>
            <a:spLocks/>
          </p:cNvSpPr>
          <p:nvPr/>
        </p:nvSpPr>
        <p:spPr bwMode="auto">
          <a:xfrm>
            <a:off x="4953000" y="4876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5" name="Freeform 155"/>
          <p:cNvSpPr>
            <a:spLocks/>
          </p:cNvSpPr>
          <p:nvPr/>
        </p:nvSpPr>
        <p:spPr bwMode="auto">
          <a:xfrm>
            <a:off x="4953000" y="4876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6" name="Freeform 156"/>
          <p:cNvSpPr>
            <a:spLocks/>
          </p:cNvSpPr>
          <p:nvPr/>
        </p:nvSpPr>
        <p:spPr bwMode="auto">
          <a:xfrm>
            <a:off x="5600700" y="3203575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7" name="Freeform 157"/>
          <p:cNvSpPr>
            <a:spLocks/>
          </p:cNvSpPr>
          <p:nvPr/>
        </p:nvSpPr>
        <p:spPr bwMode="auto">
          <a:xfrm>
            <a:off x="5600700" y="3203575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8" name="Freeform 158"/>
          <p:cNvSpPr>
            <a:spLocks/>
          </p:cNvSpPr>
          <p:nvPr/>
        </p:nvSpPr>
        <p:spPr bwMode="auto">
          <a:xfrm>
            <a:off x="5486400" y="1447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79" name="Freeform 159"/>
          <p:cNvSpPr>
            <a:spLocks/>
          </p:cNvSpPr>
          <p:nvPr/>
        </p:nvSpPr>
        <p:spPr bwMode="auto">
          <a:xfrm>
            <a:off x="5486400" y="1447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0" name="Freeform 160"/>
          <p:cNvSpPr>
            <a:spLocks/>
          </p:cNvSpPr>
          <p:nvPr/>
        </p:nvSpPr>
        <p:spPr bwMode="auto">
          <a:xfrm>
            <a:off x="5594350" y="5272088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3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3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1" name="Freeform 161"/>
          <p:cNvSpPr>
            <a:spLocks/>
          </p:cNvSpPr>
          <p:nvPr/>
        </p:nvSpPr>
        <p:spPr bwMode="auto">
          <a:xfrm>
            <a:off x="5594350" y="5272088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3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3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2" name="Freeform 162"/>
          <p:cNvSpPr>
            <a:spLocks/>
          </p:cNvSpPr>
          <p:nvPr/>
        </p:nvSpPr>
        <p:spPr bwMode="auto">
          <a:xfrm>
            <a:off x="5610225" y="2881313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3" name="Freeform 163"/>
          <p:cNvSpPr>
            <a:spLocks/>
          </p:cNvSpPr>
          <p:nvPr/>
        </p:nvSpPr>
        <p:spPr bwMode="auto">
          <a:xfrm>
            <a:off x="5610225" y="2881313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4" name="Freeform 164"/>
          <p:cNvSpPr>
            <a:spLocks/>
          </p:cNvSpPr>
          <p:nvPr/>
        </p:nvSpPr>
        <p:spPr bwMode="auto">
          <a:xfrm>
            <a:off x="5715000" y="1371600"/>
            <a:ext cx="36513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5" name="Freeform 165"/>
          <p:cNvSpPr>
            <a:spLocks/>
          </p:cNvSpPr>
          <p:nvPr/>
        </p:nvSpPr>
        <p:spPr bwMode="auto">
          <a:xfrm>
            <a:off x="5715000" y="1371600"/>
            <a:ext cx="36513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6" name="Freeform 166"/>
          <p:cNvSpPr>
            <a:spLocks/>
          </p:cNvSpPr>
          <p:nvPr/>
        </p:nvSpPr>
        <p:spPr bwMode="auto">
          <a:xfrm>
            <a:off x="5830888" y="5634038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8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8"/>
                </a:lnTo>
                <a:lnTo>
                  <a:pt x="3" y="18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7" name="Freeform 167"/>
          <p:cNvSpPr>
            <a:spLocks/>
          </p:cNvSpPr>
          <p:nvPr/>
        </p:nvSpPr>
        <p:spPr bwMode="auto">
          <a:xfrm>
            <a:off x="5830888" y="5634038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8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8"/>
                </a:lnTo>
                <a:lnTo>
                  <a:pt x="3" y="18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8" name="Freeform 168"/>
          <p:cNvSpPr>
            <a:spLocks/>
          </p:cNvSpPr>
          <p:nvPr/>
        </p:nvSpPr>
        <p:spPr bwMode="auto">
          <a:xfrm>
            <a:off x="5495925" y="38227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89" name="Freeform 169"/>
          <p:cNvSpPr>
            <a:spLocks/>
          </p:cNvSpPr>
          <p:nvPr/>
        </p:nvSpPr>
        <p:spPr bwMode="auto">
          <a:xfrm>
            <a:off x="5495925" y="38227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0" name="Freeform 170"/>
          <p:cNvSpPr>
            <a:spLocks/>
          </p:cNvSpPr>
          <p:nvPr/>
        </p:nvSpPr>
        <p:spPr bwMode="auto">
          <a:xfrm>
            <a:off x="5791200" y="62484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7" y="2"/>
              </a:cxn>
              <a:cxn ang="0">
                <a:pos x="18" y="2"/>
              </a:cxn>
              <a:cxn ang="0">
                <a:pos x="19" y="3"/>
              </a:cxn>
              <a:cxn ang="0">
                <a:pos x="21" y="5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1" y="18"/>
              </a:cxn>
              <a:cxn ang="0">
                <a:pos x="19" y="20"/>
              </a:cxn>
              <a:cxn ang="0">
                <a:pos x="18" y="21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5" y="21"/>
              </a:cxn>
              <a:cxn ang="0">
                <a:pos x="3" y="20"/>
              </a:cxn>
              <a:cxn ang="0">
                <a:pos x="2" y="18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5"/>
              </a:cxn>
              <a:cxn ang="0">
                <a:pos x="3" y="3"/>
              </a:cxn>
              <a:cxn ang="0">
                <a:pos x="5" y="2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1" name="Freeform 171"/>
          <p:cNvSpPr>
            <a:spLocks/>
          </p:cNvSpPr>
          <p:nvPr/>
        </p:nvSpPr>
        <p:spPr bwMode="auto">
          <a:xfrm>
            <a:off x="5791200" y="62484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7" y="2"/>
              </a:cxn>
              <a:cxn ang="0">
                <a:pos x="18" y="2"/>
              </a:cxn>
              <a:cxn ang="0">
                <a:pos x="19" y="3"/>
              </a:cxn>
              <a:cxn ang="0">
                <a:pos x="21" y="5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1" y="18"/>
              </a:cxn>
              <a:cxn ang="0">
                <a:pos x="19" y="20"/>
              </a:cxn>
              <a:cxn ang="0">
                <a:pos x="18" y="21"/>
              </a:cxn>
              <a:cxn ang="0">
                <a:pos x="17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5" y="21"/>
              </a:cxn>
              <a:cxn ang="0">
                <a:pos x="3" y="20"/>
              </a:cxn>
              <a:cxn ang="0">
                <a:pos x="2" y="18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5"/>
              </a:cxn>
              <a:cxn ang="0">
                <a:pos x="3" y="3"/>
              </a:cxn>
              <a:cxn ang="0">
                <a:pos x="5" y="2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2" name="Freeform 172"/>
          <p:cNvSpPr>
            <a:spLocks/>
          </p:cNvSpPr>
          <p:nvPr/>
        </p:nvSpPr>
        <p:spPr bwMode="auto">
          <a:xfrm>
            <a:off x="5240338" y="5970588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8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8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6" y="22"/>
              </a:cxn>
              <a:cxn ang="0">
                <a:pos x="5" y="21"/>
              </a:cxn>
              <a:cxn ang="0">
                <a:pos x="4" y="21"/>
              </a:cxn>
              <a:cxn ang="0">
                <a:pos x="2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3"/>
              </a:cxn>
              <a:cxn ang="0">
                <a:pos x="5" y="2"/>
              </a:cxn>
              <a:cxn ang="0">
                <a:pos x="6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0" y="0"/>
                </a:moveTo>
                <a:lnTo>
                  <a:pt x="10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4"/>
                </a:lnTo>
                <a:lnTo>
                  <a:pt x="18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8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3" name="Freeform 173"/>
          <p:cNvSpPr>
            <a:spLocks/>
          </p:cNvSpPr>
          <p:nvPr/>
        </p:nvSpPr>
        <p:spPr bwMode="auto">
          <a:xfrm>
            <a:off x="5240338" y="5970588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8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9"/>
              </a:cxn>
              <a:cxn ang="0">
                <a:pos x="21" y="11"/>
              </a:cxn>
              <a:cxn ang="0">
                <a:pos x="21" y="12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8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6" y="22"/>
              </a:cxn>
              <a:cxn ang="0">
                <a:pos x="5" y="21"/>
              </a:cxn>
              <a:cxn ang="0">
                <a:pos x="4" y="21"/>
              </a:cxn>
              <a:cxn ang="0">
                <a:pos x="2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3"/>
              </a:cxn>
              <a:cxn ang="0">
                <a:pos x="5" y="2"/>
              </a:cxn>
              <a:cxn ang="0">
                <a:pos x="6" y="1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0" y="0"/>
                </a:moveTo>
                <a:lnTo>
                  <a:pt x="10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4"/>
                </a:lnTo>
                <a:lnTo>
                  <a:pt x="18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8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4" name="Freeform 174"/>
          <p:cNvSpPr>
            <a:spLocks/>
          </p:cNvSpPr>
          <p:nvPr/>
        </p:nvSpPr>
        <p:spPr bwMode="auto">
          <a:xfrm>
            <a:off x="5486400" y="60960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5" name="Freeform 175"/>
          <p:cNvSpPr>
            <a:spLocks/>
          </p:cNvSpPr>
          <p:nvPr/>
        </p:nvSpPr>
        <p:spPr bwMode="auto">
          <a:xfrm>
            <a:off x="5486400" y="60960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6" name="Freeform 176"/>
          <p:cNvSpPr>
            <a:spLocks/>
          </p:cNvSpPr>
          <p:nvPr/>
        </p:nvSpPr>
        <p:spPr bwMode="auto">
          <a:xfrm>
            <a:off x="5230813" y="43942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2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2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7" name="Freeform 177"/>
          <p:cNvSpPr>
            <a:spLocks/>
          </p:cNvSpPr>
          <p:nvPr/>
        </p:nvSpPr>
        <p:spPr bwMode="auto">
          <a:xfrm>
            <a:off x="5230813" y="43942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2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2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2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8" name="Freeform 178"/>
          <p:cNvSpPr>
            <a:spLocks/>
          </p:cNvSpPr>
          <p:nvPr/>
        </p:nvSpPr>
        <p:spPr bwMode="auto">
          <a:xfrm>
            <a:off x="5683250" y="480695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5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499" name="Freeform 179"/>
          <p:cNvSpPr>
            <a:spLocks/>
          </p:cNvSpPr>
          <p:nvPr/>
        </p:nvSpPr>
        <p:spPr bwMode="auto">
          <a:xfrm>
            <a:off x="5449888" y="4930775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5"/>
              </a:cxn>
              <a:cxn ang="0">
                <a:pos x="20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6" y="22"/>
              </a:cxn>
              <a:cxn ang="0">
                <a:pos x="5" y="21"/>
              </a:cxn>
              <a:cxn ang="0">
                <a:pos x="4" y="21"/>
              </a:cxn>
              <a:cxn ang="0">
                <a:pos x="2" y="19"/>
              </a:cxn>
              <a:cxn ang="0">
                <a:pos x="1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4"/>
              </a:cxn>
              <a:cxn ang="0">
                <a:pos x="2" y="3"/>
              </a:cxn>
              <a:cxn ang="0">
                <a:pos x="4" y="2"/>
              </a:cxn>
              <a:cxn ang="0">
                <a:pos x="5" y="2"/>
              </a:cxn>
              <a:cxn ang="0">
                <a:pos x="6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0" name="Freeform 180"/>
          <p:cNvSpPr>
            <a:spLocks/>
          </p:cNvSpPr>
          <p:nvPr/>
        </p:nvSpPr>
        <p:spPr bwMode="auto">
          <a:xfrm>
            <a:off x="5449888" y="4930775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6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4"/>
              </a:cxn>
              <a:cxn ang="0">
                <a:pos x="21" y="15"/>
              </a:cxn>
              <a:cxn ang="0">
                <a:pos x="20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6" y="22"/>
              </a:cxn>
              <a:cxn ang="0">
                <a:pos x="5" y="21"/>
              </a:cxn>
              <a:cxn ang="0">
                <a:pos x="4" y="21"/>
              </a:cxn>
              <a:cxn ang="0">
                <a:pos x="2" y="19"/>
              </a:cxn>
              <a:cxn ang="0">
                <a:pos x="1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1" y="4"/>
              </a:cxn>
              <a:cxn ang="0">
                <a:pos x="2" y="3"/>
              </a:cxn>
              <a:cxn ang="0">
                <a:pos x="4" y="2"/>
              </a:cxn>
              <a:cxn ang="0">
                <a:pos x="5" y="2"/>
              </a:cxn>
              <a:cxn ang="0">
                <a:pos x="6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1" name="Freeform 181"/>
          <p:cNvSpPr>
            <a:spLocks/>
          </p:cNvSpPr>
          <p:nvPr/>
        </p:nvSpPr>
        <p:spPr bwMode="auto">
          <a:xfrm>
            <a:off x="5429250" y="3632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2" name="Freeform 182"/>
          <p:cNvSpPr>
            <a:spLocks/>
          </p:cNvSpPr>
          <p:nvPr/>
        </p:nvSpPr>
        <p:spPr bwMode="auto">
          <a:xfrm>
            <a:off x="5429250" y="3632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3" name="Freeform 183"/>
          <p:cNvSpPr>
            <a:spLocks/>
          </p:cNvSpPr>
          <p:nvPr/>
        </p:nvSpPr>
        <p:spPr bwMode="auto">
          <a:xfrm>
            <a:off x="5875338" y="5448300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8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4" name="Freeform 184"/>
          <p:cNvSpPr>
            <a:spLocks/>
          </p:cNvSpPr>
          <p:nvPr/>
        </p:nvSpPr>
        <p:spPr bwMode="auto">
          <a:xfrm>
            <a:off x="5875338" y="5448300"/>
            <a:ext cx="36512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8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2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5" name="Freeform 185"/>
          <p:cNvSpPr>
            <a:spLocks/>
          </p:cNvSpPr>
          <p:nvPr/>
        </p:nvSpPr>
        <p:spPr bwMode="auto">
          <a:xfrm>
            <a:off x="5670550" y="3883025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2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0" y="6"/>
              </a:cxn>
              <a:cxn ang="0">
                <a:pos x="21" y="8"/>
              </a:cxn>
              <a:cxn ang="0">
                <a:pos x="21" y="10"/>
              </a:cxn>
              <a:cxn ang="0">
                <a:pos x="21" y="11"/>
              </a:cxn>
              <a:cxn ang="0">
                <a:pos x="21" y="13"/>
              </a:cxn>
              <a:cxn ang="0">
                <a:pos x="21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9" y="23"/>
              </a:cxn>
              <a:cxn ang="0">
                <a:pos x="8" y="23"/>
              </a:cxn>
              <a:cxn ang="0">
                <a:pos x="6" y="22"/>
              </a:cxn>
              <a:cxn ang="0">
                <a:pos x="5" y="22"/>
              </a:cxn>
              <a:cxn ang="0">
                <a:pos x="4" y="21"/>
              </a:cxn>
              <a:cxn ang="0">
                <a:pos x="2" y="20"/>
              </a:cxn>
              <a:cxn ang="0">
                <a:pos x="1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3"/>
              </a:cxn>
              <a:cxn ang="0">
                <a:pos x="0" y="11"/>
              </a:cxn>
              <a:cxn ang="0">
                <a:pos x="0" y="10"/>
              </a:cxn>
              <a:cxn ang="0">
                <a:pos x="0" y="8"/>
              </a:cxn>
              <a:cxn ang="0">
                <a:pos x="1" y="6"/>
              </a:cxn>
              <a:cxn ang="0">
                <a:pos x="1" y="5"/>
              </a:cxn>
              <a:cxn ang="0">
                <a:pos x="2" y="4"/>
              </a:cxn>
              <a:cxn ang="0">
                <a:pos x="4" y="3"/>
              </a:cxn>
              <a:cxn ang="0">
                <a:pos x="5" y="2"/>
              </a:cxn>
              <a:cxn ang="0">
                <a:pos x="6" y="2"/>
              </a:cxn>
              <a:cxn ang="0">
                <a:pos x="8" y="1"/>
              </a:cxn>
              <a:cxn ang="0">
                <a:pos x="9" y="1"/>
              </a:cxn>
            </a:cxnLst>
            <a:rect l="0" t="0" r="r" b="b"/>
            <a:pathLst>
              <a:path w="23" h="24">
                <a:moveTo>
                  <a:pt x="10" y="0"/>
                </a:moveTo>
                <a:lnTo>
                  <a:pt x="10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6" y="2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4"/>
                </a:lnTo>
                <a:lnTo>
                  <a:pt x="19" y="5"/>
                </a:lnTo>
                <a:lnTo>
                  <a:pt x="19" y="5"/>
                </a:lnTo>
                <a:lnTo>
                  <a:pt x="20" y="5"/>
                </a:lnTo>
                <a:lnTo>
                  <a:pt x="20" y="6"/>
                </a:lnTo>
                <a:lnTo>
                  <a:pt x="20" y="6"/>
                </a:lnTo>
                <a:lnTo>
                  <a:pt x="20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1" y="10"/>
                </a:lnTo>
                <a:lnTo>
                  <a:pt x="21" y="10"/>
                </a:lnTo>
                <a:lnTo>
                  <a:pt x="21" y="11"/>
                </a:lnTo>
                <a:lnTo>
                  <a:pt x="22" y="11"/>
                </a:lnTo>
                <a:lnTo>
                  <a:pt x="22" y="11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1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1"/>
                </a:lnTo>
                <a:lnTo>
                  <a:pt x="3" y="21"/>
                </a:lnTo>
                <a:lnTo>
                  <a:pt x="3" y="21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1" y="19"/>
                </a:lnTo>
                <a:lnTo>
                  <a:pt x="1" y="18"/>
                </a:lnTo>
                <a:lnTo>
                  <a:pt x="1" y="18"/>
                </a:lnTo>
                <a:lnTo>
                  <a:pt x="1" y="17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6" name="Freeform 186"/>
          <p:cNvSpPr>
            <a:spLocks/>
          </p:cNvSpPr>
          <p:nvPr/>
        </p:nvSpPr>
        <p:spPr bwMode="auto">
          <a:xfrm>
            <a:off x="5634038" y="6069013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7" name="Freeform 187"/>
          <p:cNvSpPr>
            <a:spLocks/>
          </p:cNvSpPr>
          <p:nvPr/>
        </p:nvSpPr>
        <p:spPr bwMode="auto">
          <a:xfrm>
            <a:off x="5634038" y="6069013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5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8" name="Freeform 188"/>
          <p:cNvSpPr>
            <a:spLocks/>
          </p:cNvSpPr>
          <p:nvPr/>
        </p:nvSpPr>
        <p:spPr bwMode="auto">
          <a:xfrm>
            <a:off x="5429250" y="45037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09" name="Freeform 189"/>
          <p:cNvSpPr>
            <a:spLocks/>
          </p:cNvSpPr>
          <p:nvPr/>
        </p:nvSpPr>
        <p:spPr bwMode="auto">
          <a:xfrm>
            <a:off x="5429250" y="45037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0" name="Freeform 190"/>
          <p:cNvSpPr>
            <a:spLocks/>
          </p:cNvSpPr>
          <p:nvPr/>
        </p:nvSpPr>
        <p:spPr bwMode="auto">
          <a:xfrm>
            <a:off x="5716588" y="3344863"/>
            <a:ext cx="36512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1" name="Freeform 191"/>
          <p:cNvSpPr>
            <a:spLocks/>
          </p:cNvSpPr>
          <p:nvPr/>
        </p:nvSpPr>
        <p:spPr bwMode="auto">
          <a:xfrm>
            <a:off x="5716588" y="3344863"/>
            <a:ext cx="36512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2" name="Freeform 192"/>
          <p:cNvSpPr>
            <a:spLocks/>
          </p:cNvSpPr>
          <p:nvPr/>
        </p:nvSpPr>
        <p:spPr bwMode="auto">
          <a:xfrm>
            <a:off x="5716588" y="2717800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3" name="Freeform 193"/>
          <p:cNvSpPr>
            <a:spLocks/>
          </p:cNvSpPr>
          <p:nvPr/>
        </p:nvSpPr>
        <p:spPr bwMode="auto">
          <a:xfrm>
            <a:off x="5715000" y="2743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4" name="Freeform 194"/>
          <p:cNvSpPr>
            <a:spLocks/>
          </p:cNvSpPr>
          <p:nvPr/>
        </p:nvSpPr>
        <p:spPr bwMode="auto">
          <a:xfrm>
            <a:off x="5638800" y="1219200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8" y="23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5" name="Freeform 195"/>
          <p:cNvSpPr>
            <a:spLocks/>
          </p:cNvSpPr>
          <p:nvPr/>
        </p:nvSpPr>
        <p:spPr bwMode="auto">
          <a:xfrm>
            <a:off x="5638800" y="1219200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8" y="23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6" name="Freeform 196"/>
          <p:cNvSpPr>
            <a:spLocks/>
          </p:cNvSpPr>
          <p:nvPr/>
        </p:nvSpPr>
        <p:spPr bwMode="auto">
          <a:xfrm>
            <a:off x="5772150" y="3787775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7" name="Freeform 197"/>
          <p:cNvSpPr>
            <a:spLocks/>
          </p:cNvSpPr>
          <p:nvPr/>
        </p:nvSpPr>
        <p:spPr bwMode="auto">
          <a:xfrm>
            <a:off x="5716588" y="3005138"/>
            <a:ext cx="36512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8" name="Freeform 198"/>
          <p:cNvSpPr>
            <a:spLocks/>
          </p:cNvSpPr>
          <p:nvPr/>
        </p:nvSpPr>
        <p:spPr bwMode="auto">
          <a:xfrm>
            <a:off x="5716588" y="3005138"/>
            <a:ext cx="36512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19" name="Freeform 199"/>
          <p:cNvSpPr>
            <a:spLocks/>
          </p:cNvSpPr>
          <p:nvPr/>
        </p:nvSpPr>
        <p:spPr bwMode="auto">
          <a:xfrm>
            <a:off x="6078538" y="3795713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7" y="2"/>
              </a:cxn>
              <a:cxn ang="0">
                <a:pos x="18" y="3"/>
              </a:cxn>
              <a:cxn ang="0">
                <a:pos x="19" y="4"/>
              </a:cxn>
              <a:cxn ang="0">
                <a:pos x="21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1" y="19"/>
              </a:cxn>
              <a:cxn ang="0">
                <a:pos x="19" y="20"/>
              </a:cxn>
              <a:cxn ang="0">
                <a:pos x="18" y="21"/>
              </a:cxn>
              <a:cxn ang="0">
                <a:pos x="17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1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7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0" name="Freeform 200"/>
          <p:cNvSpPr>
            <a:spLocks/>
          </p:cNvSpPr>
          <p:nvPr/>
        </p:nvSpPr>
        <p:spPr bwMode="auto">
          <a:xfrm>
            <a:off x="6078538" y="3795713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7" y="2"/>
              </a:cxn>
              <a:cxn ang="0">
                <a:pos x="18" y="3"/>
              </a:cxn>
              <a:cxn ang="0">
                <a:pos x="19" y="4"/>
              </a:cxn>
              <a:cxn ang="0">
                <a:pos x="21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1" y="19"/>
              </a:cxn>
              <a:cxn ang="0">
                <a:pos x="19" y="20"/>
              </a:cxn>
              <a:cxn ang="0">
                <a:pos x="18" y="21"/>
              </a:cxn>
              <a:cxn ang="0">
                <a:pos x="17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1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7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1" name="Freeform 201"/>
          <p:cNvSpPr>
            <a:spLocks/>
          </p:cNvSpPr>
          <p:nvPr/>
        </p:nvSpPr>
        <p:spPr bwMode="auto">
          <a:xfrm>
            <a:off x="5921375" y="5781675"/>
            <a:ext cx="36513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2" name="Freeform 202"/>
          <p:cNvSpPr>
            <a:spLocks/>
          </p:cNvSpPr>
          <p:nvPr/>
        </p:nvSpPr>
        <p:spPr bwMode="auto">
          <a:xfrm>
            <a:off x="5921375" y="5781675"/>
            <a:ext cx="36513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3" name="Freeform 203"/>
          <p:cNvSpPr>
            <a:spLocks/>
          </p:cNvSpPr>
          <p:nvPr/>
        </p:nvSpPr>
        <p:spPr bwMode="auto">
          <a:xfrm>
            <a:off x="5716588" y="4216400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4" name="Freeform 204"/>
          <p:cNvSpPr>
            <a:spLocks/>
          </p:cNvSpPr>
          <p:nvPr/>
        </p:nvSpPr>
        <p:spPr bwMode="auto">
          <a:xfrm>
            <a:off x="5867400" y="6019800"/>
            <a:ext cx="36513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5" name="Freeform 205"/>
          <p:cNvSpPr>
            <a:spLocks/>
          </p:cNvSpPr>
          <p:nvPr/>
        </p:nvSpPr>
        <p:spPr bwMode="auto">
          <a:xfrm>
            <a:off x="5867400" y="6019800"/>
            <a:ext cx="36513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6" name="Freeform 206"/>
          <p:cNvSpPr>
            <a:spLocks/>
          </p:cNvSpPr>
          <p:nvPr/>
        </p:nvSpPr>
        <p:spPr bwMode="auto">
          <a:xfrm>
            <a:off x="5716588" y="4503738"/>
            <a:ext cx="36512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7" name="Freeform 207"/>
          <p:cNvSpPr>
            <a:spLocks/>
          </p:cNvSpPr>
          <p:nvPr/>
        </p:nvSpPr>
        <p:spPr bwMode="auto">
          <a:xfrm>
            <a:off x="5795963" y="46228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8" name="Freeform 208"/>
          <p:cNvSpPr>
            <a:spLocks/>
          </p:cNvSpPr>
          <p:nvPr/>
        </p:nvSpPr>
        <p:spPr bwMode="auto">
          <a:xfrm>
            <a:off x="5795963" y="4910138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29" name="Freeform 209"/>
          <p:cNvSpPr>
            <a:spLocks/>
          </p:cNvSpPr>
          <p:nvPr/>
        </p:nvSpPr>
        <p:spPr bwMode="auto">
          <a:xfrm>
            <a:off x="5795963" y="4910138"/>
            <a:ext cx="38100" cy="3651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1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1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1" y="4"/>
                </a:lnTo>
                <a:lnTo>
                  <a:pt x="21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0" name="Freeform 210"/>
          <p:cNvSpPr>
            <a:spLocks/>
          </p:cNvSpPr>
          <p:nvPr/>
        </p:nvSpPr>
        <p:spPr bwMode="auto">
          <a:xfrm>
            <a:off x="6248400" y="5029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1" name="Freeform 211"/>
          <p:cNvSpPr>
            <a:spLocks/>
          </p:cNvSpPr>
          <p:nvPr/>
        </p:nvSpPr>
        <p:spPr bwMode="auto">
          <a:xfrm>
            <a:off x="6248400" y="50292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2" name="Freeform 212"/>
          <p:cNvSpPr>
            <a:spLocks/>
          </p:cNvSpPr>
          <p:nvPr/>
        </p:nvSpPr>
        <p:spPr bwMode="auto">
          <a:xfrm>
            <a:off x="5638800" y="14478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3" name="Freeform 213"/>
          <p:cNvSpPr>
            <a:spLocks/>
          </p:cNvSpPr>
          <p:nvPr/>
        </p:nvSpPr>
        <p:spPr bwMode="auto">
          <a:xfrm>
            <a:off x="5638800" y="14478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4" name="Freeform 214"/>
          <p:cNvSpPr>
            <a:spLocks/>
          </p:cNvSpPr>
          <p:nvPr/>
        </p:nvSpPr>
        <p:spPr bwMode="auto">
          <a:xfrm>
            <a:off x="5562600" y="12954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5" name="Freeform 215"/>
          <p:cNvSpPr>
            <a:spLocks/>
          </p:cNvSpPr>
          <p:nvPr/>
        </p:nvSpPr>
        <p:spPr bwMode="auto">
          <a:xfrm>
            <a:off x="5562600" y="12954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6" name="Freeform 216"/>
          <p:cNvSpPr>
            <a:spLocks/>
          </p:cNvSpPr>
          <p:nvPr/>
        </p:nvSpPr>
        <p:spPr bwMode="auto">
          <a:xfrm>
            <a:off x="6208713" y="5197475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7" name="Freeform 217"/>
          <p:cNvSpPr>
            <a:spLocks/>
          </p:cNvSpPr>
          <p:nvPr/>
        </p:nvSpPr>
        <p:spPr bwMode="auto">
          <a:xfrm>
            <a:off x="6208713" y="5197475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8" name="Freeform 218"/>
          <p:cNvSpPr>
            <a:spLocks/>
          </p:cNvSpPr>
          <p:nvPr/>
        </p:nvSpPr>
        <p:spPr bwMode="auto">
          <a:xfrm>
            <a:off x="5745163" y="3954463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5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39" name="Freeform 219"/>
          <p:cNvSpPr>
            <a:spLocks/>
          </p:cNvSpPr>
          <p:nvPr/>
        </p:nvSpPr>
        <p:spPr bwMode="auto">
          <a:xfrm>
            <a:off x="5715000" y="59436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8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0" name="Freeform 220"/>
          <p:cNvSpPr>
            <a:spLocks/>
          </p:cNvSpPr>
          <p:nvPr/>
        </p:nvSpPr>
        <p:spPr bwMode="auto">
          <a:xfrm>
            <a:off x="5715000" y="59436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8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1" name="Freeform 221"/>
          <p:cNvSpPr>
            <a:spLocks/>
          </p:cNvSpPr>
          <p:nvPr/>
        </p:nvSpPr>
        <p:spPr bwMode="auto">
          <a:xfrm>
            <a:off x="5505450" y="42878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2" name="Freeform 222"/>
          <p:cNvSpPr>
            <a:spLocks/>
          </p:cNvSpPr>
          <p:nvPr/>
        </p:nvSpPr>
        <p:spPr bwMode="auto">
          <a:xfrm>
            <a:off x="5505450" y="4287838"/>
            <a:ext cx="36513" cy="365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0" y="5"/>
              </a:cxn>
              <a:cxn ang="0">
                <a:pos x="21" y="7"/>
              </a:cxn>
              <a:cxn ang="0">
                <a:pos x="21" y="9"/>
              </a:cxn>
              <a:cxn ang="0">
                <a:pos x="21" y="10"/>
              </a:cxn>
              <a:cxn ang="0">
                <a:pos x="21" y="12"/>
              </a:cxn>
              <a:cxn ang="0">
                <a:pos x="21" y="13"/>
              </a:cxn>
              <a:cxn ang="0">
                <a:pos x="21" y="15"/>
              </a:cxn>
              <a:cxn ang="0">
                <a:pos x="20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9" y="22"/>
              </a:cxn>
              <a:cxn ang="0">
                <a:pos x="8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1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1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1" y="8"/>
                </a:lnTo>
                <a:lnTo>
                  <a:pt x="21" y="9"/>
                </a:lnTo>
                <a:lnTo>
                  <a:pt x="21" y="9"/>
                </a:lnTo>
                <a:lnTo>
                  <a:pt x="21" y="9"/>
                </a:lnTo>
                <a:lnTo>
                  <a:pt x="21" y="10"/>
                </a:lnTo>
                <a:lnTo>
                  <a:pt x="22" y="11"/>
                </a:lnTo>
                <a:lnTo>
                  <a:pt x="22" y="11"/>
                </a:lnTo>
                <a:lnTo>
                  <a:pt x="21" y="12"/>
                </a:lnTo>
                <a:lnTo>
                  <a:pt x="21" y="12"/>
                </a:lnTo>
                <a:lnTo>
                  <a:pt x="21" y="13"/>
                </a:lnTo>
                <a:lnTo>
                  <a:pt x="21" y="13"/>
                </a:lnTo>
                <a:lnTo>
                  <a:pt x="21" y="14"/>
                </a:lnTo>
                <a:lnTo>
                  <a:pt x="21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0" y="16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0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3" name="Freeform 223"/>
          <p:cNvSpPr>
            <a:spLocks/>
          </p:cNvSpPr>
          <p:nvPr/>
        </p:nvSpPr>
        <p:spPr bwMode="auto">
          <a:xfrm>
            <a:off x="6084888" y="4622800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4" name="Freeform 224"/>
          <p:cNvSpPr>
            <a:spLocks/>
          </p:cNvSpPr>
          <p:nvPr/>
        </p:nvSpPr>
        <p:spPr bwMode="auto">
          <a:xfrm>
            <a:off x="6084888" y="4622800"/>
            <a:ext cx="36512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0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5" name="Freeform 225"/>
          <p:cNvSpPr>
            <a:spLocks/>
          </p:cNvSpPr>
          <p:nvPr/>
        </p:nvSpPr>
        <p:spPr bwMode="auto">
          <a:xfrm>
            <a:off x="5710238" y="5011738"/>
            <a:ext cx="36512" cy="36512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6" name="Freeform 226"/>
          <p:cNvSpPr>
            <a:spLocks/>
          </p:cNvSpPr>
          <p:nvPr/>
        </p:nvSpPr>
        <p:spPr bwMode="auto">
          <a:xfrm>
            <a:off x="5710238" y="5011738"/>
            <a:ext cx="36512" cy="36512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7" name="Freeform 227"/>
          <p:cNvSpPr>
            <a:spLocks/>
          </p:cNvSpPr>
          <p:nvPr/>
        </p:nvSpPr>
        <p:spPr bwMode="auto">
          <a:xfrm>
            <a:off x="6324600" y="48006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8" name="Freeform 228"/>
          <p:cNvSpPr>
            <a:spLocks/>
          </p:cNvSpPr>
          <p:nvPr/>
        </p:nvSpPr>
        <p:spPr bwMode="auto">
          <a:xfrm>
            <a:off x="6324600" y="4800600"/>
            <a:ext cx="36513" cy="36513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0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8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49" name="Freeform 229"/>
          <p:cNvSpPr>
            <a:spLocks/>
          </p:cNvSpPr>
          <p:nvPr/>
        </p:nvSpPr>
        <p:spPr bwMode="auto">
          <a:xfrm>
            <a:off x="6237288" y="5521325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1"/>
              </a:cxn>
              <a:cxn ang="0">
                <a:pos x="16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0" name="Freeform 230"/>
          <p:cNvSpPr>
            <a:spLocks/>
          </p:cNvSpPr>
          <p:nvPr/>
        </p:nvSpPr>
        <p:spPr bwMode="auto">
          <a:xfrm>
            <a:off x="6237288" y="5521325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1"/>
              </a:cxn>
              <a:cxn ang="0">
                <a:pos x="16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6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2" y="16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2" y="6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2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1" name="Freeform 231"/>
          <p:cNvSpPr>
            <a:spLocks/>
          </p:cNvSpPr>
          <p:nvPr/>
        </p:nvSpPr>
        <p:spPr bwMode="auto">
          <a:xfrm>
            <a:off x="6032500" y="3954463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5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2" name="Freeform 232"/>
          <p:cNvSpPr>
            <a:spLocks/>
          </p:cNvSpPr>
          <p:nvPr/>
        </p:nvSpPr>
        <p:spPr bwMode="auto">
          <a:xfrm>
            <a:off x="6032500" y="4243388"/>
            <a:ext cx="38100" cy="36512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5" y="1"/>
              </a:cxn>
              <a:cxn ang="0">
                <a:pos x="16" y="2"/>
              </a:cxn>
              <a:cxn ang="0">
                <a:pos x="17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8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5" y="22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8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3" name="Freeform 233"/>
          <p:cNvSpPr>
            <a:spLocks/>
          </p:cNvSpPr>
          <p:nvPr/>
        </p:nvSpPr>
        <p:spPr bwMode="auto">
          <a:xfrm>
            <a:off x="6176963" y="4494213"/>
            <a:ext cx="47625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1" y="1"/>
              </a:cxn>
              <a:cxn ang="0">
                <a:pos x="22" y="2"/>
              </a:cxn>
              <a:cxn ang="0">
                <a:pos x="24" y="4"/>
              </a:cxn>
              <a:cxn ang="0">
                <a:pos x="25" y="5"/>
              </a:cxn>
              <a:cxn ang="0">
                <a:pos x="26" y="7"/>
              </a:cxn>
              <a:cxn ang="0">
                <a:pos x="27" y="9"/>
              </a:cxn>
              <a:cxn ang="0">
                <a:pos x="28" y="11"/>
              </a:cxn>
              <a:cxn ang="0">
                <a:pos x="28" y="13"/>
              </a:cxn>
              <a:cxn ang="0">
                <a:pos x="28" y="15"/>
              </a:cxn>
              <a:cxn ang="0">
                <a:pos x="28" y="17"/>
              </a:cxn>
              <a:cxn ang="0">
                <a:pos x="27" y="19"/>
              </a:cxn>
              <a:cxn ang="0">
                <a:pos x="26" y="21"/>
              </a:cxn>
              <a:cxn ang="0">
                <a:pos x="25" y="23"/>
              </a:cxn>
              <a:cxn ang="0">
                <a:pos x="24" y="25"/>
              </a:cxn>
              <a:cxn ang="0">
                <a:pos x="22" y="26"/>
              </a:cxn>
              <a:cxn ang="0">
                <a:pos x="21" y="27"/>
              </a:cxn>
              <a:cxn ang="0">
                <a:pos x="19" y="28"/>
              </a:cxn>
              <a:cxn ang="0">
                <a:pos x="17" y="29"/>
              </a:cxn>
              <a:cxn ang="0">
                <a:pos x="15" y="29"/>
              </a:cxn>
              <a:cxn ang="0">
                <a:pos x="13" y="29"/>
              </a:cxn>
              <a:cxn ang="0">
                <a:pos x="11" y="29"/>
              </a:cxn>
              <a:cxn ang="0">
                <a:pos x="9" y="28"/>
              </a:cxn>
              <a:cxn ang="0">
                <a:pos x="7" y="27"/>
              </a:cxn>
              <a:cxn ang="0">
                <a:pos x="5" y="26"/>
              </a:cxn>
              <a:cxn ang="0">
                <a:pos x="4" y="25"/>
              </a:cxn>
              <a:cxn ang="0">
                <a:pos x="2" y="23"/>
              </a:cxn>
              <a:cxn ang="0">
                <a:pos x="1" y="21"/>
              </a:cxn>
              <a:cxn ang="0">
                <a:pos x="0" y="19"/>
              </a:cxn>
              <a:cxn ang="0">
                <a:pos x="0" y="17"/>
              </a:cxn>
              <a:cxn ang="0">
                <a:pos x="0" y="15"/>
              </a:cxn>
              <a:cxn ang="0">
                <a:pos x="0" y="13"/>
              </a:cxn>
              <a:cxn ang="0">
                <a:pos x="0" y="11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4" y="4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1" y="0"/>
              </a:cxn>
              <a:cxn ang="0">
                <a:pos x="13" y="0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1"/>
                </a:lnTo>
                <a:lnTo>
                  <a:pt x="19" y="1"/>
                </a:lnTo>
                <a:lnTo>
                  <a:pt x="19" y="1"/>
                </a:lnTo>
                <a:lnTo>
                  <a:pt x="20" y="1"/>
                </a:lnTo>
                <a:lnTo>
                  <a:pt x="21" y="1"/>
                </a:lnTo>
                <a:lnTo>
                  <a:pt x="21" y="2"/>
                </a:lnTo>
                <a:lnTo>
                  <a:pt x="22" y="2"/>
                </a:lnTo>
                <a:lnTo>
                  <a:pt x="22" y="2"/>
                </a:lnTo>
                <a:lnTo>
                  <a:pt x="23" y="3"/>
                </a:lnTo>
                <a:lnTo>
                  <a:pt x="23" y="4"/>
                </a:lnTo>
                <a:lnTo>
                  <a:pt x="24" y="4"/>
                </a:lnTo>
                <a:lnTo>
                  <a:pt x="25" y="5"/>
                </a:lnTo>
                <a:lnTo>
                  <a:pt x="25" y="5"/>
                </a:lnTo>
                <a:lnTo>
                  <a:pt x="25" y="5"/>
                </a:lnTo>
                <a:lnTo>
                  <a:pt x="26" y="6"/>
                </a:lnTo>
                <a:lnTo>
                  <a:pt x="26" y="6"/>
                </a:lnTo>
                <a:lnTo>
                  <a:pt x="26" y="7"/>
                </a:lnTo>
                <a:lnTo>
                  <a:pt x="27" y="8"/>
                </a:lnTo>
                <a:lnTo>
                  <a:pt x="27" y="9"/>
                </a:lnTo>
                <a:lnTo>
                  <a:pt x="27" y="9"/>
                </a:lnTo>
                <a:lnTo>
                  <a:pt x="27" y="10"/>
                </a:lnTo>
                <a:lnTo>
                  <a:pt x="28" y="10"/>
                </a:lnTo>
                <a:lnTo>
                  <a:pt x="28" y="11"/>
                </a:lnTo>
                <a:lnTo>
                  <a:pt x="28" y="12"/>
                </a:lnTo>
                <a:lnTo>
                  <a:pt x="28" y="13"/>
                </a:lnTo>
                <a:lnTo>
                  <a:pt x="28" y="13"/>
                </a:lnTo>
                <a:lnTo>
                  <a:pt x="29" y="14"/>
                </a:lnTo>
                <a:lnTo>
                  <a:pt x="29" y="14"/>
                </a:lnTo>
                <a:lnTo>
                  <a:pt x="28" y="15"/>
                </a:lnTo>
                <a:lnTo>
                  <a:pt x="28" y="16"/>
                </a:lnTo>
                <a:lnTo>
                  <a:pt x="28" y="16"/>
                </a:lnTo>
                <a:lnTo>
                  <a:pt x="28" y="17"/>
                </a:lnTo>
                <a:lnTo>
                  <a:pt x="28" y="18"/>
                </a:lnTo>
                <a:lnTo>
                  <a:pt x="27" y="18"/>
                </a:lnTo>
                <a:lnTo>
                  <a:pt x="27" y="19"/>
                </a:lnTo>
                <a:lnTo>
                  <a:pt x="27" y="20"/>
                </a:lnTo>
                <a:lnTo>
                  <a:pt x="27" y="21"/>
                </a:lnTo>
                <a:lnTo>
                  <a:pt x="26" y="21"/>
                </a:lnTo>
                <a:lnTo>
                  <a:pt x="26" y="22"/>
                </a:lnTo>
                <a:lnTo>
                  <a:pt x="26" y="22"/>
                </a:lnTo>
                <a:lnTo>
                  <a:pt x="25" y="23"/>
                </a:lnTo>
                <a:lnTo>
                  <a:pt x="25" y="24"/>
                </a:lnTo>
                <a:lnTo>
                  <a:pt x="25" y="24"/>
                </a:lnTo>
                <a:lnTo>
                  <a:pt x="24" y="25"/>
                </a:lnTo>
                <a:lnTo>
                  <a:pt x="23" y="25"/>
                </a:lnTo>
                <a:lnTo>
                  <a:pt x="23" y="25"/>
                </a:lnTo>
                <a:lnTo>
                  <a:pt x="22" y="26"/>
                </a:lnTo>
                <a:lnTo>
                  <a:pt x="22" y="27"/>
                </a:lnTo>
                <a:lnTo>
                  <a:pt x="21" y="27"/>
                </a:lnTo>
                <a:lnTo>
                  <a:pt x="21" y="27"/>
                </a:lnTo>
                <a:lnTo>
                  <a:pt x="20" y="28"/>
                </a:lnTo>
                <a:lnTo>
                  <a:pt x="19" y="28"/>
                </a:lnTo>
                <a:lnTo>
                  <a:pt x="19" y="28"/>
                </a:lnTo>
                <a:lnTo>
                  <a:pt x="18" y="28"/>
                </a:lnTo>
                <a:lnTo>
                  <a:pt x="17" y="29"/>
                </a:lnTo>
                <a:lnTo>
                  <a:pt x="17" y="29"/>
                </a:lnTo>
                <a:lnTo>
                  <a:pt x="16" y="29"/>
                </a:lnTo>
                <a:lnTo>
                  <a:pt x="15" y="29"/>
                </a:lnTo>
                <a:lnTo>
                  <a:pt x="15" y="29"/>
                </a:lnTo>
                <a:lnTo>
                  <a:pt x="14" y="29"/>
                </a:lnTo>
                <a:lnTo>
                  <a:pt x="14" y="29"/>
                </a:lnTo>
                <a:lnTo>
                  <a:pt x="13" y="29"/>
                </a:lnTo>
                <a:lnTo>
                  <a:pt x="13" y="29"/>
                </a:lnTo>
                <a:lnTo>
                  <a:pt x="12" y="29"/>
                </a:lnTo>
                <a:lnTo>
                  <a:pt x="11" y="29"/>
                </a:lnTo>
                <a:lnTo>
                  <a:pt x="10" y="29"/>
                </a:lnTo>
                <a:lnTo>
                  <a:pt x="10" y="28"/>
                </a:lnTo>
                <a:lnTo>
                  <a:pt x="9" y="28"/>
                </a:lnTo>
                <a:lnTo>
                  <a:pt x="9" y="28"/>
                </a:lnTo>
                <a:lnTo>
                  <a:pt x="8" y="28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5" y="26"/>
                </a:lnTo>
                <a:lnTo>
                  <a:pt x="5" y="25"/>
                </a:lnTo>
                <a:lnTo>
                  <a:pt x="4" y="25"/>
                </a:lnTo>
                <a:lnTo>
                  <a:pt x="4" y="25"/>
                </a:lnTo>
                <a:lnTo>
                  <a:pt x="3" y="24"/>
                </a:lnTo>
                <a:lnTo>
                  <a:pt x="3" y="24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1" y="21"/>
                </a:lnTo>
                <a:lnTo>
                  <a:pt x="1" y="21"/>
                </a:lnTo>
                <a:lnTo>
                  <a:pt x="0" y="20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1" y="8"/>
                </a:lnTo>
                <a:lnTo>
                  <a:pt x="1" y="7"/>
                </a:lnTo>
                <a:lnTo>
                  <a:pt x="2" y="6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3" y="5"/>
                </a:lnTo>
                <a:lnTo>
                  <a:pt x="4" y="4"/>
                </a:lnTo>
                <a:lnTo>
                  <a:pt x="4" y="4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4" name="Freeform 234"/>
          <p:cNvSpPr>
            <a:spLocks/>
          </p:cNvSpPr>
          <p:nvPr/>
        </p:nvSpPr>
        <p:spPr bwMode="auto">
          <a:xfrm>
            <a:off x="6176963" y="4494213"/>
            <a:ext cx="47625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1" y="1"/>
              </a:cxn>
              <a:cxn ang="0">
                <a:pos x="22" y="2"/>
              </a:cxn>
              <a:cxn ang="0">
                <a:pos x="24" y="4"/>
              </a:cxn>
              <a:cxn ang="0">
                <a:pos x="25" y="5"/>
              </a:cxn>
              <a:cxn ang="0">
                <a:pos x="26" y="7"/>
              </a:cxn>
              <a:cxn ang="0">
                <a:pos x="27" y="9"/>
              </a:cxn>
              <a:cxn ang="0">
                <a:pos x="28" y="11"/>
              </a:cxn>
              <a:cxn ang="0">
                <a:pos x="28" y="13"/>
              </a:cxn>
              <a:cxn ang="0">
                <a:pos x="28" y="15"/>
              </a:cxn>
              <a:cxn ang="0">
                <a:pos x="28" y="17"/>
              </a:cxn>
              <a:cxn ang="0">
                <a:pos x="27" y="19"/>
              </a:cxn>
              <a:cxn ang="0">
                <a:pos x="26" y="21"/>
              </a:cxn>
              <a:cxn ang="0">
                <a:pos x="25" y="23"/>
              </a:cxn>
              <a:cxn ang="0">
                <a:pos x="24" y="25"/>
              </a:cxn>
              <a:cxn ang="0">
                <a:pos x="22" y="26"/>
              </a:cxn>
              <a:cxn ang="0">
                <a:pos x="21" y="27"/>
              </a:cxn>
              <a:cxn ang="0">
                <a:pos x="19" y="28"/>
              </a:cxn>
              <a:cxn ang="0">
                <a:pos x="17" y="29"/>
              </a:cxn>
              <a:cxn ang="0">
                <a:pos x="15" y="29"/>
              </a:cxn>
              <a:cxn ang="0">
                <a:pos x="13" y="29"/>
              </a:cxn>
              <a:cxn ang="0">
                <a:pos x="11" y="29"/>
              </a:cxn>
              <a:cxn ang="0">
                <a:pos x="9" y="28"/>
              </a:cxn>
              <a:cxn ang="0">
                <a:pos x="7" y="27"/>
              </a:cxn>
              <a:cxn ang="0">
                <a:pos x="5" y="26"/>
              </a:cxn>
              <a:cxn ang="0">
                <a:pos x="4" y="25"/>
              </a:cxn>
              <a:cxn ang="0">
                <a:pos x="2" y="23"/>
              </a:cxn>
              <a:cxn ang="0">
                <a:pos x="1" y="21"/>
              </a:cxn>
              <a:cxn ang="0">
                <a:pos x="0" y="19"/>
              </a:cxn>
              <a:cxn ang="0">
                <a:pos x="0" y="17"/>
              </a:cxn>
              <a:cxn ang="0">
                <a:pos x="0" y="15"/>
              </a:cxn>
              <a:cxn ang="0">
                <a:pos x="0" y="13"/>
              </a:cxn>
              <a:cxn ang="0">
                <a:pos x="0" y="11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4" y="4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1" y="0"/>
              </a:cxn>
              <a:cxn ang="0">
                <a:pos x="13" y="0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1"/>
                </a:lnTo>
                <a:lnTo>
                  <a:pt x="19" y="1"/>
                </a:lnTo>
                <a:lnTo>
                  <a:pt x="19" y="1"/>
                </a:lnTo>
                <a:lnTo>
                  <a:pt x="20" y="1"/>
                </a:lnTo>
                <a:lnTo>
                  <a:pt x="21" y="1"/>
                </a:lnTo>
                <a:lnTo>
                  <a:pt x="21" y="2"/>
                </a:lnTo>
                <a:lnTo>
                  <a:pt x="22" y="2"/>
                </a:lnTo>
                <a:lnTo>
                  <a:pt x="22" y="2"/>
                </a:lnTo>
                <a:lnTo>
                  <a:pt x="23" y="3"/>
                </a:lnTo>
                <a:lnTo>
                  <a:pt x="23" y="4"/>
                </a:lnTo>
                <a:lnTo>
                  <a:pt x="24" y="4"/>
                </a:lnTo>
                <a:lnTo>
                  <a:pt x="25" y="5"/>
                </a:lnTo>
                <a:lnTo>
                  <a:pt x="25" y="5"/>
                </a:lnTo>
                <a:lnTo>
                  <a:pt x="25" y="5"/>
                </a:lnTo>
                <a:lnTo>
                  <a:pt x="26" y="6"/>
                </a:lnTo>
                <a:lnTo>
                  <a:pt x="26" y="6"/>
                </a:lnTo>
                <a:lnTo>
                  <a:pt x="26" y="7"/>
                </a:lnTo>
                <a:lnTo>
                  <a:pt x="27" y="8"/>
                </a:lnTo>
                <a:lnTo>
                  <a:pt x="27" y="9"/>
                </a:lnTo>
                <a:lnTo>
                  <a:pt x="27" y="9"/>
                </a:lnTo>
                <a:lnTo>
                  <a:pt x="27" y="10"/>
                </a:lnTo>
                <a:lnTo>
                  <a:pt x="28" y="10"/>
                </a:lnTo>
                <a:lnTo>
                  <a:pt x="28" y="11"/>
                </a:lnTo>
                <a:lnTo>
                  <a:pt x="28" y="12"/>
                </a:lnTo>
                <a:lnTo>
                  <a:pt x="28" y="13"/>
                </a:lnTo>
                <a:lnTo>
                  <a:pt x="28" y="13"/>
                </a:lnTo>
                <a:lnTo>
                  <a:pt x="29" y="14"/>
                </a:lnTo>
                <a:lnTo>
                  <a:pt x="29" y="14"/>
                </a:lnTo>
                <a:lnTo>
                  <a:pt x="28" y="15"/>
                </a:lnTo>
                <a:lnTo>
                  <a:pt x="28" y="16"/>
                </a:lnTo>
                <a:lnTo>
                  <a:pt x="28" y="16"/>
                </a:lnTo>
                <a:lnTo>
                  <a:pt x="28" y="17"/>
                </a:lnTo>
                <a:lnTo>
                  <a:pt x="28" y="18"/>
                </a:lnTo>
                <a:lnTo>
                  <a:pt x="27" y="18"/>
                </a:lnTo>
                <a:lnTo>
                  <a:pt x="27" y="19"/>
                </a:lnTo>
                <a:lnTo>
                  <a:pt x="27" y="20"/>
                </a:lnTo>
                <a:lnTo>
                  <a:pt x="27" y="21"/>
                </a:lnTo>
                <a:lnTo>
                  <a:pt x="26" y="21"/>
                </a:lnTo>
                <a:lnTo>
                  <a:pt x="26" y="22"/>
                </a:lnTo>
                <a:lnTo>
                  <a:pt x="26" y="22"/>
                </a:lnTo>
                <a:lnTo>
                  <a:pt x="25" y="23"/>
                </a:lnTo>
                <a:lnTo>
                  <a:pt x="25" y="24"/>
                </a:lnTo>
                <a:lnTo>
                  <a:pt x="25" y="24"/>
                </a:lnTo>
                <a:lnTo>
                  <a:pt x="24" y="25"/>
                </a:lnTo>
                <a:lnTo>
                  <a:pt x="23" y="25"/>
                </a:lnTo>
                <a:lnTo>
                  <a:pt x="23" y="25"/>
                </a:lnTo>
                <a:lnTo>
                  <a:pt x="22" y="26"/>
                </a:lnTo>
                <a:lnTo>
                  <a:pt x="22" y="27"/>
                </a:lnTo>
                <a:lnTo>
                  <a:pt x="21" y="27"/>
                </a:lnTo>
                <a:lnTo>
                  <a:pt x="21" y="27"/>
                </a:lnTo>
                <a:lnTo>
                  <a:pt x="20" y="28"/>
                </a:lnTo>
                <a:lnTo>
                  <a:pt x="19" y="28"/>
                </a:lnTo>
                <a:lnTo>
                  <a:pt x="19" y="28"/>
                </a:lnTo>
                <a:lnTo>
                  <a:pt x="18" y="28"/>
                </a:lnTo>
                <a:lnTo>
                  <a:pt x="17" y="29"/>
                </a:lnTo>
                <a:lnTo>
                  <a:pt x="17" y="29"/>
                </a:lnTo>
                <a:lnTo>
                  <a:pt x="16" y="29"/>
                </a:lnTo>
                <a:lnTo>
                  <a:pt x="15" y="29"/>
                </a:lnTo>
                <a:lnTo>
                  <a:pt x="15" y="29"/>
                </a:lnTo>
                <a:lnTo>
                  <a:pt x="14" y="29"/>
                </a:lnTo>
                <a:lnTo>
                  <a:pt x="14" y="29"/>
                </a:lnTo>
                <a:lnTo>
                  <a:pt x="13" y="29"/>
                </a:lnTo>
                <a:lnTo>
                  <a:pt x="13" y="29"/>
                </a:lnTo>
                <a:lnTo>
                  <a:pt x="12" y="29"/>
                </a:lnTo>
                <a:lnTo>
                  <a:pt x="11" y="29"/>
                </a:lnTo>
                <a:lnTo>
                  <a:pt x="10" y="29"/>
                </a:lnTo>
                <a:lnTo>
                  <a:pt x="10" y="28"/>
                </a:lnTo>
                <a:lnTo>
                  <a:pt x="9" y="28"/>
                </a:lnTo>
                <a:lnTo>
                  <a:pt x="9" y="28"/>
                </a:lnTo>
                <a:lnTo>
                  <a:pt x="8" y="28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5" y="26"/>
                </a:lnTo>
                <a:lnTo>
                  <a:pt x="5" y="25"/>
                </a:lnTo>
                <a:lnTo>
                  <a:pt x="4" y="25"/>
                </a:lnTo>
                <a:lnTo>
                  <a:pt x="4" y="25"/>
                </a:lnTo>
                <a:lnTo>
                  <a:pt x="3" y="24"/>
                </a:lnTo>
                <a:lnTo>
                  <a:pt x="3" y="24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1" y="21"/>
                </a:lnTo>
                <a:lnTo>
                  <a:pt x="1" y="21"/>
                </a:lnTo>
                <a:lnTo>
                  <a:pt x="0" y="20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1" y="8"/>
                </a:lnTo>
                <a:lnTo>
                  <a:pt x="1" y="7"/>
                </a:lnTo>
                <a:lnTo>
                  <a:pt x="2" y="6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3" y="5"/>
                </a:lnTo>
                <a:lnTo>
                  <a:pt x="4" y="4"/>
                </a:lnTo>
                <a:lnTo>
                  <a:pt x="4" y="4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5" name="Freeform 235"/>
          <p:cNvSpPr>
            <a:spLocks/>
          </p:cNvSpPr>
          <p:nvPr/>
        </p:nvSpPr>
        <p:spPr bwMode="auto">
          <a:xfrm>
            <a:off x="5970588" y="5070475"/>
            <a:ext cx="47625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1" y="2"/>
              </a:cxn>
              <a:cxn ang="0">
                <a:pos x="22" y="3"/>
              </a:cxn>
              <a:cxn ang="0">
                <a:pos x="24" y="4"/>
              </a:cxn>
              <a:cxn ang="0">
                <a:pos x="25" y="6"/>
              </a:cxn>
              <a:cxn ang="0">
                <a:pos x="27" y="7"/>
              </a:cxn>
              <a:cxn ang="0">
                <a:pos x="28" y="10"/>
              </a:cxn>
              <a:cxn ang="0">
                <a:pos x="28" y="11"/>
              </a:cxn>
              <a:cxn ang="0">
                <a:pos x="28" y="14"/>
              </a:cxn>
              <a:cxn ang="0">
                <a:pos x="28" y="15"/>
              </a:cxn>
              <a:cxn ang="0">
                <a:pos x="28" y="18"/>
              </a:cxn>
              <a:cxn ang="0">
                <a:pos x="28" y="19"/>
              </a:cxn>
              <a:cxn ang="0">
                <a:pos x="27" y="22"/>
              </a:cxn>
              <a:cxn ang="0">
                <a:pos x="25" y="23"/>
              </a:cxn>
              <a:cxn ang="0">
                <a:pos x="24" y="25"/>
              </a:cxn>
              <a:cxn ang="0">
                <a:pos x="22" y="26"/>
              </a:cxn>
              <a:cxn ang="0">
                <a:pos x="21" y="27"/>
              </a:cxn>
              <a:cxn ang="0">
                <a:pos x="19" y="29"/>
              </a:cxn>
              <a:cxn ang="0">
                <a:pos x="17" y="29"/>
              </a:cxn>
              <a:cxn ang="0">
                <a:pos x="15" y="29"/>
              </a:cxn>
              <a:cxn ang="0">
                <a:pos x="13" y="29"/>
              </a:cxn>
              <a:cxn ang="0">
                <a:pos x="11" y="29"/>
              </a:cxn>
              <a:cxn ang="0">
                <a:pos x="9" y="29"/>
              </a:cxn>
              <a:cxn ang="0">
                <a:pos x="7" y="27"/>
              </a:cxn>
              <a:cxn ang="0">
                <a:pos x="5" y="26"/>
              </a:cxn>
              <a:cxn ang="0">
                <a:pos x="4" y="25"/>
              </a:cxn>
              <a:cxn ang="0">
                <a:pos x="2" y="23"/>
              </a:cxn>
              <a:cxn ang="0">
                <a:pos x="1" y="22"/>
              </a:cxn>
              <a:cxn ang="0">
                <a:pos x="1" y="19"/>
              </a:cxn>
              <a:cxn ang="0">
                <a:pos x="0" y="18"/>
              </a:cxn>
              <a:cxn ang="0">
                <a:pos x="0" y="15"/>
              </a:cxn>
              <a:cxn ang="0">
                <a:pos x="0" y="14"/>
              </a:cxn>
              <a:cxn ang="0">
                <a:pos x="0" y="11"/>
              </a:cxn>
              <a:cxn ang="0">
                <a:pos x="1" y="10"/>
              </a:cxn>
              <a:cxn ang="0">
                <a:pos x="1" y="7"/>
              </a:cxn>
              <a:cxn ang="0">
                <a:pos x="2" y="6"/>
              </a:cxn>
              <a:cxn ang="0">
                <a:pos x="4" y="4"/>
              </a:cxn>
              <a:cxn ang="0">
                <a:pos x="5" y="3"/>
              </a:cxn>
              <a:cxn ang="0">
                <a:pos x="7" y="2"/>
              </a:cxn>
              <a:cxn ang="0">
                <a:pos x="9" y="1"/>
              </a:cxn>
              <a:cxn ang="0">
                <a:pos x="11" y="0"/>
              </a:cxn>
              <a:cxn ang="0">
                <a:pos x="13" y="0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4" y="4"/>
                </a:lnTo>
                <a:lnTo>
                  <a:pt x="24" y="4"/>
                </a:lnTo>
                <a:lnTo>
                  <a:pt x="25" y="5"/>
                </a:lnTo>
                <a:lnTo>
                  <a:pt x="25" y="6"/>
                </a:lnTo>
                <a:lnTo>
                  <a:pt x="25" y="6"/>
                </a:lnTo>
                <a:lnTo>
                  <a:pt x="26" y="6"/>
                </a:lnTo>
                <a:lnTo>
                  <a:pt x="27" y="7"/>
                </a:lnTo>
                <a:lnTo>
                  <a:pt x="27" y="7"/>
                </a:lnTo>
                <a:lnTo>
                  <a:pt x="27" y="8"/>
                </a:lnTo>
                <a:lnTo>
                  <a:pt x="27" y="9"/>
                </a:lnTo>
                <a:lnTo>
                  <a:pt x="28" y="10"/>
                </a:lnTo>
                <a:lnTo>
                  <a:pt x="28" y="10"/>
                </a:lnTo>
                <a:lnTo>
                  <a:pt x="28" y="11"/>
                </a:lnTo>
                <a:lnTo>
                  <a:pt x="28" y="11"/>
                </a:lnTo>
                <a:lnTo>
                  <a:pt x="28" y="12"/>
                </a:lnTo>
                <a:lnTo>
                  <a:pt x="28" y="13"/>
                </a:lnTo>
                <a:lnTo>
                  <a:pt x="28" y="14"/>
                </a:lnTo>
                <a:lnTo>
                  <a:pt x="29" y="14"/>
                </a:lnTo>
                <a:lnTo>
                  <a:pt x="29" y="14"/>
                </a:lnTo>
                <a:lnTo>
                  <a:pt x="28" y="15"/>
                </a:lnTo>
                <a:lnTo>
                  <a:pt x="28" y="16"/>
                </a:lnTo>
                <a:lnTo>
                  <a:pt x="28" y="16"/>
                </a:lnTo>
                <a:lnTo>
                  <a:pt x="28" y="18"/>
                </a:lnTo>
                <a:lnTo>
                  <a:pt x="28" y="18"/>
                </a:lnTo>
                <a:lnTo>
                  <a:pt x="28" y="19"/>
                </a:lnTo>
                <a:lnTo>
                  <a:pt x="28" y="19"/>
                </a:lnTo>
                <a:lnTo>
                  <a:pt x="27" y="20"/>
                </a:lnTo>
                <a:lnTo>
                  <a:pt x="27" y="21"/>
                </a:lnTo>
                <a:lnTo>
                  <a:pt x="27" y="22"/>
                </a:lnTo>
                <a:lnTo>
                  <a:pt x="27" y="22"/>
                </a:lnTo>
                <a:lnTo>
                  <a:pt x="26" y="23"/>
                </a:lnTo>
                <a:lnTo>
                  <a:pt x="25" y="23"/>
                </a:lnTo>
                <a:lnTo>
                  <a:pt x="25" y="24"/>
                </a:lnTo>
                <a:lnTo>
                  <a:pt x="25" y="25"/>
                </a:lnTo>
                <a:lnTo>
                  <a:pt x="24" y="25"/>
                </a:lnTo>
                <a:lnTo>
                  <a:pt x="24" y="26"/>
                </a:lnTo>
                <a:lnTo>
                  <a:pt x="23" y="26"/>
                </a:lnTo>
                <a:lnTo>
                  <a:pt x="22" y="26"/>
                </a:lnTo>
                <a:lnTo>
                  <a:pt x="22" y="27"/>
                </a:lnTo>
                <a:lnTo>
                  <a:pt x="21" y="27"/>
                </a:lnTo>
                <a:lnTo>
                  <a:pt x="21" y="27"/>
                </a:lnTo>
                <a:lnTo>
                  <a:pt x="20" y="28"/>
                </a:lnTo>
                <a:lnTo>
                  <a:pt x="20" y="28"/>
                </a:lnTo>
                <a:lnTo>
                  <a:pt x="19" y="29"/>
                </a:lnTo>
                <a:lnTo>
                  <a:pt x="18" y="29"/>
                </a:lnTo>
                <a:lnTo>
                  <a:pt x="17" y="29"/>
                </a:lnTo>
                <a:lnTo>
                  <a:pt x="17" y="29"/>
                </a:lnTo>
                <a:lnTo>
                  <a:pt x="16" y="29"/>
                </a:lnTo>
                <a:lnTo>
                  <a:pt x="16" y="29"/>
                </a:lnTo>
                <a:lnTo>
                  <a:pt x="15" y="29"/>
                </a:lnTo>
                <a:lnTo>
                  <a:pt x="14" y="29"/>
                </a:lnTo>
                <a:lnTo>
                  <a:pt x="14" y="29"/>
                </a:lnTo>
                <a:lnTo>
                  <a:pt x="13" y="29"/>
                </a:lnTo>
                <a:lnTo>
                  <a:pt x="13" y="29"/>
                </a:lnTo>
                <a:lnTo>
                  <a:pt x="12" y="29"/>
                </a:lnTo>
                <a:lnTo>
                  <a:pt x="11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8"/>
                </a:lnTo>
                <a:lnTo>
                  <a:pt x="8" y="28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4" y="25"/>
                </a:lnTo>
                <a:lnTo>
                  <a:pt x="4" y="25"/>
                </a:lnTo>
                <a:lnTo>
                  <a:pt x="3" y="24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1" y="10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6" name="Freeform 236"/>
          <p:cNvSpPr>
            <a:spLocks/>
          </p:cNvSpPr>
          <p:nvPr/>
        </p:nvSpPr>
        <p:spPr bwMode="auto">
          <a:xfrm>
            <a:off x="5970588" y="5070475"/>
            <a:ext cx="47625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1" y="2"/>
              </a:cxn>
              <a:cxn ang="0">
                <a:pos x="22" y="3"/>
              </a:cxn>
              <a:cxn ang="0">
                <a:pos x="24" y="4"/>
              </a:cxn>
              <a:cxn ang="0">
                <a:pos x="25" y="6"/>
              </a:cxn>
              <a:cxn ang="0">
                <a:pos x="27" y="7"/>
              </a:cxn>
              <a:cxn ang="0">
                <a:pos x="28" y="10"/>
              </a:cxn>
              <a:cxn ang="0">
                <a:pos x="28" y="11"/>
              </a:cxn>
              <a:cxn ang="0">
                <a:pos x="28" y="14"/>
              </a:cxn>
              <a:cxn ang="0">
                <a:pos x="28" y="15"/>
              </a:cxn>
              <a:cxn ang="0">
                <a:pos x="28" y="18"/>
              </a:cxn>
              <a:cxn ang="0">
                <a:pos x="28" y="19"/>
              </a:cxn>
              <a:cxn ang="0">
                <a:pos x="27" y="22"/>
              </a:cxn>
              <a:cxn ang="0">
                <a:pos x="25" y="23"/>
              </a:cxn>
              <a:cxn ang="0">
                <a:pos x="24" y="25"/>
              </a:cxn>
              <a:cxn ang="0">
                <a:pos x="22" y="26"/>
              </a:cxn>
              <a:cxn ang="0">
                <a:pos x="21" y="27"/>
              </a:cxn>
              <a:cxn ang="0">
                <a:pos x="19" y="29"/>
              </a:cxn>
              <a:cxn ang="0">
                <a:pos x="17" y="29"/>
              </a:cxn>
              <a:cxn ang="0">
                <a:pos x="15" y="29"/>
              </a:cxn>
              <a:cxn ang="0">
                <a:pos x="13" y="29"/>
              </a:cxn>
              <a:cxn ang="0">
                <a:pos x="11" y="29"/>
              </a:cxn>
              <a:cxn ang="0">
                <a:pos x="9" y="29"/>
              </a:cxn>
              <a:cxn ang="0">
                <a:pos x="7" y="27"/>
              </a:cxn>
              <a:cxn ang="0">
                <a:pos x="5" y="26"/>
              </a:cxn>
              <a:cxn ang="0">
                <a:pos x="4" y="25"/>
              </a:cxn>
              <a:cxn ang="0">
                <a:pos x="2" y="23"/>
              </a:cxn>
              <a:cxn ang="0">
                <a:pos x="1" y="22"/>
              </a:cxn>
              <a:cxn ang="0">
                <a:pos x="1" y="19"/>
              </a:cxn>
              <a:cxn ang="0">
                <a:pos x="0" y="18"/>
              </a:cxn>
              <a:cxn ang="0">
                <a:pos x="0" y="15"/>
              </a:cxn>
              <a:cxn ang="0">
                <a:pos x="0" y="14"/>
              </a:cxn>
              <a:cxn ang="0">
                <a:pos x="0" y="11"/>
              </a:cxn>
              <a:cxn ang="0">
                <a:pos x="1" y="10"/>
              </a:cxn>
              <a:cxn ang="0">
                <a:pos x="1" y="7"/>
              </a:cxn>
              <a:cxn ang="0">
                <a:pos x="2" y="6"/>
              </a:cxn>
              <a:cxn ang="0">
                <a:pos x="4" y="4"/>
              </a:cxn>
              <a:cxn ang="0">
                <a:pos x="5" y="3"/>
              </a:cxn>
              <a:cxn ang="0">
                <a:pos x="7" y="2"/>
              </a:cxn>
              <a:cxn ang="0">
                <a:pos x="9" y="1"/>
              </a:cxn>
              <a:cxn ang="0">
                <a:pos x="11" y="0"/>
              </a:cxn>
              <a:cxn ang="0">
                <a:pos x="13" y="0"/>
              </a:cxn>
            </a:cxnLst>
            <a:rect l="0" t="0" r="r" b="b"/>
            <a:pathLst>
              <a:path w="30" h="30">
                <a:moveTo>
                  <a:pt x="14" y="0"/>
                </a:move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4" y="4"/>
                </a:lnTo>
                <a:lnTo>
                  <a:pt x="24" y="4"/>
                </a:lnTo>
                <a:lnTo>
                  <a:pt x="25" y="5"/>
                </a:lnTo>
                <a:lnTo>
                  <a:pt x="25" y="6"/>
                </a:lnTo>
                <a:lnTo>
                  <a:pt x="25" y="6"/>
                </a:lnTo>
                <a:lnTo>
                  <a:pt x="26" y="6"/>
                </a:lnTo>
                <a:lnTo>
                  <a:pt x="27" y="7"/>
                </a:lnTo>
                <a:lnTo>
                  <a:pt x="27" y="7"/>
                </a:lnTo>
                <a:lnTo>
                  <a:pt x="27" y="8"/>
                </a:lnTo>
                <a:lnTo>
                  <a:pt x="27" y="9"/>
                </a:lnTo>
                <a:lnTo>
                  <a:pt x="28" y="10"/>
                </a:lnTo>
                <a:lnTo>
                  <a:pt x="28" y="10"/>
                </a:lnTo>
                <a:lnTo>
                  <a:pt x="28" y="11"/>
                </a:lnTo>
                <a:lnTo>
                  <a:pt x="28" y="11"/>
                </a:lnTo>
                <a:lnTo>
                  <a:pt x="28" y="12"/>
                </a:lnTo>
                <a:lnTo>
                  <a:pt x="28" y="13"/>
                </a:lnTo>
                <a:lnTo>
                  <a:pt x="28" y="14"/>
                </a:lnTo>
                <a:lnTo>
                  <a:pt x="29" y="14"/>
                </a:lnTo>
                <a:lnTo>
                  <a:pt x="29" y="14"/>
                </a:lnTo>
                <a:lnTo>
                  <a:pt x="28" y="15"/>
                </a:lnTo>
                <a:lnTo>
                  <a:pt x="28" y="16"/>
                </a:lnTo>
                <a:lnTo>
                  <a:pt x="28" y="16"/>
                </a:lnTo>
                <a:lnTo>
                  <a:pt x="28" y="18"/>
                </a:lnTo>
                <a:lnTo>
                  <a:pt x="28" y="18"/>
                </a:lnTo>
                <a:lnTo>
                  <a:pt x="28" y="19"/>
                </a:lnTo>
                <a:lnTo>
                  <a:pt x="28" y="19"/>
                </a:lnTo>
                <a:lnTo>
                  <a:pt x="27" y="20"/>
                </a:lnTo>
                <a:lnTo>
                  <a:pt x="27" y="21"/>
                </a:lnTo>
                <a:lnTo>
                  <a:pt x="27" y="22"/>
                </a:lnTo>
                <a:lnTo>
                  <a:pt x="27" y="22"/>
                </a:lnTo>
                <a:lnTo>
                  <a:pt x="26" y="23"/>
                </a:lnTo>
                <a:lnTo>
                  <a:pt x="25" y="23"/>
                </a:lnTo>
                <a:lnTo>
                  <a:pt x="25" y="24"/>
                </a:lnTo>
                <a:lnTo>
                  <a:pt x="25" y="25"/>
                </a:lnTo>
                <a:lnTo>
                  <a:pt x="24" y="25"/>
                </a:lnTo>
                <a:lnTo>
                  <a:pt x="24" y="26"/>
                </a:lnTo>
                <a:lnTo>
                  <a:pt x="23" y="26"/>
                </a:lnTo>
                <a:lnTo>
                  <a:pt x="22" y="26"/>
                </a:lnTo>
                <a:lnTo>
                  <a:pt x="22" y="27"/>
                </a:lnTo>
                <a:lnTo>
                  <a:pt x="21" y="27"/>
                </a:lnTo>
                <a:lnTo>
                  <a:pt x="21" y="27"/>
                </a:lnTo>
                <a:lnTo>
                  <a:pt x="20" y="28"/>
                </a:lnTo>
                <a:lnTo>
                  <a:pt x="20" y="28"/>
                </a:lnTo>
                <a:lnTo>
                  <a:pt x="19" y="29"/>
                </a:lnTo>
                <a:lnTo>
                  <a:pt x="18" y="29"/>
                </a:lnTo>
                <a:lnTo>
                  <a:pt x="17" y="29"/>
                </a:lnTo>
                <a:lnTo>
                  <a:pt x="17" y="29"/>
                </a:lnTo>
                <a:lnTo>
                  <a:pt x="16" y="29"/>
                </a:lnTo>
                <a:lnTo>
                  <a:pt x="16" y="29"/>
                </a:lnTo>
                <a:lnTo>
                  <a:pt x="15" y="29"/>
                </a:lnTo>
                <a:lnTo>
                  <a:pt x="14" y="29"/>
                </a:lnTo>
                <a:lnTo>
                  <a:pt x="14" y="29"/>
                </a:lnTo>
                <a:lnTo>
                  <a:pt x="13" y="29"/>
                </a:lnTo>
                <a:lnTo>
                  <a:pt x="13" y="29"/>
                </a:lnTo>
                <a:lnTo>
                  <a:pt x="12" y="29"/>
                </a:lnTo>
                <a:lnTo>
                  <a:pt x="11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8"/>
                </a:lnTo>
                <a:lnTo>
                  <a:pt x="8" y="28"/>
                </a:lnTo>
                <a:lnTo>
                  <a:pt x="7" y="27"/>
                </a:lnTo>
                <a:lnTo>
                  <a:pt x="6" y="27"/>
                </a:lnTo>
                <a:lnTo>
                  <a:pt x="6" y="27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4" y="25"/>
                </a:lnTo>
                <a:lnTo>
                  <a:pt x="4" y="25"/>
                </a:lnTo>
                <a:lnTo>
                  <a:pt x="3" y="24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1" y="10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7" name="Freeform 237"/>
          <p:cNvSpPr>
            <a:spLocks/>
          </p:cNvSpPr>
          <p:nvPr/>
        </p:nvSpPr>
        <p:spPr bwMode="auto">
          <a:xfrm>
            <a:off x="6324600" y="36576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8" name="Freeform 238"/>
          <p:cNvSpPr>
            <a:spLocks/>
          </p:cNvSpPr>
          <p:nvPr/>
        </p:nvSpPr>
        <p:spPr bwMode="auto">
          <a:xfrm>
            <a:off x="6324600" y="36576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0"/>
                </a:lnTo>
                <a:lnTo>
                  <a:pt x="23" y="10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59" name="Freeform 239"/>
          <p:cNvSpPr>
            <a:spLocks/>
          </p:cNvSpPr>
          <p:nvPr/>
        </p:nvSpPr>
        <p:spPr bwMode="auto">
          <a:xfrm>
            <a:off x="6400800" y="4038600"/>
            <a:ext cx="36513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0" name="Freeform 240"/>
          <p:cNvSpPr>
            <a:spLocks/>
          </p:cNvSpPr>
          <p:nvPr/>
        </p:nvSpPr>
        <p:spPr bwMode="auto">
          <a:xfrm>
            <a:off x="6400800" y="4038600"/>
            <a:ext cx="36513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10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2"/>
              </a:cxn>
              <a:cxn ang="0">
                <a:pos x="14" y="22"/>
              </a:cxn>
              <a:cxn ang="0">
                <a:pos x="13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5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10"/>
              </a:cxn>
              <a:cxn ang="0">
                <a:pos x="1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6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8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1" name="Freeform 241"/>
          <p:cNvSpPr>
            <a:spLocks/>
          </p:cNvSpPr>
          <p:nvPr/>
        </p:nvSpPr>
        <p:spPr bwMode="auto">
          <a:xfrm>
            <a:off x="6096000" y="5715000"/>
            <a:ext cx="47625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1" y="1"/>
              </a:cxn>
              <a:cxn ang="0">
                <a:pos x="23" y="3"/>
              </a:cxn>
              <a:cxn ang="0">
                <a:pos x="25" y="4"/>
              </a:cxn>
              <a:cxn ang="0">
                <a:pos x="26" y="5"/>
              </a:cxn>
              <a:cxn ang="0">
                <a:pos x="27" y="7"/>
              </a:cxn>
              <a:cxn ang="0">
                <a:pos x="28" y="9"/>
              </a:cxn>
              <a:cxn ang="0">
                <a:pos x="29" y="11"/>
              </a:cxn>
              <a:cxn ang="0">
                <a:pos x="29" y="13"/>
              </a:cxn>
              <a:cxn ang="0">
                <a:pos x="29" y="15"/>
              </a:cxn>
              <a:cxn ang="0">
                <a:pos x="29" y="17"/>
              </a:cxn>
              <a:cxn ang="0">
                <a:pos x="28" y="19"/>
              </a:cxn>
              <a:cxn ang="0">
                <a:pos x="27" y="21"/>
              </a:cxn>
              <a:cxn ang="0">
                <a:pos x="26" y="23"/>
              </a:cxn>
              <a:cxn ang="0">
                <a:pos x="25" y="25"/>
              </a:cxn>
              <a:cxn ang="0">
                <a:pos x="23" y="26"/>
              </a:cxn>
              <a:cxn ang="0">
                <a:pos x="21" y="27"/>
              </a:cxn>
              <a:cxn ang="0">
                <a:pos x="19" y="28"/>
              </a:cxn>
              <a:cxn ang="0">
                <a:pos x="17" y="29"/>
              </a:cxn>
              <a:cxn ang="0">
                <a:pos x="15" y="29"/>
              </a:cxn>
              <a:cxn ang="0">
                <a:pos x="14" y="29"/>
              </a:cxn>
              <a:cxn ang="0">
                <a:pos x="11" y="29"/>
              </a:cxn>
              <a:cxn ang="0">
                <a:pos x="10" y="28"/>
              </a:cxn>
              <a:cxn ang="0">
                <a:pos x="7" y="27"/>
              </a:cxn>
              <a:cxn ang="0">
                <a:pos x="6" y="26"/>
              </a:cxn>
              <a:cxn ang="0">
                <a:pos x="4" y="25"/>
              </a:cxn>
              <a:cxn ang="0">
                <a:pos x="3" y="23"/>
              </a:cxn>
              <a:cxn ang="0">
                <a:pos x="2" y="21"/>
              </a:cxn>
              <a:cxn ang="0">
                <a:pos x="1" y="19"/>
              </a:cxn>
              <a:cxn ang="0">
                <a:pos x="0" y="17"/>
              </a:cxn>
              <a:cxn ang="0">
                <a:pos x="0" y="15"/>
              </a:cxn>
              <a:cxn ang="0">
                <a:pos x="0" y="13"/>
              </a:cxn>
              <a:cxn ang="0">
                <a:pos x="0" y="11"/>
              </a:cxn>
              <a:cxn ang="0">
                <a:pos x="1" y="9"/>
              </a:cxn>
              <a:cxn ang="0">
                <a:pos x="2" y="7"/>
              </a:cxn>
              <a:cxn ang="0">
                <a:pos x="3" y="5"/>
              </a:cxn>
              <a:cxn ang="0">
                <a:pos x="4" y="4"/>
              </a:cxn>
              <a:cxn ang="0">
                <a:pos x="6" y="3"/>
              </a:cxn>
              <a:cxn ang="0">
                <a:pos x="7" y="1"/>
              </a:cxn>
              <a:cxn ang="0">
                <a:pos x="10" y="1"/>
              </a:cxn>
              <a:cxn ang="0">
                <a:pos x="11" y="0"/>
              </a:cxn>
              <a:cxn ang="0">
                <a:pos x="14" y="0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1" y="1"/>
                </a:lnTo>
                <a:lnTo>
                  <a:pt x="22" y="2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4" y="4"/>
                </a:lnTo>
                <a:lnTo>
                  <a:pt x="25" y="4"/>
                </a:lnTo>
                <a:lnTo>
                  <a:pt x="25" y="5"/>
                </a:lnTo>
                <a:lnTo>
                  <a:pt x="26" y="5"/>
                </a:lnTo>
                <a:lnTo>
                  <a:pt x="26" y="5"/>
                </a:lnTo>
                <a:lnTo>
                  <a:pt x="26" y="6"/>
                </a:lnTo>
                <a:lnTo>
                  <a:pt x="27" y="7"/>
                </a:lnTo>
                <a:lnTo>
                  <a:pt x="27" y="7"/>
                </a:lnTo>
                <a:lnTo>
                  <a:pt x="27" y="8"/>
                </a:lnTo>
                <a:lnTo>
                  <a:pt x="27" y="9"/>
                </a:lnTo>
                <a:lnTo>
                  <a:pt x="28" y="9"/>
                </a:lnTo>
                <a:lnTo>
                  <a:pt x="28" y="10"/>
                </a:lnTo>
                <a:lnTo>
                  <a:pt x="29" y="11"/>
                </a:lnTo>
                <a:lnTo>
                  <a:pt x="29" y="11"/>
                </a:lnTo>
                <a:lnTo>
                  <a:pt x="29" y="12"/>
                </a:lnTo>
                <a:lnTo>
                  <a:pt x="29" y="13"/>
                </a:lnTo>
                <a:lnTo>
                  <a:pt x="29" y="13"/>
                </a:lnTo>
                <a:lnTo>
                  <a:pt x="29" y="14"/>
                </a:lnTo>
                <a:lnTo>
                  <a:pt x="29" y="14"/>
                </a:lnTo>
                <a:lnTo>
                  <a:pt x="29" y="15"/>
                </a:lnTo>
                <a:lnTo>
                  <a:pt x="29" y="16"/>
                </a:lnTo>
                <a:lnTo>
                  <a:pt x="29" y="16"/>
                </a:lnTo>
                <a:lnTo>
                  <a:pt x="29" y="17"/>
                </a:lnTo>
                <a:lnTo>
                  <a:pt x="29" y="18"/>
                </a:lnTo>
                <a:lnTo>
                  <a:pt x="28" y="19"/>
                </a:lnTo>
                <a:lnTo>
                  <a:pt x="28" y="19"/>
                </a:lnTo>
                <a:lnTo>
                  <a:pt x="27" y="20"/>
                </a:lnTo>
                <a:lnTo>
                  <a:pt x="27" y="21"/>
                </a:lnTo>
                <a:lnTo>
                  <a:pt x="27" y="21"/>
                </a:lnTo>
                <a:lnTo>
                  <a:pt x="27" y="22"/>
                </a:lnTo>
                <a:lnTo>
                  <a:pt x="26" y="23"/>
                </a:lnTo>
                <a:lnTo>
                  <a:pt x="26" y="23"/>
                </a:lnTo>
                <a:lnTo>
                  <a:pt x="26" y="24"/>
                </a:lnTo>
                <a:lnTo>
                  <a:pt x="25" y="24"/>
                </a:lnTo>
                <a:lnTo>
                  <a:pt x="25" y="25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2" y="27"/>
                </a:lnTo>
                <a:lnTo>
                  <a:pt x="22" y="27"/>
                </a:lnTo>
                <a:lnTo>
                  <a:pt x="21" y="27"/>
                </a:lnTo>
                <a:lnTo>
                  <a:pt x="20" y="28"/>
                </a:lnTo>
                <a:lnTo>
                  <a:pt x="20" y="28"/>
                </a:lnTo>
                <a:lnTo>
                  <a:pt x="19" y="28"/>
                </a:lnTo>
                <a:lnTo>
                  <a:pt x="19" y="28"/>
                </a:lnTo>
                <a:lnTo>
                  <a:pt x="18" y="29"/>
                </a:lnTo>
                <a:lnTo>
                  <a:pt x="17" y="29"/>
                </a:lnTo>
                <a:lnTo>
                  <a:pt x="16" y="29"/>
                </a:lnTo>
                <a:lnTo>
                  <a:pt x="16" y="29"/>
                </a:lnTo>
                <a:lnTo>
                  <a:pt x="15" y="29"/>
                </a:lnTo>
                <a:lnTo>
                  <a:pt x="15" y="29"/>
                </a:lnTo>
                <a:lnTo>
                  <a:pt x="15" y="29"/>
                </a:lnTo>
                <a:lnTo>
                  <a:pt x="14" y="29"/>
                </a:lnTo>
                <a:lnTo>
                  <a:pt x="13" y="29"/>
                </a:lnTo>
                <a:lnTo>
                  <a:pt x="12" y="29"/>
                </a:lnTo>
                <a:lnTo>
                  <a:pt x="11" y="29"/>
                </a:lnTo>
                <a:lnTo>
                  <a:pt x="11" y="29"/>
                </a:lnTo>
                <a:lnTo>
                  <a:pt x="10" y="28"/>
                </a:lnTo>
                <a:lnTo>
                  <a:pt x="10" y="28"/>
                </a:lnTo>
                <a:lnTo>
                  <a:pt x="9" y="28"/>
                </a:lnTo>
                <a:lnTo>
                  <a:pt x="8" y="28"/>
                </a:lnTo>
                <a:lnTo>
                  <a:pt x="7" y="27"/>
                </a:lnTo>
                <a:lnTo>
                  <a:pt x="7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4" y="25"/>
                </a:lnTo>
                <a:lnTo>
                  <a:pt x="4" y="24"/>
                </a:lnTo>
                <a:lnTo>
                  <a:pt x="3" y="24"/>
                </a:lnTo>
                <a:lnTo>
                  <a:pt x="3" y="23"/>
                </a:lnTo>
                <a:lnTo>
                  <a:pt x="3" y="23"/>
                </a:lnTo>
                <a:lnTo>
                  <a:pt x="2" y="22"/>
                </a:lnTo>
                <a:lnTo>
                  <a:pt x="2" y="21"/>
                </a:lnTo>
                <a:lnTo>
                  <a:pt x="2" y="21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1" y="10"/>
                </a:lnTo>
                <a:lnTo>
                  <a:pt x="1" y="9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2" name="Freeform 242"/>
          <p:cNvSpPr>
            <a:spLocks/>
          </p:cNvSpPr>
          <p:nvPr/>
        </p:nvSpPr>
        <p:spPr bwMode="auto">
          <a:xfrm>
            <a:off x="6096000" y="5715000"/>
            <a:ext cx="47625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1" y="1"/>
              </a:cxn>
              <a:cxn ang="0">
                <a:pos x="23" y="3"/>
              </a:cxn>
              <a:cxn ang="0">
                <a:pos x="25" y="4"/>
              </a:cxn>
              <a:cxn ang="0">
                <a:pos x="26" y="5"/>
              </a:cxn>
              <a:cxn ang="0">
                <a:pos x="27" y="7"/>
              </a:cxn>
              <a:cxn ang="0">
                <a:pos x="28" y="9"/>
              </a:cxn>
              <a:cxn ang="0">
                <a:pos x="29" y="11"/>
              </a:cxn>
              <a:cxn ang="0">
                <a:pos x="29" y="13"/>
              </a:cxn>
              <a:cxn ang="0">
                <a:pos x="29" y="15"/>
              </a:cxn>
              <a:cxn ang="0">
                <a:pos x="29" y="17"/>
              </a:cxn>
              <a:cxn ang="0">
                <a:pos x="28" y="19"/>
              </a:cxn>
              <a:cxn ang="0">
                <a:pos x="27" y="21"/>
              </a:cxn>
              <a:cxn ang="0">
                <a:pos x="26" y="23"/>
              </a:cxn>
              <a:cxn ang="0">
                <a:pos x="25" y="25"/>
              </a:cxn>
              <a:cxn ang="0">
                <a:pos x="23" y="26"/>
              </a:cxn>
              <a:cxn ang="0">
                <a:pos x="21" y="27"/>
              </a:cxn>
              <a:cxn ang="0">
                <a:pos x="19" y="28"/>
              </a:cxn>
              <a:cxn ang="0">
                <a:pos x="17" y="29"/>
              </a:cxn>
              <a:cxn ang="0">
                <a:pos x="15" y="29"/>
              </a:cxn>
              <a:cxn ang="0">
                <a:pos x="14" y="29"/>
              </a:cxn>
              <a:cxn ang="0">
                <a:pos x="11" y="29"/>
              </a:cxn>
              <a:cxn ang="0">
                <a:pos x="10" y="28"/>
              </a:cxn>
              <a:cxn ang="0">
                <a:pos x="7" y="27"/>
              </a:cxn>
              <a:cxn ang="0">
                <a:pos x="6" y="26"/>
              </a:cxn>
              <a:cxn ang="0">
                <a:pos x="4" y="25"/>
              </a:cxn>
              <a:cxn ang="0">
                <a:pos x="3" y="23"/>
              </a:cxn>
              <a:cxn ang="0">
                <a:pos x="2" y="21"/>
              </a:cxn>
              <a:cxn ang="0">
                <a:pos x="1" y="19"/>
              </a:cxn>
              <a:cxn ang="0">
                <a:pos x="0" y="17"/>
              </a:cxn>
              <a:cxn ang="0">
                <a:pos x="0" y="15"/>
              </a:cxn>
              <a:cxn ang="0">
                <a:pos x="0" y="13"/>
              </a:cxn>
              <a:cxn ang="0">
                <a:pos x="0" y="11"/>
              </a:cxn>
              <a:cxn ang="0">
                <a:pos x="1" y="9"/>
              </a:cxn>
              <a:cxn ang="0">
                <a:pos x="2" y="7"/>
              </a:cxn>
              <a:cxn ang="0">
                <a:pos x="3" y="5"/>
              </a:cxn>
              <a:cxn ang="0">
                <a:pos x="4" y="4"/>
              </a:cxn>
              <a:cxn ang="0">
                <a:pos x="6" y="3"/>
              </a:cxn>
              <a:cxn ang="0">
                <a:pos x="7" y="1"/>
              </a:cxn>
              <a:cxn ang="0">
                <a:pos x="10" y="1"/>
              </a:cxn>
              <a:cxn ang="0">
                <a:pos x="11" y="0"/>
              </a:cxn>
              <a:cxn ang="0">
                <a:pos x="14" y="0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1" y="1"/>
                </a:lnTo>
                <a:lnTo>
                  <a:pt x="22" y="2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4" y="4"/>
                </a:lnTo>
                <a:lnTo>
                  <a:pt x="25" y="4"/>
                </a:lnTo>
                <a:lnTo>
                  <a:pt x="25" y="5"/>
                </a:lnTo>
                <a:lnTo>
                  <a:pt x="26" y="5"/>
                </a:lnTo>
                <a:lnTo>
                  <a:pt x="26" y="5"/>
                </a:lnTo>
                <a:lnTo>
                  <a:pt x="26" y="6"/>
                </a:lnTo>
                <a:lnTo>
                  <a:pt x="27" y="7"/>
                </a:lnTo>
                <a:lnTo>
                  <a:pt x="27" y="7"/>
                </a:lnTo>
                <a:lnTo>
                  <a:pt x="27" y="8"/>
                </a:lnTo>
                <a:lnTo>
                  <a:pt x="27" y="9"/>
                </a:lnTo>
                <a:lnTo>
                  <a:pt x="28" y="9"/>
                </a:lnTo>
                <a:lnTo>
                  <a:pt x="28" y="10"/>
                </a:lnTo>
                <a:lnTo>
                  <a:pt x="29" y="11"/>
                </a:lnTo>
                <a:lnTo>
                  <a:pt x="29" y="11"/>
                </a:lnTo>
                <a:lnTo>
                  <a:pt x="29" y="12"/>
                </a:lnTo>
                <a:lnTo>
                  <a:pt x="29" y="13"/>
                </a:lnTo>
                <a:lnTo>
                  <a:pt x="29" y="13"/>
                </a:lnTo>
                <a:lnTo>
                  <a:pt x="29" y="14"/>
                </a:lnTo>
                <a:lnTo>
                  <a:pt x="29" y="14"/>
                </a:lnTo>
                <a:lnTo>
                  <a:pt x="29" y="15"/>
                </a:lnTo>
                <a:lnTo>
                  <a:pt x="29" y="16"/>
                </a:lnTo>
                <a:lnTo>
                  <a:pt x="29" y="16"/>
                </a:lnTo>
                <a:lnTo>
                  <a:pt x="29" y="17"/>
                </a:lnTo>
                <a:lnTo>
                  <a:pt x="29" y="18"/>
                </a:lnTo>
                <a:lnTo>
                  <a:pt x="28" y="19"/>
                </a:lnTo>
                <a:lnTo>
                  <a:pt x="28" y="19"/>
                </a:lnTo>
                <a:lnTo>
                  <a:pt x="27" y="20"/>
                </a:lnTo>
                <a:lnTo>
                  <a:pt x="27" y="21"/>
                </a:lnTo>
                <a:lnTo>
                  <a:pt x="27" y="21"/>
                </a:lnTo>
                <a:lnTo>
                  <a:pt x="27" y="22"/>
                </a:lnTo>
                <a:lnTo>
                  <a:pt x="26" y="23"/>
                </a:lnTo>
                <a:lnTo>
                  <a:pt x="26" y="23"/>
                </a:lnTo>
                <a:lnTo>
                  <a:pt x="26" y="24"/>
                </a:lnTo>
                <a:lnTo>
                  <a:pt x="25" y="24"/>
                </a:lnTo>
                <a:lnTo>
                  <a:pt x="25" y="25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2" y="27"/>
                </a:lnTo>
                <a:lnTo>
                  <a:pt x="22" y="27"/>
                </a:lnTo>
                <a:lnTo>
                  <a:pt x="21" y="27"/>
                </a:lnTo>
                <a:lnTo>
                  <a:pt x="20" y="28"/>
                </a:lnTo>
                <a:lnTo>
                  <a:pt x="20" y="28"/>
                </a:lnTo>
                <a:lnTo>
                  <a:pt x="19" y="28"/>
                </a:lnTo>
                <a:lnTo>
                  <a:pt x="19" y="28"/>
                </a:lnTo>
                <a:lnTo>
                  <a:pt x="18" y="29"/>
                </a:lnTo>
                <a:lnTo>
                  <a:pt x="17" y="29"/>
                </a:lnTo>
                <a:lnTo>
                  <a:pt x="16" y="29"/>
                </a:lnTo>
                <a:lnTo>
                  <a:pt x="16" y="29"/>
                </a:lnTo>
                <a:lnTo>
                  <a:pt x="15" y="29"/>
                </a:lnTo>
                <a:lnTo>
                  <a:pt x="15" y="29"/>
                </a:lnTo>
                <a:lnTo>
                  <a:pt x="15" y="29"/>
                </a:lnTo>
                <a:lnTo>
                  <a:pt x="14" y="29"/>
                </a:lnTo>
                <a:lnTo>
                  <a:pt x="13" y="29"/>
                </a:lnTo>
                <a:lnTo>
                  <a:pt x="12" y="29"/>
                </a:lnTo>
                <a:lnTo>
                  <a:pt x="11" y="29"/>
                </a:lnTo>
                <a:lnTo>
                  <a:pt x="11" y="29"/>
                </a:lnTo>
                <a:lnTo>
                  <a:pt x="10" y="28"/>
                </a:lnTo>
                <a:lnTo>
                  <a:pt x="10" y="28"/>
                </a:lnTo>
                <a:lnTo>
                  <a:pt x="9" y="28"/>
                </a:lnTo>
                <a:lnTo>
                  <a:pt x="8" y="28"/>
                </a:lnTo>
                <a:lnTo>
                  <a:pt x="7" y="27"/>
                </a:lnTo>
                <a:lnTo>
                  <a:pt x="7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4" y="25"/>
                </a:lnTo>
                <a:lnTo>
                  <a:pt x="4" y="24"/>
                </a:lnTo>
                <a:lnTo>
                  <a:pt x="3" y="24"/>
                </a:lnTo>
                <a:lnTo>
                  <a:pt x="3" y="23"/>
                </a:lnTo>
                <a:lnTo>
                  <a:pt x="3" y="23"/>
                </a:lnTo>
                <a:lnTo>
                  <a:pt x="2" y="22"/>
                </a:lnTo>
                <a:lnTo>
                  <a:pt x="2" y="21"/>
                </a:lnTo>
                <a:lnTo>
                  <a:pt x="2" y="21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1" y="10"/>
                </a:lnTo>
                <a:lnTo>
                  <a:pt x="1" y="9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3" name="Freeform 243"/>
          <p:cNvSpPr>
            <a:spLocks/>
          </p:cNvSpPr>
          <p:nvPr/>
        </p:nvSpPr>
        <p:spPr bwMode="auto">
          <a:xfrm>
            <a:off x="6019800" y="53340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8" y="21"/>
              </a:cxn>
              <a:cxn ang="0">
                <a:pos x="16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4" name="Freeform 244"/>
          <p:cNvSpPr>
            <a:spLocks/>
          </p:cNvSpPr>
          <p:nvPr/>
        </p:nvSpPr>
        <p:spPr bwMode="auto">
          <a:xfrm>
            <a:off x="6019800" y="5334000"/>
            <a:ext cx="38100" cy="36513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2"/>
              </a:cxn>
              <a:cxn ang="0">
                <a:pos x="19" y="3"/>
              </a:cxn>
              <a:cxn ang="0">
                <a:pos x="20" y="5"/>
              </a:cxn>
              <a:cxn ang="0">
                <a:pos x="21" y="6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2" y="15"/>
              </a:cxn>
              <a:cxn ang="0">
                <a:pos x="21" y="17"/>
              </a:cxn>
              <a:cxn ang="0">
                <a:pos x="20" y="18"/>
              </a:cxn>
              <a:cxn ang="0">
                <a:pos x="19" y="19"/>
              </a:cxn>
              <a:cxn ang="0">
                <a:pos x="18" y="21"/>
              </a:cxn>
              <a:cxn ang="0">
                <a:pos x="16" y="21"/>
              </a:cxn>
              <a:cxn ang="0">
                <a:pos x="15" y="22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19"/>
              </a:cxn>
              <a:cxn ang="0">
                <a:pos x="2" y="18"/>
              </a:cxn>
              <a:cxn ang="0">
                <a:pos x="1" y="17"/>
              </a:cxn>
              <a:cxn ang="0">
                <a:pos x="1" y="15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6"/>
              </a:cxn>
              <a:cxn ang="0">
                <a:pos x="2" y="5"/>
              </a:cxn>
              <a:cxn ang="0">
                <a:pos x="3" y="3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1"/>
                </a:lnTo>
                <a:lnTo>
                  <a:pt x="16" y="21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5" name="Freeform 245"/>
          <p:cNvSpPr>
            <a:spLocks/>
          </p:cNvSpPr>
          <p:nvPr/>
        </p:nvSpPr>
        <p:spPr bwMode="auto">
          <a:xfrm>
            <a:off x="6324600" y="4267200"/>
            <a:ext cx="47625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1" y="1"/>
              </a:cxn>
              <a:cxn ang="0">
                <a:pos x="23" y="3"/>
              </a:cxn>
              <a:cxn ang="0">
                <a:pos x="24" y="4"/>
              </a:cxn>
              <a:cxn ang="0">
                <a:pos x="25" y="5"/>
              </a:cxn>
              <a:cxn ang="0">
                <a:pos x="27" y="7"/>
              </a:cxn>
              <a:cxn ang="0">
                <a:pos x="28" y="10"/>
              </a:cxn>
              <a:cxn ang="0">
                <a:pos x="28" y="11"/>
              </a:cxn>
              <a:cxn ang="0">
                <a:pos x="28" y="14"/>
              </a:cxn>
              <a:cxn ang="0">
                <a:pos x="28" y="15"/>
              </a:cxn>
              <a:cxn ang="0">
                <a:pos x="28" y="18"/>
              </a:cxn>
              <a:cxn ang="0">
                <a:pos x="28" y="19"/>
              </a:cxn>
              <a:cxn ang="0">
                <a:pos x="27" y="22"/>
              </a:cxn>
              <a:cxn ang="0">
                <a:pos x="25" y="23"/>
              </a:cxn>
              <a:cxn ang="0">
                <a:pos x="24" y="25"/>
              </a:cxn>
              <a:cxn ang="0">
                <a:pos x="23" y="26"/>
              </a:cxn>
              <a:cxn ang="0">
                <a:pos x="21" y="27"/>
              </a:cxn>
              <a:cxn ang="0">
                <a:pos x="19" y="28"/>
              </a:cxn>
              <a:cxn ang="0">
                <a:pos x="17" y="29"/>
              </a:cxn>
              <a:cxn ang="0">
                <a:pos x="15" y="29"/>
              </a:cxn>
              <a:cxn ang="0">
                <a:pos x="13" y="29"/>
              </a:cxn>
              <a:cxn ang="0">
                <a:pos x="11" y="29"/>
              </a:cxn>
              <a:cxn ang="0">
                <a:pos x="9" y="28"/>
              </a:cxn>
              <a:cxn ang="0">
                <a:pos x="7" y="27"/>
              </a:cxn>
              <a:cxn ang="0">
                <a:pos x="5" y="26"/>
              </a:cxn>
              <a:cxn ang="0">
                <a:pos x="4" y="25"/>
              </a:cxn>
              <a:cxn ang="0">
                <a:pos x="2" y="23"/>
              </a:cxn>
              <a:cxn ang="0">
                <a:pos x="1" y="22"/>
              </a:cxn>
              <a:cxn ang="0">
                <a:pos x="1" y="19"/>
              </a:cxn>
              <a:cxn ang="0">
                <a:pos x="0" y="18"/>
              </a:cxn>
              <a:cxn ang="0">
                <a:pos x="0" y="15"/>
              </a:cxn>
              <a:cxn ang="0">
                <a:pos x="0" y="14"/>
              </a:cxn>
              <a:cxn ang="0">
                <a:pos x="0" y="11"/>
              </a:cxn>
              <a:cxn ang="0">
                <a:pos x="1" y="10"/>
              </a:cxn>
              <a:cxn ang="0">
                <a:pos x="1" y="7"/>
              </a:cxn>
              <a:cxn ang="0">
                <a:pos x="2" y="5"/>
              </a:cxn>
              <a:cxn ang="0">
                <a:pos x="4" y="4"/>
              </a:cxn>
              <a:cxn ang="0">
                <a:pos x="5" y="3"/>
              </a:cxn>
              <a:cxn ang="0">
                <a:pos x="7" y="1"/>
              </a:cxn>
              <a:cxn ang="0">
                <a:pos x="9" y="1"/>
              </a:cxn>
              <a:cxn ang="0">
                <a:pos x="11" y="0"/>
              </a:cxn>
              <a:cxn ang="0">
                <a:pos x="13" y="0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9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1" y="1"/>
                </a:lnTo>
                <a:lnTo>
                  <a:pt x="21" y="2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4" y="4"/>
                </a:lnTo>
                <a:lnTo>
                  <a:pt x="24" y="4"/>
                </a:lnTo>
                <a:lnTo>
                  <a:pt x="25" y="5"/>
                </a:lnTo>
                <a:lnTo>
                  <a:pt x="25" y="5"/>
                </a:lnTo>
                <a:lnTo>
                  <a:pt x="25" y="5"/>
                </a:lnTo>
                <a:lnTo>
                  <a:pt x="26" y="6"/>
                </a:lnTo>
                <a:lnTo>
                  <a:pt x="27" y="7"/>
                </a:lnTo>
                <a:lnTo>
                  <a:pt x="27" y="7"/>
                </a:lnTo>
                <a:lnTo>
                  <a:pt x="27" y="8"/>
                </a:lnTo>
                <a:lnTo>
                  <a:pt x="27" y="9"/>
                </a:lnTo>
                <a:lnTo>
                  <a:pt x="28" y="10"/>
                </a:lnTo>
                <a:lnTo>
                  <a:pt x="28" y="10"/>
                </a:lnTo>
                <a:lnTo>
                  <a:pt x="28" y="11"/>
                </a:lnTo>
                <a:lnTo>
                  <a:pt x="28" y="11"/>
                </a:lnTo>
                <a:lnTo>
                  <a:pt x="28" y="12"/>
                </a:lnTo>
                <a:lnTo>
                  <a:pt x="28" y="13"/>
                </a:lnTo>
                <a:lnTo>
                  <a:pt x="28" y="14"/>
                </a:lnTo>
                <a:lnTo>
                  <a:pt x="29" y="14"/>
                </a:lnTo>
                <a:lnTo>
                  <a:pt x="29" y="14"/>
                </a:lnTo>
                <a:lnTo>
                  <a:pt x="28" y="15"/>
                </a:lnTo>
                <a:lnTo>
                  <a:pt x="28" y="16"/>
                </a:lnTo>
                <a:lnTo>
                  <a:pt x="28" y="16"/>
                </a:lnTo>
                <a:lnTo>
                  <a:pt x="28" y="18"/>
                </a:lnTo>
                <a:lnTo>
                  <a:pt x="28" y="18"/>
                </a:lnTo>
                <a:lnTo>
                  <a:pt x="28" y="19"/>
                </a:lnTo>
                <a:lnTo>
                  <a:pt x="28" y="19"/>
                </a:lnTo>
                <a:lnTo>
                  <a:pt x="27" y="20"/>
                </a:lnTo>
                <a:lnTo>
                  <a:pt x="27" y="21"/>
                </a:lnTo>
                <a:lnTo>
                  <a:pt x="27" y="22"/>
                </a:lnTo>
                <a:lnTo>
                  <a:pt x="27" y="22"/>
                </a:lnTo>
                <a:lnTo>
                  <a:pt x="26" y="23"/>
                </a:lnTo>
                <a:lnTo>
                  <a:pt x="25" y="23"/>
                </a:lnTo>
                <a:lnTo>
                  <a:pt x="25" y="24"/>
                </a:lnTo>
                <a:lnTo>
                  <a:pt x="25" y="24"/>
                </a:lnTo>
                <a:lnTo>
                  <a:pt x="24" y="25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2" y="27"/>
                </a:lnTo>
                <a:lnTo>
                  <a:pt x="21" y="27"/>
                </a:lnTo>
                <a:lnTo>
                  <a:pt x="21" y="27"/>
                </a:lnTo>
                <a:lnTo>
                  <a:pt x="20" y="28"/>
                </a:lnTo>
                <a:lnTo>
                  <a:pt x="20" y="28"/>
                </a:lnTo>
                <a:lnTo>
                  <a:pt x="19" y="28"/>
                </a:lnTo>
                <a:lnTo>
                  <a:pt x="19" y="28"/>
                </a:lnTo>
                <a:lnTo>
                  <a:pt x="17" y="29"/>
                </a:lnTo>
                <a:lnTo>
                  <a:pt x="17" y="29"/>
                </a:lnTo>
                <a:lnTo>
                  <a:pt x="16" y="29"/>
                </a:lnTo>
                <a:lnTo>
                  <a:pt x="16" y="29"/>
                </a:lnTo>
                <a:lnTo>
                  <a:pt x="15" y="29"/>
                </a:lnTo>
                <a:lnTo>
                  <a:pt x="15" y="29"/>
                </a:lnTo>
                <a:lnTo>
                  <a:pt x="15" y="29"/>
                </a:lnTo>
                <a:lnTo>
                  <a:pt x="13" y="29"/>
                </a:lnTo>
                <a:lnTo>
                  <a:pt x="13" y="29"/>
                </a:lnTo>
                <a:lnTo>
                  <a:pt x="12" y="29"/>
                </a:lnTo>
                <a:lnTo>
                  <a:pt x="11" y="29"/>
                </a:lnTo>
                <a:lnTo>
                  <a:pt x="11" y="29"/>
                </a:lnTo>
                <a:lnTo>
                  <a:pt x="10" y="28"/>
                </a:lnTo>
                <a:lnTo>
                  <a:pt x="9" y="28"/>
                </a:lnTo>
                <a:lnTo>
                  <a:pt x="9" y="28"/>
                </a:lnTo>
                <a:lnTo>
                  <a:pt x="8" y="28"/>
                </a:lnTo>
                <a:lnTo>
                  <a:pt x="7" y="27"/>
                </a:lnTo>
                <a:lnTo>
                  <a:pt x="7" y="27"/>
                </a:lnTo>
                <a:lnTo>
                  <a:pt x="6" y="27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4" y="25"/>
                </a:lnTo>
                <a:lnTo>
                  <a:pt x="4" y="24"/>
                </a:lnTo>
                <a:lnTo>
                  <a:pt x="3" y="24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1" y="10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5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6" name="Freeform 246"/>
          <p:cNvSpPr>
            <a:spLocks/>
          </p:cNvSpPr>
          <p:nvPr/>
        </p:nvSpPr>
        <p:spPr bwMode="auto">
          <a:xfrm>
            <a:off x="6324600" y="4267200"/>
            <a:ext cx="47625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7" y="0"/>
              </a:cxn>
              <a:cxn ang="0">
                <a:pos x="19" y="1"/>
              </a:cxn>
              <a:cxn ang="0">
                <a:pos x="21" y="1"/>
              </a:cxn>
              <a:cxn ang="0">
                <a:pos x="23" y="3"/>
              </a:cxn>
              <a:cxn ang="0">
                <a:pos x="24" y="4"/>
              </a:cxn>
              <a:cxn ang="0">
                <a:pos x="25" y="5"/>
              </a:cxn>
              <a:cxn ang="0">
                <a:pos x="27" y="7"/>
              </a:cxn>
              <a:cxn ang="0">
                <a:pos x="28" y="10"/>
              </a:cxn>
              <a:cxn ang="0">
                <a:pos x="28" y="11"/>
              </a:cxn>
              <a:cxn ang="0">
                <a:pos x="28" y="14"/>
              </a:cxn>
              <a:cxn ang="0">
                <a:pos x="28" y="15"/>
              </a:cxn>
              <a:cxn ang="0">
                <a:pos x="28" y="18"/>
              </a:cxn>
              <a:cxn ang="0">
                <a:pos x="28" y="19"/>
              </a:cxn>
              <a:cxn ang="0">
                <a:pos x="27" y="22"/>
              </a:cxn>
              <a:cxn ang="0">
                <a:pos x="25" y="23"/>
              </a:cxn>
              <a:cxn ang="0">
                <a:pos x="24" y="25"/>
              </a:cxn>
              <a:cxn ang="0">
                <a:pos x="23" y="26"/>
              </a:cxn>
              <a:cxn ang="0">
                <a:pos x="21" y="27"/>
              </a:cxn>
              <a:cxn ang="0">
                <a:pos x="19" y="28"/>
              </a:cxn>
              <a:cxn ang="0">
                <a:pos x="17" y="29"/>
              </a:cxn>
              <a:cxn ang="0">
                <a:pos x="15" y="29"/>
              </a:cxn>
              <a:cxn ang="0">
                <a:pos x="13" y="29"/>
              </a:cxn>
              <a:cxn ang="0">
                <a:pos x="11" y="29"/>
              </a:cxn>
              <a:cxn ang="0">
                <a:pos x="9" y="28"/>
              </a:cxn>
              <a:cxn ang="0">
                <a:pos x="7" y="27"/>
              </a:cxn>
              <a:cxn ang="0">
                <a:pos x="5" y="26"/>
              </a:cxn>
              <a:cxn ang="0">
                <a:pos x="4" y="25"/>
              </a:cxn>
              <a:cxn ang="0">
                <a:pos x="2" y="23"/>
              </a:cxn>
              <a:cxn ang="0">
                <a:pos x="1" y="22"/>
              </a:cxn>
              <a:cxn ang="0">
                <a:pos x="1" y="19"/>
              </a:cxn>
              <a:cxn ang="0">
                <a:pos x="0" y="18"/>
              </a:cxn>
              <a:cxn ang="0">
                <a:pos x="0" y="15"/>
              </a:cxn>
              <a:cxn ang="0">
                <a:pos x="0" y="14"/>
              </a:cxn>
              <a:cxn ang="0">
                <a:pos x="0" y="11"/>
              </a:cxn>
              <a:cxn ang="0">
                <a:pos x="1" y="10"/>
              </a:cxn>
              <a:cxn ang="0">
                <a:pos x="1" y="7"/>
              </a:cxn>
              <a:cxn ang="0">
                <a:pos x="2" y="5"/>
              </a:cxn>
              <a:cxn ang="0">
                <a:pos x="4" y="4"/>
              </a:cxn>
              <a:cxn ang="0">
                <a:pos x="5" y="3"/>
              </a:cxn>
              <a:cxn ang="0">
                <a:pos x="7" y="1"/>
              </a:cxn>
              <a:cxn ang="0">
                <a:pos x="9" y="1"/>
              </a:cxn>
              <a:cxn ang="0">
                <a:pos x="11" y="0"/>
              </a:cxn>
              <a:cxn ang="0">
                <a:pos x="13" y="0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9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1" y="1"/>
                </a:lnTo>
                <a:lnTo>
                  <a:pt x="21" y="2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4" y="4"/>
                </a:lnTo>
                <a:lnTo>
                  <a:pt x="24" y="4"/>
                </a:lnTo>
                <a:lnTo>
                  <a:pt x="25" y="5"/>
                </a:lnTo>
                <a:lnTo>
                  <a:pt x="25" y="5"/>
                </a:lnTo>
                <a:lnTo>
                  <a:pt x="25" y="5"/>
                </a:lnTo>
                <a:lnTo>
                  <a:pt x="26" y="6"/>
                </a:lnTo>
                <a:lnTo>
                  <a:pt x="27" y="7"/>
                </a:lnTo>
                <a:lnTo>
                  <a:pt x="27" y="7"/>
                </a:lnTo>
                <a:lnTo>
                  <a:pt x="27" y="8"/>
                </a:lnTo>
                <a:lnTo>
                  <a:pt x="27" y="9"/>
                </a:lnTo>
                <a:lnTo>
                  <a:pt x="28" y="10"/>
                </a:lnTo>
                <a:lnTo>
                  <a:pt x="28" y="10"/>
                </a:lnTo>
                <a:lnTo>
                  <a:pt x="28" y="11"/>
                </a:lnTo>
                <a:lnTo>
                  <a:pt x="28" y="11"/>
                </a:lnTo>
                <a:lnTo>
                  <a:pt x="28" y="12"/>
                </a:lnTo>
                <a:lnTo>
                  <a:pt x="28" y="13"/>
                </a:lnTo>
                <a:lnTo>
                  <a:pt x="28" y="14"/>
                </a:lnTo>
                <a:lnTo>
                  <a:pt x="29" y="14"/>
                </a:lnTo>
                <a:lnTo>
                  <a:pt x="29" y="14"/>
                </a:lnTo>
                <a:lnTo>
                  <a:pt x="28" y="15"/>
                </a:lnTo>
                <a:lnTo>
                  <a:pt x="28" y="16"/>
                </a:lnTo>
                <a:lnTo>
                  <a:pt x="28" y="16"/>
                </a:lnTo>
                <a:lnTo>
                  <a:pt x="28" y="18"/>
                </a:lnTo>
                <a:lnTo>
                  <a:pt x="28" y="18"/>
                </a:lnTo>
                <a:lnTo>
                  <a:pt x="28" y="19"/>
                </a:lnTo>
                <a:lnTo>
                  <a:pt x="28" y="19"/>
                </a:lnTo>
                <a:lnTo>
                  <a:pt x="27" y="20"/>
                </a:lnTo>
                <a:lnTo>
                  <a:pt x="27" y="21"/>
                </a:lnTo>
                <a:lnTo>
                  <a:pt x="27" y="22"/>
                </a:lnTo>
                <a:lnTo>
                  <a:pt x="27" y="22"/>
                </a:lnTo>
                <a:lnTo>
                  <a:pt x="26" y="23"/>
                </a:lnTo>
                <a:lnTo>
                  <a:pt x="25" y="23"/>
                </a:lnTo>
                <a:lnTo>
                  <a:pt x="25" y="24"/>
                </a:lnTo>
                <a:lnTo>
                  <a:pt x="25" y="24"/>
                </a:lnTo>
                <a:lnTo>
                  <a:pt x="24" y="25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2" y="27"/>
                </a:lnTo>
                <a:lnTo>
                  <a:pt x="21" y="27"/>
                </a:lnTo>
                <a:lnTo>
                  <a:pt x="21" y="27"/>
                </a:lnTo>
                <a:lnTo>
                  <a:pt x="20" y="28"/>
                </a:lnTo>
                <a:lnTo>
                  <a:pt x="20" y="28"/>
                </a:lnTo>
                <a:lnTo>
                  <a:pt x="19" y="28"/>
                </a:lnTo>
                <a:lnTo>
                  <a:pt x="19" y="28"/>
                </a:lnTo>
                <a:lnTo>
                  <a:pt x="17" y="29"/>
                </a:lnTo>
                <a:lnTo>
                  <a:pt x="17" y="29"/>
                </a:lnTo>
                <a:lnTo>
                  <a:pt x="16" y="29"/>
                </a:lnTo>
                <a:lnTo>
                  <a:pt x="16" y="29"/>
                </a:lnTo>
                <a:lnTo>
                  <a:pt x="15" y="29"/>
                </a:lnTo>
                <a:lnTo>
                  <a:pt x="15" y="29"/>
                </a:lnTo>
                <a:lnTo>
                  <a:pt x="15" y="29"/>
                </a:lnTo>
                <a:lnTo>
                  <a:pt x="13" y="29"/>
                </a:lnTo>
                <a:lnTo>
                  <a:pt x="13" y="29"/>
                </a:lnTo>
                <a:lnTo>
                  <a:pt x="12" y="29"/>
                </a:lnTo>
                <a:lnTo>
                  <a:pt x="11" y="29"/>
                </a:lnTo>
                <a:lnTo>
                  <a:pt x="11" y="29"/>
                </a:lnTo>
                <a:lnTo>
                  <a:pt x="10" y="28"/>
                </a:lnTo>
                <a:lnTo>
                  <a:pt x="9" y="28"/>
                </a:lnTo>
                <a:lnTo>
                  <a:pt x="9" y="28"/>
                </a:lnTo>
                <a:lnTo>
                  <a:pt x="8" y="28"/>
                </a:lnTo>
                <a:lnTo>
                  <a:pt x="7" y="27"/>
                </a:lnTo>
                <a:lnTo>
                  <a:pt x="7" y="27"/>
                </a:lnTo>
                <a:lnTo>
                  <a:pt x="6" y="27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4" y="25"/>
                </a:lnTo>
                <a:lnTo>
                  <a:pt x="4" y="24"/>
                </a:lnTo>
                <a:lnTo>
                  <a:pt x="3" y="24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1" y="10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7" name="Freeform 247"/>
          <p:cNvSpPr>
            <a:spLocks/>
          </p:cNvSpPr>
          <p:nvPr/>
        </p:nvSpPr>
        <p:spPr bwMode="auto">
          <a:xfrm>
            <a:off x="3544888" y="4219575"/>
            <a:ext cx="115887" cy="53975"/>
          </a:xfrm>
          <a:custGeom>
            <a:avLst/>
            <a:gdLst/>
            <a:ahLst/>
            <a:cxnLst>
              <a:cxn ang="0">
                <a:pos x="72" y="17"/>
              </a:cxn>
              <a:cxn ang="0">
                <a:pos x="72" y="0"/>
              </a:cxn>
              <a:cxn ang="0">
                <a:pos x="0" y="0"/>
              </a:cxn>
              <a:cxn ang="0">
                <a:pos x="0" y="33"/>
              </a:cxn>
              <a:cxn ang="0">
                <a:pos x="72" y="33"/>
              </a:cxn>
              <a:cxn ang="0">
                <a:pos x="72" y="17"/>
              </a:cxn>
            </a:cxnLst>
            <a:rect l="0" t="0" r="r" b="b"/>
            <a:pathLst>
              <a:path w="73" h="34">
                <a:moveTo>
                  <a:pt x="72" y="17"/>
                </a:moveTo>
                <a:lnTo>
                  <a:pt x="72" y="0"/>
                </a:lnTo>
                <a:lnTo>
                  <a:pt x="0" y="0"/>
                </a:lnTo>
                <a:lnTo>
                  <a:pt x="0" y="33"/>
                </a:lnTo>
                <a:lnTo>
                  <a:pt x="72" y="33"/>
                </a:lnTo>
                <a:lnTo>
                  <a:pt x="72" y="17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8" name="Freeform 248"/>
          <p:cNvSpPr>
            <a:spLocks/>
          </p:cNvSpPr>
          <p:nvPr/>
        </p:nvSpPr>
        <p:spPr bwMode="auto">
          <a:xfrm>
            <a:off x="3636963" y="4108450"/>
            <a:ext cx="252412" cy="277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" y="87"/>
              </a:cxn>
              <a:cxn ang="0">
                <a:pos x="0" y="174"/>
              </a:cxn>
              <a:cxn ang="0">
                <a:pos x="0" y="0"/>
              </a:cxn>
            </a:cxnLst>
            <a:rect l="0" t="0" r="r" b="b"/>
            <a:pathLst>
              <a:path w="159" h="175">
                <a:moveTo>
                  <a:pt x="0" y="0"/>
                </a:moveTo>
                <a:lnTo>
                  <a:pt x="158" y="87"/>
                </a:lnTo>
                <a:lnTo>
                  <a:pt x="0" y="174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69" name="Freeform 249"/>
          <p:cNvSpPr>
            <a:spLocks/>
          </p:cNvSpPr>
          <p:nvPr/>
        </p:nvSpPr>
        <p:spPr bwMode="auto">
          <a:xfrm>
            <a:off x="3868738" y="5476875"/>
            <a:ext cx="95250" cy="77788"/>
          </a:xfrm>
          <a:custGeom>
            <a:avLst/>
            <a:gdLst/>
            <a:ahLst/>
            <a:cxnLst>
              <a:cxn ang="0">
                <a:pos x="53" y="13"/>
              </a:cxn>
              <a:cxn ang="0">
                <a:pos x="47" y="0"/>
              </a:cxn>
              <a:cxn ang="0">
                <a:pos x="0" y="21"/>
              </a:cxn>
              <a:cxn ang="0">
                <a:pos x="11" y="48"/>
              </a:cxn>
              <a:cxn ang="0">
                <a:pos x="59" y="27"/>
              </a:cxn>
              <a:cxn ang="0">
                <a:pos x="53" y="13"/>
              </a:cxn>
            </a:cxnLst>
            <a:rect l="0" t="0" r="r" b="b"/>
            <a:pathLst>
              <a:path w="60" h="49">
                <a:moveTo>
                  <a:pt x="53" y="13"/>
                </a:moveTo>
                <a:lnTo>
                  <a:pt x="47" y="0"/>
                </a:lnTo>
                <a:lnTo>
                  <a:pt x="0" y="21"/>
                </a:lnTo>
                <a:lnTo>
                  <a:pt x="11" y="48"/>
                </a:lnTo>
                <a:lnTo>
                  <a:pt x="59" y="27"/>
                </a:lnTo>
                <a:lnTo>
                  <a:pt x="53" y="13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0" name="Freeform 250"/>
          <p:cNvSpPr>
            <a:spLocks/>
          </p:cNvSpPr>
          <p:nvPr/>
        </p:nvSpPr>
        <p:spPr bwMode="auto">
          <a:xfrm>
            <a:off x="3886200" y="5397500"/>
            <a:ext cx="24765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5" y="12"/>
              </a:cxn>
              <a:cxn ang="0">
                <a:pos x="62" y="136"/>
              </a:cxn>
              <a:cxn ang="0">
                <a:pos x="0" y="0"/>
              </a:cxn>
            </a:cxnLst>
            <a:rect l="0" t="0" r="r" b="b"/>
            <a:pathLst>
              <a:path w="156" h="137">
                <a:moveTo>
                  <a:pt x="0" y="0"/>
                </a:moveTo>
                <a:lnTo>
                  <a:pt x="155" y="12"/>
                </a:lnTo>
                <a:lnTo>
                  <a:pt x="62" y="136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1" name="Freeform 251"/>
          <p:cNvSpPr>
            <a:spLocks/>
          </p:cNvSpPr>
          <p:nvPr/>
        </p:nvSpPr>
        <p:spPr bwMode="auto">
          <a:xfrm>
            <a:off x="5516563" y="5467350"/>
            <a:ext cx="177800" cy="177800"/>
          </a:xfrm>
          <a:custGeom>
            <a:avLst/>
            <a:gdLst/>
            <a:ahLst/>
            <a:cxnLst>
              <a:cxn ang="0">
                <a:pos x="111" y="33"/>
              </a:cxn>
              <a:cxn ang="0">
                <a:pos x="0" y="0"/>
              </a:cxn>
              <a:cxn ang="0">
                <a:pos x="33" y="111"/>
              </a:cxn>
              <a:cxn ang="0">
                <a:pos x="111" y="33"/>
              </a:cxn>
            </a:cxnLst>
            <a:rect l="0" t="0" r="r" b="b"/>
            <a:pathLst>
              <a:path w="112" h="112">
                <a:moveTo>
                  <a:pt x="111" y="33"/>
                </a:moveTo>
                <a:lnTo>
                  <a:pt x="0" y="0"/>
                </a:lnTo>
                <a:lnTo>
                  <a:pt x="33" y="111"/>
                </a:lnTo>
                <a:lnTo>
                  <a:pt x="111" y="33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2" name="Freeform 252"/>
          <p:cNvSpPr>
            <a:spLocks/>
          </p:cNvSpPr>
          <p:nvPr/>
        </p:nvSpPr>
        <p:spPr bwMode="auto">
          <a:xfrm>
            <a:off x="5608638" y="5559425"/>
            <a:ext cx="125412" cy="127000"/>
          </a:xfrm>
          <a:custGeom>
            <a:avLst/>
            <a:gdLst/>
            <a:ahLst/>
            <a:cxnLst>
              <a:cxn ang="0">
                <a:pos x="71" y="71"/>
              </a:cxn>
              <a:cxn ang="0">
                <a:pos x="78" y="64"/>
              </a:cxn>
              <a:cxn ang="0">
                <a:pos x="14" y="0"/>
              </a:cxn>
              <a:cxn ang="0">
                <a:pos x="0" y="15"/>
              </a:cxn>
              <a:cxn ang="0">
                <a:pos x="63" y="79"/>
              </a:cxn>
              <a:cxn ang="0">
                <a:pos x="71" y="71"/>
              </a:cxn>
            </a:cxnLst>
            <a:rect l="0" t="0" r="r" b="b"/>
            <a:pathLst>
              <a:path w="79" h="80">
                <a:moveTo>
                  <a:pt x="71" y="71"/>
                </a:moveTo>
                <a:lnTo>
                  <a:pt x="78" y="64"/>
                </a:lnTo>
                <a:lnTo>
                  <a:pt x="14" y="0"/>
                </a:lnTo>
                <a:lnTo>
                  <a:pt x="0" y="15"/>
                </a:lnTo>
                <a:lnTo>
                  <a:pt x="63" y="79"/>
                </a:lnTo>
                <a:lnTo>
                  <a:pt x="71" y="71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3" name="Freeform 253"/>
          <p:cNvSpPr>
            <a:spLocks/>
          </p:cNvSpPr>
          <p:nvPr/>
        </p:nvSpPr>
        <p:spPr bwMode="auto">
          <a:xfrm>
            <a:off x="5942013" y="4354513"/>
            <a:ext cx="203200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7"/>
              </a:cxn>
              <a:cxn ang="0">
                <a:pos x="127" y="17"/>
              </a:cxn>
              <a:cxn ang="0">
                <a:pos x="127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w="128" h="18">
                <a:moveTo>
                  <a:pt x="0" y="8"/>
                </a:moveTo>
                <a:lnTo>
                  <a:pt x="0" y="17"/>
                </a:lnTo>
                <a:lnTo>
                  <a:pt x="127" y="17"/>
                </a:lnTo>
                <a:lnTo>
                  <a:pt x="127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4" name="Freeform 254"/>
          <p:cNvSpPr>
            <a:spLocks/>
          </p:cNvSpPr>
          <p:nvPr/>
        </p:nvSpPr>
        <p:spPr bwMode="auto">
          <a:xfrm>
            <a:off x="5824538" y="4295775"/>
            <a:ext cx="131762" cy="146050"/>
          </a:xfrm>
          <a:custGeom>
            <a:avLst/>
            <a:gdLst/>
            <a:ahLst/>
            <a:cxnLst>
              <a:cxn ang="0">
                <a:pos x="82" y="91"/>
              </a:cxn>
              <a:cxn ang="0">
                <a:pos x="0" y="45"/>
              </a:cxn>
              <a:cxn ang="0">
                <a:pos x="82" y="0"/>
              </a:cxn>
              <a:cxn ang="0">
                <a:pos x="82" y="91"/>
              </a:cxn>
            </a:cxnLst>
            <a:rect l="0" t="0" r="r" b="b"/>
            <a:pathLst>
              <a:path w="83" h="92">
                <a:moveTo>
                  <a:pt x="82" y="91"/>
                </a:moveTo>
                <a:lnTo>
                  <a:pt x="0" y="45"/>
                </a:lnTo>
                <a:lnTo>
                  <a:pt x="82" y="0"/>
                </a:lnTo>
                <a:lnTo>
                  <a:pt x="82" y="91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5" name="Freeform 255"/>
          <p:cNvSpPr>
            <a:spLocks/>
          </p:cNvSpPr>
          <p:nvPr/>
        </p:nvSpPr>
        <p:spPr bwMode="auto">
          <a:xfrm>
            <a:off x="4802188" y="5737225"/>
            <a:ext cx="201612" cy="182563"/>
          </a:xfrm>
          <a:custGeom>
            <a:avLst/>
            <a:gdLst/>
            <a:ahLst/>
            <a:cxnLst>
              <a:cxn ang="0">
                <a:pos x="126" y="114"/>
              </a:cxn>
              <a:cxn ang="0">
                <a:pos x="63" y="0"/>
              </a:cxn>
              <a:cxn ang="0">
                <a:pos x="0" y="114"/>
              </a:cxn>
              <a:cxn ang="0">
                <a:pos x="126" y="114"/>
              </a:cxn>
            </a:cxnLst>
            <a:rect l="0" t="0" r="r" b="b"/>
            <a:pathLst>
              <a:path w="127" h="115">
                <a:moveTo>
                  <a:pt x="126" y="114"/>
                </a:moveTo>
                <a:lnTo>
                  <a:pt x="63" y="0"/>
                </a:lnTo>
                <a:lnTo>
                  <a:pt x="0" y="114"/>
                </a:lnTo>
                <a:lnTo>
                  <a:pt x="126" y="114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6" name="Freeform 256"/>
          <p:cNvSpPr>
            <a:spLocks/>
          </p:cNvSpPr>
          <p:nvPr/>
        </p:nvSpPr>
        <p:spPr bwMode="auto">
          <a:xfrm>
            <a:off x="4883150" y="5903913"/>
            <a:ext cx="39688" cy="128587"/>
          </a:xfrm>
          <a:custGeom>
            <a:avLst/>
            <a:gdLst/>
            <a:ahLst/>
            <a:cxnLst>
              <a:cxn ang="0">
                <a:pos x="12" y="80"/>
              </a:cxn>
              <a:cxn ang="0">
                <a:pos x="24" y="80"/>
              </a:cxn>
              <a:cxn ang="0">
                <a:pos x="24" y="0"/>
              </a:cxn>
              <a:cxn ang="0">
                <a:pos x="0" y="0"/>
              </a:cxn>
              <a:cxn ang="0">
                <a:pos x="0" y="80"/>
              </a:cxn>
              <a:cxn ang="0">
                <a:pos x="12" y="80"/>
              </a:cxn>
            </a:cxnLst>
            <a:rect l="0" t="0" r="r" b="b"/>
            <a:pathLst>
              <a:path w="25" h="81">
                <a:moveTo>
                  <a:pt x="12" y="80"/>
                </a:moveTo>
                <a:lnTo>
                  <a:pt x="24" y="80"/>
                </a:lnTo>
                <a:lnTo>
                  <a:pt x="24" y="0"/>
                </a:lnTo>
                <a:lnTo>
                  <a:pt x="0" y="0"/>
                </a:lnTo>
                <a:lnTo>
                  <a:pt x="0" y="80"/>
                </a:lnTo>
                <a:lnTo>
                  <a:pt x="12" y="8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7" name="Freeform 257"/>
          <p:cNvSpPr>
            <a:spLocks/>
          </p:cNvSpPr>
          <p:nvPr/>
        </p:nvSpPr>
        <p:spPr bwMode="auto">
          <a:xfrm>
            <a:off x="4052888" y="2486025"/>
            <a:ext cx="30162" cy="222250"/>
          </a:xfrm>
          <a:custGeom>
            <a:avLst/>
            <a:gdLst/>
            <a:ahLst/>
            <a:cxnLst>
              <a:cxn ang="0">
                <a:pos x="9" y="139"/>
              </a:cxn>
              <a:cxn ang="0">
                <a:pos x="18" y="139"/>
              </a:cxn>
              <a:cxn ang="0">
                <a:pos x="18" y="0"/>
              </a:cxn>
              <a:cxn ang="0">
                <a:pos x="0" y="0"/>
              </a:cxn>
              <a:cxn ang="0">
                <a:pos x="0" y="139"/>
              </a:cxn>
              <a:cxn ang="0">
                <a:pos x="9" y="139"/>
              </a:cxn>
            </a:cxnLst>
            <a:rect l="0" t="0" r="r" b="b"/>
            <a:pathLst>
              <a:path w="19" h="140">
                <a:moveTo>
                  <a:pt x="9" y="139"/>
                </a:moveTo>
                <a:lnTo>
                  <a:pt x="18" y="139"/>
                </a:lnTo>
                <a:lnTo>
                  <a:pt x="18" y="0"/>
                </a:lnTo>
                <a:lnTo>
                  <a:pt x="0" y="0"/>
                </a:lnTo>
                <a:lnTo>
                  <a:pt x="0" y="139"/>
                </a:lnTo>
                <a:lnTo>
                  <a:pt x="9" y="139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8" name="Freeform 258"/>
          <p:cNvSpPr>
            <a:spLocks/>
          </p:cNvSpPr>
          <p:nvPr/>
        </p:nvSpPr>
        <p:spPr bwMode="auto">
          <a:xfrm>
            <a:off x="4056063" y="2613025"/>
            <a:ext cx="93662" cy="123825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4" y="77"/>
              </a:cxn>
              <a:cxn ang="0">
                <a:pos x="58" y="9"/>
              </a:cxn>
              <a:cxn ang="0">
                <a:pos x="44" y="0"/>
              </a:cxn>
              <a:cxn ang="0">
                <a:pos x="0" y="68"/>
              </a:cxn>
              <a:cxn ang="0">
                <a:pos x="14" y="68"/>
              </a:cxn>
              <a:cxn ang="0">
                <a:pos x="0" y="77"/>
              </a:cxn>
            </a:cxnLst>
            <a:rect l="0" t="0" r="r" b="b"/>
            <a:pathLst>
              <a:path w="59" h="78">
                <a:moveTo>
                  <a:pt x="0" y="77"/>
                </a:moveTo>
                <a:lnTo>
                  <a:pt x="14" y="77"/>
                </a:lnTo>
                <a:lnTo>
                  <a:pt x="58" y="9"/>
                </a:lnTo>
                <a:lnTo>
                  <a:pt x="44" y="0"/>
                </a:lnTo>
                <a:lnTo>
                  <a:pt x="0" y="68"/>
                </a:lnTo>
                <a:lnTo>
                  <a:pt x="14" y="68"/>
                </a:lnTo>
                <a:lnTo>
                  <a:pt x="0" y="77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79" name="Freeform 259"/>
          <p:cNvSpPr>
            <a:spLocks/>
          </p:cNvSpPr>
          <p:nvPr/>
        </p:nvSpPr>
        <p:spPr bwMode="auto">
          <a:xfrm>
            <a:off x="4056063" y="2735263"/>
            <a:ext cx="26987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6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8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0" name="Freeform 260"/>
          <p:cNvSpPr>
            <a:spLocks/>
          </p:cNvSpPr>
          <p:nvPr/>
        </p:nvSpPr>
        <p:spPr bwMode="auto">
          <a:xfrm>
            <a:off x="3986213" y="2613025"/>
            <a:ext cx="93662" cy="123825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0" y="9"/>
              </a:cxn>
              <a:cxn ang="0">
                <a:pos x="44" y="77"/>
              </a:cxn>
              <a:cxn ang="0">
                <a:pos x="58" y="68"/>
              </a:cxn>
              <a:cxn ang="0">
                <a:pos x="14" y="0"/>
              </a:cxn>
              <a:cxn ang="0">
                <a:pos x="7" y="4"/>
              </a:cxn>
            </a:cxnLst>
            <a:rect l="0" t="0" r="r" b="b"/>
            <a:pathLst>
              <a:path w="59" h="78">
                <a:moveTo>
                  <a:pt x="7" y="4"/>
                </a:moveTo>
                <a:lnTo>
                  <a:pt x="0" y="9"/>
                </a:lnTo>
                <a:lnTo>
                  <a:pt x="44" y="77"/>
                </a:lnTo>
                <a:lnTo>
                  <a:pt x="58" y="68"/>
                </a:lnTo>
                <a:lnTo>
                  <a:pt x="14" y="0"/>
                </a:lnTo>
                <a:lnTo>
                  <a:pt x="7" y="4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1" name="Freeform 261"/>
          <p:cNvSpPr>
            <a:spLocks/>
          </p:cNvSpPr>
          <p:nvPr/>
        </p:nvSpPr>
        <p:spPr bwMode="auto">
          <a:xfrm>
            <a:off x="5664200" y="3481388"/>
            <a:ext cx="93663" cy="125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0"/>
              </a:cxn>
              <a:cxn ang="0">
                <a:pos x="58" y="68"/>
              </a:cxn>
              <a:cxn ang="0">
                <a:pos x="43" y="78"/>
              </a:cxn>
              <a:cxn ang="0">
                <a:pos x="0" y="9"/>
              </a:cxn>
              <a:cxn ang="0">
                <a:pos x="13" y="9"/>
              </a:cxn>
              <a:cxn ang="0">
                <a:pos x="0" y="0"/>
              </a:cxn>
            </a:cxnLst>
            <a:rect l="0" t="0" r="r" b="b"/>
            <a:pathLst>
              <a:path w="59" h="79">
                <a:moveTo>
                  <a:pt x="0" y="0"/>
                </a:moveTo>
                <a:lnTo>
                  <a:pt x="13" y="0"/>
                </a:lnTo>
                <a:lnTo>
                  <a:pt x="58" y="68"/>
                </a:lnTo>
                <a:lnTo>
                  <a:pt x="43" y="78"/>
                </a:lnTo>
                <a:lnTo>
                  <a:pt x="0" y="9"/>
                </a:lnTo>
                <a:lnTo>
                  <a:pt x="13" y="9"/>
                </a:lnTo>
                <a:lnTo>
                  <a:pt x="0" y="0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2" name="Freeform 262"/>
          <p:cNvSpPr>
            <a:spLocks/>
          </p:cNvSpPr>
          <p:nvPr/>
        </p:nvSpPr>
        <p:spPr bwMode="auto">
          <a:xfrm>
            <a:off x="5664200" y="3465513"/>
            <a:ext cx="269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7" y="0"/>
              </a:cxn>
              <a:cxn ang="0">
                <a:pos x="16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7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3" name="Freeform 263"/>
          <p:cNvSpPr>
            <a:spLocks/>
          </p:cNvSpPr>
          <p:nvPr/>
        </p:nvSpPr>
        <p:spPr bwMode="auto">
          <a:xfrm>
            <a:off x="5592763" y="3481388"/>
            <a:ext cx="93662" cy="125412"/>
          </a:xfrm>
          <a:custGeom>
            <a:avLst/>
            <a:gdLst/>
            <a:ahLst/>
            <a:cxnLst>
              <a:cxn ang="0">
                <a:pos x="8" y="73"/>
              </a:cxn>
              <a:cxn ang="0">
                <a:pos x="0" y="68"/>
              </a:cxn>
              <a:cxn ang="0">
                <a:pos x="45" y="0"/>
              </a:cxn>
              <a:cxn ang="0">
                <a:pos x="58" y="9"/>
              </a:cxn>
              <a:cxn ang="0">
                <a:pos x="15" y="78"/>
              </a:cxn>
              <a:cxn ang="0">
                <a:pos x="8" y="73"/>
              </a:cxn>
            </a:cxnLst>
            <a:rect l="0" t="0" r="r" b="b"/>
            <a:pathLst>
              <a:path w="59" h="79">
                <a:moveTo>
                  <a:pt x="8" y="73"/>
                </a:moveTo>
                <a:lnTo>
                  <a:pt x="0" y="68"/>
                </a:lnTo>
                <a:lnTo>
                  <a:pt x="45" y="0"/>
                </a:lnTo>
                <a:lnTo>
                  <a:pt x="58" y="9"/>
                </a:lnTo>
                <a:lnTo>
                  <a:pt x="15" y="78"/>
                </a:lnTo>
                <a:lnTo>
                  <a:pt x="8" y="73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4" name="Freeform 264"/>
          <p:cNvSpPr>
            <a:spLocks/>
          </p:cNvSpPr>
          <p:nvPr/>
        </p:nvSpPr>
        <p:spPr bwMode="auto">
          <a:xfrm>
            <a:off x="5661025" y="3509963"/>
            <a:ext cx="28575" cy="223837"/>
          </a:xfrm>
          <a:custGeom>
            <a:avLst/>
            <a:gdLst/>
            <a:ahLst/>
            <a:cxnLst>
              <a:cxn ang="0">
                <a:pos x="8" y="140"/>
              </a:cxn>
              <a:cxn ang="0">
                <a:pos x="17" y="140"/>
              </a:cxn>
              <a:cxn ang="0">
                <a:pos x="17" y="0"/>
              </a:cxn>
              <a:cxn ang="0">
                <a:pos x="0" y="0"/>
              </a:cxn>
              <a:cxn ang="0">
                <a:pos x="0" y="140"/>
              </a:cxn>
              <a:cxn ang="0">
                <a:pos x="8" y="140"/>
              </a:cxn>
            </a:cxnLst>
            <a:rect l="0" t="0" r="r" b="b"/>
            <a:pathLst>
              <a:path w="18" h="141">
                <a:moveTo>
                  <a:pt x="8" y="140"/>
                </a:moveTo>
                <a:lnTo>
                  <a:pt x="17" y="140"/>
                </a:lnTo>
                <a:lnTo>
                  <a:pt x="17" y="0"/>
                </a:lnTo>
                <a:lnTo>
                  <a:pt x="0" y="0"/>
                </a:lnTo>
                <a:lnTo>
                  <a:pt x="0" y="140"/>
                </a:lnTo>
                <a:lnTo>
                  <a:pt x="8" y="140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5" name="Freeform 265"/>
          <p:cNvSpPr>
            <a:spLocks/>
          </p:cNvSpPr>
          <p:nvPr/>
        </p:nvSpPr>
        <p:spPr bwMode="auto">
          <a:xfrm>
            <a:off x="4127500" y="5037138"/>
            <a:ext cx="160338" cy="192087"/>
          </a:xfrm>
          <a:custGeom>
            <a:avLst/>
            <a:gdLst/>
            <a:ahLst/>
            <a:cxnLst>
              <a:cxn ang="0">
                <a:pos x="93" y="115"/>
              </a:cxn>
              <a:cxn ang="0">
                <a:pos x="100" y="110"/>
              </a:cxn>
              <a:cxn ang="0">
                <a:pos x="14" y="0"/>
              </a:cxn>
              <a:cxn ang="0">
                <a:pos x="0" y="10"/>
              </a:cxn>
              <a:cxn ang="0">
                <a:pos x="86" y="120"/>
              </a:cxn>
              <a:cxn ang="0">
                <a:pos x="93" y="115"/>
              </a:cxn>
            </a:cxnLst>
            <a:rect l="0" t="0" r="r" b="b"/>
            <a:pathLst>
              <a:path w="101" h="121">
                <a:moveTo>
                  <a:pt x="93" y="115"/>
                </a:moveTo>
                <a:lnTo>
                  <a:pt x="100" y="110"/>
                </a:lnTo>
                <a:lnTo>
                  <a:pt x="14" y="0"/>
                </a:lnTo>
                <a:lnTo>
                  <a:pt x="0" y="10"/>
                </a:lnTo>
                <a:lnTo>
                  <a:pt x="86" y="120"/>
                </a:lnTo>
                <a:lnTo>
                  <a:pt x="93" y="115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6" name="Freeform 266"/>
          <p:cNvSpPr>
            <a:spLocks/>
          </p:cNvSpPr>
          <p:nvPr/>
        </p:nvSpPr>
        <p:spPr bwMode="auto">
          <a:xfrm>
            <a:off x="4262438" y="5106988"/>
            <a:ext cx="41275" cy="142875"/>
          </a:xfrm>
          <a:custGeom>
            <a:avLst/>
            <a:gdLst/>
            <a:ahLst/>
            <a:cxnLst>
              <a:cxn ang="0">
                <a:pos x="14" y="89"/>
              </a:cxn>
              <a:cxn ang="0">
                <a:pos x="25" y="81"/>
              </a:cxn>
              <a:cxn ang="0">
                <a:pos x="18" y="0"/>
              </a:cxn>
              <a:cxn ang="0">
                <a:pos x="0" y="2"/>
              </a:cxn>
              <a:cxn ang="0">
                <a:pos x="8" y="81"/>
              </a:cxn>
              <a:cxn ang="0">
                <a:pos x="19" y="73"/>
              </a:cxn>
              <a:cxn ang="0">
                <a:pos x="14" y="89"/>
              </a:cxn>
            </a:cxnLst>
            <a:rect l="0" t="0" r="r" b="b"/>
            <a:pathLst>
              <a:path w="26" h="90">
                <a:moveTo>
                  <a:pt x="14" y="89"/>
                </a:moveTo>
                <a:lnTo>
                  <a:pt x="25" y="81"/>
                </a:lnTo>
                <a:lnTo>
                  <a:pt x="18" y="0"/>
                </a:lnTo>
                <a:lnTo>
                  <a:pt x="0" y="2"/>
                </a:lnTo>
                <a:lnTo>
                  <a:pt x="8" y="81"/>
                </a:lnTo>
                <a:lnTo>
                  <a:pt x="19" y="73"/>
                </a:lnTo>
                <a:lnTo>
                  <a:pt x="14" y="89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7" name="Freeform 267"/>
          <p:cNvSpPr>
            <a:spLocks/>
          </p:cNvSpPr>
          <p:nvPr/>
        </p:nvSpPr>
        <p:spPr bwMode="auto">
          <a:xfrm>
            <a:off x="4284663" y="5235575"/>
            <a:ext cx="26987" cy="269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6" y="16"/>
              </a:cxn>
              <a:cxn ang="0">
                <a:pos x="16" y="0"/>
              </a:cxn>
              <a:cxn ang="0">
                <a:pos x="0" y="9"/>
              </a:cxn>
            </a:cxnLst>
            <a:rect l="0" t="0" r="r" b="b"/>
            <a:pathLst>
              <a:path w="17" h="17">
                <a:moveTo>
                  <a:pt x="0" y="9"/>
                </a:moveTo>
                <a:lnTo>
                  <a:pt x="16" y="16"/>
                </a:lnTo>
                <a:lnTo>
                  <a:pt x="16" y="0"/>
                </a:lnTo>
                <a:lnTo>
                  <a:pt x="0" y="9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8" name="Freeform 268"/>
          <p:cNvSpPr>
            <a:spLocks/>
          </p:cNvSpPr>
          <p:nvPr/>
        </p:nvSpPr>
        <p:spPr bwMode="auto">
          <a:xfrm>
            <a:off x="4162425" y="5180013"/>
            <a:ext cx="131763" cy="69850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0" y="16"/>
              </a:cxn>
              <a:cxn ang="0">
                <a:pos x="77" y="43"/>
              </a:cxn>
              <a:cxn ang="0">
                <a:pos x="82" y="27"/>
              </a:cxn>
              <a:cxn ang="0">
                <a:pos x="6" y="0"/>
              </a:cxn>
              <a:cxn ang="0">
                <a:pos x="3" y="8"/>
              </a:cxn>
            </a:cxnLst>
            <a:rect l="0" t="0" r="r" b="b"/>
            <a:pathLst>
              <a:path w="83" h="44">
                <a:moveTo>
                  <a:pt x="3" y="8"/>
                </a:moveTo>
                <a:lnTo>
                  <a:pt x="0" y="16"/>
                </a:lnTo>
                <a:lnTo>
                  <a:pt x="77" y="43"/>
                </a:lnTo>
                <a:lnTo>
                  <a:pt x="82" y="27"/>
                </a:lnTo>
                <a:lnTo>
                  <a:pt x="6" y="0"/>
                </a:lnTo>
                <a:lnTo>
                  <a:pt x="3" y="8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89" name="Freeform 269"/>
          <p:cNvSpPr>
            <a:spLocks/>
          </p:cNvSpPr>
          <p:nvPr/>
        </p:nvSpPr>
        <p:spPr bwMode="auto">
          <a:xfrm>
            <a:off x="5362575" y="5160963"/>
            <a:ext cx="174625" cy="182562"/>
          </a:xfrm>
          <a:custGeom>
            <a:avLst/>
            <a:gdLst/>
            <a:ahLst/>
            <a:cxnLst>
              <a:cxn ang="0">
                <a:pos x="102" y="5"/>
              </a:cxn>
              <a:cxn ang="0">
                <a:pos x="96" y="0"/>
              </a:cxn>
              <a:cxn ang="0">
                <a:pos x="0" y="103"/>
              </a:cxn>
              <a:cxn ang="0">
                <a:pos x="13" y="114"/>
              </a:cxn>
              <a:cxn ang="0">
                <a:pos x="109" y="11"/>
              </a:cxn>
              <a:cxn ang="0">
                <a:pos x="102" y="5"/>
              </a:cxn>
            </a:cxnLst>
            <a:rect l="0" t="0" r="r" b="b"/>
            <a:pathLst>
              <a:path w="110" h="115">
                <a:moveTo>
                  <a:pt x="102" y="5"/>
                </a:moveTo>
                <a:lnTo>
                  <a:pt x="96" y="0"/>
                </a:lnTo>
                <a:lnTo>
                  <a:pt x="0" y="103"/>
                </a:lnTo>
                <a:lnTo>
                  <a:pt x="13" y="114"/>
                </a:lnTo>
                <a:lnTo>
                  <a:pt x="109" y="11"/>
                </a:lnTo>
                <a:lnTo>
                  <a:pt x="102" y="5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0" name="Freeform 270"/>
          <p:cNvSpPr>
            <a:spLocks/>
          </p:cNvSpPr>
          <p:nvPr/>
        </p:nvSpPr>
        <p:spPr bwMode="auto">
          <a:xfrm>
            <a:off x="5410200" y="5141913"/>
            <a:ext cx="146050" cy="58737"/>
          </a:xfrm>
          <a:custGeom>
            <a:avLst/>
            <a:gdLst/>
            <a:ahLst/>
            <a:cxnLst>
              <a:cxn ang="0">
                <a:pos x="91" y="9"/>
              </a:cxn>
              <a:cxn ang="0">
                <a:pos x="79" y="0"/>
              </a:cxn>
              <a:cxn ang="0">
                <a:pos x="0" y="19"/>
              </a:cxn>
              <a:cxn ang="0">
                <a:pos x="5" y="36"/>
              </a:cxn>
              <a:cxn ang="0">
                <a:pos x="84" y="16"/>
              </a:cxn>
              <a:cxn ang="0">
                <a:pos x="73" y="7"/>
              </a:cxn>
              <a:cxn ang="0">
                <a:pos x="91" y="9"/>
              </a:cxn>
            </a:cxnLst>
            <a:rect l="0" t="0" r="r" b="b"/>
            <a:pathLst>
              <a:path w="92" h="37">
                <a:moveTo>
                  <a:pt x="91" y="9"/>
                </a:moveTo>
                <a:lnTo>
                  <a:pt x="79" y="0"/>
                </a:lnTo>
                <a:lnTo>
                  <a:pt x="0" y="19"/>
                </a:lnTo>
                <a:lnTo>
                  <a:pt x="5" y="36"/>
                </a:lnTo>
                <a:lnTo>
                  <a:pt x="84" y="16"/>
                </a:lnTo>
                <a:lnTo>
                  <a:pt x="73" y="7"/>
                </a:lnTo>
                <a:lnTo>
                  <a:pt x="91" y="9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1" name="Freeform 271"/>
          <p:cNvSpPr>
            <a:spLocks/>
          </p:cNvSpPr>
          <p:nvPr/>
        </p:nvSpPr>
        <p:spPr bwMode="auto">
          <a:xfrm>
            <a:off x="5535613" y="5137150"/>
            <a:ext cx="26987" cy="26988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16" y="0"/>
              </a:cxn>
              <a:cxn ang="0">
                <a:pos x="0" y="4"/>
              </a:cxn>
              <a:cxn ang="0">
                <a:pos x="16" y="16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6" y="0"/>
                </a:lnTo>
                <a:lnTo>
                  <a:pt x="0" y="4"/>
                </a:lnTo>
                <a:lnTo>
                  <a:pt x="16" y="16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2" name="Freeform 272"/>
          <p:cNvSpPr>
            <a:spLocks/>
          </p:cNvSpPr>
          <p:nvPr/>
        </p:nvSpPr>
        <p:spPr bwMode="auto">
          <a:xfrm>
            <a:off x="5503863" y="5153025"/>
            <a:ext cx="52387" cy="131763"/>
          </a:xfrm>
          <a:custGeom>
            <a:avLst/>
            <a:gdLst/>
            <a:ahLst/>
            <a:cxnLst>
              <a:cxn ang="0">
                <a:pos x="8" y="81"/>
              </a:cxn>
              <a:cxn ang="0">
                <a:pos x="17" y="82"/>
              </a:cxn>
              <a:cxn ang="0">
                <a:pos x="32" y="2"/>
              </a:cxn>
              <a:cxn ang="0">
                <a:pos x="14" y="0"/>
              </a:cxn>
              <a:cxn ang="0">
                <a:pos x="0" y="79"/>
              </a:cxn>
              <a:cxn ang="0">
                <a:pos x="8" y="81"/>
              </a:cxn>
            </a:cxnLst>
            <a:rect l="0" t="0" r="r" b="b"/>
            <a:pathLst>
              <a:path w="33" h="83">
                <a:moveTo>
                  <a:pt x="8" y="81"/>
                </a:moveTo>
                <a:lnTo>
                  <a:pt x="17" y="82"/>
                </a:lnTo>
                <a:lnTo>
                  <a:pt x="32" y="2"/>
                </a:lnTo>
                <a:lnTo>
                  <a:pt x="14" y="0"/>
                </a:lnTo>
                <a:lnTo>
                  <a:pt x="0" y="79"/>
                </a:lnTo>
                <a:lnTo>
                  <a:pt x="8" y="81"/>
                </a:lnTo>
              </a:path>
            </a:pathLst>
          </a:custGeom>
          <a:solidFill>
            <a:srgbClr val="FF00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3" name="Freeform 273"/>
          <p:cNvSpPr>
            <a:spLocks/>
          </p:cNvSpPr>
          <p:nvPr/>
        </p:nvSpPr>
        <p:spPr bwMode="auto">
          <a:xfrm>
            <a:off x="5638800" y="2590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4" name="Freeform 274"/>
          <p:cNvSpPr>
            <a:spLocks/>
          </p:cNvSpPr>
          <p:nvPr/>
        </p:nvSpPr>
        <p:spPr bwMode="auto">
          <a:xfrm>
            <a:off x="5638800" y="2590800"/>
            <a:ext cx="36513" cy="365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2"/>
              </a:cxn>
              <a:cxn ang="0">
                <a:pos x="13" y="22"/>
              </a:cxn>
              <a:cxn ang="0">
                <a:pos x="11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2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8"/>
                </a:lnTo>
                <a:lnTo>
                  <a:pt x="20" y="18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3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5" name="Freeform 275"/>
          <p:cNvSpPr>
            <a:spLocks/>
          </p:cNvSpPr>
          <p:nvPr/>
        </p:nvSpPr>
        <p:spPr bwMode="auto">
          <a:xfrm>
            <a:off x="5715000" y="2133600"/>
            <a:ext cx="36513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FF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6" name="Freeform 276"/>
          <p:cNvSpPr>
            <a:spLocks/>
          </p:cNvSpPr>
          <p:nvPr/>
        </p:nvSpPr>
        <p:spPr bwMode="auto">
          <a:xfrm>
            <a:off x="5715000" y="2133600"/>
            <a:ext cx="36513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0"/>
              </a:cxn>
              <a:cxn ang="0">
                <a:pos x="14" y="1"/>
              </a:cxn>
              <a:cxn ang="0">
                <a:pos x="16" y="1"/>
              </a:cxn>
              <a:cxn ang="0">
                <a:pos x="17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1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1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7" y="20"/>
              </a:cxn>
              <a:cxn ang="0">
                <a:pos x="16" y="21"/>
              </a:cxn>
              <a:cxn ang="0">
                <a:pos x="14" y="21"/>
              </a:cxn>
              <a:cxn ang="0">
                <a:pos x="13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5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3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7" y="2"/>
                </a:lnTo>
                <a:lnTo>
                  <a:pt x="18" y="2"/>
                </a:lnTo>
                <a:lnTo>
                  <a:pt x="18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1" y="6"/>
                </a:lnTo>
                <a:lnTo>
                  <a:pt x="21" y="7"/>
                </a:lnTo>
                <a:lnTo>
                  <a:pt x="21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1" y="15"/>
                </a:lnTo>
                <a:lnTo>
                  <a:pt x="21" y="16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8" y="20"/>
                </a:lnTo>
                <a:lnTo>
                  <a:pt x="18" y="20"/>
                </a:lnTo>
                <a:lnTo>
                  <a:pt x="17" y="20"/>
                </a:lnTo>
                <a:lnTo>
                  <a:pt x="17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4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7" name="Freeform 277"/>
          <p:cNvSpPr>
            <a:spLocks/>
          </p:cNvSpPr>
          <p:nvPr/>
        </p:nvSpPr>
        <p:spPr bwMode="auto">
          <a:xfrm>
            <a:off x="5638800" y="1828800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8" y="23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8" name="Freeform 278"/>
          <p:cNvSpPr>
            <a:spLocks/>
          </p:cNvSpPr>
          <p:nvPr/>
        </p:nvSpPr>
        <p:spPr bwMode="auto">
          <a:xfrm>
            <a:off x="5638800" y="1828800"/>
            <a:ext cx="36513" cy="38100"/>
          </a:xfrm>
          <a:custGeom>
            <a:avLst/>
            <a:gdLst/>
            <a:ahLst/>
            <a:cxnLst>
              <a:cxn ang="0">
                <a:pos x="11" y="1"/>
              </a:cxn>
              <a:cxn ang="0">
                <a:pos x="13" y="1"/>
              </a:cxn>
              <a:cxn ang="0">
                <a:pos x="14" y="1"/>
              </a:cxn>
              <a:cxn ang="0">
                <a:pos x="16" y="2"/>
              </a:cxn>
              <a:cxn ang="0">
                <a:pos x="17" y="2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1" y="8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4"/>
              </a:cxn>
              <a:cxn ang="0">
                <a:pos x="21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7" y="21"/>
              </a:cxn>
              <a:cxn ang="0">
                <a:pos x="16" y="21"/>
              </a:cxn>
              <a:cxn ang="0">
                <a:pos x="14" y="22"/>
              </a:cxn>
              <a:cxn ang="0">
                <a:pos x="13" y="23"/>
              </a:cxn>
              <a:cxn ang="0">
                <a:pos x="11" y="23"/>
              </a:cxn>
              <a:cxn ang="0">
                <a:pos x="10" y="23"/>
              </a:cxn>
              <a:cxn ang="0">
                <a:pos x="8" y="23"/>
              </a:cxn>
              <a:cxn ang="0">
                <a:pos x="7" y="22"/>
              </a:cxn>
              <a:cxn ang="0">
                <a:pos x="5" y="21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1" y="17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0" y="8"/>
              </a:cxn>
              <a:cxn ang="0">
                <a:pos x="1" y="6"/>
              </a:cxn>
              <a:cxn ang="0">
                <a:pos x="2" y="5"/>
              </a:cxn>
              <a:cxn ang="0">
                <a:pos x="3" y="4"/>
              </a:cxn>
              <a:cxn ang="0">
                <a:pos x="4" y="2"/>
              </a:cxn>
              <a:cxn ang="0">
                <a:pos x="5" y="2"/>
              </a:cxn>
              <a:cxn ang="0">
                <a:pos x="7" y="1"/>
              </a:cxn>
              <a:cxn ang="0">
                <a:pos x="8" y="1"/>
              </a:cxn>
              <a:cxn ang="0">
                <a:pos x="10" y="1"/>
              </a:cxn>
            </a:cxnLst>
            <a:rect l="0" t="0" r="r" b="b"/>
            <a:pathLst>
              <a:path w="23" h="24">
                <a:moveTo>
                  <a:pt x="11" y="0"/>
                </a:move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2"/>
                </a:lnTo>
                <a:lnTo>
                  <a:pt x="16" y="2"/>
                </a:lnTo>
                <a:lnTo>
                  <a:pt x="17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1" y="6"/>
                </a:lnTo>
                <a:lnTo>
                  <a:pt x="21" y="7"/>
                </a:lnTo>
                <a:lnTo>
                  <a:pt x="21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0"/>
                </a:lnTo>
                <a:lnTo>
                  <a:pt x="22" y="11"/>
                </a:lnTo>
                <a:lnTo>
                  <a:pt x="22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1" y="16"/>
                </a:lnTo>
                <a:lnTo>
                  <a:pt x="21" y="16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4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2" y="5"/>
                </a:lnTo>
                <a:lnTo>
                  <a:pt x="2" y="5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599" name="Freeform 279"/>
          <p:cNvSpPr>
            <a:spLocks/>
          </p:cNvSpPr>
          <p:nvPr/>
        </p:nvSpPr>
        <p:spPr bwMode="auto">
          <a:xfrm>
            <a:off x="5638800" y="23622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600" name="Freeform 280"/>
          <p:cNvSpPr>
            <a:spLocks/>
          </p:cNvSpPr>
          <p:nvPr/>
        </p:nvSpPr>
        <p:spPr bwMode="auto">
          <a:xfrm>
            <a:off x="5638800" y="2362200"/>
            <a:ext cx="38100" cy="3810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4" y="1"/>
              </a:cxn>
              <a:cxn ang="0">
                <a:pos x="15" y="1"/>
              </a:cxn>
              <a:cxn ang="0">
                <a:pos x="16" y="2"/>
              </a:cxn>
              <a:cxn ang="0">
                <a:pos x="18" y="3"/>
              </a:cxn>
              <a:cxn ang="0">
                <a:pos x="19" y="4"/>
              </a:cxn>
              <a:cxn ang="0">
                <a:pos x="20" y="5"/>
              </a:cxn>
              <a:cxn ang="0">
                <a:pos x="21" y="6"/>
              </a:cxn>
              <a:cxn ang="0">
                <a:pos x="22" y="8"/>
              </a:cxn>
              <a:cxn ang="0">
                <a:pos x="22" y="9"/>
              </a:cxn>
              <a:cxn ang="0">
                <a:pos x="22" y="11"/>
              </a:cxn>
              <a:cxn ang="0">
                <a:pos x="22" y="12"/>
              </a:cxn>
              <a:cxn ang="0">
                <a:pos x="22" y="14"/>
              </a:cxn>
              <a:cxn ang="0">
                <a:pos x="22" y="16"/>
              </a:cxn>
              <a:cxn ang="0">
                <a:pos x="21" y="17"/>
              </a:cxn>
              <a:cxn ang="0">
                <a:pos x="20" y="19"/>
              </a:cxn>
              <a:cxn ang="0">
                <a:pos x="19" y="20"/>
              </a:cxn>
              <a:cxn ang="0">
                <a:pos x="18" y="21"/>
              </a:cxn>
              <a:cxn ang="0">
                <a:pos x="16" y="22"/>
              </a:cxn>
              <a:cxn ang="0">
                <a:pos x="15" y="22"/>
              </a:cxn>
              <a:cxn ang="0">
                <a:pos x="14" y="23"/>
              </a:cxn>
              <a:cxn ang="0">
                <a:pos x="12" y="23"/>
              </a:cxn>
              <a:cxn ang="0">
                <a:pos x="10" y="23"/>
              </a:cxn>
              <a:cxn ang="0">
                <a:pos x="9" y="23"/>
              </a:cxn>
              <a:cxn ang="0">
                <a:pos x="7" y="22"/>
              </a:cxn>
              <a:cxn ang="0">
                <a:pos x="6" y="22"/>
              </a:cxn>
              <a:cxn ang="0">
                <a:pos x="4" y="21"/>
              </a:cxn>
              <a:cxn ang="0">
                <a:pos x="3" y="20"/>
              </a:cxn>
              <a:cxn ang="0">
                <a:pos x="2" y="19"/>
              </a:cxn>
              <a:cxn ang="0">
                <a:pos x="2" y="17"/>
              </a:cxn>
              <a:cxn ang="0">
                <a:pos x="1" y="16"/>
              </a:cxn>
              <a:cxn ang="0">
                <a:pos x="0" y="14"/>
              </a:cxn>
              <a:cxn ang="0">
                <a:pos x="0" y="12"/>
              </a:cxn>
              <a:cxn ang="0">
                <a:pos x="0" y="11"/>
              </a:cxn>
              <a:cxn ang="0">
                <a:pos x="0" y="9"/>
              </a:cxn>
              <a:cxn ang="0">
                <a:pos x="1" y="8"/>
              </a:cxn>
              <a:cxn ang="0">
                <a:pos x="2" y="6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6" y="2"/>
              </a:cxn>
              <a:cxn ang="0">
                <a:pos x="7" y="1"/>
              </a:cxn>
              <a:cxn ang="0">
                <a:pos x="9" y="1"/>
              </a:cxn>
              <a:cxn ang="0">
                <a:pos x="10" y="1"/>
              </a:cxn>
            </a:cxnLst>
            <a:rect l="0" t="0" r="r" b="b"/>
            <a:pathLst>
              <a:path w="24" h="24">
                <a:moveTo>
                  <a:pt x="11" y="0"/>
                </a:moveTo>
                <a:lnTo>
                  <a:pt x="11" y="0"/>
                </a:lnTo>
                <a:lnTo>
                  <a:pt x="12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1" y="5"/>
                </a:lnTo>
                <a:lnTo>
                  <a:pt x="21" y="6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1" y="17"/>
                </a:lnTo>
                <a:lnTo>
                  <a:pt x="21" y="17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6" y="22"/>
                </a:lnTo>
                <a:lnTo>
                  <a:pt x="16" y="22"/>
                </a:lnTo>
                <a:lnTo>
                  <a:pt x="15" y="22"/>
                </a:lnTo>
                <a:lnTo>
                  <a:pt x="15" y="22"/>
                </a:lnTo>
                <a:lnTo>
                  <a:pt x="14" y="23"/>
                </a:lnTo>
                <a:lnTo>
                  <a:pt x="14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1" y="23"/>
                </a:lnTo>
                <a:lnTo>
                  <a:pt x="11" y="23"/>
                </a:lnTo>
                <a:lnTo>
                  <a:pt x="10" y="23"/>
                </a:lnTo>
                <a:lnTo>
                  <a:pt x="10" y="23"/>
                </a:lnTo>
                <a:lnTo>
                  <a:pt x="9" y="23"/>
                </a:lnTo>
                <a:lnTo>
                  <a:pt x="9" y="23"/>
                </a:lnTo>
                <a:lnTo>
                  <a:pt x="8" y="23"/>
                </a:lnTo>
                <a:lnTo>
                  <a:pt x="8" y="23"/>
                </a:lnTo>
                <a:lnTo>
                  <a:pt x="7" y="22"/>
                </a:lnTo>
                <a:lnTo>
                  <a:pt x="7" y="22"/>
                </a:lnTo>
                <a:lnTo>
                  <a:pt x="6" y="22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4" y="21"/>
                </a:lnTo>
                <a:lnTo>
                  <a:pt x="4" y="20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7"/>
                </a:lnTo>
                <a:lnTo>
                  <a:pt x="2" y="6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4" y="3"/>
                </a:lnTo>
                <a:lnTo>
                  <a:pt x="4" y="3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1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601" name="Freeform 281"/>
          <p:cNvSpPr>
            <a:spLocks/>
          </p:cNvSpPr>
          <p:nvPr/>
        </p:nvSpPr>
        <p:spPr bwMode="auto">
          <a:xfrm>
            <a:off x="5638800" y="19812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solidFill>
            <a:srgbClr val="00FF00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602" name="Freeform 282"/>
          <p:cNvSpPr>
            <a:spLocks/>
          </p:cNvSpPr>
          <p:nvPr/>
        </p:nvSpPr>
        <p:spPr bwMode="auto">
          <a:xfrm>
            <a:off x="5638800" y="1981200"/>
            <a:ext cx="38100" cy="365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4" y="0"/>
              </a:cxn>
              <a:cxn ang="0">
                <a:pos x="15" y="1"/>
              </a:cxn>
              <a:cxn ang="0">
                <a:pos x="16" y="1"/>
              </a:cxn>
              <a:cxn ang="0">
                <a:pos x="18" y="2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7"/>
              </a:cxn>
              <a:cxn ang="0">
                <a:pos x="22" y="9"/>
              </a:cxn>
              <a:cxn ang="0">
                <a:pos x="22" y="10"/>
              </a:cxn>
              <a:cxn ang="0">
                <a:pos x="22" y="12"/>
              </a:cxn>
              <a:cxn ang="0">
                <a:pos x="22" y="13"/>
              </a:cxn>
              <a:cxn ang="0">
                <a:pos x="22" y="15"/>
              </a:cxn>
              <a:cxn ang="0">
                <a:pos x="21" y="16"/>
              </a:cxn>
              <a:cxn ang="0">
                <a:pos x="20" y="18"/>
              </a:cxn>
              <a:cxn ang="0">
                <a:pos x="19" y="19"/>
              </a:cxn>
              <a:cxn ang="0">
                <a:pos x="18" y="20"/>
              </a:cxn>
              <a:cxn ang="0">
                <a:pos x="16" y="21"/>
              </a:cxn>
              <a:cxn ang="0">
                <a:pos x="15" y="21"/>
              </a:cxn>
              <a:cxn ang="0">
                <a:pos x="14" y="22"/>
              </a:cxn>
              <a:cxn ang="0">
                <a:pos x="12" y="22"/>
              </a:cxn>
              <a:cxn ang="0">
                <a:pos x="10" y="22"/>
              </a:cxn>
              <a:cxn ang="0">
                <a:pos x="9" y="22"/>
              </a:cxn>
              <a:cxn ang="0">
                <a:pos x="7" y="21"/>
              </a:cxn>
              <a:cxn ang="0">
                <a:pos x="6" y="21"/>
              </a:cxn>
              <a:cxn ang="0">
                <a:pos x="4" y="20"/>
              </a:cxn>
              <a:cxn ang="0">
                <a:pos x="3" y="19"/>
              </a:cxn>
              <a:cxn ang="0">
                <a:pos x="2" y="18"/>
              </a:cxn>
              <a:cxn ang="0">
                <a:pos x="1" y="16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0" y="10"/>
              </a:cxn>
              <a:cxn ang="0">
                <a:pos x="0" y="9"/>
              </a:cxn>
              <a:cxn ang="0">
                <a:pos x="1" y="7"/>
              </a:cxn>
              <a:cxn ang="0">
                <a:pos x="1" y="5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6" y="1"/>
              </a:cxn>
              <a:cxn ang="0">
                <a:pos x="7" y="1"/>
              </a:cxn>
              <a:cxn ang="0">
                <a:pos x="9" y="0"/>
              </a:cxn>
              <a:cxn ang="0">
                <a:pos x="10" y="0"/>
              </a:cxn>
            </a:cxnLst>
            <a:rect l="0" t="0" r="r" b="b"/>
            <a:pathLst>
              <a:path w="24" h="23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8" y="2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5"/>
                </a:lnTo>
                <a:lnTo>
                  <a:pt x="21" y="5"/>
                </a:lnTo>
                <a:lnTo>
                  <a:pt x="21" y="5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22" y="8"/>
                </a:lnTo>
                <a:lnTo>
                  <a:pt x="22" y="8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2" y="14"/>
                </a:lnTo>
                <a:lnTo>
                  <a:pt x="22" y="15"/>
                </a:lnTo>
                <a:lnTo>
                  <a:pt x="22" y="15"/>
                </a:lnTo>
                <a:lnTo>
                  <a:pt x="22" y="16"/>
                </a:lnTo>
                <a:lnTo>
                  <a:pt x="22" y="16"/>
                </a:lnTo>
                <a:lnTo>
                  <a:pt x="21" y="16"/>
                </a:lnTo>
                <a:lnTo>
                  <a:pt x="21" y="17"/>
                </a:lnTo>
                <a:lnTo>
                  <a:pt x="20" y="17"/>
                </a:lnTo>
                <a:lnTo>
                  <a:pt x="20" y="18"/>
                </a:lnTo>
                <a:lnTo>
                  <a:pt x="20" y="19"/>
                </a:lnTo>
                <a:lnTo>
                  <a:pt x="19" y="19"/>
                </a:lnTo>
                <a:lnTo>
                  <a:pt x="19" y="19"/>
                </a:lnTo>
                <a:lnTo>
                  <a:pt x="19" y="20"/>
                </a:lnTo>
                <a:lnTo>
                  <a:pt x="18" y="20"/>
                </a:lnTo>
                <a:lnTo>
                  <a:pt x="18" y="20"/>
                </a:lnTo>
                <a:lnTo>
                  <a:pt x="18" y="20"/>
                </a:lnTo>
                <a:lnTo>
                  <a:pt x="17" y="21"/>
                </a:lnTo>
                <a:lnTo>
                  <a:pt x="16" y="21"/>
                </a:lnTo>
                <a:lnTo>
                  <a:pt x="16" y="21"/>
                </a:lnTo>
                <a:lnTo>
                  <a:pt x="15" y="21"/>
                </a:lnTo>
                <a:lnTo>
                  <a:pt x="15" y="21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3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0" y="22"/>
                </a:lnTo>
                <a:lnTo>
                  <a:pt x="10" y="22"/>
                </a:lnTo>
                <a:lnTo>
                  <a:pt x="9" y="22"/>
                </a:lnTo>
                <a:lnTo>
                  <a:pt x="9" y="22"/>
                </a:lnTo>
                <a:lnTo>
                  <a:pt x="8" y="22"/>
                </a:lnTo>
                <a:lnTo>
                  <a:pt x="8" y="22"/>
                </a:lnTo>
                <a:lnTo>
                  <a:pt x="7" y="21"/>
                </a:lnTo>
                <a:lnTo>
                  <a:pt x="7" y="21"/>
                </a:lnTo>
                <a:lnTo>
                  <a:pt x="6" y="21"/>
                </a:lnTo>
                <a:lnTo>
                  <a:pt x="6" y="21"/>
                </a:lnTo>
                <a:lnTo>
                  <a:pt x="5" y="21"/>
                </a:lnTo>
                <a:lnTo>
                  <a:pt x="5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2" y="18"/>
                </a:lnTo>
                <a:lnTo>
                  <a:pt x="2" y="17"/>
                </a:lnTo>
                <a:lnTo>
                  <a:pt x="1" y="17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1" y="15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3"/>
                </a:lnTo>
                <a:lnTo>
                  <a:pt x="0" y="12"/>
                </a:lnTo>
                <a:lnTo>
                  <a:pt x="0" y="12"/>
                </a:lnTo>
                <a:lnTo>
                  <a:pt x="0" y="11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84603" name="Picture 283" descr="Probe_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0"/>
            <a:ext cx="9144000" cy="971550"/>
          </a:xfrm>
          <a:prstGeom prst="rect">
            <a:avLst/>
          </a:prstGeom>
          <a:noFill/>
        </p:spPr>
      </p:pic>
      <p:sp>
        <p:nvSpPr>
          <p:cNvPr id="284" name="Nadpis 1"/>
          <p:cNvSpPr txBox="1">
            <a:spLocks/>
          </p:cNvSpPr>
          <p:nvPr/>
        </p:nvSpPr>
        <p:spPr>
          <a:xfrm>
            <a:off x="3125999" y="265113"/>
            <a:ext cx="440647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err="1" smtClean="0"/>
              <a:t>Microdialyza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83572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 descr="Probe_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2133600"/>
            <a:ext cx="5040313" cy="2663825"/>
          </a:xfrm>
          <a:noFill/>
          <a:ln/>
        </p:spPr>
        <p:txBody>
          <a:bodyPr lIns="92075" tIns="46038" rIns="92075" bIns="46038"/>
          <a:lstStyle/>
          <a:p>
            <a:pPr defTabSz="762000">
              <a:spcAft>
                <a:spcPct val="40000"/>
              </a:spcAft>
            </a:pPr>
            <a:r>
              <a:rPr lang="en-GB" sz="2000" dirty="0">
                <a:solidFill>
                  <a:srgbClr val="0000CC"/>
                </a:solidFill>
                <a:latin typeface="Verdana" pitchFamily="34" charset="0"/>
              </a:rPr>
              <a:t>Hollow fibres	</a:t>
            </a:r>
          </a:p>
          <a:p>
            <a:pPr lvl="1" defTabSz="762000">
              <a:spcAft>
                <a:spcPct val="40000"/>
              </a:spcAft>
            </a:pPr>
            <a:r>
              <a:rPr lang="en-GB" sz="2000" dirty="0">
                <a:solidFill>
                  <a:srgbClr val="0000CC"/>
                </a:solidFill>
                <a:latin typeface="Verdana" pitchFamily="34" charset="0"/>
              </a:rPr>
              <a:t>0.22 – 1+ mm </a:t>
            </a:r>
            <a:r>
              <a:rPr lang="en-GB" sz="2000" dirty="0">
                <a:solidFill>
                  <a:srgbClr val="0000CC"/>
                </a:solidFill>
                <a:latin typeface="Verdana" pitchFamily="34" charset="0"/>
                <a:cs typeface="Arial" charset="0"/>
              </a:rPr>
              <a:t>Ø</a:t>
            </a:r>
          </a:p>
          <a:p>
            <a:pPr lvl="1" defTabSz="762000">
              <a:spcAft>
                <a:spcPct val="40000"/>
              </a:spcAft>
            </a:pPr>
            <a:r>
              <a:rPr lang="en-GB" sz="2000" dirty="0">
                <a:solidFill>
                  <a:srgbClr val="0000CC"/>
                </a:solidFill>
                <a:latin typeface="Verdana" pitchFamily="34" charset="0"/>
              </a:rPr>
              <a:t>&gt; </a:t>
            </a:r>
            <a:r>
              <a:rPr lang="en-GB" sz="2000" dirty="0" smtClean="0">
                <a:solidFill>
                  <a:srgbClr val="0000CC"/>
                </a:solidFill>
                <a:latin typeface="Verdana" pitchFamily="34" charset="0"/>
              </a:rPr>
              <a:t>10 µm </a:t>
            </a:r>
            <a:r>
              <a:rPr lang="en-GB" sz="2000" dirty="0">
                <a:solidFill>
                  <a:srgbClr val="0000CC"/>
                </a:solidFill>
                <a:latin typeface="Verdana" pitchFamily="34" charset="0"/>
              </a:rPr>
              <a:t>wall thickness</a:t>
            </a:r>
          </a:p>
          <a:p>
            <a:pPr lvl="1" defTabSz="762000">
              <a:spcAft>
                <a:spcPct val="40000"/>
              </a:spcAft>
            </a:pPr>
            <a:r>
              <a:rPr lang="en-GB" sz="2000" dirty="0">
                <a:solidFill>
                  <a:srgbClr val="0000CC"/>
                </a:solidFill>
                <a:latin typeface="Verdana" pitchFamily="34" charset="0"/>
              </a:rPr>
              <a:t>MWCO </a:t>
            </a:r>
            <a:r>
              <a:rPr lang="en-GB" sz="2000" dirty="0">
                <a:solidFill>
                  <a:srgbClr val="0000CC"/>
                </a:solidFill>
                <a:latin typeface="Verdana" pitchFamily="34" charset="0"/>
                <a:cs typeface="Arial" charset="0"/>
              </a:rPr>
              <a:t>~2 – 3,000 </a:t>
            </a:r>
            <a:r>
              <a:rPr lang="en-GB" sz="2000" dirty="0" err="1">
                <a:solidFill>
                  <a:srgbClr val="0000CC"/>
                </a:solidFill>
                <a:latin typeface="Verdana" pitchFamily="34" charset="0"/>
                <a:cs typeface="Arial" charset="0"/>
              </a:rPr>
              <a:t>KDa</a:t>
            </a:r>
            <a:endParaRPr lang="en-GB" sz="2000" dirty="0">
              <a:solidFill>
                <a:srgbClr val="0000CC"/>
              </a:solidFill>
              <a:latin typeface="Verdana" pitchFamily="34" charset="0"/>
              <a:cs typeface="Arial" charset="0"/>
            </a:endParaRPr>
          </a:p>
          <a:p>
            <a:pPr lvl="1" defTabSz="762000">
              <a:spcAft>
                <a:spcPct val="40000"/>
              </a:spcAft>
            </a:pPr>
            <a:r>
              <a:rPr lang="en-GB" sz="2000" dirty="0">
                <a:solidFill>
                  <a:srgbClr val="0000CC"/>
                </a:solidFill>
                <a:latin typeface="Verdana" pitchFamily="34" charset="0"/>
              </a:rPr>
              <a:t>Material e.g. </a:t>
            </a:r>
            <a:r>
              <a:rPr lang="en-GB" sz="2000" dirty="0" err="1">
                <a:solidFill>
                  <a:srgbClr val="0000CC"/>
                </a:solidFill>
                <a:latin typeface="Verdana" pitchFamily="34" charset="0"/>
              </a:rPr>
              <a:t>polyethersulfone</a:t>
            </a:r>
            <a:endParaRPr lang="en-GB" sz="1800" dirty="0">
              <a:latin typeface="Verdana" pitchFamily="34" charset="0"/>
            </a:endParaRP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3924300" y="1052513"/>
            <a:ext cx="396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Specifications</a:t>
            </a:r>
            <a:endParaRPr lang="en-US" sz="36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311301" name="Picture 5" descr="Membra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2232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2" name="Picture 6" descr="Membra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708275"/>
            <a:ext cx="22320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2987675" y="5589588"/>
            <a:ext cx="56483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/>
              <a:t>Bottom image: Scanning electron micrographs of the polyethersulfone (100 kDa MWCO) outer membrane surface </a:t>
            </a:r>
          </a:p>
          <a:p>
            <a:r>
              <a:rPr lang="en-GB" sz="1200"/>
              <a:t>Rosenbloom AJ et al. (2005) J Neurosci Methods 148:147-153.</a:t>
            </a:r>
          </a:p>
        </p:txBody>
      </p:sp>
      <p:pic>
        <p:nvPicPr>
          <p:cNvPr id="311304" name="Picture 8" descr="Po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459288"/>
            <a:ext cx="2232025" cy="1874837"/>
          </a:xfrm>
          <a:prstGeom prst="rect">
            <a:avLst/>
          </a:prstGeom>
          <a:noFill/>
        </p:spPr>
      </p:pic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900113" y="1700213"/>
            <a:ext cx="358775" cy="433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>
            <a:off x="1042988" y="2133600"/>
            <a:ext cx="73025" cy="574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125999" y="346423"/>
            <a:ext cx="440647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err="1" smtClean="0"/>
              <a:t>Microdialyza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7060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1" y="2636912"/>
            <a:ext cx="7650727" cy="399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Probe_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490538" y="32893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582613" y="3289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673100" y="3289300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597" name="Rectangle 5"/>
          <p:cNvSpPr>
            <a:spLocks noChangeArrowheads="1"/>
          </p:cNvSpPr>
          <p:nvPr/>
        </p:nvSpPr>
        <p:spPr bwMode="auto">
          <a:xfrm>
            <a:off x="763588" y="3289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1126417" cy="2670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1126417" cy="267002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160849" y="485775"/>
            <a:ext cx="440647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err="1" smtClean="0"/>
              <a:t>Microdialyza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5553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Vyjmi trám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Často se setkávám s výtkou: „Vyjmi trám ze svého oka, dříve než se budeš snažit vyjmout třísku z oka bližního“.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Toto biblické podobenství může být a často je omluvou zbabělosti.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Domnívám se, že správné je: „Zdá se mi, že máš třísku v oku. Zkus to řešit. Já mám v oku trám. Kdybych se pokusil ti třísku vyjmout, asi ti oko vypíchnu“.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60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095" name="Group 7"/>
          <p:cNvGrpSpPr>
            <a:grpSpLocks/>
          </p:cNvGrpSpPr>
          <p:nvPr/>
        </p:nvGrpSpPr>
        <p:grpSpPr bwMode="auto">
          <a:xfrm>
            <a:off x="179388" y="404813"/>
            <a:ext cx="4464050" cy="5430837"/>
            <a:chOff x="113" y="255"/>
            <a:chExt cx="2812" cy="3421"/>
          </a:xfrm>
        </p:grpSpPr>
        <p:pic>
          <p:nvPicPr>
            <p:cNvPr id="473090" name="Picture 2" descr="TT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55"/>
              <a:ext cx="2705" cy="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3091" name="Text Box 3"/>
            <p:cNvSpPr txBox="1">
              <a:spLocks noChangeArrowheads="1"/>
            </p:cNvSpPr>
            <p:nvPr/>
          </p:nvSpPr>
          <p:spPr bwMode="auto">
            <a:xfrm>
              <a:off x="158" y="3158"/>
              <a:ext cx="276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A microdialysis study of the in vivo release of 5-HT in the median raphe nucleus of the rat</a:t>
              </a:r>
            </a:p>
            <a:p>
              <a:r>
                <a:rPr lang="en-US" sz="1200"/>
                <a:t>A Adell &amp; F Artigas,</a:t>
              </a:r>
            </a:p>
            <a:p>
              <a:r>
                <a:rPr lang="en-US" sz="1200"/>
                <a:t>British Journal of Pharmacology (1998) 125, 1361 ± 1367</a:t>
              </a:r>
            </a:p>
          </p:txBody>
        </p:sp>
      </p:grpSp>
      <p:grpSp>
        <p:nvGrpSpPr>
          <p:cNvPr id="473096" name="Group 8"/>
          <p:cNvGrpSpPr>
            <a:grpSpLocks/>
          </p:cNvGrpSpPr>
          <p:nvPr/>
        </p:nvGrpSpPr>
        <p:grpSpPr bwMode="auto">
          <a:xfrm>
            <a:off x="4500563" y="260350"/>
            <a:ext cx="4392612" cy="6400800"/>
            <a:chOff x="2835" y="164"/>
            <a:chExt cx="2767" cy="4032"/>
          </a:xfrm>
        </p:grpSpPr>
        <p:pic>
          <p:nvPicPr>
            <p:cNvPr id="473092" name="Picture 4" descr="PotassiumPuls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64"/>
              <a:ext cx="2767" cy="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3093" name="Text Box 5"/>
            <p:cNvSpPr txBox="1">
              <a:spLocks noChangeArrowheads="1"/>
            </p:cNvSpPr>
            <p:nvPr/>
          </p:nvSpPr>
          <p:spPr bwMode="auto">
            <a:xfrm>
              <a:off x="3061" y="2659"/>
              <a:ext cx="2495" cy="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000"/>
                <a:t>FIG. 5. KCl stimulation of cerebellar GABA release is not</a:t>
              </a:r>
            </a:p>
            <a:p>
              <a:r>
                <a:rPr lang="en-GB" sz="1000"/>
                <a:t>modified by IGF-I. No difference in the response of GABA to 100</a:t>
              </a:r>
            </a:p>
            <a:p>
              <a:r>
                <a:rPr lang="en-GB" sz="1000"/>
                <a:t>mM KCl was seen when given in combination with 100 nM IGF-I.</a:t>
              </a:r>
            </a:p>
            <a:p>
              <a:r>
                <a:rPr lang="en-GB" sz="1000"/>
                <a:t>Similarly, the response of GABA to subsequent challenges of 100</a:t>
              </a:r>
            </a:p>
            <a:p>
              <a:r>
                <a:rPr lang="en-GB" sz="1000"/>
                <a:t>mM KCl was not modified by previous exposure to IGF-I. Results</a:t>
              </a:r>
            </a:p>
            <a:p>
              <a:r>
                <a:rPr lang="en-GB" sz="1000"/>
                <a:t>shown are of a representative experiment. The pattern of GABA</a:t>
              </a:r>
            </a:p>
            <a:p>
              <a:r>
                <a:rPr lang="en-GB" sz="1000"/>
                <a:t>release was identical when 100 mM KCI was given alone (data not</a:t>
              </a:r>
            </a:p>
            <a:p>
              <a:r>
                <a:rPr lang="en-GB" sz="1000"/>
                <a:t>shown). This experiment was repeated with another animal, with</a:t>
              </a:r>
            </a:p>
            <a:p>
              <a:r>
                <a:rPr lang="en-GB" sz="1000"/>
                <a:t>identical results. The time corresponding to each sample is 10 min</a:t>
              </a:r>
            </a:p>
            <a:p>
              <a:r>
                <a:rPr lang="en-GB" sz="1000"/>
                <a:t>(tick marks onXaxis). Pulses of each test substance were applied for a time corresponding to four samples (40 min, asterisks).</a:t>
              </a:r>
            </a:p>
          </p:txBody>
        </p:sp>
        <p:sp>
          <p:nvSpPr>
            <p:cNvPr id="473094" name="Text Box 6"/>
            <p:cNvSpPr txBox="1">
              <a:spLocks noChangeArrowheads="1"/>
            </p:cNvSpPr>
            <p:nvPr/>
          </p:nvSpPr>
          <p:spPr bwMode="auto">
            <a:xfrm>
              <a:off x="3107" y="3793"/>
              <a:ext cx="240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200"/>
                <a:t>Castro-Alamancos and Torres-Aleman </a:t>
              </a:r>
            </a:p>
            <a:p>
              <a:r>
                <a:rPr lang="en-GB" sz="1200"/>
                <a:t>Proc. Natl. Acad. Sci. USA Vol. 90, pp. 7386-7390, August 1993 Neurobiology</a:t>
              </a:r>
            </a:p>
          </p:txBody>
        </p:sp>
      </p:grpSp>
      <p:sp>
        <p:nvSpPr>
          <p:cNvPr id="9" name="Nadpis 1"/>
          <p:cNvSpPr txBox="1">
            <a:spLocks/>
          </p:cNvSpPr>
          <p:nvPr/>
        </p:nvSpPr>
        <p:spPr>
          <a:xfrm>
            <a:off x="1619672" y="46386"/>
            <a:ext cx="440647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err="1" smtClean="0"/>
              <a:t>Microdialyza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70446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Line 2"/>
          <p:cNvSpPr>
            <a:spLocks noChangeShapeType="1"/>
          </p:cNvSpPr>
          <p:nvPr/>
        </p:nvSpPr>
        <p:spPr bwMode="auto">
          <a:xfrm>
            <a:off x="3190875" y="2359025"/>
            <a:ext cx="4127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911225" y="1385888"/>
            <a:ext cx="268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Neuropharmacology</a:t>
            </a:r>
          </a:p>
        </p:txBody>
      </p:sp>
      <p:grpSp>
        <p:nvGrpSpPr>
          <p:cNvPr id="518148" name="Group 4"/>
          <p:cNvGrpSpPr>
            <a:grpSpLocks/>
          </p:cNvGrpSpPr>
          <p:nvPr/>
        </p:nvGrpSpPr>
        <p:grpSpPr bwMode="auto">
          <a:xfrm>
            <a:off x="379413" y="1306513"/>
            <a:ext cx="428625" cy="579437"/>
            <a:chOff x="287" y="823"/>
            <a:chExt cx="270" cy="365"/>
          </a:xfrm>
        </p:grpSpPr>
        <p:sp>
          <p:nvSpPr>
            <p:cNvPr id="518149" name="Oval 5"/>
            <p:cNvSpPr>
              <a:spLocks noChangeArrowheads="1"/>
            </p:cNvSpPr>
            <p:nvPr/>
          </p:nvSpPr>
          <p:spPr bwMode="auto">
            <a:xfrm>
              <a:off x="287" y="885"/>
              <a:ext cx="257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18150" name="Text Box 6"/>
            <p:cNvSpPr txBox="1">
              <a:spLocks noChangeArrowheads="1"/>
            </p:cNvSpPr>
            <p:nvPr/>
          </p:nvSpPr>
          <p:spPr bwMode="auto">
            <a:xfrm>
              <a:off x="299" y="823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3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+mn-cs"/>
                </a:rPr>
                <a:t>b</a:t>
              </a:r>
              <a:endParaRPr lang="en-GB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863600" y="1906588"/>
            <a:ext cx="2647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Altered perfusion media</a:t>
            </a:r>
          </a:p>
          <a:p>
            <a:pPr eaLnBrk="0" hangingPunct="0"/>
            <a:r>
              <a:rPr lang="en-GB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Selective drugs</a:t>
            </a:r>
            <a:endParaRPr lang="en-GB" sz="24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18152" name="Rectangle 8"/>
          <p:cNvSpPr>
            <a:spLocks noChangeArrowheads="1"/>
          </p:cNvSpPr>
          <p:nvPr/>
        </p:nvSpPr>
        <p:spPr bwMode="auto">
          <a:xfrm>
            <a:off x="4551363" y="5507038"/>
            <a:ext cx="649287" cy="960437"/>
          </a:xfrm>
          <a:prstGeom prst="rect">
            <a:avLst/>
          </a:prstGeom>
          <a:gradFill rotWithShape="0">
            <a:gsLst>
              <a:gs pos="0">
                <a:srgbClr val="F35B1B"/>
              </a:gs>
              <a:gs pos="50000">
                <a:srgbClr val="F35B1B">
                  <a:gamma/>
                  <a:shade val="49804"/>
                  <a:invGamma/>
                </a:srgbClr>
              </a:gs>
              <a:gs pos="100000">
                <a:srgbClr val="F35B1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53" name="Rectangle 9" descr="Small confetti"/>
          <p:cNvSpPr>
            <a:spLocks noChangeArrowheads="1"/>
          </p:cNvSpPr>
          <p:nvPr/>
        </p:nvSpPr>
        <p:spPr bwMode="auto">
          <a:xfrm>
            <a:off x="4768850" y="5238750"/>
            <a:ext cx="228600" cy="1006475"/>
          </a:xfrm>
          <a:prstGeom prst="rect">
            <a:avLst/>
          </a:prstGeom>
          <a:pattFill prst="smConfetti">
            <a:fgClr>
              <a:srgbClr val="FFFFFF"/>
            </a:fgClr>
            <a:bgClr>
              <a:srgbClr val="91919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54" name="Oval 10"/>
          <p:cNvSpPr>
            <a:spLocks noChangeArrowheads="1"/>
          </p:cNvSpPr>
          <p:nvPr/>
        </p:nvSpPr>
        <p:spPr bwMode="auto">
          <a:xfrm>
            <a:off x="4695825" y="2982913"/>
            <a:ext cx="376238" cy="18097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55" name="Freeform 11" descr="Small confetti"/>
          <p:cNvSpPr>
            <a:spLocks/>
          </p:cNvSpPr>
          <p:nvPr/>
        </p:nvSpPr>
        <p:spPr bwMode="auto">
          <a:xfrm>
            <a:off x="4278313" y="2254250"/>
            <a:ext cx="577850" cy="1136650"/>
          </a:xfrm>
          <a:custGeom>
            <a:avLst/>
            <a:gdLst>
              <a:gd name="T0" fmla="*/ 0 w 409"/>
              <a:gd name="T1" fmla="*/ 56 h 716"/>
              <a:gd name="T2" fmla="*/ 150 w 409"/>
              <a:gd name="T3" fmla="*/ 0 h 716"/>
              <a:gd name="T4" fmla="*/ 408 w 409"/>
              <a:gd name="T5" fmla="*/ 655 h 716"/>
              <a:gd name="T6" fmla="*/ 266 w 409"/>
              <a:gd name="T7" fmla="*/ 715 h 716"/>
              <a:gd name="T8" fmla="*/ 0 w 409"/>
              <a:gd name="T9" fmla="*/ 5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716">
                <a:moveTo>
                  <a:pt x="0" y="56"/>
                </a:moveTo>
                <a:lnTo>
                  <a:pt x="150" y="0"/>
                </a:lnTo>
                <a:lnTo>
                  <a:pt x="408" y="655"/>
                </a:lnTo>
                <a:lnTo>
                  <a:pt x="266" y="715"/>
                </a:lnTo>
                <a:lnTo>
                  <a:pt x="0" y="56"/>
                </a:lnTo>
              </a:path>
            </a:pathLst>
          </a:custGeom>
          <a:pattFill prst="smConfetti">
            <a:fgClr>
              <a:srgbClr val="FFFFFF"/>
            </a:fgClr>
            <a:bgClr>
              <a:srgbClr val="91919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56" name="Freeform 12" descr="Outlined diamond"/>
          <p:cNvSpPr>
            <a:spLocks/>
          </p:cNvSpPr>
          <p:nvPr/>
        </p:nvSpPr>
        <p:spPr bwMode="auto">
          <a:xfrm>
            <a:off x="4489450" y="3148013"/>
            <a:ext cx="185738" cy="604837"/>
          </a:xfrm>
          <a:custGeom>
            <a:avLst/>
            <a:gdLst>
              <a:gd name="T0" fmla="*/ 51 w 132"/>
              <a:gd name="T1" fmla="*/ 0 h 381"/>
              <a:gd name="T2" fmla="*/ 34 w 132"/>
              <a:gd name="T3" fmla="*/ 19 h 381"/>
              <a:gd name="T4" fmla="*/ 26 w 132"/>
              <a:gd name="T5" fmla="*/ 30 h 381"/>
              <a:gd name="T6" fmla="*/ 19 w 132"/>
              <a:gd name="T7" fmla="*/ 52 h 381"/>
              <a:gd name="T8" fmla="*/ 14 w 132"/>
              <a:gd name="T9" fmla="*/ 71 h 381"/>
              <a:gd name="T10" fmla="*/ 10 w 132"/>
              <a:gd name="T11" fmla="*/ 86 h 381"/>
              <a:gd name="T12" fmla="*/ 4 w 132"/>
              <a:gd name="T13" fmla="*/ 115 h 381"/>
              <a:gd name="T14" fmla="*/ 0 w 132"/>
              <a:gd name="T15" fmla="*/ 148 h 381"/>
              <a:gd name="T16" fmla="*/ 0 w 132"/>
              <a:gd name="T17" fmla="*/ 171 h 381"/>
              <a:gd name="T18" fmla="*/ 2 w 132"/>
              <a:gd name="T19" fmla="*/ 191 h 381"/>
              <a:gd name="T20" fmla="*/ 6 w 132"/>
              <a:gd name="T21" fmla="*/ 216 h 381"/>
              <a:gd name="T22" fmla="*/ 10 w 132"/>
              <a:gd name="T23" fmla="*/ 237 h 381"/>
              <a:gd name="T24" fmla="*/ 15 w 132"/>
              <a:gd name="T25" fmla="*/ 261 h 381"/>
              <a:gd name="T26" fmla="*/ 25 w 132"/>
              <a:gd name="T27" fmla="*/ 282 h 381"/>
              <a:gd name="T28" fmla="*/ 37 w 132"/>
              <a:gd name="T29" fmla="*/ 309 h 381"/>
              <a:gd name="T30" fmla="*/ 51 w 132"/>
              <a:gd name="T31" fmla="*/ 330 h 381"/>
              <a:gd name="T32" fmla="*/ 70 w 132"/>
              <a:gd name="T33" fmla="*/ 350 h 381"/>
              <a:gd name="T34" fmla="*/ 94 w 132"/>
              <a:gd name="T35" fmla="*/ 369 h 381"/>
              <a:gd name="T36" fmla="*/ 131 w 132"/>
              <a:gd name="T37" fmla="*/ 380 h 381"/>
              <a:gd name="T38" fmla="*/ 131 w 132"/>
              <a:gd name="T39" fmla="*/ 189 h 381"/>
              <a:gd name="T40" fmla="*/ 51 w 132"/>
              <a:gd name="T4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2" h="381">
                <a:moveTo>
                  <a:pt x="51" y="0"/>
                </a:moveTo>
                <a:lnTo>
                  <a:pt x="34" y="19"/>
                </a:lnTo>
                <a:lnTo>
                  <a:pt x="26" y="30"/>
                </a:lnTo>
                <a:lnTo>
                  <a:pt x="19" y="52"/>
                </a:lnTo>
                <a:lnTo>
                  <a:pt x="14" y="71"/>
                </a:lnTo>
                <a:lnTo>
                  <a:pt x="10" y="86"/>
                </a:lnTo>
                <a:lnTo>
                  <a:pt x="4" y="115"/>
                </a:lnTo>
                <a:lnTo>
                  <a:pt x="0" y="148"/>
                </a:lnTo>
                <a:lnTo>
                  <a:pt x="0" y="171"/>
                </a:lnTo>
                <a:lnTo>
                  <a:pt x="2" y="191"/>
                </a:lnTo>
                <a:lnTo>
                  <a:pt x="6" y="216"/>
                </a:lnTo>
                <a:lnTo>
                  <a:pt x="10" y="237"/>
                </a:lnTo>
                <a:lnTo>
                  <a:pt x="15" y="261"/>
                </a:lnTo>
                <a:lnTo>
                  <a:pt x="25" y="282"/>
                </a:lnTo>
                <a:lnTo>
                  <a:pt x="37" y="309"/>
                </a:lnTo>
                <a:lnTo>
                  <a:pt x="51" y="330"/>
                </a:lnTo>
                <a:lnTo>
                  <a:pt x="70" y="350"/>
                </a:lnTo>
                <a:lnTo>
                  <a:pt x="94" y="369"/>
                </a:lnTo>
                <a:lnTo>
                  <a:pt x="131" y="380"/>
                </a:lnTo>
                <a:lnTo>
                  <a:pt x="131" y="189"/>
                </a:lnTo>
                <a:lnTo>
                  <a:pt x="51" y="0"/>
                </a:lnTo>
              </a:path>
            </a:pathLst>
          </a:custGeom>
          <a:pattFill prst="openDmnd">
            <a:fgClr>
              <a:srgbClr val="FAFD00"/>
            </a:fgClr>
            <a:bgClr>
              <a:srgbClr val="420078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57" name="Line 13"/>
          <p:cNvSpPr>
            <a:spLocks noChangeShapeType="1"/>
          </p:cNvSpPr>
          <p:nvPr/>
        </p:nvSpPr>
        <p:spPr bwMode="auto">
          <a:xfrm>
            <a:off x="4344988" y="2503488"/>
            <a:ext cx="303212" cy="87947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58" name="Freeform 14" descr="Outlined diamond"/>
          <p:cNvSpPr>
            <a:spLocks/>
          </p:cNvSpPr>
          <p:nvPr/>
        </p:nvSpPr>
        <p:spPr bwMode="auto">
          <a:xfrm>
            <a:off x="5060950" y="3135313"/>
            <a:ext cx="184150" cy="606425"/>
          </a:xfrm>
          <a:custGeom>
            <a:avLst/>
            <a:gdLst>
              <a:gd name="T0" fmla="*/ 79 w 131"/>
              <a:gd name="T1" fmla="*/ 0 h 382"/>
              <a:gd name="T2" fmla="*/ 97 w 131"/>
              <a:gd name="T3" fmla="*/ 19 h 382"/>
              <a:gd name="T4" fmla="*/ 104 w 131"/>
              <a:gd name="T5" fmla="*/ 30 h 382"/>
              <a:gd name="T6" fmla="*/ 111 w 131"/>
              <a:gd name="T7" fmla="*/ 52 h 382"/>
              <a:gd name="T8" fmla="*/ 116 w 131"/>
              <a:gd name="T9" fmla="*/ 71 h 382"/>
              <a:gd name="T10" fmla="*/ 120 w 131"/>
              <a:gd name="T11" fmla="*/ 86 h 382"/>
              <a:gd name="T12" fmla="*/ 126 w 131"/>
              <a:gd name="T13" fmla="*/ 116 h 382"/>
              <a:gd name="T14" fmla="*/ 130 w 131"/>
              <a:gd name="T15" fmla="*/ 148 h 382"/>
              <a:gd name="T16" fmla="*/ 130 w 131"/>
              <a:gd name="T17" fmla="*/ 172 h 382"/>
              <a:gd name="T18" fmla="*/ 128 w 131"/>
              <a:gd name="T19" fmla="*/ 192 h 382"/>
              <a:gd name="T20" fmla="*/ 124 w 131"/>
              <a:gd name="T21" fmla="*/ 217 h 382"/>
              <a:gd name="T22" fmla="*/ 120 w 131"/>
              <a:gd name="T23" fmla="*/ 238 h 382"/>
              <a:gd name="T24" fmla="*/ 115 w 131"/>
              <a:gd name="T25" fmla="*/ 261 h 382"/>
              <a:gd name="T26" fmla="*/ 105 w 131"/>
              <a:gd name="T27" fmla="*/ 283 h 382"/>
              <a:gd name="T28" fmla="*/ 93 w 131"/>
              <a:gd name="T29" fmla="*/ 310 h 382"/>
              <a:gd name="T30" fmla="*/ 79 w 131"/>
              <a:gd name="T31" fmla="*/ 331 h 382"/>
              <a:gd name="T32" fmla="*/ 61 w 131"/>
              <a:gd name="T33" fmla="*/ 351 h 382"/>
              <a:gd name="T34" fmla="*/ 37 w 131"/>
              <a:gd name="T35" fmla="*/ 370 h 382"/>
              <a:gd name="T36" fmla="*/ 0 w 131"/>
              <a:gd name="T37" fmla="*/ 381 h 382"/>
              <a:gd name="T38" fmla="*/ 0 w 131"/>
              <a:gd name="T39" fmla="*/ 189 h 382"/>
              <a:gd name="T40" fmla="*/ 79 w 131"/>
              <a:gd name="T41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1" h="382">
                <a:moveTo>
                  <a:pt x="79" y="0"/>
                </a:moveTo>
                <a:lnTo>
                  <a:pt x="97" y="19"/>
                </a:lnTo>
                <a:lnTo>
                  <a:pt x="104" y="30"/>
                </a:lnTo>
                <a:lnTo>
                  <a:pt x="111" y="52"/>
                </a:lnTo>
                <a:lnTo>
                  <a:pt x="116" y="71"/>
                </a:lnTo>
                <a:lnTo>
                  <a:pt x="120" y="86"/>
                </a:lnTo>
                <a:lnTo>
                  <a:pt x="126" y="116"/>
                </a:lnTo>
                <a:lnTo>
                  <a:pt x="130" y="148"/>
                </a:lnTo>
                <a:lnTo>
                  <a:pt x="130" y="172"/>
                </a:lnTo>
                <a:lnTo>
                  <a:pt x="128" y="192"/>
                </a:lnTo>
                <a:lnTo>
                  <a:pt x="124" y="217"/>
                </a:lnTo>
                <a:lnTo>
                  <a:pt x="120" y="238"/>
                </a:lnTo>
                <a:lnTo>
                  <a:pt x="115" y="261"/>
                </a:lnTo>
                <a:lnTo>
                  <a:pt x="105" y="283"/>
                </a:lnTo>
                <a:lnTo>
                  <a:pt x="93" y="310"/>
                </a:lnTo>
                <a:lnTo>
                  <a:pt x="79" y="331"/>
                </a:lnTo>
                <a:lnTo>
                  <a:pt x="61" y="351"/>
                </a:lnTo>
                <a:lnTo>
                  <a:pt x="37" y="370"/>
                </a:lnTo>
                <a:lnTo>
                  <a:pt x="0" y="381"/>
                </a:lnTo>
                <a:lnTo>
                  <a:pt x="0" y="189"/>
                </a:lnTo>
                <a:lnTo>
                  <a:pt x="79" y="0"/>
                </a:lnTo>
              </a:path>
            </a:pathLst>
          </a:custGeom>
          <a:pattFill prst="openDmnd">
            <a:fgClr>
              <a:srgbClr val="FAFD00"/>
            </a:fgClr>
            <a:bgClr>
              <a:srgbClr val="420078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59" name="Freeform 15" descr="Outlined diamond"/>
          <p:cNvSpPr>
            <a:spLocks/>
          </p:cNvSpPr>
          <p:nvPr/>
        </p:nvSpPr>
        <p:spPr bwMode="auto">
          <a:xfrm>
            <a:off x="4654550" y="3292475"/>
            <a:ext cx="444500" cy="452438"/>
          </a:xfrm>
          <a:custGeom>
            <a:avLst/>
            <a:gdLst>
              <a:gd name="T0" fmla="*/ 0 w 315"/>
              <a:gd name="T1" fmla="*/ 65 h 285"/>
              <a:gd name="T2" fmla="*/ 158 w 315"/>
              <a:gd name="T3" fmla="*/ 0 h 285"/>
              <a:gd name="T4" fmla="*/ 314 w 315"/>
              <a:gd name="T5" fmla="*/ 56 h 285"/>
              <a:gd name="T6" fmla="*/ 307 w 315"/>
              <a:gd name="T7" fmla="*/ 284 h 285"/>
              <a:gd name="T8" fmla="*/ 11 w 315"/>
              <a:gd name="T9" fmla="*/ 284 h 285"/>
              <a:gd name="T10" fmla="*/ 0 w 315"/>
              <a:gd name="T11" fmla="*/ 6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5" h="285">
                <a:moveTo>
                  <a:pt x="0" y="65"/>
                </a:moveTo>
                <a:lnTo>
                  <a:pt x="158" y="0"/>
                </a:lnTo>
                <a:lnTo>
                  <a:pt x="314" y="56"/>
                </a:lnTo>
                <a:lnTo>
                  <a:pt x="307" y="284"/>
                </a:lnTo>
                <a:lnTo>
                  <a:pt x="11" y="284"/>
                </a:lnTo>
                <a:lnTo>
                  <a:pt x="0" y="65"/>
                </a:lnTo>
              </a:path>
            </a:pathLst>
          </a:custGeom>
          <a:pattFill prst="openDmnd">
            <a:fgClr>
              <a:srgbClr val="FAFD00"/>
            </a:fgClr>
            <a:bgClr>
              <a:srgbClr val="420078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0" name="Freeform 16"/>
          <p:cNvSpPr>
            <a:spLocks/>
          </p:cNvSpPr>
          <p:nvPr/>
        </p:nvSpPr>
        <p:spPr bwMode="auto">
          <a:xfrm>
            <a:off x="4494213" y="3141663"/>
            <a:ext cx="160337" cy="600075"/>
          </a:xfrm>
          <a:custGeom>
            <a:avLst/>
            <a:gdLst>
              <a:gd name="T0" fmla="*/ 47 w 113"/>
              <a:gd name="T1" fmla="*/ 0 h 378"/>
              <a:gd name="T2" fmla="*/ 37 w 113"/>
              <a:gd name="T3" fmla="*/ 16 h 378"/>
              <a:gd name="T4" fmla="*/ 29 w 113"/>
              <a:gd name="T5" fmla="*/ 27 h 378"/>
              <a:gd name="T6" fmla="*/ 21 w 113"/>
              <a:gd name="T7" fmla="*/ 46 h 378"/>
              <a:gd name="T8" fmla="*/ 15 w 113"/>
              <a:gd name="T9" fmla="*/ 63 h 378"/>
              <a:gd name="T10" fmla="*/ 11 w 113"/>
              <a:gd name="T11" fmla="*/ 86 h 378"/>
              <a:gd name="T12" fmla="*/ 4 w 113"/>
              <a:gd name="T13" fmla="*/ 112 h 378"/>
              <a:gd name="T14" fmla="*/ 0 w 113"/>
              <a:gd name="T15" fmla="*/ 141 h 378"/>
              <a:gd name="T16" fmla="*/ 0 w 113"/>
              <a:gd name="T17" fmla="*/ 165 h 378"/>
              <a:gd name="T18" fmla="*/ 0 w 113"/>
              <a:gd name="T19" fmla="*/ 185 h 378"/>
              <a:gd name="T20" fmla="*/ 4 w 113"/>
              <a:gd name="T21" fmla="*/ 216 h 378"/>
              <a:gd name="T22" fmla="*/ 11 w 113"/>
              <a:gd name="T23" fmla="*/ 242 h 378"/>
              <a:gd name="T24" fmla="*/ 19 w 113"/>
              <a:gd name="T25" fmla="*/ 268 h 378"/>
              <a:gd name="T26" fmla="*/ 29 w 113"/>
              <a:gd name="T27" fmla="*/ 288 h 378"/>
              <a:gd name="T28" fmla="*/ 40 w 113"/>
              <a:gd name="T29" fmla="*/ 314 h 378"/>
              <a:gd name="T30" fmla="*/ 55 w 113"/>
              <a:gd name="T31" fmla="*/ 332 h 378"/>
              <a:gd name="T32" fmla="*/ 70 w 113"/>
              <a:gd name="T33" fmla="*/ 353 h 378"/>
              <a:gd name="T34" fmla="*/ 88 w 113"/>
              <a:gd name="T35" fmla="*/ 368 h 378"/>
              <a:gd name="T36" fmla="*/ 107 w 113"/>
              <a:gd name="T37" fmla="*/ 377 h 378"/>
              <a:gd name="T38" fmla="*/ 112 w 113"/>
              <a:gd name="T39" fmla="*/ 376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3" h="378">
                <a:moveTo>
                  <a:pt x="47" y="0"/>
                </a:moveTo>
                <a:lnTo>
                  <a:pt x="37" y="16"/>
                </a:lnTo>
                <a:lnTo>
                  <a:pt x="29" y="27"/>
                </a:lnTo>
                <a:lnTo>
                  <a:pt x="21" y="46"/>
                </a:lnTo>
                <a:lnTo>
                  <a:pt x="15" y="63"/>
                </a:lnTo>
                <a:lnTo>
                  <a:pt x="11" y="86"/>
                </a:lnTo>
                <a:lnTo>
                  <a:pt x="4" y="112"/>
                </a:lnTo>
                <a:lnTo>
                  <a:pt x="0" y="141"/>
                </a:lnTo>
                <a:lnTo>
                  <a:pt x="0" y="165"/>
                </a:lnTo>
                <a:lnTo>
                  <a:pt x="0" y="185"/>
                </a:lnTo>
                <a:lnTo>
                  <a:pt x="4" y="216"/>
                </a:lnTo>
                <a:lnTo>
                  <a:pt x="11" y="242"/>
                </a:lnTo>
                <a:lnTo>
                  <a:pt x="19" y="268"/>
                </a:lnTo>
                <a:lnTo>
                  <a:pt x="29" y="288"/>
                </a:lnTo>
                <a:lnTo>
                  <a:pt x="40" y="314"/>
                </a:lnTo>
                <a:lnTo>
                  <a:pt x="55" y="332"/>
                </a:lnTo>
                <a:lnTo>
                  <a:pt x="70" y="353"/>
                </a:lnTo>
                <a:lnTo>
                  <a:pt x="88" y="368"/>
                </a:lnTo>
                <a:lnTo>
                  <a:pt x="107" y="377"/>
                </a:lnTo>
                <a:lnTo>
                  <a:pt x="112" y="376"/>
                </a:lnTo>
              </a:path>
            </a:pathLst>
          </a:custGeom>
          <a:noFill/>
          <a:ln w="127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1" name="Freeform 17" descr="Outlined diamond"/>
          <p:cNvSpPr>
            <a:spLocks/>
          </p:cNvSpPr>
          <p:nvPr/>
        </p:nvSpPr>
        <p:spPr bwMode="auto">
          <a:xfrm>
            <a:off x="4757738" y="2986088"/>
            <a:ext cx="231775" cy="311150"/>
          </a:xfrm>
          <a:custGeom>
            <a:avLst/>
            <a:gdLst>
              <a:gd name="T0" fmla="*/ 0 w 164"/>
              <a:gd name="T1" fmla="*/ 18 h 196"/>
              <a:gd name="T2" fmla="*/ 13 w 164"/>
              <a:gd name="T3" fmla="*/ 11 h 196"/>
              <a:gd name="T4" fmla="*/ 31 w 164"/>
              <a:gd name="T5" fmla="*/ 8 h 196"/>
              <a:gd name="T6" fmla="*/ 54 w 164"/>
              <a:gd name="T7" fmla="*/ 1 h 196"/>
              <a:gd name="T8" fmla="*/ 70 w 164"/>
              <a:gd name="T9" fmla="*/ 3 h 196"/>
              <a:gd name="T10" fmla="*/ 94 w 164"/>
              <a:gd name="T11" fmla="*/ 0 h 196"/>
              <a:gd name="T12" fmla="*/ 118 w 164"/>
              <a:gd name="T13" fmla="*/ 1 h 196"/>
              <a:gd name="T14" fmla="*/ 133 w 164"/>
              <a:gd name="T15" fmla="*/ 5 h 196"/>
              <a:gd name="T16" fmla="*/ 150 w 164"/>
              <a:gd name="T17" fmla="*/ 10 h 196"/>
              <a:gd name="T18" fmla="*/ 163 w 164"/>
              <a:gd name="T19" fmla="*/ 13 h 196"/>
              <a:gd name="T20" fmla="*/ 93 w 164"/>
              <a:gd name="T21" fmla="*/ 193 h 196"/>
              <a:gd name="T22" fmla="*/ 70 w 164"/>
              <a:gd name="T23" fmla="*/ 195 h 196"/>
              <a:gd name="T24" fmla="*/ 0 w 164"/>
              <a:gd name="T25" fmla="*/ 1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4" h="196">
                <a:moveTo>
                  <a:pt x="0" y="18"/>
                </a:moveTo>
                <a:lnTo>
                  <a:pt x="13" y="11"/>
                </a:lnTo>
                <a:lnTo>
                  <a:pt x="31" y="8"/>
                </a:lnTo>
                <a:lnTo>
                  <a:pt x="54" y="1"/>
                </a:lnTo>
                <a:lnTo>
                  <a:pt x="70" y="3"/>
                </a:lnTo>
                <a:lnTo>
                  <a:pt x="94" y="0"/>
                </a:lnTo>
                <a:lnTo>
                  <a:pt x="118" y="1"/>
                </a:lnTo>
                <a:lnTo>
                  <a:pt x="133" y="5"/>
                </a:lnTo>
                <a:lnTo>
                  <a:pt x="150" y="10"/>
                </a:lnTo>
                <a:lnTo>
                  <a:pt x="163" y="13"/>
                </a:lnTo>
                <a:lnTo>
                  <a:pt x="93" y="193"/>
                </a:lnTo>
                <a:lnTo>
                  <a:pt x="70" y="195"/>
                </a:lnTo>
                <a:lnTo>
                  <a:pt x="0" y="18"/>
                </a:lnTo>
              </a:path>
            </a:pathLst>
          </a:custGeom>
          <a:pattFill prst="openDmnd">
            <a:fgClr>
              <a:srgbClr val="FAFD00"/>
            </a:fgClr>
            <a:bgClr>
              <a:srgbClr val="420078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2" name="Line 18"/>
          <p:cNvSpPr>
            <a:spLocks noChangeShapeType="1"/>
          </p:cNvSpPr>
          <p:nvPr/>
        </p:nvSpPr>
        <p:spPr bwMode="auto">
          <a:xfrm>
            <a:off x="4491038" y="2251075"/>
            <a:ext cx="366712" cy="103981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3" name="Freeform 19" descr="Outlined diamond"/>
          <p:cNvSpPr>
            <a:spLocks/>
          </p:cNvSpPr>
          <p:nvPr/>
        </p:nvSpPr>
        <p:spPr bwMode="auto">
          <a:xfrm>
            <a:off x="5094288" y="3143250"/>
            <a:ext cx="158750" cy="601663"/>
          </a:xfrm>
          <a:custGeom>
            <a:avLst/>
            <a:gdLst>
              <a:gd name="T0" fmla="*/ 65 w 113"/>
              <a:gd name="T1" fmla="*/ 0 h 379"/>
              <a:gd name="T2" fmla="*/ 75 w 113"/>
              <a:gd name="T3" fmla="*/ 16 h 379"/>
              <a:gd name="T4" fmla="*/ 83 w 113"/>
              <a:gd name="T5" fmla="*/ 27 h 379"/>
              <a:gd name="T6" fmla="*/ 91 w 113"/>
              <a:gd name="T7" fmla="*/ 46 h 379"/>
              <a:gd name="T8" fmla="*/ 97 w 113"/>
              <a:gd name="T9" fmla="*/ 63 h 379"/>
              <a:gd name="T10" fmla="*/ 101 w 113"/>
              <a:gd name="T11" fmla="*/ 86 h 379"/>
              <a:gd name="T12" fmla="*/ 108 w 113"/>
              <a:gd name="T13" fmla="*/ 112 h 379"/>
              <a:gd name="T14" fmla="*/ 112 w 113"/>
              <a:gd name="T15" fmla="*/ 142 h 379"/>
              <a:gd name="T16" fmla="*/ 112 w 113"/>
              <a:gd name="T17" fmla="*/ 165 h 379"/>
              <a:gd name="T18" fmla="*/ 112 w 113"/>
              <a:gd name="T19" fmla="*/ 185 h 379"/>
              <a:gd name="T20" fmla="*/ 108 w 113"/>
              <a:gd name="T21" fmla="*/ 216 h 379"/>
              <a:gd name="T22" fmla="*/ 101 w 113"/>
              <a:gd name="T23" fmla="*/ 242 h 379"/>
              <a:gd name="T24" fmla="*/ 93 w 113"/>
              <a:gd name="T25" fmla="*/ 269 h 379"/>
              <a:gd name="T26" fmla="*/ 83 w 113"/>
              <a:gd name="T27" fmla="*/ 288 h 379"/>
              <a:gd name="T28" fmla="*/ 72 w 113"/>
              <a:gd name="T29" fmla="*/ 315 h 379"/>
              <a:gd name="T30" fmla="*/ 57 w 113"/>
              <a:gd name="T31" fmla="*/ 333 h 379"/>
              <a:gd name="T32" fmla="*/ 42 w 113"/>
              <a:gd name="T33" fmla="*/ 354 h 379"/>
              <a:gd name="T34" fmla="*/ 24 w 113"/>
              <a:gd name="T35" fmla="*/ 369 h 379"/>
              <a:gd name="T36" fmla="*/ 5 w 113"/>
              <a:gd name="T37" fmla="*/ 378 h 379"/>
              <a:gd name="T38" fmla="*/ 0 w 113"/>
              <a:gd name="T39" fmla="*/ 377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3" h="379">
                <a:moveTo>
                  <a:pt x="65" y="0"/>
                </a:moveTo>
                <a:lnTo>
                  <a:pt x="75" y="16"/>
                </a:lnTo>
                <a:lnTo>
                  <a:pt x="83" y="27"/>
                </a:lnTo>
                <a:lnTo>
                  <a:pt x="91" y="46"/>
                </a:lnTo>
                <a:lnTo>
                  <a:pt x="97" y="63"/>
                </a:lnTo>
                <a:lnTo>
                  <a:pt x="101" y="86"/>
                </a:lnTo>
                <a:lnTo>
                  <a:pt x="108" y="112"/>
                </a:lnTo>
                <a:lnTo>
                  <a:pt x="112" y="142"/>
                </a:lnTo>
                <a:lnTo>
                  <a:pt x="112" y="165"/>
                </a:lnTo>
                <a:lnTo>
                  <a:pt x="112" y="185"/>
                </a:lnTo>
                <a:lnTo>
                  <a:pt x="108" y="216"/>
                </a:lnTo>
                <a:lnTo>
                  <a:pt x="101" y="242"/>
                </a:lnTo>
                <a:lnTo>
                  <a:pt x="93" y="269"/>
                </a:lnTo>
                <a:lnTo>
                  <a:pt x="83" y="288"/>
                </a:lnTo>
                <a:lnTo>
                  <a:pt x="72" y="315"/>
                </a:lnTo>
                <a:lnTo>
                  <a:pt x="57" y="333"/>
                </a:lnTo>
                <a:lnTo>
                  <a:pt x="42" y="354"/>
                </a:lnTo>
                <a:lnTo>
                  <a:pt x="24" y="369"/>
                </a:lnTo>
                <a:lnTo>
                  <a:pt x="5" y="378"/>
                </a:lnTo>
                <a:lnTo>
                  <a:pt x="0" y="377"/>
                </a:lnTo>
              </a:path>
            </a:pathLst>
          </a:custGeom>
          <a:pattFill prst="openDmnd">
            <a:fgClr>
              <a:srgbClr val="FAFD00"/>
            </a:fgClr>
            <a:bgClr>
              <a:srgbClr val="420078"/>
            </a:bgClr>
          </a:pattFill>
          <a:ln w="127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4" name="Freeform 20" descr="Small confetti"/>
          <p:cNvSpPr>
            <a:spLocks/>
          </p:cNvSpPr>
          <p:nvPr/>
        </p:nvSpPr>
        <p:spPr bwMode="auto">
          <a:xfrm>
            <a:off x="4899025" y="2254250"/>
            <a:ext cx="569913" cy="1127125"/>
          </a:xfrm>
          <a:custGeom>
            <a:avLst/>
            <a:gdLst>
              <a:gd name="T0" fmla="*/ 403 w 404"/>
              <a:gd name="T1" fmla="*/ 53 h 710"/>
              <a:gd name="T2" fmla="*/ 257 w 404"/>
              <a:gd name="T3" fmla="*/ 0 h 710"/>
              <a:gd name="T4" fmla="*/ 0 w 404"/>
              <a:gd name="T5" fmla="*/ 655 h 710"/>
              <a:gd name="T6" fmla="*/ 139 w 404"/>
              <a:gd name="T7" fmla="*/ 709 h 710"/>
              <a:gd name="T8" fmla="*/ 403 w 404"/>
              <a:gd name="T9" fmla="*/ 53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" h="710">
                <a:moveTo>
                  <a:pt x="403" y="53"/>
                </a:moveTo>
                <a:lnTo>
                  <a:pt x="257" y="0"/>
                </a:lnTo>
                <a:lnTo>
                  <a:pt x="0" y="655"/>
                </a:lnTo>
                <a:lnTo>
                  <a:pt x="139" y="709"/>
                </a:lnTo>
                <a:lnTo>
                  <a:pt x="403" y="53"/>
                </a:lnTo>
              </a:path>
            </a:pathLst>
          </a:custGeom>
          <a:pattFill prst="smConfetti">
            <a:fgClr>
              <a:srgbClr val="FFFFFF"/>
            </a:fgClr>
            <a:bgClr>
              <a:srgbClr val="91919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5" name="Line 21"/>
          <p:cNvSpPr>
            <a:spLocks noChangeShapeType="1"/>
          </p:cNvSpPr>
          <p:nvPr/>
        </p:nvSpPr>
        <p:spPr bwMode="auto">
          <a:xfrm flipH="1">
            <a:off x="4892675" y="2249488"/>
            <a:ext cx="371475" cy="10414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6" name="Line 22"/>
          <p:cNvSpPr>
            <a:spLocks noChangeShapeType="1"/>
          </p:cNvSpPr>
          <p:nvPr/>
        </p:nvSpPr>
        <p:spPr bwMode="auto">
          <a:xfrm flipH="1">
            <a:off x="5092700" y="2503488"/>
            <a:ext cx="315913" cy="87947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7" name="Line 23"/>
          <p:cNvSpPr>
            <a:spLocks noChangeShapeType="1"/>
          </p:cNvSpPr>
          <p:nvPr/>
        </p:nvSpPr>
        <p:spPr bwMode="auto">
          <a:xfrm>
            <a:off x="5084763" y="3598863"/>
            <a:ext cx="0" cy="189865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8" name="Line 24"/>
          <p:cNvSpPr>
            <a:spLocks noChangeShapeType="1"/>
          </p:cNvSpPr>
          <p:nvPr/>
        </p:nvSpPr>
        <p:spPr bwMode="auto">
          <a:xfrm>
            <a:off x="4668838" y="3708400"/>
            <a:ext cx="0" cy="17907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69" name="Line 25"/>
          <p:cNvSpPr>
            <a:spLocks noChangeShapeType="1"/>
          </p:cNvSpPr>
          <p:nvPr/>
        </p:nvSpPr>
        <p:spPr bwMode="auto">
          <a:xfrm flipH="1">
            <a:off x="4937125" y="3003550"/>
            <a:ext cx="190500" cy="525463"/>
          </a:xfrm>
          <a:prstGeom prst="line">
            <a:avLst/>
          </a:prstGeom>
          <a:noFill/>
          <a:ln w="38100" cmpd="dbl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0" name="Line 26"/>
          <p:cNvSpPr>
            <a:spLocks noChangeShapeType="1"/>
          </p:cNvSpPr>
          <p:nvPr/>
        </p:nvSpPr>
        <p:spPr bwMode="auto">
          <a:xfrm>
            <a:off x="4941888" y="3522663"/>
            <a:ext cx="0" cy="1828800"/>
          </a:xfrm>
          <a:prstGeom prst="line">
            <a:avLst/>
          </a:prstGeom>
          <a:noFill/>
          <a:ln w="38100" cmpd="dbl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>
            <a:off x="4652963" y="3022600"/>
            <a:ext cx="163512" cy="500063"/>
          </a:xfrm>
          <a:prstGeom prst="line">
            <a:avLst/>
          </a:prstGeom>
          <a:noFill/>
          <a:ln w="38100" cmpd="dbl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2" name="Line 28"/>
          <p:cNvSpPr>
            <a:spLocks noChangeShapeType="1"/>
          </p:cNvSpPr>
          <p:nvPr/>
        </p:nvSpPr>
        <p:spPr bwMode="auto">
          <a:xfrm>
            <a:off x="4819650" y="3532188"/>
            <a:ext cx="0" cy="2579687"/>
          </a:xfrm>
          <a:prstGeom prst="line">
            <a:avLst/>
          </a:prstGeom>
          <a:noFill/>
          <a:ln w="38100" cmpd="dbl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3" name="Line 29"/>
          <p:cNvSpPr>
            <a:spLocks noChangeShapeType="1"/>
          </p:cNvSpPr>
          <p:nvPr/>
        </p:nvSpPr>
        <p:spPr bwMode="auto">
          <a:xfrm>
            <a:off x="4767263" y="6254750"/>
            <a:ext cx="217487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4" name="AutoShape 30"/>
          <p:cNvSpPr>
            <a:spLocks noChangeArrowheads="1"/>
          </p:cNvSpPr>
          <p:nvPr/>
        </p:nvSpPr>
        <p:spPr bwMode="auto">
          <a:xfrm rot="5400000">
            <a:off x="5006975" y="5505450"/>
            <a:ext cx="69850" cy="69850"/>
          </a:xfrm>
          <a:prstGeom prst="rtTriangle">
            <a:avLst/>
          </a:prstGeom>
          <a:solidFill>
            <a:srgbClr val="FAFD00"/>
          </a:solidFill>
          <a:ln w="12700">
            <a:solidFill>
              <a:srgbClr val="FAF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5" name="AutoShape 31"/>
          <p:cNvSpPr>
            <a:spLocks noChangeArrowheads="1"/>
          </p:cNvSpPr>
          <p:nvPr/>
        </p:nvSpPr>
        <p:spPr bwMode="auto">
          <a:xfrm rot="10800000">
            <a:off x="4670425" y="5508625"/>
            <a:ext cx="80963" cy="66675"/>
          </a:xfrm>
          <a:prstGeom prst="rtTriangle">
            <a:avLst/>
          </a:prstGeom>
          <a:solidFill>
            <a:srgbClr val="FAFD00"/>
          </a:solidFill>
          <a:ln w="12700">
            <a:solidFill>
              <a:srgbClr val="FAF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6" name="Line 32"/>
          <p:cNvSpPr>
            <a:spLocks noChangeShapeType="1"/>
          </p:cNvSpPr>
          <p:nvPr/>
        </p:nvSpPr>
        <p:spPr bwMode="auto">
          <a:xfrm flipH="1">
            <a:off x="4640263" y="4679950"/>
            <a:ext cx="477837" cy="407988"/>
          </a:xfrm>
          <a:prstGeom prst="line">
            <a:avLst/>
          </a:prstGeom>
          <a:noFill/>
          <a:ln w="25400">
            <a:solidFill>
              <a:srgbClr val="42007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7" name="Line 33"/>
          <p:cNvSpPr>
            <a:spLocks noChangeShapeType="1"/>
          </p:cNvSpPr>
          <p:nvPr/>
        </p:nvSpPr>
        <p:spPr bwMode="auto">
          <a:xfrm flipH="1">
            <a:off x="4586288" y="4645025"/>
            <a:ext cx="601662" cy="51117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8" name="Line 34"/>
          <p:cNvSpPr>
            <a:spLocks noChangeShapeType="1"/>
          </p:cNvSpPr>
          <p:nvPr/>
        </p:nvSpPr>
        <p:spPr bwMode="auto">
          <a:xfrm flipH="1">
            <a:off x="4583113" y="4598988"/>
            <a:ext cx="603250" cy="509587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79" name="Line 35"/>
          <p:cNvSpPr>
            <a:spLocks noChangeShapeType="1"/>
          </p:cNvSpPr>
          <p:nvPr/>
        </p:nvSpPr>
        <p:spPr bwMode="auto">
          <a:xfrm>
            <a:off x="5002213" y="5245100"/>
            <a:ext cx="0" cy="1006475"/>
          </a:xfrm>
          <a:prstGeom prst="line">
            <a:avLst/>
          </a:prstGeom>
          <a:noFill/>
          <a:ln w="12700">
            <a:solidFill>
              <a:srgbClr val="FAFD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8180" name="Line 36"/>
          <p:cNvSpPr>
            <a:spLocks noChangeShapeType="1"/>
          </p:cNvSpPr>
          <p:nvPr/>
        </p:nvSpPr>
        <p:spPr bwMode="auto">
          <a:xfrm>
            <a:off x="4757738" y="5245100"/>
            <a:ext cx="0" cy="1006475"/>
          </a:xfrm>
          <a:prstGeom prst="line">
            <a:avLst/>
          </a:prstGeom>
          <a:noFill/>
          <a:ln w="12700">
            <a:solidFill>
              <a:srgbClr val="FAFD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518181" name="Group 37"/>
          <p:cNvGrpSpPr>
            <a:grpSpLocks/>
          </p:cNvGrpSpPr>
          <p:nvPr/>
        </p:nvGrpSpPr>
        <p:grpSpPr bwMode="auto">
          <a:xfrm>
            <a:off x="3705225" y="2254250"/>
            <a:ext cx="784225" cy="246063"/>
            <a:chOff x="2650" y="1128"/>
            <a:chExt cx="556" cy="155"/>
          </a:xfrm>
        </p:grpSpPr>
        <p:sp>
          <p:nvSpPr>
            <p:cNvPr id="518182" name="Rectangle 38" descr="Small confetti"/>
            <p:cNvSpPr>
              <a:spLocks noChangeArrowheads="1"/>
            </p:cNvSpPr>
            <p:nvPr/>
          </p:nvSpPr>
          <p:spPr bwMode="auto">
            <a:xfrm>
              <a:off x="2650" y="1131"/>
              <a:ext cx="555" cy="152"/>
            </a:xfrm>
            <a:prstGeom prst="rect">
              <a:avLst/>
            </a:prstGeom>
            <a:pattFill prst="smConfetti">
              <a:fgClr>
                <a:srgbClr val="FFFFFF"/>
              </a:fgClr>
              <a:bgClr>
                <a:srgbClr val="969696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18183" name="Line 39"/>
            <p:cNvSpPr>
              <a:spLocks noChangeShapeType="1"/>
            </p:cNvSpPr>
            <p:nvPr/>
          </p:nvSpPr>
          <p:spPr bwMode="auto">
            <a:xfrm flipH="1">
              <a:off x="2652" y="1128"/>
              <a:ext cx="55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18184" name="Line 40"/>
            <p:cNvSpPr>
              <a:spLocks noChangeShapeType="1"/>
            </p:cNvSpPr>
            <p:nvPr/>
          </p:nvSpPr>
          <p:spPr bwMode="auto">
            <a:xfrm>
              <a:off x="2650" y="1282"/>
              <a:ext cx="45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518185" name="Group 41"/>
          <p:cNvGrpSpPr>
            <a:grpSpLocks/>
          </p:cNvGrpSpPr>
          <p:nvPr/>
        </p:nvGrpSpPr>
        <p:grpSpPr bwMode="auto">
          <a:xfrm flipH="1">
            <a:off x="5264150" y="2254250"/>
            <a:ext cx="785813" cy="246063"/>
            <a:chOff x="2650" y="1128"/>
            <a:chExt cx="556" cy="155"/>
          </a:xfrm>
        </p:grpSpPr>
        <p:sp>
          <p:nvSpPr>
            <p:cNvPr id="518186" name="Rectangle 42" descr="Small confetti"/>
            <p:cNvSpPr>
              <a:spLocks noChangeArrowheads="1"/>
            </p:cNvSpPr>
            <p:nvPr/>
          </p:nvSpPr>
          <p:spPr bwMode="auto">
            <a:xfrm>
              <a:off x="2650" y="1131"/>
              <a:ext cx="555" cy="152"/>
            </a:xfrm>
            <a:prstGeom prst="rect">
              <a:avLst/>
            </a:prstGeom>
            <a:pattFill prst="smConfetti">
              <a:fgClr>
                <a:srgbClr val="FFFFFF"/>
              </a:fgClr>
              <a:bgClr>
                <a:srgbClr val="969696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18187" name="Line 43"/>
            <p:cNvSpPr>
              <a:spLocks noChangeShapeType="1"/>
            </p:cNvSpPr>
            <p:nvPr/>
          </p:nvSpPr>
          <p:spPr bwMode="auto">
            <a:xfrm flipH="1">
              <a:off x="2652" y="1128"/>
              <a:ext cx="55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18188" name="Line 44"/>
            <p:cNvSpPr>
              <a:spLocks noChangeShapeType="1"/>
            </p:cNvSpPr>
            <p:nvPr/>
          </p:nvSpPr>
          <p:spPr bwMode="auto">
            <a:xfrm>
              <a:off x="2650" y="1282"/>
              <a:ext cx="45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18189" name="Text Box 45"/>
          <p:cNvSpPr txBox="1">
            <a:spLocks noChangeArrowheads="1"/>
          </p:cNvSpPr>
          <p:nvPr/>
        </p:nvSpPr>
        <p:spPr bwMode="auto">
          <a:xfrm>
            <a:off x="3240882" y="5726398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Sampling</a:t>
            </a:r>
          </a:p>
          <a:p>
            <a:pPr eaLnBrk="0" hangingPunct="0">
              <a:lnSpc>
                <a:spcPct val="80000"/>
              </a:lnSpc>
            </a:pPr>
            <a:r>
              <a:rPr lang="en-GB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site</a:t>
            </a:r>
          </a:p>
        </p:txBody>
      </p:sp>
      <p:sp>
        <p:nvSpPr>
          <p:cNvPr id="518190" name="Text Box 46"/>
          <p:cNvSpPr txBox="1">
            <a:spLocks noChangeArrowheads="1"/>
          </p:cNvSpPr>
          <p:nvPr/>
        </p:nvSpPr>
        <p:spPr bwMode="auto">
          <a:xfrm>
            <a:off x="1130300" y="385763"/>
            <a:ext cx="6905625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 smtClean="0">
                <a:latin typeface="Times New Roman" pitchFamily="18" charset="0"/>
                <a:cs typeface="+mn-cs"/>
              </a:rPr>
              <a:t>Multidisciplinary strategy within the same brain region</a:t>
            </a:r>
          </a:p>
        </p:txBody>
      </p:sp>
      <p:grpSp>
        <p:nvGrpSpPr>
          <p:cNvPr id="518191" name="Group 47"/>
          <p:cNvGrpSpPr>
            <a:grpSpLocks/>
          </p:cNvGrpSpPr>
          <p:nvPr/>
        </p:nvGrpSpPr>
        <p:grpSpPr bwMode="auto">
          <a:xfrm>
            <a:off x="333375" y="3103563"/>
            <a:ext cx="4378325" cy="2776537"/>
            <a:chOff x="258" y="1955"/>
            <a:chExt cx="2758" cy="1749"/>
          </a:xfrm>
        </p:grpSpPr>
        <p:grpSp>
          <p:nvGrpSpPr>
            <p:cNvPr id="518192" name="Group 48"/>
            <p:cNvGrpSpPr>
              <a:grpSpLocks/>
            </p:cNvGrpSpPr>
            <p:nvPr/>
          </p:nvGrpSpPr>
          <p:grpSpPr bwMode="auto">
            <a:xfrm>
              <a:off x="258" y="1955"/>
              <a:ext cx="2758" cy="1749"/>
              <a:chOff x="250" y="1955"/>
              <a:chExt cx="2758" cy="1749"/>
            </a:xfrm>
          </p:grpSpPr>
          <p:grpSp>
            <p:nvGrpSpPr>
              <p:cNvPr id="518193" name="Group 49"/>
              <p:cNvGrpSpPr>
                <a:grpSpLocks/>
              </p:cNvGrpSpPr>
              <p:nvPr/>
            </p:nvGrpSpPr>
            <p:grpSpPr bwMode="auto">
              <a:xfrm>
                <a:off x="528" y="1955"/>
                <a:ext cx="2480" cy="1749"/>
                <a:chOff x="528" y="1955"/>
                <a:chExt cx="2480" cy="1749"/>
              </a:xfrm>
            </p:grpSpPr>
            <p:sp>
              <p:nvSpPr>
                <p:cNvPr id="518194" name="Line 50"/>
                <p:cNvSpPr>
                  <a:spLocks noChangeShapeType="1"/>
                </p:cNvSpPr>
                <p:nvPr/>
              </p:nvSpPr>
              <p:spPr bwMode="auto">
                <a:xfrm>
                  <a:off x="2653" y="2120"/>
                  <a:ext cx="350" cy="0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518195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008" y="2094"/>
                  <a:ext cx="0" cy="161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51819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862" y="1955"/>
                  <a:ext cx="782" cy="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2000" i="1" smtClean="0">
                      <a:solidFill>
                        <a:srgbClr val="66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  <a:cs typeface="+mn-cs"/>
                    </a:rPr>
                    <a:t>Recording</a:t>
                  </a:r>
                </a:p>
                <a:p>
                  <a:pPr eaLnBrk="0" hangingPunct="0">
                    <a:lnSpc>
                      <a:spcPct val="80000"/>
                    </a:lnSpc>
                  </a:pPr>
                  <a:r>
                    <a:rPr lang="en-GB" sz="2000" i="1" smtClean="0">
                      <a:solidFill>
                        <a:srgbClr val="66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  <a:cs typeface="+mn-cs"/>
                    </a:rPr>
                    <a:t>electrode</a:t>
                  </a:r>
                </a:p>
              </p:txBody>
            </p:sp>
            <p:sp>
              <p:nvSpPr>
                <p:cNvPr id="51819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28" y="2436"/>
                  <a:ext cx="152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24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18" charset="0"/>
                      <a:cs typeface="+mn-cs"/>
                    </a:rPr>
                    <a:t>Electrophysiology</a:t>
                  </a:r>
                </a:p>
              </p:txBody>
            </p:sp>
          </p:grpSp>
          <p:sp>
            <p:nvSpPr>
              <p:cNvPr id="518198" name="Oval 54"/>
              <p:cNvSpPr>
                <a:spLocks noChangeArrowheads="1"/>
              </p:cNvSpPr>
              <p:nvPr/>
            </p:nvSpPr>
            <p:spPr bwMode="auto">
              <a:xfrm>
                <a:off x="250" y="2454"/>
                <a:ext cx="272" cy="26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518199" name="Text Box 55"/>
            <p:cNvSpPr txBox="1">
              <a:spLocks noChangeArrowheads="1"/>
            </p:cNvSpPr>
            <p:nvPr/>
          </p:nvSpPr>
          <p:spPr bwMode="auto">
            <a:xfrm>
              <a:off x="283" y="2380"/>
              <a:ext cx="2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3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  <a:endParaRPr lang="en-GB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518200" name="Group 56"/>
          <p:cNvGrpSpPr>
            <a:grpSpLocks/>
          </p:cNvGrpSpPr>
          <p:nvPr/>
        </p:nvGrpSpPr>
        <p:grpSpPr bwMode="auto">
          <a:xfrm>
            <a:off x="6219825" y="1608138"/>
            <a:ext cx="2697163" cy="1217612"/>
            <a:chOff x="3966" y="1013"/>
            <a:chExt cx="1699" cy="767"/>
          </a:xfrm>
        </p:grpSpPr>
        <p:sp>
          <p:nvSpPr>
            <p:cNvPr id="518201" name="Text Box 57"/>
            <p:cNvSpPr txBox="1">
              <a:spLocks noChangeArrowheads="1"/>
            </p:cNvSpPr>
            <p:nvPr/>
          </p:nvSpPr>
          <p:spPr bwMode="auto">
            <a:xfrm>
              <a:off x="4313" y="1082"/>
              <a:ext cx="1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Neurochemistry</a:t>
              </a:r>
            </a:p>
          </p:txBody>
        </p:sp>
        <p:sp>
          <p:nvSpPr>
            <p:cNvPr id="518202" name="Oval 58"/>
            <p:cNvSpPr>
              <a:spLocks noChangeArrowheads="1"/>
            </p:cNvSpPr>
            <p:nvPr/>
          </p:nvSpPr>
          <p:spPr bwMode="auto">
            <a:xfrm>
              <a:off x="4011" y="1092"/>
              <a:ext cx="272" cy="2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518203" name="Text Box 59"/>
            <p:cNvSpPr txBox="1">
              <a:spLocks noChangeArrowheads="1"/>
            </p:cNvSpPr>
            <p:nvPr/>
          </p:nvSpPr>
          <p:spPr bwMode="auto">
            <a:xfrm>
              <a:off x="4028" y="1013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3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+mn-cs"/>
                </a:rPr>
                <a:t>a</a:t>
              </a:r>
              <a:endParaRPr lang="en-GB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18204" name="Text Box 60"/>
            <p:cNvSpPr txBox="1">
              <a:spLocks noChangeArrowheads="1"/>
            </p:cNvSpPr>
            <p:nvPr/>
          </p:nvSpPr>
          <p:spPr bwMode="auto">
            <a:xfrm>
              <a:off x="4313" y="1559"/>
              <a:ext cx="115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20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On-line analysis</a:t>
              </a:r>
              <a:endParaRPr lang="en-GB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518205" name="Line 61"/>
            <p:cNvSpPr>
              <a:spLocks noChangeShapeType="1"/>
            </p:cNvSpPr>
            <p:nvPr/>
          </p:nvSpPr>
          <p:spPr bwMode="auto">
            <a:xfrm>
              <a:off x="3966" y="1488"/>
              <a:ext cx="261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18206" name="Rectangle 62"/>
          <p:cNvSpPr>
            <a:spLocks noChangeArrowheads="1"/>
          </p:cNvSpPr>
          <p:nvPr/>
        </p:nvSpPr>
        <p:spPr bwMode="auto">
          <a:xfrm>
            <a:off x="3795712" y="1012825"/>
            <a:ext cx="2155825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GB" sz="2800" b="1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Microdialysis</a:t>
            </a:r>
            <a:endParaRPr lang="en-GB" sz="24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63" y="3840387"/>
            <a:ext cx="3162945" cy="208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894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0" y="16700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t="31561" r="33378" b="35679"/>
          <a:stretch/>
        </p:blipFill>
        <p:spPr bwMode="auto">
          <a:xfrm>
            <a:off x="1892474" y="1593155"/>
            <a:ext cx="478119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82418" y="618158"/>
            <a:ext cx="440647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err="1" smtClean="0"/>
              <a:t>Microdialyza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01645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5" name="Picture 3" descr="Probe_b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773031"/>
              </p:ext>
            </p:extLst>
          </p:nvPr>
        </p:nvGraphicFramePr>
        <p:xfrm>
          <a:off x="4067944" y="1191682"/>
          <a:ext cx="4314750" cy="288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Photo Editor Photo" r:id="rId5" imgW="3885714" imgH="2600000" progId="">
                  <p:embed/>
                </p:oleObj>
              </mc:Choice>
              <mc:Fallback>
                <p:oleObj name="Photo Editor Photo" r:id="rId5" imgW="3885714" imgH="26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191682"/>
                        <a:ext cx="4314750" cy="2883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5" descr="WK2"/>
          <p:cNvPicPr>
            <a:picLocks noChangeAspect="1" noChangeArrowheads="1"/>
          </p:cNvPicPr>
          <p:nvPr/>
        </p:nvPicPr>
        <p:blipFill rotWithShape="1">
          <a:blip r:embed="rId7" cstate="print"/>
          <a:srcRect l="21304" t="8304" r="29796" b="62203"/>
          <a:stretch/>
        </p:blipFill>
        <p:spPr bwMode="auto">
          <a:xfrm>
            <a:off x="1547664" y="4437112"/>
            <a:ext cx="41989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WK3"/>
          <p:cNvPicPr>
            <a:picLocks noChangeAspect="1" noChangeArrowheads="1"/>
          </p:cNvPicPr>
          <p:nvPr/>
        </p:nvPicPr>
        <p:blipFill rotWithShape="1">
          <a:blip r:embed="rId8" cstate="print"/>
          <a:srcRect l="20125" t="6453" r="33648" b="63978"/>
          <a:stretch/>
        </p:blipFill>
        <p:spPr bwMode="auto">
          <a:xfrm>
            <a:off x="692521" y="2636912"/>
            <a:ext cx="3295241" cy="1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195736" y="404664"/>
            <a:ext cx="4406478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err="1" smtClean="0"/>
              <a:t>Microdialyza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4337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Mikrodialýza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Mikrodialýza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3225" y="809625"/>
            <a:ext cx="32575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80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Mikrodialýza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266825"/>
            <a:ext cx="52006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03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Výlet do Robinson </a:t>
            </a:r>
            <a:r>
              <a:rPr lang="cs-CZ" dirty="0" err="1" smtClean="0"/>
              <a:t>College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20635" r="32622" b="14286"/>
          <a:stretch/>
        </p:blipFill>
        <p:spPr bwMode="auto">
          <a:xfrm>
            <a:off x="320067" y="1268760"/>
            <a:ext cx="4069801" cy="41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13730" r="19546" b="8997"/>
          <a:stretch/>
        </p:blipFill>
        <p:spPr bwMode="auto">
          <a:xfrm>
            <a:off x="4389868" y="3065359"/>
            <a:ext cx="4360556" cy="336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33617" r="26893" b="37974"/>
          <a:stretch/>
        </p:blipFill>
        <p:spPr bwMode="auto">
          <a:xfrm>
            <a:off x="4499992" y="1268760"/>
            <a:ext cx="4359603" cy="14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65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P3IV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2132856"/>
            <a:ext cx="3178696" cy="2260848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Intimation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Illumination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13407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Graha</a:t>
            </a:r>
            <a:r>
              <a:rPr lang="cs-CZ" dirty="0"/>
              <a:t>m</a:t>
            </a:r>
            <a:r>
              <a:rPr lang="en-GB" dirty="0"/>
              <a:t> </a:t>
            </a:r>
            <a:r>
              <a:rPr lang="en-GB" dirty="0" err="1"/>
              <a:t>Wallas</a:t>
            </a:r>
            <a:r>
              <a:rPr lang="en-GB" dirty="0"/>
              <a:t>, The Art of thought, England 2014, IBSN: 978-1-910146-05-7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59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P3IV - 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55000" lnSpcReduction="20000"/>
          </a:bodyPr>
          <a:lstStyle/>
          <a:p>
            <a:r>
              <a:rPr lang="en-GB" sz="2400" dirty="0" err="1" smtClean="0"/>
              <a:t>Graha</a:t>
            </a:r>
            <a:r>
              <a:rPr lang="cs-CZ" sz="2400" dirty="0" smtClean="0"/>
              <a:t>m</a:t>
            </a:r>
            <a:r>
              <a:rPr lang="en-GB" sz="2400" dirty="0" smtClean="0"/>
              <a:t> </a:t>
            </a:r>
            <a:r>
              <a:rPr lang="en-GB" sz="2400" dirty="0" err="1" smtClean="0"/>
              <a:t>Wallas</a:t>
            </a:r>
            <a:r>
              <a:rPr lang="en-GB" sz="2400" dirty="0" smtClean="0"/>
              <a:t>, The Art of thought, England 2014, IBSN: 978-1-910146-05-7</a:t>
            </a:r>
            <a:endParaRPr lang="cs-CZ" sz="2400" dirty="0" smtClean="0"/>
          </a:p>
          <a:p>
            <a:pPr lvl="0"/>
            <a:r>
              <a:rPr lang="en-GB" sz="2400" dirty="0" smtClean="0"/>
              <a:t>Jacques </a:t>
            </a:r>
            <a:r>
              <a:rPr lang="en-GB" sz="2400" dirty="0" err="1" smtClean="0"/>
              <a:t>Hadamard</a:t>
            </a:r>
            <a:r>
              <a:rPr lang="en-GB" sz="2400" dirty="0" smtClean="0"/>
              <a:t>. The mathematician's mind: the psychology of invention in the mathematical field. Princeton, N.J.: Princeton University Press, 1996. ISBN 0-691-02931-8</a:t>
            </a:r>
            <a:endParaRPr lang="cs-CZ" sz="2400" dirty="0" smtClean="0"/>
          </a:p>
          <a:p>
            <a:pPr lvl="0"/>
            <a:r>
              <a:rPr lang="en-GB" sz="2400" dirty="0" err="1" smtClean="0"/>
              <a:t>Genrich</a:t>
            </a:r>
            <a:r>
              <a:rPr lang="en-GB" sz="2400" dirty="0" smtClean="0"/>
              <a:t> </a:t>
            </a:r>
            <a:r>
              <a:rPr lang="en-GB" sz="2400" dirty="0" err="1" smtClean="0"/>
              <a:t>Altshuller</a:t>
            </a:r>
            <a:r>
              <a:rPr lang="en-GB" sz="2400" dirty="0" smtClean="0"/>
              <a:t>, The Innovation Algorithm, Worcester 1999, ISBN 096407404-4</a:t>
            </a:r>
            <a:endParaRPr lang="cs-CZ" sz="2400" dirty="0" smtClean="0"/>
          </a:p>
          <a:p>
            <a:pPr lvl="0"/>
            <a:r>
              <a:rPr lang="en-GB" sz="2400" dirty="0" smtClean="0"/>
              <a:t>Everett M. Rogers, Diffusion of innovations. 5th ed. New York: Free Press, 2003. </a:t>
            </a:r>
            <a:r>
              <a:rPr lang="cs-CZ" sz="2400" dirty="0"/>
              <a:t> </a:t>
            </a:r>
            <a:r>
              <a:rPr lang="en-GB" sz="2400" dirty="0" smtClean="0"/>
              <a:t>ISBN 978-0-7432-2209-9</a:t>
            </a:r>
            <a:endParaRPr lang="cs-CZ" sz="2400" dirty="0" smtClean="0"/>
          </a:p>
          <a:p>
            <a:pPr lvl="0"/>
            <a:r>
              <a:rPr lang="cs-CZ" sz="2400" dirty="0" err="1" smtClean="0"/>
              <a:t>Irving</a:t>
            </a:r>
            <a:r>
              <a:rPr lang="cs-CZ" sz="2400" dirty="0" smtClean="0"/>
              <a:t> </a:t>
            </a:r>
            <a:r>
              <a:rPr lang="cs-CZ" sz="2400" dirty="0" err="1" smtClean="0"/>
              <a:t>L.Janis</a:t>
            </a:r>
            <a:r>
              <a:rPr lang="cs-CZ" sz="2400" dirty="0" smtClean="0"/>
              <a:t>, </a:t>
            </a:r>
            <a:r>
              <a:rPr lang="cs-CZ" sz="2400" dirty="0" err="1" smtClean="0"/>
              <a:t>GroupThink</a:t>
            </a:r>
            <a:r>
              <a:rPr lang="cs-CZ" sz="2400" dirty="0" smtClean="0"/>
              <a:t>, </a:t>
            </a:r>
            <a:r>
              <a:rPr lang="cs-CZ" sz="2400" dirty="0" err="1" smtClean="0"/>
              <a:t>Wadsworth</a:t>
            </a:r>
            <a:r>
              <a:rPr lang="cs-CZ" sz="2400" dirty="0" smtClean="0"/>
              <a:t>, Boston, USA, IBSN-13: 978-0-395-31704-4, IBSN-10: 0-395-31704-5</a:t>
            </a:r>
          </a:p>
          <a:p>
            <a:pPr lvl="0"/>
            <a:r>
              <a:rPr lang="cs-CZ" sz="2400" dirty="0" smtClean="0"/>
              <a:t>Daniel </a:t>
            </a:r>
            <a:r>
              <a:rPr lang="cs-CZ" sz="2400" dirty="0" err="1" smtClean="0"/>
              <a:t>Kahneman</a:t>
            </a:r>
            <a:r>
              <a:rPr lang="cs-CZ" sz="2400" dirty="0" smtClean="0"/>
              <a:t>, Myšlení rychlé a pomalé, Jan </a:t>
            </a:r>
            <a:r>
              <a:rPr lang="cs-CZ" sz="2400" dirty="0" err="1" smtClean="0"/>
              <a:t>Melvil</a:t>
            </a:r>
            <a:r>
              <a:rPr lang="cs-CZ" sz="2400" dirty="0" smtClean="0"/>
              <a:t> </a:t>
            </a:r>
            <a:r>
              <a:rPr lang="cs-CZ" sz="2400" dirty="0" err="1" smtClean="0"/>
              <a:t>Publishing</a:t>
            </a:r>
            <a:r>
              <a:rPr lang="cs-CZ" sz="2400" dirty="0" smtClean="0"/>
              <a:t> </a:t>
            </a:r>
            <a:r>
              <a:rPr lang="cs-CZ" sz="2400" dirty="0" err="1" smtClean="0"/>
              <a:t>s.r.o</a:t>
            </a:r>
            <a:r>
              <a:rPr lang="cs-CZ" sz="2400" dirty="0" smtClean="0"/>
              <a:t>, IBSN 978-80-87270-42-4</a:t>
            </a:r>
          </a:p>
          <a:p>
            <a:pPr lvl="0"/>
            <a:r>
              <a:rPr lang="cs-CZ" sz="2400" dirty="0" smtClean="0"/>
              <a:t>Dan </a:t>
            </a:r>
            <a:r>
              <a:rPr lang="cs-CZ" sz="2400" dirty="0" err="1" smtClean="0"/>
              <a:t>Ariely</a:t>
            </a:r>
            <a:r>
              <a:rPr lang="cs-CZ" sz="2400" dirty="0" smtClean="0"/>
              <a:t>, Jak drahé je zdarma, Práh, Praha 2009, </a:t>
            </a:r>
          </a:p>
          <a:p>
            <a:r>
              <a:rPr lang="en-GB" sz="2400" dirty="0" err="1" smtClean="0"/>
              <a:t>Mihaly</a:t>
            </a:r>
            <a:r>
              <a:rPr lang="en-GB" sz="2400" dirty="0" smtClean="0"/>
              <a:t> </a:t>
            </a:r>
            <a:r>
              <a:rPr lang="en-GB" sz="2400" dirty="0" err="1" smtClean="0"/>
              <a:t>Czikszentmihalyi</a:t>
            </a:r>
            <a:r>
              <a:rPr lang="en-GB" sz="2400" dirty="0" smtClean="0"/>
              <a:t>, flow, O </a:t>
            </a:r>
            <a:r>
              <a:rPr lang="en-GB" sz="2400" dirty="0" err="1" smtClean="0"/>
              <a:t>štěstí</a:t>
            </a:r>
            <a:r>
              <a:rPr lang="en-GB" sz="2400" dirty="0" smtClean="0"/>
              <a:t> a </a:t>
            </a:r>
            <a:r>
              <a:rPr lang="en-GB" sz="2400" dirty="0" err="1" smtClean="0"/>
              <a:t>smyslu</a:t>
            </a:r>
            <a:r>
              <a:rPr lang="en-GB" sz="2400" dirty="0" smtClean="0"/>
              <a:t> </a:t>
            </a:r>
            <a:r>
              <a:rPr lang="en-GB" sz="2400" dirty="0" err="1" smtClean="0"/>
              <a:t>života</a:t>
            </a:r>
            <a:r>
              <a:rPr lang="cs-CZ" sz="2400" dirty="0" smtClean="0"/>
              <a:t> </a:t>
            </a:r>
            <a:r>
              <a:rPr lang="en-GB" sz="2400" dirty="0" err="1" smtClean="0"/>
              <a:t>přeložila</a:t>
            </a:r>
            <a:r>
              <a:rPr lang="en-GB" sz="2400" dirty="0" smtClean="0"/>
              <a:t> Eva </a:t>
            </a:r>
            <a:r>
              <a:rPr lang="en-GB" sz="2400" dirty="0" err="1" smtClean="0"/>
              <a:t>Hauserová</a:t>
            </a:r>
            <a:r>
              <a:rPr lang="en-GB" sz="2400" dirty="0" smtClean="0"/>
              <a:t>, Praha: </a:t>
            </a:r>
            <a:r>
              <a:rPr lang="en-GB" sz="2400" dirty="0" err="1" smtClean="0"/>
              <a:t>Portál</a:t>
            </a:r>
            <a:r>
              <a:rPr lang="en-GB" sz="2400" dirty="0" smtClean="0"/>
              <a:t> 2015, ISBN 978-1-262-0918-8</a:t>
            </a:r>
            <a:endParaRPr lang="cs-CZ" sz="2400" dirty="0" smtClean="0"/>
          </a:p>
          <a:p>
            <a:pPr lvl="0"/>
            <a:r>
              <a:rPr lang="en-GB" sz="2400" dirty="0" smtClean="0"/>
              <a:t>Abraham H. Maslow, </a:t>
            </a:r>
            <a:r>
              <a:rPr lang="en-GB" sz="2400" dirty="0" err="1" smtClean="0"/>
              <a:t>Náboženství</a:t>
            </a:r>
            <a:r>
              <a:rPr lang="en-GB" sz="2400" dirty="0" smtClean="0"/>
              <a:t>, </a:t>
            </a:r>
            <a:r>
              <a:rPr lang="en-GB" sz="2400" dirty="0" err="1" smtClean="0"/>
              <a:t>hodnoty</a:t>
            </a:r>
            <a:r>
              <a:rPr lang="en-GB" sz="2400" dirty="0" smtClean="0"/>
              <a:t> a </a:t>
            </a:r>
            <a:r>
              <a:rPr lang="en-GB" sz="2400" dirty="0" err="1" smtClean="0"/>
              <a:t>vrcholné</a:t>
            </a:r>
            <a:r>
              <a:rPr lang="en-GB" sz="2400" dirty="0" smtClean="0"/>
              <a:t> </a:t>
            </a:r>
            <a:r>
              <a:rPr lang="en-GB" sz="2400" dirty="0" err="1" smtClean="0"/>
              <a:t>zážitky</a:t>
            </a:r>
            <a:r>
              <a:rPr lang="en-GB" sz="2400" dirty="0" smtClean="0"/>
              <a:t>, </a:t>
            </a:r>
            <a:r>
              <a:rPr lang="cs-CZ" sz="2400" dirty="0" smtClean="0"/>
              <a:t> </a:t>
            </a:r>
            <a:r>
              <a:rPr lang="en-GB" sz="2400" dirty="0" err="1" smtClean="0"/>
              <a:t>Přeložila</a:t>
            </a:r>
            <a:r>
              <a:rPr lang="en-GB" sz="2400" dirty="0" smtClean="0"/>
              <a:t>: Irena ŽAMPACHOVÁ, Brno: </a:t>
            </a:r>
            <a:r>
              <a:rPr lang="en-GB" sz="2400" dirty="0" err="1" smtClean="0"/>
              <a:t>Nadační</a:t>
            </a:r>
            <a:r>
              <a:rPr lang="en-GB" sz="2400" dirty="0" smtClean="0"/>
              <a:t> fond </a:t>
            </a:r>
            <a:r>
              <a:rPr lang="en-GB" sz="2400" dirty="0" err="1" smtClean="0"/>
              <a:t>Holar</a:t>
            </a:r>
            <a:r>
              <a:rPr lang="en-GB" sz="2400" dirty="0" smtClean="0"/>
              <a:t> 2017, ISBN 978-80-906731-0-6</a:t>
            </a:r>
            <a:endParaRPr lang="cs-CZ" sz="2400" dirty="0" smtClean="0"/>
          </a:p>
          <a:p>
            <a:pPr lvl="0"/>
            <a:r>
              <a:rPr lang="en-GB" sz="2400" dirty="0" err="1" smtClean="0"/>
              <a:t>Csikszentmihalyi</a:t>
            </a:r>
            <a:r>
              <a:rPr lang="en-GB" sz="2400" dirty="0" smtClean="0"/>
              <a:t>, I., „Flow in a historical context: The case of the Jesuits“, in: </a:t>
            </a:r>
            <a:r>
              <a:rPr lang="en-GB" sz="2400" dirty="0" err="1" smtClean="0"/>
              <a:t>M.Csikszentmihalyi</a:t>
            </a:r>
            <a:r>
              <a:rPr lang="en-GB" sz="2400" dirty="0" smtClean="0"/>
              <a:t> &amp; I.S. </a:t>
            </a:r>
            <a:r>
              <a:rPr lang="cs-CZ" sz="2400" dirty="0" smtClean="0"/>
              <a:t>C</a:t>
            </a:r>
            <a:r>
              <a:rPr lang="en-GB" sz="2400" dirty="0" err="1" smtClean="0"/>
              <a:t>sikszentmihalyi</a:t>
            </a:r>
            <a:r>
              <a:rPr lang="en-GB" sz="2400" dirty="0" smtClean="0"/>
              <a:t> (eds.),</a:t>
            </a:r>
            <a:r>
              <a:rPr lang="cs-CZ" sz="2400" dirty="0" smtClean="0"/>
              <a:t> </a:t>
            </a:r>
            <a:r>
              <a:rPr lang="en-GB" sz="2400" dirty="0" smtClean="0"/>
              <a:t> </a:t>
            </a:r>
            <a:r>
              <a:rPr lang="en-GB" sz="2400" i="1" dirty="0" smtClean="0"/>
              <a:t>Optimal experience: Psychological studies of flow in consciousness </a:t>
            </a:r>
            <a:r>
              <a:rPr lang="en-GB" sz="2400" dirty="0" smtClean="0"/>
              <a:t> (s. 232-38), Cambridge University Press, New York, 1988</a:t>
            </a:r>
            <a:endParaRPr lang="cs-CZ" sz="2400" dirty="0" smtClean="0"/>
          </a:p>
          <a:p>
            <a:r>
              <a:rPr lang="en-GB" sz="2400" dirty="0" err="1" smtClean="0"/>
              <a:t>Ignác</a:t>
            </a:r>
            <a:r>
              <a:rPr lang="en-GB" sz="2400" dirty="0" smtClean="0"/>
              <a:t> z </a:t>
            </a:r>
            <a:r>
              <a:rPr lang="en-GB" sz="2400" dirty="0" err="1" smtClean="0"/>
              <a:t>Loyoly</a:t>
            </a:r>
            <a:r>
              <a:rPr lang="en-GB" sz="2400" dirty="0" smtClean="0"/>
              <a:t>, </a:t>
            </a:r>
            <a:r>
              <a:rPr lang="en-GB" sz="2400" dirty="0" err="1" smtClean="0"/>
              <a:t>Duchovní</a:t>
            </a:r>
            <a:r>
              <a:rPr lang="en-GB" sz="2400" dirty="0" smtClean="0"/>
              <a:t> </a:t>
            </a:r>
            <a:r>
              <a:rPr lang="en-GB" sz="2400" dirty="0" err="1" smtClean="0"/>
              <a:t>cvičení</a:t>
            </a:r>
            <a:r>
              <a:rPr lang="en-GB" sz="2400" dirty="0" smtClean="0"/>
              <a:t>, </a:t>
            </a:r>
            <a:r>
              <a:rPr lang="en-GB" sz="2400" dirty="0" err="1" smtClean="0"/>
              <a:t>Refugium</a:t>
            </a:r>
            <a:r>
              <a:rPr lang="en-GB" sz="2400" dirty="0" smtClean="0"/>
              <a:t> </a:t>
            </a:r>
            <a:r>
              <a:rPr lang="en-GB" sz="2400" dirty="0" err="1" smtClean="0"/>
              <a:t>Velehrad</a:t>
            </a:r>
            <a:r>
              <a:rPr lang="en-GB" sz="2400" dirty="0" smtClean="0"/>
              <a:t>-Roma, Olomouc 2017, IBSN 978-80-7412-259-0</a:t>
            </a:r>
            <a:endParaRPr lang="cs-CZ" sz="2400" dirty="0" smtClean="0"/>
          </a:p>
          <a:p>
            <a:pPr lvl="0"/>
            <a:r>
              <a:rPr lang="en-GB" sz="2400" dirty="0" smtClean="0"/>
              <a:t>Friedrich </a:t>
            </a:r>
            <a:r>
              <a:rPr lang="en-GB" sz="2400" dirty="0"/>
              <a:t>Nietzsche, </a:t>
            </a:r>
            <a:r>
              <a:rPr lang="en-GB" sz="2400" dirty="0" err="1"/>
              <a:t>Tak</a:t>
            </a:r>
            <a:r>
              <a:rPr lang="en-GB" sz="2400" dirty="0"/>
              <a:t> </a:t>
            </a:r>
            <a:r>
              <a:rPr lang="en-GB" sz="2400" dirty="0" err="1"/>
              <a:t>pravil</a:t>
            </a:r>
            <a:r>
              <a:rPr lang="en-GB" sz="2400" dirty="0"/>
              <a:t> Zarathustra, </a:t>
            </a:r>
            <a:r>
              <a:rPr lang="en-GB" sz="2400" dirty="0" err="1"/>
              <a:t>Dobrovský</a:t>
            </a:r>
            <a:r>
              <a:rPr lang="en-GB" sz="2400" dirty="0"/>
              <a:t>, Praha 2014, ISBN 978-80-7390-097-7</a:t>
            </a:r>
            <a:endParaRPr lang="cs-CZ" sz="2400" dirty="0"/>
          </a:p>
          <a:p>
            <a:pPr lvl="0"/>
            <a:r>
              <a:rPr lang="en-GB" sz="2400" dirty="0" smtClean="0"/>
              <a:t>Martin </a:t>
            </a:r>
            <a:r>
              <a:rPr lang="en-GB" sz="2400" dirty="0"/>
              <a:t>Heidegger. Co </a:t>
            </a:r>
            <a:r>
              <a:rPr lang="en-GB" sz="2400" dirty="0" err="1"/>
              <a:t>znamená</a:t>
            </a:r>
            <a:r>
              <a:rPr lang="en-GB" sz="2400" dirty="0"/>
              <a:t> </a:t>
            </a:r>
            <a:r>
              <a:rPr lang="en-GB" sz="2400" dirty="0" err="1"/>
              <a:t>myslet</a:t>
            </a:r>
            <a:r>
              <a:rPr lang="en-GB" sz="2400" dirty="0" smtClean="0"/>
              <a:t>?</a:t>
            </a:r>
            <a:endParaRPr lang="cs-CZ" sz="2400" dirty="0" smtClean="0"/>
          </a:p>
          <a:p>
            <a:r>
              <a:rPr lang="en-GB" sz="2400" dirty="0" smtClean="0"/>
              <a:t>Oliver Sacks. </a:t>
            </a:r>
            <a:r>
              <a:rPr lang="en-GB" sz="2400" dirty="0" err="1" smtClean="0"/>
              <a:t>Řeka</a:t>
            </a:r>
            <a:r>
              <a:rPr lang="en-GB" sz="2400" dirty="0" smtClean="0"/>
              <a:t> </a:t>
            </a:r>
            <a:r>
              <a:rPr lang="en-GB" sz="2400" dirty="0" err="1" smtClean="0"/>
              <a:t>vědomí</a:t>
            </a:r>
            <a:r>
              <a:rPr lang="en-GB" sz="2400" dirty="0" smtClean="0"/>
              <a:t>. </a:t>
            </a:r>
            <a:r>
              <a:rPr lang="en-GB" sz="2400" dirty="0" err="1" smtClean="0"/>
              <a:t>Přeložil</a:t>
            </a:r>
            <a:r>
              <a:rPr lang="en-GB" sz="2400" dirty="0" smtClean="0"/>
              <a:t> Dana BALATKOVÁ. Praha: </a:t>
            </a:r>
            <a:r>
              <a:rPr lang="en-GB" sz="2400" dirty="0" err="1" smtClean="0"/>
              <a:t>Dybbuk</a:t>
            </a:r>
            <a:r>
              <a:rPr lang="en-GB" sz="2400" dirty="0" smtClean="0"/>
              <a:t>, 2018. ISBN 978-80-7438-187-4 , The Rover of Consciousness, Alfred A. Knopf, New York, 2017</a:t>
            </a:r>
            <a:endParaRPr lang="cs-CZ" sz="2400" dirty="0" smtClean="0"/>
          </a:p>
          <a:p>
            <a:pPr lvl="0"/>
            <a:r>
              <a:rPr lang="en-GB" sz="2400" dirty="0" smtClean="0"/>
              <a:t>Victor J. </a:t>
            </a:r>
            <a:r>
              <a:rPr lang="en-GB" sz="2400" dirty="0" err="1" smtClean="0"/>
              <a:t>Drápela</a:t>
            </a:r>
            <a:r>
              <a:rPr lang="en-GB" sz="2400" dirty="0" smtClean="0"/>
              <a:t>, </a:t>
            </a:r>
            <a:r>
              <a:rPr lang="en-GB" sz="2400" dirty="0" err="1" smtClean="0"/>
              <a:t>Přehled</a:t>
            </a:r>
            <a:r>
              <a:rPr lang="en-GB" sz="2400" dirty="0" smtClean="0"/>
              <a:t> </a:t>
            </a:r>
            <a:r>
              <a:rPr lang="en-GB" sz="2400" dirty="0" err="1" smtClean="0"/>
              <a:t>teorií</a:t>
            </a:r>
            <a:r>
              <a:rPr lang="en-GB" sz="2400" dirty="0" smtClean="0"/>
              <a:t> </a:t>
            </a:r>
            <a:r>
              <a:rPr lang="en-GB" sz="2400" dirty="0" err="1" smtClean="0"/>
              <a:t>osobnosti</a:t>
            </a:r>
            <a:r>
              <a:rPr lang="en-GB" sz="2400" dirty="0" smtClean="0"/>
              <a:t>. 6. </a:t>
            </a:r>
            <a:r>
              <a:rPr lang="en-GB" sz="2400" dirty="0" err="1" smtClean="0"/>
              <a:t>vyd</a:t>
            </a:r>
            <a:r>
              <a:rPr lang="en-GB" sz="2400" dirty="0" smtClean="0"/>
              <a:t>. </a:t>
            </a:r>
            <a:r>
              <a:rPr lang="en-GB" sz="2400" dirty="0" err="1" smtClean="0"/>
              <a:t>Přeložil</a:t>
            </a:r>
            <a:r>
              <a:rPr lang="en-GB" sz="2400" dirty="0" smtClean="0"/>
              <a:t> Karel BALCAR. Praha: </a:t>
            </a:r>
            <a:r>
              <a:rPr lang="en-GB" sz="2400" dirty="0" err="1" smtClean="0"/>
              <a:t>Portál</a:t>
            </a:r>
            <a:r>
              <a:rPr lang="en-GB" sz="2400" dirty="0" smtClean="0"/>
              <a:t>, 2011. ISBN 978-80-262-0040-6; Victor J. </a:t>
            </a:r>
            <a:r>
              <a:rPr lang="en-GB" sz="2400" dirty="0" err="1" smtClean="0"/>
              <a:t>Drapela</a:t>
            </a:r>
            <a:r>
              <a:rPr lang="en-GB" sz="2400" dirty="0" smtClean="0"/>
              <a:t>, Review of the personality theories; Charles C. Thomas Publisher, </a:t>
            </a:r>
            <a:r>
              <a:rPr lang="en-GB" sz="2400" dirty="0" err="1" smtClean="0"/>
              <a:t>Illionis</a:t>
            </a:r>
            <a:r>
              <a:rPr lang="en-GB" sz="2400" dirty="0" smtClean="0"/>
              <a:t>; 1995 </a:t>
            </a:r>
            <a:endParaRPr lang="cs-CZ" sz="2400" dirty="0" smtClean="0"/>
          </a:p>
          <a:p>
            <a:pPr lvl="0"/>
            <a:r>
              <a:rPr lang="en-GB" sz="2400" dirty="0" smtClean="0"/>
              <a:t>K. Popper, </a:t>
            </a:r>
            <a:r>
              <a:rPr lang="en-GB" sz="2400" i="1" dirty="0" err="1" smtClean="0"/>
              <a:t>Logika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vědeckého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bádání</a:t>
            </a:r>
            <a:r>
              <a:rPr lang="en-GB" sz="2400" dirty="0" smtClean="0"/>
              <a:t>. Praha 1997</a:t>
            </a:r>
            <a:endParaRPr lang="cs-CZ" sz="2400" dirty="0"/>
          </a:p>
          <a:p>
            <a:pPr lvl="0"/>
            <a:r>
              <a:rPr lang="en-GB" sz="2400" dirty="0" smtClean="0"/>
              <a:t>Oliver </a:t>
            </a:r>
            <a:r>
              <a:rPr lang="en-GB" sz="2400" dirty="0"/>
              <a:t>Sacks. </a:t>
            </a:r>
            <a:r>
              <a:rPr lang="en-GB" sz="2400" dirty="0" err="1"/>
              <a:t>Musicophilia</a:t>
            </a:r>
            <a:r>
              <a:rPr lang="en-GB" sz="2400" dirty="0"/>
              <a:t>: </a:t>
            </a:r>
            <a:r>
              <a:rPr lang="en-GB" sz="2400" dirty="0" err="1"/>
              <a:t>příběhy</a:t>
            </a:r>
            <a:r>
              <a:rPr lang="en-GB" sz="2400" dirty="0"/>
              <a:t> o </a:t>
            </a:r>
            <a:r>
              <a:rPr lang="en-GB" sz="2400" dirty="0" err="1"/>
              <a:t>vlivu</a:t>
            </a:r>
            <a:r>
              <a:rPr lang="en-GB" sz="2400" dirty="0"/>
              <a:t> </a:t>
            </a:r>
            <a:r>
              <a:rPr lang="en-GB" sz="2400" dirty="0" err="1"/>
              <a:t>hudby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lidský</a:t>
            </a:r>
            <a:r>
              <a:rPr lang="en-GB" sz="2400" dirty="0"/>
              <a:t> </a:t>
            </a:r>
            <a:r>
              <a:rPr lang="en-GB" sz="2400" dirty="0" err="1"/>
              <a:t>mozek</a:t>
            </a:r>
            <a:r>
              <a:rPr lang="en-GB" sz="2400" dirty="0"/>
              <a:t>. </a:t>
            </a:r>
            <a:r>
              <a:rPr lang="en-GB" sz="2400" dirty="0" err="1"/>
              <a:t>Vydání</a:t>
            </a:r>
            <a:r>
              <a:rPr lang="en-GB" sz="2400" dirty="0"/>
              <a:t> </a:t>
            </a:r>
            <a:r>
              <a:rPr lang="en-GB" sz="2400" dirty="0" err="1"/>
              <a:t>druhé</a:t>
            </a:r>
            <a:r>
              <a:rPr lang="en-GB" sz="2400" dirty="0"/>
              <a:t>. </a:t>
            </a:r>
            <a:r>
              <a:rPr lang="en-GB" sz="2400" dirty="0" err="1" smtClean="0"/>
              <a:t>Přeložil</a:t>
            </a:r>
            <a:r>
              <a:rPr lang="en-GB" sz="2400" dirty="0" smtClean="0"/>
              <a:t> </a:t>
            </a:r>
            <a:r>
              <a:rPr lang="en-GB" sz="2400" dirty="0"/>
              <a:t>Dana BALATKOVÁ. Praha: </a:t>
            </a:r>
            <a:r>
              <a:rPr lang="en-GB" sz="2400" dirty="0" err="1"/>
              <a:t>Dybbuk</a:t>
            </a:r>
            <a:r>
              <a:rPr lang="en-GB" sz="2400" dirty="0"/>
              <a:t>, 2015. ISBN 978-80-7438-132-4</a:t>
            </a:r>
            <a:endParaRPr lang="cs-CZ" sz="2400" dirty="0"/>
          </a:p>
          <a:p>
            <a:pPr lvl="0"/>
            <a:r>
              <a:rPr lang="en-GB" sz="2400" dirty="0" smtClean="0"/>
              <a:t>Aristoteles</a:t>
            </a:r>
            <a:r>
              <a:rPr lang="en-GB" sz="2400" dirty="0"/>
              <a:t>, </a:t>
            </a:r>
            <a:r>
              <a:rPr lang="en-GB" sz="2400" dirty="0" err="1"/>
              <a:t>Etika</a:t>
            </a:r>
            <a:r>
              <a:rPr lang="en-GB" sz="2400" dirty="0"/>
              <a:t> </a:t>
            </a:r>
            <a:r>
              <a:rPr lang="en-GB" sz="2400" dirty="0" err="1"/>
              <a:t>Nikomachova</a:t>
            </a:r>
            <a:r>
              <a:rPr lang="en-GB" sz="2400" dirty="0"/>
              <a:t>, Bratislava: </a:t>
            </a:r>
            <a:r>
              <a:rPr lang="en-GB" sz="2400" dirty="0" err="1"/>
              <a:t>Kalligram</a:t>
            </a:r>
            <a:r>
              <a:rPr lang="en-GB" sz="2400" dirty="0"/>
              <a:t> 2011, ISBN 978-80-8101-417-8</a:t>
            </a:r>
            <a:endParaRPr lang="cs-CZ" sz="2400" dirty="0"/>
          </a:p>
          <a:p>
            <a:pPr lvl="0"/>
            <a:r>
              <a:rPr lang="en-GB" sz="2400" dirty="0" smtClean="0"/>
              <a:t>Marcus </a:t>
            </a:r>
            <a:r>
              <a:rPr lang="en-GB" sz="2400" dirty="0" err="1"/>
              <a:t>Fabius</a:t>
            </a:r>
            <a:r>
              <a:rPr lang="en-GB" sz="2400" dirty="0"/>
              <a:t> </a:t>
            </a:r>
            <a:r>
              <a:rPr lang="en-GB" sz="2400" dirty="0" err="1"/>
              <a:t>Quintilianus</a:t>
            </a:r>
            <a:r>
              <a:rPr lang="en-GB" sz="2400" dirty="0"/>
              <a:t>, BRNO: Odeon 1985, ISBN 01-064-85</a:t>
            </a:r>
            <a:endParaRPr lang="cs-CZ" sz="2400" dirty="0"/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3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Úvod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lvl="0"/>
            <a:r>
              <a:rPr lang="cs-CZ" dirty="0"/>
              <a:t>Důsledné řešení jednoduchých fyzikálních úloh</a:t>
            </a:r>
          </a:p>
          <a:p>
            <a:pPr lvl="1"/>
            <a:r>
              <a:rPr lang="cs-CZ" dirty="0"/>
              <a:t>Vibrační stůl </a:t>
            </a:r>
            <a:endParaRPr lang="cs-CZ" dirty="0" smtClean="0"/>
          </a:p>
          <a:p>
            <a:pPr lvl="1"/>
            <a:r>
              <a:rPr lang="cs-CZ" dirty="0" smtClean="0"/>
              <a:t>Odezva senzoru</a:t>
            </a:r>
          </a:p>
          <a:p>
            <a:pPr lvl="1"/>
            <a:r>
              <a:rPr lang="cs-CZ" dirty="0" err="1" smtClean="0"/>
              <a:t>nanotkaniny</a:t>
            </a:r>
            <a:endParaRPr lang="cs-CZ" dirty="0"/>
          </a:p>
          <a:p>
            <a:pPr lvl="1"/>
            <a:r>
              <a:rPr lang="cs-CZ" dirty="0"/>
              <a:t>Obtížné hydrodynamické </a:t>
            </a:r>
            <a:r>
              <a:rPr lang="cs-CZ" dirty="0" smtClean="0"/>
              <a:t>úlohy a úlohy přestupu hmoty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 smtClean="0"/>
              <a:t>Analytická </a:t>
            </a:r>
            <a:r>
              <a:rPr lang="cs-CZ" dirty="0"/>
              <a:t>a numerická řešení praktických úloh (snad to stihnu připravit)</a:t>
            </a:r>
          </a:p>
          <a:p>
            <a:pPr lvl="1"/>
            <a:r>
              <a:rPr lang="cs-CZ" dirty="0"/>
              <a:t>Lorenz</a:t>
            </a:r>
          </a:p>
          <a:p>
            <a:pPr lvl="1"/>
            <a:r>
              <a:rPr lang="cs-CZ" dirty="0"/>
              <a:t>COVID</a:t>
            </a:r>
          </a:p>
          <a:p>
            <a:pPr lvl="1"/>
            <a:r>
              <a:rPr lang="cs-CZ" dirty="0" err="1"/>
              <a:t>Poincare</a:t>
            </a:r>
            <a:endParaRPr lang="cs-CZ" dirty="0"/>
          </a:p>
          <a:p>
            <a:pPr lvl="1"/>
            <a:r>
              <a:rPr lang="cs-CZ" dirty="0"/>
              <a:t>CAD, modelování </a:t>
            </a:r>
            <a:r>
              <a:rPr lang="cs-CZ" dirty="0" smtClean="0"/>
              <a:t>hydrodynamiky</a:t>
            </a:r>
          </a:p>
          <a:p>
            <a:pPr lvl="1"/>
            <a:r>
              <a:rPr lang="cs-CZ" dirty="0" smtClean="0"/>
              <a:t> p</a:t>
            </a:r>
            <a:r>
              <a:rPr lang="cs-CZ" dirty="0"/>
              <a:t>. </a:t>
            </a:r>
            <a:r>
              <a:rPr lang="cs-CZ" dirty="0" err="1" smtClean="0"/>
              <a:t>Trubák</a:t>
            </a:r>
            <a:endParaRPr lang="cs-CZ" dirty="0" smtClean="0"/>
          </a:p>
          <a:p>
            <a:pPr lvl="1"/>
            <a:endParaRPr lang="cs-CZ" dirty="0"/>
          </a:p>
          <a:p>
            <a:pPr lvl="0"/>
            <a:r>
              <a:rPr lang="cs-CZ" dirty="0"/>
              <a:t>Tvořivost a duševní vlastnictví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33995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P3IV úrovně porozumění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12776"/>
            <a:ext cx="6912768" cy="3672408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Přesvědčení, že rozumím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problému	(P)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složit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zkoušku		(P)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problém vysvětlit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odborníkovi	(1I)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problém vysvětlit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laikovi	(1I)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popsat to, čemu na probl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nerozumím	(2I)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popsat hranici poznání u daného problému a definovat postup vytvoření nového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			(2I – 3I)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Vůle problém vyřešit v jeho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úplnosti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2I – 3I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Najít řešení</a:t>
            </a:r>
          </a:p>
          <a:p>
            <a:pPr lvl="1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diverzifikace</a:t>
            </a:r>
          </a:p>
          <a:p>
            <a:pPr lvl="1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Publikovat výsledky v odborné literatuře</a:t>
            </a:r>
          </a:p>
          <a:p>
            <a:pPr lvl="1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Publikovat výsledky v „populární“ literatuře</a:t>
            </a:r>
          </a:p>
          <a:p>
            <a:pPr lvl="1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Vychovat následovníky</a:t>
            </a:r>
          </a:p>
          <a:p>
            <a:pPr lvl="1"/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5414713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Marcus </a:t>
            </a:r>
            <a:r>
              <a:rPr lang="en-GB" sz="1600" dirty="0" err="1"/>
              <a:t>Fabius</a:t>
            </a:r>
            <a:r>
              <a:rPr lang="en-GB" sz="1600" dirty="0"/>
              <a:t> </a:t>
            </a:r>
            <a:r>
              <a:rPr lang="en-GB" sz="1600" dirty="0" err="1"/>
              <a:t>Quintilianus</a:t>
            </a:r>
            <a:r>
              <a:rPr lang="en-GB" sz="1600" dirty="0"/>
              <a:t>, BRNO: Odeon 1985, ISBN 01-064-85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689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P3IV - Fetišové termíny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Popper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„Teorie se stávají ideologiemi, dokonce ve fyzice a biologii. Kdo zaútočí na převládající modu, je „venku“ a už nedostane žádné peníze“ ( je velmi nebezpečné upozornit některé lidi, že v oku nemají třísku, ale trám)</a:t>
            </a:r>
          </a:p>
          <a:p>
            <a:pPr marL="0" indent="0">
              <a:buNone/>
            </a:pP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Popper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„Neochotou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kritizovat lidi můžeme pomoci zničit i to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dobré,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vytvořili“.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000" dirty="0" smtClean="0"/>
              <a:t>Karl </a:t>
            </a:r>
            <a:r>
              <a:rPr lang="cs-CZ" sz="1000" dirty="0" err="1"/>
              <a:t>Popper</a:t>
            </a:r>
            <a:r>
              <a:rPr lang="cs-CZ" sz="1000" dirty="0"/>
              <a:t>, kniha Otevřená společnost a její nepřátelé Předmluva k prvnímu vydání Otevřená společnost a její nepřátelé (1945) </a:t>
            </a:r>
            <a:r>
              <a:rPr lang="cs-CZ" sz="1000" dirty="0" smtClean="0"/>
              <a:t>,</a:t>
            </a:r>
            <a:r>
              <a:rPr lang="cs-CZ" sz="1000" dirty="0"/>
              <a:t> kniha snaží ukázat, někteří z největších vůdců minulosti podporovali vytrvalý útok na svobodu a rozum. </a:t>
            </a:r>
            <a:endParaRPr lang="cs-CZ" sz="1000" dirty="0" smtClean="0"/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Karl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Popper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„Dějiny mocenské politiky nejsou nic jiného než dějiny mezinárodního zločinu a morového vraždění… Těmto dějinám se učí ve školách a mnozí z největších zločinců jsou prezentováni jako hrdinové.“</a:t>
            </a:r>
            <a:r>
              <a:rPr lang="cs-CZ" sz="2400" dirty="0" smtClean="0">
                <a:effectLst/>
              </a:rPr>
              <a:t/>
            </a:r>
            <a:br>
              <a:rPr lang="cs-CZ" sz="2400" dirty="0" smtClean="0">
                <a:effectLst/>
              </a:rPr>
            </a:br>
            <a:r>
              <a:rPr lang="cs-CZ" sz="2400" dirty="0" smtClean="0">
                <a:effectLst/>
              </a:rPr>
              <a:t/>
            </a:r>
            <a:br>
              <a:rPr lang="cs-CZ" sz="2400" dirty="0" smtClean="0">
                <a:effectLst/>
              </a:rPr>
            </a:br>
            <a:r>
              <a:rPr lang="cs-CZ" sz="1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Zdroj: https://citaty.net/citaty/23777-karl-raimund-popper-dejiny-mocenske-politiky-nejsou-nic-jineho-nez-dej/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5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P3IV -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Nanoroušky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 smtClean="0"/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Sférická elektroda</a:t>
            </a:r>
            <a:endParaRPr lang="cs-CZ" sz="1600" dirty="0"/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Otrávení Bečvy</a:t>
            </a:r>
            <a:b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Hladina P – Jan Amos Komenský – nebezpeční lidé*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lvl="0" indent="0">
              <a:buNone/>
            </a:pPr>
            <a:r>
              <a:rPr lang="cs-CZ" sz="1200" dirty="0" smtClean="0"/>
              <a:t>* </a:t>
            </a:r>
            <a:r>
              <a:rPr lang="en-GB" sz="1200" dirty="0" smtClean="0"/>
              <a:t>Martin </a:t>
            </a:r>
            <a:r>
              <a:rPr lang="en-GB" sz="1200" dirty="0"/>
              <a:t>Heidegger. Co </a:t>
            </a:r>
            <a:r>
              <a:rPr lang="en-GB" sz="1200" dirty="0" err="1"/>
              <a:t>znamená</a:t>
            </a:r>
            <a:r>
              <a:rPr lang="en-GB" sz="1200" dirty="0"/>
              <a:t> </a:t>
            </a:r>
            <a:r>
              <a:rPr lang="en-GB" sz="1200" dirty="0" err="1"/>
              <a:t>myslet</a:t>
            </a:r>
            <a:r>
              <a:rPr lang="en-GB" sz="1200" dirty="0" smtClean="0"/>
              <a:t>?</a:t>
            </a:r>
            <a:r>
              <a:rPr lang="cs-CZ" sz="1200" dirty="0" smtClean="0"/>
              <a:t> Knihovna novověké tradice a současnosti, svazek 87, Praha 2018,OIKOMENH</a:t>
            </a:r>
            <a:endParaRPr lang="cs-CZ" sz="12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90697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P3IV - příklady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Zázračné děti </a:t>
            </a:r>
            <a:r>
              <a:rPr lang="cs-CZ" sz="2400" dirty="0" smtClean="0"/>
              <a:t>- </a:t>
            </a:r>
            <a:r>
              <a:rPr lang="cs-CZ" sz="1600" dirty="0" smtClean="0"/>
              <a:t>To </a:t>
            </a:r>
            <a:r>
              <a:rPr lang="cs-CZ" sz="1600" dirty="0"/>
              <a:t>jsou ti, kteří snadno dokáží malé věci a svedeni odvahou ukazují ihned všechno, co zmohou. Zmohou však nakonec jen to, co je v největší blízkosti. Chrlí ze sebe slova, vyslovují je s nebojácnou tváří a vůbec se neostýchají. Nevydávají ze sebe </a:t>
            </a:r>
            <a:r>
              <a:rPr lang="cs-CZ" sz="1600" dirty="0" smtClean="0"/>
              <a:t>mnoho, ale </a:t>
            </a:r>
            <a:r>
              <a:rPr lang="cs-CZ" sz="1600" dirty="0"/>
              <a:t>činí to rychle</a:t>
            </a:r>
            <a:r>
              <a:rPr lang="cs-CZ" sz="2400" dirty="0" smtClean="0"/>
              <a:t>.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Obtížnost - </a:t>
            </a:r>
            <a:r>
              <a:rPr lang="cs-CZ" sz="1600" dirty="0"/>
              <a:t>Obtížnost užíváme jako zástěrku, abychom hájili svou lenost. Necítíme totiž lásku k své činnosti, ani není </a:t>
            </a:r>
            <a:r>
              <a:rPr lang="cs-CZ" sz="1600" dirty="0" smtClean="0"/>
              <a:t>(výmluvnost) </a:t>
            </a:r>
            <a:r>
              <a:rPr lang="cs-CZ" sz="1600" dirty="0"/>
              <a:t>cílem snažení sama pro sebe, protože je čestná a nejkrásnější ze všeho na světě, ale vyzbrojujeme se k opovrženíhodnému zištnému využití a k špinavému výdělku.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Soustředěnost - </a:t>
            </a:r>
            <a:r>
              <a:rPr lang="cs-CZ" sz="1600" dirty="0"/>
              <a:t>Dvěma věcem je třeba se zcela vyhnout: za prvé nevyžaduj od žáka to, co nemůže vykonat, za druhé nepřeváděj nikoho od toho, co dělá nejlépe, k jinému, k čemu se míň hodí. </a:t>
            </a:r>
          </a:p>
        </p:txBody>
      </p:sp>
    </p:spTree>
    <p:extLst>
      <p:ext uri="{BB962C8B-B14F-4D97-AF65-F5344CB8AC3E}">
        <p14:creationId xmlns:p14="http://schemas.microsoft.com/office/powerpoint/2010/main" val="1563747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P3IV - </a:t>
            </a:r>
            <a:r>
              <a:rPr lang="cs-CZ" sz="3600" b="1" dirty="0" smtClean="0"/>
              <a:t>závěr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00" dirty="0" smtClean="0"/>
              <a:t>	Zatím </a:t>
            </a:r>
            <a:r>
              <a:rPr lang="cs-CZ" sz="1900" dirty="0"/>
              <a:t>nechci, aby si mladí lidé myslili, že jsou dostatečně vzdělaní, jestliže se naučili nazpaměť některé z těch stručných učebnic </a:t>
            </a:r>
            <a:r>
              <a:rPr lang="cs-CZ" sz="1900" dirty="0" smtClean="0"/>
              <a:t>(řečnictví)*, </a:t>
            </a:r>
            <a:r>
              <a:rPr lang="cs-CZ" sz="1900" dirty="0"/>
              <a:t>jaké většinou kolují, a že jsou jimi zabezpečeni jako nějakými rozhodnutími odborníků. </a:t>
            </a:r>
            <a:r>
              <a:rPr lang="cs-CZ" sz="1900" dirty="0" smtClean="0"/>
              <a:t>	</a:t>
            </a:r>
          </a:p>
          <a:p>
            <a:pPr marL="0" indent="0">
              <a:buNone/>
            </a:pPr>
            <a:r>
              <a:rPr lang="cs-CZ" sz="1900" dirty="0"/>
              <a:t>	</a:t>
            </a:r>
            <a:r>
              <a:rPr lang="cs-CZ" sz="1900" dirty="0" smtClean="0"/>
              <a:t>Umění (řečnické) </a:t>
            </a:r>
            <a:r>
              <a:rPr lang="cs-CZ" sz="1900" dirty="0"/>
              <a:t>se zakládá na houževnaté práci, nepřetržitém studiu, všestranném cvičení, přečetných pokusech, přehluboké znalosti věci a vždy pohotovém úsudku. </a:t>
            </a:r>
            <a:r>
              <a:rPr lang="cs-CZ" sz="1900" dirty="0" smtClean="0"/>
              <a:t>**</a:t>
            </a:r>
            <a:endParaRPr lang="cs-CZ" sz="1900" dirty="0"/>
          </a:p>
          <a:p>
            <a:pPr marL="0" indent="0">
              <a:buNone/>
            </a:pPr>
            <a:r>
              <a:rPr lang="cs-CZ" sz="1900" dirty="0" smtClean="0"/>
              <a:t>	Pomáhají </a:t>
            </a:r>
            <a:r>
              <a:rPr lang="cs-CZ" sz="1900" dirty="0"/>
              <a:t>mu samozřejmě i tyto předpisy, ovšem jen tenkrát, když mu ukazují správnou cestu, ne však jedinou kolej. Kdo by věřil, že nesmí z této koleje vyjet, byl by donucen kráčet pomalu jako lidé, kteří chodí po laně. Proto často opouštíme silnici vybudovanou prací vojáků a pustíme se zkratkou, jindy zas budeme donuceni k oklice, jestliže rozvodněné bystřiny strhnou mosty a přeruší se tím přímá cesta, a budou-li dveře v plamenech, vyjdeme stěnou. </a:t>
            </a:r>
          </a:p>
          <a:p>
            <a:pPr marL="0" indent="0">
              <a:buNone/>
            </a:pPr>
            <a:r>
              <a:rPr lang="cs-CZ" sz="1900" dirty="0"/>
              <a:t>	</a:t>
            </a:r>
            <a:r>
              <a:rPr lang="cs-CZ" sz="1900" dirty="0" smtClean="0"/>
              <a:t>Jde </a:t>
            </a:r>
            <a:r>
              <a:rPr lang="cs-CZ" sz="1900" dirty="0"/>
              <a:t>o práci rozkládající se do šíře, mnohostrannou a téměř každý den novou, o které nebude nikdy řečeno dost. Přesto se pokusím říci, které z rad dosud daných jsou nejlepší a co bych považoval za vhodné změnit, přidat nebo vynechat</a:t>
            </a:r>
            <a:r>
              <a:rPr lang="cs-CZ" sz="1900" dirty="0" smtClean="0"/>
              <a:t>.</a:t>
            </a:r>
            <a:endParaRPr lang="cs-CZ" sz="1900" dirty="0" smtClean="0"/>
          </a:p>
          <a:p>
            <a:pPr marL="0" indent="0">
              <a:buNone/>
            </a:pPr>
            <a:r>
              <a:rPr lang="cs-CZ" sz="1900" dirty="0" smtClean="0"/>
              <a:t>*</a:t>
            </a:r>
            <a:r>
              <a:rPr lang="cs-CZ" sz="1200" dirty="0" smtClean="0"/>
              <a:t>dokázali se pouze </a:t>
            </a:r>
            <a:r>
              <a:rPr lang="cs-CZ" sz="1200" dirty="0" smtClean="0"/>
              <a:t>připravit </a:t>
            </a:r>
            <a:r>
              <a:rPr lang="cs-CZ" sz="1200" b="1" dirty="0" smtClean="0"/>
              <a:t>P</a:t>
            </a:r>
          </a:p>
          <a:p>
            <a:pPr marL="0" indent="0">
              <a:buNone/>
            </a:pPr>
            <a:r>
              <a:rPr lang="cs-CZ" sz="1900" b="1" dirty="0" smtClean="0"/>
              <a:t>** </a:t>
            </a:r>
            <a:r>
              <a:rPr lang="cs-CZ" sz="1200" dirty="0" smtClean="0"/>
              <a:t>Intimace – </a:t>
            </a:r>
            <a:r>
              <a:rPr lang="cs-CZ" sz="1200" b="1" dirty="0" smtClean="0"/>
              <a:t>1 I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63747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55000" lnSpcReduction="20000"/>
          </a:bodyPr>
          <a:lstStyle/>
          <a:p>
            <a:r>
              <a:rPr lang="en-GB" sz="2400" dirty="0" err="1" smtClean="0"/>
              <a:t>Graha</a:t>
            </a:r>
            <a:r>
              <a:rPr lang="cs-CZ" sz="2400" dirty="0" smtClean="0"/>
              <a:t>m</a:t>
            </a:r>
            <a:r>
              <a:rPr lang="en-GB" sz="2400" dirty="0" smtClean="0"/>
              <a:t> </a:t>
            </a:r>
            <a:r>
              <a:rPr lang="en-GB" sz="2400" dirty="0" err="1" smtClean="0"/>
              <a:t>Wallas</a:t>
            </a:r>
            <a:r>
              <a:rPr lang="en-GB" sz="2400" dirty="0" smtClean="0"/>
              <a:t>, The Art of thought, England 2014, IBSN: 978-1-910146-05-7</a:t>
            </a:r>
            <a:endParaRPr lang="cs-CZ" sz="2400" dirty="0" smtClean="0"/>
          </a:p>
          <a:p>
            <a:pPr lvl="0"/>
            <a:r>
              <a:rPr lang="en-GB" sz="2400" dirty="0" smtClean="0"/>
              <a:t>Jacques </a:t>
            </a:r>
            <a:r>
              <a:rPr lang="en-GB" sz="2400" dirty="0" err="1" smtClean="0"/>
              <a:t>Hadamard</a:t>
            </a:r>
            <a:r>
              <a:rPr lang="en-GB" sz="2400" dirty="0" smtClean="0"/>
              <a:t>. The mathematician's mind: the psychology of invention in the mathematical field. Princeton, N.J.: Princeton University Press, 1996. ISBN 0-691-02931-8</a:t>
            </a:r>
            <a:endParaRPr lang="cs-CZ" sz="2400" dirty="0" smtClean="0"/>
          </a:p>
          <a:p>
            <a:pPr lvl="0"/>
            <a:r>
              <a:rPr lang="en-GB" sz="2400" dirty="0" err="1" smtClean="0"/>
              <a:t>Genrich</a:t>
            </a:r>
            <a:r>
              <a:rPr lang="en-GB" sz="2400" dirty="0" smtClean="0"/>
              <a:t> </a:t>
            </a:r>
            <a:r>
              <a:rPr lang="en-GB" sz="2400" dirty="0" err="1" smtClean="0"/>
              <a:t>Altshuller</a:t>
            </a:r>
            <a:r>
              <a:rPr lang="en-GB" sz="2400" dirty="0" smtClean="0"/>
              <a:t>, The Innovation Algorithm, Worcester 1999, ISBN 096407404-4</a:t>
            </a:r>
            <a:endParaRPr lang="cs-CZ" sz="2400" dirty="0" smtClean="0"/>
          </a:p>
          <a:p>
            <a:pPr lvl="0"/>
            <a:r>
              <a:rPr lang="en-GB" sz="2400" dirty="0" smtClean="0"/>
              <a:t>Everett M. Rogers, Diffusion of innovations. 5th ed. New York: Free Press, 2003. </a:t>
            </a:r>
            <a:r>
              <a:rPr lang="cs-CZ" sz="2400" dirty="0"/>
              <a:t> </a:t>
            </a:r>
            <a:r>
              <a:rPr lang="en-GB" sz="2400" dirty="0" smtClean="0"/>
              <a:t>ISBN 978-0-7432-2209-9</a:t>
            </a:r>
            <a:endParaRPr lang="cs-CZ" sz="2400" dirty="0" smtClean="0"/>
          </a:p>
          <a:p>
            <a:pPr lvl="0"/>
            <a:r>
              <a:rPr lang="cs-CZ" sz="2400" dirty="0" err="1" smtClean="0"/>
              <a:t>Irving</a:t>
            </a:r>
            <a:r>
              <a:rPr lang="cs-CZ" sz="2400" dirty="0" smtClean="0"/>
              <a:t> </a:t>
            </a:r>
            <a:r>
              <a:rPr lang="cs-CZ" sz="2400" dirty="0" err="1" smtClean="0"/>
              <a:t>L.Janis</a:t>
            </a:r>
            <a:r>
              <a:rPr lang="cs-CZ" sz="2400" dirty="0" smtClean="0"/>
              <a:t>, </a:t>
            </a:r>
            <a:r>
              <a:rPr lang="cs-CZ" sz="2400" dirty="0" err="1" smtClean="0"/>
              <a:t>GroupThink</a:t>
            </a:r>
            <a:r>
              <a:rPr lang="cs-CZ" sz="2400" dirty="0" smtClean="0"/>
              <a:t>, </a:t>
            </a:r>
            <a:r>
              <a:rPr lang="cs-CZ" sz="2400" dirty="0" err="1" smtClean="0"/>
              <a:t>Wadsworth</a:t>
            </a:r>
            <a:r>
              <a:rPr lang="cs-CZ" sz="2400" dirty="0" smtClean="0"/>
              <a:t>, Boston, USA, IBSN-13: 978-0-395-31704-4, IBSN-10: 0-395-31704-5</a:t>
            </a:r>
          </a:p>
          <a:p>
            <a:pPr lvl="0"/>
            <a:r>
              <a:rPr lang="cs-CZ" sz="2400" dirty="0" smtClean="0"/>
              <a:t>Daniel </a:t>
            </a:r>
            <a:r>
              <a:rPr lang="cs-CZ" sz="2400" dirty="0" err="1" smtClean="0"/>
              <a:t>Kahneman</a:t>
            </a:r>
            <a:r>
              <a:rPr lang="cs-CZ" sz="2400" dirty="0" smtClean="0"/>
              <a:t>, Myšlení rychlé a pomalé, Jan </a:t>
            </a:r>
            <a:r>
              <a:rPr lang="cs-CZ" sz="2400" dirty="0" err="1" smtClean="0"/>
              <a:t>Melvil</a:t>
            </a:r>
            <a:r>
              <a:rPr lang="cs-CZ" sz="2400" dirty="0" smtClean="0"/>
              <a:t> </a:t>
            </a:r>
            <a:r>
              <a:rPr lang="cs-CZ" sz="2400" dirty="0" err="1" smtClean="0"/>
              <a:t>Publishing</a:t>
            </a:r>
            <a:r>
              <a:rPr lang="cs-CZ" sz="2400" dirty="0" smtClean="0"/>
              <a:t> </a:t>
            </a:r>
            <a:r>
              <a:rPr lang="cs-CZ" sz="2400" dirty="0" err="1" smtClean="0"/>
              <a:t>s.r.o</a:t>
            </a:r>
            <a:r>
              <a:rPr lang="cs-CZ" sz="2400" dirty="0" smtClean="0"/>
              <a:t>, IBSN 978-80-87270-42-4</a:t>
            </a:r>
          </a:p>
          <a:p>
            <a:pPr lvl="0"/>
            <a:r>
              <a:rPr lang="cs-CZ" sz="2400" dirty="0" smtClean="0"/>
              <a:t>Dan </a:t>
            </a:r>
            <a:r>
              <a:rPr lang="cs-CZ" sz="2400" dirty="0" err="1" smtClean="0"/>
              <a:t>Ariely</a:t>
            </a:r>
            <a:r>
              <a:rPr lang="cs-CZ" sz="2400" dirty="0" smtClean="0"/>
              <a:t>, Jak drahé je zdarma, Práh, Praha 2009, </a:t>
            </a:r>
          </a:p>
          <a:p>
            <a:r>
              <a:rPr lang="en-GB" sz="2400" dirty="0" err="1" smtClean="0"/>
              <a:t>Mihaly</a:t>
            </a:r>
            <a:r>
              <a:rPr lang="en-GB" sz="2400" dirty="0" smtClean="0"/>
              <a:t> </a:t>
            </a:r>
            <a:r>
              <a:rPr lang="en-GB" sz="2400" dirty="0" err="1" smtClean="0"/>
              <a:t>Czikszentmihalyi</a:t>
            </a:r>
            <a:r>
              <a:rPr lang="en-GB" sz="2400" dirty="0" smtClean="0"/>
              <a:t>, flow, O </a:t>
            </a:r>
            <a:r>
              <a:rPr lang="en-GB" sz="2400" dirty="0" err="1" smtClean="0"/>
              <a:t>štěstí</a:t>
            </a:r>
            <a:r>
              <a:rPr lang="en-GB" sz="2400" dirty="0" smtClean="0"/>
              <a:t> a </a:t>
            </a:r>
            <a:r>
              <a:rPr lang="en-GB" sz="2400" dirty="0" err="1" smtClean="0"/>
              <a:t>smyslu</a:t>
            </a:r>
            <a:r>
              <a:rPr lang="en-GB" sz="2400" dirty="0" smtClean="0"/>
              <a:t> </a:t>
            </a:r>
            <a:r>
              <a:rPr lang="en-GB" sz="2400" dirty="0" err="1" smtClean="0"/>
              <a:t>života</a:t>
            </a:r>
            <a:r>
              <a:rPr lang="cs-CZ" sz="2400" dirty="0" smtClean="0"/>
              <a:t> </a:t>
            </a:r>
            <a:r>
              <a:rPr lang="en-GB" sz="2400" dirty="0" err="1" smtClean="0"/>
              <a:t>přeložila</a:t>
            </a:r>
            <a:r>
              <a:rPr lang="en-GB" sz="2400" dirty="0" smtClean="0"/>
              <a:t> Eva </a:t>
            </a:r>
            <a:r>
              <a:rPr lang="en-GB" sz="2400" dirty="0" err="1" smtClean="0"/>
              <a:t>Hauserová</a:t>
            </a:r>
            <a:r>
              <a:rPr lang="en-GB" sz="2400" dirty="0" smtClean="0"/>
              <a:t>, Praha: </a:t>
            </a:r>
            <a:r>
              <a:rPr lang="en-GB" sz="2400" dirty="0" err="1" smtClean="0"/>
              <a:t>Portál</a:t>
            </a:r>
            <a:r>
              <a:rPr lang="en-GB" sz="2400" dirty="0" smtClean="0"/>
              <a:t> 2015, ISBN 978-1-262-0918-8</a:t>
            </a:r>
            <a:endParaRPr lang="cs-CZ" sz="2400" dirty="0" smtClean="0"/>
          </a:p>
          <a:p>
            <a:pPr lvl="0"/>
            <a:r>
              <a:rPr lang="en-GB" sz="2400" dirty="0" smtClean="0"/>
              <a:t>Abraham H. Maslow, </a:t>
            </a:r>
            <a:r>
              <a:rPr lang="en-GB" sz="2400" dirty="0" err="1" smtClean="0"/>
              <a:t>Náboženství</a:t>
            </a:r>
            <a:r>
              <a:rPr lang="en-GB" sz="2400" dirty="0" smtClean="0"/>
              <a:t>, </a:t>
            </a:r>
            <a:r>
              <a:rPr lang="en-GB" sz="2400" dirty="0" err="1" smtClean="0"/>
              <a:t>hodnoty</a:t>
            </a:r>
            <a:r>
              <a:rPr lang="en-GB" sz="2400" dirty="0" smtClean="0"/>
              <a:t> a </a:t>
            </a:r>
            <a:r>
              <a:rPr lang="en-GB" sz="2400" dirty="0" err="1" smtClean="0"/>
              <a:t>vrcholné</a:t>
            </a:r>
            <a:r>
              <a:rPr lang="en-GB" sz="2400" dirty="0" smtClean="0"/>
              <a:t> </a:t>
            </a:r>
            <a:r>
              <a:rPr lang="en-GB" sz="2400" dirty="0" err="1" smtClean="0"/>
              <a:t>zážitky</a:t>
            </a:r>
            <a:r>
              <a:rPr lang="en-GB" sz="2400" dirty="0" smtClean="0"/>
              <a:t>, </a:t>
            </a:r>
            <a:r>
              <a:rPr lang="cs-CZ" sz="2400" dirty="0" smtClean="0"/>
              <a:t> </a:t>
            </a:r>
            <a:r>
              <a:rPr lang="en-GB" sz="2400" dirty="0" err="1" smtClean="0"/>
              <a:t>Přeložila</a:t>
            </a:r>
            <a:r>
              <a:rPr lang="en-GB" sz="2400" dirty="0" smtClean="0"/>
              <a:t>: Irena ŽAMPACHOVÁ, Brno: </a:t>
            </a:r>
            <a:r>
              <a:rPr lang="en-GB" sz="2400" dirty="0" err="1" smtClean="0"/>
              <a:t>Nadační</a:t>
            </a:r>
            <a:r>
              <a:rPr lang="en-GB" sz="2400" dirty="0" smtClean="0"/>
              <a:t> fond </a:t>
            </a:r>
            <a:r>
              <a:rPr lang="en-GB" sz="2400" dirty="0" err="1" smtClean="0"/>
              <a:t>Holar</a:t>
            </a:r>
            <a:r>
              <a:rPr lang="en-GB" sz="2400" dirty="0" smtClean="0"/>
              <a:t> 2017, ISBN 978-80-906731-0-6</a:t>
            </a:r>
            <a:endParaRPr lang="cs-CZ" sz="2400" dirty="0" smtClean="0"/>
          </a:p>
          <a:p>
            <a:pPr lvl="0"/>
            <a:r>
              <a:rPr lang="en-GB" sz="2400" dirty="0" err="1" smtClean="0"/>
              <a:t>Csikszentmihalyi</a:t>
            </a:r>
            <a:r>
              <a:rPr lang="en-GB" sz="2400" dirty="0" smtClean="0"/>
              <a:t>, I., „Flow in a historical context: The case of the Jesuits“, in: </a:t>
            </a:r>
            <a:r>
              <a:rPr lang="en-GB" sz="2400" dirty="0" err="1" smtClean="0"/>
              <a:t>M.Csikszentmihalyi</a:t>
            </a:r>
            <a:r>
              <a:rPr lang="en-GB" sz="2400" dirty="0" smtClean="0"/>
              <a:t> &amp; I.S. </a:t>
            </a:r>
            <a:r>
              <a:rPr lang="cs-CZ" sz="2400" dirty="0" smtClean="0"/>
              <a:t>C</a:t>
            </a:r>
            <a:r>
              <a:rPr lang="en-GB" sz="2400" dirty="0" err="1" smtClean="0"/>
              <a:t>sikszentmihalyi</a:t>
            </a:r>
            <a:r>
              <a:rPr lang="en-GB" sz="2400" dirty="0" smtClean="0"/>
              <a:t> (eds.),</a:t>
            </a:r>
            <a:r>
              <a:rPr lang="cs-CZ" sz="2400" dirty="0" smtClean="0"/>
              <a:t> </a:t>
            </a:r>
            <a:r>
              <a:rPr lang="en-GB" sz="2400" dirty="0" smtClean="0"/>
              <a:t> </a:t>
            </a:r>
            <a:r>
              <a:rPr lang="en-GB" sz="2400" i="1" dirty="0" smtClean="0"/>
              <a:t>Optimal experience: Psychological studies of flow in consciousness </a:t>
            </a:r>
            <a:r>
              <a:rPr lang="en-GB" sz="2400" dirty="0" smtClean="0"/>
              <a:t> (s. 232-38), Cambridge University Press, New York, 1988</a:t>
            </a:r>
            <a:endParaRPr lang="cs-CZ" sz="2400" dirty="0" smtClean="0"/>
          </a:p>
          <a:p>
            <a:r>
              <a:rPr lang="en-GB" sz="2400" dirty="0" err="1" smtClean="0"/>
              <a:t>Ignác</a:t>
            </a:r>
            <a:r>
              <a:rPr lang="en-GB" sz="2400" dirty="0" smtClean="0"/>
              <a:t> z </a:t>
            </a:r>
            <a:r>
              <a:rPr lang="en-GB" sz="2400" dirty="0" err="1" smtClean="0"/>
              <a:t>Loyoly</a:t>
            </a:r>
            <a:r>
              <a:rPr lang="en-GB" sz="2400" dirty="0" smtClean="0"/>
              <a:t>, </a:t>
            </a:r>
            <a:r>
              <a:rPr lang="en-GB" sz="2400" dirty="0" err="1" smtClean="0"/>
              <a:t>Duchovní</a:t>
            </a:r>
            <a:r>
              <a:rPr lang="en-GB" sz="2400" dirty="0" smtClean="0"/>
              <a:t> </a:t>
            </a:r>
            <a:r>
              <a:rPr lang="en-GB" sz="2400" dirty="0" err="1" smtClean="0"/>
              <a:t>cvičení</a:t>
            </a:r>
            <a:r>
              <a:rPr lang="en-GB" sz="2400" dirty="0" smtClean="0"/>
              <a:t>, </a:t>
            </a:r>
            <a:r>
              <a:rPr lang="en-GB" sz="2400" dirty="0" err="1" smtClean="0"/>
              <a:t>Refugium</a:t>
            </a:r>
            <a:r>
              <a:rPr lang="en-GB" sz="2400" dirty="0" smtClean="0"/>
              <a:t> </a:t>
            </a:r>
            <a:r>
              <a:rPr lang="en-GB" sz="2400" dirty="0" err="1" smtClean="0"/>
              <a:t>Velehrad</a:t>
            </a:r>
            <a:r>
              <a:rPr lang="en-GB" sz="2400" dirty="0" smtClean="0"/>
              <a:t>-Roma, Olomouc 2017, IBSN 978-80-7412-259-0</a:t>
            </a:r>
            <a:endParaRPr lang="cs-CZ" sz="2400" dirty="0" smtClean="0"/>
          </a:p>
          <a:p>
            <a:pPr lvl="0"/>
            <a:r>
              <a:rPr lang="en-GB" sz="2400" dirty="0" smtClean="0"/>
              <a:t>Friedrich </a:t>
            </a:r>
            <a:r>
              <a:rPr lang="en-GB" sz="2400" dirty="0"/>
              <a:t>Nietzsche, </a:t>
            </a:r>
            <a:r>
              <a:rPr lang="en-GB" sz="2400" dirty="0" err="1"/>
              <a:t>Tak</a:t>
            </a:r>
            <a:r>
              <a:rPr lang="en-GB" sz="2400" dirty="0"/>
              <a:t> </a:t>
            </a:r>
            <a:r>
              <a:rPr lang="en-GB" sz="2400" dirty="0" err="1"/>
              <a:t>pravil</a:t>
            </a:r>
            <a:r>
              <a:rPr lang="en-GB" sz="2400" dirty="0"/>
              <a:t> Zarathustra, </a:t>
            </a:r>
            <a:r>
              <a:rPr lang="en-GB" sz="2400" dirty="0" err="1"/>
              <a:t>Dobrovský</a:t>
            </a:r>
            <a:r>
              <a:rPr lang="en-GB" sz="2400" dirty="0"/>
              <a:t>, Praha 2014, ISBN 978-80-7390-097-7</a:t>
            </a:r>
            <a:endParaRPr lang="cs-CZ" sz="2400" dirty="0"/>
          </a:p>
          <a:p>
            <a:pPr lvl="0"/>
            <a:r>
              <a:rPr lang="en-GB" sz="2400" dirty="0" smtClean="0"/>
              <a:t>Martin </a:t>
            </a:r>
            <a:r>
              <a:rPr lang="en-GB" sz="2400" dirty="0"/>
              <a:t>Heidegger. Co </a:t>
            </a:r>
            <a:r>
              <a:rPr lang="en-GB" sz="2400" dirty="0" err="1"/>
              <a:t>znamená</a:t>
            </a:r>
            <a:r>
              <a:rPr lang="en-GB" sz="2400" dirty="0"/>
              <a:t> </a:t>
            </a:r>
            <a:r>
              <a:rPr lang="en-GB" sz="2400" dirty="0" err="1"/>
              <a:t>myslet</a:t>
            </a:r>
            <a:r>
              <a:rPr lang="en-GB" sz="2400" dirty="0" smtClean="0"/>
              <a:t>?</a:t>
            </a:r>
            <a:endParaRPr lang="cs-CZ" sz="2400" dirty="0" smtClean="0"/>
          </a:p>
          <a:p>
            <a:r>
              <a:rPr lang="en-GB" sz="2400" dirty="0" smtClean="0"/>
              <a:t>Oliver Sacks. </a:t>
            </a:r>
            <a:r>
              <a:rPr lang="en-GB" sz="2400" dirty="0" err="1" smtClean="0"/>
              <a:t>Řeka</a:t>
            </a:r>
            <a:r>
              <a:rPr lang="en-GB" sz="2400" dirty="0" smtClean="0"/>
              <a:t> </a:t>
            </a:r>
            <a:r>
              <a:rPr lang="en-GB" sz="2400" dirty="0" err="1" smtClean="0"/>
              <a:t>vědomí</a:t>
            </a:r>
            <a:r>
              <a:rPr lang="en-GB" sz="2400" dirty="0" smtClean="0"/>
              <a:t>. </a:t>
            </a:r>
            <a:r>
              <a:rPr lang="en-GB" sz="2400" dirty="0" err="1" smtClean="0"/>
              <a:t>Přeložil</a:t>
            </a:r>
            <a:r>
              <a:rPr lang="en-GB" sz="2400" dirty="0" smtClean="0"/>
              <a:t> Dana BALATKOVÁ. Praha: </a:t>
            </a:r>
            <a:r>
              <a:rPr lang="en-GB" sz="2400" dirty="0" err="1" smtClean="0"/>
              <a:t>Dybbuk</a:t>
            </a:r>
            <a:r>
              <a:rPr lang="en-GB" sz="2400" dirty="0" smtClean="0"/>
              <a:t>, 2018. ISBN 978-80-7438-187-4 , The Rover of Consciousness, Alfred A. Knopf, New York, 2017</a:t>
            </a:r>
            <a:endParaRPr lang="cs-CZ" sz="2400" dirty="0" smtClean="0"/>
          </a:p>
          <a:p>
            <a:pPr lvl="0"/>
            <a:r>
              <a:rPr lang="en-GB" sz="2400" dirty="0" smtClean="0"/>
              <a:t>Victor J. </a:t>
            </a:r>
            <a:r>
              <a:rPr lang="en-GB" sz="2400" dirty="0" err="1" smtClean="0"/>
              <a:t>Drápela</a:t>
            </a:r>
            <a:r>
              <a:rPr lang="en-GB" sz="2400" dirty="0" smtClean="0"/>
              <a:t>, </a:t>
            </a:r>
            <a:r>
              <a:rPr lang="en-GB" sz="2400" dirty="0" err="1" smtClean="0"/>
              <a:t>Přehled</a:t>
            </a:r>
            <a:r>
              <a:rPr lang="en-GB" sz="2400" dirty="0" smtClean="0"/>
              <a:t> </a:t>
            </a:r>
            <a:r>
              <a:rPr lang="en-GB" sz="2400" dirty="0" err="1" smtClean="0"/>
              <a:t>teorií</a:t>
            </a:r>
            <a:r>
              <a:rPr lang="en-GB" sz="2400" dirty="0" smtClean="0"/>
              <a:t> </a:t>
            </a:r>
            <a:r>
              <a:rPr lang="en-GB" sz="2400" dirty="0" err="1" smtClean="0"/>
              <a:t>osobnosti</a:t>
            </a:r>
            <a:r>
              <a:rPr lang="en-GB" sz="2400" dirty="0" smtClean="0"/>
              <a:t>. 6. </a:t>
            </a:r>
            <a:r>
              <a:rPr lang="en-GB" sz="2400" dirty="0" err="1" smtClean="0"/>
              <a:t>vyd</a:t>
            </a:r>
            <a:r>
              <a:rPr lang="en-GB" sz="2400" dirty="0" smtClean="0"/>
              <a:t>. </a:t>
            </a:r>
            <a:r>
              <a:rPr lang="en-GB" sz="2400" dirty="0" err="1" smtClean="0"/>
              <a:t>Přeložil</a:t>
            </a:r>
            <a:r>
              <a:rPr lang="en-GB" sz="2400" dirty="0" smtClean="0"/>
              <a:t> Karel BALCAR. Praha: </a:t>
            </a:r>
            <a:r>
              <a:rPr lang="en-GB" sz="2400" dirty="0" err="1" smtClean="0"/>
              <a:t>Portál</a:t>
            </a:r>
            <a:r>
              <a:rPr lang="en-GB" sz="2400" dirty="0" smtClean="0"/>
              <a:t>, 2011. ISBN 978-80-262-0040-6; Victor J. </a:t>
            </a:r>
            <a:r>
              <a:rPr lang="en-GB" sz="2400" dirty="0" err="1" smtClean="0"/>
              <a:t>Drapela</a:t>
            </a:r>
            <a:r>
              <a:rPr lang="en-GB" sz="2400" dirty="0" smtClean="0"/>
              <a:t>, Review of the personality theories; Charles C. Thomas Publisher, </a:t>
            </a:r>
            <a:r>
              <a:rPr lang="en-GB" sz="2400" dirty="0" err="1" smtClean="0"/>
              <a:t>Illionis</a:t>
            </a:r>
            <a:r>
              <a:rPr lang="en-GB" sz="2400" dirty="0" smtClean="0"/>
              <a:t>; 1995 </a:t>
            </a:r>
            <a:endParaRPr lang="cs-CZ" sz="2400" dirty="0" smtClean="0"/>
          </a:p>
          <a:p>
            <a:pPr lvl="0"/>
            <a:r>
              <a:rPr lang="en-GB" sz="2400" dirty="0" smtClean="0"/>
              <a:t>K. Popper, </a:t>
            </a:r>
            <a:r>
              <a:rPr lang="en-GB" sz="2400" i="1" dirty="0" err="1" smtClean="0"/>
              <a:t>Logika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vědeckého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bádání</a:t>
            </a:r>
            <a:r>
              <a:rPr lang="en-GB" sz="2400" dirty="0" smtClean="0"/>
              <a:t>. Praha 1997</a:t>
            </a:r>
            <a:endParaRPr lang="cs-CZ" sz="2400" dirty="0"/>
          </a:p>
          <a:p>
            <a:pPr lvl="0"/>
            <a:r>
              <a:rPr lang="en-GB" sz="2400" dirty="0" smtClean="0"/>
              <a:t>Oliver </a:t>
            </a:r>
            <a:r>
              <a:rPr lang="en-GB" sz="2400" dirty="0"/>
              <a:t>Sacks. </a:t>
            </a:r>
            <a:r>
              <a:rPr lang="en-GB" sz="2400" dirty="0" err="1"/>
              <a:t>Musicophilia</a:t>
            </a:r>
            <a:r>
              <a:rPr lang="en-GB" sz="2400" dirty="0"/>
              <a:t>: </a:t>
            </a:r>
            <a:r>
              <a:rPr lang="en-GB" sz="2400" dirty="0" err="1"/>
              <a:t>příběhy</a:t>
            </a:r>
            <a:r>
              <a:rPr lang="en-GB" sz="2400" dirty="0"/>
              <a:t> o </a:t>
            </a:r>
            <a:r>
              <a:rPr lang="en-GB" sz="2400" dirty="0" err="1"/>
              <a:t>vlivu</a:t>
            </a:r>
            <a:r>
              <a:rPr lang="en-GB" sz="2400" dirty="0"/>
              <a:t> </a:t>
            </a:r>
            <a:r>
              <a:rPr lang="en-GB" sz="2400" dirty="0" err="1"/>
              <a:t>hudby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lidský</a:t>
            </a:r>
            <a:r>
              <a:rPr lang="en-GB" sz="2400" dirty="0"/>
              <a:t> </a:t>
            </a:r>
            <a:r>
              <a:rPr lang="en-GB" sz="2400" dirty="0" err="1"/>
              <a:t>mozek</a:t>
            </a:r>
            <a:r>
              <a:rPr lang="en-GB" sz="2400" dirty="0"/>
              <a:t>. </a:t>
            </a:r>
            <a:r>
              <a:rPr lang="en-GB" sz="2400" dirty="0" err="1"/>
              <a:t>Vydání</a:t>
            </a:r>
            <a:r>
              <a:rPr lang="en-GB" sz="2400" dirty="0"/>
              <a:t> </a:t>
            </a:r>
            <a:r>
              <a:rPr lang="en-GB" sz="2400" dirty="0" err="1"/>
              <a:t>druhé</a:t>
            </a:r>
            <a:r>
              <a:rPr lang="en-GB" sz="2400" dirty="0"/>
              <a:t>. </a:t>
            </a:r>
            <a:r>
              <a:rPr lang="en-GB" sz="2400" dirty="0" err="1" smtClean="0"/>
              <a:t>Přeložil</a:t>
            </a:r>
            <a:r>
              <a:rPr lang="en-GB" sz="2400" dirty="0" smtClean="0"/>
              <a:t> </a:t>
            </a:r>
            <a:r>
              <a:rPr lang="en-GB" sz="2400" dirty="0"/>
              <a:t>Dana BALATKOVÁ. Praha: </a:t>
            </a:r>
            <a:r>
              <a:rPr lang="en-GB" sz="2400" dirty="0" err="1"/>
              <a:t>Dybbuk</a:t>
            </a:r>
            <a:r>
              <a:rPr lang="en-GB" sz="2400" dirty="0"/>
              <a:t>, 2015. ISBN 978-80-7438-132-4</a:t>
            </a:r>
            <a:endParaRPr lang="cs-CZ" sz="2400" dirty="0"/>
          </a:p>
          <a:p>
            <a:pPr lvl="0"/>
            <a:r>
              <a:rPr lang="en-GB" sz="2400" dirty="0" smtClean="0"/>
              <a:t>Aristoteles</a:t>
            </a:r>
            <a:r>
              <a:rPr lang="en-GB" sz="2400" dirty="0"/>
              <a:t>, </a:t>
            </a:r>
            <a:r>
              <a:rPr lang="en-GB" sz="2400" dirty="0" err="1"/>
              <a:t>Etika</a:t>
            </a:r>
            <a:r>
              <a:rPr lang="en-GB" sz="2400" dirty="0"/>
              <a:t> </a:t>
            </a:r>
            <a:r>
              <a:rPr lang="en-GB" sz="2400" dirty="0" err="1"/>
              <a:t>Nikomachova</a:t>
            </a:r>
            <a:r>
              <a:rPr lang="en-GB" sz="2400" dirty="0"/>
              <a:t>, Bratislava: </a:t>
            </a:r>
            <a:r>
              <a:rPr lang="en-GB" sz="2400" dirty="0" err="1"/>
              <a:t>Kalligram</a:t>
            </a:r>
            <a:r>
              <a:rPr lang="en-GB" sz="2400" dirty="0"/>
              <a:t> 2011, ISBN 978-80-8101-417-8</a:t>
            </a:r>
            <a:endParaRPr lang="cs-CZ" sz="2400" dirty="0"/>
          </a:p>
          <a:p>
            <a:pPr lvl="0"/>
            <a:r>
              <a:rPr lang="en-GB" sz="2400" dirty="0" smtClean="0"/>
              <a:t>Marcus </a:t>
            </a:r>
            <a:r>
              <a:rPr lang="en-GB" sz="2400" dirty="0" err="1"/>
              <a:t>Fabius</a:t>
            </a:r>
            <a:r>
              <a:rPr lang="en-GB" sz="2400" dirty="0"/>
              <a:t> </a:t>
            </a:r>
            <a:r>
              <a:rPr lang="en-GB" sz="2400" dirty="0" err="1"/>
              <a:t>Quintilianus</a:t>
            </a:r>
            <a:r>
              <a:rPr lang="en-GB" sz="2400" dirty="0"/>
              <a:t>, BRNO: Odeon 1985, ISBN 01-064-85</a:t>
            </a:r>
            <a:endParaRPr lang="cs-CZ" sz="2400" dirty="0"/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0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132856"/>
            <a:ext cx="6768752" cy="3349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399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484784"/>
            <a:ext cx="720080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310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916832"/>
            <a:ext cx="7272808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310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1484784"/>
            <a:ext cx="4320520" cy="4824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310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Důsledné řešení jednoduchých fyzikálních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úloh</a:t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vibrační stůl - intermezzo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051542"/>
            <a:ext cx="6994759" cy="399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558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1220</Words>
  <Application>Microsoft Office PowerPoint</Application>
  <PresentationFormat>Předvádění na obrazovce (4:3)</PresentationFormat>
  <Paragraphs>287</Paragraphs>
  <Slides>45</Slides>
  <Notes>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Motiv systému Office</vt:lpstr>
      <vt:lpstr>Equation</vt:lpstr>
      <vt:lpstr>Photo Editor Photo</vt:lpstr>
      <vt:lpstr>Fyzika v praxi</vt:lpstr>
      <vt:lpstr>Úvod</vt:lpstr>
      <vt:lpstr>Vyjmi trám</vt:lpstr>
      <vt:lpstr>Obsah</vt:lpstr>
      <vt:lpstr>Důsledné řešení jednoduchých fyzikálních úloh vibrační stůl</vt:lpstr>
      <vt:lpstr>Důsledné řešení jednoduchých fyzikálních úloh vibrační stůl</vt:lpstr>
      <vt:lpstr>Důsledné řešení jednoduchých fyzikálních úloh vibrační stůl</vt:lpstr>
      <vt:lpstr>Důsledné řešení jednoduchých fyzikálních úloh vibrační stůl</vt:lpstr>
      <vt:lpstr>Důsledné řešení jednoduchých fyzikálních úloh vibrační stůl - intermezzo</vt:lpstr>
      <vt:lpstr>Důsledné řešení jednoduchých fyzikálních úloh vibrační stůl - intermezzo</vt:lpstr>
      <vt:lpstr>Důsledné řešení jednoduchých fyzikálních úloh vibrační stůl - intermezzo</vt:lpstr>
      <vt:lpstr>Důsledné řešení jednoduchých fyzikálních úloh vibrační stůl</vt:lpstr>
      <vt:lpstr>Důsledné řešení jednoduchých fyzikálních úloh vibrační stůl</vt:lpstr>
      <vt:lpstr>Důsledné řešení jednoduchých fyzikálních úloh vibrační stůl</vt:lpstr>
      <vt:lpstr>Důsledné řešení jednoduchých fyzikálních úloh vibrační stůl</vt:lpstr>
      <vt:lpstr>Důsledné řešení jednoduchých fyzikálních úloh vibrační stůl</vt:lpstr>
      <vt:lpstr>Nanotkaniny</vt:lpstr>
      <vt:lpstr>Nanotkaniny</vt:lpstr>
      <vt:lpstr>Nanotkaniny</vt:lpstr>
      <vt:lpstr>Nanotkaniny</vt:lpstr>
      <vt:lpstr>Mathematical modeling</vt:lpstr>
      <vt:lpstr>Prezentace aplikace PowerPoint</vt:lpstr>
      <vt:lpstr>Prezentace aplikace PowerPoint</vt:lpstr>
      <vt:lpstr>Prezentace aplikace PowerPoint</vt:lpstr>
      <vt:lpstr>Mikrodialýza</vt:lpstr>
      <vt:lpstr>Mikrodialýza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Mikrodialýza</vt:lpstr>
      <vt:lpstr>Mikrodialýza</vt:lpstr>
      <vt:lpstr>Mikrodialýza</vt:lpstr>
      <vt:lpstr>Výlet do Robinson College</vt:lpstr>
      <vt:lpstr>P3IV</vt:lpstr>
      <vt:lpstr>P3IV - Literatura</vt:lpstr>
      <vt:lpstr>P3IV úrovně porozumění</vt:lpstr>
      <vt:lpstr>P3IV - Fetišové termíny</vt:lpstr>
      <vt:lpstr>P3IV - příklady</vt:lpstr>
      <vt:lpstr>P3IV - příklady</vt:lpstr>
      <vt:lpstr>P3IV - závěr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akjjyglc@outlook.cz</dc:creator>
  <cp:lastModifiedBy>akjjyglc@outlook.cz</cp:lastModifiedBy>
  <cp:revision>35</cp:revision>
  <dcterms:created xsi:type="dcterms:W3CDTF">2021-05-08T07:55:37Z</dcterms:created>
  <dcterms:modified xsi:type="dcterms:W3CDTF">2021-05-10T12:12:21Z</dcterms:modified>
</cp:coreProperties>
</file>