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7" r:id="rId4"/>
    <p:sldId id="260" r:id="rId5"/>
    <p:sldId id="275" r:id="rId6"/>
    <p:sldId id="276" r:id="rId7"/>
    <p:sldId id="262" r:id="rId8"/>
    <p:sldId id="272" r:id="rId9"/>
    <p:sldId id="271" r:id="rId10"/>
    <p:sldId id="270" r:id="rId11"/>
    <p:sldId id="263" r:id="rId12"/>
    <p:sldId id="265" r:id="rId13"/>
    <p:sldId id="27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37.06564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3-02-15T09:46:04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3087 5662 0,'0'17'109,"17"1"-93,1 0-16,0-1 15,-18 1 1,35 0-1,-35-1 1,35 36 0,18 0-1,-35-35-15,17 17 16,-17 18 0,35 0-1,-18 0 1</inkml:trace>
  <inkml:trace contextRef="#ctx0" brushRef="#br0" timeOffset="708.18">3140 6015 0,'-18'0'47,"18"-18"-31,18 0-1,-1-17-15,36 0 16,0-1-1,-18 1 1,1 17 15,-19 1-15,1 17-16,0-18 16</inkml:trace>
  <inkml:trace contextRef="#ctx0" brushRef="#br0" timeOffset="1560.16">3616 5485 0,'35'0'47,"1"0"-32,-19 0 1,1 18-16,-1 0 16,1-1-1,0 19 1,-1-36-1,1 17 17,-18 1-17,35-1 1</inkml:trace>
  <inkml:trace contextRef="#ctx0" brushRef="#br0" timeOffset="2142.19">3563 5715 0,'0'-18'31,"0"0"-31,0 1 16,35-19-1,1 19 1,-1-1 0,-17 1-1,17-19 1,0 19 15,-35-1-31,35 0 31,-17 1 1</inkml:trace>
  <inkml:trace contextRef="#ctx0" brushRef="#br0" timeOffset="3122.03">3810 5574 0,'0'17'16,"0"1"15,18-1-15,-1 1-1,1 17 1,0-17 15,-1-18-15,-17 18-1,0-1 1,18-17 0,-18 18-1,17-18 16</inkml:trace>
  <inkml:trace contextRef="#ctx0" brushRef="#br0" timeOffset="3879.26">3863 5626 0,'-18'-17'47,"1"17"-16,-1-18-31,0 1 31,1 17-31,17-18 16,-18 0 15,-17 1 0,17-1 1,1 0 30</inkml:trace>
  <inkml:trace contextRef="#ctx0" brushRef="#br0" timeOffset="4508.16">3739 5538 0,'18'0'46,"0"0"-30,-1 0 15,1 0-31,0-17 16,-1-1 0,1 0-1,0 18 16,-1-17-15</inkml:trace>
  <inkml:trace contextRef="#ctx0" brushRef="#br0" timeOffset="5234.33">3775 5485 0,'-18'0'125,"0"0"-109,1 0 0,-1 0-16,1-17 15,-1 17 1,0-18-1,1 0 1,-36 1 0,53-1-1,-18 18 17</inkml:trace>
  <inkml:trace contextRef="#ctx0" brushRef="#br0" timeOffset="44422.81">3475 6773 0,'-18'0'156,"1"0"-140,-1 0 15,0 0-15,1 0 15,-1 0-16,18 18 1,-18-18 15,1 0-15,-1 0 0,0 0 15,1 0-16,-18 0-15,17 0 16,-70 17 0,17-17-1,36 0 1,17 0 0,1 18 77,-1-18-77,18 35 0,0-17-1,0-1-15,0 1 31,0 0 16,0-1-31,0 19 0,0-1-1,0-17 16,0-1 1,0 1-17,18-18-15,-18 17 16,0 1 62,0 0-47,0-1 1,0 1-17,0 0 1,0-1-1,17 1 1,-17 17 0,18-35 62,0 0-78,-1-17 15,1 17 1,-1-18-16,1 0 16,0 18-1,-1-17 32,1 17-31,-18-18-1,35 18 1,-35-18 0,18 1-1,-18-1 17,18 18-17,-18-18 16,17 1-31,1-1 16,-1 18 0,19 0 15,-1 0 0,18 0-31,-35 0 31,-1 0-15,1 0 31,-1 0-31,1 0-1,0 0 1,-1 0-1,1 18 17,0-1-17,-1-17 32,1 0-16,0-17-15,-18-18 0,0 17-16,17 0 15,-17-17 1,36-18 0,-36 18-1,17 17 16,-17 1 16,-17 17 203,-1 0-203,0-18-31,1 18-16,-1 0 109,0 0-109,1 0 16,-1 0 46,0 0-30,1 0 61,-1-18-93,0 18 63,1 0-48,-1 0 1,1 0 15,-1 0 63,0 0-63</inkml:trace>
  <inkml:trace contextRef="#ctx0" brushRef="#br0" timeOffset="47982.88">3034 6949 0,'18'18'94,"-18"0"-32,0-1-46,0 1-1,0 0 1</inkml:trace>
  <inkml:trace contextRef="#ctx0" brushRef="#br0" timeOffset="48580.58">3069 6844 0,'18'0'31,"-1"0"-15,1 0 15,0 0-15,-1 0-1,-17-18 32</inkml:trace>
  <inkml:trace contextRef="#ctx0" brushRef="#br0" timeOffset="49163.61">3351 6861 0,'18'0'32,"0"0"-32,-1 0 15,1 0 1,0 0-1,-1 0 1,1 0-16</inkml:trace>
  <inkml:trace contextRef="#ctx0" brushRef="#br0" timeOffset="49651.28">3616 6932 0,'0'17'15</inkml:trace>
  <inkml:trace contextRef="#ctx0" brushRef="#br0" timeOffset="50142.03">3457 6985 0,'-17'0'32,"-1"0"-1,0 0 0,1 0 47,-1 17-62</inkml:trace>
  <inkml:trace contextRef="#ctx0" brushRef="#br0" timeOffset="50755.35">3228 7038 0,'-18'0'47,"1"0"-32,-1 17 1,0 1 47</inkml:trace>
  <inkml:trace contextRef="#ctx0" brushRef="#br0" timeOffset="71688.3">3210 7796 0,'-17'0'203,"17"18"-187,0-1-1,0 1-15,17 0 16,-17 17 0,0-17-1,18-1 1,-18 1 0,18-18-1,-18 17 1,0 19-1,0-19 1,17 36 0,-17-17-1,18-1 1,-18-18 0,0 1 15,0 0-16,17-1 1,-17 1 0,0 17-1,0 1 1,0-19 0,18 1 15,-18 17-31,0-17 31,18-1-15,-18 1-1,0 0 1,0-1 0,0 1 15,17 0-16,-17-1 32,0 1-31,0 0 0,0-1 15,18 1 16</inkml:trace>
  <inkml:trace contextRef="#ctx0" brushRef="#br0" timeOffset="73530.34">3457 7761 0,'0'17'141,"18"1"-125,-18 17-16,17-17 15,-17 17-15,18 1 16,-18-1-1,0-18 1,0 1 0,18 0-1,-1 17 1,-17 0 15,0-17-31,0 0 16,0-1 31,0 1-47,0-1 31,0 1-15,0 0-1,0-1 1,0 1-1,0 0 1,18 17 0,-18-17-1,0-1 1,0 1 0,0 17-1,18-17 16,-18-1-15,0 19 0,0-19 15,0 1-15,0 0-1,0-1 16,0 1 1,0 0-32,17-1 31,-17 1-15</inkml:trace>
  <inkml:trace contextRef="#ctx0" brushRef="#br0" timeOffset="75041.86">3563 7972 0,'0'-17'94,"18"17"-79,-1 0 1,1-18 46</inkml:trace>
  <inkml:trace contextRef="#ctx0" brushRef="#br0" timeOffset="75798.91">3634 8114 0,'17'0'63,"1"0"-32,0 0-15,-18-18-16,17 18 15,1 0 1</inkml:trace>
  <inkml:trace contextRef="#ctx0" brushRef="#br0" timeOffset="76571.11">3669 8308 0,'18'0'16,"-1"0"15,1 0 16,-1 0 0,1 0-47,0 0 47,-1 0-16</inkml:trace>
  <inkml:trace contextRef="#ctx0" brushRef="#br0" timeOffset="77246.7">3669 8449 0,'18'0'78,"-1"0"-62,1 0-1,-1 0 1,1 0-16</inkml:trace>
  <inkml:trace contextRef="#ctx0" brushRef="#br0" timeOffset="78081.61">3475 8413 0,'-18'0'63,"1"0"-17,-1 0-30,0 0-16</inkml:trace>
  <inkml:trace contextRef="#ctx0" brushRef="#br0" timeOffset="78883.83">3387 8290 0,'-18'0'16,"0"0"15,1 0-31,-1 0 47,0 0-31,1 0 15,-1 0 16,1 0-31</inkml:trace>
  <inkml:trace contextRef="#ctx0" brushRef="#br0" timeOffset="79634.14">3263 8166 0,'0'-17'47,"-17"17"-32,-1 0 17,-17-18-17,17 18 1,0 0-1,1 0-15,-1 0 16,-17 0 0,17 0-16,1 0 15,-1 0 17,0 0 30,1-17-15</inkml:trace>
  <inkml:trace contextRef="#ctx0" brushRef="#br0" timeOffset="80318.92">3140 7902 0,'-18'0'62,"0"0"-62,1 0 16,-1 0 15,1 0-15,-1 0-1,0 0 48,-17 0-48</inkml:trace>
  <inkml:trace contextRef="#ctx0" brushRef="#br0" timeOffset="80995.97">3087 8308 0,'17'0'47,"1"0"-47,0 0 15,-1 0 1,1 0 0,0 0-1,-1 0 17,1 0-17,0-18 1</inkml:trace>
  <inkml:trace contextRef="#ctx0" brushRef="#br0" timeOffset="81672.89">3175 8449 0,'18'0'78,"-1"0"-46,1 0-32,0 0 15,-1 0 1,1 0 62,-1 0-62</inkml:trace>
  <inkml:trace contextRef="#ctx0" brushRef="#br0" timeOffset="99012.55">3069 9190 0,'18'0'47,"-1"0"-32,1 0 1,0 0-1,-1 0 1,1 0 15,0 0 1,-1 0-17,1-18 1,0 18 124,-1 0-30,1 0-95,-1 0 64</inkml:trace>
  <inkml:trace contextRef="#ctx0" brushRef="#br0" timeOffset="99676.36">3281 9489 0,'17'0'63,"1"0"-48,0 0 1,-1 0 15,1 0-15,0 0 31,-1 0-32</inkml:trace>
  <inkml:trace contextRef="#ctx0" brushRef="#br0" timeOffset="100541.69">3263 8960 0,'0'18'93,"0"35"-93,0-36 0,18 1 32,-18 35-17,17 0 1,1-35 0,-18 34-1,18-34-15,-1 17 16,-17 18-1,0 0 1,18 0 0,0 0-1,-18 0 1,17 0 0,1 0-1,0 0 1,-18-36-1,17 1 17</inkml:trace>
  <inkml:trace contextRef="#ctx0" brushRef="#br0" timeOffset="101391.15">3457 8978 0,'0'18'32,"0"17"-17,0 18 1,18 17-1,-18-52-15,0 35 16,17 0 0,1 17-1,-18 1 1,0-18 0,0 0-1,0 0 1,0-36-1,18 36 17,-18-35-32,0 17 15,0 0 1,17-17 0,-17 17 30</inkml:trace>
  <inkml:trace contextRef="#ctx0" brushRef="#br0" timeOffset="102131.73">3545 9260 0,'18'0'47,"0"0"-47,-1 0 31</inkml:trace>
  <inkml:trace contextRef="#ctx0" brushRef="#br0" timeOffset="102651.7">3616 9525 0,'18'0'47,"-1"0"-32,1 0 32,0 0-16</inkml:trace>
  <inkml:trace contextRef="#ctx0" brushRef="#br0" timeOffset="103171.05">3598 9648 0,'18'0'32,"0"0"-17,-1 0 32,1 0-16</inkml:trace>
  <inkml:trace contextRef="#ctx0" brushRef="#br0" timeOffset="105775.87">3175 9366 0,'-18'-18'0,"36"18"31,0 0-15,-1-17-1,1 17 1,0 0-1,-1 0 1,1 0 15,-1 0-15</inkml:trace>
  <inkml:trace contextRef="#ctx0" brushRef="#br0" timeOffset="106390.57">3316 9648 0,'35'0'31,"-17"0"-31,0 0 31,-1 0-31,1 0 16,0 0 0,-1 0 15,1 0 0</inkml:trace>
  <inkml:trace contextRef="#ctx0" brushRef="#br0" timeOffset="107279.55">3581 9366 0,'0'0'0,"17"0"47,1 0-31,0 0 0,-1-18-1,1 18 32,0 0-31</inkml:trace>
  <inkml:trace contextRef="#ctx0" brushRef="#br0" timeOffset="127853.06">2893 10548 0,'0'-18'188,"17"18"-188,-17-18 15,18 1-15,-18-1 16,18 1 0,-1-1-1,-17 0 1,18 18 15,0-17-31,-18-1 31,35 0-15,-17 1 0,-1-1-1,1 0 1,-1 1-1,1 17 32,0 0 0,-1 0 0,-17 17-31,18-17-1,0 18 1,-1 0 0,-17-1-1,18 1 1,-18 0-1,0-1 1,0 1 0,18 0-1,-18-1 1,0 1 0,0-1-16,0 1 15,0 0 1,0 17 15,17 0-31,-17 1 16,0-19-1,0 1 1,0-1 15,0 1-15,0 0-1,18 17 1,-1-17 0,-17-1-1,0 19 1,0-19 15,18 1-15,-18-1-1,18-17 1,-1 18 0,1 0-1,-18-1 1,18 1 0,-1-18 30,1 0-14,0 0-1,-1 0 0,1 0 32,-1 0-16,1 0 15,0-18-15,-1 1 0,1-1-16,0 18-15,-18-35-1,17 35 1,-17-18 0,18 1 15,0-1-16,-18 0 17,17 1-32,-17-1 15,18 0 17,-18 1-17,18-1 1,-1 18-1,-17-18 1,18 18 47,-1 0-48,1 0 16,0 0-15,-1 0 15,1 0 16,17 0-16,-17 0 16,0 18-31,-1 0 15,1-1 0,-1 1 1,1-18-17,0 18-15,-18-1 32,17 1-17,1 0 32,-18-1-16,18 1-31,-1-1 47,1 1-16,0 0-15</inkml:trace>
  <inkml:trace contextRef="#ctx0" brushRef="#br0" timeOffset="130134.15">4092 10618 0,'-17'0'0,"-1"0"47,0 0-16,18-17-15,-17-1-16,17-17 15,-18-1 1,18 19 0,0-18-1,0 17 1,0 0 0,0 1 15,-18-19 0,1 36 16,17-17 15,-18 17-15,0 0 0,1 17 16,-1-17 30,1 0-61,17 18-1,0 0-15,-18-18-16,18 17 31,-18 1-16,1 0 1,17-1 0,-18-17-1,18 18 1,-18-1 0,18 1-1,-17-18 1,-1 18-1,18-1 1,-18-17-16,18 36 31,-17-36-31,17 17 16,-35 1 15,35 0-15,-18-1-1,0 1 17,1-18-1,-1 17-15,0-17 15,1 0 31,-1 0-46,0 0 46,18-17-46,-17 17 0,17-18 15,-18 18-15,18-17-1,-18-1 1,18 0-1,0 1 17,0-1-17,0 0-15,-17-17 16,17 17 0,0 1-1,0-1 16,0 1-31,0-1 16,-18-17 0,18 17 15,0-17 0,0 17 0,-17 18-15,17-18 0,0-17-1,0 18 1,0-1 125,-18 0-126,0 1 16,18-1-15</inkml:trace>
  <inkml:trace contextRef="#ctx0" brushRef="#br0" timeOffset="131583.71">3052 10636 0,'17'0'156,"1"0"-124,-1 0-17,1 18 16,-18-1 1,18-17-17,-18 18 17,0 17-17,0-17-15,0 17 16,0-17-1,0-1 1,0 1 15,0 0-15,0 17 0,0 0-1,0-17 1,0-1-1,0 1 1,0 0 0,0 17-1,0-17 1,0-1 0,0 1 46,17 0-46,1-18 46</inkml:trace>
  <inkml:trace contextRef="#ctx0" brushRef="#br0" timeOffset="132404.79">3034 10706 0,'-18'0'31,"1"0"0,17 18 48,-18 0-64,18-1 16,-18 1-31,18 0 32,0-1-1,0 1 16,0 0-16</inkml:trace>
  <inkml:trace contextRef="#ctx0" brushRef="#br0" timeOffset="133993.09">3563 11024 0,'18'0'78,"-1"0"-63,1 0 79,-18-18-94,18 1 31,-18-1 32,17 0-48,1 1 1,-18-1 0,18 18-1,-18-18 17,17 18 30,1 0-31,-1 0-15,1 0 31,0 0-32,17 18 17,-35 0-1,18-18-15,-18 17-1,17-17 1,1 18-16,-18 0 78,18-1-78,-18 1 31,17-18-15</inkml:trace>
  <inkml:trace contextRef="#ctx0" brushRef="#br0" timeOffset="135689.57">3669 10230 0,'-18'18'125,"18"0"-125,0 17 16,0-18-16,0 1 16,0 0-1,0-1 32,-17 1-31,17 0 46,0-1-30,17-17 30,1 0-15,0-17-16,-1-1-15,-17-17-1,18 35 1,-18-18-16,17-17 16,1 17-1,0 1 17</inkml:trace>
  <inkml:trace contextRef="#ctx0" brushRef="#br0" timeOffset="165785.85">3193 12047 0,'0'-18'125,"-18"18"-110,0 0 17,1-17-17,-1-1 16,0 18-15,1-18 15,-1 18 1,1 0-1,-1 0 31,0 0 16,1 0-78,17 18 16,0 0 31,0-1-31,0 1-1,0 0 1,0-1-1,0 1 1,17-18 0,-17 18-1,18-1 1,-18 1 0,18-18-1,-1 17 1,1-17 15,-1 0 0,1 0 16,0 0 47,-1 0-63,1 0 32,-18-17-48,18-1 17,-18 1 14,17 17-30,1-36 0</inkml:trace>
  <inkml:trace contextRef="#ctx0" brushRef="#br0" timeOffset="167613.92">3616 12029 0,'0'-17'78,"-18"17"-62,18-18 15,-17 0 1,-1 18 14,0 0-14,1 0-1,-1 0 31,0 0-46,1 18 15,-1-18 16,18 18-31,0-1 31,0 1-32,0 0 1,0-1 0,0 1-1,18-18 1,-18 18-1,17-1 17,1-17-1,0 0 0,-1 0-15,1 0 15,0 0 0,-1 0 63,1-17-94,-18-1 47,0 0-31,0 1-1,0-1-15,0 0 63,0 1-32</inkml:trace>
  <inkml:trace contextRef="#ctx0" brushRef="#br0" timeOffset="169143.59">4092 12012 0,'-17'0'47,"-1"0"-32,0 0 17,1 0 30,-1 0 48,0 17-95,18 1 1,-17 0-1,17-1 1,0 1 0,0 0 31,0-1-32,0 1 16,0-1 1,17 1-1,1-18 16,0 0-32,-1 0 32,1 0-15,0 0-17,-1 0 1</inkml:trace>
  <inkml:trace contextRef="#ctx0" brushRef="#br0" timeOffset="170843.55">3898 11712 0,'-17'0'63,"-1"0"-16,0 0-16,1 18 31,17-1 63,0 1-78,0-1-31,35 1 46,-17-18 1,-1 0-47,1 0 30,-1 0-30,1 0 0,0 0 46,-1 0 32,-17-18 0,0 1-32,0-1-46,0 1 15,-17-1-15,17 0 46</inkml:trace>
  <inkml:trace contextRef="#ctx0" brushRef="#br0" timeOffset="172562.38">3404 11694 0,'-17'0'62,"-1"0"-46,0 0 46,1 0 188,17 18-203,0 0-16,0-1-15,17-17 15,1 18 1,0-18-17,-1 17 1,1-17 46,0 0-46,-1-17 46,-17-1-46,0 1 31,0-19 78,-17 19-94</inkml:trace>
  <inkml:trace contextRef="#ctx0" brushRef="#br0" timeOffset="175083.73">3140 11641 0,'0'-17'94,"-18"17"-63,0 0 32,1 0 15,-1 0-31,1 0-47,17 17 16,-18-17-1,0 18 48,18 0-32,18-18 16,0 17-32,-1-17 1,1 0 0,-1 0-1,1 0 17,0 0 14,-1-17 17,-17-1-32</inkml:trace>
  <inkml:trace contextRef="#ctx0" brushRef="#br0" timeOffset="-161856.9">3122 13052 0,'18'0'171,"-1"0"-155,1 0 0,0 0 15,-1 0 0,1 0-31,0 0 31,-1 0-15,1 0 15,-1 0-15,1 0 15,0 0 0,-1 0-15,1 0 0,0 0-1,-1 0 1,1 0 15,0 0-31,-1 0 63,1 0-48,-1 0 63,1 0-31</inkml:trace>
  <inkml:trace contextRef="#ctx0" brushRef="#br0" timeOffset="-160540.6">3316 12947 0,'0'-18'78,"0"36"94,0-1-172,0 1 31,0 0-15,0-1 31,0 1-16,0-1 31</inkml:trace>
  <inkml:trace contextRef="#ctx0" brushRef="#br0" timeOffset="-159062.61">3810 13052 0,'18'0'78,"-1"0"-62,1 0 0,0 0-1,-1 0-15,1 0 16,-1 0 15,1 0 0,0 0 16,-1 0-15,1 0-17,0 0 48,-1 0-16,1 0 31</inkml:trace>
  <inkml:trace contextRef="#ctx0" brushRef="#br0" timeOffset="-157771.91">4022 12929 0,'0'18'203,"0"-1"-187,0 1 15,0 0 78,0-1-62,0 1-47,0-1 16</inkml:trace>
  <inkml:trace contextRef="#ctx0" brushRef="#br0" timeOffset="-156522.59">3404 13299 0,'18'0'78,"17"0"-62,-17 0-1,-1 0 1,1 0-1,35 0 1,0 0 0,0 0-1,-35 0 1,17 0 0,-18 0-1,1 0 16,0 0-15,-1 0-16,1 0 16,0 0-1,-1 0 1</inkml:trace>
  <inkml:trace contextRef="#ctx0" brushRef="#br0" timeOffset="-155279.46">3634 13194 0,'0'17'16,"0"1"140,0-1-140,-18 1-16,18 17 15</inkml:trace>
  <inkml:trace contextRef="#ctx0" brushRef="#br0" timeOffset="-153580.55">3140 13335 0,'-18'0'94,"0"0"-32,1 0-30,-1 0-17,1 0 48,-1 0-16,0 0 15,1 0-31,-1 0-15,0 0 78,1 0-16,-1 0-31,0 0 0</inkml:trace>
  <inkml:trace contextRef="#ctx0" brushRef="#br0" timeOffset="-151066.22">2928 13229 0,'0'35'219,"0"-17"-141,0-1-15,0 1-32,0 0 0,0-1 329</inkml:trace>
  <inkml:trace contextRef="#ctx0" brushRef="#br0" timeOffset="-143895.35">3087 14040 0,'17'0'47,"1"0"-31,0 0-1,-1 0 48,1 0-32,0 0-15,-1 0 15,1 0 0,17 18 1,-17-18-1,-1 0 0,1 0-31,0 0 31,-1 0-15,1 0 15,0 0-31,-1 0 31,1 18 16,0-18 0,-1 0-16,1 0 1</inkml:trace>
  <inkml:trace contextRef="#ctx0" brushRef="#br0" timeOffset="-142345.95">3775 14040 0,'17'0'62,"1"0"-62,0 0 16,-1 0 0,1 0-1,0 0 1,-1 0 0,1 0-1,-18-17 16,17 17-15,1 0 0,0 0-1,-1 0 110,1 0 32,0 0-111,-1 0 79</inkml:trace>
  <inkml:trace contextRef="#ctx0" brushRef="#br0" timeOffset="-140174.43">3316 14270 0,'18'0'141,"-1"0"-110,1 0-15,0 0-1,-1 0 17,1 0-17,0 0 16,-18-18-31,17 18 32,1 0-17,-1 0 1,1 0 15,0 0-15,-1 0-1,1-18 1,0 18 0,-1 0-1,1 0 1,0 0 0,-1 0-1,1 0 32,0 0-47,-1 0 31,1 0-15,-1 0 15,1 0 0,0 0-15,-1 0 31,1 0-16,0 0-15,-1 0 31</inkml:trace>
  <inkml:trace contextRef="#ctx0" brushRef="#br0" timeOffset="-138851.87">2963 14464 0,'18'0'94,"0"0"-78,-1 0-1,1 0 1,0 0 31,-1 0-31,1 0-1,-1 0 1,19 0-1,-19 0 1,19 0 0,-19 0-1,19 0-15,-19 0 16,18 0 0,-17 0-1,17 0 1</inkml:trace>
  <inkml:trace contextRef="#ctx0" brushRef="#br0" timeOffset="-137544.83">3687 14428 0,'17'0'141,"1"0"-110,-1 0-15,1 0 15,0 0-15,-1 0-1,1 0 1,0 0-1,-1 0 1,1 0 0,17 0-1,-17 0 1,-1 0 31,1 0-16,0 0 47,-1 0-47,1 0 1,0 0 46,-1 0-63,1 0 1</inkml:trace>
  <inkml:trace contextRef="#ctx0" brushRef="#br0" timeOffset="-133645.09">3122 15275 0</inkml:trace>
  <inkml:trace contextRef="#ctx0" brushRef="#br0" timeOffset="-133021.52">3440 15257 0</inkml:trace>
  <inkml:trace contextRef="#ctx0" brushRef="#br0" timeOffset="-132319.1">3792 15275 0</inkml:trace>
  <inkml:trace contextRef="#ctx0" brushRef="#br0" timeOffset="-131708">3528 15522 0</inkml:trace>
  <inkml:trace contextRef="#ctx0" brushRef="#br0" timeOffset="-131250.59">3281 15540 0</inkml:trace>
  <inkml:trace contextRef="#ctx0" brushRef="#br0" timeOffset="-130634.97">3792 15628 0</inkml:trace>
  <inkml:trace contextRef="#ctx0" brushRef="#br0" timeOffset="-129907.33">3104 15610 0</inkml:trace>
  <inkml:trace contextRef="#ctx0" brushRef="#br0" timeOffset="-117936.87">2875 16580 0,'18'0'140,"-1"0"-108,1 0-17,0 0 1,-1 0 15,1 0-31,0 0 16,-1 0-1,19 0 1,-19 0 0,1 0-1,17 0 1,-17 0 0,-1 0 15,19 0-16,-1 0 1,-17 0 0,-1 0-1,1 0 1,-1 0 0,1 0 15,0 0-16,-1 0 1,1 0-16,0 18 31,-1-18 1,19 0-17,-19 0 1,1 0-16,-1 0 31,1 0-15,0 0-1,17 18 1,-17-18-16,-1 0 16,19 0-1,-19 0 1,1 0-1,0 0 1,17 0 0,-18 0-1,1 0 1,0 0 0,-1 0-1,1 0 1,0 0-1,-1 0 32,1 0-31,0 0 0,-1 0-1,1 0 1,-1 0-1,1 0 17,0 0-32,-1 0 15,1 0 79,0 0-78,-1 0-1,1 0 142,0 0-126</inkml:trace>
  <inkml:trace contextRef="#ctx0" brushRef="#br0" timeOffset="-116614.92">3669 16192 0,'-18'-17'78,"1"17"-46,17 17-32,0 1 15,0-1 1,0 1 0,-18 0-1,18-1 16,0 1-15,0 0 0,0-1-16,0 1 15,0 0 1,-18 52 0,18-52-1,0-1 16,-17 1 16,17 0-31,0-1 0,0 1-1</inkml:trace>
  <inkml:trace contextRef="#ctx0" brushRef="#br0" timeOffset="-115672.05">3210 16192 0,'-17'0'78,"17"18"-62,-18-1-16,0 19 15,18-1 1,-17 0 0,17-17-1,0 17 1,0-17-1,0-1 1,-18 19 0,0-1-1,18-17 1</inkml:trace>
  <inkml:trace contextRef="#ctx0" brushRef="#br0" timeOffset="-114916.18">3157 16492 0,'0'18'47</inkml:trace>
  <inkml:trace contextRef="#ctx0" brushRef="#br0" timeOffset="-114239">3334 16598 0,'0'18'32,"0"-1"-32,0 1 15,0 17 1,0 0 0,0-17-1,0 0 1,-18-1-1,18 1 1,0 0 15,0-1-15,-18 1-16</inkml:trace>
  <inkml:trace contextRef="#ctx0" brushRef="#br0" timeOffset="-113019.75">3881 16686 0,'0'18'141,"0"-1"-126,0 1-15,0 0 16,0-1-1,0 1 1,-18 0 0,18-1-1,-18 1 1,18-1 15</inkml:trace>
  <inkml:trace contextRef="#ctx0" brushRef="#br0" timeOffset="-111099.58">3016 17815 0,'18'0'63,"0"0"-32,-1 0-15,1 0-1,-1 0 1,1 0 0,17 0-1,1 0 1,-1 0 0,18 0-1,-18 0 16,0 0-31,1 0 16,17 0 0,-18 0-1,53 0 1,0 0 15,36 0-15,-89 0-1,0 0-15,-17 0 16,0 0 0,34 0-1,-34 0 1,0 0 0,-1 0-1,19 0 16,-19 0-15,19 0 0,-19 0 93,1 0-78,0 0 63</inkml:trace>
  <inkml:trace contextRef="#ctx0" brushRef="#br0" timeOffset="-109746.97">4092 17321 0,'0'-18'16,"-17"18"62,-1 0-78,0 18 15,1-18 17,17 18-32,-18-18 0,18 17 15,-18 1 1,-17 17 0,17 1 15,1-19-31,-1 1 15,1-1 1,-1 1 0,0 0-1,18-1 1,-17-17 0,17 18-1,-18 0 1,0-1-1,1 1 1,-1 0 0,0 17-1,1-18 1,-1-17 0,1 36-1,-19-19 1,19 1 109</inkml:trace>
  <inkml:trace contextRef="#ctx0" brushRef="#br0" timeOffset="-108473.27">3334 17339 0,'0'17'93,"-18"1"-77,0 0 0,1-1-1,-1 1 17,-17 17-17,17-17 1,18 17-1,-35-17 1,17-1 0,1 1-1,17 0 1,-18-18 0,18 17-1,-18-17 1,18 18-16,0 0 15,-17-18 1,17 17 15,-18 1-31,1-18 32,17 35-32,-18-35 15,18 18 1,-18-18-1,1 17 32,17 1 0</inkml:trace>
  <inkml:trace contextRef="#ctx0" brushRef="#br0" timeOffset="-107120.03">3351 17833 0,'0'0'0,"-17"0"16,-1 0-1,0 17 79,1-17-94,-1 36 16,1-1-1,-1-18 1,0 1-1,18 0 1,-17-1 0,-1 1-1,0 17 1,1-17 15,-1 17 16,0-35-31,18 18-1,-17-18 17,17 17-17</inkml:trace>
  <inkml:trace contextRef="#ctx0" brushRef="#br0" timeOffset="-105863.66">4039 17850 0,'0'18'125,"-35"0"-125,35-1 16,-18 1 0,1 17-1,-1-17 1,0-1-1,1 19 1,-1-19 0,18 1 15,-17-18-15,17 18 15,-18-1-16,0-17 17,18 18 15,-17-18-32,17 17 1,-18 1 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34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37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8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3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22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07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31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03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0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85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F7D8-16FF-4F4E-9F22-C0E59DD3CDF3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0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etr.hyks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218DE-D69D-4FB8-B2E4-7A8193C58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22363"/>
            <a:ext cx="10820400" cy="2387600"/>
          </a:xfrm>
        </p:spPr>
        <p:txBody>
          <a:bodyPr>
            <a:normAutofit/>
          </a:bodyPr>
          <a:lstStyle/>
          <a:p>
            <a:r>
              <a:rPr lang="cs-CZ" dirty="0"/>
              <a:t>G3061: Historická a stratigrafická geologie – 1. cvičení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ED9153-433F-44B0-A5A4-FED2DF44A1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Budova 3, učebna G2 (10:00-11:50)</a:t>
            </a:r>
          </a:p>
          <a:p>
            <a:r>
              <a:rPr lang="cs-CZ" dirty="0"/>
              <a:t>cvičící: Petr Hykš, </a:t>
            </a:r>
            <a:r>
              <a:rPr lang="cs-CZ" u="sng" dirty="0">
                <a:hlinkClick r:id="rId2"/>
              </a:rPr>
              <a:t>petr.hyks@mail.muni.cz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41242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C92F2BEC-A946-2524-103B-AD84D45FEA6C}"/>
              </a:ext>
            </a:extLst>
          </p:cNvPr>
          <p:cNvGrpSpPr>
            <a:grpSpLocks noChangeAspect="1"/>
          </p:cNvGrpSpPr>
          <p:nvPr/>
        </p:nvGrpSpPr>
        <p:grpSpPr>
          <a:xfrm>
            <a:off x="417506" y="1776643"/>
            <a:ext cx="4825053" cy="5875968"/>
            <a:chOff x="86631" y="2092860"/>
            <a:chExt cx="4589207" cy="5588754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4281D8F6-8A71-4772-8E40-50FC606FE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631" y="2157714"/>
              <a:ext cx="3227695" cy="2761935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883ACF69-3D63-41F5-9161-E317D1C62B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501" y="4677983"/>
              <a:ext cx="3119810" cy="2657624"/>
            </a:xfrm>
            <a:prstGeom prst="rect">
              <a:avLst/>
            </a:prstGeom>
          </p:spPr>
        </p:pic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F1B884D3-1015-4BDA-A255-8484CDA5EDE2}"/>
                </a:ext>
              </a:extLst>
            </p:cNvPr>
            <p:cNvSpPr txBox="1"/>
            <p:nvPr/>
          </p:nvSpPr>
          <p:spPr>
            <a:xfrm>
              <a:off x="1251918" y="2092860"/>
              <a:ext cx="3423920" cy="5588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cs-CZ" b="1" dirty="0"/>
                <a:t>Granitoid (plutonické těleso)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Amfibolit (xenolit)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Žíla aplitu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Kontaktní metamorfóza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Zvrásněná břidlice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Slepenec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Slínovec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Jílovec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Pískovec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Vápenec</a:t>
              </a:r>
            </a:p>
            <a:p>
              <a:pPr>
                <a:lnSpc>
                  <a:spcPts val="3400"/>
                </a:lnSpc>
              </a:pPr>
              <a:r>
                <a:rPr lang="cs-CZ" b="1" dirty="0"/>
                <a:t>Dolomit</a:t>
              </a:r>
            </a:p>
            <a:p>
              <a:pPr>
                <a:lnSpc>
                  <a:spcPts val="3400"/>
                </a:lnSpc>
              </a:pPr>
              <a:endParaRPr lang="cs-CZ" b="1" dirty="0"/>
            </a:p>
            <a:p>
              <a:pPr>
                <a:lnSpc>
                  <a:spcPts val="3400"/>
                </a:lnSpc>
              </a:pPr>
              <a:endParaRPr lang="en-GB" b="1" dirty="0"/>
            </a:p>
          </p:txBody>
        </p:sp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21D0E806-8AA7-4EC9-A13F-38842B00E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408" y="0"/>
            <a:ext cx="5639592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D313ADE3-8270-688D-5C3C-EE87BB4E0838}"/>
              </a:ext>
            </a:extLst>
          </p:cNvPr>
          <p:cNvSpPr txBox="1">
            <a:spLocks/>
          </p:cNvSpPr>
          <p:nvPr/>
        </p:nvSpPr>
        <p:spPr>
          <a:xfrm>
            <a:off x="838200" y="-46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1. cvičení – 2. část, principy stratigrafie</a:t>
            </a:r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742BA231-9924-CAAC-1BC5-2A6E119B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9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400" b="1" dirty="0"/>
              <a:t>1) Společné vyplnění legendy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FF82919D-30DC-42FE-8E45-9CC9601EF708}"/>
                  </a:ext>
                </a:extLst>
              </p14:cNvPr>
              <p14:cNvContentPartPr/>
              <p14:nvPr/>
            </p14:nvContentPartPr>
            <p14:xfrm>
              <a:off x="1035000" y="1942920"/>
              <a:ext cx="451440" cy="459144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FF82919D-30DC-42FE-8E45-9CC9601EF7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5640" y="1933560"/>
                <a:ext cx="470160" cy="46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844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0DC36E93-A794-E478-5C48-365D2F7622F9}"/>
              </a:ext>
            </a:extLst>
          </p:cNvPr>
          <p:cNvGrpSpPr>
            <a:grpSpLocks noChangeAspect="1"/>
          </p:cNvGrpSpPr>
          <p:nvPr/>
        </p:nvGrpSpPr>
        <p:grpSpPr>
          <a:xfrm>
            <a:off x="849775" y="770529"/>
            <a:ext cx="7523545" cy="6122251"/>
            <a:chOff x="231493" y="787078"/>
            <a:chExt cx="6188317" cy="5035715"/>
          </a:xfrm>
        </p:grpSpPr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0CA385D0-A260-4289-BBCE-A8CF97575B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64" b="7063"/>
            <a:stretch/>
          </p:blipFill>
          <p:spPr>
            <a:xfrm>
              <a:off x="231493" y="787078"/>
              <a:ext cx="6188317" cy="4387645"/>
            </a:xfrm>
            <a:prstGeom prst="rect">
              <a:avLst/>
            </a:prstGeom>
          </p:spPr>
        </p:pic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A623567B-73C3-438A-82F8-EC3090FFB25F}"/>
                </a:ext>
              </a:extLst>
            </p:cNvPr>
            <p:cNvGrpSpPr/>
            <p:nvPr/>
          </p:nvGrpSpPr>
          <p:grpSpPr>
            <a:xfrm>
              <a:off x="371056" y="5169876"/>
              <a:ext cx="4572000" cy="652917"/>
              <a:chOff x="139563" y="4709196"/>
              <a:chExt cx="4572000" cy="652917"/>
            </a:xfrm>
          </p:grpSpPr>
          <p:pic>
            <p:nvPicPr>
              <p:cNvPr id="4" name="Obrázek 3">
                <a:extLst>
                  <a:ext uri="{FF2B5EF4-FFF2-40B4-BE49-F238E27FC236}">
                    <a16:creationId xmlns:a16="http://schemas.microsoft.com/office/drawing/2014/main" id="{60F3970A-9443-4F91-92C5-3832333FC8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876" t="13292" r="11628" b="58249"/>
              <a:stretch/>
            </p:blipFill>
            <p:spPr>
              <a:xfrm>
                <a:off x="139563" y="4709196"/>
                <a:ext cx="4572000" cy="652917"/>
              </a:xfrm>
              <a:prstGeom prst="rect">
                <a:avLst/>
              </a:prstGeom>
            </p:spPr>
          </p:pic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55ACA9AF-AB69-44B0-B9B7-C1CEC08039E7}"/>
                  </a:ext>
                </a:extLst>
              </p:cNvPr>
              <p:cNvSpPr/>
              <p:nvPr/>
            </p:nvSpPr>
            <p:spPr>
              <a:xfrm>
                <a:off x="2681056" y="5051394"/>
                <a:ext cx="115410" cy="310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6" name="Obrázek 5">
            <a:extLst>
              <a:ext uri="{FF2B5EF4-FFF2-40B4-BE49-F238E27FC236}">
                <a16:creationId xmlns:a16="http://schemas.microsoft.com/office/drawing/2014/main" id="{88C85968-ECFD-4BAD-9D70-14C007A9A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408" y="0"/>
            <a:ext cx="5639592" cy="68580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1857CDB2-7D63-A4CD-B725-32FF96A7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355"/>
            <a:ext cx="10515600" cy="1325563"/>
          </a:xfrm>
        </p:spPr>
        <p:txBody>
          <a:bodyPr/>
          <a:lstStyle/>
          <a:p>
            <a:r>
              <a:rPr lang="cs-CZ" dirty="0"/>
              <a:t>1. cvičení – 2. část, principy stratigrafie</a:t>
            </a:r>
          </a:p>
        </p:txBody>
      </p:sp>
    </p:spTree>
    <p:extLst>
      <p:ext uri="{BB962C8B-B14F-4D97-AF65-F5344CB8AC3E}">
        <p14:creationId xmlns:p14="http://schemas.microsoft.com/office/powerpoint/2010/main" val="380576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8FB6C62-EE0A-40FE-9E2A-2FCFBF5B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338" y="0"/>
            <a:ext cx="9331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BAE9F00-E91C-43B4-A99F-2471C6C370E5}"/>
              </a:ext>
            </a:extLst>
          </p:cNvPr>
          <p:cNvSpPr/>
          <p:nvPr/>
        </p:nvSpPr>
        <p:spPr>
          <a:xfrm>
            <a:off x="2488518" y="358715"/>
            <a:ext cx="2109081" cy="34262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42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33260FF-A510-6541-36F0-DB727A04B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6" t="41750" r="11628" b="13129"/>
          <a:stretch/>
        </p:blipFill>
        <p:spPr>
          <a:xfrm>
            <a:off x="456236" y="1279208"/>
            <a:ext cx="7831238" cy="1953536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6B7B2633-892F-51AD-A8CF-C34266AB667B}"/>
              </a:ext>
            </a:extLst>
          </p:cNvPr>
          <p:cNvSpPr txBox="1">
            <a:spLocks/>
          </p:cNvSpPr>
          <p:nvPr/>
        </p:nvSpPr>
        <p:spPr>
          <a:xfrm>
            <a:off x="838200" y="-46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1. cvičení – 2. část, principy stratigrafie</a:t>
            </a:r>
            <a:endParaRPr lang="cs-CZ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8F7C60A-D8CC-CFBD-05BD-4C720E84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268" y="3429000"/>
            <a:ext cx="4616152" cy="34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C4D045F-116E-3BD9-382B-D4D67DD01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161"/>
          <a:stretch/>
        </p:blipFill>
        <p:spPr>
          <a:xfrm>
            <a:off x="6474293" y="3429000"/>
            <a:ext cx="4636439" cy="34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9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6229" y="365125"/>
            <a:ext cx="11007571" cy="1325563"/>
          </a:xfrm>
        </p:spPr>
        <p:txBody>
          <a:bodyPr/>
          <a:lstStyle/>
          <a:p>
            <a:r>
              <a:rPr lang="cs-CZ" dirty="0"/>
              <a:t>Hodnocení a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6333" y="1455938"/>
            <a:ext cx="11922711" cy="5646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70 % známky ZÁVĚREČNÁ ZKOUŠKA</a:t>
            </a:r>
          </a:p>
          <a:p>
            <a:pPr marL="0" indent="0">
              <a:buNone/>
            </a:pPr>
            <a:r>
              <a:rPr lang="cs-CZ" sz="2400" dirty="0"/>
              <a:t>podmínkou připuštění ke zkoušce je </a:t>
            </a:r>
            <a:r>
              <a:rPr lang="cs-CZ" sz="2400" b="1" dirty="0"/>
              <a:t>1) přednesení vlastní prezentace na cvičení (od 1. 3.)</a:t>
            </a:r>
          </a:p>
          <a:p>
            <a:pPr marL="0" indent="0">
              <a:buNone/>
            </a:pPr>
            <a:r>
              <a:rPr lang="cs-CZ" sz="2400" b="1" dirty="0"/>
              <a:t>				            2) odevzdání vypracovaných protokolů ze cvičení </a:t>
            </a:r>
          </a:p>
          <a:p>
            <a:pPr marL="0" indent="0">
              <a:buNone/>
            </a:pPr>
            <a:r>
              <a:rPr lang="cs-CZ" sz="2400" b="1" dirty="0"/>
              <a:t>30 % známky AKTIVITA NA CVIČENÍCH</a:t>
            </a:r>
          </a:p>
          <a:p>
            <a:r>
              <a:rPr lang="cs-CZ" sz="2400" b="1" dirty="0"/>
              <a:t>5 % známky</a:t>
            </a:r>
            <a:r>
              <a:rPr lang="cs-CZ" sz="2400" dirty="0"/>
              <a:t> - docházka na cvičení - za každou neomluvenou absenci (vážné důvody - nemoc apod.) ztráta 1,66 % … tolerance 3 absence, každá další absence -&gt; nové téma prezentace</a:t>
            </a:r>
            <a:endParaRPr lang="cs-CZ" sz="2400" b="1" dirty="0"/>
          </a:p>
          <a:p>
            <a:r>
              <a:rPr lang="cs-CZ" sz="2400" b="1" dirty="0"/>
              <a:t>5 % známky</a:t>
            </a:r>
            <a:r>
              <a:rPr lang="cs-CZ" sz="2400" dirty="0"/>
              <a:t> - vypracované a odevzdané protokoly ze cvičení </a:t>
            </a:r>
          </a:p>
          <a:p>
            <a:pPr marL="0" indent="0">
              <a:buNone/>
            </a:pPr>
            <a:r>
              <a:rPr lang="cs-CZ" sz="2400" dirty="0"/>
              <a:t>    hodnotíme kvalitu, autentičnost (žádný plagiát!) a včasné odevzdání (do následující neděle)</a:t>
            </a:r>
            <a:endParaRPr lang="cs-CZ" sz="2400" b="1" dirty="0"/>
          </a:p>
          <a:p>
            <a:r>
              <a:rPr lang="cs-CZ" sz="2400" b="1" dirty="0"/>
              <a:t>20 % známky</a:t>
            </a:r>
            <a:r>
              <a:rPr lang="cs-CZ" sz="2400" dirty="0"/>
              <a:t> - </a:t>
            </a:r>
            <a:r>
              <a:rPr lang="cs-CZ" sz="2400" b="1" dirty="0"/>
              <a:t>celkem 4 průběžné testy (</a:t>
            </a:r>
            <a:r>
              <a:rPr lang="cs-CZ" sz="2400" b="1" i="1" dirty="0"/>
              <a:t>asi</a:t>
            </a:r>
            <a:r>
              <a:rPr lang="cs-CZ" sz="2400" b="1" dirty="0"/>
              <a:t> 8. březen, 29. březen, 19. duben a 10. květen)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PRO ÚSPĚŠNÉ ABSOLVOVÁNÍ PŘEDMĚTU NUTNO DOSÁHNOUT MINIMÁLNĚ 60 % bodů</a:t>
            </a:r>
          </a:p>
        </p:txBody>
      </p:sp>
    </p:spTree>
    <p:extLst>
      <p:ext uri="{BB962C8B-B14F-4D97-AF65-F5344CB8AC3E}">
        <p14:creationId xmlns:p14="http://schemas.microsoft.com/office/powerpoint/2010/main" val="5286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71AD2A8-2EA4-A871-20E3-AA7AEBEE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29" y="365125"/>
            <a:ext cx="11007571" cy="1325563"/>
          </a:xfrm>
        </p:spPr>
        <p:txBody>
          <a:bodyPr/>
          <a:lstStyle/>
          <a:p>
            <a:r>
              <a:rPr lang="cs-CZ" dirty="0"/>
              <a:t>Hodnocení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B9FF3CE-6C4C-AADA-A3EB-1ABBD125C815}"/>
              </a:ext>
            </a:extLst>
          </p:cNvPr>
          <p:cNvSpPr txBox="1">
            <a:spLocks/>
          </p:cNvSpPr>
          <p:nvPr/>
        </p:nvSpPr>
        <p:spPr>
          <a:xfrm>
            <a:off x="1091682" y="2766218"/>
            <a:ext cx="9955763" cy="1973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/>
              <a:t>Tabulka v excelu </a:t>
            </a:r>
            <a:r>
              <a:rPr lang="cs-CZ" sz="3200" i="1" dirty="0"/>
              <a:t>Prezenční_listina_a_vyhodnocení_protokolů.xlsx</a:t>
            </a:r>
          </a:p>
          <a:p>
            <a:endParaRPr lang="cs-CZ" sz="3200" i="1" dirty="0"/>
          </a:p>
          <a:p>
            <a:r>
              <a:rPr lang="cs-CZ" sz="3600" dirty="0"/>
              <a:t>-&gt; IS -&gt; Studijní materiály předmětu PřF:G3061 -&gt; </a:t>
            </a:r>
            <a:r>
              <a:rPr lang="cs-CZ" sz="3600" b="1" dirty="0"/>
              <a:t>Cvičení</a:t>
            </a:r>
            <a:endParaRPr lang="cs-CZ" sz="3600" b="1" i="1" dirty="0"/>
          </a:p>
        </p:txBody>
      </p:sp>
    </p:spTree>
    <p:extLst>
      <p:ext uri="{BB962C8B-B14F-4D97-AF65-F5344CB8AC3E}">
        <p14:creationId xmlns:p14="http://schemas.microsoft.com/office/powerpoint/2010/main" val="59944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E2D26-E1AF-47AB-AB0B-C3C4338A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4FFE5-E628-4504-96A3-42CA18D1A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292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vyberete si </a:t>
            </a:r>
            <a:r>
              <a:rPr lang="cs-CZ" b="1" dirty="0"/>
              <a:t>1</a:t>
            </a:r>
            <a:r>
              <a:rPr lang="cs-CZ" dirty="0"/>
              <a:t> z </a:t>
            </a:r>
            <a:r>
              <a:rPr lang="cs-CZ" b="1" dirty="0"/>
              <a:t>30</a:t>
            </a:r>
            <a:r>
              <a:rPr lang="cs-CZ" dirty="0"/>
              <a:t> navržených témat</a:t>
            </a:r>
          </a:p>
          <a:p>
            <a:r>
              <a:rPr lang="cs-CZ" dirty="0"/>
              <a:t>na vybrané téma budete přednášet </a:t>
            </a:r>
            <a:r>
              <a:rPr lang="cs-CZ" b="1" dirty="0"/>
              <a:t>15 min</a:t>
            </a:r>
            <a:endParaRPr lang="cs-CZ" dirty="0"/>
          </a:p>
          <a:p>
            <a:r>
              <a:rPr lang="cs-CZ" dirty="0"/>
              <a:t>vždy</a:t>
            </a:r>
            <a:r>
              <a:rPr lang="cs-CZ" b="1" dirty="0"/>
              <a:t> 3</a:t>
            </a:r>
            <a:r>
              <a:rPr lang="cs-CZ" dirty="0"/>
              <a:t> prezentace na začátku cvičení nebo po testech (od 1. 3.)</a:t>
            </a:r>
          </a:p>
        </p:txBody>
      </p:sp>
    </p:spTree>
    <p:extLst>
      <p:ext uri="{BB962C8B-B14F-4D97-AF65-F5344CB8AC3E}">
        <p14:creationId xmlns:p14="http://schemas.microsoft.com/office/powerpoint/2010/main" val="206150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3557315-16BA-3226-F017-77415964C763}"/>
              </a:ext>
            </a:extLst>
          </p:cNvPr>
          <p:cNvSpPr txBox="1"/>
          <p:nvPr/>
        </p:nvSpPr>
        <p:spPr>
          <a:xfrm>
            <a:off x="289192" y="588119"/>
            <a:ext cx="11616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6000" dirty="0"/>
              <a:t>Výběr prezentací</a:t>
            </a:r>
          </a:p>
        </p:txBody>
      </p:sp>
    </p:spTree>
    <p:extLst>
      <p:ext uri="{BB962C8B-B14F-4D97-AF65-F5344CB8AC3E}">
        <p14:creationId xmlns:p14="http://schemas.microsoft.com/office/powerpoint/2010/main" val="102387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1D0FB14-190E-3669-58B4-EAC12622F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45494"/>
              </p:ext>
            </p:extLst>
          </p:nvPr>
        </p:nvGraphicFramePr>
        <p:xfrm>
          <a:off x="2143760" y="150272"/>
          <a:ext cx="9538605" cy="6588569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743180">
                  <a:extLst>
                    <a:ext uri="{9D8B030D-6E8A-4147-A177-3AD203B41FA5}">
                      <a16:colId xmlns:a16="http://schemas.microsoft.com/office/drawing/2014/main" val="1071891557"/>
                    </a:ext>
                  </a:extLst>
                </a:gridCol>
                <a:gridCol w="265342">
                  <a:extLst>
                    <a:ext uri="{9D8B030D-6E8A-4147-A177-3AD203B41FA5}">
                      <a16:colId xmlns:a16="http://schemas.microsoft.com/office/drawing/2014/main" val="730879908"/>
                    </a:ext>
                  </a:extLst>
                </a:gridCol>
                <a:gridCol w="70148">
                  <a:extLst>
                    <a:ext uri="{9D8B030D-6E8A-4147-A177-3AD203B41FA5}">
                      <a16:colId xmlns:a16="http://schemas.microsoft.com/office/drawing/2014/main" val="2834777851"/>
                    </a:ext>
                  </a:extLst>
                </a:gridCol>
                <a:gridCol w="3838148">
                  <a:extLst>
                    <a:ext uri="{9D8B030D-6E8A-4147-A177-3AD203B41FA5}">
                      <a16:colId xmlns:a16="http://schemas.microsoft.com/office/drawing/2014/main" val="1278852250"/>
                    </a:ext>
                  </a:extLst>
                </a:gridCol>
                <a:gridCol w="38330">
                  <a:extLst>
                    <a:ext uri="{9D8B030D-6E8A-4147-A177-3AD203B41FA5}">
                      <a16:colId xmlns:a16="http://schemas.microsoft.com/office/drawing/2014/main" val="1493383306"/>
                    </a:ext>
                  </a:extLst>
                </a:gridCol>
                <a:gridCol w="692592">
                  <a:extLst>
                    <a:ext uri="{9D8B030D-6E8A-4147-A177-3AD203B41FA5}">
                      <a16:colId xmlns:a16="http://schemas.microsoft.com/office/drawing/2014/main" val="629752037"/>
                    </a:ext>
                  </a:extLst>
                </a:gridCol>
                <a:gridCol w="333313">
                  <a:extLst>
                    <a:ext uri="{9D8B030D-6E8A-4147-A177-3AD203B41FA5}">
                      <a16:colId xmlns:a16="http://schemas.microsoft.com/office/drawing/2014/main" val="4131190126"/>
                    </a:ext>
                  </a:extLst>
                </a:gridCol>
                <a:gridCol w="80170">
                  <a:extLst>
                    <a:ext uri="{9D8B030D-6E8A-4147-A177-3AD203B41FA5}">
                      <a16:colId xmlns:a16="http://schemas.microsoft.com/office/drawing/2014/main" val="4184949830"/>
                    </a:ext>
                  </a:extLst>
                </a:gridCol>
                <a:gridCol w="3477382">
                  <a:extLst>
                    <a:ext uri="{9D8B030D-6E8A-4147-A177-3AD203B41FA5}">
                      <a16:colId xmlns:a16="http://schemas.microsoft.com/office/drawing/2014/main" val="3456230137"/>
                    </a:ext>
                  </a:extLst>
                </a:gridCol>
              </a:tblGrid>
              <a:tr h="41334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>
                          <a:effectLst/>
                        </a:rPr>
                        <a:t>1. 3.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>
                          <a:effectLst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effectLst/>
                        </a:rPr>
                        <a:t>STROMATOLITY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>
                          <a:effectLst/>
                        </a:rPr>
                        <a:t>5. 4.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16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effectLst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effectLst/>
                        </a:rPr>
                        <a:t>PŘECHOD OBRATLOVCŮ NA SOUŠ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2835695"/>
                  </a:ext>
                </a:extLst>
              </a:tr>
              <a:tr h="4133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effectLst/>
                        </a:rPr>
                        <a:t>VELKÁ OXIDAČNÍ UDÁLOST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17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PRVNÍ PLAZI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35399910"/>
                  </a:ext>
                </a:extLst>
              </a:tr>
              <a:tr h="4133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EUKARYOTA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>
                          <a:effectLst/>
                        </a:rPr>
                        <a:t>18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>
                          <a:effectLst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effectLst/>
                        </a:rPr>
                        <a:t>PERMO-KARBONSKÉ KLIMA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97754"/>
                  </a:ext>
                </a:extLst>
              </a:tr>
              <a:tr h="47850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>
                          <a:effectLst/>
                        </a:rPr>
                        <a:t>8. 3.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>
                          <a:effectLst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WILLSONŮV CYKLUS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>
                          <a:effectLst/>
                        </a:rPr>
                        <a:t>12. 4.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>
                          <a:effectLst/>
                        </a:rPr>
                        <a:t>19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effectLst/>
                        </a:rPr>
                        <a:t>VYMÍRÁNÍ NA KONCI PERMU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86795253"/>
                  </a:ext>
                </a:extLst>
              </a:tr>
              <a:tr h="4133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PREKAMBRICKÉ KLIMA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>
                          <a:effectLst/>
                        </a:rPr>
                        <a:t>20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effectLst/>
                        </a:rPr>
                        <a:t>VYMÍRÁNÍ NA HRANICI TRIAS/JURA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36047765"/>
                  </a:ext>
                </a:extLst>
              </a:tr>
              <a:tr h="4133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>
                          <a:effectLst/>
                        </a:rPr>
                        <a:t>6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>
                          <a:effectLst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EDIAKARSKÁ BIOTA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21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AMONITI JAKO INDEXOVÉ FOSILIE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237945"/>
                  </a:ext>
                </a:extLst>
              </a:tr>
              <a:tr h="413348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>
                          <a:effectLst/>
                        </a:rPr>
                        <a:t>15. 3.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>
                          <a:effectLst/>
                        </a:rPr>
                        <a:t>7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KAMBRICKÁ EXPLOZE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>
                          <a:effectLst/>
                        </a:rPr>
                        <a:t>19. 4.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>
                          <a:effectLst/>
                        </a:rPr>
                        <a:t>22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>
                          <a:effectLst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DRUHOHORNÍ OBRATLOVCI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23638849"/>
                  </a:ext>
                </a:extLst>
              </a:tr>
              <a:tr h="4133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PRVNÍ OBRATLOVCI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23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CENOMANSKÁ TRANSGRESE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23425979"/>
                  </a:ext>
                </a:extLst>
              </a:tr>
              <a:tr h="4829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>
                          <a:effectLst/>
                        </a:rPr>
                        <a:t>9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1" u="none" strike="noStrike" dirty="0">
                          <a:effectLst/>
                        </a:rPr>
                        <a:t>V</a:t>
                      </a:r>
                      <a:r>
                        <a:rPr lang="cs-CZ" sz="1600" b="1" u="none" strike="noStrike" dirty="0">
                          <a:effectLst/>
                        </a:rPr>
                        <a:t>ELKÁ ORDOVICKÁ DIVERZIFIKAČNÍ UDÁLOST</a:t>
                      </a:r>
                      <a:r>
                        <a:rPr lang="en-GB" sz="1600" b="1" u="none" strike="noStrike" dirty="0">
                          <a:effectLst/>
                        </a:rPr>
                        <a:t> (GOBE)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24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>
                          <a:effectLst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IMPAKT CHICXULUB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815914"/>
                  </a:ext>
                </a:extLst>
              </a:tr>
              <a:tr h="48296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>
                          <a:effectLst/>
                        </a:rPr>
                        <a:t>22. </a:t>
                      </a:r>
                      <a:r>
                        <a:rPr lang="cs-CZ" sz="1800" b="1" u="none" strike="noStrike" dirty="0">
                          <a:effectLst/>
                        </a:rPr>
                        <a:t>  </a:t>
                      </a:r>
                      <a:r>
                        <a:rPr lang="en-GB" sz="1800" b="1" u="none" strike="noStrike" dirty="0">
                          <a:effectLst/>
                        </a:rPr>
                        <a:t>3.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10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>
                          <a:effectLst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effectLst/>
                        </a:rPr>
                        <a:t>VYMÍRÁNÍ NA KONCI ORDOVIKU</a:t>
                      </a:r>
                      <a:br>
                        <a:rPr lang="cs-CZ" sz="1600" b="1" u="none" strike="noStrike" dirty="0">
                          <a:effectLst/>
                        </a:rPr>
                      </a:br>
                      <a:r>
                        <a:rPr lang="en-GB" sz="1600" b="1" u="none" strike="noStrike" dirty="0">
                          <a:effectLst/>
                        </a:rPr>
                        <a:t>(</a:t>
                      </a:r>
                      <a:r>
                        <a:rPr lang="cs-CZ" sz="1600" b="1" u="none" strike="noStrike" dirty="0">
                          <a:effectLst/>
                        </a:rPr>
                        <a:t>HIRNANTSKÁ UDÁLOST</a:t>
                      </a:r>
                      <a:r>
                        <a:rPr lang="en-GB" sz="1600" b="1" u="none" strike="noStrike" dirty="0">
                          <a:effectLst/>
                        </a:rPr>
                        <a:t>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>
                          <a:effectLst/>
                        </a:rPr>
                        <a:t>26. 4.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>
                          <a:effectLst/>
                        </a:rPr>
                        <a:t>25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effectLst/>
                        </a:rPr>
                        <a:t>PALEOCÉNNÍ-EOCÉNNÍ </a:t>
                      </a:r>
                      <a:br>
                        <a:rPr lang="cs-CZ" sz="1600" b="1" u="none" strike="noStrike" dirty="0">
                          <a:effectLst/>
                        </a:rPr>
                      </a:br>
                      <a:r>
                        <a:rPr lang="cs-CZ" sz="1600" b="1" u="none" strike="noStrike" dirty="0">
                          <a:effectLst/>
                        </a:rPr>
                        <a:t>KLIMATICKÉ OPTIMUM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81208978"/>
                  </a:ext>
                </a:extLst>
              </a:tr>
              <a:tr h="4133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>
                          <a:effectLst/>
                        </a:rPr>
                        <a:t>11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JOACHIM BARRANDE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>
                          <a:effectLst/>
                        </a:rPr>
                        <a:t>26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effectLst/>
                        </a:rPr>
                        <a:t>TŘETIHORNÍ MOŘE NA MORAVĚ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24093147"/>
                  </a:ext>
                </a:extLst>
              </a:tr>
              <a:tr h="4133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12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>
                          <a:effectLst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effectLst/>
                        </a:rPr>
                        <a:t>STRATOTYPY PŘÍDOLÍ, LOCHKOVU A PRAGU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27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MESSINSKÁ SALINITNÍ KRIZE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181902"/>
                  </a:ext>
                </a:extLst>
              </a:tr>
              <a:tr h="413348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>
                          <a:effectLst/>
                        </a:rPr>
                        <a:t>29. 3.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13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HLAVONOŽCI PRVOHOR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>
                          <a:effectLst/>
                        </a:rPr>
                        <a:t>3. 5.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>
                          <a:effectLst/>
                        </a:rPr>
                        <a:t>28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>
                          <a:effectLst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ČTVRTOHORNÍ KLIMA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97728493"/>
                  </a:ext>
                </a:extLst>
              </a:tr>
              <a:tr h="4829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14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effectLst/>
                        </a:rPr>
                        <a:t>VYMÍRÁNÍ V POZDNÍM DEVONU</a:t>
                      </a:r>
                      <a:r>
                        <a:rPr lang="en-GB" sz="1600" b="1" u="none" strike="noStrike" dirty="0">
                          <a:effectLst/>
                        </a:rPr>
                        <a:t> (</a:t>
                      </a:r>
                      <a:r>
                        <a:rPr lang="cs-CZ" sz="1600" b="1" u="none" strike="noStrike" dirty="0">
                          <a:effectLst/>
                        </a:rPr>
                        <a:t>KELLWASSERSKÁ KRIZE</a:t>
                      </a:r>
                      <a:r>
                        <a:rPr lang="en-GB" sz="1600" b="1" u="none" strike="noStrike" dirty="0">
                          <a:effectLst/>
                        </a:rPr>
                        <a:t>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>
                          <a:effectLst/>
                        </a:rPr>
                        <a:t>29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AUSTRALOPITHECUS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1821371"/>
                  </a:ext>
                </a:extLst>
              </a:tr>
              <a:tr h="4829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15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>
                          <a:effectLst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PRVOHORNÍ VÝVOJ FLÓRY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u="none" strike="noStrike" dirty="0">
                          <a:effectLst/>
                        </a:rPr>
                        <a:t>30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>
                          <a:effectLst/>
                        </a:rPr>
                        <a:t> 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1" u="none" strike="noStrike" dirty="0">
                          <a:effectLst/>
                        </a:rPr>
                        <a:t>ÚTESOTVORNÉ ORGANISMY</a:t>
                      </a:r>
                      <a:br>
                        <a:rPr lang="cs-CZ" sz="1600" b="1" u="none" strike="noStrike" dirty="0">
                          <a:effectLst/>
                        </a:rPr>
                      </a:br>
                      <a:r>
                        <a:rPr lang="cs-CZ" sz="1600" b="1" u="none" strike="noStrike" dirty="0">
                          <a:effectLst/>
                        </a:rPr>
                        <a:t>V HISTORII ZEMĚ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65" marR="6465" marT="646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97648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4F1A3F95-0229-6B82-37C7-4ACD56EE0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237055"/>
              </p:ext>
            </p:extLst>
          </p:nvPr>
        </p:nvGraphicFramePr>
        <p:xfrm>
          <a:off x="177013" y="145239"/>
          <a:ext cx="1123467" cy="6567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467">
                  <a:extLst>
                    <a:ext uri="{9D8B030D-6E8A-4147-A177-3AD203B41FA5}">
                      <a16:colId xmlns:a16="http://schemas.microsoft.com/office/drawing/2014/main" val="3167788208"/>
                    </a:ext>
                  </a:extLst>
                </a:gridCol>
              </a:tblGrid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Bartoníková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841377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Bednarzová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946580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Bok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544733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Brož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237846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Goš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598001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Havran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465723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Horváthová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519223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Hrouda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71646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Igolkina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043314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Kabátník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412256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Kaňová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144605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Klimešová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956860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Kodak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731146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Koubová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475150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Kučerová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350592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Malá</a:t>
                      </a:r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681285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Mašová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681187"/>
                  </a:ext>
                </a:extLst>
              </a:tr>
              <a:tr h="21683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Medveďová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861462"/>
                  </a:ext>
                </a:extLst>
              </a:tr>
              <a:tr h="21891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Navrátil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213660"/>
                  </a:ext>
                </a:extLst>
              </a:tr>
              <a:tr h="21891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Pavládyová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830375"/>
                  </a:ext>
                </a:extLst>
              </a:tr>
              <a:tr h="21891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Pročka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286245"/>
                  </a:ext>
                </a:extLst>
              </a:tr>
              <a:tr h="21891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Romancová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370437"/>
                  </a:ext>
                </a:extLst>
              </a:tr>
              <a:tr h="21891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Ryšková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741429"/>
                  </a:ext>
                </a:extLst>
              </a:tr>
              <a:tr h="21891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Staněk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743298"/>
                  </a:ext>
                </a:extLst>
              </a:tr>
              <a:tr h="21891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Štrbová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039438"/>
                  </a:ext>
                </a:extLst>
              </a:tr>
              <a:tr h="21891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Švanda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273923"/>
                  </a:ext>
                </a:extLst>
              </a:tr>
              <a:tr h="21891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Válková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301596"/>
                  </a:ext>
                </a:extLst>
              </a:tr>
              <a:tr h="21891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Vepřeková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172013"/>
                  </a:ext>
                </a:extLst>
              </a:tr>
              <a:tr h="21891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Zetková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796289"/>
                  </a:ext>
                </a:extLst>
              </a:tr>
              <a:tr h="21891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1" u="none" strike="noStrike" noProof="1">
                          <a:effectLst/>
                        </a:rPr>
                        <a:t>Zrůstek</a:t>
                      </a:r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98938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F04F7200-E104-F08D-42DF-1C0B55C4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04482"/>
              </p:ext>
            </p:extLst>
          </p:nvPr>
        </p:nvGraphicFramePr>
        <p:xfrm>
          <a:off x="1402081" y="168932"/>
          <a:ext cx="335279" cy="6567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279">
                  <a:extLst>
                    <a:ext uri="{9D8B030D-6E8A-4147-A177-3AD203B41FA5}">
                      <a16:colId xmlns:a16="http://schemas.microsoft.com/office/drawing/2014/main" val="3167788208"/>
                    </a:ext>
                  </a:extLst>
                </a:gridCol>
              </a:tblGrid>
              <a:tr h="218127"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41377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946580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544733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37846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598001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65723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19223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71646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43314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12256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44605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56860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731146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475150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350592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A0A0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681285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81187"/>
                  </a:ext>
                </a:extLst>
              </a:tr>
              <a:tr h="218127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861462"/>
                  </a:ext>
                </a:extLst>
              </a:tr>
              <a:tr h="218128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213660"/>
                  </a:ext>
                </a:extLst>
              </a:tr>
              <a:tr h="218128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830375"/>
                  </a:ext>
                </a:extLst>
              </a:tr>
              <a:tr h="218128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286245"/>
                  </a:ext>
                </a:extLst>
              </a:tr>
              <a:tr h="218128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70437"/>
                  </a:ext>
                </a:extLst>
              </a:tr>
              <a:tr h="218128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741429"/>
                  </a:ext>
                </a:extLst>
              </a:tr>
              <a:tr h="218128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743298"/>
                  </a:ext>
                </a:extLst>
              </a:tr>
              <a:tr h="218128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039438"/>
                  </a:ext>
                </a:extLst>
              </a:tr>
              <a:tr h="218128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273923"/>
                  </a:ext>
                </a:extLst>
              </a:tr>
              <a:tr h="218128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301596"/>
                  </a:ext>
                </a:extLst>
              </a:tr>
              <a:tr h="218128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172013"/>
                  </a:ext>
                </a:extLst>
              </a:tr>
              <a:tr h="218128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96289"/>
                  </a:ext>
                </a:extLst>
              </a:tr>
              <a:tr h="218128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57" marR="5557" marT="55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89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47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D1D11E-4BA4-3984-5E06-1E2AC2AE59F7}"/>
              </a:ext>
            </a:extLst>
          </p:cNvPr>
          <p:cNvSpPr txBox="1">
            <a:spLocks/>
          </p:cNvSpPr>
          <p:nvPr/>
        </p:nvSpPr>
        <p:spPr>
          <a:xfrm>
            <a:off x="838200" y="1497911"/>
            <a:ext cx="11079480" cy="5146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Zadání najdete na </a:t>
            </a:r>
            <a:r>
              <a:rPr lang="cs-CZ" dirty="0" err="1"/>
              <a:t>ISu</a:t>
            </a:r>
            <a:r>
              <a:rPr lang="cs-CZ" dirty="0"/>
              <a:t>: </a:t>
            </a:r>
          </a:p>
          <a:p>
            <a:pPr marL="0" indent="0">
              <a:buNone/>
            </a:pPr>
            <a:r>
              <a:rPr lang="cs-CZ" sz="2800" dirty="0"/>
              <a:t>IS -&gt; G3061 -&gt; Studijní materiály -&gt; </a:t>
            </a:r>
            <a:r>
              <a:rPr lang="cs-CZ" sz="2800" b="1" dirty="0"/>
              <a:t>Cvičení </a:t>
            </a:r>
            <a:r>
              <a:rPr lang="cs-CZ" sz="2800" dirty="0"/>
              <a:t>-&gt; Cvičení 01 -&gt; HG01.docx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Vypracovaný protokol exportujete do formátu .</a:t>
            </a:r>
            <a:r>
              <a:rPr lang="cs-CZ" dirty="0" err="1"/>
              <a:t>pdf</a:t>
            </a:r>
            <a:r>
              <a:rPr lang="cs-CZ" dirty="0"/>
              <a:t> a nahrajete do </a:t>
            </a:r>
            <a:r>
              <a:rPr lang="cs-CZ" dirty="0" err="1"/>
              <a:t>ISu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IS -&gt; </a:t>
            </a:r>
            <a:r>
              <a:rPr lang="cs-CZ" sz="2800" dirty="0"/>
              <a:t>G3061 </a:t>
            </a:r>
            <a:r>
              <a:rPr lang="cs-CZ" dirty="0"/>
              <a:t>-&gt; Studijní materiály -&gt; </a:t>
            </a:r>
            <a:r>
              <a:rPr lang="cs-CZ" b="1" dirty="0"/>
              <a:t>Odevzdávárny</a:t>
            </a:r>
            <a:r>
              <a:rPr lang="cs-CZ" dirty="0"/>
              <a:t> -&gt; Cvičení -&gt; Cvičení 01 </a:t>
            </a:r>
            <a:endParaRPr lang="cs-CZ" sz="2800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None/>
            </a:pPr>
            <a:r>
              <a:rPr lang="cs-CZ" sz="3900" b="1" dirty="0"/>
              <a:t>Protokoly budete vypracovávat samostatně.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/>
              <a:t>Během cvičení si dělejte poznámky o tom jak postupovat.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3600" b="1" dirty="0"/>
              <a:t>Doporučuji nosit vlastní notebook. Pokud vám nebude jasné zadání, vysvětlím vám ho znovu a lépe. </a:t>
            </a:r>
            <a:r>
              <a:rPr lang="cs-CZ" sz="3600" b="1" u="sng" dirty="0"/>
              <a:t>Nebojte se ozvat.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4496982-05FB-DBA3-65CA-156044675E1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Protokoly</a:t>
            </a:r>
          </a:p>
        </p:txBody>
      </p:sp>
    </p:spTree>
    <p:extLst>
      <p:ext uri="{BB962C8B-B14F-4D97-AF65-F5344CB8AC3E}">
        <p14:creationId xmlns:p14="http://schemas.microsoft.com/office/powerpoint/2010/main" val="369841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4910911-9F06-4C71-BA78-0AA68635D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52" y="1091727"/>
            <a:ext cx="4836783" cy="408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733C4CD-31AA-4FF4-91A2-AFF8FBF25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15" y="5179140"/>
            <a:ext cx="6449647" cy="153745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2C02AAB-F915-44F5-ACAE-5E7084E7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355"/>
            <a:ext cx="10515600" cy="1325563"/>
          </a:xfrm>
        </p:spPr>
        <p:txBody>
          <a:bodyPr/>
          <a:lstStyle/>
          <a:p>
            <a:r>
              <a:rPr lang="cs-CZ" dirty="0"/>
              <a:t>1. cvičení – 1. část, absolutní datování hornin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B03C622C-2C8A-4855-919E-2BCC561EBBFF}"/>
              </a:ext>
            </a:extLst>
          </p:cNvPr>
          <p:cNvSpPr txBox="1">
            <a:spLocks/>
          </p:cNvSpPr>
          <p:nvPr/>
        </p:nvSpPr>
        <p:spPr>
          <a:xfrm>
            <a:off x="5674983" y="1253331"/>
            <a:ext cx="68477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/>
              <a:t>Poločas rozpadu (= </a:t>
            </a:r>
            <a:r>
              <a:rPr lang="cs-CZ" sz="2400" b="1" dirty="0" err="1"/>
              <a:t>half</a:t>
            </a:r>
            <a:r>
              <a:rPr lang="cs-CZ" sz="2400" b="1" dirty="0"/>
              <a:t>-live)</a:t>
            </a:r>
          </a:p>
          <a:p>
            <a:pPr marL="0" indent="0">
              <a:buNone/>
            </a:pPr>
            <a:r>
              <a:rPr lang="cs-CZ" sz="2400" b="1" dirty="0"/>
              <a:t>= doba za kterou se rozpadne přesně </a:t>
            </a:r>
            <a:br>
              <a:rPr lang="cs-CZ" sz="2400" b="1" dirty="0"/>
            </a:br>
            <a:r>
              <a:rPr lang="cs-CZ" sz="2400" b="1" dirty="0"/>
              <a:t>   ½ mateřského izotopu na dceřiné izotopy </a:t>
            </a:r>
            <a:br>
              <a:rPr lang="cs-CZ" sz="2400" b="1" dirty="0"/>
            </a:b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Rozpadová řada (= </a:t>
            </a:r>
            <a:r>
              <a:rPr lang="cs-CZ" sz="2400" b="1" dirty="0" err="1"/>
              <a:t>decay</a:t>
            </a:r>
            <a:r>
              <a:rPr lang="cs-CZ" sz="2400" b="1" dirty="0"/>
              <a:t> </a:t>
            </a:r>
            <a:r>
              <a:rPr lang="cs-CZ" sz="2400" b="1" dirty="0" err="1"/>
              <a:t>chain</a:t>
            </a:r>
            <a:r>
              <a:rPr lang="cs-CZ" sz="2400" b="1" dirty="0"/>
              <a:t>)</a:t>
            </a:r>
          </a:p>
          <a:p>
            <a:pPr marL="0" indent="0">
              <a:buNone/>
            </a:pPr>
            <a:r>
              <a:rPr lang="cs-CZ" sz="2400" b="1" dirty="0"/>
              <a:t>= řada radioaktivních přeměn nestabilních izotopů</a:t>
            </a:r>
            <a:br>
              <a:rPr lang="cs-CZ" sz="2400" b="1" dirty="0"/>
            </a:br>
            <a:r>
              <a:rPr lang="cs-CZ" sz="2400" b="1" dirty="0"/>
              <a:t>   prvků končící izotopem stabilním</a:t>
            </a:r>
          </a:p>
          <a:p>
            <a:pPr marL="0" indent="0">
              <a:buNone/>
            </a:pPr>
            <a:endParaRPr lang="cs-CZ" sz="2000" dirty="0"/>
          </a:p>
          <a:p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8714B4E7-92CE-40B2-862A-781070C6CB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8309" y="4091869"/>
            <a:ext cx="4070836" cy="27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736DE8E3-F777-48A9-B941-9D5F3EE6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018" y="2230313"/>
            <a:ext cx="11087470" cy="4351338"/>
          </a:xfrm>
        </p:spPr>
        <p:txBody>
          <a:bodyPr/>
          <a:lstStyle/>
          <a:p>
            <a:r>
              <a:rPr lang="cs-CZ" dirty="0"/>
              <a:t>princip superpozice</a:t>
            </a:r>
          </a:p>
          <a:p>
            <a:r>
              <a:rPr lang="cs-CZ" dirty="0"/>
              <a:t>princip průniku</a:t>
            </a:r>
          </a:p>
          <a:p>
            <a:r>
              <a:rPr lang="cs-CZ" dirty="0"/>
              <a:t>princip stratigrafické inkluze</a:t>
            </a:r>
          </a:p>
          <a:p>
            <a:r>
              <a:rPr lang="cs-CZ" dirty="0"/>
              <a:t>absolutní datování</a:t>
            </a:r>
          </a:p>
          <a:p>
            <a:r>
              <a:rPr lang="cs-CZ" dirty="0" err="1"/>
              <a:t>biostratigrafie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9A4825-F8FC-4BFC-9F83-C937ED0B0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408" y="0"/>
            <a:ext cx="5639592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2879D0E-41E7-DC1A-F1BE-1758B77E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355"/>
            <a:ext cx="10515600" cy="1325563"/>
          </a:xfrm>
        </p:spPr>
        <p:txBody>
          <a:bodyPr/>
          <a:lstStyle/>
          <a:p>
            <a:r>
              <a:rPr lang="cs-CZ" dirty="0"/>
              <a:t>1. cvičení – 2. část, principy stratigrafie</a:t>
            </a:r>
          </a:p>
        </p:txBody>
      </p:sp>
    </p:spTree>
    <p:extLst>
      <p:ext uri="{BB962C8B-B14F-4D97-AF65-F5344CB8AC3E}">
        <p14:creationId xmlns:p14="http://schemas.microsoft.com/office/powerpoint/2010/main" val="22365083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664</Words>
  <Application>Microsoft Office PowerPoint</Application>
  <PresentationFormat>Širokoúhlá obrazovka</PresentationFormat>
  <Paragraphs>173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G3061: Historická a stratigrafická geologie – 1. cvičení</vt:lpstr>
      <vt:lpstr>Hodnocení a ukončení předmětu</vt:lpstr>
      <vt:lpstr>Hodnocení</vt:lpstr>
      <vt:lpstr>Prezentace</vt:lpstr>
      <vt:lpstr>Prezentace aplikace PowerPoint</vt:lpstr>
      <vt:lpstr>Prezentace aplikace PowerPoint</vt:lpstr>
      <vt:lpstr>Prezentace aplikace PowerPoint</vt:lpstr>
      <vt:lpstr>1. cvičení – 1. část, absolutní datování hornin</vt:lpstr>
      <vt:lpstr>1. cvičení – 2. část, principy stratigrafie</vt:lpstr>
      <vt:lpstr>1) Společné vyplnění legendy</vt:lpstr>
      <vt:lpstr>1. cvičení – 2. část, principy stratigrafie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</dc:creator>
  <cp:lastModifiedBy>Petr Hykš</cp:lastModifiedBy>
  <cp:revision>94</cp:revision>
  <dcterms:created xsi:type="dcterms:W3CDTF">2020-02-18T16:01:28Z</dcterms:created>
  <dcterms:modified xsi:type="dcterms:W3CDTF">2023-02-15T10:44:33Z</dcterms:modified>
</cp:coreProperties>
</file>