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5" r:id="rId5"/>
    <p:sldId id="261" r:id="rId6"/>
    <p:sldId id="260" r:id="rId7"/>
    <p:sldId id="269" r:id="rId8"/>
    <p:sldId id="262" r:id="rId9"/>
    <p:sldId id="266" r:id="rId10"/>
    <p:sldId id="263" r:id="rId11"/>
    <p:sldId id="302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7461FE-7D55-95FC-B535-E33DF0DBD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193C2C-C9F1-BA9A-C027-3E092FD06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29E846-0F7C-6D46-AB36-AF5B9908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A82391-D86A-AA47-C31A-B188CE4C5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83079D-1351-EBAB-7629-4A82E5B92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0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932EAF-11ED-CAAA-5743-61582F01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604006-A165-1C55-BC83-6396D345D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F05854-488E-502F-81D8-A8183F20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DB2E66-1857-5C83-EFD0-D4BD599F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B31A67-B2AD-968B-0F2B-2111D094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804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0B781BE-81E2-6FB4-410C-0EB87335CB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8AE4D9-7C29-669B-3093-366CCCC72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A858AC-5E87-FE2D-DEAF-D6D118948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A25FDA-519A-0D4C-D766-1C8AAC0DE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A3E96E-F5D2-2A7A-1514-0197392F7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137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ABC442-0DFB-7B76-5047-B5CC503A0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550EDA-78F7-2E07-3E8E-E5D5CA8D5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53AAE0-1BCD-D664-8E76-C270EC1E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926E01-D560-3C9B-0DF9-58AAC363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1D75B0-54FE-DC56-8137-C43E0D19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40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077294-3A88-992B-D12E-C29BAFF3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007BC2-5DF7-1385-6035-F5CC5C523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840547-A940-657B-2DC8-ECF00894D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DC2426-E78F-ED6C-711D-BF5AD2DDF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F768A8-A850-9BD1-FAA6-1C227F22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95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8E218D-E638-5890-CB20-DD3C5540E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9F8C95-3C18-F57A-8C17-6B703D1EA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6F67F79-0F3E-6B28-9998-1DC0291F8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6BA8C7-532C-A0DD-FF50-B29A79021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1576C4-762D-A2D5-2B15-3DF9A295F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AC2407-8605-3F80-3938-DB944B34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70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7F4433-9CEF-B75E-786E-400EB7D4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66DAE1-E4FB-69CC-C7A5-E71297638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D44D0C-AE84-8805-12ED-AABDA7EEB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2F588C4-20FF-8904-EB84-29025B8FB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D8E3AE2-6982-4FDB-D222-24405F75E3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6DD6B4F-9716-066D-A339-361DD3BDA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6463A1-2840-B77E-8F44-487E6563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C34E2D1-91F6-5B13-1762-53C2F208B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97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3F049-F900-FAB6-1A65-664801119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EA969C4-6A7D-36A8-C690-7F2C8DB2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29ACAA3-3D7B-D507-42A6-17067A8F8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AC9A4A-C0B6-3765-0803-42E562B2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60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6B0DC97-51C5-1911-2A35-42F02947C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6CB1730-A2F1-543E-E1E9-024F8937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8036BC4-9E4D-0595-158F-D7ECD3D1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32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F191F-8E6B-0F4A-9336-F02BBCAA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9736DF-9D7D-9C5A-8AC8-3AA8F7907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9FA5620-8AAD-C8FC-6339-E9C0E6460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09FE70-8C0D-6412-67AD-104C7B265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391FC6-D587-2337-4DF5-5C67B11D1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D026E0-E531-ED1E-D16D-6CB3E172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333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973C0-3D75-0226-084D-3109722F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B9FAFCA-B50A-EB07-A3FD-1CA56B823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2C5AFB-A0B9-558A-C920-24F22868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0DE14E7-7F3C-46E8-DB65-C014A20E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5D8DD9C-0072-258C-BD67-3362AC37C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69CA39-96A4-BC22-4F66-C24F9F939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921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775CF2E-FBE6-193F-EF37-A93B80968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0CDFB3-E7A9-22A2-368D-B14B669E2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81404B-A100-2BD0-9EED-DF00BF86F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9F93B-F620-4AFA-A26C-4DA331DD5405}" type="datetimeFigureOut">
              <a:rPr lang="cs-CZ" smtClean="0"/>
              <a:t>11.04.2023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88E8C4-A4D7-9DEF-186C-E70D1B45D9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9179C7-BF81-4E19-C730-FF0F9ED9F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61995-3A34-43BF-BC41-800B72175F9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337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C7F4D-BD1C-A3E3-C64D-CF54F2D177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Prvky vzácných zemin - </a:t>
            </a:r>
            <a:r>
              <a:rPr lang="cs-CZ" dirty="0" err="1"/>
              <a:t>Rare</a:t>
            </a:r>
            <a:r>
              <a:rPr lang="cs-CZ" dirty="0"/>
              <a:t> Earth </a:t>
            </a:r>
            <a:r>
              <a:rPr lang="cs-CZ" dirty="0" err="1"/>
              <a:t>Elements</a:t>
            </a:r>
            <a:r>
              <a:rPr lang="cs-CZ" dirty="0"/>
              <a:t> (</a:t>
            </a:r>
            <a:r>
              <a:rPr lang="cs-CZ" i="1" dirty="0"/>
              <a:t>REE)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B911FF8-0615-1922-047D-34AD4831B4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634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28844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Dělení prvků vzácných zemin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5" y="1756872"/>
            <a:ext cx="5170776" cy="34481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119445" y="2375878"/>
            <a:ext cx="1823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LREE</a:t>
            </a:r>
            <a:r>
              <a:rPr lang="cs-CZ" b="1" dirty="0"/>
              <a:t>-</a:t>
            </a:r>
            <a:r>
              <a:rPr lang="cs-CZ" b="1" dirty="0" err="1"/>
              <a:t>light</a:t>
            </a:r>
            <a:r>
              <a:rPr lang="cs-CZ" b="1" dirty="0"/>
              <a:t> </a:t>
            </a:r>
            <a:r>
              <a:rPr lang="cs-CZ" b="1" i="1" dirty="0"/>
              <a:t>REE</a:t>
            </a:r>
          </a:p>
          <a:p>
            <a:r>
              <a:rPr lang="cs-CZ" i="1" dirty="0"/>
              <a:t>velké prvky La-</a:t>
            </a:r>
            <a:r>
              <a:rPr lang="cs-CZ" i="1" dirty="0" err="1"/>
              <a:t>Gd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8640139" y="2375877"/>
            <a:ext cx="2203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HREE</a:t>
            </a:r>
            <a:r>
              <a:rPr lang="cs-CZ" b="1" dirty="0"/>
              <a:t>-</a:t>
            </a:r>
            <a:r>
              <a:rPr lang="cs-CZ" b="1" dirty="0" err="1"/>
              <a:t>heavy</a:t>
            </a:r>
            <a:r>
              <a:rPr lang="cs-CZ" b="1" dirty="0"/>
              <a:t> </a:t>
            </a:r>
            <a:r>
              <a:rPr lang="cs-CZ" b="1" i="1" dirty="0"/>
              <a:t>REE</a:t>
            </a:r>
          </a:p>
          <a:p>
            <a:r>
              <a:rPr lang="cs-CZ" i="1" dirty="0"/>
              <a:t>malé prvky </a:t>
            </a:r>
            <a:r>
              <a:rPr lang="cs-CZ" i="1" dirty="0" err="1"/>
              <a:t>Tb-Lu</a:t>
            </a:r>
            <a:r>
              <a:rPr lang="cs-CZ" i="1" dirty="0"/>
              <a:t> (+Y)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81257" y="4040552"/>
            <a:ext cx="2014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LREE</a:t>
            </a:r>
            <a:r>
              <a:rPr lang="cs-CZ" b="1" dirty="0"/>
              <a:t>-</a:t>
            </a:r>
            <a:r>
              <a:rPr lang="cs-CZ" b="1" dirty="0" err="1"/>
              <a:t>light</a:t>
            </a:r>
            <a:r>
              <a:rPr lang="cs-CZ" b="1" dirty="0"/>
              <a:t> </a:t>
            </a:r>
            <a:r>
              <a:rPr lang="cs-CZ" b="1" i="1" dirty="0"/>
              <a:t>REE</a:t>
            </a:r>
          </a:p>
          <a:p>
            <a:r>
              <a:rPr lang="cs-CZ" i="1" dirty="0"/>
              <a:t>velké prvky ~ La-</a:t>
            </a:r>
            <a:r>
              <a:rPr lang="cs-CZ" i="1" dirty="0" err="1"/>
              <a:t>Sm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888507" y="4032741"/>
            <a:ext cx="1985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MREE</a:t>
            </a:r>
            <a:r>
              <a:rPr lang="cs-CZ" b="1" dirty="0"/>
              <a:t>-</a:t>
            </a:r>
            <a:r>
              <a:rPr lang="cs-CZ" b="1" dirty="0" err="1"/>
              <a:t>middle</a:t>
            </a:r>
            <a:r>
              <a:rPr lang="cs-CZ" b="1" dirty="0"/>
              <a:t> </a:t>
            </a:r>
            <a:r>
              <a:rPr lang="cs-CZ" b="1" i="1" dirty="0"/>
              <a:t>REE</a:t>
            </a:r>
          </a:p>
          <a:p>
            <a:r>
              <a:rPr lang="cs-CZ" i="1" dirty="0"/>
              <a:t>velké prvky ~ </a:t>
            </a:r>
            <a:r>
              <a:rPr lang="cs-CZ" i="1" dirty="0" err="1"/>
              <a:t>Eu-Dy</a:t>
            </a:r>
            <a:endParaRPr lang="cs-CZ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066583" y="4032741"/>
            <a:ext cx="1990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HREE</a:t>
            </a:r>
            <a:r>
              <a:rPr lang="cs-CZ" b="1" dirty="0"/>
              <a:t>-</a:t>
            </a:r>
            <a:r>
              <a:rPr lang="cs-CZ" b="1" dirty="0" err="1"/>
              <a:t>heavy</a:t>
            </a:r>
            <a:r>
              <a:rPr lang="cs-CZ" b="1" dirty="0"/>
              <a:t> </a:t>
            </a:r>
            <a:r>
              <a:rPr lang="cs-CZ" b="1" i="1" dirty="0"/>
              <a:t>REE</a:t>
            </a:r>
          </a:p>
          <a:p>
            <a:r>
              <a:rPr lang="cs-CZ" i="1" dirty="0"/>
              <a:t>velké prvky ~ Ho-</a:t>
            </a:r>
            <a:r>
              <a:rPr lang="cs-CZ" i="1" dirty="0" err="1"/>
              <a:t>Lu</a:t>
            </a:r>
            <a:endParaRPr lang="cs-CZ" i="1" dirty="0"/>
          </a:p>
        </p:txBody>
      </p:sp>
      <p:sp>
        <p:nvSpPr>
          <p:cNvPr id="10" name="Ovál 9"/>
          <p:cNvSpPr/>
          <p:nvPr/>
        </p:nvSpPr>
        <p:spPr>
          <a:xfrm rot="778697">
            <a:off x="1094154" y="3579440"/>
            <a:ext cx="2086708" cy="3595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 rot="654817">
            <a:off x="3210430" y="3988925"/>
            <a:ext cx="1851088" cy="3595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 rot="778697">
            <a:off x="1120015" y="3466165"/>
            <a:ext cx="1077948" cy="35951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 rot="654817">
            <a:off x="3703719" y="3988925"/>
            <a:ext cx="1320451" cy="3595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 rot="778697">
            <a:off x="2368624" y="3766705"/>
            <a:ext cx="1326308" cy="359516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567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FF3CE5A-57C8-4926-A8E7-790647DD9657}"/>
              </a:ext>
            </a:extLst>
          </p:cNvPr>
          <p:cNvSpPr/>
          <p:nvPr/>
        </p:nvSpPr>
        <p:spPr>
          <a:xfrm>
            <a:off x="304800" y="889844"/>
            <a:ext cx="112455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Hlavní faktor určující chemické vlastnosti všech prvků je jejich elektronová konfigurace. Chování prvku vůči okolí je ovlivněno valenčními elektrony. Postupné obsazování vnitřních </a:t>
            </a:r>
            <a:r>
              <a:rPr lang="cs-CZ" sz="2000" i="1" dirty="0"/>
              <a:t>f </a:t>
            </a:r>
            <a:r>
              <a:rPr lang="cs-CZ" sz="2000" dirty="0"/>
              <a:t>orbitalů namísto vnějších způsobuje značnou uniformitu v chování REE. </a:t>
            </a:r>
          </a:p>
          <a:p>
            <a:endParaRPr lang="cs-CZ" sz="2000" dirty="0"/>
          </a:p>
          <a:p>
            <a:r>
              <a:rPr lang="cs-CZ" sz="2000" dirty="0"/>
              <a:t>Rozdělení prvků mezi jednotlivé koexistující minerály je především funkcí iontového poloměru. </a:t>
            </a:r>
          </a:p>
          <a:p>
            <a:endParaRPr lang="cs-CZ" sz="2000" dirty="0"/>
          </a:p>
          <a:p>
            <a:r>
              <a:rPr lang="cs-CZ" sz="2000" dirty="0"/>
              <a:t>Množství, které do minerálu vstoupí, závisí na míře shody velikosti daného iontu s velikostí koordinačního polyedru ve struktuře minerálu. Dále závisí na míře shody náboje.</a:t>
            </a:r>
          </a:p>
          <a:p>
            <a:endParaRPr lang="cs-CZ" sz="2000" dirty="0"/>
          </a:p>
          <a:p>
            <a:r>
              <a:rPr lang="cs-CZ" sz="2000" dirty="0"/>
              <a:t>Na základě strukturních vlastností některé minerály preferující vstup :</a:t>
            </a:r>
          </a:p>
          <a:p>
            <a:r>
              <a:rPr lang="cs-CZ" sz="2000" dirty="0"/>
              <a:t>větších LREE (monazit, </a:t>
            </a:r>
            <a:r>
              <a:rPr lang="cs-CZ" sz="2000" dirty="0" err="1"/>
              <a:t>allanit</a:t>
            </a:r>
            <a:r>
              <a:rPr lang="cs-CZ" sz="2000" dirty="0"/>
              <a:t>), </a:t>
            </a:r>
          </a:p>
          <a:p>
            <a:r>
              <a:rPr lang="cs-CZ" sz="2000" dirty="0"/>
              <a:t>středních MREE (apatit, titanit) </a:t>
            </a:r>
          </a:p>
          <a:p>
            <a:r>
              <a:rPr lang="cs-CZ" sz="2000" dirty="0"/>
              <a:t>malých HREE (xenotim, </a:t>
            </a:r>
            <a:r>
              <a:rPr lang="cs-CZ" sz="2000" dirty="0" err="1"/>
              <a:t>fergusonit</a:t>
            </a:r>
            <a:r>
              <a:rPr lang="cs-CZ" sz="2000" dirty="0"/>
              <a:t>). </a:t>
            </a:r>
          </a:p>
          <a:p>
            <a:endParaRPr lang="cs-CZ" sz="2000" dirty="0"/>
          </a:p>
          <a:p>
            <a:r>
              <a:rPr lang="cs-CZ" sz="2000" dirty="0"/>
              <a:t>Vzhledem k mnohem vyšším obsahům Y než MREE a HREE v korových horninách je Y u minerálů preferujících MREE a HREE téměř vždy převažující prvek (</a:t>
            </a:r>
            <a:r>
              <a:rPr lang="cs-CZ" sz="2000" dirty="0" err="1"/>
              <a:t>Gramaccioli</a:t>
            </a:r>
            <a:r>
              <a:rPr lang="cs-CZ" sz="2000" dirty="0"/>
              <a:t> et al. 1999).</a:t>
            </a:r>
          </a:p>
        </p:txBody>
      </p:sp>
    </p:spTree>
    <p:extLst>
      <p:ext uri="{BB962C8B-B14F-4D97-AF65-F5344CB8AC3E}">
        <p14:creationId xmlns:p14="http://schemas.microsoft.com/office/powerpoint/2010/main" val="2387691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8" y="222327"/>
            <a:ext cx="5249306" cy="3956641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296308" y="4362678"/>
            <a:ext cx="53295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ea typeface="Calibri" panose="020F0502020204030204" pitchFamily="34" charset="0"/>
              </a:rPr>
              <a:t>Chondritem (</a:t>
            </a:r>
            <a:r>
              <a:rPr lang="cs-CZ" dirty="0" err="1">
                <a:ea typeface="Calibri" panose="020F0502020204030204" pitchFamily="34" charset="0"/>
              </a:rPr>
              <a:t>McDonough</a:t>
            </a:r>
            <a:r>
              <a:rPr lang="cs-CZ" dirty="0">
                <a:ea typeface="Calibri" panose="020F0502020204030204" pitchFamily="34" charset="0"/>
              </a:rPr>
              <a:t> a Sun, 1995) normalizované obsahy </a:t>
            </a:r>
            <a:r>
              <a:rPr lang="cs-CZ" i="1" dirty="0">
                <a:ea typeface="Calibri" panose="020F0502020204030204" pitchFamily="34" charset="0"/>
              </a:rPr>
              <a:t>REE</a:t>
            </a:r>
            <a:r>
              <a:rPr lang="cs-CZ" dirty="0">
                <a:ea typeface="Calibri" panose="020F0502020204030204" pitchFamily="34" charset="0"/>
              </a:rPr>
              <a:t> ve vybraných minerálech upřednostňující </a:t>
            </a:r>
            <a:r>
              <a:rPr lang="cs-CZ" i="1" dirty="0">
                <a:ea typeface="Calibri" panose="020F0502020204030204" pitchFamily="34" charset="0"/>
              </a:rPr>
              <a:t>LREE</a:t>
            </a:r>
            <a:r>
              <a:rPr lang="cs-CZ" dirty="0">
                <a:ea typeface="Calibri" panose="020F0502020204030204" pitchFamily="34" charset="0"/>
              </a:rPr>
              <a:t> </a:t>
            </a:r>
            <a:r>
              <a:rPr lang="en-GB" dirty="0">
                <a:ea typeface="Calibri" panose="020F0502020204030204" pitchFamily="34" charset="0"/>
              </a:rPr>
              <a:t>[</a:t>
            </a:r>
            <a:r>
              <a:rPr lang="cs-CZ" dirty="0">
                <a:ea typeface="Calibri" panose="020F0502020204030204" pitchFamily="34" charset="0"/>
              </a:rPr>
              <a:t>monazit-(</a:t>
            </a:r>
            <a:r>
              <a:rPr lang="cs-CZ" dirty="0" err="1">
                <a:ea typeface="Calibri" panose="020F0502020204030204" pitchFamily="34" charset="0"/>
              </a:rPr>
              <a:t>Ce</a:t>
            </a:r>
            <a:r>
              <a:rPr lang="cs-CZ" dirty="0">
                <a:ea typeface="Calibri" panose="020F0502020204030204" pitchFamily="34" charset="0"/>
              </a:rPr>
              <a:t>) a </a:t>
            </a:r>
            <a:r>
              <a:rPr lang="cs-CZ" dirty="0" err="1">
                <a:ea typeface="Calibri" panose="020F0502020204030204" pitchFamily="34" charset="0"/>
              </a:rPr>
              <a:t>allanit</a:t>
            </a:r>
            <a:r>
              <a:rPr lang="cs-CZ" dirty="0">
                <a:ea typeface="Calibri" panose="020F0502020204030204" pitchFamily="34" charset="0"/>
              </a:rPr>
              <a:t>-(</a:t>
            </a:r>
            <a:r>
              <a:rPr lang="cs-CZ" dirty="0" err="1">
                <a:ea typeface="Calibri" panose="020F0502020204030204" pitchFamily="34" charset="0"/>
              </a:rPr>
              <a:t>Ce</a:t>
            </a:r>
            <a:r>
              <a:rPr lang="cs-CZ" dirty="0">
                <a:ea typeface="Calibri" panose="020F0502020204030204" pitchFamily="34" charset="0"/>
              </a:rPr>
              <a:t>)</a:t>
            </a:r>
            <a:r>
              <a:rPr lang="en-GB" dirty="0">
                <a:ea typeface="Calibri" panose="020F0502020204030204" pitchFamily="34" charset="0"/>
              </a:rPr>
              <a:t>], </a:t>
            </a:r>
            <a:r>
              <a:rPr lang="en-GB" i="1" dirty="0">
                <a:ea typeface="Calibri" panose="020F0502020204030204" pitchFamily="34" charset="0"/>
              </a:rPr>
              <a:t>MREE</a:t>
            </a:r>
            <a:r>
              <a:rPr lang="en-GB" dirty="0">
                <a:ea typeface="Calibri" panose="020F0502020204030204" pitchFamily="34" charset="0"/>
              </a:rPr>
              <a:t> [</a:t>
            </a:r>
            <a:r>
              <a:rPr lang="cs-CZ" dirty="0">
                <a:ea typeface="Calibri" panose="020F0502020204030204" pitchFamily="34" charset="0"/>
              </a:rPr>
              <a:t>titanit</a:t>
            </a:r>
            <a:r>
              <a:rPr lang="en-GB" dirty="0">
                <a:ea typeface="Calibri" panose="020F0502020204030204" pitchFamily="34" charset="0"/>
              </a:rPr>
              <a:t>] </a:t>
            </a:r>
            <a:r>
              <a:rPr lang="cs-CZ" dirty="0">
                <a:ea typeface="Calibri" panose="020F0502020204030204" pitchFamily="34" charset="0"/>
              </a:rPr>
              <a:t>a </a:t>
            </a:r>
            <a:r>
              <a:rPr lang="cs-CZ" i="1" dirty="0">
                <a:ea typeface="Calibri" panose="020F0502020204030204" pitchFamily="34" charset="0"/>
              </a:rPr>
              <a:t>HREE</a:t>
            </a:r>
            <a:r>
              <a:rPr lang="cs-CZ" dirty="0">
                <a:ea typeface="Calibri" panose="020F0502020204030204" pitchFamily="34" charset="0"/>
              </a:rPr>
              <a:t> </a:t>
            </a:r>
            <a:r>
              <a:rPr lang="en-GB" dirty="0">
                <a:ea typeface="Calibri" panose="020F0502020204030204" pitchFamily="34" charset="0"/>
              </a:rPr>
              <a:t>[</a:t>
            </a:r>
            <a:r>
              <a:rPr lang="cs-CZ" dirty="0">
                <a:ea typeface="Calibri" panose="020F0502020204030204" pitchFamily="34" charset="0"/>
              </a:rPr>
              <a:t>xenotim-(Y)</a:t>
            </a:r>
            <a:r>
              <a:rPr lang="en-GB" dirty="0">
                <a:ea typeface="Calibri" panose="020F0502020204030204" pitchFamily="34" charset="0"/>
              </a:rPr>
              <a:t>] </a:t>
            </a:r>
            <a:r>
              <a:rPr lang="cs-CZ" dirty="0">
                <a:ea typeface="Calibri" panose="020F0502020204030204" pitchFamily="34" charset="0"/>
              </a:rPr>
              <a:t>z NYF pegmatitů Třebíčského plutonu.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81FC6E5-DFAA-436C-AEE8-F4EA8564650B}"/>
              </a:ext>
            </a:extLst>
          </p:cNvPr>
          <p:cNvSpPr txBox="1"/>
          <p:nvPr/>
        </p:nvSpPr>
        <p:spPr>
          <a:xfrm>
            <a:off x="6296526" y="366110"/>
            <a:ext cx="403458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podle dominantní REE dostane minerál příponu:</a:t>
            </a:r>
          </a:p>
          <a:p>
            <a:r>
              <a:rPr lang="cs-CZ" sz="2400" dirty="0"/>
              <a:t>např. monazit-(</a:t>
            </a:r>
            <a:r>
              <a:rPr lang="cs-CZ" sz="2400" dirty="0" err="1"/>
              <a:t>Ce</a:t>
            </a:r>
            <a:r>
              <a:rPr lang="cs-CZ" sz="2400" dirty="0"/>
              <a:t>), </a:t>
            </a:r>
            <a:r>
              <a:rPr lang="cs-CZ" sz="2400" dirty="0" err="1"/>
              <a:t>allanit</a:t>
            </a:r>
            <a:r>
              <a:rPr lang="cs-CZ" sz="2400" dirty="0"/>
              <a:t>-(La), xenotim-(Y)</a:t>
            </a:r>
          </a:p>
          <a:p>
            <a:endParaRPr lang="cs-CZ" dirty="0"/>
          </a:p>
          <a:p>
            <a:r>
              <a:rPr lang="cs-CZ" dirty="0">
                <a:highlight>
                  <a:srgbClr val="C0C0C0"/>
                </a:highlight>
              </a:rPr>
              <a:t>posuzuje se podle atomárních proporcí a ne podle dominantní zeminy v chondritem normalizovaném grafu </a:t>
            </a:r>
          </a:p>
          <a:p>
            <a:r>
              <a:rPr lang="cs-CZ" dirty="0">
                <a:highlight>
                  <a:srgbClr val="C0C0C0"/>
                </a:highlight>
              </a:rPr>
              <a:t>vzhledem k rozdílným obsahům REE v chondritu se maxima často neshodují</a:t>
            </a:r>
          </a:p>
        </p:txBody>
      </p:sp>
    </p:spTree>
    <p:extLst>
      <p:ext uri="{BB962C8B-B14F-4D97-AF65-F5344CB8AC3E}">
        <p14:creationId xmlns:p14="http://schemas.microsoft.com/office/powerpoint/2010/main" val="89211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570" y="0"/>
            <a:ext cx="10515600" cy="86189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Prvky vzácných zemin - </a:t>
            </a:r>
            <a:r>
              <a:rPr lang="cs-CZ" dirty="0" err="1"/>
              <a:t>Rare</a:t>
            </a:r>
            <a:r>
              <a:rPr lang="cs-CZ" dirty="0"/>
              <a:t> </a:t>
            </a:r>
            <a:r>
              <a:rPr lang="cs-CZ" dirty="0" err="1"/>
              <a:t>Earth</a:t>
            </a:r>
            <a:r>
              <a:rPr lang="cs-CZ" dirty="0"/>
              <a:t> </a:t>
            </a:r>
            <a:r>
              <a:rPr lang="cs-CZ" dirty="0" err="1"/>
              <a:t>Elements</a:t>
            </a:r>
            <a:r>
              <a:rPr lang="cs-CZ" dirty="0"/>
              <a:t> (</a:t>
            </a:r>
            <a:r>
              <a:rPr lang="cs-CZ" i="1" dirty="0"/>
              <a:t>REE)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3" y="1376457"/>
            <a:ext cx="7077595" cy="5417513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055446" y="5416062"/>
            <a:ext cx="5353539" cy="6408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Obdélník 8"/>
          <p:cNvSpPr/>
          <p:nvPr/>
        </p:nvSpPr>
        <p:spPr>
          <a:xfrm>
            <a:off x="1715476" y="3816962"/>
            <a:ext cx="480647" cy="5831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715476" y="3235569"/>
            <a:ext cx="476739" cy="5697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8331200" y="1172308"/>
            <a:ext cx="3430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IUPACH – </a:t>
            </a:r>
            <a:r>
              <a:rPr lang="cs-CZ" sz="2400" i="1" dirty="0"/>
              <a:t>REE</a:t>
            </a:r>
            <a:r>
              <a:rPr lang="cs-CZ" sz="2400" dirty="0"/>
              <a:t> zahrnují:</a:t>
            </a:r>
          </a:p>
          <a:p>
            <a:endParaRPr lang="cs-CZ" sz="2400" dirty="0"/>
          </a:p>
          <a:p>
            <a:r>
              <a:rPr lang="cs-CZ" sz="2400" dirty="0"/>
              <a:t>Lanthanoidy (</a:t>
            </a:r>
            <a:r>
              <a:rPr lang="cs-CZ" sz="2400" i="1" dirty="0" err="1"/>
              <a:t>Ln</a:t>
            </a:r>
            <a:r>
              <a:rPr lang="cs-CZ" sz="2400" dirty="0"/>
              <a:t>) + La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331200" y="2416684"/>
            <a:ext cx="300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Yttrium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331200" y="2823220"/>
            <a:ext cx="3006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Skandium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331200" y="3691421"/>
            <a:ext cx="3368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 geologických vědách je často </a:t>
            </a:r>
            <a:r>
              <a:rPr lang="cs-CZ" sz="2000" dirty="0" err="1"/>
              <a:t>Sc</a:t>
            </a:r>
            <a:r>
              <a:rPr lang="cs-CZ" sz="2000" dirty="0"/>
              <a:t> vyjmuto ze souboru </a:t>
            </a:r>
            <a:r>
              <a:rPr lang="cs-CZ" sz="2000" i="1" dirty="0"/>
              <a:t>REE</a:t>
            </a:r>
          </a:p>
        </p:txBody>
      </p:sp>
    </p:spTree>
    <p:extLst>
      <p:ext uri="{BB962C8B-B14F-4D97-AF65-F5344CB8AC3E}">
        <p14:creationId xmlns:p14="http://schemas.microsoft.com/office/powerpoint/2010/main" val="26956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/>
      <p:bldP spid="11" grpId="0"/>
      <p:bldP spid="1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24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Prvky vzácných zemin-historie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172" y="1385749"/>
            <a:ext cx="2468127" cy="305581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27" y="1524138"/>
            <a:ext cx="2137926" cy="29174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" y="1690688"/>
            <a:ext cx="3017483" cy="19802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2948" y="4253193"/>
            <a:ext cx="4345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1787 Carl </a:t>
            </a:r>
            <a:r>
              <a:rPr lang="cs-CZ" dirty="0" err="1"/>
              <a:t>Arrhenius</a:t>
            </a:r>
            <a:r>
              <a:rPr lang="cs-CZ" dirty="0"/>
              <a:t> - „</a:t>
            </a:r>
            <a:r>
              <a:rPr lang="cs-CZ" dirty="0" err="1"/>
              <a:t>ytterbit</a:t>
            </a:r>
            <a:r>
              <a:rPr lang="cs-CZ" dirty="0"/>
              <a:t>“</a:t>
            </a:r>
          </a:p>
          <a:p>
            <a:r>
              <a:rPr lang="cs-CZ" dirty="0"/>
              <a:t>1794 Johan </a:t>
            </a:r>
            <a:r>
              <a:rPr lang="cs-CZ" dirty="0" err="1"/>
              <a:t>Gadolin</a:t>
            </a:r>
            <a:r>
              <a:rPr lang="cs-CZ" dirty="0"/>
              <a:t> izoloval Y</a:t>
            </a:r>
            <a:r>
              <a:rPr lang="cs-CZ" baseline="-25000" dirty="0"/>
              <a:t>2</a:t>
            </a:r>
            <a:r>
              <a:rPr lang="cs-CZ" dirty="0"/>
              <a:t>O</a:t>
            </a:r>
            <a:r>
              <a:rPr lang="cs-CZ" baseline="-25000" dirty="0"/>
              <a:t>3</a:t>
            </a:r>
          </a:p>
        </p:txBody>
      </p:sp>
      <p:sp>
        <p:nvSpPr>
          <p:cNvPr id="8" name="Obdélník 7"/>
          <p:cNvSpPr/>
          <p:nvPr/>
        </p:nvSpPr>
        <p:spPr>
          <a:xfrm>
            <a:off x="6605822" y="4530193"/>
            <a:ext cx="2314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Carl </a:t>
            </a:r>
            <a:r>
              <a:rPr lang="cs-CZ" dirty="0" err="1"/>
              <a:t>Gustaf</a:t>
            </a:r>
            <a:r>
              <a:rPr lang="cs-CZ" dirty="0"/>
              <a:t> </a:t>
            </a:r>
            <a:r>
              <a:rPr lang="cs-CZ" dirty="0" err="1"/>
              <a:t>Mossander</a:t>
            </a:r>
            <a:endParaRPr lang="cs-CZ" dirty="0"/>
          </a:p>
          <a:p>
            <a:pPr algn="ctr"/>
            <a:r>
              <a:rPr lang="cs-CZ" dirty="0"/>
              <a:t>(1797-1858)</a:t>
            </a:r>
          </a:p>
        </p:txBody>
      </p:sp>
      <p:sp>
        <p:nvSpPr>
          <p:cNvPr id="9" name="Obdélník 8"/>
          <p:cNvSpPr/>
          <p:nvPr/>
        </p:nvSpPr>
        <p:spPr>
          <a:xfrm>
            <a:off x="4238539" y="4530193"/>
            <a:ext cx="1515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Johan </a:t>
            </a:r>
            <a:r>
              <a:rPr lang="cs-CZ" dirty="0" err="1"/>
              <a:t>Gadolin</a:t>
            </a:r>
            <a:endParaRPr lang="cs-CZ" dirty="0"/>
          </a:p>
          <a:p>
            <a:r>
              <a:rPr lang="cs-CZ" dirty="0"/>
              <a:t> (1760-1852)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707" y="1524138"/>
            <a:ext cx="2921385" cy="228209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9212957" y="3821339"/>
            <a:ext cx="25208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Tungsten</a:t>
            </a:r>
            <a:r>
              <a:rPr lang="cs-CZ" dirty="0"/>
              <a:t> </a:t>
            </a:r>
            <a:r>
              <a:rPr lang="cs-CZ" dirty="0" err="1"/>
              <a:t>från</a:t>
            </a:r>
            <a:r>
              <a:rPr lang="cs-CZ" dirty="0"/>
              <a:t> </a:t>
            </a:r>
            <a:r>
              <a:rPr lang="cs-CZ" dirty="0" err="1"/>
              <a:t>Bastnäs</a:t>
            </a:r>
            <a:endParaRPr lang="cs-CZ" dirty="0"/>
          </a:p>
          <a:p>
            <a:pPr algn="ctr"/>
            <a:r>
              <a:rPr lang="cs-CZ" dirty="0"/>
              <a:t>cerit-(</a:t>
            </a:r>
            <a:r>
              <a:rPr lang="cs-CZ" dirty="0" err="1"/>
              <a:t>Ce</a:t>
            </a:r>
            <a:r>
              <a:rPr lang="cs-CZ" dirty="0"/>
              <a:t>), </a:t>
            </a:r>
            <a:r>
              <a:rPr lang="cs-CZ" dirty="0" err="1"/>
              <a:t>bastnäsit</a:t>
            </a:r>
            <a:r>
              <a:rPr lang="cs-CZ" dirty="0"/>
              <a:t>-(</a:t>
            </a:r>
            <a:r>
              <a:rPr lang="cs-CZ" dirty="0" err="1"/>
              <a:t>Ce</a:t>
            </a:r>
            <a:r>
              <a:rPr lang="cs-CZ" dirty="0"/>
              <a:t>) </a:t>
            </a:r>
          </a:p>
          <a:p>
            <a:pPr algn="ctr"/>
            <a:r>
              <a:rPr lang="cs-CZ" dirty="0" err="1"/>
              <a:t>Nya</a:t>
            </a:r>
            <a:r>
              <a:rPr lang="cs-CZ" dirty="0"/>
              <a:t> </a:t>
            </a:r>
            <a:r>
              <a:rPr lang="cs-CZ" dirty="0" err="1"/>
              <a:t>Bastnäs</a:t>
            </a:r>
            <a:r>
              <a:rPr lang="cs-CZ" dirty="0"/>
              <a:t>, Švédsko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96039" y="3777386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gadolinit</a:t>
            </a:r>
            <a:r>
              <a:rPr lang="cs-CZ" dirty="0"/>
              <a:t>-(Y)</a:t>
            </a:r>
          </a:p>
        </p:txBody>
      </p:sp>
    </p:spTree>
    <p:extLst>
      <p:ext uri="{BB962C8B-B14F-4D97-AF65-F5344CB8AC3E}">
        <p14:creationId xmlns:p14="http://schemas.microsoft.com/office/powerpoint/2010/main" val="3388074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02334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75" y="712172"/>
            <a:ext cx="7996517" cy="55848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2" name="Obdélník 21"/>
          <p:cNvSpPr/>
          <p:nvPr/>
        </p:nvSpPr>
        <p:spPr>
          <a:xfrm>
            <a:off x="8712027" y="751502"/>
            <a:ext cx="1550895" cy="542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873624" y="3953435"/>
            <a:ext cx="1873623" cy="13088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1873624" y="712173"/>
            <a:ext cx="2130451" cy="32412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873624" y="5262282"/>
            <a:ext cx="2130451" cy="1034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10264588" y="2243157"/>
            <a:ext cx="475129" cy="430306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7920078" y="2028004"/>
            <a:ext cx="475129" cy="430306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TextovéPole 15"/>
          <p:cNvSpPr txBox="1"/>
          <p:nvPr/>
        </p:nvSpPr>
        <p:spPr>
          <a:xfrm>
            <a:off x="10051862" y="1702405"/>
            <a:ext cx="9475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/>
              <a:t>Ytterby</a:t>
            </a:r>
            <a:endParaRPr lang="cs-CZ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683846" y="1517739"/>
            <a:ext cx="9475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err="1"/>
              <a:t>Bastnäs</a:t>
            </a:r>
            <a:endParaRPr lang="cs-CZ" b="1" dirty="0"/>
          </a:p>
        </p:txBody>
      </p:sp>
      <p:cxnSp>
        <p:nvCxnSpPr>
          <p:cNvPr id="19" name="Přímá spojnice 18"/>
          <p:cNvCxnSpPr/>
          <p:nvPr/>
        </p:nvCxnSpPr>
        <p:spPr>
          <a:xfrm flipV="1">
            <a:off x="8826993" y="1213167"/>
            <a:ext cx="1368452" cy="89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8952412" y="751502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100 km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6" t="185" r="44004" b="-185"/>
          <a:stretch/>
        </p:blipFill>
        <p:spPr>
          <a:xfrm>
            <a:off x="9602976" y="2735385"/>
            <a:ext cx="2325190" cy="412261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1"/>
          <a:stretch/>
        </p:blipFill>
        <p:spPr>
          <a:xfrm>
            <a:off x="5700689" y="2028004"/>
            <a:ext cx="1783346" cy="42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5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  <p:bldP spid="14" grpId="0" animBg="1"/>
      <p:bldP spid="15" grpId="0" animBg="1"/>
      <p:bldP spid="16" grpId="0" animBg="1"/>
      <p:bldP spid="17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164" y="176867"/>
            <a:ext cx="10515600" cy="61202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Prvky vzácných zemin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47"/>
          <a:stretch/>
        </p:blipFill>
        <p:spPr>
          <a:xfrm>
            <a:off x="89649" y="1214473"/>
            <a:ext cx="5091952" cy="46462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33" y="1286191"/>
            <a:ext cx="6486710" cy="432571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17033" y="5860740"/>
            <a:ext cx="648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Ionové</a:t>
            </a:r>
            <a:r>
              <a:rPr lang="cs-CZ" dirty="0"/>
              <a:t> poloměry </a:t>
            </a:r>
            <a:r>
              <a:rPr lang="cs-CZ" i="1" dirty="0"/>
              <a:t>REE</a:t>
            </a:r>
            <a:r>
              <a:rPr lang="cs-CZ" baseline="30000" dirty="0"/>
              <a:t>3+</a:t>
            </a:r>
            <a:r>
              <a:rPr lang="cs-CZ" dirty="0"/>
              <a:t> ve srovnání s ostatními prvky, v 8-četné koordinaci</a:t>
            </a:r>
          </a:p>
        </p:txBody>
      </p:sp>
    </p:spTree>
    <p:extLst>
      <p:ext uri="{BB962C8B-B14F-4D97-AF65-F5344CB8AC3E}">
        <p14:creationId xmlns:p14="http://schemas.microsoft.com/office/powerpoint/2010/main" val="1293284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184067"/>
            <a:ext cx="10515600" cy="710640"/>
          </a:xfrm>
        </p:spPr>
        <p:txBody>
          <a:bodyPr/>
          <a:lstStyle/>
          <a:p>
            <a:pPr algn="ctr"/>
            <a:r>
              <a:rPr lang="cs-CZ" dirty="0"/>
              <a:t>Obsahy </a:t>
            </a:r>
            <a:r>
              <a:rPr lang="cs-CZ" i="1" dirty="0"/>
              <a:t>REE</a:t>
            </a:r>
            <a:r>
              <a:rPr lang="cs-CZ" dirty="0"/>
              <a:t> v horninách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436" y="961922"/>
            <a:ext cx="3477524" cy="223508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5" y="1075766"/>
            <a:ext cx="5039420" cy="501255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71" y="3197008"/>
            <a:ext cx="4760258" cy="359377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9708006" y="6596390"/>
            <a:ext cx="12827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www.periodni.com</a:t>
            </a:r>
          </a:p>
        </p:txBody>
      </p:sp>
    </p:spTree>
    <p:extLst>
      <p:ext uri="{BB962C8B-B14F-4D97-AF65-F5344CB8AC3E}">
        <p14:creationId xmlns:p14="http://schemas.microsoft.com/office/powerpoint/2010/main" val="2318259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03762"/>
            <a:ext cx="5289062" cy="719604"/>
          </a:xfrm>
        </p:spPr>
        <p:txBody>
          <a:bodyPr/>
          <a:lstStyle/>
          <a:p>
            <a:pPr algn="ctr"/>
            <a:r>
              <a:rPr lang="cs-CZ" dirty="0" err="1"/>
              <a:t>Prométhium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21976"/>
            <a:ext cx="5517775" cy="4895011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Ani jeden z 38 izotopů </a:t>
            </a:r>
            <a:r>
              <a:rPr lang="cs-CZ" dirty="0" err="1"/>
              <a:t>Pm</a:t>
            </a:r>
            <a:r>
              <a:rPr lang="cs-CZ" dirty="0"/>
              <a:t> není stabilní</a:t>
            </a:r>
          </a:p>
          <a:p>
            <a:endParaRPr lang="cs-CZ" dirty="0"/>
          </a:p>
          <a:p>
            <a:r>
              <a:rPr lang="cs-CZ" dirty="0"/>
              <a:t>Nejdelší poločasy rozpadu mají </a:t>
            </a:r>
            <a:r>
              <a:rPr lang="cs-CZ" baseline="30000" dirty="0"/>
              <a:t>145</a:t>
            </a:r>
            <a:r>
              <a:rPr lang="cs-CZ" dirty="0"/>
              <a:t>Pm (</a:t>
            </a:r>
            <a:r>
              <a:rPr lang="el-GR" dirty="0"/>
              <a:t>λ</a:t>
            </a:r>
            <a:r>
              <a:rPr lang="cs-CZ" dirty="0"/>
              <a:t>=17,7 let), </a:t>
            </a:r>
            <a:r>
              <a:rPr lang="cs-CZ" baseline="30000" dirty="0"/>
              <a:t>146</a:t>
            </a:r>
            <a:r>
              <a:rPr lang="cs-CZ" dirty="0"/>
              <a:t>Pm (</a:t>
            </a:r>
            <a:r>
              <a:rPr lang="el-GR" dirty="0"/>
              <a:t>λ</a:t>
            </a:r>
            <a:r>
              <a:rPr lang="cs-CZ" dirty="0"/>
              <a:t>=5,53 let) a </a:t>
            </a:r>
            <a:r>
              <a:rPr lang="cs-CZ" baseline="30000" dirty="0"/>
              <a:t>147</a:t>
            </a:r>
            <a:r>
              <a:rPr lang="cs-CZ" dirty="0"/>
              <a:t>Pm (</a:t>
            </a:r>
            <a:r>
              <a:rPr lang="el-GR" dirty="0"/>
              <a:t>λ</a:t>
            </a:r>
            <a:r>
              <a:rPr lang="cs-CZ" dirty="0"/>
              <a:t>=2,62 let)</a:t>
            </a:r>
          </a:p>
          <a:p>
            <a:endParaRPr lang="cs-CZ" dirty="0"/>
          </a:p>
          <a:p>
            <a:r>
              <a:rPr lang="cs-CZ" dirty="0"/>
              <a:t>V horninách je přítomen </a:t>
            </a:r>
            <a:r>
              <a:rPr lang="cs-CZ" baseline="30000" dirty="0"/>
              <a:t>147</a:t>
            </a:r>
            <a:r>
              <a:rPr lang="cs-CZ" dirty="0"/>
              <a:t>Pm v </a:t>
            </a:r>
            <a:r>
              <a:rPr lang="cs-CZ" dirty="0" err="1"/>
              <a:t>ultrastopovém</a:t>
            </a:r>
            <a:r>
              <a:rPr lang="cs-CZ" dirty="0"/>
              <a:t> množství jako:</a:t>
            </a:r>
          </a:p>
          <a:p>
            <a:pPr lvl="1"/>
            <a:r>
              <a:rPr lang="cs-CZ" dirty="0"/>
              <a:t>produkt spontánního štěpení </a:t>
            </a:r>
            <a:r>
              <a:rPr lang="cs-CZ" baseline="30000" dirty="0"/>
              <a:t>238</a:t>
            </a:r>
            <a:r>
              <a:rPr lang="cs-CZ" dirty="0"/>
              <a:t>U (cca 560 g v celé zemské kůře)</a:t>
            </a:r>
          </a:p>
          <a:p>
            <a:pPr lvl="1"/>
            <a:r>
              <a:rPr lang="cs-CZ" dirty="0"/>
              <a:t>produkt rozpadu </a:t>
            </a:r>
            <a:r>
              <a:rPr lang="cs-CZ" baseline="30000" dirty="0"/>
              <a:t>151</a:t>
            </a:r>
            <a:r>
              <a:rPr lang="cs-CZ" dirty="0"/>
              <a:t>Eu (</a:t>
            </a:r>
            <a:r>
              <a:rPr lang="el-GR" dirty="0"/>
              <a:t>λ=</a:t>
            </a:r>
            <a:r>
              <a:rPr lang="cs-CZ" dirty="0"/>
              <a:t> 5x10</a:t>
            </a:r>
            <a:r>
              <a:rPr lang="cs-CZ" baseline="30000" dirty="0"/>
              <a:t>18</a:t>
            </a:r>
            <a:r>
              <a:rPr lang="cs-CZ" dirty="0"/>
              <a:t> let; cca 12 g v celé zemské kůře)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Pm</a:t>
            </a:r>
            <a:r>
              <a:rPr lang="cs-CZ" dirty="0"/>
              <a:t> je prakticky v horninách nedetekovatelné</a:t>
            </a:r>
          </a:p>
          <a:p>
            <a:pPr lvl="1"/>
            <a:r>
              <a:rPr lang="cs-CZ" dirty="0"/>
              <a:t>S výjimkou uraninitu z Konga (4,5x10</a:t>
            </a:r>
            <a:r>
              <a:rPr lang="cs-CZ" baseline="30000" dirty="0"/>
              <a:t>-18</a:t>
            </a:r>
            <a:r>
              <a:rPr lang="cs-CZ" dirty="0"/>
              <a:t> g </a:t>
            </a:r>
            <a:r>
              <a:rPr lang="cs-CZ" baseline="30000" dirty="0"/>
              <a:t>147</a:t>
            </a:r>
            <a:r>
              <a:rPr lang="cs-CZ" dirty="0"/>
              <a:t>Pm/g uraninitu), </a:t>
            </a:r>
            <a:r>
              <a:rPr lang="cs-CZ" dirty="0" err="1"/>
              <a:t>Attrep</a:t>
            </a:r>
            <a:r>
              <a:rPr lang="cs-CZ" dirty="0"/>
              <a:t> et al. (1968)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6355975" y="923366"/>
            <a:ext cx="5721064" cy="4504488"/>
            <a:chOff x="6355975" y="923366"/>
            <a:chExt cx="5721064" cy="450448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975" y="923366"/>
              <a:ext cx="5721064" cy="4016187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9993979" y="5058522"/>
              <a:ext cx="1782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Guilmette</a:t>
              </a:r>
              <a:r>
                <a:rPr lang="cs-CZ" dirty="0"/>
                <a:t> (2005)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8230059" y="1830553"/>
              <a:ext cx="43030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8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4176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3369"/>
          </a:xfrm>
        </p:spPr>
        <p:txBody>
          <a:bodyPr/>
          <a:lstStyle/>
          <a:p>
            <a:pPr algn="ctr"/>
            <a:r>
              <a:rPr lang="cs-CZ" dirty="0"/>
              <a:t>Normalizace křivky </a:t>
            </a:r>
            <a:r>
              <a:rPr lang="cs-CZ" i="1" dirty="0"/>
              <a:t>REE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0" y="2551184"/>
            <a:ext cx="10515600" cy="224372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043930" y="4848254"/>
            <a:ext cx="3314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Gadolinit</a:t>
            </a:r>
            <a:r>
              <a:rPr lang="cs-CZ" dirty="0"/>
              <a:t>-(</a:t>
            </a:r>
            <a:r>
              <a:rPr lang="cs-CZ" dirty="0" err="1"/>
              <a:t>Nd</a:t>
            </a:r>
            <a:r>
              <a:rPr lang="cs-CZ" dirty="0"/>
              <a:t>) (Škoda et al. 2017)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41046" y="1398494"/>
            <a:ext cx="2277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Obsahy </a:t>
            </a:r>
            <a:r>
              <a:rPr lang="cs-CZ" i="1" dirty="0"/>
              <a:t>REE</a:t>
            </a:r>
            <a:r>
              <a:rPr lang="cs-CZ" dirty="0"/>
              <a:t> v </a:t>
            </a:r>
            <a:r>
              <a:rPr lang="cs-CZ" dirty="0" err="1"/>
              <a:t>ppm</a:t>
            </a:r>
            <a:endParaRPr lang="cs-CZ" dirty="0"/>
          </a:p>
          <a:p>
            <a:r>
              <a:rPr lang="cs-CZ" dirty="0"/>
              <a:t>lineární škála na ose 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734601" y="1398493"/>
            <a:ext cx="2722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Obsahy </a:t>
            </a:r>
            <a:r>
              <a:rPr lang="cs-CZ" i="1" dirty="0"/>
              <a:t>REE</a:t>
            </a:r>
            <a:r>
              <a:rPr lang="cs-CZ" dirty="0"/>
              <a:t> v </a:t>
            </a:r>
            <a:r>
              <a:rPr lang="cs-CZ" dirty="0" err="1"/>
              <a:t>ppm</a:t>
            </a:r>
            <a:endParaRPr lang="cs-CZ" dirty="0"/>
          </a:p>
          <a:p>
            <a:r>
              <a:rPr lang="cs-CZ" dirty="0"/>
              <a:t>logaritmická škála na ose 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962355" y="1389845"/>
            <a:ext cx="415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Obsahy </a:t>
            </a:r>
            <a:r>
              <a:rPr lang="cs-CZ" i="1" dirty="0"/>
              <a:t>REE</a:t>
            </a:r>
            <a:r>
              <a:rPr lang="cs-CZ" dirty="0"/>
              <a:t> normalizované chondritem </a:t>
            </a:r>
          </a:p>
          <a:p>
            <a:r>
              <a:rPr lang="cs-CZ" dirty="0" err="1"/>
              <a:t>McDonough</a:t>
            </a:r>
            <a:r>
              <a:rPr lang="cs-CZ" dirty="0"/>
              <a:t> a Sun (1995)</a:t>
            </a:r>
          </a:p>
          <a:p>
            <a:r>
              <a:rPr lang="cs-CZ" dirty="0"/>
              <a:t>logaritmická škála na ose 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34462" y="5762935"/>
            <a:ext cx="499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Vedle chondritu se používá např.: PAAS, NPDW, atd.</a:t>
            </a:r>
          </a:p>
        </p:txBody>
      </p:sp>
    </p:spTree>
    <p:extLst>
      <p:ext uri="{BB962C8B-B14F-4D97-AF65-F5344CB8AC3E}">
        <p14:creationId xmlns:p14="http://schemas.microsoft.com/office/powerpoint/2010/main" val="75208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3492" y="397781"/>
            <a:ext cx="10515600" cy="26481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Ce</a:t>
            </a:r>
            <a:r>
              <a:rPr lang="cs-CZ" dirty="0"/>
              <a:t> a </a:t>
            </a:r>
            <a:r>
              <a:rPr lang="cs-CZ" dirty="0" err="1"/>
              <a:t>Eu</a:t>
            </a:r>
            <a:r>
              <a:rPr lang="cs-CZ" dirty="0"/>
              <a:t> anomálie, tetrádový efekt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18" y="1272987"/>
            <a:ext cx="4271682" cy="288555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03" y="4381094"/>
            <a:ext cx="2818452" cy="18045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délník 4"/>
              <p:cNvSpPr/>
              <p:nvPr/>
            </p:nvSpPr>
            <p:spPr>
              <a:xfrm>
                <a:off x="9905999" y="4381094"/>
                <a:ext cx="2036007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cs-CZ" i="0">
                          <a:latin typeface="Cambria Math" panose="02040503050406030204" pitchFamily="18" charset="0"/>
                        </a:rPr>
                        <m:t>1=</m:t>
                      </m:r>
                      <m:rad>
                        <m:radPr>
                          <m:degHide m:val="on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𝐶𝑒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𝑃𝑟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𝐿𝑎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cs-CZ" i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𝑁𝑑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5" name="Obdélní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9" y="4381094"/>
                <a:ext cx="2036007" cy="9106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élník 5"/>
              <p:cNvSpPr/>
              <p:nvPr/>
            </p:nvSpPr>
            <p:spPr>
              <a:xfrm>
                <a:off x="10026078" y="5514343"/>
                <a:ext cx="1902251" cy="4205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𝑇𝐸</m:t>
                          </m:r>
                        </m:e>
                        <m:sub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1×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6" name="Obdélní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078" y="5514343"/>
                <a:ext cx="1902251" cy="42050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10026078" y="6105386"/>
                <a:ext cx="1907573" cy="4205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𝑇𝐸</m:t>
                          </m:r>
                        </m:e>
                        <m:sub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3,4</m:t>
                          </m:r>
                        </m:sub>
                      </m:sSub>
                      <m:r>
                        <a:rPr lang="cs-CZ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3×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rad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078" y="6105386"/>
                <a:ext cx="1907573" cy="42050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6" y="1039921"/>
            <a:ext cx="3789460" cy="3693927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24117" y="4836443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lphaLcParenR"/>
            </a:pPr>
            <a:r>
              <a:rPr lang="cs-CZ" sz="1400" dirty="0"/>
              <a:t>Chondritem normalizovaná křivka </a:t>
            </a:r>
            <a:r>
              <a:rPr lang="cs-CZ" sz="1400" i="1" dirty="0"/>
              <a:t>REE</a:t>
            </a:r>
            <a:r>
              <a:rPr lang="cs-CZ" sz="1400" dirty="0"/>
              <a:t> bez výrazné </a:t>
            </a:r>
            <a:r>
              <a:rPr lang="cs-CZ" sz="1400" dirty="0" err="1"/>
              <a:t>Eu</a:t>
            </a:r>
            <a:r>
              <a:rPr lang="cs-CZ" sz="1400" dirty="0"/>
              <a:t> anomálie, NYF pegmatit derivovaný z Třebíčského Plutonu (</a:t>
            </a:r>
            <a:r>
              <a:rPr lang="cs-CZ" sz="1400" dirty="0" err="1"/>
              <a:t>Čopjaková</a:t>
            </a:r>
            <a:r>
              <a:rPr lang="cs-CZ" sz="1400" dirty="0"/>
              <a:t> et al., 2013)</a:t>
            </a:r>
          </a:p>
          <a:p>
            <a:pPr marL="342900" indent="-342900">
              <a:buAutoNum type="alphaLcParenR"/>
            </a:pPr>
            <a:r>
              <a:rPr lang="cs-CZ" sz="1400" dirty="0"/>
              <a:t>chondritem normalizovaná křivka </a:t>
            </a:r>
            <a:r>
              <a:rPr lang="cs-CZ" sz="1400" i="1" dirty="0"/>
              <a:t>REE</a:t>
            </a:r>
            <a:r>
              <a:rPr lang="cs-CZ" sz="1400" dirty="0"/>
              <a:t>, primitivní NYF pegmatit derivovaný z Třebíčského Plutonu (</a:t>
            </a:r>
            <a:r>
              <a:rPr lang="cs-CZ" sz="1400" dirty="0" err="1"/>
              <a:t>Čopjaková</a:t>
            </a:r>
            <a:r>
              <a:rPr lang="cs-CZ" sz="1400" dirty="0"/>
              <a:t> et al., 2013)</a:t>
            </a:r>
          </a:p>
          <a:p>
            <a:pPr marL="342900" indent="-342900">
              <a:buAutoNum type="alphaLcParenR"/>
            </a:pPr>
            <a:r>
              <a:rPr lang="cs-CZ" sz="1400" dirty="0"/>
              <a:t>NPDW normalizovaná distribuce </a:t>
            </a:r>
            <a:r>
              <a:rPr lang="cs-CZ" sz="1400" i="1" dirty="0"/>
              <a:t>REE</a:t>
            </a:r>
            <a:r>
              <a:rPr lang="cs-CZ" sz="1400" dirty="0"/>
              <a:t> v mořské vodě (</a:t>
            </a:r>
            <a:r>
              <a:rPr lang="cs-CZ" sz="1400" dirty="0" err="1"/>
              <a:t>Tanaka</a:t>
            </a:r>
            <a:r>
              <a:rPr lang="cs-CZ" sz="1400" dirty="0"/>
              <a:t> a </a:t>
            </a:r>
            <a:r>
              <a:rPr lang="cs-CZ" sz="1400" dirty="0" err="1"/>
              <a:t>Kawabe</a:t>
            </a:r>
            <a:r>
              <a:rPr lang="cs-CZ" sz="1400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143551139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</Words>
  <Application>Microsoft Office PowerPoint</Application>
  <PresentationFormat>Širokoúhlá obrazovka</PresentationFormat>
  <Paragraphs>85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Tahoma</vt:lpstr>
      <vt:lpstr>Motiv Office</vt:lpstr>
      <vt:lpstr>Prvky vzácných zemin - Rare Earth Elements (REE)</vt:lpstr>
      <vt:lpstr>Prvky vzácných zemin - Rare Earth Elements (REE)</vt:lpstr>
      <vt:lpstr>Prvky vzácných zemin-historie</vt:lpstr>
      <vt:lpstr>Prezentace aplikace PowerPoint</vt:lpstr>
      <vt:lpstr>Prvky vzácných zemin</vt:lpstr>
      <vt:lpstr>Obsahy REE v horninách</vt:lpstr>
      <vt:lpstr>Prométhium</vt:lpstr>
      <vt:lpstr>Normalizace křivky REE</vt:lpstr>
      <vt:lpstr>Ce a Eu anomálie, tetrádový efekt</vt:lpstr>
      <vt:lpstr>Dělení prvků vzácných zemin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Prvky vzácných zemin - Rare Earth Elements (REE)</dc:title>
  <dc:creator>Radek Škoda</dc:creator>
  <cp:lastModifiedBy>Radek Škoda</cp:lastModifiedBy>
  <cp:revision>1</cp:revision>
  <dcterms:created xsi:type="dcterms:W3CDTF">2023-04-11T09:55:17Z</dcterms:created>
  <dcterms:modified xsi:type="dcterms:W3CDTF">2023-04-11T09:56:14Z</dcterms:modified>
</cp:coreProperties>
</file>