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65" r:id="rId6"/>
    <p:sldId id="267" r:id="rId7"/>
    <p:sldId id="266" r:id="rId8"/>
    <p:sldId id="258" r:id="rId9"/>
    <p:sldId id="264" r:id="rId10"/>
    <p:sldId id="259" r:id="rId11"/>
    <p:sldId id="260" r:id="rId12"/>
    <p:sldId id="261" r:id="rId13"/>
    <p:sldId id="262" r:id="rId14"/>
    <p:sldId id="263" r:id="rId15"/>
    <p:sldId id="268" r:id="rId16"/>
    <p:sldId id="269" r:id="rId17"/>
    <p:sldId id="270" r:id="rId18"/>
    <p:sldId id="25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1C9E40-D5C0-4D8A-A0A4-0713E64730E7}" v="17" dt="2023-03-29T08:16:19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DB6E-5281-4B3D-85EE-325C5929A28E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C5122-3D50-4288-A228-F2A230A8F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39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80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2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35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18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1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9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0579A2-EC57-456D-A7C7-74C195F65B9F}" type="datetimeFigureOut">
              <a:rPr lang="cs-CZ" smtClean="0"/>
              <a:t>30.03.2023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emai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vs.cz/clanek.asp?id=654445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9FD98-C0CF-FD9D-3B64-D6408A9E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10342"/>
            <a:ext cx="10058400" cy="1283332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accent4"/>
                </a:solidFill>
              </a:rPr>
              <a:t>SÍDELNÍ</a:t>
            </a:r>
            <a:r>
              <a:rPr lang="cs-CZ" b="1"/>
              <a:t>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4960E7-37E7-D607-B1C7-A2431D630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819514"/>
            <a:ext cx="10058400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cs-CZ" b="1" dirty="0"/>
              <a:t>David gorný</a:t>
            </a:r>
            <a:endParaRPr lang="cs-CZ" b="1" cap="none" dirty="0"/>
          </a:p>
          <a:p>
            <a:pPr algn="ctr"/>
            <a:r>
              <a:rPr lang="cs-CZ" cap="none" dirty="0"/>
              <a:t>Kontakt: </a:t>
            </a:r>
            <a:r>
              <a:rPr lang="cs-CZ" cap="none" dirty="0">
                <a:hlinkClick r:id="rId2"/>
              </a:rPr>
              <a:t>gorny.david@mail.muni.cz</a:t>
            </a:r>
            <a:r>
              <a:rPr lang="cs-CZ" cap="none" dirty="0"/>
              <a:t> / kancelář 03015 (budova menzy)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A0B377-019D-1CB7-1183-3B404CC4754F}"/>
              </a:ext>
            </a:extLst>
          </p:cNvPr>
          <p:cNvSpPr txBox="1"/>
          <p:nvPr/>
        </p:nvSpPr>
        <p:spPr>
          <a:xfrm>
            <a:off x="1097280" y="3429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+mj-lt"/>
              </a:rPr>
              <a:t>6</a:t>
            </a:r>
            <a:r>
              <a:rPr lang="cs-CZ" sz="1800" dirty="0">
                <a:latin typeface="+mj-lt"/>
              </a:rPr>
              <a:t>. hodina – </a:t>
            </a:r>
            <a:r>
              <a:rPr lang="cs-CZ" dirty="0">
                <a:latin typeface="+mj-lt"/>
              </a:rPr>
              <a:t>30.3</a:t>
            </a:r>
            <a:r>
              <a:rPr lang="cs-CZ" sz="1800" dirty="0">
                <a:latin typeface="+mj-lt"/>
              </a:rPr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171326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2DC779-339C-EABC-99A0-030A0923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03907"/>
            <a:ext cx="10288475" cy="4023360"/>
          </a:xfrm>
        </p:spPr>
        <p:txBody>
          <a:bodyPr/>
          <a:lstStyle/>
          <a:p>
            <a:r>
              <a:rPr lang="cs-CZ" b="1" u="sng" dirty="0"/>
              <a:t>STŘEDISKA OBLASTNÍHO VÝZNAMU: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Nejvyšší stupeň střediskové soustavy osídlení.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Poskytují obyvatelstvu nejširší spektrum služeb a občanské vybavenosti a zajišťují administrativní </a:t>
            </a:r>
            <a:br>
              <a:rPr lang="cs-CZ" dirty="0"/>
            </a:br>
            <a:r>
              <a:rPr lang="cs-CZ" dirty="0"/>
              <a:t> funkce.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Zároveň měla sídla plnit roli dopravních uzlů.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Jednalo se především o krajská města s populačním intervalem </a:t>
            </a:r>
            <a:r>
              <a:rPr lang="cs-CZ" b="1" dirty="0"/>
              <a:t>80 000 – 400 000 obyvatel.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D8177D2-AD36-4DEF-BFF7-5491B008158E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50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accent4"/>
                </a:solidFill>
              </a:rPr>
              <a:t>STŘEDISKOVÁ SOUSTAVA OSÍDLENÍ</a:t>
            </a:r>
          </a:p>
        </p:txBody>
      </p:sp>
    </p:spTree>
    <p:extLst>
      <p:ext uri="{BB962C8B-B14F-4D97-AF65-F5344CB8AC3E}">
        <p14:creationId xmlns:p14="http://schemas.microsoft.com/office/powerpoint/2010/main" val="19071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35DC8-C2B9-7FB8-C725-95BA92EB1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0031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Koncept střediskové soustavy osídlení zcela zásadním způsobem </a:t>
            </a:r>
            <a:r>
              <a:rPr lang="cs-CZ" b="1" dirty="0"/>
              <a:t>ovlivnil podobu a fungování</a:t>
            </a:r>
            <a:br>
              <a:rPr lang="cs-CZ" dirty="0"/>
            </a:br>
            <a:r>
              <a:rPr lang="cs-CZ" dirty="0"/>
              <a:t> sídelní struktury v České republice.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Docházelo k drobným </a:t>
            </a:r>
            <a:r>
              <a:rPr lang="cs-CZ" b="1" dirty="0"/>
              <a:t>úpravám v závislosti na pětiletém hospodářském plánu.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Koncept narážel na </a:t>
            </a:r>
            <a:r>
              <a:rPr lang="cs-CZ" b="1" dirty="0"/>
              <a:t>ekonomická omezení, rozdíly v růstu jednotlivých středisek, podcenění </a:t>
            </a:r>
            <a:br>
              <a:rPr lang="cs-CZ" b="1" dirty="0"/>
            </a:br>
            <a:r>
              <a:rPr lang="cs-CZ" b="1" dirty="0"/>
              <a:t> koncentračních tendencí průmyslových center (spontánní vývoj, přirozené procesy), změnu  </a:t>
            </a:r>
            <a:br>
              <a:rPr lang="cs-CZ" b="1" dirty="0"/>
            </a:br>
            <a:r>
              <a:rPr lang="cs-CZ" b="1" dirty="0"/>
              <a:t> prostorových interakcí </a:t>
            </a:r>
            <a:r>
              <a:rPr lang="cs-CZ" dirty="0"/>
              <a:t>(postupný vývoj automobilismu).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Úpadek nestřediskových obcí.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Řešeno druhou generací koncepcí.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Zdroje: </a:t>
            </a:r>
            <a:r>
              <a:rPr lang="cs-CZ" i="1" dirty="0"/>
              <a:t>MUSIL (1977), KALECKÝ (2012), MIŠTERA, BAŠOVSKÝ, DEMEK (1985)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87CEE8E-6516-8068-7F86-46C9C4614DBA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50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accent4"/>
                </a:solidFill>
              </a:rPr>
              <a:t>STŘEDISKOVÁ SOUSTAVA OSÍDLENÍ</a:t>
            </a:r>
          </a:p>
        </p:txBody>
      </p:sp>
    </p:spTree>
    <p:extLst>
      <p:ext uri="{BB962C8B-B14F-4D97-AF65-F5344CB8AC3E}">
        <p14:creationId xmlns:p14="http://schemas.microsoft.com/office/powerpoint/2010/main" val="391073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D746B0-821F-46FF-B9F0-4B12940E1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63" y="0"/>
            <a:ext cx="9912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67114-5E84-4A43-821B-607C821E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57148"/>
            <a:ext cx="10058400" cy="1450757"/>
          </a:xfrm>
        </p:spPr>
        <p:txBody>
          <a:bodyPr/>
          <a:lstStyle/>
          <a:p>
            <a:pPr algn="ctr"/>
            <a:r>
              <a:rPr lang="cs-CZ" b="1" dirty="0"/>
              <a:t>Znáte nějakou obec, která byla střediskovou obcí?</a:t>
            </a:r>
          </a:p>
        </p:txBody>
      </p:sp>
    </p:spTree>
    <p:extLst>
      <p:ext uri="{BB962C8B-B14F-4D97-AF65-F5344CB8AC3E}">
        <p14:creationId xmlns:p14="http://schemas.microsoft.com/office/powerpoint/2010/main" val="90354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7A681-E057-4321-9A80-7AEFD1FAC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0" y="655784"/>
            <a:ext cx="7280102" cy="675793"/>
          </a:xfrm>
        </p:spPr>
        <p:txBody>
          <a:bodyPr/>
          <a:lstStyle/>
          <a:p>
            <a:r>
              <a:rPr lang="cs-CZ" dirty="0"/>
              <a:t>K přečtení: </a:t>
            </a:r>
            <a:r>
              <a:rPr lang="cs-CZ" dirty="0">
                <a:hlinkClick r:id="rId2"/>
              </a:rPr>
              <a:t>https://www.dvs.cz/clanek.asp?id=6544450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E6DD2D-255A-43CD-8B6D-6281B767F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75" y="1862497"/>
            <a:ext cx="4445449" cy="43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6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6D342-1678-B140-6CD2-7CDEB800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9242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CVIČENÍ 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66DE3-59C7-F907-00D5-DACC51C3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8857"/>
            <a:ext cx="10058400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0" i="0" dirty="0">
                <a:solidFill>
                  <a:srgbClr val="000000"/>
                </a:solidFill>
                <a:effectLst/>
              </a:rPr>
              <a:t>Z přiloženého souboru měst v ČR (bez Prahy a statutárních měst) si vyberte </a:t>
            </a:r>
            <a:r>
              <a:rPr lang="cs-CZ" b="1" i="0" dirty="0">
                <a:solidFill>
                  <a:srgbClr val="000000"/>
                </a:solidFill>
                <a:effectLst/>
              </a:rPr>
              <a:t>3 města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která mají podle vás nějaký zajímavý vývoj počtu obyvatel/počtu domů od roku 1869 do roku 2011 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b="0" i="0" dirty="0">
                <a:solidFill>
                  <a:srgbClr val="000000"/>
                </a:solidFill>
                <a:effectLst/>
              </a:rPr>
              <a:t>(viz data v podkladovém souboru ve složce Cvičení 6).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</a:rPr>
              <a:t>Pokuste se dohledat informace týkající se zvolených měst, které by pomohly interpretovat daný demografický/stavební vývoj. Tento vývoj pro každé město stručně okomentujte.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000000"/>
                </a:solidFill>
                <a:effectLst/>
              </a:rPr>
              <a:t> Relevan</a:t>
            </a:r>
            <a:r>
              <a:rPr lang="cs-CZ" dirty="0">
                <a:solidFill>
                  <a:srgbClr val="000000"/>
                </a:solidFill>
              </a:rPr>
              <a:t>tní zdroje.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000000"/>
                </a:solidFill>
                <a:effectLst/>
              </a:rPr>
              <a:t> Citace v </a:t>
            </a:r>
            <a:r>
              <a:rPr lang="cs-CZ" dirty="0">
                <a:solidFill>
                  <a:srgbClr val="000000"/>
                </a:solidFill>
              </a:rPr>
              <a:t>textu.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000000"/>
                </a:solidFill>
              </a:rPr>
              <a:t>OBSAH: </a:t>
            </a:r>
            <a:r>
              <a:rPr lang="cs-CZ" dirty="0">
                <a:solidFill>
                  <a:srgbClr val="000000"/>
                </a:solidFill>
              </a:rPr>
              <a:t>Tabulka vývoje počtu obyvatel, rozsah minimálně 2 A4 textu, tentokrát bez metodiky.</a:t>
            </a:r>
          </a:p>
          <a:p>
            <a:pPr marL="0" indent="0" algn="just">
              <a:buNone/>
            </a:pPr>
            <a:r>
              <a:rPr lang="cs-CZ" b="1" dirty="0">
                <a:solidFill>
                  <a:schemeClr val="accent4"/>
                </a:solidFill>
              </a:rPr>
              <a:t>Příští týden: 4 lidi z každé skupiny (podle vaší domluvy nebo vylosuji) svá města představí na další hodině – není potřeba vytvářet PPT, v hodině se otevře PDF z odevzdávárny.</a:t>
            </a:r>
          </a:p>
          <a:p>
            <a:pPr algn="just"/>
            <a:r>
              <a:rPr lang="cs-CZ" sz="2400" b="1" i="0" dirty="0">
                <a:solidFill>
                  <a:srgbClr val="C00000"/>
                </a:solidFill>
                <a:effectLst/>
              </a:rPr>
              <a:t>                                            </a:t>
            </a:r>
            <a:r>
              <a:rPr lang="cs-CZ" sz="2400" b="1" i="0" dirty="0">
                <a:solidFill>
                  <a:schemeClr val="tx1"/>
                </a:solidFill>
                <a:effectLst/>
              </a:rPr>
              <a:t>DEADLINE: 6.4. </a:t>
            </a:r>
            <a:r>
              <a:rPr lang="cs-CZ" sz="2400" b="1" dirty="0">
                <a:solidFill>
                  <a:schemeClr val="tx1"/>
                </a:solidFill>
              </a:rPr>
              <a:t>2023 </a:t>
            </a:r>
            <a:r>
              <a:rPr lang="cs-CZ" sz="2400" b="1" i="0" dirty="0">
                <a:solidFill>
                  <a:schemeClr val="tx1"/>
                </a:solidFill>
                <a:effectLst/>
              </a:rPr>
              <a:t>5:59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610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53011-F9A1-1F4B-C5E6-2F605EFC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1781"/>
            <a:ext cx="10058400" cy="832792"/>
          </a:xfrm>
        </p:spPr>
        <p:txBody>
          <a:bodyPr/>
          <a:lstStyle/>
          <a:p>
            <a:r>
              <a:rPr lang="cs-CZ" b="1" dirty="0">
                <a:solidFill>
                  <a:schemeClr val="accent4"/>
                </a:solidFill>
              </a:rPr>
              <a:t>            ČETBA ČLÁNKU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E8371-9758-73FD-7E13-A283FCA6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52859"/>
            <a:ext cx="10058400" cy="4023360"/>
          </a:xfrm>
        </p:spPr>
        <p:txBody>
          <a:bodyPr/>
          <a:lstStyle/>
          <a:p>
            <a:r>
              <a:rPr lang="cs-CZ" b="1" dirty="0"/>
              <a:t>Jak se vám článek četl?</a:t>
            </a:r>
          </a:p>
          <a:p>
            <a:r>
              <a:rPr lang="cs-CZ" b="1" dirty="0"/>
              <a:t>Pracuje článek s nějakou teorií? Dokázal by ji někdo v textu najít?</a:t>
            </a:r>
          </a:p>
          <a:p>
            <a:r>
              <a:rPr lang="cs-CZ" b="1" dirty="0"/>
              <a:t>Jaký byl podle výsledků článku princip šíření moru v preindustriální Evropě?</a:t>
            </a:r>
          </a:p>
          <a:p>
            <a:r>
              <a:rPr lang="cs-CZ" b="1" dirty="0"/>
              <a:t>K jakým 5 výsledkům autoři článku konkrétně došli?</a:t>
            </a:r>
          </a:p>
          <a:p>
            <a:r>
              <a:rPr lang="cs-CZ" b="1" dirty="0"/>
              <a:t>Jaké metody autoři článku použili k dosažení těchto výsledků?</a:t>
            </a:r>
          </a:p>
          <a:p>
            <a:r>
              <a:rPr lang="cs-CZ" b="1" dirty="0"/>
              <a:t>Do které disciplíny lze text zařadit? Kterou disciplínu text rozvíjí?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Vidíte nějakou souvislost s pandemií COVID-19?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B679E0-4103-DE0B-E87F-8C7E91F1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336" y="809104"/>
            <a:ext cx="4473679" cy="17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4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7C7C461-B9EF-3897-91C6-03ABB8212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7" y="416949"/>
            <a:ext cx="89535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3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825D8-C71E-BE7D-AD2C-634E03AF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6916"/>
            <a:ext cx="10058400" cy="3007589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STŘEDISKOVÁ SOUSTAVA OSÍDLENÍ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898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A1F7D-9496-1849-0230-D287D381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0584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STŘEDISKOVÁ SOUSTAVA OSÍDLENÍ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E7230-D285-568A-91A3-BC853982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716" y="2231923"/>
            <a:ext cx="10083964" cy="40599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60. léta 20. století, Československo společně s Maďarskem průkopníky.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Celostátní koncepce sídelní struktury.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Vycházející z teorie centrálních míst podle W. Christallera.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Cíle / motivace vytvoření této koncepce: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snížení sociálních rozdílů v území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posílení ekonomické stability skrz hierarchizaci osídlení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rovnoměrné rozmístění základních složek občanské vybavenosti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801E29A5-5560-4FBF-AFE8-2C541FC02169}"/>
              </a:ext>
            </a:extLst>
          </p:cNvPr>
          <p:cNvSpPr/>
          <p:nvPr/>
        </p:nvSpPr>
        <p:spPr>
          <a:xfrm>
            <a:off x="4839855" y="4535055"/>
            <a:ext cx="184727" cy="30480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nahoru 4">
            <a:extLst>
              <a:ext uri="{FF2B5EF4-FFF2-40B4-BE49-F238E27FC236}">
                <a16:creationId xmlns:a16="http://schemas.microsoft.com/office/drawing/2014/main" id="{8DA8CDC3-F83D-407C-AA15-1F06C911F956}"/>
              </a:ext>
            </a:extLst>
          </p:cNvPr>
          <p:cNvSpPr/>
          <p:nvPr/>
        </p:nvSpPr>
        <p:spPr>
          <a:xfrm>
            <a:off x="7093527" y="4932218"/>
            <a:ext cx="184728" cy="34174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obousměrná vodorovná 5">
            <a:extLst>
              <a:ext uri="{FF2B5EF4-FFF2-40B4-BE49-F238E27FC236}">
                <a16:creationId xmlns:a16="http://schemas.microsoft.com/office/drawing/2014/main" id="{D2D7D750-9065-4C52-86DD-ED2BADB5A037}"/>
              </a:ext>
            </a:extLst>
          </p:cNvPr>
          <p:cNvSpPr/>
          <p:nvPr/>
        </p:nvSpPr>
        <p:spPr>
          <a:xfrm>
            <a:off x="8183417" y="5495636"/>
            <a:ext cx="683491" cy="1477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3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635BD3-93B5-BD9E-6119-12A7E1B6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9" y="521110"/>
            <a:ext cx="9258804" cy="519972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601D68E-50BD-461E-304E-A1087BF152D4}"/>
              </a:ext>
            </a:extLst>
          </p:cNvPr>
          <p:cNvSpPr txBox="1"/>
          <p:nvPr/>
        </p:nvSpPr>
        <p:spPr>
          <a:xfrm>
            <a:off x="2507227" y="5720838"/>
            <a:ext cx="433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Podle VÚVA, DVS, upraveno (1962, 2012)</a:t>
            </a:r>
            <a:endParaRPr lang="cs-CZ" dirty="0"/>
          </a:p>
        </p:txBody>
      </p:sp>
      <p:pic>
        <p:nvPicPr>
          <p:cNvPr id="1026" name="Picture 2" descr="Deník veřejné správy - Středisková soustava osídlení – moderní utopie, nebo  tradiční nástroj uspořádání prostoru?">
            <a:extLst>
              <a:ext uri="{FF2B5EF4-FFF2-40B4-BE49-F238E27FC236}">
                <a16:creationId xmlns:a16="http://schemas.microsoft.com/office/drawing/2014/main" id="{E97C4007-3CBB-6071-4860-DFBB2B3F7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46" y="3497188"/>
            <a:ext cx="2656226" cy="25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7A73E-7BE0-5067-799F-14715C16E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819417" cy="44469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Výzkumný ústav výstavby a architektury (VÚVA) -&gt; </a:t>
            </a:r>
            <a:r>
              <a:rPr lang="cs-CZ" dirty="0"/>
              <a:t>usnesení vlády č. 1 z roku 1967</a:t>
            </a:r>
            <a:br>
              <a:rPr lang="cs-CZ" dirty="0"/>
            </a:br>
            <a:endParaRPr lang="cs-CZ" b="1" dirty="0"/>
          </a:p>
          <a:p>
            <a:pPr marL="0" indent="0">
              <a:buNone/>
            </a:pPr>
            <a:r>
              <a:rPr lang="cs-CZ" b="1" u="sng" dirty="0"/>
              <a:t>SÍDLA SE STŘEDISKOVOU FUNKCÍ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střediska místního významu (středisková sídliště I. stupně)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střediska obvodního významu (středisková sídliště II. stupně)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střediska oblastního významu (středisková sídliště III. stupně)</a:t>
            </a:r>
          </a:p>
          <a:p>
            <a:pPr marL="0" indent="0">
              <a:buNone/>
            </a:pPr>
            <a:r>
              <a:rPr lang="cs-CZ" b="1" u="sng" dirty="0"/>
              <a:t>SÍDLA S NESTŘEDISKOVOU FUNKCÍ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sídliště trvalého významu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sídliště dočasného významu v současné době zdůvodněná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ostatní sídliště</a:t>
            </a:r>
            <a:endParaRPr lang="cs-CZ" b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E8AB22A-6CCE-0975-70B4-761A9B427BEA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50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accent4"/>
                </a:solidFill>
              </a:rPr>
              <a:t>STŘEDISKOVÁ SOUSTAVA OSÍDLENÍ</a:t>
            </a:r>
          </a:p>
        </p:txBody>
      </p:sp>
    </p:spTree>
    <p:extLst>
      <p:ext uri="{BB962C8B-B14F-4D97-AF65-F5344CB8AC3E}">
        <p14:creationId xmlns:p14="http://schemas.microsoft.com/office/powerpoint/2010/main" val="390196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520BD-5B58-FDA7-CA3B-167554C8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1037"/>
            <a:ext cx="10058400" cy="4023360"/>
          </a:xfrm>
        </p:spPr>
        <p:txBody>
          <a:bodyPr/>
          <a:lstStyle/>
          <a:p>
            <a:r>
              <a:rPr lang="cs-CZ" b="1" u="sng" dirty="0"/>
              <a:t>STŘEDISKA MÍSTNÍHO VÝZNAMU: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Nejnižší stupeň v hierarchii střediskových sídel, transformujících se z původně zemědělských</a:t>
            </a:r>
            <a:br>
              <a:rPr lang="cs-CZ" dirty="0"/>
            </a:br>
            <a:r>
              <a:rPr lang="cs-CZ" dirty="0"/>
              <a:t> jednotek do obcí poloměstského typu.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Hodnota minimální populační velikosti je </a:t>
            </a:r>
            <a:r>
              <a:rPr lang="cs-CZ" b="1" dirty="0"/>
              <a:t>2 000 obyvatel, velikost zázemí se pohybuje mezi </a:t>
            </a:r>
            <a:br>
              <a:rPr lang="cs-CZ" b="1" dirty="0"/>
            </a:br>
            <a:r>
              <a:rPr lang="cs-CZ" b="1" dirty="0"/>
              <a:t> 3 000 a 6 000 obyvateli.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Poskytuje základní osobní a společenské služby.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 sídle k dispozici především: mateřské a základní školství, zdravotní středisko, kultura </a:t>
            </a:r>
            <a:br>
              <a:rPr lang="cs-CZ" dirty="0"/>
            </a:br>
            <a:r>
              <a:rPr lang="cs-CZ" dirty="0"/>
              <a:t> (knihovna, kino) a hřiště či tělocvična.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Do této kategorie středisek bylo v původním plánu z roku 1969 řazeno 845 obcí.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96D24A5-48BC-49E3-6B26-FFCBF077CDD7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50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accent4"/>
                </a:solidFill>
              </a:rPr>
              <a:t>STŘEDISKOVÁ SOUSTAVA OSÍDLENÍ</a:t>
            </a:r>
          </a:p>
        </p:txBody>
      </p:sp>
    </p:spTree>
    <p:extLst>
      <p:ext uri="{BB962C8B-B14F-4D97-AF65-F5344CB8AC3E}">
        <p14:creationId xmlns:p14="http://schemas.microsoft.com/office/powerpoint/2010/main" val="202319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AABA2-874C-5299-DDB9-6479FA21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2212"/>
            <a:ext cx="10058400" cy="4023360"/>
          </a:xfrm>
        </p:spPr>
        <p:txBody>
          <a:bodyPr>
            <a:normAutofit/>
          </a:bodyPr>
          <a:lstStyle/>
          <a:p>
            <a:r>
              <a:rPr lang="cs-CZ" b="1" u="sng" dirty="0"/>
              <a:t>STŘEDISKA OBVODNÍHO VÝZNAMU: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Sídla městského typu s rozvinutou průmyslovou výrobou, poskytující plný standard občanské </a:t>
            </a:r>
            <a:br>
              <a:rPr lang="cs-CZ" dirty="0"/>
            </a:br>
            <a:r>
              <a:rPr lang="cs-CZ" dirty="0"/>
              <a:t> vybavenosti nejen obyvatelům daného střediska, ale také svému zázemí, zahrnujícímu rovněž </a:t>
            </a:r>
            <a:br>
              <a:rPr lang="cs-CZ" dirty="0"/>
            </a:br>
            <a:r>
              <a:rPr lang="cs-CZ" dirty="0"/>
              <a:t> střediska místního významu.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Centra tvořící hospodářskou kostru státu, kam měla směřovat většina investic.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Podle plánu VÚVA se mělo jednat o města s </a:t>
            </a:r>
            <a:r>
              <a:rPr lang="cs-CZ" b="1" dirty="0"/>
              <a:t>30 000 až 80 000 obyvateli a zázemím minimálně s</a:t>
            </a:r>
            <a:br>
              <a:rPr lang="cs-CZ" b="1" dirty="0"/>
            </a:br>
            <a:r>
              <a:rPr lang="cs-CZ" b="1" dirty="0"/>
              <a:t> 50 000 obyvateli.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Počet těchto sídel v ČSR byl v původním plánu 170, ovšem v následujících letech došlo k jejich </a:t>
            </a:r>
            <a:br>
              <a:rPr lang="cs-CZ" dirty="0"/>
            </a:br>
            <a:r>
              <a:rPr lang="cs-CZ" dirty="0"/>
              <a:t>  snížení – vlivem pochybností o značném rozptylu investic v prostoru.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Obce měly poskytovat střední školství, nemocnici s poliklinikou, divadlo, hotel, specializované </a:t>
            </a:r>
            <a:br>
              <a:rPr lang="cs-CZ" dirty="0"/>
            </a:br>
            <a:r>
              <a:rPr lang="cs-CZ" dirty="0"/>
              <a:t>  prodejny potravin a sportovní zařízení vyšších typů.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9E2B907-DDE3-CDDC-E016-9A43D3FFE8BD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10058400" cy="1050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chemeClr val="accent4"/>
                </a:solidFill>
              </a:rPr>
              <a:t>STŘEDISKOVÁ SOUSTAVA OSÍDLENÍ</a:t>
            </a:r>
          </a:p>
        </p:txBody>
      </p:sp>
    </p:spTree>
    <p:extLst>
      <p:ext uri="{BB962C8B-B14F-4D97-AF65-F5344CB8AC3E}">
        <p14:creationId xmlns:p14="http://schemas.microsoft.com/office/powerpoint/2010/main" val="39446082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6" ma:contentTypeDescription="Vytvoří nový dokument" ma:contentTypeScope="" ma:versionID="fe6526f43fa64af429407acc946cde92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0acd66f6fe3eb4ba6986e0129d19a03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FA1A7-5D57-4D61-8F3C-49AA145F03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71764-BF79-4F34-9FA1-77D9C11D984A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45fb4870-e8c9-4f9e-95f4-cc79c406e0f1"/>
    <ds:schemaRef ds:uri="http://purl.org/dc/terms/"/>
    <ds:schemaRef ds:uri="2b2ac763-2a82-42d3-894b-8c19e4f57a2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9117A6-FD69-4708-AEF9-7AAEFF331164}">
  <ds:schemaRefs>
    <ds:schemaRef ds:uri="2b2ac763-2a82-42d3-894b-8c19e4f57a2a"/>
    <ds:schemaRef ds:uri="45fb4870-e8c9-4f9e-95f4-cc79c406e0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1161</TotalTime>
  <Words>827</Words>
  <Application>Microsoft Office PowerPoint</Application>
  <PresentationFormat>Širokoúhlá obrazovka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Retrospektiva</vt:lpstr>
      <vt:lpstr>SÍDELNÍ GEOGRAFIE</vt:lpstr>
      <vt:lpstr>            ČETBA ČLÁNKU</vt:lpstr>
      <vt:lpstr>Prezentace aplikace PowerPoint</vt:lpstr>
      <vt:lpstr>STŘEDISKOVÁ SOUSTAVA OSÍDLENÍ</vt:lpstr>
      <vt:lpstr>STŘEDISKOVÁ SOUSTAVA OSÍDLENÍ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Znáte nějakou obec, která byla střediskovou obcí?</vt:lpstr>
      <vt:lpstr>Prezentace aplikace PowerPoint</vt:lpstr>
      <vt:lpstr>CVIČENÍ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David Gorný</dc:creator>
  <cp:lastModifiedBy>David Gorný</cp:lastModifiedBy>
  <cp:revision>4</cp:revision>
  <dcterms:created xsi:type="dcterms:W3CDTF">2023-02-16T11:15:13Z</dcterms:created>
  <dcterms:modified xsi:type="dcterms:W3CDTF">2023-03-30T08:11:28Z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