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9" r:id="rId3"/>
    <p:sldId id="277" r:id="rId4"/>
    <p:sldId id="292" r:id="rId5"/>
    <p:sldId id="278" r:id="rId6"/>
    <p:sldId id="271" r:id="rId7"/>
    <p:sldId id="288" r:id="rId8"/>
    <p:sldId id="290" r:id="rId9"/>
    <p:sldId id="280" r:id="rId10"/>
    <p:sldId id="267" r:id="rId11"/>
    <p:sldId id="272" r:id="rId12"/>
    <p:sldId id="273" r:id="rId13"/>
    <p:sldId id="274" r:id="rId14"/>
    <p:sldId id="257" r:id="rId15"/>
    <p:sldId id="258" r:id="rId16"/>
    <p:sldId id="287" r:id="rId17"/>
    <p:sldId id="259" r:id="rId18"/>
    <p:sldId id="260" r:id="rId19"/>
    <p:sldId id="282" r:id="rId20"/>
    <p:sldId id="283" r:id="rId21"/>
    <p:sldId id="261" r:id="rId22"/>
    <p:sldId id="262" r:id="rId23"/>
    <p:sldId id="284" r:id="rId24"/>
    <p:sldId id="285" r:id="rId25"/>
    <p:sldId id="296" r:id="rId26"/>
    <p:sldId id="286" r:id="rId27"/>
    <p:sldId id="266" r:id="rId28"/>
    <p:sldId id="270" r:id="rId29"/>
    <p:sldId id="268" r:id="rId30"/>
    <p:sldId id="294" r:id="rId31"/>
    <p:sldId id="298" r:id="rId32"/>
    <p:sldId id="297" r:id="rId33"/>
    <p:sldId id="275" r:id="rId34"/>
    <p:sldId id="269" r:id="rId35"/>
    <p:sldId id="276" r:id="rId36"/>
    <p:sldId id="281" r:id="rId37"/>
    <p:sldId id="264" r:id="rId38"/>
    <p:sldId id="26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9E17F-8C8C-4EB6-94B4-12D3CBFF4153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/>
              <a:t>Územní diferenciace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Geografie venkova, periferií a pohraničí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27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Vymezení </a:t>
            </a:r>
            <a:br>
              <a:rPr lang="cs-CZ" dirty="0" smtClean="0"/>
            </a:br>
            <a:r>
              <a:rPr lang="cs-CZ" dirty="0" smtClean="0"/>
              <a:t>metropolitních a nemetropolitních území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84658"/>
            <a:ext cx="7463445" cy="50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56176" y="23488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/>
              <a:t>sídelní </a:t>
            </a:r>
            <a:r>
              <a:rPr lang="cs-CZ" dirty="0" smtClean="0"/>
              <a:t>osy</a:t>
            </a:r>
          </a:p>
          <a:p>
            <a:pPr algn="r"/>
            <a:r>
              <a:rPr lang="cs-CZ" dirty="0" smtClean="0"/>
              <a:t>významově neutrální</a:t>
            </a:r>
          </a:p>
          <a:p>
            <a:pPr algn="r"/>
            <a:r>
              <a:rPr lang="cs-CZ" dirty="0" smtClean="0"/>
              <a:t>periferie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07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Nemetropolitní </a:t>
            </a:r>
            <a:r>
              <a:rPr lang="cs-CZ" b="1" dirty="0" smtClean="0"/>
              <a:t>areály: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31324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sídelní </a:t>
            </a:r>
            <a:r>
              <a:rPr lang="cs-CZ" dirty="0"/>
              <a:t>osy (mezi metropolitními areály, tradiční + nové, 33), významově neutrální (43), periferie (zvýhodněné – při BY a AT 13, ostatní 37)</a:t>
            </a:r>
          </a:p>
          <a:p>
            <a:r>
              <a:rPr lang="cs-CZ" dirty="0"/>
              <a:t>„V závislosti na snižování hierarchického postavení jednotky se význam polohového faktoru zvyšuje.“</a:t>
            </a:r>
          </a:p>
          <a:p>
            <a:r>
              <a:rPr lang="cs-CZ" dirty="0"/>
              <a:t>„zpoždění </a:t>
            </a:r>
            <a:r>
              <a:rPr lang="cs-CZ" dirty="0" smtClean="0"/>
              <a:t>vývoje“</a:t>
            </a:r>
            <a:endParaRPr lang="cs-CZ" dirty="0"/>
          </a:p>
          <a:p>
            <a:r>
              <a:rPr lang="cs-CZ" dirty="0" smtClean="0"/>
              <a:t>Mezi </a:t>
            </a:r>
            <a:r>
              <a:rPr lang="cs-CZ" dirty="0"/>
              <a:t>nemetropolitními regiony „v podmínkách Česka existují zaostávající oblasti, resp. periferie jen výjimečně.</a:t>
            </a:r>
          </a:p>
          <a:p>
            <a:r>
              <a:rPr lang="cs-CZ" dirty="0"/>
              <a:t>Trvalé a víceméně neodstranitelné nevýhody periferních prostorů: úbytek obyvatelstva, problémy s dopravní obslužností, chybějící sociální infrastruktura</a:t>
            </a:r>
          </a:p>
          <a:p>
            <a:r>
              <a:rPr lang="cs-CZ" dirty="0"/>
              <a:t>Vesměs 50+ obyv./km2, polohově zvýhodněné – sousedství s Bavorskem nebo Rakouskem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83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61070"/>
            <a:ext cx="7560840" cy="363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8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Typologie českých nemetropolitních regionů </a:t>
            </a:r>
            <a:r>
              <a:rPr lang="cs-CZ" dirty="0" smtClean="0"/>
              <a:t>(</a:t>
            </a:r>
            <a:r>
              <a:rPr lang="cs-CZ" dirty="0"/>
              <a:t>ŽENKA, SLACH, SOPKULIAK 2017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Dvojí ohrožení: </a:t>
            </a:r>
            <a:endParaRPr lang="cs-CZ" dirty="0" smtClean="0"/>
          </a:p>
          <a:p>
            <a:pPr lvl="1"/>
            <a:r>
              <a:rPr lang="cs-CZ" dirty="0" smtClean="0"/>
              <a:t>konkurence </a:t>
            </a:r>
            <a:r>
              <a:rPr lang="cs-CZ" dirty="0"/>
              <a:t>ze strany metropolitních regionů, konkurence exportně zaměřených regionů v zemích s nižšími náklady</a:t>
            </a:r>
          </a:p>
          <a:p>
            <a:r>
              <a:rPr lang="cs-CZ" dirty="0"/>
              <a:t>Nedostatečná diverzifikace ekonomické základny, nízká úroveň inovací vč. jejich komercializace</a:t>
            </a:r>
          </a:p>
          <a:p>
            <a:r>
              <a:rPr lang="cs-CZ" dirty="0"/>
              <a:t>Vnitřně velmi rozmanitá skupina, </a:t>
            </a:r>
            <a:r>
              <a:rPr lang="cs-CZ" dirty="0" smtClean="0"/>
              <a:t>zahrnuje:</a:t>
            </a:r>
          </a:p>
          <a:p>
            <a:pPr lvl="1"/>
            <a:r>
              <a:rPr lang="cs-CZ" dirty="0" smtClean="0"/>
              <a:t>nejen </a:t>
            </a:r>
            <a:r>
              <a:rPr lang="cs-CZ" dirty="0"/>
              <a:t>oblasti periferní a venkovské, ale </a:t>
            </a:r>
            <a:r>
              <a:rPr lang="cs-CZ" dirty="0" smtClean="0"/>
              <a:t>i</a:t>
            </a:r>
          </a:p>
          <a:p>
            <a:pPr lvl="1"/>
            <a:r>
              <a:rPr lang="cs-CZ" dirty="0" smtClean="0"/>
              <a:t>nemetropolitní </a:t>
            </a:r>
            <a:r>
              <a:rPr lang="cs-CZ" dirty="0"/>
              <a:t>staré průmyslové regiony, vysoká specializace prostřednictvím dodavatelů nižšího řádu</a:t>
            </a:r>
          </a:p>
        </p:txBody>
      </p:sp>
    </p:spTree>
    <p:extLst>
      <p:ext uri="{BB962C8B-B14F-4D97-AF65-F5344CB8AC3E}">
        <p14:creationId xmlns:p14="http://schemas.microsoft.com/office/powerpoint/2010/main" val="424898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" y="764703"/>
            <a:ext cx="8562813" cy="5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82216"/>
            <a:ext cx="8526033" cy="60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64807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8 teoretických typů regionů, relevantní – periferní regiony </a:t>
            </a:r>
            <a:r>
              <a:rPr lang="cs-CZ" dirty="0"/>
              <a:t>(KARLSEN 2013): </a:t>
            </a:r>
            <a:endParaRPr lang="cs-CZ" dirty="0" smtClean="0"/>
          </a:p>
          <a:p>
            <a:pPr lvl="1"/>
            <a:r>
              <a:rPr lang="cs-CZ" dirty="0" smtClean="0"/>
              <a:t>malá </a:t>
            </a:r>
            <a:r>
              <a:rPr lang="cs-CZ" dirty="0"/>
              <a:t>populační/ekonomická velikost, nízká hustota institucí, chybějící kritické masy pro aglomerační efekty, zde: nepříznivá dopravní poloha s malou hospodářskou základnou, nízká hustota zalidnění/firem, podprůměrná ekonomická výkonnost</a:t>
            </a:r>
          </a:p>
          <a:p>
            <a:r>
              <a:rPr lang="cs-CZ" dirty="0"/>
              <a:t>Exaktní vymezení na základě tzv. potenciálu interakcí, mezd, zaměstnanosti a přidané hodnoty na jednotku zastavěné plochy a specializaci na zemědělství (ŽENKA a kol. 2017</a:t>
            </a:r>
            <a:r>
              <a:rPr lang="cs-CZ" dirty="0" smtClean="0"/>
              <a:t>)</a:t>
            </a:r>
          </a:p>
          <a:p>
            <a:r>
              <a:rPr lang="cs-CZ" dirty="0"/>
              <a:t>Metropolitní regiony (OECD 2012): 50+ tis. obyvatel, hustota zalidnění 1500 obyv./km2</a:t>
            </a:r>
          </a:p>
          <a:p>
            <a:r>
              <a:rPr lang="cs-CZ" dirty="0"/>
              <a:t>Jednotky – SO ORP, 4 typy: </a:t>
            </a:r>
            <a:endParaRPr lang="cs-CZ" dirty="0" smtClean="0"/>
          </a:p>
          <a:p>
            <a:pPr lvl="1"/>
            <a:r>
              <a:rPr lang="cs-CZ" dirty="0" smtClean="0"/>
              <a:t>jádra </a:t>
            </a:r>
            <a:r>
              <a:rPr lang="cs-CZ" dirty="0"/>
              <a:t>metropolitních regionů, zázemí metropolitních regionů, městské regiony s metropolitními funkcemi a </a:t>
            </a:r>
            <a:r>
              <a:rPr lang="cs-CZ" b="1" dirty="0"/>
              <a:t>nemetropolitní regiony </a:t>
            </a:r>
            <a:r>
              <a:rPr lang="cs-CZ" dirty="0"/>
              <a:t>(vč. Jihlavy, Mostu, Chomutova, </a:t>
            </a:r>
            <a:r>
              <a:rPr lang="cs-CZ" dirty="0" smtClean="0"/>
              <a:t>Bohumína?)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46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918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Metropolitní a nemetropolitní regiony v česku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6" y="1193286"/>
            <a:ext cx="8500570" cy="547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8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Typologie nemetropolitních regionů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033"/>
            <a:ext cx="8568952" cy="57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6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4087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 206 jednotek – 156 jednotek/nemetropolitní regiony, z nich téměř polovina periferní regiony (82)</a:t>
            </a:r>
          </a:p>
          <a:p>
            <a:r>
              <a:rPr lang="cs-CZ" dirty="0"/>
              <a:t>Rozdíly v ekonomické výkonnosti mezi 8 vymezenými skupinami nepříliš výrazné – nejvýkonnější „metropolitní jádra“ (116 CZ) pouze o 48 % vyšší produktivita než nejvíce zaostávající „periferní regiony“ (79 CZ)</a:t>
            </a:r>
          </a:p>
          <a:p>
            <a:r>
              <a:rPr lang="cs-CZ" b="1" dirty="0"/>
              <a:t>Nemetropolitní regiony: </a:t>
            </a:r>
            <a:endParaRPr lang="cs-CZ" b="1" dirty="0" smtClean="0"/>
          </a:p>
          <a:p>
            <a:pPr lvl="1"/>
            <a:r>
              <a:rPr lang="cs-CZ" dirty="0" smtClean="0"/>
              <a:t>z </a:t>
            </a:r>
            <a:r>
              <a:rPr lang="cs-CZ" dirty="0"/>
              <a:t>celostátní přidané hodnoty 60 % ve zpracovatelském průmyslu, 77 % v zemědělství, lesnictví a rybolovu</a:t>
            </a:r>
          </a:p>
          <a:p>
            <a:r>
              <a:rPr lang="cs-CZ" b="1" dirty="0"/>
              <a:t>Periferní regiony: </a:t>
            </a:r>
            <a:endParaRPr lang="cs-CZ" b="1" dirty="0" smtClean="0"/>
          </a:p>
          <a:p>
            <a:pPr lvl="1"/>
            <a:r>
              <a:rPr lang="cs-CZ" dirty="0" smtClean="0"/>
              <a:t>20 </a:t>
            </a:r>
            <a:r>
              <a:rPr lang="cs-CZ" dirty="0"/>
              <a:t>% obyvatel, 33 % přidané hodnoty primárního sektoru za CZ, nejnižší hodnota produktivity práce a mezd, z hlediska ekonomické výkonnosti 2. nejhomogennější skupinou, nadprůměrná specializace na zemědělství, 60 % přidané hodnoty ze zpracovatelského průmyslu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23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706090"/>
          </a:xfrm>
        </p:spPr>
        <p:txBody>
          <a:bodyPr>
            <a:normAutofit/>
          </a:bodyPr>
          <a:lstStyle/>
          <a:p>
            <a:r>
              <a:rPr lang="cs-CZ" b="1" dirty="0"/>
              <a:t>Znevýhodněné </a:t>
            </a:r>
            <a:r>
              <a:rPr lang="cs-CZ" b="1" dirty="0" smtClean="0"/>
              <a:t>regiony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66912"/>
            <a:ext cx="7931224" cy="55024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20. léta 20. století – nerovnoměrný rozvoj/vývoj, vznik sociálně geografických disparit mezi regiony, vztahy mezi centrem a periferií</a:t>
            </a:r>
          </a:p>
          <a:p>
            <a:r>
              <a:rPr lang="cs-CZ" dirty="0" smtClean="0"/>
              <a:t>Divergence </a:t>
            </a:r>
            <a:r>
              <a:rPr lang="cs-CZ" dirty="0"/>
              <a:t>vs. konvergence, negativní a/vs. pozitivní dopady procesu marginalizace, řešit / usměrňovat</a:t>
            </a:r>
            <a:r>
              <a:rPr lang="cs-CZ" dirty="0" smtClean="0"/>
              <a:t>?</a:t>
            </a:r>
          </a:p>
          <a:p>
            <a:r>
              <a:rPr lang="cs-CZ" dirty="0" smtClean="0"/>
              <a:t>V sociologii – studium sociálních nerovností jedním ze základních témat, chudoba ve městech vs. na venkově / sociální vyloučení</a:t>
            </a:r>
          </a:p>
          <a:p>
            <a:r>
              <a:rPr lang="cs-CZ" dirty="0"/>
              <a:t>Státní intervence – prostředek zmírnění regionálních </a:t>
            </a:r>
            <a:r>
              <a:rPr lang="cs-CZ" dirty="0" smtClean="0"/>
              <a:t>disparit: horské </a:t>
            </a:r>
            <a:r>
              <a:rPr lang="cs-CZ" dirty="0"/>
              <a:t>oblasti, severské regiony, venkovské oblasti, tradiční průmyslové </a:t>
            </a:r>
            <a:r>
              <a:rPr lang="cs-CZ" dirty="0" smtClean="0"/>
              <a:t>oblasti </a:t>
            </a:r>
            <a:r>
              <a:rPr lang="cs-CZ" dirty="0" smtClean="0">
                <a:latin typeface="Century Schoolbook"/>
              </a:rPr>
              <a:t>→ územní soudržnost (koheze)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new</a:t>
            </a:r>
            <a:r>
              <a:rPr lang="cs-CZ" dirty="0"/>
              <a:t> public management“ – prvky trhu v chování </a:t>
            </a:r>
            <a:r>
              <a:rPr lang="cs-CZ" dirty="0" smtClean="0"/>
              <a:t>státu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Model </a:t>
            </a:r>
            <a:r>
              <a:rPr lang="cs-CZ" b="1" dirty="0"/>
              <a:t>kontinua </a:t>
            </a:r>
            <a:r>
              <a:rPr lang="cs-CZ" dirty="0"/>
              <a:t>(WALLERSTEIN </a:t>
            </a:r>
            <a:r>
              <a:rPr lang="cs-CZ" dirty="0" smtClean="0"/>
              <a:t>2004) </a:t>
            </a:r>
            <a:endParaRPr lang="cs-CZ" dirty="0"/>
          </a:p>
          <a:p>
            <a:r>
              <a:rPr lang="cs-CZ" dirty="0"/>
              <a:t>Namísto původního modelu polarit (jádro - periferie) → jádro – </a:t>
            </a:r>
            <a:r>
              <a:rPr lang="cs-CZ" dirty="0" err="1"/>
              <a:t>semiperiferie</a:t>
            </a:r>
            <a:r>
              <a:rPr lang="cs-CZ" dirty="0"/>
              <a:t>  – periferie </a:t>
            </a:r>
            <a:r>
              <a:rPr lang="cs-CZ" dirty="0" smtClean="0"/>
              <a:t>– marginální </a:t>
            </a:r>
            <a:r>
              <a:rPr lang="cs-CZ" dirty="0"/>
              <a:t>region. </a:t>
            </a:r>
            <a:endParaRPr lang="cs-CZ" dirty="0" smtClean="0"/>
          </a:p>
          <a:p>
            <a:r>
              <a:rPr lang="cs-CZ" dirty="0" smtClean="0"/>
              <a:t>Periferie </a:t>
            </a:r>
            <a:r>
              <a:rPr lang="cs-CZ" dirty="0"/>
              <a:t>se sice nachází v podřízené pozici vůči centru, je však na rozdíl od marginálního regionu integrována do systému.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25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/>
          </a:bodyPr>
          <a:lstStyle/>
          <a:p>
            <a:r>
              <a:rPr lang="cs-CZ" dirty="0"/>
              <a:t>Přes homogenitu strukturálně a funkčně rozmanité – klasifikace:</a:t>
            </a:r>
          </a:p>
          <a:p>
            <a:pPr lvl="1"/>
            <a:r>
              <a:rPr lang="cs-CZ" dirty="0"/>
              <a:t>regiony s vysokým podílem primárního sektoru na zaměstnanosti a s diverzifikovanou odvětvovou strukturou, příklady?</a:t>
            </a:r>
          </a:p>
          <a:p>
            <a:pPr lvl="1"/>
            <a:r>
              <a:rPr lang="cs-CZ" dirty="0"/>
              <a:t>regiony s velmi nízkým podílem primárního sektoru na zaměstnanosti, specializované na tradiční odvětví zpracovatelského průmyslu</a:t>
            </a:r>
          </a:p>
          <a:p>
            <a:pPr lvl="1"/>
            <a:r>
              <a:rPr lang="cs-CZ" dirty="0"/>
              <a:t>regiony s velmi nízkým podílem primárního sektoru na zaměstnanosti a diverzifikovanou odvětvovou strukturou</a:t>
            </a:r>
          </a:p>
          <a:p>
            <a:pPr lvl="1"/>
            <a:r>
              <a:rPr lang="cs-CZ" dirty="0"/>
              <a:t>ostatní periferní regiony bez společných strukturálních a funkčních znaků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95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655"/>
            <a:ext cx="5256584" cy="419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27" y="3212976"/>
            <a:ext cx="5049631" cy="352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96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" y="116631"/>
            <a:ext cx="5876185" cy="365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72" y="3775389"/>
            <a:ext cx="5769227" cy="30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0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jako podklad pro regionální politiku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133"/>
              </p:ext>
            </p:extLst>
          </p:nvPr>
        </p:nvGraphicFramePr>
        <p:xfrm>
          <a:off x="251520" y="1628800"/>
          <a:ext cx="806490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016225"/>
                <a:gridCol w="2016225"/>
                <a:gridCol w="1224134"/>
                <a:gridCol w="28083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Faktory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Mechanismy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Aktéři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Doporučení pro regionální politiku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Vyšší transakční náklady v důsledku odlehlosti, nízké míry urbanizace i hustoty firem a institucí, malý lokální trh, nízké úspory z rozsahu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Diverzifikace do technologicky příbuzných odvětví, specializace na tržní niky, </a:t>
                      </a:r>
                      <a:r>
                        <a:rPr lang="cs-CZ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amenitní</a:t>
                      </a: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migrace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Malé a střední průmyslové firmy, občanský sektor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Podpora nadregionálních znalostních sítí, atrakce menších (zahraničních) firem, rozvoj intra a inter-regionální dopravy, posilování lokálního síťování firem a institucí, podpora regionální specializace i příbuzné diverzifikace místních firem, stabilizace populace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1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HAMPL, MARADA 2016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480572" cy="386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3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924"/>
            <a:ext cx="801454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4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4498" cy="171420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Regiony přirozené a umělé / administrativní – příklad </a:t>
            </a:r>
            <a:r>
              <a:rPr lang="cs-CZ" b="1" dirty="0" err="1" smtClean="0"/>
              <a:t>sociogeografické</a:t>
            </a:r>
            <a:r>
              <a:rPr lang="cs-CZ" b="1" dirty="0" smtClean="0"/>
              <a:t> regionalizace Česka </a:t>
            </a:r>
            <a:r>
              <a:rPr lang="cs-CZ" dirty="0" smtClean="0"/>
              <a:t>(HAMPL, MARADA 2015)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2580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4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7848873" cy="537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3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09695" cy="35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88" y="3429000"/>
            <a:ext cx="4717259" cy="314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3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" y="1318085"/>
            <a:ext cx="8529601" cy="542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dirty="0"/>
              <a:t>Konvergence vs. divergence: věčná otázka?</a:t>
            </a:r>
            <a:r>
              <a:rPr lang="cs-CZ" sz="2700" dirty="0"/>
              <a:t> (BLAŽEK, CSANK 2007</a:t>
            </a:r>
            <a:r>
              <a:rPr lang="cs-CZ" sz="2700" dirty="0" smtClean="0"/>
              <a:t>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464496"/>
          </a:xfrm>
        </p:spPr>
        <p:txBody>
          <a:bodyPr>
            <a:normAutofit lnSpcReduction="10000"/>
          </a:bodyPr>
          <a:lstStyle/>
          <a:p>
            <a:r>
              <a:rPr lang="cs-CZ" sz="2200" dirty="0" smtClean="0"/>
              <a:t>„Obnova</a:t>
            </a:r>
            <a:r>
              <a:rPr lang="cs-CZ" sz="2200" dirty="0"/>
              <a:t>“ nositelů diferenciace, starší jevy difuzí vedou k poklesu variability (HAMPL 1998)</a:t>
            </a:r>
          </a:p>
          <a:p>
            <a:r>
              <a:rPr lang="cs-CZ" sz="2200" dirty="0"/>
              <a:t>Existence rozdílů nezbytná (HIRSCHMAN 1958) X extrémní rozdíly s </a:t>
            </a:r>
            <a:r>
              <a:rPr lang="cs-CZ" sz="2200" dirty="0" err="1"/>
              <a:t>destimulačním</a:t>
            </a:r>
            <a:r>
              <a:rPr lang="cs-CZ" sz="2200" dirty="0"/>
              <a:t> a destabilizujícím účinkem</a:t>
            </a:r>
          </a:p>
          <a:p>
            <a:r>
              <a:rPr lang="cs-CZ" sz="2200" dirty="0"/>
              <a:t>Příliš velké rozdíly – hrozba pro sociální a následně politickou stabilitu (NOVOTNÝ 2006)</a:t>
            </a:r>
          </a:p>
          <a:p>
            <a:r>
              <a:rPr lang="cs-CZ" sz="2200" dirty="0"/>
              <a:t>Přirozená trajektorie regionální/územní diferenciace socioekonomického vývoje vs. usměrnění státem / regionální politikou? (až nivelizace)</a:t>
            </a:r>
          </a:p>
          <a:p>
            <a:r>
              <a:rPr lang="cs-CZ" sz="2200" dirty="0"/>
              <a:t>Nalezení vhodné míry rozdílů v různých sférách – soudržnost jako míra tolerance dané společnosti k rozdílům (MOLLE 1997)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678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8916" y="188640"/>
            <a:ext cx="5410944" cy="1143000"/>
          </a:xfrm>
        </p:spPr>
        <p:txBody>
          <a:bodyPr/>
          <a:lstStyle/>
          <a:p>
            <a:r>
              <a:rPr lang="cs-CZ" b="1" dirty="0" smtClean="0"/>
              <a:t>Strategie regionálního rozvoje </a:t>
            </a:r>
            <a:r>
              <a:rPr lang="cs-CZ" b="1" dirty="0" err="1" smtClean="0"/>
              <a:t>čr</a:t>
            </a:r>
            <a:r>
              <a:rPr lang="cs-CZ" b="1" dirty="0" smtClean="0"/>
              <a:t> 2014-2020, 21+</a:t>
            </a:r>
            <a:endParaRPr lang="cs-CZ" b="1" dirty="0"/>
          </a:p>
        </p:txBody>
      </p:sp>
      <p:pic>
        <p:nvPicPr>
          <p:cNvPr id="6" name="Picture 2" descr="N:\RIS_MS\Mapy\EXPORT\Vymezeni_v9_2019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7227044" cy="5013176"/>
          </a:xfrm>
          <a:prstGeom prst="rect">
            <a:avLst/>
          </a:prstGeom>
          <a:noFill/>
          <a:extLst/>
        </p:spPr>
      </p:pic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5105396"/>
              </p:ext>
            </p:extLst>
          </p:nvPr>
        </p:nvGraphicFramePr>
        <p:xfrm>
          <a:off x="179512" y="116632"/>
          <a:ext cx="2823071" cy="2880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3071"/>
              </a:tblGrid>
              <a:tr h="57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Téma regionálního rozvoje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8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Metropolitní území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8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Aglomerace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Regionální centra a jejich venkovské zázemí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Strukturálně postižené kraje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Hospodářsky a sociálně ohrožená území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5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Hospodářsky a sociálně ohrožená </a:t>
            </a:r>
            <a:r>
              <a:rPr lang="cs-CZ" sz="3200" dirty="0" smtClean="0"/>
              <a:t>území / </a:t>
            </a:r>
            <a:r>
              <a:rPr lang="cs-CZ" sz="2800" dirty="0" smtClean="0"/>
              <a:t>specifické </a:t>
            </a:r>
            <a:r>
              <a:rPr lang="cs-CZ" sz="2800" dirty="0"/>
              <a:t>charakteristiky</a:t>
            </a:r>
            <a:r>
              <a:rPr lang="cs-CZ" sz="2800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593842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Ve </a:t>
            </a:r>
            <a:r>
              <a:rPr lang="cs-CZ" dirty="0"/>
              <a:t>vnitřních periferiích jsou středně velké podniky často dominantním zaměstnavatelem.</a:t>
            </a:r>
          </a:p>
          <a:p>
            <a:pPr lvl="0"/>
            <a:r>
              <a:rPr lang="cs-CZ" dirty="0"/>
              <a:t>Přinejmenším některá tato území (části Zlínského kraje a Kraje Vysočina) vykazují relativně nejmenší podíl osob ohrožených sociálním vyloučením/osob ohrožených exekucí.</a:t>
            </a:r>
          </a:p>
          <a:p>
            <a:pPr lvl="0"/>
            <a:r>
              <a:rPr lang="cs-CZ" dirty="0"/>
              <a:t>Špatná dostupnost veřejných služeb – zejména ve vnitřních periferiích.</a:t>
            </a:r>
          </a:p>
          <a:p>
            <a:pPr lvl="0"/>
            <a:r>
              <a:rPr lang="cs-CZ" dirty="0"/>
              <a:t>U určitého typu periferií špatná dopravní dostupnost veřejnou dopravou (zejména </a:t>
            </a:r>
            <a:br>
              <a:rPr lang="cs-CZ" dirty="0"/>
            </a:br>
            <a:r>
              <a:rPr lang="cs-CZ" dirty="0"/>
              <a:t>o víkendu).</a:t>
            </a:r>
          </a:p>
          <a:p>
            <a:pPr lvl="0"/>
            <a:r>
              <a:rPr lang="cs-CZ" dirty="0"/>
              <a:t>Nižší intenzita bytové výstavby.</a:t>
            </a:r>
          </a:p>
          <a:p>
            <a:pPr lvl="0"/>
            <a:r>
              <a:rPr lang="cs-CZ" dirty="0"/>
              <a:t>Dlouhodobě záporný přirozený přírůstek.</a:t>
            </a:r>
          </a:p>
          <a:p>
            <a:pPr lvl="0"/>
            <a:r>
              <a:rPr lang="cs-CZ" dirty="0"/>
              <a:t>Nejvyšší hodnoty indexu stáří – to svědčí o odchodu mladších skupin obyvatelstva.</a:t>
            </a:r>
          </a:p>
          <a:p>
            <a:pPr lvl="0"/>
            <a:r>
              <a:rPr lang="cs-CZ" dirty="0"/>
              <a:t>Horší dostupnost vysokorychlostního internetu.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897844" y="6309320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Bernard a Šimon, 2017</a:t>
            </a:r>
          </a:p>
        </p:txBody>
      </p:sp>
    </p:spTree>
    <p:extLst>
      <p:ext uri="{BB962C8B-B14F-4D97-AF65-F5344CB8AC3E}">
        <p14:creationId xmlns:p14="http://schemas.microsoft.com/office/powerpoint/2010/main" val="721993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63778"/>
              </p:ext>
            </p:extLst>
          </p:nvPr>
        </p:nvGraphicFramePr>
        <p:xfrm>
          <a:off x="395536" y="458379"/>
          <a:ext cx="7704856" cy="5994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5328592"/>
              </a:tblGrid>
              <a:tr h="431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Výčet hospodářsky a sociálně ohrožených území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Středočeský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Plzeňský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Horažďovice, Nepomuk, Sušice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Jihočeský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Milevsko, Soběslav, Dačice, Blatná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Karlovarský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Kraslice, Sokolov, Ostrov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77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Ústecký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Litvínov, Most, Rumburk, Děčín, Varnsdorf, Podbořany, Chomutov, Kadaň, Ústí nad Labem, Lovosice, Teplice, Žatec, Louny, Litoměřice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Liberecký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Tanvald, Frýdlant, Semily, Nový Bor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8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Královéhradecký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Broumov, Dvůr Králové nad Labem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Pardubický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Moravská Třebová, Česká Třebová, Svitavy, Králíky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4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Kraj Vysočina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Moravské Budějovice, Pacov, Bystřice nad Pernštejnem, Telč, Světlá nad Sázavou, Náměšť nad Oslavou, Chotěboř, Třebíč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Jihomoravský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Veselí nad Moravou, Hodonín, Kyjov, Moravský Krumlov, Znojmo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54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Olomoucký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Přerov, Jeseník, Šumperk, Konice, Mohelnice, Uničov, Lipník nad Bečvou, Zábřeh, Hranice, Šternberk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Zlínský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Bystřice pod Hostýnem, Kroměříž, Otrokovice, Holešov, Vsetín, Uherský Brod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Moravskoslezský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Karviná, Havířov, Orlová, Vítkov, Rýmařov, Krnov, Bruntál, Bohumín, Odry, Český Těšín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18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Politika územního rozvoje ČR / </a:t>
            </a:r>
            <a:r>
              <a:rPr lang="cs-CZ" dirty="0" smtClean="0"/>
              <a:t>aktualizace č. 1, 2, 3 (MMR, ÚÚR 2019)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736"/>
            <a:ext cx="7416824" cy="54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309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Politika územního rozvoje ČR / </a:t>
            </a:r>
            <a:r>
              <a:rPr lang="cs-CZ" dirty="0"/>
              <a:t>aktualizace č. 1, 2, 3 (MMR, ÚÚR 2019)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420"/>
            <a:ext cx="6912768" cy="5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Politika územního rozvoje ČR / </a:t>
            </a:r>
            <a:r>
              <a:rPr lang="cs-CZ" dirty="0"/>
              <a:t>aktualizace č. 1, 2, 3 (MMR, ÚÚR 2019)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8460"/>
            <a:ext cx="6976134" cy="50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Metropolitní regiony a významné aglomerace </a:t>
            </a:r>
            <a:r>
              <a:rPr lang="cs-CZ" dirty="0" smtClean="0"/>
              <a:t>ve střední Evropě po roce 1990 (KÖRNER 2010)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1313"/>
            <a:ext cx="7632848" cy="52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71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462"/>
            <a:ext cx="8691983" cy="595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2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1" y="1017659"/>
            <a:ext cx="8496065" cy="58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" y="9873"/>
            <a:ext cx="8427605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2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Diferenciace ve stupni ekonomického, sociálního a kulturního </a:t>
            </a:r>
            <a:r>
              <a:rPr lang="cs-CZ" dirty="0" smtClean="0"/>
              <a:t>rozvoje</a:t>
            </a:r>
            <a:endParaRPr lang="cs-CZ" dirty="0"/>
          </a:p>
        </p:txBody>
      </p:sp>
      <p:pic>
        <p:nvPicPr>
          <p:cNvPr id="4" name="Zástupný symbol pro obsah 3" descr="https://upload.wikimedia.org/wikipedia/commons/f/fd/World_trade_map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64896" cy="4208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15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136" y="1052736"/>
            <a:ext cx="27047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Hustota zalidnění</a:t>
            </a:r>
            <a:br>
              <a:rPr lang="cs-CZ" dirty="0" smtClean="0"/>
            </a:br>
            <a:r>
              <a:rPr lang="cs-CZ" dirty="0" smtClean="0"/>
              <a:t>(ESPON 2019)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61"/>
            <a:ext cx="5184576" cy="642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Střední Evropa v rámci světa – globální </a:t>
            </a:r>
            <a:r>
              <a:rPr lang="cs-CZ" b="1" dirty="0" smtClean="0"/>
              <a:t>perspektiva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859216" cy="38884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Disparity </a:t>
            </a:r>
            <a:r>
              <a:rPr lang="cs-CZ" dirty="0"/>
              <a:t>v životním stylu</a:t>
            </a:r>
          </a:p>
          <a:p>
            <a:r>
              <a:rPr lang="cs-CZ" dirty="0" smtClean="0"/>
              <a:t>Mechanismy </a:t>
            </a:r>
            <a:r>
              <a:rPr lang="cs-CZ" dirty="0"/>
              <a:t>na omezování negativních vlivů kapitalistické ekonomiky vs. neoliberální pojetí, regulace až separace</a:t>
            </a:r>
          </a:p>
          <a:p>
            <a:r>
              <a:rPr lang="cs-CZ" dirty="0" smtClean="0"/>
              <a:t>„Smrštění </a:t>
            </a:r>
            <a:r>
              <a:rPr lang="cs-CZ" dirty="0"/>
              <a:t>světa“ (BAUMAN 1998)</a:t>
            </a:r>
          </a:p>
          <a:p>
            <a:r>
              <a:rPr lang="cs-CZ" dirty="0"/>
              <a:t>Perspektivní zrození mezinárodní společnosti (a zmenšení vlivu národních států) (FLORINI, SIMMONS 2000)</a:t>
            </a:r>
          </a:p>
          <a:p>
            <a:r>
              <a:rPr lang="cs-CZ" dirty="0"/>
              <a:t>Profit bohatých, silných, chytrých vs. ztráta chudých, slabých, hloupých?</a:t>
            </a:r>
          </a:p>
          <a:p>
            <a:r>
              <a:rPr lang="cs-CZ" dirty="0"/>
              <a:t>De/regulace – konkurence, kvalita, dostupnost, privatizace infrastruktury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00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Pozice Česka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67600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vně </a:t>
            </a:r>
            <a:r>
              <a:rPr lang="cs-CZ" dirty="0"/>
              <a:t>– </a:t>
            </a:r>
          </a:p>
          <a:p>
            <a:pPr lvl="1"/>
            <a:r>
              <a:rPr lang="cs-CZ" sz="2200" dirty="0" smtClean="0"/>
              <a:t>součást </a:t>
            </a:r>
            <a:r>
              <a:rPr lang="cs-CZ" sz="2200" dirty="0"/>
              <a:t>bohatého severu, úzké vazby na evropské ekonomické centrum (prostřednictvím Německa), HDP na hlavu zpravidla 30.-35. místo na světě, kvalita života – index lidského rozvoje dtto</a:t>
            </a:r>
          </a:p>
          <a:p>
            <a:r>
              <a:rPr lang="cs-CZ" dirty="0"/>
              <a:t>dovnitř – </a:t>
            </a:r>
            <a:endParaRPr lang="cs-CZ" dirty="0" smtClean="0"/>
          </a:p>
          <a:p>
            <a:pPr lvl="1"/>
            <a:r>
              <a:rPr lang="cs-CZ" sz="2200" dirty="0" smtClean="0"/>
              <a:t>lze </a:t>
            </a:r>
            <a:r>
              <a:rPr lang="cs-CZ" sz="2200" dirty="0"/>
              <a:t>očekávat jedny z nejmenších problémů s chudobou či sociální exkluzí, meziregionální disparity jedny z nejmenších vůbec (80./90. léta 20. století)</a:t>
            </a:r>
          </a:p>
          <a:p>
            <a:r>
              <a:rPr lang="cs-CZ" dirty="0"/>
              <a:t>v Evropě – </a:t>
            </a:r>
            <a:endParaRPr lang="cs-CZ" dirty="0" smtClean="0"/>
          </a:p>
          <a:p>
            <a:pPr lvl="1"/>
            <a:r>
              <a:rPr lang="cs-CZ" sz="2200" dirty="0" smtClean="0"/>
              <a:t>z</a:t>
            </a:r>
            <a:r>
              <a:rPr lang="cs-CZ" sz="2200" dirty="0"/>
              <a:t> hlediska ekonomické prosperity slabší stát, v rámci střední Evropy jeden z nejrozvinutějších států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57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Sociogeografická</a:t>
            </a:r>
            <a:r>
              <a:rPr lang="cs-CZ" b="1" dirty="0"/>
              <a:t> diferenciace </a:t>
            </a:r>
            <a:r>
              <a:rPr lang="cs-CZ" dirty="0"/>
              <a:t>(HAMPL, MÜLLER 2019)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7467600" cy="410445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kombinace </a:t>
            </a:r>
            <a:r>
              <a:rPr lang="cs-CZ" dirty="0"/>
              <a:t>regionální a sídelní hierarchie (jádra, centra, oblasti) a </a:t>
            </a:r>
            <a:r>
              <a:rPr lang="cs-CZ" dirty="0" err="1" smtClean="0"/>
              <a:t>makropolohové</a:t>
            </a:r>
            <a:r>
              <a:rPr lang="cs-CZ" dirty="0" smtClean="0"/>
              <a:t> atraktivity </a:t>
            </a:r>
            <a:r>
              <a:rPr lang="cs-CZ" dirty="0"/>
              <a:t>(západ-východ gradient, superdominance Prahy), problémovost „pánevních“ metropolitních areálů (HAMPL 2005)</a:t>
            </a:r>
          </a:p>
          <a:p>
            <a:r>
              <a:rPr lang="cs-CZ" dirty="0"/>
              <a:t>Specifikace různých typů (metropolitních HAMPL, MARADA 2016, „široké“) a nemetropolitních </a:t>
            </a:r>
            <a:r>
              <a:rPr lang="cs-CZ" dirty="0" smtClean="0"/>
              <a:t>prostorů, jednotky </a:t>
            </a:r>
            <a:r>
              <a:rPr lang="cs-CZ" dirty="0"/>
              <a:t>– upravené SO ORP </a:t>
            </a:r>
          </a:p>
          <a:p>
            <a:r>
              <a:rPr lang="cs-CZ" dirty="0"/>
              <a:t>Metropolitní areály – v CZ 12, 1/3 území – 60 % obyvatelstva – 2/3 ekonomiky, pražský, pánevní, ostatní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88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2046</TotalTime>
  <Words>823</Words>
  <Application>Microsoft Office PowerPoint</Application>
  <PresentationFormat>Předvádění na obrazovce (4:3)</PresentationFormat>
  <Paragraphs>135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Arkýř</vt:lpstr>
      <vt:lpstr>Územní diferenciace </vt:lpstr>
      <vt:lpstr>Znevýhodněné regiony</vt:lpstr>
      <vt:lpstr>Konvergence vs. divergence: věčná otázka? (BLAŽEK, CSANK 2007)</vt:lpstr>
      <vt:lpstr>Prezentace aplikace PowerPoint</vt:lpstr>
      <vt:lpstr>Diferenciace ve stupni ekonomického, sociálního a kulturního rozvoje</vt:lpstr>
      <vt:lpstr>Hustota zalidnění (ESPON 2019)</vt:lpstr>
      <vt:lpstr>Střední Evropa v rámci světa – globální perspektiva</vt:lpstr>
      <vt:lpstr>Pozice Česka:</vt:lpstr>
      <vt:lpstr>Sociogeografická diferenciace (HAMPL, MÜLLER 2019)</vt:lpstr>
      <vt:lpstr>Vymezení  metropolitních a nemetropolitních území</vt:lpstr>
      <vt:lpstr>Nemetropolitní areály:</vt:lpstr>
      <vt:lpstr>Prezentace aplikace PowerPoint</vt:lpstr>
      <vt:lpstr>Typologie českých nemetropolitních regionů (ŽENKA, SLACH, SOPKULIAK 2017)</vt:lpstr>
      <vt:lpstr>Prezentace aplikace PowerPoint</vt:lpstr>
      <vt:lpstr>Prezentace aplikace PowerPoint</vt:lpstr>
      <vt:lpstr>Prezentace aplikace PowerPoint</vt:lpstr>
      <vt:lpstr>Metropolitní a nemetropolitní regiony v česku</vt:lpstr>
      <vt:lpstr>Typologie nemetropolitních regionů</vt:lpstr>
      <vt:lpstr>Prezentace aplikace PowerPoint</vt:lpstr>
      <vt:lpstr>Prezentace aplikace PowerPoint</vt:lpstr>
      <vt:lpstr>Prezentace aplikace PowerPoint</vt:lpstr>
      <vt:lpstr>Prezentace aplikace PowerPoint</vt:lpstr>
      <vt:lpstr>Shrnutí jako podklad pro regionální politiku</vt:lpstr>
      <vt:lpstr>HAMPL, MARADA 2016</vt:lpstr>
      <vt:lpstr>Prezentace aplikace PowerPoint</vt:lpstr>
      <vt:lpstr>Regiony přirozené a umělé / administrativní – příklad sociogeografické regionalizace Česka (HAMPL, MARADA 2015)</vt:lpstr>
      <vt:lpstr>Prezentace aplikace PowerPoint</vt:lpstr>
      <vt:lpstr>Prezentace aplikace PowerPoint</vt:lpstr>
      <vt:lpstr>Prezentace aplikace PowerPoint</vt:lpstr>
      <vt:lpstr>Strategie regionálního rozvoje čr 2014-2020, 21+</vt:lpstr>
      <vt:lpstr>Hospodářsky a sociálně ohrožená území / specifické charakteristiky:</vt:lpstr>
      <vt:lpstr>Prezentace aplikace PowerPoint</vt:lpstr>
      <vt:lpstr>Politika územního rozvoje ČR / aktualizace č. 1, 2, 3 (MMR, ÚÚR 2019)</vt:lpstr>
      <vt:lpstr>Politika územního rozvoje ČR / aktualizace č. 1, 2, 3 (MMR, ÚÚR 2019)</vt:lpstr>
      <vt:lpstr>Politika územního rozvoje ČR / aktualizace č. 1, 2, 3 (MMR, ÚÚR 2019)</vt:lpstr>
      <vt:lpstr>Metropolitní regiony a významné aglomerace ve střední Evropě po roce 1990 (KÖRNER 2010)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Jeřábek2</dc:creator>
  <cp:lastModifiedBy>autor</cp:lastModifiedBy>
  <cp:revision>44</cp:revision>
  <dcterms:created xsi:type="dcterms:W3CDTF">2020-01-20T09:14:02Z</dcterms:created>
  <dcterms:modified xsi:type="dcterms:W3CDTF">2023-02-14T07:41:31Z</dcterms:modified>
</cp:coreProperties>
</file>