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82" r:id="rId3"/>
    <p:sldId id="283" r:id="rId4"/>
    <p:sldId id="284" r:id="rId5"/>
    <p:sldId id="285" r:id="rId6"/>
    <p:sldId id="287" r:id="rId7"/>
    <p:sldId id="286" r:id="rId8"/>
    <p:sldId id="288" r:id="rId9"/>
    <p:sldId id="289" r:id="rId10"/>
    <p:sldId id="272" r:id="rId11"/>
    <p:sldId id="309" r:id="rId12"/>
    <p:sldId id="310" r:id="rId13"/>
    <p:sldId id="295" r:id="rId14"/>
    <p:sldId id="280" r:id="rId15"/>
    <p:sldId id="281" r:id="rId16"/>
    <p:sldId id="312" r:id="rId17"/>
    <p:sldId id="314" r:id="rId18"/>
    <p:sldId id="291" r:id="rId19"/>
    <p:sldId id="292" r:id="rId20"/>
    <p:sldId id="302" r:id="rId21"/>
    <p:sldId id="303" r:id="rId22"/>
    <p:sldId id="327" r:id="rId23"/>
    <p:sldId id="304" r:id="rId24"/>
    <p:sldId id="298" r:id="rId25"/>
    <p:sldId id="293" r:id="rId26"/>
    <p:sldId id="294" r:id="rId27"/>
    <p:sldId id="300" r:id="rId28"/>
    <p:sldId id="301" r:id="rId29"/>
    <p:sldId id="320" r:id="rId30"/>
    <p:sldId id="321" r:id="rId31"/>
    <p:sldId id="322" r:id="rId32"/>
    <p:sldId id="316" r:id="rId33"/>
    <p:sldId id="317" r:id="rId34"/>
    <p:sldId id="318" r:id="rId35"/>
    <p:sldId id="323" r:id="rId36"/>
    <p:sldId id="324" r:id="rId37"/>
    <p:sldId id="325" r:id="rId38"/>
    <p:sldId id="261" r:id="rId39"/>
    <p:sldId id="262" r:id="rId40"/>
    <p:sldId id="263" r:id="rId41"/>
    <p:sldId id="260" r:id="rId42"/>
    <p:sldId id="315" r:id="rId43"/>
    <p:sldId id="257" r:id="rId44"/>
    <p:sldId id="258" r:id="rId45"/>
    <p:sldId id="267" r:id="rId46"/>
    <p:sldId id="268" r:id="rId47"/>
    <p:sldId id="269" r:id="rId48"/>
    <p:sldId id="270" r:id="rId49"/>
    <p:sldId id="271" r:id="rId50"/>
    <p:sldId id="273" r:id="rId51"/>
    <p:sldId id="274" r:id="rId52"/>
    <p:sldId id="275" r:id="rId53"/>
    <p:sldId id="276" r:id="rId54"/>
    <p:sldId id="277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639E17F-8C8C-4EB6-94B4-12D3CBFF4153}" type="datetimeFigureOut">
              <a:rPr lang="cs-CZ" smtClean="0"/>
              <a:t>21. 9. 2021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92093F6-CF4D-481E-990E-A069AA45392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err="1" smtClean="0"/>
              <a:t>Marginalita</a:t>
            </a:r>
            <a:r>
              <a:rPr lang="cs-CZ" dirty="0" smtClean="0"/>
              <a:t> / periferie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 smtClean="0"/>
              <a:t>Geografie venkova, periferií a pohraničí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2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Prostorové rozložení centrum – (</a:t>
            </a:r>
            <a:r>
              <a:rPr lang="cs-CZ" dirty="0" err="1" smtClean="0"/>
              <a:t>semiperiferie</a:t>
            </a:r>
            <a:r>
              <a:rPr lang="cs-CZ" dirty="0" smtClean="0"/>
              <a:t>) – periferie </a:t>
            </a:r>
            <a:br>
              <a:rPr lang="cs-CZ" dirty="0" smtClean="0"/>
            </a:br>
            <a:r>
              <a:rPr lang="cs-CZ" dirty="0" smtClean="0"/>
              <a:t>na makro-, </a:t>
            </a:r>
            <a:r>
              <a:rPr lang="cs-CZ" dirty="0" err="1" smtClean="0"/>
              <a:t>mezo</a:t>
            </a:r>
            <a:r>
              <a:rPr lang="cs-CZ" dirty="0" smtClean="0"/>
              <a:t>- a mikroregionální úrovni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0" y="2099896"/>
            <a:ext cx="7795570" cy="37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66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91264" cy="76470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Polarizace, restrukturalizace a deprivace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7467600" cy="487375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Polarizační teorie</a:t>
            </a:r>
          </a:p>
          <a:p>
            <a:pPr lvl="1"/>
            <a:r>
              <a:rPr lang="cs-CZ" dirty="0" smtClean="0"/>
              <a:t>Nárůst nerovnováhy mezi jádrovými oblastmi a periferním územím, teorie kumulativních příčin – dostředivé působení do center (MYRDAL 1957), odsávání zdrojů z periferií (FRIEDMANN 1973)</a:t>
            </a:r>
          </a:p>
          <a:p>
            <a:pPr lvl="1"/>
            <a:r>
              <a:rPr lang="cs-CZ" dirty="0" smtClean="0"/>
              <a:t>Špatná dostupnost do metropolitních oblastí (GL</a:t>
            </a:r>
            <a:r>
              <a:rPr lang="cs-CZ" dirty="0" smtClean="0">
                <a:latin typeface="Century Schoolbook"/>
              </a:rPr>
              <a:t>Ø</a:t>
            </a:r>
            <a:r>
              <a:rPr lang="cs-CZ" dirty="0" smtClean="0"/>
              <a:t>ERSEN </a:t>
            </a:r>
            <a:r>
              <a:rPr lang="cs-CZ" dirty="0" err="1" smtClean="0"/>
              <a:t>at</a:t>
            </a:r>
            <a:r>
              <a:rPr lang="cs-CZ" dirty="0" smtClean="0"/>
              <a:t> al. 2012)</a:t>
            </a:r>
          </a:p>
          <a:p>
            <a:r>
              <a:rPr lang="cs-CZ" dirty="0" smtClean="0"/>
              <a:t>Teorie venkovské restrukturalizace</a:t>
            </a:r>
          </a:p>
          <a:p>
            <a:pPr lvl="1"/>
            <a:r>
              <a:rPr lang="cs-CZ" dirty="0" smtClean="0"/>
              <a:t>Střetávání různých sociálních aktérů, měnící se mocenské poměry (HOGGART, PANIAGUA et al. 2001), důsledky/vliv globalizace, </a:t>
            </a:r>
            <a:r>
              <a:rPr lang="cs-CZ" dirty="0" err="1" smtClean="0"/>
              <a:t>postindustrializace</a:t>
            </a:r>
            <a:r>
              <a:rPr lang="cs-CZ" dirty="0" smtClean="0"/>
              <a:t>, ústup zemědělství </a:t>
            </a:r>
            <a:r>
              <a:rPr lang="cs-CZ" dirty="0" smtClean="0">
                <a:latin typeface="Century Schoolbook"/>
              </a:rPr>
              <a:t>→ </a:t>
            </a:r>
          </a:p>
          <a:p>
            <a:pPr lvl="1"/>
            <a:r>
              <a:rPr lang="cs-CZ" dirty="0" smtClean="0">
                <a:latin typeface="Century Schoolbook"/>
              </a:rPr>
              <a:t>klasifikace podle míry ekonomické závislosti zvnějšku (MARSDEN et al. 1993), alternativní ekonomické aktivity? (HRUŠKA 2013)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8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716704"/>
            <a:ext cx="7467600" cy="6141296"/>
          </a:xfrm>
        </p:spPr>
        <p:txBody>
          <a:bodyPr/>
          <a:lstStyle/>
          <a:p>
            <a:r>
              <a:rPr lang="cs-CZ" dirty="0"/>
              <a:t>Teorie </a:t>
            </a:r>
            <a:r>
              <a:rPr lang="cs-CZ" dirty="0" smtClean="0"/>
              <a:t>deprivace</a:t>
            </a:r>
          </a:p>
          <a:p>
            <a:pPr lvl="1"/>
            <a:r>
              <a:rPr lang="cs-CZ" dirty="0" smtClean="0"/>
              <a:t>Lokality s vysokou koncentrací sociálního znevýhodnění, resp. vyloučení (KÜHN 2015)</a:t>
            </a:r>
          </a:p>
          <a:p>
            <a:pPr lvl="1"/>
            <a:r>
              <a:rPr lang="cs-CZ" dirty="0" smtClean="0"/>
              <a:t>Indikátory: </a:t>
            </a:r>
          </a:p>
          <a:p>
            <a:pPr lvl="2"/>
            <a:r>
              <a:rPr lang="cs-CZ" dirty="0" smtClean="0"/>
              <a:t>podíl domácností vlastnících automobil, kvalita bydlení, nezaměstnanost, účast dětí na vzdělávacím systému (MARTIN et al. 2000)</a:t>
            </a:r>
          </a:p>
          <a:p>
            <a:pPr lvl="2"/>
            <a:r>
              <a:rPr lang="cs-CZ" dirty="0" smtClean="0"/>
              <a:t>přístup k zaměstnání, kvalita zaměstnání, nízký příjem, dostupnost bydlení, kvalita bydlení, přístup ke službám apod. (MIDGLEY, HODGE, MONK 2003)</a:t>
            </a:r>
          </a:p>
          <a:p>
            <a:pPr lvl="2"/>
            <a:endParaRPr lang="cs-CZ" dirty="0" smtClean="0"/>
          </a:p>
          <a:p>
            <a:r>
              <a:rPr lang="cs-CZ" sz="2200" dirty="0" smtClean="0"/>
              <a:t>Slabé vazby mezi jednotlivými teoriemi</a:t>
            </a:r>
          </a:p>
          <a:p>
            <a:r>
              <a:rPr lang="cs-CZ" sz="2200" dirty="0" smtClean="0"/>
              <a:t>Vývoj periferií: vznik, přetrvávání, zánik</a:t>
            </a:r>
          </a:p>
          <a:p>
            <a:r>
              <a:rPr lang="cs-CZ" sz="2200" dirty="0" smtClean="0"/>
              <a:t>Selektivní </a:t>
            </a:r>
            <a:r>
              <a:rPr lang="cs-CZ" sz="2200" dirty="0" err="1" smtClean="0"/>
              <a:t>recentralizace</a:t>
            </a:r>
            <a:r>
              <a:rPr lang="cs-CZ" sz="2200" dirty="0" smtClean="0"/>
              <a:t> střediskových funkcí – „</a:t>
            </a:r>
            <a:r>
              <a:rPr lang="cs-CZ" sz="2200" dirty="0" err="1" smtClean="0"/>
              <a:t>regional</a:t>
            </a:r>
            <a:r>
              <a:rPr lang="cs-CZ" sz="2200" dirty="0" smtClean="0"/>
              <a:t> </a:t>
            </a:r>
            <a:r>
              <a:rPr lang="cs-CZ" sz="2200" dirty="0" err="1" smtClean="0"/>
              <a:t>shrinkage</a:t>
            </a:r>
            <a:r>
              <a:rPr lang="cs-CZ" sz="2200" dirty="0" smtClean="0"/>
              <a:t>“ (ŠIMON, MIKEŠOVÁ 2014)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869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Jádro a periferie na základě potenciální </a:t>
            </a:r>
            <a:r>
              <a:rPr lang="cs-CZ" dirty="0" err="1" smtClean="0"/>
              <a:t>akcesibility</a:t>
            </a:r>
            <a:r>
              <a:rPr lang="cs-CZ" dirty="0" smtClean="0"/>
              <a:t> a regionálního </a:t>
            </a:r>
            <a:r>
              <a:rPr lang="cs-CZ" dirty="0" err="1" smtClean="0"/>
              <a:t>hdp</a:t>
            </a:r>
            <a:r>
              <a:rPr lang="cs-CZ" dirty="0" smtClean="0"/>
              <a:t> (ESPON 2006)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03261"/>
            <a:ext cx="6912768" cy="450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07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příčiny vnitřní perifernosti (ESPON 2018)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32021"/>
            <a:ext cx="5122689" cy="485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12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Směr populační dynamiky vnitřních periferií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56259"/>
            <a:ext cx="5201741" cy="520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35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42292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Výzkum periferií v Česku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052736"/>
            <a:ext cx="7467600" cy="5400600"/>
          </a:xfrm>
        </p:spPr>
        <p:txBody>
          <a:bodyPr>
            <a:normAutofit fontScale="85000" lnSpcReduction="20000"/>
          </a:bodyPr>
          <a:lstStyle/>
          <a:p>
            <a:endParaRPr lang="cs-CZ" dirty="0" smtClean="0"/>
          </a:p>
          <a:p>
            <a:r>
              <a:rPr lang="cs-CZ" dirty="0"/>
              <a:t>90. léta – absence snahy vymezit deprivované a </a:t>
            </a:r>
            <a:r>
              <a:rPr lang="cs-CZ" dirty="0" err="1"/>
              <a:t>marginalizované</a:t>
            </a:r>
            <a:r>
              <a:rPr lang="cs-CZ" dirty="0"/>
              <a:t> oblasti v CZ</a:t>
            </a:r>
          </a:p>
          <a:p>
            <a:r>
              <a:rPr lang="cs-CZ" dirty="0"/>
              <a:t>Systematický výzkum v Česku až koncem 90. let 20. století (BRABEC 2002), důvodem časového „zpoždění“ předlistopadové politické zřízení a následná transformace</a:t>
            </a:r>
          </a:p>
          <a:p>
            <a:pPr marL="0" indent="0">
              <a:buNone/>
            </a:pPr>
            <a:r>
              <a:rPr lang="cs-CZ" dirty="0"/>
              <a:t>Praha a/vs. Brno</a:t>
            </a:r>
          </a:p>
          <a:p>
            <a:r>
              <a:rPr lang="cs-CZ" dirty="0"/>
              <a:t>„</a:t>
            </a:r>
            <a:r>
              <a:rPr lang="cs-CZ" dirty="0" err="1"/>
              <a:t>Albertovská</a:t>
            </a:r>
            <a:r>
              <a:rPr lang="cs-CZ" dirty="0"/>
              <a:t> škola“, výzkum transformačních procesů a regionálního vývoje (HAMPL et al. 1996,…)</a:t>
            </a:r>
          </a:p>
          <a:p>
            <a:r>
              <a:rPr lang="cs-CZ" dirty="0"/>
              <a:t>„Slupská škola“ HAVLÍČEK, CHROMÝ, JANČÁK, MARADA, polarizace prostoru, identifikace problémových oblastí</a:t>
            </a:r>
          </a:p>
          <a:p>
            <a:r>
              <a:rPr lang="cs-CZ" dirty="0"/>
              <a:t>Identifikace a analýza periferních a marginálních oblastí, zejm. v mikroregionálním a lokálním měřítku (VAISHAR, ZAPLETALOVÁ 1998,…)</a:t>
            </a:r>
          </a:p>
          <a:p>
            <a:r>
              <a:rPr lang="cs-CZ" dirty="0"/>
              <a:t>Vývojové hledisko, diferenciace marginálních oblastí 1991-2003 (DRÁPELA 2005)</a:t>
            </a:r>
          </a:p>
          <a:p>
            <a:r>
              <a:rPr lang="cs-CZ" dirty="0"/>
              <a:t>Součást výzkumu pohraničí – „</a:t>
            </a:r>
            <a:r>
              <a:rPr lang="cs-CZ" dirty="0" err="1"/>
              <a:t>geogrant</a:t>
            </a:r>
            <a:r>
              <a:rPr lang="cs-CZ" dirty="0"/>
              <a:t> pohraničí“ (JEŘÁBEK, DOKOUPIL, HAVLÍČEK et al. 2004)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065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7848872" cy="633670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Snižující se hustota zalidnění, občanská vybavenost a infrastruktura, nabídka pracovních příležitostí (MUSIL, MÜLLER 2008)</a:t>
            </a:r>
          </a:p>
          <a:p>
            <a:pPr lvl="1"/>
            <a:r>
              <a:rPr lang="cs-CZ" i="1" dirty="0" smtClean="0"/>
              <a:t>Území, kde „žijí lidé, kteří jsou vyřazení z hlavního proudu vývoje společnosti – jsou na jeho okraji“</a:t>
            </a:r>
          </a:p>
          <a:p>
            <a:r>
              <a:rPr lang="cs-CZ" dirty="0" smtClean="0"/>
              <a:t>Hledání prostorových shluků s příznivými a nepříznivými hodnotami indikátorů (NOVÁK, NETRDOVÁ 2011), bodovací metoda, periferie krajských center</a:t>
            </a:r>
          </a:p>
          <a:p>
            <a:r>
              <a:rPr lang="cs-CZ" dirty="0" smtClean="0"/>
              <a:t>Vylidňování, stárnutí obyvatelstva a snižující se ekonomická, sociální a kulturní aktivita (OUŘEDNÍČEK, ŠPAČKOVÁ, FEŘTROVÁ 2011)</a:t>
            </a:r>
          </a:p>
          <a:p>
            <a:endParaRPr lang="cs-CZ" dirty="0" smtClean="0"/>
          </a:p>
          <a:p>
            <a:r>
              <a:rPr lang="cs-CZ" dirty="0"/>
              <a:t>Metodologické otázky: výběr relevantních ukazatelů, polarizace prostoru (vývoj v čase), volba regionální úrovně (nomotetické a/vs. idiografické přístupy), metody „objektivní (využití kvantitativních metod) a „subjektivní“ (vnímání/postoje pozitivní, negativní, indiferentní)</a:t>
            </a:r>
          </a:p>
          <a:p>
            <a:endParaRPr lang="cs-CZ" dirty="0" smtClean="0"/>
          </a:p>
          <a:p>
            <a:r>
              <a:rPr lang="cs-CZ" dirty="0" smtClean="0"/>
              <a:t>Lze nepříznivé hodnoty v určité oblasti kompenzovat příznivými hodnotami v oblasti jiné?</a:t>
            </a:r>
          </a:p>
          <a:p>
            <a:r>
              <a:rPr lang="cs-CZ" dirty="0" smtClean="0"/>
              <a:t>Povaha sociálního znevýhodnění ve městě a na venkově se liší!</a:t>
            </a:r>
          </a:p>
          <a:p>
            <a:r>
              <a:rPr lang="cs-CZ" dirty="0" smtClean="0"/>
              <a:t>Koncept znevýhodnění vícerozměrný, resp. různé dimenze perifernosti (BERNARD, ŠIMON 2017)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994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476672"/>
            <a:ext cx="3466728" cy="599728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Integrovanost</a:t>
            </a:r>
            <a:r>
              <a:rPr lang="cs-CZ" dirty="0" smtClean="0"/>
              <a:t> </a:t>
            </a:r>
            <a:r>
              <a:rPr lang="cs-CZ" dirty="0"/>
              <a:t>území hromadnou osobní dopravou (ŘEHÁK 1979), „</a:t>
            </a:r>
            <a:r>
              <a:rPr lang="cs-CZ" dirty="0" err="1"/>
              <a:t>marginalita</a:t>
            </a:r>
            <a:r>
              <a:rPr lang="cs-CZ" dirty="0"/>
              <a:t>“ vedlejším </a:t>
            </a:r>
            <a:r>
              <a:rPr lang="cs-CZ" dirty="0" smtClean="0"/>
              <a:t>produktem</a:t>
            </a:r>
            <a:endParaRPr lang="cs-CZ" dirty="0"/>
          </a:p>
          <a:p>
            <a:r>
              <a:rPr lang="cs-CZ" dirty="0"/>
              <a:t>Typologie osídlení podle obsluhy hromadnou dopravou (MARADA 2003), centra pouze lokálního významu s nízkým počtem spojů, příp. centra s velmi malým počtem spojů, byť dálkových / dopravní </a:t>
            </a:r>
            <a:r>
              <a:rPr lang="cs-CZ" dirty="0" err="1"/>
              <a:t>marginalita</a:t>
            </a:r>
            <a:r>
              <a:rPr lang="cs-CZ" dirty="0"/>
              <a:t> ovlivněna reliéfem a hustotou zalidnění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74" y="-1"/>
            <a:ext cx="3968619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92" y="3356993"/>
            <a:ext cx="515603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16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2146250"/>
          </a:xfrm>
        </p:spPr>
        <p:txBody>
          <a:bodyPr>
            <a:normAutofit/>
          </a:bodyPr>
          <a:lstStyle/>
          <a:p>
            <a:r>
              <a:rPr lang="cs-CZ" dirty="0"/>
              <a:t>Vymezení </a:t>
            </a:r>
            <a:r>
              <a:rPr lang="cs-CZ" dirty="0" smtClean="0"/>
              <a:t>prostřednictvím </a:t>
            </a:r>
            <a:r>
              <a:rPr lang="cs-CZ" dirty="0"/>
              <a:t>kvantitativních metod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780928"/>
            <a:ext cx="3682752" cy="3693024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Klasické </a:t>
            </a:r>
            <a:r>
              <a:rPr lang="cs-CZ" dirty="0"/>
              <a:t>– komponentní analýza (6 ukazatelů, MARADA 2001), nejvíce – pomezí Čech a Moravy	</a:t>
            </a:r>
            <a:endParaRPr lang="cs-CZ" dirty="0" smtClean="0"/>
          </a:p>
          <a:p>
            <a:r>
              <a:rPr lang="cs-CZ" dirty="0" smtClean="0"/>
              <a:t>Alternativní – pokrytí území signálem mobilního operátora (HAVLÍČEK, CHROMÝ 2001), difúze z centrálních, finančně atraktivních oblastí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43" y="11936"/>
            <a:ext cx="4738657" cy="28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912871"/>
            <a:ext cx="4486874" cy="383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13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36004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Pojem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87208" cy="568863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Periphereia</a:t>
            </a:r>
            <a:r>
              <a:rPr lang="cs-CZ" dirty="0" smtClean="0"/>
              <a:t>“, </a:t>
            </a:r>
            <a:r>
              <a:rPr lang="cs-CZ" dirty="0" err="1" smtClean="0"/>
              <a:t>pův</a:t>
            </a:r>
            <a:r>
              <a:rPr lang="cs-CZ" dirty="0" smtClean="0"/>
              <a:t>. oběh, okruh, později „něco na okraji“</a:t>
            </a:r>
          </a:p>
          <a:p>
            <a:r>
              <a:rPr lang="cs-CZ" dirty="0" smtClean="0"/>
              <a:t>Rozlišení ekonomického a také sociálního prostoru na jádro a periferii</a:t>
            </a:r>
          </a:p>
          <a:p>
            <a:r>
              <a:rPr lang="cs-CZ" dirty="0" smtClean="0"/>
              <a:t>V mikro-, </a:t>
            </a:r>
            <a:r>
              <a:rPr lang="cs-CZ" dirty="0" err="1" smtClean="0"/>
              <a:t>mezo</a:t>
            </a:r>
            <a:r>
              <a:rPr lang="cs-CZ" dirty="0" smtClean="0"/>
              <a:t>-, </a:t>
            </a:r>
            <a:r>
              <a:rPr lang="cs-CZ" dirty="0" err="1" smtClean="0"/>
              <a:t>makroprostoru</a:t>
            </a:r>
            <a:r>
              <a:rPr lang="cs-CZ" dirty="0" smtClean="0"/>
              <a:t>/měřítku</a:t>
            </a:r>
          </a:p>
          <a:p>
            <a:r>
              <a:rPr lang="cs-CZ" dirty="0" err="1" smtClean="0"/>
              <a:t>Marginalita</a:t>
            </a:r>
            <a:r>
              <a:rPr lang="cs-CZ" dirty="0" smtClean="0"/>
              <a:t> </a:t>
            </a:r>
            <a:r>
              <a:rPr lang="cs-CZ" dirty="0"/>
              <a:t>(okrajovost), marginální – umístění nebo pozice na okraji (DRÁPELA 2011)</a:t>
            </a:r>
          </a:p>
          <a:p>
            <a:r>
              <a:rPr lang="cs-CZ" dirty="0"/>
              <a:t>Nejednotný výklad, „</a:t>
            </a:r>
            <a:r>
              <a:rPr lang="cs-CZ" dirty="0" err="1"/>
              <a:t>marginalita</a:t>
            </a:r>
            <a:r>
              <a:rPr lang="cs-CZ" dirty="0"/>
              <a:t> je relativní koncept nastavený normativním kontextem“ (LEIMGRUBER 2004)</a:t>
            </a:r>
          </a:p>
          <a:p>
            <a:r>
              <a:rPr lang="cs-CZ" dirty="0"/>
              <a:t>Komplexní geografická (územní, „objektivní“) </a:t>
            </a:r>
            <a:r>
              <a:rPr lang="cs-CZ" dirty="0" err="1"/>
              <a:t>marginalita</a:t>
            </a:r>
            <a:r>
              <a:rPr lang="cs-CZ" dirty="0"/>
              <a:t> – složky: ekonomická, sociálně kulturní, politická, environmentální</a:t>
            </a:r>
          </a:p>
          <a:p>
            <a:r>
              <a:rPr lang="cs-CZ" dirty="0"/>
              <a:t>„subjektivní“ – jak lidé tento objektivní stav vnímají, „</a:t>
            </a:r>
            <a:r>
              <a:rPr lang="cs-CZ" dirty="0" err="1"/>
              <a:t>marginalita</a:t>
            </a:r>
            <a:r>
              <a:rPr lang="cs-CZ" dirty="0"/>
              <a:t> je stav duše“ (</a:t>
            </a:r>
            <a:r>
              <a:rPr lang="cs-CZ" dirty="0" smtClean="0"/>
              <a:t>ANDREOLI </a:t>
            </a:r>
            <a:r>
              <a:rPr lang="cs-CZ" dirty="0"/>
              <a:t>et al. 1989</a:t>
            </a:r>
            <a:r>
              <a:rPr lang="cs-CZ" dirty="0" smtClean="0"/>
              <a:t>)</a:t>
            </a:r>
          </a:p>
          <a:p>
            <a:r>
              <a:rPr lang="cs-CZ" dirty="0" smtClean="0"/>
              <a:t>Jeden resp. několik typů periferních oblastí (znevýhodnění, deprivace / LANG et al. 2015)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04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20993"/>
            <a:ext cx="4464496" cy="3231999"/>
          </a:xfrm>
        </p:spPr>
        <p:txBody>
          <a:bodyPr>
            <a:normAutofit lnSpcReduction="10000"/>
          </a:bodyPr>
          <a:lstStyle/>
          <a:p>
            <a:r>
              <a:rPr lang="cs-CZ" sz="2200" dirty="0" smtClean="0"/>
              <a:t>Podíl </a:t>
            </a:r>
            <a:r>
              <a:rPr lang="cs-CZ" sz="2200" dirty="0"/>
              <a:t>objektů druhého bydlení (FIALOVÁ </a:t>
            </a:r>
            <a:r>
              <a:rPr lang="cs-CZ" sz="2200" dirty="0" smtClean="0"/>
              <a:t>2001)</a:t>
            </a:r>
          </a:p>
          <a:p>
            <a:endParaRPr lang="cs-CZ" sz="2200" dirty="0"/>
          </a:p>
          <a:p>
            <a:r>
              <a:rPr lang="cs-CZ" sz="2200" dirty="0" smtClean="0"/>
              <a:t>Dopravní </a:t>
            </a:r>
            <a:r>
              <a:rPr lang="cs-CZ" sz="2200" dirty="0"/>
              <a:t>dostupnost (časová dostupnost a frekvence spojů veřejné dopravy, </a:t>
            </a:r>
            <a:r>
              <a:rPr lang="cs-CZ" sz="2200" dirty="0" err="1"/>
              <a:t>mezoúroveň</a:t>
            </a:r>
            <a:r>
              <a:rPr lang="cs-CZ" sz="2200" dirty="0"/>
              <a:t>) a exponovanost (7 ukazatelů – vnitřní periferie) </a:t>
            </a:r>
            <a:r>
              <a:rPr lang="cs-CZ" dirty="0"/>
              <a:t>(ČERMÁK 2005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65" y="0"/>
            <a:ext cx="4503935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" y="3552993"/>
            <a:ext cx="4702426" cy="330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53" y="3501008"/>
            <a:ext cx="4544648" cy="33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06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7467600" cy="892696"/>
          </a:xfrm>
        </p:spPr>
        <p:txBody>
          <a:bodyPr>
            <a:normAutofit/>
          </a:bodyPr>
          <a:lstStyle/>
          <a:p>
            <a:r>
              <a:rPr lang="cs-CZ" dirty="0" smtClean="0"/>
              <a:t>(</a:t>
            </a:r>
            <a:r>
              <a:rPr lang="cs-CZ" dirty="0"/>
              <a:t>ŘEHÁK 2004) potenciál obyvatelstva, </a:t>
            </a:r>
            <a:r>
              <a:rPr lang="cs-CZ" dirty="0" err="1"/>
              <a:t>Reillyho</a:t>
            </a:r>
            <a:r>
              <a:rPr lang="cs-CZ" dirty="0"/>
              <a:t> model, gravitační model</a:t>
            </a:r>
          </a:p>
          <a:p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90132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3357481"/>
            <a:ext cx="4935218" cy="34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0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73" y="332656"/>
            <a:ext cx="4308538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6" y="2742389"/>
            <a:ext cx="5336532" cy="402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18"/>
            <a:ext cx="4980815" cy="239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991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32493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" y="-7438"/>
            <a:ext cx="4899608" cy="305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066742" cy="299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96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064768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5" y="-27451"/>
            <a:ext cx="40957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" y="4144668"/>
            <a:ext cx="40481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9" y="1916832"/>
            <a:ext cx="5237473" cy="35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587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Vývoj </a:t>
            </a:r>
            <a:r>
              <a:rPr lang="cs-CZ" dirty="0" err="1"/>
              <a:t>marginality</a:t>
            </a:r>
            <a:r>
              <a:rPr lang="cs-CZ" dirty="0"/>
              <a:t> Česka 1991-3003 (DRÁPELA 2005, </a:t>
            </a:r>
            <a:r>
              <a:rPr lang="cs-CZ" dirty="0" smtClean="0"/>
              <a:t>2011, + </a:t>
            </a:r>
            <a:r>
              <a:rPr lang="cs-CZ" dirty="0"/>
              <a:t>HERBER 2005)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14116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Hlavní disparity na </a:t>
            </a:r>
            <a:r>
              <a:rPr lang="cs-CZ" dirty="0" err="1" smtClean="0"/>
              <a:t>mezoúrovni</a:t>
            </a:r>
            <a:r>
              <a:rPr lang="cs-CZ" dirty="0" smtClean="0"/>
              <a:t>, odklon od nivelizace, stabilní v čase</a:t>
            </a:r>
          </a:p>
          <a:p>
            <a:pPr marL="0" indent="0">
              <a:buNone/>
            </a:pPr>
            <a:endParaRPr lang="cs-CZ" sz="2700" dirty="0" smtClean="0"/>
          </a:p>
          <a:p>
            <a:pPr marL="0" indent="0">
              <a:buNone/>
            </a:pPr>
            <a:r>
              <a:rPr lang="cs-CZ" sz="2700" dirty="0" smtClean="0"/>
              <a:t>Klíčové </a:t>
            </a:r>
            <a:r>
              <a:rPr lang="cs-CZ" sz="2700" dirty="0"/>
              <a:t>faktory </a:t>
            </a:r>
            <a:r>
              <a:rPr lang="cs-CZ" sz="2700" dirty="0" err="1"/>
              <a:t>marginality</a:t>
            </a:r>
            <a:r>
              <a:rPr lang="cs-CZ" sz="2700" dirty="0"/>
              <a:t> či prosperity (DRÁPELA 2011)</a:t>
            </a:r>
          </a:p>
          <a:p>
            <a:pPr lvl="0"/>
            <a:r>
              <a:rPr lang="cs-CZ" dirty="0"/>
              <a:t>geografické faktory: reliéf, vodní toky, úrodnost půdy, klimatické podmínky, přírodní kapitál (bohatství), lokalizace hlavních populačních center, lokalizace hlavních ekonomických aktivit, lokalizace hlavních komunikací;</a:t>
            </a:r>
          </a:p>
          <a:p>
            <a:pPr lvl="0"/>
            <a:r>
              <a:rPr lang="cs-CZ" dirty="0"/>
              <a:t>historické faktory: založení sídla v kontextu kolonizace území, populační velikost – životaschopné komunity s min. 200 obyvateli;</a:t>
            </a:r>
          </a:p>
          <a:p>
            <a:pPr lvl="0"/>
            <a:r>
              <a:rPr lang="cs-CZ" dirty="0"/>
              <a:t>vlastnické faktory: lokalizace sídel vlastníků;</a:t>
            </a:r>
          </a:p>
          <a:p>
            <a:pPr lvl="0"/>
            <a:r>
              <a:rPr lang="cs-CZ" dirty="0"/>
              <a:t>ekonomické faktory: zásadní, historicky uměle budovaná středisková struktura;</a:t>
            </a:r>
          </a:p>
          <a:p>
            <a:pPr lvl="0"/>
            <a:r>
              <a:rPr lang="cs-CZ" dirty="0"/>
              <a:t>externality: jednorázové zásahy typy katastrof;</a:t>
            </a:r>
          </a:p>
          <a:p>
            <a:pPr lvl="0"/>
            <a:r>
              <a:rPr lang="cs-CZ" dirty="0"/>
              <a:t>estetické a environmentální faktory: atraktivita sídla z hlediska bydlení;</a:t>
            </a:r>
          </a:p>
          <a:p>
            <a:pPr lvl="0"/>
            <a:r>
              <a:rPr lang="cs-CZ" dirty="0"/>
              <a:t>dostupnost veřejnou dopravou;</a:t>
            </a:r>
          </a:p>
          <a:p>
            <a:pPr lvl="0"/>
            <a:r>
              <a:rPr lang="cs-CZ" dirty="0"/>
              <a:t>občanská vybavenost.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94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7992888" cy="638132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Vymezení </a:t>
            </a:r>
            <a:r>
              <a:rPr lang="cs-CZ" dirty="0"/>
              <a:t>marginálních oblastí – úbytek 5 % mezi sčítáními (1869-2001), 15+ % silně X prosperující</a:t>
            </a:r>
          </a:p>
          <a:p>
            <a:r>
              <a:rPr lang="cs-CZ" dirty="0"/>
              <a:t>Paralela 1880/1869 ku 2001/1991</a:t>
            </a:r>
          </a:p>
          <a:p>
            <a:r>
              <a:rPr lang="cs-CZ" dirty="0" smtClean="0"/>
              <a:t>Dlouhodobý vývoj, etapy, milníky:</a:t>
            </a:r>
          </a:p>
          <a:p>
            <a:pPr lvl="1"/>
            <a:r>
              <a:rPr lang="cs-CZ" dirty="0" smtClean="0"/>
              <a:t>Identifikace </a:t>
            </a:r>
            <a:r>
              <a:rPr lang="cs-CZ" dirty="0"/>
              <a:t>urbanizace resp. </a:t>
            </a:r>
            <a:r>
              <a:rPr lang="cs-CZ" dirty="0" err="1"/>
              <a:t>suburbanizace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emigrace </a:t>
            </a:r>
            <a:r>
              <a:rPr lang="cs-CZ" dirty="0"/>
              <a:t>německy hovořícího obyvatelstva po 1. světové válce a vyhlášení Československa, </a:t>
            </a:r>
            <a:endParaRPr lang="cs-CZ" dirty="0" smtClean="0"/>
          </a:p>
          <a:p>
            <a:pPr lvl="1"/>
            <a:r>
              <a:rPr lang="cs-CZ" dirty="0" smtClean="0"/>
              <a:t>1930 </a:t>
            </a:r>
            <a:r>
              <a:rPr lang="cs-CZ" dirty="0"/>
              <a:t>zrod „současných“ periferií, </a:t>
            </a:r>
            <a:endParaRPr lang="cs-CZ" dirty="0" smtClean="0"/>
          </a:p>
          <a:p>
            <a:pPr lvl="1"/>
            <a:r>
              <a:rPr lang="cs-CZ" dirty="0" smtClean="0"/>
              <a:t>odsun </a:t>
            </a:r>
            <a:r>
              <a:rPr lang="cs-CZ" dirty="0"/>
              <a:t>německého obyvatelstva po 2. světové válce, </a:t>
            </a:r>
            <a:endParaRPr lang="cs-CZ" dirty="0" smtClean="0"/>
          </a:p>
          <a:p>
            <a:pPr lvl="1"/>
            <a:r>
              <a:rPr lang="cs-CZ" dirty="0" smtClean="0"/>
              <a:t>poválečný </a:t>
            </a:r>
            <a:r>
              <a:rPr lang="cs-CZ" dirty="0"/>
              <a:t>populační růst s příznivým dopadem na tehdejší periferie, </a:t>
            </a:r>
            <a:endParaRPr lang="cs-CZ" dirty="0" smtClean="0"/>
          </a:p>
          <a:p>
            <a:pPr lvl="1"/>
            <a:r>
              <a:rPr lang="cs-CZ" dirty="0" smtClean="0"/>
              <a:t>1961</a:t>
            </a:r>
            <a:r>
              <a:rPr lang="cs-CZ" dirty="0"/>
              <a:t>+ oslabování venkova a koncentrace do center, uplatnění střediskové soustavy osídlení, </a:t>
            </a:r>
            <a:endParaRPr lang="cs-CZ" dirty="0" smtClean="0"/>
          </a:p>
          <a:p>
            <a:pPr lvl="1"/>
            <a:r>
              <a:rPr lang="cs-CZ" dirty="0" smtClean="0"/>
              <a:t>znovuoživení </a:t>
            </a:r>
            <a:r>
              <a:rPr lang="cs-CZ" dirty="0"/>
              <a:t>venkovských (příměstských, atraktivních) oblastí, </a:t>
            </a:r>
            <a:endParaRPr lang="cs-CZ" dirty="0" smtClean="0"/>
          </a:p>
          <a:p>
            <a:pPr lvl="1"/>
            <a:r>
              <a:rPr lang="cs-CZ" dirty="0" smtClean="0"/>
              <a:t>utváření </a:t>
            </a:r>
            <a:r>
              <a:rPr lang="cs-CZ" dirty="0"/>
              <a:t>marginálních pásů/prstenců kolem center</a:t>
            </a:r>
          </a:p>
          <a:p>
            <a:r>
              <a:rPr lang="cs-CZ" dirty="0"/>
              <a:t>2010/2001 výrazné zvýšení rozlohy prosperujících oblastí, opětovné oslabení některých horských oblastí, relativní oddálení prstenců kolem hlavních center	</a:t>
            </a:r>
          </a:p>
        </p:txBody>
      </p:sp>
    </p:spTree>
    <p:extLst>
      <p:ext uri="{BB962C8B-B14F-4D97-AF65-F5344CB8AC3E}">
        <p14:creationId xmlns:p14="http://schemas.microsoft.com/office/powerpoint/2010/main" val="1815238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84" y="0"/>
            <a:ext cx="4677394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97"/>
            <a:ext cx="4483405" cy="30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" y="3889349"/>
            <a:ext cx="4458186" cy="296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74" y="3889350"/>
            <a:ext cx="4497993" cy="29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706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7" y="0"/>
            <a:ext cx="484401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87405"/>
            <a:ext cx="5241641" cy="365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22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451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Vnitřní periferie v </a:t>
            </a:r>
            <a:r>
              <a:rPr lang="cs-CZ" sz="2800" b="1" dirty="0"/>
              <a:t>ČR</a:t>
            </a:r>
            <a:r>
              <a:rPr lang="cs-CZ" b="1" dirty="0"/>
              <a:t> jako mechanismus sociální </a:t>
            </a:r>
            <a:r>
              <a:rPr lang="cs-CZ" b="1" dirty="0" smtClean="0"/>
              <a:t>exkluze </a:t>
            </a:r>
            <a:r>
              <a:rPr lang="cs-CZ" dirty="0" smtClean="0"/>
              <a:t>(</a:t>
            </a:r>
            <a:r>
              <a:rPr lang="cs-CZ" dirty="0"/>
              <a:t>MUSIL, MÜLLER 2008)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169368"/>
            <a:ext cx="7920880" cy="568863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Sociálně diferenční mechanismy, např. týkající se zaměstnání, sociálních tříd, etnické příslušnosti, rodových rozdílů, struktur komunit a zdraví (PAYNE 2000)</a:t>
            </a:r>
          </a:p>
          <a:p>
            <a:r>
              <a:rPr lang="cs-CZ" dirty="0" smtClean="0"/>
              <a:t>Působení strukturálních faktorů k vyloučení z „hlavního proudu vývoje společnosti“ (MAREŠ 2006)</a:t>
            </a:r>
          </a:p>
          <a:p>
            <a:pPr lvl="1"/>
            <a:r>
              <a:rPr lang="cs-CZ" dirty="0" smtClean="0"/>
              <a:t>Demokratický systém / občanská integrace</a:t>
            </a:r>
          </a:p>
          <a:p>
            <a:pPr lvl="1"/>
            <a:r>
              <a:rPr lang="cs-CZ" dirty="0" smtClean="0"/>
              <a:t>Pracovní trh / ekonomická integrace</a:t>
            </a:r>
          </a:p>
          <a:p>
            <a:pPr lvl="1"/>
            <a:r>
              <a:rPr lang="cs-CZ" dirty="0" smtClean="0"/>
              <a:t>Sociální stát / sociální integrace</a:t>
            </a:r>
          </a:p>
          <a:p>
            <a:pPr lvl="1"/>
            <a:r>
              <a:rPr lang="cs-CZ" dirty="0" smtClean="0"/>
              <a:t>Rodina a komunita / interpersonální integrace</a:t>
            </a:r>
          </a:p>
          <a:p>
            <a:r>
              <a:rPr lang="cs-CZ" dirty="0" smtClean="0"/>
              <a:t>Uvnitř měst (ghetta) a/vs. mimo</a:t>
            </a:r>
          </a:p>
          <a:p>
            <a:r>
              <a:rPr lang="cs-CZ" dirty="0" smtClean="0"/>
              <a:t>Zájem/studium v sociální geografii, regionální nebo urbánní sociologii – příčiny vzniku rozdílů, jejich (nechtěné) důsledky</a:t>
            </a:r>
          </a:p>
          <a:p>
            <a:r>
              <a:rPr lang="cs-CZ" dirty="0" smtClean="0"/>
              <a:t>„Znovuobjevení“ místa v sociologii – poloha v prostoru může výrazně určovat kvalitu lidí a jejich životní šance (GIDDENS 1984)</a:t>
            </a:r>
          </a:p>
          <a:p>
            <a:r>
              <a:rPr lang="cs-CZ" dirty="0" smtClean="0"/>
              <a:t>„Žitý prostor“ / „užívaný prostor“ (FRÉMONT 1976), sociální příp. environmentální důsledky regionalizace</a:t>
            </a:r>
          </a:p>
          <a:p>
            <a:r>
              <a:rPr lang="cs-CZ" dirty="0"/>
              <a:t>Ř</a:t>
            </a:r>
            <a:r>
              <a:rPr lang="cs-CZ" dirty="0" smtClean="0"/>
              <a:t>ádovost procesů </a:t>
            </a:r>
            <a:r>
              <a:rPr lang="cs-CZ" dirty="0" smtClean="0"/>
              <a:t>regionalizace (</a:t>
            </a:r>
            <a:r>
              <a:rPr lang="cs-CZ" dirty="0" smtClean="0"/>
              <a:t>HAMPL 1998)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186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Přístupy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geometrický (vazba na lokalizační teorie, HURBÁNEK 2005), demografický (depopulační vývoj, ANDRLE 1995), </a:t>
            </a:r>
            <a:r>
              <a:rPr lang="cs-CZ" dirty="0" err="1"/>
              <a:t>fyzickogeografický</a:t>
            </a:r>
            <a:r>
              <a:rPr lang="cs-CZ" dirty="0"/>
              <a:t> (omezení socioekonomických aktivit, SPIŠIAK 2000) </a:t>
            </a:r>
          </a:p>
          <a:p>
            <a:r>
              <a:rPr lang="cs-CZ" dirty="0"/>
              <a:t>geometrický, ekologický, ekonomický, sociální (zahrnuje přístupy politické, kulturní, bezpečnostní a percepční, LEIMGRUBER 1994 → 2004)</a:t>
            </a:r>
          </a:p>
          <a:p>
            <a:r>
              <a:rPr lang="cs-CZ" dirty="0" err="1" smtClean="0"/>
              <a:t>Marginalita</a:t>
            </a:r>
            <a:r>
              <a:rPr lang="cs-CZ" dirty="0" smtClean="0"/>
              <a:t> </a:t>
            </a:r>
            <a:r>
              <a:rPr lang="cs-CZ" dirty="0"/>
              <a:t>je bod, kdy/kde se zisk mění ve ztrátu (von THÜNEN 1826)</a:t>
            </a:r>
          </a:p>
          <a:p>
            <a:r>
              <a:rPr lang="cs-CZ" dirty="0"/>
              <a:t>Teorie centrálních míst (CHRISTALLER 1933), </a:t>
            </a:r>
            <a:r>
              <a:rPr lang="cs-CZ" dirty="0" err="1"/>
              <a:t>dojížďkové</a:t>
            </a:r>
            <a:r>
              <a:rPr lang="cs-CZ" dirty="0"/>
              <a:t> regiony, hexagonální síť</a:t>
            </a:r>
          </a:p>
          <a:p>
            <a:r>
              <a:rPr lang="cs-CZ" dirty="0"/>
              <a:t>Model jádro-periferie (PREBISCH 1959), ekonomický kontrast mezi industrializovanými a nerozvinutými zeměmi</a:t>
            </a:r>
          </a:p>
          <a:p>
            <a:r>
              <a:rPr lang="cs-CZ" dirty="0"/>
              <a:t>Jádrové oblasti disponují inovačním potenciálem (FRIEDMANN 1966), periferie závislá na jádru (</a:t>
            </a:r>
            <a:r>
              <a:rPr lang="cs-CZ" dirty="0" err="1"/>
              <a:t>decision</a:t>
            </a:r>
            <a:r>
              <a:rPr lang="cs-CZ" dirty="0"/>
              <a:t>-maker, moc), absence marginálních oblastí?</a:t>
            </a:r>
          </a:p>
          <a:p>
            <a:r>
              <a:rPr lang="cs-CZ" dirty="0"/>
              <a:t>Reverzibilita (REYNAUD 1981), protiklad/extrémy vs. kontinuum, proměna v čase</a:t>
            </a:r>
          </a:p>
          <a:p>
            <a:r>
              <a:rPr lang="cs-CZ" dirty="0" smtClean="0"/>
              <a:t>3 </a:t>
            </a:r>
            <a:r>
              <a:rPr lang="cs-CZ" dirty="0"/>
              <a:t>specifické typy regionů: propojené území, izolované území, „ztracený kout“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44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404664"/>
            <a:ext cx="8136904" cy="64533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Pracovní/předběžné vymezení/uchopení území:</a:t>
            </a:r>
          </a:p>
          <a:p>
            <a:pPr lvl="1"/>
            <a:r>
              <a:rPr lang="cs-CZ" dirty="0" smtClean="0"/>
              <a:t>Hospodářsky se nerozvíjí,</a:t>
            </a:r>
          </a:p>
          <a:p>
            <a:pPr lvl="1"/>
            <a:r>
              <a:rPr lang="cs-CZ" dirty="0" smtClean="0"/>
              <a:t>Ztrácí obyvatelstvo, demograficky stárne,</a:t>
            </a:r>
          </a:p>
          <a:p>
            <a:pPr lvl="1"/>
            <a:r>
              <a:rPr lang="cs-CZ" dirty="0" smtClean="0"/>
              <a:t>S nižší sociálně-ekonomickou úrovní, horší technickou a sociální strukturou,</a:t>
            </a:r>
          </a:p>
          <a:p>
            <a:pPr lvl="1"/>
            <a:r>
              <a:rPr lang="cs-CZ" dirty="0" smtClean="0"/>
              <a:t>Se starým bytovým fondem,</a:t>
            </a:r>
          </a:p>
          <a:p>
            <a:pPr lvl="1"/>
            <a:r>
              <a:rPr lang="cs-CZ" dirty="0" smtClean="0"/>
              <a:t>Mají specifické sociální problémy spojené s exkluzí</a:t>
            </a:r>
          </a:p>
          <a:p>
            <a:r>
              <a:rPr lang="cs-CZ" dirty="0" smtClean="0"/>
              <a:t>Použité jednotky: </a:t>
            </a:r>
          </a:p>
          <a:p>
            <a:pPr lvl="1"/>
            <a:r>
              <a:rPr lang="cs-CZ" dirty="0" smtClean="0"/>
              <a:t>generelové jednotky 916 </a:t>
            </a:r>
            <a:r>
              <a:rPr lang="cs-CZ" dirty="0" smtClean="0">
                <a:latin typeface="Century Schoolbook"/>
              </a:rPr>
              <a:t>→</a:t>
            </a:r>
            <a:r>
              <a:rPr lang="cs-CZ" dirty="0" smtClean="0"/>
              <a:t> 1424, </a:t>
            </a:r>
          </a:p>
          <a:p>
            <a:pPr lvl="1"/>
            <a:r>
              <a:rPr lang="cs-CZ" dirty="0" smtClean="0"/>
              <a:t>TERPLAN – 70. léta, slučování obcí? </a:t>
            </a:r>
          </a:p>
          <a:p>
            <a:pPr lvl="1"/>
            <a:r>
              <a:rPr lang="cs-CZ" dirty="0" smtClean="0"/>
              <a:t>Existence obslužných funkcí</a:t>
            </a:r>
          </a:p>
          <a:p>
            <a:r>
              <a:rPr lang="cs-CZ" dirty="0" smtClean="0"/>
              <a:t>Indikátory – celkem 17, následně zařazené do 2 </a:t>
            </a:r>
            <a:r>
              <a:rPr lang="cs-CZ" dirty="0" err="1" smtClean="0"/>
              <a:t>kvintilů</a:t>
            </a:r>
            <a:endParaRPr lang="cs-CZ" dirty="0" smtClean="0"/>
          </a:p>
          <a:p>
            <a:r>
              <a:rPr lang="cs-CZ" dirty="0" smtClean="0"/>
              <a:t>Komparace 1984 / 2004, aktuální situace + vývoj 1970-2004</a:t>
            </a:r>
          </a:p>
          <a:p>
            <a:r>
              <a:rPr lang="cs-CZ" dirty="0" smtClean="0"/>
              <a:t>Vymezení: </a:t>
            </a:r>
          </a:p>
          <a:p>
            <a:pPr lvl="1"/>
            <a:r>
              <a:rPr lang="cs-CZ" dirty="0" smtClean="0"/>
              <a:t>širší – 9/17, 494 jednotek (35 %, 10 % obyv., 31 % plochy)</a:t>
            </a:r>
          </a:p>
          <a:p>
            <a:pPr lvl="1"/>
            <a:r>
              <a:rPr lang="cs-CZ" dirty="0" smtClean="0"/>
              <a:t>užší – 9/17 + pokles podílu obyv. na CZ 1971-1991 i 1991-2004, 258 jednotek (18 % </a:t>
            </a:r>
            <a:r>
              <a:rPr lang="cs-CZ" dirty="0"/>
              <a:t>–</a:t>
            </a:r>
            <a:r>
              <a:rPr lang="cs-CZ" dirty="0" smtClean="0"/>
              <a:t> 5 – 17)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412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8075240" cy="606928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Trvalost územního rozmístění periferních území?</a:t>
            </a:r>
          </a:p>
          <a:p>
            <a:r>
              <a:rPr lang="cs-CZ" dirty="0" smtClean="0"/>
              <a:t>3 typy: 1984 i 2005 X 1984, ne 2005 X 2005, ne 1984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Hlavní zjištění: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Větší část periferních oblastí byla jak v 80. letech, tak nyní (2004 pozn.) umístěna podél hranic mezi kraji.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Některá původně periferní území přestala být periferní (</a:t>
            </a:r>
            <a:r>
              <a:rPr lang="cs-CZ" dirty="0" err="1" smtClean="0"/>
              <a:t>suburbanizace</a:t>
            </a:r>
            <a:r>
              <a:rPr lang="cs-CZ" dirty="0" smtClean="0"/>
              <a:t>), přibyla též nová území.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Některé shluky periferních obcí vytvářely poměrně rozsáhlá souvislá území a jsou jimi dodnes. (např. bývalá sídla soudních okresů – Klobouky u Brna)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Polohová stabilita periferií je výrazná, mj. odraz </a:t>
            </a:r>
            <a:r>
              <a:rPr lang="cs-CZ" dirty="0" err="1" smtClean="0"/>
              <a:t>mezočlenění</a:t>
            </a:r>
            <a:r>
              <a:rPr lang="cs-CZ" dirty="0" smtClean="0"/>
              <a:t> Čech, Moravy a Slezska.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Dvě hierarchické úrovně vnitřních periferií: </a:t>
            </a:r>
            <a:r>
              <a:rPr lang="cs-CZ" dirty="0" err="1" smtClean="0"/>
              <a:t>makroregionální</a:t>
            </a:r>
            <a:r>
              <a:rPr lang="cs-CZ" dirty="0" smtClean="0"/>
              <a:t> periferie Prahy (ale i třeba Plzně), </a:t>
            </a:r>
            <a:r>
              <a:rPr lang="cs-CZ" dirty="0" err="1" smtClean="0"/>
              <a:t>mezoregionální</a:t>
            </a:r>
            <a:r>
              <a:rPr lang="cs-CZ" dirty="0" smtClean="0"/>
              <a:t> navazující zpravidla na okresní město (Písek aj.)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Podíly obyvatel žijících v periferních územích byly v českých krajích vyšší než v krajích moravských.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1299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332808" cy="550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12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5592"/>
            <a:ext cx="8056190" cy="554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558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782"/>
            <a:ext cx="6336704" cy="430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16816"/>
            <a:ext cx="4990391" cy="25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997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Mapa 3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4103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71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Tabulka 2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595438"/>
            <a:ext cx="66484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53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67600" cy="50405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Shrnutí a tendence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Venkovské zemědělské oblast, vysoký podíl PM EA v </a:t>
            </a:r>
            <a:r>
              <a:rPr lang="cs-CZ" dirty="0" err="1" smtClean="0"/>
              <a:t>priméru</a:t>
            </a:r>
            <a:r>
              <a:rPr lang="cs-CZ" dirty="0" smtClean="0"/>
              <a:t> – vnitřní periferie jsou zemědělským venkovem</a:t>
            </a:r>
          </a:p>
          <a:p>
            <a:r>
              <a:rPr lang="cs-CZ" dirty="0" smtClean="0"/>
              <a:t>Nejvyšší hodnoty negativních přirozených přírůstků, od </a:t>
            </a:r>
            <a:r>
              <a:rPr lang="cs-CZ" dirty="0"/>
              <a:t>90. let </a:t>
            </a:r>
            <a:r>
              <a:rPr lang="cs-CZ" dirty="0" smtClean="0"/>
              <a:t>však nejvyšší </a:t>
            </a:r>
            <a:r>
              <a:rPr lang="cs-CZ" dirty="0"/>
              <a:t>přírůstky způsobené </a:t>
            </a:r>
            <a:r>
              <a:rPr lang="cs-CZ" dirty="0" smtClean="0"/>
              <a:t>imigrací</a:t>
            </a:r>
          </a:p>
          <a:p>
            <a:r>
              <a:rPr lang="cs-CZ" dirty="0" smtClean="0"/>
              <a:t>Vysoký podíl bytů neobydlených a přechodně obydlených či sloužících k rekreaci</a:t>
            </a:r>
          </a:p>
          <a:p>
            <a:r>
              <a:rPr lang="cs-CZ" dirty="0" smtClean="0"/>
              <a:t>Do center nejdále/nejdéle – 22 min (CZ 18), území se sníženou dostupností ORP většinou shodné s periferiemi</a:t>
            </a:r>
          </a:p>
          <a:p>
            <a:r>
              <a:rPr lang="cs-CZ" dirty="0" smtClean="0"/>
              <a:t>Ve vyšší nadmořské výšce</a:t>
            </a:r>
          </a:p>
          <a:p>
            <a:endParaRPr lang="cs-CZ" dirty="0" smtClean="0"/>
          </a:p>
          <a:p>
            <a:r>
              <a:rPr lang="cs-CZ" dirty="0" smtClean="0"/>
              <a:t>Velký obrat?</a:t>
            </a:r>
          </a:p>
          <a:p>
            <a:r>
              <a:rPr lang="cs-CZ" dirty="0" smtClean="0"/>
              <a:t>1997 vs.1998 nárůst obyvatelstva</a:t>
            </a:r>
          </a:p>
          <a:p>
            <a:r>
              <a:rPr lang="cs-CZ" dirty="0" smtClean="0"/>
              <a:t>Velká variabilita periferních území</a:t>
            </a:r>
          </a:p>
          <a:p>
            <a:r>
              <a:rPr lang="cs-CZ" dirty="0" smtClean="0"/>
              <a:t>Posílení procesuálního přístupu – začarovaný kruh, otázka „přetnutí“ některého z procesů kumulativní kauzality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15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080"/>
            <a:ext cx="6552728" cy="678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4581128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(BERNARD, ŠIMON 2017)</a:t>
            </a:r>
          </a:p>
        </p:txBody>
      </p:sp>
    </p:spTree>
    <p:extLst>
      <p:ext uri="{BB962C8B-B14F-4D97-AF65-F5344CB8AC3E}">
        <p14:creationId xmlns:p14="http://schemas.microsoft.com/office/powerpoint/2010/main" val="182323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8" y="620689"/>
            <a:ext cx="7531124" cy="528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93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284984"/>
            <a:ext cx="5581479" cy="33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02374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5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777188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68017" y="4668617"/>
            <a:ext cx="6660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Překryv všech 4 dimenzí perifernosti velmi malý: </a:t>
            </a:r>
            <a:endParaRPr lang="cs-CZ" dirty="0" smtClean="0"/>
          </a:p>
          <a:p>
            <a:r>
              <a:rPr lang="cs-CZ" dirty="0" smtClean="0"/>
              <a:t>jen </a:t>
            </a:r>
            <a:r>
              <a:rPr lang="cs-CZ" dirty="0"/>
              <a:t>34 ze 1424 mikroregionálních jednotek (generelů), </a:t>
            </a:r>
            <a:endParaRPr lang="cs-CZ" dirty="0" smtClean="0"/>
          </a:p>
          <a:p>
            <a:r>
              <a:rPr lang="cs-CZ" dirty="0" smtClean="0"/>
              <a:t>to </a:t>
            </a:r>
            <a:r>
              <a:rPr lang="cs-CZ" dirty="0"/>
              <a:t>odpovídá 64 tis. osob (0,6 % populace Česka</a:t>
            </a:r>
            <a:r>
              <a:rPr lang="cs-CZ" dirty="0" smtClean="0"/>
              <a:t>).</a:t>
            </a:r>
          </a:p>
          <a:p>
            <a:endParaRPr lang="cs-CZ" dirty="0" smtClean="0"/>
          </a:p>
          <a:p>
            <a:r>
              <a:rPr lang="cs-CZ" dirty="0" smtClean="0"/>
              <a:t>Typ B se od průměru venkovských obcí nejméně odchyluje, zároveň nejlépe odpovídá vymezení vnitřních periferií Musila a Müllera (2008).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8844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847"/>
            <a:ext cx="4639245" cy="296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"/>
            <a:ext cx="4571999" cy="29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5094"/>
            <a:ext cx="4670611" cy="305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805094"/>
            <a:ext cx="4572000" cy="30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10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548680"/>
            <a:ext cx="7931224" cy="5565232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Opodstatněnost vícerozměrného pojetí periferních venkovských území</a:t>
            </a:r>
          </a:p>
          <a:p>
            <a:r>
              <a:rPr lang="cs-CZ" dirty="0" smtClean="0"/>
              <a:t>Zkreslení vznikající při bodovém sčítání odlišných aspektů perifernosti</a:t>
            </a:r>
          </a:p>
          <a:p>
            <a:r>
              <a:rPr lang="cs-CZ" dirty="0" smtClean="0"/>
              <a:t>Problematické používání jednotného pojmu periferie příp. vnitřní periferie i pojetí na základě sociálního vyloučení</a:t>
            </a:r>
          </a:p>
          <a:p>
            <a:r>
              <a:rPr lang="cs-CZ" dirty="0" smtClean="0"/>
              <a:t>Nicméně problémy různých typů periferií obdobné a liší se zejm. různou intenzitou</a:t>
            </a:r>
          </a:p>
          <a:p>
            <a:r>
              <a:rPr lang="cs-CZ" dirty="0" smtClean="0"/>
              <a:t>Podmíněnost/výsledek restrukturalizace venkova: </a:t>
            </a:r>
          </a:p>
          <a:p>
            <a:pPr lvl="1"/>
            <a:r>
              <a:rPr lang="cs-CZ" sz="2200" dirty="0" smtClean="0"/>
              <a:t>dlouhodobých polarizačních procesů – poloha, centrum x ztráta funkcí doprovázená adaptací, </a:t>
            </a:r>
          </a:p>
          <a:p>
            <a:pPr lvl="1"/>
            <a:r>
              <a:rPr lang="cs-CZ" sz="2200" dirty="0" smtClean="0"/>
              <a:t>ekonomické restrukturalizace – ztráta pracovních příležitostí bez /s nízkou náhradou jinými, </a:t>
            </a:r>
          </a:p>
          <a:p>
            <a:pPr lvl="1"/>
            <a:r>
              <a:rPr lang="cs-CZ" sz="2200" dirty="0" smtClean="0"/>
              <a:t>současné tendence k prostorové dekoncentraci obyvatelstva – zvýšení vertikální diferenciace obyvatelstva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37619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Literatura\vymezeni_perifernich_regionu_v_cesku_2011_tisk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532" y="-171399"/>
            <a:ext cx="10071092" cy="71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Literatura\typologie_perifernich_regionu_v_cesku_2011_tisk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0009112" cy="70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Periferní regiony </a:t>
            </a:r>
            <a:r>
              <a:rPr lang="cs-CZ" dirty="0" err="1" smtClean="0"/>
              <a:t>slovenska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8" y="1508448"/>
            <a:ext cx="7902637" cy="494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88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Polarizace území Slovenska na makroúrovni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74" y="1628800"/>
            <a:ext cx="6996102" cy="43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64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Eliminace a redukce perifernosti </a:t>
            </a:r>
            <a:br>
              <a:rPr lang="cs-CZ" dirty="0" smtClean="0"/>
            </a:br>
            <a:r>
              <a:rPr lang="cs-CZ" dirty="0" smtClean="0"/>
              <a:t>v zázemí menších regionálních center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4" y="1799923"/>
            <a:ext cx="6918528" cy="43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57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Periferní regiony Česka / jejich poloha na hranici sfér vlivu regionálních center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960440" cy="261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04" y="3501008"/>
            <a:ext cx="4838771" cy="332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10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Periferie menších regionálních center / Hierarchie vazeb centrum – periferie 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888432" cy="517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8" y="1700808"/>
            <a:ext cx="406125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3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Systémové aspekty</a:t>
            </a:r>
            <a:r>
              <a:rPr lang="cs-CZ" dirty="0"/>
              <a:t>: determinace politickými hranicemi (nebezpečné zóny, rizikové oblasti, vojenská funkce)</a:t>
            </a:r>
          </a:p>
          <a:p>
            <a:r>
              <a:rPr lang="cs-CZ" b="1" dirty="0"/>
              <a:t>Procesní aspekty</a:t>
            </a:r>
            <a:r>
              <a:rPr lang="cs-CZ" dirty="0"/>
              <a:t> (MEHRETU et al. 2002): doprovodná </a:t>
            </a:r>
            <a:r>
              <a:rPr lang="cs-CZ" dirty="0" err="1"/>
              <a:t>marginalita</a:t>
            </a:r>
            <a:r>
              <a:rPr lang="cs-CZ" dirty="0"/>
              <a:t> (</a:t>
            </a:r>
            <a:r>
              <a:rPr lang="cs-CZ" dirty="0" err="1"/>
              <a:t>contingent</a:t>
            </a:r>
            <a:r>
              <a:rPr lang="cs-CZ" dirty="0"/>
              <a:t>, projev ekonomiky volného trhu), systémová (</a:t>
            </a:r>
            <a:r>
              <a:rPr lang="cs-CZ" dirty="0" err="1"/>
              <a:t>systemic</a:t>
            </a:r>
            <a:r>
              <a:rPr lang="cs-CZ" dirty="0"/>
              <a:t>, nerovnost založená na politické a ekonomické síle), souběžná (</a:t>
            </a:r>
            <a:r>
              <a:rPr lang="cs-CZ" dirty="0" err="1"/>
              <a:t>collateral</a:t>
            </a:r>
            <a:r>
              <a:rPr lang="cs-CZ" dirty="0"/>
              <a:t>, na základě sousedství), vynucená (</a:t>
            </a:r>
            <a:r>
              <a:rPr lang="cs-CZ" dirty="0" err="1"/>
              <a:t>leveraged</a:t>
            </a:r>
            <a:r>
              <a:rPr lang="cs-CZ" dirty="0"/>
              <a:t>, tlak na zisk → „nová chudoba“)</a:t>
            </a:r>
          </a:p>
        </p:txBody>
      </p:sp>
    </p:spTree>
    <p:extLst>
      <p:ext uri="{BB962C8B-B14F-4D97-AF65-F5344CB8AC3E}">
        <p14:creationId xmlns:p14="http://schemas.microsoft.com/office/powerpoint/2010/main" val="3055047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9" y="260648"/>
            <a:ext cx="732542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879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" y="1556792"/>
            <a:ext cx="8586665" cy="413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60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3" y="476672"/>
            <a:ext cx="8280920" cy="515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313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3" y="476672"/>
            <a:ext cx="7776864" cy="512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38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5" y="260648"/>
            <a:ext cx="6562319" cy="65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10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/>
          </a:bodyPr>
          <a:lstStyle/>
          <a:p>
            <a:r>
              <a:rPr lang="cs-CZ" dirty="0"/>
              <a:t>Teorie </a:t>
            </a:r>
            <a:r>
              <a:rPr lang="cs-CZ" dirty="0" err="1"/>
              <a:t>mainstreamu</a:t>
            </a:r>
            <a:r>
              <a:rPr lang="cs-CZ" dirty="0"/>
              <a:t> (GIDDENS 1984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3501008"/>
            <a:ext cx="7344816" cy="31683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vč</a:t>
            </a:r>
            <a:r>
              <a:rPr lang="cs-CZ" dirty="0"/>
              <a:t>. marginálních jedinců, tedy i regionů, projevem „behaviorální oscilace společnosti“</a:t>
            </a:r>
          </a:p>
          <a:p>
            <a:r>
              <a:rPr lang="cs-CZ" dirty="0"/>
              <a:t>nejedná se o marginální oblasti resp. „problémové“ regiony, ale o specifický/aktuální výsledek současného uspořádání (světa)</a:t>
            </a:r>
          </a:p>
          <a:p>
            <a:r>
              <a:rPr lang="cs-CZ" dirty="0"/>
              <a:t>„marginální“ ≠ „zaostalý“ → politika nutného rozvoje: marginální lidé (oblasti) musí být vyzdviženi ze své zaostalosti a „rozvíjeni“ k „civilizovanému standardu</a:t>
            </a:r>
            <a:r>
              <a:rPr lang="cs-CZ" dirty="0" smtClean="0"/>
              <a:t>“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47356" cy="289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22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dirty="0"/>
              <a:t>marginální = periferní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467600" cy="520519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Marginální </a:t>
            </a:r>
            <a:r>
              <a:rPr lang="cs-CZ" dirty="0"/>
              <a:t>území – nedostatečně integrované do (v daném místě a čase) dominujících struktur, procesů a systémů (SCHMIDT 1998); širší pojem, nejen efekt izolace, ale též nedostatek inovativního potenciálu (LEIMGRUBER 1994); „oddělena od okolního světa a žijí vlastním životem“ (REYNAUD 1981)</a:t>
            </a:r>
          </a:p>
          <a:p>
            <a:r>
              <a:rPr lang="cs-CZ" dirty="0"/>
              <a:t>Kritéria pro vymezení marginálních regionů: </a:t>
            </a:r>
          </a:p>
          <a:p>
            <a:pPr lvl="1"/>
            <a:r>
              <a:rPr lang="cs-CZ" b="1" dirty="0" smtClean="0"/>
              <a:t>významně </a:t>
            </a:r>
            <a:r>
              <a:rPr lang="cs-CZ" b="1" dirty="0"/>
              <a:t>nižší</a:t>
            </a:r>
            <a:r>
              <a:rPr lang="cs-CZ" dirty="0"/>
              <a:t> příjmy na 1 obyvatele, nižší vybavenost infrastrukturou, kulturní izolace, nelehké přírodní podmínky</a:t>
            </a:r>
          </a:p>
          <a:p>
            <a:pPr lvl="1"/>
            <a:r>
              <a:rPr lang="cs-CZ" dirty="0" smtClean="0"/>
              <a:t>na </a:t>
            </a:r>
            <a:r>
              <a:rPr lang="cs-CZ" dirty="0"/>
              <a:t>okraji systému, relativní koncept, komplexní jev, spojení s percepcí (negativní asociace)</a:t>
            </a:r>
          </a:p>
          <a:p>
            <a:pPr lvl="2"/>
            <a:r>
              <a:rPr lang="cs-CZ" dirty="0"/>
              <a:t>(vs. role marginálního duševna, HORTON 1969, A. Einstein, …?)</a:t>
            </a:r>
          </a:p>
          <a:p>
            <a:r>
              <a:rPr lang="cs-CZ" dirty="0"/>
              <a:t>Periferní území – nejsou v tak krizové/beznadějné situaci, jsou integrovány (ANDREOLI 1992)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61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2211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Periferie</a:t>
            </a:r>
            <a:r>
              <a:rPr lang="cs-CZ" dirty="0"/>
              <a:t> (SCHMIDT 1998, HAVLÍČEK, CHROMÝ 2001)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514116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„</a:t>
            </a:r>
            <a:r>
              <a:rPr lang="cs-CZ" dirty="0"/>
              <a:t>specifická území s poruchou funkčně-prostorových vztahů, která jsou výsledkem nerovnoměrného působení vzájemně se podmiňujících sociálních, ekonomických, politických, kulturních i </a:t>
            </a:r>
            <a:r>
              <a:rPr lang="cs-CZ" dirty="0" err="1"/>
              <a:t>fyzickogeografických</a:t>
            </a:r>
            <a:r>
              <a:rPr lang="cs-CZ" dirty="0"/>
              <a:t> faktorů; území nedostatečné integrace do (v daném místě a čase dominujících) struktur, procesů a systémů“; </a:t>
            </a:r>
            <a:endParaRPr lang="cs-CZ" dirty="0" smtClean="0"/>
          </a:p>
          <a:p>
            <a:r>
              <a:rPr lang="cs-CZ" dirty="0" smtClean="0"/>
              <a:t>podřízenost </a:t>
            </a:r>
            <a:r>
              <a:rPr lang="cs-CZ" dirty="0"/>
              <a:t>autoritě </a:t>
            </a:r>
            <a:r>
              <a:rPr lang="cs-CZ" dirty="0" smtClean="0"/>
              <a:t>centra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Typy perifernosti (2-3) (KOUTSKÝ 2005)</a:t>
            </a:r>
          </a:p>
          <a:p>
            <a:r>
              <a:rPr lang="cs-CZ" dirty="0"/>
              <a:t>polohová – nevýhodné postavení v integrální prostorové organizaci, vnější a/vs. vnitřní</a:t>
            </a:r>
          </a:p>
          <a:p>
            <a:r>
              <a:rPr lang="cs-CZ" dirty="0"/>
              <a:t>významová – nedostatečná participace na politických, ekonomických a společenských procesech, příjemce impulzů rozvoje</a:t>
            </a:r>
          </a:p>
          <a:p>
            <a:r>
              <a:rPr lang="cs-CZ" dirty="0"/>
              <a:t>ekologická – území přeměněné vlivem lidské činnosti (kulturní krajina)</a:t>
            </a:r>
          </a:p>
          <a:p>
            <a:pPr marL="0" indent="0">
              <a:buNone/>
            </a:pPr>
            <a:r>
              <a:rPr lang="cs-CZ" dirty="0" smtClean="0"/>
              <a:t>Rámcové </a:t>
            </a:r>
            <a:r>
              <a:rPr lang="cs-CZ" dirty="0"/>
              <a:t>oblasti</a:t>
            </a:r>
          </a:p>
          <a:p>
            <a:r>
              <a:rPr lang="cs-CZ" dirty="0"/>
              <a:t>periferie = oblasti rámcové (KORČÁK 1938), na rozdíl od oblastí kmenových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29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Odlišnost z hlediska míry aktivity obyvatel a potenciálu pro endogenní rozvoj</a:t>
            </a:r>
          </a:p>
          <a:p>
            <a:r>
              <a:rPr lang="cs-CZ" dirty="0" smtClean="0"/>
              <a:t>„klasická</a:t>
            </a:r>
            <a:r>
              <a:rPr lang="cs-CZ" dirty="0"/>
              <a:t> periferie“: hospodářsky zaostalá území charakteristická nízkou hustotou zalidnění, převažujícím venkovským osídlením a vysokou zaměstnaností v primárních odvětvích (MARADA, CHROMÝ 2000)</a:t>
            </a:r>
          </a:p>
          <a:p>
            <a:r>
              <a:rPr lang="cs-CZ" dirty="0"/>
              <a:t>ve smyslu geometrickém, tj. pro území na okraji, pro oblasti vzdálené od </a:t>
            </a:r>
            <a:r>
              <a:rPr lang="cs-CZ" dirty="0" smtClean="0"/>
              <a:t>středu</a:t>
            </a:r>
            <a:endParaRPr lang="cs-CZ" dirty="0"/>
          </a:p>
          <a:p>
            <a:r>
              <a:rPr lang="cs-CZ" dirty="0"/>
              <a:t>exponovanost – agregátní vyjádření polohy a částečně i významového postavení v sociálně geografickém systému (HAMPL, GARDOVSKÝ, KÜHNL 1987), mj. zavedení ukazatele komplexní funkční velikost (KFV – více?)</a:t>
            </a:r>
          </a:p>
          <a:p>
            <a:r>
              <a:rPr lang="cs-CZ" dirty="0"/>
              <a:t>marginální území – neexponované, neatraktivní poloha, nízká intenzita osídlení	</a:t>
            </a:r>
            <a:r>
              <a:rPr lang="cs-CZ" dirty="0">
                <a:solidFill>
                  <a:srgbClr val="FF0000"/>
                </a:solidFill>
              </a:rPr>
              <a:t>MAPA</a:t>
            </a:r>
            <a:r>
              <a:rPr lang="cs-CZ" dirty="0" smtClean="0">
                <a:solidFill>
                  <a:srgbClr val="FF0000"/>
                </a:solidFill>
              </a:rPr>
              <a:t>?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„vnitřní periferie“ (MUSIL 1989), území vyžadující zvláštní ekonomickou a sociální péči, 9 ukazatelů, na bázi generelových jednotek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153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Sousedství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1207</TotalTime>
  <Words>1905</Words>
  <Application>Microsoft Office PowerPoint</Application>
  <PresentationFormat>Předvádění na obrazovce (4:3)</PresentationFormat>
  <Paragraphs>190</Paragraphs>
  <Slides>54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Arkýř</vt:lpstr>
      <vt:lpstr>Marginalita / periferie</vt:lpstr>
      <vt:lpstr>Pojem</vt:lpstr>
      <vt:lpstr>Přístupy</vt:lpstr>
      <vt:lpstr>Prezentace aplikace PowerPoint</vt:lpstr>
      <vt:lpstr>Prezentace aplikace PowerPoint</vt:lpstr>
      <vt:lpstr>Teorie mainstreamu (GIDDENS 1984)</vt:lpstr>
      <vt:lpstr>marginální = periferní?</vt:lpstr>
      <vt:lpstr>Periferie (SCHMIDT 1998, HAVLÍČEK, CHROMÝ 2001) </vt:lpstr>
      <vt:lpstr>Prezentace aplikace PowerPoint</vt:lpstr>
      <vt:lpstr>Prostorové rozložení centrum – (semiperiferie) – periferie  na makro-, mezo- a mikroregionální úrovni</vt:lpstr>
      <vt:lpstr>Polarizace, restrukturalizace a deprivace</vt:lpstr>
      <vt:lpstr>Prezentace aplikace PowerPoint</vt:lpstr>
      <vt:lpstr>Jádro a periferie na základě potenciální akcesibility a regionálního hdp (ESPON 2006)</vt:lpstr>
      <vt:lpstr>Hlavní příčiny vnitřní perifernosti (ESPON 2018)</vt:lpstr>
      <vt:lpstr>Směr populační dynamiky vnitřních periferií</vt:lpstr>
      <vt:lpstr>Výzkum periferií v Česku</vt:lpstr>
      <vt:lpstr>Prezentace aplikace PowerPoint</vt:lpstr>
      <vt:lpstr>Prezentace aplikace PowerPoint</vt:lpstr>
      <vt:lpstr>Vymezení prostřednictvím kvantitativních metod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marginality Česka 1991-3003 (DRÁPELA 2005, 2011, + HERBER 2005)</vt:lpstr>
      <vt:lpstr>Prezentace aplikace PowerPoint</vt:lpstr>
      <vt:lpstr>Prezentace aplikace PowerPoint</vt:lpstr>
      <vt:lpstr>Prezentace aplikace PowerPoint</vt:lpstr>
      <vt:lpstr>Vnitřní periferie v ČR jako mechanismus sociální exkluze (MUSIL, MÜLLER 2008)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Mapa 3</vt:lpstr>
      <vt:lpstr>Tabulka 2</vt:lpstr>
      <vt:lpstr>Shrnutí a tendence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Periferní regiony slovenska</vt:lpstr>
      <vt:lpstr>Polarizace území Slovenska na makroúrovni</vt:lpstr>
      <vt:lpstr>Eliminace a redukce perifernosti  v zázemí menších regionálních center</vt:lpstr>
      <vt:lpstr>Periferní regiony Česka / jejich poloha na hranici sfér vlivu regionálních center</vt:lpstr>
      <vt:lpstr>Periferie menších regionálních center / Hierarchie vazeb centrum – periferie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Jeřábek2</dc:creator>
  <cp:lastModifiedBy>autor</cp:lastModifiedBy>
  <cp:revision>69</cp:revision>
  <dcterms:created xsi:type="dcterms:W3CDTF">2020-01-20T09:14:02Z</dcterms:created>
  <dcterms:modified xsi:type="dcterms:W3CDTF">2021-09-21T18:59:27Z</dcterms:modified>
</cp:coreProperties>
</file>