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25" r:id="rId4"/>
    <p:sldId id="258" r:id="rId5"/>
    <p:sldId id="257" r:id="rId6"/>
    <p:sldId id="264" r:id="rId7"/>
    <p:sldId id="265" r:id="rId8"/>
    <p:sldId id="266" r:id="rId9"/>
    <p:sldId id="267" r:id="rId10"/>
    <p:sldId id="326" r:id="rId11"/>
    <p:sldId id="269" r:id="rId12"/>
    <p:sldId id="270" r:id="rId13"/>
    <p:sldId id="271" r:id="rId14"/>
    <p:sldId id="272" r:id="rId15"/>
    <p:sldId id="292" r:id="rId16"/>
    <p:sldId id="298" r:id="rId17"/>
    <p:sldId id="293" r:id="rId18"/>
    <p:sldId id="295" r:id="rId19"/>
    <p:sldId id="296" r:id="rId20"/>
    <p:sldId id="327" r:id="rId21"/>
    <p:sldId id="261" r:id="rId22"/>
    <p:sldId id="262" r:id="rId23"/>
    <p:sldId id="263" r:id="rId24"/>
    <p:sldId id="268" r:id="rId25"/>
    <p:sldId id="285" r:id="rId26"/>
    <p:sldId id="259" r:id="rId27"/>
    <p:sldId id="273" r:id="rId28"/>
    <p:sldId id="300" r:id="rId29"/>
    <p:sldId id="328" r:id="rId30"/>
    <p:sldId id="287" r:id="rId31"/>
    <p:sldId id="288" r:id="rId32"/>
    <p:sldId id="289" r:id="rId33"/>
    <p:sldId id="286" r:id="rId34"/>
    <p:sldId id="297" r:id="rId35"/>
    <p:sldId id="299" r:id="rId36"/>
    <p:sldId id="304" r:id="rId37"/>
    <p:sldId id="290" r:id="rId38"/>
    <p:sldId id="291" r:id="rId39"/>
    <p:sldId id="329" r:id="rId40"/>
    <p:sldId id="277" r:id="rId41"/>
    <p:sldId id="319" r:id="rId42"/>
    <p:sldId id="318" r:id="rId43"/>
    <p:sldId id="276" r:id="rId44"/>
    <p:sldId id="274" r:id="rId45"/>
    <p:sldId id="278" r:id="rId46"/>
    <p:sldId id="279" r:id="rId47"/>
    <p:sldId id="330" r:id="rId48"/>
    <p:sldId id="294" r:id="rId49"/>
    <p:sldId id="321" r:id="rId50"/>
    <p:sldId id="323" r:id="rId51"/>
    <p:sldId id="280" r:id="rId52"/>
    <p:sldId id="281" r:id="rId53"/>
    <p:sldId id="282" r:id="rId54"/>
    <p:sldId id="283" r:id="rId55"/>
    <p:sldId id="301" r:id="rId56"/>
    <p:sldId id="302" r:id="rId57"/>
    <p:sldId id="303" r:id="rId58"/>
    <p:sldId id="305" r:id="rId59"/>
    <p:sldId id="331" r:id="rId60"/>
    <p:sldId id="320" r:id="rId61"/>
    <p:sldId id="284" r:id="rId62"/>
    <p:sldId id="322" r:id="rId63"/>
    <p:sldId id="332" r:id="rId64"/>
    <p:sldId id="306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5/2/2023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5/2/2023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5/2/2023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5/2/2023</a:t>
            </a:fld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5/2/2023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5/2/2023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antikomplex.cz/clanky_soubory/full/sudetske_pribehy_titulka_tisk.jpg" TargetMode="External"/><Relationship Id="rId7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komplex.cz/clanky_soubory/full/titulka_znkr5.jpg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3645024"/>
            <a:ext cx="6532240" cy="1894362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 smtClean="0"/>
              <a:t>ČESKÉ POHRANIČÍ </a:t>
            </a:r>
            <a:br>
              <a:rPr lang="cs-CZ" dirty="0" smtClean="0"/>
            </a:br>
            <a:r>
              <a:rPr lang="cs-CZ" dirty="0" smtClean="0"/>
              <a:t>A PŘESHRANIČNÍ SPOLUPRÁCE </a:t>
            </a:r>
            <a:br>
              <a:rPr lang="cs-CZ" dirty="0" smtClean="0"/>
            </a:br>
            <a:r>
              <a:rPr lang="cs-CZ" sz="2700" dirty="0" smtClean="0"/>
              <a:t>V KONTEXTU EVROPSKÉ INTEGRACE</a:t>
            </a:r>
            <a:endParaRPr lang="cs-CZ" sz="27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5589240"/>
            <a:ext cx="6172200" cy="1083568"/>
          </a:xfrm>
        </p:spPr>
        <p:txBody>
          <a:bodyPr>
            <a:normAutofit/>
          </a:bodyPr>
          <a:lstStyle/>
          <a:p>
            <a:pPr algn="r"/>
            <a:r>
              <a:rPr lang="cs-CZ" dirty="0" smtClean="0"/>
              <a:t>Milan JEŘÁBEK</a:t>
            </a:r>
          </a:p>
          <a:p>
            <a:pPr algn="r"/>
            <a:r>
              <a:rPr lang="cs-CZ" dirty="0" smtClean="0"/>
              <a:t>Geografický ústav, Přírodovědecká fakulta MU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24" y="260648"/>
            <a:ext cx="44064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95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2. </a:t>
            </a:r>
          </a:p>
          <a:p>
            <a:pPr marL="0" indent="0">
              <a:buNone/>
            </a:pPr>
            <a:r>
              <a:rPr lang="cs-CZ" sz="4800" dirty="0" smtClean="0"/>
              <a:t>Regionální </a:t>
            </a:r>
            <a:r>
              <a:rPr lang="cs-CZ" sz="4800" dirty="0"/>
              <a:t>rozvoj a politika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Pohraničí v regionálním rozvoji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712968" cy="6120680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smtClean="0"/>
              <a:t>Sledování </a:t>
            </a:r>
            <a:r>
              <a:rPr lang="cs-CZ" dirty="0"/>
              <a:t>diferenciace podmíněné hranicemi / rozdíly </a:t>
            </a:r>
          </a:p>
          <a:p>
            <a:pPr lvl="1"/>
            <a:r>
              <a:rPr lang="cs-CZ" dirty="0" smtClean="0"/>
              <a:t>součást </a:t>
            </a:r>
            <a:r>
              <a:rPr lang="cs-CZ" dirty="0"/>
              <a:t>nové orientace SG v 90. letech </a:t>
            </a:r>
          </a:p>
          <a:p>
            <a:r>
              <a:rPr lang="cs-CZ" dirty="0" smtClean="0"/>
              <a:t>Regionální </a:t>
            </a:r>
            <a:r>
              <a:rPr lang="cs-CZ" dirty="0"/>
              <a:t>/ lokální úroveň </a:t>
            </a:r>
          </a:p>
          <a:p>
            <a:pPr lvl="1"/>
            <a:r>
              <a:rPr lang="cs-CZ" dirty="0" smtClean="0"/>
              <a:t>společné </a:t>
            </a:r>
            <a:r>
              <a:rPr lang="cs-CZ" dirty="0"/>
              <a:t>problémy, společné řešení </a:t>
            </a:r>
          </a:p>
          <a:p>
            <a:r>
              <a:rPr lang="es-ES" dirty="0" smtClean="0"/>
              <a:t>Prohlubující </a:t>
            </a:r>
            <a:r>
              <a:rPr lang="es-ES" dirty="0"/>
              <a:t>se integrace – idea Evropy X </a:t>
            </a:r>
          </a:p>
          <a:p>
            <a:pPr lvl="1"/>
            <a:r>
              <a:rPr lang="cs-CZ" dirty="0" smtClean="0"/>
              <a:t>různorodost </a:t>
            </a:r>
            <a:r>
              <a:rPr lang="cs-CZ" dirty="0"/>
              <a:t>pohraničních oblastí </a:t>
            </a:r>
          </a:p>
          <a:p>
            <a:r>
              <a:rPr lang="cs-CZ" dirty="0" smtClean="0"/>
              <a:t>Vnitřní </a:t>
            </a:r>
            <a:r>
              <a:rPr lang="cs-CZ" dirty="0"/>
              <a:t>pohled (endogenní potenciál) +x přeshraniční vnímání (mezinárodní regiony) </a:t>
            </a:r>
          </a:p>
          <a:p>
            <a:r>
              <a:rPr lang="cs-CZ" dirty="0" smtClean="0"/>
              <a:t>V </a:t>
            </a:r>
            <a:r>
              <a:rPr lang="cs-CZ" dirty="0"/>
              <a:t>rámci regionálního/lokálního rozvoje </a:t>
            </a:r>
          </a:p>
          <a:p>
            <a:pPr lvl="1"/>
            <a:r>
              <a:rPr lang="cs-CZ" dirty="0" smtClean="0"/>
              <a:t>zaostávající </a:t>
            </a:r>
            <a:r>
              <a:rPr lang="cs-CZ" dirty="0"/>
              <a:t>oblasti? </a:t>
            </a:r>
          </a:p>
          <a:p>
            <a:pPr lvl="1"/>
            <a:r>
              <a:rPr lang="cs-CZ" dirty="0" smtClean="0"/>
              <a:t>periférie </a:t>
            </a:r>
            <a:endParaRPr lang="cs-CZ" dirty="0"/>
          </a:p>
          <a:p>
            <a:r>
              <a:rPr lang="cs-CZ" i="1" dirty="0" smtClean="0"/>
              <a:t>Z </a:t>
            </a:r>
            <a:r>
              <a:rPr lang="cs-CZ" i="1" dirty="0"/>
              <a:t>okrajové polohy na národní úrovni „stoupají“ k vnitřní poloze v rámci jednotné Evropy, přičemž regionální spolupráce přes hranice je jak posiluje, tak vytváří vlastní identitu (SCHABHÜSER 1993)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4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Pohraničí v politice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cs-CZ" dirty="0" err="1" smtClean="0"/>
              <a:t>Řádovostní</a:t>
            </a:r>
            <a:r>
              <a:rPr lang="cs-CZ" dirty="0" smtClean="0"/>
              <a:t> </a:t>
            </a:r>
            <a:r>
              <a:rPr lang="cs-CZ" dirty="0"/>
              <a:t>přístup (</a:t>
            </a:r>
            <a:r>
              <a:rPr lang="cs-CZ" dirty="0" smtClean="0"/>
              <a:t>JEŽEK </a:t>
            </a:r>
            <a:r>
              <a:rPr lang="cs-CZ" dirty="0"/>
              <a:t>1998, SCHAMP1994): </a:t>
            </a:r>
          </a:p>
          <a:p>
            <a:pPr lvl="1"/>
            <a:r>
              <a:rPr lang="cs-CZ" dirty="0" smtClean="0"/>
              <a:t>Makro </a:t>
            </a:r>
            <a:r>
              <a:rPr lang="cs-CZ" dirty="0"/>
              <a:t>– vnější aspekty </a:t>
            </a:r>
          </a:p>
          <a:p>
            <a:pPr lvl="1"/>
            <a:r>
              <a:rPr lang="cs-CZ" dirty="0" smtClean="0"/>
              <a:t>Mikro </a:t>
            </a:r>
            <a:r>
              <a:rPr lang="cs-CZ" dirty="0"/>
              <a:t>– vnitřní síly </a:t>
            </a:r>
          </a:p>
          <a:p>
            <a:pPr lvl="1"/>
            <a:r>
              <a:rPr lang="cs-CZ" dirty="0" err="1" smtClean="0"/>
              <a:t>Mezo</a:t>
            </a:r>
            <a:r>
              <a:rPr lang="cs-CZ" dirty="0" smtClean="0"/>
              <a:t> </a:t>
            </a:r>
            <a:r>
              <a:rPr lang="cs-CZ" dirty="0"/>
              <a:t>– přeshraniční instituce </a:t>
            </a:r>
          </a:p>
          <a:p>
            <a:r>
              <a:rPr lang="cs-CZ" dirty="0" smtClean="0"/>
              <a:t>Přeshraniční </a:t>
            </a:r>
            <a:r>
              <a:rPr lang="cs-CZ" dirty="0"/>
              <a:t>politika </a:t>
            </a:r>
          </a:p>
          <a:p>
            <a:pPr lvl="1"/>
            <a:r>
              <a:rPr lang="cs-CZ" dirty="0" smtClean="0"/>
              <a:t>Tzv</a:t>
            </a:r>
            <a:r>
              <a:rPr lang="cs-CZ" dirty="0"/>
              <a:t>. velká (mezinárodní, zahraniční) – oficiální </a:t>
            </a:r>
          </a:p>
          <a:p>
            <a:pPr lvl="1"/>
            <a:r>
              <a:rPr lang="cs-CZ" dirty="0" smtClean="0"/>
              <a:t>Tzv</a:t>
            </a:r>
            <a:r>
              <a:rPr lang="cs-CZ" dirty="0"/>
              <a:t>. malá – řešení „sousedské“ problematiky, </a:t>
            </a:r>
            <a:r>
              <a:rPr lang="cs-CZ" dirty="0" smtClean="0"/>
              <a:t>každodenního </a:t>
            </a:r>
            <a:r>
              <a:rPr lang="cs-CZ" dirty="0"/>
              <a:t>ž</a:t>
            </a:r>
            <a:r>
              <a:rPr lang="cs-CZ" dirty="0" smtClean="0"/>
              <a:t>ivota </a:t>
            </a:r>
            <a:endParaRPr lang="cs-CZ" dirty="0"/>
          </a:p>
          <a:p>
            <a:r>
              <a:rPr lang="cs-CZ" dirty="0" smtClean="0"/>
              <a:t>„</a:t>
            </a:r>
            <a:r>
              <a:rPr lang="cs-CZ" dirty="0"/>
              <a:t>hovořit spolu“ → „konat spolu“ </a:t>
            </a:r>
          </a:p>
          <a:p>
            <a:r>
              <a:rPr lang="cs-CZ" dirty="0" smtClean="0"/>
              <a:t>Přeshraniční </a:t>
            </a:r>
            <a:r>
              <a:rPr lang="cs-CZ" dirty="0"/>
              <a:t>komunikace jako příspěvek ke srůstání Evropy (FIESINGER 2000)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0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0290"/>
            <a:ext cx="7467600" cy="1143000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Rámcové dokumenty k pohraničí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Evropská </a:t>
            </a:r>
            <a:r>
              <a:rPr lang="cs-CZ" dirty="0"/>
              <a:t>rámcová úmluva </a:t>
            </a:r>
          </a:p>
          <a:p>
            <a:pPr lvl="1"/>
            <a:r>
              <a:rPr lang="cs-CZ" dirty="0" smtClean="0"/>
              <a:t>o </a:t>
            </a:r>
            <a:r>
              <a:rPr lang="cs-CZ" dirty="0"/>
              <a:t>přeshraniční spolupráci mezi územními společenstvími / orgány (1990/1999) </a:t>
            </a:r>
          </a:p>
          <a:p>
            <a:pPr lvl="1"/>
            <a:r>
              <a:rPr lang="cs-CZ" dirty="0" smtClean="0"/>
              <a:t>Madridská </a:t>
            </a:r>
            <a:r>
              <a:rPr lang="cs-CZ" dirty="0"/>
              <a:t>úmluva / konvence </a:t>
            </a:r>
          </a:p>
          <a:p>
            <a:r>
              <a:rPr lang="cs-CZ" dirty="0" smtClean="0"/>
              <a:t>Evropská </a:t>
            </a:r>
            <a:r>
              <a:rPr lang="cs-CZ" dirty="0"/>
              <a:t>charta hraničních a přeshraničních regionů (1981) </a:t>
            </a:r>
          </a:p>
          <a:p>
            <a:pPr lvl="1"/>
            <a:r>
              <a:rPr lang="en-US" dirty="0" err="1" smtClean="0"/>
              <a:t>Stavební</a:t>
            </a:r>
            <a:r>
              <a:rPr lang="en-US" dirty="0" smtClean="0"/>
              <a:t> </a:t>
            </a:r>
            <a:r>
              <a:rPr lang="en-US" dirty="0" err="1"/>
              <a:t>kameny</a:t>
            </a:r>
            <a:r>
              <a:rPr lang="en-US" dirty="0"/>
              <a:t> a </a:t>
            </a:r>
            <a:r>
              <a:rPr lang="en-US" dirty="0" err="1"/>
              <a:t>mosty</a:t>
            </a:r>
            <a:r>
              <a:rPr lang="en-US" dirty="0"/>
              <a:t> / </a:t>
            </a:r>
            <a:r>
              <a:rPr lang="en-US" dirty="0" err="1"/>
              <a:t>subsidiarita</a:t>
            </a:r>
            <a:r>
              <a:rPr lang="en-US" dirty="0"/>
              <a:t> a </a:t>
            </a:r>
            <a:r>
              <a:rPr lang="en-US" dirty="0" err="1"/>
              <a:t>partnerství</a:t>
            </a:r>
            <a:r>
              <a:rPr lang="en-US" dirty="0"/>
              <a:t> </a:t>
            </a:r>
          </a:p>
          <a:p>
            <a:pPr lvl="1"/>
            <a:r>
              <a:rPr lang="cs-CZ" dirty="0" smtClean="0"/>
              <a:t>Historické </a:t>
            </a:r>
            <a:r>
              <a:rPr lang="cs-CZ" dirty="0"/>
              <a:t>jizvy, </a:t>
            </a:r>
            <a:r>
              <a:rPr lang="cs-CZ" dirty="0" smtClean="0"/>
              <a:t>překážky </a:t>
            </a:r>
            <a:r>
              <a:rPr lang="cs-CZ" dirty="0"/>
              <a:t>a nerovnováhy </a:t>
            </a:r>
          </a:p>
          <a:p>
            <a:pPr lvl="1"/>
            <a:r>
              <a:rPr lang="cs-CZ" dirty="0" smtClean="0"/>
              <a:t>Rovnocenné </a:t>
            </a:r>
            <a:r>
              <a:rPr lang="cs-CZ" dirty="0"/>
              <a:t>postavení, jednotná legislativa </a:t>
            </a:r>
          </a:p>
          <a:p>
            <a:r>
              <a:rPr lang="cs-CZ" dirty="0" smtClean="0"/>
              <a:t>Evropská </a:t>
            </a:r>
            <a:r>
              <a:rPr lang="cs-CZ" dirty="0"/>
              <a:t>charta územního plánování (1983) </a:t>
            </a:r>
          </a:p>
          <a:p>
            <a:pPr lvl="1"/>
            <a:r>
              <a:rPr lang="cs-CZ" dirty="0" smtClean="0"/>
              <a:t>Pohraničí </a:t>
            </a:r>
            <a:r>
              <a:rPr lang="cs-CZ" dirty="0"/>
              <a:t>specifickým územním typem </a:t>
            </a:r>
          </a:p>
          <a:p>
            <a:pPr lvl="1"/>
            <a:r>
              <a:rPr lang="cs-CZ" dirty="0" smtClean="0"/>
              <a:t>Forma </a:t>
            </a:r>
            <a:r>
              <a:rPr lang="cs-CZ" dirty="0"/>
              <a:t>/ charakter: </a:t>
            </a:r>
          </a:p>
          <a:p>
            <a:pPr lvl="2"/>
            <a:r>
              <a:rPr lang="cs-CZ" dirty="0" smtClean="0"/>
              <a:t>Dílčí </a:t>
            </a:r>
            <a:r>
              <a:rPr lang="cs-CZ" dirty="0"/>
              <a:t>partnerství, účelové kontakty, souhrnné mezinárodní styky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3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Nadnárodní / evropská územní spolupráce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08912" cy="521317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Sousedská </a:t>
            </a:r>
            <a:r>
              <a:rPr lang="cs-CZ" dirty="0"/>
              <a:t>spolupráce (ECKART, KOWALKE 1997) </a:t>
            </a:r>
          </a:p>
          <a:p>
            <a:pPr lvl="1"/>
            <a:r>
              <a:rPr lang="cs-CZ" dirty="0" smtClean="0"/>
              <a:t>Relativně </a:t>
            </a:r>
            <a:r>
              <a:rPr lang="cs-CZ" dirty="0"/>
              <a:t>dílčí, specifické problémy (projekty) → komplexní, integrovaný rozvoj (programy) 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spolupráce v malých krocích“ </a:t>
            </a:r>
          </a:p>
          <a:p>
            <a:pPr lvl="1"/>
            <a:r>
              <a:rPr lang="en-US" dirty="0" err="1" smtClean="0"/>
              <a:t>Zdola</a:t>
            </a:r>
            <a:r>
              <a:rPr lang="en-US" dirty="0" smtClean="0"/>
              <a:t> </a:t>
            </a:r>
            <a:r>
              <a:rPr lang="en-US" dirty="0"/>
              <a:t>/ bottom up x+ </a:t>
            </a:r>
            <a:r>
              <a:rPr lang="en-US" dirty="0" err="1"/>
              <a:t>shora</a:t>
            </a:r>
            <a:r>
              <a:rPr lang="en-US" dirty="0"/>
              <a:t> / top down </a:t>
            </a:r>
          </a:p>
          <a:p>
            <a:pPr lvl="1"/>
            <a:r>
              <a:rPr lang="cs-CZ" dirty="0" smtClean="0"/>
              <a:t>Blízkost </a:t>
            </a:r>
            <a:r>
              <a:rPr lang="cs-CZ" dirty="0"/>
              <a:t>(</a:t>
            </a:r>
            <a:r>
              <a:rPr lang="cs-CZ" dirty="0" err="1"/>
              <a:t>proximita</a:t>
            </a:r>
            <a:r>
              <a:rPr lang="cs-CZ" dirty="0"/>
              <a:t>), komplementarita, vize (DRGOŇA 2001) </a:t>
            </a:r>
          </a:p>
          <a:p>
            <a:r>
              <a:rPr lang="cs-CZ" dirty="0" smtClean="0"/>
              <a:t>Kategorizace </a:t>
            </a:r>
            <a:r>
              <a:rPr lang="cs-CZ" dirty="0"/>
              <a:t>(LEZZI 1994) </a:t>
            </a:r>
          </a:p>
          <a:p>
            <a:pPr lvl="1"/>
            <a:r>
              <a:rPr lang="cs-CZ" dirty="0" smtClean="0"/>
              <a:t>žádné </a:t>
            </a:r>
            <a:r>
              <a:rPr lang="cs-CZ" dirty="0"/>
              <a:t>vztahy → výměna informací → konzultace → koordinace → kooperace → integrace </a:t>
            </a:r>
          </a:p>
          <a:p>
            <a:r>
              <a:rPr lang="cs-CZ" dirty="0" smtClean="0"/>
              <a:t>Formy </a:t>
            </a:r>
            <a:r>
              <a:rPr lang="cs-CZ" dirty="0"/>
              <a:t>(SLAVÍK 2001) </a:t>
            </a:r>
          </a:p>
          <a:p>
            <a:pPr lvl="1"/>
            <a:r>
              <a:rPr lang="cs-CZ" dirty="0" smtClean="0"/>
              <a:t>Mezivládní </a:t>
            </a:r>
            <a:r>
              <a:rPr lang="cs-CZ" dirty="0"/>
              <a:t>dohody o přeshraniční spolupráci </a:t>
            </a:r>
          </a:p>
          <a:p>
            <a:pPr lvl="1"/>
            <a:r>
              <a:rPr lang="cs-CZ" dirty="0" smtClean="0"/>
              <a:t>Spolupráce </a:t>
            </a:r>
            <a:r>
              <a:rPr lang="cs-CZ" dirty="0"/>
              <a:t>v rámci euroregionů </a:t>
            </a:r>
          </a:p>
          <a:p>
            <a:pPr lvl="1"/>
            <a:r>
              <a:rPr lang="cs-CZ" dirty="0" smtClean="0"/>
              <a:t>Spolupráce </a:t>
            </a:r>
            <a:r>
              <a:rPr lang="cs-CZ" dirty="0"/>
              <a:t>samosprávných a státních územních orgánů </a:t>
            </a:r>
          </a:p>
          <a:p>
            <a:pPr lvl="1"/>
            <a:r>
              <a:rPr lang="cs-CZ" dirty="0" smtClean="0"/>
              <a:t>Spolupráce </a:t>
            </a:r>
            <a:r>
              <a:rPr lang="cs-CZ" dirty="0"/>
              <a:t>obchodních komor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Přeshraniční problematika v národních dokumentech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cs-CZ" dirty="0"/>
              <a:t>STRATEGIE REGIONÁLNÍHO </a:t>
            </a:r>
            <a:r>
              <a:rPr lang="cs-CZ" dirty="0" smtClean="0"/>
              <a:t>ROZVOJE ČESKÉ REPUBLIKY</a:t>
            </a:r>
            <a:endParaRPr lang="cs-CZ" dirty="0"/>
          </a:p>
          <a:p>
            <a:r>
              <a:rPr lang="cs-CZ" dirty="0"/>
              <a:t>K zabezpečení </a:t>
            </a:r>
            <a:r>
              <a:rPr lang="cs-CZ" dirty="0" smtClean="0"/>
              <a:t>prorůstové </a:t>
            </a:r>
            <a:r>
              <a:rPr lang="cs-CZ" dirty="0"/>
              <a:t>strategie slouží následující procesy diversifikovaného rozvoje regionů: </a:t>
            </a:r>
          </a:p>
          <a:p>
            <a:pPr marL="365760" lvl="1" indent="0">
              <a:buNone/>
            </a:pPr>
            <a:r>
              <a:rPr lang="cs-CZ" dirty="0" smtClean="0"/>
              <a:t>6</a:t>
            </a:r>
            <a:r>
              <a:rPr lang="cs-CZ" dirty="0"/>
              <a:t>) Přeshraniční a meziregionální spolupráce </a:t>
            </a:r>
          </a:p>
          <a:p>
            <a:pPr lvl="1"/>
            <a:r>
              <a:rPr lang="cs-CZ" dirty="0" smtClean="0"/>
              <a:t>Využívání možností </a:t>
            </a:r>
            <a:r>
              <a:rPr lang="cs-CZ" dirty="0"/>
              <a:t>přeshraniční regionální spolupráce v rámci středoevropského prostoru a spolupráce s dalšími evropskými regiony a mezinárodními organizacemi. </a:t>
            </a:r>
          </a:p>
          <a:p>
            <a:r>
              <a:rPr lang="cs-CZ" dirty="0"/>
              <a:t>PŘESHRANIČNÍ SPOLUPRÁCE </a:t>
            </a:r>
            <a:endParaRPr lang="cs-CZ" dirty="0" smtClean="0"/>
          </a:p>
          <a:p>
            <a:pPr lvl="1"/>
            <a:r>
              <a:rPr lang="cs-CZ" dirty="0" smtClean="0"/>
              <a:t>regenerace </a:t>
            </a:r>
            <a:r>
              <a:rPr lang="cs-CZ" dirty="0"/>
              <a:t>příhraničních oblastí </a:t>
            </a:r>
          </a:p>
          <a:p>
            <a:pPr lvl="1"/>
            <a:r>
              <a:rPr lang="cs-CZ" dirty="0" smtClean="0"/>
              <a:t>tvorba </a:t>
            </a:r>
            <a:r>
              <a:rPr lang="cs-CZ" dirty="0"/>
              <a:t>společných projektů </a:t>
            </a:r>
          </a:p>
          <a:p>
            <a:pPr lvl="1"/>
            <a:r>
              <a:rPr lang="cs-CZ" dirty="0" smtClean="0"/>
              <a:t>forma </a:t>
            </a:r>
            <a:r>
              <a:rPr lang="cs-CZ" dirty="0"/>
              <a:t>integračních procesů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3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16976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Meziregionální disparity / </a:t>
            </a:r>
            <a:br>
              <a:rPr lang="cs-CZ" sz="3300" dirty="0" smtClean="0"/>
            </a:br>
            <a:r>
              <a:rPr lang="cs-CZ" sz="3300" dirty="0" smtClean="0"/>
              <a:t>venkovské oblasti, regiony mimo rozvojové osy a periferní regiony 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075240" cy="48737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zaostává </a:t>
            </a:r>
            <a:r>
              <a:rPr lang="cs-CZ" dirty="0"/>
              <a:t>ekonomická úroveň značné části příhraničních okresů, </a:t>
            </a:r>
          </a:p>
          <a:p>
            <a:r>
              <a:rPr lang="cs-CZ" dirty="0" smtClean="0"/>
              <a:t>přetrvává </a:t>
            </a:r>
            <a:r>
              <a:rPr lang="cs-CZ" dirty="0"/>
              <a:t>nedostatečné napojení severovýchodní Moravy a Slezska na transevropské komunikační tahy a hlavní město, </a:t>
            </a:r>
            <a:r>
              <a:rPr lang="cs-CZ" dirty="0" smtClean="0"/>
              <a:t>což </a:t>
            </a:r>
            <a:r>
              <a:rPr lang="cs-CZ" dirty="0"/>
              <a:t>výrazně přispívá k nezájmu investorů, zejména zahraničních, o toto území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Předpokladem </a:t>
            </a:r>
            <a:r>
              <a:rPr lang="cs-CZ" b="1" dirty="0"/>
              <a:t>odstranění bariér </a:t>
            </a:r>
            <a:endParaRPr lang="cs-CZ" dirty="0"/>
          </a:p>
          <a:p>
            <a:r>
              <a:rPr lang="cs-CZ" dirty="0" smtClean="0"/>
              <a:t>hraničních </a:t>
            </a:r>
            <a:r>
              <a:rPr lang="cs-CZ" dirty="0"/>
              <a:t>(např. rozšíření Schengenského prostoru), </a:t>
            </a:r>
          </a:p>
          <a:p>
            <a:r>
              <a:rPr lang="cs-CZ" dirty="0" smtClean="0"/>
              <a:t>infrastrukturních </a:t>
            </a:r>
            <a:r>
              <a:rPr lang="cs-CZ" dirty="0"/>
              <a:t>(pozemní komunikace přes hranici zajišťující </a:t>
            </a:r>
            <a:r>
              <a:rPr lang="cs-CZ" dirty="0" err="1"/>
              <a:t>dosaţitelnost</a:t>
            </a:r>
            <a:r>
              <a:rPr lang="cs-CZ" dirty="0"/>
              <a:t> budoucích společných center přeshraničního prostoru z obou stran hranice, IT sítě apod.), ale i </a:t>
            </a:r>
          </a:p>
          <a:p>
            <a:r>
              <a:rPr lang="cs-CZ" dirty="0" smtClean="0"/>
              <a:t>bariér </a:t>
            </a:r>
            <a:r>
              <a:rPr lang="cs-CZ" dirty="0"/>
              <a:t>vyplývajících z historického vývoje provázeného národnostními i jinými konflikty, jazykových apod.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/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/>
              <a:t>Politika územního rozvoje </a:t>
            </a:r>
            <a:r>
              <a:rPr lang="cs-CZ" dirty="0" err="1" smtClean="0"/>
              <a:t>čr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nástrojem </a:t>
            </a:r>
            <a:r>
              <a:rPr lang="cs-CZ" dirty="0"/>
              <a:t>územního plánování, který určuje </a:t>
            </a:r>
            <a:r>
              <a:rPr lang="cs-CZ" dirty="0" smtClean="0"/>
              <a:t>požadavky </a:t>
            </a:r>
            <a:r>
              <a:rPr lang="cs-CZ" dirty="0"/>
              <a:t>a rámce pro konkretizaci ve stavebním zákoně obecně uváděných úkolů územního plánování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republikových, </a:t>
            </a:r>
          </a:p>
          <a:p>
            <a:pPr lvl="1"/>
            <a:r>
              <a:rPr lang="cs-CZ" dirty="0" smtClean="0"/>
              <a:t>přeshraničních </a:t>
            </a:r>
            <a:r>
              <a:rPr lang="cs-CZ" dirty="0"/>
              <a:t>a </a:t>
            </a:r>
          </a:p>
          <a:p>
            <a:pPr lvl="1"/>
            <a:r>
              <a:rPr lang="cs-CZ" dirty="0" smtClean="0"/>
              <a:t>mezinárodních </a:t>
            </a:r>
            <a:r>
              <a:rPr lang="cs-CZ" dirty="0"/>
              <a:t>souvislostech, zejména s ohledem na </a:t>
            </a:r>
            <a:r>
              <a:rPr lang="cs-CZ" dirty="0" smtClean="0"/>
              <a:t>udržitelný </a:t>
            </a:r>
            <a:r>
              <a:rPr lang="cs-CZ" dirty="0"/>
              <a:t>rozvoj území </a:t>
            </a:r>
          </a:p>
          <a:p>
            <a:endParaRPr lang="cs-CZ" dirty="0"/>
          </a:p>
          <a:p>
            <a:r>
              <a:rPr lang="cs-CZ" dirty="0" smtClean="0"/>
              <a:t>řešení </a:t>
            </a:r>
            <a:r>
              <a:rPr lang="cs-CZ" dirty="0"/>
              <a:t>přeshraniční dopravy, </a:t>
            </a:r>
            <a:r>
              <a:rPr lang="cs-CZ" dirty="0" smtClean="0"/>
              <a:t>protože </a:t>
            </a:r>
            <a:r>
              <a:rPr lang="cs-CZ" dirty="0"/>
              <a:t>mobilita a dostupnost jsou klíčovými předpoklady hospodářského rozvoje ve všech regionech.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6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3300" dirty="0" smtClean="0"/>
              <a:t>Mezinárodní/přeshraniční aspekty v rozvojových/specifických oblastech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OB3 </a:t>
            </a:r>
            <a:r>
              <a:rPr lang="cs-CZ" dirty="0"/>
              <a:t>Brno </a:t>
            </a:r>
          </a:p>
          <a:p>
            <a:pPr lvl="1"/>
            <a:r>
              <a:rPr lang="cs-CZ" dirty="0" smtClean="0"/>
              <a:t>sílící </a:t>
            </a:r>
            <a:r>
              <a:rPr lang="cs-CZ" dirty="0"/>
              <a:t>mezinárodní kooperační svazky napojují oblast zejména na prostor Vídně a Bratislavy.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SOB4 </a:t>
            </a:r>
            <a:r>
              <a:rPr lang="cs-CZ" dirty="0"/>
              <a:t>Karvinsko </a:t>
            </a:r>
          </a:p>
          <a:p>
            <a:pPr lvl="1"/>
            <a:r>
              <a:rPr lang="cs-CZ" dirty="0" smtClean="0"/>
              <a:t>Potřeba využít </a:t>
            </a:r>
            <a:r>
              <a:rPr lang="cs-CZ" dirty="0"/>
              <a:t>pro další ekonomický rozvoj předpoklady plynoucí zejména z potenciálu výhodné dopravní polohy silně dopravně exponovaného území, kterým prochází hlavní ž</a:t>
            </a:r>
            <a:r>
              <a:rPr lang="cs-CZ" dirty="0" smtClean="0"/>
              <a:t>elezniční </a:t>
            </a:r>
            <a:r>
              <a:rPr lang="cs-CZ" dirty="0"/>
              <a:t>a silniční spojení na Polsko a Slovensko a plánované dálniční propojení s Polskem.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4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Obecné otázky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Regionální rozvoj a politika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České pohraničí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Evropská unie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Evropská územní spolupráce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Přeshraniční spolupráce v Česku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Aktuální programové období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Vnímání problematiky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2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3. České </a:t>
            </a:r>
            <a:r>
              <a:rPr lang="cs-CZ" sz="4800" dirty="0"/>
              <a:t>pohraničí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8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Česko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6886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Specifické území – v územním kontextu </a:t>
            </a:r>
          </a:p>
          <a:p>
            <a:pPr lvl="1"/>
            <a:r>
              <a:rPr lang="cs-CZ" dirty="0"/>
              <a:t>Národním (Česka) </a:t>
            </a:r>
          </a:p>
          <a:p>
            <a:pPr lvl="1"/>
            <a:r>
              <a:rPr lang="cs-CZ" dirty="0"/>
              <a:t>Mezinárodním (středo/evropském)</a:t>
            </a:r>
          </a:p>
          <a:p>
            <a:r>
              <a:rPr lang="cs-CZ" dirty="0" smtClean="0"/>
              <a:t>Specifika </a:t>
            </a:r>
            <a:r>
              <a:rPr lang="cs-CZ" dirty="0"/>
              <a:t>vývoje pohraničí ČR: </a:t>
            </a:r>
          </a:p>
          <a:p>
            <a:pPr lvl="1"/>
            <a:r>
              <a:rPr lang="cs-CZ" dirty="0" smtClean="0"/>
              <a:t>Poválečná </a:t>
            </a:r>
            <a:r>
              <a:rPr lang="cs-CZ" dirty="0"/>
              <a:t>výměna obyvatelstva </a:t>
            </a:r>
          </a:p>
          <a:p>
            <a:pPr lvl="1"/>
            <a:r>
              <a:rPr lang="cs-CZ" dirty="0" smtClean="0"/>
              <a:t>Socioekonomické </a:t>
            </a:r>
            <a:r>
              <a:rPr lang="cs-CZ" dirty="0"/>
              <a:t>změny </a:t>
            </a:r>
          </a:p>
          <a:p>
            <a:pPr lvl="1"/>
            <a:r>
              <a:rPr lang="cs-CZ" dirty="0" smtClean="0"/>
              <a:t>Deformace </a:t>
            </a:r>
            <a:r>
              <a:rPr lang="cs-CZ" dirty="0"/>
              <a:t>sídelního systému </a:t>
            </a:r>
          </a:p>
          <a:p>
            <a:pPr lvl="1"/>
            <a:r>
              <a:rPr lang="cs-CZ" dirty="0" smtClean="0"/>
              <a:t>Sociálně </a:t>
            </a:r>
            <a:r>
              <a:rPr lang="cs-CZ" dirty="0"/>
              <a:t>politická změna </a:t>
            </a:r>
          </a:p>
          <a:p>
            <a:pPr lvl="1"/>
            <a:r>
              <a:rPr lang="cs-CZ" dirty="0" smtClean="0"/>
              <a:t>Změna </a:t>
            </a:r>
            <a:r>
              <a:rPr lang="cs-CZ" dirty="0"/>
              <a:t>krajinné sféry a životního prostředí </a:t>
            </a:r>
          </a:p>
          <a:p>
            <a:r>
              <a:rPr lang="cs-CZ" dirty="0" smtClean="0"/>
              <a:t>Protichůdné </a:t>
            </a:r>
            <a:r>
              <a:rPr lang="cs-CZ" dirty="0"/>
              <a:t>tendence řízení území: </a:t>
            </a:r>
          </a:p>
          <a:p>
            <a:pPr lvl="1"/>
            <a:r>
              <a:rPr lang="cs-CZ" dirty="0" smtClean="0"/>
              <a:t>realizace </a:t>
            </a:r>
            <a:r>
              <a:rPr lang="cs-CZ" dirty="0"/>
              <a:t>zájmů centra („shora“) a </a:t>
            </a:r>
          </a:p>
          <a:p>
            <a:pPr lvl="1"/>
            <a:r>
              <a:rPr lang="cs-CZ" dirty="0" smtClean="0"/>
              <a:t>realizace </a:t>
            </a:r>
            <a:r>
              <a:rPr lang="cs-CZ" dirty="0"/>
              <a:t>místních zájmů – občanskou společností („zdola“) </a:t>
            </a:r>
          </a:p>
          <a:p>
            <a:r>
              <a:rPr lang="cs-CZ" dirty="0" smtClean="0"/>
              <a:t>Pohraničí </a:t>
            </a:r>
            <a:r>
              <a:rPr lang="cs-CZ" dirty="0" err="1"/>
              <a:t>dosidlované</a:t>
            </a:r>
            <a:r>
              <a:rPr lang="cs-CZ" dirty="0"/>
              <a:t> vs. ostatní území </a:t>
            </a:r>
          </a:p>
          <a:p>
            <a:r>
              <a:rPr lang="cs-CZ" dirty="0" smtClean="0"/>
              <a:t>Přebírání </a:t>
            </a:r>
            <a:r>
              <a:rPr lang="cs-CZ" dirty="0"/>
              <a:t>a rozvoj tradic z </a:t>
            </a:r>
            <a:r>
              <a:rPr lang="cs-CZ" dirty="0" smtClean="0"/>
              <a:t>přilehlého vnitrozemí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7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620688"/>
            <a:ext cx="8424936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Charakter území: </a:t>
            </a:r>
            <a:endParaRPr lang="cs-CZ" dirty="0"/>
          </a:p>
          <a:p>
            <a:pPr lvl="1"/>
            <a:r>
              <a:rPr lang="cs-CZ" dirty="0"/>
              <a:t>exponovanost (HAMPL, ŘEHÁK) </a:t>
            </a:r>
          </a:p>
          <a:p>
            <a:pPr lvl="1"/>
            <a:r>
              <a:rPr lang="cs-CZ" dirty="0"/>
              <a:t>tranzitní funkce </a:t>
            </a:r>
          </a:p>
          <a:p>
            <a:pPr lvl="1"/>
            <a:r>
              <a:rPr lang="cs-CZ" dirty="0"/>
              <a:t>Čechy vs. Morava a Slezsko (ILLNER), </a:t>
            </a:r>
            <a:r>
              <a:rPr lang="cs-CZ" dirty="0" err="1"/>
              <a:t>SxJ</a:t>
            </a:r>
            <a:r>
              <a:rPr lang="cs-CZ" dirty="0"/>
              <a:t> → </a:t>
            </a:r>
            <a:r>
              <a:rPr lang="cs-CZ" dirty="0" err="1"/>
              <a:t>ZxV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územní diferenciace: úseky, sousedé </a:t>
            </a:r>
          </a:p>
          <a:p>
            <a:pPr lvl="1"/>
            <a:r>
              <a:rPr lang="cs-CZ" dirty="0"/>
              <a:t>integrita, řádovost (hierarchie), problémovost </a:t>
            </a:r>
          </a:p>
          <a:p>
            <a:pPr lvl="1"/>
            <a:r>
              <a:rPr lang="cs-CZ" dirty="0"/>
              <a:t>společné/přeshraniční rozvojové koncepty / euroregiony </a:t>
            </a:r>
          </a:p>
          <a:p>
            <a:r>
              <a:rPr lang="cs-CZ" dirty="0"/>
              <a:t>Geografická poloha, ovlivněná jak autochtonními, tak alochtonními vlivy: </a:t>
            </a:r>
          </a:p>
          <a:p>
            <a:pPr lvl="1"/>
            <a:r>
              <a:rPr lang="cs-CZ" dirty="0"/>
              <a:t>„vnější“ </a:t>
            </a:r>
            <a:r>
              <a:rPr lang="cs-CZ" dirty="0" err="1"/>
              <a:t>makropolohové</a:t>
            </a:r>
            <a:r>
              <a:rPr lang="cs-CZ" dirty="0"/>
              <a:t> hledisko: (historické) rozvojové osy („zemské brány“, obchodní stezky) </a:t>
            </a:r>
          </a:p>
          <a:p>
            <a:pPr lvl="1"/>
            <a:r>
              <a:rPr lang="cs-CZ" dirty="0"/>
              <a:t>„vnitřní“ hledisko: </a:t>
            </a:r>
            <a:r>
              <a:rPr lang="cs-CZ" dirty="0" err="1"/>
              <a:t>fyzickogeografické</a:t>
            </a:r>
            <a:r>
              <a:rPr lang="cs-CZ" dirty="0"/>
              <a:t> podmínky → míra bariér a omezení </a:t>
            </a:r>
          </a:p>
          <a:p>
            <a:pPr lvl="1"/>
            <a:r>
              <a:rPr lang="cs-CZ" dirty="0"/>
              <a:t>faktor sousedství – geopolitické aspekty (Západní Německo x Slovensko)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4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63" y="0"/>
            <a:ext cx="4531755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44" y="0"/>
            <a:ext cx="3306756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92" y="0"/>
            <a:ext cx="1598893" cy="213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698"/>
            <a:ext cx="2614727" cy="39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44" y="3756737"/>
            <a:ext cx="4136232" cy="31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Příklady v česku</a:t>
            </a:r>
            <a:endParaRPr lang="cs-CZ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99275"/>
            <a:ext cx="4330671" cy="273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999275"/>
            <a:ext cx="4174901" cy="265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5526"/>
            <a:ext cx="4000525" cy="257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950956"/>
            <a:ext cx="4578819" cy="288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161" y="116632"/>
            <a:ext cx="7467600" cy="706090"/>
          </a:xfrm>
        </p:spPr>
        <p:txBody>
          <a:bodyPr/>
          <a:lstStyle/>
          <a:p>
            <a:r>
              <a:rPr lang="cs-CZ" dirty="0" smtClean="0"/>
              <a:t>Typologie českého pohraničí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872555"/>
            <a:ext cx="4662129" cy="328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2" y="3843192"/>
            <a:ext cx="4535014" cy="30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2555"/>
            <a:ext cx="4511636" cy="29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8525"/>
            <a:ext cx="4014055" cy="27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8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 smtClean="0"/>
              <a:t>České euroregiony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68952" cy="490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136" y="-1035496"/>
            <a:ext cx="2808312" cy="5314602"/>
          </a:xfrm>
        </p:spPr>
        <p:txBody>
          <a:bodyPr/>
          <a:lstStyle/>
          <a:p>
            <a:r>
              <a:rPr lang="cs-CZ" dirty="0" smtClean="0"/>
              <a:t>Organigram Euroregionu Elbe/Labe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5435827" cy="587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Úroveň hodnocených přeshraničních prvků a příklady vybraných typů / česko </a:t>
            </a:r>
            <a:endParaRPr lang="cs-CZ" sz="33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13204"/>
              </p:ext>
            </p:extLst>
          </p:nvPr>
        </p:nvGraphicFramePr>
        <p:xfrm>
          <a:off x="179512" y="1340768"/>
          <a:ext cx="8424936" cy="5327904"/>
        </p:xfrm>
        <a:graphic>
          <a:graphicData uri="http://schemas.openxmlformats.org/drawingml/2006/table">
            <a:tbl>
              <a:tblPr/>
              <a:tblGrid>
                <a:gridCol w="4608512"/>
                <a:gridCol w="864096"/>
                <a:gridCol w="1872208"/>
                <a:gridCol w="1080120"/>
              </a:tblGrid>
              <a:tr h="102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Oblast / kritérium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Silva </a:t>
                      </a: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Nortica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(CZ/AT)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Bayerischer Wald – Šumava – Mühlviertel (DE/CZ/AT)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Elbe/Labe (DE/CZ)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Socio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-kulturní/hospodářská soudržnost a typ hranice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historické, kulturní a jazykové propojení jako faktor přeshraniční identity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---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přeshraniční hospodářské/obchodní vztahy a trh práce, umožňující hospodářskou soudržnost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otevřenost/propustnost hranice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+++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7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Intenzita přeshraniční spolupráce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stupeň institucionalizace přeshraniční spolupráce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rozmanitost aktérů podílejících se na přeshraničním partnerství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rozsah přeshraničních aktivit ke zlepšení životních podmínek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udržitelnost přeshraničních struktur a zapojení do programů EU </a:t>
                      </a: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+-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(podle AEBR)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3.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4. Evropská </a:t>
            </a:r>
            <a:r>
              <a:rPr lang="cs-CZ" sz="4800" dirty="0"/>
              <a:t>unie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1. Obecné </a:t>
            </a:r>
            <a:r>
              <a:rPr lang="cs-CZ" sz="4800" dirty="0"/>
              <a:t>otázky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9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cs-CZ" dirty="0" smtClean="0"/>
              <a:t>Územní agenda evropské unie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80920" cy="568863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K </a:t>
            </a:r>
            <a:r>
              <a:rPr lang="hu-HU" dirty="0"/>
              <a:t>INTELIGENTNÍ A UDRŢITELNÉ EVROPĚ ROZMANITÝCH REGIONŮ PODPORUJÍCÍ ZAČLENĚNÍ (2011 Gödölő, Maďarsko) </a:t>
            </a:r>
          </a:p>
          <a:p>
            <a:r>
              <a:rPr lang="cs-CZ" dirty="0"/>
              <a:t>ÚZEMNÍ PRIORITY ROZVOJE </a:t>
            </a:r>
            <a:endParaRPr lang="cs-CZ" dirty="0" smtClean="0"/>
          </a:p>
          <a:p>
            <a:r>
              <a:rPr lang="cs-CZ" dirty="0" smtClean="0"/>
              <a:t>Územní </a:t>
            </a:r>
            <a:r>
              <a:rPr lang="cs-CZ" dirty="0"/>
              <a:t>integrace v přeshraničních a nadnárodních funkčních regionech </a:t>
            </a:r>
          </a:p>
          <a:p>
            <a:pPr lvl="1"/>
            <a:r>
              <a:rPr lang="cs-CZ" dirty="0" smtClean="0"/>
              <a:t>integrace </a:t>
            </a:r>
            <a:r>
              <a:rPr lang="cs-CZ" dirty="0"/>
              <a:t>územních celků </a:t>
            </a:r>
            <a:r>
              <a:rPr lang="cs-CZ" dirty="0" smtClean="0"/>
              <a:t>důležitým </a:t>
            </a:r>
            <a:r>
              <a:rPr lang="cs-CZ" dirty="0"/>
              <a:t>faktorem při podpoře celosvětové konkurenceschopnosti </a:t>
            </a:r>
          </a:p>
          <a:p>
            <a:pPr lvl="1"/>
            <a:r>
              <a:rPr lang="cs-CZ" dirty="0" smtClean="0"/>
              <a:t>využít </a:t>
            </a:r>
            <a:r>
              <a:rPr lang="cs-CZ" dirty="0"/>
              <a:t>potenciál, jako je hodnotné přírodní, krajinné a kulturní dědictví, sítě měst a trhy práce, které jsou odděleny hranicemi </a:t>
            </a:r>
          </a:p>
          <a:p>
            <a:pPr lvl="1"/>
            <a:r>
              <a:rPr lang="cs-CZ" dirty="0" smtClean="0"/>
              <a:t>pozornost </a:t>
            </a:r>
            <a:r>
              <a:rPr lang="cs-CZ" dirty="0"/>
              <a:t>oblastem podél vnějších hranic EU, přeshraniční a nadnárodní funkční regiony </a:t>
            </a:r>
          </a:p>
          <a:p>
            <a:pPr lvl="1"/>
            <a:r>
              <a:rPr lang="cs-CZ" dirty="0" smtClean="0"/>
              <a:t>nadnárodní </a:t>
            </a:r>
            <a:r>
              <a:rPr lang="cs-CZ" dirty="0"/>
              <a:t>a přeshraniční integraci regionů přesahující projekty spolupráce </a:t>
            </a:r>
          </a:p>
          <a:p>
            <a:pPr lvl="1"/>
            <a:r>
              <a:rPr lang="cs-CZ" dirty="0" smtClean="0"/>
              <a:t>evropská </a:t>
            </a:r>
            <a:r>
              <a:rPr lang="cs-CZ" dirty="0"/>
              <a:t>územní spolupráce by měla být lépe začleněna do národních, regionálních a místních strategií rozvoje.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7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2880320" cy="4873752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HLAVNÍ EVROPSKÉ GEOGRAFICKÉ REGIONY (ZÓNY) / TA 6 </a:t>
            </a:r>
            <a:r>
              <a:rPr lang="cs-CZ" dirty="0"/>
              <a:t>ZDROJ: VÁTI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39" y="44624"/>
            <a:ext cx="6178565" cy="68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 smtClean="0"/>
              <a:t>Přeshraniční vztahy a širší sousedství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257800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600" dirty="0"/>
              <a:t>ZÁPADNÍ EVROPA </a:t>
            </a:r>
          </a:p>
          <a:p>
            <a:r>
              <a:rPr lang="cs-CZ" sz="2300" dirty="0" smtClean="0"/>
              <a:t>V </a:t>
            </a:r>
            <a:r>
              <a:rPr lang="cs-CZ" sz="2300" dirty="0"/>
              <a:t>oblasti integrace šlo o průkopnické země Evropy. </a:t>
            </a:r>
          </a:p>
          <a:p>
            <a:r>
              <a:rPr lang="cs-CZ" sz="2300" dirty="0" smtClean="0"/>
              <a:t>Díky </a:t>
            </a:r>
            <a:r>
              <a:rPr lang="cs-CZ" sz="2300" dirty="0"/>
              <a:t>vysoké úrovni urbanizace (metropolitní oblasti, aglomerace), multimodální dopravní dostupnosti a vysoce kvalifikované a mobilní pracovní síle je zde úzká přeshraniční spolupráce (zejména v centrální oblasti). </a:t>
            </a:r>
          </a:p>
          <a:p>
            <a:endParaRPr lang="cs-CZ" sz="2300" dirty="0"/>
          </a:p>
          <a:p>
            <a:pPr marL="0" indent="0">
              <a:buNone/>
            </a:pPr>
            <a:r>
              <a:rPr lang="cs-CZ" sz="2600" dirty="0"/>
              <a:t>STŘEDNÍ A VÝCHODNÍ EVROPA </a:t>
            </a:r>
          </a:p>
          <a:p>
            <a:r>
              <a:rPr lang="cs-CZ" sz="2300" dirty="0" smtClean="0"/>
              <a:t>V </a:t>
            </a:r>
            <a:r>
              <a:rPr lang="cs-CZ" sz="2300" dirty="0"/>
              <a:t>institucionální kapacitě a demografickém potenciálu existuje mezi novými a staršími členskými státy </a:t>
            </a:r>
            <a:r>
              <a:rPr lang="cs-CZ" sz="2300" dirty="0" smtClean="0"/>
              <a:t>závažná </a:t>
            </a:r>
            <a:r>
              <a:rPr lang="cs-CZ" sz="2300" dirty="0"/>
              <a:t>asymetrie, která činí spolupráci ještě </a:t>
            </a:r>
            <a:r>
              <a:rPr lang="cs-CZ" sz="2300" dirty="0" smtClean="0"/>
              <a:t>obtížnější</a:t>
            </a:r>
            <a:r>
              <a:rPr lang="cs-CZ" sz="2300" dirty="0"/>
              <a:t>. </a:t>
            </a:r>
          </a:p>
          <a:p>
            <a:r>
              <a:rPr lang="cs-CZ" sz="2300" dirty="0" smtClean="0"/>
              <a:t>Mezi </a:t>
            </a:r>
            <a:r>
              <a:rPr lang="cs-CZ" sz="2300" dirty="0"/>
              <a:t>zeměmi tohoto regionu panuje odkaz slabé tradice a nízké kultury spolupráce. </a:t>
            </a:r>
          </a:p>
          <a:p>
            <a:r>
              <a:rPr lang="cs-CZ" sz="2300" dirty="0" smtClean="0"/>
              <a:t>Vztahy </a:t>
            </a:r>
            <a:r>
              <a:rPr lang="cs-CZ" sz="2300" dirty="0"/>
              <a:t>s evropskými členy Společenství nezávislých států zůstávají </a:t>
            </a:r>
            <a:r>
              <a:rPr lang="cs-CZ" sz="2300" dirty="0" smtClean="0"/>
              <a:t>obtížné</a:t>
            </a:r>
            <a:r>
              <a:rPr lang="cs-CZ" sz="23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8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Evropská seskupení pro územní spolupráci – nová dimenze přeshraniční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ESÚS </a:t>
            </a:r>
            <a:r>
              <a:rPr lang="pt-BR" dirty="0"/>
              <a:t>(EU 2006, CZ 2009) </a:t>
            </a:r>
          </a:p>
          <a:p>
            <a:pPr lvl="1"/>
            <a:r>
              <a:rPr lang="cs-CZ" dirty="0" smtClean="0"/>
              <a:t>smyslem </a:t>
            </a:r>
            <a:r>
              <a:rPr lang="cs-CZ" dirty="0"/>
              <a:t>usnadnit přeshraniční nebo meziregionální spolupráci za účelem posílení hospodářské a sociální </a:t>
            </a:r>
            <a:r>
              <a:rPr lang="cs-CZ" dirty="0" smtClean="0"/>
              <a:t>soudržnosti </a:t>
            </a:r>
            <a:r>
              <a:rPr lang="cs-CZ" dirty="0"/>
              <a:t>území nejméně dvou členských států EU </a:t>
            </a:r>
          </a:p>
          <a:p>
            <a:pPr lvl="1"/>
            <a:r>
              <a:rPr lang="cs-CZ" dirty="0" smtClean="0"/>
              <a:t>zřizovat </a:t>
            </a:r>
            <a:r>
              <a:rPr lang="cs-CZ" dirty="0"/>
              <a:t>regionální a místní orgány, vlády států, veřejnoprávní subjekty či </a:t>
            </a:r>
            <a:r>
              <a:rPr lang="cs-CZ" dirty="0" smtClean="0"/>
              <a:t>sdružení </a:t>
            </a:r>
            <a:r>
              <a:rPr lang="cs-CZ" dirty="0"/>
              <a:t>s právní subjektivitou </a:t>
            </a:r>
          </a:p>
          <a:p>
            <a:r>
              <a:rPr lang="cs-CZ" dirty="0" smtClean="0"/>
              <a:t>FR-BEL </a:t>
            </a:r>
            <a:r>
              <a:rPr lang="cs-CZ" dirty="0"/>
              <a:t>(1. 2008): </a:t>
            </a:r>
            <a:r>
              <a:rPr lang="cs-CZ" dirty="0" err="1"/>
              <a:t>Eurométropole</a:t>
            </a:r>
            <a:r>
              <a:rPr lang="cs-CZ" dirty="0"/>
              <a:t> Lille- </a:t>
            </a:r>
            <a:r>
              <a:rPr lang="cs-CZ" dirty="0" err="1"/>
              <a:t>Kortrijk</a:t>
            </a:r>
            <a:r>
              <a:rPr lang="cs-CZ" dirty="0"/>
              <a:t> – </a:t>
            </a:r>
            <a:r>
              <a:rPr lang="cs-CZ" dirty="0" err="1"/>
              <a:t>Tournai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prohloubení </a:t>
            </a:r>
            <a:r>
              <a:rPr lang="cs-CZ" dirty="0"/>
              <a:t>dialogu mezi institucemi a propagace politické debaty, vytváření příhraniční </a:t>
            </a:r>
            <a:r>
              <a:rPr lang="cs-CZ" dirty="0" smtClean="0"/>
              <a:t>soudržnosti </a:t>
            </a:r>
            <a:r>
              <a:rPr lang="cs-CZ" dirty="0"/>
              <a:t>a řízení projektů. </a:t>
            </a:r>
          </a:p>
          <a:p>
            <a:r>
              <a:rPr lang="cs-CZ" dirty="0" smtClean="0"/>
              <a:t>CZ-PL</a:t>
            </a:r>
            <a:r>
              <a:rPr lang="cs-CZ" dirty="0"/>
              <a:t>: Moravskoslezský </a:t>
            </a:r>
            <a:r>
              <a:rPr lang="cs-CZ" dirty="0" smtClean="0"/>
              <a:t>kraj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1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648072"/>
          </a:xfrm>
        </p:spPr>
        <p:txBody>
          <a:bodyPr/>
          <a:lstStyle/>
          <a:p>
            <a:r>
              <a:rPr lang="cs-CZ" dirty="0" smtClean="0"/>
              <a:t>Asociace evropských hraničních regionů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47260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Založeno 1971, 10 členů</a:t>
            </a:r>
            <a:endParaRPr lang="cs-CZ" dirty="0"/>
          </a:p>
          <a:p>
            <a:r>
              <a:rPr lang="pt-BR" dirty="0"/>
              <a:t>registrovaná asociace se sídlem v Gronau (DE/NL) </a:t>
            </a:r>
          </a:p>
          <a:p>
            <a:r>
              <a:rPr lang="cs-CZ" dirty="0"/>
              <a:t>1</a:t>
            </a:r>
            <a:r>
              <a:rPr lang="cs-CZ" dirty="0" smtClean="0"/>
              <a:t>85</a:t>
            </a:r>
            <a:r>
              <a:rPr lang="cs-CZ" dirty="0"/>
              <a:t>+ hraničních regionů po celé Evropě (členů i příznivců), 15 velkoprostorových sdružení </a:t>
            </a:r>
          </a:p>
          <a:p>
            <a:r>
              <a:rPr lang="cs-CZ" dirty="0"/>
              <a:t>Od 2002 soutěž o cenu přeshraniční spolupráce „</a:t>
            </a:r>
            <a:r>
              <a:rPr lang="cs-CZ" dirty="0" err="1"/>
              <a:t>Sail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Papenburg</a:t>
            </a:r>
            <a:r>
              <a:rPr lang="cs-CZ" dirty="0"/>
              <a:t>“ </a:t>
            </a:r>
          </a:p>
          <a:p>
            <a:pPr lvl="1"/>
            <a:r>
              <a:rPr lang="pt-BR" dirty="0" smtClean="0"/>
              <a:t>iniciace </a:t>
            </a:r>
            <a:r>
              <a:rPr lang="pt-BR" dirty="0"/>
              <a:t>regionem Ems Dollart (NL/DE) </a:t>
            </a:r>
          </a:p>
          <a:p>
            <a:pPr lvl="1"/>
            <a:r>
              <a:rPr lang="cs-CZ" dirty="0" smtClean="0"/>
              <a:t>2006 </a:t>
            </a:r>
            <a:r>
              <a:rPr lang="cs-CZ" dirty="0"/>
              <a:t>projekt „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Crossing</a:t>
            </a:r>
            <a:r>
              <a:rPr lang="cs-CZ" dirty="0"/>
              <a:t> v Euroregionu </a:t>
            </a:r>
            <a:r>
              <a:rPr lang="cs-CZ" dirty="0" err="1"/>
              <a:t>Silesia</a:t>
            </a:r>
            <a:r>
              <a:rPr lang="cs-CZ" dirty="0"/>
              <a:t>“ – čestné uznání </a:t>
            </a:r>
          </a:p>
          <a:p>
            <a:r>
              <a:rPr lang="cs-CZ" dirty="0" smtClean="0"/>
              <a:t>Výroční zasedání:</a:t>
            </a:r>
          </a:p>
          <a:p>
            <a:pPr lvl="1"/>
            <a:r>
              <a:rPr lang="cs-CZ" dirty="0" smtClean="0"/>
              <a:t>2003  Karlovy </a:t>
            </a:r>
            <a:r>
              <a:rPr lang="cs-CZ" dirty="0"/>
              <a:t>Vary – </a:t>
            </a:r>
            <a:r>
              <a:rPr lang="cs-CZ" dirty="0" err="1"/>
              <a:t>Egrensis</a:t>
            </a:r>
            <a:r>
              <a:rPr lang="cs-CZ" dirty="0"/>
              <a:t> / </a:t>
            </a:r>
            <a:r>
              <a:rPr lang="cs-CZ" dirty="0" smtClean="0"/>
              <a:t>CZ: Přeshraniční </a:t>
            </a:r>
            <a:r>
              <a:rPr lang="cs-CZ" dirty="0"/>
              <a:t>trh práce a kvalifikace 	</a:t>
            </a:r>
          </a:p>
          <a:p>
            <a:pPr lvl="1"/>
            <a:r>
              <a:rPr lang="cs-CZ" dirty="0" smtClean="0"/>
              <a:t>2008 </a:t>
            </a:r>
            <a:r>
              <a:rPr lang="cs-CZ" dirty="0"/>
              <a:t> </a:t>
            </a:r>
            <a:r>
              <a:rPr lang="cs-CZ" dirty="0" err="1" smtClean="0"/>
              <a:t>Plauen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en-US" dirty="0" err="1" smtClean="0"/>
              <a:t>Egrensis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DE</a:t>
            </a:r>
            <a:r>
              <a:rPr lang="cs-CZ" dirty="0" smtClean="0"/>
              <a:t>: </a:t>
            </a:r>
            <a:r>
              <a:rPr lang="en-US" dirty="0" smtClean="0"/>
              <a:t>Cross-border </a:t>
            </a:r>
            <a:r>
              <a:rPr lang="en-US" dirty="0"/>
              <a:t>Cooperation in Research and Higher Education - The Chance of Regional Development for European </a:t>
            </a:r>
            <a:r>
              <a:rPr lang="en-US" dirty="0" err="1"/>
              <a:t>Neighbours</a:t>
            </a:r>
            <a:r>
              <a:rPr lang="en-US" dirty="0"/>
              <a:t> 	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1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58"/>
            <a:ext cx="8136904" cy="573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r>
              <a:rPr lang="cs-CZ" dirty="0"/>
              <a:t>2003 	Karlovy Vary – </a:t>
            </a:r>
            <a:r>
              <a:rPr lang="cs-CZ" dirty="0" err="1"/>
              <a:t>Egrensis</a:t>
            </a:r>
            <a:r>
              <a:rPr lang="cs-CZ" dirty="0"/>
              <a:t> / CZ 	Přeshraniční trh práce a kvalifikace 	</a:t>
            </a:r>
          </a:p>
        </p:txBody>
      </p:sp>
    </p:spTree>
    <p:extLst>
      <p:ext uri="{BB962C8B-B14F-4D97-AF65-F5344CB8AC3E}">
        <p14:creationId xmlns:p14="http://schemas.microsoft.com/office/powerpoint/2010/main" val="11989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Autofit/>
          </a:bodyPr>
          <a:lstStyle/>
          <a:p>
            <a:r>
              <a:rPr lang="cs-CZ" dirty="0" smtClean="0"/>
              <a:t>Nová typologie </a:t>
            </a:r>
            <a:r>
              <a:rPr lang="cs-CZ" dirty="0" err="1" smtClean="0"/>
              <a:t>ageg</a:t>
            </a:r>
            <a:r>
              <a:rPr lang="cs-CZ" dirty="0" smtClean="0"/>
              <a:t> hraničních a přeshraničních regionů v </a:t>
            </a:r>
            <a:r>
              <a:rPr lang="cs-CZ" dirty="0" err="1" smtClean="0"/>
              <a:t>evropě</a:t>
            </a:r>
            <a:r>
              <a:rPr lang="cs-CZ" dirty="0" smtClean="0"/>
              <a:t> (2008)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19853"/>
              </p:ext>
            </p:extLst>
          </p:nvPr>
        </p:nvGraphicFramePr>
        <p:xfrm>
          <a:off x="323528" y="1416876"/>
          <a:ext cx="8208912" cy="5417636"/>
        </p:xfrm>
        <a:graphic>
          <a:graphicData uri="http://schemas.openxmlformats.org/drawingml/2006/table">
            <a:tbl>
              <a:tblPr/>
              <a:tblGrid>
                <a:gridCol w="2386584"/>
                <a:gridCol w="5822328"/>
              </a:tblGrid>
              <a:tr h="88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1: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Předjezdec integrace 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vysoký stupeň všeobecné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vysoký stupeň sociokulturní/hospodářské koheze,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vysoký stupeň intenzity přeshraniční spolupráce.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2: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Regiony, blížící se předjezdcům integrace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středně vysoký stupeň všeobecné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vysoký stupeň buď sociokulturní/hospodářské koheze nebo intenzity přeshraniční spolupráce,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buď sociokulturní/hospodářské koheze nebo intenzity přeshraniční spolupráce.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3: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Kandidáti integrace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sociokulturní/hospodářské koheze,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intenzity přeshraniční spolupráce.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4: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Regiony, blížící se kandidátům integrace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slabý stupeň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střední stupeň buď sociokulturní/hospodářské koheze nebo intenzity přeshraniční spolupráce,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slabý stupeň buď sociokulturní/hospodářské koheze nebo intenzity přeshraniční spolupráce.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Typ 5: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Regiony, hledající perspektivu k integraci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slabý stupeň přeshraniční integrace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slabý stupeň sociokulturní/hospodářské koheze,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velmi slabý stupeň intenzity přeshraniční spolupráce </a:t>
                      </a:r>
                    </a:p>
                  </a:txBody>
                  <a:tcPr marL="48158" marR="48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2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4392487" cy="66916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500" dirty="0" smtClean="0"/>
              <a:t>SPOLEČNÝ DOKUMENT ÚZEMNÍHO ROZVOJE STÁTŮ V4+2 (2010)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pl-PL" dirty="0"/>
              <a:t>Cílem zpracování společného dokumentu </a:t>
            </a:r>
            <a:r>
              <a:rPr lang="pl-PL" dirty="0" smtClean="0"/>
              <a:t>je:</a:t>
            </a:r>
          </a:p>
          <a:p>
            <a:r>
              <a:rPr lang="cs-CZ" dirty="0" smtClean="0"/>
              <a:t>vymezení </a:t>
            </a:r>
            <a:r>
              <a:rPr lang="cs-CZ" dirty="0"/>
              <a:t>a jednotné vyjádření rozvojových pólů, rozvojových os a dopravních sítí na území států V4+2 vyplývající z platných národních a evropských rozvojových dokumentů a mezinárodních dohod; </a:t>
            </a:r>
            <a:endParaRPr lang="cs-CZ" dirty="0" smtClean="0"/>
          </a:p>
          <a:p>
            <a:r>
              <a:rPr lang="cs-CZ" dirty="0" smtClean="0"/>
              <a:t>identifikace </a:t>
            </a:r>
            <a:r>
              <a:rPr lang="cs-CZ" dirty="0"/>
              <a:t>přeshraničních nenávazností rozvojových os a přeshraničních nenávazností v rámci jednotlivých dopravních sítí na území států V4+2, tedy poukázání na bariéry narušující polycentrický rozvoj a územní </a:t>
            </a:r>
            <a:r>
              <a:rPr lang="cs-CZ" dirty="0" smtClean="0"/>
              <a:t>soudržnost </a:t>
            </a:r>
            <a:r>
              <a:rPr lang="cs-CZ" dirty="0"/>
              <a:t>na území těchto států;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25" y="29344"/>
            <a:ext cx="4844075" cy="685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5" y="8388"/>
            <a:ext cx="5676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" y="3857143"/>
            <a:ext cx="4137312" cy="297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60" y="3857142"/>
            <a:ext cx="4144040" cy="300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5. </a:t>
            </a:r>
          </a:p>
          <a:p>
            <a:pPr marL="0" indent="0">
              <a:buNone/>
            </a:pPr>
            <a:r>
              <a:rPr lang="cs-CZ" sz="4800" dirty="0" smtClean="0"/>
              <a:t>Evropská </a:t>
            </a:r>
            <a:r>
              <a:rPr lang="cs-CZ" sz="4800" dirty="0"/>
              <a:t>územní 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Úvod do problematiky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55446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Evropě státy na národnostním principu </a:t>
            </a:r>
          </a:p>
          <a:p>
            <a:r>
              <a:rPr lang="cs-CZ" dirty="0" smtClean="0"/>
              <a:t>Trvalý </a:t>
            </a:r>
            <a:r>
              <a:rPr lang="cs-CZ" dirty="0"/>
              <a:t>zájem X proměna rámcových podmínek </a:t>
            </a:r>
          </a:p>
          <a:p>
            <a:r>
              <a:rPr lang="cs-CZ" dirty="0" smtClean="0"/>
              <a:t>Interdisciplinarita</a:t>
            </a:r>
            <a:r>
              <a:rPr lang="cs-CZ" dirty="0"/>
              <a:t>, komplexita, vývoj (kontinuita) </a:t>
            </a:r>
          </a:p>
          <a:p>
            <a:r>
              <a:rPr lang="cs-CZ" dirty="0" smtClean="0"/>
              <a:t>Teorie</a:t>
            </a:r>
            <a:r>
              <a:rPr lang="cs-CZ" dirty="0"/>
              <a:t>, aplikace, praxe </a:t>
            </a:r>
          </a:p>
          <a:p>
            <a:r>
              <a:rPr lang="cs-CZ" dirty="0"/>
              <a:t>Metody sledování: kombinace </a:t>
            </a:r>
          </a:p>
          <a:p>
            <a:pPr lvl="1"/>
            <a:r>
              <a:rPr lang="cs-CZ" dirty="0"/>
              <a:t>tvrdých (statistických) dat / objektivní realita </a:t>
            </a:r>
          </a:p>
          <a:p>
            <a:pPr marL="365760" lvl="1" indent="0">
              <a:buNone/>
            </a:pPr>
            <a:r>
              <a:rPr lang="cs-CZ" dirty="0"/>
              <a:t>+x </a:t>
            </a:r>
          </a:p>
          <a:p>
            <a:pPr lvl="1"/>
            <a:r>
              <a:rPr lang="cs-CZ" dirty="0"/>
              <a:t>měkkých dat, pocházejících z empirických šetření / subjektivní reflexe </a:t>
            </a:r>
          </a:p>
          <a:p>
            <a:r>
              <a:rPr lang="cs-CZ" dirty="0" smtClean="0"/>
              <a:t>Usměrňování </a:t>
            </a:r>
            <a:r>
              <a:rPr lang="cs-CZ" dirty="0"/>
              <a:t>socioekonomického/regionálního rozvoje pohraničí (ČR) – dimenze: </a:t>
            </a:r>
          </a:p>
          <a:p>
            <a:pPr lvl="1"/>
            <a:r>
              <a:rPr lang="cs-CZ" dirty="0"/>
              <a:t>Vnitřní: poměna pohraničí vč. působení přeshraniční spolupráce </a:t>
            </a:r>
          </a:p>
          <a:p>
            <a:pPr lvl="1"/>
            <a:r>
              <a:rPr lang="cs-CZ" dirty="0"/>
              <a:t>Vnější: h</a:t>
            </a:r>
            <a:r>
              <a:rPr lang="pt-BR" dirty="0"/>
              <a:t>odnocení integrace ČR do EU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3300" dirty="0" smtClean="0"/>
              <a:t>Evropská územní spolupráce – základní údaje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Jeden </a:t>
            </a:r>
            <a:r>
              <a:rPr lang="cs-CZ" dirty="0"/>
              <a:t>ze tří cílů Politiky </a:t>
            </a:r>
            <a:r>
              <a:rPr lang="cs-CZ" dirty="0" smtClean="0"/>
              <a:t>soudržnosti </a:t>
            </a:r>
            <a:r>
              <a:rPr lang="cs-CZ" dirty="0"/>
              <a:t>EU </a:t>
            </a:r>
            <a:r>
              <a:rPr lang="cs-CZ" dirty="0" smtClean="0"/>
              <a:t>– Cíl 3</a:t>
            </a:r>
            <a:endParaRPr lang="cs-CZ" dirty="0"/>
          </a:p>
          <a:p>
            <a:pPr lvl="1"/>
            <a:r>
              <a:rPr lang="cs-CZ" dirty="0" smtClean="0"/>
              <a:t>(</a:t>
            </a:r>
            <a:r>
              <a:rPr lang="cs-CZ" dirty="0"/>
              <a:t>vedle „</a:t>
            </a:r>
            <a:r>
              <a:rPr lang="cs-CZ" dirty="0" smtClean="0"/>
              <a:t>Sbližování</a:t>
            </a:r>
            <a:r>
              <a:rPr lang="cs-CZ" dirty="0"/>
              <a:t>” a „Konkurenceschopnost”) </a:t>
            </a:r>
            <a:endParaRPr lang="cs-CZ" dirty="0" smtClean="0"/>
          </a:p>
          <a:p>
            <a:pPr lvl="1"/>
            <a:r>
              <a:rPr lang="cs-CZ" dirty="0"/>
              <a:t>podpora projektů na posílení přeshraniční, meziregionální a nadnárodní formy spolupráce </a:t>
            </a:r>
          </a:p>
          <a:p>
            <a:r>
              <a:rPr lang="cs-CZ" dirty="0" smtClean="0"/>
              <a:t>„</a:t>
            </a:r>
            <a:r>
              <a:rPr lang="cs-CZ" dirty="0"/>
              <a:t>INTERREG”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současnosti ve 4. řadě programů </a:t>
            </a:r>
          </a:p>
          <a:p>
            <a:r>
              <a:rPr lang="cs-CZ" dirty="0" smtClean="0"/>
              <a:t>Rozpočet </a:t>
            </a:r>
            <a:r>
              <a:rPr lang="cs-CZ" dirty="0"/>
              <a:t>2007-2013 </a:t>
            </a:r>
          </a:p>
          <a:p>
            <a:pPr lvl="1"/>
            <a:r>
              <a:rPr lang="cs-CZ" dirty="0" smtClean="0"/>
              <a:t>&gt; </a:t>
            </a:r>
            <a:r>
              <a:rPr lang="cs-CZ" dirty="0"/>
              <a:t>8,7 miliardy EUR (v současných cenách) </a:t>
            </a:r>
          </a:p>
          <a:p>
            <a:pPr lvl="1"/>
            <a:r>
              <a:rPr lang="pl-PL" dirty="0" smtClean="0"/>
              <a:t>(zvýšení </a:t>
            </a:r>
            <a:r>
              <a:rPr lang="pl-PL" dirty="0"/>
              <a:t>z 5,5 miliardy EUR pro roky 2000-2006) </a:t>
            </a:r>
          </a:p>
          <a:p>
            <a:r>
              <a:rPr lang="cs-CZ" dirty="0" smtClean="0"/>
              <a:t>Přibližně </a:t>
            </a:r>
            <a:r>
              <a:rPr lang="cs-CZ" dirty="0"/>
              <a:t>70 programů v celé EU (CZ 5)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1426170"/>
          </a:xfrm>
        </p:spPr>
        <p:txBody>
          <a:bodyPr>
            <a:noAutofit/>
          </a:bodyPr>
          <a:lstStyle/>
          <a:p>
            <a:r>
              <a:rPr lang="cs-CZ" dirty="0"/>
              <a:t>Přehled nástrojů podporujících přeshraniční spolupráci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na vnitřních hranicích EU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8424"/>
            <a:ext cx="8424936" cy="30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63217" y="5805264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BRANDA, 2013</a:t>
            </a:r>
          </a:p>
        </p:txBody>
      </p:sp>
    </p:spTree>
    <p:extLst>
      <p:ext uri="{BB962C8B-B14F-4D97-AF65-F5344CB8AC3E}">
        <p14:creationId xmlns:p14="http://schemas.microsoft.com/office/powerpoint/2010/main" val="37932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Programy INTERREG IIIA před a po rozšíření EU v roce 2004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6424"/>
            <a:ext cx="8280920" cy="479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sz="3300" dirty="0" err="1" smtClean="0"/>
              <a:t>Interreg</a:t>
            </a:r>
            <a:r>
              <a:rPr lang="cs-CZ" sz="3300" dirty="0" smtClean="0"/>
              <a:t>, bezvýznamný nebo nepostradatelný?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regionální </a:t>
            </a:r>
            <a:r>
              <a:rPr lang="cs-CZ" dirty="0"/>
              <a:t>různorodost X regionální nepropojenost </a:t>
            </a:r>
          </a:p>
          <a:p>
            <a:r>
              <a:rPr lang="cs-CZ" dirty="0" smtClean="0"/>
              <a:t>Přeshraniční </a:t>
            </a:r>
            <a:r>
              <a:rPr lang="cs-CZ" dirty="0"/>
              <a:t>verze (řada A) </a:t>
            </a:r>
          </a:p>
          <a:p>
            <a:pPr lvl="1"/>
            <a:r>
              <a:rPr lang="cs-CZ" dirty="0" smtClean="0"/>
              <a:t>„</a:t>
            </a:r>
            <a:r>
              <a:rPr lang="cs-CZ" dirty="0"/>
              <a:t>doplňuje mezery” a přispívá k </a:t>
            </a:r>
            <a:r>
              <a:rPr lang="cs-CZ" dirty="0" smtClean="0"/>
              <a:t>odstraňování překážek </a:t>
            </a:r>
            <a:r>
              <a:rPr lang="cs-CZ" dirty="0"/>
              <a:t>na hranicích </a:t>
            </a:r>
          </a:p>
          <a:p>
            <a:r>
              <a:rPr lang="cs-CZ" dirty="0" smtClean="0"/>
              <a:t>Nadnárodní </a:t>
            </a:r>
            <a:r>
              <a:rPr lang="cs-CZ" dirty="0"/>
              <a:t>verze (řada B</a:t>
            </a:r>
            <a:r>
              <a:rPr lang="cs-CZ" dirty="0" smtClean="0"/>
              <a:t>), </a:t>
            </a:r>
          </a:p>
          <a:p>
            <a:pPr lvl="1"/>
            <a:r>
              <a:rPr lang="cs-CZ" dirty="0" smtClean="0"/>
              <a:t>13 programů,</a:t>
            </a:r>
            <a:r>
              <a:rPr lang="cs-CZ" dirty="0"/>
              <a:t> </a:t>
            </a:r>
            <a:r>
              <a:rPr lang="pl-PL" dirty="0" smtClean="0"/>
              <a:t>&gt;</a:t>
            </a:r>
            <a:r>
              <a:rPr lang="pl-PL" dirty="0"/>
              <a:t>25 % rozpočtu, tzn. 1,8 miliardy EUR 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„</a:t>
            </a:r>
            <a:r>
              <a:rPr lang="cs-CZ" dirty="0"/>
              <a:t>rozvíjí transevropská pásma”, větší oblasti nebo </a:t>
            </a:r>
            <a:r>
              <a:rPr lang="cs-CZ" dirty="0" smtClean="0"/>
              <a:t>mezinárodní </a:t>
            </a:r>
            <a:r>
              <a:rPr lang="cs-CZ" dirty="0"/>
              <a:t>regiony (</a:t>
            </a:r>
            <a:r>
              <a:rPr lang="cs-CZ" dirty="0" smtClean="0"/>
              <a:t>Baltské </a:t>
            </a:r>
            <a:r>
              <a:rPr lang="cs-CZ" dirty="0"/>
              <a:t>moře, </a:t>
            </a:r>
            <a:r>
              <a:rPr lang="cs-CZ" dirty="0" smtClean="0"/>
              <a:t>Alpy, Střední Evropa), </a:t>
            </a:r>
            <a:endParaRPr lang="cs-CZ" dirty="0"/>
          </a:p>
          <a:p>
            <a:pPr lvl="1"/>
            <a:r>
              <a:rPr lang="cs-CZ" dirty="0" smtClean="0"/>
              <a:t>Specifické </a:t>
            </a:r>
            <a:r>
              <a:rPr lang="cs-CZ" dirty="0"/>
              <a:t>společné problémy (znečištěni moří, ustupující hranice sněhu). </a:t>
            </a:r>
          </a:p>
          <a:p>
            <a:r>
              <a:rPr lang="cs-CZ" dirty="0" smtClean="0"/>
              <a:t>Meziregionální </a:t>
            </a:r>
            <a:r>
              <a:rPr lang="cs-CZ" dirty="0"/>
              <a:t>verze (řada C) </a:t>
            </a:r>
          </a:p>
          <a:p>
            <a:pPr lvl="1"/>
            <a:r>
              <a:rPr lang="cs-CZ" dirty="0" smtClean="0"/>
              <a:t>„využívá </a:t>
            </a:r>
            <a:r>
              <a:rPr lang="cs-CZ" dirty="0"/>
              <a:t>znalosti z regionálního rozvoje” na evropské úrovni </a:t>
            </a:r>
          </a:p>
          <a:p>
            <a:pPr lvl="1"/>
            <a:r>
              <a:rPr lang="cs-CZ" dirty="0" smtClean="0"/>
              <a:t>všech </a:t>
            </a:r>
            <a:r>
              <a:rPr lang="cs-CZ" dirty="0"/>
              <a:t>27 členských států EU plus Norsko a Švýcarsko.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63272" cy="1143000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/>
            </a:r>
            <a:br>
              <a:rPr lang="cs-CZ" sz="1600" dirty="0">
                <a:solidFill>
                  <a:srgbClr val="000000"/>
                </a:solidFill>
              </a:rPr>
            </a:br>
            <a:r>
              <a:rPr lang="cs-CZ" dirty="0" smtClean="0"/>
              <a:t>Zapojení </a:t>
            </a:r>
            <a:r>
              <a:rPr lang="cs-CZ" dirty="0" err="1" smtClean="0"/>
              <a:t>česka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6201"/>
            <a:ext cx="4563345" cy="563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7" y="2060848"/>
            <a:ext cx="4436233" cy="34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4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err="1" smtClean="0"/>
              <a:t>Interreg</a:t>
            </a:r>
            <a:r>
              <a:rPr lang="cs-CZ" sz="3300" dirty="0" smtClean="0"/>
              <a:t> a – přeshraniční spolupráce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52 </a:t>
            </a:r>
            <a:r>
              <a:rPr lang="cs-CZ" dirty="0"/>
              <a:t>programů </a:t>
            </a:r>
          </a:p>
          <a:p>
            <a:pPr lvl="1"/>
            <a:r>
              <a:rPr lang="pl-PL" dirty="0" smtClean="0"/>
              <a:t>&gt;</a:t>
            </a:r>
            <a:r>
              <a:rPr lang="pl-PL" dirty="0"/>
              <a:t>70 % rozpočtu, tzn. 5,4 miliardy EUR </a:t>
            </a:r>
          </a:p>
          <a:p>
            <a:r>
              <a:rPr lang="cs-CZ" dirty="0" smtClean="0"/>
              <a:t>zaměření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Podpora </a:t>
            </a:r>
            <a:r>
              <a:rPr lang="cs-CZ" dirty="0"/>
              <a:t>podnikání, především rozvoj malého a středního </a:t>
            </a:r>
            <a:r>
              <a:rPr lang="cs-CZ" dirty="0" smtClean="0"/>
              <a:t>podnikání, </a:t>
            </a:r>
            <a:r>
              <a:rPr lang="cs-CZ" dirty="0"/>
              <a:t>turistika, kultura a přeshraniční obchod; </a:t>
            </a:r>
          </a:p>
          <a:p>
            <a:pPr lvl="1"/>
            <a:r>
              <a:rPr lang="cs-CZ" dirty="0" smtClean="0"/>
              <a:t>Zlepšení </a:t>
            </a:r>
            <a:r>
              <a:rPr lang="cs-CZ" dirty="0"/>
              <a:t>společného nakládání s přírodními zdroji; </a:t>
            </a:r>
          </a:p>
          <a:p>
            <a:pPr lvl="1"/>
            <a:r>
              <a:rPr lang="cs-CZ" dirty="0" smtClean="0"/>
              <a:t>Podporování </a:t>
            </a:r>
            <a:r>
              <a:rPr lang="cs-CZ" dirty="0"/>
              <a:t>vazeb mezi městskými a vesnickými oblastmi; </a:t>
            </a:r>
          </a:p>
          <a:p>
            <a:pPr lvl="1"/>
            <a:r>
              <a:rPr lang="cs-CZ" dirty="0" smtClean="0"/>
              <a:t>Zlepšení </a:t>
            </a:r>
            <a:r>
              <a:rPr lang="cs-CZ" dirty="0"/>
              <a:t>dostupnosti dopravních a komunikačních sítí; </a:t>
            </a:r>
          </a:p>
          <a:p>
            <a:pPr lvl="1"/>
            <a:r>
              <a:rPr lang="cs-CZ" dirty="0" smtClean="0"/>
              <a:t>Rozvoj </a:t>
            </a:r>
            <a:r>
              <a:rPr lang="cs-CZ" dirty="0"/>
              <a:t>společného </a:t>
            </a:r>
            <a:r>
              <a:rPr lang="cs-CZ" dirty="0" smtClean="0"/>
              <a:t>využívání </a:t>
            </a:r>
            <a:r>
              <a:rPr lang="cs-CZ" dirty="0"/>
              <a:t>infrastruktury; </a:t>
            </a:r>
          </a:p>
          <a:p>
            <a:pPr lvl="1"/>
            <a:r>
              <a:rPr lang="cs-CZ" dirty="0" smtClean="0"/>
              <a:t>Práce </a:t>
            </a:r>
            <a:r>
              <a:rPr lang="cs-CZ" dirty="0"/>
              <a:t>v oblasti administrativy, zaměstnanosti a rovných </a:t>
            </a:r>
            <a:r>
              <a:rPr lang="cs-CZ" dirty="0" smtClean="0"/>
              <a:t>příležitostí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3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"/>
            <a:ext cx="5449788" cy="76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4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6. </a:t>
            </a:r>
          </a:p>
          <a:p>
            <a:pPr marL="0" indent="0">
              <a:buNone/>
            </a:pPr>
            <a:r>
              <a:rPr lang="cs-CZ" sz="4800" dirty="0" smtClean="0"/>
              <a:t>Přeshraniční </a:t>
            </a:r>
            <a:r>
              <a:rPr lang="cs-CZ" sz="4800" dirty="0"/>
              <a:t>spolupráce v Česku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2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90872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/>
              <a:t>Operační programy přeshraniční </a:t>
            </a:r>
            <a:r>
              <a:rPr lang="cs-CZ" sz="3300" dirty="0" smtClean="0"/>
              <a:t>spolupráce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Svým </a:t>
            </a:r>
            <a:r>
              <a:rPr lang="cs-CZ" dirty="0"/>
              <a:t>charakterem jde o specifické regionální programy zahrnující periferní, příhraniční regiony a jejich spolupráci se sousedními zahraničními regiony. Jeho cílem je </a:t>
            </a:r>
            <a:r>
              <a:rPr lang="cs-CZ" b="1" dirty="0"/>
              <a:t>podpora hospodářské a sociální integrace příhraničních území prostřednictvím odstraňování přetrvávajících bariér a posilování jejich rozvojového potenciálu. </a:t>
            </a:r>
            <a:r>
              <a:rPr lang="cs-CZ" dirty="0"/>
              <a:t>Prostřednictvím společných intervencí budou posilovány vzájemné hospodářské, společenské a kulturní vztahy, společná péče o přírodní bohatství, rozvoj cestovního ruchu a budování flexibilního trhu práce.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6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sz="3300" dirty="0"/>
              <a:t>Indikativní alokace prostředků z fondů EU pro Českou republiku v cíli EÚS</a:t>
            </a:r>
            <a:r>
              <a:rPr lang="cs-CZ" b="1" dirty="0"/>
              <a:t> 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200" dirty="0" smtClean="0"/>
              <a:t>(2007-2013, MMR ČR)</a:t>
            </a:r>
            <a:endParaRPr lang="cs-CZ" sz="2200" dirty="0"/>
          </a:p>
        </p:txBody>
      </p:sp>
      <p:pic>
        <p:nvPicPr>
          <p:cNvPr id="1026" name="Picture 2" descr="http://www.strukturalni-fondy.cz/getmedia/7f0e39c6-2a2a-4aa3-b6ba-1c3ad5bf9fc2/E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4" y="1700808"/>
            <a:ext cx="8443032" cy="49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>
            <a:normAutofit/>
          </a:bodyPr>
          <a:lstStyle/>
          <a:p>
            <a:r>
              <a:rPr lang="cs-CZ" dirty="0" smtClean="0"/>
              <a:t>Hranice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097360"/>
            <a:ext cx="8352928" cy="5760640"/>
          </a:xfrm>
        </p:spPr>
        <p:txBody>
          <a:bodyPr>
            <a:normAutofit/>
          </a:bodyPr>
          <a:lstStyle/>
          <a:p>
            <a:r>
              <a:rPr lang="cs-CZ" dirty="0" smtClean="0"/>
              <a:t>Hranice </a:t>
            </a:r>
            <a:r>
              <a:rPr lang="cs-CZ" dirty="0"/>
              <a:t>– klasifikace/kategorizace: </a:t>
            </a:r>
          </a:p>
          <a:p>
            <a:pPr lvl="1"/>
            <a:r>
              <a:rPr lang="cs-CZ" dirty="0" smtClean="0"/>
              <a:t>linie </a:t>
            </a:r>
            <a:r>
              <a:rPr lang="cs-CZ" dirty="0"/>
              <a:t>myšlená (regionalizace) X fixní – hranice politická </a:t>
            </a:r>
          </a:p>
          <a:p>
            <a:pPr lvl="1"/>
            <a:r>
              <a:rPr lang="cs-CZ" dirty="0" smtClean="0"/>
              <a:t>přírodní/přirozená </a:t>
            </a:r>
            <a:r>
              <a:rPr lang="cs-CZ" dirty="0"/>
              <a:t>(FG) X umělá/antropogenní </a:t>
            </a:r>
          </a:p>
          <a:p>
            <a:pPr lvl="1"/>
            <a:r>
              <a:rPr lang="cs-CZ" dirty="0" smtClean="0"/>
              <a:t>geometrická</a:t>
            </a:r>
            <a:r>
              <a:rPr lang="cs-CZ" dirty="0"/>
              <a:t>, astronomická </a:t>
            </a:r>
          </a:p>
          <a:p>
            <a:pPr lvl="1"/>
            <a:r>
              <a:rPr lang="cs-CZ" dirty="0" smtClean="0"/>
              <a:t>liniová </a:t>
            </a:r>
            <a:r>
              <a:rPr lang="cs-CZ" dirty="0"/>
              <a:t>X zonální (SIWEK 1996) </a:t>
            </a:r>
          </a:p>
          <a:p>
            <a:pPr lvl="1"/>
            <a:r>
              <a:rPr lang="cs-CZ" dirty="0" smtClean="0"/>
              <a:t>p</a:t>
            </a:r>
            <a:r>
              <a:rPr lang="cs-CZ" dirty="0"/>
              <a:t>. genetických faktorů: </a:t>
            </a:r>
            <a:r>
              <a:rPr lang="cs-CZ" dirty="0" err="1"/>
              <a:t>subsekventní</a:t>
            </a:r>
            <a:r>
              <a:rPr lang="cs-CZ" dirty="0"/>
              <a:t>, </a:t>
            </a:r>
            <a:r>
              <a:rPr lang="cs-CZ" dirty="0" err="1"/>
              <a:t>antecedentní</a:t>
            </a:r>
            <a:r>
              <a:rPr lang="cs-CZ" dirty="0"/>
              <a:t>, reliktní (HG, de </a:t>
            </a:r>
            <a:r>
              <a:rPr lang="cs-CZ" dirty="0" err="1"/>
              <a:t>jure</a:t>
            </a:r>
            <a:r>
              <a:rPr lang="cs-CZ" dirty="0"/>
              <a:t> X de facto) </a:t>
            </a:r>
            <a:endParaRPr lang="cs-CZ" dirty="0" smtClean="0"/>
          </a:p>
          <a:p>
            <a:pPr lvl="1"/>
            <a:r>
              <a:rPr lang="cs-CZ" dirty="0" smtClean="0"/>
              <a:t>p. </a:t>
            </a:r>
            <a:r>
              <a:rPr lang="cs-CZ" dirty="0"/>
              <a:t>propustnosti: </a:t>
            </a:r>
            <a:r>
              <a:rPr lang="cs-CZ" dirty="0" smtClean="0"/>
              <a:t>uzavřené</a:t>
            </a:r>
            <a:r>
              <a:rPr lang="cs-CZ" dirty="0"/>
              <a:t>, částečně otevřené, otevřené (MAIER 1990) </a:t>
            </a:r>
            <a:r>
              <a:rPr lang="cs-CZ" dirty="0" smtClean="0"/>
              <a:t>, region </a:t>
            </a:r>
            <a:r>
              <a:rPr lang="cs-CZ" dirty="0"/>
              <a:t>→ </a:t>
            </a:r>
          </a:p>
          <a:p>
            <a:r>
              <a:rPr lang="cs-CZ" dirty="0" smtClean="0"/>
              <a:t>Hraniční </a:t>
            </a:r>
            <a:r>
              <a:rPr lang="cs-CZ" dirty="0"/>
              <a:t>přechod – bodem propustnosti (permeability): </a:t>
            </a:r>
          </a:p>
          <a:p>
            <a:pPr lvl="1"/>
            <a:r>
              <a:rPr lang="cs-CZ" dirty="0" smtClean="0"/>
              <a:t>impulzu</a:t>
            </a:r>
            <a:r>
              <a:rPr lang="cs-CZ" dirty="0"/>
              <a:t>, změny, proměnlivosti, lokálním ohniskem difúze </a:t>
            </a:r>
          </a:p>
          <a:p>
            <a:r>
              <a:rPr lang="cs-CZ" dirty="0" smtClean="0"/>
              <a:t>Vzájemné </a:t>
            </a:r>
            <a:r>
              <a:rPr lang="cs-CZ" dirty="0"/>
              <a:t>vztahy → hranice a/symetrická </a:t>
            </a:r>
          </a:p>
          <a:p>
            <a:pPr lvl="1"/>
            <a:r>
              <a:rPr lang="cs-CZ" dirty="0" smtClean="0"/>
              <a:t>nerovnováha </a:t>
            </a:r>
            <a:r>
              <a:rPr lang="cs-CZ" dirty="0"/>
              <a:t>– efekt mexické hranice </a:t>
            </a:r>
          </a:p>
          <a:p>
            <a:r>
              <a:rPr lang="cs-CZ" dirty="0" smtClean="0"/>
              <a:t>Vývoj </a:t>
            </a:r>
            <a:r>
              <a:rPr lang="cs-CZ" dirty="0"/>
              <a:t>v čase!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55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cs-CZ" dirty="0" smtClean="0"/>
              <a:t>Rozsah / struktura financování</a:t>
            </a:r>
            <a:br>
              <a:rPr lang="cs-CZ" dirty="0" smtClean="0"/>
            </a:br>
            <a:r>
              <a:rPr lang="cs-CZ" sz="2000" dirty="0" smtClean="0"/>
              <a:t>(mil. €)</a:t>
            </a: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11058"/>
              </p:ext>
            </p:extLst>
          </p:nvPr>
        </p:nvGraphicFramePr>
        <p:xfrm>
          <a:off x="4085798" y="-5539169"/>
          <a:ext cx="2214394" cy="4975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47"/>
                <a:gridCol w="2158747"/>
              </a:tblGrid>
              <a:tr h="22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Sousední stát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priority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</a:tr>
              <a:tr h="72657"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</a:tr>
              <a:tr h="11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SASKO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</a:tr>
              <a:tr h="7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</a:tr>
              <a:tr h="7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</a:tr>
              <a:tr h="7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endParaRPr lang="cs-CZ" sz="400"/>
                    </a:p>
                  </a:txBody>
                  <a:tcPr marL="18164" marR="18164" marT="9082" marB="9082"/>
                </a:tc>
              </a:tr>
              <a:tr h="928396">
                <a:tc>
                  <a:txBody>
                    <a:bodyPr/>
                    <a:lstStyle/>
                    <a:p>
                      <a:endParaRPr lang="cs-CZ" sz="200">
                        <a:effectLst/>
                        <a:latin typeface="Calibri"/>
                      </a:endParaRPr>
                    </a:p>
                  </a:txBody>
                  <a:tcPr marL="8830" marR="8830" marT="0" marB="0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rámcových společenských podmínek v dotačním území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hospodářství a cestovního ruchu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Zlepšení situace přírody a životního prostředí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Technická pomoc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</a:tr>
              <a:tr h="444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BAVORSKO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Hospodářský rozvoj, lidské zdroje a sítě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území a životního prostředí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</a:tr>
              <a:tr h="726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RAKOUSKO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Socioekonomický rozvoj, cestovní ruch a transfer know-how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Regionální dostupnost a udržitelný rozvoj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Technická pomoc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</a:tr>
              <a:tr h="928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SLOVENSKO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Podpora sociokulturního a hospodářského rozvoje přeshraničního regionu a spolupráce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Rozvoj dostupnosti přeshraničního území a životního prostředí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·  Technická pomoc</a:t>
                      </a:r>
                      <a:endParaRPr lang="cs-CZ" sz="2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</a:tr>
              <a:tr h="1210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">
                          <a:effectLst/>
                        </a:rPr>
                        <a:t>POLSKO</a:t>
                      </a:r>
                      <a:endParaRPr lang="cs-CZ" sz="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23" marR="13623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Posilování dostupnosti, ochrana životního prostředí a prevence rizik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Zlepšení podmínek pro rozvoj podnikatelského prostředí a cestovního ruchu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Podpora spolupráce místních společenství</a:t>
                      </a:r>
                    </a:p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cs-CZ" sz="200" dirty="0">
                          <a:effectLst/>
                        </a:rPr>
                        <a:t>·  Technická pomoc</a:t>
                      </a:r>
                      <a:endParaRPr lang="cs-CZ" sz="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3623" marR="13623" marT="0" marB="0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90988"/>
              </p:ext>
            </p:extLst>
          </p:nvPr>
        </p:nvGraphicFramePr>
        <p:xfrm>
          <a:off x="539553" y="2348882"/>
          <a:ext cx="7992886" cy="2405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39"/>
                <a:gridCol w="1152128"/>
                <a:gridCol w="1728192"/>
                <a:gridCol w="1440160"/>
                <a:gridCol w="1512167"/>
              </a:tblGrid>
              <a:tr h="72007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sousední stát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EFRE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participace celkem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>
                          <a:effectLst/>
                        </a:rPr>
                        <a:t>CZ příjem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u="none" strike="noStrike" dirty="0">
                          <a:effectLst/>
                        </a:rPr>
                        <a:t>podíl z EU pro </a:t>
                      </a:r>
                      <a:r>
                        <a:rPr lang="pl-PL" sz="2000" b="1" u="none" strike="noStrike" dirty="0" smtClean="0">
                          <a:effectLst/>
                        </a:rPr>
                        <a:t>CZ (%)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SASKO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207,4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36,6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67,2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0,25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</a:rPr>
                        <a:t>BAVORSKO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115,51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20,38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</a:rPr>
                        <a:t>RAKOUSKO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107,44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69,12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>
                          <a:effectLst/>
                        </a:rPr>
                        <a:t>SLOVENSKO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92,74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16,37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56,55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0,21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u="none" strike="noStrike" dirty="0">
                          <a:effectLst/>
                        </a:rPr>
                        <a:t>POLSKO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219,46</a:t>
                      </a:r>
                      <a:endParaRPr lang="cs-CZ" sz="2000" b="1" i="0" u="none" strike="noStrike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78621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pt-BR" sz="3300" dirty="0" smtClean="0"/>
              <a:t>European territorial</a:t>
            </a:r>
            <a:r>
              <a:rPr lang="cs-CZ" sz="3300" dirty="0" smtClean="0"/>
              <a:t> </a:t>
            </a:r>
            <a:r>
              <a:rPr lang="pt-BR" sz="3300" dirty="0" smtClean="0"/>
              <a:t>cooperation </a:t>
            </a:r>
            <a:r>
              <a:rPr lang="cs-CZ" sz="3300" dirty="0" smtClean="0"/>
              <a:t/>
            </a:r>
            <a:br>
              <a:rPr lang="cs-CZ" sz="3300" dirty="0" smtClean="0"/>
            </a:br>
            <a:r>
              <a:rPr lang="pt-BR" sz="3300" dirty="0" smtClean="0"/>
              <a:t>austria – czech</a:t>
            </a:r>
            <a:r>
              <a:rPr lang="cs-CZ" sz="3300" dirty="0" smtClean="0"/>
              <a:t> </a:t>
            </a:r>
            <a:r>
              <a:rPr lang="pt-BR" sz="3300" dirty="0" smtClean="0"/>
              <a:t>republic</a:t>
            </a:r>
            <a:r>
              <a:rPr lang="cs-CZ" sz="3300" dirty="0" smtClean="0"/>
              <a:t> </a:t>
            </a:r>
            <a:r>
              <a:rPr lang="pt-BR" sz="3300" dirty="0" smtClean="0"/>
              <a:t>2007 - 2013 </a:t>
            </a:r>
            <a:r>
              <a:rPr lang="pt-BR" dirty="0"/>
              <a:t/>
            </a:r>
            <a:br>
              <a:rPr lang="pt-BR" dirty="0"/>
            </a:br>
            <a:r>
              <a:rPr lang="de-DE" dirty="0" smtClean="0"/>
              <a:t>Gemeinsam </a:t>
            </a:r>
            <a:r>
              <a:rPr lang="de-DE" dirty="0"/>
              <a:t>mehr erreichen /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de-DE" dirty="0" err="1" smtClean="0"/>
              <a:t>Společně</a:t>
            </a:r>
            <a:r>
              <a:rPr lang="de-DE" dirty="0" smtClean="0"/>
              <a:t> </a:t>
            </a:r>
            <a:r>
              <a:rPr lang="de-DE" dirty="0" err="1"/>
              <a:t>dosáhneme</a:t>
            </a:r>
            <a:r>
              <a:rPr lang="de-DE" dirty="0"/>
              <a:t> </a:t>
            </a:r>
            <a:r>
              <a:rPr lang="de-DE" dirty="0" err="1"/>
              <a:t>více</a:t>
            </a:r>
            <a:r>
              <a:rPr lang="de-DE" dirty="0"/>
              <a:t> 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2432"/>
            <a:ext cx="4968552" cy="45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Zaměření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75240" cy="5472608"/>
          </a:xfrm>
        </p:spPr>
        <p:txBody>
          <a:bodyPr>
            <a:normAutofit fontScale="92500" lnSpcReduction="10000"/>
          </a:bodyPr>
          <a:lstStyle/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/>
          </a:p>
          <a:p>
            <a:r>
              <a:rPr lang="cs-CZ" sz="2800" b="1" dirty="0"/>
              <a:t>Priorita 1 </a:t>
            </a:r>
            <a:endParaRPr lang="cs-CZ" sz="2800" dirty="0" smtClean="0"/>
          </a:p>
          <a:p>
            <a:r>
              <a:rPr lang="cs-CZ" b="1" dirty="0" smtClean="0"/>
              <a:t>„</a:t>
            </a:r>
            <a:r>
              <a:rPr lang="cs-CZ" b="1" dirty="0" err="1"/>
              <a:t>Socio</a:t>
            </a:r>
            <a:r>
              <a:rPr lang="cs-CZ" b="1" dirty="0"/>
              <a:t>-ekonomický rozvoj, cestovní ruch a transfer know-how“ </a:t>
            </a:r>
            <a:endParaRPr lang="cs-CZ" dirty="0"/>
          </a:p>
          <a:p>
            <a:pPr lvl="1"/>
            <a:r>
              <a:rPr lang="cs-CZ" sz="2500" dirty="0" smtClean="0"/>
              <a:t>Oblasti </a:t>
            </a:r>
            <a:r>
              <a:rPr lang="cs-CZ" sz="2500" dirty="0"/>
              <a:t>podpory: </a:t>
            </a:r>
          </a:p>
          <a:p>
            <a:pPr lvl="1"/>
            <a:r>
              <a:rPr lang="pl-PL" dirty="0" smtClean="0"/>
              <a:t>OP </a:t>
            </a:r>
            <a:r>
              <a:rPr lang="pl-PL" dirty="0"/>
              <a:t>1 Infrastruktura a sluţby spojené s podnikáním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2 Cestovní ruch, kultura a ekonomika volného času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3 Rozvoj lidských zdrojů, trh práce, vzdělání a kvalifikace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4 Sociální integrace, prevence zdravotních a sociálních rizik </a:t>
            </a:r>
          </a:p>
          <a:p>
            <a:r>
              <a:rPr lang="cs-CZ" sz="2800" b="1" dirty="0" smtClean="0"/>
              <a:t>Priorita </a:t>
            </a:r>
            <a:r>
              <a:rPr lang="cs-CZ" sz="2800" b="1" dirty="0"/>
              <a:t>2 </a:t>
            </a:r>
            <a:endParaRPr lang="cs-CZ" sz="2800" dirty="0" smtClean="0"/>
          </a:p>
          <a:p>
            <a:r>
              <a:rPr lang="cs-CZ" b="1" dirty="0" smtClean="0"/>
              <a:t>„</a:t>
            </a:r>
            <a:r>
              <a:rPr lang="cs-CZ" b="1" dirty="0"/>
              <a:t>Regionální dostupnost a udržitelný rozvoj“ </a:t>
            </a:r>
            <a:endParaRPr lang="cs-CZ" dirty="0"/>
          </a:p>
          <a:p>
            <a:pPr lvl="1"/>
            <a:r>
              <a:rPr lang="cs-CZ" sz="2500" dirty="0" smtClean="0"/>
              <a:t>Oblasti </a:t>
            </a:r>
            <a:r>
              <a:rPr lang="cs-CZ" sz="2500" dirty="0"/>
              <a:t>podpory: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5 Doprava a regionální dostupnost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6 </a:t>
            </a:r>
            <a:r>
              <a:rPr lang="cs-CZ" dirty="0" smtClean="0"/>
              <a:t>Životní </a:t>
            </a:r>
            <a:r>
              <a:rPr lang="cs-CZ" dirty="0"/>
              <a:t>prostředí a prevence rizik </a:t>
            </a:r>
          </a:p>
          <a:p>
            <a:pPr lvl="1"/>
            <a:r>
              <a:rPr lang="cs-CZ" dirty="0" smtClean="0"/>
              <a:t>OP </a:t>
            </a:r>
            <a:r>
              <a:rPr lang="cs-CZ" dirty="0"/>
              <a:t>7 </a:t>
            </a:r>
            <a:r>
              <a:rPr lang="cs-CZ" dirty="0" smtClean="0"/>
              <a:t>Udržitelné </a:t>
            </a:r>
            <a:r>
              <a:rPr lang="cs-CZ" dirty="0"/>
              <a:t>sítě a struktury institucionální spolupráce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8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endParaRPr lang="cs-CZ" sz="1200" dirty="0">
              <a:solidFill>
                <a:srgbClr val="000000"/>
              </a:solidFill>
            </a:endParaRPr>
          </a:p>
          <a:p>
            <a:endParaRPr lang="cs-CZ" sz="1200" dirty="0"/>
          </a:p>
          <a:p>
            <a:r>
              <a:rPr lang="cs-CZ" dirty="0"/>
              <a:t>Celková částka k dispozici € 126,4 mil., </a:t>
            </a:r>
          </a:p>
          <a:p>
            <a:pPr lvl="1"/>
            <a:r>
              <a:rPr lang="cs-CZ" dirty="0" smtClean="0"/>
              <a:t>z </a:t>
            </a:r>
            <a:r>
              <a:rPr lang="cs-CZ" dirty="0"/>
              <a:t>toho € 107,4 mil. z Evropského fondu pro regionální rozvoj (ERDF). </a:t>
            </a:r>
          </a:p>
          <a:p>
            <a:r>
              <a:rPr lang="cs-CZ" dirty="0" smtClean="0"/>
              <a:t>Projekty </a:t>
            </a:r>
            <a:r>
              <a:rPr lang="cs-CZ" dirty="0"/>
              <a:t>kofinancovány max. 85 %, </a:t>
            </a:r>
          </a:p>
          <a:p>
            <a:pPr lvl="1"/>
            <a:r>
              <a:rPr lang="cs-CZ" dirty="0" smtClean="0"/>
              <a:t>podíl </a:t>
            </a:r>
            <a:r>
              <a:rPr lang="cs-CZ" dirty="0"/>
              <a:t>národních veřejných prostředků (5 %) 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/>
              <a:t>prostředky (10 %) </a:t>
            </a:r>
          </a:p>
          <a:p>
            <a:r>
              <a:rPr lang="cs-CZ" dirty="0"/>
              <a:t>Ž</a:t>
            </a:r>
            <a:r>
              <a:rPr lang="cs-CZ" dirty="0" smtClean="0"/>
              <a:t>adatel</a:t>
            </a:r>
            <a:r>
              <a:rPr lang="cs-CZ" dirty="0"/>
              <a:t>: </a:t>
            </a:r>
          </a:p>
          <a:p>
            <a:pPr lvl="1"/>
            <a:r>
              <a:rPr lang="cs-CZ" dirty="0" smtClean="0"/>
              <a:t>veřejnoprávní </a:t>
            </a:r>
            <a:r>
              <a:rPr lang="cs-CZ" dirty="0"/>
              <a:t>instituce nebo jim rovnocenné subjekty </a:t>
            </a:r>
            <a:r>
              <a:rPr lang="cs-CZ" dirty="0" smtClean="0"/>
              <a:t>založené </a:t>
            </a:r>
            <a:r>
              <a:rPr lang="cs-CZ" dirty="0"/>
              <a:t>nikoliv k </a:t>
            </a:r>
            <a:r>
              <a:rPr lang="cs-CZ" dirty="0" smtClean="0"/>
              <a:t>dosažení </a:t>
            </a:r>
            <a:r>
              <a:rPr lang="cs-CZ" dirty="0"/>
              <a:t>zisku. </a:t>
            </a:r>
          </a:p>
          <a:p>
            <a:r>
              <a:rPr lang="cs-CZ" dirty="0" smtClean="0"/>
              <a:t>základním </a:t>
            </a:r>
            <a:r>
              <a:rPr lang="cs-CZ" dirty="0"/>
              <a:t>předpokladem pro podporu je relevantní, aktivní partnerství mezi alespoň jedním rakouským a jedním českým partnerem.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 smtClean="0"/>
              <a:t>Všechny </a:t>
            </a:r>
            <a:r>
              <a:rPr lang="cs-CZ" sz="2600" dirty="0"/>
              <a:t>projekty musí splňovat alespoň 2 ze 4 kritérií spolupráce: </a:t>
            </a:r>
          </a:p>
          <a:p>
            <a:pPr lvl="1"/>
            <a:r>
              <a:rPr lang="cs-CZ" sz="2300" dirty="0" smtClean="0"/>
              <a:t>společná </a:t>
            </a:r>
            <a:r>
              <a:rPr lang="cs-CZ" sz="2300" dirty="0"/>
              <a:t>příprava projektu </a:t>
            </a:r>
          </a:p>
          <a:p>
            <a:pPr lvl="1"/>
            <a:r>
              <a:rPr lang="cs-CZ" sz="2300" dirty="0" smtClean="0"/>
              <a:t>společná </a:t>
            </a:r>
            <a:r>
              <a:rPr lang="cs-CZ" sz="2300" dirty="0"/>
              <a:t>realizace projektu </a:t>
            </a:r>
          </a:p>
          <a:p>
            <a:pPr lvl="1"/>
            <a:r>
              <a:rPr lang="cs-CZ" sz="2300" dirty="0" smtClean="0"/>
              <a:t>zastoupení </a:t>
            </a:r>
            <a:r>
              <a:rPr lang="cs-CZ" sz="2300" dirty="0"/>
              <a:t>společného personálu </a:t>
            </a:r>
          </a:p>
          <a:p>
            <a:pPr lvl="1"/>
            <a:r>
              <a:rPr lang="cs-CZ" sz="2300" dirty="0" smtClean="0"/>
              <a:t>společné </a:t>
            </a:r>
            <a:r>
              <a:rPr lang="cs-CZ" sz="2300" dirty="0"/>
              <a:t>financování projektu </a:t>
            </a:r>
          </a:p>
          <a:p>
            <a:r>
              <a:rPr lang="cs-CZ" sz="2600" dirty="0" smtClean="0"/>
              <a:t>přeshraniční </a:t>
            </a:r>
            <a:r>
              <a:rPr lang="cs-CZ" sz="2600" dirty="0"/>
              <a:t>kvalitativní </a:t>
            </a:r>
            <a:r>
              <a:rPr lang="cs-CZ" sz="2600" dirty="0" smtClean="0"/>
              <a:t>užitek </a:t>
            </a:r>
            <a:r>
              <a:rPr lang="cs-CZ" sz="2600" dirty="0"/>
              <a:t>a dopad a musí být v souladu s principy </a:t>
            </a:r>
            <a:r>
              <a:rPr lang="cs-CZ" sz="2600" dirty="0" smtClean="0"/>
              <a:t>udržitelnosti </a:t>
            </a:r>
            <a:r>
              <a:rPr lang="cs-CZ" sz="2600" dirty="0"/>
              <a:t>a rovných </a:t>
            </a:r>
            <a:r>
              <a:rPr lang="cs-CZ" sz="2600" dirty="0" smtClean="0"/>
              <a:t>příležitostí</a:t>
            </a:r>
            <a:r>
              <a:rPr lang="cs-CZ" sz="2600" dirty="0"/>
              <a:t>. </a:t>
            </a:r>
          </a:p>
          <a:p>
            <a:r>
              <a:rPr lang="pl-PL" sz="2600" dirty="0" smtClean="0"/>
              <a:t>Všechny </a:t>
            </a:r>
            <a:r>
              <a:rPr lang="pl-PL" sz="2600" dirty="0"/>
              <a:t>programové dokumenty a aktualizované informace </a:t>
            </a:r>
          </a:p>
          <a:p>
            <a:pPr lvl="1"/>
            <a:r>
              <a:rPr lang="cs-CZ" sz="2300" dirty="0" smtClean="0"/>
              <a:t>http</a:t>
            </a:r>
            <a:r>
              <a:rPr lang="cs-CZ" sz="2300" dirty="0"/>
              <a:t>://www.at-cz.eu, které má na starosti náš Společný technický sekretariát (JTS) v Brně. </a:t>
            </a:r>
          </a:p>
          <a:p>
            <a:r>
              <a:rPr lang="cs-CZ" sz="2600" dirty="0" smtClean="0"/>
              <a:t>Regionální </a:t>
            </a:r>
            <a:r>
              <a:rPr lang="cs-CZ" sz="2600" dirty="0"/>
              <a:t>subjekty na KÚ </a:t>
            </a:r>
          </a:p>
          <a:p>
            <a:pPr lvl="1"/>
            <a:r>
              <a:rPr lang="cs-CZ" sz="2300" dirty="0" smtClean="0"/>
              <a:t>k </a:t>
            </a:r>
            <a:r>
              <a:rPr lang="cs-CZ" sz="2300" dirty="0"/>
              <a:t>dispozici, od přípravy projektu </a:t>
            </a:r>
            <a:r>
              <a:rPr lang="cs-CZ" sz="2300" dirty="0" smtClean="0"/>
              <a:t>až </a:t>
            </a:r>
            <a:r>
              <a:rPr lang="cs-CZ" sz="2300" dirty="0"/>
              <a:t>po podání </a:t>
            </a:r>
            <a:r>
              <a:rPr lang="cs-CZ" sz="2300" dirty="0" smtClean="0"/>
              <a:t>žádosti</a:t>
            </a:r>
            <a:r>
              <a:rPr lang="cs-CZ" sz="23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8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Společné přeshraniční cvičení vodních záchranářů / </a:t>
            </a:r>
            <a:r>
              <a:rPr lang="cs-CZ" sz="3300" b="1" dirty="0" smtClean="0"/>
              <a:t>černá v </a:t>
            </a:r>
            <a:r>
              <a:rPr lang="cs-CZ" sz="3300" b="1" dirty="0" err="1" smtClean="0"/>
              <a:t>pošumaví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4906516" cy="3044952"/>
          </a:xfrm>
        </p:spPr>
        <p:txBody>
          <a:bodyPr/>
          <a:lstStyle/>
          <a:p>
            <a:r>
              <a:rPr lang="cs-CZ" dirty="0" smtClean="0"/>
              <a:t>Předvedení </a:t>
            </a:r>
            <a:r>
              <a:rPr lang="cs-CZ" dirty="0"/>
              <a:t>společné vodní záchranné akce českých a rakouských vodních záchranářů na Lipně 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484784"/>
            <a:ext cx="4762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8845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4401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Mezikulturní vzdělávání / </a:t>
            </a:r>
            <a:r>
              <a:rPr lang="cs-CZ" sz="3300" b="1" dirty="0" err="1" smtClean="0"/>
              <a:t>laa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an</a:t>
            </a:r>
            <a:r>
              <a:rPr lang="cs-CZ" sz="3300" b="1" dirty="0" smtClean="0"/>
              <a:t> der </a:t>
            </a:r>
            <a:r>
              <a:rPr lang="cs-CZ" sz="3300" b="1" dirty="0" err="1" smtClean="0"/>
              <a:t>thaya</a:t>
            </a:r>
            <a:r>
              <a:rPr lang="cs-CZ" sz="3300" b="1" dirty="0" smtClean="0"/>
              <a:t>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Děti </a:t>
            </a:r>
            <a:r>
              <a:rPr lang="cs-CZ" dirty="0"/>
              <a:t>ve školce se učí česky a německy. </a:t>
            </a:r>
            <a:r>
              <a:rPr lang="cs-CZ" dirty="0" err="1"/>
              <a:t>Ukáţou</a:t>
            </a:r>
            <a:r>
              <a:rPr lang="cs-CZ" dirty="0"/>
              <a:t> své jazykové znalosti. 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42" y="2564904"/>
            <a:ext cx="7068806" cy="39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300" dirty="0" smtClean="0"/>
              <a:t>Přeshraniční dostupnost / </a:t>
            </a:r>
            <a:br>
              <a:rPr lang="cs-CZ" sz="3300" dirty="0" smtClean="0"/>
            </a:br>
            <a:r>
              <a:rPr lang="cs-CZ" sz="3300" b="1" dirty="0" err="1" smtClean="0"/>
              <a:t>raabs</a:t>
            </a:r>
            <a:r>
              <a:rPr lang="cs-CZ" sz="3300" b="1" dirty="0" smtClean="0"/>
              <a:t> </a:t>
            </a:r>
            <a:r>
              <a:rPr lang="cs-CZ" sz="3300" b="1" dirty="0" err="1" smtClean="0"/>
              <a:t>an</a:t>
            </a:r>
            <a:r>
              <a:rPr lang="cs-CZ" sz="3300" b="1" dirty="0" smtClean="0"/>
              <a:t> der </a:t>
            </a:r>
            <a:r>
              <a:rPr lang="cs-CZ" sz="3300" b="1" dirty="0" err="1" smtClean="0"/>
              <a:t>thaya</a:t>
            </a:r>
            <a:r>
              <a:rPr lang="cs-CZ" sz="3300" b="1" dirty="0" smtClean="0"/>
              <a:t> </a:t>
            </a:r>
            <a:endParaRPr lang="cs-CZ" sz="3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178696" cy="4873752"/>
          </a:xfrm>
        </p:spPr>
        <p:txBody>
          <a:bodyPr/>
          <a:lstStyle/>
          <a:p>
            <a:r>
              <a:rPr lang="cs-CZ" dirty="0" smtClean="0"/>
              <a:t>Přeshraniční </a:t>
            </a:r>
            <a:r>
              <a:rPr lang="cs-CZ" dirty="0"/>
              <a:t>autobusová linka mezi Dolním Rakouskem a Českou republikou bude </a:t>
            </a:r>
            <a:r>
              <a:rPr lang="cs-CZ" dirty="0" smtClean="0"/>
              <a:t>využita </a:t>
            </a:r>
            <a:r>
              <a:rPr lang="cs-CZ" dirty="0"/>
              <a:t>pro propagaci přeshraniční spolupráce. 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6551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582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en-US" sz="3300" dirty="0" smtClean="0"/>
              <a:t>Den </a:t>
            </a:r>
            <a:r>
              <a:rPr lang="en-US" sz="3300" dirty="0" err="1" smtClean="0"/>
              <a:t>evropské</a:t>
            </a:r>
            <a:r>
              <a:rPr lang="en-US" sz="3300" dirty="0" smtClean="0"/>
              <a:t> </a:t>
            </a:r>
            <a:r>
              <a:rPr lang="en-US" sz="3300" dirty="0" err="1" smtClean="0"/>
              <a:t>spolupráce</a:t>
            </a:r>
            <a:r>
              <a:rPr lang="en-US" sz="3300" dirty="0" smtClean="0"/>
              <a:t> 2012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2089643"/>
            <a:ext cx="8424936" cy="4873752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Ministerstvo </a:t>
            </a:r>
            <a:r>
              <a:rPr lang="cs-CZ" b="1" dirty="0" err="1"/>
              <a:t>pôdohospodárstva</a:t>
            </a:r>
            <a:r>
              <a:rPr lang="cs-CZ" b="1" dirty="0"/>
              <a:t> a </a:t>
            </a:r>
            <a:r>
              <a:rPr lang="cs-CZ" b="1" dirty="0" err="1"/>
              <a:t>rozvoja</a:t>
            </a:r>
            <a:r>
              <a:rPr lang="cs-CZ" b="1" dirty="0"/>
              <a:t> </a:t>
            </a:r>
            <a:r>
              <a:rPr lang="cs-CZ" b="1" dirty="0" err="1"/>
              <a:t>vidieka</a:t>
            </a:r>
            <a:r>
              <a:rPr lang="cs-CZ" b="1" dirty="0"/>
              <a:t> SR (Ministerstvo zemědělství a rozvoje venkova SR) se ve spolupráci s </a:t>
            </a:r>
            <a:r>
              <a:rPr lang="cs-CZ" b="1" dirty="0" smtClean="0"/>
              <a:t>MMR ČR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b="1" dirty="0" smtClean="0"/>
              <a:t>Město </a:t>
            </a:r>
            <a:r>
              <a:rPr lang="cs-CZ" b="1" dirty="0" err="1"/>
              <a:t>Skalica</a:t>
            </a:r>
            <a:r>
              <a:rPr lang="cs-CZ" b="1" dirty="0"/>
              <a:t> v SR a město Strážnice v ČR </a:t>
            </a:r>
            <a:r>
              <a:rPr lang="cs-CZ" dirty="0"/>
              <a:t>budou 22. září propojeny na souši i ve vzduchu v rámci programu přeshraniční spolupráce SR – ČR „Společně bez hranic“. </a:t>
            </a:r>
          </a:p>
          <a:p>
            <a:r>
              <a:rPr lang="cs-CZ" dirty="0" smtClean="0"/>
              <a:t>V </a:t>
            </a:r>
            <a:r>
              <a:rPr lang="cs-CZ" dirty="0"/>
              <a:t>obou městech bude uspořádán moderovaný kulturní program s </a:t>
            </a:r>
            <a:r>
              <a:rPr lang="cs-CZ" dirty="0" smtClean="0"/>
              <a:t>množstvím </a:t>
            </a:r>
            <a:r>
              <a:rPr lang="cs-CZ" dirty="0"/>
              <a:t>doprovodných akcí pro děti i dospělé, s ukázkami úspěšných projektů a tombolou s cenami. </a:t>
            </a:r>
          </a:p>
          <a:p>
            <a:r>
              <a:rPr lang="cs-CZ" dirty="0" smtClean="0"/>
              <a:t>Města </a:t>
            </a:r>
            <a:r>
              <a:rPr lang="cs-CZ" dirty="0"/>
              <a:t>budou během trvání akce propojeny bezplatnou kyvadlovou linkou. </a:t>
            </a:r>
          </a:p>
          <a:p>
            <a:r>
              <a:rPr lang="cs-CZ" dirty="0" smtClean="0"/>
              <a:t>Hlavní </a:t>
            </a:r>
            <a:r>
              <a:rPr lang="cs-CZ" dirty="0"/>
              <a:t>atrakcí programu je let na ukotveném balóně s </a:t>
            </a:r>
            <a:r>
              <a:rPr lang="cs-CZ" dirty="0" smtClean="0"/>
              <a:t>možností </a:t>
            </a:r>
            <a:r>
              <a:rPr lang="cs-CZ" dirty="0"/>
              <a:t>výhry hodinového letu podle přání výherců. 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92446"/>
            <a:ext cx="4186436" cy="108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marL="0" indent="0">
              <a:buNone/>
            </a:pPr>
            <a:r>
              <a:rPr lang="cs-CZ" sz="4800" dirty="0" smtClean="0"/>
              <a:t>7. </a:t>
            </a:r>
          </a:p>
          <a:p>
            <a:pPr marL="0" indent="0">
              <a:buNone/>
            </a:pPr>
            <a:r>
              <a:rPr lang="cs-CZ" sz="4800" dirty="0" smtClean="0"/>
              <a:t>Aktuální </a:t>
            </a:r>
            <a:r>
              <a:rPr lang="cs-CZ" sz="4800" dirty="0"/>
              <a:t>programové období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dirty="0" smtClean="0"/>
              <a:t>Hraniční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Hraniční efekt +x periferní poloha (HAMPL 2000) </a:t>
            </a:r>
          </a:p>
          <a:p>
            <a:pPr lvl="1"/>
            <a:r>
              <a:rPr lang="cs-CZ" dirty="0"/>
              <a:t>Polohové X místní faktory </a:t>
            </a:r>
          </a:p>
          <a:p>
            <a:pPr lvl="1"/>
            <a:r>
              <a:rPr lang="cs-CZ" dirty="0" err="1"/>
              <a:t>řádovostně</a:t>
            </a:r>
            <a:r>
              <a:rPr lang="cs-CZ" dirty="0"/>
              <a:t> měřítková diferenciace (hierarchizace) </a:t>
            </a:r>
          </a:p>
          <a:p>
            <a:pPr lvl="1"/>
            <a:r>
              <a:rPr lang="cs-CZ" dirty="0"/>
              <a:t>Omezení X porovnání </a:t>
            </a:r>
          </a:p>
          <a:p>
            <a:r>
              <a:rPr lang="cs-CZ" dirty="0"/>
              <a:t>Klasifikace: </a:t>
            </a:r>
          </a:p>
          <a:p>
            <a:pPr lvl="1"/>
            <a:r>
              <a:rPr lang="cs-CZ" dirty="0" smtClean="0"/>
              <a:t>Bariérový </a:t>
            </a:r>
            <a:endParaRPr lang="cs-CZ" dirty="0"/>
          </a:p>
          <a:p>
            <a:pPr lvl="1"/>
            <a:r>
              <a:rPr lang="cs-CZ" dirty="0" smtClean="0"/>
              <a:t>Periferní </a:t>
            </a:r>
            <a:endParaRPr lang="cs-CZ" dirty="0"/>
          </a:p>
          <a:p>
            <a:pPr lvl="1"/>
            <a:r>
              <a:rPr lang="cs-CZ" dirty="0" smtClean="0"/>
              <a:t>Kontaktní </a:t>
            </a:r>
            <a:endParaRPr lang="cs-CZ" dirty="0"/>
          </a:p>
          <a:p>
            <a:pPr lvl="1"/>
            <a:r>
              <a:rPr lang="cs-CZ" dirty="0" smtClean="0"/>
              <a:t>Difuzní </a:t>
            </a:r>
            <a:r>
              <a:rPr lang="cs-CZ" dirty="0"/>
              <a:t>a potenciálně diferenční </a:t>
            </a:r>
          </a:p>
          <a:p>
            <a:r>
              <a:rPr lang="cs-CZ" dirty="0" smtClean="0"/>
              <a:t>Efekt </a:t>
            </a:r>
            <a:r>
              <a:rPr lang="cs-CZ" dirty="0"/>
              <a:t>propustnosti </a:t>
            </a:r>
          </a:p>
          <a:p>
            <a:pPr lvl="1"/>
            <a:r>
              <a:rPr lang="cs-CZ" dirty="0" smtClean="0"/>
              <a:t>Filtrační </a:t>
            </a:r>
            <a:r>
              <a:rPr lang="cs-CZ" dirty="0"/>
              <a:t>X koncentrační </a:t>
            </a:r>
          </a:p>
          <a:p>
            <a:pPr lvl="1"/>
            <a:r>
              <a:rPr lang="cs-CZ" dirty="0" smtClean="0"/>
              <a:t>Diverzifikace </a:t>
            </a:r>
            <a:r>
              <a:rPr lang="cs-CZ" dirty="0"/>
              <a:t>X polarizace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2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Navrhovaný rozpočet na politiku soudržnosti pro období 2014−2020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0" y="1988840"/>
            <a:ext cx="8424936" cy="3580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7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cs-CZ" sz="2700" dirty="0">
                <a:solidFill>
                  <a:srgbClr val="000000"/>
                </a:solidFill>
              </a:rPr>
              <a:t/>
            </a:r>
            <a:br>
              <a:rPr lang="cs-CZ" sz="2700" dirty="0">
                <a:solidFill>
                  <a:srgbClr val="000000"/>
                </a:solidFill>
              </a:rPr>
            </a:br>
            <a:r>
              <a:rPr lang="it-IT" dirty="0" smtClean="0"/>
              <a:t>TÉMATA PRO PŘÍŠTÍ </a:t>
            </a:r>
            <a:r>
              <a:rPr lang="cs-CZ" dirty="0" smtClean="0"/>
              <a:t>/ stávající </a:t>
            </a:r>
            <a:r>
              <a:rPr lang="it-IT" dirty="0" smtClean="0"/>
              <a:t>OBDOBÍ </a:t>
            </a:r>
            <a:r>
              <a:rPr lang="it-IT" sz="2700" dirty="0" smtClean="0"/>
              <a:t>(2014-2020) 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Výzkum</a:t>
            </a:r>
            <a:r>
              <a:rPr lang="cs-CZ" dirty="0"/>
              <a:t>, technologický rozvoj a inovace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Informační </a:t>
            </a:r>
            <a:r>
              <a:rPr lang="cs-CZ" dirty="0"/>
              <a:t>a komunikační technologie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Konkurenceschopnost </a:t>
            </a:r>
            <a:r>
              <a:rPr lang="cs-CZ" dirty="0"/>
              <a:t>malých a středních podniků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Nízkouhlíkové </a:t>
            </a:r>
            <a:r>
              <a:rPr lang="cs-CZ" dirty="0"/>
              <a:t>hospodářství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Změna </a:t>
            </a:r>
            <a:r>
              <a:rPr lang="cs-CZ" dirty="0"/>
              <a:t>klimatu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Ž</a:t>
            </a:r>
            <a:r>
              <a:rPr lang="cs-CZ" dirty="0" smtClean="0"/>
              <a:t>ivotní </a:t>
            </a:r>
            <a:r>
              <a:rPr lang="cs-CZ" dirty="0"/>
              <a:t>prostředí / </a:t>
            </a:r>
            <a:r>
              <a:rPr lang="cs-CZ" dirty="0" smtClean="0"/>
              <a:t>využívání </a:t>
            </a:r>
            <a:r>
              <a:rPr lang="cs-CZ" dirty="0"/>
              <a:t>zdrojů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Doprava</a:t>
            </a:r>
            <a:r>
              <a:rPr lang="cs-CZ" dirty="0"/>
              <a:t>, infrastruktura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Zaměstnanost</a:t>
            </a:r>
            <a:r>
              <a:rPr lang="cs-CZ" dirty="0"/>
              <a:t>, mobilita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Sociální </a:t>
            </a:r>
            <a:r>
              <a:rPr lang="cs-CZ" dirty="0"/>
              <a:t>začleňování / chudoba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Vzdělávání 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Veřejná </a:t>
            </a:r>
            <a:r>
              <a:rPr lang="cs-CZ" dirty="0"/>
              <a:t>správa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7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50377"/>
              </p:ext>
            </p:extLst>
          </p:nvPr>
        </p:nvGraphicFramePr>
        <p:xfrm>
          <a:off x="251520" y="548680"/>
          <a:ext cx="8784976" cy="5648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6984776"/>
              </a:tblGrid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Sousední stát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</a:rPr>
                        <a:t>Priority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SASKO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rámcových společenských podmínek v dotačním území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hospodářství a cestovního ruchu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Zlepšení situace přírody a životního prostředí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BAVORSKO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Hospodářský rozvoj, lidské zdroje a sítě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území a životního prostředí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RAKOUSKO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Socioekonomický rozvoj, cestovní ruch a transfer know-how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Regionální dostupnost a udržitelný rozvoj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307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SLOVENSKO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Podpora sociokulturního a hospodářského rozvoje přeshraničního regionu a spolupráce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Rozvoj dostupnosti přeshraničního území a životního prostředí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POLSKO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Posilování dostupnosti, ochrana životního prostředí a prevence rizik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Zlepšení podmínek pro rozvoj podnikatelského prostředí a cestovního ruchu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479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·  Podpora spolupráce místních společenství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·  </a:t>
                      </a:r>
                      <a:r>
                        <a:rPr lang="cs-CZ" sz="1800" i="1" u="none" strike="noStrike" dirty="0">
                          <a:effectLst/>
                        </a:rPr>
                        <a:t>Technická pomoc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9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800" dirty="0" smtClean="0"/>
              <a:t>8. Vnímání </a:t>
            </a:r>
            <a:r>
              <a:rPr lang="cs-CZ" sz="4800" dirty="0"/>
              <a:t>problematiky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4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922114"/>
          </a:xfrm>
        </p:spPr>
        <p:txBody>
          <a:bodyPr>
            <a:noAutofit/>
          </a:bodyPr>
          <a:lstStyle/>
          <a:p>
            <a:r>
              <a:rPr lang="cs-CZ" dirty="0"/>
              <a:t>Reflexe pohraničí ve </a:t>
            </a:r>
            <a:r>
              <a:rPr lang="cs-CZ" dirty="0" smtClean="0"/>
              <a:t>společnosti / </a:t>
            </a:r>
            <a:br>
              <a:rPr lang="cs-CZ" dirty="0" smtClean="0"/>
            </a:br>
            <a:r>
              <a:rPr lang="cs-CZ" dirty="0"/>
              <a:t>3</a:t>
            </a:r>
            <a:r>
              <a:rPr lang="cs-CZ" dirty="0" smtClean="0"/>
              <a:t>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90456"/>
            <a:ext cx="8075240" cy="5733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Die </a:t>
            </a:r>
            <a:r>
              <a:rPr lang="de-DE" b="1" dirty="0" smtClean="0"/>
              <a:t>Sudetendeutsche </a:t>
            </a:r>
            <a:r>
              <a:rPr lang="de-DE" b="1" dirty="0"/>
              <a:t>Landsmannschaft (SL</a:t>
            </a:r>
            <a:r>
              <a:rPr lang="de-DE" b="1" dirty="0" smtClean="0"/>
              <a:t>)</a:t>
            </a:r>
            <a:endParaRPr lang="cs-CZ" b="1" dirty="0" smtClean="0"/>
          </a:p>
          <a:p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zwei</a:t>
            </a:r>
            <a:r>
              <a:rPr lang="cs-CZ" dirty="0"/>
              <a:t> </a:t>
            </a:r>
            <a:r>
              <a:rPr lang="cs-CZ" dirty="0" err="1"/>
              <a:t>Säulen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sog</a:t>
            </a:r>
            <a:r>
              <a:rPr lang="cs-CZ" dirty="0"/>
              <a:t>. </a:t>
            </a:r>
            <a:r>
              <a:rPr lang="cs-CZ" dirty="0" err="1"/>
              <a:t>Gebietsgliederung</a:t>
            </a:r>
            <a:r>
              <a:rPr lang="cs-CZ" dirty="0"/>
              <a:t> / 2.000 </a:t>
            </a:r>
            <a:r>
              <a:rPr lang="cs-CZ" dirty="0" err="1"/>
              <a:t>Ortsgruppen</a:t>
            </a:r>
            <a:endParaRPr lang="cs-CZ" dirty="0"/>
          </a:p>
          <a:p>
            <a:pPr lvl="1"/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Heimatgliederung</a:t>
            </a:r>
            <a:r>
              <a:rPr lang="cs-CZ" dirty="0"/>
              <a:t> in der </a:t>
            </a:r>
            <a:r>
              <a:rPr lang="cs-CZ" dirty="0" err="1"/>
              <a:t>sie</a:t>
            </a:r>
            <a:r>
              <a:rPr lang="cs-CZ" dirty="0"/>
              <a:t> nach </a:t>
            </a:r>
            <a:r>
              <a:rPr lang="cs-CZ" dirty="0" err="1"/>
              <a:t>ihren</a:t>
            </a:r>
            <a:r>
              <a:rPr lang="cs-CZ" dirty="0"/>
              <a:t> </a:t>
            </a:r>
            <a:r>
              <a:rPr lang="cs-CZ" dirty="0" err="1"/>
              <a:t>früheren</a:t>
            </a:r>
            <a:r>
              <a:rPr lang="cs-CZ" dirty="0"/>
              <a:t> </a:t>
            </a:r>
            <a:r>
              <a:rPr lang="cs-CZ" dirty="0" err="1"/>
              <a:t>Heimatwohnsitzen</a:t>
            </a:r>
            <a:r>
              <a:rPr lang="cs-CZ" dirty="0"/>
              <a:t> </a:t>
            </a:r>
            <a:r>
              <a:rPr lang="cs-CZ" dirty="0" err="1"/>
              <a:t>erfaßt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. </a:t>
            </a:r>
          </a:p>
          <a:p>
            <a:pPr lvl="2"/>
            <a:r>
              <a:rPr lang="cs-CZ" dirty="0"/>
              <a:t>14 </a:t>
            </a:r>
            <a:r>
              <a:rPr lang="cs-CZ" dirty="0" err="1"/>
              <a:t>Heimatlandschaften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78 </a:t>
            </a:r>
            <a:r>
              <a:rPr lang="cs-CZ" dirty="0" err="1"/>
              <a:t>Heimatkreise</a:t>
            </a:r>
            <a:r>
              <a:rPr lang="cs-CZ" dirty="0"/>
              <a:t>, 86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Heimatvereinigungen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dirty="0" err="1"/>
              <a:t>Landsmannschaft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politische</a:t>
            </a:r>
            <a:r>
              <a:rPr lang="cs-CZ" dirty="0"/>
              <a:t> </a:t>
            </a:r>
            <a:r>
              <a:rPr lang="cs-CZ" dirty="0" err="1"/>
              <a:t>Vertretung</a:t>
            </a:r>
            <a:r>
              <a:rPr lang="cs-CZ" dirty="0"/>
              <a:t> </a:t>
            </a:r>
            <a:r>
              <a:rPr lang="cs-CZ" dirty="0" err="1"/>
              <a:t>anerkennen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den </a:t>
            </a:r>
            <a:r>
              <a:rPr lang="cs-CZ" dirty="0" err="1"/>
              <a:t>Sprecher</a:t>
            </a:r>
            <a:r>
              <a:rPr lang="cs-CZ" dirty="0"/>
              <a:t> der </a:t>
            </a:r>
            <a:r>
              <a:rPr lang="cs-CZ" dirty="0" err="1"/>
              <a:t>Volksgruppe</a:t>
            </a:r>
            <a:r>
              <a:rPr lang="cs-CZ" dirty="0"/>
              <a:t> </a:t>
            </a:r>
            <a:r>
              <a:rPr lang="cs-CZ" dirty="0" err="1"/>
              <a:t>mitwählen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dirty="0" err="1"/>
              <a:t>Jugend</a:t>
            </a:r>
            <a:r>
              <a:rPr lang="cs-CZ" dirty="0"/>
              <a:t> (</a:t>
            </a:r>
            <a:r>
              <a:rPr lang="cs-CZ" dirty="0" err="1"/>
              <a:t>SdJ</a:t>
            </a:r>
            <a:r>
              <a:rPr lang="cs-CZ" dirty="0"/>
              <a:t>) </a:t>
            </a:r>
            <a:r>
              <a:rPr lang="cs-CZ" dirty="0" err="1"/>
              <a:t>einbezogen</a:t>
            </a:r>
            <a:r>
              <a:rPr lang="cs-CZ" dirty="0"/>
              <a:t>. </a:t>
            </a:r>
          </a:p>
          <a:p>
            <a:r>
              <a:rPr lang="cs-CZ" dirty="0"/>
              <a:t>Der </a:t>
            </a:r>
            <a:r>
              <a:rPr lang="cs-CZ" dirty="0" err="1"/>
              <a:t>Bundesverband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Landsmannschaft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16 </a:t>
            </a:r>
            <a:r>
              <a:rPr lang="cs-CZ" dirty="0" err="1"/>
              <a:t>Landesgruppen</a:t>
            </a:r>
            <a:r>
              <a:rPr lang="cs-CZ" dirty="0"/>
              <a:t>, 363 </a:t>
            </a:r>
            <a:r>
              <a:rPr lang="cs-CZ" dirty="0" err="1"/>
              <a:t>Kreisgruppen</a:t>
            </a:r>
            <a:r>
              <a:rPr lang="cs-CZ" dirty="0"/>
              <a:t> 	</a:t>
            </a:r>
          </a:p>
          <a:p>
            <a:r>
              <a:rPr lang="cs-CZ" dirty="0" err="1"/>
              <a:t>insgesamt</a:t>
            </a:r>
            <a:r>
              <a:rPr lang="cs-CZ" dirty="0"/>
              <a:t> ca. 250.000 </a:t>
            </a:r>
            <a:r>
              <a:rPr lang="cs-CZ" dirty="0" err="1"/>
              <a:t>Mitglieder</a:t>
            </a:r>
            <a:r>
              <a:rPr lang="cs-CZ" dirty="0"/>
              <a:t> / </a:t>
            </a:r>
            <a:r>
              <a:rPr lang="cs-CZ" dirty="0" err="1"/>
              <a:t>über</a:t>
            </a:r>
            <a:r>
              <a:rPr lang="cs-CZ" dirty="0"/>
              <a:t> 60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Heimatzeitungen</a:t>
            </a:r>
            <a:r>
              <a:rPr lang="cs-CZ" dirty="0"/>
              <a:t> / ca. 150.000 </a:t>
            </a:r>
            <a:r>
              <a:rPr lang="cs-CZ" dirty="0" err="1"/>
              <a:t>Abonnenten</a:t>
            </a:r>
            <a:r>
              <a:rPr lang="cs-CZ" dirty="0"/>
              <a:t>. </a:t>
            </a:r>
          </a:p>
          <a:p>
            <a:r>
              <a:rPr lang="cs-CZ" dirty="0"/>
              <a:t>in </a:t>
            </a:r>
            <a:r>
              <a:rPr lang="cs-CZ" dirty="0" err="1"/>
              <a:t>zahlreichen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Staaten</a:t>
            </a:r>
            <a:r>
              <a:rPr lang="cs-CZ" dirty="0"/>
              <a:t>, u. a. in </a:t>
            </a:r>
            <a:r>
              <a:rPr lang="cs-CZ" dirty="0" err="1"/>
              <a:t>Österreich</a:t>
            </a:r>
            <a:r>
              <a:rPr lang="cs-CZ" dirty="0"/>
              <a:t>, </a:t>
            </a:r>
            <a:r>
              <a:rPr lang="cs-CZ" dirty="0" err="1"/>
              <a:t>sowie</a:t>
            </a:r>
            <a:r>
              <a:rPr lang="cs-CZ" dirty="0"/>
              <a:t> in </a:t>
            </a:r>
            <a:r>
              <a:rPr lang="cs-CZ" dirty="0" err="1"/>
              <a:t>Argentinien</a:t>
            </a:r>
            <a:r>
              <a:rPr lang="cs-CZ" dirty="0"/>
              <a:t>, Kanada, Paraguay, </a:t>
            </a:r>
            <a:r>
              <a:rPr lang="cs-CZ" dirty="0" err="1"/>
              <a:t>Schweden</a:t>
            </a:r>
            <a:r>
              <a:rPr lang="cs-CZ" dirty="0"/>
              <a:t>, den USA </a:t>
            </a:r>
            <a:r>
              <a:rPr lang="cs-CZ" dirty="0" err="1"/>
              <a:t>und</a:t>
            </a:r>
            <a:r>
              <a:rPr lang="cs-CZ" dirty="0"/>
              <a:t> in </a:t>
            </a:r>
            <a:r>
              <a:rPr lang="cs-CZ" dirty="0" err="1"/>
              <a:t>mehreren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Länder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Picture 2" descr="http://www.sks-praha.com/images/lnk_log_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39289"/>
            <a:ext cx="1148333" cy="176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Weltbekannte</a:t>
            </a:r>
            <a:r>
              <a:rPr lang="cs-CZ" dirty="0"/>
              <a:t> </a:t>
            </a:r>
            <a:r>
              <a:rPr lang="cs-CZ" i="1" dirty="0" err="1"/>
              <a:t>Forscher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Erfinder</a:t>
            </a:r>
            <a:r>
              <a:rPr lang="cs-CZ" dirty="0"/>
              <a:t> </a:t>
            </a:r>
            <a:r>
              <a:rPr lang="cs-CZ" dirty="0" err="1"/>
              <a:t>stammen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Sudetenland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280920" cy="57332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Der </a:t>
            </a:r>
            <a:r>
              <a:rPr lang="cs-CZ" dirty="0" err="1"/>
              <a:t>Konstrukteur</a:t>
            </a:r>
            <a:r>
              <a:rPr lang="cs-CZ" dirty="0"/>
              <a:t> des </a:t>
            </a:r>
            <a:r>
              <a:rPr lang="cs-CZ" dirty="0" err="1"/>
              <a:t>Volkswagens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berühmter</a:t>
            </a:r>
            <a:r>
              <a:rPr lang="cs-CZ" dirty="0"/>
              <a:t> </a:t>
            </a:r>
            <a:r>
              <a:rPr lang="cs-CZ" dirty="0" err="1"/>
              <a:t>Rennwagen</a:t>
            </a:r>
            <a:r>
              <a:rPr lang="cs-CZ" dirty="0"/>
              <a:t>, Ferdinand </a:t>
            </a:r>
            <a:r>
              <a:rPr lang="cs-CZ" b="1" dirty="0"/>
              <a:t>Porsche</a:t>
            </a:r>
            <a:r>
              <a:rPr lang="cs-CZ" dirty="0"/>
              <a:t>, der </a:t>
            </a:r>
            <a:r>
              <a:rPr lang="cs-CZ" dirty="0" err="1"/>
              <a:t>Erfinder</a:t>
            </a:r>
            <a:r>
              <a:rPr lang="cs-CZ" dirty="0"/>
              <a:t> der </a:t>
            </a:r>
            <a:r>
              <a:rPr lang="cs-CZ" dirty="0" err="1"/>
              <a:t>Schiffsschraube</a:t>
            </a:r>
            <a:r>
              <a:rPr lang="cs-CZ" dirty="0"/>
              <a:t>, Josef </a:t>
            </a:r>
            <a:r>
              <a:rPr lang="cs-CZ" b="1" dirty="0"/>
              <a:t>Ressel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Entdecker</a:t>
            </a:r>
            <a:r>
              <a:rPr lang="cs-CZ" dirty="0"/>
              <a:t> der </a:t>
            </a:r>
            <a:r>
              <a:rPr lang="cs-CZ" dirty="0" err="1"/>
              <a:t>Erbgesetze</a:t>
            </a:r>
            <a:r>
              <a:rPr lang="cs-CZ" dirty="0"/>
              <a:t>, Gregor </a:t>
            </a:r>
            <a:r>
              <a:rPr lang="cs-CZ" b="1" dirty="0"/>
              <a:t>Mendel</a:t>
            </a:r>
            <a:r>
              <a:rPr lang="cs-CZ" dirty="0"/>
              <a:t>.</a:t>
            </a:r>
          </a:p>
          <a:p>
            <a:r>
              <a:rPr lang="cs-CZ" i="1" dirty="0" err="1" smtClean="0"/>
              <a:t>Schriftsteller</a:t>
            </a:r>
            <a:r>
              <a:rPr lang="cs-CZ" i="1" dirty="0" smtClean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Dichter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Johannes von </a:t>
            </a:r>
            <a:r>
              <a:rPr lang="cs-CZ" dirty="0" err="1"/>
              <a:t>Saaz</a:t>
            </a:r>
            <a:r>
              <a:rPr lang="cs-CZ" dirty="0"/>
              <a:t>, der </a:t>
            </a:r>
            <a:r>
              <a:rPr lang="cs-CZ" dirty="0" err="1"/>
              <a:t>Schöpfer</a:t>
            </a:r>
            <a:r>
              <a:rPr lang="cs-CZ" dirty="0"/>
              <a:t> des "</a:t>
            </a:r>
            <a:r>
              <a:rPr lang="cs-CZ" dirty="0" err="1"/>
              <a:t>Ackermann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Böhmen</a:t>
            </a:r>
            <a:r>
              <a:rPr lang="cs-CZ" dirty="0"/>
              <a:t>", der </a:t>
            </a:r>
            <a:r>
              <a:rPr lang="cs-CZ" dirty="0" err="1"/>
              <a:t>ersten</a:t>
            </a:r>
            <a:r>
              <a:rPr lang="cs-CZ" dirty="0"/>
              <a:t> </a:t>
            </a:r>
            <a:r>
              <a:rPr lang="cs-CZ" dirty="0" err="1"/>
              <a:t>Dichtung</a:t>
            </a:r>
            <a:r>
              <a:rPr lang="cs-CZ" dirty="0"/>
              <a:t> in </a:t>
            </a:r>
            <a:r>
              <a:rPr lang="cs-CZ" dirty="0" err="1"/>
              <a:t>neuhochdeutscher</a:t>
            </a:r>
            <a:r>
              <a:rPr lang="cs-CZ" dirty="0"/>
              <a:t> </a:t>
            </a:r>
            <a:r>
              <a:rPr lang="cs-CZ" dirty="0" err="1"/>
              <a:t>Sprache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15. </a:t>
            </a:r>
            <a:r>
              <a:rPr lang="cs-CZ" dirty="0" err="1"/>
              <a:t>Jahrhundert</a:t>
            </a:r>
            <a:r>
              <a:rPr lang="cs-CZ" dirty="0"/>
              <a:t>; </a:t>
            </a:r>
            <a:endParaRPr lang="cs-CZ" dirty="0" smtClean="0"/>
          </a:p>
          <a:p>
            <a:pPr lvl="1"/>
            <a:r>
              <a:rPr lang="cs-CZ" dirty="0" smtClean="0"/>
              <a:t>Marie </a:t>
            </a:r>
            <a:r>
              <a:rPr lang="cs-CZ" dirty="0"/>
              <a:t>von </a:t>
            </a:r>
            <a:r>
              <a:rPr lang="cs-CZ" dirty="0" err="1"/>
              <a:t>Ebner-Eschenbach</a:t>
            </a:r>
            <a:r>
              <a:rPr lang="cs-CZ" dirty="0"/>
              <a:t>, Adalbert </a:t>
            </a:r>
            <a:r>
              <a:rPr lang="cs-CZ" b="1" dirty="0" err="1"/>
              <a:t>Stifter</a:t>
            </a:r>
            <a:r>
              <a:rPr lang="cs-CZ" dirty="0"/>
              <a:t>, Berta von </a:t>
            </a:r>
            <a:r>
              <a:rPr lang="cs-CZ" dirty="0" err="1"/>
              <a:t>Suttner</a:t>
            </a:r>
            <a:r>
              <a:rPr lang="cs-CZ" dirty="0"/>
              <a:t>, Rainer Maria </a:t>
            </a:r>
            <a:r>
              <a:rPr lang="cs-CZ" b="1" dirty="0"/>
              <a:t>Rilke</a:t>
            </a:r>
            <a:r>
              <a:rPr lang="cs-CZ" dirty="0"/>
              <a:t>, Gertrud </a:t>
            </a:r>
            <a:r>
              <a:rPr lang="cs-CZ" dirty="0" err="1"/>
              <a:t>Fussenegger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Otfried</a:t>
            </a:r>
            <a:r>
              <a:rPr lang="cs-CZ" dirty="0"/>
              <a:t> </a:t>
            </a:r>
            <a:r>
              <a:rPr lang="cs-CZ" dirty="0" err="1"/>
              <a:t>Preußler</a:t>
            </a:r>
            <a:r>
              <a:rPr lang="cs-CZ" dirty="0"/>
              <a:t>.</a:t>
            </a:r>
          </a:p>
          <a:p>
            <a:r>
              <a:rPr lang="cs-CZ" i="1" dirty="0" err="1" smtClean="0"/>
              <a:t>Musik</a:t>
            </a:r>
            <a:endParaRPr lang="cs-CZ" i="1" dirty="0" smtClean="0"/>
          </a:p>
          <a:p>
            <a:pPr lvl="1"/>
            <a:r>
              <a:rPr lang="cs-CZ" dirty="0" err="1" smtClean="0"/>
              <a:t>Christoph</a:t>
            </a:r>
            <a:r>
              <a:rPr lang="cs-CZ" dirty="0" smtClean="0"/>
              <a:t> </a:t>
            </a:r>
            <a:r>
              <a:rPr lang="cs-CZ" dirty="0"/>
              <a:t>Willibald </a:t>
            </a:r>
            <a:r>
              <a:rPr lang="cs-CZ" b="1" dirty="0" err="1"/>
              <a:t>Gluck</a:t>
            </a:r>
            <a:r>
              <a:rPr lang="cs-CZ" dirty="0"/>
              <a:t>, Johann Wenzel </a:t>
            </a:r>
            <a:r>
              <a:rPr lang="cs-CZ" dirty="0" err="1"/>
              <a:t>Stamitz</a:t>
            </a:r>
            <a:r>
              <a:rPr lang="cs-CZ" dirty="0"/>
              <a:t>, Gustav </a:t>
            </a:r>
            <a:r>
              <a:rPr lang="cs-CZ" b="1" dirty="0"/>
              <a:t>Mahler</a:t>
            </a:r>
            <a:r>
              <a:rPr lang="cs-CZ" dirty="0"/>
              <a:t>, </a:t>
            </a:r>
            <a:r>
              <a:rPr lang="cs-CZ" dirty="0" err="1"/>
              <a:t>Fidelio</a:t>
            </a:r>
            <a:r>
              <a:rPr lang="cs-CZ" dirty="0"/>
              <a:t> </a:t>
            </a:r>
            <a:r>
              <a:rPr lang="cs-CZ" dirty="0" err="1"/>
              <a:t>Finke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Walter </a:t>
            </a:r>
            <a:r>
              <a:rPr lang="cs-CZ" dirty="0" err="1"/>
              <a:t>Hensel</a:t>
            </a:r>
            <a:r>
              <a:rPr lang="cs-CZ" dirty="0"/>
              <a:t> </a:t>
            </a:r>
            <a:endParaRPr lang="cs-CZ" i="1" dirty="0" smtClean="0"/>
          </a:p>
          <a:p>
            <a:r>
              <a:rPr lang="cs-CZ" i="1" dirty="0" err="1" smtClean="0"/>
              <a:t>bildende</a:t>
            </a:r>
            <a:r>
              <a:rPr lang="cs-CZ" i="1" dirty="0" smtClean="0"/>
              <a:t> </a:t>
            </a:r>
            <a:r>
              <a:rPr lang="cs-CZ" i="1" dirty="0" err="1" smtClean="0"/>
              <a:t>Künste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Balthasar</a:t>
            </a:r>
            <a:r>
              <a:rPr lang="cs-CZ" dirty="0" smtClean="0"/>
              <a:t> </a:t>
            </a:r>
            <a:r>
              <a:rPr lang="cs-CZ" dirty="0"/>
              <a:t>Neumann, Alfred </a:t>
            </a:r>
            <a:r>
              <a:rPr lang="cs-CZ" dirty="0" err="1"/>
              <a:t>Kubin</a:t>
            </a:r>
            <a:r>
              <a:rPr lang="cs-CZ" dirty="0"/>
              <a:t>, Ferdinand </a:t>
            </a:r>
            <a:r>
              <a:rPr lang="cs-CZ" dirty="0" err="1"/>
              <a:t>Staeger</a:t>
            </a:r>
            <a:r>
              <a:rPr lang="cs-CZ" dirty="0"/>
              <a:t>, Oskar </a:t>
            </a:r>
            <a:r>
              <a:rPr lang="cs-CZ" dirty="0" err="1"/>
              <a:t>Kreibich</a:t>
            </a:r>
            <a:r>
              <a:rPr lang="cs-CZ" dirty="0"/>
              <a:t>, Heribert </a:t>
            </a:r>
            <a:r>
              <a:rPr lang="cs-CZ" dirty="0" err="1"/>
              <a:t>Losert</a:t>
            </a:r>
            <a:r>
              <a:rPr lang="cs-CZ" dirty="0"/>
              <a:t>, Franz </a:t>
            </a:r>
            <a:r>
              <a:rPr lang="cs-CZ" dirty="0" err="1"/>
              <a:t>Metzner</a:t>
            </a:r>
            <a:r>
              <a:rPr lang="cs-CZ" dirty="0"/>
              <a:t>, Josef Maria </a:t>
            </a:r>
            <a:r>
              <a:rPr lang="cs-CZ" dirty="0" err="1"/>
              <a:t>Olbrich</a:t>
            </a:r>
            <a:r>
              <a:rPr lang="cs-CZ" dirty="0"/>
              <a:t>, Ferdinand </a:t>
            </a:r>
            <a:r>
              <a:rPr lang="cs-CZ" dirty="0" err="1"/>
              <a:t>Tietz</a:t>
            </a:r>
            <a:r>
              <a:rPr lang="cs-CZ" dirty="0"/>
              <a:t> </a:t>
            </a:r>
          </a:p>
          <a:p>
            <a:r>
              <a:rPr lang="cs-CZ" i="1" dirty="0" smtClean="0"/>
              <a:t>Politik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Karl Renner, Rudolf </a:t>
            </a:r>
            <a:r>
              <a:rPr lang="cs-CZ" dirty="0" err="1" smtClean="0"/>
              <a:t>Lodgman</a:t>
            </a:r>
            <a:r>
              <a:rPr lang="cs-CZ" dirty="0" smtClean="0"/>
              <a:t> von </a:t>
            </a:r>
            <a:r>
              <a:rPr lang="cs-CZ" dirty="0" err="1" smtClean="0"/>
              <a:t>Auen</a:t>
            </a:r>
            <a:r>
              <a:rPr lang="cs-CZ" dirty="0" smtClean="0"/>
              <a:t>, Wenzel Jaksch </a:t>
            </a:r>
            <a:r>
              <a:rPr lang="cs-CZ" dirty="0" err="1" smtClean="0"/>
              <a:t>und</a:t>
            </a:r>
            <a:r>
              <a:rPr lang="cs-CZ" dirty="0" smtClean="0"/>
              <a:t> Peter </a:t>
            </a:r>
            <a:r>
              <a:rPr lang="cs-CZ" dirty="0" err="1" smtClean="0"/>
              <a:t>Glotz</a:t>
            </a:r>
            <a:r>
              <a:rPr lang="cs-CZ" dirty="0" smtClean="0"/>
              <a:t>.</a:t>
            </a:r>
          </a:p>
          <a:p>
            <a:r>
              <a:rPr lang="cs-CZ" i="1" dirty="0" err="1" smtClean="0"/>
              <a:t>Geistes</a:t>
            </a:r>
            <a:r>
              <a:rPr lang="cs-CZ" i="1" dirty="0" smtClean="0"/>
              <a:t>-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Naturwissenschaftler</a:t>
            </a:r>
            <a:endParaRPr lang="cs-CZ" i="1" dirty="0" smtClean="0"/>
          </a:p>
          <a:p>
            <a:pPr lvl="1"/>
            <a:r>
              <a:rPr lang="cs-CZ" dirty="0" smtClean="0"/>
              <a:t>Ernst </a:t>
            </a:r>
            <a:r>
              <a:rPr lang="cs-CZ" b="1" dirty="0"/>
              <a:t>Mach</a:t>
            </a:r>
            <a:r>
              <a:rPr lang="cs-CZ" dirty="0"/>
              <a:t>, </a:t>
            </a:r>
            <a:r>
              <a:rPr lang="cs-CZ" dirty="0" err="1"/>
              <a:t>Thaddäus</a:t>
            </a:r>
            <a:r>
              <a:rPr lang="cs-CZ" dirty="0"/>
              <a:t> </a:t>
            </a:r>
            <a:r>
              <a:rPr lang="cs-CZ" b="1" dirty="0" err="1"/>
              <a:t>Haenke</a:t>
            </a:r>
            <a:r>
              <a:rPr lang="cs-CZ" dirty="0"/>
              <a:t>, Franz Josef </a:t>
            </a:r>
            <a:r>
              <a:rPr lang="cs-CZ" b="1" dirty="0" err="1"/>
              <a:t>Gerstner</a:t>
            </a:r>
            <a:r>
              <a:rPr lang="cs-CZ" dirty="0"/>
              <a:t>, Sigmund </a:t>
            </a:r>
            <a:r>
              <a:rPr lang="cs-CZ" b="1" dirty="0"/>
              <a:t>Freud</a:t>
            </a:r>
            <a:r>
              <a:rPr lang="cs-CZ" dirty="0"/>
              <a:t>, Gustav </a:t>
            </a:r>
            <a:r>
              <a:rPr lang="cs-CZ" dirty="0" err="1"/>
              <a:t>Fochler-Hauke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Nobelpreisträger</a:t>
            </a:r>
            <a:r>
              <a:rPr lang="cs-CZ" dirty="0"/>
              <a:t> Carl </a:t>
            </a:r>
            <a:r>
              <a:rPr lang="cs-CZ" dirty="0" err="1"/>
              <a:t>und</a:t>
            </a:r>
            <a:r>
              <a:rPr lang="cs-CZ" dirty="0"/>
              <a:t> Gerty </a:t>
            </a:r>
            <a:r>
              <a:rPr lang="cs-CZ" dirty="0" err="1"/>
              <a:t>Cori</a:t>
            </a:r>
            <a:r>
              <a:rPr lang="cs-CZ" dirty="0"/>
              <a:t> </a:t>
            </a:r>
            <a:r>
              <a:rPr lang="cs-CZ" dirty="0" err="1"/>
              <a:t>sowie</a:t>
            </a:r>
            <a:r>
              <a:rPr lang="cs-CZ" dirty="0"/>
              <a:t> Herwig </a:t>
            </a:r>
            <a:r>
              <a:rPr lang="cs-CZ" dirty="0" err="1"/>
              <a:t>Schopper</a:t>
            </a:r>
            <a:r>
              <a:rPr lang="cs-CZ" dirty="0"/>
              <a:t>.</a:t>
            </a:r>
          </a:p>
          <a:p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historische</a:t>
            </a:r>
            <a:r>
              <a:rPr lang="cs-CZ" dirty="0"/>
              <a:t> </a:t>
            </a:r>
            <a:r>
              <a:rPr lang="cs-CZ" dirty="0" err="1"/>
              <a:t>Leistung</a:t>
            </a:r>
            <a:r>
              <a:rPr lang="cs-CZ" dirty="0"/>
              <a:t> </a:t>
            </a:r>
            <a:r>
              <a:rPr lang="cs-CZ" dirty="0" err="1"/>
              <a:t>eigener</a:t>
            </a:r>
            <a:r>
              <a:rPr lang="cs-CZ" dirty="0"/>
              <a:t> Art </a:t>
            </a:r>
            <a:r>
              <a:rPr lang="cs-CZ" dirty="0" err="1"/>
              <a:t>vollbrachte</a:t>
            </a:r>
            <a:r>
              <a:rPr lang="cs-CZ" dirty="0"/>
              <a:t> der </a:t>
            </a:r>
            <a:r>
              <a:rPr lang="cs-CZ" dirty="0" err="1"/>
              <a:t>Sudetendeutsche</a:t>
            </a:r>
            <a:r>
              <a:rPr lang="cs-CZ" dirty="0"/>
              <a:t> </a:t>
            </a:r>
            <a:r>
              <a:rPr lang="cs-CZ" b="1" dirty="0"/>
              <a:t>Oskar Schindler </a:t>
            </a:r>
            <a:r>
              <a:rPr lang="cs-CZ" b="1" dirty="0" err="1"/>
              <a:t>aus</a:t>
            </a:r>
            <a:r>
              <a:rPr lang="cs-CZ" b="1" dirty="0"/>
              <a:t> </a:t>
            </a:r>
            <a:r>
              <a:rPr lang="cs-CZ" b="1" dirty="0" err="1"/>
              <a:t>Zwittau</a:t>
            </a:r>
            <a:r>
              <a:rPr lang="cs-CZ" b="1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Schönhengstgau</a:t>
            </a:r>
            <a:r>
              <a:rPr lang="cs-CZ" dirty="0"/>
              <a:t>. </a:t>
            </a:r>
            <a:r>
              <a:rPr lang="cs-CZ" dirty="0" err="1"/>
              <a:t>Zunächst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ausgesprochener</a:t>
            </a:r>
            <a:r>
              <a:rPr lang="cs-CZ" dirty="0"/>
              <a:t> </a:t>
            </a:r>
            <a:r>
              <a:rPr lang="cs-CZ" dirty="0" err="1"/>
              <a:t>Kriegsgewinnler</a:t>
            </a:r>
            <a:r>
              <a:rPr lang="cs-CZ" dirty="0"/>
              <a:t> </a:t>
            </a:r>
            <a:r>
              <a:rPr lang="cs-CZ" dirty="0" err="1"/>
              <a:t>obsiegte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diesem</a:t>
            </a:r>
            <a:r>
              <a:rPr lang="cs-CZ" dirty="0"/>
              <a:t> </a:t>
            </a:r>
            <a:r>
              <a:rPr lang="cs-CZ" dirty="0" err="1"/>
              <a:t>Mitglied</a:t>
            </a:r>
            <a:r>
              <a:rPr lang="cs-CZ" dirty="0"/>
              <a:t> der NSDAP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guten</a:t>
            </a:r>
            <a:r>
              <a:rPr lang="cs-CZ" dirty="0"/>
              <a:t> </a:t>
            </a:r>
            <a:r>
              <a:rPr lang="cs-CZ" dirty="0" err="1"/>
              <a:t>Kontakten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SS </a:t>
            </a:r>
            <a:r>
              <a:rPr lang="cs-CZ" dirty="0" err="1"/>
              <a:t>schließlich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Menschlichkeit</a:t>
            </a:r>
            <a:r>
              <a:rPr lang="cs-CZ" dirty="0"/>
              <a:t>, so </a:t>
            </a:r>
            <a:r>
              <a:rPr lang="cs-CZ" dirty="0" err="1"/>
              <a:t>daß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monatelanger</a:t>
            </a:r>
            <a:r>
              <a:rPr lang="cs-CZ" dirty="0"/>
              <a:t> </a:t>
            </a:r>
            <a:r>
              <a:rPr lang="cs-CZ" dirty="0" err="1"/>
              <a:t>Gefahr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eigene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1.200 </a:t>
            </a:r>
            <a:r>
              <a:rPr lang="cs-CZ" dirty="0" err="1"/>
              <a:t>Juden</a:t>
            </a:r>
            <a:r>
              <a:rPr lang="cs-CZ" dirty="0"/>
              <a:t> vor der </a:t>
            </a:r>
            <a:r>
              <a:rPr lang="cs-CZ" dirty="0" err="1"/>
              <a:t>Vernichtung</a:t>
            </a:r>
            <a:r>
              <a:rPr lang="cs-CZ" dirty="0"/>
              <a:t> </a:t>
            </a:r>
            <a:r>
              <a:rPr lang="cs-CZ" dirty="0" err="1"/>
              <a:t>rettete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smtClean="0"/>
              <a:t>Der </a:t>
            </a:r>
            <a:r>
              <a:rPr lang="cs-CZ" dirty="0"/>
              <a:t>Film "</a:t>
            </a:r>
            <a:r>
              <a:rPr lang="cs-CZ" dirty="0" err="1"/>
              <a:t>Schindlers</a:t>
            </a:r>
            <a:r>
              <a:rPr lang="cs-CZ" dirty="0"/>
              <a:t> Liste" </a:t>
            </a:r>
            <a:r>
              <a:rPr lang="cs-CZ" dirty="0" err="1"/>
              <a:t>setzte</a:t>
            </a:r>
            <a:r>
              <a:rPr lang="cs-CZ" dirty="0"/>
              <a:t> 1994 dem in </a:t>
            </a:r>
            <a:r>
              <a:rPr lang="cs-CZ" dirty="0" err="1"/>
              <a:t>Deutschland</a:t>
            </a:r>
            <a:r>
              <a:rPr lang="cs-CZ" dirty="0"/>
              <a:t> bis </a:t>
            </a:r>
            <a:r>
              <a:rPr lang="cs-CZ" dirty="0" err="1"/>
              <a:t>dahin</a:t>
            </a:r>
            <a:r>
              <a:rPr lang="cs-CZ" dirty="0"/>
              <a:t> </a:t>
            </a:r>
            <a:r>
              <a:rPr lang="cs-CZ" dirty="0" err="1"/>
              <a:t>kaum</a:t>
            </a:r>
            <a:r>
              <a:rPr lang="cs-CZ" dirty="0"/>
              <a:t> </a:t>
            </a:r>
            <a:r>
              <a:rPr lang="cs-CZ" dirty="0" err="1"/>
              <a:t>bekannten</a:t>
            </a:r>
            <a:r>
              <a:rPr lang="cs-CZ" dirty="0"/>
              <a:t> Mann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Denkmal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 err="1" smtClean="0"/>
              <a:t>Seine</a:t>
            </a:r>
            <a:r>
              <a:rPr lang="cs-CZ" dirty="0" smtClean="0"/>
              <a:t> </a:t>
            </a:r>
            <a:r>
              <a:rPr lang="cs-CZ" dirty="0" err="1"/>
              <a:t>Frau</a:t>
            </a:r>
            <a:r>
              <a:rPr lang="cs-CZ" dirty="0"/>
              <a:t>, Emilie Schindler,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Persönlichkeit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Menschenrechtspreis</a:t>
            </a:r>
            <a:r>
              <a:rPr lang="cs-CZ" dirty="0"/>
              <a:t> der </a:t>
            </a:r>
            <a:r>
              <a:rPr lang="cs-CZ" dirty="0" err="1"/>
              <a:t>Sudetendeutschen</a:t>
            </a:r>
            <a:r>
              <a:rPr lang="cs-CZ" dirty="0"/>
              <a:t> </a:t>
            </a:r>
            <a:r>
              <a:rPr lang="cs-CZ" dirty="0" err="1"/>
              <a:t>Landsmannschaft</a:t>
            </a:r>
            <a:r>
              <a:rPr lang="cs-CZ" dirty="0"/>
              <a:t> </a:t>
            </a:r>
            <a:r>
              <a:rPr lang="cs-CZ" dirty="0" err="1"/>
              <a:t>ausgezeichnet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i="1" dirty="0" err="1" smtClean="0"/>
              <a:t>Gegenwart</a:t>
            </a:r>
            <a:endParaRPr lang="cs-CZ" i="1" dirty="0" smtClean="0"/>
          </a:p>
          <a:p>
            <a:pPr lvl="1"/>
            <a:r>
              <a:rPr lang="cs-CZ" dirty="0" err="1" smtClean="0"/>
              <a:t>Entertainer</a:t>
            </a:r>
            <a:r>
              <a:rPr lang="cs-CZ" dirty="0" smtClean="0"/>
              <a:t> </a:t>
            </a:r>
            <a:r>
              <a:rPr lang="cs-CZ" dirty="0"/>
              <a:t>Harald Schmidt (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Südmähren</a:t>
            </a:r>
            <a:r>
              <a:rPr lang="cs-CZ" dirty="0"/>
              <a:t>), der </a:t>
            </a:r>
            <a:r>
              <a:rPr lang="cs-CZ" dirty="0" err="1"/>
              <a:t>frühere</a:t>
            </a:r>
            <a:r>
              <a:rPr lang="cs-CZ" dirty="0"/>
              <a:t> </a:t>
            </a:r>
            <a:r>
              <a:rPr lang="cs-CZ" dirty="0" err="1"/>
              <a:t>Präsident</a:t>
            </a:r>
            <a:r>
              <a:rPr lang="cs-CZ" dirty="0"/>
              <a:t> der </a:t>
            </a:r>
            <a:r>
              <a:rPr lang="cs-CZ" dirty="0" err="1"/>
              <a:t>Bundesnachrichtendienstes</a:t>
            </a:r>
            <a:r>
              <a:rPr lang="cs-CZ" dirty="0"/>
              <a:t> Geiger (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Brünn</a:t>
            </a:r>
            <a:r>
              <a:rPr lang="cs-CZ" dirty="0"/>
              <a:t>)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verstorbene</a:t>
            </a:r>
            <a:r>
              <a:rPr lang="cs-CZ" dirty="0"/>
              <a:t> </a:t>
            </a:r>
            <a:r>
              <a:rPr lang="cs-CZ" dirty="0" err="1"/>
              <a:t>Bundestagsvizepräsident</a:t>
            </a:r>
            <a:r>
              <a:rPr lang="cs-CZ" dirty="0"/>
              <a:t> Hans "</a:t>
            </a:r>
            <a:r>
              <a:rPr lang="cs-CZ" dirty="0" err="1"/>
              <a:t>Johnny</a:t>
            </a:r>
            <a:r>
              <a:rPr lang="cs-CZ" dirty="0"/>
              <a:t>" Klein (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Mährisch</a:t>
            </a:r>
            <a:r>
              <a:rPr lang="cs-CZ" dirty="0"/>
              <a:t> Schönberg).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8147248" cy="383704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Základy našeho vlasteneckého </a:t>
            </a:r>
            <a:r>
              <a:rPr lang="cs-CZ" dirty="0" smtClean="0"/>
              <a:t>hnutí. </a:t>
            </a:r>
          </a:p>
          <a:p>
            <a:pPr lvl="1"/>
            <a:r>
              <a:rPr lang="cs-CZ" dirty="0" smtClean="0"/>
              <a:t>21</a:t>
            </a:r>
            <a:r>
              <a:rPr lang="cs-CZ" dirty="0"/>
              <a:t>. května 1990 v Chomutově</a:t>
            </a:r>
            <a:endParaRPr lang="cs-CZ" dirty="0" smtClean="0"/>
          </a:p>
          <a:p>
            <a:r>
              <a:rPr lang="cs-CZ" dirty="0" smtClean="0"/>
              <a:t>historicky </a:t>
            </a:r>
            <a:r>
              <a:rPr lang="cs-CZ" dirty="0"/>
              <a:t>první Klub přátel českého pohraničí</a:t>
            </a:r>
            <a:r>
              <a:rPr lang="cs-CZ" dirty="0" smtClean="0"/>
              <a:t>.</a:t>
            </a:r>
          </a:p>
          <a:p>
            <a:pPr lvl="1"/>
            <a:r>
              <a:rPr lang="cs-CZ" dirty="0"/>
              <a:t>otevřeného všem českým vlastencům bez ohledu na jejich politickou </a:t>
            </a:r>
            <a:r>
              <a:rPr lang="cs-CZ" dirty="0" smtClean="0"/>
              <a:t>orientaci</a:t>
            </a:r>
          </a:p>
          <a:p>
            <a:r>
              <a:rPr lang="cs-CZ" dirty="0"/>
              <a:t>přípravný výbor Severočeské regionální rady KČP</a:t>
            </a:r>
          </a:p>
          <a:p>
            <a:pPr lvl="1"/>
            <a:r>
              <a:rPr lang="cs-CZ" dirty="0" smtClean="0"/>
              <a:t>22</a:t>
            </a:r>
            <a:r>
              <a:rPr lang="cs-CZ" dirty="0"/>
              <a:t>. února 1992 </a:t>
            </a:r>
            <a:r>
              <a:rPr lang="cs-CZ" dirty="0" smtClean="0"/>
              <a:t>v Ústí </a:t>
            </a:r>
            <a:r>
              <a:rPr lang="cs-CZ" dirty="0"/>
              <a:t>nad </a:t>
            </a:r>
            <a:r>
              <a:rPr lang="cs-CZ" dirty="0" smtClean="0"/>
              <a:t>Labem</a:t>
            </a:r>
          </a:p>
          <a:p>
            <a:r>
              <a:rPr lang="cs-CZ" dirty="0" smtClean="0"/>
              <a:t>vznik </a:t>
            </a:r>
            <a:r>
              <a:rPr lang="cs-CZ" dirty="0"/>
              <a:t>Klubu českého pohraničí jako občanského sdružení s celostátní </a:t>
            </a:r>
            <a:r>
              <a:rPr lang="cs-CZ" dirty="0" smtClean="0"/>
              <a:t>působností</a:t>
            </a:r>
          </a:p>
          <a:p>
            <a:pPr lvl="1"/>
            <a:r>
              <a:rPr lang="cs-CZ" dirty="0" smtClean="0"/>
              <a:t>22. červenec 1992 registrace MV ČR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files.klub-pohranici.cz/200000547-9434196272/50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685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první setkání ochránců československých státních </a:t>
            </a:r>
            <a:r>
              <a:rPr lang="cs-CZ" dirty="0" smtClean="0"/>
              <a:t>hranic</a:t>
            </a:r>
          </a:p>
          <a:p>
            <a:pPr lvl="1"/>
            <a:r>
              <a:rPr lang="cs-CZ" dirty="0" smtClean="0"/>
              <a:t>25</a:t>
            </a:r>
            <a:r>
              <a:rPr lang="cs-CZ" dirty="0"/>
              <a:t>. června </a:t>
            </a:r>
            <a:r>
              <a:rPr lang="cs-CZ" dirty="0" smtClean="0"/>
              <a:t>1997 </a:t>
            </a:r>
            <a:r>
              <a:rPr lang="cs-CZ" dirty="0"/>
              <a:t>v Praze </a:t>
            </a:r>
            <a:endParaRPr lang="cs-CZ" dirty="0" smtClean="0"/>
          </a:p>
          <a:p>
            <a:pPr lvl="1"/>
            <a:r>
              <a:rPr lang="cs-CZ" dirty="0" smtClean="0"/>
              <a:t>bývalí </a:t>
            </a:r>
            <a:r>
              <a:rPr lang="cs-CZ" dirty="0"/>
              <a:t>příslušníci Pohraniční </a:t>
            </a:r>
            <a:r>
              <a:rPr lang="cs-CZ" dirty="0" smtClean="0"/>
              <a:t>stráže </a:t>
            </a:r>
          </a:p>
          <a:p>
            <a:pPr lvl="1"/>
            <a:r>
              <a:rPr lang="cs-CZ" dirty="0" smtClean="0"/>
              <a:t>nejen </a:t>
            </a:r>
            <a:r>
              <a:rPr lang="cs-CZ" dirty="0"/>
              <a:t>vojáci z povolání, ale i vojáci, kteří v </a:t>
            </a:r>
            <a:r>
              <a:rPr lang="cs-CZ" dirty="0" smtClean="0"/>
              <a:t>PS </a:t>
            </a:r>
            <a:r>
              <a:rPr lang="cs-CZ" dirty="0"/>
              <a:t>vykonávali svoji základní vojenskou službu.</a:t>
            </a:r>
          </a:p>
          <a:p>
            <a:r>
              <a:rPr lang="cs-CZ" dirty="0"/>
              <a:t>sekce ochránců československých státních </a:t>
            </a:r>
            <a:r>
              <a:rPr lang="cs-CZ" dirty="0" smtClean="0"/>
              <a:t>hranic</a:t>
            </a:r>
          </a:p>
          <a:p>
            <a:pPr lvl="1"/>
            <a:r>
              <a:rPr lang="cs-CZ" dirty="0" smtClean="0"/>
              <a:t>stovky </a:t>
            </a:r>
            <a:r>
              <a:rPr lang="cs-CZ" dirty="0"/>
              <a:t>bývalých příslušníků </a:t>
            </a:r>
            <a:r>
              <a:rPr lang="cs-CZ" dirty="0" smtClean="0"/>
              <a:t>PS a </a:t>
            </a:r>
            <a:r>
              <a:rPr lang="cs-CZ" dirty="0"/>
              <a:t>orgánů ochrany státních hranic Sboru národní </a:t>
            </a:r>
            <a:r>
              <a:rPr lang="cs-CZ" dirty="0" smtClean="0"/>
              <a:t>bezpečnosti (SNB)</a:t>
            </a:r>
            <a:endParaRPr lang="cs-CZ" dirty="0"/>
          </a:p>
          <a:p>
            <a:r>
              <a:rPr lang="cs-CZ" dirty="0"/>
              <a:t>1. celostátní setkání bývalých příslušníků </a:t>
            </a:r>
            <a:r>
              <a:rPr lang="cs-CZ" dirty="0" smtClean="0"/>
              <a:t>PS</a:t>
            </a:r>
          </a:p>
          <a:p>
            <a:pPr lvl="1"/>
            <a:r>
              <a:rPr lang="cs-CZ" dirty="0" smtClean="0"/>
              <a:t>7</a:t>
            </a:r>
            <a:r>
              <a:rPr lang="cs-CZ" dirty="0"/>
              <a:t>. července </a:t>
            </a:r>
            <a:r>
              <a:rPr lang="cs-CZ" dirty="0" smtClean="0"/>
              <a:t>2001 v chodských Poběžovicích </a:t>
            </a:r>
          </a:p>
          <a:p>
            <a:pPr lvl="1"/>
            <a:r>
              <a:rPr lang="cs-CZ" dirty="0" smtClean="0"/>
              <a:t>delegace </a:t>
            </a:r>
            <a:r>
              <a:rPr lang="cs-CZ" dirty="0"/>
              <a:t>ze Slovenska a z Německa.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6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„Lže </a:t>
            </a:r>
            <a:r>
              <a:rPr lang="cs-CZ" dirty="0"/>
              <a:t>se o minulosti, lže se o současnosti, vylhaná je i budoucnost. Silná je tendence absolutní negace historické pravdy</a:t>
            </a:r>
            <a:r>
              <a:rPr lang="cs-CZ" dirty="0" smtClean="0"/>
              <a:t>.“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cs-CZ" dirty="0"/>
              <a:t>KČP svoji aktivní levicovou činností na úseku mezinárodní spolupráce bude usilovat o eliminaci negativního působení sudetoněmeckých krajanských organizací a spolků a vystupovat proti snahám o občanskou obnovu Sudet.</a:t>
            </a:r>
          </a:p>
          <a:p>
            <a:r>
              <a:rPr lang="cs-CZ" dirty="0" smtClean="0"/>
              <a:t>K. JANDA:</a:t>
            </a:r>
          </a:p>
          <a:p>
            <a:pPr lvl="1"/>
            <a:r>
              <a:rPr lang="cs-CZ" dirty="0" smtClean="0"/>
              <a:t>„Naučme </a:t>
            </a:r>
            <a:r>
              <a:rPr lang="cs-CZ" dirty="0"/>
              <a:t>se to, co lidi v západní Evropě kapitalismus již naučil - vzepřít se útlaku</a:t>
            </a:r>
            <a:r>
              <a:rPr lang="cs-CZ" dirty="0" smtClean="0"/>
              <a:t>.“</a:t>
            </a:r>
            <a:endParaRPr lang="cs-CZ" dirty="0"/>
          </a:p>
          <a:p>
            <a:pPr lvl="1"/>
            <a:r>
              <a:rPr lang="cs-CZ" dirty="0" smtClean="0"/>
              <a:t>„Nebezpečí </a:t>
            </a:r>
            <a:r>
              <a:rPr lang="cs-CZ" dirty="0"/>
              <a:t>nacismu neskončilo porážkou nacistického </a:t>
            </a:r>
            <a:r>
              <a:rPr lang="cs-CZ" dirty="0" smtClean="0"/>
              <a:t>Německa. Toto </a:t>
            </a:r>
            <a:r>
              <a:rPr lang="cs-CZ" dirty="0"/>
              <a:t>nebezpečí žije, je aktuální</a:t>
            </a:r>
            <a:r>
              <a:rPr lang="cs-CZ" dirty="0" smtClean="0"/>
              <a:t>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1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PROHLÁŠENÍ účastníků </a:t>
            </a:r>
            <a:r>
              <a:rPr lang="cs-CZ" dirty="0"/>
              <a:t>IV. celostátního </a:t>
            </a:r>
            <a:r>
              <a:rPr lang="cs-CZ" dirty="0" smtClean="0"/>
              <a:t>setkání ochránců </a:t>
            </a:r>
            <a:r>
              <a:rPr lang="cs-CZ" dirty="0"/>
              <a:t>československých státních </a:t>
            </a:r>
            <a:r>
              <a:rPr lang="cs-CZ" dirty="0" smtClean="0"/>
              <a:t>hranic </a:t>
            </a:r>
            <a:r>
              <a:rPr lang="cs-CZ" dirty="0" err="1" smtClean="0"/>
              <a:t>Kčp</a:t>
            </a:r>
            <a:r>
              <a:rPr lang="cs-CZ" dirty="0" smtClean="0"/>
              <a:t>, </a:t>
            </a:r>
            <a:r>
              <a:rPr lang="cs-CZ" dirty="0" err="1"/>
              <a:t>o.s</a:t>
            </a:r>
            <a:r>
              <a:rPr lang="cs-CZ" dirty="0" smtClean="0"/>
              <a:t>. (</a:t>
            </a:r>
            <a:r>
              <a:rPr lang="cs-CZ" sz="2200" dirty="0" smtClean="0"/>
              <a:t>24.5.2008)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514116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Odmítáme plány současné české vlády na instalaci americké radarové základny a jakoukoliv vojenskou přítomnost cizích států v ČR. </a:t>
            </a:r>
            <a:endParaRPr lang="cs-CZ" dirty="0" smtClean="0"/>
          </a:p>
          <a:p>
            <a:r>
              <a:rPr lang="cs-CZ" dirty="0"/>
              <a:t>Současně žádáme stažení ozbrojených sil ČR ze zahraničních misí, které přímo podporují snahu USA po světovládě a poškozují pověst českého národa ve světě</a:t>
            </a:r>
            <a:r>
              <a:rPr lang="cs-CZ" dirty="0" smtClean="0"/>
              <a:t>.</a:t>
            </a:r>
          </a:p>
          <a:p>
            <a:r>
              <a:rPr lang="cs-CZ" dirty="0"/>
              <a:t>Odmítáme nátlakové akce a politickou linii sudetoněmeckého </a:t>
            </a:r>
            <a:r>
              <a:rPr lang="cs-CZ" dirty="0" err="1"/>
              <a:t>landsmanschaftu</a:t>
            </a:r>
            <a:r>
              <a:rPr lang="cs-CZ" dirty="0"/>
              <a:t> na zrušení Dekretů prezidenta ČR Dr. Edvarda Beneše, které jsou trvalou součástí českého právního </a:t>
            </a:r>
            <a:r>
              <a:rPr lang="cs-CZ" dirty="0" smtClean="0"/>
              <a:t>řádu. </a:t>
            </a:r>
          </a:p>
          <a:p>
            <a:r>
              <a:rPr lang="cs-CZ" dirty="0"/>
              <a:t>Vyzýváme signatáře Postupimské konference r.1945, vlády USA, Velké Británie, Francie a Ruska, aby veřejně zaujaly stanoviska k tehdy přijatým závěrům o odsunu Němců z ČR a k současným požadavkům sudetoněmeckého </a:t>
            </a:r>
            <a:r>
              <a:rPr lang="cs-CZ" dirty="0" err="1"/>
              <a:t>landsmanschaftu</a:t>
            </a:r>
            <a:r>
              <a:rPr lang="cs-CZ" dirty="0"/>
              <a:t>.</a:t>
            </a:r>
          </a:p>
          <a:p>
            <a:r>
              <a:rPr lang="cs-CZ" dirty="0"/>
              <a:t>Vyzýváme vládu ČR k odmítnutí požadavků letošního sudetoněmeckého srazu v Norimberku a k přijetí rozhodnutí o zrušení sudetoněmecké kanceláře v Praze, </a:t>
            </a:r>
            <a:endParaRPr lang="cs-CZ" dirty="0" smtClean="0"/>
          </a:p>
          <a:p>
            <a:r>
              <a:rPr lang="cs-CZ" dirty="0"/>
              <a:t>Odsuzujeme všechny projevy terorismu doma i ve světě. Proto považujeme vyznamenání skupiny bratří Mašínů </a:t>
            </a:r>
            <a:r>
              <a:rPr lang="cs-CZ" dirty="0" err="1"/>
              <a:t>premierem</a:t>
            </a:r>
            <a:r>
              <a:rPr lang="cs-CZ" dirty="0"/>
              <a:t> M. Topolánkem a Oty Rambouska </a:t>
            </a:r>
            <a:r>
              <a:rPr lang="cs-CZ" dirty="0" err="1"/>
              <a:t>ministriní</a:t>
            </a:r>
            <a:r>
              <a:rPr lang="cs-CZ" dirty="0"/>
              <a:t> </a:t>
            </a:r>
            <a:r>
              <a:rPr lang="cs-CZ" dirty="0" err="1"/>
              <a:t>Vl</a:t>
            </a:r>
            <a:r>
              <a:rPr lang="cs-CZ" dirty="0"/>
              <a:t>. Parkanovou za akt neslučitelný s posláním představitelů ČR, </a:t>
            </a:r>
          </a:p>
        </p:txBody>
      </p:sp>
    </p:spTree>
    <p:extLst>
      <p:ext uri="{BB962C8B-B14F-4D97-AF65-F5344CB8AC3E}">
        <p14:creationId xmlns:p14="http://schemas.microsoft.com/office/powerpoint/2010/main" val="2609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4896544" cy="487375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EFEKT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AREÁLOVÝ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KONTINUÁLNÍ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PERIFÉRIE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PŘESKOKU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POTENCIÁLNĚ </a:t>
            </a:r>
            <a:r>
              <a:rPr lang="cs-CZ" dirty="0"/>
              <a:t>DIFERENČNÍ,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DIFUZNÍ</a:t>
            </a:r>
            <a:r>
              <a:rPr lang="cs-CZ" dirty="0"/>
              <a:t>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POLITICKO-HISTORICKÝ </a:t>
            </a:r>
            <a:r>
              <a:rPr lang="cs-CZ" dirty="0"/>
              <a:t>(SEGER 1993)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1541"/>
            <a:ext cx="3362801" cy="65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3. </a:t>
            </a:r>
            <a:r>
              <a:rPr lang="cs-CZ" dirty="0" err="1" smtClean="0"/>
              <a:t>Antikomplex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369696"/>
          </a:xfrm>
        </p:spPr>
        <p:txBody>
          <a:bodyPr>
            <a:normAutofit/>
          </a:bodyPr>
          <a:lstStyle/>
          <a:p>
            <a:r>
              <a:rPr lang="cs-CZ" dirty="0" smtClean="0"/>
              <a:t>občanské </a:t>
            </a:r>
            <a:r>
              <a:rPr lang="cs-CZ" dirty="0"/>
              <a:t>sdružení, </a:t>
            </a:r>
            <a:r>
              <a:rPr lang="cs-CZ" dirty="0" smtClean="0"/>
              <a:t>od </a:t>
            </a:r>
            <a:r>
              <a:rPr lang="cs-CZ" dirty="0"/>
              <a:t>roku 1998 </a:t>
            </a:r>
            <a:endParaRPr lang="cs-CZ" dirty="0" smtClean="0"/>
          </a:p>
          <a:p>
            <a:r>
              <a:rPr lang="cs-CZ" dirty="0" smtClean="0"/>
              <a:t>zasazuje se za </a:t>
            </a:r>
            <a:r>
              <a:rPr lang="cs-CZ" dirty="0"/>
              <a:t>českou reflexi německých dějin v Čechách, na Moravě a ve Slezsku. </a:t>
            </a:r>
            <a:endParaRPr lang="cs-CZ" dirty="0" smtClean="0"/>
          </a:p>
          <a:p>
            <a:r>
              <a:rPr lang="cs-CZ" dirty="0" smtClean="0"/>
              <a:t>vydává </a:t>
            </a:r>
            <a:r>
              <a:rPr lang="cs-CZ" dirty="0"/>
              <a:t>knihy, pořádáme výstavy, veřejné diskuse a přednášky, organizujeme vzdělávací </a:t>
            </a:r>
            <a:r>
              <a:rPr lang="cs-CZ" dirty="0" smtClean="0"/>
              <a:t>projekty</a:t>
            </a:r>
          </a:p>
          <a:p>
            <a:r>
              <a:rPr lang="cs-CZ" dirty="0" smtClean="0"/>
              <a:t>spolupracuje </a:t>
            </a:r>
            <a:r>
              <a:rPr lang="cs-CZ" dirty="0"/>
              <a:t>s desítkami škol v celé České republice i s řadou regionálních iniciativ, které v bývalých Sudetech usilují o rozvoj místního kulturní dědictví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8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1411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Č</a:t>
            </a:r>
            <a:r>
              <a:rPr lang="cs-CZ" dirty="0" smtClean="0"/>
              <a:t>eská </a:t>
            </a:r>
            <a:r>
              <a:rPr lang="cs-CZ" dirty="0"/>
              <a:t>společnost nedoceňuje význam staletého soužití s Němci v českých zemích. </a:t>
            </a:r>
            <a:endParaRPr lang="cs-CZ" dirty="0" smtClean="0"/>
          </a:p>
          <a:p>
            <a:r>
              <a:rPr lang="cs-CZ" dirty="0" smtClean="0"/>
              <a:t>Myslíme </a:t>
            </a:r>
            <a:r>
              <a:rPr lang="cs-CZ" dirty="0"/>
              <a:t>si, že snad také proto je možné, že nucené vysídlení sudetských Němců po druhé světové válce je vnímáno většinou pouze jako spravedlivá, kolektivní odplata za německou vinu na rozbití předválečného Československa a na válečných hrůzách. </a:t>
            </a:r>
            <a:endParaRPr lang="cs-CZ" dirty="0" smtClean="0"/>
          </a:p>
          <a:p>
            <a:r>
              <a:rPr lang="cs-CZ" dirty="0" smtClean="0"/>
              <a:t>Krajina </a:t>
            </a:r>
            <a:r>
              <a:rPr lang="cs-CZ" dirty="0"/>
              <a:t>v pohraničí je přitom dodnes viditelně poznamenána násilným přeryvem v jejím osídlení. </a:t>
            </a:r>
            <a:endParaRPr lang="cs-CZ" dirty="0" smtClean="0"/>
          </a:p>
          <a:p>
            <a:r>
              <a:rPr lang="cs-CZ" dirty="0" smtClean="0"/>
              <a:t>Ukázalo </a:t>
            </a:r>
            <a:r>
              <a:rPr lang="cs-CZ" dirty="0"/>
              <a:t>se, že znovunalezení hluboce založeného vztahu k ní není vůbec snadné a potrvá ještě dlouho – dodnes není ani zdaleka obnovena v té síle, jaká byla u jejích dřívějších německých obyvatel. </a:t>
            </a:r>
            <a:endParaRPr lang="cs-CZ" dirty="0" smtClean="0"/>
          </a:p>
          <a:p>
            <a:r>
              <a:rPr lang="cs-CZ" dirty="0" smtClean="0"/>
              <a:t>Škody</a:t>
            </a:r>
            <a:r>
              <a:rPr lang="cs-CZ" dirty="0"/>
              <a:t>, které utrpěl celkový kulturní a hospodářský život naší země, jsou naprosto zjevné. </a:t>
            </a:r>
            <a:endParaRPr lang="cs-CZ" dirty="0" smtClean="0"/>
          </a:p>
          <a:p>
            <a:r>
              <a:rPr lang="cs-CZ" dirty="0" smtClean="0"/>
              <a:t>Naší </a:t>
            </a:r>
            <a:r>
              <a:rPr lang="cs-CZ" dirty="0"/>
              <a:t>činností se proto snažíme vyvolat diskusi nad tímto temným momentem české historie.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14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tikomplex.cz/clanky_soubory/oldies/titulka_zmizele_sudetymala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242"/>
            <a:ext cx="2768898" cy="43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http://www.antikomplex.cz/clanky_soubory/sudetske_pribehy_titulka_tisk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10" y="111242"/>
            <a:ext cx="3190349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http://www.antikomplex.cz/clanky_soubory/oldies/titulka_promeny_sudetske_krajiny-1-s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59" y="111242"/>
            <a:ext cx="2686293" cy="358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http://www.antikomplex.cz/clanky_soubory/titulka_znkr5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08085"/>
            <a:ext cx="4642941" cy="218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www.znkr.cz/clanky_soubory/brozura_k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53" y="4221088"/>
            <a:ext cx="3868996" cy="24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pohraničí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Charakter </a:t>
            </a:r>
            <a:r>
              <a:rPr lang="cs-CZ" dirty="0"/>
              <a:t>hranice </a:t>
            </a:r>
          </a:p>
          <a:p>
            <a:pPr lvl="1"/>
            <a:r>
              <a:rPr lang="cs-CZ" dirty="0" smtClean="0"/>
              <a:t>Funkční </a:t>
            </a:r>
            <a:r>
              <a:rPr lang="cs-CZ" dirty="0"/>
              <a:t>vazby a/vs. subjektivní reflexe </a:t>
            </a:r>
          </a:p>
          <a:p>
            <a:pPr lvl="1"/>
            <a:r>
              <a:rPr lang="cs-CZ" dirty="0" smtClean="0"/>
              <a:t>Pohled </a:t>
            </a:r>
            <a:r>
              <a:rPr lang="cs-CZ" dirty="0"/>
              <a:t>z vnitrozemí a/vs. „od sousedů“ </a:t>
            </a:r>
          </a:p>
          <a:p>
            <a:pPr lvl="1"/>
            <a:r>
              <a:rPr lang="cs-CZ" dirty="0" smtClean="0"/>
              <a:t>Region </a:t>
            </a:r>
            <a:r>
              <a:rPr lang="cs-CZ" dirty="0"/>
              <a:t>rozdělený X jednotný </a:t>
            </a:r>
          </a:p>
          <a:p>
            <a:r>
              <a:rPr lang="cs-CZ" dirty="0" smtClean="0"/>
              <a:t>CENTRIFUGÁLNÍ </a:t>
            </a:r>
            <a:r>
              <a:rPr lang="cs-CZ" dirty="0"/>
              <a:t>A CENTRIPETÁLNÍ SÍLY </a:t>
            </a:r>
          </a:p>
          <a:p>
            <a:pPr lvl="1"/>
            <a:r>
              <a:rPr lang="cs-CZ" dirty="0" smtClean="0"/>
              <a:t>HAVLÍČEK </a:t>
            </a:r>
            <a:r>
              <a:rPr lang="cs-CZ" dirty="0"/>
              <a:t>2004 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4464496" cy="195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3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75240" cy="59766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administrativní </a:t>
            </a:r>
            <a:endParaRPr lang="cs-CZ" dirty="0"/>
          </a:p>
          <a:p>
            <a:pPr lvl="1"/>
            <a:r>
              <a:rPr lang="cs-CZ" dirty="0" smtClean="0"/>
              <a:t>Sousední</a:t>
            </a:r>
            <a:r>
              <a:rPr lang="cs-CZ" dirty="0"/>
              <a:t>, další pás? (Cíl 3) </a:t>
            </a:r>
          </a:p>
          <a:p>
            <a:r>
              <a:rPr lang="cs-CZ" dirty="0" smtClean="0"/>
              <a:t>geometrické </a:t>
            </a:r>
            <a:r>
              <a:rPr lang="cs-CZ" dirty="0"/>
              <a:t>(distanční) </a:t>
            </a:r>
          </a:p>
          <a:p>
            <a:pPr lvl="1"/>
            <a:r>
              <a:rPr lang="cs-CZ" dirty="0" smtClean="0"/>
              <a:t>Omezení </a:t>
            </a:r>
            <a:r>
              <a:rPr lang="cs-CZ" dirty="0"/>
              <a:t>resp. uvolnění </a:t>
            </a:r>
          </a:p>
          <a:p>
            <a:pPr lvl="1"/>
            <a:r>
              <a:rPr lang="cs-CZ" dirty="0" smtClean="0"/>
              <a:t>Vzdálenost </a:t>
            </a:r>
            <a:r>
              <a:rPr lang="cs-CZ" dirty="0"/>
              <a:t>/ periférie </a:t>
            </a:r>
          </a:p>
          <a:p>
            <a:r>
              <a:rPr lang="cs-CZ" dirty="0" smtClean="0"/>
              <a:t>Reliktní </a:t>
            </a:r>
            <a:endParaRPr lang="cs-CZ" dirty="0"/>
          </a:p>
          <a:p>
            <a:r>
              <a:rPr lang="cs-CZ" dirty="0" smtClean="0"/>
              <a:t>Historické</a:t>
            </a:r>
            <a:r>
              <a:rPr lang="cs-CZ" dirty="0"/>
              <a:t>, např. vnitřní pohraničí (KASTNER 1996) </a:t>
            </a:r>
          </a:p>
          <a:p>
            <a:pPr lvl="1"/>
            <a:r>
              <a:rPr lang="cs-CZ" dirty="0" smtClean="0"/>
              <a:t>města </a:t>
            </a:r>
            <a:r>
              <a:rPr lang="cs-CZ" dirty="0"/>
              <a:t>Plzeň, </a:t>
            </a:r>
            <a:r>
              <a:rPr lang="cs-CZ" dirty="0" smtClean="0"/>
              <a:t>Žatec</a:t>
            </a:r>
            <a:r>
              <a:rPr lang="cs-CZ" dirty="0"/>
              <a:t>, Most, Litoměřice, Turnov, Hradec Králové, Moravská Třebová, Olomouc </a:t>
            </a:r>
          </a:p>
          <a:p>
            <a:pPr lvl="1"/>
            <a:r>
              <a:rPr lang="cs-CZ" dirty="0" smtClean="0"/>
              <a:t>Sudety </a:t>
            </a:r>
            <a:r>
              <a:rPr lang="cs-CZ" dirty="0"/>
              <a:t>(= české "vnější" pohraničí): tzv. Bohaté, tzv. Chudé (PERLÍN 2008) </a:t>
            </a:r>
          </a:p>
          <a:p>
            <a:r>
              <a:rPr lang="cs-CZ" dirty="0" smtClean="0"/>
              <a:t>Kulturní </a:t>
            </a:r>
            <a:r>
              <a:rPr lang="cs-CZ" dirty="0"/>
              <a:t>/ etnické </a:t>
            </a:r>
          </a:p>
          <a:p>
            <a:r>
              <a:rPr lang="cs-CZ" dirty="0" smtClean="0"/>
              <a:t>Politické </a:t>
            </a:r>
            <a:r>
              <a:rPr lang="cs-CZ" dirty="0"/>
              <a:t>a ekonomické </a:t>
            </a:r>
          </a:p>
          <a:p>
            <a:r>
              <a:rPr lang="cs-CZ" dirty="0" smtClean="0"/>
              <a:t>Subjektivní </a:t>
            </a:r>
            <a:r>
              <a:rPr lang="cs-CZ" dirty="0"/>
              <a:t>identifikace: </a:t>
            </a:r>
          </a:p>
          <a:p>
            <a:pPr lvl="1"/>
            <a:r>
              <a:rPr lang="cs-CZ" dirty="0" smtClean="0"/>
              <a:t>Identita</a:t>
            </a:r>
            <a:r>
              <a:rPr lang="cs-CZ" dirty="0"/>
              <a:t>, vnitřní homogenita </a:t>
            </a:r>
          </a:p>
          <a:p>
            <a:r>
              <a:rPr lang="cs-CZ" dirty="0" smtClean="0"/>
              <a:t>Dopravní </a:t>
            </a:r>
            <a:r>
              <a:rPr lang="cs-CZ" dirty="0"/>
              <a:t>dostupnost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700</TotalTime>
  <Words>3546</Words>
  <Application>Microsoft Office PowerPoint</Application>
  <PresentationFormat>Předvádění na obrazovce (4:3)</PresentationFormat>
  <Paragraphs>551</Paragraphs>
  <Slides>72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Arkýř</vt:lpstr>
      <vt:lpstr>ČESKÉ POHRANIČÍ  A PŘESHRANIČNÍ SPOLUPRÁCE  V KONTEXTU EVROPSKÉ INTEGRACE</vt:lpstr>
      <vt:lpstr>Struktura přednášky</vt:lpstr>
      <vt:lpstr>Prezentace aplikace PowerPoint</vt:lpstr>
      <vt:lpstr>Úvod do problematiky</vt:lpstr>
      <vt:lpstr>Hranice </vt:lpstr>
      <vt:lpstr>Hraniční efekt</vt:lpstr>
      <vt:lpstr>Prezentace aplikace PowerPoint</vt:lpstr>
      <vt:lpstr>Vymezení pohraničí</vt:lpstr>
      <vt:lpstr>Prezentace aplikace PowerPoint</vt:lpstr>
      <vt:lpstr>Prezentace aplikace PowerPoint</vt:lpstr>
      <vt:lpstr>Pohraničí v regionálním rozvoji</vt:lpstr>
      <vt:lpstr>Pohraničí v politice</vt:lpstr>
      <vt:lpstr> Rámcové dokumenty k pohraničí</vt:lpstr>
      <vt:lpstr>  Nadnárodní / evropská územní spolupráce </vt:lpstr>
      <vt:lpstr>Přeshraniční problematika v národních dokumentech </vt:lpstr>
      <vt:lpstr>Prezentace aplikace PowerPoint</vt:lpstr>
      <vt:lpstr> Meziregionální disparity /  venkovské oblasti, regiony mimo rozvojové osy a periferní regiony  </vt:lpstr>
      <vt:lpstr> Politika územního rozvoje čr </vt:lpstr>
      <vt:lpstr> Mezinárodní/přeshraniční aspekty v rozvojových/specifických oblastech </vt:lpstr>
      <vt:lpstr>Prezentace aplikace PowerPoint</vt:lpstr>
      <vt:lpstr>Česko </vt:lpstr>
      <vt:lpstr>Prezentace aplikace PowerPoint</vt:lpstr>
      <vt:lpstr>Prezentace aplikace PowerPoint</vt:lpstr>
      <vt:lpstr> Příklady v česku</vt:lpstr>
      <vt:lpstr>Typologie českého pohraničí</vt:lpstr>
      <vt:lpstr>České euroregiony</vt:lpstr>
      <vt:lpstr>Organigram Euroregionu Elbe/Labe</vt:lpstr>
      <vt:lpstr> Úroveň hodnocených přeshraničních prvků a příklady vybraných typů / česko </vt:lpstr>
      <vt:lpstr>Prezentace aplikace PowerPoint</vt:lpstr>
      <vt:lpstr>Územní agenda evropské unie 2020</vt:lpstr>
      <vt:lpstr>Prezentace aplikace PowerPoint</vt:lpstr>
      <vt:lpstr>Přeshraniční vztahy a širší sousedství</vt:lpstr>
      <vt:lpstr>Evropská seskupení pro územní spolupráci – nová dimenze přeshraniční spolupráce</vt:lpstr>
      <vt:lpstr>Asociace evropských hraničních regionů</vt:lpstr>
      <vt:lpstr>Prezentace aplikace PowerPoint</vt:lpstr>
      <vt:lpstr>Nová typologie ageg hraničních a přeshraničních regionů v evropě (2008)</vt:lpstr>
      <vt:lpstr>Prezentace aplikace PowerPoint</vt:lpstr>
      <vt:lpstr>Prezentace aplikace PowerPoint</vt:lpstr>
      <vt:lpstr>Prezentace aplikace PowerPoint</vt:lpstr>
      <vt:lpstr> Evropská územní spolupráce – základní údaje </vt:lpstr>
      <vt:lpstr>Přehled nástrojů podporujících přeshraniční spolupráci  (na vnitřních hranicích EU)</vt:lpstr>
      <vt:lpstr>Programy INTERREG IIIA před a po rozšíření EU v roce 2004</vt:lpstr>
      <vt:lpstr> Interreg, bezvýznamný nebo nepostradatelný? </vt:lpstr>
      <vt:lpstr> Zapojení česka</vt:lpstr>
      <vt:lpstr> Interreg a – přeshraniční spolupráce </vt:lpstr>
      <vt:lpstr>Prezentace aplikace PowerPoint</vt:lpstr>
      <vt:lpstr>Prezentace aplikace PowerPoint</vt:lpstr>
      <vt:lpstr> Operační programy přeshraniční spolupráce</vt:lpstr>
      <vt:lpstr>Indikativní alokace prostředků z fondů EU pro Českou republiku v cíli EÚS  (2007-2013, MMR ČR)</vt:lpstr>
      <vt:lpstr>Rozsah / struktura financování (mil. €)</vt:lpstr>
      <vt:lpstr> European territorial cooperation  austria – czech republic 2007 - 2013  Gemeinsam mehr erreichen /  Společně dosáhneme více </vt:lpstr>
      <vt:lpstr>Zaměření </vt:lpstr>
      <vt:lpstr>Prezentace aplikace PowerPoint</vt:lpstr>
      <vt:lpstr>Prezentace aplikace PowerPoint</vt:lpstr>
      <vt:lpstr> Společné přeshraniční cvičení vodních záchranářů / černá v pošumaví</vt:lpstr>
      <vt:lpstr> Mezikulturní vzdělávání / laa an der thaya </vt:lpstr>
      <vt:lpstr> Přeshraniční dostupnost /  raabs an der thaya </vt:lpstr>
      <vt:lpstr> Den evropské spolupráce 2012 </vt:lpstr>
      <vt:lpstr>Prezentace aplikace PowerPoint</vt:lpstr>
      <vt:lpstr>Navrhovaný rozpočet na politiku soudržnosti pro období 2014−2020</vt:lpstr>
      <vt:lpstr> TÉMATA PRO PŘÍŠTÍ / stávající OBDOBÍ (2014-2020) </vt:lpstr>
      <vt:lpstr>Prezentace aplikace PowerPoint</vt:lpstr>
      <vt:lpstr>Prezentace aplikace PowerPoint</vt:lpstr>
      <vt:lpstr>Reflexe pohraničí ve společnosti /  3 příklady</vt:lpstr>
      <vt:lpstr>Weltbekannte Forscher und Erfinder stammen aus dem Sudetenland:</vt:lpstr>
      <vt:lpstr>Prezentace aplikace PowerPoint</vt:lpstr>
      <vt:lpstr>Prezentace aplikace PowerPoint</vt:lpstr>
      <vt:lpstr>„Lže se o minulosti, lže se o současnosti, vylhaná je i budoucnost. Silná je tendence absolutní negace historické pravdy.“ </vt:lpstr>
      <vt:lpstr>PROHLÁŠENÍ účastníků IV. celostátního setkání ochránců československých státních hranic Kčp, o.s. (24.5.2008)</vt:lpstr>
      <vt:lpstr>3. Antikomplex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ČESKÉ POHRANIČÍ  A PŘESHRANIČNÍ SPOLUPRÁCE  V KONTEXTU EVROPSKÉ INTEGRACE</dc:title>
  <dc:creator>jerabek</dc:creator>
  <cp:lastModifiedBy>autor</cp:lastModifiedBy>
  <cp:revision>41</cp:revision>
  <dcterms:created xsi:type="dcterms:W3CDTF">2015-12-02T19:47:29Z</dcterms:created>
  <dcterms:modified xsi:type="dcterms:W3CDTF">2023-05-02T08:52:42Z</dcterms:modified>
</cp:coreProperties>
</file>